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5.xml" ContentType="application/vnd.openxmlformats-officedocument.them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6.xml" ContentType="application/vnd.openxmlformats-officedocument.theme+xml"/>
  <Override PartName="/ppt/tags/tag84.xml" ContentType="application/vnd.openxmlformats-officedocument.presentationml.tags+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7.xml" ContentType="application/vnd.openxmlformats-officedocument.them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8.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9.xml" ContentType="application/vnd.openxmlformats-officedocument.them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theme/theme10.xml" ContentType="application/vnd.openxmlformats-officedocument.theme+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 id="2147483696" r:id="rId6"/>
    <p:sldMasterId id="2147483711" r:id="rId7"/>
    <p:sldMasterId id="2147483797" r:id="rId8"/>
    <p:sldMasterId id="2147483813" r:id="rId9"/>
    <p:sldMasterId id="2147483831" r:id="rId10"/>
    <p:sldMasterId id="2147483905" r:id="rId11"/>
    <p:sldMasterId id="2147483914" r:id="rId12"/>
    <p:sldMasterId id="2147483989" r:id="rId13"/>
    <p:sldMasterId id="2147484008" r:id="rId14"/>
  </p:sldMasterIdLst>
  <p:notesMasterIdLst>
    <p:notesMasterId r:id="rId62"/>
  </p:notesMasterIdLst>
  <p:sldIdLst>
    <p:sldId id="2147483471" r:id="rId15"/>
    <p:sldId id="258" r:id="rId16"/>
    <p:sldId id="2147483455" r:id="rId17"/>
    <p:sldId id="2147483457" r:id="rId18"/>
    <p:sldId id="2147483478" r:id="rId19"/>
    <p:sldId id="2147483479" r:id="rId20"/>
    <p:sldId id="256" r:id="rId21"/>
    <p:sldId id="2147483445" r:id="rId22"/>
    <p:sldId id="2147483476" r:id="rId23"/>
    <p:sldId id="2147483441" r:id="rId24"/>
    <p:sldId id="2147480405" r:id="rId25"/>
    <p:sldId id="2147480406" r:id="rId26"/>
    <p:sldId id="2147483458" r:id="rId27"/>
    <p:sldId id="2147480398" r:id="rId28"/>
    <p:sldId id="2147483461" r:id="rId29"/>
    <p:sldId id="2147483462" r:id="rId30"/>
    <p:sldId id="2147483463" r:id="rId31"/>
    <p:sldId id="2147483464" r:id="rId32"/>
    <p:sldId id="2147483480" r:id="rId33"/>
    <p:sldId id="2147483481" r:id="rId34"/>
    <p:sldId id="2147476799" r:id="rId35"/>
    <p:sldId id="2147476800" r:id="rId36"/>
    <p:sldId id="2147483446" r:id="rId37"/>
    <p:sldId id="2147476802" r:id="rId38"/>
    <p:sldId id="2147480381" r:id="rId39"/>
    <p:sldId id="2147476804" r:id="rId40"/>
    <p:sldId id="2147476805" r:id="rId41"/>
    <p:sldId id="2147476806" r:id="rId42"/>
    <p:sldId id="2147476807" r:id="rId43"/>
    <p:sldId id="2147476808" r:id="rId44"/>
    <p:sldId id="2147476809" r:id="rId45"/>
    <p:sldId id="2147483483" r:id="rId46"/>
    <p:sldId id="722" r:id="rId47"/>
    <p:sldId id="2147483459" r:id="rId48"/>
    <p:sldId id="2147483472" r:id="rId49"/>
    <p:sldId id="2147480345" r:id="rId50"/>
    <p:sldId id="2147480372" r:id="rId51"/>
    <p:sldId id="2147483473" r:id="rId52"/>
    <p:sldId id="2147480410" r:id="rId53"/>
    <p:sldId id="2147483474" r:id="rId54"/>
    <p:sldId id="2147480346" r:id="rId55"/>
    <p:sldId id="2147480357" r:id="rId56"/>
    <p:sldId id="2147480358" r:id="rId57"/>
    <p:sldId id="2147480359" r:id="rId58"/>
    <p:sldId id="2147480353" r:id="rId59"/>
    <p:sldId id="2147483477" r:id="rId60"/>
    <p:sldId id="2147480416" r:id="rId6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6"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A8712D-C4D0-99D4-8AC9-FF68EE78C80C}" name="Mearelli, Chiara" initials="CM" userId="S::c.mearelli@simest.it::5ef380e0-a572-4707-9901-4bd1bf8f880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B33D"/>
    <a:srgbClr val="005392"/>
    <a:srgbClr val="365B85"/>
    <a:srgbClr val="5F85B1"/>
    <a:srgbClr val="F2EFEC"/>
    <a:srgbClr val="D7DCDF"/>
    <a:srgbClr val="415364"/>
    <a:srgbClr val="000000"/>
    <a:srgbClr val="788AA6"/>
    <a:srgbClr val="D5DDE4"/>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A67F86-03D1-4120-B774-FE7F7EF4ADB8}" v="71" dt="2026-05-07T11:02:17.6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13" autoAdjust="0"/>
    <p:restoredTop sz="93792" autoAdjust="0"/>
  </p:normalViewPr>
  <p:slideViewPr>
    <p:cSldViewPr snapToGrid="0">
      <p:cViewPr varScale="1">
        <p:scale>
          <a:sx n="79" d="100"/>
          <a:sy n="79" d="100"/>
        </p:scale>
        <p:origin x="1022" y="72"/>
      </p:cViewPr>
      <p:guideLst>
        <p:guide orient="horz" pos="170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viewProps" Target="viewProps.xml"/><Relationship Id="rId69"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slide" Target="slides/slide37.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microsoft.com/office/2016/11/relationships/changesInfo" Target="changesInfos/changesInfo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erina Picconi" userId="402938e9-b058-4c5c-a872-2a1f679e1194" providerId="ADAL" clId="{2C70550E-EFA9-473D-A796-7CA894D20DE5}"/>
    <pc:docChg chg="undo custSel addSld delSld modSld">
      <pc:chgData name="Caterina Picconi" userId="402938e9-b058-4c5c-a872-2a1f679e1194" providerId="ADAL" clId="{2C70550E-EFA9-473D-A796-7CA894D20DE5}" dt="2026-05-07T11:06:14.001" v="1231" actId="1076"/>
      <pc:docMkLst>
        <pc:docMk/>
      </pc:docMkLst>
      <pc:sldChg chg="modSp mod">
        <pc:chgData name="Caterina Picconi" userId="402938e9-b058-4c5c-a872-2a1f679e1194" providerId="ADAL" clId="{2C70550E-EFA9-473D-A796-7CA894D20DE5}" dt="2026-05-06T08:59:49.296" v="255" actId="108"/>
        <pc:sldMkLst>
          <pc:docMk/>
          <pc:sldMk cId="4253049596" sldId="722"/>
        </pc:sldMkLst>
        <pc:spChg chg="mod">
          <ac:chgData name="Caterina Picconi" userId="402938e9-b058-4c5c-a872-2a1f679e1194" providerId="ADAL" clId="{2C70550E-EFA9-473D-A796-7CA894D20DE5}" dt="2026-05-06T08:59:49.296" v="255" actId="108"/>
          <ac:spMkLst>
            <pc:docMk/>
            <pc:sldMk cId="4253049596" sldId="722"/>
            <ac:spMk id="19" creationId="{391F4DD7-8569-4C57-B3F4-1DF9DA1FEC44}"/>
          </ac:spMkLst>
        </pc:spChg>
      </pc:sldChg>
      <pc:sldChg chg="addSp delSp modSp del mod">
        <pc:chgData name="Caterina Picconi" userId="402938e9-b058-4c5c-a872-2a1f679e1194" providerId="ADAL" clId="{2C70550E-EFA9-473D-A796-7CA894D20DE5}" dt="2026-05-07T10:02:18.781" v="1169" actId="47"/>
        <pc:sldMkLst>
          <pc:docMk/>
          <pc:sldMk cId="3914305252" sldId="2147476798"/>
        </pc:sldMkLst>
        <pc:spChg chg="add del">
          <ac:chgData name="Caterina Picconi" userId="402938e9-b058-4c5c-a872-2a1f679e1194" providerId="ADAL" clId="{2C70550E-EFA9-473D-A796-7CA894D20DE5}" dt="2026-05-06T06:22:30.958" v="3" actId="478"/>
          <ac:spMkLst>
            <pc:docMk/>
            <pc:sldMk cId="3914305252" sldId="2147476798"/>
            <ac:spMk id="2" creationId="{288980B0-93B1-56DB-E7F1-88F5D263960F}"/>
          </ac:spMkLst>
        </pc:spChg>
        <pc:spChg chg="del mod">
          <ac:chgData name="Caterina Picconi" userId="402938e9-b058-4c5c-a872-2a1f679e1194" providerId="ADAL" clId="{2C70550E-EFA9-473D-A796-7CA894D20DE5}" dt="2026-05-06T10:32:59.922" v="340" actId="21"/>
          <ac:spMkLst>
            <pc:docMk/>
            <pc:sldMk cId="3914305252" sldId="2147476798"/>
            <ac:spMk id="7" creationId="{F71C9ECB-B63A-07C3-BEB7-007B255ED717}"/>
          </ac:spMkLst>
        </pc:spChg>
        <pc:spChg chg="mod">
          <ac:chgData name="Caterina Picconi" userId="402938e9-b058-4c5c-a872-2a1f679e1194" providerId="ADAL" clId="{2C70550E-EFA9-473D-A796-7CA894D20DE5}" dt="2026-05-06T10:32:46.660" v="336" actId="1036"/>
          <ac:spMkLst>
            <pc:docMk/>
            <pc:sldMk cId="3914305252" sldId="2147476798"/>
            <ac:spMk id="11" creationId="{0C586D0A-1D0D-DB5F-D3FF-1209121163EE}"/>
          </ac:spMkLst>
        </pc:spChg>
        <pc:spChg chg="add mod">
          <ac:chgData name="Caterina Picconi" userId="402938e9-b058-4c5c-a872-2a1f679e1194" providerId="ADAL" clId="{2C70550E-EFA9-473D-A796-7CA894D20DE5}" dt="2026-05-06T10:33:05.970" v="347"/>
          <ac:spMkLst>
            <pc:docMk/>
            <pc:sldMk cId="3914305252" sldId="2147476798"/>
            <ac:spMk id="15" creationId="{F71C9ECB-B63A-07C3-BEB7-007B255ED717}"/>
          </ac:spMkLst>
        </pc:spChg>
        <pc:spChg chg="mod">
          <ac:chgData name="Caterina Picconi" userId="402938e9-b058-4c5c-a872-2a1f679e1194" providerId="ADAL" clId="{2C70550E-EFA9-473D-A796-7CA894D20DE5}" dt="2026-05-06T10:37:01.505" v="406" actId="20577"/>
          <ac:spMkLst>
            <pc:docMk/>
            <pc:sldMk cId="3914305252" sldId="2147476798"/>
            <ac:spMk id="22" creationId="{0AEDE799-5098-4883-A5DA-D298FD3A6FBC}"/>
          </ac:spMkLst>
        </pc:spChg>
        <pc:spChg chg="mod">
          <ac:chgData name="Caterina Picconi" userId="402938e9-b058-4c5c-a872-2a1f679e1194" providerId="ADAL" clId="{2C70550E-EFA9-473D-A796-7CA894D20DE5}" dt="2026-05-06T11:00:37.564" v="740" actId="20577"/>
          <ac:spMkLst>
            <pc:docMk/>
            <pc:sldMk cId="3914305252" sldId="2147476798"/>
            <ac:spMk id="68" creationId="{7225A6CF-FDDB-4F6F-82A1-CE5B5679ECAB}"/>
          </ac:spMkLst>
        </pc:spChg>
        <pc:spChg chg="mod">
          <ac:chgData name="Caterina Picconi" userId="402938e9-b058-4c5c-a872-2a1f679e1194" providerId="ADAL" clId="{2C70550E-EFA9-473D-A796-7CA894D20DE5}" dt="2026-05-07T09:55:06.642" v="1050" actId="20577"/>
          <ac:spMkLst>
            <pc:docMk/>
            <pc:sldMk cId="3914305252" sldId="2147476798"/>
            <ac:spMk id="71" creationId="{7225A6CF-FDDB-4F6F-82A1-CE5B5679ECAB}"/>
          </ac:spMkLst>
        </pc:spChg>
        <pc:spChg chg="mod">
          <ac:chgData name="Caterina Picconi" userId="402938e9-b058-4c5c-a872-2a1f679e1194" providerId="ADAL" clId="{2C70550E-EFA9-473D-A796-7CA894D20DE5}" dt="2026-05-06T10:33:03.120" v="346" actId="1036"/>
          <ac:spMkLst>
            <pc:docMk/>
            <pc:sldMk cId="3914305252" sldId="2147476798"/>
            <ac:spMk id="78" creationId="{00000000-0000-0000-0000-000000000000}"/>
          </ac:spMkLst>
        </pc:spChg>
        <pc:spChg chg="mod">
          <ac:chgData name="Caterina Picconi" userId="402938e9-b058-4c5c-a872-2a1f679e1194" providerId="ADAL" clId="{2C70550E-EFA9-473D-A796-7CA894D20DE5}" dt="2026-05-06T10:48:47.712" v="638" actId="13926"/>
          <ac:spMkLst>
            <pc:docMk/>
            <pc:sldMk cId="3914305252" sldId="2147476798"/>
            <ac:spMk id="79" creationId="{CB8AE001-6839-4DC6-827E-F42764EFF6F0}"/>
          </ac:spMkLst>
        </pc:spChg>
        <pc:picChg chg="del">
          <ac:chgData name="Caterina Picconi" userId="402938e9-b058-4c5c-a872-2a1f679e1194" providerId="ADAL" clId="{2C70550E-EFA9-473D-A796-7CA894D20DE5}" dt="2026-05-06T08:27:58.094" v="131" actId="478"/>
          <ac:picMkLst>
            <pc:docMk/>
            <pc:sldMk cId="3914305252" sldId="2147476798"/>
            <ac:picMk id="4" creationId="{1D88DC7A-47A9-DE38-5818-B1728503F146}"/>
          </ac:picMkLst>
        </pc:picChg>
        <pc:picChg chg="del mod">
          <ac:chgData name="Caterina Picconi" userId="402938e9-b058-4c5c-a872-2a1f679e1194" providerId="ADAL" clId="{2C70550E-EFA9-473D-A796-7CA894D20DE5}" dt="2026-05-06T08:26:56.915" v="114" actId="478"/>
          <ac:picMkLst>
            <pc:docMk/>
            <pc:sldMk cId="3914305252" sldId="2147476798"/>
            <ac:picMk id="5" creationId="{524757A9-3924-637D-44B4-10FB2251B43F}"/>
          </ac:picMkLst>
        </pc:picChg>
        <pc:picChg chg="del">
          <ac:chgData name="Caterina Picconi" userId="402938e9-b058-4c5c-a872-2a1f679e1194" providerId="ADAL" clId="{2C70550E-EFA9-473D-A796-7CA894D20DE5}" dt="2026-05-06T08:27:57.163" v="130" actId="478"/>
          <ac:picMkLst>
            <pc:docMk/>
            <pc:sldMk cId="3914305252" sldId="2147476798"/>
            <ac:picMk id="6" creationId="{C2CE3116-1BD8-55DD-DBB6-B57E01B11E3E}"/>
          </ac:picMkLst>
        </pc:picChg>
        <pc:picChg chg="add del mod">
          <ac:chgData name="Caterina Picconi" userId="402938e9-b058-4c5c-a872-2a1f679e1194" providerId="ADAL" clId="{2C70550E-EFA9-473D-A796-7CA894D20DE5}" dt="2026-05-06T08:26:34.687" v="105" actId="478"/>
          <ac:picMkLst>
            <pc:docMk/>
            <pc:sldMk cId="3914305252" sldId="2147476798"/>
            <ac:picMk id="8" creationId="{25BC1CEB-3D29-9F9B-DC5C-10B24BBC86E4}"/>
          </ac:picMkLst>
        </pc:picChg>
        <pc:picChg chg="add del mod">
          <ac:chgData name="Caterina Picconi" userId="402938e9-b058-4c5c-a872-2a1f679e1194" providerId="ADAL" clId="{2C70550E-EFA9-473D-A796-7CA894D20DE5}" dt="2026-05-06T08:26:17.453" v="101" actId="478"/>
          <ac:picMkLst>
            <pc:docMk/>
            <pc:sldMk cId="3914305252" sldId="2147476798"/>
            <ac:picMk id="10" creationId="{766062F3-92B1-9318-2E81-E24BA3AB75E6}"/>
          </ac:picMkLst>
        </pc:picChg>
        <pc:picChg chg="add del mod">
          <ac:chgData name="Caterina Picconi" userId="402938e9-b058-4c5c-a872-2a1f679e1194" providerId="ADAL" clId="{2C70550E-EFA9-473D-A796-7CA894D20DE5}" dt="2026-05-06T08:26:41.764" v="107" actId="21"/>
          <ac:picMkLst>
            <pc:docMk/>
            <pc:sldMk cId="3914305252" sldId="2147476798"/>
            <ac:picMk id="13" creationId="{D49DADE1-3894-331B-A363-30619CC6F547}"/>
          </ac:picMkLst>
        </pc:picChg>
        <pc:picChg chg="add del mod">
          <ac:chgData name="Caterina Picconi" userId="402938e9-b058-4c5c-a872-2a1f679e1194" providerId="ADAL" clId="{2C70550E-EFA9-473D-A796-7CA894D20DE5}" dt="2026-05-06T10:36:12.359" v="391" actId="478"/>
          <ac:picMkLst>
            <pc:docMk/>
            <pc:sldMk cId="3914305252" sldId="2147476798"/>
            <ac:picMk id="14" creationId="{DF7F8DF7-890B-AFFF-6985-F38951BD2C9F}"/>
          </ac:picMkLst>
        </pc:picChg>
        <pc:picChg chg="add del mod">
          <ac:chgData name="Caterina Picconi" userId="402938e9-b058-4c5c-a872-2a1f679e1194" providerId="ADAL" clId="{2C70550E-EFA9-473D-A796-7CA894D20DE5}" dt="2026-05-06T10:36:22.218" v="393" actId="478"/>
          <ac:picMkLst>
            <pc:docMk/>
            <pc:sldMk cId="3914305252" sldId="2147476798"/>
            <ac:picMk id="16" creationId="{DA0405B4-1E31-ABC2-F10C-908E85F7771E}"/>
          </ac:picMkLst>
        </pc:picChg>
        <pc:picChg chg="add del mod">
          <ac:chgData name="Caterina Picconi" userId="402938e9-b058-4c5c-a872-2a1f679e1194" providerId="ADAL" clId="{2C70550E-EFA9-473D-A796-7CA894D20DE5}" dt="2026-05-06T10:36:33.234" v="397" actId="478"/>
          <ac:picMkLst>
            <pc:docMk/>
            <pc:sldMk cId="3914305252" sldId="2147476798"/>
            <ac:picMk id="17" creationId="{17406781-78C0-1D2E-BFCF-DFA86288A7DD}"/>
          </ac:picMkLst>
        </pc:picChg>
        <pc:picChg chg="add del mod">
          <ac:chgData name="Caterina Picconi" userId="402938e9-b058-4c5c-a872-2a1f679e1194" providerId="ADAL" clId="{2C70550E-EFA9-473D-A796-7CA894D20DE5}" dt="2026-05-06T10:36:38.978" v="400" actId="478"/>
          <ac:picMkLst>
            <pc:docMk/>
            <pc:sldMk cId="3914305252" sldId="2147476798"/>
            <ac:picMk id="18" creationId="{2CEEA3BD-F84A-3C34-4FEC-0AF2591935DF}"/>
          </ac:picMkLst>
        </pc:picChg>
        <pc:picChg chg="add mod">
          <ac:chgData name="Caterina Picconi" userId="402938e9-b058-4c5c-a872-2a1f679e1194" providerId="ADAL" clId="{2C70550E-EFA9-473D-A796-7CA894D20DE5}" dt="2026-05-06T11:01:02.756" v="746" actId="1036"/>
          <ac:picMkLst>
            <pc:docMk/>
            <pc:sldMk cId="3914305252" sldId="2147476798"/>
            <ac:picMk id="19" creationId="{08A32AA8-A5E1-721B-98C8-993D333A7AE5}"/>
          </ac:picMkLst>
        </pc:picChg>
        <pc:picChg chg="add mod">
          <ac:chgData name="Caterina Picconi" userId="402938e9-b058-4c5c-a872-2a1f679e1194" providerId="ADAL" clId="{2C70550E-EFA9-473D-A796-7CA894D20DE5}" dt="2026-05-06T11:01:08.546" v="747" actId="1076"/>
          <ac:picMkLst>
            <pc:docMk/>
            <pc:sldMk cId="3914305252" sldId="2147476798"/>
            <ac:picMk id="20" creationId="{2FB52A79-9CA5-093C-BDFC-24DD9DA53947}"/>
          </ac:picMkLst>
        </pc:picChg>
        <pc:picChg chg="add mod">
          <ac:chgData name="Caterina Picconi" userId="402938e9-b058-4c5c-a872-2a1f679e1194" providerId="ADAL" clId="{2C70550E-EFA9-473D-A796-7CA894D20DE5}" dt="2026-05-06T11:01:01.401" v="745" actId="1036"/>
          <ac:picMkLst>
            <pc:docMk/>
            <pc:sldMk cId="3914305252" sldId="2147476798"/>
            <ac:picMk id="21" creationId="{F0A32FB9-CD40-04E0-5A25-70CE051C4203}"/>
          </ac:picMkLst>
        </pc:picChg>
        <pc:picChg chg="add mod">
          <ac:chgData name="Caterina Picconi" userId="402938e9-b058-4c5c-a872-2a1f679e1194" providerId="ADAL" clId="{2C70550E-EFA9-473D-A796-7CA894D20DE5}" dt="2026-05-06T10:36:57.117" v="405" actId="1076"/>
          <ac:picMkLst>
            <pc:docMk/>
            <pc:sldMk cId="3914305252" sldId="2147476798"/>
            <ac:picMk id="24" creationId="{7FF5BBDB-94D1-03D6-F296-92061557F763}"/>
          </ac:picMkLst>
        </pc:picChg>
        <pc:picChg chg="add mod">
          <ac:chgData name="Caterina Picconi" userId="402938e9-b058-4c5c-a872-2a1f679e1194" providerId="ADAL" clId="{2C70550E-EFA9-473D-A796-7CA894D20DE5}" dt="2026-05-06T10:48:38.647" v="636" actId="1037"/>
          <ac:picMkLst>
            <pc:docMk/>
            <pc:sldMk cId="3914305252" sldId="2147476798"/>
            <ac:picMk id="25" creationId="{09857B7F-7BCF-78DF-6105-1CF99B07EBA4}"/>
          </ac:picMkLst>
        </pc:picChg>
        <pc:picChg chg="mod">
          <ac:chgData name="Caterina Picconi" userId="402938e9-b058-4c5c-a872-2a1f679e1194" providerId="ADAL" clId="{2C70550E-EFA9-473D-A796-7CA894D20DE5}" dt="2026-05-07T09:55:29.779" v="1071" actId="1076"/>
          <ac:picMkLst>
            <pc:docMk/>
            <pc:sldMk cId="3914305252" sldId="2147476798"/>
            <ac:picMk id="72" creationId="{00000000-0000-0000-0000-000000000000}"/>
          </ac:picMkLst>
        </pc:picChg>
        <pc:picChg chg="mod">
          <ac:chgData name="Caterina Picconi" userId="402938e9-b058-4c5c-a872-2a1f679e1194" providerId="ADAL" clId="{2C70550E-EFA9-473D-A796-7CA894D20DE5}" dt="2026-05-07T09:55:33.916" v="1072" actId="1076"/>
          <ac:picMkLst>
            <pc:docMk/>
            <pc:sldMk cId="3914305252" sldId="2147476798"/>
            <ac:picMk id="75" creationId="{00000000-0000-0000-0000-000000000000}"/>
          </ac:picMkLst>
        </pc:picChg>
        <pc:picChg chg="mod">
          <ac:chgData name="Caterina Picconi" userId="402938e9-b058-4c5c-a872-2a1f679e1194" providerId="ADAL" clId="{2C70550E-EFA9-473D-A796-7CA894D20DE5}" dt="2026-05-07T09:55:21.806" v="1065" actId="1035"/>
          <ac:picMkLst>
            <pc:docMk/>
            <pc:sldMk cId="3914305252" sldId="2147476798"/>
            <ac:picMk id="76" creationId="{00000000-0000-0000-0000-000000000000}"/>
          </ac:picMkLst>
        </pc:picChg>
        <pc:picChg chg="mod">
          <ac:chgData name="Caterina Picconi" userId="402938e9-b058-4c5c-a872-2a1f679e1194" providerId="ADAL" clId="{2C70550E-EFA9-473D-A796-7CA894D20DE5}" dt="2026-05-07T09:55:55.231" v="1076" actId="1036"/>
          <ac:picMkLst>
            <pc:docMk/>
            <pc:sldMk cId="3914305252" sldId="2147476798"/>
            <ac:picMk id="77" creationId="{00000000-0000-0000-0000-000000000000}"/>
          </ac:picMkLst>
        </pc:picChg>
        <pc:picChg chg="mod">
          <ac:chgData name="Caterina Picconi" userId="402938e9-b058-4c5c-a872-2a1f679e1194" providerId="ADAL" clId="{2C70550E-EFA9-473D-A796-7CA894D20DE5}" dt="2026-05-07T09:55:18.335" v="1059" actId="1035"/>
          <ac:picMkLst>
            <pc:docMk/>
            <pc:sldMk cId="3914305252" sldId="2147476798"/>
            <ac:picMk id="80" creationId="{00000000-0000-0000-0000-000000000000}"/>
          </ac:picMkLst>
        </pc:picChg>
      </pc:sldChg>
      <pc:sldChg chg="addSp delSp modSp mod">
        <pc:chgData name="Caterina Picconi" userId="402938e9-b058-4c5c-a872-2a1f679e1194" providerId="ADAL" clId="{2C70550E-EFA9-473D-A796-7CA894D20DE5}" dt="2026-05-07T10:54:23.335" v="1219" actId="13926"/>
        <pc:sldMkLst>
          <pc:docMk/>
          <pc:sldMk cId="559646638" sldId="2147476799"/>
        </pc:sldMkLst>
        <pc:spChg chg="mod">
          <ac:chgData name="Caterina Picconi" userId="402938e9-b058-4c5c-a872-2a1f679e1194" providerId="ADAL" clId="{2C70550E-EFA9-473D-A796-7CA894D20DE5}" dt="2026-05-07T10:54:23.335" v="1219" actId="13926"/>
          <ac:spMkLst>
            <pc:docMk/>
            <pc:sldMk cId="559646638" sldId="2147476799"/>
            <ac:spMk id="8" creationId="{8799CD5E-89AF-0C0F-3C98-E5A9C633A923}"/>
          </ac:spMkLst>
        </pc:spChg>
        <pc:picChg chg="del">
          <ac:chgData name="Caterina Picconi" userId="402938e9-b058-4c5c-a872-2a1f679e1194" providerId="ADAL" clId="{2C70550E-EFA9-473D-A796-7CA894D20DE5}" dt="2026-05-06T08:28:12.795" v="133" actId="478"/>
          <ac:picMkLst>
            <pc:docMk/>
            <pc:sldMk cId="559646638" sldId="2147476799"/>
            <ac:picMk id="6" creationId="{D2B9F593-4B1C-1D24-DFD3-AAE2E177C7D1}"/>
          </ac:picMkLst>
        </pc:picChg>
        <pc:picChg chg="add mod">
          <ac:chgData name="Caterina Picconi" userId="402938e9-b058-4c5c-a872-2a1f679e1194" providerId="ADAL" clId="{2C70550E-EFA9-473D-A796-7CA894D20DE5}" dt="2026-05-07T10:54:19.893" v="1218" actId="1076"/>
          <ac:picMkLst>
            <pc:docMk/>
            <pc:sldMk cId="559646638" sldId="2147476799"/>
            <ac:picMk id="10" creationId="{C1B195F1-E32D-23DA-8B3F-00A573987139}"/>
          </ac:picMkLst>
        </pc:picChg>
      </pc:sldChg>
      <pc:sldChg chg="delSp modSp mod">
        <pc:chgData name="Caterina Picconi" userId="402938e9-b058-4c5c-a872-2a1f679e1194" providerId="ADAL" clId="{2C70550E-EFA9-473D-A796-7CA894D20DE5}" dt="2026-05-06T08:54:34.012" v="228" actId="108"/>
        <pc:sldMkLst>
          <pc:docMk/>
          <pc:sldMk cId="2387291428" sldId="2147476800"/>
        </pc:sldMkLst>
        <pc:spChg chg="mod">
          <ac:chgData name="Caterina Picconi" userId="402938e9-b058-4c5c-a872-2a1f679e1194" providerId="ADAL" clId="{2C70550E-EFA9-473D-A796-7CA894D20DE5}" dt="2026-05-06T08:53:58.919" v="226" actId="108"/>
          <ac:spMkLst>
            <pc:docMk/>
            <pc:sldMk cId="2387291428" sldId="2147476800"/>
            <ac:spMk id="4" creationId="{3D95F049-ECC5-A1A1-671B-87E0D8E70332}"/>
          </ac:spMkLst>
        </pc:spChg>
        <pc:spChg chg="mod">
          <ac:chgData name="Caterina Picconi" userId="402938e9-b058-4c5c-a872-2a1f679e1194" providerId="ADAL" clId="{2C70550E-EFA9-473D-A796-7CA894D20DE5}" dt="2026-05-06T08:54:16.976" v="227" actId="108"/>
          <ac:spMkLst>
            <pc:docMk/>
            <pc:sldMk cId="2387291428" sldId="2147476800"/>
            <ac:spMk id="30" creationId="{CB8AE001-6839-4DC6-827E-F42764EFF6F0}"/>
          </ac:spMkLst>
        </pc:spChg>
        <pc:spChg chg="mod">
          <ac:chgData name="Caterina Picconi" userId="402938e9-b058-4c5c-a872-2a1f679e1194" providerId="ADAL" clId="{2C70550E-EFA9-473D-A796-7CA894D20DE5}" dt="2026-05-06T08:54:34.012" v="228" actId="108"/>
          <ac:spMkLst>
            <pc:docMk/>
            <pc:sldMk cId="2387291428" sldId="2147476800"/>
            <ac:spMk id="34" creationId="{7225A6CF-FDDB-4F6F-82A1-CE5B5679ECAB}"/>
          </ac:spMkLst>
        </pc:spChg>
        <pc:picChg chg="del">
          <ac:chgData name="Caterina Picconi" userId="402938e9-b058-4c5c-a872-2a1f679e1194" providerId="ADAL" clId="{2C70550E-EFA9-473D-A796-7CA894D20DE5}" dt="2026-05-06T08:28:20.220" v="134" actId="478"/>
          <ac:picMkLst>
            <pc:docMk/>
            <pc:sldMk cId="2387291428" sldId="2147476800"/>
            <ac:picMk id="2" creationId="{2DFEA737-C1FF-4A98-F410-FCA069B4172B}"/>
          </ac:picMkLst>
        </pc:picChg>
        <pc:picChg chg="del">
          <ac:chgData name="Caterina Picconi" userId="402938e9-b058-4c5c-a872-2a1f679e1194" providerId="ADAL" clId="{2C70550E-EFA9-473D-A796-7CA894D20DE5}" dt="2026-05-06T08:28:20.745" v="135" actId="478"/>
          <ac:picMkLst>
            <pc:docMk/>
            <pc:sldMk cId="2387291428" sldId="2147476800"/>
            <ac:picMk id="5" creationId="{F331CD52-F43D-801D-A2CD-1DFAEF7AE441}"/>
          </ac:picMkLst>
        </pc:picChg>
        <pc:picChg chg="del">
          <ac:chgData name="Caterina Picconi" userId="402938e9-b058-4c5c-a872-2a1f679e1194" providerId="ADAL" clId="{2C70550E-EFA9-473D-A796-7CA894D20DE5}" dt="2026-05-06T08:28:22.150" v="136" actId="478"/>
          <ac:picMkLst>
            <pc:docMk/>
            <pc:sldMk cId="2387291428" sldId="2147476800"/>
            <ac:picMk id="7" creationId="{B85354DE-AC89-7EBD-0EFC-12CA1D5F9BC7}"/>
          </ac:picMkLst>
        </pc:picChg>
      </pc:sldChg>
      <pc:sldChg chg="delSp modSp mod">
        <pc:chgData name="Caterina Picconi" userId="402938e9-b058-4c5c-a872-2a1f679e1194" providerId="ADAL" clId="{2C70550E-EFA9-473D-A796-7CA894D20DE5}" dt="2026-05-06T08:55:34.110" v="234" actId="108"/>
        <pc:sldMkLst>
          <pc:docMk/>
          <pc:sldMk cId="3026666527" sldId="2147476802"/>
        </pc:sldMkLst>
        <pc:spChg chg="mod">
          <ac:chgData name="Caterina Picconi" userId="402938e9-b058-4c5c-a872-2a1f679e1194" providerId="ADAL" clId="{2C70550E-EFA9-473D-A796-7CA894D20DE5}" dt="2026-05-06T08:55:26.630" v="233" actId="108"/>
          <ac:spMkLst>
            <pc:docMk/>
            <pc:sldMk cId="3026666527" sldId="2147476802"/>
            <ac:spMk id="6" creationId="{5BBBC232-127A-848C-0329-F2860E9AAC3E}"/>
          </ac:spMkLst>
        </pc:spChg>
        <pc:spChg chg="mod">
          <ac:chgData name="Caterina Picconi" userId="402938e9-b058-4c5c-a872-2a1f679e1194" providerId="ADAL" clId="{2C70550E-EFA9-473D-A796-7CA894D20DE5}" dt="2026-05-06T08:55:16.509" v="231" actId="108"/>
          <ac:spMkLst>
            <pc:docMk/>
            <pc:sldMk cId="3026666527" sldId="2147476802"/>
            <ac:spMk id="30" creationId="{CB8AE001-6839-4DC6-827E-F42764EFF6F0}"/>
          </ac:spMkLst>
        </pc:spChg>
        <pc:spChg chg="mod">
          <ac:chgData name="Caterina Picconi" userId="402938e9-b058-4c5c-a872-2a1f679e1194" providerId="ADAL" clId="{2C70550E-EFA9-473D-A796-7CA894D20DE5}" dt="2026-05-06T08:55:12.073" v="230" actId="108"/>
          <ac:spMkLst>
            <pc:docMk/>
            <pc:sldMk cId="3026666527" sldId="2147476802"/>
            <ac:spMk id="45" creationId="{DEC0FADB-17C8-423C-A4CF-8F31DAAD1FE1}"/>
          </ac:spMkLst>
        </pc:spChg>
        <pc:spChg chg="mod">
          <ac:chgData name="Caterina Picconi" userId="402938e9-b058-4c5c-a872-2a1f679e1194" providerId="ADAL" clId="{2C70550E-EFA9-473D-A796-7CA894D20DE5}" dt="2026-05-06T08:55:34.110" v="234" actId="108"/>
          <ac:spMkLst>
            <pc:docMk/>
            <pc:sldMk cId="3026666527" sldId="2147476802"/>
            <ac:spMk id="48" creationId="{7225A6CF-FDDB-4F6F-82A1-CE5B5679ECAB}"/>
          </ac:spMkLst>
        </pc:spChg>
        <pc:picChg chg="del">
          <ac:chgData name="Caterina Picconi" userId="402938e9-b058-4c5c-a872-2a1f679e1194" providerId="ADAL" clId="{2C70550E-EFA9-473D-A796-7CA894D20DE5}" dt="2026-05-06T08:29:02.454" v="144" actId="478"/>
          <ac:picMkLst>
            <pc:docMk/>
            <pc:sldMk cId="3026666527" sldId="2147476802"/>
            <ac:picMk id="4" creationId="{0D41381A-526F-5DD8-5A46-C66F7E5197CE}"/>
          </ac:picMkLst>
        </pc:picChg>
        <pc:picChg chg="del">
          <ac:chgData name="Caterina Picconi" userId="402938e9-b058-4c5c-a872-2a1f679e1194" providerId="ADAL" clId="{2C70550E-EFA9-473D-A796-7CA894D20DE5}" dt="2026-05-06T08:29:00.534" v="142" actId="478"/>
          <ac:picMkLst>
            <pc:docMk/>
            <pc:sldMk cId="3026666527" sldId="2147476802"/>
            <ac:picMk id="5" creationId="{28B58FA8-B445-D3FF-0252-20490ECA6AC8}"/>
          </ac:picMkLst>
        </pc:picChg>
        <pc:picChg chg="del">
          <ac:chgData name="Caterina Picconi" userId="402938e9-b058-4c5c-a872-2a1f679e1194" providerId="ADAL" clId="{2C70550E-EFA9-473D-A796-7CA894D20DE5}" dt="2026-05-06T08:29:01.402" v="143" actId="478"/>
          <ac:picMkLst>
            <pc:docMk/>
            <pc:sldMk cId="3026666527" sldId="2147476802"/>
            <ac:picMk id="7" creationId="{B9FD13D2-1684-8C2E-90EB-E03FF72644EE}"/>
          </ac:picMkLst>
        </pc:picChg>
      </pc:sldChg>
      <pc:sldChg chg="delSp modSp mod">
        <pc:chgData name="Caterina Picconi" userId="402938e9-b058-4c5c-a872-2a1f679e1194" providerId="ADAL" clId="{2C70550E-EFA9-473D-A796-7CA894D20DE5}" dt="2026-05-06T08:56:46.874" v="243" actId="108"/>
        <pc:sldMkLst>
          <pc:docMk/>
          <pc:sldMk cId="4178885037" sldId="2147476804"/>
        </pc:sldMkLst>
        <pc:spChg chg="mod">
          <ac:chgData name="Caterina Picconi" userId="402938e9-b058-4c5c-a872-2a1f679e1194" providerId="ADAL" clId="{2C70550E-EFA9-473D-A796-7CA894D20DE5}" dt="2026-05-06T08:56:46.874" v="243" actId="108"/>
          <ac:spMkLst>
            <pc:docMk/>
            <pc:sldMk cId="4178885037" sldId="2147476804"/>
            <ac:spMk id="7" creationId="{EBE66099-66E7-C14C-CB31-06133AEFC08F}"/>
          </ac:spMkLst>
        </pc:spChg>
        <pc:spChg chg="mod">
          <ac:chgData name="Caterina Picconi" userId="402938e9-b058-4c5c-a872-2a1f679e1194" providerId="ADAL" clId="{2C70550E-EFA9-473D-A796-7CA894D20DE5}" dt="2026-05-06T08:56:33.430" v="241" actId="108"/>
          <ac:spMkLst>
            <pc:docMk/>
            <pc:sldMk cId="4178885037" sldId="2147476804"/>
            <ac:spMk id="10" creationId="{B24DCA1A-9D79-8806-47B0-35EF64A5CC85}"/>
          </ac:spMkLst>
        </pc:spChg>
        <pc:spChg chg="mod">
          <ac:chgData name="Caterina Picconi" userId="402938e9-b058-4c5c-a872-2a1f679e1194" providerId="ADAL" clId="{2C70550E-EFA9-473D-A796-7CA894D20DE5}" dt="2026-05-06T08:56:10.748" v="237" actId="108"/>
          <ac:spMkLst>
            <pc:docMk/>
            <pc:sldMk cId="4178885037" sldId="2147476804"/>
            <ac:spMk id="88" creationId="{CB8AE001-6839-4DC6-827E-F42764EFF6F0}"/>
          </ac:spMkLst>
        </pc:spChg>
        <pc:picChg chg="del">
          <ac:chgData name="Caterina Picconi" userId="402938e9-b058-4c5c-a872-2a1f679e1194" providerId="ADAL" clId="{2C70550E-EFA9-473D-A796-7CA894D20DE5}" dt="2026-05-06T08:30:09.240" v="170" actId="478"/>
          <ac:picMkLst>
            <pc:docMk/>
            <pc:sldMk cId="4178885037" sldId="2147476804"/>
            <ac:picMk id="3" creationId="{ED559EF8-D564-AF7F-1B21-7D5BD2E6DB88}"/>
          </ac:picMkLst>
        </pc:picChg>
        <pc:picChg chg="del">
          <ac:chgData name="Caterina Picconi" userId="402938e9-b058-4c5c-a872-2a1f679e1194" providerId="ADAL" clId="{2C70550E-EFA9-473D-A796-7CA894D20DE5}" dt="2026-05-06T08:30:08.087" v="169" actId="478"/>
          <ac:picMkLst>
            <pc:docMk/>
            <pc:sldMk cId="4178885037" sldId="2147476804"/>
            <ac:picMk id="4" creationId="{FACE8668-BAE9-96CC-DA38-DF6DA7307A9E}"/>
          </ac:picMkLst>
        </pc:picChg>
      </pc:sldChg>
      <pc:sldChg chg="delSp modSp mod">
        <pc:chgData name="Caterina Picconi" userId="402938e9-b058-4c5c-a872-2a1f679e1194" providerId="ADAL" clId="{2C70550E-EFA9-473D-A796-7CA894D20DE5}" dt="2026-05-06T08:57:57.893" v="247" actId="108"/>
        <pc:sldMkLst>
          <pc:docMk/>
          <pc:sldMk cId="3512094097" sldId="2147476806"/>
        </pc:sldMkLst>
        <pc:spChg chg="mod">
          <ac:chgData name="Caterina Picconi" userId="402938e9-b058-4c5c-a872-2a1f679e1194" providerId="ADAL" clId="{2C70550E-EFA9-473D-A796-7CA894D20DE5}" dt="2026-05-06T08:57:52.096" v="246" actId="108"/>
          <ac:spMkLst>
            <pc:docMk/>
            <pc:sldMk cId="3512094097" sldId="2147476806"/>
            <ac:spMk id="7" creationId="{96AAD672-9459-0C25-DD5F-6562DC34968B}"/>
          </ac:spMkLst>
        </pc:spChg>
        <pc:spChg chg="mod">
          <ac:chgData name="Caterina Picconi" userId="402938e9-b058-4c5c-a872-2a1f679e1194" providerId="ADAL" clId="{2C70550E-EFA9-473D-A796-7CA894D20DE5}" dt="2026-05-06T08:57:57.893" v="247" actId="108"/>
          <ac:spMkLst>
            <pc:docMk/>
            <pc:sldMk cId="3512094097" sldId="2147476806"/>
            <ac:spMk id="8" creationId="{DBF5D1A1-FAF4-385C-D409-D7E6D9CB6F33}"/>
          </ac:spMkLst>
        </pc:spChg>
        <pc:spChg chg="mod">
          <ac:chgData name="Caterina Picconi" userId="402938e9-b058-4c5c-a872-2a1f679e1194" providerId="ADAL" clId="{2C70550E-EFA9-473D-A796-7CA894D20DE5}" dt="2026-05-06T08:57:20.962" v="244" actId="108"/>
          <ac:spMkLst>
            <pc:docMk/>
            <pc:sldMk cId="3512094097" sldId="2147476806"/>
            <ac:spMk id="44" creationId="{CB8AE001-6839-4DC6-827E-F42764EFF6F0}"/>
          </ac:spMkLst>
        </pc:spChg>
        <pc:picChg chg="del">
          <ac:chgData name="Caterina Picconi" userId="402938e9-b058-4c5c-a872-2a1f679e1194" providerId="ADAL" clId="{2C70550E-EFA9-473D-A796-7CA894D20DE5}" dt="2026-05-06T08:31:08.752" v="204" actId="478"/>
          <ac:picMkLst>
            <pc:docMk/>
            <pc:sldMk cId="3512094097" sldId="2147476806"/>
            <ac:picMk id="2" creationId="{34BA003E-9E01-F422-817C-97157BCD4A15}"/>
          </ac:picMkLst>
        </pc:picChg>
        <pc:picChg chg="del">
          <ac:chgData name="Caterina Picconi" userId="402938e9-b058-4c5c-a872-2a1f679e1194" providerId="ADAL" clId="{2C70550E-EFA9-473D-A796-7CA894D20DE5}" dt="2026-05-06T08:31:07.792" v="203" actId="478"/>
          <ac:picMkLst>
            <pc:docMk/>
            <pc:sldMk cId="3512094097" sldId="2147476806"/>
            <ac:picMk id="3" creationId="{DAA2E262-1EB3-E2EA-7071-D4F7EDD44DC0}"/>
          </ac:picMkLst>
        </pc:picChg>
      </pc:sldChg>
      <pc:sldChg chg="delSp modSp mod">
        <pc:chgData name="Caterina Picconi" userId="402938e9-b058-4c5c-a872-2a1f679e1194" providerId="ADAL" clId="{2C70550E-EFA9-473D-A796-7CA894D20DE5}" dt="2026-05-06T08:58:31.844" v="250" actId="108"/>
        <pc:sldMkLst>
          <pc:docMk/>
          <pc:sldMk cId="3240086321" sldId="2147476808"/>
        </pc:sldMkLst>
        <pc:spChg chg="mod">
          <ac:chgData name="Caterina Picconi" userId="402938e9-b058-4c5c-a872-2a1f679e1194" providerId="ADAL" clId="{2C70550E-EFA9-473D-A796-7CA894D20DE5}" dt="2026-05-06T08:58:25.679" v="249" actId="108"/>
          <ac:spMkLst>
            <pc:docMk/>
            <pc:sldMk cId="3240086321" sldId="2147476808"/>
            <ac:spMk id="8" creationId="{F50D4336-DF5D-A889-9B68-B28D70BC82F4}"/>
          </ac:spMkLst>
        </pc:spChg>
        <pc:spChg chg="mod">
          <ac:chgData name="Caterina Picconi" userId="402938e9-b058-4c5c-a872-2a1f679e1194" providerId="ADAL" clId="{2C70550E-EFA9-473D-A796-7CA894D20DE5}" dt="2026-05-06T08:58:31.844" v="250" actId="108"/>
          <ac:spMkLst>
            <pc:docMk/>
            <pc:sldMk cId="3240086321" sldId="2147476808"/>
            <ac:spMk id="27" creationId="{CB8AE001-6839-4DC6-827E-F42764EFF6F0}"/>
          </ac:spMkLst>
        </pc:spChg>
        <pc:picChg chg="del">
          <ac:chgData name="Caterina Picconi" userId="402938e9-b058-4c5c-a872-2a1f679e1194" providerId="ADAL" clId="{2C70550E-EFA9-473D-A796-7CA894D20DE5}" dt="2026-05-06T08:31:37.688" v="210" actId="478"/>
          <ac:picMkLst>
            <pc:docMk/>
            <pc:sldMk cId="3240086321" sldId="2147476808"/>
            <ac:picMk id="3" creationId="{7DD26C22-C6FE-1340-60BC-E84E0A0FB7F8}"/>
          </ac:picMkLst>
        </pc:picChg>
        <pc:picChg chg="del">
          <ac:chgData name="Caterina Picconi" userId="402938e9-b058-4c5c-a872-2a1f679e1194" providerId="ADAL" clId="{2C70550E-EFA9-473D-A796-7CA894D20DE5}" dt="2026-05-06T08:31:37.114" v="209" actId="478"/>
          <ac:picMkLst>
            <pc:docMk/>
            <pc:sldMk cId="3240086321" sldId="2147476808"/>
            <ac:picMk id="4" creationId="{2E8B1043-C991-F460-FC6A-438F41413FB3}"/>
          </ac:picMkLst>
        </pc:picChg>
      </pc:sldChg>
      <pc:sldChg chg="modSp del mod">
        <pc:chgData name="Caterina Picconi" userId="402938e9-b058-4c5c-a872-2a1f679e1194" providerId="ADAL" clId="{2C70550E-EFA9-473D-A796-7CA894D20DE5}" dt="2026-05-07T10:55:49.925" v="1223" actId="47"/>
        <pc:sldMkLst>
          <pc:docMk/>
          <pc:sldMk cId="454528540" sldId="2147476855"/>
        </pc:sldMkLst>
        <pc:spChg chg="mod">
          <ac:chgData name="Caterina Picconi" userId="402938e9-b058-4c5c-a872-2a1f679e1194" providerId="ADAL" clId="{2C70550E-EFA9-473D-A796-7CA894D20DE5}" dt="2026-05-07T09:39:45.904" v="925" actId="1036"/>
          <ac:spMkLst>
            <pc:docMk/>
            <pc:sldMk cId="454528540" sldId="2147476855"/>
            <ac:spMk id="5" creationId="{AD4EDCD9-6DC9-6209-CBA7-72764A6DD695}"/>
          </ac:spMkLst>
        </pc:spChg>
        <pc:spChg chg="mod">
          <ac:chgData name="Caterina Picconi" userId="402938e9-b058-4c5c-a872-2a1f679e1194" providerId="ADAL" clId="{2C70550E-EFA9-473D-A796-7CA894D20DE5}" dt="2026-05-07T10:02:59.666" v="1188" actId="13926"/>
          <ac:spMkLst>
            <pc:docMk/>
            <pc:sldMk cId="454528540" sldId="2147476855"/>
            <ac:spMk id="8" creationId="{DB02E738-B0E7-85F6-7A30-B615663E6C0B}"/>
          </ac:spMkLst>
        </pc:spChg>
        <pc:spChg chg="mod">
          <ac:chgData name="Caterina Picconi" userId="402938e9-b058-4c5c-a872-2a1f679e1194" providerId="ADAL" clId="{2C70550E-EFA9-473D-A796-7CA894D20DE5}" dt="2026-05-07T09:53:31.025" v="1000" actId="13926"/>
          <ac:spMkLst>
            <pc:docMk/>
            <pc:sldMk cId="454528540" sldId="2147476855"/>
            <ac:spMk id="22" creationId="{16DBA1ED-5D76-ADAD-E1AD-C04CBDD48E32}"/>
          </ac:spMkLst>
        </pc:spChg>
        <pc:spChg chg="mod">
          <ac:chgData name="Caterina Picconi" userId="402938e9-b058-4c5c-a872-2a1f679e1194" providerId="ADAL" clId="{2C70550E-EFA9-473D-A796-7CA894D20DE5}" dt="2026-05-06T08:59:20.921" v="253" actId="108"/>
          <ac:spMkLst>
            <pc:docMk/>
            <pc:sldMk cId="454528540" sldId="2147476855"/>
            <ac:spMk id="25" creationId="{A7C3DC98-852C-4A06-4996-465DBEBFF208}"/>
          </ac:spMkLst>
        </pc:spChg>
      </pc:sldChg>
      <pc:sldChg chg="modSp mod">
        <pc:chgData name="Caterina Picconi" userId="402938e9-b058-4c5c-a872-2a1f679e1194" providerId="ADAL" clId="{2C70550E-EFA9-473D-A796-7CA894D20DE5}" dt="2026-05-06T08:55:54.726" v="236" actId="108"/>
        <pc:sldMkLst>
          <pc:docMk/>
          <pc:sldMk cId="3708746517" sldId="2147480381"/>
        </pc:sldMkLst>
        <pc:graphicFrameChg chg="mod modGraphic">
          <ac:chgData name="Caterina Picconi" userId="402938e9-b058-4c5c-a872-2a1f679e1194" providerId="ADAL" clId="{2C70550E-EFA9-473D-A796-7CA894D20DE5}" dt="2026-05-06T08:55:54.726" v="236" actId="108"/>
          <ac:graphicFrameMkLst>
            <pc:docMk/>
            <pc:sldMk cId="3708746517" sldId="2147480381"/>
            <ac:graphicFrameMk id="26" creationId="{2070B536-6E7D-5147-E470-B6828A088830}"/>
          </ac:graphicFrameMkLst>
        </pc:graphicFrameChg>
      </pc:sldChg>
      <pc:sldChg chg="delSp modSp mod">
        <pc:chgData name="Caterina Picconi" userId="402938e9-b058-4c5c-a872-2a1f679e1194" providerId="ADAL" clId="{2C70550E-EFA9-473D-A796-7CA894D20DE5}" dt="2026-05-07T10:51:54.628" v="1214" actId="13926"/>
        <pc:sldMkLst>
          <pc:docMk/>
          <pc:sldMk cId="4219149315" sldId="2147483445"/>
        </pc:sldMkLst>
        <pc:spChg chg="mod">
          <ac:chgData name="Caterina Picconi" userId="402938e9-b058-4c5c-a872-2a1f679e1194" providerId="ADAL" clId="{2C70550E-EFA9-473D-A796-7CA894D20DE5}" dt="2026-05-07T10:51:54.628" v="1214" actId="13926"/>
          <ac:spMkLst>
            <pc:docMk/>
            <pc:sldMk cId="4219149315" sldId="2147483445"/>
            <ac:spMk id="19" creationId="{9E5987C9-91E8-0C9A-7871-BD4802472A5F}"/>
          </ac:spMkLst>
        </pc:spChg>
        <pc:spChg chg="del">
          <ac:chgData name="Caterina Picconi" userId="402938e9-b058-4c5c-a872-2a1f679e1194" providerId="ADAL" clId="{2C70550E-EFA9-473D-A796-7CA894D20DE5}" dt="2026-05-06T06:20:41.198" v="0" actId="478"/>
          <ac:spMkLst>
            <pc:docMk/>
            <pc:sldMk cId="4219149315" sldId="2147483445"/>
            <ac:spMk id="52" creationId="{C05C1A66-5604-58E9-2FD1-02CDDA2A45A0}"/>
          </ac:spMkLst>
        </pc:spChg>
      </pc:sldChg>
      <pc:sldChg chg="modSp mod">
        <pc:chgData name="Caterina Picconi" userId="402938e9-b058-4c5c-a872-2a1f679e1194" providerId="ADAL" clId="{2C70550E-EFA9-473D-A796-7CA894D20DE5}" dt="2026-05-06T08:54:54.966" v="229" actId="108"/>
        <pc:sldMkLst>
          <pc:docMk/>
          <pc:sldMk cId="1159908221" sldId="2147483446"/>
        </pc:sldMkLst>
        <pc:spChg chg="mod">
          <ac:chgData name="Caterina Picconi" userId="402938e9-b058-4c5c-a872-2a1f679e1194" providerId="ADAL" clId="{2C70550E-EFA9-473D-A796-7CA894D20DE5}" dt="2026-05-06T08:54:54.966" v="229" actId="108"/>
          <ac:spMkLst>
            <pc:docMk/>
            <pc:sldMk cId="1159908221" sldId="2147483446"/>
            <ac:spMk id="8" creationId="{5AA0C842-D52A-2E83-30C5-FADDE74451F7}"/>
          </ac:spMkLst>
        </pc:spChg>
      </pc:sldChg>
      <pc:sldChg chg="del">
        <pc:chgData name="Caterina Picconi" userId="402938e9-b058-4c5c-a872-2a1f679e1194" providerId="ADAL" clId="{2C70550E-EFA9-473D-A796-7CA894D20DE5}" dt="2026-05-06T06:21:00.455" v="1" actId="47"/>
        <pc:sldMkLst>
          <pc:docMk/>
          <pc:sldMk cId="157344603" sldId="2147483460"/>
        </pc:sldMkLst>
      </pc:sldChg>
      <pc:sldChg chg="delSp mod">
        <pc:chgData name="Caterina Picconi" userId="402938e9-b058-4c5c-a872-2a1f679e1194" providerId="ADAL" clId="{2C70550E-EFA9-473D-A796-7CA894D20DE5}" dt="2026-05-06T08:23:16.990" v="86" actId="21"/>
        <pc:sldMkLst>
          <pc:docMk/>
          <pc:sldMk cId="61881886" sldId="2147483463"/>
        </pc:sldMkLst>
        <pc:picChg chg="del">
          <ac:chgData name="Caterina Picconi" userId="402938e9-b058-4c5c-a872-2a1f679e1194" providerId="ADAL" clId="{2C70550E-EFA9-473D-A796-7CA894D20DE5}" dt="2026-05-06T08:23:16.990" v="86" actId="21"/>
          <ac:picMkLst>
            <pc:docMk/>
            <pc:sldMk cId="61881886" sldId="2147483463"/>
            <ac:picMk id="5" creationId="{CB51F82A-AD2E-74B3-04AF-FACB8B2D15B7}"/>
          </ac:picMkLst>
        </pc:picChg>
      </pc:sldChg>
      <pc:sldChg chg="addSp delSp modSp mod">
        <pc:chgData name="Caterina Picconi" userId="402938e9-b058-4c5c-a872-2a1f679e1194" providerId="ADAL" clId="{2C70550E-EFA9-473D-A796-7CA894D20DE5}" dt="2026-05-06T11:00:20.819" v="735" actId="1076"/>
        <pc:sldMkLst>
          <pc:docMk/>
          <pc:sldMk cId="1186326195" sldId="2147483480"/>
        </pc:sldMkLst>
        <pc:picChg chg="add del mod">
          <ac:chgData name="Caterina Picconi" userId="402938e9-b058-4c5c-a872-2a1f679e1194" providerId="ADAL" clId="{2C70550E-EFA9-473D-A796-7CA894D20DE5}" dt="2026-05-06T08:26:44.575" v="108" actId="478"/>
          <ac:picMkLst>
            <pc:docMk/>
            <pc:sldMk cId="1186326195" sldId="2147483480"/>
            <ac:picMk id="3" creationId="{3167C691-8B38-F9DB-2815-677C0AF9D1A1}"/>
          </ac:picMkLst>
        </pc:picChg>
        <pc:picChg chg="add del mod">
          <ac:chgData name="Caterina Picconi" userId="402938e9-b058-4c5c-a872-2a1f679e1194" providerId="ADAL" clId="{2C70550E-EFA9-473D-A796-7CA894D20DE5}" dt="2026-05-06T08:24:21.672" v="93" actId="478"/>
          <ac:picMkLst>
            <pc:docMk/>
            <pc:sldMk cId="1186326195" sldId="2147483480"/>
            <ac:picMk id="5" creationId="{CB51F82A-AD2E-74B3-04AF-FACB8B2D15B7}"/>
          </ac:picMkLst>
        </pc:picChg>
        <pc:picChg chg="add mod">
          <ac:chgData name="Caterina Picconi" userId="402938e9-b058-4c5c-a872-2a1f679e1194" providerId="ADAL" clId="{2C70550E-EFA9-473D-A796-7CA894D20DE5}" dt="2026-05-06T11:00:20.819" v="735" actId="1076"/>
          <ac:picMkLst>
            <pc:docMk/>
            <pc:sldMk cId="1186326195" sldId="2147483480"/>
            <ac:picMk id="13" creationId="{D49DADE1-3894-331B-A363-30619CC6F547}"/>
          </ac:picMkLst>
        </pc:picChg>
      </pc:sldChg>
      <pc:sldChg chg="delSp modSp add mod">
        <pc:chgData name="Caterina Picconi" userId="402938e9-b058-4c5c-a872-2a1f679e1194" providerId="ADAL" clId="{2C70550E-EFA9-473D-A796-7CA894D20DE5}" dt="2026-05-07T11:06:14.001" v="1231" actId="1076"/>
        <pc:sldMkLst>
          <pc:docMk/>
          <pc:sldMk cId="186148556" sldId="2147483481"/>
        </pc:sldMkLst>
        <pc:spChg chg="mod">
          <ac:chgData name="Caterina Picconi" userId="402938e9-b058-4c5c-a872-2a1f679e1194" providerId="ADAL" clId="{2C70550E-EFA9-473D-A796-7CA894D20DE5}" dt="2026-05-07T10:53:28.737" v="1215" actId="13926"/>
          <ac:spMkLst>
            <pc:docMk/>
            <pc:sldMk cId="186148556" sldId="2147483481"/>
            <ac:spMk id="3" creationId="{74245A3C-EB27-F6A7-2FCE-367C22345522}"/>
          </ac:spMkLst>
        </pc:spChg>
        <pc:spChg chg="mod">
          <ac:chgData name="Caterina Picconi" userId="402938e9-b058-4c5c-a872-2a1f679e1194" providerId="ADAL" clId="{2C70550E-EFA9-473D-A796-7CA894D20DE5}" dt="2026-05-07T10:53:32.310" v="1216" actId="113"/>
          <ac:spMkLst>
            <pc:docMk/>
            <pc:sldMk cId="186148556" sldId="2147483481"/>
            <ac:spMk id="15" creationId="{DCD1B035-B5CA-507B-7C9C-3FF11DE6B1FF}"/>
          </ac:spMkLst>
        </pc:spChg>
        <pc:spChg chg="mod">
          <ac:chgData name="Caterina Picconi" userId="402938e9-b058-4c5c-a872-2a1f679e1194" providerId="ADAL" clId="{2C70550E-EFA9-473D-A796-7CA894D20DE5}" dt="2026-05-07T10:53:28.737" v="1215" actId="13926"/>
          <ac:spMkLst>
            <pc:docMk/>
            <pc:sldMk cId="186148556" sldId="2147483481"/>
            <ac:spMk id="22" creationId="{396D74E3-5506-99DB-B485-10F40846CAD9}"/>
          </ac:spMkLst>
        </pc:spChg>
        <pc:spChg chg="mod">
          <ac:chgData name="Caterina Picconi" userId="402938e9-b058-4c5c-a872-2a1f679e1194" providerId="ADAL" clId="{2C70550E-EFA9-473D-A796-7CA894D20DE5}" dt="2026-05-07T10:53:28.737" v="1215" actId="13926"/>
          <ac:spMkLst>
            <pc:docMk/>
            <pc:sldMk cId="186148556" sldId="2147483481"/>
            <ac:spMk id="23" creationId="{4CB9061D-692E-E615-1CD7-3BF58393BF37}"/>
          </ac:spMkLst>
        </pc:spChg>
        <pc:spChg chg="mod">
          <ac:chgData name="Caterina Picconi" userId="402938e9-b058-4c5c-a872-2a1f679e1194" providerId="ADAL" clId="{2C70550E-EFA9-473D-A796-7CA894D20DE5}" dt="2026-05-07T10:53:28.737" v="1215" actId="13926"/>
          <ac:spMkLst>
            <pc:docMk/>
            <pc:sldMk cId="186148556" sldId="2147483481"/>
            <ac:spMk id="62" creationId="{E28257A9-F928-701C-00E3-64B150CB71C8}"/>
          </ac:spMkLst>
        </pc:spChg>
        <pc:spChg chg="mod">
          <ac:chgData name="Caterina Picconi" userId="402938e9-b058-4c5c-a872-2a1f679e1194" providerId="ADAL" clId="{2C70550E-EFA9-473D-A796-7CA894D20DE5}" dt="2026-05-07T10:53:28.737" v="1215" actId="13926"/>
          <ac:spMkLst>
            <pc:docMk/>
            <pc:sldMk cId="186148556" sldId="2147483481"/>
            <ac:spMk id="68" creationId="{ABCD31C8-11C0-125A-9D96-16FEDAAFB82A}"/>
          </ac:spMkLst>
        </pc:spChg>
        <pc:spChg chg="mod">
          <ac:chgData name="Caterina Picconi" userId="402938e9-b058-4c5c-a872-2a1f679e1194" providerId="ADAL" clId="{2C70550E-EFA9-473D-A796-7CA894D20DE5}" dt="2026-05-07T10:53:28.737" v="1215" actId="13926"/>
          <ac:spMkLst>
            <pc:docMk/>
            <pc:sldMk cId="186148556" sldId="2147483481"/>
            <ac:spMk id="69" creationId="{AD93731C-D10D-A74E-55C0-AF0EB883F3FA}"/>
          </ac:spMkLst>
        </pc:spChg>
        <pc:spChg chg="mod">
          <ac:chgData name="Caterina Picconi" userId="402938e9-b058-4c5c-a872-2a1f679e1194" providerId="ADAL" clId="{2C70550E-EFA9-473D-A796-7CA894D20DE5}" dt="2026-05-07T11:02:23.158" v="1226" actId="108"/>
          <ac:spMkLst>
            <pc:docMk/>
            <pc:sldMk cId="186148556" sldId="2147483481"/>
            <ac:spMk id="71" creationId="{007D27A8-BE01-100E-4C7C-265AA08D9E9C}"/>
          </ac:spMkLst>
        </pc:spChg>
        <pc:spChg chg="mod">
          <ac:chgData name="Caterina Picconi" userId="402938e9-b058-4c5c-a872-2a1f679e1194" providerId="ADAL" clId="{2C70550E-EFA9-473D-A796-7CA894D20DE5}" dt="2026-05-07T10:53:28.737" v="1215" actId="13926"/>
          <ac:spMkLst>
            <pc:docMk/>
            <pc:sldMk cId="186148556" sldId="2147483481"/>
            <ac:spMk id="78" creationId="{A41DFBE8-4444-D45F-DFE8-5BD3778894F7}"/>
          </ac:spMkLst>
        </pc:spChg>
        <pc:spChg chg="mod">
          <ac:chgData name="Caterina Picconi" userId="402938e9-b058-4c5c-a872-2a1f679e1194" providerId="ADAL" clId="{2C70550E-EFA9-473D-A796-7CA894D20DE5}" dt="2026-05-07T10:53:35.638" v="1217" actId="113"/>
          <ac:spMkLst>
            <pc:docMk/>
            <pc:sldMk cId="186148556" sldId="2147483481"/>
            <ac:spMk id="79" creationId="{8FB6CAE9-FD41-2699-BBE5-41A12A313F18}"/>
          </ac:spMkLst>
        </pc:spChg>
        <pc:picChg chg="del">
          <ac:chgData name="Caterina Picconi" userId="402938e9-b058-4c5c-a872-2a1f679e1194" providerId="ADAL" clId="{2C70550E-EFA9-473D-A796-7CA894D20DE5}" dt="2026-05-07T10:07:43.275" v="1202" actId="478"/>
          <ac:picMkLst>
            <pc:docMk/>
            <pc:sldMk cId="186148556" sldId="2147483481"/>
            <ac:picMk id="19" creationId="{790BFA80-9377-578C-5EA7-119C61E8A2C5}"/>
          </ac:picMkLst>
        </pc:picChg>
        <pc:picChg chg="mod">
          <ac:chgData name="Caterina Picconi" userId="402938e9-b058-4c5c-a872-2a1f679e1194" providerId="ADAL" clId="{2C70550E-EFA9-473D-A796-7CA894D20DE5}" dt="2026-05-07T11:06:10.967" v="1230" actId="1038"/>
          <ac:picMkLst>
            <pc:docMk/>
            <pc:sldMk cId="186148556" sldId="2147483481"/>
            <ac:picMk id="20" creationId="{7001D704-642E-B6C0-B19F-4E411D303AA7}"/>
          </ac:picMkLst>
        </pc:picChg>
        <pc:picChg chg="mod">
          <ac:chgData name="Caterina Picconi" userId="402938e9-b058-4c5c-a872-2a1f679e1194" providerId="ADAL" clId="{2C70550E-EFA9-473D-A796-7CA894D20DE5}" dt="2026-05-07T10:09:10.262" v="1208" actId="1076"/>
          <ac:picMkLst>
            <pc:docMk/>
            <pc:sldMk cId="186148556" sldId="2147483481"/>
            <ac:picMk id="21" creationId="{39968830-664B-F380-77C1-41F3D271CF73}"/>
          </ac:picMkLst>
        </pc:picChg>
        <pc:picChg chg="mod">
          <ac:chgData name="Caterina Picconi" userId="402938e9-b058-4c5c-a872-2a1f679e1194" providerId="ADAL" clId="{2C70550E-EFA9-473D-A796-7CA894D20DE5}" dt="2026-05-07T11:06:14.001" v="1231" actId="1076"/>
          <ac:picMkLst>
            <pc:docMk/>
            <pc:sldMk cId="186148556" sldId="2147483481"/>
            <ac:picMk id="24" creationId="{E2953D2C-288D-7836-96B3-C6B4650598B7}"/>
          </ac:picMkLst>
        </pc:picChg>
        <pc:picChg chg="mod">
          <ac:chgData name="Caterina Picconi" userId="402938e9-b058-4c5c-a872-2a1f679e1194" providerId="ADAL" clId="{2C70550E-EFA9-473D-A796-7CA894D20DE5}" dt="2026-05-07T10:09:00.532" v="1207" actId="1076"/>
          <ac:picMkLst>
            <pc:docMk/>
            <pc:sldMk cId="186148556" sldId="2147483481"/>
            <ac:picMk id="25" creationId="{2C94D626-CD1D-EC6F-BEC4-7C3BD77DBB85}"/>
          </ac:picMkLst>
        </pc:picChg>
        <pc:picChg chg="mod">
          <ac:chgData name="Caterina Picconi" userId="402938e9-b058-4c5c-a872-2a1f679e1194" providerId="ADAL" clId="{2C70550E-EFA9-473D-A796-7CA894D20DE5}" dt="2026-05-07T10:09:53.536" v="1209" actId="12789"/>
          <ac:picMkLst>
            <pc:docMk/>
            <pc:sldMk cId="186148556" sldId="2147483481"/>
            <ac:picMk id="72" creationId="{40945679-40FF-AE97-84B9-D80CEEB99029}"/>
          </ac:picMkLst>
        </pc:picChg>
        <pc:picChg chg="mod">
          <ac:chgData name="Caterina Picconi" userId="402938e9-b058-4c5c-a872-2a1f679e1194" providerId="ADAL" clId="{2C70550E-EFA9-473D-A796-7CA894D20DE5}" dt="2026-05-07T10:08:47.443" v="1205" actId="12789"/>
          <ac:picMkLst>
            <pc:docMk/>
            <pc:sldMk cId="186148556" sldId="2147483481"/>
            <ac:picMk id="73" creationId="{5E11A2E2-560C-FF87-6317-F5C948BE52AE}"/>
          </ac:picMkLst>
        </pc:picChg>
        <pc:picChg chg="mod">
          <ac:chgData name="Caterina Picconi" userId="402938e9-b058-4c5c-a872-2a1f679e1194" providerId="ADAL" clId="{2C70550E-EFA9-473D-A796-7CA894D20DE5}" dt="2026-05-07T10:08:47.443" v="1205" actId="12789"/>
          <ac:picMkLst>
            <pc:docMk/>
            <pc:sldMk cId="186148556" sldId="2147483481"/>
            <ac:picMk id="75" creationId="{87A382C6-CB0A-1983-B27C-7C16318A5250}"/>
          </ac:picMkLst>
        </pc:picChg>
        <pc:picChg chg="mod">
          <ac:chgData name="Caterina Picconi" userId="402938e9-b058-4c5c-a872-2a1f679e1194" providerId="ADAL" clId="{2C70550E-EFA9-473D-A796-7CA894D20DE5}" dt="2026-05-07T10:10:01.735" v="1210" actId="12789"/>
          <ac:picMkLst>
            <pc:docMk/>
            <pc:sldMk cId="186148556" sldId="2147483481"/>
            <ac:picMk id="76" creationId="{2EF6FC73-C60F-80F4-6B26-1C7F810AE7E2}"/>
          </ac:picMkLst>
        </pc:picChg>
        <pc:picChg chg="mod">
          <ac:chgData name="Caterina Picconi" userId="402938e9-b058-4c5c-a872-2a1f679e1194" providerId="ADAL" clId="{2C70550E-EFA9-473D-A796-7CA894D20DE5}" dt="2026-05-07T10:10:01.735" v="1210" actId="12789"/>
          <ac:picMkLst>
            <pc:docMk/>
            <pc:sldMk cId="186148556" sldId="2147483481"/>
            <ac:picMk id="77" creationId="{8212225F-C4E7-16BB-92A5-E0CA4246A64C}"/>
          </ac:picMkLst>
        </pc:picChg>
        <pc:picChg chg="mod">
          <ac:chgData name="Caterina Picconi" userId="402938e9-b058-4c5c-a872-2a1f679e1194" providerId="ADAL" clId="{2C70550E-EFA9-473D-A796-7CA894D20DE5}" dt="2026-05-07T10:09:53.536" v="1209" actId="12789"/>
          <ac:picMkLst>
            <pc:docMk/>
            <pc:sldMk cId="186148556" sldId="2147483481"/>
            <ac:picMk id="80" creationId="{4C4807D0-1B7D-7680-37DF-E0A7D413E213}"/>
          </ac:picMkLst>
        </pc:picChg>
      </pc:sldChg>
      <pc:sldChg chg="add del">
        <pc:chgData name="Caterina Picconi" userId="402938e9-b058-4c5c-a872-2a1f679e1194" providerId="ADAL" clId="{2C70550E-EFA9-473D-A796-7CA894D20DE5}" dt="2026-05-07T10:02:27.120" v="1171"/>
        <pc:sldMkLst>
          <pc:docMk/>
          <pc:sldMk cId="1261509484" sldId="2147483482"/>
        </pc:sldMkLst>
      </pc:sldChg>
      <pc:sldChg chg="add del">
        <pc:chgData name="Caterina Picconi" userId="402938e9-b058-4c5c-a872-2a1f679e1194" providerId="ADAL" clId="{2C70550E-EFA9-473D-A796-7CA894D20DE5}" dt="2026-05-07T10:55:46.706" v="1222"/>
        <pc:sldMkLst>
          <pc:docMk/>
          <pc:sldMk cId="1680887723" sldId="214748348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40549254985912"/>
          <c:y val="5.7338606008351389E-2"/>
          <c:w val="0.41411460761715885"/>
          <c:h val="0.65639382684137393"/>
        </c:manualLayout>
      </c:layout>
      <c:doughnutChart>
        <c:varyColors val="1"/>
        <c:ser>
          <c:idx val="0"/>
          <c:order val="0"/>
          <c:tx>
            <c:strRef>
              <c:f>Foglio1!$B$1</c:f>
              <c:strCache>
                <c:ptCount val="1"/>
                <c:pt idx="0">
                  <c:v>Vendite</c:v>
                </c:pt>
              </c:strCache>
            </c:strRef>
          </c:tx>
          <c:explosion val="9"/>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70-471C-8673-C5AB9663BE0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270-471C-8673-C5AB9663BE02}"/>
              </c:ext>
            </c:extLst>
          </c:dPt>
          <c:cat>
            <c:strRef>
              <c:f>Foglio1!$A$2:$A$3</c:f>
              <c:strCache>
                <c:ptCount val="2"/>
                <c:pt idx="0">
                  <c:v>CDP </c:v>
                </c:pt>
                <c:pt idx="1">
                  <c:v>Banche italiane e associazioni imprenditoriali</c:v>
                </c:pt>
              </c:strCache>
            </c:strRef>
          </c:cat>
          <c:val>
            <c:numRef>
              <c:f>Foglio1!$B$2:$B$3</c:f>
              <c:numCache>
                <c:formatCode>0%</c:formatCode>
                <c:ptCount val="2"/>
                <c:pt idx="0">
                  <c:v>0.76</c:v>
                </c:pt>
                <c:pt idx="1">
                  <c:v>0.24</c:v>
                </c:pt>
              </c:numCache>
            </c:numRef>
          </c:val>
          <c:extLst>
            <c:ext xmlns:c16="http://schemas.microsoft.com/office/drawing/2014/chart" uri="{C3380CC4-5D6E-409C-BE32-E72D297353CC}">
              <c16:uniqueId val="{00000004-4270-471C-8673-C5AB9663BE02}"/>
            </c:ext>
          </c:extLst>
        </c:ser>
        <c:dLbls>
          <c:showLegendKey val="0"/>
          <c:showVal val="0"/>
          <c:showCatName val="0"/>
          <c:showSerName val="0"/>
          <c:showPercent val="0"/>
          <c:showBubbleSize val="0"/>
          <c:showLeaderLines val="1"/>
        </c:dLbls>
        <c:firstSliceAng val="360"/>
        <c:holeSize val="62"/>
      </c:doughnutChart>
      <c:spPr>
        <a:noFill/>
        <a:ln>
          <a:noFill/>
        </a:ln>
        <a:effectLst/>
      </c:spPr>
    </c:plotArea>
    <c:plotVisOnly val="1"/>
    <c:dispBlanksAs val="gap"/>
    <c:showDLblsOverMax val="0"/>
  </c:chart>
  <c:spPr>
    <a:noFill/>
    <a:ln>
      <a:noFill/>
    </a:ln>
    <a:effectLst/>
  </c:spPr>
  <c:txPr>
    <a:bodyPr/>
    <a:lstStyle/>
    <a:p>
      <a:pPr>
        <a:defRPr sz="1400"/>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90F33-B965-462B-84E0-3A5CFC122C34}" type="datetimeFigureOut">
              <a:rPr lang="it-IT" smtClean="0"/>
              <a:t>23/06/2026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4058E8-4991-4AB4-87EE-B92EDF3FBAEC}" type="slidenum">
              <a:rPr lang="it-IT" smtClean="0"/>
              <a:t>‹N›</a:t>
            </a:fld>
            <a:endParaRPr lang="it-IT"/>
          </a:p>
        </p:txBody>
      </p:sp>
    </p:spTree>
    <p:extLst>
      <p:ext uri="{BB962C8B-B14F-4D97-AF65-F5344CB8AC3E}">
        <p14:creationId xmlns:p14="http://schemas.microsoft.com/office/powerpoint/2010/main" val="235150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9A1B3-59D7-4C75-94BE-52475C0851EC}"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710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A2CBF-4D20-2441-AC7A-F1F2251BCBB2}" type="slidenum">
              <a:rPr kumimoji="0" lang="it-IT"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it-IT" sz="12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915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F4D9224-B00B-4535-8DBE-F4FAF4303CDE}"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404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9A1B3-59D7-4C75-94BE-52475C0851EC}"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594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B5040-05EF-730F-E0BD-3A6A6D10292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4B0BCFF-1BF4-E8A1-D5EF-7B2A6C98994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4D7C13C-E101-76D7-6984-D597338928E9}"/>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37BAC5DE-02AC-8C4F-C334-CB50AA8FB8C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9A1B3-59D7-4C75-94BE-52475C0851EC}"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6796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83E0C-9071-F694-5DBE-7E45C754B8A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ABF33BB-F81C-C131-9133-E42B262C528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F67D8DA-6828-4093-C9F5-6AA2A75E047E}"/>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7CC1D3BC-9656-A206-D4E7-9072D5621A4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9A1B3-59D7-4C75-94BE-52475C0851EC}"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386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9A1B3-59D7-4C75-94BE-52475C0851EC}"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391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9A1B3-59D7-4C75-94BE-52475C0851EC}"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967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9A1B3-59D7-4C75-94BE-52475C0851EC}"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350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9A1B3-59D7-4C75-94BE-52475C0851EC}"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969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9A1B3-59D7-4C75-94BE-52475C0851EC}"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164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4.xml"/><Relationship Id="rId1" Type="http://schemas.openxmlformats.org/officeDocument/2006/relationships/tags" Target="../tags/tag59.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4.xml"/><Relationship Id="rId1" Type="http://schemas.openxmlformats.org/officeDocument/2006/relationships/tags" Target="../tags/tag60.xml"/><Relationship Id="rId4" Type="http://schemas.openxmlformats.org/officeDocument/2006/relationships/image" Target="../media/image12.emf"/></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4.xml"/><Relationship Id="rId1" Type="http://schemas.openxmlformats.org/officeDocument/2006/relationships/tags" Target="../tags/tag61.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8.emf"/></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4.xml"/><Relationship Id="rId1" Type="http://schemas.openxmlformats.org/officeDocument/2006/relationships/tags" Target="../tags/tag62.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4.xml"/><Relationship Id="rId1" Type="http://schemas.openxmlformats.org/officeDocument/2006/relationships/tags" Target="../tags/tag63.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4.xml"/><Relationship Id="rId1" Type="http://schemas.openxmlformats.org/officeDocument/2006/relationships/tags" Target="../tags/tag64.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4.xml"/><Relationship Id="rId1" Type="http://schemas.openxmlformats.org/officeDocument/2006/relationships/tags" Target="../tags/tag65.xml"/><Relationship Id="rId4" Type="http://schemas.openxmlformats.org/officeDocument/2006/relationships/image" Target="../media/image12.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4.xml"/><Relationship Id="rId1" Type="http://schemas.openxmlformats.org/officeDocument/2006/relationships/tags" Target="../tags/tag66.xml"/><Relationship Id="rId4" Type="http://schemas.openxmlformats.org/officeDocument/2006/relationships/image" Target="../media/image12.emf"/></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4.xml"/><Relationship Id="rId1" Type="http://schemas.openxmlformats.org/officeDocument/2006/relationships/tags" Target="../tags/tag67.xml"/><Relationship Id="rId5" Type="http://schemas.openxmlformats.org/officeDocument/2006/relationships/image" Target="../media/image9.png"/><Relationship Id="rId4" Type="http://schemas.openxmlformats.org/officeDocument/2006/relationships/image" Target="../media/image8.emf"/></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4.xml"/><Relationship Id="rId1" Type="http://schemas.openxmlformats.org/officeDocument/2006/relationships/tags" Target="../tags/tag68.xml"/><Relationship Id="rId4" Type="http://schemas.openxmlformats.org/officeDocument/2006/relationships/image" Target="../media/image12.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13.png"/><Relationship Id="rId5" Type="http://schemas.openxmlformats.org/officeDocument/2006/relationships/image" Target="../media/image10.emf"/><Relationship Id="rId4" Type="http://schemas.openxmlformats.org/officeDocument/2006/relationships/oleObject" Target="../embeddings/oleObject65.bin"/></Relationships>
</file>

<file path=ppt/slideLayouts/_rels/slideLayout111.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4.xml"/><Relationship Id="rId1" Type="http://schemas.openxmlformats.org/officeDocument/2006/relationships/tags" Target="../tags/tag71.xml"/><Relationship Id="rId5" Type="http://schemas.openxmlformats.org/officeDocument/2006/relationships/image" Target="../media/image13.png"/><Relationship Id="rId4" Type="http://schemas.openxmlformats.org/officeDocument/2006/relationships/image" Target="../media/image10.emf"/></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4.xml"/><Relationship Id="rId1" Type="http://schemas.openxmlformats.org/officeDocument/2006/relationships/tags" Target="../tags/tag72.xml"/><Relationship Id="rId5" Type="http://schemas.openxmlformats.org/officeDocument/2006/relationships/image" Target="../media/image13.png"/><Relationship Id="rId4" Type="http://schemas.openxmlformats.org/officeDocument/2006/relationships/image" Target="../media/image10.emf"/></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4.xml"/><Relationship Id="rId1" Type="http://schemas.openxmlformats.org/officeDocument/2006/relationships/tags" Target="../tags/tag73.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0.emf"/></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10.emf"/><Relationship Id="rId4" Type="http://schemas.openxmlformats.org/officeDocument/2006/relationships/oleObject" Target="../embeddings/oleObject69.bin"/></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4.xml"/><Relationship Id="rId1" Type="http://schemas.openxmlformats.org/officeDocument/2006/relationships/tags" Target="../tags/tag76.xml"/><Relationship Id="rId4" Type="http://schemas.openxmlformats.org/officeDocument/2006/relationships/image" Target="../media/image10.emf"/></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4.xml"/><Relationship Id="rId1" Type="http://schemas.openxmlformats.org/officeDocument/2006/relationships/tags" Target="../tags/tag77.xml"/><Relationship Id="rId4" Type="http://schemas.openxmlformats.org/officeDocument/2006/relationships/image" Target="../media/image10.emf"/></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4.xml"/><Relationship Id="rId1" Type="http://schemas.openxmlformats.org/officeDocument/2006/relationships/tags" Target="../tags/tag78.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0.emf"/></Relationships>
</file>

<file path=ppt/slideLayouts/_rels/slideLayout118.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4.xml"/><Relationship Id="rId1" Type="http://schemas.openxmlformats.org/officeDocument/2006/relationships/tags" Target="../tags/tag79.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0.emf"/></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bin"/></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11.pn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76.bin"/></Relationships>
</file>

<file path=ppt/slideLayouts/_rels/slideLayout1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7.xml"/><Relationship Id="rId1" Type="http://schemas.openxmlformats.org/officeDocument/2006/relationships/tags" Target="../tags/tag88.xml"/><Relationship Id="rId4" Type="http://schemas.openxmlformats.org/officeDocument/2006/relationships/image" Target="../media/image12.emf"/></Relationships>
</file>

<file path=ppt/slideLayouts/_rels/slideLayout14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7.xml"/><Relationship Id="rId1" Type="http://schemas.openxmlformats.org/officeDocument/2006/relationships/tags" Target="../tags/tag89.xml"/><Relationship Id="rId4" Type="http://schemas.openxmlformats.org/officeDocument/2006/relationships/image" Target="../media/image12.emf"/></Relationships>
</file>

<file path=ppt/slideLayouts/_rels/slideLayout14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7.xml"/><Relationship Id="rId1" Type="http://schemas.openxmlformats.org/officeDocument/2006/relationships/tags" Target="../tags/tag90.xml"/><Relationship Id="rId4" Type="http://schemas.openxmlformats.org/officeDocument/2006/relationships/image" Target="../media/image12.emf"/></Relationships>
</file>

<file path=ppt/slideLayouts/_rels/slideLayout14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7.xml"/><Relationship Id="rId1" Type="http://schemas.openxmlformats.org/officeDocument/2006/relationships/tags" Target="../tags/tag91.xml"/><Relationship Id="rId4" Type="http://schemas.openxmlformats.org/officeDocument/2006/relationships/image" Target="../media/image12.emf"/></Relationships>
</file>

<file path=ppt/slideLayouts/_rels/slideLayout14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7.xml"/><Relationship Id="rId1" Type="http://schemas.openxmlformats.org/officeDocument/2006/relationships/tags" Target="../tags/tag92.xml"/><Relationship Id="rId4" Type="http://schemas.openxmlformats.org/officeDocument/2006/relationships/image" Target="../media/image12.emf"/></Relationships>
</file>

<file path=ppt/slideLayouts/_rels/slideLayout14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7.xml"/><Relationship Id="rId1" Type="http://schemas.openxmlformats.org/officeDocument/2006/relationships/tags" Target="../tags/tag93.xml"/><Relationship Id="rId4" Type="http://schemas.openxmlformats.org/officeDocument/2006/relationships/image" Target="../media/image12.emf"/></Relationships>
</file>

<file path=ppt/slideLayouts/_rels/slideLayout14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7.xml"/><Relationship Id="rId1" Type="http://schemas.openxmlformats.org/officeDocument/2006/relationships/tags" Target="../tags/tag94.xml"/><Relationship Id="rId4" Type="http://schemas.openxmlformats.org/officeDocument/2006/relationships/image" Target="../media/image12.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7.xml"/><Relationship Id="rId1" Type="http://schemas.openxmlformats.org/officeDocument/2006/relationships/tags" Target="../tags/tag95.xml"/><Relationship Id="rId4" Type="http://schemas.openxmlformats.org/officeDocument/2006/relationships/image" Target="../media/image12.emf"/></Relationships>
</file>

<file path=ppt/slideLayouts/_rels/slideLayout15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7.xml"/><Relationship Id="rId1" Type="http://schemas.openxmlformats.org/officeDocument/2006/relationships/tags" Target="../tags/tag96.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15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7.xml"/><Relationship Id="rId1" Type="http://schemas.openxmlformats.org/officeDocument/2006/relationships/tags" Target="../tags/tag97.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15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7.xml"/><Relationship Id="rId1" Type="http://schemas.openxmlformats.org/officeDocument/2006/relationships/tags" Target="../tags/tag98.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15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7.xml"/><Relationship Id="rId1" Type="http://schemas.openxmlformats.org/officeDocument/2006/relationships/tags" Target="../tags/tag99.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15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7.xml"/><Relationship Id="rId1" Type="http://schemas.openxmlformats.org/officeDocument/2006/relationships/tags" Target="../tags/tag100.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15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7.xml"/><Relationship Id="rId1" Type="http://schemas.openxmlformats.org/officeDocument/2006/relationships/tags" Target="../tags/tag101.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15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7.xml"/><Relationship Id="rId1" Type="http://schemas.openxmlformats.org/officeDocument/2006/relationships/tags" Target="../tags/tag102.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15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7.xml"/><Relationship Id="rId1" Type="http://schemas.openxmlformats.org/officeDocument/2006/relationships/tags" Target="../tags/tag103.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emf"/></Relationships>
</file>

<file path=ppt/slideLayouts/_rels/slideLayout15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7.xml"/><Relationship Id="rId1" Type="http://schemas.openxmlformats.org/officeDocument/2006/relationships/tags" Target="../tags/tag104.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7.xml"/><Relationship Id="rId1" Type="http://schemas.openxmlformats.org/officeDocument/2006/relationships/tags" Target="../tags/tag105.xml"/><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17.emf"/></Relationships>
</file>

<file path=ppt/slideLayouts/_rels/slideLayout16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7.xml"/><Relationship Id="rId1" Type="http://schemas.openxmlformats.org/officeDocument/2006/relationships/tags" Target="../tags/tag106.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16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7.xml"/><Relationship Id="rId1" Type="http://schemas.openxmlformats.org/officeDocument/2006/relationships/tags" Target="../tags/tag107.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emf"/></Relationships>
</file>

<file path=ppt/slideLayouts/_rels/slideLayout16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7.xml"/><Relationship Id="rId1" Type="http://schemas.openxmlformats.org/officeDocument/2006/relationships/tags" Target="../tags/tag108.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16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7.xml"/><Relationship Id="rId1" Type="http://schemas.openxmlformats.org/officeDocument/2006/relationships/tags" Target="../tags/tag109.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emf"/></Relationships>
</file>

<file path=ppt/slideLayouts/_rels/slideLayout16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7.xml"/><Relationship Id="rId1" Type="http://schemas.openxmlformats.org/officeDocument/2006/relationships/tags" Target="../tags/tag110.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16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7.xml"/><Relationship Id="rId1" Type="http://schemas.openxmlformats.org/officeDocument/2006/relationships/tags" Target="../tags/tag111.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16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7.xml"/><Relationship Id="rId1" Type="http://schemas.openxmlformats.org/officeDocument/2006/relationships/tags" Target="../tags/tag112.xml"/><Relationship Id="rId4" Type="http://schemas.openxmlformats.org/officeDocument/2006/relationships/image" Target="../media/image12.emf"/></Relationships>
</file>

<file path=ppt/slideLayouts/_rels/slideLayout16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7.xml"/><Relationship Id="rId1" Type="http://schemas.openxmlformats.org/officeDocument/2006/relationships/tags" Target="../tags/tag113.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7.emf"/></Relationships>
</file>

<file path=ppt/slideLayouts/_rels/slideLayout16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7.xml"/><Relationship Id="rId1" Type="http://schemas.openxmlformats.org/officeDocument/2006/relationships/tags" Target="../tags/tag114.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7.xml"/><Relationship Id="rId1" Type="http://schemas.openxmlformats.org/officeDocument/2006/relationships/tags" Target="../tags/tag115.xml"/><Relationship Id="rId4" Type="http://schemas.openxmlformats.org/officeDocument/2006/relationships/image" Target="../media/image12.emf"/></Relationships>
</file>

<file path=ppt/slideLayouts/_rels/slideLayout17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7.xml"/><Relationship Id="rId1" Type="http://schemas.openxmlformats.org/officeDocument/2006/relationships/tags" Target="../tags/tag116.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17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7.xml"/><Relationship Id="rId1" Type="http://schemas.openxmlformats.org/officeDocument/2006/relationships/tags" Target="../tags/tag117.xml"/><Relationship Id="rId4" Type="http://schemas.openxmlformats.org/officeDocument/2006/relationships/image" Target="../media/image12.emf"/></Relationships>
</file>

<file path=ppt/slideLayouts/_rels/slideLayout17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7.xml"/><Relationship Id="rId1" Type="http://schemas.openxmlformats.org/officeDocument/2006/relationships/tags" Target="../tags/tag118.xml"/><Relationship Id="rId5" Type="http://schemas.openxmlformats.org/officeDocument/2006/relationships/image" Target="../media/image9.png"/><Relationship Id="rId4" Type="http://schemas.openxmlformats.org/officeDocument/2006/relationships/image" Target="../media/image8.emf"/></Relationships>
</file>

<file path=ppt/slideLayouts/_rels/slideLayout17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7.xml"/><Relationship Id="rId1" Type="http://schemas.openxmlformats.org/officeDocument/2006/relationships/tags" Target="../tags/tag119.xml"/><Relationship Id="rId4" Type="http://schemas.openxmlformats.org/officeDocument/2006/relationships/image" Target="../media/image12.emf"/></Relationships>
</file>

<file path=ppt/slideLayouts/_rels/slideLayout17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35.bin"/></Relationships>
</file>

<file path=ppt/slideLayouts/_rels/slideLayout17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7.xml"/><Relationship Id="rId1" Type="http://schemas.openxmlformats.org/officeDocument/2006/relationships/tags" Target="../tags/tag122.xml"/><Relationship Id="rId4" Type="http://schemas.openxmlformats.org/officeDocument/2006/relationships/image" Target="../media/image12.emf"/></Relationships>
</file>

<file path=ppt/slideLayouts/_rels/slideLayout17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7.xml"/><Relationship Id="rId1" Type="http://schemas.openxmlformats.org/officeDocument/2006/relationships/tags" Target="../tags/tag123.xml"/><Relationship Id="rId4" Type="http://schemas.openxmlformats.org/officeDocument/2006/relationships/image" Target="../media/image12.emf"/></Relationships>
</file>

<file path=ppt/slideLayouts/_rels/slideLayout17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7.xml"/><Relationship Id="rId1" Type="http://schemas.openxmlformats.org/officeDocument/2006/relationships/tags" Target="../tags/tag124.xml"/><Relationship Id="rId4" Type="http://schemas.openxmlformats.org/officeDocument/2006/relationships/image" Target="../media/image12.emf"/></Relationships>
</file>

<file path=ppt/slideLayouts/_rels/slideLayout17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7.xml"/><Relationship Id="rId1" Type="http://schemas.openxmlformats.org/officeDocument/2006/relationships/tags" Target="../tags/tag125.xml"/><Relationship Id="rId4" Type="http://schemas.openxmlformats.org/officeDocument/2006/relationships/image" Target="../media/image12.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7.xml"/><Relationship Id="rId1" Type="http://schemas.openxmlformats.org/officeDocument/2006/relationships/tags" Target="../tags/tag126.xml"/><Relationship Id="rId4" Type="http://schemas.openxmlformats.org/officeDocument/2006/relationships/image" Target="../media/image12.emf"/></Relationships>
</file>

<file path=ppt/slideLayouts/_rels/slideLayout18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7.xml"/><Relationship Id="rId1" Type="http://schemas.openxmlformats.org/officeDocument/2006/relationships/tags" Target="../tags/tag127.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18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7.xml"/><Relationship Id="rId1" Type="http://schemas.openxmlformats.org/officeDocument/2006/relationships/tags" Target="../tags/tag128.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18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7.xml"/><Relationship Id="rId1" Type="http://schemas.openxmlformats.org/officeDocument/2006/relationships/tags" Target="../tags/tag129.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18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7.xml"/><Relationship Id="rId1" Type="http://schemas.openxmlformats.org/officeDocument/2006/relationships/tags" Target="../tags/tag130.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18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7.xml"/><Relationship Id="rId1" Type="http://schemas.openxmlformats.org/officeDocument/2006/relationships/tags" Target="../tags/tag131.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186.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7.xml"/><Relationship Id="rId1" Type="http://schemas.openxmlformats.org/officeDocument/2006/relationships/tags" Target="../tags/tag132.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187.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7.xml"/><Relationship Id="rId1" Type="http://schemas.openxmlformats.org/officeDocument/2006/relationships/tags" Target="../tags/tag133.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7.emf"/></Relationships>
</file>

<file path=ppt/slideLayouts/_rels/slideLayout188.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7.xml"/><Relationship Id="rId1" Type="http://schemas.openxmlformats.org/officeDocument/2006/relationships/tags" Target="../tags/tag134.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189.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7.xml"/><Relationship Id="rId1" Type="http://schemas.openxmlformats.org/officeDocument/2006/relationships/tags" Target="../tags/tag135.xml"/><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12.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7.xml"/><Relationship Id="rId1" Type="http://schemas.openxmlformats.org/officeDocument/2006/relationships/tags" Target="../tags/tag136.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191.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7.xml"/><Relationship Id="rId1" Type="http://schemas.openxmlformats.org/officeDocument/2006/relationships/tags" Target="../tags/tag137.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emf"/></Relationships>
</file>

<file path=ppt/slideLayouts/_rels/slideLayout192.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7.xml"/><Relationship Id="rId1" Type="http://schemas.openxmlformats.org/officeDocument/2006/relationships/tags" Target="../tags/tag138.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193.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7.xml"/><Relationship Id="rId1" Type="http://schemas.openxmlformats.org/officeDocument/2006/relationships/tags" Target="../tags/tag139.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emf"/></Relationships>
</file>

<file path=ppt/slideLayouts/_rels/slideLayout194.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7.xml"/><Relationship Id="rId1" Type="http://schemas.openxmlformats.org/officeDocument/2006/relationships/tags" Target="../tags/tag140.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195.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7.xml"/><Relationship Id="rId1" Type="http://schemas.openxmlformats.org/officeDocument/2006/relationships/tags" Target="../tags/tag141.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196.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7.xml"/><Relationship Id="rId1" Type="http://schemas.openxmlformats.org/officeDocument/2006/relationships/tags" Target="../tags/tag142.xml"/><Relationship Id="rId4" Type="http://schemas.openxmlformats.org/officeDocument/2006/relationships/image" Target="../media/image12.emf"/></Relationships>
</file>

<file path=ppt/slideLayouts/_rels/slideLayout197.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7.xml"/><Relationship Id="rId1" Type="http://schemas.openxmlformats.org/officeDocument/2006/relationships/tags" Target="../tags/tag143.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8.emf"/></Relationships>
</file>

<file path=ppt/slideLayouts/_rels/slideLayout198.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7.xml"/><Relationship Id="rId1" Type="http://schemas.openxmlformats.org/officeDocument/2006/relationships/tags" Target="../tags/tag144.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199.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7.xml"/><Relationship Id="rId1" Type="http://schemas.openxmlformats.org/officeDocument/2006/relationships/tags" Target="../tags/tag145.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7.xml"/><Relationship Id="rId1" Type="http://schemas.openxmlformats.org/officeDocument/2006/relationships/tags" Target="../tags/tag146.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201.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7.xml"/><Relationship Id="rId1" Type="http://schemas.openxmlformats.org/officeDocument/2006/relationships/tags" Target="../tags/tag147.xml"/><Relationship Id="rId4" Type="http://schemas.openxmlformats.org/officeDocument/2006/relationships/image" Target="../media/image12.emf"/></Relationships>
</file>

<file path=ppt/slideLayouts/_rels/slideLayout202.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7.xml"/><Relationship Id="rId1" Type="http://schemas.openxmlformats.org/officeDocument/2006/relationships/tags" Target="../tags/tag148.xml"/><Relationship Id="rId4" Type="http://schemas.openxmlformats.org/officeDocument/2006/relationships/image" Target="../media/image12.emf"/></Relationships>
</file>

<file path=ppt/slideLayouts/_rels/slideLayout203.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7.xml"/><Relationship Id="rId1" Type="http://schemas.openxmlformats.org/officeDocument/2006/relationships/tags" Target="../tags/tag149.xml"/><Relationship Id="rId5" Type="http://schemas.openxmlformats.org/officeDocument/2006/relationships/image" Target="../media/image9.png"/><Relationship Id="rId4" Type="http://schemas.openxmlformats.org/officeDocument/2006/relationships/image" Target="../media/image8.emf"/></Relationships>
</file>

<file path=ppt/slideLayouts/_rels/slideLayout204.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7.xml"/><Relationship Id="rId1" Type="http://schemas.openxmlformats.org/officeDocument/2006/relationships/tags" Target="../tags/tag150.xml"/><Relationship Id="rId4" Type="http://schemas.openxmlformats.org/officeDocument/2006/relationships/image" Target="../media/image12.emf"/></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image" Target="../media/image13.png"/><Relationship Id="rId5" Type="http://schemas.openxmlformats.org/officeDocument/2006/relationships/image" Target="../media/image10.emf"/><Relationship Id="rId4" Type="http://schemas.openxmlformats.org/officeDocument/2006/relationships/oleObject" Target="../embeddings/oleObject65.bin"/></Relationships>
</file>

<file path=ppt/slideLayouts/_rels/slideLayout206.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7.xml"/><Relationship Id="rId1" Type="http://schemas.openxmlformats.org/officeDocument/2006/relationships/tags" Target="../tags/tag153.xml"/><Relationship Id="rId5" Type="http://schemas.openxmlformats.org/officeDocument/2006/relationships/image" Target="../media/image13.png"/><Relationship Id="rId4" Type="http://schemas.openxmlformats.org/officeDocument/2006/relationships/image" Target="../media/image10.emf"/></Relationships>
</file>

<file path=ppt/slideLayouts/_rels/slideLayout207.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7.xml"/><Relationship Id="rId1" Type="http://schemas.openxmlformats.org/officeDocument/2006/relationships/tags" Target="../tags/tag154.xml"/><Relationship Id="rId5" Type="http://schemas.openxmlformats.org/officeDocument/2006/relationships/image" Target="../media/image13.png"/><Relationship Id="rId4" Type="http://schemas.openxmlformats.org/officeDocument/2006/relationships/image" Target="../media/image10.emf"/></Relationships>
</file>

<file path=ppt/slideLayouts/_rels/slideLayout208.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7.xml"/><Relationship Id="rId1" Type="http://schemas.openxmlformats.org/officeDocument/2006/relationships/tags" Target="../tags/tag155.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0.emf"/></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image" Target="../media/image10.emf"/><Relationship Id="rId4" Type="http://schemas.openxmlformats.org/officeDocument/2006/relationships/oleObject" Target="../embeddings/oleObject69.bin"/></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7.xml"/><Relationship Id="rId1" Type="http://schemas.openxmlformats.org/officeDocument/2006/relationships/tags" Target="../tags/tag158.xml"/><Relationship Id="rId4" Type="http://schemas.openxmlformats.org/officeDocument/2006/relationships/image" Target="../media/image10.emf"/></Relationships>
</file>

<file path=ppt/slideLayouts/_rels/slideLayout211.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7.xml"/><Relationship Id="rId1" Type="http://schemas.openxmlformats.org/officeDocument/2006/relationships/tags" Target="../tags/tag159.xml"/><Relationship Id="rId4" Type="http://schemas.openxmlformats.org/officeDocument/2006/relationships/image" Target="../media/image10.emf"/></Relationships>
</file>

<file path=ppt/slideLayouts/_rels/slideLayout212.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7.xml"/><Relationship Id="rId1" Type="http://schemas.openxmlformats.org/officeDocument/2006/relationships/tags" Target="../tags/tag160.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0.emf"/></Relationships>
</file>

<file path=ppt/slideLayouts/_rels/slideLayout213.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7.xml"/><Relationship Id="rId1" Type="http://schemas.openxmlformats.org/officeDocument/2006/relationships/tags" Target="../tags/tag161.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0.emf"/></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76.bin"/></Relationships>
</file>

<file path=ppt/slideLayouts/_rels/slideLayout2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165.xml"/><Relationship Id="rId4" Type="http://schemas.openxmlformats.org/officeDocument/2006/relationships/image" Target="../media/image12.emf"/></Relationships>
</file>

<file path=ppt/slideLayouts/_rels/slideLayout2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9.xml"/><Relationship Id="rId1" Type="http://schemas.openxmlformats.org/officeDocument/2006/relationships/tags" Target="../tags/tag166.xml"/><Relationship Id="rId4" Type="http://schemas.openxmlformats.org/officeDocument/2006/relationships/image" Target="../media/image12.emf"/></Relationships>
</file>

<file path=ppt/slideLayouts/_rels/slideLayout2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9.xml"/><Relationship Id="rId1" Type="http://schemas.openxmlformats.org/officeDocument/2006/relationships/tags" Target="../tags/tag167.xml"/><Relationship Id="rId4" Type="http://schemas.openxmlformats.org/officeDocument/2006/relationships/image" Target="../media/image12.emf"/></Relationships>
</file>

<file path=ppt/slideLayouts/_rels/slideLayout2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9.xml"/><Relationship Id="rId1" Type="http://schemas.openxmlformats.org/officeDocument/2006/relationships/tags" Target="../tags/tag168.xml"/><Relationship Id="rId4" Type="http://schemas.openxmlformats.org/officeDocument/2006/relationships/image" Target="../media/image12.emf"/></Relationships>
</file>

<file path=ppt/slideLayouts/_rels/slideLayout2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9.xml"/><Relationship Id="rId1" Type="http://schemas.openxmlformats.org/officeDocument/2006/relationships/tags" Target="../tags/tag169.xml"/><Relationship Id="rId4" Type="http://schemas.openxmlformats.org/officeDocument/2006/relationships/image" Target="../media/image12.emf"/></Relationships>
</file>

<file path=ppt/slideLayouts/_rels/slideLayout22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9.xml"/><Relationship Id="rId1" Type="http://schemas.openxmlformats.org/officeDocument/2006/relationships/tags" Target="../tags/tag170.xml"/><Relationship Id="rId4" Type="http://schemas.openxmlformats.org/officeDocument/2006/relationships/image" Target="../media/image12.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9.xml"/><Relationship Id="rId1" Type="http://schemas.openxmlformats.org/officeDocument/2006/relationships/tags" Target="../tags/tag171.xml"/><Relationship Id="rId4" Type="http://schemas.openxmlformats.org/officeDocument/2006/relationships/image" Target="../media/image12.emf"/></Relationships>
</file>

<file path=ppt/slideLayouts/_rels/slideLayout23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9.xml"/><Relationship Id="rId1" Type="http://schemas.openxmlformats.org/officeDocument/2006/relationships/tags" Target="../tags/tag172.xml"/><Relationship Id="rId4" Type="http://schemas.openxmlformats.org/officeDocument/2006/relationships/image" Target="../media/image12.emf"/></Relationships>
</file>

<file path=ppt/slideLayouts/_rels/slideLayout23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9.xml"/><Relationship Id="rId1" Type="http://schemas.openxmlformats.org/officeDocument/2006/relationships/tags" Target="../tags/tag173.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23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9.xml"/><Relationship Id="rId1" Type="http://schemas.openxmlformats.org/officeDocument/2006/relationships/tags" Target="../tags/tag174.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23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9.xml"/><Relationship Id="rId1" Type="http://schemas.openxmlformats.org/officeDocument/2006/relationships/tags" Target="../tags/tag175.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23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9.xml"/><Relationship Id="rId1" Type="http://schemas.openxmlformats.org/officeDocument/2006/relationships/tags" Target="../tags/tag176.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23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9.xml"/><Relationship Id="rId1" Type="http://schemas.openxmlformats.org/officeDocument/2006/relationships/tags" Target="../tags/tag177.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23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9.xml"/><Relationship Id="rId1" Type="http://schemas.openxmlformats.org/officeDocument/2006/relationships/tags" Target="../tags/tag178.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23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9.xml"/><Relationship Id="rId1" Type="http://schemas.openxmlformats.org/officeDocument/2006/relationships/tags" Target="../tags/tag179.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23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9.xml"/><Relationship Id="rId1" Type="http://schemas.openxmlformats.org/officeDocument/2006/relationships/tags" Target="../tags/tag180.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em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9.xml"/><Relationship Id="rId1" Type="http://schemas.openxmlformats.org/officeDocument/2006/relationships/tags" Target="../tags/tag181.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24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9.xml"/><Relationship Id="rId1" Type="http://schemas.openxmlformats.org/officeDocument/2006/relationships/tags" Target="../tags/tag182.xml"/><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17.emf"/></Relationships>
</file>

<file path=ppt/slideLayouts/_rels/slideLayout24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9.xml"/><Relationship Id="rId1" Type="http://schemas.openxmlformats.org/officeDocument/2006/relationships/tags" Target="../tags/tag183.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24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9.xml"/><Relationship Id="rId1" Type="http://schemas.openxmlformats.org/officeDocument/2006/relationships/tags" Target="../tags/tag184.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emf"/></Relationships>
</file>

<file path=ppt/slideLayouts/_rels/slideLayout24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9.xml"/><Relationship Id="rId1" Type="http://schemas.openxmlformats.org/officeDocument/2006/relationships/tags" Target="../tags/tag185.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24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9.xml"/><Relationship Id="rId1" Type="http://schemas.openxmlformats.org/officeDocument/2006/relationships/tags" Target="../tags/tag186.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emf"/></Relationships>
</file>

<file path=ppt/slideLayouts/_rels/slideLayout24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9.xml"/><Relationship Id="rId1" Type="http://schemas.openxmlformats.org/officeDocument/2006/relationships/tags" Target="../tags/tag187.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24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9.xml"/><Relationship Id="rId1" Type="http://schemas.openxmlformats.org/officeDocument/2006/relationships/tags" Target="../tags/tag188.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24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9.xml"/><Relationship Id="rId1" Type="http://schemas.openxmlformats.org/officeDocument/2006/relationships/tags" Target="../tags/tag189.xml"/><Relationship Id="rId4" Type="http://schemas.openxmlformats.org/officeDocument/2006/relationships/image" Target="../media/image12.emf"/></Relationships>
</file>

<file path=ppt/slideLayouts/_rels/slideLayout24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9.xml"/><Relationship Id="rId1" Type="http://schemas.openxmlformats.org/officeDocument/2006/relationships/tags" Target="../tags/tag190.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7.emf"/></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9.xml"/><Relationship Id="rId1" Type="http://schemas.openxmlformats.org/officeDocument/2006/relationships/tags" Target="../tags/tag191.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25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9.xml"/><Relationship Id="rId1" Type="http://schemas.openxmlformats.org/officeDocument/2006/relationships/tags" Target="../tags/tag192.xml"/><Relationship Id="rId4" Type="http://schemas.openxmlformats.org/officeDocument/2006/relationships/image" Target="../media/image12.emf"/></Relationships>
</file>

<file path=ppt/slideLayouts/_rels/slideLayout25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9.xml"/><Relationship Id="rId1" Type="http://schemas.openxmlformats.org/officeDocument/2006/relationships/tags" Target="../tags/tag193.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25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9.xml"/><Relationship Id="rId1" Type="http://schemas.openxmlformats.org/officeDocument/2006/relationships/tags" Target="../tags/tag194.xml"/><Relationship Id="rId4" Type="http://schemas.openxmlformats.org/officeDocument/2006/relationships/image" Target="../media/image12.emf"/></Relationships>
</file>

<file path=ppt/slideLayouts/_rels/slideLayout25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9.xml"/><Relationship Id="rId1" Type="http://schemas.openxmlformats.org/officeDocument/2006/relationships/tags" Target="../tags/tag195.xml"/><Relationship Id="rId5" Type="http://schemas.openxmlformats.org/officeDocument/2006/relationships/image" Target="../media/image9.png"/><Relationship Id="rId4" Type="http://schemas.openxmlformats.org/officeDocument/2006/relationships/image" Target="../media/image8.emf"/></Relationships>
</file>

<file path=ppt/slideLayouts/_rels/slideLayout25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9.xml"/><Relationship Id="rId1" Type="http://schemas.openxmlformats.org/officeDocument/2006/relationships/tags" Target="../tags/tag196.xml"/><Relationship Id="rId4" Type="http://schemas.openxmlformats.org/officeDocument/2006/relationships/image" Target="../media/image12.emf"/></Relationships>
</file>

<file path=ppt/slideLayouts/_rels/slideLayout25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35.bin"/></Relationships>
</file>

<file path=ppt/slideLayouts/_rels/slideLayout25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9.xml"/><Relationship Id="rId1" Type="http://schemas.openxmlformats.org/officeDocument/2006/relationships/tags" Target="../tags/tag199.xml"/><Relationship Id="rId4" Type="http://schemas.openxmlformats.org/officeDocument/2006/relationships/image" Target="../media/image12.emf"/></Relationships>
</file>

<file path=ppt/slideLayouts/_rels/slideLayout25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9.xml"/><Relationship Id="rId1" Type="http://schemas.openxmlformats.org/officeDocument/2006/relationships/tags" Target="../tags/tag200.xml"/><Relationship Id="rId4" Type="http://schemas.openxmlformats.org/officeDocument/2006/relationships/image" Target="../media/image12.emf"/></Relationships>
</file>

<file path=ppt/slideLayouts/_rels/slideLayout25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9.xml"/><Relationship Id="rId1" Type="http://schemas.openxmlformats.org/officeDocument/2006/relationships/tags" Target="../tags/tag201.xml"/><Relationship Id="rId4" Type="http://schemas.openxmlformats.org/officeDocument/2006/relationships/image" Target="../media/image12.emf"/></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9.xml"/><Relationship Id="rId1" Type="http://schemas.openxmlformats.org/officeDocument/2006/relationships/tags" Target="../tags/tag202.xml"/><Relationship Id="rId4" Type="http://schemas.openxmlformats.org/officeDocument/2006/relationships/image" Target="../media/image12.emf"/></Relationships>
</file>

<file path=ppt/slideLayouts/_rels/slideLayout26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9.xml"/><Relationship Id="rId1" Type="http://schemas.openxmlformats.org/officeDocument/2006/relationships/tags" Target="../tags/tag203.xml"/><Relationship Id="rId4" Type="http://schemas.openxmlformats.org/officeDocument/2006/relationships/image" Target="../media/image12.emf"/></Relationships>
</file>

<file path=ppt/slideLayouts/_rels/slideLayout26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9.xml"/><Relationship Id="rId1" Type="http://schemas.openxmlformats.org/officeDocument/2006/relationships/tags" Target="../tags/tag204.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26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9.xml"/><Relationship Id="rId1" Type="http://schemas.openxmlformats.org/officeDocument/2006/relationships/tags" Target="../tags/tag205.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264.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9.xml"/><Relationship Id="rId1" Type="http://schemas.openxmlformats.org/officeDocument/2006/relationships/tags" Target="../tags/tag206.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265.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9.xml"/><Relationship Id="rId1" Type="http://schemas.openxmlformats.org/officeDocument/2006/relationships/tags" Target="../tags/tag207.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266.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9.xml"/><Relationship Id="rId1" Type="http://schemas.openxmlformats.org/officeDocument/2006/relationships/tags" Target="../tags/tag208.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267.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9.xml"/><Relationship Id="rId1" Type="http://schemas.openxmlformats.org/officeDocument/2006/relationships/tags" Target="../tags/tag209.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268.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9.xml"/><Relationship Id="rId1" Type="http://schemas.openxmlformats.org/officeDocument/2006/relationships/tags" Target="../tags/tag210.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7.emf"/></Relationships>
</file>

<file path=ppt/slideLayouts/_rels/slideLayout269.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9.xml"/><Relationship Id="rId1" Type="http://schemas.openxmlformats.org/officeDocument/2006/relationships/tags" Target="../tags/tag211.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9.xml"/><Relationship Id="rId1" Type="http://schemas.openxmlformats.org/officeDocument/2006/relationships/tags" Target="../tags/tag212.xml"/><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12.emf"/></Relationships>
</file>

<file path=ppt/slideLayouts/_rels/slideLayout271.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9.xml"/><Relationship Id="rId1" Type="http://schemas.openxmlformats.org/officeDocument/2006/relationships/tags" Target="../tags/tag213.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272.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9.xml"/><Relationship Id="rId1" Type="http://schemas.openxmlformats.org/officeDocument/2006/relationships/tags" Target="../tags/tag214.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emf"/></Relationships>
</file>

<file path=ppt/slideLayouts/_rels/slideLayout273.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9.xml"/><Relationship Id="rId1" Type="http://schemas.openxmlformats.org/officeDocument/2006/relationships/tags" Target="../tags/tag215.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274.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9.xml"/><Relationship Id="rId1" Type="http://schemas.openxmlformats.org/officeDocument/2006/relationships/tags" Target="../tags/tag216.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emf"/></Relationships>
</file>

<file path=ppt/slideLayouts/_rels/slideLayout275.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9.xml"/><Relationship Id="rId1" Type="http://schemas.openxmlformats.org/officeDocument/2006/relationships/tags" Target="../tags/tag217.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276.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9.xml"/><Relationship Id="rId1" Type="http://schemas.openxmlformats.org/officeDocument/2006/relationships/tags" Target="../tags/tag218.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277.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9.xml"/><Relationship Id="rId1" Type="http://schemas.openxmlformats.org/officeDocument/2006/relationships/tags" Target="../tags/tag219.xml"/><Relationship Id="rId4" Type="http://schemas.openxmlformats.org/officeDocument/2006/relationships/image" Target="../media/image12.emf"/></Relationships>
</file>

<file path=ppt/slideLayouts/_rels/slideLayout278.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9.xml"/><Relationship Id="rId1" Type="http://schemas.openxmlformats.org/officeDocument/2006/relationships/tags" Target="../tags/tag220.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8.emf"/></Relationships>
</file>

<file path=ppt/slideLayouts/_rels/slideLayout279.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9.xml"/><Relationship Id="rId1" Type="http://schemas.openxmlformats.org/officeDocument/2006/relationships/tags" Target="../tags/tag221.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9.xml"/><Relationship Id="rId1" Type="http://schemas.openxmlformats.org/officeDocument/2006/relationships/tags" Target="../tags/tag222.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emf"/></Relationships>
</file>

<file path=ppt/slideLayouts/_rels/slideLayout281.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9.xml"/><Relationship Id="rId1" Type="http://schemas.openxmlformats.org/officeDocument/2006/relationships/tags" Target="../tags/tag223.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282.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9.xml"/><Relationship Id="rId1" Type="http://schemas.openxmlformats.org/officeDocument/2006/relationships/tags" Target="../tags/tag224.xml"/><Relationship Id="rId4" Type="http://schemas.openxmlformats.org/officeDocument/2006/relationships/image" Target="../media/image12.emf"/></Relationships>
</file>

<file path=ppt/slideLayouts/_rels/slideLayout283.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9.xml"/><Relationship Id="rId1" Type="http://schemas.openxmlformats.org/officeDocument/2006/relationships/tags" Target="../tags/tag225.xml"/><Relationship Id="rId4" Type="http://schemas.openxmlformats.org/officeDocument/2006/relationships/image" Target="../media/image12.emf"/></Relationships>
</file>

<file path=ppt/slideLayouts/_rels/slideLayout284.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9.xml"/><Relationship Id="rId1" Type="http://schemas.openxmlformats.org/officeDocument/2006/relationships/tags" Target="../tags/tag226.xml"/><Relationship Id="rId5" Type="http://schemas.openxmlformats.org/officeDocument/2006/relationships/image" Target="../media/image9.png"/><Relationship Id="rId4" Type="http://schemas.openxmlformats.org/officeDocument/2006/relationships/image" Target="../media/image8.emf"/></Relationships>
</file>

<file path=ppt/slideLayouts/_rels/slideLayout285.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9.xml"/><Relationship Id="rId1" Type="http://schemas.openxmlformats.org/officeDocument/2006/relationships/tags" Target="../tags/tag227.xml"/><Relationship Id="rId4" Type="http://schemas.openxmlformats.org/officeDocument/2006/relationships/image" Target="../media/image12.emf"/></Relationships>
</file>

<file path=ppt/slideLayouts/_rels/slideLayout28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image" Target="../media/image13.png"/><Relationship Id="rId5" Type="http://schemas.openxmlformats.org/officeDocument/2006/relationships/image" Target="../media/image10.emf"/><Relationship Id="rId4" Type="http://schemas.openxmlformats.org/officeDocument/2006/relationships/oleObject" Target="../embeddings/oleObject65.bin"/></Relationships>
</file>

<file path=ppt/slideLayouts/_rels/slideLayout287.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9.xml"/><Relationship Id="rId1" Type="http://schemas.openxmlformats.org/officeDocument/2006/relationships/tags" Target="../tags/tag230.xml"/><Relationship Id="rId5" Type="http://schemas.openxmlformats.org/officeDocument/2006/relationships/image" Target="../media/image13.png"/><Relationship Id="rId4" Type="http://schemas.openxmlformats.org/officeDocument/2006/relationships/image" Target="../media/image10.emf"/></Relationships>
</file>

<file path=ppt/slideLayouts/_rels/slideLayout288.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9.xml"/><Relationship Id="rId1" Type="http://schemas.openxmlformats.org/officeDocument/2006/relationships/tags" Target="../tags/tag231.xml"/><Relationship Id="rId5" Type="http://schemas.openxmlformats.org/officeDocument/2006/relationships/image" Target="../media/image13.png"/><Relationship Id="rId4" Type="http://schemas.openxmlformats.org/officeDocument/2006/relationships/image" Target="../media/image10.emf"/></Relationships>
</file>

<file path=ppt/slideLayouts/_rels/slideLayout289.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9.xml"/><Relationship Id="rId1" Type="http://schemas.openxmlformats.org/officeDocument/2006/relationships/tags" Target="../tags/tag232.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0.emf"/></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34.xml"/><Relationship Id="rId1" Type="http://schemas.openxmlformats.org/officeDocument/2006/relationships/tags" Target="../tags/tag233.xml"/><Relationship Id="rId5" Type="http://schemas.openxmlformats.org/officeDocument/2006/relationships/image" Target="../media/image10.emf"/><Relationship Id="rId4" Type="http://schemas.openxmlformats.org/officeDocument/2006/relationships/oleObject" Target="../embeddings/oleObject69.bin"/></Relationships>
</file>

<file path=ppt/slideLayouts/_rels/slideLayout291.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9.xml"/><Relationship Id="rId1" Type="http://schemas.openxmlformats.org/officeDocument/2006/relationships/tags" Target="../tags/tag235.xml"/><Relationship Id="rId4" Type="http://schemas.openxmlformats.org/officeDocument/2006/relationships/image" Target="../media/image10.emf"/></Relationships>
</file>

<file path=ppt/slideLayouts/_rels/slideLayout292.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9.xml"/><Relationship Id="rId1" Type="http://schemas.openxmlformats.org/officeDocument/2006/relationships/tags" Target="../tags/tag236.xml"/><Relationship Id="rId4" Type="http://schemas.openxmlformats.org/officeDocument/2006/relationships/image" Target="../media/image10.emf"/></Relationships>
</file>

<file path=ppt/slideLayouts/_rels/slideLayout293.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9.xml"/><Relationship Id="rId1" Type="http://schemas.openxmlformats.org/officeDocument/2006/relationships/tags" Target="../tags/tag237.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0.emf"/></Relationships>
</file>

<file path=ppt/slideLayouts/_rels/slideLayout294.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9.xml"/><Relationship Id="rId1" Type="http://schemas.openxmlformats.org/officeDocument/2006/relationships/tags" Target="../tags/tag238.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0.emf"/></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11.png"/></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6.xml"/><Relationship Id="rId4" Type="http://schemas.openxmlformats.org/officeDocument/2006/relationships/image" Target="../media/image12.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7.xml"/><Relationship Id="rId4" Type="http://schemas.openxmlformats.org/officeDocument/2006/relationships/image" Target="../media/image12.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8.xml"/><Relationship Id="rId4" Type="http://schemas.openxmlformats.org/officeDocument/2006/relationships/image" Target="../media/image12.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9.xml"/><Relationship Id="rId4" Type="http://schemas.openxmlformats.org/officeDocument/2006/relationships/image" Target="../media/image12.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4.xml"/><Relationship Id="rId1" Type="http://schemas.openxmlformats.org/officeDocument/2006/relationships/tags" Target="../tags/tag10.xml"/><Relationship Id="rId4" Type="http://schemas.openxmlformats.org/officeDocument/2006/relationships/image" Target="../media/image12.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4.xml"/><Relationship Id="rId1" Type="http://schemas.openxmlformats.org/officeDocument/2006/relationships/tags" Target="../tags/tag11.xml"/><Relationship Id="rId4" Type="http://schemas.openxmlformats.org/officeDocument/2006/relationships/image" Target="../media/image12.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4.xml"/><Relationship Id="rId1" Type="http://schemas.openxmlformats.org/officeDocument/2006/relationships/tags" Target="../tags/tag12.xml"/><Relationship Id="rId4" Type="http://schemas.openxmlformats.org/officeDocument/2006/relationships/image" Target="../media/image12.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4.xml"/><Relationship Id="rId1" Type="http://schemas.openxmlformats.org/officeDocument/2006/relationships/tags" Target="../tags/tag13.xml"/><Relationship Id="rId4" Type="http://schemas.openxmlformats.org/officeDocument/2006/relationships/image" Target="../media/image12.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4.xml"/><Relationship Id="rId1" Type="http://schemas.openxmlformats.org/officeDocument/2006/relationships/tags" Target="../tags/tag14.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4.xml"/><Relationship Id="rId1" Type="http://schemas.openxmlformats.org/officeDocument/2006/relationships/tags" Target="../tags/tag15.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4.xml"/><Relationship Id="rId1" Type="http://schemas.openxmlformats.org/officeDocument/2006/relationships/tags" Target="../tags/tag16.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4.xml"/><Relationship Id="rId1" Type="http://schemas.openxmlformats.org/officeDocument/2006/relationships/tags" Target="../tags/tag17.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4.xml"/><Relationship Id="rId1" Type="http://schemas.openxmlformats.org/officeDocument/2006/relationships/tags" Target="../tags/tag18.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4.xml"/><Relationship Id="rId1" Type="http://schemas.openxmlformats.org/officeDocument/2006/relationships/tags" Target="../tags/tag19.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4.xml"/><Relationship Id="rId1" Type="http://schemas.openxmlformats.org/officeDocument/2006/relationships/tags" Target="../tags/tag20.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4.xml"/><Relationship Id="rId1" Type="http://schemas.openxmlformats.org/officeDocument/2006/relationships/tags" Target="../tags/tag21.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4.xml"/><Relationship Id="rId1" Type="http://schemas.openxmlformats.org/officeDocument/2006/relationships/tags" Target="../tags/tag22.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4.xml"/><Relationship Id="rId1" Type="http://schemas.openxmlformats.org/officeDocument/2006/relationships/tags" Target="../tags/tag23.xml"/><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17.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4.xml"/><Relationship Id="rId1" Type="http://schemas.openxmlformats.org/officeDocument/2006/relationships/tags" Target="../tags/tag24.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4.xml"/><Relationship Id="rId1" Type="http://schemas.openxmlformats.org/officeDocument/2006/relationships/tags" Target="../tags/tag25.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4.xml"/><Relationship Id="rId1" Type="http://schemas.openxmlformats.org/officeDocument/2006/relationships/tags" Target="../tags/tag26.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4.xml"/><Relationship Id="rId1" Type="http://schemas.openxmlformats.org/officeDocument/2006/relationships/tags" Target="../tags/tag27.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4.xml"/><Relationship Id="rId1" Type="http://schemas.openxmlformats.org/officeDocument/2006/relationships/tags" Target="../tags/tag28.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4.xml"/><Relationship Id="rId1" Type="http://schemas.openxmlformats.org/officeDocument/2006/relationships/tags" Target="../tags/tag29.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4.xml"/><Relationship Id="rId1" Type="http://schemas.openxmlformats.org/officeDocument/2006/relationships/tags" Target="../tags/tag30.xml"/><Relationship Id="rId4" Type="http://schemas.openxmlformats.org/officeDocument/2006/relationships/image" Target="../media/image12.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4.xml"/><Relationship Id="rId1" Type="http://schemas.openxmlformats.org/officeDocument/2006/relationships/tags" Target="../tags/tag31.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7.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4.xml"/><Relationship Id="rId1" Type="http://schemas.openxmlformats.org/officeDocument/2006/relationships/tags" Target="../tags/tag32.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4.xml"/><Relationship Id="rId1" Type="http://schemas.openxmlformats.org/officeDocument/2006/relationships/tags" Target="../tags/tag33.xml"/><Relationship Id="rId4" Type="http://schemas.openxmlformats.org/officeDocument/2006/relationships/image" Target="../media/image12.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4.xml"/><Relationship Id="rId1" Type="http://schemas.openxmlformats.org/officeDocument/2006/relationships/tags" Target="../tags/tag34.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4.xml"/><Relationship Id="rId1" Type="http://schemas.openxmlformats.org/officeDocument/2006/relationships/tags" Target="../tags/tag35.xml"/><Relationship Id="rId4" Type="http://schemas.openxmlformats.org/officeDocument/2006/relationships/image" Target="../media/image12.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4.xml"/><Relationship Id="rId1" Type="http://schemas.openxmlformats.org/officeDocument/2006/relationships/tags" Target="../tags/tag36.xml"/><Relationship Id="rId5" Type="http://schemas.openxmlformats.org/officeDocument/2006/relationships/image" Target="../media/image9.png"/><Relationship Id="rId4" Type="http://schemas.openxmlformats.org/officeDocument/2006/relationships/image" Target="../media/image8.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4.xml"/><Relationship Id="rId1" Type="http://schemas.openxmlformats.org/officeDocument/2006/relationships/tags" Target="../tags/tag37.xml"/><Relationship Id="rId4" Type="http://schemas.openxmlformats.org/officeDocument/2006/relationships/image" Target="../media/image12.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35.bin"/></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4.xml"/><Relationship Id="rId1" Type="http://schemas.openxmlformats.org/officeDocument/2006/relationships/tags" Target="../tags/tag40.xml"/><Relationship Id="rId4" Type="http://schemas.openxmlformats.org/officeDocument/2006/relationships/image" Target="../media/image12.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4.xml"/><Relationship Id="rId1" Type="http://schemas.openxmlformats.org/officeDocument/2006/relationships/tags" Target="../tags/tag41.xml"/><Relationship Id="rId4" Type="http://schemas.openxmlformats.org/officeDocument/2006/relationships/image" Target="../media/image12.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4.xml"/><Relationship Id="rId1" Type="http://schemas.openxmlformats.org/officeDocument/2006/relationships/tags" Target="../tags/tag42.xml"/><Relationship Id="rId4" Type="http://schemas.openxmlformats.org/officeDocument/2006/relationships/image" Target="../media/image12.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4.xml"/><Relationship Id="rId1" Type="http://schemas.openxmlformats.org/officeDocument/2006/relationships/tags" Target="../tags/tag43.xml"/><Relationship Id="rId4" Type="http://schemas.openxmlformats.org/officeDocument/2006/relationships/image" Target="../media/image12.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4.xml"/><Relationship Id="rId1" Type="http://schemas.openxmlformats.org/officeDocument/2006/relationships/tags" Target="../tags/tag44.xml"/><Relationship Id="rId4" Type="http://schemas.openxmlformats.org/officeDocument/2006/relationships/image" Target="../media/image12.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4.xml"/><Relationship Id="rId1" Type="http://schemas.openxmlformats.org/officeDocument/2006/relationships/tags" Target="../tags/tag45.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4.xml"/><Relationship Id="rId1" Type="http://schemas.openxmlformats.org/officeDocument/2006/relationships/tags" Target="../tags/tag46.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4.xml"/><Relationship Id="rId1" Type="http://schemas.openxmlformats.org/officeDocument/2006/relationships/tags" Target="../tags/tag47.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4.xml"/><Relationship Id="rId1" Type="http://schemas.openxmlformats.org/officeDocument/2006/relationships/tags" Target="../tags/tag48.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4.xml"/><Relationship Id="rId1" Type="http://schemas.openxmlformats.org/officeDocument/2006/relationships/tags" Target="../tags/tag49.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4.xml"/><Relationship Id="rId1" Type="http://schemas.openxmlformats.org/officeDocument/2006/relationships/tags" Target="../tags/tag50.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2.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4.xml"/><Relationship Id="rId1" Type="http://schemas.openxmlformats.org/officeDocument/2006/relationships/tags" Target="../tags/tag51.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7.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4.xml"/><Relationship Id="rId1" Type="http://schemas.openxmlformats.org/officeDocument/2006/relationships/tags" Target="../tags/tag52.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4.xml"/><Relationship Id="rId1" Type="http://schemas.openxmlformats.org/officeDocument/2006/relationships/tags" Target="../tags/tag53.xml"/><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12.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4.xml"/><Relationship Id="rId1" Type="http://schemas.openxmlformats.org/officeDocument/2006/relationships/tags" Target="../tags/tag54.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4.xml"/><Relationship Id="rId1" Type="http://schemas.openxmlformats.org/officeDocument/2006/relationships/tags" Target="../tags/tag55.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emf"/></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4.xml"/><Relationship Id="rId1" Type="http://schemas.openxmlformats.org/officeDocument/2006/relationships/tags" Target="../tags/tag56.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4.xml"/><Relationship Id="rId1" Type="http://schemas.openxmlformats.org/officeDocument/2006/relationships/tags" Target="../tags/tag57.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emf"/></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4.xml"/><Relationship Id="rId1" Type="http://schemas.openxmlformats.org/officeDocument/2006/relationships/tags" Target="../tags/tag58.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7"/>
            <a:ext cx="9144000" cy="2952751"/>
          </a:xfrm>
        </p:spPr>
        <p:txBody>
          <a:bodyPr lIns="0" tIns="0" rIns="0" bIns="0" anchor="b">
            <a:noAutofit/>
          </a:bodyPr>
          <a:lstStyle>
            <a:lvl1pPr marL="0" indent="0">
              <a:buNone/>
              <a:defRPr sz="6400"/>
            </a:lvl1pPr>
            <a:lvl2pPr>
              <a:defRPr sz="6400"/>
            </a:lvl2pPr>
            <a:lvl3pPr>
              <a:defRPr sz="6400"/>
            </a:lvl3pPr>
            <a:lvl4pPr>
              <a:defRPr sz="6400"/>
            </a:lvl4pPr>
            <a:lvl5pPr>
              <a:defRPr sz="6400"/>
            </a:lvl5pPr>
          </a:lstStyle>
          <a:p>
            <a:pPr lvl="0"/>
            <a:r>
              <a:rPr lang="it-IT" dirty="0"/>
              <a:t>Titolo al massimo di tre righe</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5255" y="578151"/>
            <a:ext cx="1349612" cy="604999"/>
          </a:xfrm>
          <a:prstGeom prst="rect">
            <a:avLst/>
          </a:prstGeom>
        </p:spPr>
      </p:pic>
    </p:spTree>
    <p:extLst>
      <p:ext uri="{BB962C8B-B14F-4D97-AF65-F5344CB8AC3E}">
        <p14:creationId xmlns:p14="http://schemas.microsoft.com/office/powerpoint/2010/main" val="4178051821"/>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Intestazione CERCHI">
    <p:spTree>
      <p:nvGrpSpPr>
        <p:cNvPr id="1" name=""/>
        <p:cNvGrpSpPr/>
        <p:nvPr/>
      </p:nvGrpSpPr>
      <p:grpSpPr>
        <a:xfrm>
          <a:off x="0" y="0"/>
          <a:ext cx="0" cy="0"/>
          <a:chOff x="0" y="0"/>
          <a:chExt cx="0" cy="0"/>
        </a:xfrm>
      </p:grpSpPr>
      <p:pic>
        <p:nvPicPr>
          <p:cNvPr id="4" name="Immagine 5"/>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12700"/>
            <a:ext cx="2592917" cy="88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ottotitolo 2"/>
          <p:cNvSpPr>
            <a:spLocks noGrp="1"/>
          </p:cNvSpPr>
          <p:nvPr>
            <p:ph type="subTitle" idx="1"/>
          </p:nvPr>
        </p:nvSpPr>
        <p:spPr>
          <a:xfrm>
            <a:off x="2987969" y="3464911"/>
            <a:ext cx="6288075" cy="697627"/>
          </a:xfrm>
        </p:spPr>
        <p:txBody>
          <a:bodyPr/>
          <a:lstStyle>
            <a:lvl1pPr marL="0" indent="0" algn="l">
              <a:buNone/>
              <a:defRPr sz="1867">
                <a:solidFill>
                  <a:schemeClr val="accent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it-IT"/>
              <a:t>Fare clic per modificare lo stile del sottotitolo dello schema</a:t>
            </a:r>
          </a:p>
        </p:txBody>
      </p:sp>
      <p:sp>
        <p:nvSpPr>
          <p:cNvPr id="9" name="Titolo 8"/>
          <p:cNvSpPr>
            <a:spLocks noGrp="1"/>
          </p:cNvSpPr>
          <p:nvPr>
            <p:ph type="title"/>
          </p:nvPr>
        </p:nvSpPr>
        <p:spPr>
          <a:xfrm>
            <a:off x="2987969" y="2792836"/>
            <a:ext cx="6288075" cy="533480"/>
          </a:xfrm>
        </p:spPr>
        <p:txBody>
          <a:bodyPr/>
          <a:lstStyle>
            <a:lvl1pPr algn="l">
              <a:defRPr sz="2667">
                <a:solidFill>
                  <a:schemeClr val="accent2"/>
                </a:solidFill>
              </a:defRPr>
            </a:lvl1pPr>
          </a:lstStyle>
          <a:p>
            <a:r>
              <a:rPr lang="it-IT" dirty="0"/>
              <a:t>Fare clic per modificare stile</a:t>
            </a:r>
          </a:p>
        </p:txBody>
      </p:sp>
    </p:spTree>
    <p:extLst>
      <p:ext uri="{BB962C8B-B14F-4D97-AF65-F5344CB8AC3E}">
        <p14:creationId xmlns:p14="http://schemas.microsoft.com/office/powerpoint/2010/main" val="489468419"/>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A164588-A4A9-4BAF-9F78-2BD6ECDB39C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2A164588-A4A9-4BAF-9F78-2BD6ECDB39C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1" name="Title 1"/>
          <p:cNvSpPr>
            <a:spLocks noGrp="1"/>
          </p:cNvSpPr>
          <p:nvPr>
            <p:ph type="title" hasCustomPrompt="1"/>
          </p:nvPr>
        </p:nvSpPr>
        <p:spPr>
          <a:xfrm>
            <a:off x="334435" y="3826335"/>
            <a:ext cx="11523132" cy="1606551"/>
          </a:xfrm>
        </p:spPr>
        <p:txBody>
          <a:bodyPr vert="horz"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pic>
        <p:nvPicPr>
          <p:cNvPr id="12" name="Immagine 8">
            <a:extLst>
              <a:ext uri="{FF2B5EF4-FFF2-40B4-BE49-F238E27FC236}">
                <a16:creationId xmlns:a16="http://schemas.microsoft.com/office/drawing/2014/main" id="{66C6782F-0C4A-4CA4-A22F-D59EB158CB00}"/>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3" name="Slide Number Placeholder 5">
            <a:extLst>
              <a:ext uri="{FF2B5EF4-FFF2-40B4-BE49-F238E27FC236}">
                <a16:creationId xmlns:a16="http://schemas.microsoft.com/office/drawing/2014/main" id="{4E190749-C528-4E9D-800A-BEFC484013B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42888477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27B6E2-17C8-4372-AABD-08D76BCF321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F927B6E2-17C8-4372-AABD-08D76BCF321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6" name="Rectangle 5"/>
          <p:cNvSpPr/>
          <p:nvPr userDrawn="1"/>
        </p:nvSpPr>
        <p:spPr bwMode="white">
          <a:xfrm>
            <a:off x="334433" y="625475"/>
            <a:ext cx="932688" cy="932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334435" y="3826335"/>
            <a:ext cx="11523132" cy="1606551"/>
          </a:xfrm>
          <a:prstGeom prst="rect">
            <a:avLst/>
          </a:prstGeom>
        </p:spPr>
        <p:txBody>
          <a:bodyPr vert="horz"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tx1"/>
                </a:solidFill>
                <a:latin typeface="+mj-lt"/>
                <a:ea typeface="+mj-ea"/>
                <a:cs typeface="+mj-cs"/>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28498418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val="0"/>
              </a:ext>
            </a:extLst>
          </a:blip>
          <a:srcRect r="3634" b="1258"/>
          <a:stretch/>
        </p:blipFill>
        <p:spPr>
          <a:xfrm rot="16200000" flipH="1">
            <a:off x="6797464" y="101444"/>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3"/>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sz="1351">
              <a:latin typeface="+mn-lt"/>
              <a:ea typeface="+mn-ea"/>
              <a:cs typeface="+mn-cs"/>
              <a:sym typeface="Trebuchet MS" panose="020B0603020202020204" pitchFamily="34" charset="0"/>
            </a:endParaRPr>
          </a:p>
        </p:txBody>
      </p:sp>
      <p:pic>
        <p:nvPicPr>
          <p:cNvPr id="8" name="Immagine 8">
            <a:extLst>
              <a:ext uri="{FF2B5EF4-FFF2-40B4-BE49-F238E27FC236}">
                <a16:creationId xmlns:a16="http://schemas.microsoft.com/office/drawing/2014/main" id="{88FB652A-D8E9-44DE-894A-A21AE428CDC7}"/>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9" name="Slide Number Placeholder 5">
            <a:extLst>
              <a:ext uri="{FF2B5EF4-FFF2-40B4-BE49-F238E27FC236}">
                <a16:creationId xmlns:a16="http://schemas.microsoft.com/office/drawing/2014/main" id="{631B86E1-B202-4FB7-B4AD-DEFF73F2238D}"/>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42712943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3B1D225-6ED8-4493-B975-27F7031F4BDE}"/>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a:extLst>
                          <a:ext uri="{FF2B5EF4-FFF2-40B4-BE49-F238E27FC236}">
                            <a16:creationId xmlns:a16="http://schemas.microsoft.com/office/drawing/2014/main" id="{63B1D225-6ED8-4493-B975-27F7031F4BDE}"/>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7" name="Title 6">
            <a:extLst>
              <a:ext uri="{FF2B5EF4-FFF2-40B4-BE49-F238E27FC236}">
                <a16:creationId xmlns:a16="http://schemas.microsoft.com/office/drawing/2014/main" id="{46BDEBF8-5CB6-448E-BA34-B54DFF39FA68}"/>
              </a:ext>
            </a:extLst>
          </p:cNvPr>
          <p:cNvSpPr>
            <a:spLocks noGrp="1"/>
          </p:cNvSpPr>
          <p:nvPr>
            <p:ph type="title" hasCustomPrompt="1"/>
          </p:nvPr>
        </p:nvSpPr>
        <p:spPr>
          <a:xfrm>
            <a:off x="334435" y="357719"/>
            <a:ext cx="11523132" cy="332399"/>
          </a:xfrm>
        </p:spPr>
        <p:txBody>
          <a:bodyPr vert="horz"/>
          <a:lstStyle>
            <a:lvl1pPr>
              <a:defRPr>
                <a:solidFill>
                  <a:schemeClr val="bg1"/>
                </a:solidFill>
                <a:latin typeface="+mj-lt"/>
                <a:ea typeface="+mj-ea"/>
                <a:cs typeface="+mj-cs"/>
              </a:defRPr>
            </a:lvl1pPr>
          </a:lstStyle>
          <a:p>
            <a:r>
              <a:rPr lang="en-US"/>
              <a:t>Click to add title</a:t>
            </a:r>
          </a:p>
        </p:txBody>
      </p:sp>
      <p:pic>
        <p:nvPicPr>
          <p:cNvPr id="14" name="Immagine 8">
            <a:extLst>
              <a:ext uri="{FF2B5EF4-FFF2-40B4-BE49-F238E27FC236}">
                <a16:creationId xmlns:a16="http://schemas.microsoft.com/office/drawing/2014/main" id="{C2B35566-D65F-4B68-BA60-F6084D969CCA}"/>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5" name="Slide Number Placeholder 5">
            <a:extLst>
              <a:ext uri="{FF2B5EF4-FFF2-40B4-BE49-F238E27FC236}">
                <a16:creationId xmlns:a16="http://schemas.microsoft.com/office/drawing/2014/main" id="{3B2AAB17-1D51-4888-AFE8-5CE7F3B0AD4F}"/>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1391704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1400319-7894-4688-844F-951C90CCCEB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a:extLst>
                          <a:ext uri="{FF2B5EF4-FFF2-40B4-BE49-F238E27FC236}">
                            <a16:creationId xmlns:a16="http://schemas.microsoft.com/office/drawing/2014/main" id="{C1400319-7894-4688-844F-951C90CCCEB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334435" y="2619809"/>
            <a:ext cx="3114967" cy="1678023"/>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333" b="1">
                <a:solidFill>
                  <a:schemeClr val="tx2"/>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108637" y="3586749"/>
            <a:ext cx="1365251" cy="3382963"/>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2" name="Immagine 8">
            <a:extLst>
              <a:ext uri="{FF2B5EF4-FFF2-40B4-BE49-F238E27FC236}">
                <a16:creationId xmlns:a16="http://schemas.microsoft.com/office/drawing/2014/main" id="{A1F64497-12DD-4AF7-B105-227E7FE4E469}"/>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4" name="Slide Number Placeholder 5">
            <a:extLst>
              <a:ext uri="{FF2B5EF4-FFF2-40B4-BE49-F238E27FC236}">
                <a16:creationId xmlns:a16="http://schemas.microsoft.com/office/drawing/2014/main" id="{003A23FF-E2B3-4C9B-8CBA-BA29213E39B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209291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B5C7F70-895D-427F-AAFF-3053CDAEB5D5}"/>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a:extLst>
                          <a:ext uri="{FF2B5EF4-FFF2-40B4-BE49-F238E27FC236}">
                            <a16:creationId xmlns:a16="http://schemas.microsoft.com/office/drawing/2014/main" id="{CB5C7F70-895D-427F-AAFF-3053CDAEB5D5}"/>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7" name="Immagine 8">
            <a:extLst>
              <a:ext uri="{FF2B5EF4-FFF2-40B4-BE49-F238E27FC236}">
                <a16:creationId xmlns:a16="http://schemas.microsoft.com/office/drawing/2014/main" id="{E1D5FA5C-F511-47D2-BD79-3B3F41893CF5}"/>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8" name="Slide Number Placeholder 5">
            <a:extLst>
              <a:ext uri="{FF2B5EF4-FFF2-40B4-BE49-F238E27FC236}">
                <a16:creationId xmlns:a16="http://schemas.microsoft.com/office/drawing/2014/main" id="{23A49329-9F9B-4376-9D2C-D47FD7F59BEA}"/>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3156959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95F06AD-038C-47A8-9EA0-6993112BB582}"/>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a:extLst>
                          <a:ext uri="{FF2B5EF4-FFF2-40B4-BE49-F238E27FC236}">
                            <a16:creationId xmlns:a16="http://schemas.microsoft.com/office/drawing/2014/main" id="{B95F06AD-038C-47A8-9EA0-6993112BB582}"/>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39733282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 Disclaim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FE29DE-7190-4925-BB6F-2BB05B2A877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a:extLst>
                          <a:ext uri="{FF2B5EF4-FFF2-40B4-BE49-F238E27FC236}">
                            <a16:creationId xmlns:a16="http://schemas.microsoft.com/office/drawing/2014/main" id="{F3FE29DE-7190-4925-BB6F-2BB05B2A877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0"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Title 6">
            <a:extLst>
              <a:ext uri="{FF2B5EF4-FFF2-40B4-BE49-F238E27FC236}">
                <a16:creationId xmlns:a16="http://schemas.microsoft.com/office/drawing/2014/main" id="{0333A3DF-AD98-4990-8AA1-54CDC17AF811}"/>
              </a:ext>
            </a:extLst>
          </p:cNvPr>
          <p:cNvSpPr txBox="1">
            <a:spLocks/>
          </p:cNvSpPr>
          <p:nvPr userDrawn="1"/>
        </p:nvSpPr>
        <p:spPr>
          <a:xfrm>
            <a:off x="334435" y="2975354"/>
            <a:ext cx="3504140" cy="701795"/>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067" b="1">
                <a:gradFill>
                  <a:gsLst>
                    <a:gs pos="100000">
                      <a:schemeClr val="tx2"/>
                    </a:gs>
                    <a:gs pos="2000">
                      <a:schemeClr val="accent2"/>
                    </a:gs>
                  </a:gsLst>
                  <a:lin ang="2700000" scaled="0"/>
                </a:gradFill>
                <a:latin typeface="+mn-lt"/>
                <a:ea typeface="+mn-ea"/>
                <a:cs typeface="+mn-cs"/>
                <a:sym typeface="Trebuchet MS" panose="020B0603020202020204" pitchFamily="34" charset="0"/>
              </a:rPr>
              <a:t>Disclaimer</a:t>
            </a:r>
          </a:p>
        </p:txBody>
      </p:sp>
      <p:cxnSp>
        <p:nvCxnSpPr>
          <p:cNvPr id="11" name="Straight Connector 10">
            <a:extLst>
              <a:ext uri="{FF2B5EF4-FFF2-40B4-BE49-F238E27FC236}">
                <a16:creationId xmlns:a16="http://schemas.microsoft.com/office/drawing/2014/main" id="{92B65581-7263-406B-BA0A-E05F50D6B620}"/>
              </a:ext>
            </a:extLst>
          </p:cNvPr>
          <p:cNvCxnSpPr/>
          <p:nvPr userDrawn="1"/>
        </p:nvCxnSpPr>
        <p:spPr>
          <a:xfrm>
            <a:off x="4367899" y="1630188"/>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D611BC4C-68A5-4CAA-BFDE-240CA941B9E4}"/>
              </a:ext>
            </a:extLst>
          </p:cNvPr>
          <p:cNvSpPr>
            <a:spLocks noGrp="1"/>
          </p:cNvSpPr>
          <p:nvPr>
            <p:ph type="body" sz="quarter" idx="10" hasCustomPrompt="1"/>
          </p:nvPr>
        </p:nvSpPr>
        <p:spPr>
          <a:xfrm>
            <a:off x="5021827" y="1664257"/>
            <a:ext cx="6209072" cy="3323987"/>
          </a:xfrm>
        </p:spPr>
        <p:txBody>
          <a:bodyPr/>
          <a:lstStyle>
            <a:lvl1pPr>
              <a:defRPr sz="933">
                <a:latin typeface="+mn-lt"/>
                <a:ea typeface="+mn-ea"/>
                <a:cs typeface="+mn-cs"/>
              </a:defRPr>
            </a:lvl1pPr>
          </a:lstStyle>
          <a:p>
            <a:pPr lvl="0"/>
            <a:r>
              <a:rPr lang="en-US"/>
              <a:t>Edit text</a:t>
            </a:r>
          </a:p>
        </p:txBody>
      </p:sp>
    </p:spTree>
    <p:extLst>
      <p:ext uri="{BB962C8B-B14F-4D97-AF65-F5344CB8AC3E}">
        <p14:creationId xmlns:p14="http://schemas.microsoft.com/office/powerpoint/2010/main" val="2796111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7" name="Titolo 1">
            <a:extLst>
              <a:ext uri="{FF2B5EF4-FFF2-40B4-BE49-F238E27FC236}">
                <a16:creationId xmlns:a16="http://schemas.microsoft.com/office/drawing/2014/main" id="{ACE11E19-9773-4824-BA0E-BC4A67E06151}"/>
              </a:ext>
            </a:extLst>
          </p:cNvPr>
          <p:cNvSpPr txBox="1">
            <a:spLocks/>
          </p:cNvSpPr>
          <p:nvPr userDrawn="1"/>
        </p:nvSpPr>
        <p:spPr>
          <a:xfrm>
            <a:off x="206024" y="6118578"/>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br>
              <a:rPr lang="it-IT" sz="1600">
                <a:latin typeface="+mn-lt"/>
                <a:ea typeface="+mn-ea"/>
                <a:cs typeface="+mn-cs"/>
              </a:rPr>
            </a:br>
            <a:r>
              <a:rPr lang="it-IT" sz="1600">
                <a:latin typeface="+mn-lt"/>
                <a:ea typeface="+mn-ea"/>
                <a:cs typeface="+mn-cs"/>
              </a:rPr>
              <a:t>Investiamo nel domani</a:t>
            </a:r>
          </a:p>
        </p:txBody>
      </p:sp>
      <p:sp>
        <p:nvSpPr>
          <p:cNvPr id="11" name="CasellaDiTesto 5">
            <a:extLst>
              <a:ext uri="{FF2B5EF4-FFF2-40B4-BE49-F238E27FC236}">
                <a16:creationId xmlns:a16="http://schemas.microsoft.com/office/drawing/2014/main" id="{697E90E9-6054-428C-B295-6021CDC808A5}"/>
              </a:ext>
            </a:extLst>
          </p:cNvPr>
          <p:cNvSpPr txBox="1"/>
          <p:nvPr userDrawn="1"/>
        </p:nvSpPr>
        <p:spPr>
          <a:xfrm>
            <a:off x="334435" y="2188604"/>
            <a:ext cx="8666132" cy="1490672"/>
          </a:xfrm>
          <a:prstGeom prst="rect">
            <a:avLst/>
          </a:prstGeom>
        </p:spPr>
        <p:txBody>
          <a:bodyPr vert="horz" wrap="square" lIns="0" tIns="60960" rIns="0" bIns="60960" rtlCol="0" anchor="b">
            <a:norm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it-IT" sz="5333" b="0" i="0" u="none" strike="noStrike" kern="0" cap="none" spc="0" normalizeH="0" baseline="0" noProof="0">
                <a:ln>
                  <a:noFill/>
                </a:ln>
                <a:solidFill>
                  <a:srgbClr val="415364"/>
                </a:solidFill>
                <a:effectLst/>
                <a:uLnTx/>
                <a:uFillTx/>
                <a:latin typeface="+mn-lt"/>
                <a:ea typeface="+mn-ea"/>
                <a:cs typeface="+mn-cs"/>
              </a:rPr>
              <a:t>Grazie</a:t>
            </a:r>
          </a:p>
        </p:txBody>
      </p:sp>
      <p:pic>
        <p:nvPicPr>
          <p:cNvPr id="12" name="Immagine 8">
            <a:extLst>
              <a:ext uri="{FF2B5EF4-FFF2-40B4-BE49-F238E27FC236}">
                <a16:creationId xmlns:a16="http://schemas.microsoft.com/office/drawing/2014/main" id="{6DEC2C2F-2DE4-451F-9CC8-CDF91FB109E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335255" y="578153"/>
            <a:ext cx="1349612" cy="604999"/>
          </a:xfrm>
          <a:prstGeom prst="rect">
            <a:avLst/>
          </a:prstGeom>
        </p:spPr>
      </p:pic>
    </p:spTree>
    <p:extLst>
      <p:ext uri="{BB962C8B-B14F-4D97-AF65-F5344CB8AC3E}">
        <p14:creationId xmlns:p14="http://schemas.microsoft.com/office/powerpoint/2010/main" val="1395611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B28A9CC-B7F3-436E-84BC-1D6DF0C7C4B2}"/>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9B28A9CC-B7F3-436E-84BC-1D6DF0C7C4B2}"/>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5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grpSp>
        <p:nvGrpSpPr>
          <p:cNvPr id="51" name="Group 50">
            <a:extLst>
              <a:ext uri="{FF2B5EF4-FFF2-40B4-BE49-F238E27FC236}">
                <a16:creationId xmlns:a16="http://schemas.microsoft.com/office/drawing/2014/main" id="{7189452D-1CCB-41B1-AA2B-61C9161F1454}"/>
              </a:ext>
            </a:extLst>
          </p:cNvPr>
          <p:cNvGrpSpPr/>
          <p:nvPr userDrawn="1"/>
        </p:nvGrpSpPr>
        <p:grpSpPr>
          <a:xfrm>
            <a:off x="-600" y="-1"/>
            <a:ext cx="12193800" cy="6858001"/>
            <a:chOff x="-450" y="-1"/>
            <a:chExt cx="9145350" cy="5143501"/>
          </a:xfrm>
        </p:grpSpPr>
        <p:sp>
          <p:nvSpPr>
            <p:cNvPr id="52" name="No fly zone">
              <a:extLst>
                <a:ext uri="{FF2B5EF4-FFF2-40B4-BE49-F238E27FC236}">
                  <a16:creationId xmlns:a16="http://schemas.microsoft.com/office/drawing/2014/main" id="{E40AB219-E9C9-426F-8F7B-C4038B409FF7}"/>
                </a:ext>
              </a:extLst>
            </p:cNvPr>
            <p:cNvSpPr/>
            <p:nvPr/>
          </p:nvSpPr>
          <p:spPr>
            <a:xfrm>
              <a:off x="0" y="-1"/>
              <a:ext cx="9144900" cy="51435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solidFill>
                  <a:schemeClr val="tx1"/>
                </a:solidFill>
                <a:latin typeface="+mn-lt"/>
                <a:ea typeface="+mn-ea"/>
                <a:cs typeface="+mn-cs"/>
              </a:endParaRPr>
            </a:p>
          </p:txBody>
        </p:sp>
        <p:grpSp>
          <p:nvGrpSpPr>
            <p:cNvPr id="53" name="Baselines / anchors">
              <a:extLst>
                <a:ext uri="{FF2B5EF4-FFF2-40B4-BE49-F238E27FC236}">
                  <a16:creationId xmlns:a16="http://schemas.microsoft.com/office/drawing/2014/main" id="{40DB03D3-201E-4FCB-8DD2-D15748E2DF50}"/>
                </a:ext>
              </a:extLst>
            </p:cNvPr>
            <p:cNvGrpSpPr/>
            <p:nvPr userDrawn="1"/>
          </p:nvGrpSpPr>
          <p:grpSpPr>
            <a:xfrm>
              <a:off x="-450" y="467100"/>
              <a:ext cx="9144900" cy="4073893"/>
              <a:chOff x="12623800" y="622800"/>
              <a:chExt cx="11176000" cy="5536800"/>
            </a:xfrm>
          </p:grpSpPr>
          <p:cxnSp>
            <p:nvCxnSpPr>
              <p:cNvPr id="78" name="Straight Connector 77">
                <a:extLst>
                  <a:ext uri="{FF2B5EF4-FFF2-40B4-BE49-F238E27FC236}">
                    <a16:creationId xmlns:a16="http://schemas.microsoft.com/office/drawing/2014/main" id="{262DC3F4-B86C-4DCC-903E-EBF6C109320F}"/>
                  </a:ext>
                </a:extLst>
              </p:cNvPr>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236A330-BCF2-4B1F-84EF-4FB4E94A610B}"/>
                  </a:ext>
                </a:extLst>
              </p:cNvPr>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A7C80B0-D289-4706-8B8E-FC23B6B4FD0C}"/>
                  </a:ext>
                </a:extLst>
              </p:cNvPr>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2531583-E3E4-44F1-B4AD-0E2D9178173E}"/>
                  </a:ext>
                </a:extLst>
              </p:cNvPr>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797926D-4DDA-48A5-88C6-C3A8800B452D}"/>
                  </a:ext>
                </a:extLst>
              </p:cNvPr>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EC69534-1303-4A8D-9CF0-45FCA1192A90}"/>
                  </a:ext>
                </a:extLst>
              </p:cNvPr>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85C8FDE-E5FD-47D0-9255-B18C122ED344}"/>
                  </a:ext>
                </a:extLst>
              </p:cNvPr>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9A8E5AB-2936-434F-B110-7D9F6D471F42}"/>
                  </a:ext>
                </a:extLst>
              </p:cNvPr>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042711B-AE56-423A-8257-AE5AB55888C1}"/>
                  </a:ext>
                </a:extLst>
              </p:cNvPr>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5B844B4-0019-4B94-8136-412FAC93679E}"/>
                  </a:ext>
                </a:extLst>
              </p:cNvPr>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DD94C7E-8392-4E18-8291-6A382861C55F}"/>
                  </a:ext>
                </a:extLst>
              </p:cNvPr>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B78C286-F290-4A82-B470-382446F32140}"/>
                  </a:ext>
                </a:extLst>
              </p:cNvPr>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A4A7847-C95C-4CDB-94D7-9FF93B97FF09}"/>
                  </a:ext>
                </a:extLst>
              </p:cNvPr>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869CADE-35F9-4CC5-A844-4E5C9D2F6B22}"/>
                  </a:ext>
                </a:extLst>
              </p:cNvPr>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21778A7-8804-4481-B74B-523443CB54BC}"/>
                  </a:ext>
                </a:extLst>
              </p:cNvPr>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71B1321-0A7A-45FC-86D2-BD3B24E4A0D4}"/>
                  </a:ext>
                </a:extLst>
              </p:cNvPr>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BF9F6F4-B2D1-4547-90D9-5A1A7BDFF3EE}"/>
                  </a:ext>
                </a:extLst>
              </p:cNvPr>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51DDDBC-1DB0-4AB9-9BF5-A9EF04E6ADE8}"/>
                  </a:ext>
                </a:extLst>
              </p:cNvPr>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A45FBFC-8BC5-4F8C-9D4F-3D5E2F0C8084}"/>
                  </a:ext>
                </a:extLst>
              </p:cNvPr>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88A7F07-177E-48DA-8768-86679D1FF968}"/>
                  </a:ext>
                </a:extLst>
              </p:cNvPr>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4" name="Gutter space">
              <a:extLst>
                <a:ext uri="{FF2B5EF4-FFF2-40B4-BE49-F238E27FC236}">
                  <a16:creationId xmlns:a16="http://schemas.microsoft.com/office/drawing/2014/main" id="{6A79F0A2-38F6-4EBF-AF18-69357ACE3AA4}"/>
                </a:ext>
              </a:extLst>
            </p:cNvPr>
            <p:cNvGrpSpPr/>
            <p:nvPr userDrawn="1"/>
          </p:nvGrpSpPr>
          <p:grpSpPr>
            <a:xfrm>
              <a:off x="472500" y="467663"/>
              <a:ext cx="8153026" cy="4095464"/>
              <a:chOff x="1277000" y="623550"/>
              <a:chExt cx="9638000" cy="5537047"/>
            </a:xfrm>
          </p:grpSpPr>
          <p:sp>
            <p:nvSpPr>
              <p:cNvPr id="67" name="Rectangle 34">
                <a:extLst>
                  <a:ext uri="{FF2B5EF4-FFF2-40B4-BE49-F238E27FC236}">
                    <a16:creationId xmlns:a16="http://schemas.microsoft.com/office/drawing/2014/main" id="{F7F4024B-1778-45FE-8CEA-607BD5691BEF}"/>
                  </a:ext>
                </a:extLst>
              </p:cNvPr>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8" name="Rectangle 35">
                <a:extLst>
                  <a:ext uri="{FF2B5EF4-FFF2-40B4-BE49-F238E27FC236}">
                    <a16:creationId xmlns:a16="http://schemas.microsoft.com/office/drawing/2014/main" id="{DACBC4FF-35D5-47A2-9B3F-50AB36FDEAE6}"/>
                  </a:ext>
                </a:extLst>
              </p:cNvPr>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9" name="Rectangle 36">
                <a:extLst>
                  <a:ext uri="{FF2B5EF4-FFF2-40B4-BE49-F238E27FC236}">
                    <a16:creationId xmlns:a16="http://schemas.microsoft.com/office/drawing/2014/main" id="{32209605-CE1E-49BD-952A-DE2B5A3C649E}"/>
                  </a:ext>
                </a:extLst>
              </p:cNvPr>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0" name="Rectangle 37">
                <a:extLst>
                  <a:ext uri="{FF2B5EF4-FFF2-40B4-BE49-F238E27FC236}">
                    <a16:creationId xmlns:a16="http://schemas.microsoft.com/office/drawing/2014/main" id="{90E5767A-3D40-4D57-BDD5-4B872D761EB9}"/>
                  </a:ext>
                </a:extLst>
              </p:cNvPr>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1" name="Rectangle 38">
                <a:extLst>
                  <a:ext uri="{FF2B5EF4-FFF2-40B4-BE49-F238E27FC236}">
                    <a16:creationId xmlns:a16="http://schemas.microsoft.com/office/drawing/2014/main" id="{FD02B149-0EE4-4740-AB0A-ADFEC18F1056}"/>
                  </a:ext>
                </a:extLst>
              </p:cNvPr>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2" name="Rectangle 39">
                <a:extLst>
                  <a:ext uri="{FF2B5EF4-FFF2-40B4-BE49-F238E27FC236}">
                    <a16:creationId xmlns:a16="http://schemas.microsoft.com/office/drawing/2014/main" id="{EED6AEDB-5398-453D-BB07-290524E7A445}"/>
                  </a:ext>
                </a:extLst>
              </p:cNvPr>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3" name="Rectangle 40">
                <a:extLst>
                  <a:ext uri="{FF2B5EF4-FFF2-40B4-BE49-F238E27FC236}">
                    <a16:creationId xmlns:a16="http://schemas.microsoft.com/office/drawing/2014/main" id="{1D8F69E3-1553-44A3-B498-D6B0270A4E36}"/>
                  </a:ext>
                </a:extLst>
              </p:cNvPr>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4" name="Rectangle 41">
                <a:extLst>
                  <a:ext uri="{FF2B5EF4-FFF2-40B4-BE49-F238E27FC236}">
                    <a16:creationId xmlns:a16="http://schemas.microsoft.com/office/drawing/2014/main" id="{8E5FDFDB-932F-4B0F-BC9E-664FEBF0EEEB}"/>
                  </a:ext>
                </a:extLst>
              </p:cNvPr>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5" name="Rectangle 42">
                <a:extLst>
                  <a:ext uri="{FF2B5EF4-FFF2-40B4-BE49-F238E27FC236}">
                    <a16:creationId xmlns:a16="http://schemas.microsoft.com/office/drawing/2014/main" id="{23331373-11CC-4C4D-A0BE-9E2378E422D5}"/>
                  </a:ext>
                </a:extLst>
              </p:cNvPr>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6" name="Rectangle 43">
                <a:extLst>
                  <a:ext uri="{FF2B5EF4-FFF2-40B4-BE49-F238E27FC236}">
                    <a16:creationId xmlns:a16="http://schemas.microsoft.com/office/drawing/2014/main" id="{D6CD0EF1-B11E-400E-B7E1-5854EC4611AA}"/>
                  </a:ext>
                </a:extLst>
              </p:cNvPr>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7" name="Rectangle 44">
                <a:extLst>
                  <a:ext uri="{FF2B5EF4-FFF2-40B4-BE49-F238E27FC236}">
                    <a16:creationId xmlns:a16="http://schemas.microsoft.com/office/drawing/2014/main" id="{4327EFD2-5803-4DF7-BEE3-6D5C1C54AFD6}"/>
                  </a:ext>
                </a:extLst>
              </p:cNvPr>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sp>
          <p:nvSpPr>
            <p:cNvPr id="55" name="Slide edges">
              <a:extLst>
                <a:ext uri="{FF2B5EF4-FFF2-40B4-BE49-F238E27FC236}">
                  <a16:creationId xmlns:a16="http://schemas.microsoft.com/office/drawing/2014/main" id="{48F20335-C728-451C-B138-44EF185AE3BA}"/>
                </a:ext>
              </a:extLst>
            </p:cNvPr>
            <p:cNvSpPr>
              <a:spLocks/>
            </p:cNvSpPr>
            <p:nvPr/>
          </p:nvSpPr>
          <p:spPr bwMode="auto">
            <a:xfrm>
              <a:off x="-450" y="0"/>
              <a:ext cx="9144900" cy="51435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57" name="Footnote measure">
              <a:extLst>
                <a:ext uri="{FF2B5EF4-FFF2-40B4-BE49-F238E27FC236}">
                  <a16:creationId xmlns:a16="http://schemas.microsoft.com/office/drawing/2014/main" id="{772CA04F-B31B-4376-A513-62F5241CE70A}"/>
                </a:ext>
              </a:extLst>
            </p:cNvPr>
            <p:cNvSpPr>
              <a:spLocks noChangeArrowheads="1"/>
            </p:cNvSpPr>
            <p:nvPr/>
          </p:nvSpPr>
          <p:spPr bwMode="auto">
            <a:xfrm>
              <a:off x="250375" y="4563137"/>
              <a:ext cx="8642350" cy="356807"/>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58" name="Whitespace measure">
              <a:extLst>
                <a:ext uri="{FF2B5EF4-FFF2-40B4-BE49-F238E27FC236}">
                  <a16:creationId xmlns:a16="http://schemas.microsoft.com/office/drawing/2014/main" id="{1825E3BF-B03E-43AA-AAC3-CEF10CD6A913}"/>
                </a:ext>
              </a:extLst>
            </p:cNvPr>
            <p:cNvSpPr>
              <a:spLocks noChangeArrowheads="1"/>
            </p:cNvSpPr>
            <p:nvPr/>
          </p:nvSpPr>
          <p:spPr bwMode="auto">
            <a:xfrm>
              <a:off x="250375" y="868677"/>
              <a:ext cx="8642350" cy="4374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nvGrpSpPr>
            <p:cNvPr id="59" name="Five column measure">
              <a:extLst>
                <a:ext uri="{FF2B5EF4-FFF2-40B4-BE49-F238E27FC236}">
                  <a16:creationId xmlns:a16="http://schemas.microsoft.com/office/drawing/2014/main" id="{2CA858E5-430D-4AAF-AFBB-AF5FDD38E383}"/>
                </a:ext>
              </a:extLst>
            </p:cNvPr>
            <p:cNvGrpSpPr/>
            <p:nvPr userDrawn="1"/>
          </p:nvGrpSpPr>
          <p:grpSpPr>
            <a:xfrm>
              <a:off x="250825" y="4471914"/>
              <a:ext cx="8642350" cy="59652"/>
              <a:chOff x="629400" y="5975122"/>
              <a:chExt cx="10933200" cy="79536"/>
            </a:xfrm>
          </p:grpSpPr>
          <p:sp>
            <p:nvSpPr>
              <p:cNvPr id="62" name="Rectangle 5">
                <a:extLst>
                  <a:ext uri="{FF2B5EF4-FFF2-40B4-BE49-F238E27FC236}">
                    <a16:creationId xmlns:a16="http://schemas.microsoft.com/office/drawing/2014/main" id="{F8592A28-0FCB-4964-9F62-8DA3F0E3933A}"/>
                  </a:ext>
                </a:extLst>
              </p:cNvPr>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3" name="Rectangle 7">
                <a:extLst>
                  <a:ext uri="{FF2B5EF4-FFF2-40B4-BE49-F238E27FC236}">
                    <a16:creationId xmlns:a16="http://schemas.microsoft.com/office/drawing/2014/main" id="{C530550A-07DD-4954-9611-AD489A054D3F}"/>
                  </a:ext>
                </a:extLst>
              </p:cNvPr>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4" name="Rectangle 9">
                <a:extLst>
                  <a:ext uri="{FF2B5EF4-FFF2-40B4-BE49-F238E27FC236}">
                    <a16:creationId xmlns:a16="http://schemas.microsoft.com/office/drawing/2014/main" id="{C2C7FBA6-4D33-43A4-8663-3AABB4BCBD2B}"/>
                  </a:ext>
                </a:extLst>
              </p:cNvPr>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5" name="Rectangle 11">
                <a:extLst>
                  <a:ext uri="{FF2B5EF4-FFF2-40B4-BE49-F238E27FC236}">
                    <a16:creationId xmlns:a16="http://schemas.microsoft.com/office/drawing/2014/main" id="{CAFF74AD-92D8-455D-95DF-CE64B36B1A42}"/>
                  </a:ext>
                </a:extLst>
              </p:cNvPr>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6" name="Rectangle 13">
                <a:extLst>
                  <a:ext uri="{FF2B5EF4-FFF2-40B4-BE49-F238E27FC236}">
                    <a16:creationId xmlns:a16="http://schemas.microsoft.com/office/drawing/2014/main" id="{33814CA9-2243-40E9-A639-32A54D823694}"/>
                  </a:ext>
                </a:extLst>
              </p:cNvPr>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sp>
          <p:nvSpPr>
            <p:cNvPr id="60" name="Live area">
              <a:extLst>
                <a:ext uri="{FF2B5EF4-FFF2-40B4-BE49-F238E27FC236}">
                  <a16:creationId xmlns:a16="http://schemas.microsoft.com/office/drawing/2014/main" id="{CEF51CCE-7837-4681-B3FC-3B4509D639E8}"/>
                </a:ext>
              </a:extLst>
            </p:cNvPr>
            <p:cNvSpPr/>
            <p:nvPr/>
          </p:nvSpPr>
          <p:spPr>
            <a:xfrm>
              <a:off x="250825" y="1310640"/>
              <a:ext cx="8642350" cy="3238816"/>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endParaRPr>
            </a:p>
          </p:txBody>
        </p:sp>
        <p:sp>
          <p:nvSpPr>
            <p:cNvPr id="61" name="Footnote example">
              <a:extLst>
                <a:ext uri="{FF2B5EF4-FFF2-40B4-BE49-F238E27FC236}">
                  <a16:creationId xmlns:a16="http://schemas.microsoft.com/office/drawing/2014/main" id="{8193C4F4-7D29-4441-B68E-A515F0C9D41B}"/>
                </a:ext>
              </a:extLst>
            </p:cNvPr>
            <p:cNvSpPr txBox="1"/>
            <p:nvPr/>
          </p:nvSpPr>
          <p:spPr>
            <a:xfrm>
              <a:off x="472500" y="4587412"/>
              <a:ext cx="6773186" cy="332543"/>
            </a:xfrm>
            <a:prstGeom prst="rect">
              <a:avLst/>
            </a:prstGeom>
            <a:noFill/>
          </p:spPr>
          <p:txBody>
            <a:bodyPr wrap="square" lIns="0" tIns="0" rIns="0" bIns="0" rtlCol="0" anchor="b">
              <a:spAutoFit/>
            </a:bodyPr>
            <a:lstStyle/>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8pt font</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22747031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Pagina vuota BIANCA">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165707"/>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1" name="Rectangle 10"/>
          <p:cNvSpPr/>
          <p:nvPr userDrawn="1"/>
        </p:nvSpPr>
        <p:spPr bwMode="invGray">
          <a:xfrm>
            <a:off x="1092581" y="4691188"/>
            <a:ext cx="929337" cy="995875"/>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2" name="Rectangle 11"/>
          <p:cNvSpPr/>
          <p:nvPr userDrawn="1">
            <p:custDataLst>
              <p:tags r:id="rId2"/>
            </p:custDataLst>
          </p:nvPr>
        </p:nvSpPr>
        <p:spPr>
          <a:xfrm>
            <a:off x="2213916"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2" name="TextBox 1"/>
          <p:cNvSpPr txBox="1"/>
          <p:nvPr userDrawn="1"/>
        </p:nvSpPr>
        <p:spPr>
          <a:xfrm>
            <a:off x="334433" y="907199"/>
            <a:ext cx="3448800" cy="3450336"/>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333" b="1">
              <a:solidFill>
                <a:schemeClr val="bg1"/>
              </a:solidFill>
              <a:latin typeface="+mn-lt"/>
              <a:ea typeface="+mn-ea"/>
              <a:cs typeface="+mn-cs"/>
            </a:endParaRPr>
          </a:p>
        </p:txBody>
      </p:sp>
      <p:sp>
        <p:nvSpPr>
          <p:cNvPr id="10" name="TextBox 1"/>
          <p:cNvSpPr txBox="1"/>
          <p:nvPr userDrawn="1"/>
        </p:nvSpPr>
        <p:spPr>
          <a:xfrm>
            <a:off x="711791" y="1115416"/>
            <a:ext cx="2693366" cy="871970"/>
          </a:xfrm>
          <a:prstGeom prst="rect">
            <a:avLst/>
          </a:prstGeom>
          <a:noFill/>
        </p:spPr>
        <p:txBody>
          <a:bodyPr wrap="none" rtlCol="0">
            <a:spAutoFit/>
          </a:bodyPr>
          <a:lstStyle/>
          <a:p>
            <a:pPr algn="ctr" fontAlgn="auto">
              <a:lnSpc>
                <a:spcPct val="95000"/>
              </a:lnSpc>
              <a:spcBef>
                <a:spcPts val="0"/>
              </a:spcBef>
              <a:spcAft>
                <a:spcPts val="0"/>
              </a:spcAft>
            </a:pPr>
            <a:r>
              <a:rPr lang="en-US" sz="5333" b="1">
                <a:solidFill>
                  <a:schemeClr val="bg1"/>
                </a:solidFill>
                <a:latin typeface="+mn-lt"/>
                <a:ea typeface="+mn-ea"/>
                <a:cs typeface="+mn-cs"/>
              </a:rPr>
              <a:t>Agenda</a:t>
            </a:r>
          </a:p>
        </p:txBody>
      </p:sp>
      <p:pic>
        <p:nvPicPr>
          <p:cNvPr id="14" name="Immagine 8">
            <a:extLst>
              <a:ext uri="{FF2B5EF4-FFF2-40B4-BE49-F238E27FC236}">
                <a16:creationId xmlns:a16="http://schemas.microsoft.com/office/drawing/2014/main" id="{ABE5AF2C-20D6-4F62-A1AA-77E8196263BB}"/>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5" name="Slide Number Placeholder 5">
            <a:extLst>
              <a:ext uri="{FF2B5EF4-FFF2-40B4-BE49-F238E27FC236}">
                <a16:creationId xmlns:a16="http://schemas.microsoft.com/office/drawing/2014/main" id="{59CE1CCC-BC12-457B-BA9B-06585D5AFD88}"/>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587118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pic>
        <p:nvPicPr>
          <p:cNvPr id="8" name="Immagine 8">
            <a:extLst>
              <a:ext uri="{FF2B5EF4-FFF2-40B4-BE49-F238E27FC236}">
                <a16:creationId xmlns:a16="http://schemas.microsoft.com/office/drawing/2014/main" id="{DDA1DD87-6109-4C89-882E-3411D07CA17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1" name="Slide Number Placeholder 5">
            <a:extLst>
              <a:ext uri="{FF2B5EF4-FFF2-40B4-BE49-F238E27FC236}">
                <a16:creationId xmlns:a16="http://schemas.microsoft.com/office/drawing/2014/main" id="{07C617F3-ADC2-4A47-BA56-2DBA67D2A89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564802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0" name="Title 1"/>
          <p:cNvSpPr txBox="1">
            <a:spLocks/>
          </p:cNvSpPr>
          <p:nvPr userDrawn="1"/>
        </p:nvSpPr>
        <p:spPr>
          <a:xfrm>
            <a:off x="334433" y="622801"/>
            <a:ext cx="7485565" cy="4431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3200" b="1">
                <a:solidFill>
                  <a:schemeClr val="bg1"/>
                </a:solidFill>
                <a:latin typeface="+mn-lt"/>
                <a:ea typeface="+mn-ea"/>
                <a:cs typeface="+mn-cs"/>
              </a:rPr>
              <a:t>Agenda</a:t>
            </a:r>
          </a:p>
        </p:txBody>
      </p:sp>
      <p:cxnSp>
        <p:nvCxnSpPr>
          <p:cNvPr id="13" name="Straight Connector 12"/>
          <p:cNvCxnSpPr/>
          <p:nvPr userDrawn="1"/>
        </p:nvCxnSpPr>
        <p:spPr bwMode="white">
          <a:xfrm>
            <a:off x="334436" y="1206000"/>
            <a:ext cx="11860769"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1" name="Immagine 8">
            <a:extLst>
              <a:ext uri="{FF2B5EF4-FFF2-40B4-BE49-F238E27FC236}">
                <a16:creationId xmlns:a16="http://schemas.microsoft.com/office/drawing/2014/main" id="{5C8B20CC-B404-4CE8-ABB6-1B5332D21594}"/>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2" name="Slide Number Placeholder 5">
            <a:extLst>
              <a:ext uri="{FF2B5EF4-FFF2-40B4-BE49-F238E27FC236}">
                <a16:creationId xmlns:a16="http://schemas.microsoft.com/office/drawing/2014/main" id="{4F4F287C-1C0D-4A26-82B8-08D2C466B607}"/>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545083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H="1">
            <a:off x="3671071" y="0"/>
            <a:ext cx="416951" cy="6858000"/>
          </a:xfrm>
          <a:prstGeom prst="rect">
            <a:avLst/>
          </a:prstGeom>
        </p:spPr>
      </p:pic>
      <p:sp>
        <p:nvSpPr>
          <p:cNvPr id="13" name="Rectangle 12"/>
          <p:cNvSpPr/>
          <p:nvPr userDrawn="1"/>
        </p:nvSpPr>
        <p:spPr bwMode="white">
          <a:xfrm>
            <a:off x="4080764"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7" name="TextBox 16"/>
          <p:cNvSpPr txBox="1"/>
          <p:nvPr userDrawn="1"/>
        </p:nvSpPr>
        <p:spPr>
          <a:xfrm>
            <a:off x="334435" y="3207718"/>
            <a:ext cx="1842711" cy="443198"/>
          </a:xfrm>
          <a:prstGeom prst="rect">
            <a:avLst/>
          </a:prstGeom>
          <a:noFill/>
        </p:spPr>
        <p:txBody>
          <a:bodyPr wrap="square" lIns="0" tIns="0" rIns="0" bIns="0" rtlCol="0" anchor="t">
            <a:spAutoFit/>
          </a:bodyPr>
          <a:lstStyle/>
          <a:p>
            <a:pPr>
              <a:lnSpc>
                <a:spcPct val="90000"/>
              </a:lnSpc>
              <a:spcAft>
                <a:spcPts val="600"/>
              </a:spcAft>
            </a:pPr>
            <a:r>
              <a:rPr lang="en-US" sz="3200" b="1">
                <a:solidFill>
                  <a:schemeClr val="bg1"/>
                </a:solidFill>
                <a:latin typeface="+mn-lt"/>
                <a:ea typeface="+mn-ea"/>
                <a:cs typeface="+mn-cs"/>
              </a:rPr>
              <a:t>Agenda</a:t>
            </a:r>
          </a:p>
        </p:txBody>
      </p:sp>
      <p:pic>
        <p:nvPicPr>
          <p:cNvPr id="9" name="Immagine 8">
            <a:extLst>
              <a:ext uri="{FF2B5EF4-FFF2-40B4-BE49-F238E27FC236}">
                <a16:creationId xmlns:a16="http://schemas.microsoft.com/office/drawing/2014/main" id="{BBEB3C03-075E-4CBC-8159-29022369C132}"/>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1" name="Slide Number Placeholder 5">
            <a:extLst>
              <a:ext uri="{FF2B5EF4-FFF2-40B4-BE49-F238E27FC236}">
                <a16:creationId xmlns:a16="http://schemas.microsoft.com/office/drawing/2014/main" id="{D28B607E-A299-4AE7-9F59-3F4CA4D04376}"/>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40820441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Rectangle 7"/>
          <p:cNvSpPr/>
          <p:nvPr userDrawn="1"/>
        </p:nvSpPr>
        <p:spPr bwMode="invGray">
          <a:xfrm>
            <a:off x="1092581" y="4691188"/>
            <a:ext cx="929337" cy="995875"/>
          </a:xfrm>
          <a:prstGeom prst="rect">
            <a:avLst/>
          </a:prstGeom>
          <a:no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0" name="Rectangle 9"/>
          <p:cNvSpPr/>
          <p:nvPr userDrawn="1">
            <p:custDataLst>
              <p:tags r:id="rId2"/>
            </p:custDataLst>
          </p:nvPr>
        </p:nvSpPr>
        <p:spPr>
          <a:xfrm>
            <a:off x="2213916" y="4691187"/>
            <a:ext cx="1570152" cy="1468176"/>
          </a:xfrm>
          <a:prstGeom prst="rect">
            <a:avLst/>
          </a:prstGeom>
          <a:noFill/>
          <a:ln w="9525" cmpd="sng">
            <a:solidFill>
              <a:schemeClr val="tx1"/>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11" name="TextBox 10"/>
          <p:cNvSpPr txBox="1"/>
          <p:nvPr userDrawn="1"/>
        </p:nvSpPr>
        <p:spPr>
          <a:xfrm>
            <a:off x="334433" y="907196"/>
            <a:ext cx="3448800" cy="3450336"/>
          </a:xfrm>
          <a:prstGeom prst="rect">
            <a:avLst/>
          </a:prstGeom>
          <a:noFill/>
          <a:ln>
            <a:solidFill>
              <a:schemeClr val="tx1"/>
            </a:solidFill>
          </a:ln>
        </p:spPr>
        <p:txBody>
          <a:bodyPr wrap="square" lIns="612000" tIns="468000" rIns="0" bIns="0" rtlCol="0" anchor="t">
            <a:noAutofit/>
          </a:bodyPr>
          <a:lstStyle/>
          <a:p>
            <a:pPr>
              <a:lnSpc>
                <a:spcPct val="90000"/>
              </a:lnSpc>
              <a:spcAft>
                <a:spcPts val="600"/>
              </a:spcAft>
            </a:pPr>
            <a:endParaRPr lang="en-US" sz="5333">
              <a:solidFill>
                <a:schemeClr val="accent4"/>
              </a:solidFill>
              <a:latin typeface="+mn-lt"/>
              <a:ea typeface="+mn-ea"/>
              <a:cs typeface="+mn-cs"/>
            </a:endParaRPr>
          </a:p>
        </p:txBody>
      </p:sp>
      <p:sp>
        <p:nvSpPr>
          <p:cNvPr id="9" name="TextBox 1"/>
          <p:cNvSpPr txBox="1"/>
          <p:nvPr userDrawn="1"/>
        </p:nvSpPr>
        <p:spPr>
          <a:xfrm>
            <a:off x="711791" y="1115416"/>
            <a:ext cx="2693366" cy="87197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5333" b="1">
                <a:solidFill>
                  <a:schemeClr val="tx1"/>
                </a:solidFill>
                <a:latin typeface="+mn-lt"/>
                <a:ea typeface="+mn-ea"/>
                <a:cs typeface="+mn-cs"/>
              </a:rPr>
              <a:t>Agenda</a:t>
            </a:r>
          </a:p>
        </p:txBody>
      </p:sp>
    </p:spTree>
    <p:extLst>
      <p:ext uri="{BB962C8B-B14F-4D97-AF65-F5344CB8AC3E}">
        <p14:creationId xmlns:p14="http://schemas.microsoft.com/office/powerpoint/2010/main" val="1392466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spTree>
    <p:extLst>
      <p:ext uri="{BB962C8B-B14F-4D97-AF65-F5344CB8AC3E}">
        <p14:creationId xmlns:p14="http://schemas.microsoft.com/office/powerpoint/2010/main" val="21208712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7" name="Title 1"/>
          <p:cNvSpPr txBox="1">
            <a:spLocks/>
          </p:cNvSpPr>
          <p:nvPr userDrawn="1"/>
        </p:nvSpPr>
        <p:spPr>
          <a:xfrm>
            <a:off x="334433" y="622802"/>
            <a:ext cx="7485565" cy="3323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400" b="1">
                <a:solidFill>
                  <a:schemeClr val="tx1"/>
                </a:solidFill>
                <a:latin typeface="+mn-lt"/>
                <a:ea typeface="+mn-ea"/>
                <a:cs typeface="+mn-cs"/>
              </a:rPr>
              <a:t>Agenda</a:t>
            </a:r>
          </a:p>
        </p:txBody>
      </p:sp>
      <p:cxnSp>
        <p:nvCxnSpPr>
          <p:cNvPr id="9" name="Straight Connector 8"/>
          <p:cNvCxnSpPr/>
          <p:nvPr userDrawn="1"/>
        </p:nvCxnSpPr>
        <p:spPr bwMode="white">
          <a:xfrm>
            <a:off x="334436" y="1206000"/>
            <a:ext cx="11860769" cy="0"/>
          </a:xfrm>
          <a:prstGeom prst="line">
            <a:avLst/>
          </a:prstGeom>
          <a:ln w="9525" cmpd="sng">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456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H="1">
            <a:off x="3671071" y="0"/>
            <a:ext cx="416951" cy="6858000"/>
          </a:xfrm>
          <a:prstGeom prst="rect">
            <a:avLst/>
          </a:prstGeom>
        </p:spPr>
      </p:pic>
      <p:sp>
        <p:nvSpPr>
          <p:cNvPr id="26" name="Rectangle 25"/>
          <p:cNvSpPr/>
          <p:nvPr userDrawn="1"/>
        </p:nvSpPr>
        <p:spPr bwMode="ltGray">
          <a:xfrm>
            <a:off x="4080764"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0" name="TextBox 9"/>
          <p:cNvSpPr txBox="1"/>
          <p:nvPr userDrawn="1"/>
        </p:nvSpPr>
        <p:spPr>
          <a:xfrm>
            <a:off x="334435" y="3262147"/>
            <a:ext cx="2604075" cy="498598"/>
          </a:xfrm>
          <a:prstGeom prst="rect">
            <a:avLst/>
          </a:prstGeom>
          <a:noFill/>
        </p:spPr>
        <p:txBody>
          <a:bodyPr wrap="square" lIns="0" tIns="0" rIns="0" bIns="0" rtlCol="0" anchor="t">
            <a:spAutoFit/>
          </a:bodyPr>
          <a:lstStyle/>
          <a:p>
            <a:pPr>
              <a:lnSpc>
                <a:spcPct val="90000"/>
              </a:lnSpc>
              <a:spcAft>
                <a:spcPts val="600"/>
              </a:spcAft>
            </a:pPr>
            <a:r>
              <a:rPr lang="en-US" sz="3600" b="1">
                <a:solidFill>
                  <a:schemeClr val="bg1"/>
                </a:solidFill>
                <a:latin typeface="+mn-lt"/>
                <a:ea typeface="+mn-ea"/>
                <a:cs typeface="+mn-cs"/>
              </a:rPr>
              <a:t>Agenda</a:t>
            </a:r>
            <a:endParaRPr lang="en-US" sz="2800" b="1">
              <a:solidFill>
                <a:schemeClr val="bg1"/>
              </a:solidFill>
              <a:latin typeface="+mn-lt"/>
              <a:ea typeface="+mn-ea"/>
              <a:cs typeface="+mn-cs"/>
            </a:endParaRPr>
          </a:p>
        </p:txBody>
      </p:sp>
      <p:pic>
        <p:nvPicPr>
          <p:cNvPr id="9" name="Immagine 8">
            <a:extLst>
              <a:ext uri="{FF2B5EF4-FFF2-40B4-BE49-F238E27FC236}">
                <a16:creationId xmlns:a16="http://schemas.microsoft.com/office/drawing/2014/main" id="{D05425D2-1888-4155-A6DA-ADB37F60BB0F}"/>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1" name="Slide Number Placeholder 5">
            <a:extLst>
              <a:ext uri="{FF2B5EF4-FFF2-40B4-BE49-F238E27FC236}">
                <a16:creationId xmlns:a16="http://schemas.microsoft.com/office/drawing/2014/main" id="{D8EF095F-0C74-413E-B077-695231D6CEED}"/>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8989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334435" y="2619809"/>
            <a:ext cx="3114967" cy="1678023"/>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333" b="1">
                <a:solidFill>
                  <a:schemeClr val="tx2"/>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108637" y="3586749"/>
            <a:ext cx="1365251" cy="3382963"/>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1" name="Immagine 8">
            <a:extLst>
              <a:ext uri="{FF2B5EF4-FFF2-40B4-BE49-F238E27FC236}">
                <a16:creationId xmlns:a16="http://schemas.microsoft.com/office/drawing/2014/main" id="{E3FB160C-3C63-487D-861B-3F0F9BAFFA9E}"/>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2" name="Slide Number Placeholder 5">
            <a:extLst>
              <a:ext uri="{FF2B5EF4-FFF2-40B4-BE49-F238E27FC236}">
                <a16:creationId xmlns:a16="http://schemas.microsoft.com/office/drawing/2014/main" id="{BD1A5B44-9A6F-4630-9755-AD8C0258D8C4}"/>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580187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Copertin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6"/>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it-IT"/>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9"/>
            <a:ext cx="9144000" cy="2952751"/>
          </a:xfrm>
        </p:spPr>
        <p:txBody>
          <a:bodyPr lIns="0" tIns="0" rIns="0" bIns="0" anchor="b">
            <a:noAutofit/>
          </a:bodyPr>
          <a:lstStyle>
            <a:lvl1pPr marL="0" indent="0">
              <a:buNone/>
              <a:defRPr sz="6400"/>
            </a:lvl1pPr>
            <a:lvl2pPr>
              <a:defRPr sz="6400"/>
            </a:lvl2pPr>
            <a:lvl3pPr>
              <a:defRPr sz="6400"/>
            </a:lvl3pPr>
            <a:lvl4pPr>
              <a:defRPr sz="6400"/>
            </a:lvl4pPr>
            <a:lvl5pPr>
              <a:defRPr sz="6400"/>
            </a:lvl5pPr>
          </a:lstStyle>
          <a:p>
            <a:pPr lvl="0"/>
            <a:r>
              <a:rPr lang="it-IT"/>
              <a:t>Titolo al massimo di tre righe</a:t>
            </a:r>
          </a:p>
        </p:txBody>
      </p:sp>
    </p:spTree>
    <p:extLst>
      <p:ext uri="{BB962C8B-B14F-4D97-AF65-F5344CB8AC3E}">
        <p14:creationId xmlns:p14="http://schemas.microsoft.com/office/powerpoint/2010/main" val="102173753"/>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645167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pertin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Univers Condensed" panose="020B050602020205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Univers Condensed" panose="020B050602020205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Univers Condensed" panose="020B050602020205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Univers Condensed" panose="020B050602020205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7"/>
            <a:ext cx="9144000" cy="2952751"/>
          </a:xfrm>
        </p:spPr>
        <p:txBody>
          <a:bodyPr lIns="0" tIns="0" rIns="0" bIns="0" anchor="b">
            <a:noAutofit/>
          </a:bodyPr>
          <a:lstStyle>
            <a:lvl1pPr marL="0" indent="0">
              <a:buNone/>
              <a:defRPr sz="6400"/>
            </a:lvl1pPr>
            <a:lvl2pPr>
              <a:defRPr sz="6400"/>
            </a:lvl2pPr>
            <a:lvl3pPr>
              <a:defRPr sz="6400"/>
            </a:lvl3pPr>
            <a:lvl4pPr>
              <a:defRPr sz="6400"/>
            </a:lvl4pPr>
            <a:lvl5pPr>
              <a:defRPr sz="6400"/>
            </a:lvl5pPr>
          </a:lstStyle>
          <a:p>
            <a:pPr lvl="0"/>
            <a:r>
              <a:rPr lang="it-IT" dirty="0"/>
              <a:t>Titolo al massimo di tre righe</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5255" y="578151"/>
            <a:ext cx="1349612" cy="604999"/>
          </a:xfrm>
          <a:prstGeom prst="rect">
            <a:avLst/>
          </a:prstGeom>
        </p:spPr>
      </p:pic>
    </p:spTree>
    <p:extLst>
      <p:ext uri="{BB962C8B-B14F-4D97-AF65-F5344CB8AC3E}">
        <p14:creationId xmlns:p14="http://schemas.microsoft.com/office/powerpoint/2010/main" val="2597598977"/>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ivisore di sezione">
    <p:bg>
      <p:bgPr>
        <a:solidFill>
          <a:schemeClr val="bg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vl1pPr>
          </a:lstStyle>
          <a:p>
            <a:pPr lvl="0"/>
            <a:r>
              <a:rPr lang="it-IT" dirty="0"/>
              <a:t>Titolo del divisore</a:t>
            </a:r>
          </a:p>
        </p:txBody>
      </p:sp>
      <p:pic>
        <p:nvPicPr>
          <p:cNvPr id="9" name="Immagin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730245288"/>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 che può essere facoltativo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334434" y="6297858"/>
            <a:ext cx="367181" cy="244916"/>
          </a:xfrm>
        </p:spPr>
        <p:txBody>
          <a:bodyPr lIns="0" tIns="0" rIns="0" bIns="0" anchor="b" anchorCtr="0"/>
          <a:lstStyle>
            <a:lvl1pPr algn="l">
              <a:defRPr sz="1067" b="0"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409528"/>
            <a:ext cx="11523133" cy="4612389"/>
          </a:xfrm>
        </p:spPr>
        <p:txBody>
          <a:bodyPr lIns="0" tIns="0" rIns="0" bIns="0" anchor="t" anchorCtr="0">
            <a:normAutofit/>
          </a:bodyPr>
          <a:lstStyle>
            <a:lvl1pPr algn="l">
              <a:lnSpc>
                <a:spcPct val="100000"/>
              </a:lnSpc>
              <a:defRPr sz="5867" b="0" i="0" baseline="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r>
              <a:rPr lang="en-US" dirty="0"/>
              <a:t>Call-out </a:t>
            </a:r>
            <a:r>
              <a:rPr lang="en-US" dirty="0" err="1"/>
              <a:t>è</a:t>
            </a:r>
            <a:r>
              <a:rPr lang="en-US" dirty="0"/>
              <a:t> </a:t>
            </a:r>
            <a:r>
              <a:rPr lang="en-US" dirty="0" err="1"/>
              <a:t>una</a:t>
            </a:r>
            <a:r>
              <a:rPr lang="en-US" dirty="0"/>
              <a:t> slide con un </a:t>
            </a:r>
            <a:r>
              <a:rPr lang="en-US" dirty="0" err="1"/>
              <a:t>testo</a:t>
            </a:r>
            <a:r>
              <a:rPr lang="en-US" dirty="0"/>
              <a:t> </a:t>
            </a:r>
            <a:r>
              <a:rPr lang="en-US" dirty="0" err="1"/>
              <a:t>grande</a:t>
            </a:r>
            <a:r>
              <a:rPr lang="en-US" dirty="0"/>
              <a:t> da </a:t>
            </a:r>
            <a:r>
              <a:rPr lang="en-US" dirty="0" err="1"/>
              <a:t>usare</a:t>
            </a:r>
            <a:r>
              <a:rPr lang="en-US" dirty="0"/>
              <a:t> per </a:t>
            </a:r>
            <a:r>
              <a:rPr lang="en-US" dirty="0" err="1"/>
              <a:t>evidenziare</a:t>
            </a:r>
            <a:r>
              <a:rPr lang="en-US" dirty="0"/>
              <a:t> </a:t>
            </a:r>
            <a:r>
              <a:rPr lang="en-US" dirty="0" err="1"/>
              <a:t>dei</a:t>
            </a:r>
            <a:r>
              <a:rPr lang="en-US" dirty="0"/>
              <a:t> </a:t>
            </a:r>
            <a:r>
              <a:rPr lang="en-US" dirty="0" err="1"/>
              <a:t>concetti</a:t>
            </a:r>
            <a:r>
              <a:rPr lang="en-US" dirty="0"/>
              <a:t> </a:t>
            </a:r>
            <a:r>
              <a:rPr lang="en-US" dirty="0" err="1"/>
              <a:t>chiave</a:t>
            </a:r>
            <a:r>
              <a:rPr lang="en-US" dirty="0"/>
              <a:t> </a:t>
            </a:r>
            <a:r>
              <a:rPr lang="en-US" dirty="0" err="1"/>
              <a:t>che</a:t>
            </a:r>
            <a:r>
              <a:rPr lang="en-US" dirty="0"/>
              <a:t> </a:t>
            </a:r>
            <a:r>
              <a:rPr lang="en-US" dirty="0" err="1"/>
              <a:t>devono</a:t>
            </a:r>
            <a:r>
              <a:rPr lang="en-US" dirty="0"/>
              <a:t> </a:t>
            </a:r>
            <a:r>
              <a:rPr lang="en-US" dirty="0" err="1"/>
              <a:t>risaltare</a:t>
            </a:r>
            <a:r>
              <a:rPr lang="en-US" dirty="0"/>
              <a:t> </a:t>
            </a:r>
            <a:r>
              <a:rPr lang="en-US" dirty="0" err="1"/>
              <a:t>all’interno</a:t>
            </a:r>
            <a:r>
              <a:rPr lang="en-US" dirty="0"/>
              <a:t> </a:t>
            </a:r>
            <a:r>
              <a:rPr lang="en-US" dirty="0" err="1"/>
              <a:t>della</a:t>
            </a:r>
            <a:r>
              <a:rPr lang="en-US" dirty="0"/>
              <a:t> </a:t>
            </a:r>
            <a:r>
              <a:rPr lang="en-US" dirty="0" err="1"/>
              <a:t>presentazione</a:t>
            </a:r>
            <a:r>
              <a:rPr lang="en-US" dirty="0"/>
              <a:t>.</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dirty="0">
              <a:latin typeface="Bressay" panose="02040503050505020203" pitchFamily="18" charset="77"/>
              <a:ea typeface="Bressay" panose="02040503050505020203" pitchFamily="18" charset="77"/>
              <a:cs typeface="Bressay" panose="02040503050505020203" pitchFamily="18" charset="77"/>
            </a:endParaRPr>
          </a:p>
        </p:txBody>
      </p:sp>
      <p:pic>
        <p:nvPicPr>
          <p:cNvPr id="12" name="Immagin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3520714430"/>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pic>
        <p:nvPicPr>
          <p:cNvPr id="12" name="Immagin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96600" y="6263019"/>
            <a:ext cx="897059" cy="402130"/>
          </a:xfrm>
          <a:prstGeom prst="rect">
            <a:avLst/>
          </a:prstGeom>
        </p:spPr>
      </p:pic>
    </p:spTree>
    <p:extLst>
      <p:ext uri="{BB962C8B-B14F-4D97-AF65-F5344CB8AC3E}">
        <p14:creationId xmlns:p14="http://schemas.microsoft.com/office/powerpoint/2010/main" val="3827671934"/>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lide testo e immagin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a:lvl1pPr>
          </a:lstStyle>
          <a:p>
            <a:endParaRPr lang="it-IT" dirty="0"/>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5" y="1536001"/>
            <a:ext cx="4224867" cy="4612388"/>
          </a:xfrm>
        </p:spPr>
        <p:txBody>
          <a:bodyPr lIns="0" tIns="0" rIns="0" bIns="0" anchor="t" anchorCtr="0">
            <a:normAutofit/>
          </a:bodyPr>
          <a:lstStyle>
            <a:lvl1pPr algn="l">
              <a:lnSpc>
                <a:spcPct val="100000"/>
              </a:lnSpc>
              <a:spcBef>
                <a:spcPts val="800"/>
              </a:spcBef>
              <a:spcAft>
                <a:spcPts val="800"/>
              </a:spcAft>
              <a:defRPr sz="1867" b="0"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rmAutofit/>
          </a:bodyPr>
          <a:lstStyle>
            <a:lvl1pPr marL="0" indent="0">
              <a:buNone/>
              <a:defRPr sz="2133">
                <a:solidFill>
                  <a:schemeClr val="accent6"/>
                </a:solidFill>
              </a:defRPr>
            </a:lvl1pPr>
          </a:lstStyle>
          <a:p>
            <a:pPr lvl="0"/>
            <a:r>
              <a:rPr lang="it-IT" dirty="0"/>
              <a:t>Sottotitolo</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3737741544"/>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lide grafi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19"/>
            <a:ext cx="8593667" cy="383115"/>
          </a:xfrm>
        </p:spPr>
        <p:txBody>
          <a:bodyPr lIns="0" tIns="0" rIns="0" bIns="0" anchor="t" anchorCtr="0">
            <a:normAutofit/>
          </a:bodyPr>
          <a:lstStyle>
            <a:lvl1pPr marL="0" indent="0">
              <a:buNone/>
              <a:defRPr sz="2400" b="1"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ADE5F55E-D27B-4D49-9E58-DEA1CFEFCCE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4" y="3429000"/>
            <a:ext cx="3395133" cy="2285337"/>
          </a:xfrm>
          <a:prstGeom prst="rect">
            <a:avLst/>
          </a:prstGeom>
        </p:spPr>
        <p:txBody>
          <a:bodyPr vert="horz" wrap="none" lIns="121920" tIns="60960" rIns="121920" bIns="60960" rtlCol="0" anchor="b">
            <a:normAutofit/>
          </a:bodyPr>
          <a:lstStyle/>
          <a:p>
            <a:pPr algn="l"/>
            <a:endParaRPr lang="it-IT" sz="2400" b="0" i="0" dirty="0">
              <a:latin typeface="Bressay" panose="02040503050505020203" pitchFamily="18" charset="77"/>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4" y="1532965"/>
            <a:ext cx="2734733" cy="4488953"/>
          </a:xfrm>
        </p:spPr>
        <p:txBody>
          <a:bodyPr lIns="0" tIns="0" rIns="0" bIns="0" anchor="b" anchorCtr="0">
            <a:noAutofit/>
          </a:bodyPr>
          <a:lstStyle>
            <a:lvl1pPr algn="l">
              <a:lnSpc>
                <a:spcPct val="100000"/>
              </a:lnSpc>
              <a:defRPr sz="1200" b="0" i="0" baseline="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5"/>
            <a:ext cx="8593667" cy="4517804"/>
          </a:xfrm>
        </p:spPr>
        <p:txBody>
          <a:bodyPr/>
          <a:lstStyle>
            <a:lvl1pPr>
              <a:defRPr/>
            </a:lvl1pPr>
          </a:lstStyle>
          <a:p>
            <a:endParaRPr lang="it-IT" dirty="0"/>
          </a:p>
        </p:txBody>
      </p:sp>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4"/>
            <a:ext cx="8593667" cy="374649"/>
          </a:xfrm>
        </p:spPr>
        <p:txBody>
          <a:bodyPr lIns="0" tIns="0" rIns="0" bIns="0"/>
          <a:lstStyle>
            <a:lvl1pPr marL="0" indent="0">
              <a:buNone/>
              <a:defRPr lang="it-IT" sz="2133" b="0" i="0" kern="1200" dirty="0">
                <a:solidFill>
                  <a:schemeClr val="accent6"/>
                </a:solidFill>
                <a:latin typeface="Univers Condensed" panose="020B0506020202050204" pitchFamily="34" charset="0"/>
                <a:ea typeface="+mn-ea"/>
                <a:cs typeface="Arial" panose="020B0604020202020204" pitchFamily="34" charset="0"/>
              </a:defRPr>
            </a:lvl1pPr>
          </a:lstStyle>
          <a:p>
            <a:pPr lvl="0"/>
            <a:r>
              <a:rPr lang="it-IT" dirty="0"/>
              <a:t>Sottotitolo</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2924525742"/>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Grazi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Titolo 1">
            <a:extLst>
              <a:ext uri="{FF2B5EF4-FFF2-40B4-BE49-F238E27FC236}">
                <a16:creationId xmlns:a16="http://schemas.microsoft.com/office/drawing/2014/main" id="{3A76B943-58B8-DA47-92ED-EC3F5B4C782D}"/>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br>
              <a:rPr lang="it-IT" sz="1600" dirty="0">
                <a:latin typeface="Univers Condensed" panose="020B0506020202050204" pitchFamily="34" charset="0"/>
                <a:cs typeface="Arial" panose="020B0604020202020204" pitchFamily="34" charset="0"/>
              </a:rPr>
            </a:br>
            <a:r>
              <a:rPr lang="it-IT" sz="1600" dirty="0">
                <a:latin typeface="Univers Condensed" panose="020B0506020202050204" pitchFamily="34" charset="0"/>
                <a:cs typeface="Arial" panose="020B0604020202020204" pitchFamily="34" charset="0"/>
              </a:rPr>
              <a:t>Investiamo nel domani</a:t>
            </a:r>
          </a:p>
        </p:txBody>
      </p:sp>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dirty="0">
                <a:latin typeface="Univers Condensed" panose="020B0506020202050204" pitchFamily="34" charset="0"/>
              </a:rPr>
              <a:t>Grazie</a:t>
            </a:r>
          </a:p>
        </p:txBody>
      </p:sp>
      <p:pic>
        <p:nvPicPr>
          <p:cNvPr id="9" name="Immagin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5255" y="578151"/>
            <a:ext cx="1349612" cy="604999"/>
          </a:xfrm>
          <a:prstGeom prst="rect">
            <a:avLst/>
          </a:prstGeom>
        </p:spPr>
      </p:pic>
    </p:spTree>
    <p:extLst>
      <p:ext uri="{BB962C8B-B14F-4D97-AF65-F5344CB8AC3E}">
        <p14:creationId xmlns:p14="http://schemas.microsoft.com/office/powerpoint/2010/main" val="1659429338"/>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838200" y="677041"/>
            <a:ext cx="10515600" cy="701731"/>
          </a:xfrm>
          <a:noFill/>
        </p:spPr>
        <p:txBody>
          <a:bodyPr wrap="square" rtlCol="0">
            <a:spAutoFit/>
          </a:bodyPr>
          <a:lstStyle>
            <a:lvl1pPr>
              <a:defRPr lang="it-IT"/>
            </a:lvl1pPr>
          </a:lstStyle>
          <a:p>
            <a:pPr lvl="0" algn="l"/>
            <a:r>
              <a:rPr lang="it-IT" dirty="0"/>
              <a:t>Fare clic per modificare stile</a:t>
            </a:r>
          </a:p>
        </p:txBody>
      </p:sp>
      <p:sp>
        <p:nvSpPr>
          <p:cNvPr id="3" name="Segnaposto data 2"/>
          <p:cNvSpPr>
            <a:spLocks noGrp="1"/>
          </p:cNvSpPr>
          <p:nvPr>
            <p:ph type="dt" sz="half" idx="10"/>
          </p:nvPr>
        </p:nvSpPr>
        <p:spPr/>
        <p:txBody>
          <a:bodyPr/>
          <a:lstStyle>
            <a:lvl1pPr>
              <a:defRPr>
                <a:latin typeface="Univers Condensed" panose="020B0506020202050204" pitchFamily="34" charset="0"/>
              </a:defRPr>
            </a:lvl1pPr>
          </a:lstStyle>
          <a:p>
            <a:endParaRPr lang="it-IT"/>
          </a:p>
        </p:txBody>
      </p:sp>
      <p:sp>
        <p:nvSpPr>
          <p:cNvPr id="4" name="Segnaposto piè di pagina 3"/>
          <p:cNvSpPr>
            <a:spLocks noGrp="1"/>
          </p:cNvSpPr>
          <p:nvPr>
            <p:ph type="ftr" sz="quarter" idx="11"/>
          </p:nvPr>
        </p:nvSpPr>
        <p:spPr/>
        <p:txBody>
          <a:bodyPr/>
          <a:lstStyle>
            <a:lvl1pPr>
              <a:defRPr>
                <a:latin typeface="Univers Condensed" panose="020B0506020202050204" pitchFamily="34" charset="0"/>
              </a:defRPr>
            </a:lvl1pPr>
          </a:lstStyle>
          <a:p>
            <a:endParaRPr lang="it-IT"/>
          </a:p>
        </p:txBody>
      </p:sp>
      <p:sp>
        <p:nvSpPr>
          <p:cNvPr id="5" name="Segnaposto numero diapositiva 4"/>
          <p:cNvSpPr>
            <a:spLocks noGrp="1"/>
          </p:cNvSpPr>
          <p:nvPr>
            <p:ph type="sldNum" sz="quarter" idx="12"/>
          </p:nvPr>
        </p:nvSpPr>
        <p:spPr/>
        <p:txBody>
          <a:bodyPr/>
          <a:lstStyle>
            <a:lvl1pPr>
              <a:defRPr/>
            </a:lvl1pPr>
          </a:lstStyle>
          <a:p>
            <a:fld id="{2FC0DA8F-5333-404C-B1A3-89924F4629AA}" type="slidenum">
              <a:rPr lang="it-IT" smtClean="0"/>
              <a:pPr/>
              <a:t>‹N›</a:t>
            </a:fld>
            <a:endParaRPr lang="it-IT" dirty="0"/>
          </a:p>
        </p:txBody>
      </p:sp>
      <p:cxnSp>
        <p:nvCxnSpPr>
          <p:cNvPr id="10" name="Connettore 1 9"/>
          <p:cNvCxnSpPr/>
          <p:nvPr userDrawn="1"/>
        </p:nvCxnSpPr>
        <p:spPr>
          <a:xfrm>
            <a:off x="0" y="1220755"/>
            <a:ext cx="12192000" cy="0"/>
          </a:xfrm>
          <a:prstGeom prst="line">
            <a:avLst/>
          </a:prstGeom>
          <a:ln w="6350" cmpd="sng">
            <a:gradFill flip="none" rotWithShape="1">
              <a:gsLst>
                <a:gs pos="51000">
                  <a:schemeClr val="accent5"/>
                </a:gs>
                <a:gs pos="100000">
                  <a:schemeClr val="accent6"/>
                </a:gs>
                <a:gs pos="0">
                  <a:schemeClr val="accent6"/>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469618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1_Intestazione CERCHI">
    <p:spTree>
      <p:nvGrpSpPr>
        <p:cNvPr id="1" name=""/>
        <p:cNvGrpSpPr/>
        <p:nvPr/>
      </p:nvGrpSpPr>
      <p:grpSpPr>
        <a:xfrm>
          <a:off x="0" y="0"/>
          <a:ext cx="0" cy="0"/>
          <a:chOff x="0" y="0"/>
          <a:chExt cx="0" cy="0"/>
        </a:xfrm>
      </p:grpSpPr>
      <p:pic>
        <p:nvPicPr>
          <p:cNvPr id="4" name="Immagine 5"/>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12700"/>
            <a:ext cx="2592917" cy="88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ottotitolo 2"/>
          <p:cNvSpPr>
            <a:spLocks noGrp="1"/>
          </p:cNvSpPr>
          <p:nvPr>
            <p:ph type="subTitle" idx="1"/>
          </p:nvPr>
        </p:nvSpPr>
        <p:spPr>
          <a:xfrm>
            <a:off x="2987969" y="3464911"/>
            <a:ext cx="6288075" cy="697627"/>
          </a:xfrm>
        </p:spPr>
        <p:txBody>
          <a:bodyPr/>
          <a:lstStyle>
            <a:lvl1pPr marL="0" indent="0" algn="l">
              <a:buNone/>
              <a:defRPr sz="1867">
                <a:solidFill>
                  <a:schemeClr val="accent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it-IT" dirty="0"/>
              <a:t>Fare clic per modificare lo stile del sottotitolo dello schema</a:t>
            </a:r>
          </a:p>
        </p:txBody>
      </p:sp>
      <p:sp>
        <p:nvSpPr>
          <p:cNvPr id="9" name="Titolo 8"/>
          <p:cNvSpPr>
            <a:spLocks noGrp="1"/>
          </p:cNvSpPr>
          <p:nvPr>
            <p:ph type="title"/>
          </p:nvPr>
        </p:nvSpPr>
        <p:spPr>
          <a:xfrm>
            <a:off x="2987969" y="2792836"/>
            <a:ext cx="6288075" cy="533480"/>
          </a:xfrm>
        </p:spPr>
        <p:txBody>
          <a:bodyPr/>
          <a:lstStyle>
            <a:lvl1pPr algn="l">
              <a:defRPr sz="2667">
                <a:solidFill>
                  <a:schemeClr val="accent2"/>
                </a:solidFill>
              </a:defRPr>
            </a:lvl1pPr>
          </a:lstStyle>
          <a:p>
            <a:r>
              <a:rPr lang="it-IT" dirty="0"/>
              <a:t>Fare clic per modificare stile</a:t>
            </a:r>
          </a:p>
        </p:txBody>
      </p:sp>
    </p:spTree>
    <p:extLst>
      <p:ext uri="{BB962C8B-B14F-4D97-AF65-F5344CB8AC3E}">
        <p14:creationId xmlns:p14="http://schemas.microsoft.com/office/powerpoint/2010/main" val="676487405"/>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userDrawn="1">
  <p:cSld name="Pagina vuota BIANCA">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651246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BDFEE7-2DC8-1043-9CA6-E9A7F5CA893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41D5D76-D932-364D-A555-59C863709E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2D01014-8590-F340-BD77-67A880FB79CB}"/>
              </a:ext>
            </a:extLst>
          </p:cNvPr>
          <p:cNvSpPr>
            <a:spLocks noGrp="1"/>
          </p:cNvSpPr>
          <p:nvPr>
            <p:ph type="dt" sz="half" idx="10"/>
          </p:nvPr>
        </p:nvSpPr>
        <p:spPr/>
        <p:txBody>
          <a:bodyPr/>
          <a:lstStyle/>
          <a:p>
            <a:fld id="{E9B66400-797D-5243-8456-D3CC72C6148E}" type="datetimeFigureOut">
              <a:rPr lang="it-IT" smtClean="0"/>
              <a:t>23/06/2026</a:t>
            </a:fld>
            <a:endParaRPr lang="it-IT"/>
          </a:p>
        </p:txBody>
      </p:sp>
      <p:sp>
        <p:nvSpPr>
          <p:cNvPr id="5" name="Segnaposto piè di pagina 4">
            <a:extLst>
              <a:ext uri="{FF2B5EF4-FFF2-40B4-BE49-F238E27FC236}">
                <a16:creationId xmlns:a16="http://schemas.microsoft.com/office/drawing/2014/main" id="{C512E87E-82CC-BF47-BE0B-FD0E1260719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1C107C3-5783-674D-8AC9-CF9DB2996492}"/>
              </a:ext>
            </a:extLst>
          </p:cNvPr>
          <p:cNvSpPr>
            <a:spLocks noGrp="1"/>
          </p:cNvSpPr>
          <p:nvPr>
            <p:ph type="sldNum" sz="quarter" idx="12"/>
          </p:nvPr>
        </p:nvSpPr>
        <p:spPr/>
        <p:txBody>
          <a:bodyPr/>
          <a:lstStyle/>
          <a:p>
            <a:fld id="{0F70019E-2196-5449-A018-3CCD7DF09CE0}" type="slidenum">
              <a:rPr lang="it-IT" smtClean="0"/>
              <a:t>‹N›</a:t>
            </a:fld>
            <a:endParaRPr lang="it-IT"/>
          </a:p>
        </p:txBody>
      </p:sp>
    </p:spTree>
    <p:extLst>
      <p:ext uri="{BB962C8B-B14F-4D97-AF65-F5344CB8AC3E}">
        <p14:creationId xmlns:p14="http://schemas.microsoft.com/office/powerpoint/2010/main" val="252485964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058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BDFEE7-2DC8-1043-9CA6-E9A7F5CA8932}"/>
              </a:ext>
            </a:extLst>
          </p:cNvPr>
          <p:cNvSpPr>
            <a:spLocks noGrp="1"/>
          </p:cNvSpPr>
          <p:nvPr>
            <p:ph type="ctrTitle"/>
          </p:nvPr>
        </p:nvSpPr>
        <p:spPr>
          <a:xfrm>
            <a:off x="1524000" y="1122363"/>
            <a:ext cx="9144000" cy="2387600"/>
          </a:xfrm>
        </p:spPr>
        <p:txBody>
          <a:bodyPr anchor="b"/>
          <a:lstStyle>
            <a:lvl1pPr algn="ctr">
              <a:defRPr sz="6000"/>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341D5D76-D932-364D-A555-59C863709E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a:extLst>
              <a:ext uri="{FF2B5EF4-FFF2-40B4-BE49-F238E27FC236}">
                <a16:creationId xmlns:a16="http://schemas.microsoft.com/office/drawing/2014/main" id="{92D01014-8590-F340-BD77-67A880FB79CB}"/>
              </a:ext>
            </a:extLst>
          </p:cNvPr>
          <p:cNvSpPr>
            <a:spLocks noGrp="1"/>
          </p:cNvSpPr>
          <p:nvPr>
            <p:ph type="dt" sz="half" idx="10"/>
          </p:nvPr>
        </p:nvSpPr>
        <p:spPr/>
        <p:txBody>
          <a:bodyPr/>
          <a:lstStyle>
            <a:lvl1pPr>
              <a:defRPr>
                <a:latin typeface="Univers Condensed" panose="020B0506020202050204" pitchFamily="34" charset="0"/>
              </a:defRPr>
            </a:lvl1pPr>
          </a:lstStyle>
          <a:p>
            <a:endParaRPr lang="it-IT"/>
          </a:p>
        </p:txBody>
      </p:sp>
      <p:sp>
        <p:nvSpPr>
          <p:cNvPr id="5" name="Segnaposto piè di pagina 4">
            <a:extLst>
              <a:ext uri="{FF2B5EF4-FFF2-40B4-BE49-F238E27FC236}">
                <a16:creationId xmlns:a16="http://schemas.microsoft.com/office/drawing/2014/main" id="{C512E87E-82CC-BF47-BE0B-FD0E12607193}"/>
              </a:ext>
            </a:extLst>
          </p:cNvPr>
          <p:cNvSpPr>
            <a:spLocks noGrp="1"/>
          </p:cNvSpPr>
          <p:nvPr>
            <p:ph type="ftr" sz="quarter" idx="11"/>
          </p:nvPr>
        </p:nvSpPr>
        <p:spPr/>
        <p:txBody>
          <a:bodyPr/>
          <a:lstStyle>
            <a:lvl1pPr>
              <a:defRPr>
                <a:latin typeface="Univers Condensed" panose="020B0506020202050204" pitchFamily="34" charset="0"/>
              </a:defRPr>
            </a:lvl1pPr>
          </a:lstStyle>
          <a:p>
            <a:endParaRPr lang="it-IT"/>
          </a:p>
        </p:txBody>
      </p:sp>
      <p:sp>
        <p:nvSpPr>
          <p:cNvPr id="6" name="Segnaposto numero diapositiva 5">
            <a:extLst>
              <a:ext uri="{FF2B5EF4-FFF2-40B4-BE49-F238E27FC236}">
                <a16:creationId xmlns:a16="http://schemas.microsoft.com/office/drawing/2014/main" id="{11C107C3-5783-674D-8AC9-CF9DB2996492}"/>
              </a:ext>
            </a:extLst>
          </p:cNvPr>
          <p:cNvSpPr>
            <a:spLocks noGrp="1"/>
          </p:cNvSpPr>
          <p:nvPr>
            <p:ph type="sldNum" sz="quarter" idx="12"/>
          </p:nvPr>
        </p:nvSpPr>
        <p:spPr/>
        <p:txBody>
          <a:bodyPr/>
          <a:lstStyle>
            <a:lvl1pPr>
              <a:defRPr/>
            </a:lvl1pPr>
          </a:lstStyle>
          <a:p>
            <a:fld id="{0F70019E-2196-5449-A018-3CCD7DF09CE0}" type="slidenum">
              <a:rPr lang="it-IT" smtClean="0"/>
              <a:pPr/>
              <a:t>‹N›</a:t>
            </a:fld>
            <a:endParaRPr lang="it-IT" dirty="0"/>
          </a:p>
        </p:txBody>
      </p:sp>
    </p:spTree>
    <p:extLst>
      <p:ext uri="{BB962C8B-B14F-4D97-AF65-F5344CB8AC3E}">
        <p14:creationId xmlns:p14="http://schemas.microsoft.com/office/powerpoint/2010/main" val="57650813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90" y="1590"/>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2" y="2"/>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Univers Condensed" panose="020B0506020202050204" pitchFamily="34" charset="0"/>
              <a:ea typeface="+mn-ea"/>
              <a:cs typeface="+mn-cs"/>
              <a:sym typeface="Trebuchet MS" panose="020B0603020202020204" pitchFamily="34" charset="0"/>
            </a:endParaRPr>
          </a:p>
        </p:txBody>
      </p:sp>
      <p:sp>
        <p:nvSpPr>
          <p:cNvPr id="16" name="Subtitle 2">
            <a:extLst>
              <a:ext uri="{FF2B5EF4-FFF2-40B4-BE49-F238E27FC236}">
                <a16:creationId xmlns:a16="http://schemas.microsoft.com/office/drawing/2014/main" id="{EFE3C66E-1441-42A5-8CE5-AB284D02520F}"/>
              </a:ext>
            </a:extLst>
          </p:cNvPr>
          <p:cNvSpPr>
            <a:spLocks noGrp="1"/>
          </p:cNvSpPr>
          <p:nvPr>
            <p:ph type="subTitle" idx="1" hasCustomPrompt="1"/>
          </p:nvPr>
        </p:nvSpPr>
        <p:spPr bwMode="white">
          <a:xfrm>
            <a:off x="335255" y="4610913"/>
            <a:ext cx="9144000" cy="454459"/>
          </a:xfrm>
          <a:prstGeom prst="rect">
            <a:avLst/>
          </a:prstGeom>
        </p:spPr>
        <p:txBody>
          <a:bodyPr vert="horz" lIns="0" tIns="0" rIns="0" bIns="0" rtlCol="0" anchor="t" anchorCtr="0">
            <a:noAutofit/>
          </a:bodyPr>
          <a:lstStyle>
            <a:lvl1pPr>
              <a:defRPr lang="en-US" sz="3200" b="0" i="0" dirty="0">
                <a:solidFill>
                  <a:srgbClr val="415064"/>
                </a:solidFill>
                <a:latin typeface="Univers Condensed" panose="020B0506020202050204" pitchFamily="34" charset="0"/>
                <a:ea typeface="+mn-ea"/>
                <a:cs typeface="+mn-cs"/>
              </a:defRPr>
            </a:lvl1pPr>
          </a:lstStyle>
          <a:p>
            <a:pPr lvl="0">
              <a:buNone/>
            </a:pPr>
            <a:r>
              <a:rPr lang="en-US" dirty="0"/>
              <a:t>Subtitle in sentence case</a:t>
            </a:r>
          </a:p>
        </p:txBody>
      </p:sp>
      <p:sp>
        <p:nvSpPr>
          <p:cNvPr id="17" name="Title 1">
            <a:extLst>
              <a:ext uri="{FF2B5EF4-FFF2-40B4-BE49-F238E27FC236}">
                <a16:creationId xmlns:a16="http://schemas.microsoft.com/office/drawing/2014/main" id="{57248F22-1838-4EEB-9A85-53C5A45220EF}"/>
              </a:ext>
            </a:extLst>
          </p:cNvPr>
          <p:cNvSpPr>
            <a:spLocks noGrp="1"/>
          </p:cNvSpPr>
          <p:nvPr>
            <p:ph type="ctrTitle" hasCustomPrompt="1"/>
          </p:nvPr>
        </p:nvSpPr>
        <p:spPr bwMode="ltGray">
          <a:xfrm>
            <a:off x="334433" y="1557869"/>
            <a:ext cx="9144000" cy="2952751"/>
          </a:xfrm>
          <a:prstGeom prst="rect">
            <a:avLst/>
          </a:prstGeom>
        </p:spPr>
        <p:txBody>
          <a:bodyPr vert="horz" lIns="0" tIns="0" rIns="0" bIns="0" rtlCol="0" anchor="b">
            <a:noAutofit/>
          </a:bodyPr>
          <a:lstStyle>
            <a:lvl1pPr>
              <a:defRPr lang="en-US" sz="6400" b="0" dirty="0">
                <a:solidFill>
                  <a:schemeClr val="tx1"/>
                </a:solidFill>
                <a:latin typeface="Univers Condensed" panose="020B0506020202050204" pitchFamily="34" charset="0"/>
                <a:ea typeface="+mj-ea"/>
                <a:cs typeface="+mj-cs"/>
              </a:defRPr>
            </a:lvl1pPr>
          </a:lstStyle>
          <a:p>
            <a:pPr marL="0" lvl="0" indent="0">
              <a:lnSpc>
                <a:spcPct val="110000"/>
              </a:lnSpc>
              <a:spcBef>
                <a:spcPts val="600"/>
              </a:spcBef>
              <a:spcAft>
                <a:spcPts val="300"/>
              </a:spcAft>
              <a:buFont typeface="Arial" panose="020B0604020202020204" pitchFamily="34" charset="0"/>
            </a:pPr>
            <a:r>
              <a:rPr lang="en-US" dirty="0"/>
              <a:t>Title in Title Case</a:t>
            </a:r>
          </a:p>
        </p:txBody>
      </p:sp>
      <p:pic>
        <p:nvPicPr>
          <p:cNvPr id="19" name="Immagine 13">
            <a:extLst>
              <a:ext uri="{FF2B5EF4-FFF2-40B4-BE49-F238E27FC236}">
                <a16:creationId xmlns:a16="http://schemas.microsoft.com/office/drawing/2014/main" id="{8852CD33-CDCE-4CD3-BF99-535CC8D9B552}"/>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335255" y="578153"/>
            <a:ext cx="1349612" cy="604999"/>
          </a:xfrm>
          <a:prstGeom prst="rect">
            <a:avLst/>
          </a:prstGeom>
        </p:spPr>
      </p:pic>
    </p:spTree>
    <p:extLst>
      <p:ext uri="{BB962C8B-B14F-4D97-AF65-F5344CB8AC3E}">
        <p14:creationId xmlns:p14="http://schemas.microsoft.com/office/powerpoint/2010/main" val="20378255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pic>
        <p:nvPicPr>
          <p:cNvPr id="5" name="Immagine 4">
            <a:extLst>
              <a:ext uri="{FF2B5EF4-FFF2-40B4-BE49-F238E27FC236}">
                <a16:creationId xmlns:a16="http://schemas.microsoft.com/office/drawing/2014/main" id="{4FFDA71E-E720-4505-6EDA-DA267E03227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12888" y="6345683"/>
            <a:ext cx="879326" cy="394181"/>
          </a:xfrm>
          <a:prstGeom prst="rect">
            <a:avLst/>
          </a:prstGeom>
        </p:spPr>
      </p:pic>
    </p:spTree>
    <p:extLst>
      <p:ext uri="{BB962C8B-B14F-4D97-AF65-F5344CB8AC3E}">
        <p14:creationId xmlns:p14="http://schemas.microsoft.com/office/powerpoint/2010/main" val="217293117"/>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B6A143F2-0F48-8F5D-2F3A-9043F397F56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graphicFrame>
        <p:nvGraphicFramePr>
          <p:cNvPr id="4" name="Object 3" hidden="1"/>
          <p:cNvGraphicFramePr>
            <a:graphicFrameLocks noChangeAspect="1"/>
          </p:cNvGraphicFramePr>
          <p:nvPr userDrawn="1">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90" y="1590"/>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2" y="2"/>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Univers Condensed" panose="020B0506020202050204" pitchFamily="34" charset="0"/>
              <a:ea typeface="+mn-ea"/>
              <a:cs typeface="+mn-cs"/>
              <a:sym typeface="Trebuchet MS" panose="020B0603020202020204" pitchFamily="34" charset="0"/>
            </a:endParaRPr>
          </a:p>
        </p:txBody>
      </p:sp>
      <p:sp>
        <p:nvSpPr>
          <p:cNvPr id="16" name="Subtitle 2">
            <a:extLst>
              <a:ext uri="{FF2B5EF4-FFF2-40B4-BE49-F238E27FC236}">
                <a16:creationId xmlns:a16="http://schemas.microsoft.com/office/drawing/2014/main" id="{EFE3C66E-1441-42A5-8CE5-AB284D02520F}"/>
              </a:ext>
            </a:extLst>
          </p:cNvPr>
          <p:cNvSpPr>
            <a:spLocks noGrp="1"/>
          </p:cNvSpPr>
          <p:nvPr>
            <p:ph type="subTitle" idx="1" hasCustomPrompt="1"/>
          </p:nvPr>
        </p:nvSpPr>
        <p:spPr bwMode="white">
          <a:xfrm>
            <a:off x="335255" y="4610913"/>
            <a:ext cx="9144000" cy="454459"/>
          </a:xfrm>
          <a:prstGeom prst="rect">
            <a:avLst/>
          </a:prstGeom>
        </p:spPr>
        <p:txBody>
          <a:bodyPr vert="horz" lIns="0" tIns="0" rIns="0" bIns="0" rtlCol="0" anchor="t" anchorCtr="0">
            <a:noAutofit/>
          </a:bodyPr>
          <a:lstStyle>
            <a:lvl1pPr>
              <a:defRPr lang="en-US" sz="3200" b="0" i="0" dirty="0">
                <a:solidFill>
                  <a:srgbClr val="415064"/>
                </a:solidFill>
                <a:latin typeface="Univers Condensed" panose="020B0506020202050204" pitchFamily="34" charset="0"/>
                <a:ea typeface="+mn-ea"/>
                <a:cs typeface="+mn-cs"/>
              </a:defRPr>
            </a:lvl1pPr>
          </a:lstStyle>
          <a:p>
            <a:pPr lvl="0">
              <a:buNone/>
            </a:pPr>
            <a:r>
              <a:rPr lang="en-US" dirty="0"/>
              <a:t>Subtitle in sentence case</a:t>
            </a:r>
          </a:p>
        </p:txBody>
      </p:sp>
      <p:sp>
        <p:nvSpPr>
          <p:cNvPr id="17" name="Title 1">
            <a:extLst>
              <a:ext uri="{FF2B5EF4-FFF2-40B4-BE49-F238E27FC236}">
                <a16:creationId xmlns:a16="http://schemas.microsoft.com/office/drawing/2014/main" id="{57248F22-1838-4EEB-9A85-53C5A45220EF}"/>
              </a:ext>
            </a:extLst>
          </p:cNvPr>
          <p:cNvSpPr>
            <a:spLocks noGrp="1"/>
          </p:cNvSpPr>
          <p:nvPr>
            <p:ph type="ctrTitle" hasCustomPrompt="1"/>
          </p:nvPr>
        </p:nvSpPr>
        <p:spPr bwMode="ltGray">
          <a:xfrm>
            <a:off x="334433" y="1557869"/>
            <a:ext cx="9144000" cy="2952751"/>
          </a:xfrm>
          <a:prstGeom prst="rect">
            <a:avLst/>
          </a:prstGeom>
        </p:spPr>
        <p:txBody>
          <a:bodyPr vert="horz" lIns="0" tIns="0" rIns="0" bIns="0" rtlCol="0" anchor="b">
            <a:noAutofit/>
          </a:bodyPr>
          <a:lstStyle>
            <a:lvl1pPr>
              <a:defRPr lang="en-US" sz="6400" b="0" dirty="0">
                <a:solidFill>
                  <a:schemeClr val="tx1"/>
                </a:solidFill>
                <a:latin typeface="Univers Condensed" panose="020B0506020202050204" pitchFamily="34" charset="0"/>
                <a:ea typeface="+mj-ea"/>
                <a:cs typeface="+mj-cs"/>
              </a:defRPr>
            </a:lvl1pPr>
          </a:lstStyle>
          <a:p>
            <a:pPr marL="0" lvl="0" indent="0">
              <a:lnSpc>
                <a:spcPct val="110000"/>
              </a:lnSpc>
              <a:spcBef>
                <a:spcPts val="600"/>
              </a:spcBef>
              <a:spcAft>
                <a:spcPts val="300"/>
              </a:spcAft>
              <a:buFont typeface="Arial" panose="020B0604020202020204" pitchFamily="34" charset="0"/>
            </a:pPr>
            <a:r>
              <a:rPr lang="en-US" dirty="0"/>
              <a:t>Title in Title Case</a:t>
            </a:r>
          </a:p>
        </p:txBody>
      </p:sp>
      <p:pic>
        <p:nvPicPr>
          <p:cNvPr id="19" name="Immagine 13">
            <a:extLst>
              <a:ext uri="{FF2B5EF4-FFF2-40B4-BE49-F238E27FC236}">
                <a16:creationId xmlns:a16="http://schemas.microsoft.com/office/drawing/2014/main" id="{8852CD33-CDCE-4CD3-BF99-535CC8D9B552}"/>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335255" y="578153"/>
            <a:ext cx="1349612" cy="604999"/>
          </a:xfrm>
          <a:prstGeom prst="rect">
            <a:avLst/>
          </a:prstGeom>
        </p:spPr>
      </p:pic>
      <p:sp>
        <p:nvSpPr>
          <p:cNvPr id="5" name="Segnaposto contenuto 4">
            <a:extLst>
              <a:ext uri="{FF2B5EF4-FFF2-40B4-BE49-F238E27FC236}">
                <a16:creationId xmlns:a16="http://schemas.microsoft.com/office/drawing/2014/main" id="{D6E9888D-3D72-F95D-92A9-3A93D6F44DBA}"/>
              </a:ext>
            </a:extLst>
          </p:cNvPr>
          <p:cNvSpPr>
            <a:spLocks noGrp="1"/>
          </p:cNvSpPr>
          <p:nvPr>
            <p:ph sz="quarter" idx="10"/>
          </p:nvPr>
        </p:nvSpPr>
        <p:spPr>
          <a:xfrm>
            <a:off x="2489200" y="1557338"/>
            <a:ext cx="914400" cy="914400"/>
          </a:xfrm>
        </p:spPr>
        <p:txBody>
          <a:bodyPr/>
          <a:lstStyle>
            <a:lvl1pPr>
              <a:defRPr/>
            </a:lvl1pPr>
            <a:lvl2pPr>
              <a:defRPr/>
            </a:lvl2pPr>
            <a:lvl3pPr>
              <a:defRPr/>
            </a:lvl3pPr>
            <a:lvl4pPr>
              <a:defRPr/>
            </a:lvl4pPr>
            <a:lvl5pPr>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8795751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00599" y="311390"/>
            <a:ext cx="4016120" cy="307905"/>
          </a:xfrm>
        </p:spPr>
        <p:txBody>
          <a:bodyPr lIns="0" tIns="0" rIns="0" bIns="0"/>
          <a:lstStyle>
            <a:lvl1pPr>
              <a:defRPr sz="2001" b="0" i="0">
                <a:solidFill>
                  <a:schemeClr val="bg1"/>
                </a:solidFill>
                <a:latin typeface="Georgia"/>
                <a:cs typeface="Georgia"/>
              </a:defRPr>
            </a:lvl1pPr>
          </a:lstStyle>
          <a:p>
            <a:endParaRPr/>
          </a:p>
        </p:txBody>
      </p:sp>
      <p:sp>
        <p:nvSpPr>
          <p:cNvPr id="3" name="Holder 3"/>
          <p:cNvSpPr>
            <a:spLocks noGrp="1"/>
          </p:cNvSpPr>
          <p:nvPr>
            <p:ph type="body" idx="1"/>
          </p:nvPr>
        </p:nvSpPr>
        <p:spPr>
          <a:xfrm>
            <a:off x="804844" y="1291168"/>
            <a:ext cx="9576072" cy="307905"/>
          </a:xfrm>
        </p:spPr>
        <p:txBody>
          <a:bodyPr lIns="0" tIns="0" rIns="0" bIns="0"/>
          <a:lstStyle>
            <a:lvl1pPr>
              <a:defRPr sz="2001" b="1" i="1">
                <a:solidFill>
                  <a:schemeClr val="bg1"/>
                </a:solidFill>
                <a:latin typeface="Univers Condensed" panose="020B0506020202050204" pitchFamily="34" charset="0"/>
                <a:cs typeface="Arial"/>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91E6114-F1E1-46AA-9898-0A669512DFD9}" type="datetime1">
              <a:rPr lang="en-US" smtClean="0"/>
              <a:t>6/23/2026</a:t>
            </a:fld>
            <a:endParaRPr lang="en-US"/>
          </a:p>
        </p:txBody>
      </p:sp>
      <p:sp>
        <p:nvSpPr>
          <p:cNvPr id="6" name="Holder 6"/>
          <p:cNvSpPr>
            <a:spLocks noGrp="1"/>
          </p:cNvSpPr>
          <p:nvPr>
            <p:ph type="sldNum" sz="quarter" idx="7"/>
          </p:nvPr>
        </p:nvSpPr>
        <p:spPr/>
        <p:txBody>
          <a:bodyPr lIns="0" tIns="0" rIns="0" bIns="0"/>
          <a:lstStyle>
            <a:lvl1pPr>
              <a:defRPr sz="1243" b="0" i="0">
                <a:solidFill>
                  <a:schemeClr val="tx1"/>
                </a:solidFill>
                <a:latin typeface="Univers Condensed" panose="020B0506020202050204" pitchFamily="34" charset="0"/>
                <a:cs typeface="Arial"/>
              </a:defRPr>
            </a:lvl1pPr>
          </a:lstStyle>
          <a:p>
            <a:pPr marL="23103">
              <a:lnSpc>
                <a:spcPts val="1440"/>
              </a:lnSpc>
            </a:pPr>
            <a:fld id="{81D60167-4931-47E6-BA6A-407CBD079E47}" type="slidenum">
              <a:rPr lang="it-IT" spc="-31" smtClean="0">
                <a:solidFill>
                  <a:srgbClr val="FFFFFF"/>
                </a:solidFill>
              </a:rPr>
              <a:pPr marL="23103">
                <a:lnSpc>
                  <a:spcPts val="1440"/>
                </a:lnSpc>
              </a:pPr>
              <a:t>‹N›</a:t>
            </a:fld>
            <a:endParaRPr lang="it-IT" spc="-31" dirty="0">
              <a:solidFill>
                <a:srgbClr val="FFFFFF"/>
              </a:solidFill>
            </a:endParaRPr>
          </a:p>
        </p:txBody>
      </p:sp>
    </p:spTree>
    <p:extLst>
      <p:ext uri="{BB962C8B-B14F-4D97-AF65-F5344CB8AC3E}">
        <p14:creationId xmlns:p14="http://schemas.microsoft.com/office/powerpoint/2010/main" val="339482659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197998" y="622745"/>
            <a:ext cx="6594309" cy="307905"/>
          </a:xfrm>
          <a:prstGeom prst="rect">
            <a:avLst/>
          </a:prstGeom>
        </p:spPr>
        <p:txBody>
          <a:bodyPr wrap="square" lIns="0" tIns="0" rIns="0" bIns="0">
            <a:spAutoFit/>
          </a:bodyPr>
          <a:lstStyle>
            <a:lvl1pPr>
              <a:defRPr sz="2001" b="0" i="0">
                <a:solidFill>
                  <a:schemeClr val="bg1"/>
                </a:solidFill>
                <a:latin typeface="Georgia"/>
                <a:cs typeface="Georgia"/>
              </a:defRPr>
            </a:lvl1pPr>
          </a:lstStyle>
          <a:p>
            <a:endParaRPr/>
          </a:p>
        </p:txBody>
      </p:sp>
      <p:sp>
        <p:nvSpPr>
          <p:cNvPr id="3" name="Holder 3"/>
          <p:cNvSpPr>
            <a:spLocks noGrp="1"/>
          </p:cNvSpPr>
          <p:nvPr>
            <p:ph type="subTitle" idx="4"/>
          </p:nvPr>
        </p:nvSpPr>
        <p:spPr>
          <a:xfrm>
            <a:off x="1828800" y="3840481"/>
            <a:ext cx="8534400" cy="307905"/>
          </a:xfrm>
          <a:prstGeom prst="rect">
            <a:avLst/>
          </a:prstGeom>
        </p:spPr>
        <p:txBody>
          <a:bodyPr wrap="square" lIns="0" tIns="0" rIns="0" bIns="0">
            <a:spAutoFit/>
          </a:bodyPr>
          <a:lstStyle>
            <a:lvl1pPr>
              <a:defRPr sz="2001" b="1" i="1">
                <a:solidFill>
                  <a:schemeClr val="bg1"/>
                </a:solidFill>
                <a:latin typeface="Univers Condensed" panose="020B0506020202050204" pitchFamily="34" charset="0"/>
                <a:cs typeface="Arial"/>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9912547-FD13-44B9-B1E3-0FA50ADDF4AE}" type="datetime1">
              <a:rPr lang="en-US" smtClean="0"/>
              <a:t>6/23/2026</a:t>
            </a:fld>
            <a:endParaRPr lang="en-US"/>
          </a:p>
        </p:txBody>
      </p:sp>
      <p:sp>
        <p:nvSpPr>
          <p:cNvPr id="6" name="Holder 6"/>
          <p:cNvSpPr>
            <a:spLocks noGrp="1"/>
          </p:cNvSpPr>
          <p:nvPr>
            <p:ph type="sldNum" sz="quarter" idx="7"/>
          </p:nvPr>
        </p:nvSpPr>
        <p:spPr/>
        <p:txBody>
          <a:bodyPr lIns="0" tIns="0" rIns="0" bIns="0"/>
          <a:lstStyle>
            <a:lvl1pPr>
              <a:defRPr sz="1243" b="0" i="0">
                <a:solidFill>
                  <a:schemeClr val="tx1"/>
                </a:solidFill>
                <a:latin typeface="Univers Condensed" panose="020B0506020202050204" pitchFamily="34" charset="0"/>
                <a:cs typeface="Arial"/>
              </a:defRPr>
            </a:lvl1pPr>
          </a:lstStyle>
          <a:p>
            <a:pPr marL="23103">
              <a:lnSpc>
                <a:spcPts val="1440"/>
              </a:lnSpc>
            </a:pPr>
            <a:fld id="{81D60167-4931-47E6-BA6A-407CBD079E47}" type="slidenum">
              <a:rPr lang="it-IT" spc="-31" smtClean="0">
                <a:solidFill>
                  <a:srgbClr val="FFFFFF"/>
                </a:solidFill>
              </a:rPr>
              <a:pPr marL="23103">
                <a:lnSpc>
                  <a:spcPts val="1440"/>
                </a:lnSpc>
              </a:pPr>
              <a:t>‹N›</a:t>
            </a:fld>
            <a:endParaRPr lang="it-IT" spc="-31" dirty="0">
              <a:solidFill>
                <a:srgbClr val="FFFFFF"/>
              </a:solidFill>
            </a:endParaRPr>
          </a:p>
        </p:txBody>
      </p:sp>
    </p:spTree>
    <p:extLst>
      <p:ext uri="{BB962C8B-B14F-4D97-AF65-F5344CB8AC3E}">
        <p14:creationId xmlns:p14="http://schemas.microsoft.com/office/powerpoint/2010/main" val="241046177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00599" y="311390"/>
            <a:ext cx="4016120" cy="307905"/>
          </a:xfrm>
        </p:spPr>
        <p:txBody>
          <a:bodyPr lIns="0" tIns="0" rIns="0" bIns="0"/>
          <a:lstStyle>
            <a:lvl1pPr>
              <a:defRPr sz="2001" b="0" i="0">
                <a:solidFill>
                  <a:schemeClr val="bg1"/>
                </a:solidFill>
                <a:latin typeface="Georgia"/>
                <a:cs typeface="Georgia"/>
              </a:defRPr>
            </a:lvl1pPr>
          </a:lstStyle>
          <a:p>
            <a:endParaRPr/>
          </a:p>
        </p:txBody>
      </p:sp>
      <p:sp>
        <p:nvSpPr>
          <p:cNvPr id="3" name="Holder 3"/>
          <p:cNvSpPr>
            <a:spLocks noGrp="1"/>
          </p:cNvSpPr>
          <p:nvPr>
            <p:ph type="body" idx="1"/>
          </p:nvPr>
        </p:nvSpPr>
        <p:spPr>
          <a:xfrm>
            <a:off x="804844" y="1291168"/>
            <a:ext cx="9576072" cy="307905"/>
          </a:xfrm>
        </p:spPr>
        <p:txBody>
          <a:bodyPr lIns="0" tIns="0" rIns="0" bIns="0"/>
          <a:lstStyle>
            <a:lvl1pPr>
              <a:defRPr sz="2001" b="1" i="1">
                <a:solidFill>
                  <a:schemeClr val="bg1"/>
                </a:solidFill>
                <a:latin typeface="Univers Condensed" panose="020B0506020202050204" pitchFamily="34" charset="0"/>
                <a:cs typeface="Arial"/>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91E6114-F1E1-46AA-9898-0A669512DFD9}" type="datetime1">
              <a:rPr lang="en-US" smtClean="0"/>
              <a:t>6/23/2026</a:t>
            </a:fld>
            <a:endParaRPr lang="en-US"/>
          </a:p>
        </p:txBody>
      </p:sp>
      <p:sp>
        <p:nvSpPr>
          <p:cNvPr id="6" name="Holder 6"/>
          <p:cNvSpPr>
            <a:spLocks noGrp="1"/>
          </p:cNvSpPr>
          <p:nvPr>
            <p:ph type="sldNum" sz="quarter" idx="7"/>
          </p:nvPr>
        </p:nvSpPr>
        <p:spPr/>
        <p:txBody>
          <a:bodyPr lIns="0" tIns="0" rIns="0" bIns="0"/>
          <a:lstStyle>
            <a:lvl1pPr>
              <a:defRPr sz="1243" b="0" i="0">
                <a:solidFill>
                  <a:schemeClr val="tx1"/>
                </a:solidFill>
                <a:latin typeface="Univers Condensed" panose="020B0506020202050204" pitchFamily="34" charset="0"/>
                <a:cs typeface="Arial"/>
              </a:defRPr>
            </a:lvl1pPr>
          </a:lstStyle>
          <a:p>
            <a:pPr marL="23103">
              <a:lnSpc>
                <a:spcPts val="1440"/>
              </a:lnSpc>
            </a:pPr>
            <a:fld id="{81D60167-4931-47E6-BA6A-407CBD079E47}" type="slidenum">
              <a:rPr lang="it-IT" spc="-31" smtClean="0">
                <a:solidFill>
                  <a:srgbClr val="FFFFFF"/>
                </a:solidFill>
              </a:rPr>
              <a:pPr marL="23103">
                <a:lnSpc>
                  <a:spcPts val="1440"/>
                </a:lnSpc>
              </a:pPr>
              <a:t>‹N›</a:t>
            </a:fld>
            <a:endParaRPr lang="it-IT" spc="-31" dirty="0">
              <a:solidFill>
                <a:srgbClr val="FFFFFF"/>
              </a:solidFill>
            </a:endParaRPr>
          </a:p>
        </p:txBody>
      </p:sp>
    </p:spTree>
    <p:extLst>
      <p:ext uri="{BB962C8B-B14F-4D97-AF65-F5344CB8AC3E}">
        <p14:creationId xmlns:p14="http://schemas.microsoft.com/office/powerpoint/2010/main" val="21258331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00599" y="311390"/>
            <a:ext cx="4016120" cy="307905"/>
          </a:xfrm>
        </p:spPr>
        <p:txBody>
          <a:bodyPr lIns="0" tIns="0" rIns="0" bIns="0"/>
          <a:lstStyle>
            <a:lvl1pPr>
              <a:defRPr sz="2001" b="0" i="0">
                <a:solidFill>
                  <a:schemeClr val="bg1"/>
                </a:solidFill>
                <a:latin typeface="Georgia"/>
                <a:cs typeface="Georgia"/>
              </a:defRPr>
            </a:lvl1pPr>
          </a:lstStyle>
          <a:p>
            <a:endParaRPr/>
          </a:p>
        </p:txBody>
      </p:sp>
      <p:sp>
        <p:nvSpPr>
          <p:cNvPr id="3" name="Holder 3"/>
          <p:cNvSpPr>
            <a:spLocks noGrp="1"/>
          </p:cNvSpPr>
          <p:nvPr>
            <p:ph sz="half" idx="2"/>
          </p:nvPr>
        </p:nvSpPr>
        <p:spPr>
          <a:xfrm>
            <a:off x="609600" y="1577342"/>
            <a:ext cx="5303520" cy="507831"/>
          </a:xfrm>
          <a:prstGeom prst="rect">
            <a:avLst/>
          </a:prstGeom>
        </p:spPr>
        <p:txBody>
          <a:bodyPr wrap="square" lIns="0" tIns="0" rIns="0" bIns="0">
            <a:spAutoFit/>
          </a:bodyPr>
          <a:lstStyle>
            <a:lvl1pPr>
              <a:defRPr>
                <a:latin typeface="Univers Condensed" panose="020B0506020202050204" pitchFamily="34" charset="0"/>
              </a:defRPr>
            </a:lvl1pPr>
          </a:lstStyle>
          <a:p>
            <a:endParaRPr dirty="0"/>
          </a:p>
        </p:txBody>
      </p:sp>
      <p:sp>
        <p:nvSpPr>
          <p:cNvPr id="4" name="Holder 4"/>
          <p:cNvSpPr>
            <a:spLocks noGrp="1"/>
          </p:cNvSpPr>
          <p:nvPr>
            <p:ph sz="half" idx="3"/>
          </p:nvPr>
        </p:nvSpPr>
        <p:spPr>
          <a:xfrm>
            <a:off x="6278880" y="1577342"/>
            <a:ext cx="5303520" cy="507831"/>
          </a:xfrm>
          <a:prstGeom prst="rect">
            <a:avLst/>
          </a:prstGeom>
        </p:spPr>
        <p:txBody>
          <a:bodyPr wrap="square" lIns="0" tIns="0" rIns="0" bIns="0">
            <a:spAutoFit/>
          </a:bodyPr>
          <a:lstStyle>
            <a:lvl1pPr>
              <a:defRPr>
                <a:latin typeface="Univers Condensed" panose="020B0506020202050204" pitchFamily="34" charset="0"/>
              </a:defRPr>
            </a:lvl1pPr>
          </a:lstStyle>
          <a:p>
            <a:endParaRPr dirty="0"/>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6F402F94-DBA6-47BC-A2FC-3155296727DB}" type="datetime1">
              <a:rPr lang="en-US" smtClean="0"/>
              <a:t>6/23/2026</a:t>
            </a:fld>
            <a:endParaRPr lang="en-US"/>
          </a:p>
        </p:txBody>
      </p:sp>
      <p:sp>
        <p:nvSpPr>
          <p:cNvPr id="7" name="Holder 7"/>
          <p:cNvSpPr>
            <a:spLocks noGrp="1"/>
          </p:cNvSpPr>
          <p:nvPr>
            <p:ph type="sldNum" sz="quarter" idx="7"/>
          </p:nvPr>
        </p:nvSpPr>
        <p:spPr/>
        <p:txBody>
          <a:bodyPr lIns="0" tIns="0" rIns="0" bIns="0"/>
          <a:lstStyle>
            <a:lvl1pPr>
              <a:defRPr sz="1243" b="0" i="0">
                <a:solidFill>
                  <a:schemeClr val="tx1"/>
                </a:solidFill>
                <a:latin typeface="Univers Condensed" panose="020B0506020202050204" pitchFamily="34" charset="0"/>
                <a:cs typeface="Arial"/>
              </a:defRPr>
            </a:lvl1pPr>
          </a:lstStyle>
          <a:p>
            <a:pPr marL="23103">
              <a:lnSpc>
                <a:spcPts val="1440"/>
              </a:lnSpc>
            </a:pPr>
            <a:fld id="{81D60167-4931-47E6-BA6A-407CBD079E47}" type="slidenum">
              <a:rPr lang="it-IT" spc="-31" smtClean="0">
                <a:solidFill>
                  <a:srgbClr val="FFFFFF"/>
                </a:solidFill>
              </a:rPr>
              <a:pPr marL="23103">
                <a:lnSpc>
                  <a:spcPts val="1440"/>
                </a:lnSpc>
              </a:pPr>
              <a:t>‹N›</a:t>
            </a:fld>
            <a:endParaRPr lang="it-IT" spc="-31" dirty="0">
              <a:solidFill>
                <a:srgbClr val="FFFFFF"/>
              </a:solidFill>
            </a:endParaRPr>
          </a:p>
        </p:txBody>
      </p:sp>
    </p:spTree>
    <p:extLst>
      <p:ext uri="{BB962C8B-B14F-4D97-AF65-F5344CB8AC3E}">
        <p14:creationId xmlns:p14="http://schemas.microsoft.com/office/powerpoint/2010/main" val="261627330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00599" y="311390"/>
            <a:ext cx="4016120" cy="307905"/>
          </a:xfrm>
        </p:spPr>
        <p:txBody>
          <a:bodyPr lIns="0" tIns="0" rIns="0" bIns="0"/>
          <a:lstStyle>
            <a:lvl1pPr>
              <a:defRPr sz="2001" b="0" i="0">
                <a:solidFill>
                  <a:schemeClr val="bg1"/>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996EBCF2-39CE-4096-8456-79F5A0F6DB03}" type="datetime1">
              <a:rPr lang="en-US" smtClean="0"/>
              <a:t>6/23/2026</a:t>
            </a:fld>
            <a:endParaRPr lang="en-US"/>
          </a:p>
        </p:txBody>
      </p:sp>
      <p:sp>
        <p:nvSpPr>
          <p:cNvPr id="5" name="Holder 5"/>
          <p:cNvSpPr>
            <a:spLocks noGrp="1"/>
          </p:cNvSpPr>
          <p:nvPr>
            <p:ph type="sldNum" sz="quarter" idx="7"/>
          </p:nvPr>
        </p:nvSpPr>
        <p:spPr/>
        <p:txBody>
          <a:bodyPr lIns="0" tIns="0" rIns="0" bIns="0"/>
          <a:lstStyle>
            <a:lvl1pPr>
              <a:defRPr sz="1243" b="0" i="0">
                <a:solidFill>
                  <a:schemeClr val="tx1"/>
                </a:solidFill>
                <a:latin typeface="Univers Condensed" panose="020B0506020202050204" pitchFamily="34" charset="0"/>
                <a:cs typeface="Arial"/>
              </a:defRPr>
            </a:lvl1pPr>
          </a:lstStyle>
          <a:p>
            <a:pPr marL="23103">
              <a:lnSpc>
                <a:spcPts val="1440"/>
              </a:lnSpc>
            </a:pPr>
            <a:fld id="{81D60167-4931-47E6-BA6A-407CBD079E47}" type="slidenum">
              <a:rPr lang="it-IT" spc="-31" smtClean="0">
                <a:solidFill>
                  <a:srgbClr val="FFFFFF"/>
                </a:solidFill>
              </a:rPr>
              <a:pPr marL="23103">
                <a:lnSpc>
                  <a:spcPts val="1440"/>
                </a:lnSpc>
              </a:pPr>
              <a:t>‹N›</a:t>
            </a:fld>
            <a:endParaRPr lang="it-IT" spc="-31" dirty="0">
              <a:solidFill>
                <a:srgbClr val="FFFFFF"/>
              </a:solidFill>
            </a:endParaRPr>
          </a:p>
        </p:txBody>
      </p:sp>
    </p:spTree>
    <p:extLst>
      <p:ext uri="{BB962C8B-B14F-4D97-AF65-F5344CB8AC3E}">
        <p14:creationId xmlns:p14="http://schemas.microsoft.com/office/powerpoint/2010/main" val="2194657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pertin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7"/>
            <a:ext cx="9144000" cy="2952751"/>
          </a:xfrm>
        </p:spPr>
        <p:txBody>
          <a:bodyPr lIns="0" tIns="0" rIns="0" bIns="0" anchor="b">
            <a:noAutofit/>
          </a:bodyPr>
          <a:lstStyle>
            <a:lvl1pPr marL="0" indent="0">
              <a:buNone/>
              <a:defRPr sz="6400"/>
            </a:lvl1pPr>
            <a:lvl2pPr>
              <a:defRPr sz="6400"/>
            </a:lvl2pPr>
            <a:lvl3pPr>
              <a:defRPr sz="6400"/>
            </a:lvl3pPr>
            <a:lvl4pPr>
              <a:defRPr sz="6400"/>
            </a:lvl4pPr>
            <a:lvl5pPr>
              <a:defRPr sz="6400"/>
            </a:lvl5pPr>
          </a:lstStyle>
          <a:p>
            <a:pPr lvl="0"/>
            <a:r>
              <a:rPr lang="it-IT" dirty="0"/>
              <a:t>Titolo al massimo di tre righe</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5255" y="578151"/>
            <a:ext cx="1349612" cy="604999"/>
          </a:xfrm>
          <a:prstGeom prst="rect">
            <a:avLst/>
          </a:prstGeom>
        </p:spPr>
      </p:pic>
      <p:pic>
        <p:nvPicPr>
          <p:cNvPr id="13" name="Immagine 12">
            <a:extLst>
              <a:ext uri="{FF2B5EF4-FFF2-40B4-BE49-F238E27FC236}">
                <a16:creationId xmlns:a16="http://schemas.microsoft.com/office/drawing/2014/main" id="{4467E431-821E-4A48-AB5C-9E6AA612259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3657402848"/>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AA826450-64C4-4473-84DC-DED4CAAECCA2}" type="datetime1">
              <a:rPr lang="en-US" smtClean="0"/>
              <a:t>6/23/2026</a:t>
            </a:fld>
            <a:endParaRPr lang="en-US"/>
          </a:p>
        </p:txBody>
      </p:sp>
      <p:sp>
        <p:nvSpPr>
          <p:cNvPr id="4" name="Holder 4"/>
          <p:cNvSpPr>
            <a:spLocks noGrp="1"/>
          </p:cNvSpPr>
          <p:nvPr>
            <p:ph type="sldNum" sz="quarter" idx="7"/>
          </p:nvPr>
        </p:nvSpPr>
        <p:spPr/>
        <p:txBody>
          <a:bodyPr lIns="0" tIns="0" rIns="0" bIns="0"/>
          <a:lstStyle>
            <a:lvl1pPr>
              <a:defRPr sz="1243" b="0" i="0">
                <a:solidFill>
                  <a:schemeClr val="tx1"/>
                </a:solidFill>
                <a:latin typeface="Univers Condensed" panose="020B0506020202050204" pitchFamily="34" charset="0"/>
                <a:cs typeface="Arial"/>
              </a:defRPr>
            </a:lvl1pPr>
          </a:lstStyle>
          <a:p>
            <a:pPr marL="23103">
              <a:lnSpc>
                <a:spcPts val="1440"/>
              </a:lnSpc>
            </a:pPr>
            <a:fld id="{81D60167-4931-47E6-BA6A-407CBD079E47}" type="slidenum">
              <a:rPr lang="it-IT" spc="-31" smtClean="0">
                <a:solidFill>
                  <a:srgbClr val="FFFFFF"/>
                </a:solidFill>
              </a:rPr>
              <a:pPr marL="23103">
                <a:lnSpc>
                  <a:spcPts val="1440"/>
                </a:lnSpc>
              </a:pPr>
              <a:t>‹N›</a:t>
            </a:fld>
            <a:endParaRPr lang="it-IT" spc="-31" dirty="0">
              <a:solidFill>
                <a:srgbClr val="FFFFFF"/>
              </a:solidFill>
            </a:endParaRPr>
          </a:p>
        </p:txBody>
      </p:sp>
    </p:spTree>
    <p:extLst>
      <p:ext uri="{BB962C8B-B14F-4D97-AF65-F5344CB8AC3E}">
        <p14:creationId xmlns:p14="http://schemas.microsoft.com/office/powerpoint/2010/main" val="14700850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Confronto">
    <p:spTree>
      <p:nvGrpSpPr>
        <p:cNvPr id="1" name=""/>
        <p:cNvGrpSpPr/>
        <p:nvPr/>
      </p:nvGrpSpPr>
      <p:grpSpPr>
        <a:xfrm>
          <a:off x="0" y="0"/>
          <a:ext cx="0" cy="0"/>
          <a:chOff x="0" y="0"/>
          <a:chExt cx="0" cy="0"/>
        </a:xfrm>
      </p:grpSpPr>
      <p:sp>
        <p:nvSpPr>
          <p:cNvPr id="3" name="Segnaposto testo 2"/>
          <p:cNvSpPr>
            <a:spLocks noGrp="1"/>
          </p:cNvSpPr>
          <p:nvPr>
            <p:ph type="body" idx="1" hasCustomPrompt="1"/>
          </p:nvPr>
        </p:nvSpPr>
        <p:spPr>
          <a:xfrm>
            <a:off x="480485" y="1412776"/>
            <a:ext cx="5516033" cy="639763"/>
          </a:xfrm>
        </p:spPr>
        <p:txBody>
          <a:bodyPr anchor="b">
            <a:noAutofit/>
          </a:bodyPr>
          <a:lstStyle>
            <a:lvl1pPr marL="0" indent="0" algn="l">
              <a:lnSpc>
                <a:spcPct val="90000"/>
              </a:lnSpc>
              <a:buNone/>
              <a:defRPr sz="1600" b="1">
                <a:latin typeface="Univers Condensed" panose="020B050602020205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it-IT" dirty="0"/>
              <a:t>FARE CLIC PER MODIFICARE GLI STILI DEL TESTO DELLO SCHEMA</a:t>
            </a:r>
          </a:p>
        </p:txBody>
      </p:sp>
      <p:sp>
        <p:nvSpPr>
          <p:cNvPr id="4" name="Segnaposto contenuto 3"/>
          <p:cNvSpPr>
            <a:spLocks noGrp="1"/>
          </p:cNvSpPr>
          <p:nvPr>
            <p:ph sz="half" idx="2"/>
          </p:nvPr>
        </p:nvSpPr>
        <p:spPr>
          <a:xfrm>
            <a:off x="480000" y="2052539"/>
            <a:ext cx="5516517" cy="4073624"/>
          </a:xfrm>
        </p:spPr>
        <p:txBody>
          <a:bodyPr vert="horz" lIns="91440" tIns="45720" rIns="91440" bIns="45720" rtlCol="0">
            <a:normAutofit/>
          </a:bodyPr>
          <a:lstStyle>
            <a:lvl1pPr algn="l">
              <a:defRPr lang="it-IT" sz="1867">
                <a:latin typeface="Univers Condensed" panose="020B0506020202050204" pitchFamily="34" charset="0"/>
              </a:defRPr>
            </a:lvl1pPr>
            <a:lvl2pPr algn="l">
              <a:defRPr lang="it-IT" sz="1600"/>
            </a:lvl2pPr>
            <a:lvl3pPr algn="l">
              <a:defRPr lang="it-IT" sz="1467"/>
            </a:lvl3pPr>
            <a:lvl4pPr algn="l">
              <a:defRPr lang="it-IT" sz="1400"/>
            </a:lvl4pPr>
            <a:lvl5pPr algn="l">
              <a:defRPr lang="it-IT" sz="1400"/>
            </a:lvl5pPr>
          </a:lstStyle>
          <a:p>
            <a:pPr marL="243411" lvl="0" indent="-243411" algn="just">
              <a:lnSpc>
                <a:spcPct val="150000"/>
              </a:lnSpc>
            </a:pPr>
            <a:r>
              <a:rPr lang="it-IT" dirty="0"/>
              <a:t>Fare clic per modificare gli stili del testo dello schema</a:t>
            </a:r>
          </a:p>
          <a:p>
            <a:pPr marL="836063" lvl="1" indent="-226478" algn="just">
              <a:lnSpc>
                <a:spcPct val="150000"/>
              </a:lnSpc>
            </a:pPr>
            <a:r>
              <a:rPr lang="it-IT" dirty="0"/>
              <a:t>Secondo livello</a:t>
            </a:r>
          </a:p>
          <a:p>
            <a:pPr marL="1430831" lvl="2" indent="-211661" algn="just">
              <a:lnSpc>
                <a:spcPct val="150000"/>
              </a:lnSpc>
            </a:pPr>
            <a:r>
              <a:rPr lang="it-IT" dirty="0"/>
              <a:t>Terzo livello</a:t>
            </a:r>
          </a:p>
          <a:p>
            <a:pPr marL="2034066" lvl="3" indent="-205312" algn="just">
              <a:lnSpc>
                <a:spcPct val="150000"/>
              </a:lnSpc>
            </a:pPr>
            <a:r>
              <a:rPr lang="it-IT" dirty="0"/>
              <a:t>Quarto livello</a:t>
            </a:r>
          </a:p>
          <a:p>
            <a:pPr marL="2626718" lvl="4" indent="-188379" algn="just">
              <a:lnSpc>
                <a:spcPct val="150000"/>
              </a:lnSpc>
            </a:pPr>
            <a:r>
              <a:rPr lang="it-IT" dirty="0"/>
              <a:t>Quinto livello</a:t>
            </a:r>
          </a:p>
        </p:txBody>
      </p:sp>
      <p:sp>
        <p:nvSpPr>
          <p:cNvPr id="5" name="Segnaposto testo 4"/>
          <p:cNvSpPr>
            <a:spLocks noGrp="1"/>
          </p:cNvSpPr>
          <p:nvPr>
            <p:ph type="body" sz="quarter" idx="3" hasCustomPrompt="1"/>
          </p:nvPr>
        </p:nvSpPr>
        <p:spPr>
          <a:xfrm>
            <a:off x="6193368" y="1412776"/>
            <a:ext cx="5508347" cy="639763"/>
          </a:xfrm>
        </p:spPr>
        <p:txBody>
          <a:bodyPr anchor="b">
            <a:noAutofit/>
          </a:bodyPr>
          <a:lstStyle>
            <a:lvl1pPr marL="0" indent="0" algn="l">
              <a:lnSpc>
                <a:spcPct val="90000"/>
              </a:lnSpc>
              <a:buNone/>
              <a:defRPr sz="1600" b="1">
                <a:latin typeface="Univers Condensed" panose="020B050602020205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it-IT" dirty="0"/>
              <a:t>FARE CLIC PER MODIFICARE GLI STILI DEL TESTO DELLO SCHEMA</a:t>
            </a:r>
          </a:p>
        </p:txBody>
      </p:sp>
      <p:sp>
        <p:nvSpPr>
          <p:cNvPr id="6" name="Segnaposto contenuto 5"/>
          <p:cNvSpPr>
            <a:spLocks noGrp="1"/>
          </p:cNvSpPr>
          <p:nvPr>
            <p:ph sz="quarter" idx="4"/>
          </p:nvPr>
        </p:nvSpPr>
        <p:spPr>
          <a:xfrm>
            <a:off x="6193368" y="2052539"/>
            <a:ext cx="5508347" cy="4073624"/>
          </a:xfrm>
        </p:spPr>
        <p:txBody>
          <a:bodyPr vert="horz" lIns="91440" tIns="45720" rIns="91440" bIns="45720" rtlCol="0">
            <a:normAutofit/>
          </a:bodyPr>
          <a:lstStyle>
            <a:lvl1pPr algn="l">
              <a:defRPr lang="it-IT" sz="1867">
                <a:latin typeface="Univers Condensed" panose="020B0506020202050204" pitchFamily="34" charset="0"/>
              </a:defRPr>
            </a:lvl1pPr>
            <a:lvl2pPr algn="l">
              <a:defRPr lang="it-IT" sz="1600"/>
            </a:lvl2pPr>
            <a:lvl3pPr algn="l">
              <a:defRPr lang="it-IT" sz="1467"/>
            </a:lvl3pPr>
            <a:lvl4pPr algn="l">
              <a:defRPr lang="it-IT" sz="1400"/>
            </a:lvl4pPr>
            <a:lvl5pPr algn="l">
              <a:defRPr lang="it-IT" sz="1400"/>
            </a:lvl5pPr>
          </a:lstStyle>
          <a:p>
            <a:pPr marL="243411" lvl="0" indent="-243411" algn="just">
              <a:lnSpc>
                <a:spcPct val="150000"/>
              </a:lnSpc>
            </a:pPr>
            <a:r>
              <a:rPr lang="it-IT" dirty="0"/>
              <a:t>Fare clic per modificare gli stili del testo dello schema</a:t>
            </a:r>
          </a:p>
          <a:p>
            <a:pPr marL="836063" lvl="1" indent="-226478" algn="just">
              <a:lnSpc>
                <a:spcPct val="150000"/>
              </a:lnSpc>
            </a:pPr>
            <a:r>
              <a:rPr lang="it-IT" dirty="0"/>
              <a:t>Secondo livello</a:t>
            </a:r>
          </a:p>
          <a:p>
            <a:pPr marL="1430831" lvl="2" indent="-211661" algn="just">
              <a:lnSpc>
                <a:spcPct val="150000"/>
              </a:lnSpc>
            </a:pPr>
            <a:r>
              <a:rPr lang="it-IT" dirty="0"/>
              <a:t>Terzo livello</a:t>
            </a:r>
          </a:p>
          <a:p>
            <a:pPr marL="2034066" lvl="3" indent="-205312" algn="just">
              <a:lnSpc>
                <a:spcPct val="150000"/>
              </a:lnSpc>
            </a:pPr>
            <a:r>
              <a:rPr lang="it-IT" dirty="0"/>
              <a:t>Quarto livello</a:t>
            </a:r>
          </a:p>
          <a:p>
            <a:pPr marL="2626718" lvl="4" indent="-188379" algn="just">
              <a:lnSpc>
                <a:spcPct val="150000"/>
              </a:lnSpc>
            </a:pPr>
            <a:r>
              <a:rPr lang="it-IT" dirty="0"/>
              <a:t>Quinto livello</a:t>
            </a:r>
          </a:p>
        </p:txBody>
      </p:sp>
      <p:sp>
        <p:nvSpPr>
          <p:cNvPr id="7" name="Segnaposto data 6"/>
          <p:cNvSpPr>
            <a:spLocks noGrp="1"/>
          </p:cNvSpPr>
          <p:nvPr>
            <p:ph type="dt" sz="half" idx="10"/>
          </p:nvPr>
        </p:nvSpPr>
        <p:spPr/>
        <p:txBody>
          <a:bodyPr/>
          <a:lstStyle/>
          <a:p>
            <a:endParaRPr lang="it-IT"/>
          </a:p>
        </p:txBody>
      </p:sp>
      <p:sp>
        <p:nvSpPr>
          <p:cNvPr id="8" name="Segnaposto piè di pagina 7"/>
          <p:cNvSpPr>
            <a:spLocks noGrp="1"/>
          </p:cNvSpPr>
          <p:nvPr>
            <p:ph type="ftr" sz="quarter" idx="11"/>
          </p:nvPr>
        </p:nvSpPr>
        <p:spPr/>
        <p:txBody>
          <a:bodyPr/>
          <a:lstStyle/>
          <a:p>
            <a:endParaRPr lang="it-IT"/>
          </a:p>
        </p:txBody>
      </p:sp>
      <p:sp>
        <p:nvSpPr>
          <p:cNvPr id="10" name="Segnaposto testo 7"/>
          <p:cNvSpPr>
            <a:spLocks noGrp="1"/>
          </p:cNvSpPr>
          <p:nvPr>
            <p:ph type="body" sz="quarter" idx="13"/>
          </p:nvPr>
        </p:nvSpPr>
        <p:spPr>
          <a:xfrm>
            <a:off x="480485" y="740702"/>
            <a:ext cx="11221231" cy="246221"/>
          </a:xfrm>
          <a:noFill/>
        </p:spPr>
        <p:txBody>
          <a:bodyPr wrap="square" rtlCol="0">
            <a:spAutoFit/>
          </a:bodyPr>
          <a:lstStyle>
            <a:lvl1pPr marL="0" indent="0">
              <a:buNone/>
              <a:defRPr lang="it-IT" sz="1600">
                <a:solidFill>
                  <a:schemeClr val="accent3"/>
                </a:solidFill>
                <a:latin typeface="Univers Condensed" panose="020B0506020202050204" pitchFamily="34" charset="0"/>
              </a:defRPr>
            </a:lvl1pPr>
            <a:lvl2pPr>
              <a:defRPr lang="it-IT" sz="2400"/>
            </a:lvl2pPr>
            <a:lvl3pPr>
              <a:defRPr lang="it-IT"/>
            </a:lvl3pPr>
            <a:lvl4pPr>
              <a:defRPr lang="it-IT" sz="2400"/>
            </a:lvl4pPr>
            <a:lvl5pPr>
              <a:defRPr lang="it-IT" sz="2400"/>
            </a:lvl5pPr>
          </a:lstStyle>
          <a:p>
            <a:pPr marL="0" lvl="0"/>
            <a:r>
              <a:rPr lang="it-IT" dirty="0"/>
              <a:t>Fare clic per modificare gli stili del testo dello schema</a:t>
            </a:r>
          </a:p>
        </p:txBody>
      </p:sp>
      <p:sp>
        <p:nvSpPr>
          <p:cNvPr id="11" name="Titolo 1"/>
          <p:cNvSpPr>
            <a:spLocks noGrp="1"/>
          </p:cNvSpPr>
          <p:nvPr>
            <p:ph type="title"/>
          </p:nvPr>
        </p:nvSpPr>
        <p:spPr>
          <a:xfrm>
            <a:off x="480000" y="229810"/>
            <a:ext cx="11221715" cy="507831"/>
          </a:xfrm>
        </p:spPr>
        <p:txBody>
          <a:bodyPr/>
          <a:lstStyle>
            <a:lvl1pPr algn="l">
              <a:defRPr/>
            </a:lvl1pPr>
          </a:lstStyle>
          <a:p>
            <a:r>
              <a:rPr lang="it-IT"/>
              <a:t>Fare clic per modificare stile</a:t>
            </a:r>
          </a:p>
        </p:txBody>
      </p:sp>
      <p:sp>
        <p:nvSpPr>
          <p:cNvPr id="14" name="Slide Number Placeholder 5">
            <a:extLst>
              <a:ext uri="{FF2B5EF4-FFF2-40B4-BE49-F238E27FC236}">
                <a16:creationId xmlns:a16="http://schemas.microsoft.com/office/drawing/2014/main" id="{B3C1B85B-1AB0-4A7C-A48B-3E7C0B5AA727}"/>
              </a:ext>
            </a:extLst>
          </p:cNvPr>
          <p:cNvSpPr>
            <a:spLocks noGrp="1"/>
          </p:cNvSpPr>
          <p:nvPr>
            <p:ph type="sldNum" sz="quarter" idx="12"/>
          </p:nvPr>
        </p:nvSpPr>
        <p:spPr>
          <a:xfrm>
            <a:off x="334433" y="6378562"/>
            <a:ext cx="1344083" cy="164212"/>
          </a:xfrm>
          <a:prstGeom prst="rect">
            <a:avLst/>
          </a:prstGeom>
        </p:spPr>
        <p:txBody>
          <a:bodyPr lIns="0" tIns="0" rIns="0" bIns="0" anchor="b" anchorCtr="0"/>
          <a:lstStyle>
            <a:lvl1pPr algn="l">
              <a:defRPr sz="1067" b="0"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12EBB557-A8D1-4897-82A9-57A49BC96BC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085306" y="6297859"/>
            <a:ext cx="819340" cy="367291"/>
          </a:xfrm>
          <a:prstGeom prst="rect">
            <a:avLst/>
          </a:prstGeom>
        </p:spPr>
      </p:pic>
    </p:spTree>
    <p:extLst>
      <p:ext uri="{BB962C8B-B14F-4D97-AF65-F5344CB8AC3E}">
        <p14:creationId xmlns:p14="http://schemas.microsoft.com/office/powerpoint/2010/main" val="202910846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977273162"/>
              </p:ext>
            </p:ext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Diapositiva think-cell" r:id="rId4" imgW="384" imgH="384" progId="TCLayout.ActiveDocument.1">
                  <p:embed/>
                </p:oleObj>
              </mc:Choice>
              <mc:Fallback>
                <p:oleObj name="Diapositiva think-cell" r:id="rId4" imgW="384" imgH="384" progId="TCLayout.ActiveDocument.1">
                  <p:embed/>
                  <p:pic>
                    <p:nvPicPr>
                      <p:cNvPr id="4" name="Object 3" hidden="1"/>
                      <p:cNvPicPr/>
                      <p:nvPr/>
                    </p:nvPicPr>
                    <p:blipFill>
                      <a:blip r:embed="rId5"/>
                      <a:stretch>
                        <a:fillRect/>
                      </a:stretch>
                    </p:blipFill>
                    <p:spPr>
                      <a:xfrm>
                        <a:off x="1590" y="1590"/>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2" y="2"/>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16" name="Subtitle 2">
            <a:extLst>
              <a:ext uri="{FF2B5EF4-FFF2-40B4-BE49-F238E27FC236}">
                <a16:creationId xmlns:a16="http://schemas.microsoft.com/office/drawing/2014/main" id="{EFE3C66E-1441-42A5-8CE5-AB284D02520F}"/>
              </a:ext>
            </a:extLst>
          </p:cNvPr>
          <p:cNvSpPr>
            <a:spLocks noGrp="1"/>
          </p:cNvSpPr>
          <p:nvPr>
            <p:ph type="subTitle" idx="1" hasCustomPrompt="1"/>
          </p:nvPr>
        </p:nvSpPr>
        <p:spPr bwMode="white">
          <a:xfrm>
            <a:off x="335255" y="4610913"/>
            <a:ext cx="9144000" cy="454459"/>
          </a:xfrm>
          <a:prstGeom prst="rect">
            <a:avLst/>
          </a:prstGeom>
        </p:spPr>
        <p:txBody>
          <a:bodyPr vert="horz" lIns="0" tIns="0" rIns="0" bIns="0" rtlCol="0" anchor="t" anchorCtr="0">
            <a:noAutofit/>
          </a:bodyPr>
          <a:lstStyle>
            <a:lvl1pPr>
              <a:defRPr lang="en-US" sz="3200" b="0" i="0" dirty="0">
                <a:solidFill>
                  <a:srgbClr val="415064"/>
                </a:solidFill>
                <a:latin typeface="+mn-lt"/>
                <a:ea typeface="+mn-ea"/>
                <a:cs typeface="+mn-cs"/>
              </a:defRPr>
            </a:lvl1pPr>
          </a:lstStyle>
          <a:p>
            <a:pPr lvl="0">
              <a:buNone/>
            </a:pPr>
            <a:r>
              <a:rPr lang="en-US"/>
              <a:t>Subtitle in sentence case</a:t>
            </a:r>
          </a:p>
        </p:txBody>
      </p:sp>
      <p:sp>
        <p:nvSpPr>
          <p:cNvPr id="17" name="Title 1">
            <a:extLst>
              <a:ext uri="{FF2B5EF4-FFF2-40B4-BE49-F238E27FC236}">
                <a16:creationId xmlns:a16="http://schemas.microsoft.com/office/drawing/2014/main" id="{57248F22-1838-4EEB-9A85-53C5A45220EF}"/>
              </a:ext>
            </a:extLst>
          </p:cNvPr>
          <p:cNvSpPr>
            <a:spLocks noGrp="1"/>
          </p:cNvSpPr>
          <p:nvPr>
            <p:ph type="ctrTitle" hasCustomPrompt="1"/>
          </p:nvPr>
        </p:nvSpPr>
        <p:spPr bwMode="ltGray">
          <a:xfrm>
            <a:off x="334433" y="1557869"/>
            <a:ext cx="9144000" cy="2952751"/>
          </a:xfrm>
          <a:prstGeom prst="rect">
            <a:avLst/>
          </a:prstGeom>
        </p:spPr>
        <p:txBody>
          <a:bodyPr vert="horz" lIns="0" tIns="0" rIns="0" bIns="0" rtlCol="0" anchor="b">
            <a:noAutofit/>
          </a:bodyPr>
          <a:lstStyle>
            <a:lvl1pPr>
              <a:defRPr lang="en-US" sz="6400" b="0" dirty="0">
                <a:solidFill>
                  <a:schemeClr val="tx1"/>
                </a:solidFill>
                <a:latin typeface="+mj-lt"/>
                <a:ea typeface="+mj-ea"/>
                <a:cs typeface="+mj-cs"/>
              </a:defRPr>
            </a:lvl1pPr>
          </a:lstStyle>
          <a:p>
            <a:pPr marL="0" lvl="0" indent="0">
              <a:lnSpc>
                <a:spcPct val="110000"/>
              </a:lnSpc>
              <a:spcBef>
                <a:spcPts val="600"/>
              </a:spcBef>
              <a:spcAft>
                <a:spcPts val="300"/>
              </a:spcAft>
              <a:buFont typeface="Arial" panose="020B0604020202020204" pitchFamily="34" charset="0"/>
            </a:pPr>
            <a:r>
              <a:rPr lang="en-US"/>
              <a:t>Title in Title Case</a:t>
            </a:r>
          </a:p>
        </p:txBody>
      </p:sp>
      <p:pic>
        <p:nvPicPr>
          <p:cNvPr id="19" name="Immagine 13">
            <a:extLst>
              <a:ext uri="{FF2B5EF4-FFF2-40B4-BE49-F238E27FC236}">
                <a16:creationId xmlns:a16="http://schemas.microsoft.com/office/drawing/2014/main" id="{8852CD33-CDCE-4CD3-BF99-535CC8D9B552}"/>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335255" y="578153"/>
            <a:ext cx="1349612" cy="604999"/>
          </a:xfrm>
          <a:prstGeom prst="rect">
            <a:avLst/>
          </a:prstGeom>
        </p:spPr>
      </p:pic>
      <p:sp>
        <p:nvSpPr>
          <p:cNvPr id="5" name="Segnaposto contenuto 4">
            <a:extLst>
              <a:ext uri="{FF2B5EF4-FFF2-40B4-BE49-F238E27FC236}">
                <a16:creationId xmlns:a16="http://schemas.microsoft.com/office/drawing/2014/main" id="{D6E9888D-3D72-F95D-92A9-3A93D6F44DBA}"/>
              </a:ext>
            </a:extLst>
          </p:cNvPr>
          <p:cNvSpPr>
            <a:spLocks noGrp="1"/>
          </p:cNvSpPr>
          <p:nvPr>
            <p:ph sz="quarter" idx="10"/>
          </p:nvPr>
        </p:nvSpPr>
        <p:spPr>
          <a:xfrm>
            <a:off x="2489200" y="1557338"/>
            <a:ext cx="914400" cy="9144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871215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Divisore di sezion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28BCD9-012A-4F1F-8069-A17A18D8F39E}"/>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2" name="Object 1" hidden="1">
                        <a:extLst>
                          <a:ext uri="{FF2B5EF4-FFF2-40B4-BE49-F238E27FC236}">
                            <a16:creationId xmlns:a16="http://schemas.microsoft.com/office/drawing/2014/main" id="{B228BCD9-012A-4F1F-8069-A17A18D8F39E}"/>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6"/>
            <a:ext cx="9144000" cy="454459"/>
          </a:xfrm>
        </p:spPr>
        <p:txBody>
          <a:bodyPr lIns="0" tIns="0" rIns="0" bIns="0" anchor="t" anchorCtr="0">
            <a:noAutofit/>
          </a:bodyPr>
          <a:lstStyle>
            <a:lvl1pPr marL="0" indent="0" algn="l">
              <a:buNone/>
              <a:defRPr sz="3200" b="0" i="0">
                <a:solidFill>
                  <a:srgbClr val="415064"/>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it-IT"/>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atin typeface="+mn-lt"/>
                <a:ea typeface="+mn-ea"/>
                <a:cs typeface="+mn-cs"/>
              </a:defRPr>
            </a:lvl1pPr>
          </a:lstStyle>
          <a:p>
            <a:pPr lvl="0"/>
            <a:r>
              <a:rPr lang="it-IT"/>
              <a:t>Titolo del divisore</a:t>
            </a:r>
          </a:p>
        </p:txBody>
      </p:sp>
    </p:spTree>
    <p:extLst>
      <p:ext uri="{BB962C8B-B14F-4D97-AF65-F5344CB8AC3E}">
        <p14:creationId xmlns:p14="http://schemas.microsoft.com/office/powerpoint/2010/main" val="42680916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6449B9B-FACD-4727-BA73-A9FF5557485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7" name="Object 6" hidden="1">
                        <a:extLst>
                          <a:ext uri="{FF2B5EF4-FFF2-40B4-BE49-F238E27FC236}">
                            <a16:creationId xmlns:a16="http://schemas.microsoft.com/office/drawing/2014/main" id="{06449B9B-FACD-4727-BA73-A9FF5557485B}"/>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5" y="1409528"/>
            <a:ext cx="11523133" cy="4612389"/>
          </a:xfrm>
        </p:spPr>
        <p:txBody>
          <a:bodyPr vert="horz" lIns="0" tIns="0" rIns="0" bIns="0" anchor="t" anchorCtr="0">
            <a:normAutofit/>
          </a:bodyPr>
          <a:lstStyle>
            <a:lvl1pPr algn="l">
              <a:lnSpc>
                <a:spcPct val="100000"/>
              </a:lnSpc>
              <a:defRPr sz="5867" b="0" i="0" baseline="0">
                <a:solidFill>
                  <a:srgbClr val="415064"/>
                </a:solidFill>
                <a:latin typeface="+mj-lt"/>
                <a:ea typeface="+mj-ea"/>
                <a:cs typeface="+mj-cs"/>
              </a:defRPr>
            </a:lvl1pPr>
          </a:lstStyle>
          <a:p>
            <a:r>
              <a:rPr lang="en-US"/>
              <a:t>Call-out è una slide con un testo grande da usare per evidenziare dei concetti chiave che devono risaltare all’interno della presentazione.</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a:latin typeface="+mn-lt"/>
              <a:ea typeface="+mn-ea"/>
              <a:cs typeface="+mn-cs"/>
            </a:endParaRPr>
          </a:p>
        </p:txBody>
      </p:sp>
      <p:sp>
        <p:nvSpPr>
          <p:cNvPr id="19" name="Text Placeholder 2">
            <a:extLst>
              <a:ext uri="{FF2B5EF4-FFF2-40B4-BE49-F238E27FC236}">
                <a16:creationId xmlns:a16="http://schemas.microsoft.com/office/drawing/2014/main" id="{0A0BB9B2-6C38-4093-8504-884F38372103}"/>
              </a:ext>
            </a:extLst>
          </p:cNvPr>
          <p:cNvSpPr>
            <a:spLocks noGrp="1" noChangeAspect="1"/>
          </p:cNvSpPr>
          <p:nvPr>
            <p:ph type="body" idx="14" hasCustomPrompt="1"/>
          </p:nvPr>
        </p:nvSpPr>
        <p:spPr>
          <a:xfrm>
            <a:off x="334433" y="357719"/>
            <a:ext cx="8593667" cy="383116"/>
          </a:xfrm>
        </p:spPr>
        <p:txBody>
          <a:bodyPr lIns="0" tIns="0" rIns="0" bIns="0" anchor="t" anchorCtr="0">
            <a:noAutofit/>
          </a:bodyPr>
          <a:lstStyle>
            <a:lvl1pPr marL="0" indent="0">
              <a:buNone/>
              <a:defRPr sz="2400" b="1" i="0">
                <a:solidFill>
                  <a:srgbClr val="415064"/>
                </a:solidFill>
                <a:latin typeface="+mn-lt"/>
                <a:ea typeface="+mn-ea"/>
                <a:cs typeface="+mn-cs"/>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a:t>Titolo che può essere facoltativo</a:t>
            </a:r>
          </a:p>
        </p:txBody>
      </p:sp>
    </p:spTree>
    <p:extLst>
      <p:ext uri="{BB962C8B-B14F-4D97-AF65-F5344CB8AC3E}">
        <p14:creationId xmlns:p14="http://schemas.microsoft.com/office/powerpoint/2010/main" val="40759549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lide testua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60FB6A6-9725-43DF-9FC0-EA978426B97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7" name="Object 6" hidden="1">
                        <a:extLst>
                          <a:ext uri="{FF2B5EF4-FFF2-40B4-BE49-F238E27FC236}">
                            <a16:creationId xmlns:a16="http://schemas.microsoft.com/office/drawing/2014/main" id="{060FB6A6-9725-43DF-9FC0-EA978426B97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9"/>
            <a:ext cx="8593667" cy="383116"/>
          </a:xfrm>
        </p:spPr>
        <p:txBody>
          <a:bodyPr lIns="0" tIns="0" rIns="0" bIns="0" anchor="t" anchorCtr="0">
            <a:noAutofit/>
          </a:bodyPr>
          <a:lstStyle>
            <a:lvl1pPr marL="0" indent="0">
              <a:buNone/>
              <a:defRPr sz="2400" b="1" i="0">
                <a:solidFill>
                  <a:srgbClr val="415064"/>
                </a:solidFill>
                <a:latin typeface="+mn-lt"/>
                <a:ea typeface="+mn-ea"/>
                <a:cs typeface="+mn-cs"/>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536000"/>
            <a:ext cx="11523135" cy="4485917"/>
          </a:xfrm>
        </p:spPr>
        <p:txBody>
          <a:bodyPr vert="horz" lIns="0" tIns="0" rIns="0" bIns="0" anchor="t" anchorCtr="0">
            <a:normAutofit/>
          </a:bodyPr>
          <a:lstStyle>
            <a:lvl1pPr algn="l">
              <a:lnSpc>
                <a:spcPct val="100000"/>
              </a:lnSpc>
              <a:spcBef>
                <a:spcPts val="800"/>
              </a:spcBef>
              <a:spcAft>
                <a:spcPts val="800"/>
              </a:spcAft>
              <a:defRPr sz="1867" b="0" i="0" baseline="0">
                <a:solidFill>
                  <a:srgbClr val="415064"/>
                </a:solidFill>
                <a:latin typeface="+mj-lt"/>
                <a:ea typeface="+mj-ea"/>
                <a:cs typeface="+mj-cs"/>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sed do </a:t>
            </a:r>
            <a:r>
              <a:rPr lang="it-IT" dirty="0" err="1"/>
              <a:t>eiusmod</a:t>
            </a:r>
            <a:r>
              <a:rPr lang="it-IT" dirty="0"/>
              <a:t> </a:t>
            </a:r>
            <a:r>
              <a:rPr lang="it-IT" dirty="0" err="1"/>
              <a:t>tempor</a:t>
            </a:r>
            <a:r>
              <a:rPr lang="it-IT" dirty="0"/>
              <a:t> incidi </a:t>
            </a:r>
            <a:r>
              <a:rPr lang="it-IT" dirty="0" err="1"/>
              <a:t>dunt</a:t>
            </a:r>
            <a:r>
              <a:rPr lang="it-IT" dirty="0"/>
              <a:t> ut labore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 </a:t>
            </a:r>
            <a:endParaRPr lang="en-US" dirty="0"/>
          </a:p>
        </p:txBody>
      </p:sp>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rgbClr val="797979"/>
                </a:solidFill>
                <a:latin typeface="+mn-lt"/>
                <a:ea typeface="+mn-ea"/>
                <a:cs typeface="+mn-cs"/>
              </a:defRPr>
            </a:lvl1pPr>
          </a:lstStyle>
          <a:p>
            <a:pPr lvl="0"/>
            <a:r>
              <a:rPr lang="it-IT"/>
              <a:t>Sottotitolo</a:t>
            </a:r>
          </a:p>
        </p:txBody>
      </p:sp>
    </p:spTree>
    <p:extLst>
      <p:ext uri="{BB962C8B-B14F-4D97-AF65-F5344CB8AC3E}">
        <p14:creationId xmlns:p14="http://schemas.microsoft.com/office/powerpoint/2010/main" val="30924709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lide testo e immagin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70CF785-3F04-4678-8A07-538FAC323D6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7" name="Object 6" hidden="1">
                        <a:extLst>
                          <a:ext uri="{FF2B5EF4-FFF2-40B4-BE49-F238E27FC236}">
                            <a16:creationId xmlns:a16="http://schemas.microsoft.com/office/drawing/2014/main" id="{970CF785-3F04-4678-8A07-538FAC323D6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9"/>
            <a:ext cx="8593667" cy="383116"/>
          </a:xfrm>
        </p:spPr>
        <p:txBody>
          <a:bodyPr lIns="0" tIns="0" rIns="0" bIns="0" anchor="t" anchorCtr="0">
            <a:noAutofit/>
          </a:bodyPr>
          <a:lstStyle>
            <a:lvl1pPr marL="0" indent="0">
              <a:buNone/>
              <a:defRPr sz="2400" b="1" i="0">
                <a:solidFill>
                  <a:srgbClr val="415064"/>
                </a:solidFill>
                <a:latin typeface="+mn-lt"/>
                <a:ea typeface="+mn-ea"/>
                <a:cs typeface="+mn-cs"/>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sz="2667">
                <a:latin typeface="+mn-lt"/>
                <a:ea typeface="+mn-ea"/>
                <a:cs typeface="+mn-cs"/>
              </a:defRPr>
            </a:lvl1pPr>
          </a:lstStyle>
          <a:p>
            <a:r>
              <a:rPr lang="en-US"/>
              <a:t>Click icon to add picture</a:t>
            </a:r>
            <a:endParaRPr lang="it-IT"/>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6" y="1536000"/>
            <a:ext cx="4224867" cy="4485885"/>
          </a:xfrm>
        </p:spPr>
        <p:txBody>
          <a:bodyPr vert="horz" lIns="0" tIns="0" rIns="0" bIns="0" anchor="t" anchorCtr="0">
            <a:normAutofit/>
          </a:bodyPr>
          <a:lstStyle>
            <a:lvl1pPr algn="l">
              <a:lnSpc>
                <a:spcPct val="100000"/>
              </a:lnSpc>
              <a:spcBef>
                <a:spcPts val="800"/>
              </a:spcBef>
              <a:spcAft>
                <a:spcPts val="800"/>
              </a:spcAft>
              <a:defRPr sz="1867" b="0" i="0">
                <a:solidFill>
                  <a:srgbClr val="415064"/>
                </a:solidFill>
                <a:latin typeface="+mj-lt"/>
                <a:ea typeface="+mj-ea"/>
                <a:cs typeface="+mj-cs"/>
              </a:defRPr>
            </a:lvl1pPr>
          </a:lstStyle>
          <a:p>
            <a:r>
              <a:rPr lang="it-IT"/>
              <a:t>Testo lorem ipsum dolor sit amet, consectetur adipiscing elit, sed do eiusmod tempor incidi dunt ut labore et dolore magna aliqua. Ut enim ad minim veniam, quis nostrud exercitation ullamco laboris nisi ut aliquip ex ea commodo consequat. </a:t>
            </a:r>
            <a:endParaRPr lang="en-US"/>
          </a:p>
        </p:txBody>
      </p:sp>
      <p:sp>
        <p:nvSpPr>
          <p:cNvPr id="15" name="Segnaposto testo 5">
            <a:extLst>
              <a:ext uri="{FF2B5EF4-FFF2-40B4-BE49-F238E27FC236}">
                <a16:creationId xmlns:a16="http://schemas.microsoft.com/office/drawing/2014/main" id="{4EB3E0BB-2190-4650-88B3-F10349CF0E84}"/>
              </a:ext>
            </a:extLst>
          </p:cNvPr>
          <p:cNvSpPr>
            <a:spLocks noGrp="1"/>
          </p:cNvSpPr>
          <p:nvPr>
            <p:ph type="body" sz="quarter" idx="15" hasCustomPrompt="1"/>
          </p:nvPr>
        </p:nvSpPr>
        <p:spPr>
          <a:xfrm>
            <a:off x="334433" y="797859"/>
            <a:ext cx="8593667" cy="383116"/>
          </a:xfrm>
        </p:spPr>
        <p:txBody>
          <a:bodyPr lIns="0" tIns="0" rIns="0" bIns="0" anchor="t">
            <a:noAutofit/>
          </a:bodyPr>
          <a:lstStyle>
            <a:lvl1pPr marL="0" indent="0">
              <a:buNone/>
              <a:defRPr sz="2133">
                <a:solidFill>
                  <a:srgbClr val="797979"/>
                </a:solidFill>
                <a:latin typeface="+mn-lt"/>
                <a:ea typeface="+mn-ea"/>
                <a:cs typeface="+mn-cs"/>
              </a:defRPr>
            </a:lvl1pPr>
          </a:lstStyle>
          <a:p>
            <a:pPr lvl="0"/>
            <a:r>
              <a:rPr lang="it-IT"/>
              <a:t>Sottotitolo</a:t>
            </a:r>
          </a:p>
        </p:txBody>
      </p:sp>
    </p:spTree>
    <p:extLst>
      <p:ext uri="{BB962C8B-B14F-4D97-AF65-F5344CB8AC3E}">
        <p14:creationId xmlns:p14="http://schemas.microsoft.com/office/powerpoint/2010/main" val="9321464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lide grafico">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0F2CDA2-5409-453C-8EBB-E65669BDC171}"/>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7" name="Object 6" hidden="1">
                        <a:extLst>
                          <a:ext uri="{FF2B5EF4-FFF2-40B4-BE49-F238E27FC236}">
                            <a16:creationId xmlns:a16="http://schemas.microsoft.com/office/drawing/2014/main" id="{50F2CDA2-5409-453C-8EBB-E65669BDC171}"/>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20"/>
            <a:ext cx="8593667" cy="383115"/>
          </a:xfrm>
        </p:spPr>
        <p:txBody>
          <a:bodyPr lIns="0" tIns="0" rIns="0" bIns="0" anchor="t" anchorCtr="0">
            <a:normAutofit/>
          </a:bodyPr>
          <a:lstStyle>
            <a:lvl1pPr marL="0" indent="0">
              <a:buNone/>
              <a:defRPr sz="2400" b="1" i="0">
                <a:solidFill>
                  <a:srgbClr val="415064"/>
                </a:solidFill>
                <a:latin typeface="+mn-lt"/>
                <a:ea typeface="+mn-ea"/>
                <a:cs typeface="+mn-cs"/>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5" y="3429001"/>
            <a:ext cx="3395133" cy="2285337"/>
          </a:xfrm>
          <a:prstGeom prst="rect">
            <a:avLst/>
          </a:prstGeom>
        </p:spPr>
        <p:txBody>
          <a:bodyPr vert="horz" wrap="none" lIns="121920" tIns="60960" rIns="121920" bIns="60960" rtlCol="0" anchor="b">
            <a:normAutofit/>
          </a:bodyPr>
          <a:lstStyle/>
          <a:p>
            <a:pPr algn="l"/>
            <a:endParaRPr lang="it-IT" sz="2400" b="0" i="0">
              <a:latin typeface="+mn-lt"/>
              <a:ea typeface="+mn-ea"/>
              <a:cs typeface="+mn-cs"/>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5" y="1532966"/>
            <a:ext cx="2734733" cy="4488953"/>
          </a:xfrm>
        </p:spPr>
        <p:txBody>
          <a:bodyPr vert="horz" lIns="0" tIns="0" rIns="0" bIns="0" anchor="b" anchorCtr="0">
            <a:noAutofit/>
          </a:bodyPr>
          <a:lstStyle>
            <a:lvl1pPr algn="l">
              <a:lnSpc>
                <a:spcPct val="100000"/>
              </a:lnSpc>
              <a:defRPr sz="1333" b="0" i="0" baseline="0">
                <a:solidFill>
                  <a:srgbClr val="415064"/>
                </a:solidFill>
                <a:latin typeface="+mj-lt"/>
                <a:ea typeface="+mj-ea"/>
                <a:cs typeface="+mj-cs"/>
              </a:defRPr>
            </a:lvl1pPr>
          </a:lstStyle>
          <a:p>
            <a:r>
              <a:rPr lang="it-IT"/>
              <a:t>Testo lorem ipsum dolor sit amet, consectetur adipiscing elit, sed do eiusmod tempor incidi dunt ut labore et dolore magna aliqua. Ut enim ad minim veniam, quis nostrud exercitation ullamco laboris nisi ut aliquip ex ea commodo consequat. </a:t>
            </a:r>
            <a:endParaRPr lang="en-US"/>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6"/>
            <a:ext cx="8593667" cy="4517804"/>
          </a:xfrm>
        </p:spPr>
        <p:txBody>
          <a:bodyPr lIns="91440" tIns="45720" rIns="91440" bIns="45720"/>
          <a:lstStyle>
            <a:lvl1pPr marL="231637" indent="-231637">
              <a:lnSpc>
                <a:spcPct val="90000"/>
              </a:lnSpc>
              <a:spcBef>
                <a:spcPts val="1053"/>
              </a:spcBef>
              <a:spcAft>
                <a:spcPts val="0"/>
              </a:spcAft>
              <a:buFont typeface="Arial" panose="020B0604020202020204" pitchFamily="34" charset="0"/>
              <a:buChar char="•"/>
              <a:defRPr sz="2667">
                <a:latin typeface="+mn-lt"/>
                <a:ea typeface="+mn-ea"/>
                <a:cs typeface="+mn-cs"/>
              </a:defRPr>
            </a:lvl1pPr>
          </a:lstStyle>
          <a:p>
            <a:r>
              <a:rPr lang="en-US"/>
              <a:t>Click icon to add chart</a:t>
            </a:r>
            <a:endParaRPr lang="it-IT"/>
          </a:p>
        </p:txBody>
      </p:sp>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5"/>
            <a:ext cx="8593667" cy="374649"/>
          </a:xfrm>
        </p:spPr>
        <p:txBody>
          <a:bodyPr lIns="0" tIns="0" rIns="0" bIns="0"/>
          <a:lstStyle>
            <a:lvl1pPr marL="0" indent="0">
              <a:buNone/>
              <a:defRPr lang="it-IT" sz="2133" b="0" i="0" kern="1200" dirty="0">
                <a:solidFill>
                  <a:srgbClr val="797979"/>
                </a:solidFill>
                <a:latin typeface="+mn-lt"/>
                <a:ea typeface="+mn-ea"/>
                <a:cs typeface="+mn-cs"/>
              </a:defRPr>
            </a:lvl1pPr>
          </a:lstStyle>
          <a:p>
            <a:pPr lvl="0"/>
            <a:r>
              <a:rPr lang="it-IT"/>
              <a:t>Sottotitolo</a:t>
            </a:r>
          </a:p>
        </p:txBody>
      </p:sp>
    </p:spTree>
    <p:extLst>
      <p:ext uri="{BB962C8B-B14F-4D97-AF65-F5344CB8AC3E}">
        <p14:creationId xmlns:p14="http://schemas.microsoft.com/office/powerpoint/2010/main" val="42355591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B006113-DBA0-41EC-ACE3-6EBAF5AD0067}"/>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0B006113-DBA0-41EC-ACE3-6EBAF5AD0067}"/>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1" name="Title 10">
            <a:extLst>
              <a:ext uri="{FF2B5EF4-FFF2-40B4-BE49-F238E27FC236}">
                <a16:creationId xmlns:a16="http://schemas.microsoft.com/office/drawing/2014/main" id="{94E758CF-94C2-44F9-BBF9-9D816C20EEE2}"/>
              </a:ext>
            </a:extLst>
          </p:cNvPr>
          <p:cNvSpPr>
            <a:spLocks noGrp="1"/>
          </p:cNvSpPr>
          <p:nvPr>
            <p:ph type="title" hasCustomPrompt="1"/>
          </p:nvPr>
        </p:nvSpPr>
        <p:spPr>
          <a:xfrm>
            <a:off x="334435" y="357719"/>
            <a:ext cx="11523132" cy="443199"/>
          </a:xfrm>
        </p:spPr>
        <p:txBody>
          <a:bodyPr vert="horz">
            <a:spAutoFit/>
          </a:bodyPr>
          <a:lstStyle>
            <a:lvl1pPr>
              <a:defRPr sz="3200">
                <a:latin typeface="+mj-lt"/>
                <a:ea typeface="+mj-ea"/>
                <a:cs typeface="+mj-cs"/>
              </a:defRPr>
            </a:lvl1pPr>
          </a:lstStyle>
          <a:p>
            <a:r>
              <a:rPr lang="en-US"/>
              <a:t>Click to add title</a:t>
            </a:r>
          </a:p>
        </p:txBody>
      </p:sp>
    </p:spTree>
    <p:extLst>
      <p:ext uri="{BB962C8B-B14F-4D97-AF65-F5344CB8AC3E}">
        <p14:creationId xmlns:p14="http://schemas.microsoft.com/office/powerpoint/2010/main" val="8993884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17F156A-10D0-435D-95B1-D7768F29813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617F156A-10D0-435D-95B1-D7768F29813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334435" y="2085629"/>
            <a:ext cx="11523132" cy="3909819"/>
          </a:xfrm>
        </p:spPr>
        <p:txBody>
          <a:bodyPr/>
          <a:lstStyle>
            <a:lvl1pPr>
              <a:lnSpc>
                <a:spcPct val="100000"/>
              </a:lnSpc>
              <a:spcBef>
                <a:spcPts val="0"/>
              </a:spcBef>
              <a:spcAft>
                <a:spcPts val="0"/>
              </a:spcAft>
              <a:defRPr sz="2133">
                <a:latin typeface="+mn-lt"/>
                <a:ea typeface="+mn-ea"/>
                <a:cs typeface="+mn-cs"/>
              </a:defRPr>
            </a:lvl1pPr>
            <a:lvl2pPr>
              <a:lnSpc>
                <a:spcPct val="100000"/>
              </a:lnSpc>
              <a:spcBef>
                <a:spcPts val="0"/>
              </a:spcBef>
              <a:spcAft>
                <a:spcPts val="0"/>
              </a:spcAft>
              <a:defRPr sz="2133">
                <a:latin typeface="+mn-lt"/>
                <a:ea typeface="+mn-ea"/>
                <a:cs typeface="+mn-cs"/>
              </a:defRPr>
            </a:lvl2pPr>
            <a:lvl3pPr>
              <a:lnSpc>
                <a:spcPct val="100000"/>
              </a:lnSpc>
              <a:spcBef>
                <a:spcPts val="0"/>
              </a:spcBef>
              <a:spcAft>
                <a:spcPts val="0"/>
              </a:spcAft>
              <a:defRPr sz="2133">
                <a:latin typeface="+mn-lt"/>
                <a:ea typeface="+mn-ea"/>
                <a:cs typeface="+mn-cs"/>
              </a:defRPr>
            </a:lvl3pPr>
            <a:lvl4pPr>
              <a:lnSpc>
                <a:spcPct val="100000"/>
              </a:lnSpc>
              <a:spcBef>
                <a:spcPts val="0"/>
              </a:spcBef>
              <a:spcAft>
                <a:spcPts val="0"/>
              </a:spcAft>
              <a:defRPr sz="2933">
                <a:latin typeface="+mn-lt"/>
                <a:ea typeface="+mn-ea"/>
                <a:cs typeface="+mn-cs"/>
              </a:defRPr>
            </a:lvl4pPr>
            <a:lvl5pPr>
              <a:lnSpc>
                <a:spcPct val="100000"/>
              </a:lnSpc>
              <a:spcBef>
                <a:spcPts val="0"/>
              </a:spcBef>
              <a:spcAft>
                <a:spcPts val="0"/>
              </a:spcAft>
              <a:defRPr sz="2933">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6" name="Title 5">
            <a:extLst>
              <a:ext uri="{FF2B5EF4-FFF2-40B4-BE49-F238E27FC236}">
                <a16:creationId xmlns:a16="http://schemas.microsoft.com/office/drawing/2014/main" id="{A3FD7911-66D3-4E34-96AB-00957A8447AD}"/>
              </a:ext>
            </a:extLst>
          </p:cNvPr>
          <p:cNvSpPr>
            <a:spLocks noGrp="1"/>
          </p:cNvSpPr>
          <p:nvPr>
            <p:ph type="title" hasCustomPrompt="1"/>
          </p:nvPr>
        </p:nvSpPr>
        <p:spPr>
          <a:xfrm>
            <a:off x="334435" y="357719"/>
            <a:ext cx="11523132" cy="443199"/>
          </a:xfrm>
        </p:spPr>
        <p:txBody>
          <a:bodyPr vert="horz">
            <a:spAutoFit/>
          </a:bodyPr>
          <a:lstStyle>
            <a:lvl1pPr>
              <a:defRPr sz="3200">
                <a:latin typeface="+mj-lt"/>
                <a:ea typeface="+mj-ea"/>
                <a:cs typeface="+mj-cs"/>
              </a:defRPr>
            </a:lvl1pPr>
          </a:lstStyle>
          <a:p>
            <a:r>
              <a:rPr lang="en-US"/>
              <a:t>Click to add title</a:t>
            </a:r>
          </a:p>
        </p:txBody>
      </p:sp>
    </p:spTree>
    <p:extLst>
      <p:ext uri="{BB962C8B-B14F-4D97-AF65-F5344CB8AC3E}">
        <p14:creationId xmlns:p14="http://schemas.microsoft.com/office/powerpoint/2010/main" val="22571171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visore di sezione">
    <p:bg>
      <p:bgPr>
        <a:solidFill>
          <a:schemeClr val="bg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vl1pPr>
          </a:lstStyle>
          <a:p>
            <a:pPr lvl="0"/>
            <a:r>
              <a:rPr lang="it-IT" dirty="0"/>
              <a:t>Titolo del divisore</a:t>
            </a:r>
          </a:p>
        </p:txBody>
      </p:sp>
      <p:pic>
        <p:nvPicPr>
          <p:cNvPr id="2" name="Immagine 1">
            <a:extLst>
              <a:ext uri="{FF2B5EF4-FFF2-40B4-BE49-F238E27FC236}">
                <a16:creationId xmlns:a16="http://schemas.microsoft.com/office/drawing/2014/main" id="{19052EA8-FDCE-8244-A61A-45C5B1CB90C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3359876376"/>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ED32218-E21A-4B8F-82D3-F0E90770E85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8ED32218-E21A-4B8F-82D3-F0E90770E85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endParaRPr>
          </a:p>
        </p:txBody>
      </p:sp>
      <p:sp>
        <p:nvSpPr>
          <p:cNvPr id="9" name="Title 1"/>
          <p:cNvSpPr>
            <a:spLocks noGrp="1"/>
          </p:cNvSpPr>
          <p:nvPr>
            <p:ph type="title" hasCustomPrompt="1"/>
          </p:nvPr>
        </p:nvSpPr>
        <p:spPr bwMode="ltGray">
          <a:xfrm>
            <a:off x="334435" y="1544273"/>
            <a:ext cx="3747967" cy="1495795"/>
          </a:xfrm>
          <a:noFill/>
        </p:spPr>
        <p:txBody>
          <a:bodyPr vert="horz" wrap="square" lIns="0" tIns="0" rIns="320040" bIns="0" anchor="b">
            <a:noAutofit/>
          </a:bodyPr>
          <a:lstStyle>
            <a:lvl1pPr>
              <a:defRPr sz="3200">
                <a:solidFill>
                  <a:schemeClr val="tx2"/>
                </a:solidFill>
                <a:latin typeface="+mj-lt"/>
                <a:ea typeface="+mj-ea"/>
                <a:cs typeface="+mj-cs"/>
              </a:defRPr>
            </a:lvl1pPr>
          </a:lstStyle>
          <a:p>
            <a:r>
              <a:rPr lang="en-US"/>
              <a:t>Click to add title</a:t>
            </a:r>
          </a:p>
        </p:txBody>
      </p:sp>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2" name="Slide Number Placeholder 5">
            <a:extLst>
              <a:ext uri="{FF2B5EF4-FFF2-40B4-BE49-F238E27FC236}">
                <a16:creationId xmlns:a16="http://schemas.microsoft.com/office/drawing/2014/main" id="{88557A02-CCA7-4F09-BE51-852DA504575B}"/>
              </a:ext>
            </a:extLst>
          </p:cNvPr>
          <p:cNvSpPr txBox="1">
            <a:spLocks/>
          </p:cNvSpPr>
          <p:nvPr userDrawn="1"/>
        </p:nvSpPr>
        <p:spPr>
          <a:xfrm>
            <a:off x="226857" y="6378542"/>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dirty="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8172022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768A506-D0B4-43FD-9497-666B8AE23B5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6" name="Object 5" hidden="1">
                        <a:extLst>
                          <a:ext uri="{FF2B5EF4-FFF2-40B4-BE49-F238E27FC236}">
                            <a16:creationId xmlns:a16="http://schemas.microsoft.com/office/drawing/2014/main" id="{3768A506-D0B4-43FD-9497-666B8AE23B5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334435" y="2668041"/>
            <a:ext cx="11523132" cy="3201027"/>
          </a:xfrm>
          <a:prstGeom prst="rect">
            <a:avLst/>
          </a:prstGeom>
          <a:ln w="9525">
            <a:solidFill>
              <a:schemeClr val="bg1"/>
            </a:solidFill>
          </a:ln>
        </p:spPr>
        <p:txBody>
          <a:bodyPr vert="horz" lIns="274320" tIns="274320" rIns="274320" bIns="137160"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1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59" name="Rectangle 58"/>
          <p:cNvSpPr/>
          <p:nvPr userDrawn="1"/>
        </p:nvSpPr>
        <p:spPr bwMode="white">
          <a:xfrm>
            <a:off x="33443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pic>
        <p:nvPicPr>
          <p:cNvPr id="13" name="Immagine 8">
            <a:extLst>
              <a:ext uri="{FF2B5EF4-FFF2-40B4-BE49-F238E27FC236}">
                <a16:creationId xmlns:a16="http://schemas.microsoft.com/office/drawing/2014/main" id="{AED9DF1D-C1FE-4813-B7EE-98EF56F03C0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5" name="Slide Number Placeholder 5">
            <a:extLst>
              <a:ext uri="{FF2B5EF4-FFF2-40B4-BE49-F238E27FC236}">
                <a16:creationId xmlns:a16="http://schemas.microsoft.com/office/drawing/2014/main" id="{330659E2-875D-4FB2-A116-7F7D15932E89}"/>
              </a:ext>
            </a:extLst>
          </p:cNvPr>
          <p:cNvSpPr txBox="1">
            <a:spLocks/>
          </p:cNvSpPr>
          <p:nvPr userDrawn="1"/>
        </p:nvSpPr>
        <p:spPr>
          <a:xfrm>
            <a:off x="334433" y="6306825"/>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8267066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BFDC08-059E-44B0-9E18-4ED303A0CFC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57BFDC08-059E-44B0-9E18-4ED303A0CFC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47" name="Title 1"/>
          <p:cNvSpPr>
            <a:spLocks noGrp="1"/>
          </p:cNvSpPr>
          <p:nvPr>
            <p:ph type="title" hasCustomPrompt="1"/>
          </p:nvPr>
        </p:nvSpPr>
        <p:spPr bwMode="blackWhite">
          <a:xfrm>
            <a:off x="334435" y="3826800"/>
            <a:ext cx="11232367" cy="2041200"/>
          </a:xfrm>
        </p:spPr>
        <p:txBody>
          <a:bodyPr vert="horz" anchor="t">
            <a:noAutofit/>
          </a:bodyPr>
          <a:lstStyle>
            <a:lvl1pPr>
              <a:defRPr sz="5333">
                <a:solidFill>
                  <a:schemeClr val="bg1"/>
                </a:solidFill>
                <a:latin typeface="+mj-lt"/>
                <a:ea typeface="+mj-ea"/>
                <a:cs typeface="+mj-cs"/>
                <a:sym typeface="Trebuchet MS" panose="020B0603020202020204" pitchFamily="34" charset="0"/>
              </a:defRPr>
            </a:lvl1pPr>
          </a:lstStyle>
          <a:p>
            <a:r>
              <a:rPr lang="en-US"/>
              <a:t>Click to add big statement text</a:t>
            </a:r>
          </a:p>
        </p:txBody>
      </p:sp>
      <p:cxnSp>
        <p:nvCxnSpPr>
          <p:cNvPr id="148" name="Straight Connector 147"/>
          <p:cNvCxnSpPr/>
          <p:nvPr userDrawn="1"/>
        </p:nvCxnSpPr>
        <p:spPr bwMode="white">
          <a:xfrm>
            <a:off x="334436" y="3680016"/>
            <a:ext cx="11860769"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0" name="Immagine 8">
            <a:extLst>
              <a:ext uri="{FF2B5EF4-FFF2-40B4-BE49-F238E27FC236}">
                <a16:creationId xmlns:a16="http://schemas.microsoft.com/office/drawing/2014/main" id="{87E6D5E0-2CAB-47EF-AFE5-355D9CFA2580}"/>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1" name="Slide Number Placeholder 5">
            <a:extLst>
              <a:ext uri="{FF2B5EF4-FFF2-40B4-BE49-F238E27FC236}">
                <a16:creationId xmlns:a16="http://schemas.microsoft.com/office/drawing/2014/main" id="{26FD2180-13A8-4635-B248-947CD3903491}"/>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4209825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8120B9-7ED2-44C7-AF9B-533E79AE7FFD}"/>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C38120B9-7ED2-44C7-AF9B-533E79AE7FFD}"/>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V="1">
            <a:off x="4064997" y="0"/>
            <a:ext cx="416951" cy="6858000"/>
          </a:xfrm>
          <a:prstGeom prst="rect">
            <a:avLst/>
          </a:prstGeom>
        </p:spPr>
      </p:pic>
      <p:sp>
        <p:nvSpPr>
          <p:cNvPr id="2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26" name="Rectangle 25"/>
          <p:cNvSpPr/>
          <p:nvPr userDrawn="1"/>
        </p:nvSpPr>
        <p:spPr bwMode="white">
          <a:xfrm>
            <a:off x="2"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334433" y="2681104"/>
            <a:ext cx="3423448" cy="1495795"/>
          </a:xfrm>
          <a:prstGeom prst="rect">
            <a:avLst/>
          </a:prstGeom>
        </p:spPr>
        <p:txBody>
          <a:bodyPr vert="horz" anchor="ctr">
            <a:noAutofit/>
          </a:bodyPr>
          <a:lstStyle>
            <a:lvl1pPr>
              <a:defRPr sz="3200">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2" name="Immagine 8">
            <a:extLst>
              <a:ext uri="{FF2B5EF4-FFF2-40B4-BE49-F238E27FC236}">
                <a16:creationId xmlns:a16="http://schemas.microsoft.com/office/drawing/2014/main" id="{FFBAC688-DD1D-4FC3-9453-EB40FD2E509A}"/>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3" name="Slide Number Placeholder 5">
            <a:extLst>
              <a:ext uri="{FF2B5EF4-FFF2-40B4-BE49-F238E27FC236}">
                <a16:creationId xmlns:a16="http://schemas.microsoft.com/office/drawing/2014/main" id="{C7C0CC3C-048F-45D4-BE35-9C33EFE38887}"/>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974858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784365A-F2BC-4145-A8B0-C17EA9D6C42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7784365A-F2BC-4145-A8B0-C17EA9D6C42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V="1">
            <a:off x="7165609" y="0"/>
            <a:ext cx="416951" cy="6858000"/>
          </a:xfrm>
          <a:prstGeom prst="rect">
            <a:avLst/>
          </a:prstGeom>
        </p:spPr>
      </p:pic>
      <p:sp>
        <p:nvSpPr>
          <p:cNvPr id="13" name="Rectangle 12"/>
          <p:cNvSpPr/>
          <p:nvPr userDrawn="1"/>
        </p:nvSpPr>
        <p:spPr bwMode="white">
          <a:xfrm>
            <a:off x="2"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0"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6" name="Title 5">
            <a:extLst>
              <a:ext uri="{FF2B5EF4-FFF2-40B4-BE49-F238E27FC236}">
                <a16:creationId xmlns:a16="http://schemas.microsoft.com/office/drawing/2014/main" id="{2E2F6E00-2FD8-4E08-B226-BA66A794EB32}"/>
              </a:ext>
            </a:extLst>
          </p:cNvPr>
          <p:cNvSpPr>
            <a:spLocks noGrp="1"/>
          </p:cNvSpPr>
          <p:nvPr>
            <p:ph type="title" hasCustomPrompt="1"/>
          </p:nvPr>
        </p:nvSpPr>
        <p:spPr>
          <a:xfrm>
            <a:off x="334435" y="357719"/>
            <a:ext cx="6552367" cy="443199"/>
          </a:xfrm>
        </p:spPr>
        <p:txBody>
          <a:bodyPr vert="horz">
            <a:spAutoFit/>
          </a:bodyPr>
          <a:lstStyle>
            <a:lvl1pPr>
              <a:defRPr sz="3200">
                <a:latin typeface="+mj-lt"/>
                <a:ea typeface="+mj-ea"/>
                <a:cs typeface="+mj-cs"/>
              </a:defRPr>
            </a:lvl1pPr>
          </a:lstStyle>
          <a:p>
            <a:r>
              <a:rPr lang="en-US"/>
              <a:t>Click to add title</a:t>
            </a:r>
          </a:p>
        </p:txBody>
      </p:sp>
      <p:pic>
        <p:nvPicPr>
          <p:cNvPr id="19" name="Immagine 8">
            <a:extLst>
              <a:ext uri="{FF2B5EF4-FFF2-40B4-BE49-F238E27FC236}">
                <a16:creationId xmlns:a16="http://schemas.microsoft.com/office/drawing/2014/main" id="{CEE6D001-89C4-476B-A257-631996281B3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21" name="Slide Number Placeholder 5">
            <a:extLst>
              <a:ext uri="{FF2B5EF4-FFF2-40B4-BE49-F238E27FC236}">
                <a16:creationId xmlns:a16="http://schemas.microsoft.com/office/drawing/2014/main" id="{EDEB9651-94F9-4C62-80E6-2F7CF2D3DD3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34175569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2361674-FA8D-4E7D-A0B1-BDA5C27985B7}"/>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62361674-FA8D-4E7D-A0B1-BDA5C27985B7}"/>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H="1">
            <a:off x="3671071" y="0"/>
            <a:ext cx="416951" cy="6858000"/>
          </a:xfrm>
          <a:prstGeom prst="rect">
            <a:avLst/>
          </a:prstGeom>
        </p:spPr>
      </p:pic>
      <p:sp>
        <p:nvSpPr>
          <p:cNvPr id="11" name="Title 4"/>
          <p:cNvSpPr>
            <a:spLocks noGrp="1"/>
          </p:cNvSpPr>
          <p:nvPr>
            <p:ph type="title" hasCustomPrompt="1"/>
          </p:nvPr>
        </p:nvSpPr>
        <p:spPr>
          <a:xfrm>
            <a:off x="334433" y="2681104"/>
            <a:ext cx="3423448" cy="1495795"/>
          </a:xfrm>
          <a:prstGeom prst="rect">
            <a:avLst/>
          </a:prstGeom>
        </p:spPr>
        <p:txBody>
          <a:bodyPr vert="horz" anchor="ctr">
            <a:noAutofit/>
          </a:bodyPr>
          <a:lstStyle>
            <a:lvl1pPr>
              <a:defRPr sz="32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3" name="Rectangle 12"/>
          <p:cNvSpPr/>
          <p:nvPr userDrawn="1"/>
        </p:nvSpPr>
        <p:spPr bwMode="white">
          <a:xfrm>
            <a:off x="4080764"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7" name="Immagine 8">
            <a:extLst>
              <a:ext uri="{FF2B5EF4-FFF2-40B4-BE49-F238E27FC236}">
                <a16:creationId xmlns:a16="http://schemas.microsoft.com/office/drawing/2014/main" id="{FF8287E1-5CE5-4AF7-AC45-E2D39835AB8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C98F3EAE-4F98-4558-8672-C0EF47A7C77E}"/>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3761821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B3AF2B-C75C-4A79-AC78-2FA47A8D7CC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90B3AF2B-C75C-4A79-AC78-2FA47A8D7CC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H="1">
            <a:off x="5689585"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4" y="0"/>
            <a:ext cx="6099977" cy="6858000"/>
          </a:xfrm>
          <a:prstGeom prst="rect">
            <a:avLst/>
          </a:prstGeom>
          <a:noFill/>
        </p:spPr>
        <p:txBody>
          <a:bodyPr lIns="914400" tIns="914400" rIns="914400" bIns="914400"/>
          <a:lstStyle>
            <a:lvl1pPr algn="ctr">
              <a:defRPr sz="1867"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334435" y="1785600"/>
            <a:ext cx="4683967" cy="3286800"/>
          </a:xfrm>
          <a:prstGeom prst="rect">
            <a:avLst/>
          </a:prstGeom>
          <a:noFill/>
        </p:spPr>
        <p:txBody>
          <a:bodyPr vert="horz" wrap="square" lIns="0" tIns="0" rIns="320040" bIns="0" anchor="ctr">
            <a:noAutofit/>
          </a:bodyPr>
          <a:lstStyle>
            <a:lvl1pPr>
              <a:defRPr sz="4267">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2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8" name="Immagine 8">
            <a:extLst>
              <a:ext uri="{FF2B5EF4-FFF2-40B4-BE49-F238E27FC236}">
                <a16:creationId xmlns:a16="http://schemas.microsoft.com/office/drawing/2014/main" id="{ACAF9153-8037-4CC7-B9B1-AE9B5F5F33F9}"/>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615659" y="6137080"/>
            <a:ext cx="1066064" cy="477891"/>
          </a:xfrm>
          <a:prstGeom prst="rect">
            <a:avLst/>
          </a:prstGeom>
        </p:spPr>
      </p:pic>
      <p:sp>
        <p:nvSpPr>
          <p:cNvPr id="19" name="Slide Number Placeholder 5">
            <a:extLst>
              <a:ext uri="{FF2B5EF4-FFF2-40B4-BE49-F238E27FC236}">
                <a16:creationId xmlns:a16="http://schemas.microsoft.com/office/drawing/2014/main" id="{389B99E6-02EC-474A-80B7-12E7578481C3}"/>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360672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533DE73-17BF-42C8-A740-46AAFAE7D62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4533DE73-17BF-42C8-A740-46AAFAE7D62B}"/>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H="1">
            <a:off x="7409851" y="0"/>
            <a:ext cx="416951" cy="6858000"/>
          </a:xfrm>
          <a:prstGeom prst="rect">
            <a:avLst/>
          </a:prstGeom>
        </p:spPr>
      </p:pic>
      <p:sp>
        <p:nvSpPr>
          <p:cNvPr id="10" name="Rectangle 9"/>
          <p:cNvSpPr/>
          <p:nvPr userDrawn="1"/>
        </p:nvSpPr>
        <p:spPr bwMode="gray">
          <a:xfrm>
            <a:off x="7819546"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7"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5" name="Copyright" hidden="1"/>
          <p:cNvSpPr txBox="1"/>
          <p:nvPr userDrawn="1"/>
        </p:nvSpPr>
        <p:spPr>
          <a:xfrm rot="16200000">
            <a:off x="9486903" y="3917291"/>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4" name="Title 1"/>
          <p:cNvSpPr>
            <a:spLocks noGrp="1"/>
          </p:cNvSpPr>
          <p:nvPr>
            <p:ph type="title" hasCustomPrompt="1"/>
          </p:nvPr>
        </p:nvSpPr>
        <p:spPr bwMode="blackWhite">
          <a:xfrm>
            <a:off x="334435" y="1804651"/>
            <a:ext cx="6543119" cy="3286800"/>
          </a:xfrm>
          <a:prstGeom prst="rect">
            <a:avLst/>
          </a:prstGeom>
        </p:spPr>
        <p:txBody>
          <a:bodyPr vert="horz" anchor="ctr">
            <a:noAutofit/>
          </a:bodyPr>
          <a:lstStyle>
            <a:lvl1pPr>
              <a:defRPr sz="4267">
                <a:solidFill>
                  <a:schemeClr val="bg1"/>
                </a:solidFill>
                <a:latin typeface="+mj-lt"/>
                <a:ea typeface="+mj-ea"/>
                <a:cs typeface="+mj-cs"/>
                <a:sym typeface="Trebuchet MS" panose="020B0603020202020204" pitchFamily="34" charset="0"/>
              </a:defRPr>
            </a:lvl1pPr>
          </a:lstStyle>
          <a:p>
            <a:r>
              <a:rPr lang="en-US"/>
              <a:t>Click to edit title</a:t>
            </a:r>
          </a:p>
        </p:txBody>
      </p:sp>
      <p:pic>
        <p:nvPicPr>
          <p:cNvPr id="17" name="Immagine 8">
            <a:extLst>
              <a:ext uri="{FF2B5EF4-FFF2-40B4-BE49-F238E27FC236}">
                <a16:creationId xmlns:a16="http://schemas.microsoft.com/office/drawing/2014/main" id="{DEA3A845-F4D4-4EF4-B7C6-7DDB008ED3BC}"/>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F6579EFC-B6C4-4D39-A4C2-B2AFEA51AA8A}"/>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3079687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FC9755C-7D14-4E35-A462-8F3BE66D5B3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DFC9755C-7D14-4E35-A462-8F3BE66D5B3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Freeform 14"/>
          <p:cNvSpPr/>
          <p:nvPr userDrawn="1"/>
        </p:nvSpPr>
        <p:spPr bwMode="ltGray">
          <a:xfrm>
            <a:off x="1524" y="1311"/>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7" name="Title 2"/>
          <p:cNvSpPr>
            <a:spLocks noGrp="1"/>
          </p:cNvSpPr>
          <p:nvPr>
            <p:ph type="title" hasCustomPrompt="1"/>
          </p:nvPr>
        </p:nvSpPr>
        <p:spPr>
          <a:xfrm>
            <a:off x="334435" y="2764206"/>
            <a:ext cx="2774205" cy="1314311"/>
          </a:xfrm>
          <a:prstGeom prst="rect">
            <a:avLst/>
          </a:prstGeom>
        </p:spPr>
        <p:txBody>
          <a:bodyPr vert="horz" anchor="ctr">
            <a:noAutofit/>
          </a:bodyPr>
          <a:lstStyle>
            <a:lvl1pPr>
              <a:defRPr sz="3200" baseline="0">
                <a:solidFill>
                  <a:schemeClr val="tx2"/>
                </a:solidFill>
                <a:latin typeface="+mj-lt"/>
                <a:ea typeface="+mj-ea"/>
                <a:cs typeface="+mj-cs"/>
                <a:sym typeface="Trebuchet MS" panose="020B0603020202020204" pitchFamily="34" charset="0"/>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132441" y="3590400"/>
            <a:ext cx="1365251"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3" name="Immagine 8">
            <a:extLst>
              <a:ext uri="{FF2B5EF4-FFF2-40B4-BE49-F238E27FC236}">
                <a16:creationId xmlns:a16="http://schemas.microsoft.com/office/drawing/2014/main" id="{49DAF236-0BF0-48B4-84D3-4FB03F34DE36}"/>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4" name="Slide Number Placeholder 5">
            <a:extLst>
              <a:ext uri="{FF2B5EF4-FFF2-40B4-BE49-F238E27FC236}">
                <a16:creationId xmlns:a16="http://schemas.microsoft.com/office/drawing/2014/main" id="{96740C5E-8FC4-4B23-9FC4-B4836E6F0CF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4250931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05A794A-96F4-480E-9632-C38560C5FB9D}"/>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E05A794A-96F4-480E-9632-C38560C5FB9D}"/>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334435" y="2764206"/>
            <a:ext cx="2774205" cy="1314311"/>
          </a:xfrm>
        </p:spPr>
        <p:txBody>
          <a:bodyPr vert="horz" anchor="ctr" anchorCtr="0">
            <a:noAutofit/>
          </a:bodyPr>
          <a:lstStyle>
            <a:lvl1pPr>
              <a:defRPr sz="3200" baseline="0">
                <a:solidFill>
                  <a:srgbClr val="FFFFFF"/>
                </a:solidFill>
                <a:latin typeface="+mj-lt"/>
                <a:ea typeface="+mj-ea"/>
                <a:cs typeface="+mj-cs"/>
              </a:defRPr>
            </a:lvl1pPr>
          </a:lstStyle>
          <a:p>
            <a:r>
              <a:rPr lang="en-US"/>
              <a:t>Click to add title</a:t>
            </a:r>
          </a:p>
        </p:txBody>
      </p:sp>
      <p:sp>
        <p:nvSpPr>
          <p:cNvPr id="1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val="0"/>
              </a:ext>
            </a:extLst>
          </a:blip>
          <a:srcRect t="6216" b="7716"/>
          <a:stretch/>
        </p:blipFill>
        <p:spPr>
          <a:xfrm rot="120000">
            <a:off x="2174641" y="3402830"/>
            <a:ext cx="2694667"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Immagine 8">
            <a:extLst>
              <a:ext uri="{FF2B5EF4-FFF2-40B4-BE49-F238E27FC236}">
                <a16:creationId xmlns:a16="http://schemas.microsoft.com/office/drawing/2014/main" id="{2A3F10D3-2047-4B38-944C-B650FC084DA5}"/>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7" name="Slide Number Placeholder 5">
            <a:extLst>
              <a:ext uri="{FF2B5EF4-FFF2-40B4-BE49-F238E27FC236}">
                <a16:creationId xmlns:a16="http://schemas.microsoft.com/office/drawing/2014/main" id="{7F21979A-0E50-4DE6-B794-2FE52497234A}"/>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1787877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all out">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 che può essere facoltativo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334434" y="6297858"/>
            <a:ext cx="367181"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409528"/>
            <a:ext cx="11523133" cy="4612389"/>
          </a:xfrm>
        </p:spPr>
        <p:txBody>
          <a:bodyPr lIns="0" tIns="0" rIns="0" bIns="0" anchor="t" anchorCtr="0">
            <a:normAutofit/>
          </a:bodyPr>
          <a:lstStyle>
            <a:lvl1pPr algn="l">
              <a:lnSpc>
                <a:spcPct val="100000"/>
              </a:lnSpc>
              <a:defRPr sz="5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en-US" dirty="0"/>
              <a:t>Call-out </a:t>
            </a:r>
            <a:r>
              <a:rPr lang="en-US" dirty="0" err="1"/>
              <a:t>è</a:t>
            </a:r>
            <a:r>
              <a:rPr lang="en-US" dirty="0"/>
              <a:t> </a:t>
            </a:r>
            <a:r>
              <a:rPr lang="en-US" dirty="0" err="1"/>
              <a:t>una</a:t>
            </a:r>
            <a:r>
              <a:rPr lang="en-US" dirty="0"/>
              <a:t> slide con un </a:t>
            </a:r>
            <a:r>
              <a:rPr lang="en-US" dirty="0" err="1"/>
              <a:t>testo</a:t>
            </a:r>
            <a:r>
              <a:rPr lang="en-US" dirty="0"/>
              <a:t> </a:t>
            </a:r>
            <a:r>
              <a:rPr lang="en-US" dirty="0" err="1"/>
              <a:t>grande</a:t>
            </a:r>
            <a:r>
              <a:rPr lang="en-US" dirty="0"/>
              <a:t> da </a:t>
            </a:r>
            <a:r>
              <a:rPr lang="en-US" dirty="0" err="1"/>
              <a:t>usare</a:t>
            </a:r>
            <a:r>
              <a:rPr lang="en-US" dirty="0"/>
              <a:t> per </a:t>
            </a:r>
            <a:r>
              <a:rPr lang="en-US" dirty="0" err="1"/>
              <a:t>evidenziare</a:t>
            </a:r>
            <a:r>
              <a:rPr lang="en-US" dirty="0"/>
              <a:t> </a:t>
            </a:r>
            <a:r>
              <a:rPr lang="en-US" dirty="0" err="1"/>
              <a:t>dei</a:t>
            </a:r>
            <a:r>
              <a:rPr lang="en-US" dirty="0"/>
              <a:t> </a:t>
            </a:r>
            <a:r>
              <a:rPr lang="en-US" dirty="0" err="1"/>
              <a:t>concetti</a:t>
            </a:r>
            <a:r>
              <a:rPr lang="en-US" dirty="0"/>
              <a:t> </a:t>
            </a:r>
            <a:r>
              <a:rPr lang="en-US" dirty="0" err="1"/>
              <a:t>chiave</a:t>
            </a:r>
            <a:r>
              <a:rPr lang="en-US" dirty="0"/>
              <a:t> </a:t>
            </a:r>
            <a:r>
              <a:rPr lang="en-US" dirty="0" err="1"/>
              <a:t>che</a:t>
            </a:r>
            <a:r>
              <a:rPr lang="en-US" dirty="0"/>
              <a:t> </a:t>
            </a:r>
            <a:r>
              <a:rPr lang="en-US" dirty="0" err="1"/>
              <a:t>devono</a:t>
            </a:r>
            <a:r>
              <a:rPr lang="en-US" dirty="0"/>
              <a:t> </a:t>
            </a:r>
            <a:r>
              <a:rPr lang="en-US" dirty="0" err="1"/>
              <a:t>risaltare</a:t>
            </a:r>
            <a:r>
              <a:rPr lang="en-US" dirty="0"/>
              <a:t> </a:t>
            </a:r>
            <a:r>
              <a:rPr lang="en-US" dirty="0" err="1"/>
              <a:t>all’interno</a:t>
            </a:r>
            <a:r>
              <a:rPr lang="en-US" dirty="0"/>
              <a:t> </a:t>
            </a:r>
            <a:r>
              <a:rPr lang="en-US" dirty="0" err="1"/>
              <a:t>della</a:t>
            </a:r>
            <a:r>
              <a:rPr lang="en-US" dirty="0"/>
              <a:t> </a:t>
            </a:r>
            <a:r>
              <a:rPr lang="en-US" dirty="0" err="1"/>
              <a:t>presentazione</a:t>
            </a:r>
            <a:r>
              <a:rPr lang="en-US" dirty="0"/>
              <a:t>.</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dirty="0">
              <a:latin typeface="Bressay" panose="02040503050505020203" pitchFamily="18" charset="77"/>
              <a:ea typeface="Bressay" panose="02040503050505020203" pitchFamily="18" charset="77"/>
              <a:cs typeface="Bressay" panose="02040503050505020203" pitchFamily="18" charset="77"/>
            </a:endParaRPr>
          </a:p>
        </p:txBody>
      </p:sp>
    </p:spTree>
    <p:extLst>
      <p:ext uri="{BB962C8B-B14F-4D97-AF65-F5344CB8AC3E}">
        <p14:creationId xmlns:p14="http://schemas.microsoft.com/office/powerpoint/2010/main" val="3219040535"/>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324" imgH="324" progId="TCLayout.ActiveDocument.1">
                  <p:embed/>
                </p:oleObj>
              </mc:Choice>
              <mc:Fallback>
                <p:oleObj name="Diapositiva think-cell" r:id="rId3" imgW="324" imgH="324"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334433" y="1785600"/>
            <a:ext cx="4357803" cy="3286800"/>
          </a:xfrm>
          <a:prstGeom prst="rect">
            <a:avLst/>
          </a:prstGeom>
        </p:spPr>
        <p:txBody>
          <a:bodyPr vert="horz" anchor="ctr">
            <a:noAutofit/>
          </a:bodyPr>
          <a:lstStyle>
            <a:lvl1pPr>
              <a:defRPr sz="4267" b="1">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5" name="Picture 14"/>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4581527" y="3394393"/>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6" name="Immagine 8">
            <a:extLst>
              <a:ext uri="{FF2B5EF4-FFF2-40B4-BE49-F238E27FC236}">
                <a16:creationId xmlns:a16="http://schemas.microsoft.com/office/drawing/2014/main" id="{88D9F09F-8579-4783-AA87-AFBE6DFDF56F}"/>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7" name="Slide Number Placeholder 5">
            <a:extLst>
              <a:ext uri="{FF2B5EF4-FFF2-40B4-BE49-F238E27FC236}">
                <a16:creationId xmlns:a16="http://schemas.microsoft.com/office/drawing/2014/main" id="{5761DB7C-A7F2-4789-AE27-C0716BBD5C3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4020108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21D5A0A-4317-423C-B146-45AF97C418D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421D5A0A-4317-423C-B146-45AF97C418D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334433" y="1785600"/>
            <a:ext cx="4357803" cy="3286800"/>
          </a:xfrm>
          <a:prstGeom prst="rect">
            <a:avLst/>
          </a:prstGeom>
        </p:spPr>
        <p:txBody>
          <a:bodyPr vert="horz" anchor="ctr">
            <a:noAutofit/>
          </a:bodyPr>
          <a:lstStyle>
            <a:lvl1pPr>
              <a:defRPr sz="4267" b="1">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val="0"/>
              </a:ext>
            </a:extLst>
          </a:blip>
          <a:srcRect t="7562" b="6867"/>
          <a:stretch/>
        </p:blipFill>
        <p:spPr>
          <a:xfrm>
            <a:off x="3578060" y="3416302"/>
            <a:ext cx="2694667"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5" name="Immagine 8">
            <a:extLst>
              <a:ext uri="{FF2B5EF4-FFF2-40B4-BE49-F238E27FC236}">
                <a16:creationId xmlns:a16="http://schemas.microsoft.com/office/drawing/2014/main" id="{91DC7840-09B6-4910-BA26-5E02DF747229}"/>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9F67104F-059A-456A-961C-53D2C28AD831}"/>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4007094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013D55E-8FAC-4815-B635-65B454A2F1B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F013D55E-8FAC-4815-B635-65B454A2F1B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8"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4" name="Pentagon 8"/>
          <p:cNvSpPr/>
          <p:nvPr userDrawn="1"/>
        </p:nvSpPr>
        <p:spPr bwMode="white">
          <a:xfrm>
            <a:off x="1" y="0"/>
            <a:ext cx="6363547"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5397805" y="3589605"/>
            <a:ext cx="1365251"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30D63D7A-D695-45C9-8D0F-526D4E8A412C}"/>
              </a:ext>
            </a:extLst>
          </p:cNvPr>
          <p:cNvSpPr>
            <a:spLocks noGrp="1"/>
          </p:cNvSpPr>
          <p:nvPr>
            <p:ph type="title" hasCustomPrompt="1"/>
          </p:nvPr>
        </p:nvSpPr>
        <p:spPr>
          <a:xfrm>
            <a:off x="334435" y="357719"/>
            <a:ext cx="4969213" cy="443199"/>
          </a:xfrm>
        </p:spPr>
        <p:txBody>
          <a:bodyPr vert="horz"/>
          <a:lstStyle>
            <a:lvl1pPr>
              <a:defRPr sz="3200">
                <a:latin typeface="+mj-lt"/>
                <a:ea typeface="+mj-ea"/>
                <a:cs typeface="+mj-cs"/>
              </a:defRPr>
            </a:lvl1pPr>
          </a:lstStyle>
          <a:p>
            <a:r>
              <a:rPr lang="en-US"/>
              <a:t>Click to add title</a:t>
            </a:r>
          </a:p>
        </p:txBody>
      </p:sp>
      <p:pic>
        <p:nvPicPr>
          <p:cNvPr id="19" name="Immagine 8">
            <a:extLst>
              <a:ext uri="{FF2B5EF4-FFF2-40B4-BE49-F238E27FC236}">
                <a16:creationId xmlns:a16="http://schemas.microsoft.com/office/drawing/2014/main" id="{1D472173-8BEE-4D8C-B1DE-F9AD6801653A}"/>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20" name="Slide Number Placeholder 5">
            <a:extLst>
              <a:ext uri="{FF2B5EF4-FFF2-40B4-BE49-F238E27FC236}">
                <a16:creationId xmlns:a16="http://schemas.microsoft.com/office/drawing/2014/main" id="{F775688A-1093-4C82-A743-C843DE957FB0}"/>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721038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9A470C0-81EA-4E4A-9C07-376EB9E24F5F}"/>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C9A470C0-81EA-4E4A-9C07-376EB9E24F5F}"/>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4" name="Pentagon 8"/>
          <p:cNvSpPr/>
          <p:nvPr userDrawn="1"/>
        </p:nvSpPr>
        <p:spPr bwMode="white">
          <a:xfrm>
            <a:off x="1" y="0"/>
            <a:ext cx="6363547"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val="0"/>
              </a:ext>
            </a:extLst>
          </a:blip>
          <a:srcRect t="9052" b="6867"/>
          <a:stretch/>
        </p:blipFill>
        <p:spPr>
          <a:xfrm rot="120000">
            <a:off x="4460173" y="3407806"/>
            <a:ext cx="2694667"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4" name="Title 3">
            <a:extLst>
              <a:ext uri="{FF2B5EF4-FFF2-40B4-BE49-F238E27FC236}">
                <a16:creationId xmlns:a16="http://schemas.microsoft.com/office/drawing/2014/main" id="{86719BBB-7510-4256-A7DF-600A68DB2C93}"/>
              </a:ext>
            </a:extLst>
          </p:cNvPr>
          <p:cNvSpPr>
            <a:spLocks noGrp="1"/>
          </p:cNvSpPr>
          <p:nvPr>
            <p:ph type="title" hasCustomPrompt="1"/>
          </p:nvPr>
        </p:nvSpPr>
        <p:spPr>
          <a:xfrm>
            <a:off x="334435" y="357719"/>
            <a:ext cx="4969213" cy="443199"/>
          </a:xfrm>
        </p:spPr>
        <p:txBody>
          <a:bodyPr vert="horz"/>
          <a:lstStyle>
            <a:lvl1pPr>
              <a:defRPr sz="3200">
                <a:solidFill>
                  <a:schemeClr val="bg1"/>
                </a:solidFill>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80C5828B-D6C6-4099-80A0-E4FC322A32DE}"/>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7F9E71FD-7FBA-40BF-ADBE-D035D8C5BF39}"/>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581067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979569-2837-4D11-8CF3-E3B771E7BD6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F6979569-2837-4D11-8CF3-E3B771E7BD6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16" name="Picture 15"/>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7490340" y="3589605"/>
            <a:ext cx="1365251"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99244E0-37B1-4CEE-8722-003D0EE29350}"/>
              </a:ext>
            </a:extLst>
          </p:cNvPr>
          <p:cNvSpPr>
            <a:spLocks noGrp="1"/>
          </p:cNvSpPr>
          <p:nvPr>
            <p:ph type="title" hasCustomPrompt="1"/>
          </p:nvPr>
        </p:nvSpPr>
        <p:spPr>
          <a:xfrm>
            <a:off x="334435" y="357719"/>
            <a:ext cx="6552367" cy="443199"/>
          </a:xfrm>
        </p:spPr>
        <p:txBody>
          <a:bodyPr vert="horz"/>
          <a:lstStyle>
            <a:lvl1pPr>
              <a:defRPr sz="3200">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7CA8772E-CB8C-44A0-BF60-63ACCA26D2B2}"/>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8" name="Slide Number Placeholder 5">
            <a:extLst>
              <a:ext uri="{FF2B5EF4-FFF2-40B4-BE49-F238E27FC236}">
                <a16:creationId xmlns:a16="http://schemas.microsoft.com/office/drawing/2014/main" id="{3C40E75D-2011-43E4-9B7D-25A16F4374D3}"/>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114384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80696E0-6DEB-47B3-B70B-995D9E432F57}"/>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880696E0-6DEB-47B3-B70B-995D9E432F57}"/>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val="0"/>
              </a:ext>
            </a:extLst>
          </a:blip>
          <a:srcRect t="9052" b="6867"/>
          <a:stretch/>
        </p:blipFill>
        <p:spPr>
          <a:xfrm rot="120000">
            <a:off x="6567629" y="3407806"/>
            <a:ext cx="2694667"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4" name="Title 3">
            <a:extLst>
              <a:ext uri="{FF2B5EF4-FFF2-40B4-BE49-F238E27FC236}">
                <a16:creationId xmlns:a16="http://schemas.microsoft.com/office/drawing/2014/main" id="{87205D76-50DA-4F75-85E0-1949D53D98A9}"/>
              </a:ext>
            </a:extLst>
          </p:cNvPr>
          <p:cNvSpPr>
            <a:spLocks noGrp="1"/>
          </p:cNvSpPr>
          <p:nvPr>
            <p:ph type="title" hasCustomPrompt="1"/>
          </p:nvPr>
        </p:nvSpPr>
        <p:spPr>
          <a:xfrm>
            <a:off x="334435" y="357719"/>
            <a:ext cx="6552367" cy="443199"/>
          </a:xfrm>
        </p:spPr>
        <p:txBody>
          <a:bodyPr vert="horz"/>
          <a:lstStyle>
            <a:lvl1pPr>
              <a:defRPr sz="3200">
                <a:solidFill>
                  <a:schemeClr val="bg1"/>
                </a:solidFill>
                <a:latin typeface="+mj-lt"/>
                <a:ea typeface="+mj-ea"/>
                <a:cs typeface="+mj-cs"/>
              </a:defRPr>
            </a:lvl1pPr>
          </a:lstStyle>
          <a:p>
            <a:r>
              <a:rPr lang="en-US"/>
              <a:t>Click to add title</a:t>
            </a:r>
          </a:p>
        </p:txBody>
      </p:sp>
      <p:pic>
        <p:nvPicPr>
          <p:cNvPr id="20" name="Immagine 8">
            <a:extLst>
              <a:ext uri="{FF2B5EF4-FFF2-40B4-BE49-F238E27FC236}">
                <a16:creationId xmlns:a16="http://schemas.microsoft.com/office/drawing/2014/main" id="{1D006B53-EFBD-4C2A-A98C-53700E06B2B6}"/>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21" name="Slide Number Placeholder 5">
            <a:extLst>
              <a:ext uri="{FF2B5EF4-FFF2-40B4-BE49-F238E27FC236}">
                <a16:creationId xmlns:a16="http://schemas.microsoft.com/office/drawing/2014/main" id="{23864F1C-8F39-43DD-9D4E-093D1B91CAB3}"/>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9861985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6FD584B-9390-416B-8BFF-8B09C98A4EDF}"/>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5" name="Object 4" hidden="1">
                        <a:extLst>
                          <a:ext uri="{FF2B5EF4-FFF2-40B4-BE49-F238E27FC236}">
                            <a16:creationId xmlns:a16="http://schemas.microsoft.com/office/drawing/2014/main" id="{96FD584B-9390-416B-8BFF-8B09C98A4EDF}"/>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8" name="Title 1"/>
          <p:cNvSpPr>
            <a:spLocks noGrp="1"/>
          </p:cNvSpPr>
          <p:nvPr>
            <p:ph type="title" hasCustomPrompt="1"/>
          </p:nvPr>
        </p:nvSpPr>
        <p:spPr>
          <a:xfrm>
            <a:off x="334435" y="3826335"/>
            <a:ext cx="11523132" cy="1606551"/>
          </a:xfrm>
        </p:spPr>
        <p:txBody>
          <a:bodyPr vert="horz"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pic>
        <p:nvPicPr>
          <p:cNvPr id="11" name="Immagine 8">
            <a:extLst>
              <a:ext uri="{FF2B5EF4-FFF2-40B4-BE49-F238E27FC236}">
                <a16:creationId xmlns:a16="http://schemas.microsoft.com/office/drawing/2014/main" id="{538DC126-B747-4415-8024-8803A4E12906}"/>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2" name="Slide Number Placeholder 5">
            <a:extLst>
              <a:ext uri="{FF2B5EF4-FFF2-40B4-BE49-F238E27FC236}">
                <a16:creationId xmlns:a16="http://schemas.microsoft.com/office/drawing/2014/main" id="{5A97C092-F465-41BA-B108-CCD6ADD8CAF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715593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AED64B1-B515-4AD0-9CB0-466D3CC8C27D}"/>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2AED64B1-B515-4AD0-9CB0-466D3CC8C27D}"/>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6" name="Rectangle 5"/>
          <p:cNvSpPr/>
          <p:nvPr userDrawn="1"/>
        </p:nvSpPr>
        <p:spPr bwMode="white">
          <a:xfrm>
            <a:off x="334433" y="625475"/>
            <a:ext cx="932688" cy="932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334435" y="3826335"/>
            <a:ext cx="11523132" cy="1606551"/>
          </a:xfrm>
          <a:prstGeom prst="rect">
            <a:avLst/>
          </a:prstGeom>
        </p:spPr>
        <p:txBody>
          <a:bodyPr vert="horz"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tx1"/>
                </a:solidFill>
                <a:latin typeface="+mj-lt"/>
                <a:ea typeface="+mj-ea"/>
                <a:cs typeface="+mj-cs"/>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45493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324" imgH="324" progId="TCLayout.ActiveDocument.1">
                  <p:embed/>
                </p:oleObj>
              </mc:Choice>
              <mc:Fallback>
                <p:oleObj name="Diapositiva think-cell" r:id="rId3" imgW="324" imgH="324"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val="0"/>
              </a:ext>
            </a:extLst>
          </a:blip>
          <a:srcRect r="3634" b="1258"/>
          <a:stretch/>
        </p:blipFill>
        <p:spPr>
          <a:xfrm rot="16200000" flipH="1">
            <a:off x="6797464" y="101444"/>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3"/>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sz="1351">
              <a:latin typeface="+mn-lt"/>
              <a:ea typeface="+mn-ea"/>
              <a:cs typeface="+mn-cs"/>
              <a:sym typeface="Trebuchet MS" panose="020B0603020202020204" pitchFamily="34" charset="0"/>
            </a:endParaRPr>
          </a:p>
        </p:txBody>
      </p:sp>
      <p:pic>
        <p:nvPicPr>
          <p:cNvPr id="8" name="Immagine 8">
            <a:extLst>
              <a:ext uri="{FF2B5EF4-FFF2-40B4-BE49-F238E27FC236}">
                <a16:creationId xmlns:a16="http://schemas.microsoft.com/office/drawing/2014/main" id="{9B7ABF1D-2721-4A1D-A909-CD5A0EC2A899}"/>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9" name="Slide Number Placeholder 5">
            <a:extLst>
              <a:ext uri="{FF2B5EF4-FFF2-40B4-BE49-F238E27FC236}">
                <a16:creationId xmlns:a16="http://schemas.microsoft.com/office/drawing/2014/main" id="{37ACDB5F-405F-4F34-871B-9F28FAD8A2DE}"/>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9281245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3567F9A-30A3-4A19-B91D-4EE69AFC7480}"/>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6" name="Object 5" hidden="1">
                        <a:extLst>
                          <a:ext uri="{FF2B5EF4-FFF2-40B4-BE49-F238E27FC236}">
                            <a16:creationId xmlns:a16="http://schemas.microsoft.com/office/drawing/2014/main" id="{B3567F9A-30A3-4A19-B91D-4EE69AFC7480}"/>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7" name="Title 6">
            <a:extLst>
              <a:ext uri="{FF2B5EF4-FFF2-40B4-BE49-F238E27FC236}">
                <a16:creationId xmlns:a16="http://schemas.microsoft.com/office/drawing/2014/main" id="{C09700A0-D407-4693-A7AF-6D3FE49296D0}"/>
              </a:ext>
            </a:extLst>
          </p:cNvPr>
          <p:cNvSpPr>
            <a:spLocks noGrp="1"/>
          </p:cNvSpPr>
          <p:nvPr>
            <p:ph type="title" hasCustomPrompt="1"/>
          </p:nvPr>
        </p:nvSpPr>
        <p:spPr>
          <a:xfrm>
            <a:off x="334435" y="357719"/>
            <a:ext cx="11523132" cy="443199"/>
          </a:xfrm>
        </p:spPr>
        <p:txBody>
          <a:bodyPr vert="horz"/>
          <a:lstStyle>
            <a:lvl1pPr>
              <a:defRPr sz="3200">
                <a:solidFill>
                  <a:schemeClr val="bg1"/>
                </a:solidFill>
                <a:latin typeface="+mj-lt"/>
                <a:ea typeface="+mj-ea"/>
                <a:cs typeface="+mj-cs"/>
              </a:defRPr>
            </a:lvl1pPr>
          </a:lstStyle>
          <a:p>
            <a:r>
              <a:rPr lang="en-US"/>
              <a:t>Click to add title</a:t>
            </a:r>
          </a:p>
        </p:txBody>
      </p:sp>
      <p:pic>
        <p:nvPicPr>
          <p:cNvPr id="13" name="Immagine 8">
            <a:extLst>
              <a:ext uri="{FF2B5EF4-FFF2-40B4-BE49-F238E27FC236}">
                <a16:creationId xmlns:a16="http://schemas.microsoft.com/office/drawing/2014/main" id="{188423CC-82A4-46C1-957C-A8DEE7AC171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4" name="Slide Number Placeholder 5">
            <a:extLst>
              <a:ext uri="{FF2B5EF4-FFF2-40B4-BE49-F238E27FC236}">
                <a16:creationId xmlns:a16="http://schemas.microsoft.com/office/drawing/2014/main" id="{68CC28E8-B6EF-4C69-9D25-431D210C0DD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1342912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pic>
        <p:nvPicPr>
          <p:cNvPr id="10" name="Immagine 9">
            <a:extLst>
              <a:ext uri="{FF2B5EF4-FFF2-40B4-BE49-F238E27FC236}">
                <a16:creationId xmlns:a16="http://schemas.microsoft.com/office/drawing/2014/main" id="{F7A7F5FE-594E-4B43-927C-14C79A41793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1451849389"/>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C0D0CFD-440E-4A1A-B6D4-557ECE34D840}"/>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2" name="Object 1" hidden="1">
                        <a:extLst>
                          <a:ext uri="{FF2B5EF4-FFF2-40B4-BE49-F238E27FC236}">
                            <a16:creationId xmlns:a16="http://schemas.microsoft.com/office/drawing/2014/main" id="{5C0D0CFD-440E-4A1A-B6D4-557ECE34D840}"/>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24742687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DA4FCD8-DC3A-4CAD-B804-D58BBAFFE6A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FDA4FCD8-DC3A-4CAD-B804-D58BBAFFE6A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6" name="Immagine 8">
            <a:extLst>
              <a:ext uri="{FF2B5EF4-FFF2-40B4-BE49-F238E27FC236}">
                <a16:creationId xmlns:a16="http://schemas.microsoft.com/office/drawing/2014/main" id="{5D9462D5-0E11-4205-9DE1-E34A9D86F13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8" name="Slide Number Placeholder 5">
            <a:extLst>
              <a:ext uri="{FF2B5EF4-FFF2-40B4-BE49-F238E27FC236}">
                <a16:creationId xmlns:a16="http://schemas.microsoft.com/office/drawing/2014/main" id="{5CC5FD53-A1F6-4C22-8AA8-F5F8EF13042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138603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1884ED4-4D0F-4FFD-9A7C-FF6BB1468F4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51884ED4-4D0F-4FFD-9A7C-FF6BB1468F4B}"/>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Title 6"/>
          <p:cNvSpPr txBox="1">
            <a:spLocks/>
          </p:cNvSpPr>
          <p:nvPr/>
        </p:nvSpPr>
        <p:spPr>
          <a:xfrm>
            <a:off x="334435" y="2975354"/>
            <a:ext cx="3504140" cy="701795"/>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067" b="1">
                <a:gradFill>
                  <a:gsLst>
                    <a:gs pos="100000">
                      <a:schemeClr val="tx2"/>
                    </a:gs>
                    <a:gs pos="2000">
                      <a:schemeClr val="accent2"/>
                    </a:gs>
                  </a:gsLst>
                  <a:lin ang="2700000" scaled="0"/>
                </a:gradFill>
                <a:latin typeface="+mn-lt"/>
                <a:ea typeface="+mn-ea"/>
                <a:cs typeface="+mn-cs"/>
                <a:sym typeface="Trebuchet MS" panose="020B0603020202020204" pitchFamily="34" charset="0"/>
              </a:rPr>
              <a:t>Disclaimer</a:t>
            </a:r>
          </a:p>
        </p:txBody>
      </p:sp>
      <p:cxnSp>
        <p:nvCxnSpPr>
          <p:cNvPr id="9" name="Straight Connector 8"/>
          <p:cNvCxnSpPr/>
          <p:nvPr/>
        </p:nvCxnSpPr>
        <p:spPr>
          <a:xfrm>
            <a:off x="4367899" y="1630188"/>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5" name="Text Placeholder 4">
            <a:extLst>
              <a:ext uri="{FF2B5EF4-FFF2-40B4-BE49-F238E27FC236}">
                <a16:creationId xmlns:a16="http://schemas.microsoft.com/office/drawing/2014/main" id="{02927E80-90BA-4A23-BFE1-EE80866C4BA5}"/>
              </a:ext>
            </a:extLst>
          </p:cNvPr>
          <p:cNvSpPr>
            <a:spLocks noGrp="1"/>
          </p:cNvSpPr>
          <p:nvPr>
            <p:ph type="body" sz="quarter" idx="10" hasCustomPrompt="1"/>
          </p:nvPr>
        </p:nvSpPr>
        <p:spPr>
          <a:xfrm>
            <a:off x="5021827" y="1664257"/>
            <a:ext cx="6209072" cy="3323987"/>
          </a:xfrm>
        </p:spPr>
        <p:txBody>
          <a:bodyPr/>
          <a:lstStyle>
            <a:lvl1pPr>
              <a:defRPr sz="933">
                <a:latin typeface="+mn-lt"/>
                <a:ea typeface="+mn-ea"/>
                <a:cs typeface="+mn-cs"/>
              </a:defRPr>
            </a:lvl1pPr>
          </a:lstStyle>
          <a:p>
            <a:pPr lvl="0"/>
            <a:r>
              <a:rPr lang="en-US"/>
              <a:t>Edit text</a:t>
            </a:r>
          </a:p>
        </p:txBody>
      </p:sp>
    </p:spTree>
    <p:extLst>
      <p:ext uri="{BB962C8B-B14F-4D97-AF65-F5344CB8AC3E}">
        <p14:creationId xmlns:p14="http://schemas.microsoft.com/office/powerpoint/2010/main" val="2034591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384" imgH="384" progId="TCLayout.ActiveDocument.1">
                  <p:embed/>
                </p:oleObj>
              </mc:Choice>
              <mc:Fallback>
                <p:oleObj name="Diapositiva think-cell" r:id="rId3" imgW="384" imgH="384"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0" name="Titolo 1">
            <a:extLst>
              <a:ext uri="{FF2B5EF4-FFF2-40B4-BE49-F238E27FC236}">
                <a16:creationId xmlns:a16="http://schemas.microsoft.com/office/drawing/2014/main" id="{D82889BE-D7BE-4285-81A6-B5C5CB9E71B3}"/>
              </a:ext>
            </a:extLst>
          </p:cNvPr>
          <p:cNvSpPr txBox="1">
            <a:spLocks/>
          </p:cNvSpPr>
          <p:nvPr userDrawn="1"/>
        </p:nvSpPr>
        <p:spPr>
          <a:xfrm>
            <a:off x="206024" y="6118578"/>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br>
              <a:rPr lang="it-IT" sz="1600">
                <a:latin typeface="+mn-lt"/>
                <a:ea typeface="+mn-ea"/>
                <a:cs typeface="+mn-cs"/>
              </a:rPr>
            </a:br>
            <a:r>
              <a:rPr lang="it-IT" sz="1600">
                <a:latin typeface="+mn-lt"/>
                <a:ea typeface="+mn-ea"/>
                <a:cs typeface="+mn-cs"/>
              </a:rPr>
              <a:t>Investiamo nel domani</a:t>
            </a:r>
          </a:p>
        </p:txBody>
      </p:sp>
      <p:sp>
        <p:nvSpPr>
          <p:cNvPr id="11" name="CasellaDiTesto 5">
            <a:extLst>
              <a:ext uri="{FF2B5EF4-FFF2-40B4-BE49-F238E27FC236}">
                <a16:creationId xmlns:a16="http://schemas.microsoft.com/office/drawing/2014/main" id="{752A10B1-920C-44FC-B422-8D133820DEF7}"/>
              </a:ext>
            </a:extLst>
          </p:cNvPr>
          <p:cNvSpPr txBox="1"/>
          <p:nvPr userDrawn="1"/>
        </p:nvSpPr>
        <p:spPr>
          <a:xfrm>
            <a:off x="334435" y="2188604"/>
            <a:ext cx="8666132" cy="1490672"/>
          </a:xfrm>
          <a:prstGeom prst="rect">
            <a:avLst/>
          </a:prstGeom>
        </p:spPr>
        <p:txBody>
          <a:bodyPr vert="horz" wrap="square" lIns="0" tIns="60960" rIns="0" bIns="60960" rtlCol="0" anchor="b">
            <a:norm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it-IT" sz="5333" b="0" i="0" u="none" strike="noStrike" kern="0" cap="none" spc="0" normalizeH="0" baseline="0" noProof="0">
                <a:ln>
                  <a:noFill/>
                </a:ln>
                <a:solidFill>
                  <a:srgbClr val="415364"/>
                </a:solidFill>
                <a:effectLst/>
                <a:uLnTx/>
                <a:uFillTx/>
                <a:latin typeface="+mn-lt"/>
                <a:ea typeface="+mn-ea"/>
                <a:cs typeface="+mn-cs"/>
              </a:rPr>
              <a:t>Grazie</a:t>
            </a:r>
          </a:p>
        </p:txBody>
      </p:sp>
      <p:pic>
        <p:nvPicPr>
          <p:cNvPr id="12" name="Immagine 8">
            <a:extLst>
              <a:ext uri="{FF2B5EF4-FFF2-40B4-BE49-F238E27FC236}">
                <a16:creationId xmlns:a16="http://schemas.microsoft.com/office/drawing/2014/main" id="{7767D7F3-2145-4012-A509-E3AF0DAE419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335255" y="578153"/>
            <a:ext cx="1349612" cy="604999"/>
          </a:xfrm>
          <a:prstGeom prst="rect">
            <a:avLst/>
          </a:prstGeom>
        </p:spPr>
      </p:pic>
    </p:spTree>
    <p:extLst>
      <p:ext uri="{BB962C8B-B14F-4D97-AF65-F5344CB8AC3E}">
        <p14:creationId xmlns:p14="http://schemas.microsoft.com/office/powerpoint/2010/main" val="31723820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684D243-7589-4C83-91A5-33B714937015}"/>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2684D243-7589-4C83-91A5-33B714937015}"/>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0BE80820-0410-4E17-98B9-AA215B2C3EB5}"/>
              </a:ext>
            </a:extLst>
          </p:cNvPr>
          <p:cNvGrpSpPr/>
          <p:nvPr userDrawn="1"/>
        </p:nvGrpSpPr>
        <p:grpSpPr>
          <a:xfrm>
            <a:off x="-600" y="-1"/>
            <a:ext cx="12193800" cy="6858001"/>
            <a:chOff x="-450" y="-1"/>
            <a:chExt cx="9145350" cy="5143501"/>
          </a:xfrm>
        </p:grpSpPr>
        <p:sp>
          <p:nvSpPr>
            <p:cNvPr id="50" name="No fly zone"/>
            <p:cNvSpPr/>
            <p:nvPr/>
          </p:nvSpPr>
          <p:spPr>
            <a:xfrm>
              <a:off x="0" y="-1"/>
              <a:ext cx="9144900" cy="51435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solidFill>
                  <a:schemeClr val="tx1"/>
                </a:solidFill>
                <a:latin typeface="+mn-lt"/>
                <a:ea typeface="+mn-ea"/>
                <a:cs typeface="+mn-cs"/>
              </a:endParaRPr>
            </a:p>
          </p:txBody>
        </p:sp>
        <p:grpSp>
          <p:nvGrpSpPr>
            <p:cNvPr id="51" name="Baselines / anchors"/>
            <p:cNvGrpSpPr/>
            <p:nvPr userDrawn="1"/>
          </p:nvGrpSpPr>
          <p:grpSpPr>
            <a:xfrm>
              <a:off x="-450" y="467100"/>
              <a:ext cx="9144900" cy="4073893"/>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472500" y="467663"/>
              <a:ext cx="8153026" cy="4095464"/>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sp>
          <p:nvSpPr>
            <p:cNvPr id="53" name="Slide edges"/>
            <p:cNvSpPr>
              <a:spLocks/>
            </p:cNvSpPr>
            <p:nvPr/>
          </p:nvSpPr>
          <p:spPr bwMode="auto">
            <a:xfrm>
              <a:off x="-450" y="0"/>
              <a:ext cx="9144900" cy="51435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250375" y="4563137"/>
              <a:ext cx="8642350" cy="356807"/>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57" name="Whitespace measure"/>
            <p:cNvSpPr>
              <a:spLocks noChangeArrowheads="1"/>
            </p:cNvSpPr>
            <p:nvPr/>
          </p:nvSpPr>
          <p:spPr bwMode="auto">
            <a:xfrm>
              <a:off x="250375" y="868677"/>
              <a:ext cx="8642350" cy="4374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nvGrpSpPr>
            <p:cNvPr id="58" name="Five column measure"/>
            <p:cNvGrpSpPr/>
            <p:nvPr userDrawn="1"/>
          </p:nvGrpSpPr>
          <p:grpSpPr>
            <a:xfrm>
              <a:off x="250825" y="4471914"/>
              <a:ext cx="8642350" cy="59652"/>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sp>
          <p:nvSpPr>
            <p:cNvPr id="59" name="Live area"/>
            <p:cNvSpPr/>
            <p:nvPr/>
          </p:nvSpPr>
          <p:spPr>
            <a:xfrm>
              <a:off x="250825" y="1310640"/>
              <a:ext cx="8642350" cy="3238816"/>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endParaRPr>
            </a:p>
          </p:txBody>
        </p:sp>
        <p:sp>
          <p:nvSpPr>
            <p:cNvPr id="60" name="Footnote example"/>
            <p:cNvSpPr txBox="1"/>
            <p:nvPr/>
          </p:nvSpPr>
          <p:spPr>
            <a:xfrm>
              <a:off x="472500" y="4587412"/>
              <a:ext cx="6773186" cy="332543"/>
            </a:xfrm>
            <a:prstGeom prst="rect">
              <a:avLst/>
            </a:prstGeom>
            <a:noFill/>
          </p:spPr>
          <p:txBody>
            <a:bodyPr wrap="square" lIns="0" tIns="0" rIns="0" bIns="0" rtlCol="0" anchor="b">
              <a:spAutoFit/>
            </a:bodyPr>
            <a:lstStyle/>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8pt font</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5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17749595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Diapositiva think-cell" r:id="rId4" imgW="384" imgH="384" progId="TCLayout.ActiveDocument.1">
                  <p:embed/>
                </p:oleObj>
              </mc:Choice>
              <mc:Fallback>
                <p:oleObj name="Diapositiva think-cell" r:id="rId4" imgW="384" imgH="384" progId="TCLayout.ActiveDocument.1">
                  <p:embed/>
                  <p:pic>
                    <p:nvPicPr>
                      <p:cNvPr id="3" name="Object 2" hidden="1"/>
                      <p:cNvPicPr/>
                      <p:nvPr/>
                    </p:nvPicPr>
                    <p:blipFill>
                      <a:blip r:embed="rId5"/>
                      <a:stretch>
                        <a:fillRect/>
                      </a:stretch>
                    </p:blipFill>
                    <p:spPr>
                      <a:xfrm>
                        <a:off x="1590" y="1590"/>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2" y="2"/>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16" name="Subtitle 2">
            <a:extLst>
              <a:ext uri="{FF2B5EF4-FFF2-40B4-BE49-F238E27FC236}">
                <a16:creationId xmlns:a16="http://schemas.microsoft.com/office/drawing/2014/main" id="{E65B59A3-F9DA-46EC-B11A-530564B2A3FE}"/>
              </a:ext>
            </a:extLst>
          </p:cNvPr>
          <p:cNvSpPr>
            <a:spLocks noGrp="1"/>
          </p:cNvSpPr>
          <p:nvPr>
            <p:ph type="subTitle" idx="1" hasCustomPrompt="1"/>
          </p:nvPr>
        </p:nvSpPr>
        <p:spPr bwMode="white">
          <a:xfrm>
            <a:off x="335255" y="4610913"/>
            <a:ext cx="9144000" cy="454459"/>
          </a:xfrm>
          <a:prstGeom prst="rect">
            <a:avLst/>
          </a:prstGeom>
        </p:spPr>
        <p:txBody>
          <a:bodyPr vert="horz" lIns="0" tIns="0" rIns="0" bIns="0" rtlCol="0" anchor="t" anchorCtr="0">
            <a:noAutofit/>
          </a:bodyPr>
          <a:lstStyle>
            <a:lvl1pPr>
              <a:defRPr lang="en-US" sz="3200" b="0" i="0" dirty="0">
                <a:solidFill>
                  <a:srgbClr val="415064"/>
                </a:solidFill>
                <a:latin typeface="+mn-lt"/>
                <a:ea typeface="+mn-ea"/>
                <a:cs typeface="+mn-cs"/>
              </a:defRPr>
            </a:lvl1pPr>
          </a:lstStyle>
          <a:p>
            <a:pPr lvl="0">
              <a:buNone/>
            </a:pPr>
            <a:r>
              <a:rPr lang="en-US"/>
              <a:t>Subtitle in sentence case</a:t>
            </a:r>
          </a:p>
        </p:txBody>
      </p:sp>
      <p:sp>
        <p:nvSpPr>
          <p:cNvPr id="17" name="Title 1">
            <a:extLst>
              <a:ext uri="{FF2B5EF4-FFF2-40B4-BE49-F238E27FC236}">
                <a16:creationId xmlns:a16="http://schemas.microsoft.com/office/drawing/2014/main" id="{87B5F764-F1AB-4789-8765-B0469A74FA58}"/>
              </a:ext>
            </a:extLst>
          </p:cNvPr>
          <p:cNvSpPr>
            <a:spLocks noGrp="1"/>
          </p:cNvSpPr>
          <p:nvPr>
            <p:ph type="ctrTitle" hasCustomPrompt="1"/>
          </p:nvPr>
        </p:nvSpPr>
        <p:spPr bwMode="ltGray">
          <a:xfrm>
            <a:off x="334433" y="1557869"/>
            <a:ext cx="9144000" cy="2952751"/>
          </a:xfrm>
          <a:prstGeom prst="rect">
            <a:avLst/>
          </a:prstGeom>
        </p:spPr>
        <p:txBody>
          <a:bodyPr vert="horz" lIns="0" tIns="0" rIns="0" bIns="0" rtlCol="0" anchor="b">
            <a:noAutofit/>
          </a:bodyPr>
          <a:lstStyle>
            <a:lvl1pPr>
              <a:defRPr lang="en-US" sz="6400" b="0" dirty="0">
                <a:solidFill>
                  <a:schemeClr val="tx1"/>
                </a:solidFill>
                <a:latin typeface="+mj-lt"/>
                <a:ea typeface="+mj-ea"/>
                <a:cs typeface="+mj-cs"/>
              </a:defRPr>
            </a:lvl1pPr>
          </a:lstStyle>
          <a:p>
            <a:pPr marL="0" lvl="0" indent="0">
              <a:lnSpc>
                <a:spcPct val="110000"/>
              </a:lnSpc>
              <a:spcBef>
                <a:spcPts val="600"/>
              </a:spcBef>
              <a:spcAft>
                <a:spcPts val="300"/>
              </a:spcAft>
              <a:buFont typeface="Arial" panose="020B0604020202020204" pitchFamily="34" charset="0"/>
            </a:pPr>
            <a:r>
              <a:rPr lang="en-US"/>
              <a:t>Title in Title Case</a:t>
            </a:r>
          </a:p>
        </p:txBody>
      </p:sp>
      <p:pic>
        <p:nvPicPr>
          <p:cNvPr id="19" name="Immagine 13">
            <a:extLst>
              <a:ext uri="{FF2B5EF4-FFF2-40B4-BE49-F238E27FC236}">
                <a16:creationId xmlns:a16="http://schemas.microsoft.com/office/drawing/2014/main" id="{A31CDF65-552B-4E88-AAA7-943B4F1F7F4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335255" y="578153"/>
            <a:ext cx="1349612" cy="604999"/>
          </a:xfrm>
          <a:prstGeom prst="rect">
            <a:avLst/>
          </a:prstGeom>
        </p:spPr>
      </p:pic>
    </p:spTree>
    <p:extLst>
      <p:ext uri="{BB962C8B-B14F-4D97-AF65-F5344CB8AC3E}">
        <p14:creationId xmlns:p14="http://schemas.microsoft.com/office/powerpoint/2010/main" val="3829318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D92867E-11CE-41DC-9C8A-63569BC36853}"/>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BD92867E-11CE-41DC-9C8A-63569BC36853}"/>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4" name="Title 3">
            <a:extLst>
              <a:ext uri="{FF2B5EF4-FFF2-40B4-BE49-F238E27FC236}">
                <a16:creationId xmlns:a16="http://schemas.microsoft.com/office/drawing/2014/main" id="{D200B6A7-940F-4CE8-A42A-CF7925799851}"/>
              </a:ext>
            </a:extLst>
          </p:cNvPr>
          <p:cNvSpPr>
            <a:spLocks noGrp="1"/>
          </p:cNvSpPr>
          <p:nvPr>
            <p:ph type="title" hasCustomPrompt="1"/>
          </p:nvPr>
        </p:nvSpPr>
        <p:spPr/>
        <p:txBody>
          <a:bodyPr vert="horz"/>
          <a:lstStyle>
            <a:lvl1pPr>
              <a:defRPr>
                <a:latin typeface="+mj-lt"/>
                <a:ea typeface="+mj-ea"/>
                <a:cs typeface="+mj-cs"/>
              </a:defRPr>
            </a:lvl1pPr>
          </a:lstStyle>
          <a:p>
            <a:r>
              <a:rPr lang="en-US"/>
              <a:t>Click to add title</a:t>
            </a:r>
          </a:p>
        </p:txBody>
      </p:sp>
    </p:spTree>
    <p:extLst>
      <p:ext uri="{BB962C8B-B14F-4D97-AF65-F5344CB8AC3E}">
        <p14:creationId xmlns:p14="http://schemas.microsoft.com/office/powerpoint/2010/main" val="428936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240">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FC23F8F-7927-4735-B36B-8B42A0745C80}"/>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5" name="Object 4" hidden="1">
                        <a:extLst>
                          <a:ext uri="{FF2B5EF4-FFF2-40B4-BE49-F238E27FC236}">
                            <a16:creationId xmlns:a16="http://schemas.microsoft.com/office/drawing/2014/main" id="{9FC23F8F-7927-4735-B36B-8B42A0745C80}"/>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latin typeface="+mj-lt"/>
                <a:ea typeface="+mj-ea"/>
                <a:cs typeface="+mj-cs"/>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334435" y="2085628"/>
            <a:ext cx="11523132" cy="3913632"/>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3635854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E63DEC4-DCE8-4A0C-84AA-D7D40C41BCB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EE63DEC4-DCE8-4A0C-84AA-D7D40C41BCB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334435" y="2158990"/>
            <a:ext cx="4039567" cy="541687"/>
          </a:xfrm>
          <a:prstGeom prst="rect">
            <a:avLst/>
          </a:prstGeom>
        </p:spPr>
        <p:txBody>
          <a:bodyPr>
            <a:noAutofit/>
          </a:bodyPr>
          <a:lstStyle>
            <a:lvl1pPr marL="0" indent="0" algn="l">
              <a:buNone/>
              <a:defRPr sz="1600">
                <a:solidFill>
                  <a:schemeClr val="tx2"/>
                </a:solidFill>
                <a:latin typeface="+mn-lt"/>
                <a:ea typeface="+mn-ea"/>
                <a:cs typeface="+mn-cs"/>
                <a:sym typeface="Trebuchet MS" panose="020B0603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add subtitle</a:t>
            </a:r>
          </a:p>
        </p:txBody>
      </p:sp>
      <p:sp>
        <p:nvSpPr>
          <p:cNvPr id="9" name="Title 4"/>
          <p:cNvSpPr>
            <a:spLocks noGrp="1"/>
          </p:cNvSpPr>
          <p:nvPr>
            <p:ph type="title" hasCustomPrompt="1"/>
          </p:nvPr>
        </p:nvSpPr>
        <p:spPr>
          <a:xfrm>
            <a:off x="334435" y="1227048"/>
            <a:ext cx="4039567" cy="664797"/>
          </a:xfrm>
        </p:spPr>
        <p:txBody>
          <a:bodyPr vert="horz" anchor="t">
            <a:noAutofit/>
          </a:bodyPr>
          <a:lstStyle>
            <a:lvl1pPr>
              <a:defRPr sz="2400">
                <a:solidFill>
                  <a:schemeClr val="tx2"/>
                </a:solidFill>
                <a:latin typeface="+mj-lt"/>
                <a:ea typeface="+mj-ea"/>
                <a:cs typeface="+mj-cs"/>
                <a:sym typeface="Trebuchet MS" panose="020B0603020202020204" pitchFamily="34" charset="0"/>
              </a:defRPr>
            </a:lvl1pPr>
          </a:lstStyle>
          <a:p>
            <a:r>
              <a:rPr lang="en-US"/>
              <a:t>Click to add title</a:t>
            </a:r>
          </a:p>
        </p:txBody>
      </p:sp>
      <p:sp>
        <p:nvSpPr>
          <p:cNvPr id="12" name="Slide Number Placeholder 5">
            <a:extLst>
              <a:ext uri="{FF2B5EF4-FFF2-40B4-BE49-F238E27FC236}">
                <a16:creationId xmlns:a16="http://schemas.microsoft.com/office/drawing/2014/main" id="{0F29EC87-E805-4F4E-AAC7-E4B5FA2DA29C}"/>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437266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A986C99-68E4-42B2-9EC6-7D13B0666D61}"/>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4A986C99-68E4-42B2-9EC6-7D13B0666D61}"/>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Title 1"/>
          <p:cNvSpPr>
            <a:spLocks noGrp="1"/>
          </p:cNvSpPr>
          <p:nvPr>
            <p:ph type="title" hasCustomPrompt="1"/>
          </p:nvPr>
        </p:nvSpPr>
        <p:spPr bwMode="blackWhite">
          <a:xfrm>
            <a:off x="334435" y="2668041"/>
            <a:ext cx="11523132" cy="3201027"/>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tx2"/>
                </a:solidFill>
                <a:latin typeface="+mj-lt"/>
                <a:ea typeface="+mj-ea"/>
                <a:cs typeface="+mj-cs"/>
                <a:sym typeface="Trebuchet MS" panose="020B0603020202020204" pitchFamily="34" charset="0"/>
              </a:defRPr>
            </a:lvl1pPr>
          </a:lstStyle>
          <a:p>
            <a:r>
              <a:rPr lang="en-US"/>
              <a:t>Click to add section title</a:t>
            </a:r>
          </a:p>
        </p:txBody>
      </p:sp>
      <p:sp>
        <p:nvSpPr>
          <p:cNvPr id="11" name="Rectangle 10"/>
          <p:cNvSpPr/>
          <p:nvPr userDrawn="1"/>
        </p:nvSpPr>
        <p:spPr bwMode="white">
          <a:xfrm>
            <a:off x="334436" y="1424084"/>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944173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lide testo e immagin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a:lvl1pPr>
          </a:lstStyle>
          <a:p>
            <a:endParaRPr lang="it-IT" dirty="0"/>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5" y="1536001"/>
            <a:ext cx="4224867" cy="4612388"/>
          </a:xfrm>
        </p:spPr>
        <p:txBody>
          <a:bodyPr lIns="0" tIns="0" rIns="0" bIns="0" anchor="t" anchorCtr="0">
            <a:norm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rmAutofit/>
          </a:bodyPr>
          <a:lstStyle>
            <a:lvl1pPr marL="0" indent="0">
              <a:buNone/>
              <a:defRPr sz="2133">
                <a:solidFill>
                  <a:schemeClr val="accent6"/>
                </a:solidFill>
              </a:defRPr>
            </a:lvl1pPr>
          </a:lstStyle>
          <a:p>
            <a:pPr lvl="0"/>
            <a:r>
              <a:rPr lang="it-IT" dirty="0"/>
              <a:t>Sottotitolo</a:t>
            </a:r>
          </a:p>
        </p:txBody>
      </p:sp>
    </p:spTree>
    <p:extLst>
      <p:ext uri="{BB962C8B-B14F-4D97-AF65-F5344CB8AC3E}">
        <p14:creationId xmlns:p14="http://schemas.microsoft.com/office/powerpoint/2010/main" val="1532041199"/>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6900891-5087-435D-9121-3DDD1A0C554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06900891-5087-435D-9121-3DDD1A0C554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334435" y="3826800"/>
            <a:ext cx="11232367" cy="2041200"/>
          </a:xfrm>
        </p:spPr>
        <p:txBody>
          <a:bodyPr vert="horz" anchor="t">
            <a:noAutofit/>
          </a:bodyPr>
          <a:lstStyle>
            <a:lvl1pPr>
              <a:defRPr sz="5333">
                <a:solidFill>
                  <a:schemeClr val="tx2"/>
                </a:solidFill>
                <a:latin typeface="+mj-lt"/>
                <a:ea typeface="+mj-ea"/>
                <a:cs typeface="+mj-cs"/>
                <a:sym typeface="Trebuchet MS" panose="020B0603020202020204" pitchFamily="34" charset="0"/>
              </a:defRPr>
            </a:lvl1pPr>
          </a:lstStyle>
          <a:p>
            <a:r>
              <a:rPr lang="en-US"/>
              <a:t>Click to add section title</a:t>
            </a:r>
          </a:p>
        </p:txBody>
      </p:sp>
      <p:cxnSp>
        <p:nvCxnSpPr>
          <p:cNvPr id="10" name="Straight Connector 9"/>
          <p:cNvCxnSpPr/>
          <p:nvPr userDrawn="1"/>
        </p:nvCxnSpPr>
        <p:spPr bwMode="white">
          <a:xfrm>
            <a:off x="334436" y="3680016"/>
            <a:ext cx="11854153"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978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734675F-7B18-490E-BAC8-14CDA267367E}"/>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0734675F-7B18-490E-BAC8-14CDA267367E}"/>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V="1">
            <a:off x="4064997" y="0"/>
            <a:ext cx="416951" cy="6858000"/>
          </a:xfrm>
          <a:prstGeom prst="rect">
            <a:avLst/>
          </a:prstGeom>
        </p:spPr>
      </p:pic>
      <p:sp>
        <p:nvSpPr>
          <p:cNvPr id="2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24" name="Rectangle 23"/>
          <p:cNvSpPr/>
          <p:nvPr userDrawn="1"/>
        </p:nvSpPr>
        <p:spPr bwMode="white">
          <a:xfrm>
            <a:off x="2"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334433" y="2681104"/>
            <a:ext cx="3423448" cy="1495795"/>
          </a:xfrm>
          <a:prstGeom prst="rect">
            <a:avLst/>
          </a:prstGeom>
        </p:spPr>
        <p:txBody>
          <a:bodyPr vert="horz" anchor="ctr">
            <a:noAutofit/>
          </a:bodyPr>
          <a:lstStyle>
            <a:lvl1pPr>
              <a:defRPr sz="2400">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2" name="Immagine 8">
            <a:extLst>
              <a:ext uri="{FF2B5EF4-FFF2-40B4-BE49-F238E27FC236}">
                <a16:creationId xmlns:a16="http://schemas.microsoft.com/office/drawing/2014/main" id="{F7818EC9-E4D5-41D8-94BF-6ECE67987EC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3" name="Slide Number Placeholder 5">
            <a:extLst>
              <a:ext uri="{FF2B5EF4-FFF2-40B4-BE49-F238E27FC236}">
                <a16:creationId xmlns:a16="http://schemas.microsoft.com/office/drawing/2014/main" id="{930E3E22-A5AB-4CA2-ACCE-D97ED983335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176610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0653881-E565-497A-A870-4EFDA4C90191}"/>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00653881-E565-497A-A870-4EFDA4C90191}"/>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V="1">
            <a:off x="7165609" y="0"/>
            <a:ext cx="416951" cy="6858000"/>
          </a:xfrm>
          <a:prstGeom prst="rect">
            <a:avLst/>
          </a:prstGeom>
        </p:spPr>
      </p:pic>
      <p:sp>
        <p:nvSpPr>
          <p:cNvPr id="14" name="Rectangle 13"/>
          <p:cNvSpPr/>
          <p:nvPr userDrawn="1"/>
        </p:nvSpPr>
        <p:spPr bwMode="white">
          <a:xfrm>
            <a:off x="2"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5" name="Title 4">
            <a:extLst>
              <a:ext uri="{FF2B5EF4-FFF2-40B4-BE49-F238E27FC236}">
                <a16:creationId xmlns:a16="http://schemas.microsoft.com/office/drawing/2014/main" id="{B32187A9-0E8E-44B3-9F32-3678A4290ADA}"/>
              </a:ext>
            </a:extLst>
          </p:cNvPr>
          <p:cNvSpPr>
            <a:spLocks noGrp="1"/>
          </p:cNvSpPr>
          <p:nvPr>
            <p:ph type="title" hasCustomPrompt="1"/>
          </p:nvPr>
        </p:nvSpPr>
        <p:spPr>
          <a:xfrm>
            <a:off x="334433" y="357719"/>
            <a:ext cx="6572096" cy="332399"/>
          </a:xfrm>
        </p:spPr>
        <p:txBody>
          <a:bodyPr vert="horz"/>
          <a:lstStyle>
            <a:lvl1pPr>
              <a:defRPr>
                <a:latin typeface="+mj-lt"/>
                <a:ea typeface="+mj-ea"/>
                <a:cs typeface="+mj-cs"/>
              </a:defRPr>
            </a:lvl1pPr>
          </a:lstStyle>
          <a:p>
            <a:r>
              <a:rPr lang="en-US"/>
              <a:t>Click to add title</a:t>
            </a:r>
          </a:p>
        </p:txBody>
      </p:sp>
      <p:pic>
        <p:nvPicPr>
          <p:cNvPr id="15" name="Immagine 8">
            <a:extLst>
              <a:ext uri="{FF2B5EF4-FFF2-40B4-BE49-F238E27FC236}">
                <a16:creationId xmlns:a16="http://schemas.microsoft.com/office/drawing/2014/main" id="{0BE1E448-DFA2-4CBA-9AE2-5F6B491ED824}"/>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6" name="Slide Number Placeholder 5">
            <a:extLst>
              <a:ext uri="{FF2B5EF4-FFF2-40B4-BE49-F238E27FC236}">
                <a16:creationId xmlns:a16="http://schemas.microsoft.com/office/drawing/2014/main" id="{9701DB39-A167-44C3-BA2E-53D9B73E65DF}"/>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3455988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650258F-186F-412E-8D60-8A94CD78F0C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B650258F-186F-412E-8D60-8A94CD78F0C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V="1">
            <a:off x="9029249"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5" name="Title 4">
            <a:extLst>
              <a:ext uri="{FF2B5EF4-FFF2-40B4-BE49-F238E27FC236}">
                <a16:creationId xmlns:a16="http://schemas.microsoft.com/office/drawing/2014/main" id="{CB6210E4-37AF-45C4-B655-1C6354E61403}"/>
              </a:ext>
            </a:extLst>
          </p:cNvPr>
          <p:cNvSpPr>
            <a:spLocks noGrp="1"/>
          </p:cNvSpPr>
          <p:nvPr>
            <p:ph type="title" hasCustomPrompt="1"/>
          </p:nvPr>
        </p:nvSpPr>
        <p:spPr>
          <a:xfrm>
            <a:off x="334435" y="357719"/>
            <a:ext cx="8397151" cy="332399"/>
          </a:xfrm>
        </p:spPr>
        <p:txBody>
          <a:bodyPr vert="horz"/>
          <a:lstStyle>
            <a:lvl1pPr>
              <a:defRPr>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AD51F823-C55C-4364-A68B-5E7193EF2117}"/>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8" name="Slide Number Placeholder 5">
            <a:extLst>
              <a:ext uri="{FF2B5EF4-FFF2-40B4-BE49-F238E27FC236}">
                <a16:creationId xmlns:a16="http://schemas.microsoft.com/office/drawing/2014/main" id="{38FFB3AA-74F7-4EEA-80B3-5E98D317389E}"/>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42927628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F91E195-2B48-4DB8-903B-410FF6EB050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4F91E195-2B48-4DB8-903B-410FF6EB050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H="1">
            <a:off x="3671071" y="0"/>
            <a:ext cx="416951" cy="6858000"/>
          </a:xfrm>
          <a:prstGeom prst="rect">
            <a:avLst/>
          </a:prstGeom>
        </p:spPr>
      </p:pic>
      <p:sp>
        <p:nvSpPr>
          <p:cNvPr id="24" name="Title 4"/>
          <p:cNvSpPr>
            <a:spLocks noGrp="1"/>
          </p:cNvSpPr>
          <p:nvPr>
            <p:ph type="title" hasCustomPrompt="1"/>
          </p:nvPr>
        </p:nvSpPr>
        <p:spPr>
          <a:xfrm>
            <a:off x="334433" y="2681104"/>
            <a:ext cx="3423448" cy="1495795"/>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26" name="Rectangle 25"/>
          <p:cNvSpPr/>
          <p:nvPr userDrawn="1"/>
        </p:nvSpPr>
        <p:spPr bwMode="ltGray">
          <a:xfrm>
            <a:off x="4080764"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2" name="Immagine 8">
            <a:extLst>
              <a:ext uri="{FF2B5EF4-FFF2-40B4-BE49-F238E27FC236}">
                <a16:creationId xmlns:a16="http://schemas.microsoft.com/office/drawing/2014/main" id="{B85C187B-FC31-4D73-83A0-F95C3021736C}"/>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3" name="Slide Number Placeholder 5">
            <a:extLst>
              <a:ext uri="{FF2B5EF4-FFF2-40B4-BE49-F238E27FC236}">
                <a16:creationId xmlns:a16="http://schemas.microsoft.com/office/drawing/2014/main" id="{1369D58D-4107-4F60-A493-AA3BC0960AC3}"/>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3515222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E7B96A3-5F50-4AD9-A387-B05D8125E92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6E7B96A3-5F50-4AD9-A387-B05D8125E92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H="1">
            <a:off x="5689585"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4" y="0"/>
            <a:ext cx="6099977" cy="6858000"/>
          </a:xfrm>
          <a:prstGeom prst="rect">
            <a:avLst/>
          </a:prstGeom>
          <a:noFill/>
        </p:spPr>
        <p:txBody>
          <a:bodyPr lIns="914400" tIns="914400" rIns="914400" bIns="914400"/>
          <a:lstStyle>
            <a:lvl1pPr algn="ctr">
              <a:defRPr sz="1867"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334435" y="1785600"/>
            <a:ext cx="4683967" cy="3286800"/>
          </a:xfrm>
          <a:prstGeom prst="rect">
            <a:avLst/>
          </a:prstGeom>
          <a:noFill/>
        </p:spPr>
        <p:txBody>
          <a:bodyPr vert="horz" wrap="square" lIns="0" tIns="0" rIns="320040" bIns="0" anchor="ctr">
            <a:noAutofit/>
          </a:bodyPr>
          <a:lstStyle>
            <a:lvl1pPr>
              <a:defRPr sz="4267">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8" name="Immagine 8">
            <a:extLst>
              <a:ext uri="{FF2B5EF4-FFF2-40B4-BE49-F238E27FC236}">
                <a16:creationId xmlns:a16="http://schemas.microsoft.com/office/drawing/2014/main" id="{D44CDF73-1B05-4516-989A-2728E9CA169B}"/>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9" name="Slide Number Placeholder 5">
            <a:extLst>
              <a:ext uri="{FF2B5EF4-FFF2-40B4-BE49-F238E27FC236}">
                <a16:creationId xmlns:a16="http://schemas.microsoft.com/office/drawing/2014/main" id="{954A351D-9E74-4FC7-84F8-B368D1E894BC}"/>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4476666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A58822-10A2-445F-B176-8CBBE4167D5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86A58822-10A2-445F-B176-8CBBE4167D5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H="1">
            <a:off x="7409851" y="0"/>
            <a:ext cx="416951" cy="6858000"/>
          </a:xfrm>
          <a:prstGeom prst="rect">
            <a:avLst/>
          </a:prstGeom>
        </p:spPr>
      </p:pic>
      <p:sp>
        <p:nvSpPr>
          <p:cNvPr id="11" name="Rectangle 10"/>
          <p:cNvSpPr/>
          <p:nvPr userDrawn="1"/>
        </p:nvSpPr>
        <p:spPr bwMode="gray">
          <a:xfrm>
            <a:off x="7819546"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7"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5" name="Title 1"/>
          <p:cNvSpPr>
            <a:spLocks noGrp="1"/>
          </p:cNvSpPr>
          <p:nvPr>
            <p:ph type="title" hasCustomPrompt="1"/>
          </p:nvPr>
        </p:nvSpPr>
        <p:spPr bwMode="black">
          <a:xfrm>
            <a:off x="334435" y="1785600"/>
            <a:ext cx="6544055" cy="3286800"/>
          </a:xfrm>
          <a:prstGeom prst="rect">
            <a:avLst/>
          </a:prstGeom>
        </p:spPr>
        <p:txBody>
          <a:bodyPr vert="horz" anchor="ctr">
            <a:noAutofit/>
          </a:bodyPr>
          <a:lstStyle>
            <a:lvl1pPr>
              <a:defRPr sz="4267">
                <a:solidFill>
                  <a:schemeClr val="bg1"/>
                </a:solidFill>
                <a:latin typeface="+mj-lt"/>
                <a:ea typeface="+mj-ea"/>
                <a:cs typeface="+mj-cs"/>
                <a:sym typeface="Trebuchet MS" panose="020B0603020202020204" pitchFamily="34" charset="0"/>
              </a:defRPr>
            </a:lvl1pPr>
          </a:lstStyle>
          <a:p>
            <a:r>
              <a:rPr lang="en-US"/>
              <a:t>Click to add title</a:t>
            </a:r>
          </a:p>
        </p:txBody>
      </p:sp>
      <p:pic>
        <p:nvPicPr>
          <p:cNvPr id="17" name="Immagine 8">
            <a:extLst>
              <a:ext uri="{FF2B5EF4-FFF2-40B4-BE49-F238E27FC236}">
                <a16:creationId xmlns:a16="http://schemas.microsoft.com/office/drawing/2014/main" id="{E79CEA4D-804D-4688-AAB2-D9174FDB9437}"/>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371D33C7-3369-438F-83BC-D39FE8C7AB66}"/>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0109427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324" imgH="324" progId="TCLayout.ActiveDocument.1">
                  <p:embed/>
                </p:oleObj>
              </mc:Choice>
              <mc:Fallback>
                <p:oleObj name="Diapositiva think-cell" r:id="rId3" imgW="324" imgH="324"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0" name="Freeform 14"/>
          <p:cNvSpPr/>
          <p:nvPr userDrawn="1"/>
        </p:nvSpPr>
        <p:spPr bwMode="ltGray">
          <a:xfrm>
            <a:off x="1524" y="1311"/>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20" name="Title 2"/>
          <p:cNvSpPr>
            <a:spLocks noGrp="1"/>
          </p:cNvSpPr>
          <p:nvPr>
            <p:ph type="title" hasCustomPrompt="1"/>
          </p:nvPr>
        </p:nvSpPr>
        <p:spPr>
          <a:xfrm>
            <a:off x="334435" y="2764206"/>
            <a:ext cx="2774205" cy="1314311"/>
          </a:xfrm>
          <a:prstGeom prst="rect">
            <a:avLst/>
          </a:prstGeom>
        </p:spPr>
        <p:txBody>
          <a:bodyPr vert="horz" anchor="ctr">
            <a:noAutofit/>
          </a:bodyPr>
          <a:lstStyle>
            <a:lvl1pPr>
              <a:defRPr sz="2400">
                <a:solidFill>
                  <a:schemeClr val="tx2"/>
                </a:solidFill>
                <a:latin typeface="+mj-lt"/>
                <a:ea typeface="+mj-ea"/>
                <a:cs typeface="+mj-cs"/>
                <a:sym typeface="Trebuchet MS" panose="020B0603020202020204" pitchFamily="34" charset="0"/>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132441" y="3590400"/>
            <a:ext cx="1365251"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5" name="Immagine 8">
            <a:extLst>
              <a:ext uri="{FF2B5EF4-FFF2-40B4-BE49-F238E27FC236}">
                <a16:creationId xmlns:a16="http://schemas.microsoft.com/office/drawing/2014/main" id="{B34EE538-7C5C-4CC7-9AE7-7665B3AC4B7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6" name="Slide Number Placeholder 5">
            <a:extLst>
              <a:ext uri="{FF2B5EF4-FFF2-40B4-BE49-F238E27FC236}">
                <a16:creationId xmlns:a16="http://schemas.microsoft.com/office/drawing/2014/main" id="{A7B3342D-A49F-4AB2-920E-7705A1886EA0}"/>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4208812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910DF5-CFD7-4F59-88D1-B14FC60487C5}"/>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57910DF5-CFD7-4F59-88D1-B14FC60487C5}"/>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0" name="Freeform 14"/>
          <p:cNvSpPr/>
          <p:nvPr userDrawn="1"/>
        </p:nvSpPr>
        <p:spPr bwMode="ltGray">
          <a:xfrm>
            <a:off x="1524" y="1311"/>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334435" y="2764206"/>
            <a:ext cx="2774205" cy="1314311"/>
          </a:xfrm>
        </p:spPr>
        <p:txBody>
          <a:bodyPr vert="horz" anchor="ctr" anchorCtr="0">
            <a:noAutofit/>
          </a:bodyPr>
          <a:lstStyle>
            <a:lvl1pPr>
              <a:defRPr>
                <a:solidFill>
                  <a:srgbClr val="FFFFFF"/>
                </a:solidFill>
                <a:latin typeface="+mj-lt"/>
                <a:ea typeface="+mj-ea"/>
                <a:cs typeface="+mj-cs"/>
              </a:defRPr>
            </a:lvl1pPr>
          </a:lstStyle>
          <a:p>
            <a:r>
              <a:rPr lang="en-US"/>
              <a:t>Click to add title</a:t>
            </a:r>
          </a:p>
        </p:txBody>
      </p:sp>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val="0"/>
              </a:ext>
            </a:extLst>
          </a:blip>
          <a:srcRect t="6216" b="7716"/>
          <a:stretch/>
        </p:blipFill>
        <p:spPr>
          <a:xfrm rot="120000">
            <a:off x="2174641" y="3402830"/>
            <a:ext cx="2694667"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Immagine 8">
            <a:extLst>
              <a:ext uri="{FF2B5EF4-FFF2-40B4-BE49-F238E27FC236}">
                <a16:creationId xmlns:a16="http://schemas.microsoft.com/office/drawing/2014/main" id="{D2023D28-7656-4052-B22D-E0B7C4679B56}"/>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3" name="Slide Number Placeholder 5">
            <a:extLst>
              <a:ext uri="{FF2B5EF4-FFF2-40B4-BE49-F238E27FC236}">
                <a16:creationId xmlns:a16="http://schemas.microsoft.com/office/drawing/2014/main" id="{C5AC6373-8A7A-4859-9946-08EC5A99DDA2}"/>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093924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C04B5CF-F7EA-4C9A-A225-C337023D4AC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9C04B5CF-F7EA-4C9A-A225-C337023D4AC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334433" y="1785600"/>
            <a:ext cx="4357803" cy="3286800"/>
          </a:xfrm>
          <a:prstGeom prst="rect">
            <a:avLst/>
          </a:prstGeom>
        </p:spPr>
        <p:txBody>
          <a:bodyPr vert="horz" anchor="ctr">
            <a:noAutofit/>
          </a:bodyPr>
          <a:lstStyle>
            <a:lvl1pPr>
              <a:defRPr sz="4267" b="1">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4581527" y="3394393"/>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4" name="Immagine 8">
            <a:extLst>
              <a:ext uri="{FF2B5EF4-FFF2-40B4-BE49-F238E27FC236}">
                <a16:creationId xmlns:a16="http://schemas.microsoft.com/office/drawing/2014/main" id="{658EBDDD-5906-4C12-9779-723A0094D285}"/>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5" name="Slide Number Placeholder 5">
            <a:extLst>
              <a:ext uri="{FF2B5EF4-FFF2-40B4-BE49-F238E27FC236}">
                <a16:creationId xmlns:a16="http://schemas.microsoft.com/office/drawing/2014/main" id="{C701A68E-75DD-4EF7-B98B-1BFEA9CFA2F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34403002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lide grafi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19"/>
            <a:ext cx="8593667" cy="383115"/>
          </a:xfrm>
        </p:spPr>
        <p:txBody>
          <a:bodyPr lIns="0" tIns="0" rIns="0" bIns="0" anchor="t" anchorCtr="0">
            <a:norm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ADE5F55E-D27B-4D49-9E58-DEA1CFEFCCE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4" y="3429000"/>
            <a:ext cx="3395133" cy="2285337"/>
          </a:xfrm>
          <a:prstGeom prst="rect">
            <a:avLst/>
          </a:prstGeom>
        </p:spPr>
        <p:txBody>
          <a:bodyPr vert="horz" wrap="none" lIns="121920" tIns="60960" rIns="121920" bIns="60960" rtlCol="0" anchor="b">
            <a:normAutofit/>
          </a:bodyPr>
          <a:lstStyle/>
          <a:p>
            <a:pPr algn="l"/>
            <a:endParaRPr lang="it-IT" sz="2400" b="0" i="0" dirty="0">
              <a:latin typeface="Bressay" panose="02040503050505020203" pitchFamily="18" charset="77"/>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4" y="1532965"/>
            <a:ext cx="2734733" cy="4488953"/>
          </a:xfrm>
        </p:spPr>
        <p:txBody>
          <a:bodyPr lIns="0" tIns="0" rIns="0" bIns="0" anchor="b" anchorCtr="0">
            <a:noAutofit/>
          </a:bodyPr>
          <a:lstStyle>
            <a:lvl1pPr algn="l">
              <a:lnSpc>
                <a:spcPct val="100000"/>
              </a:lnSpc>
              <a:defRPr sz="1200"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5"/>
            <a:ext cx="8593667" cy="4517804"/>
          </a:xfrm>
        </p:spPr>
        <p:txBody>
          <a:bodyPr/>
          <a:lstStyle/>
          <a:p>
            <a:endParaRPr lang="it-IT" dirty="0"/>
          </a:p>
        </p:txBody>
      </p:sp>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4"/>
            <a:ext cx="8593667" cy="374649"/>
          </a:xfrm>
        </p:spPr>
        <p:txBody>
          <a:bodyPr lIns="0" tIns="0" rIns="0" bIns="0"/>
          <a:lstStyle>
            <a:lvl1pPr marL="0" indent="0">
              <a:buNone/>
              <a:defRPr lang="it-IT" sz="2133" b="0" i="0" kern="1200" dirty="0">
                <a:solidFill>
                  <a:schemeClr val="accent6"/>
                </a:solidFill>
                <a:latin typeface="Arial" panose="020B0604020202020204" pitchFamily="34" charset="0"/>
                <a:ea typeface="+mn-ea"/>
                <a:cs typeface="Arial" panose="020B0604020202020204" pitchFamily="34" charset="0"/>
              </a:defRPr>
            </a:lvl1pPr>
          </a:lstStyle>
          <a:p>
            <a:pPr lvl="0"/>
            <a:r>
              <a:rPr lang="it-IT" dirty="0"/>
              <a:t>Sottotitolo</a:t>
            </a:r>
          </a:p>
        </p:txBody>
      </p:sp>
    </p:spTree>
    <p:extLst>
      <p:ext uri="{BB962C8B-B14F-4D97-AF65-F5344CB8AC3E}">
        <p14:creationId xmlns:p14="http://schemas.microsoft.com/office/powerpoint/2010/main" val="2713128666"/>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E1E8A8B-2752-4247-92E4-3B35C29E663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3E1E8A8B-2752-4247-92E4-3B35C29E663B}"/>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334433" y="1785600"/>
            <a:ext cx="4357803" cy="3286800"/>
          </a:xfrm>
          <a:prstGeom prst="rect">
            <a:avLst/>
          </a:prstGeom>
        </p:spPr>
        <p:txBody>
          <a:bodyPr vert="horz" anchor="ctr">
            <a:noAutofit/>
          </a:bodyPr>
          <a:lstStyle>
            <a:lvl1pPr>
              <a:defRPr sz="4267" b="1">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val="0"/>
              </a:ext>
            </a:extLst>
          </a:blip>
          <a:srcRect t="7562" b="6867"/>
          <a:stretch/>
        </p:blipFill>
        <p:spPr>
          <a:xfrm>
            <a:off x="3578060" y="3416302"/>
            <a:ext cx="2694667"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6" name="Immagine 8">
            <a:extLst>
              <a:ext uri="{FF2B5EF4-FFF2-40B4-BE49-F238E27FC236}">
                <a16:creationId xmlns:a16="http://schemas.microsoft.com/office/drawing/2014/main" id="{7F55403B-BD66-4C94-881D-4E1137B1940A}"/>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7" name="Slide Number Placeholder 5">
            <a:extLst>
              <a:ext uri="{FF2B5EF4-FFF2-40B4-BE49-F238E27FC236}">
                <a16:creationId xmlns:a16="http://schemas.microsoft.com/office/drawing/2014/main" id="{D3C8D191-BB05-4F33-8432-B6CD3C50A43D}"/>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0247531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F806380-66F6-4D09-B671-738F1BE4E79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DF806380-66F6-4D09-B671-738F1BE4E79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Pentagon 8"/>
          <p:cNvSpPr/>
          <p:nvPr/>
        </p:nvSpPr>
        <p:spPr bwMode="white">
          <a:xfrm>
            <a:off x="1" y="0"/>
            <a:ext cx="6363547"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8"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5397805" y="3589605"/>
            <a:ext cx="1365251"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F4896B2-C260-4D96-93B4-206E71BA6FC3}"/>
              </a:ext>
            </a:extLst>
          </p:cNvPr>
          <p:cNvSpPr>
            <a:spLocks noGrp="1"/>
          </p:cNvSpPr>
          <p:nvPr>
            <p:ph type="title" hasCustomPrompt="1"/>
          </p:nvPr>
        </p:nvSpPr>
        <p:spPr>
          <a:xfrm>
            <a:off x="334435" y="357719"/>
            <a:ext cx="5043389" cy="332399"/>
          </a:xfrm>
        </p:spPr>
        <p:txBody>
          <a:bodyPr vert="horz"/>
          <a:lstStyle>
            <a:lvl1pPr>
              <a:defRPr>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EDDDF762-B894-4261-B169-B395E998A102}"/>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9" name="Slide Number Placeholder 5">
            <a:extLst>
              <a:ext uri="{FF2B5EF4-FFF2-40B4-BE49-F238E27FC236}">
                <a16:creationId xmlns:a16="http://schemas.microsoft.com/office/drawing/2014/main" id="{17E03362-340E-4454-9620-06315F6F50E7}"/>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4125634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200688E-0344-45D5-AC58-9F41AC1FE02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D200688E-0344-45D5-AC58-9F41AC1FE02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Pentagon 8"/>
          <p:cNvSpPr/>
          <p:nvPr/>
        </p:nvSpPr>
        <p:spPr bwMode="white">
          <a:xfrm>
            <a:off x="1" y="0"/>
            <a:ext cx="6363547"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val="0"/>
              </a:ext>
            </a:extLst>
          </a:blip>
          <a:srcRect t="9052" b="6867"/>
          <a:stretch/>
        </p:blipFill>
        <p:spPr>
          <a:xfrm rot="120000">
            <a:off x="4460173" y="3407806"/>
            <a:ext cx="2694667"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5" name="Title 4">
            <a:extLst>
              <a:ext uri="{FF2B5EF4-FFF2-40B4-BE49-F238E27FC236}">
                <a16:creationId xmlns:a16="http://schemas.microsoft.com/office/drawing/2014/main" id="{32AF4771-A63D-4C87-8E31-472FD6589D12}"/>
              </a:ext>
            </a:extLst>
          </p:cNvPr>
          <p:cNvSpPr>
            <a:spLocks noGrp="1"/>
          </p:cNvSpPr>
          <p:nvPr>
            <p:ph type="title" hasCustomPrompt="1"/>
          </p:nvPr>
        </p:nvSpPr>
        <p:spPr>
          <a:xfrm>
            <a:off x="334435" y="357719"/>
            <a:ext cx="5043389" cy="332399"/>
          </a:xfrm>
        </p:spPr>
        <p:txBody>
          <a:bodyPr vert="horz"/>
          <a:lstStyle>
            <a:lvl1pPr>
              <a:defRPr>
                <a:solidFill>
                  <a:schemeClr val="bg1"/>
                </a:solidFill>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B474C925-EB11-4E35-A4A0-CD06F0C8F8F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1E8B605A-4932-45B0-8928-4438F6CBA8E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2229505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3C3F3A5-90FA-4810-9978-6A8FA0216CD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73C3F3A5-90FA-4810-9978-6A8FA0216CD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7490340" y="3589605"/>
            <a:ext cx="1365251"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FCE29963-B64F-4FD6-BE00-18594B575C6F}"/>
              </a:ext>
            </a:extLst>
          </p:cNvPr>
          <p:cNvSpPr>
            <a:spLocks noGrp="1"/>
          </p:cNvSpPr>
          <p:nvPr>
            <p:ph type="title" hasCustomPrompt="1"/>
          </p:nvPr>
        </p:nvSpPr>
        <p:spPr>
          <a:xfrm>
            <a:off x="334435" y="357719"/>
            <a:ext cx="6550063" cy="332399"/>
          </a:xfrm>
        </p:spPr>
        <p:txBody>
          <a:bodyPr vert="horz"/>
          <a:lstStyle>
            <a:lvl1pPr>
              <a:defRPr>
                <a:latin typeface="+mj-lt"/>
                <a:ea typeface="+mj-ea"/>
                <a:cs typeface="+mj-cs"/>
              </a:defRPr>
            </a:lvl1pPr>
          </a:lstStyle>
          <a:p>
            <a:r>
              <a:rPr lang="en-US"/>
              <a:t>Click to add title</a:t>
            </a:r>
          </a:p>
        </p:txBody>
      </p:sp>
      <p:pic>
        <p:nvPicPr>
          <p:cNvPr id="16" name="Immagine 8">
            <a:extLst>
              <a:ext uri="{FF2B5EF4-FFF2-40B4-BE49-F238E27FC236}">
                <a16:creationId xmlns:a16="http://schemas.microsoft.com/office/drawing/2014/main" id="{4BEB3997-A0A3-43AA-B226-621E5387F920}"/>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7" name="Slide Number Placeholder 5">
            <a:extLst>
              <a:ext uri="{FF2B5EF4-FFF2-40B4-BE49-F238E27FC236}">
                <a16:creationId xmlns:a16="http://schemas.microsoft.com/office/drawing/2014/main" id="{47D7799A-BFE6-4711-AB5C-BB9D68FBEFCC}"/>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39462726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C1838FF-3A3D-4A89-8C2D-59AA6DFF87AE}"/>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9C1838FF-3A3D-4A89-8C2D-59AA6DFF87AE}"/>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val="0"/>
              </a:ext>
            </a:extLst>
          </a:blip>
          <a:srcRect t="9052" b="6867"/>
          <a:stretch/>
        </p:blipFill>
        <p:spPr>
          <a:xfrm rot="120000">
            <a:off x="6567629" y="3407806"/>
            <a:ext cx="2694667"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5" name="Title 4">
            <a:extLst>
              <a:ext uri="{FF2B5EF4-FFF2-40B4-BE49-F238E27FC236}">
                <a16:creationId xmlns:a16="http://schemas.microsoft.com/office/drawing/2014/main" id="{2A27EC17-A1BA-4425-97C3-A78E368980B2}"/>
              </a:ext>
            </a:extLst>
          </p:cNvPr>
          <p:cNvSpPr>
            <a:spLocks noGrp="1"/>
          </p:cNvSpPr>
          <p:nvPr>
            <p:ph type="title" hasCustomPrompt="1"/>
          </p:nvPr>
        </p:nvSpPr>
        <p:spPr>
          <a:xfrm>
            <a:off x="334435" y="357719"/>
            <a:ext cx="6550063" cy="332399"/>
          </a:xfrm>
        </p:spPr>
        <p:txBody>
          <a:bodyPr vert="horz"/>
          <a:lstStyle>
            <a:lvl1pPr>
              <a:defRPr>
                <a:solidFill>
                  <a:schemeClr val="bg1"/>
                </a:solidFill>
                <a:latin typeface="+mj-lt"/>
                <a:ea typeface="+mj-ea"/>
                <a:cs typeface="+mj-cs"/>
              </a:defRPr>
            </a:lvl1pPr>
          </a:lstStyle>
          <a:p>
            <a:r>
              <a:rPr lang="en-US"/>
              <a:t>Click to add title</a:t>
            </a:r>
          </a:p>
        </p:txBody>
      </p:sp>
      <p:pic>
        <p:nvPicPr>
          <p:cNvPr id="20" name="Immagine 8">
            <a:extLst>
              <a:ext uri="{FF2B5EF4-FFF2-40B4-BE49-F238E27FC236}">
                <a16:creationId xmlns:a16="http://schemas.microsoft.com/office/drawing/2014/main" id="{485ED52A-E3A8-4994-9A3A-84E64934A21A}"/>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21" name="Slide Number Placeholder 5">
            <a:extLst>
              <a:ext uri="{FF2B5EF4-FFF2-40B4-BE49-F238E27FC236}">
                <a16:creationId xmlns:a16="http://schemas.microsoft.com/office/drawing/2014/main" id="{D97B1224-3C52-429E-B70B-9566783C1DE4}"/>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0239592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A164588-A4A9-4BAF-9F78-2BD6ECDB39C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2A164588-A4A9-4BAF-9F78-2BD6ECDB39C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1" name="Title 1"/>
          <p:cNvSpPr>
            <a:spLocks noGrp="1"/>
          </p:cNvSpPr>
          <p:nvPr>
            <p:ph type="title" hasCustomPrompt="1"/>
          </p:nvPr>
        </p:nvSpPr>
        <p:spPr>
          <a:xfrm>
            <a:off x="334435" y="3826335"/>
            <a:ext cx="11523132" cy="1606551"/>
          </a:xfrm>
        </p:spPr>
        <p:txBody>
          <a:bodyPr vert="horz"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pic>
        <p:nvPicPr>
          <p:cNvPr id="12" name="Immagine 8">
            <a:extLst>
              <a:ext uri="{FF2B5EF4-FFF2-40B4-BE49-F238E27FC236}">
                <a16:creationId xmlns:a16="http://schemas.microsoft.com/office/drawing/2014/main" id="{66C6782F-0C4A-4CA4-A22F-D59EB158CB00}"/>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3" name="Slide Number Placeholder 5">
            <a:extLst>
              <a:ext uri="{FF2B5EF4-FFF2-40B4-BE49-F238E27FC236}">
                <a16:creationId xmlns:a16="http://schemas.microsoft.com/office/drawing/2014/main" id="{4E190749-C528-4E9D-800A-BEFC484013B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249049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27B6E2-17C8-4372-AABD-08D76BCF321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F927B6E2-17C8-4372-AABD-08D76BCF321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6" name="Rectangle 5"/>
          <p:cNvSpPr/>
          <p:nvPr userDrawn="1"/>
        </p:nvSpPr>
        <p:spPr bwMode="white">
          <a:xfrm>
            <a:off x="334433" y="625475"/>
            <a:ext cx="932688" cy="932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334435" y="3826335"/>
            <a:ext cx="11523132" cy="1606551"/>
          </a:xfrm>
          <a:prstGeom prst="rect">
            <a:avLst/>
          </a:prstGeom>
        </p:spPr>
        <p:txBody>
          <a:bodyPr vert="horz"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tx1"/>
                </a:solidFill>
                <a:latin typeface="+mj-lt"/>
                <a:ea typeface="+mj-ea"/>
                <a:cs typeface="+mj-cs"/>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620546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384" imgH="384" progId="TCLayout.ActiveDocument.1">
                  <p:embed/>
                </p:oleObj>
              </mc:Choice>
              <mc:Fallback>
                <p:oleObj name="Diapositiva think-cell" r:id="rId3" imgW="384" imgH="384"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val="0"/>
              </a:ext>
            </a:extLst>
          </a:blip>
          <a:srcRect r="3634" b="1258"/>
          <a:stretch/>
        </p:blipFill>
        <p:spPr>
          <a:xfrm rot="16200000" flipH="1">
            <a:off x="6797464" y="101444"/>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3"/>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sz="1351">
              <a:latin typeface="+mn-lt"/>
              <a:ea typeface="+mn-ea"/>
              <a:cs typeface="+mn-cs"/>
              <a:sym typeface="Trebuchet MS" panose="020B0603020202020204" pitchFamily="34" charset="0"/>
            </a:endParaRPr>
          </a:p>
        </p:txBody>
      </p:sp>
      <p:pic>
        <p:nvPicPr>
          <p:cNvPr id="8" name="Immagine 8">
            <a:extLst>
              <a:ext uri="{FF2B5EF4-FFF2-40B4-BE49-F238E27FC236}">
                <a16:creationId xmlns:a16="http://schemas.microsoft.com/office/drawing/2014/main" id="{88FB652A-D8E9-44DE-894A-A21AE428CDC7}"/>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9" name="Slide Number Placeholder 5">
            <a:extLst>
              <a:ext uri="{FF2B5EF4-FFF2-40B4-BE49-F238E27FC236}">
                <a16:creationId xmlns:a16="http://schemas.microsoft.com/office/drawing/2014/main" id="{631B86E1-B202-4FB7-B4AD-DEFF73F2238D}"/>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2194420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3B1D225-6ED8-4493-B975-27F7031F4BDE}"/>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6" name="Object 5" hidden="1">
                        <a:extLst>
                          <a:ext uri="{FF2B5EF4-FFF2-40B4-BE49-F238E27FC236}">
                            <a16:creationId xmlns:a16="http://schemas.microsoft.com/office/drawing/2014/main" id="{63B1D225-6ED8-4493-B975-27F7031F4BDE}"/>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7" name="Title 6">
            <a:extLst>
              <a:ext uri="{FF2B5EF4-FFF2-40B4-BE49-F238E27FC236}">
                <a16:creationId xmlns:a16="http://schemas.microsoft.com/office/drawing/2014/main" id="{46BDEBF8-5CB6-448E-BA34-B54DFF39FA68}"/>
              </a:ext>
            </a:extLst>
          </p:cNvPr>
          <p:cNvSpPr>
            <a:spLocks noGrp="1"/>
          </p:cNvSpPr>
          <p:nvPr>
            <p:ph type="title" hasCustomPrompt="1"/>
          </p:nvPr>
        </p:nvSpPr>
        <p:spPr>
          <a:xfrm>
            <a:off x="334435" y="357719"/>
            <a:ext cx="11523132" cy="332399"/>
          </a:xfrm>
        </p:spPr>
        <p:txBody>
          <a:bodyPr vert="horz"/>
          <a:lstStyle>
            <a:lvl1pPr>
              <a:defRPr>
                <a:solidFill>
                  <a:schemeClr val="bg1"/>
                </a:solidFill>
                <a:latin typeface="+mj-lt"/>
                <a:ea typeface="+mj-ea"/>
                <a:cs typeface="+mj-cs"/>
              </a:defRPr>
            </a:lvl1pPr>
          </a:lstStyle>
          <a:p>
            <a:r>
              <a:rPr lang="en-US"/>
              <a:t>Click to add title</a:t>
            </a:r>
          </a:p>
        </p:txBody>
      </p:sp>
      <p:pic>
        <p:nvPicPr>
          <p:cNvPr id="14" name="Immagine 8">
            <a:extLst>
              <a:ext uri="{FF2B5EF4-FFF2-40B4-BE49-F238E27FC236}">
                <a16:creationId xmlns:a16="http://schemas.microsoft.com/office/drawing/2014/main" id="{C2B35566-D65F-4B68-BA60-F6084D969CCA}"/>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5" name="Slide Number Placeholder 5">
            <a:extLst>
              <a:ext uri="{FF2B5EF4-FFF2-40B4-BE49-F238E27FC236}">
                <a16:creationId xmlns:a16="http://schemas.microsoft.com/office/drawing/2014/main" id="{3B2AAB17-1D51-4888-AFE8-5CE7F3B0AD4F}"/>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335540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1400319-7894-4688-844F-951C90CCCEB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2" name="Object 1" hidden="1">
                        <a:extLst>
                          <a:ext uri="{FF2B5EF4-FFF2-40B4-BE49-F238E27FC236}">
                            <a16:creationId xmlns:a16="http://schemas.microsoft.com/office/drawing/2014/main" id="{C1400319-7894-4688-844F-951C90CCCEB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334435" y="2619809"/>
            <a:ext cx="3114967" cy="1678023"/>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333" b="1">
                <a:solidFill>
                  <a:schemeClr val="tx2"/>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108637" y="3586749"/>
            <a:ext cx="1365251" cy="3382963"/>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2" name="Immagine 8">
            <a:extLst>
              <a:ext uri="{FF2B5EF4-FFF2-40B4-BE49-F238E27FC236}">
                <a16:creationId xmlns:a16="http://schemas.microsoft.com/office/drawing/2014/main" id="{A1F64497-12DD-4AF7-B105-227E7FE4E469}"/>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4" name="Slide Number Placeholder 5">
            <a:extLst>
              <a:ext uri="{FF2B5EF4-FFF2-40B4-BE49-F238E27FC236}">
                <a16:creationId xmlns:a16="http://schemas.microsoft.com/office/drawing/2014/main" id="{003A23FF-E2B3-4C9B-8CBA-BA29213E39B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4813121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sore di sezione">
    <p:bg>
      <p:bgPr>
        <a:solidFill>
          <a:schemeClr val="bg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vl1pPr>
          </a:lstStyle>
          <a:p>
            <a:pPr lvl="0"/>
            <a:r>
              <a:rPr lang="it-IT" dirty="0"/>
              <a:t>Titolo del divisore</a:t>
            </a:r>
          </a:p>
        </p:txBody>
      </p:sp>
      <p:pic>
        <p:nvPicPr>
          <p:cNvPr id="9" name="Immagin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2876524795"/>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Grazi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Titolo 1">
            <a:extLst>
              <a:ext uri="{FF2B5EF4-FFF2-40B4-BE49-F238E27FC236}">
                <a16:creationId xmlns:a16="http://schemas.microsoft.com/office/drawing/2014/main" id="{3A76B943-58B8-DA47-92ED-EC3F5B4C782D}"/>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br>
              <a:rPr lang="it-IT" sz="1600" dirty="0">
                <a:latin typeface="Arial" panose="020B0604020202020204" pitchFamily="34" charset="0"/>
                <a:cs typeface="Arial" panose="020B0604020202020204" pitchFamily="34" charset="0"/>
              </a:rPr>
            </a:br>
            <a:r>
              <a:rPr lang="it-IT" sz="1600" dirty="0">
                <a:latin typeface="Arial" panose="020B0604020202020204" pitchFamily="34" charset="0"/>
                <a:cs typeface="Arial" panose="020B0604020202020204" pitchFamily="34" charset="0"/>
              </a:rPr>
              <a:t>Investiamo nel domani</a:t>
            </a:r>
          </a:p>
        </p:txBody>
      </p:sp>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dirty="0"/>
              <a:t>Grazie</a:t>
            </a:r>
          </a:p>
        </p:txBody>
      </p:sp>
      <p:pic>
        <p:nvPicPr>
          <p:cNvPr id="9" name="Immagin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5255" y="578151"/>
            <a:ext cx="1349612" cy="604999"/>
          </a:xfrm>
          <a:prstGeom prst="rect">
            <a:avLst/>
          </a:prstGeom>
        </p:spPr>
      </p:pic>
    </p:spTree>
    <p:extLst>
      <p:ext uri="{BB962C8B-B14F-4D97-AF65-F5344CB8AC3E}">
        <p14:creationId xmlns:p14="http://schemas.microsoft.com/office/powerpoint/2010/main" val="4245645906"/>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B5C7F70-895D-427F-AAFF-3053CDAEB5D5}"/>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2" name="Object 1" hidden="1">
                        <a:extLst>
                          <a:ext uri="{FF2B5EF4-FFF2-40B4-BE49-F238E27FC236}">
                            <a16:creationId xmlns:a16="http://schemas.microsoft.com/office/drawing/2014/main" id="{CB5C7F70-895D-427F-AAFF-3053CDAEB5D5}"/>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7" name="Immagine 8">
            <a:extLst>
              <a:ext uri="{FF2B5EF4-FFF2-40B4-BE49-F238E27FC236}">
                <a16:creationId xmlns:a16="http://schemas.microsoft.com/office/drawing/2014/main" id="{E1D5FA5C-F511-47D2-BD79-3B3F41893CF5}"/>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8" name="Slide Number Placeholder 5">
            <a:extLst>
              <a:ext uri="{FF2B5EF4-FFF2-40B4-BE49-F238E27FC236}">
                <a16:creationId xmlns:a16="http://schemas.microsoft.com/office/drawing/2014/main" id="{23A49329-9F9B-4376-9D2C-D47FD7F59BEA}"/>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5350934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95F06AD-038C-47A8-9EA0-6993112BB582}"/>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2" name="Object 1" hidden="1">
                        <a:extLst>
                          <a:ext uri="{FF2B5EF4-FFF2-40B4-BE49-F238E27FC236}">
                            <a16:creationId xmlns:a16="http://schemas.microsoft.com/office/drawing/2014/main" id="{B95F06AD-038C-47A8-9EA0-6993112BB582}"/>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896965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D. Disclaim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FE29DE-7190-4925-BB6F-2BB05B2A877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2" name="Object 1" hidden="1">
                        <a:extLst>
                          <a:ext uri="{FF2B5EF4-FFF2-40B4-BE49-F238E27FC236}">
                            <a16:creationId xmlns:a16="http://schemas.microsoft.com/office/drawing/2014/main" id="{F3FE29DE-7190-4925-BB6F-2BB05B2A877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0"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Title 6">
            <a:extLst>
              <a:ext uri="{FF2B5EF4-FFF2-40B4-BE49-F238E27FC236}">
                <a16:creationId xmlns:a16="http://schemas.microsoft.com/office/drawing/2014/main" id="{0333A3DF-AD98-4990-8AA1-54CDC17AF811}"/>
              </a:ext>
            </a:extLst>
          </p:cNvPr>
          <p:cNvSpPr txBox="1">
            <a:spLocks/>
          </p:cNvSpPr>
          <p:nvPr userDrawn="1"/>
        </p:nvSpPr>
        <p:spPr>
          <a:xfrm>
            <a:off x="334435" y="2975354"/>
            <a:ext cx="3504140" cy="701795"/>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067" b="1">
                <a:gradFill>
                  <a:gsLst>
                    <a:gs pos="100000">
                      <a:schemeClr val="tx2"/>
                    </a:gs>
                    <a:gs pos="2000">
                      <a:schemeClr val="accent2"/>
                    </a:gs>
                  </a:gsLst>
                  <a:lin ang="2700000" scaled="0"/>
                </a:gradFill>
                <a:latin typeface="+mn-lt"/>
                <a:ea typeface="+mn-ea"/>
                <a:cs typeface="+mn-cs"/>
                <a:sym typeface="Trebuchet MS" panose="020B0603020202020204" pitchFamily="34" charset="0"/>
              </a:rPr>
              <a:t>Disclaimer</a:t>
            </a:r>
          </a:p>
        </p:txBody>
      </p:sp>
      <p:cxnSp>
        <p:nvCxnSpPr>
          <p:cNvPr id="11" name="Straight Connector 10">
            <a:extLst>
              <a:ext uri="{FF2B5EF4-FFF2-40B4-BE49-F238E27FC236}">
                <a16:creationId xmlns:a16="http://schemas.microsoft.com/office/drawing/2014/main" id="{92B65581-7263-406B-BA0A-E05F50D6B620}"/>
              </a:ext>
            </a:extLst>
          </p:cNvPr>
          <p:cNvCxnSpPr/>
          <p:nvPr userDrawn="1"/>
        </p:nvCxnSpPr>
        <p:spPr>
          <a:xfrm>
            <a:off x="4367899" y="1630188"/>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D611BC4C-68A5-4CAA-BFDE-240CA941B9E4}"/>
              </a:ext>
            </a:extLst>
          </p:cNvPr>
          <p:cNvSpPr>
            <a:spLocks noGrp="1"/>
          </p:cNvSpPr>
          <p:nvPr>
            <p:ph type="body" sz="quarter" idx="10" hasCustomPrompt="1"/>
          </p:nvPr>
        </p:nvSpPr>
        <p:spPr>
          <a:xfrm>
            <a:off x="5021827" y="1664257"/>
            <a:ext cx="6209072" cy="3323987"/>
          </a:xfrm>
        </p:spPr>
        <p:txBody>
          <a:bodyPr/>
          <a:lstStyle>
            <a:lvl1pPr>
              <a:defRPr sz="933">
                <a:latin typeface="+mn-lt"/>
                <a:ea typeface="+mn-ea"/>
                <a:cs typeface="+mn-cs"/>
              </a:defRPr>
            </a:lvl1pPr>
          </a:lstStyle>
          <a:p>
            <a:pPr lvl="0"/>
            <a:r>
              <a:rPr lang="en-US"/>
              <a:t>Edit text</a:t>
            </a:r>
          </a:p>
        </p:txBody>
      </p:sp>
    </p:spTree>
    <p:extLst>
      <p:ext uri="{BB962C8B-B14F-4D97-AF65-F5344CB8AC3E}">
        <p14:creationId xmlns:p14="http://schemas.microsoft.com/office/powerpoint/2010/main" val="4160588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384" imgH="384" progId="TCLayout.ActiveDocument.1">
                  <p:embed/>
                </p:oleObj>
              </mc:Choice>
              <mc:Fallback>
                <p:oleObj name="Diapositiva think-cell" r:id="rId3" imgW="384" imgH="384"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7" name="Titolo 1">
            <a:extLst>
              <a:ext uri="{FF2B5EF4-FFF2-40B4-BE49-F238E27FC236}">
                <a16:creationId xmlns:a16="http://schemas.microsoft.com/office/drawing/2014/main" id="{ACE11E19-9773-4824-BA0E-BC4A67E06151}"/>
              </a:ext>
            </a:extLst>
          </p:cNvPr>
          <p:cNvSpPr txBox="1">
            <a:spLocks/>
          </p:cNvSpPr>
          <p:nvPr userDrawn="1"/>
        </p:nvSpPr>
        <p:spPr>
          <a:xfrm>
            <a:off x="206024" y="6118578"/>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br>
              <a:rPr lang="it-IT" sz="1600">
                <a:latin typeface="+mn-lt"/>
                <a:ea typeface="+mn-ea"/>
                <a:cs typeface="+mn-cs"/>
              </a:rPr>
            </a:br>
            <a:r>
              <a:rPr lang="it-IT" sz="1600">
                <a:latin typeface="+mn-lt"/>
                <a:ea typeface="+mn-ea"/>
                <a:cs typeface="+mn-cs"/>
              </a:rPr>
              <a:t>Investiamo nel domani</a:t>
            </a:r>
          </a:p>
        </p:txBody>
      </p:sp>
      <p:sp>
        <p:nvSpPr>
          <p:cNvPr id="11" name="CasellaDiTesto 5">
            <a:extLst>
              <a:ext uri="{FF2B5EF4-FFF2-40B4-BE49-F238E27FC236}">
                <a16:creationId xmlns:a16="http://schemas.microsoft.com/office/drawing/2014/main" id="{697E90E9-6054-428C-B295-6021CDC808A5}"/>
              </a:ext>
            </a:extLst>
          </p:cNvPr>
          <p:cNvSpPr txBox="1"/>
          <p:nvPr userDrawn="1"/>
        </p:nvSpPr>
        <p:spPr>
          <a:xfrm>
            <a:off x="334435" y="2188604"/>
            <a:ext cx="8666132" cy="1490672"/>
          </a:xfrm>
          <a:prstGeom prst="rect">
            <a:avLst/>
          </a:prstGeom>
        </p:spPr>
        <p:txBody>
          <a:bodyPr vert="horz" wrap="square" lIns="0" tIns="60960" rIns="0" bIns="60960" rtlCol="0" anchor="b">
            <a:norm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it-IT" sz="5333" b="0" i="0" u="none" strike="noStrike" kern="0" cap="none" spc="0" normalizeH="0" baseline="0" noProof="0">
                <a:ln>
                  <a:noFill/>
                </a:ln>
                <a:solidFill>
                  <a:srgbClr val="415364"/>
                </a:solidFill>
                <a:effectLst/>
                <a:uLnTx/>
                <a:uFillTx/>
                <a:latin typeface="+mn-lt"/>
                <a:ea typeface="+mn-ea"/>
                <a:cs typeface="+mn-cs"/>
              </a:rPr>
              <a:t>Grazie</a:t>
            </a:r>
          </a:p>
        </p:txBody>
      </p:sp>
      <p:pic>
        <p:nvPicPr>
          <p:cNvPr id="12" name="Immagine 8">
            <a:extLst>
              <a:ext uri="{FF2B5EF4-FFF2-40B4-BE49-F238E27FC236}">
                <a16:creationId xmlns:a16="http://schemas.microsoft.com/office/drawing/2014/main" id="{6DEC2C2F-2DE4-451F-9CC8-CDF91FB109E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335255" y="578153"/>
            <a:ext cx="1349612" cy="604999"/>
          </a:xfrm>
          <a:prstGeom prst="rect">
            <a:avLst/>
          </a:prstGeom>
        </p:spPr>
      </p:pic>
    </p:spTree>
    <p:extLst>
      <p:ext uri="{BB962C8B-B14F-4D97-AF65-F5344CB8AC3E}">
        <p14:creationId xmlns:p14="http://schemas.microsoft.com/office/powerpoint/2010/main" val="2292549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B28A9CC-B7F3-436E-84BC-1D6DF0C7C4B2}"/>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9B28A9CC-B7F3-436E-84BC-1D6DF0C7C4B2}"/>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5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grpSp>
        <p:nvGrpSpPr>
          <p:cNvPr id="51" name="Group 50">
            <a:extLst>
              <a:ext uri="{FF2B5EF4-FFF2-40B4-BE49-F238E27FC236}">
                <a16:creationId xmlns:a16="http://schemas.microsoft.com/office/drawing/2014/main" id="{7189452D-1CCB-41B1-AA2B-61C9161F1454}"/>
              </a:ext>
            </a:extLst>
          </p:cNvPr>
          <p:cNvGrpSpPr/>
          <p:nvPr userDrawn="1"/>
        </p:nvGrpSpPr>
        <p:grpSpPr>
          <a:xfrm>
            <a:off x="-600" y="-1"/>
            <a:ext cx="12193800" cy="6858001"/>
            <a:chOff x="-450" y="-1"/>
            <a:chExt cx="9145350" cy="5143501"/>
          </a:xfrm>
        </p:grpSpPr>
        <p:sp>
          <p:nvSpPr>
            <p:cNvPr id="52" name="No fly zone">
              <a:extLst>
                <a:ext uri="{FF2B5EF4-FFF2-40B4-BE49-F238E27FC236}">
                  <a16:creationId xmlns:a16="http://schemas.microsoft.com/office/drawing/2014/main" id="{E40AB219-E9C9-426F-8F7B-C4038B409FF7}"/>
                </a:ext>
              </a:extLst>
            </p:cNvPr>
            <p:cNvSpPr/>
            <p:nvPr/>
          </p:nvSpPr>
          <p:spPr>
            <a:xfrm>
              <a:off x="0" y="-1"/>
              <a:ext cx="9144900" cy="51435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solidFill>
                  <a:schemeClr val="tx1"/>
                </a:solidFill>
                <a:latin typeface="+mn-lt"/>
                <a:ea typeface="+mn-ea"/>
                <a:cs typeface="+mn-cs"/>
              </a:endParaRPr>
            </a:p>
          </p:txBody>
        </p:sp>
        <p:grpSp>
          <p:nvGrpSpPr>
            <p:cNvPr id="53" name="Baselines / anchors">
              <a:extLst>
                <a:ext uri="{FF2B5EF4-FFF2-40B4-BE49-F238E27FC236}">
                  <a16:creationId xmlns:a16="http://schemas.microsoft.com/office/drawing/2014/main" id="{40DB03D3-201E-4FCB-8DD2-D15748E2DF50}"/>
                </a:ext>
              </a:extLst>
            </p:cNvPr>
            <p:cNvGrpSpPr/>
            <p:nvPr userDrawn="1"/>
          </p:nvGrpSpPr>
          <p:grpSpPr>
            <a:xfrm>
              <a:off x="-450" y="467100"/>
              <a:ext cx="9144900" cy="4073893"/>
              <a:chOff x="12623800" y="622800"/>
              <a:chExt cx="11176000" cy="5536800"/>
            </a:xfrm>
          </p:grpSpPr>
          <p:cxnSp>
            <p:nvCxnSpPr>
              <p:cNvPr id="78" name="Straight Connector 77">
                <a:extLst>
                  <a:ext uri="{FF2B5EF4-FFF2-40B4-BE49-F238E27FC236}">
                    <a16:creationId xmlns:a16="http://schemas.microsoft.com/office/drawing/2014/main" id="{262DC3F4-B86C-4DCC-903E-EBF6C109320F}"/>
                  </a:ext>
                </a:extLst>
              </p:cNvPr>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236A330-BCF2-4B1F-84EF-4FB4E94A610B}"/>
                  </a:ext>
                </a:extLst>
              </p:cNvPr>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A7C80B0-D289-4706-8B8E-FC23B6B4FD0C}"/>
                  </a:ext>
                </a:extLst>
              </p:cNvPr>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2531583-E3E4-44F1-B4AD-0E2D9178173E}"/>
                  </a:ext>
                </a:extLst>
              </p:cNvPr>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797926D-4DDA-48A5-88C6-C3A8800B452D}"/>
                  </a:ext>
                </a:extLst>
              </p:cNvPr>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EC69534-1303-4A8D-9CF0-45FCA1192A90}"/>
                  </a:ext>
                </a:extLst>
              </p:cNvPr>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85C8FDE-E5FD-47D0-9255-B18C122ED344}"/>
                  </a:ext>
                </a:extLst>
              </p:cNvPr>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9A8E5AB-2936-434F-B110-7D9F6D471F42}"/>
                  </a:ext>
                </a:extLst>
              </p:cNvPr>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042711B-AE56-423A-8257-AE5AB55888C1}"/>
                  </a:ext>
                </a:extLst>
              </p:cNvPr>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5B844B4-0019-4B94-8136-412FAC93679E}"/>
                  </a:ext>
                </a:extLst>
              </p:cNvPr>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DD94C7E-8392-4E18-8291-6A382861C55F}"/>
                  </a:ext>
                </a:extLst>
              </p:cNvPr>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B78C286-F290-4A82-B470-382446F32140}"/>
                  </a:ext>
                </a:extLst>
              </p:cNvPr>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A4A7847-C95C-4CDB-94D7-9FF93B97FF09}"/>
                  </a:ext>
                </a:extLst>
              </p:cNvPr>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869CADE-35F9-4CC5-A844-4E5C9D2F6B22}"/>
                  </a:ext>
                </a:extLst>
              </p:cNvPr>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21778A7-8804-4481-B74B-523443CB54BC}"/>
                  </a:ext>
                </a:extLst>
              </p:cNvPr>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71B1321-0A7A-45FC-86D2-BD3B24E4A0D4}"/>
                  </a:ext>
                </a:extLst>
              </p:cNvPr>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BF9F6F4-B2D1-4547-90D9-5A1A7BDFF3EE}"/>
                  </a:ext>
                </a:extLst>
              </p:cNvPr>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51DDDBC-1DB0-4AB9-9BF5-A9EF04E6ADE8}"/>
                  </a:ext>
                </a:extLst>
              </p:cNvPr>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A45FBFC-8BC5-4F8C-9D4F-3D5E2F0C8084}"/>
                  </a:ext>
                </a:extLst>
              </p:cNvPr>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88A7F07-177E-48DA-8768-86679D1FF968}"/>
                  </a:ext>
                </a:extLst>
              </p:cNvPr>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4" name="Gutter space">
              <a:extLst>
                <a:ext uri="{FF2B5EF4-FFF2-40B4-BE49-F238E27FC236}">
                  <a16:creationId xmlns:a16="http://schemas.microsoft.com/office/drawing/2014/main" id="{6A79F0A2-38F6-4EBF-AF18-69357ACE3AA4}"/>
                </a:ext>
              </a:extLst>
            </p:cNvPr>
            <p:cNvGrpSpPr/>
            <p:nvPr userDrawn="1"/>
          </p:nvGrpSpPr>
          <p:grpSpPr>
            <a:xfrm>
              <a:off x="472500" y="467663"/>
              <a:ext cx="8153026" cy="4095464"/>
              <a:chOff x="1277000" y="623550"/>
              <a:chExt cx="9638000" cy="5537047"/>
            </a:xfrm>
          </p:grpSpPr>
          <p:sp>
            <p:nvSpPr>
              <p:cNvPr id="67" name="Rectangle 34">
                <a:extLst>
                  <a:ext uri="{FF2B5EF4-FFF2-40B4-BE49-F238E27FC236}">
                    <a16:creationId xmlns:a16="http://schemas.microsoft.com/office/drawing/2014/main" id="{F7F4024B-1778-45FE-8CEA-607BD5691BEF}"/>
                  </a:ext>
                </a:extLst>
              </p:cNvPr>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8" name="Rectangle 35">
                <a:extLst>
                  <a:ext uri="{FF2B5EF4-FFF2-40B4-BE49-F238E27FC236}">
                    <a16:creationId xmlns:a16="http://schemas.microsoft.com/office/drawing/2014/main" id="{DACBC4FF-35D5-47A2-9B3F-50AB36FDEAE6}"/>
                  </a:ext>
                </a:extLst>
              </p:cNvPr>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9" name="Rectangle 36">
                <a:extLst>
                  <a:ext uri="{FF2B5EF4-FFF2-40B4-BE49-F238E27FC236}">
                    <a16:creationId xmlns:a16="http://schemas.microsoft.com/office/drawing/2014/main" id="{32209605-CE1E-49BD-952A-DE2B5A3C649E}"/>
                  </a:ext>
                </a:extLst>
              </p:cNvPr>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0" name="Rectangle 37">
                <a:extLst>
                  <a:ext uri="{FF2B5EF4-FFF2-40B4-BE49-F238E27FC236}">
                    <a16:creationId xmlns:a16="http://schemas.microsoft.com/office/drawing/2014/main" id="{90E5767A-3D40-4D57-BDD5-4B872D761EB9}"/>
                  </a:ext>
                </a:extLst>
              </p:cNvPr>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1" name="Rectangle 38">
                <a:extLst>
                  <a:ext uri="{FF2B5EF4-FFF2-40B4-BE49-F238E27FC236}">
                    <a16:creationId xmlns:a16="http://schemas.microsoft.com/office/drawing/2014/main" id="{FD02B149-0EE4-4740-AB0A-ADFEC18F1056}"/>
                  </a:ext>
                </a:extLst>
              </p:cNvPr>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2" name="Rectangle 39">
                <a:extLst>
                  <a:ext uri="{FF2B5EF4-FFF2-40B4-BE49-F238E27FC236}">
                    <a16:creationId xmlns:a16="http://schemas.microsoft.com/office/drawing/2014/main" id="{EED6AEDB-5398-453D-BB07-290524E7A445}"/>
                  </a:ext>
                </a:extLst>
              </p:cNvPr>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3" name="Rectangle 40">
                <a:extLst>
                  <a:ext uri="{FF2B5EF4-FFF2-40B4-BE49-F238E27FC236}">
                    <a16:creationId xmlns:a16="http://schemas.microsoft.com/office/drawing/2014/main" id="{1D8F69E3-1553-44A3-B498-D6B0270A4E36}"/>
                  </a:ext>
                </a:extLst>
              </p:cNvPr>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4" name="Rectangle 41">
                <a:extLst>
                  <a:ext uri="{FF2B5EF4-FFF2-40B4-BE49-F238E27FC236}">
                    <a16:creationId xmlns:a16="http://schemas.microsoft.com/office/drawing/2014/main" id="{8E5FDFDB-932F-4B0F-BC9E-664FEBF0EEEB}"/>
                  </a:ext>
                </a:extLst>
              </p:cNvPr>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5" name="Rectangle 42">
                <a:extLst>
                  <a:ext uri="{FF2B5EF4-FFF2-40B4-BE49-F238E27FC236}">
                    <a16:creationId xmlns:a16="http://schemas.microsoft.com/office/drawing/2014/main" id="{23331373-11CC-4C4D-A0BE-9E2378E422D5}"/>
                  </a:ext>
                </a:extLst>
              </p:cNvPr>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6" name="Rectangle 43">
                <a:extLst>
                  <a:ext uri="{FF2B5EF4-FFF2-40B4-BE49-F238E27FC236}">
                    <a16:creationId xmlns:a16="http://schemas.microsoft.com/office/drawing/2014/main" id="{D6CD0EF1-B11E-400E-B7E1-5854EC4611AA}"/>
                  </a:ext>
                </a:extLst>
              </p:cNvPr>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7" name="Rectangle 44">
                <a:extLst>
                  <a:ext uri="{FF2B5EF4-FFF2-40B4-BE49-F238E27FC236}">
                    <a16:creationId xmlns:a16="http://schemas.microsoft.com/office/drawing/2014/main" id="{4327EFD2-5803-4DF7-BEE3-6D5C1C54AFD6}"/>
                  </a:ext>
                </a:extLst>
              </p:cNvPr>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sp>
          <p:nvSpPr>
            <p:cNvPr id="55" name="Slide edges">
              <a:extLst>
                <a:ext uri="{FF2B5EF4-FFF2-40B4-BE49-F238E27FC236}">
                  <a16:creationId xmlns:a16="http://schemas.microsoft.com/office/drawing/2014/main" id="{48F20335-C728-451C-B138-44EF185AE3BA}"/>
                </a:ext>
              </a:extLst>
            </p:cNvPr>
            <p:cNvSpPr>
              <a:spLocks/>
            </p:cNvSpPr>
            <p:nvPr/>
          </p:nvSpPr>
          <p:spPr bwMode="auto">
            <a:xfrm>
              <a:off x="-450" y="0"/>
              <a:ext cx="9144900" cy="51435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57" name="Footnote measure">
              <a:extLst>
                <a:ext uri="{FF2B5EF4-FFF2-40B4-BE49-F238E27FC236}">
                  <a16:creationId xmlns:a16="http://schemas.microsoft.com/office/drawing/2014/main" id="{772CA04F-B31B-4376-A513-62F5241CE70A}"/>
                </a:ext>
              </a:extLst>
            </p:cNvPr>
            <p:cNvSpPr>
              <a:spLocks noChangeArrowheads="1"/>
            </p:cNvSpPr>
            <p:nvPr/>
          </p:nvSpPr>
          <p:spPr bwMode="auto">
            <a:xfrm>
              <a:off x="250375" y="4563137"/>
              <a:ext cx="8642350" cy="356807"/>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58" name="Whitespace measure">
              <a:extLst>
                <a:ext uri="{FF2B5EF4-FFF2-40B4-BE49-F238E27FC236}">
                  <a16:creationId xmlns:a16="http://schemas.microsoft.com/office/drawing/2014/main" id="{1825E3BF-B03E-43AA-AAC3-CEF10CD6A913}"/>
                </a:ext>
              </a:extLst>
            </p:cNvPr>
            <p:cNvSpPr>
              <a:spLocks noChangeArrowheads="1"/>
            </p:cNvSpPr>
            <p:nvPr/>
          </p:nvSpPr>
          <p:spPr bwMode="auto">
            <a:xfrm>
              <a:off x="250375" y="868677"/>
              <a:ext cx="8642350" cy="4374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nvGrpSpPr>
            <p:cNvPr id="59" name="Five column measure">
              <a:extLst>
                <a:ext uri="{FF2B5EF4-FFF2-40B4-BE49-F238E27FC236}">
                  <a16:creationId xmlns:a16="http://schemas.microsoft.com/office/drawing/2014/main" id="{2CA858E5-430D-4AAF-AFBB-AF5FDD38E383}"/>
                </a:ext>
              </a:extLst>
            </p:cNvPr>
            <p:cNvGrpSpPr/>
            <p:nvPr userDrawn="1"/>
          </p:nvGrpSpPr>
          <p:grpSpPr>
            <a:xfrm>
              <a:off x="250825" y="4471914"/>
              <a:ext cx="8642350" cy="59652"/>
              <a:chOff x="629400" y="5975122"/>
              <a:chExt cx="10933200" cy="79536"/>
            </a:xfrm>
          </p:grpSpPr>
          <p:sp>
            <p:nvSpPr>
              <p:cNvPr id="62" name="Rectangle 5">
                <a:extLst>
                  <a:ext uri="{FF2B5EF4-FFF2-40B4-BE49-F238E27FC236}">
                    <a16:creationId xmlns:a16="http://schemas.microsoft.com/office/drawing/2014/main" id="{F8592A28-0FCB-4964-9F62-8DA3F0E3933A}"/>
                  </a:ext>
                </a:extLst>
              </p:cNvPr>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3" name="Rectangle 7">
                <a:extLst>
                  <a:ext uri="{FF2B5EF4-FFF2-40B4-BE49-F238E27FC236}">
                    <a16:creationId xmlns:a16="http://schemas.microsoft.com/office/drawing/2014/main" id="{C530550A-07DD-4954-9611-AD489A054D3F}"/>
                  </a:ext>
                </a:extLst>
              </p:cNvPr>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4" name="Rectangle 9">
                <a:extLst>
                  <a:ext uri="{FF2B5EF4-FFF2-40B4-BE49-F238E27FC236}">
                    <a16:creationId xmlns:a16="http://schemas.microsoft.com/office/drawing/2014/main" id="{C2C7FBA6-4D33-43A4-8663-3AABB4BCBD2B}"/>
                  </a:ext>
                </a:extLst>
              </p:cNvPr>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5" name="Rectangle 11">
                <a:extLst>
                  <a:ext uri="{FF2B5EF4-FFF2-40B4-BE49-F238E27FC236}">
                    <a16:creationId xmlns:a16="http://schemas.microsoft.com/office/drawing/2014/main" id="{CAFF74AD-92D8-455D-95DF-CE64B36B1A42}"/>
                  </a:ext>
                </a:extLst>
              </p:cNvPr>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6" name="Rectangle 13">
                <a:extLst>
                  <a:ext uri="{FF2B5EF4-FFF2-40B4-BE49-F238E27FC236}">
                    <a16:creationId xmlns:a16="http://schemas.microsoft.com/office/drawing/2014/main" id="{33814CA9-2243-40E9-A639-32A54D823694}"/>
                  </a:ext>
                </a:extLst>
              </p:cNvPr>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sp>
          <p:nvSpPr>
            <p:cNvPr id="60" name="Live area">
              <a:extLst>
                <a:ext uri="{FF2B5EF4-FFF2-40B4-BE49-F238E27FC236}">
                  <a16:creationId xmlns:a16="http://schemas.microsoft.com/office/drawing/2014/main" id="{CEF51CCE-7837-4681-B3FC-3B4509D639E8}"/>
                </a:ext>
              </a:extLst>
            </p:cNvPr>
            <p:cNvSpPr/>
            <p:nvPr/>
          </p:nvSpPr>
          <p:spPr>
            <a:xfrm>
              <a:off x="250825" y="1310640"/>
              <a:ext cx="8642350" cy="3238816"/>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endParaRPr>
            </a:p>
          </p:txBody>
        </p:sp>
        <p:sp>
          <p:nvSpPr>
            <p:cNvPr id="61" name="Footnote example">
              <a:extLst>
                <a:ext uri="{FF2B5EF4-FFF2-40B4-BE49-F238E27FC236}">
                  <a16:creationId xmlns:a16="http://schemas.microsoft.com/office/drawing/2014/main" id="{8193C4F4-7D29-4441-B68E-A515F0C9D41B}"/>
                </a:ext>
              </a:extLst>
            </p:cNvPr>
            <p:cNvSpPr txBox="1"/>
            <p:nvPr/>
          </p:nvSpPr>
          <p:spPr>
            <a:xfrm>
              <a:off x="472500" y="4587412"/>
              <a:ext cx="6773186" cy="332543"/>
            </a:xfrm>
            <a:prstGeom prst="rect">
              <a:avLst/>
            </a:prstGeom>
            <a:noFill/>
          </p:spPr>
          <p:txBody>
            <a:bodyPr wrap="square" lIns="0" tIns="0" rIns="0" bIns="0" rtlCol="0" anchor="b">
              <a:spAutoFit/>
            </a:bodyPr>
            <a:lstStyle/>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8pt font</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1359090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4" imgW="270" imgH="270" progId="TCLayout.ActiveDocument.1">
                  <p:embed/>
                </p:oleObj>
              </mc:Choice>
              <mc:Fallback>
                <p:oleObj name="Diapositiva think-cell" r:id="rId4" imgW="270" imgH="270"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1" name="Rectangle 10"/>
          <p:cNvSpPr/>
          <p:nvPr userDrawn="1"/>
        </p:nvSpPr>
        <p:spPr bwMode="invGray">
          <a:xfrm>
            <a:off x="1092581" y="4691188"/>
            <a:ext cx="929337" cy="995875"/>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2" name="Rectangle 11"/>
          <p:cNvSpPr/>
          <p:nvPr userDrawn="1">
            <p:custDataLst>
              <p:tags r:id="rId2"/>
            </p:custDataLst>
          </p:nvPr>
        </p:nvSpPr>
        <p:spPr>
          <a:xfrm>
            <a:off x="2213916"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2" name="TextBox 1"/>
          <p:cNvSpPr txBox="1"/>
          <p:nvPr userDrawn="1"/>
        </p:nvSpPr>
        <p:spPr>
          <a:xfrm>
            <a:off x="334433" y="907199"/>
            <a:ext cx="3448800" cy="3450336"/>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333" b="1">
              <a:solidFill>
                <a:schemeClr val="bg1"/>
              </a:solidFill>
              <a:latin typeface="+mn-lt"/>
              <a:ea typeface="+mn-ea"/>
              <a:cs typeface="+mn-cs"/>
            </a:endParaRPr>
          </a:p>
        </p:txBody>
      </p:sp>
      <p:sp>
        <p:nvSpPr>
          <p:cNvPr id="10" name="TextBox 1"/>
          <p:cNvSpPr txBox="1"/>
          <p:nvPr userDrawn="1"/>
        </p:nvSpPr>
        <p:spPr>
          <a:xfrm>
            <a:off x="711791" y="1115416"/>
            <a:ext cx="2693366" cy="871970"/>
          </a:xfrm>
          <a:prstGeom prst="rect">
            <a:avLst/>
          </a:prstGeom>
          <a:noFill/>
        </p:spPr>
        <p:txBody>
          <a:bodyPr wrap="none" rtlCol="0">
            <a:spAutoFit/>
          </a:bodyPr>
          <a:lstStyle/>
          <a:p>
            <a:pPr algn="ctr" fontAlgn="auto">
              <a:lnSpc>
                <a:spcPct val="95000"/>
              </a:lnSpc>
              <a:spcBef>
                <a:spcPts val="0"/>
              </a:spcBef>
              <a:spcAft>
                <a:spcPts val="0"/>
              </a:spcAft>
            </a:pPr>
            <a:r>
              <a:rPr lang="en-US" sz="5333" b="1">
                <a:solidFill>
                  <a:schemeClr val="bg1"/>
                </a:solidFill>
                <a:latin typeface="+mn-lt"/>
                <a:ea typeface="+mn-ea"/>
                <a:cs typeface="+mn-cs"/>
              </a:rPr>
              <a:t>Agenda</a:t>
            </a:r>
          </a:p>
        </p:txBody>
      </p:sp>
      <p:pic>
        <p:nvPicPr>
          <p:cNvPr id="14" name="Immagine 8">
            <a:extLst>
              <a:ext uri="{FF2B5EF4-FFF2-40B4-BE49-F238E27FC236}">
                <a16:creationId xmlns:a16="http://schemas.microsoft.com/office/drawing/2014/main" id="{ABE5AF2C-20D6-4F62-A1AA-77E8196263BB}"/>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5" name="Slide Number Placeholder 5">
            <a:extLst>
              <a:ext uri="{FF2B5EF4-FFF2-40B4-BE49-F238E27FC236}">
                <a16:creationId xmlns:a16="http://schemas.microsoft.com/office/drawing/2014/main" id="{59CE1CCC-BC12-457B-BA9B-06585D5AFD88}"/>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6789094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270" imgH="270" progId="TCLayout.ActiveDocument.1">
                  <p:embed/>
                </p:oleObj>
              </mc:Choice>
              <mc:Fallback>
                <p:oleObj name="Diapositiva think-cell" r:id="rId3" imgW="270" imgH="270"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pic>
        <p:nvPicPr>
          <p:cNvPr id="8" name="Immagine 8">
            <a:extLst>
              <a:ext uri="{FF2B5EF4-FFF2-40B4-BE49-F238E27FC236}">
                <a16:creationId xmlns:a16="http://schemas.microsoft.com/office/drawing/2014/main" id="{DDA1DD87-6109-4C89-882E-3411D07CA17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1" name="Slide Number Placeholder 5">
            <a:extLst>
              <a:ext uri="{FF2B5EF4-FFF2-40B4-BE49-F238E27FC236}">
                <a16:creationId xmlns:a16="http://schemas.microsoft.com/office/drawing/2014/main" id="{07C617F3-ADC2-4A47-BA56-2DBA67D2A89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4947537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270" imgH="270" progId="TCLayout.ActiveDocument.1">
                  <p:embed/>
                </p:oleObj>
              </mc:Choice>
              <mc:Fallback>
                <p:oleObj name="Diapositiva think-cell" r:id="rId3" imgW="270" imgH="270"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0" name="Title 1"/>
          <p:cNvSpPr txBox="1">
            <a:spLocks/>
          </p:cNvSpPr>
          <p:nvPr userDrawn="1"/>
        </p:nvSpPr>
        <p:spPr>
          <a:xfrm>
            <a:off x="334433" y="622801"/>
            <a:ext cx="7485565" cy="4431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3200" b="1">
                <a:solidFill>
                  <a:schemeClr val="bg1"/>
                </a:solidFill>
                <a:latin typeface="+mn-lt"/>
                <a:ea typeface="+mn-ea"/>
                <a:cs typeface="+mn-cs"/>
              </a:rPr>
              <a:t>Agenda</a:t>
            </a:r>
          </a:p>
        </p:txBody>
      </p:sp>
      <p:cxnSp>
        <p:nvCxnSpPr>
          <p:cNvPr id="13" name="Straight Connector 12"/>
          <p:cNvCxnSpPr/>
          <p:nvPr userDrawn="1"/>
        </p:nvCxnSpPr>
        <p:spPr bwMode="white">
          <a:xfrm>
            <a:off x="334436" y="1206000"/>
            <a:ext cx="11860769"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1" name="Immagine 8">
            <a:extLst>
              <a:ext uri="{FF2B5EF4-FFF2-40B4-BE49-F238E27FC236}">
                <a16:creationId xmlns:a16="http://schemas.microsoft.com/office/drawing/2014/main" id="{5C8B20CC-B404-4CE8-ABB6-1B5332D21594}"/>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2" name="Slide Number Placeholder 5">
            <a:extLst>
              <a:ext uri="{FF2B5EF4-FFF2-40B4-BE49-F238E27FC236}">
                <a16:creationId xmlns:a16="http://schemas.microsoft.com/office/drawing/2014/main" id="{4F4F287C-1C0D-4A26-82B8-08D2C466B607}"/>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5307689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270" imgH="270" progId="TCLayout.ActiveDocument.1">
                  <p:embed/>
                </p:oleObj>
              </mc:Choice>
              <mc:Fallback>
                <p:oleObj name="Diapositiva think-cell"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H="1">
            <a:off x="3671071" y="0"/>
            <a:ext cx="416951" cy="6858000"/>
          </a:xfrm>
          <a:prstGeom prst="rect">
            <a:avLst/>
          </a:prstGeom>
        </p:spPr>
      </p:pic>
      <p:sp>
        <p:nvSpPr>
          <p:cNvPr id="13" name="Rectangle 12"/>
          <p:cNvSpPr/>
          <p:nvPr userDrawn="1"/>
        </p:nvSpPr>
        <p:spPr bwMode="white">
          <a:xfrm>
            <a:off x="4080764"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7" name="TextBox 16"/>
          <p:cNvSpPr txBox="1"/>
          <p:nvPr userDrawn="1"/>
        </p:nvSpPr>
        <p:spPr>
          <a:xfrm>
            <a:off x="334435" y="3207718"/>
            <a:ext cx="1842711" cy="443198"/>
          </a:xfrm>
          <a:prstGeom prst="rect">
            <a:avLst/>
          </a:prstGeom>
          <a:noFill/>
        </p:spPr>
        <p:txBody>
          <a:bodyPr wrap="square" lIns="0" tIns="0" rIns="0" bIns="0" rtlCol="0" anchor="t">
            <a:spAutoFit/>
          </a:bodyPr>
          <a:lstStyle/>
          <a:p>
            <a:pPr>
              <a:lnSpc>
                <a:spcPct val="90000"/>
              </a:lnSpc>
              <a:spcAft>
                <a:spcPts val="600"/>
              </a:spcAft>
            </a:pPr>
            <a:r>
              <a:rPr lang="en-US" sz="3200" b="1">
                <a:solidFill>
                  <a:schemeClr val="bg1"/>
                </a:solidFill>
                <a:latin typeface="+mn-lt"/>
                <a:ea typeface="+mn-ea"/>
                <a:cs typeface="+mn-cs"/>
              </a:rPr>
              <a:t>Agenda</a:t>
            </a:r>
          </a:p>
        </p:txBody>
      </p:sp>
      <p:pic>
        <p:nvPicPr>
          <p:cNvPr id="9" name="Immagine 8">
            <a:extLst>
              <a:ext uri="{FF2B5EF4-FFF2-40B4-BE49-F238E27FC236}">
                <a16:creationId xmlns:a16="http://schemas.microsoft.com/office/drawing/2014/main" id="{BBEB3C03-075E-4CBC-8159-29022369C132}"/>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1" name="Slide Number Placeholder 5">
            <a:extLst>
              <a:ext uri="{FF2B5EF4-FFF2-40B4-BE49-F238E27FC236}">
                <a16:creationId xmlns:a16="http://schemas.microsoft.com/office/drawing/2014/main" id="{D28B607E-A299-4AE7-9F59-3F4CA4D04376}"/>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2663661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4" imgW="270" imgH="270" progId="TCLayout.ActiveDocument.1">
                  <p:embed/>
                </p:oleObj>
              </mc:Choice>
              <mc:Fallback>
                <p:oleObj name="Diapositiva think-cell" r:id="rId4" imgW="270" imgH="270"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Rectangle 7"/>
          <p:cNvSpPr/>
          <p:nvPr userDrawn="1"/>
        </p:nvSpPr>
        <p:spPr bwMode="invGray">
          <a:xfrm>
            <a:off x="1092581" y="4691188"/>
            <a:ext cx="929337" cy="995875"/>
          </a:xfrm>
          <a:prstGeom prst="rect">
            <a:avLst/>
          </a:prstGeom>
          <a:no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0" name="Rectangle 9"/>
          <p:cNvSpPr/>
          <p:nvPr userDrawn="1">
            <p:custDataLst>
              <p:tags r:id="rId2"/>
            </p:custDataLst>
          </p:nvPr>
        </p:nvSpPr>
        <p:spPr>
          <a:xfrm>
            <a:off x="2213916" y="4691187"/>
            <a:ext cx="1570152" cy="1468176"/>
          </a:xfrm>
          <a:prstGeom prst="rect">
            <a:avLst/>
          </a:prstGeom>
          <a:noFill/>
          <a:ln w="9525" cmpd="sng">
            <a:solidFill>
              <a:schemeClr val="tx1"/>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11" name="TextBox 10"/>
          <p:cNvSpPr txBox="1"/>
          <p:nvPr userDrawn="1"/>
        </p:nvSpPr>
        <p:spPr>
          <a:xfrm>
            <a:off x="334433" y="907196"/>
            <a:ext cx="3448800" cy="3450336"/>
          </a:xfrm>
          <a:prstGeom prst="rect">
            <a:avLst/>
          </a:prstGeom>
          <a:noFill/>
          <a:ln>
            <a:solidFill>
              <a:schemeClr val="tx1"/>
            </a:solidFill>
          </a:ln>
        </p:spPr>
        <p:txBody>
          <a:bodyPr wrap="square" lIns="612000" tIns="468000" rIns="0" bIns="0" rtlCol="0" anchor="t">
            <a:noAutofit/>
          </a:bodyPr>
          <a:lstStyle/>
          <a:p>
            <a:pPr>
              <a:lnSpc>
                <a:spcPct val="90000"/>
              </a:lnSpc>
              <a:spcAft>
                <a:spcPts val="600"/>
              </a:spcAft>
            </a:pPr>
            <a:endParaRPr lang="en-US" sz="5333">
              <a:solidFill>
                <a:schemeClr val="accent4"/>
              </a:solidFill>
              <a:latin typeface="+mn-lt"/>
              <a:ea typeface="+mn-ea"/>
              <a:cs typeface="+mn-cs"/>
            </a:endParaRPr>
          </a:p>
        </p:txBody>
      </p:sp>
      <p:sp>
        <p:nvSpPr>
          <p:cNvPr id="9" name="TextBox 1"/>
          <p:cNvSpPr txBox="1"/>
          <p:nvPr userDrawn="1"/>
        </p:nvSpPr>
        <p:spPr>
          <a:xfrm>
            <a:off x="711791" y="1115416"/>
            <a:ext cx="2693366" cy="87197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5333" b="1">
                <a:solidFill>
                  <a:schemeClr val="tx1"/>
                </a:solidFill>
                <a:latin typeface="+mn-lt"/>
                <a:ea typeface="+mn-ea"/>
                <a:cs typeface="+mn-cs"/>
              </a:rPr>
              <a:t>Agenda</a:t>
            </a:r>
          </a:p>
        </p:txBody>
      </p:sp>
    </p:spTree>
    <p:extLst>
      <p:ext uri="{BB962C8B-B14F-4D97-AF65-F5344CB8AC3E}">
        <p14:creationId xmlns:p14="http://schemas.microsoft.com/office/powerpoint/2010/main" val="28629056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1_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838200" y="677041"/>
            <a:ext cx="10515600" cy="701731"/>
          </a:xfrm>
          <a:noFill/>
        </p:spPr>
        <p:txBody>
          <a:bodyPr wrap="square" rtlCol="0">
            <a:spAutoFit/>
          </a:bodyPr>
          <a:lstStyle>
            <a:lvl1pPr>
              <a:defRPr lang="it-IT"/>
            </a:lvl1pPr>
          </a:lstStyle>
          <a:p>
            <a:pPr lvl="0" algn="l"/>
            <a:r>
              <a:rPr lang="it-IT"/>
              <a:t>Fare clic per modificare stile</a:t>
            </a:r>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FC0DA8F-5333-404C-B1A3-89924F4629AA}" type="slidenum">
              <a:t>‹N›</a:t>
            </a:fld>
            <a:endParaRPr lang="it-IT"/>
          </a:p>
        </p:txBody>
      </p:sp>
      <p:cxnSp>
        <p:nvCxnSpPr>
          <p:cNvPr id="10" name="Connettore 1 9"/>
          <p:cNvCxnSpPr/>
          <p:nvPr userDrawn="1"/>
        </p:nvCxnSpPr>
        <p:spPr>
          <a:xfrm>
            <a:off x="0" y="1220755"/>
            <a:ext cx="12192000" cy="0"/>
          </a:xfrm>
          <a:prstGeom prst="line">
            <a:avLst/>
          </a:prstGeom>
          <a:ln w="6350" cmpd="sng">
            <a:gradFill flip="none" rotWithShape="1">
              <a:gsLst>
                <a:gs pos="51000">
                  <a:schemeClr val="accent5"/>
                </a:gs>
                <a:gs pos="100000">
                  <a:schemeClr val="accent6"/>
                </a:gs>
                <a:gs pos="0">
                  <a:schemeClr val="accent6"/>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931709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270" imgH="270" progId="TCLayout.ActiveDocument.1">
                  <p:embed/>
                </p:oleObj>
              </mc:Choice>
              <mc:Fallback>
                <p:oleObj name="Diapositiva think-cell"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spTree>
    <p:extLst>
      <p:ext uri="{BB962C8B-B14F-4D97-AF65-F5344CB8AC3E}">
        <p14:creationId xmlns:p14="http://schemas.microsoft.com/office/powerpoint/2010/main" val="40567434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270" imgH="270" progId="TCLayout.ActiveDocument.1">
                  <p:embed/>
                </p:oleObj>
              </mc:Choice>
              <mc:Fallback>
                <p:oleObj name="Diapositiva think-cell"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7" name="Title 1"/>
          <p:cNvSpPr txBox="1">
            <a:spLocks/>
          </p:cNvSpPr>
          <p:nvPr userDrawn="1"/>
        </p:nvSpPr>
        <p:spPr>
          <a:xfrm>
            <a:off x="334433" y="622802"/>
            <a:ext cx="7485565" cy="3323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400" b="1">
                <a:solidFill>
                  <a:schemeClr val="tx1"/>
                </a:solidFill>
                <a:latin typeface="+mn-lt"/>
                <a:ea typeface="+mn-ea"/>
                <a:cs typeface="+mn-cs"/>
              </a:rPr>
              <a:t>Agenda</a:t>
            </a:r>
          </a:p>
        </p:txBody>
      </p:sp>
      <p:cxnSp>
        <p:nvCxnSpPr>
          <p:cNvPr id="9" name="Straight Connector 8"/>
          <p:cNvCxnSpPr/>
          <p:nvPr userDrawn="1"/>
        </p:nvCxnSpPr>
        <p:spPr bwMode="white">
          <a:xfrm>
            <a:off x="334436" y="1206000"/>
            <a:ext cx="11860769" cy="0"/>
          </a:xfrm>
          <a:prstGeom prst="line">
            <a:avLst/>
          </a:prstGeom>
          <a:ln w="9525" cmpd="sng">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0915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270" imgH="270" progId="TCLayout.ActiveDocument.1">
                  <p:embed/>
                </p:oleObj>
              </mc:Choice>
              <mc:Fallback>
                <p:oleObj name="Diapositiva think-cell"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H="1">
            <a:off x="3671071" y="0"/>
            <a:ext cx="416951" cy="6858000"/>
          </a:xfrm>
          <a:prstGeom prst="rect">
            <a:avLst/>
          </a:prstGeom>
        </p:spPr>
      </p:pic>
      <p:sp>
        <p:nvSpPr>
          <p:cNvPr id="26" name="Rectangle 25"/>
          <p:cNvSpPr/>
          <p:nvPr userDrawn="1"/>
        </p:nvSpPr>
        <p:spPr bwMode="ltGray">
          <a:xfrm>
            <a:off x="4080764"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0" name="TextBox 9"/>
          <p:cNvSpPr txBox="1"/>
          <p:nvPr userDrawn="1"/>
        </p:nvSpPr>
        <p:spPr>
          <a:xfrm>
            <a:off x="334435" y="3262147"/>
            <a:ext cx="2604075" cy="498598"/>
          </a:xfrm>
          <a:prstGeom prst="rect">
            <a:avLst/>
          </a:prstGeom>
          <a:noFill/>
        </p:spPr>
        <p:txBody>
          <a:bodyPr wrap="square" lIns="0" tIns="0" rIns="0" bIns="0" rtlCol="0" anchor="t">
            <a:spAutoFit/>
          </a:bodyPr>
          <a:lstStyle/>
          <a:p>
            <a:pPr>
              <a:lnSpc>
                <a:spcPct val="90000"/>
              </a:lnSpc>
              <a:spcAft>
                <a:spcPts val="600"/>
              </a:spcAft>
            </a:pPr>
            <a:r>
              <a:rPr lang="en-US" sz="3600" b="1">
                <a:solidFill>
                  <a:schemeClr val="bg1"/>
                </a:solidFill>
                <a:latin typeface="+mn-lt"/>
                <a:ea typeface="+mn-ea"/>
                <a:cs typeface="+mn-cs"/>
              </a:rPr>
              <a:t>Agenda</a:t>
            </a:r>
            <a:endParaRPr lang="en-US" sz="2800" b="1">
              <a:solidFill>
                <a:schemeClr val="bg1"/>
              </a:solidFill>
              <a:latin typeface="+mn-lt"/>
              <a:ea typeface="+mn-ea"/>
              <a:cs typeface="+mn-cs"/>
            </a:endParaRPr>
          </a:p>
        </p:txBody>
      </p:sp>
      <p:pic>
        <p:nvPicPr>
          <p:cNvPr id="9" name="Immagine 8">
            <a:extLst>
              <a:ext uri="{FF2B5EF4-FFF2-40B4-BE49-F238E27FC236}">
                <a16:creationId xmlns:a16="http://schemas.microsoft.com/office/drawing/2014/main" id="{D05425D2-1888-4155-A6DA-ADB37F60BB0F}"/>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1" name="Slide Number Placeholder 5">
            <a:extLst>
              <a:ext uri="{FF2B5EF4-FFF2-40B4-BE49-F238E27FC236}">
                <a16:creationId xmlns:a16="http://schemas.microsoft.com/office/drawing/2014/main" id="{D8EF095F-0C74-413E-B077-695231D6CEED}"/>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5682635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270" imgH="270" progId="TCLayout.ActiveDocument.1">
                  <p:embed/>
                </p:oleObj>
              </mc:Choice>
              <mc:Fallback>
                <p:oleObj name="Diapositiva think-cell"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334435" y="2619809"/>
            <a:ext cx="3114967" cy="1678023"/>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333" b="1">
                <a:solidFill>
                  <a:schemeClr val="tx2"/>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108637" y="3586749"/>
            <a:ext cx="1365251" cy="3382963"/>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1" name="Immagine 8">
            <a:extLst>
              <a:ext uri="{FF2B5EF4-FFF2-40B4-BE49-F238E27FC236}">
                <a16:creationId xmlns:a16="http://schemas.microsoft.com/office/drawing/2014/main" id="{E3FB160C-3C63-487D-861B-3F0F9BAFFA9E}"/>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2" name="Slide Number Placeholder 5">
            <a:extLst>
              <a:ext uri="{FF2B5EF4-FFF2-40B4-BE49-F238E27FC236}">
                <a16:creationId xmlns:a16="http://schemas.microsoft.com/office/drawing/2014/main" id="{BD1A5B44-9A6F-4630-9755-AD8C0258D8C4}"/>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0303825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Copertin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6"/>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it-IT"/>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9"/>
            <a:ext cx="9144000" cy="2952751"/>
          </a:xfrm>
        </p:spPr>
        <p:txBody>
          <a:bodyPr lIns="0" tIns="0" rIns="0" bIns="0" anchor="b">
            <a:noAutofit/>
          </a:bodyPr>
          <a:lstStyle>
            <a:lvl1pPr marL="0" indent="0">
              <a:buNone/>
              <a:defRPr sz="6400"/>
            </a:lvl1pPr>
            <a:lvl2pPr>
              <a:defRPr sz="6400"/>
            </a:lvl2pPr>
            <a:lvl3pPr>
              <a:defRPr sz="6400"/>
            </a:lvl3pPr>
            <a:lvl4pPr>
              <a:defRPr sz="6400"/>
            </a:lvl4pPr>
            <a:lvl5pPr>
              <a:defRPr sz="6400"/>
            </a:lvl5pPr>
          </a:lstStyle>
          <a:p>
            <a:pPr lvl="0"/>
            <a:r>
              <a:rPr lang="it-IT"/>
              <a:t>Titolo al massimo di tre righe</a:t>
            </a:r>
          </a:p>
        </p:txBody>
      </p:sp>
    </p:spTree>
    <p:extLst>
      <p:ext uri="{BB962C8B-B14F-4D97-AF65-F5344CB8AC3E}">
        <p14:creationId xmlns:p14="http://schemas.microsoft.com/office/powerpoint/2010/main" val="4293344244"/>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Copertin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Univers Condensed" panose="020B050602020205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Univers Condensed" panose="020B050602020205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Univers Condensed" panose="020B050602020205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Univers Condensed" panose="020B050602020205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7"/>
            <a:ext cx="9144000" cy="2952751"/>
          </a:xfrm>
        </p:spPr>
        <p:txBody>
          <a:bodyPr lIns="0" tIns="0" rIns="0" bIns="0" anchor="b">
            <a:noAutofit/>
          </a:bodyPr>
          <a:lstStyle>
            <a:lvl1pPr marL="0" indent="0">
              <a:buNone/>
              <a:defRPr sz="6400"/>
            </a:lvl1pPr>
            <a:lvl2pPr>
              <a:defRPr sz="6400"/>
            </a:lvl2pPr>
            <a:lvl3pPr>
              <a:defRPr sz="6400"/>
            </a:lvl3pPr>
            <a:lvl4pPr>
              <a:defRPr sz="6400"/>
            </a:lvl4pPr>
            <a:lvl5pPr>
              <a:defRPr sz="6400"/>
            </a:lvl5pPr>
          </a:lstStyle>
          <a:p>
            <a:pPr lvl="0"/>
            <a:r>
              <a:rPr lang="it-IT" dirty="0"/>
              <a:t>Titolo al massimo di tre righe</a:t>
            </a:r>
          </a:p>
        </p:txBody>
      </p:sp>
      <p:pic>
        <p:nvPicPr>
          <p:cNvPr id="5" name="Immagin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5255" y="573181"/>
            <a:ext cx="1377531" cy="617513"/>
          </a:xfrm>
          <a:prstGeom prst="rect">
            <a:avLst/>
          </a:prstGeom>
        </p:spPr>
      </p:pic>
    </p:spTree>
    <p:extLst>
      <p:ext uri="{BB962C8B-B14F-4D97-AF65-F5344CB8AC3E}">
        <p14:creationId xmlns:p14="http://schemas.microsoft.com/office/powerpoint/2010/main" val="2832254162"/>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Divisore di sezione">
    <p:bg>
      <p:bgPr>
        <a:solidFill>
          <a:schemeClr val="bg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vl1pPr>
          </a:lstStyle>
          <a:p>
            <a:pPr lvl="0"/>
            <a:r>
              <a:rPr lang="it-IT" dirty="0"/>
              <a:t>Titolo del divisore</a:t>
            </a:r>
          </a:p>
        </p:txBody>
      </p:sp>
      <p:pic>
        <p:nvPicPr>
          <p:cNvPr id="7" name="Immagin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97687" y="6113401"/>
            <a:ext cx="1155835" cy="518131"/>
          </a:xfrm>
          <a:prstGeom prst="rect">
            <a:avLst/>
          </a:prstGeom>
        </p:spPr>
      </p:pic>
    </p:spTree>
    <p:extLst>
      <p:ext uri="{BB962C8B-B14F-4D97-AF65-F5344CB8AC3E}">
        <p14:creationId xmlns:p14="http://schemas.microsoft.com/office/powerpoint/2010/main" val="339237095"/>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 che può essere facoltativo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409528"/>
            <a:ext cx="11523133" cy="4612389"/>
          </a:xfrm>
        </p:spPr>
        <p:txBody>
          <a:bodyPr lIns="0" tIns="0" rIns="0" bIns="0" anchor="t" anchorCtr="0">
            <a:normAutofit/>
          </a:bodyPr>
          <a:lstStyle>
            <a:lvl1pPr algn="l">
              <a:lnSpc>
                <a:spcPct val="100000"/>
              </a:lnSpc>
              <a:defRPr sz="5867" b="0" i="0" baseline="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r>
              <a:rPr lang="en-US" dirty="0"/>
              <a:t>Call-out </a:t>
            </a:r>
            <a:r>
              <a:rPr lang="en-US" dirty="0" err="1"/>
              <a:t>è</a:t>
            </a:r>
            <a:r>
              <a:rPr lang="en-US" dirty="0"/>
              <a:t> </a:t>
            </a:r>
            <a:r>
              <a:rPr lang="en-US" dirty="0" err="1"/>
              <a:t>una</a:t>
            </a:r>
            <a:r>
              <a:rPr lang="en-US" dirty="0"/>
              <a:t> slide con un </a:t>
            </a:r>
            <a:r>
              <a:rPr lang="en-US" dirty="0" err="1"/>
              <a:t>testo</a:t>
            </a:r>
            <a:r>
              <a:rPr lang="en-US" dirty="0"/>
              <a:t> </a:t>
            </a:r>
            <a:r>
              <a:rPr lang="en-US" dirty="0" err="1"/>
              <a:t>grande</a:t>
            </a:r>
            <a:r>
              <a:rPr lang="en-US" dirty="0"/>
              <a:t> da </a:t>
            </a:r>
            <a:r>
              <a:rPr lang="en-US" dirty="0" err="1"/>
              <a:t>usare</a:t>
            </a:r>
            <a:r>
              <a:rPr lang="en-US" dirty="0"/>
              <a:t> per </a:t>
            </a:r>
            <a:r>
              <a:rPr lang="en-US" dirty="0" err="1"/>
              <a:t>evidenziare</a:t>
            </a:r>
            <a:r>
              <a:rPr lang="en-US" dirty="0"/>
              <a:t> </a:t>
            </a:r>
            <a:r>
              <a:rPr lang="en-US" dirty="0" err="1"/>
              <a:t>dei</a:t>
            </a:r>
            <a:r>
              <a:rPr lang="en-US" dirty="0"/>
              <a:t> </a:t>
            </a:r>
            <a:r>
              <a:rPr lang="en-US" dirty="0" err="1"/>
              <a:t>concetti</a:t>
            </a:r>
            <a:r>
              <a:rPr lang="en-US" dirty="0"/>
              <a:t> </a:t>
            </a:r>
            <a:r>
              <a:rPr lang="en-US" dirty="0" err="1"/>
              <a:t>chiave</a:t>
            </a:r>
            <a:r>
              <a:rPr lang="en-US" dirty="0"/>
              <a:t> </a:t>
            </a:r>
            <a:r>
              <a:rPr lang="en-US" dirty="0" err="1"/>
              <a:t>che</a:t>
            </a:r>
            <a:r>
              <a:rPr lang="en-US" dirty="0"/>
              <a:t> </a:t>
            </a:r>
            <a:r>
              <a:rPr lang="en-US" dirty="0" err="1"/>
              <a:t>devono</a:t>
            </a:r>
            <a:r>
              <a:rPr lang="en-US" dirty="0"/>
              <a:t> </a:t>
            </a:r>
            <a:r>
              <a:rPr lang="en-US" dirty="0" err="1"/>
              <a:t>risaltare</a:t>
            </a:r>
            <a:r>
              <a:rPr lang="en-US" dirty="0"/>
              <a:t> </a:t>
            </a:r>
            <a:r>
              <a:rPr lang="en-US" dirty="0" err="1"/>
              <a:t>all’interno</a:t>
            </a:r>
            <a:r>
              <a:rPr lang="en-US" dirty="0"/>
              <a:t> </a:t>
            </a:r>
            <a:r>
              <a:rPr lang="en-US" dirty="0" err="1"/>
              <a:t>della</a:t>
            </a:r>
            <a:r>
              <a:rPr lang="en-US" dirty="0"/>
              <a:t> </a:t>
            </a:r>
            <a:r>
              <a:rPr lang="en-US" dirty="0" err="1"/>
              <a:t>presentazione</a:t>
            </a:r>
            <a:r>
              <a:rPr lang="en-US" dirty="0"/>
              <a:t>.</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dirty="0">
              <a:latin typeface="Bressay" panose="02040503050505020203" pitchFamily="18" charset="77"/>
              <a:ea typeface="Bressay" panose="02040503050505020203" pitchFamily="18" charset="77"/>
              <a:cs typeface="Bressay" panose="02040503050505020203" pitchFamily="18" charset="77"/>
            </a:endParaRPr>
          </a:p>
        </p:txBody>
      </p:sp>
      <p:pic>
        <p:nvPicPr>
          <p:cNvPr id="12" name="Immagin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97687" y="6113401"/>
            <a:ext cx="1155835" cy="518131"/>
          </a:xfrm>
          <a:prstGeom prst="rect">
            <a:avLst/>
          </a:prstGeom>
        </p:spPr>
      </p:pic>
    </p:spTree>
    <p:extLst>
      <p:ext uri="{BB962C8B-B14F-4D97-AF65-F5344CB8AC3E}">
        <p14:creationId xmlns:p14="http://schemas.microsoft.com/office/powerpoint/2010/main" val="3506757251"/>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pic>
        <p:nvPicPr>
          <p:cNvPr id="12" name="Immagin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97687" y="6113401"/>
            <a:ext cx="1155835" cy="518131"/>
          </a:xfrm>
          <a:prstGeom prst="rect">
            <a:avLst/>
          </a:prstGeom>
        </p:spPr>
      </p:pic>
    </p:spTree>
    <p:extLst>
      <p:ext uri="{BB962C8B-B14F-4D97-AF65-F5344CB8AC3E}">
        <p14:creationId xmlns:p14="http://schemas.microsoft.com/office/powerpoint/2010/main" val="4194225463"/>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Slide testo e immagin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a:lvl1pPr>
          </a:lstStyle>
          <a:p>
            <a:endParaRPr lang="it-IT" dirty="0"/>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5" y="1536001"/>
            <a:ext cx="4224867" cy="4612388"/>
          </a:xfrm>
        </p:spPr>
        <p:txBody>
          <a:bodyPr lIns="0" tIns="0" rIns="0" bIns="0" anchor="t" anchorCtr="0">
            <a:normAutofit/>
          </a:bodyPr>
          <a:lstStyle>
            <a:lvl1pPr algn="l">
              <a:lnSpc>
                <a:spcPct val="100000"/>
              </a:lnSpc>
              <a:spcBef>
                <a:spcPts val="800"/>
              </a:spcBef>
              <a:spcAft>
                <a:spcPts val="800"/>
              </a:spcAft>
              <a:defRPr sz="1867" b="0"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rmAutofit/>
          </a:bodyPr>
          <a:lstStyle>
            <a:lvl1pPr marL="0" indent="0">
              <a:buNone/>
              <a:defRPr sz="2133">
                <a:solidFill>
                  <a:schemeClr val="accent6"/>
                </a:solidFill>
              </a:defRPr>
            </a:lvl1pPr>
          </a:lstStyle>
          <a:p>
            <a:pPr lvl="0"/>
            <a:r>
              <a:rPr lang="it-IT" dirty="0"/>
              <a:t>Sottotitolo</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97687" y="6113401"/>
            <a:ext cx="1155835" cy="518131"/>
          </a:xfrm>
          <a:prstGeom prst="rect">
            <a:avLst/>
          </a:prstGeom>
        </p:spPr>
      </p:pic>
    </p:spTree>
    <p:extLst>
      <p:ext uri="{BB962C8B-B14F-4D97-AF65-F5344CB8AC3E}">
        <p14:creationId xmlns:p14="http://schemas.microsoft.com/office/powerpoint/2010/main" val="61105644"/>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pertina BLU">
    <p:spTree>
      <p:nvGrpSpPr>
        <p:cNvPr id="1" name=""/>
        <p:cNvGrpSpPr/>
        <p:nvPr/>
      </p:nvGrpSpPr>
      <p:grpSpPr>
        <a:xfrm>
          <a:off x="0" y="0"/>
          <a:ext cx="0" cy="0"/>
          <a:chOff x="0" y="0"/>
          <a:chExt cx="0" cy="0"/>
        </a:xfrm>
      </p:grpSpPr>
      <p:sp>
        <p:nvSpPr>
          <p:cNvPr id="7" name="Segnaposto testo 2"/>
          <p:cNvSpPr>
            <a:spLocks noGrp="1"/>
          </p:cNvSpPr>
          <p:nvPr>
            <p:ph idx="1"/>
          </p:nvPr>
        </p:nvSpPr>
        <p:spPr>
          <a:xfrm>
            <a:off x="310086" y="3433234"/>
            <a:ext cx="10874479" cy="451405"/>
          </a:xfrm>
          <a:prstGeom prst="rect">
            <a:avLst/>
          </a:prstGeom>
          <a:noFill/>
        </p:spPr>
        <p:txBody>
          <a:bodyPr rtlCol="0"/>
          <a:lstStyle>
            <a:lvl1pPr algn="l">
              <a:defRPr>
                <a:solidFill>
                  <a:schemeClr val="accent3"/>
                </a:solidFill>
              </a:defRPr>
            </a:lvl1pPr>
          </a:lstStyle>
          <a:p>
            <a:pPr lvl="0"/>
            <a:r>
              <a:rPr lang="it-IT" dirty="0"/>
              <a:t>Fare clic per modificare gli stili del testo dello schema</a:t>
            </a:r>
          </a:p>
        </p:txBody>
      </p:sp>
      <p:sp>
        <p:nvSpPr>
          <p:cNvPr id="8" name="Segnaposto titolo 1"/>
          <p:cNvSpPr>
            <a:spLocks noGrp="1"/>
          </p:cNvSpPr>
          <p:nvPr>
            <p:ph type="title"/>
          </p:nvPr>
        </p:nvSpPr>
        <p:spPr>
          <a:xfrm>
            <a:off x="310085" y="2772411"/>
            <a:ext cx="10874480" cy="697627"/>
          </a:xfrm>
          <a:prstGeom prst="rect">
            <a:avLst/>
          </a:prstGeom>
          <a:noFill/>
        </p:spPr>
        <p:txBody>
          <a:bodyPr rtlCol="0"/>
          <a:lstStyle>
            <a:lvl1pPr algn="l">
              <a:defRPr>
                <a:solidFill>
                  <a:schemeClr val="tx1"/>
                </a:solidFill>
              </a:defRPr>
            </a:lvl1pPr>
          </a:lstStyle>
          <a:p>
            <a:pPr lvl="0"/>
            <a:r>
              <a:rPr lang="it-IT" dirty="0"/>
              <a:t>Fare clic per modificare stile</a:t>
            </a:r>
          </a:p>
        </p:txBody>
      </p:sp>
    </p:spTree>
    <p:extLst>
      <p:ext uri="{BB962C8B-B14F-4D97-AF65-F5344CB8AC3E}">
        <p14:creationId xmlns:p14="http://schemas.microsoft.com/office/powerpoint/2010/main" val="58808768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Slide grafi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19"/>
            <a:ext cx="8593667" cy="383115"/>
          </a:xfrm>
        </p:spPr>
        <p:txBody>
          <a:bodyPr lIns="0" tIns="0" rIns="0" bIns="0" anchor="t" anchorCtr="0">
            <a:normAutofit/>
          </a:bodyPr>
          <a:lstStyle>
            <a:lvl1pPr marL="0" indent="0">
              <a:buNone/>
              <a:defRPr sz="2400" b="1"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ADE5F55E-D27B-4D49-9E58-DEA1CFEFCCE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4" y="3429000"/>
            <a:ext cx="3395133" cy="2285337"/>
          </a:xfrm>
          <a:prstGeom prst="rect">
            <a:avLst/>
          </a:prstGeom>
        </p:spPr>
        <p:txBody>
          <a:bodyPr vert="horz" wrap="none" lIns="121920" tIns="60960" rIns="121920" bIns="60960" rtlCol="0" anchor="b">
            <a:normAutofit/>
          </a:bodyPr>
          <a:lstStyle/>
          <a:p>
            <a:pPr algn="l"/>
            <a:endParaRPr lang="it-IT" sz="2400" b="0" i="0" dirty="0">
              <a:latin typeface="Bressay" panose="02040503050505020203" pitchFamily="18" charset="77"/>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4" y="1532965"/>
            <a:ext cx="2734733" cy="4488953"/>
          </a:xfrm>
        </p:spPr>
        <p:txBody>
          <a:bodyPr lIns="0" tIns="0" rIns="0" bIns="0" anchor="b" anchorCtr="0">
            <a:noAutofit/>
          </a:bodyPr>
          <a:lstStyle>
            <a:lvl1pPr algn="l">
              <a:lnSpc>
                <a:spcPct val="100000"/>
              </a:lnSpc>
              <a:defRPr sz="1200" b="0" i="0" baseline="0">
                <a:solidFill>
                  <a:srgbClr val="415064"/>
                </a:solidFill>
                <a:latin typeface="Univers Condensed" panose="020B0506020202050204" pitchFamily="34" charset="0"/>
                <a:ea typeface="Univers Condensed" panose="020B0506020202050204" pitchFamily="34" charset="0"/>
                <a:cs typeface="Arial" panose="020B0604020202020204" pitchFamily="34" charset="0"/>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5"/>
            <a:ext cx="8593667" cy="4517804"/>
          </a:xfrm>
        </p:spPr>
        <p:txBody>
          <a:bodyPr/>
          <a:lstStyle>
            <a:lvl1pPr>
              <a:defRPr/>
            </a:lvl1pPr>
          </a:lstStyle>
          <a:p>
            <a:endParaRPr lang="it-IT" dirty="0"/>
          </a:p>
        </p:txBody>
      </p:sp>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4"/>
            <a:ext cx="8593667" cy="374649"/>
          </a:xfrm>
        </p:spPr>
        <p:txBody>
          <a:bodyPr lIns="0" tIns="0" rIns="0" bIns="0"/>
          <a:lstStyle>
            <a:lvl1pPr marL="0" indent="0">
              <a:buNone/>
              <a:defRPr lang="it-IT" sz="2133" b="0" i="0" kern="1200" dirty="0">
                <a:solidFill>
                  <a:schemeClr val="accent6"/>
                </a:solidFill>
                <a:latin typeface="Univers Condensed" panose="020B0506020202050204" pitchFamily="34" charset="0"/>
                <a:ea typeface="+mn-ea"/>
                <a:cs typeface="Arial" panose="020B0604020202020204" pitchFamily="34" charset="0"/>
              </a:defRPr>
            </a:lvl1pPr>
          </a:lstStyle>
          <a:p>
            <a:pPr lvl="0"/>
            <a:r>
              <a:rPr lang="it-IT" dirty="0"/>
              <a:t>Sottotitolo</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97687" y="6113401"/>
            <a:ext cx="1155835" cy="518131"/>
          </a:xfrm>
          <a:prstGeom prst="rect">
            <a:avLst/>
          </a:prstGeom>
        </p:spPr>
      </p:pic>
    </p:spTree>
    <p:extLst>
      <p:ext uri="{BB962C8B-B14F-4D97-AF65-F5344CB8AC3E}">
        <p14:creationId xmlns:p14="http://schemas.microsoft.com/office/powerpoint/2010/main" val="494480941"/>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Grazi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Titolo 1">
            <a:extLst>
              <a:ext uri="{FF2B5EF4-FFF2-40B4-BE49-F238E27FC236}">
                <a16:creationId xmlns:a16="http://schemas.microsoft.com/office/drawing/2014/main" id="{3A76B943-58B8-DA47-92ED-EC3F5B4C782D}"/>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dirty="0">
                <a:latin typeface="Univers Condensed" panose="020B0506020202050204" pitchFamily="34" charset="0"/>
                <a:cs typeface="Arial" panose="020B0604020202020204" pitchFamily="34" charset="0"/>
              </a:rPr>
              <a:t>Investiamo nel domani</a:t>
            </a:r>
          </a:p>
        </p:txBody>
      </p:sp>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dirty="0">
                <a:latin typeface="Univers Condensed" panose="020B0506020202050204" pitchFamily="34" charset="0"/>
              </a:rPr>
              <a:t>Grazie</a:t>
            </a:r>
          </a:p>
        </p:txBody>
      </p:sp>
      <p:pic>
        <p:nvPicPr>
          <p:cNvPr id="9" name="Immagin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5255" y="573181"/>
            <a:ext cx="1377531" cy="617513"/>
          </a:xfrm>
          <a:prstGeom prst="rect">
            <a:avLst/>
          </a:prstGeom>
        </p:spPr>
      </p:pic>
    </p:spTree>
    <p:extLst>
      <p:ext uri="{BB962C8B-B14F-4D97-AF65-F5344CB8AC3E}">
        <p14:creationId xmlns:p14="http://schemas.microsoft.com/office/powerpoint/2010/main" val="316532201"/>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31737" y="2862183"/>
            <a:ext cx="6781393" cy="1533202"/>
          </a:xfrm>
        </p:spPr>
        <p:txBody>
          <a:bodyPr anchor="ctr" anchorCtr="0">
            <a:normAutofit/>
          </a:bodyPr>
          <a:lstStyle>
            <a:lvl1pPr algn="l">
              <a:defRPr sz="4460" b="1">
                <a:solidFill>
                  <a:srgbClr val="415464"/>
                </a:solidFill>
                <a:latin typeface="Arial" panose="020B0604020202020204" pitchFamily="34" charset="0"/>
                <a:cs typeface="Arial" panose="020B0604020202020204" pitchFamily="34" charset="0"/>
              </a:defRPr>
            </a:lvl1pPr>
          </a:lstStyle>
          <a:p>
            <a:r>
              <a:rPr lang="it-IT" dirty="0"/>
              <a:t>TITOLO </a:t>
            </a:r>
            <a:br>
              <a:rPr lang="it-IT" dirty="0"/>
            </a:br>
            <a:r>
              <a:rPr lang="it-IT" dirty="0"/>
              <a:t>PRINCIPALE</a:t>
            </a:r>
            <a:endParaRPr lang="en-US" dirty="0"/>
          </a:p>
        </p:txBody>
      </p:sp>
      <p:sp>
        <p:nvSpPr>
          <p:cNvPr id="3" name="Subtitle 2"/>
          <p:cNvSpPr>
            <a:spLocks noGrp="1"/>
          </p:cNvSpPr>
          <p:nvPr>
            <p:ph type="subTitle" idx="1" hasCustomPrompt="1"/>
          </p:nvPr>
        </p:nvSpPr>
        <p:spPr>
          <a:xfrm>
            <a:off x="2399927" y="4562535"/>
            <a:ext cx="6813203" cy="479541"/>
          </a:xfrm>
        </p:spPr>
        <p:txBody>
          <a:bodyPr/>
          <a:lstStyle>
            <a:lvl1pPr marL="0" indent="0" algn="l">
              <a:buNone/>
              <a:defRPr sz="2396">
                <a:solidFill>
                  <a:srgbClr val="415464"/>
                </a:solidFill>
                <a:latin typeface="Arial" panose="020B0604020202020204" pitchFamily="34" charset="0"/>
                <a:cs typeface="Arial" panose="020B0604020202020204" pitchFamily="34" charset="0"/>
              </a:defRPr>
            </a:lvl1pPr>
            <a:lvl2pPr marL="456503" indent="0" algn="ctr">
              <a:buNone/>
              <a:defRPr sz="1997"/>
            </a:lvl2pPr>
            <a:lvl3pPr marL="913006" indent="0" algn="ctr">
              <a:buNone/>
              <a:defRPr sz="1797"/>
            </a:lvl3pPr>
            <a:lvl4pPr marL="1369508" indent="0" algn="ctr">
              <a:buNone/>
              <a:defRPr sz="1598"/>
            </a:lvl4pPr>
            <a:lvl5pPr marL="1826011" indent="0" algn="ctr">
              <a:buNone/>
              <a:defRPr sz="1598"/>
            </a:lvl5pPr>
            <a:lvl6pPr marL="2282514" indent="0" algn="ctr">
              <a:buNone/>
              <a:defRPr sz="1598"/>
            </a:lvl6pPr>
            <a:lvl7pPr marL="2739017" indent="0" algn="ctr">
              <a:buNone/>
              <a:defRPr sz="1598"/>
            </a:lvl7pPr>
            <a:lvl8pPr marL="3195519" indent="0" algn="ctr">
              <a:buNone/>
              <a:defRPr sz="1598"/>
            </a:lvl8pPr>
            <a:lvl9pPr marL="3652022" indent="0" algn="ctr">
              <a:buNone/>
              <a:defRPr sz="1598"/>
            </a:lvl9pPr>
          </a:lstStyle>
          <a:p>
            <a:r>
              <a:rPr lang="it-IT" dirty="0"/>
              <a:t>Sottotitolo</a:t>
            </a:r>
            <a:endParaRPr lang="en-US" dirty="0"/>
          </a:p>
        </p:txBody>
      </p:sp>
      <p:sp>
        <p:nvSpPr>
          <p:cNvPr id="16" name="bg object 16">
            <a:extLst>
              <a:ext uri="{FF2B5EF4-FFF2-40B4-BE49-F238E27FC236}">
                <a16:creationId xmlns:a16="http://schemas.microsoft.com/office/drawing/2014/main" id="{A6C11CD4-CAD8-E7DA-7E53-7C2DD3805E2F}"/>
              </a:ext>
            </a:extLst>
          </p:cNvPr>
          <p:cNvSpPr/>
          <p:nvPr userDrawn="1"/>
        </p:nvSpPr>
        <p:spPr>
          <a:xfrm>
            <a:off x="1" y="1919428"/>
            <a:ext cx="288713" cy="1773570"/>
          </a:xfrm>
          <a:custGeom>
            <a:avLst/>
            <a:gdLst/>
            <a:ahLst/>
            <a:cxnLst/>
            <a:rect l="l" t="t" r="r" b="b"/>
            <a:pathLst>
              <a:path w="216535" h="1332230">
                <a:moveTo>
                  <a:pt x="216001" y="0"/>
                </a:moveTo>
                <a:lnTo>
                  <a:pt x="0" y="0"/>
                </a:lnTo>
                <a:lnTo>
                  <a:pt x="0" y="1332001"/>
                </a:lnTo>
                <a:lnTo>
                  <a:pt x="216001" y="1332001"/>
                </a:lnTo>
                <a:lnTo>
                  <a:pt x="216001" y="0"/>
                </a:lnTo>
                <a:close/>
              </a:path>
            </a:pathLst>
          </a:custGeom>
          <a:solidFill>
            <a:srgbClr val="6A96CF"/>
          </a:solidFill>
        </p:spPr>
        <p:txBody>
          <a:bodyPr wrap="square" lIns="0" tIns="0" rIns="0" bIns="0" rtlCol="0"/>
          <a:lstStyle/>
          <a:p>
            <a:endParaRPr sz="2396"/>
          </a:p>
        </p:txBody>
      </p:sp>
      <p:sp>
        <p:nvSpPr>
          <p:cNvPr id="17" name="bg object 17">
            <a:extLst>
              <a:ext uri="{FF2B5EF4-FFF2-40B4-BE49-F238E27FC236}">
                <a16:creationId xmlns:a16="http://schemas.microsoft.com/office/drawing/2014/main" id="{071A87A4-04B1-35D0-453A-6E38AD9F3B7B}"/>
              </a:ext>
            </a:extLst>
          </p:cNvPr>
          <p:cNvSpPr/>
          <p:nvPr userDrawn="1"/>
        </p:nvSpPr>
        <p:spPr>
          <a:xfrm>
            <a:off x="288001" y="2252517"/>
            <a:ext cx="1056640" cy="3019633"/>
          </a:xfrm>
          <a:custGeom>
            <a:avLst/>
            <a:gdLst/>
            <a:ahLst/>
            <a:cxnLst/>
            <a:rect l="l" t="t" r="r" b="b"/>
            <a:pathLst>
              <a:path w="792480" h="2268220">
                <a:moveTo>
                  <a:pt x="791997" y="0"/>
                </a:moveTo>
                <a:lnTo>
                  <a:pt x="0" y="0"/>
                </a:lnTo>
                <a:lnTo>
                  <a:pt x="0" y="2268004"/>
                </a:lnTo>
                <a:lnTo>
                  <a:pt x="791997" y="2268004"/>
                </a:lnTo>
                <a:lnTo>
                  <a:pt x="791997" y="0"/>
                </a:lnTo>
                <a:close/>
              </a:path>
            </a:pathLst>
          </a:custGeom>
          <a:solidFill>
            <a:srgbClr val="009640"/>
          </a:solidFill>
        </p:spPr>
        <p:txBody>
          <a:bodyPr wrap="square" lIns="0" tIns="0" rIns="0" bIns="0" rtlCol="0"/>
          <a:lstStyle/>
          <a:p>
            <a:endParaRPr sz="2396"/>
          </a:p>
        </p:txBody>
      </p:sp>
      <p:sp>
        <p:nvSpPr>
          <p:cNvPr id="18" name="bg object 18">
            <a:extLst>
              <a:ext uri="{FF2B5EF4-FFF2-40B4-BE49-F238E27FC236}">
                <a16:creationId xmlns:a16="http://schemas.microsoft.com/office/drawing/2014/main" id="{EF587250-4AE5-E735-D0C7-AD57A720906C}"/>
              </a:ext>
            </a:extLst>
          </p:cNvPr>
          <p:cNvSpPr/>
          <p:nvPr userDrawn="1"/>
        </p:nvSpPr>
        <p:spPr>
          <a:xfrm>
            <a:off x="1343999" y="2849209"/>
            <a:ext cx="252307" cy="2192868"/>
          </a:xfrm>
          <a:custGeom>
            <a:avLst/>
            <a:gdLst/>
            <a:ahLst/>
            <a:cxnLst/>
            <a:rect l="l" t="t" r="r" b="b"/>
            <a:pathLst>
              <a:path w="189230" h="1647189">
                <a:moveTo>
                  <a:pt x="189001" y="0"/>
                </a:moveTo>
                <a:lnTo>
                  <a:pt x="0" y="0"/>
                </a:lnTo>
                <a:lnTo>
                  <a:pt x="0" y="1646999"/>
                </a:lnTo>
                <a:lnTo>
                  <a:pt x="189001" y="1646999"/>
                </a:lnTo>
                <a:lnTo>
                  <a:pt x="189001" y="0"/>
                </a:lnTo>
                <a:close/>
              </a:path>
            </a:pathLst>
          </a:custGeom>
          <a:solidFill>
            <a:srgbClr val="E30613"/>
          </a:solidFill>
        </p:spPr>
        <p:txBody>
          <a:bodyPr wrap="square" lIns="0" tIns="0" rIns="0" bIns="0" rtlCol="0"/>
          <a:lstStyle/>
          <a:p>
            <a:endParaRPr sz="2396"/>
          </a:p>
        </p:txBody>
      </p:sp>
      <p:pic>
        <p:nvPicPr>
          <p:cNvPr id="21" name="Immagine 20" descr="Immagine che contiene testo, Carattere, schermata, Elementi grafici&#10;&#10;Il contenuto generato dall'IA potrebbe non essere corretto.">
            <a:extLst>
              <a:ext uri="{FF2B5EF4-FFF2-40B4-BE49-F238E27FC236}">
                <a16:creationId xmlns:a16="http://schemas.microsoft.com/office/drawing/2014/main" id="{DB4493E8-8925-07AB-0BDD-B5B039AF3316}"/>
              </a:ext>
            </a:extLst>
          </p:cNvPr>
          <p:cNvPicPr>
            <a:picLocks noChangeAspect="1"/>
          </p:cNvPicPr>
          <p:nvPr userDrawn="1"/>
        </p:nvPicPr>
        <p:blipFill>
          <a:blip r:embed="rId2"/>
          <a:stretch>
            <a:fillRect/>
          </a:stretch>
        </p:blipFill>
        <p:spPr>
          <a:xfrm>
            <a:off x="9213129" y="396121"/>
            <a:ext cx="2435443" cy="1211549"/>
          </a:xfrm>
          <a:prstGeom prst="rect">
            <a:avLst/>
          </a:prstGeom>
        </p:spPr>
      </p:pic>
      <p:grpSp>
        <p:nvGrpSpPr>
          <p:cNvPr id="24" name="Gruppo 23">
            <a:extLst>
              <a:ext uri="{FF2B5EF4-FFF2-40B4-BE49-F238E27FC236}">
                <a16:creationId xmlns:a16="http://schemas.microsoft.com/office/drawing/2014/main" id="{28824B4C-BD67-519E-8B61-517B7BE892EB}"/>
              </a:ext>
            </a:extLst>
          </p:cNvPr>
          <p:cNvGrpSpPr/>
          <p:nvPr userDrawn="1"/>
        </p:nvGrpSpPr>
        <p:grpSpPr>
          <a:xfrm>
            <a:off x="11184928" y="3438746"/>
            <a:ext cx="1007073" cy="3419254"/>
            <a:chOff x="6679029" y="2583040"/>
            <a:chExt cx="755305" cy="2568398"/>
          </a:xfrm>
        </p:grpSpPr>
        <p:sp>
          <p:nvSpPr>
            <p:cNvPr id="22" name="Rettangolo 21">
              <a:extLst>
                <a:ext uri="{FF2B5EF4-FFF2-40B4-BE49-F238E27FC236}">
                  <a16:creationId xmlns:a16="http://schemas.microsoft.com/office/drawing/2014/main" id="{2B3A30BC-E04C-1B9F-2517-A8FA33DF7BE8}"/>
                </a:ext>
              </a:extLst>
            </p:cNvPr>
            <p:cNvSpPr/>
            <p:nvPr userDrawn="1"/>
          </p:nvSpPr>
          <p:spPr>
            <a:xfrm>
              <a:off x="6679029" y="2912882"/>
              <a:ext cx="504000" cy="2238556"/>
            </a:xfrm>
            <a:prstGeom prst="rect">
              <a:avLst/>
            </a:prstGeom>
            <a:solidFill>
              <a:srgbClr val="E17B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396"/>
            </a:p>
          </p:txBody>
        </p:sp>
        <p:sp>
          <p:nvSpPr>
            <p:cNvPr id="23" name="Rettangolo 22">
              <a:extLst>
                <a:ext uri="{FF2B5EF4-FFF2-40B4-BE49-F238E27FC236}">
                  <a16:creationId xmlns:a16="http://schemas.microsoft.com/office/drawing/2014/main" id="{4B0821F7-4756-F50B-FB1A-4B3F7DB81F69}"/>
                </a:ext>
              </a:extLst>
            </p:cNvPr>
            <p:cNvSpPr/>
            <p:nvPr userDrawn="1"/>
          </p:nvSpPr>
          <p:spPr>
            <a:xfrm>
              <a:off x="7182334" y="2583040"/>
              <a:ext cx="252000" cy="2568398"/>
            </a:xfrm>
            <a:prstGeom prst="rect">
              <a:avLst/>
            </a:prstGeom>
            <a:solidFill>
              <a:srgbClr val="E306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396"/>
            </a:p>
          </p:txBody>
        </p:sp>
      </p:grpSp>
    </p:spTree>
    <p:extLst>
      <p:ext uri="{BB962C8B-B14F-4D97-AF65-F5344CB8AC3E}">
        <p14:creationId xmlns:p14="http://schemas.microsoft.com/office/powerpoint/2010/main" val="288452357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977273162"/>
              </p:ext>
            </p:ext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Diapositiva think-cell" r:id="rId4" imgW="384" imgH="384" progId="TCLayout.ActiveDocument.1">
                  <p:embed/>
                </p:oleObj>
              </mc:Choice>
              <mc:Fallback>
                <p:oleObj name="Diapositiva think-cell" r:id="rId4" imgW="384" imgH="384" progId="TCLayout.ActiveDocument.1">
                  <p:embed/>
                  <p:pic>
                    <p:nvPicPr>
                      <p:cNvPr id="4" name="Object 3" hidden="1"/>
                      <p:cNvPicPr/>
                      <p:nvPr/>
                    </p:nvPicPr>
                    <p:blipFill>
                      <a:blip r:embed="rId5"/>
                      <a:stretch>
                        <a:fillRect/>
                      </a:stretch>
                    </p:blipFill>
                    <p:spPr>
                      <a:xfrm>
                        <a:off x="1590" y="1590"/>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2" y="2"/>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16" name="Subtitle 2">
            <a:extLst>
              <a:ext uri="{FF2B5EF4-FFF2-40B4-BE49-F238E27FC236}">
                <a16:creationId xmlns:a16="http://schemas.microsoft.com/office/drawing/2014/main" id="{EFE3C66E-1441-42A5-8CE5-AB284D02520F}"/>
              </a:ext>
            </a:extLst>
          </p:cNvPr>
          <p:cNvSpPr>
            <a:spLocks noGrp="1"/>
          </p:cNvSpPr>
          <p:nvPr>
            <p:ph type="subTitle" idx="1" hasCustomPrompt="1"/>
          </p:nvPr>
        </p:nvSpPr>
        <p:spPr bwMode="white">
          <a:xfrm>
            <a:off x="335255" y="4610913"/>
            <a:ext cx="9144000" cy="454459"/>
          </a:xfrm>
          <a:prstGeom prst="rect">
            <a:avLst/>
          </a:prstGeom>
        </p:spPr>
        <p:txBody>
          <a:bodyPr vert="horz" lIns="0" tIns="0" rIns="0" bIns="0" rtlCol="0" anchor="t" anchorCtr="0">
            <a:noAutofit/>
          </a:bodyPr>
          <a:lstStyle>
            <a:lvl1pPr>
              <a:defRPr lang="en-US" sz="3200" b="0" i="0" dirty="0">
                <a:solidFill>
                  <a:srgbClr val="415064"/>
                </a:solidFill>
                <a:latin typeface="+mn-lt"/>
                <a:ea typeface="+mn-ea"/>
                <a:cs typeface="+mn-cs"/>
              </a:defRPr>
            </a:lvl1pPr>
          </a:lstStyle>
          <a:p>
            <a:pPr lvl="0">
              <a:buNone/>
            </a:pPr>
            <a:r>
              <a:rPr lang="en-US"/>
              <a:t>Subtitle in sentence case</a:t>
            </a:r>
          </a:p>
        </p:txBody>
      </p:sp>
      <p:sp>
        <p:nvSpPr>
          <p:cNvPr id="17" name="Title 1">
            <a:extLst>
              <a:ext uri="{FF2B5EF4-FFF2-40B4-BE49-F238E27FC236}">
                <a16:creationId xmlns:a16="http://schemas.microsoft.com/office/drawing/2014/main" id="{57248F22-1838-4EEB-9A85-53C5A45220EF}"/>
              </a:ext>
            </a:extLst>
          </p:cNvPr>
          <p:cNvSpPr>
            <a:spLocks noGrp="1"/>
          </p:cNvSpPr>
          <p:nvPr>
            <p:ph type="ctrTitle" hasCustomPrompt="1"/>
          </p:nvPr>
        </p:nvSpPr>
        <p:spPr bwMode="ltGray">
          <a:xfrm>
            <a:off x="334433" y="1557869"/>
            <a:ext cx="9144000" cy="2952751"/>
          </a:xfrm>
          <a:prstGeom prst="rect">
            <a:avLst/>
          </a:prstGeom>
        </p:spPr>
        <p:txBody>
          <a:bodyPr vert="horz" lIns="0" tIns="0" rIns="0" bIns="0" rtlCol="0" anchor="b">
            <a:noAutofit/>
          </a:bodyPr>
          <a:lstStyle>
            <a:lvl1pPr>
              <a:defRPr lang="en-US" sz="6400" b="0" dirty="0">
                <a:solidFill>
                  <a:schemeClr val="tx1"/>
                </a:solidFill>
                <a:latin typeface="+mj-lt"/>
                <a:ea typeface="+mj-ea"/>
                <a:cs typeface="+mj-cs"/>
              </a:defRPr>
            </a:lvl1pPr>
          </a:lstStyle>
          <a:p>
            <a:pPr marL="0" lvl="0" indent="0">
              <a:lnSpc>
                <a:spcPct val="110000"/>
              </a:lnSpc>
              <a:spcBef>
                <a:spcPts val="600"/>
              </a:spcBef>
              <a:spcAft>
                <a:spcPts val="300"/>
              </a:spcAft>
              <a:buFont typeface="Arial" panose="020B0604020202020204" pitchFamily="34" charset="0"/>
            </a:pPr>
            <a:r>
              <a:rPr lang="en-US"/>
              <a:t>Title in Title Case</a:t>
            </a:r>
          </a:p>
        </p:txBody>
      </p:sp>
      <p:pic>
        <p:nvPicPr>
          <p:cNvPr id="19" name="Immagine 13">
            <a:extLst>
              <a:ext uri="{FF2B5EF4-FFF2-40B4-BE49-F238E27FC236}">
                <a16:creationId xmlns:a16="http://schemas.microsoft.com/office/drawing/2014/main" id="{8852CD33-CDCE-4CD3-BF99-535CC8D9B55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5255" y="578153"/>
            <a:ext cx="1349612" cy="604999"/>
          </a:xfrm>
          <a:prstGeom prst="rect">
            <a:avLst/>
          </a:prstGeom>
        </p:spPr>
      </p:pic>
      <p:sp>
        <p:nvSpPr>
          <p:cNvPr id="5" name="Segnaposto contenuto 4">
            <a:extLst>
              <a:ext uri="{FF2B5EF4-FFF2-40B4-BE49-F238E27FC236}">
                <a16:creationId xmlns:a16="http://schemas.microsoft.com/office/drawing/2014/main" id="{D6E9888D-3D72-F95D-92A9-3A93D6F44DBA}"/>
              </a:ext>
            </a:extLst>
          </p:cNvPr>
          <p:cNvSpPr>
            <a:spLocks noGrp="1"/>
          </p:cNvSpPr>
          <p:nvPr>
            <p:ph sz="quarter" idx="10"/>
          </p:nvPr>
        </p:nvSpPr>
        <p:spPr>
          <a:xfrm>
            <a:off x="2489200" y="1557338"/>
            <a:ext cx="914400" cy="9144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313860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Divisore di sezion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28BCD9-012A-4F1F-8069-A17A18D8F39E}"/>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2" name="Object 1" hidden="1">
                        <a:extLst>
                          <a:ext uri="{FF2B5EF4-FFF2-40B4-BE49-F238E27FC236}">
                            <a16:creationId xmlns:a16="http://schemas.microsoft.com/office/drawing/2014/main" id="{B228BCD9-012A-4F1F-8069-A17A18D8F39E}"/>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6"/>
            <a:ext cx="9144000" cy="454459"/>
          </a:xfrm>
        </p:spPr>
        <p:txBody>
          <a:bodyPr lIns="0" tIns="0" rIns="0" bIns="0" anchor="t" anchorCtr="0">
            <a:noAutofit/>
          </a:bodyPr>
          <a:lstStyle>
            <a:lvl1pPr marL="0" indent="0" algn="l">
              <a:buNone/>
              <a:defRPr sz="3200" b="0" i="0">
                <a:solidFill>
                  <a:srgbClr val="415064"/>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it-IT"/>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atin typeface="+mn-lt"/>
                <a:ea typeface="+mn-ea"/>
                <a:cs typeface="+mn-cs"/>
              </a:defRPr>
            </a:lvl1pPr>
          </a:lstStyle>
          <a:p>
            <a:pPr lvl="0"/>
            <a:r>
              <a:rPr lang="it-IT"/>
              <a:t>Titolo del divisore</a:t>
            </a:r>
          </a:p>
        </p:txBody>
      </p:sp>
    </p:spTree>
    <p:extLst>
      <p:ext uri="{BB962C8B-B14F-4D97-AF65-F5344CB8AC3E}">
        <p14:creationId xmlns:p14="http://schemas.microsoft.com/office/powerpoint/2010/main" val="26396855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6449B9B-FACD-4727-BA73-A9FF5557485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7" name="Object 6" hidden="1">
                        <a:extLst>
                          <a:ext uri="{FF2B5EF4-FFF2-40B4-BE49-F238E27FC236}">
                            <a16:creationId xmlns:a16="http://schemas.microsoft.com/office/drawing/2014/main" id="{06449B9B-FACD-4727-BA73-A9FF5557485B}"/>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5" y="1409528"/>
            <a:ext cx="11523133" cy="4612389"/>
          </a:xfrm>
        </p:spPr>
        <p:txBody>
          <a:bodyPr vert="horz" lIns="0" tIns="0" rIns="0" bIns="0" anchor="t" anchorCtr="0">
            <a:normAutofit/>
          </a:bodyPr>
          <a:lstStyle>
            <a:lvl1pPr algn="l">
              <a:lnSpc>
                <a:spcPct val="100000"/>
              </a:lnSpc>
              <a:defRPr sz="5867" b="0" i="0" baseline="0">
                <a:solidFill>
                  <a:srgbClr val="415064"/>
                </a:solidFill>
                <a:latin typeface="+mj-lt"/>
                <a:ea typeface="+mj-ea"/>
                <a:cs typeface="+mj-cs"/>
              </a:defRPr>
            </a:lvl1pPr>
          </a:lstStyle>
          <a:p>
            <a:r>
              <a:rPr lang="en-US"/>
              <a:t>Call-out è una slide con un testo grande da usare per evidenziare dei concetti chiave che devono risaltare all’interno della presentazione.</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a:latin typeface="+mn-lt"/>
              <a:ea typeface="+mn-ea"/>
              <a:cs typeface="+mn-cs"/>
            </a:endParaRPr>
          </a:p>
        </p:txBody>
      </p:sp>
      <p:sp>
        <p:nvSpPr>
          <p:cNvPr id="19" name="Text Placeholder 2">
            <a:extLst>
              <a:ext uri="{FF2B5EF4-FFF2-40B4-BE49-F238E27FC236}">
                <a16:creationId xmlns:a16="http://schemas.microsoft.com/office/drawing/2014/main" id="{0A0BB9B2-6C38-4093-8504-884F38372103}"/>
              </a:ext>
            </a:extLst>
          </p:cNvPr>
          <p:cNvSpPr>
            <a:spLocks noGrp="1" noChangeAspect="1"/>
          </p:cNvSpPr>
          <p:nvPr>
            <p:ph type="body" idx="14" hasCustomPrompt="1"/>
          </p:nvPr>
        </p:nvSpPr>
        <p:spPr>
          <a:xfrm>
            <a:off x="334433" y="357719"/>
            <a:ext cx="8593667" cy="383116"/>
          </a:xfrm>
        </p:spPr>
        <p:txBody>
          <a:bodyPr lIns="0" tIns="0" rIns="0" bIns="0" anchor="t" anchorCtr="0">
            <a:noAutofit/>
          </a:bodyPr>
          <a:lstStyle>
            <a:lvl1pPr marL="0" indent="0">
              <a:buNone/>
              <a:defRPr sz="2400" b="1" i="0">
                <a:solidFill>
                  <a:srgbClr val="415064"/>
                </a:solidFill>
                <a:latin typeface="+mn-lt"/>
                <a:ea typeface="+mn-ea"/>
                <a:cs typeface="+mn-cs"/>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a:t>Titolo che può essere facoltativo</a:t>
            </a:r>
          </a:p>
        </p:txBody>
      </p:sp>
    </p:spTree>
    <p:extLst>
      <p:ext uri="{BB962C8B-B14F-4D97-AF65-F5344CB8AC3E}">
        <p14:creationId xmlns:p14="http://schemas.microsoft.com/office/powerpoint/2010/main" val="33928923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Slide testua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60FB6A6-9725-43DF-9FC0-EA978426B97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7" name="Object 6" hidden="1">
                        <a:extLst>
                          <a:ext uri="{FF2B5EF4-FFF2-40B4-BE49-F238E27FC236}">
                            <a16:creationId xmlns:a16="http://schemas.microsoft.com/office/drawing/2014/main" id="{060FB6A6-9725-43DF-9FC0-EA978426B97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9"/>
            <a:ext cx="8593667" cy="383116"/>
          </a:xfrm>
        </p:spPr>
        <p:txBody>
          <a:bodyPr lIns="0" tIns="0" rIns="0" bIns="0" anchor="t" anchorCtr="0">
            <a:noAutofit/>
          </a:bodyPr>
          <a:lstStyle>
            <a:lvl1pPr marL="0" indent="0">
              <a:buNone/>
              <a:defRPr sz="2400" b="1" i="0">
                <a:solidFill>
                  <a:srgbClr val="415064"/>
                </a:solidFill>
                <a:latin typeface="+mn-lt"/>
                <a:ea typeface="+mn-ea"/>
                <a:cs typeface="+mn-cs"/>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536000"/>
            <a:ext cx="11523135" cy="4485917"/>
          </a:xfrm>
        </p:spPr>
        <p:txBody>
          <a:bodyPr vert="horz" lIns="0" tIns="0" rIns="0" bIns="0" anchor="t" anchorCtr="0">
            <a:normAutofit/>
          </a:bodyPr>
          <a:lstStyle>
            <a:lvl1pPr algn="l">
              <a:lnSpc>
                <a:spcPct val="100000"/>
              </a:lnSpc>
              <a:spcBef>
                <a:spcPts val="800"/>
              </a:spcBef>
              <a:spcAft>
                <a:spcPts val="800"/>
              </a:spcAft>
              <a:defRPr sz="1867" b="0" i="0" baseline="0">
                <a:solidFill>
                  <a:srgbClr val="415064"/>
                </a:solidFill>
                <a:latin typeface="+mj-lt"/>
                <a:ea typeface="+mj-ea"/>
                <a:cs typeface="+mj-cs"/>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sed do </a:t>
            </a:r>
            <a:r>
              <a:rPr lang="it-IT" dirty="0" err="1"/>
              <a:t>eiusmod</a:t>
            </a:r>
            <a:r>
              <a:rPr lang="it-IT" dirty="0"/>
              <a:t> </a:t>
            </a:r>
            <a:r>
              <a:rPr lang="it-IT" dirty="0" err="1"/>
              <a:t>tempor</a:t>
            </a:r>
            <a:r>
              <a:rPr lang="it-IT" dirty="0"/>
              <a:t> incidi </a:t>
            </a:r>
            <a:r>
              <a:rPr lang="it-IT" dirty="0" err="1"/>
              <a:t>dunt</a:t>
            </a:r>
            <a:r>
              <a:rPr lang="it-IT" dirty="0"/>
              <a:t> ut labore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 </a:t>
            </a:r>
            <a:endParaRPr lang="en-US" dirty="0"/>
          </a:p>
        </p:txBody>
      </p:sp>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rgbClr val="797979"/>
                </a:solidFill>
                <a:latin typeface="+mn-lt"/>
                <a:ea typeface="+mn-ea"/>
                <a:cs typeface="+mn-cs"/>
              </a:defRPr>
            </a:lvl1pPr>
          </a:lstStyle>
          <a:p>
            <a:pPr lvl="0"/>
            <a:r>
              <a:rPr lang="it-IT"/>
              <a:t>Sottotitolo</a:t>
            </a:r>
          </a:p>
        </p:txBody>
      </p:sp>
    </p:spTree>
    <p:extLst>
      <p:ext uri="{BB962C8B-B14F-4D97-AF65-F5344CB8AC3E}">
        <p14:creationId xmlns:p14="http://schemas.microsoft.com/office/powerpoint/2010/main" val="30559301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Slide testo e immagin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70CF785-3F04-4678-8A07-538FAC323D6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7" name="Object 6" hidden="1">
                        <a:extLst>
                          <a:ext uri="{FF2B5EF4-FFF2-40B4-BE49-F238E27FC236}">
                            <a16:creationId xmlns:a16="http://schemas.microsoft.com/office/drawing/2014/main" id="{970CF785-3F04-4678-8A07-538FAC323D6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9"/>
            <a:ext cx="8593667" cy="383116"/>
          </a:xfrm>
        </p:spPr>
        <p:txBody>
          <a:bodyPr lIns="0" tIns="0" rIns="0" bIns="0" anchor="t" anchorCtr="0">
            <a:noAutofit/>
          </a:bodyPr>
          <a:lstStyle>
            <a:lvl1pPr marL="0" indent="0">
              <a:buNone/>
              <a:defRPr sz="2400" b="1" i="0">
                <a:solidFill>
                  <a:srgbClr val="415064"/>
                </a:solidFill>
                <a:latin typeface="+mn-lt"/>
                <a:ea typeface="+mn-ea"/>
                <a:cs typeface="+mn-cs"/>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sz="2667">
                <a:latin typeface="+mn-lt"/>
                <a:ea typeface="+mn-ea"/>
                <a:cs typeface="+mn-cs"/>
              </a:defRPr>
            </a:lvl1pPr>
          </a:lstStyle>
          <a:p>
            <a:r>
              <a:rPr lang="en-US"/>
              <a:t>Click icon to add picture</a:t>
            </a:r>
            <a:endParaRPr lang="it-IT"/>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6" y="1536000"/>
            <a:ext cx="4224867" cy="4485885"/>
          </a:xfrm>
        </p:spPr>
        <p:txBody>
          <a:bodyPr vert="horz" lIns="0" tIns="0" rIns="0" bIns="0" anchor="t" anchorCtr="0">
            <a:normAutofit/>
          </a:bodyPr>
          <a:lstStyle>
            <a:lvl1pPr algn="l">
              <a:lnSpc>
                <a:spcPct val="100000"/>
              </a:lnSpc>
              <a:spcBef>
                <a:spcPts val="800"/>
              </a:spcBef>
              <a:spcAft>
                <a:spcPts val="800"/>
              </a:spcAft>
              <a:defRPr sz="1867" b="0" i="0">
                <a:solidFill>
                  <a:srgbClr val="415064"/>
                </a:solidFill>
                <a:latin typeface="+mj-lt"/>
                <a:ea typeface="+mj-ea"/>
                <a:cs typeface="+mj-cs"/>
              </a:defRPr>
            </a:lvl1pPr>
          </a:lstStyle>
          <a:p>
            <a:r>
              <a:rPr lang="it-IT"/>
              <a:t>Testo lorem ipsum dolor sit amet, consectetur adipiscing elit, sed do eiusmod tempor incidi dunt ut labore et dolore magna aliqua. Ut enim ad minim veniam, quis nostrud exercitation ullamco laboris nisi ut aliquip ex ea commodo consequat. </a:t>
            </a:r>
            <a:endParaRPr lang="en-US"/>
          </a:p>
        </p:txBody>
      </p:sp>
      <p:sp>
        <p:nvSpPr>
          <p:cNvPr id="15" name="Segnaposto testo 5">
            <a:extLst>
              <a:ext uri="{FF2B5EF4-FFF2-40B4-BE49-F238E27FC236}">
                <a16:creationId xmlns:a16="http://schemas.microsoft.com/office/drawing/2014/main" id="{4EB3E0BB-2190-4650-88B3-F10349CF0E84}"/>
              </a:ext>
            </a:extLst>
          </p:cNvPr>
          <p:cNvSpPr>
            <a:spLocks noGrp="1"/>
          </p:cNvSpPr>
          <p:nvPr>
            <p:ph type="body" sz="quarter" idx="15" hasCustomPrompt="1"/>
          </p:nvPr>
        </p:nvSpPr>
        <p:spPr>
          <a:xfrm>
            <a:off x="334433" y="797859"/>
            <a:ext cx="8593667" cy="383116"/>
          </a:xfrm>
        </p:spPr>
        <p:txBody>
          <a:bodyPr lIns="0" tIns="0" rIns="0" bIns="0" anchor="t">
            <a:noAutofit/>
          </a:bodyPr>
          <a:lstStyle>
            <a:lvl1pPr marL="0" indent="0">
              <a:buNone/>
              <a:defRPr sz="2133">
                <a:solidFill>
                  <a:srgbClr val="797979"/>
                </a:solidFill>
                <a:latin typeface="+mn-lt"/>
                <a:ea typeface="+mn-ea"/>
                <a:cs typeface="+mn-cs"/>
              </a:defRPr>
            </a:lvl1pPr>
          </a:lstStyle>
          <a:p>
            <a:pPr lvl="0"/>
            <a:r>
              <a:rPr lang="it-IT"/>
              <a:t>Sottotitolo</a:t>
            </a:r>
          </a:p>
        </p:txBody>
      </p:sp>
    </p:spTree>
    <p:extLst>
      <p:ext uri="{BB962C8B-B14F-4D97-AF65-F5344CB8AC3E}">
        <p14:creationId xmlns:p14="http://schemas.microsoft.com/office/powerpoint/2010/main" val="3664544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Slide grafico">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0F2CDA2-5409-453C-8EBB-E65669BDC171}"/>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7" name="Object 6" hidden="1">
                        <a:extLst>
                          <a:ext uri="{FF2B5EF4-FFF2-40B4-BE49-F238E27FC236}">
                            <a16:creationId xmlns:a16="http://schemas.microsoft.com/office/drawing/2014/main" id="{50F2CDA2-5409-453C-8EBB-E65669BDC171}"/>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20"/>
            <a:ext cx="8593667" cy="383115"/>
          </a:xfrm>
        </p:spPr>
        <p:txBody>
          <a:bodyPr lIns="0" tIns="0" rIns="0" bIns="0" anchor="t" anchorCtr="0">
            <a:normAutofit/>
          </a:bodyPr>
          <a:lstStyle>
            <a:lvl1pPr marL="0" indent="0">
              <a:buNone/>
              <a:defRPr sz="2400" b="1" i="0">
                <a:solidFill>
                  <a:srgbClr val="415064"/>
                </a:solidFill>
                <a:latin typeface="+mn-lt"/>
                <a:ea typeface="+mn-ea"/>
                <a:cs typeface="+mn-cs"/>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5" y="3429001"/>
            <a:ext cx="3395133" cy="2285337"/>
          </a:xfrm>
          <a:prstGeom prst="rect">
            <a:avLst/>
          </a:prstGeom>
        </p:spPr>
        <p:txBody>
          <a:bodyPr vert="horz" wrap="none" lIns="121920" tIns="60960" rIns="121920" bIns="60960" rtlCol="0" anchor="b">
            <a:normAutofit/>
          </a:bodyPr>
          <a:lstStyle/>
          <a:p>
            <a:pPr algn="l"/>
            <a:endParaRPr lang="it-IT" sz="2400" b="0" i="0">
              <a:latin typeface="+mn-lt"/>
              <a:ea typeface="+mn-ea"/>
              <a:cs typeface="+mn-cs"/>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5" y="1532966"/>
            <a:ext cx="2734733" cy="4488953"/>
          </a:xfrm>
        </p:spPr>
        <p:txBody>
          <a:bodyPr vert="horz" lIns="0" tIns="0" rIns="0" bIns="0" anchor="b" anchorCtr="0">
            <a:noAutofit/>
          </a:bodyPr>
          <a:lstStyle>
            <a:lvl1pPr algn="l">
              <a:lnSpc>
                <a:spcPct val="100000"/>
              </a:lnSpc>
              <a:defRPr sz="1333" b="0" i="0" baseline="0">
                <a:solidFill>
                  <a:srgbClr val="415064"/>
                </a:solidFill>
                <a:latin typeface="+mj-lt"/>
                <a:ea typeface="+mj-ea"/>
                <a:cs typeface="+mj-cs"/>
              </a:defRPr>
            </a:lvl1pPr>
          </a:lstStyle>
          <a:p>
            <a:r>
              <a:rPr lang="it-IT"/>
              <a:t>Testo lorem ipsum dolor sit amet, consectetur adipiscing elit, sed do eiusmod tempor incidi dunt ut labore et dolore magna aliqua. Ut enim ad minim veniam, quis nostrud exercitation ullamco laboris nisi ut aliquip ex ea commodo consequat. </a:t>
            </a:r>
            <a:endParaRPr lang="en-US"/>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6"/>
            <a:ext cx="8593667" cy="4517804"/>
          </a:xfrm>
        </p:spPr>
        <p:txBody>
          <a:bodyPr lIns="91440" tIns="45720" rIns="91440" bIns="45720"/>
          <a:lstStyle>
            <a:lvl1pPr marL="231637" indent="-231637">
              <a:lnSpc>
                <a:spcPct val="90000"/>
              </a:lnSpc>
              <a:spcBef>
                <a:spcPts val="1053"/>
              </a:spcBef>
              <a:spcAft>
                <a:spcPts val="0"/>
              </a:spcAft>
              <a:buFont typeface="Arial" panose="020B0604020202020204" pitchFamily="34" charset="0"/>
              <a:buChar char="•"/>
              <a:defRPr sz="2667">
                <a:latin typeface="+mn-lt"/>
                <a:ea typeface="+mn-ea"/>
                <a:cs typeface="+mn-cs"/>
              </a:defRPr>
            </a:lvl1pPr>
          </a:lstStyle>
          <a:p>
            <a:r>
              <a:rPr lang="en-US"/>
              <a:t>Click icon to add chart</a:t>
            </a:r>
            <a:endParaRPr lang="it-IT"/>
          </a:p>
        </p:txBody>
      </p:sp>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5"/>
            <a:ext cx="8593667" cy="374649"/>
          </a:xfrm>
        </p:spPr>
        <p:txBody>
          <a:bodyPr lIns="0" tIns="0" rIns="0" bIns="0"/>
          <a:lstStyle>
            <a:lvl1pPr marL="0" indent="0">
              <a:buNone/>
              <a:defRPr lang="it-IT" sz="2133" b="0" i="0" kern="1200" dirty="0">
                <a:solidFill>
                  <a:srgbClr val="797979"/>
                </a:solidFill>
                <a:latin typeface="+mn-lt"/>
                <a:ea typeface="+mn-ea"/>
                <a:cs typeface="+mn-cs"/>
              </a:defRPr>
            </a:lvl1pPr>
          </a:lstStyle>
          <a:p>
            <a:pPr lvl="0"/>
            <a:r>
              <a:rPr lang="it-IT"/>
              <a:t>Sottotitolo</a:t>
            </a:r>
          </a:p>
        </p:txBody>
      </p:sp>
    </p:spTree>
    <p:extLst>
      <p:ext uri="{BB962C8B-B14F-4D97-AF65-F5344CB8AC3E}">
        <p14:creationId xmlns:p14="http://schemas.microsoft.com/office/powerpoint/2010/main" val="39143375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B006113-DBA0-41EC-ACE3-6EBAF5AD0067}"/>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0B006113-DBA0-41EC-ACE3-6EBAF5AD0067}"/>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1" name="Title 10">
            <a:extLst>
              <a:ext uri="{FF2B5EF4-FFF2-40B4-BE49-F238E27FC236}">
                <a16:creationId xmlns:a16="http://schemas.microsoft.com/office/drawing/2014/main" id="{94E758CF-94C2-44F9-BBF9-9D816C20EEE2}"/>
              </a:ext>
            </a:extLst>
          </p:cNvPr>
          <p:cNvSpPr>
            <a:spLocks noGrp="1"/>
          </p:cNvSpPr>
          <p:nvPr>
            <p:ph type="title" hasCustomPrompt="1"/>
          </p:nvPr>
        </p:nvSpPr>
        <p:spPr>
          <a:xfrm>
            <a:off x="334435" y="357719"/>
            <a:ext cx="11523132" cy="443199"/>
          </a:xfrm>
        </p:spPr>
        <p:txBody>
          <a:bodyPr vert="horz">
            <a:spAutoFit/>
          </a:bodyPr>
          <a:lstStyle>
            <a:lvl1pPr>
              <a:defRPr sz="3200">
                <a:latin typeface="+mj-lt"/>
                <a:ea typeface="+mj-ea"/>
                <a:cs typeface="+mj-cs"/>
              </a:defRPr>
            </a:lvl1pPr>
          </a:lstStyle>
          <a:p>
            <a:r>
              <a:rPr lang="en-US"/>
              <a:t>Click to add title</a:t>
            </a:r>
          </a:p>
        </p:txBody>
      </p:sp>
    </p:spTree>
    <p:extLst>
      <p:ext uri="{BB962C8B-B14F-4D97-AF65-F5344CB8AC3E}">
        <p14:creationId xmlns:p14="http://schemas.microsoft.com/office/powerpoint/2010/main" val="1337060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_Intestazione CERCHI">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987969" y="3464911"/>
            <a:ext cx="6288075" cy="697627"/>
          </a:xfrm>
        </p:spPr>
        <p:txBody>
          <a:bodyPr/>
          <a:lstStyle>
            <a:lvl1pPr marL="0" indent="0" algn="l">
              <a:buNone/>
              <a:defRPr sz="1867">
                <a:solidFill>
                  <a:schemeClr val="accent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it-IT"/>
              <a:t>Fare clic per modificare lo stile del sottotitolo dello schema</a:t>
            </a:r>
          </a:p>
        </p:txBody>
      </p:sp>
      <p:sp>
        <p:nvSpPr>
          <p:cNvPr id="9" name="Titolo 8"/>
          <p:cNvSpPr>
            <a:spLocks noGrp="1"/>
          </p:cNvSpPr>
          <p:nvPr>
            <p:ph type="title"/>
          </p:nvPr>
        </p:nvSpPr>
        <p:spPr>
          <a:xfrm>
            <a:off x="2987969" y="2792836"/>
            <a:ext cx="6288075" cy="533480"/>
          </a:xfrm>
        </p:spPr>
        <p:txBody>
          <a:bodyPr/>
          <a:lstStyle>
            <a:lvl1pPr algn="l">
              <a:defRPr sz="2667">
                <a:solidFill>
                  <a:schemeClr val="accent2"/>
                </a:solidFill>
              </a:defRPr>
            </a:lvl1pPr>
          </a:lstStyle>
          <a:p>
            <a:r>
              <a:rPr lang="it-IT" dirty="0"/>
              <a:t>Fare clic per modificare stile</a:t>
            </a:r>
          </a:p>
        </p:txBody>
      </p:sp>
    </p:spTree>
    <p:extLst>
      <p:ext uri="{BB962C8B-B14F-4D97-AF65-F5344CB8AC3E}">
        <p14:creationId xmlns:p14="http://schemas.microsoft.com/office/powerpoint/2010/main" val="2360637861"/>
      </p:ext>
    </p:extLst>
  </p:cSld>
  <p:clrMapOvr>
    <a:overrideClrMapping bg1="lt1" tx1="dk1" bg2="lt2" tx2="dk2" accent1="accent1" accent2="accent2" accent3="accent3" accent4="accent4" accent5="accent5" accent6="accent6" hlink="hlink" folHlink="folHlink"/>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17F156A-10D0-435D-95B1-D7768F29813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617F156A-10D0-435D-95B1-D7768F29813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334435" y="2085629"/>
            <a:ext cx="11523132" cy="3909819"/>
          </a:xfrm>
        </p:spPr>
        <p:txBody>
          <a:bodyPr/>
          <a:lstStyle>
            <a:lvl1pPr>
              <a:lnSpc>
                <a:spcPct val="100000"/>
              </a:lnSpc>
              <a:spcBef>
                <a:spcPts val="0"/>
              </a:spcBef>
              <a:spcAft>
                <a:spcPts val="0"/>
              </a:spcAft>
              <a:defRPr sz="2133">
                <a:latin typeface="+mn-lt"/>
                <a:ea typeface="+mn-ea"/>
                <a:cs typeface="+mn-cs"/>
              </a:defRPr>
            </a:lvl1pPr>
            <a:lvl2pPr>
              <a:lnSpc>
                <a:spcPct val="100000"/>
              </a:lnSpc>
              <a:spcBef>
                <a:spcPts val="0"/>
              </a:spcBef>
              <a:spcAft>
                <a:spcPts val="0"/>
              </a:spcAft>
              <a:defRPr sz="2133">
                <a:latin typeface="+mn-lt"/>
                <a:ea typeface="+mn-ea"/>
                <a:cs typeface="+mn-cs"/>
              </a:defRPr>
            </a:lvl2pPr>
            <a:lvl3pPr>
              <a:lnSpc>
                <a:spcPct val="100000"/>
              </a:lnSpc>
              <a:spcBef>
                <a:spcPts val="0"/>
              </a:spcBef>
              <a:spcAft>
                <a:spcPts val="0"/>
              </a:spcAft>
              <a:defRPr sz="2133">
                <a:latin typeface="+mn-lt"/>
                <a:ea typeface="+mn-ea"/>
                <a:cs typeface="+mn-cs"/>
              </a:defRPr>
            </a:lvl3pPr>
            <a:lvl4pPr>
              <a:lnSpc>
                <a:spcPct val="100000"/>
              </a:lnSpc>
              <a:spcBef>
                <a:spcPts val="0"/>
              </a:spcBef>
              <a:spcAft>
                <a:spcPts val="0"/>
              </a:spcAft>
              <a:defRPr sz="2933">
                <a:latin typeface="+mn-lt"/>
                <a:ea typeface="+mn-ea"/>
                <a:cs typeface="+mn-cs"/>
              </a:defRPr>
            </a:lvl4pPr>
            <a:lvl5pPr>
              <a:lnSpc>
                <a:spcPct val="100000"/>
              </a:lnSpc>
              <a:spcBef>
                <a:spcPts val="0"/>
              </a:spcBef>
              <a:spcAft>
                <a:spcPts val="0"/>
              </a:spcAft>
              <a:defRPr sz="2933">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6" name="Title 5">
            <a:extLst>
              <a:ext uri="{FF2B5EF4-FFF2-40B4-BE49-F238E27FC236}">
                <a16:creationId xmlns:a16="http://schemas.microsoft.com/office/drawing/2014/main" id="{A3FD7911-66D3-4E34-96AB-00957A8447AD}"/>
              </a:ext>
            </a:extLst>
          </p:cNvPr>
          <p:cNvSpPr>
            <a:spLocks noGrp="1"/>
          </p:cNvSpPr>
          <p:nvPr>
            <p:ph type="title" hasCustomPrompt="1"/>
          </p:nvPr>
        </p:nvSpPr>
        <p:spPr>
          <a:xfrm>
            <a:off x="334435" y="357719"/>
            <a:ext cx="11523132" cy="443199"/>
          </a:xfrm>
        </p:spPr>
        <p:txBody>
          <a:bodyPr vert="horz">
            <a:spAutoFit/>
          </a:bodyPr>
          <a:lstStyle>
            <a:lvl1pPr>
              <a:defRPr sz="3200">
                <a:latin typeface="+mj-lt"/>
                <a:ea typeface="+mj-ea"/>
                <a:cs typeface="+mj-cs"/>
              </a:defRPr>
            </a:lvl1pPr>
          </a:lstStyle>
          <a:p>
            <a:r>
              <a:rPr lang="en-US"/>
              <a:t>Click to add title</a:t>
            </a:r>
          </a:p>
        </p:txBody>
      </p:sp>
    </p:spTree>
    <p:extLst>
      <p:ext uri="{BB962C8B-B14F-4D97-AF65-F5344CB8AC3E}">
        <p14:creationId xmlns:p14="http://schemas.microsoft.com/office/powerpoint/2010/main" val="1007343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ED32218-E21A-4B8F-82D3-F0E90770E85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8ED32218-E21A-4B8F-82D3-F0E90770E85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endParaRPr>
          </a:p>
        </p:txBody>
      </p:sp>
      <p:sp>
        <p:nvSpPr>
          <p:cNvPr id="9" name="Title 1"/>
          <p:cNvSpPr>
            <a:spLocks noGrp="1"/>
          </p:cNvSpPr>
          <p:nvPr>
            <p:ph type="title" hasCustomPrompt="1"/>
          </p:nvPr>
        </p:nvSpPr>
        <p:spPr bwMode="ltGray">
          <a:xfrm>
            <a:off x="334435" y="1544273"/>
            <a:ext cx="3747967" cy="1495795"/>
          </a:xfrm>
          <a:noFill/>
        </p:spPr>
        <p:txBody>
          <a:bodyPr vert="horz" wrap="square" lIns="0" tIns="0" rIns="320040" bIns="0" anchor="b">
            <a:noAutofit/>
          </a:bodyPr>
          <a:lstStyle>
            <a:lvl1pPr>
              <a:defRPr sz="3200">
                <a:solidFill>
                  <a:schemeClr val="tx2"/>
                </a:solidFill>
                <a:latin typeface="+mj-lt"/>
                <a:ea typeface="+mj-ea"/>
                <a:cs typeface="+mj-cs"/>
              </a:defRPr>
            </a:lvl1pPr>
          </a:lstStyle>
          <a:p>
            <a:r>
              <a:rPr lang="en-US"/>
              <a:t>Click to add title</a:t>
            </a:r>
          </a:p>
        </p:txBody>
      </p:sp>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2" name="Slide Number Placeholder 5">
            <a:extLst>
              <a:ext uri="{FF2B5EF4-FFF2-40B4-BE49-F238E27FC236}">
                <a16:creationId xmlns:a16="http://schemas.microsoft.com/office/drawing/2014/main" id="{88557A02-CCA7-4F09-BE51-852DA504575B}"/>
              </a:ext>
            </a:extLst>
          </p:cNvPr>
          <p:cNvSpPr txBox="1">
            <a:spLocks/>
          </p:cNvSpPr>
          <p:nvPr userDrawn="1"/>
        </p:nvSpPr>
        <p:spPr>
          <a:xfrm>
            <a:off x="226857" y="6378542"/>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dirty="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9966363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768A506-D0B4-43FD-9497-666B8AE23B5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6" name="Object 5" hidden="1">
                        <a:extLst>
                          <a:ext uri="{FF2B5EF4-FFF2-40B4-BE49-F238E27FC236}">
                            <a16:creationId xmlns:a16="http://schemas.microsoft.com/office/drawing/2014/main" id="{3768A506-D0B4-43FD-9497-666B8AE23B5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334435" y="2668041"/>
            <a:ext cx="11523132" cy="3201027"/>
          </a:xfrm>
          <a:prstGeom prst="rect">
            <a:avLst/>
          </a:prstGeom>
          <a:ln w="9525">
            <a:solidFill>
              <a:schemeClr val="bg1"/>
            </a:solidFill>
          </a:ln>
        </p:spPr>
        <p:txBody>
          <a:bodyPr vert="horz" lIns="274320" tIns="274320" rIns="274320" bIns="137160"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1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59" name="Rectangle 58"/>
          <p:cNvSpPr/>
          <p:nvPr userDrawn="1"/>
        </p:nvSpPr>
        <p:spPr bwMode="white">
          <a:xfrm>
            <a:off x="33443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pic>
        <p:nvPicPr>
          <p:cNvPr id="13" name="Immagine 8">
            <a:extLst>
              <a:ext uri="{FF2B5EF4-FFF2-40B4-BE49-F238E27FC236}">
                <a16:creationId xmlns:a16="http://schemas.microsoft.com/office/drawing/2014/main" id="{AED9DF1D-C1FE-4813-B7EE-98EF56F03C0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5" name="Slide Number Placeholder 5">
            <a:extLst>
              <a:ext uri="{FF2B5EF4-FFF2-40B4-BE49-F238E27FC236}">
                <a16:creationId xmlns:a16="http://schemas.microsoft.com/office/drawing/2014/main" id="{330659E2-875D-4FB2-A116-7F7D15932E89}"/>
              </a:ext>
            </a:extLst>
          </p:cNvPr>
          <p:cNvSpPr txBox="1">
            <a:spLocks/>
          </p:cNvSpPr>
          <p:nvPr userDrawn="1"/>
        </p:nvSpPr>
        <p:spPr>
          <a:xfrm>
            <a:off x="334433" y="6306825"/>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1268278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BFDC08-059E-44B0-9E18-4ED303A0CFC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57BFDC08-059E-44B0-9E18-4ED303A0CFC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47" name="Title 1"/>
          <p:cNvSpPr>
            <a:spLocks noGrp="1"/>
          </p:cNvSpPr>
          <p:nvPr>
            <p:ph type="title" hasCustomPrompt="1"/>
          </p:nvPr>
        </p:nvSpPr>
        <p:spPr bwMode="blackWhite">
          <a:xfrm>
            <a:off x="334435" y="3826800"/>
            <a:ext cx="11232367" cy="2041200"/>
          </a:xfrm>
        </p:spPr>
        <p:txBody>
          <a:bodyPr vert="horz" anchor="t">
            <a:noAutofit/>
          </a:bodyPr>
          <a:lstStyle>
            <a:lvl1pPr>
              <a:defRPr sz="5333">
                <a:solidFill>
                  <a:schemeClr val="bg1"/>
                </a:solidFill>
                <a:latin typeface="+mj-lt"/>
                <a:ea typeface="+mj-ea"/>
                <a:cs typeface="+mj-cs"/>
                <a:sym typeface="Trebuchet MS" panose="020B0603020202020204" pitchFamily="34" charset="0"/>
              </a:defRPr>
            </a:lvl1pPr>
          </a:lstStyle>
          <a:p>
            <a:r>
              <a:rPr lang="en-US"/>
              <a:t>Click to add big statement text</a:t>
            </a:r>
          </a:p>
        </p:txBody>
      </p:sp>
      <p:cxnSp>
        <p:nvCxnSpPr>
          <p:cNvPr id="148" name="Straight Connector 147"/>
          <p:cNvCxnSpPr/>
          <p:nvPr userDrawn="1"/>
        </p:nvCxnSpPr>
        <p:spPr bwMode="white">
          <a:xfrm>
            <a:off x="334436" y="3680016"/>
            <a:ext cx="11860769"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0" name="Immagine 8">
            <a:extLst>
              <a:ext uri="{FF2B5EF4-FFF2-40B4-BE49-F238E27FC236}">
                <a16:creationId xmlns:a16="http://schemas.microsoft.com/office/drawing/2014/main" id="{87E6D5E0-2CAB-47EF-AFE5-355D9CFA258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1" name="Slide Number Placeholder 5">
            <a:extLst>
              <a:ext uri="{FF2B5EF4-FFF2-40B4-BE49-F238E27FC236}">
                <a16:creationId xmlns:a16="http://schemas.microsoft.com/office/drawing/2014/main" id="{26FD2180-13A8-4635-B248-947CD3903491}"/>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9299066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8120B9-7ED2-44C7-AF9B-533E79AE7FFD}"/>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C38120B9-7ED2-44C7-AF9B-533E79AE7FFD}"/>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4064997" y="0"/>
            <a:ext cx="416951" cy="6858000"/>
          </a:xfrm>
          <a:prstGeom prst="rect">
            <a:avLst/>
          </a:prstGeom>
        </p:spPr>
      </p:pic>
      <p:sp>
        <p:nvSpPr>
          <p:cNvPr id="2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26" name="Rectangle 25"/>
          <p:cNvSpPr/>
          <p:nvPr userDrawn="1"/>
        </p:nvSpPr>
        <p:spPr bwMode="white">
          <a:xfrm>
            <a:off x="2"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334433" y="2681104"/>
            <a:ext cx="3423448" cy="1495795"/>
          </a:xfrm>
          <a:prstGeom prst="rect">
            <a:avLst/>
          </a:prstGeom>
        </p:spPr>
        <p:txBody>
          <a:bodyPr vert="horz" anchor="ctr">
            <a:noAutofit/>
          </a:bodyPr>
          <a:lstStyle>
            <a:lvl1pPr>
              <a:defRPr sz="3200">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2" name="Immagine 8">
            <a:extLst>
              <a:ext uri="{FF2B5EF4-FFF2-40B4-BE49-F238E27FC236}">
                <a16:creationId xmlns:a16="http://schemas.microsoft.com/office/drawing/2014/main" id="{FFBAC688-DD1D-4FC3-9453-EB40FD2E509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3" name="Slide Number Placeholder 5">
            <a:extLst>
              <a:ext uri="{FF2B5EF4-FFF2-40B4-BE49-F238E27FC236}">
                <a16:creationId xmlns:a16="http://schemas.microsoft.com/office/drawing/2014/main" id="{C7C0CC3C-048F-45D4-BE35-9C33EFE38887}"/>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41438559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784365A-F2BC-4145-A8B0-C17EA9D6C42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7784365A-F2BC-4145-A8B0-C17EA9D6C42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7165609" y="0"/>
            <a:ext cx="416951" cy="6858000"/>
          </a:xfrm>
          <a:prstGeom prst="rect">
            <a:avLst/>
          </a:prstGeom>
        </p:spPr>
      </p:pic>
      <p:sp>
        <p:nvSpPr>
          <p:cNvPr id="13" name="Rectangle 12"/>
          <p:cNvSpPr/>
          <p:nvPr userDrawn="1"/>
        </p:nvSpPr>
        <p:spPr bwMode="white">
          <a:xfrm>
            <a:off x="2"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0"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6" name="Title 5">
            <a:extLst>
              <a:ext uri="{FF2B5EF4-FFF2-40B4-BE49-F238E27FC236}">
                <a16:creationId xmlns:a16="http://schemas.microsoft.com/office/drawing/2014/main" id="{2E2F6E00-2FD8-4E08-B226-BA66A794EB32}"/>
              </a:ext>
            </a:extLst>
          </p:cNvPr>
          <p:cNvSpPr>
            <a:spLocks noGrp="1"/>
          </p:cNvSpPr>
          <p:nvPr>
            <p:ph type="title" hasCustomPrompt="1"/>
          </p:nvPr>
        </p:nvSpPr>
        <p:spPr>
          <a:xfrm>
            <a:off x="334435" y="357719"/>
            <a:ext cx="6552367" cy="443199"/>
          </a:xfrm>
        </p:spPr>
        <p:txBody>
          <a:bodyPr vert="horz">
            <a:spAutoFit/>
          </a:bodyPr>
          <a:lstStyle>
            <a:lvl1pPr>
              <a:defRPr sz="3200">
                <a:latin typeface="+mj-lt"/>
                <a:ea typeface="+mj-ea"/>
                <a:cs typeface="+mj-cs"/>
              </a:defRPr>
            </a:lvl1pPr>
          </a:lstStyle>
          <a:p>
            <a:r>
              <a:rPr lang="en-US"/>
              <a:t>Click to add title</a:t>
            </a:r>
          </a:p>
        </p:txBody>
      </p:sp>
      <p:pic>
        <p:nvPicPr>
          <p:cNvPr id="19" name="Immagine 8">
            <a:extLst>
              <a:ext uri="{FF2B5EF4-FFF2-40B4-BE49-F238E27FC236}">
                <a16:creationId xmlns:a16="http://schemas.microsoft.com/office/drawing/2014/main" id="{CEE6D001-89C4-476B-A257-631996281B3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21" name="Slide Number Placeholder 5">
            <a:extLst>
              <a:ext uri="{FF2B5EF4-FFF2-40B4-BE49-F238E27FC236}">
                <a16:creationId xmlns:a16="http://schemas.microsoft.com/office/drawing/2014/main" id="{EDEB9651-94F9-4C62-80E6-2F7CF2D3DD3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8351191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2361674-FA8D-4E7D-A0B1-BDA5C27985B7}"/>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62361674-FA8D-4E7D-A0B1-BDA5C27985B7}"/>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71" y="0"/>
            <a:ext cx="416951" cy="6858000"/>
          </a:xfrm>
          <a:prstGeom prst="rect">
            <a:avLst/>
          </a:prstGeom>
        </p:spPr>
      </p:pic>
      <p:sp>
        <p:nvSpPr>
          <p:cNvPr id="11" name="Title 4"/>
          <p:cNvSpPr>
            <a:spLocks noGrp="1"/>
          </p:cNvSpPr>
          <p:nvPr>
            <p:ph type="title" hasCustomPrompt="1"/>
          </p:nvPr>
        </p:nvSpPr>
        <p:spPr>
          <a:xfrm>
            <a:off x="334433" y="2681104"/>
            <a:ext cx="3423448" cy="1495795"/>
          </a:xfrm>
          <a:prstGeom prst="rect">
            <a:avLst/>
          </a:prstGeom>
        </p:spPr>
        <p:txBody>
          <a:bodyPr vert="horz" anchor="ctr">
            <a:noAutofit/>
          </a:bodyPr>
          <a:lstStyle>
            <a:lvl1pPr>
              <a:defRPr sz="32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3" name="Rectangle 12"/>
          <p:cNvSpPr/>
          <p:nvPr userDrawn="1"/>
        </p:nvSpPr>
        <p:spPr bwMode="white">
          <a:xfrm>
            <a:off x="4080764"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7" name="Immagine 8">
            <a:extLst>
              <a:ext uri="{FF2B5EF4-FFF2-40B4-BE49-F238E27FC236}">
                <a16:creationId xmlns:a16="http://schemas.microsoft.com/office/drawing/2014/main" id="{FF8287E1-5CE5-4AF7-AC45-E2D39835AB8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C98F3EAE-4F98-4558-8672-C0EF47A7C77E}"/>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944112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B3AF2B-C75C-4A79-AC78-2FA47A8D7CC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90B3AF2B-C75C-4A79-AC78-2FA47A8D7CC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5689585"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4" y="0"/>
            <a:ext cx="6099977" cy="6858000"/>
          </a:xfrm>
          <a:prstGeom prst="rect">
            <a:avLst/>
          </a:prstGeom>
          <a:noFill/>
        </p:spPr>
        <p:txBody>
          <a:bodyPr lIns="914400" tIns="914400" rIns="914400" bIns="914400"/>
          <a:lstStyle>
            <a:lvl1pPr algn="ctr">
              <a:defRPr sz="1867"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334435" y="1785600"/>
            <a:ext cx="4683967" cy="3286800"/>
          </a:xfrm>
          <a:prstGeom prst="rect">
            <a:avLst/>
          </a:prstGeom>
          <a:noFill/>
        </p:spPr>
        <p:txBody>
          <a:bodyPr vert="horz" wrap="square" lIns="0" tIns="0" rIns="320040" bIns="0" anchor="ctr">
            <a:noAutofit/>
          </a:bodyPr>
          <a:lstStyle>
            <a:lvl1pPr>
              <a:defRPr sz="4267">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2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8" name="Immagine 8">
            <a:extLst>
              <a:ext uri="{FF2B5EF4-FFF2-40B4-BE49-F238E27FC236}">
                <a16:creationId xmlns:a16="http://schemas.microsoft.com/office/drawing/2014/main" id="{ACAF9153-8037-4CC7-B9B1-AE9B5F5F33F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615659" y="6137080"/>
            <a:ext cx="1066064" cy="477891"/>
          </a:xfrm>
          <a:prstGeom prst="rect">
            <a:avLst/>
          </a:prstGeom>
        </p:spPr>
      </p:pic>
      <p:sp>
        <p:nvSpPr>
          <p:cNvPr id="19" name="Slide Number Placeholder 5">
            <a:extLst>
              <a:ext uri="{FF2B5EF4-FFF2-40B4-BE49-F238E27FC236}">
                <a16:creationId xmlns:a16="http://schemas.microsoft.com/office/drawing/2014/main" id="{389B99E6-02EC-474A-80B7-12E7578481C3}"/>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77046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533DE73-17BF-42C8-A740-46AAFAE7D62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4533DE73-17BF-42C8-A740-46AAFAE7D62B}"/>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7409851" y="0"/>
            <a:ext cx="416951" cy="6858000"/>
          </a:xfrm>
          <a:prstGeom prst="rect">
            <a:avLst/>
          </a:prstGeom>
        </p:spPr>
      </p:pic>
      <p:sp>
        <p:nvSpPr>
          <p:cNvPr id="10" name="Rectangle 9"/>
          <p:cNvSpPr/>
          <p:nvPr userDrawn="1"/>
        </p:nvSpPr>
        <p:spPr bwMode="gray">
          <a:xfrm>
            <a:off x="7819546"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7"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5" name="Copyright" hidden="1"/>
          <p:cNvSpPr txBox="1"/>
          <p:nvPr userDrawn="1"/>
        </p:nvSpPr>
        <p:spPr>
          <a:xfrm rot="16200000">
            <a:off x="9486903" y="3917291"/>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4" name="Title 1"/>
          <p:cNvSpPr>
            <a:spLocks noGrp="1"/>
          </p:cNvSpPr>
          <p:nvPr>
            <p:ph type="title" hasCustomPrompt="1"/>
          </p:nvPr>
        </p:nvSpPr>
        <p:spPr bwMode="blackWhite">
          <a:xfrm>
            <a:off x="334435" y="1804651"/>
            <a:ext cx="6543119" cy="3286800"/>
          </a:xfrm>
          <a:prstGeom prst="rect">
            <a:avLst/>
          </a:prstGeom>
        </p:spPr>
        <p:txBody>
          <a:bodyPr vert="horz" anchor="ctr">
            <a:noAutofit/>
          </a:bodyPr>
          <a:lstStyle>
            <a:lvl1pPr>
              <a:defRPr sz="4267">
                <a:solidFill>
                  <a:schemeClr val="bg1"/>
                </a:solidFill>
                <a:latin typeface="+mj-lt"/>
                <a:ea typeface="+mj-ea"/>
                <a:cs typeface="+mj-cs"/>
                <a:sym typeface="Trebuchet MS" panose="020B0603020202020204" pitchFamily="34" charset="0"/>
              </a:defRPr>
            </a:lvl1pPr>
          </a:lstStyle>
          <a:p>
            <a:r>
              <a:rPr lang="en-US"/>
              <a:t>Click to edit title</a:t>
            </a:r>
          </a:p>
        </p:txBody>
      </p:sp>
      <p:pic>
        <p:nvPicPr>
          <p:cNvPr id="17" name="Immagine 8">
            <a:extLst>
              <a:ext uri="{FF2B5EF4-FFF2-40B4-BE49-F238E27FC236}">
                <a16:creationId xmlns:a16="http://schemas.microsoft.com/office/drawing/2014/main" id="{DEA3A845-F4D4-4EF4-B7C6-7DDB008ED3B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F6579EFC-B6C4-4D39-A4C2-B2AFEA51AA8A}"/>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8191990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FC9755C-7D14-4E35-A462-8F3BE66D5B3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DFC9755C-7D14-4E35-A462-8F3BE66D5B3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Freeform 14"/>
          <p:cNvSpPr/>
          <p:nvPr userDrawn="1"/>
        </p:nvSpPr>
        <p:spPr bwMode="ltGray">
          <a:xfrm>
            <a:off x="1524" y="1311"/>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7" name="Title 2"/>
          <p:cNvSpPr>
            <a:spLocks noGrp="1"/>
          </p:cNvSpPr>
          <p:nvPr>
            <p:ph type="title" hasCustomPrompt="1"/>
          </p:nvPr>
        </p:nvSpPr>
        <p:spPr>
          <a:xfrm>
            <a:off x="334435" y="2764206"/>
            <a:ext cx="2774205" cy="1314311"/>
          </a:xfrm>
          <a:prstGeom prst="rect">
            <a:avLst/>
          </a:prstGeom>
        </p:spPr>
        <p:txBody>
          <a:bodyPr vert="horz" anchor="ctr">
            <a:noAutofit/>
          </a:bodyPr>
          <a:lstStyle>
            <a:lvl1pPr>
              <a:defRPr sz="3200" baseline="0">
                <a:solidFill>
                  <a:schemeClr val="tx2"/>
                </a:solidFill>
                <a:latin typeface="+mj-lt"/>
                <a:ea typeface="+mj-ea"/>
                <a:cs typeface="+mj-cs"/>
                <a:sym typeface="Trebuchet MS" panose="020B0603020202020204" pitchFamily="34" charset="0"/>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32441" y="3590400"/>
            <a:ext cx="1365251"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3" name="Immagine 8">
            <a:extLst>
              <a:ext uri="{FF2B5EF4-FFF2-40B4-BE49-F238E27FC236}">
                <a16:creationId xmlns:a16="http://schemas.microsoft.com/office/drawing/2014/main" id="{49DAF236-0BF0-48B4-84D3-4FB03F34DE3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4" name="Slide Number Placeholder 5">
            <a:extLst>
              <a:ext uri="{FF2B5EF4-FFF2-40B4-BE49-F238E27FC236}">
                <a16:creationId xmlns:a16="http://schemas.microsoft.com/office/drawing/2014/main" id="{96740C5E-8FC4-4B23-9FC4-B4836E6F0CF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41665535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pertin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7"/>
            <a:ext cx="9144000" cy="2952751"/>
          </a:xfrm>
        </p:spPr>
        <p:txBody>
          <a:bodyPr lIns="0" tIns="0" rIns="0" bIns="0" anchor="b">
            <a:noAutofit/>
          </a:bodyPr>
          <a:lstStyle>
            <a:lvl1pPr marL="0" indent="0">
              <a:buNone/>
              <a:defRPr sz="6400"/>
            </a:lvl1pPr>
            <a:lvl2pPr>
              <a:defRPr sz="6400"/>
            </a:lvl2pPr>
            <a:lvl3pPr>
              <a:defRPr sz="6400"/>
            </a:lvl3pPr>
            <a:lvl4pPr>
              <a:defRPr sz="6400"/>
            </a:lvl4pPr>
            <a:lvl5pPr>
              <a:defRPr sz="6400"/>
            </a:lvl5pPr>
          </a:lstStyle>
          <a:p>
            <a:pPr lvl="0"/>
            <a:r>
              <a:rPr lang="it-IT" dirty="0"/>
              <a:t>Titolo al massimo di tre righe</a:t>
            </a:r>
          </a:p>
        </p:txBody>
      </p:sp>
      <p:pic>
        <p:nvPicPr>
          <p:cNvPr id="5" name="Immagin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5255" y="573181"/>
            <a:ext cx="1377531" cy="617513"/>
          </a:xfrm>
          <a:prstGeom prst="rect">
            <a:avLst/>
          </a:prstGeom>
        </p:spPr>
      </p:pic>
    </p:spTree>
    <p:extLst>
      <p:ext uri="{BB962C8B-B14F-4D97-AF65-F5344CB8AC3E}">
        <p14:creationId xmlns:p14="http://schemas.microsoft.com/office/powerpoint/2010/main" val="3645090942"/>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05A794A-96F4-480E-9632-C38560C5FB9D}"/>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E05A794A-96F4-480E-9632-C38560C5FB9D}"/>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334435" y="2764206"/>
            <a:ext cx="2774205" cy="1314311"/>
          </a:xfrm>
        </p:spPr>
        <p:txBody>
          <a:bodyPr vert="horz" anchor="ctr" anchorCtr="0">
            <a:noAutofit/>
          </a:bodyPr>
          <a:lstStyle>
            <a:lvl1pPr>
              <a:defRPr sz="3200" baseline="0">
                <a:solidFill>
                  <a:srgbClr val="FFFFFF"/>
                </a:solidFill>
                <a:latin typeface="+mj-lt"/>
                <a:ea typeface="+mj-ea"/>
                <a:cs typeface="+mj-cs"/>
              </a:defRPr>
            </a:lvl1pPr>
          </a:lstStyle>
          <a:p>
            <a:r>
              <a:rPr lang="en-US"/>
              <a:t>Click to add title</a:t>
            </a:r>
          </a:p>
        </p:txBody>
      </p:sp>
      <p:sp>
        <p:nvSpPr>
          <p:cNvPr id="1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t="6216" b="7716"/>
          <a:stretch/>
        </p:blipFill>
        <p:spPr>
          <a:xfrm rot="120000">
            <a:off x="2174641" y="3402830"/>
            <a:ext cx="2694667"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Immagine 8">
            <a:extLst>
              <a:ext uri="{FF2B5EF4-FFF2-40B4-BE49-F238E27FC236}">
                <a16:creationId xmlns:a16="http://schemas.microsoft.com/office/drawing/2014/main" id="{2A3F10D3-2047-4B38-944C-B650FC084DA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7" name="Slide Number Placeholder 5">
            <a:extLst>
              <a:ext uri="{FF2B5EF4-FFF2-40B4-BE49-F238E27FC236}">
                <a16:creationId xmlns:a16="http://schemas.microsoft.com/office/drawing/2014/main" id="{7F21979A-0E50-4DE6-B794-2FE52497234A}"/>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980355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324" imgH="324" progId="TCLayout.ActiveDocument.1">
                  <p:embed/>
                </p:oleObj>
              </mc:Choice>
              <mc:Fallback>
                <p:oleObj name="Diapositiva think-cell" r:id="rId3" imgW="324" imgH="324"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334433" y="1785600"/>
            <a:ext cx="4357803" cy="3286800"/>
          </a:xfrm>
          <a:prstGeom prst="rect">
            <a:avLst/>
          </a:prstGeom>
        </p:spPr>
        <p:txBody>
          <a:bodyPr vert="horz" anchor="ctr">
            <a:noAutofit/>
          </a:bodyPr>
          <a:lstStyle>
            <a:lvl1pPr>
              <a:defRPr sz="4267" b="1">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5" name="Picture 14"/>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581527" y="3394393"/>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6" name="Immagine 8">
            <a:extLst>
              <a:ext uri="{FF2B5EF4-FFF2-40B4-BE49-F238E27FC236}">
                <a16:creationId xmlns:a16="http://schemas.microsoft.com/office/drawing/2014/main" id="{88D9F09F-8579-4783-AA87-AFBE6DFDF56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7" name="Slide Number Placeholder 5">
            <a:extLst>
              <a:ext uri="{FF2B5EF4-FFF2-40B4-BE49-F238E27FC236}">
                <a16:creationId xmlns:a16="http://schemas.microsoft.com/office/drawing/2014/main" id="{5761DB7C-A7F2-4789-AE27-C0716BBD5C3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6400400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21D5A0A-4317-423C-B146-45AF97C418D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421D5A0A-4317-423C-B146-45AF97C418D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334433" y="1785600"/>
            <a:ext cx="4357803" cy="3286800"/>
          </a:xfrm>
          <a:prstGeom prst="rect">
            <a:avLst/>
          </a:prstGeom>
        </p:spPr>
        <p:txBody>
          <a:bodyPr vert="horz" anchor="ctr">
            <a:noAutofit/>
          </a:bodyPr>
          <a:lstStyle>
            <a:lvl1pPr>
              <a:defRPr sz="4267" b="1">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t="7562" b="6867"/>
          <a:stretch/>
        </p:blipFill>
        <p:spPr>
          <a:xfrm>
            <a:off x="3578060" y="3416302"/>
            <a:ext cx="2694667"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5" name="Immagine 8">
            <a:extLst>
              <a:ext uri="{FF2B5EF4-FFF2-40B4-BE49-F238E27FC236}">
                <a16:creationId xmlns:a16="http://schemas.microsoft.com/office/drawing/2014/main" id="{91DC7840-09B6-4910-BA26-5E02DF74722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9F67104F-059A-456A-961C-53D2C28AD831}"/>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970878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013D55E-8FAC-4815-B635-65B454A2F1B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F013D55E-8FAC-4815-B635-65B454A2F1B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8"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4" name="Pentagon 8"/>
          <p:cNvSpPr/>
          <p:nvPr userDrawn="1"/>
        </p:nvSpPr>
        <p:spPr bwMode="white">
          <a:xfrm>
            <a:off x="1" y="0"/>
            <a:ext cx="6363547"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397805" y="3589605"/>
            <a:ext cx="1365251"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30D63D7A-D695-45C9-8D0F-526D4E8A412C}"/>
              </a:ext>
            </a:extLst>
          </p:cNvPr>
          <p:cNvSpPr>
            <a:spLocks noGrp="1"/>
          </p:cNvSpPr>
          <p:nvPr>
            <p:ph type="title" hasCustomPrompt="1"/>
          </p:nvPr>
        </p:nvSpPr>
        <p:spPr>
          <a:xfrm>
            <a:off x="334435" y="357719"/>
            <a:ext cx="4969213" cy="443199"/>
          </a:xfrm>
        </p:spPr>
        <p:txBody>
          <a:bodyPr vert="horz"/>
          <a:lstStyle>
            <a:lvl1pPr>
              <a:defRPr sz="3200">
                <a:latin typeface="+mj-lt"/>
                <a:ea typeface="+mj-ea"/>
                <a:cs typeface="+mj-cs"/>
              </a:defRPr>
            </a:lvl1pPr>
          </a:lstStyle>
          <a:p>
            <a:r>
              <a:rPr lang="en-US"/>
              <a:t>Click to add title</a:t>
            </a:r>
          </a:p>
        </p:txBody>
      </p:sp>
      <p:pic>
        <p:nvPicPr>
          <p:cNvPr id="19" name="Immagine 8">
            <a:extLst>
              <a:ext uri="{FF2B5EF4-FFF2-40B4-BE49-F238E27FC236}">
                <a16:creationId xmlns:a16="http://schemas.microsoft.com/office/drawing/2014/main" id="{1D472173-8BEE-4D8C-B1DE-F9AD6801653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20" name="Slide Number Placeholder 5">
            <a:extLst>
              <a:ext uri="{FF2B5EF4-FFF2-40B4-BE49-F238E27FC236}">
                <a16:creationId xmlns:a16="http://schemas.microsoft.com/office/drawing/2014/main" id="{F775688A-1093-4C82-A743-C843DE957FB0}"/>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475616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9A470C0-81EA-4E4A-9C07-376EB9E24F5F}"/>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C9A470C0-81EA-4E4A-9C07-376EB9E24F5F}"/>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4" name="Pentagon 8"/>
          <p:cNvSpPr/>
          <p:nvPr userDrawn="1"/>
        </p:nvSpPr>
        <p:spPr bwMode="white">
          <a:xfrm>
            <a:off x="1" y="0"/>
            <a:ext cx="6363547"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t="9052" b="6867"/>
          <a:stretch/>
        </p:blipFill>
        <p:spPr>
          <a:xfrm rot="120000">
            <a:off x="4460173" y="3407806"/>
            <a:ext cx="2694667"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4" name="Title 3">
            <a:extLst>
              <a:ext uri="{FF2B5EF4-FFF2-40B4-BE49-F238E27FC236}">
                <a16:creationId xmlns:a16="http://schemas.microsoft.com/office/drawing/2014/main" id="{86719BBB-7510-4256-A7DF-600A68DB2C93}"/>
              </a:ext>
            </a:extLst>
          </p:cNvPr>
          <p:cNvSpPr>
            <a:spLocks noGrp="1"/>
          </p:cNvSpPr>
          <p:nvPr>
            <p:ph type="title" hasCustomPrompt="1"/>
          </p:nvPr>
        </p:nvSpPr>
        <p:spPr>
          <a:xfrm>
            <a:off x="334435" y="357719"/>
            <a:ext cx="4969213" cy="443199"/>
          </a:xfrm>
        </p:spPr>
        <p:txBody>
          <a:bodyPr vert="horz"/>
          <a:lstStyle>
            <a:lvl1pPr>
              <a:defRPr sz="3200">
                <a:solidFill>
                  <a:schemeClr val="bg1"/>
                </a:solidFill>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80C5828B-D6C6-4099-80A0-E4FC322A32D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7F9E71FD-7FBA-40BF-ADBE-D035D8C5BF39}"/>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42081032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979569-2837-4D11-8CF3-E3B771E7BD6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F6979569-2837-4D11-8CF3-E3B771E7BD6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16" name="Picture 1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90340" y="3589605"/>
            <a:ext cx="1365251"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99244E0-37B1-4CEE-8722-003D0EE29350}"/>
              </a:ext>
            </a:extLst>
          </p:cNvPr>
          <p:cNvSpPr>
            <a:spLocks noGrp="1"/>
          </p:cNvSpPr>
          <p:nvPr>
            <p:ph type="title" hasCustomPrompt="1"/>
          </p:nvPr>
        </p:nvSpPr>
        <p:spPr>
          <a:xfrm>
            <a:off x="334435" y="357719"/>
            <a:ext cx="6552367" cy="443199"/>
          </a:xfrm>
        </p:spPr>
        <p:txBody>
          <a:bodyPr vert="horz"/>
          <a:lstStyle>
            <a:lvl1pPr>
              <a:defRPr sz="3200">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7CA8772E-CB8C-44A0-BF60-63ACCA26D2B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8" name="Slide Number Placeholder 5">
            <a:extLst>
              <a:ext uri="{FF2B5EF4-FFF2-40B4-BE49-F238E27FC236}">
                <a16:creationId xmlns:a16="http://schemas.microsoft.com/office/drawing/2014/main" id="{3C40E75D-2011-43E4-9B7D-25A16F4374D3}"/>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088184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80696E0-6DEB-47B3-B70B-995D9E432F57}"/>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880696E0-6DEB-47B3-B70B-995D9E432F57}"/>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t="9052" b="6867"/>
          <a:stretch/>
        </p:blipFill>
        <p:spPr>
          <a:xfrm rot="120000">
            <a:off x="6567629" y="3407806"/>
            <a:ext cx="2694667"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4" name="Title 3">
            <a:extLst>
              <a:ext uri="{FF2B5EF4-FFF2-40B4-BE49-F238E27FC236}">
                <a16:creationId xmlns:a16="http://schemas.microsoft.com/office/drawing/2014/main" id="{87205D76-50DA-4F75-85E0-1949D53D98A9}"/>
              </a:ext>
            </a:extLst>
          </p:cNvPr>
          <p:cNvSpPr>
            <a:spLocks noGrp="1"/>
          </p:cNvSpPr>
          <p:nvPr>
            <p:ph type="title" hasCustomPrompt="1"/>
          </p:nvPr>
        </p:nvSpPr>
        <p:spPr>
          <a:xfrm>
            <a:off x="334435" y="357719"/>
            <a:ext cx="6552367" cy="443199"/>
          </a:xfrm>
        </p:spPr>
        <p:txBody>
          <a:bodyPr vert="horz"/>
          <a:lstStyle>
            <a:lvl1pPr>
              <a:defRPr sz="3200">
                <a:solidFill>
                  <a:schemeClr val="bg1"/>
                </a:solidFill>
                <a:latin typeface="+mj-lt"/>
                <a:ea typeface="+mj-ea"/>
                <a:cs typeface="+mj-cs"/>
              </a:defRPr>
            </a:lvl1pPr>
          </a:lstStyle>
          <a:p>
            <a:r>
              <a:rPr lang="en-US"/>
              <a:t>Click to add title</a:t>
            </a:r>
          </a:p>
        </p:txBody>
      </p:sp>
      <p:pic>
        <p:nvPicPr>
          <p:cNvPr id="20" name="Immagine 8">
            <a:extLst>
              <a:ext uri="{FF2B5EF4-FFF2-40B4-BE49-F238E27FC236}">
                <a16:creationId xmlns:a16="http://schemas.microsoft.com/office/drawing/2014/main" id="{1D006B53-EFBD-4C2A-A98C-53700E06B2B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21" name="Slide Number Placeholder 5">
            <a:extLst>
              <a:ext uri="{FF2B5EF4-FFF2-40B4-BE49-F238E27FC236}">
                <a16:creationId xmlns:a16="http://schemas.microsoft.com/office/drawing/2014/main" id="{23864F1C-8F39-43DD-9D4E-093D1B91CAB3}"/>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7363670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6FD584B-9390-416B-8BFF-8B09C98A4EDF}"/>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5" name="Object 4" hidden="1">
                        <a:extLst>
                          <a:ext uri="{FF2B5EF4-FFF2-40B4-BE49-F238E27FC236}">
                            <a16:creationId xmlns:a16="http://schemas.microsoft.com/office/drawing/2014/main" id="{96FD584B-9390-416B-8BFF-8B09C98A4EDF}"/>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8" name="Title 1"/>
          <p:cNvSpPr>
            <a:spLocks noGrp="1"/>
          </p:cNvSpPr>
          <p:nvPr>
            <p:ph type="title" hasCustomPrompt="1"/>
          </p:nvPr>
        </p:nvSpPr>
        <p:spPr>
          <a:xfrm>
            <a:off x="334435" y="3826335"/>
            <a:ext cx="11523132" cy="1606551"/>
          </a:xfrm>
        </p:spPr>
        <p:txBody>
          <a:bodyPr vert="horz"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pic>
        <p:nvPicPr>
          <p:cNvPr id="11" name="Immagine 8">
            <a:extLst>
              <a:ext uri="{FF2B5EF4-FFF2-40B4-BE49-F238E27FC236}">
                <a16:creationId xmlns:a16="http://schemas.microsoft.com/office/drawing/2014/main" id="{538DC126-B747-4415-8024-8803A4E1290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2" name="Slide Number Placeholder 5">
            <a:extLst>
              <a:ext uri="{FF2B5EF4-FFF2-40B4-BE49-F238E27FC236}">
                <a16:creationId xmlns:a16="http://schemas.microsoft.com/office/drawing/2014/main" id="{5A97C092-F465-41BA-B108-CCD6ADD8CAF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5831866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AED64B1-B515-4AD0-9CB0-466D3CC8C27D}"/>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2AED64B1-B515-4AD0-9CB0-466D3CC8C27D}"/>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6" name="Rectangle 5"/>
          <p:cNvSpPr/>
          <p:nvPr userDrawn="1"/>
        </p:nvSpPr>
        <p:spPr bwMode="white">
          <a:xfrm>
            <a:off x="334433" y="625475"/>
            <a:ext cx="932688" cy="932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334435" y="3826335"/>
            <a:ext cx="11523132" cy="1606551"/>
          </a:xfrm>
          <a:prstGeom prst="rect">
            <a:avLst/>
          </a:prstGeom>
        </p:spPr>
        <p:txBody>
          <a:bodyPr vert="horz"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tx1"/>
                </a:solidFill>
                <a:latin typeface="+mj-lt"/>
                <a:ea typeface="+mj-ea"/>
                <a:cs typeface="+mj-cs"/>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29547959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324" imgH="324" progId="TCLayout.ActiveDocument.1">
                  <p:embed/>
                </p:oleObj>
              </mc:Choice>
              <mc:Fallback>
                <p:oleObj name="Diapositiva think-cell" r:id="rId3" imgW="324" imgH="324"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4" y="101444"/>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3"/>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sz="1351">
              <a:latin typeface="+mn-lt"/>
              <a:ea typeface="+mn-ea"/>
              <a:cs typeface="+mn-cs"/>
              <a:sym typeface="Trebuchet MS" panose="020B0603020202020204" pitchFamily="34" charset="0"/>
            </a:endParaRPr>
          </a:p>
        </p:txBody>
      </p:sp>
      <p:pic>
        <p:nvPicPr>
          <p:cNvPr id="8" name="Immagine 8">
            <a:extLst>
              <a:ext uri="{FF2B5EF4-FFF2-40B4-BE49-F238E27FC236}">
                <a16:creationId xmlns:a16="http://schemas.microsoft.com/office/drawing/2014/main" id="{9B7ABF1D-2721-4A1D-A909-CD5A0EC2A89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9" name="Slide Number Placeholder 5">
            <a:extLst>
              <a:ext uri="{FF2B5EF4-FFF2-40B4-BE49-F238E27FC236}">
                <a16:creationId xmlns:a16="http://schemas.microsoft.com/office/drawing/2014/main" id="{37ACDB5F-405F-4F34-871B-9F28FAD8A2DE}"/>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317263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sore di sezione">
    <p:bg>
      <p:bgPr>
        <a:solidFill>
          <a:schemeClr val="bg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vl1pPr>
          </a:lstStyle>
          <a:p>
            <a:pPr lvl="0"/>
            <a:r>
              <a:rPr lang="it-IT" dirty="0"/>
              <a:t>Titolo del divisore</a:t>
            </a:r>
          </a:p>
        </p:txBody>
      </p:sp>
      <p:pic>
        <p:nvPicPr>
          <p:cNvPr id="7" name="Immagin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97687" y="6113401"/>
            <a:ext cx="1155835" cy="518131"/>
          </a:xfrm>
          <a:prstGeom prst="rect">
            <a:avLst/>
          </a:prstGeom>
        </p:spPr>
      </p:pic>
    </p:spTree>
    <p:extLst>
      <p:ext uri="{BB962C8B-B14F-4D97-AF65-F5344CB8AC3E}">
        <p14:creationId xmlns:p14="http://schemas.microsoft.com/office/powerpoint/2010/main" val="1764374429"/>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3567F9A-30A3-4A19-B91D-4EE69AFC7480}"/>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6" name="Object 5" hidden="1">
                        <a:extLst>
                          <a:ext uri="{FF2B5EF4-FFF2-40B4-BE49-F238E27FC236}">
                            <a16:creationId xmlns:a16="http://schemas.microsoft.com/office/drawing/2014/main" id="{B3567F9A-30A3-4A19-B91D-4EE69AFC7480}"/>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7" name="Title 6">
            <a:extLst>
              <a:ext uri="{FF2B5EF4-FFF2-40B4-BE49-F238E27FC236}">
                <a16:creationId xmlns:a16="http://schemas.microsoft.com/office/drawing/2014/main" id="{C09700A0-D407-4693-A7AF-6D3FE49296D0}"/>
              </a:ext>
            </a:extLst>
          </p:cNvPr>
          <p:cNvSpPr>
            <a:spLocks noGrp="1"/>
          </p:cNvSpPr>
          <p:nvPr>
            <p:ph type="title" hasCustomPrompt="1"/>
          </p:nvPr>
        </p:nvSpPr>
        <p:spPr>
          <a:xfrm>
            <a:off x="334435" y="357719"/>
            <a:ext cx="11523132" cy="443199"/>
          </a:xfrm>
        </p:spPr>
        <p:txBody>
          <a:bodyPr vert="horz"/>
          <a:lstStyle>
            <a:lvl1pPr>
              <a:defRPr sz="3200">
                <a:solidFill>
                  <a:schemeClr val="bg1"/>
                </a:solidFill>
                <a:latin typeface="+mj-lt"/>
                <a:ea typeface="+mj-ea"/>
                <a:cs typeface="+mj-cs"/>
              </a:defRPr>
            </a:lvl1pPr>
          </a:lstStyle>
          <a:p>
            <a:r>
              <a:rPr lang="en-US"/>
              <a:t>Click to add title</a:t>
            </a:r>
          </a:p>
        </p:txBody>
      </p:sp>
      <p:pic>
        <p:nvPicPr>
          <p:cNvPr id="13" name="Immagine 8">
            <a:extLst>
              <a:ext uri="{FF2B5EF4-FFF2-40B4-BE49-F238E27FC236}">
                <a16:creationId xmlns:a16="http://schemas.microsoft.com/office/drawing/2014/main" id="{188423CC-82A4-46C1-957C-A8DEE7AC171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4" name="Slide Number Placeholder 5">
            <a:extLst>
              <a:ext uri="{FF2B5EF4-FFF2-40B4-BE49-F238E27FC236}">
                <a16:creationId xmlns:a16="http://schemas.microsoft.com/office/drawing/2014/main" id="{68CC28E8-B6EF-4C69-9D25-431D210C0DD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0351731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C0D0CFD-440E-4A1A-B6D4-557ECE34D840}"/>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2" name="Object 1" hidden="1">
                        <a:extLst>
                          <a:ext uri="{FF2B5EF4-FFF2-40B4-BE49-F238E27FC236}">
                            <a16:creationId xmlns:a16="http://schemas.microsoft.com/office/drawing/2014/main" id="{5C0D0CFD-440E-4A1A-B6D4-557ECE34D840}"/>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28486638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DA4FCD8-DC3A-4CAD-B804-D58BBAFFE6A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FDA4FCD8-DC3A-4CAD-B804-D58BBAFFE6A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6" name="Immagine 8">
            <a:extLst>
              <a:ext uri="{FF2B5EF4-FFF2-40B4-BE49-F238E27FC236}">
                <a16:creationId xmlns:a16="http://schemas.microsoft.com/office/drawing/2014/main" id="{5D9462D5-0E11-4205-9DE1-E34A9D86F13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8" name="Slide Number Placeholder 5">
            <a:extLst>
              <a:ext uri="{FF2B5EF4-FFF2-40B4-BE49-F238E27FC236}">
                <a16:creationId xmlns:a16="http://schemas.microsoft.com/office/drawing/2014/main" id="{5CC5FD53-A1F6-4C22-8AA8-F5F8EF13042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678429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1884ED4-4D0F-4FFD-9A7C-FF6BB1468F4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51884ED4-4D0F-4FFD-9A7C-FF6BB1468F4B}"/>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Title 6"/>
          <p:cNvSpPr txBox="1">
            <a:spLocks/>
          </p:cNvSpPr>
          <p:nvPr/>
        </p:nvSpPr>
        <p:spPr>
          <a:xfrm>
            <a:off x="334435" y="2975354"/>
            <a:ext cx="3504140" cy="701795"/>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067" b="1">
                <a:gradFill>
                  <a:gsLst>
                    <a:gs pos="100000">
                      <a:schemeClr val="tx2"/>
                    </a:gs>
                    <a:gs pos="2000">
                      <a:schemeClr val="accent2"/>
                    </a:gs>
                  </a:gsLst>
                  <a:lin ang="2700000" scaled="0"/>
                </a:gradFill>
                <a:latin typeface="+mn-lt"/>
                <a:ea typeface="+mn-ea"/>
                <a:cs typeface="+mn-cs"/>
                <a:sym typeface="Trebuchet MS" panose="020B0603020202020204" pitchFamily="34" charset="0"/>
              </a:rPr>
              <a:t>Disclaimer</a:t>
            </a:r>
          </a:p>
        </p:txBody>
      </p:sp>
      <p:cxnSp>
        <p:nvCxnSpPr>
          <p:cNvPr id="9" name="Straight Connector 8"/>
          <p:cNvCxnSpPr/>
          <p:nvPr/>
        </p:nvCxnSpPr>
        <p:spPr>
          <a:xfrm>
            <a:off x="4367899" y="1630188"/>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5" name="Text Placeholder 4">
            <a:extLst>
              <a:ext uri="{FF2B5EF4-FFF2-40B4-BE49-F238E27FC236}">
                <a16:creationId xmlns:a16="http://schemas.microsoft.com/office/drawing/2014/main" id="{02927E80-90BA-4A23-BFE1-EE80866C4BA5}"/>
              </a:ext>
            </a:extLst>
          </p:cNvPr>
          <p:cNvSpPr>
            <a:spLocks noGrp="1"/>
          </p:cNvSpPr>
          <p:nvPr>
            <p:ph type="body" sz="quarter" idx="10" hasCustomPrompt="1"/>
          </p:nvPr>
        </p:nvSpPr>
        <p:spPr>
          <a:xfrm>
            <a:off x="5021827" y="1664257"/>
            <a:ext cx="6209072" cy="3323987"/>
          </a:xfrm>
        </p:spPr>
        <p:txBody>
          <a:bodyPr/>
          <a:lstStyle>
            <a:lvl1pPr>
              <a:defRPr sz="933">
                <a:latin typeface="+mn-lt"/>
                <a:ea typeface="+mn-ea"/>
                <a:cs typeface="+mn-cs"/>
              </a:defRPr>
            </a:lvl1pPr>
          </a:lstStyle>
          <a:p>
            <a:pPr lvl="0"/>
            <a:r>
              <a:rPr lang="en-US"/>
              <a:t>Edit text</a:t>
            </a:r>
          </a:p>
        </p:txBody>
      </p:sp>
    </p:spTree>
    <p:extLst>
      <p:ext uri="{BB962C8B-B14F-4D97-AF65-F5344CB8AC3E}">
        <p14:creationId xmlns:p14="http://schemas.microsoft.com/office/powerpoint/2010/main" val="30593235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384" imgH="384" progId="TCLayout.ActiveDocument.1">
                  <p:embed/>
                </p:oleObj>
              </mc:Choice>
              <mc:Fallback>
                <p:oleObj name="Diapositiva think-cell" r:id="rId3" imgW="384" imgH="384"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0" name="Titolo 1">
            <a:extLst>
              <a:ext uri="{FF2B5EF4-FFF2-40B4-BE49-F238E27FC236}">
                <a16:creationId xmlns:a16="http://schemas.microsoft.com/office/drawing/2014/main" id="{D82889BE-D7BE-4285-81A6-B5C5CB9E71B3}"/>
              </a:ext>
            </a:extLst>
          </p:cNvPr>
          <p:cNvSpPr txBox="1">
            <a:spLocks/>
          </p:cNvSpPr>
          <p:nvPr userDrawn="1"/>
        </p:nvSpPr>
        <p:spPr>
          <a:xfrm>
            <a:off x="206024" y="6118578"/>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br>
              <a:rPr lang="it-IT" sz="1600">
                <a:latin typeface="+mn-lt"/>
                <a:ea typeface="+mn-ea"/>
                <a:cs typeface="+mn-cs"/>
              </a:rPr>
            </a:br>
            <a:r>
              <a:rPr lang="it-IT" sz="1600">
                <a:latin typeface="+mn-lt"/>
                <a:ea typeface="+mn-ea"/>
                <a:cs typeface="+mn-cs"/>
              </a:rPr>
              <a:t>Investiamo nel domani</a:t>
            </a:r>
          </a:p>
        </p:txBody>
      </p:sp>
      <p:sp>
        <p:nvSpPr>
          <p:cNvPr id="11" name="CasellaDiTesto 5">
            <a:extLst>
              <a:ext uri="{FF2B5EF4-FFF2-40B4-BE49-F238E27FC236}">
                <a16:creationId xmlns:a16="http://schemas.microsoft.com/office/drawing/2014/main" id="{752A10B1-920C-44FC-B422-8D133820DEF7}"/>
              </a:ext>
            </a:extLst>
          </p:cNvPr>
          <p:cNvSpPr txBox="1"/>
          <p:nvPr userDrawn="1"/>
        </p:nvSpPr>
        <p:spPr>
          <a:xfrm>
            <a:off x="334435" y="2188604"/>
            <a:ext cx="8666132" cy="1490672"/>
          </a:xfrm>
          <a:prstGeom prst="rect">
            <a:avLst/>
          </a:prstGeom>
        </p:spPr>
        <p:txBody>
          <a:bodyPr vert="horz" wrap="square" lIns="0" tIns="60960" rIns="0" bIns="60960" rtlCol="0" anchor="b">
            <a:norm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it-IT" sz="5333" b="0" i="0" u="none" strike="noStrike" kern="0" cap="none" spc="0" normalizeH="0" baseline="0" noProof="0">
                <a:ln>
                  <a:noFill/>
                </a:ln>
                <a:solidFill>
                  <a:srgbClr val="415364"/>
                </a:solidFill>
                <a:effectLst/>
                <a:uLnTx/>
                <a:uFillTx/>
                <a:latin typeface="+mn-lt"/>
                <a:ea typeface="+mn-ea"/>
                <a:cs typeface="+mn-cs"/>
              </a:rPr>
              <a:t>Grazie</a:t>
            </a:r>
          </a:p>
        </p:txBody>
      </p:sp>
      <p:pic>
        <p:nvPicPr>
          <p:cNvPr id="12" name="Immagine 8">
            <a:extLst>
              <a:ext uri="{FF2B5EF4-FFF2-40B4-BE49-F238E27FC236}">
                <a16:creationId xmlns:a16="http://schemas.microsoft.com/office/drawing/2014/main" id="{7767D7F3-2145-4012-A509-E3AF0DAE419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5255" y="578153"/>
            <a:ext cx="1349612" cy="604999"/>
          </a:xfrm>
          <a:prstGeom prst="rect">
            <a:avLst/>
          </a:prstGeom>
        </p:spPr>
      </p:pic>
    </p:spTree>
    <p:extLst>
      <p:ext uri="{BB962C8B-B14F-4D97-AF65-F5344CB8AC3E}">
        <p14:creationId xmlns:p14="http://schemas.microsoft.com/office/powerpoint/2010/main" val="23752567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684D243-7589-4C83-91A5-33B714937015}"/>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2684D243-7589-4C83-91A5-33B714937015}"/>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0BE80820-0410-4E17-98B9-AA215B2C3EB5}"/>
              </a:ext>
            </a:extLst>
          </p:cNvPr>
          <p:cNvGrpSpPr/>
          <p:nvPr userDrawn="1"/>
        </p:nvGrpSpPr>
        <p:grpSpPr>
          <a:xfrm>
            <a:off x="-600" y="-1"/>
            <a:ext cx="12193800" cy="6858001"/>
            <a:chOff x="-450" y="-1"/>
            <a:chExt cx="9145350" cy="5143501"/>
          </a:xfrm>
        </p:grpSpPr>
        <p:sp>
          <p:nvSpPr>
            <p:cNvPr id="50" name="No fly zone"/>
            <p:cNvSpPr/>
            <p:nvPr/>
          </p:nvSpPr>
          <p:spPr>
            <a:xfrm>
              <a:off x="0" y="-1"/>
              <a:ext cx="9144900" cy="51435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solidFill>
                  <a:schemeClr val="tx1"/>
                </a:solidFill>
                <a:latin typeface="+mn-lt"/>
                <a:ea typeface="+mn-ea"/>
                <a:cs typeface="+mn-cs"/>
              </a:endParaRPr>
            </a:p>
          </p:txBody>
        </p:sp>
        <p:grpSp>
          <p:nvGrpSpPr>
            <p:cNvPr id="51" name="Baselines / anchors"/>
            <p:cNvGrpSpPr/>
            <p:nvPr userDrawn="1"/>
          </p:nvGrpSpPr>
          <p:grpSpPr>
            <a:xfrm>
              <a:off x="-450" y="467100"/>
              <a:ext cx="9144900" cy="4073893"/>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472500" y="467663"/>
              <a:ext cx="8153026" cy="4095464"/>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sp>
          <p:nvSpPr>
            <p:cNvPr id="53" name="Slide edges"/>
            <p:cNvSpPr>
              <a:spLocks/>
            </p:cNvSpPr>
            <p:nvPr/>
          </p:nvSpPr>
          <p:spPr bwMode="auto">
            <a:xfrm>
              <a:off x="-450" y="0"/>
              <a:ext cx="9144900" cy="51435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250375" y="4563137"/>
              <a:ext cx="8642350" cy="356807"/>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57" name="Whitespace measure"/>
            <p:cNvSpPr>
              <a:spLocks noChangeArrowheads="1"/>
            </p:cNvSpPr>
            <p:nvPr/>
          </p:nvSpPr>
          <p:spPr bwMode="auto">
            <a:xfrm>
              <a:off x="250375" y="868677"/>
              <a:ext cx="8642350" cy="4374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nvGrpSpPr>
            <p:cNvPr id="58" name="Five column measure"/>
            <p:cNvGrpSpPr/>
            <p:nvPr userDrawn="1"/>
          </p:nvGrpSpPr>
          <p:grpSpPr>
            <a:xfrm>
              <a:off x="250825" y="4471914"/>
              <a:ext cx="8642350" cy="59652"/>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sp>
          <p:nvSpPr>
            <p:cNvPr id="59" name="Live area"/>
            <p:cNvSpPr/>
            <p:nvPr/>
          </p:nvSpPr>
          <p:spPr>
            <a:xfrm>
              <a:off x="250825" y="1310640"/>
              <a:ext cx="8642350" cy="3238816"/>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endParaRPr>
            </a:p>
          </p:txBody>
        </p:sp>
        <p:sp>
          <p:nvSpPr>
            <p:cNvPr id="60" name="Footnote example"/>
            <p:cNvSpPr txBox="1"/>
            <p:nvPr/>
          </p:nvSpPr>
          <p:spPr>
            <a:xfrm>
              <a:off x="472500" y="4587412"/>
              <a:ext cx="6773186" cy="332543"/>
            </a:xfrm>
            <a:prstGeom prst="rect">
              <a:avLst/>
            </a:prstGeom>
            <a:noFill/>
          </p:spPr>
          <p:txBody>
            <a:bodyPr wrap="square" lIns="0" tIns="0" rIns="0" bIns="0" rtlCol="0" anchor="b">
              <a:spAutoFit/>
            </a:bodyPr>
            <a:lstStyle/>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8pt font</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5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1513054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Diapositiva think-cell" r:id="rId4" imgW="384" imgH="384" progId="TCLayout.ActiveDocument.1">
                  <p:embed/>
                </p:oleObj>
              </mc:Choice>
              <mc:Fallback>
                <p:oleObj name="Diapositiva think-cell" r:id="rId4" imgW="384" imgH="384" progId="TCLayout.ActiveDocument.1">
                  <p:embed/>
                  <p:pic>
                    <p:nvPicPr>
                      <p:cNvPr id="3" name="Object 2" hidden="1"/>
                      <p:cNvPicPr/>
                      <p:nvPr/>
                    </p:nvPicPr>
                    <p:blipFill>
                      <a:blip r:embed="rId5"/>
                      <a:stretch>
                        <a:fillRect/>
                      </a:stretch>
                    </p:blipFill>
                    <p:spPr>
                      <a:xfrm>
                        <a:off x="1590" y="1590"/>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2" y="2"/>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16" name="Subtitle 2">
            <a:extLst>
              <a:ext uri="{FF2B5EF4-FFF2-40B4-BE49-F238E27FC236}">
                <a16:creationId xmlns:a16="http://schemas.microsoft.com/office/drawing/2014/main" id="{E65B59A3-F9DA-46EC-B11A-530564B2A3FE}"/>
              </a:ext>
            </a:extLst>
          </p:cNvPr>
          <p:cNvSpPr>
            <a:spLocks noGrp="1"/>
          </p:cNvSpPr>
          <p:nvPr>
            <p:ph type="subTitle" idx="1" hasCustomPrompt="1"/>
          </p:nvPr>
        </p:nvSpPr>
        <p:spPr bwMode="white">
          <a:xfrm>
            <a:off x="335255" y="4610913"/>
            <a:ext cx="9144000" cy="454459"/>
          </a:xfrm>
          <a:prstGeom prst="rect">
            <a:avLst/>
          </a:prstGeom>
        </p:spPr>
        <p:txBody>
          <a:bodyPr vert="horz" lIns="0" tIns="0" rIns="0" bIns="0" rtlCol="0" anchor="t" anchorCtr="0">
            <a:noAutofit/>
          </a:bodyPr>
          <a:lstStyle>
            <a:lvl1pPr>
              <a:defRPr lang="en-US" sz="3200" b="0" i="0" dirty="0">
                <a:solidFill>
                  <a:srgbClr val="415064"/>
                </a:solidFill>
                <a:latin typeface="+mn-lt"/>
                <a:ea typeface="+mn-ea"/>
                <a:cs typeface="+mn-cs"/>
              </a:defRPr>
            </a:lvl1pPr>
          </a:lstStyle>
          <a:p>
            <a:pPr lvl="0">
              <a:buNone/>
            </a:pPr>
            <a:r>
              <a:rPr lang="en-US"/>
              <a:t>Subtitle in sentence case</a:t>
            </a:r>
          </a:p>
        </p:txBody>
      </p:sp>
      <p:sp>
        <p:nvSpPr>
          <p:cNvPr id="17" name="Title 1">
            <a:extLst>
              <a:ext uri="{FF2B5EF4-FFF2-40B4-BE49-F238E27FC236}">
                <a16:creationId xmlns:a16="http://schemas.microsoft.com/office/drawing/2014/main" id="{87B5F764-F1AB-4789-8765-B0469A74FA58}"/>
              </a:ext>
            </a:extLst>
          </p:cNvPr>
          <p:cNvSpPr>
            <a:spLocks noGrp="1"/>
          </p:cNvSpPr>
          <p:nvPr>
            <p:ph type="ctrTitle" hasCustomPrompt="1"/>
          </p:nvPr>
        </p:nvSpPr>
        <p:spPr bwMode="ltGray">
          <a:xfrm>
            <a:off x="334433" y="1557869"/>
            <a:ext cx="9144000" cy="2952751"/>
          </a:xfrm>
          <a:prstGeom prst="rect">
            <a:avLst/>
          </a:prstGeom>
        </p:spPr>
        <p:txBody>
          <a:bodyPr vert="horz" lIns="0" tIns="0" rIns="0" bIns="0" rtlCol="0" anchor="b">
            <a:noAutofit/>
          </a:bodyPr>
          <a:lstStyle>
            <a:lvl1pPr>
              <a:defRPr lang="en-US" sz="6400" b="0" dirty="0">
                <a:solidFill>
                  <a:schemeClr val="tx1"/>
                </a:solidFill>
                <a:latin typeface="+mj-lt"/>
                <a:ea typeface="+mj-ea"/>
                <a:cs typeface="+mj-cs"/>
              </a:defRPr>
            </a:lvl1pPr>
          </a:lstStyle>
          <a:p>
            <a:pPr marL="0" lvl="0" indent="0">
              <a:lnSpc>
                <a:spcPct val="110000"/>
              </a:lnSpc>
              <a:spcBef>
                <a:spcPts val="600"/>
              </a:spcBef>
              <a:spcAft>
                <a:spcPts val="300"/>
              </a:spcAft>
              <a:buFont typeface="Arial" panose="020B0604020202020204" pitchFamily="34" charset="0"/>
            </a:pPr>
            <a:r>
              <a:rPr lang="en-US"/>
              <a:t>Title in Title Case</a:t>
            </a:r>
          </a:p>
        </p:txBody>
      </p:sp>
      <p:pic>
        <p:nvPicPr>
          <p:cNvPr id="19" name="Immagine 13">
            <a:extLst>
              <a:ext uri="{FF2B5EF4-FFF2-40B4-BE49-F238E27FC236}">
                <a16:creationId xmlns:a16="http://schemas.microsoft.com/office/drawing/2014/main" id="{A31CDF65-552B-4E88-AAA7-943B4F1F7F4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5255" y="578153"/>
            <a:ext cx="1349612" cy="604999"/>
          </a:xfrm>
          <a:prstGeom prst="rect">
            <a:avLst/>
          </a:prstGeom>
        </p:spPr>
      </p:pic>
    </p:spTree>
    <p:extLst>
      <p:ext uri="{BB962C8B-B14F-4D97-AF65-F5344CB8AC3E}">
        <p14:creationId xmlns:p14="http://schemas.microsoft.com/office/powerpoint/2010/main" val="723973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D92867E-11CE-41DC-9C8A-63569BC36853}"/>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BD92867E-11CE-41DC-9C8A-63569BC36853}"/>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4" name="Title 3">
            <a:extLst>
              <a:ext uri="{FF2B5EF4-FFF2-40B4-BE49-F238E27FC236}">
                <a16:creationId xmlns:a16="http://schemas.microsoft.com/office/drawing/2014/main" id="{D200B6A7-940F-4CE8-A42A-CF7925799851}"/>
              </a:ext>
            </a:extLst>
          </p:cNvPr>
          <p:cNvSpPr>
            <a:spLocks noGrp="1"/>
          </p:cNvSpPr>
          <p:nvPr>
            <p:ph type="title" hasCustomPrompt="1"/>
          </p:nvPr>
        </p:nvSpPr>
        <p:spPr/>
        <p:txBody>
          <a:bodyPr vert="horz"/>
          <a:lstStyle>
            <a:lvl1pPr>
              <a:defRPr>
                <a:latin typeface="+mj-lt"/>
                <a:ea typeface="+mj-ea"/>
                <a:cs typeface="+mj-cs"/>
              </a:defRPr>
            </a:lvl1pPr>
          </a:lstStyle>
          <a:p>
            <a:r>
              <a:rPr lang="en-US"/>
              <a:t>Click to add title</a:t>
            </a:r>
          </a:p>
        </p:txBody>
      </p:sp>
    </p:spTree>
    <p:extLst>
      <p:ext uri="{BB962C8B-B14F-4D97-AF65-F5344CB8AC3E}">
        <p14:creationId xmlns:p14="http://schemas.microsoft.com/office/powerpoint/2010/main" val="35007916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240">
          <p15:clr>
            <a:srgbClr val="FBAE40"/>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FC23F8F-7927-4735-B36B-8B42A0745C80}"/>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5" name="Object 4" hidden="1">
                        <a:extLst>
                          <a:ext uri="{FF2B5EF4-FFF2-40B4-BE49-F238E27FC236}">
                            <a16:creationId xmlns:a16="http://schemas.microsoft.com/office/drawing/2014/main" id="{9FC23F8F-7927-4735-B36B-8B42A0745C80}"/>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latin typeface="+mj-lt"/>
                <a:ea typeface="+mj-ea"/>
                <a:cs typeface="+mj-cs"/>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334435" y="2085628"/>
            <a:ext cx="11523132" cy="3913632"/>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3999198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E63DEC4-DCE8-4A0C-84AA-D7D40C41BCB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EE63DEC4-DCE8-4A0C-84AA-D7D40C41BCB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334435" y="2158990"/>
            <a:ext cx="4039567" cy="541687"/>
          </a:xfrm>
          <a:prstGeom prst="rect">
            <a:avLst/>
          </a:prstGeom>
        </p:spPr>
        <p:txBody>
          <a:bodyPr>
            <a:noAutofit/>
          </a:bodyPr>
          <a:lstStyle>
            <a:lvl1pPr marL="0" indent="0" algn="l">
              <a:buNone/>
              <a:defRPr sz="1600">
                <a:solidFill>
                  <a:schemeClr val="tx2"/>
                </a:solidFill>
                <a:latin typeface="+mn-lt"/>
                <a:ea typeface="+mn-ea"/>
                <a:cs typeface="+mn-cs"/>
                <a:sym typeface="Trebuchet MS" panose="020B0603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add subtitle</a:t>
            </a:r>
          </a:p>
        </p:txBody>
      </p:sp>
      <p:sp>
        <p:nvSpPr>
          <p:cNvPr id="9" name="Title 4"/>
          <p:cNvSpPr>
            <a:spLocks noGrp="1"/>
          </p:cNvSpPr>
          <p:nvPr>
            <p:ph type="title" hasCustomPrompt="1"/>
          </p:nvPr>
        </p:nvSpPr>
        <p:spPr>
          <a:xfrm>
            <a:off x="334435" y="1227048"/>
            <a:ext cx="4039567" cy="664797"/>
          </a:xfrm>
        </p:spPr>
        <p:txBody>
          <a:bodyPr vert="horz" anchor="t">
            <a:noAutofit/>
          </a:bodyPr>
          <a:lstStyle>
            <a:lvl1pPr>
              <a:defRPr sz="2400">
                <a:solidFill>
                  <a:schemeClr val="tx2"/>
                </a:solidFill>
                <a:latin typeface="+mj-lt"/>
                <a:ea typeface="+mj-ea"/>
                <a:cs typeface="+mj-cs"/>
                <a:sym typeface="Trebuchet MS" panose="020B0603020202020204" pitchFamily="34" charset="0"/>
              </a:defRPr>
            </a:lvl1pPr>
          </a:lstStyle>
          <a:p>
            <a:r>
              <a:rPr lang="en-US"/>
              <a:t>Click to add title</a:t>
            </a:r>
          </a:p>
        </p:txBody>
      </p:sp>
      <p:sp>
        <p:nvSpPr>
          <p:cNvPr id="12" name="Slide Number Placeholder 5">
            <a:extLst>
              <a:ext uri="{FF2B5EF4-FFF2-40B4-BE49-F238E27FC236}">
                <a16:creationId xmlns:a16="http://schemas.microsoft.com/office/drawing/2014/main" id="{0F29EC87-E805-4F4E-AAC7-E4B5FA2DA29C}"/>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2561084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 che può essere facoltativo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409528"/>
            <a:ext cx="11523133" cy="4612389"/>
          </a:xfrm>
        </p:spPr>
        <p:txBody>
          <a:bodyPr lIns="0" tIns="0" rIns="0" bIns="0" anchor="t" anchorCtr="0">
            <a:normAutofit/>
          </a:bodyPr>
          <a:lstStyle>
            <a:lvl1pPr algn="l">
              <a:lnSpc>
                <a:spcPct val="100000"/>
              </a:lnSpc>
              <a:defRPr sz="5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en-US" dirty="0"/>
              <a:t>Call-out </a:t>
            </a:r>
            <a:r>
              <a:rPr lang="en-US" dirty="0" err="1"/>
              <a:t>è</a:t>
            </a:r>
            <a:r>
              <a:rPr lang="en-US" dirty="0"/>
              <a:t> </a:t>
            </a:r>
            <a:r>
              <a:rPr lang="en-US" dirty="0" err="1"/>
              <a:t>una</a:t>
            </a:r>
            <a:r>
              <a:rPr lang="en-US" dirty="0"/>
              <a:t> slide con un </a:t>
            </a:r>
            <a:r>
              <a:rPr lang="en-US" dirty="0" err="1"/>
              <a:t>testo</a:t>
            </a:r>
            <a:r>
              <a:rPr lang="en-US" dirty="0"/>
              <a:t> </a:t>
            </a:r>
            <a:r>
              <a:rPr lang="en-US" dirty="0" err="1"/>
              <a:t>grande</a:t>
            </a:r>
            <a:r>
              <a:rPr lang="en-US" dirty="0"/>
              <a:t> da </a:t>
            </a:r>
            <a:r>
              <a:rPr lang="en-US" dirty="0" err="1"/>
              <a:t>usare</a:t>
            </a:r>
            <a:r>
              <a:rPr lang="en-US" dirty="0"/>
              <a:t> per </a:t>
            </a:r>
            <a:r>
              <a:rPr lang="en-US" dirty="0" err="1"/>
              <a:t>evidenziare</a:t>
            </a:r>
            <a:r>
              <a:rPr lang="en-US" dirty="0"/>
              <a:t> </a:t>
            </a:r>
            <a:r>
              <a:rPr lang="en-US" dirty="0" err="1"/>
              <a:t>dei</a:t>
            </a:r>
            <a:r>
              <a:rPr lang="en-US" dirty="0"/>
              <a:t> </a:t>
            </a:r>
            <a:r>
              <a:rPr lang="en-US" dirty="0" err="1"/>
              <a:t>concetti</a:t>
            </a:r>
            <a:r>
              <a:rPr lang="en-US" dirty="0"/>
              <a:t> </a:t>
            </a:r>
            <a:r>
              <a:rPr lang="en-US" dirty="0" err="1"/>
              <a:t>chiave</a:t>
            </a:r>
            <a:r>
              <a:rPr lang="en-US" dirty="0"/>
              <a:t> </a:t>
            </a:r>
            <a:r>
              <a:rPr lang="en-US" dirty="0" err="1"/>
              <a:t>che</a:t>
            </a:r>
            <a:r>
              <a:rPr lang="en-US" dirty="0"/>
              <a:t> </a:t>
            </a:r>
            <a:r>
              <a:rPr lang="en-US" dirty="0" err="1"/>
              <a:t>devono</a:t>
            </a:r>
            <a:r>
              <a:rPr lang="en-US" dirty="0"/>
              <a:t> </a:t>
            </a:r>
            <a:r>
              <a:rPr lang="en-US" dirty="0" err="1"/>
              <a:t>risaltare</a:t>
            </a:r>
            <a:r>
              <a:rPr lang="en-US" dirty="0"/>
              <a:t> </a:t>
            </a:r>
            <a:r>
              <a:rPr lang="en-US" dirty="0" err="1"/>
              <a:t>all’interno</a:t>
            </a:r>
            <a:r>
              <a:rPr lang="en-US" dirty="0"/>
              <a:t> </a:t>
            </a:r>
            <a:r>
              <a:rPr lang="en-US" dirty="0" err="1"/>
              <a:t>della</a:t>
            </a:r>
            <a:r>
              <a:rPr lang="en-US" dirty="0"/>
              <a:t> </a:t>
            </a:r>
            <a:r>
              <a:rPr lang="en-US" dirty="0" err="1"/>
              <a:t>presentazione</a:t>
            </a:r>
            <a:r>
              <a:rPr lang="en-US" dirty="0"/>
              <a:t>.</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dirty="0">
              <a:latin typeface="Bressay" panose="02040503050505020203" pitchFamily="18" charset="77"/>
              <a:ea typeface="Bressay" panose="02040503050505020203" pitchFamily="18" charset="77"/>
              <a:cs typeface="Bressay" panose="02040503050505020203" pitchFamily="18" charset="77"/>
            </a:endParaRPr>
          </a:p>
        </p:txBody>
      </p:sp>
      <p:pic>
        <p:nvPicPr>
          <p:cNvPr id="12" name="Immagin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97687" y="6113401"/>
            <a:ext cx="1155835" cy="518131"/>
          </a:xfrm>
          <a:prstGeom prst="rect">
            <a:avLst/>
          </a:prstGeom>
        </p:spPr>
      </p:pic>
    </p:spTree>
    <p:extLst>
      <p:ext uri="{BB962C8B-B14F-4D97-AF65-F5344CB8AC3E}">
        <p14:creationId xmlns:p14="http://schemas.microsoft.com/office/powerpoint/2010/main" val="1008599748"/>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A986C99-68E4-42B2-9EC6-7D13B0666D61}"/>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4A986C99-68E4-42B2-9EC6-7D13B0666D61}"/>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Title 1"/>
          <p:cNvSpPr>
            <a:spLocks noGrp="1"/>
          </p:cNvSpPr>
          <p:nvPr>
            <p:ph type="title" hasCustomPrompt="1"/>
          </p:nvPr>
        </p:nvSpPr>
        <p:spPr bwMode="blackWhite">
          <a:xfrm>
            <a:off x="334435" y="2668041"/>
            <a:ext cx="11523132" cy="3201027"/>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tx2"/>
                </a:solidFill>
                <a:latin typeface="+mj-lt"/>
                <a:ea typeface="+mj-ea"/>
                <a:cs typeface="+mj-cs"/>
                <a:sym typeface="Trebuchet MS" panose="020B0603020202020204" pitchFamily="34" charset="0"/>
              </a:defRPr>
            </a:lvl1pPr>
          </a:lstStyle>
          <a:p>
            <a:r>
              <a:rPr lang="en-US"/>
              <a:t>Click to add section title</a:t>
            </a:r>
          </a:p>
        </p:txBody>
      </p:sp>
      <p:sp>
        <p:nvSpPr>
          <p:cNvPr id="11" name="Rectangle 10"/>
          <p:cNvSpPr/>
          <p:nvPr userDrawn="1"/>
        </p:nvSpPr>
        <p:spPr bwMode="white">
          <a:xfrm>
            <a:off x="334436" y="1424084"/>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105041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6900891-5087-435D-9121-3DDD1A0C554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06900891-5087-435D-9121-3DDD1A0C554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334435" y="3826800"/>
            <a:ext cx="11232367" cy="2041200"/>
          </a:xfrm>
        </p:spPr>
        <p:txBody>
          <a:bodyPr vert="horz" anchor="t">
            <a:noAutofit/>
          </a:bodyPr>
          <a:lstStyle>
            <a:lvl1pPr>
              <a:defRPr sz="5333">
                <a:solidFill>
                  <a:schemeClr val="tx2"/>
                </a:solidFill>
                <a:latin typeface="+mj-lt"/>
                <a:ea typeface="+mj-ea"/>
                <a:cs typeface="+mj-cs"/>
                <a:sym typeface="Trebuchet MS" panose="020B0603020202020204" pitchFamily="34" charset="0"/>
              </a:defRPr>
            </a:lvl1pPr>
          </a:lstStyle>
          <a:p>
            <a:r>
              <a:rPr lang="en-US"/>
              <a:t>Click to add section title</a:t>
            </a:r>
          </a:p>
        </p:txBody>
      </p:sp>
      <p:cxnSp>
        <p:nvCxnSpPr>
          <p:cNvPr id="10" name="Straight Connector 9"/>
          <p:cNvCxnSpPr/>
          <p:nvPr userDrawn="1"/>
        </p:nvCxnSpPr>
        <p:spPr bwMode="white">
          <a:xfrm>
            <a:off x="334436" y="3680016"/>
            <a:ext cx="11854153"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906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734675F-7B18-490E-BAC8-14CDA267367E}"/>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0734675F-7B18-490E-BAC8-14CDA267367E}"/>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4064997" y="0"/>
            <a:ext cx="416951" cy="6858000"/>
          </a:xfrm>
          <a:prstGeom prst="rect">
            <a:avLst/>
          </a:prstGeom>
        </p:spPr>
      </p:pic>
      <p:sp>
        <p:nvSpPr>
          <p:cNvPr id="2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24" name="Rectangle 23"/>
          <p:cNvSpPr/>
          <p:nvPr userDrawn="1"/>
        </p:nvSpPr>
        <p:spPr bwMode="white">
          <a:xfrm>
            <a:off x="2"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334433" y="2681104"/>
            <a:ext cx="3423448" cy="1495795"/>
          </a:xfrm>
          <a:prstGeom prst="rect">
            <a:avLst/>
          </a:prstGeom>
        </p:spPr>
        <p:txBody>
          <a:bodyPr vert="horz" anchor="ctr">
            <a:noAutofit/>
          </a:bodyPr>
          <a:lstStyle>
            <a:lvl1pPr>
              <a:defRPr sz="2400">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2" name="Immagine 8">
            <a:extLst>
              <a:ext uri="{FF2B5EF4-FFF2-40B4-BE49-F238E27FC236}">
                <a16:creationId xmlns:a16="http://schemas.microsoft.com/office/drawing/2014/main" id="{F7818EC9-E4D5-41D8-94BF-6ECE67987EC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3" name="Slide Number Placeholder 5">
            <a:extLst>
              <a:ext uri="{FF2B5EF4-FFF2-40B4-BE49-F238E27FC236}">
                <a16:creationId xmlns:a16="http://schemas.microsoft.com/office/drawing/2014/main" id="{930E3E22-A5AB-4CA2-ACCE-D97ED983335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6952264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0653881-E565-497A-A870-4EFDA4C90191}"/>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00653881-E565-497A-A870-4EFDA4C90191}"/>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7165609" y="0"/>
            <a:ext cx="416951" cy="6858000"/>
          </a:xfrm>
          <a:prstGeom prst="rect">
            <a:avLst/>
          </a:prstGeom>
        </p:spPr>
      </p:pic>
      <p:sp>
        <p:nvSpPr>
          <p:cNvPr id="14" name="Rectangle 13"/>
          <p:cNvSpPr/>
          <p:nvPr userDrawn="1"/>
        </p:nvSpPr>
        <p:spPr bwMode="white">
          <a:xfrm>
            <a:off x="2"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5" name="Title 4">
            <a:extLst>
              <a:ext uri="{FF2B5EF4-FFF2-40B4-BE49-F238E27FC236}">
                <a16:creationId xmlns:a16="http://schemas.microsoft.com/office/drawing/2014/main" id="{B32187A9-0E8E-44B3-9F32-3678A4290ADA}"/>
              </a:ext>
            </a:extLst>
          </p:cNvPr>
          <p:cNvSpPr>
            <a:spLocks noGrp="1"/>
          </p:cNvSpPr>
          <p:nvPr>
            <p:ph type="title" hasCustomPrompt="1"/>
          </p:nvPr>
        </p:nvSpPr>
        <p:spPr>
          <a:xfrm>
            <a:off x="334433" y="357719"/>
            <a:ext cx="6572096" cy="332399"/>
          </a:xfrm>
        </p:spPr>
        <p:txBody>
          <a:bodyPr vert="horz"/>
          <a:lstStyle>
            <a:lvl1pPr>
              <a:defRPr>
                <a:latin typeface="+mj-lt"/>
                <a:ea typeface="+mj-ea"/>
                <a:cs typeface="+mj-cs"/>
              </a:defRPr>
            </a:lvl1pPr>
          </a:lstStyle>
          <a:p>
            <a:r>
              <a:rPr lang="en-US"/>
              <a:t>Click to add title</a:t>
            </a:r>
          </a:p>
        </p:txBody>
      </p:sp>
      <p:pic>
        <p:nvPicPr>
          <p:cNvPr id="15" name="Immagine 8">
            <a:extLst>
              <a:ext uri="{FF2B5EF4-FFF2-40B4-BE49-F238E27FC236}">
                <a16:creationId xmlns:a16="http://schemas.microsoft.com/office/drawing/2014/main" id="{0BE1E448-DFA2-4CBA-9AE2-5F6B491ED82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6" name="Slide Number Placeholder 5">
            <a:extLst>
              <a:ext uri="{FF2B5EF4-FFF2-40B4-BE49-F238E27FC236}">
                <a16:creationId xmlns:a16="http://schemas.microsoft.com/office/drawing/2014/main" id="{9701DB39-A167-44C3-BA2E-53D9B73E65DF}"/>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331587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650258F-186F-412E-8D60-8A94CD78F0C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B650258F-186F-412E-8D60-8A94CD78F0C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9029249"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5" name="Title 4">
            <a:extLst>
              <a:ext uri="{FF2B5EF4-FFF2-40B4-BE49-F238E27FC236}">
                <a16:creationId xmlns:a16="http://schemas.microsoft.com/office/drawing/2014/main" id="{CB6210E4-37AF-45C4-B655-1C6354E61403}"/>
              </a:ext>
            </a:extLst>
          </p:cNvPr>
          <p:cNvSpPr>
            <a:spLocks noGrp="1"/>
          </p:cNvSpPr>
          <p:nvPr>
            <p:ph type="title" hasCustomPrompt="1"/>
          </p:nvPr>
        </p:nvSpPr>
        <p:spPr>
          <a:xfrm>
            <a:off x="334435" y="357719"/>
            <a:ext cx="8397151" cy="332399"/>
          </a:xfrm>
        </p:spPr>
        <p:txBody>
          <a:bodyPr vert="horz"/>
          <a:lstStyle>
            <a:lvl1pPr>
              <a:defRPr>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AD51F823-C55C-4364-A68B-5E7193EF211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8" name="Slide Number Placeholder 5">
            <a:extLst>
              <a:ext uri="{FF2B5EF4-FFF2-40B4-BE49-F238E27FC236}">
                <a16:creationId xmlns:a16="http://schemas.microsoft.com/office/drawing/2014/main" id="{38FFB3AA-74F7-4EEA-80B3-5E98D317389E}"/>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752941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F91E195-2B48-4DB8-903B-410FF6EB050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4F91E195-2B48-4DB8-903B-410FF6EB050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71" y="0"/>
            <a:ext cx="416951" cy="6858000"/>
          </a:xfrm>
          <a:prstGeom prst="rect">
            <a:avLst/>
          </a:prstGeom>
        </p:spPr>
      </p:pic>
      <p:sp>
        <p:nvSpPr>
          <p:cNvPr id="24" name="Title 4"/>
          <p:cNvSpPr>
            <a:spLocks noGrp="1"/>
          </p:cNvSpPr>
          <p:nvPr>
            <p:ph type="title" hasCustomPrompt="1"/>
          </p:nvPr>
        </p:nvSpPr>
        <p:spPr>
          <a:xfrm>
            <a:off x="334433" y="2681104"/>
            <a:ext cx="3423448" cy="1495795"/>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26" name="Rectangle 25"/>
          <p:cNvSpPr/>
          <p:nvPr userDrawn="1"/>
        </p:nvSpPr>
        <p:spPr bwMode="ltGray">
          <a:xfrm>
            <a:off x="4080764"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2" name="Immagine 8">
            <a:extLst>
              <a:ext uri="{FF2B5EF4-FFF2-40B4-BE49-F238E27FC236}">
                <a16:creationId xmlns:a16="http://schemas.microsoft.com/office/drawing/2014/main" id="{B85C187B-FC31-4D73-83A0-F95C3021736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3" name="Slide Number Placeholder 5">
            <a:extLst>
              <a:ext uri="{FF2B5EF4-FFF2-40B4-BE49-F238E27FC236}">
                <a16:creationId xmlns:a16="http://schemas.microsoft.com/office/drawing/2014/main" id="{1369D58D-4107-4F60-A493-AA3BC0960AC3}"/>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779004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E7B96A3-5F50-4AD9-A387-B05D8125E92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6E7B96A3-5F50-4AD9-A387-B05D8125E92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5689585"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4" y="0"/>
            <a:ext cx="6099977" cy="6858000"/>
          </a:xfrm>
          <a:prstGeom prst="rect">
            <a:avLst/>
          </a:prstGeom>
          <a:noFill/>
        </p:spPr>
        <p:txBody>
          <a:bodyPr lIns="914400" tIns="914400" rIns="914400" bIns="914400"/>
          <a:lstStyle>
            <a:lvl1pPr algn="ctr">
              <a:defRPr sz="1867"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334435" y="1785600"/>
            <a:ext cx="4683967" cy="3286800"/>
          </a:xfrm>
          <a:prstGeom prst="rect">
            <a:avLst/>
          </a:prstGeom>
          <a:noFill/>
        </p:spPr>
        <p:txBody>
          <a:bodyPr vert="horz" wrap="square" lIns="0" tIns="0" rIns="320040" bIns="0" anchor="ctr">
            <a:noAutofit/>
          </a:bodyPr>
          <a:lstStyle>
            <a:lvl1pPr>
              <a:defRPr sz="4267">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8" name="Immagine 8">
            <a:extLst>
              <a:ext uri="{FF2B5EF4-FFF2-40B4-BE49-F238E27FC236}">
                <a16:creationId xmlns:a16="http://schemas.microsoft.com/office/drawing/2014/main" id="{D44CDF73-1B05-4516-989A-2728E9CA169B}"/>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9" name="Slide Number Placeholder 5">
            <a:extLst>
              <a:ext uri="{FF2B5EF4-FFF2-40B4-BE49-F238E27FC236}">
                <a16:creationId xmlns:a16="http://schemas.microsoft.com/office/drawing/2014/main" id="{954A351D-9E74-4FC7-84F8-B368D1E894BC}"/>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787339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A58822-10A2-445F-B176-8CBBE4167D5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86A58822-10A2-445F-B176-8CBBE4167D5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7409851" y="0"/>
            <a:ext cx="416951" cy="6858000"/>
          </a:xfrm>
          <a:prstGeom prst="rect">
            <a:avLst/>
          </a:prstGeom>
        </p:spPr>
      </p:pic>
      <p:sp>
        <p:nvSpPr>
          <p:cNvPr id="11" name="Rectangle 10"/>
          <p:cNvSpPr/>
          <p:nvPr userDrawn="1"/>
        </p:nvSpPr>
        <p:spPr bwMode="gray">
          <a:xfrm>
            <a:off x="7819546"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7"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5" name="Title 1"/>
          <p:cNvSpPr>
            <a:spLocks noGrp="1"/>
          </p:cNvSpPr>
          <p:nvPr>
            <p:ph type="title" hasCustomPrompt="1"/>
          </p:nvPr>
        </p:nvSpPr>
        <p:spPr bwMode="black">
          <a:xfrm>
            <a:off x="334435" y="1785600"/>
            <a:ext cx="6544055" cy="3286800"/>
          </a:xfrm>
          <a:prstGeom prst="rect">
            <a:avLst/>
          </a:prstGeom>
        </p:spPr>
        <p:txBody>
          <a:bodyPr vert="horz" anchor="ctr">
            <a:noAutofit/>
          </a:bodyPr>
          <a:lstStyle>
            <a:lvl1pPr>
              <a:defRPr sz="4267">
                <a:solidFill>
                  <a:schemeClr val="bg1"/>
                </a:solidFill>
                <a:latin typeface="+mj-lt"/>
                <a:ea typeface="+mj-ea"/>
                <a:cs typeface="+mj-cs"/>
                <a:sym typeface="Trebuchet MS" panose="020B0603020202020204" pitchFamily="34" charset="0"/>
              </a:defRPr>
            </a:lvl1pPr>
          </a:lstStyle>
          <a:p>
            <a:r>
              <a:rPr lang="en-US"/>
              <a:t>Click to add title</a:t>
            </a:r>
          </a:p>
        </p:txBody>
      </p:sp>
      <p:pic>
        <p:nvPicPr>
          <p:cNvPr id="17" name="Immagine 8">
            <a:extLst>
              <a:ext uri="{FF2B5EF4-FFF2-40B4-BE49-F238E27FC236}">
                <a16:creationId xmlns:a16="http://schemas.microsoft.com/office/drawing/2014/main" id="{E79CEA4D-804D-4688-AAB2-D9174FDB943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371D33C7-3369-438F-83BC-D39FE8C7AB66}"/>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754339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324" imgH="324" progId="TCLayout.ActiveDocument.1">
                  <p:embed/>
                </p:oleObj>
              </mc:Choice>
              <mc:Fallback>
                <p:oleObj name="Diapositiva think-cell" r:id="rId3" imgW="324" imgH="324"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0" name="Freeform 14"/>
          <p:cNvSpPr/>
          <p:nvPr userDrawn="1"/>
        </p:nvSpPr>
        <p:spPr bwMode="ltGray">
          <a:xfrm>
            <a:off x="1524" y="1311"/>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20" name="Title 2"/>
          <p:cNvSpPr>
            <a:spLocks noGrp="1"/>
          </p:cNvSpPr>
          <p:nvPr>
            <p:ph type="title" hasCustomPrompt="1"/>
          </p:nvPr>
        </p:nvSpPr>
        <p:spPr>
          <a:xfrm>
            <a:off x="334435" y="2764206"/>
            <a:ext cx="2774205" cy="1314311"/>
          </a:xfrm>
          <a:prstGeom prst="rect">
            <a:avLst/>
          </a:prstGeom>
        </p:spPr>
        <p:txBody>
          <a:bodyPr vert="horz" anchor="ctr">
            <a:noAutofit/>
          </a:bodyPr>
          <a:lstStyle>
            <a:lvl1pPr>
              <a:defRPr sz="2400">
                <a:solidFill>
                  <a:schemeClr val="tx2"/>
                </a:solidFill>
                <a:latin typeface="+mj-lt"/>
                <a:ea typeface="+mj-ea"/>
                <a:cs typeface="+mj-cs"/>
                <a:sym typeface="Trebuchet MS" panose="020B0603020202020204" pitchFamily="34" charset="0"/>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32441" y="3590400"/>
            <a:ext cx="1365251"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5" name="Immagine 8">
            <a:extLst>
              <a:ext uri="{FF2B5EF4-FFF2-40B4-BE49-F238E27FC236}">
                <a16:creationId xmlns:a16="http://schemas.microsoft.com/office/drawing/2014/main" id="{B34EE538-7C5C-4CC7-9AE7-7665B3AC4B7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6" name="Slide Number Placeholder 5">
            <a:extLst>
              <a:ext uri="{FF2B5EF4-FFF2-40B4-BE49-F238E27FC236}">
                <a16:creationId xmlns:a16="http://schemas.microsoft.com/office/drawing/2014/main" id="{A7B3342D-A49F-4AB2-920E-7705A1886EA0}"/>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6412356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910DF5-CFD7-4F59-88D1-B14FC60487C5}"/>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57910DF5-CFD7-4F59-88D1-B14FC60487C5}"/>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0" name="Freeform 14"/>
          <p:cNvSpPr/>
          <p:nvPr userDrawn="1"/>
        </p:nvSpPr>
        <p:spPr bwMode="ltGray">
          <a:xfrm>
            <a:off x="1524" y="1311"/>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334435" y="2764206"/>
            <a:ext cx="2774205" cy="1314311"/>
          </a:xfrm>
        </p:spPr>
        <p:txBody>
          <a:bodyPr vert="horz" anchor="ctr" anchorCtr="0">
            <a:noAutofit/>
          </a:bodyPr>
          <a:lstStyle>
            <a:lvl1pPr>
              <a:defRPr>
                <a:solidFill>
                  <a:srgbClr val="FFFFFF"/>
                </a:solidFill>
                <a:latin typeface="+mj-lt"/>
                <a:ea typeface="+mj-ea"/>
                <a:cs typeface="+mj-cs"/>
              </a:defRPr>
            </a:lvl1pPr>
          </a:lstStyle>
          <a:p>
            <a:r>
              <a:rPr lang="en-US"/>
              <a:t>Click to add title</a:t>
            </a:r>
          </a:p>
        </p:txBody>
      </p:sp>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t="6216" b="7716"/>
          <a:stretch/>
        </p:blipFill>
        <p:spPr>
          <a:xfrm rot="120000">
            <a:off x="2174641" y="3402830"/>
            <a:ext cx="2694667"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Immagine 8">
            <a:extLst>
              <a:ext uri="{FF2B5EF4-FFF2-40B4-BE49-F238E27FC236}">
                <a16:creationId xmlns:a16="http://schemas.microsoft.com/office/drawing/2014/main" id="{D2023D28-7656-4052-B22D-E0B7C4679B5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3" name="Slide Number Placeholder 5">
            <a:extLst>
              <a:ext uri="{FF2B5EF4-FFF2-40B4-BE49-F238E27FC236}">
                <a16:creationId xmlns:a16="http://schemas.microsoft.com/office/drawing/2014/main" id="{C5AC6373-8A7A-4859-9946-08EC5A99DDA2}"/>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703988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pic>
        <p:nvPicPr>
          <p:cNvPr id="12" name="Immagin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97687" y="6113401"/>
            <a:ext cx="1155835" cy="518131"/>
          </a:xfrm>
          <a:prstGeom prst="rect">
            <a:avLst/>
          </a:prstGeom>
        </p:spPr>
      </p:pic>
    </p:spTree>
    <p:extLst>
      <p:ext uri="{BB962C8B-B14F-4D97-AF65-F5344CB8AC3E}">
        <p14:creationId xmlns:p14="http://schemas.microsoft.com/office/powerpoint/2010/main" val="3356841042"/>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C04B5CF-F7EA-4C9A-A225-C337023D4AC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9C04B5CF-F7EA-4C9A-A225-C337023D4AC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334433" y="1785600"/>
            <a:ext cx="4357803" cy="3286800"/>
          </a:xfrm>
          <a:prstGeom prst="rect">
            <a:avLst/>
          </a:prstGeom>
        </p:spPr>
        <p:txBody>
          <a:bodyPr vert="horz" anchor="ctr">
            <a:noAutofit/>
          </a:bodyPr>
          <a:lstStyle>
            <a:lvl1pPr>
              <a:defRPr sz="4267" b="1">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581527" y="3394393"/>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4" name="Immagine 8">
            <a:extLst>
              <a:ext uri="{FF2B5EF4-FFF2-40B4-BE49-F238E27FC236}">
                <a16:creationId xmlns:a16="http://schemas.microsoft.com/office/drawing/2014/main" id="{658EBDDD-5906-4C12-9779-723A0094D2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5" name="Slide Number Placeholder 5">
            <a:extLst>
              <a:ext uri="{FF2B5EF4-FFF2-40B4-BE49-F238E27FC236}">
                <a16:creationId xmlns:a16="http://schemas.microsoft.com/office/drawing/2014/main" id="{C701A68E-75DD-4EF7-B98B-1BFEA9CFA2F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4608670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E1E8A8B-2752-4247-92E4-3B35C29E663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3E1E8A8B-2752-4247-92E4-3B35C29E663B}"/>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334433" y="1785600"/>
            <a:ext cx="4357803" cy="3286800"/>
          </a:xfrm>
          <a:prstGeom prst="rect">
            <a:avLst/>
          </a:prstGeom>
        </p:spPr>
        <p:txBody>
          <a:bodyPr vert="horz" anchor="ctr">
            <a:noAutofit/>
          </a:bodyPr>
          <a:lstStyle>
            <a:lvl1pPr>
              <a:defRPr sz="4267" b="1">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t="7562" b="6867"/>
          <a:stretch/>
        </p:blipFill>
        <p:spPr>
          <a:xfrm>
            <a:off x="3578060" y="3416302"/>
            <a:ext cx="2694667"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6" name="Immagine 8">
            <a:extLst>
              <a:ext uri="{FF2B5EF4-FFF2-40B4-BE49-F238E27FC236}">
                <a16:creationId xmlns:a16="http://schemas.microsoft.com/office/drawing/2014/main" id="{7F55403B-BD66-4C94-881D-4E1137B1940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7" name="Slide Number Placeholder 5">
            <a:extLst>
              <a:ext uri="{FF2B5EF4-FFF2-40B4-BE49-F238E27FC236}">
                <a16:creationId xmlns:a16="http://schemas.microsoft.com/office/drawing/2014/main" id="{D3C8D191-BB05-4F33-8432-B6CD3C50A43D}"/>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5201003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F806380-66F6-4D09-B671-738F1BE4E79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DF806380-66F6-4D09-B671-738F1BE4E79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Pentagon 8"/>
          <p:cNvSpPr/>
          <p:nvPr/>
        </p:nvSpPr>
        <p:spPr bwMode="white">
          <a:xfrm>
            <a:off x="1" y="0"/>
            <a:ext cx="6363547"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8"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397805" y="3589605"/>
            <a:ext cx="1365251"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F4896B2-C260-4D96-93B4-206E71BA6FC3}"/>
              </a:ext>
            </a:extLst>
          </p:cNvPr>
          <p:cNvSpPr>
            <a:spLocks noGrp="1"/>
          </p:cNvSpPr>
          <p:nvPr>
            <p:ph type="title" hasCustomPrompt="1"/>
          </p:nvPr>
        </p:nvSpPr>
        <p:spPr>
          <a:xfrm>
            <a:off x="334435" y="357719"/>
            <a:ext cx="5043389" cy="332399"/>
          </a:xfrm>
        </p:spPr>
        <p:txBody>
          <a:bodyPr vert="horz"/>
          <a:lstStyle>
            <a:lvl1pPr>
              <a:defRPr>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EDDDF762-B894-4261-B169-B395E998A10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9" name="Slide Number Placeholder 5">
            <a:extLst>
              <a:ext uri="{FF2B5EF4-FFF2-40B4-BE49-F238E27FC236}">
                <a16:creationId xmlns:a16="http://schemas.microsoft.com/office/drawing/2014/main" id="{17E03362-340E-4454-9620-06315F6F50E7}"/>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681439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200688E-0344-45D5-AC58-9F41AC1FE02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D200688E-0344-45D5-AC58-9F41AC1FE02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Pentagon 8"/>
          <p:cNvSpPr/>
          <p:nvPr/>
        </p:nvSpPr>
        <p:spPr bwMode="white">
          <a:xfrm>
            <a:off x="1" y="0"/>
            <a:ext cx="6363547"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t="9052" b="6867"/>
          <a:stretch/>
        </p:blipFill>
        <p:spPr>
          <a:xfrm rot="120000">
            <a:off x="4460173" y="3407806"/>
            <a:ext cx="2694667"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5" name="Title 4">
            <a:extLst>
              <a:ext uri="{FF2B5EF4-FFF2-40B4-BE49-F238E27FC236}">
                <a16:creationId xmlns:a16="http://schemas.microsoft.com/office/drawing/2014/main" id="{32AF4771-A63D-4C87-8E31-472FD6589D12}"/>
              </a:ext>
            </a:extLst>
          </p:cNvPr>
          <p:cNvSpPr>
            <a:spLocks noGrp="1"/>
          </p:cNvSpPr>
          <p:nvPr>
            <p:ph type="title" hasCustomPrompt="1"/>
          </p:nvPr>
        </p:nvSpPr>
        <p:spPr>
          <a:xfrm>
            <a:off x="334435" y="357719"/>
            <a:ext cx="5043389" cy="332399"/>
          </a:xfrm>
        </p:spPr>
        <p:txBody>
          <a:bodyPr vert="horz"/>
          <a:lstStyle>
            <a:lvl1pPr>
              <a:defRPr>
                <a:solidFill>
                  <a:schemeClr val="bg1"/>
                </a:solidFill>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B474C925-EB11-4E35-A4A0-CD06F0C8F8F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1E8B605A-4932-45B0-8928-4438F6CBA8E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6882961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3C3F3A5-90FA-4810-9978-6A8FA0216CD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73C3F3A5-90FA-4810-9978-6A8FA0216CD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90340" y="3589605"/>
            <a:ext cx="1365251"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FCE29963-B64F-4FD6-BE00-18594B575C6F}"/>
              </a:ext>
            </a:extLst>
          </p:cNvPr>
          <p:cNvSpPr>
            <a:spLocks noGrp="1"/>
          </p:cNvSpPr>
          <p:nvPr>
            <p:ph type="title" hasCustomPrompt="1"/>
          </p:nvPr>
        </p:nvSpPr>
        <p:spPr>
          <a:xfrm>
            <a:off x="334435" y="357719"/>
            <a:ext cx="6550063" cy="332399"/>
          </a:xfrm>
        </p:spPr>
        <p:txBody>
          <a:bodyPr vert="horz"/>
          <a:lstStyle>
            <a:lvl1pPr>
              <a:defRPr>
                <a:latin typeface="+mj-lt"/>
                <a:ea typeface="+mj-ea"/>
                <a:cs typeface="+mj-cs"/>
              </a:defRPr>
            </a:lvl1pPr>
          </a:lstStyle>
          <a:p>
            <a:r>
              <a:rPr lang="en-US"/>
              <a:t>Click to add title</a:t>
            </a:r>
          </a:p>
        </p:txBody>
      </p:sp>
      <p:pic>
        <p:nvPicPr>
          <p:cNvPr id="16" name="Immagine 8">
            <a:extLst>
              <a:ext uri="{FF2B5EF4-FFF2-40B4-BE49-F238E27FC236}">
                <a16:creationId xmlns:a16="http://schemas.microsoft.com/office/drawing/2014/main" id="{4BEB3997-A0A3-43AA-B226-621E5387F92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7" name="Slide Number Placeholder 5">
            <a:extLst>
              <a:ext uri="{FF2B5EF4-FFF2-40B4-BE49-F238E27FC236}">
                <a16:creationId xmlns:a16="http://schemas.microsoft.com/office/drawing/2014/main" id="{47D7799A-BFE6-4711-AB5C-BB9D68FBEFCC}"/>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652932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C1838FF-3A3D-4A89-8C2D-59AA6DFF87AE}"/>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4" name="Object 3" hidden="1">
                        <a:extLst>
                          <a:ext uri="{FF2B5EF4-FFF2-40B4-BE49-F238E27FC236}">
                            <a16:creationId xmlns:a16="http://schemas.microsoft.com/office/drawing/2014/main" id="{9C1838FF-3A3D-4A89-8C2D-59AA6DFF87AE}"/>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t="9052" b="6867"/>
          <a:stretch/>
        </p:blipFill>
        <p:spPr>
          <a:xfrm rot="120000">
            <a:off x="6567629" y="3407806"/>
            <a:ext cx="2694667"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5" name="Title 4">
            <a:extLst>
              <a:ext uri="{FF2B5EF4-FFF2-40B4-BE49-F238E27FC236}">
                <a16:creationId xmlns:a16="http://schemas.microsoft.com/office/drawing/2014/main" id="{2A27EC17-A1BA-4425-97C3-A78E368980B2}"/>
              </a:ext>
            </a:extLst>
          </p:cNvPr>
          <p:cNvSpPr>
            <a:spLocks noGrp="1"/>
          </p:cNvSpPr>
          <p:nvPr>
            <p:ph type="title" hasCustomPrompt="1"/>
          </p:nvPr>
        </p:nvSpPr>
        <p:spPr>
          <a:xfrm>
            <a:off x="334435" y="357719"/>
            <a:ext cx="6550063" cy="332399"/>
          </a:xfrm>
        </p:spPr>
        <p:txBody>
          <a:bodyPr vert="horz"/>
          <a:lstStyle>
            <a:lvl1pPr>
              <a:defRPr>
                <a:solidFill>
                  <a:schemeClr val="bg1"/>
                </a:solidFill>
                <a:latin typeface="+mj-lt"/>
                <a:ea typeface="+mj-ea"/>
                <a:cs typeface="+mj-cs"/>
              </a:defRPr>
            </a:lvl1pPr>
          </a:lstStyle>
          <a:p>
            <a:r>
              <a:rPr lang="en-US"/>
              <a:t>Click to add title</a:t>
            </a:r>
          </a:p>
        </p:txBody>
      </p:sp>
      <p:pic>
        <p:nvPicPr>
          <p:cNvPr id="20" name="Immagine 8">
            <a:extLst>
              <a:ext uri="{FF2B5EF4-FFF2-40B4-BE49-F238E27FC236}">
                <a16:creationId xmlns:a16="http://schemas.microsoft.com/office/drawing/2014/main" id="{485ED52A-E3A8-4994-9A3A-84E64934A21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21" name="Slide Number Placeholder 5">
            <a:extLst>
              <a:ext uri="{FF2B5EF4-FFF2-40B4-BE49-F238E27FC236}">
                <a16:creationId xmlns:a16="http://schemas.microsoft.com/office/drawing/2014/main" id="{D97B1224-3C52-429E-B70B-9566783C1DE4}"/>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893820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A164588-A4A9-4BAF-9F78-2BD6ECDB39C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2A164588-A4A9-4BAF-9F78-2BD6ECDB39C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1" name="Title 1"/>
          <p:cNvSpPr>
            <a:spLocks noGrp="1"/>
          </p:cNvSpPr>
          <p:nvPr>
            <p:ph type="title" hasCustomPrompt="1"/>
          </p:nvPr>
        </p:nvSpPr>
        <p:spPr>
          <a:xfrm>
            <a:off x="334435" y="3826335"/>
            <a:ext cx="11523132" cy="1606551"/>
          </a:xfrm>
        </p:spPr>
        <p:txBody>
          <a:bodyPr vert="horz"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pic>
        <p:nvPicPr>
          <p:cNvPr id="12" name="Immagine 8">
            <a:extLst>
              <a:ext uri="{FF2B5EF4-FFF2-40B4-BE49-F238E27FC236}">
                <a16:creationId xmlns:a16="http://schemas.microsoft.com/office/drawing/2014/main" id="{66C6782F-0C4A-4CA4-A22F-D59EB158CB0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3" name="Slide Number Placeholder 5">
            <a:extLst>
              <a:ext uri="{FF2B5EF4-FFF2-40B4-BE49-F238E27FC236}">
                <a16:creationId xmlns:a16="http://schemas.microsoft.com/office/drawing/2014/main" id="{4E190749-C528-4E9D-800A-BEFC484013B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6275663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27B6E2-17C8-4372-AABD-08D76BCF321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F927B6E2-17C8-4372-AABD-08D76BCF321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6" name="Rectangle 5"/>
          <p:cNvSpPr/>
          <p:nvPr userDrawn="1"/>
        </p:nvSpPr>
        <p:spPr bwMode="white">
          <a:xfrm>
            <a:off x="334433" y="625475"/>
            <a:ext cx="932688" cy="932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334435" y="3826335"/>
            <a:ext cx="11523132" cy="1606551"/>
          </a:xfrm>
          <a:prstGeom prst="rect">
            <a:avLst/>
          </a:prstGeom>
        </p:spPr>
        <p:txBody>
          <a:bodyPr vert="horz"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tx1"/>
                </a:solidFill>
                <a:latin typeface="+mj-lt"/>
                <a:ea typeface="+mj-ea"/>
                <a:cs typeface="+mj-cs"/>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24068572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384" imgH="384" progId="TCLayout.ActiveDocument.1">
                  <p:embed/>
                </p:oleObj>
              </mc:Choice>
              <mc:Fallback>
                <p:oleObj name="Diapositiva think-cell" r:id="rId3" imgW="384" imgH="384"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4" y="101444"/>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3"/>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sz="1351">
              <a:latin typeface="+mn-lt"/>
              <a:ea typeface="+mn-ea"/>
              <a:cs typeface="+mn-cs"/>
              <a:sym typeface="Trebuchet MS" panose="020B0603020202020204" pitchFamily="34" charset="0"/>
            </a:endParaRPr>
          </a:p>
        </p:txBody>
      </p:sp>
      <p:pic>
        <p:nvPicPr>
          <p:cNvPr id="8" name="Immagine 8">
            <a:extLst>
              <a:ext uri="{FF2B5EF4-FFF2-40B4-BE49-F238E27FC236}">
                <a16:creationId xmlns:a16="http://schemas.microsoft.com/office/drawing/2014/main" id="{88FB652A-D8E9-44DE-894A-A21AE428CDC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9" name="Slide Number Placeholder 5">
            <a:extLst>
              <a:ext uri="{FF2B5EF4-FFF2-40B4-BE49-F238E27FC236}">
                <a16:creationId xmlns:a16="http://schemas.microsoft.com/office/drawing/2014/main" id="{631B86E1-B202-4FB7-B4AD-DEFF73F2238D}"/>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2411616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3B1D225-6ED8-4493-B975-27F7031F4BDE}"/>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6" name="Object 5" hidden="1">
                        <a:extLst>
                          <a:ext uri="{FF2B5EF4-FFF2-40B4-BE49-F238E27FC236}">
                            <a16:creationId xmlns:a16="http://schemas.microsoft.com/office/drawing/2014/main" id="{63B1D225-6ED8-4493-B975-27F7031F4BDE}"/>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7" name="Title 6">
            <a:extLst>
              <a:ext uri="{FF2B5EF4-FFF2-40B4-BE49-F238E27FC236}">
                <a16:creationId xmlns:a16="http://schemas.microsoft.com/office/drawing/2014/main" id="{46BDEBF8-5CB6-448E-BA34-B54DFF39FA68}"/>
              </a:ext>
            </a:extLst>
          </p:cNvPr>
          <p:cNvSpPr>
            <a:spLocks noGrp="1"/>
          </p:cNvSpPr>
          <p:nvPr>
            <p:ph type="title" hasCustomPrompt="1"/>
          </p:nvPr>
        </p:nvSpPr>
        <p:spPr>
          <a:xfrm>
            <a:off x="334435" y="357719"/>
            <a:ext cx="11523132" cy="332399"/>
          </a:xfrm>
        </p:spPr>
        <p:txBody>
          <a:bodyPr vert="horz"/>
          <a:lstStyle>
            <a:lvl1pPr>
              <a:defRPr>
                <a:solidFill>
                  <a:schemeClr val="bg1"/>
                </a:solidFill>
                <a:latin typeface="+mj-lt"/>
                <a:ea typeface="+mj-ea"/>
                <a:cs typeface="+mj-cs"/>
              </a:defRPr>
            </a:lvl1pPr>
          </a:lstStyle>
          <a:p>
            <a:r>
              <a:rPr lang="en-US"/>
              <a:t>Click to add title</a:t>
            </a:r>
          </a:p>
        </p:txBody>
      </p:sp>
      <p:pic>
        <p:nvPicPr>
          <p:cNvPr id="14" name="Immagine 8">
            <a:extLst>
              <a:ext uri="{FF2B5EF4-FFF2-40B4-BE49-F238E27FC236}">
                <a16:creationId xmlns:a16="http://schemas.microsoft.com/office/drawing/2014/main" id="{C2B35566-D65F-4B68-BA60-F6084D969CCA}"/>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5" name="Slide Number Placeholder 5">
            <a:extLst>
              <a:ext uri="{FF2B5EF4-FFF2-40B4-BE49-F238E27FC236}">
                <a16:creationId xmlns:a16="http://schemas.microsoft.com/office/drawing/2014/main" id="{3B2AAB17-1D51-4888-AFE8-5CE7F3B0AD4F}"/>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6300111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 testo e immagin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a:lvl1pPr>
          </a:lstStyle>
          <a:p>
            <a:endParaRPr lang="it-IT" dirty="0"/>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5" y="1536001"/>
            <a:ext cx="4224867" cy="4612388"/>
          </a:xfrm>
        </p:spPr>
        <p:txBody>
          <a:bodyPr lIns="0" tIns="0" rIns="0" bIns="0" anchor="t" anchorCtr="0">
            <a:norm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rmAutofit/>
          </a:bodyPr>
          <a:lstStyle>
            <a:lvl1pPr marL="0" indent="0">
              <a:buNone/>
              <a:defRPr sz="2133">
                <a:solidFill>
                  <a:schemeClr val="accent6"/>
                </a:solidFill>
              </a:defRPr>
            </a:lvl1pPr>
          </a:lstStyle>
          <a:p>
            <a:pPr lvl="0"/>
            <a:r>
              <a:rPr lang="it-IT" dirty="0"/>
              <a:t>Sottotitolo</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97687" y="6113401"/>
            <a:ext cx="1155835" cy="518131"/>
          </a:xfrm>
          <a:prstGeom prst="rect">
            <a:avLst/>
          </a:prstGeom>
        </p:spPr>
      </p:pic>
    </p:spTree>
    <p:extLst>
      <p:ext uri="{BB962C8B-B14F-4D97-AF65-F5344CB8AC3E}">
        <p14:creationId xmlns:p14="http://schemas.microsoft.com/office/powerpoint/2010/main" val="4001211906"/>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1400319-7894-4688-844F-951C90CCCEB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2" name="Object 1" hidden="1">
                        <a:extLst>
                          <a:ext uri="{FF2B5EF4-FFF2-40B4-BE49-F238E27FC236}">
                            <a16:creationId xmlns:a16="http://schemas.microsoft.com/office/drawing/2014/main" id="{C1400319-7894-4688-844F-951C90CCCEB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334435" y="2619809"/>
            <a:ext cx="3114967" cy="1678023"/>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333" b="1">
                <a:solidFill>
                  <a:schemeClr val="tx2"/>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08637" y="3586749"/>
            <a:ext cx="1365251" cy="3382963"/>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2" name="Immagine 8">
            <a:extLst>
              <a:ext uri="{FF2B5EF4-FFF2-40B4-BE49-F238E27FC236}">
                <a16:creationId xmlns:a16="http://schemas.microsoft.com/office/drawing/2014/main" id="{A1F64497-12DD-4AF7-B105-227E7FE4E46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4" name="Slide Number Placeholder 5">
            <a:extLst>
              <a:ext uri="{FF2B5EF4-FFF2-40B4-BE49-F238E27FC236}">
                <a16:creationId xmlns:a16="http://schemas.microsoft.com/office/drawing/2014/main" id="{003A23FF-E2B3-4C9B-8CBA-BA29213E39B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3250728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B5C7F70-895D-427F-AAFF-3053CDAEB5D5}"/>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2" name="Object 1" hidden="1">
                        <a:extLst>
                          <a:ext uri="{FF2B5EF4-FFF2-40B4-BE49-F238E27FC236}">
                            <a16:creationId xmlns:a16="http://schemas.microsoft.com/office/drawing/2014/main" id="{CB5C7F70-895D-427F-AAFF-3053CDAEB5D5}"/>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7" name="Immagine 8">
            <a:extLst>
              <a:ext uri="{FF2B5EF4-FFF2-40B4-BE49-F238E27FC236}">
                <a16:creationId xmlns:a16="http://schemas.microsoft.com/office/drawing/2014/main" id="{E1D5FA5C-F511-47D2-BD79-3B3F41893CF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8" name="Slide Number Placeholder 5">
            <a:extLst>
              <a:ext uri="{FF2B5EF4-FFF2-40B4-BE49-F238E27FC236}">
                <a16:creationId xmlns:a16="http://schemas.microsoft.com/office/drawing/2014/main" id="{23A49329-9F9B-4376-9D2C-D47FD7F59BEA}"/>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7444512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95F06AD-038C-47A8-9EA0-6993112BB582}"/>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2" name="Object 1" hidden="1">
                        <a:extLst>
                          <a:ext uri="{FF2B5EF4-FFF2-40B4-BE49-F238E27FC236}">
                            <a16:creationId xmlns:a16="http://schemas.microsoft.com/office/drawing/2014/main" id="{B95F06AD-038C-47A8-9EA0-6993112BB582}"/>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38383393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D. Disclaim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FE29DE-7190-4925-BB6F-2BB05B2A877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2" name="Object 1" hidden="1">
                        <a:extLst>
                          <a:ext uri="{FF2B5EF4-FFF2-40B4-BE49-F238E27FC236}">
                            <a16:creationId xmlns:a16="http://schemas.microsoft.com/office/drawing/2014/main" id="{F3FE29DE-7190-4925-BB6F-2BB05B2A877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0"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Title 6">
            <a:extLst>
              <a:ext uri="{FF2B5EF4-FFF2-40B4-BE49-F238E27FC236}">
                <a16:creationId xmlns:a16="http://schemas.microsoft.com/office/drawing/2014/main" id="{0333A3DF-AD98-4990-8AA1-54CDC17AF811}"/>
              </a:ext>
            </a:extLst>
          </p:cNvPr>
          <p:cNvSpPr txBox="1">
            <a:spLocks/>
          </p:cNvSpPr>
          <p:nvPr userDrawn="1"/>
        </p:nvSpPr>
        <p:spPr>
          <a:xfrm>
            <a:off x="334435" y="2975354"/>
            <a:ext cx="3504140" cy="701795"/>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067" b="1">
                <a:gradFill>
                  <a:gsLst>
                    <a:gs pos="100000">
                      <a:schemeClr val="tx2"/>
                    </a:gs>
                    <a:gs pos="2000">
                      <a:schemeClr val="accent2"/>
                    </a:gs>
                  </a:gsLst>
                  <a:lin ang="2700000" scaled="0"/>
                </a:gradFill>
                <a:latin typeface="+mn-lt"/>
                <a:ea typeface="+mn-ea"/>
                <a:cs typeface="+mn-cs"/>
                <a:sym typeface="Trebuchet MS" panose="020B0603020202020204" pitchFamily="34" charset="0"/>
              </a:rPr>
              <a:t>Disclaimer</a:t>
            </a:r>
          </a:p>
        </p:txBody>
      </p:sp>
      <p:cxnSp>
        <p:nvCxnSpPr>
          <p:cNvPr id="11" name="Straight Connector 10">
            <a:extLst>
              <a:ext uri="{FF2B5EF4-FFF2-40B4-BE49-F238E27FC236}">
                <a16:creationId xmlns:a16="http://schemas.microsoft.com/office/drawing/2014/main" id="{92B65581-7263-406B-BA0A-E05F50D6B620}"/>
              </a:ext>
            </a:extLst>
          </p:cNvPr>
          <p:cNvCxnSpPr/>
          <p:nvPr userDrawn="1"/>
        </p:nvCxnSpPr>
        <p:spPr>
          <a:xfrm>
            <a:off x="4367899" y="1630188"/>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D611BC4C-68A5-4CAA-BFDE-240CA941B9E4}"/>
              </a:ext>
            </a:extLst>
          </p:cNvPr>
          <p:cNvSpPr>
            <a:spLocks noGrp="1"/>
          </p:cNvSpPr>
          <p:nvPr>
            <p:ph type="body" sz="quarter" idx="10" hasCustomPrompt="1"/>
          </p:nvPr>
        </p:nvSpPr>
        <p:spPr>
          <a:xfrm>
            <a:off x="5021827" y="1664257"/>
            <a:ext cx="6209072" cy="3323987"/>
          </a:xfrm>
        </p:spPr>
        <p:txBody>
          <a:bodyPr/>
          <a:lstStyle>
            <a:lvl1pPr>
              <a:defRPr sz="933">
                <a:latin typeface="+mn-lt"/>
                <a:ea typeface="+mn-ea"/>
                <a:cs typeface="+mn-cs"/>
              </a:defRPr>
            </a:lvl1pPr>
          </a:lstStyle>
          <a:p>
            <a:pPr lvl="0"/>
            <a:r>
              <a:rPr lang="en-US"/>
              <a:t>Edit text</a:t>
            </a:r>
          </a:p>
        </p:txBody>
      </p:sp>
    </p:spTree>
    <p:extLst>
      <p:ext uri="{BB962C8B-B14F-4D97-AF65-F5344CB8AC3E}">
        <p14:creationId xmlns:p14="http://schemas.microsoft.com/office/powerpoint/2010/main" val="2161541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384" imgH="384" progId="TCLayout.ActiveDocument.1">
                  <p:embed/>
                </p:oleObj>
              </mc:Choice>
              <mc:Fallback>
                <p:oleObj name="Diapositiva think-cell" r:id="rId3" imgW="384" imgH="384"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7" name="Titolo 1">
            <a:extLst>
              <a:ext uri="{FF2B5EF4-FFF2-40B4-BE49-F238E27FC236}">
                <a16:creationId xmlns:a16="http://schemas.microsoft.com/office/drawing/2014/main" id="{ACE11E19-9773-4824-BA0E-BC4A67E06151}"/>
              </a:ext>
            </a:extLst>
          </p:cNvPr>
          <p:cNvSpPr txBox="1">
            <a:spLocks/>
          </p:cNvSpPr>
          <p:nvPr userDrawn="1"/>
        </p:nvSpPr>
        <p:spPr>
          <a:xfrm>
            <a:off x="206024" y="6118578"/>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br>
              <a:rPr lang="it-IT" sz="1600">
                <a:latin typeface="+mn-lt"/>
                <a:ea typeface="+mn-ea"/>
                <a:cs typeface="+mn-cs"/>
              </a:rPr>
            </a:br>
            <a:r>
              <a:rPr lang="it-IT" sz="1600">
                <a:latin typeface="+mn-lt"/>
                <a:ea typeface="+mn-ea"/>
                <a:cs typeface="+mn-cs"/>
              </a:rPr>
              <a:t>Investiamo nel domani</a:t>
            </a:r>
          </a:p>
        </p:txBody>
      </p:sp>
      <p:sp>
        <p:nvSpPr>
          <p:cNvPr id="11" name="CasellaDiTesto 5">
            <a:extLst>
              <a:ext uri="{FF2B5EF4-FFF2-40B4-BE49-F238E27FC236}">
                <a16:creationId xmlns:a16="http://schemas.microsoft.com/office/drawing/2014/main" id="{697E90E9-6054-428C-B295-6021CDC808A5}"/>
              </a:ext>
            </a:extLst>
          </p:cNvPr>
          <p:cNvSpPr txBox="1"/>
          <p:nvPr userDrawn="1"/>
        </p:nvSpPr>
        <p:spPr>
          <a:xfrm>
            <a:off x="334435" y="2188604"/>
            <a:ext cx="8666132" cy="1490672"/>
          </a:xfrm>
          <a:prstGeom prst="rect">
            <a:avLst/>
          </a:prstGeom>
        </p:spPr>
        <p:txBody>
          <a:bodyPr vert="horz" wrap="square" lIns="0" tIns="60960" rIns="0" bIns="60960" rtlCol="0" anchor="b">
            <a:norm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it-IT" sz="5333" b="0" i="0" u="none" strike="noStrike" kern="0" cap="none" spc="0" normalizeH="0" baseline="0" noProof="0">
                <a:ln>
                  <a:noFill/>
                </a:ln>
                <a:solidFill>
                  <a:srgbClr val="415364"/>
                </a:solidFill>
                <a:effectLst/>
                <a:uLnTx/>
                <a:uFillTx/>
                <a:latin typeface="+mn-lt"/>
                <a:ea typeface="+mn-ea"/>
                <a:cs typeface="+mn-cs"/>
              </a:rPr>
              <a:t>Grazie</a:t>
            </a:r>
          </a:p>
        </p:txBody>
      </p:sp>
      <p:pic>
        <p:nvPicPr>
          <p:cNvPr id="12" name="Immagine 8">
            <a:extLst>
              <a:ext uri="{FF2B5EF4-FFF2-40B4-BE49-F238E27FC236}">
                <a16:creationId xmlns:a16="http://schemas.microsoft.com/office/drawing/2014/main" id="{6DEC2C2F-2DE4-451F-9CC8-CDF91FB109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5255" y="578153"/>
            <a:ext cx="1349612" cy="604999"/>
          </a:xfrm>
          <a:prstGeom prst="rect">
            <a:avLst/>
          </a:prstGeom>
        </p:spPr>
      </p:pic>
    </p:spTree>
    <p:extLst>
      <p:ext uri="{BB962C8B-B14F-4D97-AF65-F5344CB8AC3E}">
        <p14:creationId xmlns:p14="http://schemas.microsoft.com/office/powerpoint/2010/main" val="17543399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B28A9CC-B7F3-436E-84BC-1D6DF0C7C4B2}"/>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Diapositiva think-cell" r:id="rId3" imgW="286" imgH="286" progId="TCLayout.ActiveDocument.1">
                  <p:embed/>
                </p:oleObj>
              </mc:Choice>
              <mc:Fallback>
                <p:oleObj name="Diapositiva think-cell" r:id="rId3" imgW="286" imgH="286" progId="TCLayout.ActiveDocument.1">
                  <p:embed/>
                  <p:pic>
                    <p:nvPicPr>
                      <p:cNvPr id="3" name="Object 2" hidden="1">
                        <a:extLst>
                          <a:ext uri="{FF2B5EF4-FFF2-40B4-BE49-F238E27FC236}">
                            <a16:creationId xmlns:a16="http://schemas.microsoft.com/office/drawing/2014/main" id="{9B28A9CC-B7F3-436E-84BC-1D6DF0C7C4B2}"/>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5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grpSp>
        <p:nvGrpSpPr>
          <p:cNvPr id="51" name="Group 50">
            <a:extLst>
              <a:ext uri="{FF2B5EF4-FFF2-40B4-BE49-F238E27FC236}">
                <a16:creationId xmlns:a16="http://schemas.microsoft.com/office/drawing/2014/main" id="{7189452D-1CCB-41B1-AA2B-61C9161F1454}"/>
              </a:ext>
            </a:extLst>
          </p:cNvPr>
          <p:cNvGrpSpPr/>
          <p:nvPr userDrawn="1"/>
        </p:nvGrpSpPr>
        <p:grpSpPr>
          <a:xfrm>
            <a:off x="-600" y="-1"/>
            <a:ext cx="12193800" cy="6858001"/>
            <a:chOff x="-450" y="-1"/>
            <a:chExt cx="9145350" cy="5143501"/>
          </a:xfrm>
        </p:grpSpPr>
        <p:sp>
          <p:nvSpPr>
            <p:cNvPr id="52" name="No fly zone">
              <a:extLst>
                <a:ext uri="{FF2B5EF4-FFF2-40B4-BE49-F238E27FC236}">
                  <a16:creationId xmlns:a16="http://schemas.microsoft.com/office/drawing/2014/main" id="{E40AB219-E9C9-426F-8F7B-C4038B409FF7}"/>
                </a:ext>
              </a:extLst>
            </p:cNvPr>
            <p:cNvSpPr/>
            <p:nvPr/>
          </p:nvSpPr>
          <p:spPr>
            <a:xfrm>
              <a:off x="0" y="-1"/>
              <a:ext cx="9144900" cy="51435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solidFill>
                  <a:schemeClr val="tx1"/>
                </a:solidFill>
                <a:latin typeface="+mn-lt"/>
                <a:ea typeface="+mn-ea"/>
                <a:cs typeface="+mn-cs"/>
              </a:endParaRPr>
            </a:p>
          </p:txBody>
        </p:sp>
        <p:grpSp>
          <p:nvGrpSpPr>
            <p:cNvPr id="53" name="Baselines / anchors">
              <a:extLst>
                <a:ext uri="{FF2B5EF4-FFF2-40B4-BE49-F238E27FC236}">
                  <a16:creationId xmlns:a16="http://schemas.microsoft.com/office/drawing/2014/main" id="{40DB03D3-201E-4FCB-8DD2-D15748E2DF50}"/>
                </a:ext>
              </a:extLst>
            </p:cNvPr>
            <p:cNvGrpSpPr/>
            <p:nvPr userDrawn="1"/>
          </p:nvGrpSpPr>
          <p:grpSpPr>
            <a:xfrm>
              <a:off x="-450" y="467100"/>
              <a:ext cx="9144900" cy="4073893"/>
              <a:chOff x="12623800" y="622800"/>
              <a:chExt cx="11176000" cy="5536800"/>
            </a:xfrm>
          </p:grpSpPr>
          <p:cxnSp>
            <p:nvCxnSpPr>
              <p:cNvPr id="78" name="Straight Connector 77">
                <a:extLst>
                  <a:ext uri="{FF2B5EF4-FFF2-40B4-BE49-F238E27FC236}">
                    <a16:creationId xmlns:a16="http://schemas.microsoft.com/office/drawing/2014/main" id="{262DC3F4-B86C-4DCC-903E-EBF6C109320F}"/>
                  </a:ext>
                </a:extLst>
              </p:cNvPr>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236A330-BCF2-4B1F-84EF-4FB4E94A610B}"/>
                  </a:ext>
                </a:extLst>
              </p:cNvPr>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A7C80B0-D289-4706-8B8E-FC23B6B4FD0C}"/>
                  </a:ext>
                </a:extLst>
              </p:cNvPr>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2531583-E3E4-44F1-B4AD-0E2D9178173E}"/>
                  </a:ext>
                </a:extLst>
              </p:cNvPr>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797926D-4DDA-48A5-88C6-C3A8800B452D}"/>
                  </a:ext>
                </a:extLst>
              </p:cNvPr>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EC69534-1303-4A8D-9CF0-45FCA1192A90}"/>
                  </a:ext>
                </a:extLst>
              </p:cNvPr>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85C8FDE-E5FD-47D0-9255-B18C122ED344}"/>
                  </a:ext>
                </a:extLst>
              </p:cNvPr>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9A8E5AB-2936-434F-B110-7D9F6D471F42}"/>
                  </a:ext>
                </a:extLst>
              </p:cNvPr>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042711B-AE56-423A-8257-AE5AB55888C1}"/>
                  </a:ext>
                </a:extLst>
              </p:cNvPr>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5B844B4-0019-4B94-8136-412FAC93679E}"/>
                  </a:ext>
                </a:extLst>
              </p:cNvPr>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DD94C7E-8392-4E18-8291-6A382861C55F}"/>
                  </a:ext>
                </a:extLst>
              </p:cNvPr>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B78C286-F290-4A82-B470-382446F32140}"/>
                  </a:ext>
                </a:extLst>
              </p:cNvPr>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A4A7847-C95C-4CDB-94D7-9FF93B97FF09}"/>
                  </a:ext>
                </a:extLst>
              </p:cNvPr>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869CADE-35F9-4CC5-A844-4E5C9D2F6B22}"/>
                  </a:ext>
                </a:extLst>
              </p:cNvPr>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21778A7-8804-4481-B74B-523443CB54BC}"/>
                  </a:ext>
                </a:extLst>
              </p:cNvPr>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71B1321-0A7A-45FC-86D2-BD3B24E4A0D4}"/>
                  </a:ext>
                </a:extLst>
              </p:cNvPr>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BF9F6F4-B2D1-4547-90D9-5A1A7BDFF3EE}"/>
                  </a:ext>
                </a:extLst>
              </p:cNvPr>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51DDDBC-1DB0-4AB9-9BF5-A9EF04E6ADE8}"/>
                  </a:ext>
                </a:extLst>
              </p:cNvPr>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A45FBFC-8BC5-4F8C-9D4F-3D5E2F0C8084}"/>
                  </a:ext>
                </a:extLst>
              </p:cNvPr>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88A7F07-177E-48DA-8768-86679D1FF968}"/>
                  </a:ext>
                </a:extLst>
              </p:cNvPr>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4" name="Gutter space">
              <a:extLst>
                <a:ext uri="{FF2B5EF4-FFF2-40B4-BE49-F238E27FC236}">
                  <a16:creationId xmlns:a16="http://schemas.microsoft.com/office/drawing/2014/main" id="{6A79F0A2-38F6-4EBF-AF18-69357ACE3AA4}"/>
                </a:ext>
              </a:extLst>
            </p:cNvPr>
            <p:cNvGrpSpPr/>
            <p:nvPr userDrawn="1"/>
          </p:nvGrpSpPr>
          <p:grpSpPr>
            <a:xfrm>
              <a:off x="472500" y="467663"/>
              <a:ext cx="8153026" cy="4095464"/>
              <a:chOff x="1277000" y="623550"/>
              <a:chExt cx="9638000" cy="5537047"/>
            </a:xfrm>
          </p:grpSpPr>
          <p:sp>
            <p:nvSpPr>
              <p:cNvPr id="67" name="Rectangle 34">
                <a:extLst>
                  <a:ext uri="{FF2B5EF4-FFF2-40B4-BE49-F238E27FC236}">
                    <a16:creationId xmlns:a16="http://schemas.microsoft.com/office/drawing/2014/main" id="{F7F4024B-1778-45FE-8CEA-607BD5691BEF}"/>
                  </a:ext>
                </a:extLst>
              </p:cNvPr>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8" name="Rectangle 35">
                <a:extLst>
                  <a:ext uri="{FF2B5EF4-FFF2-40B4-BE49-F238E27FC236}">
                    <a16:creationId xmlns:a16="http://schemas.microsoft.com/office/drawing/2014/main" id="{DACBC4FF-35D5-47A2-9B3F-50AB36FDEAE6}"/>
                  </a:ext>
                </a:extLst>
              </p:cNvPr>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9" name="Rectangle 36">
                <a:extLst>
                  <a:ext uri="{FF2B5EF4-FFF2-40B4-BE49-F238E27FC236}">
                    <a16:creationId xmlns:a16="http://schemas.microsoft.com/office/drawing/2014/main" id="{32209605-CE1E-49BD-952A-DE2B5A3C649E}"/>
                  </a:ext>
                </a:extLst>
              </p:cNvPr>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0" name="Rectangle 37">
                <a:extLst>
                  <a:ext uri="{FF2B5EF4-FFF2-40B4-BE49-F238E27FC236}">
                    <a16:creationId xmlns:a16="http://schemas.microsoft.com/office/drawing/2014/main" id="{90E5767A-3D40-4D57-BDD5-4B872D761EB9}"/>
                  </a:ext>
                </a:extLst>
              </p:cNvPr>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1" name="Rectangle 38">
                <a:extLst>
                  <a:ext uri="{FF2B5EF4-FFF2-40B4-BE49-F238E27FC236}">
                    <a16:creationId xmlns:a16="http://schemas.microsoft.com/office/drawing/2014/main" id="{FD02B149-0EE4-4740-AB0A-ADFEC18F1056}"/>
                  </a:ext>
                </a:extLst>
              </p:cNvPr>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2" name="Rectangle 39">
                <a:extLst>
                  <a:ext uri="{FF2B5EF4-FFF2-40B4-BE49-F238E27FC236}">
                    <a16:creationId xmlns:a16="http://schemas.microsoft.com/office/drawing/2014/main" id="{EED6AEDB-5398-453D-BB07-290524E7A445}"/>
                  </a:ext>
                </a:extLst>
              </p:cNvPr>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3" name="Rectangle 40">
                <a:extLst>
                  <a:ext uri="{FF2B5EF4-FFF2-40B4-BE49-F238E27FC236}">
                    <a16:creationId xmlns:a16="http://schemas.microsoft.com/office/drawing/2014/main" id="{1D8F69E3-1553-44A3-B498-D6B0270A4E36}"/>
                  </a:ext>
                </a:extLst>
              </p:cNvPr>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4" name="Rectangle 41">
                <a:extLst>
                  <a:ext uri="{FF2B5EF4-FFF2-40B4-BE49-F238E27FC236}">
                    <a16:creationId xmlns:a16="http://schemas.microsoft.com/office/drawing/2014/main" id="{8E5FDFDB-932F-4B0F-BC9E-664FEBF0EEEB}"/>
                  </a:ext>
                </a:extLst>
              </p:cNvPr>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5" name="Rectangle 42">
                <a:extLst>
                  <a:ext uri="{FF2B5EF4-FFF2-40B4-BE49-F238E27FC236}">
                    <a16:creationId xmlns:a16="http://schemas.microsoft.com/office/drawing/2014/main" id="{23331373-11CC-4C4D-A0BE-9E2378E422D5}"/>
                  </a:ext>
                </a:extLst>
              </p:cNvPr>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6" name="Rectangle 43">
                <a:extLst>
                  <a:ext uri="{FF2B5EF4-FFF2-40B4-BE49-F238E27FC236}">
                    <a16:creationId xmlns:a16="http://schemas.microsoft.com/office/drawing/2014/main" id="{D6CD0EF1-B11E-400E-B7E1-5854EC4611AA}"/>
                  </a:ext>
                </a:extLst>
              </p:cNvPr>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7" name="Rectangle 44">
                <a:extLst>
                  <a:ext uri="{FF2B5EF4-FFF2-40B4-BE49-F238E27FC236}">
                    <a16:creationId xmlns:a16="http://schemas.microsoft.com/office/drawing/2014/main" id="{4327EFD2-5803-4DF7-BEE3-6D5C1C54AFD6}"/>
                  </a:ext>
                </a:extLst>
              </p:cNvPr>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sp>
          <p:nvSpPr>
            <p:cNvPr id="55" name="Slide edges">
              <a:extLst>
                <a:ext uri="{FF2B5EF4-FFF2-40B4-BE49-F238E27FC236}">
                  <a16:creationId xmlns:a16="http://schemas.microsoft.com/office/drawing/2014/main" id="{48F20335-C728-451C-B138-44EF185AE3BA}"/>
                </a:ext>
              </a:extLst>
            </p:cNvPr>
            <p:cNvSpPr>
              <a:spLocks/>
            </p:cNvSpPr>
            <p:nvPr/>
          </p:nvSpPr>
          <p:spPr bwMode="auto">
            <a:xfrm>
              <a:off x="-450" y="0"/>
              <a:ext cx="9144900" cy="51435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57" name="Footnote measure">
              <a:extLst>
                <a:ext uri="{FF2B5EF4-FFF2-40B4-BE49-F238E27FC236}">
                  <a16:creationId xmlns:a16="http://schemas.microsoft.com/office/drawing/2014/main" id="{772CA04F-B31B-4376-A513-62F5241CE70A}"/>
                </a:ext>
              </a:extLst>
            </p:cNvPr>
            <p:cNvSpPr>
              <a:spLocks noChangeArrowheads="1"/>
            </p:cNvSpPr>
            <p:nvPr/>
          </p:nvSpPr>
          <p:spPr bwMode="auto">
            <a:xfrm>
              <a:off x="250375" y="4563137"/>
              <a:ext cx="8642350" cy="356807"/>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58" name="Whitespace measure">
              <a:extLst>
                <a:ext uri="{FF2B5EF4-FFF2-40B4-BE49-F238E27FC236}">
                  <a16:creationId xmlns:a16="http://schemas.microsoft.com/office/drawing/2014/main" id="{1825E3BF-B03E-43AA-AAC3-CEF10CD6A913}"/>
                </a:ext>
              </a:extLst>
            </p:cNvPr>
            <p:cNvSpPr>
              <a:spLocks noChangeArrowheads="1"/>
            </p:cNvSpPr>
            <p:nvPr/>
          </p:nvSpPr>
          <p:spPr bwMode="auto">
            <a:xfrm>
              <a:off x="250375" y="868677"/>
              <a:ext cx="8642350" cy="4374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nvGrpSpPr>
            <p:cNvPr id="59" name="Five column measure">
              <a:extLst>
                <a:ext uri="{FF2B5EF4-FFF2-40B4-BE49-F238E27FC236}">
                  <a16:creationId xmlns:a16="http://schemas.microsoft.com/office/drawing/2014/main" id="{2CA858E5-430D-4AAF-AFBB-AF5FDD38E383}"/>
                </a:ext>
              </a:extLst>
            </p:cNvPr>
            <p:cNvGrpSpPr/>
            <p:nvPr userDrawn="1"/>
          </p:nvGrpSpPr>
          <p:grpSpPr>
            <a:xfrm>
              <a:off x="250825" y="4471914"/>
              <a:ext cx="8642350" cy="59652"/>
              <a:chOff x="629400" y="5975122"/>
              <a:chExt cx="10933200" cy="79536"/>
            </a:xfrm>
          </p:grpSpPr>
          <p:sp>
            <p:nvSpPr>
              <p:cNvPr id="62" name="Rectangle 5">
                <a:extLst>
                  <a:ext uri="{FF2B5EF4-FFF2-40B4-BE49-F238E27FC236}">
                    <a16:creationId xmlns:a16="http://schemas.microsoft.com/office/drawing/2014/main" id="{F8592A28-0FCB-4964-9F62-8DA3F0E3933A}"/>
                  </a:ext>
                </a:extLst>
              </p:cNvPr>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3" name="Rectangle 7">
                <a:extLst>
                  <a:ext uri="{FF2B5EF4-FFF2-40B4-BE49-F238E27FC236}">
                    <a16:creationId xmlns:a16="http://schemas.microsoft.com/office/drawing/2014/main" id="{C530550A-07DD-4954-9611-AD489A054D3F}"/>
                  </a:ext>
                </a:extLst>
              </p:cNvPr>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4" name="Rectangle 9">
                <a:extLst>
                  <a:ext uri="{FF2B5EF4-FFF2-40B4-BE49-F238E27FC236}">
                    <a16:creationId xmlns:a16="http://schemas.microsoft.com/office/drawing/2014/main" id="{C2C7FBA6-4D33-43A4-8663-3AABB4BCBD2B}"/>
                  </a:ext>
                </a:extLst>
              </p:cNvPr>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5" name="Rectangle 11">
                <a:extLst>
                  <a:ext uri="{FF2B5EF4-FFF2-40B4-BE49-F238E27FC236}">
                    <a16:creationId xmlns:a16="http://schemas.microsoft.com/office/drawing/2014/main" id="{CAFF74AD-92D8-455D-95DF-CE64B36B1A42}"/>
                  </a:ext>
                </a:extLst>
              </p:cNvPr>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6" name="Rectangle 13">
                <a:extLst>
                  <a:ext uri="{FF2B5EF4-FFF2-40B4-BE49-F238E27FC236}">
                    <a16:creationId xmlns:a16="http://schemas.microsoft.com/office/drawing/2014/main" id="{33814CA9-2243-40E9-A639-32A54D823694}"/>
                  </a:ext>
                </a:extLst>
              </p:cNvPr>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sp>
          <p:nvSpPr>
            <p:cNvPr id="60" name="Live area">
              <a:extLst>
                <a:ext uri="{FF2B5EF4-FFF2-40B4-BE49-F238E27FC236}">
                  <a16:creationId xmlns:a16="http://schemas.microsoft.com/office/drawing/2014/main" id="{CEF51CCE-7837-4681-B3FC-3B4509D639E8}"/>
                </a:ext>
              </a:extLst>
            </p:cNvPr>
            <p:cNvSpPr/>
            <p:nvPr/>
          </p:nvSpPr>
          <p:spPr>
            <a:xfrm>
              <a:off x="250825" y="1310640"/>
              <a:ext cx="8642350" cy="3238816"/>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endParaRPr>
            </a:p>
          </p:txBody>
        </p:sp>
        <p:sp>
          <p:nvSpPr>
            <p:cNvPr id="61" name="Footnote example">
              <a:extLst>
                <a:ext uri="{FF2B5EF4-FFF2-40B4-BE49-F238E27FC236}">
                  <a16:creationId xmlns:a16="http://schemas.microsoft.com/office/drawing/2014/main" id="{8193C4F4-7D29-4441-B68E-A515F0C9D41B}"/>
                </a:ext>
              </a:extLst>
            </p:cNvPr>
            <p:cNvSpPr txBox="1"/>
            <p:nvPr/>
          </p:nvSpPr>
          <p:spPr>
            <a:xfrm>
              <a:off x="472500" y="4587412"/>
              <a:ext cx="6773186" cy="332543"/>
            </a:xfrm>
            <a:prstGeom prst="rect">
              <a:avLst/>
            </a:prstGeom>
            <a:noFill/>
          </p:spPr>
          <p:txBody>
            <a:bodyPr wrap="square" lIns="0" tIns="0" rIns="0" bIns="0" rtlCol="0" anchor="b">
              <a:spAutoFit/>
            </a:bodyPr>
            <a:lstStyle/>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8pt font</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1227547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4" imgW="270" imgH="270" progId="TCLayout.ActiveDocument.1">
                  <p:embed/>
                </p:oleObj>
              </mc:Choice>
              <mc:Fallback>
                <p:oleObj name="Diapositiva think-cell" r:id="rId4" imgW="270" imgH="270"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1" name="Rectangle 10"/>
          <p:cNvSpPr/>
          <p:nvPr userDrawn="1"/>
        </p:nvSpPr>
        <p:spPr bwMode="invGray">
          <a:xfrm>
            <a:off x="1092581" y="4691188"/>
            <a:ext cx="929337" cy="995875"/>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2" name="Rectangle 11"/>
          <p:cNvSpPr/>
          <p:nvPr userDrawn="1">
            <p:custDataLst>
              <p:tags r:id="rId2"/>
            </p:custDataLst>
          </p:nvPr>
        </p:nvSpPr>
        <p:spPr>
          <a:xfrm>
            <a:off x="2213916"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2" name="TextBox 1"/>
          <p:cNvSpPr txBox="1"/>
          <p:nvPr userDrawn="1"/>
        </p:nvSpPr>
        <p:spPr>
          <a:xfrm>
            <a:off x="334433" y="907199"/>
            <a:ext cx="3448800" cy="3450336"/>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333" b="1">
              <a:solidFill>
                <a:schemeClr val="bg1"/>
              </a:solidFill>
              <a:latin typeface="+mn-lt"/>
              <a:ea typeface="+mn-ea"/>
              <a:cs typeface="+mn-cs"/>
            </a:endParaRPr>
          </a:p>
        </p:txBody>
      </p:sp>
      <p:sp>
        <p:nvSpPr>
          <p:cNvPr id="10" name="TextBox 1"/>
          <p:cNvSpPr txBox="1"/>
          <p:nvPr userDrawn="1"/>
        </p:nvSpPr>
        <p:spPr>
          <a:xfrm>
            <a:off x="711791" y="1115416"/>
            <a:ext cx="2693366" cy="871970"/>
          </a:xfrm>
          <a:prstGeom prst="rect">
            <a:avLst/>
          </a:prstGeom>
          <a:noFill/>
        </p:spPr>
        <p:txBody>
          <a:bodyPr wrap="none" rtlCol="0">
            <a:spAutoFit/>
          </a:bodyPr>
          <a:lstStyle/>
          <a:p>
            <a:pPr algn="ctr" fontAlgn="auto">
              <a:lnSpc>
                <a:spcPct val="95000"/>
              </a:lnSpc>
              <a:spcBef>
                <a:spcPts val="0"/>
              </a:spcBef>
              <a:spcAft>
                <a:spcPts val="0"/>
              </a:spcAft>
            </a:pPr>
            <a:r>
              <a:rPr lang="en-US" sz="5333" b="1">
                <a:solidFill>
                  <a:schemeClr val="bg1"/>
                </a:solidFill>
                <a:latin typeface="+mn-lt"/>
                <a:ea typeface="+mn-ea"/>
                <a:cs typeface="+mn-cs"/>
              </a:rPr>
              <a:t>Agenda</a:t>
            </a:r>
          </a:p>
        </p:txBody>
      </p:sp>
      <p:pic>
        <p:nvPicPr>
          <p:cNvPr id="14" name="Immagine 8">
            <a:extLst>
              <a:ext uri="{FF2B5EF4-FFF2-40B4-BE49-F238E27FC236}">
                <a16:creationId xmlns:a16="http://schemas.microsoft.com/office/drawing/2014/main" id="{ABE5AF2C-20D6-4F62-A1AA-77E8196263BB}"/>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5" name="Slide Number Placeholder 5">
            <a:extLst>
              <a:ext uri="{FF2B5EF4-FFF2-40B4-BE49-F238E27FC236}">
                <a16:creationId xmlns:a16="http://schemas.microsoft.com/office/drawing/2014/main" id="{59CE1CCC-BC12-457B-BA9B-06585D5AFD88}"/>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6864915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270" imgH="270" progId="TCLayout.ActiveDocument.1">
                  <p:embed/>
                </p:oleObj>
              </mc:Choice>
              <mc:Fallback>
                <p:oleObj name="Diapositiva think-cell" r:id="rId3" imgW="270" imgH="270"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pic>
        <p:nvPicPr>
          <p:cNvPr id="8" name="Immagine 8">
            <a:extLst>
              <a:ext uri="{FF2B5EF4-FFF2-40B4-BE49-F238E27FC236}">
                <a16:creationId xmlns:a16="http://schemas.microsoft.com/office/drawing/2014/main" id="{DDA1DD87-6109-4C89-882E-3411D07CA17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1" name="Slide Number Placeholder 5">
            <a:extLst>
              <a:ext uri="{FF2B5EF4-FFF2-40B4-BE49-F238E27FC236}">
                <a16:creationId xmlns:a16="http://schemas.microsoft.com/office/drawing/2014/main" id="{07C617F3-ADC2-4A47-BA56-2DBA67D2A89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040042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270" imgH="270" progId="TCLayout.ActiveDocument.1">
                  <p:embed/>
                </p:oleObj>
              </mc:Choice>
              <mc:Fallback>
                <p:oleObj name="Diapositiva think-cell" r:id="rId3" imgW="270" imgH="270"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0" name="Title 1"/>
          <p:cNvSpPr txBox="1">
            <a:spLocks/>
          </p:cNvSpPr>
          <p:nvPr userDrawn="1"/>
        </p:nvSpPr>
        <p:spPr>
          <a:xfrm>
            <a:off x="334433" y="622801"/>
            <a:ext cx="7485565" cy="4431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3200" b="1">
                <a:solidFill>
                  <a:schemeClr val="bg1"/>
                </a:solidFill>
                <a:latin typeface="+mn-lt"/>
                <a:ea typeface="+mn-ea"/>
                <a:cs typeface="+mn-cs"/>
              </a:rPr>
              <a:t>Agenda</a:t>
            </a:r>
          </a:p>
        </p:txBody>
      </p:sp>
      <p:cxnSp>
        <p:nvCxnSpPr>
          <p:cNvPr id="13" name="Straight Connector 12"/>
          <p:cNvCxnSpPr/>
          <p:nvPr userDrawn="1"/>
        </p:nvCxnSpPr>
        <p:spPr bwMode="white">
          <a:xfrm>
            <a:off x="334436" y="1206000"/>
            <a:ext cx="11860769"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1" name="Immagine 8">
            <a:extLst>
              <a:ext uri="{FF2B5EF4-FFF2-40B4-BE49-F238E27FC236}">
                <a16:creationId xmlns:a16="http://schemas.microsoft.com/office/drawing/2014/main" id="{5C8B20CC-B404-4CE8-ABB6-1B5332D2159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2" name="Slide Number Placeholder 5">
            <a:extLst>
              <a:ext uri="{FF2B5EF4-FFF2-40B4-BE49-F238E27FC236}">
                <a16:creationId xmlns:a16="http://schemas.microsoft.com/office/drawing/2014/main" id="{4F4F287C-1C0D-4A26-82B8-08D2C466B607}"/>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9939976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270" imgH="270" progId="TCLayout.ActiveDocument.1">
                  <p:embed/>
                </p:oleObj>
              </mc:Choice>
              <mc:Fallback>
                <p:oleObj name="Diapositiva think-cell"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71" y="0"/>
            <a:ext cx="416951" cy="6858000"/>
          </a:xfrm>
          <a:prstGeom prst="rect">
            <a:avLst/>
          </a:prstGeom>
        </p:spPr>
      </p:pic>
      <p:sp>
        <p:nvSpPr>
          <p:cNvPr id="13" name="Rectangle 12"/>
          <p:cNvSpPr/>
          <p:nvPr userDrawn="1"/>
        </p:nvSpPr>
        <p:spPr bwMode="white">
          <a:xfrm>
            <a:off x="4080764"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7" name="TextBox 16"/>
          <p:cNvSpPr txBox="1"/>
          <p:nvPr userDrawn="1"/>
        </p:nvSpPr>
        <p:spPr>
          <a:xfrm>
            <a:off x="334435" y="3207718"/>
            <a:ext cx="1842711" cy="443198"/>
          </a:xfrm>
          <a:prstGeom prst="rect">
            <a:avLst/>
          </a:prstGeom>
          <a:noFill/>
        </p:spPr>
        <p:txBody>
          <a:bodyPr wrap="square" lIns="0" tIns="0" rIns="0" bIns="0" rtlCol="0" anchor="t">
            <a:spAutoFit/>
          </a:bodyPr>
          <a:lstStyle/>
          <a:p>
            <a:pPr>
              <a:lnSpc>
                <a:spcPct val="90000"/>
              </a:lnSpc>
              <a:spcAft>
                <a:spcPts val="600"/>
              </a:spcAft>
            </a:pPr>
            <a:r>
              <a:rPr lang="en-US" sz="3200" b="1">
                <a:solidFill>
                  <a:schemeClr val="bg1"/>
                </a:solidFill>
                <a:latin typeface="+mn-lt"/>
                <a:ea typeface="+mn-ea"/>
                <a:cs typeface="+mn-cs"/>
              </a:rPr>
              <a:t>Agenda</a:t>
            </a:r>
          </a:p>
        </p:txBody>
      </p:sp>
      <p:pic>
        <p:nvPicPr>
          <p:cNvPr id="9" name="Immagine 8">
            <a:extLst>
              <a:ext uri="{FF2B5EF4-FFF2-40B4-BE49-F238E27FC236}">
                <a16:creationId xmlns:a16="http://schemas.microsoft.com/office/drawing/2014/main" id="{BBEB3C03-075E-4CBC-8159-29022369C13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1" name="Slide Number Placeholder 5">
            <a:extLst>
              <a:ext uri="{FF2B5EF4-FFF2-40B4-BE49-F238E27FC236}">
                <a16:creationId xmlns:a16="http://schemas.microsoft.com/office/drawing/2014/main" id="{D28B607E-A299-4AE7-9F59-3F4CA4D04376}"/>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22243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 grafi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19"/>
            <a:ext cx="8593667" cy="383115"/>
          </a:xfrm>
        </p:spPr>
        <p:txBody>
          <a:bodyPr lIns="0" tIns="0" rIns="0" bIns="0" anchor="t" anchorCtr="0">
            <a:norm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ADE5F55E-D27B-4D49-9E58-DEA1CFEFCCE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4" y="3429000"/>
            <a:ext cx="3395133" cy="2285337"/>
          </a:xfrm>
          <a:prstGeom prst="rect">
            <a:avLst/>
          </a:prstGeom>
        </p:spPr>
        <p:txBody>
          <a:bodyPr vert="horz" wrap="none" lIns="121920" tIns="60960" rIns="121920" bIns="60960" rtlCol="0" anchor="b">
            <a:normAutofit/>
          </a:bodyPr>
          <a:lstStyle/>
          <a:p>
            <a:pPr algn="l"/>
            <a:endParaRPr lang="it-IT" sz="2400" b="0" i="0" dirty="0">
              <a:latin typeface="Bressay" panose="02040503050505020203" pitchFamily="18" charset="77"/>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4" y="1532965"/>
            <a:ext cx="2734733" cy="4488953"/>
          </a:xfrm>
        </p:spPr>
        <p:txBody>
          <a:bodyPr lIns="0" tIns="0" rIns="0" bIns="0" anchor="b" anchorCtr="0">
            <a:noAutofit/>
          </a:bodyPr>
          <a:lstStyle>
            <a:lvl1pPr algn="l">
              <a:lnSpc>
                <a:spcPct val="100000"/>
              </a:lnSpc>
              <a:defRPr sz="1200"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5"/>
            <a:ext cx="8593667" cy="4517804"/>
          </a:xfrm>
        </p:spPr>
        <p:txBody>
          <a:bodyPr/>
          <a:lstStyle/>
          <a:p>
            <a:endParaRPr lang="it-IT" dirty="0"/>
          </a:p>
        </p:txBody>
      </p:sp>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4"/>
            <a:ext cx="8593667" cy="374649"/>
          </a:xfrm>
        </p:spPr>
        <p:txBody>
          <a:bodyPr lIns="0" tIns="0" rIns="0" bIns="0"/>
          <a:lstStyle>
            <a:lvl1pPr marL="0" indent="0">
              <a:buNone/>
              <a:defRPr lang="it-IT" sz="2133" b="0" i="0" kern="1200" dirty="0">
                <a:solidFill>
                  <a:schemeClr val="accent6"/>
                </a:solidFill>
                <a:latin typeface="Arial" panose="020B0604020202020204" pitchFamily="34" charset="0"/>
                <a:ea typeface="+mn-ea"/>
                <a:cs typeface="Arial" panose="020B0604020202020204" pitchFamily="34" charset="0"/>
              </a:defRPr>
            </a:lvl1pPr>
          </a:lstStyle>
          <a:p>
            <a:pPr lvl="0"/>
            <a:r>
              <a:rPr lang="it-IT" dirty="0"/>
              <a:t>Sottotitolo</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97687" y="6113401"/>
            <a:ext cx="1155835" cy="518131"/>
          </a:xfrm>
          <a:prstGeom prst="rect">
            <a:avLst/>
          </a:prstGeom>
        </p:spPr>
      </p:pic>
    </p:spTree>
    <p:extLst>
      <p:ext uri="{BB962C8B-B14F-4D97-AF65-F5344CB8AC3E}">
        <p14:creationId xmlns:p14="http://schemas.microsoft.com/office/powerpoint/2010/main" val="355413289"/>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4" imgW="270" imgH="270" progId="TCLayout.ActiveDocument.1">
                  <p:embed/>
                </p:oleObj>
              </mc:Choice>
              <mc:Fallback>
                <p:oleObj name="Diapositiva think-cell" r:id="rId4" imgW="270" imgH="270"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Rectangle 7"/>
          <p:cNvSpPr/>
          <p:nvPr userDrawn="1"/>
        </p:nvSpPr>
        <p:spPr bwMode="invGray">
          <a:xfrm>
            <a:off x="1092581" y="4691188"/>
            <a:ext cx="929337" cy="995875"/>
          </a:xfrm>
          <a:prstGeom prst="rect">
            <a:avLst/>
          </a:prstGeom>
          <a:no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0" name="Rectangle 9"/>
          <p:cNvSpPr/>
          <p:nvPr userDrawn="1">
            <p:custDataLst>
              <p:tags r:id="rId2"/>
            </p:custDataLst>
          </p:nvPr>
        </p:nvSpPr>
        <p:spPr>
          <a:xfrm>
            <a:off x="2213916" y="4691187"/>
            <a:ext cx="1570152" cy="1468176"/>
          </a:xfrm>
          <a:prstGeom prst="rect">
            <a:avLst/>
          </a:prstGeom>
          <a:noFill/>
          <a:ln w="9525" cmpd="sng">
            <a:solidFill>
              <a:schemeClr val="tx1"/>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11" name="TextBox 10"/>
          <p:cNvSpPr txBox="1"/>
          <p:nvPr userDrawn="1"/>
        </p:nvSpPr>
        <p:spPr>
          <a:xfrm>
            <a:off x="334433" y="907196"/>
            <a:ext cx="3448800" cy="3450336"/>
          </a:xfrm>
          <a:prstGeom prst="rect">
            <a:avLst/>
          </a:prstGeom>
          <a:noFill/>
          <a:ln>
            <a:solidFill>
              <a:schemeClr val="tx1"/>
            </a:solidFill>
          </a:ln>
        </p:spPr>
        <p:txBody>
          <a:bodyPr wrap="square" lIns="612000" tIns="468000" rIns="0" bIns="0" rtlCol="0" anchor="t">
            <a:noAutofit/>
          </a:bodyPr>
          <a:lstStyle/>
          <a:p>
            <a:pPr>
              <a:lnSpc>
                <a:spcPct val="90000"/>
              </a:lnSpc>
              <a:spcAft>
                <a:spcPts val="600"/>
              </a:spcAft>
            </a:pPr>
            <a:endParaRPr lang="en-US" sz="5333">
              <a:solidFill>
                <a:schemeClr val="accent4"/>
              </a:solidFill>
              <a:latin typeface="+mn-lt"/>
              <a:ea typeface="+mn-ea"/>
              <a:cs typeface="+mn-cs"/>
            </a:endParaRPr>
          </a:p>
        </p:txBody>
      </p:sp>
      <p:sp>
        <p:nvSpPr>
          <p:cNvPr id="9" name="TextBox 1"/>
          <p:cNvSpPr txBox="1"/>
          <p:nvPr userDrawn="1"/>
        </p:nvSpPr>
        <p:spPr>
          <a:xfrm>
            <a:off x="711791" y="1115416"/>
            <a:ext cx="2693366" cy="87197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5333" b="1">
                <a:solidFill>
                  <a:schemeClr val="tx1"/>
                </a:solidFill>
                <a:latin typeface="+mn-lt"/>
                <a:ea typeface="+mn-ea"/>
                <a:cs typeface="+mn-cs"/>
              </a:rPr>
              <a:t>Agenda</a:t>
            </a:r>
          </a:p>
        </p:txBody>
      </p:sp>
    </p:spTree>
    <p:extLst>
      <p:ext uri="{BB962C8B-B14F-4D97-AF65-F5344CB8AC3E}">
        <p14:creationId xmlns:p14="http://schemas.microsoft.com/office/powerpoint/2010/main" val="776126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270" imgH="270" progId="TCLayout.ActiveDocument.1">
                  <p:embed/>
                </p:oleObj>
              </mc:Choice>
              <mc:Fallback>
                <p:oleObj name="Diapositiva think-cell"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spTree>
    <p:extLst>
      <p:ext uri="{BB962C8B-B14F-4D97-AF65-F5344CB8AC3E}">
        <p14:creationId xmlns:p14="http://schemas.microsoft.com/office/powerpoint/2010/main" val="19127489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270" imgH="270" progId="TCLayout.ActiveDocument.1">
                  <p:embed/>
                </p:oleObj>
              </mc:Choice>
              <mc:Fallback>
                <p:oleObj name="Diapositiva think-cell"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7" name="Title 1"/>
          <p:cNvSpPr txBox="1">
            <a:spLocks/>
          </p:cNvSpPr>
          <p:nvPr userDrawn="1"/>
        </p:nvSpPr>
        <p:spPr>
          <a:xfrm>
            <a:off x="334433" y="622802"/>
            <a:ext cx="7485565" cy="3323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400" b="1">
                <a:solidFill>
                  <a:schemeClr val="tx1"/>
                </a:solidFill>
                <a:latin typeface="+mn-lt"/>
                <a:ea typeface="+mn-ea"/>
                <a:cs typeface="+mn-cs"/>
              </a:rPr>
              <a:t>Agenda</a:t>
            </a:r>
          </a:p>
        </p:txBody>
      </p:sp>
      <p:cxnSp>
        <p:nvCxnSpPr>
          <p:cNvPr id="9" name="Straight Connector 8"/>
          <p:cNvCxnSpPr/>
          <p:nvPr userDrawn="1"/>
        </p:nvCxnSpPr>
        <p:spPr bwMode="white">
          <a:xfrm>
            <a:off x="334436" y="1206000"/>
            <a:ext cx="11860769" cy="0"/>
          </a:xfrm>
          <a:prstGeom prst="line">
            <a:avLst/>
          </a:prstGeom>
          <a:ln w="9525" cmpd="sng">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8323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270" imgH="270" progId="TCLayout.ActiveDocument.1">
                  <p:embed/>
                </p:oleObj>
              </mc:Choice>
              <mc:Fallback>
                <p:oleObj name="Diapositiva think-cell"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71" y="0"/>
            <a:ext cx="416951" cy="6858000"/>
          </a:xfrm>
          <a:prstGeom prst="rect">
            <a:avLst/>
          </a:prstGeom>
        </p:spPr>
      </p:pic>
      <p:sp>
        <p:nvSpPr>
          <p:cNvPr id="26" name="Rectangle 25"/>
          <p:cNvSpPr/>
          <p:nvPr userDrawn="1"/>
        </p:nvSpPr>
        <p:spPr bwMode="ltGray">
          <a:xfrm>
            <a:off x="4080764"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0" name="TextBox 9"/>
          <p:cNvSpPr txBox="1"/>
          <p:nvPr userDrawn="1"/>
        </p:nvSpPr>
        <p:spPr>
          <a:xfrm>
            <a:off x="334435" y="3262147"/>
            <a:ext cx="2604075" cy="498598"/>
          </a:xfrm>
          <a:prstGeom prst="rect">
            <a:avLst/>
          </a:prstGeom>
          <a:noFill/>
        </p:spPr>
        <p:txBody>
          <a:bodyPr wrap="square" lIns="0" tIns="0" rIns="0" bIns="0" rtlCol="0" anchor="t">
            <a:spAutoFit/>
          </a:bodyPr>
          <a:lstStyle/>
          <a:p>
            <a:pPr>
              <a:lnSpc>
                <a:spcPct val="90000"/>
              </a:lnSpc>
              <a:spcAft>
                <a:spcPts val="600"/>
              </a:spcAft>
            </a:pPr>
            <a:r>
              <a:rPr lang="en-US" sz="3600" b="1">
                <a:solidFill>
                  <a:schemeClr val="bg1"/>
                </a:solidFill>
                <a:latin typeface="+mn-lt"/>
                <a:ea typeface="+mn-ea"/>
                <a:cs typeface="+mn-cs"/>
              </a:rPr>
              <a:t>Agenda</a:t>
            </a:r>
            <a:endParaRPr lang="en-US" sz="2800" b="1">
              <a:solidFill>
                <a:schemeClr val="bg1"/>
              </a:solidFill>
              <a:latin typeface="+mn-lt"/>
              <a:ea typeface="+mn-ea"/>
              <a:cs typeface="+mn-cs"/>
            </a:endParaRPr>
          </a:p>
        </p:txBody>
      </p:sp>
      <p:pic>
        <p:nvPicPr>
          <p:cNvPr id="9" name="Immagine 8">
            <a:extLst>
              <a:ext uri="{FF2B5EF4-FFF2-40B4-BE49-F238E27FC236}">
                <a16:creationId xmlns:a16="http://schemas.microsoft.com/office/drawing/2014/main" id="{D05425D2-1888-4155-A6DA-ADB37F60BB0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1" name="Slide Number Placeholder 5">
            <a:extLst>
              <a:ext uri="{FF2B5EF4-FFF2-40B4-BE49-F238E27FC236}">
                <a16:creationId xmlns:a16="http://schemas.microsoft.com/office/drawing/2014/main" id="{D8EF095F-0C74-413E-B077-695231D6CEED}"/>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640684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3" imgW="270" imgH="270" progId="TCLayout.ActiveDocument.1">
                  <p:embed/>
                </p:oleObj>
              </mc:Choice>
              <mc:Fallback>
                <p:oleObj name="Diapositiva think-cell"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334435" y="2619809"/>
            <a:ext cx="3114967" cy="1678023"/>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333" b="1">
                <a:solidFill>
                  <a:schemeClr val="tx2"/>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08637" y="3586749"/>
            <a:ext cx="1365251" cy="3382963"/>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1" name="Immagine 8">
            <a:extLst>
              <a:ext uri="{FF2B5EF4-FFF2-40B4-BE49-F238E27FC236}">
                <a16:creationId xmlns:a16="http://schemas.microsoft.com/office/drawing/2014/main" id="{E3FB160C-3C63-487D-861B-3F0F9BAFFA9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2" name="Slide Number Placeholder 5">
            <a:extLst>
              <a:ext uri="{FF2B5EF4-FFF2-40B4-BE49-F238E27FC236}">
                <a16:creationId xmlns:a16="http://schemas.microsoft.com/office/drawing/2014/main" id="{BD1A5B44-9A6F-4630-9755-AD8C0258D8C4}"/>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9610240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userDrawn="1">
  <p:cSld name="Copertin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6"/>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it-IT"/>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9"/>
            <a:ext cx="9144000" cy="2952751"/>
          </a:xfrm>
        </p:spPr>
        <p:txBody>
          <a:bodyPr lIns="0" tIns="0" rIns="0" bIns="0" anchor="b">
            <a:noAutofit/>
          </a:bodyPr>
          <a:lstStyle>
            <a:lvl1pPr marL="0" indent="0">
              <a:buNone/>
              <a:defRPr sz="6400"/>
            </a:lvl1pPr>
            <a:lvl2pPr>
              <a:defRPr sz="6400"/>
            </a:lvl2pPr>
            <a:lvl3pPr>
              <a:defRPr sz="6400"/>
            </a:lvl3pPr>
            <a:lvl4pPr>
              <a:defRPr sz="6400"/>
            </a:lvl4pPr>
            <a:lvl5pPr>
              <a:defRPr sz="6400"/>
            </a:lvl5pPr>
          </a:lstStyle>
          <a:p>
            <a:pPr lvl="0"/>
            <a:r>
              <a:rPr lang="it-IT"/>
              <a:t>Titolo al massimo di tre righe</a:t>
            </a:r>
          </a:p>
        </p:txBody>
      </p:sp>
    </p:spTree>
    <p:extLst>
      <p:ext uri="{BB962C8B-B14F-4D97-AF65-F5344CB8AC3E}">
        <p14:creationId xmlns:p14="http://schemas.microsoft.com/office/powerpoint/2010/main" val="2833885300"/>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31737" y="2862183"/>
            <a:ext cx="6781393" cy="1533202"/>
          </a:xfrm>
        </p:spPr>
        <p:txBody>
          <a:bodyPr anchor="ctr" anchorCtr="0">
            <a:normAutofit/>
          </a:bodyPr>
          <a:lstStyle>
            <a:lvl1pPr algn="l">
              <a:defRPr sz="4460" b="1">
                <a:solidFill>
                  <a:srgbClr val="415464"/>
                </a:solidFill>
                <a:latin typeface="Arial" panose="020B0604020202020204" pitchFamily="34" charset="0"/>
                <a:cs typeface="Arial" panose="020B0604020202020204" pitchFamily="34" charset="0"/>
              </a:defRPr>
            </a:lvl1pPr>
          </a:lstStyle>
          <a:p>
            <a:r>
              <a:rPr lang="it-IT" dirty="0"/>
              <a:t>TITOLO </a:t>
            </a:r>
            <a:br>
              <a:rPr lang="it-IT" dirty="0"/>
            </a:br>
            <a:r>
              <a:rPr lang="it-IT" dirty="0"/>
              <a:t>PRINCIPALE</a:t>
            </a:r>
            <a:endParaRPr lang="en-US" dirty="0"/>
          </a:p>
        </p:txBody>
      </p:sp>
      <p:sp>
        <p:nvSpPr>
          <p:cNvPr id="3" name="Subtitle 2"/>
          <p:cNvSpPr>
            <a:spLocks noGrp="1"/>
          </p:cNvSpPr>
          <p:nvPr>
            <p:ph type="subTitle" idx="1" hasCustomPrompt="1"/>
          </p:nvPr>
        </p:nvSpPr>
        <p:spPr>
          <a:xfrm>
            <a:off x="2399927" y="4562535"/>
            <a:ext cx="6813203" cy="479541"/>
          </a:xfrm>
        </p:spPr>
        <p:txBody>
          <a:bodyPr/>
          <a:lstStyle>
            <a:lvl1pPr marL="0" indent="0" algn="l">
              <a:buNone/>
              <a:defRPr sz="2396">
                <a:solidFill>
                  <a:srgbClr val="415464"/>
                </a:solidFill>
                <a:latin typeface="Arial" panose="020B0604020202020204" pitchFamily="34" charset="0"/>
                <a:cs typeface="Arial" panose="020B0604020202020204" pitchFamily="34" charset="0"/>
              </a:defRPr>
            </a:lvl1pPr>
            <a:lvl2pPr marL="456503" indent="0" algn="ctr">
              <a:buNone/>
              <a:defRPr sz="1997"/>
            </a:lvl2pPr>
            <a:lvl3pPr marL="913006" indent="0" algn="ctr">
              <a:buNone/>
              <a:defRPr sz="1797"/>
            </a:lvl3pPr>
            <a:lvl4pPr marL="1369508" indent="0" algn="ctr">
              <a:buNone/>
              <a:defRPr sz="1598"/>
            </a:lvl4pPr>
            <a:lvl5pPr marL="1826011" indent="0" algn="ctr">
              <a:buNone/>
              <a:defRPr sz="1598"/>
            </a:lvl5pPr>
            <a:lvl6pPr marL="2282514" indent="0" algn="ctr">
              <a:buNone/>
              <a:defRPr sz="1598"/>
            </a:lvl6pPr>
            <a:lvl7pPr marL="2739017" indent="0" algn="ctr">
              <a:buNone/>
              <a:defRPr sz="1598"/>
            </a:lvl7pPr>
            <a:lvl8pPr marL="3195519" indent="0" algn="ctr">
              <a:buNone/>
              <a:defRPr sz="1598"/>
            </a:lvl8pPr>
            <a:lvl9pPr marL="3652022" indent="0" algn="ctr">
              <a:buNone/>
              <a:defRPr sz="1598"/>
            </a:lvl9pPr>
          </a:lstStyle>
          <a:p>
            <a:r>
              <a:rPr lang="it-IT" dirty="0"/>
              <a:t>Sottotitolo</a:t>
            </a:r>
            <a:endParaRPr lang="en-US" dirty="0"/>
          </a:p>
        </p:txBody>
      </p:sp>
      <p:sp>
        <p:nvSpPr>
          <p:cNvPr id="16" name="bg object 16">
            <a:extLst>
              <a:ext uri="{FF2B5EF4-FFF2-40B4-BE49-F238E27FC236}">
                <a16:creationId xmlns:a16="http://schemas.microsoft.com/office/drawing/2014/main" id="{A6C11CD4-CAD8-E7DA-7E53-7C2DD3805E2F}"/>
              </a:ext>
            </a:extLst>
          </p:cNvPr>
          <p:cNvSpPr/>
          <p:nvPr userDrawn="1"/>
        </p:nvSpPr>
        <p:spPr>
          <a:xfrm>
            <a:off x="1" y="1919428"/>
            <a:ext cx="288713" cy="1773570"/>
          </a:xfrm>
          <a:custGeom>
            <a:avLst/>
            <a:gdLst/>
            <a:ahLst/>
            <a:cxnLst/>
            <a:rect l="l" t="t" r="r" b="b"/>
            <a:pathLst>
              <a:path w="216535" h="1332230">
                <a:moveTo>
                  <a:pt x="216001" y="0"/>
                </a:moveTo>
                <a:lnTo>
                  <a:pt x="0" y="0"/>
                </a:lnTo>
                <a:lnTo>
                  <a:pt x="0" y="1332001"/>
                </a:lnTo>
                <a:lnTo>
                  <a:pt x="216001" y="1332001"/>
                </a:lnTo>
                <a:lnTo>
                  <a:pt x="216001" y="0"/>
                </a:lnTo>
                <a:close/>
              </a:path>
            </a:pathLst>
          </a:custGeom>
          <a:solidFill>
            <a:srgbClr val="6A96CF"/>
          </a:solidFill>
        </p:spPr>
        <p:txBody>
          <a:bodyPr wrap="square" lIns="0" tIns="0" rIns="0" bIns="0" rtlCol="0"/>
          <a:lstStyle/>
          <a:p>
            <a:endParaRPr sz="2396"/>
          </a:p>
        </p:txBody>
      </p:sp>
      <p:sp>
        <p:nvSpPr>
          <p:cNvPr id="17" name="bg object 17">
            <a:extLst>
              <a:ext uri="{FF2B5EF4-FFF2-40B4-BE49-F238E27FC236}">
                <a16:creationId xmlns:a16="http://schemas.microsoft.com/office/drawing/2014/main" id="{071A87A4-04B1-35D0-453A-6E38AD9F3B7B}"/>
              </a:ext>
            </a:extLst>
          </p:cNvPr>
          <p:cNvSpPr/>
          <p:nvPr userDrawn="1"/>
        </p:nvSpPr>
        <p:spPr>
          <a:xfrm>
            <a:off x="288001" y="2252517"/>
            <a:ext cx="1056640" cy="3019633"/>
          </a:xfrm>
          <a:custGeom>
            <a:avLst/>
            <a:gdLst/>
            <a:ahLst/>
            <a:cxnLst/>
            <a:rect l="l" t="t" r="r" b="b"/>
            <a:pathLst>
              <a:path w="792480" h="2268220">
                <a:moveTo>
                  <a:pt x="791997" y="0"/>
                </a:moveTo>
                <a:lnTo>
                  <a:pt x="0" y="0"/>
                </a:lnTo>
                <a:lnTo>
                  <a:pt x="0" y="2268004"/>
                </a:lnTo>
                <a:lnTo>
                  <a:pt x="791997" y="2268004"/>
                </a:lnTo>
                <a:lnTo>
                  <a:pt x="791997" y="0"/>
                </a:lnTo>
                <a:close/>
              </a:path>
            </a:pathLst>
          </a:custGeom>
          <a:solidFill>
            <a:srgbClr val="009640"/>
          </a:solidFill>
        </p:spPr>
        <p:txBody>
          <a:bodyPr wrap="square" lIns="0" tIns="0" rIns="0" bIns="0" rtlCol="0"/>
          <a:lstStyle/>
          <a:p>
            <a:endParaRPr sz="2396"/>
          </a:p>
        </p:txBody>
      </p:sp>
      <p:sp>
        <p:nvSpPr>
          <p:cNvPr id="18" name="bg object 18">
            <a:extLst>
              <a:ext uri="{FF2B5EF4-FFF2-40B4-BE49-F238E27FC236}">
                <a16:creationId xmlns:a16="http://schemas.microsoft.com/office/drawing/2014/main" id="{EF587250-4AE5-E735-D0C7-AD57A720906C}"/>
              </a:ext>
            </a:extLst>
          </p:cNvPr>
          <p:cNvSpPr/>
          <p:nvPr userDrawn="1"/>
        </p:nvSpPr>
        <p:spPr>
          <a:xfrm>
            <a:off x="1343999" y="2849209"/>
            <a:ext cx="252307" cy="2192868"/>
          </a:xfrm>
          <a:custGeom>
            <a:avLst/>
            <a:gdLst/>
            <a:ahLst/>
            <a:cxnLst/>
            <a:rect l="l" t="t" r="r" b="b"/>
            <a:pathLst>
              <a:path w="189230" h="1647189">
                <a:moveTo>
                  <a:pt x="189001" y="0"/>
                </a:moveTo>
                <a:lnTo>
                  <a:pt x="0" y="0"/>
                </a:lnTo>
                <a:lnTo>
                  <a:pt x="0" y="1646999"/>
                </a:lnTo>
                <a:lnTo>
                  <a:pt x="189001" y="1646999"/>
                </a:lnTo>
                <a:lnTo>
                  <a:pt x="189001" y="0"/>
                </a:lnTo>
                <a:close/>
              </a:path>
            </a:pathLst>
          </a:custGeom>
          <a:solidFill>
            <a:srgbClr val="E30613"/>
          </a:solidFill>
        </p:spPr>
        <p:txBody>
          <a:bodyPr wrap="square" lIns="0" tIns="0" rIns="0" bIns="0" rtlCol="0"/>
          <a:lstStyle/>
          <a:p>
            <a:endParaRPr sz="2396"/>
          </a:p>
        </p:txBody>
      </p:sp>
      <p:pic>
        <p:nvPicPr>
          <p:cNvPr id="21" name="Immagine 20" descr="Immagine che contiene testo, Carattere, schermata, Elementi grafici&#10;&#10;Il contenuto generato dall'IA potrebbe non essere corretto.">
            <a:extLst>
              <a:ext uri="{FF2B5EF4-FFF2-40B4-BE49-F238E27FC236}">
                <a16:creationId xmlns:a16="http://schemas.microsoft.com/office/drawing/2014/main" id="{DB4493E8-8925-07AB-0BDD-B5B039AF3316}"/>
              </a:ext>
            </a:extLst>
          </p:cNvPr>
          <p:cNvPicPr>
            <a:picLocks noChangeAspect="1"/>
          </p:cNvPicPr>
          <p:nvPr userDrawn="1"/>
        </p:nvPicPr>
        <p:blipFill>
          <a:blip r:embed="rId2"/>
          <a:stretch>
            <a:fillRect/>
          </a:stretch>
        </p:blipFill>
        <p:spPr>
          <a:xfrm>
            <a:off x="9213129" y="396121"/>
            <a:ext cx="2435443" cy="1211549"/>
          </a:xfrm>
          <a:prstGeom prst="rect">
            <a:avLst/>
          </a:prstGeom>
        </p:spPr>
      </p:pic>
      <p:grpSp>
        <p:nvGrpSpPr>
          <p:cNvPr id="24" name="Gruppo 23">
            <a:extLst>
              <a:ext uri="{FF2B5EF4-FFF2-40B4-BE49-F238E27FC236}">
                <a16:creationId xmlns:a16="http://schemas.microsoft.com/office/drawing/2014/main" id="{28824B4C-BD67-519E-8B61-517B7BE892EB}"/>
              </a:ext>
            </a:extLst>
          </p:cNvPr>
          <p:cNvGrpSpPr/>
          <p:nvPr userDrawn="1"/>
        </p:nvGrpSpPr>
        <p:grpSpPr>
          <a:xfrm>
            <a:off x="11184928" y="3438746"/>
            <a:ext cx="1007073" cy="3419254"/>
            <a:chOff x="6679029" y="2583040"/>
            <a:chExt cx="755305" cy="2568398"/>
          </a:xfrm>
        </p:grpSpPr>
        <p:sp>
          <p:nvSpPr>
            <p:cNvPr id="22" name="Rettangolo 21">
              <a:extLst>
                <a:ext uri="{FF2B5EF4-FFF2-40B4-BE49-F238E27FC236}">
                  <a16:creationId xmlns:a16="http://schemas.microsoft.com/office/drawing/2014/main" id="{2B3A30BC-E04C-1B9F-2517-A8FA33DF7BE8}"/>
                </a:ext>
              </a:extLst>
            </p:cNvPr>
            <p:cNvSpPr/>
            <p:nvPr userDrawn="1"/>
          </p:nvSpPr>
          <p:spPr>
            <a:xfrm>
              <a:off x="6679029" y="2912882"/>
              <a:ext cx="504000" cy="2238556"/>
            </a:xfrm>
            <a:prstGeom prst="rect">
              <a:avLst/>
            </a:prstGeom>
            <a:solidFill>
              <a:srgbClr val="E17B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396"/>
            </a:p>
          </p:txBody>
        </p:sp>
        <p:sp>
          <p:nvSpPr>
            <p:cNvPr id="23" name="Rettangolo 22">
              <a:extLst>
                <a:ext uri="{FF2B5EF4-FFF2-40B4-BE49-F238E27FC236}">
                  <a16:creationId xmlns:a16="http://schemas.microsoft.com/office/drawing/2014/main" id="{4B0821F7-4756-F50B-FB1A-4B3F7DB81F69}"/>
                </a:ext>
              </a:extLst>
            </p:cNvPr>
            <p:cNvSpPr/>
            <p:nvPr userDrawn="1"/>
          </p:nvSpPr>
          <p:spPr>
            <a:xfrm>
              <a:off x="7182334" y="2583040"/>
              <a:ext cx="252000" cy="2568398"/>
            </a:xfrm>
            <a:prstGeom prst="rect">
              <a:avLst/>
            </a:prstGeom>
            <a:solidFill>
              <a:srgbClr val="E306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396"/>
            </a:p>
          </p:txBody>
        </p:sp>
      </p:grpSp>
    </p:spTree>
    <p:extLst>
      <p:ext uri="{BB962C8B-B14F-4D97-AF65-F5344CB8AC3E}">
        <p14:creationId xmlns:p14="http://schemas.microsoft.com/office/powerpoint/2010/main" val="135911830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1_Diapositiva tito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85720" y="383406"/>
            <a:ext cx="6781393" cy="1486146"/>
          </a:xfrm>
        </p:spPr>
        <p:txBody>
          <a:bodyPr lIns="0" tIns="0" rIns="0" bIns="0" anchor="ctr" anchorCtr="0">
            <a:normAutofit/>
          </a:bodyPr>
          <a:lstStyle>
            <a:lvl1pPr algn="l">
              <a:defRPr sz="4460" b="1">
                <a:solidFill>
                  <a:srgbClr val="415464"/>
                </a:solidFill>
                <a:latin typeface="Arial" panose="020B0604020202020204" pitchFamily="34" charset="0"/>
                <a:cs typeface="Arial" panose="020B0604020202020204" pitchFamily="34" charset="0"/>
              </a:defRPr>
            </a:lvl1pPr>
          </a:lstStyle>
          <a:p>
            <a:r>
              <a:rPr lang="it-IT" dirty="0"/>
              <a:t>Indice</a:t>
            </a:r>
            <a:endParaRPr lang="en-US" dirty="0"/>
          </a:p>
        </p:txBody>
      </p:sp>
      <p:grpSp>
        <p:nvGrpSpPr>
          <p:cNvPr id="24" name="Gruppo 23">
            <a:extLst>
              <a:ext uri="{FF2B5EF4-FFF2-40B4-BE49-F238E27FC236}">
                <a16:creationId xmlns:a16="http://schemas.microsoft.com/office/drawing/2014/main" id="{28824B4C-BD67-519E-8B61-517B7BE892EB}"/>
              </a:ext>
            </a:extLst>
          </p:cNvPr>
          <p:cNvGrpSpPr/>
          <p:nvPr userDrawn="1"/>
        </p:nvGrpSpPr>
        <p:grpSpPr>
          <a:xfrm>
            <a:off x="11184928" y="3438746"/>
            <a:ext cx="1007073" cy="3419254"/>
            <a:chOff x="6679029" y="2583040"/>
            <a:chExt cx="755305" cy="2568398"/>
          </a:xfrm>
        </p:grpSpPr>
        <p:sp>
          <p:nvSpPr>
            <p:cNvPr id="22" name="Rettangolo 21">
              <a:extLst>
                <a:ext uri="{FF2B5EF4-FFF2-40B4-BE49-F238E27FC236}">
                  <a16:creationId xmlns:a16="http://schemas.microsoft.com/office/drawing/2014/main" id="{2B3A30BC-E04C-1B9F-2517-A8FA33DF7BE8}"/>
                </a:ext>
              </a:extLst>
            </p:cNvPr>
            <p:cNvSpPr/>
            <p:nvPr userDrawn="1"/>
          </p:nvSpPr>
          <p:spPr>
            <a:xfrm>
              <a:off x="6679029" y="2912882"/>
              <a:ext cx="504000" cy="2238556"/>
            </a:xfrm>
            <a:prstGeom prst="rect">
              <a:avLst/>
            </a:prstGeom>
            <a:solidFill>
              <a:srgbClr val="E17B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396"/>
            </a:p>
          </p:txBody>
        </p:sp>
        <p:sp>
          <p:nvSpPr>
            <p:cNvPr id="23" name="Rettangolo 22">
              <a:extLst>
                <a:ext uri="{FF2B5EF4-FFF2-40B4-BE49-F238E27FC236}">
                  <a16:creationId xmlns:a16="http://schemas.microsoft.com/office/drawing/2014/main" id="{4B0821F7-4756-F50B-FB1A-4B3F7DB81F69}"/>
                </a:ext>
              </a:extLst>
            </p:cNvPr>
            <p:cNvSpPr/>
            <p:nvPr userDrawn="1"/>
          </p:nvSpPr>
          <p:spPr>
            <a:xfrm>
              <a:off x="7182334" y="2583040"/>
              <a:ext cx="252000" cy="2568398"/>
            </a:xfrm>
            <a:prstGeom prst="rect">
              <a:avLst/>
            </a:prstGeom>
            <a:solidFill>
              <a:srgbClr val="E306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396"/>
            </a:p>
          </p:txBody>
        </p:sp>
      </p:grpSp>
      <p:pic>
        <p:nvPicPr>
          <p:cNvPr id="11" name="Immagine 10" descr="Immagine che contiene testo, Carattere, schermata, Elementi grafici&#10;&#10;Il contenuto generato dall'IA potrebbe non essere corretto.">
            <a:extLst>
              <a:ext uri="{FF2B5EF4-FFF2-40B4-BE49-F238E27FC236}">
                <a16:creationId xmlns:a16="http://schemas.microsoft.com/office/drawing/2014/main" id="{911B4A1E-AB56-723F-A7BE-94749842CCE8}"/>
              </a:ext>
            </a:extLst>
          </p:cNvPr>
          <p:cNvPicPr>
            <a:picLocks noChangeAspect="1"/>
          </p:cNvPicPr>
          <p:nvPr userDrawn="1"/>
        </p:nvPicPr>
        <p:blipFill>
          <a:blip r:embed="rId2"/>
          <a:stretch>
            <a:fillRect/>
          </a:stretch>
        </p:blipFill>
        <p:spPr>
          <a:xfrm>
            <a:off x="10143241" y="599008"/>
            <a:ext cx="1708531" cy="849935"/>
          </a:xfrm>
          <a:prstGeom prst="rect">
            <a:avLst/>
          </a:prstGeom>
        </p:spPr>
      </p:pic>
      <p:grpSp>
        <p:nvGrpSpPr>
          <p:cNvPr id="12" name="object 5">
            <a:extLst>
              <a:ext uri="{FF2B5EF4-FFF2-40B4-BE49-F238E27FC236}">
                <a16:creationId xmlns:a16="http://schemas.microsoft.com/office/drawing/2014/main" id="{E9AD13E2-3CA2-B04F-1B6C-7F7D4D402FC5}"/>
              </a:ext>
            </a:extLst>
          </p:cNvPr>
          <p:cNvGrpSpPr/>
          <p:nvPr userDrawn="1"/>
        </p:nvGrpSpPr>
        <p:grpSpPr>
          <a:xfrm>
            <a:off x="659994" y="0"/>
            <a:ext cx="480060" cy="1869941"/>
            <a:chOff x="494995" y="0"/>
            <a:chExt cx="360045" cy="1404620"/>
          </a:xfrm>
        </p:grpSpPr>
        <p:sp>
          <p:nvSpPr>
            <p:cNvPr id="13" name="object 6">
              <a:extLst>
                <a:ext uri="{FF2B5EF4-FFF2-40B4-BE49-F238E27FC236}">
                  <a16:creationId xmlns:a16="http://schemas.microsoft.com/office/drawing/2014/main" id="{3323FC68-95F8-C66E-54AA-F3877C4DE74F}"/>
                </a:ext>
              </a:extLst>
            </p:cNvPr>
            <p:cNvSpPr/>
            <p:nvPr/>
          </p:nvSpPr>
          <p:spPr>
            <a:xfrm>
              <a:off x="675005" y="287998"/>
              <a:ext cx="180340" cy="1116330"/>
            </a:xfrm>
            <a:custGeom>
              <a:avLst/>
              <a:gdLst/>
              <a:ahLst/>
              <a:cxnLst/>
              <a:rect l="l" t="t" r="r" b="b"/>
              <a:pathLst>
                <a:path w="180340" h="1116330">
                  <a:moveTo>
                    <a:pt x="179997" y="0"/>
                  </a:moveTo>
                  <a:lnTo>
                    <a:pt x="0" y="0"/>
                  </a:lnTo>
                  <a:lnTo>
                    <a:pt x="0" y="1115999"/>
                  </a:lnTo>
                  <a:lnTo>
                    <a:pt x="179997" y="1115999"/>
                  </a:lnTo>
                  <a:lnTo>
                    <a:pt x="179997" y="0"/>
                  </a:lnTo>
                  <a:close/>
                </a:path>
              </a:pathLst>
            </a:custGeom>
            <a:solidFill>
              <a:srgbClr val="E30514"/>
            </a:solidFill>
          </p:spPr>
          <p:txBody>
            <a:bodyPr wrap="square" lIns="0" tIns="0" rIns="0" bIns="0" rtlCol="0"/>
            <a:lstStyle/>
            <a:p>
              <a:endParaRPr sz="2396"/>
            </a:p>
          </p:txBody>
        </p:sp>
        <p:sp>
          <p:nvSpPr>
            <p:cNvPr id="14" name="object 7">
              <a:extLst>
                <a:ext uri="{FF2B5EF4-FFF2-40B4-BE49-F238E27FC236}">
                  <a16:creationId xmlns:a16="http://schemas.microsoft.com/office/drawing/2014/main" id="{C00CD662-6A92-E812-C7E0-7582EB823753}"/>
                </a:ext>
              </a:extLst>
            </p:cNvPr>
            <p:cNvSpPr/>
            <p:nvPr/>
          </p:nvSpPr>
          <p:spPr>
            <a:xfrm>
              <a:off x="494995" y="0"/>
              <a:ext cx="180340" cy="1152525"/>
            </a:xfrm>
            <a:custGeom>
              <a:avLst/>
              <a:gdLst/>
              <a:ahLst/>
              <a:cxnLst/>
              <a:rect l="l" t="t" r="r" b="b"/>
              <a:pathLst>
                <a:path w="180340" h="1152525">
                  <a:moveTo>
                    <a:pt x="179997" y="0"/>
                  </a:moveTo>
                  <a:lnTo>
                    <a:pt x="0" y="0"/>
                  </a:lnTo>
                  <a:lnTo>
                    <a:pt x="0" y="1152004"/>
                  </a:lnTo>
                  <a:lnTo>
                    <a:pt x="179997" y="1152004"/>
                  </a:lnTo>
                  <a:lnTo>
                    <a:pt x="179997" y="0"/>
                  </a:lnTo>
                  <a:close/>
                </a:path>
              </a:pathLst>
            </a:custGeom>
            <a:solidFill>
              <a:srgbClr val="009640"/>
            </a:solidFill>
          </p:spPr>
          <p:txBody>
            <a:bodyPr wrap="square" lIns="0" tIns="0" rIns="0" bIns="0" rtlCol="0"/>
            <a:lstStyle/>
            <a:p>
              <a:endParaRPr sz="2396"/>
            </a:p>
          </p:txBody>
        </p:sp>
      </p:grpSp>
      <p:sp>
        <p:nvSpPr>
          <p:cNvPr id="19" name="Segnaposto testo 18">
            <a:extLst>
              <a:ext uri="{FF2B5EF4-FFF2-40B4-BE49-F238E27FC236}">
                <a16:creationId xmlns:a16="http://schemas.microsoft.com/office/drawing/2014/main" id="{5ECD0C50-F92E-B889-1E58-8692782D0578}"/>
              </a:ext>
            </a:extLst>
          </p:cNvPr>
          <p:cNvSpPr>
            <a:spLocks noGrp="1"/>
          </p:cNvSpPr>
          <p:nvPr>
            <p:ph type="body" sz="quarter" idx="10"/>
          </p:nvPr>
        </p:nvSpPr>
        <p:spPr>
          <a:xfrm>
            <a:off x="1485901" y="2396302"/>
            <a:ext cx="8657167" cy="2980142"/>
          </a:xfrm>
        </p:spPr>
        <p:txBody>
          <a:bodyPr lIns="0" tIns="0" rIns="0" bIns="0" numCol="2" spcCol="180000">
            <a:normAutofit/>
          </a:bodyPr>
          <a:lstStyle>
            <a:lvl1pPr marL="456503" indent="-456503">
              <a:buFont typeface="+mj-lt"/>
              <a:buAutoNum type="arabicPeriod"/>
              <a:defRPr sz="1864">
                <a:solidFill>
                  <a:srgbClr val="415464"/>
                </a:solidFill>
                <a:latin typeface="Arial" panose="020B0604020202020204" pitchFamily="34" charset="0"/>
                <a:cs typeface="Arial" panose="020B0604020202020204" pitchFamily="34" charset="0"/>
              </a:defRPr>
            </a:lvl1pPr>
            <a:lvl2pPr marL="456503" indent="0">
              <a:buNone/>
              <a:defRPr sz="1598">
                <a:latin typeface="Arial" panose="020B0604020202020204" pitchFamily="34" charset="0"/>
                <a:cs typeface="Arial" panose="020B0604020202020204" pitchFamily="34" charset="0"/>
              </a:defRPr>
            </a:lvl2pPr>
            <a:lvl3pPr marL="913006" indent="0">
              <a:buNone/>
              <a:defRPr sz="1864">
                <a:latin typeface="Arial" panose="020B0604020202020204" pitchFamily="34" charset="0"/>
                <a:cs typeface="Arial" panose="020B0604020202020204" pitchFamily="34" charset="0"/>
              </a:defRPr>
            </a:lvl3pPr>
            <a:lvl4pPr marL="1369508" indent="0">
              <a:buNone/>
              <a:defRPr sz="1864">
                <a:latin typeface="Arial" panose="020B0604020202020204" pitchFamily="34" charset="0"/>
                <a:cs typeface="Arial" panose="020B0604020202020204" pitchFamily="34" charset="0"/>
              </a:defRPr>
            </a:lvl4pPr>
            <a:lvl5pPr marL="1826011" indent="0">
              <a:buNone/>
              <a:defRPr sz="1864">
                <a:latin typeface="Arial" panose="020B0604020202020204" pitchFamily="34" charset="0"/>
                <a:cs typeface="Arial" panose="020B0604020202020204" pitchFamily="34" charset="0"/>
              </a:defRPr>
            </a:lvl5pPr>
          </a:lstStyle>
          <a:p>
            <a:pPr lvl="0"/>
            <a:r>
              <a:rPr lang="it-IT" dirty="0"/>
              <a:t>Fare clic per modificare gli stili del testo dello schema</a:t>
            </a:r>
          </a:p>
          <a:p>
            <a:pPr lvl="1"/>
            <a:r>
              <a:rPr lang="it-IT" dirty="0"/>
              <a:t>Secondo livello</a:t>
            </a:r>
          </a:p>
          <a:p>
            <a:pPr lvl="0"/>
            <a:r>
              <a:rPr lang="it-IT" dirty="0"/>
              <a:t>Fare clic per modificare gli stili del testo dello schema</a:t>
            </a:r>
          </a:p>
          <a:p>
            <a:pPr lvl="1"/>
            <a:r>
              <a:rPr lang="it-IT" dirty="0"/>
              <a:t>Secondo livello</a:t>
            </a:r>
          </a:p>
          <a:p>
            <a:pPr lvl="0"/>
            <a:r>
              <a:rPr lang="it-IT" dirty="0"/>
              <a:t>Fare clic per modificare gli stili del testo dello schema</a:t>
            </a:r>
          </a:p>
          <a:p>
            <a:pPr lvl="1"/>
            <a:r>
              <a:rPr lang="it-IT" dirty="0"/>
              <a:t>Secondo livello</a:t>
            </a:r>
          </a:p>
          <a:p>
            <a:pPr lvl="0"/>
            <a:r>
              <a:rPr lang="it-IT" dirty="0"/>
              <a:t>Fare clic per modificare gli stili del testo dello schema</a:t>
            </a:r>
          </a:p>
          <a:p>
            <a:pPr lvl="1"/>
            <a:r>
              <a:rPr lang="it-IT" dirty="0"/>
              <a:t>Secondo livello</a:t>
            </a:r>
          </a:p>
          <a:p>
            <a:pPr lvl="0"/>
            <a:r>
              <a:rPr lang="it-IT" dirty="0"/>
              <a:t>Fare clic per modificare gli stili del testo dello schema</a:t>
            </a:r>
          </a:p>
          <a:p>
            <a:pPr lvl="1"/>
            <a:r>
              <a:rPr lang="it-IT" dirty="0"/>
              <a:t>Secondo livello</a:t>
            </a:r>
          </a:p>
          <a:p>
            <a:pPr lvl="0"/>
            <a:r>
              <a:rPr lang="it-IT" dirty="0"/>
              <a:t>Fare clic per modificare gli stili del testo dello schema</a:t>
            </a:r>
          </a:p>
          <a:p>
            <a:pPr lvl="1"/>
            <a:r>
              <a:rPr lang="it-IT" dirty="0"/>
              <a:t>Secondo livello</a:t>
            </a:r>
          </a:p>
          <a:p>
            <a:pPr lvl="1"/>
            <a:endParaRPr lang="it-IT" dirty="0"/>
          </a:p>
        </p:txBody>
      </p:sp>
      <p:sp>
        <p:nvSpPr>
          <p:cNvPr id="7" name="Date Placeholder 3">
            <a:extLst>
              <a:ext uri="{FF2B5EF4-FFF2-40B4-BE49-F238E27FC236}">
                <a16:creationId xmlns:a16="http://schemas.microsoft.com/office/drawing/2014/main" id="{E2095047-8667-93EA-0549-CD6596F50293}"/>
              </a:ext>
            </a:extLst>
          </p:cNvPr>
          <p:cNvSpPr>
            <a:spLocks noGrp="1"/>
          </p:cNvSpPr>
          <p:nvPr>
            <p:ph type="dt" sz="half" idx="2"/>
          </p:nvPr>
        </p:nvSpPr>
        <p:spPr>
          <a:xfrm>
            <a:off x="9239724" y="6356350"/>
            <a:ext cx="1146779" cy="365125"/>
          </a:xfrm>
          <a:prstGeom prst="rect">
            <a:avLst/>
          </a:prstGeom>
        </p:spPr>
        <p:txBody>
          <a:bodyPr vert="horz" lIns="91440" tIns="45720" rIns="0" bIns="45720" rtlCol="0" anchor="ctr"/>
          <a:lstStyle>
            <a:lvl1pPr algn="l">
              <a:defRPr sz="932">
                <a:solidFill>
                  <a:schemeClr val="tx1">
                    <a:tint val="82000"/>
                  </a:schemeClr>
                </a:solidFill>
                <a:latin typeface="Arial" panose="020B0604020202020204" pitchFamily="34" charset="0"/>
                <a:cs typeface="Arial" panose="020B0604020202020204" pitchFamily="34" charset="0"/>
              </a:defRPr>
            </a:lvl1pPr>
          </a:lstStyle>
          <a:p>
            <a:fld id="{863863F6-12C9-FD48-AA9B-D33618BDA835}" type="datetime1">
              <a:rPr lang="it-IT" smtClean="0"/>
              <a:t>23/06/2026</a:t>
            </a:fld>
            <a:endParaRPr lang="it-IT" dirty="0"/>
          </a:p>
        </p:txBody>
      </p:sp>
      <p:sp>
        <p:nvSpPr>
          <p:cNvPr id="8" name="Footer Placeholder 4">
            <a:extLst>
              <a:ext uri="{FF2B5EF4-FFF2-40B4-BE49-F238E27FC236}">
                <a16:creationId xmlns:a16="http://schemas.microsoft.com/office/drawing/2014/main" id="{DA3C8D9A-04F1-FC7B-630F-DF47DD550143}"/>
              </a:ext>
            </a:extLst>
          </p:cNvPr>
          <p:cNvSpPr>
            <a:spLocks noGrp="1"/>
          </p:cNvSpPr>
          <p:nvPr>
            <p:ph type="ftr" sz="quarter" idx="3"/>
          </p:nvPr>
        </p:nvSpPr>
        <p:spPr>
          <a:xfrm>
            <a:off x="1984980" y="6356350"/>
            <a:ext cx="7254745" cy="365125"/>
          </a:xfrm>
          <a:prstGeom prst="rect">
            <a:avLst/>
          </a:prstGeom>
        </p:spPr>
        <p:txBody>
          <a:bodyPr vert="horz" lIns="91440" tIns="45720" rIns="91440" bIns="45720" rtlCol="0" anchor="ctr"/>
          <a:lstStyle>
            <a:lvl1pPr algn="l">
              <a:defRPr sz="932">
                <a:solidFill>
                  <a:schemeClr val="tx1">
                    <a:tint val="82000"/>
                  </a:schemeClr>
                </a:solidFill>
                <a:latin typeface="Arial" panose="020B0604020202020204" pitchFamily="34" charset="0"/>
                <a:cs typeface="Arial" panose="020B0604020202020204" pitchFamily="34" charset="0"/>
              </a:defRPr>
            </a:lvl1pPr>
          </a:lstStyle>
          <a:p>
            <a:endParaRPr lang="it-IT" dirty="0"/>
          </a:p>
        </p:txBody>
      </p:sp>
      <p:sp>
        <p:nvSpPr>
          <p:cNvPr id="9" name="Slide Number Placeholder 5">
            <a:extLst>
              <a:ext uri="{FF2B5EF4-FFF2-40B4-BE49-F238E27FC236}">
                <a16:creationId xmlns:a16="http://schemas.microsoft.com/office/drawing/2014/main" id="{081F5F04-9ACB-900A-0AAF-3E3E936F48BC}"/>
              </a:ext>
            </a:extLst>
          </p:cNvPr>
          <p:cNvSpPr>
            <a:spLocks noGrp="1"/>
          </p:cNvSpPr>
          <p:nvPr>
            <p:ph type="sldNum" sz="quarter" idx="4"/>
          </p:nvPr>
        </p:nvSpPr>
        <p:spPr>
          <a:xfrm>
            <a:off x="838200" y="6356350"/>
            <a:ext cx="1146779" cy="365125"/>
          </a:xfrm>
          <a:prstGeom prst="rect">
            <a:avLst/>
          </a:prstGeom>
        </p:spPr>
        <p:txBody>
          <a:bodyPr vert="horz" lIns="0" tIns="45720" rIns="91440" bIns="45720" rtlCol="0" anchor="ctr"/>
          <a:lstStyle>
            <a:lvl1pPr algn="l">
              <a:defRPr sz="1065" b="1">
                <a:solidFill>
                  <a:schemeClr val="tx1">
                    <a:tint val="82000"/>
                  </a:schemeClr>
                </a:solidFill>
                <a:latin typeface="Arial" panose="020B0604020202020204" pitchFamily="34" charset="0"/>
                <a:cs typeface="Arial" panose="020B0604020202020204" pitchFamily="34" charset="0"/>
              </a:defRPr>
            </a:lvl1pPr>
          </a:lstStyle>
          <a:p>
            <a:fld id="{3DC449BC-E673-2243-8924-E6398E7E2D4C}" type="slidenum">
              <a:rPr lang="it-IT" smtClean="0"/>
              <a:pPr/>
              <a:t>‹N›</a:t>
            </a:fld>
            <a:endParaRPr lang="it-IT" dirty="0"/>
          </a:p>
        </p:txBody>
      </p:sp>
    </p:spTree>
    <p:extLst>
      <p:ext uri="{BB962C8B-B14F-4D97-AF65-F5344CB8AC3E}">
        <p14:creationId xmlns:p14="http://schemas.microsoft.com/office/powerpoint/2010/main" val="337021635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2_Diapositiva titolo">
    <p:spTree>
      <p:nvGrpSpPr>
        <p:cNvPr id="1" name=""/>
        <p:cNvGrpSpPr/>
        <p:nvPr/>
      </p:nvGrpSpPr>
      <p:grpSpPr>
        <a:xfrm>
          <a:off x="0" y="0"/>
          <a:ext cx="0" cy="0"/>
          <a:chOff x="0" y="0"/>
          <a:chExt cx="0" cy="0"/>
        </a:xfrm>
      </p:grpSpPr>
      <p:pic>
        <p:nvPicPr>
          <p:cNvPr id="11" name="Immagine 10" descr="Immagine che contiene testo, Carattere, schermata, Elementi grafici&#10;&#10;Il contenuto generato dall'IA potrebbe non essere corretto.">
            <a:extLst>
              <a:ext uri="{FF2B5EF4-FFF2-40B4-BE49-F238E27FC236}">
                <a16:creationId xmlns:a16="http://schemas.microsoft.com/office/drawing/2014/main" id="{911B4A1E-AB56-723F-A7BE-94749842CCE8}"/>
              </a:ext>
            </a:extLst>
          </p:cNvPr>
          <p:cNvPicPr>
            <a:picLocks noChangeAspect="1"/>
          </p:cNvPicPr>
          <p:nvPr userDrawn="1"/>
        </p:nvPicPr>
        <p:blipFill>
          <a:blip r:embed="rId2"/>
          <a:stretch>
            <a:fillRect/>
          </a:stretch>
        </p:blipFill>
        <p:spPr>
          <a:xfrm>
            <a:off x="10143241" y="599008"/>
            <a:ext cx="1708531" cy="849935"/>
          </a:xfrm>
          <a:prstGeom prst="rect">
            <a:avLst/>
          </a:prstGeom>
        </p:spPr>
      </p:pic>
      <p:sp>
        <p:nvSpPr>
          <p:cNvPr id="28" name="Segnaposto testo 27">
            <a:extLst>
              <a:ext uri="{FF2B5EF4-FFF2-40B4-BE49-F238E27FC236}">
                <a16:creationId xmlns:a16="http://schemas.microsoft.com/office/drawing/2014/main" id="{39288F6F-9445-F9A5-08DB-708B1EB73469}"/>
              </a:ext>
            </a:extLst>
          </p:cNvPr>
          <p:cNvSpPr>
            <a:spLocks noGrp="1"/>
          </p:cNvSpPr>
          <p:nvPr>
            <p:ph type="body" sz="quarter" idx="11" hasCustomPrompt="1"/>
          </p:nvPr>
        </p:nvSpPr>
        <p:spPr>
          <a:xfrm>
            <a:off x="1485900" y="462593"/>
            <a:ext cx="6781800" cy="1406958"/>
          </a:xfrm>
        </p:spPr>
        <p:txBody>
          <a:bodyPr lIns="0" tIns="0" rIns="0" bIns="0" anchor="ctr" anchorCtr="0"/>
          <a:lstStyle>
            <a:lvl1pPr marL="0" indent="0">
              <a:buNone/>
              <a:defRPr sz="4260" b="1">
                <a:solidFill>
                  <a:srgbClr val="415464"/>
                </a:solidFill>
                <a:latin typeface="Arial" panose="020B0604020202020204" pitchFamily="34" charset="0"/>
                <a:cs typeface="Arial" panose="020B0604020202020204" pitchFamily="34" charset="0"/>
              </a:defRPr>
            </a:lvl1pPr>
            <a:lvl2pPr marL="0" indent="0">
              <a:buNone/>
              <a:defRPr sz="2663">
                <a:solidFill>
                  <a:srgbClr val="415464"/>
                </a:solidFill>
              </a:defRPr>
            </a:lvl2pPr>
          </a:lstStyle>
          <a:p>
            <a:pPr lvl="0"/>
            <a:r>
              <a:rPr lang="it-IT" dirty="0"/>
              <a:t>Titolo</a:t>
            </a:r>
          </a:p>
          <a:p>
            <a:pPr lvl="1"/>
            <a:r>
              <a:rPr lang="it-IT" dirty="0"/>
              <a:t>Sottotitolo</a:t>
            </a:r>
          </a:p>
        </p:txBody>
      </p:sp>
      <p:sp>
        <p:nvSpPr>
          <p:cNvPr id="30" name="Segnaposto testo 29">
            <a:extLst>
              <a:ext uri="{FF2B5EF4-FFF2-40B4-BE49-F238E27FC236}">
                <a16:creationId xmlns:a16="http://schemas.microsoft.com/office/drawing/2014/main" id="{4F1239BA-8934-3210-AF0E-57693852797B}"/>
              </a:ext>
            </a:extLst>
          </p:cNvPr>
          <p:cNvSpPr>
            <a:spLocks noGrp="1"/>
          </p:cNvSpPr>
          <p:nvPr>
            <p:ph type="body" sz="quarter" idx="12" hasCustomPrompt="1"/>
          </p:nvPr>
        </p:nvSpPr>
        <p:spPr>
          <a:xfrm>
            <a:off x="1485901" y="2397436"/>
            <a:ext cx="8016688" cy="1488902"/>
          </a:xfrm>
        </p:spPr>
        <p:txBody>
          <a:bodyPr lIns="0" tIns="0" rIns="0" bIns="0"/>
          <a:lstStyle>
            <a:lvl1pPr marL="0" indent="0">
              <a:lnSpc>
                <a:spcPts val="1864"/>
              </a:lnSpc>
              <a:buNone/>
              <a:defRPr sz="1598">
                <a:latin typeface="Arial" panose="020B0604020202020204" pitchFamily="34" charset="0"/>
                <a:cs typeface="Arial" panose="020B0604020202020204" pitchFamily="34" charset="0"/>
              </a:defRPr>
            </a:lvl1pPr>
            <a:lvl2pPr marL="456503" indent="0">
              <a:buNone/>
              <a:defRPr/>
            </a:lvl2pPr>
            <a:lvl3pPr marL="913006" indent="0">
              <a:buNone/>
              <a:defRPr/>
            </a:lvl3pPr>
            <a:lvl4pPr marL="1369508" indent="0">
              <a:buNone/>
              <a:defRPr/>
            </a:lvl4pPr>
            <a:lvl5pPr marL="1826011" indent="0">
              <a:buNone/>
              <a:defRPr/>
            </a:lvl5pPr>
          </a:lstStyle>
          <a:p>
            <a:pPr lvl="0"/>
            <a:r>
              <a:rPr lang="it-IT" dirty="0"/>
              <a:t>Testo</a:t>
            </a:r>
          </a:p>
        </p:txBody>
      </p:sp>
      <p:sp>
        <p:nvSpPr>
          <p:cNvPr id="4" name="Date Placeholder 3">
            <a:extLst>
              <a:ext uri="{FF2B5EF4-FFF2-40B4-BE49-F238E27FC236}">
                <a16:creationId xmlns:a16="http://schemas.microsoft.com/office/drawing/2014/main" id="{A109EA93-1510-6A68-6B3F-22984564263C}"/>
              </a:ext>
            </a:extLst>
          </p:cNvPr>
          <p:cNvSpPr>
            <a:spLocks noGrp="1"/>
          </p:cNvSpPr>
          <p:nvPr>
            <p:ph type="dt" sz="half" idx="2"/>
          </p:nvPr>
        </p:nvSpPr>
        <p:spPr>
          <a:xfrm>
            <a:off x="9239724" y="6356350"/>
            <a:ext cx="1146779" cy="365125"/>
          </a:xfrm>
          <a:prstGeom prst="rect">
            <a:avLst/>
          </a:prstGeom>
        </p:spPr>
        <p:txBody>
          <a:bodyPr vert="horz" lIns="91440" tIns="45720" rIns="0" bIns="45720" rtlCol="0" anchor="ctr"/>
          <a:lstStyle>
            <a:lvl1pPr algn="l">
              <a:defRPr sz="932">
                <a:solidFill>
                  <a:schemeClr val="tx1">
                    <a:tint val="82000"/>
                  </a:schemeClr>
                </a:solidFill>
                <a:latin typeface="Arial" panose="020B0604020202020204" pitchFamily="34" charset="0"/>
                <a:cs typeface="Arial" panose="020B0604020202020204" pitchFamily="34" charset="0"/>
              </a:defRPr>
            </a:lvl1pPr>
          </a:lstStyle>
          <a:p>
            <a:fld id="{3D12781F-995D-6F49-84BD-828F303A4350}" type="datetime1">
              <a:rPr lang="it-IT" smtClean="0"/>
              <a:t>23/06/2026</a:t>
            </a:fld>
            <a:endParaRPr lang="it-IT" dirty="0"/>
          </a:p>
        </p:txBody>
      </p:sp>
      <p:sp>
        <p:nvSpPr>
          <p:cNvPr id="5" name="Footer Placeholder 4">
            <a:extLst>
              <a:ext uri="{FF2B5EF4-FFF2-40B4-BE49-F238E27FC236}">
                <a16:creationId xmlns:a16="http://schemas.microsoft.com/office/drawing/2014/main" id="{AD1E5F16-B9A6-7ACC-66A0-BC9D36312A32}"/>
              </a:ext>
            </a:extLst>
          </p:cNvPr>
          <p:cNvSpPr>
            <a:spLocks noGrp="1"/>
          </p:cNvSpPr>
          <p:nvPr>
            <p:ph type="ftr" sz="quarter" idx="3"/>
          </p:nvPr>
        </p:nvSpPr>
        <p:spPr>
          <a:xfrm>
            <a:off x="1984980" y="6356350"/>
            <a:ext cx="7254745" cy="365125"/>
          </a:xfrm>
          <a:prstGeom prst="rect">
            <a:avLst/>
          </a:prstGeom>
        </p:spPr>
        <p:txBody>
          <a:bodyPr vert="horz" lIns="91440" tIns="45720" rIns="91440" bIns="45720" rtlCol="0" anchor="ctr"/>
          <a:lstStyle>
            <a:lvl1pPr algn="l">
              <a:defRPr sz="932">
                <a:solidFill>
                  <a:schemeClr val="tx1">
                    <a:tint val="82000"/>
                  </a:schemeClr>
                </a:solidFill>
                <a:latin typeface="Arial" panose="020B0604020202020204" pitchFamily="34" charset="0"/>
                <a:cs typeface="Arial" panose="020B0604020202020204" pitchFamily="34" charset="0"/>
              </a:defRPr>
            </a:lvl1pPr>
          </a:lstStyle>
          <a:p>
            <a:endParaRPr lang="it-IT" dirty="0"/>
          </a:p>
        </p:txBody>
      </p:sp>
      <p:sp>
        <p:nvSpPr>
          <p:cNvPr id="6" name="Slide Number Placeholder 5">
            <a:extLst>
              <a:ext uri="{FF2B5EF4-FFF2-40B4-BE49-F238E27FC236}">
                <a16:creationId xmlns:a16="http://schemas.microsoft.com/office/drawing/2014/main" id="{39895310-B2C5-CFCB-24B5-1A935A70BB9D}"/>
              </a:ext>
            </a:extLst>
          </p:cNvPr>
          <p:cNvSpPr>
            <a:spLocks noGrp="1"/>
          </p:cNvSpPr>
          <p:nvPr>
            <p:ph type="sldNum" sz="quarter" idx="4"/>
          </p:nvPr>
        </p:nvSpPr>
        <p:spPr>
          <a:xfrm>
            <a:off x="838200" y="6356350"/>
            <a:ext cx="1146779" cy="365125"/>
          </a:xfrm>
          <a:prstGeom prst="rect">
            <a:avLst/>
          </a:prstGeom>
        </p:spPr>
        <p:txBody>
          <a:bodyPr vert="horz" lIns="0" tIns="45720" rIns="91440" bIns="45720" rtlCol="0" anchor="ctr"/>
          <a:lstStyle>
            <a:lvl1pPr algn="l">
              <a:defRPr sz="1065" b="1">
                <a:solidFill>
                  <a:schemeClr val="tx1">
                    <a:tint val="82000"/>
                  </a:schemeClr>
                </a:solidFill>
                <a:latin typeface="Arial" panose="020B0604020202020204" pitchFamily="34" charset="0"/>
                <a:cs typeface="Arial" panose="020B0604020202020204" pitchFamily="34" charset="0"/>
              </a:defRPr>
            </a:lvl1pPr>
          </a:lstStyle>
          <a:p>
            <a:fld id="{3DC449BC-E673-2243-8924-E6398E7E2D4C}" type="slidenum">
              <a:rPr lang="it-IT" smtClean="0"/>
              <a:pPr/>
              <a:t>‹N›</a:t>
            </a:fld>
            <a:endParaRPr lang="it-IT" dirty="0"/>
          </a:p>
        </p:txBody>
      </p:sp>
    </p:spTree>
    <p:extLst>
      <p:ext uri="{BB962C8B-B14F-4D97-AF65-F5344CB8AC3E}">
        <p14:creationId xmlns:p14="http://schemas.microsoft.com/office/powerpoint/2010/main" val="364669719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3_Diapositiva titolo">
    <p:spTree>
      <p:nvGrpSpPr>
        <p:cNvPr id="1" name=""/>
        <p:cNvGrpSpPr/>
        <p:nvPr/>
      </p:nvGrpSpPr>
      <p:grpSpPr>
        <a:xfrm>
          <a:off x="0" y="0"/>
          <a:ext cx="0" cy="0"/>
          <a:chOff x="0" y="0"/>
          <a:chExt cx="0" cy="0"/>
        </a:xfrm>
      </p:grpSpPr>
      <p:pic>
        <p:nvPicPr>
          <p:cNvPr id="11" name="Immagine 10" descr="Immagine che contiene testo, Carattere, schermata, Elementi grafici&#10;&#10;Il contenuto generato dall'IA potrebbe non essere corretto.">
            <a:extLst>
              <a:ext uri="{FF2B5EF4-FFF2-40B4-BE49-F238E27FC236}">
                <a16:creationId xmlns:a16="http://schemas.microsoft.com/office/drawing/2014/main" id="{911B4A1E-AB56-723F-A7BE-94749842CCE8}"/>
              </a:ext>
            </a:extLst>
          </p:cNvPr>
          <p:cNvPicPr>
            <a:picLocks noChangeAspect="1"/>
          </p:cNvPicPr>
          <p:nvPr userDrawn="1"/>
        </p:nvPicPr>
        <p:blipFill>
          <a:blip r:embed="rId2"/>
          <a:stretch>
            <a:fillRect/>
          </a:stretch>
        </p:blipFill>
        <p:spPr>
          <a:xfrm>
            <a:off x="10143241" y="599008"/>
            <a:ext cx="1708531" cy="849935"/>
          </a:xfrm>
          <a:prstGeom prst="rect">
            <a:avLst/>
          </a:prstGeom>
        </p:spPr>
      </p:pic>
      <p:sp>
        <p:nvSpPr>
          <p:cNvPr id="28" name="Segnaposto testo 27">
            <a:extLst>
              <a:ext uri="{FF2B5EF4-FFF2-40B4-BE49-F238E27FC236}">
                <a16:creationId xmlns:a16="http://schemas.microsoft.com/office/drawing/2014/main" id="{39288F6F-9445-F9A5-08DB-708B1EB73469}"/>
              </a:ext>
            </a:extLst>
          </p:cNvPr>
          <p:cNvSpPr>
            <a:spLocks noGrp="1"/>
          </p:cNvSpPr>
          <p:nvPr>
            <p:ph type="body" sz="quarter" idx="11" hasCustomPrompt="1"/>
          </p:nvPr>
        </p:nvSpPr>
        <p:spPr>
          <a:xfrm>
            <a:off x="1485900" y="462593"/>
            <a:ext cx="6781800" cy="1406958"/>
          </a:xfrm>
        </p:spPr>
        <p:txBody>
          <a:bodyPr lIns="0" tIns="0" rIns="0" bIns="0" anchor="ctr" anchorCtr="0"/>
          <a:lstStyle>
            <a:lvl1pPr marL="0" indent="0">
              <a:buNone/>
              <a:defRPr sz="4260" b="1">
                <a:solidFill>
                  <a:srgbClr val="415464"/>
                </a:solidFill>
                <a:latin typeface="Arial" panose="020B0604020202020204" pitchFamily="34" charset="0"/>
                <a:cs typeface="Arial" panose="020B0604020202020204" pitchFamily="34" charset="0"/>
              </a:defRPr>
            </a:lvl1pPr>
            <a:lvl2pPr marL="0" indent="0">
              <a:buNone/>
              <a:defRPr sz="2663">
                <a:solidFill>
                  <a:srgbClr val="415464"/>
                </a:solidFill>
              </a:defRPr>
            </a:lvl2pPr>
          </a:lstStyle>
          <a:p>
            <a:pPr lvl="0"/>
            <a:r>
              <a:rPr lang="it-IT" dirty="0"/>
              <a:t>Titolo</a:t>
            </a:r>
          </a:p>
          <a:p>
            <a:pPr lvl="1"/>
            <a:r>
              <a:rPr lang="it-IT" dirty="0"/>
              <a:t>Sottotitolo</a:t>
            </a:r>
          </a:p>
        </p:txBody>
      </p:sp>
      <p:sp>
        <p:nvSpPr>
          <p:cNvPr id="30" name="Segnaposto testo 29">
            <a:extLst>
              <a:ext uri="{FF2B5EF4-FFF2-40B4-BE49-F238E27FC236}">
                <a16:creationId xmlns:a16="http://schemas.microsoft.com/office/drawing/2014/main" id="{4F1239BA-8934-3210-AF0E-57693852797B}"/>
              </a:ext>
            </a:extLst>
          </p:cNvPr>
          <p:cNvSpPr>
            <a:spLocks noGrp="1"/>
          </p:cNvSpPr>
          <p:nvPr>
            <p:ph type="body" sz="quarter" idx="12" hasCustomPrompt="1"/>
          </p:nvPr>
        </p:nvSpPr>
        <p:spPr>
          <a:xfrm>
            <a:off x="1485901" y="2397437"/>
            <a:ext cx="8016688" cy="669736"/>
          </a:xfrm>
        </p:spPr>
        <p:txBody>
          <a:bodyPr lIns="0" tIns="0" rIns="0" bIns="0"/>
          <a:lstStyle>
            <a:lvl1pPr marL="0" indent="0">
              <a:lnSpc>
                <a:spcPts val="1864"/>
              </a:lnSpc>
              <a:buNone/>
              <a:defRPr sz="1598">
                <a:latin typeface="Arial" panose="020B0604020202020204" pitchFamily="34" charset="0"/>
                <a:cs typeface="Arial" panose="020B0604020202020204" pitchFamily="34" charset="0"/>
              </a:defRPr>
            </a:lvl1pPr>
            <a:lvl2pPr marL="456503" indent="0">
              <a:buNone/>
              <a:defRPr/>
            </a:lvl2pPr>
            <a:lvl3pPr marL="913006" indent="0">
              <a:buNone/>
              <a:defRPr/>
            </a:lvl3pPr>
            <a:lvl4pPr marL="1369508" indent="0">
              <a:buNone/>
              <a:defRPr/>
            </a:lvl4pPr>
            <a:lvl5pPr marL="1826011" indent="0">
              <a:buNone/>
              <a:defRPr/>
            </a:lvl5pPr>
          </a:lstStyle>
          <a:p>
            <a:pPr lvl="0"/>
            <a:r>
              <a:rPr lang="it-IT" dirty="0"/>
              <a:t>Testo</a:t>
            </a:r>
          </a:p>
        </p:txBody>
      </p:sp>
      <p:sp>
        <p:nvSpPr>
          <p:cNvPr id="3" name="Segnaposto tabella 2">
            <a:extLst>
              <a:ext uri="{FF2B5EF4-FFF2-40B4-BE49-F238E27FC236}">
                <a16:creationId xmlns:a16="http://schemas.microsoft.com/office/drawing/2014/main" id="{49B45A4C-68D4-DC55-A6ED-B819D01C2106}"/>
              </a:ext>
            </a:extLst>
          </p:cNvPr>
          <p:cNvSpPr>
            <a:spLocks noGrp="1"/>
          </p:cNvSpPr>
          <p:nvPr>
            <p:ph type="tbl" sz="quarter" idx="13"/>
          </p:nvPr>
        </p:nvSpPr>
        <p:spPr>
          <a:xfrm>
            <a:off x="1485901" y="3174584"/>
            <a:ext cx="8015817" cy="3066302"/>
          </a:xfrm>
        </p:spPr>
        <p:txBody>
          <a:bodyPr/>
          <a:lstStyle/>
          <a:p>
            <a:endParaRPr lang="it-IT"/>
          </a:p>
        </p:txBody>
      </p:sp>
      <p:sp>
        <p:nvSpPr>
          <p:cNvPr id="4" name="Date Placeholder 3">
            <a:extLst>
              <a:ext uri="{FF2B5EF4-FFF2-40B4-BE49-F238E27FC236}">
                <a16:creationId xmlns:a16="http://schemas.microsoft.com/office/drawing/2014/main" id="{B8A000CF-DB22-F83C-AE84-63A94D49385C}"/>
              </a:ext>
            </a:extLst>
          </p:cNvPr>
          <p:cNvSpPr>
            <a:spLocks noGrp="1"/>
          </p:cNvSpPr>
          <p:nvPr>
            <p:ph type="dt" sz="half" idx="2"/>
          </p:nvPr>
        </p:nvSpPr>
        <p:spPr>
          <a:xfrm>
            <a:off x="9239724" y="6356350"/>
            <a:ext cx="1146779" cy="365125"/>
          </a:xfrm>
          <a:prstGeom prst="rect">
            <a:avLst/>
          </a:prstGeom>
        </p:spPr>
        <p:txBody>
          <a:bodyPr vert="horz" lIns="91440" tIns="45720" rIns="0" bIns="45720" rtlCol="0" anchor="ctr"/>
          <a:lstStyle>
            <a:lvl1pPr algn="l">
              <a:defRPr sz="932">
                <a:solidFill>
                  <a:schemeClr val="tx1">
                    <a:tint val="82000"/>
                  </a:schemeClr>
                </a:solidFill>
                <a:latin typeface="Arial" panose="020B0604020202020204" pitchFamily="34" charset="0"/>
                <a:cs typeface="Arial" panose="020B0604020202020204" pitchFamily="34" charset="0"/>
              </a:defRPr>
            </a:lvl1pPr>
          </a:lstStyle>
          <a:p>
            <a:fld id="{CAD6B32A-D3EF-C646-A545-01934D36ABCE}" type="datetime1">
              <a:rPr lang="it-IT" smtClean="0"/>
              <a:t>23/06/2026</a:t>
            </a:fld>
            <a:endParaRPr lang="it-IT" dirty="0"/>
          </a:p>
        </p:txBody>
      </p:sp>
      <p:sp>
        <p:nvSpPr>
          <p:cNvPr id="5" name="Footer Placeholder 4">
            <a:extLst>
              <a:ext uri="{FF2B5EF4-FFF2-40B4-BE49-F238E27FC236}">
                <a16:creationId xmlns:a16="http://schemas.microsoft.com/office/drawing/2014/main" id="{CDE80655-3F6C-168A-313C-A69FB72088FC}"/>
              </a:ext>
            </a:extLst>
          </p:cNvPr>
          <p:cNvSpPr>
            <a:spLocks noGrp="1"/>
          </p:cNvSpPr>
          <p:nvPr>
            <p:ph type="ftr" sz="quarter" idx="3"/>
          </p:nvPr>
        </p:nvSpPr>
        <p:spPr>
          <a:xfrm>
            <a:off x="1984980" y="6356350"/>
            <a:ext cx="7254745" cy="365125"/>
          </a:xfrm>
          <a:prstGeom prst="rect">
            <a:avLst/>
          </a:prstGeom>
        </p:spPr>
        <p:txBody>
          <a:bodyPr vert="horz" lIns="91440" tIns="45720" rIns="91440" bIns="45720" rtlCol="0" anchor="ctr"/>
          <a:lstStyle>
            <a:lvl1pPr algn="l">
              <a:defRPr sz="932">
                <a:solidFill>
                  <a:schemeClr val="tx1">
                    <a:tint val="82000"/>
                  </a:schemeClr>
                </a:solidFill>
                <a:latin typeface="Arial" panose="020B0604020202020204" pitchFamily="34" charset="0"/>
                <a:cs typeface="Arial" panose="020B0604020202020204" pitchFamily="34" charset="0"/>
              </a:defRPr>
            </a:lvl1pPr>
          </a:lstStyle>
          <a:p>
            <a:endParaRPr lang="it-IT" dirty="0"/>
          </a:p>
        </p:txBody>
      </p:sp>
      <p:sp>
        <p:nvSpPr>
          <p:cNvPr id="6" name="Slide Number Placeholder 5">
            <a:extLst>
              <a:ext uri="{FF2B5EF4-FFF2-40B4-BE49-F238E27FC236}">
                <a16:creationId xmlns:a16="http://schemas.microsoft.com/office/drawing/2014/main" id="{5C1D1CC6-C67F-DA71-18AA-33546DFD227A}"/>
              </a:ext>
            </a:extLst>
          </p:cNvPr>
          <p:cNvSpPr>
            <a:spLocks noGrp="1"/>
          </p:cNvSpPr>
          <p:nvPr>
            <p:ph type="sldNum" sz="quarter" idx="4"/>
          </p:nvPr>
        </p:nvSpPr>
        <p:spPr>
          <a:xfrm>
            <a:off x="838200" y="6356350"/>
            <a:ext cx="1146779" cy="365125"/>
          </a:xfrm>
          <a:prstGeom prst="rect">
            <a:avLst/>
          </a:prstGeom>
        </p:spPr>
        <p:txBody>
          <a:bodyPr vert="horz" lIns="0" tIns="45720" rIns="91440" bIns="45720" rtlCol="0" anchor="ctr"/>
          <a:lstStyle>
            <a:lvl1pPr algn="l">
              <a:defRPr sz="1065" b="1">
                <a:solidFill>
                  <a:schemeClr val="tx1">
                    <a:tint val="82000"/>
                  </a:schemeClr>
                </a:solidFill>
                <a:latin typeface="Arial" panose="020B0604020202020204" pitchFamily="34" charset="0"/>
                <a:cs typeface="Arial" panose="020B0604020202020204" pitchFamily="34" charset="0"/>
              </a:defRPr>
            </a:lvl1pPr>
          </a:lstStyle>
          <a:p>
            <a:fld id="{3DC449BC-E673-2243-8924-E6398E7E2D4C}" type="slidenum">
              <a:rPr lang="it-IT" smtClean="0"/>
              <a:pPr/>
              <a:t>‹N›</a:t>
            </a:fld>
            <a:endParaRPr lang="it-IT" dirty="0"/>
          </a:p>
        </p:txBody>
      </p:sp>
    </p:spTree>
    <p:extLst>
      <p:ext uri="{BB962C8B-B14F-4D97-AF65-F5344CB8AC3E}">
        <p14:creationId xmlns:p14="http://schemas.microsoft.com/office/powerpoint/2010/main" val="1391627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 che può essere facoltativo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334434" y="6297858"/>
            <a:ext cx="367181"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409528"/>
            <a:ext cx="11523133" cy="4612389"/>
          </a:xfrm>
        </p:spPr>
        <p:txBody>
          <a:bodyPr lIns="0" tIns="0" rIns="0" bIns="0" anchor="t" anchorCtr="0">
            <a:normAutofit/>
          </a:bodyPr>
          <a:lstStyle>
            <a:lvl1pPr algn="l">
              <a:lnSpc>
                <a:spcPct val="100000"/>
              </a:lnSpc>
              <a:defRPr sz="5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en-US" dirty="0"/>
              <a:t>Call-out </a:t>
            </a:r>
            <a:r>
              <a:rPr lang="en-US" dirty="0" err="1"/>
              <a:t>è</a:t>
            </a:r>
            <a:r>
              <a:rPr lang="en-US" dirty="0"/>
              <a:t> </a:t>
            </a:r>
            <a:r>
              <a:rPr lang="en-US" dirty="0" err="1"/>
              <a:t>una</a:t>
            </a:r>
            <a:r>
              <a:rPr lang="en-US" dirty="0"/>
              <a:t> slide con un </a:t>
            </a:r>
            <a:r>
              <a:rPr lang="en-US" dirty="0" err="1"/>
              <a:t>testo</a:t>
            </a:r>
            <a:r>
              <a:rPr lang="en-US" dirty="0"/>
              <a:t> </a:t>
            </a:r>
            <a:r>
              <a:rPr lang="en-US" dirty="0" err="1"/>
              <a:t>grande</a:t>
            </a:r>
            <a:r>
              <a:rPr lang="en-US" dirty="0"/>
              <a:t> da </a:t>
            </a:r>
            <a:r>
              <a:rPr lang="en-US" dirty="0" err="1"/>
              <a:t>usare</a:t>
            </a:r>
            <a:r>
              <a:rPr lang="en-US" dirty="0"/>
              <a:t> per </a:t>
            </a:r>
            <a:r>
              <a:rPr lang="en-US" dirty="0" err="1"/>
              <a:t>evidenziare</a:t>
            </a:r>
            <a:r>
              <a:rPr lang="en-US" dirty="0"/>
              <a:t> </a:t>
            </a:r>
            <a:r>
              <a:rPr lang="en-US" dirty="0" err="1"/>
              <a:t>dei</a:t>
            </a:r>
            <a:r>
              <a:rPr lang="en-US" dirty="0"/>
              <a:t> </a:t>
            </a:r>
            <a:r>
              <a:rPr lang="en-US" dirty="0" err="1"/>
              <a:t>concetti</a:t>
            </a:r>
            <a:r>
              <a:rPr lang="en-US" dirty="0"/>
              <a:t> </a:t>
            </a:r>
            <a:r>
              <a:rPr lang="en-US" dirty="0" err="1"/>
              <a:t>chiave</a:t>
            </a:r>
            <a:r>
              <a:rPr lang="en-US" dirty="0"/>
              <a:t> </a:t>
            </a:r>
            <a:r>
              <a:rPr lang="en-US" dirty="0" err="1"/>
              <a:t>che</a:t>
            </a:r>
            <a:r>
              <a:rPr lang="en-US" dirty="0"/>
              <a:t> </a:t>
            </a:r>
            <a:r>
              <a:rPr lang="en-US" dirty="0" err="1"/>
              <a:t>devono</a:t>
            </a:r>
            <a:r>
              <a:rPr lang="en-US" dirty="0"/>
              <a:t> </a:t>
            </a:r>
            <a:r>
              <a:rPr lang="en-US" dirty="0" err="1"/>
              <a:t>risaltare</a:t>
            </a:r>
            <a:r>
              <a:rPr lang="en-US" dirty="0"/>
              <a:t> </a:t>
            </a:r>
            <a:r>
              <a:rPr lang="en-US" dirty="0" err="1"/>
              <a:t>all’interno</a:t>
            </a:r>
            <a:r>
              <a:rPr lang="en-US" dirty="0"/>
              <a:t> </a:t>
            </a:r>
            <a:r>
              <a:rPr lang="en-US" dirty="0" err="1"/>
              <a:t>della</a:t>
            </a:r>
            <a:r>
              <a:rPr lang="en-US" dirty="0"/>
              <a:t> </a:t>
            </a:r>
            <a:r>
              <a:rPr lang="en-US" dirty="0" err="1"/>
              <a:t>presentazione</a:t>
            </a:r>
            <a:r>
              <a:rPr lang="en-US" dirty="0"/>
              <a:t>.</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dirty="0">
              <a:latin typeface="Bressay" panose="02040503050505020203" pitchFamily="18" charset="77"/>
              <a:ea typeface="Bressay" panose="02040503050505020203" pitchFamily="18" charset="77"/>
              <a:cs typeface="Bressay" panose="02040503050505020203" pitchFamily="18" charset="77"/>
            </a:endParaRPr>
          </a:p>
        </p:txBody>
      </p:sp>
      <p:pic>
        <p:nvPicPr>
          <p:cNvPr id="12" name="Immagin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2994642799"/>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zi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Titolo 1">
            <a:extLst>
              <a:ext uri="{FF2B5EF4-FFF2-40B4-BE49-F238E27FC236}">
                <a16:creationId xmlns:a16="http://schemas.microsoft.com/office/drawing/2014/main" id="{3A76B943-58B8-DA47-92ED-EC3F5B4C782D}"/>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dirty="0">
                <a:latin typeface="Arial" panose="020B0604020202020204" pitchFamily="34" charset="0"/>
                <a:cs typeface="Arial" panose="020B0604020202020204" pitchFamily="34" charset="0"/>
              </a:rPr>
              <a:t>Investiamo nel domani</a:t>
            </a:r>
          </a:p>
        </p:txBody>
      </p:sp>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dirty="0"/>
              <a:t>Grazie</a:t>
            </a:r>
          </a:p>
        </p:txBody>
      </p:sp>
      <p:pic>
        <p:nvPicPr>
          <p:cNvPr id="9" name="Immagin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5255" y="573181"/>
            <a:ext cx="1377531" cy="617513"/>
          </a:xfrm>
          <a:prstGeom prst="rect">
            <a:avLst/>
          </a:prstGeom>
        </p:spPr>
      </p:pic>
    </p:spTree>
    <p:extLst>
      <p:ext uri="{BB962C8B-B14F-4D97-AF65-F5344CB8AC3E}">
        <p14:creationId xmlns:p14="http://schemas.microsoft.com/office/powerpoint/2010/main" val="2645696606"/>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4_Diapositiva titolo">
    <p:spTree>
      <p:nvGrpSpPr>
        <p:cNvPr id="1" name=""/>
        <p:cNvGrpSpPr/>
        <p:nvPr/>
      </p:nvGrpSpPr>
      <p:grpSpPr>
        <a:xfrm>
          <a:off x="0" y="0"/>
          <a:ext cx="0" cy="0"/>
          <a:chOff x="0" y="0"/>
          <a:chExt cx="0" cy="0"/>
        </a:xfrm>
      </p:grpSpPr>
      <p:pic>
        <p:nvPicPr>
          <p:cNvPr id="11" name="Immagine 10" descr="Immagine che contiene testo, Carattere, schermata, Elementi grafici&#10;&#10;Il contenuto generato dall'IA potrebbe non essere corretto.">
            <a:extLst>
              <a:ext uri="{FF2B5EF4-FFF2-40B4-BE49-F238E27FC236}">
                <a16:creationId xmlns:a16="http://schemas.microsoft.com/office/drawing/2014/main" id="{911B4A1E-AB56-723F-A7BE-94749842CCE8}"/>
              </a:ext>
            </a:extLst>
          </p:cNvPr>
          <p:cNvPicPr>
            <a:picLocks noChangeAspect="1"/>
          </p:cNvPicPr>
          <p:nvPr userDrawn="1"/>
        </p:nvPicPr>
        <p:blipFill>
          <a:blip r:embed="rId2"/>
          <a:stretch>
            <a:fillRect/>
          </a:stretch>
        </p:blipFill>
        <p:spPr>
          <a:xfrm>
            <a:off x="10143241" y="599008"/>
            <a:ext cx="1708531" cy="849935"/>
          </a:xfrm>
          <a:prstGeom prst="rect">
            <a:avLst/>
          </a:prstGeom>
        </p:spPr>
      </p:pic>
      <p:sp>
        <p:nvSpPr>
          <p:cNvPr id="28" name="Segnaposto testo 27">
            <a:extLst>
              <a:ext uri="{FF2B5EF4-FFF2-40B4-BE49-F238E27FC236}">
                <a16:creationId xmlns:a16="http://schemas.microsoft.com/office/drawing/2014/main" id="{39288F6F-9445-F9A5-08DB-708B1EB73469}"/>
              </a:ext>
            </a:extLst>
          </p:cNvPr>
          <p:cNvSpPr>
            <a:spLocks noGrp="1"/>
          </p:cNvSpPr>
          <p:nvPr>
            <p:ph type="body" sz="quarter" idx="11" hasCustomPrompt="1"/>
          </p:nvPr>
        </p:nvSpPr>
        <p:spPr>
          <a:xfrm>
            <a:off x="1485900" y="462593"/>
            <a:ext cx="6781800" cy="1406958"/>
          </a:xfrm>
        </p:spPr>
        <p:txBody>
          <a:bodyPr lIns="0" tIns="0" rIns="0" bIns="0" anchor="ctr" anchorCtr="0"/>
          <a:lstStyle>
            <a:lvl1pPr marL="0" indent="0">
              <a:spcBef>
                <a:spcPts val="0"/>
              </a:spcBef>
              <a:buNone/>
              <a:defRPr sz="4260" b="1">
                <a:solidFill>
                  <a:srgbClr val="415464"/>
                </a:solidFill>
                <a:latin typeface="Arial" panose="020B0604020202020204" pitchFamily="34" charset="0"/>
                <a:cs typeface="Arial" panose="020B0604020202020204" pitchFamily="34" charset="0"/>
              </a:defRPr>
            </a:lvl1pPr>
            <a:lvl2pPr marL="0" indent="0">
              <a:buNone/>
              <a:defRPr sz="2663">
                <a:solidFill>
                  <a:srgbClr val="415464"/>
                </a:solidFill>
              </a:defRPr>
            </a:lvl2pPr>
          </a:lstStyle>
          <a:p>
            <a:pPr lvl="0"/>
            <a:r>
              <a:rPr lang="it-IT" dirty="0"/>
              <a:t>Titolo</a:t>
            </a:r>
          </a:p>
          <a:p>
            <a:pPr lvl="1"/>
            <a:r>
              <a:rPr lang="it-IT" dirty="0"/>
              <a:t>Sottotitolo</a:t>
            </a:r>
          </a:p>
        </p:txBody>
      </p:sp>
      <p:sp>
        <p:nvSpPr>
          <p:cNvPr id="30" name="Segnaposto testo 29">
            <a:extLst>
              <a:ext uri="{FF2B5EF4-FFF2-40B4-BE49-F238E27FC236}">
                <a16:creationId xmlns:a16="http://schemas.microsoft.com/office/drawing/2014/main" id="{4F1239BA-8934-3210-AF0E-57693852797B}"/>
              </a:ext>
            </a:extLst>
          </p:cNvPr>
          <p:cNvSpPr>
            <a:spLocks noGrp="1"/>
          </p:cNvSpPr>
          <p:nvPr>
            <p:ph type="body" sz="quarter" idx="12" hasCustomPrompt="1"/>
          </p:nvPr>
        </p:nvSpPr>
        <p:spPr>
          <a:xfrm>
            <a:off x="1485901" y="2397437"/>
            <a:ext cx="8016688" cy="2425029"/>
          </a:xfrm>
        </p:spPr>
        <p:txBody>
          <a:bodyPr lIns="0" tIns="0" rIns="0" bIns="0"/>
          <a:lstStyle>
            <a:lvl1pPr marL="16908" marR="62558" indent="0">
              <a:lnSpc>
                <a:spcPts val="1864"/>
              </a:lnSpc>
              <a:spcBef>
                <a:spcPts val="240"/>
              </a:spcBef>
              <a:buNone/>
              <a:defRPr sz="1598">
                <a:latin typeface="Arial" panose="020B0604020202020204" pitchFamily="34" charset="0"/>
                <a:cs typeface="Arial" panose="020B0604020202020204" pitchFamily="34" charset="0"/>
              </a:defRPr>
            </a:lvl1pPr>
            <a:lvl2pPr marL="456503" indent="0">
              <a:buNone/>
              <a:defRPr/>
            </a:lvl2pPr>
            <a:lvl3pPr marL="913006" indent="0">
              <a:buNone/>
              <a:defRPr/>
            </a:lvl3pPr>
            <a:lvl4pPr marL="1369508" indent="0">
              <a:buNone/>
              <a:defRPr/>
            </a:lvl4pPr>
            <a:lvl5pPr marL="1826011" indent="0">
              <a:buNone/>
              <a:defRPr/>
            </a:lvl5pPr>
          </a:lstStyle>
          <a:p>
            <a:pPr marL="12700" marR="46990">
              <a:lnSpc>
                <a:spcPts val="1400"/>
              </a:lnSpc>
              <a:spcBef>
                <a:spcPts val="180"/>
              </a:spcBef>
            </a:pPr>
            <a:r>
              <a:rPr lang="it-IT" sz="1598" dirty="0">
                <a:latin typeface="Arial"/>
                <a:cs typeface="Arial"/>
              </a:rPr>
              <a:t>Testo</a:t>
            </a:r>
          </a:p>
        </p:txBody>
      </p:sp>
      <p:sp>
        <p:nvSpPr>
          <p:cNvPr id="5" name="Segnaposto immagine 4">
            <a:extLst>
              <a:ext uri="{FF2B5EF4-FFF2-40B4-BE49-F238E27FC236}">
                <a16:creationId xmlns:a16="http://schemas.microsoft.com/office/drawing/2014/main" id="{F1C52C47-EF9F-1C53-A573-C678ACD70D90}"/>
              </a:ext>
            </a:extLst>
          </p:cNvPr>
          <p:cNvSpPr>
            <a:spLocks noGrp="1"/>
          </p:cNvSpPr>
          <p:nvPr>
            <p:ph type="pic" sz="quarter" idx="13"/>
          </p:nvPr>
        </p:nvSpPr>
        <p:spPr>
          <a:xfrm>
            <a:off x="9792004" y="2397436"/>
            <a:ext cx="2160000" cy="4460564"/>
          </a:xfrm>
        </p:spPr>
        <p:txBody>
          <a:bodyPr/>
          <a:lstStyle/>
          <a:p>
            <a:endParaRPr lang="it-IT"/>
          </a:p>
        </p:txBody>
      </p:sp>
      <p:sp>
        <p:nvSpPr>
          <p:cNvPr id="13" name="Date Placeholder 3">
            <a:extLst>
              <a:ext uri="{FF2B5EF4-FFF2-40B4-BE49-F238E27FC236}">
                <a16:creationId xmlns:a16="http://schemas.microsoft.com/office/drawing/2014/main" id="{78AE4C12-B546-70F4-607D-8FA13A24C94A}"/>
              </a:ext>
            </a:extLst>
          </p:cNvPr>
          <p:cNvSpPr>
            <a:spLocks noGrp="1"/>
          </p:cNvSpPr>
          <p:nvPr>
            <p:ph type="dt" sz="half" idx="2"/>
          </p:nvPr>
        </p:nvSpPr>
        <p:spPr>
          <a:xfrm>
            <a:off x="9239724" y="6356350"/>
            <a:ext cx="1146779" cy="365125"/>
          </a:xfrm>
          <a:prstGeom prst="rect">
            <a:avLst/>
          </a:prstGeom>
        </p:spPr>
        <p:txBody>
          <a:bodyPr vert="horz" lIns="91440" tIns="45720" rIns="0" bIns="45720" rtlCol="0" anchor="ctr"/>
          <a:lstStyle>
            <a:lvl1pPr algn="l">
              <a:defRPr sz="932">
                <a:solidFill>
                  <a:schemeClr val="tx1">
                    <a:tint val="82000"/>
                  </a:schemeClr>
                </a:solidFill>
                <a:latin typeface="Arial" panose="020B0604020202020204" pitchFamily="34" charset="0"/>
                <a:cs typeface="Arial" panose="020B0604020202020204" pitchFamily="34" charset="0"/>
              </a:defRPr>
            </a:lvl1pPr>
          </a:lstStyle>
          <a:p>
            <a:fld id="{8A5B6325-31F9-0A41-B7FA-A6234D4D77B3}" type="datetime1">
              <a:rPr lang="it-IT" smtClean="0"/>
              <a:t>23/06/2026</a:t>
            </a:fld>
            <a:endParaRPr lang="it-IT" dirty="0"/>
          </a:p>
        </p:txBody>
      </p:sp>
      <p:sp>
        <p:nvSpPr>
          <p:cNvPr id="14" name="Footer Placeholder 4">
            <a:extLst>
              <a:ext uri="{FF2B5EF4-FFF2-40B4-BE49-F238E27FC236}">
                <a16:creationId xmlns:a16="http://schemas.microsoft.com/office/drawing/2014/main" id="{BECA449C-15C6-8A9F-B1C5-6884DA6DA52E}"/>
              </a:ext>
            </a:extLst>
          </p:cNvPr>
          <p:cNvSpPr>
            <a:spLocks noGrp="1"/>
          </p:cNvSpPr>
          <p:nvPr>
            <p:ph type="ftr" sz="quarter" idx="3"/>
          </p:nvPr>
        </p:nvSpPr>
        <p:spPr>
          <a:xfrm>
            <a:off x="1984980" y="6356350"/>
            <a:ext cx="7254745" cy="365125"/>
          </a:xfrm>
          <a:prstGeom prst="rect">
            <a:avLst/>
          </a:prstGeom>
        </p:spPr>
        <p:txBody>
          <a:bodyPr vert="horz" lIns="91440" tIns="45720" rIns="91440" bIns="45720" rtlCol="0" anchor="ctr"/>
          <a:lstStyle>
            <a:lvl1pPr algn="l">
              <a:defRPr sz="932">
                <a:solidFill>
                  <a:schemeClr val="tx1">
                    <a:tint val="82000"/>
                  </a:schemeClr>
                </a:solidFill>
                <a:latin typeface="Arial" panose="020B0604020202020204" pitchFamily="34" charset="0"/>
                <a:cs typeface="Arial" panose="020B0604020202020204" pitchFamily="34" charset="0"/>
              </a:defRPr>
            </a:lvl1pPr>
          </a:lstStyle>
          <a:p>
            <a:endParaRPr lang="it-IT" dirty="0"/>
          </a:p>
        </p:txBody>
      </p:sp>
      <p:sp>
        <p:nvSpPr>
          <p:cNvPr id="15" name="Slide Number Placeholder 5">
            <a:extLst>
              <a:ext uri="{FF2B5EF4-FFF2-40B4-BE49-F238E27FC236}">
                <a16:creationId xmlns:a16="http://schemas.microsoft.com/office/drawing/2014/main" id="{B9A50E7F-05F6-5F72-398E-0A7938BC1B94}"/>
              </a:ext>
            </a:extLst>
          </p:cNvPr>
          <p:cNvSpPr>
            <a:spLocks noGrp="1"/>
          </p:cNvSpPr>
          <p:nvPr>
            <p:ph type="sldNum" sz="quarter" idx="4"/>
          </p:nvPr>
        </p:nvSpPr>
        <p:spPr>
          <a:xfrm>
            <a:off x="838200" y="6356350"/>
            <a:ext cx="1146779" cy="365125"/>
          </a:xfrm>
          <a:prstGeom prst="rect">
            <a:avLst/>
          </a:prstGeom>
        </p:spPr>
        <p:txBody>
          <a:bodyPr vert="horz" lIns="0" tIns="45720" rIns="91440" bIns="45720" rtlCol="0" anchor="ctr"/>
          <a:lstStyle>
            <a:lvl1pPr algn="l">
              <a:defRPr sz="1065" b="1">
                <a:solidFill>
                  <a:schemeClr val="tx1">
                    <a:tint val="82000"/>
                  </a:schemeClr>
                </a:solidFill>
                <a:latin typeface="Arial" panose="020B0604020202020204" pitchFamily="34" charset="0"/>
                <a:cs typeface="Arial" panose="020B0604020202020204" pitchFamily="34" charset="0"/>
              </a:defRPr>
            </a:lvl1pPr>
          </a:lstStyle>
          <a:p>
            <a:fld id="{3DC449BC-E673-2243-8924-E6398E7E2D4C}" type="slidenum">
              <a:rPr lang="it-IT" smtClean="0"/>
              <a:pPr/>
              <a:t>‹N›</a:t>
            </a:fld>
            <a:endParaRPr lang="it-IT" dirty="0"/>
          </a:p>
        </p:txBody>
      </p:sp>
    </p:spTree>
    <p:extLst>
      <p:ext uri="{BB962C8B-B14F-4D97-AF65-F5344CB8AC3E}">
        <p14:creationId xmlns:p14="http://schemas.microsoft.com/office/powerpoint/2010/main" val="111002118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10207021" y="6356350"/>
            <a:ext cx="1146779" cy="365125"/>
          </a:xfrm>
          <a:prstGeom prst="rect">
            <a:avLst/>
          </a:prstGeom>
        </p:spPr>
        <p:txBody>
          <a:bodyPr/>
          <a:lstStyle/>
          <a:p>
            <a:fld id="{DAA2152F-7FDA-1640-B06F-424F9976272C}" type="datetime1">
              <a:rPr lang="it-IT" smtClean="0"/>
              <a:t>23/06/2026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DC449BC-E673-2243-8924-E6398E7E2D4C}" type="slidenum">
              <a:rPr lang="it-IT" smtClean="0"/>
              <a:t>‹N›</a:t>
            </a:fld>
            <a:endParaRPr lang="it-IT"/>
          </a:p>
        </p:txBody>
      </p:sp>
    </p:spTree>
    <p:extLst>
      <p:ext uri="{BB962C8B-B14F-4D97-AF65-F5344CB8AC3E}">
        <p14:creationId xmlns:p14="http://schemas.microsoft.com/office/powerpoint/2010/main" val="398932400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0"/>
            <a:ext cx="10515600" cy="2852737"/>
          </a:xfrm>
        </p:spPr>
        <p:txBody>
          <a:bodyPr anchor="b"/>
          <a:lstStyle>
            <a:lvl1pPr>
              <a:defRPr sz="5991"/>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49" y="4589465"/>
            <a:ext cx="10515600" cy="1500187"/>
          </a:xfrm>
        </p:spPr>
        <p:txBody>
          <a:bodyPr/>
          <a:lstStyle>
            <a:lvl1pPr marL="0" indent="0">
              <a:buNone/>
              <a:defRPr sz="2396">
                <a:solidFill>
                  <a:schemeClr val="tx1">
                    <a:tint val="82000"/>
                  </a:schemeClr>
                </a:solidFill>
              </a:defRPr>
            </a:lvl1pPr>
            <a:lvl2pPr marL="456503" indent="0">
              <a:buNone/>
              <a:defRPr sz="1997">
                <a:solidFill>
                  <a:schemeClr val="tx1">
                    <a:tint val="82000"/>
                  </a:schemeClr>
                </a:solidFill>
              </a:defRPr>
            </a:lvl2pPr>
            <a:lvl3pPr marL="913006" indent="0">
              <a:buNone/>
              <a:defRPr sz="1797">
                <a:solidFill>
                  <a:schemeClr val="tx1">
                    <a:tint val="82000"/>
                  </a:schemeClr>
                </a:solidFill>
              </a:defRPr>
            </a:lvl3pPr>
            <a:lvl4pPr marL="1369508" indent="0">
              <a:buNone/>
              <a:defRPr sz="1598">
                <a:solidFill>
                  <a:schemeClr val="tx1">
                    <a:tint val="82000"/>
                  </a:schemeClr>
                </a:solidFill>
              </a:defRPr>
            </a:lvl4pPr>
            <a:lvl5pPr marL="1826011" indent="0">
              <a:buNone/>
              <a:defRPr sz="1598">
                <a:solidFill>
                  <a:schemeClr val="tx1">
                    <a:tint val="82000"/>
                  </a:schemeClr>
                </a:solidFill>
              </a:defRPr>
            </a:lvl5pPr>
            <a:lvl6pPr marL="2282514" indent="0">
              <a:buNone/>
              <a:defRPr sz="1598">
                <a:solidFill>
                  <a:schemeClr val="tx1">
                    <a:tint val="82000"/>
                  </a:schemeClr>
                </a:solidFill>
              </a:defRPr>
            </a:lvl6pPr>
            <a:lvl7pPr marL="2739017" indent="0">
              <a:buNone/>
              <a:defRPr sz="1598">
                <a:solidFill>
                  <a:schemeClr val="tx1">
                    <a:tint val="82000"/>
                  </a:schemeClr>
                </a:solidFill>
              </a:defRPr>
            </a:lvl7pPr>
            <a:lvl8pPr marL="3195519" indent="0">
              <a:buNone/>
              <a:defRPr sz="1598">
                <a:solidFill>
                  <a:schemeClr val="tx1">
                    <a:tint val="82000"/>
                  </a:schemeClr>
                </a:solidFill>
              </a:defRPr>
            </a:lvl8pPr>
            <a:lvl9pPr marL="3652022" indent="0">
              <a:buNone/>
              <a:defRPr sz="1598">
                <a:solidFill>
                  <a:schemeClr val="tx1">
                    <a:tint val="82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10207021" y="6356350"/>
            <a:ext cx="1146779" cy="365125"/>
          </a:xfrm>
          <a:prstGeom prst="rect">
            <a:avLst/>
          </a:prstGeom>
        </p:spPr>
        <p:txBody>
          <a:bodyPr/>
          <a:lstStyle/>
          <a:p>
            <a:fld id="{002A6A2A-1D08-2443-A88C-F5FF5EF17AC7}" type="datetime1">
              <a:rPr lang="it-IT" smtClean="0"/>
              <a:t>23/06/2026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DC449BC-E673-2243-8924-E6398E7E2D4C}" type="slidenum">
              <a:rPr lang="it-IT" smtClean="0"/>
              <a:t>‹N›</a:t>
            </a:fld>
            <a:endParaRPr lang="it-IT"/>
          </a:p>
        </p:txBody>
      </p:sp>
    </p:spTree>
    <p:extLst>
      <p:ext uri="{BB962C8B-B14F-4D97-AF65-F5344CB8AC3E}">
        <p14:creationId xmlns:p14="http://schemas.microsoft.com/office/powerpoint/2010/main" val="17568682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a:xfrm>
            <a:off x="10207021" y="6356350"/>
            <a:ext cx="1146779" cy="365125"/>
          </a:xfrm>
          <a:prstGeom prst="rect">
            <a:avLst/>
          </a:prstGeom>
        </p:spPr>
        <p:txBody>
          <a:bodyPr/>
          <a:lstStyle/>
          <a:p>
            <a:fld id="{7D29CD10-44A0-2A42-BBB8-DDAC56509160}" type="datetime1">
              <a:rPr lang="it-IT" smtClean="0"/>
              <a:t>23/06/2026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DC449BC-E673-2243-8924-E6398E7E2D4C}" type="slidenum">
              <a:rPr lang="it-IT" smtClean="0"/>
              <a:t>‹N›</a:t>
            </a:fld>
            <a:endParaRPr lang="it-IT"/>
          </a:p>
        </p:txBody>
      </p:sp>
    </p:spTree>
    <p:extLst>
      <p:ext uri="{BB962C8B-B14F-4D97-AF65-F5344CB8AC3E}">
        <p14:creationId xmlns:p14="http://schemas.microsoft.com/office/powerpoint/2010/main" val="422276404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4"/>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96" b="1"/>
            </a:lvl1pPr>
            <a:lvl2pPr marL="456503" indent="0">
              <a:buNone/>
              <a:defRPr sz="1997" b="1"/>
            </a:lvl2pPr>
            <a:lvl3pPr marL="913006" indent="0">
              <a:buNone/>
              <a:defRPr sz="1797" b="1"/>
            </a:lvl3pPr>
            <a:lvl4pPr marL="1369508" indent="0">
              <a:buNone/>
              <a:defRPr sz="1598" b="1"/>
            </a:lvl4pPr>
            <a:lvl5pPr marL="1826011" indent="0">
              <a:buNone/>
              <a:defRPr sz="1598" b="1"/>
            </a:lvl5pPr>
            <a:lvl6pPr marL="2282514" indent="0">
              <a:buNone/>
              <a:defRPr sz="1598" b="1"/>
            </a:lvl6pPr>
            <a:lvl7pPr marL="2739017" indent="0">
              <a:buNone/>
              <a:defRPr sz="1598" b="1"/>
            </a:lvl7pPr>
            <a:lvl8pPr marL="3195519" indent="0">
              <a:buNone/>
              <a:defRPr sz="1598" b="1"/>
            </a:lvl8pPr>
            <a:lvl9pPr marL="3652022" indent="0">
              <a:buNone/>
              <a:defRPr sz="1598" b="1"/>
            </a:lvl9pPr>
          </a:lstStyle>
          <a:p>
            <a:pPr lvl="0"/>
            <a:r>
              <a:rPr lang="it-IT"/>
              <a:t>Fare clic per modificare gli stili del testo dello schema</a:t>
            </a:r>
          </a:p>
        </p:txBody>
      </p:sp>
      <p:sp>
        <p:nvSpPr>
          <p:cNvPr id="4" name="Content Placeholder 3"/>
          <p:cNvSpPr>
            <a:spLocks noGrp="1"/>
          </p:cNvSpPr>
          <p:nvPr>
            <p:ph sz="half" idx="2"/>
          </p:nvPr>
        </p:nvSpPr>
        <p:spPr>
          <a:xfrm>
            <a:off x="839789"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396" b="1"/>
            </a:lvl1pPr>
            <a:lvl2pPr marL="456503" indent="0">
              <a:buNone/>
              <a:defRPr sz="1997" b="1"/>
            </a:lvl2pPr>
            <a:lvl3pPr marL="913006" indent="0">
              <a:buNone/>
              <a:defRPr sz="1797" b="1"/>
            </a:lvl3pPr>
            <a:lvl4pPr marL="1369508" indent="0">
              <a:buNone/>
              <a:defRPr sz="1598" b="1"/>
            </a:lvl4pPr>
            <a:lvl5pPr marL="1826011" indent="0">
              <a:buNone/>
              <a:defRPr sz="1598" b="1"/>
            </a:lvl5pPr>
            <a:lvl6pPr marL="2282514" indent="0">
              <a:buNone/>
              <a:defRPr sz="1598" b="1"/>
            </a:lvl6pPr>
            <a:lvl7pPr marL="2739017" indent="0">
              <a:buNone/>
              <a:defRPr sz="1598" b="1"/>
            </a:lvl7pPr>
            <a:lvl8pPr marL="3195519" indent="0">
              <a:buNone/>
              <a:defRPr sz="1598" b="1"/>
            </a:lvl8pPr>
            <a:lvl9pPr marL="3652022" indent="0">
              <a:buNone/>
              <a:defRPr sz="1598" b="1"/>
            </a:lvl9pPr>
          </a:lstStyle>
          <a:p>
            <a:pPr lvl="0"/>
            <a:r>
              <a:rPr lang="it-IT"/>
              <a:t>Fare clic per modificare gli stili del testo dello schema</a:t>
            </a:r>
          </a:p>
        </p:txBody>
      </p:sp>
      <p:sp>
        <p:nvSpPr>
          <p:cNvPr id="6" name="Content Placeholder 5"/>
          <p:cNvSpPr>
            <a:spLocks noGrp="1"/>
          </p:cNvSpPr>
          <p:nvPr>
            <p:ph sz="quarter" idx="4"/>
          </p:nvPr>
        </p:nvSpPr>
        <p:spPr>
          <a:xfrm>
            <a:off x="6172201"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a:xfrm>
            <a:off x="10207021" y="6356350"/>
            <a:ext cx="1146779" cy="365125"/>
          </a:xfrm>
          <a:prstGeom prst="rect">
            <a:avLst/>
          </a:prstGeom>
        </p:spPr>
        <p:txBody>
          <a:bodyPr/>
          <a:lstStyle/>
          <a:p>
            <a:fld id="{D2D25FB2-7AFE-654F-A4DB-3E49CD595B79}" type="datetime1">
              <a:rPr lang="it-IT" smtClean="0"/>
              <a:t>23/06/2026</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DC449BC-E673-2243-8924-E6398E7E2D4C}" type="slidenum">
              <a:rPr lang="it-IT" smtClean="0"/>
              <a:t>‹N›</a:t>
            </a:fld>
            <a:endParaRPr lang="it-IT"/>
          </a:p>
        </p:txBody>
      </p:sp>
    </p:spTree>
    <p:extLst>
      <p:ext uri="{BB962C8B-B14F-4D97-AF65-F5344CB8AC3E}">
        <p14:creationId xmlns:p14="http://schemas.microsoft.com/office/powerpoint/2010/main" val="220446750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a:xfrm>
            <a:off x="10207021" y="6356350"/>
            <a:ext cx="1146779" cy="365125"/>
          </a:xfrm>
          <a:prstGeom prst="rect">
            <a:avLst/>
          </a:prstGeom>
        </p:spPr>
        <p:txBody>
          <a:bodyPr/>
          <a:lstStyle/>
          <a:p>
            <a:fld id="{BDBD61BC-EF53-C14A-9BE5-1695476B400A}" type="datetime1">
              <a:rPr lang="it-IT" smtClean="0"/>
              <a:t>23/06/2026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DC449BC-E673-2243-8924-E6398E7E2D4C}" type="slidenum">
              <a:rPr lang="it-IT" smtClean="0"/>
              <a:t>‹N›</a:t>
            </a:fld>
            <a:endParaRPr lang="it-IT"/>
          </a:p>
        </p:txBody>
      </p:sp>
    </p:spTree>
    <p:extLst>
      <p:ext uri="{BB962C8B-B14F-4D97-AF65-F5344CB8AC3E}">
        <p14:creationId xmlns:p14="http://schemas.microsoft.com/office/powerpoint/2010/main" val="269601537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91473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195"/>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6"/>
            <a:ext cx="6172200" cy="4873625"/>
          </a:xfrm>
        </p:spPr>
        <p:txBody>
          <a:bodyPr/>
          <a:lstStyle>
            <a:lvl1pPr>
              <a:defRPr sz="3195"/>
            </a:lvl1pPr>
            <a:lvl2pPr>
              <a:defRPr sz="2796"/>
            </a:lvl2pPr>
            <a:lvl3pPr>
              <a:defRPr sz="2396"/>
            </a:lvl3pPr>
            <a:lvl4pPr>
              <a:defRPr sz="1997"/>
            </a:lvl4pPr>
            <a:lvl5pPr>
              <a:defRPr sz="1997"/>
            </a:lvl5pPr>
            <a:lvl6pPr>
              <a:defRPr sz="1997"/>
            </a:lvl6pPr>
            <a:lvl7pPr>
              <a:defRPr sz="1997"/>
            </a:lvl7pPr>
            <a:lvl8pPr>
              <a:defRPr sz="1997"/>
            </a:lvl8pPr>
            <a:lvl9pPr>
              <a:defRPr sz="1997"/>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598"/>
            </a:lvl1pPr>
            <a:lvl2pPr marL="456503" indent="0">
              <a:buNone/>
              <a:defRPr sz="1398"/>
            </a:lvl2pPr>
            <a:lvl3pPr marL="913006" indent="0">
              <a:buNone/>
              <a:defRPr sz="1198"/>
            </a:lvl3pPr>
            <a:lvl4pPr marL="1369508" indent="0">
              <a:buNone/>
              <a:defRPr sz="998"/>
            </a:lvl4pPr>
            <a:lvl5pPr marL="1826011" indent="0">
              <a:buNone/>
              <a:defRPr sz="998"/>
            </a:lvl5pPr>
            <a:lvl6pPr marL="2282514" indent="0">
              <a:buNone/>
              <a:defRPr sz="998"/>
            </a:lvl6pPr>
            <a:lvl7pPr marL="2739017" indent="0">
              <a:buNone/>
              <a:defRPr sz="998"/>
            </a:lvl7pPr>
            <a:lvl8pPr marL="3195519" indent="0">
              <a:buNone/>
              <a:defRPr sz="998"/>
            </a:lvl8pPr>
            <a:lvl9pPr marL="3652022" indent="0">
              <a:buNone/>
              <a:defRPr sz="998"/>
            </a:lvl9pPr>
          </a:lstStyle>
          <a:p>
            <a:pPr lvl="0"/>
            <a:r>
              <a:rPr lang="it-IT"/>
              <a:t>Fare clic per modificare gli stili del testo dello schema</a:t>
            </a:r>
          </a:p>
        </p:txBody>
      </p:sp>
      <p:sp>
        <p:nvSpPr>
          <p:cNvPr id="5" name="Date Placeholder 4"/>
          <p:cNvSpPr>
            <a:spLocks noGrp="1"/>
          </p:cNvSpPr>
          <p:nvPr>
            <p:ph type="dt" sz="half" idx="10"/>
          </p:nvPr>
        </p:nvSpPr>
        <p:spPr>
          <a:xfrm>
            <a:off x="10207021" y="6356350"/>
            <a:ext cx="1146779" cy="365125"/>
          </a:xfrm>
          <a:prstGeom prst="rect">
            <a:avLst/>
          </a:prstGeom>
        </p:spPr>
        <p:txBody>
          <a:bodyPr/>
          <a:lstStyle/>
          <a:p>
            <a:fld id="{D9EC961B-EE2C-AC41-A880-AFCF7A742B29}" type="datetime1">
              <a:rPr lang="it-IT" smtClean="0"/>
              <a:t>23/06/2026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DC449BC-E673-2243-8924-E6398E7E2D4C}" type="slidenum">
              <a:rPr lang="it-IT" smtClean="0"/>
              <a:t>‹N›</a:t>
            </a:fld>
            <a:endParaRPr lang="it-IT"/>
          </a:p>
        </p:txBody>
      </p:sp>
    </p:spTree>
    <p:extLst>
      <p:ext uri="{BB962C8B-B14F-4D97-AF65-F5344CB8AC3E}">
        <p14:creationId xmlns:p14="http://schemas.microsoft.com/office/powerpoint/2010/main" val="133445552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195"/>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5"/>
            </a:lvl1pPr>
            <a:lvl2pPr marL="456503" indent="0">
              <a:buNone/>
              <a:defRPr sz="2796"/>
            </a:lvl2pPr>
            <a:lvl3pPr marL="913006" indent="0">
              <a:buNone/>
              <a:defRPr sz="2396"/>
            </a:lvl3pPr>
            <a:lvl4pPr marL="1369508" indent="0">
              <a:buNone/>
              <a:defRPr sz="1997"/>
            </a:lvl4pPr>
            <a:lvl5pPr marL="1826011" indent="0">
              <a:buNone/>
              <a:defRPr sz="1997"/>
            </a:lvl5pPr>
            <a:lvl6pPr marL="2282514" indent="0">
              <a:buNone/>
              <a:defRPr sz="1997"/>
            </a:lvl6pPr>
            <a:lvl7pPr marL="2739017" indent="0">
              <a:buNone/>
              <a:defRPr sz="1997"/>
            </a:lvl7pPr>
            <a:lvl8pPr marL="3195519" indent="0">
              <a:buNone/>
              <a:defRPr sz="1997"/>
            </a:lvl8pPr>
            <a:lvl9pPr marL="3652022" indent="0">
              <a:buNone/>
              <a:defRPr sz="1997"/>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598"/>
            </a:lvl1pPr>
            <a:lvl2pPr marL="456503" indent="0">
              <a:buNone/>
              <a:defRPr sz="1398"/>
            </a:lvl2pPr>
            <a:lvl3pPr marL="913006" indent="0">
              <a:buNone/>
              <a:defRPr sz="1198"/>
            </a:lvl3pPr>
            <a:lvl4pPr marL="1369508" indent="0">
              <a:buNone/>
              <a:defRPr sz="998"/>
            </a:lvl4pPr>
            <a:lvl5pPr marL="1826011" indent="0">
              <a:buNone/>
              <a:defRPr sz="998"/>
            </a:lvl5pPr>
            <a:lvl6pPr marL="2282514" indent="0">
              <a:buNone/>
              <a:defRPr sz="998"/>
            </a:lvl6pPr>
            <a:lvl7pPr marL="2739017" indent="0">
              <a:buNone/>
              <a:defRPr sz="998"/>
            </a:lvl7pPr>
            <a:lvl8pPr marL="3195519" indent="0">
              <a:buNone/>
              <a:defRPr sz="998"/>
            </a:lvl8pPr>
            <a:lvl9pPr marL="3652022" indent="0">
              <a:buNone/>
              <a:defRPr sz="998"/>
            </a:lvl9pPr>
          </a:lstStyle>
          <a:p>
            <a:pPr lvl="0"/>
            <a:r>
              <a:rPr lang="it-IT"/>
              <a:t>Fare clic per modificare gli stili del testo dello schema</a:t>
            </a:r>
          </a:p>
        </p:txBody>
      </p:sp>
      <p:sp>
        <p:nvSpPr>
          <p:cNvPr id="5" name="Date Placeholder 4"/>
          <p:cNvSpPr>
            <a:spLocks noGrp="1"/>
          </p:cNvSpPr>
          <p:nvPr>
            <p:ph type="dt" sz="half" idx="10"/>
          </p:nvPr>
        </p:nvSpPr>
        <p:spPr>
          <a:xfrm>
            <a:off x="10207021" y="6356350"/>
            <a:ext cx="1146779" cy="365125"/>
          </a:xfrm>
          <a:prstGeom prst="rect">
            <a:avLst/>
          </a:prstGeom>
        </p:spPr>
        <p:txBody>
          <a:bodyPr/>
          <a:lstStyle/>
          <a:p>
            <a:fld id="{461FC899-FEF5-EB4F-9C76-AD12C65FBB7A}" type="datetime1">
              <a:rPr lang="it-IT" smtClean="0"/>
              <a:t>23/06/2026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DC449BC-E673-2243-8924-E6398E7E2D4C}" type="slidenum">
              <a:rPr lang="it-IT" smtClean="0"/>
              <a:t>‹N›</a:t>
            </a:fld>
            <a:endParaRPr lang="it-IT"/>
          </a:p>
        </p:txBody>
      </p:sp>
    </p:spTree>
    <p:extLst>
      <p:ext uri="{BB962C8B-B14F-4D97-AF65-F5344CB8AC3E}">
        <p14:creationId xmlns:p14="http://schemas.microsoft.com/office/powerpoint/2010/main" val="1798419554"/>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10207021" y="6356350"/>
            <a:ext cx="1146779" cy="365125"/>
          </a:xfrm>
          <a:prstGeom prst="rect">
            <a:avLst/>
          </a:prstGeom>
        </p:spPr>
        <p:txBody>
          <a:bodyPr/>
          <a:lstStyle/>
          <a:p>
            <a:fld id="{ACFD8524-CE43-AF4D-B9C4-E98DD9B47007}" type="datetime1">
              <a:rPr lang="it-IT" smtClean="0"/>
              <a:t>23/06/2026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DC449BC-E673-2243-8924-E6398E7E2D4C}" type="slidenum">
              <a:rPr lang="it-IT" smtClean="0"/>
              <a:t>‹N›</a:t>
            </a:fld>
            <a:endParaRPr lang="it-IT"/>
          </a:p>
        </p:txBody>
      </p:sp>
    </p:spTree>
    <p:extLst>
      <p:ext uri="{BB962C8B-B14F-4D97-AF65-F5344CB8AC3E}">
        <p14:creationId xmlns:p14="http://schemas.microsoft.com/office/powerpoint/2010/main" val="35953858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00599" y="311390"/>
            <a:ext cx="4016120" cy="307905"/>
          </a:xfrm>
        </p:spPr>
        <p:txBody>
          <a:bodyPr lIns="0" tIns="0" rIns="0" bIns="0"/>
          <a:lstStyle>
            <a:lvl1pPr>
              <a:defRPr sz="2001" b="0" i="0">
                <a:solidFill>
                  <a:schemeClr val="bg1"/>
                </a:solidFill>
                <a:latin typeface="Georgia"/>
                <a:cs typeface="Georgia"/>
              </a:defRPr>
            </a:lvl1pPr>
          </a:lstStyle>
          <a:p>
            <a:endParaRPr/>
          </a:p>
        </p:txBody>
      </p:sp>
      <p:sp>
        <p:nvSpPr>
          <p:cNvPr id="3" name="Holder 3"/>
          <p:cNvSpPr>
            <a:spLocks noGrp="1"/>
          </p:cNvSpPr>
          <p:nvPr>
            <p:ph type="body" idx="1"/>
          </p:nvPr>
        </p:nvSpPr>
        <p:spPr>
          <a:xfrm>
            <a:off x="804844" y="1291168"/>
            <a:ext cx="9576072" cy="307905"/>
          </a:xfrm>
        </p:spPr>
        <p:txBody>
          <a:bodyPr lIns="0" tIns="0" rIns="0" bIns="0"/>
          <a:lstStyle>
            <a:lvl1pPr>
              <a:defRPr sz="2001" b="1" i="1">
                <a:solidFill>
                  <a:schemeClr val="bg1"/>
                </a:solidFill>
                <a:latin typeface="Univers Condensed" panose="020B0506020202050204" pitchFamily="34" charset="0"/>
                <a:cs typeface="Arial"/>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91E6114-F1E1-46AA-9898-0A669512DFD9}" type="datetime1">
              <a:rPr lang="en-US" smtClean="0"/>
              <a:t>6/23/2026</a:t>
            </a:fld>
            <a:endParaRPr lang="en-US"/>
          </a:p>
        </p:txBody>
      </p:sp>
      <p:sp>
        <p:nvSpPr>
          <p:cNvPr id="6" name="Holder 6"/>
          <p:cNvSpPr>
            <a:spLocks noGrp="1"/>
          </p:cNvSpPr>
          <p:nvPr>
            <p:ph type="sldNum" sz="quarter" idx="7"/>
          </p:nvPr>
        </p:nvSpPr>
        <p:spPr/>
        <p:txBody>
          <a:bodyPr lIns="0" tIns="0" rIns="0" bIns="0"/>
          <a:lstStyle>
            <a:lvl1pPr>
              <a:defRPr sz="1243" b="0" i="0">
                <a:solidFill>
                  <a:schemeClr val="tx1"/>
                </a:solidFill>
                <a:latin typeface="Univers Condensed" panose="020B0506020202050204" pitchFamily="34" charset="0"/>
                <a:cs typeface="Arial"/>
              </a:defRPr>
            </a:lvl1pPr>
          </a:lstStyle>
          <a:p>
            <a:pPr marL="23103">
              <a:lnSpc>
                <a:spcPts val="1440"/>
              </a:lnSpc>
            </a:pPr>
            <a:fld id="{81D60167-4931-47E6-BA6A-407CBD079E47}" type="slidenum">
              <a:rPr lang="it-IT" spc="-31" smtClean="0">
                <a:solidFill>
                  <a:srgbClr val="FFFFFF"/>
                </a:solidFill>
              </a:rPr>
              <a:pPr marL="23103">
                <a:lnSpc>
                  <a:spcPts val="1440"/>
                </a:lnSpc>
              </a:pPr>
              <a:t>‹N›</a:t>
            </a:fld>
            <a:endParaRPr lang="it-IT" spc="-31" dirty="0">
              <a:solidFill>
                <a:srgbClr val="FFFFFF"/>
              </a:solidFill>
            </a:endParaRPr>
          </a:p>
        </p:txBody>
      </p:sp>
    </p:spTree>
    <p:extLst>
      <p:ext uri="{BB962C8B-B14F-4D97-AF65-F5344CB8AC3E}">
        <p14:creationId xmlns:p14="http://schemas.microsoft.com/office/powerpoint/2010/main" val="2070124733"/>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4"/>
            <a:ext cx="2628900" cy="5811839"/>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1" y="365124"/>
            <a:ext cx="7734300" cy="581183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10207021" y="6356350"/>
            <a:ext cx="1146779" cy="365125"/>
          </a:xfrm>
          <a:prstGeom prst="rect">
            <a:avLst/>
          </a:prstGeom>
        </p:spPr>
        <p:txBody>
          <a:bodyPr/>
          <a:lstStyle/>
          <a:p>
            <a:fld id="{B659C56F-E988-984E-B7CD-2B68C86597D9}" type="datetime1">
              <a:rPr lang="it-IT" smtClean="0"/>
              <a:t>23/06/2026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DC449BC-E673-2243-8924-E6398E7E2D4C}" type="slidenum">
              <a:rPr lang="it-IT" smtClean="0"/>
              <a:t>‹N›</a:t>
            </a:fld>
            <a:endParaRPr lang="it-IT"/>
          </a:p>
        </p:txBody>
      </p:sp>
    </p:spTree>
    <p:extLst>
      <p:ext uri="{BB962C8B-B14F-4D97-AF65-F5344CB8AC3E}">
        <p14:creationId xmlns:p14="http://schemas.microsoft.com/office/powerpoint/2010/main" val="184402474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Copertin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7"/>
            <a:ext cx="9144000" cy="2952751"/>
          </a:xfrm>
        </p:spPr>
        <p:txBody>
          <a:bodyPr lIns="0" tIns="0" rIns="0" bIns="0" anchor="b">
            <a:noAutofit/>
          </a:bodyPr>
          <a:lstStyle>
            <a:lvl1pPr marL="0" indent="0">
              <a:buNone/>
              <a:defRPr sz="6400"/>
            </a:lvl1pPr>
            <a:lvl2pPr>
              <a:defRPr sz="6400"/>
            </a:lvl2pPr>
            <a:lvl3pPr>
              <a:defRPr sz="6400"/>
            </a:lvl3pPr>
            <a:lvl4pPr>
              <a:defRPr sz="6400"/>
            </a:lvl4pPr>
            <a:lvl5pPr>
              <a:defRPr sz="6400"/>
            </a:lvl5pPr>
          </a:lstStyle>
          <a:p>
            <a:pPr lvl="0"/>
            <a:r>
              <a:rPr lang="it-IT" dirty="0"/>
              <a:t>Titolo al massimo di tre righe</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5255" y="578151"/>
            <a:ext cx="1349612" cy="604999"/>
          </a:xfrm>
          <a:prstGeom prst="rect">
            <a:avLst/>
          </a:prstGeom>
        </p:spPr>
      </p:pic>
      <p:pic>
        <p:nvPicPr>
          <p:cNvPr id="13" name="Immagine 12">
            <a:extLst>
              <a:ext uri="{FF2B5EF4-FFF2-40B4-BE49-F238E27FC236}">
                <a16:creationId xmlns:a16="http://schemas.microsoft.com/office/drawing/2014/main" id="{4467E431-821E-4A48-AB5C-9E6AA612259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4008951339"/>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Divisore di sezione">
    <p:bg>
      <p:bgPr>
        <a:solidFill>
          <a:schemeClr val="bg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vl1pPr>
          </a:lstStyle>
          <a:p>
            <a:pPr lvl="0"/>
            <a:r>
              <a:rPr lang="it-IT" dirty="0"/>
              <a:t>Titolo del divisore</a:t>
            </a:r>
          </a:p>
        </p:txBody>
      </p:sp>
      <p:pic>
        <p:nvPicPr>
          <p:cNvPr id="2" name="Immagine 1">
            <a:extLst>
              <a:ext uri="{FF2B5EF4-FFF2-40B4-BE49-F238E27FC236}">
                <a16:creationId xmlns:a16="http://schemas.microsoft.com/office/drawing/2014/main" id="{19052EA8-FDCE-8244-A61A-45C5B1CB90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49585621"/>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 che può essere facoltativo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334434" y="6297858"/>
            <a:ext cx="367181"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409528"/>
            <a:ext cx="11523133" cy="4612389"/>
          </a:xfrm>
        </p:spPr>
        <p:txBody>
          <a:bodyPr lIns="0" tIns="0" rIns="0" bIns="0" anchor="t" anchorCtr="0">
            <a:normAutofit/>
          </a:bodyPr>
          <a:lstStyle>
            <a:lvl1pPr algn="l">
              <a:lnSpc>
                <a:spcPct val="100000"/>
              </a:lnSpc>
              <a:defRPr sz="5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en-US" dirty="0"/>
              <a:t>Call-out </a:t>
            </a:r>
            <a:r>
              <a:rPr lang="en-US" dirty="0" err="1"/>
              <a:t>è</a:t>
            </a:r>
            <a:r>
              <a:rPr lang="en-US" dirty="0"/>
              <a:t> </a:t>
            </a:r>
            <a:r>
              <a:rPr lang="en-US" dirty="0" err="1"/>
              <a:t>una</a:t>
            </a:r>
            <a:r>
              <a:rPr lang="en-US" dirty="0"/>
              <a:t> slide con un </a:t>
            </a:r>
            <a:r>
              <a:rPr lang="en-US" dirty="0" err="1"/>
              <a:t>testo</a:t>
            </a:r>
            <a:r>
              <a:rPr lang="en-US" dirty="0"/>
              <a:t> </a:t>
            </a:r>
            <a:r>
              <a:rPr lang="en-US" dirty="0" err="1"/>
              <a:t>grande</a:t>
            </a:r>
            <a:r>
              <a:rPr lang="en-US" dirty="0"/>
              <a:t> da </a:t>
            </a:r>
            <a:r>
              <a:rPr lang="en-US" dirty="0" err="1"/>
              <a:t>usare</a:t>
            </a:r>
            <a:r>
              <a:rPr lang="en-US" dirty="0"/>
              <a:t> per </a:t>
            </a:r>
            <a:r>
              <a:rPr lang="en-US" dirty="0" err="1"/>
              <a:t>evidenziare</a:t>
            </a:r>
            <a:r>
              <a:rPr lang="en-US" dirty="0"/>
              <a:t> </a:t>
            </a:r>
            <a:r>
              <a:rPr lang="en-US" dirty="0" err="1"/>
              <a:t>dei</a:t>
            </a:r>
            <a:r>
              <a:rPr lang="en-US" dirty="0"/>
              <a:t> </a:t>
            </a:r>
            <a:r>
              <a:rPr lang="en-US" dirty="0" err="1"/>
              <a:t>concetti</a:t>
            </a:r>
            <a:r>
              <a:rPr lang="en-US" dirty="0"/>
              <a:t> </a:t>
            </a:r>
            <a:r>
              <a:rPr lang="en-US" dirty="0" err="1"/>
              <a:t>chiave</a:t>
            </a:r>
            <a:r>
              <a:rPr lang="en-US" dirty="0"/>
              <a:t> </a:t>
            </a:r>
            <a:r>
              <a:rPr lang="en-US" dirty="0" err="1"/>
              <a:t>che</a:t>
            </a:r>
            <a:r>
              <a:rPr lang="en-US" dirty="0"/>
              <a:t> </a:t>
            </a:r>
            <a:r>
              <a:rPr lang="en-US" dirty="0" err="1"/>
              <a:t>devono</a:t>
            </a:r>
            <a:r>
              <a:rPr lang="en-US" dirty="0"/>
              <a:t> </a:t>
            </a:r>
            <a:r>
              <a:rPr lang="en-US" dirty="0" err="1"/>
              <a:t>risaltare</a:t>
            </a:r>
            <a:r>
              <a:rPr lang="en-US" dirty="0"/>
              <a:t> </a:t>
            </a:r>
            <a:r>
              <a:rPr lang="en-US" dirty="0" err="1"/>
              <a:t>all’interno</a:t>
            </a:r>
            <a:r>
              <a:rPr lang="en-US" dirty="0"/>
              <a:t> </a:t>
            </a:r>
            <a:r>
              <a:rPr lang="en-US" dirty="0" err="1"/>
              <a:t>della</a:t>
            </a:r>
            <a:r>
              <a:rPr lang="en-US" dirty="0"/>
              <a:t> </a:t>
            </a:r>
            <a:r>
              <a:rPr lang="en-US" dirty="0" err="1"/>
              <a:t>presentazione</a:t>
            </a:r>
            <a:r>
              <a:rPr lang="en-US" dirty="0"/>
              <a:t>.</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dirty="0">
              <a:latin typeface="Bressay" panose="02040503050505020203" pitchFamily="18" charset="77"/>
              <a:ea typeface="Bressay" panose="02040503050505020203" pitchFamily="18" charset="77"/>
              <a:cs typeface="Bressay" panose="02040503050505020203" pitchFamily="18" charset="77"/>
            </a:endParaRPr>
          </a:p>
        </p:txBody>
      </p:sp>
    </p:spTree>
    <p:extLst>
      <p:ext uri="{BB962C8B-B14F-4D97-AF65-F5344CB8AC3E}">
        <p14:creationId xmlns:p14="http://schemas.microsoft.com/office/powerpoint/2010/main" val="4210323620"/>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pic>
        <p:nvPicPr>
          <p:cNvPr id="10" name="Immagine 9">
            <a:extLst>
              <a:ext uri="{FF2B5EF4-FFF2-40B4-BE49-F238E27FC236}">
                <a16:creationId xmlns:a16="http://schemas.microsoft.com/office/drawing/2014/main" id="{F7A7F5FE-594E-4B43-927C-14C79A4179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1097692174"/>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Slide testo e immagin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a:lvl1pPr>
          </a:lstStyle>
          <a:p>
            <a:endParaRPr lang="it-IT" dirty="0"/>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5" y="1536001"/>
            <a:ext cx="4224867" cy="4612388"/>
          </a:xfrm>
        </p:spPr>
        <p:txBody>
          <a:bodyPr lIns="0" tIns="0" rIns="0" bIns="0" anchor="t" anchorCtr="0">
            <a:norm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rmAutofit/>
          </a:bodyPr>
          <a:lstStyle>
            <a:lvl1pPr marL="0" indent="0">
              <a:buNone/>
              <a:defRPr sz="2133">
                <a:solidFill>
                  <a:schemeClr val="accent6"/>
                </a:solidFill>
              </a:defRPr>
            </a:lvl1pPr>
          </a:lstStyle>
          <a:p>
            <a:pPr lvl="0"/>
            <a:r>
              <a:rPr lang="it-IT" dirty="0"/>
              <a:t>Sottotitolo</a:t>
            </a:r>
          </a:p>
        </p:txBody>
      </p:sp>
    </p:spTree>
    <p:extLst>
      <p:ext uri="{BB962C8B-B14F-4D97-AF65-F5344CB8AC3E}">
        <p14:creationId xmlns:p14="http://schemas.microsoft.com/office/powerpoint/2010/main" val="3714311325"/>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Slide grafi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19"/>
            <a:ext cx="8593667" cy="383115"/>
          </a:xfrm>
        </p:spPr>
        <p:txBody>
          <a:bodyPr lIns="0" tIns="0" rIns="0" bIns="0" anchor="t" anchorCtr="0">
            <a:norm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ADE5F55E-D27B-4D49-9E58-DEA1CFEFCCE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4" y="3429000"/>
            <a:ext cx="3395133" cy="2285337"/>
          </a:xfrm>
          <a:prstGeom prst="rect">
            <a:avLst/>
          </a:prstGeom>
        </p:spPr>
        <p:txBody>
          <a:bodyPr vert="horz" wrap="none" lIns="121920" tIns="60960" rIns="121920" bIns="60960" rtlCol="0" anchor="b">
            <a:normAutofit/>
          </a:bodyPr>
          <a:lstStyle/>
          <a:p>
            <a:pPr algn="l"/>
            <a:endParaRPr lang="it-IT" sz="2400" b="0" i="0" dirty="0">
              <a:latin typeface="Bressay" panose="02040503050505020203" pitchFamily="18" charset="77"/>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4" y="1532965"/>
            <a:ext cx="2734733" cy="4488953"/>
          </a:xfrm>
        </p:spPr>
        <p:txBody>
          <a:bodyPr lIns="0" tIns="0" rIns="0" bIns="0" anchor="b" anchorCtr="0">
            <a:noAutofit/>
          </a:bodyPr>
          <a:lstStyle>
            <a:lvl1pPr algn="l">
              <a:lnSpc>
                <a:spcPct val="100000"/>
              </a:lnSpc>
              <a:defRPr sz="1200"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5"/>
            <a:ext cx="8593667" cy="4517804"/>
          </a:xfrm>
        </p:spPr>
        <p:txBody>
          <a:bodyPr/>
          <a:lstStyle/>
          <a:p>
            <a:endParaRPr lang="it-IT" dirty="0"/>
          </a:p>
        </p:txBody>
      </p:sp>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4"/>
            <a:ext cx="8593667" cy="374649"/>
          </a:xfrm>
        </p:spPr>
        <p:txBody>
          <a:bodyPr lIns="0" tIns="0" rIns="0" bIns="0"/>
          <a:lstStyle>
            <a:lvl1pPr marL="0" indent="0">
              <a:buNone/>
              <a:defRPr lang="it-IT" sz="2133" b="0" i="0" kern="1200" dirty="0">
                <a:solidFill>
                  <a:schemeClr val="accent6"/>
                </a:solidFill>
                <a:latin typeface="Arial" panose="020B0604020202020204" pitchFamily="34" charset="0"/>
                <a:ea typeface="+mn-ea"/>
                <a:cs typeface="Arial" panose="020B0604020202020204" pitchFamily="34" charset="0"/>
              </a:defRPr>
            </a:lvl1pPr>
          </a:lstStyle>
          <a:p>
            <a:pPr lvl="0"/>
            <a:r>
              <a:rPr lang="it-IT" dirty="0"/>
              <a:t>Sottotitolo</a:t>
            </a:r>
          </a:p>
        </p:txBody>
      </p:sp>
    </p:spTree>
    <p:extLst>
      <p:ext uri="{BB962C8B-B14F-4D97-AF65-F5344CB8AC3E}">
        <p14:creationId xmlns:p14="http://schemas.microsoft.com/office/powerpoint/2010/main" val="664118804"/>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Grazi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Titolo 1">
            <a:extLst>
              <a:ext uri="{FF2B5EF4-FFF2-40B4-BE49-F238E27FC236}">
                <a16:creationId xmlns:a16="http://schemas.microsoft.com/office/drawing/2014/main" id="{3A76B943-58B8-DA47-92ED-EC3F5B4C782D}"/>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br>
              <a:rPr lang="it-IT" sz="1600" dirty="0">
                <a:latin typeface="Arial" panose="020B0604020202020204" pitchFamily="34" charset="0"/>
                <a:cs typeface="Arial" panose="020B0604020202020204" pitchFamily="34" charset="0"/>
              </a:rPr>
            </a:br>
            <a:r>
              <a:rPr lang="it-IT" sz="1600" dirty="0">
                <a:latin typeface="Arial" panose="020B0604020202020204" pitchFamily="34" charset="0"/>
                <a:cs typeface="Arial" panose="020B0604020202020204" pitchFamily="34" charset="0"/>
              </a:rPr>
              <a:t>Investiamo nel domani</a:t>
            </a:r>
          </a:p>
        </p:txBody>
      </p:sp>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dirty="0"/>
              <a:t>Grazie</a:t>
            </a:r>
          </a:p>
        </p:txBody>
      </p:sp>
      <p:pic>
        <p:nvPicPr>
          <p:cNvPr id="9" name="Immagin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5255" y="578151"/>
            <a:ext cx="1349612" cy="604999"/>
          </a:xfrm>
          <a:prstGeom prst="rect">
            <a:avLst/>
          </a:prstGeom>
        </p:spPr>
      </p:pic>
    </p:spTree>
    <p:extLst>
      <p:ext uri="{BB962C8B-B14F-4D97-AF65-F5344CB8AC3E}">
        <p14:creationId xmlns:p14="http://schemas.microsoft.com/office/powerpoint/2010/main" val="4093648251"/>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838200" y="677041"/>
            <a:ext cx="10515600" cy="701731"/>
          </a:xfrm>
          <a:noFill/>
        </p:spPr>
        <p:txBody>
          <a:bodyPr wrap="square" rtlCol="0">
            <a:spAutoFit/>
          </a:bodyPr>
          <a:lstStyle>
            <a:lvl1pPr>
              <a:defRPr lang="it-IT"/>
            </a:lvl1pPr>
          </a:lstStyle>
          <a:p>
            <a:pPr lvl="0" algn="l"/>
            <a:r>
              <a:rPr lang="it-IT"/>
              <a:t>Fare clic per modificare stile</a:t>
            </a:r>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FC0DA8F-5333-404C-B1A3-89924F4629AA}" type="slidenum">
              <a:t>‹N›</a:t>
            </a:fld>
            <a:endParaRPr lang="it-IT"/>
          </a:p>
        </p:txBody>
      </p:sp>
      <p:cxnSp>
        <p:nvCxnSpPr>
          <p:cNvPr id="10" name="Connettore 1 9"/>
          <p:cNvCxnSpPr/>
          <p:nvPr userDrawn="1"/>
        </p:nvCxnSpPr>
        <p:spPr>
          <a:xfrm>
            <a:off x="0" y="1220755"/>
            <a:ext cx="12192000" cy="0"/>
          </a:xfrm>
          <a:prstGeom prst="line">
            <a:avLst/>
          </a:prstGeom>
          <a:ln w="6350" cmpd="sng">
            <a:gradFill flip="none" rotWithShape="1">
              <a:gsLst>
                <a:gs pos="51000">
                  <a:schemeClr val="accent5"/>
                </a:gs>
                <a:gs pos="100000">
                  <a:schemeClr val="accent6"/>
                </a:gs>
                <a:gs pos="0">
                  <a:schemeClr val="accent6"/>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597759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userDrawn="1">
  <p:cSld name="Copertina BLU">
    <p:spTree>
      <p:nvGrpSpPr>
        <p:cNvPr id="1" name=""/>
        <p:cNvGrpSpPr/>
        <p:nvPr/>
      </p:nvGrpSpPr>
      <p:grpSpPr>
        <a:xfrm>
          <a:off x="0" y="0"/>
          <a:ext cx="0" cy="0"/>
          <a:chOff x="0" y="0"/>
          <a:chExt cx="0" cy="0"/>
        </a:xfrm>
      </p:grpSpPr>
      <p:sp>
        <p:nvSpPr>
          <p:cNvPr id="7" name="Segnaposto testo 2"/>
          <p:cNvSpPr>
            <a:spLocks noGrp="1"/>
          </p:cNvSpPr>
          <p:nvPr>
            <p:ph idx="1"/>
          </p:nvPr>
        </p:nvSpPr>
        <p:spPr>
          <a:xfrm>
            <a:off x="310086" y="3433234"/>
            <a:ext cx="10874479" cy="451405"/>
          </a:xfrm>
          <a:prstGeom prst="rect">
            <a:avLst/>
          </a:prstGeom>
          <a:noFill/>
        </p:spPr>
        <p:txBody>
          <a:bodyPr rtlCol="0"/>
          <a:lstStyle>
            <a:lvl1pPr algn="l">
              <a:defRPr>
                <a:solidFill>
                  <a:schemeClr val="accent3"/>
                </a:solidFill>
              </a:defRPr>
            </a:lvl1pPr>
          </a:lstStyle>
          <a:p>
            <a:pPr lvl="0"/>
            <a:r>
              <a:rPr lang="it-IT" dirty="0"/>
              <a:t>Fare clic per modificare gli stili del testo dello schema</a:t>
            </a:r>
          </a:p>
        </p:txBody>
      </p:sp>
      <p:sp>
        <p:nvSpPr>
          <p:cNvPr id="8" name="Segnaposto titolo 1"/>
          <p:cNvSpPr>
            <a:spLocks noGrp="1"/>
          </p:cNvSpPr>
          <p:nvPr>
            <p:ph type="title"/>
          </p:nvPr>
        </p:nvSpPr>
        <p:spPr>
          <a:xfrm>
            <a:off x="310085" y="2772411"/>
            <a:ext cx="10874480" cy="697627"/>
          </a:xfrm>
          <a:prstGeom prst="rect">
            <a:avLst/>
          </a:prstGeom>
          <a:noFill/>
        </p:spPr>
        <p:txBody>
          <a:bodyPr rtlCol="0"/>
          <a:lstStyle>
            <a:lvl1pPr algn="l">
              <a:defRPr>
                <a:solidFill>
                  <a:schemeClr val="tx1"/>
                </a:solidFill>
              </a:defRPr>
            </a:lvl1pPr>
          </a:lstStyle>
          <a:p>
            <a:pPr lvl="0"/>
            <a:r>
              <a:rPr lang="it-IT" dirty="0"/>
              <a:t>Fare clic per modificare stile</a:t>
            </a:r>
          </a:p>
        </p:txBody>
      </p:sp>
    </p:spTree>
    <p:extLst>
      <p:ext uri="{BB962C8B-B14F-4D97-AF65-F5344CB8AC3E}">
        <p14:creationId xmlns:p14="http://schemas.microsoft.com/office/powerpoint/2010/main" val="19111938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31737" y="2862183"/>
            <a:ext cx="6781393" cy="1533202"/>
          </a:xfrm>
        </p:spPr>
        <p:txBody>
          <a:bodyPr anchor="ctr" anchorCtr="0">
            <a:normAutofit/>
          </a:bodyPr>
          <a:lstStyle>
            <a:lvl1pPr algn="l">
              <a:defRPr sz="4460" b="1">
                <a:solidFill>
                  <a:srgbClr val="415464"/>
                </a:solidFill>
                <a:latin typeface="Arial" panose="020B0604020202020204" pitchFamily="34" charset="0"/>
                <a:cs typeface="Arial" panose="020B0604020202020204" pitchFamily="34" charset="0"/>
              </a:defRPr>
            </a:lvl1pPr>
          </a:lstStyle>
          <a:p>
            <a:r>
              <a:rPr lang="it-IT" dirty="0"/>
              <a:t>TITOLO </a:t>
            </a:r>
            <a:br>
              <a:rPr lang="it-IT" dirty="0"/>
            </a:br>
            <a:r>
              <a:rPr lang="it-IT" dirty="0"/>
              <a:t>PRINCIPALE</a:t>
            </a:r>
            <a:endParaRPr lang="en-US" dirty="0"/>
          </a:p>
        </p:txBody>
      </p:sp>
      <p:sp>
        <p:nvSpPr>
          <p:cNvPr id="3" name="Subtitle 2"/>
          <p:cNvSpPr>
            <a:spLocks noGrp="1"/>
          </p:cNvSpPr>
          <p:nvPr>
            <p:ph type="subTitle" idx="1" hasCustomPrompt="1"/>
          </p:nvPr>
        </p:nvSpPr>
        <p:spPr>
          <a:xfrm>
            <a:off x="2399927" y="4562535"/>
            <a:ext cx="6813203" cy="479541"/>
          </a:xfrm>
        </p:spPr>
        <p:txBody>
          <a:bodyPr/>
          <a:lstStyle>
            <a:lvl1pPr marL="0" indent="0" algn="l">
              <a:buNone/>
              <a:defRPr sz="2396">
                <a:solidFill>
                  <a:srgbClr val="415464"/>
                </a:solidFill>
                <a:latin typeface="Arial" panose="020B0604020202020204" pitchFamily="34" charset="0"/>
                <a:cs typeface="Arial" panose="020B0604020202020204" pitchFamily="34" charset="0"/>
              </a:defRPr>
            </a:lvl1pPr>
            <a:lvl2pPr marL="456503" indent="0" algn="ctr">
              <a:buNone/>
              <a:defRPr sz="1997"/>
            </a:lvl2pPr>
            <a:lvl3pPr marL="913006" indent="0" algn="ctr">
              <a:buNone/>
              <a:defRPr sz="1797"/>
            </a:lvl3pPr>
            <a:lvl4pPr marL="1369508" indent="0" algn="ctr">
              <a:buNone/>
              <a:defRPr sz="1598"/>
            </a:lvl4pPr>
            <a:lvl5pPr marL="1826011" indent="0" algn="ctr">
              <a:buNone/>
              <a:defRPr sz="1598"/>
            </a:lvl5pPr>
            <a:lvl6pPr marL="2282514" indent="0" algn="ctr">
              <a:buNone/>
              <a:defRPr sz="1598"/>
            </a:lvl6pPr>
            <a:lvl7pPr marL="2739017" indent="0" algn="ctr">
              <a:buNone/>
              <a:defRPr sz="1598"/>
            </a:lvl7pPr>
            <a:lvl8pPr marL="3195519" indent="0" algn="ctr">
              <a:buNone/>
              <a:defRPr sz="1598"/>
            </a:lvl8pPr>
            <a:lvl9pPr marL="3652022" indent="0" algn="ctr">
              <a:buNone/>
              <a:defRPr sz="1598"/>
            </a:lvl9pPr>
          </a:lstStyle>
          <a:p>
            <a:r>
              <a:rPr lang="it-IT" dirty="0"/>
              <a:t>Sottotitolo</a:t>
            </a:r>
            <a:endParaRPr lang="en-US" dirty="0"/>
          </a:p>
        </p:txBody>
      </p:sp>
      <p:sp>
        <p:nvSpPr>
          <p:cNvPr id="16" name="bg object 16">
            <a:extLst>
              <a:ext uri="{FF2B5EF4-FFF2-40B4-BE49-F238E27FC236}">
                <a16:creationId xmlns:a16="http://schemas.microsoft.com/office/drawing/2014/main" id="{A6C11CD4-CAD8-E7DA-7E53-7C2DD3805E2F}"/>
              </a:ext>
            </a:extLst>
          </p:cNvPr>
          <p:cNvSpPr/>
          <p:nvPr userDrawn="1"/>
        </p:nvSpPr>
        <p:spPr>
          <a:xfrm>
            <a:off x="1" y="1919428"/>
            <a:ext cx="288713" cy="1773570"/>
          </a:xfrm>
          <a:custGeom>
            <a:avLst/>
            <a:gdLst/>
            <a:ahLst/>
            <a:cxnLst/>
            <a:rect l="l" t="t" r="r" b="b"/>
            <a:pathLst>
              <a:path w="216535" h="1332230">
                <a:moveTo>
                  <a:pt x="216001" y="0"/>
                </a:moveTo>
                <a:lnTo>
                  <a:pt x="0" y="0"/>
                </a:lnTo>
                <a:lnTo>
                  <a:pt x="0" y="1332001"/>
                </a:lnTo>
                <a:lnTo>
                  <a:pt x="216001" y="1332001"/>
                </a:lnTo>
                <a:lnTo>
                  <a:pt x="216001" y="0"/>
                </a:lnTo>
                <a:close/>
              </a:path>
            </a:pathLst>
          </a:custGeom>
          <a:solidFill>
            <a:srgbClr val="6A96CF"/>
          </a:solidFill>
        </p:spPr>
        <p:txBody>
          <a:bodyPr wrap="square" lIns="0" tIns="0" rIns="0" bIns="0" rtlCol="0"/>
          <a:lstStyle/>
          <a:p>
            <a:endParaRPr sz="2396"/>
          </a:p>
        </p:txBody>
      </p:sp>
      <p:sp>
        <p:nvSpPr>
          <p:cNvPr id="17" name="bg object 17">
            <a:extLst>
              <a:ext uri="{FF2B5EF4-FFF2-40B4-BE49-F238E27FC236}">
                <a16:creationId xmlns:a16="http://schemas.microsoft.com/office/drawing/2014/main" id="{071A87A4-04B1-35D0-453A-6E38AD9F3B7B}"/>
              </a:ext>
            </a:extLst>
          </p:cNvPr>
          <p:cNvSpPr/>
          <p:nvPr userDrawn="1"/>
        </p:nvSpPr>
        <p:spPr>
          <a:xfrm>
            <a:off x="288001" y="2252517"/>
            <a:ext cx="1056640" cy="3019633"/>
          </a:xfrm>
          <a:custGeom>
            <a:avLst/>
            <a:gdLst/>
            <a:ahLst/>
            <a:cxnLst/>
            <a:rect l="l" t="t" r="r" b="b"/>
            <a:pathLst>
              <a:path w="792480" h="2268220">
                <a:moveTo>
                  <a:pt x="791997" y="0"/>
                </a:moveTo>
                <a:lnTo>
                  <a:pt x="0" y="0"/>
                </a:lnTo>
                <a:lnTo>
                  <a:pt x="0" y="2268004"/>
                </a:lnTo>
                <a:lnTo>
                  <a:pt x="791997" y="2268004"/>
                </a:lnTo>
                <a:lnTo>
                  <a:pt x="791997" y="0"/>
                </a:lnTo>
                <a:close/>
              </a:path>
            </a:pathLst>
          </a:custGeom>
          <a:solidFill>
            <a:srgbClr val="009640"/>
          </a:solidFill>
        </p:spPr>
        <p:txBody>
          <a:bodyPr wrap="square" lIns="0" tIns="0" rIns="0" bIns="0" rtlCol="0"/>
          <a:lstStyle/>
          <a:p>
            <a:endParaRPr sz="2396"/>
          </a:p>
        </p:txBody>
      </p:sp>
      <p:sp>
        <p:nvSpPr>
          <p:cNvPr id="18" name="bg object 18">
            <a:extLst>
              <a:ext uri="{FF2B5EF4-FFF2-40B4-BE49-F238E27FC236}">
                <a16:creationId xmlns:a16="http://schemas.microsoft.com/office/drawing/2014/main" id="{EF587250-4AE5-E735-D0C7-AD57A720906C}"/>
              </a:ext>
            </a:extLst>
          </p:cNvPr>
          <p:cNvSpPr/>
          <p:nvPr userDrawn="1"/>
        </p:nvSpPr>
        <p:spPr>
          <a:xfrm>
            <a:off x="1343999" y="2849209"/>
            <a:ext cx="252307" cy="2192868"/>
          </a:xfrm>
          <a:custGeom>
            <a:avLst/>
            <a:gdLst/>
            <a:ahLst/>
            <a:cxnLst/>
            <a:rect l="l" t="t" r="r" b="b"/>
            <a:pathLst>
              <a:path w="189230" h="1647189">
                <a:moveTo>
                  <a:pt x="189001" y="0"/>
                </a:moveTo>
                <a:lnTo>
                  <a:pt x="0" y="0"/>
                </a:lnTo>
                <a:lnTo>
                  <a:pt x="0" y="1646999"/>
                </a:lnTo>
                <a:lnTo>
                  <a:pt x="189001" y="1646999"/>
                </a:lnTo>
                <a:lnTo>
                  <a:pt x="189001" y="0"/>
                </a:lnTo>
                <a:close/>
              </a:path>
            </a:pathLst>
          </a:custGeom>
          <a:solidFill>
            <a:srgbClr val="E30613"/>
          </a:solidFill>
        </p:spPr>
        <p:txBody>
          <a:bodyPr wrap="square" lIns="0" tIns="0" rIns="0" bIns="0" rtlCol="0"/>
          <a:lstStyle/>
          <a:p>
            <a:endParaRPr sz="2396"/>
          </a:p>
        </p:txBody>
      </p:sp>
      <p:pic>
        <p:nvPicPr>
          <p:cNvPr id="21" name="Immagine 20" descr="Immagine che contiene testo, Carattere, schermata, Elementi grafici&#10;&#10;Il contenuto generato dall'IA potrebbe non essere corretto.">
            <a:extLst>
              <a:ext uri="{FF2B5EF4-FFF2-40B4-BE49-F238E27FC236}">
                <a16:creationId xmlns:a16="http://schemas.microsoft.com/office/drawing/2014/main" id="{DB4493E8-8925-07AB-0BDD-B5B039AF3316}"/>
              </a:ext>
            </a:extLst>
          </p:cNvPr>
          <p:cNvPicPr>
            <a:picLocks noChangeAspect="1"/>
          </p:cNvPicPr>
          <p:nvPr userDrawn="1"/>
        </p:nvPicPr>
        <p:blipFill>
          <a:blip r:embed="rId2"/>
          <a:stretch>
            <a:fillRect/>
          </a:stretch>
        </p:blipFill>
        <p:spPr>
          <a:xfrm>
            <a:off x="9213129" y="396121"/>
            <a:ext cx="2435443" cy="1211549"/>
          </a:xfrm>
          <a:prstGeom prst="rect">
            <a:avLst/>
          </a:prstGeom>
        </p:spPr>
      </p:pic>
      <p:grpSp>
        <p:nvGrpSpPr>
          <p:cNvPr id="24" name="Gruppo 23">
            <a:extLst>
              <a:ext uri="{FF2B5EF4-FFF2-40B4-BE49-F238E27FC236}">
                <a16:creationId xmlns:a16="http://schemas.microsoft.com/office/drawing/2014/main" id="{28824B4C-BD67-519E-8B61-517B7BE892EB}"/>
              </a:ext>
            </a:extLst>
          </p:cNvPr>
          <p:cNvGrpSpPr/>
          <p:nvPr userDrawn="1"/>
        </p:nvGrpSpPr>
        <p:grpSpPr>
          <a:xfrm>
            <a:off x="11184928" y="3438746"/>
            <a:ext cx="1007073" cy="3419254"/>
            <a:chOff x="6679029" y="2583040"/>
            <a:chExt cx="755305" cy="2568398"/>
          </a:xfrm>
        </p:grpSpPr>
        <p:sp>
          <p:nvSpPr>
            <p:cNvPr id="22" name="Rettangolo 21">
              <a:extLst>
                <a:ext uri="{FF2B5EF4-FFF2-40B4-BE49-F238E27FC236}">
                  <a16:creationId xmlns:a16="http://schemas.microsoft.com/office/drawing/2014/main" id="{2B3A30BC-E04C-1B9F-2517-A8FA33DF7BE8}"/>
                </a:ext>
              </a:extLst>
            </p:cNvPr>
            <p:cNvSpPr/>
            <p:nvPr userDrawn="1"/>
          </p:nvSpPr>
          <p:spPr>
            <a:xfrm>
              <a:off x="6679029" y="2912882"/>
              <a:ext cx="504000" cy="2238556"/>
            </a:xfrm>
            <a:prstGeom prst="rect">
              <a:avLst/>
            </a:prstGeom>
            <a:solidFill>
              <a:srgbClr val="E17B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396"/>
            </a:p>
          </p:txBody>
        </p:sp>
        <p:sp>
          <p:nvSpPr>
            <p:cNvPr id="23" name="Rettangolo 22">
              <a:extLst>
                <a:ext uri="{FF2B5EF4-FFF2-40B4-BE49-F238E27FC236}">
                  <a16:creationId xmlns:a16="http://schemas.microsoft.com/office/drawing/2014/main" id="{4B0821F7-4756-F50B-FB1A-4B3F7DB81F69}"/>
                </a:ext>
              </a:extLst>
            </p:cNvPr>
            <p:cNvSpPr/>
            <p:nvPr userDrawn="1"/>
          </p:nvSpPr>
          <p:spPr>
            <a:xfrm>
              <a:off x="7182334" y="2583040"/>
              <a:ext cx="252000" cy="2568398"/>
            </a:xfrm>
            <a:prstGeom prst="rect">
              <a:avLst/>
            </a:prstGeom>
            <a:solidFill>
              <a:srgbClr val="E306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396"/>
            </a:p>
          </p:txBody>
        </p:sp>
      </p:grpSp>
    </p:spTree>
    <p:extLst>
      <p:ext uri="{BB962C8B-B14F-4D97-AF65-F5344CB8AC3E}">
        <p14:creationId xmlns:p14="http://schemas.microsoft.com/office/powerpoint/2010/main" val="330120310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userDrawn="1">
  <p:cSld name="1_Intestazione CERCHI">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987969" y="3464911"/>
            <a:ext cx="6288075" cy="697627"/>
          </a:xfrm>
        </p:spPr>
        <p:txBody>
          <a:bodyPr/>
          <a:lstStyle>
            <a:lvl1pPr marL="0" indent="0" algn="l">
              <a:buNone/>
              <a:defRPr sz="1867">
                <a:solidFill>
                  <a:schemeClr val="accent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it-IT"/>
              <a:t>Fare clic per modificare lo stile del sottotitolo dello schema</a:t>
            </a:r>
          </a:p>
        </p:txBody>
      </p:sp>
      <p:sp>
        <p:nvSpPr>
          <p:cNvPr id="9" name="Titolo 8"/>
          <p:cNvSpPr>
            <a:spLocks noGrp="1"/>
          </p:cNvSpPr>
          <p:nvPr>
            <p:ph type="title"/>
          </p:nvPr>
        </p:nvSpPr>
        <p:spPr>
          <a:xfrm>
            <a:off x="2987969" y="2792836"/>
            <a:ext cx="6288075" cy="533480"/>
          </a:xfrm>
        </p:spPr>
        <p:txBody>
          <a:bodyPr/>
          <a:lstStyle>
            <a:lvl1pPr algn="l">
              <a:defRPr sz="2667">
                <a:solidFill>
                  <a:schemeClr val="accent2"/>
                </a:solidFill>
              </a:defRPr>
            </a:lvl1pPr>
          </a:lstStyle>
          <a:p>
            <a:r>
              <a:rPr lang="it-IT" dirty="0"/>
              <a:t>Fare clic per modificare stile</a:t>
            </a:r>
          </a:p>
        </p:txBody>
      </p:sp>
    </p:spTree>
    <p:extLst>
      <p:ext uri="{BB962C8B-B14F-4D97-AF65-F5344CB8AC3E}">
        <p14:creationId xmlns:p14="http://schemas.microsoft.com/office/powerpoint/2010/main" val="1010930814"/>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pertin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7"/>
            <a:ext cx="9144000" cy="2952751"/>
          </a:xfrm>
        </p:spPr>
        <p:txBody>
          <a:bodyPr lIns="0" tIns="0" rIns="0" bIns="0" anchor="b">
            <a:noAutofit/>
          </a:bodyPr>
          <a:lstStyle>
            <a:lvl1pPr marL="0" indent="0">
              <a:buNone/>
              <a:defRPr sz="6400"/>
            </a:lvl1pPr>
            <a:lvl2pPr>
              <a:defRPr sz="6400"/>
            </a:lvl2pPr>
            <a:lvl3pPr>
              <a:defRPr sz="6400"/>
            </a:lvl3pPr>
            <a:lvl4pPr>
              <a:defRPr sz="6400"/>
            </a:lvl4pPr>
            <a:lvl5pPr>
              <a:defRPr sz="6400"/>
            </a:lvl5pPr>
          </a:lstStyle>
          <a:p>
            <a:pPr lvl="0"/>
            <a:r>
              <a:rPr lang="it-IT" dirty="0"/>
              <a:t>Titolo al massimo di tre righe</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5255" y="578151"/>
            <a:ext cx="1349612" cy="604999"/>
          </a:xfrm>
          <a:prstGeom prst="rect">
            <a:avLst/>
          </a:prstGeom>
        </p:spPr>
      </p:pic>
    </p:spTree>
    <p:extLst>
      <p:ext uri="{BB962C8B-B14F-4D97-AF65-F5344CB8AC3E}">
        <p14:creationId xmlns:p14="http://schemas.microsoft.com/office/powerpoint/2010/main" val="2676635924"/>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sore di sezione">
    <p:bg>
      <p:bgPr>
        <a:solidFill>
          <a:schemeClr val="bg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vl1pPr>
          </a:lstStyle>
          <a:p>
            <a:pPr lvl="0"/>
            <a:r>
              <a:rPr lang="it-IT" dirty="0"/>
              <a:t>Titolo del divisore</a:t>
            </a:r>
          </a:p>
        </p:txBody>
      </p:sp>
      <p:pic>
        <p:nvPicPr>
          <p:cNvPr id="9" name="Immagin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2354095435"/>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 che può essere facoltativo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334434" y="6297858"/>
            <a:ext cx="367181"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409528"/>
            <a:ext cx="11523133" cy="4612389"/>
          </a:xfrm>
        </p:spPr>
        <p:txBody>
          <a:bodyPr lIns="0" tIns="0" rIns="0" bIns="0" anchor="t" anchorCtr="0">
            <a:normAutofit/>
          </a:bodyPr>
          <a:lstStyle>
            <a:lvl1pPr algn="l">
              <a:lnSpc>
                <a:spcPct val="100000"/>
              </a:lnSpc>
              <a:defRPr sz="5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en-US" dirty="0"/>
              <a:t>Call-out </a:t>
            </a:r>
            <a:r>
              <a:rPr lang="en-US" dirty="0" err="1"/>
              <a:t>è</a:t>
            </a:r>
            <a:r>
              <a:rPr lang="en-US" dirty="0"/>
              <a:t> </a:t>
            </a:r>
            <a:r>
              <a:rPr lang="en-US" dirty="0" err="1"/>
              <a:t>una</a:t>
            </a:r>
            <a:r>
              <a:rPr lang="en-US" dirty="0"/>
              <a:t> slide con un </a:t>
            </a:r>
            <a:r>
              <a:rPr lang="en-US" dirty="0" err="1"/>
              <a:t>testo</a:t>
            </a:r>
            <a:r>
              <a:rPr lang="en-US" dirty="0"/>
              <a:t> </a:t>
            </a:r>
            <a:r>
              <a:rPr lang="en-US" dirty="0" err="1"/>
              <a:t>grande</a:t>
            </a:r>
            <a:r>
              <a:rPr lang="en-US" dirty="0"/>
              <a:t> da </a:t>
            </a:r>
            <a:r>
              <a:rPr lang="en-US" dirty="0" err="1"/>
              <a:t>usare</a:t>
            </a:r>
            <a:r>
              <a:rPr lang="en-US" dirty="0"/>
              <a:t> per </a:t>
            </a:r>
            <a:r>
              <a:rPr lang="en-US" dirty="0" err="1"/>
              <a:t>evidenziare</a:t>
            </a:r>
            <a:r>
              <a:rPr lang="en-US" dirty="0"/>
              <a:t> </a:t>
            </a:r>
            <a:r>
              <a:rPr lang="en-US" dirty="0" err="1"/>
              <a:t>dei</a:t>
            </a:r>
            <a:r>
              <a:rPr lang="en-US" dirty="0"/>
              <a:t> </a:t>
            </a:r>
            <a:r>
              <a:rPr lang="en-US" dirty="0" err="1"/>
              <a:t>concetti</a:t>
            </a:r>
            <a:r>
              <a:rPr lang="en-US" dirty="0"/>
              <a:t> </a:t>
            </a:r>
            <a:r>
              <a:rPr lang="en-US" dirty="0" err="1"/>
              <a:t>chiave</a:t>
            </a:r>
            <a:r>
              <a:rPr lang="en-US" dirty="0"/>
              <a:t> </a:t>
            </a:r>
            <a:r>
              <a:rPr lang="en-US" dirty="0" err="1"/>
              <a:t>che</a:t>
            </a:r>
            <a:r>
              <a:rPr lang="en-US" dirty="0"/>
              <a:t> </a:t>
            </a:r>
            <a:r>
              <a:rPr lang="en-US" dirty="0" err="1"/>
              <a:t>devono</a:t>
            </a:r>
            <a:r>
              <a:rPr lang="en-US" dirty="0"/>
              <a:t> </a:t>
            </a:r>
            <a:r>
              <a:rPr lang="en-US" dirty="0" err="1"/>
              <a:t>risaltare</a:t>
            </a:r>
            <a:r>
              <a:rPr lang="en-US" dirty="0"/>
              <a:t> </a:t>
            </a:r>
            <a:r>
              <a:rPr lang="en-US" dirty="0" err="1"/>
              <a:t>all’interno</a:t>
            </a:r>
            <a:r>
              <a:rPr lang="en-US" dirty="0"/>
              <a:t> </a:t>
            </a:r>
            <a:r>
              <a:rPr lang="en-US" dirty="0" err="1"/>
              <a:t>della</a:t>
            </a:r>
            <a:r>
              <a:rPr lang="en-US" dirty="0"/>
              <a:t> </a:t>
            </a:r>
            <a:r>
              <a:rPr lang="en-US" dirty="0" err="1"/>
              <a:t>presentazione</a:t>
            </a:r>
            <a:r>
              <a:rPr lang="en-US" dirty="0"/>
              <a:t>.</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dirty="0">
              <a:latin typeface="Bressay" panose="02040503050505020203" pitchFamily="18" charset="77"/>
              <a:ea typeface="Bressay" panose="02040503050505020203" pitchFamily="18" charset="77"/>
              <a:cs typeface="Bressay" panose="02040503050505020203" pitchFamily="18" charset="77"/>
            </a:endParaRPr>
          </a:p>
        </p:txBody>
      </p:sp>
      <p:pic>
        <p:nvPicPr>
          <p:cNvPr id="12" name="Immagin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2741613074"/>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pic>
        <p:nvPicPr>
          <p:cNvPr id="12" name="Immagin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96600" y="6263019"/>
            <a:ext cx="897059" cy="402130"/>
          </a:xfrm>
          <a:prstGeom prst="rect">
            <a:avLst/>
          </a:prstGeom>
        </p:spPr>
      </p:pic>
    </p:spTree>
    <p:extLst>
      <p:ext uri="{BB962C8B-B14F-4D97-AF65-F5344CB8AC3E}">
        <p14:creationId xmlns:p14="http://schemas.microsoft.com/office/powerpoint/2010/main" val="1222225109"/>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ide testo e immagin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a:lvl1pPr>
          </a:lstStyle>
          <a:p>
            <a:endParaRPr lang="it-IT" dirty="0"/>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5" y="1536001"/>
            <a:ext cx="4224867" cy="4612388"/>
          </a:xfrm>
        </p:spPr>
        <p:txBody>
          <a:bodyPr lIns="0" tIns="0" rIns="0" bIns="0" anchor="t" anchorCtr="0">
            <a:norm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rmAutofit/>
          </a:bodyPr>
          <a:lstStyle>
            <a:lvl1pPr marL="0" indent="0">
              <a:buNone/>
              <a:defRPr sz="2133">
                <a:solidFill>
                  <a:schemeClr val="accent6"/>
                </a:solidFill>
              </a:defRPr>
            </a:lvl1pPr>
          </a:lstStyle>
          <a:p>
            <a:pPr lvl="0"/>
            <a:r>
              <a:rPr lang="it-IT" dirty="0"/>
              <a:t>Sottotitolo</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1650584422"/>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 grafi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19"/>
            <a:ext cx="8593667" cy="383115"/>
          </a:xfrm>
        </p:spPr>
        <p:txBody>
          <a:bodyPr lIns="0" tIns="0" rIns="0" bIns="0" anchor="t" anchorCtr="0">
            <a:norm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ADE5F55E-D27B-4D49-9E58-DEA1CFEFCCE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4" y="3429000"/>
            <a:ext cx="3395133" cy="2285337"/>
          </a:xfrm>
          <a:prstGeom prst="rect">
            <a:avLst/>
          </a:prstGeom>
        </p:spPr>
        <p:txBody>
          <a:bodyPr vert="horz" wrap="none" lIns="121920" tIns="60960" rIns="121920" bIns="60960" rtlCol="0" anchor="b">
            <a:normAutofit/>
          </a:bodyPr>
          <a:lstStyle/>
          <a:p>
            <a:pPr algn="l"/>
            <a:endParaRPr lang="it-IT" sz="2400" b="0" i="0" dirty="0">
              <a:latin typeface="Bressay" panose="02040503050505020203" pitchFamily="18" charset="77"/>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4" y="1532965"/>
            <a:ext cx="2734733" cy="4488953"/>
          </a:xfrm>
        </p:spPr>
        <p:txBody>
          <a:bodyPr lIns="0" tIns="0" rIns="0" bIns="0" anchor="b" anchorCtr="0">
            <a:noAutofit/>
          </a:bodyPr>
          <a:lstStyle>
            <a:lvl1pPr algn="l">
              <a:lnSpc>
                <a:spcPct val="100000"/>
              </a:lnSpc>
              <a:defRPr sz="1200"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5"/>
            <a:ext cx="8593667" cy="4517804"/>
          </a:xfrm>
        </p:spPr>
        <p:txBody>
          <a:bodyPr/>
          <a:lstStyle/>
          <a:p>
            <a:endParaRPr lang="it-IT" dirty="0"/>
          </a:p>
        </p:txBody>
      </p:sp>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4"/>
            <a:ext cx="8593667" cy="374649"/>
          </a:xfrm>
        </p:spPr>
        <p:txBody>
          <a:bodyPr lIns="0" tIns="0" rIns="0" bIns="0"/>
          <a:lstStyle>
            <a:lvl1pPr marL="0" indent="0">
              <a:buNone/>
              <a:defRPr lang="it-IT" sz="2133" b="0" i="0" kern="1200" dirty="0">
                <a:solidFill>
                  <a:schemeClr val="accent6"/>
                </a:solidFill>
                <a:latin typeface="Arial" panose="020B0604020202020204" pitchFamily="34" charset="0"/>
                <a:ea typeface="+mn-ea"/>
                <a:cs typeface="Arial" panose="020B0604020202020204" pitchFamily="34" charset="0"/>
              </a:defRPr>
            </a:lvl1pPr>
          </a:lstStyle>
          <a:p>
            <a:pPr lvl="0"/>
            <a:r>
              <a:rPr lang="it-IT" dirty="0"/>
              <a:t>Sottotitolo</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984130680"/>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azi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pic>
        <p:nvPicPr>
          <p:cNvPr id="9" name="Immagin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5255" y="578151"/>
            <a:ext cx="1349612" cy="604999"/>
          </a:xfrm>
          <a:prstGeom prst="rect">
            <a:avLst/>
          </a:prstGeom>
        </p:spPr>
      </p:pic>
    </p:spTree>
    <p:extLst>
      <p:ext uri="{BB962C8B-B14F-4D97-AF65-F5344CB8AC3E}">
        <p14:creationId xmlns:p14="http://schemas.microsoft.com/office/powerpoint/2010/main" val="400866145"/>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pic>
        <p:nvPicPr>
          <p:cNvPr id="12" name="Immagin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212970484"/>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838200" y="677041"/>
            <a:ext cx="10515600" cy="701731"/>
          </a:xfrm>
          <a:noFill/>
        </p:spPr>
        <p:txBody>
          <a:bodyPr wrap="square" rtlCol="0">
            <a:spAutoFit/>
          </a:bodyPr>
          <a:lstStyle>
            <a:lvl1pPr>
              <a:defRPr lang="it-IT"/>
            </a:lvl1pPr>
          </a:lstStyle>
          <a:p>
            <a:pPr lvl="0" algn="l"/>
            <a:r>
              <a:rPr lang="it-IT"/>
              <a:t>Fare clic per modificare stile</a:t>
            </a:r>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FC0DA8F-5333-404C-B1A3-89924F4629AA}" type="slidenum">
              <a:t>‹N›</a:t>
            </a:fld>
            <a:endParaRPr lang="it-IT"/>
          </a:p>
        </p:txBody>
      </p:sp>
      <p:cxnSp>
        <p:nvCxnSpPr>
          <p:cNvPr id="10" name="Connettore 1 9"/>
          <p:cNvCxnSpPr/>
          <p:nvPr userDrawn="1"/>
        </p:nvCxnSpPr>
        <p:spPr>
          <a:xfrm>
            <a:off x="0" y="1220755"/>
            <a:ext cx="12192000" cy="0"/>
          </a:xfrm>
          <a:prstGeom prst="line">
            <a:avLst/>
          </a:prstGeom>
          <a:ln w="6350" cmpd="sng">
            <a:gradFill flip="none" rotWithShape="1">
              <a:gsLst>
                <a:gs pos="51000">
                  <a:schemeClr val="accent5"/>
                </a:gs>
                <a:gs pos="100000">
                  <a:schemeClr val="accent6"/>
                </a:gs>
                <a:gs pos="0">
                  <a:schemeClr val="accent6"/>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88824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pertina BLU">
    <p:spTree>
      <p:nvGrpSpPr>
        <p:cNvPr id="1" name=""/>
        <p:cNvGrpSpPr/>
        <p:nvPr/>
      </p:nvGrpSpPr>
      <p:grpSpPr>
        <a:xfrm>
          <a:off x="0" y="0"/>
          <a:ext cx="0" cy="0"/>
          <a:chOff x="0" y="0"/>
          <a:chExt cx="0" cy="0"/>
        </a:xfrm>
      </p:grpSpPr>
      <p:sp>
        <p:nvSpPr>
          <p:cNvPr id="7" name="Segnaposto testo 2"/>
          <p:cNvSpPr>
            <a:spLocks noGrp="1"/>
          </p:cNvSpPr>
          <p:nvPr>
            <p:ph idx="1"/>
          </p:nvPr>
        </p:nvSpPr>
        <p:spPr>
          <a:xfrm>
            <a:off x="310086" y="3433234"/>
            <a:ext cx="10874479" cy="451405"/>
          </a:xfrm>
          <a:prstGeom prst="rect">
            <a:avLst/>
          </a:prstGeom>
          <a:noFill/>
        </p:spPr>
        <p:txBody>
          <a:bodyPr rtlCol="0"/>
          <a:lstStyle>
            <a:lvl1pPr algn="l">
              <a:defRPr>
                <a:solidFill>
                  <a:schemeClr val="accent3"/>
                </a:solidFill>
              </a:defRPr>
            </a:lvl1pPr>
          </a:lstStyle>
          <a:p>
            <a:pPr lvl="0"/>
            <a:r>
              <a:rPr lang="it-IT" dirty="0"/>
              <a:t>Fare clic per modificare gli stili del testo dello schema</a:t>
            </a:r>
          </a:p>
        </p:txBody>
      </p:sp>
      <p:sp>
        <p:nvSpPr>
          <p:cNvPr id="8" name="Segnaposto titolo 1"/>
          <p:cNvSpPr>
            <a:spLocks noGrp="1"/>
          </p:cNvSpPr>
          <p:nvPr>
            <p:ph type="title"/>
          </p:nvPr>
        </p:nvSpPr>
        <p:spPr>
          <a:xfrm>
            <a:off x="310085" y="2772411"/>
            <a:ext cx="10874480" cy="697627"/>
          </a:xfrm>
          <a:prstGeom prst="rect">
            <a:avLst/>
          </a:prstGeom>
          <a:noFill/>
        </p:spPr>
        <p:txBody>
          <a:bodyPr rtlCol="0"/>
          <a:lstStyle>
            <a:lvl1pPr algn="l">
              <a:defRPr>
                <a:solidFill>
                  <a:schemeClr val="tx1"/>
                </a:solidFill>
              </a:defRPr>
            </a:lvl1pPr>
          </a:lstStyle>
          <a:p>
            <a:pPr lvl="0"/>
            <a:r>
              <a:rPr lang="it-IT" dirty="0"/>
              <a:t>Fare clic per modificare stile</a:t>
            </a:r>
          </a:p>
        </p:txBody>
      </p:sp>
    </p:spTree>
    <p:extLst>
      <p:ext uri="{BB962C8B-B14F-4D97-AF65-F5344CB8AC3E}">
        <p14:creationId xmlns:p14="http://schemas.microsoft.com/office/powerpoint/2010/main" val="4078664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1_Intestazione CERCHI">
    <p:spTree>
      <p:nvGrpSpPr>
        <p:cNvPr id="1" name=""/>
        <p:cNvGrpSpPr/>
        <p:nvPr/>
      </p:nvGrpSpPr>
      <p:grpSpPr>
        <a:xfrm>
          <a:off x="0" y="0"/>
          <a:ext cx="0" cy="0"/>
          <a:chOff x="0" y="0"/>
          <a:chExt cx="0" cy="0"/>
        </a:xfrm>
      </p:grpSpPr>
      <p:pic>
        <p:nvPicPr>
          <p:cNvPr id="4" name="Immagine 5"/>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12700"/>
            <a:ext cx="2592917" cy="88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ottotitolo 2"/>
          <p:cNvSpPr>
            <a:spLocks noGrp="1"/>
          </p:cNvSpPr>
          <p:nvPr>
            <p:ph type="subTitle" idx="1"/>
          </p:nvPr>
        </p:nvSpPr>
        <p:spPr>
          <a:xfrm>
            <a:off x="2987969" y="3464911"/>
            <a:ext cx="6288075" cy="697627"/>
          </a:xfrm>
        </p:spPr>
        <p:txBody>
          <a:bodyPr/>
          <a:lstStyle>
            <a:lvl1pPr marL="0" indent="0" algn="l">
              <a:buNone/>
              <a:defRPr sz="1867">
                <a:solidFill>
                  <a:schemeClr val="accent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it-IT"/>
              <a:t>Fare clic per modificare lo stile del sottotitolo dello schema</a:t>
            </a:r>
          </a:p>
        </p:txBody>
      </p:sp>
      <p:sp>
        <p:nvSpPr>
          <p:cNvPr id="9" name="Titolo 8"/>
          <p:cNvSpPr>
            <a:spLocks noGrp="1"/>
          </p:cNvSpPr>
          <p:nvPr>
            <p:ph type="title"/>
          </p:nvPr>
        </p:nvSpPr>
        <p:spPr>
          <a:xfrm>
            <a:off x="2987969" y="2792836"/>
            <a:ext cx="6288075" cy="533480"/>
          </a:xfrm>
        </p:spPr>
        <p:txBody>
          <a:bodyPr/>
          <a:lstStyle>
            <a:lvl1pPr algn="l">
              <a:defRPr sz="2667">
                <a:solidFill>
                  <a:schemeClr val="accent2"/>
                </a:solidFill>
              </a:defRPr>
            </a:lvl1pPr>
          </a:lstStyle>
          <a:p>
            <a:r>
              <a:rPr lang="it-IT" dirty="0"/>
              <a:t>Fare clic per modificare stile</a:t>
            </a:r>
          </a:p>
        </p:txBody>
      </p:sp>
    </p:spTree>
    <p:extLst>
      <p:ext uri="{BB962C8B-B14F-4D97-AF65-F5344CB8AC3E}">
        <p14:creationId xmlns:p14="http://schemas.microsoft.com/office/powerpoint/2010/main" val="2759720320"/>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Pagina vuota BIANCA">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7744044"/>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8019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BDFEE7-2DC8-1043-9CA6-E9A7F5CA893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41D5D76-D932-364D-A555-59C863709E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2D01014-8590-F340-BD77-67A880FB79CB}"/>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C512E87E-82CC-BF47-BE0B-FD0E1260719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1C107C3-5783-674D-8AC9-CF9DB2996492}"/>
              </a:ext>
            </a:extLst>
          </p:cNvPr>
          <p:cNvSpPr>
            <a:spLocks noGrp="1"/>
          </p:cNvSpPr>
          <p:nvPr>
            <p:ph type="sldNum" sz="quarter" idx="12"/>
          </p:nvPr>
        </p:nvSpPr>
        <p:spPr/>
        <p:txBody>
          <a:bodyPr/>
          <a:lstStyle/>
          <a:p>
            <a:fld id="{0F70019E-2196-5449-A018-3CCD7DF09CE0}" type="slidenum">
              <a:rPr lang="it-IT" smtClean="0"/>
              <a:t>‹N›</a:t>
            </a:fld>
            <a:endParaRPr lang="it-IT"/>
          </a:p>
        </p:txBody>
      </p:sp>
    </p:spTree>
    <p:extLst>
      <p:ext uri="{BB962C8B-B14F-4D97-AF65-F5344CB8AC3E}">
        <p14:creationId xmlns:p14="http://schemas.microsoft.com/office/powerpoint/2010/main" val="33700917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90" y="1590"/>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2" y="2"/>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16" name="Subtitle 2">
            <a:extLst>
              <a:ext uri="{FF2B5EF4-FFF2-40B4-BE49-F238E27FC236}">
                <a16:creationId xmlns:a16="http://schemas.microsoft.com/office/drawing/2014/main" id="{EFE3C66E-1441-42A5-8CE5-AB284D02520F}"/>
              </a:ext>
            </a:extLst>
          </p:cNvPr>
          <p:cNvSpPr>
            <a:spLocks noGrp="1"/>
          </p:cNvSpPr>
          <p:nvPr>
            <p:ph type="subTitle" idx="1" hasCustomPrompt="1"/>
          </p:nvPr>
        </p:nvSpPr>
        <p:spPr bwMode="white">
          <a:xfrm>
            <a:off x="335255" y="4610913"/>
            <a:ext cx="9144000" cy="454459"/>
          </a:xfrm>
          <a:prstGeom prst="rect">
            <a:avLst/>
          </a:prstGeom>
        </p:spPr>
        <p:txBody>
          <a:bodyPr vert="horz" lIns="0" tIns="0" rIns="0" bIns="0" rtlCol="0" anchor="t" anchorCtr="0">
            <a:noAutofit/>
          </a:bodyPr>
          <a:lstStyle>
            <a:lvl1pPr>
              <a:defRPr lang="en-US" sz="3200" b="0" i="0" dirty="0">
                <a:solidFill>
                  <a:srgbClr val="415064"/>
                </a:solidFill>
                <a:latin typeface="+mn-lt"/>
                <a:ea typeface="+mn-ea"/>
                <a:cs typeface="+mn-cs"/>
              </a:defRPr>
            </a:lvl1pPr>
          </a:lstStyle>
          <a:p>
            <a:pPr lvl="0">
              <a:buNone/>
            </a:pPr>
            <a:r>
              <a:rPr lang="en-US"/>
              <a:t>Subtitle in sentence case</a:t>
            </a:r>
          </a:p>
        </p:txBody>
      </p:sp>
      <p:sp>
        <p:nvSpPr>
          <p:cNvPr id="17" name="Title 1">
            <a:extLst>
              <a:ext uri="{FF2B5EF4-FFF2-40B4-BE49-F238E27FC236}">
                <a16:creationId xmlns:a16="http://schemas.microsoft.com/office/drawing/2014/main" id="{57248F22-1838-4EEB-9A85-53C5A45220EF}"/>
              </a:ext>
            </a:extLst>
          </p:cNvPr>
          <p:cNvSpPr>
            <a:spLocks noGrp="1"/>
          </p:cNvSpPr>
          <p:nvPr>
            <p:ph type="ctrTitle" hasCustomPrompt="1"/>
          </p:nvPr>
        </p:nvSpPr>
        <p:spPr bwMode="ltGray">
          <a:xfrm>
            <a:off x="334433" y="1557869"/>
            <a:ext cx="9144000" cy="2952751"/>
          </a:xfrm>
          <a:prstGeom prst="rect">
            <a:avLst/>
          </a:prstGeom>
        </p:spPr>
        <p:txBody>
          <a:bodyPr vert="horz" lIns="0" tIns="0" rIns="0" bIns="0" rtlCol="0" anchor="b">
            <a:noAutofit/>
          </a:bodyPr>
          <a:lstStyle>
            <a:lvl1pPr>
              <a:defRPr lang="en-US" sz="6400" b="0" dirty="0">
                <a:solidFill>
                  <a:schemeClr val="tx1"/>
                </a:solidFill>
                <a:latin typeface="+mj-lt"/>
                <a:ea typeface="+mj-ea"/>
                <a:cs typeface="+mj-cs"/>
              </a:defRPr>
            </a:lvl1pPr>
          </a:lstStyle>
          <a:p>
            <a:pPr marL="0" lvl="0" indent="0">
              <a:lnSpc>
                <a:spcPct val="110000"/>
              </a:lnSpc>
              <a:spcBef>
                <a:spcPts val="600"/>
              </a:spcBef>
              <a:spcAft>
                <a:spcPts val="300"/>
              </a:spcAft>
              <a:buFont typeface="Arial" panose="020B0604020202020204" pitchFamily="34" charset="0"/>
            </a:pPr>
            <a:r>
              <a:rPr lang="en-US"/>
              <a:t>Title in Title Case</a:t>
            </a:r>
          </a:p>
        </p:txBody>
      </p:sp>
      <p:pic>
        <p:nvPicPr>
          <p:cNvPr id="19" name="Immagine 13">
            <a:extLst>
              <a:ext uri="{FF2B5EF4-FFF2-40B4-BE49-F238E27FC236}">
                <a16:creationId xmlns:a16="http://schemas.microsoft.com/office/drawing/2014/main" id="{8852CD33-CDCE-4CD3-BF99-535CC8D9B552}"/>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335255" y="578153"/>
            <a:ext cx="1349612" cy="604999"/>
          </a:xfrm>
          <a:prstGeom prst="rect">
            <a:avLst/>
          </a:prstGeom>
        </p:spPr>
      </p:pic>
    </p:spTree>
    <p:extLst>
      <p:ext uri="{BB962C8B-B14F-4D97-AF65-F5344CB8AC3E}">
        <p14:creationId xmlns:p14="http://schemas.microsoft.com/office/powerpoint/2010/main" val="34277488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B6A143F2-0F48-8F5D-2F3A-9043F397F56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graphicFrame>
        <p:nvGraphicFramePr>
          <p:cNvPr id="4" name="Object 3" hidden="1"/>
          <p:cNvGraphicFramePr>
            <a:graphicFrameLocks noChangeAspect="1"/>
          </p:cNvGraphicFramePr>
          <p:nvPr userDrawn="1">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90" y="1590"/>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2" y="2"/>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16" name="Subtitle 2">
            <a:extLst>
              <a:ext uri="{FF2B5EF4-FFF2-40B4-BE49-F238E27FC236}">
                <a16:creationId xmlns:a16="http://schemas.microsoft.com/office/drawing/2014/main" id="{EFE3C66E-1441-42A5-8CE5-AB284D02520F}"/>
              </a:ext>
            </a:extLst>
          </p:cNvPr>
          <p:cNvSpPr>
            <a:spLocks noGrp="1"/>
          </p:cNvSpPr>
          <p:nvPr>
            <p:ph type="subTitle" idx="1" hasCustomPrompt="1"/>
          </p:nvPr>
        </p:nvSpPr>
        <p:spPr bwMode="white">
          <a:xfrm>
            <a:off x="335255" y="4610913"/>
            <a:ext cx="9144000" cy="454459"/>
          </a:xfrm>
          <a:prstGeom prst="rect">
            <a:avLst/>
          </a:prstGeom>
        </p:spPr>
        <p:txBody>
          <a:bodyPr vert="horz" lIns="0" tIns="0" rIns="0" bIns="0" rtlCol="0" anchor="t" anchorCtr="0">
            <a:noAutofit/>
          </a:bodyPr>
          <a:lstStyle>
            <a:lvl1pPr>
              <a:defRPr lang="en-US" sz="3200" b="0" i="0" dirty="0">
                <a:solidFill>
                  <a:srgbClr val="415064"/>
                </a:solidFill>
                <a:latin typeface="+mn-lt"/>
                <a:ea typeface="+mn-ea"/>
                <a:cs typeface="+mn-cs"/>
              </a:defRPr>
            </a:lvl1pPr>
          </a:lstStyle>
          <a:p>
            <a:pPr lvl="0">
              <a:buNone/>
            </a:pPr>
            <a:r>
              <a:rPr lang="en-US"/>
              <a:t>Subtitle in sentence case</a:t>
            </a:r>
          </a:p>
        </p:txBody>
      </p:sp>
      <p:sp>
        <p:nvSpPr>
          <p:cNvPr id="17" name="Title 1">
            <a:extLst>
              <a:ext uri="{FF2B5EF4-FFF2-40B4-BE49-F238E27FC236}">
                <a16:creationId xmlns:a16="http://schemas.microsoft.com/office/drawing/2014/main" id="{57248F22-1838-4EEB-9A85-53C5A45220EF}"/>
              </a:ext>
            </a:extLst>
          </p:cNvPr>
          <p:cNvSpPr>
            <a:spLocks noGrp="1"/>
          </p:cNvSpPr>
          <p:nvPr>
            <p:ph type="ctrTitle" hasCustomPrompt="1"/>
          </p:nvPr>
        </p:nvSpPr>
        <p:spPr bwMode="ltGray">
          <a:xfrm>
            <a:off x="334433" y="1557869"/>
            <a:ext cx="9144000" cy="2952751"/>
          </a:xfrm>
          <a:prstGeom prst="rect">
            <a:avLst/>
          </a:prstGeom>
        </p:spPr>
        <p:txBody>
          <a:bodyPr vert="horz" lIns="0" tIns="0" rIns="0" bIns="0" rtlCol="0" anchor="b">
            <a:noAutofit/>
          </a:bodyPr>
          <a:lstStyle>
            <a:lvl1pPr>
              <a:defRPr lang="en-US" sz="6400" b="0" dirty="0">
                <a:solidFill>
                  <a:schemeClr val="tx1"/>
                </a:solidFill>
                <a:latin typeface="+mj-lt"/>
                <a:ea typeface="+mj-ea"/>
                <a:cs typeface="+mj-cs"/>
              </a:defRPr>
            </a:lvl1pPr>
          </a:lstStyle>
          <a:p>
            <a:pPr marL="0" lvl="0" indent="0">
              <a:lnSpc>
                <a:spcPct val="110000"/>
              </a:lnSpc>
              <a:spcBef>
                <a:spcPts val="600"/>
              </a:spcBef>
              <a:spcAft>
                <a:spcPts val="300"/>
              </a:spcAft>
              <a:buFont typeface="Arial" panose="020B0604020202020204" pitchFamily="34" charset="0"/>
            </a:pPr>
            <a:r>
              <a:rPr lang="en-US"/>
              <a:t>Title in Title Case</a:t>
            </a:r>
          </a:p>
        </p:txBody>
      </p:sp>
      <p:pic>
        <p:nvPicPr>
          <p:cNvPr id="19" name="Immagine 13">
            <a:extLst>
              <a:ext uri="{FF2B5EF4-FFF2-40B4-BE49-F238E27FC236}">
                <a16:creationId xmlns:a16="http://schemas.microsoft.com/office/drawing/2014/main" id="{8852CD33-CDCE-4CD3-BF99-535CC8D9B552}"/>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335255" y="578153"/>
            <a:ext cx="1349612" cy="604999"/>
          </a:xfrm>
          <a:prstGeom prst="rect">
            <a:avLst/>
          </a:prstGeom>
        </p:spPr>
      </p:pic>
      <p:sp>
        <p:nvSpPr>
          <p:cNvPr id="5" name="Segnaposto contenuto 4">
            <a:extLst>
              <a:ext uri="{FF2B5EF4-FFF2-40B4-BE49-F238E27FC236}">
                <a16:creationId xmlns:a16="http://schemas.microsoft.com/office/drawing/2014/main" id="{D6E9888D-3D72-F95D-92A9-3A93D6F44DBA}"/>
              </a:ext>
            </a:extLst>
          </p:cNvPr>
          <p:cNvSpPr>
            <a:spLocks noGrp="1"/>
          </p:cNvSpPr>
          <p:nvPr>
            <p:ph sz="quarter" idx="10"/>
          </p:nvPr>
        </p:nvSpPr>
        <p:spPr>
          <a:xfrm>
            <a:off x="2489200" y="1557338"/>
            <a:ext cx="914400" cy="9144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0498640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sore di sezion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28BCD9-012A-4F1F-8069-A17A18D8F39E}"/>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a:extLst>
                          <a:ext uri="{FF2B5EF4-FFF2-40B4-BE49-F238E27FC236}">
                            <a16:creationId xmlns:a16="http://schemas.microsoft.com/office/drawing/2014/main" id="{B228BCD9-012A-4F1F-8069-A17A18D8F39E}"/>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6"/>
            <a:ext cx="9144000" cy="454459"/>
          </a:xfrm>
        </p:spPr>
        <p:txBody>
          <a:bodyPr lIns="0" tIns="0" rIns="0" bIns="0" anchor="t" anchorCtr="0">
            <a:noAutofit/>
          </a:bodyPr>
          <a:lstStyle>
            <a:lvl1pPr marL="0" indent="0" algn="l">
              <a:buNone/>
              <a:defRPr sz="3200" b="0" i="0">
                <a:solidFill>
                  <a:srgbClr val="415064"/>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it-IT"/>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atin typeface="+mn-lt"/>
                <a:ea typeface="+mn-ea"/>
                <a:cs typeface="+mn-cs"/>
              </a:defRPr>
            </a:lvl1pPr>
          </a:lstStyle>
          <a:p>
            <a:pPr lvl="0"/>
            <a:r>
              <a:rPr lang="it-IT"/>
              <a:t>Titolo del divisore</a:t>
            </a:r>
          </a:p>
        </p:txBody>
      </p:sp>
    </p:spTree>
    <p:extLst>
      <p:ext uri="{BB962C8B-B14F-4D97-AF65-F5344CB8AC3E}">
        <p14:creationId xmlns:p14="http://schemas.microsoft.com/office/powerpoint/2010/main" val="4165468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6449B9B-FACD-4727-BA73-A9FF5557485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7" name="Object 6" hidden="1">
                        <a:extLst>
                          <a:ext uri="{FF2B5EF4-FFF2-40B4-BE49-F238E27FC236}">
                            <a16:creationId xmlns:a16="http://schemas.microsoft.com/office/drawing/2014/main" id="{06449B9B-FACD-4727-BA73-A9FF5557485B}"/>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5" y="1409528"/>
            <a:ext cx="11523133" cy="4612389"/>
          </a:xfrm>
        </p:spPr>
        <p:txBody>
          <a:bodyPr vert="horz" lIns="0" tIns="0" rIns="0" bIns="0" anchor="t" anchorCtr="0">
            <a:normAutofit/>
          </a:bodyPr>
          <a:lstStyle>
            <a:lvl1pPr algn="l">
              <a:lnSpc>
                <a:spcPct val="100000"/>
              </a:lnSpc>
              <a:defRPr sz="5867" b="0" i="0" baseline="0">
                <a:solidFill>
                  <a:srgbClr val="415064"/>
                </a:solidFill>
                <a:latin typeface="+mj-lt"/>
                <a:ea typeface="+mj-ea"/>
                <a:cs typeface="+mj-cs"/>
              </a:defRPr>
            </a:lvl1pPr>
          </a:lstStyle>
          <a:p>
            <a:r>
              <a:rPr lang="en-US"/>
              <a:t>Call-out è una slide con un testo grande da usare per evidenziare dei concetti chiave che devono risaltare all’interno della presentazione.</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a:latin typeface="+mn-lt"/>
              <a:ea typeface="+mn-ea"/>
              <a:cs typeface="+mn-cs"/>
            </a:endParaRPr>
          </a:p>
        </p:txBody>
      </p:sp>
      <p:sp>
        <p:nvSpPr>
          <p:cNvPr id="19" name="Text Placeholder 2">
            <a:extLst>
              <a:ext uri="{FF2B5EF4-FFF2-40B4-BE49-F238E27FC236}">
                <a16:creationId xmlns:a16="http://schemas.microsoft.com/office/drawing/2014/main" id="{0A0BB9B2-6C38-4093-8504-884F38372103}"/>
              </a:ext>
            </a:extLst>
          </p:cNvPr>
          <p:cNvSpPr>
            <a:spLocks noGrp="1" noChangeAspect="1"/>
          </p:cNvSpPr>
          <p:nvPr>
            <p:ph type="body" idx="14" hasCustomPrompt="1"/>
          </p:nvPr>
        </p:nvSpPr>
        <p:spPr>
          <a:xfrm>
            <a:off x="334433" y="357719"/>
            <a:ext cx="8593667" cy="383116"/>
          </a:xfrm>
        </p:spPr>
        <p:txBody>
          <a:bodyPr lIns="0" tIns="0" rIns="0" bIns="0" anchor="t" anchorCtr="0">
            <a:noAutofit/>
          </a:bodyPr>
          <a:lstStyle>
            <a:lvl1pPr marL="0" indent="0">
              <a:buNone/>
              <a:defRPr sz="2400" b="1" i="0">
                <a:solidFill>
                  <a:srgbClr val="415064"/>
                </a:solidFill>
                <a:latin typeface="+mn-lt"/>
                <a:ea typeface="+mn-ea"/>
                <a:cs typeface="+mn-cs"/>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a:t>Titolo che può essere facoltativo</a:t>
            </a:r>
          </a:p>
        </p:txBody>
      </p:sp>
    </p:spTree>
    <p:extLst>
      <p:ext uri="{BB962C8B-B14F-4D97-AF65-F5344CB8AC3E}">
        <p14:creationId xmlns:p14="http://schemas.microsoft.com/office/powerpoint/2010/main" val="32805756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testo e immagin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a:lvl1pPr>
          </a:lstStyle>
          <a:p>
            <a:endParaRPr lang="it-IT" dirty="0"/>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5" y="1536001"/>
            <a:ext cx="4224867" cy="4612388"/>
          </a:xfrm>
        </p:spPr>
        <p:txBody>
          <a:bodyPr lIns="0" tIns="0" rIns="0" bIns="0" anchor="t" anchorCtr="0">
            <a:norm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rmAutofit/>
          </a:bodyPr>
          <a:lstStyle>
            <a:lvl1pPr marL="0" indent="0">
              <a:buNone/>
              <a:defRPr sz="2133">
                <a:solidFill>
                  <a:schemeClr val="accent6"/>
                </a:solidFill>
              </a:defRPr>
            </a:lvl1pPr>
          </a:lstStyle>
          <a:p>
            <a:pPr lvl="0"/>
            <a:r>
              <a:rPr lang="it-IT" dirty="0"/>
              <a:t>Sottotitolo</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3790379839"/>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lide testua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60FB6A6-9725-43DF-9FC0-EA978426B97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7" name="Object 6" hidden="1">
                        <a:extLst>
                          <a:ext uri="{FF2B5EF4-FFF2-40B4-BE49-F238E27FC236}">
                            <a16:creationId xmlns:a16="http://schemas.microsoft.com/office/drawing/2014/main" id="{060FB6A6-9725-43DF-9FC0-EA978426B97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9"/>
            <a:ext cx="8593667" cy="383116"/>
          </a:xfrm>
        </p:spPr>
        <p:txBody>
          <a:bodyPr lIns="0" tIns="0" rIns="0" bIns="0" anchor="t" anchorCtr="0">
            <a:noAutofit/>
          </a:bodyPr>
          <a:lstStyle>
            <a:lvl1pPr marL="0" indent="0">
              <a:buNone/>
              <a:defRPr sz="2400" b="1" i="0">
                <a:solidFill>
                  <a:srgbClr val="415064"/>
                </a:solidFill>
                <a:latin typeface="+mn-lt"/>
                <a:ea typeface="+mn-ea"/>
                <a:cs typeface="+mn-cs"/>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536000"/>
            <a:ext cx="11523135" cy="4485917"/>
          </a:xfrm>
        </p:spPr>
        <p:txBody>
          <a:bodyPr vert="horz" lIns="0" tIns="0" rIns="0" bIns="0" anchor="t" anchorCtr="0">
            <a:normAutofit/>
          </a:bodyPr>
          <a:lstStyle>
            <a:lvl1pPr algn="l">
              <a:lnSpc>
                <a:spcPct val="100000"/>
              </a:lnSpc>
              <a:spcBef>
                <a:spcPts val="800"/>
              </a:spcBef>
              <a:spcAft>
                <a:spcPts val="800"/>
              </a:spcAft>
              <a:defRPr sz="1867" b="0" i="0" baseline="0">
                <a:solidFill>
                  <a:srgbClr val="415064"/>
                </a:solidFill>
                <a:latin typeface="+mj-lt"/>
                <a:ea typeface="+mj-ea"/>
                <a:cs typeface="+mj-cs"/>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sed do </a:t>
            </a:r>
            <a:r>
              <a:rPr lang="it-IT" dirty="0" err="1"/>
              <a:t>eiusmod</a:t>
            </a:r>
            <a:r>
              <a:rPr lang="it-IT" dirty="0"/>
              <a:t> </a:t>
            </a:r>
            <a:r>
              <a:rPr lang="it-IT" dirty="0" err="1"/>
              <a:t>tempor</a:t>
            </a:r>
            <a:r>
              <a:rPr lang="it-IT" dirty="0"/>
              <a:t> incidi </a:t>
            </a:r>
            <a:r>
              <a:rPr lang="it-IT" dirty="0" err="1"/>
              <a:t>dunt</a:t>
            </a:r>
            <a:r>
              <a:rPr lang="it-IT" dirty="0"/>
              <a:t> ut labore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 </a:t>
            </a:r>
            <a:endParaRPr lang="en-US" dirty="0"/>
          </a:p>
        </p:txBody>
      </p:sp>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rgbClr val="797979"/>
                </a:solidFill>
                <a:latin typeface="+mn-lt"/>
                <a:ea typeface="+mn-ea"/>
                <a:cs typeface="+mn-cs"/>
              </a:defRPr>
            </a:lvl1pPr>
          </a:lstStyle>
          <a:p>
            <a:pPr lvl="0"/>
            <a:r>
              <a:rPr lang="it-IT"/>
              <a:t>Sottotitolo</a:t>
            </a:r>
          </a:p>
        </p:txBody>
      </p:sp>
    </p:spTree>
    <p:extLst>
      <p:ext uri="{BB962C8B-B14F-4D97-AF65-F5344CB8AC3E}">
        <p14:creationId xmlns:p14="http://schemas.microsoft.com/office/powerpoint/2010/main" val="15218955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lide testo e immagin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70CF785-3F04-4678-8A07-538FAC323D6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7" name="Object 6" hidden="1">
                        <a:extLst>
                          <a:ext uri="{FF2B5EF4-FFF2-40B4-BE49-F238E27FC236}">
                            <a16:creationId xmlns:a16="http://schemas.microsoft.com/office/drawing/2014/main" id="{970CF785-3F04-4678-8A07-538FAC323D6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9"/>
            <a:ext cx="8593667" cy="383116"/>
          </a:xfrm>
        </p:spPr>
        <p:txBody>
          <a:bodyPr lIns="0" tIns="0" rIns="0" bIns="0" anchor="t" anchorCtr="0">
            <a:noAutofit/>
          </a:bodyPr>
          <a:lstStyle>
            <a:lvl1pPr marL="0" indent="0">
              <a:buNone/>
              <a:defRPr sz="2400" b="1" i="0">
                <a:solidFill>
                  <a:srgbClr val="415064"/>
                </a:solidFill>
                <a:latin typeface="+mn-lt"/>
                <a:ea typeface="+mn-ea"/>
                <a:cs typeface="+mn-cs"/>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sz="2667">
                <a:latin typeface="+mn-lt"/>
                <a:ea typeface="+mn-ea"/>
                <a:cs typeface="+mn-cs"/>
              </a:defRPr>
            </a:lvl1pPr>
          </a:lstStyle>
          <a:p>
            <a:r>
              <a:rPr lang="en-US"/>
              <a:t>Click icon to add picture</a:t>
            </a:r>
            <a:endParaRPr lang="it-IT"/>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6" y="1536000"/>
            <a:ext cx="4224867" cy="4485885"/>
          </a:xfrm>
        </p:spPr>
        <p:txBody>
          <a:bodyPr vert="horz" lIns="0" tIns="0" rIns="0" bIns="0" anchor="t" anchorCtr="0">
            <a:normAutofit/>
          </a:bodyPr>
          <a:lstStyle>
            <a:lvl1pPr algn="l">
              <a:lnSpc>
                <a:spcPct val="100000"/>
              </a:lnSpc>
              <a:spcBef>
                <a:spcPts val="800"/>
              </a:spcBef>
              <a:spcAft>
                <a:spcPts val="800"/>
              </a:spcAft>
              <a:defRPr sz="1867" b="0" i="0">
                <a:solidFill>
                  <a:srgbClr val="415064"/>
                </a:solidFill>
                <a:latin typeface="+mj-lt"/>
                <a:ea typeface="+mj-ea"/>
                <a:cs typeface="+mj-cs"/>
              </a:defRPr>
            </a:lvl1pPr>
          </a:lstStyle>
          <a:p>
            <a:r>
              <a:rPr lang="it-IT"/>
              <a:t>Testo lorem ipsum dolor sit amet, consectetur adipiscing elit, sed do eiusmod tempor incidi dunt ut labore et dolore magna aliqua. Ut enim ad minim veniam, quis nostrud exercitation ullamco laboris nisi ut aliquip ex ea commodo consequat. </a:t>
            </a:r>
            <a:endParaRPr lang="en-US"/>
          </a:p>
        </p:txBody>
      </p:sp>
      <p:sp>
        <p:nvSpPr>
          <p:cNvPr id="15" name="Segnaposto testo 5">
            <a:extLst>
              <a:ext uri="{FF2B5EF4-FFF2-40B4-BE49-F238E27FC236}">
                <a16:creationId xmlns:a16="http://schemas.microsoft.com/office/drawing/2014/main" id="{4EB3E0BB-2190-4650-88B3-F10349CF0E84}"/>
              </a:ext>
            </a:extLst>
          </p:cNvPr>
          <p:cNvSpPr>
            <a:spLocks noGrp="1"/>
          </p:cNvSpPr>
          <p:nvPr>
            <p:ph type="body" sz="quarter" idx="15" hasCustomPrompt="1"/>
          </p:nvPr>
        </p:nvSpPr>
        <p:spPr>
          <a:xfrm>
            <a:off x="334433" y="797859"/>
            <a:ext cx="8593667" cy="383116"/>
          </a:xfrm>
        </p:spPr>
        <p:txBody>
          <a:bodyPr lIns="0" tIns="0" rIns="0" bIns="0" anchor="t">
            <a:noAutofit/>
          </a:bodyPr>
          <a:lstStyle>
            <a:lvl1pPr marL="0" indent="0">
              <a:buNone/>
              <a:defRPr sz="2133">
                <a:solidFill>
                  <a:srgbClr val="797979"/>
                </a:solidFill>
                <a:latin typeface="+mn-lt"/>
                <a:ea typeface="+mn-ea"/>
                <a:cs typeface="+mn-cs"/>
              </a:defRPr>
            </a:lvl1pPr>
          </a:lstStyle>
          <a:p>
            <a:pPr lvl="0"/>
            <a:r>
              <a:rPr lang="it-IT"/>
              <a:t>Sottotitolo</a:t>
            </a:r>
          </a:p>
        </p:txBody>
      </p:sp>
    </p:spTree>
    <p:extLst>
      <p:ext uri="{BB962C8B-B14F-4D97-AF65-F5344CB8AC3E}">
        <p14:creationId xmlns:p14="http://schemas.microsoft.com/office/powerpoint/2010/main" val="2694742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lide grafico">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0F2CDA2-5409-453C-8EBB-E65669BDC171}"/>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7" name="Object 6" hidden="1">
                        <a:extLst>
                          <a:ext uri="{FF2B5EF4-FFF2-40B4-BE49-F238E27FC236}">
                            <a16:creationId xmlns:a16="http://schemas.microsoft.com/office/drawing/2014/main" id="{50F2CDA2-5409-453C-8EBB-E65669BDC171}"/>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20"/>
            <a:ext cx="8593667" cy="383115"/>
          </a:xfrm>
        </p:spPr>
        <p:txBody>
          <a:bodyPr lIns="0" tIns="0" rIns="0" bIns="0" anchor="t" anchorCtr="0">
            <a:normAutofit/>
          </a:bodyPr>
          <a:lstStyle>
            <a:lvl1pPr marL="0" indent="0">
              <a:buNone/>
              <a:defRPr sz="2400" b="1" i="0">
                <a:solidFill>
                  <a:srgbClr val="415064"/>
                </a:solidFill>
                <a:latin typeface="+mn-lt"/>
                <a:ea typeface="+mn-ea"/>
                <a:cs typeface="+mn-cs"/>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5" y="3429001"/>
            <a:ext cx="3395133" cy="2285337"/>
          </a:xfrm>
          <a:prstGeom prst="rect">
            <a:avLst/>
          </a:prstGeom>
        </p:spPr>
        <p:txBody>
          <a:bodyPr vert="horz" wrap="none" lIns="121920" tIns="60960" rIns="121920" bIns="60960" rtlCol="0" anchor="b">
            <a:normAutofit/>
          </a:bodyPr>
          <a:lstStyle/>
          <a:p>
            <a:pPr algn="l"/>
            <a:endParaRPr lang="it-IT" sz="2400" b="0" i="0">
              <a:latin typeface="+mn-lt"/>
              <a:ea typeface="+mn-ea"/>
              <a:cs typeface="+mn-cs"/>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5" y="1532966"/>
            <a:ext cx="2734733" cy="4488953"/>
          </a:xfrm>
        </p:spPr>
        <p:txBody>
          <a:bodyPr vert="horz" lIns="0" tIns="0" rIns="0" bIns="0" anchor="b" anchorCtr="0">
            <a:noAutofit/>
          </a:bodyPr>
          <a:lstStyle>
            <a:lvl1pPr algn="l">
              <a:lnSpc>
                <a:spcPct val="100000"/>
              </a:lnSpc>
              <a:defRPr sz="1333" b="0" i="0" baseline="0">
                <a:solidFill>
                  <a:srgbClr val="415064"/>
                </a:solidFill>
                <a:latin typeface="+mj-lt"/>
                <a:ea typeface="+mj-ea"/>
                <a:cs typeface="+mj-cs"/>
              </a:defRPr>
            </a:lvl1pPr>
          </a:lstStyle>
          <a:p>
            <a:r>
              <a:rPr lang="it-IT"/>
              <a:t>Testo lorem ipsum dolor sit amet, consectetur adipiscing elit, sed do eiusmod tempor incidi dunt ut labore et dolore magna aliqua. Ut enim ad minim veniam, quis nostrud exercitation ullamco laboris nisi ut aliquip ex ea commodo consequat. </a:t>
            </a:r>
            <a:endParaRPr lang="en-US"/>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6"/>
            <a:ext cx="8593667" cy="4517804"/>
          </a:xfrm>
        </p:spPr>
        <p:txBody>
          <a:bodyPr lIns="91440" tIns="45720" rIns="91440" bIns="45720"/>
          <a:lstStyle>
            <a:lvl1pPr marL="231637" indent="-231637">
              <a:lnSpc>
                <a:spcPct val="90000"/>
              </a:lnSpc>
              <a:spcBef>
                <a:spcPts val="1053"/>
              </a:spcBef>
              <a:spcAft>
                <a:spcPts val="0"/>
              </a:spcAft>
              <a:buFont typeface="Arial" panose="020B0604020202020204" pitchFamily="34" charset="0"/>
              <a:buChar char="•"/>
              <a:defRPr sz="2667">
                <a:latin typeface="+mn-lt"/>
                <a:ea typeface="+mn-ea"/>
                <a:cs typeface="+mn-cs"/>
              </a:defRPr>
            </a:lvl1pPr>
          </a:lstStyle>
          <a:p>
            <a:r>
              <a:rPr lang="en-US"/>
              <a:t>Click icon to add chart</a:t>
            </a:r>
            <a:endParaRPr lang="it-IT"/>
          </a:p>
        </p:txBody>
      </p:sp>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5"/>
            <a:ext cx="8593667" cy="374649"/>
          </a:xfrm>
        </p:spPr>
        <p:txBody>
          <a:bodyPr lIns="0" tIns="0" rIns="0" bIns="0"/>
          <a:lstStyle>
            <a:lvl1pPr marL="0" indent="0">
              <a:buNone/>
              <a:defRPr lang="it-IT" sz="2133" b="0" i="0" kern="1200" dirty="0">
                <a:solidFill>
                  <a:srgbClr val="797979"/>
                </a:solidFill>
                <a:latin typeface="+mn-lt"/>
                <a:ea typeface="+mn-ea"/>
                <a:cs typeface="+mn-cs"/>
              </a:defRPr>
            </a:lvl1pPr>
          </a:lstStyle>
          <a:p>
            <a:pPr lvl="0"/>
            <a:r>
              <a:rPr lang="it-IT"/>
              <a:t>Sottotitolo</a:t>
            </a:r>
          </a:p>
        </p:txBody>
      </p:sp>
    </p:spTree>
    <p:extLst>
      <p:ext uri="{BB962C8B-B14F-4D97-AF65-F5344CB8AC3E}">
        <p14:creationId xmlns:p14="http://schemas.microsoft.com/office/powerpoint/2010/main" val="2041664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B006113-DBA0-41EC-ACE3-6EBAF5AD0067}"/>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0B006113-DBA0-41EC-ACE3-6EBAF5AD0067}"/>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1" name="Title 10">
            <a:extLst>
              <a:ext uri="{FF2B5EF4-FFF2-40B4-BE49-F238E27FC236}">
                <a16:creationId xmlns:a16="http://schemas.microsoft.com/office/drawing/2014/main" id="{94E758CF-94C2-44F9-BBF9-9D816C20EEE2}"/>
              </a:ext>
            </a:extLst>
          </p:cNvPr>
          <p:cNvSpPr>
            <a:spLocks noGrp="1"/>
          </p:cNvSpPr>
          <p:nvPr>
            <p:ph type="title" hasCustomPrompt="1"/>
          </p:nvPr>
        </p:nvSpPr>
        <p:spPr>
          <a:xfrm>
            <a:off x="334435" y="357719"/>
            <a:ext cx="11523132" cy="443199"/>
          </a:xfrm>
        </p:spPr>
        <p:txBody>
          <a:bodyPr vert="horz">
            <a:spAutoFit/>
          </a:bodyPr>
          <a:lstStyle>
            <a:lvl1pPr>
              <a:defRPr sz="3200">
                <a:latin typeface="+mj-lt"/>
                <a:ea typeface="+mj-ea"/>
                <a:cs typeface="+mj-cs"/>
              </a:defRPr>
            </a:lvl1pPr>
          </a:lstStyle>
          <a:p>
            <a:r>
              <a:rPr lang="en-US"/>
              <a:t>Click to add title</a:t>
            </a:r>
          </a:p>
        </p:txBody>
      </p:sp>
    </p:spTree>
    <p:extLst>
      <p:ext uri="{BB962C8B-B14F-4D97-AF65-F5344CB8AC3E}">
        <p14:creationId xmlns:p14="http://schemas.microsoft.com/office/powerpoint/2010/main" val="6608260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17F156A-10D0-435D-95B1-D7768F29813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617F156A-10D0-435D-95B1-D7768F29813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334435" y="2085629"/>
            <a:ext cx="11523132" cy="3909819"/>
          </a:xfrm>
        </p:spPr>
        <p:txBody>
          <a:bodyPr/>
          <a:lstStyle>
            <a:lvl1pPr>
              <a:lnSpc>
                <a:spcPct val="100000"/>
              </a:lnSpc>
              <a:spcBef>
                <a:spcPts val="0"/>
              </a:spcBef>
              <a:spcAft>
                <a:spcPts val="0"/>
              </a:spcAft>
              <a:defRPr sz="2133">
                <a:latin typeface="+mn-lt"/>
                <a:ea typeface="+mn-ea"/>
                <a:cs typeface="+mn-cs"/>
              </a:defRPr>
            </a:lvl1pPr>
            <a:lvl2pPr>
              <a:lnSpc>
                <a:spcPct val="100000"/>
              </a:lnSpc>
              <a:spcBef>
                <a:spcPts val="0"/>
              </a:spcBef>
              <a:spcAft>
                <a:spcPts val="0"/>
              </a:spcAft>
              <a:defRPr sz="2133">
                <a:latin typeface="+mn-lt"/>
                <a:ea typeface="+mn-ea"/>
                <a:cs typeface="+mn-cs"/>
              </a:defRPr>
            </a:lvl2pPr>
            <a:lvl3pPr>
              <a:lnSpc>
                <a:spcPct val="100000"/>
              </a:lnSpc>
              <a:spcBef>
                <a:spcPts val="0"/>
              </a:spcBef>
              <a:spcAft>
                <a:spcPts val="0"/>
              </a:spcAft>
              <a:defRPr sz="2133">
                <a:latin typeface="+mn-lt"/>
                <a:ea typeface="+mn-ea"/>
                <a:cs typeface="+mn-cs"/>
              </a:defRPr>
            </a:lvl3pPr>
            <a:lvl4pPr>
              <a:lnSpc>
                <a:spcPct val="100000"/>
              </a:lnSpc>
              <a:spcBef>
                <a:spcPts val="0"/>
              </a:spcBef>
              <a:spcAft>
                <a:spcPts val="0"/>
              </a:spcAft>
              <a:defRPr sz="2933">
                <a:latin typeface="+mn-lt"/>
                <a:ea typeface="+mn-ea"/>
                <a:cs typeface="+mn-cs"/>
              </a:defRPr>
            </a:lvl4pPr>
            <a:lvl5pPr>
              <a:lnSpc>
                <a:spcPct val="100000"/>
              </a:lnSpc>
              <a:spcBef>
                <a:spcPts val="0"/>
              </a:spcBef>
              <a:spcAft>
                <a:spcPts val="0"/>
              </a:spcAft>
              <a:defRPr sz="2933">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6" name="Title 5">
            <a:extLst>
              <a:ext uri="{FF2B5EF4-FFF2-40B4-BE49-F238E27FC236}">
                <a16:creationId xmlns:a16="http://schemas.microsoft.com/office/drawing/2014/main" id="{A3FD7911-66D3-4E34-96AB-00957A8447AD}"/>
              </a:ext>
            </a:extLst>
          </p:cNvPr>
          <p:cNvSpPr>
            <a:spLocks noGrp="1"/>
          </p:cNvSpPr>
          <p:nvPr>
            <p:ph type="title" hasCustomPrompt="1"/>
          </p:nvPr>
        </p:nvSpPr>
        <p:spPr>
          <a:xfrm>
            <a:off x="334435" y="357719"/>
            <a:ext cx="11523132" cy="443199"/>
          </a:xfrm>
        </p:spPr>
        <p:txBody>
          <a:bodyPr vert="horz">
            <a:spAutoFit/>
          </a:bodyPr>
          <a:lstStyle>
            <a:lvl1pPr>
              <a:defRPr sz="3200">
                <a:latin typeface="+mj-lt"/>
                <a:ea typeface="+mj-ea"/>
                <a:cs typeface="+mj-cs"/>
              </a:defRPr>
            </a:lvl1pPr>
          </a:lstStyle>
          <a:p>
            <a:r>
              <a:rPr lang="en-US"/>
              <a:t>Click to add title</a:t>
            </a:r>
          </a:p>
        </p:txBody>
      </p:sp>
    </p:spTree>
    <p:extLst>
      <p:ext uri="{BB962C8B-B14F-4D97-AF65-F5344CB8AC3E}">
        <p14:creationId xmlns:p14="http://schemas.microsoft.com/office/powerpoint/2010/main" val="2361629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ED32218-E21A-4B8F-82D3-F0E90770E85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8ED32218-E21A-4B8F-82D3-F0E90770E85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endParaRPr>
          </a:p>
        </p:txBody>
      </p:sp>
      <p:sp>
        <p:nvSpPr>
          <p:cNvPr id="9" name="Title 1"/>
          <p:cNvSpPr>
            <a:spLocks noGrp="1"/>
          </p:cNvSpPr>
          <p:nvPr>
            <p:ph type="title" hasCustomPrompt="1"/>
          </p:nvPr>
        </p:nvSpPr>
        <p:spPr bwMode="ltGray">
          <a:xfrm>
            <a:off x="334435" y="1544273"/>
            <a:ext cx="3747967" cy="1495795"/>
          </a:xfrm>
          <a:noFill/>
        </p:spPr>
        <p:txBody>
          <a:bodyPr vert="horz" wrap="square" lIns="0" tIns="0" rIns="320040" bIns="0" anchor="b">
            <a:noAutofit/>
          </a:bodyPr>
          <a:lstStyle>
            <a:lvl1pPr>
              <a:defRPr sz="3200">
                <a:solidFill>
                  <a:schemeClr val="tx2"/>
                </a:solidFill>
                <a:latin typeface="+mj-lt"/>
                <a:ea typeface="+mj-ea"/>
                <a:cs typeface="+mj-cs"/>
              </a:defRPr>
            </a:lvl1pPr>
          </a:lstStyle>
          <a:p>
            <a:r>
              <a:rPr lang="en-US"/>
              <a:t>Click to add title</a:t>
            </a:r>
          </a:p>
        </p:txBody>
      </p:sp>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2" name="Slide Number Placeholder 5">
            <a:extLst>
              <a:ext uri="{FF2B5EF4-FFF2-40B4-BE49-F238E27FC236}">
                <a16:creationId xmlns:a16="http://schemas.microsoft.com/office/drawing/2014/main" id="{88557A02-CCA7-4F09-BE51-852DA504575B}"/>
              </a:ext>
            </a:extLst>
          </p:cNvPr>
          <p:cNvSpPr txBox="1">
            <a:spLocks/>
          </p:cNvSpPr>
          <p:nvPr userDrawn="1"/>
        </p:nvSpPr>
        <p:spPr>
          <a:xfrm>
            <a:off x="226857" y="6378542"/>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dirty="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884169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768A506-D0B4-43FD-9497-666B8AE23B5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a:extLst>
                          <a:ext uri="{FF2B5EF4-FFF2-40B4-BE49-F238E27FC236}">
                            <a16:creationId xmlns:a16="http://schemas.microsoft.com/office/drawing/2014/main" id="{3768A506-D0B4-43FD-9497-666B8AE23B5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334435" y="2668041"/>
            <a:ext cx="11523132" cy="3201027"/>
          </a:xfrm>
          <a:prstGeom prst="rect">
            <a:avLst/>
          </a:prstGeom>
          <a:ln w="9525">
            <a:solidFill>
              <a:schemeClr val="bg1"/>
            </a:solidFill>
          </a:ln>
        </p:spPr>
        <p:txBody>
          <a:bodyPr vert="horz" lIns="274320" tIns="274320" rIns="274320" bIns="137160"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1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59" name="Rectangle 58"/>
          <p:cNvSpPr/>
          <p:nvPr userDrawn="1"/>
        </p:nvSpPr>
        <p:spPr bwMode="white">
          <a:xfrm>
            <a:off x="33443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pic>
        <p:nvPicPr>
          <p:cNvPr id="13" name="Immagine 8">
            <a:extLst>
              <a:ext uri="{FF2B5EF4-FFF2-40B4-BE49-F238E27FC236}">
                <a16:creationId xmlns:a16="http://schemas.microsoft.com/office/drawing/2014/main" id="{AED9DF1D-C1FE-4813-B7EE-98EF56F03C0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5" name="Slide Number Placeholder 5">
            <a:extLst>
              <a:ext uri="{FF2B5EF4-FFF2-40B4-BE49-F238E27FC236}">
                <a16:creationId xmlns:a16="http://schemas.microsoft.com/office/drawing/2014/main" id="{330659E2-875D-4FB2-A116-7F7D15932E89}"/>
              </a:ext>
            </a:extLst>
          </p:cNvPr>
          <p:cNvSpPr txBox="1">
            <a:spLocks/>
          </p:cNvSpPr>
          <p:nvPr userDrawn="1"/>
        </p:nvSpPr>
        <p:spPr>
          <a:xfrm>
            <a:off x="334433" y="6306825"/>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057544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BFDC08-059E-44B0-9E18-4ED303A0CFC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57BFDC08-059E-44B0-9E18-4ED303A0CFC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47" name="Title 1"/>
          <p:cNvSpPr>
            <a:spLocks noGrp="1"/>
          </p:cNvSpPr>
          <p:nvPr>
            <p:ph type="title" hasCustomPrompt="1"/>
          </p:nvPr>
        </p:nvSpPr>
        <p:spPr bwMode="blackWhite">
          <a:xfrm>
            <a:off x="334435" y="3826800"/>
            <a:ext cx="11232367" cy="2041200"/>
          </a:xfrm>
        </p:spPr>
        <p:txBody>
          <a:bodyPr vert="horz" anchor="t">
            <a:noAutofit/>
          </a:bodyPr>
          <a:lstStyle>
            <a:lvl1pPr>
              <a:defRPr sz="5333">
                <a:solidFill>
                  <a:schemeClr val="bg1"/>
                </a:solidFill>
                <a:latin typeface="+mj-lt"/>
                <a:ea typeface="+mj-ea"/>
                <a:cs typeface="+mj-cs"/>
                <a:sym typeface="Trebuchet MS" panose="020B0603020202020204" pitchFamily="34" charset="0"/>
              </a:defRPr>
            </a:lvl1pPr>
          </a:lstStyle>
          <a:p>
            <a:r>
              <a:rPr lang="en-US"/>
              <a:t>Click to add big statement text</a:t>
            </a:r>
          </a:p>
        </p:txBody>
      </p:sp>
      <p:cxnSp>
        <p:nvCxnSpPr>
          <p:cNvPr id="148" name="Straight Connector 147"/>
          <p:cNvCxnSpPr/>
          <p:nvPr userDrawn="1"/>
        </p:nvCxnSpPr>
        <p:spPr bwMode="white">
          <a:xfrm>
            <a:off x="334436" y="3680016"/>
            <a:ext cx="11860769"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0" name="Immagine 8">
            <a:extLst>
              <a:ext uri="{FF2B5EF4-FFF2-40B4-BE49-F238E27FC236}">
                <a16:creationId xmlns:a16="http://schemas.microsoft.com/office/drawing/2014/main" id="{87E6D5E0-2CAB-47EF-AFE5-355D9CFA2580}"/>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1" name="Slide Number Placeholder 5">
            <a:extLst>
              <a:ext uri="{FF2B5EF4-FFF2-40B4-BE49-F238E27FC236}">
                <a16:creationId xmlns:a16="http://schemas.microsoft.com/office/drawing/2014/main" id="{26FD2180-13A8-4635-B248-947CD3903491}"/>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675227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8120B9-7ED2-44C7-AF9B-533E79AE7FFD}"/>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C38120B9-7ED2-44C7-AF9B-533E79AE7FFD}"/>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V="1">
            <a:off x="4064997" y="0"/>
            <a:ext cx="416951" cy="6858000"/>
          </a:xfrm>
          <a:prstGeom prst="rect">
            <a:avLst/>
          </a:prstGeom>
        </p:spPr>
      </p:pic>
      <p:sp>
        <p:nvSpPr>
          <p:cNvPr id="2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26" name="Rectangle 25"/>
          <p:cNvSpPr/>
          <p:nvPr userDrawn="1"/>
        </p:nvSpPr>
        <p:spPr bwMode="white">
          <a:xfrm>
            <a:off x="2"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334433" y="2681104"/>
            <a:ext cx="3423448" cy="1495795"/>
          </a:xfrm>
          <a:prstGeom prst="rect">
            <a:avLst/>
          </a:prstGeom>
        </p:spPr>
        <p:txBody>
          <a:bodyPr vert="horz" anchor="ctr">
            <a:noAutofit/>
          </a:bodyPr>
          <a:lstStyle>
            <a:lvl1pPr>
              <a:defRPr sz="3200">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2" name="Immagine 8">
            <a:extLst>
              <a:ext uri="{FF2B5EF4-FFF2-40B4-BE49-F238E27FC236}">
                <a16:creationId xmlns:a16="http://schemas.microsoft.com/office/drawing/2014/main" id="{FFBAC688-DD1D-4FC3-9453-EB40FD2E509A}"/>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3" name="Slide Number Placeholder 5">
            <a:extLst>
              <a:ext uri="{FF2B5EF4-FFF2-40B4-BE49-F238E27FC236}">
                <a16:creationId xmlns:a16="http://schemas.microsoft.com/office/drawing/2014/main" id="{C7C0CC3C-048F-45D4-BE35-9C33EFE38887}"/>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364019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784365A-F2BC-4145-A8B0-C17EA9D6C42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7784365A-F2BC-4145-A8B0-C17EA9D6C42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V="1">
            <a:off x="7165609" y="0"/>
            <a:ext cx="416951" cy="6858000"/>
          </a:xfrm>
          <a:prstGeom prst="rect">
            <a:avLst/>
          </a:prstGeom>
        </p:spPr>
      </p:pic>
      <p:sp>
        <p:nvSpPr>
          <p:cNvPr id="13" name="Rectangle 12"/>
          <p:cNvSpPr/>
          <p:nvPr userDrawn="1"/>
        </p:nvSpPr>
        <p:spPr bwMode="white">
          <a:xfrm>
            <a:off x="2"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0"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6" name="Title 5">
            <a:extLst>
              <a:ext uri="{FF2B5EF4-FFF2-40B4-BE49-F238E27FC236}">
                <a16:creationId xmlns:a16="http://schemas.microsoft.com/office/drawing/2014/main" id="{2E2F6E00-2FD8-4E08-B226-BA66A794EB32}"/>
              </a:ext>
            </a:extLst>
          </p:cNvPr>
          <p:cNvSpPr>
            <a:spLocks noGrp="1"/>
          </p:cNvSpPr>
          <p:nvPr>
            <p:ph type="title" hasCustomPrompt="1"/>
          </p:nvPr>
        </p:nvSpPr>
        <p:spPr>
          <a:xfrm>
            <a:off x="334435" y="357719"/>
            <a:ext cx="6552367" cy="443199"/>
          </a:xfrm>
        </p:spPr>
        <p:txBody>
          <a:bodyPr vert="horz">
            <a:spAutoFit/>
          </a:bodyPr>
          <a:lstStyle>
            <a:lvl1pPr>
              <a:defRPr sz="3200">
                <a:latin typeface="+mj-lt"/>
                <a:ea typeface="+mj-ea"/>
                <a:cs typeface="+mj-cs"/>
              </a:defRPr>
            </a:lvl1pPr>
          </a:lstStyle>
          <a:p>
            <a:r>
              <a:rPr lang="en-US"/>
              <a:t>Click to add title</a:t>
            </a:r>
          </a:p>
        </p:txBody>
      </p:sp>
      <p:pic>
        <p:nvPicPr>
          <p:cNvPr id="19" name="Immagine 8">
            <a:extLst>
              <a:ext uri="{FF2B5EF4-FFF2-40B4-BE49-F238E27FC236}">
                <a16:creationId xmlns:a16="http://schemas.microsoft.com/office/drawing/2014/main" id="{CEE6D001-89C4-476B-A257-631996281B3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21" name="Slide Number Placeholder 5">
            <a:extLst>
              <a:ext uri="{FF2B5EF4-FFF2-40B4-BE49-F238E27FC236}">
                <a16:creationId xmlns:a16="http://schemas.microsoft.com/office/drawing/2014/main" id="{EDEB9651-94F9-4C62-80E6-2F7CF2D3DD3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81372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grafi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19"/>
            <a:ext cx="8593667" cy="383115"/>
          </a:xfrm>
        </p:spPr>
        <p:txBody>
          <a:bodyPr lIns="0" tIns="0" rIns="0" bIns="0" anchor="t" anchorCtr="0">
            <a:norm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ADE5F55E-D27B-4D49-9E58-DEA1CFEFCCE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4" y="3429000"/>
            <a:ext cx="3395133" cy="2285337"/>
          </a:xfrm>
          <a:prstGeom prst="rect">
            <a:avLst/>
          </a:prstGeom>
        </p:spPr>
        <p:txBody>
          <a:bodyPr vert="horz" wrap="none" lIns="121920" tIns="60960" rIns="121920" bIns="60960" rtlCol="0" anchor="b">
            <a:normAutofit/>
          </a:bodyPr>
          <a:lstStyle/>
          <a:p>
            <a:pPr algn="l"/>
            <a:endParaRPr lang="it-IT" sz="2400" b="0" i="0" dirty="0">
              <a:latin typeface="Bressay" panose="02040503050505020203" pitchFamily="18" charset="77"/>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4" y="1532965"/>
            <a:ext cx="2734733" cy="4488953"/>
          </a:xfrm>
        </p:spPr>
        <p:txBody>
          <a:bodyPr lIns="0" tIns="0" rIns="0" bIns="0" anchor="b" anchorCtr="0">
            <a:noAutofit/>
          </a:bodyPr>
          <a:lstStyle>
            <a:lvl1pPr algn="l">
              <a:lnSpc>
                <a:spcPct val="100000"/>
              </a:lnSpc>
              <a:defRPr sz="1200"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5"/>
            <a:ext cx="8593667" cy="4517804"/>
          </a:xfrm>
        </p:spPr>
        <p:txBody>
          <a:bodyPr/>
          <a:lstStyle/>
          <a:p>
            <a:endParaRPr lang="it-IT" dirty="0"/>
          </a:p>
        </p:txBody>
      </p:sp>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4"/>
            <a:ext cx="8593667" cy="374649"/>
          </a:xfrm>
        </p:spPr>
        <p:txBody>
          <a:bodyPr lIns="0" tIns="0" rIns="0" bIns="0"/>
          <a:lstStyle>
            <a:lvl1pPr marL="0" indent="0">
              <a:buNone/>
              <a:defRPr lang="it-IT" sz="2133" b="0" i="0" kern="1200" dirty="0">
                <a:solidFill>
                  <a:schemeClr val="accent6"/>
                </a:solidFill>
                <a:latin typeface="Arial" panose="020B0604020202020204" pitchFamily="34" charset="0"/>
                <a:ea typeface="+mn-ea"/>
                <a:cs typeface="Arial" panose="020B0604020202020204" pitchFamily="34" charset="0"/>
              </a:defRPr>
            </a:lvl1pPr>
          </a:lstStyle>
          <a:p>
            <a:pPr lvl="0"/>
            <a:r>
              <a:rPr lang="it-IT" dirty="0"/>
              <a:t>Sottotitolo</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2847064636"/>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2361674-FA8D-4E7D-A0B1-BDA5C27985B7}"/>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62361674-FA8D-4E7D-A0B1-BDA5C27985B7}"/>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H="1">
            <a:off x="3671071" y="0"/>
            <a:ext cx="416951" cy="6858000"/>
          </a:xfrm>
          <a:prstGeom prst="rect">
            <a:avLst/>
          </a:prstGeom>
        </p:spPr>
      </p:pic>
      <p:sp>
        <p:nvSpPr>
          <p:cNvPr id="11" name="Title 4"/>
          <p:cNvSpPr>
            <a:spLocks noGrp="1"/>
          </p:cNvSpPr>
          <p:nvPr>
            <p:ph type="title" hasCustomPrompt="1"/>
          </p:nvPr>
        </p:nvSpPr>
        <p:spPr>
          <a:xfrm>
            <a:off x="334433" y="2681104"/>
            <a:ext cx="3423448" cy="1495795"/>
          </a:xfrm>
          <a:prstGeom prst="rect">
            <a:avLst/>
          </a:prstGeom>
        </p:spPr>
        <p:txBody>
          <a:bodyPr vert="horz" anchor="ctr">
            <a:noAutofit/>
          </a:bodyPr>
          <a:lstStyle>
            <a:lvl1pPr>
              <a:defRPr sz="32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3" name="Rectangle 12"/>
          <p:cNvSpPr/>
          <p:nvPr userDrawn="1"/>
        </p:nvSpPr>
        <p:spPr bwMode="white">
          <a:xfrm>
            <a:off x="4080764"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7" name="Immagine 8">
            <a:extLst>
              <a:ext uri="{FF2B5EF4-FFF2-40B4-BE49-F238E27FC236}">
                <a16:creationId xmlns:a16="http://schemas.microsoft.com/office/drawing/2014/main" id="{FF8287E1-5CE5-4AF7-AC45-E2D39835AB8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C98F3EAE-4F98-4558-8672-C0EF47A7C77E}"/>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194843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B3AF2B-C75C-4A79-AC78-2FA47A8D7CC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90B3AF2B-C75C-4A79-AC78-2FA47A8D7CC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H="1">
            <a:off x="5689585"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4" y="0"/>
            <a:ext cx="6099977" cy="6858000"/>
          </a:xfrm>
          <a:prstGeom prst="rect">
            <a:avLst/>
          </a:prstGeom>
          <a:noFill/>
        </p:spPr>
        <p:txBody>
          <a:bodyPr lIns="914400" tIns="914400" rIns="914400" bIns="914400"/>
          <a:lstStyle>
            <a:lvl1pPr algn="ctr">
              <a:defRPr sz="1867"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334435" y="1785600"/>
            <a:ext cx="4683967" cy="3286800"/>
          </a:xfrm>
          <a:prstGeom prst="rect">
            <a:avLst/>
          </a:prstGeom>
          <a:noFill/>
        </p:spPr>
        <p:txBody>
          <a:bodyPr vert="horz" wrap="square" lIns="0" tIns="0" rIns="320040" bIns="0" anchor="ctr">
            <a:noAutofit/>
          </a:bodyPr>
          <a:lstStyle>
            <a:lvl1pPr>
              <a:defRPr sz="4267">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2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8" name="Immagine 8">
            <a:extLst>
              <a:ext uri="{FF2B5EF4-FFF2-40B4-BE49-F238E27FC236}">
                <a16:creationId xmlns:a16="http://schemas.microsoft.com/office/drawing/2014/main" id="{ACAF9153-8037-4CC7-B9B1-AE9B5F5F33F9}"/>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615659" y="6137080"/>
            <a:ext cx="1066064" cy="477891"/>
          </a:xfrm>
          <a:prstGeom prst="rect">
            <a:avLst/>
          </a:prstGeom>
        </p:spPr>
      </p:pic>
      <p:sp>
        <p:nvSpPr>
          <p:cNvPr id="19" name="Slide Number Placeholder 5">
            <a:extLst>
              <a:ext uri="{FF2B5EF4-FFF2-40B4-BE49-F238E27FC236}">
                <a16:creationId xmlns:a16="http://schemas.microsoft.com/office/drawing/2014/main" id="{389B99E6-02EC-474A-80B7-12E7578481C3}"/>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2201205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533DE73-17BF-42C8-A740-46AAFAE7D62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4533DE73-17BF-42C8-A740-46AAFAE7D62B}"/>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H="1">
            <a:off x="7409851" y="0"/>
            <a:ext cx="416951" cy="6858000"/>
          </a:xfrm>
          <a:prstGeom prst="rect">
            <a:avLst/>
          </a:prstGeom>
        </p:spPr>
      </p:pic>
      <p:sp>
        <p:nvSpPr>
          <p:cNvPr id="10" name="Rectangle 9"/>
          <p:cNvSpPr/>
          <p:nvPr userDrawn="1"/>
        </p:nvSpPr>
        <p:spPr bwMode="gray">
          <a:xfrm>
            <a:off x="7819546"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7"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5" name="Copyright" hidden="1"/>
          <p:cNvSpPr txBox="1"/>
          <p:nvPr userDrawn="1"/>
        </p:nvSpPr>
        <p:spPr>
          <a:xfrm rot="16200000">
            <a:off x="9486903" y="3917291"/>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4" name="Title 1"/>
          <p:cNvSpPr>
            <a:spLocks noGrp="1"/>
          </p:cNvSpPr>
          <p:nvPr>
            <p:ph type="title" hasCustomPrompt="1"/>
          </p:nvPr>
        </p:nvSpPr>
        <p:spPr bwMode="blackWhite">
          <a:xfrm>
            <a:off x="334435" y="1804651"/>
            <a:ext cx="6543119" cy="3286800"/>
          </a:xfrm>
          <a:prstGeom prst="rect">
            <a:avLst/>
          </a:prstGeom>
        </p:spPr>
        <p:txBody>
          <a:bodyPr vert="horz" anchor="ctr">
            <a:noAutofit/>
          </a:bodyPr>
          <a:lstStyle>
            <a:lvl1pPr>
              <a:defRPr sz="4267">
                <a:solidFill>
                  <a:schemeClr val="bg1"/>
                </a:solidFill>
                <a:latin typeface="+mj-lt"/>
                <a:ea typeface="+mj-ea"/>
                <a:cs typeface="+mj-cs"/>
                <a:sym typeface="Trebuchet MS" panose="020B0603020202020204" pitchFamily="34" charset="0"/>
              </a:defRPr>
            </a:lvl1pPr>
          </a:lstStyle>
          <a:p>
            <a:r>
              <a:rPr lang="en-US"/>
              <a:t>Click to edit title</a:t>
            </a:r>
          </a:p>
        </p:txBody>
      </p:sp>
      <p:pic>
        <p:nvPicPr>
          <p:cNvPr id="17" name="Immagine 8">
            <a:extLst>
              <a:ext uri="{FF2B5EF4-FFF2-40B4-BE49-F238E27FC236}">
                <a16:creationId xmlns:a16="http://schemas.microsoft.com/office/drawing/2014/main" id="{DEA3A845-F4D4-4EF4-B7C6-7DDB008ED3BC}"/>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F6579EFC-B6C4-4D39-A4C2-B2AFEA51AA8A}"/>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8573264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FC9755C-7D14-4E35-A462-8F3BE66D5B3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DFC9755C-7D14-4E35-A462-8F3BE66D5B3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Freeform 14"/>
          <p:cNvSpPr/>
          <p:nvPr userDrawn="1"/>
        </p:nvSpPr>
        <p:spPr bwMode="ltGray">
          <a:xfrm>
            <a:off x="1524" y="1311"/>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7" name="Title 2"/>
          <p:cNvSpPr>
            <a:spLocks noGrp="1"/>
          </p:cNvSpPr>
          <p:nvPr>
            <p:ph type="title" hasCustomPrompt="1"/>
          </p:nvPr>
        </p:nvSpPr>
        <p:spPr>
          <a:xfrm>
            <a:off x="334435" y="2764206"/>
            <a:ext cx="2774205" cy="1314311"/>
          </a:xfrm>
          <a:prstGeom prst="rect">
            <a:avLst/>
          </a:prstGeom>
        </p:spPr>
        <p:txBody>
          <a:bodyPr vert="horz" anchor="ctr">
            <a:noAutofit/>
          </a:bodyPr>
          <a:lstStyle>
            <a:lvl1pPr>
              <a:defRPr sz="3200" baseline="0">
                <a:solidFill>
                  <a:schemeClr val="tx2"/>
                </a:solidFill>
                <a:latin typeface="+mj-lt"/>
                <a:ea typeface="+mj-ea"/>
                <a:cs typeface="+mj-cs"/>
                <a:sym typeface="Trebuchet MS" panose="020B0603020202020204" pitchFamily="34" charset="0"/>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132441" y="3590400"/>
            <a:ext cx="1365251"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3" name="Immagine 8">
            <a:extLst>
              <a:ext uri="{FF2B5EF4-FFF2-40B4-BE49-F238E27FC236}">
                <a16:creationId xmlns:a16="http://schemas.microsoft.com/office/drawing/2014/main" id="{49DAF236-0BF0-48B4-84D3-4FB03F34DE36}"/>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4" name="Slide Number Placeholder 5">
            <a:extLst>
              <a:ext uri="{FF2B5EF4-FFF2-40B4-BE49-F238E27FC236}">
                <a16:creationId xmlns:a16="http://schemas.microsoft.com/office/drawing/2014/main" id="{96740C5E-8FC4-4B23-9FC4-B4836E6F0CF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938606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05A794A-96F4-480E-9632-C38560C5FB9D}"/>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E05A794A-96F4-480E-9632-C38560C5FB9D}"/>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334435" y="2764206"/>
            <a:ext cx="2774205" cy="1314311"/>
          </a:xfrm>
        </p:spPr>
        <p:txBody>
          <a:bodyPr vert="horz" anchor="ctr" anchorCtr="0">
            <a:noAutofit/>
          </a:bodyPr>
          <a:lstStyle>
            <a:lvl1pPr>
              <a:defRPr sz="3200" baseline="0">
                <a:solidFill>
                  <a:srgbClr val="FFFFFF"/>
                </a:solidFill>
                <a:latin typeface="+mj-lt"/>
                <a:ea typeface="+mj-ea"/>
                <a:cs typeface="+mj-cs"/>
              </a:defRPr>
            </a:lvl1pPr>
          </a:lstStyle>
          <a:p>
            <a:r>
              <a:rPr lang="en-US"/>
              <a:t>Click to add title</a:t>
            </a:r>
          </a:p>
        </p:txBody>
      </p:sp>
      <p:sp>
        <p:nvSpPr>
          <p:cNvPr id="1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val="0"/>
              </a:ext>
            </a:extLst>
          </a:blip>
          <a:srcRect t="6216" b="7716"/>
          <a:stretch/>
        </p:blipFill>
        <p:spPr>
          <a:xfrm rot="120000">
            <a:off x="2174641" y="3402830"/>
            <a:ext cx="2694667"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Immagine 8">
            <a:extLst>
              <a:ext uri="{FF2B5EF4-FFF2-40B4-BE49-F238E27FC236}">
                <a16:creationId xmlns:a16="http://schemas.microsoft.com/office/drawing/2014/main" id="{2A3F10D3-2047-4B38-944C-B650FC084DA5}"/>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7" name="Slide Number Placeholder 5">
            <a:extLst>
              <a:ext uri="{FF2B5EF4-FFF2-40B4-BE49-F238E27FC236}">
                <a16:creationId xmlns:a16="http://schemas.microsoft.com/office/drawing/2014/main" id="{7F21979A-0E50-4DE6-B794-2FE52497234A}"/>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29705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334433" y="1785600"/>
            <a:ext cx="4357803" cy="3286800"/>
          </a:xfrm>
          <a:prstGeom prst="rect">
            <a:avLst/>
          </a:prstGeom>
        </p:spPr>
        <p:txBody>
          <a:bodyPr vert="horz" anchor="ctr">
            <a:noAutofit/>
          </a:bodyPr>
          <a:lstStyle>
            <a:lvl1pPr>
              <a:defRPr sz="4267" b="1">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5" name="Picture 14"/>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4581527" y="3394393"/>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6" name="Immagine 8">
            <a:extLst>
              <a:ext uri="{FF2B5EF4-FFF2-40B4-BE49-F238E27FC236}">
                <a16:creationId xmlns:a16="http://schemas.microsoft.com/office/drawing/2014/main" id="{88D9F09F-8579-4783-AA87-AFBE6DFDF56F}"/>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7" name="Slide Number Placeholder 5">
            <a:extLst>
              <a:ext uri="{FF2B5EF4-FFF2-40B4-BE49-F238E27FC236}">
                <a16:creationId xmlns:a16="http://schemas.microsoft.com/office/drawing/2014/main" id="{5761DB7C-A7F2-4789-AE27-C0716BBD5C3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313826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21D5A0A-4317-423C-B146-45AF97C418D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421D5A0A-4317-423C-B146-45AF97C418D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334433" y="1785600"/>
            <a:ext cx="4357803" cy="3286800"/>
          </a:xfrm>
          <a:prstGeom prst="rect">
            <a:avLst/>
          </a:prstGeom>
        </p:spPr>
        <p:txBody>
          <a:bodyPr vert="horz" anchor="ctr">
            <a:noAutofit/>
          </a:bodyPr>
          <a:lstStyle>
            <a:lvl1pPr>
              <a:defRPr sz="4267" b="1">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val="0"/>
              </a:ext>
            </a:extLst>
          </a:blip>
          <a:srcRect t="7562" b="6867"/>
          <a:stretch/>
        </p:blipFill>
        <p:spPr>
          <a:xfrm>
            <a:off x="3578060" y="3416302"/>
            <a:ext cx="2694667"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5" name="Immagine 8">
            <a:extLst>
              <a:ext uri="{FF2B5EF4-FFF2-40B4-BE49-F238E27FC236}">
                <a16:creationId xmlns:a16="http://schemas.microsoft.com/office/drawing/2014/main" id="{91DC7840-09B6-4910-BA26-5E02DF747229}"/>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9F67104F-059A-456A-961C-53D2C28AD831}"/>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252946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013D55E-8FAC-4815-B635-65B454A2F1B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F013D55E-8FAC-4815-B635-65B454A2F1B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8"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4" name="Pentagon 8"/>
          <p:cNvSpPr/>
          <p:nvPr userDrawn="1"/>
        </p:nvSpPr>
        <p:spPr bwMode="white">
          <a:xfrm>
            <a:off x="1" y="0"/>
            <a:ext cx="6363547"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5397805" y="3589605"/>
            <a:ext cx="1365251"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30D63D7A-D695-45C9-8D0F-526D4E8A412C}"/>
              </a:ext>
            </a:extLst>
          </p:cNvPr>
          <p:cNvSpPr>
            <a:spLocks noGrp="1"/>
          </p:cNvSpPr>
          <p:nvPr>
            <p:ph type="title" hasCustomPrompt="1"/>
          </p:nvPr>
        </p:nvSpPr>
        <p:spPr>
          <a:xfrm>
            <a:off x="334435" y="357719"/>
            <a:ext cx="4969213" cy="443199"/>
          </a:xfrm>
        </p:spPr>
        <p:txBody>
          <a:bodyPr vert="horz"/>
          <a:lstStyle>
            <a:lvl1pPr>
              <a:defRPr sz="3200">
                <a:latin typeface="+mj-lt"/>
                <a:ea typeface="+mj-ea"/>
                <a:cs typeface="+mj-cs"/>
              </a:defRPr>
            </a:lvl1pPr>
          </a:lstStyle>
          <a:p>
            <a:r>
              <a:rPr lang="en-US"/>
              <a:t>Click to add title</a:t>
            </a:r>
          </a:p>
        </p:txBody>
      </p:sp>
      <p:pic>
        <p:nvPicPr>
          <p:cNvPr id="19" name="Immagine 8">
            <a:extLst>
              <a:ext uri="{FF2B5EF4-FFF2-40B4-BE49-F238E27FC236}">
                <a16:creationId xmlns:a16="http://schemas.microsoft.com/office/drawing/2014/main" id="{1D472173-8BEE-4D8C-B1DE-F9AD6801653A}"/>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20" name="Slide Number Placeholder 5">
            <a:extLst>
              <a:ext uri="{FF2B5EF4-FFF2-40B4-BE49-F238E27FC236}">
                <a16:creationId xmlns:a16="http://schemas.microsoft.com/office/drawing/2014/main" id="{F775688A-1093-4C82-A743-C843DE957FB0}"/>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8737848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9A470C0-81EA-4E4A-9C07-376EB9E24F5F}"/>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C9A470C0-81EA-4E4A-9C07-376EB9E24F5F}"/>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4" name="Pentagon 8"/>
          <p:cNvSpPr/>
          <p:nvPr userDrawn="1"/>
        </p:nvSpPr>
        <p:spPr bwMode="white">
          <a:xfrm>
            <a:off x="1" y="0"/>
            <a:ext cx="6363547"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val="0"/>
              </a:ext>
            </a:extLst>
          </a:blip>
          <a:srcRect t="9052" b="6867"/>
          <a:stretch/>
        </p:blipFill>
        <p:spPr>
          <a:xfrm rot="120000">
            <a:off x="4460173" y="3407806"/>
            <a:ext cx="2694667"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4" name="Title 3">
            <a:extLst>
              <a:ext uri="{FF2B5EF4-FFF2-40B4-BE49-F238E27FC236}">
                <a16:creationId xmlns:a16="http://schemas.microsoft.com/office/drawing/2014/main" id="{86719BBB-7510-4256-A7DF-600A68DB2C93}"/>
              </a:ext>
            </a:extLst>
          </p:cNvPr>
          <p:cNvSpPr>
            <a:spLocks noGrp="1"/>
          </p:cNvSpPr>
          <p:nvPr>
            <p:ph type="title" hasCustomPrompt="1"/>
          </p:nvPr>
        </p:nvSpPr>
        <p:spPr>
          <a:xfrm>
            <a:off x="334435" y="357719"/>
            <a:ext cx="4969213" cy="443199"/>
          </a:xfrm>
        </p:spPr>
        <p:txBody>
          <a:bodyPr vert="horz"/>
          <a:lstStyle>
            <a:lvl1pPr>
              <a:defRPr sz="3200">
                <a:solidFill>
                  <a:schemeClr val="bg1"/>
                </a:solidFill>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80C5828B-D6C6-4099-80A0-E4FC322A32DE}"/>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7F9E71FD-7FBA-40BF-ADBE-D035D8C5BF39}"/>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40126690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979569-2837-4D11-8CF3-E3B771E7BD6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F6979569-2837-4D11-8CF3-E3B771E7BD6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16" name="Picture 15"/>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7490340" y="3589605"/>
            <a:ext cx="1365251"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99244E0-37B1-4CEE-8722-003D0EE29350}"/>
              </a:ext>
            </a:extLst>
          </p:cNvPr>
          <p:cNvSpPr>
            <a:spLocks noGrp="1"/>
          </p:cNvSpPr>
          <p:nvPr>
            <p:ph type="title" hasCustomPrompt="1"/>
          </p:nvPr>
        </p:nvSpPr>
        <p:spPr>
          <a:xfrm>
            <a:off x="334435" y="357719"/>
            <a:ext cx="6552367" cy="443199"/>
          </a:xfrm>
        </p:spPr>
        <p:txBody>
          <a:bodyPr vert="horz"/>
          <a:lstStyle>
            <a:lvl1pPr>
              <a:defRPr sz="3200">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7CA8772E-CB8C-44A0-BF60-63ACCA26D2B2}"/>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8" name="Slide Number Placeholder 5">
            <a:extLst>
              <a:ext uri="{FF2B5EF4-FFF2-40B4-BE49-F238E27FC236}">
                <a16:creationId xmlns:a16="http://schemas.microsoft.com/office/drawing/2014/main" id="{3C40E75D-2011-43E4-9B7D-25A16F4374D3}"/>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535941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zi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pic>
        <p:nvPicPr>
          <p:cNvPr id="9" name="Immagin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5255" y="578151"/>
            <a:ext cx="1349612" cy="604999"/>
          </a:xfrm>
          <a:prstGeom prst="rect">
            <a:avLst/>
          </a:prstGeom>
        </p:spPr>
      </p:pic>
    </p:spTree>
    <p:extLst>
      <p:ext uri="{BB962C8B-B14F-4D97-AF65-F5344CB8AC3E}">
        <p14:creationId xmlns:p14="http://schemas.microsoft.com/office/powerpoint/2010/main" val="524543179"/>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80696E0-6DEB-47B3-B70B-995D9E432F57}"/>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880696E0-6DEB-47B3-B70B-995D9E432F57}"/>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val="0"/>
              </a:ext>
            </a:extLst>
          </a:blip>
          <a:srcRect t="9052" b="6867"/>
          <a:stretch/>
        </p:blipFill>
        <p:spPr>
          <a:xfrm rot="120000">
            <a:off x="6567629" y="3407806"/>
            <a:ext cx="2694667"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4" name="Title 3">
            <a:extLst>
              <a:ext uri="{FF2B5EF4-FFF2-40B4-BE49-F238E27FC236}">
                <a16:creationId xmlns:a16="http://schemas.microsoft.com/office/drawing/2014/main" id="{87205D76-50DA-4F75-85E0-1949D53D98A9}"/>
              </a:ext>
            </a:extLst>
          </p:cNvPr>
          <p:cNvSpPr>
            <a:spLocks noGrp="1"/>
          </p:cNvSpPr>
          <p:nvPr>
            <p:ph type="title" hasCustomPrompt="1"/>
          </p:nvPr>
        </p:nvSpPr>
        <p:spPr>
          <a:xfrm>
            <a:off x="334435" y="357719"/>
            <a:ext cx="6552367" cy="443199"/>
          </a:xfrm>
        </p:spPr>
        <p:txBody>
          <a:bodyPr vert="horz"/>
          <a:lstStyle>
            <a:lvl1pPr>
              <a:defRPr sz="3200">
                <a:solidFill>
                  <a:schemeClr val="bg1"/>
                </a:solidFill>
                <a:latin typeface="+mj-lt"/>
                <a:ea typeface="+mj-ea"/>
                <a:cs typeface="+mj-cs"/>
              </a:defRPr>
            </a:lvl1pPr>
          </a:lstStyle>
          <a:p>
            <a:r>
              <a:rPr lang="en-US"/>
              <a:t>Click to add title</a:t>
            </a:r>
          </a:p>
        </p:txBody>
      </p:sp>
      <p:pic>
        <p:nvPicPr>
          <p:cNvPr id="20" name="Immagine 8">
            <a:extLst>
              <a:ext uri="{FF2B5EF4-FFF2-40B4-BE49-F238E27FC236}">
                <a16:creationId xmlns:a16="http://schemas.microsoft.com/office/drawing/2014/main" id="{1D006B53-EFBD-4C2A-A98C-53700E06B2B6}"/>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21" name="Slide Number Placeholder 5">
            <a:extLst>
              <a:ext uri="{FF2B5EF4-FFF2-40B4-BE49-F238E27FC236}">
                <a16:creationId xmlns:a16="http://schemas.microsoft.com/office/drawing/2014/main" id="{23864F1C-8F39-43DD-9D4E-093D1B91CAB3}"/>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738339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6FD584B-9390-416B-8BFF-8B09C98A4EDF}"/>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a:extLst>
                          <a:ext uri="{FF2B5EF4-FFF2-40B4-BE49-F238E27FC236}">
                            <a16:creationId xmlns:a16="http://schemas.microsoft.com/office/drawing/2014/main" id="{96FD584B-9390-416B-8BFF-8B09C98A4EDF}"/>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8" name="Title 1"/>
          <p:cNvSpPr>
            <a:spLocks noGrp="1"/>
          </p:cNvSpPr>
          <p:nvPr>
            <p:ph type="title" hasCustomPrompt="1"/>
          </p:nvPr>
        </p:nvSpPr>
        <p:spPr>
          <a:xfrm>
            <a:off x="334435" y="3826335"/>
            <a:ext cx="11523132" cy="1606551"/>
          </a:xfrm>
        </p:spPr>
        <p:txBody>
          <a:bodyPr vert="horz"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pic>
        <p:nvPicPr>
          <p:cNvPr id="11" name="Immagine 8">
            <a:extLst>
              <a:ext uri="{FF2B5EF4-FFF2-40B4-BE49-F238E27FC236}">
                <a16:creationId xmlns:a16="http://schemas.microsoft.com/office/drawing/2014/main" id="{538DC126-B747-4415-8024-8803A4E12906}"/>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2" name="Slide Number Placeholder 5">
            <a:extLst>
              <a:ext uri="{FF2B5EF4-FFF2-40B4-BE49-F238E27FC236}">
                <a16:creationId xmlns:a16="http://schemas.microsoft.com/office/drawing/2014/main" id="{5A97C092-F465-41BA-B108-CCD6ADD8CAF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908460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AED64B1-B515-4AD0-9CB0-466D3CC8C27D}"/>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2AED64B1-B515-4AD0-9CB0-466D3CC8C27D}"/>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6" name="Rectangle 5"/>
          <p:cNvSpPr/>
          <p:nvPr userDrawn="1"/>
        </p:nvSpPr>
        <p:spPr bwMode="white">
          <a:xfrm>
            <a:off x="334433" y="625475"/>
            <a:ext cx="932688" cy="932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334435" y="3826335"/>
            <a:ext cx="11523132" cy="1606551"/>
          </a:xfrm>
          <a:prstGeom prst="rect">
            <a:avLst/>
          </a:prstGeom>
        </p:spPr>
        <p:txBody>
          <a:bodyPr vert="horz"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tx1"/>
                </a:solidFill>
                <a:latin typeface="+mj-lt"/>
                <a:ea typeface="+mj-ea"/>
                <a:cs typeface="+mj-cs"/>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105494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val="0"/>
              </a:ext>
            </a:extLst>
          </a:blip>
          <a:srcRect r="3634" b="1258"/>
          <a:stretch/>
        </p:blipFill>
        <p:spPr>
          <a:xfrm rot="16200000" flipH="1">
            <a:off x="6797464" y="101444"/>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3"/>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sz="1351">
              <a:latin typeface="+mn-lt"/>
              <a:ea typeface="+mn-ea"/>
              <a:cs typeface="+mn-cs"/>
              <a:sym typeface="Trebuchet MS" panose="020B0603020202020204" pitchFamily="34" charset="0"/>
            </a:endParaRPr>
          </a:p>
        </p:txBody>
      </p:sp>
      <p:pic>
        <p:nvPicPr>
          <p:cNvPr id="8" name="Immagine 8">
            <a:extLst>
              <a:ext uri="{FF2B5EF4-FFF2-40B4-BE49-F238E27FC236}">
                <a16:creationId xmlns:a16="http://schemas.microsoft.com/office/drawing/2014/main" id="{9B7ABF1D-2721-4A1D-A909-CD5A0EC2A899}"/>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9" name="Slide Number Placeholder 5">
            <a:extLst>
              <a:ext uri="{FF2B5EF4-FFF2-40B4-BE49-F238E27FC236}">
                <a16:creationId xmlns:a16="http://schemas.microsoft.com/office/drawing/2014/main" id="{37ACDB5F-405F-4F34-871B-9F28FAD8A2DE}"/>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4195779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3567F9A-30A3-4A19-B91D-4EE69AFC7480}"/>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a:extLst>
                          <a:ext uri="{FF2B5EF4-FFF2-40B4-BE49-F238E27FC236}">
                            <a16:creationId xmlns:a16="http://schemas.microsoft.com/office/drawing/2014/main" id="{B3567F9A-30A3-4A19-B91D-4EE69AFC7480}"/>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7" name="Title 6">
            <a:extLst>
              <a:ext uri="{FF2B5EF4-FFF2-40B4-BE49-F238E27FC236}">
                <a16:creationId xmlns:a16="http://schemas.microsoft.com/office/drawing/2014/main" id="{C09700A0-D407-4693-A7AF-6D3FE49296D0}"/>
              </a:ext>
            </a:extLst>
          </p:cNvPr>
          <p:cNvSpPr>
            <a:spLocks noGrp="1"/>
          </p:cNvSpPr>
          <p:nvPr>
            <p:ph type="title" hasCustomPrompt="1"/>
          </p:nvPr>
        </p:nvSpPr>
        <p:spPr>
          <a:xfrm>
            <a:off x="334435" y="357719"/>
            <a:ext cx="11523132" cy="443199"/>
          </a:xfrm>
        </p:spPr>
        <p:txBody>
          <a:bodyPr vert="horz"/>
          <a:lstStyle>
            <a:lvl1pPr>
              <a:defRPr sz="3200">
                <a:solidFill>
                  <a:schemeClr val="bg1"/>
                </a:solidFill>
                <a:latin typeface="+mj-lt"/>
                <a:ea typeface="+mj-ea"/>
                <a:cs typeface="+mj-cs"/>
              </a:defRPr>
            </a:lvl1pPr>
          </a:lstStyle>
          <a:p>
            <a:r>
              <a:rPr lang="en-US"/>
              <a:t>Click to add title</a:t>
            </a:r>
          </a:p>
        </p:txBody>
      </p:sp>
      <p:pic>
        <p:nvPicPr>
          <p:cNvPr id="13" name="Immagine 8">
            <a:extLst>
              <a:ext uri="{FF2B5EF4-FFF2-40B4-BE49-F238E27FC236}">
                <a16:creationId xmlns:a16="http://schemas.microsoft.com/office/drawing/2014/main" id="{188423CC-82A4-46C1-957C-A8DEE7AC171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4" name="Slide Number Placeholder 5">
            <a:extLst>
              <a:ext uri="{FF2B5EF4-FFF2-40B4-BE49-F238E27FC236}">
                <a16:creationId xmlns:a16="http://schemas.microsoft.com/office/drawing/2014/main" id="{68CC28E8-B6EF-4C69-9D25-431D210C0DD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9890262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C0D0CFD-440E-4A1A-B6D4-557ECE34D840}"/>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a:extLst>
                          <a:ext uri="{FF2B5EF4-FFF2-40B4-BE49-F238E27FC236}">
                            <a16:creationId xmlns:a16="http://schemas.microsoft.com/office/drawing/2014/main" id="{5C0D0CFD-440E-4A1A-B6D4-557ECE34D840}"/>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21552319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DA4FCD8-DC3A-4CAD-B804-D58BBAFFE6A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FDA4FCD8-DC3A-4CAD-B804-D58BBAFFE6A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6" name="Immagine 8">
            <a:extLst>
              <a:ext uri="{FF2B5EF4-FFF2-40B4-BE49-F238E27FC236}">
                <a16:creationId xmlns:a16="http://schemas.microsoft.com/office/drawing/2014/main" id="{5D9462D5-0E11-4205-9DE1-E34A9D86F13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8" name="Slide Number Placeholder 5">
            <a:extLst>
              <a:ext uri="{FF2B5EF4-FFF2-40B4-BE49-F238E27FC236}">
                <a16:creationId xmlns:a16="http://schemas.microsoft.com/office/drawing/2014/main" id="{5CC5FD53-A1F6-4C22-8AA8-F5F8EF13042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2615640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1884ED4-4D0F-4FFD-9A7C-FF6BB1468F4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51884ED4-4D0F-4FFD-9A7C-FF6BB1468F4B}"/>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Title 6"/>
          <p:cNvSpPr txBox="1">
            <a:spLocks/>
          </p:cNvSpPr>
          <p:nvPr/>
        </p:nvSpPr>
        <p:spPr>
          <a:xfrm>
            <a:off x="334435" y="2975354"/>
            <a:ext cx="3504140" cy="701795"/>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067" b="1">
                <a:gradFill>
                  <a:gsLst>
                    <a:gs pos="100000">
                      <a:schemeClr val="tx2"/>
                    </a:gs>
                    <a:gs pos="2000">
                      <a:schemeClr val="accent2"/>
                    </a:gs>
                  </a:gsLst>
                  <a:lin ang="2700000" scaled="0"/>
                </a:gradFill>
                <a:latin typeface="+mn-lt"/>
                <a:ea typeface="+mn-ea"/>
                <a:cs typeface="+mn-cs"/>
                <a:sym typeface="Trebuchet MS" panose="020B0603020202020204" pitchFamily="34" charset="0"/>
              </a:rPr>
              <a:t>Disclaimer</a:t>
            </a:r>
          </a:p>
        </p:txBody>
      </p:sp>
      <p:cxnSp>
        <p:nvCxnSpPr>
          <p:cNvPr id="9" name="Straight Connector 8"/>
          <p:cNvCxnSpPr/>
          <p:nvPr/>
        </p:nvCxnSpPr>
        <p:spPr>
          <a:xfrm>
            <a:off x="4367899" y="1630188"/>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5" name="Text Placeholder 4">
            <a:extLst>
              <a:ext uri="{FF2B5EF4-FFF2-40B4-BE49-F238E27FC236}">
                <a16:creationId xmlns:a16="http://schemas.microsoft.com/office/drawing/2014/main" id="{02927E80-90BA-4A23-BFE1-EE80866C4BA5}"/>
              </a:ext>
            </a:extLst>
          </p:cNvPr>
          <p:cNvSpPr>
            <a:spLocks noGrp="1"/>
          </p:cNvSpPr>
          <p:nvPr>
            <p:ph type="body" sz="quarter" idx="10" hasCustomPrompt="1"/>
          </p:nvPr>
        </p:nvSpPr>
        <p:spPr>
          <a:xfrm>
            <a:off x="5021827" y="1664257"/>
            <a:ext cx="6209072" cy="3323987"/>
          </a:xfrm>
        </p:spPr>
        <p:txBody>
          <a:bodyPr/>
          <a:lstStyle>
            <a:lvl1pPr>
              <a:defRPr sz="933">
                <a:latin typeface="+mn-lt"/>
                <a:ea typeface="+mn-ea"/>
                <a:cs typeface="+mn-cs"/>
              </a:defRPr>
            </a:lvl1pPr>
          </a:lstStyle>
          <a:p>
            <a:pPr lvl="0"/>
            <a:r>
              <a:rPr lang="en-US"/>
              <a:t>Edit text</a:t>
            </a:r>
          </a:p>
        </p:txBody>
      </p:sp>
    </p:spTree>
    <p:extLst>
      <p:ext uri="{BB962C8B-B14F-4D97-AF65-F5344CB8AC3E}">
        <p14:creationId xmlns:p14="http://schemas.microsoft.com/office/powerpoint/2010/main" val="3463317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0" name="Titolo 1">
            <a:extLst>
              <a:ext uri="{FF2B5EF4-FFF2-40B4-BE49-F238E27FC236}">
                <a16:creationId xmlns:a16="http://schemas.microsoft.com/office/drawing/2014/main" id="{D82889BE-D7BE-4285-81A6-B5C5CB9E71B3}"/>
              </a:ext>
            </a:extLst>
          </p:cNvPr>
          <p:cNvSpPr txBox="1">
            <a:spLocks/>
          </p:cNvSpPr>
          <p:nvPr userDrawn="1"/>
        </p:nvSpPr>
        <p:spPr>
          <a:xfrm>
            <a:off x="206024" y="6118578"/>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br>
              <a:rPr lang="it-IT" sz="1600">
                <a:latin typeface="+mn-lt"/>
                <a:ea typeface="+mn-ea"/>
                <a:cs typeface="+mn-cs"/>
              </a:rPr>
            </a:br>
            <a:r>
              <a:rPr lang="it-IT" sz="1600">
                <a:latin typeface="+mn-lt"/>
                <a:ea typeface="+mn-ea"/>
                <a:cs typeface="+mn-cs"/>
              </a:rPr>
              <a:t>Investiamo nel domani</a:t>
            </a:r>
          </a:p>
        </p:txBody>
      </p:sp>
      <p:sp>
        <p:nvSpPr>
          <p:cNvPr id="11" name="CasellaDiTesto 5">
            <a:extLst>
              <a:ext uri="{FF2B5EF4-FFF2-40B4-BE49-F238E27FC236}">
                <a16:creationId xmlns:a16="http://schemas.microsoft.com/office/drawing/2014/main" id="{752A10B1-920C-44FC-B422-8D133820DEF7}"/>
              </a:ext>
            </a:extLst>
          </p:cNvPr>
          <p:cNvSpPr txBox="1"/>
          <p:nvPr userDrawn="1"/>
        </p:nvSpPr>
        <p:spPr>
          <a:xfrm>
            <a:off x="334435" y="2188604"/>
            <a:ext cx="8666132" cy="1490672"/>
          </a:xfrm>
          <a:prstGeom prst="rect">
            <a:avLst/>
          </a:prstGeom>
        </p:spPr>
        <p:txBody>
          <a:bodyPr vert="horz" wrap="square" lIns="0" tIns="60960" rIns="0" bIns="60960" rtlCol="0" anchor="b">
            <a:norm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it-IT" sz="5333" b="0" i="0" u="none" strike="noStrike" kern="0" cap="none" spc="0" normalizeH="0" baseline="0" noProof="0">
                <a:ln>
                  <a:noFill/>
                </a:ln>
                <a:solidFill>
                  <a:srgbClr val="415364"/>
                </a:solidFill>
                <a:effectLst/>
                <a:uLnTx/>
                <a:uFillTx/>
                <a:latin typeface="+mn-lt"/>
                <a:ea typeface="+mn-ea"/>
                <a:cs typeface="+mn-cs"/>
              </a:rPr>
              <a:t>Grazie</a:t>
            </a:r>
          </a:p>
        </p:txBody>
      </p:sp>
      <p:pic>
        <p:nvPicPr>
          <p:cNvPr id="12" name="Immagine 8">
            <a:extLst>
              <a:ext uri="{FF2B5EF4-FFF2-40B4-BE49-F238E27FC236}">
                <a16:creationId xmlns:a16="http://schemas.microsoft.com/office/drawing/2014/main" id="{7767D7F3-2145-4012-A509-E3AF0DAE419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335255" y="578153"/>
            <a:ext cx="1349612" cy="604999"/>
          </a:xfrm>
          <a:prstGeom prst="rect">
            <a:avLst/>
          </a:prstGeom>
        </p:spPr>
      </p:pic>
    </p:spTree>
    <p:extLst>
      <p:ext uri="{BB962C8B-B14F-4D97-AF65-F5344CB8AC3E}">
        <p14:creationId xmlns:p14="http://schemas.microsoft.com/office/powerpoint/2010/main" val="19965026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684D243-7589-4C83-91A5-33B714937015}"/>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2684D243-7589-4C83-91A5-33B714937015}"/>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0BE80820-0410-4E17-98B9-AA215B2C3EB5}"/>
              </a:ext>
            </a:extLst>
          </p:cNvPr>
          <p:cNvGrpSpPr/>
          <p:nvPr userDrawn="1"/>
        </p:nvGrpSpPr>
        <p:grpSpPr>
          <a:xfrm>
            <a:off x="-600" y="-1"/>
            <a:ext cx="12193800" cy="6858001"/>
            <a:chOff x="-450" y="-1"/>
            <a:chExt cx="9145350" cy="5143501"/>
          </a:xfrm>
        </p:grpSpPr>
        <p:sp>
          <p:nvSpPr>
            <p:cNvPr id="50" name="No fly zone"/>
            <p:cNvSpPr/>
            <p:nvPr/>
          </p:nvSpPr>
          <p:spPr>
            <a:xfrm>
              <a:off x="0" y="-1"/>
              <a:ext cx="9144900" cy="51435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solidFill>
                  <a:schemeClr val="tx1"/>
                </a:solidFill>
                <a:latin typeface="+mn-lt"/>
                <a:ea typeface="+mn-ea"/>
                <a:cs typeface="+mn-cs"/>
              </a:endParaRPr>
            </a:p>
          </p:txBody>
        </p:sp>
        <p:grpSp>
          <p:nvGrpSpPr>
            <p:cNvPr id="51" name="Baselines / anchors"/>
            <p:cNvGrpSpPr/>
            <p:nvPr userDrawn="1"/>
          </p:nvGrpSpPr>
          <p:grpSpPr>
            <a:xfrm>
              <a:off x="-450" y="467100"/>
              <a:ext cx="9144900" cy="4073893"/>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472500" y="467663"/>
              <a:ext cx="8153026" cy="4095464"/>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sp>
          <p:nvSpPr>
            <p:cNvPr id="53" name="Slide edges"/>
            <p:cNvSpPr>
              <a:spLocks/>
            </p:cNvSpPr>
            <p:nvPr/>
          </p:nvSpPr>
          <p:spPr bwMode="auto">
            <a:xfrm>
              <a:off x="-450" y="0"/>
              <a:ext cx="9144900" cy="51435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250375" y="4563137"/>
              <a:ext cx="8642350" cy="356807"/>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57" name="Whitespace measure"/>
            <p:cNvSpPr>
              <a:spLocks noChangeArrowheads="1"/>
            </p:cNvSpPr>
            <p:nvPr/>
          </p:nvSpPr>
          <p:spPr bwMode="auto">
            <a:xfrm>
              <a:off x="250375" y="868677"/>
              <a:ext cx="8642350" cy="4374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nvGrpSpPr>
            <p:cNvPr id="58" name="Five column measure"/>
            <p:cNvGrpSpPr/>
            <p:nvPr userDrawn="1"/>
          </p:nvGrpSpPr>
          <p:grpSpPr>
            <a:xfrm>
              <a:off x="250825" y="4471914"/>
              <a:ext cx="8642350" cy="59652"/>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sp>
          <p:nvSpPr>
            <p:cNvPr id="59" name="Live area"/>
            <p:cNvSpPr/>
            <p:nvPr/>
          </p:nvSpPr>
          <p:spPr>
            <a:xfrm>
              <a:off x="250825" y="1310640"/>
              <a:ext cx="8642350" cy="3238816"/>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endParaRPr>
            </a:p>
          </p:txBody>
        </p:sp>
        <p:sp>
          <p:nvSpPr>
            <p:cNvPr id="60" name="Footnote example"/>
            <p:cNvSpPr txBox="1"/>
            <p:nvPr/>
          </p:nvSpPr>
          <p:spPr>
            <a:xfrm>
              <a:off x="472500" y="4587412"/>
              <a:ext cx="6773186" cy="332543"/>
            </a:xfrm>
            <a:prstGeom prst="rect">
              <a:avLst/>
            </a:prstGeom>
            <a:noFill/>
          </p:spPr>
          <p:txBody>
            <a:bodyPr wrap="square" lIns="0" tIns="0" rIns="0" bIns="0" rtlCol="0" anchor="b">
              <a:spAutoFit/>
            </a:bodyPr>
            <a:lstStyle/>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8pt font</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5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28931484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838200" y="677041"/>
            <a:ext cx="10515600" cy="701731"/>
          </a:xfrm>
          <a:noFill/>
        </p:spPr>
        <p:txBody>
          <a:bodyPr wrap="square" rtlCol="0">
            <a:spAutoFit/>
          </a:bodyPr>
          <a:lstStyle>
            <a:lvl1pPr>
              <a:defRPr lang="it-IT"/>
            </a:lvl1pPr>
          </a:lstStyle>
          <a:p>
            <a:pPr lvl="0" algn="l"/>
            <a:r>
              <a:rPr lang="it-IT"/>
              <a:t>Fare clic per modificare stile</a:t>
            </a:r>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FC0DA8F-5333-404C-B1A3-89924F4629AA}" type="slidenum">
              <a:t>‹N›</a:t>
            </a:fld>
            <a:endParaRPr lang="it-IT"/>
          </a:p>
        </p:txBody>
      </p:sp>
      <p:cxnSp>
        <p:nvCxnSpPr>
          <p:cNvPr id="10" name="Connettore 1 9"/>
          <p:cNvCxnSpPr/>
          <p:nvPr userDrawn="1"/>
        </p:nvCxnSpPr>
        <p:spPr>
          <a:xfrm>
            <a:off x="0" y="1220755"/>
            <a:ext cx="12192000" cy="0"/>
          </a:xfrm>
          <a:prstGeom prst="line">
            <a:avLst/>
          </a:prstGeom>
          <a:ln w="6350" cmpd="sng">
            <a:gradFill flip="none" rotWithShape="1">
              <a:gsLst>
                <a:gs pos="51000">
                  <a:schemeClr val="accent5"/>
                </a:gs>
                <a:gs pos="100000">
                  <a:schemeClr val="accent6"/>
                </a:gs>
                <a:gs pos="0">
                  <a:schemeClr val="accent6"/>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05909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90" y="1590"/>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2" y="2"/>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16" name="Subtitle 2">
            <a:extLst>
              <a:ext uri="{FF2B5EF4-FFF2-40B4-BE49-F238E27FC236}">
                <a16:creationId xmlns:a16="http://schemas.microsoft.com/office/drawing/2014/main" id="{E65B59A3-F9DA-46EC-B11A-530564B2A3FE}"/>
              </a:ext>
            </a:extLst>
          </p:cNvPr>
          <p:cNvSpPr>
            <a:spLocks noGrp="1"/>
          </p:cNvSpPr>
          <p:nvPr>
            <p:ph type="subTitle" idx="1" hasCustomPrompt="1"/>
          </p:nvPr>
        </p:nvSpPr>
        <p:spPr bwMode="white">
          <a:xfrm>
            <a:off x="335255" y="4610913"/>
            <a:ext cx="9144000" cy="454459"/>
          </a:xfrm>
          <a:prstGeom prst="rect">
            <a:avLst/>
          </a:prstGeom>
        </p:spPr>
        <p:txBody>
          <a:bodyPr vert="horz" lIns="0" tIns="0" rIns="0" bIns="0" rtlCol="0" anchor="t" anchorCtr="0">
            <a:noAutofit/>
          </a:bodyPr>
          <a:lstStyle>
            <a:lvl1pPr>
              <a:defRPr lang="en-US" sz="3200" b="0" i="0" dirty="0">
                <a:solidFill>
                  <a:srgbClr val="415064"/>
                </a:solidFill>
                <a:latin typeface="+mn-lt"/>
                <a:ea typeface="+mn-ea"/>
                <a:cs typeface="+mn-cs"/>
              </a:defRPr>
            </a:lvl1pPr>
          </a:lstStyle>
          <a:p>
            <a:pPr lvl="0">
              <a:buNone/>
            </a:pPr>
            <a:r>
              <a:rPr lang="en-US"/>
              <a:t>Subtitle in sentence case</a:t>
            </a:r>
          </a:p>
        </p:txBody>
      </p:sp>
      <p:sp>
        <p:nvSpPr>
          <p:cNvPr id="17" name="Title 1">
            <a:extLst>
              <a:ext uri="{FF2B5EF4-FFF2-40B4-BE49-F238E27FC236}">
                <a16:creationId xmlns:a16="http://schemas.microsoft.com/office/drawing/2014/main" id="{87B5F764-F1AB-4789-8765-B0469A74FA58}"/>
              </a:ext>
            </a:extLst>
          </p:cNvPr>
          <p:cNvSpPr>
            <a:spLocks noGrp="1"/>
          </p:cNvSpPr>
          <p:nvPr>
            <p:ph type="ctrTitle" hasCustomPrompt="1"/>
          </p:nvPr>
        </p:nvSpPr>
        <p:spPr bwMode="ltGray">
          <a:xfrm>
            <a:off x="334433" y="1557869"/>
            <a:ext cx="9144000" cy="2952751"/>
          </a:xfrm>
          <a:prstGeom prst="rect">
            <a:avLst/>
          </a:prstGeom>
        </p:spPr>
        <p:txBody>
          <a:bodyPr vert="horz" lIns="0" tIns="0" rIns="0" bIns="0" rtlCol="0" anchor="b">
            <a:noAutofit/>
          </a:bodyPr>
          <a:lstStyle>
            <a:lvl1pPr>
              <a:defRPr lang="en-US" sz="6400" b="0" dirty="0">
                <a:solidFill>
                  <a:schemeClr val="tx1"/>
                </a:solidFill>
                <a:latin typeface="+mj-lt"/>
                <a:ea typeface="+mj-ea"/>
                <a:cs typeface="+mj-cs"/>
              </a:defRPr>
            </a:lvl1pPr>
          </a:lstStyle>
          <a:p>
            <a:pPr marL="0" lvl="0" indent="0">
              <a:lnSpc>
                <a:spcPct val="110000"/>
              </a:lnSpc>
              <a:spcBef>
                <a:spcPts val="600"/>
              </a:spcBef>
              <a:spcAft>
                <a:spcPts val="300"/>
              </a:spcAft>
              <a:buFont typeface="Arial" panose="020B0604020202020204" pitchFamily="34" charset="0"/>
            </a:pPr>
            <a:r>
              <a:rPr lang="en-US"/>
              <a:t>Title in Title Case</a:t>
            </a:r>
          </a:p>
        </p:txBody>
      </p:sp>
      <p:pic>
        <p:nvPicPr>
          <p:cNvPr id="19" name="Immagine 13">
            <a:extLst>
              <a:ext uri="{FF2B5EF4-FFF2-40B4-BE49-F238E27FC236}">
                <a16:creationId xmlns:a16="http://schemas.microsoft.com/office/drawing/2014/main" id="{A31CDF65-552B-4E88-AAA7-943B4F1F7F4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335255" y="578153"/>
            <a:ext cx="1349612" cy="604999"/>
          </a:xfrm>
          <a:prstGeom prst="rect">
            <a:avLst/>
          </a:prstGeom>
        </p:spPr>
      </p:pic>
    </p:spTree>
    <p:extLst>
      <p:ext uri="{BB962C8B-B14F-4D97-AF65-F5344CB8AC3E}">
        <p14:creationId xmlns:p14="http://schemas.microsoft.com/office/powerpoint/2010/main" val="10320023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D92867E-11CE-41DC-9C8A-63569BC36853}"/>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BD92867E-11CE-41DC-9C8A-63569BC36853}"/>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4" name="Title 3">
            <a:extLst>
              <a:ext uri="{FF2B5EF4-FFF2-40B4-BE49-F238E27FC236}">
                <a16:creationId xmlns:a16="http://schemas.microsoft.com/office/drawing/2014/main" id="{D200B6A7-940F-4CE8-A42A-CF7925799851}"/>
              </a:ext>
            </a:extLst>
          </p:cNvPr>
          <p:cNvSpPr>
            <a:spLocks noGrp="1"/>
          </p:cNvSpPr>
          <p:nvPr>
            <p:ph type="title" hasCustomPrompt="1"/>
          </p:nvPr>
        </p:nvSpPr>
        <p:spPr/>
        <p:txBody>
          <a:bodyPr vert="horz"/>
          <a:lstStyle>
            <a:lvl1pPr>
              <a:defRPr>
                <a:latin typeface="+mj-lt"/>
                <a:ea typeface="+mj-ea"/>
                <a:cs typeface="+mj-cs"/>
              </a:defRPr>
            </a:lvl1pPr>
          </a:lstStyle>
          <a:p>
            <a:r>
              <a:rPr lang="en-US"/>
              <a:t>Click to add title</a:t>
            </a:r>
          </a:p>
        </p:txBody>
      </p:sp>
    </p:spTree>
    <p:extLst>
      <p:ext uri="{BB962C8B-B14F-4D97-AF65-F5344CB8AC3E}">
        <p14:creationId xmlns:p14="http://schemas.microsoft.com/office/powerpoint/2010/main" val="34857280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2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FC23F8F-7927-4735-B36B-8B42A0745C80}"/>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a:extLst>
                          <a:ext uri="{FF2B5EF4-FFF2-40B4-BE49-F238E27FC236}">
                            <a16:creationId xmlns:a16="http://schemas.microsoft.com/office/drawing/2014/main" id="{9FC23F8F-7927-4735-B36B-8B42A0745C80}"/>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latin typeface="+mj-lt"/>
                <a:ea typeface="+mj-ea"/>
                <a:cs typeface="+mj-cs"/>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334435" y="2085628"/>
            <a:ext cx="11523132" cy="3913632"/>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13838314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E63DEC4-DCE8-4A0C-84AA-D7D40C41BCB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EE63DEC4-DCE8-4A0C-84AA-D7D40C41BCB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334435" y="2158990"/>
            <a:ext cx="4039567" cy="541687"/>
          </a:xfrm>
          <a:prstGeom prst="rect">
            <a:avLst/>
          </a:prstGeom>
        </p:spPr>
        <p:txBody>
          <a:bodyPr>
            <a:noAutofit/>
          </a:bodyPr>
          <a:lstStyle>
            <a:lvl1pPr marL="0" indent="0" algn="l">
              <a:buNone/>
              <a:defRPr sz="1600">
                <a:solidFill>
                  <a:schemeClr val="tx2"/>
                </a:solidFill>
                <a:latin typeface="+mn-lt"/>
                <a:ea typeface="+mn-ea"/>
                <a:cs typeface="+mn-cs"/>
                <a:sym typeface="Trebuchet MS" panose="020B0603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add subtitle</a:t>
            </a:r>
          </a:p>
        </p:txBody>
      </p:sp>
      <p:sp>
        <p:nvSpPr>
          <p:cNvPr id="9" name="Title 4"/>
          <p:cNvSpPr>
            <a:spLocks noGrp="1"/>
          </p:cNvSpPr>
          <p:nvPr>
            <p:ph type="title" hasCustomPrompt="1"/>
          </p:nvPr>
        </p:nvSpPr>
        <p:spPr>
          <a:xfrm>
            <a:off x="334435" y="1227048"/>
            <a:ext cx="4039567" cy="664797"/>
          </a:xfrm>
        </p:spPr>
        <p:txBody>
          <a:bodyPr vert="horz" anchor="t">
            <a:noAutofit/>
          </a:bodyPr>
          <a:lstStyle>
            <a:lvl1pPr>
              <a:defRPr sz="2400">
                <a:solidFill>
                  <a:schemeClr val="tx2"/>
                </a:solidFill>
                <a:latin typeface="+mj-lt"/>
                <a:ea typeface="+mj-ea"/>
                <a:cs typeface="+mj-cs"/>
                <a:sym typeface="Trebuchet MS" panose="020B0603020202020204" pitchFamily="34" charset="0"/>
              </a:defRPr>
            </a:lvl1pPr>
          </a:lstStyle>
          <a:p>
            <a:r>
              <a:rPr lang="en-US"/>
              <a:t>Click to add title</a:t>
            </a:r>
          </a:p>
        </p:txBody>
      </p:sp>
      <p:sp>
        <p:nvSpPr>
          <p:cNvPr id="12" name="Slide Number Placeholder 5">
            <a:extLst>
              <a:ext uri="{FF2B5EF4-FFF2-40B4-BE49-F238E27FC236}">
                <a16:creationId xmlns:a16="http://schemas.microsoft.com/office/drawing/2014/main" id="{0F29EC87-E805-4F4E-AAC7-E4B5FA2DA29C}"/>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3389833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A986C99-68E4-42B2-9EC6-7D13B0666D61}"/>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4A986C99-68E4-42B2-9EC6-7D13B0666D61}"/>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Title 1"/>
          <p:cNvSpPr>
            <a:spLocks noGrp="1"/>
          </p:cNvSpPr>
          <p:nvPr>
            <p:ph type="title" hasCustomPrompt="1"/>
          </p:nvPr>
        </p:nvSpPr>
        <p:spPr bwMode="blackWhite">
          <a:xfrm>
            <a:off x="334435" y="2668041"/>
            <a:ext cx="11523132" cy="3201027"/>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tx2"/>
                </a:solidFill>
                <a:latin typeface="+mj-lt"/>
                <a:ea typeface="+mj-ea"/>
                <a:cs typeface="+mj-cs"/>
                <a:sym typeface="Trebuchet MS" panose="020B0603020202020204" pitchFamily="34" charset="0"/>
              </a:defRPr>
            </a:lvl1pPr>
          </a:lstStyle>
          <a:p>
            <a:r>
              <a:rPr lang="en-US"/>
              <a:t>Click to add section title</a:t>
            </a:r>
          </a:p>
        </p:txBody>
      </p:sp>
      <p:sp>
        <p:nvSpPr>
          <p:cNvPr id="11" name="Rectangle 10"/>
          <p:cNvSpPr/>
          <p:nvPr userDrawn="1"/>
        </p:nvSpPr>
        <p:spPr bwMode="white">
          <a:xfrm>
            <a:off x="334436" y="1424084"/>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613316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6900891-5087-435D-9121-3DDD1A0C554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06900891-5087-435D-9121-3DDD1A0C554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334435" y="3826800"/>
            <a:ext cx="11232367" cy="2041200"/>
          </a:xfrm>
        </p:spPr>
        <p:txBody>
          <a:bodyPr vert="horz" anchor="t">
            <a:noAutofit/>
          </a:bodyPr>
          <a:lstStyle>
            <a:lvl1pPr>
              <a:defRPr sz="5333">
                <a:solidFill>
                  <a:schemeClr val="tx2"/>
                </a:solidFill>
                <a:latin typeface="+mj-lt"/>
                <a:ea typeface="+mj-ea"/>
                <a:cs typeface="+mj-cs"/>
                <a:sym typeface="Trebuchet MS" panose="020B0603020202020204" pitchFamily="34" charset="0"/>
              </a:defRPr>
            </a:lvl1pPr>
          </a:lstStyle>
          <a:p>
            <a:r>
              <a:rPr lang="en-US"/>
              <a:t>Click to add section title</a:t>
            </a:r>
          </a:p>
        </p:txBody>
      </p:sp>
      <p:cxnSp>
        <p:nvCxnSpPr>
          <p:cNvPr id="10" name="Straight Connector 9"/>
          <p:cNvCxnSpPr/>
          <p:nvPr userDrawn="1"/>
        </p:nvCxnSpPr>
        <p:spPr bwMode="white">
          <a:xfrm>
            <a:off x="334436" y="3680016"/>
            <a:ext cx="11854153"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175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734675F-7B18-490E-BAC8-14CDA267367E}"/>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0734675F-7B18-490E-BAC8-14CDA267367E}"/>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V="1">
            <a:off x="4064997" y="0"/>
            <a:ext cx="416951" cy="6858000"/>
          </a:xfrm>
          <a:prstGeom prst="rect">
            <a:avLst/>
          </a:prstGeom>
        </p:spPr>
      </p:pic>
      <p:sp>
        <p:nvSpPr>
          <p:cNvPr id="2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24" name="Rectangle 23"/>
          <p:cNvSpPr/>
          <p:nvPr userDrawn="1"/>
        </p:nvSpPr>
        <p:spPr bwMode="white">
          <a:xfrm>
            <a:off x="2"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334433" y="2681104"/>
            <a:ext cx="3423448" cy="1495795"/>
          </a:xfrm>
          <a:prstGeom prst="rect">
            <a:avLst/>
          </a:prstGeom>
        </p:spPr>
        <p:txBody>
          <a:bodyPr vert="horz" anchor="ctr">
            <a:noAutofit/>
          </a:bodyPr>
          <a:lstStyle>
            <a:lvl1pPr>
              <a:defRPr sz="2400">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2" name="Immagine 8">
            <a:extLst>
              <a:ext uri="{FF2B5EF4-FFF2-40B4-BE49-F238E27FC236}">
                <a16:creationId xmlns:a16="http://schemas.microsoft.com/office/drawing/2014/main" id="{F7818EC9-E4D5-41D8-94BF-6ECE67987EC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3" name="Slide Number Placeholder 5">
            <a:extLst>
              <a:ext uri="{FF2B5EF4-FFF2-40B4-BE49-F238E27FC236}">
                <a16:creationId xmlns:a16="http://schemas.microsoft.com/office/drawing/2014/main" id="{930E3E22-A5AB-4CA2-ACCE-D97ED983335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0968017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0653881-E565-497A-A870-4EFDA4C90191}"/>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00653881-E565-497A-A870-4EFDA4C90191}"/>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V="1">
            <a:off x="7165609" y="0"/>
            <a:ext cx="416951" cy="6858000"/>
          </a:xfrm>
          <a:prstGeom prst="rect">
            <a:avLst/>
          </a:prstGeom>
        </p:spPr>
      </p:pic>
      <p:sp>
        <p:nvSpPr>
          <p:cNvPr id="14" name="Rectangle 13"/>
          <p:cNvSpPr/>
          <p:nvPr userDrawn="1"/>
        </p:nvSpPr>
        <p:spPr bwMode="white">
          <a:xfrm>
            <a:off x="2"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5" name="Title 4">
            <a:extLst>
              <a:ext uri="{FF2B5EF4-FFF2-40B4-BE49-F238E27FC236}">
                <a16:creationId xmlns:a16="http://schemas.microsoft.com/office/drawing/2014/main" id="{B32187A9-0E8E-44B3-9F32-3678A4290ADA}"/>
              </a:ext>
            </a:extLst>
          </p:cNvPr>
          <p:cNvSpPr>
            <a:spLocks noGrp="1"/>
          </p:cNvSpPr>
          <p:nvPr>
            <p:ph type="title" hasCustomPrompt="1"/>
          </p:nvPr>
        </p:nvSpPr>
        <p:spPr>
          <a:xfrm>
            <a:off x="334433" y="357719"/>
            <a:ext cx="6572096" cy="332399"/>
          </a:xfrm>
        </p:spPr>
        <p:txBody>
          <a:bodyPr vert="horz"/>
          <a:lstStyle>
            <a:lvl1pPr>
              <a:defRPr>
                <a:latin typeface="+mj-lt"/>
                <a:ea typeface="+mj-ea"/>
                <a:cs typeface="+mj-cs"/>
              </a:defRPr>
            </a:lvl1pPr>
          </a:lstStyle>
          <a:p>
            <a:r>
              <a:rPr lang="en-US"/>
              <a:t>Click to add title</a:t>
            </a:r>
          </a:p>
        </p:txBody>
      </p:sp>
      <p:pic>
        <p:nvPicPr>
          <p:cNvPr id="15" name="Immagine 8">
            <a:extLst>
              <a:ext uri="{FF2B5EF4-FFF2-40B4-BE49-F238E27FC236}">
                <a16:creationId xmlns:a16="http://schemas.microsoft.com/office/drawing/2014/main" id="{0BE1E448-DFA2-4CBA-9AE2-5F6B491ED824}"/>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6" name="Slide Number Placeholder 5">
            <a:extLst>
              <a:ext uri="{FF2B5EF4-FFF2-40B4-BE49-F238E27FC236}">
                <a16:creationId xmlns:a16="http://schemas.microsoft.com/office/drawing/2014/main" id="{9701DB39-A167-44C3-BA2E-53D9B73E65DF}"/>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3960450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650258F-186F-412E-8D60-8A94CD78F0C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B650258F-186F-412E-8D60-8A94CD78F0C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V="1">
            <a:off x="9029249"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5" name="Title 4">
            <a:extLst>
              <a:ext uri="{FF2B5EF4-FFF2-40B4-BE49-F238E27FC236}">
                <a16:creationId xmlns:a16="http://schemas.microsoft.com/office/drawing/2014/main" id="{CB6210E4-37AF-45C4-B655-1C6354E61403}"/>
              </a:ext>
            </a:extLst>
          </p:cNvPr>
          <p:cNvSpPr>
            <a:spLocks noGrp="1"/>
          </p:cNvSpPr>
          <p:nvPr>
            <p:ph type="title" hasCustomPrompt="1"/>
          </p:nvPr>
        </p:nvSpPr>
        <p:spPr>
          <a:xfrm>
            <a:off x="334435" y="357719"/>
            <a:ext cx="8397151" cy="332399"/>
          </a:xfrm>
        </p:spPr>
        <p:txBody>
          <a:bodyPr vert="horz"/>
          <a:lstStyle>
            <a:lvl1pPr>
              <a:defRPr>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AD51F823-C55C-4364-A68B-5E7193EF2117}"/>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8" name="Slide Number Placeholder 5">
            <a:extLst>
              <a:ext uri="{FF2B5EF4-FFF2-40B4-BE49-F238E27FC236}">
                <a16:creationId xmlns:a16="http://schemas.microsoft.com/office/drawing/2014/main" id="{38FFB3AA-74F7-4EEA-80B3-5E98D317389E}"/>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6764389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F91E195-2B48-4DB8-903B-410FF6EB050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4F91E195-2B48-4DB8-903B-410FF6EB050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H="1">
            <a:off x="3671071" y="0"/>
            <a:ext cx="416951" cy="6858000"/>
          </a:xfrm>
          <a:prstGeom prst="rect">
            <a:avLst/>
          </a:prstGeom>
        </p:spPr>
      </p:pic>
      <p:sp>
        <p:nvSpPr>
          <p:cNvPr id="24" name="Title 4"/>
          <p:cNvSpPr>
            <a:spLocks noGrp="1"/>
          </p:cNvSpPr>
          <p:nvPr>
            <p:ph type="title" hasCustomPrompt="1"/>
          </p:nvPr>
        </p:nvSpPr>
        <p:spPr>
          <a:xfrm>
            <a:off x="334433" y="2681104"/>
            <a:ext cx="3423448" cy="1495795"/>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26" name="Rectangle 25"/>
          <p:cNvSpPr/>
          <p:nvPr userDrawn="1"/>
        </p:nvSpPr>
        <p:spPr bwMode="ltGray">
          <a:xfrm>
            <a:off x="4080764"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2" name="Immagine 8">
            <a:extLst>
              <a:ext uri="{FF2B5EF4-FFF2-40B4-BE49-F238E27FC236}">
                <a16:creationId xmlns:a16="http://schemas.microsoft.com/office/drawing/2014/main" id="{B85C187B-FC31-4D73-83A0-F95C3021736C}"/>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3" name="Slide Number Placeholder 5">
            <a:extLst>
              <a:ext uri="{FF2B5EF4-FFF2-40B4-BE49-F238E27FC236}">
                <a16:creationId xmlns:a16="http://schemas.microsoft.com/office/drawing/2014/main" id="{1369D58D-4107-4F60-A493-AA3BC0960AC3}"/>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13344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pertina BLU">
    <p:spTree>
      <p:nvGrpSpPr>
        <p:cNvPr id="1" name=""/>
        <p:cNvGrpSpPr/>
        <p:nvPr/>
      </p:nvGrpSpPr>
      <p:grpSpPr>
        <a:xfrm>
          <a:off x="0" y="0"/>
          <a:ext cx="0" cy="0"/>
          <a:chOff x="0" y="0"/>
          <a:chExt cx="0" cy="0"/>
        </a:xfrm>
      </p:grpSpPr>
      <p:sp>
        <p:nvSpPr>
          <p:cNvPr id="7" name="Segnaposto testo 2"/>
          <p:cNvSpPr>
            <a:spLocks noGrp="1"/>
          </p:cNvSpPr>
          <p:nvPr>
            <p:ph idx="1"/>
          </p:nvPr>
        </p:nvSpPr>
        <p:spPr>
          <a:xfrm>
            <a:off x="310086" y="3433234"/>
            <a:ext cx="10874479" cy="451405"/>
          </a:xfrm>
          <a:prstGeom prst="rect">
            <a:avLst/>
          </a:prstGeom>
          <a:noFill/>
        </p:spPr>
        <p:txBody>
          <a:bodyPr rtlCol="0"/>
          <a:lstStyle>
            <a:lvl1pPr algn="l">
              <a:defRPr>
                <a:solidFill>
                  <a:schemeClr val="accent3"/>
                </a:solidFill>
              </a:defRPr>
            </a:lvl1pPr>
          </a:lstStyle>
          <a:p>
            <a:pPr lvl="0"/>
            <a:r>
              <a:rPr lang="it-IT" dirty="0"/>
              <a:t>Fare clic per modificare gli stili del testo dello schema</a:t>
            </a:r>
          </a:p>
        </p:txBody>
      </p:sp>
      <p:sp>
        <p:nvSpPr>
          <p:cNvPr id="8" name="Segnaposto titolo 1"/>
          <p:cNvSpPr>
            <a:spLocks noGrp="1"/>
          </p:cNvSpPr>
          <p:nvPr>
            <p:ph type="title"/>
          </p:nvPr>
        </p:nvSpPr>
        <p:spPr>
          <a:xfrm>
            <a:off x="310085" y="2772411"/>
            <a:ext cx="10874480" cy="697627"/>
          </a:xfrm>
          <a:prstGeom prst="rect">
            <a:avLst/>
          </a:prstGeom>
          <a:noFill/>
        </p:spPr>
        <p:txBody>
          <a:bodyPr rtlCol="0"/>
          <a:lstStyle>
            <a:lvl1pPr algn="l">
              <a:defRPr>
                <a:solidFill>
                  <a:schemeClr val="tx1"/>
                </a:solidFill>
              </a:defRPr>
            </a:lvl1pPr>
          </a:lstStyle>
          <a:p>
            <a:pPr lvl="0"/>
            <a:r>
              <a:rPr lang="it-IT" dirty="0"/>
              <a:t>Fare clic per modificare stile</a:t>
            </a:r>
          </a:p>
        </p:txBody>
      </p:sp>
    </p:spTree>
    <p:extLst>
      <p:ext uri="{BB962C8B-B14F-4D97-AF65-F5344CB8AC3E}">
        <p14:creationId xmlns:p14="http://schemas.microsoft.com/office/powerpoint/2010/main" val="494247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E7B96A3-5F50-4AD9-A387-B05D8125E92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6E7B96A3-5F50-4AD9-A387-B05D8125E92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H="1">
            <a:off x="5689585"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4" y="0"/>
            <a:ext cx="6099977" cy="6858000"/>
          </a:xfrm>
          <a:prstGeom prst="rect">
            <a:avLst/>
          </a:prstGeom>
          <a:noFill/>
        </p:spPr>
        <p:txBody>
          <a:bodyPr lIns="914400" tIns="914400" rIns="914400" bIns="914400"/>
          <a:lstStyle>
            <a:lvl1pPr algn="ctr">
              <a:defRPr sz="1867"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334435" y="1785600"/>
            <a:ext cx="4683967" cy="3286800"/>
          </a:xfrm>
          <a:prstGeom prst="rect">
            <a:avLst/>
          </a:prstGeom>
          <a:noFill/>
        </p:spPr>
        <p:txBody>
          <a:bodyPr vert="horz" wrap="square" lIns="0" tIns="0" rIns="320040" bIns="0" anchor="ctr">
            <a:noAutofit/>
          </a:bodyPr>
          <a:lstStyle>
            <a:lvl1pPr>
              <a:defRPr sz="4267">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8" name="Immagine 8">
            <a:extLst>
              <a:ext uri="{FF2B5EF4-FFF2-40B4-BE49-F238E27FC236}">
                <a16:creationId xmlns:a16="http://schemas.microsoft.com/office/drawing/2014/main" id="{D44CDF73-1B05-4516-989A-2728E9CA169B}"/>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9" name="Slide Number Placeholder 5">
            <a:extLst>
              <a:ext uri="{FF2B5EF4-FFF2-40B4-BE49-F238E27FC236}">
                <a16:creationId xmlns:a16="http://schemas.microsoft.com/office/drawing/2014/main" id="{954A351D-9E74-4FC7-84F8-B368D1E894BC}"/>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199945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A58822-10A2-445F-B176-8CBBE4167D5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86A58822-10A2-445F-B176-8CBBE4167D5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val="0"/>
              </a:ext>
            </a:extLst>
          </a:blip>
          <a:srcRect l="29398" t="8741" r="101" b="27"/>
          <a:stretch/>
        </p:blipFill>
        <p:spPr bwMode="ltGray">
          <a:xfrm flipH="1">
            <a:off x="7409851" y="0"/>
            <a:ext cx="416951" cy="6858000"/>
          </a:xfrm>
          <a:prstGeom prst="rect">
            <a:avLst/>
          </a:prstGeom>
        </p:spPr>
      </p:pic>
      <p:sp>
        <p:nvSpPr>
          <p:cNvPr id="11" name="Rectangle 10"/>
          <p:cNvSpPr/>
          <p:nvPr userDrawn="1"/>
        </p:nvSpPr>
        <p:spPr bwMode="gray">
          <a:xfrm>
            <a:off x="7819546"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7"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5" name="Title 1"/>
          <p:cNvSpPr>
            <a:spLocks noGrp="1"/>
          </p:cNvSpPr>
          <p:nvPr>
            <p:ph type="title" hasCustomPrompt="1"/>
          </p:nvPr>
        </p:nvSpPr>
        <p:spPr bwMode="black">
          <a:xfrm>
            <a:off x="334435" y="1785600"/>
            <a:ext cx="6544055" cy="3286800"/>
          </a:xfrm>
          <a:prstGeom prst="rect">
            <a:avLst/>
          </a:prstGeom>
        </p:spPr>
        <p:txBody>
          <a:bodyPr vert="horz" anchor="ctr">
            <a:noAutofit/>
          </a:bodyPr>
          <a:lstStyle>
            <a:lvl1pPr>
              <a:defRPr sz="4267">
                <a:solidFill>
                  <a:schemeClr val="bg1"/>
                </a:solidFill>
                <a:latin typeface="+mj-lt"/>
                <a:ea typeface="+mj-ea"/>
                <a:cs typeface="+mj-cs"/>
                <a:sym typeface="Trebuchet MS" panose="020B0603020202020204" pitchFamily="34" charset="0"/>
              </a:defRPr>
            </a:lvl1pPr>
          </a:lstStyle>
          <a:p>
            <a:r>
              <a:rPr lang="en-US"/>
              <a:t>Click to add title</a:t>
            </a:r>
          </a:p>
        </p:txBody>
      </p:sp>
      <p:pic>
        <p:nvPicPr>
          <p:cNvPr id="17" name="Immagine 8">
            <a:extLst>
              <a:ext uri="{FF2B5EF4-FFF2-40B4-BE49-F238E27FC236}">
                <a16:creationId xmlns:a16="http://schemas.microsoft.com/office/drawing/2014/main" id="{E79CEA4D-804D-4688-AAB2-D9174FDB9437}"/>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371D33C7-3369-438F-83BC-D39FE8C7AB66}"/>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932453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0" name="Freeform 14"/>
          <p:cNvSpPr/>
          <p:nvPr userDrawn="1"/>
        </p:nvSpPr>
        <p:spPr bwMode="ltGray">
          <a:xfrm>
            <a:off x="1524" y="1311"/>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20" name="Title 2"/>
          <p:cNvSpPr>
            <a:spLocks noGrp="1"/>
          </p:cNvSpPr>
          <p:nvPr>
            <p:ph type="title" hasCustomPrompt="1"/>
          </p:nvPr>
        </p:nvSpPr>
        <p:spPr>
          <a:xfrm>
            <a:off x="334435" y="2764206"/>
            <a:ext cx="2774205" cy="1314311"/>
          </a:xfrm>
          <a:prstGeom prst="rect">
            <a:avLst/>
          </a:prstGeom>
        </p:spPr>
        <p:txBody>
          <a:bodyPr vert="horz" anchor="ctr">
            <a:noAutofit/>
          </a:bodyPr>
          <a:lstStyle>
            <a:lvl1pPr>
              <a:defRPr sz="2400">
                <a:solidFill>
                  <a:schemeClr val="tx2"/>
                </a:solidFill>
                <a:latin typeface="+mj-lt"/>
                <a:ea typeface="+mj-ea"/>
                <a:cs typeface="+mj-cs"/>
                <a:sym typeface="Trebuchet MS" panose="020B0603020202020204" pitchFamily="34" charset="0"/>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132441" y="3590400"/>
            <a:ext cx="1365251"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5" name="Immagine 8">
            <a:extLst>
              <a:ext uri="{FF2B5EF4-FFF2-40B4-BE49-F238E27FC236}">
                <a16:creationId xmlns:a16="http://schemas.microsoft.com/office/drawing/2014/main" id="{B34EE538-7C5C-4CC7-9AE7-7665B3AC4B7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6" name="Slide Number Placeholder 5">
            <a:extLst>
              <a:ext uri="{FF2B5EF4-FFF2-40B4-BE49-F238E27FC236}">
                <a16:creationId xmlns:a16="http://schemas.microsoft.com/office/drawing/2014/main" id="{A7B3342D-A49F-4AB2-920E-7705A1886EA0}"/>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4047477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910DF5-CFD7-4F59-88D1-B14FC60487C5}"/>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57910DF5-CFD7-4F59-88D1-B14FC60487C5}"/>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0" name="Freeform 14"/>
          <p:cNvSpPr/>
          <p:nvPr userDrawn="1"/>
        </p:nvSpPr>
        <p:spPr bwMode="ltGray">
          <a:xfrm>
            <a:off x="1524" y="1311"/>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334435" y="2764206"/>
            <a:ext cx="2774205" cy="1314311"/>
          </a:xfrm>
        </p:spPr>
        <p:txBody>
          <a:bodyPr vert="horz" anchor="ctr" anchorCtr="0">
            <a:noAutofit/>
          </a:bodyPr>
          <a:lstStyle>
            <a:lvl1pPr>
              <a:defRPr>
                <a:solidFill>
                  <a:srgbClr val="FFFFFF"/>
                </a:solidFill>
                <a:latin typeface="+mj-lt"/>
                <a:ea typeface="+mj-ea"/>
                <a:cs typeface="+mj-cs"/>
              </a:defRPr>
            </a:lvl1pPr>
          </a:lstStyle>
          <a:p>
            <a:r>
              <a:rPr lang="en-US"/>
              <a:t>Click to add title</a:t>
            </a:r>
          </a:p>
        </p:txBody>
      </p:sp>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val="0"/>
              </a:ext>
            </a:extLst>
          </a:blip>
          <a:srcRect t="6216" b="7716"/>
          <a:stretch/>
        </p:blipFill>
        <p:spPr>
          <a:xfrm rot="120000">
            <a:off x="2174641" y="3402830"/>
            <a:ext cx="2694667"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Immagine 8">
            <a:extLst>
              <a:ext uri="{FF2B5EF4-FFF2-40B4-BE49-F238E27FC236}">
                <a16:creationId xmlns:a16="http://schemas.microsoft.com/office/drawing/2014/main" id="{D2023D28-7656-4052-B22D-E0B7C4679B56}"/>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3" name="Slide Number Placeholder 5">
            <a:extLst>
              <a:ext uri="{FF2B5EF4-FFF2-40B4-BE49-F238E27FC236}">
                <a16:creationId xmlns:a16="http://schemas.microsoft.com/office/drawing/2014/main" id="{C5AC6373-8A7A-4859-9946-08EC5A99DDA2}"/>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3989096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C04B5CF-F7EA-4C9A-A225-C337023D4AC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9C04B5CF-F7EA-4C9A-A225-C337023D4AC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334433" y="1785600"/>
            <a:ext cx="4357803" cy="3286800"/>
          </a:xfrm>
          <a:prstGeom prst="rect">
            <a:avLst/>
          </a:prstGeom>
        </p:spPr>
        <p:txBody>
          <a:bodyPr vert="horz" anchor="ctr">
            <a:noAutofit/>
          </a:bodyPr>
          <a:lstStyle>
            <a:lvl1pPr>
              <a:defRPr sz="4267" b="1">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4581527" y="3394393"/>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4" name="Immagine 8">
            <a:extLst>
              <a:ext uri="{FF2B5EF4-FFF2-40B4-BE49-F238E27FC236}">
                <a16:creationId xmlns:a16="http://schemas.microsoft.com/office/drawing/2014/main" id="{658EBDDD-5906-4C12-9779-723A0094D285}"/>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5" name="Slide Number Placeholder 5">
            <a:extLst>
              <a:ext uri="{FF2B5EF4-FFF2-40B4-BE49-F238E27FC236}">
                <a16:creationId xmlns:a16="http://schemas.microsoft.com/office/drawing/2014/main" id="{C701A68E-75DD-4EF7-B98B-1BFEA9CFA2F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4007376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E1E8A8B-2752-4247-92E4-3B35C29E663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3E1E8A8B-2752-4247-92E4-3B35C29E663B}"/>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334433" y="1785600"/>
            <a:ext cx="4357803" cy="3286800"/>
          </a:xfrm>
          <a:prstGeom prst="rect">
            <a:avLst/>
          </a:prstGeom>
        </p:spPr>
        <p:txBody>
          <a:bodyPr vert="horz" anchor="ctr">
            <a:noAutofit/>
          </a:bodyPr>
          <a:lstStyle>
            <a:lvl1pPr>
              <a:defRPr sz="4267" b="1">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val="0"/>
              </a:ext>
            </a:extLst>
          </a:blip>
          <a:srcRect t="7562" b="6867"/>
          <a:stretch/>
        </p:blipFill>
        <p:spPr>
          <a:xfrm>
            <a:off x="3578060" y="3416302"/>
            <a:ext cx="2694667"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6" name="Immagine 8">
            <a:extLst>
              <a:ext uri="{FF2B5EF4-FFF2-40B4-BE49-F238E27FC236}">
                <a16:creationId xmlns:a16="http://schemas.microsoft.com/office/drawing/2014/main" id="{7F55403B-BD66-4C94-881D-4E1137B1940A}"/>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7" name="Slide Number Placeholder 5">
            <a:extLst>
              <a:ext uri="{FF2B5EF4-FFF2-40B4-BE49-F238E27FC236}">
                <a16:creationId xmlns:a16="http://schemas.microsoft.com/office/drawing/2014/main" id="{D3C8D191-BB05-4F33-8432-B6CD3C50A43D}"/>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312618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F806380-66F6-4D09-B671-738F1BE4E79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DF806380-66F6-4D09-B671-738F1BE4E79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Pentagon 8"/>
          <p:cNvSpPr/>
          <p:nvPr/>
        </p:nvSpPr>
        <p:spPr bwMode="white">
          <a:xfrm>
            <a:off x="1" y="0"/>
            <a:ext cx="6363547"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8"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5397805" y="3589605"/>
            <a:ext cx="1365251"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F4896B2-C260-4D96-93B4-206E71BA6FC3}"/>
              </a:ext>
            </a:extLst>
          </p:cNvPr>
          <p:cNvSpPr>
            <a:spLocks noGrp="1"/>
          </p:cNvSpPr>
          <p:nvPr>
            <p:ph type="title" hasCustomPrompt="1"/>
          </p:nvPr>
        </p:nvSpPr>
        <p:spPr>
          <a:xfrm>
            <a:off x="334435" y="357719"/>
            <a:ext cx="5043389" cy="332399"/>
          </a:xfrm>
        </p:spPr>
        <p:txBody>
          <a:bodyPr vert="horz"/>
          <a:lstStyle>
            <a:lvl1pPr>
              <a:defRPr>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EDDDF762-B894-4261-B169-B395E998A102}"/>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9" name="Slide Number Placeholder 5">
            <a:extLst>
              <a:ext uri="{FF2B5EF4-FFF2-40B4-BE49-F238E27FC236}">
                <a16:creationId xmlns:a16="http://schemas.microsoft.com/office/drawing/2014/main" id="{17E03362-340E-4454-9620-06315F6F50E7}"/>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56702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200688E-0344-45D5-AC58-9F41AC1FE02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D200688E-0344-45D5-AC58-9F41AC1FE02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Pentagon 8"/>
          <p:cNvSpPr/>
          <p:nvPr/>
        </p:nvSpPr>
        <p:spPr bwMode="white">
          <a:xfrm>
            <a:off x="1" y="0"/>
            <a:ext cx="6363547"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val="0"/>
              </a:ext>
            </a:extLst>
          </a:blip>
          <a:srcRect t="9052" b="6867"/>
          <a:stretch/>
        </p:blipFill>
        <p:spPr>
          <a:xfrm rot="120000">
            <a:off x="4460173" y="3407806"/>
            <a:ext cx="2694667"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5" name="Title 4">
            <a:extLst>
              <a:ext uri="{FF2B5EF4-FFF2-40B4-BE49-F238E27FC236}">
                <a16:creationId xmlns:a16="http://schemas.microsoft.com/office/drawing/2014/main" id="{32AF4771-A63D-4C87-8E31-472FD6589D12}"/>
              </a:ext>
            </a:extLst>
          </p:cNvPr>
          <p:cNvSpPr>
            <a:spLocks noGrp="1"/>
          </p:cNvSpPr>
          <p:nvPr>
            <p:ph type="title" hasCustomPrompt="1"/>
          </p:nvPr>
        </p:nvSpPr>
        <p:spPr>
          <a:xfrm>
            <a:off x="334435" y="357719"/>
            <a:ext cx="5043389" cy="332399"/>
          </a:xfrm>
        </p:spPr>
        <p:txBody>
          <a:bodyPr vert="horz"/>
          <a:lstStyle>
            <a:lvl1pPr>
              <a:defRPr>
                <a:solidFill>
                  <a:schemeClr val="bg1"/>
                </a:solidFill>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B474C925-EB11-4E35-A4A0-CD06F0C8F8F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1E8B605A-4932-45B0-8928-4438F6CBA8E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9828401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3C3F3A5-90FA-4810-9978-6A8FA0216CD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73C3F3A5-90FA-4810-9978-6A8FA0216CD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7490340" y="3589605"/>
            <a:ext cx="1365251"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FCE29963-B64F-4FD6-BE00-18594B575C6F}"/>
              </a:ext>
            </a:extLst>
          </p:cNvPr>
          <p:cNvSpPr>
            <a:spLocks noGrp="1"/>
          </p:cNvSpPr>
          <p:nvPr>
            <p:ph type="title" hasCustomPrompt="1"/>
          </p:nvPr>
        </p:nvSpPr>
        <p:spPr>
          <a:xfrm>
            <a:off x="334435" y="357719"/>
            <a:ext cx="6550063" cy="332399"/>
          </a:xfrm>
        </p:spPr>
        <p:txBody>
          <a:bodyPr vert="horz"/>
          <a:lstStyle>
            <a:lvl1pPr>
              <a:defRPr>
                <a:latin typeface="+mj-lt"/>
                <a:ea typeface="+mj-ea"/>
                <a:cs typeface="+mj-cs"/>
              </a:defRPr>
            </a:lvl1pPr>
          </a:lstStyle>
          <a:p>
            <a:r>
              <a:rPr lang="en-US"/>
              <a:t>Click to add title</a:t>
            </a:r>
          </a:p>
        </p:txBody>
      </p:sp>
      <p:pic>
        <p:nvPicPr>
          <p:cNvPr id="16" name="Immagine 8">
            <a:extLst>
              <a:ext uri="{FF2B5EF4-FFF2-40B4-BE49-F238E27FC236}">
                <a16:creationId xmlns:a16="http://schemas.microsoft.com/office/drawing/2014/main" id="{4BEB3997-A0A3-43AA-B226-621E5387F920}"/>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2" y="6086901"/>
            <a:ext cx="1289937" cy="578248"/>
          </a:xfrm>
          <a:prstGeom prst="rect">
            <a:avLst/>
          </a:prstGeom>
        </p:spPr>
      </p:pic>
      <p:sp>
        <p:nvSpPr>
          <p:cNvPr id="17" name="Slide Number Placeholder 5">
            <a:extLst>
              <a:ext uri="{FF2B5EF4-FFF2-40B4-BE49-F238E27FC236}">
                <a16:creationId xmlns:a16="http://schemas.microsoft.com/office/drawing/2014/main" id="{47D7799A-BFE6-4711-AB5C-BB9D68FBEFCC}"/>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3709657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C1838FF-3A3D-4A89-8C2D-59AA6DFF87AE}"/>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9C1838FF-3A3D-4A89-8C2D-59AA6DFF87AE}"/>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val="0"/>
              </a:ext>
            </a:extLst>
          </a:blip>
          <a:srcRect t="9052" b="6867"/>
          <a:stretch/>
        </p:blipFill>
        <p:spPr>
          <a:xfrm rot="120000">
            <a:off x="6567629" y="3407806"/>
            <a:ext cx="2694667"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5" name="Title 4">
            <a:extLst>
              <a:ext uri="{FF2B5EF4-FFF2-40B4-BE49-F238E27FC236}">
                <a16:creationId xmlns:a16="http://schemas.microsoft.com/office/drawing/2014/main" id="{2A27EC17-A1BA-4425-97C3-A78E368980B2}"/>
              </a:ext>
            </a:extLst>
          </p:cNvPr>
          <p:cNvSpPr>
            <a:spLocks noGrp="1"/>
          </p:cNvSpPr>
          <p:nvPr>
            <p:ph type="title" hasCustomPrompt="1"/>
          </p:nvPr>
        </p:nvSpPr>
        <p:spPr>
          <a:xfrm>
            <a:off x="334435" y="357719"/>
            <a:ext cx="6550063" cy="332399"/>
          </a:xfrm>
        </p:spPr>
        <p:txBody>
          <a:bodyPr vert="horz"/>
          <a:lstStyle>
            <a:lvl1pPr>
              <a:defRPr>
                <a:solidFill>
                  <a:schemeClr val="bg1"/>
                </a:solidFill>
                <a:latin typeface="+mj-lt"/>
                <a:ea typeface="+mj-ea"/>
                <a:cs typeface="+mj-cs"/>
              </a:defRPr>
            </a:lvl1pPr>
          </a:lstStyle>
          <a:p>
            <a:r>
              <a:rPr lang="en-US"/>
              <a:t>Click to add title</a:t>
            </a:r>
          </a:p>
        </p:txBody>
      </p:sp>
      <p:pic>
        <p:nvPicPr>
          <p:cNvPr id="20" name="Immagine 8">
            <a:extLst>
              <a:ext uri="{FF2B5EF4-FFF2-40B4-BE49-F238E27FC236}">
                <a16:creationId xmlns:a16="http://schemas.microsoft.com/office/drawing/2014/main" id="{485ED52A-E3A8-4994-9A3A-84E64934A21A}"/>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21" name="Slide Number Placeholder 5">
            <a:extLst>
              <a:ext uri="{FF2B5EF4-FFF2-40B4-BE49-F238E27FC236}">
                <a16:creationId xmlns:a16="http://schemas.microsoft.com/office/drawing/2014/main" id="{D97B1224-3C52-429E-B70B-9566783C1DE4}"/>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82528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03.xml"/><Relationship Id="rId13" Type="http://schemas.openxmlformats.org/officeDocument/2006/relationships/slideLayout" Target="../slideLayouts/slideLayout308.xml"/><Relationship Id="rId3" Type="http://schemas.openxmlformats.org/officeDocument/2006/relationships/slideLayout" Target="../slideLayouts/slideLayout298.xml"/><Relationship Id="rId7" Type="http://schemas.openxmlformats.org/officeDocument/2006/relationships/slideLayout" Target="../slideLayouts/slideLayout302.xml"/><Relationship Id="rId12" Type="http://schemas.openxmlformats.org/officeDocument/2006/relationships/slideLayout" Target="../slideLayouts/slideLayout307.xml"/><Relationship Id="rId2" Type="http://schemas.openxmlformats.org/officeDocument/2006/relationships/slideLayout" Target="../slideLayouts/slideLayout297.xml"/><Relationship Id="rId16" Type="http://schemas.openxmlformats.org/officeDocument/2006/relationships/theme" Target="../theme/theme10.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slideLayout" Target="../slideLayouts/slideLayout306.xml"/><Relationship Id="rId5" Type="http://schemas.openxmlformats.org/officeDocument/2006/relationships/slideLayout" Target="../slideLayouts/slideLayout300.xml"/><Relationship Id="rId15" Type="http://schemas.openxmlformats.org/officeDocument/2006/relationships/slideLayout" Target="../slideLayouts/slideLayout310.xml"/><Relationship Id="rId10" Type="http://schemas.openxmlformats.org/officeDocument/2006/relationships/slideLayout" Target="../slideLayouts/slideLayout305.xml"/><Relationship Id="rId4" Type="http://schemas.openxmlformats.org/officeDocument/2006/relationships/slideLayout" Target="../slideLayouts/slideLayout299.xml"/><Relationship Id="rId9" Type="http://schemas.openxmlformats.org/officeDocument/2006/relationships/slideLayout" Target="../slideLayouts/slideLayout304.xml"/><Relationship Id="rId14" Type="http://schemas.openxmlformats.org/officeDocument/2006/relationships/slideLayout" Target="../slideLayouts/slideLayout3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18.xml"/><Relationship Id="rId3" Type="http://schemas.openxmlformats.org/officeDocument/2006/relationships/slideLayout" Target="../slideLayouts/slideLayout313.xml"/><Relationship Id="rId7" Type="http://schemas.openxmlformats.org/officeDocument/2006/relationships/slideLayout" Target="../slideLayouts/slideLayout317.xml"/><Relationship Id="rId2" Type="http://schemas.openxmlformats.org/officeDocument/2006/relationships/slideLayout" Target="../slideLayouts/slideLayout312.xml"/><Relationship Id="rId1" Type="http://schemas.openxmlformats.org/officeDocument/2006/relationships/slideLayout" Target="../slideLayouts/slideLayout311.xml"/><Relationship Id="rId6" Type="http://schemas.openxmlformats.org/officeDocument/2006/relationships/slideLayout" Target="../slideLayouts/slideLayout316.xml"/><Relationship Id="rId11" Type="http://schemas.openxmlformats.org/officeDocument/2006/relationships/theme" Target="../theme/theme11.xml"/><Relationship Id="rId5" Type="http://schemas.openxmlformats.org/officeDocument/2006/relationships/slideLayout" Target="../slideLayouts/slideLayout315.xml"/><Relationship Id="rId10" Type="http://schemas.openxmlformats.org/officeDocument/2006/relationships/slideLayout" Target="../slideLayouts/slideLayout320.xml"/><Relationship Id="rId4" Type="http://schemas.openxmlformats.org/officeDocument/2006/relationships/slideLayout" Target="../slideLayouts/slideLayout314.xml"/><Relationship Id="rId9" Type="http://schemas.openxmlformats.org/officeDocument/2006/relationships/slideLayout" Target="../slideLayouts/slideLayout3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2.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3.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9" Type="http://schemas.openxmlformats.org/officeDocument/2006/relationships/slideLayout" Target="../slideLayouts/slideLayout85.xml"/><Relationship Id="rId21" Type="http://schemas.openxmlformats.org/officeDocument/2006/relationships/slideLayout" Target="../slideLayouts/slideLayout67.xml"/><Relationship Id="rId34" Type="http://schemas.openxmlformats.org/officeDocument/2006/relationships/slideLayout" Target="../slideLayouts/slideLayout80.xml"/><Relationship Id="rId42" Type="http://schemas.openxmlformats.org/officeDocument/2006/relationships/slideLayout" Target="../slideLayouts/slideLayout88.xml"/><Relationship Id="rId47" Type="http://schemas.openxmlformats.org/officeDocument/2006/relationships/slideLayout" Target="../slideLayouts/slideLayout93.xml"/><Relationship Id="rId50" Type="http://schemas.openxmlformats.org/officeDocument/2006/relationships/slideLayout" Target="../slideLayouts/slideLayout96.xml"/><Relationship Id="rId55" Type="http://schemas.openxmlformats.org/officeDocument/2006/relationships/slideLayout" Target="../slideLayouts/slideLayout101.xml"/><Relationship Id="rId63" Type="http://schemas.openxmlformats.org/officeDocument/2006/relationships/slideLayout" Target="../slideLayouts/slideLayout109.xml"/><Relationship Id="rId68" Type="http://schemas.openxmlformats.org/officeDocument/2006/relationships/slideLayout" Target="../slideLayouts/slideLayout114.xml"/><Relationship Id="rId76" Type="http://schemas.openxmlformats.org/officeDocument/2006/relationships/oleObject" Target="../embeddings/oleObject2.bin"/><Relationship Id="rId7" Type="http://schemas.openxmlformats.org/officeDocument/2006/relationships/slideLayout" Target="../slideLayouts/slideLayout53.xml"/><Relationship Id="rId71" Type="http://schemas.openxmlformats.org/officeDocument/2006/relationships/slideLayout" Target="../slideLayouts/slideLayout117.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9" Type="http://schemas.openxmlformats.org/officeDocument/2006/relationships/slideLayout" Target="../slideLayouts/slideLayout75.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37" Type="http://schemas.openxmlformats.org/officeDocument/2006/relationships/slideLayout" Target="../slideLayouts/slideLayout83.xml"/><Relationship Id="rId40" Type="http://schemas.openxmlformats.org/officeDocument/2006/relationships/slideLayout" Target="../slideLayouts/slideLayout86.xml"/><Relationship Id="rId45" Type="http://schemas.openxmlformats.org/officeDocument/2006/relationships/slideLayout" Target="../slideLayouts/slideLayout91.xml"/><Relationship Id="rId53" Type="http://schemas.openxmlformats.org/officeDocument/2006/relationships/slideLayout" Target="../slideLayouts/slideLayout99.xml"/><Relationship Id="rId58" Type="http://schemas.openxmlformats.org/officeDocument/2006/relationships/slideLayout" Target="../slideLayouts/slideLayout104.xml"/><Relationship Id="rId66" Type="http://schemas.openxmlformats.org/officeDocument/2006/relationships/slideLayout" Target="../slideLayouts/slideLayout112.xml"/><Relationship Id="rId74" Type="http://schemas.openxmlformats.org/officeDocument/2006/relationships/theme" Target="../theme/theme4.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36" Type="http://schemas.openxmlformats.org/officeDocument/2006/relationships/slideLayout" Target="../slideLayouts/slideLayout82.xml"/><Relationship Id="rId49" Type="http://schemas.openxmlformats.org/officeDocument/2006/relationships/slideLayout" Target="../slideLayouts/slideLayout95.xml"/><Relationship Id="rId57" Type="http://schemas.openxmlformats.org/officeDocument/2006/relationships/slideLayout" Target="../slideLayouts/slideLayout103.xml"/><Relationship Id="rId61" Type="http://schemas.openxmlformats.org/officeDocument/2006/relationships/slideLayout" Target="../slideLayouts/slideLayout107.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4" Type="http://schemas.openxmlformats.org/officeDocument/2006/relationships/slideLayout" Target="../slideLayouts/slideLayout90.xml"/><Relationship Id="rId52" Type="http://schemas.openxmlformats.org/officeDocument/2006/relationships/slideLayout" Target="../slideLayouts/slideLayout98.xml"/><Relationship Id="rId60" Type="http://schemas.openxmlformats.org/officeDocument/2006/relationships/slideLayout" Target="../slideLayouts/slideLayout106.xml"/><Relationship Id="rId65" Type="http://schemas.openxmlformats.org/officeDocument/2006/relationships/slideLayout" Target="../slideLayouts/slideLayout111.xml"/><Relationship Id="rId73" Type="http://schemas.openxmlformats.org/officeDocument/2006/relationships/slideLayout" Target="../slideLayouts/slideLayout119.xml"/><Relationship Id="rId78" Type="http://schemas.openxmlformats.org/officeDocument/2006/relationships/image" Target="../media/image9.png"/><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35" Type="http://schemas.openxmlformats.org/officeDocument/2006/relationships/slideLayout" Target="../slideLayouts/slideLayout81.xml"/><Relationship Id="rId43" Type="http://schemas.openxmlformats.org/officeDocument/2006/relationships/slideLayout" Target="../slideLayouts/slideLayout89.xml"/><Relationship Id="rId48" Type="http://schemas.openxmlformats.org/officeDocument/2006/relationships/slideLayout" Target="../slideLayouts/slideLayout94.xml"/><Relationship Id="rId56" Type="http://schemas.openxmlformats.org/officeDocument/2006/relationships/slideLayout" Target="../slideLayouts/slideLayout102.xml"/><Relationship Id="rId64" Type="http://schemas.openxmlformats.org/officeDocument/2006/relationships/slideLayout" Target="../slideLayouts/slideLayout110.xml"/><Relationship Id="rId69" Type="http://schemas.openxmlformats.org/officeDocument/2006/relationships/slideLayout" Target="../slideLayouts/slideLayout115.xml"/><Relationship Id="rId77" Type="http://schemas.openxmlformats.org/officeDocument/2006/relationships/image" Target="../media/image10.emf"/><Relationship Id="rId8" Type="http://schemas.openxmlformats.org/officeDocument/2006/relationships/slideLayout" Target="../slideLayouts/slideLayout54.xml"/><Relationship Id="rId51" Type="http://schemas.openxmlformats.org/officeDocument/2006/relationships/slideLayout" Target="../slideLayouts/slideLayout97.xml"/><Relationship Id="rId72" Type="http://schemas.openxmlformats.org/officeDocument/2006/relationships/slideLayout" Target="../slideLayouts/slideLayout118.xml"/><Relationship Id="rId3" Type="http://schemas.openxmlformats.org/officeDocument/2006/relationships/slideLayout" Target="../slideLayouts/slideLayout49.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38" Type="http://schemas.openxmlformats.org/officeDocument/2006/relationships/slideLayout" Target="../slideLayouts/slideLayout84.xml"/><Relationship Id="rId46" Type="http://schemas.openxmlformats.org/officeDocument/2006/relationships/slideLayout" Target="../slideLayouts/slideLayout92.xml"/><Relationship Id="rId59" Type="http://schemas.openxmlformats.org/officeDocument/2006/relationships/slideLayout" Target="../slideLayouts/slideLayout105.xml"/><Relationship Id="rId67" Type="http://schemas.openxmlformats.org/officeDocument/2006/relationships/slideLayout" Target="../slideLayouts/slideLayout113.xml"/><Relationship Id="rId20" Type="http://schemas.openxmlformats.org/officeDocument/2006/relationships/slideLayout" Target="../slideLayouts/slideLayout66.xml"/><Relationship Id="rId41" Type="http://schemas.openxmlformats.org/officeDocument/2006/relationships/slideLayout" Target="../slideLayouts/slideLayout87.xml"/><Relationship Id="rId54" Type="http://schemas.openxmlformats.org/officeDocument/2006/relationships/slideLayout" Target="../slideLayouts/slideLayout100.xml"/><Relationship Id="rId62" Type="http://schemas.openxmlformats.org/officeDocument/2006/relationships/slideLayout" Target="../slideLayouts/slideLayout108.xml"/><Relationship Id="rId70" Type="http://schemas.openxmlformats.org/officeDocument/2006/relationships/slideLayout" Target="../slideLayouts/slideLayout116.xml"/><Relationship Id="rId75" Type="http://schemas.openxmlformats.org/officeDocument/2006/relationships/tags" Target="../tags/tag3.xml"/><Relationship Id="rId1" Type="http://schemas.openxmlformats.org/officeDocument/2006/relationships/slideLayout" Target="../slideLayouts/slideLayout47.xml"/><Relationship Id="rId6"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theme" Target="../theme/theme5.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84.xml"/><Relationship Id="rId3" Type="http://schemas.openxmlformats.org/officeDocument/2006/relationships/slideLayout" Target="../slideLayouts/slideLayout138.xml"/><Relationship Id="rId7" Type="http://schemas.openxmlformats.org/officeDocument/2006/relationships/theme" Target="../theme/theme6.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5" Type="http://schemas.openxmlformats.org/officeDocument/2006/relationships/slideLayout" Target="../slideLayouts/slideLayout140.xml"/><Relationship Id="rId10" Type="http://schemas.openxmlformats.org/officeDocument/2006/relationships/image" Target="../media/image19.emf"/><Relationship Id="rId4" Type="http://schemas.openxmlformats.org/officeDocument/2006/relationships/slideLayout" Target="../slideLayouts/slideLayout139.xml"/><Relationship Id="rId9" Type="http://schemas.openxmlformats.org/officeDocument/2006/relationships/oleObject" Target="../embeddings/oleObject74.bin"/></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54.xml"/><Relationship Id="rId18" Type="http://schemas.openxmlformats.org/officeDocument/2006/relationships/slideLayout" Target="../slideLayouts/slideLayout159.xml"/><Relationship Id="rId26" Type="http://schemas.openxmlformats.org/officeDocument/2006/relationships/slideLayout" Target="../slideLayouts/slideLayout167.xml"/><Relationship Id="rId39" Type="http://schemas.openxmlformats.org/officeDocument/2006/relationships/slideLayout" Target="../slideLayouts/slideLayout180.xml"/><Relationship Id="rId21" Type="http://schemas.openxmlformats.org/officeDocument/2006/relationships/slideLayout" Target="../slideLayouts/slideLayout162.xml"/><Relationship Id="rId34" Type="http://schemas.openxmlformats.org/officeDocument/2006/relationships/slideLayout" Target="../slideLayouts/slideLayout175.xml"/><Relationship Id="rId42" Type="http://schemas.openxmlformats.org/officeDocument/2006/relationships/slideLayout" Target="../slideLayouts/slideLayout183.xml"/><Relationship Id="rId47" Type="http://schemas.openxmlformats.org/officeDocument/2006/relationships/slideLayout" Target="../slideLayouts/slideLayout188.xml"/><Relationship Id="rId50" Type="http://schemas.openxmlformats.org/officeDocument/2006/relationships/slideLayout" Target="../slideLayouts/slideLayout191.xml"/><Relationship Id="rId55" Type="http://schemas.openxmlformats.org/officeDocument/2006/relationships/slideLayout" Target="../slideLayouts/slideLayout196.xml"/><Relationship Id="rId63" Type="http://schemas.openxmlformats.org/officeDocument/2006/relationships/slideLayout" Target="../slideLayouts/slideLayout204.xml"/><Relationship Id="rId68" Type="http://schemas.openxmlformats.org/officeDocument/2006/relationships/slideLayout" Target="../slideLayouts/slideLayout209.xml"/><Relationship Id="rId76" Type="http://schemas.openxmlformats.org/officeDocument/2006/relationships/oleObject" Target="../embeddings/oleObject75.bin"/><Relationship Id="rId7" Type="http://schemas.openxmlformats.org/officeDocument/2006/relationships/slideLayout" Target="../slideLayouts/slideLayout148.xml"/><Relationship Id="rId71" Type="http://schemas.openxmlformats.org/officeDocument/2006/relationships/slideLayout" Target="../slideLayouts/slideLayout212.xml"/><Relationship Id="rId2" Type="http://schemas.openxmlformats.org/officeDocument/2006/relationships/slideLayout" Target="../slideLayouts/slideLayout143.xml"/><Relationship Id="rId16" Type="http://schemas.openxmlformats.org/officeDocument/2006/relationships/slideLayout" Target="../slideLayouts/slideLayout157.xml"/><Relationship Id="rId29" Type="http://schemas.openxmlformats.org/officeDocument/2006/relationships/slideLayout" Target="../slideLayouts/slideLayout170.xml"/><Relationship Id="rId11" Type="http://schemas.openxmlformats.org/officeDocument/2006/relationships/slideLayout" Target="../slideLayouts/slideLayout152.xml"/><Relationship Id="rId24" Type="http://schemas.openxmlformats.org/officeDocument/2006/relationships/slideLayout" Target="../slideLayouts/slideLayout165.xml"/><Relationship Id="rId32" Type="http://schemas.openxmlformats.org/officeDocument/2006/relationships/slideLayout" Target="../slideLayouts/slideLayout173.xml"/><Relationship Id="rId37" Type="http://schemas.openxmlformats.org/officeDocument/2006/relationships/slideLayout" Target="../slideLayouts/slideLayout178.xml"/><Relationship Id="rId40" Type="http://schemas.openxmlformats.org/officeDocument/2006/relationships/slideLayout" Target="../slideLayouts/slideLayout181.xml"/><Relationship Id="rId45" Type="http://schemas.openxmlformats.org/officeDocument/2006/relationships/slideLayout" Target="../slideLayouts/slideLayout186.xml"/><Relationship Id="rId53" Type="http://schemas.openxmlformats.org/officeDocument/2006/relationships/slideLayout" Target="../slideLayouts/slideLayout194.xml"/><Relationship Id="rId58" Type="http://schemas.openxmlformats.org/officeDocument/2006/relationships/slideLayout" Target="../slideLayouts/slideLayout199.xml"/><Relationship Id="rId66" Type="http://schemas.openxmlformats.org/officeDocument/2006/relationships/slideLayout" Target="../slideLayouts/slideLayout207.xml"/><Relationship Id="rId74" Type="http://schemas.openxmlformats.org/officeDocument/2006/relationships/theme" Target="../theme/theme7.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23" Type="http://schemas.openxmlformats.org/officeDocument/2006/relationships/slideLayout" Target="../slideLayouts/slideLayout164.xml"/><Relationship Id="rId28" Type="http://schemas.openxmlformats.org/officeDocument/2006/relationships/slideLayout" Target="../slideLayouts/slideLayout169.xml"/><Relationship Id="rId36" Type="http://schemas.openxmlformats.org/officeDocument/2006/relationships/slideLayout" Target="../slideLayouts/slideLayout177.xml"/><Relationship Id="rId49" Type="http://schemas.openxmlformats.org/officeDocument/2006/relationships/slideLayout" Target="../slideLayouts/slideLayout190.xml"/><Relationship Id="rId57" Type="http://schemas.openxmlformats.org/officeDocument/2006/relationships/slideLayout" Target="../slideLayouts/slideLayout198.xml"/><Relationship Id="rId61" Type="http://schemas.openxmlformats.org/officeDocument/2006/relationships/slideLayout" Target="../slideLayouts/slideLayout202.xml"/><Relationship Id="rId10" Type="http://schemas.openxmlformats.org/officeDocument/2006/relationships/slideLayout" Target="../slideLayouts/slideLayout151.xml"/><Relationship Id="rId19" Type="http://schemas.openxmlformats.org/officeDocument/2006/relationships/slideLayout" Target="../slideLayouts/slideLayout160.xml"/><Relationship Id="rId31" Type="http://schemas.openxmlformats.org/officeDocument/2006/relationships/slideLayout" Target="../slideLayouts/slideLayout172.xml"/><Relationship Id="rId44" Type="http://schemas.openxmlformats.org/officeDocument/2006/relationships/slideLayout" Target="../slideLayouts/slideLayout185.xml"/><Relationship Id="rId52" Type="http://schemas.openxmlformats.org/officeDocument/2006/relationships/slideLayout" Target="../slideLayouts/slideLayout193.xml"/><Relationship Id="rId60" Type="http://schemas.openxmlformats.org/officeDocument/2006/relationships/slideLayout" Target="../slideLayouts/slideLayout201.xml"/><Relationship Id="rId65" Type="http://schemas.openxmlformats.org/officeDocument/2006/relationships/slideLayout" Target="../slideLayouts/slideLayout206.xml"/><Relationship Id="rId73" Type="http://schemas.openxmlformats.org/officeDocument/2006/relationships/slideLayout" Target="../slideLayouts/slideLayout214.xml"/><Relationship Id="rId78" Type="http://schemas.openxmlformats.org/officeDocument/2006/relationships/image" Target="../media/image9.png"/><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 Id="rId22" Type="http://schemas.openxmlformats.org/officeDocument/2006/relationships/slideLayout" Target="../slideLayouts/slideLayout163.xml"/><Relationship Id="rId27" Type="http://schemas.openxmlformats.org/officeDocument/2006/relationships/slideLayout" Target="../slideLayouts/slideLayout168.xml"/><Relationship Id="rId30" Type="http://schemas.openxmlformats.org/officeDocument/2006/relationships/slideLayout" Target="../slideLayouts/slideLayout171.xml"/><Relationship Id="rId35" Type="http://schemas.openxmlformats.org/officeDocument/2006/relationships/slideLayout" Target="../slideLayouts/slideLayout176.xml"/><Relationship Id="rId43" Type="http://schemas.openxmlformats.org/officeDocument/2006/relationships/slideLayout" Target="../slideLayouts/slideLayout184.xml"/><Relationship Id="rId48" Type="http://schemas.openxmlformats.org/officeDocument/2006/relationships/slideLayout" Target="../slideLayouts/slideLayout189.xml"/><Relationship Id="rId56" Type="http://schemas.openxmlformats.org/officeDocument/2006/relationships/slideLayout" Target="../slideLayouts/slideLayout197.xml"/><Relationship Id="rId64" Type="http://schemas.openxmlformats.org/officeDocument/2006/relationships/slideLayout" Target="../slideLayouts/slideLayout205.xml"/><Relationship Id="rId69" Type="http://schemas.openxmlformats.org/officeDocument/2006/relationships/slideLayout" Target="../slideLayouts/slideLayout210.xml"/><Relationship Id="rId77" Type="http://schemas.openxmlformats.org/officeDocument/2006/relationships/image" Target="../media/image10.emf"/><Relationship Id="rId8" Type="http://schemas.openxmlformats.org/officeDocument/2006/relationships/slideLayout" Target="../slideLayouts/slideLayout149.xml"/><Relationship Id="rId51" Type="http://schemas.openxmlformats.org/officeDocument/2006/relationships/slideLayout" Target="../slideLayouts/slideLayout192.xml"/><Relationship Id="rId72" Type="http://schemas.openxmlformats.org/officeDocument/2006/relationships/slideLayout" Target="../slideLayouts/slideLayout213.xml"/><Relationship Id="rId3" Type="http://schemas.openxmlformats.org/officeDocument/2006/relationships/slideLayout" Target="../slideLayouts/slideLayout144.xml"/><Relationship Id="rId12" Type="http://schemas.openxmlformats.org/officeDocument/2006/relationships/slideLayout" Target="../slideLayouts/slideLayout153.xml"/><Relationship Id="rId17" Type="http://schemas.openxmlformats.org/officeDocument/2006/relationships/slideLayout" Target="../slideLayouts/slideLayout158.xml"/><Relationship Id="rId25" Type="http://schemas.openxmlformats.org/officeDocument/2006/relationships/slideLayout" Target="../slideLayouts/slideLayout166.xml"/><Relationship Id="rId33" Type="http://schemas.openxmlformats.org/officeDocument/2006/relationships/slideLayout" Target="../slideLayouts/slideLayout174.xml"/><Relationship Id="rId38" Type="http://schemas.openxmlformats.org/officeDocument/2006/relationships/slideLayout" Target="../slideLayouts/slideLayout179.xml"/><Relationship Id="rId46" Type="http://schemas.openxmlformats.org/officeDocument/2006/relationships/slideLayout" Target="../slideLayouts/slideLayout187.xml"/><Relationship Id="rId59" Type="http://schemas.openxmlformats.org/officeDocument/2006/relationships/slideLayout" Target="../slideLayouts/slideLayout200.xml"/><Relationship Id="rId67" Type="http://schemas.openxmlformats.org/officeDocument/2006/relationships/slideLayout" Target="../slideLayouts/slideLayout208.xml"/><Relationship Id="rId20" Type="http://schemas.openxmlformats.org/officeDocument/2006/relationships/slideLayout" Target="../slideLayouts/slideLayout161.xml"/><Relationship Id="rId41" Type="http://schemas.openxmlformats.org/officeDocument/2006/relationships/slideLayout" Target="../slideLayouts/slideLayout182.xml"/><Relationship Id="rId54" Type="http://schemas.openxmlformats.org/officeDocument/2006/relationships/slideLayout" Target="../slideLayouts/slideLayout195.xml"/><Relationship Id="rId62" Type="http://schemas.openxmlformats.org/officeDocument/2006/relationships/slideLayout" Target="../slideLayouts/slideLayout203.xml"/><Relationship Id="rId70" Type="http://schemas.openxmlformats.org/officeDocument/2006/relationships/slideLayout" Target="../slideLayouts/slideLayout211.xml"/><Relationship Id="rId75" Type="http://schemas.openxmlformats.org/officeDocument/2006/relationships/tags" Target="../tags/tag85.xml"/><Relationship Id="rId1" Type="http://schemas.openxmlformats.org/officeDocument/2006/relationships/slideLayout" Target="../slideLayouts/slideLayout142.xml"/><Relationship Id="rId6" Type="http://schemas.openxmlformats.org/officeDocument/2006/relationships/slideLayout" Target="../slideLayouts/slideLayout14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22.xml"/><Relationship Id="rId3" Type="http://schemas.openxmlformats.org/officeDocument/2006/relationships/slideLayout" Target="../slideLayouts/slideLayout217.xml"/><Relationship Id="rId7" Type="http://schemas.openxmlformats.org/officeDocument/2006/relationships/slideLayout" Target="../slideLayouts/slideLayout221.xml"/><Relationship Id="rId2" Type="http://schemas.openxmlformats.org/officeDocument/2006/relationships/slideLayout" Target="../slideLayouts/slideLayout216.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5" Type="http://schemas.openxmlformats.org/officeDocument/2006/relationships/slideLayout" Target="../slideLayouts/slideLayout219.xml"/><Relationship Id="rId4" Type="http://schemas.openxmlformats.org/officeDocument/2006/relationships/slideLayout" Target="../slideLayouts/slideLayout218.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235.xml"/><Relationship Id="rId18" Type="http://schemas.openxmlformats.org/officeDocument/2006/relationships/slideLayout" Target="../slideLayouts/slideLayout240.xml"/><Relationship Id="rId26" Type="http://schemas.openxmlformats.org/officeDocument/2006/relationships/slideLayout" Target="../slideLayouts/slideLayout248.xml"/><Relationship Id="rId39" Type="http://schemas.openxmlformats.org/officeDocument/2006/relationships/slideLayout" Target="../slideLayouts/slideLayout261.xml"/><Relationship Id="rId21" Type="http://schemas.openxmlformats.org/officeDocument/2006/relationships/slideLayout" Target="../slideLayouts/slideLayout243.xml"/><Relationship Id="rId34" Type="http://schemas.openxmlformats.org/officeDocument/2006/relationships/slideLayout" Target="../slideLayouts/slideLayout256.xml"/><Relationship Id="rId42" Type="http://schemas.openxmlformats.org/officeDocument/2006/relationships/slideLayout" Target="../slideLayouts/slideLayout264.xml"/><Relationship Id="rId47" Type="http://schemas.openxmlformats.org/officeDocument/2006/relationships/slideLayout" Target="../slideLayouts/slideLayout269.xml"/><Relationship Id="rId50" Type="http://schemas.openxmlformats.org/officeDocument/2006/relationships/slideLayout" Target="../slideLayouts/slideLayout272.xml"/><Relationship Id="rId55" Type="http://schemas.openxmlformats.org/officeDocument/2006/relationships/slideLayout" Target="../slideLayouts/slideLayout277.xml"/><Relationship Id="rId63" Type="http://schemas.openxmlformats.org/officeDocument/2006/relationships/slideLayout" Target="../slideLayouts/slideLayout285.xml"/><Relationship Id="rId68" Type="http://schemas.openxmlformats.org/officeDocument/2006/relationships/slideLayout" Target="../slideLayouts/slideLayout290.xml"/><Relationship Id="rId76" Type="http://schemas.openxmlformats.org/officeDocument/2006/relationships/oleObject" Target="../embeddings/oleObject75.bin"/><Relationship Id="rId7" Type="http://schemas.openxmlformats.org/officeDocument/2006/relationships/slideLayout" Target="../slideLayouts/slideLayout229.xml"/><Relationship Id="rId71" Type="http://schemas.openxmlformats.org/officeDocument/2006/relationships/slideLayout" Target="../slideLayouts/slideLayout293.xml"/><Relationship Id="rId2" Type="http://schemas.openxmlformats.org/officeDocument/2006/relationships/slideLayout" Target="../slideLayouts/slideLayout224.xml"/><Relationship Id="rId16" Type="http://schemas.openxmlformats.org/officeDocument/2006/relationships/slideLayout" Target="../slideLayouts/slideLayout238.xml"/><Relationship Id="rId29" Type="http://schemas.openxmlformats.org/officeDocument/2006/relationships/slideLayout" Target="../slideLayouts/slideLayout251.xml"/><Relationship Id="rId11" Type="http://schemas.openxmlformats.org/officeDocument/2006/relationships/slideLayout" Target="../slideLayouts/slideLayout233.xml"/><Relationship Id="rId24" Type="http://schemas.openxmlformats.org/officeDocument/2006/relationships/slideLayout" Target="../slideLayouts/slideLayout246.xml"/><Relationship Id="rId32" Type="http://schemas.openxmlformats.org/officeDocument/2006/relationships/slideLayout" Target="../slideLayouts/slideLayout254.xml"/><Relationship Id="rId37" Type="http://schemas.openxmlformats.org/officeDocument/2006/relationships/slideLayout" Target="../slideLayouts/slideLayout259.xml"/><Relationship Id="rId40" Type="http://schemas.openxmlformats.org/officeDocument/2006/relationships/slideLayout" Target="../slideLayouts/slideLayout262.xml"/><Relationship Id="rId45" Type="http://schemas.openxmlformats.org/officeDocument/2006/relationships/slideLayout" Target="../slideLayouts/slideLayout267.xml"/><Relationship Id="rId53" Type="http://schemas.openxmlformats.org/officeDocument/2006/relationships/slideLayout" Target="../slideLayouts/slideLayout275.xml"/><Relationship Id="rId58" Type="http://schemas.openxmlformats.org/officeDocument/2006/relationships/slideLayout" Target="../slideLayouts/slideLayout280.xml"/><Relationship Id="rId66" Type="http://schemas.openxmlformats.org/officeDocument/2006/relationships/slideLayout" Target="../slideLayouts/slideLayout288.xml"/><Relationship Id="rId74" Type="http://schemas.openxmlformats.org/officeDocument/2006/relationships/theme" Target="../theme/theme9.xml"/><Relationship Id="rId5" Type="http://schemas.openxmlformats.org/officeDocument/2006/relationships/slideLayout" Target="../slideLayouts/slideLayout227.xml"/><Relationship Id="rId15" Type="http://schemas.openxmlformats.org/officeDocument/2006/relationships/slideLayout" Target="../slideLayouts/slideLayout237.xml"/><Relationship Id="rId23" Type="http://schemas.openxmlformats.org/officeDocument/2006/relationships/slideLayout" Target="../slideLayouts/slideLayout245.xml"/><Relationship Id="rId28" Type="http://schemas.openxmlformats.org/officeDocument/2006/relationships/slideLayout" Target="../slideLayouts/slideLayout250.xml"/><Relationship Id="rId36" Type="http://schemas.openxmlformats.org/officeDocument/2006/relationships/slideLayout" Target="../slideLayouts/slideLayout258.xml"/><Relationship Id="rId49" Type="http://schemas.openxmlformats.org/officeDocument/2006/relationships/slideLayout" Target="../slideLayouts/slideLayout271.xml"/><Relationship Id="rId57" Type="http://schemas.openxmlformats.org/officeDocument/2006/relationships/slideLayout" Target="../slideLayouts/slideLayout279.xml"/><Relationship Id="rId61" Type="http://schemas.openxmlformats.org/officeDocument/2006/relationships/slideLayout" Target="../slideLayouts/slideLayout283.xml"/><Relationship Id="rId10" Type="http://schemas.openxmlformats.org/officeDocument/2006/relationships/slideLayout" Target="../slideLayouts/slideLayout232.xml"/><Relationship Id="rId19" Type="http://schemas.openxmlformats.org/officeDocument/2006/relationships/slideLayout" Target="../slideLayouts/slideLayout241.xml"/><Relationship Id="rId31" Type="http://schemas.openxmlformats.org/officeDocument/2006/relationships/slideLayout" Target="../slideLayouts/slideLayout253.xml"/><Relationship Id="rId44" Type="http://schemas.openxmlformats.org/officeDocument/2006/relationships/slideLayout" Target="../slideLayouts/slideLayout266.xml"/><Relationship Id="rId52" Type="http://schemas.openxmlformats.org/officeDocument/2006/relationships/slideLayout" Target="../slideLayouts/slideLayout274.xml"/><Relationship Id="rId60" Type="http://schemas.openxmlformats.org/officeDocument/2006/relationships/slideLayout" Target="../slideLayouts/slideLayout282.xml"/><Relationship Id="rId65" Type="http://schemas.openxmlformats.org/officeDocument/2006/relationships/slideLayout" Target="../slideLayouts/slideLayout287.xml"/><Relationship Id="rId73" Type="http://schemas.openxmlformats.org/officeDocument/2006/relationships/slideLayout" Target="../slideLayouts/slideLayout295.xml"/><Relationship Id="rId78" Type="http://schemas.openxmlformats.org/officeDocument/2006/relationships/image" Target="../media/image9.png"/><Relationship Id="rId4" Type="http://schemas.openxmlformats.org/officeDocument/2006/relationships/slideLayout" Target="../slideLayouts/slideLayout226.xml"/><Relationship Id="rId9" Type="http://schemas.openxmlformats.org/officeDocument/2006/relationships/slideLayout" Target="../slideLayouts/slideLayout231.xml"/><Relationship Id="rId14" Type="http://schemas.openxmlformats.org/officeDocument/2006/relationships/slideLayout" Target="../slideLayouts/slideLayout236.xml"/><Relationship Id="rId22" Type="http://schemas.openxmlformats.org/officeDocument/2006/relationships/slideLayout" Target="../slideLayouts/slideLayout244.xml"/><Relationship Id="rId27" Type="http://schemas.openxmlformats.org/officeDocument/2006/relationships/slideLayout" Target="../slideLayouts/slideLayout249.xml"/><Relationship Id="rId30" Type="http://schemas.openxmlformats.org/officeDocument/2006/relationships/slideLayout" Target="../slideLayouts/slideLayout252.xml"/><Relationship Id="rId35" Type="http://schemas.openxmlformats.org/officeDocument/2006/relationships/slideLayout" Target="../slideLayouts/slideLayout257.xml"/><Relationship Id="rId43" Type="http://schemas.openxmlformats.org/officeDocument/2006/relationships/slideLayout" Target="../slideLayouts/slideLayout265.xml"/><Relationship Id="rId48" Type="http://schemas.openxmlformats.org/officeDocument/2006/relationships/slideLayout" Target="../slideLayouts/slideLayout270.xml"/><Relationship Id="rId56" Type="http://schemas.openxmlformats.org/officeDocument/2006/relationships/slideLayout" Target="../slideLayouts/slideLayout278.xml"/><Relationship Id="rId64" Type="http://schemas.openxmlformats.org/officeDocument/2006/relationships/slideLayout" Target="../slideLayouts/slideLayout286.xml"/><Relationship Id="rId69" Type="http://schemas.openxmlformats.org/officeDocument/2006/relationships/slideLayout" Target="../slideLayouts/slideLayout291.xml"/><Relationship Id="rId77" Type="http://schemas.openxmlformats.org/officeDocument/2006/relationships/image" Target="../media/image10.emf"/><Relationship Id="rId8" Type="http://schemas.openxmlformats.org/officeDocument/2006/relationships/slideLayout" Target="../slideLayouts/slideLayout230.xml"/><Relationship Id="rId51" Type="http://schemas.openxmlformats.org/officeDocument/2006/relationships/slideLayout" Target="../slideLayouts/slideLayout273.xml"/><Relationship Id="rId72" Type="http://schemas.openxmlformats.org/officeDocument/2006/relationships/slideLayout" Target="../slideLayouts/slideLayout294.xml"/><Relationship Id="rId3" Type="http://schemas.openxmlformats.org/officeDocument/2006/relationships/slideLayout" Target="../slideLayouts/slideLayout225.xml"/><Relationship Id="rId12" Type="http://schemas.openxmlformats.org/officeDocument/2006/relationships/slideLayout" Target="../slideLayouts/slideLayout234.xml"/><Relationship Id="rId17" Type="http://schemas.openxmlformats.org/officeDocument/2006/relationships/slideLayout" Target="../slideLayouts/slideLayout239.xml"/><Relationship Id="rId25" Type="http://schemas.openxmlformats.org/officeDocument/2006/relationships/slideLayout" Target="../slideLayouts/slideLayout247.xml"/><Relationship Id="rId33" Type="http://schemas.openxmlformats.org/officeDocument/2006/relationships/slideLayout" Target="../slideLayouts/slideLayout255.xml"/><Relationship Id="rId38" Type="http://schemas.openxmlformats.org/officeDocument/2006/relationships/slideLayout" Target="../slideLayouts/slideLayout260.xml"/><Relationship Id="rId46" Type="http://schemas.openxmlformats.org/officeDocument/2006/relationships/slideLayout" Target="../slideLayouts/slideLayout268.xml"/><Relationship Id="rId59" Type="http://schemas.openxmlformats.org/officeDocument/2006/relationships/slideLayout" Target="../slideLayouts/slideLayout281.xml"/><Relationship Id="rId67" Type="http://schemas.openxmlformats.org/officeDocument/2006/relationships/slideLayout" Target="../slideLayouts/slideLayout289.xml"/><Relationship Id="rId20" Type="http://schemas.openxmlformats.org/officeDocument/2006/relationships/slideLayout" Target="../slideLayouts/slideLayout242.xml"/><Relationship Id="rId41" Type="http://schemas.openxmlformats.org/officeDocument/2006/relationships/slideLayout" Target="../slideLayouts/slideLayout263.xml"/><Relationship Id="rId54" Type="http://schemas.openxmlformats.org/officeDocument/2006/relationships/slideLayout" Target="../slideLayouts/slideLayout276.xml"/><Relationship Id="rId62" Type="http://schemas.openxmlformats.org/officeDocument/2006/relationships/slideLayout" Target="../slideLayouts/slideLayout284.xml"/><Relationship Id="rId70" Type="http://schemas.openxmlformats.org/officeDocument/2006/relationships/slideLayout" Target="../slideLayouts/slideLayout292.xml"/><Relationship Id="rId75" Type="http://schemas.openxmlformats.org/officeDocument/2006/relationships/tags" Target="../tags/tag162.xml"/><Relationship Id="rId1" Type="http://schemas.openxmlformats.org/officeDocument/2006/relationships/slideLayout" Target="../slideLayouts/slideLayout223.xml"/><Relationship Id="rId6" Type="http://schemas.openxmlformats.org/officeDocument/2006/relationships/slideLayout" Target="../slideLayouts/slideLayout2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Tree>
    <p:extLst>
      <p:ext uri="{BB962C8B-B14F-4D97-AF65-F5344CB8AC3E}">
        <p14:creationId xmlns:p14="http://schemas.microsoft.com/office/powerpoint/2010/main" val="3840790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821" r:id="rId14"/>
    <p:sldLayoutId id="2147483822" r:id="rId15"/>
    <p:sldLayoutId id="2147483823" r:id="rId16"/>
    <p:sldLayoutId id="2147483824" r:id="rId17"/>
    <p:sldLayoutId id="2147483825" r:id="rId18"/>
    <p:sldLayoutId id="2147483826" r:id="rId19"/>
    <p:sldLayoutId id="2147483827" r:id="rId20"/>
    <p:sldLayoutId id="2147483828" r:id="rId21"/>
    <p:sldLayoutId id="2147483829" r:id="rId22"/>
    <p:sldLayoutId id="2147483830" r:id="rId23"/>
  </p:sldLayoutIdLst>
  <p:hf hdr="0" dt="0"/>
  <p:txStyles>
    <p:titleStyle>
      <a:lvl1pPr algn="l" defTabSz="914377"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9">
          <p15:clr>
            <a:srgbClr val="F26B43"/>
          </p15:clr>
        </p15:guide>
        <p15:guide id="2" orient="horz" pos="3072">
          <p15:clr>
            <a:srgbClr val="F26B43"/>
          </p15:clr>
        </p15:guide>
        <p15:guide id="3" pos="158">
          <p15:clr>
            <a:srgbClr val="F26B43"/>
          </p15:clr>
        </p15:guide>
        <p15:guide id="4" pos="5602">
          <p15:clr>
            <a:srgbClr val="F26B43"/>
          </p15:clr>
        </p15:guide>
        <p15:guide id="5" pos="862">
          <p15:clr>
            <a:srgbClr val="F26B43"/>
          </p15:clr>
        </p15:guide>
        <p15:guide id="6" pos="1542">
          <p15:clr>
            <a:srgbClr val="F26B43"/>
          </p15:clr>
        </p15:guide>
        <p15:guide id="7" pos="4286">
          <p15:clr>
            <a:srgbClr val="F26B43"/>
          </p15:clr>
        </p15:guide>
        <p15:guide id="9" pos="1451">
          <p15:clr>
            <a:srgbClr val="F26B43"/>
          </p15:clr>
        </p15:guide>
        <p15:guide id="10" pos="4218">
          <p15:clr>
            <a:srgbClr val="F26B43"/>
          </p15:clr>
        </p15:guide>
        <p15:guide id="11" pos="771">
          <p15:clr>
            <a:srgbClr val="F26B43"/>
          </p15:clr>
        </p15:guide>
        <p15:guide id="12" pos="2154">
          <p15:clr>
            <a:srgbClr val="F26B43"/>
          </p15:clr>
        </p15:guide>
        <p15:guide id="13" pos="2245">
          <p15:clr>
            <a:srgbClr val="F26B43"/>
          </p15:clr>
        </p15:guide>
        <p15:guide id="14" pos="2835">
          <p15:clr>
            <a:srgbClr val="F26B43"/>
          </p15:clr>
        </p15:guide>
        <p15:guide id="15" pos="2925">
          <p15:clr>
            <a:srgbClr val="F26B43"/>
          </p15:clr>
        </p15:guide>
        <p15:guide id="16" pos="3515">
          <p15:clr>
            <a:srgbClr val="F26B43"/>
          </p15:clr>
        </p15:guide>
        <p15:guide id="17" pos="3606">
          <p15:clr>
            <a:srgbClr val="F26B43"/>
          </p15:clr>
        </p15:guide>
        <p15:guide id="18" pos="4898">
          <p15:clr>
            <a:srgbClr val="F26B43"/>
          </p15:clr>
        </p15:guide>
        <p15:guide id="19" pos="4967">
          <p15:clr>
            <a:srgbClr val="F26B43"/>
          </p15:clr>
        </p15:guide>
        <p15:guide id="20" orient="horz" pos="162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239724" y="6356350"/>
            <a:ext cx="1146779" cy="365125"/>
          </a:xfrm>
          <a:prstGeom prst="rect">
            <a:avLst/>
          </a:prstGeom>
        </p:spPr>
        <p:txBody>
          <a:bodyPr vert="horz" lIns="91440" tIns="45720" rIns="0" bIns="45720" rtlCol="0" anchor="ctr"/>
          <a:lstStyle>
            <a:lvl1pPr algn="l">
              <a:defRPr sz="932">
                <a:solidFill>
                  <a:schemeClr val="tx1">
                    <a:tint val="82000"/>
                  </a:schemeClr>
                </a:solidFill>
                <a:latin typeface="Arial" panose="020B0604020202020204" pitchFamily="34" charset="0"/>
                <a:cs typeface="Arial" panose="020B0604020202020204" pitchFamily="34" charset="0"/>
              </a:defRPr>
            </a:lvl1pPr>
          </a:lstStyle>
          <a:p>
            <a:fld id="{0E21FFF9-140B-034A-B245-604DEB183723}" type="datetime1">
              <a:rPr lang="it-IT" smtClean="0"/>
              <a:t>23/06/2026</a:t>
            </a:fld>
            <a:endParaRPr lang="it-IT" dirty="0"/>
          </a:p>
        </p:txBody>
      </p:sp>
      <p:sp>
        <p:nvSpPr>
          <p:cNvPr id="5" name="Footer Placeholder 4"/>
          <p:cNvSpPr>
            <a:spLocks noGrp="1"/>
          </p:cNvSpPr>
          <p:nvPr>
            <p:ph type="ftr" sz="quarter" idx="3"/>
          </p:nvPr>
        </p:nvSpPr>
        <p:spPr>
          <a:xfrm>
            <a:off x="1984980" y="6356350"/>
            <a:ext cx="7254745" cy="365125"/>
          </a:xfrm>
          <a:prstGeom prst="rect">
            <a:avLst/>
          </a:prstGeom>
        </p:spPr>
        <p:txBody>
          <a:bodyPr vert="horz" lIns="91440" tIns="45720" rIns="91440" bIns="45720" rtlCol="0" anchor="ctr"/>
          <a:lstStyle>
            <a:lvl1pPr algn="l">
              <a:defRPr sz="932">
                <a:solidFill>
                  <a:schemeClr val="tx1">
                    <a:tint val="82000"/>
                  </a:schemeClr>
                </a:solidFill>
                <a:latin typeface="Arial" panose="020B0604020202020204" pitchFamily="34" charset="0"/>
                <a:cs typeface="Arial" panose="020B0604020202020204" pitchFamily="34" charset="0"/>
              </a:defRPr>
            </a:lvl1pPr>
          </a:lstStyle>
          <a:p>
            <a:endParaRPr lang="it-IT" dirty="0"/>
          </a:p>
        </p:txBody>
      </p:sp>
      <p:sp>
        <p:nvSpPr>
          <p:cNvPr id="6" name="Slide Number Placeholder 5"/>
          <p:cNvSpPr>
            <a:spLocks noGrp="1"/>
          </p:cNvSpPr>
          <p:nvPr>
            <p:ph type="sldNum" sz="quarter" idx="4"/>
          </p:nvPr>
        </p:nvSpPr>
        <p:spPr>
          <a:xfrm>
            <a:off x="838200" y="6356350"/>
            <a:ext cx="1146779" cy="365125"/>
          </a:xfrm>
          <a:prstGeom prst="rect">
            <a:avLst/>
          </a:prstGeom>
        </p:spPr>
        <p:txBody>
          <a:bodyPr vert="horz" lIns="0" tIns="45720" rIns="91440" bIns="45720" rtlCol="0" anchor="ctr"/>
          <a:lstStyle>
            <a:lvl1pPr algn="l">
              <a:defRPr sz="1065" b="1">
                <a:solidFill>
                  <a:schemeClr val="tx1">
                    <a:tint val="82000"/>
                  </a:schemeClr>
                </a:solidFill>
                <a:latin typeface="Arial" panose="020B0604020202020204" pitchFamily="34" charset="0"/>
                <a:cs typeface="Arial" panose="020B0604020202020204" pitchFamily="34" charset="0"/>
              </a:defRPr>
            </a:lvl1pPr>
          </a:lstStyle>
          <a:p>
            <a:fld id="{3DC449BC-E673-2243-8924-E6398E7E2D4C}" type="slidenum">
              <a:rPr lang="it-IT" smtClean="0"/>
              <a:pPr/>
              <a:t>‹N›</a:t>
            </a:fld>
            <a:endParaRPr lang="it-IT" dirty="0"/>
          </a:p>
        </p:txBody>
      </p:sp>
    </p:spTree>
    <p:extLst>
      <p:ext uri="{BB962C8B-B14F-4D97-AF65-F5344CB8AC3E}">
        <p14:creationId xmlns:p14="http://schemas.microsoft.com/office/powerpoint/2010/main" val="3885441870"/>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 id="2147484004" r:id="rId15"/>
  </p:sldLayoutIdLst>
  <p:hf hdr="0" ftr="0" dt="0"/>
  <p:txStyles>
    <p:titleStyle>
      <a:lvl1pPr algn="l" defTabSz="913006" rtl="0" eaLnBrk="1" latinLnBrk="0" hangingPunct="1">
        <a:lnSpc>
          <a:spcPct val="90000"/>
        </a:lnSpc>
        <a:spcBef>
          <a:spcPct val="0"/>
        </a:spcBef>
        <a:buNone/>
        <a:defRPr sz="4393" kern="1200">
          <a:solidFill>
            <a:schemeClr val="tx1"/>
          </a:solidFill>
          <a:latin typeface="+mj-lt"/>
          <a:ea typeface="+mj-ea"/>
          <a:cs typeface="+mj-cs"/>
        </a:defRPr>
      </a:lvl1pPr>
    </p:titleStyle>
    <p:bodyStyle>
      <a:lvl1pPr marL="228251" indent="-228251" algn="l" defTabSz="913006" rtl="0" eaLnBrk="1" latinLnBrk="0" hangingPunct="1">
        <a:lnSpc>
          <a:spcPct val="90000"/>
        </a:lnSpc>
        <a:spcBef>
          <a:spcPts val="998"/>
        </a:spcBef>
        <a:buFont typeface="Arial" panose="020B0604020202020204" pitchFamily="34" charset="0"/>
        <a:buChar char="•"/>
        <a:defRPr sz="2796" kern="1200">
          <a:solidFill>
            <a:schemeClr val="tx1"/>
          </a:solidFill>
          <a:latin typeface="+mn-lt"/>
          <a:ea typeface="+mn-ea"/>
          <a:cs typeface="+mn-cs"/>
        </a:defRPr>
      </a:lvl1pPr>
      <a:lvl2pPr marL="684754" indent="-228251" algn="l" defTabSz="913006" rtl="0" eaLnBrk="1" latinLnBrk="0" hangingPunct="1">
        <a:lnSpc>
          <a:spcPct val="90000"/>
        </a:lnSpc>
        <a:spcBef>
          <a:spcPts val="499"/>
        </a:spcBef>
        <a:buFont typeface="Arial" panose="020B0604020202020204" pitchFamily="34" charset="0"/>
        <a:buChar char="•"/>
        <a:defRPr sz="2396" kern="1200">
          <a:solidFill>
            <a:schemeClr val="tx1"/>
          </a:solidFill>
          <a:latin typeface="+mn-lt"/>
          <a:ea typeface="+mn-ea"/>
          <a:cs typeface="+mn-cs"/>
        </a:defRPr>
      </a:lvl2pPr>
      <a:lvl3pPr marL="1141257" indent="-228251" algn="l" defTabSz="913006" rtl="0" eaLnBrk="1" latinLnBrk="0" hangingPunct="1">
        <a:lnSpc>
          <a:spcPct val="90000"/>
        </a:lnSpc>
        <a:spcBef>
          <a:spcPts val="499"/>
        </a:spcBef>
        <a:buFont typeface="Arial" panose="020B0604020202020204" pitchFamily="34" charset="0"/>
        <a:buChar char="•"/>
        <a:defRPr sz="1997" kern="1200">
          <a:solidFill>
            <a:schemeClr val="tx1"/>
          </a:solidFill>
          <a:latin typeface="+mn-lt"/>
          <a:ea typeface="+mn-ea"/>
          <a:cs typeface="+mn-cs"/>
        </a:defRPr>
      </a:lvl3pPr>
      <a:lvl4pPr marL="1597760" indent="-228251" algn="l" defTabSz="913006"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4pPr>
      <a:lvl5pPr marL="2054262" indent="-228251" algn="l" defTabSz="913006"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5pPr>
      <a:lvl6pPr marL="2510765" indent="-228251" algn="l" defTabSz="913006"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6pPr>
      <a:lvl7pPr marL="2967268" indent="-228251" algn="l" defTabSz="913006"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7pPr>
      <a:lvl8pPr marL="3423771" indent="-228251" algn="l" defTabSz="913006"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8pPr>
      <a:lvl9pPr marL="3880274" indent="-228251" algn="l" defTabSz="913006"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9pPr>
    </p:bodyStyle>
    <p:otherStyle>
      <a:defPPr>
        <a:defRPr lang="en-US"/>
      </a:defPPr>
      <a:lvl1pPr marL="0" algn="l" defTabSz="913006" rtl="0" eaLnBrk="1" latinLnBrk="0" hangingPunct="1">
        <a:defRPr sz="1797" kern="1200">
          <a:solidFill>
            <a:schemeClr val="tx1"/>
          </a:solidFill>
          <a:latin typeface="+mn-lt"/>
          <a:ea typeface="+mn-ea"/>
          <a:cs typeface="+mn-cs"/>
        </a:defRPr>
      </a:lvl1pPr>
      <a:lvl2pPr marL="456503" algn="l" defTabSz="913006" rtl="0" eaLnBrk="1" latinLnBrk="0" hangingPunct="1">
        <a:defRPr sz="1797" kern="1200">
          <a:solidFill>
            <a:schemeClr val="tx1"/>
          </a:solidFill>
          <a:latin typeface="+mn-lt"/>
          <a:ea typeface="+mn-ea"/>
          <a:cs typeface="+mn-cs"/>
        </a:defRPr>
      </a:lvl2pPr>
      <a:lvl3pPr marL="913006" algn="l" defTabSz="913006" rtl="0" eaLnBrk="1" latinLnBrk="0" hangingPunct="1">
        <a:defRPr sz="1797" kern="1200">
          <a:solidFill>
            <a:schemeClr val="tx1"/>
          </a:solidFill>
          <a:latin typeface="+mn-lt"/>
          <a:ea typeface="+mn-ea"/>
          <a:cs typeface="+mn-cs"/>
        </a:defRPr>
      </a:lvl3pPr>
      <a:lvl4pPr marL="1369508" algn="l" defTabSz="913006" rtl="0" eaLnBrk="1" latinLnBrk="0" hangingPunct="1">
        <a:defRPr sz="1797" kern="1200">
          <a:solidFill>
            <a:schemeClr val="tx1"/>
          </a:solidFill>
          <a:latin typeface="+mn-lt"/>
          <a:ea typeface="+mn-ea"/>
          <a:cs typeface="+mn-cs"/>
        </a:defRPr>
      </a:lvl4pPr>
      <a:lvl5pPr marL="1826011" algn="l" defTabSz="913006" rtl="0" eaLnBrk="1" latinLnBrk="0" hangingPunct="1">
        <a:defRPr sz="1797" kern="1200">
          <a:solidFill>
            <a:schemeClr val="tx1"/>
          </a:solidFill>
          <a:latin typeface="+mn-lt"/>
          <a:ea typeface="+mn-ea"/>
          <a:cs typeface="+mn-cs"/>
        </a:defRPr>
      </a:lvl5pPr>
      <a:lvl6pPr marL="2282514" algn="l" defTabSz="913006" rtl="0" eaLnBrk="1" latinLnBrk="0" hangingPunct="1">
        <a:defRPr sz="1797" kern="1200">
          <a:solidFill>
            <a:schemeClr val="tx1"/>
          </a:solidFill>
          <a:latin typeface="+mn-lt"/>
          <a:ea typeface="+mn-ea"/>
          <a:cs typeface="+mn-cs"/>
        </a:defRPr>
      </a:lvl6pPr>
      <a:lvl7pPr marL="2739017" algn="l" defTabSz="913006" rtl="0" eaLnBrk="1" latinLnBrk="0" hangingPunct="1">
        <a:defRPr sz="1797" kern="1200">
          <a:solidFill>
            <a:schemeClr val="tx1"/>
          </a:solidFill>
          <a:latin typeface="+mn-lt"/>
          <a:ea typeface="+mn-ea"/>
          <a:cs typeface="+mn-cs"/>
        </a:defRPr>
      </a:lvl7pPr>
      <a:lvl8pPr marL="3195519" algn="l" defTabSz="913006" rtl="0" eaLnBrk="1" latinLnBrk="0" hangingPunct="1">
        <a:defRPr sz="1797" kern="1200">
          <a:solidFill>
            <a:schemeClr val="tx1"/>
          </a:solidFill>
          <a:latin typeface="+mn-lt"/>
          <a:ea typeface="+mn-ea"/>
          <a:cs typeface="+mn-cs"/>
        </a:defRPr>
      </a:lvl8pPr>
      <a:lvl9pPr marL="3652022" algn="l" defTabSz="913006" rtl="0" eaLnBrk="1" latinLnBrk="0" hangingPunct="1">
        <a:defRPr sz="1797"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5" name="CasellaDiTesto 4">
            <a:extLst>
              <a:ext uri="{FF2B5EF4-FFF2-40B4-BE49-F238E27FC236}">
                <a16:creationId xmlns:a16="http://schemas.microsoft.com/office/drawing/2014/main" id="{68102DA0-6235-4DA7-C17C-ECF2DFB3D9CA}"/>
              </a:ext>
            </a:extLst>
          </p:cNvPr>
          <p:cNvSpPr txBox="1"/>
          <p:nvPr userDrawn="1">
            <p:extLst>
              <p:ext uri="{1162E1C5-73C7-4A58-AE30-91384D911F3F}">
                <p184:classification xmlns:p184="http://schemas.microsoft.com/office/powerpoint/2018/4/main" val="ftr"/>
              </p:ext>
            </p:extLst>
          </p:nvPr>
        </p:nvSpPr>
        <p:spPr>
          <a:xfrm>
            <a:off x="5664200" y="6657340"/>
            <a:ext cx="895350" cy="137160"/>
          </a:xfrm>
          <a:prstGeom prst="rect">
            <a:avLst/>
          </a:prstGeom>
        </p:spPr>
        <p:txBody>
          <a:bodyPr horzOverflow="overflow" lIns="0" tIns="0" rIns="0" bIns="0">
            <a:spAutoFit/>
          </a:bodyPr>
          <a:lstStyle/>
          <a:p>
            <a:pPr algn="l"/>
            <a:r>
              <a:rPr lang="it-IT" sz="900">
                <a:solidFill>
                  <a:srgbClr val="737373"/>
                </a:solidFill>
                <a:latin typeface="Arial" panose="020B0604020202020204" pitchFamily="34" charset="0"/>
                <a:cs typeface="Arial" panose="020B0604020202020204" pitchFamily="34" charset="0"/>
              </a:rPr>
              <a:t>Interno – Internal</a:t>
            </a:r>
          </a:p>
        </p:txBody>
      </p:sp>
    </p:spTree>
    <p:extLst>
      <p:ext uri="{BB962C8B-B14F-4D97-AF65-F5344CB8AC3E}">
        <p14:creationId xmlns:p14="http://schemas.microsoft.com/office/powerpoint/2010/main" val="1225692976"/>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Lst>
  <p:hf hdr="0" dt="0"/>
  <p:txStyles>
    <p:titleStyle>
      <a:lvl1pPr algn="l" defTabSz="914377"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9">
          <p15:clr>
            <a:srgbClr val="F26B43"/>
          </p15:clr>
        </p15:guide>
        <p15:guide id="2" orient="horz" pos="3072">
          <p15:clr>
            <a:srgbClr val="F26B43"/>
          </p15:clr>
        </p15:guide>
        <p15:guide id="3" pos="158">
          <p15:clr>
            <a:srgbClr val="F26B43"/>
          </p15:clr>
        </p15:guide>
        <p15:guide id="4" pos="5602">
          <p15:clr>
            <a:srgbClr val="F26B43"/>
          </p15:clr>
        </p15:guide>
        <p15:guide id="5" pos="862">
          <p15:clr>
            <a:srgbClr val="F26B43"/>
          </p15:clr>
        </p15:guide>
        <p15:guide id="6" pos="1542">
          <p15:clr>
            <a:srgbClr val="F26B43"/>
          </p15:clr>
        </p15:guide>
        <p15:guide id="7" pos="4286">
          <p15:clr>
            <a:srgbClr val="F26B43"/>
          </p15:clr>
        </p15:guide>
        <p15:guide id="9" pos="1451">
          <p15:clr>
            <a:srgbClr val="F26B43"/>
          </p15:clr>
        </p15:guide>
        <p15:guide id="10" pos="4218">
          <p15:clr>
            <a:srgbClr val="F26B43"/>
          </p15:clr>
        </p15:guide>
        <p15:guide id="11" pos="771">
          <p15:clr>
            <a:srgbClr val="F26B43"/>
          </p15:clr>
        </p15:guide>
        <p15:guide id="12" pos="2154">
          <p15:clr>
            <a:srgbClr val="F26B43"/>
          </p15:clr>
        </p15:guide>
        <p15:guide id="13" pos="2245">
          <p15:clr>
            <a:srgbClr val="F26B43"/>
          </p15:clr>
        </p15:guide>
        <p15:guide id="14" pos="2835">
          <p15:clr>
            <a:srgbClr val="F26B43"/>
          </p15:clr>
        </p15:guide>
        <p15:guide id="15" pos="2925">
          <p15:clr>
            <a:srgbClr val="F26B43"/>
          </p15:clr>
        </p15:guide>
        <p15:guide id="16" pos="3515">
          <p15:clr>
            <a:srgbClr val="F26B43"/>
          </p15:clr>
        </p15:guide>
        <p15:guide id="17" pos="3606">
          <p15:clr>
            <a:srgbClr val="F26B43"/>
          </p15:clr>
        </p15:guide>
        <p15:guide id="18" pos="4898">
          <p15:clr>
            <a:srgbClr val="F26B43"/>
          </p15:clr>
        </p15:guide>
        <p15:guide id="19" pos="4967">
          <p15:clr>
            <a:srgbClr val="F26B43"/>
          </p15:clr>
        </p15:guide>
        <p15:guide id="20" orient="horz" pos="16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Tree>
    <p:extLst>
      <p:ext uri="{BB962C8B-B14F-4D97-AF65-F5344CB8AC3E}">
        <p14:creationId xmlns:p14="http://schemas.microsoft.com/office/powerpoint/2010/main" val="254984460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913" r:id="rId8"/>
    <p:sldLayoutId id="2147484005" r:id="rId9"/>
  </p:sldLayoutIdLst>
  <p:hf hdr="0" ftr="0"/>
  <p:txStyles>
    <p:titleStyle>
      <a:lvl1pPr algn="l" defTabSz="914377"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9">
          <p15:clr>
            <a:srgbClr val="F26B43"/>
          </p15:clr>
        </p15:guide>
        <p15:guide id="2" orient="horz" pos="3072">
          <p15:clr>
            <a:srgbClr val="F26B43"/>
          </p15:clr>
        </p15:guide>
        <p15:guide id="3" pos="158">
          <p15:clr>
            <a:srgbClr val="F26B43"/>
          </p15:clr>
        </p15:guide>
        <p15:guide id="4" pos="5602">
          <p15:clr>
            <a:srgbClr val="F26B43"/>
          </p15:clr>
        </p15:guide>
        <p15:guide id="5" pos="862">
          <p15:clr>
            <a:srgbClr val="F26B43"/>
          </p15:clr>
        </p15:guide>
        <p15:guide id="6" pos="1542">
          <p15:clr>
            <a:srgbClr val="F26B43"/>
          </p15:clr>
        </p15:guide>
        <p15:guide id="7" pos="4286">
          <p15:clr>
            <a:srgbClr val="F26B43"/>
          </p15:clr>
        </p15:guide>
        <p15:guide id="9" pos="1451">
          <p15:clr>
            <a:srgbClr val="F26B43"/>
          </p15:clr>
        </p15:guide>
        <p15:guide id="10" pos="4218">
          <p15:clr>
            <a:srgbClr val="F26B43"/>
          </p15:clr>
        </p15:guide>
        <p15:guide id="11" pos="771">
          <p15:clr>
            <a:srgbClr val="F26B43"/>
          </p15:clr>
        </p15:guide>
        <p15:guide id="12" pos="2154">
          <p15:clr>
            <a:srgbClr val="F26B43"/>
          </p15:clr>
        </p15:guide>
        <p15:guide id="13" pos="2245">
          <p15:clr>
            <a:srgbClr val="F26B43"/>
          </p15:clr>
        </p15:guide>
        <p15:guide id="14" pos="2835">
          <p15:clr>
            <a:srgbClr val="F26B43"/>
          </p15:clr>
        </p15:guide>
        <p15:guide id="15" pos="2925">
          <p15:clr>
            <a:srgbClr val="F26B43"/>
          </p15:clr>
        </p15:guide>
        <p15:guide id="16" pos="3515">
          <p15:clr>
            <a:srgbClr val="F26B43"/>
          </p15:clr>
        </p15:guide>
        <p15:guide id="17" pos="3606">
          <p15:clr>
            <a:srgbClr val="F26B43"/>
          </p15:clr>
        </p15:guide>
        <p15:guide id="18" pos="4898">
          <p15:clr>
            <a:srgbClr val="F26B43"/>
          </p15:clr>
        </p15:guide>
        <p15:guide id="19" pos="4967">
          <p15:clr>
            <a:srgbClr val="F26B43"/>
          </p15:clr>
        </p15:guide>
        <p15:guide id="20" orient="horz" pos="16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Tree>
    <p:extLst>
      <p:ext uri="{BB962C8B-B14F-4D97-AF65-F5344CB8AC3E}">
        <p14:creationId xmlns:p14="http://schemas.microsoft.com/office/powerpoint/2010/main" val="18569227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hf hdr="0" ftr="0" dt="0"/>
  <p:txStyles>
    <p:titleStyle>
      <a:lvl1pPr algn="l" defTabSz="914377"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9">
          <p15:clr>
            <a:srgbClr val="F26B43"/>
          </p15:clr>
        </p15:guide>
        <p15:guide id="2" orient="horz" pos="3072">
          <p15:clr>
            <a:srgbClr val="F26B43"/>
          </p15:clr>
        </p15:guide>
        <p15:guide id="3" pos="158">
          <p15:clr>
            <a:srgbClr val="F26B43"/>
          </p15:clr>
        </p15:guide>
        <p15:guide id="4" pos="5602">
          <p15:clr>
            <a:srgbClr val="F26B43"/>
          </p15:clr>
        </p15:guide>
        <p15:guide id="5" pos="862">
          <p15:clr>
            <a:srgbClr val="F26B43"/>
          </p15:clr>
        </p15:guide>
        <p15:guide id="6" pos="1542">
          <p15:clr>
            <a:srgbClr val="F26B43"/>
          </p15:clr>
        </p15:guide>
        <p15:guide id="7" pos="4286">
          <p15:clr>
            <a:srgbClr val="F26B43"/>
          </p15:clr>
        </p15:guide>
        <p15:guide id="9" pos="1451">
          <p15:clr>
            <a:srgbClr val="F26B43"/>
          </p15:clr>
        </p15:guide>
        <p15:guide id="10" pos="4218">
          <p15:clr>
            <a:srgbClr val="F26B43"/>
          </p15:clr>
        </p15:guide>
        <p15:guide id="11" pos="771">
          <p15:clr>
            <a:srgbClr val="F26B43"/>
          </p15:clr>
        </p15:guide>
        <p15:guide id="12" pos="2154">
          <p15:clr>
            <a:srgbClr val="F26B43"/>
          </p15:clr>
        </p15:guide>
        <p15:guide id="13" pos="2245">
          <p15:clr>
            <a:srgbClr val="F26B43"/>
          </p15:clr>
        </p15:guide>
        <p15:guide id="14" pos="2835">
          <p15:clr>
            <a:srgbClr val="F26B43"/>
          </p15:clr>
        </p15:guide>
        <p15:guide id="15" pos="2925">
          <p15:clr>
            <a:srgbClr val="F26B43"/>
          </p15:clr>
        </p15:guide>
        <p15:guide id="16" pos="3515">
          <p15:clr>
            <a:srgbClr val="F26B43"/>
          </p15:clr>
        </p15:guide>
        <p15:guide id="17" pos="3606">
          <p15:clr>
            <a:srgbClr val="F26B43"/>
          </p15:clr>
        </p15:guide>
        <p15:guide id="18" pos="4898">
          <p15:clr>
            <a:srgbClr val="F26B43"/>
          </p15:clr>
        </p15:guide>
        <p15:guide id="19" pos="4967">
          <p15:clr>
            <a:srgbClr val="F26B43"/>
          </p15:clr>
        </p15:guide>
        <p15:guide id="20" orient="horz" pos="162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5"/>
            </p:custDataLst>
            <p:extLst>
              <p:ext uri="{D42A27DB-BD31-4B8C-83A1-F6EECF244321}">
                <p14:modId xmlns:p14="http://schemas.microsoft.com/office/powerpoint/2010/main" val="3527014212"/>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76" imgW="270" imgH="270" progId="TCLayout.ActiveDocument.1">
                  <p:embed/>
                </p:oleObj>
              </mc:Choice>
              <mc:Fallback>
                <p:oleObj name="think-cell Slide" r:id="rId76" imgW="270" imgH="270" progId="TCLayout.ActiveDocument.1">
                  <p:embed/>
                  <p:pic>
                    <p:nvPicPr>
                      <p:cNvPr id="2" name="Object 1" hidden="1"/>
                      <p:cNvPicPr/>
                      <p:nvPr/>
                    </p:nvPicPr>
                    <p:blipFill>
                      <a:blip r:embed="rId77"/>
                      <a:stretch>
                        <a:fillRect/>
                      </a:stretch>
                    </p:blipFill>
                    <p:spPr>
                      <a:xfrm>
                        <a:off x="1589" y="1589"/>
                        <a:ext cx="1587" cy="1587"/>
                      </a:xfrm>
                      <a:prstGeom prst="rect">
                        <a:avLst/>
                      </a:prstGeom>
                    </p:spPr>
                  </p:pic>
                </p:oleObj>
              </mc:Fallback>
            </mc:AlternateContent>
          </a:graphicData>
        </a:graphic>
      </p:graphicFrame>
      <p:sp>
        <p:nvSpPr>
          <p:cNvPr id="9" name="Title Placeholder 1"/>
          <p:cNvSpPr>
            <a:spLocks noGrp="1"/>
          </p:cNvSpPr>
          <p:nvPr>
            <p:ph type="title"/>
          </p:nvPr>
        </p:nvSpPr>
        <p:spPr>
          <a:xfrm>
            <a:off x="334435" y="357719"/>
            <a:ext cx="11523132"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334435" y="1825627"/>
            <a:ext cx="11523132" cy="414468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pic>
        <p:nvPicPr>
          <p:cNvPr id="21" name="Immagine 8">
            <a:extLst>
              <a:ext uri="{FF2B5EF4-FFF2-40B4-BE49-F238E27FC236}">
                <a16:creationId xmlns:a16="http://schemas.microsoft.com/office/drawing/2014/main" id="{5B7F32CA-1550-43F4-A88E-2FDA4DA0DD7F}"/>
              </a:ext>
            </a:extLst>
          </p:cNvPr>
          <p:cNvPicPr>
            <a:picLocks noChangeAspect="1"/>
          </p:cNvPicPr>
          <p:nvPr userDrawn="1"/>
        </p:nvPicPr>
        <p:blipFill>
          <a:blip r:embed="rId78"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22" name="Slide Number Placeholder 5">
            <a:extLst>
              <a:ext uri="{FF2B5EF4-FFF2-40B4-BE49-F238E27FC236}">
                <a16:creationId xmlns:a16="http://schemas.microsoft.com/office/drawing/2014/main" id="{7A2696C9-9BF1-4ABE-BA91-FC8AE18DE3B8}"/>
              </a:ext>
            </a:extLst>
          </p:cNvPr>
          <p:cNvSpPr txBox="1">
            <a:spLocks/>
          </p:cNvSpPr>
          <p:nvPr userDrawn="1"/>
        </p:nvSpPr>
        <p:spPr>
          <a:xfrm>
            <a:off x="164104" y="6420234"/>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dirty="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6051789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 id="2147483745" r:id="rId34"/>
    <p:sldLayoutId id="2147483746" r:id="rId35"/>
    <p:sldLayoutId id="2147483747" r:id="rId36"/>
    <p:sldLayoutId id="2147483748" r:id="rId37"/>
    <p:sldLayoutId id="2147483749" r:id="rId38"/>
    <p:sldLayoutId id="2147483750" r:id="rId39"/>
    <p:sldLayoutId id="2147483751" r:id="rId40"/>
    <p:sldLayoutId id="2147483752" r:id="rId41"/>
    <p:sldLayoutId id="2147483753" r:id="rId42"/>
    <p:sldLayoutId id="2147483754" r:id="rId43"/>
    <p:sldLayoutId id="2147483755" r:id="rId44"/>
    <p:sldLayoutId id="2147483756" r:id="rId45"/>
    <p:sldLayoutId id="2147483757" r:id="rId46"/>
    <p:sldLayoutId id="2147483758" r:id="rId47"/>
    <p:sldLayoutId id="2147483759" r:id="rId48"/>
    <p:sldLayoutId id="2147483760" r:id="rId49"/>
    <p:sldLayoutId id="2147483761" r:id="rId50"/>
    <p:sldLayoutId id="2147483762" r:id="rId51"/>
    <p:sldLayoutId id="2147483763" r:id="rId52"/>
    <p:sldLayoutId id="2147483764" r:id="rId53"/>
    <p:sldLayoutId id="2147483765" r:id="rId54"/>
    <p:sldLayoutId id="2147483766" r:id="rId55"/>
    <p:sldLayoutId id="2147483767" r:id="rId56"/>
    <p:sldLayoutId id="2147483768" r:id="rId57"/>
    <p:sldLayoutId id="2147483769" r:id="rId58"/>
    <p:sldLayoutId id="2147483770" r:id="rId59"/>
    <p:sldLayoutId id="2147483771" r:id="rId60"/>
    <p:sldLayoutId id="2147483772" r:id="rId61"/>
    <p:sldLayoutId id="2147483773" r:id="rId62"/>
    <p:sldLayoutId id="2147483774" r:id="rId63"/>
    <p:sldLayoutId id="2147483775" r:id="rId64"/>
    <p:sldLayoutId id="2147483776" r:id="rId65"/>
    <p:sldLayoutId id="2147483777" r:id="rId66"/>
    <p:sldLayoutId id="2147483778" r:id="rId67"/>
    <p:sldLayoutId id="2147483779" r:id="rId68"/>
    <p:sldLayoutId id="2147483780" r:id="rId69"/>
    <p:sldLayoutId id="2147483781" r:id="rId70"/>
    <p:sldLayoutId id="2147483782" r:id="rId71"/>
    <p:sldLayoutId id="2147483783" r:id="rId72"/>
    <p:sldLayoutId id="2147483784" r:id="rId7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354" rtl="0" eaLnBrk="1" latinLnBrk="0" hangingPunct="1">
        <a:lnSpc>
          <a:spcPct val="90000"/>
        </a:lnSpc>
        <a:spcBef>
          <a:spcPct val="0"/>
        </a:spcBef>
        <a:buNone/>
        <a:defRPr sz="2400" b="1" kern="1200">
          <a:solidFill>
            <a:schemeClr val="tx2"/>
          </a:solidFill>
          <a:latin typeface="+mj-lt"/>
          <a:ea typeface="+mj-ea"/>
          <a:cs typeface="+mj-cs"/>
          <a:sym typeface="Trebuchet MS" panose="020B0603020202020204" pitchFamily="34" charset="0"/>
        </a:defRPr>
      </a:lvl1pPr>
    </p:titleStyle>
    <p:bodyStyle>
      <a:lvl1pPr marL="0" indent="0" algn="l" defTabSz="914354" rtl="0" eaLnBrk="1" latinLnBrk="0" hangingPunct="1">
        <a:lnSpc>
          <a:spcPct val="110000"/>
        </a:lnSpc>
        <a:spcBef>
          <a:spcPts val="600"/>
        </a:spcBef>
        <a:spcAft>
          <a:spcPts val="300"/>
        </a:spcAft>
        <a:buFont typeface="Arial" panose="020B0604020202020204" pitchFamily="34" charset="0"/>
        <a:buChar char="​"/>
        <a:defRPr lang="en-US" sz="1333" kern="1200">
          <a:solidFill>
            <a:schemeClr val="tx1"/>
          </a:solidFill>
          <a:latin typeface="+mn-lt"/>
          <a:ea typeface="+mn-ea"/>
          <a:cs typeface="+mn-cs"/>
          <a:sym typeface="Trebuchet MS" panose="020B0603020202020204" pitchFamily="34" charset="0"/>
        </a:defRPr>
      </a:lvl1pPr>
      <a:lvl2pPr marL="426699" indent="-292594" algn="l" defTabSz="914354" rtl="0" eaLnBrk="1" latinLnBrk="0" hangingPunct="1">
        <a:lnSpc>
          <a:spcPct val="100000"/>
        </a:lnSpc>
        <a:spcBef>
          <a:spcPts val="0"/>
        </a:spcBef>
        <a:spcAft>
          <a:spcPts val="0"/>
        </a:spcAft>
        <a:buClr>
          <a:schemeClr val="tx2"/>
        </a:buClr>
        <a:buFont typeface="Arial" panose="020B0604020202020204" pitchFamily="34" charset="0"/>
        <a:buChar char="•"/>
        <a:defRPr lang="en-US" sz="1333" kern="1200">
          <a:solidFill>
            <a:schemeClr val="tx1"/>
          </a:solidFill>
          <a:latin typeface="+mn-lt"/>
          <a:ea typeface="+mn-ea"/>
          <a:cs typeface="+mn-cs"/>
          <a:sym typeface="Trebuchet MS" panose="020B0603020202020204" pitchFamily="34" charset="0"/>
        </a:defRPr>
      </a:lvl2pPr>
      <a:lvl3pPr marL="865589" indent="-292594" algn="l" defTabSz="914354" rtl="0" eaLnBrk="1" latinLnBrk="0" hangingPunct="1">
        <a:lnSpc>
          <a:spcPct val="100000"/>
        </a:lnSpc>
        <a:spcBef>
          <a:spcPts val="0"/>
        </a:spcBef>
        <a:spcAft>
          <a:spcPts val="0"/>
        </a:spcAft>
        <a:buClr>
          <a:schemeClr val="tx2"/>
        </a:buClr>
        <a:buFont typeface="Arial" panose="020B0604020202020204" pitchFamily="34" charset="0"/>
        <a:buChar char="–"/>
        <a:defRPr lang="en-US" sz="1333" kern="1200">
          <a:solidFill>
            <a:schemeClr val="tx1"/>
          </a:solidFill>
          <a:latin typeface="+mn-lt"/>
          <a:ea typeface="+mn-ea"/>
          <a:cs typeface="+mn-cs"/>
          <a:sym typeface="Trebuchet MS" panose="020B0603020202020204" pitchFamily="34" charset="0"/>
        </a:defRPr>
      </a:lvl3pPr>
      <a:lvl4pPr marL="0" indent="0" algn="l" defTabSz="914354"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354" rtl="0" eaLnBrk="1" latinLnBrk="0" hangingPunct="1">
        <a:lnSpc>
          <a:spcPct val="100000"/>
        </a:lnSpc>
        <a:spcBef>
          <a:spcPts val="0"/>
        </a:spcBef>
        <a:spcAft>
          <a:spcPts val="300"/>
        </a:spcAft>
        <a:buClrTx/>
        <a:buFont typeface="Arial" panose="020B0604020202020204" pitchFamily="34" charset="0"/>
        <a:buChar char="​"/>
        <a:defRPr lang="en-US" sz="1600" b="0" kern="1200" smtClean="0">
          <a:solidFill>
            <a:schemeClr val="tx1"/>
          </a:solidFill>
          <a:latin typeface="+mn-lt"/>
          <a:ea typeface="+mn-ea"/>
          <a:cs typeface="+mn-cs"/>
          <a:sym typeface="Trebuchet MS" panose="020B0603020202020204" pitchFamily="34" charset="0"/>
        </a:defRPr>
      </a:lvl5pPr>
      <a:lvl6pPr marL="426699" indent="-292594" algn="l" defTabSz="914354" rtl="0" eaLnBrk="1" latinLnBrk="0" hangingPunct="1">
        <a:lnSpc>
          <a:spcPct val="100000"/>
        </a:lnSpc>
        <a:spcBef>
          <a:spcPts val="0"/>
        </a:spcBef>
        <a:spcAft>
          <a:spcPts val="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354" rtl="0" eaLnBrk="1" latinLnBrk="0" hangingPunct="1">
        <a:lnSpc>
          <a:spcPct val="90000"/>
        </a:lnSpc>
        <a:spcBef>
          <a:spcPts val="900"/>
        </a:spcBef>
        <a:spcAft>
          <a:spcPts val="900"/>
        </a:spcAft>
        <a:buFont typeface="Arial" panose="020B0604020202020204" pitchFamily="34" charset="0"/>
        <a:buChar char="​"/>
        <a:defRPr lang="en-US" sz="4533" kern="1200" baseline="0" smtClean="0">
          <a:solidFill>
            <a:schemeClr val="tx1"/>
          </a:solidFill>
          <a:latin typeface="+mn-lt"/>
          <a:ea typeface="+mn-ea"/>
          <a:cs typeface="+mn-cs"/>
          <a:sym typeface="Trebuchet MS" panose="020B0603020202020204" pitchFamily="34" charset="0"/>
        </a:defRPr>
      </a:lvl7pPr>
      <a:lvl8pPr marL="0" indent="0" algn="l" defTabSz="914354" rtl="0" eaLnBrk="1" latinLnBrk="0" hangingPunct="1">
        <a:lnSpc>
          <a:spcPct val="90000"/>
        </a:lnSpc>
        <a:spcBef>
          <a:spcPts val="900"/>
        </a:spcBef>
        <a:spcAft>
          <a:spcPts val="0"/>
        </a:spcAft>
        <a:buFont typeface="Arial" panose="020B0604020202020204" pitchFamily="34" charset="0"/>
        <a:buChar char="​"/>
        <a:defRPr lang="en-US" sz="5333" kern="1200" baseline="0" smtClean="0">
          <a:solidFill>
            <a:schemeClr val="tx2"/>
          </a:solidFill>
          <a:latin typeface="+mn-lt"/>
          <a:ea typeface="+mn-ea"/>
          <a:cs typeface="+mn-cs"/>
          <a:sym typeface="Trebuchet MS" panose="020B0603020202020204" pitchFamily="34" charset="0"/>
        </a:defRPr>
      </a:lvl8pPr>
      <a:lvl9pPr marL="0" indent="0" algn="l" defTabSz="914354"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28">
          <p15:clr>
            <a:srgbClr val="F26B43"/>
          </p15:clr>
        </p15:guide>
        <p15:guide id="2" pos="154">
          <p15:clr>
            <a:srgbClr val="F26B43"/>
          </p15:clr>
        </p15:guide>
        <p15:guide id="3" pos="5600">
          <p15:clr>
            <a:srgbClr val="F26B43"/>
          </p15:clr>
        </p15:guide>
        <p15:guide id="4" orient="horz" pos="286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Univers Condensed" panose="020B0506020202050204" pitchFamily="34" charset="0"/>
                <a:cs typeface="Arial" panose="020B0604020202020204" pitchFamily="34" charset="0"/>
              </a:defRPr>
            </a:lvl1pPr>
          </a:lstStyle>
          <a:p>
            <a:fld id="{608DA0FE-9C19-F746-8419-6700E348BF78}" type="slidenum">
              <a:rPr lang="it-IT" smtClean="0"/>
              <a:pPr/>
              <a:t>‹N›</a:t>
            </a:fld>
            <a:endParaRPr lang="it-IT" dirty="0"/>
          </a:p>
        </p:txBody>
      </p:sp>
    </p:spTree>
    <p:extLst>
      <p:ext uri="{BB962C8B-B14F-4D97-AF65-F5344CB8AC3E}">
        <p14:creationId xmlns:p14="http://schemas.microsoft.com/office/powerpoint/2010/main" val="1761695661"/>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4007" r:id="rId16"/>
  </p:sldLayoutIdLst>
  <p:hf hdr="0" ftr="0" dt="0"/>
  <p:txStyles>
    <p:titleStyle>
      <a:lvl1pPr algn="l" defTabSz="914377" rtl="0" eaLnBrk="1" latinLnBrk="0" hangingPunct="1">
        <a:lnSpc>
          <a:spcPct val="90000"/>
        </a:lnSpc>
        <a:spcBef>
          <a:spcPct val="0"/>
        </a:spcBef>
        <a:buNone/>
        <a:defRPr sz="4400" b="0" i="0" kern="1200">
          <a:solidFill>
            <a:schemeClr val="tx1"/>
          </a:solidFill>
          <a:latin typeface="Univers Condensed" panose="020B050602020205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Condensed" panose="020B050602020205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Condensed" panose="020B050602020205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Condensed" panose="020B050602020205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panose="020B050602020205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panose="020B050602020205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9">
          <p15:clr>
            <a:srgbClr val="F26B43"/>
          </p15:clr>
        </p15:guide>
        <p15:guide id="2" orient="horz" pos="3072">
          <p15:clr>
            <a:srgbClr val="F26B43"/>
          </p15:clr>
        </p15:guide>
        <p15:guide id="3" pos="158">
          <p15:clr>
            <a:srgbClr val="F26B43"/>
          </p15:clr>
        </p15:guide>
        <p15:guide id="4" pos="5602">
          <p15:clr>
            <a:srgbClr val="F26B43"/>
          </p15:clr>
        </p15:guide>
        <p15:guide id="5" pos="862">
          <p15:clr>
            <a:srgbClr val="F26B43"/>
          </p15:clr>
        </p15:guide>
        <p15:guide id="6" pos="1542">
          <p15:clr>
            <a:srgbClr val="F26B43"/>
          </p15:clr>
        </p15:guide>
        <p15:guide id="7" pos="4286">
          <p15:clr>
            <a:srgbClr val="F26B43"/>
          </p15:clr>
        </p15:guide>
        <p15:guide id="9" pos="1451">
          <p15:clr>
            <a:srgbClr val="F26B43"/>
          </p15:clr>
        </p15:guide>
        <p15:guide id="10" pos="4218">
          <p15:clr>
            <a:srgbClr val="F26B43"/>
          </p15:clr>
        </p15:guide>
        <p15:guide id="11" pos="771">
          <p15:clr>
            <a:srgbClr val="F26B43"/>
          </p15:clr>
        </p15:guide>
        <p15:guide id="12" pos="2154">
          <p15:clr>
            <a:srgbClr val="F26B43"/>
          </p15:clr>
        </p15:guide>
        <p15:guide id="13" pos="2245">
          <p15:clr>
            <a:srgbClr val="F26B43"/>
          </p15:clr>
        </p15:guide>
        <p15:guide id="14" pos="2835">
          <p15:clr>
            <a:srgbClr val="F26B43"/>
          </p15:clr>
        </p15:guide>
        <p15:guide id="15" pos="2925">
          <p15:clr>
            <a:srgbClr val="F26B43"/>
          </p15:clr>
        </p15:guide>
        <p15:guide id="16" pos="3515">
          <p15:clr>
            <a:srgbClr val="F26B43"/>
          </p15:clr>
        </p15:guide>
        <p15:guide id="17" pos="3606">
          <p15:clr>
            <a:srgbClr val="F26B43"/>
          </p15:clr>
        </p15:guide>
        <p15:guide id="18" pos="4898">
          <p15:clr>
            <a:srgbClr val="F26B43"/>
          </p15:clr>
        </p15:guide>
        <p15:guide id="19" pos="4967">
          <p15:clr>
            <a:srgbClr val="F26B43"/>
          </p15:clr>
        </p15:guide>
        <p15:guide id="20" orient="horz" pos="162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F979623-4C76-3D24-F1BC-13C5F23141E6}"/>
              </a:ext>
            </a:extLst>
          </p:cNvPr>
          <p:cNvGraphicFramePr>
            <a:graphicFrameLocks noChangeAspect="1"/>
          </p:cNvGraphicFramePr>
          <p:nvPr userDrawn="1">
            <p:custDataLst>
              <p:tags r:id="rId8"/>
            </p:custDataLst>
            <p:extLst>
              <p:ext uri="{D42A27DB-BD31-4B8C-83A1-F6EECF244321}">
                <p14:modId xmlns:p14="http://schemas.microsoft.com/office/powerpoint/2010/main" val="186909926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Diapositiva think-cell" r:id="rId9" imgW="405" imgH="405" progId="TCLayout.ActiveDocument.1">
                  <p:embed/>
                </p:oleObj>
              </mc:Choice>
              <mc:Fallback>
                <p:oleObj name="Diapositiva think-cell" r:id="rId9" imgW="405" imgH="405" progId="TCLayout.ActiveDocument.1">
                  <p:embed/>
                  <p:pic>
                    <p:nvPicPr>
                      <p:cNvPr id="7" name="think-cell data - do not delete" hidden="1">
                        <a:extLst>
                          <a:ext uri="{FF2B5EF4-FFF2-40B4-BE49-F238E27FC236}">
                            <a16:creationId xmlns:a16="http://schemas.microsoft.com/office/drawing/2014/main" id="{5F979623-4C76-3D24-F1BC-13C5F23141E6}"/>
                          </a:ext>
                        </a:extLst>
                      </p:cNvPr>
                      <p:cNvPicPr/>
                      <p:nvPr/>
                    </p:nvPicPr>
                    <p:blipFill>
                      <a:blip r:embed="rId10"/>
                      <a:stretch>
                        <a:fillRect/>
                      </a:stretch>
                    </p:blipFill>
                    <p:spPr>
                      <a:xfrm>
                        <a:off x="2118" y="2118"/>
                        <a:ext cx="2117" cy="2117"/>
                      </a:xfrm>
                      <a:prstGeom prst="rect">
                        <a:avLst/>
                      </a:prstGeom>
                    </p:spPr>
                  </p:pic>
                </p:oleObj>
              </mc:Fallback>
            </mc:AlternateContent>
          </a:graphicData>
        </a:graphic>
      </p:graphicFrame>
      <p:sp>
        <p:nvSpPr>
          <p:cNvPr id="2" name="Holder 2"/>
          <p:cNvSpPr>
            <a:spLocks noGrp="1"/>
          </p:cNvSpPr>
          <p:nvPr>
            <p:ph type="title"/>
          </p:nvPr>
        </p:nvSpPr>
        <p:spPr>
          <a:xfrm>
            <a:off x="800599" y="311390"/>
            <a:ext cx="4016120" cy="507831"/>
          </a:xfrm>
          <a:prstGeom prst="rect">
            <a:avLst/>
          </a:prstGeom>
        </p:spPr>
        <p:txBody>
          <a:bodyPr wrap="square" lIns="0" tIns="0" rIns="0" bIns="0">
            <a:spAutoFit/>
          </a:bodyPr>
          <a:lstStyle>
            <a:lvl1pPr>
              <a:defRPr sz="3300" b="0" i="0">
                <a:solidFill>
                  <a:schemeClr val="bg1"/>
                </a:solidFill>
                <a:latin typeface="Georgia"/>
                <a:cs typeface="Georgia"/>
              </a:defRPr>
            </a:lvl1pPr>
          </a:lstStyle>
          <a:p>
            <a:endParaRPr/>
          </a:p>
        </p:txBody>
      </p:sp>
      <p:sp>
        <p:nvSpPr>
          <p:cNvPr id="3" name="Holder 3"/>
          <p:cNvSpPr>
            <a:spLocks noGrp="1"/>
          </p:cNvSpPr>
          <p:nvPr>
            <p:ph type="body" idx="1"/>
          </p:nvPr>
        </p:nvSpPr>
        <p:spPr>
          <a:xfrm>
            <a:off x="804844" y="1291167"/>
            <a:ext cx="9576072" cy="507831"/>
          </a:xfrm>
          <a:prstGeom prst="rect">
            <a:avLst/>
          </a:prstGeom>
        </p:spPr>
        <p:txBody>
          <a:bodyPr wrap="square" lIns="0" tIns="0" rIns="0" bIns="0">
            <a:spAutoFit/>
          </a:bodyPr>
          <a:lstStyle>
            <a:lvl1pPr>
              <a:defRPr sz="3300" b="1" i="1">
                <a:solidFill>
                  <a:schemeClr val="bg1"/>
                </a:solidFill>
                <a:latin typeface="Arial"/>
                <a:cs typeface="Arial"/>
              </a:defRPr>
            </a:lvl1pPr>
          </a:lstStyle>
          <a:p>
            <a:endParaRPr dirty="0"/>
          </a:p>
        </p:txBody>
      </p:sp>
      <p:sp>
        <p:nvSpPr>
          <p:cNvPr id="4" name="Holder 4"/>
          <p:cNvSpPr>
            <a:spLocks noGrp="1"/>
          </p:cNvSpPr>
          <p:nvPr>
            <p:ph type="ftr" sz="quarter" idx="5"/>
          </p:nvPr>
        </p:nvSpPr>
        <p:spPr>
          <a:xfrm>
            <a:off x="4145280" y="6377942"/>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2"/>
            <a:ext cx="2804160" cy="276999"/>
          </a:xfrm>
          <a:prstGeom prst="rect">
            <a:avLst/>
          </a:prstGeom>
        </p:spPr>
        <p:txBody>
          <a:bodyPr wrap="square" lIns="0" tIns="0" rIns="0" bIns="0">
            <a:spAutoFit/>
          </a:bodyPr>
          <a:lstStyle>
            <a:lvl1pPr algn="l">
              <a:defRPr>
                <a:solidFill>
                  <a:schemeClr val="tx1">
                    <a:tint val="75000"/>
                  </a:schemeClr>
                </a:solidFill>
              </a:defRPr>
            </a:lvl1pPr>
          </a:lstStyle>
          <a:p>
            <a:fld id="{E280E32E-8F5D-4824-B828-3D66920E82E9}" type="datetime1">
              <a:rPr lang="en-US" smtClean="0"/>
              <a:t>6/23/2026</a:t>
            </a:fld>
            <a:endParaRPr lang="en-US"/>
          </a:p>
        </p:txBody>
      </p:sp>
      <p:sp>
        <p:nvSpPr>
          <p:cNvPr id="6" name="Holder 6"/>
          <p:cNvSpPr>
            <a:spLocks noGrp="1"/>
          </p:cNvSpPr>
          <p:nvPr>
            <p:ph type="sldNum" sz="quarter" idx="7"/>
          </p:nvPr>
        </p:nvSpPr>
        <p:spPr>
          <a:xfrm>
            <a:off x="383294" y="6163229"/>
            <a:ext cx="230671" cy="179536"/>
          </a:xfrm>
          <a:prstGeom prst="rect">
            <a:avLst/>
          </a:prstGeom>
        </p:spPr>
        <p:txBody>
          <a:bodyPr wrap="square" lIns="0" tIns="0" rIns="0" bIns="0">
            <a:spAutoFit/>
          </a:bodyPr>
          <a:lstStyle>
            <a:lvl1pPr>
              <a:defRPr sz="1243" b="0" i="0">
                <a:solidFill>
                  <a:schemeClr val="tx1"/>
                </a:solidFill>
                <a:latin typeface="Univers Condensed" panose="020B0506020202050204" pitchFamily="34" charset="0"/>
                <a:cs typeface="Arial"/>
              </a:defRPr>
            </a:lvl1pPr>
          </a:lstStyle>
          <a:p>
            <a:pPr marL="23103">
              <a:lnSpc>
                <a:spcPts val="1440"/>
              </a:lnSpc>
            </a:pPr>
            <a:fld id="{81D60167-4931-47E6-BA6A-407CBD079E47}" type="slidenum">
              <a:rPr lang="it-IT" spc="-31" smtClean="0">
                <a:solidFill>
                  <a:srgbClr val="FFFFFF"/>
                </a:solidFill>
              </a:rPr>
              <a:pPr marL="23103">
                <a:lnSpc>
                  <a:spcPts val="1440"/>
                </a:lnSpc>
              </a:pPr>
              <a:t>‹N›</a:t>
            </a:fld>
            <a:endParaRPr lang="it-IT" spc="-31" dirty="0">
              <a:solidFill>
                <a:srgbClr val="FFFFFF"/>
              </a:solidFill>
            </a:endParaRPr>
          </a:p>
        </p:txBody>
      </p:sp>
    </p:spTree>
    <p:extLst>
      <p:ext uri="{BB962C8B-B14F-4D97-AF65-F5344CB8AC3E}">
        <p14:creationId xmlns:p14="http://schemas.microsoft.com/office/powerpoint/2010/main" val="2423315832"/>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Lst>
  <p:hf hdr="0" ftr="0" dt="0"/>
  <p:txStyles>
    <p:titleStyle>
      <a:lvl1pPr>
        <a:defRPr>
          <a:latin typeface="+mj-lt"/>
          <a:ea typeface="+mj-ea"/>
          <a:cs typeface="+mj-cs"/>
        </a:defRPr>
      </a:lvl1pPr>
    </p:titleStyle>
    <p:bodyStyle>
      <a:lvl1pPr marL="0">
        <a:defRPr>
          <a:latin typeface="Univers Condensed" panose="020B0506020202050204" pitchFamily="34" charset="0"/>
          <a:ea typeface="+mn-ea"/>
          <a:cs typeface="+mn-cs"/>
        </a:defRPr>
      </a:lvl1pPr>
      <a:lvl2pPr marL="277240">
        <a:defRPr>
          <a:latin typeface="+mn-lt"/>
          <a:ea typeface="+mn-ea"/>
          <a:cs typeface="+mn-cs"/>
        </a:defRPr>
      </a:lvl2pPr>
      <a:lvl3pPr marL="554478">
        <a:defRPr>
          <a:latin typeface="+mn-lt"/>
          <a:ea typeface="+mn-ea"/>
          <a:cs typeface="+mn-cs"/>
        </a:defRPr>
      </a:lvl3pPr>
      <a:lvl4pPr marL="831718">
        <a:defRPr>
          <a:latin typeface="+mn-lt"/>
          <a:ea typeface="+mn-ea"/>
          <a:cs typeface="+mn-cs"/>
        </a:defRPr>
      </a:lvl4pPr>
      <a:lvl5pPr marL="1108956">
        <a:defRPr>
          <a:latin typeface="+mn-lt"/>
          <a:ea typeface="+mn-ea"/>
          <a:cs typeface="+mn-cs"/>
        </a:defRPr>
      </a:lvl5pPr>
      <a:lvl6pPr marL="1386196">
        <a:defRPr>
          <a:latin typeface="+mn-lt"/>
          <a:ea typeface="+mn-ea"/>
          <a:cs typeface="+mn-cs"/>
        </a:defRPr>
      </a:lvl6pPr>
      <a:lvl7pPr marL="1663434">
        <a:defRPr>
          <a:latin typeface="+mn-lt"/>
          <a:ea typeface="+mn-ea"/>
          <a:cs typeface="+mn-cs"/>
        </a:defRPr>
      </a:lvl7pPr>
      <a:lvl8pPr marL="1940674">
        <a:defRPr>
          <a:latin typeface="+mn-lt"/>
          <a:ea typeface="+mn-ea"/>
          <a:cs typeface="+mn-cs"/>
        </a:defRPr>
      </a:lvl8pPr>
      <a:lvl9pPr marL="2217914">
        <a:defRPr>
          <a:latin typeface="+mn-lt"/>
          <a:ea typeface="+mn-ea"/>
          <a:cs typeface="+mn-cs"/>
        </a:defRPr>
      </a:lvl9pPr>
    </p:bodyStyle>
    <p:otherStyle>
      <a:lvl1pPr marL="0">
        <a:defRPr>
          <a:latin typeface="+mn-lt"/>
          <a:ea typeface="+mn-ea"/>
          <a:cs typeface="+mn-cs"/>
        </a:defRPr>
      </a:lvl1pPr>
      <a:lvl2pPr marL="277240">
        <a:defRPr>
          <a:latin typeface="+mn-lt"/>
          <a:ea typeface="+mn-ea"/>
          <a:cs typeface="+mn-cs"/>
        </a:defRPr>
      </a:lvl2pPr>
      <a:lvl3pPr marL="554478">
        <a:defRPr>
          <a:latin typeface="+mn-lt"/>
          <a:ea typeface="+mn-ea"/>
          <a:cs typeface="+mn-cs"/>
        </a:defRPr>
      </a:lvl3pPr>
      <a:lvl4pPr marL="831718">
        <a:defRPr>
          <a:latin typeface="+mn-lt"/>
          <a:ea typeface="+mn-ea"/>
          <a:cs typeface="+mn-cs"/>
        </a:defRPr>
      </a:lvl4pPr>
      <a:lvl5pPr marL="1108956">
        <a:defRPr>
          <a:latin typeface="+mn-lt"/>
          <a:ea typeface="+mn-ea"/>
          <a:cs typeface="+mn-cs"/>
        </a:defRPr>
      </a:lvl5pPr>
      <a:lvl6pPr marL="1386196">
        <a:defRPr>
          <a:latin typeface="+mn-lt"/>
          <a:ea typeface="+mn-ea"/>
          <a:cs typeface="+mn-cs"/>
        </a:defRPr>
      </a:lvl6pPr>
      <a:lvl7pPr marL="1663434">
        <a:defRPr>
          <a:latin typeface="+mn-lt"/>
          <a:ea typeface="+mn-ea"/>
          <a:cs typeface="+mn-cs"/>
        </a:defRPr>
      </a:lvl7pPr>
      <a:lvl8pPr marL="1940674">
        <a:defRPr>
          <a:latin typeface="+mn-lt"/>
          <a:ea typeface="+mn-ea"/>
          <a:cs typeface="+mn-cs"/>
        </a:defRPr>
      </a:lvl8pPr>
      <a:lvl9pPr marL="2217914">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5"/>
            </p:custDataLst>
            <p:extLst>
              <p:ext uri="{D42A27DB-BD31-4B8C-83A1-F6EECF244321}">
                <p14:modId xmlns:p14="http://schemas.microsoft.com/office/powerpoint/2010/main" val="338823214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76" imgW="270" imgH="270" progId="TCLayout.ActiveDocument.1">
                  <p:embed/>
                </p:oleObj>
              </mc:Choice>
              <mc:Fallback>
                <p:oleObj name="Diapositiva think-cell" r:id="rId76" imgW="270" imgH="270" progId="TCLayout.ActiveDocument.1">
                  <p:embed/>
                  <p:pic>
                    <p:nvPicPr>
                      <p:cNvPr id="2" name="Object 1" hidden="1"/>
                      <p:cNvPicPr/>
                      <p:nvPr/>
                    </p:nvPicPr>
                    <p:blipFill>
                      <a:blip r:embed="rId77"/>
                      <a:stretch>
                        <a:fillRect/>
                      </a:stretch>
                    </p:blipFill>
                    <p:spPr>
                      <a:xfrm>
                        <a:off x="1589" y="1589"/>
                        <a:ext cx="1587" cy="1587"/>
                      </a:xfrm>
                      <a:prstGeom prst="rect">
                        <a:avLst/>
                      </a:prstGeom>
                    </p:spPr>
                  </p:pic>
                </p:oleObj>
              </mc:Fallback>
            </mc:AlternateContent>
          </a:graphicData>
        </a:graphic>
      </p:graphicFrame>
      <p:sp>
        <p:nvSpPr>
          <p:cNvPr id="9" name="Title Placeholder 1"/>
          <p:cNvSpPr>
            <a:spLocks noGrp="1"/>
          </p:cNvSpPr>
          <p:nvPr>
            <p:ph type="title"/>
          </p:nvPr>
        </p:nvSpPr>
        <p:spPr>
          <a:xfrm>
            <a:off x="334435" y="357719"/>
            <a:ext cx="11523132"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334435" y="1825627"/>
            <a:ext cx="11523132" cy="414468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pic>
        <p:nvPicPr>
          <p:cNvPr id="21" name="Immagine 8">
            <a:extLst>
              <a:ext uri="{FF2B5EF4-FFF2-40B4-BE49-F238E27FC236}">
                <a16:creationId xmlns:a16="http://schemas.microsoft.com/office/drawing/2014/main" id="{5B7F32CA-1550-43F4-A88E-2FDA4DA0DD7F}"/>
              </a:ext>
            </a:extLst>
          </p:cNvPr>
          <p:cNvPicPr>
            <a:picLocks noChangeAspect="1"/>
          </p:cNvPicPr>
          <p:nvPr userDrawn="1"/>
        </p:nvPicPr>
        <p:blipFill>
          <a:blip r:embed="rId78" cstate="screen">
            <a:extLst>
              <a:ext uri="{28A0092B-C50C-407E-A947-70E740481C1C}">
                <a14:useLocalDpi xmlns:a14="http://schemas.microsoft.com/office/drawing/2010/main" val="0"/>
              </a:ext>
            </a:extLst>
          </a:blip>
          <a:stretch>
            <a:fillRect/>
          </a:stretch>
        </p:blipFill>
        <p:spPr>
          <a:xfrm>
            <a:off x="10503724" y="6086901"/>
            <a:ext cx="1289937" cy="578248"/>
          </a:xfrm>
          <a:prstGeom prst="rect">
            <a:avLst/>
          </a:prstGeom>
        </p:spPr>
      </p:pic>
      <p:sp>
        <p:nvSpPr>
          <p:cNvPr id="22" name="Slide Number Placeholder 5">
            <a:extLst>
              <a:ext uri="{FF2B5EF4-FFF2-40B4-BE49-F238E27FC236}">
                <a16:creationId xmlns:a16="http://schemas.microsoft.com/office/drawing/2014/main" id="{7A2696C9-9BF1-4ABE-BA91-FC8AE18DE3B8}"/>
              </a:ext>
            </a:extLst>
          </p:cNvPr>
          <p:cNvSpPr txBox="1">
            <a:spLocks/>
          </p:cNvSpPr>
          <p:nvPr userDrawn="1"/>
        </p:nvSpPr>
        <p:spPr>
          <a:xfrm>
            <a:off x="164104" y="6420234"/>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dirty="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772376894"/>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3855" r:id="rId24"/>
    <p:sldLayoutId id="2147483856" r:id="rId25"/>
    <p:sldLayoutId id="2147483857" r:id="rId26"/>
    <p:sldLayoutId id="2147483858" r:id="rId27"/>
    <p:sldLayoutId id="2147483859" r:id="rId28"/>
    <p:sldLayoutId id="2147483860" r:id="rId29"/>
    <p:sldLayoutId id="2147483861" r:id="rId30"/>
    <p:sldLayoutId id="2147483862" r:id="rId31"/>
    <p:sldLayoutId id="2147483863" r:id="rId32"/>
    <p:sldLayoutId id="2147483864" r:id="rId33"/>
    <p:sldLayoutId id="2147483865" r:id="rId34"/>
    <p:sldLayoutId id="2147483866" r:id="rId35"/>
    <p:sldLayoutId id="2147483867" r:id="rId36"/>
    <p:sldLayoutId id="2147483868" r:id="rId37"/>
    <p:sldLayoutId id="2147483869" r:id="rId38"/>
    <p:sldLayoutId id="2147483870" r:id="rId39"/>
    <p:sldLayoutId id="2147483871" r:id="rId40"/>
    <p:sldLayoutId id="2147483872" r:id="rId41"/>
    <p:sldLayoutId id="2147483873" r:id="rId42"/>
    <p:sldLayoutId id="2147483874" r:id="rId43"/>
    <p:sldLayoutId id="2147483875" r:id="rId44"/>
    <p:sldLayoutId id="2147483876" r:id="rId45"/>
    <p:sldLayoutId id="2147483877" r:id="rId46"/>
    <p:sldLayoutId id="2147483878" r:id="rId47"/>
    <p:sldLayoutId id="2147483879" r:id="rId48"/>
    <p:sldLayoutId id="2147483880" r:id="rId49"/>
    <p:sldLayoutId id="2147483881" r:id="rId50"/>
    <p:sldLayoutId id="2147483882" r:id="rId51"/>
    <p:sldLayoutId id="2147483883" r:id="rId52"/>
    <p:sldLayoutId id="2147483884" r:id="rId53"/>
    <p:sldLayoutId id="2147483885" r:id="rId54"/>
    <p:sldLayoutId id="2147483886" r:id="rId55"/>
    <p:sldLayoutId id="2147483887" r:id="rId56"/>
    <p:sldLayoutId id="2147483888" r:id="rId57"/>
    <p:sldLayoutId id="2147483889" r:id="rId58"/>
    <p:sldLayoutId id="2147483890" r:id="rId59"/>
    <p:sldLayoutId id="2147483891" r:id="rId60"/>
    <p:sldLayoutId id="2147483892" r:id="rId61"/>
    <p:sldLayoutId id="2147483893" r:id="rId62"/>
    <p:sldLayoutId id="2147483894" r:id="rId63"/>
    <p:sldLayoutId id="2147483895" r:id="rId64"/>
    <p:sldLayoutId id="2147483896" r:id="rId65"/>
    <p:sldLayoutId id="2147483897" r:id="rId66"/>
    <p:sldLayoutId id="2147483898" r:id="rId67"/>
    <p:sldLayoutId id="2147483899" r:id="rId68"/>
    <p:sldLayoutId id="2147483900" r:id="rId69"/>
    <p:sldLayoutId id="2147483901" r:id="rId70"/>
    <p:sldLayoutId id="2147483902" r:id="rId71"/>
    <p:sldLayoutId id="2147483903" r:id="rId72"/>
    <p:sldLayoutId id="2147483904" r:id="rId7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354" rtl="0" eaLnBrk="1" latinLnBrk="0" hangingPunct="1">
        <a:lnSpc>
          <a:spcPct val="90000"/>
        </a:lnSpc>
        <a:spcBef>
          <a:spcPct val="0"/>
        </a:spcBef>
        <a:buNone/>
        <a:defRPr sz="2400" b="1" kern="1200">
          <a:solidFill>
            <a:schemeClr val="tx2"/>
          </a:solidFill>
          <a:latin typeface="+mj-lt"/>
          <a:ea typeface="+mj-ea"/>
          <a:cs typeface="+mj-cs"/>
          <a:sym typeface="Trebuchet MS" panose="020B0603020202020204" pitchFamily="34" charset="0"/>
        </a:defRPr>
      </a:lvl1pPr>
    </p:titleStyle>
    <p:bodyStyle>
      <a:lvl1pPr marL="0" indent="0" algn="l" defTabSz="914354" rtl="0" eaLnBrk="1" latinLnBrk="0" hangingPunct="1">
        <a:lnSpc>
          <a:spcPct val="110000"/>
        </a:lnSpc>
        <a:spcBef>
          <a:spcPts val="600"/>
        </a:spcBef>
        <a:spcAft>
          <a:spcPts val="300"/>
        </a:spcAft>
        <a:buFont typeface="Arial" panose="020B0604020202020204" pitchFamily="34" charset="0"/>
        <a:buChar char="​"/>
        <a:defRPr lang="en-US" sz="1333" kern="1200">
          <a:solidFill>
            <a:schemeClr val="tx1"/>
          </a:solidFill>
          <a:latin typeface="+mn-lt"/>
          <a:ea typeface="+mn-ea"/>
          <a:cs typeface="+mn-cs"/>
          <a:sym typeface="Trebuchet MS" panose="020B0603020202020204" pitchFamily="34" charset="0"/>
        </a:defRPr>
      </a:lvl1pPr>
      <a:lvl2pPr marL="426699" indent="-292594" algn="l" defTabSz="914354" rtl="0" eaLnBrk="1" latinLnBrk="0" hangingPunct="1">
        <a:lnSpc>
          <a:spcPct val="100000"/>
        </a:lnSpc>
        <a:spcBef>
          <a:spcPts val="0"/>
        </a:spcBef>
        <a:spcAft>
          <a:spcPts val="0"/>
        </a:spcAft>
        <a:buClr>
          <a:schemeClr val="tx2"/>
        </a:buClr>
        <a:buFont typeface="Arial" panose="020B0604020202020204" pitchFamily="34" charset="0"/>
        <a:buChar char="•"/>
        <a:defRPr lang="en-US" sz="1333" kern="1200">
          <a:solidFill>
            <a:schemeClr val="tx1"/>
          </a:solidFill>
          <a:latin typeface="+mn-lt"/>
          <a:ea typeface="+mn-ea"/>
          <a:cs typeface="+mn-cs"/>
          <a:sym typeface="Trebuchet MS" panose="020B0603020202020204" pitchFamily="34" charset="0"/>
        </a:defRPr>
      </a:lvl2pPr>
      <a:lvl3pPr marL="865589" indent="-292594" algn="l" defTabSz="914354" rtl="0" eaLnBrk="1" latinLnBrk="0" hangingPunct="1">
        <a:lnSpc>
          <a:spcPct val="100000"/>
        </a:lnSpc>
        <a:spcBef>
          <a:spcPts val="0"/>
        </a:spcBef>
        <a:spcAft>
          <a:spcPts val="0"/>
        </a:spcAft>
        <a:buClr>
          <a:schemeClr val="tx2"/>
        </a:buClr>
        <a:buFont typeface="Arial" panose="020B0604020202020204" pitchFamily="34" charset="0"/>
        <a:buChar char="–"/>
        <a:defRPr lang="en-US" sz="1333" kern="1200">
          <a:solidFill>
            <a:schemeClr val="tx1"/>
          </a:solidFill>
          <a:latin typeface="+mn-lt"/>
          <a:ea typeface="+mn-ea"/>
          <a:cs typeface="+mn-cs"/>
          <a:sym typeface="Trebuchet MS" panose="020B0603020202020204" pitchFamily="34" charset="0"/>
        </a:defRPr>
      </a:lvl3pPr>
      <a:lvl4pPr marL="0" indent="0" algn="l" defTabSz="914354"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354" rtl="0" eaLnBrk="1" latinLnBrk="0" hangingPunct="1">
        <a:lnSpc>
          <a:spcPct val="100000"/>
        </a:lnSpc>
        <a:spcBef>
          <a:spcPts val="0"/>
        </a:spcBef>
        <a:spcAft>
          <a:spcPts val="300"/>
        </a:spcAft>
        <a:buClrTx/>
        <a:buFont typeface="Arial" panose="020B0604020202020204" pitchFamily="34" charset="0"/>
        <a:buChar char="​"/>
        <a:defRPr lang="en-US" sz="1600" b="0" kern="1200" smtClean="0">
          <a:solidFill>
            <a:schemeClr val="tx1"/>
          </a:solidFill>
          <a:latin typeface="+mn-lt"/>
          <a:ea typeface="+mn-ea"/>
          <a:cs typeface="+mn-cs"/>
          <a:sym typeface="Trebuchet MS" panose="020B0603020202020204" pitchFamily="34" charset="0"/>
        </a:defRPr>
      </a:lvl5pPr>
      <a:lvl6pPr marL="426699" indent="-292594" algn="l" defTabSz="914354" rtl="0" eaLnBrk="1" latinLnBrk="0" hangingPunct="1">
        <a:lnSpc>
          <a:spcPct val="100000"/>
        </a:lnSpc>
        <a:spcBef>
          <a:spcPts val="0"/>
        </a:spcBef>
        <a:spcAft>
          <a:spcPts val="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354" rtl="0" eaLnBrk="1" latinLnBrk="0" hangingPunct="1">
        <a:lnSpc>
          <a:spcPct val="90000"/>
        </a:lnSpc>
        <a:spcBef>
          <a:spcPts val="900"/>
        </a:spcBef>
        <a:spcAft>
          <a:spcPts val="900"/>
        </a:spcAft>
        <a:buFont typeface="Arial" panose="020B0604020202020204" pitchFamily="34" charset="0"/>
        <a:buChar char="​"/>
        <a:defRPr lang="en-US" sz="4533" kern="1200" baseline="0" smtClean="0">
          <a:solidFill>
            <a:schemeClr val="tx1"/>
          </a:solidFill>
          <a:latin typeface="+mn-lt"/>
          <a:ea typeface="+mn-ea"/>
          <a:cs typeface="+mn-cs"/>
          <a:sym typeface="Trebuchet MS" panose="020B0603020202020204" pitchFamily="34" charset="0"/>
        </a:defRPr>
      </a:lvl7pPr>
      <a:lvl8pPr marL="0" indent="0" algn="l" defTabSz="914354" rtl="0" eaLnBrk="1" latinLnBrk="0" hangingPunct="1">
        <a:lnSpc>
          <a:spcPct val="90000"/>
        </a:lnSpc>
        <a:spcBef>
          <a:spcPts val="900"/>
        </a:spcBef>
        <a:spcAft>
          <a:spcPts val="0"/>
        </a:spcAft>
        <a:buFont typeface="Arial" panose="020B0604020202020204" pitchFamily="34" charset="0"/>
        <a:buChar char="​"/>
        <a:defRPr lang="en-US" sz="5333" kern="1200" baseline="0" smtClean="0">
          <a:solidFill>
            <a:schemeClr val="tx2"/>
          </a:solidFill>
          <a:latin typeface="+mn-lt"/>
          <a:ea typeface="+mn-ea"/>
          <a:cs typeface="+mn-cs"/>
          <a:sym typeface="Trebuchet MS" panose="020B0603020202020204" pitchFamily="34" charset="0"/>
        </a:defRPr>
      </a:lvl8pPr>
      <a:lvl9pPr marL="0" indent="0" algn="l" defTabSz="914354"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28">
          <p15:clr>
            <a:srgbClr val="F26B43"/>
          </p15:clr>
        </p15:guide>
        <p15:guide id="2" pos="154">
          <p15:clr>
            <a:srgbClr val="F26B43"/>
          </p15:clr>
        </p15:guide>
        <p15:guide id="3" pos="5600">
          <p15:clr>
            <a:srgbClr val="F26B43"/>
          </p15:clr>
        </p15:guide>
        <p15:guide id="4" orient="horz" pos="286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Univers Condensed" panose="020B0506020202050204" pitchFamily="34" charset="0"/>
                <a:cs typeface="Arial" panose="020B0604020202020204" pitchFamily="34" charset="0"/>
              </a:defRPr>
            </a:lvl1pPr>
          </a:lstStyle>
          <a:p>
            <a:fld id="{608DA0FE-9C19-F746-8419-6700E348BF78}" type="slidenum">
              <a:rPr lang="it-IT" smtClean="0"/>
              <a:pPr/>
              <a:t>‹N›</a:t>
            </a:fld>
            <a:endParaRPr lang="it-IT" dirty="0"/>
          </a:p>
        </p:txBody>
      </p:sp>
    </p:spTree>
    <p:extLst>
      <p:ext uri="{BB962C8B-B14F-4D97-AF65-F5344CB8AC3E}">
        <p14:creationId xmlns:p14="http://schemas.microsoft.com/office/powerpoint/2010/main" val="1188055957"/>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4006" r:id="rId8"/>
  </p:sldLayoutIdLst>
  <p:hf hdr="0" ftr="0"/>
  <p:txStyles>
    <p:titleStyle>
      <a:lvl1pPr algn="l" defTabSz="914377" rtl="0" eaLnBrk="1" latinLnBrk="0" hangingPunct="1">
        <a:lnSpc>
          <a:spcPct val="90000"/>
        </a:lnSpc>
        <a:spcBef>
          <a:spcPct val="0"/>
        </a:spcBef>
        <a:buNone/>
        <a:defRPr sz="4400" b="0" i="0" kern="1200">
          <a:solidFill>
            <a:schemeClr val="tx1"/>
          </a:solidFill>
          <a:latin typeface="Univers Condensed" panose="020B050602020205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Condensed" panose="020B050602020205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Condensed" panose="020B050602020205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Condensed" panose="020B050602020205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panose="020B050602020205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panose="020B050602020205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9">
          <p15:clr>
            <a:srgbClr val="F26B43"/>
          </p15:clr>
        </p15:guide>
        <p15:guide id="2" orient="horz" pos="3072">
          <p15:clr>
            <a:srgbClr val="F26B43"/>
          </p15:clr>
        </p15:guide>
        <p15:guide id="3" pos="158">
          <p15:clr>
            <a:srgbClr val="F26B43"/>
          </p15:clr>
        </p15:guide>
        <p15:guide id="4" pos="5602">
          <p15:clr>
            <a:srgbClr val="F26B43"/>
          </p15:clr>
        </p15:guide>
        <p15:guide id="5" pos="862">
          <p15:clr>
            <a:srgbClr val="F26B43"/>
          </p15:clr>
        </p15:guide>
        <p15:guide id="6" pos="1542">
          <p15:clr>
            <a:srgbClr val="F26B43"/>
          </p15:clr>
        </p15:guide>
        <p15:guide id="7" pos="4286">
          <p15:clr>
            <a:srgbClr val="F26B43"/>
          </p15:clr>
        </p15:guide>
        <p15:guide id="9" pos="1451">
          <p15:clr>
            <a:srgbClr val="F26B43"/>
          </p15:clr>
        </p15:guide>
        <p15:guide id="10" pos="4218">
          <p15:clr>
            <a:srgbClr val="F26B43"/>
          </p15:clr>
        </p15:guide>
        <p15:guide id="11" pos="771">
          <p15:clr>
            <a:srgbClr val="F26B43"/>
          </p15:clr>
        </p15:guide>
        <p15:guide id="12" pos="2154">
          <p15:clr>
            <a:srgbClr val="F26B43"/>
          </p15:clr>
        </p15:guide>
        <p15:guide id="13" pos="2245">
          <p15:clr>
            <a:srgbClr val="F26B43"/>
          </p15:clr>
        </p15:guide>
        <p15:guide id="14" pos="2835">
          <p15:clr>
            <a:srgbClr val="F26B43"/>
          </p15:clr>
        </p15:guide>
        <p15:guide id="15" pos="2925">
          <p15:clr>
            <a:srgbClr val="F26B43"/>
          </p15:clr>
        </p15:guide>
        <p15:guide id="16" pos="3515">
          <p15:clr>
            <a:srgbClr val="F26B43"/>
          </p15:clr>
        </p15:guide>
        <p15:guide id="17" pos="3606">
          <p15:clr>
            <a:srgbClr val="F26B43"/>
          </p15:clr>
        </p15:guide>
        <p15:guide id="18" pos="4898">
          <p15:clr>
            <a:srgbClr val="F26B43"/>
          </p15:clr>
        </p15:guide>
        <p15:guide id="19" pos="4967">
          <p15:clr>
            <a:srgbClr val="F26B43"/>
          </p15:clr>
        </p15:guide>
        <p15:guide id="20" orient="horz" pos="162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5"/>
            </p:custDataLst>
            <p:extLst>
              <p:ext uri="{D42A27DB-BD31-4B8C-83A1-F6EECF244321}">
                <p14:modId xmlns:p14="http://schemas.microsoft.com/office/powerpoint/2010/main" val="338823214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Diapositiva think-cell" r:id="rId76" imgW="270" imgH="270" progId="TCLayout.ActiveDocument.1">
                  <p:embed/>
                </p:oleObj>
              </mc:Choice>
              <mc:Fallback>
                <p:oleObj name="Diapositiva think-cell" r:id="rId76" imgW="270" imgH="270" progId="TCLayout.ActiveDocument.1">
                  <p:embed/>
                  <p:pic>
                    <p:nvPicPr>
                      <p:cNvPr id="2" name="Object 1" hidden="1"/>
                      <p:cNvPicPr/>
                      <p:nvPr/>
                    </p:nvPicPr>
                    <p:blipFill>
                      <a:blip r:embed="rId77"/>
                      <a:stretch>
                        <a:fillRect/>
                      </a:stretch>
                    </p:blipFill>
                    <p:spPr>
                      <a:xfrm>
                        <a:off x="1589" y="1589"/>
                        <a:ext cx="1587" cy="1587"/>
                      </a:xfrm>
                      <a:prstGeom prst="rect">
                        <a:avLst/>
                      </a:prstGeom>
                    </p:spPr>
                  </p:pic>
                </p:oleObj>
              </mc:Fallback>
            </mc:AlternateContent>
          </a:graphicData>
        </a:graphic>
      </p:graphicFrame>
      <p:sp>
        <p:nvSpPr>
          <p:cNvPr id="9" name="Title Placeholder 1"/>
          <p:cNvSpPr>
            <a:spLocks noGrp="1"/>
          </p:cNvSpPr>
          <p:nvPr>
            <p:ph type="title"/>
          </p:nvPr>
        </p:nvSpPr>
        <p:spPr>
          <a:xfrm>
            <a:off x="334435" y="357719"/>
            <a:ext cx="11523132"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334435" y="1825627"/>
            <a:ext cx="11523132" cy="414468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pic>
        <p:nvPicPr>
          <p:cNvPr id="21" name="Immagine 8">
            <a:extLst>
              <a:ext uri="{FF2B5EF4-FFF2-40B4-BE49-F238E27FC236}">
                <a16:creationId xmlns:a16="http://schemas.microsoft.com/office/drawing/2014/main" id="{5B7F32CA-1550-43F4-A88E-2FDA4DA0DD7F}"/>
              </a:ext>
            </a:extLst>
          </p:cNvPr>
          <p:cNvPicPr>
            <a:picLocks noChangeAspect="1"/>
          </p:cNvPicPr>
          <p:nvPr userDrawn="1"/>
        </p:nvPicPr>
        <p:blipFill>
          <a:blip r:embed="rId78"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22" name="Slide Number Placeholder 5">
            <a:extLst>
              <a:ext uri="{FF2B5EF4-FFF2-40B4-BE49-F238E27FC236}">
                <a16:creationId xmlns:a16="http://schemas.microsoft.com/office/drawing/2014/main" id="{7A2696C9-9BF1-4ABE-BA91-FC8AE18DE3B8}"/>
              </a:ext>
            </a:extLst>
          </p:cNvPr>
          <p:cNvSpPr txBox="1">
            <a:spLocks/>
          </p:cNvSpPr>
          <p:nvPr userDrawn="1"/>
        </p:nvSpPr>
        <p:spPr>
          <a:xfrm>
            <a:off x="164104" y="6420234"/>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dirty="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742009139"/>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29" r:id="rId15"/>
    <p:sldLayoutId id="2147483930" r:id="rId16"/>
    <p:sldLayoutId id="2147483931" r:id="rId17"/>
    <p:sldLayoutId id="2147483932" r:id="rId18"/>
    <p:sldLayoutId id="2147483933" r:id="rId19"/>
    <p:sldLayoutId id="2147483934" r:id="rId20"/>
    <p:sldLayoutId id="2147483935" r:id="rId21"/>
    <p:sldLayoutId id="2147483936" r:id="rId22"/>
    <p:sldLayoutId id="2147483937" r:id="rId23"/>
    <p:sldLayoutId id="2147483938" r:id="rId24"/>
    <p:sldLayoutId id="2147483939" r:id="rId25"/>
    <p:sldLayoutId id="2147483940" r:id="rId26"/>
    <p:sldLayoutId id="2147483941" r:id="rId27"/>
    <p:sldLayoutId id="2147483942" r:id="rId28"/>
    <p:sldLayoutId id="2147483943" r:id="rId29"/>
    <p:sldLayoutId id="2147483944" r:id="rId30"/>
    <p:sldLayoutId id="2147483945" r:id="rId31"/>
    <p:sldLayoutId id="2147483946" r:id="rId32"/>
    <p:sldLayoutId id="2147483947" r:id="rId33"/>
    <p:sldLayoutId id="2147483948" r:id="rId34"/>
    <p:sldLayoutId id="2147483949" r:id="rId35"/>
    <p:sldLayoutId id="2147483950" r:id="rId36"/>
    <p:sldLayoutId id="2147483951" r:id="rId37"/>
    <p:sldLayoutId id="2147483952" r:id="rId38"/>
    <p:sldLayoutId id="2147483953" r:id="rId39"/>
    <p:sldLayoutId id="2147483954" r:id="rId40"/>
    <p:sldLayoutId id="2147483955" r:id="rId41"/>
    <p:sldLayoutId id="2147483956" r:id="rId42"/>
    <p:sldLayoutId id="2147483957" r:id="rId43"/>
    <p:sldLayoutId id="2147483958" r:id="rId44"/>
    <p:sldLayoutId id="2147483959" r:id="rId45"/>
    <p:sldLayoutId id="2147483960" r:id="rId46"/>
    <p:sldLayoutId id="2147483961" r:id="rId47"/>
    <p:sldLayoutId id="2147483962" r:id="rId48"/>
    <p:sldLayoutId id="2147483963" r:id="rId49"/>
    <p:sldLayoutId id="2147483964" r:id="rId50"/>
    <p:sldLayoutId id="2147483965" r:id="rId51"/>
    <p:sldLayoutId id="2147483966" r:id="rId52"/>
    <p:sldLayoutId id="2147483967" r:id="rId53"/>
    <p:sldLayoutId id="2147483968" r:id="rId54"/>
    <p:sldLayoutId id="2147483969" r:id="rId55"/>
    <p:sldLayoutId id="2147483970" r:id="rId56"/>
    <p:sldLayoutId id="2147483971" r:id="rId57"/>
    <p:sldLayoutId id="2147483972" r:id="rId58"/>
    <p:sldLayoutId id="2147483973" r:id="rId59"/>
    <p:sldLayoutId id="2147483974" r:id="rId60"/>
    <p:sldLayoutId id="2147483975" r:id="rId61"/>
    <p:sldLayoutId id="2147483976" r:id="rId62"/>
    <p:sldLayoutId id="2147483977" r:id="rId63"/>
    <p:sldLayoutId id="2147483978" r:id="rId64"/>
    <p:sldLayoutId id="2147483979" r:id="rId65"/>
    <p:sldLayoutId id="2147483980" r:id="rId66"/>
    <p:sldLayoutId id="2147483981" r:id="rId67"/>
    <p:sldLayoutId id="2147483982" r:id="rId68"/>
    <p:sldLayoutId id="2147483983" r:id="rId69"/>
    <p:sldLayoutId id="2147483984" r:id="rId70"/>
    <p:sldLayoutId id="2147483985" r:id="rId71"/>
    <p:sldLayoutId id="2147483986" r:id="rId72"/>
    <p:sldLayoutId id="2147483987" r:id="rId7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354" rtl="0" eaLnBrk="1" latinLnBrk="0" hangingPunct="1">
        <a:lnSpc>
          <a:spcPct val="90000"/>
        </a:lnSpc>
        <a:spcBef>
          <a:spcPct val="0"/>
        </a:spcBef>
        <a:buNone/>
        <a:defRPr sz="2400" b="1" kern="1200">
          <a:solidFill>
            <a:schemeClr val="tx2"/>
          </a:solidFill>
          <a:latin typeface="+mj-lt"/>
          <a:ea typeface="+mj-ea"/>
          <a:cs typeface="+mj-cs"/>
          <a:sym typeface="Trebuchet MS" panose="020B0603020202020204" pitchFamily="34" charset="0"/>
        </a:defRPr>
      </a:lvl1pPr>
    </p:titleStyle>
    <p:bodyStyle>
      <a:lvl1pPr marL="0" indent="0" algn="l" defTabSz="914354" rtl="0" eaLnBrk="1" latinLnBrk="0" hangingPunct="1">
        <a:lnSpc>
          <a:spcPct val="110000"/>
        </a:lnSpc>
        <a:spcBef>
          <a:spcPts val="600"/>
        </a:spcBef>
        <a:spcAft>
          <a:spcPts val="300"/>
        </a:spcAft>
        <a:buFont typeface="Arial" panose="020B0604020202020204" pitchFamily="34" charset="0"/>
        <a:buChar char="​"/>
        <a:defRPr lang="en-US" sz="1333" kern="1200">
          <a:solidFill>
            <a:schemeClr val="tx1"/>
          </a:solidFill>
          <a:latin typeface="+mn-lt"/>
          <a:ea typeface="+mn-ea"/>
          <a:cs typeface="+mn-cs"/>
          <a:sym typeface="Trebuchet MS" panose="020B0603020202020204" pitchFamily="34" charset="0"/>
        </a:defRPr>
      </a:lvl1pPr>
      <a:lvl2pPr marL="426699" indent="-292594" algn="l" defTabSz="914354" rtl="0" eaLnBrk="1" latinLnBrk="0" hangingPunct="1">
        <a:lnSpc>
          <a:spcPct val="100000"/>
        </a:lnSpc>
        <a:spcBef>
          <a:spcPts val="0"/>
        </a:spcBef>
        <a:spcAft>
          <a:spcPts val="0"/>
        </a:spcAft>
        <a:buClr>
          <a:schemeClr val="tx2"/>
        </a:buClr>
        <a:buFont typeface="Arial" panose="020B0604020202020204" pitchFamily="34" charset="0"/>
        <a:buChar char="•"/>
        <a:defRPr lang="en-US" sz="1333" kern="1200">
          <a:solidFill>
            <a:schemeClr val="tx1"/>
          </a:solidFill>
          <a:latin typeface="+mn-lt"/>
          <a:ea typeface="+mn-ea"/>
          <a:cs typeface="+mn-cs"/>
          <a:sym typeface="Trebuchet MS" panose="020B0603020202020204" pitchFamily="34" charset="0"/>
        </a:defRPr>
      </a:lvl2pPr>
      <a:lvl3pPr marL="865589" indent="-292594" algn="l" defTabSz="914354" rtl="0" eaLnBrk="1" latinLnBrk="0" hangingPunct="1">
        <a:lnSpc>
          <a:spcPct val="100000"/>
        </a:lnSpc>
        <a:spcBef>
          <a:spcPts val="0"/>
        </a:spcBef>
        <a:spcAft>
          <a:spcPts val="0"/>
        </a:spcAft>
        <a:buClr>
          <a:schemeClr val="tx2"/>
        </a:buClr>
        <a:buFont typeface="Arial" panose="020B0604020202020204" pitchFamily="34" charset="0"/>
        <a:buChar char="–"/>
        <a:defRPr lang="en-US" sz="1333" kern="1200">
          <a:solidFill>
            <a:schemeClr val="tx1"/>
          </a:solidFill>
          <a:latin typeface="+mn-lt"/>
          <a:ea typeface="+mn-ea"/>
          <a:cs typeface="+mn-cs"/>
          <a:sym typeface="Trebuchet MS" panose="020B0603020202020204" pitchFamily="34" charset="0"/>
        </a:defRPr>
      </a:lvl3pPr>
      <a:lvl4pPr marL="0" indent="0" algn="l" defTabSz="914354"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354" rtl="0" eaLnBrk="1" latinLnBrk="0" hangingPunct="1">
        <a:lnSpc>
          <a:spcPct val="100000"/>
        </a:lnSpc>
        <a:spcBef>
          <a:spcPts val="0"/>
        </a:spcBef>
        <a:spcAft>
          <a:spcPts val="300"/>
        </a:spcAft>
        <a:buClrTx/>
        <a:buFont typeface="Arial" panose="020B0604020202020204" pitchFamily="34" charset="0"/>
        <a:buChar char="​"/>
        <a:defRPr lang="en-US" sz="1600" b="0" kern="1200" smtClean="0">
          <a:solidFill>
            <a:schemeClr val="tx1"/>
          </a:solidFill>
          <a:latin typeface="+mn-lt"/>
          <a:ea typeface="+mn-ea"/>
          <a:cs typeface="+mn-cs"/>
          <a:sym typeface="Trebuchet MS" panose="020B0603020202020204" pitchFamily="34" charset="0"/>
        </a:defRPr>
      </a:lvl5pPr>
      <a:lvl6pPr marL="426699" indent="-292594" algn="l" defTabSz="914354" rtl="0" eaLnBrk="1" latinLnBrk="0" hangingPunct="1">
        <a:lnSpc>
          <a:spcPct val="100000"/>
        </a:lnSpc>
        <a:spcBef>
          <a:spcPts val="0"/>
        </a:spcBef>
        <a:spcAft>
          <a:spcPts val="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354" rtl="0" eaLnBrk="1" latinLnBrk="0" hangingPunct="1">
        <a:lnSpc>
          <a:spcPct val="90000"/>
        </a:lnSpc>
        <a:spcBef>
          <a:spcPts val="900"/>
        </a:spcBef>
        <a:spcAft>
          <a:spcPts val="900"/>
        </a:spcAft>
        <a:buFont typeface="Arial" panose="020B0604020202020204" pitchFamily="34" charset="0"/>
        <a:buChar char="​"/>
        <a:defRPr lang="en-US" sz="4533" kern="1200" baseline="0" smtClean="0">
          <a:solidFill>
            <a:schemeClr val="tx1"/>
          </a:solidFill>
          <a:latin typeface="+mn-lt"/>
          <a:ea typeface="+mn-ea"/>
          <a:cs typeface="+mn-cs"/>
          <a:sym typeface="Trebuchet MS" panose="020B0603020202020204" pitchFamily="34" charset="0"/>
        </a:defRPr>
      </a:lvl7pPr>
      <a:lvl8pPr marL="0" indent="0" algn="l" defTabSz="914354" rtl="0" eaLnBrk="1" latinLnBrk="0" hangingPunct="1">
        <a:lnSpc>
          <a:spcPct val="90000"/>
        </a:lnSpc>
        <a:spcBef>
          <a:spcPts val="900"/>
        </a:spcBef>
        <a:spcAft>
          <a:spcPts val="0"/>
        </a:spcAft>
        <a:buFont typeface="Arial" panose="020B0604020202020204" pitchFamily="34" charset="0"/>
        <a:buChar char="​"/>
        <a:defRPr lang="en-US" sz="5333" kern="1200" baseline="0" smtClean="0">
          <a:solidFill>
            <a:schemeClr val="tx2"/>
          </a:solidFill>
          <a:latin typeface="+mn-lt"/>
          <a:ea typeface="+mn-ea"/>
          <a:cs typeface="+mn-cs"/>
          <a:sym typeface="Trebuchet MS" panose="020B0603020202020204" pitchFamily="34" charset="0"/>
        </a:defRPr>
      </a:lvl8pPr>
      <a:lvl9pPr marL="0" indent="0" algn="l" defTabSz="914354"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28">
          <p15:clr>
            <a:srgbClr val="F26B43"/>
          </p15:clr>
        </p15:guide>
        <p15:guide id="2" pos="154">
          <p15:clr>
            <a:srgbClr val="F26B43"/>
          </p15:clr>
        </p15:guide>
        <p15:guide id="3" pos="5600">
          <p15:clr>
            <a:srgbClr val="F26B43"/>
          </p15:clr>
        </p15:guide>
        <p15:guide id="4" orient="horz" pos="286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6.xml"/></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7.xml"/><Relationship Id="rId4" Type="http://schemas.openxmlformats.org/officeDocument/2006/relationships/image" Target="../media/image53.png"/></Relationships>
</file>

<file path=ppt/slides/_rels/slide1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56.png"/><Relationship Id="rId7" Type="http://schemas.openxmlformats.org/officeDocument/2006/relationships/image" Target="../media/image67.png"/><Relationship Id="rId2" Type="http://schemas.openxmlformats.org/officeDocument/2006/relationships/image" Target="../media/image64.jpeg"/><Relationship Id="rId1" Type="http://schemas.openxmlformats.org/officeDocument/2006/relationships/slideLayout" Target="../slideLayouts/slideLayout3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58.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69.png"/><Relationship Id="rId1" Type="http://schemas.openxmlformats.org/officeDocument/2006/relationships/slideLayout" Target="../slideLayouts/slideLayout137.xml"/><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58.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135.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chart" Target="../charts/chart1.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68.png"/><Relationship Id="rId4" Type="http://schemas.openxmlformats.org/officeDocument/2006/relationships/image" Target="../media/image63.png"/><Relationship Id="rId9" Type="http://schemas.openxmlformats.org/officeDocument/2006/relationships/image" Target="../media/image62.png"/></Relationships>
</file>

<file path=ppt/slides/_rels/slide2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63.png"/><Relationship Id="rId9" Type="http://schemas.openxmlformats.org/officeDocument/2006/relationships/image" Target="../media/image6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63.png"/><Relationship Id="rId9" Type="http://schemas.openxmlformats.org/officeDocument/2006/relationships/image" Target="../media/image6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63.png"/><Relationship Id="rId9" Type="http://schemas.openxmlformats.org/officeDocument/2006/relationships/image" Target="../media/image6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63.png"/><Relationship Id="rId9" Type="http://schemas.openxmlformats.org/officeDocument/2006/relationships/image" Target="../media/image6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12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63.png"/><Relationship Id="rId9" Type="http://schemas.openxmlformats.org/officeDocument/2006/relationships/image" Target="../media/image6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56.pn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jpeg"/><Relationship Id="rId7" Type="http://schemas.openxmlformats.org/officeDocument/2006/relationships/image" Target="../media/image79.png"/><Relationship Id="rId2" Type="http://schemas.openxmlformats.org/officeDocument/2006/relationships/notesSlide" Target="../notesSlides/notesSlide10.xml"/><Relationship Id="rId1" Type="http://schemas.openxmlformats.org/officeDocument/2006/relationships/slideLayout" Target="../slideLayouts/slideLayout137.xml"/><Relationship Id="rId6" Type="http://schemas.openxmlformats.org/officeDocument/2006/relationships/image" Target="../media/image78.png"/><Relationship Id="rId11" Type="http://schemas.openxmlformats.org/officeDocument/2006/relationships/image" Target="../media/image53.png"/><Relationship Id="rId5" Type="http://schemas.openxmlformats.org/officeDocument/2006/relationships/image" Target="../media/image77.png"/><Relationship Id="rId10" Type="http://schemas.openxmlformats.org/officeDocument/2006/relationships/image" Target="../media/image56.png"/><Relationship Id="rId4" Type="http://schemas.openxmlformats.org/officeDocument/2006/relationships/image" Target="../media/image76.png"/><Relationship Id="rId9" Type="http://schemas.openxmlformats.org/officeDocument/2006/relationships/image" Target="../media/image8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svg"/><Relationship Id="rId2" Type="http://schemas.openxmlformats.org/officeDocument/2006/relationships/image" Target="../media/image82.png"/><Relationship Id="rId1" Type="http://schemas.openxmlformats.org/officeDocument/2006/relationships/slideLayout" Target="../slideLayouts/slideLayout27.xml"/><Relationship Id="rId6" Type="http://schemas.openxmlformats.org/officeDocument/2006/relationships/image" Target="../media/image86.svg"/><Relationship Id="rId11" Type="http://schemas.openxmlformats.org/officeDocument/2006/relationships/image" Target="../media/image49.svg"/><Relationship Id="rId5" Type="http://schemas.openxmlformats.org/officeDocument/2006/relationships/image" Target="../media/image85.svg"/><Relationship Id="rId10" Type="http://schemas.openxmlformats.org/officeDocument/2006/relationships/image" Target="../media/image90.png"/><Relationship Id="rId4" Type="http://schemas.openxmlformats.org/officeDocument/2006/relationships/image" Target="../media/image84.svg"/><Relationship Id="rId9" Type="http://schemas.openxmlformats.org/officeDocument/2006/relationships/image" Target="../media/image89.svg"/></Relationships>
</file>

<file path=ppt/slides/_rels/slide37.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svg"/><Relationship Id="rId2" Type="http://schemas.openxmlformats.org/officeDocument/2006/relationships/image" Target="../media/image91.jpeg"/><Relationship Id="rId1" Type="http://schemas.openxmlformats.org/officeDocument/2006/relationships/slideLayout" Target="../slideLayouts/slideLayout27.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jpeg"/><Relationship Id="rId1" Type="http://schemas.openxmlformats.org/officeDocument/2006/relationships/slideLayout" Target="../slideLayouts/slideLayout218.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41.xml.rels><?xml version="1.0" encoding="UTF-8" standalone="yes"?>
<Relationships xmlns="http://schemas.openxmlformats.org/package/2006/relationships"><Relationship Id="rId8" Type="http://schemas.openxmlformats.org/officeDocument/2006/relationships/image" Target="../media/image104.svg"/><Relationship Id="rId13" Type="http://schemas.openxmlformats.org/officeDocument/2006/relationships/image" Target="../media/image108.svg"/><Relationship Id="rId3" Type="http://schemas.openxmlformats.org/officeDocument/2006/relationships/image" Target="../media/image99.png"/><Relationship Id="rId7" Type="http://schemas.openxmlformats.org/officeDocument/2006/relationships/image" Target="../media/image103.svg"/><Relationship Id="rId12" Type="http://schemas.openxmlformats.org/officeDocument/2006/relationships/image" Target="../media/image49.svg"/><Relationship Id="rId2" Type="http://schemas.openxmlformats.org/officeDocument/2006/relationships/notesSlide" Target="../notesSlides/notesSlide11.xml"/><Relationship Id="rId1" Type="http://schemas.openxmlformats.org/officeDocument/2006/relationships/slideLayout" Target="../slideLayouts/slideLayout36.xml"/><Relationship Id="rId6" Type="http://schemas.openxmlformats.org/officeDocument/2006/relationships/image" Target="../media/image102.png"/><Relationship Id="rId11" Type="http://schemas.openxmlformats.org/officeDocument/2006/relationships/image" Target="../media/image107.jpe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jpeg"/><Relationship Id="rId14" Type="http://schemas.openxmlformats.org/officeDocument/2006/relationships/image" Target="../media/image68.png"/></Relationships>
</file>

<file path=ppt/slides/_rels/slide4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4.xml"/><Relationship Id="rId4" Type="http://schemas.openxmlformats.org/officeDocument/2006/relationships/image" Target="../media/image111.png"/></Relationships>
</file>

<file path=ppt/slides/_rels/slide4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1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4.xml"/><Relationship Id="rId4" Type="http://schemas.openxmlformats.org/officeDocument/2006/relationships/image" Target="../media/image111.png"/></Relationships>
</file>

<file path=ppt/slides/_rels/slide4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4.xml"/><Relationship Id="rId6" Type="http://schemas.openxmlformats.org/officeDocument/2006/relationships/image" Target="../media/image106.png"/><Relationship Id="rId5" Type="http://schemas.openxmlformats.org/officeDocument/2006/relationships/image" Target="../media/image110.png"/><Relationship Id="rId4" Type="http://schemas.openxmlformats.org/officeDocument/2006/relationships/image" Target="../media/image114.png"/></Relationships>
</file>

<file path=ppt/slides/_rels/slide46.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4.png"/><Relationship Id="rId3" Type="http://schemas.openxmlformats.org/officeDocument/2006/relationships/image" Target="../media/image116.png"/><Relationship Id="rId7" Type="http://schemas.openxmlformats.org/officeDocument/2006/relationships/hyperlink" Target="mailto:info@sacesimest.it" TargetMode="External"/><Relationship Id="rId12" Type="http://schemas.openxmlformats.org/officeDocument/2006/relationships/image" Target="../media/image123.png"/><Relationship Id="rId2" Type="http://schemas.openxmlformats.org/officeDocument/2006/relationships/image" Target="../media/image115.jpeg"/><Relationship Id="rId1" Type="http://schemas.openxmlformats.org/officeDocument/2006/relationships/slideLayout" Target="../slideLayouts/slideLayout123.xml"/><Relationship Id="rId6" Type="http://schemas.openxmlformats.org/officeDocument/2006/relationships/image" Target="../media/image119.png"/><Relationship Id="rId11" Type="http://schemas.openxmlformats.org/officeDocument/2006/relationships/image" Target="../media/image122.jpeg"/><Relationship Id="rId5" Type="http://schemas.openxmlformats.org/officeDocument/2006/relationships/image" Target="../media/image118.png"/><Relationship Id="rId10" Type="http://schemas.openxmlformats.org/officeDocument/2006/relationships/image" Target="../media/image121.png"/><Relationship Id="rId4" Type="http://schemas.openxmlformats.org/officeDocument/2006/relationships/image" Target="../media/image117.png"/><Relationship Id="rId9" Type="http://schemas.openxmlformats.org/officeDocument/2006/relationships/hyperlink" Target="http://www.simest.it/" TargetMode="External"/><Relationship Id="rId14" Type="http://schemas.openxmlformats.org/officeDocument/2006/relationships/image" Target="../media/image12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14.xml"/></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314.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6.xml"/></Relationships>
</file>

<file path=ppt/slides/_rels/slide8.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40.jpe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image" Target="../media/image39.jpeg"/><Relationship Id="rId1" Type="http://schemas.openxmlformats.org/officeDocument/2006/relationships/slideLayout" Target="../slideLayouts/slideLayout123.xml"/><Relationship Id="rId6" Type="http://schemas.openxmlformats.org/officeDocument/2006/relationships/image" Target="../media/image43.jpeg"/><Relationship Id="rId11" Type="http://schemas.openxmlformats.org/officeDocument/2006/relationships/image" Target="../media/image48.svg"/><Relationship Id="rId5" Type="http://schemas.openxmlformats.org/officeDocument/2006/relationships/image" Target="../media/image42.jpeg"/><Relationship Id="rId10" Type="http://schemas.openxmlformats.org/officeDocument/2006/relationships/image" Target="../media/image47.svg"/><Relationship Id="rId4" Type="http://schemas.openxmlformats.org/officeDocument/2006/relationships/image" Target="../media/image41.jpeg"/><Relationship Id="rId9" Type="http://schemas.openxmlformats.org/officeDocument/2006/relationships/image" Target="../media/image46.png"/><Relationship Id="rId14" Type="http://schemas.openxmlformats.org/officeDocument/2006/relationships/image" Target="../media/image51.png"/></Relationships>
</file>

<file path=ppt/slides/_rels/slide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53.png"/><Relationship Id="rId7" Type="http://schemas.openxmlformats.org/officeDocument/2006/relationships/image" Target="../media/image54.svg"/><Relationship Id="rId2" Type="http://schemas.openxmlformats.org/officeDocument/2006/relationships/image" Target="../media/image52.jpeg"/><Relationship Id="rId1" Type="http://schemas.openxmlformats.org/officeDocument/2006/relationships/slideLayout" Target="../slideLayouts/slideLayout135.xml"/><Relationship Id="rId6" Type="http://schemas.openxmlformats.org/officeDocument/2006/relationships/image" Target="../media/image40.jpeg"/><Relationship Id="rId5" Type="http://schemas.openxmlformats.org/officeDocument/2006/relationships/image" Target="../media/image39.jpeg"/><Relationship Id="rId10" Type="http://schemas.openxmlformats.org/officeDocument/2006/relationships/image" Target="../media/image41.jpeg"/><Relationship Id="rId4" Type="http://schemas.openxmlformats.org/officeDocument/2006/relationships/image" Target="../media/image42.jpeg"/><Relationship Id="rId9" Type="http://schemas.openxmlformats.org/officeDocument/2006/relationships/image" Target="../media/image4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720513-21D4-945E-A827-8311DA8B4263}"/>
              </a:ext>
            </a:extLst>
          </p:cNvPr>
          <p:cNvSpPr>
            <a:spLocks noGrp="1"/>
          </p:cNvSpPr>
          <p:nvPr>
            <p:ph type="ctrTitle"/>
          </p:nvPr>
        </p:nvSpPr>
        <p:spPr>
          <a:xfrm>
            <a:off x="2431737" y="2862183"/>
            <a:ext cx="6781393" cy="1914098"/>
          </a:xfrm>
        </p:spPr>
        <p:txBody>
          <a:bodyPr>
            <a:normAutofit fontScale="90000"/>
          </a:bodyPr>
          <a:lstStyle/>
          <a:p>
            <a:r>
              <a:rPr lang="it-IT" sz="4800" dirty="0">
                <a:solidFill>
                  <a:srgbClr val="415364"/>
                </a:solidFill>
                <a:latin typeface="Arial"/>
              </a:rPr>
              <a:t>La TUA </a:t>
            </a:r>
            <a:br>
              <a:rPr lang="it-IT" sz="4800" dirty="0">
                <a:solidFill>
                  <a:srgbClr val="415364"/>
                </a:solidFill>
                <a:latin typeface="Arial"/>
              </a:rPr>
            </a:br>
            <a:r>
              <a:rPr lang="it-IT" sz="6600" dirty="0">
                <a:solidFill>
                  <a:srgbClr val="415364"/>
                </a:solidFill>
                <a:latin typeface="Arial"/>
              </a:rPr>
              <a:t>IMPRESA </a:t>
            </a:r>
            <a:br>
              <a:rPr lang="it-IT" sz="6600" dirty="0">
                <a:solidFill>
                  <a:srgbClr val="415364"/>
                </a:solidFill>
                <a:latin typeface="Arial"/>
              </a:rPr>
            </a:br>
            <a:r>
              <a:rPr lang="it-IT" sz="4800" dirty="0">
                <a:solidFill>
                  <a:srgbClr val="415364"/>
                </a:solidFill>
                <a:latin typeface="Arial"/>
              </a:rPr>
              <a:t>è il mondo, </a:t>
            </a:r>
            <a:br>
              <a:rPr lang="it-IT" sz="4800" dirty="0">
                <a:solidFill>
                  <a:srgbClr val="415364"/>
                </a:solidFill>
                <a:latin typeface="Arial"/>
              </a:rPr>
            </a:br>
            <a:r>
              <a:rPr lang="it-IT" sz="4800" dirty="0">
                <a:solidFill>
                  <a:srgbClr val="415364"/>
                </a:solidFill>
                <a:latin typeface="Arial"/>
              </a:rPr>
              <a:t>SIMEST è al tuo fianco.</a:t>
            </a:r>
            <a:endParaRPr lang="it-IT" dirty="0"/>
          </a:p>
        </p:txBody>
      </p:sp>
    </p:spTree>
    <p:extLst>
      <p:ext uri="{BB962C8B-B14F-4D97-AF65-F5344CB8AC3E}">
        <p14:creationId xmlns:p14="http://schemas.microsoft.com/office/powerpoint/2010/main" val="2283884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E91A5322-6B49-41ED-473C-492F7F4EEE91}"/>
              </a:ext>
            </a:extLst>
          </p:cNvPr>
          <p:cNvSpPr>
            <a:spLocks noGrp="1"/>
          </p:cNvSpPr>
          <p:nvPr>
            <p:ph type="sldNum" sz="quarter" idx="7"/>
          </p:nvPr>
        </p:nvSpPr>
        <p:spPr/>
        <p:txBody>
          <a:bodyPr/>
          <a:lstStyle/>
          <a:p>
            <a:pPr marL="23103" marR="0" lvl="0" indent="0" algn="l" defTabSz="914400" rtl="0" eaLnBrk="1" fontAlgn="auto" latinLnBrk="0" hangingPunct="1">
              <a:lnSpc>
                <a:spcPts val="1440"/>
              </a:lnSpc>
              <a:spcBef>
                <a:spcPts val="0"/>
              </a:spcBef>
              <a:spcAft>
                <a:spcPts val="0"/>
              </a:spcAft>
              <a:buClrTx/>
              <a:buSzTx/>
              <a:buFontTx/>
              <a:buNone/>
              <a:tabLst/>
              <a:defRPr/>
            </a:pPr>
            <a:fld id="{81D60167-4931-47E6-BA6A-407CBD079E47}" type="slidenum">
              <a:rPr kumimoji="0" lang="it-IT" sz="1200" b="0" i="0" u="none" strike="noStrike" kern="1200" cap="none" spc="-31" normalizeH="0" baseline="0" noProof="0" smtClean="0">
                <a:ln>
                  <a:noFill/>
                </a:ln>
                <a:solidFill>
                  <a:srgbClr val="FFFFFF"/>
                </a:solidFill>
                <a:effectLst/>
                <a:uLnTx/>
                <a:uFillTx/>
                <a:latin typeface="Arial" panose="020B0604020202020204" pitchFamily="34" charset="0"/>
                <a:cs typeface="Arial" panose="020B0604020202020204" pitchFamily="34" charset="0"/>
              </a:rPr>
              <a:pPr marL="23103" marR="0" lvl="0" indent="0" algn="l" defTabSz="914400" rtl="0" eaLnBrk="1" fontAlgn="auto" latinLnBrk="0" hangingPunct="1">
                <a:lnSpc>
                  <a:spcPts val="1440"/>
                </a:lnSpc>
                <a:spcBef>
                  <a:spcPts val="0"/>
                </a:spcBef>
                <a:spcAft>
                  <a:spcPts val="0"/>
                </a:spcAft>
                <a:buClrTx/>
                <a:buSzTx/>
                <a:buFontTx/>
                <a:buNone/>
                <a:tabLst/>
                <a:defRPr/>
              </a:pPr>
              <a:t>10</a:t>
            </a:fld>
            <a:endParaRPr kumimoji="0" lang="it-IT" sz="1200" b="0" i="0" u="none" strike="noStrike" kern="1200" cap="none" spc="-31"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5" name="Immagine 4" descr="Immagine che contiene montagna, aria aperta, natura, cielo&#10;&#10;Descrizione generata automaticamente">
            <a:extLst>
              <a:ext uri="{FF2B5EF4-FFF2-40B4-BE49-F238E27FC236}">
                <a16:creationId xmlns:a16="http://schemas.microsoft.com/office/drawing/2014/main" id="{F20314DD-45C5-AAEE-B310-3DA85758D38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324" y="-37459"/>
            <a:ext cx="12233155" cy="6899552"/>
          </a:xfrm>
          <a:prstGeom prst="rect">
            <a:avLst/>
          </a:prstGeom>
        </p:spPr>
      </p:pic>
      <p:sp>
        <p:nvSpPr>
          <p:cNvPr id="6" name="Rettangolo 5">
            <a:extLst>
              <a:ext uri="{FF2B5EF4-FFF2-40B4-BE49-F238E27FC236}">
                <a16:creationId xmlns:a16="http://schemas.microsoft.com/office/drawing/2014/main" id="{25C39850-90BF-182E-06C2-8A6A6431297A}"/>
              </a:ext>
            </a:extLst>
          </p:cNvPr>
          <p:cNvSpPr/>
          <p:nvPr/>
        </p:nvSpPr>
        <p:spPr>
          <a:xfrm>
            <a:off x="-31324" y="-37460"/>
            <a:ext cx="6490775" cy="6895460"/>
          </a:xfrm>
          <a:prstGeom prst="rect">
            <a:avLst/>
          </a:prstGeom>
          <a:gradFill flip="none" rotWithShape="1">
            <a:gsLst>
              <a:gs pos="20000">
                <a:schemeClr val="bg1">
                  <a:lumMod val="0"/>
                  <a:lumOff val="100000"/>
                </a:schemeClr>
              </a:gs>
              <a:gs pos="0">
                <a:schemeClr val="bg1">
                  <a:alpha val="0"/>
                </a:schemeClr>
              </a:gs>
            </a:gsLst>
            <a:lin ang="10800000" scaled="1"/>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178125" rtl="0" eaLnBrk="1" fontAlgn="auto" latinLnBrk="0" hangingPunct="0">
              <a:lnSpc>
                <a:spcPct val="100000"/>
              </a:lnSpc>
              <a:spcBef>
                <a:spcPts val="0"/>
              </a:spcBef>
              <a:spcAft>
                <a:spcPts val="0"/>
              </a:spcAft>
              <a:buClrTx/>
              <a:buSzTx/>
              <a:buFontTx/>
              <a:buNone/>
              <a:tabLst/>
              <a:defRPr/>
            </a:pPr>
            <a:endParaRPr kumimoji="0" lang="it-IT" sz="4567" b="0" i="0" u="none" strike="noStrike" kern="1200" cap="none" spc="0" normalizeH="0" baseline="0" noProof="0" dirty="0">
              <a:ln>
                <a:noFill/>
              </a:ln>
              <a:solidFill>
                <a:srgbClr val="FFFFFF"/>
              </a:solidFill>
              <a:effectLst/>
              <a:uLnTx/>
              <a:uFillTx/>
              <a:latin typeface="Univers Condensed" panose="020B0506020202050204" pitchFamily="34" charset="0"/>
              <a:ea typeface="+mn-ea"/>
              <a:cs typeface="+mn-cs"/>
              <a:sym typeface="Helvetica Neue Medium"/>
            </a:endParaRPr>
          </a:p>
        </p:txBody>
      </p:sp>
      <p:sp>
        <p:nvSpPr>
          <p:cNvPr id="7" name="Rettangolo 6">
            <a:extLst>
              <a:ext uri="{FF2B5EF4-FFF2-40B4-BE49-F238E27FC236}">
                <a16:creationId xmlns:a16="http://schemas.microsoft.com/office/drawing/2014/main" id="{AFAAC31E-C7EE-6125-DB60-E5E8A4B346F9}"/>
              </a:ext>
            </a:extLst>
          </p:cNvPr>
          <p:cNvSpPr/>
          <p:nvPr/>
        </p:nvSpPr>
        <p:spPr>
          <a:xfrm>
            <a:off x="257665" y="383357"/>
            <a:ext cx="1162640" cy="6661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8" name="Rettangolo 7">
            <a:extLst>
              <a:ext uri="{FF2B5EF4-FFF2-40B4-BE49-F238E27FC236}">
                <a16:creationId xmlns:a16="http://schemas.microsoft.com/office/drawing/2014/main" id="{8FE6239E-8C08-BCE6-9E66-141F28944687}"/>
              </a:ext>
            </a:extLst>
          </p:cNvPr>
          <p:cNvSpPr/>
          <p:nvPr/>
        </p:nvSpPr>
        <p:spPr>
          <a:xfrm>
            <a:off x="462" y="335135"/>
            <a:ext cx="12201370" cy="827383"/>
          </a:xfrm>
          <a:prstGeom prst="rect">
            <a:avLst/>
          </a:prstGeom>
          <a:solidFill>
            <a:schemeClr val="bg1">
              <a:alpha val="72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178125" rtl="0" eaLnBrk="1" fontAlgn="auto" latinLnBrk="0" hangingPunct="0">
              <a:lnSpc>
                <a:spcPct val="100000"/>
              </a:lnSpc>
              <a:spcBef>
                <a:spcPts val="0"/>
              </a:spcBef>
              <a:spcAft>
                <a:spcPts val="0"/>
              </a:spcAft>
              <a:buClrTx/>
              <a:buSzTx/>
              <a:buFontTx/>
              <a:buNone/>
              <a:tabLst/>
              <a:defRPr/>
            </a:pPr>
            <a:endParaRPr kumimoji="0" lang="it-IT" sz="4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Neue Medium"/>
            </a:endParaRPr>
          </a:p>
        </p:txBody>
      </p:sp>
      <p:sp>
        <p:nvSpPr>
          <p:cNvPr id="9" name="Segnaposto testo 1">
            <a:extLst>
              <a:ext uri="{FF2B5EF4-FFF2-40B4-BE49-F238E27FC236}">
                <a16:creationId xmlns:a16="http://schemas.microsoft.com/office/drawing/2014/main" id="{B5046FB3-1A7C-CFE7-2970-0474DC70BB8E}"/>
              </a:ext>
            </a:extLst>
          </p:cNvPr>
          <p:cNvSpPr txBox="1">
            <a:spLocks/>
          </p:cNvSpPr>
          <p:nvPr/>
        </p:nvSpPr>
        <p:spPr>
          <a:xfrm>
            <a:off x="257664" y="510413"/>
            <a:ext cx="11969939" cy="383116"/>
          </a:xfrm>
          <a:prstGeom prst="rect">
            <a:avLst/>
          </a:prstGeom>
        </p:spPr>
        <p:txBody>
          <a:bodyPr vert="horz" lIns="0" tIns="0" rIns="0" bIns="0" rtlCol="0" anchor="t" anchorCtr="0">
            <a:noAutofit/>
          </a:bodyPr>
          <a:lstStyle>
            <a:lvl1pPr marL="0" indent="0" algn="l" defTabSz="685800" rtl="0" eaLnBrk="1" latinLnBrk="0" hangingPunct="1">
              <a:lnSpc>
                <a:spcPct val="90000"/>
              </a:lnSpc>
              <a:spcBef>
                <a:spcPts val="750"/>
              </a:spcBef>
              <a:buFont typeface="Arial" panose="020B0604020202020204" pitchFamily="34" charset="0"/>
              <a:buNone/>
              <a:defRPr sz="18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892" indent="0" algn="l" defTabSz="685800" rtl="0" eaLnBrk="1" latinLnBrk="0" hangingPunct="1">
              <a:lnSpc>
                <a:spcPct val="90000"/>
              </a:lnSpc>
              <a:spcBef>
                <a:spcPts val="375"/>
              </a:spcBef>
              <a:buFont typeface="Arial" panose="020B0604020202020204" pitchFamily="34" charset="0"/>
              <a:buNone/>
              <a:defRPr sz="1500" b="0" i="0" kern="1200">
                <a:solidFill>
                  <a:schemeClr val="tx1">
                    <a:tint val="75000"/>
                  </a:schemeClr>
                </a:solidFill>
                <a:latin typeface="Arial" panose="020B0604020202020204" pitchFamily="34" charset="0"/>
                <a:ea typeface="+mn-ea"/>
                <a:cs typeface="Arial" panose="020B0604020202020204" pitchFamily="34" charset="0"/>
              </a:defRPr>
            </a:lvl2pPr>
            <a:lvl3pPr marL="685783" indent="0" algn="l" defTabSz="685800" rtl="0" eaLnBrk="1" latinLnBrk="0" hangingPunct="1">
              <a:lnSpc>
                <a:spcPct val="90000"/>
              </a:lnSpc>
              <a:spcBef>
                <a:spcPts val="375"/>
              </a:spcBef>
              <a:buFont typeface="Arial" panose="020B0604020202020204" pitchFamily="34" charset="0"/>
              <a:buNone/>
              <a:defRPr sz="1350" b="0" i="0" kern="1200">
                <a:solidFill>
                  <a:schemeClr val="tx1">
                    <a:tint val="75000"/>
                  </a:schemeClr>
                </a:solidFill>
                <a:latin typeface="Arial" panose="020B0604020202020204" pitchFamily="34" charset="0"/>
                <a:ea typeface="+mn-ea"/>
                <a:cs typeface="Arial" panose="020B0604020202020204" pitchFamily="34" charset="0"/>
              </a:defRPr>
            </a:lvl3pPr>
            <a:lvl4pPr marL="1028675" indent="0" algn="l" defTabSz="685800" rtl="0" eaLnBrk="1" latinLnBrk="0" hangingPunct="1">
              <a:lnSpc>
                <a:spcPct val="90000"/>
              </a:lnSpc>
              <a:spcBef>
                <a:spcPts val="375"/>
              </a:spcBef>
              <a:buFont typeface="Arial" panose="020B0604020202020204" pitchFamily="34" charset="0"/>
              <a:buNone/>
              <a:defRPr sz="1200" b="0" i="0" kern="1200">
                <a:solidFill>
                  <a:schemeClr val="tx1">
                    <a:tint val="75000"/>
                  </a:schemeClr>
                </a:solidFill>
                <a:latin typeface="Arial" panose="020B0604020202020204" pitchFamily="34" charset="0"/>
                <a:ea typeface="+mn-ea"/>
                <a:cs typeface="Arial" panose="020B0604020202020204" pitchFamily="34" charset="0"/>
              </a:defRPr>
            </a:lvl4pPr>
            <a:lvl5pPr marL="1371566" indent="0" algn="l" defTabSz="685800" rtl="0" eaLnBrk="1" latinLnBrk="0" hangingPunct="1">
              <a:lnSpc>
                <a:spcPct val="90000"/>
              </a:lnSpc>
              <a:spcBef>
                <a:spcPts val="375"/>
              </a:spcBef>
              <a:buFont typeface="Arial" panose="020B0604020202020204" pitchFamily="34" charset="0"/>
              <a:buNone/>
              <a:defRPr sz="1200" b="0" i="0" kern="1200">
                <a:solidFill>
                  <a:schemeClr val="tx1">
                    <a:tint val="75000"/>
                  </a:schemeClr>
                </a:solidFill>
                <a:latin typeface="Arial" panose="020B0604020202020204" pitchFamily="34" charset="0"/>
                <a:ea typeface="+mn-ea"/>
                <a:cs typeface="Arial" panose="020B0604020202020204" pitchFamily="34" charset="0"/>
              </a:defRPr>
            </a:lvl5pPr>
            <a:lvl6pPr marL="1714457"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400" b="1" i="0" u="none" strike="noStrike" kern="100" cap="none" spc="0" normalizeH="0" baseline="0" noProof="0" dirty="0">
                <a:ln>
                  <a:noFill/>
                </a:ln>
                <a:solidFill>
                  <a:srgbClr val="415064"/>
                </a:solidFill>
                <a:effectLst/>
                <a:uLnTx/>
                <a:uFillTx/>
              </a:rPr>
              <a:t>Finanziamenti agevolati – Focus «Misura Africa»</a:t>
            </a:r>
          </a:p>
        </p:txBody>
      </p:sp>
      <p:sp>
        <p:nvSpPr>
          <p:cNvPr id="10" name="CasellaDiTesto 9">
            <a:extLst>
              <a:ext uri="{FF2B5EF4-FFF2-40B4-BE49-F238E27FC236}">
                <a16:creationId xmlns:a16="http://schemas.microsoft.com/office/drawing/2014/main" id="{2DBE0C4C-0D3A-B92E-B772-EE7432E28208}"/>
              </a:ext>
            </a:extLst>
          </p:cNvPr>
          <p:cNvSpPr txBox="1"/>
          <p:nvPr/>
        </p:nvSpPr>
        <p:spPr>
          <a:xfrm>
            <a:off x="1140597" y="2307169"/>
            <a:ext cx="5322199" cy="1600438"/>
          </a:xfrm>
          <a:prstGeom prst="rect">
            <a:avLst/>
          </a:prstGeom>
          <a:noFill/>
        </p:spPr>
        <p:txBody>
          <a:bodyPr wrap="square">
            <a:spAutoFit/>
          </a:bodyPr>
          <a:lstStyle/>
          <a:p>
            <a:pPr marL="342891" marR="0" lvl="0" indent="-342891" algn="l" defTabSz="914400" rtl="0" eaLnBrk="1" fontAlgn="auto" latinLnBrk="0" hangingPunct="1">
              <a:lnSpc>
                <a:spcPct val="100000"/>
              </a:lnSpc>
              <a:spcBef>
                <a:spcPts val="0"/>
              </a:spcBef>
              <a:spcAft>
                <a:spcPts val="0"/>
              </a:spcAft>
              <a:buClrTx/>
              <a:buSzTx/>
              <a:buFontTx/>
              <a:buAutoNum type="arabicPeriod"/>
              <a:tabLst/>
              <a:defRPr/>
            </a:pPr>
            <a:r>
              <a:rPr kumimoji="0" lang="it-IT" sz="1400" b="1"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10% di Cofinanziamento a fondo perduto, 20% per il Sud, start up e PMI innovative</a:t>
            </a:r>
          </a:p>
          <a:p>
            <a:pPr marL="342891" marR="0" lvl="0" indent="-342891" algn="l" defTabSz="914400" rtl="0" eaLnBrk="1" fontAlgn="auto" latinLnBrk="0" hangingPunct="1">
              <a:lnSpc>
                <a:spcPct val="100000"/>
              </a:lnSpc>
              <a:spcBef>
                <a:spcPts val="0"/>
              </a:spcBef>
              <a:spcAft>
                <a:spcPts val="0"/>
              </a:spcAft>
              <a:buClrTx/>
              <a:buSzTx/>
              <a:buFontTx/>
              <a:buAutoNum type="arabicPeriod"/>
              <a:tabLst/>
              <a:defRPr/>
            </a:pPr>
            <a:endParaRPr kumimoji="0" lang="it-IT" sz="1400" b="1"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endParaRPr>
          </a:p>
          <a:p>
            <a:pPr marL="342891" marR="0" lvl="0" indent="-342891" algn="l" defTabSz="914400" rtl="0" eaLnBrk="1" fontAlgn="auto" latinLnBrk="0" hangingPunct="1">
              <a:lnSpc>
                <a:spcPct val="100000"/>
              </a:lnSpc>
              <a:spcBef>
                <a:spcPts val="0"/>
              </a:spcBef>
              <a:spcAft>
                <a:spcPts val="0"/>
              </a:spcAft>
              <a:buClrTx/>
              <a:buSzTx/>
              <a:buFontTx/>
              <a:buAutoNum type="arabicPeriod"/>
              <a:tabLst/>
              <a:defRPr/>
            </a:pPr>
            <a:r>
              <a:rPr kumimoji="0" lang="it-IT" sz="1400" b="1"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Esenzione dalla prestazione di garanzie</a:t>
            </a:r>
          </a:p>
          <a:p>
            <a:pPr marL="342891" marR="0" lvl="0" indent="-342891" algn="l" defTabSz="914400" rtl="0" eaLnBrk="1" fontAlgn="auto" latinLnBrk="0" hangingPunct="1">
              <a:lnSpc>
                <a:spcPct val="100000"/>
              </a:lnSpc>
              <a:spcBef>
                <a:spcPts val="0"/>
              </a:spcBef>
              <a:spcAft>
                <a:spcPts val="0"/>
              </a:spcAft>
              <a:buClrTx/>
              <a:buSzTx/>
              <a:buFontTx/>
              <a:buAutoNum type="arabicPeriod"/>
              <a:tabLst/>
              <a:defRPr/>
            </a:pPr>
            <a:endParaRPr kumimoji="0" lang="it-IT" sz="1400" b="1"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endParaRPr>
          </a:p>
          <a:p>
            <a:pPr marL="342891" marR="0" lvl="0" indent="-342891" algn="l" defTabSz="914400" rtl="0" eaLnBrk="1" fontAlgn="auto" latinLnBrk="0" hangingPunct="1">
              <a:lnSpc>
                <a:spcPct val="100000"/>
              </a:lnSpc>
              <a:spcBef>
                <a:spcPts val="0"/>
              </a:spcBef>
              <a:spcAft>
                <a:spcPts val="0"/>
              </a:spcAft>
              <a:buClrTx/>
              <a:buSzTx/>
              <a:buFontTx/>
              <a:buAutoNum type="arabicPeriod"/>
              <a:tabLst/>
              <a:defRPr/>
            </a:pPr>
            <a:r>
              <a:rPr kumimoji="0" lang="it-IT" sz="1400" b="1"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Sub-riserva per imprese giovanili, femminili, start up/PMI innovative</a:t>
            </a:r>
          </a:p>
        </p:txBody>
      </p:sp>
      <p:sp>
        <p:nvSpPr>
          <p:cNvPr id="11" name="Rettangolo con angoli arrotondati 10">
            <a:extLst>
              <a:ext uri="{FF2B5EF4-FFF2-40B4-BE49-F238E27FC236}">
                <a16:creationId xmlns:a16="http://schemas.microsoft.com/office/drawing/2014/main" id="{1296CD1F-58EA-AF5B-B493-6AC242714B4B}"/>
              </a:ext>
            </a:extLst>
          </p:cNvPr>
          <p:cNvSpPr/>
          <p:nvPr/>
        </p:nvSpPr>
        <p:spPr>
          <a:xfrm>
            <a:off x="558098" y="1433418"/>
            <a:ext cx="6121877" cy="2636974"/>
          </a:xfrm>
          <a:prstGeom prst="roundRect">
            <a:avLst/>
          </a:prstGeom>
          <a:noFill/>
          <a:ln w="9525" cap="flat" cmpd="sng" algn="ctr">
            <a:solidFill>
              <a:srgbClr val="B5C8E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noProof="0" dirty="0">
              <a:ln>
                <a:noFill/>
              </a:ln>
              <a:solidFill>
                <a:srgbClr val="FFFEFD"/>
              </a:solidFill>
              <a:effectLst/>
              <a:uLnTx/>
              <a:uFillTx/>
              <a:latin typeface="Arial" panose="020B0604020202020204" pitchFamily="34" charset="0"/>
              <a:cs typeface="Arial" panose="020B0604020202020204" pitchFamily="34" charset="0"/>
            </a:endParaRPr>
          </a:p>
        </p:txBody>
      </p:sp>
      <p:pic>
        <p:nvPicPr>
          <p:cNvPr id="12" name="Immagine 11" descr="Immagine che contiene nero, oscurità&#10;&#10;Descrizione generata automaticamente">
            <a:extLst>
              <a:ext uri="{FF2B5EF4-FFF2-40B4-BE49-F238E27FC236}">
                <a16:creationId xmlns:a16="http://schemas.microsoft.com/office/drawing/2014/main" id="{D71F68C0-17C3-0E6E-BDDF-11B2ABE2CE07}"/>
              </a:ext>
            </a:extLst>
          </p:cNvPr>
          <p:cNvPicPr>
            <a:picLocks noChangeAspect="1"/>
          </p:cNvPicPr>
          <p:nvPr/>
        </p:nvPicPr>
        <p:blipFill>
          <a:blip r:embed="rId3" cstate="screen">
            <a:duotone>
              <a:srgbClr val="5F85B1">
                <a:shade val="45000"/>
                <a:satMod val="135000"/>
              </a:srgbClr>
              <a:prstClr val="white"/>
            </a:duotone>
            <a:extLst>
              <a:ext uri="{28A0092B-C50C-407E-A947-70E740481C1C}">
                <a14:useLocalDpi xmlns:a14="http://schemas.microsoft.com/office/drawing/2010/main" val="0"/>
              </a:ext>
            </a:extLst>
          </a:blip>
          <a:stretch>
            <a:fillRect/>
          </a:stretch>
        </p:blipFill>
        <p:spPr>
          <a:xfrm>
            <a:off x="266848" y="2537353"/>
            <a:ext cx="582499" cy="582499"/>
          </a:xfrm>
          <a:prstGeom prst="rect">
            <a:avLst/>
          </a:prstGeom>
          <a:solidFill>
            <a:srgbClr val="FFFEFD"/>
          </a:solidFill>
        </p:spPr>
      </p:pic>
      <p:sp>
        <p:nvSpPr>
          <p:cNvPr id="13" name="Rettangolo 12">
            <a:extLst>
              <a:ext uri="{FF2B5EF4-FFF2-40B4-BE49-F238E27FC236}">
                <a16:creationId xmlns:a16="http://schemas.microsoft.com/office/drawing/2014/main" id="{CF0D9FA5-1446-2C8E-7632-2610DB9CF0BE}"/>
              </a:ext>
            </a:extLst>
          </p:cNvPr>
          <p:cNvSpPr/>
          <p:nvPr/>
        </p:nvSpPr>
        <p:spPr>
          <a:xfrm>
            <a:off x="2253113" y="1284476"/>
            <a:ext cx="2392155" cy="275245"/>
          </a:xfrm>
          <a:prstGeom prst="rect">
            <a:avLst/>
          </a:prstGeom>
          <a:solidFill>
            <a:srgbClr val="FFFEF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5F85B1"/>
                </a:solidFill>
                <a:effectLst/>
                <a:uLnTx/>
                <a:uFillTx/>
                <a:latin typeface="Arial" panose="020B0604020202020204" pitchFamily="34" charset="0"/>
                <a:cs typeface="Arial" panose="020B0604020202020204" pitchFamily="34" charset="0"/>
              </a:rPr>
              <a:t>CONDIZIONI DEDICATE</a:t>
            </a:r>
          </a:p>
        </p:txBody>
      </p:sp>
      <p:sp>
        <p:nvSpPr>
          <p:cNvPr id="14" name="CasellaDiTesto 13">
            <a:extLst>
              <a:ext uri="{FF2B5EF4-FFF2-40B4-BE49-F238E27FC236}">
                <a16:creationId xmlns:a16="http://schemas.microsoft.com/office/drawing/2014/main" id="{993D35D6-2555-F9FB-5239-3863818EFDDD}"/>
              </a:ext>
            </a:extLst>
          </p:cNvPr>
          <p:cNvSpPr txBox="1"/>
          <p:nvPr/>
        </p:nvSpPr>
        <p:spPr>
          <a:xfrm>
            <a:off x="900596" y="1728977"/>
            <a:ext cx="509718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Arial" panose="020B0604020202020204" pitchFamily="34" charset="0"/>
              </a:rPr>
              <a:t>Riserva dedicata al nuovo strumento lanciato a luglio 2024: </a:t>
            </a:r>
            <a:r>
              <a:rPr kumimoji="0" lang="it-IT" sz="1400" b="1" i="0" u="sng"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Arial" panose="020B0604020202020204" pitchFamily="34" charset="0"/>
              </a:rPr>
              <a:t>200 €mln</a:t>
            </a:r>
            <a:endParaRPr kumimoji="0" lang="it-IT" sz="1400" b="0" i="0" u="sng"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6" name="Rettangolo 15">
            <a:extLst>
              <a:ext uri="{FF2B5EF4-FFF2-40B4-BE49-F238E27FC236}">
                <a16:creationId xmlns:a16="http://schemas.microsoft.com/office/drawing/2014/main" id="{556EB981-E17A-326F-EEDF-9172D92CA027}"/>
              </a:ext>
            </a:extLst>
          </p:cNvPr>
          <p:cNvSpPr/>
          <p:nvPr/>
        </p:nvSpPr>
        <p:spPr>
          <a:xfrm>
            <a:off x="575674" y="4458237"/>
            <a:ext cx="11308808" cy="1635949"/>
          </a:xfrm>
          <a:prstGeom prst="rect">
            <a:avLst/>
          </a:prstGeom>
          <a:solidFill>
            <a:srgbClr val="FFFEFD"/>
          </a:solidFill>
          <a:ln w="19050" cap="flat" cmpd="sng" algn="ctr">
            <a:solidFill>
              <a:srgbClr val="415364">
                <a:lumMod val="20000"/>
                <a:lumOff val="80000"/>
              </a:srgbClr>
            </a:solidFill>
            <a:prstDash val="solid"/>
            <a:miter lim="800000"/>
          </a:ln>
          <a:effectLst/>
        </p:spPr>
        <p:txBody>
          <a:bodyPr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del finanziamento destinato alla copertura di investimenti per il rafforzamento patrimoniale </a:t>
            </a:r>
          </a:p>
        </p:txBody>
      </p:sp>
      <p:sp>
        <p:nvSpPr>
          <p:cNvPr id="19" name="Rettangolo 18">
            <a:extLst>
              <a:ext uri="{FF2B5EF4-FFF2-40B4-BE49-F238E27FC236}">
                <a16:creationId xmlns:a16="http://schemas.microsoft.com/office/drawing/2014/main" id="{EC6BE964-2EA8-70D7-A31F-4A9F097981BD}"/>
              </a:ext>
            </a:extLst>
          </p:cNvPr>
          <p:cNvSpPr/>
          <p:nvPr/>
        </p:nvSpPr>
        <p:spPr>
          <a:xfrm>
            <a:off x="1312812" y="4233023"/>
            <a:ext cx="3166455" cy="420053"/>
          </a:xfrm>
          <a:prstGeom prst="rect">
            <a:avLst/>
          </a:prstGeom>
          <a:solidFill>
            <a:srgbClr val="FFFEFD"/>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05392"/>
                </a:solidFill>
                <a:effectLst/>
                <a:uLnTx/>
                <a:uFillTx/>
                <a:latin typeface="Arial" panose="020B0604020202020204" pitchFamily="34" charset="0"/>
                <a:cs typeface="Arial" panose="020B0604020202020204" pitchFamily="34" charset="0"/>
              </a:rPr>
              <a:t>  IMPRESE BENEFICIARIE</a:t>
            </a:r>
          </a:p>
        </p:txBody>
      </p:sp>
      <p:pic>
        <p:nvPicPr>
          <p:cNvPr id="22" name="Immagine 21">
            <a:extLst>
              <a:ext uri="{FF2B5EF4-FFF2-40B4-BE49-F238E27FC236}">
                <a16:creationId xmlns:a16="http://schemas.microsoft.com/office/drawing/2014/main" id="{83B6565B-C780-C417-828D-A9A8F1745943}"/>
              </a:ext>
            </a:extLst>
          </p:cNvPr>
          <p:cNvPicPr>
            <a:picLocks noChangeAspect="1"/>
          </p:cNvPicPr>
          <p:nvPr/>
        </p:nvPicPr>
        <p:blipFill>
          <a:blip r:embed="rId4" cstate="screen">
            <a:duotone>
              <a:srgbClr val="5F85B1">
                <a:shade val="45000"/>
                <a:satMod val="135000"/>
              </a:srgbClr>
              <a:prstClr val="white"/>
            </a:duotone>
            <a:extLst>
              <a:ext uri="{28A0092B-C50C-407E-A947-70E740481C1C}">
                <a14:useLocalDpi xmlns:a14="http://schemas.microsoft.com/office/drawing/2010/main" val="0"/>
              </a:ext>
            </a:extLst>
          </a:blip>
          <a:stretch>
            <a:fillRect/>
          </a:stretch>
        </p:blipFill>
        <p:spPr>
          <a:xfrm rot="5400000">
            <a:off x="912640" y="4175168"/>
            <a:ext cx="535764" cy="535764"/>
          </a:xfrm>
          <a:prstGeom prst="rect">
            <a:avLst/>
          </a:prstGeom>
          <a:solidFill>
            <a:srgbClr val="FFFEFD"/>
          </a:solidFill>
        </p:spPr>
      </p:pic>
      <p:sp>
        <p:nvSpPr>
          <p:cNvPr id="25" name="CasellaDiTesto 32">
            <a:extLst>
              <a:ext uri="{FF2B5EF4-FFF2-40B4-BE49-F238E27FC236}">
                <a16:creationId xmlns:a16="http://schemas.microsoft.com/office/drawing/2014/main" id="{59503083-9F8E-EDA5-F667-011199625870}"/>
              </a:ext>
            </a:extLst>
          </p:cNvPr>
          <p:cNvSpPr txBox="1">
            <a:spLocks noChangeArrowheads="1"/>
          </p:cNvSpPr>
          <p:nvPr/>
        </p:nvSpPr>
        <p:spPr bwMode="auto">
          <a:xfrm>
            <a:off x="4012651" y="4891233"/>
            <a:ext cx="397026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400" b="1" i="0" u="none" strike="noStrike" kern="1200" cap="none" spc="0" normalizeH="0" baseline="0" noProof="0" dirty="0">
                <a:ln>
                  <a:noFill/>
                </a:ln>
                <a:solidFill>
                  <a:srgbClr val="415364"/>
                </a:solidFill>
                <a:effectLst/>
                <a:uLnTx/>
                <a:uFillTx/>
                <a:cs typeface="Arial" panose="020B0604020202020204" pitchFamily="34" charset="0"/>
              </a:rPr>
              <a:t>Per le imprese esportatici </a:t>
            </a:r>
            <a:r>
              <a:rPr kumimoji="0" lang="it-IT" altLang="it-IT" sz="1400" b="0" i="0" u="none" strike="noStrike" kern="1200" cap="none" spc="0" normalizeH="0" baseline="0" noProof="0" dirty="0">
                <a:ln>
                  <a:noFill/>
                </a:ln>
                <a:solidFill>
                  <a:srgbClr val="415364"/>
                </a:solidFill>
                <a:effectLst/>
                <a:uLnTx/>
                <a:uFillTx/>
                <a:cs typeface="Arial" panose="020B0604020202020204" pitchFamily="34" charset="0"/>
              </a:rPr>
              <a:t>con </a:t>
            </a:r>
            <a:r>
              <a:rPr kumimoji="0" lang="it-IT" altLang="it-IT" sz="1400" b="1" i="0" u="none" strike="noStrike" kern="1200" cap="none" spc="0" normalizeH="0" baseline="0" noProof="0" dirty="0">
                <a:ln>
                  <a:noFill/>
                </a:ln>
                <a:solidFill>
                  <a:srgbClr val="005392"/>
                </a:solidFill>
                <a:effectLst/>
                <a:uLnTx/>
                <a:uFillTx/>
                <a:cs typeface="Arial" panose="020B0604020202020204" pitchFamily="34" charset="0"/>
              </a:rPr>
              <a:t>export, import </a:t>
            </a:r>
            <a:r>
              <a:rPr kumimoji="0" lang="it-IT" altLang="it-IT" sz="1400" b="0" i="0" u="none" strike="noStrike" kern="1200" cap="none" spc="0" normalizeH="0" baseline="0" noProof="0" dirty="0">
                <a:ln>
                  <a:noFill/>
                </a:ln>
                <a:solidFill>
                  <a:srgbClr val="415364"/>
                </a:solidFill>
                <a:effectLst/>
                <a:uLnTx/>
                <a:uFillTx/>
                <a:cs typeface="Arial" panose="020B0604020202020204" pitchFamily="34" charset="0"/>
              </a:rPr>
              <a:t>(anche di </a:t>
            </a:r>
            <a:r>
              <a:rPr kumimoji="0" lang="it-IT" altLang="it-IT" sz="1400" b="1" i="0" u="none" strike="noStrike" kern="1200" cap="none" spc="0" normalizeH="0" baseline="0" noProof="0" dirty="0">
                <a:ln>
                  <a:noFill/>
                </a:ln>
                <a:solidFill>
                  <a:srgbClr val="005392"/>
                </a:solidFill>
                <a:effectLst/>
                <a:uLnTx/>
                <a:uFillTx/>
                <a:cs typeface="Arial" panose="020B0604020202020204" pitchFamily="34" charset="0"/>
              </a:rPr>
              <a:t>materie prime strategiche</a:t>
            </a:r>
            <a:r>
              <a:rPr kumimoji="0" lang="it-IT" altLang="it-IT" sz="1400" b="0" i="0" u="none" strike="noStrike" kern="1200" cap="none" spc="0" normalizeH="0" baseline="0" noProof="0" dirty="0">
                <a:ln>
                  <a:noFill/>
                </a:ln>
                <a:solidFill>
                  <a:srgbClr val="415364"/>
                </a:solidFill>
                <a:effectLst/>
                <a:uLnTx/>
                <a:uFillTx/>
                <a:cs typeface="Arial" panose="020B0604020202020204" pitchFamily="34" charset="0"/>
              </a:rPr>
              <a:t>) o</a:t>
            </a:r>
            <a:r>
              <a:rPr kumimoji="0" lang="it-IT" altLang="it-IT" sz="1400" b="1" i="0" u="none" strike="noStrike" kern="1200" cap="none" spc="0" normalizeH="0" baseline="0" noProof="0" dirty="0">
                <a:ln>
                  <a:noFill/>
                </a:ln>
                <a:solidFill>
                  <a:srgbClr val="415364"/>
                </a:solidFill>
                <a:effectLst/>
                <a:uLnTx/>
                <a:uFillTx/>
                <a:cs typeface="Arial" panose="020B0604020202020204" pitchFamily="34" charset="0"/>
              </a:rPr>
              <a:t> </a:t>
            </a:r>
            <a:r>
              <a:rPr kumimoji="0" lang="it-IT" altLang="it-IT" sz="1400" b="1" i="0" u="none" strike="noStrike" kern="1200" cap="none" spc="0" normalizeH="0" baseline="0" noProof="0" dirty="0">
                <a:ln>
                  <a:noFill/>
                </a:ln>
                <a:solidFill>
                  <a:srgbClr val="005392"/>
                </a:solidFill>
                <a:effectLst/>
                <a:uLnTx/>
                <a:uFillTx/>
                <a:cs typeface="Arial" panose="020B0604020202020204" pitchFamily="34" charset="0"/>
              </a:rPr>
              <a:t>presenza in Africa</a:t>
            </a:r>
            <a:r>
              <a:rPr kumimoji="0" lang="it-IT" altLang="it-IT" sz="1400" b="1" i="0" u="none" strike="noStrike" kern="1200" cap="none" spc="0" normalizeH="0" baseline="0" noProof="0" dirty="0">
                <a:ln>
                  <a:noFill/>
                </a:ln>
                <a:solidFill>
                  <a:srgbClr val="415364"/>
                </a:solidFill>
                <a:effectLst/>
                <a:uLnTx/>
                <a:uFillTx/>
                <a:cs typeface="Arial" panose="020B0604020202020204" pitchFamily="34" charset="0"/>
              </a:rPr>
              <a:t>, </a:t>
            </a:r>
            <a:r>
              <a:rPr kumimoji="0" lang="it-IT" altLang="it-IT" sz="1400" b="0" i="0" u="none" strike="noStrike" kern="1200" cap="none" spc="0" normalizeH="0" baseline="0" noProof="0" dirty="0">
                <a:ln>
                  <a:noFill/>
                </a:ln>
                <a:solidFill>
                  <a:srgbClr val="415364"/>
                </a:solidFill>
                <a:effectLst/>
                <a:uLnTx/>
                <a:uFillTx/>
                <a:cs typeface="Arial" panose="020B0604020202020204" pitchFamily="34" charset="0"/>
              </a:rPr>
              <a:t>e imprese della loro </a:t>
            </a:r>
            <a:r>
              <a:rPr kumimoji="0" lang="it-IT" altLang="it-IT" sz="1400" b="1" i="0" u="none" strike="noStrike" kern="1200" cap="none" spc="0" normalizeH="0" baseline="0" noProof="0" dirty="0">
                <a:ln>
                  <a:noFill/>
                </a:ln>
                <a:solidFill>
                  <a:srgbClr val="415364"/>
                </a:solidFill>
                <a:effectLst/>
                <a:uLnTx/>
                <a:uFillTx/>
                <a:cs typeface="Arial" panose="020B0604020202020204" pitchFamily="34" charset="0"/>
              </a:rPr>
              <a:t>filiera</a:t>
            </a:r>
          </a:p>
        </p:txBody>
      </p:sp>
      <p:sp>
        <p:nvSpPr>
          <p:cNvPr id="26" name="CasellaDiTesto 32">
            <a:extLst>
              <a:ext uri="{FF2B5EF4-FFF2-40B4-BE49-F238E27FC236}">
                <a16:creationId xmlns:a16="http://schemas.microsoft.com/office/drawing/2014/main" id="{7BBC701E-DEE3-89C7-8AD9-62DAB57422C9}"/>
              </a:ext>
            </a:extLst>
          </p:cNvPr>
          <p:cNvSpPr txBox="1">
            <a:spLocks noChangeArrowheads="1"/>
          </p:cNvSpPr>
          <p:nvPr/>
        </p:nvSpPr>
        <p:spPr bwMode="auto">
          <a:xfrm>
            <a:off x="7932420" y="4870869"/>
            <a:ext cx="39036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342900" indent="-342900">
              <a:defRPr>
                <a:latin typeface="Arial" panose="020B0604020202020204" pitchFamily="34" charset="0"/>
              </a:defRPr>
            </a:lvl1pPr>
            <a:lvl2pPr marL="0" lvl="1" algn="ctr">
              <a:defRPr sz="1100" b="1">
                <a:solidFill>
                  <a:srgbClr val="415364"/>
                </a:solidFill>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400" b="1" i="0" u="none" strike="noStrike" kern="1200" cap="none" spc="0" normalizeH="0" baseline="0" noProof="0" dirty="0">
                <a:ln>
                  <a:noFill/>
                </a:ln>
                <a:solidFill>
                  <a:srgbClr val="415364"/>
                </a:solidFill>
                <a:effectLst/>
                <a:uLnTx/>
                <a:uFillTx/>
                <a:cs typeface="Arial" panose="020B0604020202020204" pitchFamily="34" charset="0"/>
              </a:rPr>
              <a:t>Per le imprese </a:t>
            </a:r>
            <a:r>
              <a:rPr kumimoji="0" lang="it-IT" altLang="it-IT" sz="1400" b="0" i="0" u="none" strike="noStrike" kern="1200" cap="none" spc="0" normalizeH="0" baseline="0" noProof="0" dirty="0">
                <a:ln>
                  <a:noFill/>
                </a:ln>
                <a:solidFill>
                  <a:srgbClr val="415364"/>
                </a:solidFill>
                <a:effectLst/>
                <a:uLnTx/>
                <a:uFillTx/>
                <a:cs typeface="Arial" panose="020B0604020202020204" pitchFamily="34" charset="0"/>
              </a:rPr>
              <a:t>che richiedono finanziamenti </a:t>
            </a:r>
            <a:r>
              <a:rPr kumimoji="0" lang="it-IT" altLang="it-IT" sz="1400" b="1" i="0" u="none" strike="noStrike" kern="1200" cap="none" spc="0" normalizeH="0" baseline="0" noProof="0" dirty="0">
                <a:ln>
                  <a:noFill/>
                </a:ln>
                <a:solidFill>
                  <a:srgbClr val="005392"/>
                </a:solidFill>
                <a:effectLst/>
                <a:uLnTx/>
                <a:uFillTx/>
                <a:cs typeface="Arial" panose="020B0604020202020204" pitchFamily="34" charset="0"/>
              </a:rPr>
              <a:t>con focus Africa</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000" b="0" i="1" u="none" strike="noStrike" kern="1200" cap="none" spc="0" normalizeH="0" baseline="0" noProof="0" dirty="0">
                <a:ln>
                  <a:noFill/>
                </a:ln>
                <a:solidFill>
                  <a:srgbClr val="415364"/>
                </a:solidFill>
                <a:effectLst/>
                <a:uLnTx/>
                <a:uFillTx/>
                <a:cs typeface="Arial" panose="020B0604020202020204" pitchFamily="34" charset="0"/>
              </a:rPr>
              <a:t>Inserimento Mercati, Certificazioni e Consulenze, Fiere ed Eventi, </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000" b="0" i="1" u="none" strike="noStrike" kern="1200" cap="none" spc="0" normalizeH="0" baseline="0" noProof="0" dirty="0">
                <a:ln>
                  <a:noFill/>
                </a:ln>
                <a:solidFill>
                  <a:srgbClr val="415364"/>
                </a:solidFill>
                <a:effectLst/>
                <a:uLnTx/>
                <a:uFillTx/>
                <a:cs typeface="Arial" panose="020B0604020202020204" pitchFamily="34" charset="0"/>
              </a:rPr>
              <a:t>E-commerce, </a:t>
            </a:r>
            <a:r>
              <a:rPr kumimoji="0" lang="it-IT" altLang="it-IT" sz="1000" b="0" i="1" u="none" strike="noStrike" kern="1200" cap="none" spc="0" normalizeH="0" baseline="0" noProof="0" dirty="0" err="1">
                <a:ln>
                  <a:noFill/>
                </a:ln>
                <a:solidFill>
                  <a:srgbClr val="415364"/>
                </a:solidFill>
                <a:effectLst/>
                <a:uLnTx/>
                <a:uFillTx/>
                <a:cs typeface="Arial" panose="020B0604020202020204" pitchFamily="34" charset="0"/>
              </a:rPr>
              <a:t>Temporary</a:t>
            </a:r>
            <a:r>
              <a:rPr kumimoji="0" lang="it-IT" altLang="it-IT" sz="1000" b="0" i="1" u="none" strike="noStrike" kern="1200" cap="none" spc="0" normalizeH="0" baseline="0" noProof="0" dirty="0">
                <a:ln>
                  <a:noFill/>
                </a:ln>
                <a:solidFill>
                  <a:srgbClr val="415364"/>
                </a:solidFill>
                <a:effectLst/>
                <a:uLnTx/>
                <a:uFillTx/>
                <a:cs typeface="Arial" panose="020B0604020202020204" pitchFamily="34" charset="0"/>
              </a:rPr>
              <a:t> Manager</a:t>
            </a:r>
          </a:p>
        </p:txBody>
      </p:sp>
      <p:sp>
        <p:nvSpPr>
          <p:cNvPr id="27" name="Rettangolo 26">
            <a:extLst>
              <a:ext uri="{FF2B5EF4-FFF2-40B4-BE49-F238E27FC236}">
                <a16:creationId xmlns:a16="http://schemas.microsoft.com/office/drawing/2014/main" id="{63EDFF87-CD37-D05D-E268-CBEBFFD98DA1}"/>
              </a:ext>
            </a:extLst>
          </p:cNvPr>
          <p:cNvSpPr/>
          <p:nvPr/>
        </p:nvSpPr>
        <p:spPr>
          <a:xfrm>
            <a:off x="7195273" y="1652411"/>
            <a:ext cx="4689209" cy="2415112"/>
          </a:xfrm>
          <a:prstGeom prst="rect">
            <a:avLst/>
          </a:prstGeom>
          <a:solidFill>
            <a:schemeClr val="bg1">
              <a:alpha val="72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178125" rtl="0" eaLnBrk="1" fontAlgn="auto" latinLnBrk="0" hangingPunct="0">
              <a:lnSpc>
                <a:spcPct val="100000"/>
              </a:lnSpc>
              <a:spcBef>
                <a:spcPts val="0"/>
              </a:spcBef>
              <a:spcAft>
                <a:spcPts val="0"/>
              </a:spcAft>
              <a:buClrTx/>
              <a:buSzTx/>
              <a:buFontTx/>
              <a:buNone/>
              <a:tabLst/>
              <a:defRPr/>
            </a:pPr>
            <a:endParaRPr kumimoji="0" lang="it-IT" sz="4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Neue Medium"/>
            </a:endParaRPr>
          </a:p>
        </p:txBody>
      </p:sp>
      <p:sp>
        <p:nvSpPr>
          <p:cNvPr id="42" name="Rettangolo 41">
            <a:extLst>
              <a:ext uri="{FF2B5EF4-FFF2-40B4-BE49-F238E27FC236}">
                <a16:creationId xmlns:a16="http://schemas.microsoft.com/office/drawing/2014/main" id="{2B5D94AA-8A00-F1D7-DDD1-2E30B8ED1F44}"/>
              </a:ext>
            </a:extLst>
          </p:cNvPr>
          <p:cNvSpPr/>
          <p:nvPr/>
        </p:nvSpPr>
        <p:spPr>
          <a:xfrm>
            <a:off x="7430232" y="2036788"/>
            <a:ext cx="4219289" cy="515726"/>
          </a:xfrm>
          <a:prstGeom prst="rect">
            <a:avLst/>
          </a:prstGeom>
          <a:no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600" b="1" i="0" u="none" strike="noStrike" kern="0" cap="none" spc="0" normalizeH="0" baseline="0" noProof="0" dirty="0">
              <a:ln>
                <a:noFill/>
              </a:ln>
              <a:solidFill>
                <a:srgbClr val="415364"/>
              </a:solidFill>
              <a:effectLst/>
              <a:uLnTx/>
              <a:uFillTx/>
              <a:latin typeface="Arial" panose="020B0604020202020204" pitchFamily="34" charset="0"/>
              <a:cs typeface="Arial" panose="020B0604020202020204" pitchFamily="34" charset="0"/>
            </a:endParaRPr>
          </a:p>
        </p:txBody>
      </p:sp>
      <p:sp>
        <p:nvSpPr>
          <p:cNvPr id="49" name="Rettangolo 48">
            <a:extLst>
              <a:ext uri="{FF2B5EF4-FFF2-40B4-BE49-F238E27FC236}">
                <a16:creationId xmlns:a16="http://schemas.microsoft.com/office/drawing/2014/main" id="{3377D4D0-A72C-1C1C-36C9-CC7B631292FE}"/>
              </a:ext>
            </a:extLst>
          </p:cNvPr>
          <p:cNvSpPr/>
          <p:nvPr/>
        </p:nvSpPr>
        <p:spPr>
          <a:xfrm>
            <a:off x="7180759" y="1709337"/>
            <a:ext cx="4775080" cy="801271"/>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FORMAZIONE PERSONALE AFRICANO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Incluse strutture dedicate e viaggi, soggiorni, ingresso e regolarizzazione, instaurazione di contratti di lavoro del personale formato</a:t>
            </a:r>
          </a:p>
        </p:txBody>
      </p:sp>
      <p:sp>
        <p:nvSpPr>
          <p:cNvPr id="50" name="Rettangolo 49">
            <a:extLst>
              <a:ext uri="{FF2B5EF4-FFF2-40B4-BE49-F238E27FC236}">
                <a16:creationId xmlns:a16="http://schemas.microsoft.com/office/drawing/2014/main" id="{3A3BFC1C-ABDE-2352-F867-AAB9D15B5533}"/>
              </a:ext>
            </a:extLst>
          </p:cNvPr>
          <p:cNvSpPr/>
          <p:nvPr/>
        </p:nvSpPr>
        <p:spPr>
          <a:xfrm>
            <a:off x="7281145" y="2716924"/>
            <a:ext cx="4689208" cy="607236"/>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INNOVAZIONE E TRASFERIMENTO KNOW-HOW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Investimenti produttivi e commerciali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in Italia e in Africa </a:t>
            </a:r>
            <a:r>
              <a:rPr kumimoji="0" lang="it-IT" sz="1100" b="0"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e finanziamenti alle società controllate</a:t>
            </a:r>
            <a:endParaRPr kumimoji="0" lang="it-IT" sz="1100" b="0" i="0" u="none" strike="noStrike" kern="0" cap="none" spc="0" normalizeH="0" baseline="0" noProof="0" dirty="0">
              <a:ln>
                <a:noFill/>
              </a:ln>
              <a:solidFill>
                <a:srgbClr val="415364"/>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0" cap="none" spc="0" normalizeH="0" baseline="0" noProof="0" dirty="0">
              <a:ln>
                <a:noFill/>
              </a:ln>
              <a:solidFill>
                <a:srgbClr val="415364"/>
              </a:solidFill>
              <a:effectLst/>
              <a:uLnTx/>
              <a:uFillTx/>
              <a:latin typeface="Arial" panose="020B0604020202020204" pitchFamily="34" charset="0"/>
              <a:cs typeface="Arial" panose="020B0604020202020204" pitchFamily="34" charset="0"/>
            </a:endParaRPr>
          </a:p>
        </p:txBody>
      </p:sp>
      <p:sp>
        <p:nvSpPr>
          <p:cNvPr id="51" name="Rettangolo 50">
            <a:extLst>
              <a:ext uri="{FF2B5EF4-FFF2-40B4-BE49-F238E27FC236}">
                <a16:creationId xmlns:a16="http://schemas.microsoft.com/office/drawing/2014/main" id="{60E525C1-EAE6-DAFB-3CB7-63272AE297D1}"/>
              </a:ext>
            </a:extLst>
          </p:cNvPr>
          <p:cNvSpPr/>
          <p:nvPr/>
        </p:nvSpPr>
        <p:spPr>
          <a:xfrm>
            <a:off x="7391513" y="3465694"/>
            <a:ext cx="4375347" cy="607237"/>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COMPETITIVITÀ</a:t>
            </a:r>
            <a:endParaRPr kumimoji="0" lang="it-IT" sz="1100" b="0" i="0" u="none" strike="noStrike" kern="0" cap="none" spc="0" normalizeH="0" baseline="0" noProof="0" dirty="0">
              <a:ln>
                <a:noFill/>
              </a:ln>
              <a:solidFill>
                <a:srgbClr val="415364"/>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Sostenibilità e digitalizzazione, consulenze specialistiche, </a:t>
            </a:r>
            <a:r>
              <a:rPr kumimoji="0" lang="it-IT" sz="1100" b="0" i="0" u="none" strike="noStrike" kern="0" cap="none" spc="0" normalizeH="0" baseline="0" noProof="0" dirty="0" err="1">
                <a:ln>
                  <a:noFill/>
                </a:ln>
                <a:solidFill>
                  <a:srgbClr val="415364"/>
                </a:solidFill>
                <a:effectLst/>
                <a:uLnTx/>
                <a:uFillTx/>
                <a:latin typeface="Arial" panose="020B0604020202020204" pitchFamily="34" charset="0"/>
                <a:cs typeface="Arial" panose="020B0604020202020204" pitchFamily="34" charset="0"/>
              </a:rPr>
              <a:t>advisory</a:t>
            </a:r>
            <a:r>
              <a:rPr kumimoji="0" lang="it-IT" sz="1100" b="0" i="0" u="none" strike="noStrike" kern="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 e certificazioni, scouting e matchmaking, fiere</a:t>
            </a:r>
            <a:r>
              <a:rPr lang="it-IT" sz="1100" kern="0" dirty="0">
                <a:solidFill>
                  <a:srgbClr val="415364"/>
                </a:solidFill>
                <a:latin typeface="Arial" panose="020B0604020202020204" pitchFamily="34" charset="0"/>
                <a:cs typeface="Arial" panose="020B0604020202020204" pitchFamily="34" charset="0"/>
              </a:rPr>
              <a:t> </a:t>
            </a:r>
            <a:r>
              <a:rPr kumimoji="0" lang="it-IT" sz="1100" b="0" i="0" u="none" strike="noStrike" kern="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con focus Africa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0" cap="none" spc="0" normalizeH="0" baseline="0" noProof="0" dirty="0">
              <a:ln>
                <a:noFill/>
              </a:ln>
              <a:solidFill>
                <a:srgbClr val="415364"/>
              </a:solidFill>
              <a:effectLst/>
              <a:uLnTx/>
              <a:uFillTx/>
              <a:latin typeface="Arial" panose="020B0604020202020204" pitchFamily="34" charset="0"/>
              <a:cs typeface="Arial" panose="020B0604020202020204" pitchFamily="34" charset="0"/>
            </a:endParaRPr>
          </a:p>
        </p:txBody>
      </p:sp>
      <p:sp>
        <p:nvSpPr>
          <p:cNvPr id="52" name="Rettangolo 51">
            <a:extLst>
              <a:ext uri="{FF2B5EF4-FFF2-40B4-BE49-F238E27FC236}">
                <a16:creationId xmlns:a16="http://schemas.microsoft.com/office/drawing/2014/main" id="{B2E56AF4-973F-4DF9-87E2-BF36D63744B2}"/>
              </a:ext>
            </a:extLst>
          </p:cNvPr>
          <p:cNvSpPr/>
          <p:nvPr/>
        </p:nvSpPr>
        <p:spPr>
          <a:xfrm>
            <a:off x="8383110" y="1303778"/>
            <a:ext cx="2392155" cy="275245"/>
          </a:xfrm>
          <a:prstGeom prst="rect">
            <a:avLst/>
          </a:prstGeom>
          <a:solidFill>
            <a:schemeClr val="tx2">
              <a:lumMod val="20000"/>
              <a:lumOff val="80000"/>
            </a:schemeClr>
          </a:solidFill>
          <a:ln w="12700" cap="flat" cmpd="sng" algn="ctr">
            <a:solidFill>
              <a:srgbClr val="5F85B1">
                <a:lumMod val="20000"/>
                <a:lumOff val="8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05392"/>
                </a:solidFill>
                <a:effectLst/>
                <a:uLnTx/>
                <a:uFillTx/>
                <a:latin typeface="Arial" panose="020B0604020202020204" pitchFamily="34" charset="0"/>
                <a:cs typeface="Arial" panose="020B0604020202020204" pitchFamily="34" charset="0"/>
              </a:rPr>
              <a:t>PER FINANZIARE</a:t>
            </a:r>
          </a:p>
        </p:txBody>
      </p:sp>
      <p:sp>
        <p:nvSpPr>
          <p:cNvPr id="2" name="CasellaDiTesto 32">
            <a:extLst>
              <a:ext uri="{FF2B5EF4-FFF2-40B4-BE49-F238E27FC236}">
                <a16:creationId xmlns:a16="http://schemas.microsoft.com/office/drawing/2014/main" id="{BA38C88D-C7C4-EAF9-6991-3953A9B49E57}"/>
              </a:ext>
            </a:extLst>
          </p:cNvPr>
          <p:cNvSpPr txBox="1">
            <a:spLocks noChangeArrowheads="1"/>
          </p:cNvSpPr>
          <p:nvPr/>
        </p:nvSpPr>
        <p:spPr bwMode="auto">
          <a:xfrm>
            <a:off x="673577" y="5002818"/>
            <a:ext cx="32755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400" b="1" i="0" u="none" strike="noStrike" kern="1200" cap="none" spc="0" normalizeH="0" baseline="0" noProof="0" dirty="0">
                <a:ln>
                  <a:noFill/>
                </a:ln>
                <a:solidFill>
                  <a:srgbClr val="415364"/>
                </a:solidFill>
                <a:effectLst/>
                <a:uLnTx/>
                <a:uFillTx/>
                <a:cs typeface="Arial" panose="020B0604020202020204" pitchFamily="34" charset="0"/>
              </a:rPr>
              <a:t>Per le imprese </a:t>
            </a:r>
            <a:r>
              <a:rPr kumimoji="0" lang="it-IT" altLang="it-IT" sz="1400" b="1" i="0" u="none" strike="noStrike" kern="1200" cap="none" spc="0" normalizeH="0" baseline="0" noProof="0" dirty="0">
                <a:ln>
                  <a:noFill/>
                </a:ln>
                <a:solidFill>
                  <a:srgbClr val="005392"/>
                </a:solidFill>
                <a:effectLst/>
                <a:uLnTx/>
                <a:uFillTx/>
                <a:cs typeface="Arial" panose="020B0604020202020204" pitchFamily="34" charset="0"/>
              </a:rPr>
              <a:t>anche non esportatici che intendono investire in loco</a:t>
            </a:r>
          </a:p>
        </p:txBody>
      </p:sp>
      <p:sp>
        <p:nvSpPr>
          <p:cNvPr id="15" name="Segnaposto numero diapositiva 3">
            <a:extLst>
              <a:ext uri="{FF2B5EF4-FFF2-40B4-BE49-F238E27FC236}">
                <a16:creationId xmlns:a16="http://schemas.microsoft.com/office/drawing/2014/main" id="{AEB325A9-E98F-1815-BC42-267FF057BC6B}"/>
              </a:ext>
            </a:extLst>
          </p:cNvPr>
          <p:cNvSpPr txBox="1">
            <a:spLocks/>
          </p:cNvSpPr>
          <p:nvPr/>
        </p:nvSpPr>
        <p:spPr>
          <a:xfrm>
            <a:off x="279114" y="6425845"/>
            <a:ext cx="1344083" cy="244916"/>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Univers Condensed" panose="020B050602020205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it-IT" sz="1067" b="0" i="0" u="none" strike="noStrike" kern="1200" cap="none" spc="0" normalizeH="0" baseline="0" noProof="0" dirty="0">
              <a:ln>
                <a:noFill/>
              </a:ln>
              <a:solidFill>
                <a:srgbClr val="415064"/>
              </a:solidFill>
              <a:effectLst/>
              <a:uLnTx/>
              <a:uFillTx/>
              <a:latin typeface="Univers Condensed" panose="020B0506020202050204" pitchFamily="34" charset="0"/>
              <a:ea typeface="+mn-ea"/>
              <a:cs typeface="+mn-cs"/>
            </a:endParaRPr>
          </a:p>
        </p:txBody>
      </p:sp>
    </p:spTree>
    <p:extLst>
      <p:ext uri="{BB962C8B-B14F-4D97-AF65-F5344CB8AC3E}">
        <p14:creationId xmlns:p14="http://schemas.microsoft.com/office/powerpoint/2010/main" val="2769766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ttangolo 22"/>
          <p:cNvSpPr/>
          <p:nvPr/>
        </p:nvSpPr>
        <p:spPr>
          <a:xfrm>
            <a:off x="9801547" y="5879833"/>
            <a:ext cx="2260315" cy="890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srgbClr val="FFFEFD"/>
              </a:solidFill>
              <a:effectLst/>
              <a:uLnTx/>
              <a:uFillTx/>
              <a:latin typeface="Arial" panose="020B0604020202020204"/>
              <a:ea typeface="+mn-ea"/>
              <a:cs typeface="+mn-cs"/>
            </a:endParaRPr>
          </a:p>
        </p:txBody>
      </p:sp>
      <p:sp>
        <p:nvSpPr>
          <p:cNvPr id="62" name="Segnaposto testo 1"/>
          <p:cNvSpPr>
            <a:spLocks noGrp="1"/>
          </p:cNvSpPr>
          <p:nvPr>
            <p:ph type="body" idx="13"/>
          </p:nvPr>
        </p:nvSpPr>
        <p:spPr>
          <a:xfrm>
            <a:off x="534494" y="325974"/>
            <a:ext cx="11603468" cy="383116"/>
          </a:xfrm>
        </p:spPr>
        <p:txBody>
          <a:bodyPr/>
          <a:lstStyle/>
          <a:p>
            <a:r>
              <a:rPr lang="it-IT" dirty="0"/>
              <a:t>Sostegno al rafforzamento delle imprese italiane con interessi in Africa </a:t>
            </a:r>
            <a:r>
              <a:rPr lang="it-IT" dirty="0">
                <a:solidFill>
                  <a:schemeClr val="accent2"/>
                </a:solidFill>
              </a:rPr>
              <a:t>(«Potenziamento mercati africani»</a:t>
            </a:r>
            <a:r>
              <a:rPr lang="it-IT" dirty="0"/>
              <a:t>) </a:t>
            </a:r>
          </a:p>
        </p:txBody>
      </p:sp>
      <p:sp>
        <p:nvSpPr>
          <p:cNvPr id="65" name="Segnaposto testo 25">
            <a:extLst>
              <a:ext uri="{FF2B5EF4-FFF2-40B4-BE49-F238E27FC236}">
                <a16:creationId xmlns:a16="http://schemas.microsoft.com/office/drawing/2014/main" id="{6B995381-B17B-4631-89F9-93B28697404F}"/>
              </a:ext>
            </a:extLst>
          </p:cNvPr>
          <p:cNvSpPr txBox="1">
            <a:spLocks/>
          </p:cNvSpPr>
          <p:nvPr/>
        </p:nvSpPr>
        <p:spPr bwMode="auto">
          <a:xfrm>
            <a:off x="807281" y="923988"/>
            <a:ext cx="10755871" cy="88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algn="ctr" defTabSz="810604">
              <a:spcBef>
                <a:spcPct val="20000"/>
              </a:spcBef>
              <a:defRPr/>
            </a:pPr>
            <a:r>
              <a:rPr kumimoji="0" lang="it-IT" altLang="it-IT" sz="1400" b="0"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Finanziamento agevolato in regime “de </a:t>
            </a:r>
            <a:r>
              <a:rPr kumimoji="0" lang="it-IT" altLang="it-IT" sz="1400" b="0" i="0" u="none" strike="noStrike" kern="1200" cap="none" spc="0" normalizeH="0" baseline="0" noProof="0" dirty="0" err="1">
                <a:ln>
                  <a:noFill/>
                </a:ln>
                <a:solidFill>
                  <a:srgbClr val="415364"/>
                </a:solidFill>
                <a:effectLst/>
                <a:uLnTx/>
                <a:uFillTx/>
                <a:latin typeface="Arial" panose="020B0604020202020204" pitchFamily="34" charset="0"/>
                <a:ea typeface="+mn-ea"/>
                <a:cs typeface="+mn-cs"/>
              </a:rPr>
              <a:t>minimis</a:t>
            </a:r>
            <a:r>
              <a:rPr kumimoji="0" lang="it-IT" altLang="it-IT" sz="1400" b="0"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 per la realizzazione di investimenti per il rafforzamento patrimoniale, investimenti digitali, ecologici, nonché produttivi o commerciali </a:t>
            </a:r>
            <a:r>
              <a:rPr kumimoji="0" lang="it-IT" altLang="it-IT" sz="14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a beneficio di imprese italiane con interessi nel mercato africano </a:t>
            </a:r>
            <a:endParaRPr kumimoji="0" lang="it-IT" altLang="it-IT" sz="1400" b="0" i="0" u="none" strike="noStrike" kern="1200" cap="none" spc="0" normalizeH="0" baseline="0" noProof="0" dirty="0">
              <a:ln>
                <a:noFill/>
              </a:ln>
              <a:solidFill>
                <a:srgbClr val="415364"/>
              </a:solidFill>
              <a:effectLst/>
              <a:uLnTx/>
              <a:uFillTx/>
              <a:latin typeface="Arial" panose="020B0604020202020204" pitchFamily="34" charset="0"/>
              <a:ea typeface="+mn-ea"/>
              <a:cs typeface="+mn-cs"/>
            </a:endParaRPr>
          </a:p>
        </p:txBody>
      </p:sp>
      <p:pic>
        <p:nvPicPr>
          <p:cNvPr id="66" name="Immagine 65"/>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63480" y="1121102"/>
            <a:ext cx="597824" cy="597824"/>
          </a:xfrm>
          <a:prstGeom prst="rect">
            <a:avLst/>
          </a:prstGeom>
        </p:spPr>
      </p:pic>
      <p:sp>
        <p:nvSpPr>
          <p:cNvPr id="68" name="Rettangolo 4">
            <a:extLst>
              <a:ext uri="{FF2B5EF4-FFF2-40B4-BE49-F238E27FC236}">
                <a16:creationId xmlns:a16="http://schemas.microsoft.com/office/drawing/2014/main" id="{7225A6CF-FDDB-4F6F-82A1-CE5B5679ECAB}"/>
              </a:ext>
            </a:extLst>
          </p:cNvPr>
          <p:cNvSpPr>
            <a:spLocks noChangeArrowheads="1"/>
          </p:cNvSpPr>
          <p:nvPr/>
        </p:nvSpPr>
        <p:spPr bwMode="auto">
          <a:xfrm>
            <a:off x="255947" y="1880080"/>
            <a:ext cx="5364033" cy="176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A CHI È DEDICATA</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it-IT" altLang="it-IT" sz="1133" b="0" i="0" u="none" strike="noStrike" kern="1200" cap="none" spc="0" normalizeH="0" baseline="0" noProof="0" dirty="0">
                <a:ln>
                  <a:noFill/>
                </a:ln>
                <a:solidFill>
                  <a:srgbClr val="797979"/>
                </a:solidFill>
                <a:effectLst/>
                <a:uLnTx/>
                <a:uFillTx/>
                <a:latin typeface="Arial"/>
              </a:rPr>
              <a:t>Imprese </a:t>
            </a:r>
            <a:r>
              <a:rPr kumimoji="0" lang="it-IT" altLang="it-IT" sz="1133" b="1" i="0" u="none" strike="noStrike" kern="1200" cap="none" spc="0" normalizeH="0" baseline="0" noProof="0" dirty="0">
                <a:ln>
                  <a:noFill/>
                </a:ln>
                <a:solidFill>
                  <a:srgbClr val="797979"/>
                </a:solidFill>
                <a:effectLst/>
                <a:uLnTx/>
                <a:uFillTx/>
                <a:latin typeface="Arial"/>
              </a:rPr>
              <a:t>italiane esportatrici </a:t>
            </a:r>
            <a:r>
              <a:rPr kumimoji="0" lang="it-IT" altLang="it-IT" sz="1133" b="0" i="0" u="none" strike="noStrike" kern="1200" cap="none" spc="0" normalizeH="0" baseline="0" noProof="0" dirty="0">
                <a:ln>
                  <a:noFill/>
                </a:ln>
                <a:solidFill>
                  <a:srgbClr val="797979"/>
                </a:solidFill>
                <a:effectLst/>
                <a:uLnTx/>
                <a:uFillTx/>
                <a:latin typeface="Arial"/>
              </a:rPr>
              <a:t>(con un fatturato estero </a:t>
            </a:r>
            <a:r>
              <a:rPr lang="it-IT" altLang="it-IT" sz="1200" dirty="0">
                <a:solidFill>
                  <a:srgbClr val="797979"/>
                </a:solidFill>
                <a:latin typeface="Arial" panose="020B0604020202020204" pitchFamily="34" charset="0"/>
              </a:rPr>
              <a:t>≥</a:t>
            </a:r>
            <a:r>
              <a:rPr kumimoji="0" lang="it-IT" altLang="it-IT" sz="1133" b="0" i="0" u="none" strike="noStrike" kern="1200" cap="none" spc="0" normalizeH="0" baseline="0" noProof="0" dirty="0">
                <a:ln>
                  <a:noFill/>
                </a:ln>
                <a:solidFill>
                  <a:srgbClr val="797979"/>
                </a:solidFill>
                <a:effectLst/>
                <a:uLnTx/>
                <a:uFillTx/>
                <a:latin typeface="Arial"/>
              </a:rPr>
              <a:t>5% realizzato nell’ultimo anno) che rispettino uno dei seguenti requisiti: (i) </a:t>
            </a:r>
            <a:r>
              <a:rPr kumimoji="0" lang="it-IT" sz="1133" b="1" i="0" u="none" strike="noStrike" kern="1200" cap="none" spc="0" normalizeH="0" baseline="0" noProof="0" dirty="0">
                <a:ln>
                  <a:noFill/>
                </a:ln>
                <a:solidFill>
                  <a:srgbClr val="797979"/>
                </a:solidFill>
                <a:effectLst/>
                <a:uLnTx/>
                <a:uFillTx/>
                <a:latin typeface="Arial"/>
              </a:rPr>
              <a:t>esportazioni o importazioni </a:t>
            </a:r>
            <a:r>
              <a:rPr kumimoji="0" lang="it-IT" sz="1133" b="0" i="0" u="none" strike="noStrike" kern="1200" cap="none" spc="0" normalizeH="0" baseline="0" noProof="0" dirty="0">
                <a:ln>
                  <a:noFill/>
                </a:ln>
                <a:solidFill>
                  <a:srgbClr val="797979"/>
                </a:solidFill>
                <a:effectLst/>
                <a:uLnTx/>
                <a:uFillTx/>
                <a:latin typeface="Arial"/>
              </a:rPr>
              <a:t>da/verso Africa </a:t>
            </a:r>
            <a:r>
              <a:rPr lang="it-IT" altLang="it-IT" sz="1200" dirty="0">
                <a:solidFill>
                  <a:srgbClr val="797979"/>
                </a:solidFill>
                <a:latin typeface="Arial" panose="020B0604020202020204" pitchFamily="34" charset="0"/>
              </a:rPr>
              <a:t>≥</a:t>
            </a:r>
            <a:r>
              <a:rPr kumimoji="0" lang="it-IT" sz="1133" b="0" i="0" u="none" strike="noStrike" kern="1200" cap="none" spc="0" normalizeH="0" baseline="0" noProof="0" dirty="0">
                <a:ln>
                  <a:noFill/>
                </a:ln>
                <a:solidFill>
                  <a:srgbClr val="797979"/>
                </a:solidFill>
                <a:effectLst/>
                <a:uLnTx/>
                <a:uFillTx/>
                <a:latin typeface="Arial"/>
              </a:rPr>
              <a:t>2%</a:t>
            </a:r>
            <a:r>
              <a:rPr kumimoji="0" lang="it-IT" sz="1133" b="0" i="0" u="none" strike="noStrike" kern="1200" cap="none" spc="0" normalizeH="0" baseline="30000" noProof="0" dirty="0">
                <a:ln>
                  <a:noFill/>
                </a:ln>
                <a:solidFill>
                  <a:srgbClr val="797979"/>
                </a:solidFill>
                <a:effectLst/>
                <a:uLnTx/>
                <a:uFillTx/>
                <a:latin typeface="Arial"/>
              </a:rPr>
              <a:t>1</a:t>
            </a:r>
            <a:r>
              <a:rPr kumimoji="0" lang="it-IT" sz="1133" b="0" i="0" u="none" strike="noStrike" kern="1200" cap="none" spc="0" normalizeH="0" baseline="0" noProof="0" dirty="0">
                <a:ln>
                  <a:noFill/>
                </a:ln>
                <a:solidFill>
                  <a:srgbClr val="797979"/>
                </a:solidFill>
                <a:effectLst/>
                <a:uLnTx/>
                <a:uFillTx/>
                <a:latin typeface="Arial"/>
              </a:rPr>
              <a:t> o (ii) </a:t>
            </a:r>
            <a:r>
              <a:rPr kumimoji="0" lang="it-IT" sz="1133" b="1" i="0" u="none" strike="noStrike" kern="1200" cap="none" spc="0" normalizeH="0" baseline="0" noProof="0" dirty="0">
                <a:ln>
                  <a:noFill/>
                </a:ln>
                <a:solidFill>
                  <a:srgbClr val="797979"/>
                </a:solidFill>
                <a:effectLst/>
                <a:uLnTx/>
                <a:uFillTx/>
                <a:latin typeface="Arial"/>
              </a:rPr>
              <a:t>presenza in Africa</a:t>
            </a:r>
            <a:r>
              <a:rPr kumimoji="0" lang="it-IT" sz="1133" b="0" i="0" u="none" strike="noStrike" kern="1200" cap="none" spc="0" normalizeH="0" baseline="30000" noProof="0" dirty="0">
                <a:ln>
                  <a:noFill/>
                </a:ln>
                <a:solidFill>
                  <a:srgbClr val="797979"/>
                </a:solidFill>
                <a:effectLst/>
                <a:uLnTx/>
                <a:uFillTx/>
                <a:latin typeface="Arial"/>
              </a:rPr>
              <a:t>2</a:t>
            </a:r>
            <a:r>
              <a:rPr kumimoji="0" lang="it-IT" sz="1133" b="1" i="0" u="none" strike="noStrike" kern="1200" cap="none" spc="0" normalizeH="0" baseline="0" noProof="0" dirty="0">
                <a:ln>
                  <a:noFill/>
                </a:ln>
                <a:solidFill>
                  <a:srgbClr val="797979"/>
                </a:solidFill>
                <a:effectLst/>
                <a:uLnTx/>
                <a:uFillTx/>
                <a:latin typeface="Arial"/>
              </a:rPr>
              <a:t> </a:t>
            </a:r>
            <a:r>
              <a:rPr kumimoji="0" lang="it-IT" sz="1133" b="0" i="0" u="none" strike="noStrike" kern="1200" cap="none" spc="0" normalizeH="0" baseline="0" noProof="0" dirty="0">
                <a:ln>
                  <a:noFill/>
                </a:ln>
                <a:solidFill>
                  <a:srgbClr val="797979"/>
                </a:solidFill>
                <a:effectLst/>
                <a:uLnTx/>
                <a:uFillTx/>
                <a:latin typeface="Arial"/>
              </a:rPr>
              <a:t>oppure</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it-IT" altLang="it-IT" sz="1133" b="0" i="0" u="none" strike="noStrike" kern="1200" cap="none" spc="0" normalizeH="0" baseline="0" noProof="0" dirty="0">
                <a:ln>
                  <a:noFill/>
                </a:ln>
                <a:solidFill>
                  <a:srgbClr val="797979"/>
                </a:solidFill>
                <a:effectLst/>
                <a:uLnTx/>
                <a:uFillTx/>
                <a:latin typeface="Arial"/>
              </a:rPr>
              <a:t>Imprese italiane con fatturato realizzato del</a:t>
            </a:r>
            <a:r>
              <a:rPr kumimoji="0" lang="it-IT" altLang="it-IT" sz="1133" b="1" i="0" u="none" strike="noStrike" kern="1200" cap="none" spc="0" normalizeH="0" baseline="0" noProof="0" dirty="0">
                <a:ln>
                  <a:noFill/>
                </a:ln>
                <a:solidFill>
                  <a:srgbClr val="797979"/>
                </a:solidFill>
                <a:effectLst/>
                <a:uLnTx/>
                <a:uFillTx/>
                <a:latin typeface="Arial"/>
              </a:rPr>
              <a:t> </a:t>
            </a:r>
            <a:r>
              <a:rPr lang="it-IT" altLang="it-IT" sz="1200" dirty="0">
                <a:solidFill>
                  <a:srgbClr val="797979"/>
                </a:solidFill>
                <a:latin typeface="Arial" panose="020B0604020202020204" pitchFamily="34" charset="0"/>
              </a:rPr>
              <a:t>≥</a:t>
            </a:r>
            <a:r>
              <a:rPr kumimoji="0" lang="it-IT" altLang="it-IT" sz="1133" b="1" i="0" u="none" strike="noStrike" kern="1200" cap="none" spc="0" normalizeH="0" baseline="0" noProof="0" dirty="0">
                <a:ln>
                  <a:noFill/>
                </a:ln>
                <a:solidFill>
                  <a:srgbClr val="797979"/>
                </a:solidFill>
                <a:effectLst/>
                <a:uLnTx/>
                <a:uFillTx/>
                <a:latin typeface="Arial"/>
              </a:rPr>
              <a:t>10% verso le imprese di cui sopra, </a:t>
            </a:r>
            <a:r>
              <a:rPr kumimoji="0" lang="it-IT" sz="1133" b="0" i="0" u="none" strike="noStrike" kern="1200" cap="none" spc="0" normalizeH="0" baseline="0" noProof="0" dirty="0">
                <a:ln>
                  <a:noFill/>
                </a:ln>
                <a:solidFill>
                  <a:srgbClr val="797979"/>
                </a:solidFill>
                <a:effectLst/>
                <a:uLnTx/>
                <a:uFillTx/>
                <a:latin typeface="Arial"/>
              </a:rPr>
              <a:t>oppure</a:t>
            </a:r>
          </a:p>
          <a:p>
            <a:pPr marL="0" marR="0" lvl="0" indent="0" algn="ctr" defTabSz="914400" rtl="0" eaLnBrk="1" fontAlgn="auto" latinLnBrk="0" hangingPunct="1">
              <a:lnSpc>
                <a:spcPct val="100000"/>
              </a:lnSpc>
              <a:spcBef>
                <a:spcPts val="0"/>
              </a:spcBef>
              <a:spcAft>
                <a:spcPts val="800"/>
              </a:spcAft>
              <a:buClrTx/>
              <a:buSzTx/>
              <a:buFontTx/>
              <a:buNone/>
              <a:tabLst/>
              <a:defRPr/>
            </a:pPr>
            <a:r>
              <a:rPr lang="it-IT" sz="1133" dirty="0">
                <a:solidFill>
                  <a:srgbClr val="797979"/>
                </a:solidFill>
                <a:latin typeface="Arial"/>
              </a:rPr>
              <a:t>Imprese, </a:t>
            </a:r>
            <a:r>
              <a:rPr lang="it-IT" sz="1133" b="1" dirty="0">
                <a:solidFill>
                  <a:schemeClr val="accent2"/>
                </a:solidFill>
                <a:latin typeface="Arial"/>
              </a:rPr>
              <a:t>anche non esportatrici</a:t>
            </a:r>
            <a:r>
              <a:rPr lang="it-IT" sz="1133" dirty="0">
                <a:solidFill>
                  <a:srgbClr val="797979"/>
                </a:solidFill>
                <a:latin typeface="Arial"/>
              </a:rPr>
              <a:t>, che intendono </a:t>
            </a:r>
            <a:r>
              <a:rPr lang="it-IT" sz="1133" b="1" dirty="0">
                <a:solidFill>
                  <a:schemeClr val="accent2"/>
                </a:solidFill>
                <a:latin typeface="Arial"/>
              </a:rPr>
              <a:t>investire in Africa </a:t>
            </a:r>
            <a:r>
              <a:rPr lang="it-IT" sz="1133" dirty="0">
                <a:solidFill>
                  <a:srgbClr val="797979"/>
                </a:solidFill>
                <a:latin typeface="Arial"/>
              </a:rPr>
              <a:t>(30% dell’importo ammissibile)</a:t>
            </a:r>
            <a:endParaRPr kumimoji="0" lang="it-IT" sz="1133" b="0" i="0" u="none" strike="noStrike" kern="1200" cap="none" spc="0" normalizeH="0" baseline="30000" noProof="0" dirty="0">
              <a:ln>
                <a:noFill/>
              </a:ln>
              <a:solidFill>
                <a:srgbClr val="797979"/>
              </a:solidFill>
              <a:effectLst/>
              <a:uLnTx/>
              <a:uFillTx/>
              <a:latin typeface="Arial"/>
            </a:endParaRPr>
          </a:p>
        </p:txBody>
      </p:sp>
      <p:sp>
        <p:nvSpPr>
          <p:cNvPr id="70" name="Rettangolo 69">
            <a:extLst>
              <a:ext uri="{FF2B5EF4-FFF2-40B4-BE49-F238E27FC236}">
                <a16:creationId xmlns:a16="http://schemas.microsoft.com/office/drawing/2014/main" id="{DEC0FADB-17C8-423C-A4CF-8F31DAAD1FE1}"/>
              </a:ext>
            </a:extLst>
          </p:cNvPr>
          <p:cNvSpPr/>
          <p:nvPr/>
        </p:nvSpPr>
        <p:spPr>
          <a:xfrm>
            <a:off x="221724" y="5320737"/>
            <a:ext cx="5196347" cy="487313"/>
          </a:xfrm>
          <a:prstGeom prst="rect">
            <a:avLst/>
          </a:prstGeom>
        </p:spPr>
        <p:txBody>
          <a:bodyPr wrap="square" lIns="91440" tIns="45720" rIns="91440" bIns="45720">
            <a:spAutoFit/>
          </a:bodyPr>
          <a:lstStyle/>
          <a:p>
            <a:pPr marL="0" marR="0" lvl="0" indent="0" algn="ctr" defTabSz="914332" rtl="0" eaLnBrk="1" fontAlgn="auto" latinLnBrk="0" hangingPunct="1">
              <a:lnSpc>
                <a:spcPct val="100000"/>
              </a:lnSpc>
              <a:spcBef>
                <a:spcPts val="0"/>
              </a:spcBef>
              <a:spcAft>
                <a:spcPts val="225"/>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DURATA DEL FINANZIAMENTO</a:t>
            </a:r>
          </a:p>
          <a:p>
            <a:pPr marL="0" marR="0" lvl="0" indent="0" algn="ctr" defTabSz="914332" rtl="0" eaLnBrk="1" fontAlgn="auto" latinLnBrk="0" hangingPunct="1">
              <a:lnSpc>
                <a:spcPct val="100000"/>
              </a:lnSpc>
              <a:spcBef>
                <a:spcPts val="0"/>
              </a:spcBef>
              <a:spcAft>
                <a:spcPts val="225"/>
              </a:spcAft>
              <a:buClrTx/>
              <a:buSzTx/>
              <a:buFontTx/>
              <a:buNone/>
              <a:tabLst/>
              <a:defRPr/>
            </a:pP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6 anni, di cui 2 di preammortamento</a:t>
            </a:r>
          </a:p>
        </p:txBody>
      </p:sp>
      <p:sp>
        <p:nvSpPr>
          <p:cNvPr id="71" name="Rettangolo 4">
            <a:extLst>
              <a:ext uri="{FF2B5EF4-FFF2-40B4-BE49-F238E27FC236}">
                <a16:creationId xmlns:a16="http://schemas.microsoft.com/office/drawing/2014/main" id="{7225A6CF-FDDB-4F6F-82A1-CE5B5679ECAB}"/>
              </a:ext>
            </a:extLst>
          </p:cNvPr>
          <p:cNvSpPr>
            <a:spLocks noChangeArrowheads="1"/>
          </p:cNvSpPr>
          <p:nvPr/>
        </p:nvSpPr>
        <p:spPr bwMode="auto">
          <a:xfrm>
            <a:off x="6392572" y="3118120"/>
            <a:ext cx="5574930" cy="196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332" rtl="0" eaLnBrk="1" fontAlgn="auto" latinLnBrk="0" hangingPunct="1">
              <a:lnSpc>
                <a:spcPct val="100000"/>
              </a:lnSpc>
              <a:spcBef>
                <a:spcPts val="0"/>
              </a:spcBef>
              <a:spcAft>
                <a:spcPts val="225"/>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SPESE FINANZIABILI</a:t>
            </a:r>
          </a:p>
          <a:p>
            <a:pPr marL="285744" marR="0" lvl="0" indent="-176400" algn="just" defTabSz="91435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Almeno il 60%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per</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«Spese</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per investimenti per il rafforzamento patrimoniale dell’impresa, anche in Italia, inclusi i </a:t>
            </a:r>
            <a:r>
              <a:rPr kumimoji="0" lang="it-IT" altLang="it-IT" sz="113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finanziamenti finalizzati all’incremento di capitale sociale e finanziamenti soci delle controllate dell’impresa richiedente</a:t>
            </a:r>
            <a:r>
              <a:rPr kumimoji="0" lang="it-IT" altLang="it-IT" sz="113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a:t>
            </a:r>
            <a:endParaRPr kumimoji="0" lang="it-IT" altLang="it-IT" sz="113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endParaRPr>
          </a:p>
          <a:p>
            <a:pPr marL="285744" marR="0" lvl="0" indent="-176400" algn="just" defTabSz="91435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Massimo il 40%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per «Spese</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strettamente connesse alla realizzazione degli investimenti», tra cui anche le </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spese per formazione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di </a:t>
            </a:r>
            <a:r>
              <a:rPr kumimoji="0" lang="it-IT" altLang="it-IT" sz="113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personale </a:t>
            </a:r>
            <a:r>
              <a:rPr kumimoji="0" lang="it-IT" altLang="it-IT" sz="113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(incluse le spese per contratti di lavoro destinati alla formazione e all’inserimento degli stessi)</a:t>
            </a:r>
            <a:r>
              <a:rPr kumimoji="0" lang="it-IT" altLang="it-IT" sz="113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di viaggio e di ingresso e regolarizzazione in Italia</a:t>
            </a:r>
            <a:r>
              <a:rPr lang="it-IT" altLang="it-IT" sz="1130" b="1" dirty="0">
                <a:solidFill>
                  <a:srgbClr val="797979"/>
                </a:solidFill>
                <a:latin typeface="Arial" panose="020B0604020202020204" pitchFamily="34" charset="0"/>
              </a:rPr>
              <a:t> </a:t>
            </a:r>
            <a:r>
              <a:rPr lang="it-IT" altLang="it-IT" sz="1130" dirty="0">
                <a:solidFill>
                  <a:srgbClr val="797979"/>
                </a:solidFill>
                <a:latin typeface="Arial" panose="020B0604020202020204" pitchFamily="34" charset="0"/>
              </a:rPr>
              <a:t>e</a:t>
            </a:r>
            <a:r>
              <a:rPr lang="it-IT" altLang="it-IT" sz="1130" b="1" dirty="0">
                <a:solidFill>
                  <a:srgbClr val="797979"/>
                </a:solidFill>
                <a:latin typeface="Arial" panose="020B0604020202020204" pitchFamily="34" charset="0"/>
              </a:rPr>
              <a:t> </a:t>
            </a:r>
            <a:r>
              <a:rPr lang="it-IT" altLang="it-IT" sz="1130" dirty="0">
                <a:solidFill>
                  <a:srgbClr val="797979"/>
                </a:solidFill>
                <a:latin typeface="Arial" panose="020B0604020202020204" pitchFamily="34" charset="0"/>
              </a:rPr>
              <a:t>le </a:t>
            </a:r>
            <a:r>
              <a:rPr lang="it-IT" altLang="it-IT" sz="1130" b="1" dirty="0">
                <a:solidFill>
                  <a:schemeClr val="accent2"/>
                </a:solidFill>
                <a:latin typeface="Arial" panose="020B0604020202020204" pitchFamily="34" charset="0"/>
              </a:rPr>
              <a:t>spese per l’individuazione di nuove opportunità di business e clienti</a:t>
            </a:r>
            <a:endParaRPr kumimoji="0" lang="it-IT" altLang="it-IT" sz="113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endParaRPr>
          </a:p>
        </p:txBody>
      </p:sp>
      <p:pic>
        <p:nvPicPr>
          <p:cNvPr id="73" name="Immagine 72"/>
          <p:cNvPicPr>
            <a:picLocks noChangeAspect="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246458" y="5303394"/>
            <a:ext cx="487313" cy="487313"/>
          </a:xfrm>
          <a:prstGeom prst="rect">
            <a:avLst/>
          </a:prstGeom>
        </p:spPr>
      </p:pic>
      <p:cxnSp>
        <p:nvCxnSpPr>
          <p:cNvPr id="74" name="Connettore diritto 73"/>
          <p:cNvCxnSpPr>
            <a:cxnSpLocks/>
          </p:cNvCxnSpPr>
          <p:nvPr/>
        </p:nvCxnSpPr>
        <p:spPr>
          <a:xfrm flipH="1">
            <a:off x="5935342" y="1881718"/>
            <a:ext cx="21984" cy="4183675"/>
          </a:xfrm>
          <a:prstGeom prst="line">
            <a:avLst/>
          </a:prstGeom>
          <a:ln>
            <a:solidFill>
              <a:srgbClr val="7A8CA9"/>
            </a:solidFill>
            <a:prstDash val="dash"/>
          </a:ln>
        </p:spPr>
        <p:style>
          <a:lnRef idx="1">
            <a:schemeClr val="accent4"/>
          </a:lnRef>
          <a:fillRef idx="0">
            <a:schemeClr val="accent4"/>
          </a:fillRef>
          <a:effectRef idx="0">
            <a:schemeClr val="accent4"/>
          </a:effectRef>
          <a:fontRef idx="minor">
            <a:schemeClr val="tx1"/>
          </a:fontRef>
        </p:style>
      </p:cxnSp>
      <p:pic>
        <p:nvPicPr>
          <p:cNvPr id="75" name="Immagine 74"/>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997529" y="5237443"/>
            <a:ext cx="522000" cy="522000"/>
          </a:xfrm>
          <a:prstGeom prst="rect">
            <a:avLst/>
          </a:prstGeom>
        </p:spPr>
      </p:pic>
      <p:pic>
        <p:nvPicPr>
          <p:cNvPr id="76" name="Immagine 75"/>
          <p:cNvPicPr>
            <a:picLocks noChangeAspect="1"/>
          </p:cNvPicPr>
          <p:nvPr/>
        </p:nvPicPr>
        <p:blipFill>
          <a:blip r:embed="rId6"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500475" y="1752130"/>
            <a:ext cx="443024" cy="443024"/>
          </a:xfrm>
          <a:prstGeom prst="rect">
            <a:avLst/>
          </a:prstGeom>
        </p:spPr>
      </p:pic>
      <p:pic>
        <p:nvPicPr>
          <p:cNvPr id="77" name="Immagine 76"/>
          <p:cNvPicPr>
            <a:picLocks noChangeAspect="1"/>
          </p:cNvPicPr>
          <p:nvPr/>
        </p:nvPicPr>
        <p:blipFill>
          <a:blip r:embed="rId7"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014826" y="3444235"/>
            <a:ext cx="396000" cy="396000"/>
          </a:xfrm>
          <a:prstGeom prst="rect">
            <a:avLst/>
          </a:prstGeom>
        </p:spPr>
      </p:pic>
      <p:sp>
        <p:nvSpPr>
          <p:cNvPr id="78" name="Rettangolo 77"/>
          <p:cNvSpPr/>
          <p:nvPr/>
        </p:nvSpPr>
        <p:spPr>
          <a:xfrm>
            <a:off x="534494" y="6180399"/>
            <a:ext cx="11438791" cy="507831"/>
          </a:xfrm>
          <a:prstGeom prst="rect">
            <a:avLst/>
          </a:prstGeom>
        </p:spPr>
        <p:txBody>
          <a:bodyPr wrap="square">
            <a:spAutoFit/>
          </a:bodyPr>
          <a:lstStyle/>
          <a:p>
            <a:pPr marL="228600" indent="-228600">
              <a:buAutoNum type="arabicPlain"/>
              <a:defRPr/>
            </a:pPr>
            <a:r>
              <a:rPr lang="it-IT" sz="900" dirty="0">
                <a:solidFill>
                  <a:srgbClr val="797979"/>
                </a:solidFill>
                <a:latin typeface="Arial" panose="020B0604020202020204"/>
              </a:rPr>
              <a:t>La percentuale è data dal rapporto tra il valore delle esportazioni o importazioni e fatturato totale di una singola annualità dell’ultimo triennio precedente alla data di presentazione della Domanda</a:t>
            </a:r>
          </a:p>
          <a:p>
            <a:pPr marL="228600" indent="-228600">
              <a:buAutoNum type="arabicPlain"/>
              <a:defRPr/>
            </a:pPr>
            <a:r>
              <a:rPr lang="it-IT" sz="900" dirty="0">
                <a:solidFill>
                  <a:srgbClr val="797979"/>
                </a:solidFill>
                <a:latin typeface="Arial" panose="020B0604020202020204"/>
              </a:rPr>
              <a:t>La stabile presenza in Africa deve risultare da almeno 6 mesi antecedenti alla data di presentazione della domanda o comunque entro la prima erogazione</a:t>
            </a:r>
          </a:p>
          <a:p>
            <a:pPr>
              <a:defRPr/>
            </a:pPr>
            <a:r>
              <a:rPr kumimoji="0" lang="it-IT" sz="900" b="0" i="0" u="none" strike="noStrike" kern="1200" cap="none" spc="0" normalizeH="0" baseline="0" noProof="0" dirty="0">
                <a:ln>
                  <a:noFill/>
                </a:ln>
                <a:solidFill>
                  <a:srgbClr val="797979"/>
                </a:solidFill>
                <a:effectLst/>
                <a:uLnTx/>
                <a:uFillTx/>
                <a:latin typeface="Arial" panose="020B0604020202020204"/>
                <a:ea typeface="+mn-ea"/>
                <a:cs typeface="+mn-cs"/>
              </a:rPr>
              <a:t>* v</a:t>
            </a:r>
            <a:r>
              <a:rPr lang="it-IT" sz="900" dirty="0">
                <a:solidFill>
                  <a:srgbClr val="797979"/>
                </a:solidFill>
                <a:latin typeface="Arial" panose="020B0604020202020204"/>
              </a:rPr>
              <a:t>. definizioni in Circolare</a:t>
            </a:r>
            <a:endParaRPr kumimoji="0" lang="it-IT" sz="900" b="0" i="0" u="none" strike="noStrike" kern="1200" cap="none" spc="0" normalizeH="0" baseline="0" noProof="0" dirty="0">
              <a:ln>
                <a:noFill/>
              </a:ln>
              <a:solidFill>
                <a:srgbClr val="797979"/>
              </a:solidFill>
              <a:effectLst/>
              <a:uLnTx/>
              <a:uFillTx/>
              <a:latin typeface="Arial" panose="020B0604020202020204"/>
              <a:ea typeface="+mn-ea"/>
              <a:cs typeface="+mn-cs"/>
            </a:endParaRPr>
          </a:p>
        </p:txBody>
      </p:sp>
      <p:sp>
        <p:nvSpPr>
          <p:cNvPr id="79" name="Rettangolo 78">
            <a:extLst>
              <a:ext uri="{FF2B5EF4-FFF2-40B4-BE49-F238E27FC236}">
                <a16:creationId xmlns:a16="http://schemas.microsoft.com/office/drawing/2014/main" id="{CB8AE001-6839-4DC6-827E-F42764EFF6F0}"/>
              </a:ext>
            </a:extLst>
          </p:cNvPr>
          <p:cNvSpPr>
            <a:spLocks noChangeArrowheads="1"/>
          </p:cNvSpPr>
          <p:nvPr/>
        </p:nvSpPr>
        <p:spPr bwMode="auto">
          <a:xfrm>
            <a:off x="6815818" y="1834937"/>
            <a:ext cx="4747334" cy="109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32" rtl="0" eaLnBrk="1" fontAlgn="auto" latinLnBrk="0" hangingPunct="1">
              <a:lnSpc>
                <a:spcPct val="100000"/>
              </a:lnSpc>
              <a:spcBef>
                <a:spcPts val="0"/>
              </a:spcBef>
              <a:spcAft>
                <a:spcPts val="300"/>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INCENTIVI E PREMIALITÀ</a:t>
            </a:r>
          </a:p>
          <a:p>
            <a:pPr algn="ctr" defTabSz="810604">
              <a:spcBef>
                <a:spcPct val="20000"/>
              </a:spcBef>
              <a:defRPr/>
            </a:pPr>
            <a:r>
              <a:rPr lang="it-IT" altLang="it-IT" sz="1100" dirty="0">
                <a:solidFill>
                  <a:srgbClr val="797979"/>
                </a:solidFill>
                <a:latin typeface="Arial" panose="020B0604020202020204" pitchFamily="34" charset="0"/>
              </a:rPr>
              <a:t>Possibilità di </a:t>
            </a:r>
            <a:r>
              <a:rPr lang="it-IT" altLang="it-IT" sz="1100" b="1" dirty="0">
                <a:solidFill>
                  <a:schemeClr val="accent2"/>
                </a:solidFill>
                <a:latin typeface="Arial" panose="020B0604020202020204" pitchFamily="34" charset="0"/>
              </a:rPr>
              <a:t>esenzione dalle garanzie</a:t>
            </a:r>
            <a:endParaRPr lang="it-IT" altLang="it-IT" sz="1100" dirty="0">
              <a:solidFill>
                <a:schemeClr val="accent2"/>
              </a:solidFill>
              <a:latin typeface="Arial" panose="020B0604020202020204" pitchFamily="34" charset="0"/>
            </a:endParaRPr>
          </a:p>
          <a:p>
            <a:pPr marL="0" marR="0" lvl="0" indent="0" algn="ctr" defTabSz="810604" rtl="0" eaLnBrk="1" fontAlgn="auto" latinLnBrk="0" hangingPunct="1">
              <a:lnSpc>
                <a:spcPct val="100000"/>
              </a:lnSpc>
              <a:spcBef>
                <a:spcPct val="20000"/>
              </a:spcBef>
              <a:spcAft>
                <a:spcPts val="0"/>
              </a:spcAft>
              <a:buClrTx/>
              <a:buSzTx/>
              <a:buFontTx/>
              <a:buNone/>
              <a:tabLst/>
              <a:defRPr/>
            </a:pP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Quota a</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t>
            </a:r>
            <a:r>
              <a:rPr kumimoji="0" lang="it-IT" altLang="it-IT" sz="113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fondo perduto fino al 20% con un massimo di €200.000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per le imprese con almeno </a:t>
            </a:r>
            <a:r>
              <a:rPr kumimoji="0" lang="it-IT" altLang="it-IT" sz="113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una sede operativa nel Sud Italia</a:t>
            </a:r>
            <a:r>
              <a:rPr lang="it-IT" altLang="it-IT" sz="1130" b="1" dirty="0">
                <a:solidFill>
                  <a:schemeClr val="accent2"/>
                </a:solidFill>
                <a:latin typeface="Arial" panose="020B0604020202020204" pitchFamily="34" charset="0"/>
              </a:rPr>
              <a:t>, startup e PMI innovative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o </a:t>
            </a:r>
            <a:r>
              <a:rPr kumimoji="0" lang="it-IT" altLang="it-IT" sz="113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fino al 10% con un massimo di €100.000 </a:t>
            </a:r>
            <a:endParaRPr kumimoji="0" lang="it-IT" altLang="it-IT" sz="113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endParaRPr>
          </a:p>
        </p:txBody>
      </p:sp>
      <p:pic>
        <p:nvPicPr>
          <p:cNvPr id="80" name="Immagine 79"/>
          <p:cNvPicPr>
            <a:picLocks noChangeAspect="1"/>
          </p:cNvPicPr>
          <p:nvPr/>
        </p:nvPicPr>
        <p:blipFill>
          <a:blip r:embed="rId8"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205599" y="1808808"/>
            <a:ext cx="523800" cy="523800"/>
          </a:xfrm>
          <a:prstGeom prst="rect">
            <a:avLst/>
          </a:prstGeom>
        </p:spPr>
      </p:pic>
      <p:sp>
        <p:nvSpPr>
          <p:cNvPr id="22" name="Rettangolo 21">
            <a:extLst>
              <a:ext uri="{FF2B5EF4-FFF2-40B4-BE49-F238E27FC236}">
                <a16:creationId xmlns:a16="http://schemas.microsoft.com/office/drawing/2014/main" id="{0AEDE799-5098-4883-A5DA-D298FD3A6FBC}"/>
              </a:ext>
            </a:extLst>
          </p:cNvPr>
          <p:cNvSpPr>
            <a:spLocks noChangeArrowheads="1"/>
          </p:cNvSpPr>
          <p:nvPr/>
        </p:nvSpPr>
        <p:spPr bwMode="auto">
          <a:xfrm>
            <a:off x="6474597" y="5122437"/>
            <a:ext cx="5623655" cy="88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32" rtl="0" eaLnBrk="1" fontAlgn="auto" latinLnBrk="0" hangingPunct="1">
              <a:lnSpc>
                <a:spcPct val="100000"/>
              </a:lnSpc>
              <a:spcBef>
                <a:spcPts val="0"/>
              </a:spcBef>
              <a:spcAft>
                <a:spcPts val="300"/>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EROGAZIONE </a:t>
            </a:r>
          </a:p>
          <a:p>
            <a:pPr marL="0" marR="0" lvl="0" indent="0" algn="ctr" defTabSz="914332" rtl="0" eaLnBrk="1" fontAlgn="auto" latinLnBrk="0" hangingPunct="1">
              <a:lnSpc>
                <a:spcPct val="100000"/>
              </a:lnSpc>
              <a:spcBef>
                <a:spcPts val="0"/>
              </a:spcBef>
              <a:spcAft>
                <a:spcPts val="300"/>
              </a:spcAft>
              <a:buClrTx/>
              <a:buSzTx/>
              <a:buFontTx/>
              <a:buNone/>
              <a:tabLst/>
              <a:defRPr/>
            </a:pP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Prima </a:t>
            </a:r>
            <a:r>
              <a:rPr kumimoji="0" lang="it-IT" altLang="it-IT" sz="1130" b="0" i="1" u="none" strike="noStrike" kern="1200" cap="none" spc="0" normalizeH="0" baseline="0" noProof="0" dirty="0">
                <a:ln>
                  <a:noFill/>
                </a:ln>
                <a:solidFill>
                  <a:srgbClr val="797979"/>
                </a:solidFill>
                <a:effectLst/>
                <a:uLnTx/>
                <a:uFillTx/>
                <a:latin typeface="Arial" panose="020B0604020202020204" pitchFamily="34" charset="0"/>
                <a:ea typeface="+mn-ea"/>
                <a:cs typeface="+mn-cs"/>
              </a:rPr>
              <a:t>tranche</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pari al 25% a titolo di anticipo; seconda erogazione pari al 25% entro un anno dalla stipula a seguito di prima rendicontazione obbligatoria; terza </a:t>
            </a:r>
            <a:r>
              <a:rPr kumimoji="0" lang="it-IT" altLang="it-IT" sz="1130" b="0" i="1" u="none" strike="noStrike" kern="1200" cap="none" spc="0" normalizeH="0" baseline="0" noProof="0" dirty="0">
                <a:ln>
                  <a:noFill/>
                </a:ln>
                <a:solidFill>
                  <a:srgbClr val="797979"/>
                </a:solidFill>
                <a:effectLst/>
                <a:uLnTx/>
                <a:uFillTx/>
                <a:latin typeface="Arial" panose="020B0604020202020204" pitchFamily="34" charset="0"/>
                <a:ea typeface="+mn-ea"/>
                <a:cs typeface="+mn-cs"/>
              </a:rPr>
              <a:t>tranche</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 saldo dell’importo rendicontato </a:t>
            </a:r>
          </a:p>
        </p:txBody>
      </p:sp>
      <p:sp>
        <p:nvSpPr>
          <p:cNvPr id="3" name="Segnaposto numero diapositiva 3">
            <a:extLst>
              <a:ext uri="{FF2B5EF4-FFF2-40B4-BE49-F238E27FC236}">
                <a16:creationId xmlns:a16="http://schemas.microsoft.com/office/drawing/2014/main" id="{2033C799-BA76-C5D6-73DE-21DDCC7BB0A4}"/>
              </a:ext>
            </a:extLst>
          </p:cNvPr>
          <p:cNvSpPr>
            <a:spLocks noGrp="1"/>
          </p:cNvSpPr>
          <p:nvPr>
            <p:ph type="sldNum" sz="quarter" idx="12"/>
          </p:nvPr>
        </p:nvSpPr>
        <p:spPr>
          <a:xfrm>
            <a:off x="334433" y="6297858"/>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lang="it-IT" sz="900">
                <a:solidFill>
                  <a:srgbClr val="797979"/>
                </a:solidFill>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lang="it-IT" sz="900" dirty="0">
              <a:solidFill>
                <a:srgbClr val="797979"/>
              </a:solidFill>
              <a:latin typeface="Arial" panose="020B0604020202020204"/>
              <a:ea typeface="+mn-ea"/>
              <a:cs typeface="+mn-cs"/>
            </a:endParaRPr>
          </a:p>
        </p:txBody>
      </p:sp>
      <p:sp>
        <p:nvSpPr>
          <p:cNvPr id="4" name="Rettangolo 3">
            <a:extLst>
              <a:ext uri="{FF2B5EF4-FFF2-40B4-BE49-F238E27FC236}">
                <a16:creationId xmlns:a16="http://schemas.microsoft.com/office/drawing/2014/main" id="{15A5D093-3FB2-57BF-F9C9-345552B03441}"/>
              </a:ext>
            </a:extLst>
          </p:cNvPr>
          <p:cNvSpPr>
            <a:spLocks noChangeArrowheads="1"/>
          </p:cNvSpPr>
          <p:nvPr/>
        </p:nvSpPr>
        <p:spPr bwMode="auto">
          <a:xfrm>
            <a:off x="71800" y="3821839"/>
            <a:ext cx="5333267" cy="126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332" rtl="0" eaLnBrk="1" fontAlgn="auto" latinLnBrk="0" hangingPunct="1">
              <a:lnSpc>
                <a:spcPct val="100000"/>
              </a:lnSpc>
              <a:spcBef>
                <a:spcPts val="0"/>
              </a:spcBef>
              <a:spcAft>
                <a:spcPts val="225"/>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IMPORTO FINANZIABILE</a:t>
            </a:r>
          </a:p>
          <a:p>
            <a:pPr marL="534975" marR="0" lvl="0" indent="-174621" algn="just" defTabSz="914354"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it-IT" sz="1130" b="0" i="0" u="none" strike="noStrike" kern="1200" cap="none" spc="0" normalizeH="0" baseline="0" noProof="0" dirty="0">
                <a:ln>
                  <a:noFill/>
                </a:ln>
                <a:solidFill>
                  <a:srgbClr val="797979"/>
                </a:solidFill>
                <a:effectLst/>
                <a:uLnTx/>
                <a:uFillTx/>
                <a:latin typeface="Arial"/>
                <a:ea typeface="+mn-ea"/>
                <a:cs typeface="+mn-cs"/>
              </a:rPr>
              <a:t>Max 35% del fatturato medio ultimo biennio</a:t>
            </a:r>
          </a:p>
          <a:p>
            <a:pPr marL="534975" marR="0" lvl="0" indent="-174621" algn="just" defTabSz="914354"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it-IT" sz="1130" b="0" i="0" u="none" strike="noStrike" kern="1200" cap="none" spc="0" normalizeH="0" baseline="0" noProof="0" dirty="0">
                <a:ln>
                  <a:noFill/>
                </a:ln>
                <a:solidFill>
                  <a:srgbClr val="797979"/>
                </a:solidFill>
                <a:effectLst/>
                <a:uLnTx/>
                <a:uFillTx/>
                <a:latin typeface="Arial"/>
                <a:ea typeface="+mn-ea"/>
                <a:cs typeface="+mn-cs"/>
              </a:rPr>
              <a:t>Importo minimo </a:t>
            </a:r>
            <a:r>
              <a:rPr kumimoji="0" lang="it-IT" sz="1130" b="0" i="0" u="none" strike="noStrike" kern="1200" cap="none" spc="0" normalizeH="0" baseline="0" noProof="0" dirty="0">
                <a:ln>
                  <a:noFill/>
                </a:ln>
                <a:solidFill>
                  <a:srgbClr val="005392"/>
                </a:solidFill>
                <a:effectLst/>
                <a:uLnTx/>
                <a:uFillTx/>
                <a:latin typeface="Arial"/>
                <a:ea typeface="+mn-ea"/>
                <a:cs typeface="+mn-cs"/>
              </a:rPr>
              <a:t>euro 10.000</a:t>
            </a:r>
            <a:r>
              <a:rPr kumimoji="0" lang="it-IT" sz="1130" b="0" i="0" u="none" strike="noStrike" kern="1200" cap="none" spc="0" normalizeH="0" baseline="0" noProof="0" dirty="0">
                <a:ln>
                  <a:noFill/>
                </a:ln>
                <a:solidFill>
                  <a:srgbClr val="797979"/>
                </a:solidFill>
                <a:effectLst/>
                <a:uLnTx/>
                <a:uFillTx/>
                <a:latin typeface="Arial"/>
                <a:ea typeface="+mn-ea"/>
                <a:cs typeface="+mn-cs"/>
              </a:rPr>
              <a:t>. </a:t>
            </a:r>
          </a:p>
          <a:p>
            <a:pPr marL="534975" marR="0" lvl="0" indent="-174621" algn="just" defTabSz="914354"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it-IT" sz="1130" b="0" i="0" u="none" strike="noStrike" kern="1200" cap="none" spc="0" normalizeH="0" baseline="0" noProof="0" dirty="0">
                <a:ln>
                  <a:noFill/>
                </a:ln>
                <a:solidFill>
                  <a:srgbClr val="797979"/>
                </a:solidFill>
                <a:effectLst/>
                <a:uLnTx/>
                <a:uFillTx/>
                <a:latin typeface="Arial"/>
                <a:ea typeface="+mn-ea"/>
                <a:cs typeface="+mn-cs"/>
              </a:rPr>
              <a:t>Importo massimo variabile in funzione della dimensione</a:t>
            </a:r>
            <a:r>
              <a:rPr lang="it-IT" sz="1130" dirty="0">
                <a:solidFill>
                  <a:srgbClr val="797979"/>
                </a:solidFill>
                <a:latin typeface="Arial"/>
              </a:rPr>
              <a:t>: </a:t>
            </a:r>
            <a:r>
              <a:rPr lang="it-IT" sz="1130" dirty="0">
                <a:solidFill>
                  <a:schemeClr val="accent2"/>
                </a:solidFill>
                <a:latin typeface="Arial"/>
              </a:rPr>
              <a:t>500.000 per micro imprese*, 2.500.000 per PMI* (comprese innovative) e Start up innovative*, 5.000.000 altre imprese</a:t>
            </a:r>
          </a:p>
        </p:txBody>
      </p:sp>
      <p:pic>
        <p:nvPicPr>
          <p:cNvPr id="8" name="Immagine 7">
            <a:extLst>
              <a:ext uri="{FF2B5EF4-FFF2-40B4-BE49-F238E27FC236}">
                <a16:creationId xmlns:a16="http://schemas.microsoft.com/office/drawing/2014/main" id="{77D8D01C-C6BC-3638-03F8-89F3850D2CFD}"/>
              </a:ext>
            </a:extLst>
          </p:cNvPr>
          <p:cNvPicPr>
            <a:picLocks noChangeAspect="1"/>
          </p:cNvPicPr>
          <p:nvPr/>
        </p:nvPicPr>
        <p:blipFill>
          <a:blip r:embed="rId9"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256152" y="3666399"/>
            <a:ext cx="522000" cy="522000"/>
          </a:xfrm>
          <a:prstGeom prst="rect">
            <a:avLst/>
          </a:prstGeom>
        </p:spPr>
      </p:pic>
      <p:sp>
        <p:nvSpPr>
          <p:cNvPr id="5" name="Rettangolo con angoli arrotondati 4">
            <a:extLst>
              <a:ext uri="{FF2B5EF4-FFF2-40B4-BE49-F238E27FC236}">
                <a16:creationId xmlns:a16="http://schemas.microsoft.com/office/drawing/2014/main" id="{7F910612-BBD2-FB2E-004E-0675E6866895}"/>
              </a:ext>
            </a:extLst>
          </p:cNvPr>
          <p:cNvSpPr/>
          <p:nvPr/>
        </p:nvSpPr>
        <p:spPr>
          <a:xfrm>
            <a:off x="9400264" y="-3702"/>
            <a:ext cx="2791736" cy="280455"/>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1" dirty="0">
                <a:solidFill>
                  <a:schemeClr val="bg1"/>
                </a:solidFill>
                <a:latin typeface="Arial" panose="020B0604020202020204"/>
              </a:rPr>
              <a:t>Finanziamenti dedicati ai mercati strategici</a:t>
            </a:r>
            <a:endParaRPr kumimoji="0" lang="it-IT" sz="1000" b="1"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1155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C7D31260-7FE5-A9AF-CD2C-364C738FACF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6" name="Segnaposto testo 1">
            <a:extLst>
              <a:ext uri="{FF2B5EF4-FFF2-40B4-BE49-F238E27FC236}">
                <a16:creationId xmlns:a16="http://schemas.microsoft.com/office/drawing/2014/main" id="{BF1585EE-6B53-9C20-E7A2-7F50FC88A814}"/>
              </a:ext>
            </a:extLst>
          </p:cNvPr>
          <p:cNvSpPr>
            <a:spLocks noGrp="1"/>
          </p:cNvSpPr>
          <p:nvPr>
            <p:ph type="body" idx="13"/>
          </p:nvPr>
        </p:nvSpPr>
        <p:spPr>
          <a:xfrm>
            <a:off x="152737" y="264478"/>
            <a:ext cx="11985225" cy="383116"/>
          </a:xfrm>
        </p:spPr>
        <p:txBody>
          <a:bodyPr/>
          <a:lstStyle/>
          <a:p>
            <a:r>
              <a:rPr lang="it-IT" sz="2000" dirty="0"/>
              <a:t>«Potenziamento mercati africani»: spese ammissibili </a:t>
            </a:r>
          </a:p>
        </p:txBody>
      </p:sp>
      <p:sp>
        <p:nvSpPr>
          <p:cNvPr id="8" name="CasellaDiTesto 7">
            <a:extLst>
              <a:ext uri="{FF2B5EF4-FFF2-40B4-BE49-F238E27FC236}">
                <a16:creationId xmlns:a16="http://schemas.microsoft.com/office/drawing/2014/main" id="{9F190DCE-4982-F6C0-9430-A6B39E0477CA}"/>
              </a:ext>
            </a:extLst>
          </p:cNvPr>
          <p:cNvSpPr txBox="1"/>
          <p:nvPr/>
        </p:nvSpPr>
        <p:spPr>
          <a:xfrm>
            <a:off x="152737" y="563142"/>
            <a:ext cx="5870628" cy="925724"/>
          </a:xfrm>
          <a:prstGeom prst="rect">
            <a:avLst/>
          </a:prstGeom>
          <a:noFill/>
        </p:spPr>
        <p:txBody>
          <a:bodyPr wrap="square" lIns="48000" tIns="48000" rIns="48000" bIns="4800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altLang="it-IT" sz="12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a) Spese per investimenti </a:t>
            </a:r>
            <a:r>
              <a:rPr lang="it-IT" altLang="it-IT" sz="1200" b="1" dirty="0">
                <a:solidFill>
                  <a:srgbClr val="415364"/>
                </a:solidFill>
                <a:latin typeface="Arial" panose="020B0604020202020204" pitchFamily="34" charset="0"/>
              </a:rPr>
              <a:t>in sostenibilità, innovazione e rafforzamento patrimoniale</a:t>
            </a:r>
            <a:r>
              <a:rPr kumimoji="0" lang="it-IT" altLang="it-IT" sz="12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 anche in Italia, (almeno il 60% dell’Intervento) inclusi i finanziamenti finalizzati all’incremento di capitale sociale e/o finanziamenti soci delle controllate dell’impresa richiedente:</a:t>
            </a:r>
          </a:p>
        </p:txBody>
      </p:sp>
      <p:sp>
        <p:nvSpPr>
          <p:cNvPr id="9" name="CasellaDiTesto 8">
            <a:extLst>
              <a:ext uri="{FF2B5EF4-FFF2-40B4-BE49-F238E27FC236}">
                <a16:creationId xmlns:a16="http://schemas.microsoft.com/office/drawing/2014/main" id="{5E00E193-D9A8-CBCB-29E7-90D7FEA76AF9}"/>
              </a:ext>
            </a:extLst>
          </p:cNvPr>
          <p:cNvSpPr txBox="1"/>
          <p:nvPr/>
        </p:nvSpPr>
        <p:spPr>
          <a:xfrm>
            <a:off x="6111971" y="597282"/>
            <a:ext cx="5774415" cy="533480"/>
          </a:xfrm>
          <a:prstGeom prst="rect">
            <a:avLst/>
          </a:prstGeom>
          <a:noFill/>
        </p:spPr>
        <p:txBody>
          <a:bodyPr wrap="square" lIns="48000" tIns="48000" rIns="48000" bIns="4800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altLang="it-IT" sz="12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b) Spese strettamente connesse alla realizzazione dell’investimento e individuazione di nuove opportunità di business (max. 40% dell’intervento):</a:t>
            </a:r>
            <a:endPar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11" name="CasellaDiTesto 10">
            <a:extLst>
              <a:ext uri="{FF2B5EF4-FFF2-40B4-BE49-F238E27FC236}">
                <a16:creationId xmlns:a16="http://schemas.microsoft.com/office/drawing/2014/main" id="{F2894D24-5CE9-1C3A-FE18-493862AA8689}"/>
              </a:ext>
            </a:extLst>
          </p:cNvPr>
          <p:cNvSpPr txBox="1"/>
          <p:nvPr/>
        </p:nvSpPr>
        <p:spPr>
          <a:xfrm>
            <a:off x="6087652" y="1106467"/>
            <a:ext cx="5944508" cy="3362459"/>
          </a:xfrm>
          <a:prstGeom prst="rect">
            <a:avLst/>
          </a:prstGeom>
          <a:noFill/>
        </p:spPr>
        <p:txBody>
          <a:bodyPr wrap="square">
            <a:spAutoFit/>
          </a:bodyPr>
          <a:lstStyle>
            <a:defPPr>
              <a:defRPr lang="it-IT"/>
            </a:defPPr>
            <a:lvl2pPr marL="266700" lvl="1" indent="-190500" algn="just">
              <a:lnSpc>
                <a:spcPct val="107000"/>
              </a:lnSpc>
              <a:spcAft>
                <a:spcPts val="600"/>
              </a:spcAft>
              <a:buFont typeface="+mj-lt"/>
              <a:buAutoNum type="alphaLcPeriod"/>
              <a:defRPr sz="900">
                <a:effectLst/>
                <a:latin typeface="Arial" panose="020B0604020202020204" pitchFamily="34" charset="0"/>
                <a:ea typeface="Calibri" panose="020F0502020204030204" pitchFamily="34" charset="0"/>
                <a:cs typeface="Times New Roman" panose="02020603050405020304" pitchFamily="18" charset="0"/>
              </a:defRPr>
            </a:lvl2pPr>
          </a:lstStyle>
          <a:p>
            <a:pPr marL="171450" marR="0" lvl="0" indent="-171450" algn="just"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spese per la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formazione professionale in Italia o in Africa di personale finalizzata o connessa all’assunzione in Italia o Africa</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Una volta svolta la formazione, l’assunzione** dovrà essere garantita per la durata di almeno un anno all’interno del Periodo di Realizzazione. La formazione dev’essere erogata da una società terza ovvero da enti o istituti di formazione (in ogni caso certificati e dotati di requisiti di professionalità e indipendenza) ovvero da professionisti anch’essi dotati di requisiti di professionalità e indipendenza, nonché comprovata esperienza e certificazioni;</a:t>
            </a:r>
          </a:p>
          <a:p>
            <a:pPr marL="171450" marR="0" lvl="0" indent="-171450" algn="just"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spese per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l’affitto e per l’allestimento</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di strutture (es. ufficio, showroom, corner commerciale, negozio</a:t>
            </a: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 </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e dell’</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eventuale struttura destinata alla formazione del personale</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compreso l’allestimento di strutture di proprietà) e per </a:t>
            </a:r>
            <a:r>
              <a:rPr lang="it-IT" sz="10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negozi temporanei </a:t>
            </a: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(c.d. </a:t>
            </a:r>
            <a:r>
              <a:rPr lang="it-IT" sz="1000" i="1" dirty="0">
                <a:solidFill>
                  <a:srgbClr val="415364"/>
                </a:solidFill>
                <a:latin typeface="Arial" panose="020B0604020202020204" pitchFamily="34" charset="0"/>
                <a:ea typeface="Calibri" panose="020F0502020204030204" pitchFamily="34" charset="0"/>
                <a:cs typeface="Times New Roman" panose="02020603050405020304" pitchFamily="18" charset="0"/>
              </a:rPr>
              <a:t>pop-up</a:t>
            </a: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 e </a:t>
            </a:r>
            <a:r>
              <a:rPr kumimoji="0" lang="it-IT" sz="1000" b="1" i="1" u="none" strike="noStrike" kern="1200" cap="none" spc="0" normalizeH="0" baseline="0" noProof="0" dirty="0" err="1">
                <a:ln>
                  <a:noFill/>
                </a:ln>
                <a:solidFill>
                  <a:schemeClr val="accent2"/>
                </a:solidFill>
                <a:effectLst/>
                <a:uLnTx/>
                <a:uFillTx/>
                <a:latin typeface="Arial" panose="020B0604020202020204" pitchFamily="34" charset="0"/>
                <a:ea typeface="Calibri" panose="020F0502020204030204" pitchFamily="34" charset="0"/>
                <a:cs typeface="Times New Roman" panose="02020603050405020304" pitchFamily="18" charset="0"/>
              </a:rPr>
              <a:t>virtual</a:t>
            </a:r>
            <a:r>
              <a:rPr kumimoji="0" lang="it-IT" sz="1000" b="1" i="1" u="none" strike="noStrike" kern="1200" cap="none" spc="0" normalizeH="0" baseline="0" noProof="0" dirty="0">
                <a:ln>
                  <a:noFill/>
                </a:ln>
                <a:solidFill>
                  <a:schemeClr val="accent2"/>
                </a:solidFill>
                <a:effectLst/>
                <a:uLnTx/>
                <a:uFillTx/>
                <a:latin typeface="Arial" panose="020B0604020202020204" pitchFamily="34" charset="0"/>
                <a:ea typeface="Calibri" panose="020F0502020204030204" pitchFamily="34" charset="0"/>
                <a:cs typeface="Times New Roman" panose="02020603050405020304" pitchFamily="18" charset="0"/>
              </a:rPr>
              <a:t> showroom</a:t>
            </a:r>
            <a:r>
              <a:rPr kumimoji="0" lang="it-IT" sz="10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a:t>
            </a:r>
          </a:p>
          <a:p>
            <a:pPr marL="171450" marR="0" lvl="0" indent="-171450" algn="just"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spese propedeutiche all’inserimento in azienda del personale locale formato o da formare, tra cui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rPr>
              <a:t>spese di viaggio, ingresso</a:t>
            </a:r>
            <a:r>
              <a:rPr kumimoji="0" lang="it-IT" sz="1000" b="1"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 </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(incluse eventuali spese per le pratiche di regolarizzazione in Italia) e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rPr>
              <a:t>soggiorno</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 in Italia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rPr>
              <a:t>spese per visite mediche</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 eventuali divise e altre spese connesse;</a:t>
            </a:r>
          </a:p>
          <a:p>
            <a:pPr marL="171450" indent="-171450" algn="just">
              <a:spcAft>
                <a:spcPts val="300"/>
              </a:spcAft>
              <a:buFont typeface="Courier New" panose="02070309020205020404" pitchFamily="49" charset="0"/>
              <a:buChar char="o"/>
              <a:defRPr/>
            </a:pPr>
            <a:r>
              <a:rPr lang="it-IT" sz="1000" dirty="0">
                <a:solidFill>
                  <a:srgbClr val="415364"/>
                </a:solidFill>
                <a:latin typeface="Arial" panose="020B0604020202020204" pitchFamily="34" charset="0"/>
                <a:cs typeface="Times New Roman" panose="02020603050405020304" pitchFamily="18" charset="0"/>
              </a:rPr>
              <a:t>spese finalizzate all’instaurazione di un </a:t>
            </a:r>
            <a:r>
              <a:rPr lang="it-IT" sz="1000" b="1" dirty="0">
                <a:solidFill>
                  <a:schemeClr val="accent2"/>
                </a:solidFill>
                <a:latin typeface="Arial" panose="020B0604020202020204" pitchFamily="34" charset="0"/>
                <a:cs typeface="Times New Roman" panose="02020603050405020304" pitchFamily="18" charset="0"/>
              </a:rPr>
              <a:t>contratto di apprendistato o tirocinio</a:t>
            </a:r>
            <a:r>
              <a:rPr lang="it-IT" sz="1000" dirty="0">
                <a:solidFill>
                  <a:srgbClr val="415364"/>
                </a:solidFill>
                <a:latin typeface="Arial" panose="020B0604020202020204" pitchFamily="34" charset="0"/>
                <a:cs typeface="Times New Roman" panose="02020603050405020304" pitchFamily="18" charset="0"/>
              </a:rPr>
              <a:t>, o similare (contratto di lavoro tipicamente a scopo/causa di formazione e inserimento), con </a:t>
            </a:r>
            <a:r>
              <a:rPr lang="it-IT" sz="1000" b="1" dirty="0">
                <a:solidFill>
                  <a:schemeClr val="accent2"/>
                </a:solidFill>
                <a:latin typeface="Arial" panose="020B0604020202020204" pitchFamily="34" charset="0"/>
                <a:cs typeface="Times New Roman" panose="02020603050405020304" pitchFamily="18" charset="0"/>
              </a:rPr>
              <a:t>copertura del relativo costo</a:t>
            </a:r>
            <a:r>
              <a:rPr lang="it-IT" sz="1000" dirty="0">
                <a:solidFill>
                  <a:srgbClr val="415364"/>
                </a:solidFill>
                <a:latin typeface="Arial" panose="020B0604020202020204" pitchFamily="34" charset="0"/>
                <a:cs typeface="Times New Roman" panose="02020603050405020304" pitchFamily="18" charset="0"/>
              </a:rPr>
              <a:t> per un massimo di 6 mesi, per personale proveniente </a:t>
            </a: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da un Paese Africano</a:t>
            </a:r>
            <a:r>
              <a:rPr lang="it-IT" sz="1000" dirty="0">
                <a:solidFill>
                  <a:srgbClr val="415364"/>
                </a:solidFill>
                <a:latin typeface="Arial" panose="020B0604020202020204" pitchFamily="34" charset="0"/>
                <a:cs typeface="Times New Roman" panose="02020603050405020304" pitchFamily="18" charset="0"/>
              </a:rPr>
              <a:t> purché l’Impresa Richiedente fornisca specifiche evidenze***;</a:t>
            </a:r>
          </a:p>
          <a:p>
            <a:pPr marL="171450" lvl="0" indent="-171450" algn="just">
              <a:spcAft>
                <a:spcPts val="300"/>
              </a:spcAft>
              <a:buFont typeface="Courier New" panose="02070309020205020404" pitchFamily="49" charset="0"/>
              <a:buChar char="o"/>
              <a:defRPr/>
            </a:pPr>
            <a:r>
              <a:rPr lang="it-IT" sz="10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spese promozionali </a:t>
            </a: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a:t>
            </a:r>
            <a:r>
              <a:rPr lang="it-IT" sz="1000" dirty="0"/>
              <a:t>marketing e campagne pubblicitarie </a:t>
            </a:r>
            <a:r>
              <a:rPr lang="it-IT" sz="1000" i="1" dirty="0"/>
              <a:t>online/offline</a:t>
            </a:r>
            <a:r>
              <a:rPr lang="it-IT" sz="1000" dirty="0"/>
              <a:t>),</a:t>
            </a: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 </a:t>
            </a:r>
            <a:r>
              <a:rPr lang="it-IT" sz="1000" dirty="0"/>
              <a:t>spese per </a:t>
            </a:r>
            <a:r>
              <a:rPr lang="it-IT" sz="1000" b="1" dirty="0">
                <a:solidFill>
                  <a:schemeClr val="accent2"/>
                </a:solidFill>
              </a:rPr>
              <a:t>attività di </a:t>
            </a:r>
            <a:r>
              <a:rPr lang="it-IT" sz="1000" b="1" dirty="0" err="1">
                <a:solidFill>
                  <a:schemeClr val="accent2"/>
                </a:solidFill>
              </a:rPr>
              <a:t>advisory</a:t>
            </a:r>
            <a:r>
              <a:rPr lang="it-IT" sz="1000" b="1" dirty="0">
                <a:solidFill>
                  <a:schemeClr val="accent2"/>
                </a:solidFill>
              </a:rPr>
              <a:t>/consulenza strategica</a:t>
            </a:r>
            <a:r>
              <a:rPr lang="it-IT" sz="1000" dirty="0"/>
              <a:t>, </a:t>
            </a: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spese per certificazioni, omologazioni di prodotto;</a:t>
            </a:r>
          </a:p>
          <a:p>
            <a:pPr marL="171450" lvl="0" indent="-171450" algn="just">
              <a:spcAft>
                <a:spcPts val="300"/>
              </a:spcAft>
              <a:buFont typeface="Courier New" panose="02070309020205020404" pitchFamily="49" charset="0"/>
              <a:buChar char="o"/>
              <a:defRPr/>
            </a:pPr>
            <a:r>
              <a:rPr lang="it-IT" sz="1000" dirty="0">
                <a:solidFill>
                  <a:srgbClr val="415364"/>
                </a:solidFill>
                <a:latin typeface="Arial" panose="020B0604020202020204" pitchFamily="34" charset="0"/>
                <a:cs typeface="Times New Roman" panose="02020603050405020304" pitchFamily="18" charset="0"/>
              </a:rPr>
              <a:t>spese di viaggio e soggiorno a fini promozionali per lo </a:t>
            </a:r>
            <a:r>
              <a:rPr lang="it-IT" sz="1000" b="1" dirty="0">
                <a:solidFill>
                  <a:schemeClr val="accent2"/>
                </a:solidFill>
                <a:latin typeface="Arial" panose="020B0604020202020204" pitchFamily="34" charset="0"/>
                <a:cs typeface="Times New Roman" panose="02020603050405020304" pitchFamily="18" charset="0"/>
              </a:rPr>
              <a:t>sviluppo di partnership commerciali </a:t>
            </a:r>
            <a:r>
              <a:rPr lang="it-IT" sz="1000" dirty="0">
                <a:solidFill>
                  <a:srgbClr val="415364"/>
                </a:solidFill>
                <a:latin typeface="Arial" panose="020B0604020202020204" pitchFamily="34" charset="0"/>
                <a:cs typeface="Times New Roman" panose="02020603050405020304" pitchFamily="18" charset="0"/>
              </a:rPr>
              <a:t>con realtà locali, per eventi/fiere/missioni dedicate, inclusi servizi di ricerca, </a:t>
            </a:r>
            <a:r>
              <a:rPr lang="it-IT" sz="1000" b="1" i="1" dirty="0">
                <a:solidFill>
                  <a:schemeClr val="accent2"/>
                </a:solidFill>
                <a:latin typeface="Arial" panose="020B0604020202020204" pitchFamily="34" charset="0"/>
                <a:cs typeface="Times New Roman" panose="02020603050405020304" pitchFamily="18" charset="0"/>
              </a:rPr>
              <a:t>scouting e matchmaking</a:t>
            </a:r>
          </a:p>
        </p:txBody>
      </p:sp>
      <p:sp>
        <p:nvSpPr>
          <p:cNvPr id="19" name="CasellaDiTesto 18">
            <a:extLst>
              <a:ext uri="{FF2B5EF4-FFF2-40B4-BE49-F238E27FC236}">
                <a16:creationId xmlns:a16="http://schemas.microsoft.com/office/drawing/2014/main" id="{31F2950F-8DC7-BC2A-00C2-94FC7AABCF48}"/>
              </a:ext>
            </a:extLst>
          </p:cNvPr>
          <p:cNvSpPr txBox="1"/>
          <p:nvPr/>
        </p:nvSpPr>
        <p:spPr>
          <a:xfrm>
            <a:off x="143144" y="1487683"/>
            <a:ext cx="5902572" cy="1323439"/>
          </a:xfrm>
          <a:prstGeom prst="rect">
            <a:avLst/>
          </a:prstGeom>
          <a:noFill/>
        </p:spPr>
        <p:txBody>
          <a:bodyPr wrap="square">
            <a:spAutoFit/>
          </a:bodyPr>
          <a:lstStyle>
            <a:defPPr>
              <a:defRPr lang="it-IT"/>
            </a:defPPr>
            <a:lvl2pPr marL="266700" lvl="1" indent="-190500" algn="just">
              <a:lnSpc>
                <a:spcPct val="107000"/>
              </a:lnSpc>
              <a:spcAft>
                <a:spcPts val="600"/>
              </a:spcAft>
              <a:buFont typeface="+mj-lt"/>
              <a:buAutoNum type="alphaLcPeriod"/>
              <a:defRPr sz="1200">
                <a:effectLst/>
                <a:latin typeface="Arial" panose="020B0604020202020204" pitchFamily="34" charset="0"/>
                <a:ea typeface="Calibri" panose="020F0502020204030204" pitchFamily="34" charset="0"/>
                <a:cs typeface="Times New Roman" panose="02020603050405020304" pitchFamily="18" charset="0"/>
              </a:defRPr>
            </a:lvl2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Gli investimenti dovranno risultare:</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nell’attivo patrimoniale alle voci immobilizzazioni (i) materiali, (ii) immateriali (esclusa la voce “avviamento”) e (iii) finanziarie </a:t>
            </a:r>
            <a:r>
              <a:rPr lang="it-IT" sz="1000" dirty="0">
                <a:solidFill>
                  <a:srgbClr val="415364"/>
                </a:solidFill>
                <a:latin typeface="Arial" panose="020B0604020202020204"/>
              </a:rPr>
              <a:t>solo se</a:t>
            </a: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 destinate ad </a:t>
            </a:r>
            <a:r>
              <a:rPr kumimoji="0" lang="it-IT" sz="1000" b="1" i="0" u="none" strike="noStrike" kern="1200" cap="none" spc="0" normalizeH="0" baseline="0" noProof="0" dirty="0">
                <a:ln>
                  <a:noFill/>
                </a:ln>
                <a:solidFill>
                  <a:srgbClr val="415364"/>
                </a:solidFill>
                <a:effectLst/>
                <a:uLnTx/>
                <a:uFillTx/>
                <a:latin typeface="Arial" panose="020B0604020202020204"/>
                <a:ea typeface="+mn-ea"/>
                <a:cs typeface="+mn-cs"/>
              </a:rPr>
              <a:t>incrementi di capitale sociale delle società controllate e/o a finanziamento soci delle stesse controllate (</a:t>
            </a:r>
            <a:r>
              <a:rPr lang="it-IT" sz="1000" b="1" dirty="0">
                <a:solidFill>
                  <a:srgbClr val="415364"/>
                </a:solidFill>
                <a:latin typeface="Arial" panose="020B0604020202020204"/>
              </a:rPr>
              <a:t>per un importo </a:t>
            </a:r>
            <a:r>
              <a:rPr kumimoji="0" lang="it-IT" sz="1000" b="1" i="0" u="none" strike="noStrike" kern="1200" cap="none" spc="0" normalizeH="0" baseline="0" noProof="0" dirty="0">
                <a:ln>
                  <a:noFill/>
                </a:ln>
                <a:solidFill>
                  <a:srgbClr val="415364"/>
                </a:solidFill>
                <a:effectLst/>
                <a:uLnTx/>
                <a:uFillTx/>
                <a:latin typeface="Arial" panose="020B0604020202020204"/>
                <a:ea typeface="+mn-ea"/>
                <a:cs typeface="+mn-cs"/>
              </a:rPr>
              <a:t>fino a €600.000)</a:t>
            </a:r>
            <a:endPar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e con separata evidenza in nota integrativa oppure asseverati da un soggetto indipendente iscritto al Registro dei Revisori Contabili tenuto dal MEF secondo il format predefinito. </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endParaRPr lang="it-IT" sz="1000" dirty="0">
              <a:solidFill>
                <a:srgbClr val="415364"/>
              </a:solidFill>
              <a:latin typeface="Arial" panose="020B0604020202020204"/>
            </a:endParaRPr>
          </a:p>
          <a:p>
            <a:pPr marR="0" lvl="0" algn="just" defTabSz="914400" rtl="0" eaLnBrk="1" fontAlgn="auto" latinLnBrk="0" hangingPunct="1">
              <a:lnSpc>
                <a:spcPct val="100000"/>
              </a:lnSpc>
              <a:spcBef>
                <a:spcPts val="0"/>
              </a:spcBef>
              <a:spcAft>
                <a:spcPts val="0"/>
              </a:spcAft>
              <a:buClrTx/>
              <a:buSzTx/>
              <a:tabLst/>
              <a:defRPr/>
            </a:pP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Tra le spese ammissibili rientrano, a titolo esemplificativo e non esaustivo:</a:t>
            </a:r>
          </a:p>
        </p:txBody>
      </p:sp>
      <p:sp>
        <p:nvSpPr>
          <p:cNvPr id="21" name="CasellaDiTesto 20">
            <a:extLst>
              <a:ext uri="{FF2B5EF4-FFF2-40B4-BE49-F238E27FC236}">
                <a16:creationId xmlns:a16="http://schemas.microsoft.com/office/drawing/2014/main" id="{0A685934-5F9C-D11A-4F6B-CB87065AFF27}"/>
              </a:ext>
            </a:extLst>
          </p:cNvPr>
          <p:cNvSpPr txBox="1"/>
          <p:nvPr/>
        </p:nvSpPr>
        <p:spPr>
          <a:xfrm>
            <a:off x="133152" y="2966631"/>
            <a:ext cx="5870628" cy="2714910"/>
          </a:xfrm>
          <a:prstGeom prst="rect">
            <a:avLst/>
          </a:prstGeom>
          <a:noFill/>
        </p:spPr>
        <p:txBody>
          <a:bodyPr wrap="square">
            <a:spAutoFit/>
          </a:bodyPr>
          <a:lstStyle/>
          <a:p>
            <a:pPr marL="177800" marR="0" lvl="0" indent="-1778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acquisto/leasing finanziario di macchinari, apparecchiature ad uso produttivo, impianti e beni strumentali o potenziamento/riconversione di beni produttivi e strumentali esistenti* ; </a:t>
            </a:r>
          </a:p>
          <a:p>
            <a:pPr marL="177800" marR="0" lvl="0" indent="-1778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tecnologie hardware e software, incluso il potenziamento o riconversione di tecnologie esistenti;</a:t>
            </a:r>
          </a:p>
          <a:p>
            <a:pPr marL="177800" marR="0" lvl="0" indent="-1778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integrazione e sviluppo digitale dei processi aziendali; realizzazione/ammodernamento di modelli organizzativi e gestionali in ottica digitale;</a:t>
            </a:r>
          </a:p>
          <a:p>
            <a:pPr marL="177800" marR="0" lvl="0" indent="-1778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implementazioni e gestione di sistemi di </a:t>
            </a:r>
            <a:r>
              <a:rPr kumimoji="0" lang="it-IT" sz="1000" b="0" i="1" u="none" strike="noStrike" kern="1200" cap="none" spc="0" normalizeH="0" baseline="0" noProof="0" dirty="0" err="1">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disaster</a:t>
            </a:r>
            <a:r>
              <a:rPr kumimoji="0" lang="it-IT" sz="10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recovery</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it-IT" sz="10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business </a:t>
            </a:r>
            <a:r>
              <a:rPr kumimoji="0" lang="it-IT" sz="1000" b="0" i="1" u="none" strike="noStrike" kern="1200" cap="none" spc="0" normalizeH="0" baseline="0" noProof="0" dirty="0" err="1">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continuity</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e </a:t>
            </a:r>
            <a:r>
              <a:rPr kumimoji="0" lang="it-IT" sz="10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blockchain</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a:t>
            </a:r>
          </a:p>
          <a:p>
            <a:pPr marL="177800" marR="0" lvl="0" indent="-1778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investimenti in attrezzature tecnologiche, programmi informatici e contenuti digitali; </a:t>
            </a:r>
          </a:p>
          <a:p>
            <a:pPr marL="177800" marR="0" lvl="0" indent="-1778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spese per investimenti legate all’industria 4.0 e 5.0 (es. cyber security, big data e analisi dei dati, </a:t>
            </a:r>
            <a:r>
              <a:rPr kumimoji="0" lang="it-IT" sz="10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cloud</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e </a:t>
            </a:r>
            <a:r>
              <a:rPr kumimoji="0" lang="it-IT" sz="1000" b="0" i="1" u="none" strike="noStrike" kern="1200" cap="none" spc="0" normalizeH="0" baseline="0" noProof="0" dirty="0" err="1">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fog</a:t>
            </a:r>
            <a:r>
              <a:rPr kumimoji="0" lang="it-IT" sz="10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computing</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simulazione e sistemi </a:t>
            </a:r>
            <a:r>
              <a:rPr kumimoji="0" lang="it-IT" sz="10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cyber-</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fisici, sistemi di visualizzazione, realtà virtuale e realtà aumentata, robotica avanzata e collaborative, manifattura additiva, internet delle cose e delle macchine, intelligenza artificiale);</a:t>
            </a:r>
          </a:p>
          <a:p>
            <a:pPr marL="177800" marR="0" lvl="0" indent="-1778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spese di investimento per l’effettuazione di un inserimento in un Paese Africano tramite l’acquisto di un nuova struttura/immobile/fabbricato anche produttiva o il potenziamento di una struttura esistente in un Paese Africano </a:t>
            </a:r>
          </a:p>
          <a:p>
            <a:pPr marL="177800" marR="0" lvl="0" indent="-1778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spese per investimenti per la sostenibilità ambientale e sociale, anche in Italia (es. efficientamento energetico, idrico, mitigazione impatti climatici, ecc.).</a:t>
            </a:r>
          </a:p>
        </p:txBody>
      </p:sp>
      <p:sp>
        <p:nvSpPr>
          <p:cNvPr id="12" name="CasellaDiTesto 11">
            <a:extLst>
              <a:ext uri="{FF2B5EF4-FFF2-40B4-BE49-F238E27FC236}">
                <a16:creationId xmlns:a16="http://schemas.microsoft.com/office/drawing/2014/main" id="{3762921C-30CB-D3CF-EA51-8BB72E7F5A94}"/>
              </a:ext>
            </a:extLst>
          </p:cNvPr>
          <p:cNvSpPr txBox="1"/>
          <p:nvPr/>
        </p:nvSpPr>
        <p:spPr>
          <a:xfrm>
            <a:off x="6185424" y="4379887"/>
            <a:ext cx="5846736" cy="1061829"/>
          </a:xfrm>
          <a:prstGeom prst="rect">
            <a:avLst/>
          </a:prstGeom>
          <a:noFill/>
        </p:spPr>
        <p:txBody>
          <a:bodyPr wrap="square">
            <a:spAutoFit/>
          </a:bodyPr>
          <a:lstStyle/>
          <a:p>
            <a:pPr lvl="0" algn="just">
              <a:defRPr/>
            </a:pPr>
            <a:r>
              <a:rPr lang="it-IT" sz="880" b="1" i="1" dirty="0">
                <a:solidFill>
                  <a:srgbClr val="5F85B1"/>
                </a:solidFill>
                <a:latin typeface="Arial" panose="020B0604020202020204" pitchFamily="34" charset="0"/>
                <a:ea typeface="Calibri" panose="020F0502020204030204" pitchFamily="34" charset="0"/>
                <a:cs typeface="Times New Roman" panose="02020603050405020304" pitchFamily="18" charset="0"/>
              </a:rPr>
              <a:t>N.B. con riferimento alle spese per la formazione professionale di personale e alle spese connesse, l’Impresa Richiedente dovrà fornire evidenza documentale:</a:t>
            </a:r>
          </a:p>
          <a:p>
            <a:pPr lvl="0" algn="just">
              <a:defRPr/>
            </a:pPr>
            <a:r>
              <a:rPr lang="it-IT" sz="880" b="1" i="1" dirty="0">
                <a:solidFill>
                  <a:srgbClr val="5F85B1"/>
                </a:solidFill>
                <a:latin typeface="Arial" panose="020B0604020202020204" pitchFamily="34" charset="0"/>
                <a:ea typeface="Calibri" panose="020F0502020204030204" pitchFamily="34" charset="0"/>
                <a:cs typeface="Times New Roman" panose="02020603050405020304" pitchFamily="18" charset="0"/>
              </a:rPr>
              <a:t>a) entro 12 mesi dalla data di stipula del contratto di finanziamento, dell’assunzione, diretta o per il tramite di proprie controllate, anche estere, di almeno una risorsa tra quelle formate e lo stato di avanzamento delle assunzioni successive;</a:t>
            </a:r>
          </a:p>
          <a:p>
            <a:pPr lvl="0" algn="just">
              <a:defRPr/>
            </a:pPr>
            <a:r>
              <a:rPr lang="it-IT" sz="880" b="1" i="1" dirty="0">
                <a:solidFill>
                  <a:srgbClr val="5F85B1"/>
                </a:solidFill>
                <a:latin typeface="Arial" panose="020B0604020202020204" pitchFamily="34" charset="0"/>
                <a:ea typeface="Calibri" panose="020F0502020204030204" pitchFamily="34" charset="0"/>
                <a:cs typeface="Times New Roman" panose="02020603050405020304" pitchFamily="18" charset="0"/>
              </a:rPr>
              <a:t>b) entro il termine del Periodo di Realizzazione, in fase di rendicontazione, dell’assunzione di almeno il 30% del personale formato direttamente o per il tramite di proprie controllate, anche estere</a:t>
            </a:r>
          </a:p>
        </p:txBody>
      </p:sp>
      <p:sp>
        <p:nvSpPr>
          <p:cNvPr id="2" name="Rettangolo con angoli arrotondati 1">
            <a:extLst>
              <a:ext uri="{FF2B5EF4-FFF2-40B4-BE49-F238E27FC236}">
                <a16:creationId xmlns:a16="http://schemas.microsoft.com/office/drawing/2014/main" id="{E94B658A-F474-269E-A1B1-5FF2960A4284}"/>
              </a:ext>
            </a:extLst>
          </p:cNvPr>
          <p:cNvSpPr/>
          <p:nvPr/>
        </p:nvSpPr>
        <p:spPr>
          <a:xfrm>
            <a:off x="9400264" y="-3702"/>
            <a:ext cx="2791736" cy="280455"/>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1" dirty="0">
                <a:solidFill>
                  <a:schemeClr val="bg1"/>
                </a:solidFill>
                <a:latin typeface="Arial" panose="020B0604020202020204"/>
              </a:rPr>
              <a:t>Finanziamenti dedicati ai mercati strategici</a:t>
            </a:r>
            <a:endParaRPr kumimoji="0" lang="it-IT" sz="1000" b="1"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7" name="CasellaDiTesto 6">
            <a:extLst>
              <a:ext uri="{FF2B5EF4-FFF2-40B4-BE49-F238E27FC236}">
                <a16:creationId xmlns:a16="http://schemas.microsoft.com/office/drawing/2014/main" id="{12044DC6-27B6-7F0A-9494-909FDFA25C85}"/>
              </a:ext>
            </a:extLst>
          </p:cNvPr>
          <p:cNvSpPr txBox="1"/>
          <p:nvPr/>
        </p:nvSpPr>
        <p:spPr>
          <a:xfrm>
            <a:off x="590887" y="6244321"/>
            <a:ext cx="5673535" cy="215444"/>
          </a:xfrm>
          <a:prstGeom prst="rect">
            <a:avLst/>
          </a:prstGeom>
          <a:noFill/>
        </p:spPr>
        <p:txBody>
          <a:bodyPr wrap="square">
            <a:spAutoFit/>
          </a:bodyPr>
          <a:lstStyle>
            <a:defPPr>
              <a:defRPr lang="it-IT"/>
            </a:defPPr>
            <a:lvl1pPr algn="just">
              <a:defRPr sz="1100"/>
            </a:lvl1pPr>
            <a:lvl2pPr marL="266700" lvl="1" indent="-190500" algn="just">
              <a:lnSpc>
                <a:spcPct val="107000"/>
              </a:lnSpc>
              <a:spcAft>
                <a:spcPts val="600"/>
              </a:spcAft>
              <a:buFont typeface="+mj-lt"/>
              <a:buAutoNum type="alphaLcPeriod"/>
              <a:defRPr sz="1200">
                <a:effectLst/>
                <a:latin typeface="Arial" panose="020B0604020202020204" pitchFamily="34" charset="0"/>
                <a:ea typeface="Calibri" panose="020F0502020204030204" pitchFamily="34" charset="0"/>
                <a:cs typeface="Times New Roman" panose="02020603050405020304" pitchFamily="18" charset="0"/>
              </a:defRPr>
            </a:lvl2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1" u="none" strike="noStrike" kern="1200" cap="none" spc="0" normalizeH="0" baseline="0" noProof="0" dirty="0">
                <a:ln>
                  <a:noFill/>
                </a:ln>
                <a:solidFill>
                  <a:srgbClr val="415364"/>
                </a:solidFill>
                <a:effectLst/>
                <a:uLnTx/>
                <a:uFillTx/>
                <a:latin typeface="Arial" panose="020B0604020202020204"/>
                <a:ea typeface="+mn-ea"/>
                <a:cs typeface="+mn-cs"/>
              </a:rPr>
              <a:t>*Tali spese possono riguardare anche macchinari, apparecchiature, impianti e beni produttivi o strumentali usati.</a:t>
            </a:r>
          </a:p>
        </p:txBody>
      </p:sp>
      <p:sp>
        <p:nvSpPr>
          <p:cNvPr id="10" name="CasellaDiTesto 9">
            <a:extLst>
              <a:ext uri="{FF2B5EF4-FFF2-40B4-BE49-F238E27FC236}">
                <a16:creationId xmlns:a16="http://schemas.microsoft.com/office/drawing/2014/main" id="{19CCA586-11AB-9BE8-A511-B2C565F67B12}"/>
              </a:ext>
            </a:extLst>
          </p:cNvPr>
          <p:cNvSpPr txBox="1"/>
          <p:nvPr/>
        </p:nvSpPr>
        <p:spPr>
          <a:xfrm>
            <a:off x="6181879" y="5292085"/>
            <a:ext cx="5804800" cy="1101868"/>
          </a:xfrm>
          <a:prstGeom prst="rect">
            <a:avLst/>
          </a:prstGeom>
          <a:noFill/>
        </p:spPr>
        <p:txBody>
          <a:bodyPr wrap="square" lIns="48000" tIns="48000" rIns="48000" bIns="4800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c) Spese consulenziali per la conformità alla normativa ambientale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5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d) Spese per consulenze per la presentazione e gestione della richiesta di Intervento Agevolativo e alle asseverazioni rese dal Revisore </a:t>
            </a:r>
            <a:r>
              <a:rPr kumimoji="0" lang="it-IT" sz="1050" b="0"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(v. requisiti in Circolare)</a:t>
            </a: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13" name="CasellaDiTesto 12">
            <a:extLst>
              <a:ext uri="{FF2B5EF4-FFF2-40B4-BE49-F238E27FC236}">
                <a16:creationId xmlns:a16="http://schemas.microsoft.com/office/drawing/2014/main" id="{6397FE95-D622-0638-D704-CD417C1873C0}"/>
              </a:ext>
            </a:extLst>
          </p:cNvPr>
          <p:cNvSpPr txBox="1"/>
          <p:nvPr/>
        </p:nvSpPr>
        <p:spPr>
          <a:xfrm>
            <a:off x="6111971" y="6296397"/>
            <a:ext cx="4247813" cy="461665"/>
          </a:xfrm>
          <a:prstGeom prst="rect">
            <a:avLst/>
          </a:prstGeom>
          <a:noFill/>
        </p:spPr>
        <p:txBody>
          <a:bodyPr wrap="square">
            <a:spAutoFit/>
          </a:bodyPr>
          <a:lstStyle>
            <a:defPPr>
              <a:defRPr lang="it-IT"/>
            </a:defPPr>
            <a:lvl1pPr algn="just">
              <a:defRPr sz="1100"/>
            </a:lvl1pPr>
            <a:lvl2pPr marL="266700" lvl="1" indent="-190500" algn="just">
              <a:lnSpc>
                <a:spcPct val="107000"/>
              </a:lnSpc>
              <a:spcAft>
                <a:spcPts val="600"/>
              </a:spcAft>
              <a:buFont typeface="+mj-lt"/>
              <a:buAutoNum type="alphaLcPeriod"/>
              <a:defRPr sz="1200">
                <a:effectLst/>
                <a:latin typeface="Arial" panose="020B0604020202020204" pitchFamily="34" charset="0"/>
                <a:ea typeface="Calibri" panose="020F0502020204030204" pitchFamily="34" charset="0"/>
                <a:cs typeface="Times New Roman" panose="02020603050405020304" pitchFamily="18" charset="0"/>
              </a:defRPr>
            </a:lvl2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1" u="none" strike="noStrike" kern="1200" cap="none" spc="0" normalizeH="0" baseline="0" noProof="0" dirty="0">
                <a:ln>
                  <a:noFill/>
                </a:ln>
                <a:solidFill>
                  <a:srgbClr val="415364"/>
                </a:solidFill>
                <a:effectLst/>
                <a:uLnTx/>
                <a:uFillTx/>
                <a:latin typeface="Arial" panose="020B0604020202020204"/>
                <a:ea typeface="+mn-ea"/>
                <a:cs typeface="+mn-cs"/>
              </a:rPr>
              <a:t>*** (i) i) che il periodo a cui si riferiscono i rapporti oggetto di intervento agevolativo siano relativi ad un contratto di apprendistato/tirocinio o similare; (ii) della nazionalità del personale, (iii) del programma formativo, anche linguistico effettuato o in corso</a:t>
            </a:r>
          </a:p>
        </p:txBody>
      </p:sp>
      <p:sp>
        <p:nvSpPr>
          <p:cNvPr id="14" name="CasellaDiTesto 13">
            <a:extLst>
              <a:ext uri="{FF2B5EF4-FFF2-40B4-BE49-F238E27FC236}">
                <a16:creationId xmlns:a16="http://schemas.microsoft.com/office/drawing/2014/main" id="{A502ED52-5243-424C-F715-F6BDECB829C7}"/>
              </a:ext>
            </a:extLst>
          </p:cNvPr>
          <p:cNvSpPr txBox="1"/>
          <p:nvPr/>
        </p:nvSpPr>
        <p:spPr>
          <a:xfrm>
            <a:off x="590887" y="6455403"/>
            <a:ext cx="5352713" cy="338554"/>
          </a:xfrm>
          <a:prstGeom prst="rect">
            <a:avLst/>
          </a:prstGeom>
          <a:noFill/>
        </p:spPr>
        <p:txBody>
          <a:bodyPr wrap="square">
            <a:spAutoFit/>
          </a:bodyPr>
          <a:lstStyle>
            <a:defPPr>
              <a:defRPr lang="it-IT"/>
            </a:defPPr>
            <a:lvl1pPr algn="just">
              <a:defRPr sz="1100"/>
            </a:lvl1pPr>
            <a:lvl2pPr marL="266700" lvl="1" indent="-190500" algn="just">
              <a:lnSpc>
                <a:spcPct val="107000"/>
              </a:lnSpc>
              <a:spcAft>
                <a:spcPts val="600"/>
              </a:spcAft>
              <a:buFont typeface="+mj-lt"/>
              <a:buAutoNum type="alphaLcPeriod"/>
              <a:defRPr sz="1200">
                <a:effectLst/>
                <a:latin typeface="Arial" panose="020B0604020202020204" pitchFamily="34" charset="0"/>
                <a:ea typeface="Calibri" panose="020F0502020204030204" pitchFamily="34" charset="0"/>
                <a:cs typeface="Times New Roman" panose="02020603050405020304" pitchFamily="18" charset="0"/>
              </a:defRPr>
            </a:lvl2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1" u="none" strike="noStrike" kern="1200" cap="none" spc="0" normalizeH="0" baseline="0" noProof="0" dirty="0">
                <a:ln>
                  <a:noFill/>
                </a:ln>
                <a:solidFill>
                  <a:srgbClr val="415364"/>
                </a:solidFill>
                <a:effectLst/>
                <a:uLnTx/>
                <a:uFillTx/>
                <a:latin typeface="Arial" panose="020B0604020202020204"/>
                <a:ea typeface="+mn-ea"/>
                <a:cs typeface="+mn-cs"/>
              </a:rPr>
              <a:t>** Il personale formato può essere assunto con contratto di lavoro a tempo indeterminato (incluso l’apprendistato), contratto di lavoro a tempo determinato, contratto di stage/tirocinio</a:t>
            </a:r>
          </a:p>
        </p:txBody>
      </p:sp>
    </p:spTree>
    <p:extLst>
      <p:ext uri="{BB962C8B-B14F-4D97-AF65-F5344CB8AC3E}">
        <p14:creationId xmlns:p14="http://schemas.microsoft.com/office/powerpoint/2010/main" val="1381692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Palace of Fine Arts Mexico City">
            <a:extLst>
              <a:ext uri="{FF2B5EF4-FFF2-40B4-BE49-F238E27FC236}">
                <a16:creationId xmlns:a16="http://schemas.microsoft.com/office/drawing/2014/main" id="{18990005-0B14-8FD6-E5A1-000430EAFE5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905000" y="-38100"/>
            <a:ext cx="10343190" cy="6895460"/>
          </a:xfrm>
          <a:prstGeom prst="rect">
            <a:avLst/>
          </a:prstGeom>
        </p:spPr>
      </p:pic>
      <p:sp>
        <p:nvSpPr>
          <p:cNvPr id="6" name="Rettangolo 5">
            <a:extLst>
              <a:ext uri="{FF2B5EF4-FFF2-40B4-BE49-F238E27FC236}">
                <a16:creationId xmlns:a16="http://schemas.microsoft.com/office/drawing/2014/main" id="{25C39850-90BF-182E-06C2-8A6A6431297A}"/>
              </a:ext>
            </a:extLst>
          </p:cNvPr>
          <p:cNvSpPr/>
          <p:nvPr/>
        </p:nvSpPr>
        <p:spPr>
          <a:xfrm>
            <a:off x="-56189" y="-34129"/>
            <a:ext cx="6490775" cy="6895460"/>
          </a:xfrm>
          <a:prstGeom prst="rect">
            <a:avLst/>
          </a:prstGeom>
          <a:gradFill flip="none" rotWithShape="1">
            <a:gsLst>
              <a:gs pos="20000">
                <a:schemeClr val="bg1">
                  <a:lumMod val="0"/>
                  <a:lumOff val="100000"/>
                </a:schemeClr>
              </a:gs>
              <a:gs pos="0">
                <a:schemeClr val="bg1">
                  <a:alpha val="0"/>
                </a:schemeClr>
              </a:gs>
            </a:gsLst>
            <a:lin ang="10800000" scaled="1"/>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178125" rtl="0" eaLnBrk="1" fontAlgn="auto" latinLnBrk="0" hangingPunct="0">
              <a:lnSpc>
                <a:spcPct val="100000"/>
              </a:lnSpc>
              <a:spcBef>
                <a:spcPts val="0"/>
              </a:spcBef>
              <a:spcAft>
                <a:spcPts val="0"/>
              </a:spcAft>
              <a:buClrTx/>
              <a:buSzTx/>
              <a:buFontTx/>
              <a:buNone/>
              <a:tabLst/>
              <a:defRPr/>
            </a:pPr>
            <a:endParaRPr kumimoji="0" lang="it-IT" sz="4567" b="0" i="0" u="none" strike="noStrike" kern="1200" cap="none" spc="0" normalizeH="0" baseline="0" noProof="0" dirty="0">
              <a:ln>
                <a:noFill/>
              </a:ln>
              <a:solidFill>
                <a:srgbClr val="FFFFFF"/>
              </a:solidFill>
              <a:effectLst/>
              <a:uLnTx/>
              <a:uFillTx/>
              <a:latin typeface="Univers Condensed" panose="020B0506020202050204" pitchFamily="34" charset="0"/>
              <a:ea typeface="+mn-ea"/>
              <a:cs typeface="+mn-cs"/>
              <a:sym typeface="Helvetica Neue Medium"/>
            </a:endParaRPr>
          </a:p>
        </p:txBody>
      </p:sp>
      <p:sp>
        <p:nvSpPr>
          <p:cNvPr id="7" name="Rettangolo 6">
            <a:extLst>
              <a:ext uri="{FF2B5EF4-FFF2-40B4-BE49-F238E27FC236}">
                <a16:creationId xmlns:a16="http://schemas.microsoft.com/office/drawing/2014/main" id="{AFAAC31E-C7EE-6125-DB60-E5E8A4B346F9}"/>
              </a:ext>
            </a:extLst>
          </p:cNvPr>
          <p:cNvSpPr/>
          <p:nvPr/>
        </p:nvSpPr>
        <p:spPr>
          <a:xfrm>
            <a:off x="257665" y="383357"/>
            <a:ext cx="1162640" cy="6661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prstClr val="white"/>
              </a:solidFill>
              <a:effectLst/>
              <a:uLnTx/>
              <a:uFillTx/>
              <a:latin typeface="+mj-lt"/>
              <a:ea typeface="+mn-ea"/>
              <a:cs typeface="Arial" panose="020B0604020202020204" pitchFamily="34" charset="0"/>
            </a:endParaRPr>
          </a:p>
        </p:txBody>
      </p:sp>
      <p:sp>
        <p:nvSpPr>
          <p:cNvPr id="8" name="Rettangolo 7">
            <a:extLst>
              <a:ext uri="{FF2B5EF4-FFF2-40B4-BE49-F238E27FC236}">
                <a16:creationId xmlns:a16="http://schemas.microsoft.com/office/drawing/2014/main" id="{8FE6239E-8C08-BCE6-9E66-141F28944687}"/>
              </a:ext>
            </a:extLst>
          </p:cNvPr>
          <p:cNvSpPr/>
          <p:nvPr/>
        </p:nvSpPr>
        <p:spPr>
          <a:xfrm>
            <a:off x="461" y="335135"/>
            <a:ext cx="12191079" cy="827383"/>
          </a:xfrm>
          <a:prstGeom prst="rect">
            <a:avLst/>
          </a:prstGeom>
          <a:solidFill>
            <a:schemeClr val="bg1">
              <a:alpha val="72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178125" rtl="0" eaLnBrk="1" fontAlgn="auto" latinLnBrk="0" hangingPunct="0">
              <a:lnSpc>
                <a:spcPct val="100000"/>
              </a:lnSpc>
              <a:spcBef>
                <a:spcPts val="0"/>
              </a:spcBef>
              <a:spcAft>
                <a:spcPts val="0"/>
              </a:spcAft>
              <a:buClrTx/>
              <a:buSzTx/>
              <a:buFontTx/>
              <a:buNone/>
              <a:tabLst/>
              <a:defRPr/>
            </a:pPr>
            <a:endParaRPr kumimoji="0" lang="it-IT" sz="4000" b="0" i="0" u="none" strike="noStrike" kern="1200" cap="none" spc="0" normalizeH="0" baseline="0" noProof="0" dirty="0">
              <a:ln>
                <a:noFill/>
              </a:ln>
              <a:solidFill>
                <a:srgbClr val="FFFFFF"/>
              </a:solidFill>
              <a:effectLst/>
              <a:uLnTx/>
              <a:uFillTx/>
              <a:latin typeface="+mj-lt"/>
              <a:ea typeface="+mn-ea"/>
              <a:cs typeface="Arial" panose="020B0604020202020204" pitchFamily="34" charset="0"/>
              <a:sym typeface="Helvetica Neue Medium"/>
            </a:endParaRPr>
          </a:p>
        </p:txBody>
      </p:sp>
      <p:sp>
        <p:nvSpPr>
          <p:cNvPr id="9" name="Segnaposto testo 1">
            <a:extLst>
              <a:ext uri="{FF2B5EF4-FFF2-40B4-BE49-F238E27FC236}">
                <a16:creationId xmlns:a16="http://schemas.microsoft.com/office/drawing/2014/main" id="{B5046FB3-1A7C-CFE7-2970-0474DC70BB8E}"/>
              </a:ext>
            </a:extLst>
          </p:cNvPr>
          <p:cNvSpPr txBox="1">
            <a:spLocks/>
          </p:cNvSpPr>
          <p:nvPr/>
        </p:nvSpPr>
        <p:spPr>
          <a:xfrm>
            <a:off x="202518" y="510413"/>
            <a:ext cx="12025085" cy="383116"/>
          </a:xfrm>
          <a:prstGeom prst="rect">
            <a:avLst/>
          </a:prstGeom>
        </p:spPr>
        <p:txBody>
          <a:bodyPr vert="horz" lIns="0" tIns="0" rIns="0" bIns="0" rtlCol="0" anchor="t" anchorCtr="0">
            <a:noAutofit/>
          </a:bodyPr>
          <a:lstStyle>
            <a:lvl1pPr marL="0" indent="0" algn="l" defTabSz="685800" rtl="0" eaLnBrk="1" latinLnBrk="0" hangingPunct="1">
              <a:lnSpc>
                <a:spcPct val="90000"/>
              </a:lnSpc>
              <a:spcBef>
                <a:spcPts val="750"/>
              </a:spcBef>
              <a:buFont typeface="Arial" panose="020B0604020202020204" pitchFamily="34" charset="0"/>
              <a:buNone/>
              <a:defRPr sz="18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892" indent="0" algn="l" defTabSz="685800" rtl="0" eaLnBrk="1" latinLnBrk="0" hangingPunct="1">
              <a:lnSpc>
                <a:spcPct val="90000"/>
              </a:lnSpc>
              <a:spcBef>
                <a:spcPts val="375"/>
              </a:spcBef>
              <a:buFont typeface="Arial" panose="020B0604020202020204" pitchFamily="34" charset="0"/>
              <a:buNone/>
              <a:defRPr sz="1500" b="0" i="0" kern="1200">
                <a:solidFill>
                  <a:schemeClr val="tx1">
                    <a:tint val="75000"/>
                  </a:schemeClr>
                </a:solidFill>
                <a:latin typeface="Arial" panose="020B0604020202020204" pitchFamily="34" charset="0"/>
                <a:ea typeface="+mn-ea"/>
                <a:cs typeface="Arial" panose="020B0604020202020204" pitchFamily="34" charset="0"/>
              </a:defRPr>
            </a:lvl2pPr>
            <a:lvl3pPr marL="685783" indent="0" algn="l" defTabSz="685800" rtl="0" eaLnBrk="1" latinLnBrk="0" hangingPunct="1">
              <a:lnSpc>
                <a:spcPct val="90000"/>
              </a:lnSpc>
              <a:spcBef>
                <a:spcPts val="375"/>
              </a:spcBef>
              <a:buFont typeface="Arial" panose="020B0604020202020204" pitchFamily="34" charset="0"/>
              <a:buNone/>
              <a:defRPr sz="1350" b="0" i="0" kern="1200">
                <a:solidFill>
                  <a:schemeClr val="tx1">
                    <a:tint val="75000"/>
                  </a:schemeClr>
                </a:solidFill>
                <a:latin typeface="Arial" panose="020B0604020202020204" pitchFamily="34" charset="0"/>
                <a:ea typeface="+mn-ea"/>
                <a:cs typeface="Arial" panose="020B0604020202020204" pitchFamily="34" charset="0"/>
              </a:defRPr>
            </a:lvl3pPr>
            <a:lvl4pPr marL="1028675" indent="0" algn="l" defTabSz="685800" rtl="0" eaLnBrk="1" latinLnBrk="0" hangingPunct="1">
              <a:lnSpc>
                <a:spcPct val="90000"/>
              </a:lnSpc>
              <a:spcBef>
                <a:spcPts val="375"/>
              </a:spcBef>
              <a:buFont typeface="Arial" panose="020B0604020202020204" pitchFamily="34" charset="0"/>
              <a:buNone/>
              <a:defRPr sz="1200" b="0" i="0" kern="1200">
                <a:solidFill>
                  <a:schemeClr val="tx1">
                    <a:tint val="75000"/>
                  </a:schemeClr>
                </a:solidFill>
                <a:latin typeface="Arial" panose="020B0604020202020204" pitchFamily="34" charset="0"/>
                <a:ea typeface="+mn-ea"/>
                <a:cs typeface="Arial" panose="020B0604020202020204" pitchFamily="34" charset="0"/>
              </a:defRPr>
            </a:lvl4pPr>
            <a:lvl5pPr marL="1371566" indent="0" algn="l" defTabSz="685800" rtl="0" eaLnBrk="1" latinLnBrk="0" hangingPunct="1">
              <a:lnSpc>
                <a:spcPct val="90000"/>
              </a:lnSpc>
              <a:spcBef>
                <a:spcPts val="375"/>
              </a:spcBef>
              <a:buFont typeface="Arial" panose="020B0604020202020204" pitchFamily="34" charset="0"/>
              <a:buNone/>
              <a:defRPr sz="1200" b="0" i="0" kern="1200">
                <a:solidFill>
                  <a:schemeClr val="tx1">
                    <a:tint val="75000"/>
                  </a:schemeClr>
                </a:solidFill>
                <a:latin typeface="Arial" panose="020B0604020202020204" pitchFamily="34" charset="0"/>
                <a:ea typeface="+mn-ea"/>
                <a:cs typeface="Arial" panose="020B0604020202020204" pitchFamily="34" charset="0"/>
              </a:defRPr>
            </a:lvl5pPr>
            <a:lvl6pPr marL="1714457"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defTabSz="914377" rtl="0" eaLnBrk="1" fontAlgn="auto" latinLnBrk="0" hangingPunct="1">
              <a:lnSpc>
                <a:spcPct val="100000"/>
              </a:lnSpc>
              <a:spcBef>
                <a:spcPts val="1600"/>
              </a:spcBef>
              <a:spcAft>
                <a:spcPts val="0"/>
              </a:spcAft>
              <a:buClrTx/>
              <a:buSzTx/>
              <a:buFont typeface="Arial" panose="020B0604020202020204" pitchFamily="34" charset="0"/>
              <a:buNone/>
              <a:tabLst/>
              <a:defRPr/>
            </a:pPr>
            <a:r>
              <a:rPr kumimoji="0" lang="it-IT" sz="2400" b="1" i="0" u="none" strike="noStrike" kern="100" cap="none" spc="0" normalizeH="0" baseline="0" noProof="0" dirty="0">
                <a:ln>
                  <a:noFill/>
                </a:ln>
                <a:solidFill>
                  <a:srgbClr val="415064"/>
                </a:solidFill>
                <a:effectLst/>
                <a:uLnTx/>
                <a:uFillTx/>
              </a:rPr>
              <a:t>Finanziamenti agevolati – Focus </a:t>
            </a:r>
            <a:r>
              <a:rPr kumimoji="0" lang="it-IT" sz="2400" b="1" i="0" u="none" strike="noStrike" kern="100" cap="none" spc="0" normalizeH="0" baseline="0" noProof="0" dirty="0">
                <a:ln>
                  <a:noFill/>
                </a:ln>
                <a:solidFill>
                  <a:srgbClr val="415064"/>
                </a:solidFill>
                <a:effectLst/>
                <a:uLnTx/>
                <a:uFillTx/>
                <a:latin typeface="+mj-lt"/>
              </a:rPr>
              <a:t>«Misura America Latina»</a:t>
            </a:r>
          </a:p>
        </p:txBody>
      </p:sp>
      <p:sp>
        <p:nvSpPr>
          <p:cNvPr id="10" name="CasellaDiTesto 9">
            <a:extLst>
              <a:ext uri="{FF2B5EF4-FFF2-40B4-BE49-F238E27FC236}">
                <a16:creationId xmlns:a16="http://schemas.microsoft.com/office/drawing/2014/main" id="{2DBE0C4C-0D3A-B92E-B772-EE7432E28208}"/>
              </a:ext>
            </a:extLst>
          </p:cNvPr>
          <p:cNvSpPr txBox="1"/>
          <p:nvPr/>
        </p:nvSpPr>
        <p:spPr>
          <a:xfrm>
            <a:off x="1137253" y="2206230"/>
            <a:ext cx="5500194" cy="1815882"/>
          </a:xfrm>
          <a:prstGeom prst="rect">
            <a:avLst/>
          </a:prstGeom>
          <a:noFill/>
        </p:spPr>
        <p:txBody>
          <a:bodyPr wrap="square">
            <a:spAutoFit/>
          </a:bodyPr>
          <a:lstStyle/>
          <a:p>
            <a:pPr marL="342891" indent="-342891">
              <a:buFontTx/>
              <a:buAutoNum type="arabicPeriod"/>
              <a:defRPr/>
            </a:pPr>
            <a:r>
              <a:rPr kumimoji="0" lang="it-IT" sz="1400" b="1"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10% di Cofinanziamento a fondo perduto, 20% per il Sud</a:t>
            </a:r>
            <a:r>
              <a:rPr lang="it-IT" sz="1400" b="1" dirty="0">
                <a:solidFill>
                  <a:srgbClr val="415364"/>
                </a:solidFill>
                <a:latin typeface="+mj-lt"/>
                <a:cs typeface="Arial" panose="020B0604020202020204" pitchFamily="34" charset="0"/>
              </a:rPr>
              <a:t>,</a:t>
            </a:r>
            <a:r>
              <a:rPr kumimoji="0" lang="it-IT" sz="1400" b="1"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 </a:t>
            </a:r>
            <a:r>
              <a:rPr lang="it-IT" sz="1400" b="1" dirty="0">
                <a:solidFill>
                  <a:srgbClr val="415364"/>
                </a:solidFill>
                <a:latin typeface="Arial" panose="020B0604020202020204" pitchFamily="34" charset="0"/>
                <a:cs typeface="Arial" panose="020B0604020202020204" pitchFamily="34" charset="0"/>
              </a:rPr>
              <a:t>start up e PMI innovative</a:t>
            </a:r>
            <a:endParaRPr kumimoji="0" lang="it-IT" sz="1400" b="1" i="0" u="none" strike="noStrike" kern="1200" cap="none" spc="0" normalizeH="0" baseline="0" noProof="0" dirty="0">
              <a:ln>
                <a:noFill/>
              </a:ln>
              <a:solidFill>
                <a:srgbClr val="415364"/>
              </a:solidFill>
              <a:effectLst/>
              <a:uLnTx/>
              <a:uFillTx/>
              <a:latin typeface="+mj-lt"/>
              <a:ea typeface="+mn-ea"/>
              <a:cs typeface="Arial" panose="020B0604020202020204" pitchFamily="34" charset="0"/>
            </a:endParaRPr>
          </a:p>
          <a:p>
            <a:pPr marL="342891" marR="0" lvl="0" indent="-342891" algn="l" defTabSz="914400" rtl="0" eaLnBrk="1" fontAlgn="auto" latinLnBrk="0" hangingPunct="1">
              <a:lnSpc>
                <a:spcPct val="100000"/>
              </a:lnSpc>
              <a:spcBef>
                <a:spcPts val="0"/>
              </a:spcBef>
              <a:spcAft>
                <a:spcPts val="0"/>
              </a:spcAft>
              <a:buClrTx/>
              <a:buSzTx/>
              <a:buFontTx/>
              <a:buAutoNum type="arabicPeriod"/>
              <a:tabLst/>
              <a:defRPr/>
            </a:pPr>
            <a:endParaRPr kumimoji="0" lang="it-IT" sz="1400" b="1" i="0" u="none" strike="noStrike" kern="1200" cap="none" spc="0" normalizeH="0" baseline="0" noProof="0" dirty="0">
              <a:ln>
                <a:noFill/>
              </a:ln>
              <a:solidFill>
                <a:srgbClr val="415364"/>
              </a:solidFill>
              <a:effectLst/>
              <a:uLnTx/>
              <a:uFillTx/>
              <a:latin typeface="+mj-lt"/>
              <a:ea typeface="+mn-ea"/>
              <a:cs typeface="Arial" panose="020B0604020202020204" pitchFamily="34" charset="0"/>
            </a:endParaRPr>
          </a:p>
          <a:p>
            <a:pPr marL="342891" marR="0" lvl="0" indent="-342891" algn="l" defTabSz="914400" rtl="0" eaLnBrk="1" fontAlgn="auto" latinLnBrk="0" hangingPunct="1">
              <a:lnSpc>
                <a:spcPct val="100000"/>
              </a:lnSpc>
              <a:spcBef>
                <a:spcPts val="0"/>
              </a:spcBef>
              <a:spcAft>
                <a:spcPts val="0"/>
              </a:spcAft>
              <a:buClrTx/>
              <a:buSzTx/>
              <a:buFontTx/>
              <a:buAutoNum type="arabicPeriod"/>
              <a:tabLst/>
              <a:defRPr/>
            </a:pPr>
            <a:r>
              <a:rPr kumimoji="0" lang="it-IT" sz="1400" b="1"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Esenzione dalla prestazione di garanzie</a:t>
            </a:r>
          </a:p>
          <a:p>
            <a:pPr marL="342891" marR="0" lvl="0" indent="-342891" algn="l" defTabSz="914400" rtl="0" eaLnBrk="1" fontAlgn="auto" latinLnBrk="0" hangingPunct="1">
              <a:lnSpc>
                <a:spcPct val="100000"/>
              </a:lnSpc>
              <a:spcBef>
                <a:spcPts val="0"/>
              </a:spcBef>
              <a:spcAft>
                <a:spcPts val="0"/>
              </a:spcAft>
              <a:buClrTx/>
              <a:buSzTx/>
              <a:buFontTx/>
              <a:buAutoNum type="arabicPeriod"/>
              <a:tabLst/>
              <a:defRPr/>
            </a:pPr>
            <a:endParaRPr kumimoji="0" lang="it-IT" sz="1400" b="1" i="0" u="none" strike="noStrike" kern="1200" cap="none" spc="0" normalizeH="0" baseline="0" noProof="0" dirty="0">
              <a:ln>
                <a:noFill/>
              </a:ln>
              <a:solidFill>
                <a:srgbClr val="415364"/>
              </a:solidFill>
              <a:effectLst/>
              <a:uLnTx/>
              <a:uFillTx/>
              <a:latin typeface="+mj-lt"/>
              <a:ea typeface="+mn-ea"/>
              <a:cs typeface="Arial" panose="020B0604020202020204" pitchFamily="34" charset="0"/>
            </a:endParaRPr>
          </a:p>
          <a:p>
            <a:pPr marL="342891" lvl="0" indent="-342891">
              <a:buFontTx/>
              <a:buAutoNum type="arabicPeriod"/>
              <a:defRPr/>
            </a:pPr>
            <a:r>
              <a:rPr kumimoji="0" lang="it-IT" sz="1400" b="1"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Finanziamenti per digitalizzazione e sostenibilità,</a:t>
            </a:r>
            <a:r>
              <a:rPr lang="it-IT" sz="1400" b="1" dirty="0">
                <a:solidFill>
                  <a:srgbClr val="415364"/>
                </a:solidFill>
                <a:latin typeface="+mj-lt"/>
                <a:cs typeface="Arial" panose="020B0604020202020204" pitchFamily="34" charset="0"/>
              </a:rPr>
              <a:t> formazione del personale,</a:t>
            </a:r>
            <a:r>
              <a:rPr kumimoji="0" lang="it-IT" sz="1400" b="1"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 rafforzamento patrimoniale</a:t>
            </a:r>
            <a:r>
              <a:rPr lang="it-IT" sz="1400" b="1" dirty="0">
                <a:solidFill>
                  <a:srgbClr val="415364"/>
                </a:solidFill>
                <a:latin typeface="+mj-lt"/>
                <a:cs typeface="Arial" panose="020B0604020202020204" pitchFamily="34" charset="0"/>
              </a:rPr>
              <a:t> </a:t>
            </a:r>
            <a:r>
              <a:rPr lang="it-IT" altLang="it-IT" sz="1400" b="1" dirty="0">
                <a:solidFill>
                  <a:srgbClr val="415364"/>
                </a:solidFill>
                <a:latin typeface="Arial" panose="020B0604020202020204" pitchFamily="34" charset="0"/>
              </a:rPr>
              <a:t>e</a:t>
            </a:r>
            <a:r>
              <a:rPr kumimoji="0" lang="it-IT" sz="1400" b="1"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 </a:t>
            </a:r>
            <a:r>
              <a:rPr lang="it-IT" altLang="it-IT" sz="1400" b="1" dirty="0">
                <a:solidFill>
                  <a:srgbClr val="415364"/>
                </a:solidFill>
                <a:latin typeface="Arial" panose="020B0604020202020204" pitchFamily="34" charset="0"/>
              </a:rPr>
              <a:t>individuazione di nuove opportunità di business </a:t>
            </a:r>
            <a:endParaRPr kumimoji="0" lang="it-IT" sz="1400" b="1" i="0" u="none" strike="noStrike" kern="1200" cap="none" spc="0" normalizeH="0" baseline="0" noProof="0" dirty="0">
              <a:ln>
                <a:noFill/>
              </a:ln>
              <a:solidFill>
                <a:srgbClr val="415364"/>
              </a:solidFill>
              <a:effectLst/>
              <a:uLnTx/>
              <a:uFillTx/>
              <a:latin typeface="+mj-lt"/>
              <a:ea typeface="+mn-ea"/>
              <a:cs typeface="Arial" panose="020B0604020202020204" pitchFamily="34" charset="0"/>
            </a:endParaRPr>
          </a:p>
        </p:txBody>
      </p:sp>
      <p:sp>
        <p:nvSpPr>
          <p:cNvPr id="11" name="Rettangolo con angoli arrotondati 10">
            <a:extLst>
              <a:ext uri="{FF2B5EF4-FFF2-40B4-BE49-F238E27FC236}">
                <a16:creationId xmlns:a16="http://schemas.microsoft.com/office/drawing/2014/main" id="{1296CD1F-58EA-AF5B-B493-6AC242714B4B}"/>
              </a:ext>
            </a:extLst>
          </p:cNvPr>
          <p:cNvSpPr/>
          <p:nvPr/>
        </p:nvSpPr>
        <p:spPr>
          <a:xfrm>
            <a:off x="558098" y="1433418"/>
            <a:ext cx="6121877" cy="2634105"/>
          </a:xfrm>
          <a:prstGeom prst="roundRect">
            <a:avLst/>
          </a:prstGeom>
          <a:noFill/>
          <a:ln w="9525" cap="flat" cmpd="sng" algn="ctr">
            <a:solidFill>
              <a:srgbClr val="B5C8E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noProof="0" dirty="0">
              <a:ln>
                <a:noFill/>
              </a:ln>
              <a:solidFill>
                <a:srgbClr val="FFFEFD"/>
              </a:solidFill>
              <a:effectLst/>
              <a:uLnTx/>
              <a:uFillTx/>
              <a:latin typeface="+mj-lt"/>
              <a:ea typeface="+mn-ea"/>
              <a:cs typeface="Arial" panose="020B0604020202020204" pitchFamily="34" charset="0"/>
            </a:endParaRPr>
          </a:p>
        </p:txBody>
      </p:sp>
      <p:pic>
        <p:nvPicPr>
          <p:cNvPr id="12" name="Immagine 11" descr="Immagine che contiene nero, oscurità&#10;&#10;Descrizione generata automaticamente">
            <a:extLst>
              <a:ext uri="{FF2B5EF4-FFF2-40B4-BE49-F238E27FC236}">
                <a16:creationId xmlns:a16="http://schemas.microsoft.com/office/drawing/2014/main" id="{D71F68C0-17C3-0E6E-BDDF-11B2ABE2CE07}"/>
              </a:ext>
            </a:extLst>
          </p:cNvPr>
          <p:cNvPicPr>
            <a:picLocks noChangeAspect="1"/>
          </p:cNvPicPr>
          <p:nvPr/>
        </p:nvPicPr>
        <p:blipFill>
          <a:blip r:embed="rId3" cstate="screen">
            <a:duotone>
              <a:srgbClr val="5F85B1">
                <a:shade val="45000"/>
                <a:satMod val="135000"/>
              </a:srgbClr>
              <a:prstClr val="white"/>
            </a:duotone>
            <a:extLst>
              <a:ext uri="{28A0092B-C50C-407E-A947-70E740481C1C}">
                <a14:useLocalDpi xmlns:a14="http://schemas.microsoft.com/office/drawing/2010/main" val="0"/>
              </a:ext>
            </a:extLst>
          </a:blip>
          <a:stretch>
            <a:fillRect/>
          </a:stretch>
        </p:blipFill>
        <p:spPr>
          <a:xfrm>
            <a:off x="266848" y="2537353"/>
            <a:ext cx="582499" cy="582499"/>
          </a:xfrm>
          <a:prstGeom prst="rect">
            <a:avLst/>
          </a:prstGeom>
          <a:solidFill>
            <a:srgbClr val="FFFEFD"/>
          </a:solidFill>
        </p:spPr>
      </p:pic>
      <p:sp>
        <p:nvSpPr>
          <p:cNvPr id="13" name="Rettangolo 12">
            <a:extLst>
              <a:ext uri="{FF2B5EF4-FFF2-40B4-BE49-F238E27FC236}">
                <a16:creationId xmlns:a16="http://schemas.microsoft.com/office/drawing/2014/main" id="{CF0D9FA5-1446-2C8E-7632-2610DB9CF0BE}"/>
              </a:ext>
            </a:extLst>
          </p:cNvPr>
          <p:cNvSpPr/>
          <p:nvPr/>
        </p:nvSpPr>
        <p:spPr>
          <a:xfrm>
            <a:off x="2253113" y="1284476"/>
            <a:ext cx="2392155" cy="275245"/>
          </a:xfrm>
          <a:prstGeom prst="rect">
            <a:avLst/>
          </a:prstGeom>
          <a:solidFill>
            <a:srgbClr val="FFFEF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5F85B1"/>
                </a:solidFill>
                <a:effectLst/>
                <a:uLnTx/>
                <a:uFillTx/>
                <a:latin typeface="+mj-lt"/>
                <a:ea typeface="+mn-ea"/>
                <a:cs typeface="Arial" panose="020B0604020202020204" pitchFamily="34" charset="0"/>
              </a:rPr>
              <a:t>CONDIZIONI DEDICATE</a:t>
            </a:r>
          </a:p>
        </p:txBody>
      </p:sp>
      <p:sp>
        <p:nvSpPr>
          <p:cNvPr id="14" name="CasellaDiTesto 13">
            <a:extLst>
              <a:ext uri="{FF2B5EF4-FFF2-40B4-BE49-F238E27FC236}">
                <a16:creationId xmlns:a16="http://schemas.microsoft.com/office/drawing/2014/main" id="{993D35D6-2555-F9FB-5239-3863818EFDDD}"/>
              </a:ext>
            </a:extLst>
          </p:cNvPr>
          <p:cNvSpPr txBox="1"/>
          <p:nvPr/>
        </p:nvSpPr>
        <p:spPr>
          <a:xfrm>
            <a:off x="900596" y="1595627"/>
            <a:ext cx="509718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415364"/>
                </a:solidFill>
                <a:effectLst/>
                <a:uLnTx/>
                <a:uFillTx/>
                <a:latin typeface="+mj-lt"/>
                <a:ea typeface="Calibri" panose="020F0502020204030204" pitchFamily="34" charset="0"/>
                <a:cs typeface="Arial" panose="020B0604020202020204" pitchFamily="34" charset="0"/>
              </a:rPr>
              <a:t>Riserva dedicata al nuovo strumento lanciato a marzo 2025: </a:t>
            </a:r>
            <a:r>
              <a:rPr kumimoji="0" lang="it-IT" sz="1400" b="1" i="0" u="sng" strike="noStrike" kern="1200" cap="none" spc="0" normalizeH="0" baseline="0" noProof="0" dirty="0">
                <a:ln>
                  <a:noFill/>
                </a:ln>
                <a:solidFill>
                  <a:srgbClr val="005392"/>
                </a:solidFill>
                <a:effectLst/>
                <a:uLnTx/>
                <a:uFillTx/>
                <a:latin typeface="+mj-lt"/>
                <a:ea typeface="Calibri" panose="020F0502020204030204" pitchFamily="34" charset="0"/>
                <a:cs typeface="Arial" panose="020B0604020202020204" pitchFamily="34" charset="0"/>
              </a:rPr>
              <a:t>200 €mln</a:t>
            </a:r>
            <a:endParaRPr kumimoji="0" lang="it-IT" sz="1400" b="0" i="0" u="sng" strike="noStrike" kern="1200" cap="none" spc="0" normalizeH="0" baseline="0" noProof="0" dirty="0">
              <a:ln>
                <a:noFill/>
              </a:ln>
              <a:solidFill>
                <a:srgbClr val="005392"/>
              </a:solidFill>
              <a:effectLst/>
              <a:uLnTx/>
              <a:uFillTx/>
              <a:latin typeface="+mj-lt"/>
              <a:ea typeface="Calibri" panose="020F0502020204030204" pitchFamily="34" charset="0"/>
              <a:cs typeface="Arial" panose="020B0604020202020204" pitchFamily="34" charset="0"/>
            </a:endParaRPr>
          </a:p>
        </p:txBody>
      </p:sp>
      <p:sp>
        <p:nvSpPr>
          <p:cNvPr id="16" name="Rettangolo 15">
            <a:extLst>
              <a:ext uri="{FF2B5EF4-FFF2-40B4-BE49-F238E27FC236}">
                <a16:creationId xmlns:a16="http://schemas.microsoft.com/office/drawing/2014/main" id="{556EB981-E17A-326F-EEDF-9172D92CA027}"/>
              </a:ext>
            </a:extLst>
          </p:cNvPr>
          <p:cNvSpPr/>
          <p:nvPr/>
        </p:nvSpPr>
        <p:spPr>
          <a:xfrm>
            <a:off x="575674" y="4780267"/>
            <a:ext cx="11308808" cy="1356007"/>
          </a:xfrm>
          <a:prstGeom prst="rect">
            <a:avLst/>
          </a:prstGeom>
          <a:solidFill>
            <a:srgbClr val="FFFEFD"/>
          </a:solidFill>
          <a:ln w="19050" cap="flat" cmpd="sng" algn="ctr">
            <a:solidFill>
              <a:srgbClr val="415364">
                <a:lumMod val="20000"/>
                <a:lumOff val="80000"/>
              </a:srgbClr>
            </a:solidFill>
            <a:prstDash val="solid"/>
            <a:miter lim="800000"/>
          </a:ln>
          <a:effectLst/>
        </p:spPr>
        <p:txBody>
          <a:bodyPr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b="0" i="0" u="none" strike="noStrike" kern="0" cap="none" spc="0" normalizeH="0" baseline="0" noProof="0" dirty="0">
                <a:ln>
                  <a:noFill/>
                </a:ln>
                <a:solidFill>
                  <a:srgbClr val="FFFEFD"/>
                </a:solidFill>
                <a:effectLst/>
                <a:uLnTx/>
                <a:uFillTx/>
                <a:latin typeface="+mj-lt"/>
                <a:ea typeface="+mn-ea"/>
                <a:cs typeface="Arial" panose="020B0604020202020204" pitchFamily="34" charset="0"/>
              </a:rPr>
              <a:t>del finanziamento destinato alla copertura di investimenti per il rafforzamento patrimoniale </a:t>
            </a:r>
          </a:p>
        </p:txBody>
      </p:sp>
      <p:sp>
        <p:nvSpPr>
          <p:cNvPr id="19" name="Rettangolo 18">
            <a:extLst>
              <a:ext uri="{FF2B5EF4-FFF2-40B4-BE49-F238E27FC236}">
                <a16:creationId xmlns:a16="http://schemas.microsoft.com/office/drawing/2014/main" id="{EC6BE964-2EA8-70D7-A31F-4A9F097981BD}"/>
              </a:ext>
            </a:extLst>
          </p:cNvPr>
          <p:cNvSpPr/>
          <p:nvPr/>
        </p:nvSpPr>
        <p:spPr>
          <a:xfrm>
            <a:off x="1312812" y="4555053"/>
            <a:ext cx="3166455" cy="420053"/>
          </a:xfrm>
          <a:prstGeom prst="rect">
            <a:avLst/>
          </a:prstGeom>
          <a:solidFill>
            <a:srgbClr val="FFFEFD"/>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05392"/>
                </a:solidFill>
                <a:effectLst/>
                <a:uLnTx/>
                <a:uFillTx/>
                <a:latin typeface="+mj-lt"/>
                <a:ea typeface="+mn-ea"/>
                <a:cs typeface="Arial" panose="020B0604020202020204" pitchFamily="34" charset="0"/>
              </a:rPr>
              <a:t>  IMPRESE BENEFICIARIE</a:t>
            </a:r>
          </a:p>
        </p:txBody>
      </p:sp>
      <p:pic>
        <p:nvPicPr>
          <p:cNvPr id="22" name="Immagine 21">
            <a:extLst>
              <a:ext uri="{FF2B5EF4-FFF2-40B4-BE49-F238E27FC236}">
                <a16:creationId xmlns:a16="http://schemas.microsoft.com/office/drawing/2014/main" id="{83B6565B-C780-C417-828D-A9A8F1745943}"/>
              </a:ext>
            </a:extLst>
          </p:cNvPr>
          <p:cNvPicPr>
            <a:picLocks noChangeAspect="1"/>
          </p:cNvPicPr>
          <p:nvPr/>
        </p:nvPicPr>
        <p:blipFill>
          <a:blip r:embed="rId4" cstate="screen">
            <a:duotone>
              <a:srgbClr val="5F85B1">
                <a:shade val="45000"/>
                <a:satMod val="135000"/>
              </a:srgbClr>
              <a:prstClr val="white"/>
            </a:duotone>
            <a:extLst>
              <a:ext uri="{28A0092B-C50C-407E-A947-70E740481C1C}">
                <a14:useLocalDpi xmlns:a14="http://schemas.microsoft.com/office/drawing/2010/main" val="0"/>
              </a:ext>
            </a:extLst>
          </a:blip>
          <a:stretch>
            <a:fillRect/>
          </a:stretch>
        </p:blipFill>
        <p:spPr>
          <a:xfrm rot="5400000">
            <a:off x="912640" y="4497198"/>
            <a:ext cx="535764" cy="535764"/>
          </a:xfrm>
          <a:prstGeom prst="rect">
            <a:avLst/>
          </a:prstGeom>
          <a:solidFill>
            <a:srgbClr val="FFFEFD"/>
          </a:solidFill>
        </p:spPr>
      </p:pic>
      <p:sp>
        <p:nvSpPr>
          <p:cNvPr id="25" name="CasellaDiTesto 32">
            <a:extLst>
              <a:ext uri="{FF2B5EF4-FFF2-40B4-BE49-F238E27FC236}">
                <a16:creationId xmlns:a16="http://schemas.microsoft.com/office/drawing/2014/main" id="{59503083-9F8E-EDA5-F667-011199625870}"/>
              </a:ext>
            </a:extLst>
          </p:cNvPr>
          <p:cNvSpPr txBox="1">
            <a:spLocks noChangeArrowheads="1"/>
          </p:cNvSpPr>
          <p:nvPr/>
        </p:nvSpPr>
        <p:spPr bwMode="auto">
          <a:xfrm>
            <a:off x="4221927" y="5050684"/>
            <a:ext cx="333618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400" b="1"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Per le imprese esportatici </a:t>
            </a:r>
            <a:r>
              <a:rPr kumimoji="0" lang="it-IT" altLang="it-IT" sz="1400" b="0"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con </a:t>
            </a:r>
            <a:r>
              <a:rPr kumimoji="0" lang="it-IT" altLang="it-IT" sz="1400" b="1" i="0" u="none" strike="noStrike" kern="1200" cap="none" spc="0" normalizeH="0" baseline="0" noProof="0" dirty="0">
                <a:ln>
                  <a:noFill/>
                </a:ln>
                <a:solidFill>
                  <a:srgbClr val="005392"/>
                </a:solidFill>
                <a:effectLst/>
                <a:uLnTx/>
                <a:uFillTx/>
                <a:latin typeface="+mj-lt"/>
                <a:ea typeface="+mn-ea"/>
                <a:cs typeface="Arial" panose="020B0604020202020204" pitchFamily="34" charset="0"/>
              </a:rPr>
              <a:t>export, import </a:t>
            </a:r>
            <a:r>
              <a:rPr kumimoji="0" lang="it-IT" altLang="it-IT" sz="1400" b="0"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o</a:t>
            </a:r>
            <a:r>
              <a:rPr kumimoji="0" lang="it-IT" altLang="it-IT" sz="1400" b="1"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 </a:t>
            </a:r>
            <a:r>
              <a:rPr kumimoji="0" lang="it-IT" altLang="it-IT" sz="1400" b="1" i="0" u="none" strike="noStrike" kern="1200" cap="none" spc="0" normalizeH="0" baseline="0" noProof="0" dirty="0">
                <a:ln>
                  <a:noFill/>
                </a:ln>
                <a:solidFill>
                  <a:srgbClr val="005392"/>
                </a:solidFill>
                <a:effectLst/>
                <a:uLnTx/>
                <a:uFillTx/>
                <a:latin typeface="+mj-lt"/>
                <a:ea typeface="+mn-ea"/>
                <a:cs typeface="Arial" panose="020B0604020202020204" pitchFamily="34" charset="0"/>
              </a:rPr>
              <a:t>presenza in America Latina</a:t>
            </a:r>
            <a:r>
              <a:rPr kumimoji="0" lang="it-IT" altLang="it-IT" sz="1400" b="1"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 </a:t>
            </a:r>
            <a:r>
              <a:rPr kumimoji="0" lang="it-IT" altLang="it-IT" sz="1400" b="0"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e imprese della loro </a:t>
            </a:r>
            <a:r>
              <a:rPr kumimoji="0" lang="it-IT" altLang="it-IT" sz="1400" b="1"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filiera</a:t>
            </a:r>
          </a:p>
        </p:txBody>
      </p:sp>
      <p:sp>
        <p:nvSpPr>
          <p:cNvPr id="26" name="CasellaDiTesto 32">
            <a:extLst>
              <a:ext uri="{FF2B5EF4-FFF2-40B4-BE49-F238E27FC236}">
                <a16:creationId xmlns:a16="http://schemas.microsoft.com/office/drawing/2014/main" id="{7BBC701E-DEE3-89C7-8AD9-62DAB57422C9}"/>
              </a:ext>
            </a:extLst>
          </p:cNvPr>
          <p:cNvSpPr txBox="1">
            <a:spLocks noChangeArrowheads="1"/>
          </p:cNvSpPr>
          <p:nvPr/>
        </p:nvSpPr>
        <p:spPr bwMode="auto">
          <a:xfrm>
            <a:off x="7543176" y="5051763"/>
            <a:ext cx="4238362"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342900" indent="-342900">
              <a:defRPr>
                <a:latin typeface="Arial" panose="020B0604020202020204" pitchFamily="34" charset="0"/>
              </a:defRPr>
            </a:lvl1pPr>
            <a:lvl2pPr marL="0" lvl="1" algn="ctr">
              <a:defRPr sz="1100" b="1">
                <a:solidFill>
                  <a:srgbClr val="415364"/>
                </a:solidFill>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400" b="1"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Per le imprese </a:t>
            </a:r>
            <a:r>
              <a:rPr kumimoji="0" lang="it-IT" altLang="it-IT" sz="1400" b="0"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che richiedono </a:t>
            </a:r>
            <a:r>
              <a:rPr kumimoji="0" lang="it-IT" altLang="it-IT" sz="1400" b="1"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fino al 31.12.2026 </a:t>
            </a:r>
            <a:r>
              <a:rPr kumimoji="0" lang="it-IT" altLang="it-IT" sz="1400" b="0"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finanziamenti </a:t>
            </a:r>
            <a:r>
              <a:rPr kumimoji="0" lang="it-IT" altLang="it-IT" sz="1400" b="1" i="0" u="none" strike="noStrike" kern="1200" cap="none" spc="0" normalizeH="0" baseline="0" noProof="0" dirty="0">
                <a:ln>
                  <a:noFill/>
                </a:ln>
                <a:solidFill>
                  <a:srgbClr val="005392"/>
                </a:solidFill>
                <a:effectLst/>
                <a:uLnTx/>
                <a:uFillTx/>
                <a:latin typeface="+mj-lt"/>
                <a:ea typeface="+mn-ea"/>
                <a:cs typeface="Arial" panose="020B0604020202020204" pitchFamily="34" charset="0"/>
              </a:rPr>
              <a:t>con focus America Latina</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000" b="0" i="1" u="none" strike="noStrike" kern="1200" cap="none" spc="0" normalizeH="0" baseline="0" noProof="0" dirty="0">
                <a:ln>
                  <a:noFill/>
                </a:ln>
                <a:solidFill>
                  <a:srgbClr val="415364"/>
                </a:solidFill>
                <a:effectLst/>
                <a:uLnTx/>
                <a:uFillTx/>
                <a:latin typeface="+mj-lt"/>
                <a:ea typeface="+mn-ea"/>
                <a:cs typeface="Arial" panose="020B0604020202020204" pitchFamily="34" charset="0"/>
              </a:rPr>
              <a:t>Inserimento Mercati, Certificazioni e Consulenze, Fiere ed Eventi, E-commerce, Temporary Manager</a:t>
            </a:r>
          </a:p>
        </p:txBody>
      </p:sp>
      <p:sp>
        <p:nvSpPr>
          <p:cNvPr id="2" name="CasellaDiTesto 32">
            <a:extLst>
              <a:ext uri="{FF2B5EF4-FFF2-40B4-BE49-F238E27FC236}">
                <a16:creationId xmlns:a16="http://schemas.microsoft.com/office/drawing/2014/main" id="{2E10D04E-2ED5-424E-9195-15E2AC3E4899}"/>
              </a:ext>
            </a:extLst>
          </p:cNvPr>
          <p:cNvSpPr txBox="1">
            <a:spLocks noChangeArrowheads="1"/>
          </p:cNvSpPr>
          <p:nvPr/>
        </p:nvSpPr>
        <p:spPr bwMode="auto">
          <a:xfrm>
            <a:off x="819124" y="5081365"/>
            <a:ext cx="32755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400" b="1"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Per le imprese </a:t>
            </a:r>
            <a:r>
              <a:rPr kumimoji="0" lang="it-IT" altLang="it-IT" sz="1400" b="1" i="0" u="none" strike="noStrike" kern="1200" cap="none" spc="0" normalizeH="0" baseline="0" noProof="0" dirty="0">
                <a:ln>
                  <a:noFill/>
                </a:ln>
                <a:solidFill>
                  <a:srgbClr val="005392"/>
                </a:solidFill>
                <a:effectLst/>
                <a:uLnTx/>
                <a:uFillTx/>
                <a:latin typeface="+mj-lt"/>
                <a:ea typeface="+mn-ea"/>
                <a:cs typeface="Arial" panose="020B0604020202020204" pitchFamily="34" charset="0"/>
              </a:rPr>
              <a:t>anche non esportatici che intendono investire in loco</a:t>
            </a:r>
          </a:p>
        </p:txBody>
      </p:sp>
      <p:sp>
        <p:nvSpPr>
          <p:cNvPr id="5" name="Rettangolo 4">
            <a:extLst>
              <a:ext uri="{FF2B5EF4-FFF2-40B4-BE49-F238E27FC236}">
                <a16:creationId xmlns:a16="http://schemas.microsoft.com/office/drawing/2014/main" id="{8F64E9CC-2E78-55EC-9388-CE2B84865E3C}"/>
              </a:ext>
            </a:extLst>
          </p:cNvPr>
          <p:cNvSpPr/>
          <p:nvPr/>
        </p:nvSpPr>
        <p:spPr>
          <a:xfrm>
            <a:off x="7195273" y="1855287"/>
            <a:ext cx="4689209" cy="2212236"/>
          </a:xfrm>
          <a:prstGeom prst="rect">
            <a:avLst/>
          </a:prstGeom>
          <a:solidFill>
            <a:schemeClr val="bg1">
              <a:alpha val="72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178125" rtl="0" eaLnBrk="1" fontAlgn="auto" latinLnBrk="0" hangingPunct="0">
              <a:lnSpc>
                <a:spcPct val="100000"/>
              </a:lnSpc>
              <a:spcBef>
                <a:spcPts val="0"/>
              </a:spcBef>
              <a:spcAft>
                <a:spcPts val="0"/>
              </a:spcAft>
              <a:buClrTx/>
              <a:buSzTx/>
              <a:buFontTx/>
              <a:buNone/>
              <a:tabLst/>
              <a:defRPr/>
            </a:pPr>
            <a:endParaRPr kumimoji="0" lang="it-IT" sz="4400" b="0" i="0" u="none" strike="noStrike" kern="1200" cap="none" spc="0" normalizeH="0" baseline="0" noProof="0" dirty="0">
              <a:ln>
                <a:noFill/>
              </a:ln>
              <a:solidFill>
                <a:srgbClr val="FFFFFF"/>
              </a:solidFill>
              <a:effectLst/>
              <a:uLnTx/>
              <a:uFillTx/>
              <a:latin typeface="+mj-lt"/>
              <a:ea typeface="+mn-ea"/>
              <a:cs typeface="Arial" panose="020B0604020202020204" pitchFamily="34" charset="0"/>
              <a:sym typeface="Helvetica Neue Medium"/>
            </a:endParaRPr>
          </a:p>
        </p:txBody>
      </p:sp>
      <p:sp>
        <p:nvSpPr>
          <p:cNvPr id="33" name="Rettangolo 32">
            <a:extLst>
              <a:ext uri="{FF2B5EF4-FFF2-40B4-BE49-F238E27FC236}">
                <a16:creationId xmlns:a16="http://schemas.microsoft.com/office/drawing/2014/main" id="{75A5FFA4-E802-471E-CF04-9A91F61FC489}"/>
              </a:ext>
            </a:extLst>
          </p:cNvPr>
          <p:cNvSpPr/>
          <p:nvPr/>
        </p:nvSpPr>
        <p:spPr>
          <a:xfrm>
            <a:off x="7329772" y="1324105"/>
            <a:ext cx="4395967" cy="346955"/>
          </a:xfrm>
          <a:prstGeom prst="rect">
            <a:avLst/>
          </a:prstGeom>
          <a:solidFill>
            <a:schemeClr val="tx2">
              <a:lumMod val="20000"/>
              <a:lumOff val="80000"/>
            </a:schemeClr>
          </a:solidFill>
          <a:ln w="12700" cap="flat" cmpd="sng" algn="ctr">
            <a:solidFill>
              <a:srgbClr val="5F85B1">
                <a:lumMod val="20000"/>
                <a:lumOff val="8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05392"/>
                </a:solidFill>
                <a:effectLst/>
                <a:uLnTx/>
                <a:uFillTx/>
                <a:latin typeface="+mj-lt"/>
                <a:ea typeface="+mn-ea"/>
                <a:cs typeface="Arial" panose="020B0604020202020204" pitchFamily="34" charset="0"/>
              </a:rPr>
              <a:t>    AREE COINVOLTE</a:t>
            </a:r>
          </a:p>
        </p:txBody>
      </p:sp>
      <p:pic>
        <p:nvPicPr>
          <p:cNvPr id="1026" name="Picture 2" descr="Bandiera del Messico - Wikipedia">
            <a:extLst>
              <a:ext uri="{FF2B5EF4-FFF2-40B4-BE49-F238E27FC236}">
                <a16:creationId xmlns:a16="http://schemas.microsoft.com/office/drawing/2014/main" id="{EB1D8E17-F9F9-3CE1-69FC-7D6CBD0F5F83}"/>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692587" y="2828602"/>
            <a:ext cx="933035" cy="533385"/>
          </a:xfrm>
          <a:prstGeom prst="rect">
            <a:avLst/>
          </a:prstGeom>
          <a:noFill/>
          <a:extLst>
            <a:ext uri="{909E8E84-426E-40DD-AFC4-6F175D3DCCD1}">
              <a14:hiddenFill xmlns:a14="http://schemas.microsoft.com/office/drawing/2010/main">
                <a:solidFill>
                  <a:srgbClr val="FFFFFF"/>
                </a:solidFill>
              </a14:hiddenFill>
            </a:ext>
          </a:extLst>
        </p:spPr>
      </p:pic>
      <p:pic>
        <p:nvPicPr>
          <p:cNvPr id="799" name="Immagine 798">
            <a:extLst>
              <a:ext uri="{FF2B5EF4-FFF2-40B4-BE49-F238E27FC236}">
                <a16:creationId xmlns:a16="http://schemas.microsoft.com/office/drawing/2014/main" id="{5F6C0166-632D-C811-3C22-44FA176C41A9}"/>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0858594" y="2445389"/>
            <a:ext cx="714397" cy="1228763"/>
          </a:xfrm>
          <a:prstGeom prst="rect">
            <a:avLst/>
          </a:prstGeom>
        </p:spPr>
      </p:pic>
      <p:pic>
        <p:nvPicPr>
          <p:cNvPr id="800" name="Immagine 799">
            <a:extLst>
              <a:ext uri="{FF2B5EF4-FFF2-40B4-BE49-F238E27FC236}">
                <a16:creationId xmlns:a16="http://schemas.microsoft.com/office/drawing/2014/main" id="{34827FEB-CF74-0D80-1402-9BC0869CB3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67295" y="2735011"/>
            <a:ext cx="1353429" cy="1048603"/>
          </a:xfrm>
          <a:prstGeom prst="rect">
            <a:avLst/>
          </a:prstGeom>
        </p:spPr>
      </p:pic>
      <p:sp>
        <p:nvSpPr>
          <p:cNvPr id="34" name="CasellaDiTesto 33">
            <a:extLst>
              <a:ext uri="{FF2B5EF4-FFF2-40B4-BE49-F238E27FC236}">
                <a16:creationId xmlns:a16="http://schemas.microsoft.com/office/drawing/2014/main" id="{8CE2E280-78D2-364B-0F04-B0D073002FE0}"/>
              </a:ext>
            </a:extLst>
          </p:cNvPr>
          <p:cNvSpPr txBox="1"/>
          <p:nvPr/>
        </p:nvSpPr>
        <p:spPr>
          <a:xfrm>
            <a:off x="7620443" y="2109166"/>
            <a:ext cx="957236"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1100" b="1" i="0" u="none" strike="noStrike" kern="1200" cap="none" spc="0" normalizeH="0" baseline="0" noProof="0" dirty="0">
                <a:ln>
                  <a:noFill/>
                </a:ln>
                <a:solidFill>
                  <a:prstClr val="black"/>
                </a:solidFill>
                <a:effectLst/>
                <a:uLnTx/>
                <a:uFillTx/>
                <a:latin typeface="+mj-lt"/>
                <a:ea typeface="Calibri" panose="020F0502020204030204" pitchFamily="34" charset="0"/>
                <a:cs typeface="Arial" panose="020B0604020202020204" pitchFamily="34" charset="0"/>
              </a:rPr>
              <a:t>MESSICO</a:t>
            </a:r>
          </a:p>
        </p:txBody>
      </p:sp>
      <p:sp>
        <p:nvSpPr>
          <p:cNvPr id="35" name="CasellaDiTesto 34">
            <a:extLst>
              <a:ext uri="{FF2B5EF4-FFF2-40B4-BE49-F238E27FC236}">
                <a16:creationId xmlns:a16="http://schemas.microsoft.com/office/drawing/2014/main" id="{043F93A7-29FA-8D90-B192-6F8FD366FAB8}"/>
              </a:ext>
            </a:extLst>
          </p:cNvPr>
          <p:cNvSpPr txBox="1"/>
          <p:nvPr/>
        </p:nvSpPr>
        <p:spPr>
          <a:xfrm>
            <a:off x="9031281" y="1979539"/>
            <a:ext cx="957236"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1100" b="1" i="0" u="none" strike="noStrike" kern="1200" cap="none" spc="0" normalizeH="0" baseline="0" noProof="0" dirty="0">
                <a:ln>
                  <a:noFill/>
                </a:ln>
                <a:solidFill>
                  <a:prstClr val="black"/>
                </a:solidFill>
                <a:effectLst/>
                <a:uLnTx/>
                <a:uFillTx/>
                <a:latin typeface="+mj-lt"/>
                <a:ea typeface="Calibri" panose="020F0502020204030204" pitchFamily="34" charset="0"/>
                <a:cs typeface="Arial" panose="020B0604020202020204" pitchFamily="34" charset="0"/>
              </a:rPr>
              <a:t>AMERICA CENTRALE</a:t>
            </a:r>
          </a:p>
        </p:txBody>
      </p:sp>
      <p:sp>
        <p:nvSpPr>
          <p:cNvPr id="36" name="CasellaDiTesto 35">
            <a:extLst>
              <a:ext uri="{FF2B5EF4-FFF2-40B4-BE49-F238E27FC236}">
                <a16:creationId xmlns:a16="http://schemas.microsoft.com/office/drawing/2014/main" id="{19335886-3C79-90B7-CDD0-C3E3ACDE54BC}"/>
              </a:ext>
            </a:extLst>
          </p:cNvPr>
          <p:cNvSpPr txBox="1"/>
          <p:nvPr/>
        </p:nvSpPr>
        <p:spPr>
          <a:xfrm>
            <a:off x="10546344" y="1979539"/>
            <a:ext cx="1209585"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1100" b="1" i="0" u="none" strike="noStrike" kern="1200" cap="none" spc="0" normalizeH="0" baseline="0" noProof="0" dirty="0">
                <a:ln>
                  <a:noFill/>
                </a:ln>
                <a:solidFill>
                  <a:prstClr val="black"/>
                </a:solidFill>
                <a:effectLst/>
                <a:uLnTx/>
                <a:uFillTx/>
                <a:latin typeface="+mj-lt"/>
                <a:ea typeface="Calibri" panose="020F0502020204030204" pitchFamily="34" charset="0"/>
                <a:cs typeface="Arial" panose="020B0604020202020204" pitchFamily="34" charset="0"/>
              </a:rPr>
              <a:t>AMERICA MERIDIONALE</a:t>
            </a:r>
          </a:p>
        </p:txBody>
      </p:sp>
      <p:sp>
        <p:nvSpPr>
          <p:cNvPr id="15" name="Segnaposto numero diapositiva 3">
            <a:extLst>
              <a:ext uri="{FF2B5EF4-FFF2-40B4-BE49-F238E27FC236}">
                <a16:creationId xmlns:a16="http://schemas.microsoft.com/office/drawing/2014/main" id="{23021DD7-AE33-CAEE-B41A-AD01D2C94B7E}"/>
              </a:ext>
            </a:extLst>
          </p:cNvPr>
          <p:cNvSpPr txBox="1">
            <a:spLocks/>
          </p:cNvSpPr>
          <p:nvPr/>
        </p:nvSpPr>
        <p:spPr>
          <a:xfrm>
            <a:off x="279114" y="6425845"/>
            <a:ext cx="1344083" cy="244916"/>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08DA0FE-9C19-F746-8419-6700E348BF78}" type="slidenum">
              <a:rPr lang="it-IT" sz="1050" smtClean="0">
                <a:solidFill>
                  <a:srgbClr val="415064"/>
                </a:solidFill>
                <a:latin typeface="+mj-lt"/>
              </a:rPr>
              <a:pPr>
                <a:defRPr/>
              </a:pPr>
              <a:t>13</a:t>
            </a:fld>
            <a:endParaRPr lang="it-IT" sz="1050" dirty="0">
              <a:solidFill>
                <a:srgbClr val="415064"/>
              </a:solidFill>
              <a:latin typeface="+mj-lt"/>
            </a:endParaRPr>
          </a:p>
        </p:txBody>
      </p:sp>
      <p:pic>
        <p:nvPicPr>
          <p:cNvPr id="17" name="Immagine 16" descr="Immagine che contiene nero, oscurità&#10;&#10;Descrizione generata automaticamente">
            <a:extLst>
              <a:ext uri="{FF2B5EF4-FFF2-40B4-BE49-F238E27FC236}">
                <a16:creationId xmlns:a16="http://schemas.microsoft.com/office/drawing/2014/main" id="{BD35CFDC-A597-88F4-CEA9-CF66F5303797}"/>
              </a:ext>
            </a:extLst>
          </p:cNvPr>
          <p:cNvPicPr>
            <a:picLocks noChangeAspect="1"/>
          </p:cNvPicPr>
          <p:nvPr/>
        </p:nvPicPr>
        <p:blipFill>
          <a:blip r:embed="rId8" cstate="screen">
            <a:duotone>
              <a:srgbClr val="005392">
                <a:shade val="45000"/>
                <a:satMod val="135000"/>
              </a:srgbClr>
              <a:prstClr val="white"/>
            </a:duotone>
            <a:extLst>
              <a:ext uri="{28A0092B-C50C-407E-A947-70E740481C1C}">
                <a14:useLocalDpi xmlns:a14="http://schemas.microsoft.com/office/drawing/2010/main" val="0"/>
              </a:ext>
            </a:extLst>
          </a:blip>
          <a:stretch>
            <a:fillRect/>
          </a:stretch>
        </p:blipFill>
        <p:spPr>
          <a:xfrm>
            <a:off x="3887350" y="2480557"/>
            <a:ext cx="254454" cy="254454"/>
          </a:xfrm>
          <a:prstGeom prst="rect">
            <a:avLst/>
          </a:prstGeom>
        </p:spPr>
      </p:pic>
      <p:pic>
        <p:nvPicPr>
          <p:cNvPr id="18" name="Immagine 17" descr="Immagine che contiene nero, oscurità&#10;&#10;Descrizione generata automaticamente">
            <a:extLst>
              <a:ext uri="{FF2B5EF4-FFF2-40B4-BE49-F238E27FC236}">
                <a16:creationId xmlns:a16="http://schemas.microsoft.com/office/drawing/2014/main" id="{87450944-5E57-BBB0-D22C-56B4F2BC7AED}"/>
              </a:ext>
            </a:extLst>
          </p:cNvPr>
          <p:cNvPicPr>
            <a:picLocks noChangeAspect="1"/>
          </p:cNvPicPr>
          <p:nvPr/>
        </p:nvPicPr>
        <p:blipFill>
          <a:blip r:embed="rId8" cstate="screen">
            <a:duotone>
              <a:srgbClr val="005392">
                <a:shade val="45000"/>
                <a:satMod val="135000"/>
              </a:srgbClr>
              <a:prstClr val="white"/>
            </a:duotone>
            <a:extLst>
              <a:ext uri="{28A0092B-C50C-407E-A947-70E740481C1C}">
                <a14:useLocalDpi xmlns:a14="http://schemas.microsoft.com/office/drawing/2010/main" val="0"/>
              </a:ext>
            </a:extLst>
          </a:blip>
          <a:stretch>
            <a:fillRect/>
          </a:stretch>
        </p:blipFill>
        <p:spPr>
          <a:xfrm>
            <a:off x="6335877" y="3529160"/>
            <a:ext cx="254454" cy="254454"/>
          </a:xfrm>
          <a:prstGeom prst="rect">
            <a:avLst/>
          </a:prstGeom>
        </p:spPr>
      </p:pic>
    </p:spTree>
    <p:extLst>
      <p:ext uri="{BB962C8B-B14F-4D97-AF65-F5344CB8AC3E}">
        <p14:creationId xmlns:p14="http://schemas.microsoft.com/office/powerpoint/2010/main" val="4189715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ttangolo 22"/>
          <p:cNvSpPr/>
          <p:nvPr/>
        </p:nvSpPr>
        <p:spPr>
          <a:xfrm>
            <a:off x="9801547" y="5879833"/>
            <a:ext cx="2260315" cy="890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srgbClr val="FFFEFD"/>
              </a:solidFill>
              <a:effectLst/>
              <a:uLnTx/>
              <a:uFillTx/>
              <a:latin typeface="Arial" panose="020B0604020202020204"/>
              <a:ea typeface="+mn-ea"/>
              <a:cs typeface="+mn-cs"/>
            </a:endParaRPr>
          </a:p>
        </p:txBody>
      </p:sp>
      <p:sp>
        <p:nvSpPr>
          <p:cNvPr id="62" name="Segnaposto testo 1"/>
          <p:cNvSpPr>
            <a:spLocks noGrp="1"/>
          </p:cNvSpPr>
          <p:nvPr>
            <p:ph type="body" idx="13"/>
          </p:nvPr>
        </p:nvSpPr>
        <p:spPr>
          <a:xfrm>
            <a:off x="534494" y="325974"/>
            <a:ext cx="11603468" cy="383116"/>
          </a:xfrm>
        </p:spPr>
        <p:txBody>
          <a:bodyPr/>
          <a:lstStyle/>
          <a:p>
            <a:r>
              <a:rPr lang="it-IT" dirty="0"/>
              <a:t>Sostegno alla competitività delle imprese italiane con interessi in America Centrale o Meridionale </a:t>
            </a:r>
            <a:r>
              <a:rPr lang="it-IT" sz="2300" dirty="0">
                <a:solidFill>
                  <a:schemeClr val="accent2"/>
                </a:solidFill>
              </a:rPr>
              <a:t>(«Potenziamento c</a:t>
            </a:r>
            <a:r>
              <a:rPr lang="it-IT" sz="2300" b="1" dirty="0">
                <a:solidFill>
                  <a:schemeClr val="accent2"/>
                </a:solidFill>
                <a:latin typeface="Arial" panose="020B0604020202020204"/>
              </a:rPr>
              <a:t>ompetitività in America Latina</a:t>
            </a:r>
            <a:r>
              <a:rPr lang="it-IT" sz="2300" dirty="0">
                <a:solidFill>
                  <a:schemeClr val="accent2"/>
                </a:solidFill>
              </a:rPr>
              <a:t>») </a:t>
            </a:r>
          </a:p>
        </p:txBody>
      </p:sp>
      <p:sp>
        <p:nvSpPr>
          <p:cNvPr id="65" name="Segnaposto testo 25">
            <a:extLst>
              <a:ext uri="{FF2B5EF4-FFF2-40B4-BE49-F238E27FC236}">
                <a16:creationId xmlns:a16="http://schemas.microsoft.com/office/drawing/2014/main" id="{6B995381-B17B-4631-89F9-93B28697404F}"/>
              </a:ext>
            </a:extLst>
          </p:cNvPr>
          <p:cNvSpPr txBox="1">
            <a:spLocks/>
          </p:cNvSpPr>
          <p:nvPr/>
        </p:nvSpPr>
        <p:spPr bwMode="auto">
          <a:xfrm>
            <a:off x="807281" y="923988"/>
            <a:ext cx="10755871" cy="88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810604" rtl="0" eaLnBrk="1" fontAlgn="auto" latinLnBrk="0" hangingPunct="1">
              <a:lnSpc>
                <a:spcPct val="100000"/>
              </a:lnSpc>
              <a:spcBef>
                <a:spcPct val="20000"/>
              </a:spcBef>
              <a:spcAft>
                <a:spcPts val="0"/>
              </a:spcAft>
              <a:buClrTx/>
              <a:buSzTx/>
              <a:buFontTx/>
              <a:buNone/>
              <a:tabLst/>
              <a:defRPr/>
            </a:pPr>
            <a:r>
              <a:rPr kumimoji="0" lang="it-IT" altLang="it-IT" sz="1400" b="0"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Finanziamento agevolato in regime “de </a:t>
            </a:r>
            <a:r>
              <a:rPr kumimoji="0" lang="it-IT" altLang="it-IT" sz="1400" b="0" i="0" u="none" strike="noStrike" kern="1200" cap="none" spc="0" normalizeH="0" baseline="0" noProof="0" dirty="0" err="1">
                <a:ln>
                  <a:noFill/>
                </a:ln>
                <a:solidFill>
                  <a:srgbClr val="415364"/>
                </a:solidFill>
                <a:effectLst/>
                <a:uLnTx/>
                <a:uFillTx/>
                <a:latin typeface="Arial" panose="020B0604020202020204" pitchFamily="34" charset="0"/>
                <a:ea typeface="+mn-ea"/>
                <a:cs typeface="+mn-cs"/>
              </a:rPr>
              <a:t>minimis</a:t>
            </a:r>
            <a:r>
              <a:rPr kumimoji="0" lang="it-IT" altLang="it-IT" sz="1400" b="0"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 per la realizzazione di investimenti per il rafforzamento patrimoniale, investimenti digitali, ecologici, nonché produttivi o commercial </a:t>
            </a:r>
            <a:r>
              <a:rPr kumimoji="0" lang="it-IT" altLang="it-IT" sz="14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a beneficio di imprese italiane con interessi in America Latina</a:t>
            </a:r>
            <a:endParaRPr kumimoji="0" lang="it-IT" altLang="it-IT" sz="1400" b="0" i="0" u="none" strike="noStrike" kern="1200" cap="none" spc="0" normalizeH="0" baseline="0" noProof="0" dirty="0">
              <a:ln>
                <a:noFill/>
              </a:ln>
              <a:solidFill>
                <a:srgbClr val="415364"/>
              </a:solidFill>
              <a:effectLst/>
              <a:uLnTx/>
              <a:uFillTx/>
              <a:latin typeface="Arial" panose="020B0604020202020204" pitchFamily="34" charset="0"/>
              <a:ea typeface="+mn-ea"/>
              <a:cs typeface="+mn-cs"/>
            </a:endParaRPr>
          </a:p>
        </p:txBody>
      </p:sp>
      <p:pic>
        <p:nvPicPr>
          <p:cNvPr id="66" name="Immagine 65"/>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9457" y="1090079"/>
            <a:ext cx="597824" cy="597824"/>
          </a:xfrm>
          <a:prstGeom prst="rect">
            <a:avLst/>
          </a:prstGeom>
        </p:spPr>
      </p:pic>
      <p:sp>
        <p:nvSpPr>
          <p:cNvPr id="68" name="Rettangolo 4">
            <a:extLst>
              <a:ext uri="{FF2B5EF4-FFF2-40B4-BE49-F238E27FC236}">
                <a16:creationId xmlns:a16="http://schemas.microsoft.com/office/drawing/2014/main" id="{7225A6CF-FDDB-4F6F-82A1-CE5B5679ECAB}"/>
              </a:ext>
            </a:extLst>
          </p:cNvPr>
          <p:cNvSpPr>
            <a:spLocks noChangeArrowheads="1"/>
          </p:cNvSpPr>
          <p:nvPr/>
        </p:nvSpPr>
        <p:spPr bwMode="auto">
          <a:xfrm>
            <a:off x="70907" y="1838863"/>
            <a:ext cx="5610366" cy="176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A CHI È DEDICATA</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it-IT" altLang="it-IT" sz="1133" b="0" i="0" u="none" strike="noStrike" kern="1200" cap="none" spc="0" normalizeH="0" baseline="0" noProof="0" dirty="0">
                <a:ln>
                  <a:noFill/>
                </a:ln>
                <a:solidFill>
                  <a:srgbClr val="797979"/>
                </a:solidFill>
                <a:effectLst/>
                <a:uLnTx/>
                <a:uFillTx/>
                <a:latin typeface="Arial"/>
              </a:rPr>
              <a:t>Imprese </a:t>
            </a:r>
            <a:r>
              <a:rPr kumimoji="0" lang="it-IT" altLang="it-IT" sz="1133" b="1" i="0" u="none" strike="noStrike" kern="1200" cap="none" spc="0" normalizeH="0" baseline="0" noProof="0" dirty="0">
                <a:ln>
                  <a:noFill/>
                </a:ln>
                <a:solidFill>
                  <a:srgbClr val="797979"/>
                </a:solidFill>
                <a:effectLst/>
                <a:uLnTx/>
                <a:uFillTx/>
                <a:latin typeface="Arial"/>
              </a:rPr>
              <a:t>italiane esportatrici </a:t>
            </a:r>
            <a:r>
              <a:rPr kumimoji="0" lang="it-IT" altLang="it-IT" sz="1133" b="0" i="0" u="none" strike="noStrike" kern="1200" cap="none" spc="0" normalizeH="0" baseline="0" noProof="0" dirty="0">
                <a:ln>
                  <a:noFill/>
                </a:ln>
                <a:solidFill>
                  <a:srgbClr val="797979"/>
                </a:solidFill>
                <a:effectLst/>
                <a:uLnTx/>
                <a:uFillTx/>
                <a:latin typeface="Arial"/>
              </a:rPr>
              <a:t>(con un fatturato estero </a:t>
            </a:r>
            <a:r>
              <a:rPr lang="it-IT" altLang="it-IT" sz="1200" dirty="0">
                <a:solidFill>
                  <a:srgbClr val="797979"/>
                </a:solidFill>
                <a:latin typeface="Arial" panose="020B0604020202020204" pitchFamily="34" charset="0"/>
              </a:rPr>
              <a:t>≥</a:t>
            </a:r>
            <a:r>
              <a:rPr kumimoji="0" lang="it-IT" altLang="it-IT" sz="1133" b="0" i="0" u="none" strike="noStrike" kern="1200" cap="none" spc="0" normalizeH="0" baseline="0" noProof="0" dirty="0">
                <a:ln>
                  <a:noFill/>
                </a:ln>
                <a:solidFill>
                  <a:srgbClr val="797979"/>
                </a:solidFill>
                <a:effectLst/>
                <a:uLnTx/>
                <a:uFillTx/>
                <a:latin typeface="Arial"/>
              </a:rPr>
              <a:t>5% realizzato nell’ultimo anno) che rispettino uno dei seguenti requisiti: (i) </a:t>
            </a:r>
            <a:r>
              <a:rPr kumimoji="0" lang="it-IT" sz="1133" b="1" i="0" u="none" strike="noStrike" kern="1200" cap="none" spc="0" normalizeH="0" baseline="0" noProof="0" dirty="0">
                <a:ln>
                  <a:noFill/>
                </a:ln>
                <a:solidFill>
                  <a:srgbClr val="797979"/>
                </a:solidFill>
                <a:effectLst/>
                <a:uLnTx/>
                <a:uFillTx/>
                <a:latin typeface="Arial"/>
              </a:rPr>
              <a:t>esportazioni o importazioni </a:t>
            </a:r>
            <a:r>
              <a:rPr kumimoji="0" lang="it-IT" sz="1133" b="0" i="0" u="none" strike="noStrike" kern="1200" cap="none" spc="0" normalizeH="0" baseline="0" noProof="0" dirty="0">
                <a:ln>
                  <a:noFill/>
                </a:ln>
                <a:solidFill>
                  <a:srgbClr val="797979"/>
                </a:solidFill>
                <a:effectLst/>
                <a:uLnTx/>
                <a:uFillTx/>
                <a:latin typeface="Arial"/>
              </a:rPr>
              <a:t>da/verso l’America Latina </a:t>
            </a:r>
            <a:r>
              <a:rPr lang="it-IT" altLang="it-IT" sz="1200" dirty="0">
                <a:solidFill>
                  <a:srgbClr val="797979"/>
                </a:solidFill>
                <a:latin typeface="Arial" panose="020B0604020202020204" pitchFamily="34" charset="0"/>
              </a:rPr>
              <a:t>≥</a:t>
            </a:r>
            <a:r>
              <a:rPr kumimoji="0" lang="it-IT" sz="1133" b="0" i="0" u="none" strike="noStrike" kern="1200" cap="none" spc="0" normalizeH="0" baseline="0" noProof="0" dirty="0">
                <a:ln>
                  <a:noFill/>
                </a:ln>
                <a:solidFill>
                  <a:srgbClr val="797979"/>
                </a:solidFill>
                <a:effectLst/>
                <a:uLnTx/>
                <a:uFillTx/>
                <a:latin typeface="Arial"/>
              </a:rPr>
              <a:t>2%</a:t>
            </a:r>
            <a:r>
              <a:rPr kumimoji="0" lang="it-IT" sz="1133" b="0" i="0" u="none" strike="noStrike" kern="1200" cap="none" spc="0" normalizeH="0" baseline="30000" noProof="0" dirty="0">
                <a:ln>
                  <a:noFill/>
                </a:ln>
                <a:solidFill>
                  <a:srgbClr val="797979"/>
                </a:solidFill>
                <a:effectLst/>
                <a:uLnTx/>
                <a:uFillTx/>
                <a:latin typeface="Arial"/>
              </a:rPr>
              <a:t>1</a:t>
            </a:r>
            <a:r>
              <a:rPr kumimoji="0" lang="it-IT" sz="1133" b="0" i="0" u="none" strike="noStrike" kern="1200" cap="none" spc="0" normalizeH="0" baseline="0" noProof="0" dirty="0">
                <a:ln>
                  <a:noFill/>
                </a:ln>
                <a:solidFill>
                  <a:srgbClr val="797979"/>
                </a:solidFill>
                <a:effectLst/>
                <a:uLnTx/>
                <a:uFillTx/>
                <a:latin typeface="Arial"/>
              </a:rPr>
              <a:t> o (ii) </a:t>
            </a:r>
            <a:r>
              <a:rPr kumimoji="0" lang="it-IT" sz="1133" b="1" i="0" u="none" strike="noStrike" kern="1200" cap="none" spc="0" normalizeH="0" baseline="0" noProof="0" dirty="0">
                <a:ln>
                  <a:noFill/>
                </a:ln>
                <a:solidFill>
                  <a:srgbClr val="797979"/>
                </a:solidFill>
                <a:effectLst/>
                <a:uLnTx/>
                <a:uFillTx/>
                <a:latin typeface="Arial"/>
              </a:rPr>
              <a:t>presenza in America </a:t>
            </a:r>
            <a:r>
              <a:rPr lang="it-IT" sz="1133" b="1" dirty="0">
                <a:solidFill>
                  <a:srgbClr val="797979"/>
                </a:solidFill>
                <a:latin typeface="Arial"/>
              </a:rPr>
              <a:t>Latina</a:t>
            </a:r>
            <a:r>
              <a:rPr lang="it-IT" sz="1133" baseline="30000" dirty="0">
                <a:solidFill>
                  <a:srgbClr val="797979"/>
                </a:solidFill>
                <a:latin typeface="Arial"/>
              </a:rPr>
              <a:t>2</a:t>
            </a:r>
            <a:r>
              <a:rPr kumimoji="0" lang="it-IT" sz="1133" b="1" i="0" u="none" strike="noStrike" kern="1200" cap="none" spc="0" normalizeH="0" baseline="0" noProof="0" dirty="0">
                <a:ln>
                  <a:noFill/>
                </a:ln>
                <a:solidFill>
                  <a:srgbClr val="797979"/>
                </a:solidFill>
                <a:effectLst/>
                <a:uLnTx/>
                <a:uFillTx/>
                <a:latin typeface="Arial"/>
              </a:rPr>
              <a:t> </a:t>
            </a:r>
            <a:r>
              <a:rPr kumimoji="0" lang="it-IT" sz="1133" b="0" i="0" u="none" strike="noStrike" kern="1200" cap="none" spc="0" normalizeH="0" baseline="0" noProof="0" dirty="0">
                <a:ln>
                  <a:noFill/>
                </a:ln>
                <a:solidFill>
                  <a:srgbClr val="797979"/>
                </a:solidFill>
                <a:effectLst/>
                <a:uLnTx/>
                <a:uFillTx/>
                <a:latin typeface="Arial"/>
              </a:rPr>
              <a:t>oppure</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it-IT" altLang="it-IT" sz="1133" b="0" i="0" u="none" strike="noStrike" kern="1200" cap="none" spc="0" normalizeH="0" baseline="0" noProof="0" dirty="0">
                <a:ln>
                  <a:noFill/>
                </a:ln>
                <a:solidFill>
                  <a:srgbClr val="797979"/>
                </a:solidFill>
                <a:effectLst/>
                <a:uLnTx/>
                <a:uFillTx/>
                <a:latin typeface="Arial"/>
              </a:rPr>
              <a:t>Imprese italiane con fatturato realizzato del </a:t>
            </a:r>
            <a:r>
              <a:rPr lang="it-IT" altLang="it-IT" sz="1200" dirty="0">
                <a:solidFill>
                  <a:srgbClr val="797979"/>
                </a:solidFill>
                <a:latin typeface="Arial" panose="020B0604020202020204" pitchFamily="34" charset="0"/>
              </a:rPr>
              <a:t>≥</a:t>
            </a:r>
            <a:r>
              <a:rPr kumimoji="0" lang="it-IT" altLang="it-IT" sz="1133" b="1" i="0" u="none" strike="noStrike" kern="1200" cap="none" spc="0" normalizeH="0" baseline="0" noProof="0" dirty="0">
                <a:ln>
                  <a:noFill/>
                </a:ln>
                <a:solidFill>
                  <a:srgbClr val="797979"/>
                </a:solidFill>
                <a:effectLst/>
                <a:uLnTx/>
                <a:uFillTx/>
                <a:latin typeface="Arial"/>
              </a:rPr>
              <a:t>10% verso le imprese di cui sopra, </a:t>
            </a:r>
            <a:r>
              <a:rPr kumimoji="0" lang="it-IT" sz="1133" b="0" i="0" u="none" strike="noStrike" kern="1200" cap="none" spc="0" normalizeH="0" baseline="0" noProof="0" dirty="0">
                <a:ln>
                  <a:noFill/>
                </a:ln>
                <a:solidFill>
                  <a:srgbClr val="797979"/>
                </a:solidFill>
                <a:effectLst/>
                <a:uLnTx/>
                <a:uFillTx/>
                <a:latin typeface="Arial"/>
              </a:rPr>
              <a:t>oppure</a:t>
            </a:r>
          </a:p>
          <a:p>
            <a:pPr marL="0" marR="0" lvl="0" indent="0" algn="ctr" defTabSz="914400" rtl="0" eaLnBrk="1" fontAlgn="auto" latinLnBrk="0" hangingPunct="1">
              <a:lnSpc>
                <a:spcPct val="100000"/>
              </a:lnSpc>
              <a:spcBef>
                <a:spcPts val="0"/>
              </a:spcBef>
              <a:spcAft>
                <a:spcPts val="800"/>
              </a:spcAft>
              <a:buClrTx/>
              <a:buSzTx/>
              <a:buFontTx/>
              <a:buNone/>
              <a:tabLst/>
              <a:defRPr/>
            </a:pPr>
            <a:r>
              <a:rPr lang="it-IT" sz="1133" dirty="0">
                <a:solidFill>
                  <a:srgbClr val="797979"/>
                </a:solidFill>
                <a:latin typeface="Arial"/>
              </a:rPr>
              <a:t>Imprese, </a:t>
            </a:r>
            <a:r>
              <a:rPr lang="it-IT" sz="1133" b="1" dirty="0">
                <a:solidFill>
                  <a:srgbClr val="797979"/>
                </a:solidFill>
                <a:latin typeface="Arial"/>
              </a:rPr>
              <a:t>anche non esportatrici</a:t>
            </a:r>
            <a:r>
              <a:rPr lang="it-IT" sz="1133" dirty="0">
                <a:solidFill>
                  <a:srgbClr val="797979"/>
                </a:solidFill>
                <a:latin typeface="Arial"/>
              </a:rPr>
              <a:t>, che intendono </a:t>
            </a:r>
            <a:r>
              <a:rPr lang="it-IT" sz="1133" b="1" dirty="0">
                <a:solidFill>
                  <a:srgbClr val="797979"/>
                </a:solidFill>
                <a:latin typeface="Arial"/>
              </a:rPr>
              <a:t>investire in America Latina </a:t>
            </a:r>
            <a:r>
              <a:rPr lang="it-IT" sz="1133" dirty="0">
                <a:solidFill>
                  <a:srgbClr val="797979"/>
                </a:solidFill>
                <a:latin typeface="Arial"/>
              </a:rPr>
              <a:t>(30% dell’importo ammissibile)</a:t>
            </a:r>
            <a:endParaRPr kumimoji="0" lang="it-IT" sz="1133" b="0" i="0" u="none" strike="noStrike" kern="1200" cap="none" spc="0" normalizeH="0" baseline="30000" noProof="0" dirty="0">
              <a:ln>
                <a:noFill/>
              </a:ln>
              <a:solidFill>
                <a:srgbClr val="797979"/>
              </a:solidFill>
              <a:effectLst/>
              <a:uLnTx/>
              <a:uFillTx/>
              <a:latin typeface="Arial"/>
            </a:endParaRPr>
          </a:p>
        </p:txBody>
      </p:sp>
      <p:cxnSp>
        <p:nvCxnSpPr>
          <p:cNvPr id="74" name="Connettore diritto 73"/>
          <p:cNvCxnSpPr>
            <a:cxnSpLocks/>
          </p:cNvCxnSpPr>
          <p:nvPr/>
        </p:nvCxnSpPr>
        <p:spPr>
          <a:xfrm flipH="1">
            <a:off x="5935342" y="1881718"/>
            <a:ext cx="21984" cy="4183675"/>
          </a:xfrm>
          <a:prstGeom prst="line">
            <a:avLst/>
          </a:prstGeom>
          <a:ln>
            <a:solidFill>
              <a:srgbClr val="7A8CA9"/>
            </a:solidFill>
            <a:prstDash val="dash"/>
          </a:ln>
        </p:spPr>
        <p:style>
          <a:lnRef idx="1">
            <a:schemeClr val="accent4"/>
          </a:lnRef>
          <a:fillRef idx="0">
            <a:schemeClr val="accent4"/>
          </a:fillRef>
          <a:effectRef idx="0">
            <a:schemeClr val="accent4"/>
          </a:effectRef>
          <a:fontRef idx="minor">
            <a:schemeClr val="tx1"/>
          </a:fontRef>
        </p:style>
      </p:cxnSp>
      <p:pic>
        <p:nvPicPr>
          <p:cNvPr id="75" name="Immagine 74"/>
          <p:cNvPicPr>
            <a:picLocks noChangeAspect="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982819" y="5468048"/>
            <a:ext cx="522000" cy="522000"/>
          </a:xfrm>
          <a:prstGeom prst="rect">
            <a:avLst/>
          </a:prstGeom>
        </p:spPr>
      </p:pic>
      <p:pic>
        <p:nvPicPr>
          <p:cNvPr id="76" name="Immagine 75"/>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500475" y="1752130"/>
            <a:ext cx="443024" cy="443024"/>
          </a:xfrm>
          <a:prstGeom prst="rect">
            <a:avLst/>
          </a:prstGeom>
        </p:spPr>
      </p:pic>
      <p:sp>
        <p:nvSpPr>
          <p:cNvPr id="78" name="Rettangolo 77"/>
          <p:cNvSpPr/>
          <p:nvPr/>
        </p:nvSpPr>
        <p:spPr>
          <a:xfrm>
            <a:off x="508368" y="6065393"/>
            <a:ext cx="11438791" cy="507831"/>
          </a:xfrm>
          <a:prstGeom prst="rect">
            <a:avLst/>
          </a:prstGeom>
        </p:spPr>
        <p:txBody>
          <a:bodyPr wrap="square">
            <a:spAutoFit/>
          </a:bodyPr>
          <a:lstStyle/>
          <a:p>
            <a:pPr marL="228600" indent="-228600">
              <a:buAutoNum type="arabicPlain"/>
              <a:defRPr/>
            </a:pPr>
            <a:r>
              <a:rPr lang="it-IT" sz="900" dirty="0">
                <a:solidFill>
                  <a:srgbClr val="797979"/>
                </a:solidFill>
                <a:latin typeface="Arial" panose="020B0604020202020204"/>
              </a:rPr>
              <a:t>La percentuale è data dal rapporto tra il valore delle esportazioni o importazioni e fatturato totale di una singola annualità dell’ultimo triennio precedente alla data di presentazione della Domanda</a:t>
            </a:r>
          </a:p>
          <a:p>
            <a:pPr marL="228600" indent="-228600">
              <a:buAutoNum type="arabicPlain"/>
              <a:defRPr/>
            </a:pPr>
            <a:r>
              <a:rPr lang="it-IT" sz="900" dirty="0">
                <a:solidFill>
                  <a:srgbClr val="797979"/>
                </a:solidFill>
                <a:latin typeface="Arial" panose="020B0604020202020204"/>
              </a:rPr>
              <a:t>La stabile presenza in America Latina deve risultare da almeno 6 mesi antecedenti alla data di presentazione della domanda o comunque entro la prima erogazione</a:t>
            </a:r>
          </a:p>
          <a:p>
            <a:pPr>
              <a:defRPr/>
            </a:pPr>
            <a:r>
              <a:rPr kumimoji="0" lang="it-IT" sz="900" b="0" i="0" u="none" strike="noStrike" kern="1200" cap="none" spc="0" normalizeH="0" baseline="0" noProof="0" dirty="0">
                <a:ln>
                  <a:noFill/>
                </a:ln>
                <a:solidFill>
                  <a:srgbClr val="797979"/>
                </a:solidFill>
                <a:effectLst/>
                <a:uLnTx/>
                <a:uFillTx/>
                <a:latin typeface="Arial" panose="020B0604020202020204"/>
                <a:ea typeface="+mn-ea"/>
                <a:cs typeface="+mn-cs"/>
              </a:rPr>
              <a:t>* </a:t>
            </a:r>
            <a:r>
              <a:rPr lang="it-IT" sz="900" dirty="0">
                <a:solidFill>
                  <a:srgbClr val="797979"/>
                </a:solidFill>
                <a:latin typeface="Arial" panose="020B0604020202020204"/>
              </a:rPr>
              <a:t>V. definizioni in Circolare</a:t>
            </a:r>
            <a:endParaRPr kumimoji="0" lang="it-IT" sz="900" b="0" i="0" u="none" strike="noStrike" kern="1200" cap="none" spc="0" normalizeH="0" baseline="0" noProof="0" dirty="0">
              <a:ln>
                <a:noFill/>
              </a:ln>
              <a:solidFill>
                <a:srgbClr val="797979"/>
              </a:solidFill>
              <a:effectLst/>
              <a:uLnTx/>
              <a:uFillTx/>
              <a:latin typeface="Arial" panose="020B0604020202020204"/>
              <a:ea typeface="+mn-ea"/>
              <a:cs typeface="+mn-cs"/>
            </a:endParaRPr>
          </a:p>
        </p:txBody>
      </p:sp>
      <p:sp>
        <p:nvSpPr>
          <p:cNvPr id="22" name="Rettangolo 21">
            <a:extLst>
              <a:ext uri="{FF2B5EF4-FFF2-40B4-BE49-F238E27FC236}">
                <a16:creationId xmlns:a16="http://schemas.microsoft.com/office/drawing/2014/main" id="{0AEDE799-5098-4883-A5DA-D298FD3A6FBC}"/>
              </a:ext>
            </a:extLst>
          </p:cNvPr>
          <p:cNvSpPr>
            <a:spLocks noChangeArrowheads="1"/>
          </p:cNvSpPr>
          <p:nvPr/>
        </p:nvSpPr>
        <p:spPr bwMode="auto">
          <a:xfrm>
            <a:off x="6664216" y="5193951"/>
            <a:ext cx="5396428" cy="88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32" rtl="0" eaLnBrk="1" fontAlgn="auto" latinLnBrk="0" hangingPunct="1">
              <a:lnSpc>
                <a:spcPct val="100000"/>
              </a:lnSpc>
              <a:spcBef>
                <a:spcPts val="0"/>
              </a:spcBef>
              <a:spcAft>
                <a:spcPts val="300"/>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EROGAZIONE </a:t>
            </a:r>
          </a:p>
          <a:p>
            <a:pPr marL="0" marR="0" lvl="0" indent="0" algn="ctr" defTabSz="914332" rtl="0" eaLnBrk="1" fontAlgn="auto" latinLnBrk="0" hangingPunct="1">
              <a:lnSpc>
                <a:spcPct val="100000"/>
              </a:lnSpc>
              <a:spcBef>
                <a:spcPts val="0"/>
              </a:spcBef>
              <a:spcAft>
                <a:spcPts val="300"/>
              </a:spcAft>
              <a:buClrTx/>
              <a:buSzTx/>
              <a:buFontTx/>
              <a:buNone/>
              <a:tabLst/>
              <a:defRPr/>
            </a:pP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Prima </a:t>
            </a:r>
            <a:r>
              <a:rPr kumimoji="0" lang="it-IT" altLang="it-IT" sz="1130" b="0" i="1" u="none" strike="noStrike" kern="1200" cap="none" spc="0" normalizeH="0" baseline="0" noProof="0" dirty="0">
                <a:ln>
                  <a:noFill/>
                </a:ln>
                <a:solidFill>
                  <a:srgbClr val="797979"/>
                </a:solidFill>
                <a:effectLst/>
                <a:uLnTx/>
                <a:uFillTx/>
                <a:latin typeface="Arial" panose="020B0604020202020204" pitchFamily="34" charset="0"/>
                <a:ea typeface="+mn-ea"/>
                <a:cs typeface="+mn-cs"/>
              </a:rPr>
              <a:t>tranche</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pari al 25% a titolo di anticipo; seconda erogazione pari al 25% entro un anno dalla stipula a seguito di prima rendicontazione obbligatoria; terza </a:t>
            </a:r>
            <a:r>
              <a:rPr kumimoji="0" lang="it-IT" altLang="it-IT" sz="1130" b="0" i="1" u="none" strike="noStrike" kern="1200" cap="none" spc="0" normalizeH="0" baseline="0" noProof="0" dirty="0">
                <a:ln>
                  <a:noFill/>
                </a:ln>
                <a:solidFill>
                  <a:srgbClr val="797979"/>
                </a:solidFill>
                <a:effectLst/>
                <a:uLnTx/>
                <a:uFillTx/>
                <a:latin typeface="Arial" panose="020B0604020202020204" pitchFamily="34" charset="0"/>
                <a:ea typeface="+mn-ea"/>
                <a:cs typeface="+mn-cs"/>
              </a:rPr>
              <a:t>tranche</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 saldo dell’importo rendicontato </a:t>
            </a:r>
          </a:p>
        </p:txBody>
      </p:sp>
      <p:sp>
        <p:nvSpPr>
          <p:cNvPr id="3" name="Segnaposto numero diapositiva 3">
            <a:extLst>
              <a:ext uri="{FF2B5EF4-FFF2-40B4-BE49-F238E27FC236}">
                <a16:creationId xmlns:a16="http://schemas.microsoft.com/office/drawing/2014/main" id="{2033C799-BA76-C5D6-73DE-21DDCC7BB0A4}"/>
              </a:ext>
            </a:extLst>
          </p:cNvPr>
          <p:cNvSpPr>
            <a:spLocks noGrp="1"/>
          </p:cNvSpPr>
          <p:nvPr>
            <p:ph type="sldNum" sz="quarter" idx="12"/>
          </p:nvPr>
        </p:nvSpPr>
        <p:spPr>
          <a:xfrm>
            <a:off x="334433" y="6297858"/>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lang="it-IT" sz="900">
                <a:solidFill>
                  <a:srgbClr val="797979"/>
                </a:solidFill>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lang="it-IT" sz="900" dirty="0">
              <a:solidFill>
                <a:srgbClr val="797979"/>
              </a:solidFill>
              <a:latin typeface="Arial" panose="020B0604020202020204"/>
              <a:ea typeface="+mn-ea"/>
              <a:cs typeface="+mn-cs"/>
            </a:endParaRPr>
          </a:p>
        </p:txBody>
      </p:sp>
      <p:sp>
        <p:nvSpPr>
          <p:cNvPr id="6" name="Rettangolo 5">
            <a:extLst>
              <a:ext uri="{FF2B5EF4-FFF2-40B4-BE49-F238E27FC236}">
                <a16:creationId xmlns:a16="http://schemas.microsoft.com/office/drawing/2014/main" id="{4F05EB78-C5AF-A245-47BB-ACACE0485101}"/>
              </a:ext>
            </a:extLst>
          </p:cNvPr>
          <p:cNvSpPr/>
          <p:nvPr/>
        </p:nvSpPr>
        <p:spPr>
          <a:xfrm>
            <a:off x="304128" y="5224391"/>
            <a:ext cx="5196347" cy="487313"/>
          </a:xfrm>
          <a:prstGeom prst="rect">
            <a:avLst/>
          </a:prstGeom>
        </p:spPr>
        <p:txBody>
          <a:bodyPr wrap="square" lIns="91440" tIns="45720" rIns="91440" bIns="45720">
            <a:spAutoFit/>
          </a:bodyPr>
          <a:lstStyle/>
          <a:p>
            <a:pPr marL="0" marR="0" lvl="0" indent="0" algn="ctr" defTabSz="914332" rtl="0" eaLnBrk="1" fontAlgn="auto" latinLnBrk="0" hangingPunct="1">
              <a:lnSpc>
                <a:spcPct val="100000"/>
              </a:lnSpc>
              <a:spcBef>
                <a:spcPts val="0"/>
              </a:spcBef>
              <a:spcAft>
                <a:spcPts val="225"/>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DURATA DEL FINANZIAMENTO</a:t>
            </a:r>
          </a:p>
          <a:p>
            <a:pPr marL="0" marR="0" lvl="0" indent="0" algn="ctr" defTabSz="914332" rtl="0" eaLnBrk="1" fontAlgn="auto" latinLnBrk="0" hangingPunct="1">
              <a:lnSpc>
                <a:spcPct val="100000"/>
              </a:lnSpc>
              <a:spcBef>
                <a:spcPts val="0"/>
              </a:spcBef>
              <a:spcAft>
                <a:spcPts val="225"/>
              </a:spcAft>
              <a:buClrTx/>
              <a:buSzTx/>
              <a:buFontTx/>
              <a:buNone/>
              <a:tabLst/>
              <a:defRPr/>
            </a:pP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6 anni, di cui 2 di preammortamento</a:t>
            </a:r>
          </a:p>
        </p:txBody>
      </p:sp>
      <p:sp>
        <p:nvSpPr>
          <p:cNvPr id="9" name="Rettangolo 4">
            <a:extLst>
              <a:ext uri="{FF2B5EF4-FFF2-40B4-BE49-F238E27FC236}">
                <a16:creationId xmlns:a16="http://schemas.microsoft.com/office/drawing/2014/main" id="{14DCC87D-7018-6DD3-A8C4-BD41D875B28B}"/>
              </a:ext>
            </a:extLst>
          </p:cNvPr>
          <p:cNvSpPr>
            <a:spLocks noChangeArrowheads="1"/>
          </p:cNvSpPr>
          <p:nvPr/>
        </p:nvSpPr>
        <p:spPr bwMode="auto">
          <a:xfrm>
            <a:off x="6451637" y="3246674"/>
            <a:ext cx="5561682" cy="196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332" rtl="0" eaLnBrk="1" fontAlgn="auto" latinLnBrk="0" hangingPunct="1">
              <a:lnSpc>
                <a:spcPct val="100000"/>
              </a:lnSpc>
              <a:spcBef>
                <a:spcPts val="0"/>
              </a:spcBef>
              <a:spcAft>
                <a:spcPts val="225"/>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SPESE FINANZIABILI</a:t>
            </a:r>
          </a:p>
          <a:p>
            <a:pPr marL="285744" marR="0" lvl="0" indent="-176400" algn="just" defTabSz="91435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Almeno il 60%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per</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«Spese</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per investimenti per il rafforzamento patrimoniale dell’impresa, anche in Italia, inclusi i </a:t>
            </a:r>
            <a:r>
              <a:rPr kumimoji="0" lang="it-IT" altLang="it-IT" sz="113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finanziamenti finalizzati all’incremento di capitale sociale e finanziamenti soci delle controllate dell’impresa richiedente</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a:t>
            </a:r>
            <a:endPar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endParaRPr>
          </a:p>
          <a:p>
            <a:pPr marL="285744" lvl="0" indent="-176400" algn="just" defTabSz="914354">
              <a:spcAft>
                <a:spcPts val="600"/>
              </a:spcAft>
              <a:buFont typeface="Arial" panose="020B0604020202020204" pitchFamily="34" charset="0"/>
              <a:buChar char="•"/>
              <a:defRPr/>
            </a:pP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Massimo il 40%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per «Spese</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strettamente connesse alla realizzazione degli investimenti», tra cui anche le </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spese per formazione </a:t>
            </a:r>
            <a:r>
              <a:rPr kumimoji="0" lang="it-IT" altLang="it-IT" sz="113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di personale </a:t>
            </a:r>
            <a:r>
              <a:rPr kumimoji="0" lang="it-IT" altLang="it-IT" sz="113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(incluse spese per contratti di lavoro destinati alla formazione e all’inserimento degli stessi)</a:t>
            </a:r>
            <a:r>
              <a:rPr kumimoji="0" lang="it-IT" altLang="it-IT" sz="1130"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 </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di viaggio e di ingresso e regolarizzazione in Italia </a:t>
            </a:r>
            <a:r>
              <a:rPr lang="it-IT" altLang="it-IT" sz="1130" dirty="0">
                <a:solidFill>
                  <a:srgbClr val="797979"/>
                </a:solidFill>
                <a:latin typeface="Arial" panose="020B0604020202020204" pitchFamily="34" charset="0"/>
              </a:rPr>
              <a:t>e</a:t>
            </a:r>
            <a:r>
              <a:rPr lang="it-IT" altLang="it-IT" sz="1130" b="1" dirty="0">
                <a:solidFill>
                  <a:srgbClr val="797979"/>
                </a:solidFill>
                <a:latin typeface="Arial" panose="020B0604020202020204" pitchFamily="34" charset="0"/>
              </a:rPr>
              <a:t> </a:t>
            </a:r>
            <a:r>
              <a:rPr lang="it-IT" altLang="it-IT" sz="1130" dirty="0">
                <a:solidFill>
                  <a:srgbClr val="797979"/>
                </a:solidFill>
                <a:latin typeface="Arial" panose="020B0604020202020204" pitchFamily="34" charset="0"/>
              </a:rPr>
              <a:t>le </a:t>
            </a:r>
            <a:r>
              <a:rPr lang="it-IT" altLang="it-IT" sz="1130" b="1" dirty="0">
                <a:solidFill>
                  <a:schemeClr val="accent2"/>
                </a:solidFill>
                <a:latin typeface="Arial" panose="020B0604020202020204" pitchFamily="34" charset="0"/>
              </a:rPr>
              <a:t>spese per l’individuazione di nuove opportunità di business e clienti</a:t>
            </a:r>
            <a:endParaRPr kumimoji="0" lang="it-IT" altLang="it-IT" sz="113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endParaRPr>
          </a:p>
        </p:txBody>
      </p:sp>
      <p:pic>
        <p:nvPicPr>
          <p:cNvPr id="10" name="Immagine 9">
            <a:extLst>
              <a:ext uri="{FF2B5EF4-FFF2-40B4-BE49-F238E27FC236}">
                <a16:creationId xmlns:a16="http://schemas.microsoft.com/office/drawing/2014/main" id="{28F345D3-5837-7B7F-F42D-AE5A59E343EF}"/>
              </a:ext>
            </a:extLst>
          </p:cNvPr>
          <p:cNvPicPr>
            <a:picLocks noChangeAspect="1"/>
          </p:cNvPicPr>
          <p:nvPr/>
        </p:nvPicPr>
        <p:blipFill>
          <a:blip r:embed="rId6"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312560" y="5172331"/>
            <a:ext cx="487313" cy="487313"/>
          </a:xfrm>
          <a:prstGeom prst="rect">
            <a:avLst/>
          </a:prstGeom>
        </p:spPr>
      </p:pic>
      <p:pic>
        <p:nvPicPr>
          <p:cNvPr id="11" name="Immagine 10">
            <a:extLst>
              <a:ext uri="{FF2B5EF4-FFF2-40B4-BE49-F238E27FC236}">
                <a16:creationId xmlns:a16="http://schemas.microsoft.com/office/drawing/2014/main" id="{9D7B9F7A-BB4F-7459-F213-3F31A9D94BE7}"/>
              </a:ext>
            </a:extLst>
          </p:cNvPr>
          <p:cNvPicPr>
            <a:picLocks noChangeAspect="1"/>
          </p:cNvPicPr>
          <p:nvPr/>
        </p:nvPicPr>
        <p:blipFill>
          <a:blip r:embed="rId7"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073891" y="3572789"/>
            <a:ext cx="396000" cy="396000"/>
          </a:xfrm>
          <a:prstGeom prst="rect">
            <a:avLst/>
          </a:prstGeom>
        </p:spPr>
      </p:pic>
      <p:sp>
        <p:nvSpPr>
          <p:cNvPr id="12" name="Rettangolo 11">
            <a:extLst>
              <a:ext uri="{FF2B5EF4-FFF2-40B4-BE49-F238E27FC236}">
                <a16:creationId xmlns:a16="http://schemas.microsoft.com/office/drawing/2014/main" id="{7DC961A3-C568-DAF6-2A8E-237C34717AEB}"/>
              </a:ext>
            </a:extLst>
          </p:cNvPr>
          <p:cNvSpPr>
            <a:spLocks noChangeArrowheads="1"/>
          </p:cNvSpPr>
          <p:nvPr/>
        </p:nvSpPr>
        <p:spPr bwMode="auto">
          <a:xfrm>
            <a:off x="6872711" y="1881718"/>
            <a:ext cx="4931587" cy="109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32" rtl="0" eaLnBrk="1" fontAlgn="auto" latinLnBrk="0" hangingPunct="1">
              <a:lnSpc>
                <a:spcPct val="100000"/>
              </a:lnSpc>
              <a:spcBef>
                <a:spcPts val="0"/>
              </a:spcBef>
              <a:spcAft>
                <a:spcPts val="300"/>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INCENTIVI E PREMIALITÀ</a:t>
            </a:r>
          </a:p>
          <a:p>
            <a:pPr algn="ctr" defTabSz="810604">
              <a:spcBef>
                <a:spcPct val="20000"/>
              </a:spcBef>
              <a:defRPr/>
            </a:pPr>
            <a:r>
              <a:rPr lang="it-IT" altLang="it-IT" sz="1100" dirty="0">
                <a:solidFill>
                  <a:srgbClr val="797979"/>
                </a:solidFill>
                <a:latin typeface="Arial" panose="020B0604020202020204" pitchFamily="34" charset="0"/>
              </a:rPr>
              <a:t>Possibilità di </a:t>
            </a:r>
            <a:r>
              <a:rPr lang="it-IT" altLang="it-IT" sz="1100" b="1" dirty="0">
                <a:solidFill>
                  <a:schemeClr val="accent2"/>
                </a:solidFill>
                <a:latin typeface="Arial" panose="020B0604020202020204" pitchFamily="34" charset="0"/>
              </a:rPr>
              <a:t>esenzione dalle garanzie</a:t>
            </a:r>
            <a:endParaRPr lang="it-IT" altLang="it-IT" sz="1100" dirty="0">
              <a:solidFill>
                <a:schemeClr val="accent2"/>
              </a:solidFill>
              <a:latin typeface="Arial" panose="020B0604020202020204" pitchFamily="34" charset="0"/>
            </a:endParaRPr>
          </a:p>
          <a:p>
            <a:pPr lvl="0" algn="ctr" defTabSz="810604">
              <a:spcBef>
                <a:spcPct val="20000"/>
              </a:spcBef>
              <a:defRPr/>
            </a:pPr>
            <a:r>
              <a:rPr lang="it-IT" altLang="it-IT" sz="1130" dirty="0">
                <a:solidFill>
                  <a:srgbClr val="797979"/>
                </a:solidFill>
                <a:latin typeface="Arial" panose="020B0604020202020204" pitchFamily="34" charset="0"/>
              </a:rPr>
              <a:t>Quota a</a:t>
            </a:r>
            <a:r>
              <a:rPr lang="it-IT" altLang="it-IT" sz="1130" b="1" dirty="0">
                <a:solidFill>
                  <a:srgbClr val="797979"/>
                </a:solidFill>
                <a:latin typeface="Arial" panose="020B0604020202020204" pitchFamily="34" charset="0"/>
              </a:rPr>
              <a:t> </a:t>
            </a:r>
            <a:r>
              <a:rPr lang="it-IT" altLang="it-IT" sz="1130" b="1" dirty="0">
                <a:solidFill>
                  <a:schemeClr val="accent2"/>
                </a:solidFill>
                <a:latin typeface="Arial" panose="020B0604020202020204" pitchFamily="34" charset="0"/>
              </a:rPr>
              <a:t>fondo perduto fino al 20% con un massimo di €200.000 </a:t>
            </a:r>
            <a:r>
              <a:rPr lang="it-IT" altLang="it-IT" sz="1130" dirty="0">
                <a:solidFill>
                  <a:srgbClr val="797979"/>
                </a:solidFill>
                <a:latin typeface="Arial" panose="020B0604020202020204" pitchFamily="34" charset="0"/>
              </a:rPr>
              <a:t>per le imprese con almeno </a:t>
            </a:r>
            <a:r>
              <a:rPr lang="it-IT" altLang="it-IT" sz="1130" b="1" dirty="0">
                <a:solidFill>
                  <a:schemeClr val="accent2"/>
                </a:solidFill>
                <a:latin typeface="Arial" panose="020B0604020202020204" pitchFamily="34" charset="0"/>
              </a:rPr>
              <a:t>una sede operativa nel Sud Italia, startup e PMI innovative </a:t>
            </a:r>
            <a:r>
              <a:rPr lang="it-IT" altLang="it-IT" sz="1130" dirty="0">
                <a:solidFill>
                  <a:srgbClr val="797979"/>
                </a:solidFill>
                <a:latin typeface="Arial" panose="020B0604020202020204" pitchFamily="34" charset="0"/>
              </a:rPr>
              <a:t>o </a:t>
            </a:r>
            <a:r>
              <a:rPr lang="it-IT" altLang="it-IT" sz="1130" b="1" dirty="0">
                <a:solidFill>
                  <a:schemeClr val="accent2"/>
                </a:solidFill>
                <a:latin typeface="Arial" panose="020B0604020202020204" pitchFamily="34" charset="0"/>
              </a:rPr>
              <a:t>fino al 10% con un massimo di €100.000 </a:t>
            </a:r>
            <a:endParaRPr lang="it-IT" altLang="it-IT" sz="1130" dirty="0">
              <a:solidFill>
                <a:schemeClr val="accent2"/>
              </a:solidFill>
              <a:latin typeface="Arial" panose="020B0604020202020204" pitchFamily="34" charset="0"/>
            </a:endParaRPr>
          </a:p>
        </p:txBody>
      </p:sp>
      <p:pic>
        <p:nvPicPr>
          <p:cNvPr id="13" name="Immagine 12">
            <a:extLst>
              <a:ext uri="{FF2B5EF4-FFF2-40B4-BE49-F238E27FC236}">
                <a16:creationId xmlns:a16="http://schemas.microsoft.com/office/drawing/2014/main" id="{D3A79122-C04E-D816-1B6E-E8D1D30CE27D}"/>
              </a:ext>
            </a:extLst>
          </p:cNvPr>
          <p:cNvPicPr>
            <a:picLocks noChangeAspect="1"/>
          </p:cNvPicPr>
          <p:nvPr/>
        </p:nvPicPr>
        <p:blipFill>
          <a:blip r:embed="rId8"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146205" y="1840241"/>
            <a:ext cx="523800" cy="523800"/>
          </a:xfrm>
          <a:prstGeom prst="rect">
            <a:avLst/>
          </a:prstGeom>
        </p:spPr>
      </p:pic>
      <p:sp>
        <p:nvSpPr>
          <p:cNvPr id="14" name="Rettangolo 13">
            <a:extLst>
              <a:ext uri="{FF2B5EF4-FFF2-40B4-BE49-F238E27FC236}">
                <a16:creationId xmlns:a16="http://schemas.microsoft.com/office/drawing/2014/main" id="{61F4EB94-4D85-3641-B6B2-14BA81ADFF42}"/>
              </a:ext>
            </a:extLst>
          </p:cNvPr>
          <p:cNvSpPr>
            <a:spLocks noChangeArrowheads="1"/>
          </p:cNvSpPr>
          <p:nvPr/>
        </p:nvSpPr>
        <p:spPr bwMode="auto">
          <a:xfrm>
            <a:off x="209457" y="3678667"/>
            <a:ext cx="5333267" cy="126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332" rtl="0" eaLnBrk="1" fontAlgn="auto" latinLnBrk="0" hangingPunct="1">
              <a:lnSpc>
                <a:spcPct val="100000"/>
              </a:lnSpc>
              <a:spcBef>
                <a:spcPts val="0"/>
              </a:spcBef>
              <a:spcAft>
                <a:spcPts val="225"/>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IMPORTO FINANZIABILE</a:t>
            </a:r>
          </a:p>
          <a:p>
            <a:pPr marL="534975" marR="0" lvl="0" indent="-174621" algn="just" defTabSz="914354"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it-IT" sz="1130" b="0" i="0" u="none" strike="noStrike" kern="1200" cap="none" spc="0" normalizeH="0" baseline="0" noProof="0" dirty="0">
                <a:ln>
                  <a:noFill/>
                </a:ln>
                <a:solidFill>
                  <a:srgbClr val="797979"/>
                </a:solidFill>
                <a:effectLst/>
                <a:uLnTx/>
                <a:uFillTx/>
                <a:latin typeface="Arial"/>
                <a:ea typeface="+mn-ea"/>
                <a:cs typeface="+mn-cs"/>
              </a:rPr>
              <a:t>Max 35% del fatturato medio ultimo biennio</a:t>
            </a:r>
          </a:p>
          <a:p>
            <a:pPr marL="534975" marR="0" lvl="0" indent="-174621" algn="just" defTabSz="914354"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it-IT" sz="1130" b="0" i="0" u="none" strike="noStrike" kern="1200" cap="none" spc="0" normalizeH="0" baseline="0" noProof="0" dirty="0">
                <a:ln>
                  <a:noFill/>
                </a:ln>
                <a:solidFill>
                  <a:srgbClr val="797979"/>
                </a:solidFill>
                <a:effectLst/>
                <a:uLnTx/>
                <a:uFillTx/>
                <a:latin typeface="Arial"/>
                <a:ea typeface="+mn-ea"/>
                <a:cs typeface="+mn-cs"/>
              </a:rPr>
              <a:t>Importo minimo </a:t>
            </a:r>
            <a:r>
              <a:rPr kumimoji="0" lang="it-IT" sz="1130" b="0" i="0" u="none" strike="noStrike" kern="1200" cap="none" spc="0" normalizeH="0" baseline="0" noProof="0" dirty="0">
                <a:ln>
                  <a:noFill/>
                </a:ln>
                <a:solidFill>
                  <a:srgbClr val="005392"/>
                </a:solidFill>
                <a:effectLst/>
                <a:uLnTx/>
                <a:uFillTx/>
                <a:latin typeface="Arial"/>
                <a:ea typeface="+mn-ea"/>
                <a:cs typeface="+mn-cs"/>
              </a:rPr>
              <a:t>euro 10.000</a:t>
            </a:r>
            <a:r>
              <a:rPr kumimoji="0" lang="it-IT" sz="1130" b="0" i="0" u="none" strike="noStrike" kern="1200" cap="none" spc="0" normalizeH="0" baseline="0" noProof="0" dirty="0">
                <a:ln>
                  <a:noFill/>
                </a:ln>
                <a:solidFill>
                  <a:srgbClr val="797979"/>
                </a:solidFill>
                <a:effectLst/>
                <a:uLnTx/>
                <a:uFillTx/>
                <a:latin typeface="Arial"/>
                <a:ea typeface="+mn-ea"/>
                <a:cs typeface="+mn-cs"/>
              </a:rPr>
              <a:t>. </a:t>
            </a:r>
          </a:p>
          <a:p>
            <a:pPr marL="534975" marR="0" lvl="0" indent="-174621" algn="just" defTabSz="914354"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it-IT" sz="1130" b="0" i="0" u="none" strike="noStrike" kern="1200" cap="none" spc="0" normalizeH="0" baseline="0" noProof="0" dirty="0">
                <a:ln>
                  <a:noFill/>
                </a:ln>
                <a:solidFill>
                  <a:srgbClr val="797979"/>
                </a:solidFill>
                <a:effectLst/>
                <a:uLnTx/>
                <a:uFillTx/>
                <a:latin typeface="Arial"/>
                <a:ea typeface="+mn-ea"/>
                <a:cs typeface="+mn-cs"/>
              </a:rPr>
              <a:t>Importo massimo variabile in funzione della dimensione</a:t>
            </a:r>
            <a:r>
              <a:rPr lang="it-IT" sz="1130" dirty="0">
                <a:solidFill>
                  <a:srgbClr val="797979"/>
                </a:solidFill>
                <a:latin typeface="Arial"/>
              </a:rPr>
              <a:t>: </a:t>
            </a:r>
            <a:r>
              <a:rPr lang="it-IT" sz="1130" dirty="0">
                <a:solidFill>
                  <a:schemeClr val="accent2"/>
                </a:solidFill>
                <a:latin typeface="Arial"/>
              </a:rPr>
              <a:t>500.000 per micro imprese*, 2.500.000 per PMI* (comprese innovative) e Start up innovative*, 5.000.000 altre imprese</a:t>
            </a:r>
          </a:p>
        </p:txBody>
      </p:sp>
      <p:pic>
        <p:nvPicPr>
          <p:cNvPr id="16" name="Immagine 15">
            <a:extLst>
              <a:ext uri="{FF2B5EF4-FFF2-40B4-BE49-F238E27FC236}">
                <a16:creationId xmlns:a16="http://schemas.microsoft.com/office/drawing/2014/main" id="{0D3F7190-D934-3744-1E28-719DA837105B}"/>
              </a:ext>
            </a:extLst>
          </p:cNvPr>
          <p:cNvPicPr>
            <a:picLocks noChangeAspect="1"/>
          </p:cNvPicPr>
          <p:nvPr/>
        </p:nvPicPr>
        <p:blipFill>
          <a:blip r:embed="rId9"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256152" y="3666399"/>
            <a:ext cx="522000" cy="522000"/>
          </a:xfrm>
          <a:prstGeom prst="rect">
            <a:avLst/>
          </a:prstGeom>
        </p:spPr>
      </p:pic>
      <p:sp>
        <p:nvSpPr>
          <p:cNvPr id="4" name="Rettangolo con angoli arrotondati 3">
            <a:extLst>
              <a:ext uri="{FF2B5EF4-FFF2-40B4-BE49-F238E27FC236}">
                <a16:creationId xmlns:a16="http://schemas.microsoft.com/office/drawing/2014/main" id="{DE55E909-A1D3-2DD5-C5EB-18B5CB636B93}"/>
              </a:ext>
            </a:extLst>
          </p:cNvPr>
          <p:cNvSpPr/>
          <p:nvPr/>
        </p:nvSpPr>
        <p:spPr>
          <a:xfrm>
            <a:off x="9400264" y="-3702"/>
            <a:ext cx="2791736" cy="280455"/>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1" dirty="0">
                <a:solidFill>
                  <a:schemeClr val="bg1"/>
                </a:solidFill>
                <a:latin typeface="Arial" panose="020B0604020202020204"/>
              </a:rPr>
              <a:t>Finanziamenti dedicati ai mercati strategici</a:t>
            </a:r>
            <a:endParaRPr kumimoji="0" lang="it-IT" sz="1000" b="1"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878850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B7D10-595B-231B-8357-A82B3DD4893C}"/>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38A6341-3EC4-AA59-A5F7-521C33C70E4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6" name="Segnaposto testo 1">
            <a:extLst>
              <a:ext uri="{FF2B5EF4-FFF2-40B4-BE49-F238E27FC236}">
                <a16:creationId xmlns:a16="http://schemas.microsoft.com/office/drawing/2014/main" id="{9DCA0137-A404-53F1-7F31-EAE5D04D690D}"/>
              </a:ext>
            </a:extLst>
          </p:cNvPr>
          <p:cNvSpPr>
            <a:spLocks noGrp="1"/>
          </p:cNvSpPr>
          <p:nvPr>
            <p:ph type="body" idx="13"/>
          </p:nvPr>
        </p:nvSpPr>
        <p:spPr>
          <a:xfrm>
            <a:off x="152737" y="264478"/>
            <a:ext cx="11985225" cy="383116"/>
          </a:xfrm>
        </p:spPr>
        <p:txBody>
          <a:bodyPr/>
          <a:lstStyle/>
          <a:p>
            <a:r>
              <a:rPr lang="it-IT" sz="2000" dirty="0">
                <a:solidFill>
                  <a:schemeClr val="accent1"/>
                </a:solidFill>
                <a:latin typeface="Arial" panose="020B0604020202020204"/>
              </a:rPr>
              <a:t>«Competitività delle imprese e filiere italiane in America Latina»</a:t>
            </a:r>
            <a:r>
              <a:rPr lang="it-IT" sz="2000" dirty="0">
                <a:solidFill>
                  <a:schemeClr val="accent1"/>
                </a:solidFill>
              </a:rPr>
              <a:t>: </a:t>
            </a:r>
            <a:r>
              <a:rPr lang="it-IT" sz="2000" dirty="0"/>
              <a:t>spese ammissibili </a:t>
            </a:r>
          </a:p>
        </p:txBody>
      </p:sp>
      <p:sp>
        <p:nvSpPr>
          <p:cNvPr id="8" name="CasellaDiTesto 7">
            <a:extLst>
              <a:ext uri="{FF2B5EF4-FFF2-40B4-BE49-F238E27FC236}">
                <a16:creationId xmlns:a16="http://schemas.microsoft.com/office/drawing/2014/main" id="{97281D8B-2EA4-A32D-4DA3-585534258652}"/>
              </a:ext>
            </a:extLst>
          </p:cNvPr>
          <p:cNvSpPr txBox="1"/>
          <p:nvPr/>
        </p:nvSpPr>
        <p:spPr>
          <a:xfrm>
            <a:off x="152737" y="563142"/>
            <a:ext cx="5870628" cy="925724"/>
          </a:xfrm>
          <a:prstGeom prst="rect">
            <a:avLst/>
          </a:prstGeom>
          <a:noFill/>
        </p:spPr>
        <p:txBody>
          <a:bodyPr wrap="square" lIns="48000" tIns="48000" rIns="48000" bIns="4800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altLang="it-IT" sz="12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a) Spese per investimenti in sostenibilità, innovazione e rafforzamento patrimoniale, anche in Italia, (almeno il 60% dell’Intervento) inclusi i finanziamenti finalizzati all’incremento di capitale sociale e/o finanziamenti soci delle controllate dell’impresa richiedente:</a:t>
            </a:r>
          </a:p>
        </p:txBody>
      </p:sp>
      <p:sp>
        <p:nvSpPr>
          <p:cNvPr id="9" name="CasellaDiTesto 8">
            <a:extLst>
              <a:ext uri="{FF2B5EF4-FFF2-40B4-BE49-F238E27FC236}">
                <a16:creationId xmlns:a16="http://schemas.microsoft.com/office/drawing/2014/main" id="{C8741CBD-DA3D-E2FF-F39D-06DCD4663E32}"/>
              </a:ext>
            </a:extLst>
          </p:cNvPr>
          <p:cNvSpPr txBox="1"/>
          <p:nvPr/>
        </p:nvSpPr>
        <p:spPr>
          <a:xfrm>
            <a:off x="6111971" y="597282"/>
            <a:ext cx="5774415" cy="533480"/>
          </a:xfrm>
          <a:prstGeom prst="rect">
            <a:avLst/>
          </a:prstGeom>
          <a:noFill/>
        </p:spPr>
        <p:txBody>
          <a:bodyPr wrap="square" lIns="48000" tIns="48000" rIns="48000" bIns="4800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altLang="it-IT" sz="12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b) Spese strettamente connesse alla realizzazione dell’investimento e individuazione di nuove opportunità di business (max. 40% dell’intervento):</a:t>
            </a:r>
            <a:endPar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11" name="CasellaDiTesto 10">
            <a:extLst>
              <a:ext uri="{FF2B5EF4-FFF2-40B4-BE49-F238E27FC236}">
                <a16:creationId xmlns:a16="http://schemas.microsoft.com/office/drawing/2014/main" id="{DB07DEF0-0A05-4617-A317-0CCEBFC1CB41}"/>
              </a:ext>
            </a:extLst>
          </p:cNvPr>
          <p:cNvSpPr txBox="1"/>
          <p:nvPr/>
        </p:nvSpPr>
        <p:spPr>
          <a:xfrm>
            <a:off x="6087652" y="1048099"/>
            <a:ext cx="5944508" cy="3516347"/>
          </a:xfrm>
          <a:prstGeom prst="rect">
            <a:avLst/>
          </a:prstGeom>
          <a:noFill/>
        </p:spPr>
        <p:txBody>
          <a:bodyPr wrap="square">
            <a:spAutoFit/>
          </a:bodyPr>
          <a:lstStyle>
            <a:defPPr>
              <a:defRPr lang="it-IT"/>
            </a:defPPr>
            <a:lvl2pPr marL="266700" lvl="1" indent="-190500" algn="just">
              <a:lnSpc>
                <a:spcPct val="107000"/>
              </a:lnSpc>
              <a:spcAft>
                <a:spcPts val="600"/>
              </a:spcAft>
              <a:buFont typeface="+mj-lt"/>
              <a:buAutoNum type="alphaLcPeriod"/>
              <a:defRPr sz="900">
                <a:effectLst/>
                <a:latin typeface="Arial" panose="020B0604020202020204" pitchFamily="34" charset="0"/>
                <a:ea typeface="Calibri" panose="020F0502020204030204" pitchFamily="34" charset="0"/>
                <a:cs typeface="Times New Roman" panose="02020603050405020304" pitchFamily="18" charset="0"/>
              </a:defRPr>
            </a:lvl2pPr>
          </a:lstStyle>
          <a:p>
            <a:pPr marL="171450" lvl="0" indent="-171450" algn="just">
              <a:spcAft>
                <a:spcPts val="300"/>
              </a:spcAft>
              <a:buFont typeface="Courier New" panose="02070309020205020404" pitchFamily="49" charset="0"/>
              <a:buChar char="o"/>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spese per la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formazione professionale in Italia o </a:t>
            </a:r>
            <a:r>
              <a:rPr lang="it-IT" sz="10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in America Latina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di personale finalizzata o connessa all’assunzione in Italia o </a:t>
            </a:r>
            <a:r>
              <a:rPr lang="it-IT" sz="10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in America Latina.</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Una volta svolta la formazione, l’assunzione** dovrà essere garantita per la durata di almeno un anno all’interno del Periodo di Realizzazione. La formazione dev’essere erogata da una società terza ovvero da enti o istituti di formazione (in ogni caso certificati e dotati di requisiti di professionalità e indipendenza) ovvero da professionisti anch’essi dotati di requisiti di professionalità e indipendenza, nonché comprovata esperienza e certificazioni;</a:t>
            </a:r>
          </a:p>
          <a:p>
            <a:pPr marL="171450" marR="0" lvl="0" indent="-171450" algn="just"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spese per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l’affitto e per l’allestimento</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di strutture (es. ufficio, showroom, corner commerciale, negozio e dell’</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eventuale struttura destinata alla formazione del personale</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compreso l’allestimento di strutture di proprietà) e per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negozi temporanei </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(c.d. </a:t>
            </a:r>
            <a:r>
              <a:rPr kumimoji="0" lang="it-IT" sz="10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pop-up</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e </a:t>
            </a:r>
            <a:r>
              <a:rPr kumimoji="0" lang="it-IT" sz="1000" b="1" i="1" u="none" strike="noStrike" kern="1200" cap="none" spc="0" normalizeH="0" baseline="0" noProof="0" dirty="0" err="1">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virtual</a:t>
            </a:r>
            <a:r>
              <a:rPr kumimoji="0" lang="it-IT" sz="1000" b="1" i="1"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 showroom</a:t>
            </a:r>
            <a:r>
              <a:rPr kumimoji="0" lang="it-IT" sz="10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a:t>
            </a:r>
          </a:p>
          <a:p>
            <a:pPr marL="171450" marR="0" lvl="0" indent="-171450" algn="just"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spese propedeutiche all’inserimento in azienda del personale locale formato o da formare, tra cui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rPr>
              <a:t>spese di viaggio, ingresso</a:t>
            </a:r>
            <a:r>
              <a:rPr kumimoji="0" lang="it-IT" sz="1000" b="1"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 </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(incluse eventuali spese per le pratiche di regolarizzazione in Italia) e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rPr>
              <a:t>soggiorno</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 in Italia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rPr>
              <a:t>spese per visite mediche</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 eventuali divise e altre spese connesse;</a:t>
            </a:r>
          </a:p>
          <a:p>
            <a:pPr marL="171450" marR="0" lvl="0" indent="-171450" algn="just"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spese finalizzate all’instaurazione di un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rPr>
              <a:t>contratto di apprendistato o tirocinio</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 o similare (contratto di lavoro tipicamente a scopo/causa di formazione e inserimento), con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rPr>
              <a:t>copertura del relativo costo</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 per un massimo di 6 mesi, per personale proveniente </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dall’America Latina </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purché l’Impresa Richiedente fornisca specifiche evidenze***;</a:t>
            </a:r>
          </a:p>
          <a:p>
            <a:pPr marL="171450" marR="0" lvl="0" indent="-171450" algn="just"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spese promozionali </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a:t>
            </a: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marketing e campagne pubblicitarie </a:t>
            </a:r>
            <a:r>
              <a:rPr kumimoji="0" lang="it-IT" sz="1000" b="0" i="1" u="none" strike="noStrike" kern="1200" cap="none" spc="0" normalizeH="0" baseline="0" noProof="0" dirty="0">
                <a:ln>
                  <a:noFill/>
                </a:ln>
                <a:solidFill>
                  <a:srgbClr val="415364"/>
                </a:solidFill>
                <a:effectLst/>
                <a:uLnTx/>
                <a:uFillTx/>
                <a:latin typeface="Arial" panose="020B0604020202020204"/>
                <a:ea typeface="+mn-ea"/>
                <a:cs typeface="+mn-cs"/>
              </a:rPr>
              <a:t>online/offline</a:t>
            </a: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spese per </a:t>
            </a:r>
            <a:r>
              <a:rPr kumimoji="0" lang="it-IT" sz="1000" b="1" i="0" u="none" strike="noStrike" kern="1200" cap="none" spc="0" normalizeH="0" baseline="0" noProof="0" dirty="0">
                <a:ln>
                  <a:noFill/>
                </a:ln>
                <a:solidFill>
                  <a:srgbClr val="005392"/>
                </a:solidFill>
                <a:effectLst/>
                <a:uLnTx/>
                <a:uFillTx/>
                <a:latin typeface="Arial" panose="020B0604020202020204"/>
                <a:ea typeface="+mn-ea"/>
                <a:cs typeface="+mn-cs"/>
              </a:rPr>
              <a:t>attività di </a:t>
            </a:r>
            <a:r>
              <a:rPr kumimoji="0" lang="it-IT" sz="1000" b="1" i="0" u="none" strike="noStrike" kern="1200" cap="none" spc="0" normalizeH="0" baseline="0" noProof="0" dirty="0" err="1">
                <a:ln>
                  <a:noFill/>
                </a:ln>
                <a:solidFill>
                  <a:srgbClr val="005392"/>
                </a:solidFill>
                <a:effectLst/>
                <a:uLnTx/>
                <a:uFillTx/>
                <a:latin typeface="Arial" panose="020B0604020202020204"/>
                <a:ea typeface="+mn-ea"/>
                <a:cs typeface="+mn-cs"/>
              </a:rPr>
              <a:t>advisory</a:t>
            </a:r>
            <a:r>
              <a:rPr kumimoji="0" lang="it-IT" sz="1000" b="1" i="0" u="none" strike="noStrike" kern="1200" cap="none" spc="0" normalizeH="0" baseline="0" noProof="0" dirty="0">
                <a:ln>
                  <a:noFill/>
                </a:ln>
                <a:solidFill>
                  <a:srgbClr val="005392"/>
                </a:solidFill>
                <a:effectLst/>
                <a:uLnTx/>
                <a:uFillTx/>
                <a:latin typeface="Arial" panose="020B0604020202020204"/>
                <a:ea typeface="+mn-ea"/>
                <a:cs typeface="+mn-cs"/>
              </a:rPr>
              <a:t>/consulenza strategica</a:t>
            </a: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 </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spese per certificazioni, omologazioni di prodotto;</a:t>
            </a:r>
          </a:p>
          <a:p>
            <a:pPr marL="171450" marR="0" lvl="0" indent="-171450" algn="just"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spese di viaggio e soggiorno a fini promozionali per lo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rPr>
              <a:t>sviluppo di partnership commerciali </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con realtà locali, per eventi/fiere/missioni dedicate, inclusi servizi di ricerca, </a:t>
            </a:r>
            <a:r>
              <a:rPr kumimoji="0" lang="it-IT" sz="1000" b="1" i="1"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rPr>
              <a:t>scouting e matchmaking</a:t>
            </a:r>
          </a:p>
        </p:txBody>
      </p:sp>
      <p:sp>
        <p:nvSpPr>
          <p:cNvPr id="19" name="CasellaDiTesto 18">
            <a:extLst>
              <a:ext uri="{FF2B5EF4-FFF2-40B4-BE49-F238E27FC236}">
                <a16:creationId xmlns:a16="http://schemas.microsoft.com/office/drawing/2014/main" id="{F0BCB881-37FF-0C53-7C5B-C2548B0A7F70}"/>
              </a:ext>
            </a:extLst>
          </p:cNvPr>
          <p:cNvSpPr txBox="1"/>
          <p:nvPr/>
        </p:nvSpPr>
        <p:spPr>
          <a:xfrm>
            <a:off x="143144" y="1487683"/>
            <a:ext cx="5902572" cy="1323439"/>
          </a:xfrm>
          <a:prstGeom prst="rect">
            <a:avLst/>
          </a:prstGeom>
          <a:noFill/>
        </p:spPr>
        <p:txBody>
          <a:bodyPr wrap="square">
            <a:spAutoFit/>
          </a:bodyPr>
          <a:lstStyle>
            <a:defPPr>
              <a:defRPr lang="it-IT"/>
            </a:defPPr>
            <a:lvl2pPr marL="266700" lvl="1" indent="-190500" algn="just">
              <a:lnSpc>
                <a:spcPct val="107000"/>
              </a:lnSpc>
              <a:spcAft>
                <a:spcPts val="600"/>
              </a:spcAft>
              <a:buFont typeface="+mj-lt"/>
              <a:buAutoNum type="alphaLcPeriod"/>
              <a:defRPr sz="1200">
                <a:effectLst/>
                <a:latin typeface="Arial" panose="020B0604020202020204" pitchFamily="34" charset="0"/>
                <a:ea typeface="Calibri" panose="020F0502020204030204" pitchFamily="34" charset="0"/>
                <a:cs typeface="Times New Roman" panose="02020603050405020304" pitchFamily="18" charset="0"/>
              </a:defRPr>
            </a:lvl2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Gli investimenti dovranno risultare:</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nell’attivo patrimoniale alle voci immobilizzazioni (i) materiali, (ii) immateriali (esclusa la voce “avviamento”) e (iii) finanziarie solo se destinate ad </a:t>
            </a:r>
            <a:r>
              <a:rPr kumimoji="0" lang="it-IT" sz="1000" b="1" i="0" u="none" strike="noStrike" kern="1200" cap="none" spc="0" normalizeH="0" baseline="0" noProof="0" dirty="0">
                <a:ln>
                  <a:noFill/>
                </a:ln>
                <a:solidFill>
                  <a:srgbClr val="415364"/>
                </a:solidFill>
                <a:effectLst/>
                <a:uLnTx/>
                <a:uFillTx/>
                <a:latin typeface="Arial" panose="020B0604020202020204"/>
                <a:ea typeface="+mn-ea"/>
                <a:cs typeface="+mn-cs"/>
              </a:rPr>
              <a:t>incrementi di capitale sociale delle società controllate e/o a finanziamento soci delle stesse controllate (per un importo fino a €600.000)</a:t>
            </a:r>
            <a:endPar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e con separata evidenza in nota integrativa oppure asseverati da un soggetto indipendente iscritto al Registro dei Revisori Contabili tenuto dal MEF secondo il format predefinito. </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endPar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Tra le spese ammissibili rientrano, a titolo esemplificativo e non esaustivo:</a:t>
            </a:r>
          </a:p>
        </p:txBody>
      </p:sp>
      <p:sp>
        <p:nvSpPr>
          <p:cNvPr id="21" name="CasellaDiTesto 20">
            <a:extLst>
              <a:ext uri="{FF2B5EF4-FFF2-40B4-BE49-F238E27FC236}">
                <a16:creationId xmlns:a16="http://schemas.microsoft.com/office/drawing/2014/main" id="{E2B11F63-139F-CB20-05C8-638282557604}"/>
              </a:ext>
            </a:extLst>
          </p:cNvPr>
          <p:cNvSpPr txBox="1"/>
          <p:nvPr/>
        </p:nvSpPr>
        <p:spPr>
          <a:xfrm>
            <a:off x="133152" y="2966631"/>
            <a:ext cx="5870628" cy="2714910"/>
          </a:xfrm>
          <a:prstGeom prst="rect">
            <a:avLst/>
          </a:prstGeom>
          <a:noFill/>
        </p:spPr>
        <p:txBody>
          <a:bodyPr wrap="square">
            <a:spAutoFit/>
          </a:bodyPr>
          <a:lstStyle/>
          <a:p>
            <a:pPr marL="177800" lvl="0" indent="-177800" algn="just">
              <a:lnSpc>
                <a:spcPct val="107000"/>
              </a:lnSpc>
              <a:buFont typeface="Courier New" panose="02070309020205020404" pitchFamily="49" charset="0"/>
              <a:buChar char="o"/>
              <a:defRPr/>
            </a:pP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acquisto/leasing finanziario di macchinari, apparecchiature ad uso produttivo, impianti e beni strumentali o potenziamento/riconversione di beni produttivi e strumentali esistenti* ; </a:t>
            </a:r>
          </a:p>
          <a:p>
            <a:pPr marL="177800" lvl="0" indent="-177800" algn="just">
              <a:lnSpc>
                <a:spcPct val="107000"/>
              </a:lnSpc>
              <a:buFont typeface="Courier New" panose="02070309020205020404" pitchFamily="49" charset="0"/>
              <a:buChar char="o"/>
              <a:defRPr/>
            </a:pP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tecnologie hardware e software, incluso il potenziamento o riconversione di tecnologie esistenti;</a:t>
            </a:r>
          </a:p>
          <a:p>
            <a:pPr marL="177800" lvl="0" indent="-177800" algn="just">
              <a:lnSpc>
                <a:spcPct val="107000"/>
              </a:lnSpc>
              <a:buFont typeface="Courier New" panose="02070309020205020404" pitchFamily="49" charset="0"/>
              <a:buChar char="o"/>
              <a:defRPr/>
            </a:pP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integrazione e sviluppo digitale dei processi aziendali; realizzazione/ammodernamento di modelli organizzativi e gestionali in ottica digitale;</a:t>
            </a:r>
          </a:p>
          <a:p>
            <a:pPr marL="177800" lvl="0" indent="-177800" algn="just">
              <a:lnSpc>
                <a:spcPct val="107000"/>
              </a:lnSpc>
              <a:buFont typeface="Courier New" panose="02070309020205020404" pitchFamily="49" charset="0"/>
              <a:buChar char="o"/>
              <a:defRPr/>
            </a:pP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implementazioni e gestione di sistemi di </a:t>
            </a:r>
            <a:r>
              <a:rPr lang="it-IT" sz="1000" i="1" dirty="0" err="1">
                <a:solidFill>
                  <a:srgbClr val="415364"/>
                </a:solidFill>
                <a:latin typeface="Arial" panose="020B0604020202020204" pitchFamily="34" charset="0"/>
                <a:ea typeface="Calibri" panose="020F0502020204030204" pitchFamily="34" charset="0"/>
                <a:cs typeface="Times New Roman" panose="02020603050405020304" pitchFamily="18" charset="0"/>
              </a:rPr>
              <a:t>disaster</a:t>
            </a:r>
            <a:r>
              <a:rPr lang="it-IT" sz="1000" i="1" dirty="0">
                <a:solidFill>
                  <a:srgbClr val="415364"/>
                </a:solidFill>
                <a:latin typeface="Arial" panose="020B0604020202020204" pitchFamily="34" charset="0"/>
                <a:ea typeface="Calibri" panose="020F0502020204030204" pitchFamily="34" charset="0"/>
                <a:cs typeface="Times New Roman" panose="02020603050405020304" pitchFamily="18" charset="0"/>
              </a:rPr>
              <a:t> recovery</a:t>
            </a: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 </a:t>
            </a:r>
            <a:r>
              <a:rPr lang="it-IT" sz="1000" i="1" dirty="0">
                <a:solidFill>
                  <a:srgbClr val="415364"/>
                </a:solidFill>
                <a:latin typeface="Arial" panose="020B0604020202020204" pitchFamily="34" charset="0"/>
                <a:ea typeface="Calibri" panose="020F0502020204030204" pitchFamily="34" charset="0"/>
                <a:cs typeface="Times New Roman" panose="02020603050405020304" pitchFamily="18" charset="0"/>
              </a:rPr>
              <a:t>business </a:t>
            </a:r>
            <a:r>
              <a:rPr lang="it-IT" sz="1000" i="1" dirty="0" err="1">
                <a:solidFill>
                  <a:srgbClr val="415364"/>
                </a:solidFill>
                <a:latin typeface="Arial" panose="020B0604020202020204" pitchFamily="34" charset="0"/>
                <a:ea typeface="Calibri" panose="020F0502020204030204" pitchFamily="34" charset="0"/>
                <a:cs typeface="Times New Roman" panose="02020603050405020304" pitchFamily="18" charset="0"/>
              </a:rPr>
              <a:t>continuity</a:t>
            </a: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 e </a:t>
            </a:r>
            <a:r>
              <a:rPr lang="it-IT" sz="1000" i="1" dirty="0">
                <a:solidFill>
                  <a:srgbClr val="415364"/>
                </a:solidFill>
                <a:latin typeface="Arial" panose="020B0604020202020204" pitchFamily="34" charset="0"/>
                <a:ea typeface="Calibri" panose="020F0502020204030204" pitchFamily="34" charset="0"/>
                <a:cs typeface="Times New Roman" panose="02020603050405020304" pitchFamily="18" charset="0"/>
              </a:rPr>
              <a:t>blockchain</a:t>
            </a: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a:t>
            </a:r>
          </a:p>
          <a:p>
            <a:pPr marL="177800" lvl="0" indent="-177800" algn="just">
              <a:lnSpc>
                <a:spcPct val="107000"/>
              </a:lnSpc>
              <a:buFont typeface="Courier New" panose="02070309020205020404" pitchFamily="49" charset="0"/>
              <a:buChar char="o"/>
              <a:defRPr/>
            </a:pP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investimenti in attrezzature tecnologiche, programmi informatici e contenuti digitali; </a:t>
            </a:r>
          </a:p>
          <a:p>
            <a:pPr marL="177800" lvl="0" indent="-177800" algn="just">
              <a:lnSpc>
                <a:spcPct val="107000"/>
              </a:lnSpc>
              <a:buFont typeface="Courier New" panose="02070309020205020404" pitchFamily="49" charset="0"/>
              <a:buChar char="o"/>
              <a:defRPr/>
            </a:pP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spese per investimenti legate all’industria 4.0 e 5.0 (es. cyber security, big data e analisi dei dati, </a:t>
            </a:r>
            <a:r>
              <a:rPr lang="it-IT" sz="1000" i="1" dirty="0">
                <a:solidFill>
                  <a:srgbClr val="415364"/>
                </a:solidFill>
                <a:latin typeface="Arial" panose="020B0604020202020204" pitchFamily="34" charset="0"/>
                <a:ea typeface="Calibri" panose="020F0502020204030204" pitchFamily="34" charset="0"/>
                <a:cs typeface="Times New Roman" panose="02020603050405020304" pitchFamily="18" charset="0"/>
              </a:rPr>
              <a:t>cloud</a:t>
            </a: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 e </a:t>
            </a:r>
            <a:r>
              <a:rPr lang="it-IT" sz="1000" i="1" dirty="0" err="1">
                <a:solidFill>
                  <a:srgbClr val="415364"/>
                </a:solidFill>
                <a:latin typeface="Arial" panose="020B0604020202020204" pitchFamily="34" charset="0"/>
                <a:ea typeface="Calibri" panose="020F0502020204030204" pitchFamily="34" charset="0"/>
                <a:cs typeface="Times New Roman" panose="02020603050405020304" pitchFamily="18" charset="0"/>
              </a:rPr>
              <a:t>fog</a:t>
            </a:r>
            <a:r>
              <a:rPr lang="it-IT" sz="1000" i="1" dirty="0">
                <a:solidFill>
                  <a:srgbClr val="415364"/>
                </a:solidFill>
                <a:latin typeface="Arial" panose="020B0604020202020204" pitchFamily="34" charset="0"/>
                <a:ea typeface="Calibri" panose="020F0502020204030204" pitchFamily="34" charset="0"/>
                <a:cs typeface="Times New Roman" panose="02020603050405020304" pitchFamily="18" charset="0"/>
              </a:rPr>
              <a:t> computing</a:t>
            </a: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 simulazione e sistemi </a:t>
            </a:r>
            <a:r>
              <a:rPr lang="it-IT" sz="1000" i="1" dirty="0">
                <a:solidFill>
                  <a:srgbClr val="415364"/>
                </a:solidFill>
                <a:latin typeface="Arial" panose="020B0604020202020204" pitchFamily="34" charset="0"/>
                <a:ea typeface="Calibri" panose="020F0502020204030204" pitchFamily="34" charset="0"/>
                <a:cs typeface="Times New Roman" panose="02020603050405020304" pitchFamily="18" charset="0"/>
              </a:rPr>
              <a:t>cyber-</a:t>
            </a: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fisici, sistemi di visualizzazione, realtà virtuale e realtà aumentata, robotica avanzata e collaborative, manifattura additiva, internet delle cose e delle macchine, intelligenza artificiale);</a:t>
            </a:r>
          </a:p>
          <a:p>
            <a:pPr marL="177800" lvl="0" indent="-177800" algn="just">
              <a:lnSpc>
                <a:spcPct val="107000"/>
              </a:lnSpc>
              <a:buFont typeface="Courier New" panose="02070309020205020404" pitchFamily="49" charset="0"/>
              <a:buChar char="o"/>
              <a:defRPr/>
            </a:pP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spese di investimento per l’effettuazione di un inserimento in America centrale  o meridionale tramite l’acquisto di un nuova struttura/immobile/fabbricato anche produttiva o il potenziamento di una struttura esistente in America Latina</a:t>
            </a:r>
          </a:p>
          <a:p>
            <a:pPr marL="177800" lvl="0" indent="-177800" algn="just">
              <a:lnSpc>
                <a:spcPct val="107000"/>
              </a:lnSpc>
              <a:buFont typeface="Courier New" panose="02070309020205020404" pitchFamily="49" charset="0"/>
              <a:buChar char="o"/>
              <a:defRPr/>
            </a:pPr>
            <a:r>
              <a:rPr lang="it-IT" sz="1000" dirty="0">
                <a:solidFill>
                  <a:srgbClr val="415364"/>
                </a:solidFill>
                <a:latin typeface="Arial" panose="020B0604020202020204" pitchFamily="34" charset="0"/>
                <a:ea typeface="Calibri" panose="020F0502020204030204" pitchFamily="34" charset="0"/>
                <a:cs typeface="Times New Roman" panose="02020603050405020304" pitchFamily="18" charset="0"/>
              </a:rPr>
              <a:t> spese per investimenti per la sostenibilità ambientale e sociale, anche in Italia (es. efficientamento energetico, idrico, mitigazione impatti climatici, ecc.).</a:t>
            </a:r>
          </a:p>
        </p:txBody>
      </p:sp>
      <p:sp>
        <p:nvSpPr>
          <p:cNvPr id="12" name="CasellaDiTesto 11">
            <a:extLst>
              <a:ext uri="{FF2B5EF4-FFF2-40B4-BE49-F238E27FC236}">
                <a16:creationId xmlns:a16="http://schemas.microsoft.com/office/drawing/2014/main" id="{C705752F-3E77-4CA5-6DC2-3FE25DC1DF54}"/>
              </a:ext>
            </a:extLst>
          </p:cNvPr>
          <p:cNvSpPr txBox="1"/>
          <p:nvPr/>
        </p:nvSpPr>
        <p:spPr>
          <a:xfrm>
            <a:off x="6185424" y="4457711"/>
            <a:ext cx="5846736" cy="10618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80" b="1" i="1" u="none" strike="noStrike" kern="1200" cap="none" spc="0" normalizeH="0" baseline="0" noProof="0" dirty="0">
                <a:ln>
                  <a:noFill/>
                </a:ln>
                <a:solidFill>
                  <a:srgbClr val="5F85B1"/>
                </a:solidFill>
                <a:effectLst/>
                <a:uLnTx/>
                <a:uFillTx/>
                <a:latin typeface="Arial" panose="020B0604020202020204" pitchFamily="34" charset="0"/>
                <a:ea typeface="Calibri" panose="020F0502020204030204" pitchFamily="34" charset="0"/>
                <a:cs typeface="Times New Roman" panose="02020603050405020304" pitchFamily="18" charset="0"/>
              </a:rPr>
              <a:t>N.B. con riferimento alle spese per la formazione professionale di personale e alle spese connesse, l’Impresa Richiedente dovrà fornire evidenza documentale: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80" b="1" i="1" u="none" strike="noStrike" kern="1200" cap="none" spc="0" normalizeH="0" baseline="0" noProof="0" dirty="0">
                <a:ln>
                  <a:noFill/>
                </a:ln>
                <a:solidFill>
                  <a:srgbClr val="5F85B1"/>
                </a:solidFill>
                <a:effectLst/>
                <a:uLnTx/>
                <a:uFillTx/>
                <a:latin typeface="Arial" panose="020B0604020202020204" pitchFamily="34" charset="0"/>
                <a:ea typeface="Calibri" panose="020F0502020204030204" pitchFamily="34" charset="0"/>
                <a:cs typeface="Times New Roman" panose="02020603050405020304" pitchFamily="18" charset="0"/>
              </a:rPr>
              <a:t>a) entro 12 mesi dalla data di stipula del contratto di finanziamento, dell’assunzione, diretta o per il tramite di proprie controllate, anche estere, di almeno una risorsa tra quelle formate e lo stato di avanzamento delle assunzioni successive;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80" b="1" i="1" u="none" strike="noStrike" kern="1200" cap="none" spc="0" normalizeH="0" baseline="0" noProof="0" dirty="0">
                <a:ln>
                  <a:noFill/>
                </a:ln>
                <a:solidFill>
                  <a:srgbClr val="5F85B1"/>
                </a:solidFill>
                <a:effectLst/>
                <a:uLnTx/>
                <a:uFillTx/>
                <a:latin typeface="Arial" panose="020B0604020202020204" pitchFamily="34" charset="0"/>
                <a:ea typeface="Calibri" panose="020F0502020204030204" pitchFamily="34" charset="0"/>
                <a:cs typeface="Times New Roman" panose="02020603050405020304" pitchFamily="18" charset="0"/>
              </a:rPr>
              <a:t>b) entro il termine del Periodo di Realizzazione, in fase di rendicontazione, dell’assunzione di almeno il 30% del personale formato direttamente o per il tramite di proprie controllate, anche estere</a:t>
            </a:r>
          </a:p>
        </p:txBody>
      </p:sp>
      <p:sp>
        <p:nvSpPr>
          <p:cNvPr id="2" name="Rettangolo con angoli arrotondati 1">
            <a:extLst>
              <a:ext uri="{FF2B5EF4-FFF2-40B4-BE49-F238E27FC236}">
                <a16:creationId xmlns:a16="http://schemas.microsoft.com/office/drawing/2014/main" id="{54332C66-2B8A-E588-8437-E71790A3D699}"/>
              </a:ext>
            </a:extLst>
          </p:cNvPr>
          <p:cNvSpPr/>
          <p:nvPr/>
        </p:nvSpPr>
        <p:spPr>
          <a:xfrm>
            <a:off x="9400264" y="-3702"/>
            <a:ext cx="2791736" cy="280455"/>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Finanziamenti dedicati ai mercati strategici</a:t>
            </a:r>
          </a:p>
        </p:txBody>
      </p:sp>
      <p:sp>
        <p:nvSpPr>
          <p:cNvPr id="7" name="CasellaDiTesto 6">
            <a:extLst>
              <a:ext uri="{FF2B5EF4-FFF2-40B4-BE49-F238E27FC236}">
                <a16:creationId xmlns:a16="http://schemas.microsoft.com/office/drawing/2014/main" id="{BEEC2F9C-3220-14EB-0CF4-E8650AE6000C}"/>
              </a:ext>
            </a:extLst>
          </p:cNvPr>
          <p:cNvSpPr txBox="1"/>
          <p:nvPr/>
        </p:nvSpPr>
        <p:spPr>
          <a:xfrm>
            <a:off x="590887" y="6244321"/>
            <a:ext cx="5673535" cy="215444"/>
          </a:xfrm>
          <a:prstGeom prst="rect">
            <a:avLst/>
          </a:prstGeom>
          <a:noFill/>
        </p:spPr>
        <p:txBody>
          <a:bodyPr wrap="square">
            <a:spAutoFit/>
          </a:bodyPr>
          <a:lstStyle>
            <a:defPPr>
              <a:defRPr lang="it-IT"/>
            </a:defPPr>
            <a:lvl1pPr algn="just">
              <a:defRPr sz="1100"/>
            </a:lvl1pPr>
            <a:lvl2pPr marL="266700" lvl="1" indent="-190500" algn="just">
              <a:lnSpc>
                <a:spcPct val="107000"/>
              </a:lnSpc>
              <a:spcAft>
                <a:spcPts val="600"/>
              </a:spcAft>
              <a:buFont typeface="+mj-lt"/>
              <a:buAutoNum type="alphaLcPeriod"/>
              <a:defRPr sz="1200">
                <a:effectLst/>
                <a:latin typeface="Arial" panose="020B0604020202020204" pitchFamily="34" charset="0"/>
                <a:ea typeface="Calibri" panose="020F0502020204030204" pitchFamily="34" charset="0"/>
                <a:cs typeface="Times New Roman" panose="02020603050405020304" pitchFamily="18" charset="0"/>
              </a:defRPr>
            </a:lvl2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1" u="none" strike="noStrike" kern="1200" cap="none" spc="0" normalizeH="0" baseline="0" noProof="0" dirty="0">
                <a:ln>
                  <a:noFill/>
                </a:ln>
                <a:solidFill>
                  <a:srgbClr val="415364"/>
                </a:solidFill>
                <a:effectLst/>
                <a:uLnTx/>
                <a:uFillTx/>
                <a:latin typeface="Arial" panose="020B0604020202020204"/>
                <a:ea typeface="+mn-ea"/>
                <a:cs typeface="+mn-cs"/>
              </a:rPr>
              <a:t>*Tali spese possono riguardare anche macchinari, apparecchiature, impianti e beni produttivi o strumentali usati.</a:t>
            </a:r>
          </a:p>
        </p:txBody>
      </p:sp>
      <p:sp>
        <p:nvSpPr>
          <p:cNvPr id="10" name="CasellaDiTesto 9">
            <a:extLst>
              <a:ext uri="{FF2B5EF4-FFF2-40B4-BE49-F238E27FC236}">
                <a16:creationId xmlns:a16="http://schemas.microsoft.com/office/drawing/2014/main" id="{00D694F0-6668-A125-F758-6A6FCE8CF160}"/>
              </a:ext>
            </a:extLst>
          </p:cNvPr>
          <p:cNvSpPr txBox="1"/>
          <p:nvPr/>
        </p:nvSpPr>
        <p:spPr>
          <a:xfrm>
            <a:off x="6181879" y="5292085"/>
            <a:ext cx="5804800" cy="1101868"/>
          </a:xfrm>
          <a:prstGeom prst="rect">
            <a:avLst/>
          </a:prstGeom>
          <a:noFill/>
        </p:spPr>
        <p:txBody>
          <a:bodyPr wrap="square" lIns="48000" tIns="48000" rIns="48000" bIns="4800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c) Spese consulenziali per la conformità alla normativa ambientale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5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d) Spese per consulenze per la presentazione e gestione della richiesta di Intervento Agevolativo e alle asseverazioni rese dal Revisore </a:t>
            </a:r>
            <a:r>
              <a:rPr kumimoji="0" lang="it-IT" sz="1050" b="0"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(v. requisiti in Circolare)</a:t>
            </a: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13" name="CasellaDiTesto 12">
            <a:extLst>
              <a:ext uri="{FF2B5EF4-FFF2-40B4-BE49-F238E27FC236}">
                <a16:creationId xmlns:a16="http://schemas.microsoft.com/office/drawing/2014/main" id="{CF0ED000-1B45-261F-0964-A675F0B9FC38}"/>
              </a:ext>
            </a:extLst>
          </p:cNvPr>
          <p:cNvSpPr txBox="1"/>
          <p:nvPr/>
        </p:nvSpPr>
        <p:spPr>
          <a:xfrm>
            <a:off x="6111971" y="6296397"/>
            <a:ext cx="4247813" cy="461665"/>
          </a:xfrm>
          <a:prstGeom prst="rect">
            <a:avLst/>
          </a:prstGeom>
          <a:noFill/>
        </p:spPr>
        <p:txBody>
          <a:bodyPr wrap="square">
            <a:spAutoFit/>
          </a:bodyPr>
          <a:lstStyle>
            <a:defPPr>
              <a:defRPr lang="it-IT"/>
            </a:defPPr>
            <a:lvl1pPr algn="just">
              <a:defRPr sz="1100"/>
            </a:lvl1pPr>
            <a:lvl2pPr marL="266700" lvl="1" indent="-190500" algn="just">
              <a:lnSpc>
                <a:spcPct val="107000"/>
              </a:lnSpc>
              <a:spcAft>
                <a:spcPts val="600"/>
              </a:spcAft>
              <a:buFont typeface="+mj-lt"/>
              <a:buAutoNum type="alphaLcPeriod"/>
              <a:defRPr sz="1200">
                <a:effectLst/>
                <a:latin typeface="Arial" panose="020B0604020202020204" pitchFamily="34" charset="0"/>
                <a:ea typeface="Calibri" panose="020F0502020204030204" pitchFamily="34" charset="0"/>
                <a:cs typeface="Times New Roman" panose="02020603050405020304" pitchFamily="18" charset="0"/>
              </a:defRPr>
            </a:lvl2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1" u="none" strike="noStrike" kern="1200" cap="none" spc="0" normalizeH="0" baseline="0" noProof="0" dirty="0">
                <a:ln>
                  <a:noFill/>
                </a:ln>
                <a:solidFill>
                  <a:srgbClr val="415364"/>
                </a:solidFill>
                <a:effectLst/>
                <a:uLnTx/>
                <a:uFillTx/>
                <a:latin typeface="Arial" panose="020B0604020202020204"/>
                <a:ea typeface="+mn-ea"/>
                <a:cs typeface="+mn-cs"/>
              </a:rPr>
              <a:t>*** (i) i) che il periodo a cui si riferiscono i rapporti oggetto di intervento agevolativo siano relativi ad un contratto di apprendistato/tirocinio o similare; (ii) della nazionalità del personale, (iii) del programma formativo, anche linguistico effettuato o in corso</a:t>
            </a:r>
          </a:p>
        </p:txBody>
      </p:sp>
      <p:sp>
        <p:nvSpPr>
          <p:cNvPr id="14" name="CasellaDiTesto 13">
            <a:extLst>
              <a:ext uri="{FF2B5EF4-FFF2-40B4-BE49-F238E27FC236}">
                <a16:creationId xmlns:a16="http://schemas.microsoft.com/office/drawing/2014/main" id="{00A8EF10-3C6A-041F-C0CC-C62F91FC44BF}"/>
              </a:ext>
            </a:extLst>
          </p:cNvPr>
          <p:cNvSpPr txBox="1"/>
          <p:nvPr/>
        </p:nvSpPr>
        <p:spPr>
          <a:xfrm>
            <a:off x="590887" y="6455403"/>
            <a:ext cx="5352713" cy="338554"/>
          </a:xfrm>
          <a:prstGeom prst="rect">
            <a:avLst/>
          </a:prstGeom>
          <a:noFill/>
        </p:spPr>
        <p:txBody>
          <a:bodyPr wrap="square">
            <a:spAutoFit/>
          </a:bodyPr>
          <a:lstStyle>
            <a:defPPr>
              <a:defRPr lang="it-IT"/>
            </a:defPPr>
            <a:lvl1pPr algn="just">
              <a:defRPr sz="1100"/>
            </a:lvl1pPr>
            <a:lvl2pPr marL="266700" lvl="1" indent="-190500" algn="just">
              <a:lnSpc>
                <a:spcPct val="107000"/>
              </a:lnSpc>
              <a:spcAft>
                <a:spcPts val="600"/>
              </a:spcAft>
              <a:buFont typeface="+mj-lt"/>
              <a:buAutoNum type="alphaLcPeriod"/>
              <a:defRPr sz="1200">
                <a:effectLst/>
                <a:latin typeface="Arial" panose="020B0604020202020204" pitchFamily="34" charset="0"/>
                <a:ea typeface="Calibri" panose="020F0502020204030204" pitchFamily="34" charset="0"/>
                <a:cs typeface="Times New Roman" panose="02020603050405020304" pitchFamily="18" charset="0"/>
              </a:defRPr>
            </a:lvl2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1" u="none" strike="noStrike" kern="1200" cap="none" spc="0" normalizeH="0" baseline="0" noProof="0" dirty="0">
                <a:ln>
                  <a:noFill/>
                </a:ln>
                <a:solidFill>
                  <a:srgbClr val="415364"/>
                </a:solidFill>
                <a:effectLst/>
                <a:uLnTx/>
                <a:uFillTx/>
                <a:latin typeface="Arial" panose="020B0604020202020204"/>
                <a:ea typeface="+mn-ea"/>
                <a:cs typeface="+mn-cs"/>
              </a:rPr>
              <a:t>** Il personale formato può essere assunto con contratto di lavoro a tempo indeterminato (incluso l’apprendistato), contratto di lavoro a tempo determinato, contratto di stage/tirocinio</a:t>
            </a:r>
          </a:p>
        </p:txBody>
      </p:sp>
    </p:spTree>
    <p:extLst>
      <p:ext uri="{BB962C8B-B14F-4D97-AF65-F5344CB8AC3E}">
        <p14:creationId xmlns:p14="http://schemas.microsoft.com/office/powerpoint/2010/main" val="513353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78B20-5318-A355-E5F5-8B9036EA83F8}"/>
            </a:ext>
          </a:extLst>
        </p:cNvPr>
        <p:cNvGrpSpPr/>
        <p:nvPr/>
      </p:nvGrpSpPr>
      <p:grpSpPr>
        <a:xfrm>
          <a:off x="0" y="0"/>
          <a:ext cx="0" cy="0"/>
          <a:chOff x="0" y="0"/>
          <a:chExt cx="0" cy="0"/>
        </a:xfrm>
      </p:grpSpPr>
      <p:pic>
        <p:nvPicPr>
          <p:cNvPr id="18" name="Immagine 17" descr="Immagine che contiene cielo, edificio, aria aperta, lago&#10;&#10;Il contenuto generato dall'IA potrebbe non essere corretto.">
            <a:extLst>
              <a:ext uri="{FF2B5EF4-FFF2-40B4-BE49-F238E27FC236}">
                <a16:creationId xmlns:a16="http://schemas.microsoft.com/office/drawing/2014/main" id="{B5C8C07E-FFF3-1E0D-3E5C-D8642A0E6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 y="0"/>
            <a:ext cx="12222862" cy="6858000"/>
          </a:xfrm>
          <a:prstGeom prst="rect">
            <a:avLst/>
          </a:prstGeom>
        </p:spPr>
      </p:pic>
      <p:sp>
        <p:nvSpPr>
          <p:cNvPr id="4" name="Segnaposto numero diapositiva 3">
            <a:extLst>
              <a:ext uri="{FF2B5EF4-FFF2-40B4-BE49-F238E27FC236}">
                <a16:creationId xmlns:a16="http://schemas.microsoft.com/office/drawing/2014/main" id="{05111E30-ED18-39A8-72AB-B67A5D8BBDB1}"/>
              </a:ext>
            </a:extLst>
          </p:cNvPr>
          <p:cNvSpPr>
            <a:spLocks noGrp="1"/>
          </p:cNvSpPr>
          <p:nvPr>
            <p:ph type="sldNum" sz="quarter" idx="7"/>
          </p:nvPr>
        </p:nvSpPr>
        <p:spPr/>
        <p:txBody>
          <a:bodyPr/>
          <a:lstStyle/>
          <a:p>
            <a:pPr marL="23103" marR="0" lvl="0" indent="0" algn="l" defTabSz="914400" rtl="0" eaLnBrk="1" fontAlgn="auto" latinLnBrk="0" hangingPunct="1">
              <a:lnSpc>
                <a:spcPts val="1440"/>
              </a:lnSpc>
              <a:spcBef>
                <a:spcPts val="0"/>
              </a:spcBef>
              <a:spcAft>
                <a:spcPts val="0"/>
              </a:spcAft>
              <a:buClrTx/>
              <a:buSzTx/>
              <a:buFontTx/>
              <a:buNone/>
              <a:tabLst/>
              <a:defRPr/>
            </a:pPr>
            <a:fld id="{81D60167-4931-47E6-BA6A-407CBD079E47}" type="slidenum">
              <a:rPr kumimoji="0" lang="it-IT" sz="1200" b="0" i="0" u="none" strike="noStrike" kern="1200" cap="none" spc="-31"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23103" marR="0" lvl="0" indent="0" algn="l" defTabSz="914400" rtl="0" eaLnBrk="1" fontAlgn="auto" latinLnBrk="0" hangingPunct="1">
                <a:lnSpc>
                  <a:spcPts val="1440"/>
                </a:lnSpc>
                <a:spcBef>
                  <a:spcPts val="0"/>
                </a:spcBef>
                <a:spcAft>
                  <a:spcPts val="0"/>
                </a:spcAft>
                <a:buClrTx/>
                <a:buSzTx/>
                <a:buFontTx/>
                <a:buNone/>
                <a:tabLst/>
                <a:defRPr/>
              </a:pPr>
              <a:t>16</a:t>
            </a:fld>
            <a:endParaRPr kumimoji="0" lang="it-IT" sz="1200" b="0" i="0" u="none" strike="noStrike" kern="1200" cap="none" spc="-31"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Rettangolo 5">
            <a:extLst>
              <a:ext uri="{FF2B5EF4-FFF2-40B4-BE49-F238E27FC236}">
                <a16:creationId xmlns:a16="http://schemas.microsoft.com/office/drawing/2014/main" id="{84AA7A07-8C13-BE69-8538-D11B1E35E63E}"/>
              </a:ext>
            </a:extLst>
          </p:cNvPr>
          <p:cNvSpPr/>
          <p:nvPr/>
        </p:nvSpPr>
        <p:spPr>
          <a:xfrm>
            <a:off x="-31324" y="-37460"/>
            <a:ext cx="6490775" cy="6895460"/>
          </a:xfrm>
          <a:prstGeom prst="rect">
            <a:avLst/>
          </a:prstGeom>
          <a:gradFill flip="none" rotWithShape="1">
            <a:gsLst>
              <a:gs pos="20000">
                <a:schemeClr val="bg1">
                  <a:lumMod val="0"/>
                  <a:lumOff val="100000"/>
                </a:schemeClr>
              </a:gs>
              <a:gs pos="0">
                <a:schemeClr val="bg1">
                  <a:alpha val="0"/>
                </a:schemeClr>
              </a:gs>
            </a:gsLst>
            <a:lin ang="10800000" scaled="1"/>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178125" rtl="0" eaLnBrk="1" fontAlgn="auto" latinLnBrk="0" hangingPunct="0">
              <a:lnSpc>
                <a:spcPct val="100000"/>
              </a:lnSpc>
              <a:spcBef>
                <a:spcPts val="0"/>
              </a:spcBef>
              <a:spcAft>
                <a:spcPts val="0"/>
              </a:spcAft>
              <a:buClrTx/>
              <a:buSzTx/>
              <a:buFontTx/>
              <a:buNone/>
              <a:tabLst/>
              <a:defRPr/>
            </a:pPr>
            <a:endParaRPr kumimoji="0" lang="it-IT" sz="4567" b="0" i="0" u="none" strike="noStrike" kern="1200" cap="none" spc="0" normalizeH="0" baseline="0" noProof="0" dirty="0">
              <a:ln>
                <a:noFill/>
              </a:ln>
              <a:solidFill>
                <a:srgbClr val="FFFFFF"/>
              </a:solidFill>
              <a:effectLst/>
              <a:uLnTx/>
              <a:uFillTx/>
              <a:latin typeface="Univers Condensed" panose="020B0506020202050204" pitchFamily="34" charset="0"/>
              <a:ea typeface="+mn-ea"/>
              <a:cs typeface="+mn-cs"/>
              <a:sym typeface="Helvetica Neue Medium"/>
            </a:endParaRPr>
          </a:p>
        </p:txBody>
      </p:sp>
      <p:sp>
        <p:nvSpPr>
          <p:cNvPr id="7" name="Rettangolo 6">
            <a:extLst>
              <a:ext uri="{FF2B5EF4-FFF2-40B4-BE49-F238E27FC236}">
                <a16:creationId xmlns:a16="http://schemas.microsoft.com/office/drawing/2014/main" id="{BCB8FA92-6806-B3B5-276D-86C247BBD595}"/>
              </a:ext>
            </a:extLst>
          </p:cNvPr>
          <p:cNvSpPr/>
          <p:nvPr/>
        </p:nvSpPr>
        <p:spPr>
          <a:xfrm>
            <a:off x="257665" y="383357"/>
            <a:ext cx="1162640" cy="6661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Rettangolo 7">
            <a:extLst>
              <a:ext uri="{FF2B5EF4-FFF2-40B4-BE49-F238E27FC236}">
                <a16:creationId xmlns:a16="http://schemas.microsoft.com/office/drawing/2014/main" id="{A84FDB50-4D6F-1CA2-2AFB-9D4FB3641CDC}"/>
              </a:ext>
            </a:extLst>
          </p:cNvPr>
          <p:cNvSpPr/>
          <p:nvPr/>
        </p:nvSpPr>
        <p:spPr>
          <a:xfrm>
            <a:off x="462" y="335135"/>
            <a:ext cx="12201370" cy="827383"/>
          </a:xfrm>
          <a:prstGeom prst="rect">
            <a:avLst/>
          </a:prstGeom>
          <a:solidFill>
            <a:schemeClr val="bg1">
              <a:alpha val="72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178125" rtl="0" eaLnBrk="1" fontAlgn="auto" latinLnBrk="0" hangingPunct="0">
              <a:lnSpc>
                <a:spcPct val="100000"/>
              </a:lnSpc>
              <a:spcBef>
                <a:spcPts val="0"/>
              </a:spcBef>
              <a:spcAft>
                <a:spcPts val="0"/>
              </a:spcAft>
              <a:buClrTx/>
              <a:buSzTx/>
              <a:buFontTx/>
              <a:buNone/>
              <a:tabLst/>
              <a:defRPr/>
            </a:pPr>
            <a:endParaRPr kumimoji="0" lang="it-IT" sz="4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Helvetica Neue Medium"/>
            </a:endParaRPr>
          </a:p>
        </p:txBody>
      </p:sp>
      <p:sp>
        <p:nvSpPr>
          <p:cNvPr id="9" name="Segnaposto testo 1">
            <a:extLst>
              <a:ext uri="{FF2B5EF4-FFF2-40B4-BE49-F238E27FC236}">
                <a16:creationId xmlns:a16="http://schemas.microsoft.com/office/drawing/2014/main" id="{6FB4A814-2E83-3B02-B0B3-0C035A4296AF}"/>
              </a:ext>
            </a:extLst>
          </p:cNvPr>
          <p:cNvSpPr txBox="1">
            <a:spLocks/>
          </p:cNvSpPr>
          <p:nvPr/>
        </p:nvSpPr>
        <p:spPr>
          <a:xfrm>
            <a:off x="257664" y="510413"/>
            <a:ext cx="11969939" cy="383116"/>
          </a:xfrm>
          <a:prstGeom prst="rect">
            <a:avLst/>
          </a:prstGeom>
        </p:spPr>
        <p:txBody>
          <a:bodyPr vert="horz" lIns="0" tIns="0" rIns="0" bIns="0" rtlCol="0" anchor="t" anchorCtr="0">
            <a:noAutofit/>
          </a:bodyPr>
          <a:lstStyle>
            <a:lvl1pPr marL="0" indent="0" algn="l" defTabSz="685800" rtl="0" eaLnBrk="1" latinLnBrk="0" hangingPunct="1">
              <a:lnSpc>
                <a:spcPct val="90000"/>
              </a:lnSpc>
              <a:spcBef>
                <a:spcPts val="750"/>
              </a:spcBef>
              <a:buFont typeface="Arial" panose="020B0604020202020204" pitchFamily="34" charset="0"/>
              <a:buNone/>
              <a:defRPr sz="18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892" indent="0" algn="l" defTabSz="685800" rtl="0" eaLnBrk="1" latinLnBrk="0" hangingPunct="1">
              <a:lnSpc>
                <a:spcPct val="90000"/>
              </a:lnSpc>
              <a:spcBef>
                <a:spcPts val="375"/>
              </a:spcBef>
              <a:buFont typeface="Arial" panose="020B0604020202020204" pitchFamily="34" charset="0"/>
              <a:buNone/>
              <a:defRPr sz="1500" b="0" i="0" kern="1200">
                <a:solidFill>
                  <a:schemeClr val="tx1">
                    <a:tint val="75000"/>
                  </a:schemeClr>
                </a:solidFill>
                <a:latin typeface="Arial" panose="020B0604020202020204" pitchFamily="34" charset="0"/>
                <a:ea typeface="+mn-ea"/>
                <a:cs typeface="Arial" panose="020B0604020202020204" pitchFamily="34" charset="0"/>
              </a:defRPr>
            </a:lvl2pPr>
            <a:lvl3pPr marL="685783" indent="0" algn="l" defTabSz="685800" rtl="0" eaLnBrk="1" latinLnBrk="0" hangingPunct="1">
              <a:lnSpc>
                <a:spcPct val="90000"/>
              </a:lnSpc>
              <a:spcBef>
                <a:spcPts val="375"/>
              </a:spcBef>
              <a:buFont typeface="Arial" panose="020B0604020202020204" pitchFamily="34" charset="0"/>
              <a:buNone/>
              <a:defRPr sz="1350" b="0" i="0" kern="1200">
                <a:solidFill>
                  <a:schemeClr val="tx1">
                    <a:tint val="75000"/>
                  </a:schemeClr>
                </a:solidFill>
                <a:latin typeface="Arial" panose="020B0604020202020204" pitchFamily="34" charset="0"/>
                <a:ea typeface="+mn-ea"/>
                <a:cs typeface="Arial" panose="020B0604020202020204" pitchFamily="34" charset="0"/>
              </a:defRPr>
            </a:lvl3pPr>
            <a:lvl4pPr marL="1028675" indent="0" algn="l" defTabSz="685800" rtl="0" eaLnBrk="1" latinLnBrk="0" hangingPunct="1">
              <a:lnSpc>
                <a:spcPct val="90000"/>
              </a:lnSpc>
              <a:spcBef>
                <a:spcPts val="375"/>
              </a:spcBef>
              <a:buFont typeface="Arial" panose="020B0604020202020204" pitchFamily="34" charset="0"/>
              <a:buNone/>
              <a:defRPr sz="1200" b="0" i="0" kern="1200">
                <a:solidFill>
                  <a:schemeClr val="tx1">
                    <a:tint val="75000"/>
                  </a:schemeClr>
                </a:solidFill>
                <a:latin typeface="Arial" panose="020B0604020202020204" pitchFamily="34" charset="0"/>
                <a:ea typeface="+mn-ea"/>
                <a:cs typeface="Arial" panose="020B0604020202020204" pitchFamily="34" charset="0"/>
              </a:defRPr>
            </a:lvl4pPr>
            <a:lvl5pPr marL="1371566" indent="0" algn="l" defTabSz="685800" rtl="0" eaLnBrk="1" latinLnBrk="0" hangingPunct="1">
              <a:lnSpc>
                <a:spcPct val="90000"/>
              </a:lnSpc>
              <a:spcBef>
                <a:spcPts val="375"/>
              </a:spcBef>
              <a:buFont typeface="Arial" panose="020B0604020202020204" pitchFamily="34" charset="0"/>
              <a:buNone/>
              <a:defRPr sz="1200" b="0" i="0" kern="1200">
                <a:solidFill>
                  <a:schemeClr val="tx1">
                    <a:tint val="75000"/>
                  </a:schemeClr>
                </a:solidFill>
                <a:latin typeface="Arial" panose="020B0604020202020204" pitchFamily="34" charset="0"/>
                <a:ea typeface="+mn-ea"/>
                <a:cs typeface="Arial" panose="020B0604020202020204" pitchFamily="34" charset="0"/>
              </a:defRPr>
            </a:lvl5pPr>
            <a:lvl6pPr marL="1714457"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400" b="1" i="0" u="none" strike="noStrike" kern="100" cap="none" spc="0" normalizeH="0" baseline="0" noProof="0" dirty="0">
                <a:ln>
                  <a:noFill/>
                </a:ln>
                <a:solidFill>
                  <a:srgbClr val="415064"/>
                </a:solidFill>
                <a:effectLst/>
                <a:uLnTx/>
                <a:uFillTx/>
                <a:latin typeface="Arial" panose="020B0604020202020204" pitchFamily="34" charset="0"/>
                <a:cs typeface="Arial" panose="020B0604020202020204" pitchFamily="34" charset="0"/>
              </a:rPr>
              <a:t>Finanziamenti agevolati – Focus «Misura India»</a:t>
            </a:r>
          </a:p>
        </p:txBody>
      </p:sp>
      <p:sp>
        <p:nvSpPr>
          <p:cNvPr id="10" name="CasellaDiTesto 9">
            <a:extLst>
              <a:ext uri="{FF2B5EF4-FFF2-40B4-BE49-F238E27FC236}">
                <a16:creationId xmlns:a16="http://schemas.microsoft.com/office/drawing/2014/main" id="{860F4701-D20E-E895-2DE2-475F809F55CD}"/>
              </a:ext>
            </a:extLst>
          </p:cNvPr>
          <p:cNvSpPr txBox="1"/>
          <p:nvPr/>
        </p:nvSpPr>
        <p:spPr>
          <a:xfrm>
            <a:off x="1142399" y="2452486"/>
            <a:ext cx="5322199" cy="1600438"/>
          </a:xfrm>
          <a:prstGeom prst="rect">
            <a:avLst/>
          </a:prstGeom>
          <a:noFill/>
        </p:spPr>
        <p:txBody>
          <a:bodyPr wrap="square">
            <a:spAutoFit/>
          </a:bodyPr>
          <a:lstStyle/>
          <a:p>
            <a:pPr marL="342891" marR="0" lvl="0" indent="-342891" algn="l" defTabSz="914400" rtl="0" eaLnBrk="1" fontAlgn="auto" latinLnBrk="0" hangingPunct="1">
              <a:lnSpc>
                <a:spcPct val="100000"/>
              </a:lnSpc>
              <a:spcBef>
                <a:spcPts val="0"/>
              </a:spcBef>
              <a:spcAft>
                <a:spcPts val="0"/>
              </a:spcAft>
              <a:buClrTx/>
              <a:buSzTx/>
              <a:buFontTx/>
              <a:buAutoNum type="arabicPeriod"/>
              <a:tabLst/>
              <a:defRPr/>
            </a:pPr>
            <a:r>
              <a:rPr kumimoji="0" lang="it-IT" sz="1400"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10% di Cofinanziamento a fondo perduto</a:t>
            </a:r>
            <a:endParaRPr lang="it-IT" sz="1400" b="1" dirty="0">
              <a:solidFill>
                <a:srgbClr val="415364"/>
              </a:solidFill>
              <a:latin typeface="Arial" panose="020B0604020202020204" pitchFamily="34" charset="0"/>
              <a:cs typeface="Arial" panose="020B0604020202020204" pitchFamily="34" charset="0"/>
            </a:endParaRPr>
          </a:p>
          <a:p>
            <a:pPr marL="342891" marR="0" lvl="0" indent="-342891" algn="l" defTabSz="914400" rtl="0" eaLnBrk="1" fontAlgn="auto" latinLnBrk="0" hangingPunct="1">
              <a:lnSpc>
                <a:spcPct val="100000"/>
              </a:lnSpc>
              <a:spcBef>
                <a:spcPts val="0"/>
              </a:spcBef>
              <a:spcAft>
                <a:spcPts val="0"/>
              </a:spcAft>
              <a:buClrTx/>
              <a:buSzTx/>
              <a:buFontTx/>
              <a:buAutoNum type="arabicPeriod"/>
              <a:tabLst/>
              <a:defRPr/>
            </a:pPr>
            <a:endParaRPr kumimoji="0" lang="it-IT" sz="1400"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a:p>
            <a:pPr marL="342891" marR="0" lvl="0" indent="-342891" algn="l" defTabSz="914400" rtl="0" eaLnBrk="1" fontAlgn="auto" latinLnBrk="0" hangingPunct="1">
              <a:lnSpc>
                <a:spcPct val="100000"/>
              </a:lnSpc>
              <a:spcBef>
                <a:spcPts val="0"/>
              </a:spcBef>
              <a:spcAft>
                <a:spcPts val="0"/>
              </a:spcAft>
              <a:buClrTx/>
              <a:buSzTx/>
              <a:buFontTx/>
              <a:buAutoNum type="arabicPeriod"/>
              <a:tabLst/>
              <a:defRPr/>
            </a:pPr>
            <a:r>
              <a:rPr kumimoji="0" lang="it-IT" sz="1400"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20% fondo perduto per il Sud, start up e PMI innovative</a:t>
            </a:r>
          </a:p>
          <a:p>
            <a:pPr marL="342891" marR="0" lvl="0" indent="-342891" algn="l" defTabSz="914400" rtl="0" eaLnBrk="1" fontAlgn="auto" latinLnBrk="0" hangingPunct="1">
              <a:lnSpc>
                <a:spcPct val="100000"/>
              </a:lnSpc>
              <a:spcBef>
                <a:spcPts val="0"/>
              </a:spcBef>
              <a:spcAft>
                <a:spcPts val="0"/>
              </a:spcAft>
              <a:buClrTx/>
              <a:buSzTx/>
              <a:buFontTx/>
              <a:buAutoNum type="arabicPeriod"/>
              <a:tabLst/>
              <a:defRPr/>
            </a:pPr>
            <a:endParaRPr kumimoji="0" lang="it-IT" sz="1400"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a:p>
            <a:pPr marL="342891" indent="-342891">
              <a:buFontTx/>
              <a:buAutoNum type="arabicPeriod"/>
              <a:defRPr/>
            </a:pPr>
            <a:r>
              <a:rPr kumimoji="0" lang="it-IT" sz="1400" b="1" i="0" u="none" strike="noStrike" kern="1200" cap="none" spc="0" normalizeH="0" baseline="0" noProof="0" dirty="0" err="1">
                <a:ln>
                  <a:noFill/>
                </a:ln>
                <a:solidFill>
                  <a:srgbClr val="415364"/>
                </a:solidFill>
                <a:effectLst/>
                <a:uLnTx/>
                <a:uFillTx/>
                <a:latin typeface="Arial" panose="020B0604020202020204" pitchFamily="34" charset="0"/>
                <a:ea typeface="+mn-ea"/>
                <a:cs typeface="Arial" panose="020B0604020202020204" pitchFamily="34" charset="0"/>
              </a:rPr>
              <a:t>Nuov</a:t>
            </a:r>
            <a:r>
              <a:rPr lang="it-IT" sz="1400" b="1" dirty="0">
                <a:solidFill>
                  <a:srgbClr val="415364"/>
                </a:solidFill>
                <a:latin typeface="Arial" panose="020B0604020202020204" pitchFamily="34" charset="0"/>
                <a:cs typeface="Arial" panose="020B0604020202020204" pitchFamily="34" charset="0"/>
              </a:rPr>
              <a:t>e spese ammissibili per individuazione di opportunità di business </a:t>
            </a:r>
          </a:p>
          <a:p>
            <a:pPr marL="342891" marR="0" lvl="0" indent="-342891" algn="l" defTabSz="914400" rtl="0" eaLnBrk="1" fontAlgn="auto" latinLnBrk="0" hangingPunct="1">
              <a:lnSpc>
                <a:spcPct val="100000"/>
              </a:lnSpc>
              <a:spcBef>
                <a:spcPts val="0"/>
              </a:spcBef>
              <a:spcAft>
                <a:spcPts val="0"/>
              </a:spcAft>
              <a:buClrTx/>
              <a:buSzTx/>
              <a:buFontTx/>
              <a:buAutoNum type="arabicPeriod"/>
              <a:tabLst/>
              <a:defRPr/>
            </a:pPr>
            <a:endParaRPr kumimoji="0" lang="it-IT" sz="1400"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p:txBody>
      </p:sp>
      <p:sp>
        <p:nvSpPr>
          <p:cNvPr id="11" name="Rettangolo con angoli arrotondati 10">
            <a:extLst>
              <a:ext uri="{FF2B5EF4-FFF2-40B4-BE49-F238E27FC236}">
                <a16:creationId xmlns:a16="http://schemas.microsoft.com/office/drawing/2014/main" id="{ED7CA24F-72D4-E97E-09E2-396C6AA1465D}"/>
              </a:ext>
            </a:extLst>
          </p:cNvPr>
          <p:cNvSpPr/>
          <p:nvPr/>
        </p:nvSpPr>
        <p:spPr>
          <a:xfrm>
            <a:off x="888234" y="1619555"/>
            <a:ext cx="6121877" cy="2464180"/>
          </a:xfrm>
          <a:prstGeom prst="roundRect">
            <a:avLst/>
          </a:prstGeom>
          <a:noFill/>
          <a:ln w="9525" cap="flat" cmpd="sng" algn="ctr">
            <a:solidFill>
              <a:srgbClr val="B5C8E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endParaRPr>
          </a:p>
        </p:txBody>
      </p:sp>
      <p:pic>
        <p:nvPicPr>
          <p:cNvPr id="12" name="Immagine 11" descr="Immagine che contiene nero, oscurità&#10;&#10;Descrizione generata automaticamente">
            <a:extLst>
              <a:ext uri="{FF2B5EF4-FFF2-40B4-BE49-F238E27FC236}">
                <a16:creationId xmlns:a16="http://schemas.microsoft.com/office/drawing/2014/main" id="{2645FAA8-738B-D1B6-45F3-CB43D23A0568}"/>
              </a:ext>
            </a:extLst>
          </p:cNvPr>
          <p:cNvPicPr>
            <a:picLocks noChangeAspect="1"/>
          </p:cNvPicPr>
          <p:nvPr/>
        </p:nvPicPr>
        <p:blipFill>
          <a:blip r:embed="rId3" cstate="screen">
            <a:duotone>
              <a:srgbClr val="5F85B1">
                <a:shade val="45000"/>
                <a:satMod val="135000"/>
              </a:srgbClr>
              <a:prstClr val="white"/>
            </a:duotone>
            <a:extLst>
              <a:ext uri="{28A0092B-C50C-407E-A947-70E740481C1C}">
                <a14:useLocalDpi xmlns:a14="http://schemas.microsoft.com/office/drawing/2010/main" val="0"/>
              </a:ext>
            </a:extLst>
          </a:blip>
          <a:stretch>
            <a:fillRect/>
          </a:stretch>
        </p:blipFill>
        <p:spPr>
          <a:xfrm>
            <a:off x="266848" y="2537353"/>
            <a:ext cx="582499" cy="582499"/>
          </a:xfrm>
          <a:prstGeom prst="rect">
            <a:avLst/>
          </a:prstGeom>
          <a:solidFill>
            <a:srgbClr val="FFFEFD"/>
          </a:solidFill>
        </p:spPr>
      </p:pic>
      <p:sp>
        <p:nvSpPr>
          <p:cNvPr id="13" name="Rettangolo 12">
            <a:extLst>
              <a:ext uri="{FF2B5EF4-FFF2-40B4-BE49-F238E27FC236}">
                <a16:creationId xmlns:a16="http://schemas.microsoft.com/office/drawing/2014/main" id="{A0838A59-B953-F7CC-D3B9-304857E558EF}"/>
              </a:ext>
            </a:extLst>
          </p:cNvPr>
          <p:cNvSpPr/>
          <p:nvPr/>
        </p:nvSpPr>
        <p:spPr>
          <a:xfrm>
            <a:off x="2539984" y="1303778"/>
            <a:ext cx="2392155" cy="275245"/>
          </a:xfrm>
          <a:prstGeom prst="rect">
            <a:avLst/>
          </a:prstGeom>
          <a:solidFill>
            <a:srgbClr val="FFFEF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5F85B1"/>
                </a:solidFill>
                <a:effectLst/>
                <a:uLnTx/>
                <a:uFillTx/>
                <a:latin typeface="Arial" panose="020B0604020202020204" pitchFamily="34" charset="0"/>
                <a:ea typeface="+mn-ea"/>
                <a:cs typeface="Arial" panose="020B0604020202020204" pitchFamily="34" charset="0"/>
              </a:rPr>
              <a:t>CONDIZIONI DEDICATE</a:t>
            </a:r>
          </a:p>
        </p:txBody>
      </p:sp>
      <p:sp>
        <p:nvSpPr>
          <p:cNvPr id="14" name="CasellaDiTesto 13">
            <a:extLst>
              <a:ext uri="{FF2B5EF4-FFF2-40B4-BE49-F238E27FC236}">
                <a16:creationId xmlns:a16="http://schemas.microsoft.com/office/drawing/2014/main" id="{96521ADD-EA74-0AF1-7FBF-008676537387}"/>
              </a:ext>
            </a:extLst>
          </p:cNvPr>
          <p:cNvSpPr txBox="1"/>
          <p:nvPr/>
        </p:nvSpPr>
        <p:spPr>
          <a:xfrm>
            <a:off x="998812" y="1833802"/>
            <a:ext cx="509718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Arial" panose="020B0604020202020204" pitchFamily="34" charset="0"/>
              </a:rPr>
              <a:t>Riserva dedicata al nuovo strumento </a:t>
            </a:r>
            <a:r>
              <a:rPr lang="it-IT" sz="1400" b="1" dirty="0">
                <a:solidFill>
                  <a:srgbClr val="415364"/>
                </a:solidFill>
                <a:latin typeface="Arial" panose="020B0604020202020204" pitchFamily="34" charset="0"/>
                <a:ea typeface="Calibri" panose="020F0502020204030204" pitchFamily="34" charset="0"/>
                <a:cs typeface="Arial" panose="020B0604020202020204" pitchFamily="34" charset="0"/>
              </a:rPr>
              <a:t>da </a:t>
            </a:r>
            <a:r>
              <a:rPr kumimoji="0" lang="it-IT" sz="140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Arial" panose="020B0604020202020204" pitchFamily="34" charset="0"/>
              </a:rPr>
              <a:t>settembre 2025: </a:t>
            </a:r>
            <a:r>
              <a:rPr kumimoji="0" lang="it-IT" sz="1400" b="1" i="0" u="sng"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Arial" panose="020B0604020202020204" pitchFamily="34" charset="0"/>
              </a:rPr>
              <a:t>200 €mln</a:t>
            </a:r>
            <a:endParaRPr kumimoji="0" lang="it-IT" sz="1400" b="0" i="0" u="sng"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6" name="Rettangolo 15">
            <a:extLst>
              <a:ext uri="{FF2B5EF4-FFF2-40B4-BE49-F238E27FC236}">
                <a16:creationId xmlns:a16="http://schemas.microsoft.com/office/drawing/2014/main" id="{0447E7BC-9E46-6B9D-1098-944F24138E84}"/>
              </a:ext>
            </a:extLst>
          </p:cNvPr>
          <p:cNvSpPr/>
          <p:nvPr/>
        </p:nvSpPr>
        <p:spPr>
          <a:xfrm>
            <a:off x="613965" y="5012130"/>
            <a:ext cx="11308808" cy="1011330"/>
          </a:xfrm>
          <a:prstGeom prst="rect">
            <a:avLst/>
          </a:prstGeom>
          <a:solidFill>
            <a:srgbClr val="FFFEFD"/>
          </a:solidFill>
          <a:ln w="19050" cap="flat" cmpd="sng" algn="ctr">
            <a:solidFill>
              <a:srgbClr val="415364">
                <a:lumMod val="20000"/>
                <a:lumOff val="80000"/>
              </a:srgbClr>
            </a:solidFill>
            <a:prstDash val="solid"/>
            <a:miter lim="800000"/>
          </a:ln>
          <a:effectLst/>
        </p:spPr>
        <p:txBody>
          <a:bodyPr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del finanziamento destinato alla copertura di investimenti per il rafforzamento patrimoniale </a:t>
            </a:r>
          </a:p>
        </p:txBody>
      </p:sp>
      <p:sp>
        <p:nvSpPr>
          <p:cNvPr id="19" name="Rettangolo 18">
            <a:extLst>
              <a:ext uri="{FF2B5EF4-FFF2-40B4-BE49-F238E27FC236}">
                <a16:creationId xmlns:a16="http://schemas.microsoft.com/office/drawing/2014/main" id="{614D9852-155C-543E-6D65-EF0724795A33}"/>
              </a:ext>
            </a:extLst>
          </p:cNvPr>
          <p:cNvSpPr/>
          <p:nvPr/>
        </p:nvSpPr>
        <p:spPr>
          <a:xfrm>
            <a:off x="1312812" y="4795904"/>
            <a:ext cx="3166455" cy="420053"/>
          </a:xfrm>
          <a:prstGeom prst="rect">
            <a:avLst/>
          </a:prstGeom>
          <a:solidFill>
            <a:srgbClr val="FFFEFD"/>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05392"/>
                </a:solidFill>
                <a:effectLst/>
                <a:uLnTx/>
                <a:uFillTx/>
                <a:latin typeface="Arial" panose="020B0604020202020204" pitchFamily="34" charset="0"/>
                <a:ea typeface="+mn-ea"/>
                <a:cs typeface="Arial" panose="020B0604020202020204" pitchFamily="34" charset="0"/>
              </a:rPr>
              <a:t>  IMPRESE BENEFICIARIE</a:t>
            </a:r>
          </a:p>
        </p:txBody>
      </p:sp>
      <p:pic>
        <p:nvPicPr>
          <p:cNvPr id="22" name="Immagine 21">
            <a:extLst>
              <a:ext uri="{FF2B5EF4-FFF2-40B4-BE49-F238E27FC236}">
                <a16:creationId xmlns:a16="http://schemas.microsoft.com/office/drawing/2014/main" id="{9D5792D6-B7B3-BA33-9D3B-71EEDFE1C597}"/>
              </a:ext>
            </a:extLst>
          </p:cNvPr>
          <p:cNvPicPr>
            <a:picLocks noChangeAspect="1"/>
          </p:cNvPicPr>
          <p:nvPr/>
        </p:nvPicPr>
        <p:blipFill>
          <a:blip r:embed="rId4" cstate="screen">
            <a:duotone>
              <a:srgbClr val="5F85B1">
                <a:shade val="45000"/>
                <a:satMod val="135000"/>
              </a:srgbClr>
              <a:prstClr val="white"/>
            </a:duotone>
            <a:extLst>
              <a:ext uri="{28A0092B-C50C-407E-A947-70E740481C1C}">
                <a14:useLocalDpi xmlns:a14="http://schemas.microsoft.com/office/drawing/2010/main" val="0"/>
              </a:ext>
            </a:extLst>
          </a:blip>
          <a:stretch>
            <a:fillRect/>
          </a:stretch>
        </p:blipFill>
        <p:spPr>
          <a:xfrm rot="5400000">
            <a:off x="912640" y="4738049"/>
            <a:ext cx="535764" cy="535764"/>
          </a:xfrm>
          <a:prstGeom prst="rect">
            <a:avLst/>
          </a:prstGeom>
          <a:solidFill>
            <a:srgbClr val="FFFEFD"/>
          </a:solidFill>
        </p:spPr>
      </p:pic>
      <p:sp>
        <p:nvSpPr>
          <p:cNvPr id="25" name="CasellaDiTesto 32">
            <a:extLst>
              <a:ext uri="{FF2B5EF4-FFF2-40B4-BE49-F238E27FC236}">
                <a16:creationId xmlns:a16="http://schemas.microsoft.com/office/drawing/2014/main" id="{31421062-224F-D96F-8356-DC5BC7D3E280}"/>
              </a:ext>
            </a:extLst>
          </p:cNvPr>
          <p:cNvSpPr txBox="1">
            <a:spLocks noChangeArrowheads="1"/>
          </p:cNvSpPr>
          <p:nvPr/>
        </p:nvSpPr>
        <p:spPr bwMode="auto">
          <a:xfrm>
            <a:off x="4012651" y="5288617"/>
            <a:ext cx="39702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400"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Per le imprese esportatici </a:t>
            </a:r>
            <a:r>
              <a:rPr kumimoji="0" lang="it-IT" altLang="it-IT" sz="1400" b="0"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con </a:t>
            </a:r>
            <a:r>
              <a:rPr kumimoji="0" lang="it-IT" altLang="it-IT" sz="1400" b="1" i="0" u="none" strike="noStrike" kern="1200" cap="none" spc="0" normalizeH="0" baseline="0" noProof="0" dirty="0">
                <a:ln>
                  <a:noFill/>
                </a:ln>
                <a:solidFill>
                  <a:srgbClr val="005392"/>
                </a:solidFill>
                <a:effectLst/>
                <a:uLnTx/>
                <a:uFillTx/>
                <a:latin typeface="Arial" panose="020B0604020202020204" pitchFamily="34" charset="0"/>
                <a:ea typeface="+mn-ea"/>
                <a:cs typeface="Arial" panose="020B0604020202020204" pitchFamily="34" charset="0"/>
              </a:rPr>
              <a:t>export, import</a:t>
            </a:r>
            <a:r>
              <a:rPr kumimoji="0" lang="it-IT" altLang="it-IT" sz="1400" b="0"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 o</a:t>
            </a:r>
            <a:r>
              <a:rPr kumimoji="0" lang="it-IT" altLang="it-IT" sz="1400"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 </a:t>
            </a:r>
            <a:r>
              <a:rPr kumimoji="0" lang="it-IT" altLang="it-IT" sz="1400" b="1" i="0" u="none" strike="noStrike" kern="1200" cap="none" spc="0" normalizeH="0" baseline="0" noProof="0" dirty="0">
                <a:ln>
                  <a:noFill/>
                </a:ln>
                <a:solidFill>
                  <a:srgbClr val="005392"/>
                </a:solidFill>
                <a:effectLst/>
                <a:uLnTx/>
                <a:uFillTx/>
                <a:latin typeface="Arial" panose="020B0604020202020204" pitchFamily="34" charset="0"/>
                <a:ea typeface="+mn-ea"/>
                <a:cs typeface="Arial" panose="020B0604020202020204" pitchFamily="34" charset="0"/>
              </a:rPr>
              <a:t>presenza in India</a:t>
            </a:r>
            <a:r>
              <a:rPr kumimoji="0" lang="it-IT" altLang="it-IT" sz="1400"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 </a:t>
            </a:r>
            <a:r>
              <a:rPr kumimoji="0" lang="it-IT" altLang="it-IT" sz="1400" b="0"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e imprese della loro </a:t>
            </a:r>
            <a:r>
              <a:rPr kumimoji="0" lang="it-IT" altLang="it-IT" sz="1400"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filiera</a:t>
            </a:r>
          </a:p>
        </p:txBody>
      </p:sp>
      <p:sp>
        <p:nvSpPr>
          <p:cNvPr id="26" name="CasellaDiTesto 32">
            <a:extLst>
              <a:ext uri="{FF2B5EF4-FFF2-40B4-BE49-F238E27FC236}">
                <a16:creationId xmlns:a16="http://schemas.microsoft.com/office/drawing/2014/main" id="{38524021-E00F-5E6A-52D8-994B48EC8C73}"/>
              </a:ext>
            </a:extLst>
          </p:cNvPr>
          <p:cNvSpPr txBox="1">
            <a:spLocks noChangeArrowheads="1"/>
          </p:cNvSpPr>
          <p:nvPr/>
        </p:nvSpPr>
        <p:spPr bwMode="auto">
          <a:xfrm>
            <a:off x="7932420" y="5129941"/>
            <a:ext cx="39036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342900" indent="-342900">
              <a:defRPr>
                <a:latin typeface="Arial" panose="020B0604020202020204" pitchFamily="34" charset="0"/>
              </a:defRPr>
            </a:lvl1pPr>
            <a:lvl2pPr marL="0" lvl="1" algn="ctr">
              <a:defRPr sz="1100" b="1">
                <a:solidFill>
                  <a:srgbClr val="415364"/>
                </a:solidFill>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400"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Per le imprese </a:t>
            </a:r>
            <a:r>
              <a:rPr kumimoji="0" lang="it-IT" altLang="it-IT" sz="1400" b="0"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che richiedono finanziamenti </a:t>
            </a:r>
            <a:r>
              <a:rPr kumimoji="0" lang="it-IT" altLang="it-IT" sz="1400" b="1" i="0" u="none" strike="noStrike" kern="1200" cap="none" spc="0" normalizeH="0" baseline="0" noProof="0" dirty="0">
                <a:ln>
                  <a:noFill/>
                </a:ln>
                <a:solidFill>
                  <a:srgbClr val="005392"/>
                </a:solidFill>
                <a:effectLst/>
                <a:uLnTx/>
                <a:uFillTx/>
                <a:latin typeface="Arial" panose="020B0604020202020204" pitchFamily="34" charset="0"/>
                <a:ea typeface="+mn-ea"/>
                <a:cs typeface="Arial" panose="020B0604020202020204" pitchFamily="34" charset="0"/>
              </a:rPr>
              <a:t>con focus India</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000" b="0" i="1"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Inserimento Mercati, Certificazioni e Consulenze, Fiere ed Eventi, </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000" b="0" i="1"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E-commerce, </a:t>
            </a:r>
            <a:r>
              <a:rPr kumimoji="0" lang="it-IT" altLang="it-IT" sz="1000" b="0" i="1" u="none" strike="noStrike" kern="1200" cap="none" spc="0" normalizeH="0" baseline="0" noProof="0" dirty="0" err="1">
                <a:ln>
                  <a:noFill/>
                </a:ln>
                <a:solidFill>
                  <a:srgbClr val="415364"/>
                </a:solidFill>
                <a:effectLst/>
                <a:uLnTx/>
                <a:uFillTx/>
                <a:latin typeface="Arial" panose="020B0604020202020204" pitchFamily="34" charset="0"/>
                <a:ea typeface="+mn-ea"/>
                <a:cs typeface="Arial" panose="020B0604020202020204" pitchFamily="34" charset="0"/>
              </a:rPr>
              <a:t>Temporary</a:t>
            </a:r>
            <a:r>
              <a:rPr kumimoji="0" lang="it-IT" altLang="it-IT" sz="1000" b="0" i="1"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 Manager</a:t>
            </a:r>
          </a:p>
        </p:txBody>
      </p:sp>
      <p:sp>
        <p:nvSpPr>
          <p:cNvPr id="27" name="Rettangolo 26">
            <a:extLst>
              <a:ext uri="{FF2B5EF4-FFF2-40B4-BE49-F238E27FC236}">
                <a16:creationId xmlns:a16="http://schemas.microsoft.com/office/drawing/2014/main" id="{EA432DE4-7623-7EA2-998C-8E9AF2DC7B78}"/>
              </a:ext>
            </a:extLst>
          </p:cNvPr>
          <p:cNvSpPr/>
          <p:nvPr/>
        </p:nvSpPr>
        <p:spPr>
          <a:xfrm>
            <a:off x="7195273" y="1652411"/>
            <a:ext cx="4689209" cy="2415112"/>
          </a:xfrm>
          <a:prstGeom prst="rect">
            <a:avLst/>
          </a:prstGeom>
          <a:solidFill>
            <a:schemeClr val="bg1">
              <a:alpha val="72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178125" rtl="0" eaLnBrk="1" fontAlgn="auto" latinLnBrk="0" hangingPunct="0">
              <a:lnSpc>
                <a:spcPct val="100000"/>
              </a:lnSpc>
              <a:spcBef>
                <a:spcPts val="0"/>
              </a:spcBef>
              <a:spcAft>
                <a:spcPts val="0"/>
              </a:spcAft>
              <a:buClrTx/>
              <a:buSzTx/>
              <a:buFontTx/>
              <a:buNone/>
              <a:tabLst/>
              <a:defRPr/>
            </a:pPr>
            <a:endParaRPr kumimoji="0" lang="it-IT" sz="4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Helvetica Neue Medium"/>
            </a:endParaRPr>
          </a:p>
        </p:txBody>
      </p:sp>
      <p:sp>
        <p:nvSpPr>
          <p:cNvPr id="42" name="Rettangolo 41">
            <a:extLst>
              <a:ext uri="{FF2B5EF4-FFF2-40B4-BE49-F238E27FC236}">
                <a16:creationId xmlns:a16="http://schemas.microsoft.com/office/drawing/2014/main" id="{0DD3D7DF-6B6C-86D6-59E0-BFE93D1AD469}"/>
              </a:ext>
            </a:extLst>
          </p:cNvPr>
          <p:cNvSpPr/>
          <p:nvPr/>
        </p:nvSpPr>
        <p:spPr>
          <a:xfrm>
            <a:off x="7430232" y="2036788"/>
            <a:ext cx="4219289" cy="515726"/>
          </a:xfrm>
          <a:prstGeom prst="rect">
            <a:avLst/>
          </a:prstGeom>
          <a:no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600" b="1" i="0" u="none" strike="noStrike" kern="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p:txBody>
      </p:sp>
      <p:sp>
        <p:nvSpPr>
          <p:cNvPr id="49" name="Rettangolo 48">
            <a:extLst>
              <a:ext uri="{FF2B5EF4-FFF2-40B4-BE49-F238E27FC236}">
                <a16:creationId xmlns:a16="http://schemas.microsoft.com/office/drawing/2014/main" id="{C99B50FF-6582-3F57-9E86-C49E81209001}"/>
              </a:ext>
            </a:extLst>
          </p:cNvPr>
          <p:cNvSpPr/>
          <p:nvPr/>
        </p:nvSpPr>
        <p:spPr>
          <a:xfrm>
            <a:off x="7278747" y="2690867"/>
            <a:ext cx="4775080" cy="360000"/>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FORMAZIONE PERSONALE</a:t>
            </a:r>
            <a:endParaRPr kumimoji="0" lang="it-IT" sz="1100" b="0" i="0" u="none" strike="noStrike" kern="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p:txBody>
      </p:sp>
      <p:sp>
        <p:nvSpPr>
          <p:cNvPr id="50" name="Rettangolo 49">
            <a:extLst>
              <a:ext uri="{FF2B5EF4-FFF2-40B4-BE49-F238E27FC236}">
                <a16:creationId xmlns:a16="http://schemas.microsoft.com/office/drawing/2014/main" id="{03D4D1AD-7F73-7156-E4F0-8B8E7A6EF1FA}"/>
              </a:ext>
            </a:extLst>
          </p:cNvPr>
          <p:cNvSpPr/>
          <p:nvPr/>
        </p:nvSpPr>
        <p:spPr>
          <a:xfrm>
            <a:off x="7321683" y="1782279"/>
            <a:ext cx="4689208" cy="360000"/>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INVESTIMENTI PRODUTTIVI E COMMERCIALI</a:t>
            </a:r>
            <a:endParaRPr lang="it-IT" sz="1400" b="1" kern="0" dirty="0">
              <a:solidFill>
                <a:srgbClr val="415364"/>
              </a:solidFill>
              <a:latin typeface="Arial" panose="020B0604020202020204" pitchFamily="34" charset="0"/>
              <a:cs typeface="Arial" panose="020B0604020202020204" pitchFamily="34" charset="0"/>
            </a:endParaRPr>
          </a:p>
        </p:txBody>
      </p:sp>
      <p:sp>
        <p:nvSpPr>
          <p:cNvPr id="52" name="Rettangolo 51">
            <a:extLst>
              <a:ext uri="{FF2B5EF4-FFF2-40B4-BE49-F238E27FC236}">
                <a16:creationId xmlns:a16="http://schemas.microsoft.com/office/drawing/2014/main" id="{A306B91D-748F-4D3F-0D17-39D4C112297C}"/>
              </a:ext>
            </a:extLst>
          </p:cNvPr>
          <p:cNvSpPr/>
          <p:nvPr/>
        </p:nvSpPr>
        <p:spPr>
          <a:xfrm>
            <a:off x="8383110" y="1303778"/>
            <a:ext cx="2392155" cy="275245"/>
          </a:xfrm>
          <a:prstGeom prst="rect">
            <a:avLst/>
          </a:prstGeom>
          <a:solidFill>
            <a:schemeClr val="tx2">
              <a:lumMod val="20000"/>
              <a:lumOff val="80000"/>
            </a:schemeClr>
          </a:solidFill>
          <a:ln w="12700" cap="flat" cmpd="sng" algn="ctr">
            <a:solidFill>
              <a:srgbClr val="5F85B1">
                <a:lumMod val="20000"/>
                <a:lumOff val="8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05392"/>
                </a:solidFill>
                <a:effectLst/>
                <a:uLnTx/>
                <a:uFillTx/>
                <a:latin typeface="Arial" panose="020B0604020202020204" pitchFamily="34" charset="0"/>
                <a:ea typeface="+mn-ea"/>
                <a:cs typeface="Arial" panose="020B0604020202020204" pitchFamily="34" charset="0"/>
              </a:rPr>
              <a:t>PER FINANZIARE</a:t>
            </a:r>
          </a:p>
        </p:txBody>
      </p:sp>
      <p:sp>
        <p:nvSpPr>
          <p:cNvPr id="2" name="CasellaDiTesto 32">
            <a:extLst>
              <a:ext uri="{FF2B5EF4-FFF2-40B4-BE49-F238E27FC236}">
                <a16:creationId xmlns:a16="http://schemas.microsoft.com/office/drawing/2014/main" id="{E8F160DB-9816-EBB8-E7AC-B7AD3EE74FE7}"/>
              </a:ext>
            </a:extLst>
          </p:cNvPr>
          <p:cNvSpPr txBox="1">
            <a:spLocks noChangeArrowheads="1"/>
          </p:cNvSpPr>
          <p:nvPr/>
        </p:nvSpPr>
        <p:spPr bwMode="auto">
          <a:xfrm>
            <a:off x="673577" y="5261890"/>
            <a:ext cx="32755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400"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Per le imprese </a:t>
            </a:r>
            <a:r>
              <a:rPr kumimoji="0" lang="it-IT" altLang="it-IT" sz="1400" b="1" i="0" u="none" strike="noStrike" kern="1200" cap="none" spc="0" normalizeH="0" baseline="0" noProof="0" dirty="0">
                <a:ln>
                  <a:noFill/>
                </a:ln>
                <a:solidFill>
                  <a:srgbClr val="005392"/>
                </a:solidFill>
                <a:effectLst/>
                <a:uLnTx/>
                <a:uFillTx/>
                <a:latin typeface="Arial" panose="020B0604020202020204" pitchFamily="34" charset="0"/>
                <a:ea typeface="+mn-ea"/>
                <a:cs typeface="Arial" panose="020B0604020202020204" pitchFamily="34" charset="0"/>
              </a:rPr>
              <a:t>anche non esportatici che intendono investire in loco</a:t>
            </a:r>
          </a:p>
        </p:txBody>
      </p:sp>
      <p:sp>
        <p:nvSpPr>
          <p:cNvPr id="15" name="Segnaposto numero diapositiva 3">
            <a:extLst>
              <a:ext uri="{FF2B5EF4-FFF2-40B4-BE49-F238E27FC236}">
                <a16:creationId xmlns:a16="http://schemas.microsoft.com/office/drawing/2014/main" id="{86442ECF-E7C2-BEFB-0FA0-410C28586A36}"/>
              </a:ext>
            </a:extLst>
          </p:cNvPr>
          <p:cNvSpPr txBox="1">
            <a:spLocks/>
          </p:cNvSpPr>
          <p:nvPr/>
        </p:nvSpPr>
        <p:spPr>
          <a:xfrm>
            <a:off x="279114" y="6425845"/>
            <a:ext cx="1344083" cy="244916"/>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Univers Condensed" panose="020B050602020205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it-IT" sz="1067" b="0" i="0" u="none" strike="noStrike" kern="1200" cap="none" spc="0" normalizeH="0" baseline="0" noProof="0" dirty="0">
              <a:ln>
                <a:noFill/>
              </a:ln>
              <a:solidFill>
                <a:srgbClr val="415064"/>
              </a:solidFill>
              <a:effectLst/>
              <a:uLnTx/>
              <a:uFillTx/>
              <a:latin typeface="Univers Condensed" panose="020B0506020202050204" pitchFamily="34" charset="0"/>
              <a:ea typeface="+mn-ea"/>
              <a:cs typeface="+mn-cs"/>
            </a:endParaRPr>
          </a:p>
        </p:txBody>
      </p:sp>
      <p:sp>
        <p:nvSpPr>
          <p:cNvPr id="3" name="Rettangolo 2">
            <a:extLst>
              <a:ext uri="{FF2B5EF4-FFF2-40B4-BE49-F238E27FC236}">
                <a16:creationId xmlns:a16="http://schemas.microsoft.com/office/drawing/2014/main" id="{E149828B-EEB4-EF13-ECAC-01201CADF2D4}"/>
              </a:ext>
            </a:extLst>
          </p:cNvPr>
          <p:cNvSpPr/>
          <p:nvPr/>
        </p:nvSpPr>
        <p:spPr>
          <a:xfrm>
            <a:off x="7278747" y="3145161"/>
            <a:ext cx="4775080" cy="360000"/>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CONSULENZE SPECIALISTICHE SUL MERCATO</a:t>
            </a:r>
            <a:endParaRPr kumimoji="0" lang="it-IT" sz="1100" b="0" i="0" u="none" strike="noStrike" kern="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p:txBody>
      </p:sp>
      <p:sp>
        <p:nvSpPr>
          <p:cNvPr id="17" name="Rettangolo 16">
            <a:extLst>
              <a:ext uri="{FF2B5EF4-FFF2-40B4-BE49-F238E27FC236}">
                <a16:creationId xmlns:a16="http://schemas.microsoft.com/office/drawing/2014/main" id="{CA98E73F-B099-F5E0-85CA-606DED5E4466}"/>
              </a:ext>
            </a:extLst>
          </p:cNvPr>
          <p:cNvSpPr/>
          <p:nvPr/>
        </p:nvSpPr>
        <p:spPr>
          <a:xfrm>
            <a:off x="7278747" y="3599455"/>
            <a:ext cx="4775080" cy="360000"/>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SCOUTING E MATCHMAKING</a:t>
            </a:r>
            <a:endParaRPr kumimoji="0" lang="it-IT" sz="1100" b="0" i="0" u="none" strike="noStrike" kern="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p:txBody>
      </p:sp>
      <p:sp>
        <p:nvSpPr>
          <p:cNvPr id="21" name="CasellaDiTesto 20">
            <a:extLst>
              <a:ext uri="{FF2B5EF4-FFF2-40B4-BE49-F238E27FC236}">
                <a16:creationId xmlns:a16="http://schemas.microsoft.com/office/drawing/2014/main" id="{64D50502-9FDD-8C17-AD2E-798FB7DBC47F}"/>
              </a:ext>
            </a:extLst>
          </p:cNvPr>
          <p:cNvSpPr txBox="1"/>
          <p:nvPr/>
        </p:nvSpPr>
        <p:spPr>
          <a:xfrm>
            <a:off x="8094131" y="2236573"/>
            <a:ext cx="3144313" cy="360000"/>
          </a:xfrm>
          <a:prstGeom prst="rect">
            <a:avLst/>
          </a:prstGeom>
          <a:noFill/>
          <a:ln w="12700" cap="flat" cmpd="sng" algn="ctr">
            <a:noFill/>
            <a:prstDash val="solid"/>
            <a:miter lim="800000"/>
          </a:ln>
          <a:effectLst/>
        </p:spPr>
        <p:txBody>
          <a:bodyPr rtlCol="0" anchor="ctr"/>
          <a:lstStyle>
            <a:defPPr>
              <a:defRPr lang="it-IT"/>
            </a:defPPr>
            <a:lvl1pPr marR="0" lvl="0" indent="0" algn="ctr" fontAlgn="auto">
              <a:lnSpc>
                <a:spcPct val="100000"/>
              </a:lnSpc>
              <a:spcBef>
                <a:spcPts val="0"/>
              </a:spcBef>
              <a:spcAft>
                <a:spcPts val="0"/>
              </a:spcAft>
              <a:buClrTx/>
              <a:buSzTx/>
              <a:buFontTx/>
              <a:buNone/>
              <a:tabLst/>
              <a:defRPr kumimoji="0" sz="1400" b="1" i="0" u="none" strike="noStrike" kern="0" cap="none" spc="0" normalizeH="0" baseline="0">
                <a:ln>
                  <a:noFill/>
                </a:ln>
                <a:solidFill>
                  <a:srgbClr val="415364"/>
                </a:solidFill>
                <a:effectLst/>
                <a:uLnTx/>
                <a:uFillTx/>
                <a:latin typeface="Arial" panose="020B0604020202020204" pitchFamily="34" charset="0"/>
                <a:cs typeface="Arial" panose="020B0604020202020204" pitchFamily="34" charset="0"/>
              </a:defRPr>
            </a:lvl1pPr>
          </a:lstStyle>
          <a:p>
            <a:r>
              <a:rPr lang="it-IT" dirty="0"/>
              <a:t>INNOVAZIONE E SOSTENIBILITÀ</a:t>
            </a:r>
          </a:p>
        </p:txBody>
      </p:sp>
    </p:spTree>
    <p:extLst>
      <p:ext uri="{BB962C8B-B14F-4D97-AF65-F5344CB8AC3E}">
        <p14:creationId xmlns:p14="http://schemas.microsoft.com/office/powerpoint/2010/main" val="1361718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C3B5-C4AB-5EA7-7D87-77E9B049AB32}"/>
            </a:ext>
          </a:extLst>
        </p:cNvPr>
        <p:cNvGrpSpPr/>
        <p:nvPr/>
      </p:nvGrpSpPr>
      <p:grpSpPr>
        <a:xfrm>
          <a:off x="0" y="0"/>
          <a:ext cx="0" cy="0"/>
          <a:chOff x="0" y="0"/>
          <a:chExt cx="0" cy="0"/>
        </a:xfrm>
      </p:grpSpPr>
      <p:sp>
        <p:nvSpPr>
          <p:cNvPr id="23" name="Rettangolo 22">
            <a:extLst>
              <a:ext uri="{FF2B5EF4-FFF2-40B4-BE49-F238E27FC236}">
                <a16:creationId xmlns:a16="http://schemas.microsoft.com/office/drawing/2014/main" id="{E7C86D90-B8C0-E675-BFB6-22365226CEAB}"/>
              </a:ext>
            </a:extLst>
          </p:cNvPr>
          <p:cNvSpPr/>
          <p:nvPr/>
        </p:nvSpPr>
        <p:spPr>
          <a:xfrm>
            <a:off x="9801547" y="5879833"/>
            <a:ext cx="2260315" cy="890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srgbClr val="FFFEFD"/>
              </a:solidFill>
              <a:effectLst/>
              <a:uLnTx/>
              <a:uFillTx/>
              <a:latin typeface="Arial" panose="020B0604020202020204"/>
              <a:ea typeface="+mn-ea"/>
              <a:cs typeface="+mn-cs"/>
            </a:endParaRPr>
          </a:p>
        </p:txBody>
      </p:sp>
      <p:sp>
        <p:nvSpPr>
          <p:cNvPr id="62" name="Segnaposto testo 1">
            <a:extLst>
              <a:ext uri="{FF2B5EF4-FFF2-40B4-BE49-F238E27FC236}">
                <a16:creationId xmlns:a16="http://schemas.microsoft.com/office/drawing/2014/main" id="{AF658EE1-DF41-B376-8E9E-13FB0ADF827E}"/>
              </a:ext>
            </a:extLst>
          </p:cNvPr>
          <p:cNvSpPr>
            <a:spLocks noGrp="1"/>
          </p:cNvSpPr>
          <p:nvPr>
            <p:ph type="body" idx="13"/>
          </p:nvPr>
        </p:nvSpPr>
        <p:spPr>
          <a:xfrm>
            <a:off x="534494" y="325974"/>
            <a:ext cx="11603468" cy="383116"/>
          </a:xfrm>
        </p:spPr>
        <p:txBody>
          <a:bodyPr/>
          <a:lstStyle/>
          <a:p>
            <a:r>
              <a:rPr lang="it-IT" dirty="0"/>
              <a:t>Sostegno alla competitività delle imprese italiane con interessi in India </a:t>
            </a:r>
            <a:r>
              <a:rPr lang="it-IT" sz="2300" dirty="0">
                <a:solidFill>
                  <a:schemeClr val="accent2"/>
                </a:solidFill>
              </a:rPr>
              <a:t>(«Affiancamento strategico per il mercato indiano») </a:t>
            </a:r>
          </a:p>
        </p:txBody>
      </p:sp>
      <p:sp>
        <p:nvSpPr>
          <p:cNvPr id="65" name="Segnaposto testo 25">
            <a:extLst>
              <a:ext uri="{FF2B5EF4-FFF2-40B4-BE49-F238E27FC236}">
                <a16:creationId xmlns:a16="http://schemas.microsoft.com/office/drawing/2014/main" id="{E2059A33-822F-4134-8784-C9BD7EB59AAD}"/>
              </a:ext>
            </a:extLst>
          </p:cNvPr>
          <p:cNvSpPr txBox="1">
            <a:spLocks/>
          </p:cNvSpPr>
          <p:nvPr/>
        </p:nvSpPr>
        <p:spPr bwMode="auto">
          <a:xfrm>
            <a:off x="807281" y="923988"/>
            <a:ext cx="10755871" cy="88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810604" rtl="0" eaLnBrk="1" fontAlgn="auto" latinLnBrk="0" hangingPunct="1">
              <a:lnSpc>
                <a:spcPct val="100000"/>
              </a:lnSpc>
              <a:spcBef>
                <a:spcPct val="20000"/>
              </a:spcBef>
              <a:spcAft>
                <a:spcPts val="0"/>
              </a:spcAft>
              <a:buClrTx/>
              <a:buSzTx/>
              <a:buFontTx/>
              <a:buNone/>
              <a:tabLst/>
              <a:defRPr/>
            </a:pPr>
            <a:r>
              <a:rPr kumimoji="0" lang="it-IT" altLang="it-IT" sz="1400" b="0"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Finanziamento agevolato in regime “de </a:t>
            </a:r>
            <a:r>
              <a:rPr kumimoji="0" lang="it-IT" altLang="it-IT" sz="1400" b="0" i="0" u="none" strike="noStrike" kern="1200" cap="none" spc="0" normalizeH="0" baseline="0" noProof="0" dirty="0" err="1">
                <a:ln>
                  <a:noFill/>
                </a:ln>
                <a:solidFill>
                  <a:srgbClr val="415364"/>
                </a:solidFill>
                <a:effectLst/>
                <a:uLnTx/>
                <a:uFillTx/>
                <a:latin typeface="Arial" panose="020B0604020202020204" pitchFamily="34" charset="0"/>
                <a:ea typeface="+mn-ea"/>
                <a:cs typeface="+mn-cs"/>
              </a:rPr>
              <a:t>minimis</a:t>
            </a:r>
            <a:r>
              <a:rPr kumimoji="0" lang="it-IT" altLang="it-IT" sz="1400" b="0"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 per la realizzazione di investimenti per il rafforzamento patrimoniale, investimenti digitali, ecologici, nonché produttivi o commercial </a:t>
            </a:r>
            <a:r>
              <a:rPr kumimoji="0" lang="it-IT" altLang="it-IT" sz="14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a beneficio di imprese italiane con interessi in India</a:t>
            </a:r>
            <a:endParaRPr kumimoji="0" lang="it-IT" altLang="it-IT" sz="1400" b="0" i="0" u="none" strike="noStrike" kern="1200" cap="none" spc="0" normalizeH="0" baseline="0" noProof="0" dirty="0">
              <a:ln>
                <a:noFill/>
              </a:ln>
              <a:solidFill>
                <a:srgbClr val="415364"/>
              </a:solidFill>
              <a:effectLst/>
              <a:uLnTx/>
              <a:uFillTx/>
              <a:latin typeface="Arial" panose="020B0604020202020204" pitchFamily="34" charset="0"/>
              <a:ea typeface="+mn-ea"/>
              <a:cs typeface="+mn-cs"/>
            </a:endParaRPr>
          </a:p>
        </p:txBody>
      </p:sp>
      <p:pic>
        <p:nvPicPr>
          <p:cNvPr id="66" name="Immagine 65">
            <a:extLst>
              <a:ext uri="{FF2B5EF4-FFF2-40B4-BE49-F238E27FC236}">
                <a16:creationId xmlns:a16="http://schemas.microsoft.com/office/drawing/2014/main" id="{378EB721-9DBA-B891-BB69-ACD2E2451F2E}"/>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9457" y="1090079"/>
            <a:ext cx="597824" cy="597824"/>
          </a:xfrm>
          <a:prstGeom prst="rect">
            <a:avLst/>
          </a:prstGeom>
        </p:spPr>
      </p:pic>
      <p:sp>
        <p:nvSpPr>
          <p:cNvPr id="68" name="Rettangolo 4">
            <a:extLst>
              <a:ext uri="{FF2B5EF4-FFF2-40B4-BE49-F238E27FC236}">
                <a16:creationId xmlns:a16="http://schemas.microsoft.com/office/drawing/2014/main" id="{CEEC8375-5C5D-1D6A-2AFD-91EC59386948}"/>
              </a:ext>
            </a:extLst>
          </p:cNvPr>
          <p:cNvSpPr>
            <a:spLocks noChangeArrowheads="1"/>
          </p:cNvSpPr>
          <p:nvPr/>
        </p:nvSpPr>
        <p:spPr bwMode="auto">
          <a:xfrm>
            <a:off x="70907" y="1838863"/>
            <a:ext cx="5610366" cy="176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332" rtl="0" eaLnBrk="1" fontAlgn="auto" latinLnBrk="0" hangingPunct="1">
              <a:lnSpc>
                <a:spcPct val="100000"/>
              </a:lnSpc>
              <a:spcBef>
                <a:spcPts val="0"/>
              </a:spcBef>
              <a:spcAft>
                <a:spcPts val="225"/>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A CHI È DEDICATA</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it-IT" altLang="it-IT" sz="1133" b="0" i="0" u="none" strike="noStrike" kern="1200" cap="none" spc="0" normalizeH="0" baseline="0" noProof="0" dirty="0">
                <a:ln>
                  <a:noFill/>
                </a:ln>
                <a:solidFill>
                  <a:srgbClr val="797979"/>
                </a:solidFill>
                <a:effectLst/>
                <a:uLnTx/>
                <a:uFillTx/>
                <a:latin typeface="Arial"/>
                <a:ea typeface="+mn-ea"/>
                <a:cs typeface="+mn-cs"/>
              </a:rPr>
              <a:t>Imprese </a:t>
            </a:r>
            <a:r>
              <a:rPr kumimoji="0" lang="it-IT" altLang="it-IT" sz="1133" b="1" i="0" u="none" strike="noStrike" kern="1200" cap="none" spc="0" normalizeH="0" baseline="0" noProof="0" dirty="0">
                <a:ln>
                  <a:noFill/>
                </a:ln>
                <a:solidFill>
                  <a:srgbClr val="797979"/>
                </a:solidFill>
                <a:effectLst/>
                <a:uLnTx/>
                <a:uFillTx/>
                <a:latin typeface="Arial"/>
                <a:ea typeface="+mn-ea"/>
                <a:cs typeface="+mn-cs"/>
              </a:rPr>
              <a:t>italiane esportatrici </a:t>
            </a:r>
            <a:r>
              <a:rPr kumimoji="0" lang="it-IT" altLang="it-IT" sz="1133" b="0" i="0" u="none" strike="noStrike" kern="1200" cap="none" spc="0" normalizeH="0" baseline="0" noProof="0" dirty="0">
                <a:ln>
                  <a:noFill/>
                </a:ln>
                <a:solidFill>
                  <a:srgbClr val="797979"/>
                </a:solidFill>
                <a:effectLst/>
                <a:uLnTx/>
                <a:uFillTx/>
                <a:latin typeface="Arial"/>
                <a:ea typeface="+mn-ea"/>
                <a:cs typeface="+mn-cs"/>
              </a:rPr>
              <a:t>(con un fatturato estero </a:t>
            </a:r>
            <a:r>
              <a:rPr kumimoji="0" lang="it-IT" altLang="it-IT" sz="120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a:t>
            </a:r>
            <a:r>
              <a:rPr kumimoji="0" lang="it-IT" altLang="it-IT" sz="1133" b="0" i="0" u="none" strike="noStrike" kern="1200" cap="none" spc="0" normalizeH="0" baseline="0" noProof="0" dirty="0">
                <a:ln>
                  <a:noFill/>
                </a:ln>
                <a:solidFill>
                  <a:srgbClr val="797979"/>
                </a:solidFill>
                <a:effectLst/>
                <a:uLnTx/>
                <a:uFillTx/>
                <a:latin typeface="Arial"/>
                <a:ea typeface="+mn-ea"/>
                <a:cs typeface="+mn-cs"/>
              </a:rPr>
              <a:t>5% realizzato nell’ultimo anno) che rispettino uno dei seguenti requisiti: (i) </a:t>
            </a:r>
            <a:r>
              <a:rPr kumimoji="0" lang="it-IT" sz="1133" b="1" i="0" u="none" strike="noStrike" kern="1200" cap="none" spc="0" normalizeH="0" baseline="0" noProof="0" dirty="0">
                <a:ln>
                  <a:noFill/>
                </a:ln>
                <a:solidFill>
                  <a:srgbClr val="797979"/>
                </a:solidFill>
                <a:effectLst/>
                <a:uLnTx/>
                <a:uFillTx/>
                <a:latin typeface="Arial"/>
                <a:ea typeface="+mn-ea"/>
                <a:cs typeface="+mn-cs"/>
              </a:rPr>
              <a:t>esportazioni o importazioni </a:t>
            </a:r>
            <a:r>
              <a:rPr kumimoji="0" lang="it-IT" sz="1133" b="0" i="0" u="none" strike="noStrike" kern="1200" cap="none" spc="0" normalizeH="0" baseline="0" noProof="0" dirty="0">
                <a:ln>
                  <a:noFill/>
                </a:ln>
                <a:solidFill>
                  <a:srgbClr val="797979"/>
                </a:solidFill>
                <a:effectLst/>
                <a:uLnTx/>
                <a:uFillTx/>
                <a:latin typeface="Arial"/>
                <a:ea typeface="+mn-ea"/>
                <a:cs typeface="+mn-cs"/>
              </a:rPr>
              <a:t>da/verso l’India </a:t>
            </a:r>
            <a:r>
              <a:rPr kumimoji="0" lang="it-IT" altLang="it-IT" sz="120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a:t>
            </a:r>
            <a:r>
              <a:rPr kumimoji="0" lang="it-IT" sz="1133" b="0" i="0" u="none" strike="noStrike" kern="1200" cap="none" spc="0" normalizeH="0" baseline="0" noProof="0" dirty="0">
                <a:ln>
                  <a:noFill/>
                </a:ln>
                <a:solidFill>
                  <a:srgbClr val="797979"/>
                </a:solidFill>
                <a:effectLst/>
                <a:uLnTx/>
                <a:uFillTx/>
                <a:latin typeface="Arial"/>
                <a:ea typeface="+mn-ea"/>
                <a:cs typeface="+mn-cs"/>
              </a:rPr>
              <a:t>2%</a:t>
            </a:r>
            <a:r>
              <a:rPr kumimoji="0" lang="it-IT" sz="1133" b="0" i="0" u="none" strike="noStrike" kern="1200" cap="none" spc="0" normalizeH="0" baseline="30000" noProof="0" dirty="0">
                <a:ln>
                  <a:noFill/>
                </a:ln>
                <a:solidFill>
                  <a:srgbClr val="797979"/>
                </a:solidFill>
                <a:effectLst/>
                <a:uLnTx/>
                <a:uFillTx/>
                <a:latin typeface="Arial"/>
                <a:ea typeface="+mn-ea"/>
                <a:cs typeface="+mn-cs"/>
              </a:rPr>
              <a:t>1</a:t>
            </a:r>
            <a:r>
              <a:rPr kumimoji="0" lang="it-IT" sz="1133" b="0" i="0" u="none" strike="noStrike" kern="1200" cap="none" spc="0" normalizeH="0" baseline="0" noProof="0" dirty="0">
                <a:ln>
                  <a:noFill/>
                </a:ln>
                <a:solidFill>
                  <a:srgbClr val="797979"/>
                </a:solidFill>
                <a:effectLst/>
                <a:uLnTx/>
                <a:uFillTx/>
                <a:latin typeface="Arial"/>
                <a:ea typeface="+mn-ea"/>
                <a:cs typeface="+mn-cs"/>
              </a:rPr>
              <a:t> o (ii) </a:t>
            </a:r>
            <a:r>
              <a:rPr kumimoji="0" lang="it-IT" sz="1133" b="1" i="0" u="none" strike="noStrike" kern="1200" cap="none" spc="0" normalizeH="0" baseline="0" noProof="0" dirty="0">
                <a:ln>
                  <a:noFill/>
                </a:ln>
                <a:solidFill>
                  <a:srgbClr val="797979"/>
                </a:solidFill>
                <a:effectLst/>
                <a:uLnTx/>
                <a:uFillTx/>
                <a:latin typeface="Arial"/>
                <a:ea typeface="+mn-ea"/>
                <a:cs typeface="+mn-cs"/>
              </a:rPr>
              <a:t>presenza in India</a:t>
            </a:r>
            <a:r>
              <a:rPr kumimoji="0" lang="it-IT" sz="1133" b="0" i="0" u="none" strike="noStrike" kern="1200" cap="none" spc="0" normalizeH="0" baseline="30000" noProof="0" dirty="0">
                <a:ln>
                  <a:noFill/>
                </a:ln>
                <a:solidFill>
                  <a:srgbClr val="797979"/>
                </a:solidFill>
                <a:effectLst/>
                <a:uLnTx/>
                <a:uFillTx/>
                <a:latin typeface="Arial"/>
                <a:ea typeface="+mn-ea"/>
                <a:cs typeface="+mn-cs"/>
              </a:rPr>
              <a:t>2</a:t>
            </a:r>
            <a:r>
              <a:rPr kumimoji="0" lang="it-IT" sz="1133" b="1" i="0" u="none" strike="noStrike" kern="1200" cap="none" spc="0" normalizeH="0" baseline="0" noProof="0" dirty="0">
                <a:ln>
                  <a:noFill/>
                </a:ln>
                <a:solidFill>
                  <a:srgbClr val="797979"/>
                </a:solidFill>
                <a:effectLst/>
                <a:uLnTx/>
                <a:uFillTx/>
                <a:latin typeface="Arial"/>
                <a:ea typeface="+mn-ea"/>
                <a:cs typeface="+mn-cs"/>
              </a:rPr>
              <a:t> </a:t>
            </a:r>
            <a:r>
              <a:rPr kumimoji="0" lang="it-IT" sz="1133" b="0" i="0" u="none" strike="noStrike" kern="1200" cap="none" spc="0" normalizeH="0" baseline="0" noProof="0" dirty="0">
                <a:ln>
                  <a:noFill/>
                </a:ln>
                <a:solidFill>
                  <a:srgbClr val="797979"/>
                </a:solidFill>
                <a:effectLst/>
                <a:uLnTx/>
                <a:uFillTx/>
                <a:latin typeface="Arial"/>
                <a:ea typeface="+mn-ea"/>
                <a:cs typeface="+mn-cs"/>
              </a:rPr>
              <a:t>oppure</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it-IT" altLang="it-IT" sz="1133" b="0" i="0" u="none" strike="noStrike" kern="1200" cap="none" spc="0" normalizeH="0" baseline="0" noProof="0" dirty="0">
                <a:ln>
                  <a:noFill/>
                </a:ln>
                <a:solidFill>
                  <a:srgbClr val="797979"/>
                </a:solidFill>
                <a:effectLst/>
                <a:uLnTx/>
                <a:uFillTx/>
                <a:latin typeface="Arial"/>
                <a:ea typeface="+mn-ea"/>
                <a:cs typeface="+mn-cs"/>
              </a:rPr>
              <a:t>Imprese italiane con fatturato realizzato del </a:t>
            </a:r>
            <a:r>
              <a:rPr kumimoji="0" lang="it-IT" altLang="it-IT" sz="120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a:t>
            </a:r>
            <a:r>
              <a:rPr kumimoji="0" lang="it-IT" altLang="it-IT" sz="1133" b="1" i="0" u="none" strike="noStrike" kern="1200" cap="none" spc="0" normalizeH="0" baseline="0" noProof="0" dirty="0">
                <a:ln>
                  <a:noFill/>
                </a:ln>
                <a:solidFill>
                  <a:srgbClr val="797979"/>
                </a:solidFill>
                <a:effectLst/>
                <a:uLnTx/>
                <a:uFillTx/>
                <a:latin typeface="Arial"/>
                <a:ea typeface="+mn-ea"/>
                <a:cs typeface="+mn-cs"/>
              </a:rPr>
              <a:t>10% verso le imprese di cui sopra, </a:t>
            </a:r>
            <a:r>
              <a:rPr kumimoji="0" lang="it-IT" sz="1133" b="0" i="0" u="none" strike="noStrike" kern="1200" cap="none" spc="0" normalizeH="0" baseline="0" noProof="0" dirty="0">
                <a:ln>
                  <a:noFill/>
                </a:ln>
                <a:solidFill>
                  <a:srgbClr val="797979"/>
                </a:solidFill>
                <a:effectLst/>
                <a:uLnTx/>
                <a:uFillTx/>
                <a:latin typeface="Arial"/>
                <a:ea typeface="+mn-ea"/>
                <a:cs typeface="+mn-cs"/>
              </a:rPr>
              <a:t>oppure</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it-IT" sz="1133" b="0" i="0" u="none" strike="noStrike" kern="1200" cap="none" spc="0" normalizeH="0" baseline="0" noProof="0" dirty="0">
                <a:ln>
                  <a:noFill/>
                </a:ln>
                <a:solidFill>
                  <a:srgbClr val="797979"/>
                </a:solidFill>
                <a:effectLst/>
                <a:uLnTx/>
                <a:uFillTx/>
                <a:latin typeface="Arial"/>
                <a:ea typeface="+mn-ea"/>
                <a:cs typeface="+mn-cs"/>
              </a:rPr>
              <a:t>Imprese, </a:t>
            </a:r>
            <a:r>
              <a:rPr kumimoji="0" lang="it-IT" sz="1133" b="1" i="0" u="none" strike="noStrike" kern="1200" cap="none" spc="0" normalizeH="0" baseline="0" noProof="0" dirty="0">
                <a:ln>
                  <a:noFill/>
                </a:ln>
                <a:solidFill>
                  <a:srgbClr val="797979"/>
                </a:solidFill>
                <a:effectLst/>
                <a:uLnTx/>
                <a:uFillTx/>
                <a:latin typeface="Arial"/>
                <a:ea typeface="+mn-ea"/>
                <a:cs typeface="+mn-cs"/>
              </a:rPr>
              <a:t>anche non esportatrici</a:t>
            </a:r>
            <a:r>
              <a:rPr kumimoji="0" lang="it-IT" sz="1133" b="0" i="0" u="none" strike="noStrike" kern="1200" cap="none" spc="0" normalizeH="0" baseline="0" noProof="0" dirty="0">
                <a:ln>
                  <a:noFill/>
                </a:ln>
                <a:solidFill>
                  <a:srgbClr val="797979"/>
                </a:solidFill>
                <a:effectLst/>
                <a:uLnTx/>
                <a:uFillTx/>
                <a:latin typeface="Arial"/>
                <a:ea typeface="+mn-ea"/>
                <a:cs typeface="+mn-cs"/>
              </a:rPr>
              <a:t>, che intendono </a:t>
            </a:r>
            <a:r>
              <a:rPr kumimoji="0" lang="it-IT" sz="1133" b="1" i="0" u="none" strike="noStrike" kern="1200" cap="none" spc="0" normalizeH="0" baseline="0" noProof="0" dirty="0">
                <a:ln>
                  <a:noFill/>
                </a:ln>
                <a:solidFill>
                  <a:srgbClr val="797979"/>
                </a:solidFill>
                <a:effectLst/>
                <a:uLnTx/>
                <a:uFillTx/>
                <a:latin typeface="Arial"/>
                <a:ea typeface="+mn-ea"/>
                <a:cs typeface="+mn-cs"/>
              </a:rPr>
              <a:t>investire in India </a:t>
            </a:r>
            <a:r>
              <a:rPr kumimoji="0" lang="it-IT" sz="1133" b="0" i="0" u="none" strike="noStrike" kern="1200" cap="none" spc="0" normalizeH="0" baseline="0" noProof="0" dirty="0">
                <a:ln>
                  <a:noFill/>
                </a:ln>
                <a:solidFill>
                  <a:srgbClr val="797979"/>
                </a:solidFill>
                <a:effectLst/>
                <a:uLnTx/>
                <a:uFillTx/>
                <a:latin typeface="Arial"/>
                <a:ea typeface="+mn-ea"/>
                <a:cs typeface="+mn-cs"/>
              </a:rPr>
              <a:t>(30% dell’importo ammissibile)</a:t>
            </a:r>
            <a:endParaRPr kumimoji="0" lang="it-IT" sz="1133" b="0" i="0" u="none" strike="noStrike" kern="1200" cap="none" spc="0" normalizeH="0" baseline="30000" noProof="0" dirty="0">
              <a:ln>
                <a:noFill/>
              </a:ln>
              <a:solidFill>
                <a:srgbClr val="797979"/>
              </a:solidFill>
              <a:effectLst/>
              <a:uLnTx/>
              <a:uFillTx/>
              <a:latin typeface="Arial"/>
              <a:ea typeface="+mn-ea"/>
              <a:cs typeface="+mn-cs"/>
            </a:endParaRPr>
          </a:p>
        </p:txBody>
      </p:sp>
      <p:cxnSp>
        <p:nvCxnSpPr>
          <p:cNvPr id="74" name="Connettore diritto 73">
            <a:extLst>
              <a:ext uri="{FF2B5EF4-FFF2-40B4-BE49-F238E27FC236}">
                <a16:creationId xmlns:a16="http://schemas.microsoft.com/office/drawing/2014/main" id="{81139D2B-91FB-773B-74D8-FDCA1D578D23}"/>
              </a:ext>
            </a:extLst>
          </p:cNvPr>
          <p:cNvCxnSpPr>
            <a:cxnSpLocks/>
          </p:cNvCxnSpPr>
          <p:nvPr/>
        </p:nvCxnSpPr>
        <p:spPr>
          <a:xfrm flipH="1">
            <a:off x="5935342" y="1881718"/>
            <a:ext cx="21984" cy="4183675"/>
          </a:xfrm>
          <a:prstGeom prst="line">
            <a:avLst/>
          </a:prstGeom>
          <a:ln>
            <a:solidFill>
              <a:srgbClr val="7A8CA9"/>
            </a:solidFill>
            <a:prstDash val="dash"/>
          </a:ln>
        </p:spPr>
        <p:style>
          <a:lnRef idx="1">
            <a:schemeClr val="accent4"/>
          </a:lnRef>
          <a:fillRef idx="0">
            <a:schemeClr val="accent4"/>
          </a:fillRef>
          <a:effectRef idx="0">
            <a:schemeClr val="accent4"/>
          </a:effectRef>
          <a:fontRef idx="minor">
            <a:schemeClr val="tx1"/>
          </a:fontRef>
        </p:style>
      </p:cxnSp>
      <p:pic>
        <p:nvPicPr>
          <p:cNvPr id="75" name="Immagine 74">
            <a:extLst>
              <a:ext uri="{FF2B5EF4-FFF2-40B4-BE49-F238E27FC236}">
                <a16:creationId xmlns:a16="http://schemas.microsoft.com/office/drawing/2014/main" id="{FFC2D907-7D95-F61B-B310-49C110DB878C}"/>
              </a:ext>
            </a:extLst>
          </p:cNvPr>
          <p:cNvPicPr>
            <a:picLocks noChangeAspect="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982819" y="5468048"/>
            <a:ext cx="522000" cy="522000"/>
          </a:xfrm>
          <a:prstGeom prst="rect">
            <a:avLst/>
          </a:prstGeom>
        </p:spPr>
      </p:pic>
      <p:pic>
        <p:nvPicPr>
          <p:cNvPr id="76" name="Immagine 75">
            <a:extLst>
              <a:ext uri="{FF2B5EF4-FFF2-40B4-BE49-F238E27FC236}">
                <a16:creationId xmlns:a16="http://schemas.microsoft.com/office/drawing/2014/main" id="{8C05D551-BEEF-5878-63BA-978C9AE84F34}"/>
              </a:ext>
            </a:extLst>
          </p:cNvPr>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500475" y="1752130"/>
            <a:ext cx="443024" cy="443024"/>
          </a:xfrm>
          <a:prstGeom prst="rect">
            <a:avLst/>
          </a:prstGeom>
        </p:spPr>
      </p:pic>
      <p:sp>
        <p:nvSpPr>
          <p:cNvPr id="78" name="Rettangolo 77">
            <a:extLst>
              <a:ext uri="{FF2B5EF4-FFF2-40B4-BE49-F238E27FC236}">
                <a16:creationId xmlns:a16="http://schemas.microsoft.com/office/drawing/2014/main" id="{AAAA7FF6-B4E0-2F59-97EE-41E25F3C9762}"/>
              </a:ext>
            </a:extLst>
          </p:cNvPr>
          <p:cNvSpPr/>
          <p:nvPr/>
        </p:nvSpPr>
        <p:spPr>
          <a:xfrm>
            <a:off x="508368" y="6065393"/>
            <a:ext cx="11438791" cy="507831"/>
          </a:xfrm>
          <a:prstGeom prst="rect">
            <a:avLst/>
          </a:prstGeom>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lain"/>
              <a:tabLst/>
              <a:defRPr/>
            </a:pPr>
            <a:r>
              <a:rPr kumimoji="0" lang="it-IT" sz="900" b="0" i="0" u="none" strike="noStrike" kern="1200" cap="none" spc="0" normalizeH="0" baseline="0" noProof="0" dirty="0">
                <a:ln>
                  <a:noFill/>
                </a:ln>
                <a:solidFill>
                  <a:srgbClr val="797979"/>
                </a:solidFill>
                <a:effectLst/>
                <a:uLnTx/>
                <a:uFillTx/>
                <a:latin typeface="Arial" panose="020B0604020202020204"/>
                <a:ea typeface="+mn-ea"/>
                <a:cs typeface="+mn-cs"/>
              </a:rPr>
              <a:t>La percentuale è data dal rapporto tra il valore delle esportazioni o importazioni e fatturato totale di una singola annualità dell’ultimo triennio precedente alla data di presentazione della Domanda</a:t>
            </a:r>
          </a:p>
          <a:p>
            <a:pPr marL="228600" marR="0" lvl="0" indent="-228600" algn="l" defTabSz="914400" rtl="0" eaLnBrk="1" fontAlgn="auto" latinLnBrk="0" hangingPunct="1">
              <a:lnSpc>
                <a:spcPct val="100000"/>
              </a:lnSpc>
              <a:spcBef>
                <a:spcPts val="0"/>
              </a:spcBef>
              <a:spcAft>
                <a:spcPts val="0"/>
              </a:spcAft>
              <a:buClrTx/>
              <a:buSzTx/>
              <a:buFontTx/>
              <a:buAutoNum type="arabicPlain"/>
              <a:tabLst/>
              <a:defRPr/>
            </a:pPr>
            <a:r>
              <a:rPr kumimoji="0" lang="it-IT" sz="900" b="0" i="0" u="none" strike="noStrike" kern="1200" cap="none" spc="0" normalizeH="0" baseline="0" noProof="0" dirty="0">
                <a:ln>
                  <a:noFill/>
                </a:ln>
                <a:solidFill>
                  <a:srgbClr val="797979"/>
                </a:solidFill>
                <a:effectLst/>
                <a:uLnTx/>
                <a:uFillTx/>
                <a:latin typeface="Arial" panose="020B0604020202020204"/>
                <a:ea typeface="+mn-ea"/>
                <a:cs typeface="+mn-cs"/>
              </a:rPr>
              <a:t>La stabile presenza in India deve risultare da almeno 6 mesi antecedenti alla data di presentazione della domanda o comunque entro la prima erogazione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797979"/>
                </a:solidFill>
                <a:effectLst/>
                <a:uLnTx/>
                <a:uFillTx/>
                <a:latin typeface="Arial" panose="020B0604020202020204"/>
                <a:ea typeface="+mn-ea"/>
                <a:cs typeface="+mn-cs"/>
              </a:rPr>
              <a:t>* V. definizioni in Circolare</a:t>
            </a:r>
          </a:p>
        </p:txBody>
      </p:sp>
      <p:sp>
        <p:nvSpPr>
          <p:cNvPr id="22" name="Rettangolo 21">
            <a:extLst>
              <a:ext uri="{FF2B5EF4-FFF2-40B4-BE49-F238E27FC236}">
                <a16:creationId xmlns:a16="http://schemas.microsoft.com/office/drawing/2014/main" id="{5AD531A3-A30F-2642-48C9-780F98FE7715}"/>
              </a:ext>
            </a:extLst>
          </p:cNvPr>
          <p:cNvSpPr>
            <a:spLocks noChangeArrowheads="1"/>
          </p:cNvSpPr>
          <p:nvPr/>
        </p:nvSpPr>
        <p:spPr bwMode="auto">
          <a:xfrm>
            <a:off x="6514307" y="5193951"/>
            <a:ext cx="5623655" cy="88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32" rtl="0" eaLnBrk="1" fontAlgn="auto" latinLnBrk="0" hangingPunct="1">
              <a:lnSpc>
                <a:spcPct val="100000"/>
              </a:lnSpc>
              <a:spcBef>
                <a:spcPts val="0"/>
              </a:spcBef>
              <a:spcAft>
                <a:spcPts val="300"/>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EROGAZIONE </a:t>
            </a:r>
          </a:p>
          <a:p>
            <a:pPr marL="0" marR="0" lvl="0" indent="0" algn="ctr" defTabSz="914332" rtl="0" eaLnBrk="1" fontAlgn="auto" latinLnBrk="0" hangingPunct="1">
              <a:lnSpc>
                <a:spcPct val="100000"/>
              </a:lnSpc>
              <a:spcBef>
                <a:spcPts val="0"/>
              </a:spcBef>
              <a:spcAft>
                <a:spcPts val="300"/>
              </a:spcAft>
              <a:buClrTx/>
              <a:buSzTx/>
              <a:buFontTx/>
              <a:buNone/>
              <a:tabLst/>
              <a:defRPr/>
            </a:pP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Prima </a:t>
            </a:r>
            <a:r>
              <a:rPr kumimoji="0" lang="it-IT" altLang="it-IT" sz="1130" b="0" i="1" u="none" strike="noStrike" kern="1200" cap="none" spc="0" normalizeH="0" baseline="0" noProof="0" dirty="0">
                <a:ln>
                  <a:noFill/>
                </a:ln>
                <a:solidFill>
                  <a:srgbClr val="797979"/>
                </a:solidFill>
                <a:effectLst/>
                <a:uLnTx/>
                <a:uFillTx/>
                <a:latin typeface="Arial" panose="020B0604020202020204" pitchFamily="34" charset="0"/>
                <a:ea typeface="+mn-ea"/>
                <a:cs typeface="+mn-cs"/>
              </a:rPr>
              <a:t>tranche</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pari al 25% a titolo di anticipo; seconda erogazione pari al 25% entro un anno dalla stipula a seguito di prima rendicontazione obbligatoria; terza </a:t>
            </a:r>
            <a:r>
              <a:rPr kumimoji="0" lang="it-IT" altLang="it-IT" sz="1130" b="0" i="1" u="none" strike="noStrike" kern="1200" cap="none" spc="0" normalizeH="0" baseline="0" noProof="0" dirty="0">
                <a:ln>
                  <a:noFill/>
                </a:ln>
                <a:solidFill>
                  <a:srgbClr val="797979"/>
                </a:solidFill>
                <a:effectLst/>
                <a:uLnTx/>
                <a:uFillTx/>
                <a:latin typeface="Arial" panose="020B0604020202020204" pitchFamily="34" charset="0"/>
                <a:ea typeface="+mn-ea"/>
                <a:cs typeface="+mn-cs"/>
              </a:rPr>
              <a:t>tranche</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 saldo dell’importo rendicontato </a:t>
            </a:r>
          </a:p>
        </p:txBody>
      </p:sp>
      <p:sp>
        <p:nvSpPr>
          <p:cNvPr id="3" name="Segnaposto numero diapositiva 3">
            <a:extLst>
              <a:ext uri="{FF2B5EF4-FFF2-40B4-BE49-F238E27FC236}">
                <a16:creationId xmlns:a16="http://schemas.microsoft.com/office/drawing/2014/main" id="{0716241D-45E0-B6BB-4792-44085B9248FD}"/>
              </a:ext>
            </a:extLst>
          </p:cNvPr>
          <p:cNvSpPr>
            <a:spLocks noGrp="1"/>
          </p:cNvSpPr>
          <p:nvPr>
            <p:ph type="sldNum" sz="quarter" idx="12"/>
          </p:nvPr>
        </p:nvSpPr>
        <p:spPr>
          <a:xfrm>
            <a:off x="334433" y="6297858"/>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900" b="0" i="0" u="none" strike="noStrike" kern="1200" cap="none" spc="0" normalizeH="0" baseline="0" noProof="0">
                <a:ln>
                  <a:noFill/>
                </a:ln>
                <a:solidFill>
                  <a:srgbClr val="797979"/>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it-IT" sz="900" b="0" i="0" u="none" strike="noStrike" kern="1200" cap="none" spc="0" normalizeH="0" baseline="0" noProof="0" dirty="0">
              <a:ln>
                <a:noFill/>
              </a:ln>
              <a:solidFill>
                <a:srgbClr val="797979"/>
              </a:solidFill>
              <a:effectLst/>
              <a:uLnTx/>
              <a:uFillTx/>
              <a:latin typeface="Arial" panose="020B0604020202020204"/>
              <a:ea typeface="+mn-ea"/>
              <a:cs typeface="Arial" panose="020B0604020202020204" pitchFamily="34" charset="0"/>
            </a:endParaRPr>
          </a:p>
        </p:txBody>
      </p:sp>
      <p:sp>
        <p:nvSpPr>
          <p:cNvPr id="6" name="Rettangolo 5">
            <a:extLst>
              <a:ext uri="{FF2B5EF4-FFF2-40B4-BE49-F238E27FC236}">
                <a16:creationId xmlns:a16="http://schemas.microsoft.com/office/drawing/2014/main" id="{D131AD77-2A9C-578B-7DC0-FD6A38B084DD}"/>
              </a:ext>
            </a:extLst>
          </p:cNvPr>
          <p:cNvSpPr/>
          <p:nvPr/>
        </p:nvSpPr>
        <p:spPr>
          <a:xfrm>
            <a:off x="304128" y="5224391"/>
            <a:ext cx="5196347" cy="487313"/>
          </a:xfrm>
          <a:prstGeom prst="rect">
            <a:avLst/>
          </a:prstGeom>
        </p:spPr>
        <p:txBody>
          <a:bodyPr wrap="square" lIns="91440" tIns="45720" rIns="91440" bIns="45720">
            <a:spAutoFit/>
          </a:bodyPr>
          <a:lstStyle/>
          <a:p>
            <a:pPr marL="0" marR="0" lvl="0" indent="0" algn="ctr" defTabSz="914332" rtl="0" eaLnBrk="1" fontAlgn="auto" latinLnBrk="0" hangingPunct="1">
              <a:lnSpc>
                <a:spcPct val="100000"/>
              </a:lnSpc>
              <a:spcBef>
                <a:spcPts val="0"/>
              </a:spcBef>
              <a:spcAft>
                <a:spcPts val="225"/>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DURATA DEL FINANZIAMENTO</a:t>
            </a:r>
          </a:p>
          <a:p>
            <a:pPr marL="0" marR="0" lvl="0" indent="0" algn="ctr" defTabSz="914332" rtl="0" eaLnBrk="1" fontAlgn="auto" latinLnBrk="0" hangingPunct="1">
              <a:lnSpc>
                <a:spcPct val="100000"/>
              </a:lnSpc>
              <a:spcBef>
                <a:spcPts val="0"/>
              </a:spcBef>
              <a:spcAft>
                <a:spcPts val="225"/>
              </a:spcAft>
              <a:buClrTx/>
              <a:buSzTx/>
              <a:buFontTx/>
              <a:buNone/>
              <a:tabLst/>
              <a:defRPr/>
            </a:pP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6 anni, di cui 2 di preammortamento</a:t>
            </a:r>
          </a:p>
        </p:txBody>
      </p:sp>
      <p:sp>
        <p:nvSpPr>
          <p:cNvPr id="9" name="Rettangolo 4">
            <a:extLst>
              <a:ext uri="{FF2B5EF4-FFF2-40B4-BE49-F238E27FC236}">
                <a16:creationId xmlns:a16="http://schemas.microsoft.com/office/drawing/2014/main" id="{406CE865-FBD6-9F22-9591-D3249E11EF62}"/>
              </a:ext>
            </a:extLst>
          </p:cNvPr>
          <p:cNvSpPr>
            <a:spLocks noChangeArrowheads="1"/>
          </p:cNvSpPr>
          <p:nvPr/>
        </p:nvSpPr>
        <p:spPr bwMode="auto">
          <a:xfrm>
            <a:off x="6451637" y="3208387"/>
            <a:ext cx="5610225" cy="196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332" rtl="0" eaLnBrk="1" fontAlgn="auto" latinLnBrk="0" hangingPunct="1">
              <a:lnSpc>
                <a:spcPct val="100000"/>
              </a:lnSpc>
              <a:spcBef>
                <a:spcPts val="0"/>
              </a:spcBef>
              <a:spcAft>
                <a:spcPts val="225"/>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SPESE FINANZIABILI</a:t>
            </a:r>
          </a:p>
          <a:p>
            <a:pPr marL="285744" marR="0" lvl="0" indent="-176400" algn="just" defTabSz="91435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Almeno il 60%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per</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«Spese</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per investimenti per il rafforzamento patrimoniale dell’impresa, anche in Italia, inclusi i </a:t>
            </a:r>
            <a:r>
              <a:rPr kumimoji="0" lang="it-IT" altLang="it-IT" sz="113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finanziamenti finalizzati all’incremento di capitale sociale e finanziamenti soci delle controllate dell’impresa richiedente</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a:t>
            </a:r>
            <a:endPar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endParaRPr>
          </a:p>
          <a:p>
            <a:pPr marL="285744" marR="0" lvl="0" indent="-176400" algn="just" defTabSz="91435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Massimo il 40%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per «Spese</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strettamente connesse alla realizzazione degli investimenti», tra cui anche le </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spese per formazione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di personale </a:t>
            </a:r>
            <a:r>
              <a:rPr kumimoji="0" lang="it-IT" altLang="it-IT" sz="113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(incluse spese per contratti di lavoro destinati alla formazione e all’inserimento degli stessi</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di viaggio e di ingresso e regolarizzazione in Italia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e</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le </a:t>
            </a:r>
            <a:r>
              <a:rPr kumimoji="0" lang="it-IT" altLang="it-IT" sz="113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spese per l’individuazione di nuove opportunità di business e clienti</a:t>
            </a:r>
          </a:p>
        </p:txBody>
      </p:sp>
      <p:pic>
        <p:nvPicPr>
          <p:cNvPr id="10" name="Immagine 9">
            <a:extLst>
              <a:ext uri="{FF2B5EF4-FFF2-40B4-BE49-F238E27FC236}">
                <a16:creationId xmlns:a16="http://schemas.microsoft.com/office/drawing/2014/main" id="{42477999-6DD9-0418-EEC5-3F1BF537CC97}"/>
              </a:ext>
            </a:extLst>
          </p:cNvPr>
          <p:cNvPicPr>
            <a:picLocks noChangeAspect="1"/>
          </p:cNvPicPr>
          <p:nvPr/>
        </p:nvPicPr>
        <p:blipFill>
          <a:blip r:embed="rId6"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312560" y="5172331"/>
            <a:ext cx="487313" cy="487313"/>
          </a:xfrm>
          <a:prstGeom prst="rect">
            <a:avLst/>
          </a:prstGeom>
        </p:spPr>
      </p:pic>
      <p:pic>
        <p:nvPicPr>
          <p:cNvPr id="11" name="Immagine 10">
            <a:extLst>
              <a:ext uri="{FF2B5EF4-FFF2-40B4-BE49-F238E27FC236}">
                <a16:creationId xmlns:a16="http://schemas.microsoft.com/office/drawing/2014/main" id="{F2E3B21A-89DD-7CD7-1547-2CF241BFC581}"/>
              </a:ext>
            </a:extLst>
          </p:cNvPr>
          <p:cNvPicPr>
            <a:picLocks noChangeAspect="1"/>
          </p:cNvPicPr>
          <p:nvPr/>
        </p:nvPicPr>
        <p:blipFill>
          <a:blip r:embed="rId7"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073891" y="3572789"/>
            <a:ext cx="396000" cy="396000"/>
          </a:xfrm>
          <a:prstGeom prst="rect">
            <a:avLst/>
          </a:prstGeom>
        </p:spPr>
      </p:pic>
      <p:sp>
        <p:nvSpPr>
          <p:cNvPr id="12" name="Rettangolo 11">
            <a:extLst>
              <a:ext uri="{FF2B5EF4-FFF2-40B4-BE49-F238E27FC236}">
                <a16:creationId xmlns:a16="http://schemas.microsoft.com/office/drawing/2014/main" id="{85A5D21A-0DFD-AAFB-EAD3-1030595DE50E}"/>
              </a:ext>
            </a:extLst>
          </p:cNvPr>
          <p:cNvSpPr>
            <a:spLocks noChangeArrowheads="1"/>
          </p:cNvSpPr>
          <p:nvPr/>
        </p:nvSpPr>
        <p:spPr bwMode="auto">
          <a:xfrm>
            <a:off x="6824147" y="1881718"/>
            <a:ext cx="5123011" cy="1095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32" rtl="0" eaLnBrk="1" fontAlgn="auto" latinLnBrk="0" hangingPunct="1">
              <a:lnSpc>
                <a:spcPct val="100000"/>
              </a:lnSpc>
              <a:spcBef>
                <a:spcPts val="0"/>
              </a:spcBef>
              <a:spcAft>
                <a:spcPts val="300"/>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INCENTIVI E PREMIALITÀ</a:t>
            </a:r>
          </a:p>
          <a:p>
            <a:pPr algn="ctr" defTabSz="810604">
              <a:spcBef>
                <a:spcPct val="20000"/>
              </a:spcBef>
              <a:defRPr/>
            </a:pPr>
            <a:r>
              <a:rPr lang="it-IT" altLang="it-IT" sz="1130" b="1" dirty="0">
                <a:solidFill>
                  <a:srgbClr val="797979"/>
                </a:solidFill>
                <a:latin typeface="Arial" panose="020B0604020202020204" pitchFamily="34" charset="0"/>
              </a:rPr>
              <a:t>Garanzie </a:t>
            </a:r>
            <a:r>
              <a:rPr lang="it-IT" altLang="it-IT" sz="1130" dirty="0">
                <a:solidFill>
                  <a:srgbClr val="797979"/>
                </a:solidFill>
                <a:latin typeface="Arial" panose="020B0604020202020204" pitchFamily="34" charset="0"/>
              </a:rPr>
              <a:t>in funzione del rating </a:t>
            </a:r>
          </a:p>
          <a:p>
            <a:pPr marL="0" marR="0" lvl="0" indent="0" algn="ctr" defTabSz="810604" rtl="0" eaLnBrk="1" fontAlgn="auto" latinLnBrk="0" hangingPunct="1">
              <a:lnSpc>
                <a:spcPct val="100000"/>
              </a:lnSpc>
              <a:spcBef>
                <a:spcPct val="20000"/>
              </a:spcBef>
              <a:spcAft>
                <a:spcPts val="0"/>
              </a:spcAft>
              <a:buClrTx/>
              <a:buSzTx/>
              <a:buFontTx/>
              <a:buNone/>
              <a:tabLst/>
              <a:defRPr/>
            </a:pP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Quota a</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t>
            </a:r>
            <a:r>
              <a:rPr kumimoji="0" lang="it-IT" altLang="it-IT" sz="1130" b="1" i="0" u="none" strike="noStrike" kern="1200" cap="none" spc="0" normalizeH="0" baseline="0" noProof="0" dirty="0">
                <a:ln>
                  <a:noFill/>
                </a:ln>
                <a:solidFill>
                  <a:srgbClr val="005392"/>
                </a:solidFill>
                <a:effectLst/>
                <a:uLnTx/>
                <a:uFillTx/>
                <a:latin typeface="Arial" panose="020B0604020202020204" pitchFamily="34" charset="0"/>
                <a:ea typeface="+mn-ea"/>
                <a:cs typeface="+mn-cs"/>
              </a:rPr>
              <a:t>fondo perduto fino al 20% con un massimo di €200.000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per le imprese con almeno </a:t>
            </a:r>
            <a:r>
              <a:rPr kumimoji="0" lang="it-IT" altLang="it-IT" sz="1130" b="1" i="0" u="none" strike="noStrike" kern="1200" cap="none" spc="0" normalizeH="0" baseline="0" noProof="0" dirty="0">
                <a:ln>
                  <a:noFill/>
                </a:ln>
                <a:solidFill>
                  <a:srgbClr val="005392"/>
                </a:solidFill>
                <a:effectLst/>
                <a:uLnTx/>
                <a:uFillTx/>
                <a:latin typeface="Arial" panose="020B0604020202020204" pitchFamily="34" charset="0"/>
                <a:ea typeface="+mn-ea"/>
                <a:cs typeface="+mn-cs"/>
              </a:rPr>
              <a:t>una sede operativa nel Sud Italia, startup e PMI innovative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o </a:t>
            </a:r>
            <a:r>
              <a:rPr kumimoji="0" lang="it-IT" altLang="it-IT" sz="1130" b="1" i="0" u="none" strike="noStrike" kern="1200" cap="none" spc="0" normalizeH="0" baseline="0" noProof="0" dirty="0">
                <a:ln>
                  <a:noFill/>
                </a:ln>
                <a:solidFill>
                  <a:srgbClr val="005392"/>
                </a:solidFill>
                <a:effectLst/>
                <a:uLnTx/>
                <a:uFillTx/>
                <a:latin typeface="Arial" panose="020B0604020202020204" pitchFamily="34" charset="0"/>
                <a:ea typeface="+mn-ea"/>
                <a:cs typeface="+mn-cs"/>
              </a:rPr>
              <a:t>fino al 10% con un massimo di €100.000 </a:t>
            </a:r>
            <a:endParaRPr kumimoji="0" lang="it-IT" altLang="it-IT" sz="1130" b="0" i="0" u="none" strike="noStrike" kern="1200" cap="none" spc="0" normalizeH="0" baseline="0" noProof="0" dirty="0">
              <a:ln>
                <a:noFill/>
              </a:ln>
              <a:solidFill>
                <a:srgbClr val="005392"/>
              </a:solidFill>
              <a:effectLst/>
              <a:uLnTx/>
              <a:uFillTx/>
              <a:latin typeface="Arial" panose="020B0604020202020204" pitchFamily="34" charset="0"/>
              <a:ea typeface="+mn-ea"/>
              <a:cs typeface="+mn-cs"/>
            </a:endParaRPr>
          </a:p>
        </p:txBody>
      </p:sp>
      <p:pic>
        <p:nvPicPr>
          <p:cNvPr id="13" name="Immagine 12">
            <a:extLst>
              <a:ext uri="{FF2B5EF4-FFF2-40B4-BE49-F238E27FC236}">
                <a16:creationId xmlns:a16="http://schemas.microsoft.com/office/drawing/2014/main" id="{7F82A2A5-3754-E607-EED7-330DC483E23F}"/>
              </a:ext>
            </a:extLst>
          </p:cNvPr>
          <p:cNvPicPr>
            <a:picLocks noChangeAspect="1"/>
          </p:cNvPicPr>
          <p:nvPr/>
        </p:nvPicPr>
        <p:blipFill>
          <a:blip r:embed="rId8"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146205" y="1840241"/>
            <a:ext cx="523800" cy="523800"/>
          </a:xfrm>
          <a:prstGeom prst="rect">
            <a:avLst/>
          </a:prstGeom>
        </p:spPr>
      </p:pic>
      <p:sp>
        <p:nvSpPr>
          <p:cNvPr id="14" name="Rettangolo 13">
            <a:extLst>
              <a:ext uri="{FF2B5EF4-FFF2-40B4-BE49-F238E27FC236}">
                <a16:creationId xmlns:a16="http://schemas.microsoft.com/office/drawing/2014/main" id="{7167F669-7FE3-1C39-665E-325343D794D1}"/>
              </a:ext>
            </a:extLst>
          </p:cNvPr>
          <p:cNvSpPr>
            <a:spLocks noChangeArrowheads="1"/>
          </p:cNvSpPr>
          <p:nvPr/>
        </p:nvSpPr>
        <p:spPr bwMode="auto">
          <a:xfrm>
            <a:off x="209457" y="3678667"/>
            <a:ext cx="5333267" cy="126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332" rtl="0" eaLnBrk="1" fontAlgn="auto" latinLnBrk="0" hangingPunct="1">
              <a:lnSpc>
                <a:spcPct val="100000"/>
              </a:lnSpc>
              <a:spcBef>
                <a:spcPts val="0"/>
              </a:spcBef>
              <a:spcAft>
                <a:spcPts val="225"/>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IMPORTO FINANZIABILE</a:t>
            </a:r>
          </a:p>
          <a:p>
            <a:pPr marL="534975" marR="0" lvl="0" indent="-174621" algn="just" defTabSz="914354"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it-IT" sz="1130" b="0" i="0" u="none" strike="noStrike" kern="1200" cap="none" spc="0" normalizeH="0" baseline="0" noProof="0" dirty="0">
                <a:ln>
                  <a:noFill/>
                </a:ln>
                <a:solidFill>
                  <a:srgbClr val="797979"/>
                </a:solidFill>
                <a:effectLst/>
                <a:uLnTx/>
                <a:uFillTx/>
                <a:latin typeface="Arial"/>
                <a:ea typeface="+mn-ea"/>
                <a:cs typeface="+mn-cs"/>
              </a:rPr>
              <a:t>Max 35% del fatturato medio ultimo biennio</a:t>
            </a:r>
          </a:p>
          <a:p>
            <a:pPr marL="534975" marR="0" lvl="0" indent="-174621" algn="just" defTabSz="914354"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it-IT" sz="1130" b="0" i="0" u="none" strike="noStrike" kern="1200" cap="none" spc="0" normalizeH="0" baseline="0" noProof="0" dirty="0">
                <a:ln>
                  <a:noFill/>
                </a:ln>
                <a:solidFill>
                  <a:srgbClr val="797979"/>
                </a:solidFill>
                <a:effectLst/>
                <a:uLnTx/>
                <a:uFillTx/>
                <a:latin typeface="Arial"/>
                <a:ea typeface="+mn-ea"/>
                <a:cs typeface="+mn-cs"/>
              </a:rPr>
              <a:t>Importo minimo </a:t>
            </a:r>
            <a:r>
              <a:rPr kumimoji="0" lang="it-IT" sz="1130" b="0" i="0" u="none" strike="noStrike" kern="1200" cap="none" spc="0" normalizeH="0" baseline="0" noProof="0" dirty="0">
                <a:ln>
                  <a:noFill/>
                </a:ln>
                <a:solidFill>
                  <a:srgbClr val="005392"/>
                </a:solidFill>
                <a:effectLst/>
                <a:uLnTx/>
                <a:uFillTx/>
                <a:latin typeface="Arial"/>
                <a:ea typeface="+mn-ea"/>
                <a:cs typeface="+mn-cs"/>
              </a:rPr>
              <a:t>euro 10.000</a:t>
            </a:r>
            <a:r>
              <a:rPr kumimoji="0" lang="it-IT" sz="1130" b="0" i="0" u="none" strike="noStrike" kern="1200" cap="none" spc="0" normalizeH="0" baseline="0" noProof="0" dirty="0">
                <a:ln>
                  <a:noFill/>
                </a:ln>
                <a:solidFill>
                  <a:srgbClr val="797979"/>
                </a:solidFill>
                <a:effectLst/>
                <a:uLnTx/>
                <a:uFillTx/>
                <a:latin typeface="Arial"/>
                <a:ea typeface="+mn-ea"/>
                <a:cs typeface="+mn-cs"/>
              </a:rPr>
              <a:t>. </a:t>
            </a:r>
          </a:p>
          <a:p>
            <a:pPr marL="534975" marR="0" lvl="0" indent="-174621" algn="just" defTabSz="914354"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it-IT" sz="1130" b="0" i="0" u="none" strike="noStrike" kern="1200" cap="none" spc="0" normalizeH="0" baseline="0" noProof="0" dirty="0">
                <a:ln>
                  <a:noFill/>
                </a:ln>
                <a:solidFill>
                  <a:srgbClr val="797979"/>
                </a:solidFill>
                <a:effectLst/>
                <a:uLnTx/>
                <a:uFillTx/>
                <a:latin typeface="Arial"/>
                <a:ea typeface="+mn-ea"/>
                <a:cs typeface="+mn-cs"/>
              </a:rPr>
              <a:t>Importo massimo variabile in funzione della dimensione: </a:t>
            </a:r>
            <a:r>
              <a:rPr kumimoji="0" lang="it-IT" sz="1130" b="0" i="0" u="none" strike="noStrike" kern="1200" cap="none" spc="0" normalizeH="0" baseline="0" noProof="0" dirty="0">
                <a:ln>
                  <a:noFill/>
                </a:ln>
                <a:solidFill>
                  <a:srgbClr val="005392"/>
                </a:solidFill>
                <a:effectLst/>
                <a:uLnTx/>
                <a:uFillTx/>
                <a:latin typeface="Arial"/>
                <a:ea typeface="+mn-ea"/>
                <a:cs typeface="+mn-cs"/>
              </a:rPr>
              <a:t>500.000 per micro imprese*, 2.500.000 per PMI* (comprese innovative) e Start up innovative*, 5.000.000 altre imprese</a:t>
            </a:r>
          </a:p>
        </p:txBody>
      </p:sp>
      <p:pic>
        <p:nvPicPr>
          <p:cNvPr id="16" name="Immagine 15">
            <a:extLst>
              <a:ext uri="{FF2B5EF4-FFF2-40B4-BE49-F238E27FC236}">
                <a16:creationId xmlns:a16="http://schemas.microsoft.com/office/drawing/2014/main" id="{DECD93DF-D56F-EFFA-301D-DB90B0F8D0E4}"/>
              </a:ext>
            </a:extLst>
          </p:cNvPr>
          <p:cNvPicPr>
            <a:picLocks noChangeAspect="1"/>
          </p:cNvPicPr>
          <p:nvPr/>
        </p:nvPicPr>
        <p:blipFill>
          <a:blip r:embed="rId9"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256152" y="3666399"/>
            <a:ext cx="522000" cy="522000"/>
          </a:xfrm>
          <a:prstGeom prst="rect">
            <a:avLst/>
          </a:prstGeom>
        </p:spPr>
      </p:pic>
      <p:sp>
        <p:nvSpPr>
          <p:cNvPr id="4" name="Rettangolo con angoli arrotondati 3">
            <a:extLst>
              <a:ext uri="{FF2B5EF4-FFF2-40B4-BE49-F238E27FC236}">
                <a16:creationId xmlns:a16="http://schemas.microsoft.com/office/drawing/2014/main" id="{9E921356-F6CA-B1F4-D706-F9BBC504D557}"/>
              </a:ext>
            </a:extLst>
          </p:cNvPr>
          <p:cNvSpPr/>
          <p:nvPr/>
        </p:nvSpPr>
        <p:spPr>
          <a:xfrm>
            <a:off x="9400264" y="-3702"/>
            <a:ext cx="2791736" cy="280455"/>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Finanziamenti dedicati ai mercati strategici</a:t>
            </a:r>
          </a:p>
        </p:txBody>
      </p:sp>
    </p:spTree>
    <p:extLst>
      <p:ext uri="{BB962C8B-B14F-4D97-AF65-F5344CB8AC3E}">
        <p14:creationId xmlns:p14="http://schemas.microsoft.com/office/powerpoint/2010/main" val="61881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763D8-1718-F1B8-2953-299AE6449786}"/>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6D89100-9ED3-4376-3B5A-47D1FD03CAB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6" name="Segnaposto testo 1">
            <a:extLst>
              <a:ext uri="{FF2B5EF4-FFF2-40B4-BE49-F238E27FC236}">
                <a16:creationId xmlns:a16="http://schemas.microsoft.com/office/drawing/2014/main" id="{B35793C2-35F4-32CA-327B-D0DB43E42621}"/>
              </a:ext>
            </a:extLst>
          </p:cNvPr>
          <p:cNvSpPr>
            <a:spLocks noGrp="1"/>
          </p:cNvSpPr>
          <p:nvPr>
            <p:ph type="body" idx="13"/>
          </p:nvPr>
        </p:nvSpPr>
        <p:spPr>
          <a:xfrm>
            <a:off x="152737" y="264478"/>
            <a:ext cx="11985225" cy="383116"/>
          </a:xfrm>
        </p:spPr>
        <p:txBody>
          <a:bodyPr/>
          <a:lstStyle/>
          <a:p>
            <a:r>
              <a:rPr lang="it-IT" sz="2000" dirty="0">
                <a:solidFill>
                  <a:schemeClr val="accent1"/>
                </a:solidFill>
                <a:latin typeface="Arial" panose="020B0604020202020204"/>
              </a:rPr>
              <a:t>«Affiancamento strategico per il mercato indiano»</a:t>
            </a:r>
            <a:r>
              <a:rPr lang="it-IT" sz="2000" dirty="0">
                <a:solidFill>
                  <a:schemeClr val="accent1"/>
                </a:solidFill>
              </a:rPr>
              <a:t>: </a:t>
            </a:r>
            <a:r>
              <a:rPr lang="it-IT" sz="2000" dirty="0"/>
              <a:t>spese ammissibili </a:t>
            </a:r>
          </a:p>
        </p:txBody>
      </p:sp>
      <p:sp>
        <p:nvSpPr>
          <p:cNvPr id="8" name="CasellaDiTesto 7">
            <a:extLst>
              <a:ext uri="{FF2B5EF4-FFF2-40B4-BE49-F238E27FC236}">
                <a16:creationId xmlns:a16="http://schemas.microsoft.com/office/drawing/2014/main" id="{08586C09-00A2-322E-4C13-A4A4D6D438B3}"/>
              </a:ext>
            </a:extLst>
          </p:cNvPr>
          <p:cNvSpPr txBox="1"/>
          <p:nvPr/>
        </p:nvSpPr>
        <p:spPr>
          <a:xfrm>
            <a:off x="152737" y="563142"/>
            <a:ext cx="5870628" cy="925724"/>
          </a:xfrm>
          <a:prstGeom prst="rect">
            <a:avLst/>
          </a:prstGeom>
          <a:noFill/>
        </p:spPr>
        <p:txBody>
          <a:bodyPr wrap="square" lIns="48000" tIns="48000" rIns="48000" bIns="4800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altLang="it-IT" sz="12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a) Spese per investimenti in sostenibilità, innovazione e rafforzamento patrimoniale, anche in Italia, (almeno il 60% dell’Intervento) inclusi i finanziamenti finalizzati all’incremento di capitale sociale e/o finanziamenti soci delle controllate dell’impresa richiedente:</a:t>
            </a:r>
          </a:p>
        </p:txBody>
      </p:sp>
      <p:sp>
        <p:nvSpPr>
          <p:cNvPr id="9" name="CasellaDiTesto 8">
            <a:extLst>
              <a:ext uri="{FF2B5EF4-FFF2-40B4-BE49-F238E27FC236}">
                <a16:creationId xmlns:a16="http://schemas.microsoft.com/office/drawing/2014/main" id="{69D572D0-5AC2-219B-08E5-32B29F347B4B}"/>
              </a:ext>
            </a:extLst>
          </p:cNvPr>
          <p:cNvSpPr txBox="1"/>
          <p:nvPr/>
        </p:nvSpPr>
        <p:spPr>
          <a:xfrm>
            <a:off x="6111971" y="597282"/>
            <a:ext cx="5774415" cy="533480"/>
          </a:xfrm>
          <a:prstGeom prst="rect">
            <a:avLst/>
          </a:prstGeom>
          <a:noFill/>
        </p:spPr>
        <p:txBody>
          <a:bodyPr wrap="square" lIns="48000" tIns="48000" rIns="48000" bIns="4800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altLang="it-IT" sz="12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b) Spese strettamente connesse alla realizzazione dell’investimento e individuazione di nuove opportunità di business (max. 40% dell’intervento):</a:t>
            </a:r>
            <a:endPar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11" name="CasellaDiTesto 10">
            <a:extLst>
              <a:ext uri="{FF2B5EF4-FFF2-40B4-BE49-F238E27FC236}">
                <a16:creationId xmlns:a16="http://schemas.microsoft.com/office/drawing/2014/main" id="{69616DC9-A56C-0939-AEAC-FDB0BB4A89F8}"/>
              </a:ext>
            </a:extLst>
          </p:cNvPr>
          <p:cNvSpPr txBox="1"/>
          <p:nvPr/>
        </p:nvSpPr>
        <p:spPr>
          <a:xfrm>
            <a:off x="6087652" y="1048099"/>
            <a:ext cx="5944508" cy="3362459"/>
          </a:xfrm>
          <a:prstGeom prst="rect">
            <a:avLst/>
          </a:prstGeom>
          <a:noFill/>
        </p:spPr>
        <p:txBody>
          <a:bodyPr wrap="square">
            <a:spAutoFit/>
          </a:bodyPr>
          <a:lstStyle>
            <a:defPPr>
              <a:defRPr lang="it-IT"/>
            </a:defPPr>
            <a:lvl2pPr marL="266700" lvl="1" indent="-190500" algn="just">
              <a:lnSpc>
                <a:spcPct val="107000"/>
              </a:lnSpc>
              <a:spcAft>
                <a:spcPts val="600"/>
              </a:spcAft>
              <a:buFont typeface="+mj-lt"/>
              <a:buAutoNum type="alphaLcPeriod"/>
              <a:defRPr sz="900">
                <a:effectLst/>
                <a:latin typeface="Arial" panose="020B0604020202020204" pitchFamily="34" charset="0"/>
                <a:ea typeface="Calibri" panose="020F0502020204030204" pitchFamily="34" charset="0"/>
                <a:cs typeface="Times New Roman" panose="02020603050405020304" pitchFamily="18" charset="0"/>
              </a:defRPr>
            </a:lvl2pPr>
          </a:lstStyle>
          <a:p>
            <a:pPr marL="171450" marR="0" lvl="0" indent="-171450" algn="just"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spese per la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formazione professionale in Italia o in India di personale finalizzata o connessa all’assunzione in Italia o in India.</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Una volta svolta la formazione, l’assunzione** dovrà essere garantita per la durata di almeno un anno all’interno del Periodo di Realizzazione. La formazione dev’essere erogata da una società terza ovvero da enti o istituti di formazione (in ogni caso certificati e dotati di requisiti di professionalità e indipendenza) ovvero da professionisti anch’essi dotati di requisiti di professionalità e indipendenza, nonché comprovata esperienza e certificazioni;</a:t>
            </a:r>
          </a:p>
          <a:p>
            <a:pPr marL="171450" marR="0" lvl="0" indent="-171450" algn="just"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spese per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l’affitto e per l’allestimento</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di strutture (es. ufficio, showroom, corner commerciale, negozio e dell’</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eventuale struttura destinata alla formazione del personale</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compreso l’allestimento di strutture di proprietà) e per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negozi temporanei </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(c.d. </a:t>
            </a:r>
            <a:r>
              <a:rPr kumimoji="0" lang="it-IT" sz="10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pop-up</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e </a:t>
            </a:r>
            <a:r>
              <a:rPr kumimoji="0" lang="it-IT" sz="1000" b="1" i="1" u="none" strike="noStrike" kern="1200" cap="none" spc="0" normalizeH="0" baseline="0" noProof="0" dirty="0" err="1">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virtual</a:t>
            </a:r>
            <a:r>
              <a:rPr kumimoji="0" lang="it-IT" sz="1000" b="1" i="1"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 showroom</a:t>
            </a:r>
            <a:r>
              <a:rPr kumimoji="0" lang="it-IT" sz="10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a:t>
            </a:r>
          </a:p>
          <a:p>
            <a:pPr marL="171450" marR="0" lvl="0" indent="-171450" algn="just"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spese propedeutiche all’inserimento in azienda del personale locale formato o da formare, tra cui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rPr>
              <a:t>spese di viaggio, ingresso</a:t>
            </a:r>
            <a:r>
              <a:rPr kumimoji="0" lang="it-IT" sz="1000" b="1"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 </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(incluse eventuali spese per le pratiche di regolarizzazione in Italia) e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rPr>
              <a:t>soggiorno</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 in Italia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rPr>
              <a:t>spese per visite mediche</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 eventuali divise e altre spese connesse;</a:t>
            </a:r>
          </a:p>
          <a:p>
            <a:pPr marL="171450" marR="0" lvl="0" indent="-171450" algn="just"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spese finalizzate all’instaurazione di un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rPr>
              <a:t>contratto di apprendistato o tirocinio</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 o similare (contratto di lavoro tipicamente a scopo/causa di formazione e inserimento), con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rPr>
              <a:t>copertura del relativo costo</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 per un massimo di 6 mesi, per personale proveniente </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dall’india </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purché l’Impresa Richiedente fornisca specifiche evidenze***;</a:t>
            </a:r>
          </a:p>
          <a:p>
            <a:pPr marL="171450" marR="0" lvl="0" indent="-171450" algn="just"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spese promozionali </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a:t>
            </a: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marketing e campagne pubblicitarie </a:t>
            </a:r>
            <a:r>
              <a:rPr kumimoji="0" lang="it-IT" sz="1000" b="0" i="1" u="none" strike="noStrike" kern="1200" cap="none" spc="0" normalizeH="0" baseline="0" noProof="0" dirty="0">
                <a:ln>
                  <a:noFill/>
                </a:ln>
                <a:solidFill>
                  <a:srgbClr val="415364"/>
                </a:solidFill>
                <a:effectLst/>
                <a:uLnTx/>
                <a:uFillTx/>
                <a:latin typeface="Arial" panose="020B0604020202020204"/>
                <a:ea typeface="+mn-ea"/>
                <a:cs typeface="+mn-cs"/>
              </a:rPr>
              <a:t>online/offline</a:t>
            </a: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spese per </a:t>
            </a:r>
            <a:r>
              <a:rPr kumimoji="0" lang="it-IT" sz="1000" b="1" i="0" u="none" strike="noStrike" kern="1200" cap="none" spc="0" normalizeH="0" baseline="0" noProof="0" dirty="0">
                <a:ln>
                  <a:noFill/>
                </a:ln>
                <a:solidFill>
                  <a:srgbClr val="005392"/>
                </a:solidFill>
                <a:effectLst/>
                <a:uLnTx/>
                <a:uFillTx/>
                <a:latin typeface="Arial" panose="020B0604020202020204"/>
                <a:ea typeface="+mn-ea"/>
                <a:cs typeface="+mn-cs"/>
              </a:rPr>
              <a:t>attività di </a:t>
            </a:r>
            <a:r>
              <a:rPr kumimoji="0" lang="it-IT" sz="1000" b="1" i="0" u="none" strike="noStrike" kern="1200" cap="none" spc="0" normalizeH="0" baseline="0" noProof="0" dirty="0" err="1">
                <a:ln>
                  <a:noFill/>
                </a:ln>
                <a:solidFill>
                  <a:srgbClr val="005392"/>
                </a:solidFill>
                <a:effectLst/>
                <a:uLnTx/>
                <a:uFillTx/>
                <a:latin typeface="Arial" panose="020B0604020202020204"/>
                <a:ea typeface="+mn-ea"/>
                <a:cs typeface="+mn-cs"/>
              </a:rPr>
              <a:t>advisory</a:t>
            </a:r>
            <a:r>
              <a:rPr kumimoji="0" lang="it-IT" sz="1000" b="1" i="0" u="none" strike="noStrike" kern="1200" cap="none" spc="0" normalizeH="0" baseline="0" noProof="0" dirty="0">
                <a:ln>
                  <a:noFill/>
                </a:ln>
                <a:solidFill>
                  <a:srgbClr val="005392"/>
                </a:solidFill>
                <a:effectLst/>
                <a:uLnTx/>
                <a:uFillTx/>
                <a:latin typeface="Arial" panose="020B0604020202020204"/>
                <a:ea typeface="+mn-ea"/>
                <a:cs typeface="+mn-cs"/>
              </a:rPr>
              <a:t>/consulenza strategica</a:t>
            </a: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 </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spese per certificazioni, omologazioni di prodotto;</a:t>
            </a:r>
          </a:p>
          <a:p>
            <a:pPr marL="171450" marR="0" lvl="0" indent="-171450" algn="just"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spese di viaggio e soggiorno a fini promozionali per lo </a:t>
            </a:r>
            <a:r>
              <a:rPr kumimoji="0" lang="it-IT" sz="1000" b="1" i="0"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rPr>
              <a:t>sviluppo di partnership commerciali </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con realtà locali, per eventi/fiere/missioni dedicate, inclusi servizi di ricerca, </a:t>
            </a:r>
            <a:r>
              <a:rPr kumimoji="0" lang="it-IT" sz="1000" b="1" i="1"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rPr>
              <a:t>scouting e matchmaking</a:t>
            </a:r>
          </a:p>
        </p:txBody>
      </p:sp>
      <p:sp>
        <p:nvSpPr>
          <p:cNvPr id="19" name="CasellaDiTesto 18">
            <a:extLst>
              <a:ext uri="{FF2B5EF4-FFF2-40B4-BE49-F238E27FC236}">
                <a16:creationId xmlns:a16="http://schemas.microsoft.com/office/drawing/2014/main" id="{ACEB8E54-1462-47E1-33F8-F6B9EA01CECF}"/>
              </a:ext>
            </a:extLst>
          </p:cNvPr>
          <p:cNvSpPr txBox="1"/>
          <p:nvPr/>
        </p:nvSpPr>
        <p:spPr>
          <a:xfrm>
            <a:off x="143144" y="1487683"/>
            <a:ext cx="5902572" cy="1323439"/>
          </a:xfrm>
          <a:prstGeom prst="rect">
            <a:avLst/>
          </a:prstGeom>
          <a:noFill/>
        </p:spPr>
        <p:txBody>
          <a:bodyPr wrap="square">
            <a:spAutoFit/>
          </a:bodyPr>
          <a:lstStyle>
            <a:defPPr>
              <a:defRPr lang="it-IT"/>
            </a:defPPr>
            <a:lvl2pPr marL="266700" lvl="1" indent="-190500" algn="just">
              <a:lnSpc>
                <a:spcPct val="107000"/>
              </a:lnSpc>
              <a:spcAft>
                <a:spcPts val="600"/>
              </a:spcAft>
              <a:buFont typeface="+mj-lt"/>
              <a:buAutoNum type="alphaLcPeriod"/>
              <a:defRPr sz="1200">
                <a:effectLst/>
                <a:latin typeface="Arial" panose="020B0604020202020204" pitchFamily="34" charset="0"/>
                <a:ea typeface="Calibri" panose="020F0502020204030204" pitchFamily="34" charset="0"/>
                <a:cs typeface="Times New Roman" panose="02020603050405020304" pitchFamily="18" charset="0"/>
              </a:defRPr>
            </a:lvl2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Gli investimenti dovranno risultare:</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nell’attivo patrimoniale alle voci immobilizzazioni (i) materiali, (ii) immateriali (esclusa la voce “avviamento”) e (iii) finanziarie solo se destinate ad </a:t>
            </a:r>
            <a:r>
              <a:rPr kumimoji="0" lang="it-IT" sz="1000" b="1" i="0" u="none" strike="noStrike" kern="1200" cap="none" spc="0" normalizeH="0" baseline="0" noProof="0" dirty="0">
                <a:ln>
                  <a:noFill/>
                </a:ln>
                <a:solidFill>
                  <a:srgbClr val="415364"/>
                </a:solidFill>
                <a:effectLst/>
                <a:uLnTx/>
                <a:uFillTx/>
                <a:latin typeface="Arial" panose="020B0604020202020204"/>
                <a:ea typeface="+mn-ea"/>
                <a:cs typeface="+mn-cs"/>
              </a:rPr>
              <a:t>incrementi di capitale sociale delle società controllate e/o a finanziamento soci delle stesse controllate (per un importo fino a €600.000)</a:t>
            </a:r>
            <a:endPar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e con separata evidenza in nota integrativa oppure asseverati da un soggetto indipendente iscritto al Registro dei Revisori Contabili tenuto dal MEF secondo il format predefinito. </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endPar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Tra le spese ammissibili rientrano, a titolo esemplificativo e non esaustivo:</a:t>
            </a:r>
          </a:p>
        </p:txBody>
      </p:sp>
      <p:sp>
        <p:nvSpPr>
          <p:cNvPr id="21" name="CasellaDiTesto 20">
            <a:extLst>
              <a:ext uri="{FF2B5EF4-FFF2-40B4-BE49-F238E27FC236}">
                <a16:creationId xmlns:a16="http://schemas.microsoft.com/office/drawing/2014/main" id="{5489F926-0B88-83C2-A125-E1497DADFCB4}"/>
              </a:ext>
            </a:extLst>
          </p:cNvPr>
          <p:cNvSpPr txBox="1"/>
          <p:nvPr/>
        </p:nvSpPr>
        <p:spPr>
          <a:xfrm>
            <a:off x="133152" y="2966631"/>
            <a:ext cx="5870628" cy="2550250"/>
          </a:xfrm>
          <a:prstGeom prst="rect">
            <a:avLst/>
          </a:prstGeom>
          <a:noFill/>
        </p:spPr>
        <p:txBody>
          <a:bodyPr wrap="square">
            <a:spAutoFit/>
          </a:bodyPr>
          <a:lstStyle/>
          <a:p>
            <a:pPr marL="177800" marR="0" lvl="0" indent="-1778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acquisto/leasing finanziario di macchinari, apparecchiature ad uso produttivo, impianti e beni strumentali o potenziamento/riconversione di beni produttivi e strumentali esistenti*; </a:t>
            </a:r>
          </a:p>
          <a:p>
            <a:pPr marL="177800" marR="0" lvl="0" indent="-1778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tecnologie hardware e software, incluso il potenziamento o riconversione di tecnologie esistenti;</a:t>
            </a:r>
          </a:p>
          <a:p>
            <a:pPr marL="177800" marR="0" lvl="0" indent="-1778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integrazione e sviluppo digitale dei processi aziendali; realizzazione/ammodernamento di modelli organizzativi e gestionali in ottica digitale;</a:t>
            </a:r>
          </a:p>
          <a:p>
            <a:pPr marL="177800" marR="0" lvl="0" indent="-1778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implementazioni e gestione di sistemi di </a:t>
            </a:r>
            <a:r>
              <a:rPr kumimoji="0" lang="it-IT" sz="1000" b="0" i="1" u="none" strike="noStrike" kern="1200" cap="none" spc="0" normalizeH="0" baseline="0" noProof="0" dirty="0" err="1">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disaster</a:t>
            </a:r>
            <a:r>
              <a:rPr kumimoji="0" lang="it-IT" sz="10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recovery</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it-IT" sz="10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business </a:t>
            </a:r>
            <a:r>
              <a:rPr kumimoji="0" lang="it-IT" sz="1000" b="0" i="1" u="none" strike="noStrike" kern="1200" cap="none" spc="0" normalizeH="0" baseline="0" noProof="0" dirty="0" err="1">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continuity</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e </a:t>
            </a:r>
            <a:r>
              <a:rPr kumimoji="0" lang="it-IT" sz="10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blockchain</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a:t>
            </a:r>
          </a:p>
          <a:p>
            <a:pPr marL="177800" marR="0" lvl="0" indent="-1778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investimenti in attrezzature tecnologiche, programmi informatici e contenuti digitali; </a:t>
            </a:r>
          </a:p>
          <a:p>
            <a:pPr marL="177800" marR="0" lvl="0" indent="-1778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spese per investimenti legate all’industria 4.0 e 5.0 (es. cyber security, big data e analisi dei dati, </a:t>
            </a:r>
            <a:r>
              <a:rPr kumimoji="0" lang="it-IT" sz="10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cloud</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e </a:t>
            </a:r>
            <a:r>
              <a:rPr kumimoji="0" lang="it-IT" sz="1000" b="0" i="1" u="none" strike="noStrike" kern="1200" cap="none" spc="0" normalizeH="0" baseline="0" noProof="0" dirty="0" err="1">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fog</a:t>
            </a:r>
            <a:r>
              <a:rPr kumimoji="0" lang="it-IT" sz="10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computing</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simulazione e sistemi </a:t>
            </a:r>
            <a:r>
              <a:rPr kumimoji="0" lang="it-IT" sz="10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cyber-</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fisici, sistemi di visualizzazione, realtà virtuale e realtà aumentata, robotica avanzata e collaborative, manifattura additiva, internet delle cose e delle macchine, intelligenza artificiale);</a:t>
            </a:r>
          </a:p>
          <a:p>
            <a:pPr marL="177800" marR="0" lvl="0" indent="-1778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spese di investimento per l’effettuazione di un inserimento in India tramite l’acquisto di un nuova struttura/immobile/fabbricato anche produttiva o il potenziamento di una struttura esistente in India</a:t>
            </a:r>
          </a:p>
          <a:p>
            <a:pPr marL="177800" marR="0" lvl="0" indent="-1778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spese per investimenti per la sostenibilità ambientale e sociale, anche in Italia (es. efficientamento energetico, idrico, mitigazione impatti climatici, ecc.).</a:t>
            </a:r>
          </a:p>
        </p:txBody>
      </p:sp>
      <p:sp>
        <p:nvSpPr>
          <p:cNvPr id="12" name="CasellaDiTesto 11">
            <a:extLst>
              <a:ext uri="{FF2B5EF4-FFF2-40B4-BE49-F238E27FC236}">
                <a16:creationId xmlns:a16="http://schemas.microsoft.com/office/drawing/2014/main" id="{28F1912F-FD77-E776-73CB-2C32A6154735}"/>
              </a:ext>
            </a:extLst>
          </p:cNvPr>
          <p:cNvSpPr txBox="1"/>
          <p:nvPr/>
        </p:nvSpPr>
        <p:spPr>
          <a:xfrm>
            <a:off x="6185424" y="4389131"/>
            <a:ext cx="5846736" cy="10618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80" b="1" i="1" u="none" strike="noStrike" kern="1200" cap="none" spc="0" normalizeH="0" baseline="0" noProof="0" dirty="0">
                <a:ln>
                  <a:noFill/>
                </a:ln>
                <a:solidFill>
                  <a:srgbClr val="5F85B1"/>
                </a:solidFill>
                <a:effectLst/>
                <a:uLnTx/>
                <a:uFillTx/>
                <a:latin typeface="Arial" panose="020B0604020202020204" pitchFamily="34" charset="0"/>
                <a:ea typeface="Calibri" panose="020F0502020204030204" pitchFamily="34" charset="0"/>
                <a:cs typeface="Times New Roman" panose="02020603050405020304" pitchFamily="18" charset="0"/>
              </a:rPr>
              <a:t>N.B. con riferimento alle spese per la formazione professionale di personale e alle spese connesse, l’Impresa Richiedente dovrà fornire evidenza documentale: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80" b="1" i="1" u="none" strike="noStrike" kern="1200" cap="none" spc="0" normalizeH="0" baseline="0" noProof="0" dirty="0">
                <a:ln>
                  <a:noFill/>
                </a:ln>
                <a:solidFill>
                  <a:srgbClr val="5F85B1"/>
                </a:solidFill>
                <a:effectLst/>
                <a:uLnTx/>
                <a:uFillTx/>
                <a:latin typeface="Arial" panose="020B0604020202020204" pitchFamily="34" charset="0"/>
                <a:ea typeface="Calibri" panose="020F0502020204030204" pitchFamily="34" charset="0"/>
                <a:cs typeface="Times New Roman" panose="02020603050405020304" pitchFamily="18" charset="0"/>
              </a:rPr>
              <a:t>a) entro 12 mesi dalla data di stipula del contratto di finanziamento, dell’assunzione, diretta o per il tramite di proprie controllate, anche estere, di almeno una risorsa tra quelle formate e lo stato di avanzamento delle assunzioni successive;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80" b="1" i="1" u="none" strike="noStrike" kern="1200" cap="none" spc="0" normalizeH="0" baseline="0" noProof="0" dirty="0">
                <a:ln>
                  <a:noFill/>
                </a:ln>
                <a:solidFill>
                  <a:srgbClr val="5F85B1"/>
                </a:solidFill>
                <a:effectLst/>
                <a:uLnTx/>
                <a:uFillTx/>
                <a:latin typeface="Arial" panose="020B0604020202020204" pitchFamily="34" charset="0"/>
                <a:ea typeface="Calibri" panose="020F0502020204030204" pitchFamily="34" charset="0"/>
                <a:cs typeface="Times New Roman" panose="02020603050405020304" pitchFamily="18" charset="0"/>
              </a:rPr>
              <a:t>b) entro il termine del Periodo di Realizzazione, in fase di rendicontazione, dell’assunzione di almeno il 30% del personale formato direttamente o per il tramite di proprie controllate, anche estere</a:t>
            </a:r>
          </a:p>
        </p:txBody>
      </p:sp>
      <p:sp>
        <p:nvSpPr>
          <p:cNvPr id="2" name="Rettangolo con angoli arrotondati 1">
            <a:extLst>
              <a:ext uri="{FF2B5EF4-FFF2-40B4-BE49-F238E27FC236}">
                <a16:creationId xmlns:a16="http://schemas.microsoft.com/office/drawing/2014/main" id="{D8771C94-BD2B-3605-A6FD-7BBAC605A450}"/>
              </a:ext>
            </a:extLst>
          </p:cNvPr>
          <p:cNvSpPr/>
          <p:nvPr/>
        </p:nvSpPr>
        <p:spPr>
          <a:xfrm>
            <a:off x="9400264" y="-3702"/>
            <a:ext cx="2791736" cy="280455"/>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Finanziamenti dedicati ai mercati strategici</a:t>
            </a:r>
          </a:p>
        </p:txBody>
      </p:sp>
      <p:sp>
        <p:nvSpPr>
          <p:cNvPr id="7" name="CasellaDiTesto 6">
            <a:extLst>
              <a:ext uri="{FF2B5EF4-FFF2-40B4-BE49-F238E27FC236}">
                <a16:creationId xmlns:a16="http://schemas.microsoft.com/office/drawing/2014/main" id="{0E3D5B71-A15D-B833-D760-0CDFFE60AC20}"/>
              </a:ext>
            </a:extLst>
          </p:cNvPr>
          <p:cNvSpPr txBox="1"/>
          <p:nvPr/>
        </p:nvSpPr>
        <p:spPr>
          <a:xfrm>
            <a:off x="590887" y="6244321"/>
            <a:ext cx="5673535" cy="215444"/>
          </a:xfrm>
          <a:prstGeom prst="rect">
            <a:avLst/>
          </a:prstGeom>
          <a:noFill/>
        </p:spPr>
        <p:txBody>
          <a:bodyPr wrap="square">
            <a:spAutoFit/>
          </a:bodyPr>
          <a:lstStyle>
            <a:defPPr>
              <a:defRPr lang="it-IT"/>
            </a:defPPr>
            <a:lvl1pPr algn="just">
              <a:defRPr sz="1100"/>
            </a:lvl1pPr>
            <a:lvl2pPr marL="266700" lvl="1" indent="-190500" algn="just">
              <a:lnSpc>
                <a:spcPct val="107000"/>
              </a:lnSpc>
              <a:spcAft>
                <a:spcPts val="600"/>
              </a:spcAft>
              <a:buFont typeface="+mj-lt"/>
              <a:buAutoNum type="alphaLcPeriod"/>
              <a:defRPr sz="1200">
                <a:effectLst/>
                <a:latin typeface="Arial" panose="020B0604020202020204" pitchFamily="34" charset="0"/>
                <a:ea typeface="Calibri" panose="020F0502020204030204" pitchFamily="34" charset="0"/>
                <a:cs typeface="Times New Roman" panose="02020603050405020304" pitchFamily="18" charset="0"/>
              </a:defRPr>
            </a:lvl2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1" u="none" strike="noStrike" kern="1200" cap="none" spc="0" normalizeH="0" baseline="0" noProof="0" dirty="0">
                <a:ln>
                  <a:noFill/>
                </a:ln>
                <a:solidFill>
                  <a:srgbClr val="415364"/>
                </a:solidFill>
                <a:effectLst/>
                <a:uLnTx/>
                <a:uFillTx/>
                <a:latin typeface="Arial" panose="020B0604020202020204"/>
                <a:ea typeface="+mn-ea"/>
                <a:cs typeface="+mn-cs"/>
              </a:rPr>
              <a:t>*Tali spese possono riguardare anche macchinari, apparecchiature, impianti e beni produttivi o strumentali usati.</a:t>
            </a:r>
          </a:p>
        </p:txBody>
      </p:sp>
      <p:sp>
        <p:nvSpPr>
          <p:cNvPr id="10" name="CasellaDiTesto 9">
            <a:extLst>
              <a:ext uri="{FF2B5EF4-FFF2-40B4-BE49-F238E27FC236}">
                <a16:creationId xmlns:a16="http://schemas.microsoft.com/office/drawing/2014/main" id="{F5B34764-E949-61FB-D24A-9CEC99C6247F}"/>
              </a:ext>
            </a:extLst>
          </p:cNvPr>
          <p:cNvSpPr txBox="1"/>
          <p:nvPr/>
        </p:nvSpPr>
        <p:spPr>
          <a:xfrm>
            <a:off x="6181879" y="5292085"/>
            <a:ext cx="5804800" cy="1101868"/>
          </a:xfrm>
          <a:prstGeom prst="rect">
            <a:avLst/>
          </a:prstGeom>
          <a:noFill/>
        </p:spPr>
        <p:txBody>
          <a:bodyPr wrap="square" lIns="48000" tIns="48000" rIns="48000" bIns="4800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c) Spese consulenziali per la conformità alla normativa ambientale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5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d) Spese per consulenze per la presentazione e gestione della richiesta di Intervento Agevolativo e alle asseverazioni rese dal Revisore </a:t>
            </a:r>
            <a:r>
              <a:rPr kumimoji="0" lang="it-IT" sz="1050" b="0"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(v. requisiti in Circolare)</a:t>
            </a: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13" name="CasellaDiTesto 12">
            <a:extLst>
              <a:ext uri="{FF2B5EF4-FFF2-40B4-BE49-F238E27FC236}">
                <a16:creationId xmlns:a16="http://schemas.microsoft.com/office/drawing/2014/main" id="{30A93429-4E88-3B49-BA08-448A931B4344}"/>
              </a:ext>
            </a:extLst>
          </p:cNvPr>
          <p:cNvSpPr txBox="1"/>
          <p:nvPr/>
        </p:nvSpPr>
        <p:spPr>
          <a:xfrm>
            <a:off x="6111971" y="6296397"/>
            <a:ext cx="4247813" cy="461665"/>
          </a:xfrm>
          <a:prstGeom prst="rect">
            <a:avLst/>
          </a:prstGeom>
          <a:noFill/>
        </p:spPr>
        <p:txBody>
          <a:bodyPr wrap="square">
            <a:spAutoFit/>
          </a:bodyPr>
          <a:lstStyle>
            <a:defPPr>
              <a:defRPr lang="it-IT"/>
            </a:defPPr>
            <a:lvl1pPr algn="just">
              <a:defRPr sz="1100"/>
            </a:lvl1pPr>
            <a:lvl2pPr marL="266700" lvl="1" indent="-190500" algn="just">
              <a:lnSpc>
                <a:spcPct val="107000"/>
              </a:lnSpc>
              <a:spcAft>
                <a:spcPts val="600"/>
              </a:spcAft>
              <a:buFont typeface="+mj-lt"/>
              <a:buAutoNum type="alphaLcPeriod"/>
              <a:defRPr sz="1200">
                <a:effectLst/>
                <a:latin typeface="Arial" panose="020B0604020202020204" pitchFamily="34" charset="0"/>
                <a:ea typeface="Calibri" panose="020F0502020204030204" pitchFamily="34" charset="0"/>
                <a:cs typeface="Times New Roman" panose="02020603050405020304" pitchFamily="18" charset="0"/>
              </a:defRPr>
            </a:lvl2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1" u="none" strike="noStrike" kern="1200" cap="none" spc="0" normalizeH="0" baseline="0" noProof="0" dirty="0">
                <a:ln>
                  <a:noFill/>
                </a:ln>
                <a:solidFill>
                  <a:srgbClr val="415364"/>
                </a:solidFill>
                <a:effectLst/>
                <a:uLnTx/>
                <a:uFillTx/>
                <a:latin typeface="Arial" panose="020B0604020202020204"/>
                <a:ea typeface="+mn-ea"/>
                <a:cs typeface="+mn-cs"/>
              </a:rPr>
              <a:t>*** (i) i) che il periodo a cui si riferiscono i rapporti oggetto di intervento agevolativo siano relativi ad un contratto di apprendistato/tirocinio o similare; (ii) della nazionalità del personale, (iii) del programma formativo, anche linguistico effettuato o in corso</a:t>
            </a:r>
          </a:p>
        </p:txBody>
      </p:sp>
      <p:sp>
        <p:nvSpPr>
          <p:cNvPr id="14" name="CasellaDiTesto 13">
            <a:extLst>
              <a:ext uri="{FF2B5EF4-FFF2-40B4-BE49-F238E27FC236}">
                <a16:creationId xmlns:a16="http://schemas.microsoft.com/office/drawing/2014/main" id="{7E83CEA3-06FA-2E4E-C2E8-D59BA429AC00}"/>
              </a:ext>
            </a:extLst>
          </p:cNvPr>
          <p:cNvSpPr txBox="1"/>
          <p:nvPr/>
        </p:nvSpPr>
        <p:spPr>
          <a:xfrm>
            <a:off x="590887" y="6455403"/>
            <a:ext cx="5352713" cy="338554"/>
          </a:xfrm>
          <a:prstGeom prst="rect">
            <a:avLst/>
          </a:prstGeom>
          <a:noFill/>
        </p:spPr>
        <p:txBody>
          <a:bodyPr wrap="square">
            <a:spAutoFit/>
          </a:bodyPr>
          <a:lstStyle>
            <a:defPPr>
              <a:defRPr lang="it-IT"/>
            </a:defPPr>
            <a:lvl1pPr algn="just">
              <a:defRPr sz="1100"/>
            </a:lvl1pPr>
            <a:lvl2pPr marL="266700" lvl="1" indent="-190500" algn="just">
              <a:lnSpc>
                <a:spcPct val="107000"/>
              </a:lnSpc>
              <a:spcAft>
                <a:spcPts val="600"/>
              </a:spcAft>
              <a:buFont typeface="+mj-lt"/>
              <a:buAutoNum type="alphaLcPeriod"/>
              <a:defRPr sz="1200">
                <a:effectLst/>
                <a:latin typeface="Arial" panose="020B0604020202020204" pitchFamily="34" charset="0"/>
                <a:ea typeface="Calibri" panose="020F0502020204030204" pitchFamily="34" charset="0"/>
                <a:cs typeface="Times New Roman" panose="02020603050405020304" pitchFamily="18" charset="0"/>
              </a:defRPr>
            </a:lvl2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1" u="none" strike="noStrike" kern="1200" cap="none" spc="0" normalizeH="0" baseline="0" noProof="0" dirty="0">
                <a:ln>
                  <a:noFill/>
                </a:ln>
                <a:solidFill>
                  <a:srgbClr val="415364"/>
                </a:solidFill>
                <a:effectLst/>
                <a:uLnTx/>
                <a:uFillTx/>
                <a:latin typeface="Arial" panose="020B0604020202020204"/>
                <a:ea typeface="+mn-ea"/>
                <a:cs typeface="+mn-cs"/>
              </a:rPr>
              <a:t>** Il personale formato può essere assunto con contratto di lavoro a tempo indeterminato (incluso l’apprendistato), contratto di lavoro a tempo determinato, contratto di stage/tirocinio</a:t>
            </a:r>
          </a:p>
        </p:txBody>
      </p:sp>
    </p:spTree>
    <p:extLst>
      <p:ext uri="{BB962C8B-B14F-4D97-AF65-F5344CB8AC3E}">
        <p14:creationId xmlns:p14="http://schemas.microsoft.com/office/powerpoint/2010/main" val="2640276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a:extLst>
            <a:ext uri="{FF2B5EF4-FFF2-40B4-BE49-F238E27FC236}">
              <a16:creationId xmlns:a16="http://schemas.microsoft.com/office/drawing/2014/main" id="{FD882DC8-7567-9A45-C69F-89AEC7A311EA}"/>
            </a:ext>
          </a:extLst>
        </p:cNvPr>
        <p:cNvGrpSpPr/>
        <p:nvPr/>
      </p:nvGrpSpPr>
      <p:grpSpPr>
        <a:xfrm>
          <a:off x="0" y="0"/>
          <a:ext cx="0" cy="0"/>
          <a:chOff x="0" y="0"/>
          <a:chExt cx="0" cy="0"/>
        </a:xfrm>
      </p:grpSpPr>
      <p:sp>
        <p:nvSpPr>
          <p:cNvPr id="9" name="Segnaposto testo 1">
            <a:extLst>
              <a:ext uri="{FF2B5EF4-FFF2-40B4-BE49-F238E27FC236}">
                <a16:creationId xmlns:a16="http://schemas.microsoft.com/office/drawing/2014/main" id="{9426F2DB-1CF6-A016-FB3E-ED5F54E32D9E}"/>
              </a:ext>
            </a:extLst>
          </p:cNvPr>
          <p:cNvSpPr txBox="1">
            <a:spLocks/>
          </p:cNvSpPr>
          <p:nvPr/>
        </p:nvSpPr>
        <p:spPr>
          <a:xfrm>
            <a:off x="0" y="300495"/>
            <a:ext cx="12192000" cy="831884"/>
          </a:xfrm>
          <a:prstGeom prst="rect">
            <a:avLst/>
          </a:prstGeom>
          <a:solidFill>
            <a:schemeClr val="accent2">
              <a:alpha val="60000"/>
            </a:schemeClr>
          </a:solidFill>
        </p:spPr>
        <p:txBody>
          <a:bodyPr vert="horz" lIns="0" tIns="0" rIns="0" bIns="0" rtlCol="0" anchor="ctr" anchorCtr="0">
            <a:noAutofit/>
          </a:bodyPr>
          <a:lstStyle>
            <a:lvl1pPr marL="0" indent="0" algn="l" defTabSz="685800" rtl="0" eaLnBrk="1" latinLnBrk="0" hangingPunct="1">
              <a:lnSpc>
                <a:spcPct val="90000"/>
              </a:lnSpc>
              <a:spcBef>
                <a:spcPts val="750"/>
              </a:spcBef>
              <a:buFont typeface="Arial" panose="020B0604020202020204" pitchFamily="34" charset="0"/>
              <a:buNone/>
              <a:defRPr sz="18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892" indent="0" algn="l" defTabSz="685800" rtl="0" eaLnBrk="1" latinLnBrk="0" hangingPunct="1">
              <a:lnSpc>
                <a:spcPct val="90000"/>
              </a:lnSpc>
              <a:spcBef>
                <a:spcPts val="375"/>
              </a:spcBef>
              <a:buFont typeface="Arial" panose="020B0604020202020204" pitchFamily="34" charset="0"/>
              <a:buNone/>
              <a:defRPr sz="1500" b="0" i="0" kern="1200">
                <a:solidFill>
                  <a:schemeClr val="tx1">
                    <a:tint val="75000"/>
                  </a:schemeClr>
                </a:solidFill>
                <a:latin typeface="Arial" panose="020B0604020202020204" pitchFamily="34" charset="0"/>
                <a:ea typeface="+mn-ea"/>
                <a:cs typeface="Arial" panose="020B0604020202020204" pitchFamily="34" charset="0"/>
              </a:defRPr>
            </a:lvl2pPr>
            <a:lvl3pPr marL="685783" indent="0" algn="l" defTabSz="685800" rtl="0" eaLnBrk="1" latinLnBrk="0" hangingPunct="1">
              <a:lnSpc>
                <a:spcPct val="90000"/>
              </a:lnSpc>
              <a:spcBef>
                <a:spcPts val="375"/>
              </a:spcBef>
              <a:buFont typeface="Arial" panose="020B0604020202020204" pitchFamily="34" charset="0"/>
              <a:buNone/>
              <a:defRPr sz="1350" b="0" i="0" kern="1200">
                <a:solidFill>
                  <a:schemeClr val="tx1">
                    <a:tint val="75000"/>
                  </a:schemeClr>
                </a:solidFill>
                <a:latin typeface="Arial" panose="020B0604020202020204" pitchFamily="34" charset="0"/>
                <a:ea typeface="+mn-ea"/>
                <a:cs typeface="Arial" panose="020B0604020202020204" pitchFamily="34" charset="0"/>
              </a:defRPr>
            </a:lvl3pPr>
            <a:lvl4pPr marL="1028675" indent="0" algn="l" defTabSz="685800" rtl="0" eaLnBrk="1" latinLnBrk="0" hangingPunct="1">
              <a:lnSpc>
                <a:spcPct val="90000"/>
              </a:lnSpc>
              <a:spcBef>
                <a:spcPts val="375"/>
              </a:spcBef>
              <a:buFont typeface="Arial" panose="020B0604020202020204" pitchFamily="34" charset="0"/>
              <a:buNone/>
              <a:defRPr sz="1200" b="0" i="0" kern="1200">
                <a:solidFill>
                  <a:schemeClr val="tx1">
                    <a:tint val="75000"/>
                  </a:schemeClr>
                </a:solidFill>
                <a:latin typeface="Arial" panose="020B0604020202020204" pitchFamily="34" charset="0"/>
                <a:ea typeface="+mn-ea"/>
                <a:cs typeface="Arial" panose="020B0604020202020204" pitchFamily="34" charset="0"/>
              </a:defRPr>
            </a:lvl4pPr>
            <a:lvl5pPr marL="1371566" indent="0" algn="l" defTabSz="685800" rtl="0" eaLnBrk="1" latinLnBrk="0" hangingPunct="1">
              <a:lnSpc>
                <a:spcPct val="90000"/>
              </a:lnSpc>
              <a:spcBef>
                <a:spcPts val="375"/>
              </a:spcBef>
              <a:buFont typeface="Arial" panose="020B0604020202020204" pitchFamily="34" charset="0"/>
              <a:buNone/>
              <a:defRPr sz="1200" b="0" i="0" kern="1200">
                <a:solidFill>
                  <a:schemeClr val="tx1">
                    <a:tint val="75000"/>
                  </a:schemeClr>
                </a:solidFill>
                <a:latin typeface="Arial" panose="020B0604020202020204" pitchFamily="34" charset="0"/>
                <a:ea typeface="+mn-ea"/>
                <a:cs typeface="Arial" panose="020B0604020202020204" pitchFamily="34" charset="0"/>
              </a:defRPr>
            </a:lvl5pPr>
            <a:lvl6pPr marL="1714457"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1" i="0"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Misura «Energia per la competitività internazionale»</a:t>
            </a:r>
          </a:p>
        </p:txBody>
      </p:sp>
      <p:sp>
        <p:nvSpPr>
          <p:cNvPr id="57" name="Rettangolo con due angoli in diagonale arrotondati 56">
            <a:extLst>
              <a:ext uri="{FF2B5EF4-FFF2-40B4-BE49-F238E27FC236}">
                <a16:creationId xmlns:a16="http://schemas.microsoft.com/office/drawing/2014/main" id="{2DFC9340-839B-B29F-DDEE-BE5155DF45E9}"/>
              </a:ext>
            </a:extLst>
          </p:cNvPr>
          <p:cNvSpPr/>
          <p:nvPr/>
        </p:nvSpPr>
        <p:spPr>
          <a:xfrm>
            <a:off x="8230019" y="3277056"/>
            <a:ext cx="1826003" cy="1271394"/>
          </a:xfrm>
          <a:prstGeom prst="round2DiagRect">
            <a:avLst/>
          </a:prstGeom>
          <a:solidFill>
            <a:schemeClr val="accent2"/>
          </a:solidFill>
          <a:ln w="12700" cap="flat" cmpd="sng" algn="ctr">
            <a:noFill/>
            <a:prstDash val="solid"/>
            <a:miter lim="800000"/>
          </a:ln>
          <a:effectLst/>
        </p:spPr>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00" cap="none" spc="0" normalizeH="0" baseline="0" noProof="0" dirty="0">
                <a:ln>
                  <a:noFill/>
                </a:ln>
                <a:solidFill>
                  <a:srgbClr val="FFFEFD"/>
                </a:solidFill>
                <a:effectLst/>
                <a:uLnTx/>
                <a:uFillTx/>
                <a:latin typeface="Arial" panose="020B0604020202020204" pitchFamily="34" charset="0"/>
                <a:ea typeface="Aptos" panose="020B0004020202020204" pitchFamily="34" charset="0"/>
                <a:cs typeface="Arial" panose="020B0604020202020204" pitchFamily="34" charset="0"/>
              </a:rPr>
              <a:t>per PMI </a:t>
            </a:r>
            <a:r>
              <a:rPr kumimoji="0" lang="it-IT" sz="2400" b="1" i="0" u="none" strike="noStrike" kern="100" cap="none" spc="0" normalizeH="0" baseline="0" noProof="0" dirty="0">
                <a:ln>
                  <a:noFill/>
                </a:ln>
                <a:solidFill>
                  <a:srgbClr val="FFFEFD"/>
                </a:solidFill>
                <a:effectLst/>
                <a:uLnTx/>
                <a:uFillTx/>
                <a:latin typeface="Arial" panose="020B0604020202020204" pitchFamily="34" charset="0"/>
                <a:ea typeface="Aptos" panose="020B0004020202020204" pitchFamily="34" charset="0"/>
                <a:cs typeface="Arial" panose="020B0604020202020204" pitchFamily="34" charset="0"/>
              </a:rPr>
              <a:t>30%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800" b="1" i="0" u="none" strike="noStrike" kern="100" cap="none" spc="0" normalizeH="0" baseline="0" noProof="0" dirty="0">
                <a:ln>
                  <a:noFill/>
                </a:ln>
                <a:solidFill>
                  <a:srgbClr val="FFFEFD"/>
                </a:solidFill>
                <a:effectLst/>
                <a:uLnTx/>
                <a:uFillTx/>
                <a:latin typeface="Arial" panose="020B0604020202020204" pitchFamily="34" charset="0"/>
                <a:ea typeface="Aptos" panose="020B0004020202020204" pitchFamily="34" charset="0"/>
                <a:cs typeface="Arial" panose="020B0604020202020204" pitchFamily="34" charset="0"/>
              </a:rPr>
              <a:t>fondo perduto</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(20% per le altre imprese)</a:t>
            </a:r>
            <a:endParaRPr kumimoji="0" lang="it-IT" sz="600" b="0" i="0" u="none" strike="noStrike" kern="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endParaRPr>
          </a:p>
        </p:txBody>
      </p:sp>
      <p:sp>
        <p:nvSpPr>
          <p:cNvPr id="58" name="Rettangolo con due angoli in diagonale arrotondati 57">
            <a:extLst>
              <a:ext uri="{FF2B5EF4-FFF2-40B4-BE49-F238E27FC236}">
                <a16:creationId xmlns:a16="http://schemas.microsoft.com/office/drawing/2014/main" id="{FE5C7581-E2F9-AF0E-0E3F-6648D781C17F}"/>
              </a:ext>
            </a:extLst>
          </p:cNvPr>
          <p:cNvSpPr/>
          <p:nvPr/>
        </p:nvSpPr>
        <p:spPr>
          <a:xfrm>
            <a:off x="6282494" y="4623322"/>
            <a:ext cx="1826993" cy="1274320"/>
          </a:xfrm>
          <a:prstGeom prst="round2DiagRect">
            <a:avLst/>
          </a:prstGeom>
          <a:solidFill>
            <a:srgbClr val="B5C8E5">
              <a:lumMod val="75000"/>
            </a:srgbClr>
          </a:solidFill>
          <a:ln w="12700" cap="flat" cmpd="sng" algn="ctr">
            <a:noFill/>
            <a:prstDash val="solid"/>
            <a:miter lim="800000"/>
          </a:ln>
          <a:effectLst/>
        </p:spPr>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800" b="1" i="0" u="none" strike="noStrike" kern="1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Durate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0" i="0" u="none" strike="noStrike" kern="1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fino a </a:t>
            </a:r>
            <a:r>
              <a:rPr kumimoji="0" lang="it-IT" sz="2400" b="1" i="0" u="none" strike="noStrike" kern="1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8 anni</a:t>
            </a:r>
          </a:p>
          <a:p>
            <a:pPr marL="0" marR="0" lvl="0" indent="0" algn="ctr" defTabSz="685800" rtl="0" eaLnBrk="1" fontAlgn="auto" latinLnBrk="0" hangingPunct="1">
              <a:lnSpc>
                <a:spcPct val="100000"/>
              </a:lnSpc>
              <a:spcBef>
                <a:spcPts val="0"/>
              </a:spcBef>
              <a:spcAft>
                <a:spcPts val="300"/>
              </a:spcAft>
              <a:buClrTx/>
              <a:buSzTx/>
              <a:buFontTx/>
              <a:buNone/>
              <a:tabLst/>
              <a:defRPr/>
            </a:pPr>
            <a:r>
              <a:rPr kumimoji="0" lang="it-IT" sz="1000" b="0" i="0" u="none" strike="noStrike" kern="1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con pre-ammortamento invariato</a:t>
            </a:r>
          </a:p>
        </p:txBody>
      </p:sp>
      <p:sp>
        <p:nvSpPr>
          <p:cNvPr id="59" name="Rettangolo con due angoli in diagonale arrotondati 58">
            <a:extLst>
              <a:ext uri="{FF2B5EF4-FFF2-40B4-BE49-F238E27FC236}">
                <a16:creationId xmlns:a16="http://schemas.microsoft.com/office/drawing/2014/main" id="{F0BE43DF-6E17-4B95-33EA-3FF8665965C7}"/>
              </a:ext>
            </a:extLst>
          </p:cNvPr>
          <p:cNvSpPr/>
          <p:nvPr/>
        </p:nvSpPr>
        <p:spPr>
          <a:xfrm>
            <a:off x="6282366" y="3277054"/>
            <a:ext cx="1826003" cy="1271394"/>
          </a:xfrm>
          <a:prstGeom prst="round2DiagRect">
            <a:avLst/>
          </a:prstGeom>
          <a:solidFill>
            <a:srgbClr val="415364">
              <a:lumMod val="60000"/>
              <a:lumOff val="40000"/>
            </a:srgbClr>
          </a:solidFill>
          <a:ln w="12700" cap="flat" cmpd="sng" algn="ctr">
            <a:noFill/>
            <a:prstDash val="solid"/>
            <a:miter lim="800000"/>
          </a:ln>
          <a:effectLst/>
        </p:spPr>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2400" b="1" i="0" u="none" strike="noStrike" kern="100" cap="none" spc="0" normalizeH="0" baseline="0" noProof="0" dirty="0">
                <a:ln>
                  <a:noFill/>
                </a:ln>
                <a:solidFill>
                  <a:srgbClr val="FFFEFD"/>
                </a:solidFill>
                <a:effectLst/>
                <a:uLnTx/>
                <a:uFillTx/>
                <a:latin typeface="Arial" panose="020B0604020202020204" pitchFamily="34" charset="0"/>
                <a:ea typeface="Aptos" panose="020B0004020202020204" pitchFamily="34" charset="0"/>
                <a:cs typeface="Arial" panose="020B0604020202020204" pitchFamily="34" charset="0"/>
              </a:rPr>
              <a:t>800 €mln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800" b="1" i="0" u="none" strike="noStrike" kern="100" cap="none" spc="0" normalizeH="0" baseline="0" noProof="0" dirty="0">
                <a:ln>
                  <a:noFill/>
                </a:ln>
                <a:solidFill>
                  <a:srgbClr val="FFFEFD"/>
                </a:solidFill>
                <a:effectLst/>
                <a:uLnTx/>
                <a:uFillTx/>
                <a:latin typeface="Arial" panose="020B0604020202020204" pitchFamily="34" charset="0"/>
                <a:ea typeface="Aptos" panose="020B0004020202020204" pitchFamily="34" charset="0"/>
                <a:cs typeface="Arial" panose="020B0604020202020204" pitchFamily="34" charset="0"/>
              </a:rPr>
              <a:t>plafond</a:t>
            </a:r>
            <a:endParaRPr kumimoji="0" lang="it-IT" sz="1100" b="0" i="0" u="none" strike="noStrike" kern="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endParaRPr>
          </a:p>
        </p:txBody>
      </p:sp>
      <p:sp>
        <p:nvSpPr>
          <p:cNvPr id="60" name="Rettangolo con due angoli in diagonale arrotondati 59">
            <a:extLst>
              <a:ext uri="{FF2B5EF4-FFF2-40B4-BE49-F238E27FC236}">
                <a16:creationId xmlns:a16="http://schemas.microsoft.com/office/drawing/2014/main" id="{92D51257-AD54-EFE8-8F8B-61A5A304CE28}"/>
              </a:ext>
            </a:extLst>
          </p:cNvPr>
          <p:cNvSpPr/>
          <p:nvPr/>
        </p:nvSpPr>
        <p:spPr>
          <a:xfrm>
            <a:off x="10175727" y="3277054"/>
            <a:ext cx="1826003" cy="1271394"/>
          </a:xfrm>
          <a:prstGeom prst="round2DiagRect">
            <a:avLst/>
          </a:prstGeom>
          <a:solidFill>
            <a:srgbClr val="5F85B1"/>
          </a:solidFill>
          <a:ln w="12700" cap="flat" cmpd="sng" algn="ctr">
            <a:noFill/>
            <a:prstDash val="solid"/>
            <a:miter lim="800000"/>
          </a:ln>
          <a:effectLst/>
        </p:spPr>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800" b="1" i="0" u="none" strike="noStrike" kern="100" cap="none" spc="0" normalizeH="0" baseline="0" noProof="0" dirty="0">
                <a:ln>
                  <a:noFill/>
                </a:ln>
                <a:solidFill>
                  <a:srgbClr val="FFFEFD"/>
                </a:solidFill>
                <a:effectLst/>
                <a:uLnTx/>
                <a:uFillTx/>
                <a:latin typeface="Arial" panose="020B0604020202020204" pitchFamily="34" charset="0"/>
                <a:ea typeface="Aptos" panose="020B0004020202020204" pitchFamily="34" charset="0"/>
                <a:cs typeface="Arial" panose="020B0604020202020204" pitchFamily="34" charset="0"/>
              </a:rPr>
              <a:t>Anticipi</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0" i="0" u="none" strike="noStrike" kern="100" cap="none" spc="0" normalizeH="0" baseline="0" noProof="0" dirty="0">
                <a:ln>
                  <a:noFill/>
                </a:ln>
                <a:solidFill>
                  <a:srgbClr val="FFFEFD"/>
                </a:solidFill>
                <a:effectLst/>
                <a:uLnTx/>
                <a:uFillTx/>
                <a:latin typeface="Arial" panose="020B0604020202020204" pitchFamily="34" charset="0"/>
                <a:ea typeface="Aptos" panose="020B0004020202020204" pitchFamily="34" charset="0"/>
                <a:cs typeface="Arial" panose="020B0604020202020204" pitchFamily="34" charset="0"/>
              </a:rPr>
              <a:t>fino al </a:t>
            </a:r>
            <a:r>
              <a:rPr kumimoji="0" lang="it-IT" sz="2400" b="1" i="0" u="none" strike="noStrike" kern="100" cap="none" spc="0" normalizeH="0" baseline="0" noProof="0" dirty="0">
                <a:ln>
                  <a:noFill/>
                </a:ln>
                <a:solidFill>
                  <a:srgbClr val="FFFEFD"/>
                </a:solidFill>
                <a:effectLst/>
                <a:uLnTx/>
                <a:uFillTx/>
                <a:latin typeface="Arial" panose="020B0604020202020204" pitchFamily="34" charset="0"/>
                <a:ea typeface="Aptos" panose="020B0004020202020204" pitchFamily="34" charset="0"/>
                <a:cs typeface="Arial" panose="020B0604020202020204" pitchFamily="34" charset="0"/>
              </a:rPr>
              <a:t>50%</a:t>
            </a:r>
            <a:endParaRPr kumimoji="0" lang="it-IT" sz="1100" b="1" i="0" u="none" strike="noStrike" kern="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endParaRPr>
          </a:p>
        </p:txBody>
      </p:sp>
      <p:sp>
        <p:nvSpPr>
          <p:cNvPr id="61" name="Rettangolo con due angoli in diagonale arrotondati 60">
            <a:extLst>
              <a:ext uri="{FF2B5EF4-FFF2-40B4-BE49-F238E27FC236}">
                <a16:creationId xmlns:a16="http://schemas.microsoft.com/office/drawing/2014/main" id="{10842194-FC44-1E1B-B469-FDD323219F96}"/>
              </a:ext>
            </a:extLst>
          </p:cNvPr>
          <p:cNvSpPr/>
          <p:nvPr/>
        </p:nvSpPr>
        <p:spPr>
          <a:xfrm>
            <a:off x="8229458" y="4603571"/>
            <a:ext cx="1826993" cy="1274320"/>
          </a:xfrm>
          <a:prstGeom prst="round2DiagRect">
            <a:avLst/>
          </a:prstGeom>
          <a:solidFill>
            <a:schemeClr val="accent1"/>
          </a:solidFill>
          <a:ln w="12700" cap="flat" cmpd="sng" algn="ctr">
            <a:noFill/>
            <a:prstDash val="solid"/>
            <a:miter lim="800000"/>
          </a:ln>
          <a:effectLst/>
        </p:spPr>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800" b="1" i="0" u="none" strike="noStrike" kern="1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Rafforzamento patrimoniale </a:t>
            </a:r>
          </a:p>
          <a:p>
            <a:pPr marL="0" marR="0" lvl="0" indent="0" algn="ctr" defTabSz="685800" rtl="0" eaLnBrk="1" fontAlgn="auto" latinLnBrk="0" hangingPunct="1">
              <a:lnSpc>
                <a:spcPct val="100000"/>
              </a:lnSpc>
              <a:spcBef>
                <a:spcPts val="0"/>
              </a:spcBef>
              <a:spcAft>
                <a:spcPts val="300"/>
              </a:spcAft>
              <a:buClrTx/>
              <a:buSzTx/>
              <a:buFontTx/>
              <a:buNone/>
              <a:tabLst/>
              <a:defRPr/>
            </a:pPr>
            <a:r>
              <a:rPr kumimoji="0" lang="it-IT" sz="1400" b="0" i="0" u="none" strike="noStrike" kern="1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fino al </a:t>
            </a:r>
            <a:r>
              <a:rPr kumimoji="0" lang="it-IT" sz="2400" b="1" i="0" u="none" strike="noStrike" kern="1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90%</a:t>
            </a:r>
            <a:endParaRPr kumimoji="0" lang="it-IT" sz="2800" b="1" i="0" u="none" strike="noStrike" kern="1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endParaRPr>
          </a:p>
        </p:txBody>
      </p:sp>
      <p:sp>
        <p:nvSpPr>
          <p:cNvPr id="62" name="Rettangolo con due angoli in diagonale arrotondati 61">
            <a:extLst>
              <a:ext uri="{FF2B5EF4-FFF2-40B4-BE49-F238E27FC236}">
                <a16:creationId xmlns:a16="http://schemas.microsoft.com/office/drawing/2014/main" id="{1390509A-FE77-2FD0-83D7-6214B1523D24}"/>
              </a:ext>
            </a:extLst>
          </p:cNvPr>
          <p:cNvSpPr/>
          <p:nvPr/>
        </p:nvSpPr>
        <p:spPr>
          <a:xfrm>
            <a:off x="10174737" y="4603571"/>
            <a:ext cx="1826993" cy="1274320"/>
          </a:xfrm>
          <a:prstGeom prst="round2DiagRect">
            <a:avLst/>
          </a:prstGeom>
          <a:solidFill>
            <a:srgbClr val="0070C0"/>
          </a:solidFill>
          <a:ln w="12700" cap="flat" cmpd="sng" algn="ctr">
            <a:noFill/>
            <a:prstDash val="solid"/>
            <a:miter lim="800000"/>
          </a:ln>
          <a:effectLst/>
        </p:spPr>
        <p:txBody>
          <a:bodyPr lIns="27000" tIns="27000" rIns="27000" bIns="27000" rtlCol="0" anchor="ctr"/>
          <a:lstStyle/>
          <a:p>
            <a:pPr marL="0" marR="0" lvl="0" indent="0" algn="ctr" defTabSz="685800" rtl="0" eaLnBrk="1" fontAlgn="auto" latinLnBrk="0" hangingPunct="1">
              <a:lnSpc>
                <a:spcPct val="100000"/>
              </a:lnSpc>
              <a:spcBef>
                <a:spcPts val="0"/>
              </a:spcBef>
              <a:spcAft>
                <a:spcPts val="300"/>
              </a:spcAft>
              <a:buClrTx/>
              <a:buSzTx/>
              <a:buFontTx/>
              <a:buNone/>
              <a:tabLst/>
              <a:defRPr/>
            </a:pPr>
            <a:r>
              <a:rPr kumimoji="0" lang="it-IT" sz="1400" b="0" i="0" u="none" strike="noStrike" kern="1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Aumenti</a:t>
            </a:r>
            <a:r>
              <a:rPr kumimoji="0" lang="it-IT" sz="1400" b="1" i="0" u="none" strike="noStrike" kern="1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 capitale sociale e fin. soci </a:t>
            </a:r>
            <a:r>
              <a:rPr kumimoji="0" lang="it-IT" sz="1400" b="0" i="0" u="none" strike="noStrike" kern="1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fino a </a:t>
            </a:r>
            <a:r>
              <a:rPr kumimoji="0" lang="it-IT" sz="2000" b="1" i="0" u="none" strike="noStrike" kern="1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1,5 €mln </a:t>
            </a:r>
            <a:r>
              <a:rPr kumimoji="0" lang="it-IT" sz="1400" b="1" i="0" u="none" strike="noStrike" kern="1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per controllate</a:t>
            </a:r>
            <a:endParaRPr kumimoji="0" lang="it-IT" sz="1800" b="1" i="0" u="none" strike="noStrike" kern="1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endParaRPr>
          </a:p>
        </p:txBody>
      </p:sp>
      <p:sp>
        <p:nvSpPr>
          <p:cNvPr id="64" name="CasellaDiTesto 63">
            <a:extLst>
              <a:ext uri="{FF2B5EF4-FFF2-40B4-BE49-F238E27FC236}">
                <a16:creationId xmlns:a16="http://schemas.microsoft.com/office/drawing/2014/main" id="{833BA502-0B05-289E-007B-0F6FDEEFC431}"/>
              </a:ext>
            </a:extLst>
          </p:cNvPr>
          <p:cNvSpPr txBox="1"/>
          <p:nvPr/>
        </p:nvSpPr>
        <p:spPr>
          <a:xfrm>
            <a:off x="6497120" y="2356401"/>
            <a:ext cx="5245706" cy="781030"/>
          </a:xfrm>
          <a:prstGeom prst="rect">
            <a:avLst/>
          </a:prstGeom>
          <a:solidFill>
            <a:schemeClr val="bg1">
              <a:alpha val="78000"/>
            </a:schemeClr>
          </a:solidFill>
        </p:spPr>
        <p:txBody>
          <a:bodyPr wrap="square" lIns="27000" tIns="27000" rIns="27000" bIns="27000" anchor="ctr">
            <a:noAutofit/>
          </a:bodyPr>
          <a:lstStyle/>
          <a:p>
            <a:pPr marL="0" marR="0" lvl="0" indent="0" algn="ctr" defTabSz="685800" rtl="0" eaLnBrk="1" fontAlgn="auto" latinLnBrk="0" hangingPunct="1">
              <a:lnSpc>
                <a:spcPct val="114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5392"/>
                </a:solidFill>
                <a:effectLst/>
                <a:uLnTx/>
                <a:uFillTx/>
                <a:latin typeface="Arial" panose="020B0604020202020204" pitchFamily="34" charset="0"/>
                <a:ea typeface="+mn-ea"/>
                <a:cs typeface="Arial" panose="020B0604020202020204" pitchFamily="34" charset="0"/>
              </a:rPr>
              <a:t>Condizioni dedicate </a:t>
            </a:r>
            <a:r>
              <a:rPr kumimoji="0" lang="it-IT" sz="1600" b="0"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per le imprese colpite da </a:t>
            </a:r>
            <a:r>
              <a:rPr kumimoji="0" lang="it-IT" sz="2000" b="1" i="0" u="none" strike="noStrike" kern="1200" cap="none" spc="0" normalizeH="0" baseline="0" noProof="0" dirty="0">
                <a:ln>
                  <a:noFill/>
                </a:ln>
                <a:solidFill>
                  <a:srgbClr val="005392"/>
                </a:solidFill>
                <a:effectLst/>
                <a:uLnTx/>
                <a:uFillTx/>
                <a:latin typeface="Arial" panose="020B0604020202020204" pitchFamily="34" charset="0"/>
                <a:ea typeface="+mn-ea"/>
                <a:cs typeface="Arial" panose="020B0604020202020204" pitchFamily="34" charset="0"/>
              </a:rPr>
              <a:t>rincari energetici e riduzione di fatturato</a:t>
            </a:r>
            <a:endParaRPr kumimoji="0" lang="it-IT" sz="1600" b="1" i="0" u="none" strike="noStrike" kern="1200" cap="none" spc="0" normalizeH="0" baseline="0" noProof="0" dirty="0">
              <a:ln>
                <a:noFill/>
              </a:ln>
              <a:solidFill>
                <a:srgbClr val="005392"/>
              </a:solidFill>
              <a:effectLst/>
              <a:uLnTx/>
              <a:uFillTx/>
              <a:latin typeface="Arial" panose="020B0604020202020204" pitchFamily="34" charset="0"/>
              <a:ea typeface="+mn-ea"/>
              <a:cs typeface="Arial" panose="020B0604020202020204" pitchFamily="34" charset="0"/>
            </a:endParaRPr>
          </a:p>
        </p:txBody>
      </p:sp>
      <p:sp>
        <p:nvSpPr>
          <p:cNvPr id="68" name="CasellaDiTesto 67">
            <a:extLst>
              <a:ext uri="{FF2B5EF4-FFF2-40B4-BE49-F238E27FC236}">
                <a16:creationId xmlns:a16="http://schemas.microsoft.com/office/drawing/2014/main" id="{A45F9773-C3D6-0F99-DB7F-F8F1916214E4}"/>
              </a:ext>
            </a:extLst>
          </p:cNvPr>
          <p:cNvSpPr txBox="1"/>
          <p:nvPr/>
        </p:nvSpPr>
        <p:spPr>
          <a:xfrm>
            <a:off x="219225" y="6508697"/>
            <a:ext cx="4087600"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it-IT" sz="900" b="0" i="1"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Risorse a valere su fondi pubblici gestiti da SIMEST per conto del MAECI</a:t>
            </a:r>
          </a:p>
        </p:txBody>
      </p:sp>
      <p:sp>
        <p:nvSpPr>
          <p:cNvPr id="10" name="CasellaDiTesto 9">
            <a:extLst>
              <a:ext uri="{FF2B5EF4-FFF2-40B4-BE49-F238E27FC236}">
                <a16:creationId xmlns:a16="http://schemas.microsoft.com/office/drawing/2014/main" id="{AA661698-57BF-9300-54D2-DFC85A0D6D5B}"/>
              </a:ext>
            </a:extLst>
          </p:cNvPr>
          <p:cNvSpPr txBox="1"/>
          <p:nvPr/>
        </p:nvSpPr>
        <p:spPr>
          <a:xfrm>
            <a:off x="276755" y="1398228"/>
            <a:ext cx="11638490" cy="677108"/>
          </a:xfrm>
          <a:prstGeom prst="rect">
            <a:avLst/>
          </a:prstGeom>
          <a:solidFill>
            <a:schemeClr val="bg1">
              <a:alpha val="81000"/>
            </a:schemeClr>
          </a:solid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Lo strumento </a:t>
            </a:r>
            <a:r>
              <a:rPr kumimoji="0" lang="it-IT" sz="2000" b="1" i="0" u="none" strike="noStrike" kern="1200" cap="none" spc="0" normalizeH="0" baseline="0" noProof="0" dirty="0">
                <a:ln>
                  <a:noFill/>
                </a:ln>
                <a:solidFill>
                  <a:srgbClr val="005392"/>
                </a:solidFill>
                <a:effectLst/>
                <a:uLnTx/>
                <a:uFillTx/>
                <a:latin typeface="Arial" panose="020B0604020202020204" pitchFamily="34" charset="0"/>
                <a:ea typeface="+mn-ea"/>
                <a:cs typeface="Arial" panose="020B0604020202020204" pitchFamily="34" charset="0"/>
              </a:rPr>
              <a:t>Transizione digitale o ecologica (0,3% tasso minimo agevolato, fino a 5 €mln)</a:t>
            </a:r>
            <a:r>
              <a:rPr kumimoji="0" lang="it-IT" sz="2000"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si potenzia per supportare le </a:t>
            </a:r>
            <a:r>
              <a:rPr kumimoji="0" lang="it-IT" sz="1800"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imprese energivore e le imprese colpite dal conflitto nell’area del Golfo</a:t>
            </a:r>
          </a:p>
        </p:txBody>
      </p:sp>
      <p:sp>
        <p:nvSpPr>
          <p:cNvPr id="12" name="CasellaDiTesto 11">
            <a:extLst>
              <a:ext uri="{FF2B5EF4-FFF2-40B4-BE49-F238E27FC236}">
                <a16:creationId xmlns:a16="http://schemas.microsoft.com/office/drawing/2014/main" id="{4BAD5DDF-53CC-F40A-2707-35C4BE4A15F0}"/>
              </a:ext>
            </a:extLst>
          </p:cNvPr>
          <p:cNvSpPr txBox="1"/>
          <p:nvPr/>
        </p:nvSpPr>
        <p:spPr>
          <a:xfrm>
            <a:off x="446204" y="2356401"/>
            <a:ext cx="5245705" cy="781030"/>
          </a:xfrm>
          <a:prstGeom prst="rect">
            <a:avLst/>
          </a:prstGeom>
          <a:solidFill>
            <a:schemeClr val="bg1">
              <a:alpha val="78000"/>
            </a:schemeClr>
          </a:solidFill>
        </p:spPr>
        <p:txBody>
          <a:bodyPr wrap="square" lIns="27000" tIns="27000" rIns="27000" bIns="27000" anchor="ctr">
            <a:noAutofit/>
          </a:bodyPr>
          <a:lstStyle>
            <a:defPPr>
              <a:defRPr lang="it-IT"/>
            </a:defPPr>
            <a:lvl1pPr marR="0" lvl="0" indent="0" algn="ctr" defTabSz="685800" fontAlgn="auto">
              <a:lnSpc>
                <a:spcPct val="114000"/>
              </a:lnSpc>
              <a:spcBef>
                <a:spcPts val="0"/>
              </a:spcBef>
              <a:spcAft>
                <a:spcPts val="0"/>
              </a:spcAft>
              <a:buClrTx/>
              <a:buSzTx/>
              <a:buFontTx/>
              <a:buNone/>
              <a:tabLst/>
              <a:defRPr kumimoji="0" sz="2000" b="1" i="0" u="none" strike="noStrike" cap="none" spc="0" normalizeH="0" baseline="0">
                <a:ln>
                  <a:noFill/>
                </a:ln>
                <a:solidFill>
                  <a:srgbClr val="005392"/>
                </a:solidFill>
                <a:effectLst/>
                <a:uLnTx/>
                <a:uFillTx/>
                <a:latin typeface="Arial" panose="020B0604020202020204" pitchFamily="34" charset="0"/>
                <a:cs typeface="Arial" panose="020B0604020202020204" pitchFamily="34" charset="0"/>
              </a:defRPr>
            </a:lvl1pPr>
          </a:lstStyle>
          <a:p>
            <a:pPr marL="0" marR="0" lvl="0" indent="0" algn="ctr" defTabSz="685800" rtl="0" eaLnBrk="1" fontAlgn="auto" latinLnBrk="0" hangingPunct="1">
              <a:lnSpc>
                <a:spcPct val="114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5392"/>
                </a:solidFill>
                <a:effectLst/>
                <a:uLnTx/>
                <a:uFillTx/>
                <a:latin typeface="Arial" panose="020B0604020202020204" pitchFamily="34" charset="0"/>
                <a:ea typeface="+mn-ea"/>
                <a:cs typeface="Arial" panose="020B0604020202020204" pitchFamily="34" charset="0"/>
              </a:rPr>
              <a:t>Misura per energivore rafforzata </a:t>
            </a:r>
            <a:r>
              <a:rPr kumimoji="0" lang="it-IT" sz="1600" b="0"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(anche per imprese in percorsi di efficientamento energetico)</a:t>
            </a:r>
            <a:endParaRPr kumimoji="0" lang="it-IT" sz="1600"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p:txBody>
      </p:sp>
      <p:sp>
        <p:nvSpPr>
          <p:cNvPr id="53" name="Rettangolo con due angoli in diagonale arrotondati 52">
            <a:extLst>
              <a:ext uri="{FF2B5EF4-FFF2-40B4-BE49-F238E27FC236}">
                <a16:creationId xmlns:a16="http://schemas.microsoft.com/office/drawing/2014/main" id="{265A6A7D-54CB-69BD-049C-C58F41E98F9F}"/>
              </a:ext>
            </a:extLst>
          </p:cNvPr>
          <p:cNvSpPr/>
          <p:nvPr/>
        </p:nvSpPr>
        <p:spPr>
          <a:xfrm>
            <a:off x="603026" y="4623322"/>
            <a:ext cx="4948677" cy="1274320"/>
          </a:xfrm>
          <a:prstGeom prst="round2DiagRect">
            <a:avLst/>
          </a:prstGeom>
          <a:solidFill>
            <a:srgbClr val="0070C0"/>
          </a:solidFill>
          <a:ln w="12700" cap="flat" cmpd="sng" algn="ctr">
            <a:noFill/>
            <a:prstDash val="solid"/>
            <a:miter lim="800000"/>
          </a:ln>
          <a:effectLst/>
        </p:spPr>
        <p:txBody>
          <a:bodyPr lIns="0" tIns="0" rIns="0" bIns="0" rtlCol="0" anchor="ctr"/>
          <a:lstStyle/>
          <a:p>
            <a:pPr marL="182563"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NOVITÀ</a:t>
            </a:r>
          </a:p>
          <a:p>
            <a:pPr marL="182563" marR="0" lvl="0" indent="-182563"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it-IT" sz="1200" b="1"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incrementi di capitale sociale e finanziamenti soci alle proprie società controllate fino a 1,5 €mln</a:t>
            </a:r>
          </a:p>
          <a:p>
            <a:pPr marL="182563" marR="0" lvl="0" indent="-182563"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it-IT" sz="1200" b="1"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durate elevate fino a 8 anni </a:t>
            </a:r>
            <a:r>
              <a:rPr kumimoji="0" lang="it-IT" sz="1200" b="0" i="0" u="none" strike="noStrike" kern="1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con pre-ammortamento invariato</a:t>
            </a:r>
            <a:endParaRPr kumimoji="0" lang="it-IT" sz="1200" b="1"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it-IT" sz="1200" b="1"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anticipi elevati fino al 50%</a:t>
            </a:r>
            <a:endParaRPr kumimoji="0" lang="it-IT" sz="700" b="0" i="0" u="none" strike="noStrike" kern="1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endParaRPr>
          </a:p>
        </p:txBody>
      </p:sp>
      <p:sp>
        <p:nvSpPr>
          <p:cNvPr id="54" name="Rettangolo con due angoli in diagonale arrotondati 53">
            <a:extLst>
              <a:ext uri="{FF2B5EF4-FFF2-40B4-BE49-F238E27FC236}">
                <a16:creationId xmlns:a16="http://schemas.microsoft.com/office/drawing/2014/main" id="{AFE7BBD6-9E57-C853-01EB-9C0782CD0F12}"/>
              </a:ext>
            </a:extLst>
          </p:cNvPr>
          <p:cNvSpPr/>
          <p:nvPr/>
        </p:nvSpPr>
        <p:spPr>
          <a:xfrm>
            <a:off x="602770" y="3277054"/>
            <a:ext cx="4945996" cy="1271394"/>
          </a:xfrm>
          <a:prstGeom prst="round2DiagRect">
            <a:avLst/>
          </a:prstGeom>
          <a:solidFill>
            <a:srgbClr val="788AA6"/>
          </a:solidFill>
          <a:ln w="12700" cap="flat" cmpd="sng" algn="ctr">
            <a:noFill/>
            <a:prstDash val="solid"/>
            <a:miter lim="800000"/>
          </a:ln>
          <a:effectLst/>
        </p:spPr>
        <p:txBody>
          <a:bodyPr lIns="0" tIns="0" rIns="0" bIns="0" rtlCol="0" anchor="ctr"/>
          <a:lstStyle/>
          <a:p>
            <a:pPr marL="182563"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BENEFICI ATTUALI</a:t>
            </a:r>
          </a:p>
          <a:p>
            <a:pPr marL="182563" marR="0" lvl="0" indent="-182563"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it-IT" sz="1200" b="1"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fino al 20% </a:t>
            </a:r>
            <a:r>
              <a:rPr kumimoji="0" lang="it-IT" sz="1200" b="0"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cofinanziamento a </a:t>
            </a:r>
            <a:r>
              <a:rPr kumimoji="0" lang="it-IT" sz="1200" b="1"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fondo perduto </a:t>
            </a:r>
          </a:p>
          <a:p>
            <a:pPr marL="182563" marR="0" lvl="0" indent="-182563"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it-IT" sz="1200" b="1"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esenzione </a:t>
            </a:r>
            <a:r>
              <a:rPr kumimoji="0" lang="it-IT" sz="1200" b="0"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dalla prestazione di </a:t>
            </a:r>
            <a:r>
              <a:rPr kumimoji="0" lang="it-IT" sz="1200" b="1"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garanzie</a:t>
            </a:r>
          </a:p>
          <a:p>
            <a:pPr marL="182563" marR="0" lvl="0" indent="-182563"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it-IT" sz="1200" b="1"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fino al 90% </a:t>
            </a:r>
            <a:r>
              <a:rPr kumimoji="0" lang="it-IT" sz="1200" b="0"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del finanziamento per il </a:t>
            </a:r>
            <a:r>
              <a:rPr kumimoji="0" lang="it-IT" sz="1200" b="1"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rafforzamento patrimoniale </a:t>
            </a:r>
          </a:p>
        </p:txBody>
      </p:sp>
      <p:sp>
        <p:nvSpPr>
          <p:cNvPr id="55" name="CasellaDiTesto 54">
            <a:extLst>
              <a:ext uri="{FF2B5EF4-FFF2-40B4-BE49-F238E27FC236}">
                <a16:creationId xmlns:a16="http://schemas.microsoft.com/office/drawing/2014/main" id="{14989D0E-215A-B59A-0E0E-876C8B5D0C08}"/>
              </a:ext>
            </a:extLst>
          </p:cNvPr>
          <p:cNvSpPr txBox="1"/>
          <p:nvPr/>
        </p:nvSpPr>
        <p:spPr>
          <a:xfrm>
            <a:off x="2443852" y="6033892"/>
            <a:ext cx="7241434"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it-IT" sz="2000" b="1"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Domande dal 25 maggio 2026 al 31 dicembre 2026</a:t>
            </a:r>
          </a:p>
        </p:txBody>
      </p:sp>
      <p:pic>
        <p:nvPicPr>
          <p:cNvPr id="13" name="Immagine 12">
            <a:extLst>
              <a:ext uri="{FF2B5EF4-FFF2-40B4-BE49-F238E27FC236}">
                <a16:creationId xmlns:a16="http://schemas.microsoft.com/office/drawing/2014/main" id="{D49DADE1-3894-331B-A363-30619CC6F54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8229" y="396152"/>
            <a:ext cx="612816" cy="612816"/>
          </a:xfrm>
          <a:prstGeom prst="rect">
            <a:avLst/>
          </a:prstGeom>
        </p:spPr>
      </p:pic>
    </p:spTree>
    <p:extLst>
      <p:ext uri="{BB962C8B-B14F-4D97-AF65-F5344CB8AC3E}">
        <p14:creationId xmlns:p14="http://schemas.microsoft.com/office/powerpoint/2010/main" val="1186326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3"/>
          </p:nvPr>
        </p:nvSpPr>
        <p:spPr/>
        <p:txBody>
          <a:bodyPr/>
          <a:lstStyle/>
          <a:p>
            <a:r>
              <a:rPr lang="it-IT" dirty="0"/>
              <a:t>Chi siamo</a:t>
            </a:r>
          </a:p>
        </p:txBody>
      </p:sp>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6" name="Freeform 5"/>
          <p:cNvSpPr>
            <a:spLocks noChangeAspect="1" noEditPoints="1"/>
          </p:cNvSpPr>
          <p:nvPr/>
        </p:nvSpPr>
        <p:spPr bwMode="auto">
          <a:xfrm>
            <a:off x="681314" y="720236"/>
            <a:ext cx="10719902" cy="5652162"/>
          </a:xfrm>
          <a:custGeom>
            <a:avLst/>
            <a:gdLst>
              <a:gd name="T0" fmla="*/ 2147483646 w 2787"/>
              <a:gd name="T1" fmla="*/ 959336946 h 1508"/>
              <a:gd name="T2" fmla="*/ 2147483646 w 2787"/>
              <a:gd name="T3" fmla="*/ 1636515073 h 1508"/>
              <a:gd name="T4" fmla="*/ 2147483646 w 2787"/>
              <a:gd name="T5" fmla="*/ 775934039 h 1508"/>
              <a:gd name="T6" fmla="*/ 2129322181 w 2787"/>
              <a:gd name="T7" fmla="*/ 1147441379 h 1508"/>
              <a:gd name="T8" fmla="*/ 2147483646 w 2787"/>
              <a:gd name="T9" fmla="*/ 1556569605 h 1508"/>
              <a:gd name="T10" fmla="*/ 2147483646 w 2787"/>
              <a:gd name="T11" fmla="*/ 305670788 h 1508"/>
              <a:gd name="T12" fmla="*/ 2147483646 w 2787"/>
              <a:gd name="T13" fmla="*/ 442047586 h 1508"/>
              <a:gd name="T14" fmla="*/ 2147483646 w 2787"/>
              <a:gd name="T15" fmla="*/ 2147483646 h 1508"/>
              <a:gd name="T16" fmla="*/ 2147483646 w 2787"/>
              <a:gd name="T17" fmla="*/ 587827438 h 1508"/>
              <a:gd name="T18" fmla="*/ 2147483646 w 2787"/>
              <a:gd name="T19" fmla="*/ 780635566 h 1508"/>
              <a:gd name="T20" fmla="*/ 2147483646 w 2787"/>
              <a:gd name="T21" fmla="*/ 315076010 h 1508"/>
              <a:gd name="T22" fmla="*/ 2147483646 w 2787"/>
              <a:gd name="T23" fmla="*/ 658367684 h 1508"/>
              <a:gd name="T24" fmla="*/ 2147483646 w 2787"/>
              <a:gd name="T25" fmla="*/ 272751428 h 1508"/>
              <a:gd name="T26" fmla="*/ 2147483646 w 2787"/>
              <a:gd name="T27" fmla="*/ 2073858964 h 1508"/>
              <a:gd name="T28" fmla="*/ 2147483646 w 2787"/>
              <a:gd name="T29" fmla="*/ 319779705 h 1508"/>
              <a:gd name="T30" fmla="*/ 2147483646 w 2787"/>
              <a:gd name="T31" fmla="*/ 2008022413 h 1508"/>
              <a:gd name="T32" fmla="*/ 2147483646 w 2787"/>
              <a:gd name="T33" fmla="*/ 1899861279 h 1508"/>
              <a:gd name="T34" fmla="*/ 2147483646 w 2787"/>
              <a:gd name="T35" fmla="*/ 1180358570 h 1508"/>
              <a:gd name="T36" fmla="*/ 2147483646 w 2787"/>
              <a:gd name="T37" fmla="*/ 2147483646 h 1508"/>
              <a:gd name="T38" fmla="*/ 2147483646 w 2787"/>
              <a:gd name="T39" fmla="*/ 2147483646 h 1508"/>
              <a:gd name="T40" fmla="*/ 2147483646 w 2787"/>
              <a:gd name="T41" fmla="*/ 2147483646 h 1508"/>
              <a:gd name="T42" fmla="*/ 2147483646 w 2787"/>
              <a:gd name="T43" fmla="*/ 2147483646 h 1508"/>
              <a:gd name="T44" fmla="*/ 2147483646 w 2787"/>
              <a:gd name="T45" fmla="*/ 2147483646 h 1508"/>
              <a:gd name="T46" fmla="*/ 2147483646 w 2787"/>
              <a:gd name="T47" fmla="*/ 2147483646 h 1508"/>
              <a:gd name="T48" fmla="*/ 2147483646 w 2787"/>
              <a:gd name="T49" fmla="*/ 2147483646 h 1508"/>
              <a:gd name="T50" fmla="*/ 2147483646 w 2787"/>
              <a:gd name="T51" fmla="*/ 2147483646 h 1508"/>
              <a:gd name="T52" fmla="*/ 2147483646 w 2787"/>
              <a:gd name="T53" fmla="*/ 1716458373 h 1508"/>
              <a:gd name="T54" fmla="*/ 2147483646 w 2787"/>
              <a:gd name="T55" fmla="*/ 2147483646 h 1508"/>
              <a:gd name="T56" fmla="*/ 2147483646 w 2787"/>
              <a:gd name="T57" fmla="*/ 2147483646 h 1508"/>
              <a:gd name="T58" fmla="*/ 2147483646 w 2787"/>
              <a:gd name="T59" fmla="*/ 2147483646 h 1508"/>
              <a:gd name="T60" fmla="*/ 2147483646 w 2787"/>
              <a:gd name="T61" fmla="*/ 2147483646 h 1508"/>
              <a:gd name="T62" fmla="*/ 2147483646 w 2787"/>
              <a:gd name="T63" fmla="*/ 2147483646 h 1508"/>
              <a:gd name="T64" fmla="*/ 2147483646 w 2787"/>
              <a:gd name="T65" fmla="*/ 2147483646 h 1508"/>
              <a:gd name="T66" fmla="*/ 2147483646 w 2787"/>
              <a:gd name="T67" fmla="*/ 2147483646 h 1508"/>
              <a:gd name="T68" fmla="*/ 2147483646 w 2787"/>
              <a:gd name="T69" fmla="*/ 2147483646 h 1508"/>
              <a:gd name="T70" fmla="*/ 2147483646 w 2787"/>
              <a:gd name="T71" fmla="*/ 1998617191 h 1508"/>
              <a:gd name="T72" fmla="*/ 2147483646 w 2787"/>
              <a:gd name="T73" fmla="*/ 1415491280 h 1508"/>
              <a:gd name="T74" fmla="*/ 2147483646 w 2787"/>
              <a:gd name="T75" fmla="*/ 1246197290 h 1508"/>
              <a:gd name="T76" fmla="*/ 2147483646 w 2787"/>
              <a:gd name="T77" fmla="*/ 780635566 h 1508"/>
              <a:gd name="T78" fmla="*/ 2147483646 w 2787"/>
              <a:gd name="T79" fmla="*/ 1199171182 h 1508"/>
              <a:gd name="T80" fmla="*/ 2147483646 w 2787"/>
              <a:gd name="T81" fmla="*/ 2147483646 h 1508"/>
              <a:gd name="T82" fmla="*/ 2147483646 w 2787"/>
              <a:gd name="T83" fmla="*/ 2147483646 h 1508"/>
              <a:gd name="T84" fmla="*/ 2147483646 w 2787"/>
              <a:gd name="T85" fmla="*/ 2147483646 h 1508"/>
              <a:gd name="T86" fmla="*/ 2147483646 w 2787"/>
              <a:gd name="T87" fmla="*/ 2147483646 h 1508"/>
              <a:gd name="T88" fmla="*/ 633845001 w 2787"/>
              <a:gd name="T89" fmla="*/ 1843429949 h 1508"/>
              <a:gd name="T90" fmla="*/ 207980565 w 2787"/>
              <a:gd name="T91" fmla="*/ 1166251822 h 1508"/>
              <a:gd name="T92" fmla="*/ 2147483646 w 2787"/>
              <a:gd name="T93" fmla="*/ 1199171182 h 1508"/>
              <a:gd name="T94" fmla="*/ 2147483646 w 2787"/>
              <a:gd name="T95" fmla="*/ 1495436748 h 1508"/>
              <a:gd name="T96" fmla="*/ 2147483646 w 2787"/>
              <a:gd name="T97" fmla="*/ 2045643299 h 1508"/>
              <a:gd name="T98" fmla="*/ 2147483646 w 2787"/>
              <a:gd name="T99" fmla="*/ 2147483646 h 1508"/>
              <a:gd name="T100" fmla="*/ 2147483646 w 2787"/>
              <a:gd name="T101" fmla="*/ 2147483646 h 1508"/>
              <a:gd name="T102" fmla="*/ 2147483646 w 2787"/>
              <a:gd name="T103" fmla="*/ 2147483646 h 1508"/>
              <a:gd name="T104" fmla="*/ 2147483646 w 2787"/>
              <a:gd name="T105" fmla="*/ 2147483646 h 1508"/>
              <a:gd name="T106" fmla="*/ 1733167664 w 2787"/>
              <a:gd name="T107" fmla="*/ 1429598028 h 1508"/>
              <a:gd name="T108" fmla="*/ 2147483646 w 2787"/>
              <a:gd name="T109" fmla="*/ 2147483646 h 1508"/>
              <a:gd name="T110" fmla="*/ 1911436084 w 2787"/>
              <a:gd name="T111" fmla="*/ 644260936 h 1508"/>
              <a:gd name="T112" fmla="*/ 2147483646 w 2787"/>
              <a:gd name="T113" fmla="*/ 2147483646 h 1508"/>
              <a:gd name="T114" fmla="*/ 2147483646 w 2787"/>
              <a:gd name="T115" fmla="*/ 2147483646 h 1508"/>
              <a:gd name="T116" fmla="*/ 2147483646 w 2787"/>
              <a:gd name="T117" fmla="*/ 2147483646 h 1508"/>
              <a:gd name="T118" fmla="*/ 2147483646 w 2787"/>
              <a:gd name="T119" fmla="*/ 2147483646 h 1508"/>
              <a:gd name="T120" fmla="*/ 2147483646 w 2787"/>
              <a:gd name="T121" fmla="*/ 573720689 h 1508"/>
              <a:gd name="T122" fmla="*/ 2147483646 w 2787"/>
              <a:gd name="T123" fmla="*/ 1241493595 h 1508"/>
              <a:gd name="T124" fmla="*/ 2147483646 w 2787"/>
              <a:gd name="T125" fmla="*/ 2147483646 h 15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87" h="1508">
                <a:moveTo>
                  <a:pt x="1256" y="418"/>
                </a:moveTo>
                <a:cubicBezTo>
                  <a:pt x="1255" y="420"/>
                  <a:pt x="1257" y="421"/>
                  <a:pt x="1260" y="421"/>
                </a:cubicBezTo>
                <a:cubicBezTo>
                  <a:pt x="1257" y="426"/>
                  <a:pt x="1253" y="420"/>
                  <a:pt x="1251" y="418"/>
                </a:cubicBezTo>
                <a:cubicBezTo>
                  <a:pt x="1251" y="418"/>
                  <a:pt x="1251" y="417"/>
                  <a:pt x="1252" y="416"/>
                </a:cubicBezTo>
                <a:cubicBezTo>
                  <a:pt x="1253" y="417"/>
                  <a:pt x="1253" y="417"/>
                  <a:pt x="1254" y="418"/>
                </a:cubicBezTo>
                <a:cubicBezTo>
                  <a:pt x="1254" y="417"/>
                  <a:pt x="1254" y="416"/>
                  <a:pt x="1254" y="416"/>
                </a:cubicBezTo>
                <a:cubicBezTo>
                  <a:pt x="1255" y="416"/>
                  <a:pt x="1255" y="416"/>
                  <a:pt x="1256" y="418"/>
                </a:cubicBezTo>
                <a:close/>
                <a:moveTo>
                  <a:pt x="554" y="204"/>
                </a:moveTo>
                <a:cubicBezTo>
                  <a:pt x="553" y="205"/>
                  <a:pt x="552" y="205"/>
                  <a:pt x="551" y="206"/>
                </a:cubicBezTo>
                <a:cubicBezTo>
                  <a:pt x="548" y="199"/>
                  <a:pt x="546" y="200"/>
                  <a:pt x="539" y="200"/>
                </a:cubicBezTo>
                <a:cubicBezTo>
                  <a:pt x="543" y="198"/>
                  <a:pt x="546" y="196"/>
                  <a:pt x="550" y="193"/>
                </a:cubicBezTo>
                <a:cubicBezTo>
                  <a:pt x="549" y="193"/>
                  <a:pt x="548" y="192"/>
                  <a:pt x="547" y="191"/>
                </a:cubicBezTo>
                <a:cubicBezTo>
                  <a:pt x="548" y="190"/>
                  <a:pt x="550" y="189"/>
                  <a:pt x="552" y="188"/>
                </a:cubicBezTo>
                <a:cubicBezTo>
                  <a:pt x="548" y="186"/>
                  <a:pt x="546" y="184"/>
                  <a:pt x="542" y="186"/>
                </a:cubicBezTo>
                <a:cubicBezTo>
                  <a:pt x="538" y="187"/>
                  <a:pt x="536" y="188"/>
                  <a:pt x="532" y="186"/>
                </a:cubicBezTo>
                <a:cubicBezTo>
                  <a:pt x="528" y="184"/>
                  <a:pt x="526" y="186"/>
                  <a:pt x="521" y="186"/>
                </a:cubicBezTo>
                <a:cubicBezTo>
                  <a:pt x="520" y="186"/>
                  <a:pt x="517" y="190"/>
                  <a:pt x="516" y="192"/>
                </a:cubicBezTo>
                <a:cubicBezTo>
                  <a:pt x="517" y="192"/>
                  <a:pt x="525" y="195"/>
                  <a:pt x="525" y="196"/>
                </a:cubicBezTo>
                <a:cubicBezTo>
                  <a:pt x="525" y="200"/>
                  <a:pt x="525" y="206"/>
                  <a:pt x="520" y="205"/>
                </a:cubicBezTo>
                <a:cubicBezTo>
                  <a:pt x="517" y="204"/>
                  <a:pt x="514" y="198"/>
                  <a:pt x="511" y="199"/>
                </a:cubicBezTo>
                <a:cubicBezTo>
                  <a:pt x="509" y="200"/>
                  <a:pt x="505" y="202"/>
                  <a:pt x="508" y="205"/>
                </a:cubicBezTo>
                <a:cubicBezTo>
                  <a:pt x="515" y="210"/>
                  <a:pt x="522" y="212"/>
                  <a:pt x="528" y="219"/>
                </a:cubicBezTo>
                <a:cubicBezTo>
                  <a:pt x="530" y="222"/>
                  <a:pt x="532" y="226"/>
                  <a:pt x="536" y="227"/>
                </a:cubicBezTo>
                <a:cubicBezTo>
                  <a:pt x="539" y="228"/>
                  <a:pt x="544" y="225"/>
                  <a:pt x="542" y="221"/>
                </a:cubicBezTo>
                <a:cubicBezTo>
                  <a:pt x="547" y="223"/>
                  <a:pt x="561" y="214"/>
                  <a:pt x="552" y="211"/>
                </a:cubicBezTo>
                <a:cubicBezTo>
                  <a:pt x="554" y="210"/>
                  <a:pt x="555" y="210"/>
                  <a:pt x="556" y="209"/>
                </a:cubicBezTo>
                <a:cubicBezTo>
                  <a:pt x="556" y="208"/>
                  <a:pt x="555" y="206"/>
                  <a:pt x="554" y="204"/>
                </a:cubicBezTo>
                <a:close/>
                <a:moveTo>
                  <a:pt x="1246" y="417"/>
                </a:moveTo>
                <a:cubicBezTo>
                  <a:pt x="1247" y="418"/>
                  <a:pt x="1245" y="421"/>
                  <a:pt x="1247" y="423"/>
                </a:cubicBezTo>
                <a:cubicBezTo>
                  <a:pt x="1247" y="420"/>
                  <a:pt x="1247" y="419"/>
                  <a:pt x="1249" y="416"/>
                </a:cubicBezTo>
                <a:cubicBezTo>
                  <a:pt x="1248" y="416"/>
                  <a:pt x="1246" y="416"/>
                  <a:pt x="1245" y="416"/>
                </a:cubicBezTo>
                <a:cubicBezTo>
                  <a:pt x="1245" y="417"/>
                  <a:pt x="1246" y="417"/>
                  <a:pt x="1246" y="417"/>
                </a:cubicBezTo>
                <a:close/>
                <a:moveTo>
                  <a:pt x="706" y="285"/>
                </a:moveTo>
                <a:cubicBezTo>
                  <a:pt x="708" y="287"/>
                  <a:pt x="716" y="292"/>
                  <a:pt x="719" y="287"/>
                </a:cubicBezTo>
                <a:cubicBezTo>
                  <a:pt x="722" y="282"/>
                  <a:pt x="719" y="280"/>
                  <a:pt x="721" y="275"/>
                </a:cubicBezTo>
                <a:cubicBezTo>
                  <a:pt x="715" y="266"/>
                  <a:pt x="699" y="279"/>
                  <a:pt x="706" y="285"/>
                </a:cubicBezTo>
                <a:close/>
                <a:moveTo>
                  <a:pt x="751" y="228"/>
                </a:moveTo>
                <a:cubicBezTo>
                  <a:pt x="749" y="221"/>
                  <a:pt x="740" y="222"/>
                  <a:pt x="735" y="224"/>
                </a:cubicBezTo>
                <a:cubicBezTo>
                  <a:pt x="732" y="225"/>
                  <a:pt x="725" y="213"/>
                  <a:pt x="722" y="211"/>
                </a:cubicBezTo>
                <a:cubicBezTo>
                  <a:pt x="719" y="207"/>
                  <a:pt x="711" y="204"/>
                  <a:pt x="706" y="204"/>
                </a:cubicBezTo>
                <a:cubicBezTo>
                  <a:pt x="704" y="205"/>
                  <a:pt x="699" y="204"/>
                  <a:pt x="697" y="206"/>
                </a:cubicBezTo>
                <a:cubicBezTo>
                  <a:pt x="696" y="207"/>
                  <a:pt x="691" y="212"/>
                  <a:pt x="690" y="211"/>
                </a:cubicBezTo>
                <a:cubicBezTo>
                  <a:pt x="685" y="208"/>
                  <a:pt x="685" y="208"/>
                  <a:pt x="681" y="212"/>
                </a:cubicBezTo>
                <a:cubicBezTo>
                  <a:pt x="679" y="215"/>
                  <a:pt x="675" y="215"/>
                  <a:pt x="678" y="211"/>
                </a:cubicBezTo>
                <a:cubicBezTo>
                  <a:pt x="680" y="206"/>
                  <a:pt x="681" y="206"/>
                  <a:pt x="678" y="201"/>
                </a:cubicBezTo>
                <a:cubicBezTo>
                  <a:pt x="677" y="197"/>
                  <a:pt x="675" y="198"/>
                  <a:pt x="673" y="195"/>
                </a:cubicBezTo>
                <a:cubicBezTo>
                  <a:pt x="672" y="193"/>
                  <a:pt x="672" y="188"/>
                  <a:pt x="669" y="188"/>
                </a:cubicBezTo>
                <a:cubicBezTo>
                  <a:pt x="667" y="188"/>
                  <a:pt x="663" y="187"/>
                  <a:pt x="660" y="188"/>
                </a:cubicBezTo>
                <a:cubicBezTo>
                  <a:pt x="655" y="190"/>
                  <a:pt x="649" y="193"/>
                  <a:pt x="643" y="194"/>
                </a:cubicBezTo>
                <a:cubicBezTo>
                  <a:pt x="643" y="192"/>
                  <a:pt x="644" y="189"/>
                  <a:pt x="644" y="187"/>
                </a:cubicBezTo>
                <a:cubicBezTo>
                  <a:pt x="635" y="186"/>
                  <a:pt x="631" y="186"/>
                  <a:pt x="622" y="190"/>
                </a:cubicBezTo>
                <a:cubicBezTo>
                  <a:pt x="616" y="192"/>
                  <a:pt x="612" y="196"/>
                  <a:pt x="609" y="204"/>
                </a:cubicBezTo>
                <a:cubicBezTo>
                  <a:pt x="608" y="207"/>
                  <a:pt x="604" y="213"/>
                  <a:pt x="605" y="216"/>
                </a:cubicBezTo>
                <a:cubicBezTo>
                  <a:pt x="605" y="217"/>
                  <a:pt x="606" y="226"/>
                  <a:pt x="607" y="226"/>
                </a:cubicBezTo>
                <a:cubicBezTo>
                  <a:pt x="615" y="227"/>
                  <a:pt x="621" y="226"/>
                  <a:pt x="627" y="233"/>
                </a:cubicBezTo>
                <a:cubicBezTo>
                  <a:pt x="621" y="232"/>
                  <a:pt x="615" y="232"/>
                  <a:pt x="609" y="231"/>
                </a:cubicBezTo>
                <a:cubicBezTo>
                  <a:pt x="611" y="236"/>
                  <a:pt x="616" y="239"/>
                  <a:pt x="620" y="242"/>
                </a:cubicBezTo>
                <a:cubicBezTo>
                  <a:pt x="623" y="244"/>
                  <a:pt x="625" y="241"/>
                  <a:pt x="628" y="241"/>
                </a:cubicBezTo>
                <a:cubicBezTo>
                  <a:pt x="634" y="240"/>
                  <a:pt x="630" y="242"/>
                  <a:pt x="633" y="245"/>
                </a:cubicBezTo>
                <a:cubicBezTo>
                  <a:pt x="635" y="247"/>
                  <a:pt x="640" y="247"/>
                  <a:pt x="642" y="247"/>
                </a:cubicBezTo>
                <a:cubicBezTo>
                  <a:pt x="648" y="248"/>
                  <a:pt x="656" y="246"/>
                  <a:pt x="661" y="249"/>
                </a:cubicBezTo>
                <a:cubicBezTo>
                  <a:pt x="663" y="249"/>
                  <a:pt x="665" y="250"/>
                  <a:pt x="667" y="251"/>
                </a:cubicBezTo>
                <a:cubicBezTo>
                  <a:pt x="668" y="251"/>
                  <a:pt x="669" y="248"/>
                  <a:pt x="670" y="248"/>
                </a:cubicBezTo>
                <a:cubicBezTo>
                  <a:pt x="673" y="249"/>
                  <a:pt x="673" y="253"/>
                  <a:pt x="676" y="251"/>
                </a:cubicBezTo>
                <a:cubicBezTo>
                  <a:pt x="674" y="249"/>
                  <a:pt x="672" y="247"/>
                  <a:pt x="669" y="245"/>
                </a:cubicBezTo>
                <a:cubicBezTo>
                  <a:pt x="679" y="248"/>
                  <a:pt x="685" y="250"/>
                  <a:pt x="694" y="247"/>
                </a:cubicBezTo>
                <a:cubicBezTo>
                  <a:pt x="692" y="244"/>
                  <a:pt x="692" y="242"/>
                  <a:pt x="688" y="241"/>
                </a:cubicBezTo>
                <a:cubicBezTo>
                  <a:pt x="693" y="236"/>
                  <a:pt x="692" y="243"/>
                  <a:pt x="696" y="245"/>
                </a:cubicBezTo>
                <a:cubicBezTo>
                  <a:pt x="697" y="245"/>
                  <a:pt x="700" y="243"/>
                  <a:pt x="701" y="245"/>
                </a:cubicBezTo>
                <a:cubicBezTo>
                  <a:pt x="701" y="247"/>
                  <a:pt x="701" y="249"/>
                  <a:pt x="702" y="251"/>
                </a:cubicBezTo>
                <a:cubicBezTo>
                  <a:pt x="706" y="247"/>
                  <a:pt x="714" y="257"/>
                  <a:pt x="717" y="260"/>
                </a:cubicBezTo>
                <a:cubicBezTo>
                  <a:pt x="711" y="261"/>
                  <a:pt x="709" y="260"/>
                  <a:pt x="709" y="268"/>
                </a:cubicBezTo>
                <a:cubicBezTo>
                  <a:pt x="712" y="267"/>
                  <a:pt x="715" y="266"/>
                  <a:pt x="718" y="264"/>
                </a:cubicBezTo>
                <a:cubicBezTo>
                  <a:pt x="722" y="263"/>
                  <a:pt x="722" y="263"/>
                  <a:pt x="724" y="267"/>
                </a:cubicBezTo>
                <a:cubicBezTo>
                  <a:pt x="727" y="272"/>
                  <a:pt x="734" y="270"/>
                  <a:pt x="737" y="276"/>
                </a:cubicBezTo>
                <a:cubicBezTo>
                  <a:pt x="739" y="280"/>
                  <a:pt x="741" y="283"/>
                  <a:pt x="743" y="287"/>
                </a:cubicBezTo>
                <a:cubicBezTo>
                  <a:pt x="744" y="289"/>
                  <a:pt x="742" y="290"/>
                  <a:pt x="740" y="291"/>
                </a:cubicBezTo>
                <a:cubicBezTo>
                  <a:pt x="735" y="296"/>
                  <a:pt x="731" y="301"/>
                  <a:pt x="726" y="306"/>
                </a:cubicBezTo>
                <a:cubicBezTo>
                  <a:pt x="727" y="307"/>
                  <a:pt x="733" y="310"/>
                  <a:pt x="732" y="313"/>
                </a:cubicBezTo>
                <a:cubicBezTo>
                  <a:pt x="732" y="314"/>
                  <a:pt x="723" y="315"/>
                  <a:pt x="722" y="316"/>
                </a:cubicBezTo>
                <a:cubicBezTo>
                  <a:pt x="716" y="317"/>
                  <a:pt x="709" y="315"/>
                  <a:pt x="704" y="315"/>
                </a:cubicBezTo>
                <a:cubicBezTo>
                  <a:pt x="704" y="318"/>
                  <a:pt x="699" y="319"/>
                  <a:pt x="697" y="323"/>
                </a:cubicBezTo>
                <a:cubicBezTo>
                  <a:pt x="696" y="325"/>
                  <a:pt x="700" y="330"/>
                  <a:pt x="703" y="330"/>
                </a:cubicBezTo>
                <a:cubicBezTo>
                  <a:pt x="707" y="330"/>
                  <a:pt x="711" y="331"/>
                  <a:pt x="714" y="328"/>
                </a:cubicBezTo>
                <a:cubicBezTo>
                  <a:pt x="717" y="325"/>
                  <a:pt x="721" y="328"/>
                  <a:pt x="725" y="328"/>
                </a:cubicBezTo>
                <a:cubicBezTo>
                  <a:pt x="725" y="327"/>
                  <a:pt x="725" y="326"/>
                  <a:pt x="725" y="325"/>
                </a:cubicBezTo>
                <a:cubicBezTo>
                  <a:pt x="728" y="324"/>
                  <a:pt x="729" y="326"/>
                  <a:pt x="729" y="328"/>
                </a:cubicBezTo>
                <a:cubicBezTo>
                  <a:pt x="735" y="324"/>
                  <a:pt x="735" y="328"/>
                  <a:pt x="739" y="334"/>
                </a:cubicBezTo>
                <a:cubicBezTo>
                  <a:pt x="742" y="338"/>
                  <a:pt x="746" y="337"/>
                  <a:pt x="749" y="339"/>
                </a:cubicBezTo>
                <a:cubicBezTo>
                  <a:pt x="747" y="340"/>
                  <a:pt x="745" y="341"/>
                  <a:pt x="743" y="342"/>
                </a:cubicBezTo>
                <a:cubicBezTo>
                  <a:pt x="747" y="345"/>
                  <a:pt x="749" y="346"/>
                  <a:pt x="753" y="346"/>
                </a:cubicBezTo>
                <a:cubicBezTo>
                  <a:pt x="753" y="347"/>
                  <a:pt x="752" y="348"/>
                  <a:pt x="752" y="348"/>
                </a:cubicBezTo>
                <a:cubicBezTo>
                  <a:pt x="756" y="349"/>
                  <a:pt x="760" y="350"/>
                  <a:pt x="764" y="351"/>
                </a:cubicBezTo>
                <a:cubicBezTo>
                  <a:pt x="765" y="352"/>
                  <a:pt x="765" y="355"/>
                  <a:pt x="768" y="356"/>
                </a:cubicBezTo>
                <a:cubicBezTo>
                  <a:pt x="776" y="358"/>
                  <a:pt x="784" y="360"/>
                  <a:pt x="791" y="362"/>
                </a:cubicBezTo>
                <a:cubicBezTo>
                  <a:pt x="792" y="358"/>
                  <a:pt x="793" y="357"/>
                  <a:pt x="790" y="355"/>
                </a:cubicBezTo>
                <a:cubicBezTo>
                  <a:pt x="787" y="353"/>
                  <a:pt x="784" y="351"/>
                  <a:pt x="781" y="349"/>
                </a:cubicBezTo>
                <a:cubicBezTo>
                  <a:pt x="780" y="347"/>
                  <a:pt x="775" y="348"/>
                  <a:pt x="774" y="346"/>
                </a:cubicBezTo>
                <a:cubicBezTo>
                  <a:pt x="773" y="343"/>
                  <a:pt x="771" y="340"/>
                  <a:pt x="769" y="338"/>
                </a:cubicBezTo>
                <a:cubicBezTo>
                  <a:pt x="772" y="339"/>
                  <a:pt x="775" y="340"/>
                  <a:pt x="778" y="341"/>
                </a:cubicBezTo>
                <a:cubicBezTo>
                  <a:pt x="777" y="340"/>
                  <a:pt x="777" y="339"/>
                  <a:pt x="777" y="337"/>
                </a:cubicBezTo>
                <a:cubicBezTo>
                  <a:pt x="781" y="340"/>
                  <a:pt x="786" y="343"/>
                  <a:pt x="791" y="346"/>
                </a:cubicBezTo>
                <a:cubicBezTo>
                  <a:pt x="793" y="348"/>
                  <a:pt x="798" y="354"/>
                  <a:pt x="800" y="353"/>
                </a:cubicBezTo>
                <a:cubicBezTo>
                  <a:pt x="799" y="351"/>
                  <a:pt x="798" y="350"/>
                  <a:pt x="798" y="348"/>
                </a:cubicBezTo>
                <a:cubicBezTo>
                  <a:pt x="798" y="349"/>
                  <a:pt x="800" y="349"/>
                  <a:pt x="801" y="349"/>
                </a:cubicBezTo>
                <a:cubicBezTo>
                  <a:pt x="802" y="345"/>
                  <a:pt x="796" y="344"/>
                  <a:pt x="799" y="340"/>
                </a:cubicBezTo>
                <a:cubicBezTo>
                  <a:pt x="800" y="341"/>
                  <a:pt x="801" y="343"/>
                  <a:pt x="803" y="345"/>
                </a:cubicBezTo>
                <a:cubicBezTo>
                  <a:pt x="802" y="342"/>
                  <a:pt x="803" y="337"/>
                  <a:pt x="801" y="334"/>
                </a:cubicBezTo>
                <a:cubicBezTo>
                  <a:pt x="800" y="332"/>
                  <a:pt x="796" y="333"/>
                  <a:pt x="796" y="329"/>
                </a:cubicBezTo>
                <a:cubicBezTo>
                  <a:pt x="795" y="325"/>
                  <a:pt x="795" y="324"/>
                  <a:pt x="792" y="322"/>
                </a:cubicBezTo>
                <a:cubicBezTo>
                  <a:pt x="789" y="321"/>
                  <a:pt x="786" y="319"/>
                  <a:pt x="785" y="323"/>
                </a:cubicBezTo>
                <a:cubicBezTo>
                  <a:pt x="784" y="320"/>
                  <a:pt x="783" y="317"/>
                  <a:pt x="782" y="314"/>
                </a:cubicBezTo>
                <a:cubicBezTo>
                  <a:pt x="781" y="310"/>
                  <a:pt x="780" y="312"/>
                  <a:pt x="777" y="313"/>
                </a:cubicBezTo>
                <a:cubicBezTo>
                  <a:pt x="776" y="311"/>
                  <a:pt x="775" y="309"/>
                  <a:pt x="775" y="306"/>
                </a:cubicBezTo>
                <a:cubicBezTo>
                  <a:pt x="777" y="307"/>
                  <a:pt x="779" y="307"/>
                  <a:pt x="781" y="307"/>
                </a:cubicBezTo>
                <a:cubicBezTo>
                  <a:pt x="781" y="303"/>
                  <a:pt x="776" y="303"/>
                  <a:pt x="779" y="299"/>
                </a:cubicBezTo>
                <a:cubicBezTo>
                  <a:pt x="781" y="297"/>
                  <a:pt x="783" y="297"/>
                  <a:pt x="786" y="299"/>
                </a:cubicBezTo>
                <a:cubicBezTo>
                  <a:pt x="788" y="300"/>
                  <a:pt x="791" y="305"/>
                  <a:pt x="793" y="306"/>
                </a:cubicBezTo>
                <a:cubicBezTo>
                  <a:pt x="795" y="306"/>
                  <a:pt x="799" y="303"/>
                  <a:pt x="801" y="303"/>
                </a:cubicBezTo>
                <a:cubicBezTo>
                  <a:pt x="803" y="307"/>
                  <a:pt x="798" y="308"/>
                  <a:pt x="795" y="309"/>
                </a:cubicBezTo>
                <a:cubicBezTo>
                  <a:pt x="800" y="316"/>
                  <a:pt x="803" y="318"/>
                  <a:pt x="810" y="321"/>
                </a:cubicBezTo>
                <a:cubicBezTo>
                  <a:pt x="812" y="317"/>
                  <a:pt x="810" y="312"/>
                  <a:pt x="810" y="308"/>
                </a:cubicBezTo>
                <a:cubicBezTo>
                  <a:pt x="816" y="312"/>
                  <a:pt x="818" y="309"/>
                  <a:pt x="824" y="306"/>
                </a:cubicBezTo>
                <a:cubicBezTo>
                  <a:pt x="822" y="305"/>
                  <a:pt x="820" y="304"/>
                  <a:pt x="818" y="303"/>
                </a:cubicBezTo>
                <a:cubicBezTo>
                  <a:pt x="820" y="301"/>
                  <a:pt x="824" y="302"/>
                  <a:pt x="826" y="303"/>
                </a:cubicBezTo>
                <a:cubicBezTo>
                  <a:pt x="827" y="297"/>
                  <a:pt x="829" y="294"/>
                  <a:pt x="824" y="291"/>
                </a:cubicBezTo>
                <a:cubicBezTo>
                  <a:pt x="821" y="290"/>
                  <a:pt x="814" y="292"/>
                  <a:pt x="811" y="292"/>
                </a:cubicBezTo>
                <a:cubicBezTo>
                  <a:pt x="812" y="290"/>
                  <a:pt x="813" y="288"/>
                  <a:pt x="814" y="287"/>
                </a:cubicBezTo>
                <a:cubicBezTo>
                  <a:pt x="809" y="286"/>
                  <a:pt x="807" y="286"/>
                  <a:pt x="803" y="282"/>
                </a:cubicBezTo>
                <a:cubicBezTo>
                  <a:pt x="800" y="279"/>
                  <a:pt x="799" y="277"/>
                  <a:pt x="795" y="276"/>
                </a:cubicBezTo>
                <a:cubicBezTo>
                  <a:pt x="786" y="273"/>
                  <a:pt x="778" y="269"/>
                  <a:pt x="769" y="266"/>
                </a:cubicBezTo>
                <a:cubicBezTo>
                  <a:pt x="772" y="265"/>
                  <a:pt x="774" y="265"/>
                  <a:pt x="777" y="265"/>
                </a:cubicBezTo>
                <a:cubicBezTo>
                  <a:pt x="776" y="263"/>
                  <a:pt x="776" y="260"/>
                  <a:pt x="775" y="258"/>
                </a:cubicBezTo>
                <a:cubicBezTo>
                  <a:pt x="779" y="259"/>
                  <a:pt x="782" y="259"/>
                  <a:pt x="785" y="260"/>
                </a:cubicBezTo>
                <a:cubicBezTo>
                  <a:pt x="783" y="255"/>
                  <a:pt x="784" y="255"/>
                  <a:pt x="779" y="256"/>
                </a:cubicBezTo>
                <a:cubicBezTo>
                  <a:pt x="776" y="256"/>
                  <a:pt x="773" y="255"/>
                  <a:pt x="771" y="254"/>
                </a:cubicBezTo>
                <a:cubicBezTo>
                  <a:pt x="775" y="251"/>
                  <a:pt x="777" y="250"/>
                  <a:pt x="782" y="251"/>
                </a:cubicBezTo>
                <a:cubicBezTo>
                  <a:pt x="782" y="247"/>
                  <a:pt x="778" y="245"/>
                  <a:pt x="775" y="243"/>
                </a:cubicBezTo>
                <a:cubicBezTo>
                  <a:pt x="774" y="247"/>
                  <a:pt x="770" y="248"/>
                  <a:pt x="767" y="249"/>
                </a:cubicBezTo>
                <a:cubicBezTo>
                  <a:pt x="768" y="245"/>
                  <a:pt x="765" y="246"/>
                  <a:pt x="762" y="245"/>
                </a:cubicBezTo>
                <a:cubicBezTo>
                  <a:pt x="766" y="244"/>
                  <a:pt x="772" y="244"/>
                  <a:pt x="773" y="239"/>
                </a:cubicBezTo>
                <a:cubicBezTo>
                  <a:pt x="770" y="238"/>
                  <a:pt x="754" y="227"/>
                  <a:pt x="752" y="232"/>
                </a:cubicBezTo>
                <a:cubicBezTo>
                  <a:pt x="750" y="235"/>
                  <a:pt x="744" y="239"/>
                  <a:pt x="743" y="234"/>
                </a:cubicBezTo>
                <a:cubicBezTo>
                  <a:pt x="742" y="232"/>
                  <a:pt x="750" y="229"/>
                  <a:pt x="751" y="228"/>
                </a:cubicBezTo>
                <a:close/>
                <a:moveTo>
                  <a:pt x="507" y="150"/>
                </a:moveTo>
                <a:cubicBezTo>
                  <a:pt x="505" y="150"/>
                  <a:pt x="503" y="151"/>
                  <a:pt x="502" y="153"/>
                </a:cubicBezTo>
                <a:cubicBezTo>
                  <a:pt x="504" y="153"/>
                  <a:pt x="506" y="153"/>
                  <a:pt x="508" y="153"/>
                </a:cubicBezTo>
                <a:cubicBezTo>
                  <a:pt x="501" y="158"/>
                  <a:pt x="511" y="158"/>
                  <a:pt x="514" y="157"/>
                </a:cubicBezTo>
                <a:cubicBezTo>
                  <a:pt x="520" y="156"/>
                  <a:pt x="525" y="156"/>
                  <a:pt x="530" y="155"/>
                </a:cubicBezTo>
                <a:cubicBezTo>
                  <a:pt x="529" y="157"/>
                  <a:pt x="528" y="158"/>
                  <a:pt x="526" y="158"/>
                </a:cubicBezTo>
                <a:cubicBezTo>
                  <a:pt x="526" y="158"/>
                  <a:pt x="527" y="158"/>
                  <a:pt x="527" y="159"/>
                </a:cubicBezTo>
                <a:cubicBezTo>
                  <a:pt x="525" y="158"/>
                  <a:pt x="523" y="159"/>
                  <a:pt x="522" y="161"/>
                </a:cubicBezTo>
                <a:cubicBezTo>
                  <a:pt x="524" y="161"/>
                  <a:pt x="526" y="161"/>
                  <a:pt x="528" y="162"/>
                </a:cubicBezTo>
                <a:cubicBezTo>
                  <a:pt x="527" y="162"/>
                  <a:pt x="525" y="163"/>
                  <a:pt x="524" y="163"/>
                </a:cubicBezTo>
                <a:cubicBezTo>
                  <a:pt x="524" y="166"/>
                  <a:pt x="527" y="166"/>
                  <a:pt x="530" y="167"/>
                </a:cubicBezTo>
                <a:cubicBezTo>
                  <a:pt x="531" y="168"/>
                  <a:pt x="532" y="165"/>
                  <a:pt x="534" y="165"/>
                </a:cubicBezTo>
                <a:cubicBezTo>
                  <a:pt x="538" y="165"/>
                  <a:pt x="543" y="167"/>
                  <a:pt x="547" y="164"/>
                </a:cubicBezTo>
                <a:cubicBezTo>
                  <a:pt x="546" y="163"/>
                  <a:pt x="545" y="162"/>
                  <a:pt x="543" y="161"/>
                </a:cubicBezTo>
                <a:cubicBezTo>
                  <a:pt x="545" y="160"/>
                  <a:pt x="545" y="159"/>
                  <a:pt x="545" y="157"/>
                </a:cubicBezTo>
                <a:cubicBezTo>
                  <a:pt x="546" y="157"/>
                  <a:pt x="547" y="158"/>
                  <a:pt x="548" y="158"/>
                </a:cubicBezTo>
                <a:cubicBezTo>
                  <a:pt x="549" y="155"/>
                  <a:pt x="547" y="155"/>
                  <a:pt x="546" y="152"/>
                </a:cubicBezTo>
                <a:cubicBezTo>
                  <a:pt x="546" y="150"/>
                  <a:pt x="548" y="148"/>
                  <a:pt x="547" y="145"/>
                </a:cubicBezTo>
                <a:cubicBezTo>
                  <a:pt x="547" y="144"/>
                  <a:pt x="545" y="140"/>
                  <a:pt x="544" y="140"/>
                </a:cubicBezTo>
                <a:cubicBezTo>
                  <a:pt x="542" y="139"/>
                  <a:pt x="539" y="137"/>
                  <a:pt x="537" y="138"/>
                </a:cubicBezTo>
                <a:cubicBezTo>
                  <a:pt x="533" y="141"/>
                  <a:pt x="529" y="137"/>
                  <a:pt x="523" y="139"/>
                </a:cubicBezTo>
                <a:cubicBezTo>
                  <a:pt x="516" y="141"/>
                  <a:pt x="527" y="142"/>
                  <a:pt x="528" y="145"/>
                </a:cubicBezTo>
                <a:cubicBezTo>
                  <a:pt x="527" y="144"/>
                  <a:pt x="525" y="145"/>
                  <a:pt x="524" y="145"/>
                </a:cubicBezTo>
                <a:cubicBezTo>
                  <a:pt x="526" y="147"/>
                  <a:pt x="528" y="149"/>
                  <a:pt x="529" y="151"/>
                </a:cubicBezTo>
                <a:cubicBezTo>
                  <a:pt x="527" y="150"/>
                  <a:pt x="511" y="134"/>
                  <a:pt x="511" y="145"/>
                </a:cubicBezTo>
                <a:cubicBezTo>
                  <a:pt x="513" y="145"/>
                  <a:pt x="515" y="145"/>
                  <a:pt x="516" y="145"/>
                </a:cubicBezTo>
                <a:cubicBezTo>
                  <a:pt x="513" y="147"/>
                  <a:pt x="513" y="151"/>
                  <a:pt x="517" y="149"/>
                </a:cubicBezTo>
                <a:cubicBezTo>
                  <a:pt x="516" y="153"/>
                  <a:pt x="510" y="150"/>
                  <a:pt x="507" y="150"/>
                </a:cubicBezTo>
                <a:close/>
                <a:moveTo>
                  <a:pt x="507" y="254"/>
                </a:moveTo>
                <a:cubicBezTo>
                  <a:pt x="508" y="248"/>
                  <a:pt x="511" y="250"/>
                  <a:pt x="515" y="252"/>
                </a:cubicBezTo>
                <a:cubicBezTo>
                  <a:pt x="515" y="251"/>
                  <a:pt x="516" y="251"/>
                  <a:pt x="516" y="250"/>
                </a:cubicBezTo>
                <a:cubicBezTo>
                  <a:pt x="521" y="257"/>
                  <a:pt x="520" y="247"/>
                  <a:pt x="520" y="244"/>
                </a:cubicBezTo>
                <a:cubicBezTo>
                  <a:pt x="515" y="245"/>
                  <a:pt x="509" y="241"/>
                  <a:pt x="503" y="238"/>
                </a:cubicBezTo>
                <a:cubicBezTo>
                  <a:pt x="501" y="237"/>
                  <a:pt x="493" y="234"/>
                  <a:pt x="492" y="231"/>
                </a:cubicBezTo>
                <a:cubicBezTo>
                  <a:pt x="491" y="229"/>
                  <a:pt x="494" y="225"/>
                  <a:pt x="493" y="222"/>
                </a:cubicBezTo>
                <a:cubicBezTo>
                  <a:pt x="490" y="214"/>
                  <a:pt x="488" y="203"/>
                  <a:pt x="481" y="199"/>
                </a:cubicBezTo>
                <a:cubicBezTo>
                  <a:pt x="478" y="198"/>
                  <a:pt x="475" y="193"/>
                  <a:pt x="473" y="197"/>
                </a:cubicBezTo>
                <a:cubicBezTo>
                  <a:pt x="472" y="198"/>
                  <a:pt x="467" y="194"/>
                  <a:pt x="465" y="194"/>
                </a:cubicBezTo>
                <a:cubicBezTo>
                  <a:pt x="467" y="197"/>
                  <a:pt x="463" y="197"/>
                  <a:pt x="464" y="199"/>
                </a:cubicBezTo>
                <a:cubicBezTo>
                  <a:pt x="465" y="201"/>
                  <a:pt x="465" y="203"/>
                  <a:pt x="466" y="205"/>
                </a:cubicBezTo>
                <a:cubicBezTo>
                  <a:pt x="468" y="210"/>
                  <a:pt x="469" y="215"/>
                  <a:pt x="471" y="219"/>
                </a:cubicBezTo>
                <a:cubicBezTo>
                  <a:pt x="468" y="221"/>
                  <a:pt x="466" y="223"/>
                  <a:pt x="465" y="219"/>
                </a:cubicBezTo>
                <a:cubicBezTo>
                  <a:pt x="463" y="215"/>
                  <a:pt x="462" y="211"/>
                  <a:pt x="461" y="206"/>
                </a:cubicBezTo>
                <a:cubicBezTo>
                  <a:pt x="459" y="200"/>
                  <a:pt x="449" y="200"/>
                  <a:pt x="444" y="201"/>
                </a:cubicBezTo>
                <a:cubicBezTo>
                  <a:pt x="447" y="203"/>
                  <a:pt x="449" y="206"/>
                  <a:pt x="452" y="208"/>
                </a:cubicBezTo>
                <a:cubicBezTo>
                  <a:pt x="450" y="208"/>
                  <a:pt x="445" y="206"/>
                  <a:pt x="444" y="207"/>
                </a:cubicBezTo>
                <a:cubicBezTo>
                  <a:pt x="441" y="211"/>
                  <a:pt x="441" y="211"/>
                  <a:pt x="437" y="211"/>
                </a:cubicBezTo>
                <a:cubicBezTo>
                  <a:pt x="438" y="209"/>
                  <a:pt x="439" y="208"/>
                  <a:pt x="440" y="206"/>
                </a:cubicBezTo>
                <a:cubicBezTo>
                  <a:pt x="437" y="205"/>
                  <a:pt x="429" y="199"/>
                  <a:pt x="426" y="200"/>
                </a:cubicBezTo>
                <a:cubicBezTo>
                  <a:pt x="424" y="200"/>
                  <a:pt x="424" y="205"/>
                  <a:pt x="422" y="205"/>
                </a:cubicBezTo>
                <a:cubicBezTo>
                  <a:pt x="419" y="205"/>
                  <a:pt x="417" y="206"/>
                  <a:pt x="415" y="206"/>
                </a:cubicBezTo>
                <a:cubicBezTo>
                  <a:pt x="418" y="203"/>
                  <a:pt x="422" y="199"/>
                  <a:pt x="417" y="195"/>
                </a:cubicBezTo>
                <a:cubicBezTo>
                  <a:pt x="413" y="193"/>
                  <a:pt x="411" y="195"/>
                  <a:pt x="407" y="196"/>
                </a:cubicBezTo>
                <a:cubicBezTo>
                  <a:pt x="397" y="200"/>
                  <a:pt x="391" y="203"/>
                  <a:pt x="383" y="209"/>
                </a:cubicBezTo>
                <a:cubicBezTo>
                  <a:pt x="385" y="209"/>
                  <a:pt x="386" y="211"/>
                  <a:pt x="387" y="211"/>
                </a:cubicBezTo>
                <a:cubicBezTo>
                  <a:pt x="384" y="214"/>
                  <a:pt x="379" y="216"/>
                  <a:pt x="379" y="222"/>
                </a:cubicBezTo>
                <a:cubicBezTo>
                  <a:pt x="382" y="222"/>
                  <a:pt x="385" y="222"/>
                  <a:pt x="387" y="222"/>
                </a:cubicBezTo>
                <a:cubicBezTo>
                  <a:pt x="387" y="222"/>
                  <a:pt x="387" y="224"/>
                  <a:pt x="386" y="225"/>
                </a:cubicBezTo>
                <a:cubicBezTo>
                  <a:pt x="392" y="224"/>
                  <a:pt x="397" y="224"/>
                  <a:pt x="403" y="224"/>
                </a:cubicBezTo>
                <a:cubicBezTo>
                  <a:pt x="397" y="227"/>
                  <a:pt x="391" y="229"/>
                  <a:pt x="385" y="232"/>
                </a:cubicBezTo>
                <a:cubicBezTo>
                  <a:pt x="389" y="235"/>
                  <a:pt x="390" y="237"/>
                  <a:pt x="394" y="237"/>
                </a:cubicBezTo>
                <a:cubicBezTo>
                  <a:pt x="400" y="237"/>
                  <a:pt x="406" y="237"/>
                  <a:pt x="412" y="237"/>
                </a:cubicBezTo>
                <a:cubicBezTo>
                  <a:pt x="420" y="237"/>
                  <a:pt x="427" y="239"/>
                  <a:pt x="436" y="241"/>
                </a:cubicBezTo>
                <a:cubicBezTo>
                  <a:pt x="442" y="242"/>
                  <a:pt x="432" y="244"/>
                  <a:pt x="430" y="244"/>
                </a:cubicBezTo>
                <a:cubicBezTo>
                  <a:pt x="426" y="244"/>
                  <a:pt x="421" y="243"/>
                  <a:pt x="417" y="242"/>
                </a:cubicBezTo>
                <a:cubicBezTo>
                  <a:pt x="410" y="241"/>
                  <a:pt x="401" y="245"/>
                  <a:pt x="394" y="247"/>
                </a:cubicBezTo>
                <a:cubicBezTo>
                  <a:pt x="398" y="261"/>
                  <a:pt x="411" y="258"/>
                  <a:pt x="422" y="259"/>
                </a:cubicBezTo>
                <a:cubicBezTo>
                  <a:pt x="422" y="266"/>
                  <a:pt x="423" y="270"/>
                  <a:pt x="430" y="269"/>
                </a:cubicBezTo>
                <a:cubicBezTo>
                  <a:pt x="438" y="269"/>
                  <a:pt x="445" y="268"/>
                  <a:pt x="453" y="267"/>
                </a:cubicBezTo>
                <a:cubicBezTo>
                  <a:pt x="459" y="267"/>
                  <a:pt x="461" y="263"/>
                  <a:pt x="466" y="262"/>
                </a:cubicBezTo>
                <a:cubicBezTo>
                  <a:pt x="469" y="262"/>
                  <a:pt x="471" y="261"/>
                  <a:pt x="473" y="259"/>
                </a:cubicBezTo>
                <a:cubicBezTo>
                  <a:pt x="476" y="257"/>
                  <a:pt x="476" y="254"/>
                  <a:pt x="479" y="256"/>
                </a:cubicBezTo>
                <a:cubicBezTo>
                  <a:pt x="478" y="256"/>
                  <a:pt x="479" y="258"/>
                  <a:pt x="478" y="259"/>
                </a:cubicBezTo>
                <a:cubicBezTo>
                  <a:pt x="482" y="260"/>
                  <a:pt x="486" y="260"/>
                  <a:pt x="489" y="261"/>
                </a:cubicBezTo>
                <a:cubicBezTo>
                  <a:pt x="489" y="262"/>
                  <a:pt x="488" y="262"/>
                  <a:pt x="487" y="263"/>
                </a:cubicBezTo>
                <a:cubicBezTo>
                  <a:pt x="494" y="263"/>
                  <a:pt x="500" y="266"/>
                  <a:pt x="506" y="266"/>
                </a:cubicBezTo>
                <a:cubicBezTo>
                  <a:pt x="508" y="266"/>
                  <a:pt x="514" y="263"/>
                  <a:pt x="514" y="262"/>
                </a:cubicBezTo>
                <a:cubicBezTo>
                  <a:pt x="514" y="259"/>
                  <a:pt x="510" y="260"/>
                  <a:pt x="513" y="256"/>
                </a:cubicBezTo>
                <a:cubicBezTo>
                  <a:pt x="508" y="255"/>
                  <a:pt x="506" y="257"/>
                  <a:pt x="503" y="260"/>
                </a:cubicBezTo>
                <a:cubicBezTo>
                  <a:pt x="503" y="257"/>
                  <a:pt x="503" y="255"/>
                  <a:pt x="501" y="252"/>
                </a:cubicBezTo>
                <a:cubicBezTo>
                  <a:pt x="502" y="252"/>
                  <a:pt x="503" y="252"/>
                  <a:pt x="504" y="253"/>
                </a:cubicBezTo>
                <a:cubicBezTo>
                  <a:pt x="505" y="253"/>
                  <a:pt x="506" y="254"/>
                  <a:pt x="507" y="254"/>
                </a:cubicBezTo>
                <a:close/>
                <a:moveTo>
                  <a:pt x="531" y="262"/>
                </a:moveTo>
                <a:cubicBezTo>
                  <a:pt x="532" y="263"/>
                  <a:pt x="533" y="264"/>
                  <a:pt x="534" y="265"/>
                </a:cubicBezTo>
                <a:cubicBezTo>
                  <a:pt x="535" y="264"/>
                  <a:pt x="536" y="264"/>
                  <a:pt x="536" y="263"/>
                </a:cubicBezTo>
                <a:cubicBezTo>
                  <a:pt x="536" y="265"/>
                  <a:pt x="538" y="266"/>
                  <a:pt x="539" y="266"/>
                </a:cubicBezTo>
                <a:cubicBezTo>
                  <a:pt x="540" y="266"/>
                  <a:pt x="540" y="265"/>
                  <a:pt x="540" y="265"/>
                </a:cubicBezTo>
                <a:cubicBezTo>
                  <a:pt x="542" y="269"/>
                  <a:pt x="549" y="270"/>
                  <a:pt x="553" y="270"/>
                </a:cubicBezTo>
                <a:cubicBezTo>
                  <a:pt x="557" y="271"/>
                  <a:pt x="561" y="267"/>
                  <a:pt x="565" y="265"/>
                </a:cubicBezTo>
                <a:cubicBezTo>
                  <a:pt x="560" y="260"/>
                  <a:pt x="555" y="257"/>
                  <a:pt x="550" y="253"/>
                </a:cubicBezTo>
                <a:cubicBezTo>
                  <a:pt x="547" y="251"/>
                  <a:pt x="545" y="248"/>
                  <a:pt x="542" y="251"/>
                </a:cubicBezTo>
                <a:cubicBezTo>
                  <a:pt x="540" y="253"/>
                  <a:pt x="537" y="255"/>
                  <a:pt x="540" y="258"/>
                </a:cubicBezTo>
                <a:cubicBezTo>
                  <a:pt x="539" y="258"/>
                  <a:pt x="539" y="258"/>
                  <a:pt x="538" y="258"/>
                </a:cubicBezTo>
                <a:cubicBezTo>
                  <a:pt x="536" y="262"/>
                  <a:pt x="533" y="259"/>
                  <a:pt x="531" y="262"/>
                </a:cubicBezTo>
                <a:close/>
                <a:moveTo>
                  <a:pt x="1250" y="413"/>
                </a:moveTo>
                <a:cubicBezTo>
                  <a:pt x="1249" y="413"/>
                  <a:pt x="1249" y="413"/>
                  <a:pt x="1248" y="413"/>
                </a:cubicBezTo>
                <a:cubicBezTo>
                  <a:pt x="1249" y="414"/>
                  <a:pt x="1249" y="414"/>
                  <a:pt x="1249" y="415"/>
                </a:cubicBezTo>
                <a:cubicBezTo>
                  <a:pt x="1251" y="413"/>
                  <a:pt x="1252" y="412"/>
                  <a:pt x="1254" y="412"/>
                </a:cubicBezTo>
                <a:cubicBezTo>
                  <a:pt x="1254" y="411"/>
                  <a:pt x="1253" y="411"/>
                  <a:pt x="1253" y="410"/>
                </a:cubicBezTo>
                <a:cubicBezTo>
                  <a:pt x="1256" y="410"/>
                  <a:pt x="1256" y="405"/>
                  <a:pt x="1254" y="406"/>
                </a:cubicBezTo>
                <a:cubicBezTo>
                  <a:pt x="1252" y="407"/>
                  <a:pt x="1245" y="409"/>
                  <a:pt x="1250" y="413"/>
                </a:cubicBezTo>
                <a:close/>
                <a:moveTo>
                  <a:pt x="681" y="337"/>
                </a:moveTo>
                <a:cubicBezTo>
                  <a:pt x="676" y="333"/>
                  <a:pt x="675" y="333"/>
                  <a:pt x="669" y="334"/>
                </a:cubicBezTo>
                <a:cubicBezTo>
                  <a:pt x="674" y="328"/>
                  <a:pt x="660" y="321"/>
                  <a:pt x="657" y="319"/>
                </a:cubicBezTo>
                <a:cubicBezTo>
                  <a:pt x="655" y="318"/>
                  <a:pt x="652" y="318"/>
                  <a:pt x="650" y="317"/>
                </a:cubicBezTo>
                <a:cubicBezTo>
                  <a:pt x="648" y="314"/>
                  <a:pt x="647" y="312"/>
                  <a:pt x="644" y="316"/>
                </a:cubicBezTo>
                <a:cubicBezTo>
                  <a:pt x="643" y="316"/>
                  <a:pt x="642" y="314"/>
                  <a:pt x="642" y="313"/>
                </a:cubicBezTo>
                <a:cubicBezTo>
                  <a:pt x="648" y="312"/>
                  <a:pt x="646" y="304"/>
                  <a:pt x="641" y="306"/>
                </a:cubicBezTo>
                <a:cubicBezTo>
                  <a:pt x="636" y="309"/>
                  <a:pt x="637" y="313"/>
                  <a:pt x="635" y="318"/>
                </a:cubicBezTo>
                <a:cubicBezTo>
                  <a:pt x="634" y="321"/>
                  <a:pt x="634" y="323"/>
                  <a:pt x="634" y="325"/>
                </a:cubicBezTo>
                <a:cubicBezTo>
                  <a:pt x="633" y="327"/>
                  <a:pt x="635" y="330"/>
                  <a:pt x="634" y="331"/>
                </a:cubicBezTo>
                <a:cubicBezTo>
                  <a:pt x="634" y="333"/>
                  <a:pt x="628" y="337"/>
                  <a:pt x="627" y="339"/>
                </a:cubicBezTo>
                <a:cubicBezTo>
                  <a:pt x="628" y="339"/>
                  <a:pt x="637" y="337"/>
                  <a:pt x="638" y="337"/>
                </a:cubicBezTo>
                <a:cubicBezTo>
                  <a:pt x="639" y="338"/>
                  <a:pt x="640" y="347"/>
                  <a:pt x="642" y="346"/>
                </a:cubicBezTo>
                <a:cubicBezTo>
                  <a:pt x="645" y="344"/>
                  <a:pt x="647" y="339"/>
                  <a:pt x="650" y="338"/>
                </a:cubicBezTo>
                <a:cubicBezTo>
                  <a:pt x="655" y="337"/>
                  <a:pt x="654" y="333"/>
                  <a:pt x="659" y="331"/>
                </a:cubicBezTo>
                <a:cubicBezTo>
                  <a:pt x="658" y="338"/>
                  <a:pt x="670" y="340"/>
                  <a:pt x="675" y="341"/>
                </a:cubicBezTo>
                <a:cubicBezTo>
                  <a:pt x="677" y="340"/>
                  <a:pt x="679" y="338"/>
                  <a:pt x="681" y="337"/>
                </a:cubicBezTo>
                <a:close/>
                <a:moveTo>
                  <a:pt x="590" y="170"/>
                </a:moveTo>
                <a:cubicBezTo>
                  <a:pt x="591" y="174"/>
                  <a:pt x="597" y="170"/>
                  <a:pt x="599" y="168"/>
                </a:cubicBezTo>
                <a:cubicBezTo>
                  <a:pt x="601" y="172"/>
                  <a:pt x="601" y="173"/>
                  <a:pt x="605" y="173"/>
                </a:cubicBezTo>
                <a:cubicBezTo>
                  <a:pt x="608" y="174"/>
                  <a:pt x="611" y="175"/>
                  <a:pt x="612" y="170"/>
                </a:cubicBezTo>
                <a:cubicBezTo>
                  <a:pt x="612" y="171"/>
                  <a:pt x="613" y="172"/>
                  <a:pt x="614" y="173"/>
                </a:cubicBezTo>
                <a:cubicBezTo>
                  <a:pt x="614" y="171"/>
                  <a:pt x="615" y="170"/>
                  <a:pt x="615" y="168"/>
                </a:cubicBezTo>
                <a:cubicBezTo>
                  <a:pt x="619" y="170"/>
                  <a:pt x="614" y="175"/>
                  <a:pt x="619" y="175"/>
                </a:cubicBezTo>
                <a:cubicBezTo>
                  <a:pt x="624" y="175"/>
                  <a:pt x="629" y="176"/>
                  <a:pt x="634" y="176"/>
                </a:cubicBezTo>
                <a:cubicBezTo>
                  <a:pt x="633" y="175"/>
                  <a:pt x="634" y="173"/>
                  <a:pt x="633" y="172"/>
                </a:cubicBezTo>
                <a:cubicBezTo>
                  <a:pt x="636" y="176"/>
                  <a:pt x="642" y="177"/>
                  <a:pt x="644" y="172"/>
                </a:cubicBezTo>
                <a:cubicBezTo>
                  <a:pt x="645" y="177"/>
                  <a:pt x="652" y="174"/>
                  <a:pt x="656" y="173"/>
                </a:cubicBezTo>
                <a:cubicBezTo>
                  <a:pt x="656" y="171"/>
                  <a:pt x="655" y="169"/>
                  <a:pt x="655" y="167"/>
                </a:cubicBezTo>
                <a:cubicBezTo>
                  <a:pt x="660" y="167"/>
                  <a:pt x="657" y="173"/>
                  <a:pt x="661" y="174"/>
                </a:cubicBezTo>
                <a:cubicBezTo>
                  <a:pt x="664" y="175"/>
                  <a:pt x="666" y="176"/>
                  <a:pt x="669" y="176"/>
                </a:cubicBezTo>
                <a:cubicBezTo>
                  <a:pt x="671" y="176"/>
                  <a:pt x="680" y="175"/>
                  <a:pt x="681" y="173"/>
                </a:cubicBezTo>
                <a:cubicBezTo>
                  <a:pt x="682" y="169"/>
                  <a:pt x="684" y="169"/>
                  <a:pt x="688" y="168"/>
                </a:cubicBezTo>
                <a:cubicBezTo>
                  <a:pt x="686" y="166"/>
                  <a:pt x="684" y="166"/>
                  <a:pt x="681" y="165"/>
                </a:cubicBezTo>
                <a:cubicBezTo>
                  <a:pt x="683" y="164"/>
                  <a:pt x="685" y="162"/>
                  <a:pt x="687" y="161"/>
                </a:cubicBezTo>
                <a:cubicBezTo>
                  <a:pt x="679" y="155"/>
                  <a:pt x="670" y="150"/>
                  <a:pt x="660" y="153"/>
                </a:cubicBezTo>
                <a:cubicBezTo>
                  <a:pt x="656" y="154"/>
                  <a:pt x="653" y="152"/>
                  <a:pt x="649" y="154"/>
                </a:cubicBezTo>
                <a:cubicBezTo>
                  <a:pt x="644" y="155"/>
                  <a:pt x="640" y="156"/>
                  <a:pt x="636" y="157"/>
                </a:cubicBezTo>
                <a:cubicBezTo>
                  <a:pt x="637" y="158"/>
                  <a:pt x="638" y="159"/>
                  <a:pt x="639" y="159"/>
                </a:cubicBezTo>
                <a:cubicBezTo>
                  <a:pt x="634" y="158"/>
                  <a:pt x="628" y="155"/>
                  <a:pt x="624" y="156"/>
                </a:cubicBezTo>
                <a:cubicBezTo>
                  <a:pt x="622" y="156"/>
                  <a:pt x="620" y="159"/>
                  <a:pt x="618" y="158"/>
                </a:cubicBezTo>
                <a:cubicBezTo>
                  <a:pt x="616" y="156"/>
                  <a:pt x="614" y="155"/>
                  <a:pt x="612" y="154"/>
                </a:cubicBezTo>
                <a:cubicBezTo>
                  <a:pt x="611" y="153"/>
                  <a:pt x="602" y="148"/>
                  <a:pt x="602" y="148"/>
                </a:cubicBezTo>
                <a:cubicBezTo>
                  <a:pt x="601" y="145"/>
                  <a:pt x="610" y="148"/>
                  <a:pt x="611" y="144"/>
                </a:cubicBezTo>
                <a:cubicBezTo>
                  <a:pt x="608" y="144"/>
                  <a:pt x="606" y="143"/>
                  <a:pt x="603" y="142"/>
                </a:cubicBezTo>
                <a:cubicBezTo>
                  <a:pt x="600" y="141"/>
                  <a:pt x="602" y="140"/>
                  <a:pt x="599" y="138"/>
                </a:cubicBezTo>
                <a:cubicBezTo>
                  <a:pt x="595" y="135"/>
                  <a:pt x="590" y="139"/>
                  <a:pt x="585" y="138"/>
                </a:cubicBezTo>
                <a:cubicBezTo>
                  <a:pt x="581" y="137"/>
                  <a:pt x="578" y="133"/>
                  <a:pt x="574" y="132"/>
                </a:cubicBezTo>
                <a:cubicBezTo>
                  <a:pt x="569" y="132"/>
                  <a:pt x="563" y="129"/>
                  <a:pt x="559" y="131"/>
                </a:cubicBezTo>
                <a:cubicBezTo>
                  <a:pt x="551" y="133"/>
                  <a:pt x="553" y="136"/>
                  <a:pt x="558" y="141"/>
                </a:cubicBezTo>
                <a:cubicBezTo>
                  <a:pt x="563" y="146"/>
                  <a:pt x="566" y="145"/>
                  <a:pt x="572" y="144"/>
                </a:cubicBezTo>
                <a:cubicBezTo>
                  <a:pt x="577" y="143"/>
                  <a:pt x="580" y="141"/>
                  <a:pt x="583" y="146"/>
                </a:cubicBezTo>
                <a:cubicBezTo>
                  <a:pt x="586" y="148"/>
                  <a:pt x="592" y="153"/>
                  <a:pt x="588" y="157"/>
                </a:cubicBezTo>
                <a:cubicBezTo>
                  <a:pt x="586" y="163"/>
                  <a:pt x="587" y="164"/>
                  <a:pt x="590" y="170"/>
                </a:cubicBezTo>
                <a:close/>
                <a:moveTo>
                  <a:pt x="724" y="277"/>
                </a:moveTo>
                <a:cubicBezTo>
                  <a:pt x="722" y="281"/>
                  <a:pt x="733" y="281"/>
                  <a:pt x="735" y="281"/>
                </a:cubicBezTo>
                <a:cubicBezTo>
                  <a:pt x="733" y="275"/>
                  <a:pt x="728" y="274"/>
                  <a:pt x="724" y="277"/>
                </a:cubicBezTo>
                <a:close/>
                <a:moveTo>
                  <a:pt x="615" y="44"/>
                </a:moveTo>
                <a:cubicBezTo>
                  <a:pt x="611" y="47"/>
                  <a:pt x="607" y="50"/>
                  <a:pt x="603" y="53"/>
                </a:cubicBezTo>
                <a:cubicBezTo>
                  <a:pt x="610" y="58"/>
                  <a:pt x="616" y="54"/>
                  <a:pt x="624" y="54"/>
                </a:cubicBezTo>
                <a:cubicBezTo>
                  <a:pt x="631" y="53"/>
                  <a:pt x="638" y="51"/>
                  <a:pt x="644" y="49"/>
                </a:cubicBezTo>
                <a:cubicBezTo>
                  <a:pt x="638" y="52"/>
                  <a:pt x="634" y="55"/>
                  <a:pt x="627" y="55"/>
                </a:cubicBezTo>
                <a:cubicBezTo>
                  <a:pt x="620" y="56"/>
                  <a:pt x="616" y="55"/>
                  <a:pt x="610" y="58"/>
                </a:cubicBezTo>
                <a:cubicBezTo>
                  <a:pt x="617" y="60"/>
                  <a:pt x="623" y="64"/>
                  <a:pt x="629" y="60"/>
                </a:cubicBezTo>
                <a:cubicBezTo>
                  <a:pt x="637" y="55"/>
                  <a:pt x="640" y="55"/>
                  <a:pt x="649" y="54"/>
                </a:cubicBezTo>
                <a:cubicBezTo>
                  <a:pt x="641" y="56"/>
                  <a:pt x="637" y="58"/>
                  <a:pt x="631" y="64"/>
                </a:cubicBezTo>
                <a:cubicBezTo>
                  <a:pt x="637" y="64"/>
                  <a:pt x="642" y="65"/>
                  <a:pt x="648" y="65"/>
                </a:cubicBezTo>
                <a:cubicBezTo>
                  <a:pt x="652" y="65"/>
                  <a:pt x="653" y="66"/>
                  <a:pt x="653" y="61"/>
                </a:cubicBezTo>
                <a:cubicBezTo>
                  <a:pt x="653" y="60"/>
                  <a:pt x="658" y="59"/>
                  <a:pt x="660" y="59"/>
                </a:cubicBezTo>
                <a:cubicBezTo>
                  <a:pt x="659" y="59"/>
                  <a:pt x="658" y="61"/>
                  <a:pt x="657" y="61"/>
                </a:cubicBezTo>
                <a:cubicBezTo>
                  <a:pt x="661" y="60"/>
                  <a:pt x="664" y="59"/>
                  <a:pt x="668" y="58"/>
                </a:cubicBezTo>
                <a:cubicBezTo>
                  <a:pt x="665" y="61"/>
                  <a:pt x="663" y="63"/>
                  <a:pt x="660" y="65"/>
                </a:cubicBezTo>
                <a:cubicBezTo>
                  <a:pt x="664" y="64"/>
                  <a:pt x="669" y="63"/>
                  <a:pt x="673" y="62"/>
                </a:cubicBezTo>
                <a:cubicBezTo>
                  <a:pt x="676" y="62"/>
                  <a:pt x="682" y="62"/>
                  <a:pt x="684" y="60"/>
                </a:cubicBezTo>
                <a:cubicBezTo>
                  <a:pt x="691" y="54"/>
                  <a:pt x="697" y="51"/>
                  <a:pt x="705" y="47"/>
                </a:cubicBezTo>
                <a:cubicBezTo>
                  <a:pt x="701" y="51"/>
                  <a:pt x="698" y="54"/>
                  <a:pt x="694" y="57"/>
                </a:cubicBezTo>
                <a:cubicBezTo>
                  <a:pt x="697" y="58"/>
                  <a:pt x="699" y="59"/>
                  <a:pt x="701" y="60"/>
                </a:cubicBezTo>
                <a:cubicBezTo>
                  <a:pt x="687" y="63"/>
                  <a:pt x="673" y="66"/>
                  <a:pt x="659" y="69"/>
                </a:cubicBezTo>
                <a:cubicBezTo>
                  <a:pt x="664" y="73"/>
                  <a:pt x="669" y="78"/>
                  <a:pt x="673" y="82"/>
                </a:cubicBezTo>
                <a:cubicBezTo>
                  <a:pt x="667" y="78"/>
                  <a:pt x="660" y="72"/>
                  <a:pt x="653" y="70"/>
                </a:cubicBezTo>
                <a:cubicBezTo>
                  <a:pt x="652" y="70"/>
                  <a:pt x="633" y="70"/>
                  <a:pt x="634" y="69"/>
                </a:cubicBezTo>
                <a:cubicBezTo>
                  <a:pt x="628" y="80"/>
                  <a:pt x="639" y="79"/>
                  <a:pt x="645" y="84"/>
                </a:cubicBezTo>
                <a:cubicBezTo>
                  <a:pt x="651" y="88"/>
                  <a:pt x="656" y="94"/>
                  <a:pt x="659" y="100"/>
                </a:cubicBezTo>
                <a:cubicBezTo>
                  <a:pt x="650" y="96"/>
                  <a:pt x="636" y="94"/>
                  <a:pt x="628" y="102"/>
                </a:cubicBezTo>
                <a:cubicBezTo>
                  <a:pt x="620" y="110"/>
                  <a:pt x="627" y="110"/>
                  <a:pt x="634" y="112"/>
                </a:cubicBezTo>
                <a:cubicBezTo>
                  <a:pt x="639" y="113"/>
                  <a:pt x="643" y="106"/>
                  <a:pt x="646" y="103"/>
                </a:cubicBezTo>
                <a:cubicBezTo>
                  <a:pt x="644" y="111"/>
                  <a:pt x="637" y="116"/>
                  <a:pt x="645" y="121"/>
                </a:cubicBezTo>
                <a:cubicBezTo>
                  <a:pt x="652" y="126"/>
                  <a:pt x="660" y="116"/>
                  <a:pt x="663" y="112"/>
                </a:cubicBezTo>
                <a:cubicBezTo>
                  <a:pt x="657" y="121"/>
                  <a:pt x="653" y="128"/>
                  <a:pt x="642" y="125"/>
                </a:cubicBezTo>
                <a:cubicBezTo>
                  <a:pt x="637" y="124"/>
                  <a:pt x="637" y="117"/>
                  <a:pt x="633" y="117"/>
                </a:cubicBezTo>
                <a:cubicBezTo>
                  <a:pt x="627" y="116"/>
                  <a:pt x="625" y="116"/>
                  <a:pt x="619" y="118"/>
                </a:cubicBezTo>
                <a:cubicBezTo>
                  <a:pt x="623" y="124"/>
                  <a:pt x="623" y="124"/>
                  <a:pt x="629" y="125"/>
                </a:cubicBezTo>
                <a:cubicBezTo>
                  <a:pt x="625" y="129"/>
                  <a:pt x="622" y="128"/>
                  <a:pt x="617" y="130"/>
                </a:cubicBezTo>
                <a:cubicBezTo>
                  <a:pt x="615" y="131"/>
                  <a:pt x="610" y="132"/>
                  <a:pt x="609" y="134"/>
                </a:cubicBezTo>
                <a:cubicBezTo>
                  <a:pt x="608" y="135"/>
                  <a:pt x="611" y="137"/>
                  <a:pt x="609" y="138"/>
                </a:cubicBezTo>
                <a:cubicBezTo>
                  <a:pt x="612" y="143"/>
                  <a:pt x="613" y="140"/>
                  <a:pt x="616" y="136"/>
                </a:cubicBezTo>
                <a:cubicBezTo>
                  <a:pt x="617" y="142"/>
                  <a:pt x="624" y="145"/>
                  <a:pt x="626" y="139"/>
                </a:cubicBezTo>
                <a:cubicBezTo>
                  <a:pt x="626" y="145"/>
                  <a:pt x="630" y="142"/>
                  <a:pt x="633" y="142"/>
                </a:cubicBezTo>
                <a:cubicBezTo>
                  <a:pt x="637" y="142"/>
                  <a:pt x="640" y="143"/>
                  <a:pt x="643" y="143"/>
                </a:cubicBezTo>
                <a:cubicBezTo>
                  <a:pt x="648" y="143"/>
                  <a:pt x="649" y="139"/>
                  <a:pt x="652" y="140"/>
                </a:cubicBezTo>
                <a:cubicBezTo>
                  <a:pt x="654" y="141"/>
                  <a:pt x="658" y="143"/>
                  <a:pt x="657" y="138"/>
                </a:cubicBezTo>
                <a:cubicBezTo>
                  <a:pt x="659" y="142"/>
                  <a:pt x="666" y="145"/>
                  <a:pt x="667" y="139"/>
                </a:cubicBezTo>
                <a:cubicBezTo>
                  <a:pt x="670" y="143"/>
                  <a:pt x="672" y="138"/>
                  <a:pt x="674" y="140"/>
                </a:cubicBezTo>
                <a:cubicBezTo>
                  <a:pt x="677" y="142"/>
                  <a:pt x="676" y="144"/>
                  <a:pt x="675" y="148"/>
                </a:cubicBezTo>
                <a:cubicBezTo>
                  <a:pt x="680" y="146"/>
                  <a:pt x="684" y="145"/>
                  <a:pt x="689" y="144"/>
                </a:cubicBezTo>
                <a:cubicBezTo>
                  <a:pt x="690" y="143"/>
                  <a:pt x="691" y="141"/>
                  <a:pt x="692" y="140"/>
                </a:cubicBezTo>
                <a:cubicBezTo>
                  <a:pt x="693" y="140"/>
                  <a:pt x="694" y="142"/>
                  <a:pt x="696" y="141"/>
                </a:cubicBezTo>
                <a:cubicBezTo>
                  <a:pt x="697" y="141"/>
                  <a:pt x="701" y="141"/>
                  <a:pt x="700" y="139"/>
                </a:cubicBezTo>
                <a:cubicBezTo>
                  <a:pt x="700" y="137"/>
                  <a:pt x="701" y="134"/>
                  <a:pt x="699" y="133"/>
                </a:cubicBezTo>
                <a:cubicBezTo>
                  <a:pt x="696" y="131"/>
                  <a:pt x="696" y="130"/>
                  <a:pt x="693" y="132"/>
                </a:cubicBezTo>
                <a:cubicBezTo>
                  <a:pt x="691" y="133"/>
                  <a:pt x="690" y="134"/>
                  <a:pt x="688" y="131"/>
                </a:cubicBezTo>
                <a:cubicBezTo>
                  <a:pt x="687" y="129"/>
                  <a:pt x="695" y="123"/>
                  <a:pt x="697" y="121"/>
                </a:cubicBezTo>
                <a:cubicBezTo>
                  <a:pt x="701" y="117"/>
                  <a:pt x="694" y="115"/>
                  <a:pt x="696" y="113"/>
                </a:cubicBezTo>
                <a:cubicBezTo>
                  <a:pt x="698" y="112"/>
                  <a:pt x="704" y="116"/>
                  <a:pt x="707" y="115"/>
                </a:cubicBezTo>
                <a:cubicBezTo>
                  <a:pt x="713" y="113"/>
                  <a:pt x="714" y="112"/>
                  <a:pt x="718" y="107"/>
                </a:cubicBezTo>
                <a:cubicBezTo>
                  <a:pt x="715" y="106"/>
                  <a:pt x="712" y="104"/>
                  <a:pt x="710" y="103"/>
                </a:cubicBezTo>
                <a:cubicBezTo>
                  <a:pt x="714" y="102"/>
                  <a:pt x="719" y="102"/>
                  <a:pt x="723" y="101"/>
                </a:cubicBezTo>
                <a:cubicBezTo>
                  <a:pt x="724" y="95"/>
                  <a:pt x="712" y="95"/>
                  <a:pt x="708" y="94"/>
                </a:cubicBezTo>
                <a:cubicBezTo>
                  <a:pt x="713" y="94"/>
                  <a:pt x="719" y="94"/>
                  <a:pt x="724" y="94"/>
                </a:cubicBezTo>
                <a:cubicBezTo>
                  <a:pt x="725" y="88"/>
                  <a:pt x="710" y="89"/>
                  <a:pt x="706" y="89"/>
                </a:cubicBezTo>
                <a:cubicBezTo>
                  <a:pt x="716" y="88"/>
                  <a:pt x="725" y="87"/>
                  <a:pt x="735" y="85"/>
                </a:cubicBezTo>
                <a:cubicBezTo>
                  <a:pt x="734" y="83"/>
                  <a:pt x="734" y="82"/>
                  <a:pt x="733" y="80"/>
                </a:cubicBezTo>
                <a:cubicBezTo>
                  <a:pt x="737" y="81"/>
                  <a:pt x="741" y="83"/>
                  <a:pt x="745" y="82"/>
                </a:cubicBezTo>
                <a:cubicBezTo>
                  <a:pt x="749" y="79"/>
                  <a:pt x="752" y="77"/>
                  <a:pt x="755" y="73"/>
                </a:cubicBezTo>
                <a:cubicBezTo>
                  <a:pt x="752" y="73"/>
                  <a:pt x="748" y="73"/>
                  <a:pt x="745" y="73"/>
                </a:cubicBezTo>
                <a:cubicBezTo>
                  <a:pt x="750" y="72"/>
                  <a:pt x="756" y="70"/>
                  <a:pt x="762" y="69"/>
                </a:cubicBezTo>
                <a:cubicBezTo>
                  <a:pt x="766" y="68"/>
                  <a:pt x="772" y="63"/>
                  <a:pt x="777" y="60"/>
                </a:cubicBezTo>
                <a:cubicBezTo>
                  <a:pt x="782" y="57"/>
                  <a:pt x="801" y="52"/>
                  <a:pt x="802" y="45"/>
                </a:cubicBezTo>
                <a:cubicBezTo>
                  <a:pt x="787" y="48"/>
                  <a:pt x="773" y="51"/>
                  <a:pt x="759" y="53"/>
                </a:cubicBezTo>
                <a:cubicBezTo>
                  <a:pt x="767" y="51"/>
                  <a:pt x="776" y="48"/>
                  <a:pt x="785" y="46"/>
                </a:cubicBezTo>
                <a:cubicBezTo>
                  <a:pt x="780" y="45"/>
                  <a:pt x="775" y="44"/>
                  <a:pt x="770" y="43"/>
                </a:cubicBezTo>
                <a:cubicBezTo>
                  <a:pt x="781" y="42"/>
                  <a:pt x="792" y="41"/>
                  <a:pt x="803" y="41"/>
                </a:cubicBezTo>
                <a:cubicBezTo>
                  <a:pt x="811" y="40"/>
                  <a:pt x="821" y="32"/>
                  <a:pt x="829" y="28"/>
                </a:cubicBezTo>
                <a:cubicBezTo>
                  <a:pt x="819" y="24"/>
                  <a:pt x="810" y="22"/>
                  <a:pt x="799" y="20"/>
                </a:cubicBezTo>
                <a:cubicBezTo>
                  <a:pt x="791" y="18"/>
                  <a:pt x="783" y="21"/>
                  <a:pt x="774" y="23"/>
                </a:cubicBezTo>
                <a:cubicBezTo>
                  <a:pt x="779" y="20"/>
                  <a:pt x="783" y="18"/>
                  <a:pt x="788" y="15"/>
                </a:cubicBezTo>
                <a:cubicBezTo>
                  <a:pt x="779" y="14"/>
                  <a:pt x="770" y="11"/>
                  <a:pt x="761" y="11"/>
                </a:cubicBezTo>
                <a:cubicBezTo>
                  <a:pt x="753" y="11"/>
                  <a:pt x="743" y="14"/>
                  <a:pt x="735" y="15"/>
                </a:cubicBezTo>
                <a:cubicBezTo>
                  <a:pt x="736" y="17"/>
                  <a:pt x="737" y="20"/>
                  <a:pt x="738" y="22"/>
                </a:cubicBezTo>
                <a:cubicBezTo>
                  <a:pt x="734" y="19"/>
                  <a:pt x="729" y="14"/>
                  <a:pt x="724" y="13"/>
                </a:cubicBezTo>
                <a:cubicBezTo>
                  <a:pt x="717" y="13"/>
                  <a:pt x="710" y="13"/>
                  <a:pt x="703" y="13"/>
                </a:cubicBezTo>
                <a:cubicBezTo>
                  <a:pt x="707" y="17"/>
                  <a:pt x="712" y="20"/>
                  <a:pt x="716" y="23"/>
                </a:cubicBezTo>
                <a:cubicBezTo>
                  <a:pt x="711" y="21"/>
                  <a:pt x="706" y="19"/>
                  <a:pt x="701" y="17"/>
                </a:cubicBezTo>
                <a:cubicBezTo>
                  <a:pt x="698" y="16"/>
                  <a:pt x="690" y="14"/>
                  <a:pt x="688" y="15"/>
                </a:cubicBezTo>
                <a:cubicBezTo>
                  <a:pt x="686" y="16"/>
                  <a:pt x="685" y="18"/>
                  <a:pt x="683" y="19"/>
                </a:cubicBezTo>
                <a:cubicBezTo>
                  <a:pt x="680" y="19"/>
                  <a:pt x="676" y="19"/>
                  <a:pt x="673" y="19"/>
                </a:cubicBezTo>
                <a:cubicBezTo>
                  <a:pt x="670" y="19"/>
                  <a:pt x="666" y="25"/>
                  <a:pt x="663" y="27"/>
                </a:cubicBezTo>
                <a:cubicBezTo>
                  <a:pt x="671" y="31"/>
                  <a:pt x="679" y="36"/>
                  <a:pt x="688" y="40"/>
                </a:cubicBezTo>
                <a:cubicBezTo>
                  <a:pt x="678" y="38"/>
                  <a:pt x="669" y="36"/>
                  <a:pt x="660" y="34"/>
                </a:cubicBezTo>
                <a:cubicBezTo>
                  <a:pt x="656" y="32"/>
                  <a:pt x="652" y="28"/>
                  <a:pt x="648" y="26"/>
                </a:cubicBezTo>
                <a:cubicBezTo>
                  <a:pt x="645" y="24"/>
                  <a:pt x="641" y="25"/>
                  <a:pt x="638" y="25"/>
                </a:cubicBezTo>
                <a:cubicBezTo>
                  <a:pt x="638" y="26"/>
                  <a:pt x="639" y="28"/>
                  <a:pt x="640" y="30"/>
                </a:cubicBezTo>
                <a:cubicBezTo>
                  <a:pt x="636" y="30"/>
                  <a:pt x="633" y="30"/>
                  <a:pt x="629" y="30"/>
                </a:cubicBezTo>
                <a:cubicBezTo>
                  <a:pt x="632" y="32"/>
                  <a:pt x="634" y="33"/>
                  <a:pt x="637" y="34"/>
                </a:cubicBezTo>
                <a:cubicBezTo>
                  <a:pt x="628" y="34"/>
                  <a:pt x="615" y="29"/>
                  <a:pt x="610" y="40"/>
                </a:cubicBezTo>
                <a:cubicBezTo>
                  <a:pt x="604" y="34"/>
                  <a:pt x="596" y="39"/>
                  <a:pt x="589" y="42"/>
                </a:cubicBezTo>
                <a:cubicBezTo>
                  <a:pt x="594" y="45"/>
                  <a:pt x="598" y="47"/>
                  <a:pt x="602" y="49"/>
                </a:cubicBezTo>
                <a:cubicBezTo>
                  <a:pt x="606" y="47"/>
                  <a:pt x="610" y="45"/>
                  <a:pt x="615" y="44"/>
                </a:cubicBezTo>
                <a:close/>
                <a:moveTo>
                  <a:pt x="521" y="118"/>
                </a:moveTo>
                <a:cubicBezTo>
                  <a:pt x="518" y="115"/>
                  <a:pt x="515" y="115"/>
                  <a:pt x="511" y="116"/>
                </a:cubicBezTo>
                <a:cubicBezTo>
                  <a:pt x="507" y="117"/>
                  <a:pt x="509" y="120"/>
                  <a:pt x="512" y="120"/>
                </a:cubicBezTo>
                <a:cubicBezTo>
                  <a:pt x="515" y="119"/>
                  <a:pt x="518" y="117"/>
                  <a:pt x="521" y="118"/>
                </a:cubicBezTo>
                <a:close/>
                <a:moveTo>
                  <a:pt x="684" y="367"/>
                </a:moveTo>
                <a:cubicBezTo>
                  <a:pt x="686" y="365"/>
                  <a:pt x="693" y="358"/>
                  <a:pt x="687" y="355"/>
                </a:cubicBezTo>
                <a:cubicBezTo>
                  <a:pt x="684" y="354"/>
                  <a:pt x="681" y="358"/>
                  <a:pt x="681" y="360"/>
                </a:cubicBezTo>
                <a:cubicBezTo>
                  <a:pt x="680" y="364"/>
                  <a:pt x="682" y="364"/>
                  <a:pt x="684" y="367"/>
                </a:cubicBezTo>
                <a:close/>
                <a:moveTo>
                  <a:pt x="1228" y="485"/>
                </a:moveTo>
                <a:cubicBezTo>
                  <a:pt x="1227" y="486"/>
                  <a:pt x="1227" y="487"/>
                  <a:pt x="1226" y="488"/>
                </a:cubicBezTo>
                <a:cubicBezTo>
                  <a:pt x="1233" y="494"/>
                  <a:pt x="1242" y="482"/>
                  <a:pt x="1249" y="481"/>
                </a:cubicBezTo>
                <a:cubicBezTo>
                  <a:pt x="1252" y="480"/>
                  <a:pt x="1253" y="482"/>
                  <a:pt x="1254" y="479"/>
                </a:cubicBezTo>
                <a:cubicBezTo>
                  <a:pt x="1255" y="477"/>
                  <a:pt x="1256" y="474"/>
                  <a:pt x="1257" y="471"/>
                </a:cubicBezTo>
                <a:cubicBezTo>
                  <a:pt x="1258" y="468"/>
                  <a:pt x="1256" y="464"/>
                  <a:pt x="1254" y="461"/>
                </a:cubicBezTo>
                <a:cubicBezTo>
                  <a:pt x="1258" y="458"/>
                  <a:pt x="1260" y="458"/>
                  <a:pt x="1260" y="452"/>
                </a:cubicBezTo>
                <a:cubicBezTo>
                  <a:pt x="1258" y="452"/>
                  <a:pt x="1257" y="448"/>
                  <a:pt x="1255" y="446"/>
                </a:cubicBezTo>
                <a:cubicBezTo>
                  <a:pt x="1254" y="444"/>
                  <a:pt x="1250" y="446"/>
                  <a:pt x="1248" y="447"/>
                </a:cubicBezTo>
                <a:cubicBezTo>
                  <a:pt x="1249" y="446"/>
                  <a:pt x="1249" y="445"/>
                  <a:pt x="1249" y="445"/>
                </a:cubicBezTo>
                <a:cubicBezTo>
                  <a:pt x="1244" y="441"/>
                  <a:pt x="1238" y="448"/>
                  <a:pt x="1236" y="452"/>
                </a:cubicBezTo>
                <a:cubicBezTo>
                  <a:pt x="1238" y="453"/>
                  <a:pt x="1239" y="453"/>
                  <a:pt x="1241" y="454"/>
                </a:cubicBezTo>
                <a:cubicBezTo>
                  <a:pt x="1239" y="456"/>
                  <a:pt x="1238" y="457"/>
                  <a:pt x="1235" y="457"/>
                </a:cubicBezTo>
                <a:cubicBezTo>
                  <a:pt x="1233" y="456"/>
                  <a:pt x="1231" y="455"/>
                  <a:pt x="1229" y="456"/>
                </a:cubicBezTo>
                <a:cubicBezTo>
                  <a:pt x="1226" y="457"/>
                  <a:pt x="1227" y="458"/>
                  <a:pt x="1228" y="461"/>
                </a:cubicBezTo>
                <a:cubicBezTo>
                  <a:pt x="1229" y="463"/>
                  <a:pt x="1226" y="465"/>
                  <a:pt x="1225" y="466"/>
                </a:cubicBezTo>
                <a:cubicBezTo>
                  <a:pt x="1228" y="467"/>
                  <a:pt x="1230" y="468"/>
                  <a:pt x="1234" y="469"/>
                </a:cubicBezTo>
                <a:cubicBezTo>
                  <a:pt x="1231" y="471"/>
                  <a:pt x="1229" y="473"/>
                  <a:pt x="1226" y="476"/>
                </a:cubicBezTo>
                <a:cubicBezTo>
                  <a:pt x="1229" y="476"/>
                  <a:pt x="1233" y="474"/>
                  <a:pt x="1236" y="475"/>
                </a:cubicBezTo>
                <a:cubicBezTo>
                  <a:pt x="1234" y="476"/>
                  <a:pt x="1229" y="476"/>
                  <a:pt x="1228" y="478"/>
                </a:cubicBezTo>
                <a:cubicBezTo>
                  <a:pt x="1227" y="480"/>
                  <a:pt x="1225" y="480"/>
                  <a:pt x="1223" y="481"/>
                </a:cubicBezTo>
                <a:cubicBezTo>
                  <a:pt x="1224" y="481"/>
                  <a:pt x="1225" y="482"/>
                  <a:pt x="1227" y="482"/>
                </a:cubicBezTo>
                <a:cubicBezTo>
                  <a:pt x="1225" y="483"/>
                  <a:pt x="1224" y="484"/>
                  <a:pt x="1223" y="484"/>
                </a:cubicBezTo>
                <a:cubicBezTo>
                  <a:pt x="1225" y="485"/>
                  <a:pt x="1226" y="485"/>
                  <a:pt x="1228" y="485"/>
                </a:cubicBezTo>
                <a:close/>
                <a:moveTo>
                  <a:pt x="652" y="355"/>
                </a:moveTo>
                <a:cubicBezTo>
                  <a:pt x="653" y="356"/>
                  <a:pt x="653" y="359"/>
                  <a:pt x="654" y="359"/>
                </a:cubicBezTo>
                <a:cubicBezTo>
                  <a:pt x="661" y="359"/>
                  <a:pt x="668" y="356"/>
                  <a:pt x="669" y="348"/>
                </a:cubicBezTo>
                <a:cubicBezTo>
                  <a:pt x="667" y="348"/>
                  <a:pt x="666" y="348"/>
                  <a:pt x="664" y="347"/>
                </a:cubicBezTo>
                <a:cubicBezTo>
                  <a:pt x="660" y="348"/>
                  <a:pt x="657" y="348"/>
                  <a:pt x="654" y="351"/>
                </a:cubicBezTo>
                <a:cubicBezTo>
                  <a:pt x="652" y="353"/>
                  <a:pt x="651" y="352"/>
                  <a:pt x="652" y="355"/>
                </a:cubicBezTo>
                <a:close/>
                <a:moveTo>
                  <a:pt x="578" y="165"/>
                </a:moveTo>
                <a:cubicBezTo>
                  <a:pt x="577" y="161"/>
                  <a:pt x="572" y="154"/>
                  <a:pt x="568" y="156"/>
                </a:cubicBezTo>
                <a:cubicBezTo>
                  <a:pt x="565" y="156"/>
                  <a:pt x="552" y="159"/>
                  <a:pt x="554" y="166"/>
                </a:cubicBezTo>
                <a:cubicBezTo>
                  <a:pt x="555" y="168"/>
                  <a:pt x="565" y="172"/>
                  <a:pt x="568" y="173"/>
                </a:cubicBezTo>
                <a:cubicBezTo>
                  <a:pt x="574" y="173"/>
                  <a:pt x="580" y="173"/>
                  <a:pt x="578" y="165"/>
                </a:cubicBezTo>
                <a:close/>
                <a:moveTo>
                  <a:pt x="489" y="98"/>
                </a:moveTo>
                <a:cubicBezTo>
                  <a:pt x="493" y="99"/>
                  <a:pt x="494" y="93"/>
                  <a:pt x="498" y="96"/>
                </a:cubicBezTo>
                <a:cubicBezTo>
                  <a:pt x="497" y="97"/>
                  <a:pt x="496" y="98"/>
                  <a:pt x="495" y="98"/>
                </a:cubicBezTo>
                <a:cubicBezTo>
                  <a:pt x="497" y="99"/>
                  <a:pt x="500" y="99"/>
                  <a:pt x="502" y="99"/>
                </a:cubicBezTo>
                <a:cubicBezTo>
                  <a:pt x="502" y="106"/>
                  <a:pt x="493" y="101"/>
                  <a:pt x="489" y="104"/>
                </a:cubicBezTo>
                <a:cubicBezTo>
                  <a:pt x="490" y="115"/>
                  <a:pt x="503" y="104"/>
                  <a:pt x="506" y="107"/>
                </a:cubicBezTo>
                <a:cubicBezTo>
                  <a:pt x="508" y="110"/>
                  <a:pt x="513" y="109"/>
                  <a:pt x="517" y="110"/>
                </a:cubicBezTo>
                <a:cubicBezTo>
                  <a:pt x="520" y="110"/>
                  <a:pt x="521" y="112"/>
                  <a:pt x="523" y="116"/>
                </a:cubicBezTo>
                <a:cubicBezTo>
                  <a:pt x="524" y="119"/>
                  <a:pt x="541" y="118"/>
                  <a:pt x="533" y="109"/>
                </a:cubicBezTo>
                <a:cubicBezTo>
                  <a:pt x="531" y="108"/>
                  <a:pt x="529" y="106"/>
                  <a:pt x="529" y="104"/>
                </a:cubicBezTo>
                <a:cubicBezTo>
                  <a:pt x="530" y="101"/>
                  <a:pt x="530" y="102"/>
                  <a:pt x="528" y="100"/>
                </a:cubicBezTo>
                <a:cubicBezTo>
                  <a:pt x="525" y="97"/>
                  <a:pt x="524" y="98"/>
                  <a:pt x="519" y="99"/>
                </a:cubicBezTo>
                <a:cubicBezTo>
                  <a:pt x="521" y="90"/>
                  <a:pt x="510" y="94"/>
                  <a:pt x="507" y="96"/>
                </a:cubicBezTo>
                <a:cubicBezTo>
                  <a:pt x="505" y="91"/>
                  <a:pt x="502" y="87"/>
                  <a:pt x="496" y="88"/>
                </a:cubicBezTo>
                <a:cubicBezTo>
                  <a:pt x="490" y="89"/>
                  <a:pt x="486" y="87"/>
                  <a:pt x="484" y="94"/>
                </a:cubicBezTo>
                <a:cubicBezTo>
                  <a:pt x="486" y="94"/>
                  <a:pt x="488" y="94"/>
                  <a:pt x="491" y="94"/>
                </a:cubicBezTo>
                <a:cubicBezTo>
                  <a:pt x="490" y="95"/>
                  <a:pt x="489" y="97"/>
                  <a:pt x="489" y="98"/>
                </a:cubicBezTo>
                <a:close/>
                <a:moveTo>
                  <a:pt x="490" y="129"/>
                </a:moveTo>
                <a:cubicBezTo>
                  <a:pt x="492" y="131"/>
                  <a:pt x="495" y="128"/>
                  <a:pt x="493" y="126"/>
                </a:cubicBezTo>
                <a:cubicBezTo>
                  <a:pt x="491" y="124"/>
                  <a:pt x="490" y="122"/>
                  <a:pt x="488" y="121"/>
                </a:cubicBezTo>
                <a:cubicBezTo>
                  <a:pt x="486" y="119"/>
                  <a:pt x="484" y="117"/>
                  <a:pt x="481" y="118"/>
                </a:cubicBezTo>
                <a:cubicBezTo>
                  <a:pt x="481" y="120"/>
                  <a:pt x="482" y="123"/>
                  <a:pt x="482" y="125"/>
                </a:cubicBezTo>
                <a:cubicBezTo>
                  <a:pt x="485" y="127"/>
                  <a:pt x="489" y="127"/>
                  <a:pt x="490" y="129"/>
                </a:cubicBezTo>
                <a:close/>
                <a:moveTo>
                  <a:pt x="537" y="75"/>
                </a:moveTo>
                <a:cubicBezTo>
                  <a:pt x="535" y="70"/>
                  <a:pt x="524" y="72"/>
                  <a:pt x="527" y="78"/>
                </a:cubicBezTo>
                <a:cubicBezTo>
                  <a:pt x="532" y="80"/>
                  <a:pt x="541" y="85"/>
                  <a:pt x="537" y="75"/>
                </a:cubicBezTo>
                <a:close/>
                <a:moveTo>
                  <a:pt x="552" y="111"/>
                </a:moveTo>
                <a:cubicBezTo>
                  <a:pt x="550" y="112"/>
                  <a:pt x="547" y="112"/>
                  <a:pt x="545" y="113"/>
                </a:cubicBezTo>
                <a:cubicBezTo>
                  <a:pt x="547" y="114"/>
                  <a:pt x="551" y="117"/>
                  <a:pt x="551" y="117"/>
                </a:cubicBezTo>
                <a:cubicBezTo>
                  <a:pt x="554" y="117"/>
                  <a:pt x="556" y="116"/>
                  <a:pt x="558" y="116"/>
                </a:cubicBezTo>
                <a:cubicBezTo>
                  <a:pt x="561" y="115"/>
                  <a:pt x="565" y="115"/>
                  <a:pt x="567" y="113"/>
                </a:cubicBezTo>
                <a:cubicBezTo>
                  <a:pt x="568" y="110"/>
                  <a:pt x="565" y="109"/>
                  <a:pt x="568" y="106"/>
                </a:cubicBezTo>
                <a:cubicBezTo>
                  <a:pt x="565" y="105"/>
                  <a:pt x="561" y="105"/>
                  <a:pt x="559" y="104"/>
                </a:cubicBezTo>
                <a:cubicBezTo>
                  <a:pt x="557" y="103"/>
                  <a:pt x="555" y="101"/>
                  <a:pt x="552" y="100"/>
                </a:cubicBezTo>
                <a:cubicBezTo>
                  <a:pt x="549" y="98"/>
                  <a:pt x="536" y="96"/>
                  <a:pt x="543" y="103"/>
                </a:cubicBezTo>
                <a:cubicBezTo>
                  <a:pt x="542" y="104"/>
                  <a:pt x="541" y="104"/>
                  <a:pt x="540" y="104"/>
                </a:cubicBezTo>
                <a:cubicBezTo>
                  <a:pt x="542" y="111"/>
                  <a:pt x="548" y="107"/>
                  <a:pt x="552" y="111"/>
                </a:cubicBezTo>
                <a:close/>
                <a:moveTo>
                  <a:pt x="434" y="114"/>
                </a:moveTo>
                <a:cubicBezTo>
                  <a:pt x="427" y="115"/>
                  <a:pt x="424" y="113"/>
                  <a:pt x="425" y="122"/>
                </a:cubicBezTo>
                <a:cubicBezTo>
                  <a:pt x="429" y="122"/>
                  <a:pt x="431" y="127"/>
                  <a:pt x="434" y="126"/>
                </a:cubicBezTo>
                <a:cubicBezTo>
                  <a:pt x="438" y="125"/>
                  <a:pt x="443" y="124"/>
                  <a:pt x="447" y="123"/>
                </a:cubicBezTo>
                <a:cubicBezTo>
                  <a:pt x="450" y="122"/>
                  <a:pt x="449" y="121"/>
                  <a:pt x="449" y="118"/>
                </a:cubicBezTo>
                <a:cubicBezTo>
                  <a:pt x="450" y="117"/>
                  <a:pt x="445" y="118"/>
                  <a:pt x="443" y="116"/>
                </a:cubicBezTo>
                <a:cubicBezTo>
                  <a:pt x="447" y="115"/>
                  <a:pt x="451" y="115"/>
                  <a:pt x="453" y="112"/>
                </a:cubicBezTo>
                <a:cubicBezTo>
                  <a:pt x="448" y="110"/>
                  <a:pt x="440" y="113"/>
                  <a:pt x="434" y="114"/>
                </a:cubicBezTo>
                <a:close/>
                <a:moveTo>
                  <a:pt x="447" y="144"/>
                </a:moveTo>
                <a:cubicBezTo>
                  <a:pt x="450" y="145"/>
                  <a:pt x="453" y="147"/>
                  <a:pt x="456" y="149"/>
                </a:cubicBezTo>
                <a:cubicBezTo>
                  <a:pt x="454" y="150"/>
                  <a:pt x="452" y="150"/>
                  <a:pt x="450" y="151"/>
                </a:cubicBezTo>
                <a:cubicBezTo>
                  <a:pt x="452" y="152"/>
                  <a:pt x="459" y="154"/>
                  <a:pt x="459" y="156"/>
                </a:cubicBezTo>
                <a:cubicBezTo>
                  <a:pt x="458" y="160"/>
                  <a:pt x="454" y="158"/>
                  <a:pt x="450" y="158"/>
                </a:cubicBezTo>
                <a:cubicBezTo>
                  <a:pt x="448" y="158"/>
                  <a:pt x="440" y="159"/>
                  <a:pt x="440" y="156"/>
                </a:cubicBezTo>
                <a:cubicBezTo>
                  <a:pt x="439" y="151"/>
                  <a:pt x="438" y="152"/>
                  <a:pt x="433" y="152"/>
                </a:cubicBezTo>
                <a:cubicBezTo>
                  <a:pt x="434" y="152"/>
                  <a:pt x="435" y="152"/>
                  <a:pt x="436" y="151"/>
                </a:cubicBezTo>
                <a:cubicBezTo>
                  <a:pt x="433" y="149"/>
                  <a:pt x="429" y="144"/>
                  <a:pt x="425" y="144"/>
                </a:cubicBezTo>
                <a:cubicBezTo>
                  <a:pt x="418" y="146"/>
                  <a:pt x="421" y="143"/>
                  <a:pt x="415" y="140"/>
                </a:cubicBezTo>
                <a:cubicBezTo>
                  <a:pt x="414" y="140"/>
                  <a:pt x="405" y="141"/>
                  <a:pt x="405" y="143"/>
                </a:cubicBezTo>
                <a:cubicBezTo>
                  <a:pt x="405" y="145"/>
                  <a:pt x="412" y="146"/>
                  <a:pt x="414" y="146"/>
                </a:cubicBezTo>
                <a:cubicBezTo>
                  <a:pt x="408" y="146"/>
                  <a:pt x="404" y="145"/>
                  <a:pt x="398" y="148"/>
                </a:cubicBezTo>
                <a:cubicBezTo>
                  <a:pt x="398" y="151"/>
                  <a:pt x="398" y="151"/>
                  <a:pt x="398" y="151"/>
                </a:cubicBezTo>
                <a:cubicBezTo>
                  <a:pt x="402" y="153"/>
                  <a:pt x="408" y="151"/>
                  <a:pt x="413" y="151"/>
                </a:cubicBezTo>
                <a:cubicBezTo>
                  <a:pt x="411" y="152"/>
                  <a:pt x="394" y="151"/>
                  <a:pt x="394" y="155"/>
                </a:cubicBezTo>
                <a:cubicBezTo>
                  <a:pt x="395" y="159"/>
                  <a:pt x="409" y="155"/>
                  <a:pt x="411" y="154"/>
                </a:cubicBezTo>
                <a:cubicBezTo>
                  <a:pt x="405" y="159"/>
                  <a:pt x="394" y="156"/>
                  <a:pt x="391" y="162"/>
                </a:cubicBezTo>
                <a:cubicBezTo>
                  <a:pt x="395" y="164"/>
                  <a:pt x="397" y="164"/>
                  <a:pt x="402" y="163"/>
                </a:cubicBezTo>
                <a:cubicBezTo>
                  <a:pt x="402" y="164"/>
                  <a:pt x="402" y="165"/>
                  <a:pt x="401" y="165"/>
                </a:cubicBezTo>
                <a:cubicBezTo>
                  <a:pt x="403" y="166"/>
                  <a:pt x="405" y="167"/>
                  <a:pt x="407" y="167"/>
                </a:cubicBezTo>
                <a:cubicBezTo>
                  <a:pt x="406" y="163"/>
                  <a:pt x="410" y="164"/>
                  <a:pt x="411" y="167"/>
                </a:cubicBezTo>
                <a:cubicBezTo>
                  <a:pt x="416" y="164"/>
                  <a:pt x="417" y="164"/>
                  <a:pt x="418" y="158"/>
                </a:cubicBezTo>
                <a:cubicBezTo>
                  <a:pt x="422" y="159"/>
                  <a:pt x="421" y="162"/>
                  <a:pt x="420" y="165"/>
                </a:cubicBezTo>
                <a:cubicBezTo>
                  <a:pt x="423" y="165"/>
                  <a:pt x="429" y="166"/>
                  <a:pt x="430" y="162"/>
                </a:cubicBezTo>
                <a:cubicBezTo>
                  <a:pt x="431" y="166"/>
                  <a:pt x="438" y="164"/>
                  <a:pt x="441" y="162"/>
                </a:cubicBezTo>
                <a:cubicBezTo>
                  <a:pt x="435" y="168"/>
                  <a:pt x="424" y="169"/>
                  <a:pt x="416" y="172"/>
                </a:cubicBezTo>
                <a:cubicBezTo>
                  <a:pt x="425" y="178"/>
                  <a:pt x="429" y="176"/>
                  <a:pt x="440" y="173"/>
                </a:cubicBezTo>
                <a:cubicBezTo>
                  <a:pt x="446" y="171"/>
                  <a:pt x="451" y="168"/>
                  <a:pt x="457" y="166"/>
                </a:cubicBezTo>
                <a:cubicBezTo>
                  <a:pt x="461" y="165"/>
                  <a:pt x="462" y="168"/>
                  <a:pt x="466" y="168"/>
                </a:cubicBezTo>
                <a:cubicBezTo>
                  <a:pt x="467" y="168"/>
                  <a:pt x="467" y="165"/>
                  <a:pt x="470" y="165"/>
                </a:cubicBezTo>
                <a:cubicBezTo>
                  <a:pt x="473" y="165"/>
                  <a:pt x="476" y="165"/>
                  <a:pt x="478" y="165"/>
                </a:cubicBezTo>
                <a:cubicBezTo>
                  <a:pt x="482" y="165"/>
                  <a:pt x="484" y="161"/>
                  <a:pt x="485" y="157"/>
                </a:cubicBezTo>
                <a:cubicBezTo>
                  <a:pt x="486" y="152"/>
                  <a:pt x="485" y="148"/>
                  <a:pt x="479" y="148"/>
                </a:cubicBezTo>
                <a:cubicBezTo>
                  <a:pt x="471" y="149"/>
                  <a:pt x="478" y="152"/>
                  <a:pt x="474" y="156"/>
                </a:cubicBezTo>
                <a:cubicBezTo>
                  <a:pt x="473" y="152"/>
                  <a:pt x="472" y="151"/>
                  <a:pt x="469" y="150"/>
                </a:cubicBezTo>
                <a:cubicBezTo>
                  <a:pt x="467" y="149"/>
                  <a:pt x="466" y="145"/>
                  <a:pt x="464" y="144"/>
                </a:cubicBezTo>
                <a:cubicBezTo>
                  <a:pt x="460" y="141"/>
                  <a:pt x="463" y="132"/>
                  <a:pt x="456" y="135"/>
                </a:cubicBezTo>
                <a:cubicBezTo>
                  <a:pt x="453" y="139"/>
                  <a:pt x="451" y="141"/>
                  <a:pt x="447" y="144"/>
                </a:cubicBezTo>
                <a:close/>
                <a:moveTo>
                  <a:pt x="553" y="74"/>
                </a:moveTo>
                <a:cubicBezTo>
                  <a:pt x="554" y="83"/>
                  <a:pt x="564" y="83"/>
                  <a:pt x="570" y="80"/>
                </a:cubicBezTo>
                <a:cubicBezTo>
                  <a:pt x="568" y="84"/>
                  <a:pt x="565" y="83"/>
                  <a:pt x="562" y="84"/>
                </a:cubicBezTo>
                <a:cubicBezTo>
                  <a:pt x="559" y="84"/>
                  <a:pt x="560" y="87"/>
                  <a:pt x="563" y="87"/>
                </a:cubicBezTo>
                <a:cubicBezTo>
                  <a:pt x="565" y="87"/>
                  <a:pt x="565" y="91"/>
                  <a:pt x="567" y="89"/>
                </a:cubicBezTo>
                <a:cubicBezTo>
                  <a:pt x="569" y="88"/>
                  <a:pt x="571" y="86"/>
                  <a:pt x="573" y="87"/>
                </a:cubicBezTo>
                <a:cubicBezTo>
                  <a:pt x="573" y="88"/>
                  <a:pt x="573" y="88"/>
                  <a:pt x="573" y="89"/>
                </a:cubicBezTo>
                <a:cubicBezTo>
                  <a:pt x="576" y="90"/>
                  <a:pt x="576" y="88"/>
                  <a:pt x="579" y="87"/>
                </a:cubicBezTo>
                <a:cubicBezTo>
                  <a:pt x="579" y="87"/>
                  <a:pt x="582" y="90"/>
                  <a:pt x="581" y="86"/>
                </a:cubicBezTo>
                <a:cubicBezTo>
                  <a:pt x="586" y="87"/>
                  <a:pt x="593" y="85"/>
                  <a:pt x="596" y="88"/>
                </a:cubicBezTo>
                <a:cubicBezTo>
                  <a:pt x="593" y="88"/>
                  <a:pt x="589" y="89"/>
                  <a:pt x="585" y="89"/>
                </a:cubicBezTo>
                <a:cubicBezTo>
                  <a:pt x="591" y="91"/>
                  <a:pt x="596" y="90"/>
                  <a:pt x="602" y="90"/>
                </a:cubicBezTo>
                <a:cubicBezTo>
                  <a:pt x="591" y="92"/>
                  <a:pt x="582" y="91"/>
                  <a:pt x="572" y="95"/>
                </a:cubicBezTo>
                <a:cubicBezTo>
                  <a:pt x="575" y="97"/>
                  <a:pt x="578" y="98"/>
                  <a:pt x="582" y="99"/>
                </a:cubicBezTo>
                <a:cubicBezTo>
                  <a:pt x="580" y="99"/>
                  <a:pt x="578" y="99"/>
                  <a:pt x="576" y="99"/>
                </a:cubicBezTo>
                <a:cubicBezTo>
                  <a:pt x="579" y="104"/>
                  <a:pt x="587" y="102"/>
                  <a:pt x="592" y="103"/>
                </a:cubicBezTo>
                <a:cubicBezTo>
                  <a:pt x="589" y="103"/>
                  <a:pt x="585" y="104"/>
                  <a:pt x="582" y="104"/>
                </a:cubicBezTo>
                <a:cubicBezTo>
                  <a:pt x="587" y="111"/>
                  <a:pt x="596" y="110"/>
                  <a:pt x="603" y="110"/>
                </a:cubicBezTo>
                <a:cubicBezTo>
                  <a:pt x="603" y="109"/>
                  <a:pt x="601" y="107"/>
                  <a:pt x="600" y="107"/>
                </a:cubicBezTo>
                <a:cubicBezTo>
                  <a:pt x="604" y="106"/>
                  <a:pt x="606" y="108"/>
                  <a:pt x="609" y="111"/>
                </a:cubicBezTo>
                <a:cubicBezTo>
                  <a:pt x="608" y="108"/>
                  <a:pt x="606" y="105"/>
                  <a:pt x="605" y="101"/>
                </a:cubicBezTo>
                <a:cubicBezTo>
                  <a:pt x="608" y="105"/>
                  <a:pt x="611" y="108"/>
                  <a:pt x="614" y="111"/>
                </a:cubicBezTo>
                <a:cubicBezTo>
                  <a:pt x="616" y="107"/>
                  <a:pt x="617" y="105"/>
                  <a:pt x="614" y="102"/>
                </a:cubicBezTo>
                <a:cubicBezTo>
                  <a:pt x="628" y="109"/>
                  <a:pt x="613" y="96"/>
                  <a:pt x="622" y="93"/>
                </a:cubicBezTo>
                <a:cubicBezTo>
                  <a:pt x="622" y="96"/>
                  <a:pt x="623" y="99"/>
                  <a:pt x="624" y="101"/>
                </a:cubicBezTo>
                <a:cubicBezTo>
                  <a:pt x="626" y="99"/>
                  <a:pt x="630" y="98"/>
                  <a:pt x="629" y="94"/>
                </a:cubicBezTo>
                <a:cubicBezTo>
                  <a:pt x="631" y="96"/>
                  <a:pt x="641" y="91"/>
                  <a:pt x="645" y="89"/>
                </a:cubicBezTo>
                <a:cubicBezTo>
                  <a:pt x="643" y="86"/>
                  <a:pt x="640" y="85"/>
                  <a:pt x="638" y="82"/>
                </a:cubicBezTo>
                <a:cubicBezTo>
                  <a:pt x="638" y="84"/>
                  <a:pt x="637" y="85"/>
                  <a:pt x="636" y="86"/>
                </a:cubicBezTo>
                <a:cubicBezTo>
                  <a:pt x="636" y="79"/>
                  <a:pt x="628" y="83"/>
                  <a:pt x="625" y="85"/>
                </a:cubicBezTo>
                <a:cubicBezTo>
                  <a:pt x="629" y="78"/>
                  <a:pt x="630" y="75"/>
                  <a:pt x="622" y="74"/>
                </a:cubicBezTo>
                <a:cubicBezTo>
                  <a:pt x="627" y="69"/>
                  <a:pt x="620" y="63"/>
                  <a:pt x="615" y="67"/>
                </a:cubicBezTo>
                <a:cubicBezTo>
                  <a:pt x="616" y="69"/>
                  <a:pt x="617" y="71"/>
                  <a:pt x="618" y="73"/>
                </a:cubicBezTo>
                <a:cubicBezTo>
                  <a:pt x="615" y="73"/>
                  <a:pt x="613" y="72"/>
                  <a:pt x="611" y="70"/>
                </a:cubicBezTo>
                <a:cubicBezTo>
                  <a:pt x="610" y="68"/>
                  <a:pt x="613" y="63"/>
                  <a:pt x="609" y="65"/>
                </a:cubicBezTo>
                <a:cubicBezTo>
                  <a:pt x="605" y="66"/>
                  <a:pt x="601" y="64"/>
                  <a:pt x="598" y="61"/>
                </a:cubicBezTo>
                <a:cubicBezTo>
                  <a:pt x="593" y="55"/>
                  <a:pt x="590" y="51"/>
                  <a:pt x="584" y="49"/>
                </a:cubicBezTo>
                <a:cubicBezTo>
                  <a:pt x="580" y="48"/>
                  <a:pt x="574" y="46"/>
                  <a:pt x="571" y="50"/>
                </a:cubicBezTo>
                <a:cubicBezTo>
                  <a:pt x="574" y="51"/>
                  <a:pt x="578" y="50"/>
                  <a:pt x="581" y="52"/>
                </a:cubicBezTo>
                <a:cubicBezTo>
                  <a:pt x="578" y="58"/>
                  <a:pt x="566" y="49"/>
                  <a:pt x="563" y="59"/>
                </a:cubicBezTo>
                <a:cubicBezTo>
                  <a:pt x="566" y="60"/>
                  <a:pt x="570" y="59"/>
                  <a:pt x="572" y="61"/>
                </a:cubicBezTo>
                <a:cubicBezTo>
                  <a:pt x="569" y="62"/>
                  <a:pt x="556" y="62"/>
                  <a:pt x="560" y="67"/>
                </a:cubicBezTo>
                <a:cubicBezTo>
                  <a:pt x="558" y="67"/>
                  <a:pt x="556" y="68"/>
                  <a:pt x="554" y="69"/>
                </a:cubicBezTo>
                <a:cubicBezTo>
                  <a:pt x="557" y="71"/>
                  <a:pt x="560" y="70"/>
                  <a:pt x="563" y="71"/>
                </a:cubicBezTo>
                <a:cubicBezTo>
                  <a:pt x="563" y="71"/>
                  <a:pt x="562" y="71"/>
                  <a:pt x="561" y="72"/>
                </a:cubicBezTo>
                <a:cubicBezTo>
                  <a:pt x="565" y="73"/>
                  <a:pt x="568" y="70"/>
                  <a:pt x="571" y="72"/>
                </a:cubicBezTo>
                <a:cubicBezTo>
                  <a:pt x="570" y="72"/>
                  <a:pt x="569" y="73"/>
                  <a:pt x="568" y="73"/>
                </a:cubicBezTo>
                <a:cubicBezTo>
                  <a:pt x="569" y="74"/>
                  <a:pt x="570" y="75"/>
                  <a:pt x="570" y="76"/>
                </a:cubicBezTo>
                <a:cubicBezTo>
                  <a:pt x="569" y="75"/>
                  <a:pt x="568" y="75"/>
                  <a:pt x="567" y="75"/>
                </a:cubicBezTo>
                <a:cubicBezTo>
                  <a:pt x="562" y="74"/>
                  <a:pt x="558" y="74"/>
                  <a:pt x="553" y="74"/>
                </a:cubicBezTo>
                <a:close/>
                <a:moveTo>
                  <a:pt x="493" y="146"/>
                </a:moveTo>
                <a:cubicBezTo>
                  <a:pt x="496" y="150"/>
                  <a:pt x="509" y="151"/>
                  <a:pt x="507" y="144"/>
                </a:cubicBezTo>
                <a:cubicBezTo>
                  <a:pt x="504" y="143"/>
                  <a:pt x="496" y="144"/>
                  <a:pt x="493" y="146"/>
                </a:cubicBezTo>
                <a:close/>
                <a:moveTo>
                  <a:pt x="391" y="147"/>
                </a:moveTo>
                <a:cubicBezTo>
                  <a:pt x="389" y="148"/>
                  <a:pt x="377" y="153"/>
                  <a:pt x="378" y="156"/>
                </a:cubicBezTo>
                <a:cubicBezTo>
                  <a:pt x="379" y="159"/>
                  <a:pt x="385" y="158"/>
                  <a:pt x="386" y="156"/>
                </a:cubicBezTo>
                <a:cubicBezTo>
                  <a:pt x="388" y="154"/>
                  <a:pt x="392" y="150"/>
                  <a:pt x="391" y="147"/>
                </a:cubicBezTo>
                <a:close/>
                <a:moveTo>
                  <a:pt x="1255" y="423"/>
                </a:moveTo>
                <a:cubicBezTo>
                  <a:pt x="1254" y="424"/>
                  <a:pt x="1254" y="424"/>
                  <a:pt x="1254" y="424"/>
                </a:cubicBezTo>
                <a:cubicBezTo>
                  <a:pt x="1254" y="425"/>
                  <a:pt x="1254" y="425"/>
                  <a:pt x="1254" y="425"/>
                </a:cubicBezTo>
                <a:cubicBezTo>
                  <a:pt x="1254" y="424"/>
                  <a:pt x="1255" y="424"/>
                  <a:pt x="1255" y="423"/>
                </a:cubicBezTo>
                <a:close/>
                <a:moveTo>
                  <a:pt x="473" y="192"/>
                </a:moveTo>
                <a:cubicBezTo>
                  <a:pt x="477" y="194"/>
                  <a:pt x="478" y="194"/>
                  <a:pt x="481" y="197"/>
                </a:cubicBezTo>
                <a:cubicBezTo>
                  <a:pt x="483" y="199"/>
                  <a:pt x="485" y="202"/>
                  <a:pt x="488" y="201"/>
                </a:cubicBezTo>
                <a:cubicBezTo>
                  <a:pt x="490" y="200"/>
                  <a:pt x="493" y="196"/>
                  <a:pt x="493" y="193"/>
                </a:cubicBezTo>
                <a:cubicBezTo>
                  <a:pt x="492" y="189"/>
                  <a:pt x="490" y="189"/>
                  <a:pt x="487" y="187"/>
                </a:cubicBezTo>
                <a:cubicBezTo>
                  <a:pt x="482" y="188"/>
                  <a:pt x="476" y="186"/>
                  <a:pt x="473" y="192"/>
                </a:cubicBezTo>
                <a:close/>
                <a:moveTo>
                  <a:pt x="500" y="164"/>
                </a:moveTo>
                <a:cubicBezTo>
                  <a:pt x="498" y="158"/>
                  <a:pt x="495" y="159"/>
                  <a:pt x="491" y="161"/>
                </a:cubicBezTo>
                <a:cubicBezTo>
                  <a:pt x="486" y="168"/>
                  <a:pt x="497" y="165"/>
                  <a:pt x="500" y="164"/>
                </a:cubicBezTo>
                <a:close/>
                <a:moveTo>
                  <a:pt x="491" y="139"/>
                </a:moveTo>
                <a:cubicBezTo>
                  <a:pt x="493" y="141"/>
                  <a:pt x="493" y="141"/>
                  <a:pt x="494" y="143"/>
                </a:cubicBezTo>
                <a:cubicBezTo>
                  <a:pt x="497" y="144"/>
                  <a:pt x="502" y="145"/>
                  <a:pt x="505" y="142"/>
                </a:cubicBezTo>
                <a:cubicBezTo>
                  <a:pt x="503" y="141"/>
                  <a:pt x="501" y="139"/>
                  <a:pt x="499" y="138"/>
                </a:cubicBezTo>
                <a:cubicBezTo>
                  <a:pt x="497" y="137"/>
                  <a:pt x="494" y="138"/>
                  <a:pt x="491" y="139"/>
                </a:cubicBezTo>
                <a:close/>
                <a:moveTo>
                  <a:pt x="577" y="124"/>
                </a:moveTo>
                <a:cubicBezTo>
                  <a:pt x="578" y="122"/>
                  <a:pt x="580" y="120"/>
                  <a:pt x="581" y="118"/>
                </a:cubicBezTo>
                <a:cubicBezTo>
                  <a:pt x="573" y="116"/>
                  <a:pt x="564" y="116"/>
                  <a:pt x="557" y="120"/>
                </a:cubicBezTo>
                <a:cubicBezTo>
                  <a:pt x="558" y="126"/>
                  <a:pt x="573" y="123"/>
                  <a:pt x="577" y="124"/>
                </a:cubicBezTo>
                <a:close/>
                <a:moveTo>
                  <a:pt x="681" y="201"/>
                </a:moveTo>
                <a:cubicBezTo>
                  <a:pt x="682" y="202"/>
                  <a:pt x="685" y="203"/>
                  <a:pt x="687" y="204"/>
                </a:cubicBezTo>
                <a:cubicBezTo>
                  <a:pt x="689" y="206"/>
                  <a:pt x="698" y="202"/>
                  <a:pt x="701" y="201"/>
                </a:cubicBezTo>
                <a:cubicBezTo>
                  <a:pt x="705" y="201"/>
                  <a:pt x="709" y="202"/>
                  <a:pt x="713" y="202"/>
                </a:cubicBezTo>
                <a:cubicBezTo>
                  <a:pt x="708" y="195"/>
                  <a:pt x="704" y="193"/>
                  <a:pt x="697" y="189"/>
                </a:cubicBezTo>
                <a:cubicBezTo>
                  <a:pt x="695" y="188"/>
                  <a:pt x="692" y="190"/>
                  <a:pt x="689" y="189"/>
                </a:cubicBezTo>
                <a:cubicBezTo>
                  <a:pt x="686" y="188"/>
                  <a:pt x="683" y="187"/>
                  <a:pt x="680" y="185"/>
                </a:cubicBezTo>
                <a:cubicBezTo>
                  <a:pt x="675" y="186"/>
                  <a:pt x="674" y="193"/>
                  <a:pt x="679" y="195"/>
                </a:cubicBezTo>
                <a:cubicBezTo>
                  <a:pt x="682" y="197"/>
                  <a:pt x="679" y="198"/>
                  <a:pt x="681" y="201"/>
                </a:cubicBezTo>
                <a:close/>
                <a:moveTo>
                  <a:pt x="596" y="122"/>
                </a:moveTo>
                <a:cubicBezTo>
                  <a:pt x="594" y="124"/>
                  <a:pt x="599" y="126"/>
                  <a:pt x="601" y="127"/>
                </a:cubicBezTo>
                <a:cubicBezTo>
                  <a:pt x="603" y="129"/>
                  <a:pt x="606" y="127"/>
                  <a:pt x="609" y="126"/>
                </a:cubicBezTo>
                <a:cubicBezTo>
                  <a:pt x="608" y="120"/>
                  <a:pt x="600" y="118"/>
                  <a:pt x="596" y="122"/>
                </a:cubicBezTo>
                <a:close/>
                <a:moveTo>
                  <a:pt x="602" y="135"/>
                </a:moveTo>
                <a:cubicBezTo>
                  <a:pt x="599" y="137"/>
                  <a:pt x="605" y="141"/>
                  <a:pt x="608" y="140"/>
                </a:cubicBezTo>
                <a:cubicBezTo>
                  <a:pt x="607" y="140"/>
                  <a:pt x="607" y="138"/>
                  <a:pt x="607" y="138"/>
                </a:cubicBezTo>
                <a:cubicBezTo>
                  <a:pt x="610" y="135"/>
                  <a:pt x="604" y="133"/>
                  <a:pt x="602" y="135"/>
                </a:cubicBezTo>
                <a:close/>
                <a:moveTo>
                  <a:pt x="2449" y="172"/>
                </a:moveTo>
                <a:cubicBezTo>
                  <a:pt x="2458" y="172"/>
                  <a:pt x="2464" y="172"/>
                  <a:pt x="2473" y="169"/>
                </a:cubicBezTo>
                <a:cubicBezTo>
                  <a:pt x="2474" y="169"/>
                  <a:pt x="2474" y="164"/>
                  <a:pt x="2474" y="164"/>
                </a:cubicBezTo>
                <a:cubicBezTo>
                  <a:pt x="2473" y="163"/>
                  <a:pt x="2469" y="162"/>
                  <a:pt x="2468" y="162"/>
                </a:cubicBezTo>
                <a:cubicBezTo>
                  <a:pt x="2463" y="160"/>
                  <a:pt x="2461" y="161"/>
                  <a:pt x="2456" y="162"/>
                </a:cubicBezTo>
                <a:cubicBezTo>
                  <a:pt x="2457" y="161"/>
                  <a:pt x="2456" y="160"/>
                  <a:pt x="2457" y="159"/>
                </a:cubicBezTo>
                <a:cubicBezTo>
                  <a:pt x="2452" y="159"/>
                  <a:pt x="2448" y="158"/>
                  <a:pt x="2445" y="161"/>
                </a:cubicBezTo>
                <a:cubicBezTo>
                  <a:pt x="2445" y="153"/>
                  <a:pt x="2435" y="158"/>
                  <a:pt x="2436" y="163"/>
                </a:cubicBezTo>
                <a:cubicBezTo>
                  <a:pt x="2437" y="165"/>
                  <a:pt x="2447" y="170"/>
                  <a:pt x="2449" y="172"/>
                </a:cubicBezTo>
                <a:close/>
                <a:moveTo>
                  <a:pt x="1708" y="227"/>
                </a:moveTo>
                <a:cubicBezTo>
                  <a:pt x="1713" y="232"/>
                  <a:pt x="1719" y="236"/>
                  <a:pt x="1726" y="236"/>
                </a:cubicBezTo>
                <a:cubicBezTo>
                  <a:pt x="1732" y="237"/>
                  <a:pt x="1744" y="241"/>
                  <a:pt x="1750" y="236"/>
                </a:cubicBezTo>
                <a:cubicBezTo>
                  <a:pt x="1741" y="230"/>
                  <a:pt x="1734" y="225"/>
                  <a:pt x="1734" y="214"/>
                </a:cubicBezTo>
                <a:cubicBezTo>
                  <a:pt x="1734" y="205"/>
                  <a:pt x="1743" y="197"/>
                  <a:pt x="1748" y="191"/>
                </a:cubicBezTo>
                <a:cubicBezTo>
                  <a:pt x="1751" y="187"/>
                  <a:pt x="1754" y="183"/>
                  <a:pt x="1757" y="179"/>
                </a:cubicBezTo>
                <a:cubicBezTo>
                  <a:pt x="1759" y="176"/>
                  <a:pt x="1765" y="174"/>
                  <a:pt x="1769" y="171"/>
                </a:cubicBezTo>
                <a:cubicBezTo>
                  <a:pt x="1776" y="167"/>
                  <a:pt x="1780" y="161"/>
                  <a:pt x="1788" y="159"/>
                </a:cubicBezTo>
                <a:cubicBezTo>
                  <a:pt x="1797" y="156"/>
                  <a:pt x="1806" y="154"/>
                  <a:pt x="1816" y="151"/>
                </a:cubicBezTo>
                <a:cubicBezTo>
                  <a:pt x="1820" y="149"/>
                  <a:pt x="1839" y="146"/>
                  <a:pt x="1839" y="137"/>
                </a:cubicBezTo>
                <a:cubicBezTo>
                  <a:pt x="1840" y="128"/>
                  <a:pt x="1821" y="132"/>
                  <a:pt x="1818" y="135"/>
                </a:cubicBezTo>
                <a:cubicBezTo>
                  <a:pt x="1810" y="141"/>
                  <a:pt x="1802" y="142"/>
                  <a:pt x="1793" y="145"/>
                </a:cubicBezTo>
                <a:cubicBezTo>
                  <a:pt x="1784" y="145"/>
                  <a:pt x="1779" y="145"/>
                  <a:pt x="1771" y="148"/>
                </a:cubicBezTo>
                <a:cubicBezTo>
                  <a:pt x="1765" y="151"/>
                  <a:pt x="1755" y="153"/>
                  <a:pt x="1750" y="157"/>
                </a:cubicBezTo>
                <a:cubicBezTo>
                  <a:pt x="1745" y="162"/>
                  <a:pt x="1739" y="167"/>
                  <a:pt x="1734" y="173"/>
                </a:cubicBezTo>
                <a:cubicBezTo>
                  <a:pt x="1730" y="177"/>
                  <a:pt x="1727" y="181"/>
                  <a:pt x="1723" y="185"/>
                </a:cubicBezTo>
                <a:cubicBezTo>
                  <a:pt x="1720" y="188"/>
                  <a:pt x="1722" y="190"/>
                  <a:pt x="1723" y="194"/>
                </a:cubicBezTo>
                <a:cubicBezTo>
                  <a:pt x="1723" y="196"/>
                  <a:pt x="1715" y="200"/>
                  <a:pt x="1714" y="201"/>
                </a:cubicBezTo>
                <a:cubicBezTo>
                  <a:pt x="1709" y="204"/>
                  <a:pt x="1714" y="205"/>
                  <a:pt x="1711" y="209"/>
                </a:cubicBezTo>
                <a:cubicBezTo>
                  <a:pt x="1710" y="213"/>
                  <a:pt x="1704" y="211"/>
                  <a:pt x="1704" y="216"/>
                </a:cubicBezTo>
                <a:cubicBezTo>
                  <a:pt x="1704" y="222"/>
                  <a:pt x="1704" y="223"/>
                  <a:pt x="1708" y="227"/>
                </a:cubicBezTo>
                <a:close/>
                <a:moveTo>
                  <a:pt x="1725" y="69"/>
                </a:moveTo>
                <a:cubicBezTo>
                  <a:pt x="1716" y="66"/>
                  <a:pt x="1716" y="66"/>
                  <a:pt x="1709" y="72"/>
                </a:cubicBezTo>
                <a:cubicBezTo>
                  <a:pt x="1712" y="73"/>
                  <a:pt x="1716" y="73"/>
                  <a:pt x="1719" y="73"/>
                </a:cubicBezTo>
                <a:cubicBezTo>
                  <a:pt x="1721" y="72"/>
                  <a:pt x="1723" y="70"/>
                  <a:pt x="1725" y="69"/>
                </a:cubicBezTo>
                <a:close/>
                <a:moveTo>
                  <a:pt x="1758" y="48"/>
                </a:moveTo>
                <a:cubicBezTo>
                  <a:pt x="1756" y="47"/>
                  <a:pt x="1754" y="45"/>
                  <a:pt x="1751" y="43"/>
                </a:cubicBezTo>
                <a:cubicBezTo>
                  <a:pt x="1756" y="42"/>
                  <a:pt x="1760" y="41"/>
                  <a:pt x="1764" y="40"/>
                </a:cubicBezTo>
                <a:cubicBezTo>
                  <a:pt x="1757" y="39"/>
                  <a:pt x="1754" y="37"/>
                  <a:pt x="1749" y="41"/>
                </a:cubicBezTo>
                <a:cubicBezTo>
                  <a:pt x="1744" y="45"/>
                  <a:pt x="1739" y="48"/>
                  <a:pt x="1735" y="51"/>
                </a:cubicBezTo>
                <a:cubicBezTo>
                  <a:pt x="1739" y="51"/>
                  <a:pt x="1743" y="52"/>
                  <a:pt x="1747" y="52"/>
                </a:cubicBezTo>
                <a:cubicBezTo>
                  <a:pt x="1751" y="51"/>
                  <a:pt x="1754" y="50"/>
                  <a:pt x="1758" y="48"/>
                </a:cubicBezTo>
                <a:close/>
                <a:moveTo>
                  <a:pt x="1757" y="243"/>
                </a:moveTo>
                <a:cubicBezTo>
                  <a:pt x="1759" y="246"/>
                  <a:pt x="1768" y="254"/>
                  <a:pt x="1772" y="251"/>
                </a:cubicBezTo>
                <a:cubicBezTo>
                  <a:pt x="1775" y="248"/>
                  <a:pt x="1763" y="242"/>
                  <a:pt x="1762" y="240"/>
                </a:cubicBezTo>
                <a:cubicBezTo>
                  <a:pt x="1760" y="241"/>
                  <a:pt x="1759" y="242"/>
                  <a:pt x="1757" y="243"/>
                </a:cubicBezTo>
                <a:close/>
                <a:moveTo>
                  <a:pt x="1768" y="75"/>
                </a:moveTo>
                <a:cubicBezTo>
                  <a:pt x="1767" y="72"/>
                  <a:pt x="1763" y="74"/>
                  <a:pt x="1760" y="75"/>
                </a:cubicBezTo>
                <a:cubicBezTo>
                  <a:pt x="1762" y="75"/>
                  <a:pt x="1763" y="77"/>
                  <a:pt x="1764" y="77"/>
                </a:cubicBezTo>
                <a:cubicBezTo>
                  <a:pt x="1765" y="77"/>
                  <a:pt x="1767" y="76"/>
                  <a:pt x="1768" y="75"/>
                </a:cubicBezTo>
                <a:close/>
                <a:moveTo>
                  <a:pt x="1753" y="58"/>
                </a:moveTo>
                <a:cubicBezTo>
                  <a:pt x="1748" y="56"/>
                  <a:pt x="1743" y="54"/>
                  <a:pt x="1738" y="54"/>
                </a:cubicBezTo>
                <a:cubicBezTo>
                  <a:pt x="1730" y="55"/>
                  <a:pt x="1727" y="54"/>
                  <a:pt x="1722" y="60"/>
                </a:cubicBezTo>
                <a:cubicBezTo>
                  <a:pt x="1727" y="61"/>
                  <a:pt x="1732" y="62"/>
                  <a:pt x="1737" y="64"/>
                </a:cubicBezTo>
                <a:cubicBezTo>
                  <a:pt x="1744" y="63"/>
                  <a:pt x="1748" y="62"/>
                  <a:pt x="1753" y="58"/>
                </a:cubicBezTo>
                <a:close/>
                <a:moveTo>
                  <a:pt x="1677" y="62"/>
                </a:moveTo>
                <a:cubicBezTo>
                  <a:pt x="1673" y="65"/>
                  <a:pt x="1670" y="67"/>
                  <a:pt x="1666" y="70"/>
                </a:cubicBezTo>
                <a:cubicBezTo>
                  <a:pt x="1673" y="72"/>
                  <a:pt x="1677" y="73"/>
                  <a:pt x="1684" y="73"/>
                </a:cubicBezTo>
                <a:cubicBezTo>
                  <a:pt x="1684" y="71"/>
                  <a:pt x="1683" y="69"/>
                  <a:pt x="1683" y="67"/>
                </a:cubicBezTo>
                <a:cubicBezTo>
                  <a:pt x="1690" y="65"/>
                  <a:pt x="1697" y="63"/>
                  <a:pt x="1704" y="61"/>
                </a:cubicBezTo>
                <a:cubicBezTo>
                  <a:pt x="1700" y="59"/>
                  <a:pt x="1698" y="56"/>
                  <a:pt x="1693" y="58"/>
                </a:cubicBezTo>
                <a:cubicBezTo>
                  <a:pt x="1688" y="59"/>
                  <a:pt x="1684" y="61"/>
                  <a:pt x="1679" y="60"/>
                </a:cubicBezTo>
                <a:cubicBezTo>
                  <a:pt x="1669" y="57"/>
                  <a:pt x="1663" y="60"/>
                  <a:pt x="1653" y="63"/>
                </a:cubicBezTo>
                <a:cubicBezTo>
                  <a:pt x="1656" y="64"/>
                  <a:pt x="1660" y="65"/>
                  <a:pt x="1663" y="66"/>
                </a:cubicBezTo>
                <a:cubicBezTo>
                  <a:pt x="1668" y="65"/>
                  <a:pt x="1673" y="64"/>
                  <a:pt x="1677" y="62"/>
                </a:cubicBezTo>
                <a:close/>
                <a:moveTo>
                  <a:pt x="1681" y="266"/>
                </a:moveTo>
                <a:cubicBezTo>
                  <a:pt x="1684" y="268"/>
                  <a:pt x="1691" y="261"/>
                  <a:pt x="1693" y="260"/>
                </a:cubicBezTo>
                <a:cubicBezTo>
                  <a:pt x="1690" y="257"/>
                  <a:pt x="1688" y="256"/>
                  <a:pt x="1683" y="255"/>
                </a:cubicBezTo>
                <a:cubicBezTo>
                  <a:pt x="1678" y="257"/>
                  <a:pt x="1676" y="260"/>
                  <a:pt x="1681" y="266"/>
                </a:cubicBezTo>
                <a:close/>
                <a:moveTo>
                  <a:pt x="1471" y="245"/>
                </a:moveTo>
                <a:cubicBezTo>
                  <a:pt x="1479" y="244"/>
                  <a:pt x="1483" y="242"/>
                  <a:pt x="1488" y="236"/>
                </a:cubicBezTo>
                <a:cubicBezTo>
                  <a:pt x="1485" y="236"/>
                  <a:pt x="1485" y="239"/>
                  <a:pt x="1482" y="240"/>
                </a:cubicBezTo>
                <a:cubicBezTo>
                  <a:pt x="1480" y="242"/>
                  <a:pt x="1476" y="241"/>
                  <a:pt x="1473" y="241"/>
                </a:cubicBezTo>
                <a:cubicBezTo>
                  <a:pt x="1475" y="243"/>
                  <a:pt x="1473" y="245"/>
                  <a:pt x="1471" y="245"/>
                </a:cubicBezTo>
                <a:close/>
                <a:moveTo>
                  <a:pt x="435" y="107"/>
                </a:moveTo>
                <a:cubicBezTo>
                  <a:pt x="439" y="109"/>
                  <a:pt x="438" y="106"/>
                  <a:pt x="441" y="106"/>
                </a:cubicBezTo>
                <a:cubicBezTo>
                  <a:pt x="444" y="106"/>
                  <a:pt x="457" y="111"/>
                  <a:pt x="456" y="104"/>
                </a:cubicBezTo>
                <a:cubicBezTo>
                  <a:pt x="455" y="99"/>
                  <a:pt x="444" y="99"/>
                  <a:pt x="441" y="100"/>
                </a:cubicBezTo>
                <a:cubicBezTo>
                  <a:pt x="436" y="102"/>
                  <a:pt x="428" y="102"/>
                  <a:pt x="425" y="107"/>
                </a:cubicBezTo>
                <a:cubicBezTo>
                  <a:pt x="425" y="107"/>
                  <a:pt x="426" y="108"/>
                  <a:pt x="426" y="108"/>
                </a:cubicBezTo>
                <a:cubicBezTo>
                  <a:pt x="429" y="108"/>
                  <a:pt x="433" y="106"/>
                  <a:pt x="435" y="107"/>
                </a:cubicBezTo>
                <a:close/>
                <a:moveTo>
                  <a:pt x="1757" y="66"/>
                </a:moveTo>
                <a:cubicBezTo>
                  <a:pt x="1755" y="66"/>
                  <a:pt x="1735" y="66"/>
                  <a:pt x="1737" y="72"/>
                </a:cubicBezTo>
                <a:cubicBezTo>
                  <a:pt x="1739" y="78"/>
                  <a:pt x="1753" y="73"/>
                  <a:pt x="1758" y="72"/>
                </a:cubicBezTo>
                <a:cubicBezTo>
                  <a:pt x="1757" y="72"/>
                  <a:pt x="1757" y="70"/>
                  <a:pt x="1756" y="70"/>
                </a:cubicBezTo>
                <a:cubicBezTo>
                  <a:pt x="1758" y="69"/>
                  <a:pt x="1761" y="69"/>
                  <a:pt x="1763" y="69"/>
                </a:cubicBezTo>
                <a:cubicBezTo>
                  <a:pt x="1761" y="68"/>
                  <a:pt x="1759" y="67"/>
                  <a:pt x="1757" y="66"/>
                </a:cubicBezTo>
                <a:close/>
                <a:moveTo>
                  <a:pt x="2372" y="168"/>
                </a:moveTo>
                <a:cubicBezTo>
                  <a:pt x="2374" y="170"/>
                  <a:pt x="2377" y="173"/>
                  <a:pt x="2380" y="173"/>
                </a:cubicBezTo>
                <a:cubicBezTo>
                  <a:pt x="2386" y="172"/>
                  <a:pt x="2385" y="172"/>
                  <a:pt x="2388" y="166"/>
                </a:cubicBezTo>
                <a:cubicBezTo>
                  <a:pt x="2392" y="173"/>
                  <a:pt x="2398" y="168"/>
                  <a:pt x="2404" y="165"/>
                </a:cubicBezTo>
                <a:cubicBezTo>
                  <a:pt x="2406" y="165"/>
                  <a:pt x="2408" y="170"/>
                  <a:pt x="2409" y="170"/>
                </a:cubicBezTo>
                <a:cubicBezTo>
                  <a:pt x="2412" y="169"/>
                  <a:pt x="2415" y="169"/>
                  <a:pt x="2418" y="168"/>
                </a:cubicBezTo>
                <a:cubicBezTo>
                  <a:pt x="2417" y="166"/>
                  <a:pt x="2416" y="165"/>
                  <a:pt x="2415" y="163"/>
                </a:cubicBezTo>
                <a:cubicBezTo>
                  <a:pt x="2419" y="165"/>
                  <a:pt x="2420" y="166"/>
                  <a:pt x="2424" y="164"/>
                </a:cubicBezTo>
                <a:cubicBezTo>
                  <a:pt x="2426" y="162"/>
                  <a:pt x="2429" y="161"/>
                  <a:pt x="2431" y="158"/>
                </a:cubicBezTo>
                <a:cubicBezTo>
                  <a:pt x="2423" y="155"/>
                  <a:pt x="2415" y="152"/>
                  <a:pt x="2407" y="149"/>
                </a:cubicBezTo>
                <a:cubicBezTo>
                  <a:pt x="2405" y="148"/>
                  <a:pt x="2401" y="146"/>
                  <a:pt x="2399" y="147"/>
                </a:cubicBezTo>
                <a:cubicBezTo>
                  <a:pt x="2395" y="148"/>
                  <a:pt x="2397" y="151"/>
                  <a:pt x="2398" y="156"/>
                </a:cubicBezTo>
                <a:cubicBezTo>
                  <a:pt x="2392" y="153"/>
                  <a:pt x="2381" y="142"/>
                  <a:pt x="2375" y="147"/>
                </a:cubicBezTo>
                <a:cubicBezTo>
                  <a:pt x="2370" y="151"/>
                  <a:pt x="2368" y="152"/>
                  <a:pt x="2366" y="159"/>
                </a:cubicBezTo>
                <a:cubicBezTo>
                  <a:pt x="2365" y="162"/>
                  <a:pt x="2369" y="166"/>
                  <a:pt x="2372" y="168"/>
                </a:cubicBezTo>
                <a:close/>
                <a:moveTo>
                  <a:pt x="1255" y="441"/>
                </a:moveTo>
                <a:cubicBezTo>
                  <a:pt x="1257" y="441"/>
                  <a:pt x="1257" y="439"/>
                  <a:pt x="1256" y="437"/>
                </a:cubicBezTo>
                <a:cubicBezTo>
                  <a:pt x="1255" y="437"/>
                  <a:pt x="1254" y="438"/>
                  <a:pt x="1253" y="439"/>
                </a:cubicBezTo>
                <a:cubicBezTo>
                  <a:pt x="1255" y="439"/>
                  <a:pt x="1254" y="440"/>
                  <a:pt x="1255" y="441"/>
                </a:cubicBezTo>
                <a:close/>
                <a:moveTo>
                  <a:pt x="2402" y="194"/>
                </a:moveTo>
                <a:cubicBezTo>
                  <a:pt x="2407" y="198"/>
                  <a:pt x="2411" y="197"/>
                  <a:pt x="2417" y="197"/>
                </a:cubicBezTo>
                <a:cubicBezTo>
                  <a:pt x="2416" y="191"/>
                  <a:pt x="2415" y="191"/>
                  <a:pt x="2411" y="188"/>
                </a:cubicBezTo>
                <a:cubicBezTo>
                  <a:pt x="2409" y="187"/>
                  <a:pt x="2401" y="183"/>
                  <a:pt x="2401" y="183"/>
                </a:cubicBezTo>
                <a:cubicBezTo>
                  <a:pt x="2401" y="179"/>
                  <a:pt x="2397" y="175"/>
                  <a:pt x="2393" y="178"/>
                </a:cubicBezTo>
                <a:cubicBezTo>
                  <a:pt x="2387" y="182"/>
                  <a:pt x="2394" y="185"/>
                  <a:pt x="2396" y="187"/>
                </a:cubicBezTo>
                <a:cubicBezTo>
                  <a:pt x="2393" y="189"/>
                  <a:pt x="2390" y="192"/>
                  <a:pt x="2387" y="194"/>
                </a:cubicBezTo>
                <a:cubicBezTo>
                  <a:pt x="2391" y="193"/>
                  <a:pt x="2399" y="191"/>
                  <a:pt x="2402" y="194"/>
                </a:cubicBezTo>
                <a:close/>
                <a:moveTo>
                  <a:pt x="1808" y="59"/>
                </a:moveTo>
                <a:cubicBezTo>
                  <a:pt x="1813" y="58"/>
                  <a:pt x="1811" y="56"/>
                  <a:pt x="1811" y="50"/>
                </a:cubicBezTo>
                <a:cubicBezTo>
                  <a:pt x="1809" y="51"/>
                  <a:pt x="1805" y="50"/>
                  <a:pt x="1804" y="51"/>
                </a:cubicBezTo>
                <a:cubicBezTo>
                  <a:pt x="1802" y="52"/>
                  <a:pt x="1802" y="56"/>
                  <a:pt x="1801" y="56"/>
                </a:cubicBezTo>
                <a:cubicBezTo>
                  <a:pt x="1797" y="59"/>
                  <a:pt x="1792" y="53"/>
                  <a:pt x="1789" y="59"/>
                </a:cubicBezTo>
                <a:cubicBezTo>
                  <a:pt x="1790" y="60"/>
                  <a:pt x="1792" y="61"/>
                  <a:pt x="1793" y="62"/>
                </a:cubicBezTo>
                <a:cubicBezTo>
                  <a:pt x="1798" y="61"/>
                  <a:pt x="1803" y="60"/>
                  <a:pt x="1808" y="59"/>
                </a:cubicBezTo>
                <a:close/>
                <a:moveTo>
                  <a:pt x="1766" y="66"/>
                </a:moveTo>
                <a:cubicBezTo>
                  <a:pt x="1769" y="66"/>
                  <a:pt x="1770" y="65"/>
                  <a:pt x="1772" y="68"/>
                </a:cubicBezTo>
                <a:cubicBezTo>
                  <a:pt x="1775" y="71"/>
                  <a:pt x="1783" y="66"/>
                  <a:pt x="1786" y="63"/>
                </a:cubicBezTo>
                <a:cubicBezTo>
                  <a:pt x="1789" y="59"/>
                  <a:pt x="1782" y="54"/>
                  <a:pt x="1778" y="55"/>
                </a:cubicBezTo>
                <a:cubicBezTo>
                  <a:pt x="1772" y="56"/>
                  <a:pt x="1768" y="58"/>
                  <a:pt x="1762" y="61"/>
                </a:cubicBezTo>
                <a:cubicBezTo>
                  <a:pt x="1763" y="63"/>
                  <a:pt x="1763" y="66"/>
                  <a:pt x="1766" y="66"/>
                </a:cubicBezTo>
                <a:close/>
                <a:moveTo>
                  <a:pt x="2074" y="112"/>
                </a:moveTo>
                <a:cubicBezTo>
                  <a:pt x="2078" y="118"/>
                  <a:pt x="2089" y="110"/>
                  <a:pt x="2094" y="108"/>
                </a:cubicBezTo>
                <a:cubicBezTo>
                  <a:pt x="2096" y="108"/>
                  <a:pt x="2099" y="111"/>
                  <a:pt x="2101" y="111"/>
                </a:cubicBezTo>
                <a:cubicBezTo>
                  <a:pt x="2106" y="110"/>
                  <a:pt x="2110" y="109"/>
                  <a:pt x="2115" y="108"/>
                </a:cubicBezTo>
                <a:cubicBezTo>
                  <a:pt x="2118" y="108"/>
                  <a:pt x="2119" y="107"/>
                  <a:pt x="2122" y="104"/>
                </a:cubicBezTo>
                <a:cubicBezTo>
                  <a:pt x="2124" y="103"/>
                  <a:pt x="2120" y="98"/>
                  <a:pt x="2118" y="98"/>
                </a:cubicBezTo>
                <a:cubicBezTo>
                  <a:pt x="2114" y="97"/>
                  <a:pt x="2113" y="95"/>
                  <a:pt x="2110" y="92"/>
                </a:cubicBezTo>
                <a:cubicBezTo>
                  <a:pt x="2109" y="90"/>
                  <a:pt x="2103" y="92"/>
                  <a:pt x="2101" y="92"/>
                </a:cubicBezTo>
                <a:cubicBezTo>
                  <a:pt x="2102" y="91"/>
                  <a:pt x="2103" y="90"/>
                  <a:pt x="2105" y="88"/>
                </a:cubicBezTo>
                <a:cubicBezTo>
                  <a:pt x="2098" y="86"/>
                  <a:pt x="2094" y="86"/>
                  <a:pt x="2089" y="91"/>
                </a:cubicBezTo>
                <a:cubicBezTo>
                  <a:pt x="2085" y="96"/>
                  <a:pt x="2082" y="102"/>
                  <a:pt x="2078" y="108"/>
                </a:cubicBezTo>
                <a:cubicBezTo>
                  <a:pt x="2077" y="109"/>
                  <a:pt x="2075" y="110"/>
                  <a:pt x="2074" y="112"/>
                </a:cubicBezTo>
                <a:close/>
                <a:moveTo>
                  <a:pt x="2015" y="82"/>
                </a:moveTo>
                <a:cubicBezTo>
                  <a:pt x="2020" y="82"/>
                  <a:pt x="2029" y="79"/>
                  <a:pt x="2032" y="83"/>
                </a:cubicBezTo>
                <a:cubicBezTo>
                  <a:pt x="2036" y="88"/>
                  <a:pt x="2038" y="95"/>
                  <a:pt x="2044" y="94"/>
                </a:cubicBezTo>
                <a:cubicBezTo>
                  <a:pt x="2052" y="93"/>
                  <a:pt x="2055" y="93"/>
                  <a:pt x="2062" y="96"/>
                </a:cubicBezTo>
                <a:cubicBezTo>
                  <a:pt x="2069" y="98"/>
                  <a:pt x="2072" y="97"/>
                  <a:pt x="2078" y="95"/>
                </a:cubicBezTo>
                <a:cubicBezTo>
                  <a:pt x="2078" y="93"/>
                  <a:pt x="2075" y="88"/>
                  <a:pt x="2076" y="86"/>
                </a:cubicBezTo>
                <a:cubicBezTo>
                  <a:pt x="2077" y="83"/>
                  <a:pt x="2080" y="80"/>
                  <a:pt x="2077" y="78"/>
                </a:cubicBezTo>
                <a:cubicBezTo>
                  <a:pt x="2071" y="75"/>
                  <a:pt x="2068" y="78"/>
                  <a:pt x="2061" y="80"/>
                </a:cubicBezTo>
                <a:cubicBezTo>
                  <a:pt x="2064" y="78"/>
                  <a:pt x="2066" y="76"/>
                  <a:pt x="2068" y="74"/>
                </a:cubicBezTo>
                <a:cubicBezTo>
                  <a:pt x="2065" y="73"/>
                  <a:pt x="2058" y="73"/>
                  <a:pt x="2057" y="70"/>
                </a:cubicBezTo>
                <a:cubicBezTo>
                  <a:pt x="2056" y="62"/>
                  <a:pt x="2056" y="63"/>
                  <a:pt x="2062" y="61"/>
                </a:cubicBezTo>
                <a:cubicBezTo>
                  <a:pt x="2058" y="58"/>
                  <a:pt x="2050" y="49"/>
                  <a:pt x="2045" y="49"/>
                </a:cubicBezTo>
                <a:cubicBezTo>
                  <a:pt x="2039" y="49"/>
                  <a:pt x="2043" y="52"/>
                  <a:pt x="2039" y="53"/>
                </a:cubicBezTo>
                <a:cubicBezTo>
                  <a:pt x="2035" y="55"/>
                  <a:pt x="2032" y="56"/>
                  <a:pt x="2028" y="57"/>
                </a:cubicBezTo>
                <a:cubicBezTo>
                  <a:pt x="2023" y="58"/>
                  <a:pt x="2024" y="60"/>
                  <a:pt x="2022" y="65"/>
                </a:cubicBezTo>
                <a:cubicBezTo>
                  <a:pt x="2022" y="67"/>
                  <a:pt x="2015" y="67"/>
                  <a:pt x="2013" y="68"/>
                </a:cubicBezTo>
                <a:cubicBezTo>
                  <a:pt x="2012" y="68"/>
                  <a:pt x="2010" y="75"/>
                  <a:pt x="2009" y="77"/>
                </a:cubicBezTo>
                <a:cubicBezTo>
                  <a:pt x="2009" y="78"/>
                  <a:pt x="2014" y="81"/>
                  <a:pt x="2015" y="82"/>
                </a:cubicBezTo>
                <a:close/>
                <a:moveTo>
                  <a:pt x="2699" y="234"/>
                </a:moveTo>
                <a:cubicBezTo>
                  <a:pt x="2701" y="233"/>
                  <a:pt x="2703" y="235"/>
                  <a:pt x="2705" y="235"/>
                </a:cubicBezTo>
                <a:cubicBezTo>
                  <a:pt x="2712" y="233"/>
                  <a:pt x="2717" y="233"/>
                  <a:pt x="2722" y="228"/>
                </a:cubicBezTo>
                <a:cubicBezTo>
                  <a:pt x="2719" y="226"/>
                  <a:pt x="2717" y="223"/>
                  <a:pt x="2713" y="222"/>
                </a:cubicBezTo>
                <a:cubicBezTo>
                  <a:pt x="2709" y="222"/>
                  <a:pt x="2704" y="222"/>
                  <a:pt x="2699" y="222"/>
                </a:cubicBezTo>
                <a:cubicBezTo>
                  <a:pt x="2696" y="222"/>
                  <a:pt x="2691" y="225"/>
                  <a:pt x="2688" y="226"/>
                </a:cubicBezTo>
                <a:cubicBezTo>
                  <a:pt x="2687" y="227"/>
                  <a:pt x="2690" y="235"/>
                  <a:pt x="2690" y="237"/>
                </a:cubicBezTo>
                <a:cubicBezTo>
                  <a:pt x="2693" y="236"/>
                  <a:pt x="2696" y="235"/>
                  <a:pt x="2699" y="234"/>
                </a:cubicBezTo>
                <a:close/>
                <a:moveTo>
                  <a:pt x="1429" y="258"/>
                </a:moveTo>
                <a:cubicBezTo>
                  <a:pt x="1427" y="260"/>
                  <a:pt x="1423" y="260"/>
                  <a:pt x="1424" y="264"/>
                </a:cubicBezTo>
                <a:cubicBezTo>
                  <a:pt x="1426" y="263"/>
                  <a:pt x="1427" y="261"/>
                  <a:pt x="1428" y="260"/>
                </a:cubicBezTo>
                <a:cubicBezTo>
                  <a:pt x="1429" y="260"/>
                  <a:pt x="1429" y="259"/>
                  <a:pt x="1429" y="258"/>
                </a:cubicBezTo>
                <a:close/>
                <a:moveTo>
                  <a:pt x="1409" y="276"/>
                </a:moveTo>
                <a:cubicBezTo>
                  <a:pt x="1411" y="276"/>
                  <a:pt x="1413" y="275"/>
                  <a:pt x="1413" y="273"/>
                </a:cubicBezTo>
                <a:cubicBezTo>
                  <a:pt x="1412" y="272"/>
                  <a:pt x="1411" y="272"/>
                  <a:pt x="1409" y="274"/>
                </a:cubicBezTo>
                <a:cubicBezTo>
                  <a:pt x="1409" y="274"/>
                  <a:pt x="1409" y="275"/>
                  <a:pt x="1409" y="276"/>
                </a:cubicBezTo>
                <a:close/>
                <a:moveTo>
                  <a:pt x="1420" y="262"/>
                </a:moveTo>
                <a:cubicBezTo>
                  <a:pt x="1419" y="264"/>
                  <a:pt x="1417" y="266"/>
                  <a:pt x="1415" y="268"/>
                </a:cubicBezTo>
                <a:cubicBezTo>
                  <a:pt x="1417" y="268"/>
                  <a:pt x="1419" y="268"/>
                  <a:pt x="1420" y="269"/>
                </a:cubicBezTo>
                <a:cubicBezTo>
                  <a:pt x="1424" y="267"/>
                  <a:pt x="1423" y="264"/>
                  <a:pt x="1420" y="262"/>
                </a:cubicBezTo>
                <a:close/>
                <a:moveTo>
                  <a:pt x="1279" y="401"/>
                </a:moveTo>
                <a:cubicBezTo>
                  <a:pt x="1281" y="401"/>
                  <a:pt x="1281" y="401"/>
                  <a:pt x="1283" y="400"/>
                </a:cubicBezTo>
                <a:cubicBezTo>
                  <a:pt x="1281" y="400"/>
                  <a:pt x="1281" y="399"/>
                  <a:pt x="1279" y="399"/>
                </a:cubicBezTo>
                <a:cubicBezTo>
                  <a:pt x="1280" y="399"/>
                  <a:pt x="1280" y="399"/>
                  <a:pt x="1280" y="399"/>
                </a:cubicBezTo>
                <a:cubicBezTo>
                  <a:pt x="1278" y="397"/>
                  <a:pt x="1277" y="399"/>
                  <a:pt x="1277" y="401"/>
                </a:cubicBezTo>
                <a:cubicBezTo>
                  <a:pt x="1278" y="401"/>
                  <a:pt x="1278" y="402"/>
                  <a:pt x="1278" y="402"/>
                </a:cubicBezTo>
                <a:cubicBezTo>
                  <a:pt x="1278" y="402"/>
                  <a:pt x="1279" y="401"/>
                  <a:pt x="1279" y="401"/>
                </a:cubicBezTo>
                <a:close/>
                <a:moveTo>
                  <a:pt x="1482" y="240"/>
                </a:moveTo>
                <a:cubicBezTo>
                  <a:pt x="1483" y="238"/>
                  <a:pt x="1485" y="237"/>
                  <a:pt x="1485" y="235"/>
                </a:cubicBezTo>
                <a:cubicBezTo>
                  <a:pt x="1483" y="236"/>
                  <a:pt x="1483" y="237"/>
                  <a:pt x="1480" y="237"/>
                </a:cubicBezTo>
                <a:cubicBezTo>
                  <a:pt x="1478" y="236"/>
                  <a:pt x="1476" y="236"/>
                  <a:pt x="1474" y="236"/>
                </a:cubicBezTo>
                <a:cubicBezTo>
                  <a:pt x="1475" y="241"/>
                  <a:pt x="1478" y="240"/>
                  <a:pt x="1482" y="240"/>
                </a:cubicBezTo>
                <a:close/>
                <a:moveTo>
                  <a:pt x="1257" y="439"/>
                </a:moveTo>
                <a:cubicBezTo>
                  <a:pt x="1258" y="437"/>
                  <a:pt x="1259" y="436"/>
                  <a:pt x="1259" y="435"/>
                </a:cubicBezTo>
                <a:cubicBezTo>
                  <a:pt x="1258" y="435"/>
                  <a:pt x="1256" y="436"/>
                  <a:pt x="1257" y="439"/>
                </a:cubicBezTo>
                <a:close/>
                <a:moveTo>
                  <a:pt x="1421" y="270"/>
                </a:moveTo>
                <a:cubicBezTo>
                  <a:pt x="1418" y="270"/>
                  <a:pt x="1415" y="269"/>
                  <a:pt x="1415" y="274"/>
                </a:cubicBezTo>
                <a:cubicBezTo>
                  <a:pt x="1417" y="273"/>
                  <a:pt x="1419" y="271"/>
                  <a:pt x="1421" y="270"/>
                </a:cubicBezTo>
                <a:close/>
                <a:moveTo>
                  <a:pt x="1262" y="440"/>
                </a:moveTo>
                <a:cubicBezTo>
                  <a:pt x="1262" y="441"/>
                  <a:pt x="1263" y="442"/>
                  <a:pt x="1263" y="443"/>
                </a:cubicBezTo>
                <a:cubicBezTo>
                  <a:pt x="1264" y="441"/>
                  <a:pt x="1264" y="440"/>
                  <a:pt x="1262" y="440"/>
                </a:cubicBezTo>
                <a:close/>
                <a:moveTo>
                  <a:pt x="1260" y="419"/>
                </a:moveTo>
                <a:cubicBezTo>
                  <a:pt x="1260" y="420"/>
                  <a:pt x="1259" y="420"/>
                  <a:pt x="1259" y="420"/>
                </a:cubicBezTo>
                <a:cubicBezTo>
                  <a:pt x="1260" y="420"/>
                  <a:pt x="1260" y="420"/>
                  <a:pt x="1261" y="421"/>
                </a:cubicBezTo>
                <a:cubicBezTo>
                  <a:pt x="1259" y="422"/>
                  <a:pt x="1259" y="424"/>
                  <a:pt x="1258" y="426"/>
                </a:cubicBezTo>
                <a:cubicBezTo>
                  <a:pt x="1258" y="427"/>
                  <a:pt x="1255" y="428"/>
                  <a:pt x="1254" y="429"/>
                </a:cubicBezTo>
                <a:cubicBezTo>
                  <a:pt x="1258" y="430"/>
                  <a:pt x="1258" y="431"/>
                  <a:pt x="1254" y="432"/>
                </a:cubicBezTo>
                <a:cubicBezTo>
                  <a:pt x="1256" y="434"/>
                  <a:pt x="1262" y="432"/>
                  <a:pt x="1257" y="429"/>
                </a:cubicBezTo>
                <a:cubicBezTo>
                  <a:pt x="1260" y="431"/>
                  <a:pt x="1261" y="428"/>
                  <a:pt x="1263" y="426"/>
                </a:cubicBezTo>
                <a:cubicBezTo>
                  <a:pt x="1264" y="427"/>
                  <a:pt x="1264" y="427"/>
                  <a:pt x="1264" y="427"/>
                </a:cubicBezTo>
                <a:cubicBezTo>
                  <a:pt x="1261" y="429"/>
                  <a:pt x="1261" y="433"/>
                  <a:pt x="1260" y="436"/>
                </a:cubicBezTo>
                <a:cubicBezTo>
                  <a:pt x="1259" y="438"/>
                  <a:pt x="1261" y="439"/>
                  <a:pt x="1259" y="441"/>
                </a:cubicBezTo>
                <a:cubicBezTo>
                  <a:pt x="1259" y="443"/>
                  <a:pt x="1258" y="444"/>
                  <a:pt x="1259" y="445"/>
                </a:cubicBezTo>
                <a:cubicBezTo>
                  <a:pt x="1261" y="447"/>
                  <a:pt x="1261" y="442"/>
                  <a:pt x="1261" y="440"/>
                </a:cubicBezTo>
                <a:cubicBezTo>
                  <a:pt x="1261" y="437"/>
                  <a:pt x="1261" y="434"/>
                  <a:pt x="1265" y="433"/>
                </a:cubicBezTo>
                <a:cubicBezTo>
                  <a:pt x="1261" y="436"/>
                  <a:pt x="1264" y="439"/>
                  <a:pt x="1266" y="434"/>
                </a:cubicBezTo>
                <a:cubicBezTo>
                  <a:pt x="1267" y="435"/>
                  <a:pt x="1267" y="436"/>
                  <a:pt x="1267" y="437"/>
                </a:cubicBezTo>
                <a:cubicBezTo>
                  <a:pt x="1265" y="437"/>
                  <a:pt x="1266" y="438"/>
                  <a:pt x="1266" y="440"/>
                </a:cubicBezTo>
                <a:cubicBezTo>
                  <a:pt x="1267" y="443"/>
                  <a:pt x="1267" y="442"/>
                  <a:pt x="1266" y="445"/>
                </a:cubicBezTo>
                <a:cubicBezTo>
                  <a:pt x="1265" y="449"/>
                  <a:pt x="1262" y="449"/>
                  <a:pt x="1266" y="452"/>
                </a:cubicBezTo>
                <a:cubicBezTo>
                  <a:pt x="1266" y="452"/>
                  <a:pt x="1266" y="451"/>
                  <a:pt x="1265" y="450"/>
                </a:cubicBezTo>
                <a:cubicBezTo>
                  <a:pt x="1267" y="451"/>
                  <a:pt x="1270" y="453"/>
                  <a:pt x="1269" y="450"/>
                </a:cubicBezTo>
                <a:cubicBezTo>
                  <a:pt x="1272" y="452"/>
                  <a:pt x="1276" y="448"/>
                  <a:pt x="1280" y="448"/>
                </a:cubicBezTo>
                <a:cubicBezTo>
                  <a:pt x="1273" y="450"/>
                  <a:pt x="1277" y="461"/>
                  <a:pt x="1281" y="458"/>
                </a:cubicBezTo>
                <a:cubicBezTo>
                  <a:pt x="1279" y="461"/>
                  <a:pt x="1279" y="466"/>
                  <a:pt x="1282" y="468"/>
                </a:cubicBezTo>
                <a:cubicBezTo>
                  <a:pt x="1281" y="468"/>
                  <a:pt x="1281" y="468"/>
                  <a:pt x="1281" y="468"/>
                </a:cubicBezTo>
                <a:cubicBezTo>
                  <a:pt x="1280" y="467"/>
                  <a:pt x="1280" y="468"/>
                  <a:pt x="1279" y="467"/>
                </a:cubicBezTo>
                <a:cubicBezTo>
                  <a:pt x="1279" y="468"/>
                  <a:pt x="1279" y="468"/>
                  <a:pt x="1279" y="469"/>
                </a:cubicBezTo>
                <a:cubicBezTo>
                  <a:pt x="1277" y="468"/>
                  <a:pt x="1274" y="467"/>
                  <a:pt x="1272" y="469"/>
                </a:cubicBezTo>
                <a:cubicBezTo>
                  <a:pt x="1271" y="467"/>
                  <a:pt x="1270" y="466"/>
                  <a:pt x="1268" y="467"/>
                </a:cubicBezTo>
                <a:cubicBezTo>
                  <a:pt x="1271" y="470"/>
                  <a:pt x="1269" y="472"/>
                  <a:pt x="1267" y="474"/>
                </a:cubicBezTo>
                <a:cubicBezTo>
                  <a:pt x="1268" y="473"/>
                  <a:pt x="1270" y="473"/>
                  <a:pt x="1272" y="473"/>
                </a:cubicBezTo>
                <a:cubicBezTo>
                  <a:pt x="1271" y="476"/>
                  <a:pt x="1273" y="477"/>
                  <a:pt x="1271" y="481"/>
                </a:cubicBezTo>
                <a:cubicBezTo>
                  <a:pt x="1270" y="482"/>
                  <a:pt x="1265" y="483"/>
                  <a:pt x="1263" y="484"/>
                </a:cubicBezTo>
                <a:cubicBezTo>
                  <a:pt x="1263" y="485"/>
                  <a:pt x="1263" y="486"/>
                  <a:pt x="1263" y="486"/>
                </a:cubicBezTo>
                <a:cubicBezTo>
                  <a:pt x="1265" y="490"/>
                  <a:pt x="1268" y="485"/>
                  <a:pt x="1272" y="487"/>
                </a:cubicBezTo>
                <a:cubicBezTo>
                  <a:pt x="1271" y="487"/>
                  <a:pt x="1271" y="487"/>
                  <a:pt x="1270" y="488"/>
                </a:cubicBezTo>
                <a:cubicBezTo>
                  <a:pt x="1272" y="488"/>
                  <a:pt x="1275" y="490"/>
                  <a:pt x="1276" y="490"/>
                </a:cubicBezTo>
                <a:cubicBezTo>
                  <a:pt x="1278" y="489"/>
                  <a:pt x="1281" y="488"/>
                  <a:pt x="1284" y="487"/>
                </a:cubicBezTo>
                <a:cubicBezTo>
                  <a:pt x="1282" y="489"/>
                  <a:pt x="1280" y="490"/>
                  <a:pt x="1280" y="493"/>
                </a:cubicBezTo>
                <a:cubicBezTo>
                  <a:pt x="1275" y="492"/>
                  <a:pt x="1270" y="490"/>
                  <a:pt x="1268" y="496"/>
                </a:cubicBezTo>
                <a:cubicBezTo>
                  <a:pt x="1268" y="500"/>
                  <a:pt x="1262" y="502"/>
                  <a:pt x="1260" y="505"/>
                </a:cubicBezTo>
                <a:cubicBezTo>
                  <a:pt x="1264" y="508"/>
                  <a:pt x="1269" y="499"/>
                  <a:pt x="1275" y="504"/>
                </a:cubicBezTo>
                <a:cubicBezTo>
                  <a:pt x="1278" y="495"/>
                  <a:pt x="1279" y="502"/>
                  <a:pt x="1286" y="499"/>
                </a:cubicBezTo>
                <a:cubicBezTo>
                  <a:pt x="1287" y="498"/>
                  <a:pt x="1291" y="495"/>
                  <a:pt x="1293" y="495"/>
                </a:cubicBezTo>
                <a:cubicBezTo>
                  <a:pt x="1296" y="495"/>
                  <a:pt x="1296" y="498"/>
                  <a:pt x="1299" y="497"/>
                </a:cubicBezTo>
                <a:cubicBezTo>
                  <a:pt x="1304" y="496"/>
                  <a:pt x="1308" y="496"/>
                  <a:pt x="1313" y="494"/>
                </a:cubicBezTo>
                <a:cubicBezTo>
                  <a:pt x="1320" y="491"/>
                  <a:pt x="1309" y="489"/>
                  <a:pt x="1307" y="489"/>
                </a:cubicBezTo>
                <a:cubicBezTo>
                  <a:pt x="1313" y="485"/>
                  <a:pt x="1316" y="483"/>
                  <a:pt x="1317" y="476"/>
                </a:cubicBezTo>
                <a:cubicBezTo>
                  <a:pt x="1318" y="469"/>
                  <a:pt x="1306" y="474"/>
                  <a:pt x="1304" y="473"/>
                </a:cubicBezTo>
                <a:cubicBezTo>
                  <a:pt x="1309" y="469"/>
                  <a:pt x="1302" y="463"/>
                  <a:pt x="1299" y="463"/>
                </a:cubicBezTo>
                <a:cubicBezTo>
                  <a:pt x="1301" y="462"/>
                  <a:pt x="1303" y="463"/>
                  <a:pt x="1304" y="465"/>
                </a:cubicBezTo>
                <a:cubicBezTo>
                  <a:pt x="1303" y="456"/>
                  <a:pt x="1295" y="455"/>
                  <a:pt x="1293" y="448"/>
                </a:cubicBezTo>
                <a:cubicBezTo>
                  <a:pt x="1290" y="438"/>
                  <a:pt x="1286" y="437"/>
                  <a:pt x="1277" y="436"/>
                </a:cubicBezTo>
                <a:cubicBezTo>
                  <a:pt x="1278" y="434"/>
                  <a:pt x="1280" y="433"/>
                  <a:pt x="1283" y="434"/>
                </a:cubicBezTo>
                <a:cubicBezTo>
                  <a:pt x="1280" y="428"/>
                  <a:pt x="1292" y="422"/>
                  <a:pt x="1289" y="417"/>
                </a:cubicBezTo>
                <a:cubicBezTo>
                  <a:pt x="1287" y="413"/>
                  <a:pt x="1273" y="415"/>
                  <a:pt x="1271" y="418"/>
                </a:cubicBezTo>
                <a:cubicBezTo>
                  <a:pt x="1270" y="418"/>
                  <a:pt x="1270" y="418"/>
                  <a:pt x="1270" y="418"/>
                </a:cubicBezTo>
                <a:cubicBezTo>
                  <a:pt x="1271" y="417"/>
                  <a:pt x="1272" y="415"/>
                  <a:pt x="1273" y="414"/>
                </a:cubicBezTo>
                <a:cubicBezTo>
                  <a:pt x="1272" y="414"/>
                  <a:pt x="1271" y="413"/>
                  <a:pt x="1269" y="413"/>
                </a:cubicBezTo>
                <a:cubicBezTo>
                  <a:pt x="1270" y="413"/>
                  <a:pt x="1271" y="413"/>
                  <a:pt x="1272" y="413"/>
                </a:cubicBezTo>
                <a:cubicBezTo>
                  <a:pt x="1273" y="410"/>
                  <a:pt x="1279" y="409"/>
                  <a:pt x="1280" y="404"/>
                </a:cubicBezTo>
                <a:cubicBezTo>
                  <a:pt x="1277" y="403"/>
                  <a:pt x="1272" y="404"/>
                  <a:pt x="1269" y="406"/>
                </a:cubicBezTo>
                <a:cubicBezTo>
                  <a:pt x="1267" y="405"/>
                  <a:pt x="1269" y="405"/>
                  <a:pt x="1267" y="406"/>
                </a:cubicBezTo>
                <a:cubicBezTo>
                  <a:pt x="1266" y="402"/>
                  <a:pt x="1263" y="405"/>
                  <a:pt x="1264" y="408"/>
                </a:cubicBezTo>
                <a:cubicBezTo>
                  <a:pt x="1264" y="408"/>
                  <a:pt x="1263" y="409"/>
                  <a:pt x="1262" y="409"/>
                </a:cubicBezTo>
                <a:cubicBezTo>
                  <a:pt x="1262" y="410"/>
                  <a:pt x="1262" y="410"/>
                  <a:pt x="1261" y="411"/>
                </a:cubicBezTo>
                <a:cubicBezTo>
                  <a:pt x="1262" y="412"/>
                  <a:pt x="1263" y="413"/>
                  <a:pt x="1264" y="414"/>
                </a:cubicBezTo>
                <a:cubicBezTo>
                  <a:pt x="1263" y="413"/>
                  <a:pt x="1261" y="413"/>
                  <a:pt x="1259" y="413"/>
                </a:cubicBezTo>
                <a:cubicBezTo>
                  <a:pt x="1260" y="415"/>
                  <a:pt x="1260" y="416"/>
                  <a:pt x="1260" y="418"/>
                </a:cubicBezTo>
                <a:cubicBezTo>
                  <a:pt x="1260" y="417"/>
                  <a:pt x="1259" y="417"/>
                  <a:pt x="1258" y="417"/>
                </a:cubicBezTo>
                <a:cubicBezTo>
                  <a:pt x="1258" y="419"/>
                  <a:pt x="1259" y="419"/>
                  <a:pt x="1260" y="419"/>
                </a:cubicBezTo>
                <a:close/>
                <a:moveTo>
                  <a:pt x="1270" y="455"/>
                </a:moveTo>
                <a:cubicBezTo>
                  <a:pt x="1268" y="456"/>
                  <a:pt x="1267" y="457"/>
                  <a:pt x="1267" y="459"/>
                </a:cubicBezTo>
                <a:cubicBezTo>
                  <a:pt x="1267" y="459"/>
                  <a:pt x="1268" y="459"/>
                  <a:pt x="1268" y="459"/>
                </a:cubicBezTo>
                <a:cubicBezTo>
                  <a:pt x="1270" y="458"/>
                  <a:pt x="1270" y="457"/>
                  <a:pt x="1270" y="455"/>
                </a:cubicBezTo>
                <a:close/>
                <a:moveTo>
                  <a:pt x="1434" y="267"/>
                </a:moveTo>
                <a:cubicBezTo>
                  <a:pt x="1436" y="264"/>
                  <a:pt x="1439" y="261"/>
                  <a:pt x="1442" y="258"/>
                </a:cubicBezTo>
                <a:cubicBezTo>
                  <a:pt x="1440" y="260"/>
                  <a:pt x="1438" y="261"/>
                  <a:pt x="1436" y="263"/>
                </a:cubicBezTo>
                <a:cubicBezTo>
                  <a:pt x="1434" y="263"/>
                  <a:pt x="1433" y="265"/>
                  <a:pt x="1434" y="267"/>
                </a:cubicBezTo>
                <a:close/>
                <a:moveTo>
                  <a:pt x="1449" y="249"/>
                </a:moveTo>
                <a:cubicBezTo>
                  <a:pt x="1448" y="251"/>
                  <a:pt x="1446" y="251"/>
                  <a:pt x="1444" y="254"/>
                </a:cubicBezTo>
                <a:cubicBezTo>
                  <a:pt x="1446" y="254"/>
                  <a:pt x="1447" y="254"/>
                  <a:pt x="1449" y="254"/>
                </a:cubicBezTo>
                <a:cubicBezTo>
                  <a:pt x="1451" y="251"/>
                  <a:pt x="1453" y="250"/>
                  <a:pt x="1449" y="249"/>
                </a:cubicBezTo>
                <a:close/>
                <a:moveTo>
                  <a:pt x="1439" y="254"/>
                </a:moveTo>
                <a:cubicBezTo>
                  <a:pt x="1435" y="255"/>
                  <a:pt x="1435" y="255"/>
                  <a:pt x="1435" y="259"/>
                </a:cubicBezTo>
                <a:cubicBezTo>
                  <a:pt x="1434" y="265"/>
                  <a:pt x="1443" y="257"/>
                  <a:pt x="1444" y="256"/>
                </a:cubicBezTo>
                <a:cubicBezTo>
                  <a:pt x="1443" y="252"/>
                  <a:pt x="1441" y="253"/>
                  <a:pt x="1439" y="254"/>
                </a:cubicBezTo>
                <a:close/>
                <a:moveTo>
                  <a:pt x="1456" y="247"/>
                </a:moveTo>
                <a:cubicBezTo>
                  <a:pt x="1454" y="246"/>
                  <a:pt x="1451" y="245"/>
                  <a:pt x="1450" y="249"/>
                </a:cubicBezTo>
                <a:cubicBezTo>
                  <a:pt x="1451" y="249"/>
                  <a:pt x="1452" y="250"/>
                  <a:pt x="1453" y="250"/>
                </a:cubicBezTo>
                <a:cubicBezTo>
                  <a:pt x="1454" y="250"/>
                  <a:pt x="1456" y="249"/>
                  <a:pt x="1456" y="247"/>
                </a:cubicBezTo>
                <a:close/>
                <a:moveTo>
                  <a:pt x="1430" y="264"/>
                </a:moveTo>
                <a:cubicBezTo>
                  <a:pt x="1428" y="265"/>
                  <a:pt x="1429" y="267"/>
                  <a:pt x="1426" y="269"/>
                </a:cubicBezTo>
                <a:cubicBezTo>
                  <a:pt x="1427" y="267"/>
                  <a:pt x="1427" y="265"/>
                  <a:pt x="1427" y="263"/>
                </a:cubicBezTo>
                <a:cubicBezTo>
                  <a:pt x="1425" y="263"/>
                  <a:pt x="1424" y="265"/>
                  <a:pt x="1425" y="268"/>
                </a:cubicBezTo>
                <a:cubicBezTo>
                  <a:pt x="1424" y="268"/>
                  <a:pt x="1423" y="268"/>
                  <a:pt x="1422" y="268"/>
                </a:cubicBezTo>
                <a:cubicBezTo>
                  <a:pt x="1422" y="271"/>
                  <a:pt x="1423" y="270"/>
                  <a:pt x="1421" y="272"/>
                </a:cubicBezTo>
                <a:cubicBezTo>
                  <a:pt x="1424" y="272"/>
                  <a:pt x="1425" y="273"/>
                  <a:pt x="1427" y="271"/>
                </a:cubicBezTo>
                <a:cubicBezTo>
                  <a:pt x="1428" y="269"/>
                  <a:pt x="1430" y="268"/>
                  <a:pt x="1432" y="268"/>
                </a:cubicBezTo>
                <a:cubicBezTo>
                  <a:pt x="1433" y="266"/>
                  <a:pt x="1432" y="262"/>
                  <a:pt x="1430" y="264"/>
                </a:cubicBezTo>
                <a:close/>
                <a:moveTo>
                  <a:pt x="1423" y="275"/>
                </a:moveTo>
                <a:cubicBezTo>
                  <a:pt x="1423" y="279"/>
                  <a:pt x="1421" y="279"/>
                  <a:pt x="1418" y="280"/>
                </a:cubicBezTo>
                <a:cubicBezTo>
                  <a:pt x="1419" y="281"/>
                  <a:pt x="1419" y="281"/>
                  <a:pt x="1420" y="282"/>
                </a:cubicBezTo>
                <a:cubicBezTo>
                  <a:pt x="1420" y="283"/>
                  <a:pt x="1419" y="284"/>
                  <a:pt x="1418" y="284"/>
                </a:cubicBezTo>
                <a:cubicBezTo>
                  <a:pt x="1422" y="281"/>
                  <a:pt x="1423" y="280"/>
                  <a:pt x="1423" y="275"/>
                </a:cubicBezTo>
                <a:close/>
                <a:moveTo>
                  <a:pt x="1426" y="274"/>
                </a:moveTo>
                <a:cubicBezTo>
                  <a:pt x="1425" y="273"/>
                  <a:pt x="1424" y="274"/>
                  <a:pt x="1424" y="273"/>
                </a:cubicBezTo>
                <a:cubicBezTo>
                  <a:pt x="1423" y="275"/>
                  <a:pt x="1424" y="276"/>
                  <a:pt x="1424" y="277"/>
                </a:cubicBezTo>
                <a:cubicBezTo>
                  <a:pt x="1426" y="275"/>
                  <a:pt x="1429" y="272"/>
                  <a:pt x="1431" y="270"/>
                </a:cubicBezTo>
                <a:cubicBezTo>
                  <a:pt x="1429" y="270"/>
                  <a:pt x="1427" y="271"/>
                  <a:pt x="1426" y="274"/>
                </a:cubicBezTo>
                <a:close/>
                <a:moveTo>
                  <a:pt x="1462" y="248"/>
                </a:moveTo>
                <a:cubicBezTo>
                  <a:pt x="1459" y="246"/>
                  <a:pt x="1453" y="250"/>
                  <a:pt x="1451" y="253"/>
                </a:cubicBezTo>
                <a:cubicBezTo>
                  <a:pt x="1452" y="253"/>
                  <a:pt x="1454" y="252"/>
                  <a:pt x="1455" y="251"/>
                </a:cubicBezTo>
                <a:cubicBezTo>
                  <a:pt x="1458" y="250"/>
                  <a:pt x="1460" y="249"/>
                  <a:pt x="1462" y="248"/>
                </a:cubicBezTo>
                <a:close/>
                <a:moveTo>
                  <a:pt x="1465" y="244"/>
                </a:moveTo>
                <a:cubicBezTo>
                  <a:pt x="1464" y="244"/>
                  <a:pt x="1462" y="244"/>
                  <a:pt x="1462" y="244"/>
                </a:cubicBezTo>
                <a:cubicBezTo>
                  <a:pt x="1462" y="245"/>
                  <a:pt x="1462" y="246"/>
                  <a:pt x="1462" y="246"/>
                </a:cubicBezTo>
                <a:cubicBezTo>
                  <a:pt x="1464" y="248"/>
                  <a:pt x="1465" y="247"/>
                  <a:pt x="1465" y="244"/>
                </a:cubicBezTo>
                <a:close/>
                <a:moveTo>
                  <a:pt x="1850" y="192"/>
                </a:moveTo>
                <a:cubicBezTo>
                  <a:pt x="1845" y="192"/>
                  <a:pt x="1846" y="194"/>
                  <a:pt x="1846" y="200"/>
                </a:cubicBezTo>
                <a:cubicBezTo>
                  <a:pt x="1850" y="199"/>
                  <a:pt x="1855" y="198"/>
                  <a:pt x="1859" y="197"/>
                </a:cubicBezTo>
                <a:cubicBezTo>
                  <a:pt x="1857" y="193"/>
                  <a:pt x="1854" y="191"/>
                  <a:pt x="1850" y="192"/>
                </a:cubicBezTo>
                <a:close/>
                <a:moveTo>
                  <a:pt x="2309" y="678"/>
                </a:moveTo>
                <a:cubicBezTo>
                  <a:pt x="2309" y="680"/>
                  <a:pt x="2309" y="682"/>
                  <a:pt x="2310" y="684"/>
                </a:cubicBezTo>
                <a:cubicBezTo>
                  <a:pt x="2314" y="684"/>
                  <a:pt x="2311" y="679"/>
                  <a:pt x="2314" y="679"/>
                </a:cubicBezTo>
                <a:cubicBezTo>
                  <a:pt x="2319" y="680"/>
                  <a:pt x="2316" y="685"/>
                  <a:pt x="2315" y="687"/>
                </a:cubicBezTo>
                <a:cubicBezTo>
                  <a:pt x="2313" y="691"/>
                  <a:pt x="2312" y="702"/>
                  <a:pt x="2319" y="698"/>
                </a:cubicBezTo>
                <a:cubicBezTo>
                  <a:pt x="2324" y="694"/>
                  <a:pt x="2325" y="687"/>
                  <a:pt x="2328" y="682"/>
                </a:cubicBezTo>
                <a:cubicBezTo>
                  <a:pt x="2329" y="680"/>
                  <a:pt x="2326" y="676"/>
                  <a:pt x="2325" y="675"/>
                </a:cubicBezTo>
                <a:cubicBezTo>
                  <a:pt x="2324" y="672"/>
                  <a:pt x="2322" y="676"/>
                  <a:pt x="2320" y="672"/>
                </a:cubicBezTo>
                <a:cubicBezTo>
                  <a:pt x="2324" y="669"/>
                  <a:pt x="2328" y="674"/>
                  <a:pt x="2330" y="667"/>
                </a:cubicBezTo>
                <a:cubicBezTo>
                  <a:pt x="2332" y="671"/>
                  <a:pt x="2334" y="669"/>
                  <a:pt x="2336" y="668"/>
                </a:cubicBezTo>
                <a:cubicBezTo>
                  <a:pt x="2337" y="667"/>
                  <a:pt x="2342" y="666"/>
                  <a:pt x="2342" y="665"/>
                </a:cubicBezTo>
                <a:cubicBezTo>
                  <a:pt x="2345" y="662"/>
                  <a:pt x="2351" y="664"/>
                  <a:pt x="2354" y="664"/>
                </a:cubicBezTo>
                <a:cubicBezTo>
                  <a:pt x="2349" y="669"/>
                  <a:pt x="2352" y="673"/>
                  <a:pt x="2356" y="677"/>
                </a:cubicBezTo>
                <a:cubicBezTo>
                  <a:pt x="2359" y="673"/>
                  <a:pt x="2361" y="667"/>
                  <a:pt x="2365" y="668"/>
                </a:cubicBezTo>
                <a:cubicBezTo>
                  <a:pt x="2363" y="666"/>
                  <a:pt x="2362" y="663"/>
                  <a:pt x="2365" y="661"/>
                </a:cubicBezTo>
                <a:cubicBezTo>
                  <a:pt x="2369" y="667"/>
                  <a:pt x="2376" y="664"/>
                  <a:pt x="2380" y="659"/>
                </a:cubicBezTo>
                <a:cubicBezTo>
                  <a:pt x="2381" y="661"/>
                  <a:pt x="2381" y="663"/>
                  <a:pt x="2382" y="664"/>
                </a:cubicBezTo>
                <a:cubicBezTo>
                  <a:pt x="2384" y="661"/>
                  <a:pt x="2386" y="658"/>
                  <a:pt x="2389" y="656"/>
                </a:cubicBezTo>
                <a:cubicBezTo>
                  <a:pt x="2388" y="658"/>
                  <a:pt x="2388" y="660"/>
                  <a:pt x="2387" y="662"/>
                </a:cubicBezTo>
                <a:cubicBezTo>
                  <a:pt x="2391" y="660"/>
                  <a:pt x="2392" y="657"/>
                  <a:pt x="2395" y="655"/>
                </a:cubicBezTo>
                <a:cubicBezTo>
                  <a:pt x="2396" y="655"/>
                  <a:pt x="2395" y="647"/>
                  <a:pt x="2395" y="645"/>
                </a:cubicBezTo>
                <a:cubicBezTo>
                  <a:pt x="2396" y="641"/>
                  <a:pt x="2398" y="641"/>
                  <a:pt x="2398" y="635"/>
                </a:cubicBezTo>
                <a:cubicBezTo>
                  <a:pt x="2397" y="632"/>
                  <a:pt x="2397" y="627"/>
                  <a:pt x="2401" y="629"/>
                </a:cubicBezTo>
                <a:cubicBezTo>
                  <a:pt x="2401" y="626"/>
                  <a:pt x="2401" y="623"/>
                  <a:pt x="2403" y="622"/>
                </a:cubicBezTo>
                <a:cubicBezTo>
                  <a:pt x="2406" y="620"/>
                  <a:pt x="2405" y="616"/>
                  <a:pt x="2405" y="613"/>
                </a:cubicBezTo>
                <a:cubicBezTo>
                  <a:pt x="2405" y="610"/>
                  <a:pt x="2402" y="607"/>
                  <a:pt x="2401" y="604"/>
                </a:cubicBezTo>
                <a:cubicBezTo>
                  <a:pt x="2400" y="602"/>
                  <a:pt x="2401" y="600"/>
                  <a:pt x="2402" y="597"/>
                </a:cubicBezTo>
                <a:cubicBezTo>
                  <a:pt x="2398" y="595"/>
                  <a:pt x="2395" y="598"/>
                  <a:pt x="2397" y="603"/>
                </a:cubicBezTo>
                <a:cubicBezTo>
                  <a:pt x="2394" y="593"/>
                  <a:pt x="2389" y="605"/>
                  <a:pt x="2388" y="609"/>
                </a:cubicBezTo>
                <a:cubicBezTo>
                  <a:pt x="2387" y="612"/>
                  <a:pt x="2390" y="613"/>
                  <a:pt x="2390" y="615"/>
                </a:cubicBezTo>
                <a:cubicBezTo>
                  <a:pt x="2389" y="618"/>
                  <a:pt x="2387" y="622"/>
                  <a:pt x="2386" y="626"/>
                </a:cubicBezTo>
                <a:cubicBezTo>
                  <a:pt x="2385" y="631"/>
                  <a:pt x="2381" y="636"/>
                  <a:pt x="2377" y="638"/>
                </a:cubicBezTo>
                <a:cubicBezTo>
                  <a:pt x="2374" y="640"/>
                  <a:pt x="2371" y="641"/>
                  <a:pt x="2368" y="642"/>
                </a:cubicBezTo>
                <a:cubicBezTo>
                  <a:pt x="2365" y="642"/>
                  <a:pt x="2369" y="636"/>
                  <a:pt x="2370" y="636"/>
                </a:cubicBezTo>
                <a:cubicBezTo>
                  <a:pt x="2366" y="637"/>
                  <a:pt x="2364" y="637"/>
                  <a:pt x="2364" y="641"/>
                </a:cubicBezTo>
                <a:cubicBezTo>
                  <a:pt x="2364" y="644"/>
                  <a:pt x="2360" y="647"/>
                  <a:pt x="2359" y="649"/>
                </a:cubicBezTo>
                <a:cubicBezTo>
                  <a:pt x="2357" y="651"/>
                  <a:pt x="2359" y="653"/>
                  <a:pt x="2356" y="655"/>
                </a:cubicBezTo>
                <a:cubicBezTo>
                  <a:pt x="2352" y="657"/>
                  <a:pt x="2354" y="653"/>
                  <a:pt x="2351" y="653"/>
                </a:cubicBezTo>
                <a:cubicBezTo>
                  <a:pt x="2346" y="654"/>
                  <a:pt x="2336" y="653"/>
                  <a:pt x="2333" y="657"/>
                </a:cubicBezTo>
                <a:cubicBezTo>
                  <a:pt x="2329" y="663"/>
                  <a:pt x="2325" y="666"/>
                  <a:pt x="2319" y="666"/>
                </a:cubicBezTo>
                <a:cubicBezTo>
                  <a:pt x="2321" y="672"/>
                  <a:pt x="2313" y="675"/>
                  <a:pt x="2309" y="678"/>
                </a:cubicBezTo>
                <a:close/>
                <a:moveTo>
                  <a:pt x="2301" y="950"/>
                </a:moveTo>
                <a:cubicBezTo>
                  <a:pt x="2299" y="952"/>
                  <a:pt x="2295" y="955"/>
                  <a:pt x="2293" y="957"/>
                </a:cubicBezTo>
                <a:cubicBezTo>
                  <a:pt x="2291" y="961"/>
                  <a:pt x="2293" y="962"/>
                  <a:pt x="2293" y="966"/>
                </a:cubicBezTo>
                <a:cubicBezTo>
                  <a:pt x="2294" y="968"/>
                  <a:pt x="2294" y="972"/>
                  <a:pt x="2294" y="975"/>
                </a:cubicBezTo>
                <a:cubicBezTo>
                  <a:pt x="2293" y="977"/>
                  <a:pt x="2298" y="980"/>
                  <a:pt x="2300" y="981"/>
                </a:cubicBezTo>
                <a:cubicBezTo>
                  <a:pt x="2299" y="977"/>
                  <a:pt x="2297" y="968"/>
                  <a:pt x="2304" y="971"/>
                </a:cubicBezTo>
                <a:cubicBezTo>
                  <a:pt x="2303" y="970"/>
                  <a:pt x="2296" y="966"/>
                  <a:pt x="2300" y="965"/>
                </a:cubicBezTo>
                <a:cubicBezTo>
                  <a:pt x="2303" y="964"/>
                  <a:pt x="2304" y="960"/>
                  <a:pt x="2300" y="959"/>
                </a:cubicBezTo>
                <a:cubicBezTo>
                  <a:pt x="2300" y="957"/>
                  <a:pt x="2301" y="956"/>
                  <a:pt x="2302" y="955"/>
                </a:cubicBezTo>
                <a:cubicBezTo>
                  <a:pt x="2302" y="953"/>
                  <a:pt x="2301" y="952"/>
                  <a:pt x="2301" y="950"/>
                </a:cubicBezTo>
                <a:close/>
                <a:moveTo>
                  <a:pt x="2474" y="1179"/>
                </a:moveTo>
                <a:cubicBezTo>
                  <a:pt x="2470" y="1175"/>
                  <a:pt x="2476" y="1170"/>
                  <a:pt x="2469" y="1167"/>
                </a:cubicBezTo>
                <a:cubicBezTo>
                  <a:pt x="2468" y="1167"/>
                  <a:pt x="2464" y="1172"/>
                  <a:pt x="2464" y="1169"/>
                </a:cubicBezTo>
                <a:cubicBezTo>
                  <a:pt x="2463" y="1166"/>
                  <a:pt x="2462" y="1162"/>
                  <a:pt x="2461" y="1159"/>
                </a:cubicBezTo>
                <a:cubicBezTo>
                  <a:pt x="2459" y="1153"/>
                  <a:pt x="2459" y="1149"/>
                  <a:pt x="2454" y="1146"/>
                </a:cubicBezTo>
                <a:cubicBezTo>
                  <a:pt x="2452" y="1145"/>
                  <a:pt x="2438" y="1139"/>
                  <a:pt x="2438" y="1137"/>
                </a:cubicBezTo>
                <a:cubicBezTo>
                  <a:pt x="2438" y="1131"/>
                  <a:pt x="2439" y="1124"/>
                  <a:pt x="2435" y="1120"/>
                </a:cubicBezTo>
                <a:cubicBezTo>
                  <a:pt x="2430" y="1114"/>
                  <a:pt x="2430" y="1111"/>
                  <a:pt x="2430" y="1103"/>
                </a:cubicBezTo>
                <a:cubicBezTo>
                  <a:pt x="2430" y="1097"/>
                  <a:pt x="2423" y="1094"/>
                  <a:pt x="2419" y="1097"/>
                </a:cubicBezTo>
                <a:cubicBezTo>
                  <a:pt x="2418" y="1085"/>
                  <a:pt x="2414" y="1076"/>
                  <a:pt x="2409" y="1064"/>
                </a:cubicBezTo>
                <a:cubicBezTo>
                  <a:pt x="2404" y="1066"/>
                  <a:pt x="2403" y="1076"/>
                  <a:pt x="2402" y="1082"/>
                </a:cubicBezTo>
                <a:cubicBezTo>
                  <a:pt x="2400" y="1087"/>
                  <a:pt x="2401" y="1094"/>
                  <a:pt x="2402" y="1100"/>
                </a:cubicBezTo>
                <a:cubicBezTo>
                  <a:pt x="2402" y="1107"/>
                  <a:pt x="2398" y="1129"/>
                  <a:pt x="2388" y="1126"/>
                </a:cubicBezTo>
                <a:cubicBezTo>
                  <a:pt x="2385" y="1125"/>
                  <a:pt x="2382" y="1119"/>
                  <a:pt x="2378" y="1116"/>
                </a:cubicBezTo>
                <a:cubicBezTo>
                  <a:pt x="2372" y="1113"/>
                  <a:pt x="2365" y="1109"/>
                  <a:pt x="2359" y="1105"/>
                </a:cubicBezTo>
                <a:cubicBezTo>
                  <a:pt x="2353" y="1101"/>
                  <a:pt x="2355" y="1099"/>
                  <a:pt x="2357" y="1092"/>
                </a:cubicBezTo>
                <a:cubicBezTo>
                  <a:pt x="2358" y="1086"/>
                  <a:pt x="2362" y="1083"/>
                  <a:pt x="2366" y="1079"/>
                </a:cubicBezTo>
                <a:cubicBezTo>
                  <a:pt x="2359" y="1073"/>
                  <a:pt x="2358" y="1072"/>
                  <a:pt x="2350" y="1072"/>
                </a:cubicBezTo>
                <a:cubicBezTo>
                  <a:pt x="2344" y="1071"/>
                  <a:pt x="2337" y="1070"/>
                  <a:pt x="2331" y="1070"/>
                </a:cubicBezTo>
                <a:cubicBezTo>
                  <a:pt x="2331" y="1073"/>
                  <a:pt x="2331" y="1076"/>
                  <a:pt x="2332" y="1079"/>
                </a:cubicBezTo>
                <a:cubicBezTo>
                  <a:pt x="2325" y="1078"/>
                  <a:pt x="2318" y="1074"/>
                  <a:pt x="2314" y="1081"/>
                </a:cubicBezTo>
                <a:cubicBezTo>
                  <a:pt x="2310" y="1087"/>
                  <a:pt x="2309" y="1093"/>
                  <a:pt x="2307" y="1101"/>
                </a:cubicBezTo>
                <a:cubicBezTo>
                  <a:pt x="2301" y="1098"/>
                  <a:pt x="2295" y="1094"/>
                  <a:pt x="2289" y="1091"/>
                </a:cubicBezTo>
                <a:cubicBezTo>
                  <a:pt x="2286" y="1090"/>
                  <a:pt x="2279" y="1099"/>
                  <a:pt x="2277" y="1100"/>
                </a:cubicBezTo>
                <a:cubicBezTo>
                  <a:pt x="2267" y="1108"/>
                  <a:pt x="2254" y="1116"/>
                  <a:pt x="2249" y="1128"/>
                </a:cubicBezTo>
                <a:cubicBezTo>
                  <a:pt x="2247" y="1135"/>
                  <a:pt x="2247" y="1140"/>
                  <a:pt x="2241" y="1142"/>
                </a:cubicBezTo>
                <a:cubicBezTo>
                  <a:pt x="2232" y="1144"/>
                  <a:pt x="2224" y="1146"/>
                  <a:pt x="2216" y="1148"/>
                </a:cubicBezTo>
                <a:cubicBezTo>
                  <a:pt x="2210" y="1149"/>
                  <a:pt x="2207" y="1151"/>
                  <a:pt x="2202" y="1155"/>
                </a:cubicBezTo>
                <a:cubicBezTo>
                  <a:pt x="2196" y="1160"/>
                  <a:pt x="2194" y="1161"/>
                  <a:pt x="2191" y="1169"/>
                </a:cubicBezTo>
                <a:cubicBezTo>
                  <a:pt x="2190" y="1166"/>
                  <a:pt x="2189" y="1164"/>
                  <a:pt x="2188" y="1161"/>
                </a:cubicBezTo>
                <a:cubicBezTo>
                  <a:pt x="2184" y="1171"/>
                  <a:pt x="2181" y="1180"/>
                  <a:pt x="2186" y="1190"/>
                </a:cubicBezTo>
                <a:cubicBezTo>
                  <a:pt x="2188" y="1197"/>
                  <a:pt x="2187" y="1198"/>
                  <a:pt x="2185" y="1204"/>
                </a:cubicBezTo>
                <a:cubicBezTo>
                  <a:pt x="2184" y="1209"/>
                  <a:pt x="2187" y="1212"/>
                  <a:pt x="2189" y="1216"/>
                </a:cubicBezTo>
                <a:cubicBezTo>
                  <a:pt x="2193" y="1226"/>
                  <a:pt x="2197" y="1236"/>
                  <a:pt x="2198" y="1248"/>
                </a:cubicBezTo>
                <a:cubicBezTo>
                  <a:pt x="2199" y="1252"/>
                  <a:pt x="2203" y="1263"/>
                  <a:pt x="2201" y="1267"/>
                </a:cubicBezTo>
                <a:cubicBezTo>
                  <a:pt x="2201" y="1268"/>
                  <a:pt x="2191" y="1274"/>
                  <a:pt x="2196" y="1277"/>
                </a:cubicBezTo>
                <a:cubicBezTo>
                  <a:pt x="2200" y="1280"/>
                  <a:pt x="2204" y="1286"/>
                  <a:pt x="2209" y="1286"/>
                </a:cubicBezTo>
                <a:cubicBezTo>
                  <a:pt x="2213" y="1286"/>
                  <a:pt x="2219" y="1287"/>
                  <a:pt x="2223" y="1284"/>
                </a:cubicBezTo>
                <a:cubicBezTo>
                  <a:pt x="2228" y="1278"/>
                  <a:pt x="2229" y="1276"/>
                  <a:pt x="2236" y="1276"/>
                </a:cubicBezTo>
                <a:cubicBezTo>
                  <a:pt x="2241" y="1275"/>
                  <a:pt x="2246" y="1275"/>
                  <a:pt x="2251" y="1274"/>
                </a:cubicBezTo>
                <a:cubicBezTo>
                  <a:pt x="2255" y="1274"/>
                  <a:pt x="2258" y="1274"/>
                  <a:pt x="2262" y="1274"/>
                </a:cubicBezTo>
                <a:cubicBezTo>
                  <a:pt x="2263" y="1274"/>
                  <a:pt x="2265" y="1269"/>
                  <a:pt x="2266" y="1268"/>
                </a:cubicBezTo>
                <a:cubicBezTo>
                  <a:pt x="2267" y="1263"/>
                  <a:pt x="2275" y="1262"/>
                  <a:pt x="2279" y="1260"/>
                </a:cubicBezTo>
                <a:cubicBezTo>
                  <a:pt x="2283" y="1258"/>
                  <a:pt x="2289" y="1261"/>
                  <a:pt x="2292" y="1259"/>
                </a:cubicBezTo>
                <a:cubicBezTo>
                  <a:pt x="2295" y="1257"/>
                  <a:pt x="2301" y="1252"/>
                  <a:pt x="2304" y="1252"/>
                </a:cubicBezTo>
                <a:cubicBezTo>
                  <a:pt x="2316" y="1254"/>
                  <a:pt x="2326" y="1255"/>
                  <a:pt x="2337" y="1259"/>
                </a:cubicBezTo>
                <a:cubicBezTo>
                  <a:pt x="2344" y="1262"/>
                  <a:pt x="2345" y="1263"/>
                  <a:pt x="2349" y="1270"/>
                </a:cubicBezTo>
                <a:cubicBezTo>
                  <a:pt x="2351" y="1275"/>
                  <a:pt x="2354" y="1279"/>
                  <a:pt x="2357" y="1283"/>
                </a:cubicBezTo>
                <a:cubicBezTo>
                  <a:pt x="2363" y="1276"/>
                  <a:pt x="2368" y="1270"/>
                  <a:pt x="2373" y="1262"/>
                </a:cubicBezTo>
                <a:cubicBezTo>
                  <a:pt x="2376" y="1271"/>
                  <a:pt x="2370" y="1277"/>
                  <a:pt x="2366" y="1285"/>
                </a:cubicBezTo>
                <a:cubicBezTo>
                  <a:pt x="2373" y="1286"/>
                  <a:pt x="2373" y="1282"/>
                  <a:pt x="2376" y="1275"/>
                </a:cubicBezTo>
                <a:cubicBezTo>
                  <a:pt x="2376" y="1280"/>
                  <a:pt x="2375" y="1291"/>
                  <a:pt x="2380" y="1291"/>
                </a:cubicBezTo>
                <a:cubicBezTo>
                  <a:pt x="2384" y="1291"/>
                  <a:pt x="2387" y="1299"/>
                  <a:pt x="2387" y="1303"/>
                </a:cubicBezTo>
                <a:cubicBezTo>
                  <a:pt x="2390" y="1315"/>
                  <a:pt x="2399" y="1319"/>
                  <a:pt x="2410" y="1320"/>
                </a:cubicBezTo>
                <a:cubicBezTo>
                  <a:pt x="2416" y="1321"/>
                  <a:pt x="2417" y="1322"/>
                  <a:pt x="2423" y="1318"/>
                </a:cubicBezTo>
                <a:cubicBezTo>
                  <a:pt x="2429" y="1312"/>
                  <a:pt x="2428" y="1315"/>
                  <a:pt x="2434" y="1321"/>
                </a:cubicBezTo>
                <a:cubicBezTo>
                  <a:pt x="2436" y="1324"/>
                  <a:pt x="2443" y="1322"/>
                  <a:pt x="2445" y="1319"/>
                </a:cubicBezTo>
                <a:cubicBezTo>
                  <a:pt x="2450" y="1314"/>
                  <a:pt x="2451" y="1313"/>
                  <a:pt x="2458" y="1313"/>
                </a:cubicBezTo>
                <a:cubicBezTo>
                  <a:pt x="2471" y="1313"/>
                  <a:pt x="2470" y="1296"/>
                  <a:pt x="2472" y="1285"/>
                </a:cubicBezTo>
                <a:cubicBezTo>
                  <a:pt x="2473" y="1276"/>
                  <a:pt x="2483" y="1269"/>
                  <a:pt x="2485" y="1260"/>
                </a:cubicBezTo>
                <a:cubicBezTo>
                  <a:pt x="2488" y="1250"/>
                  <a:pt x="2494" y="1237"/>
                  <a:pt x="2494" y="1226"/>
                </a:cubicBezTo>
                <a:cubicBezTo>
                  <a:pt x="2494" y="1215"/>
                  <a:pt x="2491" y="1203"/>
                  <a:pt x="2489" y="1193"/>
                </a:cubicBezTo>
                <a:cubicBezTo>
                  <a:pt x="2484" y="1188"/>
                  <a:pt x="2479" y="1184"/>
                  <a:pt x="2474" y="1179"/>
                </a:cubicBezTo>
                <a:close/>
                <a:moveTo>
                  <a:pt x="2281" y="1001"/>
                </a:moveTo>
                <a:cubicBezTo>
                  <a:pt x="2278" y="1008"/>
                  <a:pt x="2290" y="1005"/>
                  <a:pt x="2291" y="1004"/>
                </a:cubicBezTo>
                <a:cubicBezTo>
                  <a:pt x="2291" y="1000"/>
                  <a:pt x="2282" y="996"/>
                  <a:pt x="2281" y="1001"/>
                </a:cubicBezTo>
                <a:close/>
                <a:moveTo>
                  <a:pt x="2321" y="1070"/>
                </a:moveTo>
                <a:cubicBezTo>
                  <a:pt x="2317" y="1072"/>
                  <a:pt x="2313" y="1067"/>
                  <a:pt x="2312" y="1074"/>
                </a:cubicBezTo>
                <a:cubicBezTo>
                  <a:pt x="2315" y="1074"/>
                  <a:pt x="2319" y="1076"/>
                  <a:pt x="2321" y="1074"/>
                </a:cubicBezTo>
                <a:cubicBezTo>
                  <a:pt x="2324" y="1072"/>
                  <a:pt x="2325" y="1068"/>
                  <a:pt x="2321" y="1070"/>
                </a:cubicBezTo>
                <a:close/>
                <a:moveTo>
                  <a:pt x="2490" y="1014"/>
                </a:moveTo>
                <a:cubicBezTo>
                  <a:pt x="2492" y="1010"/>
                  <a:pt x="2492" y="1010"/>
                  <a:pt x="2490" y="1006"/>
                </a:cubicBezTo>
                <a:cubicBezTo>
                  <a:pt x="2490" y="1006"/>
                  <a:pt x="2488" y="1007"/>
                  <a:pt x="2487" y="1006"/>
                </a:cubicBezTo>
                <a:cubicBezTo>
                  <a:pt x="2487" y="1005"/>
                  <a:pt x="2486" y="1003"/>
                  <a:pt x="2485" y="1003"/>
                </a:cubicBezTo>
                <a:cubicBezTo>
                  <a:pt x="2482" y="1000"/>
                  <a:pt x="2477" y="997"/>
                  <a:pt x="2473" y="995"/>
                </a:cubicBezTo>
                <a:cubicBezTo>
                  <a:pt x="2472" y="999"/>
                  <a:pt x="2490" y="1002"/>
                  <a:pt x="2488" y="1011"/>
                </a:cubicBezTo>
                <a:cubicBezTo>
                  <a:pt x="2488" y="1012"/>
                  <a:pt x="2489" y="1013"/>
                  <a:pt x="2490" y="1014"/>
                </a:cubicBezTo>
                <a:close/>
                <a:moveTo>
                  <a:pt x="2450" y="1341"/>
                </a:moveTo>
                <a:cubicBezTo>
                  <a:pt x="2448" y="1342"/>
                  <a:pt x="2441" y="1347"/>
                  <a:pt x="2439" y="1346"/>
                </a:cubicBezTo>
                <a:cubicBezTo>
                  <a:pt x="2434" y="1344"/>
                  <a:pt x="2430" y="1342"/>
                  <a:pt x="2426" y="1340"/>
                </a:cubicBezTo>
                <a:cubicBezTo>
                  <a:pt x="2425" y="1346"/>
                  <a:pt x="2426" y="1354"/>
                  <a:pt x="2429" y="1360"/>
                </a:cubicBezTo>
                <a:cubicBezTo>
                  <a:pt x="2432" y="1368"/>
                  <a:pt x="2435" y="1370"/>
                  <a:pt x="2442" y="1371"/>
                </a:cubicBezTo>
                <a:cubicBezTo>
                  <a:pt x="2451" y="1373"/>
                  <a:pt x="2459" y="1344"/>
                  <a:pt x="2450" y="1341"/>
                </a:cubicBezTo>
                <a:close/>
                <a:moveTo>
                  <a:pt x="2463" y="1020"/>
                </a:moveTo>
                <a:cubicBezTo>
                  <a:pt x="2460" y="1020"/>
                  <a:pt x="2457" y="1019"/>
                  <a:pt x="2454" y="1021"/>
                </a:cubicBezTo>
                <a:cubicBezTo>
                  <a:pt x="2456" y="1025"/>
                  <a:pt x="2465" y="1028"/>
                  <a:pt x="2470" y="1027"/>
                </a:cubicBezTo>
                <a:cubicBezTo>
                  <a:pt x="2473" y="1026"/>
                  <a:pt x="2478" y="1024"/>
                  <a:pt x="2479" y="1021"/>
                </a:cubicBezTo>
                <a:cubicBezTo>
                  <a:pt x="2480" y="1020"/>
                  <a:pt x="2487" y="1020"/>
                  <a:pt x="2482" y="1016"/>
                </a:cubicBezTo>
                <a:cubicBezTo>
                  <a:pt x="2488" y="1015"/>
                  <a:pt x="2485" y="1010"/>
                  <a:pt x="2482" y="1008"/>
                </a:cubicBezTo>
                <a:cubicBezTo>
                  <a:pt x="2478" y="1005"/>
                  <a:pt x="2479" y="1013"/>
                  <a:pt x="2479" y="1015"/>
                </a:cubicBezTo>
                <a:cubicBezTo>
                  <a:pt x="2479" y="1015"/>
                  <a:pt x="2465" y="1025"/>
                  <a:pt x="2468" y="1017"/>
                </a:cubicBezTo>
                <a:cubicBezTo>
                  <a:pt x="2468" y="1016"/>
                  <a:pt x="2466" y="1020"/>
                  <a:pt x="2463" y="1020"/>
                </a:cubicBezTo>
                <a:close/>
                <a:moveTo>
                  <a:pt x="2434" y="1019"/>
                </a:moveTo>
                <a:cubicBezTo>
                  <a:pt x="2432" y="1017"/>
                  <a:pt x="2433" y="1012"/>
                  <a:pt x="2430" y="1010"/>
                </a:cubicBezTo>
                <a:cubicBezTo>
                  <a:pt x="2426" y="1008"/>
                  <a:pt x="2423" y="1006"/>
                  <a:pt x="2420" y="1004"/>
                </a:cubicBezTo>
                <a:cubicBezTo>
                  <a:pt x="2414" y="1000"/>
                  <a:pt x="2408" y="999"/>
                  <a:pt x="2402" y="997"/>
                </a:cubicBezTo>
                <a:cubicBezTo>
                  <a:pt x="2393" y="994"/>
                  <a:pt x="2384" y="990"/>
                  <a:pt x="2375" y="987"/>
                </a:cubicBezTo>
                <a:cubicBezTo>
                  <a:pt x="2371" y="985"/>
                  <a:pt x="2364" y="988"/>
                  <a:pt x="2361" y="992"/>
                </a:cubicBezTo>
                <a:cubicBezTo>
                  <a:pt x="2360" y="994"/>
                  <a:pt x="2356" y="1001"/>
                  <a:pt x="2354" y="1001"/>
                </a:cubicBezTo>
                <a:cubicBezTo>
                  <a:pt x="2350" y="999"/>
                  <a:pt x="2349" y="999"/>
                  <a:pt x="2347" y="995"/>
                </a:cubicBezTo>
                <a:cubicBezTo>
                  <a:pt x="2345" y="990"/>
                  <a:pt x="2344" y="987"/>
                  <a:pt x="2344" y="982"/>
                </a:cubicBezTo>
                <a:cubicBezTo>
                  <a:pt x="2343" y="977"/>
                  <a:pt x="2342" y="978"/>
                  <a:pt x="2337" y="977"/>
                </a:cubicBezTo>
                <a:cubicBezTo>
                  <a:pt x="2330" y="975"/>
                  <a:pt x="2323" y="977"/>
                  <a:pt x="2319" y="984"/>
                </a:cubicBezTo>
                <a:cubicBezTo>
                  <a:pt x="2321" y="985"/>
                  <a:pt x="2324" y="985"/>
                  <a:pt x="2326" y="985"/>
                </a:cubicBezTo>
                <a:cubicBezTo>
                  <a:pt x="2328" y="986"/>
                  <a:pt x="2326" y="990"/>
                  <a:pt x="2328" y="990"/>
                </a:cubicBezTo>
                <a:cubicBezTo>
                  <a:pt x="2332" y="993"/>
                  <a:pt x="2338" y="991"/>
                  <a:pt x="2342" y="991"/>
                </a:cubicBezTo>
                <a:cubicBezTo>
                  <a:pt x="2342" y="992"/>
                  <a:pt x="2342" y="994"/>
                  <a:pt x="2342" y="995"/>
                </a:cubicBezTo>
                <a:cubicBezTo>
                  <a:pt x="2336" y="993"/>
                  <a:pt x="2333" y="994"/>
                  <a:pt x="2327" y="995"/>
                </a:cubicBezTo>
                <a:cubicBezTo>
                  <a:pt x="2329" y="1000"/>
                  <a:pt x="2332" y="1004"/>
                  <a:pt x="2334" y="1008"/>
                </a:cubicBezTo>
                <a:cubicBezTo>
                  <a:pt x="2336" y="1005"/>
                  <a:pt x="2339" y="1003"/>
                  <a:pt x="2341" y="1000"/>
                </a:cubicBezTo>
                <a:cubicBezTo>
                  <a:pt x="2342" y="1006"/>
                  <a:pt x="2342" y="1006"/>
                  <a:pt x="2347" y="1008"/>
                </a:cubicBezTo>
                <a:cubicBezTo>
                  <a:pt x="2353" y="1011"/>
                  <a:pt x="2359" y="1013"/>
                  <a:pt x="2365" y="1016"/>
                </a:cubicBezTo>
                <a:cubicBezTo>
                  <a:pt x="2368" y="1017"/>
                  <a:pt x="2374" y="1018"/>
                  <a:pt x="2375" y="1021"/>
                </a:cubicBezTo>
                <a:cubicBezTo>
                  <a:pt x="2378" y="1026"/>
                  <a:pt x="2380" y="1031"/>
                  <a:pt x="2382" y="1036"/>
                </a:cubicBezTo>
                <a:cubicBezTo>
                  <a:pt x="2374" y="1038"/>
                  <a:pt x="2374" y="1037"/>
                  <a:pt x="2373" y="1045"/>
                </a:cubicBezTo>
                <a:cubicBezTo>
                  <a:pt x="2378" y="1045"/>
                  <a:pt x="2384" y="1044"/>
                  <a:pt x="2389" y="1044"/>
                </a:cubicBezTo>
                <a:cubicBezTo>
                  <a:pt x="2392" y="1043"/>
                  <a:pt x="2394" y="1052"/>
                  <a:pt x="2398" y="1052"/>
                </a:cubicBezTo>
                <a:cubicBezTo>
                  <a:pt x="2403" y="1052"/>
                  <a:pt x="2409" y="1054"/>
                  <a:pt x="2414" y="1051"/>
                </a:cubicBezTo>
                <a:cubicBezTo>
                  <a:pt x="2417" y="1049"/>
                  <a:pt x="2418" y="1040"/>
                  <a:pt x="2420" y="1040"/>
                </a:cubicBezTo>
                <a:cubicBezTo>
                  <a:pt x="2424" y="1041"/>
                  <a:pt x="2433" y="1040"/>
                  <a:pt x="2435" y="1043"/>
                </a:cubicBezTo>
                <a:cubicBezTo>
                  <a:pt x="2440" y="1047"/>
                  <a:pt x="2444" y="1052"/>
                  <a:pt x="2448" y="1057"/>
                </a:cubicBezTo>
                <a:cubicBezTo>
                  <a:pt x="2452" y="1060"/>
                  <a:pt x="2456" y="1060"/>
                  <a:pt x="2461" y="1061"/>
                </a:cubicBezTo>
                <a:cubicBezTo>
                  <a:pt x="2464" y="1061"/>
                  <a:pt x="2469" y="1065"/>
                  <a:pt x="2472" y="1064"/>
                </a:cubicBezTo>
                <a:cubicBezTo>
                  <a:pt x="2470" y="1062"/>
                  <a:pt x="2464" y="1058"/>
                  <a:pt x="2467" y="1055"/>
                </a:cubicBezTo>
                <a:cubicBezTo>
                  <a:pt x="2464" y="1055"/>
                  <a:pt x="2460" y="1055"/>
                  <a:pt x="2462" y="1050"/>
                </a:cubicBezTo>
                <a:cubicBezTo>
                  <a:pt x="2454" y="1050"/>
                  <a:pt x="2455" y="1048"/>
                  <a:pt x="2451" y="1041"/>
                </a:cubicBezTo>
                <a:cubicBezTo>
                  <a:pt x="2451" y="1040"/>
                  <a:pt x="2447" y="1039"/>
                  <a:pt x="2446" y="1037"/>
                </a:cubicBezTo>
                <a:cubicBezTo>
                  <a:pt x="2444" y="1037"/>
                  <a:pt x="2444" y="1033"/>
                  <a:pt x="2443" y="1031"/>
                </a:cubicBezTo>
                <a:cubicBezTo>
                  <a:pt x="2445" y="1031"/>
                  <a:pt x="2448" y="1031"/>
                  <a:pt x="2450" y="1030"/>
                </a:cubicBezTo>
                <a:cubicBezTo>
                  <a:pt x="2451" y="1020"/>
                  <a:pt x="2438" y="1023"/>
                  <a:pt x="2434" y="1019"/>
                </a:cubicBezTo>
                <a:close/>
                <a:moveTo>
                  <a:pt x="2406" y="496"/>
                </a:moveTo>
                <a:cubicBezTo>
                  <a:pt x="2406" y="501"/>
                  <a:pt x="2407" y="506"/>
                  <a:pt x="2404" y="511"/>
                </a:cubicBezTo>
                <a:cubicBezTo>
                  <a:pt x="2401" y="517"/>
                  <a:pt x="2404" y="517"/>
                  <a:pt x="2405" y="524"/>
                </a:cubicBezTo>
                <a:cubicBezTo>
                  <a:pt x="2406" y="528"/>
                  <a:pt x="2406" y="528"/>
                  <a:pt x="2404" y="531"/>
                </a:cubicBezTo>
                <a:cubicBezTo>
                  <a:pt x="2403" y="533"/>
                  <a:pt x="2404" y="536"/>
                  <a:pt x="2404" y="538"/>
                </a:cubicBezTo>
                <a:cubicBezTo>
                  <a:pt x="2404" y="544"/>
                  <a:pt x="2403" y="545"/>
                  <a:pt x="2406" y="551"/>
                </a:cubicBezTo>
                <a:cubicBezTo>
                  <a:pt x="2406" y="548"/>
                  <a:pt x="2406" y="543"/>
                  <a:pt x="2410" y="542"/>
                </a:cubicBezTo>
                <a:cubicBezTo>
                  <a:pt x="2414" y="541"/>
                  <a:pt x="2416" y="546"/>
                  <a:pt x="2416" y="550"/>
                </a:cubicBezTo>
                <a:cubicBezTo>
                  <a:pt x="2420" y="546"/>
                  <a:pt x="2415" y="539"/>
                  <a:pt x="2413" y="536"/>
                </a:cubicBezTo>
                <a:cubicBezTo>
                  <a:pt x="2410" y="531"/>
                  <a:pt x="2408" y="530"/>
                  <a:pt x="2410" y="525"/>
                </a:cubicBezTo>
                <a:cubicBezTo>
                  <a:pt x="2412" y="517"/>
                  <a:pt x="2412" y="515"/>
                  <a:pt x="2419" y="514"/>
                </a:cubicBezTo>
                <a:cubicBezTo>
                  <a:pt x="2423" y="513"/>
                  <a:pt x="2423" y="521"/>
                  <a:pt x="2427" y="521"/>
                </a:cubicBezTo>
                <a:cubicBezTo>
                  <a:pt x="2424" y="514"/>
                  <a:pt x="2422" y="509"/>
                  <a:pt x="2420" y="501"/>
                </a:cubicBezTo>
                <a:cubicBezTo>
                  <a:pt x="2419" y="498"/>
                  <a:pt x="2418" y="495"/>
                  <a:pt x="2417" y="491"/>
                </a:cubicBezTo>
                <a:cubicBezTo>
                  <a:pt x="2417" y="489"/>
                  <a:pt x="2414" y="487"/>
                  <a:pt x="2414" y="484"/>
                </a:cubicBezTo>
                <a:cubicBezTo>
                  <a:pt x="2412" y="477"/>
                  <a:pt x="2418" y="473"/>
                  <a:pt x="2415" y="466"/>
                </a:cubicBezTo>
                <a:cubicBezTo>
                  <a:pt x="2413" y="462"/>
                  <a:pt x="2415" y="451"/>
                  <a:pt x="2408" y="456"/>
                </a:cubicBezTo>
                <a:cubicBezTo>
                  <a:pt x="2411" y="459"/>
                  <a:pt x="2412" y="463"/>
                  <a:pt x="2409" y="466"/>
                </a:cubicBezTo>
                <a:cubicBezTo>
                  <a:pt x="2408" y="467"/>
                  <a:pt x="2408" y="465"/>
                  <a:pt x="2405" y="467"/>
                </a:cubicBezTo>
                <a:cubicBezTo>
                  <a:pt x="2403" y="468"/>
                  <a:pt x="2404" y="469"/>
                  <a:pt x="2405" y="472"/>
                </a:cubicBezTo>
                <a:cubicBezTo>
                  <a:pt x="2406" y="475"/>
                  <a:pt x="2403" y="482"/>
                  <a:pt x="2403" y="485"/>
                </a:cubicBezTo>
                <a:cubicBezTo>
                  <a:pt x="2402" y="489"/>
                  <a:pt x="2410" y="491"/>
                  <a:pt x="2406" y="496"/>
                </a:cubicBezTo>
                <a:close/>
                <a:moveTo>
                  <a:pt x="2266" y="891"/>
                </a:moveTo>
                <a:cubicBezTo>
                  <a:pt x="2269" y="892"/>
                  <a:pt x="2272" y="886"/>
                  <a:pt x="2267" y="886"/>
                </a:cubicBezTo>
                <a:cubicBezTo>
                  <a:pt x="2266" y="887"/>
                  <a:pt x="2261" y="890"/>
                  <a:pt x="2266" y="891"/>
                </a:cubicBezTo>
                <a:close/>
                <a:moveTo>
                  <a:pt x="2260" y="892"/>
                </a:moveTo>
                <a:cubicBezTo>
                  <a:pt x="2261" y="889"/>
                  <a:pt x="2263" y="886"/>
                  <a:pt x="2265" y="884"/>
                </a:cubicBezTo>
                <a:cubicBezTo>
                  <a:pt x="2267" y="882"/>
                  <a:pt x="2266" y="878"/>
                  <a:pt x="2266" y="876"/>
                </a:cubicBezTo>
                <a:cubicBezTo>
                  <a:pt x="2266" y="876"/>
                  <a:pt x="2266" y="876"/>
                  <a:pt x="2265" y="876"/>
                </a:cubicBezTo>
                <a:cubicBezTo>
                  <a:pt x="2264" y="881"/>
                  <a:pt x="2260" y="887"/>
                  <a:pt x="2260" y="892"/>
                </a:cubicBezTo>
                <a:close/>
                <a:moveTo>
                  <a:pt x="2273" y="875"/>
                </a:moveTo>
                <a:cubicBezTo>
                  <a:pt x="2271" y="876"/>
                  <a:pt x="2269" y="875"/>
                  <a:pt x="2268" y="874"/>
                </a:cubicBezTo>
                <a:cubicBezTo>
                  <a:pt x="2268" y="876"/>
                  <a:pt x="2268" y="878"/>
                  <a:pt x="2269" y="880"/>
                </a:cubicBezTo>
                <a:cubicBezTo>
                  <a:pt x="2272" y="877"/>
                  <a:pt x="2270" y="885"/>
                  <a:pt x="2273" y="887"/>
                </a:cubicBezTo>
                <a:cubicBezTo>
                  <a:pt x="2273" y="886"/>
                  <a:pt x="2273" y="884"/>
                  <a:pt x="2273" y="883"/>
                </a:cubicBezTo>
                <a:cubicBezTo>
                  <a:pt x="2274" y="884"/>
                  <a:pt x="2274" y="885"/>
                  <a:pt x="2275" y="887"/>
                </a:cubicBezTo>
                <a:cubicBezTo>
                  <a:pt x="2277" y="884"/>
                  <a:pt x="2273" y="879"/>
                  <a:pt x="2273" y="875"/>
                </a:cubicBezTo>
                <a:close/>
                <a:moveTo>
                  <a:pt x="2262" y="868"/>
                </a:moveTo>
                <a:cubicBezTo>
                  <a:pt x="2262" y="870"/>
                  <a:pt x="2264" y="871"/>
                  <a:pt x="2266" y="873"/>
                </a:cubicBezTo>
                <a:cubicBezTo>
                  <a:pt x="2266" y="871"/>
                  <a:pt x="2266" y="869"/>
                  <a:pt x="2266" y="868"/>
                </a:cubicBezTo>
                <a:cubicBezTo>
                  <a:pt x="2263" y="868"/>
                  <a:pt x="2264" y="864"/>
                  <a:pt x="2259" y="865"/>
                </a:cubicBezTo>
                <a:cubicBezTo>
                  <a:pt x="2260" y="867"/>
                  <a:pt x="2260" y="869"/>
                  <a:pt x="2258" y="871"/>
                </a:cubicBezTo>
                <a:cubicBezTo>
                  <a:pt x="2259" y="870"/>
                  <a:pt x="2261" y="869"/>
                  <a:pt x="2262" y="868"/>
                </a:cubicBezTo>
                <a:close/>
                <a:moveTo>
                  <a:pt x="2267" y="865"/>
                </a:moveTo>
                <a:cubicBezTo>
                  <a:pt x="2267" y="868"/>
                  <a:pt x="2270" y="869"/>
                  <a:pt x="2272" y="871"/>
                </a:cubicBezTo>
                <a:cubicBezTo>
                  <a:pt x="2274" y="873"/>
                  <a:pt x="2272" y="873"/>
                  <a:pt x="2273" y="875"/>
                </a:cubicBezTo>
                <a:cubicBezTo>
                  <a:pt x="2278" y="882"/>
                  <a:pt x="2278" y="873"/>
                  <a:pt x="2277" y="868"/>
                </a:cubicBezTo>
                <a:cubicBezTo>
                  <a:pt x="2276" y="863"/>
                  <a:pt x="2271" y="865"/>
                  <a:pt x="2267" y="865"/>
                </a:cubicBezTo>
                <a:close/>
                <a:moveTo>
                  <a:pt x="2249" y="872"/>
                </a:moveTo>
                <a:cubicBezTo>
                  <a:pt x="2249" y="880"/>
                  <a:pt x="2248" y="887"/>
                  <a:pt x="2257" y="882"/>
                </a:cubicBezTo>
                <a:cubicBezTo>
                  <a:pt x="2255" y="885"/>
                  <a:pt x="2250" y="891"/>
                  <a:pt x="2255" y="893"/>
                </a:cubicBezTo>
                <a:cubicBezTo>
                  <a:pt x="2257" y="894"/>
                  <a:pt x="2256" y="896"/>
                  <a:pt x="2258" y="896"/>
                </a:cubicBezTo>
                <a:cubicBezTo>
                  <a:pt x="2261" y="896"/>
                  <a:pt x="2260" y="892"/>
                  <a:pt x="2260" y="890"/>
                </a:cubicBezTo>
                <a:cubicBezTo>
                  <a:pt x="2260" y="887"/>
                  <a:pt x="2263" y="881"/>
                  <a:pt x="2262" y="879"/>
                </a:cubicBezTo>
                <a:cubicBezTo>
                  <a:pt x="2259" y="874"/>
                  <a:pt x="2258" y="873"/>
                  <a:pt x="2253" y="871"/>
                </a:cubicBezTo>
                <a:cubicBezTo>
                  <a:pt x="2252" y="871"/>
                  <a:pt x="2250" y="872"/>
                  <a:pt x="2249" y="872"/>
                </a:cubicBezTo>
                <a:close/>
                <a:moveTo>
                  <a:pt x="2229" y="984"/>
                </a:moveTo>
                <a:cubicBezTo>
                  <a:pt x="2228" y="987"/>
                  <a:pt x="2229" y="989"/>
                  <a:pt x="2227" y="993"/>
                </a:cubicBezTo>
                <a:cubicBezTo>
                  <a:pt x="2225" y="998"/>
                  <a:pt x="2223" y="998"/>
                  <a:pt x="2226" y="1003"/>
                </a:cubicBezTo>
                <a:cubicBezTo>
                  <a:pt x="2228" y="1005"/>
                  <a:pt x="2232" y="1002"/>
                  <a:pt x="2231" y="1007"/>
                </a:cubicBezTo>
                <a:cubicBezTo>
                  <a:pt x="2231" y="1010"/>
                  <a:pt x="2228" y="1019"/>
                  <a:pt x="2229" y="1021"/>
                </a:cubicBezTo>
                <a:cubicBezTo>
                  <a:pt x="2230" y="1022"/>
                  <a:pt x="2237" y="1023"/>
                  <a:pt x="2238" y="1021"/>
                </a:cubicBezTo>
                <a:cubicBezTo>
                  <a:pt x="2238" y="1020"/>
                  <a:pt x="2236" y="1017"/>
                  <a:pt x="2237" y="1016"/>
                </a:cubicBezTo>
                <a:cubicBezTo>
                  <a:pt x="2237" y="1015"/>
                  <a:pt x="2238" y="1013"/>
                  <a:pt x="2238" y="1012"/>
                </a:cubicBezTo>
                <a:cubicBezTo>
                  <a:pt x="2239" y="1009"/>
                  <a:pt x="2238" y="1005"/>
                  <a:pt x="2238" y="1002"/>
                </a:cubicBezTo>
                <a:cubicBezTo>
                  <a:pt x="2239" y="999"/>
                  <a:pt x="2234" y="996"/>
                  <a:pt x="2241" y="996"/>
                </a:cubicBezTo>
                <a:cubicBezTo>
                  <a:pt x="2244" y="995"/>
                  <a:pt x="2241" y="1002"/>
                  <a:pt x="2242" y="1003"/>
                </a:cubicBezTo>
                <a:cubicBezTo>
                  <a:pt x="2243" y="1007"/>
                  <a:pt x="2247" y="1006"/>
                  <a:pt x="2246" y="1010"/>
                </a:cubicBezTo>
                <a:cubicBezTo>
                  <a:pt x="2245" y="1014"/>
                  <a:pt x="2248" y="1015"/>
                  <a:pt x="2251" y="1014"/>
                </a:cubicBezTo>
                <a:cubicBezTo>
                  <a:pt x="2249" y="1015"/>
                  <a:pt x="2257" y="1008"/>
                  <a:pt x="2256" y="1010"/>
                </a:cubicBezTo>
                <a:cubicBezTo>
                  <a:pt x="2258" y="1005"/>
                  <a:pt x="2253" y="1008"/>
                  <a:pt x="2252" y="1004"/>
                </a:cubicBezTo>
                <a:cubicBezTo>
                  <a:pt x="2251" y="1003"/>
                  <a:pt x="2254" y="1001"/>
                  <a:pt x="2253" y="1000"/>
                </a:cubicBezTo>
                <a:cubicBezTo>
                  <a:pt x="2252" y="998"/>
                  <a:pt x="2251" y="996"/>
                  <a:pt x="2250" y="994"/>
                </a:cubicBezTo>
                <a:cubicBezTo>
                  <a:pt x="2249" y="991"/>
                  <a:pt x="2247" y="991"/>
                  <a:pt x="2245" y="989"/>
                </a:cubicBezTo>
                <a:cubicBezTo>
                  <a:pt x="2252" y="992"/>
                  <a:pt x="2255" y="978"/>
                  <a:pt x="2261" y="982"/>
                </a:cubicBezTo>
                <a:cubicBezTo>
                  <a:pt x="2263" y="975"/>
                  <a:pt x="2257" y="979"/>
                  <a:pt x="2255" y="979"/>
                </a:cubicBezTo>
                <a:cubicBezTo>
                  <a:pt x="2252" y="979"/>
                  <a:pt x="2252" y="980"/>
                  <a:pt x="2250" y="981"/>
                </a:cubicBezTo>
                <a:cubicBezTo>
                  <a:pt x="2247" y="982"/>
                  <a:pt x="2248" y="979"/>
                  <a:pt x="2246" y="982"/>
                </a:cubicBezTo>
                <a:cubicBezTo>
                  <a:pt x="2239" y="989"/>
                  <a:pt x="2232" y="976"/>
                  <a:pt x="2237" y="970"/>
                </a:cubicBezTo>
                <a:cubicBezTo>
                  <a:pt x="2239" y="967"/>
                  <a:pt x="2243" y="970"/>
                  <a:pt x="2246" y="970"/>
                </a:cubicBezTo>
                <a:cubicBezTo>
                  <a:pt x="2250" y="969"/>
                  <a:pt x="2255" y="968"/>
                  <a:pt x="2259" y="970"/>
                </a:cubicBezTo>
                <a:cubicBezTo>
                  <a:pt x="2267" y="975"/>
                  <a:pt x="2272" y="965"/>
                  <a:pt x="2275" y="958"/>
                </a:cubicBezTo>
                <a:cubicBezTo>
                  <a:pt x="2271" y="958"/>
                  <a:pt x="2268" y="963"/>
                  <a:pt x="2265" y="965"/>
                </a:cubicBezTo>
                <a:cubicBezTo>
                  <a:pt x="2263" y="967"/>
                  <a:pt x="2260" y="965"/>
                  <a:pt x="2258" y="964"/>
                </a:cubicBezTo>
                <a:cubicBezTo>
                  <a:pt x="2256" y="964"/>
                  <a:pt x="2256" y="966"/>
                  <a:pt x="2254" y="965"/>
                </a:cubicBezTo>
                <a:cubicBezTo>
                  <a:pt x="2250" y="964"/>
                  <a:pt x="2243" y="960"/>
                  <a:pt x="2240" y="962"/>
                </a:cubicBezTo>
                <a:cubicBezTo>
                  <a:pt x="2235" y="965"/>
                  <a:pt x="2234" y="968"/>
                  <a:pt x="2232" y="973"/>
                </a:cubicBezTo>
                <a:cubicBezTo>
                  <a:pt x="2235" y="978"/>
                  <a:pt x="2230" y="980"/>
                  <a:pt x="2229" y="984"/>
                </a:cubicBezTo>
                <a:close/>
                <a:moveTo>
                  <a:pt x="2237" y="857"/>
                </a:moveTo>
                <a:cubicBezTo>
                  <a:pt x="2239" y="861"/>
                  <a:pt x="2241" y="865"/>
                  <a:pt x="2244" y="869"/>
                </a:cubicBezTo>
                <a:cubicBezTo>
                  <a:pt x="2248" y="863"/>
                  <a:pt x="2248" y="861"/>
                  <a:pt x="2242" y="857"/>
                </a:cubicBezTo>
                <a:cubicBezTo>
                  <a:pt x="2241" y="857"/>
                  <a:pt x="2239" y="857"/>
                  <a:pt x="2237" y="857"/>
                </a:cubicBezTo>
                <a:close/>
                <a:moveTo>
                  <a:pt x="2193" y="1042"/>
                </a:moveTo>
                <a:cubicBezTo>
                  <a:pt x="2193" y="1047"/>
                  <a:pt x="2197" y="1051"/>
                  <a:pt x="2200" y="1046"/>
                </a:cubicBezTo>
                <a:cubicBezTo>
                  <a:pt x="2203" y="1042"/>
                  <a:pt x="2196" y="1041"/>
                  <a:pt x="2193" y="1042"/>
                </a:cubicBezTo>
                <a:close/>
                <a:moveTo>
                  <a:pt x="2393" y="576"/>
                </a:moveTo>
                <a:cubicBezTo>
                  <a:pt x="2393" y="578"/>
                  <a:pt x="2393" y="581"/>
                  <a:pt x="2391" y="582"/>
                </a:cubicBezTo>
                <a:cubicBezTo>
                  <a:pt x="2389" y="584"/>
                  <a:pt x="2388" y="584"/>
                  <a:pt x="2387" y="587"/>
                </a:cubicBezTo>
                <a:cubicBezTo>
                  <a:pt x="2387" y="588"/>
                  <a:pt x="2390" y="597"/>
                  <a:pt x="2391" y="597"/>
                </a:cubicBezTo>
                <a:cubicBezTo>
                  <a:pt x="2392" y="597"/>
                  <a:pt x="2393" y="593"/>
                  <a:pt x="2395" y="594"/>
                </a:cubicBezTo>
                <a:cubicBezTo>
                  <a:pt x="2396" y="594"/>
                  <a:pt x="2399" y="594"/>
                  <a:pt x="2398" y="592"/>
                </a:cubicBezTo>
                <a:cubicBezTo>
                  <a:pt x="2396" y="589"/>
                  <a:pt x="2391" y="591"/>
                  <a:pt x="2392" y="586"/>
                </a:cubicBezTo>
                <a:cubicBezTo>
                  <a:pt x="2394" y="585"/>
                  <a:pt x="2397" y="588"/>
                  <a:pt x="2398" y="587"/>
                </a:cubicBezTo>
                <a:cubicBezTo>
                  <a:pt x="2400" y="587"/>
                  <a:pt x="2403" y="584"/>
                  <a:pt x="2404" y="586"/>
                </a:cubicBezTo>
                <a:cubicBezTo>
                  <a:pt x="2406" y="588"/>
                  <a:pt x="2413" y="593"/>
                  <a:pt x="2415" y="592"/>
                </a:cubicBezTo>
                <a:cubicBezTo>
                  <a:pt x="2415" y="592"/>
                  <a:pt x="2417" y="586"/>
                  <a:pt x="2417" y="585"/>
                </a:cubicBezTo>
                <a:cubicBezTo>
                  <a:pt x="2418" y="584"/>
                  <a:pt x="2421" y="582"/>
                  <a:pt x="2423" y="582"/>
                </a:cubicBezTo>
                <a:cubicBezTo>
                  <a:pt x="2428" y="582"/>
                  <a:pt x="2431" y="581"/>
                  <a:pt x="2434" y="577"/>
                </a:cubicBezTo>
                <a:cubicBezTo>
                  <a:pt x="2426" y="578"/>
                  <a:pt x="2432" y="570"/>
                  <a:pt x="2431" y="567"/>
                </a:cubicBezTo>
                <a:cubicBezTo>
                  <a:pt x="2425" y="573"/>
                  <a:pt x="2425" y="571"/>
                  <a:pt x="2417" y="568"/>
                </a:cubicBezTo>
                <a:cubicBezTo>
                  <a:pt x="2412" y="565"/>
                  <a:pt x="2410" y="560"/>
                  <a:pt x="2406" y="555"/>
                </a:cubicBezTo>
                <a:cubicBezTo>
                  <a:pt x="2401" y="549"/>
                  <a:pt x="2403" y="563"/>
                  <a:pt x="2404" y="565"/>
                </a:cubicBezTo>
                <a:cubicBezTo>
                  <a:pt x="2405" y="567"/>
                  <a:pt x="2401" y="569"/>
                  <a:pt x="2401" y="572"/>
                </a:cubicBezTo>
                <a:cubicBezTo>
                  <a:pt x="2401" y="574"/>
                  <a:pt x="2401" y="576"/>
                  <a:pt x="2400" y="578"/>
                </a:cubicBezTo>
                <a:cubicBezTo>
                  <a:pt x="2398" y="577"/>
                  <a:pt x="2395" y="577"/>
                  <a:pt x="2393" y="576"/>
                </a:cubicBezTo>
                <a:close/>
                <a:moveTo>
                  <a:pt x="1380" y="442"/>
                </a:moveTo>
                <a:cubicBezTo>
                  <a:pt x="1380" y="444"/>
                  <a:pt x="1383" y="449"/>
                  <a:pt x="1385" y="448"/>
                </a:cubicBezTo>
                <a:cubicBezTo>
                  <a:pt x="1388" y="448"/>
                  <a:pt x="1387" y="444"/>
                  <a:pt x="1385" y="443"/>
                </a:cubicBezTo>
                <a:cubicBezTo>
                  <a:pt x="1384" y="440"/>
                  <a:pt x="1382" y="441"/>
                  <a:pt x="1380" y="442"/>
                </a:cubicBezTo>
                <a:close/>
                <a:moveTo>
                  <a:pt x="1572" y="654"/>
                </a:moveTo>
                <a:cubicBezTo>
                  <a:pt x="1569" y="655"/>
                  <a:pt x="1566" y="658"/>
                  <a:pt x="1563" y="658"/>
                </a:cubicBezTo>
                <a:cubicBezTo>
                  <a:pt x="1561" y="658"/>
                  <a:pt x="1555" y="656"/>
                  <a:pt x="1554" y="659"/>
                </a:cubicBezTo>
                <a:cubicBezTo>
                  <a:pt x="1550" y="667"/>
                  <a:pt x="1566" y="662"/>
                  <a:pt x="1568" y="662"/>
                </a:cubicBezTo>
                <a:cubicBezTo>
                  <a:pt x="1566" y="658"/>
                  <a:pt x="1570" y="656"/>
                  <a:pt x="1572" y="654"/>
                </a:cubicBezTo>
                <a:close/>
                <a:moveTo>
                  <a:pt x="1508" y="661"/>
                </a:moveTo>
                <a:cubicBezTo>
                  <a:pt x="1508" y="658"/>
                  <a:pt x="1502" y="657"/>
                  <a:pt x="1499" y="657"/>
                </a:cubicBezTo>
                <a:cubicBezTo>
                  <a:pt x="1494" y="658"/>
                  <a:pt x="1493" y="657"/>
                  <a:pt x="1488" y="654"/>
                </a:cubicBezTo>
                <a:cubicBezTo>
                  <a:pt x="1487" y="655"/>
                  <a:pt x="1486" y="657"/>
                  <a:pt x="1486" y="658"/>
                </a:cubicBezTo>
                <a:cubicBezTo>
                  <a:pt x="1494" y="660"/>
                  <a:pt x="1500" y="661"/>
                  <a:pt x="1508" y="661"/>
                </a:cubicBezTo>
                <a:close/>
                <a:moveTo>
                  <a:pt x="1390" y="441"/>
                </a:moveTo>
                <a:cubicBezTo>
                  <a:pt x="1389" y="443"/>
                  <a:pt x="1390" y="447"/>
                  <a:pt x="1393" y="447"/>
                </a:cubicBezTo>
                <a:cubicBezTo>
                  <a:pt x="1396" y="446"/>
                  <a:pt x="1395" y="449"/>
                  <a:pt x="1396" y="452"/>
                </a:cubicBezTo>
                <a:cubicBezTo>
                  <a:pt x="1397" y="449"/>
                  <a:pt x="1396" y="445"/>
                  <a:pt x="1400" y="444"/>
                </a:cubicBezTo>
                <a:cubicBezTo>
                  <a:pt x="1399" y="444"/>
                  <a:pt x="1399" y="442"/>
                  <a:pt x="1398" y="442"/>
                </a:cubicBezTo>
                <a:cubicBezTo>
                  <a:pt x="1409" y="440"/>
                  <a:pt x="1391" y="430"/>
                  <a:pt x="1396" y="440"/>
                </a:cubicBezTo>
                <a:cubicBezTo>
                  <a:pt x="1394" y="440"/>
                  <a:pt x="1393" y="439"/>
                  <a:pt x="1395" y="437"/>
                </a:cubicBezTo>
                <a:cubicBezTo>
                  <a:pt x="1394" y="437"/>
                  <a:pt x="1393" y="437"/>
                  <a:pt x="1392" y="437"/>
                </a:cubicBezTo>
                <a:cubicBezTo>
                  <a:pt x="1392" y="439"/>
                  <a:pt x="1392" y="440"/>
                  <a:pt x="1390" y="441"/>
                </a:cubicBezTo>
                <a:close/>
                <a:moveTo>
                  <a:pt x="1485" y="406"/>
                </a:moveTo>
                <a:cubicBezTo>
                  <a:pt x="1480" y="404"/>
                  <a:pt x="1478" y="404"/>
                  <a:pt x="1472" y="406"/>
                </a:cubicBezTo>
                <a:cubicBezTo>
                  <a:pt x="1474" y="408"/>
                  <a:pt x="1476" y="410"/>
                  <a:pt x="1474" y="413"/>
                </a:cubicBezTo>
                <a:cubicBezTo>
                  <a:pt x="1477" y="409"/>
                  <a:pt x="1481" y="408"/>
                  <a:pt x="1485" y="406"/>
                </a:cubicBezTo>
                <a:close/>
                <a:moveTo>
                  <a:pt x="1370" y="608"/>
                </a:moveTo>
                <a:cubicBezTo>
                  <a:pt x="1370" y="609"/>
                  <a:pt x="1368" y="612"/>
                  <a:pt x="1368" y="613"/>
                </a:cubicBezTo>
                <a:cubicBezTo>
                  <a:pt x="1368" y="613"/>
                  <a:pt x="1370" y="614"/>
                  <a:pt x="1370" y="615"/>
                </a:cubicBezTo>
                <a:cubicBezTo>
                  <a:pt x="1369" y="619"/>
                  <a:pt x="1366" y="619"/>
                  <a:pt x="1369" y="622"/>
                </a:cubicBezTo>
                <a:cubicBezTo>
                  <a:pt x="1372" y="624"/>
                  <a:pt x="1374" y="624"/>
                  <a:pt x="1374" y="621"/>
                </a:cubicBezTo>
                <a:cubicBezTo>
                  <a:pt x="1374" y="618"/>
                  <a:pt x="1378" y="620"/>
                  <a:pt x="1378" y="617"/>
                </a:cubicBezTo>
                <a:cubicBezTo>
                  <a:pt x="1379" y="613"/>
                  <a:pt x="1379" y="609"/>
                  <a:pt x="1380" y="605"/>
                </a:cubicBezTo>
                <a:cubicBezTo>
                  <a:pt x="1381" y="597"/>
                  <a:pt x="1371" y="602"/>
                  <a:pt x="1369" y="603"/>
                </a:cubicBezTo>
                <a:cubicBezTo>
                  <a:pt x="1368" y="603"/>
                  <a:pt x="1368" y="602"/>
                  <a:pt x="1367" y="602"/>
                </a:cubicBezTo>
                <a:cubicBezTo>
                  <a:pt x="1365" y="606"/>
                  <a:pt x="1370" y="605"/>
                  <a:pt x="1370" y="608"/>
                </a:cubicBezTo>
                <a:close/>
                <a:moveTo>
                  <a:pt x="2772" y="338"/>
                </a:moveTo>
                <a:cubicBezTo>
                  <a:pt x="2771" y="338"/>
                  <a:pt x="2764" y="336"/>
                  <a:pt x="2763" y="337"/>
                </a:cubicBezTo>
                <a:cubicBezTo>
                  <a:pt x="2761" y="339"/>
                  <a:pt x="2763" y="342"/>
                  <a:pt x="2764" y="343"/>
                </a:cubicBezTo>
                <a:cubicBezTo>
                  <a:pt x="2768" y="347"/>
                  <a:pt x="2774" y="342"/>
                  <a:pt x="2777" y="345"/>
                </a:cubicBezTo>
                <a:cubicBezTo>
                  <a:pt x="2780" y="349"/>
                  <a:pt x="2785" y="351"/>
                  <a:pt x="2787" y="344"/>
                </a:cubicBezTo>
                <a:cubicBezTo>
                  <a:pt x="2783" y="342"/>
                  <a:pt x="2777" y="338"/>
                  <a:pt x="2772" y="338"/>
                </a:cubicBezTo>
                <a:close/>
                <a:moveTo>
                  <a:pt x="1444" y="425"/>
                </a:moveTo>
                <a:cubicBezTo>
                  <a:pt x="1446" y="423"/>
                  <a:pt x="1448" y="421"/>
                  <a:pt x="1450" y="420"/>
                </a:cubicBezTo>
                <a:cubicBezTo>
                  <a:pt x="1448" y="417"/>
                  <a:pt x="1450" y="415"/>
                  <a:pt x="1452" y="413"/>
                </a:cubicBezTo>
                <a:cubicBezTo>
                  <a:pt x="1444" y="411"/>
                  <a:pt x="1444" y="419"/>
                  <a:pt x="1444" y="425"/>
                </a:cubicBezTo>
                <a:close/>
                <a:moveTo>
                  <a:pt x="1460" y="387"/>
                </a:moveTo>
                <a:cubicBezTo>
                  <a:pt x="1460" y="386"/>
                  <a:pt x="1460" y="385"/>
                  <a:pt x="1460" y="384"/>
                </a:cubicBezTo>
                <a:cubicBezTo>
                  <a:pt x="1460" y="384"/>
                  <a:pt x="1460" y="384"/>
                  <a:pt x="1461" y="384"/>
                </a:cubicBezTo>
                <a:cubicBezTo>
                  <a:pt x="1460" y="379"/>
                  <a:pt x="1453" y="383"/>
                  <a:pt x="1460" y="387"/>
                </a:cubicBezTo>
                <a:close/>
                <a:moveTo>
                  <a:pt x="1370" y="589"/>
                </a:moveTo>
                <a:cubicBezTo>
                  <a:pt x="1367" y="591"/>
                  <a:pt x="1372" y="596"/>
                  <a:pt x="1375" y="596"/>
                </a:cubicBezTo>
                <a:cubicBezTo>
                  <a:pt x="1377" y="590"/>
                  <a:pt x="1377" y="587"/>
                  <a:pt x="1376" y="581"/>
                </a:cubicBezTo>
                <a:cubicBezTo>
                  <a:pt x="1374" y="581"/>
                  <a:pt x="1376" y="583"/>
                  <a:pt x="1375" y="585"/>
                </a:cubicBezTo>
                <a:cubicBezTo>
                  <a:pt x="1374" y="587"/>
                  <a:pt x="1371" y="588"/>
                  <a:pt x="1370" y="589"/>
                </a:cubicBezTo>
                <a:close/>
                <a:moveTo>
                  <a:pt x="2508" y="1024"/>
                </a:moveTo>
                <a:cubicBezTo>
                  <a:pt x="2506" y="1023"/>
                  <a:pt x="2506" y="1019"/>
                  <a:pt x="2503" y="1018"/>
                </a:cubicBezTo>
                <a:cubicBezTo>
                  <a:pt x="2503" y="1021"/>
                  <a:pt x="2503" y="1023"/>
                  <a:pt x="2505" y="1024"/>
                </a:cubicBezTo>
                <a:cubicBezTo>
                  <a:pt x="2506" y="1026"/>
                  <a:pt x="2505" y="1028"/>
                  <a:pt x="2506" y="1029"/>
                </a:cubicBezTo>
                <a:cubicBezTo>
                  <a:pt x="2508" y="1031"/>
                  <a:pt x="2515" y="1033"/>
                  <a:pt x="2513" y="1028"/>
                </a:cubicBezTo>
                <a:cubicBezTo>
                  <a:pt x="2512" y="1026"/>
                  <a:pt x="2510" y="1024"/>
                  <a:pt x="2508" y="1024"/>
                </a:cubicBezTo>
                <a:close/>
                <a:moveTo>
                  <a:pt x="2341" y="676"/>
                </a:moveTo>
                <a:cubicBezTo>
                  <a:pt x="2342" y="675"/>
                  <a:pt x="2344" y="679"/>
                  <a:pt x="2345" y="678"/>
                </a:cubicBezTo>
                <a:cubicBezTo>
                  <a:pt x="2346" y="676"/>
                  <a:pt x="2349" y="674"/>
                  <a:pt x="2349" y="672"/>
                </a:cubicBezTo>
                <a:cubicBezTo>
                  <a:pt x="2349" y="663"/>
                  <a:pt x="2337" y="671"/>
                  <a:pt x="2335" y="670"/>
                </a:cubicBezTo>
                <a:cubicBezTo>
                  <a:pt x="2332" y="676"/>
                  <a:pt x="2329" y="674"/>
                  <a:pt x="2332" y="682"/>
                </a:cubicBezTo>
                <a:cubicBezTo>
                  <a:pt x="2337" y="685"/>
                  <a:pt x="2337" y="677"/>
                  <a:pt x="2341" y="676"/>
                </a:cubicBezTo>
                <a:close/>
                <a:moveTo>
                  <a:pt x="2295" y="1000"/>
                </a:moveTo>
                <a:cubicBezTo>
                  <a:pt x="2292" y="1005"/>
                  <a:pt x="2299" y="1005"/>
                  <a:pt x="2301" y="1004"/>
                </a:cubicBezTo>
                <a:cubicBezTo>
                  <a:pt x="2302" y="1004"/>
                  <a:pt x="2302" y="1001"/>
                  <a:pt x="2303" y="1002"/>
                </a:cubicBezTo>
                <a:cubicBezTo>
                  <a:pt x="2305" y="1002"/>
                  <a:pt x="2307" y="1003"/>
                  <a:pt x="2308" y="1003"/>
                </a:cubicBezTo>
                <a:cubicBezTo>
                  <a:pt x="2313" y="1002"/>
                  <a:pt x="2314" y="1004"/>
                  <a:pt x="2319" y="1006"/>
                </a:cubicBezTo>
                <a:cubicBezTo>
                  <a:pt x="2320" y="998"/>
                  <a:pt x="2311" y="997"/>
                  <a:pt x="2306" y="996"/>
                </a:cubicBezTo>
                <a:cubicBezTo>
                  <a:pt x="2302" y="997"/>
                  <a:pt x="2298" y="996"/>
                  <a:pt x="2295" y="1000"/>
                </a:cubicBezTo>
                <a:close/>
                <a:moveTo>
                  <a:pt x="2647" y="1348"/>
                </a:moveTo>
                <a:cubicBezTo>
                  <a:pt x="2647" y="1345"/>
                  <a:pt x="2646" y="1342"/>
                  <a:pt x="2644" y="1339"/>
                </a:cubicBezTo>
                <a:cubicBezTo>
                  <a:pt x="2641" y="1341"/>
                  <a:pt x="2639" y="1341"/>
                  <a:pt x="2638" y="1346"/>
                </a:cubicBezTo>
                <a:cubicBezTo>
                  <a:pt x="2637" y="1350"/>
                  <a:pt x="2636" y="1348"/>
                  <a:pt x="2634" y="1351"/>
                </a:cubicBezTo>
                <a:cubicBezTo>
                  <a:pt x="2632" y="1354"/>
                  <a:pt x="2632" y="1358"/>
                  <a:pt x="2631" y="1360"/>
                </a:cubicBezTo>
                <a:cubicBezTo>
                  <a:pt x="2629" y="1363"/>
                  <a:pt x="2626" y="1365"/>
                  <a:pt x="2624" y="1366"/>
                </a:cubicBezTo>
                <a:cubicBezTo>
                  <a:pt x="2622" y="1368"/>
                  <a:pt x="2619" y="1371"/>
                  <a:pt x="2617" y="1372"/>
                </a:cubicBezTo>
                <a:cubicBezTo>
                  <a:pt x="2615" y="1373"/>
                  <a:pt x="2610" y="1374"/>
                  <a:pt x="2609" y="1376"/>
                </a:cubicBezTo>
                <a:cubicBezTo>
                  <a:pt x="2604" y="1382"/>
                  <a:pt x="2600" y="1387"/>
                  <a:pt x="2596" y="1393"/>
                </a:cubicBezTo>
                <a:cubicBezTo>
                  <a:pt x="2591" y="1399"/>
                  <a:pt x="2604" y="1398"/>
                  <a:pt x="2606" y="1400"/>
                </a:cubicBezTo>
                <a:cubicBezTo>
                  <a:pt x="2609" y="1403"/>
                  <a:pt x="2618" y="1406"/>
                  <a:pt x="2621" y="1402"/>
                </a:cubicBezTo>
                <a:cubicBezTo>
                  <a:pt x="2624" y="1397"/>
                  <a:pt x="2629" y="1391"/>
                  <a:pt x="2631" y="1385"/>
                </a:cubicBezTo>
                <a:cubicBezTo>
                  <a:pt x="2633" y="1377"/>
                  <a:pt x="2636" y="1376"/>
                  <a:pt x="2642" y="1371"/>
                </a:cubicBezTo>
                <a:cubicBezTo>
                  <a:pt x="2643" y="1373"/>
                  <a:pt x="2644" y="1374"/>
                  <a:pt x="2646" y="1375"/>
                </a:cubicBezTo>
                <a:cubicBezTo>
                  <a:pt x="2643" y="1370"/>
                  <a:pt x="2643" y="1369"/>
                  <a:pt x="2646" y="1365"/>
                </a:cubicBezTo>
                <a:cubicBezTo>
                  <a:pt x="2649" y="1361"/>
                  <a:pt x="2652" y="1357"/>
                  <a:pt x="2656" y="1353"/>
                </a:cubicBezTo>
                <a:cubicBezTo>
                  <a:pt x="2655" y="1349"/>
                  <a:pt x="2654" y="1346"/>
                  <a:pt x="2653" y="1343"/>
                </a:cubicBezTo>
                <a:cubicBezTo>
                  <a:pt x="2651" y="1345"/>
                  <a:pt x="2649" y="1347"/>
                  <a:pt x="2647" y="1348"/>
                </a:cubicBezTo>
                <a:close/>
                <a:moveTo>
                  <a:pt x="2606" y="1403"/>
                </a:moveTo>
                <a:cubicBezTo>
                  <a:pt x="2603" y="1404"/>
                  <a:pt x="2605" y="1407"/>
                  <a:pt x="2603" y="1410"/>
                </a:cubicBezTo>
                <a:cubicBezTo>
                  <a:pt x="2606" y="1407"/>
                  <a:pt x="2613" y="1409"/>
                  <a:pt x="2606" y="1403"/>
                </a:cubicBezTo>
                <a:close/>
                <a:moveTo>
                  <a:pt x="2685" y="1310"/>
                </a:moveTo>
                <a:cubicBezTo>
                  <a:pt x="2679" y="1314"/>
                  <a:pt x="2678" y="1313"/>
                  <a:pt x="2671" y="1312"/>
                </a:cubicBezTo>
                <a:cubicBezTo>
                  <a:pt x="2666" y="1310"/>
                  <a:pt x="2669" y="1302"/>
                  <a:pt x="2665" y="1300"/>
                </a:cubicBezTo>
                <a:cubicBezTo>
                  <a:pt x="2665" y="1305"/>
                  <a:pt x="2662" y="1308"/>
                  <a:pt x="2660" y="1303"/>
                </a:cubicBezTo>
                <a:cubicBezTo>
                  <a:pt x="2659" y="1301"/>
                  <a:pt x="2660" y="1299"/>
                  <a:pt x="2659" y="1297"/>
                </a:cubicBezTo>
                <a:cubicBezTo>
                  <a:pt x="2658" y="1296"/>
                  <a:pt x="2657" y="1294"/>
                  <a:pt x="2656" y="1293"/>
                </a:cubicBezTo>
                <a:cubicBezTo>
                  <a:pt x="2654" y="1287"/>
                  <a:pt x="2658" y="1287"/>
                  <a:pt x="2651" y="1285"/>
                </a:cubicBezTo>
                <a:cubicBezTo>
                  <a:pt x="2648" y="1284"/>
                  <a:pt x="2646" y="1280"/>
                  <a:pt x="2643" y="1279"/>
                </a:cubicBezTo>
                <a:cubicBezTo>
                  <a:pt x="2645" y="1283"/>
                  <a:pt x="2646" y="1286"/>
                  <a:pt x="2648" y="1290"/>
                </a:cubicBezTo>
                <a:cubicBezTo>
                  <a:pt x="2649" y="1289"/>
                  <a:pt x="2649" y="1289"/>
                  <a:pt x="2650" y="1288"/>
                </a:cubicBezTo>
                <a:cubicBezTo>
                  <a:pt x="2652" y="1292"/>
                  <a:pt x="2655" y="1306"/>
                  <a:pt x="2659" y="1304"/>
                </a:cubicBezTo>
                <a:cubicBezTo>
                  <a:pt x="2658" y="1308"/>
                  <a:pt x="2661" y="1313"/>
                  <a:pt x="2659" y="1317"/>
                </a:cubicBezTo>
                <a:cubicBezTo>
                  <a:pt x="2657" y="1322"/>
                  <a:pt x="2656" y="1324"/>
                  <a:pt x="2652" y="1327"/>
                </a:cubicBezTo>
                <a:cubicBezTo>
                  <a:pt x="2653" y="1329"/>
                  <a:pt x="2655" y="1331"/>
                  <a:pt x="2657" y="1332"/>
                </a:cubicBezTo>
                <a:cubicBezTo>
                  <a:pt x="2658" y="1333"/>
                  <a:pt x="2662" y="1333"/>
                  <a:pt x="2663" y="1334"/>
                </a:cubicBezTo>
                <a:cubicBezTo>
                  <a:pt x="2665" y="1339"/>
                  <a:pt x="2660" y="1344"/>
                  <a:pt x="2658" y="1347"/>
                </a:cubicBezTo>
                <a:cubicBezTo>
                  <a:pt x="2662" y="1349"/>
                  <a:pt x="2666" y="1351"/>
                  <a:pt x="2669" y="1345"/>
                </a:cubicBezTo>
                <a:cubicBezTo>
                  <a:pt x="2672" y="1340"/>
                  <a:pt x="2677" y="1334"/>
                  <a:pt x="2676" y="1328"/>
                </a:cubicBezTo>
                <a:cubicBezTo>
                  <a:pt x="2676" y="1325"/>
                  <a:pt x="2681" y="1324"/>
                  <a:pt x="2683" y="1325"/>
                </a:cubicBezTo>
                <a:cubicBezTo>
                  <a:pt x="2685" y="1327"/>
                  <a:pt x="2683" y="1323"/>
                  <a:pt x="2684" y="1323"/>
                </a:cubicBezTo>
                <a:cubicBezTo>
                  <a:pt x="2687" y="1320"/>
                  <a:pt x="2691" y="1311"/>
                  <a:pt x="2685" y="1310"/>
                </a:cubicBezTo>
                <a:close/>
                <a:moveTo>
                  <a:pt x="1322" y="615"/>
                </a:moveTo>
                <a:cubicBezTo>
                  <a:pt x="1324" y="616"/>
                  <a:pt x="1326" y="618"/>
                  <a:pt x="1327" y="619"/>
                </a:cubicBezTo>
                <a:cubicBezTo>
                  <a:pt x="1329" y="618"/>
                  <a:pt x="1330" y="617"/>
                  <a:pt x="1331" y="615"/>
                </a:cubicBezTo>
                <a:cubicBezTo>
                  <a:pt x="1328" y="610"/>
                  <a:pt x="1327" y="613"/>
                  <a:pt x="1322" y="615"/>
                </a:cubicBezTo>
                <a:close/>
                <a:moveTo>
                  <a:pt x="2759" y="312"/>
                </a:moveTo>
                <a:cubicBezTo>
                  <a:pt x="2759" y="317"/>
                  <a:pt x="2760" y="318"/>
                  <a:pt x="2756" y="320"/>
                </a:cubicBezTo>
                <a:cubicBezTo>
                  <a:pt x="2752" y="322"/>
                  <a:pt x="2755" y="327"/>
                  <a:pt x="2756" y="330"/>
                </a:cubicBezTo>
                <a:cubicBezTo>
                  <a:pt x="2750" y="329"/>
                  <a:pt x="2748" y="328"/>
                  <a:pt x="2743" y="325"/>
                </a:cubicBezTo>
                <a:cubicBezTo>
                  <a:pt x="2741" y="323"/>
                  <a:pt x="2734" y="326"/>
                  <a:pt x="2733" y="323"/>
                </a:cubicBezTo>
                <a:cubicBezTo>
                  <a:pt x="2732" y="318"/>
                  <a:pt x="2733" y="313"/>
                  <a:pt x="2728" y="313"/>
                </a:cubicBezTo>
                <a:cubicBezTo>
                  <a:pt x="2722" y="312"/>
                  <a:pt x="2717" y="312"/>
                  <a:pt x="2711" y="311"/>
                </a:cubicBezTo>
                <a:cubicBezTo>
                  <a:pt x="2708" y="311"/>
                  <a:pt x="2714" y="301"/>
                  <a:pt x="2706" y="302"/>
                </a:cubicBezTo>
                <a:cubicBezTo>
                  <a:pt x="2703" y="303"/>
                  <a:pt x="2704" y="312"/>
                  <a:pt x="2704" y="316"/>
                </a:cubicBezTo>
                <a:cubicBezTo>
                  <a:pt x="2704" y="322"/>
                  <a:pt x="2685" y="324"/>
                  <a:pt x="2680" y="325"/>
                </a:cubicBezTo>
                <a:cubicBezTo>
                  <a:pt x="2684" y="328"/>
                  <a:pt x="2689" y="329"/>
                  <a:pt x="2690" y="335"/>
                </a:cubicBezTo>
                <a:cubicBezTo>
                  <a:pt x="2690" y="342"/>
                  <a:pt x="2693" y="345"/>
                  <a:pt x="2697" y="350"/>
                </a:cubicBezTo>
                <a:cubicBezTo>
                  <a:pt x="2697" y="351"/>
                  <a:pt x="2694" y="355"/>
                  <a:pt x="2693" y="355"/>
                </a:cubicBezTo>
                <a:cubicBezTo>
                  <a:pt x="2692" y="356"/>
                  <a:pt x="2688" y="354"/>
                  <a:pt x="2686" y="354"/>
                </a:cubicBezTo>
                <a:cubicBezTo>
                  <a:pt x="2684" y="353"/>
                  <a:pt x="2678" y="351"/>
                  <a:pt x="2675" y="352"/>
                </a:cubicBezTo>
                <a:cubicBezTo>
                  <a:pt x="2665" y="358"/>
                  <a:pt x="2655" y="364"/>
                  <a:pt x="2645" y="371"/>
                </a:cubicBezTo>
                <a:cubicBezTo>
                  <a:pt x="2637" y="375"/>
                  <a:pt x="2628" y="378"/>
                  <a:pt x="2625" y="387"/>
                </a:cubicBezTo>
                <a:cubicBezTo>
                  <a:pt x="2617" y="380"/>
                  <a:pt x="2617" y="379"/>
                  <a:pt x="2608" y="380"/>
                </a:cubicBezTo>
                <a:cubicBezTo>
                  <a:pt x="2599" y="382"/>
                  <a:pt x="2599" y="382"/>
                  <a:pt x="2593" y="390"/>
                </a:cubicBezTo>
                <a:cubicBezTo>
                  <a:pt x="2593" y="387"/>
                  <a:pt x="2593" y="384"/>
                  <a:pt x="2593" y="382"/>
                </a:cubicBezTo>
                <a:cubicBezTo>
                  <a:pt x="2590" y="383"/>
                  <a:pt x="2585" y="387"/>
                  <a:pt x="2582" y="386"/>
                </a:cubicBezTo>
                <a:cubicBezTo>
                  <a:pt x="2579" y="386"/>
                  <a:pt x="2575" y="384"/>
                  <a:pt x="2573" y="387"/>
                </a:cubicBezTo>
                <a:cubicBezTo>
                  <a:pt x="2568" y="396"/>
                  <a:pt x="2563" y="404"/>
                  <a:pt x="2558" y="412"/>
                </a:cubicBezTo>
                <a:cubicBezTo>
                  <a:pt x="2560" y="413"/>
                  <a:pt x="2570" y="414"/>
                  <a:pt x="2569" y="417"/>
                </a:cubicBezTo>
                <a:cubicBezTo>
                  <a:pt x="2567" y="425"/>
                  <a:pt x="2567" y="425"/>
                  <a:pt x="2571" y="432"/>
                </a:cubicBezTo>
                <a:cubicBezTo>
                  <a:pt x="2563" y="435"/>
                  <a:pt x="2556" y="439"/>
                  <a:pt x="2561" y="449"/>
                </a:cubicBezTo>
                <a:cubicBezTo>
                  <a:pt x="2561" y="451"/>
                  <a:pt x="2554" y="453"/>
                  <a:pt x="2553" y="454"/>
                </a:cubicBezTo>
                <a:cubicBezTo>
                  <a:pt x="2549" y="455"/>
                  <a:pt x="2546" y="455"/>
                  <a:pt x="2545" y="459"/>
                </a:cubicBezTo>
                <a:cubicBezTo>
                  <a:pt x="2545" y="465"/>
                  <a:pt x="2546" y="469"/>
                  <a:pt x="2541" y="471"/>
                </a:cubicBezTo>
                <a:cubicBezTo>
                  <a:pt x="2535" y="472"/>
                  <a:pt x="2535" y="471"/>
                  <a:pt x="2533" y="478"/>
                </a:cubicBezTo>
                <a:cubicBezTo>
                  <a:pt x="2532" y="485"/>
                  <a:pt x="2524" y="492"/>
                  <a:pt x="2520" y="498"/>
                </a:cubicBezTo>
                <a:cubicBezTo>
                  <a:pt x="2514" y="473"/>
                  <a:pt x="2497" y="427"/>
                  <a:pt x="2526" y="413"/>
                </a:cubicBezTo>
                <a:cubicBezTo>
                  <a:pt x="2534" y="409"/>
                  <a:pt x="2539" y="408"/>
                  <a:pt x="2544" y="399"/>
                </a:cubicBezTo>
                <a:cubicBezTo>
                  <a:pt x="2548" y="392"/>
                  <a:pt x="2554" y="388"/>
                  <a:pt x="2561" y="383"/>
                </a:cubicBezTo>
                <a:cubicBezTo>
                  <a:pt x="2566" y="379"/>
                  <a:pt x="2572" y="377"/>
                  <a:pt x="2574" y="371"/>
                </a:cubicBezTo>
                <a:cubicBezTo>
                  <a:pt x="2575" y="366"/>
                  <a:pt x="2576" y="361"/>
                  <a:pt x="2577" y="356"/>
                </a:cubicBezTo>
                <a:cubicBezTo>
                  <a:pt x="2577" y="355"/>
                  <a:pt x="2584" y="355"/>
                  <a:pt x="2585" y="354"/>
                </a:cubicBezTo>
                <a:cubicBezTo>
                  <a:pt x="2581" y="353"/>
                  <a:pt x="2578" y="353"/>
                  <a:pt x="2573" y="353"/>
                </a:cubicBezTo>
                <a:cubicBezTo>
                  <a:pt x="2569" y="354"/>
                  <a:pt x="2568" y="359"/>
                  <a:pt x="2566" y="362"/>
                </a:cubicBezTo>
                <a:cubicBezTo>
                  <a:pt x="2562" y="369"/>
                  <a:pt x="2553" y="373"/>
                  <a:pt x="2547" y="378"/>
                </a:cubicBezTo>
                <a:cubicBezTo>
                  <a:pt x="2545" y="371"/>
                  <a:pt x="2545" y="368"/>
                  <a:pt x="2547" y="360"/>
                </a:cubicBezTo>
                <a:cubicBezTo>
                  <a:pt x="2542" y="363"/>
                  <a:pt x="2539" y="365"/>
                  <a:pt x="2534" y="365"/>
                </a:cubicBezTo>
                <a:cubicBezTo>
                  <a:pt x="2527" y="364"/>
                  <a:pt x="2526" y="364"/>
                  <a:pt x="2521" y="368"/>
                </a:cubicBezTo>
                <a:cubicBezTo>
                  <a:pt x="2513" y="374"/>
                  <a:pt x="2507" y="381"/>
                  <a:pt x="2501" y="389"/>
                </a:cubicBezTo>
                <a:cubicBezTo>
                  <a:pt x="2503" y="391"/>
                  <a:pt x="2508" y="393"/>
                  <a:pt x="2506" y="396"/>
                </a:cubicBezTo>
                <a:cubicBezTo>
                  <a:pt x="2506" y="397"/>
                  <a:pt x="2499" y="397"/>
                  <a:pt x="2497" y="397"/>
                </a:cubicBezTo>
                <a:cubicBezTo>
                  <a:pt x="2490" y="398"/>
                  <a:pt x="2483" y="399"/>
                  <a:pt x="2476" y="400"/>
                </a:cubicBezTo>
                <a:cubicBezTo>
                  <a:pt x="2479" y="398"/>
                  <a:pt x="2481" y="396"/>
                  <a:pt x="2484" y="395"/>
                </a:cubicBezTo>
                <a:cubicBezTo>
                  <a:pt x="2477" y="393"/>
                  <a:pt x="2470" y="392"/>
                  <a:pt x="2464" y="391"/>
                </a:cubicBezTo>
                <a:cubicBezTo>
                  <a:pt x="2462" y="390"/>
                  <a:pt x="2457" y="394"/>
                  <a:pt x="2455" y="395"/>
                </a:cubicBezTo>
                <a:cubicBezTo>
                  <a:pt x="2453" y="397"/>
                  <a:pt x="2451" y="395"/>
                  <a:pt x="2448" y="395"/>
                </a:cubicBezTo>
                <a:cubicBezTo>
                  <a:pt x="2442" y="394"/>
                  <a:pt x="2437" y="394"/>
                  <a:pt x="2430" y="394"/>
                </a:cubicBezTo>
                <a:cubicBezTo>
                  <a:pt x="2426" y="394"/>
                  <a:pt x="2415" y="393"/>
                  <a:pt x="2412" y="395"/>
                </a:cubicBezTo>
                <a:cubicBezTo>
                  <a:pt x="2402" y="405"/>
                  <a:pt x="2391" y="415"/>
                  <a:pt x="2382" y="425"/>
                </a:cubicBezTo>
                <a:cubicBezTo>
                  <a:pt x="2372" y="435"/>
                  <a:pt x="2362" y="442"/>
                  <a:pt x="2351" y="449"/>
                </a:cubicBezTo>
                <a:cubicBezTo>
                  <a:pt x="2353" y="453"/>
                  <a:pt x="2355" y="453"/>
                  <a:pt x="2358" y="453"/>
                </a:cubicBezTo>
                <a:cubicBezTo>
                  <a:pt x="2362" y="453"/>
                  <a:pt x="2363" y="453"/>
                  <a:pt x="2364" y="457"/>
                </a:cubicBezTo>
                <a:cubicBezTo>
                  <a:pt x="2364" y="458"/>
                  <a:pt x="2366" y="464"/>
                  <a:pt x="2367" y="464"/>
                </a:cubicBezTo>
                <a:cubicBezTo>
                  <a:pt x="2375" y="464"/>
                  <a:pt x="2376" y="466"/>
                  <a:pt x="2380" y="458"/>
                </a:cubicBezTo>
                <a:cubicBezTo>
                  <a:pt x="2383" y="451"/>
                  <a:pt x="2402" y="467"/>
                  <a:pt x="2401" y="472"/>
                </a:cubicBezTo>
                <a:cubicBezTo>
                  <a:pt x="2399" y="485"/>
                  <a:pt x="2396" y="497"/>
                  <a:pt x="2393" y="510"/>
                </a:cubicBezTo>
                <a:cubicBezTo>
                  <a:pt x="2391" y="521"/>
                  <a:pt x="2386" y="528"/>
                  <a:pt x="2380" y="538"/>
                </a:cubicBezTo>
                <a:cubicBezTo>
                  <a:pt x="2374" y="547"/>
                  <a:pt x="2369" y="557"/>
                  <a:pt x="2361" y="564"/>
                </a:cubicBezTo>
                <a:cubicBezTo>
                  <a:pt x="2356" y="569"/>
                  <a:pt x="2351" y="575"/>
                  <a:pt x="2346" y="580"/>
                </a:cubicBezTo>
                <a:cubicBezTo>
                  <a:pt x="2343" y="583"/>
                  <a:pt x="2337" y="583"/>
                  <a:pt x="2333" y="584"/>
                </a:cubicBezTo>
                <a:cubicBezTo>
                  <a:pt x="2331" y="584"/>
                  <a:pt x="2329" y="579"/>
                  <a:pt x="2328" y="578"/>
                </a:cubicBezTo>
                <a:cubicBezTo>
                  <a:pt x="2326" y="578"/>
                  <a:pt x="2322" y="582"/>
                  <a:pt x="2321" y="582"/>
                </a:cubicBezTo>
                <a:cubicBezTo>
                  <a:pt x="2315" y="586"/>
                  <a:pt x="2315" y="587"/>
                  <a:pt x="2312" y="595"/>
                </a:cubicBezTo>
                <a:cubicBezTo>
                  <a:pt x="2308" y="606"/>
                  <a:pt x="2300" y="612"/>
                  <a:pt x="2292" y="619"/>
                </a:cubicBezTo>
                <a:cubicBezTo>
                  <a:pt x="2301" y="627"/>
                  <a:pt x="2308" y="635"/>
                  <a:pt x="2307" y="648"/>
                </a:cubicBezTo>
                <a:cubicBezTo>
                  <a:pt x="2305" y="657"/>
                  <a:pt x="2306" y="659"/>
                  <a:pt x="2299" y="663"/>
                </a:cubicBezTo>
                <a:cubicBezTo>
                  <a:pt x="2293" y="666"/>
                  <a:pt x="2290" y="666"/>
                  <a:pt x="2283" y="666"/>
                </a:cubicBezTo>
                <a:cubicBezTo>
                  <a:pt x="2284" y="661"/>
                  <a:pt x="2285" y="656"/>
                  <a:pt x="2285" y="651"/>
                </a:cubicBezTo>
                <a:cubicBezTo>
                  <a:pt x="2286" y="645"/>
                  <a:pt x="2281" y="645"/>
                  <a:pt x="2285" y="640"/>
                </a:cubicBezTo>
                <a:cubicBezTo>
                  <a:pt x="2288" y="637"/>
                  <a:pt x="2287" y="633"/>
                  <a:pt x="2283" y="633"/>
                </a:cubicBezTo>
                <a:cubicBezTo>
                  <a:pt x="2279" y="633"/>
                  <a:pt x="2273" y="636"/>
                  <a:pt x="2272" y="630"/>
                </a:cubicBezTo>
                <a:cubicBezTo>
                  <a:pt x="2271" y="627"/>
                  <a:pt x="2275" y="620"/>
                  <a:pt x="2276" y="617"/>
                </a:cubicBezTo>
                <a:cubicBezTo>
                  <a:pt x="2276" y="616"/>
                  <a:pt x="2268" y="611"/>
                  <a:pt x="2267" y="611"/>
                </a:cubicBezTo>
                <a:cubicBezTo>
                  <a:pt x="2264" y="611"/>
                  <a:pt x="2258" y="616"/>
                  <a:pt x="2255" y="618"/>
                </a:cubicBezTo>
                <a:cubicBezTo>
                  <a:pt x="2252" y="620"/>
                  <a:pt x="2248" y="622"/>
                  <a:pt x="2244" y="625"/>
                </a:cubicBezTo>
                <a:cubicBezTo>
                  <a:pt x="2241" y="617"/>
                  <a:pt x="2248" y="612"/>
                  <a:pt x="2253" y="607"/>
                </a:cubicBezTo>
                <a:cubicBezTo>
                  <a:pt x="2248" y="603"/>
                  <a:pt x="2248" y="602"/>
                  <a:pt x="2243" y="605"/>
                </a:cubicBezTo>
                <a:cubicBezTo>
                  <a:pt x="2239" y="606"/>
                  <a:pt x="2237" y="609"/>
                  <a:pt x="2234" y="611"/>
                </a:cubicBezTo>
                <a:cubicBezTo>
                  <a:pt x="2230" y="615"/>
                  <a:pt x="2227" y="617"/>
                  <a:pt x="2223" y="618"/>
                </a:cubicBezTo>
                <a:cubicBezTo>
                  <a:pt x="2222" y="618"/>
                  <a:pt x="2214" y="621"/>
                  <a:pt x="2216" y="624"/>
                </a:cubicBezTo>
                <a:cubicBezTo>
                  <a:pt x="2219" y="627"/>
                  <a:pt x="2222" y="630"/>
                  <a:pt x="2225" y="634"/>
                </a:cubicBezTo>
                <a:cubicBezTo>
                  <a:pt x="2228" y="639"/>
                  <a:pt x="2228" y="639"/>
                  <a:pt x="2233" y="636"/>
                </a:cubicBezTo>
                <a:cubicBezTo>
                  <a:pt x="2241" y="632"/>
                  <a:pt x="2247" y="635"/>
                  <a:pt x="2255" y="638"/>
                </a:cubicBezTo>
                <a:cubicBezTo>
                  <a:pt x="2246" y="645"/>
                  <a:pt x="2237" y="653"/>
                  <a:pt x="2228" y="661"/>
                </a:cubicBezTo>
                <a:cubicBezTo>
                  <a:pt x="2232" y="664"/>
                  <a:pt x="2237" y="667"/>
                  <a:pt x="2239" y="672"/>
                </a:cubicBezTo>
                <a:cubicBezTo>
                  <a:pt x="2242" y="678"/>
                  <a:pt x="2245" y="684"/>
                  <a:pt x="2248" y="691"/>
                </a:cubicBezTo>
                <a:cubicBezTo>
                  <a:pt x="2243" y="690"/>
                  <a:pt x="2238" y="689"/>
                  <a:pt x="2234" y="688"/>
                </a:cubicBezTo>
                <a:cubicBezTo>
                  <a:pt x="2239" y="692"/>
                  <a:pt x="2244" y="695"/>
                  <a:pt x="2249" y="699"/>
                </a:cubicBezTo>
                <a:cubicBezTo>
                  <a:pt x="2245" y="701"/>
                  <a:pt x="2241" y="704"/>
                  <a:pt x="2238" y="707"/>
                </a:cubicBezTo>
                <a:cubicBezTo>
                  <a:pt x="2242" y="708"/>
                  <a:pt x="2247" y="709"/>
                  <a:pt x="2251" y="711"/>
                </a:cubicBezTo>
                <a:cubicBezTo>
                  <a:pt x="2246" y="721"/>
                  <a:pt x="2241" y="734"/>
                  <a:pt x="2234" y="743"/>
                </a:cubicBezTo>
                <a:cubicBezTo>
                  <a:pt x="2226" y="753"/>
                  <a:pt x="2220" y="764"/>
                  <a:pt x="2209" y="769"/>
                </a:cubicBezTo>
                <a:cubicBezTo>
                  <a:pt x="2197" y="774"/>
                  <a:pt x="2185" y="778"/>
                  <a:pt x="2173" y="783"/>
                </a:cubicBezTo>
                <a:cubicBezTo>
                  <a:pt x="2169" y="784"/>
                  <a:pt x="2166" y="786"/>
                  <a:pt x="2162" y="787"/>
                </a:cubicBezTo>
                <a:cubicBezTo>
                  <a:pt x="2159" y="788"/>
                  <a:pt x="2160" y="788"/>
                  <a:pt x="2160" y="792"/>
                </a:cubicBezTo>
                <a:cubicBezTo>
                  <a:pt x="2161" y="794"/>
                  <a:pt x="2161" y="799"/>
                  <a:pt x="2157" y="797"/>
                </a:cubicBezTo>
                <a:cubicBezTo>
                  <a:pt x="2156" y="796"/>
                  <a:pt x="2154" y="791"/>
                  <a:pt x="2154" y="789"/>
                </a:cubicBezTo>
                <a:cubicBezTo>
                  <a:pt x="2155" y="789"/>
                  <a:pt x="2156" y="788"/>
                  <a:pt x="2158" y="788"/>
                </a:cubicBezTo>
                <a:cubicBezTo>
                  <a:pt x="2154" y="784"/>
                  <a:pt x="2146" y="782"/>
                  <a:pt x="2141" y="786"/>
                </a:cubicBezTo>
                <a:cubicBezTo>
                  <a:pt x="2137" y="789"/>
                  <a:pt x="2128" y="793"/>
                  <a:pt x="2126" y="799"/>
                </a:cubicBezTo>
                <a:cubicBezTo>
                  <a:pt x="2126" y="800"/>
                  <a:pt x="2123" y="807"/>
                  <a:pt x="2123" y="809"/>
                </a:cubicBezTo>
                <a:cubicBezTo>
                  <a:pt x="2126" y="812"/>
                  <a:pt x="2128" y="816"/>
                  <a:pt x="2131" y="820"/>
                </a:cubicBezTo>
                <a:cubicBezTo>
                  <a:pt x="2134" y="825"/>
                  <a:pt x="2138" y="830"/>
                  <a:pt x="2142" y="835"/>
                </a:cubicBezTo>
                <a:cubicBezTo>
                  <a:pt x="2147" y="841"/>
                  <a:pt x="2150" y="844"/>
                  <a:pt x="2150" y="852"/>
                </a:cubicBezTo>
                <a:cubicBezTo>
                  <a:pt x="2150" y="857"/>
                  <a:pt x="2153" y="868"/>
                  <a:pt x="2149" y="872"/>
                </a:cubicBezTo>
                <a:cubicBezTo>
                  <a:pt x="2139" y="881"/>
                  <a:pt x="2129" y="890"/>
                  <a:pt x="2118" y="898"/>
                </a:cubicBezTo>
                <a:cubicBezTo>
                  <a:pt x="2114" y="895"/>
                  <a:pt x="2119" y="889"/>
                  <a:pt x="2116" y="886"/>
                </a:cubicBezTo>
                <a:cubicBezTo>
                  <a:pt x="2113" y="882"/>
                  <a:pt x="2109" y="878"/>
                  <a:pt x="2106" y="875"/>
                </a:cubicBezTo>
                <a:cubicBezTo>
                  <a:pt x="2099" y="868"/>
                  <a:pt x="2094" y="864"/>
                  <a:pt x="2086" y="864"/>
                </a:cubicBezTo>
                <a:cubicBezTo>
                  <a:pt x="2086" y="861"/>
                  <a:pt x="2086" y="859"/>
                  <a:pt x="2086" y="857"/>
                </a:cubicBezTo>
                <a:cubicBezTo>
                  <a:pt x="2078" y="858"/>
                  <a:pt x="2080" y="859"/>
                  <a:pt x="2079" y="868"/>
                </a:cubicBezTo>
                <a:cubicBezTo>
                  <a:pt x="2078" y="873"/>
                  <a:pt x="2076" y="878"/>
                  <a:pt x="2074" y="884"/>
                </a:cubicBezTo>
                <a:cubicBezTo>
                  <a:pt x="2073" y="886"/>
                  <a:pt x="2074" y="888"/>
                  <a:pt x="2074" y="891"/>
                </a:cubicBezTo>
                <a:cubicBezTo>
                  <a:pt x="2074" y="895"/>
                  <a:pt x="2074" y="894"/>
                  <a:pt x="2078" y="894"/>
                </a:cubicBezTo>
                <a:cubicBezTo>
                  <a:pt x="2080" y="894"/>
                  <a:pt x="2083" y="907"/>
                  <a:pt x="2084" y="910"/>
                </a:cubicBezTo>
                <a:cubicBezTo>
                  <a:pt x="2085" y="914"/>
                  <a:pt x="2093" y="918"/>
                  <a:pt x="2096" y="920"/>
                </a:cubicBezTo>
                <a:cubicBezTo>
                  <a:pt x="2099" y="922"/>
                  <a:pt x="2104" y="927"/>
                  <a:pt x="2105" y="931"/>
                </a:cubicBezTo>
                <a:cubicBezTo>
                  <a:pt x="2107" y="935"/>
                  <a:pt x="2105" y="942"/>
                  <a:pt x="2106" y="947"/>
                </a:cubicBezTo>
                <a:cubicBezTo>
                  <a:pt x="2107" y="952"/>
                  <a:pt x="2110" y="957"/>
                  <a:pt x="2112" y="962"/>
                </a:cubicBezTo>
                <a:cubicBezTo>
                  <a:pt x="2105" y="961"/>
                  <a:pt x="2101" y="956"/>
                  <a:pt x="2095" y="951"/>
                </a:cubicBezTo>
                <a:cubicBezTo>
                  <a:pt x="2089" y="947"/>
                  <a:pt x="2089" y="945"/>
                  <a:pt x="2087" y="938"/>
                </a:cubicBezTo>
                <a:cubicBezTo>
                  <a:pt x="2085" y="933"/>
                  <a:pt x="2083" y="921"/>
                  <a:pt x="2080" y="918"/>
                </a:cubicBezTo>
                <a:cubicBezTo>
                  <a:pt x="2075" y="912"/>
                  <a:pt x="2070" y="907"/>
                  <a:pt x="2065" y="902"/>
                </a:cubicBezTo>
                <a:cubicBezTo>
                  <a:pt x="2062" y="899"/>
                  <a:pt x="2066" y="886"/>
                  <a:pt x="2066" y="882"/>
                </a:cubicBezTo>
                <a:cubicBezTo>
                  <a:pt x="2067" y="875"/>
                  <a:pt x="2065" y="867"/>
                  <a:pt x="2065" y="860"/>
                </a:cubicBezTo>
                <a:cubicBezTo>
                  <a:pt x="2064" y="847"/>
                  <a:pt x="2059" y="835"/>
                  <a:pt x="2055" y="822"/>
                </a:cubicBezTo>
                <a:cubicBezTo>
                  <a:pt x="2053" y="825"/>
                  <a:pt x="2050" y="829"/>
                  <a:pt x="2047" y="832"/>
                </a:cubicBezTo>
                <a:cubicBezTo>
                  <a:pt x="2044" y="836"/>
                  <a:pt x="2044" y="836"/>
                  <a:pt x="2039" y="835"/>
                </a:cubicBezTo>
                <a:cubicBezTo>
                  <a:pt x="2033" y="834"/>
                  <a:pt x="2034" y="834"/>
                  <a:pt x="2035" y="828"/>
                </a:cubicBezTo>
                <a:cubicBezTo>
                  <a:pt x="2035" y="826"/>
                  <a:pt x="2037" y="819"/>
                  <a:pt x="2036" y="817"/>
                </a:cubicBezTo>
                <a:cubicBezTo>
                  <a:pt x="2033" y="808"/>
                  <a:pt x="2031" y="801"/>
                  <a:pt x="2024" y="795"/>
                </a:cubicBezTo>
                <a:cubicBezTo>
                  <a:pt x="2018" y="790"/>
                  <a:pt x="2016" y="782"/>
                  <a:pt x="2013" y="775"/>
                </a:cubicBezTo>
                <a:cubicBezTo>
                  <a:pt x="2010" y="777"/>
                  <a:pt x="2005" y="782"/>
                  <a:pt x="2002" y="782"/>
                </a:cubicBezTo>
                <a:cubicBezTo>
                  <a:pt x="1995" y="783"/>
                  <a:pt x="1989" y="784"/>
                  <a:pt x="1983" y="785"/>
                </a:cubicBezTo>
                <a:cubicBezTo>
                  <a:pt x="1982" y="785"/>
                  <a:pt x="1978" y="785"/>
                  <a:pt x="1977" y="786"/>
                </a:cubicBezTo>
                <a:cubicBezTo>
                  <a:pt x="1976" y="787"/>
                  <a:pt x="1978" y="791"/>
                  <a:pt x="1977" y="792"/>
                </a:cubicBezTo>
                <a:cubicBezTo>
                  <a:pt x="1974" y="795"/>
                  <a:pt x="1971" y="799"/>
                  <a:pt x="1968" y="802"/>
                </a:cubicBezTo>
                <a:cubicBezTo>
                  <a:pt x="1959" y="811"/>
                  <a:pt x="1950" y="820"/>
                  <a:pt x="1941" y="829"/>
                </a:cubicBezTo>
                <a:cubicBezTo>
                  <a:pt x="1938" y="832"/>
                  <a:pt x="1932" y="833"/>
                  <a:pt x="1929" y="835"/>
                </a:cubicBezTo>
                <a:cubicBezTo>
                  <a:pt x="1924" y="838"/>
                  <a:pt x="1926" y="841"/>
                  <a:pt x="1926" y="847"/>
                </a:cubicBezTo>
                <a:cubicBezTo>
                  <a:pt x="1926" y="851"/>
                  <a:pt x="1927" y="858"/>
                  <a:pt x="1926" y="863"/>
                </a:cubicBezTo>
                <a:cubicBezTo>
                  <a:pt x="1925" y="867"/>
                  <a:pt x="1921" y="874"/>
                  <a:pt x="1923" y="878"/>
                </a:cubicBezTo>
                <a:cubicBezTo>
                  <a:pt x="1924" y="885"/>
                  <a:pt x="1925" y="888"/>
                  <a:pt x="1930" y="894"/>
                </a:cubicBezTo>
                <a:cubicBezTo>
                  <a:pt x="1933" y="898"/>
                  <a:pt x="1935" y="903"/>
                  <a:pt x="1938" y="909"/>
                </a:cubicBezTo>
                <a:cubicBezTo>
                  <a:pt x="1942" y="919"/>
                  <a:pt x="1925" y="927"/>
                  <a:pt x="1924" y="914"/>
                </a:cubicBezTo>
                <a:cubicBezTo>
                  <a:pt x="1923" y="908"/>
                  <a:pt x="1923" y="902"/>
                  <a:pt x="1923" y="896"/>
                </a:cubicBezTo>
                <a:cubicBezTo>
                  <a:pt x="1923" y="890"/>
                  <a:pt x="1921" y="890"/>
                  <a:pt x="1917" y="885"/>
                </a:cubicBezTo>
                <a:cubicBezTo>
                  <a:pt x="1917" y="889"/>
                  <a:pt x="1917" y="894"/>
                  <a:pt x="1914" y="896"/>
                </a:cubicBezTo>
                <a:cubicBezTo>
                  <a:pt x="1911" y="898"/>
                  <a:pt x="1907" y="901"/>
                  <a:pt x="1903" y="903"/>
                </a:cubicBezTo>
                <a:cubicBezTo>
                  <a:pt x="1893" y="884"/>
                  <a:pt x="1885" y="865"/>
                  <a:pt x="1876" y="845"/>
                </a:cubicBezTo>
                <a:cubicBezTo>
                  <a:pt x="1874" y="840"/>
                  <a:pt x="1870" y="834"/>
                  <a:pt x="1869" y="829"/>
                </a:cubicBezTo>
                <a:cubicBezTo>
                  <a:pt x="1868" y="825"/>
                  <a:pt x="1869" y="820"/>
                  <a:pt x="1869" y="816"/>
                </a:cubicBezTo>
                <a:cubicBezTo>
                  <a:pt x="1868" y="803"/>
                  <a:pt x="1868" y="791"/>
                  <a:pt x="1868" y="778"/>
                </a:cubicBezTo>
                <a:cubicBezTo>
                  <a:pt x="1865" y="782"/>
                  <a:pt x="1862" y="785"/>
                  <a:pt x="1860" y="789"/>
                </a:cubicBezTo>
                <a:cubicBezTo>
                  <a:pt x="1857" y="793"/>
                  <a:pt x="1857" y="792"/>
                  <a:pt x="1852" y="792"/>
                </a:cubicBezTo>
                <a:cubicBezTo>
                  <a:pt x="1847" y="792"/>
                  <a:pt x="1842" y="782"/>
                  <a:pt x="1838" y="779"/>
                </a:cubicBezTo>
                <a:cubicBezTo>
                  <a:pt x="1842" y="778"/>
                  <a:pt x="1849" y="778"/>
                  <a:pt x="1850" y="773"/>
                </a:cubicBezTo>
                <a:cubicBezTo>
                  <a:pt x="1848" y="774"/>
                  <a:pt x="1845" y="774"/>
                  <a:pt x="1844" y="774"/>
                </a:cubicBezTo>
                <a:cubicBezTo>
                  <a:pt x="1838" y="773"/>
                  <a:pt x="1833" y="768"/>
                  <a:pt x="1828" y="765"/>
                </a:cubicBezTo>
                <a:cubicBezTo>
                  <a:pt x="1825" y="763"/>
                  <a:pt x="1823" y="755"/>
                  <a:pt x="1821" y="752"/>
                </a:cubicBezTo>
                <a:cubicBezTo>
                  <a:pt x="1820" y="748"/>
                  <a:pt x="1793" y="754"/>
                  <a:pt x="1789" y="754"/>
                </a:cubicBezTo>
                <a:cubicBezTo>
                  <a:pt x="1779" y="756"/>
                  <a:pt x="1769" y="752"/>
                  <a:pt x="1759" y="749"/>
                </a:cubicBezTo>
                <a:cubicBezTo>
                  <a:pt x="1755" y="749"/>
                  <a:pt x="1750" y="749"/>
                  <a:pt x="1748" y="745"/>
                </a:cubicBezTo>
                <a:cubicBezTo>
                  <a:pt x="1744" y="737"/>
                  <a:pt x="1745" y="735"/>
                  <a:pt x="1737" y="738"/>
                </a:cubicBezTo>
                <a:cubicBezTo>
                  <a:pt x="1731" y="740"/>
                  <a:pt x="1727" y="739"/>
                  <a:pt x="1720" y="738"/>
                </a:cubicBezTo>
                <a:cubicBezTo>
                  <a:pt x="1716" y="737"/>
                  <a:pt x="1713" y="732"/>
                  <a:pt x="1710" y="730"/>
                </a:cubicBezTo>
                <a:cubicBezTo>
                  <a:pt x="1703" y="727"/>
                  <a:pt x="1702" y="726"/>
                  <a:pt x="1699" y="719"/>
                </a:cubicBezTo>
                <a:cubicBezTo>
                  <a:pt x="1696" y="714"/>
                  <a:pt x="1695" y="708"/>
                  <a:pt x="1690" y="707"/>
                </a:cubicBezTo>
                <a:cubicBezTo>
                  <a:pt x="1681" y="706"/>
                  <a:pt x="1682" y="706"/>
                  <a:pt x="1675" y="713"/>
                </a:cubicBezTo>
                <a:cubicBezTo>
                  <a:pt x="1673" y="716"/>
                  <a:pt x="1681" y="725"/>
                  <a:pt x="1682" y="727"/>
                </a:cubicBezTo>
                <a:cubicBezTo>
                  <a:pt x="1688" y="737"/>
                  <a:pt x="1693" y="746"/>
                  <a:pt x="1698" y="756"/>
                </a:cubicBezTo>
                <a:cubicBezTo>
                  <a:pt x="1698" y="752"/>
                  <a:pt x="1699" y="747"/>
                  <a:pt x="1700" y="743"/>
                </a:cubicBezTo>
                <a:cubicBezTo>
                  <a:pt x="1703" y="749"/>
                  <a:pt x="1702" y="756"/>
                  <a:pt x="1703" y="763"/>
                </a:cubicBezTo>
                <a:cubicBezTo>
                  <a:pt x="1709" y="763"/>
                  <a:pt x="1720" y="764"/>
                  <a:pt x="1725" y="760"/>
                </a:cubicBezTo>
                <a:cubicBezTo>
                  <a:pt x="1731" y="757"/>
                  <a:pt x="1737" y="748"/>
                  <a:pt x="1741" y="743"/>
                </a:cubicBezTo>
                <a:cubicBezTo>
                  <a:pt x="1742" y="748"/>
                  <a:pt x="1740" y="757"/>
                  <a:pt x="1745" y="760"/>
                </a:cubicBezTo>
                <a:cubicBezTo>
                  <a:pt x="1747" y="762"/>
                  <a:pt x="1750" y="764"/>
                  <a:pt x="1753" y="766"/>
                </a:cubicBezTo>
                <a:cubicBezTo>
                  <a:pt x="1755" y="767"/>
                  <a:pt x="1758" y="766"/>
                  <a:pt x="1760" y="769"/>
                </a:cubicBezTo>
                <a:cubicBezTo>
                  <a:pt x="1761" y="771"/>
                  <a:pt x="1763" y="776"/>
                  <a:pt x="1765" y="776"/>
                </a:cubicBezTo>
                <a:cubicBezTo>
                  <a:pt x="1769" y="777"/>
                  <a:pt x="1767" y="780"/>
                  <a:pt x="1767" y="784"/>
                </a:cubicBezTo>
                <a:cubicBezTo>
                  <a:pt x="1767" y="788"/>
                  <a:pt x="1759" y="795"/>
                  <a:pt x="1756" y="798"/>
                </a:cubicBezTo>
                <a:cubicBezTo>
                  <a:pt x="1756" y="796"/>
                  <a:pt x="1755" y="795"/>
                  <a:pt x="1755" y="794"/>
                </a:cubicBezTo>
                <a:cubicBezTo>
                  <a:pt x="1753" y="799"/>
                  <a:pt x="1751" y="801"/>
                  <a:pt x="1751" y="807"/>
                </a:cubicBezTo>
                <a:cubicBezTo>
                  <a:pt x="1751" y="811"/>
                  <a:pt x="1750" y="811"/>
                  <a:pt x="1746" y="813"/>
                </a:cubicBezTo>
                <a:cubicBezTo>
                  <a:pt x="1742" y="815"/>
                  <a:pt x="1738" y="817"/>
                  <a:pt x="1734" y="819"/>
                </a:cubicBezTo>
                <a:cubicBezTo>
                  <a:pt x="1731" y="820"/>
                  <a:pt x="1731" y="826"/>
                  <a:pt x="1729" y="828"/>
                </a:cubicBezTo>
                <a:cubicBezTo>
                  <a:pt x="1727" y="828"/>
                  <a:pt x="1724" y="826"/>
                  <a:pt x="1722" y="827"/>
                </a:cubicBezTo>
                <a:cubicBezTo>
                  <a:pt x="1719" y="828"/>
                  <a:pt x="1716" y="829"/>
                  <a:pt x="1713" y="831"/>
                </a:cubicBezTo>
                <a:cubicBezTo>
                  <a:pt x="1709" y="833"/>
                  <a:pt x="1710" y="838"/>
                  <a:pt x="1706" y="839"/>
                </a:cubicBezTo>
                <a:cubicBezTo>
                  <a:pt x="1699" y="842"/>
                  <a:pt x="1692" y="844"/>
                  <a:pt x="1686" y="847"/>
                </a:cubicBezTo>
                <a:cubicBezTo>
                  <a:pt x="1684" y="847"/>
                  <a:pt x="1683" y="848"/>
                  <a:pt x="1682" y="850"/>
                </a:cubicBezTo>
                <a:cubicBezTo>
                  <a:pt x="1681" y="853"/>
                  <a:pt x="1678" y="853"/>
                  <a:pt x="1676" y="853"/>
                </a:cubicBezTo>
                <a:cubicBezTo>
                  <a:pt x="1670" y="854"/>
                  <a:pt x="1664" y="856"/>
                  <a:pt x="1658" y="858"/>
                </a:cubicBezTo>
                <a:cubicBezTo>
                  <a:pt x="1654" y="859"/>
                  <a:pt x="1653" y="864"/>
                  <a:pt x="1649" y="864"/>
                </a:cubicBezTo>
                <a:cubicBezTo>
                  <a:pt x="1641" y="864"/>
                  <a:pt x="1641" y="865"/>
                  <a:pt x="1639" y="858"/>
                </a:cubicBezTo>
                <a:cubicBezTo>
                  <a:pt x="1638" y="850"/>
                  <a:pt x="1637" y="843"/>
                  <a:pt x="1635" y="835"/>
                </a:cubicBezTo>
                <a:cubicBezTo>
                  <a:pt x="1633" y="823"/>
                  <a:pt x="1627" y="815"/>
                  <a:pt x="1621" y="805"/>
                </a:cubicBezTo>
                <a:cubicBezTo>
                  <a:pt x="1618" y="799"/>
                  <a:pt x="1617" y="798"/>
                  <a:pt x="1611" y="796"/>
                </a:cubicBezTo>
                <a:cubicBezTo>
                  <a:pt x="1607" y="795"/>
                  <a:pt x="1607" y="784"/>
                  <a:pt x="1607" y="780"/>
                </a:cubicBezTo>
                <a:cubicBezTo>
                  <a:pt x="1606" y="774"/>
                  <a:pt x="1602" y="769"/>
                  <a:pt x="1600" y="764"/>
                </a:cubicBezTo>
                <a:cubicBezTo>
                  <a:pt x="1598" y="761"/>
                  <a:pt x="1595" y="759"/>
                  <a:pt x="1593" y="756"/>
                </a:cubicBezTo>
                <a:cubicBezTo>
                  <a:pt x="1589" y="749"/>
                  <a:pt x="1585" y="742"/>
                  <a:pt x="1581" y="734"/>
                </a:cubicBezTo>
                <a:cubicBezTo>
                  <a:pt x="1579" y="731"/>
                  <a:pt x="1577" y="725"/>
                  <a:pt x="1572" y="726"/>
                </a:cubicBezTo>
                <a:cubicBezTo>
                  <a:pt x="1573" y="722"/>
                  <a:pt x="1574" y="717"/>
                  <a:pt x="1574" y="713"/>
                </a:cubicBezTo>
                <a:cubicBezTo>
                  <a:pt x="1572" y="718"/>
                  <a:pt x="1571" y="723"/>
                  <a:pt x="1569" y="728"/>
                </a:cubicBezTo>
                <a:cubicBezTo>
                  <a:pt x="1563" y="722"/>
                  <a:pt x="1560" y="717"/>
                  <a:pt x="1556" y="709"/>
                </a:cubicBezTo>
                <a:cubicBezTo>
                  <a:pt x="1552" y="714"/>
                  <a:pt x="1559" y="723"/>
                  <a:pt x="1562" y="728"/>
                </a:cubicBezTo>
                <a:cubicBezTo>
                  <a:pt x="1566" y="738"/>
                  <a:pt x="1571" y="748"/>
                  <a:pt x="1576" y="758"/>
                </a:cubicBezTo>
                <a:cubicBezTo>
                  <a:pt x="1579" y="764"/>
                  <a:pt x="1578" y="771"/>
                  <a:pt x="1583" y="775"/>
                </a:cubicBezTo>
                <a:cubicBezTo>
                  <a:pt x="1584" y="777"/>
                  <a:pt x="1589" y="781"/>
                  <a:pt x="1590" y="784"/>
                </a:cubicBezTo>
                <a:cubicBezTo>
                  <a:pt x="1590" y="789"/>
                  <a:pt x="1591" y="794"/>
                  <a:pt x="1592" y="799"/>
                </a:cubicBezTo>
                <a:cubicBezTo>
                  <a:pt x="1592" y="802"/>
                  <a:pt x="1592" y="807"/>
                  <a:pt x="1594" y="809"/>
                </a:cubicBezTo>
                <a:cubicBezTo>
                  <a:pt x="1597" y="812"/>
                  <a:pt x="1601" y="815"/>
                  <a:pt x="1603" y="818"/>
                </a:cubicBezTo>
                <a:cubicBezTo>
                  <a:pt x="1607" y="825"/>
                  <a:pt x="1609" y="835"/>
                  <a:pt x="1612" y="842"/>
                </a:cubicBezTo>
                <a:cubicBezTo>
                  <a:pt x="1613" y="844"/>
                  <a:pt x="1620" y="844"/>
                  <a:pt x="1622" y="846"/>
                </a:cubicBezTo>
                <a:cubicBezTo>
                  <a:pt x="1624" y="849"/>
                  <a:pt x="1627" y="852"/>
                  <a:pt x="1630" y="856"/>
                </a:cubicBezTo>
                <a:cubicBezTo>
                  <a:pt x="1634" y="861"/>
                  <a:pt x="1644" y="867"/>
                  <a:pt x="1637" y="874"/>
                </a:cubicBezTo>
                <a:cubicBezTo>
                  <a:pt x="1641" y="875"/>
                  <a:pt x="1647" y="885"/>
                  <a:pt x="1650" y="884"/>
                </a:cubicBezTo>
                <a:cubicBezTo>
                  <a:pt x="1664" y="880"/>
                  <a:pt x="1677" y="877"/>
                  <a:pt x="1690" y="873"/>
                </a:cubicBezTo>
                <a:cubicBezTo>
                  <a:pt x="1692" y="873"/>
                  <a:pt x="1699" y="870"/>
                  <a:pt x="1701" y="873"/>
                </a:cubicBezTo>
                <a:cubicBezTo>
                  <a:pt x="1702" y="875"/>
                  <a:pt x="1698" y="888"/>
                  <a:pt x="1697" y="891"/>
                </a:cubicBezTo>
                <a:cubicBezTo>
                  <a:pt x="1695" y="901"/>
                  <a:pt x="1687" y="911"/>
                  <a:pt x="1682" y="920"/>
                </a:cubicBezTo>
                <a:cubicBezTo>
                  <a:pt x="1678" y="928"/>
                  <a:pt x="1675" y="937"/>
                  <a:pt x="1669" y="943"/>
                </a:cubicBezTo>
                <a:cubicBezTo>
                  <a:pt x="1653" y="960"/>
                  <a:pt x="1634" y="975"/>
                  <a:pt x="1622" y="995"/>
                </a:cubicBezTo>
                <a:cubicBezTo>
                  <a:pt x="1620" y="1000"/>
                  <a:pt x="1603" y="1023"/>
                  <a:pt x="1605" y="1027"/>
                </a:cubicBezTo>
                <a:cubicBezTo>
                  <a:pt x="1610" y="1034"/>
                  <a:pt x="1610" y="1036"/>
                  <a:pt x="1610" y="1044"/>
                </a:cubicBezTo>
                <a:cubicBezTo>
                  <a:pt x="1609" y="1052"/>
                  <a:pt x="1610" y="1053"/>
                  <a:pt x="1614" y="1059"/>
                </a:cubicBezTo>
                <a:cubicBezTo>
                  <a:pt x="1621" y="1069"/>
                  <a:pt x="1619" y="1084"/>
                  <a:pt x="1620" y="1096"/>
                </a:cubicBezTo>
                <a:cubicBezTo>
                  <a:pt x="1620" y="1105"/>
                  <a:pt x="1613" y="1115"/>
                  <a:pt x="1605" y="1119"/>
                </a:cubicBezTo>
                <a:cubicBezTo>
                  <a:pt x="1601" y="1121"/>
                  <a:pt x="1593" y="1123"/>
                  <a:pt x="1590" y="1126"/>
                </a:cubicBezTo>
                <a:cubicBezTo>
                  <a:pt x="1586" y="1131"/>
                  <a:pt x="1582" y="1135"/>
                  <a:pt x="1578" y="1140"/>
                </a:cubicBezTo>
                <a:cubicBezTo>
                  <a:pt x="1575" y="1144"/>
                  <a:pt x="1571" y="1146"/>
                  <a:pt x="1573" y="1151"/>
                </a:cubicBezTo>
                <a:cubicBezTo>
                  <a:pt x="1574" y="1155"/>
                  <a:pt x="1580" y="1163"/>
                  <a:pt x="1579" y="1167"/>
                </a:cubicBezTo>
                <a:cubicBezTo>
                  <a:pt x="1579" y="1171"/>
                  <a:pt x="1580" y="1182"/>
                  <a:pt x="1577" y="1185"/>
                </a:cubicBezTo>
                <a:cubicBezTo>
                  <a:pt x="1575" y="1189"/>
                  <a:pt x="1565" y="1191"/>
                  <a:pt x="1562" y="1193"/>
                </a:cubicBezTo>
                <a:cubicBezTo>
                  <a:pt x="1556" y="1195"/>
                  <a:pt x="1558" y="1198"/>
                  <a:pt x="1557" y="1205"/>
                </a:cubicBezTo>
                <a:cubicBezTo>
                  <a:pt x="1557" y="1208"/>
                  <a:pt x="1557" y="1218"/>
                  <a:pt x="1555" y="1221"/>
                </a:cubicBezTo>
                <a:cubicBezTo>
                  <a:pt x="1549" y="1231"/>
                  <a:pt x="1543" y="1242"/>
                  <a:pt x="1535" y="1250"/>
                </a:cubicBezTo>
                <a:cubicBezTo>
                  <a:pt x="1531" y="1254"/>
                  <a:pt x="1526" y="1258"/>
                  <a:pt x="1522" y="1262"/>
                </a:cubicBezTo>
                <a:cubicBezTo>
                  <a:pt x="1519" y="1264"/>
                  <a:pt x="1514" y="1270"/>
                  <a:pt x="1511" y="1271"/>
                </a:cubicBezTo>
                <a:cubicBezTo>
                  <a:pt x="1499" y="1273"/>
                  <a:pt x="1487" y="1276"/>
                  <a:pt x="1476" y="1278"/>
                </a:cubicBezTo>
                <a:cubicBezTo>
                  <a:pt x="1470" y="1279"/>
                  <a:pt x="1465" y="1280"/>
                  <a:pt x="1460" y="1281"/>
                </a:cubicBezTo>
                <a:cubicBezTo>
                  <a:pt x="1457" y="1282"/>
                  <a:pt x="1452" y="1275"/>
                  <a:pt x="1450" y="1273"/>
                </a:cubicBezTo>
                <a:cubicBezTo>
                  <a:pt x="1443" y="1268"/>
                  <a:pt x="1444" y="1268"/>
                  <a:pt x="1445" y="1258"/>
                </a:cubicBezTo>
                <a:cubicBezTo>
                  <a:pt x="1445" y="1255"/>
                  <a:pt x="1441" y="1249"/>
                  <a:pt x="1440" y="1246"/>
                </a:cubicBezTo>
                <a:cubicBezTo>
                  <a:pt x="1437" y="1239"/>
                  <a:pt x="1434" y="1232"/>
                  <a:pt x="1432" y="1225"/>
                </a:cubicBezTo>
                <a:cubicBezTo>
                  <a:pt x="1430" y="1221"/>
                  <a:pt x="1425" y="1218"/>
                  <a:pt x="1422" y="1215"/>
                </a:cubicBezTo>
                <a:cubicBezTo>
                  <a:pt x="1420" y="1213"/>
                  <a:pt x="1420" y="1204"/>
                  <a:pt x="1420" y="1201"/>
                </a:cubicBezTo>
                <a:cubicBezTo>
                  <a:pt x="1418" y="1193"/>
                  <a:pt x="1417" y="1185"/>
                  <a:pt x="1416" y="1177"/>
                </a:cubicBezTo>
                <a:cubicBezTo>
                  <a:pt x="1414" y="1167"/>
                  <a:pt x="1409" y="1159"/>
                  <a:pt x="1405" y="1149"/>
                </a:cubicBezTo>
                <a:cubicBezTo>
                  <a:pt x="1401" y="1143"/>
                  <a:pt x="1398" y="1137"/>
                  <a:pt x="1396" y="1131"/>
                </a:cubicBezTo>
                <a:cubicBezTo>
                  <a:pt x="1394" y="1128"/>
                  <a:pt x="1396" y="1123"/>
                  <a:pt x="1396" y="1121"/>
                </a:cubicBezTo>
                <a:cubicBezTo>
                  <a:pt x="1398" y="1107"/>
                  <a:pt x="1399" y="1095"/>
                  <a:pt x="1405" y="1083"/>
                </a:cubicBezTo>
                <a:cubicBezTo>
                  <a:pt x="1411" y="1072"/>
                  <a:pt x="1408" y="1063"/>
                  <a:pt x="1405" y="1052"/>
                </a:cubicBezTo>
                <a:cubicBezTo>
                  <a:pt x="1402" y="1039"/>
                  <a:pt x="1399" y="1027"/>
                  <a:pt x="1396" y="1014"/>
                </a:cubicBezTo>
                <a:cubicBezTo>
                  <a:pt x="1395" y="1011"/>
                  <a:pt x="1390" y="1006"/>
                  <a:pt x="1388" y="1003"/>
                </a:cubicBezTo>
                <a:cubicBezTo>
                  <a:pt x="1384" y="997"/>
                  <a:pt x="1380" y="992"/>
                  <a:pt x="1375" y="986"/>
                </a:cubicBezTo>
                <a:cubicBezTo>
                  <a:pt x="1373" y="983"/>
                  <a:pt x="1375" y="979"/>
                  <a:pt x="1375" y="975"/>
                </a:cubicBezTo>
                <a:cubicBezTo>
                  <a:pt x="1376" y="968"/>
                  <a:pt x="1377" y="960"/>
                  <a:pt x="1378" y="952"/>
                </a:cubicBezTo>
                <a:cubicBezTo>
                  <a:pt x="1379" y="945"/>
                  <a:pt x="1379" y="945"/>
                  <a:pt x="1375" y="940"/>
                </a:cubicBezTo>
                <a:cubicBezTo>
                  <a:pt x="1371" y="934"/>
                  <a:pt x="1371" y="933"/>
                  <a:pt x="1364" y="934"/>
                </a:cubicBezTo>
                <a:cubicBezTo>
                  <a:pt x="1360" y="934"/>
                  <a:pt x="1352" y="936"/>
                  <a:pt x="1349" y="933"/>
                </a:cubicBezTo>
                <a:cubicBezTo>
                  <a:pt x="1345" y="928"/>
                  <a:pt x="1341" y="923"/>
                  <a:pt x="1337" y="918"/>
                </a:cubicBezTo>
                <a:cubicBezTo>
                  <a:pt x="1335" y="916"/>
                  <a:pt x="1311" y="920"/>
                  <a:pt x="1308" y="921"/>
                </a:cubicBezTo>
                <a:cubicBezTo>
                  <a:pt x="1302" y="924"/>
                  <a:pt x="1296" y="927"/>
                  <a:pt x="1290" y="930"/>
                </a:cubicBezTo>
                <a:cubicBezTo>
                  <a:pt x="1285" y="933"/>
                  <a:pt x="1283" y="931"/>
                  <a:pt x="1278" y="930"/>
                </a:cubicBezTo>
                <a:cubicBezTo>
                  <a:pt x="1273" y="929"/>
                  <a:pt x="1270" y="927"/>
                  <a:pt x="1265" y="929"/>
                </a:cubicBezTo>
                <a:cubicBezTo>
                  <a:pt x="1258" y="931"/>
                  <a:pt x="1252" y="933"/>
                  <a:pt x="1246" y="936"/>
                </a:cubicBezTo>
                <a:cubicBezTo>
                  <a:pt x="1243" y="937"/>
                  <a:pt x="1239" y="933"/>
                  <a:pt x="1237" y="931"/>
                </a:cubicBezTo>
                <a:cubicBezTo>
                  <a:pt x="1230" y="926"/>
                  <a:pt x="1224" y="922"/>
                  <a:pt x="1218" y="917"/>
                </a:cubicBezTo>
                <a:cubicBezTo>
                  <a:pt x="1210" y="912"/>
                  <a:pt x="1207" y="909"/>
                  <a:pt x="1202" y="901"/>
                </a:cubicBezTo>
                <a:cubicBezTo>
                  <a:pt x="1194" y="887"/>
                  <a:pt x="1186" y="874"/>
                  <a:pt x="1178" y="860"/>
                </a:cubicBezTo>
                <a:cubicBezTo>
                  <a:pt x="1176" y="856"/>
                  <a:pt x="1173" y="851"/>
                  <a:pt x="1171" y="847"/>
                </a:cubicBezTo>
                <a:cubicBezTo>
                  <a:pt x="1170" y="845"/>
                  <a:pt x="1174" y="837"/>
                  <a:pt x="1174" y="835"/>
                </a:cubicBezTo>
                <a:cubicBezTo>
                  <a:pt x="1176" y="831"/>
                  <a:pt x="1180" y="825"/>
                  <a:pt x="1179" y="821"/>
                </a:cubicBezTo>
                <a:cubicBezTo>
                  <a:pt x="1178" y="814"/>
                  <a:pt x="1176" y="808"/>
                  <a:pt x="1175" y="801"/>
                </a:cubicBezTo>
                <a:cubicBezTo>
                  <a:pt x="1174" y="797"/>
                  <a:pt x="1170" y="789"/>
                  <a:pt x="1171" y="785"/>
                </a:cubicBezTo>
                <a:cubicBezTo>
                  <a:pt x="1171" y="782"/>
                  <a:pt x="1175" y="778"/>
                  <a:pt x="1176" y="776"/>
                </a:cubicBezTo>
                <a:cubicBezTo>
                  <a:pt x="1183" y="762"/>
                  <a:pt x="1191" y="748"/>
                  <a:pt x="1199" y="735"/>
                </a:cubicBezTo>
                <a:cubicBezTo>
                  <a:pt x="1204" y="725"/>
                  <a:pt x="1210" y="722"/>
                  <a:pt x="1219" y="717"/>
                </a:cubicBezTo>
                <a:cubicBezTo>
                  <a:pt x="1224" y="714"/>
                  <a:pt x="1226" y="714"/>
                  <a:pt x="1227" y="708"/>
                </a:cubicBezTo>
                <a:cubicBezTo>
                  <a:pt x="1228" y="701"/>
                  <a:pt x="1229" y="693"/>
                  <a:pt x="1230" y="686"/>
                </a:cubicBezTo>
                <a:cubicBezTo>
                  <a:pt x="1232" y="678"/>
                  <a:pt x="1248" y="676"/>
                  <a:pt x="1252" y="668"/>
                </a:cubicBezTo>
                <a:cubicBezTo>
                  <a:pt x="1254" y="662"/>
                  <a:pt x="1255" y="654"/>
                  <a:pt x="1261" y="652"/>
                </a:cubicBezTo>
                <a:cubicBezTo>
                  <a:pt x="1262" y="652"/>
                  <a:pt x="1267" y="660"/>
                  <a:pt x="1271" y="659"/>
                </a:cubicBezTo>
                <a:cubicBezTo>
                  <a:pt x="1273" y="658"/>
                  <a:pt x="1278" y="656"/>
                  <a:pt x="1280" y="657"/>
                </a:cubicBezTo>
                <a:cubicBezTo>
                  <a:pt x="1281" y="658"/>
                  <a:pt x="1286" y="661"/>
                  <a:pt x="1287" y="660"/>
                </a:cubicBezTo>
                <a:cubicBezTo>
                  <a:pt x="1291" y="658"/>
                  <a:pt x="1296" y="654"/>
                  <a:pt x="1301" y="652"/>
                </a:cubicBezTo>
                <a:cubicBezTo>
                  <a:pt x="1309" y="648"/>
                  <a:pt x="1320" y="644"/>
                  <a:pt x="1330" y="643"/>
                </a:cubicBezTo>
                <a:cubicBezTo>
                  <a:pt x="1332" y="643"/>
                  <a:pt x="1336" y="642"/>
                  <a:pt x="1339" y="642"/>
                </a:cubicBezTo>
                <a:cubicBezTo>
                  <a:pt x="1341" y="643"/>
                  <a:pt x="1344" y="645"/>
                  <a:pt x="1346" y="645"/>
                </a:cubicBezTo>
                <a:cubicBezTo>
                  <a:pt x="1348" y="644"/>
                  <a:pt x="1350" y="642"/>
                  <a:pt x="1353" y="641"/>
                </a:cubicBezTo>
                <a:cubicBezTo>
                  <a:pt x="1355" y="641"/>
                  <a:pt x="1357" y="642"/>
                  <a:pt x="1359" y="642"/>
                </a:cubicBezTo>
                <a:cubicBezTo>
                  <a:pt x="1366" y="642"/>
                  <a:pt x="1370" y="643"/>
                  <a:pt x="1376" y="640"/>
                </a:cubicBezTo>
                <a:cubicBezTo>
                  <a:pt x="1380" y="637"/>
                  <a:pt x="1384" y="641"/>
                  <a:pt x="1389" y="643"/>
                </a:cubicBezTo>
                <a:cubicBezTo>
                  <a:pt x="1385" y="650"/>
                  <a:pt x="1385" y="650"/>
                  <a:pt x="1389" y="658"/>
                </a:cubicBezTo>
                <a:cubicBezTo>
                  <a:pt x="1390" y="661"/>
                  <a:pt x="1383" y="666"/>
                  <a:pt x="1381" y="668"/>
                </a:cubicBezTo>
                <a:cubicBezTo>
                  <a:pt x="1385" y="672"/>
                  <a:pt x="1389" y="678"/>
                  <a:pt x="1394" y="679"/>
                </a:cubicBezTo>
                <a:cubicBezTo>
                  <a:pt x="1402" y="681"/>
                  <a:pt x="1410" y="683"/>
                  <a:pt x="1418" y="686"/>
                </a:cubicBezTo>
                <a:cubicBezTo>
                  <a:pt x="1424" y="687"/>
                  <a:pt x="1423" y="694"/>
                  <a:pt x="1429" y="697"/>
                </a:cubicBezTo>
                <a:cubicBezTo>
                  <a:pt x="1434" y="699"/>
                  <a:pt x="1439" y="698"/>
                  <a:pt x="1444" y="702"/>
                </a:cubicBezTo>
                <a:cubicBezTo>
                  <a:pt x="1451" y="707"/>
                  <a:pt x="1455" y="708"/>
                  <a:pt x="1459" y="699"/>
                </a:cubicBezTo>
                <a:cubicBezTo>
                  <a:pt x="1460" y="697"/>
                  <a:pt x="1457" y="694"/>
                  <a:pt x="1458" y="692"/>
                </a:cubicBezTo>
                <a:cubicBezTo>
                  <a:pt x="1459" y="690"/>
                  <a:pt x="1461" y="685"/>
                  <a:pt x="1462" y="685"/>
                </a:cubicBezTo>
                <a:cubicBezTo>
                  <a:pt x="1470" y="682"/>
                  <a:pt x="1474" y="681"/>
                  <a:pt x="1482" y="683"/>
                </a:cubicBezTo>
                <a:cubicBezTo>
                  <a:pt x="1484" y="684"/>
                  <a:pt x="1482" y="687"/>
                  <a:pt x="1484" y="688"/>
                </a:cubicBezTo>
                <a:cubicBezTo>
                  <a:pt x="1488" y="689"/>
                  <a:pt x="1491" y="689"/>
                  <a:pt x="1495" y="690"/>
                </a:cubicBezTo>
                <a:cubicBezTo>
                  <a:pt x="1498" y="691"/>
                  <a:pt x="1498" y="692"/>
                  <a:pt x="1500" y="695"/>
                </a:cubicBezTo>
                <a:cubicBezTo>
                  <a:pt x="1500" y="697"/>
                  <a:pt x="1503" y="693"/>
                  <a:pt x="1505" y="694"/>
                </a:cubicBezTo>
                <a:cubicBezTo>
                  <a:pt x="1510" y="695"/>
                  <a:pt x="1516" y="697"/>
                  <a:pt x="1522" y="699"/>
                </a:cubicBezTo>
                <a:cubicBezTo>
                  <a:pt x="1528" y="701"/>
                  <a:pt x="1529" y="701"/>
                  <a:pt x="1535" y="698"/>
                </a:cubicBezTo>
                <a:cubicBezTo>
                  <a:pt x="1542" y="694"/>
                  <a:pt x="1543" y="693"/>
                  <a:pt x="1549" y="697"/>
                </a:cubicBezTo>
                <a:cubicBezTo>
                  <a:pt x="1557" y="700"/>
                  <a:pt x="1569" y="699"/>
                  <a:pt x="1573" y="689"/>
                </a:cubicBezTo>
                <a:cubicBezTo>
                  <a:pt x="1575" y="683"/>
                  <a:pt x="1586" y="664"/>
                  <a:pt x="1582" y="657"/>
                </a:cubicBezTo>
                <a:cubicBezTo>
                  <a:pt x="1579" y="653"/>
                  <a:pt x="1585" y="645"/>
                  <a:pt x="1584" y="643"/>
                </a:cubicBezTo>
                <a:cubicBezTo>
                  <a:pt x="1582" y="641"/>
                  <a:pt x="1580" y="644"/>
                  <a:pt x="1578" y="645"/>
                </a:cubicBezTo>
                <a:cubicBezTo>
                  <a:pt x="1577" y="647"/>
                  <a:pt x="1575" y="643"/>
                  <a:pt x="1573" y="644"/>
                </a:cubicBezTo>
                <a:cubicBezTo>
                  <a:pt x="1571" y="644"/>
                  <a:pt x="1569" y="649"/>
                  <a:pt x="1567" y="650"/>
                </a:cubicBezTo>
                <a:cubicBezTo>
                  <a:pt x="1565" y="651"/>
                  <a:pt x="1561" y="650"/>
                  <a:pt x="1559" y="650"/>
                </a:cubicBezTo>
                <a:cubicBezTo>
                  <a:pt x="1554" y="650"/>
                  <a:pt x="1552" y="645"/>
                  <a:pt x="1547" y="644"/>
                </a:cubicBezTo>
                <a:cubicBezTo>
                  <a:pt x="1544" y="643"/>
                  <a:pt x="1541" y="642"/>
                  <a:pt x="1540" y="645"/>
                </a:cubicBezTo>
                <a:cubicBezTo>
                  <a:pt x="1539" y="649"/>
                  <a:pt x="1539" y="649"/>
                  <a:pt x="1535" y="650"/>
                </a:cubicBezTo>
                <a:cubicBezTo>
                  <a:pt x="1531" y="650"/>
                  <a:pt x="1525" y="645"/>
                  <a:pt x="1522" y="643"/>
                </a:cubicBezTo>
                <a:cubicBezTo>
                  <a:pt x="1516" y="640"/>
                  <a:pt x="1506" y="623"/>
                  <a:pt x="1512" y="616"/>
                </a:cubicBezTo>
                <a:cubicBezTo>
                  <a:pt x="1510" y="617"/>
                  <a:pt x="1508" y="617"/>
                  <a:pt x="1506" y="617"/>
                </a:cubicBezTo>
                <a:cubicBezTo>
                  <a:pt x="1505" y="610"/>
                  <a:pt x="1514" y="608"/>
                  <a:pt x="1518" y="608"/>
                </a:cubicBezTo>
                <a:cubicBezTo>
                  <a:pt x="1525" y="608"/>
                  <a:pt x="1528" y="608"/>
                  <a:pt x="1535" y="604"/>
                </a:cubicBezTo>
                <a:cubicBezTo>
                  <a:pt x="1533" y="603"/>
                  <a:pt x="1531" y="602"/>
                  <a:pt x="1529" y="601"/>
                </a:cubicBezTo>
                <a:cubicBezTo>
                  <a:pt x="1530" y="598"/>
                  <a:pt x="1537" y="600"/>
                  <a:pt x="1541" y="600"/>
                </a:cubicBezTo>
                <a:cubicBezTo>
                  <a:pt x="1546" y="601"/>
                  <a:pt x="1547" y="599"/>
                  <a:pt x="1552" y="596"/>
                </a:cubicBezTo>
                <a:cubicBezTo>
                  <a:pt x="1555" y="594"/>
                  <a:pt x="1559" y="591"/>
                  <a:pt x="1563" y="591"/>
                </a:cubicBezTo>
                <a:cubicBezTo>
                  <a:pt x="1567" y="592"/>
                  <a:pt x="1572" y="592"/>
                  <a:pt x="1577" y="591"/>
                </a:cubicBezTo>
                <a:cubicBezTo>
                  <a:pt x="1575" y="593"/>
                  <a:pt x="1577" y="594"/>
                  <a:pt x="1579" y="595"/>
                </a:cubicBezTo>
                <a:cubicBezTo>
                  <a:pt x="1583" y="597"/>
                  <a:pt x="1582" y="593"/>
                  <a:pt x="1585" y="597"/>
                </a:cubicBezTo>
                <a:cubicBezTo>
                  <a:pt x="1586" y="599"/>
                  <a:pt x="1595" y="600"/>
                  <a:pt x="1598" y="602"/>
                </a:cubicBezTo>
                <a:cubicBezTo>
                  <a:pt x="1603" y="604"/>
                  <a:pt x="1606" y="601"/>
                  <a:pt x="1611" y="601"/>
                </a:cubicBezTo>
                <a:cubicBezTo>
                  <a:pt x="1617" y="602"/>
                  <a:pt x="1620" y="600"/>
                  <a:pt x="1625" y="597"/>
                </a:cubicBezTo>
                <a:cubicBezTo>
                  <a:pt x="1629" y="594"/>
                  <a:pt x="1627" y="587"/>
                  <a:pt x="1625" y="585"/>
                </a:cubicBezTo>
                <a:cubicBezTo>
                  <a:pt x="1621" y="581"/>
                  <a:pt x="1617" y="580"/>
                  <a:pt x="1613" y="576"/>
                </a:cubicBezTo>
                <a:cubicBezTo>
                  <a:pt x="1609" y="572"/>
                  <a:pt x="1605" y="567"/>
                  <a:pt x="1600" y="567"/>
                </a:cubicBezTo>
                <a:cubicBezTo>
                  <a:pt x="1599" y="567"/>
                  <a:pt x="1595" y="564"/>
                  <a:pt x="1595" y="563"/>
                </a:cubicBezTo>
                <a:cubicBezTo>
                  <a:pt x="1592" y="562"/>
                  <a:pt x="1590" y="560"/>
                  <a:pt x="1588" y="559"/>
                </a:cubicBezTo>
                <a:cubicBezTo>
                  <a:pt x="1588" y="558"/>
                  <a:pt x="1590" y="556"/>
                  <a:pt x="1590" y="556"/>
                </a:cubicBezTo>
                <a:cubicBezTo>
                  <a:pt x="1592" y="557"/>
                  <a:pt x="1594" y="557"/>
                  <a:pt x="1596" y="557"/>
                </a:cubicBezTo>
                <a:cubicBezTo>
                  <a:pt x="1594" y="551"/>
                  <a:pt x="1598" y="549"/>
                  <a:pt x="1603" y="549"/>
                </a:cubicBezTo>
                <a:cubicBezTo>
                  <a:pt x="1601" y="547"/>
                  <a:pt x="1598" y="545"/>
                  <a:pt x="1597" y="543"/>
                </a:cubicBezTo>
                <a:cubicBezTo>
                  <a:pt x="1599" y="543"/>
                  <a:pt x="1601" y="543"/>
                  <a:pt x="1603" y="543"/>
                </a:cubicBezTo>
                <a:cubicBezTo>
                  <a:pt x="1601" y="538"/>
                  <a:pt x="1607" y="541"/>
                  <a:pt x="1608" y="538"/>
                </a:cubicBezTo>
                <a:cubicBezTo>
                  <a:pt x="1609" y="535"/>
                  <a:pt x="1604" y="537"/>
                  <a:pt x="1603" y="537"/>
                </a:cubicBezTo>
                <a:cubicBezTo>
                  <a:pt x="1598" y="538"/>
                  <a:pt x="1592" y="538"/>
                  <a:pt x="1589" y="542"/>
                </a:cubicBezTo>
                <a:cubicBezTo>
                  <a:pt x="1589" y="542"/>
                  <a:pt x="1589" y="541"/>
                  <a:pt x="1589" y="541"/>
                </a:cubicBezTo>
                <a:cubicBezTo>
                  <a:pt x="1583" y="542"/>
                  <a:pt x="1581" y="543"/>
                  <a:pt x="1577" y="547"/>
                </a:cubicBezTo>
                <a:cubicBezTo>
                  <a:pt x="1577" y="546"/>
                  <a:pt x="1577" y="546"/>
                  <a:pt x="1578" y="545"/>
                </a:cubicBezTo>
                <a:cubicBezTo>
                  <a:pt x="1572" y="544"/>
                  <a:pt x="1574" y="552"/>
                  <a:pt x="1577" y="554"/>
                </a:cubicBezTo>
                <a:cubicBezTo>
                  <a:pt x="1580" y="558"/>
                  <a:pt x="1584" y="556"/>
                  <a:pt x="1589" y="556"/>
                </a:cubicBezTo>
                <a:cubicBezTo>
                  <a:pt x="1586" y="562"/>
                  <a:pt x="1582" y="558"/>
                  <a:pt x="1578" y="560"/>
                </a:cubicBezTo>
                <a:cubicBezTo>
                  <a:pt x="1574" y="562"/>
                  <a:pt x="1567" y="568"/>
                  <a:pt x="1563" y="565"/>
                </a:cubicBezTo>
                <a:cubicBezTo>
                  <a:pt x="1565" y="558"/>
                  <a:pt x="1562" y="559"/>
                  <a:pt x="1556" y="556"/>
                </a:cubicBezTo>
                <a:cubicBezTo>
                  <a:pt x="1559" y="554"/>
                  <a:pt x="1570" y="550"/>
                  <a:pt x="1562" y="548"/>
                </a:cubicBezTo>
                <a:cubicBezTo>
                  <a:pt x="1560" y="547"/>
                  <a:pt x="1557" y="548"/>
                  <a:pt x="1555" y="548"/>
                </a:cubicBezTo>
                <a:cubicBezTo>
                  <a:pt x="1553" y="548"/>
                  <a:pt x="1551" y="545"/>
                  <a:pt x="1549" y="544"/>
                </a:cubicBezTo>
                <a:cubicBezTo>
                  <a:pt x="1552" y="544"/>
                  <a:pt x="1556" y="546"/>
                  <a:pt x="1558" y="542"/>
                </a:cubicBezTo>
                <a:cubicBezTo>
                  <a:pt x="1554" y="544"/>
                  <a:pt x="1546" y="540"/>
                  <a:pt x="1544" y="542"/>
                </a:cubicBezTo>
                <a:cubicBezTo>
                  <a:pt x="1542" y="545"/>
                  <a:pt x="1535" y="550"/>
                  <a:pt x="1535" y="553"/>
                </a:cubicBezTo>
                <a:cubicBezTo>
                  <a:pt x="1534" y="555"/>
                  <a:pt x="1534" y="560"/>
                  <a:pt x="1533" y="562"/>
                </a:cubicBezTo>
                <a:cubicBezTo>
                  <a:pt x="1532" y="563"/>
                  <a:pt x="1528" y="563"/>
                  <a:pt x="1527" y="565"/>
                </a:cubicBezTo>
                <a:cubicBezTo>
                  <a:pt x="1526" y="571"/>
                  <a:pt x="1526" y="576"/>
                  <a:pt x="1521" y="579"/>
                </a:cubicBezTo>
                <a:cubicBezTo>
                  <a:pt x="1517" y="582"/>
                  <a:pt x="1518" y="588"/>
                  <a:pt x="1520" y="592"/>
                </a:cubicBezTo>
                <a:cubicBezTo>
                  <a:pt x="1522" y="595"/>
                  <a:pt x="1529" y="599"/>
                  <a:pt x="1529" y="600"/>
                </a:cubicBezTo>
                <a:cubicBezTo>
                  <a:pt x="1528" y="604"/>
                  <a:pt x="1520" y="599"/>
                  <a:pt x="1518" y="602"/>
                </a:cubicBezTo>
                <a:cubicBezTo>
                  <a:pt x="1514" y="605"/>
                  <a:pt x="1510" y="609"/>
                  <a:pt x="1506" y="612"/>
                </a:cubicBezTo>
                <a:cubicBezTo>
                  <a:pt x="1506" y="608"/>
                  <a:pt x="1508" y="607"/>
                  <a:pt x="1511" y="606"/>
                </a:cubicBezTo>
                <a:cubicBezTo>
                  <a:pt x="1509" y="605"/>
                  <a:pt x="1506" y="605"/>
                  <a:pt x="1504" y="604"/>
                </a:cubicBezTo>
                <a:cubicBezTo>
                  <a:pt x="1500" y="602"/>
                  <a:pt x="1497" y="603"/>
                  <a:pt x="1494" y="602"/>
                </a:cubicBezTo>
                <a:cubicBezTo>
                  <a:pt x="1492" y="602"/>
                  <a:pt x="1490" y="603"/>
                  <a:pt x="1488" y="604"/>
                </a:cubicBezTo>
                <a:cubicBezTo>
                  <a:pt x="1487" y="604"/>
                  <a:pt x="1489" y="607"/>
                  <a:pt x="1488" y="608"/>
                </a:cubicBezTo>
                <a:cubicBezTo>
                  <a:pt x="1485" y="611"/>
                  <a:pt x="1483" y="608"/>
                  <a:pt x="1480" y="606"/>
                </a:cubicBezTo>
                <a:cubicBezTo>
                  <a:pt x="1477" y="610"/>
                  <a:pt x="1480" y="613"/>
                  <a:pt x="1482" y="616"/>
                </a:cubicBezTo>
                <a:cubicBezTo>
                  <a:pt x="1484" y="620"/>
                  <a:pt x="1485" y="620"/>
                  <a:pt x="1481" y="624"/>
                </a:cubicBezTo>
                <a:cubicBezTo>
                  <a:pt x="1486" y="627"/>
                  <a:pt x="1491" y="628"/>
                  <a:pt x="1490" y="635"/>
                </a:cubicBezTo>
                <a:cubicBezTo>
                  <a:pt x="1487" y="633"/>
                  <a:pt x="1485" y="630"/>
                  <a:pt x="1482" y="634"/>
                </a:cubicBezTo>
                <a:cubicBezTo>
                  <a:pt x="1486" y="635"/>
                  <a:pt x="1486" y="637"/>
                  <a:pt x="1483" y="639"/>
                </a:cubicBezTo>
                <a:cubicBezTo>
                  <a:pt x="1481" y="642"/>
                  <a:pt x="1482" y="643"/>
                  <a:pt x="1483" y="646"/>
                </a:cubicBezTo>
                <a:cubicBezTo>
                  <a:pt x="1480" y="646"/>
                  <a:pt x="1477" y="646"/>
                  <a:pt x="1476" y="643"/>
                </a:cubicBezTo>
                <a:cubicBezTo>
                  <a:pt x="1475" y="640"/>
                  <a:pt x="1473" y="641"/>
                  <a:pt x="1471" y="643"/>
                </a:cubicBezTo>
                <a:cubicBezTo>
                  <a:pt x="1468" y="635"/>
                  <a:pt x="1467" y="634"/>
                  <a:pt x="1473" y="628"/>
                </a:cubicBezTo>
                <a:cubicBezTo>
                  <a:pt x="1467" y="628"/>
                  <a:pt x="1467" y="628"/>
                  <a:pt x="1463" y="622"/>
                </a:cubicBezTo>
                <a:cubicBezTo>
                  <a:pt x="1461" y="619"/>
                  <a:pt x="1460" y="614"/>
                  <a:pt x="1457" y="611"/>
                </a:cubicBezTo>
                <a:cubicBezTo>
                  <a:pt x="1452" y="607"/>
                  <a:pt x="1454" y="604"/>
                  <a:pt x="1455" y="598"/>
                </a:cubicBezTo>
                <a:cubicBezTo>
                  <a:pt x="1455" y="592"/>
                  <a:pt x="1453" y="592"/>
                  <a:pt x="1449" y="588"/>
                </a:cubicBezTo>
                <a:cubicBezTo>
                  <a:pt x="1443" y="583"/>
                  <a:pt x="1436" y="577"/>
                  <a:pt x="1428" y="576"/>
                </a:cubicBezTo>
                <a:cubicBezTo>
                  <a:pt x="1426" y="575"/>
                  <a:pt x="1422" y="570"/>
                  <a:pt x="1421" y="568"/>
                </a:cubicBezTo>
                <a:cubicBezTo>
                  <a:pt x="1419" y="562"/>
                  <a:pt x="1419" y="560"/>
                  <a:pt x="1414" y="557"/>
                </a:cubicBezTo>
                <a:cubicBezTo>
                  <a:pt x="1412" y="563"/>
                  <a:pt x="1410" y="560"/>
                  <a:pt x="1409" y="555"/>
                </a:cubicBezTo>
                <a:cubicBezTo>
                  <a:pt x="1408" y="551"/>
                  <a:pt x="1409" y="552"/>
                  <a:pt x="1404" y="553"/>
                </a:cubicBezTo>
                <a:cubicBezTo>
                  <a:pt x="1400" y="554"/>
                  <a:pt x="1397" y="555"/>
                  <a:pt x="1400" y="560"/>
                </a:cubicBezTo>
                <a:cubicBezTo>
                  <a:pt x="1401" y="562"/>
                  <a:pt x="1397" y="567"/>
                  <a:pt x="1400" y="569"/>
                </a:cubicBezTo>
                <a:cubicBezTo>
                  <a:pt x="1403" y="571"/>
                  <a:pt x="1408" y="573"/>
                  <a:pt x="1410" y="576"/>
                </a:cubicBezTo>
                <a:cubicBezTo>
                  <a:pt x="1412" y="579"/>
                  <a:pt x="1412" y="584"/>
                  <a:pt x="1414" y="586"/>
                </a:cubicBezTo>
                <a:cubicBezTo>
                  <a:pt x="1418" y="589"/>
                  <a:pt x="1420" y="592"/>
                  <a:pt x="1424" y="592"/>
                </a:cubicBezTo>
                <a:cubicBezTo>
                  <a:pt x="1427" y="592"/>
                  <a:pt x="1431" y="592"/>
                  <a:pt x="1427" y="595"/>
                </a:cubicBezTo>
                <a:cubicBezTo>
                  <a:pt x="1431" y="599"/>
                  <a:pt x="1451" y="607"/>
                  <a:pt x="1446" y="614"/>
                </a:cubicBezTo>
                <a:cubicBezTo>
                  <a:pt x="1444" y="613"/>
                  <a:pt x="1438" y="605"/>
                  <a:pt x="1436" y="607"/>
                </a:cubicBezTo>
                <a:cubicBezTo>
                  <a:pt x="1433" y="609"/>
                  <a:pt x="1433" y="610"/>
                  <a:pt x="1432" y="613"/>
                </a:cubicBezTo>
                <a:cubicBezTo>
                  <a:pt x="1432" y="616"/>
                  <a:pt x="1433" y="616"/>
                  <a:pt x="1435" y="617"/>
                </a:cubicBezTo>
                <a:cubicBezTo>
                  <a:pt x="1441" y="622"/>
                  <a:pt x="1432" y="623"/>
                  <a:pt x="1432" y="626"/>
                </a:cubicBezTo>
                <a:cubicBezTo>
                  <a:pt x="1432" y="629"/>
                  <a:pt x="1425" y="636"/>
                  <a:pt x="1425" y="630"/>
                </a:cubicBezTo>
                <a:cubicBezTo>
                  <a:pt x="1421" y="632"/>
                  <a:pt x="1420" y="637"/>
                  <a:pt x="1422" y="641"/>
                </a:cubicBezTo>
                <a:cubicBezTo>
                  <a:pt x="1424" y="645"/>
                  <a:pt x="1416" y="646"/>
                  <a:pt x="1415" y="643"/>
                </a:cubicBezTo>
                <a:cubicBezTo>
                  <a:pt x="1414" y="637"/>
                  <a:pt x="1395" y="638"/>
                  <a:pt x="1402" y="630"/>
                </a:cubicBezTo>
                <a:cubicBezTo>
                  <a:pt x="1403" y="631"/>
                  <a:pt x="1413" y="632"/>
                  <a:pt x="1416" y="631"/>
                </a:cubicBezTo>
                <a:cubicBezTo>
                  <a:pt x="1418" y="631"/>
                  <a:pt x="1423" y="631"/>
                  <a:pt x="1426" y="629"/>
                </a:cubicBezTo>
                <a:cubicBezTo>
                  <a:pt x="1428" y="627"/>
                  <a:pt x="1426" y="626"/>
                  <a:pt x="1428" y="624"/>
                </a:cubicBezTo>
                <a:cubicBezTo>
                  <a:pt x="1430" y="623"/>
                  <a:pt x="1426" y="612"/>
                  <a:pt x="1424" y="611"/>
                </a:cubicBezTo>
                <a:cubicBezTo>
                  <a:pt x="1423" y="611"/>
                  <a:pt x="1419" y="611"/>
                  <a:pt x="1420" y="609"/>
                </a:cubicBezTo>
                <a:cubicBezTo>
                  <a:pt x="1420" y="606"/>
                  <a:pt x="1417" y="605"/>
                  <a:pt x="1415" y="606"/>
                </a:cubicBezTo>
                <a:cubicBezTo>
                  <a:pt x="1415" y="603"/>
                  <a:pt x="1410" y="599"/>
                  <a:pt x="1407" y="599"/>
                </a:cubicBezTo>
                <a:cubicBezTo>
                  <a:pt x="1403" y="600"/>
                  <a:pt x="1401" y="596"/>
                  <a:pt x="1398" y="593"/>
                </a:cubicBezTo>
                <a:cubicBezTo>
                  <a:pt x="1393" y="588"/>
                  <a:pt x="1386" y="585"/>
                  <a:pt x="1384" y="578"/>
                </a:cubicBezTo>
                <a:cubicBezTo>
                  <a:pt x="1383" y="572"/>
                  <a:pt x="1383" y="571"/>
                  <a:pt x="1377" y="568"/>
                </a:cubicBezTo>
                <a:cubicBezTo>
                  <a:pt x="1374" y="567"/>
                  <a:pt x="1371" y="566"/>
                  <a:pt x="1369" y="568"/>
                </a:cubicBezTo>
                <a:cubicBezTo>
                  <a:pt x="1367" y="570"/>
                  <a:pt x="1353" y="581"/>
                  <a:pt x="1351" y="581"/>
                </a:cubicBezTo>
                <a:cubicBezTo>
                  <a:pt x="1346" y="579"/>
                  <a:pt x="1341" y="577"/>
                  <a:pt x="1336" y="576"/>
                </a:cubicBezTo>
                <a:cubicBezTo>
                  <a:pt x="1333" y="575"/>
                  <a:pt x="1329" y="580"/>
                  <a:pt x="1328" y="582"/>
                </a:cubicBezTo>
                <a:cubicBezTo>
                  <a:pt x="1327" y="583"/>
                  <a:pt x="1330" y="590"/>
                  <a:pt x="1328" y="593"/>
                </a:cubicBezTo>
                <a:cubicBezTo>
                  <a:pt x="1326" y="596"/>
                  <a:pt x="1319" y="597"/>
                  <a:pt x="1316" y="599"/>
                </a:cubicBezTo>
                <a:cubicBezTo>
                  <a:pt x="1308" y="603"/>
                  <a:pt x="1306" y="609"/>
                  <a:pt x="1301" y="618"/>
                </a:cubicBezTo>
                <a:cubicBezTo>
                  <a:pt x="1300" y="620"/>
                  <a:pt x="1306" y="622"/>
                  <a:pt x="1303" y="626"/>
                </a:cubicBezTo>
                <a:cubicBezTo>
                  <a:pt x="1301" y="629"/>
                  <a:pt x="1296" y="633"/>
                  <a:pt x="1298" y="636"/>
                </a:cubicBezTo>
                <a:cubicBezTo>
                  <a:pt x="1296" y="636"/>
                  <a:pt x="1292" y="636"/>
                  <a:pt x="1291" y="638"/>
                </a:cubicBezTo>
                <a:cubicBezTo>
                  <a:pt x="1290" y="639"/>
                  <a:pt x="1288" y="644"/>
                  <a:pt x="1286" y="644"/>
                </a:cubicBezTo>
                <a:cubicBezTo>
                  <a:pt x="1281" y="645"/>
                  <a:pt x="1276" y="644"/>
                  <a:pt x="1271" y="644"/>
                </a:cubicBezTo>
                <a:cubicBezTo>
                  <a:pt x="1267" y="644"/>
                  <a:pt x="1264" y="650"/>
                  <a:pt x="1260" y="651"/>
                </a:cubicBezTo>
                <a:cubicBezTo>
                  <a:pt x="1257" y="652"/>
                  <a:pt x="1251" y="645"/>
                  <a:pt x="1255" y="642"/>
                </a:cubicBezTo>
                <a:cubicBezTo>
                  <a:pt x="1251" y="644"/>
                  <a:pt x="1249" y="637"/>
                  <a:pt x="1244" y="640"/>
                </a:cubicBezTo>
                <a:cubicBezTo>
                  <a:pt x="1240" y="642"/>
                  <a:pt x="1238" y="639"/>
                  <a:pt x="1234" y="641"/>
                </a:cubicBezTo>
                <a:cubicBezTo>
                  <a:pt x="1235" y="638"/>
                  <a:pt x="1235" y="636"/>
                  <a:pt x="1235" y="633"/>
                </a:cubicBezTo>
                <a:cubicBezTo>
                  <a:pt x="1235" y="631"/>
                  <a:pt x="1235" y="629"/>
                  <a:pt x="1235" y="628"/>
                </a:cubicBezTo>
                <a:cubicBezTo>
                  <a:pt x="1235" y="626"/>
                  <a:pt x="1233" y="628"/>
                  <a:pt x="1232" y="627"/>
                </a:cubicBezTo>
                <a:cubicBezTo>
                  <a:pt x="1229" y="622"/>
                  <a:pt x="1231" y="621"/>
                  <a:pt x="1233" y="616"/>
                </a:cubicBezTo>
                <a:cubicBezTo>
                  <a:pt x="1234" y="611"/>
                  <a:pt x="1238" y="603"/>
                  <a:pt x="1235" y="598"/>
                </a:cubicBezTo>
                <a:cubicBezTo>
                  <a:pt x="1234" y="594"/>
                  <a:pt x="1234" y="589"/>
                  <a:pt x="1235" y="584"/>
                </a:cubicBezTo>
                <a:cubicBezTo>
                  <a:pt x="1233" y="586"/>
                  <a:pt x="1231" y="582"/>
                  <a:pt x="1232" y="579"/>
                </a:cubicBezTo>
                <a:cubicBezTo>
                  <a:pt x="1233" y="577"/>
                  <a:pt x="1238" y="577"/>
                  <a:pt x="1240" y="577"/>
                </a:cubicBezTo>
                <a:cubicBezTo>
                  <a:pt x="1240" y="576"/>
                  <a:pt x="1239" y="575"/>
                  <a:pt x="1239" y="575"/>
                </a:cubicBezTo>
                <a:cubicBezTo>
                  <a:pt x="1244" y="571"/>
                  <a:pt x="1246" y="577"/>
                  <a:pt x="1250" y="575"/>
                </a:cubicBezTo>
                <a:cubicBezTo>
                  <a:pt x="1256" y="574"/>
                  <a:pt x="1258" y="574"/>
                  <a:pt x="1264" y="576"/>
                </a:cubicBezTo>
                <a:cubicBezTo>
                  <a:pt x="1269" y="577"/>
                  <a:pt x="1273" y="575"/>
                  <a:pt x="1277" y="576"/>
                </a:cubicBezTo>
                <a:cubicBezTo>
                  <a:pt x="1280" y="577"/>
                  <a:pt x="1285" y="578"/>
                  <a:pt x="1288" y="577"/>
                </a:cubicBezTo>
                <a:cubicBezTo>
                  <a:pt x="1296" y="576"/>
                  <a:pt x="1295" y="560"/>
                  <a:pt x="1295" y="554"/>
                </a:cubicBezTo>
                <a:cubicBezTo>
                  <a:pt x="1295" y="548"/>
                  <a:pt x="1296" y="546"/>
                  <a:pt x="1290" y="544"/>
                </a:cubicBezTo>
                <a:cubicBezTo>
                  <a:pt x="1287" y="543"/>
                  <a:pt x="1286" y="537"/>
                  <a:pt x="1287" y="535"/>
                </a:cubicBezTo>
                <a:cubicBezTo>
                  <a:pt x="1284" y="536"/>
                  <a:pt x="1285" y="534"/>
                  <a:pt x="1284" y="534"/>
                </a:cubicBezTo>
                <a:cubicBezTo>
                  <a:pt x="1283" y="533"/>
                  <a:pt x="1279" y="533"/>
                  <a:pt x="1279" y="532"/>
                </a:cubicBezTo>
                <a:cubicBezTo>
                  <a:pt x="1276" y="530"/>
                  <a:pt x="1275" y="529"/>
                  <a:pt x="1272" y="529"/>
                </a:cubicBezTo>
                <a:cubicBezTo>
                  <a:pt x="1270" y="530"/>
                  <a:pt x="1269" y="529"/>
                  <a:pt x="1267" y="527"/>
                </a:cubicBezTo>
                <a:cubicBezTo>
                  <a:pt x="1268" y="527"/>
                  <a:pt x="1269" y="526"/>
                  <a:pt x="1270" y="526"/>
                </a:cubicBezTo>
                <a:cubicBezTo>
                  <a:pt x="1268" y="525"/>
                  <a:pt x="1266" y="524"/>
                  <a:pt x="1266" y="521"/>
                </a:cubicBezTo>
                <a:cubicBezTo>
                  <a:pt x="1270" y="521"/>
                  <a:pt x="1274" y="522"/>
                  <a:pt x="1276" y="520"/>
                </a:cubicBezTo>
                <a:cubicBezTo>
                  <a:pt x="1283" y="515"/>
                  <a:pt x="1279" y="523"/>
                  <a:pt x="1283" y="522"/>
                </a:cubicBezTo>
                <a:cubicBezTo>
                  <a:pt x="1284" y="522"/>
                  <a:pt x="1292" y="520"/>
                  <a:pt x="1292" y="518"/>
                </a:cubicBezTo>
                <a:cubicBezTo>
                  <a:pt x="1291" y="515"/>
                  <a:pt x="1290" y="512"/>
                  <a:pt x="1289" y="509"/>
                </a:cubicBezTo>
                <a:cubicBezTo>
                  <a:pt x="1290" y="509"/>
                  <a:pt x="1293" y="509"/>
                  <a:pt x="1294" y="510"/>
                </a:cubicBezTo>
                <a:cubicBezTo>
                  <a:pt x="1295" y="513"/>
                  <a:pt x="1294" y="513"/>
                  <a:pt x="1296" y="513"/>
                </a:cubicBezTo>
                <a:cubicBezTo>
                  <a:pt x="1301" y="514"/>
                  <a:pt x="1303" y="514"/>
                  <a:pt x="1307" y="512"/>
                </a:cubicBezTo>
                <a:cubicBezTo>
                  <a:pt x="1306" y="512"/>
                  <a:pt x="1305" y="511"/>
                  <a:pt x="1304" y="511"/>
                </a:cubicBezTo>
                <a:cubicBezTo>
                  <a:pt x="1306" y="508"/>
                  <a:pt x="1311" y="507"/>
                  <a:pt x="1314" y="505"/>
                </a:cubicBezTo>
                <a:cubicBezTo>
                  <a:pt x="1319" y="503"/>
                  <a:pt x="1314" y="500"/>
                  <a:pt x="1316" y="496"/>
                </a:cubicBezTo>
                <a:cubicBezTo>
                  <a:pt x="1317" y="494"/>
                  <a:pt x="1324" y="493"/>
                  <a:pt x="1326" y="492"/>
                </a:cubicBezTo>
                <a:cubicBezTo>
                  <a:pt x="1330" y="490"/>
                  <a:pt x="1332" y="490"/>
                  <a:pt x="1336" y="491"/>
                </a:cubicBezTo>
                <a:cubicBezTo>
                  <a:pt x="1335" y="490"/>
                  <a:pt x="1331" y="490"/>
                  <a:pt x="1331" y="488"/>
                </a:cubicBezTo>
                <a:cubicBezTo>
                  <a:pt x="1331" y="488"/>
                  <a:pt x="1334" y="487"/>
                  <a:pt x="1335" y="487"/>
                </a:cubicBezTo>
                <a:cubicBezTo>
                  <a:pt x="1335" y="486"/>
                  <a:pt x="1335" y="484"/>
                  <a:pt x="1336" y="483"/>
                </a:cubicBezTo>
                <a:cubicBezTo>
                  <a:pt x="1338" y="480"/>
                  <a:pt x="1339" y="478"/>
                  <a:pt x="1339" y="474"/>
                </a:cubicBezTo>
                <a:cubicBezTo>
                  <a:pt x="1340" y="472"/>
                  <a:pt x="1343" y="473"/>
                  <a:pt x="1344" y="471"/>
                </a:cubicBezTo>
                <a:cubicBezTo>
                  <a:pt x="1349" y="466"/>
                  <a:pt x="1353" y="469"/>
                  <a:pt x="1358" y="467"/>
                </a:cubicBezTo>
                <a:cubicBezTo>
                  <a:pt x="1358" y="467"/>
                  <a:pt x="1358" y="465"/>
                  <a:pt x="1359" y="464"/>
                </a:cubicBezTo>
                <a:cubicBezTo>
                  <a:pt x="1360" y="464"/>
                  <a:pt x="1362" y="464"/>
                  <a:pt x="1363" y="464"/>
                </a:cubicBezTo>
                <a:cubicBezTo>
                  <a:pt x="1365" y="464"/>
                  <a:pt x="1368" y="464"/>
                  <a:pt x="1370" y="465"/>
                </a:cubicBezTo>
                <a:cubicBezTo>
                  <a:pt x="1369" y="461"/>
                  <a:pt x="1372" y="462"/>
                  <a:pt x="1375" y="461"/>
                </a:cubicBezTo>
                <a:cubicBezTo>
                  <a:pt x="1373" y="461"/>
                  <a:pt x="1369" y="457"/>
                  <a:pt x="1371" y="456"/>
                </a:cubicBezTo>
                <a:cubicBezTo>
                  <a:pt x="1375" y="453"/>
                  <a:pt x="1372" y="453"/>
                  <a:pt x="1371" y="450"/>
                </a:cubicBezTo>
                <a:cubicBezTo>
                  <a:pt x="1369" y="446"/>
                  <a:pt x="1372" y="444"/>
                  <a:pt x="1369" y="442"/>
                </a:cubicBezTo>
                <a:cubicBezTo>
                  <a:pt x="1366" y="439"/>
                  <a:pt x="1367" y="438"/>
                  <a:pt x="1367" y="435"/>
                </a:cubicBezTo>
                <a:cubicBezTo>
                  <a:pt x="1366" y="429"/>
                  <a:pt x="1367" y="423"/>
                  <a:pt x="1373" y="422"/>
                </a:cubicBezTo>
                <a:cubicBezTo>
                  <a:pt x="1378" y="422"/>
                  <a:pt x="1382" y="417"/>
                  <a:pt x="1386" y="415"/>
                </a:cubicBezTo>
                <a:cubicBezTo>
                  <a:pt x="1383" y="419"/>
                  <a:pt x="1381" y="429"/>
                  <a:pt x="1388" y="431"/>
                </a:cubicBezTo>
                <a:cubicBezTo>
                  <a:pt x="1384" y="437"/>
                  <a:pt x="1377" y="439"/>
                  <a:pt x="1378" y="447"/>
                </a:cubicBezTo>
                <a:cubicBezTo>
                  <a:pt x="1379" y="453"/>
                  <a:pt x="1385" y="458"/>
                  <a:pt x="1390" y="456"/>
                </a:cubicBezTo>
                <a:cubicBezTo>
                  <a:pt x="1390" y="457"/>
                  <a:pt x="1389" y="459"/>
                  <a:pt x="1388" y="460"/>
                </a:cubicBezTo>
                <a:cubicBezTo>
                  <a:pt x="1394" y="464"/>
                  <a:pt x="1398" y="456"/>
                  <a:pt x="1403" y="455"/>
                </a:cubicBezTo>
                <a:cubicBezTo>
                  <a:pt x="1405" y="455"/>
                  <a:pt x="1409" y="458"/>
                  <a:pt x="1410" y="460"/>
                </a:cubicBezTo>
                <a:cubicBezTo>
                  <a:pt x="1411" y="463"/>
                  <a:pt x="1414" y="464"/>
                  <a:pt x="1416" y="465"/>
                </a:cubicBezTo>
                <a:cubicBezTo>
                  <a:pt x="1417" y="464"/>
                  <a:pt x="1417" y="463"/>
                  <a:pt x="1417" y="462"/>
                </a:cubicBezTo>
                <a:cubicBezTo>
                  <a:pt x="1415" y="462"/>
                  <a:pt x="1414" y="462"/>
                  <a:pt x="1412" y="462"/>
                </a:cubicBezTo>
                <a:cubicBezTo>
                  <a:pt x="1416" y="460"/>
                  <a:pt x="1428" y="459"/>
                  <a:pt x="1430" y="456"/>
                </a:cubicBezTo>
                <a:cubicBezTo>
                  <a:pt x="1434" y="451"/>
                  <a:pt x="1445" y="448"/>
                  <a:pt x="1450" y="453"/>
                </a:cubicBezTo>
                <a:cubicBezTo>
                  <a:pt x="1449" y="452"/>
                  <a:pt x="1447" y="452"/>
                  <a:pt x="1446" y="451"/>
                </a:cubicBezTo>
                <a:cubicBezTo>
                  <a:pt x="1447" y="456"/>
                  <a:pt x="1454" y="457"/>
                  <a:pt x="1456" y="454"/>
                </a:cubicBezTo>
                <a:cubicBezTo>
                  <a:pt x="1457" y="453"/>
                  <a:pt x="1458" y="450"/>
                  <a:pt x="1458" y="449"/>
                </a:cubicBezTo>
                <a:cubicBezTo>
                  <a:pt x="1459" y="448"/>
                  <a:pt x="1460" y="449"/>
                  <a:pt x="1461" y="448"/>
                </a:cubicBezTo>
                <a:cubicBezTo>
                  <a:pt x="1463" y="447"/>
                  <a:pt x="1465" y="446"/>
                  <a:pt x="1466" y="444"/>
                </a:cubicBezTo>
                <a:cubicBezTo>
                  <a:pt x="1466" y="446"/>
                  <a:pt x="1464" y="447"/>
                  <a:pt x="1463" y="449"/>
                </a:cubicBezTo>
                <a:cubicBezTo>
                  <a:pt x="1472" y="453"/>
                  <a:pt x="1467" y="437"/>
                  <a:pt x="1466" y="433"/>
                </a:cubicBezTo>
                <a:cubicBezTo>
                  <a:pt x="1466" y="430"/>
                  <a:pt x="1467" y="427"/>
                  <a:pt x="1469" y="425"/>
                </a:cubicBezTo>
                <a:cubicBezTo>
                  <a:pt x="1471" y="423"/>
                  <a:pt x="1469" y="419"/>
                  <a:pt x="1472" y="417"/>
                </a:cubicBezTo>
                <a:cubicBezTo>
                  <a:pt x="1480" y="411"/>
                  <a:pt x="1482" y="424"/>
                  <a:pt x="1488" y="424"/>
                </a:cubicBezTo>
                <a:cubicBezTo>
                  <a:pt x="1491" y="424"/>
                  <a:pt x="1493" y="420"/>
                  <a:pt x="1493" y="417"/>
                </a:cubicBezTo>
                <a:cubicBezTo>
                  <a:pt x="1492" y="415"/>
                  <a:pt x="1494" y="408"/>
                  <a:pt x="1493" y="408"/>
                </a:cubicBezTo>
                <a:cubicBezTo>
                  <a:pt x="1493" y="407"/>
                  <a:pt x="1491" y="409"/>
                  <a:pt x="1490" y="408"/>
                </a:cubicBezTo>
                <a:cubicBezTo>
                  <a:pt x="1489" y="408"/>
                  <a:pt x="1488" y="406"/>
                  <a:pt x="1487" y="405"/>
                </a:cubicBezTo>
                <a:cubicBezTo>
                  <a:pt x="1486" y="404"/>
                  <a:pt x="1484" y="397"/>
                  <a:pt x="1485" y="397"/>
                </a:cubicBezTo>
                <a:cubicBezTo>
                  <a:pt x="1491" y="395"/>
                  <a:pt x="1497" y="391"/>
                  <a:pt x="1503" y="392"/>
                </a:cubicBezTo>
                <a:cubicBezTo>
                  <a:pt x="1508" y="392"/>
                  <a:pt x="1512" y="393"/>
                  <a:pt x="1517" y="394"/>
                </a:cubicBezTo>
                <a:cubicBezTo>
                  <a:pt x="1523" y="394"/>
                  <a:pt x="1518" y="392"/>
                  <a:pt x="1521" y="390"/>
                </a:cubicBezTo>
                <a:cubicBezTo>
                  <a:pt x="1524" y="388"/>
                  <a:pt x="1527" y="389"/>
                  <a:pt x="1530" y="387"/>
                </a:cubicBezTo>
                <a:cubicBezTo>
                  <a:pt x="1532" y="386"/>
                  <a:pt x="1536" y="388"/>
                  <a:pt x="1538" y="388"/>
                </a:cubicBezTo>
                <a:cubicBezTo>
                  <a:pt x="1537" y="384"/>
                  <a:pt x="1529" y="383"/>
                  <a:pt x="1525" y="381"/>
                </a:cubicBezTo>
                <a:cubicBezTo>
                  <a:pt x="1526" y="380"/>
                  <a:pt x="1526" y="379"/>
                  <a:pt x="1526" y="378"/>
                </a:cubicBezTo>
                <a:cubicBezTo>
                  <a:pt x="1514" y="380"/>
                  <a:pt x="1501" y="383"/>
                  <a:pt x="1489" y="386"/>
                </a:cubicBezTo>
                <a:cubicBezTo>
                  <a:pt x="1487" y="386"/>
                  <a:pt x="1482" y="388"/>
                  <a:pt x="1481" y="387"/>
                </a:cubicBezTo>
                <a:cubicBezTo>
                  <a:pt x="1479" y="383"/>
                  <a:pt x="1478" y="382"/>
                  <a:pt x="1474" y="380"/>
                </a:cubicBezTo>
                <a:cubicBezTo>
                  <a:pt x="1469" y="378"/>
                  <a:pt x="1469" y="379"/>
                  <a:pt x="1470" y="373"/>
                </a:cubicBezTo>
                <a:cubicBezTo>
                  <a:pt x="1471" y="369"/>
                  <a:pt x="1471" y="367"/>
                  <a:pt x="1470" y="363"/>
                </a:cubicBezTo>
                <a:cubicBezTo>
                  <a:pt x="1469" y="361"/>
                  <a:pt x="1467" y="355"/>
                  <a:pt x="1467" y="352"/>
                </a:cubicBezTo>
                <a:cubicBezTo>
                  <a:pt x="1468" y="350"/>
                  <a:pt x="1473" y="346"/>
                  <a:pt x="1474" y="344"/>
                </a:cubicBezTo>
                <a:cubicBezTo>
                  <a:pt x="1478" y="339"/>
                  <a:pt x="1484" y="336"/>
                  <a:pt x="1488" y="331"/>
                </a:cubicBezTo>
                <a:cubicBezTo>
                  <a:pt x="1490" y="329"/>
                  <a:pt x="1493" y="323"/>
                  <a:pt x="1495" y="322"/>
                </a:cubicBezTo>
                <a:cubicBezTo>
                  <a:pt x="1498" y="321"/>
                  <a:pt x="1502" y="323"/>
                  <a:pt x="1500" y="318"/>
                </a:cubicBezTo>
                <a:cubicBezTo>
                  <a:pt x="1499" y="312"/>
                  <a:pt x="1494" y="309"/>
                  <a:pt x="1488" y="309"/>
                </a:cubicBezTo>
                <a:cubicBezTo>
                  <a:pt x="1479" y="308"/>
                  <a:pt x="1478" y="308"/>
                  <a:pt x="1472" y="315"/>
                </a:cubicBezTo>
                <a:cubicBezTo>
                  <a:pt x="1469" y="319"/>
                  <a:pt x="1467" y="323"/>
                  <a:pt x="1470" y="328"/>
                </a:cubicBezTo>
                <a:cubicBezTo>
                  <a:pt x="1472" y="333"/>
                  <a:pt x="1449" y="345"/>
                  <a:pt x="1447" y="347"/>
                </a:cubicBezTo>
                <a:cubicBezTo>
                  <a:pt x="1441" y="355"/>
                  <a:pt x="1431" y="367"/>
                  <a:pt x="1438" y="378"/>
                </a:cubicBezTo>
                <a:cubicBezTo>
                  <a:pt x="1440" y="382"/>
                  <a:pt x="1448" y="382"/>
                  <a:pt x="1451" y="388"/>
                </a:cubicBezTo>
                <a:cubicBezTo>
                  <a:pt x="1452" y="391"/>
                  <a:pt x="1446" y="395"/>
                  <a:pt x="1443" y="397"/>
                </a:cubicBezTo>
                <a:cubicBezTo>
                  <a:pt x="1438" y="401"/>
                  <a:pt x="1434" y="403"/>
                  <a:pt x="1433" y="410"/>
                </a:cubicBezTo>
                <a:cubicBezTo>
                  <a:pt x="1433" y="415"/>
                  <a:pt x="1433" y="423"/>
                  <a:pt x="1431" y="428"/>
                </a:cubicBezTo>
                <a:cubicBezTo>
                  <a:pt x="1428" y="434"/>
                  <a:pt x="1423" y="434"/>
                  <a:pt x="1417" y="436"/>
                </a:cubicBezTo>
                <a:cubicBezTo>
                  <a:pt x="1415" y="436"/>
                  <a:pt x="1415" y="439"/>
                  <a:pt x="1414" y="441"/>
                </a:cubicBezTo>
                <a:cubicBezTo>
                  <a:pt x="1413" y="444"/>
                  <a:pt x="1412" y="443"/>
                  <a:pt x="1409" y="443"/>
                </a:cubicBezTo>
                <a:cubicBezTo>
                  <a:pt x="1405" y="444"/>
                  <a:pt x="1405" y="445"/>
                  <a:pt x="1404" y="440"/>
                </a:cubicBezTo>
                <a:cubicBezTo>
                  <a:pt x="1404" y="438"/>
                  <a:pt x="1402" y="434"/>
                  <a:pt x="1403" y="432"/>
                </a:cubicBezTo>
                <a:cubicBezTo>
                  <a:pt x="1405" y="427"/>
                  <a:pt x="1398" y="421"/>
                  <a:pt x="1395" y="418"/>
                </a:cubicBezTo>
                <a:cubicBezTo>
                  <a:pt x="1394" y="416"/>
                  <a:pt x="1395" y="413"/>
                  <a:pt x="1394" y="411"/>
                </a:cubicBezTo>
                <a:cubicBezTo>
                  <a:pt x="1393" y="409"/>
                  <a:pt x="1391" y="406"/>
                  <a:pt x="1390" y="404"/>
                </a:cubicBezTo>
                <a:cubicBezTo>
                  <a:pt x="1390" y="402"/>
                  <a:pt x="1392" y="397"/>
                  <a:pt x="1389" y="397"/>
                </a:cubicBezTo>
                <a:cubicBezTo>
                  <a:pt x="1387" y="396"/>
                  <a:pt x="1387" y="392"/>
                  <a:pt x="1386" y="390"/>
                </a:cubicBezTo>
                <a:cubicBezTo>
                  <a:pt x="1384" y="396"/>
                  <a:pt x="1383" y="397"/>
                  <a:pt x="1378" y="400"/>
                </a:cubicBezTo>
                <a:cubicBezTo>
                  <a:pt x="1374" y="403"/>
                  <a:pt x="1372" y="407"/>
                  <a:pt x="1368" y="409"/>
                </a:cubicBezTo>
                <a:cubicBezTo>
                  <a:pt x="1362" y="413"/>
                  <a:pt x="1348" y="411"/>
                  <a:pt x="1348" y="402"/>
                </a:cubicBezTo>
                <a:cubicBezTo>
                  <a:pt x="1347" y="391"/>
                  <a:pt x="1343" y="381"/>
                  <a:pt x="1344" y="370"/>
                </a:cubicBezTo>
                <a:cubicBezTo>
                  <a:pt x="1344" y="361"/>
                  <a:pt x="1345" y="361"/>
                  <a:pt x="1352" y="355"/>
                </a:cubicBezTo>
                <a:cubicBezTo>
                  <a:pt x="1355" y="352"/>
                  <a:pt x="1359" y="351"/>
                  <a:pt x="1363" y="348"/>
                </a:cubicBezTo>
                <a:cubicBezTo>
                  <a:pt x="1369" y="346"/>
                  <a:pt x="1373" y="344"/>
                  <a:pt x="1377" y="340"/>
                </a:cubicBezTo>
                <a:cubicBezTo>
                  <a:pt x="1381" y="336"/>
                  <a:pt x="1384" y="332"/>
                  <a:pt x="1388" y="328"/>
                </a:cubicBezTo>
                <a:cubicBezTo>
                  <a:pt x="1396" y="321"/>
                  <a:pt x="1400" y="311"/>
                  <a:pt x="1406" y="301"/>
                </a:cubicBezTo>
                <a:cubicBezTo>
                  <a:pt x="1412" y="291"/>
                  <a:pt x="1420" y="284"/>
                  <a:pt x="1427" y="276"/>
                </a:cubicBezTo>
                <a:cubicBezTo>
                  <a:pt x="1434" y="268"/>
                  <a:pt x="1441" y="259"/>
                  <a:pt x="1451" y="255"/>
                </a:cubicBezTo>
                <a:cubicBezTo>
                  <a:pt x="1461" y="250"/>
                  <a:pt x="1472" y="246"/>
                  <a:pt x="1483" y="243"/>
                </a:cubicBezTo>
                <a:cubicBezTo>
                  <a:pt x="1487" y="242"/>
                  <a:pt x="1489" y="235"/>
                  <a:pt x="1493" y="232"/>
                </a:cubicBezTo>
                <a:cubicBezTo>
                  <a:pt x="1497" y="230"/>
                  <a:pt x="1503" y="230"/>
                  <a:pt x="1507" y="230"/>
                </a:cubicBezTo>
                <a:cubicBezTo>
                  <a:pt x="1501" y="236"/>
                  <a:pt x="1499" y="238"/>
                  <a:pt x="1497" y="246"/>
                </a:cubicBezTo>
                <a:cubicBezTo>
                  <a:pt x="1502" y="245"/>
                  <a:pt x="1506" y="237"/>
                  <a:pt x="1509" y="233"/>
                </a:cubicBezTo>
                <a:cubicBezTo>
                  <a:pt x="1510" y="236"/>
                  <a:pt x="1510" y="238"/>
                  <a:pt x="1511" y="241"/>
                </a:cubicBezTo>
                <a:cubicBezTo>
                  <a:pt x="1513" y="238"/>
                  <a:pt x="1515" y="235"/>
                  <a:pt x="1517" y="232"/>
                </a:cubicBezTo>
                <a:cubicBezTo>
                  <a:pt x="1518" y="231"/>
                  <a:pt x="1524" y="232"/>
                  <a:pt x="1525" y="232"/>
                </a:cubicBezTo>
                <a:cubicBezTo>
                  <a:pt x="1524" y="234"/>
                  <a:pt x="1523" y="236"/>
                  <a:pt x="1521" y="239"/>
                </a:cubicBezTo>
                <a:cubicBezTo>
                  <a:pt x="1527" y="243"/>
                  <a:pt x="1524" y="232"/>
                  <a:pt x="1528" y="234"/>
                </a:cubicBezTo>
                <a:cubicBezTo>
                  <a:pt x="1533" y="236"/>
                  <a:pt x="1538" y="238"/>
                  <a:pt x="1543" y="240"/>
                </a:cubicBezTo>
                <a:cubicBezTo>
                  <a:pt x="1548" y="242"/>
                  <a:pt x="1540" y="246"/>
                  <a:pt x="1538" y="246"/>
                </a:cubicBezTo>
                <a:cubicBezTo>
                  <a:pt x="1535" y="247"/>
                  <a:pt x="1530" y="245"/>
                  <a:pt x="1526" y="245"/>
                </a:cubicBezTo>
                <a:cubicBezTo>
                  <a:pt x="1528" y="248"/>
                  <a:pt x="1532" y="247"/>
                  <a:pt x="1533" y="251"/>
                </a:cubicBezTo>
                <a:cubicBezTo>
                  <a:pt x="1534" y="252"/>
                  <a:pt x="1539" y="250"/>
                  <a:pt x="1541" y="251"/>
                </a:cubicBezTo>
                <a:cubicBezTo>
                  <a:pt x="1545" y="251"/>
                  <a:pt x="1549" y="253"/>
                  <a:pt x="1552" y="249"/>
                </a:cubicBezTo>
                <a:cubicBezTo>
                  <a:pt x="1553" y="247"/>
                  <a:pt x="1558" y="251"/>
                  <a:pt x="1560" y="252"/>
                </a:cubicBezTo>
                <a:cubicBezTo>
                  <a:pt x="1559" y="256"/>
                  <a:pt x="1555" y="253"/>
                  <a:pt x="1553" y="253"/>
                </a:cubicBezTo>
                <a:cubicBezTo>
                  <a:pt x="1551" y="261"/>
                  <a:pt x="1566" y="258"/>
                  <a:pt x="1569" y="258"/>
                </a:cubicBezTo>
                <a:cubicBezTo>
                  <a:pt x="1577" y="258"/>
                  <a:pt x="1581" y="260"/>
                  <a:pt x="1588" y="264"/>
                </a:cubicBezTo>
                <a:cubicBezTo>
                  <a:pt x="1595" y="268"/>
                  <a:pt x="1601" y="271"/>
                  <a:pt x="1608" y="274"/>
                </a:cubicBezTo>
                <a:cubicBezTo>
                  <a:pt x="1613" y="275"/>
                  <a:pt x="1620" y="279"/>
                  <a:pt x="1622" y="285"/>
                </a:cubicBezTo>
                <a:cubicBezTo>
                  <a:pt x="1625" y="291"/>
                  <a:pt x="1624" y="291"/>
                  <a:pt x="1621" y="297"/>
                </a:cubicBezTo>
                <a:cubicBezTo>
                  <a:pt x="1619" y="300"/>
                  <a:pt x="1618" y="302"/>
                  <a:pt x="1614" y="303"/>
                </a:cubicBezTo>
                <a:cubicBezTo>
                  <a:pt x="1607" y="306"/>
                  <a:pt x="1604" y="306"/>
                  <a:pt x="1596" y="304"/>
                </a:cubicBezTo>
                <a:cubicBezTo>
                  <a:pt x="1582" y="301"/>
                  <a:pt x="1570" y="297"/>
                  <a:pt x="1556" y="291"/>
                </a:cubicBezTo>
                <a:cubicBezTo>
                  <a:pt x="1560" y="295"/>
                  <a:pt x="1572" y="302"/>
                  <a:pt x="1572" y="308"/>
                </a:cubicBezTo>
                <a:cubicBezTo>
                  <a:pt x="1572" y="314"/>
                  <a:pt x="1571" y="326"/>
                  <a:pt x="1576" y="328"/>
                </a:cubicBezTo>
                <a:cubicBezTo>
                  <a:pt x="1582" y="331"/>
                  <a:pt x="1590" y="338"/>
                  <a:pt x="1596" y="335"/>
                </a:cubicBezTo>
                <a:cubicBezTo>
                  <a:pt x="1600" y="334"/>
                  <a:pt x="1598" y="328"/>
                  <a:pt x="1594" y="328"/>
                </a:cubicBezTo>
                <a:cubicBezTo>
                  <a:pt x="1590" y="328"/>
                  <a:pt x="1589" y="325"/>
                  <a:pt x="1587" y="322"/>
                </a:cubicBezTo>
                <a:cubicBezTo>
                  <a:pt x="1592" y="317"/>
                  <a:pt x="1593" y="318"/>
                  <a:pt x="1600" y="320"/>
                </a:cubicBezTo>
                <a:cubicBezTo>
                  <a:pt x="1605" y="322"/>
                  <a:pt x="1611" y="324"/>
                  <a:pt x="1616" y="326"/>
                </a:cubicBezTo>
                <a:cubicBezTo>
                  <a:pt x="1616" y="325"/>
                  <a:pt x="1611" y="314"/>
                  <a:pt x="1612" y="314"/>
                </a:cubicBezTo>
                <a:cubicBezTo>
                  <a:pt x="1616" y="311"/>
                  <a:pt x="1620" y="308"/>
                  <a:pt x="1625" y="305"/>
                </a:cubicBezTo>
                <a:cubicBezTo>
                  <a:pt x="1627" y="304"/>
                  <a:pt x="1631" y="299"/>
                  <a:pt x="1634" y="300"/>
                </a:cubicBezTo>
                <a:cubicBezTo>
                  <a:pt x="1638" y="302"/>
                  <a:pt x="1642" y="303"/>
                  <a:pt x="1647" y="304"/>
                </a:cubicBezTo>
                <a:cubicBezTo>
                  <a:pt x="1647" y="302"/>
                  <a:pt x="1650" y="297"/>
                  <a:pt x="1649" y="295"/>
                </a:cubicBezTo>
                <a:cubicBezTo>
                  <a:pt x="1648" y="294"/>
                  <a:pt x="1644" y="287"/>
                  <a:pt x="1644" y="288"/>
                </a:cubicBezTo>
                <a:cubicBezTo>
                  <a:pt x="1645" y="284"/>
                  <a:pt x="1646" y="280"/>
                  <a:pt x="1647" y="275"/>
                </a:cubicBezTo>
                <a:cubicBezTo>
                  <a:pt x="1647" y="274"/>
                  <a:pt x="1642" y="270"/>
                  <a:pt x="1641" y="268"/>
                </a:cubicBezTo>
                <a:cubicBezTo>
                  <a:pt x="1647" y="269"/>
                  <a:pt x="1652" y="270"/>
                  <a:pt x="1658" y="271"/>
                </a:cubicBezTo>
                <a:cubicBezTo>
                  <a:pt x="1662" y="271"/>
                  <a:pt x="1664" y="277"/>
                  <a:pt x="1667" y="281"/>
                </a:cubicBezTo>
                <a:cubicBezTo>
                  <a:pt x="1664" y="281"/>
                  <a:pt x="1656" y="280"/>
                  <a:pt x="1655" y="283"/>
                </a:cubicBezTo>
                <a:cubicBezTo>
                  <a:pt x="1652" y="287"/>
                  <a:pt x="1657" y="289"/>
                  <a:pt x="1659" y="293"/>
                </a:cubicBezTo>
                <a:cubicBezTo>
                  <a:pt x="1662" y="296"/>
                  <a:pt x="1666" y="294"/>
                  <a:pt x="1670" y="293"/>
                </a:cubicBezTo>
                <a:cubicBezTo>
                  <a:pt x="1675" y="293"/>
                  <a:pt x="1672" y="289"/>
                  <a:pt x="1675" y="285"/>
                </a:cubicBezTo>
                <a:cubicBezTo>
                  <a:pt x="1676" y="284"/>
                  <a:pt x="1680" y="283"/>
                  <a:pt x="1682" y="282"/>
                </a:cubicBezTo>
                <a:cubicBezTo>
                  <a:pt x="1687" y="280"/>
                  <a:pt x="1692" y="277"/>
                  <a:pt x="1697" y="275"/>
                </a:cubicBezTo>
                <a:cubicBezTo>
                  <a:pt x="1704" y="272"/>
                  <a:pt x="1712" y="268"/>
                  <a:pt x="1719" y="265"/>
                </a:cubicBezTo>
                <a:cubicBezTo>
                  <a:pt x="1721" y="272"/>
                  <a:pt x="1721" y="272"/>
                  <a:pt x="1728" y="274"/>
                </a:cubicBezTo>
                <a:cubicBezTo>
                  <a:pt x="1732" y="275"/>
                  <a:pt x="1734" y="267"/>
                  <a:pt x="1738" y="267"/>
                </a:cubicBezTo>
                <a:cubicBezTo>
                  <a:pt x="1743" y="268"/>
                  <a:pt x="1746" y="269"/>
                  <a:pt x="1751" y="266"/>
                </a:cubicBezTo>
                <a:cubicBezTo>
                  <a:pt x="1757" y="263"/>
                  <a:pt x="1759" y="264"/>
                  <a:pt x="1765" y="265"/>
                </a:cubicBezTo>
                <a:cubicBezTo>
                  <a:pt x="1764" y="267"/>
                  <a:pt x="1763" y="268"/>
                  <a:pt x="1762" y="270"/>
                </a:cubicBezTo>
                <a:cubicBezTo>
                  <a:pt x="1769" y="272"/>
                  <a:pt x="1769" y="272"/>
                  <a:pt x="1773" y="266"/>
                </a:cubicBezTo>
                <a:cubicBezTo>
                  <a:pt x="1777" y="261"/>
                  <a:pt x="1775" y="260"/>
                  <a:pt x="1770" y="255"/>
                </a:cubicBezTo>
                <a:cubicBezTo>
                  <a:pt x="1780" y="250"/>
                  <a:pt x="1794" y="252"/>
                  <a:pt x="1804" y="256"/>
                </a:cubicBezTo>
                <a:cubicBezTo>
                  <a:pt x="1810" y="259"/>
                  <a:pt x="1817" y="261"/>
                  <a:pt x="1824" y="264"/>
                </a:cubicBezTo>
                <a:cubicBezTo>
                  <a:pt x="1828" y="266"/>
                  <a:pt x="1833" y="271"/>
                  <a:pt x="1837" y="274"/>
                </a:cubicBezTo>
                <a:cubicBezTo>
                  <a:pt x="1838" y="272"/>
                  <a:pt x="1840" y="263"/>
                  <a:pt x="1838" y="262"/>
                </a:cubicBezTo>
                <a:cubicBezTo>
                  <a:pt x="1833" y="258"/>
                  <a:pt x="1828" y="255"/>
                  <a:pt x="1823" y="251"/>
                </a:cubicBezTo>
                <a:cubicBezTo>
                  <a:pt x="1820" y="249"/>
                  <a:pt x="1825" y="242"/>
                  <a:pt x="1827" y="238"/>
                </a:cubicBezTo>
                <a:cubicBezTo>
                  <a:pt x="1828" y="236"/>
                  <a:pt x="1820" y="233"/>
                  <a:pt x="1818" y="231"/>
                </a:cubicBezTo>
                <a:cubicBezTo>
                  <a:pt x="1823" y="228"/>
                  <a:pt x="1828" y="224"/>
                  <a:pt x="1833" y="220"/>
                </a:cubicBezTo>
                <a:cubicBezTo>
                  <a:pt x="1836" y="217"/>
                  <a:pt x="1837" y="208"/>
                  <a:pt x="1839" y="204"/>
                </a:cubicBezTo>
                <a:cubicBezTo>
                  <a:pt x="1840" y="199"/>
                  <a:pt x="1863" y="204"/>
                  <a:pt x="1869" y="205"/>
                </a:cubicBezTo>
                <a:cubicBezTo>
                  <a:pt x="1867" y="210"/>
                  <a:pt x="1865" y="216"/>
                  <a:pt x="1862" y="221"/>
                </a:cubicBezTo>
                <a:cubicBezTo>
                  <a:pt x="1861" y="224"/>
                  <a:pt x="1866" y="231"/>
                  <a:pt x="1868" y="234"/>
                </a:cubicBezTo>
                <a:cubicBezTo>
                  <a:pt x="1870" y="239"/>
                  <a:pt x="1862" y="261"/>
                  <a:pt x="1866" y="264"/>
                </a:cubicBezTo>
                <a:cubicBezTo>
                  <a:pt x="1871" y="267"/>
                  <a:pt x="1876" y="267"/>
                  <a:pt x="1874" y="273"/>
                </a:cubicBezTo>
                <a:cubicBezTo>
                  <a:pt x="1872" y="277"/>
                  <a:pt x="1871" y="284"/>
                  <a:pt x="1868" y="286"/>
                </a:cubicBezTo>
                <a:cubicBezTo>
                  <a:pt x="1862" y="289"/>
                  <a:pt x="1857" y="293"/>
                  <a:pt x="1852" y="296"/>
                </a:cubicBezTo>
                <a:cubicBezTo>
                  <a:pt x="1850" y="297"/>
                  <a:pt x="1843" y="295"/>
                  <a:pt x="1840" y="294"/>
                </a:cubicBezTo>
                <a:cubicBezTo>
                  <a:pt x="1847" y="300"/>
                  <a:pt x="1854" y="305"/>
                  <a:pt x="1863" y="302"/>
                </a:cubicBezTo>
                <a:cubicBezTo>
                  <a:pt x="1870" y="299"/>
                  <a:pt x="1878" y="289"/>
                  <a:pt x="1883" y="284"/>
                </a:cubicBezTo>
                <a:cubicBezTo>
                  <a:pt x="1889" y="278"/>
                  <a:pt x="1874" y="269"/>
                  <a:pt x="1886" y="266"/>
                </a:cubicBezTo>
                <a:cubicBezTo>
                  <a:pt x="1889" y="265"/>
                  <a:pt x="1895" y="261"/>
                  <a:pt x="1897" y="263"/>
                </a:cubicBezTo>
                <a:cubicBezTo>
                  <a:pt x="1900" y="267"/>
                  <a:pt x="1904" y="271"/>
                  <a:pt x="1907" y="274"/>
                </a:cubicBezTo>
                <a:cubicBezTo>
                  <a:pt x="1906" y="269"/>
                  <a:pt x="1907" y="265"/>
                  <a:pt x="1903" y="262"/>
                </a:cubicBezTo>
                <a:cubicBezTo>
                  <a:pt x="1898" y="259"/>
                  <a:pt x="1897" y="258"/>
                  <a:pt x="1891" y="259"/>
                </a:cubicBezTo>
                <a:cubicBezTo>
                  <a:pt x="1890" y="260"/>
                  <a:pt x="1878" y="262"/>
                  <a:pt x="1877" y="261"/>
                </a:cubicBezTo>
                <a:cubicBezTo>
                  <a:pt x="1876" y="258"/>
                  <a:pt x="1873" y="252"/>
                  <a:pt x="1875" y="249"/>
                </a:cubicBezTo>
                <a:cubicBezTo>
                  <a:pt x="1877" y="245"/>
                  <a:pt x="1881" y="240"/>
                  <a:pt x="1879" y="236"/>
                </a:cubicBezTo>
                <a:cubicBezTo>
                  <a:pt x="1877" y="232"/>
                  <a:pt x="1870" y="226"/>
                  <a:pt x="1872" y="223"/>
                </a:cubicBezTo>
                <a:cubicBezTo>
                  <a:pt x="1875" y="218"/>
                  <a:pt x="1880" y="217"/>
                  <a:pt x="1884" y="215"/>
                </a:cubicBezTo>
                <a:cubicBezTo>
                  <a:pt x="1888" y="214"/>
                  <a:pt x="1885" y="206"/>
                  <a:pt x="1884" y="203"/>
                </a:cubicBezTo>
                <a:cubicBezTo>
                  <a:pt x="1887" y="203"/>
                  <a:pt x="1892" y="210"/>
                  <a:pt x="1890" y="213"/>
                </a:cubicBezTo>
                <a:cubicBezTo>
                  <a:pt x="1887" y="220"/>
                  <a:pt x="1887" y="220"/>
                  <a:pt x="1891" y="226"/>
                </a:cubicBezTo>
                <a:cubicBezTo>
                  <a:pt x="1893" y="231"/>
                  <a:pt x="1912" y="231"/>
                  <a:pt x="1917" y="231"/>
                </a:cubicBezTo>
                <a:cubicBezTo>
                  <a:pt x="1910" y="229"/>
                  <a:pt x="1904" y="226"/>
                  <a:pt x="1897" y="223"/>
                </a:cubicBezTo>
                <a:cubicBezTo>
                  <a:pt x="1889" y="219"/>
                  <a:pt x="1903" y="214"/>
                  <a:pt x="1906" y="213"/>
                </a:cubicBezTo>
                <a:cubicBezTo>
                  <a:pt x="1915" y="210"/>
                  <a:pt x="1919" y="212"/>
                  <a:pt x="1928" y="215"/>
                </a:cubicBezTo>
                <a:cubicBezTo>
                  <a:pt x="1931" y="217"/>
                  <a:pt x="1933" y="219"/>
                  <a:pt x="1936" y="220"/>
                </a:cubicBezTo>
                <a:cubicBezTo>
                  <a:pt x="1939" y="222"/>
                  <a:pt x="1942" y="221"/>
                  <a:pt x="1945" y="220"/>
                </a:cubicBezTo>
                <a:cubicBezTo>
                  <a:pt x="1944" y="218"/>
                  <a:pt x="1943" y="212"/>
                  <a:pt x="1941" y="210"/>
                </a:cubicBezTo>
                <a:cubicBezTo>
                  <a:pt x="1939" y="208"/>
                  <a:pt x="1933" y="209"/>
                  <a:pt x="1930" y="208"/>
                </a:cubicBezTo>
                <a:cubicBezTo>
                  <a:pt x="1927" y="208"/>
                  <a:pt x="1927" y="194"/>
                  <a:pt x="1926" y="190"/>
                </a:cubicBezTo>
                <a:cubicBezTo>
                  <a:pt x="1936" y="189"/>
                  <a:pt x="1947" y="188"/>
                  <a:pt x="1957" y="187"/>
                </a:cubicBezTo>
                <a:cubicBezTo>
                  <a:pt x="1963" y="187"/>
                  <a:pt x="1969" y="186"/>
                  <a:pt x="1975" y="186"/>
                </a:cubicBezTo>
                <a:cubicBezTo>
                  <a:pt x="1979" y="185"/>
                  <a:pt x="1977" y="181"/>
                  <a:pt x="1977" y="177"/>
                </a:cubicBezTo>
                <a:cubicBezTo>
                  <a:pt x="1977" y="169"/>
                  <a:pt x="1977" y="169"/>
                  <a:pt x="1983" y="166"/>
                </a:cubicBezTo>
                <a:cubicBezTo>
                  <a:pt x="1987" y="163"/>
                  <a:pt x="1992" y="160"/>
                  <a:pt x="1996" y="158"/>
                </a:cubicBezTo>
                <a:cubicBezTo>
                  <a:pt x="2006" y="154"/>
                  <a:pt x="2017" y="154"/>
                  <a:pt x="2027" y="152"/>
                </a:cubicBezTo>
                <a:cubicBezTo>
                  <a:pt x="2046" y="149"/>
                  <a:pt x="2065" y="146"/>
                  <a:pt x="2083" y="139"/>
                </a:cubicBezTo>
                <a:cubicBezTo>
                  <a:pt x="2087" y="138"/>
                  <a:pt x="2085" y="131"/>
                  <a:pt x="2089" y="129"/>
                </a:cubicBezTo>
                <a:cubicBezTo>
                  <a:pt x="2094" y="126"/>
                  <a:pt x="2099" y="124"/>
                  <a:pt x="2105" y="121"/>
                </a:cubicBezTo>
                <a:cubicBezTo>
                  <a:pt x="2111" y="118"/>
                  <a:pt x="2123" y="118"/>
                  <a:pt x="2127" y="125"/>
                </a:cubicBezTo>
                <a:cubicBezTo>
                  <a:pt x="2122" y="126"/>
                  <a:pt x="2117" y="128"/>
                  <a:pt x="2112" y="129"/>
                </a:cubicBezTo>
                <a:cubicBezTo>
                  <a:pt x="2120" y="130"/>
                  <a:pt x="2128" y="131"/>
                  <a:pt x="2136" y="133"/>
                </a:cubicBezTo>
                <a:cubicBezTo>
                  <a:pt x="2133" y="135"/>
                  <a:pt x="2130" y="138"/>
                  <a:pt x="2126" y="141"/>
                </a:cubicBezTo>
                <a:cubicBezTo>
                  <a:pt x="2131" y="142"/>
                  <a:pt x="2135" y="142"/>
                  <a:pt x="2140" y="142"/>
                </a:cubicBezTo>
                <a:cubicBezTo>
                  <a:pt x="2140" y="140"/>
                  <a:pt x="2139" y="134"/>
                  <a:pt x="2141" y="134"/>
                </a:cubicBezTo>
                <a:cubicBezTo>
                  <a:pt x="2144" y="134"/>
                  <a:pt x="2148" y="134"/>
                  <a:pt x="2151" y="134"/>
                </a:cubicBezTo>
                <a:cubicBezTo>
                  <a:pt x="2156" y="134"/>
                  <a:pt x="2162" y="133"/>
                  <a:pt x="2167" y="136"/>
                </a:cubicBezTo>
                <a:cubicBezTo>
                  <a:pt x="2171" y="139"/>
                  <a:pt x="2179" y="143"/>
                  <a:pt x="2182" y="147"/>
                </a:cubicBezTo>
                <a:cubicBezTo>
                  <a:pt x="2183" y="148"/>
                  <a:pt x="2187" y="153"/>
                  <a:pt x="2187" y="154"/>
                </a:cubicBezTo>
                <a:cubicBezTo>
                  <a:pt x="2186" y="156"/>
                  <a:pt x="2185" y="161"/>
                  <a:pt x="2183" y="162"/>
                </a:cubicBezTo>
                <a:cubicBezTo>
                  <a:pt x="2162" y="175"/>
                  <a:pt x="2140" y="188"/>
                  <a:pt x="2119" y="201"/>
                </a:cubicBezTo>
                <a:cubicBezTo>
                  <a:pt x="2134" y="197"/>
                  <a:pt x="2149" y="193"/>
                  <a:pt x="2164" y="189"/>
                </a:cubicBezTo>
                <a:cubicBezTo>
                  <a:pt x="2160" y="188"/>
                  <a:pt x="2156" y="188"/>
                  <a:pt x="2152" y="187"/>
                </a:cubicBezTo>
                <a:cubicBezTo>
                  <a:pt x="2157" y="183"/>
                  <a:pt x="2164" y="179"/>
                  <a:pt x="2169" y="183"/>
                </a:cubicBezTo>
                <a:cubicBezTo>
                  <a:pt x="2177" y="189"/>
                  <a:pt x="2179" y="189"/>
                  <a:pt x="2189" y="188"/>
                </a:cubicBezTo>
                <a:cubicBezTo>
                  <a:pt x="2202" y="187"/>
                  <a:pt x="2215" y="190"/>
                  <a:pt x="2227" y="191"/>
                </a:cubicBezTo>
                <a:cubicBezTo>
                  <a:pt x="2225" y="192"/>
                  <a:pt x="2223" y="194"/>
                  <a:pt x="2220" y="195"/>
                </a:cubicBezTo>
                <a:cubicBezTo>
                  <a:pt x="2223" y="197"/>
                  <a:pt x="2229" y="201"/>
                  <a:pt x="2232" y="201"/>
                </a:cubicBezTo>
                <a:cubicBezTo>
                  <a:pt x="2237" y="201"/>
                  <a:pt x="2243" y="201"/>
                  <a:pt x="2248" y="200"/>
                </a:cubicBezTo>
                <a:cubicBezTo>
                  <a:pt x="2251" y="200"/>
                  <a:pt x="2259" y="202"/>
                  <a:pt x="2260" y="198"/>
                </a:cubicBezTo>
                <a:cubicBezTo>
                  <a:pt x="2261" y="190"/>
                  <a:pt x="2260" y="190"/>
                  <a:pt x="2267" y="190"/>
                </a:cubicBezTo>
                <a:cubicBezTo>
                  <a:pt x="2272" y="190"/>
                  <a:pt x="2277" y="191"/>
                  <a:pt x="2282" y="190"/>
                </a:cubicBezTo>
                <a:cubicBezTo>
                  <a:pt x="2285" y="189"/>
                  <a:pt x="2293" y="186"/>
                  <a:pt x="2296" y="187"/>
                </a:cubicBezTo>
                <a:cubicBezTo>
                  <a:pt x="2299" y="188"/>
                  <a:pt x="2304" y="196"/>
                  <a:pt x="2306" y="199"/>
                </a:cubicBezTo>
                <a:cubicBezTo>
                  <a:pt x="2308" y="201"/>
                  <a:pt x="2305" y="210"/>
                  <a:pt x="2305" y="213"/>
                </a:cubicBezTo>
                <a:cubicBezTo>
                  <a:pt x="2305" y="215"/>
                  <a:pt x="2305" y="226"/>
                  <a:pt x="2306" y="227"/>
                </a:cubicBezTo>
                <a:cubicBezTo>
                  <a:pt x="2311" y="230"/>
                  <a:pt x="2316" y="232"/>
                  <a:pt x="2320" y="235"/>
                </a:cubicBezTo>
                <a:cubicBezTo>
                  <a:pt x="2323" y="236"/>
                  <a:pt x="2329" y="226"/>
                  <a:pt x="2330" y="224"/>
                </a:cubicBezTo>
                <a:cubicBezTo>
                  <a:pt x="2334" y="218"/>
                  <a:pt x="2334" y="218"/>
                  <a:pt x="2339" y="221"/>
                </a:cubicBezTo>
                <a:cubicBezTo>
                  <a:pt x="2345" y="225"/>
                  <a:pt x="2346" y="227"/>
                  <a:pt x="2352" y="225"/>
                </a:cubicBezTo>
                <a:cubicBezTo>
                  <a:pt x="2356" y="224"/>
                  <a:pt x="2360" y="221"/>
                  <a:pt x="2364" y="223"/>
                </a:cubicBezTo>
                <a:cubicBezTo>
                  <a:pt x="2367" y="224"/>
                  <a:pt x="2373" y="229"/>
                  <a:pt x="2376" y="228"/>
                </a:cubicBezTo>
                <a:cubicBezTo>
                  <a:pt x="2381" y="226"/>
                  <a:pt x="2386" y="224"/>
                  <a:pt x="2391" y="222"/>
                </a:cubicBezTo>
                <a:cubicBezTo>
                  <a:pt x="2389" y="219"/>
                  <a:pt x="2385" y="214"/>
                  <a:pt x="2387" y="212"/>
                </a:cubicBezTo>
                <a:cubicBezTo>
                  <a:pt x="2388" y="210"/>
                  <a:pt x="2392" y="202"/>
                  <a:pt x="2395" y="202"/>
                </a:cubicBezTo>
                <a:cubicBezTo>
                  <a:pt x="2404" y="203"/>
                  <a:pt x="2436" y="209"/>
                  <a:pt x="2443" y="211"/>
                </a:cubicBezTo>
                <a:cubicBezTo>
                  <a:pt x="2450" y="213"/>
                  <a:pt x="2461" y="213"/>
                  <a:pt x="2467" y="217"/>
                </a:cubicBezTo>
                <a:cubicBezTo>
                  <a:pt x="2471" y="220"/>
                  <a:pt x="2481" y="235"/>
                  <a:pt x="2485" y="234"/>
                </a:cubicBezTo>
                <a:cubicBezTo>
                  <a:pt x="2494" y="232"/>
                  <a:pt x="2503" y="231"/>
                  <a:pt x="2512" y="229"/>
                </a:cubicBezTo>
                <a:cubicBezTo>
                  <a:pt x="2520" y="228"/>
                  <a:pt x="2527" y="231"/>
                  <a:pt x="2534" y="234"/>
                </a:cubicBezTo>
                <a:cubicBezTo>
                  <a:pt x="2539" y="235"/>
                  <a:pt x="2541" y="234"/>
                  <a:pt x="2543" y="239"/>
                </a:cubicBezTo>
                <a:cubicBezTo>
                  <a:pt x="2544" y="244"/>
                  <a:pt x="2544" y="245"/>
                  <a:pt x="2542" y="250"/>
                </a:cubicBezTo>
                <a:cubicBezTo>
                  <a:pt x="2550" y="253"/>
                  <a:pt x="2556" y="256"/>
                  <a:pt x="2564" y="254"/>
                </a:cubicBezTo>
                <a:cubicBezTo>
                  <a:pt x="2573" y="253"/>
                  <a:pt x="2579" y="252"/>
                  <a:pt x="2588" y="254"/>
                </a:cubicBezTo>
                <a:cubicBezTo>
                  <a:pt x="2592" y="255"/>
                  <a:pt x="2596" y="257"/>
                  <a:pt x="2599" y="254"/>
                </a:cubicBezTo>
                <a:cubicBezTo>
                  <a:pt x="2604" y="251"/>
                  <a:pt x="2603" y="251"/>
                  <a:pt x="2607" y="255"/>
                </a:cubicBezTo>
                <a:cubicBezTo>
                  <a:pt x="2610" y="258"/>
                  <a:pt x="2614" y="264"/>
                  <a:pt x="2618" y="265"/>
                </a:cubicBezTo>
                <a:cubicBezTo>
                  <a:pt x="2621" y="266"/>
                  <a:pt x="2626" y="264"/>
                  <a:pt x="2629" y="264"/>
                </a:cubicBezTo>
                <a:cubicBezTo>
                  <a:pt x="2628" y="258"/>
                  <a:pt x="2627" y="252"/>
                  <a:pt x="2626" y="246"/>
                </a:cubicBezTo>
                <a:cubicBezTo>
                  <a:pt x="2640" y="247"/>
                  <a:pt x="2653" y="248"/>
                  <a:pt x="2666" y="249"/>
                </a:cubicBezTo>
                <a:cubicBezTo>
                  <a:pt x="2676" y="250"/>
                  <a:pt x="2686" y="257"/>
                  <a:pt x="2696" y="261"/>
                </a:cubicBezTo>
                <a:cubicBezTo>
                  <a:pt x="2706" y="267"/>
                  <a:pt x="2717" y="272"/>
                  <a:pt x="2727" y="278"/>
                </a:cubicBezTo>
                <a:cubicBezTo>
                  <a:pt x="2734" y="282"/>
                  <a:pt x="2735" y="282"/>
                  <a:pt x="2737" y="290"/>
                </a:cubicBezTo>
                <a:cubicBezTo>
                  <a:pt x="2741" y="298"/>
                  <a:pt x="2740" y="301"/>
                  <a:pt x="2748" y="301"/>
                </a:cubicBezTo>
                <a:cubicBezTo>
                  <a:pt x="2747" y="297"/>
                  <a:pt x="2746" y="294"/>
                  <a:pt x="2745" y="291"/>
                </a:cubicBezTo>
                <a:cubicBezTo>
                  <a:pt x="2753" y="291"/>
                  <a:pt x="2758" y="291"/>
                  <a:pt x="2765" y="294"/>
                </a:cubicBezTo>
                <a:cubicBezTo>
                  <a:pt x="2770" y="296"/>
                  <a:pt x="2775" y="302"/>
                  <a:pt x="2780" y="305"/>
                </a:cubicBezTo>
                <a:cubicBezTo>
                  <a:pt x="2777" y="308"/>
                  <a:pt x="2773" y="312"/>
                  <a:pt x="2770" y="313"/>
                </a:cubicBezTo>
                <a:cubicBezTo>
                  <a:pt x="2767" y="314"/>
                  <a:pt x="2762" y="312"/>
                  <a:pt x="2759" y="312"/>
                </a:cubicBezTo>
                <a:close/>
                <a:moveTo>
                  <a:pt x="1724" y="596"/>
                </a:moveTo>
                <a:cubicBezTo>
                  <a:pt x="1722" y="595"/>
                  <a:pt x="1722" y="591"/>
                  <a:pt x="1721" y="590"/>
                </a:cubicBezTo>
                <a:cubicBezTo>
                  <a:pt x="1714" y="586"/>
                  <a:pt x="1713" y="596"/>
                  <a:pt x="1713" y="600"/>
                </a:cubicBezTo>
                <a:cubicBezTo>
                  <a:pt x="1710" y="594"/>
                  <a:pt x="1709" y="591"/>
                  <a:pt x="1712" y="584"/>
                </a:cubicBezTo>
                <a:cubicBezTo>
                  <a:pt x="1709" y="583"/>
                  <a:pt x="1703" y="582"/>
                  <a:pt x="1701" y="580"/>
                </a:cubicBezTo>
                <a:cubicBezTo>
                  <a:pt x="1700" y="578"/>
                  <a:pt x="1700" y="571"/>
                  <a:pt x="1699" y="569"/>
                </a:cubicBezTo>
                <a:cubicBezTo>
                  <a:pt x="1699" y="568"/>
                  <a:pt x="1691" y="565"/>
                  <a:pt x="1695" y="564"/>
                </a:cubicBezTo>
                <a:cubicBezTo>
                  <a:pt x="1698" y="563"/>
                  <a:pt x="1699" y="568"/>
                  <a:pt x="1703" y="565"/>
                </a:cubicBezTo>
                <a:cubicBezTo>
                  <a:pt x="1701" y="562"/>
                  <a:pt x="1698" y="562"/>
                  <a:pt x="1700" y="559"/>
                </a:cubicBezTo>
                <a:cubicBezTo>
                  <a:pt x="1701" y="557"/>
                  <a:pt x="1705" y="556"/>
                  <a:pt x="1706" y="556"/>
                </a:cubicBezTo>
                <a:cubicBezTo>
                  <a:pt x="1711" y="557"/>
                  <a:pt x="1718" y="557"/>
                  <a:pt x="1722" y="558"/>
                </a:cubicBezTo>
                <a:cubicBezTo>
                  <a:pt x="1719" y="560"/>
                  <a:pt x="1716" y="563"/>
                  <a:pt x="1716" y="567"/>
                </a:cubicBezTo>
                <a:cubicBezTo>
                  <a:pt x="1719" y="563"/>
                  <a:pt x="1720" y="560"/>
                  <a:pt x="1725" y="560"/>
                </a:cubicBezTo>
                <a:cubicBezTo>
                  <a:pt x="1723" y="552"/>
                  <a:pt x="1721" y="557"/>
                  <a:pt x="1715" y="555"/>
                </a:cubicBezTo>
                <a:cubicBezTo>
                  <a:pt x="1716" y="552"/>
                  <a:pt x="1718" y="548"/>
                  <a:pt x="1716" y="545"/>
                </a:cubicBezTo>
                <a:cubicBezTo>
                  <a:pt x="1716" y="543"/>
                  <a:pt x="1713" y="537"/>
                  <a:pt x="1710" y="539"/>
                </a:cubicBezTo>
                <a:cubicBezTo>
                  <a:pt x="1708" y="542"/>
                  <a:pt x="1704" y="539"/>
                  <a:pt x="1701" y="538"/>
                </a:cubicBezTo>
                <a:cubicBezTo>
                  <a:pt x="1699" y="537"/>
                  <a:pt x="1695" y="541"/>
                  <a:pt x="1692" y="541"/>
                </a:cubicBezTo>
                <a:cubicBezTo>
                  <a:pt x="1686" y="543"/>
                  <a:pt x="1686" y="539"/>
                  <a:pt x="1685" y="547"/>
                </a:cubicBezTo>
                <a:cubicBezTo>
                  <a:pt x="1684" y="549"/>
                  <a:pt x="1677" y="551"/>
                  <a:pt x="1675" y="552"/>
                </a:cubicBezTo>
                <a:cubicBezTo>
                  <a:pt x="1671" y="554"/>
                  <a:pt x="1671" y="554"/>
                  <a:pt x="1670" y="559"/>
                </a:cubicBezTo>
                <a:cubicBezTo>
                  <a:pt x="1670" y="561"/>
                  <a:pt x="1666" y="564"/>
                  <a:pt x="1664" y="565"/>
                </a:cubicBezTo>
                <a:cubicBezTo>
                  <a:pt x="1668" y="566"/>
                  <a:pt x="1673" y="569"/>
                  <a:pt x="1673" y="573"/>
                </a:cubicBezTo>
                <a:cubicBezTo>
                  <a:pt x="1672" y="580"/>
                  <a:pt x="1673" y="583"/>
                  <a:pt x="1676" y="589"/>
                </a:cubicBezTo>
                <a:cubicBezTo>
                  <a:pt x="1678" y="593"/>
                  <a:pt x="1682" y="594"/>
                  <a:pt x="1684" y="597"/>
                </a:cubicBezTo>
                <a:cubicBezTo>
                  <a:pt x="1687" y="603"/>
                  <a:pt x="1688" y="605"/>
                  <a:pt x="1694" y="608"/>
                </a:cubicBezTo>
                <a:cubicBezTo>
                  <a:pt x="1689" y="609"/>
                  <a:pt x="1689" y="609"/>
                  <a:pt x="1687" y="614"/>
                </a:cubicBezTo>
                <a:cubicBezTo>
                  <a:pt x="1687" y="617"/>
                  <a:pt x="1685" y="620"/>
                  <a:pt x="1684" y="623"/>
                </a:cubicBezTo>
                <a:cubicBezTo>
                  <a:pt x="1683" y="626"/>
                  <a:pt x="1683" y="629"/>
                  <a:pt x="1683" y="633"/>
                </a:cubicBezTo>
                <a:cubicBezTo>
                  <a:pt x="1684" y="637"/>
                  <a:pt x="1685" y="636"/>
                  <a:pt x="1689" y="637"/>
                </a:cubicBezTo>
                <a:cubicBezTo>
                  <a:pt x="1692" y="638"/>
                  <a:pt x="1693" y="641"/>
                  <a:pt x="1695" y="642"/>
                </a:cubicBezTo>
                <a:cubicBezTo>
                  <a:pt x="1699" y="643"/>
                  <a:pt x="1702" y="644"/>
                  <a:pt x="1706" y="645"/>
                </a:cubicBezTo>
                <a:cubicBezTo>
                  <a:pt x="1710" y="646"/>
                  <a:pt x="1717" y="643"/>
                  <a:pt x="1722" y="643"/>
                </a:cubicBezTo>
                <a:cubicBezTo>
                  <a:pt x="1721" y="637"/>
                  <a:pt x="1720" y="632"/>
                  <a:pt x="1721" y="627"/>
                </a:cubicBezTo>
                <a:cubicBezTo>
                  <a:pt x="1723" y="618"/>
                  <a:pt x="1719" y="622"/>
                  <a:pt x="1716" y="616"/>
                </a:cubicBezTo>
                <a:cubicBezTo>
                  <a:pt x="1717" y="617"/>
                  <a:pt x="1718" y="616"/>
                  <a:pt x="1719" y="617"/>
                </a:cubicBezTo>
                <a:cubicBezTo>
                  <a:pt x="1719" y="615"/>
                  <a:pt x="1718" y="612"/>
                  <a:pt x="1717" y="612"/>
                </a:cubicBezTo>
                <a:cubicBezTo>
                  <a:pt x="1716" y="611"/>
                  <a:pt x="1714" y="612"/>
                  <a:pt x="1713" y="611"/>
                </a:cubicBezTo>
                <a:cubicBezTo>
                  <a:pt x="1711" y="608"/>
                  <a:pt x="1712" y="605"/>
                  <a:pt x="1713" y="603"/>
                </a:cubicBezTo>
                <a:cubicBezTo>
                  <a:pt x="1713" y="603"/>
                  <a:pt x="1726" y="605"/>
                  <a:pt x="1728" y="603"/>
                </a:cubicBezTo>
                <a:cubicBezTo>
                  <a:pt x="1729" y="600"/>
                  <a:pt x="1726" y="598"/>
                  <a:pt x="1724" y="596"/>
                </a:cubicBezTo>
                <a:close/>
                <a:moveTo>
                  <a:pt x="413" y="135"/>
                </a:moveTo>
                <a:cubicBezTo>
                  <a:pt x="416" y="136"/>
                  <a:pt x="420" y="138"/>
                  <a:pt x="423" y="136"/>
                </a:cubicBezTo>
                <a:cubicBezTo>
                  <a:pt x="422" y="135"/>
                  <a:pt x="422" y="134"/>
                  <a:pt x="421" y="133"/>
                </a:cubicBezTo>
                <a:cubicBezTo>
                  <a:pt x="418" y="134"/>
                  <a:pt x="415" y="133"/>
                  <a:pt x="413" y="135"/>
                </a:cubicBezTo>
                <a:close/>
                <a:moveTo>
                  <a:pt x="696" y="815"/>
                </a:moveTo>
                <a:cubicBezTo>
                  <a:pt x="699" y="817"/>
                  <a:pt x="702" y="819"/>
                  <a:pt x="705" y="820"/>
                </a:cubicBezTo>
                <a:cubicBezTo>
                  <a:pt x="707" y="820"/>
                  <a:pt x="709" y="817"/>
                  <a:pt x="712" y="818"/>
                </a:cubicBezTo>
                <a:cubicBezTo>
                  <a:pt x="712" y="817"/>
                  <a:pt x="711" y="816"/>
                  <a:pt x="710" y="815"/>
                </a:cubicBezTo>
                <a:cubicBezTo>
                  <a:pt x="706" y="814"/>
                  <a:pt x="699" y="810"/>
                  <a:pt x="696" y="815"/>
                </a:cubicBezTo>
                <a:close/>
                <a:moveTo>
                  <a:pt x="669" y="553"/>
                </a:moveTo>
                <a:cubicBezTo>
                  <a:pt x="669" y="554"/>
                  <a:pt x="668" y="554"/>
                  <a:pt x="668" y="554"/>
                </a:cubicBezTo>
                <a:cubicBezTo>
                  <a:pt x="669" y="555"/>
                  <a:pt x="669" y="555"/>
                  <a:pt x="669" y="555"/>
                </a:cubicBezTo>
                <a:cubicBezTo>
                  <a:pt x="670" y="553"/>
                  <a:pt x="671" y="552"/>
                  <a:pt x="670" y="551"/>
                </a:cubicBezTo>
                <a:cubicBezTo>
                  <a:pt x="670" y="551"/>
                  <a:pt x="669" y="551"/>
                  <a:pt x="669" y="552"/>
                </a:cubicBezTo>
                <a:cubicBezTo>
                  <a:pt x="668" y="549"/>
                  <a:pt x="666" y="549"/>
                  <a:pt x="664" y="550"/>
                </a:cubicBezTo>
                <a:cubicBezTo>
                  <a:pt x="661" y="551"/>
                  <a:pt x="660" y="549"/>
                  <a:pt x="658" y="551"/>
                </a:cubicBezTo>
                <a:cubicBezTo>
                  <a:pt x="658" y="551"/>
                  <a:pt x="659" y="551"/>
                  <a:pt x="660" y="551"/>
                </a:cubicBezTo>
                <a:cubicBezTo>
                  <a:pt x="663" y="552"/>
                  <a:pt x="666" y="555"/>
                  <a:pt x="669" y="553"/>
                </a:cubicBezTo>
                <a:close/>
                <a:moveTo>
                  <a:pt x="653" y="547"/>
                </a:moveTo>
                <a:cubicBezTo>
                  <a:pt x="652" y="546"/>
                  <a:pt x="652" y="547"/>
                  <a:pt x="651" y="547"/>
                </a:cubicBezTo>
                <a:cubicBezTo>
                  <a:pt x="652" y="547"/>
                  <a:pt x="652" y="548"/>
                  <a:pt x="653" y="549"/>
                </a:cubicBezTo>
                <a:cubicBezTo>
                  <a:pt x="653" y="548"/>
                  <a:pt x="653" y="548"/>
                  <a:pt x="653" y="547"/>
                </a:cubicBezTo>
                <a:close/>
                <a:moveTo>
                  <a:pt x="657" y="551"/>
                </a:moveTo>
                <a:cubicBezTo>
                  <a:pt x="657" y="550"/>
                  <a:pt x="657" y="550"/>
                  <a:pt x="657" y="550"/>
                </a:cubicBezTo>
                <a:cubicBezTo>
                  <a:pt x="656" y="549"/>
                  <a:pt x="656" y="549"/>
                  <a:pt x="655" y="548"/>
                </a:cubicBezTo>
                <a:cubicBezTo>
                  <a:pt x="654" y="549"/>
                  <a:pt x="654" y="549"/>
                  <a:pt x="653" y="550"/>
                </a:cubicBezTo>
                <a:cubicBezTo>
                  <a:pt x="654" y="550"/>
                  <a:pt x="656" y="551"/>
                  <a:pt x="657" y="551"/>
                </a:cubicBezTo>
                <a:close/>
                <a:moveTo>
                  <a:pt x="871" y="495"/>
                </a:moveTo>
                <a:cubicBezTo>
                  <a:pt x="872" y="492"/>
                  <a:pt x="873" y="490"/>
                  <a:pt x="874" y="488"/>
                </a:cubicBezTo>
                <a:cubicBezTo>
                  <a:pt x="867" y="485"/>
                  <a:pt x="860" y="494"/>
                  <a:pt x="858" y="500"/>
                </a:cubicBezTo>
                <a:cubicBezTo>
                  <a:pt x="854" y="509"/>
                  <a:pt x="851" y="514"/>
                  <a:pt x="844" y="521"/>
                </a:cubicBezTo>
                <a:cubicBezTo>
                  <a:pt x="842" y="522"/>
                  <a:pt x="842" y="529"/>
                  <a:pt x="843" y="531"/>
                </a:cubicBezTo>
                <a:cubicBezTo>
                  <a:pt x="844" y="533"/>
                  <a:pt x="850" y="533"/>
                  <a:pt x="852" y="532"/>
                </a:cubicBezTo>
                <a:cubicBezTo>
                  <a:pt x="859" y="532"/>
                  <a:pt x="867" y="532"/>
                  <a:pt x="874" y="535"/>
                </a:cubicBezTo>
                <a:cubicBezTo>
                  <a:pt x="871" y="536"/>
                  <a:pt x="870" y="538"/>
                  <a:pt x="870" y="541"/>
                </a:cubicBezTo>
                <a:cubicBezTo>
                  <a:pt x="876" y="539"/>
                  <a:pt x="878" y="535"/>
                  <a:pt x="885" y="534"/>
                </a:cubicBezTo>
                <a:cubicBezTo>
                  <a:pt x="884" y="539"/>
                  <a:pt x="883" y="539"/>
                  <a:pt x="887" y="541"/>
                </a:cubicBezTo>
                <a:cubicBezTo>
                  <a:pt x="891" y="543"/>
                  <a:pt x="892" y="543"/>
                  <a:pt x="894" y="539"/>
                </a:cubicBezTo>
                <a:cubicBezTo>
                  <a:pt x="896" y="536"/>
                  <a:pt x="893" y="527"/>
                  <a:pt x="892" y="523"/>
                </a:cubicBezTo>
                <a:cubicBezTo>
                  <a:pt x="892" y="521"/>
                  <a:pt x="887" y="520"/>
                  <a:pt x="888" y="518"/>
                </a:cubicBezTo>
                <a:cubicBezTo>
                  <a:pt x="888" y="514"/>
                  <a:pt x="888" y="514"/>
                  <a:pt x="885" y="510"/>
                </a:cubicBezTo>
                <a:cubicBezTo>
                  <a:pt x="883" y="508"/>
                  <a:pt x="873" y="511"/>
                  <a:pt x="871" y="512"/>
                </a:cubicBezTo>
                <a:cubicBezTo>
                  <a:pt x="871" y="510"/>
                  <a:pt x="871" y="507"/>
                  <a:pt x="870" y="506"/>
                </a:cubicBezTo>
                <a:cubicBezTo>
                  <a:pt x="868" y="505"/>
                  <a:pt x="866" y="505"/>
                  <a:pt x="866" y="503"/>
                </a:cubicBezTo>
                <a:cubicBezTo>
                  <a:pt x="866" y="498"/>
                  <a:pt x="867" y="498"/>
                  <a:pt x="871" y="495"/>
                </a:cubicBezTo>
                <a:close/>
                <a:moveTo>
                  <a:pt x="783" y="817"/>
                </a:moveTo>
                <a:cubicBezTo>
                  <a:pt x="785" y="821"/>
                  <a:pt x="793" y="818"/>
                  <a:pt x="794" y="815"/>
                </a:cubicBezTo>
                <a:cubicBezTo>
                  <a:pt x="794" y="814"/>
                  <a:pt x="793" y="814"/>
                  <a:pt x="793" y="813"/>
                </a:cubicBezTo>
                <a:cubicBezTo>
                  <a:pt x="790" y="813"/>
                  <a:pt x="780" y="810"/>
                  <a:pt x="783" y="817"/>
                </a:cubicBezTo>
                <a:close/>
                <a:moveTo>
                  <a:pt x="719" y="801"/>
                </a:moveTo>
                <a:cubicBezTo>
                  <a:pt x="722" y="800"/>
                  <a:pt x="725" y="799"/>
                  <a:pt x="728" y="798"/>
                </a:cubicBezTo>
                <a:cubicBezTo>
                  <a:pt x="725" y="796"/>
                  <a:pt x="724" y="794"/>
                  <a:pt x="721" y="794"/>
                </a:cubicBezTo>
                <a:cubicBezTo>
                  <a:pt x="718" y="793"/>
                  <a:pt x="717" y="790"/>
                  <a:pt x="716" y="790"/>
                </a:cubicBezTo>
                <a:cubicBezTo>
                  <a:pt x="712" y="790"/>
                  <a:pt x="706" y="788"/>
                  <a:pt x="703" y="784"/>
                </a:cubicBezTo>
                <a:cubicBezTo>
                  <a:pt x="703" y="784"/>
                  <a:pt x="703" y="784"/>
                  <a:pt x="703" y="785"/>
                </a:cubicBezTo>
                <a:cubicBezTo>
                  <a:pt x="694" y="779"/>
                  <a:pt x="683" y="773"/>
                  <a:pt x="673" y="772"/>
                </a:cubicBezTo>
                <a:cubicBezTo>
                  <a:pt x="666" y="771"/>
                  <a:pt x="662" y="773"/>
                  <a:pt x="655" y="774"/>
                </a:cubicBezTo>
                <a:cubicBezTo>
                  <a:pt x="650" y="776"/>
                  <a:pt x="649" y="780"/>
                  <a:pt x="645" y="783"/>
                </a:cubicBezTo>
                <a:cubicBezTo>
                  <a:pt x="653" y="787"/>
                  <a:pt x="662" y="769"/>
                  <a:pt x="670" y="777"/>
                </a:cubicBezTo>
                <a:cubicBezTo>
                  <a:pt x="669" y="778"/>
                  <a:pt x="668" y="778"/>
                  <a:pt x="666" y="778"/>
                </a:cubicBezTo>
                <a:cubicBezTo>
                  <a:pt x="667" y="780"/>
                  <a:pt x="670" y="781"/>
                  <a:pt x="672" y="780"/>
                </a:cubicBezTo>
                <a:cubicBezTo>
                  <a:pt x="674" y="779"/>
                  <a:pt x="674" y="781"/>
                  <a:pt x="677" y="781"/>
                </a:cubicBezTo>
                <a:cubicBezTo>
                  <a:pt x="681" y="781"/>
                  <a:pt x="686" y="785"/>
                  <a:pt x="690" y="785"/>
                </a:cubicBezTo>
                <a:cubicBezTo>
                  <a:pt x="695" y="786"/>
                  <a:pt x="695" y="791"/>
                  <a:pt x="699" y="793"/>
                </a:cubicBezTo>
                <a:cubicBezTo>
                  <a:pt x="701" y="794"/>
                  <a:pt x="705" y="793"/>
                  <a:pt x="705" y="796"/>
                </a:cubicBezTo>
                <a:cubicBezTo>
                  <a:pt x="705" y="797"/>
                  <a:pt x="701" y="800"/>
                  <a:pt x="701" y="801"/>
                </a:cubicBezTo>
                <a:cubicBezTo>
                  <a:pt x="707" y="802"/>
                  <a:pt x="712" y="800"/>
                  <a:pt x="719" y="801"/>
                </a:cubicBezTo>
                <a:close/>
                <a:moveTo>
                  <a:pt x="806" y="538"/>
                </a:moveTo>
                <a:cubicBezTo>
                  <a:pt x="803" y="545"/>
                  <a:pt x="809" y="546"/>
                  <a:pt x="814" y="549"/>
                </a:cubicBezTo>
                <a:cubicBezTo>
                  <a:pt x="819" y="551"/>
                  <a:pt x="820" y="548"/>
                  <a:pt x="823" y="544"/>
                </a:cubicBezTo>
                <a:cubicBezTo>
                  <a:pt x="818" y="544"/>
                  <a:pt x="813" y="544"/>
                  <a:pt x="809" y="543"/>
                </a:cubicBezTo>
                <a:cubicBezTo>
                  <a:pt x="808" y="542"/>
                  <a:pt x="807" y="540"/>
                  <a:pt x="806" y="538"/>
                </a:cubicBezTo>
                <a:close/>
                <a:moveTo>
                  <a:pt x="803" y="507"/>
                </a:moveTo>
                <a:cubicBezTo>
                  <a:pt x="808" y="511"/>
                  <a:pt x="819" y="520"/>
                  <a:pt x="825" y="516"/>
                </a:cubicBezTo>
                <a:cubicBezTo>
                  <a:pt x="820" y="509"/>
                  <a:pt x="811" y="507"/>
                  <a:pt x="803" y="507"/>
                </a:cubicBezTo>
                <a:close/>
                <a:moveTo>
                  <a:pt x="1031" y="1031"/>
                </a:moveTo>
                <a:cubicBezTo>
                  <a:pt x="1033" y="1041"/>
                  <a:pt x="1033" y="1041"/>
                  <a:pt x="1028" y="1049"/>
                </a:cubicBezTo>
                <a:cubicBezTo>
                  <a:pt x="1021" y="1059"/>
                  <a:pt x="1014" y="1069"/>
                  <a:pt x="1007" y="1079"/>
                </a:cubicBezTo>
                <a:cubicBezTo>
                  <a:pt x="1004" y="1084"/>
                  <a:pt x="1000" y="1088"/>
                  <a:pt x="999" y="1093"/>
                </a:cubicBezTo>
                <a:cubicBezTo>
                  <a:pt x="998" y="1108"/>
                  <a:pt x="997" y="1123"/>
                  <a:pt x="996" y="1137"/>
                </a:cubicBezTo>
                <a:cubicBezTo>
                  <a:pt x="995" y="1147"/>
                  <a:pt x="985" y="1157"/>
                  <a:pt x="980" y="1165"/>
                </a:cubicBezTo>
                <a:cubicBezTo>
                  <a:pt x="978" y="1168"/>
                  <a:pt x="976" y="1174"/>
                  <a:pt x="972" y="1174"/>
                </a:cubicBezTo>
                <a:cubicBezTo>
                  <a:pt x="969" y="1174"/>
                  <a:pt x="960" y="1173"/>
                  <a:pt x="957" y="1175"/>
                </a:cubicBezTo>
                <a:cubicBezTo>
                  <a:pt x="947" y="1182"/>
                  <a:pt x="937" y="1188"/>
                  <a:pt x="928" y="1195"/>
                </a:cubicBezTo>
                <a:cubicBezTo>
                  <a:pt x="926" y="1196"/>
                  <a:pt x="926" y="1211"/>
                  <a:pt x="925" y="1213"/>
                </a:cubicBezTo>
                <a:cubicBezTo>
                  <a:pt x="925" y="1216"/>
                  <a:pt x="926" y="1222"/>
                  <a:pt x="924" y="1224"/>
                </a:cubicBezTo>
                <a:cubicBezTo>
                  <a:pt x="916" y="1235"/>
                  <a:pt x="908" y="1245"/>
                  <a:pt x="900" y="1255"/>
                </a:cubicBezTo>
                <a:cubicBezTo>
                  <a:pt x="892" y="1265"/>
                  <a:pt x="885" y="1274"/>
                  <a:pt x="878" y="1284"/>
                </a:cubicBezTo>
                <a:cubicBezTo>
                  <a:pt x="876" y="1286"/>
                  <a:pt x="853" y="1276"/>
                  <a:pt x="849" y="1275"/>
                </a:cubicBezTo>
                <a:cubicBezTo>
                  <a:pt x="847" y="1283"/>
                  <a:pt x="860" y="1283"/>
                  <a:pt x="862" y="1290"/>
                </a:cubicBezTo>
                <a:cubicBezTo>
                  <a:pt x="862" y="1294"/>
                  <a:pt x="865" y="1300"/>
                  <a:pt x="864" y="1303"/>
                </a:cubicBezTo>
                <a:cubicBezTo>
                  <a:pt x="864" y="1306"/>
                  <a:pt x="859" y="1311"/>
                  <a:pt x="858" y="1313"/>
                </a:cubicBezTo>
                <a:cubicBezTo>
                  <a:pt x="853" y="1320"/>
                  <a:pt x="846" y="1320"/>
                  <a:pt x="838" y="1322"/>
                </a:cubicBezTo>
                <a:cubicBezTo>
                  <a:pt x="831" y="1324"/>
                  <a:pt x="827" y="1324"/>
                  <a:pt x="820" y="1323"/>
                </a:cubicBezTo>
                <a:cubicBezTo>
                  <a:pt x="821" y="1328"/>
                  <a:pt x="822" y="1330"/>
                  <a:pt x="821" y="1334"/>
                </a:cubicBezTo>
                <a:cubicBezTo>
                  <a:pt x="819" y="1337"/>
                  <a:pt x="821" y="1342"/>
                  <a:pt x="819" y="1343"/>
                </a:cubicBezTo>
                <a:cubicBezTo>
                  <a:pt x="811" y="1348"/>
                  <a:pt x="807" y="1346"/>
                  <a:pt x="799" y="1342"/>
                </a:cubicBezTo>
                <a:cubicBezTo>
                  <a:pt x="799" y="1346"/>
                  <a:pt x="798" y="1351"/>
                  <a:pt x="799" y="1355"/>
                </a:cubicBezTo>
                <a:cubicBezTo>
                  <a:pt x="799" y="1358"/>
                  <a:pt x="804" y="1363"/>
                  <a:pt x="803" y="1366"/>
                </a:cubicBezTo>
                <a:cubicBezTo>
                  <a:pt x="800" y="1371"/>
                  <a:pt x="798" y="1376"/>
                  <a:pt x="796" y="1381"/>
                </a:cubicBezTo>
                <a:cubicBezTo>
                  <a:pt x="793" y="1387"/>
                  <a:pt x="792" y="1386"/>
                  <a:pt x="787" y="1387"/>
                </a:cubicBezTo>
                <a:cubicBezTo>
                  <a:pt x="782" y="1388"/>
                  <a:pt x="781" y="1392"/>
                  <a:pt x="779" y="1397"/>
                </a:cubicBezTo>
                <a:cubicBezTo>
                  <a:pt x="778" y="1400"/>
                  <a:pt x="783" y="1405"/>
                  <a:pt x="785" y="1407"/>
                </a:cubicBezTo>
                <a:cubicBezTo>
                  <a:pt x="787" y="1410"/>
                  <a:pt x="794" y="1408"/>
                  <a:pt x="793" y="1413"/>
                </a:cubicBezTo>
                <a:cubicBezTo>
                  <a:pt x="791" y="1417"/>
                  <a:pt x="790" y="1419"/>
                  <a:pt x="787" y="1423"/>
                </a:cubicBezTo>
                <a:cubicBezTo>
                  <a:pt x="785" y="1426"/>
                  <a:pt x="781" y="1429"/>
                  <a:pt x="779" y="1434"/>
                </a:cubicBezTo>
                <a:cubicBezTo>
                  <a:pt x="777" y="1440"/>
                  <a:pt x="776" y="1440"/>
                  <a:pt x="770" y="1444"/>
                </a:cubicBezTo>
                <a:cubicBezTo>
                  <a:pt x="765" y="1447"/>
                  <a:pt x="771" y="1463"/>
                  <a:pt x="772" y="1469"/>
                </a:cubicBezTo>
                <a:cubicBezTo>
                  <a:pt x="772" y="1472"/>
                  <a:pt x="772" y="1477"/>
                  <a:pt x="774" y="1478"/>
                </a:cubicBezTo>
                <a:cubicBezTo>
                  <a:pt x="778" y="1482"/>
                  <a:pt x="782" y="1485"/>
                  <a:pt x="786" y="1489"/>
                </a:cubicBezTo>
                <a:cubicBezTo>
                  <a:pt x="793" y="1495"/>
                  <a:pt x="798" y="1494"/>
                  <a:pt x="807" y="1494"/>
                </a:cubicBezTo>
                <a:cubicBezTo>
                  <a:pt x="799" y="1498"/>
                  <a:pt x="791" y="1502"/>
                  <a:pt x="782" y="1505"/>
                </a:cubicBezTo>
                <a:cubicBezTo>
                  <a:pt x="776" y="1508"/>
                  <a:pt x="775" y="1507"/>
                  <a:pt x="768" y="1503"/>
                </a:cubicBezTo>
                <a:cubicBezTo>
                  <a:pt x="758" y="1499"/>
                  <a:pt x="748" y="1494"/>
                  <a:pt x="738" y="1489"/>
                </a:cubicBezTo>
                <a:cubicBezTo>
                  <a:pt x="733" y="1487"/>
                  <a:pt x="732" y="1481"/>
                  <a:pt x="730" y="1476"/>
                </a:cubicBezTo>
                <a:cubicBezTo>
                  <a:pt x="725" y="1463"/>
                  <a:pt x="716" y="1450"/>
                  <a:pt x="717" y="1435"/>
                </a:cubicBezTo>
                <a:cubicBezTo>
                  <a:pt x="720" y="1414"/>
                  <a:pt x="722" y="1392"/>
                  <a:pt x="725" y="1371"/>
                </a:cubicBezTo>
                <a:cubicBezTo>
                  <a:pt x="727" y="1350"/>
                  <a:pt x="728" y="1329"/>
                  <a:pt x="732" y="1308"/>
                </a:cubicBezTo>
                <a:cubicBezTo>
                  <a:pt x="737" y="1282"/>
                  <a:pt x="742" y="1257"/>
                  <a:pt x="746" y="1231"/>
                </a:cubicBezTo>
                <a:cubicBezTo>
                  <a:pt x="749" y="1215"/>
                  <a:pt x="752" y="1199"/>
                  <a:pt x="755" y="1184"/>
                </a:cubicBezTo>
                <a:cubicBezTo>
                  <a:pt x="757" y="1177"/>
                  <a:pt x="759" y="1170"/>
                  <a:pt x="759" y="1163"/>
                </a:cubicBezTo>
                <a:cubicBezTo>
                  <a:pt x="760" y="1157"/>
                  <a:pt x="758" y="1151"/>
                  <a:pt x="757" y="1145"/>
                </a:cubicBezTo>
                <a:cubicBezTo>
                  <a:pt x="757" y="1141"/>
                  <a:pt x="757" y="1132"/>
                  <a:pt x="755" y="1129"/>
                </a:cubicBezTo>
                <a:cubicBezTo>
                  <a:pt x="753" y="1126"/>
                  <a:pt x="746" y="1123"/>
                  <a:pt x="743" y="1120"/>
                </a:cubicBezTo>
                <a:cubicBezTo>
                  <a:pt x="737" y="1116"/>
                  <a:pt x="731" y="1112"/>
                  <a:pt x="725" y="1108"/>
                </a:cubicBezTo>
                <a:cubicBezTo>
                  <a:pt x="719" y="1104"/>
                  <a:pt x="717" y="1099"/>
                  <a:pt x="713" y="1092"/>
                </a:cubicBezTo>
                <a:cubicBezTo>
                  <a:pt x="706" y="1078"/>
                  <a:pt x="698" y="1064"/>
                  <a:pt x="691" y="1051"/>
                </a:cubicBezTo>
                <a:cubicBezTo>
                  <a:pt x="685" y="1039"/>
                  <a:pt x="679" y="1028"/>
                  <a:pt x="673" y="1016"/>
                </a:cubicBezTo>
                <a:cubicBezTo>
                  <a:pt x="669" y="1009"/>
                  <a:pt x="675" y="996"/>
                  <a:pt x="677" y="989"/>
                </a:cubicBezTo>
                <a:cubicBezTo>
                  <a:pt x="678" y="985"/>
                  <a:pt x="678" y="977"/>
                  <a:pt x="680" y="974"/>
                </a:cubicBezTo>
                <a:cubicBezTo>
                  <a:pt x="684" y="969"/>
                  <a:pt x="687" y="965"/>
                  <a:pt x="691" y="960"/>
                </a:cubicBezTo>
                <a:cubicBezTo>
                  <a:pt x="699" y="950"/>
                  <a:pt x="705" y="945"/>
                  <a:pt x="703" y="931"/>
                </a:cubicBezTo>
                <a:cubicBezTo>
                  <a:pt x="703" y="927"/>
                  <a:pt x="701" y="926"/>
                  <a:pt x="703" y="923"/>
                </a:cubicBezTo>
                <a:cubicBezTo>
                  <a:pt x="704" y="923"/>
                  <a:pt x="703" y="918"/>
                  <a:pt x="703" y="917"/>
                </a:cubicBezTo>
                <a:cubicBezTo>
                  <a:pt x="704" y="913"/>
                  <a:pt x="694" y="909"/>
                  <a:pt x="695" y="904"/>
                </a:cubicBezTo>
                <a:cubicBezTo>
                  <a:pt x="697" y="899"/>
                  <a:pt x="696" y="900"/>
                  <a:pt x="692" y="898"/>
                </a:cubicBezTo>
                <a:cubicBezTo>
                  <a:pt x="689" y="896"/>
                  <a:pt x="689" y="896"/>
                  <a:pt x="686" y="898"/>
                </a:cubicBezTo>
                <a:cubicBezTo>
                  <a:pt x="684" y="899"/>
                  <a:pt x="682" y="901"/>
                  <a:pt x="680" y="903"/>
                </a:cubicBezTo>
                <a:cubicBezTo>
                  <a:pt x="679" y="904"/>
                  <a:pt x="682" y="907"/>
                  <a:pt x="683" y="909"/>
                </a:cubicBezTo>
                <a:cubicBezTo>
                  <a:pt x="677" y="911"/>
                  <a:pt x="677" y="912"/>
                  <a:pt x="674" y="905"/>
                </a:cubicBezTo>
                <a:cubicBezTo>
                  <a:pt x="673" y="909"/>
                  <a:pt x="667" y="903"/>
                  <a:pt x="663" y="902"/>
                </a:cubicBezTo>
                <a:cubicBezTo>
                  <a:pt x="662" y="902"/>
                  <a:pt x="661" y="904"/>
                  <a:pt x="659" y="903"/>
                </a:cubicBezTo>
                <a:cubicBezTo>
                  <a:pt x="658" y="902"/>
                  <a:pt x="656" y="900"/>
                  <a:pt x="654" y="899"/>
                </a:cubicBezTo>
                <a:cubicBezTo>
                  <a:pt x="650" y="896"/>
                  <a:pt x="643" y="892"/>
                  <a:pt x="640" y="888"/>
                </a:cubicBezTo>
                <a:cubicBezTo>
                  <a:pt x="638" y="885"/>
                  <a:pt x="639" y="879"/>
                  <a:pt x="636" y="876"/>
                </a:cubicBezTo>
                <a:cubicBezTo>
                  <a:pt x="629" y="868"/>
                  <a:pt x="625" y="861"/>
                  <a:pt x="615" y="858"/>
                </a:cubicBezTo>
                <a:cubicBezTo>
                  <a:pt x="607" y="856"/>
                  <a:pt x="594" y="855"/>
                  <a:pt x="588" y="849"/>
                </a:cubicBezTo>
                <a:cubicBezTo>
                  <a:pt x="583" y="844"/>
                  <a:pt x="577" y="839"/>
                  <a:pt x="572" y="833"/>
                </a:cubicBezTo>
                <a:cubicBezTo>
                  <a:pt x="569" y="830"/>
                  <a:pt x="564" y="834"/>
                  <a:pt x="559" y="835"/>
                </a:cubicBezTo>
                <a:cubicBezTo>
                  <a:pt x="550" y="838"/>
                  <a:pt x="540" y="831"/>
                  <a:pt x="531" y="827"/>
                </a:cubicBezTo>
                <a:cubicBezTo>
                  <a:pt x="524" y="824"/>
                  <a:pt x="516" y="821"/>
                  <a:pt x="509" y="818"/>
                </a:cubicBezTo>
                <a:cubicBezTo>
                  <a:pt x="507" y="817"/>
                  <a:pt x="503" y="817"/>
                  <a:pt x="501" y="815"/>
                </a:cubicBezTo>
                <a:cubicBezTo>
                  <a:pt x="496" y="810"/>
                  <a:pt x="491" y="805"/>
                  <a:pt x="486" y="800"/>
                </a:cubicBezTo>
                <a:cubicBezTo>
                  <a:pt x="482" y="796"/>
                  <a:pt x="485" y="793"/>
                  <a:pt x="486" y="787"/>
                </a:cubicBezTo>
                <a:cubicBezTo>
                  <a:pt x="488" y="783"/>
                  <a:pt x="480" y="775"/>
                  <a:pt x="478" y="772"/>
                </a:cubicBezTo>
                <a:cubicBezTo>
                  <a:pt x="476" y="768"/>
                  <a:pt x="474" y="766"/>
                  <a:pt x="470" y="763"/>
                </a:cubicBezTo>
                <a:cubicBezTo>
                  <a:pt x="465" y="758"/>
                  <a:pt x="460" y="753"/>
                  <a:pt x="455" y="748"/>
                </a:cubicBezTo>
                <a:cubicBezTo>
                  <a:pt x="454" y="747"/>
                  <a:pt x="455" y="744"/>
                  <a:pt x="456" y="742"/>
                </a:cubicBezTo>
                <a:cubicBezTo>
                  <a:pt x="456" y="741"/>
                  <a:pt x="453" y="738"/>
                  <a:pt x="452" y="737"/>
                </a:cubicBezTo>
                <a:cubicBezTo>
                  <a:pt x="449" y="733"/>
                  <a:pt x="446" y="728"/>
                  <a:pt x="441" y="725"/>
                </a:cubicBezTo>
                <a:cubicBezTo>
                  <a:pt x="437" y="722"/>
                  <a:pt x="433" y="720"/>
                  <a:pt x="432" y="715"/>
                </a:cubicBezTo>
                <a:cubicBezTo>
                  <a:pt x="431" y="712"/>
                  <a:pt x="429" y="699"/>
                  <a:pt x="426" y="698"/>
                </a:cubicBezTo>
                <a:cubicBezTo>
                  <a:pt x="421" y="696"/>
                  <a:pt x="417" y="693"/>
                  <a:pt x="412" y="691"/>
                </a:cubicBezTo>
                <a:cubicBezTo>
                  <a:pt x="414" y="697"/>
                  <a:pt x="415" y="707"/>
                  <a:pt x="418" y="711"/>
                </a:cubicBezTo>
                <a:cubicBezTo>
                  <a:pt x="423" y="717"/>
                  <a:pt x="428" y="722"/>
                  <a:pt x="431" y="730"/>
                </a:cubicBezTo>
                <a:cubicBezTo>
                  <a:pt x="432" y="734"/>
                  <a:pt x="434" y="735"/>
                  <a:pt x="437" y="738"/>
                </a:cubicBezTo>
                <a:cubicBezTo>
                  <a:pt x="440" y="741"/>
                  <a:pt x="440" y="744"/>
                  <a:pt x="442" y="748"/>
                </a:cubicBezTo>
                <a:cubicBezTo>
                  <a:pt x="443" y="751"/>
                  <a:pt x="444" y="754"/>
                  <a:pt x="445" y="758"/>
                </a:cubicBezTo>
                <a:cubicBezTo>
                  <a:pt x="445" y="764"/>
                  <a:pt x="447" y="760"/>
                  <a:pt x="449" y="761"/>
                </a:cubicBezTo>
                <a:cubicBezTo>
                  <a:pt x="451" y="762"/>
                  <a:pt x="455" y="766"/>
                  <a:pt x="455" y="769"/>
                </a:cubicBezTo>
                <a:cubicBezTo>
                  <a:pt x="454" y="773"/>
                  <a:pt x="451" y="774"/>
                  <a:pt x="449" y="771"/>
                </a:cubicBezTo>
                <a:cubicBezTo>
                  <a:pt x="445" y="765"/>
                  <a:pt x="439" y="761"/>
                  <a:pt x="434" y="757"/>
                </a:cubicBezTo>
                <a:cubicBezTo>
                  <a:pt x="432" y="756"/>
                  <a:pt x="433" y="748"/>
                  <a:pt x="433" y="746"/>
                </a:cubicBezTo>
                <a:cubicBezTo>
                  <a:pt x="433" y="743"/>
                  <a:pt x="428" y="741"/>
                  <a:pt x="426" y="739"/>
                </a:cubicBezTo>
                <a:cubicBezTo>
                  <a:pt x="424" y="738"/>
                  <a:pt x="422" y="738"/>
                  <a:pt x="419" y="736"/>
                </a:cubicBezTo>
                <a:cubicBezTo>
                  <a:pt x="417" y="734"/>
                  <a:pt x="414" y="732"/>
                  <a:pt x="411" y="729"/>
                </a:cubicBezTo>
                <a:cubicBezTo>
                  <a:pt x="415" y="729"/>
                  <a:pt x="422" y="728"/>
                  <a:pt x="418" y="722"/>
                </a:cubicBezTo>
                <a:cubicBezTo>
                  <a:pt x="414" y="717"/>
                  <a:pt x="413" y="714"/>
                  <a:pt x="407" y="712"/>
                </a:cubicBezTo>
                <a:cubicBezTo>
                  <a:pt x="404" y="710"/>
                  <a:pt x="403" y="704"/>
                  <a:pt x="401" y="700"/>
                </a:cubicBezTo>
                <a:cubicBezTo>
                  <a:pt x="399" y="693"/>
                  <a:pt x="396" y="687"/>
                  <a:pt x="394" y="680"/>
                </a:cubicBezTo>
                <a:cubicBezTo>
                  <a:pt x="391" y="673"/>
                  <a:pt x="382" y="667"/>
                  <a:pt x="375" y="665"/>
                </a:cubicBezTo>
                <a:cubicBezTo>
                  <a:pt x="369" y="664"/>
                  <a:pt x="367" y="664"/>
                  <a:pt x="365" y="659"/>
                </a:cubicBezTo>
                <a:cubicBezTo>
                  <a:pt x="362" y="653"/>
                  <a:pt x="360" y="647"/>
                  <a:pt x="357" y="641"/>
                </a:cubicBezTo>
                <a:cubicBezTo>
                  <a:pt x="353" y="632"/>
                  <a:pt x="345" y="627"/>
                  <a:pt x="342" y="618"/>
                </a:cubicBezTo>
                <a:cubicBezTo>
                  <a:pt x="339" y="605"/>
                  <a:pt x="339" y="597"/>
                  <a:pt x="339" y="584"/>
                </a:cubicBezTo>
                <a:cubicBezTo>
                  <a:pt x="340" y="573"/>
                  <a:pt x="341" y="562"/>
                  <a:pt x="341" y="552"/>
                </a:cubicBezTo>
                <a:cubicBezTo>
                  <a:pt x="342" y="541"/>
                  <a:pt x="339" y="534"/>
                  <a:pt x="336" y="524"/>
                </a:cubicBezTo>
                <a:cubicBezTo>
                  <a:pt x="342" y="526"/>
                  <a:pt x="348" y="528"/>
                  <a:pt x="354" y="530"/>
                </a:cubicBezTo>
                <a:cubicBezTo>
                  <a:pt x="354" y="521"/>
                  <a:pt x="354" y="520"/>
                  <a:pt x="349" y="514"/>
                </a:cubicBezTo>
                <a:cubicBezTo>
                  <a:pt x="344" y="509"/>
                  <a:pt x="340" y="506"/>
                  <a:pt x="335" y="502"/>
                </a:cubicBezTo>
                <a:cubicBezTo>
                  <a:pt x="331" y="499"/>
                  <a:pt x="326" y="499"/>
                  <a:pt x="321" y="497"/>
                </a:cubicBezTo>
                <a:cubicBezTo>
                  <a:pt x="313" y="494"/>
                  <a:pt x="312" y="493"/>
                  <a:pt x="308" y="485"/>
                </a:cubicBezTo>
                <a:cubicBezTo>
                  <a:pt x="304" y="475"/>
                  <a:pt x="290" y="470"/>
                  <a:pt x="291" y="460"/>
                </a:cubicBezTo>
                <a:cubicBezTo>
                  <a:pt x="292" y="450"/>
                  <a:pt x="291" y="450"/>
                  <a:pt x="283" y="445"/>
                </a:cubicBezTo>
                <a:cubicBezTo>
                  <a:pt x="282" y="445"/>
                  <a:pt x="277" y="455"/>
                  <a:pt x="274" y="450"/>
                </a:cubicBezTo>
                <a:cubicBezTo>
                  <a:pt x="272" y="446"/>
                  <a:pt x="268" y="436"/>
                  <a:pt x="264" y="435"/>
                </a:cubicBezTo>
                <a:cubicBezTo>
                  <a:pt x="258" y="432"/>
                  <a:pt x="257" y="431"/>
                  <a:pt x="254" y="425"/>
                </a:cubicBezTo>
                <a:cubicBezTo>
                  <a:pt x="250" y="420"/>
                  <a:pt x="247" y="413"/>
                  <a:pt x="243" y="409"/>
                </a:cubicBezTo>
                <a:cubicBezTo>
                  <a:pt x="239" y="405"/>
                  <a:pt x="234" y="403"/>
                  <a:pt x="230" y="400"/>
                </a:cubicBezTo>
                <a:cubicBezTo>
                  <a:pt x="220" y="393"/>
                  <a:pt x="211" y="390"/>
                  <a:pt x="200" y="386"/>
                </a:cubicBezTo>
                <a:cubicBezTo>
                  <a:pt x="196" y="384"/>
                  <a:pt x="190" y="388"/>
                  <a:pt x="186" y="387"/>
                </a:cubicBezTo>
                <a:cubicBezTo>
                  <a:pt x="181" y="386"/>
                  <a:pt x="176" y="380"/>
                  <a:pt x="172" y="378"/>
                </a:cubicBezTo>
                <a:cubicBezTo>
                  <a:pt x="166" y="374"/>
                  <a:pt x="165" y="373"/>
                  <a:pt x="158" y="374"/>
                </a:cubicBezTo>
                <a:cubicBezTo>
                  <a:pt x="153" y="374"/>
                  <a:pt x="150" y="376"/>
                  <a:pt x="152" y="383"/>
                </a:cubicBezTo>
                <a:cubicBezTo>
                  <a:pt x="154" y="389"/>
                  <a:pt x="131" y="395"/>
                  <a:pt x="126" y="397"/>
                </a:cubicBezTo>
                <a:cubicBezTo>
                  <a:pt x="125" y="394"/>
                  <a:pt x="126" y="393"/>
                  <a:pt x="128" y="392"/>
                </a:cubicBezTo>
                <a:cubicBezTo>
                  <a:pt x="124" y="391"/>
                  <a:pt x="127" y="379"/>
                  <a:pt x="130" y="378"/>
                </a:cubicBezTo>
                <a:cubicBezTo>
                  <a:pt x="136" y="375"/>
                  <a:pt x="138" y="375"/>
                  <a:pt x="145" y="375"/>
                </a:cubicBezTo>
                <a:cubicBezTo>
                  <a:pt x="143" y="374"/>
                  <a:pt x="142" y="372"/>
                  <a:pt x="140" y="371"/>
                </a:cubicBezTo>
                <a:cubicBezTo>
                  <a:pt x="142" y="370"/>
                  <a:pt x="144" y="368"/>
                  <a:pt x="146" y="367"/>
                </a:cubicBezTo>
                <a:cubicBezTo>
                  <a:pt x="135" y="369"/>
                  <a:pt x="131" y="371"/>
                  <a:pt x="123" y="378"/>
                </a:cubicBezTo>
                <a:cubicBezTo>
                  <a:pt x="115" y="383"/>
                  <a:pt x="112" y="390"/>
                  <a:pt x="107" y="398"/>
                </a:cubicBezTo>
                <a:cubicBezTo>
                  <a:pt x="110" y="399"/>
                  <a:pt x="112" y="399"/>
                  <a:pt x="114" y="400"/>
                </a:cubicBezTo>
                <a:cubicBezTo>
                  <a:pt x="107" y="409"/>
                  <a:pt x="100" y="415"/>
                  <a:pt x="91" y="422"/>
                </a:cubicBezTo>
                <a:cubicBezTo>
                  <a:pt x="86" y="425"/>
                  <a:pt x="72" y="429"/>
                  <a:pt x="71" y="436"/>
                </a:cubicBezTo>
                <a:cubicBezTo>
                  <a:pt x="71" y="442"/>
                  <a:pt x="51" y="445"/>
                  <a:pt x="46" y="447"/>
                </a:cubicBezTo>
                <a:cubicBezTo>
                  <a:pt x="44" y="448"/>
                  <a:pt x="42" y="448"/>
                  <a:pt x="39" y="448"/>
                </a:cubicBezTo>
                <a:cubicBezTo>
                  <a:pt x="36" y="448"/>
                  <a:pt x="38" y="450"/>
                  <a:pt x="36" y="451"/>
                </a:cubicBezTo>
                <a:cubicBezTo>
                  <a:pt x="31" y="454"/>
                  <a:pt x="28" y="455"/>
                  <a:pt x="23" y="454"/>
                </a:cubicBezTo>
                <a:cubicBezTo>
                  <a:pt x="28" y="449"/>
                  <a:pt x="32" y="448"/>
                  <a:pt x="37" y="445"/>
                </a:cubicBezTo>
                <a:cubicBezTo>
                  <a:pt x="41" y="443"/>
                  <a:pt x="53" y="432"/>
                  <a:pt x="56" y="438"/>
                </a:cubicBezTo>
                <a:cubicBezTo>
                  <a:pt x="59" y="433"/>
                  <a:pt x="68" y="423"/>
                  <a:pt x="73" y="427"/>
                </a:cubicBezTo>
                <a:cubicBezTo>
                  <a:pt x="71" y="422"/>
                  <a:pt x="80" y="419"/>
                  <a:pt x="81" y="414"/>
                </a:cubicBezTo>
                <a:cubicBezTo>
                  <a:pt x="82" y="409"/>
                  <a:pt x="82" y="408"/>
                  <a:pt x="84" y="405"/>
                </a:cubicBezTo>
                <a:cubicBezTo>
                  <a:pt x="86" y="403"/>
                  <a:pt x="88" y="403"/>
                  <a:pt x="86" y="400"/>
                </a:cubicBezTo>
                <a:cubicBezTo>
                  <a:pt x="80" y="403"/>
                  <a:pt x="73" y="409"/>
                  <a:pt x="67" y="404"/>
                </a:cubicBezTo>
                <a:cubicBezTo>
                  <a:pt x="65" y="402"/>
                  <a:pt x="61" y="398"/>
                  <a:pt x="58" y="399"/>
                </a:cubicBezTo>
                <a:cubicBezTo>
                  <a:pt x="55" y="400"/>
                  <a:pt x="51" y="401"/>
                  <a:pt x="48" y="403"/>
                </a:cubicBezTo>
                <a:cubicBezTo>
                  <a:pt x="47" y="396"/>
                  <a:pt x="46" y="390"/>
                  <a:pt x="45" y="383"/>
                </a:cubicBezTo>
                <a:cubicBezTo>
                  <a:pt x="43" y="384"/>
                  <a:pt x="35" y="390"/>
                  <a:pt x="34" y="389"/>
                </a:cubicBezTo>
                <a:cubicBezTo>
                  <a:pt x="31" y="387"/>
                  <a:pt x="24" y="384"/>
                  <a:pt x="22" y="380"/>
                </a:cubicBezTo>
                <a:cubicBezTo>
                  <a:pt x="20" y="376"/>
                  <a:pt x="20" y="368"/>
                  <a:pt x="19" y="364"/>
                </a:cubicBezTo>
                <a:cubicBezTo>
                  <a:pt x="18" y="360"/>
                  <a:pt x="21" y="357"/>
                  <a:pt x="23" y="354"/>
                </a:cubicBezTo>
                <a:cubicBezTo>
                  <a:pt x="26" y="348"/>
                  <a:pt x="26" y="346"/>
                  <a:pt x="33" y="347"/>
                </a:cubicBezTo>
                <a:cubicBezTo>
                  <a:pt x="38" y="347"/>
                  <a:pt x="39" y="343"/>
                  <a:pt x="44" y="341"/>
                </a:cubicBezTo>
                <a:cubicBezTo>
                  <a:pt x="49" y="339"/>
                  <a:pt x="53" y="343"/>
                  <a:pt x="55" y="337"/>
                </a:cubicBezTo>
                <a:cubicBezTo>
                  <a:pt x="57" y="332"/>
                  <a:pt x="54" y="331"/>
                  <a:pt x="51" y="327"/>
                </a:cubicBezTo>
                <a:cubicBezTo>
                  <a:pt x="53" y="326"/>
                  <a:pt x="54" y="325"/>
                  <a:pt x="56" y="325"/>
                </a:cubicBezTo>
                <a:cubicBezTo>
                  <a:pt x="53" y="318"/>
                  <a:pt x="48" y="324"/>
                  <a:pt x="45" y="326"/>
                </a:cubicBezTo>
                <a:cubicBezTo>
                  <a:pt x="40" y="329"/>
                  <a:pt x="40" y="325"/>
                  <a:pt x="35" y="326"/>
                </a:cubicBezTo>
                <a:cubicBezTo>
                  <a:pt x="26" y="327"/>
                  <a:pt x="15" y="329"/>
                  <a:pt x="10" y="319"/>
                </a:cubicBezTo>
                <a:cubicBezTo>
                  <a:pt x="12" y="319"/>
                  <a:pt x="13" y="318"/>
                  <a:pt x="14" y="317"/>
                </a:cubicBezTo>
                <a:cubicBezTo>
                  <a:pt x="9" y="316"/>
                  <a:pt x="3" y="315"/>
                  <a:pt x="0" y="311"/>
                </a:cubicBezTo>
                <a:cubicBezTo>
                  <a:pt x="7" y="307"/>
                  <a:pt x="11" y="304"/>
                  <a:pt x="19" y="304"/>
                </a:cubicBezTo>
                <a:cubicBezTo>
                  <a:pt x="18" y="304"/>
                  <a:pt x="18" y="303"/>
                  <a:pt x="17" y="302"/>
                </a:cubicBezTo>
                <a:cubicBezTo>
                  <a:pt x="23" y="299"/>
                  <a:pt x="26" y="298"/>
                  <a:pt x="32" y="298"/>
                </a:cubicBezTo>
                <a:cubicBezTo>
                  <a:pt x="32" y="305"/>
                  <a:pt x="38" y="304"/>
                  <a:pt x="43" y="306"/>
                </a:cubicBezTo>
                <a:cubicBezTo>
                  <a:pt x="48" y="307"/>
                  <a:pt x="50" y="305"/>
                  <a:pt x="54" y="302"/>
                </a:cubicBezTo>
                <a:cubicBezTo>
                  <a:pt x="52" y="301"/>
                  <a:pt x="50" y="300"/>
                  <a:pt x="48" y="299"/>
                </a:cubicBezTo>
                <a:cubicBezTo>
                  <a:pt x="49" y="299"/>
                  <a:pt x="50" y="298"/>
                  <a:pt x="50" y="298"/>
                </a:cubicBezTo>
                <a:cubicBezTo>
                  <a:pt x="48" y="296"/>
                  <a:pt x="47" y="294"/>
                  <a:pt x="50" y="293"/>
                </a:cubicBezTo>
                <a:cubicBezTo>
                  <a:pt x="45" y="292"/>
                  <a:pt x="40" y="291"/>
                  <a:pt x="35" y="290"/>
                </a:cubicBezTo>
                <a:cubicBezTo>
                  <a:pt x="31" y="288"/>
                  <a:pt x="31" y="282"/>
                  <a:pt x="27" y="280"/>
                </a:cubicBezTo>
                <a:cubicBezTo>
                  <a:pt x="24" y="279"/>
                  <a:pt x="13" y="276"/>
                  <a:pt x="12" y="273"/>
                </a:cubicBezTo>
                <a:cubicBezTo>
                  <a:pt x="11" y="272"/>
                  <a:pt x="14" y="266"/>
                  <a:pt x="14" y="265"/>
                </a:cubicBezTo>
                <a:cubicBezTo>
                  <a:pt x="14" y="264"/>
                  <a:pt x="17" y="264"/>
                  <a:pt x="18" y="264"/>
                </a:cubicBezTo>
                <a:cubicBezTo>
                  <a:pt x="22" y="264"/>
                  <a:pt x="29" y="265"/>
                  <a:pt x="32" y="261"/>
                </a:cubicBezTo>
                <a:cubicBezTo>
                  <a:pt x="35" y="256"/>
                  <a:pt x="38" y="252"/>
                  <a:pt x="42" y="248"/>
                </a:cubicBezTo>
                <a:cubicBezTo>
                  <a:pt x="49" y="242"/>
                  <a:pt x="58" y="238"/>
                  <a:pt x="67" y="236"/>
                </a:cubicBezTo>
                <a:cubicBezTo>
                  <a:pt x="73" y="235"/>
                  <a:pt x="78" y="235"/>
                  <a:pt x="82" y="231"/>
                </a:cubicBezTo>
                <a:cubicBezTo>
                  <a:pt x="89" y="226"/>
                  <a:pt x="88" y="226"/>
                  <a:pt x="96" y="230"/>
                </a:cubicBezTo>
                <a:cubicBezTo>
                  <a:pt x="102" y="233"/>
                  <a:pt x="120" y="229"/>
                  <a:pt x="123" y="236"/>
                </a:cubicBezTo>
                <a:cubicBezTo>
                  <a:pt x="125" y="242"/>
                  <a:pt x="144" y="242"/>
                  <a:pt x="150" y="242"/>
                </a:cubicBezTo>
                <a:cubicBezTo>
                  <a:pt x="159" y="244"/>
                  <a:pt x="169" y="245"/>
                  <a:pt x="178" y="246"/>
                </a:cubicBezTo>
                <a:cubicBezTo>
                  <a:pt x="192" y="249"/>
                  <a:pt x="206" y="251"/>
                  <a:pt x="219" y="254"/>
                </a:cubicBezTo>
                <a:cubicBezTo>
                  <a:pt x="228" y="255"/>
                  <a:pt x="237" y="261"/>
                  <a:pt x="246" y="264"/>
                </a:cubicBezTo>
                <a:cubicBezTo>
                  <a:pt x="247" y="265"/>
                  <a:pt x="257" y="253"/>
                  <a:pt x="258" y="252"/>
                </a:cubicBezTo>
                <a:cubicBezTo>
                  <a:pt x="261" y="249"/>
                  <a:pt x="266" y="257"/>
                  <a:pt x="269" y="256"/>
                </a:cubicBezTo>
                <a:cubicBezTo>
                  <a:pt x="274" y="254"/>
                  <a:pt x="296" y="240"/>
                  <a:pt x="299" y="245"/>
                </a:cubicBezTo>
                <a:cubicBezTo>
                  <a:pt x="291" y="250"/>
                  <a:pt x="283" y="254"/>
                  <a:pt x="275" y="258"/>
                </a:cubicBezTo>
                <a:cubicBezTo>
                  <a:pt x="281" y="262"/>
                  <a:pt x="301" y="244"/>
                  <a:pt x="303" y="252"/>
                </a:cubicBezTo>
                <a:cubicBezTo>
                  <a:pt x="306" y="249"/>
                  <a:pt x="308" y="246"/>
                  <a:pt x="310" y="244"/>
                </a:cubicBezTo>
                <a:cubicBezTo>
                  <a:pt x="312" y="241"/>
                  <a:pt x="308" y="241"/>
                  <a:pt x="311" y="238"/>
                </a:cubicBezTo>
                <a:cubicBezTo>
                  <a:pt x="317" y="245"/>
                  <a:pt x="323" y="252"/>
                  <a:pt x="330" y="258"/>
                </a:cubicBezTo>
                <a:cubicBezTo>
                  <a:pt x="332" y="251"/>
                  <a:pt x="333" y="249"/>
                  <a:pt x="338" y="244"/>
                </a:cubicBezTo>
                <a:cubicBezTo>
                  <a:pt x="341" y="248"/>
                  <a:pt x="336" y="249"/>
                  <a:pt x="340" y="251"/>
                </a:cubicBezTo>
                <a:cubicBezTo>
                  <a:pt x="341" y="252"/>
                  <a:pt x="339" y="256"/>
                  <a:pt x="338" y="257"/>
                </a:cubicBezTo>
                <a:cubicBezTo>
                  <a:pt x="341" y="256"/>
                  <a:pt x="346" y="256"/>
                  <a:pt x="348" y="255"/>
                </a:cubicBezTo>
                <a:cubicBezTo>
                  <a:pt x="349" y="254"/>
                  <a:pt x="347" y="251"/>
                  <a:pt x="348" y="250"/>
                </a:cubicBezTo>
                <a:cubicBezTo>
                  <a:pt x="350" y="250"/>
                  <a:pt x="351" y="250"/>
                  <a:pt x="353" y="250"/>
                </a:cubicBezTo>
                <a:cubicBezTo>
                  <a:pt x="358" y="249"/>
                  <a:pt x="365" y="254"/>
                  <a:pt x="370" y="256"/>
                </a:cubicBezTo>
                <a:cubicBezTo>
                  <a:pt x="381" y="261"/>
                  <a:pt x="392" y="262"/>
                  <a:pt x="403" y="265"/>
                </a:cubicBezTo>
                <a:cubicBezTo>
                  <a:pt x="403" y="264"/>
                  <a:pt x="402" y="264"/>
                  <a:pt x="402" y="263"/>
                </a:cubicBezTo>
                <a:cubicBezTo>
                  <a:pt x="409" y="263"/>
                  <a:pt x="412" y="266"/>
                  <a:pt x="418" y="270"/>
                </a:cubicBezTo>
                <a:cubicBezTo>
                  <a:pt x="423" y="273"/>
                  <a:pt x="409" y="278"/>
                  <a:pt x="408" y="278"/>
                </a:cubicBezTo>
                <a:cubicBezTo>
                  <a:pt x="413" y="280"/>
                  <a:pt x="418" y="282"/>
                  <a:pt x="422" y="282"/>
                </a:cubicBezTo>
                <a:cubicBezTo>
                  <a:pt x="430" y="281"/>
                  <a:pt x="438" y="281"/>
                  <a:pt x="446" y="280"/>
                </a:cubicBezTo>
                <a:cubicBezTo>
                  <a:pt x="449" y="280"/>
                  <a:pt x="456" y="279"/>
                  <a:pt x="458" y="282"/>
                </a:cubicBezTo>
                <a:cubicBezTo>
                  <a:pt x="462" y="288"/>
                  <a:pt x="465" y="293"/>
                  <a:pt x="469" y="298"/>
                </a:cubicBezTo>
                <a:cubicBezTo>
                  <a:pt x="468" y="296"/>
                  <a:pt x="468" y="294"/>
                  <a:pt x="467" y="291"/>
                </a:cubicBezTo>
                <a:cubicBezTo>
                  <a:pt x="467" y="290"/>
                  <a:pt x="468" y="289"/>
                  <a:pt x="468" y="287"/>
                </a:cubicBezTo>
                <a:cubicBezTo>
                  <a:pt x="467" y="282"/>
                  <a:pt x="465" y="283"/>
                  <a:pt x="468" y="278"/>
                </a:cubicBezTo>
                <a:cubicBezTo>
                  <a:pt x="470" y="274"/>
                  <a:pt x="486" y="274"/>
                  <a:pt x="482" y="268"/>
                </a:cubicBezTo>
                <a:cubicBezTo>
                  <a:pt x="474" y="271"/>
                  <a:pt x="469" y="274"/>
                  <a:pt x="461" y="274"/>
                </a:cubicBezTo>
                <a:cubicBezTo>
                  <a:pt x="462" y="267"/>
                  <a:pt x="465" y="268"/>
                  <a:pt x="472" y="265"/>
                </a:cubicBezTo>
                <a:cubicBezTo>
                  <a:pt x="478" y="263"/>
                  <a:pt x="479" y="263"/>
                  <a:pt x="485" y="266"/>
                </a:cubicBezTo>
                <a:cubicBezTo>
                  <a:pt x="487" y="267"/>
                  <a:pt x="488" y="271"/>
                  <a:pt x="489" y="273"/>
                </a:cubicBezTo>
                <a:cubicBezTo>
                  <a:pt x="490" y="275"/>
                  <a:pt x="492" y="275"/>
                  <a:pt x="494" y="275"/>
                </a:cubicBezTo>
                <a:cubicBezTo>
                  <a:pt x="499" y="276"/>
                  <a:pt x="504" y="278"/>
                  <a:pt x="508" y="280"/>
                </a:cubicBezTo>
                <a:cubicBezTo>
                  <a:pt x="512" y="281"/>
                  <a:pt x="535" y="284"/>
                  <a:pt x="535" y="281"/>
                </a:cubicBezTo>
                <a:cubicBezTo>
                  <a:pt x="537" y="274"/>
                  <a:pt x="538" y="271"/>
                  <a:pt x="545" y="271"/>
                </a:cubicBezTo>
                <a:cubicBezTo>
                  <a:pt x="549" y="271"/>
                  <a:pt x="554" y="274"/>
                  <a:pt x="558" y="275"/>
                </a:cubicBezTo>
                <a:cubicBezTo>
                  <a:pt x="558" y="277"/>
                  <a:pt x="555" y="283"/>
                  <a:pt x="556" y="285"/>
                </a:cubicBezTo>
                <a:cubicBezTo>
                  <a:pt x="556" y="287"/>
                  <a:pt x="562" y="290"/>
                  <a:pt x="564" y="291"/>
                </a:cubicBezTo>
                <a:cubicBezTo>
                  <a:pt x="562" y="284"/>
                  <a:pt x="559" y="278"/>
                  <a:pt x="568" y="276"/>
                </a:cubicBezTo>
                <a:cubicBezTo>
                  <a:pt x="572" y="276"/>
                  <a:pt x="574" y="272"/>
                  <a:pt x="576" y="270"/>
                </a:cubicBezTo>
                <a:cubicBezTo>
                  <a:pt x="578" y="268"/>
                  <a:pt x="577" y="265"/>
                  <a:pt x="576" y="263"/>
                </a:cubicBezTo>
                <a:cubicBezTo>
                  <a:pt x="574" y="264"/>
                  <a:pt x="572" y="265"/>
                  <a:pt x="570" y="266"/>
                </a:cubicBezTo>
                <a:cubicBezTo>
                  <a:pt x="569" y="259"/>
                  <a:pt x="574" y="258"/>
                  <a:pt x="579" y="257"/>
                </a:cubicBezTo>
                <a:cubicBezTo>
                  <a:pt x="579" y="252"/>
                  <a:pt x="573" y="256"/>
                  <a:pt x="570" y="255"/>
                </a:cubicBezTo>
                <a:cubicBezTo>
                  <a:pt x="567" y="254"/>
                  <a:pt x="558" y="252"/>
                  <a:pt x="557" y="249"/>
                </a:cubicBezTo>
                <a:cubicBezTo>
                  <a:pt x="555" y="243"/>
                  <a:pt x="555" y="239"/>
                  <a:pt x="555" y="232"/>
                </a:cubicBezTo>
                <a:cubicBezTo>
                  <a:pt x="555" y="226"/>
                  <a:pt x="558" y="225"/>
                  <a:pt x="563" y="227"/>
                </a:cubicBezTo>
                <a:cubicBezTo>
                  <a:pt x="564" y="224"/>
                  <a:pt x="561" y="223"/>
                  <a:pt x="559" y="223"/>
                </a:cubicBezTo>
                <a:cubicBezTo>
                  <a:pt x="564" y="220"/>
                  <a:pt x="564" y="221"/>
                  <a:pt x="564" y="215"/>
                </a:cubicBezTo>
                <a:cubicBezTo>
                  <a:pt x="564" y="209"/>
                  <a:pt x="564" y="207"/>
                  <a:pt x="561" y="203"/>
                </a:cubicBezTo>
                <a:cubicBezTo>
                  <a:pt x="560" y="199"/>
                  <a:pt x="561" y="194"/>
                  <a:pt x="561" y="190"/>
                </a:cubicBezTo>
                <a:cubicBezTo>
                  <a:pt x="561" y="187"/>
                  <a:pt x="566" y="189"/>
                  <a:pt x="569" y="189"/>
                </a:cubicBezTo>
                <a:cubicBezTo>
                  <a:pt x="560" y="179"/>
                  <a:pt x="575" y="182"/>
                  <a:pt x="581" y="182"/>
                </a:cubicBezTo>
                <a:cubicBezTo>
                  <a:pt x="589" y="182"/>
                  <a:pt x="595" y="183"/>
                  <a:pt x="603" y="185"/>
                </a:cubicBezTo>
                <a:cubicBezTo>
                  <a:pt x="600" y="190"/>
                  <a:pt x="595" y="200"/>
                  <a:pt x="591" y="203"/>
                </a:cubicBezTo>
                <a:cubicBezTo>
                  <a:pt x="586" y="206"/>
                  <a:pt x="576" y="204"/>
                  <a:pt x="572" y="204"/>
                </a:cubicBezTo>
                <a:cubicBezTo>
                  <a:pt x="586" y="206"/>
                  <a:pt x="569" y="215"/>
                  <a:pt x="570" y="220"/>
                </a:cubicBezTo>
                <a:cubicBezTo>
                  <a:pt x="578" y="218"/>
                  <a:pt x="582" y="225"/>
                  <a:pt x="583" y="232"/>
                </a:cubicBezTo>
                <a:cubicBezTo>
                  <a:pt x="584" y="236"/>
                  <a:pt x="591" y="241"/>
                  <a:pt x="594" y="245"/>
                </a:cubicBezTo>
                <a:cubicBezTo>
                  <a:pt x="590" y="247"/>
                  <a:pt x="587" y="250"/>
                  <a:pt x="583" y="252"/>
                </a:cubicBezTo>
                <a:cubicBezTo>
                  <a:pt x="587" y="253"/>
                  <a:pt x="590" y="256"/>
                  <a:pt x="593" y="253"/>
                </a:cubicBezTo>
                <a:cubicBezTo>
                  <a:pt x="596" y="251"/>
                  <a:pt x="599" y="254"/>
                  <a:pt x="602" y="256"/>
                </a:cubicBezTo>
                <a:cubicBezTo>
                  <a:pt x="601" y="257"/>
                  <a:pt x="599" y="258"/>
                  <a:pt x="597" y="259"/>
                </a:cubicBezTo>
                <a:cubicBezTo>
                  <a:pt x="601" y="262"/>
                  <a:pt x="603" y="262"/>
                  <a:pt x="601" y="267"/>
                </a:cubicBezTo>
                <a:cubicBezTo>
                  <a:pt x="600" y="271"/>
                  <a:pt x="600" y="272"/>
                  <a:pt x="604" y="275"/>
                </a:cubicBezTo>
                <a:cubicBezTo>
                  <a:pt x="606" y="271"/>
                  <a:pt x="607" y="269"/>
                  <a:pt x="608" y="265"/>
                </a:cubicBezTo>
                <a:cubicBezTo>
                  <a:pt x="608" y="263"/>
                  <a:pt x="609" y="257"/>
                  <a:pt x="612" y="259"/>
                </a:cubicBezTo>
                <a:cubicBezTo>
                  <a:pt x="614" y="260"/>
                  <a:pt x="621" y="262"/>
                  <a:pt x="621" y="265"/>
                </a:cubicBezTo>
                <a:cubicBezTo>
                  <a:pt x="622" y="268"/>
                  <a:pt x="624" y="273"/>
                  <a:pt x="620" y="275"/>
                </a:cubicBezTo>
                <a:cubicBezTo>
                  <a:pt x="620" y="274"/>
                  <a:pt x="619" y="273"/>
                  <a:pt x="619" y="272"/>
                </a:cubicBezTo>
                <a:cubicBezTo>
                  <a:pt x="609" y="277"/>
                  <a:pt x="631" y="297"/>
                  <a:pt x="632" y="286"/>
                </a:cubicBezTo>
                <a:cubicBezTo>
                  <a:pt x="632" y="283"/>
                  <a:pt x="632" y="281"/>
                  <a:pt x="634" y="279"/>
                </a:cubicBezTo>
                <a:cubicBezTo>
                  <a:pt x="635" y="278"/>
                  <a:pt x="639" y="277"/>
                  <a:pt x="639" y="275"/>
                </a:cubicBezTo>
                <a:cubicBezTo>
                  <a:pt x="639" y="267"/>
                  <a:pt x="639" y="267"/>
                  <a:pt x="645" y="264"/>
                </a:cubicBezTo>
                <a:cubicBezTo>
                  <a:pt x="643" y="260"/>
                  <a:pt x="640" y="258"/>
                  <a:pt x="641" y="253"/>
                </a:cubicBezTo>
                <a:cubicBezTo>
                  <a:pt x="642" y="248"/>
                  <a:pt x="645" y="249"/>
                  <a:pt x="649" y="250"/>
                </a:cubicBezTo>
                <a:cubicBezTo>
                  <a:pt x="652" y="251"/>
                  <a:pt x="660" y="250"/>
                  <a:pt x="662" y="253"/>
                </a:cubicBezTo>
                <a:cubicBezTo>
                  <a:pt x="666" y="257"/>
                  <a:pt x="667" y="258"/>
                  <a:pt x="673" y="259"/>
                </a:cubicBezTo>
                <a:cubicBezTo>
                  <a:pt x="670" y="263"/>
                  <a:pt x="674" y="266"/>
                  <a:pt x="672" y="269"/>
                </a:cubicBezTo>
                <a:cubicBezTo>
                  <a:pt x="670" y="271"/>
                  <a:pt x="665" y="270"/>
                  <a:pt x="663" y="270"/>
                </a:cubicBezTo>
                <a:cubicBezTo>
                  <a:pt x="665" y="274"/>
                  <a:pt x="666" y="278"/>
                  <a:pt x="669" y="281"/>
                </a:cubicBezTo>
                <a:cubicBezTo>
                  <a:pt x="673" y="285"/>
                  <a:pt x="675" y="287"/>
                  <a:pt x="671" y="292"/>
                </a:cubicBezTo>
                <a:cubicBezTo>
                  <a:pt x="668" y="296"/>
                  <a:pt x="662" y="298"/>
                  <a:pt x="658" y="300"/>
                </a:cubicBezTo>
                <a:cubicBezTo>
                  <a:pt x="655" y="302"/>
                  <a:pt x="653" y="297"/>
                  <a:pt x="650" y="295"/>
                </a:cubicBezTo>
                <a:cubicBezTo>
                  <a:pt x="651" y="298"/>
                  <a:pt x="653" y="301"/>
                  <a:pt x="654" y="304"/>
                </a:cubicBezTo>
                <a:cubicBezTo>
                  <a:pt x="652" y="303"/>
                  <a:pt x="650" y="302"/>
                  <a:pt x="648" y="301"/>
                </a:cubicBezTo>
                <a:cubicBezTo>
                  <a:pt x="648" y="302"/>
                  <a:pt x="648" y="303"/>
                  <a:pt x="649" y="304"/>
                </a:cubicBezTo>
                <a:cubicBezTo>
                  <a:pt x="646" y="303"/>
                  <a:pt x="644" y="302"/>
                  <a:pt x="642" y="302"/>
                </a:cubicBezTo>
                <a:cubicBezTo>
                  <a:pt x="641" y="302"/>
                  <a:pt x="642" y="298"/>
                  <a:pt x="640" y="298"/>
                </a:cubicBezTo>
                <a:cubicBezTo>
                  <a:pt x="637" y="298"/>
                  <a:pt x="632" y="297"/>
                  <a:pt x="631" y="301"/>
                </a:cubicBezTo>
                <a:cubicBezTo>
                  <a:pt x="633" y="302"/>
                  <a:pt x="635" y="303"/>
                  <a:pt x="637" y="304"/>
                </a:cubicBezTo>
                <a:cubicBezTo>
                  <a:pt x="635" y="307"/>
                  <a:pt x="633" y="311"/>
                  <a:pt x="630" y="313"/>
                </a:cubicBezTo>
                <a:cubicBezTo>
                  <a:pt x="625" y="316"/>
                  <a:pt x="623" y="314"/>
                  <a:pt x="618" y="311"/>
                </a:cubicBezTo>
                <a:cubicBezTo>
                  <a:pt x="610" y="307"/>
                  <a:pt x="603" y="307"/>
                  <a:pt x="595" y="307"/>
                </a:cubicBezTo>
                <a:cubicBezTo>
                  <a:pt x="601" y="310"/>
                  <a:pt x="607" y="313"/>
                  <a:pt x="613" y="316"/>
                </a:cubicBezTo>
                <a:cubicBezTo>
                  <a:pt x="617" y="318"/>
                  <a:pt x="624" y="317"/>
                  <a:pt x="629" y="318"/>
                </a:cubicBezTo>
                <a:cubicBezTo>
                  <a:pt x="627" y="321"/>
                  <a:pt x="624" y="330"/>
                  <a:pt x="621" y="332"/>
                </a:cubicBezTo>
                <a:cubicBezTo>
                  <a:pt x="619" y="332"/>
                  <a:pt x="616" y="334"/>
                  <a:pt x="614" y="334"/>
                </a:cubicBezTo>
                <a:cubicBezTo>
                  <a:pt x="612" y="334"/>
                  <a:pt x="610" y="333"/>
                  <a:pt x="607" y="335"/>
                </a:cubicBezTo>
                <a:cubicBezTo>
                  <a:pt x="601" y="339"/>
                  <a:pt x="600" y="340"/>
                  <a:pt x="593" y="337"/>
                </a:cubicBezTo>
                <a:cubicBezTo>
                  <a:pt x="588" y="336"/>
                  <a:pt x="583" y="335"/>
                  <a:pt x="579" y="333"/>
                </a:cubicBezTo>
                <a:cubicBezTo>
                  <a:pt x="582" y="335"/>
                  <a:pt x="585" y="336"/>
                  <a:pt x="588" y="338"/>
                </a:cubicBezTo>
                <a:cubicBezTo>
                  <a:pt x="587" y="338"/>
                  <a:pt x="587" y="339"/>
                  <a:pt x="586" y="340"/>
                </a:cubicBezTo>
                <a:cubicBezTo>
                  <a:pt x="591" y="339"/>
                  <a:pt x="592" y="339"/>
                  <a:pt x="597" y="341"/>
                </a:cubicBezTo>
                <a:cubicBezTo>
                  <a:pt x="599" y="342"/>
                  <a:pt x="603" y="346"/>
                  <a:pt x="599" y="348"/>
                </a:cubicBezTo>
                <a:cubicBezTo>
                  <a:pt x="594" y="350"/>
                  <a:pt x="592" y="350"/>
                  <a:pt x="588" y="350"/>
                </a:cubicBezTo>
                <a:cubicBezTo>
                  <a:pt x="586" y="349"/>
                  <a:pt x="584" y="355"/>
                  <a:pt x="583" y="356"/>
                </a:cubicBezTo>
                <a:cubicBezTo>
                  <a:pt x="579" y="362"/>
                  <a:pt x="573" y="368"/>
                  <a:pt x="572" y="376"/>
                </a:cubicBezTo>
                <a:cubicBezTo>
                  <a:pt x="570" y="384"/>
                  <a:pt x="568" y="392"/>
                  <a:pt x="567" y="400"/>
                </a:cubicBezTo>
                <a:cubicBezTo>
                  <a:pt x="570" y="401"/>
                  <a:pt x="577" y="401"/>
                  <a:pt x="580" y="403"/>
                </a:cubicBezTo>
                <a:cubicBezTo>
                  <a:pt x="582" y="406"/>
                  <a:pt x="584" y="415"/>
                  <a:pt x="585" y="419"/>
                </a:cubicBezTo>
                <a:cubicBezTo>
                  <a:pt x="588" y="425"/>
                  <a:pt x="589" y="423"/>
                  <a:pt x="595" y="422"/>
                </a:cubicBezTo>
                <a:cubicBezTo>
                  <a:pt x="599" y="421"/>
                  <a:pt x="602" y="423"/>
                  <a:pt x="606" y="424"/>
                </a:cubicBezTo>
                <a:cubicBezTo>
                  <a:pt x="615" y="428"/>
                  <a:pt x="622" y="431"/>
                  <a:pt x="630" y="437"/>
                </a:cubicBezTo>
                <a:cubicBezTo>
                  <a:pt x="633" y="439"/>
                  <a:pt x="638" y="444"/>
                  <a:pt x="641" y="445"/>
                </a:cubicBezTo>
                <a:cubicBezTo>
                  <a:pt x="646" y="445"/>
                  <a:pt x="651" y="446"/>
                  <a:pt x="656" y="446"/>
                </a:cubicBezTo>
                <a:cubicBezTo>
                  <a:pt x="657" y="446"/>
                  <a:pt x="666" y="446"/>
                  <a:pt x="666" y="448"/>
                </a:cubicBezTo>
                <a:cubicBezTo>
                  <a:pt x="666" y="455"/>
                  <a:pt x="666" y="461"/>
                  <a:pt x="665" y="468"/>
                </a:cubicBezTo>
                <a:cubicBezTo>
                  <a:pt x="665" y="477"/>
                  <a:pt x="674" y="484"/>
                  <a:pt x="679" y="491"/>
                </a:cubicBezTo>
                <a:cubicBezTo>
                  <a:pt x="685" y="497"/>
                  <a:pt x="696" y="485"/>
                  <a:pt x="695" y="479"/>
                </a:cubicBezTo>
                <a:cubicBezTo>
                  <a:pt x="694" y="474"/>
                  <a:pt x="693" y="468"/>
                  <a:pt x="692" y="462"/>
                </a:cubicBezTo>
                <a:cubicBezTo>
                  <a:pt x="691" y="459"/>
                  <a:pt x="687" y="455"/>
                  <a:pt x="686" y="452"/>
                </a:cubicBezTo>
                <a:cubicBezTo>
                  <a:pt x="691" y="448"/>
                  <a:pt x="702" y="444"/>
                  <a:pt x="707" y="438"/>
                </a:cubicBezTo>
                <a:cubicBezTo>
                  <a:pt x="710" y="433"/>
                  <a:pt x="711" y="419"/>
                  <a:pt x="706" y="415"/>
                </a:cubicBezTo>
                <a:cubicBezTo>
                  <a:pt x="703" y="412"/>
                  <a:pt x="700" y="409"/>
                  <a:pt x="698" y="405"/>
                </a:cubicBezTo>
                <a:cubicBezTo>
                  <a:pt x="694" y="400"/>
                  <a:pt x="693" y="400"/>
                  <a:pt x="697" y="396"/>
                </a:cubicBezTo>
                <a:cubicBezTo>
                  <a:pt x="702" y="392"/>
                  <a:pt x="703" y="392"/>
                  <a:pt x="701" y="386"/>
                </a:cubicBezTo>
                <a:cubicBezTo>
                  <a:pt x="700" y="382"/>
                  <a:pt x="698" y="378"/>
                  <a:pt x="699" y="374"/>
                </a:cubicBezTo>
                <a:cubicBezTo>
                  <a:pt x="701" y="367"/>
                  <a:pt x="701" y="366"/>
                  <a:pt x="699" y="359"/>
                </a:cubicBezTo>
                <a:cubicBezTo>
                  <a:pt x="698" y="355"/>
                  <a:pt x="700" y="354"/>
                  <a:pt x="705" y="353"/>
                </a:cubicBezTo>
                <a:cubicBezTo>
                  <a:pt x="712" y="352"/>
                  <a:pt x="720" y="359"/>
                  <a:pt x="727" y="356"/>
                </a:cubicBezTo>
                <a:cubicBezTo>
                  <a:pt x="732" y="353"/>
                  <a:pt x="733" y="356"/>
                  <a:pt x="738" y="359"/>
                </a:cubicBezTo>
                <a:cubicBezTo>
                  <a:pt x="740" y="361"/>
                  <a:pt x="746" y="363"/>
                  <a:pt x="747" y="366"/>
                </a:cubicBezTo>
                <a:cubicBezTo>
                  <a:pt x="748" y="370"/>
                  <a:pt x="750" y="374"/>
                  <a:pt x="755" y="373"/>
                </a:cubicBezTo>
                <a:cubicBezTo>
                  <a:pt x="759" y="372"/>
                  <a:pt x="761" y="374"/>
                  <a:pt x="765" y="376"/>
                </a:cubicBezTo>
                <a:cubicBezTo>
                  <a:pt x="763" y="380"/>
                  <a:pt x="762" y="380"/>
                  <a:pt x="762" y="384"/>
                </a:cubicBezTo>
                <a:cubicBezTo>
                  <a:pt x="763" y="388"/>
                  <a:pt x="764" y="392"/>
                  <a:pt x="763" y="395"/>
                </a:cubicBezTo>
                <a:cubicBezTo>
                  <a:pt x="764" y="395"/>
                  <a:pt x="765" y="396"/>
                  <a:pt x="766" y="395"/>
                </a:cubicBezTo>
                <a:cubicBezTo>
                  <a:pt x="764" y="398"/>
                  <a:pt x="759" y="401"/>
                  <a:pt x="762" y="404"/>
                </a:cubicBezTo>
                <a:cubicBezTo>
                  <a:pt x="767" y="389"/>
                  <a:pt x="784" y="422"/>
                  <a:pt x="788" y="402"/>
                </a:cubicBezTo>
                <a:cubicBezTo>
                  <a:pt x="789" y="402"/>
                  <a:pt x="790" y="403"/>
                  <a:pt x="791" y="403"/>
                </a:cubicBezTo>
                <a:cubicBezTo>
                  <a:pt x="793" y="399"/>
                  <a:pt x="797" y="395"/>
                  <a:pt x="796" y="390"/>
                </a:cubicBezTo>
                <a:cubicBezTo>
                  <a:pt x="795" y="387"/>
                  <a:pt x="800" y="380"/>
                  <a:pt x="803" y="381"/>
                </a:cubicBezTo>
                <a:cubicBezTo>
                  <a:pt x="803" y="383"/>
                  <a:pt x="803" y="385"/>
                  <a:pt x="802" y="386"/>
                </a:cubicBezTo>
                <a:cubicBezTo>
                  <a:pt x="810" y="387"/>
                  <a:pt x="815" y="403"/>
                  <a:pt x="819" y="409"/>
                </a:cubicBezTo>
                <a:cubicBezTo>
                  <a:pt x="821" y="413"/>
                  <a:pt x="827" y="420"/>
                  <a:pt x="827" y="424"/>
                </a:cubicBezTo>
                <a:cubicBezTo>
                  <a:pt x="828" y="426"/>
                  <a:pt x="824" y="429"/>
                  <a:pt x="824" y="431"/>
                </a:cubicBezTo>
                <a:cubicBezTo>
                  <a:pt x="824" y="432"/>
                  <a:pt x="828" y="435"/>
                  <a:pt x="829" y="435"/>
                </a:cubicBezTo>
                <a:cubicBezTo>
                  <a:pt x="831" y="437"/>
                  <a:pt x="834" y="438"/>
                  <a:pt x="835" y="440"/>
                </a:cubicBezTo>
                <a:cubicBezTo>
                  <a:pt x="837" y="443"/>
                  <a:pt x="834" y="445"/>
                  <a:pt x="837" y="445"/>
                </a:cubicBezTo>
                <a:cubicBezTo>
                  <a:pt x="843" y="446"/>
                  <a:pt x="846" y="446"/>
                  <a:pt x="851" y="449"/>
                </a:cubicBezTo>
                <a:cubicBezTo>
                  <a:pt x="854" y="452"/>
                  <a:pt x="861" y="455"/>
                  <a:pt x="854" y="456"/>
                </a:cubicBezTo>
                <a:cubicBezTo>
                  <a:pt x="849" y="457"/>
                  <a:pt x="845" y="458"/>
                  <a:pt x="841" y="459"/>
                </a:cubicBezTo>
                <a:cubicBezTo>
                  <a:pt x="844" y="460"/>
                  <a:pt x="847" y="459"/>
                  <a:pt x="850" y="458"/>
                </a:cubicBezTo>
                <a:cubicBezTo>
                  <a:pt x="848" y="461"/>
                  <a:pt x="842" y="461"/>
                  <a:pt x="839" y="462"/>
                </a:cubicBezTo>
                <a:cubicBezTo>
                  <a:pt x="836" y="463"/>
                  <a:pt x="837" y="470"/>
                  <a:pt x="838" y="468"/>
                </a:cubicBezTo>
                <a:cubicBezTo>
                  <a:pt x="840" y="466"/>
                  <a:pt x="841" y="465"/>
                  <a:pt x="843" y="464"/>
                </a:cubicBezTo>
                <a:cubicBezTo>
                  <a:pt x="845" y="464"/>
                  <a:pt x="844" y="463"/>
                  <a:pt x="846" y="462"/>
                </a:cubicBezTo>
                <a:cubicBezTo>
                  <a:pt x="848" y="460"/>
                  <a:pt x="852" y="460"/>
                  <a:pt x="855" y="459"/>
                </a:cubicBezTo>
                <a:cubicBezTo>
                  <a:pt x="853" y="459"/>
                  <a:pt x="853" y="458"/>
                  <a:pt x="852" y="457"/>
                </a:cubicBezTo>
                <a:cubicBezTo>
                  <a:pt x="854" y="457"/>
                  <a:pt x="859" y="458"/>
                  <a:pt x="860" y="460"/>
                </a:cubicBezTo>
                <a:cubicBezTo>
                  <a:pt x="861" y="464"/>
                  <a:pt x="857" y="464"/>
                  <a:pt x="859" y="467"/>
                </a:cubicBezTo>
                <a:cubicBezTo>
                  <a:pt x="862" y="462"/>
                  <a:pt x="865" y="464"/>
                  <a:pt x="869" y="466"/>
                </a:cubicBezTo>
                <a:cubicBezTo>
                  <a:pt x="872" y="467"/>
                  <a:pt x="870" y="473"/>
                  <a:pt x="869" y="475"/>
                </a:cubicBezTo>
                <a:cubicBezTo>
                  <a:pt x="868" y="479"/>
                  <a:pt x="872" y="480"/>
                  <a:pt x="869" y="484"/>
                </a:cubicBezTo>
                <a:cubicBezTo>
                  <a:pt x="868" y="486"/>
                  <a:pt x="862" y="489"/>
                  <a:pt x="860" y="490"/>
                </a:cubicBezTo>
                <a:cubicBezTo>
                  <a:pt x="857" y="491"/>
                  <a:pt x="854" y="490"/>
                  <a:pt x="850" y="491"/>
                </a:cubicBezTo>
                <a:cubicBezTo>
                  <a:pt x="846" y="493"/>
                  <a:pt x="845" y="495"/>
                  <a:pt x="842" y="498"/>
                </a:cubicBezTo>
                <a:cubicBezTo>
                  <a:pt x="836" y="504"/>
                  <a:pt x="832" y="505"/>
                  <a:pt x="824" y="504"/>
                </a:cubicBezTo>
                <a:cubicBezTo>
                  <a:pt x="815" y="503"/>
                  <a:pt x="808" y="503"/>
                  <a:pt x="799" y="503"/>
                </a:cubicBezTo>
                <a:cubicBezTo>
                  <a:pt x="792" y="504"/>
                  <a:pt x="784" y="501"/>
                  <a:pt x="782" y="511"/>
                </a:cubicBezTo>
                <a:cubicBezTo>
                  <a:pt x="782" y="514"/>
                  <a:pt x="774" y="515"/>
                  <a:pt x="773" y="516"/>
                </a:cubicBezTo>
                <a:cubicBezTo>
                  <a:pt x="769" y="518"/>
                  <a:pt x="767" y="522"/>
                  <a:pt x="764" y="525"/>
                </a:cubicBezTo>
                <a:cubicBezTo>
                  <a:pt x="759" y="531"/>
                  <a:pt x="756" y="537"/>
                  <a:pt x="750" y="541"/>
                </a:cubicBezTo>
                <a:cubicBezTo>
                  <a:pt x="760" y="536"/>
                  <a:pt x="766" y="526"/>
                  <a:pt x="776" y="521"/>
                </a:cubicBezTo>
                <a:cubicBezTo>
                  <a:pt x="782" y="518"/>
                  <a:pt x="801" y="507"/>
                  <a:pt x="806" y="520"/>
                </a:cubicBezTo>
                <a:cubicBezTo>
                  <a:pt x="805" y="519"/>
                  <a:pt x="804" y="519"/>
                  <a:pt x="803" y="519"/>
                </a:cubicBezTo>
                <a:cubicBezTo>
                  <a:pt x="808" y="522"/>
                  <a:pt x="801" y="524"/>
                  <a:pt x="799" y="527"/>
                </a:cubicBezTo>
                <a:cubicBezTo>
                  <a:pt x="796" y="529"/>
                  <a:pt x="793" y="525"/>
                  <a:pt x="789" y="527"/>
                </a:cubicBezTo>
                <a:cubicBezTo>
                  <a:pt x="791" y="527"/>
                  <a:pt x="794" y="531"/>
                  <a:pt x="795" y="531"/>
                </a:cubicBezTo>
                <a:cubicBezTo>
                  <a:pt x="797" y="531"/>
                  <a:pt x="799" y="530"/>
                  <a:pt x="801" y="531"/>
                </a:cubicBezTo>
                <a:cubicBezTo>
                  <a:pt x="801" y="534"/>
                  <a:pt x="799" y="536"/>
                  <a:pt x="797" y="538"/>
                </a:cubicBezTo>
                <a:cubicBezTo>
                  <a:pt x="798" y="538"/>
                  <a:pt x="800" y="538"/>
                  <a:pt x="801" y="538"/>
                </a:cubicBezTo>
                <a:cubicBezTo>
                  <a:pt x="799" y="543"/>
                  <a:pt x="804" y="547"/>
                  <a:pt x="808" y="548"/>
                </a:cubicBezTo>
                <a:cubicBezTo>
                  <a:pt x="808" y="549"/>
                  <a:pt x="807" y="549"/>
                  <a:pt x="807" y="549"/>
                </a:cubicBezTo>
                <a:cubicBezTo>
                  <a:pt x="813" y="552"/>
                  <a:pt x="818" y="554"/>
                  <a:pt x="823" y="551"/>
                </a:cubicBezTo>
                <a:cubicBezTo>
                  <a:pt x="824" y="552"/>
                  <a:pt x="824" y="552"/>
                  <a:pt x="824" y="553"/>
                </a:cubicBezTo>
                <a:cubicBezTo>
                  <a:pt x="825" y="553"/>
                  <a:pt x="826" y="553"/>
                  <a:pt x="827" y="552"/>
                </a:cubicBezTo>
                <a:cubicBezTo>
                  <a:pt x="824" y="548"/>
                  <a:pt x="831" y="542"/>
                  <a:pt x="833" y="538"/>
                </a:cubicBezTo>
                <a:cubicBezTo>
                  <a:pt x="838" y="540"/>
                  <a:pt x="835" y="544"/>
                  <a:pt x="834" y="547"/>
                </a:cubicBezTo>
                <a:cubicBezTo>
                  <a:pt x="837" y="545"/>
                  <a:pt x="842" y="550"/>
                  <a:pt x="839" y="551"/>
                </a:cubicBezTo>
                <a:cubicBezTo>
                  <a:pt x="835" y="552"/>
                  <a:pt x="832" y="555"/>
                  <a:pt x="828" y="554"/>
                </a:cubicBezTo>
                <a:cubicBezTo>
                  <a:pt x="829" y="555"/>
                  <a:pt x="829" y="556"/>
                  <a:pt x="830" y="557"/>
                </a:cubicBezTo>
                <a:cubicBezTo>
                  <a:pt x="825" y="559"/>
                  <a:pt x="821" y="561"/>
                  <a:pt x="816" y="563"/>
                </a:cubicBezTo>
                <a:cubicBezTo>
                  <a:pt x="814" y="563"/>
                  <a:pt x="812" y="564"/>
                  <a:pt x="811" y="565"/>
                </a:cubicBezTo>
                <a:cubicBezTo>
                  <a:pt x="809" y="567"/>
                  <a:pt x="808" y="563"/>
                  <a:pt x="807" y="564"/>
                </a:cubicBezTo>
                <a:cubicBezTo>
                  <a:pt x="803" y="567"/>
                  <a:pt x="801" y="572"/>
                  <a:pt x="797" y="575"/>
                </a:cubicBezTo>
                <a:cubicBezTo>
                  <a:pt x="795" y="577"/>
                  <a:pt x="793" y="574"/>
                  <a:pt x="791" y="573"/>
                </a:cubicBezTo>
                <a:cubicBezTo>
                  <a:pt x="786" y="566"/>
                  <a:pt x="798" y="560"/>
                  <a:pt x="802" y="557"/>
                </a:cubicBezTo>
                <a:cubicBezTo>
                  <a:pt x="805" y="555"/>
                  <a:pt x="804" y="558"/>
                  <a:pt x="805" y="559"/>
                </a:cubicBezTo>
                <a:cubicBezTo>
                  <a:pt x="808" y="561"/>
                  <a:pt x="809" y="558"/>
                  <a:pt x="812" y="556"/>
                </a:cubicBezTo>
                <a:cubicBezTo>
                  <a:pt x="808" y="556"/>
                  <a:pt x="804" y="555"/>
                  <a:pt x="802" y="557"/>
                </a:cubicBezTo>
                <a:cubicBezTo>
                  <a:pt x="802" y="555"/>
                  <a:pt x="803" y="553"/>
                  <a:pt x="804" y="552"/>
                </a:cubicBezTo>
                <a:cubicBezTo>
                  <a:pt x="801" y="551"/>
                  <a:pt x="796" y="555"/>
                  <a:pt x="793" y="557"/>
                </a:cubicBezTo>
                <a:cubicBezTo>
                  <a:pt x="791" y="559"/>
                  <a:pt x="791" y="556"/>
                  <a:pt x="789" y="558"/>
                </a:cubicBezTo>
                <a:cubicBezTo>
                  <a:pt x="788" y="560"/>
                  <a:pt x="785" y="559"/>
                  <a:pt x="783" y="559"/>
                </a:cubicBezTo>
                <a:cubicBezTo>
                  <a:pt x="786" y="567"/>
                  <a:pt x="773" y="564"/>
                  <a:pt x="771" y="567"/>
                </a:cubicBezTo>
                <a:cubicBezTo>
                  <a:pt x="771" y="567"/>
                  <a:pt x="770" y="566"/>
                  <a:pt x="770" y="566"/>
                </a:cubicBezTo>
                <a:cubicBezTo>
                  <a:pt x="768" y="570"/>
                  <a:pt x="766" y="570"/>
                  <a:pt x="762" y="572"/>
                </a:cubicBezTo>
                <a:cubicBezTo>
                  <a:pt x="759" y="573"/>
                  <a:pt x="759" y="574"/>
                  <a:pt x="758" y="577"/>
                </a:cubicBezTo>
                <a:cubicBezTo>
                  <a:pt x="757" y="581"/>
                  <a:pt x="749" y="595"/>
                  <a:pt x="759" y="594"/>
                </a:cubicBezTo>
                <a:cubicBezTo>
                  <a:pt x="759" y="593"/>
                  <a:pt x="759" y="592"/>
                  <a:pt x="758" y="592"/>
                </a:cubicBezTo>
                <a:cubicBezTo>
                  <a:pt x="759" y="592"/>
                  <a:pt x="760" y="593"/>
                  <a:pt x="761" y="594"/>
                </a:cubicBezTo>
                <a:cubicBezTo>
                  <a:pt x="758" y="596"/>
                  <a:pt x="754" y="595"/>
                  <a:pt x="751" y="594"/>
                </a:cubicBezTo>
                <a:cubicBezTo>
                  <a:pt x="749" y="593"/>
                  <a:pt x="750" y="598"/>
                  <a:pt x="748" y="598"/>
                </a:cubicBezTo>
                <a:cubicBezTo>
                  <a:pt x="740" y="599"/>
                  <a:pt x="737" y="599"/>
                  <a:pt x="731" y="603"/>
                </a:cubicBezTo>
                <a:cubicBezTo>
                  <a:pt x="735" y="603"/>
                  <a:pt x="739" y="601"/>
                  <a:pt x="743" y="600"/>
                </a:cubicBezTo>
                <a:cubicBezTo>
                  <a:pt x="743" y="600"/>
                  <a:pt x="742" y="601"/>
                  <a:pt x="742" y="601"/>
                </a:cubicBezTo>
                <a:cubicBezTo>
                  <a:pt x="743" y="601"/>
                  <a:pt x="744" y="601"/>
                  <a:pt x="745" y="601"/>
                </a:cubicBezTo>
                <a:cubicBezTo>
                  <a:pt x="742" y="603"/>
                  <a:pt x="740" y="604"/>
                  <a:pt x="737" y="605"/>
                </a:cubicBezTo>
                <a:cubicBezTo>
                  <a:pt x="734" y="605"/>
                  <a:pt x="729" y="604"/>
                  <a:pt x="727" y="607"/>
                </a:cubicBezTo>
                <a:cubicBezTo>
                  <a:pt x="734" y="608"/>
                  <a:pt x="724" y="621"/>
                  <a:pt x="722" y="623"/>
                </a:cubicBezTo>
                <a:cubicBezTo>
                  <a:pt x="724" y="620"/>
                  <a:pt x="719" y="618"/>
                  <a:pt x="718" y="615"/>
                </a:cubicBezTo>
                <a:cubicBezTo>
                  <a:pt x="718" y="619"/>
                  <a:pt x="723" y="624"/>
                  <a:pt x="721" y="628"/>
                </a:cubicBezTo>
                <a:cubicBezTo>
                  <a:pt x="719" y="632"/>
                  <a:pt x="716" y="636"/>
                  <a:pt x="715" y="640"/>
                </a:cubicBezTo>
                <a:cubicBezTo>
                  <a:pt x="714" y="640"/>
                  <a:pt x="714" y="640"/>
                  <a:pt x="714" y="640"/>
                </a:cubicBezTo>
                <a:cubicBezTo>
                  <a:pt x="714" y="637"/>
                  <a:pt x="715" y="634"/>
                  <a:pt x="716" y="632"/>
                </a:cubicBezTo>
                <a:cubicBezTo>
                  <a:pt x="715" y="631"/>
                  <a:pt x="716" y="627"/>
                  <a:pt x="712" y="628"/>
                </a:cubicBezTo>
                <a:cubicBezTo>
                  <a:pt x="712" y="625"/>
                  <a:pt x="713" y="623"/>
                  <a:pt x="714" y="620"/>
                </a:cubicBezTo>
                <a:cubicBezTo>
                  <a:pt x="714" y="620"/>
                  <a:pt x="716" y="615"/>
                  <a:pt x="714" y="616"/>
                </a:cubicBezTo>
                <a:cubicBezTo>
                  <a:pt x="708" y="621"/>
                  <a:pt x="710" y="623"/>
                  <a:pt x="711" y="631"/>
                </a:cubicBezTo>
                <a:cubicBezTo>
                  <a:pt x="710" y="629"/>
                  <a:pt x="708" y="628"/>
                  <a:pt x="706" y="628"/>
                </a:cubicBezTo>
                <a:cubicBezTo>
                  <a:pt x="707" y="630"/>
                  <a:pt x="711" y="630"/>
                  <a:pt x="712" y="633"/>
                </a:cubicBezTo>
                <a:cubicBezTo>
                  <a:pt x="713" y="634"/>
                  <a:pt x="711" y="639"/>
                  <a:pt x="711" y="641"/>
                </a:cubicBezTo>
                <a:cubicBezTo>
                  <a:pt x="712" y="643"/>
                  <a:pt x="716" y="642"/>
                  <a:pt x="715" y="647"/>
                </a:cubicBezTo>
                <a:cubicBezTo>
                  <a:pt x="714" y="651"/>
                  <a:pt x="712" y="650"/>
                  <a:pt x="708" y="651"/>
                </a:cubicBezTo>
                <a:cubicBezTo>
                  <a:pt x="711" y="651"/>
                  <a:pt x="716" y="650"/>
                  <a:pt x="715" y="655"/>
                </a:cubicBezTo>
                <a:cubicBezTo>
                  <a:pt x="715" y="656"/>
                  <a:pt x="709" y="657"/>
                  <a:pt x="708" y="657"/>
                </a:cubicBezTo>
                <a:cubicBezTo>
                  <a:pt x="708" y="657"/>
                  <a:pt x="709" y="658"/>
                  <a:pt x="710" y="659"/>
                </a:cubicBezTo>
                <a:cubicBezTo>
                  <a:pt x="709" y="659"/>
                  <a:pt x="708" y="660"/>
                  <a:pt x="706" y="660"/>
                </a:cubicBezTo>
                <a:cubicBezTo>
                  <a:pt x="708" y="664"/>
                  <a:pt x="710" y="660"/>
                  <a:pt x="712" y="662"/>
                </a:cubicBezTo>
                <a:cubicBezTo>
                  <a:pt x="711" y="663"/>
                  <a:pt x="709" y="664"/>
                  <a:pt x="707" y="664"/>
                </a:cubicBezTo>
                <a:cubicBezTo>
                  <a:pt x="706" y="665"/>
                  <a:pt x="704" y="663"/>
                  <a:pt x="703" y="664"/>
                </a:cubicBezTo>
                <a:cubicBezTo>
                  <a:pt x="701" y="665"/>
                  <a:pt x="699" y="669"/>
                  <a:pt x="698" y="671"/>
                </a:cubicBezTo>
                <a:cubicBezTo>
                  <a:pt x="697" y="673"/>
                  <a:pt x="693" y="672"/>
                  <a:pt x="691" y="675"/>
                </a:cubicBezTo>
                <a:cubicBezTo>
                  <a:pt x="690" y="677"/>
                  <a:pt x="688" y="679"/>
                  <a:pt x="686" y="681"/>
                </a:cubicBezTo>
                <a:cubicBezTo>
                  <a:pt x="678" y="685"/>
                  <a:pt x="677" y="688"/>
                  <a:pt x="673" y="696"/>
                </a:cubicBezTo>
                <a:cubicBezTo>
                  <a:pt x="671" y="700"/>
                  <a:pt x="672" y="708"/>
                  <a:pt x="674" y="712"/>
                </a:cubicBezTo>
                <a:cubicBezTo>
                  <a:pt x="677" y="719"/>
                  <a:pt x="679" y="725"/>
                  <a:pt x="682" y="733"/>
                </a:cubicBezTo>
                <a:cubicBezTo>
                  <a:pt x="683" y="737"/>
                  <a:pt x="684" y="747"/>
                  <a:pt x="681" y="750"/>
                </a:cubicBezTo>
                <a:cubicBezTo>
                  <a:pt x="679" y="752"/>
                  <a:pt x="677" y="755"/>
                  <a:pt x="674" y="751"/>
                </a:cubicBezTo>
                <a:cubicBezTo>
                  <a:pt x="674" y="750"/>
                  <a:pt x="669" y="746"/>
                  <a:pt x="669" y="746"/>
                </a:cubicBezTo>
                <a:cubicBezTo>
                  <a:pt x="668" y="742"/>
                  <a:pt x="667" y="740"/>
                  <a:pt x="665" y="737"/>
                </a:cubicBezTo>
                <a:cubicBezTo>
                  <a:pt x="664" y="734"/>
                  <a:pt x="662" y="732"/>
                  <a:pt x="663" y="729"/>
                </a:cubicBezTo>
                <a:cubicBezTo>
                  <a:pt x="663" y="729"/>
                  <a:pt x="662" y="730"/>
                  <a:pt x="662" y="730"/>
                </a:cubicBezTo>
                <a:cubicBezTo>
                  <a:pt x="660" y="725"/>
                  <a:pt x="665" y="719"/>
                  <a:pt x="660" y="715"/>
                </a:cubicBezTo>
                <a:cubicBezTo>
                  <a:pt x="656" y="713"/>
                  <a:pt x="654" y="707"/>
                  <a:pt x="649" y="709"/>
                </a:cubicBezTo>
                <a:cubicBezTo>
                  <a:pt x="646" y="709"/>
                  <a:pt x="643" y="711"/>
                  <a:pt x="641" y="710"/>
                </a:cubicBezTo>
                <a:cubicBezTo>
                  <a:pt x="639" y="708"/>
                  <a:pt x="636" y="706"/>
                  <a:pt x="634" y="705"/>
                </a:cubicBezTo>
                <a:cubicBezTo>
                  <a:pt x="629" y="704"/>
                  <a:pt x="622" y="709"/>
                  <a:pt x="621" y="702"/>
                </a:cubicBezTo>
                <a:cubicBezTo>
                  <a:pt x="620" y="708"/>
                  <a:pt x="606" y="704"/>
                  <a:pt x="602" y="707"/>
                </a:cubicBezTo>
                <a:cubicBezTo>
                  <a:pt x="605" y="707"/>
                  <a:pt x="616" y="709"/>
                  <a:pt x="607" y="713"/>
                </a:cubicBezTo>
                <a:cubicBezTo>
                  <a:pt x="608" y="713"/>
                  <a:pt x="613" y="715"/>
                  <a:pt x="613" y="715"/>
                </a:cubicBezTo>
                <a:cubicBezTo>
                  <a:pt x="613" y="718"/>
                  <a:pt x="611" y="719"/>
                  <a:pt x="610" y="718"/>
                </a:cubicBezTo>
                <a:cubicBezTo>
                  <a:pt x="611" y="715"/>
                  <a:pt x="607" y="714"/>
                  <a:pt x="605" y="713"/>
                </a:cubicBezTo>
                <a:cubicBezTo>
                  <a:pt x="605" y="715"/>
                  <a:pt x="604" y="716"/>
                  <a:pt x="604" y="717"/>
                </a:cubicBezTo>
                <a:cubicBezTo>
                  <a:pt x="602" y="713"/>
                  <a:pt x="600" y="717"/>
                  <a:pt x="598" y="715"/>
                </a:cubicBezTo>
                <a:cubicBezTo>
                  <a:pt x="594" y="713"/>
                  <a:pt x="593" y="711"/>
                  <a:pt x="589" y="712"/>
                </a:cubicBezTo>
                <a:cubicBezTo>
                  <a:pt x="587" y="713"/>
                  <a:pt x="584" y="711"/>
                  <a:pt x="582" y="710"/>
                </a:cubicBezTo>
                <a:cubicBezTo>
                  <a:pt x="578" y="708"/>
                  <a:pt x="572" y="713"/>
                  <a:pt x="568" y="714"/>
                </a:cubicBezTo>
                <a:cubicBezTo>
                  <a:pt x="562" y="717"/>
                  <a:pt x="547" y="728"/>
                  <a:pt x="547" y="737"/>
                </a:cubicBezTo>
                <a:cubicBezTo>
                  <a:pt x="547" y="740"/>
                  <a:pt x="550" y="743"/>
                  <a:pt x="550" y="745"/>
                </a:cubicBezTo>
                <a:cubicBezTo>
                  <a:pt x="551" y="747"/>
                  <a:pt x="549" y="750"/>
                  <a:pt x="548" y="752"/>
                </a:cubicBezTo>
                <a:cubicBezTo>
                  <a:pt x="547" y="757"/>
                  <a:pt x="545" y="762"/>
                  <a:pt x="545" y="767"/>
                </a:cubicBezTo>
                <a:cubicBezTo>
                  <a:pt x="545" y="780"/>
                  <a:pt x="547" y="789"/>
                  <a:pt x="554" y="800"/>
                </a:cubicBezTo>
                <a:cubicBezTo>
                  <a:pt x="558" y="806"/>
                  <a:pt x="560" y="811"/>
                  <a:pt x="567" y="813"/>
                </a:cubicBezTo>
                <a:cubicBezTo>
                  <a:pt x="568" y="813"/>
                  <a:pt x="570" y="817"/>
                  <a:pt x="571" y="816"/>
                </a:cubicBezTo>
                <a:cubicBezTo>
                  <a:pt x="574" y="815"/>
                  <a:pt x="577" y="814"/>
                  <a:pt x="580" y="813"/>
                </a:cubicBezTo>
                <a:cubicBezTo>
                  <a:pt x="583" y="812"/>
                  <a:pt x="585" y="812"/>
                  <a:pt x="587" y="811"/>
                </a:cubicBezTo>
                <a:cubicBezTo>
                  <a:pt x="590" y="811"/>
                  <a:pt x="591" y="814"/>
                  <a:pt x="592" y="813"/>
                </a:cubicBezTo>
                <a:cubicBezTo>
                  <a:pt x="593" y="813"/>
                  <a:pt x="595" y="812"/>
                  <a:pt x="596" y="812"/>
                </a:cubicBezTo>
                <a:cubicBezTo>
                  <a:pt x="596" y="811"/>
                  <a:pt x="595" y="809"/>
                  <a:pt x="596" y="809"/>
                </a:cubicBezTo>
                <a:cubicBezTo>
                  <a:pt x="598" y="806"/>
                  <a:pt x="599" y="806"/>
                  <a:pt x="600" y="802"/>
                </a:cubicBezTo>
                <a:cubicBezTo>
                  <a:pt x="602" y="797"/>
                  <a:pt x="601" y="790"/>
                  <a:pt x="607" y="788"/>
                </a:cubicBezTo>
                <a:cubicBezTo>
                  <a:pt x="610" y="787"/>
                  <a:pt x="618" y="785"/>
                  <a:pt x="620" y="786"/>
                </a:cubicBezTo>
                <a:cubicBezTo>
                  <a:pt x="623" y="786"/>
                  <a:pt x="633" y="784"/>
                  <a:pt x="630" y="791"/>
                </a:cubicBezTo>
                <a:cubicBezTo>
                  <a:pt x="628" y="794"/>
                  <a:pt x="625" y="802"/>
                  <a:pt x="623" y="802"/>
                </a:cubicBezTo>
                <a:cubicBezTo>
                  <a:pt x="624" y="803"/>
                  <a:pt x="623" y="804"/>
                  <a:pt x="625" y="804"/>
                </a:cubicBezTo>
                <a:cubicBezTo>
                  <a:pt x="625" y="805"/>
                  <a:pt x="624" y="806"/>
                  <a:pt x="623" y="806"/>
                </a:cubicBezTo>
                <a:cubicBezTo>
                  <a:pt x="623" y="807"/>
                  <a:pt x="623" y="807"/>
                  <a:pt x="623" y="807"/>
                </a:cubicBezTo>
                <a:cubicBezTo>
                  <a:pt x="624" y="807"/>
                  <a:pt x="624" y="806"/>
                  <a:pt x="625" y="806"/>
                </a:cubicBezTo>
                <a:cubicBezTo>
                  <a:pt x="623" y="809"/>
                  <a:pt x="623" y="813"/>
                  <a:pt x="622" y="816"/>
                </a:cubicBezTo>
                <a:cubicBezTo>
                  <a:pt x="621" y="815"/>
                  <a:pt x="620" y="812"/>
                  <a:pt x="620" y="810"/>
                </a:cubicBezTo>
                <a:cubicBezTo>
                  <a:pt x="620" y="811"/>
                  <a:pt x="619" y="813"/>
                  <a:pt x="618" y="814"/>
                </a:cubicBezTo>
                <a:cubicBezTo>
                  <a:pt x="622" y="814"/>
                  <a:pt x="617" y="823"/>
                  <a:pt x="619" y="826"/>
                </a:cubicBezTo>
                <a:cubicBezTo>
                  <a:pt x="620" y="829"/>
                  <a:pt x="616" y="834"/>
                  <a:pt x="614" y="836"/>
                </a:cubicBezTo>
                <a:cubicBezTo>
                  <a:pt x="620" y="838"/>
                  <a:pt x="626" y="836"/>
                  <a:pt x="633" y="837"/>
                </a:cubicBezTo>
                <a:cubicBezTo>
                  <a:pt x="635" y="837"/>
                  <a:pt x="637" y="835"/>
                  <a:pt x="640" y="836"/>
                </a:cubicBezTo>
                <a:cubicBezTo>
                  <a:pt x="643" y="836"/>
                  <a:pt x="647" y="836"/>
                  <a:pt x="649" y="837"/>
                </a:cubicBezTo>
                <a:cubicBezTo>
                  <a:pt x="655" y="839"/>
                  <a:pt x="659" y="843"/>
                  <a:pt x="658" y="850"/>
                </a:cubicBezTo>
                <a:cubicBezTo>
                  <a:pt x="657" y="854"/>
                  <a:pt x="656" y="859"/>
                  <a:pt x="656" y="863"/>
                </a:cubicBezTo>
                <a:cubicBezTo>
                  <a:pt x="655" y="866"/>
                  <a:pt x="653" y="868"/>
                  <a:pt x="653" y="870"/>
                </a:cubicBezTo>
                <a:cubicBezTo>
                  <a:pt x="652" y="882"/>
                  <a:pt x="666" y="901"/>
                  <a:pt x="676" y="896"/>
                </a:cubicBezTo>
                <a:cubicBezTo>
                  <a:pt x="683" y="894"/>
                  <a:pt x="686" y="891"/>
                  <a:pt x="693" y="893"/>
                </a:cubicBezTo>
                <a:cubicBezTo>
                  <a:pt x="700" y="895"/>
                  <a:pt x="702" y="899"/>
                  <a:pt x="707" y="904"/>
                </a:cubicBezTo>
                <a:cubicBezTo>
                  <a:pt x="707" y="896"/>
                  <a:pt x="717" y="885"/>
                  <a:pt x="721" y="878"/>
                </a:cubicBezTo>
                <a:cubicBezTo>
                  <a:pt x="722" y="876"/>
                  <a:pt x="730" y="875"/>
                  <a:pt x="732" y="874"/>
                </a:cubicBezTo>
                <a:cubicBezTo>
                  <a:pt x="737" y="872"/>
                  <a:pt x="743" y="870"/>
                  <a:pt x="749" y="868"/>
                </a:cubicBezTo>
                <a:cubicBezTo>
                  <a:pt x="754" y="866"/>
                  <a:pt x="763" y="871"/>
                  <a:pt x="768" y="872"/>
                </a:cubicBezTo>
                <a:cubicBezTo>
                  <a:pt x="781" y="875"/>
                  <a:pt x="794" y="878"/>
                  <a:pt x="808" y="881"/>
                </a:cubicBezTo>
                <a:cubicBezTo>
                  <a:pt x="815" y="883"/>
                  <a:pt x="822" y="883"/>
                  <a:pt x="827" y="888"/>
                </a:cubicBezTo>
                <a:cubicBezTo>
                  <a:pt x="838" y="898"/>
                  <a:pt x="848" y="908"/>
                  <a:pt x="858" y="918"/>
                </a:cubicBezTo>
                <a:cubicBezTo>
                  <a:pt x="865" y="924"/>
                  <a:pt x="879" y="924"/>
                  <a:pt x="887" y="926"/>
                </a:cubicBezTo>
                <a:cubicBezTo>
                  <a:pt x="895" y="928"/>
                  <a:pt x="901" y="941"/>
                  <a:pt x="906" y="947"/>
                </a:cubicBezTo>
                <a:cubicBezTo>
                  <a:pt x="911" y="954"/>
                  <a:pt x="916" y="960"/>
                  <a:pt x="921" y="967"/>
                </a:cubicBezTo>
                <a:cubicBezTo>
                  <a:pt x="922" y="968"/>
                  <a:pt x="925" y="973"/>
                  <a:pt x="927" y="974"/>
                </a:cubicBezTo>
                <a:cubicBezTo>
                  <a:pt x="937" y="978"/>
                  <a:pt x="948" y="982"/>
                  <a:pt x="958" y="986"/>
                </a:cubicBezTo>
                <a:cubicBezTo>
                  <a:pt x="969" y="989"/>
                  <a:pt x="980" y="993"/>
                  <a:pt x="990" y="997"/>
                </a:cubicBezTo>
                <a:cubicBezTo>
                  <a:pt x="999" y="1000"/>
                  <a:pt x="1008" y="1010"/>
                  <a:pt x="1016" y="1016"/>
                </a:cubicBezTo>
                <a:cubicBezTo>
                  <a:pt x="1017" y="1016"/>
                  <a:pt x="1027" y="1016"/>
                  <a:pt x="1027" y="1017"/>
                </a:cubicBezTo>
                <a:cubicBezTo>
                  <a:pt x="1028" y="1022"/>
                  <a:pt x="1030" y="1026"/>
                  <a:pt x="1031" y="1031"/>
                </a:cubicBezTo>
                <a:close/>
                <a:moveTo>
                  <a:pt x="690" y="579"/>
                </a:moveTo>
                <a:cubicBezTo>
                  <a:pt x="690" y="583"/>
                  <a:pt x="680" y="585"/>
                  <a:pt x="676" y="585"/>
                </a:cubicBezTo>
                <a:cubicBezTo>
                  <a:pt x="672" y="585"/>
                  <a:pt x="671" y="585"/>
                  <a:pt x="667" y="588"/>
                </a:cubicBezTo>
                <a:cubicBezTo>
                  <a:pt x="665" y="591"/>
                  <a:pt x="663" y="593"/>
                  <a:pt x="660" y="591"/>
                </a:cubicBezTo>
                <a:cubicBezTo>
                  <a:pt x="660" y="589"/>
                  <a:pt x="663" y="588"/>
                  <a:pt x="665" y="587"/>
                </a:cubicBezTo>
                <a:cubicBezTo>
                  <a:pt x="663" y="585"/>
                  <a:pt x="663" y="586"/>
                  <a:pt x="663" y="584"/>
                </a:cubicBezTo>
                <a:cubicBezTo>
                  <a:pt x="660" y="587"/>
                  <a:pt x="658" y="590"/>
                  <a:pt x="656" y="594"/>
                </a:cubicBezTo>
                <a:cubicBezTo>
                  <a:pt x="658" y="595"/>
                  <a:pt x="659" y="595"/>
                  <a:pt x="661" y="596"/>
                </a:cubicBezTo>
                <a:cubicBezTo>
                  <a:pt x="661" y="596"/>
                  <a:pt x="660" y="597"/>
                  <a:pt x="660" y="597"/>
                </a:cubicBezTo>
                <a:cubicBezTo>
                  <a:pt x="667" y="598"/>
                  <a:pt x="670" y="594"/>
                  <a:pt x="676" y="592"/>
                </a:cubicBezTo>
                <a:cubicBezTo>
                  <a:pt x="682" y="590"/>
                  <a:pt x="686" y="587"/>
                  <a:pt x="691" y="583"/>
                </a:cubicBezTo>
                <a:cubicBezTo>
                  <a:pt x="692" y="581"/>
                  <a:pt x="692" y="580"/>
                  <a:pt x="690" y="579"/>
                </a:cubicBezTo>
                <a:close/>
                <a:moveTo>
                  <a:pt x="700" y="577"/>
                </a:moveTo>
                <a:cubicBezTo>
                  <a:pt x="705" y="582"/>
                  <a:pt x="717" y="572"/>
                  <a:pt x="711" y="570"/>
                </a:cubicBezTo>
                <a:cubicBezTo>
                  <a:pt x="712" y="568"/>
                  <a:pt x="714" y="567"/>
                  <a:pt x="716" y="566"/>
                </a:cubicBezTo>
                <a:cubicBezTo>
                  <a:pt x="712" y="567"/>
                  <a:pt x="705" y="572"/>
                  <a:pt x="703" y="571"/>
                </a:cubicBezTo>
                <a:cubicBezTo>
                  <a:pt x="699" y="569"/>
                  <a:pt x="693" y="572"/>
                  <a:pt x="689" y="573"/>
                </a:cubicBezTo>
                <a:cubicBezTo>
                  <a:pt x="679" y="585"/>
                  <a:pt x="696" y="573"/>
                  <a:pt x="700" y="577"/>
                </a:cubicBezTo>
                <a:close/>
                <a:moveTo>
                  <a:pt x="590" y="541"/>
                </a:moveTo>
                <a:cubicBezTo>
                  <a:pt x="593" y="542"/>
                  <a:pt x="596" y="540"/>
                  <a:pt x="599" y="539"/>
                </a:cubicBezTo>
                <a:cubicBezTo>
                  <a:pt x="599" y="540"/>
                  <a:pt x="599" y="541"/>
                  <a:pt x="598" y="541"/>
                </a:cubicBezTo>
                <a:cubicBezTo>
                  <a:pt x="606" y="546"/>
                  <a:pt x="617" y="530"/>
                  <a:pt x="623" y="534"/>
                </a:cubicBezTo>
                <a:cubicBezTo>
                  <a:pt x="620" y="535"/>
                  <a:pt x="618" y="538"/>
                  <a:pt x="617" y="541"/>
                </a:cubicBezTo>
                <a:cubicBezTo>
                  <a:pt x="620" y="539"/>
                  <a:pt x="622" y="539"/>
                  <a:pt x="624" y="542"/>
                </a:cubicBezTo>
                <a:cubicBezTo>
                  <a:pt x="626" y="544"/>
                  <a:pt x="628" y="543"/>
                  <a:pt x="630" y="544"/>
                </a:cubicBezTo>
                <a:cubicBezTo>
                  <a:pt x="631" y="545"/>
                  <a:pt x="642" y="541"/>
                  <a:pt x="644" y="541"/>
                </a:cubicBezTo>
                <a:cubicBezTo>
                  <a:pt x="643" y="544"/>
                  <a:pt x="647" y="543"/>
                  <a:pt x="649" y="544"/>
                </a:cubicBezTo>
                <a:cubicBezTo>
                  <a:pt x="650" y="545"/>
                  <a:pt x="651" y="548"/>
                  <a:pt x="653" y="550"/>
                </a:cubicBezTo>
                <a:cubicBezTo>
                  <a:pt x="650" y="549"/>
                  <a:pt x="647" y="548"/>
                  <a:pt x="646" y="551"/>
                </a:cubicBezTo>
                <a:cubicBezTo>
                  <a:pt x="642" y="546"/>
                  <a:pt x="634" y="549"/>
                  <a:pt x="632" y="553"/>
                </a:cubicBezTo>
                <a:cubicBezTo>
                  <a:pt x="631" y="553"/>
                  <a:pt x="631" y="553"/>
                  <a:pt x="631" y="553"/>
                </a:cubicBezTo>
                <a:cubicBezTo>
                  <a:pt x="631" y="552"/>
                  <a:pt x="632" y="551"/>
                  <a:pt x="632" y="551"/>
                </a:cubicBezTo>
                <a:cubicBezTo>
                  <a:pt x="631" y="552"/>
                  <a:pt x="630" y="552"/>
                  <a:pt x="629" y="553"/>
                </a:cubicBezTo>
                <a:cubicBezTo>
                  <a:pt x="629" y="552"/>
                  <a:pt x="629" y="551"/>
                  <a:pt x="629" y="550"/>
                </a:cubicBezTo>
                <a:cubicBezTo>
                  <a:pt x="626" y="553"/>
                  <a:pt x="621" y="560"/>
                  <a:pt x="621" y="564"/>
                </a:cubicBezTo>
                <a:cubicBezTo>
                  <a:pt x="624" y="565"/>
                  <a:pt x="625" y="559"/>
                  <a:pt x="628" y="557"/>
                </a:cubicBezTo>
                <a:cubicBezTo>
                  <a:pt x="628" y="560"/>
                  <a:pt x="625" y="564"/>
                  <a:pt x="625" y="567"/>
                </a:cubicBezTo>
                <a:cubicBezTo>
                  <a:pt x="624" y="571"/>
                  <a:pt x="622" y="576"/>
                  <a:pt x="622" y="580"/>
                </a:cubicBezTo>
                <a:cubicBezTo>
                  <a:pt x="622" y="586"/>
                  <a:pt x="626" y="603"/>
                  <a:pt x="632" y="590"/>
                </a:cubicBezTo>
                <a:cubicBezTo>
                  <a:pt x="635" y="583"/>
                  <a:pt x="634" y="579"/>
                  <a:pt x="633" y="572"/>
                </a:cubicBezTo>
                <a:cubicBezTo>
                  <a:pt x="632" y="564"/>
                  <a:pt x="637" y="563"/>
                  <a:pt x="639" y="558"/>
                </a:cubicBezTo>
                <a:cubicBezTo>
                  <a:pt x="639" y="559"/>
                  <a:pt x="639" y="561"/>
                  <a:pt x="639" y="562"/>
                </a:cubicBezTo>
                <a:cubicBezTo>
                  <a:pt x="641" y="560"/>
                  <a:pt x="640" y="556"/>
                  <a:pt x="645" y="556"/>
                </a:cubicBezTo>
                <a:cubicBezTo>
                  <a:pt x="641" y="551"/>
                  <a:pt x="648" y="552"/>
                  <a:pt x="651" y="554"/>
                </a:cubicBezTo>
                <a:cubicBezTo>
                  <a:pt x="653" y="557"/>
                  <a:pt x="656" y="555"/>
                  <a:pt x="657" y="560"/>
                </a:cubicBezTo>
                <a:cubicBezTo>
                  <a:pt x="657" y="560"/>
                  <a:pt x="657" y="560"/>
                  <a:pt x="656" y="560"/>
                </a:cubicBezTo>
                <a:cubicBezTo>
                  <a:pt x="658" y="562"/>
                  <a:pt x="658" y="566"/>
                  <a:pt x="656" y="568"/>
                </a:cubicBezTo>
                <a:cubicBezTo>
                  <a:pt x="655" y="568"/>
                  <a:pt x="652" y="572"/>
                  <a:pt x="652" y="573"/>
                </a:cubicBezTo>
                <a:cubicBezTo>
                  <a:pt x="653" y="575"/>
                  <a:pt x="659" y="570"/>
                  <a:pt x="660" y="570"/>
                </a:cubicBezTo>
                <a:cubicBezTo>
                  <a:pt x="663" y="570"/>
                  <a:pt x="663" y="579"/>
                  <a:pt x="664" y="581"/>
                </a:cubicBezTo>
                <a:cubicBezTo>
                  <a:pt x="666" y="579"/>
                  <a:pt x="668" y="577"/>
                  <a:pt x="669" y="575"/>
                </a:cubicBezTo>
                <a:cubicBezTo>
                  <a:pt x="670" y="574"/>
                  <a:pt x="669" y="570"/>
                  <a:pt x="670" y="569"/>
                </a:cubicBezTo>
                <a:cubicBezTo>
                  <a:pt x="671" y="565"/>
                  <a:pt x="675" y="560"/>
                  <a:pt x="670" y="558"/>
                </a:cubicBezTo>
                <a:cubicBezTo>
                  <a:pt x="674" y="556"/>
                  <a:pt x="672" y="561"/>
                  <a:pt x="675" y="560"/>
                </a:cubicBezTo>
                <a:cubicBezTo>
                  <a:pt x="675" y="561"/>
                  <a:pt x="675" y="562"/>
                  <a:pt x="674" y="563"/>
                </a:cubicBezTo>
                <a:cubicBezTo>
                  <a:pt x="675" y="563"/>
                  <a:pt x="675" y="563"/>
                  <a:pt x="675" y="564"/>
                </a:cubicBezTo>
                <a:cubicBezTo>
                  <a:pt x="677" y="562"/>
                  <a:pt x="681" y="565"/>
                  <a:pt x="683" y="564"/>
                </a:cubicBezTo>
                <a:cubicBezTo>
                  <a:pt x="683" y="564"/>
                  <a:pt x="682" y="561"/>
                  <a:pt x="685" y="563"/>
                </a:cubicBezTo>
                <a:cubicBezTo>
                  <a:pt x="682" y="559"/>
                  <a:pt x="682" y="551"/>
                  <a:pt x="676" y="550"/>
                </a:cubicBezTo>
                <a:cubicBezTo>
                  <a:pt x="671" y="549"/>
                  <a:pt x="665" y="549"/>
                  <a:pt x="659" y="547"/>
                </a:cubicBezTo>
                <a:cubicBezTo>
                  <a:pt x="658" y="547"/>
                  <a:pt x="647" y="544"/>
                  <a:pt x="648" y="543"/>
                </a:cubicBezTo>
                <a:cubicBezTo>
                  <a:pt x="649" y="541"/>
                  <a:pt x="648" y="540"/>
                  <a:pt x="647" y="539"/>
                </a:cubicBezTo>
                <a:cubicBezTo>
                  <a:pt x="646" y="538"/>
                  <a:pt x="648" y="537"/>
                  <a:pt x="647" y="535"/>
                </a:cubicBezTo>
                <a:cubicBezTo>
                  <a:pt x="646" y="532"/>
                  <a:pt x="643" y="534"/>
                  <a:pt x="645" y="528"/>
                </a:cubicBezTo>
                <a:cubicBezTo>
                  <a:pt x="637" y="530"/>
                  <a:pt x="637" y="526"/>
                  <a:pt x="633" y="520"/>
                </a:cubicBezTo>
                <a:cubicBezTo>
                  <a:pt x="631" y="517"/>
                  <a:pt x="629" y="521"/>
                  <a:pt x="627" y="520"/>
                </a:cubicBezTo>
                <a:cubicBezTo>
                  <a:pt x="624" y="519"/>
                  <a:pt x="622" y="517"/>
                  <a:pt x="619" y="517"/>
                </a:cubicBezTo>
                <a:cubicBezTo>
                  <a:pt x="622" y="520"/>
                  <a:pt x="619" y="521"/>
                  <a:pt x="617" y="523"/>
                </a:cubicBezTo>
                <a:cubicBezTo>
                  <a:pt x="617" y="522"/>
                  <a:pt x="618" y="520"/>
                  <a:pt x="618" y="519"/>
                </a:cubicBezTo>
                <a:cubicBezTo>
                  <a:pt x="616" y="520"/>
                  <a:pt x="616" y="523"/>
                  <a:pt x="614" y="524"/>
                </a:cubicBezTo>
                <a:cubicBezTo>
                  <a:pt x="614" y="523"/>
                  <a:pt x="614" y="522"/>
                  <a:pt x="615" y="521"/>
                </a:cubicBezTo>
                <a:cubicBezTo>
                  <a:pt x="611" y="522"/>
                  <a:pt x="612" y="526"/>
                  <a:pt x="609" y="527"/>
                </a:cubicBezTo>
                <a:cubicBezTo>
                  <a:pt x="606" y="529"/>
                  <a:pt x="602" y="530"/>
                  <a:pt x="599" y="532"/>
                </a:cubicBezTo>
                <a:cubicBezTo>
                  <a:pt x="596" y="535"/>
                  <a:pt x="593" y="538"/>
                  <a:pt x="590" y="541"/>
                </a:cubicBezTo>
                <a:close/>
                <a:moveTo>
                  <a:pt x="392" y="300"/>
                </a:moveTo>
                <a:cubicBezTo>
                  <a:pt x="391" y="300"/>
                  <a:pt x="390" y="299"/>
                  <a:pt x="389" y="299"/>
                </a:cubicBezTo>
                <a:cubicBezTo>
                  <a:pt x="390" y="298"/>
                  <a:pt x="390" y="297"/>
                  <a:pt x="391" y="297"/>
                </a:cubicBezTo>
                <a:cubicBezTo>
                  <a:pt x="388" y="296"/>
                  <a:pt x="385" y="301"/>
                  <a:pt x="382" y="301"/>
                </a:cubicBezTo>
                <a:cubicBezTo>
                  <a:pt x="377" y="302"/>
                  <a:pt x="375" y="302"/>
                  <a:pt x="370" y="300"/>
                </a:cubicBezTo>
                <a:cubicBezTo>
                  <a:pt x="371" y="296"/>
                  <a:pt x="377" y="295"/>
                  <a:pt x="380" y="294"/>
                </a:cubicBezTo>
                <a:cubicBezTo>
                  <a:pt x="374" y="291"/>
                  <a:pt x="372" y="291"/>
                  <a:pt x="366" y="293"/>
                </a:cubicBezTo>
                <a:cubicBezTo>
                  <a:pt x="362" y="295"/>
                  <a:pt x="358" y="296"/>
                  <a:pt x="354" y="298"/>
                </a:cubicBezTo>
                <a:cubicBezTo>
                  <a:pt x="349" y="299"/>
                  <a:pt x="345" y="300"/>
                  <a:pt x="340" y="301"/>
                </a:cubicBezTo>
                <a:cubicBezTo>
                  <a:pt x="338" y="302"/>
                  <a:pt x="328" y="302"/>
                  <a:pt x="335" y="307"/>
                </a:cubicBezTo>
                <a:cubicBezTo>
                  <a:pt x="336" y="307"/>
                  <a:pt x="337" y="306"/>
                  <a:pt x="337" y="306"/>
                </a:cubicBezTo>
                <a:cubicBezTo>
                  <a:pt x="337" y="305"/>
                  <a:pt x="337" y="305"/>
                  <a:pt x="336" y="304"/>
                </a:cubicBezTo>
                <a:cubicBezTo>
                  <a:pt x="339" y="303"/>
                  <a:pt x="347" y="303"/>
                  <a:pt x="350" y="304"/>
                </a:cubicBezTo>
                <a:cubicBezTo>
                  <a:pt x="349" y="303"/>
                  <a:pt x="349" y="303"/>
                  <a:pt x="349" y="302"/>
                </a:cubicBezTo>
                <a:cubicBezTo>
                  <a:pt x="354" y="302"/>
                  <a:pt x="359" y="302"/>
                  <a:pt x="363" y="305"/>
                </a:cubicBezTo>
                <a:cubicBezTo>
                  <a:pt x="361" y="309"/>
                  <a:pt x="355" y="306"/>
                  <a:pt x="351" y="307"/>
                </a:cubicBezTo>
                <a:cubicBezTo>
                  <a:pt x="353" y="308"/>
                  <a:pt x="354" y="309"/>
                  <a:pt x="355" y="311"/>
                </a:cubicBezTo>
                <a:cubicBezTo>
                  <a:pt x="353" y="311"/>
                  <a:pt x="351" y="312"/>
                  <a:pt x="350" y="313"/>
                </a:cubicBezTo>
                <a:cubicBezTo>
                  <a:pt x="353" y="317"/>
                  <a:pt x="348" y="317"/>
                  <a:pt x="346" y="318"/>
                </a:cubicBezTo>
                <a:cubicBezTo>
                  <a:pt x="349" y="320"/>
                  <a:pt x="352" y="318"/>
                  <a:pt x="356" y="320"/>
                </a:cubicBezTo>
                <a:cubicBezTo>
                  <a:pt x="358" y="321"/>
                  <a:pt x="361" y="315"/>
                  <a:pt x="363" y="314"/>
                </a:cubicBezTo>
                <a:cubicBezTo>
                  <a:pt x="367" y="311"/>
                  <a:pt x="373" y="313"/>
                  <a:pt x="368" y="316"/>
                </a:cubicBezTo>
                <a:cubicBezTo>
                  <a:pt x="366" y="318"/>
                  <a:pt x="366" y="319"/>
                  <a:pt x="365" y="320"/>
                </a:cubicBezTo>
                <a:cubicBezTo>
                  <a:pt x="364" y="321"/>
                  <a:pt x="362" y="321"/>
                  <a:pt x="361" y="322"/>
                </a:cubicBezTo>
                <a:cubicBezTo>
                  <a:pt x="366" y="326"/>
                  <a:pt x="371" y="314"/>
                  <a:pt x="377" y="315"/>
                </a:cubicBezTo>
                <a:cubicBezTo>
                  <a:pt x="376" y="313"/>
                  <a:pt x="374" y="312"/>
                  <a:pt x="372" y="312"/>
                </a:cubicBezTo>
                <a:cubicBezTo>
                  <a:pt x="377" y="306"/>
                  <a:pt x="387" y="314"/>
                  <a:pt x="389" y="308"/>
                </a:cubicBezTo>
                <a:cubicBezTo>
                  <a:pt x="389" y="309"/>
                  <a:pt x="387" y="309"/>
                  <a:pt x="387" y="309"/>
                </a:cubicBezTo>
                <a:cubicBezTo>
                  <a:pt x="387" y="305"/>
                  <a:pt x="389" y="307"/>
                  <a:pt x="390" y="305"/>
                </a:cubicBezTo>
                <a:cubicBezTo>
                  <a:pt x="391" y="303"/>
                  <a:pt x="391" y="302"/>
                  <a:pt x="392" y="300"/>
                </a:cubicBezTo>
                <a:close/>
                <a:moveTo>
                  <a:pt x="459" y="350"/>
                </a:moveTo>
                <a:cubicBezTo>
                  <a:pt x="453" y="348"/>
                  <a:pt x="445" y="346"/>
                  <a:pt x="440" y="350"/>
                </a:cubicBezTo>
                <a:cubicBezTo>
                  <a:pt x="438" y="352"/>
                  <a:pt x="437" y="355"/>
                  <a:pt x="435" y="356"/>
                </a:cubicBezTo>
                <a:cubicBezTo>
                  <a:pt x="433" y="359"/>
                  <a:pt x="431" y="360"/>
                  <a:pt x="428" y="360"/>
                </a:cubicBezTo>
                <a:cubicBezTo>
                  <a:pt x="425" y="360"/>
                  <a:pt x="419" y="360"/>
                  <a:pt x="417" y="356"/>
                </a:cubicBezTo>
                <a:cubicBezTo>
                  <a:pt x="417" y="355"/>
                  <a:pt x="411" y="356"/>
                  <a:pt x="410" y="353"/>
                </a:cubicBezTo>
                <a:cubicBezTo>
                  <a:pt x="409" y="352"/>
                  <a:pt x="404" y="350"/>
                  <a:pt x="403" y="351"/>
                </a:cubicBezTo>
                <a:cubicBezTo>
                  <a:pt x="402" y="352"/>
                  <a:pt x="409" y="355"/>
                  <a:pt x="410" y="355"/>
                </a:cubicBezTo>
                <a:cubicBezTo>
                  <a:pt x="408" y="359"/>
                  <a:pt x="418" y="362"/>
                  <a:pt x="412" y="364"/>
                </a:cubicBezTo>
                <a:cubicBezTo>
                  <a:pt x="410" y="364"/>
                  <a:pt x="408" y="363"/>
                  <a:pt x="407" y="365"/>
                </a:cubicBezTo>
                <a:cubicBezTo>
                  <a:pt x="405" y="367"/>
                  <a:pt x="406" y="368"/>
                  <a:pt x="403" y="369"/>
                </a:cubicBezTo>
                <a:cubicBezTo>
                  <a:pt x="404" y="369"/>
                  <a:pt x="404" y="369"/>
                  <a:pt x="405" y="370"/>
                </a:cubicBezTo>
                <a:cubicBezTo>
                  <a:pt x="403" y="371"/>
                  <a:pt x="400" y="370"/>
                  <a:pt x="398" y="370"/>
                </a:cubicBezTo>
                <a:cubicBezTo>
                  <a:pt x="398" y="370"/>
                  <a:pt x="398" y="371"/>
                  <a:pt x="398" y="371"/>
                </a:cubicBezTo>
                <a:cubicBezTo>
                  <a:pt x="395" y="371"/>
                  <a:pt x="393" y="370"/>
                  <a:pt x="391" y="370"/>
                </a:cubicBezTo>
                <a:cubicBezTo>
                  <a:pt x="394" y="374"/>
                  <a:pt x="403" y="375"/>
                  <a:pt x="408" y="376"/>
                </a:cubicBezTo>
                <a:cubicBezTo>
                  <a:pt x="411" y="377"/>
                  <a:pt x="423" y="375"/>
                  <a:pt x="421" y="371"/>
                </a:cubicBezTo>
                <a:cubicBezTo>
                  <a:pt x="425" y="367"/>
                  <a:pt x="428" y="368"/>
                  <a:pt x="432" y="366"/>
                </a:cubicBezTo>
                <a:cubicBezTo>
                  <a:pt x="434" y="365"/>
                  <a:pt x="437" y="362"/>
                  <a:pt x="439" y="360"/>
                </a:cubicBezTo>
                <a:cubicBezTo>
                  <a:pt x="438" y="360"/>
                  <a:pt x="438" y="360"/>
                  <a:pt x="437" y="360"/>
                </a:cubicBezTo>
                <a:cubicBezTo>
                  <a:pt x="440" y="358"/>
                  <a:pt x="441" y="356"/>
                  <a:pt x="444" y="355"/>
                </a:cubicBezTo>
                <a:cubicBezTo>
                  <a:pt x="447" y="355"/>
                  <a:pt x="449" y="356"/>
                  <a:pt x="451" y="353"/>
                </a:cubicBezTo>
                <a:cubicBezTo>
                  <a:pt x="449" y="354"/>
                  <a:pt x="449" y="354"/>
                  <a:pt x="447" y="353"/>
                </a:cubicBezTo>
                <a:cubicBezTo>
                  <a:pt x="449" y="353"/>
                  <a:pt x="451" y="352"/>
                  <a:pt x="453" y="352"/>
                </a:cubicBezTo>
                <a:cubicBezTo>
                  <a:pt x="451" y="352"/>
                  <a:pt x="449" y="352"/>
                  <a:pt x="447" y="351"/>
                </a:cubicBezTo>
                <a:cubicBezTo>
                  <a:pt x="449" y="351"/>
                  <a:pt x="450" y="351"/>
                  <a:pt x="452" y="351"/>
                </a:cubicBezTo>
                <a:cubicBezTo>
                  <a:pt x="447" y="349"/>
                  <a:pt x="442" y="353"/>
                  <a:pt x="437" y="356"/>
                </a:cubicBezTo>
                <a:cubicBezTo>
                  <a:pt x="439" y="350"/>
                  <a:pt x="455" y="346"/>
                  <a:pt x="456" y="353"/>
                </a:cubicBezTo>
                <a:cubicBezTo>
                  <a:pt x="457" y="352"/>
                  <a:pt x="458" y="351"/>
                  <a:pt x="459" y="350"/>
                </a:cubicBezTo>
                <a:close/>
                <a:moveTo>
                  <a:pt x="545" y="485"/>
                </a:moveTo>
                <a:cubicBezTo>
                  <a:pt x="545" y="481"/>
                  <a:pt x="545" y="483"/>
                  <a:pt x="547" y="482"/>
                </a:cubicBezTo>
                <a:cubicBezTo>
                  <a:pt x="547" y="483"/>
                  <a:pt x="547" y="483"/>
                  <a:pt x="547" y="484"/>
                </a:cubicBezTo>
                <a:cubicBezTo>
                  <a:pt x="547" y="484"/>
                  <a:pt x="547" y="484"/>
                  <a:pt x="547" y="483"/>
                </a:cubicBezTo>
                <a:cubicBezTo>
                  <a:pt x="550" y="484"/>
                  <a:pt x="549" y="487"/>
                  <a:pt x="549" y="489"/>
                </a:cubicBezTo>
                <a:cubicBezTo>
                  <a:pt x="550" y="488"/>
                  <a:pt x="551" y="486"/>
                  <a:pt x="553" y="487"/>
                </a:cubicBezTo>
                <a:cubicBezTo>
                  <a:pt x="554" y="488"/>
                  <a:pt x="552" y="491"/>
                  <a:pt x="551" y="492"/>
                </a:cubicBezTo>
                <a:cubicBezTo>
                  <a:pt x="552" y="491"/>
                  <a:pt x="553" y="491"/>
                  <a:pt x="554" y="491"/>
                </a:cubicBezTo>
                <a:cubicBezTo>
                  <a:pt x="551" y="493"/>
                  <a:pt x="551" y="497"/>
                  <a:pt x="552" y="500"/>
                </a:cubicBezTo>
                <a:cubicBezTo>
                  <a:pt x="553" y="504"/>
                  <a:pt x="555" y="500"/>
                  <a:pt x="555" y="498"/>
                </a:cubicBezTo>
                <a:cubicBezTo>
                  <a:pt x="555" y="498"/>
                  <a:pt x="556" y="498"/>
                  <a:pt x="556" y="499"/>
                </a:cubicBezTo>
                <a:cubicBezTo>
                  <a:pt x="555" y="496"/>
                  <a:pt x="558" y="492"/>
                  <a:pt x="556" y="491"/>
                </a:cubicBezTo>
                <a:cubicBezTo>
                  <a:pt x="554" y="489"/>
                  <a:pt x="552" y="484"/>
                  <a:pt x="551" y="482"/>
                </a:cubicBezTo>
                <a:cubicBezTo>
                  <a:pt x="550" y="478"/>
                  <a:pt x="542" y="461"/>
                  <a:pt x="545" y="459"/>
                </a:cubicBezTo>
                <a:cubicBezTo>
                  <a:pt x="545" y="459"/>
                  <a:pt x="545" y="459"/>
                  <a:pt x="545" y="459"/>
                </a:cubicBezTo>
                <a:cubicBezTo>
                  <a:pt x="544" y="460"/>
                  <a:pt x="543" y="460"/>
                  <a:pt x="542" y="460"/>
                </a:cubicBezTo>
                <a:cubicBezTo>
                  <a:pt x="542" y="458"/>
                  <a:pt x="543" y="457"/>
                  <a:pt x="545" y="456"/>
                </a:cubicBezTo>
                <a:cubicBezTo>
                  <a:pt x="545" y="456"/>
                  <a:pt x="543" y="455"/>
                  <a:pt x="543" y="455"/>
                </a:cubicBezTo>
                <a:cubicBezTo>
                  <a:pt x="541" y="459"/>
                  <a:pt x="541" y="461"/>
                  <a:pt x="544" y="463"/>
                </a:cubicBezTo>
                <a:cubicBezTo>
                  <a:pt x="542" y="462"/>
                  <a:pt x="536" y="459"/>
                  <a:pt x="535" y="464"/>
                </a:cubicBezTo>
                <a:cubicBezTo>
                  <a:pt x="533" y="471"/>
                  <a:pt x="534" y="470"/>
                  <a:pt x="540" y="471"/>
                </a:cubicBezTo>
                <a:cubicBezTo>
                  <a:pt x="533" y="473"/>
                  <a:pt x="541" y="480"/>
                  <a:pt x="543" y="483"/>
                </a:cubicBezTo>
                <a:cubicBezTo>
                  <a:pt x="543" y="484"/>
                  <a:pt x="544" y="484"/>
                  <a:pt x="545" y="485"/>
                </a:cubicBezTo>
                <a:close/>
                <a:moveTo>
                  <a:pt x="18" y="383"/>
                </a:moveTo>
                <a:cubicBezTo>
                  <a:pt x="13" y="381"/>
                  <a:pt x="10" y="385"/>
                  <a:pt x="5" y="384"/>
                </a:cubicBezTo>
                <a:cubicBezTo>
                  <a:pt x="7" y="388"/>
                  <a:pt x="11" y="388"/>
                  <a:pt x="14" y="389"/>
                </a:cubicBezTo>
                <a:cubicBezTo>
                  <a:pt x="15" y="387"/>
                  <a:pt x="17" y="388"/>
                  <a:pt x="19" y="388"/>
                </a:cubicBezTo>
                <a:cubicBezTo>
                  <a:pt x="19" y="387"/>
                  <a:pt x="19" y="387"/>
                  <a:pt x="19" y="386"/>
                </a:cubicBezTo>
                <a:cubicBezTo>
                  <a:pt x="19" y="385"/>
                  <a:pt x="17" y="385"/>
                  <a:pt x="18" y="383"/>
                </a:cubicBezTo>
                <a:close/>
                <a:moveTo>
                  <a:pt x="332" y="216"/>
                </a:moveTo>
                <a:cubicBezTo>
                  <a:pt x="337" y="219"/>
                  <a:pt x="340" y="220"/>
                  <a:pt x="344" y="224"/>
                </a:cubicBezTo>
                <a:cubicBezTo>
                  <a:pt x="350" y="231"/>
                  <a:pt x="349" y="231"/>
                  <a:pt x="357" y="227"/>
                </a:cubicBezTo>
                <a:cubicBezTo>
                  <a:pt x="358" y="226"/>
                  <a:pt x="359" y="225"/>
                  <a:pt x="360" y="225"/>
                </a:cubicBezTo>
                <a:cubicBezTo>
                  <a:pt x="361" y="224"/>
                  <a:pt x="361" y="226"/>
                  <a:pt x="361" y="226"/>
                </a:cubicBezTo>
                <a:cubicBezTo>
                  <a:pt x="364" y="226"/>
                  <a:pt x="366" y="224"/>
                  <a:pt x="369" y="223"/>
                </a:cubicBezTo>
                <a:cubicBezTo>
                  <a:pt x="371" y="212"/>
                  <a:pt x="371" y="212"/>
                  <a:pt x="371" y="212"/>
                </a:cubicBezTo>
                <a:cubicBezTo>
                  <a:pt x="374" y="215"/>
                  <a:pt x="378" y="212"/>
                  <a:pt x="379" y="208"/>
                </a:cubicBezTo>
                <a:cubicBezTo>
                  <a:pt x="380" y="205"/>
                  <a:pt x="381" y="205"/>
                  <a:pt x="384" y="204"/>
                </a:cubicBezTo>
                <a:cubicBezTo>
                  <a:pt x="390" y="201"/>
                  <a:pt x="400" y="199"/>
                  <a:pt x="405" y="194"/>
                </a:cubicBezTo>
                <a:cubicBezTo>
                  <a:pt x="409" y="191"/>
                  <a:pt x="409" y="190"/>
                  <a:pt x="405" y="187"/>
                </a:cubicBezTo>
                <a:cubicBezTo>
                  <a:pt x="402" y="185"/>
                  <a:pt x="399" y="183"/>
                  <a:pt x="396" y="182"/>
                </a:cubicBezTo>
                <a:cubicBezTo>
                  <a:pt x="390" y="179"/>
                  <a:pt x="384" y="177"/>
                  <a:pt x="379" y="183"/>
                </a:cubicBezTo>
                <a:cubicBezTo>
                  <a:pt x="379" y="182"/>
                  <a:pt x="379" y="180"/>
                  <a:pt x="379" y="180"/>
                </a:cubicBezTo>
                <a:cubicBezTo>
                  <a:pt x="372" y="182"/>
                  <a:pt x="366" y="173"/>
                  <a:pt x="360" y="174"/>
                </a:cubicBezTo>
                <a:cubicBezTo>
                  <a:pt x="352" y="175"/>
                  <a:pt x="344" y="176"/>
                  <a:pt x="336" y="178"/>
                </a:cubicBezTo>
                <a:cubicBezTo>
                  <a:pt x="338" y="180"/>
                  <a:pt x="343" y="188"/>
                  <a:pt x="342" y="189"/>
                </a:cubicBezTo>
                <a:cubicBezTo>
                  <a:pt x="339" y="191"/>
                  <a:pt x="333" y="197"/>
                  <a:pt x="337" y="201"/>
                </a:cubicBezTo>
                <a:cubicBezTo>
                  <a:pt x="330" y="201"/>
                  <a:pt x="335" y="204"/>
                  <a:pt x="333" y="207"/>
                </a:cubicBezTo>
                <a:cubicBezTo>
                  <a:pt x="331" y="210"/>
                  <a:pt x="327" y="213"/>
                  <a:pt x="328" y="217"/>
                </a:cubicBezTo>
                <a:cubicBezTo>
                  <a:pt x="329" y="217"/>
                  <a:pt x="331" y="217"/>
                  <a:pt x="332" y="216"/>
                </a:cubicBezTo>
                <a:close/>
                <a:moveTo>
                  <a:pt x="362" y="151"/>
                </a:moveTo>
                <a:cubicBezTo>
                  <a:pt x="366" y="152"/>
                  <a:pt x="364" y="149"/>
                  <a:pt x="365" y="148"/>
                </a:cubicBezTo>
                <a:cubicBezTo>
                  <a:pt x="367" y="146"/>
                  <a:pt x="370" y="148"/>
                  <a:pt x="370" y="153"/>
                </a:cubicBezTo>
                <a:cubicBezTo>
                  <a:pt x="372" y="152"/>
                  <a:pt x="375" y="152"/>
                  <a:pt x="376" y="150"/>
                </a:cubicBezTo>
                <a:cubicBezTo>
                  <a:pt x="378" y="148"/>
                  <a:pt x="373" y="144"/>
                  <a:pt x="376" y="143"/>
                </a:cubicBezTo>
                <a:cubicBezTo>
                  <a:pt x="378" y="142"/>
                  <a:pt x="379" y="149"/>
                  <a:pt x="382" y="145"/>
                </a:cubicBezTo>
                <a:cubicBezTo>
                  <a:pt x="384" y="143"/>
                  <a:pt x="383" y="141"/>
                  <a:pt x="381" y="140"/>
                </a:cubicBezTo>
                <a:cubicBezTo>
                  <a:pt x="383" y="139"/>
                  <a:pt x="386" y="141"/>
                  <a:pt x="386" y="137"/>
                </a:cubicBezTo>
                <a:cubicBezTo>
                  <a:pt x="386" y="134"/>
                  <a:pt x="389" y="135"/>
                  <a:pt x="390" y="136"/>
                </a:cubicBezTo>
                <a:cubicBezTo>
                  <a:pt x="384" y="140"/>
                  <a:pt x="390" y="146"/>
                  <a:pt x="395" y="144"/>
                </a:cubicBezTo>
                <a:cubicBezTo>
                  <a:pt x="399" y="143"/>
                  <a:pt x="408" y="136"/>
                  <a:pt x="401" y="133"/>
                </a:cubicBezTo>
                <a:cubicBezTo>
                  <a:pt x="402" y="133"/>
                  <a:pt x="404" y="132"/>
                  <a:pt x="406" y="132"/>
                </a:cubicBezTo>
                <a:cubicBezTo>
                  <a:pt x="397" y="131"/>
                  <a:pt x="405" y="127"/>
                  <a:pt x="408" y="126"/>
                </a:cubicBezTo>
                <a:cubicBezTo>
                  <a:pt x="403" y="123"/>
                  <a:pt x="401" y="121"/>
                  <a:pt x="395" y="123"/>
                </a:cubicBezTo>
                <a:cubicBezTo>
                  <a:pt x="396" y="123"/>
                  <a:pt x="396" y="124"/>
                  <a:pt x="398" y="125"/>
                </a:cubicBezTo>
                <a:cubicBezTo>
                  <a:pt x="395" y="127"/>
                  <a:pt x="393" y="125"/>
                  <a:pt x="390" y="124"/>
                </a:cubicBezTo>
                <a:cubicBezTo>
                  <a:pt x="388" y="124"/>
                  <a:pt x="385" y="125"/>
                  <a:pt x="383" y="125"/>
                </a:cubicBezTo>
                <a:cubicBezTo>
                  <a:pt x="378" y="126"/>
                  <a:pt x="376" y="128"/>
                  <a:pt x="372" y="132"/>
                </a:cubicBezTo>
                <a:cubicBezTo>
                  <a:pt x="369" y="134"/>
                  <a:pt x="363" y="141"/>
                  <a:pt x="359" y="142"/>
                </a:cubicBezTo>
                <a:cubicBezTo>
                  <a:pt x="353" y="142"/>
                  <a:pt x="349" y="144"/>
                  <a:pt x="354" y="150"/>
                </a:cubicBezTo>
                <a:cubicBezTo>
                  <a:pt x="356" y="151"/>
                  <a:pt x="359" y="151"/>
                  <a:pt x="362" y="151"/>
                </a:cubicBezTo>
                <a:close/>
                <a:moveTo>
                  <a:pt x="422" y="117"/>
                </a:moveTo>
                <a:cubicBezTo>
                  <a:pt x="417" y="112"/>
                  <a:pt x="417" y="112"/>
                  <a:pt x="411" y="114"/>
                </a:cubicBezTo>
                <a:cubicBezTo>
                  <a:pt x="413" y="116"/>
                  <a:pt x="415" y="117"/>
                  <a:pt x="418" y="119"/>
                </a:cubicBezTo>
                <a:cubicBezTo>
                  <a:pt x="419" y="118"/>
                  <a:pt x="421" y="117"/>
                  <a:pt x="422" y="117"/>
                </a:cubicBezTo>
                <a:close/>
                <a:moveTo>
                  <a:pt x="115" y="411"/>
                </a:moveTo>
                <a:cubicBezTo>
                  <a:pt x="118" y="413"/>
                  <a:pt x="121" y="410"/>
                  <a:pt x="122" y="408"/>
                </a:cubicBezTo>
                <a:cubicBezTo>
                  <a:pt x="123" y="409"/>
                  <a:pt x="123" y="409"/>
                  <a:pt x="123" y="410"/>
                </a:cubicBezTo>
                <a:cubicBezTo>
                  <a:pt x="124" y="409"/>
                  <a:pt x="124" y="408"/>
                  <a:pt x="125" y="408"/>
                </a:cubicBezTo>
                <a:cubicBezTo>
                  <a:pt x="123" y="407"/>
                  <a:pt x="121" y="406"/>
                  <a:pt x="120" y="406"/>
                </a:cubicBezTo>
                <a:cubicBezTo>
                  <a:pt x="118" y="407"/>
                  <a:pt x="116" y="408"/>
                  <a:pt x="115" y="411"/>
                </a:cubicBezTo>
                <a:close/>
                <a:moveTo>
                  <a:pt x="282" y="461"/>
                </a:moveTo>
                <a:cubicBezTo>
                  <a:pt x="282" y="456"/>
                  <a:pt x="271" y="458"/>
                  <a:pt x="271" y="459"/>
                </a:cubicBezTo>
                <a:cubicBezTo>
                  <a:pt x="271" y="465"/>
                  <a:pt x="283" y="486"/>
                  <a:pt x="287" y="481"/>
                </a:cubicBezTo>
                <a:cubicBezTo>
                  <a:pt x="286" y="479"/>
                  <a:pt x="284" y="478"/>
                  <a:pt x="283" y="477"/>
                </a:cubicBezTo>
                <a:cubicBezTo>
                  <a:pt x="282" y="471"/>
                  <a:pt x="281" y="467"/>
                  <a:pt x="282" y="461"/>
                </a:cubicBezTo>
                <a:close/>
                <a:moveTo>
                  <a:pt x="109" y="417"/>
                </a:moveTo>
                <a:cubicBezTo>
                  <a:pt x="102" y="413"/>
                  <a:pt x="102" y="427"/>
                  <a:pt x="109" y="427"/>
                </a:cubicBezTo>
                <a:cubicBezTo>
                  <a:pt x="111" y="427"/>
                  <a:pt x="112" y="423"/>
                  <a:pt x="115" y="423"/>
                </a:cubicBezTo>
                <a:cubicBezTo>
                  <a:pt x="118" y="422"/>
                  <a:pt x="119" y="421"/>
                  <a:pt x="119" y="418"/>
                </a:cubicBezTo>
                <a:cubicBezTo>
                  <a:pt x="121" y="419"/>
                  <a:pt x="122" y="419"/>
                  <a:pt x="123" y="417"/>
                </a:cubicBezTo>
                <a:cubicBezTo>
                  <a:pt x="123" y="416"/>
                  <a:pt x="122" y="416"/>
                  <a:pt x="121" y="416"/>
                </a:cubicBezTo>
                <a:cubicBezTo>
                  <a:pt x="123" y="411"/>
                  <a:pt x="109" y="411"/>
                  <a:pt x="109" y="417"/>
                </a:cubicBezTo>
                <a:close/>
                <a:moveTo>
                  <a:pt x="343" y="516"/>
                </a:moveTo>
                <a:cubicBezTo>
                  <a:pt x="342" y="514"/>
                  <a:pt x="339" y="514"/>
                  <a:pt x="337" y="513"/>
                </a:cubicBezTo>
                <a:cubicBezTo>
                  <a:pt x="335" y="512"/>
                  <a:pt x="335" y="511"/>
                  <a:pt x="333" y="508"/>
                </a:cubicBezTo>
                <a:cubicBezTo>
                  <a:pt x="329" y="501"/>
                  <a:pt x="328" y="502"/>
                  <a:pt x="321" y="500"/>
                </a:cubicBezTo>
                <a:cubicBezTo>
                  <a:pt x="315" y="498"/>
                  <a:pt x="313" y="495"/>
                  <a:pt x="307" y="497"/>
                </a:cubicBezTo>
                <a:cubicBezTo>
                  <a:pt x="317" y="509"/>
                  <a:pt x="327" y="516"/>
                  <a:pt x="340" y="523"/>
                </a:cubicBezTo>
                <a:cubicBezTo>
                  <a:pt x="348" y="526"/>
                  <a:pt x="347" y="523"/>
                  <a:pt x="343" y="516"/>
                </a:cubicBezTo>
                <a:close/>
                <a:moveTo>
                  <a:pt x="1691" y="1085"/>
                </a:moveTo>
                <a:cubicBezTo>
                  <a:pt x="1689" y="1082"/>
                  <a:pt x="1683" y="1072"/>
                  <a:pt x="1682" y="1082"/>
                </a:cubicBezTo>
                <a:cubicBezTo>
                  <a:pt x="1682" y="1090"/>
                  <a:pt x="1680" y="1090"/>
                  <a:pt x="1675" y="1095"/>
                </a:cubicBezTo>
                <a:cubicBezTo>
                  <a:pt x="1671" y="1100"/>
                  <a:pt x="1669" y="1104"/>
                  <a:pt x="1664" y="1106"/>
                </a:cubicBezTo>
                <a:cubicBezTo>
                  <a:pt x="1659" y="1109"/>
                  <a:pt x="1655" y="1111"/>
                  <a:pt x="1649" y="1112"/>
                </a:cubicBezTo>
                <a:cubicBezTo>
                  <a:pt x="1647" y="1112"/>
                  <a:pt x="1644" y="1123"/>
                  <a:pt x="1645" y="1125"/>
                </a:cubicBezTo>
                <a:cubicBezTo>
                  <a:pt x="1646" y="1130"/>
                  <a:pt x="1649" y="1138"/>
                  <a:pt x="1649" y="1143"/>
                </a:cubicBezTo>
                <a:cubicBezTo>
                  <a:pt x="1648" y="1148"/>
                  <a:pt x="1642" y="1153"/>
                  <a:pt x="1640" y="1158"/>
                </a:cubicBezTo>
                <a:cubicBezTo>
                  <a:pt x="1638" y="1164"/>
                  <a:pt x="1640" y="1169"/>
                  <a:pt x="1641" y="1174"/>
                </a:cubicBezTo>
                <a:cubicBezTo>
                  <a:pt x="1643" y="1180"/>
                  <a:pt x="1644" y="1186"/>
                  <a:pt x="1645" y="1191"/>
                </a:cubicBezTo>
                <a:cubicBezTo>
                  <a:pt x="1645" y="1193"/>
                  <a:pt x="1654" y="1197"/>
                  <a:pt x="1656" y="1196"/>
                </a:cubicBezTo>
                <a:cubicBezTo>
                  <a:pt x="1658" y="1195"/>
                  <a:pt x="1668" y="1192"/>
                  <a:pt x="1668" y="1192"/>
                </a:cubicBezTo>
                <a:cubicBezTo>
                  <a:pt x="1669" y="1187"/>
                  <a:pt x="1670" y="1183"/>
                  <a:pt x="1672" y="1179"/>
                </a:cubicBezTo>
                <a:cubicBezTo>
                  <a:pt x="1676" y="1163"/>
                  <a:pt x="1681" y="1148"/>
                  <a:pt x="1685" y="1132"/>
                </a:cubicBezTo>
                <a:cubicBezTo>
                  <a:pt x="1689" y="1122"/>
                  <a:pt x="1689" y="1117"/>
                  <a:pt x="1688" y="1106"/>
                </a:cubicBezTo>
                <a:cubicBezTo>
                  <a:pt x="1690" y="1107"/>
                  <a:pt x="1691" y="1109"/>
                  <a:pt x="1692" y="1110"/>
                </a:cubicBezTo>
                <a:cubicBezTo>
                  <a:pt x="1696" y="1102"/>
                  <a:pt x="1693" y="1095"/>
                  <a:pt x="1691" y="1086"/>
                </a:cubicBezTo>
                <a:lnTo>
                  <a:pt x="1691" y="1085"/>
                </a:lnTo>
                <a:close/>
                <a:moveTo>
                  <a:pt x="2234" y="832"/>
                </a:moveTo>
                <a:cubicBezTo>
                  <a:pt x="2232" y="835"/>
                  <a:pt x="2234" y="840"/>
                  <a:pt x="2235" y="844"/>
                </a:cubicBezTo>
                <a:cubicBezTo>
                  <a:pt x="2235" y="847"/>
                  <a:pt x="2239" y="847"/>
                  <a:pt x="2241" y="848"/>
                </a:cubicBezTo>
                <a:cubicBezTo>
                  <a:pt x="2236" y="850"/>
                  <a:pt x="2240" y="855"/>
                  <a:pt x="2244" y="856"/>
                </a:cubicBezTo>
                <a:cubicBezTo>
                  <a:pt x="2247" y="856"/>
                  <a:pt x="2246" y="853"/>
                  <a:pt x="2250" y="856"/>
                </a:cubicBezTo>
                <a:cubicBezTo>
                  <a:pt x="2252" y="856"/>
                  <a:pt x="2253" y="858"/>
                  <a:pt x="2254" y="860"/>
                </a:cubicBezTo>
                <a:cubicBezTo>
                  <a:pt x="2254" y="858"/>
                  <a:pt x="2255" y="856"/>
                  <a:pt x="2255" y="854"/>
                </a:cubicBezTo>
                <a:cubicBezTo>
                  <a:pt x="2259" y="855"/>
                  <a:pt x="2260" y="855"/>
                  <a:pt x="2260" y="860"/>
                </a:cubicBezTo>
                <a:cubicBezTo>
                  <a:pt x="2260" y="862"/>
                  <a:pt x="2265" y="864"/>
                  <a:pt x="2266" y="865"/>
                </a:cubicBezTo>
                <a:cubicBezTo>
                  <a:pt x="2269" y="859"/>
                  <a:pt x="2263" y="861"/>
                  <a:pt x="2264" y="856"/>
                </a:cubicBezTo>
                <a:cubicBezTo>
                  <a:pt x="2267" y="858"/>
                  <a:pt x="2270" y="856"/>
                  <a:pt x="2267" y="852"/>
                </a:cubicBezTo>
                <a:cubicBezTo>
                  <a:pt x="2265" y="851"/>
                  <a:pt x="2265" y="854"/>
                  <a:pt x="2264" y="854"/>
                </a:cubicBezTo>
                <a:cubicBezTo>
                  <a:pt x="2262" y="853"/>
                  <a:pt x="2260" y="852"/>
                  <a:pt x="2259" y="851"/>
                </a:cubicBezTo>
                <a:cubicBezTo>
                  <a:pt x="2258" y="850"/>
                  <a:pt x="2256" y="850"/>
                  <a:pt x="2255" y="849"/>
                </a:cubicBezTo>
                <a:cubicBezTo>
                  <a:pt x="2253" y="849"/>
                  <a:pt x="2252" y="852"/>
                  <a:pt x="2251" y="852"/>
                </a:cubicBezTo>
                <a:cubicBezTo>
                  <a:pt x="2247" y="852"/>
                  <a:pt x="2248" y="848"/>
                  <a:pt x="2247" y="845"/>
                </a:cubicBezTo>
                <a:cubicBezTo>
                  <a:pt x="2244" y="839"/>
                  <a:pt x="2248" y="841"/>
                  <a:pt x="2247" y="836"/>
                </a:cubicBezTo>
                <a:cubicBezTo>
                  <a:pt x="2247" y="834"/>
                  <a:pt x="2250" y="836"/>
                  <a:pt x="2251" y="835"/>
                </a:cubicBezTo>
                <a:cubicBezTo>
                  <a:pt x="2252" y="834"/>
                  <a:pt x="2252" y="831"/>
                  <a:pt x="2252" y="830"/>
                </a:cubicBezTo>
                <a:cubicBezTo>
                  <a:pt x="2254" y="824"/>
                  <a:pt x="2252" y="826"/>
                  <a:pt x="2251" y="821"/>
                </a:cubicBezTo>
                <a:cubicBezTo>
                  <a:pt x="2250" y="818"/>
                  <a:pt x="2254" y="817"/>
                  <a:pt x="2252" y="813"/>
                </a:cubicBezTo>
                <a:cubicBezTo>
                  <a:pt x="2246" y="816"/>
                  <a:pt x="2249" y="813"/>
                  <a:pt x="2244" y="812"/>
                </a:cubicBezTo>
                <a:cubicBezTo>
                  <a:pt x="2242" y="811"/>
                  <a:pt x="2239" y="813"/>
                  <a:pt x="2238" y="814"/>
                </a:cubicBezTo>
                <a:cubicBezTo>
                  <a:pt x="2237" y="819"/>
                  <a:pt x="2237" y="824"/>
                  <a:pt x="2236" y="829"/>
                </a:cubicBezTo>
                <a:cubicBezTo>
                  <a:pt x="2235" y="831"/>
                  <a:pt x="2238" y="832"/>
                  <a:pt x="2237" y="835"/>
                </a:cubicBezTo>
                <a:cubicBezTo>
                  <a:pt x="2236" y="834"/>
                  <a:pt x="2235" y="833"/>
                  <a:pt x="2234" y="832"/>
                </a:cubicBezTo>
                <a:close/>
                <a:moveTo>
                  <a:pt x="2247" y="765"/>
                </a:moveTo>
                <a:cubicBezTo>
                  <a:pt x="2248" y="761"/>
                  <a:pt x="2252" y="750"/>
                  <a:pt x="2244" y="754"/>
                </a:cubicBezTo>
                <a:cubicBezTo>
                  <a:pt x="2240" y="756"/>
                  <a:pt x="2236" y="762"/>
                  <a:pt x="2235" y="767"/>
                </a:cubicBezTo>
                <a:cubicBezTo>
                  <a:pt x="2234" y="773"/>
                  <a:pt x="2238" y="778"/>
                  <a:pt x="2241" y="782"/>
                </a:cubicBezTo>
                <a:cubicBezTo>
                  <a:pt x="2244" y="776"/>
                  <a:pt x="2246" y="772"/>
                  <a:pt x="2247" y="765"/>
                </a:cubicBezTo>
                <a:close/>
                <a:moveTo>
                  <a:pt x="2229" y="874"/>
                </a:moveTo>
                <a:cubicBezTo>
                  <a:pt x="2228" y="880"/>
                  <a:pt x="2227" y="884"/>
                  <a:pt x="2223" y="888"/>
                </a:cubicBezTo>
                <a:cubicBezTo>
                  <a:pt x="2218" y="893"/>
                  <a:pt x="2216" y="896"/>
                  <a:pt x="2212" y="902"/>
                </a:cubicBezTo>
                <a:cubicBezTo>
                  <a:pt x="2219" y="898"/>
                  <a:pt x="2224" y="897"/>
                  <a:pt x="2226" y="889"/>
                </a:cubicBezTo>
                <a:cubicBezTo>
                  <a:pt x="2226" y="887"/>
                  <a:pt x="2231" y="884"/>
                  <a:pt x="2232" y="883"/>
                </a:cubicBezTo>
                <a:cubicBezTo>
                  <a:pt x="2233" y="883"/>
                  <a:pt x="2231" y="878"/>
                  <a:pt x="2232" y="876"/>
                </a:cubicBezTo>
                <a:cubicBezTo>
                  <a:pt x="2231" y="875"/>
                  <a:pt x="2230" y="875"/>
                  <a:pt x="2229" y="874"/>
                </a:cubicBezTo>
                <a:close/>
                <a:moveTo>
                  <a:pt x="2281" y="894"/>
                </a:moveTo>
                <a:cubicBezTo>
                  <a:pt x="2280" y="891"/>
                  <a:pt x="2279" y="889"/>
                  <a:pt x="2276" y="889"/>
                </a:cubicBezTo>
                <a:cubicBezTo>
                  <a:pt x="2277" y="891"/>
                  <a:pt x="2277" y="893"/>
                  <a:pt x="2278" y="896"/>
                </a:cubicBezTo>
                <a:cubicBezTo>
                  <a:pt x="2275" y="895"/>
                  <a:pt x="2275" y="895"/>
                  <a:pt x="2274" y="897"/>
                </a:cubicBezTo>
                <a:cubicBezTo>
                  <a:pt x="2272" y="895"/>
                  <a:pt x="2271" y="897"/>
                  <a:pt x="2271" y="900"/>
                </a:cubicBezTo>
                <a:cubicBezTo>
                  <a:pt x="2268" y="897"/>
                  <a:pt x="2266" y="903"/>
                  <a:pt x="2263" y="904"/>
                </a:cubicBezTo>
                <a:cubicBezTo>
                  <a:pt x="2265" y="902"/>
                  <a:pt x="2265" y="898"/>
                  <a:pt x="2261" y="898"/>
                </a:cubicBezTo>
                <a:cubicBezTo>
                  <a:pt x="2257" y="898"/>
                  <a:pt x="2259" y="903"/>
                  <a:pt x="2257" y="904"/>
                </a:cubicBezTo>
                <a:cubicBezTo>
                  <a:pt x="2253" y="905"/>
                  <a:pt x="2247" y="909"/>
                  <a:pt x="2250" y="914"/>
                </a:cubicBezTo>
                <a:cubicBezTo>
                  <a:pt x="2252" y="913"/>
                  <a:pt x="2255" y="902"/>
                  <a:pt x="2257" y="910"/>
                </a:cubicBezTo>
                <a:cubicBezTo>
                  <a:pt x="2258" y="908"/>
                  <a:pt x="2258" y="908"/>
                  <a:pt x="2259" y="907"/>
                </a:cubicBezTo>
                <a:cubicBezTo>
                  <a:pt x="2259" y="910"/>
                  <a:pt x="2259" y="909"/>
                  <a:pt x="2261" y="910"/>
                </a:cubicBezTo>
                <a:cubicBezTo>
                  <a:pt x="2261" y="909"/>
                  <a:pt x="2261" y="908"/>
                  <a:pt x="2261" y="906"/>
                </a:cubicBezTo>
                <a:cubicBezTo>
                  <a:pt x="2269" y="905"/>
                  <a:pt x="2264" y="913"/>
                  <a:pt x="2265" y="918"/>
                </a:cubicBezTo>
                <a:cubicBezTo>
                  <a:pt x="2266" y="920"/>
                  <a:pt x="2273" y="925"/>
                  <a:pt x="2274" y="921"/>
                </a:cubicBezTo>
                <a:cubicBezTo>
                  <a:pt x="2275" y="921"/>
                  <a:pt x="2275" y="921"/>
                  <a:pt x="2275" y="921"/>
                </a:cubicBezTo>
                <a:cubicBezTo>
                  <a:pt x="2273" y="927"/>
                  <a:pt x="2279" y="925"/>
                  <a:pt x="2278" y="920"/>
                </a:cubicBezTo>
                <a:cubicBezTo>
                  <a:pt x="2277" y="916"/>
                  <a:pt x="2275" y="913"/>
                  <a:pt x="2279" y="910"/>
                </a:cubicBezTo>
                <a:cubicBezTo>
                  <a:pt x="2282" y="913"/>
                  <a:pt x="2280" y="916"/>
                  <a:pt x="2282" y="919"/>
                </a:cubicBezTo>
                <a:cubicBezTo>
                  <a:pt x="2282" y="917"/>
                  <a:pt x="2282" y="916"/>
                  <a:pt x="2282" y="914"/>
                </a:cubicBezTo>
                <a:cubicBezTo>
                  <a:pt x="2283" y="914"/>
                  <a:pt x="2283" y="914"/>
                  <a:pt x="2284" y="915"/>
                </a:cubicBezTo>
                <a:cubicBezTo>
                  <a:pt x="2284" y="912"/>
                  <a:pt x="2287" y="903"/>
                  <a:pt x="2284" y="903"/>
                </a:cubicBezTo>
                <a:cubicBezTo>
                  <a:pt x="2284" y="902"/>
                  <a:pt x="2284" y="901"/>
                  <a:pt x="2284" y="900"/>
                </a:cubicBezTo>
                <a:cubicBezTo>
                  <a:pt x="2283" y="900"/>
                  <a:pt x="2282" y="899"/>
                  <a:pt x="2282" y="899"/>
                </a:cubicBezTo>
                <a:cubicBezTo>
                  <a:pt x="2282" y="899"/>
                  <a:pt x="2283" y="898"/>
                  <a:pt x="2283" y="898"/>
                </a:cubicBezTo>
                <a:cubicBezTo>
                  <a:pt x="2284" y="896"/>
                  <a:pt x="2283" y="893"/>
                  <a:pt x="2281" y="894"/>
                </a:cubicBezTo>
                <a:close/>
                <a:moveTo>
                  <a:pt x="2239" y="1057"/>
                </a:moveTo>
                <a:cubicBezTo>
                  <a:pt x="2238" y="1054"/>
                  <a:pt x="2226" y="1050"/>
                  <a:pt x="2227" y="1056"/>
                </a:cubicBezTo>
                <a:cubicBezTo>
                  <a:pt x="2230" y="1057"/>
                  <a:pt x="2243" y="1065"/>
                  <a:pt x="2239" y="1057"/>
                </a:cubicBezTo>
                <a:close/>
                <a:moveTo>
                  <a:pt x="2214" y="1046"/>
                </a:moveTo>
                <a:cubicBezTo>
                  <a:pt x="2213" y="1045"/>
                  <a:pt x="2209" y="1043"/>
                  <a:pt x="2207" y="1043"/>
                </a:cubicBezTo>
                <a:cubicBezTo>
                  <a:pt x="2203" y="1043"/>
                  <a:pt x="2204" y="1045"/>
                  <a:pt x="2202" y="1048"/>
                </a:cubicBezTo>
                <a:cubicBezTo>
                  <a:pt x="2210" y="1051"/>
                  <a:pt x="2215" y="1050"/>
                  <a:pt x="2223" y="1049"/>
                </a:cubicBezTo>
                <a:cubicBezTo>
                  <a:pt x="2234" y="1047"/>
                  <a:pt x="2222" y="1041"/>
                  <a:pt x="2217" y="1043"/>
                </a:cubicBezTo>
                <a:cubicBezTo>
                  <a:pt x="2218" y="1045"/>
                  <a:pt x="2217" y="1046"/>
                  <a:pt x="2214" y="1046"/>
                </a:cubicBezTo>
                <a:close/>
                <a:moveTo>
                  <a:pt x="2247" y="1050"/>
                </a:moveTo>
                <a:cubicBezTo>
                  <a:pt x="2248" y="1050"/>
                  <a:pt x="2249" y="1048"/>
                  <a:pt x="2250" y="1048"/>
                </a:cubicBezTo>
                <a:cubicBezTo>
                  <a:pt x="2254" y="1049"/>
                  <a:pt x="2256" y="1045"/>
                  <a:pt x="2258" y="1045"/>
                </a:cubicBezTo>
                <a:cubicBezTo>
                  <a:pt x="2262" y="1045"/>
                  <a:pt x="2271" y="1048"/>
                  <a:pt x="2275" y="1044"/>
                </a:cubicBezTo>
                <a:cubicBezTo>
                  <a:pt x="2269" y="1042"/>
                  <a:pt x="2266" y="1044"/>
                  <a:pt x="2260" y="1043"/>
                </a:cubicBezTo>
                <a:cubicBezTo>
                  <a:pt x="2256" y="1043"/>
                  <a:pt x="2256" y="1043"/>
                  <a:pt x="2253" y="1046"/>
                </a:cubicBezTo>
                <a:cubicBezTo>
                  <a:pt x="2252" y="1047"/>
                  <a:pt x="2250" y="1044"/>
                  <a:pt x="2248" y="1045"/>
                </a:cubicBezTo>
                <a:cubicBezTo>
                  <a:pt x="2245" y="1047"/>
                  <a:pt x="2237" y="1041"/>
                  <a:pt x="2234" y="1045"/>
                </a:cubicBezTo>
                <a:cubicBezTo>
                  <a:pt x="2230" y="1049"/>
                  <a:pt x="2240" y="1048"/>
                  <a:pt x="2242" y="1050"/>
                </a:cubicBezTo>
                <a:cubicBezTo>
                  <a:pt x="2245" y="1048"/>
                  <a:pt x="2245" y="1050"/>
                  <a:pt x="2247" y="1050"/>
                </a:cubicBezTo>
                <a:close/>
                <a:moveTo>
                  <a:pt x="2252" y="1019"/>
                </a:moveTo>
                <a:cubicBezTo>
                  <a:pt x="2253" y="1020"/>
                  <a:pt x="2255" y="1021"/>
                  <a:pt x="2256" y="1023"/>
                </a:cubicBezTo>
                <a:cubicBezTo>
                  <a:pt x="2258" y="1020"/>
                  <a:pt x="2260" y="1019"/>
                  <a:pt x="2258" y="1016"/>
                </a:cubicBezTo>
                <a:cubicBezTo>
                  <a:pt x="2257" y="1015"/>
                  <a:pt x="2258" y="1013"/>
                  <a:pt x="2260" y="1014"/>
                </a:cubicBezTo>
                <a:cubicBezTo>
                  <a:pt x="2259" y="1009"/>
                  <a:pt x="2256" y="1011"/>
                  <a:pt x="2256" y="1015"/>
                </a:cubicBezTo>
                <a:cubicBezTo>
                  <a:pt x="2254" y="1009"/>
                  <a:pt x="2252" y="1016"/>
                  <a:pt x="2252" y="1019"/>
                </a:cubicBezTo>
                <a:close/>
                <a:moveTo>
                  <a:pt x="2149" y="968"/>
                </a:moveTo>
                <a:cubicBezTo>
                  <a:pt x="2148" y="969"/>
                  <a:pt x="2151" y="971"/>
                  <a:pt x="2151" y="973"/>
                </a:cubicBezTo>
                <a:cubicBezTo>
                  <a:pt x="2151" y="974"/>
                  <a:pt x="2149" y="974"/>
                  <a:pt x="2150" y="975"/>
                </a:cubicBezTo>
                <a:cubicBezTo>
                  <a:pt x="2150" y="977"/>
                  <a:pt x="2151" y="978"/>
                  <a:pt x="2151" y="980"/>
                </a:cubicBezTo>
                <a:cubicBezTo>
                  <a:pt x="2152" y="982"/>
                  <a:pt x="2153" y="980"/>
                  <a:pt x="2152" y="983"/>
                </a:cubicBezTo>
                <a:cubicBezTo>
                  <a:pt x="2155" y="982"/>
                  <a:pt x="2154" y="983"/>
                  <a:pt x="2155" y="981"/>
                </a:cubicBezTo>
                <a:cubicBezTo>
                  <a:pt x="2159" y="985"/>
                  <a:pt x="2158" y="992"/>
                  <a:pt x="2159" y="997"/>
                </a:cubicBezTo>
                <a:cubicBezTo>
                  <a:pt x="2159" y="1002"/>
                  <a:pt x="2168" y="998"/>
                  <a:pt x="2170" y="997"/>
                </a:cubicBezTo>
                <a:cubicBezTo>
                  <a:pt x="2171" y="999"/>
                  <a:pt x="2171" y="1001"/>
                  <a:pt x="2171" y="1003"/>
                </a:cubicBezTo>
                <a:cubicBezTo>
                  <a:pt x="2178" y="999"/>
                  <a:pt x="2179" y="998"/>
                  <a:pt x="2186" y="1002"/>
                </a:cubicBezTo>
                <a:cubicBezTo>
                  <a:pt x="2187" y="1003"/>
                  <a:pt x="2189" y="1002"/>
                  <a:pt x="2191" y="1002"/>
                </a:cubicBezTo>
                <a:cubicBezTo>
                  <a:pt x="2192" y="1003"/>
                  <a:pt x="2192" y="1007"/>
                  <a:pt x="2193" y="1008"/>
                </a:cubicBezTo>
                <a:cubicBezTo>
                  <a:pt x="2197" y="1007"/>
                  <a:pt x="2200" y="1005"/>
                  <a:pt x="2204" y="1003"/>
                </a:cubicBezTo>
                <a:cubicBezTo>
                  <a:pt x="2203" y="1005"/>
                  <a:pt x="2203" y="1008"/>
                  <a:pt x="2206" y="1007"/>
                </a:cubicBezTo>
                <a:cubicBezTo>
                  <a:pt x="2206" y="1002"/>
                  <a:pt x="2206" y="997"/>
                  <a:pt x="2206" y="992"/>
                </a:cubicBezTo>
                <a:cubicBezTo>
                  <a:pt x="2206" y="987"/>
                  <a:pt x="2207" y="987"/>
                  <a:pt x="2211" y="984"/>
                </a:cubicBezTo>
                <a:cubicBezTo>
                  <a:pt x="2216" y="980"/>
                  <a:pt x="2216" y="980"/>
                  <a:pt x="2215" y="973"/>
                </a:cubicBezTo>
                <a:cubicBezTo>
                  <a:pt x="2215" y="970"/>
                  <a:pt x="2217" y="964"/>
                  <a:pt x="2220" y="965"/>
                </a:cubicBezTo>
                <a:cubicBezTo>
                  <a:pt x="2225" y="966"/>
                  <a:pt x="2228" y="965"/>
                  <a:pt x="2223" y="961"/>
                </a:cubicBezTo>
                <a:cubicBezTo>
                  <a:pt x="2222" y="959"/>
                  <a:pt x="2219" y="958"/>
                  <a:pt x="2218" y="956"/>
                </a:cubicBezTo>
                <a:cubicBezTo>
                  <a:pt x="2218" y="955"/>
                  <a:pt x="2219" y="953"/>
                  <a:pt x="2219" y="952"/>
                </a:cubicBezTo>
                <a:cubicBezTo>
                  <a:pt x="2217" y="946"/>
                  <a:pt x="2214" y="946"/>
                  <a:pt x="2215" y="939"/>
                </a:cubicBezTo>
                <a:cubicBezTo>
                  <a:pt x="2215" y="935"/>
                  <a:pt x="2222" y="935"/>
                  <a:pt x="2224" y="935"/>
                </a:cubicBezTo>
                <a:cubicBezTo>
                  <a:pt x="2223" y="934"/>
                  <a:pt x="2222" y="932"/>
                  <a:pt x="2220" y="931"/>
                </a:cubicBezTo>
                <a:cubicBezTo>
                  <a:pt x="2223" y="930"/>
                  <a:pt x="2226" y="929"/>
                  <a:pt x="2229" y="928"/>
                </a:cubicBezTo>
                <a:cubicBezTo>
                  <a:pt x="2228" y="926"/>
                  <a:pt x="2226" y="926"/>
                  <a:pt x="2224" y="925"/>
                </a:cubicBezTo>
                <a:cubicBezTo>
                  <a:pt x="2222" y="925"/>
                  <a:pt x="2221" y="922"/>
                  <a:pt x="2220" y="921"/>
                </a:cubicBezTo>
                <a:cubicBezTo>
                  <a:pt x="2218" y="919"/>
                  <a:pt x="2212" y="913"/>
                  <a:pt x="2210" y="913"/>
                </a:cubicBezTo>
                <a:cubicBezTo>
                  <a:pt x="2208" y="914"/>
                  <a:pt x="2202" y="922"/>
                  <a:pt x="2200" y="924"/>
                </a:cubicBezTo>
                <a:cubicBezTo>
                  <a:pt x="2197" y="928"/>
                  <a:pt x="2200" y="930"/>
                  <a:pt x="2196" y="931"/>
                </a:cubicBezTo>
                <a:cubicBezTo>
                  <a:pt x="2190" y="933"/>
                  <a:pt x="2189" y="933"/>
                  <a:pt x="2186" y="938"/>
                </a:cubicBezTo>
                <a:cubicBezTo>
                  <a:pt x="2183" y="942"/>
                  <a:pt x="2182" y="945"/>
                  <a:pt x="2178" y="947"/>
                </a:cubicBezTo>
                <a:cubicBezTo>
                  <a:pt x="2174" y="948"/>
                  <a:pt x="2170" y="948"/>
                  <a:pt x="2168" y="952"/>
                </a:cubicBezTo>
                <a:cubicBezTo>
                  <a:pt x="2165" y="957"/>
                  <a:pt x="2163" y="957"/>
                  <a:pt x="2168" y="962"/>
                </a:cubicBezTo>
                <a:cubicBezTo>
                  <a:pt x="2164" y="961"/>
                  <a:pt x="2156" y="961"/>
                  <a:pt x="2155" y="955"/>
                </a:cubicBezTo>
                <a:cubicBezTo>
                  <a:pt x="2153" y="956"/>
                  <a:pt x="2151" y="957"/>
                  <a:pt x="2150" y="958"/>
                </a:cubicBezTo>
                <a:cubicBezTo>
                  <a:pt x="2149" y="961"/>
                  <a:pt x="2149" y="964"/>
                  <a:pt x="2149" y="968"/>
                </a:cubicBezTo>
                <a:close/>
                <a:moveTo>
                  <a:pt x="2270" y="1059"/>
                </a:moveTo>
                <a:cubicBezTo>
                  <a:pt x="2272" y="1056"/>
                  <a:pt x="2273" y="1055"/>
                  <a:pt x="2275" y="1054"/>
                </a:cubicBezTo>
                <a:cubicBezTo>
                  <a:pt x="2279" y="1052"/>
                  <a:pt x="2289" y="1049"/>
                  <a:pt x="2290" y="1044"/>
                </a:cubicBezTo>
                <a:cubicBezTo>
                  <a:pt x="2287" y="1045"/>
                  <a:pt x="2283" y="1045"/>
                  <a:pt x="2280" y="1046"/>
                </a:cubicBezTo>
                <a:cubicBezTo>
                  <a:pt x="2278" y="1046"/>
                  <a:pt x="2276" y="1046"/>
                  <a:pt x="2275" y="1047"/>
                </a:cubicBezTo>
                <a:cubicBezTo>
                  <a:pt x="2274" y="1047"/>
                  <a:pt x="2274" y="1049"/>
                  <a:pt x="2273" y="1049"/>
                </a:cubicBezTo>
                <a:cubicBezTo>
                  <a:pt x="2269" y="1051"/>
                  <a:pt x="2266" y="1052"/>
                  <a:pt x="2263" y="1054"/>
                </a:cubicBezTo>
                <a:cubicBezTo>
                  <a:pt x="2261" y="1057"/>
                  <a:pt x="2265" y="1058"/>
                  <a:pt x="2261" y="1062"/>
                </a:cubicBezTo>
                <a:cubicBezTo>
                  <a:pt x="2264" y="1061"/>
                  <a:pt x="2268" y="1062"/>
                  <a:pt x="2270" y="1059"/>
                </a:cubicBezTo>
                <a:close/>
                <a:moveTo>
                  <a:pt x="739" y="816"/>
                </a:moveTo>
                <a:cubicBezTo>
                  <a:pt x="741" y="816"/>
                  <a:pt x="744" y="815"/>
                  <a:pt x="745" y="816"/>
                </a:cubicBezTo>
                <a:cubicBezTo>
                  <a:pt x="747" y="817"/>
                  <a:pt x="746" y="822"/>
                  <a:pt x="749" y="821"/>
                </a:cubicBezTo>
                <a:cubicBezTo>
                  <a:pt x="751" y="821"/>
                  <a:pt x="751" y="816"/>
                  <a:pt x="752" y="815"/>
                </a:cubicBezTo>
                <a:cubicBezTo>
                  <a:pt x="755" y="813"/>
                  <a:pt x="755" y="815"/>
                  <a:pt x="756" y="815"/>
                </a:cubicBezTo>
                <a:cubicBezTo>
                  <a:pt x="760" y="815"/>
                  <a:pt x="763" y="814"/>
                  <a:pt x="768" y="814"/>
                </a:cubicBezTo>
                <a:cubicBezTo>
                  <a:pt x="771" y="814"/>
                  <a:pt x="771" y="817"/>
                  <a:pt x="773" y="813"/>
                </a:cubicBezTo>
                <a:cubicBezTo>
                  <a:pt x="774" y="811"/>
                  <a:pt x="770" y="809"/>
                  <a:pt x="769" y="809"/>
                </a:cubicBezTo>
                <a:cubicBezTo>
                  <a:pt x="765" y="808"/>
                  <a:pt x="765" y="808"/>
                  <a:pt x="763" y="804"/>
                </a:cubicBezTo>
                <a:cubicBezTo>
                  <a:pt x="761" y="801"/>
                  <a:pt x="761" y="803"/>
                  <a:pt x="758" y="802"/>
                </a:cubicBezTo>
                <a:cubicBezTo>
                  <a:pt x="757" y="802"/>
                  <a:pt x="753" y="800"/>
                  <a:pt x="752" y="801"/>
                </a:cubicBezTo>
                <a:cubicBezTo>
                  <a:pt x="751" y="801"/>
                  <a:pt x="747" y="802"/>
                  <a:pt x="747" y="802"/>
                </a:cubicBezTo>
                <a:cubicBezTo>
                  <a:pt x="741" y="802"/>
                  <a:pt x="739" y="800"/>
                  <a:pt x="734" y="803"/>
                </a:cubicBezTo>
                <a:cubicBezTo>
                  <a:pt x="739" y="805"/>
                  <a:pt x="739" y="807"/>
                  <a:pt x="742" y="812"/>
                </a:cubicBezTo>
                <a:cubicBezTo>
                  <a:pt x="739" y="815"/>
                  <a:pt x="725" y="809"/>
                  <a:pt x="726" y="814"/>
                </a:cubicBezTo>
                <a:cubicBezTo>
                  <a:pt x="731" y="818"/>
                  <a:pt x="733" y="815"/>
                  <a:pt x="739" y="816"/>
                </a:cubicBezTo>
                <a:close/>
                <a:moveTo>
                  <a:pt x="1185" y="330"/>
                </a:moveTo>
                <a:cubicBezTo>
                  <a:pt x="1189" y="331"/>
                  <a:pt x="1192" y="328"/>
                  <a:pt x="1191" y="323"/>
                </a:cubicBezTo>
                <a:cubicBezTo>
                  <a:pt x="1195" y="325"/>
                  <a:pt x="1197" y="322"/>
                  <a:pt x="1199" y="319"/>
                </a:cubicBezTo>
                <a:cubicBezTo>
                  <a:pt x="1196" y="317"/>
                  <a:pt x="1198" y="313"/>
                  <a:pt x="1197" y="312"/>
                </a:cubicBezTo>
                <a:cubicBezTo>
                  <a:pt x="1194" y="311"/>
                  <a:pt x="1192" y="308"/>
                  <a:pt x="1188" y="310"/>
                </a:cubicBezTo>
                <a:cubicBezTo>
                  <a:pt x="1193" y="303"/>
                  <a:pt x="1172" y="294"/>
                  <a:pt x="1176" y="304"/>
                </a:cubicBezTo>
                <a:cubicBezTo>
                  <a:pt x="1170" y="303"/>
                  <a:pt x="1168" y="306"/>
                  <a:pt x="1162" y="303"/>
                </a:cubicBezTo>
                <a:cubicBezTo>
                  <a:pt x="1162" y="306"/>
                  <a:pt x="1163" y="308"/>
                  <a:pt x="1163" y="310"/>
                </a:cubicBezTo>
                <a:cubicBezTo>
                  <a:pt x="1161" y="307"/>
                  <a:pt x="1160" y="304"/>
                  <a:pt x="1156" y="304"/>
                </a:cubicBezTo>
                <a:cubicBezTo>
                  <a:pt x="1153" y="304"/>
                  <a:pt x="1152" y="307"/>
                  <a:pt x="1153" y="310"/>
                </a:cubicBezTo>
                <a:cubicBezTo>
                  <a:pt x="1151" y="308"/>
                  <a:pt x="1149" y="304"/>
                  <a:pt x="1145" y="305"/>
                </a:cubicBezTo>
                <a:cubicBezTo>
                  <a:pt x="1148" y="311"/>
                  <a:pt x="1145" y="308"/>
                  <a:pt x="1143" y="310"/>
                </a:cubicBezTo>
                <a:cubicBezTo>
                  <a:pt x="1142" y="313"/>
                  <a:pt x="1141" y="315"/>
                  <a:pt x="1140" y="318"/>
                </a:cubicBezTo>
                <a:cubicBezTo>
                  <a:pt x="1138" y="315"/>
                  <a:pt x="1137" y="313"/>
                  <a:pt x="1135" y="310"/>
                </a:cubicBezTo>
                <a:cubicBezTo>
                  <a:pt x="1137" y="310"/>
                  <a:pt x="1139" y="309"/>
                  <a:pt x="1139" y="307"/>
                </a:cubicBezTo>
                <a:cubicBezTo>
                  <a:pt x="1138" y="306"/>
                  <a:pt x="1135" y="305"/>
                  <a:pt x="1134" y="304"/>
                </a:cubicBezTo>
                <a:cubicBezTo>
                  <a:pt x="1130" y="300"/>
                  <a:pt x="1130" y="299"/>
                  <a:pt x="1124" y="300"/>
                </a:cubicBezTo>
                <a:cubicBezTo>
                  <a:pt x="1125" y="302"/>
                  <a:pt x="1127" y="302"/>
                  <a:pt x="1130" y="302"/>
                </a:cubicBezTo>
                <a:cubicBezTo>
                  <a:pt x="1130" y="310"/>
                  <a:pt x="1123" y="301"/>
                  <a:pt x="1120" y="304"/>
                </a:cubicBezTo>
                <a:cubicBezTo>
                  <a:pt x="1117" y="308"/>
                  <a:pt x="1123" y="308"/>
                  <a:pt x="1122" y="310"/>
                </a:cubicBezTo>
                <a:cubicBezTo>
                  <a:pt x="1121" y="311"/>
                  <a:pt x="1118" y="310"/>
                  <a:pt x="1117" y="309"/>
                </a:cubicBezTo>
                <a:cubicBezTo>
                  <a:pt x="1117" y="310"/>
                  <a:pt x="1117" y="311"/>
                  <a:pt x="1117" y="312"/>
                </a:cubicBezTo>
                <a:cubicBezTo>
                  <a:pt x="1115" y="311"/>
                  <a:pt x="1115" y="312"/>
                  <a:pt x="1113" y="313"/>
                </a:cubicBezTo>
                <a:cubicBezTo>
                  <a:pt x="1118" y="315"/>
                  <a:pt x="1120" y="314"/>
                  <a:pt x="1125" y="312"/>
                </a:cubicBezTo>
                <a:cubicBezTo>
                  <a:pt x="1127" y="311"/>
                  <a:pt x="1132" y="313"/>
                  <a:pt x="1135" y="314"/>
                </a:cubicBezTo>
                <a:cubicBezTo>
                  <a:pt x="1133" y="315"/>
                  <a:pt x="1131" y="316"/>
                  <a:pt x="1129" y="317"/>
                </a:cubicBezTo>
                <a:cubicBezTo>
                  <a:pt x="1130" y="318"/>
                  <a:pt x="1133" y="319"/>
                  <a:pt x="1135" y="318"/>
                </a:cubicBezTo>
                <a:cubicBezTo>
                  <a:pt x="1135" y="318"/>
                  <a:pt x="1135" y="319"/>
                  <a:pt x="1135" y="319"/>
                </a:cubicBezTo>
                <a:cubicBezTo>
                  <a:pt x="1129" y="319"/>
                  <a:pt x="1123" y="322"/>
                  <a:pt x="1117" y="322"/>
                </a:cubicBezTo>
                <a:cubicBezTo>
                  <a:pt x="1118" y="326"/>
                  <a:pt x="1128" y="324"/>
                  <a:pt x="1131" y="324"/>
                </a:cubicBezTo>
                <a:cubicBezTo>
                  <a:pt x="1129" y="326"/>
                  <a:pt x="1130" y="327"/>
                  <a:pt x="1133" y="327"/>
                </a:cubicBezTo>
                <a:cubicBezTo>
                  <a:pt x="1133" y="328"/>
                  <a:pt x="1133" y="328"/>
                  <a:pt x="1133" y="329"/>
                </a:cubicBezTo>
                <a:cubicBezTo>
                  <a:pt x="1133" y="329"/>
                  <a:pt x="1134" y="329"/>
                  <a:pt x="1135" y="329"/>
                </a:cubicBezTo>
                <a:cubicBezTo>
                  <a:pt x="1133" y="334"/>
                  <a:pt x="1126" y="332"/>
                  <a:pt x="1127" y="337"/>
                </a:cubicBezTo>
                <a:cubicBezTo>
                  <a:pt x="1132" y="337"/>
                  <a:pt x="1137" y="336"/>
                  <a:pt x="1142" y="335"/>
                </a:cubicBezTo>
                <a:cubicBezTo>
                  <a:pt x="1143" y="335"/>
                  <a:pt x="1144" y="339"/>
                  <a:pt x="1145" y="339"/>
                </a:cubicBezTo>
                <a:cubicBezTo>
                  <a:pt x="1147" y="340"/>
                  <a:pt x="1150" y="340"/>
                  <a:pt x="1152" y="341"/>
                </a:cubicBezTo>
                <a:cubicBezTo>
                  <a:pt x="1156" y="342"/>
                  <a:pt x="1159" y="342"/>
                  <a:pt x="1163" y="340"/>
                </a:cubicBezTo>
                <a:cubicBezTo>
                  <a:pt x="1165" y="339"/>
                  <a:pt x="1164" y="338"/>
                  <a:pt x="1167" y="337"/>
                </a:cubicBezTo>
                <a:cubicBezTo>
                  <a:pt x="1169" y="337"/>
                  <a:pt x="1171" y="337"/>
                  <a:pt x="1173" y="336"/>
                </a:cubicBezTo>
                <a:cubicBezTo>
                  <a:pt x="1176" y="335"/>
                  <a:pt x="1182" y="329"/>
                  <a:pt x="1185" y="330"/>
                </a:cubicBezTo>
                <a:close/>
                <a:moveTo>
                  <a:pt x="1134" y="234"/>
                </a:moveTo>
                <a:cubicBezTo>
                  <a:pt x="1133" y="230"/>
                  <a:pt x="1130" y="222"/>
                  <a:pt x="1131" y="218"/>
                </a:cubicBezTo>
                <a:cubicBezTo>
                  <a:pt x="1134" y="209"/>
                  <a:pt x="1136" y="197"/>
                  <a:pt x="1142" y="190"/>
                </a:cubicBezTo>
                <a:cubicBezTo>
                  <a:pt x="1147" y="185"/>
                  <a:pt x="1151" y="181"/>
                  <a:pt x="1155" y="176"/>
                </a:cubicBezTo>
                <a:cubicBezTo>
                  <a:pt x="1156" y="175"/>
                  <a:pt x="1153" y="164"/>
                  <a:pt x="1153" y="162"/>
                </a:cubicBezTo>
                <a:cubicBezTo>
                  <a:pt x="1152" y="158"/>
                  <a:pt x="1153" y="151"/>
                  <a:pt x="1149" y="149"/>
                </a:cubicBezTo>
                <a:cubicBezTo>
                  <a:pt x="1145" y="146"/>
                  <a:pt x="1141" y="143"/>
                  <a:pt x="1136" y="140"/>
                </a:cubicBezTo>
                <a:cubicBezTo>
                  <a:pt x="1143" y="134"/>
                  <a:pt x="1149" y="128"/>
                  <a:pt x="1155" y="122"/>
                </a:cubicBezTo>
                <a:cubicBezTo>
                  <a:pt x="1149" y="117"/>
                  <a:pt x="1144" y="116"/>
                  <a:pt x="1141" y="108"/>
                </a:cubicBezTo>
                <a:cubicBezTo>
                  <a:pt x="1139" y="102"/>
                  <a:pt x="1146" y="94"/>
                  <a:pt x="1149" y="89"/>
                </a:cubicBezTo>
                <a:cubicBezTo>
                  <a:pt x="1153" y="84"/>
                  <a:pt x="1159" y="82"/>
                  <a:pt x="1164" y="78"/>
                </a:cubicBezTo>
                <a:cubicBezTo>
                  <a:pt x="1170" y="74"/>
                  <a:pt x="1174" y="70"/>
                  <a:pt x="1179" y="65"/>
                </a:cubicBezTo>
                <a:cubicBezTo>
                  <a:pt x="1177" y="64"/>
                  <a:pt x="1175" y="62"/>
                  <a:pt x="1174" y="61"/>
                </a:cubicBezTo>
                <a:cubicBezTo>
                  <a:pt x="1179" y="60"/>
                  <a:pt x="1186" y="59"/>
                  <a:pt x="1191" y="56"/>
                </a:cubicBezTo>
                <a:cubicBezTo>
                  <a:pt x="1198" y="53"/>
                  <a:pt x="1204" y="49"/>
                  <a:pt x="1211" y="45"/>
                </a:cubicBezTo>
                <a:cubicBezTo>
                  <a:pt x="1204" y="42"/>
                  <a:pt x="1196" y="37"/>
                  <a:pt x="1188" y="36"/>
                </a:cubicBezTo>
                <a:cubicBezTo>
                  <a:pt x="1183" y="35"/>
                  <a:pt x="1172" y="34"/>
                  <a:pt x="1168" y="39"/>
                </a:cubicBezTo>
                <a:cubicBezTo>
                  <a:pt x="1166" y="42"/>
                  <a:pt x="1164" y="46"/>
                  <a:pt x="1160" y="45"/>
                </a:cubicBezTo>
                <a:cubicBezTo>
                  <a:pt x="1156" y="45"/>
                  <a:pt x="1151" y="44"/>
                  <a:pt x="1146" y="43"/>
                </a:cubicBezTo>
                <a:cubicBezTo>
                  <a:pt x="1141" y="42"/>
                  <a:pt x="1131" y="49"/>
                  <a:pt x="1126" y="52"/>
                </a:cubicBezTo>
                <a:cubicBezTo>
                  <a:pt x="1127" y="50"/>
                  <a:pt x="1136" y="35"/>
                  <a:pt x="1130" y="35"/>
                </a:cubicBezTo>
                <a:cubicBezTo>
                  <a:pt x="1124" y="34"/>
                  <a:pt x="1118" y="36"/>
                  <a:pt x="1113" y="32"/>
                </a:cubicBezTo>
                <a:cubicBezTo>
                  <a:pt x="1121" y="29"/>
                  <a:pt x="1129" y="26"/>
                  <a:pt x="1137" y="23"/>
                </a:cubicBezTo>
                <a:cubicBezTo>
                  <a:pt x="1121" y="16"/>
                  <a:pt x="1107" y="9"/>
                  <a:pt x="1090" y="6"/>
                </a:cubicBezTo>
                <a:cubicBezTo>
                  <a:pt x="1072" y="4"/>
                  <a:pt x="1054" y="0"/>
                  <a:pt x="1035" y="2"/>
                </a:cubicBezTo>
                <a:cubicBezTo>
                  <a:pt x="1028" y="2"/>
                  <a:pt x="1021" y="3"/>
                  <a:pt x="1015" y="3"/>
                </a:cubicBezTo>
                <a:cubicBezTo>
                  <a:pt x="1012" y="4"/>
                  <a:pt x="1008" y="3"/>
                  <a:pt x="1005" y="4"/>
                </a:cubicBezTo>
                <a:cubicBezTo>
                  <a:pt x="1002" y="6"/>
                  <a:pt x="1002" y="14"/>
                  <a:pt x="998" y="13"/>
                </a:cubicBezTo>
                <a:cubicBezTo>
                  <a:pt x="992" y="12"/>
                  <a:pt x="987" y="11"/>
                  <a:pt x="981" y="10"/>
                </a:cubicBezTo>
                <a:cubicBezTo>
                  <a:pt x="975" y="9"/>
                  <a:pt x="967" y="5"/>
                  <a:pt x="961" y="8"/>
                </a:cubicBezTo>
                <a:cubicBezTo>
                  <a:pt x="952" y="12"/>
                  <a:pt x="943" y="17"/>
                  <a:pt x="933" y="21"/>
                </a:cubicBezTo>
                <a:cubicBezTo>
                  <a:pt x="942" y="26"/>
                  <a:pt x="952" y="30"/>
                  <a:pt x="957" y="40"/>
                </a:cubicBezTo>
                <a:cubicBezTo>
                  <a:pt x="942" y="34"/>
                  <a:pt x="927" y="29"/>
                  <a:pt x="911" y="26"/>
                </a:cubicBezTo>
                <a:cubicBezTo>
                  <a:pt x="906" y="25"/>
                  <a:pt x="899" y="28"/>
                  <a:pt x="894" y="28"/>
                </a:cubicBezTo>
                <a:cubicBezTo>
                  <a:pt x="883" y="30"/>
                  <a:pt x="872" y="31"/>
                  <a:pt x="861" y="33"/>
                </a:cubicBezTo>
                <a:cubicBezTo>
                  <a:pt x="856" y="33"/>
                  <a:pt x="849" y="33"/>
                  <a:pt x="844" y="35"/>
                </a:cubicBezTo>
                <a:cubicBezTo>
                  <a:pt x="838" y="38"/>
                  <a:pt x="832" y="42"/>
                  <a:pt x="826" y="45"/>
                </a:cubicBezTo>
                <a:cubicBezTo>
                  <a:pt x="810" y="53"/>
                  <a:pt x="795" y="61"/>
                  <a:pt x="779" y="69"/>
                </a:cubicBezTo>
                <a:cubicBezTo>
                  <a:pt x="785" y="75"/>
                  <a:pt x="792" y="74"/>
                  <a:pt x="800" y="75"/>
                </a:cubicBezTo>
                <a:cubicBezTo>
                  <a:pt x="798" y="79"/>
                  <a:pt x="796" y="84"/>
                  <a:pt x="795" y="88"/>
                </a:cubicBezTo>
                <a:cubicBezTo>
                  <a:pt x="793" y="93"/>
                  <a:pt x="792" y="92"/>
                  <a:pt x="787" y="92"/>
                </a:cubicBezTo>
                <a:cubicBezTo>
                  <a:pt x="780" y="93"/>
                  <a:pt x="774" y="94"/>
                  <a:pt x="767" y="96"/>
                </a:cubicBezTo>
                <a:cubicBezTo>
                  <a:pt x="758" y="99"/>
                  <a:pt x="749" y="101"/>
                  <a:pt x="740" y="104"/>
                </a:cubicBezTo>
                <a:cubicBezTo>
                  <a:pt x="738" y="104"/>
                  <a:pt x="738" y="110"/>
                  <a:pt x="737" y="112"/>
                </a:cubicBezTo>
                <a:cubicBezTo>
                  <a:pt x="737" y="114"/>
                  <a:pt x="741" y="118"/>
                  <a:pt x="742" y="119"/>
                </a:cubicBezTo>
                <a:cubicBezTo>
                  <a:pt x="745" y="123"/>
                  <a:pt x="748" y="130"/>
                  <a:pt x="752" y="132"/>
                </a:cubicBezTo>
                <a:cubicBezTo>
                  <a:pt x="757" y="136"/>
                  <a:pt x="763" y="139"/>
                  <a:pt x="768" y="142"/>
                </a:cubicBezTo>
                <a:cubicBezTo>
                  <a:pt x="771" y="143"/>
                  <a:pt x="778" y="150"/>
                  <a:pt x="781" y="149"/>
                </a:cubicBezTo>
                <a:cubicBezTo>
                  <a:pt x="787" y="149"/>
                  <a:pt x="793" y="148"/>
                  <a:pt x="799" y="147"/>
                </a:cubicBezTo>
                <a:cubicBezTo>
                  <a:pt x="810" y="146"/>
                  <a:pt x="819" y="148"/>
                  <a:pt x="830" y="150"/>
                </a:cubicBezTo>
                <a:cubicBezTo>
                  <a:pt x="835" y="151"/>
                  <a:pt x="841" y="152"/>
                  <a:pt x="846" y="152"/>
                </a:cubicBezTo>
                <a:cubicBezTo>
                  <a:pt x="849" y="153"/>
                  <a:pt x="855" y="163"/>
                  <a:pt x="856" y="165"/>
                </a:cubicBezTo>
                <a:cubicBezTo>
                  <a:pt x="864" y="175"/>
                  <a:pt x="868" y="186"/>
                  <a:pt x="873" y="197"/>
                </a:cubicBezTo>
                <a:cubicBezTo>
                  <a:pt x="875" y="203"/>
                  <a:pt x="876" y="204"/>
                  <a:pt x="874" y="210"/>
                </a:cubicBezTo>
                <a:cubicBezTo>
                  <a:pt x="872" y="216"/>
                  <a:pt x="869" y="220"/>
                  <a:pt x="873" y="224"/>
                </a:cubicBezTo>
                <a:cubicBezTo>
                  <a:pt x="877" y="229"/>
                  <a:pt x="883" y="231"/>
                  <a:pt x="881" y="238"/>
                </a:cubicBezTo>
                <a:cubicBezTo>
                  <a:pt x="880" y="245"/>
                  <a:pt x="877" y="248"/>
                  <a:pt x="881" y="253"/>
                </a:cubicBezTo>
                <a:cubicBezTo>
                  <a:pt x="887" y="259"/>
                  <a:pt x="886" y="259"/>
                  <a:pt x="894" y="257"/>
                </a:cubicBezTo>
                <a:cubicBezTo>
                  <a:pt x="899" y="255"/>
                  <a:pt x="905" y="254"/>
                  <a:pt x="910" y="252"/>
                </a:cubicBezTo>
                <a:cubicBezTo>
                  <a:pt x="910" y="256"/>
                  <a:pt x="909" y="260"/>
                  <a:pt x="909" y="264"/>
                </a:cubicBezTo>
                <a:cubicBezTo>
                  <a:pt x="909" y="266"/>
                  <a:pt x="903" y="267"/>
                  <a:pt x="902" y="267"/>
                </a:cubicBezTo>
                <a:cubicBezTo>
                  <a:pt x="899" y="269"/>
                  <a:pt x="895" y="271"/>
                  <a:pt x="891" y="272"/>
                </a:cubicBezTo>
                <a:cubicBezTo>
                  <a:pt x="890" y="272"/>
                  <a:pt x="890" y="278"/>
                  <a:pt x="890" y="279"/>
                </a:cubicBezTo>
                <a:cubicBezTo>
                  <a:pt x="889" y="284"/>
                  <a:pt x="886" y="294"/>
                  <a:pt x="888" y="299"/>
                </a:cubicBezTo>
                <a:cubicBezTo>
                  <a:pt x="891" y="307"/>
                  <a:pt x="894" y="314"/>
                  <a:pt x="897" y="322"/>
                </a:cubicBezTo>
                <a:cubicBezTo>
                  <a:pt x="901" y="335"/>
                  <a:pt x="909" y="345"/>
                  <a:pt x="916" y="356"/>
                </a:cubicBezTo>
                <a:cubicBezTo>
                  <a:pt x="920" y="362"/>
                  <a:pt x="924" y="369"/>
                  <a:pt x="928" y="375"/>
                </a:cubicBezTo>
                <a:cubicBezTo>
                  <a:pt x="930" y="378"/>
                  <a:pt x="936" y="379"/>
                  <a:pt x="939" y="380"/>
                </a:cubicBezTo>
                <a:cubicBezTo>
                  <a:pt x="946" y="383"/>
                  <a:pt x="953" y="385"/>
                  <a:pt x="959" y="388"/>
                </a:cubicBezTo>
                <a:cubicBezTo>
                  <a:pt x="961" y="388"/>
                  <a:pt x="970" y="388"/>
                  <a:pt x="970" y="387"/>
                </a:cubicBezTo>
                <a:cubicBezTo>
                  <a:pt x="974" y="374"/>
                  <a:pt x="979" y="362"/>
                  <a:pt x="983" y="349"/>
                </a:cubicBezTo>
                <a:cubicBezTo>
                  <a:pt x="986" y="338"/>
                  <a:pt x="990" y="328"/>
                  <a:pt x="993" y="318"/>
                </a:cubicBezTo>
                <a:cubicBezTo>
                  <a:pt x="995" y="313"/>
                  <a:pt x="995" y="313"/>
                  <a:pt x="1000" y="311"/>
                </a:cubicBezTo>
                <a:cubicBezTo>
                  <a:pt x="1007" y="309"/>
                  <a:pt x="1013" y="307"/>
                  <a:pt x="1020" y="304"/>
                </a:cubicBezTo>
                <a:cubicBezTo>
                  <a:pt x="1024" y="303"/>
                  <a:pt x="1030" y="302"/>
                  <a:pt x="1034" y="300"/>
                </a:cubicBezTo>
                <a:cubicBezTo>
                  <a:pt x="1038" y="297"/>
                  <a:pt x="1042" y="290"/>
                  <a:pt x="1045" y="286"/>
                </a:cubicBezTo>
                <a:cubicBezTo>
                  <a:pt x="1048" y="282"/>
                  <a:pt x="1049" y="280"/>
                  <a:pt x="1053" y="279"/>
                </a:cubicBezTo>
                <a:cubicBezTo>
                  <a:pt x="1060" y="277"/>
                  <a:pt x="1066" y="276"/>
                  <a:pt x="1072" y="274"/>
                </a:cubicBezTo>
                <a:cubicBezTo>
                  <a:pt x="1081" y="271"/>
                  <a:pt x="1092" y="271"/>
                  <a:pt x="1100" y="266"/>
                </a:cubicBezTo>
                <a:cubicBezTo>
                  <a:pt x="1110" y="259"/>
                  <a:pt x="1121" y="253"/>
                  <a:pt x="1131" y="247"/>
                </a:cubicBezTo>
                <a:cubicBezTo>
                  <a:pt x="1135" y="241"/>
                  <a:pt x="1136" y="241"/>
                  <a:pt x="1134" y="234"/>
                </a:cubicBezTo>
                <a:close/>
                <a:moveTo>
                  <a:pt x="2155" y="814"/>
                </a:moveTo>
                <a:cubicBezTo>
                  <a:pt x="2157" y="813"/>
                  <a:pt x="2160" y="813"/>
                  <a:pt x="2161" y="810"/>
                </a:cubicBezTo>
                <a:cubicBezTo>
                  <a:pt x="2161" y="807"/>
                  <a:pt x="2162" y="803"/>
                  <a:pt x="2165" y="804"/>
                </a:cubicBezTo>
                <a:cubicBezTo>
                  <a:pt x="2165" y="801"/>
                  <a:pt x="2164" y="799"/>
                  <a:pt x="2162" y="798"/>
                </a:cubicBezTo>
                <a:cubicBezTo>
                  <a:pt x="2162" y="799"/>
                  <a:pt x="2162" y="800"/>
                  <a:pt x="2162" y="800"/>
                </a:cubicBezTo>
                <a:cubicBezTo>
                  <a:pt x="2155" y="796"/>
                  <a:pt x="2151" y="803"/>
                  <a:pt x="2146" y="806"/>
                </a:cubicBezTo>
                <a:cubicBezTo>
                  <a:pt x="2146" y="811"/>
                  <a:pt x="2145" y="812"/>
                  <a:pt x="2149" y="814"/>
                </a:cubicBezTo>
                <a:cubicBezTo>
                  <a:pt x="2151" y="815"/>
                  <a:pt x="2152" y="815"/>
                  <a:pt x="2154" y="816"/>
                </a:cubicBezTo>
                <a:cubicBezTo>
                  <a:pt x="2156" y="816"/>
                  <a:pt x="2154" y="814"/>
                  <a:pt x="2155" y="814"/>
                </a:cubicBezTo>
                <a:close/>
                <a:moveTo>
                  <a:pt x="2124" y="1023"/>
                </a:moveTo>
                <a:cubicBezTo>
                  <a:pt x="2125" y="1017"/>
                  <a:pt x="2124" y="1008"/>
                  <a:pt x="2126" y="1003"/>
                </a:cubicBezTo>
                <a:cubicBezTo>
                  <a:pt x="2128" y="996"/>
                  <a:pt x="2120" y="991"/>
                  <a:pt x="2115" y="996"/>
                </a:cubicBezTo>
                <a:cubicBezTo>
                  <a:pt x="2119" y="993"/>
                  <a:pt x="2115" y="993"/>
                  <a:pt x="2115" y="990"/>
                </a:cubicBezTo>
                <a:cubicBezTo>
                  <a:pt x="2114" y="988"/>
                  <a:pt x="2114" y="983"/>
                  <a:pt x="2113" y="982"/>
                </a:cubicBezTo>
                <a:cubicBezTo>
                  <a:pt x="2111" y="981"/>
                  <a:pt x="2107" y="981"/>
                  <a:pt x="2107" y="979"/>
                </a:cubicBezTo>
                <a:cubicBezTo>
                  <a:pt x="2106" y="976"/>
                  <a:pt x="2109" y="975"/>
                  <a:pt x="2108" y="972"/>
                </a:cubicBezTo>
                <a:cubicBezTo>
                  <a:pt x="2108" y="969"/>
                  <a:pt x="2103" y="969"/>
                  <a:pt x="2103" y="967"/>
                </a:cubicBezTo>
                <a:cubicBezTo>
                  <a:pt x="2103" y="963"/>
                  <a:pt x="2102" y="965"/>
                  <a:pt x="2099" y="963"/>
                </a:cubicBezTo>
                <a:cubicBezTo>
                  <a:pt x="2096" y="961"/>
                  <a:pt x="2099" y="960"/>
                  <a:pt x="2095" y="959"/>
                </a:cubicBezTo>
                <a:cubicBezTo>
                  <a:pt x="2092" y="959"/>
                  <a:pt x="2090" y="959"/>
                  <a:pt x="2088" y="956"/>
                </a:cubicBezTo>
                <a:cubicBezTo>
                  <a:pt x="2085" y="952"/>
                  <a:pt x="2080" y="951"/>
                  <a:pt x="2077" y="947"/>
                </a:cubicBezTo>
                <a:cubicBezTo>
                  <a:pt x="2073" y="944"/>
                  <a:pt x="2068" y="940"/>
                  <a:pt x="2065" y="937"/>
                </a:cubicBezTo>
                <a:cubicBezTo>
                  <a:pt x="2062" y="932"/>
                  <a:pt x="2063" y="929"/>
                  <a:pt x="2056" y="928"/>
                </a:cubicBezTo>
                <a:cubicBezTo>
                  <a:pt x="2054" y="928"/>
                  <a:pt x="2044" y="924"/>
                  <a:pt x="2043" y="926"/>
                </a:cubicBezTo>
                <a:cubicBezTo>
                  <a:pt x="2041" y="928"/>
                  <a:pt x="2049" y="938"/>
                  <a:pt x="2051" y="939"/>
                </a:cubicBezTo>
                <a:cubicBezTo>
                  <a:pt x="2054" y="942"/>
                  <a:pt x="2060" y="943"/>
                  <a:pt x="2061" y="949"/>
                </a:cubicBezTo>
                <a:cubicBezTo>
                  <a:pt x="2061" y="956"/>
                  <a:pt x="2068" y="954"/>
                  <a:pt x="2070" y="960"/>
                </a:cubicBezTo>
                <a:cubicBezTo>
                  <a:pt x="2071" y="964"/>
                  <a:pt x="2072" y="967"/>
                  <a:pt x="2073" y="971"/>
                </a:cubicBezTo>
                <a:cubicBezTo>
                  <a:pt x="2073" y="973"/>
                  <a:pt x="2076" y="972"/>
                  <a:pt x="2077" y="974"/>
                </a:cubicBezTo>
                <a:cubicBezTo>
                  <a:pt x="2081" y="978"/>
                  <a:pt x="2083" y="987"/>
                  <a:pt x="2085" y="992"/>
                </a:cubicBezTo>
                <a:cubicBezTo>
                  <a:pt x="2087" y="996"/>
                  <a:pt x="2091" y="999"/>
                  <a:pt x="2094" y="1003"/>
                </a:cubicBezTo>
                <a:cubicBezTo>
                  <a:pt x="2101" y="1010"/>
                  <a:pt x="2107" y="1017"/>
                  <a:pt x="2115" y="1024"/>
                </a:cubicBezTo>
                <a:cubicBezTo>
                  <a:pt x="2115" y="1023"/>
                  <a:pt x="2115" y="1021"/>
                  <a:pt x="2115" y="1020"/>
                </a:cubicBezTo>
                <a:cubicBezTo>
                  <a:pt x="2119" y="1024"/>
                  <a:pt x="2121" y="1018"/>
                  <a:pt x="2124" y="1023"/>
                </a:cubicBezTo>
                <a:close/>
                <a:moveTo>
                  <a:pt x="2141" y="994"/>
                </a:moveTo>
                <a:cubicBezTo>
                  <a:pt x="2137" y="991"/>
                  <a:pt x="2138" y="1000"/>
                  <a:pt x="2139" y="1001"/>
                </a:cubicBezTo>
                <a:cubicBezTo>
                  <a:pt x="2144" y="1003"/>
                  <a:pt x="2144" y="997"/>
                  <a:pt x="2141" y="994"/>
                </a:cubicBezTo>
                <a:close/>
                <a:moveTo>
                  <a:pt x="2185" y="1039"/>
                </a:moveTo>
                <a:cubicBezTo>
                  <a:pt x="2181" y="1040"/>
                  <a:pt x="2176" y="1037"/>
                  <a:pt x="2177" y="1031"/>
                </a:cubicBezTo>
                <a:cubicBezTo>
                  <a:pt x="2174" y="1033"/>
                  <a:pt x="2167" y="1032"/>
                  <a:pt x="2166" y="1030"/>
                </a:cubicBezTo>
                <a:cubicBezTo>
                  <a:pt x="2163" y="1027"/>
                  <a:pt x="2162" y="1028"/>
                  <a:pt x="2161" y="1031"/>
                </a:cubicBezTo>
                <a:cubicBezTo>
                  <a:pt x="2161" y="1033"/>
                  <a:pt x="2158" y="1032"/>
                  <a:pt x="2157" y="1032"/>
                </a:cubicBezTo>
                <a:cubicBezTo>
                  <a:pt x="2151" y="1031"/>
                  <a:pt x="2147" y="1033"/>
                  <a:pt x="2144" y="1027"/>
                </a:cubicBezTo>
                <a:cubicBezTo>
                  <a:pt x="2143" y="1026"/>
                  <a:pt x="2135" y="1024"/>
                  <a:pt x="2134" y="1023"/>
                </a:cubicBezTo>
                <a:cubicBezTo>
                  <a:pt x="2133" y="1026"/>
                  <a:pt x="2130" y="1024"/>
                  <a:pt x="2128" y="1024"/>
                </a:cubicBezTo>
                <a:cubicBezTo>
                  <a:pt x="2126" y="1023"/>
                  <a:pt x="2126" y="1024"/>
                  <a:pt x="2124" y="1026"/>
                </a:cubicBezTo>
                <a:cubicBezTo>
                  <a:pt x="2119" y="1032"/>
                  <a:pt x="2126" y="1032"/>
                  <a:pt x="2130" y="1033"/>
                </a:cubicBezTo>
                <a:cubicBezTo>
                  <a:pt x="2130" y="1034"/>
                  <a:pt x="2129" y="1035"/>
                  <a:pt x="2129" y="1036"/>
                </a:cubicBezTo>
                <a:cubicBezTo>
                  <a:pt x="2134" y="1037"/>
                  <a:pt x="2139" y="1039"/>
                  <a:pt x="2143" y="1040"/>
                </a:cubicBezTo>
                <a:cubicBezTo>
                  <a:pt x="2146" y="1041"/>
                  <a:pt x="2148" y="1039"/>
                  <a:pt x="2151" y="1039"/>
                </a:cubicBezTo>
                <a:cubicBezTo>
                  <a:pt x="2153" y="1039"/>
                  <a:pt x="2156" y="1041"/>
                  <a:pt x="2158" y="1042"/>
                </a:cubicBezTo>
                <a:cubicBezTo>
                  <a:pt x="2160" y="1042"/>
                  <a:pt x="2162" y="1044"/>
                  <a:pt x="2164" y="1044"/>
                </a:cubicBezTo>
                <a:cubicBezTo>
                  <a:pt x="2166" y="1044"/>
                  <a:pt x="2167" y="1044"/>
                  <a:pt x="2169" y="1044"/>
                </a:cubicBezTo>
                <a:cubicBezTo>
                  <a:pt x="2170" y="1045"/>
                  <a:pt x="2171" y="1043"/>
                  <a:pt x="2171" y="1043"/>
                </a:cubicBezTo>
                <a:cubicBezTo>
                  <a:pt x="2176" y="1044"/>
                  <a:pt x="2178" y="1045"/>
                  <a:pt x="2183" y="1044"/>
                </a:cubicBezTo>
                <a:cubicBezTo>
                  <a:pt x="2186" y="1046"/>
                  <a:pt x="2189" y="1047"/>
                  <a:pt x="2192" y="1048"/>
                </a:cubicBezTo>
                <a:cubicBezTo>
                  <a:pt x="2189" y="1044"/>
                  <a:pt x="2193" y="1037"/>
                  <a:pt x="2185" y="1039"/>
                </a:cubicBezTo>
                <a:close/>
                <a:moveTo>
                  <a:pt x="2119" y="990"/>
                </a:moveTo>
                <a:cubicBezTo>
                  <a:pt x="2120" y="991"/>
                  <a:pt x="2121" y="991"/>
                  <a:pt x="2123" y="991"/>
                </a:cubicBezTo>
                <a:cubicBezTo>
                  <a:pt x="2124" y="991"/>
                  <a:pt x="2124" y="993"/>
                  <a:pt x="2125" y="994"/>
                </a:cubicBezTo>
                <a:cubicBezTo>
                  <a:pt x="2126" y="995"/>
                  <a:pt x="2126" y="996"/>
                  <a:pt x="2127" y="998"/>
                </a:cubicBezTo>
                <a:cubicBezTo>
                  <a:pt x="2128" y="999"/>
                  <a:pt x="2130" y="1000"/>
                  <a:pt x="2131" y="999"/>
                </a:cubicBezTo>
                <a:cubicBezTo>
                  <a:pt x="2130" y="998"/>
                  <a:pt x="2130" y="996"/>
                  <a:pt x="2132" y="995"/>
                </a:cubicBezTo>
                <a:cubicBezTo>
                  <a:pt x="2126" y="995"/>
                  <a:pt x="2129" y="985"/>
                  <a:pt x="2124" y="986"/>
                </a:cubicBezTo>
                <a:cubicBezTo>
                  <a:pt x="2124" y="987"/>
                  <a:pt x="2124" y="987"/>
                  <a:pt x="2124" y="988"/>
                </a:cubicBezTo>
                <a:cubicBezTo>
                  <a:pt x="2122" y="985"/>
                  <a:pt x="2121" y="988"/>
                  <a:pt x="2119" y="990"/>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415364"/>
              </a:solidFill>
              <a:effectLst/>
              <a:uLnTx/>
              <a:uFillTx/>
              <a:latin typeface="Arial" panose="020B0604020202020204"/>
              <a:ea typeface="+mn-ea"/>
              <a:cs typeface="+mn-cs"/>
            </a:endParaRPr>
          </a:p>
        </p:txBody>
      </p:sp>
      <p:grpSp>
        <p:nvGrpSpPr>
          <p:cNvPr id="7" name="Gruppo 6"/>
          <p:cNvGrpSpPr/>
          <p:nvPr/>
        </p:nvGrpSpPr>
        <p:grpSpPr>
          <a:xfrm>
            <a:off x="-66315" y="1807831"/>
            <a:ext cx="4473061" cy="3677472"/>
            <a:chOff x="9422227" y="985631"/>
            <a:chExt cx="3654696" cy="2880310"/>
          </a:xfrm>
        </p:grpSpPr>
        <p:graphicFrame>
          <p:nvGraphicFramePr>
            <p:cNvPr id="8" name="Grafico 7"/>
            <p:cNvGraphicFramePr/>
            <p:nvPr/>
          </p:nvGraphicFramePr>
          <p:xfrm>
            <a:off x="9422227" y="1560217"/>
            <a:ext cx="3654696" cy="2305724"/>
          </p:xfrm>
          <a:graphic>
            <a:graphicData uri="http://schemas.openxmlformats.org/drawingml/2006/chart">
              <c:chart xmlns:c="http://schemas.openxmlformats.org/drawingml/2006/chart" xmlns:r="http://schemas.openxmlformats.org/officeDocument/2006/relationships" r:id="rId2"/>
            </a:graphicData>
          </a:graphic>
        </p:graphicFrame>
        <p:sp>
          <p:nvSpPr>
            <p:cNvPr id="9" name="CasellaDiTesto 8"/>
            <p:cNvSpPr txBox="1"/>
            <p:nvPr/>
          </p:nvSpPr>
          <p:spPr>
            <a:xfrm>
              <a:off x="11673034" y="2732125"/>
              <a:ext cx="668425" cy="593225"/>
            </a:xfrm>
            <a:prstGeom prst="rect">
              <a:avLst/>
            </a:prstGeom>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415364"/>
                  </a:solidFill>
                  <a:effectLst/>
                  <a:uLnTx/>
                  <a:uFillTx/>
                  <a:latin typeface="Arial" panose="020B0604020202020204"/>
                  <a:ea typeface="+mn-ea"/>
                  <a:cs typeface="+mn-cs"/>
                </a:rPr>
                <a:t>76%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415364"/>
                  </a:solidFill>
                  <a:effectLst/>
                  <a:uLnTx/>
                  <a:uFillTx/>
                  <a:latin typeface="Arial" panose="020B0604020202020204"/>
                  <a:ea typeface="+mn-ea"/>
                  <a:cs typeface="+mn-cs"/>
                </a:rPr>
                <a:t>CDP</a:t>
              </a:r>
            </a:p>
          </p:txBody>
        </p:sp>
        <p:sp>
          <p:nvSpPr>
            <p:cNvPr id="10" name="CasellaDiTesto 9"/>
            <p:cNvSpPr txBox="1"/>
            <p:nvPr/>
          </p:nvSpPr>
          <p:spPr>
            <a:xfrm>
              <a:off x="9524588" y="1386839"/>
              <a:ext cx="1016973" cy="799979"/>
            </a:xfrm>
            <a:prstGeom prst="rect">
              <a:avLst/>
            </a:prstGeom>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5392"/>
                  </a:solidFill>
                  <a:effectLst/>
                  <a:uLnTx/>
                  <a:uFillTx/>
                  <a:latin typeface="Arial" panose="020B0604020202020204"/>
                  <a:ea typeface="+mn-ea"/>
                  <a:cs typeface="+mn-cs"/>
                </a:rPr>
                <a:t>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a:ln>
                    <a:noFill/>
                  </a:ln>
                  <a:solidFill>
                    <a:srgbClr val="005392"/>
                  </a:solidFill>
                  <a:effectLst/>
                  <a:uLnTx/>
                  <a:uFillTx/>
                  <a:latin typeface="Arial" panose="020B0604020202020204"/>
                  <a:ea typeface="+mn-ea"/>
                  <a:cs typeface="+mn-cs"/>
                </a:rPr>
                <a:t>Banche e associazioni</a:t>
              </a:r>
            </a:p>
          </p:txBody>
        </p:sp>
        <p:cxnSp>
          <p:nvCxnSpPr>
            <p:cNvPr id="11" name="Connettore diritto 10"/>
            <p:cNvCxnSpPr/>
            <p:nvPr/>
          </p:nvCxnSpPr>
          <p:spPr>
            <a:xfrm>
              <a:off x="10263597" y="1424964"/>
              <a:ext cx="2357023" cy="0"/>
            </a:xfrm>
            <a:prstGeom prst="line">
              <a:avLst/>
            </a:prstGeom>
            <a:ln w="38100">
              <a:solidFill>
                <a:schemeClr val="accent5">
                  <a:lumMod val="20000"/>
                  <a:lumOff val="80000"/>
                </a:schemeClr>
              </a:solidFill>
            </a:ln>
          </p:spPr>
          <p:style>
            <a:lnRef idx="1">
              <a:schemeClr val="accent3"/>
            </a:lnRef>
            <a:fillRef idx="0">
              <a:schemeClr val="accent3"/>
            </a:fillRef>
            <a:effectRef idx="0">
              <a:schemeClr val="accent3"/>
            </a:effectRef>
            <a:fontRef idx="minor">
              <a:schemeClr val="tx1"/>
            </a:fontRef>
          </p:style>
        </p:cxnSp>
        <p:sp>
          <p:nvSpPr>
            <p:cNvPr id="12" name="CasellaDiTesto 11"/>
            <p:cNvSpPr txBox="1"/>
            <p:nvPr/>
          </p:nvSpPr>
          <p:spPr>
            <a:xfrm>
              <a:off x="10019989" y="985631"/>
              <a:ext cx="2290709" cy="426450"/>
            </a:xfrm>
            <a:prstGeom prst="rect">
              <a:avLst/>
            </a:prstGeom>
          </p:spPr>
          <p:txBody>
            <a:bodyPr vert="horz" wrap="square" lIns="91440" tIns="45720" rIns="91440" bIns="45720" rtlCol="0" anchor="b">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5F85B1"/>
                  </a:solidFill>
                  <a:effectLst/>
                  <a:uLnTx/>
                  <a:uFillTx/>
                  <a:latin typeface="Arial" panose="020B0604020202020204"/>
                  <a:ea typeface="+mn-ea"/>
                  <a:cs typeface="+mn-cs"/>
                </a:rPr>
                <a:t>Azionisti</a:t>
              </a:r>
            </a:p>
          </p:txBody>
        </p:sp>
      </p:grpSp>
      <p:grpSp>
        <p:nvGrpSpPr>
          <p:cNvPr id="13" name="Gruppo 12"/>
          <p:cNvGrpSpPr/>
          <p:nvPr/>
        </p:nvGrpSpPr>
        <p:grpSpPr>
          <a:xfrm>
            <a:off x="3770312" y="873844"/>
            <a:ext cx="8421688" cy="5110310"/>
            <a:chOff x="3770312" y="873844"/>
            <a:chExt cx="4651374" cy="5110310"/>
          </a:xfrm>
        </p:grpSpPr>
        <p:sp>
          <p:nvSpPr>
            <p:cNvPr id="14" name="Figura a mano libera 13"/>
            <p:cNvSpPr/>
            <p:nvPr/>
          </p:nvSpPr>
          <p:spPr>
            <a:xfrm>
              <a:off x="3956367" y="1075403"/>
              <a:ext cx="4465319" cy="1395412"/>
            </a:xfrm>
            <a:custGeom>
              <a:avLst/>
              <a:gdLst>
                <a:gd name="connsiteX0" fmla="*/ 0 w 4465319"/>
                <a:gd name="connsiteY0" fmla="*/ 0 h 1395412"/>
                <a:gd name="connsiteX1" fmla="*/ 4465319 w 4465319"/>
                <a:gd name="connsiteY1" fmla="*/ 0 h 1395412"/>
                <a:gd name="connsiteX2" fmla="*/ 4465319 w 4465319"/>
                <a:gd name="connsiteY2" fmla="*/ 1395412 h 1395412"/>
                <a:gd name="connsiteX3" fmla="*/ 0 w 4465319"/>
                <a:gd name="connsiteY3" fmla="*/ 1395412 h 1395412"/>
                <a:gd name="connsiteX4" fmla="*/ 0 w 4465319"/>
                <a:gd name="connsiteY4" fmla="*/ 0 h 1395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319" h="1395412">
                  <a:moveTo>
                    <a:pt x="0" y="0"/>
                  </a:moveTo>
                  <a:lnTo>
                    <a:pt x="4465319" y="0"/>
                  </a:lnTo>
                  <a:lnTo>
                    <a:pt x="4465319" y="1395412"/>
                  </a:lnTo>
                  <a:lnTo>
                    <a:pt x="0" y="1395412"/>
                  </a:lnTo>
                  <a:lnTo>
                    <a:pt x="0" y="0"/>
                  </a:lnTo>
                  <a:close/>
                </a:path>
              </a:pathLst>
            </a:custGeom>
            <a:solidFill>
              <a:schemeClr val="accent3">
                <a:alpha val="89000"/>
              </a:schemeClr>
            </a:solidFill>
            <a:ln>
              <a:noFill/>
            </a:ln>
            <a:effectLst>
              <a:glow rad="127000">
                <a:schemeClr val="accent1">
                  <a:alpha val="14000"/>
                </a:schemeClr>
              </a:glow>
              <a:outerShdw blurRad="50800" dist="50800" dir="5400000" sx="1000" sy="1000" algn="ctr" rotWithShape="0">
                <a:srgbClr val="000000">
                  <a:alpha val="37000"/>
                </a:srgbClr>
              </a:outerShdw>
              <a:softEdge rad="0"/>
            </a:effectLst>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945159" tIns="247650" rIns="247650" bIns="247650" numCol="1" spcCol="1270" anchor="ctr" anchorCtr="0">
              <a:noAutofit/>
            </a:bodyPr>
            <a:lstStyle/>
            <a:p>
              <a:pPr marL="0" marR="0" lvl="0" indent="0" algn="l" defTabSz="2889250" rtl="0" eaLnBrk="1" fontAlgn="auto" latinLnBrk="0" hangingPunct="1">
                <a:lnSpc>
                  <a:spcPct val="90000"/>
                </a:lnSpc>
                <a:spcBef>
                  <a:spcPct val="0"/>
                </a:spcBef>
                <a:spcAft>
                  <a:spcPct val="35000"/>
                </a:spcAft>
                <a:buClrTx/>
                <a:buSzTx/>
                <a:buFontTx/>
                <a:buNone/>
                <a:tabLst/>
                <a:defRPr/>
              </a:pPr>
              <a:endParaRPr kumimoji="0" lang="it-IT" sz="6500" b="0" i="0" u="none" strike="noStrike" kern="1200" cap="none" spc="0" normalizeH="0" baseline="0" noProof="0" dirty="0">
                <a:ln>
                  <a:noFill/>
                </a:ln>
                <a:solidFill>
                  <a:srgbClr val="415364">
                    <a:hueOff val="0"/>
                    <a:satOff val="0"/>
                    <a:lumOff val="0"/>
                    <a:alphaOff val="0"/>
                  </a:srgbClr>
                </a:solidFill>
                <a:effectLst/>
                <a:uLnTx/>
                <a:uFillTx/>
                <a:latin typeface="Arial" panose="020B0604020202020204"/>
                <a:ea typeface="+mn-ea"/>
                <a:cs typeface="+mn-cs"/>
              </a:endParaRPr>
            </a:p>
          </p:txBody>
        </p:sp>
        <p:sp>
          <p:nvSpPr>
            <p:cNvPr id="15" name="Rettangolo 14"/>
            <p:cNvSpPr/>
            <p:nvPr/>
          </p:nvSpPr>
          <p:spPr>
            <a:xfrm>
              <a:off x="3770312" y="873844"/>
              <a:ext cx="976788" cy="1465183"/>
            </a:xfrm>
            <a:prstGeom prst="rect">
              <a:avLst/>
            </a:prstGeom>
            <a:ln/>
          </p:spPr>
          <p:style>
            <a:lnRef idx="2">
              <a:schemeClr val="accent4"/>
            </a:lnRef>
            <a:fillRef idx="1">
              <a:schemeClr val="lt1"/>
            </a:fillRef>
            <a:effectRef idx="0">
              <a:schemeClr val="accent4"/>
            </a:effectRef>
            <a:fontRef idx="minor">
              <a:schemeClr val="dk1"/>
            </a:fontRef>
          </p:style>
          <p:txBody>
            <a:bodyPr/>
            <a:lstStyle/>
            <a:p>
              <a:endParaRPr lang="it-IT"/>
            </a:p>
          </p:txBody>
        </p:sp>
        <p:sp>
          <p:nvSpPr>
            <p:cNvPr id="16" name="Figura a mano libera 15"/>
            <p:cNvSpPr/>
            <p:nvPr/>
          </p:nvSpPr>
          <p:spPr>
            <a:xfrm>
              <a:off x="3956367" y="2832073"/>
              <a:ext cx="4465319" cy="1395412"/>
            </a:xfrm>
            <a:custGeom>
              <a:avLst/>
              <a:gdLst>
                <a:gd name="connsiteX0" fmla="*/ 0 w 4465319"/>
                <a:gd name="connsiteY0" fmla="*/ 0 h 1395412"/>
                <a:gd name="connsiteX1" fmla="*/ 4465319 w 4465319"/>
                <a:gd name="connsiteY1" fmla="*/ 0 h 1395412"/>
                <a:gd name="connsiteX2" fmla="*/ 4465319 w 4465319"/>
                <a:gd name="connsiteY2" fmla="*/ 1395412 h 1395412"/>
                <a:gd name="connsiteX3" fmla="*/ 0 w 4465319"/>
                <a:gd name="connsiteY3" fmla="*/ 1395412 h 1395412"/>
                <a:gd name="connsiteX4" fmla="*/ 0 w 4465319"/>
                <a:gd name="connsiteY4" fmla="*/ 0 h 1395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319" h="1395412">
                  <a:moveTo>
                    <a:pt x="0" y="0"/>
                  </a:moveTo>
                  <a:lnTo>
                    <a:pt x="4465319" y="0"/>
                  </a:lnTo>
                  <a:lnTo>
                    <a:pt x="4465319" y="1395412"/>
                  </a:lnTo>
                  <a:lnTo>
                    <a:pt x="0" y="1395412"/>
                  </a:lnTo>
                  <a:lnTo>
                    <a:pt x="0" y="0"/>
                  </a:lnTo>
                  <a:close/>
                </a:path>
              </a:pathLst>
            </a:custGeom>
            <a:solidFill>
              <a:schemeClr val="accent3">
                <a:alpha val="89000"/>
              </a:schemeClr>
            </a:solidFill>
            <a:ln>
              <a:noFill/>
            </a:ln>
            <a:effectLst>
              <a:glow rad="127000">
                <a:schemeClr val="accent1">
                  <a:alpha val="14000"/>
                </a:schemeClr>
              </a:glow>
              <a:softEdge rad="0"/>
            </a:effectLst>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945159" tIns="247650" rIns="247650" bIns="247650" numCol="1" spcCol="1270" anchor="ctr" anchorCtr="0">
              <a:noAutofit/>
            </a:bodyPr>
            <a:lstStyle/>
            <a:p>
              <a:pPr marL="0" marR="0" lvl="0" indent="0" algn="l" defTabSz="2889250" rtl="0" eaLnBrk="1" fontAlgn="auto" latinLnBrk="0" hangingPunct="1">
                <a:lnSpc>
                  <a:spcPct val="90000"/>
                </a:lnSpc>
                <a:spcBef>
                  <a:spcPct val="0"/>
                </a:spcBef>
                <a:spcAft>
                  <a:spcPct val="35000"/>
                </a:spcAft>
                <a:buClrTx/>
                <a:buSzTx/>
                <a:buFontTx/>
                <a:buNone/>
                <a:tabLst/>
                <a:defRPr/>
              </a:pPr>
              <a:endParaRPr kumimoji="0" lang="it-IT" sz="6500" b="0" i="0" u="none" strike="noStrike" kern="1200" cap="none" spc="0" normalizeH="0" baseline="0" noProof="0">
                <a:ln>
                  <a:noFill/>
                </a:ln>
                <a:solidFill>
                  <a:srgbClr val="415364">
                    <a:hueOff val="0"/>
                    <a:satOff val="0"/>
                    <a:lumOff val="0"/>
                    <a:alphaOff val="0"/>
                  </a:srgbClr>
                </a:solidFill>
                <a:effectLst/>
                <a:uLnTx/>
                <a:uFillTx/>
                <a:latin typeface="Arial" panose="020B0604020202020204"/>
                <a:ea typeface="+mn-ea"/>
                <a:cs typeface="+mn-cs"/>
              </a:endParaRPr>
            </a:p>
          </p:txBody>
        </p:sp>
        <p:sp>
          <p:nvSpPr>
            <p:cNvPr id="17" name="Rettangolo 16"/>
            <p:cNvSpPr/>
            <p:nvPr/>
          </p:nvSpPr>
          <p:spPr>
            <a:xfrm>
              <a:off x="3770312" y="2630513"/>
              <a:ext cx="976788" cy="1465183"/>
            </a:xfrm>
            <a:prstGeom prst="rect">
              <a:avLst/>
            </a:prstGeom>
            <a:ln/>
          </p:spPr>
          <p:style>
            <a:lnRef idx="2">
              <a:schemeClr val="accent4"/>
            </a:lnRef>
            <a:fillRef idx="1">
              <a:schemeClr val="lt1"/>
            </a:fillRef>
            <a:effectRef idx="0">
              <a:schemeClr val="accent4"/>
            </a:effectRef>
            <a:fontRef idx="minor">
              <a:schemeClr val="dk1"/>
            </a:fontRef>
          </p:style>
          <p:txBody>
            <a:bodyPr/>
            <a:lstStyle/>
            <a:p>
              <a:endParaRPr lang="it-IT"/>
            </a:p>
          </p:txBody>
        </p:sp>
        <p:sp>
          <p:nvSpPr>
            <p:cNvPr id="18" name="Figura a mano libera 17"/>
            <p:cNvSpPr/>
            <p:nvPr/>
          </p:nvSpPr>
          <p:spPr>
            <a:xfrm>
              <a:off x="3956367" y="4588742"/>
              <a:ext cx="4465319" cy="1395412"/>
            </a:xfrm>
            <a:custGeom>
              <a:avLst/>
              <a:gdLst>
                <a:gd name="connsiteX0" fmla="*/ 0 w 4465319"/>
                <a:gd name="connsiteY0" fmla="*/ 0 h 1395412"/>
                <a:gd name="connsiteX1" fmla="*/ 4465319 w 4465319"/>
                <a:gd name="connsiteY1" fmla="*/ 0 h 1395412"/>
                <a:gd name="connsiteX2" fmla="*/ 4465319 w 4465319"/>
                <a:gd name="connsiteY2" fmla="*/ 1395412 h 1395412"/>
                <a:gd name="connsiteX3" fmla="*/ 0 w 4465319"/>
                <a:gd name="connsiteY3" fmla="*/ 1395412 h 1395412"/>
                <a:gd name="connsiteX4" fmla="*/ 0 w 4465319"/>
                <a:gd name="connsiteY4" fmla="*/ 0 h 1395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319" h="1395412">
                  <a:moveTo>
                    <a:pt x="0" y="0"/>
                  </a:moveTo>
                  <a:lnTo>
                    <a:pt x="4465319" y="0"/>
                  </a:lnTo>
                  <a:lnTo>
                    <a:pt x="4465319" y="1395412"/>
                  </a:lnTo>
                  <a:lnTo>
                    <a:pt x="0" y="1395412"/>
                  </a:lnTo>
                  <a:lnTo>
                    <a:pt x="0" y="0"/>
                  </a:lnTo>
                  <a:close/>
                </a:path>
              </a:pathLst>
            </a:custGeom>
            <a:solidFill>
              <a:schemeClr val="accent3">
                <a:alpha val="89000"/>
              </a:schemeClr>
            </a:solidFill>
            <a:ln>
              <a:noFill/>
            </a:ln>
            <a:effectLst>
              <a:glow rad="127000">
                <a:schemeClr val="accent1">
                  <a:alpha val="14000"/>
                </a:schemeClr>
              </a:glow>
              <a:softEdge rad="0"/>
            </a:effectLst>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945159" tIns="247650" rIns="247650" bIns="247650" numCol="1" spcCol="1270" anchor="ctr" anchorCtr="0">
              <a:noAutofit/>
            </a:bodyPr>
            <a:lstStyle/>
            <a:p>
              <a:pPr marL="0" marR="0" lvl="0" indent="0" algn="l" defTabSz="2889250" rtl="0" eaLnBrk="1" fontAlgn="auto" latinLnBrk="0" hangingPunct="1">
                <a:lnSpc>
                  <a:spcPct val="90000"/>
                </a:lnSpc>
                <a:spcBef>
                  <a:spcPct val="0"/>
                </a:spcBef>
                <a:spcAft>
                  <a:spcPct val="35000"/>
                </a:spcAft>
                <a:buClrTx/>
                <a:buSzTx/>
                <a:buFontTx/>
                <a:buNone/>
                <a:tabLst/>
                <a:defRPr/>
              </a:pPr>
              <a:endParaRPr kumimoji="0" lang="it-IT" sz="6500" b="0" i="0" u="none" strike="noStrike" kern="1200" cap="none" spc="0" normalizeH="0" baseline="0" noProof="0">
                <a:ln>
                  <a:noFill/>
                </a:ln>
                <a:solidFill>
                  <a:srgbClr val="415364">
                    <a:hueOff val="0"/>
                    <a:satOff val="0"/>
                    <a:lumOff val="0"/>
                    <a:alphaOff val="0"/>
                  </a:srgbClr>
                </a:solidFill>
                <a:effectLst/>
                <a:uLnTx/>
                <a:uFillTx/>
                <a:latin typeface="Arial" panose="020B0604020202020204"/>
                <a:ea typeface="+mn-ea"/>
                <a:cs typeface="+mn-cs"/>
              </a:endParaRPr>
            </a:p>
          </p:txBody>
        </p:sp>
        <p:sp>
          <p:nvSpPr>
            <p:cNvPr id="19" name="Rettangolo 18"/>
            <p:cNvSpPr/>
            <p:nvPr/>
          </p:nvSpPr>
          <p:spPr>
            <a:xfrm>
              <a:off x="3770312" y="4387182"/>
              <a:ext cx="976788" cy="1465183"/>
            </a:xfrm>
            <a:prstGeom prst="rect">
              <a:avLst/>
            </a:prstGeom>
            <a:ln/>
          </p:spPr>
          <p:style>
            <a:lnRef idx="2">
              <a:schemeClr val="accent4"/>
            </a:lnRef>
            <a:fillRef idx="1">
              <a:schemeClr val="lt1"/>
            </a:fillRef>
            <a:effectRef idx="0">
              <a:schemeClr val="accent4"/>
            </a:effectRef>
            <a:fontRef idx="minor">
              <a:schemeClr val="dk1"/>
            </a:fontRef>
          </p:style>
          <p:txBody>
            <a:bodyPr/>
            <a:lstStyle/>
            <a:p>
              <a:endParaRPr lang="it-IT"/>
            </a:p>
          </p:txBody>
        </p:sp>
      </p:grpSp>
      <p:pic>
        <p:nvPicPr>
          <p:cNvPr id="20" name="Immagine 46"/>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354715" y="1669897"/>
            <a:ext cx="1104744" cy="6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magine 12"/>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bwMode="auto">
          <a:xfrm>
            <a:off x="3807188" y="942393"/>
            <a:ext cx="1565160" cy="6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magine 5"/>
          <p:cNvPicPr>
            <a:picLocks noChangeAspect="1"/>
          </p:cNvPicPr>
          <p:nvPr/>
        </p:nvPicPr>
        <p:blipFill>
          <a:blip r:embed="rId5" cstate="email">
            <a:extLst>
              <a:ext uri="{28A0092B-C50C-407E-A947-70E740481C1C}">
                <a14:useLocalDpi xmlns:a14="http://schemas.microsoft.com/office/drawing/2010/main" val="0"/>
              </a:ext>
            </a:extLst>
          </a:blip>
          <a:srcRect t="29053" b="27373"/>
          <a:stretch>
            <a:fillRect/>
          </a:stretch>
        </p:blipFill>
        <p:spPr bwMode="auto">
          <a:xfrm>
            <a:off x="3890183" y="4837448"/>
            <a:ext cx="1482165" cy="64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CasellaDiTesto 24"/>
          <p:cNvSpPr txBox="1"/>
          <p:nvPr/>
        </p:nvSpPr>
        <p:spPr>
          <a:xfrm>
            <a:off x="5575744" y="1241770"/>
            <a:ext cx="6616256" cy="1062677"/>
          </a:xfrm>
          <a:prstGeom prst="rect">
            <a:avLst/>
          </a:prstGeom>
        </p:spPr>
        <p:txBody>
          <a:bodyPr vert="horz" wrap="square"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FFFEFD"/>
                </a:solidFill>
                <a:effectLst/>
                <a:uLnTx/>
                <a:uFillTx/>
                <a:latin typeface="Arial" panose="020B0604020202020204"/>
                <a:ea typeface="+mn-ea"/>
                <a:cs typeface="+mn-cs"/>
              </a:rPr>
              <a:t>SIMEST è una società del </a:t>
            </a:r>
            <a:r>
              <a:rPr kumimoji="0" lang="it-IT" sz="1500" b="1" i="0" u="none" strike="noStrike" kern="1200" cap="none" spc="0" normalizeH="0" baseline="0" noProof="0" dirty="0">
                <a:ln>
                  <a:noFill/>
                </a:ln>
                <a:solidFill>
                  <a:srgbClr val="FFFEFD"/>
                </a:solidFill>
                <a:effectLst/>
                <a:uLnTx/>
                <a:uFillTx/>
                <a:latin typeface="Arial" panose="020B0604020202020204"/>
                <a:ea typeface="+mn-ea"/>
                <a:cs typeface="+mn-cs"/>
              </a:rPr>
              <a:t>Gruppo Cassa Depositi e Prestiti, </a:t>
            </a:r>
            <a:r>
              <a:rPr kumimoji="0" lang="it-IT" sz="1500" b="0" i="0" u="none" strike="noStrike" kern="1200" cap="none" spc="0" normalizeH="0" baseline="0" noProof="0" dirty="0">
                <a:ln>
                  <a:noFill/>
                </a:ln>
                <a:solidFill>
                  <a:srgbClr val="FFFEFD"/>
                </a:solidFill>
                <a:effectLst/>
                <a:uLnTx/>
                <a:uFillTx/>
                <a:latin typeface="Arial" panose="020B0604020202020204"/>
                <a:ea typeface="+mn-ea"/>
                <a:cs typeface="+mn-cs"/>
              </a:rPr>
              <a:t>controllato dal Ministero dell’Economia e delle Finanze italiano</a:t>
            </a:r>
            <a:r>
              <a:rPr kumimoji="0" lang="it-IT" sz="1500" b="1" i="0" u="none" strike="noStrike" kern="1200" cap="none" spc="0" normalizeH="0" baseline="0" noProof="0" dirty="0">
                <a:ln>
                  <a:noFill/>
                </a:ln>
                <a:solidFill>
                  <a:srgbClr val="FFFEFD"/>
                </a:solidFill>
                <a:effectLst/>
                <a:uLnTx/>
                <a:uFillTx/>
                <a:latin typeface="Arial" panose="020B0604020202020204"/>
                <a:ea typeface="+mn-ea"/>
                <a:cs typeface="+mn-cs"/>
              </a:rPr>
              <a:t>, </a:t>
            </a:r>
            <a:r>
              <a:rPr kumimoji="0" lang="it-IT" sz="1500" b="0" i="0" u="none" strike="noStrike" kern="1200" cap="none" spc="0" normalizeH="0" baseline="0" noProof="0" dirty="0">
                <a:ln>
                  <a:noFill/>
                </a:ln>
                <a:solidFill>
                  <a:srgbClr val="FFFEFD"/>
                </a:solidFill>
                <a:effectLst/>
                <a:uLnTx/>
                <a:uFillTx/>
                <a:latin typeface="Arial" panose="020B0604020202020204"/>
                <a:ea typeface="+mn-ea"/>
                <a:cs typeface="+mn-cs"/>
              </a:rPr>
              <a:t>che </a:t>
            </a:r>
            <a:r>
              <a:rPr kumimoji="0" lang="it-IT" sz="1500" b="1" i="0" u="none" strike="noStrike" kern="1200" cap="none" spc="0" normalizeH="0" baseline="0" noProof="0" dirty="0">
                <a:ln>
                  <a:noFill/>
                </a:ln>
                <a:solidFill>
                  <a:srgbClr val="FFFEFD"/>
                </a:solidFill>
                <a:effectLst/>
                <a:uLnTx/>
                <a:uFillTx/>
                <a:latin typeface="Arial" panose="020B0604020202020204"/>
                <a:ea typeface="+mn-ea"/>
                <a:cs typeface="+mn-cs"/>
              </a:rPr>
              <a:t>sostiene la crescita delle imprese italiane attraverso l’internazionalizzazione della loro attività</a:t>
            </a:r>
          </a:p>
        </p:txBody>
      </p:sp>
      <p:sp>
        <p:nvSpPr>
          <p:cNvPr id="26" name="CasellaDiTesto 25"/>
          <p:cNvSpPr txBox="1"/>
          <p:nvPr/>
        </p:nvSpPr>
        <p:spPr>
          <a:xfrm>
            <a:off x="5575744" y="2833334"/>
            <a:ext cx="6616256" cy="1367164"/>
          </a:xfrm>
          <a:prstGeom prst="rect">
            <a:avLst/>
          </a:prstGeom>
        </p:spPr>
        <p:txBody>
          <a:bodyPr vert="horz" wrap="square"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FFFEFD"/>
                </a:solidFill>
                <a:effectLst/>
                <a:uLnTx/>
                <a:uFillTx/>
                <a:latin typeface="Arial" panose="020B0604020202020204"/>
                <a:ea typeface="+mn-ea"/>
                <a:cs typeface="Arial" panose="020B0604020202020204" pitchFamily="34" charset="0"/>
              </a:rPr>
              <a:t>Siamo al centro del </a:t>
            </a:r>
            <a:r>
              <a:rPr kumimoji="0" lang="it-IT" sz="1500" b="1" i="0" u="none" strike="noStrike" kern="1200" cap="none" spc="0" normalizeH="0" baseline="0" noProof="0" dirty="0">
                <a:ln>
                  <a:noFill/>
                </a:ln>
                <a:solidFill>
                  <a:srgbClr val="FFFEFD"/>
                </a:solidFill>
                <a:effectLst/>
                <a:uLnTx/>
                <a:uFillTx/>
                <a:latin typeface="Arial" panose="020B0604020202020204"/>
                <a:ea typeface="+mn-ea"/>
                <a:cs typeface="Arial" panose="020B0604020202020204" pitchFamily="34" charset="0"/>
              </a:rPr>
              <a:t>sostegno istituzionale al Sistema Italia </a:t>
            </a:r>
            <a:r>
              <a:rPr kumimoji="0" lang="it-IT" sz="1500" b="0" i="0" u="none" strike="noStrike" kern="1200" cap="none" spc="0" normalizeH="0" baseline="0" noProof="0" dirty="0">
                <a:ln>
                  <a:noFill/>
                </a:ln>
                <a:solidFill>
                  <a:srgbClr val="FFFEFD"/>
                </a:solidFill>
                <a:effectLst/>
                <a:uLnTx/>
                <a:uFillTx/>
                <a:latin typeface="Arial" panose="020B0604020202020204"/>
                <a:ea typeface="+mn-ea"/>
                <a:cs typeface="Arial" panose="020B0604020202020204" pitchFamily="34" charset="0"/>
              </a:rPr>
              <a:t>in capo al </a:t>
            </a:r>
            <a:r>
              <a:rPr kumimoji="0" lang="it-IT" sz="1500" b="1" i="0" u="none" strike="noStrike" kern="1200" cap="none" spc="0" normalizeH="0" baseline="0" noProof="0" dirty="0">
                <a:ln>
                  <a:noFill/>
                </a:ln>
                <a:solidFill>
                  <a:srgbClr val="FFFEFD"/>
                </a:solidFill>
                <a:effectLst/>
                <a:uLnTx/>
                <a:uFillTx/>
                <a:latin typeface="Arial" panose="020B0604020202020204"/>
                <a:ea typeface="+mn-ea"/>
                <a:cs typeface="Arial" panose="020B0604020202020204" pitchFamily="34" charset="0"/>
              </a:rPr>
              <a:t>Ministero degli Affari Esteri e della Cooperazione Internazionale </a:t>
            </a:r>
            <a:r>
              <a:rPr kumimoji="0" lang="it-IT" sz="1500" b="0" i="0" u="none" strike="noStrike" kern="1200" cap="none" spc="0" normalizeH="0" baseline="0" noProof="0" dirty="0">
                <a:ln>
                  <a:noFill/>
                </a:ln>
                <a:solidFill>
                  <a:srgbClr val="FFFEFD"/>
                </a:solidFill>
                <a:effectLst/>
                <a:uLnTx/>
                <a:uFillTx/>
                <a:latin typeface="Arial" panose="020B0604020202020204"/>
                <a:ea typeface="+mn-ea"/>
                <a:cs typeface="Arial" panose="020B0604020202020204" pitchFamily="34" charset="0"/>
              </a:rPr>
              <a:t>(MAECI),  che assomma le competenze in materia di politica commerciale e di internazionalizzazione del Sistema Paese, inclusa la vigilanza su </a:t>
            </a:r>
            <a:r>
              <a:rPr kumimoji="0" lang="it-IT" sz="1500" b="1" i="0" u="none" strike="noStrike" kern="1200" cap="none" spc="0" normalizeH="0" baseline="0" noProof="0" dirty="0">
                <a:ln>
                  <a:noFill/>
                </a:ln>
                <a:solidFill>
                  <a:srgbClr val="FFFEFD"/>
                </a:solidFill>
                <a:effectLst/>
                <a:uLnTx/>
                <a:uFillTx/>
                <a:latin typeface="Arial" panose="020B0604020202020204"/>
                <a:ea typeface="+mn-ea"/>
                <a:cs typeface="Arial" panose="020B0604020202020204" pitchFamily="34" charset="0"/>
              </a:rPr>
              <a:t>SIMEST</a:t>
            </a:r>
            <a:r>
              <a:rPr kumimoji="0" lang="it-IT" sz="1500" b="0" i="0" u="none" strike="noStrike" kern="1200" cap="none" spc="0" normalizeH="0" baseline="0" noProof="0" dirty="0">
                <a:ln>
                  <a:noFill/>
                </a:ln>
                <a:solidFill>
                  <a:srgbClr val="FFFEFD"/>
                </a:solidFill>
                <a:effectLst/>
                <a:uLnTx/>
                <a:uFillTx/>
                <a:latin typeface="Arial" panose="020B0604020202020204"/>
                <a:ea typeface="+mn-ea"/>
                <a:cs typeface="Arial" panose="020B0604020202020204" pitchFamily="34" charset="0"/>
              </a:rPr>
              <a:t> e </a:t>
            </a:r>
            <a:r>
              <a:rPr kumimoji="0" lang="it-IT" sz="1500" b="1" i="0" u="none" strike="noStrike" kern="1200" cap="none" spc="0" normalizeH="0" baseline="0" noProof="0" dirty="0">
                <a:ln>
                  <a:noFill/>
                </a:ln>
                <a:solidFill>
                  <a:srgbClr val="FFFEFD"/>
                </a:solidFill>
                <a:effectLst/>
                <a:uLnTx/>
                <a:uFillTx/>
                <a:latin typeface="Arial" panose="020B0604020202020204"/>
                <a:ea typeface="+mn-ea"/>
                <a:cs typeface="Arial" panose="020B0604020202020204" pitchFamily="34" charset="0"/>
              </a:rPr>
              <a:t>ICE</a:t>
            </a:r>
            <a:endParaRPr kumimoji="0" lang="it-IT" sz="1500" b="0" i="0" u="none" strike="noStrike" kern="1200" cap="none" spc="0" normalizeH="0" baseline="0" noProof="0" dirty="0">
              <a:ln>
                <a:noFill/>
              </a:ln>
              <a:solidFill>
                <a:srgbClr val="FFFEFD"/>
              </a:solidFill>
              <a:effectLst/>
              <a:uLnTx/>
              <a:uFillTx/>
              <a:latin typeface="Arial" panose="020B0604020202020204"/>
              <a:ea typeface="+mn-ea"/>
              <a:cs typeface="+mn-cs"/>
            </a:endParaRPr>
          </a:p>
        </p:txBody>
      </p:sp>
      <p:sp>
        <p:nvSpPr>
          <p:cNvPr id="27" name="CasellaDiTesto 26"/>
          <p:cNvSpPr txBox="1"/>
          <p:nvPr/>
        </p:nvSpPr>
        <p:spPr>
          <a:xfrm>
            <a:off x="5575744" y="4755109"/>
            <a:ext cx="6616256" cy="1062677"/>
          </a:xfrm>
          <a:prstGeom prst="rect">
            <a:avLst/>
          </a:prstGeom>
        </p:spPr>
        <p:txBody>
          <a:bodyPr vert="horz" wrap="square"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500" b="0"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SIMEST aderisce al </a:t>
            </a:r>
            <a:r>
              <a:rPr kumimoji="0" lang="it-IT" altLang="it-IT" sz="1500" b="1"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network</a:t>
            </a:r>
            <a:r>
              <a:rPr kumimoji="0" lang="it-IT" altLang="it-IT" sz="1500" b="0"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 </a:t>
            </a:r>
            <a:r>
              <a:rPr kumimoji="0" lang="it-IT" altLang="it-IT" sz="1500" b="1"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EDFI</a:t>
            </a:r>
            <a:r>
              <a:rPr kumimoji="0" lang="it-IT" altLang="it-IT" sz="1500" b="0"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 - </a:t>
            </a:r>
            <a:r>
              <a:rPr kumimoji="0" lang="it-IT" altLang="it-IT" sz="1500" b="0" i="0" u="none" strike="noStrike" kern="1200" cap="none" spc="0" normalizeH="0" baseline="0" noProof="0" dirty="0" err="1">
                <a:ln>
                  <a:noFill/>
                </a:ln>
                <a:solidFill>
                  <a:srgbClr val="FFFEFD"/>
                </a:solidFill>
                <a:effectLst/>
                <a:uLnTx/>
                <a:uFillTx/>
                <a:latin typeface="Arial" panose="020B0604020202020204" pitchFamily="34" charset="0"/>
                <a:ea typeface="+mn-ea"/>
                <a:cs typeface="Arial" panose="020B0604020202020204" pitchFamily="34" charset="0"/>
              </a:rPr>
              <a:t>European</a:t>
            </a:r>
            <a:r>
              <a:rPr kumimoji="0" lang="it-IT" altLang="it-IT" sz="1500" b="0"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 Development Financial </a:t>
            </a:r>
            <a:r>
              <a:rPr kumimoji="0" lang="it-IT" altLang="it-IT" sz="1500" b="0" i="0" u="none" strike="noStrike" kern="1200" cap="none" spc="0" normalizeH="0" baseline="0" noProof="0" dirty="0" err="1">
                <a:ln>
                  <a:noFill/>
                </a:ln>
                <a:solidFill>
                  <a:srgbClr val="FFFEFD"/>
                </a:solidFill>
                <a:effectLst/>
                <a:uLnTx/>
                <a:uFillTx/>
                <a:latin typeface="Arial" panose="020B0604020202020204" pitchFamily="34" charset="0"/>
                <a:ea typeface="+mn-ea"/>
                <a:cs typeface="Arial" panose="020B0604020202020204" pitchFamily="34" charset="0"/>
              </a:rPr>
              <a:t>Institutions</a:t>
            </a:r>
            <a:r>
              <a:rPr kumimoji="0" lang="it-IT" altLang="it-IT" sz="1500" b="0"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 ed è partner delle principali </a:t>
            </a:r>
            <a:r>
              <a:rPr kumimoji="0" lang="it-IT" altLang="it-IT" sz="1500" b="1" i="0" u="none" strike="noStrike" kern="1200" cap="none" spc="0" normalizeH="0" baseline="0" noProof="0" dirty="0">
                <a:ln>
                  <a:noFill/>
                </a:ln>
                <a:solidFill>
                  <a:srgbClr val="FFFEFD"/>
                </a:solidFill>
                <a:effectLst/>
                <a:uLnTx/>
                <a:uFillTx/>
                <a:latin typeface="Arial" panose="020B0604020202020204" pitchFamily="34" charset="0"/>
                <a:ea typeface="+mn-ea"/>
                <a:cs typeface="Arial" panose="020B0604020202020204" pitchFamily="34" charset="0"/>
              </a:rPr>
              <a:t>istituzioni finanziarie mondiali</a:t>
            </a:r>
            <a:endParaRPr kumimoji="0" lang="it-IT" sz="1500" b="1" i="0" u="none" strike="noStrike" kern="1200" cap="none" spc="0" normalizeH="0" baseline="0" noProof="0" dirty="0">
              <a:ln>
                <a:noFill/>
              </a:ln>
              <a:solidFill>
                <a:srgbClr val="FFFEFD"/>
              </a:solidFill>
              <a:effectLst/>
              <a:uLnTx/>
              <a:uFillTx/>
              <a:latin typeface="Arial" panose="020B0604020202020204"/>
              <a:ea typeface="+mn-ea"/>
              <a:cs typeface="+mn-cs"/>
            </a:endParaRPr>
          </a:p>
        </p:txBody>
      </p:sp>
      <p:pic>
        <p:nvPicPr>
          <p:cNvPr id="24" name="Immagine 23"/>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4254225" y="3440789"/>
            <a:ext cx="1241155" cy="623793"/>
          </a:xfrm>
          <a:prstGeom prst="rect">
            <a:avLst/>
          </a:prstGeom>
          <a:noFill/>
          <a:ln w="9525">
            <a:noFill/>
          </a:ln>
          <a:effectLst/>
        </p:spPr>
      </p:pic>
      <p:pic>
        <p:nvPicPr>
          <p:cNvPr id="1026" name="Picture 2" descr="Logo-MAECI - Comune di Spoleto">
            <a:extLst>
              <a:ext uri="{FF2B5EF4-FFF2-40B4-BE49-F238E27FC236}">
                <a16:creationId xmlns:a16="http://schemas.microsoft.com/office/drawing/2014/main" id="{D21443A8-4901-C492-0C15-B03694A23882}"/>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890183" y="2692178"/>
            <a:ext cx="1117147" cy="78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009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43B32-19E4-FC8E-3F97-978CC29B28C2}"/>
            </a:ext>
          </a:extLst>
        </p:cNvPr>
        <p:cNvGrpSpPr/>
        <p:nvPr/>
      </p:nvGrpSpPr>
      <p:grpSpPr>
        <a:xfrm>
          <a:off x="0" y="0"/>
          <a:ext cx="0" cy="0"/>
          <a:chOff x="0" y="0"/>
          <a:chExt cx="0" cy="0"/>
        </a:xfrm>
      </p:grpSpPr>
      <p:sp>
        <p:nvSpPr>
          <p:cNvPr id="23" name="Rettangolo 22">
            <a:extLst>
              <a:ext uri="{FF2B5EF4-FFF2-40B4-BE49-F238E27FC236}">
                <a16:creationId xmlns:a16="http://schemas.microsoft.com/office/drawing/2014/main" id="{4CB9061D-692E-E615-1CD7-3BF58393BF37}"/>
              </a:ext>
            </a:extLst>
          </p:cNvPr>
          <p:cNvSpPr/>
          <p:nvPr/>
        </p:nvSpPr>
        <p:spPr>
          <a:xfrm>
            <a:off x="9801547" y="5781828"/>
            <a:ext cx="2260315" cy="890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sz="2400">
              <a:solidFill>
                <a:srgbClr val="FFFEFD"/>
              </a:solidFill>
              <a:latin typeface="Arial" panose="020B0604020202020204"/>
            </a:endParaRPr>
          </a:p>
        </p:txBody>
      </p:sp>
      <p:sp>
        <p:nvSpPr>
          <p:cNvPr id="62" name="Segnaposto testo 1">
            <a:extLst>
              <a:ext uri="{FF2B5EF4-FFF2-40B4-BE49-F238E27FC236}">
                <a16:creationId xmlns:a16="http://schemas.microsoft.com/office/drawing/2014/main" id="{E28257A9-F928-701C-00E3-64B150CB71C8}"/>
              </a:ext>
            </a:extLst>
          </p:cNvPr>
          <p:cNvSpPr>
            <a:spLocks noGrp="1"/>
          </p:cNvSpPr>
          <p:nvPr>
            <p:ph type="body" idx="13"/>
          </p:nvPr>
        </p:nvSpPr>
        <p:spPr>
          <a:xfrm>
            <a:off x="508370" y="342111"/>
            <a:ext cx="9471428" cy="383116"/>
          </a:xfrm>
        </p:spPr>
        <p:txBody>
          <a:bodyPr/>
          <a:lstStyle/>
          <a:p>
            <a:r>
              <a:rPr lang="it-IT" dirty="0"/>
              <a:t>Transizione Digitale </a:t>
            </a:r>
            <a:r>
              <a:rPr lang="it-IT" dirty="0">
                <a:solidFill>
                  <a:schemeClr val="accent1"/>
                </a:solidFill>
              </a:rPr>
              <a:t>o Ecologica </a:t>
            </a:r>
            <a:r>
              <a:rPr lang="it-IT" dirty="0"/>
              <a:t>delle imprese italiane con vocazione internazionale </a:t>
            </a:r>
            <a:r>
              <a:rPr lang="it-IT" dirty="0">
                <a:solidFill>
                  <a:schemeClr val="accent2"/>
                </a:solidFill>
              </a:rPr>
              <a:t>(«Transizione Digitale o Ecologica»</a:t>
            </a:r>
            <a:r>
              <a:rPr lang="it-IT" dirty="0"/>
              <a:t>) </a:t>
            </a:r>
          </a:p>
        </p:txBody>
      </p:sp>
      <p:sp>
        <p:nvSpPr>
          <p:cNvPr id="65" name="Segnaposto testo 25">
            <a:extLst>
              <a:ext uri="{FF2B5EF4-FFF2-40B4-BE49-F238E27FC236}">
                <a16:creationId xmlns:a16="http://schemas.microsoft.com/office/drawing/2014/main" id="{B191DDB2-785E-4BA7-5D20-6A5DA84C3572}"/>
              </a:ext>
            </a:extLst>
          </p:cNvPr>
          <p:cNvSpPr txBox="1">
            <a:spLocks/>
          </p:cNvSpPr>
          <p:nvPr/>
        </p:nvSpPr>
        <p:spPr bwMode="auto">
          <a:xfrm>
            <a:off x="807281" y="927717"/>
            <a:ext cx="10755871" cy="88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algn="ctr" defTabSz="810604">
              <a:spcBef>
                <a:spcPct val="20000"/>
              </a:spcBef>
              <a:defRPr/>
            </a:pPr>
            <a:r>
              <a:rPr lang="it-IT" altLang="it-IT" sz="1400" dirty="0">
                <a:solidFill>
                  <a:srgbClr val="415364"/>
                </a:solidFill>
                <a:latin typeface="Arial" panose="020B0604020202020204" pitchFamily="34" charset="0"/>
              </a:rPr>
              <a:t>Finanziamento agevolato in regime “de </a:t>
            </a:r>
            <a:r>
              <a:rPr lang="it-IT" altLang="it-IT" sz="1400" dirty="0" err="1">
                <a:solidFill>
                  <a:srgbClr val="415364"/>
                </a:solidFill>
                <a:latin typeface="Arial" panose="020B0604020202020204" pitchFamily="34" charset="0"/>
              </a:rPr>
              <a:t>minimis</a:t>
            </a:r>
            <a:r>
              <a:rPr lang="it-IT" altLang="it-IT" sz="1400" dirty="0">
                <a:solidFill>
                  <a:srgbClr val="415364"/>
                </a:solidFill>
                <a:latin typeface="Arial" panose="020B0604020202020204" pitchFamily="34" charset="0"/>
              </a:rPr>
              <a:t>" </a:t>
            </a:r>
            <a:r>
              <a:rPr lang="it-IT" altLang="it-IT" sz="1400" b="1" dirty="0">
                <a:solidFill>
                  <a:srgbClr val="415364"/>
                </a:solidFill>
                <a:latin typeface="Arial" panose="020B0604020202020204" pitchFamily="34" charset="0"/>
              </a:rPr>
              <a:t>a sostegno di investimenti per la transizione digitale</a:t>
            </a:r>
            <a:r>
              <a:rPr lang="it-IT" altLang="it-IT" sz="1400" dirty="0">
                <a:solidFill>
                  <a:srgbClr val="415364"/>
                </a:solidFill>
                <a:latin typeface="Arial" panose="020B0604020202020204" pitchFamily="34" charset="0"/>
              </a:rPr>
              <a:t> delle imprese italiane con vocazione internazionale</a:t>
            </a:r>
          </a:p>
        </p:txBody>
      </p:sp>
      <p:pic>
        <p:nvPicPr>
          <p:cNvPr id="66" name="Immagine 65">
            <a:extLst>
              <a:ext uri="{FF2B5EF4-FFF2-40B4-BE49-F238E27FC236}">
                <a16:creationId xmlns:a16="http://schemas.microsoft.com/office/drawing/2014/main" id="{1C0C039B-F82A-D76C-8270-7AEABD6C13BF}"/>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9457" y="984232"/>
            <a:ext cx="597824" cy="597824"/>
          </a:xfrm>
          <a:prstGeom prst="rect">
            <a:avLst/>
          </a:prstGeom>
        </p:spPr>
      </p:pic>
      <p:sp>
        <p:nvSpPr>
          <p:cNvPr id="68" name="Rettangolo 4">
            <a:extLst>
              <a:ext uri="{FF2B5EF4-FFF2-40B4-BE49-F238E27FC236}">
                <a16:creationId xmlns:a16="http://schemas.microsoft.com/office/drawing/2014/main" id="{ABCD31C8-11C0-125A-9D96-16FEDAAFB82A}"/>
              </a:ext>
            </a:extLst>
          </p:cNvPr>
          <p:cNvSpPr>
            <a:spLocks noChangeArrowheads="1"/>
          </p:cNvSpPr>
          <p:nvPr/>
        </p:nvSpPr>
        <p:spPr bwMode="auto">
          <a:xfrm>
            <a:off x="129440" y="1719207"/>
            <a:ext cx="5283643" cy="212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33" b="1" dirty="0">
                <a:solidFill>
                  <a:srgbClr val="005392"/>
                </a:solidFill>
                <a:latin typeface="Arial" panose="020B0604020202020204"/>
              </a:rPr>
              <a:t>A CHI È DEDICATA</a:t>
            </a:r>
          </a:p>
          <a:p>
            <a:pPr algn="ctr">
              <a:spcAft>
                <a:spcPts val="800"/>
              </a:spcAft>
            </a:pPr>
            <a:r>
              <a:rPr lang="it-IT" altLang="it-IT" sz="1133" dirty="0">
                <a:solidFill>
                  <a:srgbClr val="797979"/>
                </a:solidFill>
                <a:latin typeface="Arial"/>
              </a:rPr>
              <a:t>Imprese </a:t>
            </a:r>
            <a:r>
              <a:rPr lang="it-IT" altLang="it-IT" sz="1133" b="1" dirty="0">
                <a:solidFill>
                  <a:srgbClr val="797979"/>
                </a:solidFill>
                <a:latin typeface="Arial"/>
              </a:rPr>
              <a:t>italiane esportatrici </a:t>
            </a:r>
            <a:r>
              <a:rPr lang="it-IT" altLang="it-IT" sz="1133" dirty="0">
                <a:solidFill>
                  <a:srgbClr val="797979"/>
                </a:solidFill>
                <a:latin typeface="Arial"/>
              </a:rPr>
              <a:t>(con un fatturato estero </a:t>
            </a:r>
            <a:r>
              <a:rPr lang="it-IT" altLang="it-IT" sz="1200" dirty="0">
                <a:solidFill>
                  <a:srgbClr val="797979"/>
                </a:solidFill>
                <a:latin typeface="Arial" panose="020B0604020202020204" pitchFamily="34" charset="0"/>
              </a:rPr>
              <a:t>≥</a:t>
            </a:r>
            <a:r>
              <a:rPr lang="it-IT" altLang="it-IT" sz="1133" dirty="0">
                <a:solidFill>
                  <a:srgbClr val="797979"/>
                </a:solidFill>
                <a:latin typeface="Arial"/>
              </a:rPr>
              <a:t>10% realizzato nell’ultimo anno) di qualsiasi dimensione che abbiano depositato almeno 2 bilanci relativi a 2 esercizi completi o in alternativa</a:t>
            </a:r>
          </a:p>
          <a:p>
            <a:pPr algn="ctr">
              <a:spcAft>
                <a:spcPts val="800"/>
              </a:spcAft>
            </a:pPr>
            <a:r>
              <a:rPr lang="it-IT" altLang="it-IT" sz="1133" dirty="0">
                <a:solidFill>
                  <a:srgbClr val="797979"/>
                </a:solidFill>
                <a:latin typeface="Arial"/>
              </a:rPr>
              <a:t>Imprese </a:t>
            </a:r>
            <a:r>
              <a:rPr lang="it-IT" altLang="it-IT" sz="1133" b="1" dirty="0">
                <a:solidFill>
                  <a:schemeClr val="accent2"/>
                </a:solidFill>
                <a:latin typeface="Arial"/>
              </a:rPr>
              <a:t>italiane anche non esportatrici </a:t>
            </a:r>
            <a:r>
              <a:rPr lang="it-IT" altLang="it-IT" sz="1133" dirty="0">
                <a:solidFill>
                  <a:srgbClr val="797979"/>
                </a:solidFill>
                <a:latin typeface="Arial"/>
              </a:rPr>
              <a:t>che realizzino</a:t>
            </a:r>
            <a:r>
              <a:rPr lang="it-IT" sz="1133" dirty="0">
                <a:solidFill>
                  <a:srgbClr val="797979"/>
                </a:solidFill>
                <a:latin typeface="Arial"/>
              </a:rPr>
              <a:t> almeno il 10% del proprio fatturato verso una o più imprese esportatrici (ciascuna con fatturato export </a:t>
            </a:r>
            <a:r>
              <a:rPr lang="it-IT" altLang="it-IT" sz="1200" dirty="0">
                <a:solidFill>
                  <a:srgbClr val="797979"/>
                </a:solidFill>
                <a:latin typeface="Arial" panose="020B0604020202020204" pitchFamily="34" charset="0"/>
              </a:rPr>
              <a:t>≥</a:t>
            </a:r>
            <a:r>
              <a:rPr lang="it-IT" sz="1133" dirty="0">
                <a:solidFill>
                  <a:srgbClr val="797979"/>
                </a:solidFill>
                <a:latin typeface="Arial"/>
              </a:rPr>
              <a:t>3%) o</a:t>
            </a:r>
          </a:p>
          <a:p>
            <a:pPr algn="ctr">
              <a:spcAft>
                <a:spcPts val="800"/>
              </a:spcAft>
            </a:pPr>
            <a:r>
              <a:rPr lang="it-IT" altLang="it-IT" sz="1133" b="1" dirty="0">
                <a:solidFill>
                  <a:schemeClr val="accent2"/>
                </a:solidFill>
                <a:latin typeface="Arial"/>
              </a:rPr>
              <a:t>Imprese energivore </a:t>
            </a:r>
            <a:r>
              <a:rPr lang="it-IT" altLang="it-IT" sz="1133" dirty="0">
                <a:solidFill>
                  <a:srgbClr val="797979"/>
                </a:solidFill>
                <a:latin typeface="Arial"/>
              </a:rPr>
              <a:t>o</a:t>
            </a:r>
            <a:r>
              <a:rPr lang="it-IT" altLang="it-IT" sz="1133" b="1" dirty="0">
                <a:solidFill>
                  <a:schemeClr val="accent2"/>
                </a:solidFill>
                <a:latin typeface="Arial"/>
              </a:rPr>
              <a:t> </a:t>
            </a:r>
            <a:r>
              <a:rPr lang="it-IT" altLang="it-IT" sz="1133" dirty="0">
                <a:solidFill>
                  <a:srgbClr val="797979"/>
                </a:solidFill>
                <a:latin typeface="Arial"/>
              </a:rPr>
              <a:t>che hanno </a:t>
            </a:r>
            <a:r>
              <a:rPr lang="it-IT" altLang="it-IT" sz="1133" b="1" dirty="0">
                <a:solidFill>
                  <a:schemeClr val="accent2"/>
                </a:solidFill>
                <a:latin typeface="Arial"/>
              </a:rPr>
              <a:t>intrapreso un percorso di efficientamento energetico (anche in fase di ottenimento della diagnosi energetica**)</a:t>
            </a:r>
            <a:r>
              <a:rPr lang="it-IT" altLang="it-IT" sz="1133" b="1" dirty="0">
                <a:solidFill>
                  <a:srgbClr val="797979"/>
                </a:solidFill>
                <a:latin typeface="Arial"/>
              </a:rPr>
              <a:t>, </a:t>
            </a:r>
            <a:r>
              <a:rPr lang="it-IT" altLang="it-IT" sz="1133" dirty="0">
                <a:solidFill>
                  <a:srgbClr val="797979"/>
                </a:solidFill>
                <a:latin typeface="Arial"/>
              </a:rPr>
              <a:t>con fatturato export pari a </a:t>
            </a:r>
            <a:r>
              <a:rPr lang="it-IT" altLang="it-IT" sz="1200" dirty="0">
                <a:solidFill>
                  <a:srgbClr val="797979"/>
                </a:solidFill>
                <a:latin typeface="Arial" panose="020B0604020202020204" pitchFamily="34" charset="0"/>
              </a:rPr>
              <a:t>≥</a:t>
            </a:r>
            <a:r>
              <a:rPr lang="it-IT" altLang="it-IT" sz="1133" dirty="0">
                <a:solidFill>
                  <a:srgbClr val="797979"/>
                </a:solidFill>
                <a:latin typeface="Arial"/>
              </a:rPr>
              <a:t> </a:t>
            </a:r>
            <a:r>
              <a:rPr lang="it-IT" altLang="it-IT" sz="1133" b="1" dirty="0">
                <a:solidFill>
                  <a:schemeClr val="accent2"/>
                </a:solidFill>
                <a:latin typeface="Arial"/>
              </a:rPr>
              <a:t>3% o </a:t>
            </a:r>
          </a:p>
        </p:txBody>
      </p:sp>
      <p:sp>
        <p:nvSpPr>
          <p:cNvPr id="69" name="Rettangolo 68">
            <a:extLst>
              <a:ext uri="{FF2B5EF4-FFF2-40B4-BE49-F238E27FC236}">
                <a16:creationId xmlns:a16="http://schemas.microsoft.com/office/drawing/2014/main" id="{AD93731C-D10D-A74E-55C0-AF0EB883F3FA}"/>
              </a:ext>
            </a:extLst>
          </p:cNvPr>
          <p:cNvSpPr>
            <a:spLocks noChangeArrowheads="1"/>
          </p:cNvSpPr>
          <p:nvPr/>
        </p:nvSpPr>
        <p:spPr bwMode="auto">
          <a:xfrm>
            <a:off x="278007" y="3981103"/>
            <a:ext cx="5135076" cy="126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IMPORTO FINANZIABILE</a:t>
            </a:r>
          </a:p>
          <a:p>
            <a:pPr marL="534975" indent="-174621" algn="just" defTabSz="914354">
              <a:spcAft>
                <a:spcPts val="300"/>
              </a:spcAft>
              <a:buFont typeface="Arial" panose="020B0604020202020204" pitchFamily="34" charset="0"/>
              <a:buChar char="•"/>
              <a:defRPr/>
            </a:pPr>
            <a:r>
              <a:rPr lang="it-IT" sz="1130" dirty="0">
                <a:solidFill>
                  <a:srgbClr val="797979"/>
                </a:solidFill>
                <a:latin typeface="Arial"/>
              </a:rPr>
              <a:t>Max 35% del fatturato medio ultimo biennio</a:t>
            </a:r>
          </a:p>
          <a:p>
            <a:pPr marL="534975" indent="-174621" algn="just" defTabSz="914354">
              <a:spcAft>
                <a:spcPts val="300"/>
              </a:spcAft>
              <a:buFont typeface="Arial" panose="020B0604020202020204" pitchFamily="34" charset="0"/>
              <a:buChar char="•"/>
              <a:defRPr/>
            </a:pPr>
            <a:r>
              <a:rPr lang="it-IT" sz="1130" dirty="0">
                <a:solidFill>
                  <a:srgbClr val="797979"/>
                </a:solidFill>
                <a:latin typeface="Arial"/>
              </a:rPr>
              <a:t>Importo minimo </a:t>
            </a:r>
            <a:r>
              <a:rPr lang="it-IT" sz="1130" dirty="0">
                <a:solidFill>
                  <a:srgbClr val="005392"/>
                </a:solidFill>
                <a:latin typeface="Arial"/>
              </a:rPr>
              <a:t>euro 10.000</a:t>
            </a:r>
            <a:r>
              <a:rPr lang="it-IT" sz="1130" dirty="0">
                <a:solidFill>
                  <a:srgbClr val="797979"/>
                </a:solidFill>
                <a:latin typeface="Arial"/>
              </a:rPr>
              <a:t>. </a:t>
            </a:r>
          </a:p>
          <a:p>
            <a:pPr marL="534975" indent="-174621" algn="just" defTabSz="914354">
              <a:spcAft>
                <a:spcPts val="300"/>
              </a:spcAft>
              <a:buFont typeface="Arial" panose="020B0604020202020204" pitchFamily="34" charset="0"/>
              <a:buChar char="•"/>
              <a:defRPr/>
            </a:pPr>
            <a:r>
              <a:rPr lang="it-IT" sz="1130" dirty="0">
                <a:solidFill>
                  <a:srgbClr val="797979"/>
                </a:solidFill>
                <a:latin typeface="Arial"/>
              </a:rPr>
              <a:t>Importo massimo variabile in funzione della dimensione: </a:t>
            </a:r>
            <a:r>
              <a:rPr lang="it-IT" sz="1130" dirty="0">
                <a:solidFill>
                  <a:schemeClr val="accent2"/>
                </a:solidFill>
                <a:latin typeface="Arial"/>
              </a:rPr>
              <a:t>500.000 per micro imprese*, 2.500.000 per PMI* (comprese innovative) e Start up innovative*, 5.000.000 altre imprese</a:t>
            </a:r>
            <a:endParaRPr lang="it-IT" sz="1130" dirty="0">
              <a:solidFill>
                <a:srgbClr val="797979"/>
              </a:solidFill>
              <a:latin typeface="Arial"/>
            </a:endParaRPr>
          </a:p>
        </p:txBody>
      </p:sp>
      <p:sp>
        <p:nvSpPr>
          <p:cNvPr id="71" name="Rettangolo 4">
            <a:extLst>
              <a:ext uri="{FF2B5EF4-FFF2-40B4-BE49-F238E27FC236}">
                <a16:creationId xmlns:a16="http://schemas.microsoft.com/office/drawing/2014/main" id="{007D27A8-BE01-100E-4C7C-265AA08D9E9C}"/>
              </a:ext>
            </a:extLst>
          </p:cNvPr>
          <p:cNvSpPr>
            <a:spLocks noChangeArrowheads="1"/>
          </p:cNvSpPr>
          <p:nvPr/>
        </p:nvSpPr>
        <p:spPr bwMode="auto">
          <a:xfrm>
            <a:off x="6210019" y="1719207"/>
            <a:ext cx="5768849" cy="215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SPESE FINANZIABILI</a:t>
            </a:r>
          </a:p>
          <a:p>
            <a:pPr marL="285744" indent="-176400" algn="just" defTabSz="914354">
              <a:spcAft>
                <a:spcPts val="600"/>
              </a:spcAft>
              <a:buFont typeface="Arial" panose="020B0604020202020204" pitchFamily="34" charset="0"/>
              <a:buChar char="•"/>
              <a:defRPr/>
            </a:pPr>
            <a:r>
              <a:rPr lang="it-IT" altLang="it-IT" sz="1130" b="1" dirty="0">
                <a:solidFill>
                  <a:srgbClr val="797979"/>
                </a:solidFill>
                <a:latin typeface="Arial" panose="020B0604020202020204" pitchFamily="34" charset="0"/>
              </a:rPr>
              <a:t>Almeno il 50% </a:t>
            </a:r>
            <a:r>
              <a:rPr lang="it-IT" altLang="it-IT" sz="1130" dirty="0">
                <a:solidFill>
                  <a:srgbClr val="797979"/>
                </a:solidFill>
                <a:latin typeface="Arial" panose="020B0604020202020204" pitchFamily="34" charset="0"/>
              </a:rPr>
              <a:t>per «Spese per la Transizione Digitale o Ecologica». </a:t>
            </a:r>
          </a:p>
          <a:p>
            <a:pPr marL="285744" indent="-176400" algn="just" defTabSz="914354">
              <a:spcAft>
                <a:spcPts val="600"/>
              </a:spcAft>
              <a:buFont typeface="Arial" panose="020B0604020202020204" pitchFamily="34" charset="0"/>
              <a:buChar char="•"/>
              <a:defRPr/>
            </a:pPr>
            <a:r>
              <a:rPr lang="it-IT" altLang="it-IT" sz="1130" b="1" dirty="0">
                <a:solidFill>
                  <a:srgbClr val="797979"/>
                </a:solidFill>
                <a:latin typeface="Arial" panose="020B0604020202020204" pitchFamily="34" charset="0"/>
              </a:rPr>
              <a:t>Massimo il 50% </a:t>
            </a:r>
            <a:r>
              <a:rPr lang="it-IT" altLang="it-IT" sz="1130" dirty="0">
                <a:solidFill>
                  <a:srgbClr val="797979"/>
                </a:solidFill>
                <a:latin typeface="Arial" panose="020B0604020202020204" pitchFamily="34" charset="0"/>
              </a:rPr>
              <a:t>per «Spese</a:t>
            </a:r>
            <a:r>
              <a:rPr lang="it-IT" altLang="it-IT" sz="1130" b="1" dirty="0">
                <a:solidFill>
                  <a:srgbClr val="797979"/>
                </a:solidFill>
                <a:latin typeface="Arial" panose="020B0604020202020204" pitchFamily="34" charset="0"/>
              </a:rPr>
              <a:t> </a:t>
            </a:r>
            <a:r>
              <a:rPr lang="it-IT" altLang="it-IT" sz="1130" dirty="0">
                <a:solidFill>
                  <a:srgbClr val="797979"/>
                </a:solidFill>
                <a:latin typeface="Arial" panose="020B0604020202020204" pitchFamily="34" charset="0"/>
              </a:rPr>
              <a:t>per investimenti per il rafforzamento patrimoniale dell’impresa, </a:t>
            </a:r>
            <a:r>
              <a:rPr lang="it-IT" altLang="it-IT" sz="1130" dirty="0">
                <a:solidFill>
                  <a:schemeClr val="accent2"/>
                </a:solidFill>
                <a:latin typeface="Arial" panose="020B0604020202020204" pitchFamily="34" charset="0"/>
              </a:rPr>
              <a:t>inclusi i finanziamenti finalizzati all’incremento di capitale sociale e finanziamenti soci delle controllate dell’impresa richiedente</a:t>
            </a:r>
            <a:r>
              <a:rPr lang="it-IT" altLang="it-IT" sz="1130" dirty="0">
                <a:solidFill>
                  <a:srgbClr val="797979"/>
                </a:solidFill>
                <a:latin typeface="Arial" panose="020B0604020202020204" pitchFamily="34" charset="0"/>
              </a:rPr>
              <a:t>», incrementabili fino al:</a:t>
            </a:r>
          </a:p>
          <a:p>
            <a:pPr marL="444489" indent="-171446" algn="just" defTabSz="914354">
              <a:spcAft>
                <a:spcPts val="600"/>
              </a:spcAft>
              <a:buFont typeface="Wingdings" panose="05000000000000000000" pitchFamily="2" charset="2"/>
              <a:buChar char="v"/>
              <a:defRPr/>
            </a:pPr>
            <a:r>
              <a:rPr lang="it-IT" altLang="it-IT" sz="1300" b="1" dirty="0">
                <a:solidFill>
                  <a:srgbClr val="797979"/>
                </a:solidFill>
                <a:latin typeface="Arial" panose="020B0604020202020204" pitchFamily="34" charset="0"/>
              </a:rPr>
              <a:t>80% </a:t>
            </a:r>
            <a:r>
              <a:rPr lang="it-IT" altLang="it-IT" sz="1100" dirty="0">
                <a:solidFill>
                  <a:srgbClr val="797979"/>
                </a:solidFill>
                <a:latin typeface="Arial" panose="020B0604020202020204" pitchFamily="34" charset="0"/>
              </a:rPr>
              <a:t>in caso di impresa con interessi diretti nei Balcani Occidentali e </a:t>
            </a:r>
            <a:r>
              <a:rPr lang="it-IT" altLang="it-IT" sz="1100" b="1" dirty="0">
                <a:solidFill>
                  <a:srgbClr val="00B050"/>
                </a:solidFill>
                <a:latin typeface="Arial" panose="020B0604020202020204" pitchFamily="34" charset="0"/>
              </a:rPr>
              <a:t>in USA </a:t>
            </a:r>
          </a:p>
          <a:p>
            <a:pPr marL="444489" indent="-171446" algn="just" defTabSz="914354">
              <a:spcAft>
                <a:spcPts val="600"/>
              </a:spcAft>
              <a:buFont typeface="Wingdings" panose="05000000000000000000" pitchFamily="2" charset="2"/>
              <a:buChar char="v"/>
              <a:defRPr/>
            </a:pPr>
            <a:r>
              <a:rPr lang="it-IT" altLang="it-IT" sz="1300" b="1" dirty="0">
                <a:solidFill>
                  <a:srgbClr val="797979"/>
                </a:solidFill>
                <a:latin typeface="Arial" panose="020B0604020202020204" pitchFamily="34" charset="0"/>
              </a:rPr>
              <a:t>90%</a:t>
            </a:r>
            <a:r>
              <a:rPr lang="it-IT" altLang="it-IT" sz="1100" dirty="0">
                <a:solidFill>
                  <a:srgbClr val="797979"/>
                </a:solidFill>
                <a:latin typeface="Arial" panose="020B0604020202020204" pitchFamily="34" charset="0"/>
              </a:rPr>
              <a:t> per impresa e</a:t>
            </a:r>
            <a:r>
              <a:rPr lang="it-IT" altLang="it-IT" sz="1100" dirty="0">
                <a:solidFill>
                  <a:srgbClr val="797979"/>
                </a:solidFill>
                <a:latin typeface="Arial"/>
              </a:rPr>
              <a:t>sportatrice localizzata nei territori </a:t>
            </a:r>
            <a:r>
              <a:rPr lang="it-IT" altLang="it-IT" sz="1100" dirty="0">
                <a:solidFill>
                  <a:srgbClr val="797979"/>
                </a:solidFill>
                <a:latin typeface="Arial" panose="020B0604020202020204" pitchFamily="34" charset="0"/>
              </a:rPr>
              <a:t>colpiti da eventi metereologici eccezionali, per </a:t>
            </a:r>
            <a:r>
              <a:rPr lang="it-IT" altLang="it-IT" sz="1100" b="1" dirty="0">
                <a:solidFill>
                  <a:schemeClr val="accent2"/>
                </a:solidFill>
                <a:latin typeface="Arial" panose="020B0604020202020204" pitchFamily="34" charset="0"/>
              </a:rPr>
              <a:t>impresa energivora </a:t>
            </a:r>
            <a:r>
              <a:rPr lang="it-IT" altLang="it-IT" sz="1100" dirty="0">
                <a:solidFill>
                  <a:srgbClr val="797979"/>
                </a:solidFill>
                <a:latin typeface="Arial" panose="020B0604020202020204" pitchFamily="34" charset="0"/>
              </a:rPr>
              <a:t>o che ha </a:t>
            </a:r>
            <a:r>
              <a:rPr lang="it-IT" altLang="it-IT" sz="1100" b="1" dirty="0">
                <a:solidFill>
                  <a:schemeClr val="accent2"/>
                </a:solidFill>
                <a:latin typeface="Arial" panose="020B0604020202020204" pitchFamily="34" charset="0"/>
              </a:rPr>
              <a:t>intrapreso un percorso di efficientamento energetico (</a:t>
            </a:r>
            <a:r>
              <a:rPr lang="it-IT" altLang="it-IT" sz="1100" b="1" dirty="0">
                <a:solidFill>
                  <a:schemeClr val="accent2"/>
                </a:solidFill>
                <a:latin typeface="Arial"/>
              </a:rPr>
              <a:t>anche in fase di ottenimento della diagnosi energetica**) </a:t>
            </a:r>
            <a:r>
              <a:rPr lang="it-IT" altLang="it-IT" sz="1100" dirty="0">
                <a:solidFill>
                  <a:srgbClr val="797979"/>
                </a:solidFill>
                <a:latin typeface="Arial" panose="020B0604020202020204" pitchFamily="34" charset="0"/>
              </a:rPr>
              <a:t>e per le </a:t>
            </a:r>
            <a:r>
              <a:rPr lang="it-IT" altLang="it-IT" sz="1100" b="1" dirty="0">
                <a:solidFill>
                  <a:schemeClr val="accent2"/>
                </a:solidFill>
                <a:latin typeface="Arial"/>
              </a:rPr>
              <a:t>imprese colpite dal conflitto nell’area del Golfo Persico </a:t>
            </a:r>
            <a:endParaRPr lang="it-IT" altLang="it-IT" sz="1100" b="1" dirty="0">
              <a:solidFill>
                <a:schemeClr val="accent2"/>
              </a:solidFill>
              <a:latin typeface="Arial" panose="020B0604020202020204" pitchFamily="34" charset="0"/>
            </a:endParaRPr>
          </a:p>
        </p:txBody>
      </p:sp>
      <p:pic>
        <p:nvPicPr>
          <p:cNvPr id="72" name="Immagine 71">
            <a:extLst>
              <a:ext uri="{FF2B5EF4-FFF2-40B4-BE49-F238E27FC236}">
                <a16:creationId xmlns:a16="http://schemas.microsoft.com/office/drawing/2014/main" id="{40945679-40FF-AE97-84B9-D80CEEB99029}"/>
              </a:ext>
            </a:extLst>
          </p:cNvPr>
          <p:cNvPicPr>
            <a:picLocks noChangeAspect="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348450" y="4036884"/>
            <a:ext cx="522000" cy="522000"/>
          </a:xfrm>
          <a:prstGeom prst="rect">
            <a:avLst/>
          </a:prstGeom>
        </p:spPr>
      </p:pic>
      <p:pic>
        <p:nvPicPr>
          <p:cNvPr id="73" name="Immagine 72">
            <a:extLst>
              <a:ext uri="{FF2B5EF4-FFF2-40B4-BE49-F238E27FC236}">
                <a16:creationId xmlns:a16="http://schemas.microsoft.com/office/drawing/2014/main" id="{5E11A2E2-560C-FF87-6317-F5C948BE52AE}"/>
              </a:ext>
            </a:extLst>
          </p:cNvPr>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304272" y="5463121"/>
            <a:ext cx="522000" cy="522000"/>
          </a:xfrm>
          <a:prstGeom prst="rect">
            <a:avLst/>
          </a:prstGeom>
        </p:spPr>
      </p:pic>
      <p:cxnSp>
        <p:nvCxnSpPr>
          <p:cNvPr id="74" name="Connettore diritto 73">
            <a:extLst>
              <a:ext uri="{FF2B5EF4-FFF2-40B4-BE49-F238E27FC236}">
                <a16:creationId xmlns:a16="http://schemas.microsoft.com/office/drawing/2014/main" id="{AF9D9244-0FDB-AEB8-2B0D-2318676947F3}"/>
              </a:ext>
            </a:extLst>
          </p:cNvPr>
          <p:cNvCxnSpPr/>
          <p:nvPr/>
        </p:nvCxnSpPr>
        <p:spPr>
          <a:xfrm flipH="1">
            <a:off x="5950135" y="1881718"/>
            <a:ext cx="7191" cy="4419647"/>
          </a:xfrm>
          <a:prstGeom prst="line">
            <a:avLst/>
          </a:prstGeom>
          <a:ln>
            <a:solidFill>
              <a:srgbClr val="7A8CA9"/>
            </a:solidFill>
            <a:prstDash val="dash"/>
          </a:ln>
        </p:spPr>
        <p:style>
          <a:lnRef idx="1">
            <a:schemeClr val="accent4"/>
          </a:lnRef>
          <a:fillRef idx="0">
            <a:schemeClr val="accent4"/>
          </a:fillRef>
          <a:effectRef idx="0">
            <a:schemeClr val="accent4"/>
          </a:effectRef>
          <a:fontRef idx="minor">
            <a:schemeClr val="tx1"/>
          </a:fontRef>
        </p:style>
      </p:cxnSp>
      <p:pic>
        <p:nvPicPr>
          <p:cNvPr id="75" name="Immagine 74">
            <a:extLst>
              <a:ext uri="{FF2B5EF4-FFF2-40B4-BE49-F238E27FC236}">
                <a16:creationId xmlns:a16="http://schemas.microsoft.com/office/drawing/2014/main" id="{87A382C6-CB0A-1983-B27C-7C16318A5250}"/>
              </a:ext>
            </a:extLst>
          </p:cNvPr>
          <p:cNvPicPr>
            <a:picLocks noChangeAspect="1"/>
          </p:cNvPicPr>
          <p:nvPr/>
        </p:nvPicPr>
        <p:blipFill>
          <a:blip r:embed="rId6"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032389" y="5463121"/>
            <a:ext cx="522000" cy="522000"/>
          </a:xfrm>
          <a:prstGeom prst="rect">
            <a:avLst/>
          </a:prstGeom>
        </p:spPr>
      </p:pic>
      <p:pic>
        <p:nvPicPr>
          <p:cNvPr id="76" name="Immagine 75">
            <a:extLst>
              <a:ext uri="{FF2B5EF4-FFF2-40B4-BE49-F238E27FC236}">
                <a16:creationId xmlns:a16="http://schemas.microsoft.com/office/drawing/2014/main" id="{2EF6FC73-C60F-80F4-6B26-1C7F810AE7E2}"/>
              </a:ext>
            </a:extLst>
          </p:cNvPr>
          <p:cNvPicPr>
            <a:picLocks noChangeAspect="1"/>
          </p:cNvPicPr>
          <p:nvPr/>
        </p:nvPicPr>
        <p:blipFill>
          <a:blip r:embed="rId7"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338549" y="1991980"/>
            <a:ext cx="459007" cy="459007"/>
          </a:xfrm>
          <a:prstGeom prst="rect">
            <a:avLst/>
          </a:prstGeom>
        </p:spPr>
      </p:pic>
      <p:pic>
        <p:nvPicPr>
          <p:cNvPr id="77" name="Immagine 76">
            <a:extLst>
              <a:ext uri="{FF2B5EF4-FFF2-40B4-BE49-F238E27FC236}">
                <a16:creationId xmlns:a16="http://schemas.microsoft.com/office/drawing/2014/main" id="{8212225F-C4E7-16BB-92A5-E0CA4246A64C}"/>
              </a:ext>
            </a:extLst>
          </p:cNvPr>
          <p:cNvPicPr>
            <a:picLocks noChangeAspect="1"/>
          </p:cNvPicPr>
          <p:nvPr/>
        </p:nvPicPr>
        <p:blipFill>
          <a:blip r:embed="rId8"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987216" y="2023483"/>
            <a:ext cx="396000" cy="396000"/>
          </a:xfrm>
          <a:prstGeom prst="rect">
            <a:avLst/>
          </a:prstGeom>
        </p:spPr>
      </p:pic>
      <p:sp>
        <p:nvSpPr>
          <p:cNvPr id="78" name="Rettangolo 77">
            <a:extLst>
              <a:ext uri="{FF2B5EF4-FFF2-40B4-BE49-F238E27FC236}">
                <a16:creationId xmlns:a16="http://schemas.microsoft.com/office/drawing/2014/main" id="{A41DFBE8-4444-D45F-DFE8-5BD3778894F7}"/>
              </a:ext>
            </a:extLst>
          </p:cNvPr>
          <p:cNvSpPr/>
          <p:nvPr/>
        </p:nvSpPr>
        <p:spPr>
          <a:xfrm>
            <a:off x="668318" y="6458024"/>
            <a:ext cx="5174715" cy="246221"/>
          </a:xfrm>
          <a:prstGeom prst="rect">
            <a:avLst/>
          </a:prstGeom>
        </p:spPr>
        <p:txBody>
          <a:bodyPr wrap="square">
            <a:spAutoFit/>
          </a:bodyPr>
          <a:lstStyle/>
          <a:p>
            <a:pPr>
              <a:defRPr/>
            </a:pPr>
            <a:r>
              <a:rPr lang="it-IT" sz="1000" dirty="0">
                <a:solidFill>
                  <a:srgbClr val="797979"/>
                </a:solidFill>
                <a:latin typeface="Arial" panose="020B0604020202020204"/>
              </a:rPr>
              <a:t>* v. requisiti circolari</a:t>
            </a:r>
          </a:p>
        </p:txBody>
      </p:sp>
      <p:sp>
        <p:nvSpPr>
          <p:cNvPr id="79" name="Rettangolo 78">
            <a:extLst>
              <a:ext uri="{FF2B5EF4-FFF2-40B4-BE49-F238E27FC236}">
                <a16:creationId xmlns:a16="http://schemas.microsoft.com/office/drawing/2014/main" id="{8FB6CAE9-FD41-2699-BBE5-41A12A313F18}"/>
              </a:ext>
            </a:extLst>
          </p:cNvPr>
          <p:cNvSpPr>
            <a:spLocks noChangeArrowheads="1"/>
          </p:cNvSpPr>
          <p:nvPr/>
        </p:nvSpPr>
        <p:spPr bwMode="auto">
          <a:xfrm>
            <a:off x="6263388" y="3980927"/>
            <a:ext cx="5971031" cy="1095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INCENTIVI E PREMIALITÀ</a:t>
            </a:r>
          </a:p>
          <a:p>
            <a:pPr algn="ctr" defTabSz="810604">
              <a:spcBef>
                <a:spcPct val="20000"/>
              </a:spcBef>
              <a:defRPr/>
            </a:pPr>
            <a:r>
              <a:rPr lang="it-IT" altLang="it-IT" sz="1130" b="1" dirty="0">
                <a:solidFill>
                  <a:srgbClr val="797979"/>
                </a:solidFill>
                <a:latin typeface="Arial" panose="020B0604020202020204" pitchFamily="34" charset="0"/>
              </a:rPr>
              <a:t>Garanzie </a:t>
            </a:r>
            <a:r>
              <a:rPr lang="it-IT" altLang="it-IT" sz="1130" dirty="0">
                <a:solidFill>
                  <a:srgbClr val="797979"/>
                </a:solidFill>
                <a:latin typeface="Arial" panose="020B0604020202020204" pitchFamily="34" charset="0"/>
              </a:rPr>
              <a:t>in funzione del rating </a:t>
            </a:r>
          </a:p>
          <a:p>
            <a:pPr algn="ctr" defTabSz="810604">
              <a:spcBef>
                <a:spcPct val="20000"/>
              </a:spcBef>
              <a:defRPr/>
            </a:pPr>
            <a:r>
              <a:rPr lang="it-IT" altLang="it-IT" sz="1130" dirty="0">
                <a:solidFill>
                  <a:srgbClr val="797979"/>
                </a:solidFill>
                <a:latin typeface="Arial" panose="020B0604020202020204" pitchFamily="34" charset="0"/>
              </a:rPr>
              <a:t>Quota a</a:t>
            </a:r>
            <a:r>
              <a:rPr lang="it-IT" altLang="it-IT" sz="1130" b="1" dirty="0">
                <a:solidFill>
                  <a:srgbClr val="797979"/>
                </a:solidFill>
                <a:latin typeface="Arial" panose="020B0604020202020204" pitchFamily="34" charset="0"/>
              </a:rPr>
              <a:t> fondo perduto fino al 10% con max €100.000 </a:t>
            </a:r>
            <a:r>
              <a:rPr lang="it-IT" altLang="it-IT" sz="1130" dirty="0">
                <a:solidFill>
                  <a:srgbClr val="797979"/>
                </a:solidFill>
                <a:latin typeface="Arial" panose="020B0604020202020204" pitchFamily="34" charset="0"/>
              </a:rPr>
              <a:t>in funzione di specifici requisiti o </a:t>
            </a:r>
            <a:r>
              <a:rPr lang="it-IT" altLang="it-IT" sz="1130" b="1" dirty="0">
                <a:solidFill>
                  <a:schemeClr val="accent2"/>
                </a:solidFill>
                <a:latin typeface="Arial" panose="020B0604020202020204" pitchFamily="34" charset="0"/>
              </a:rPr>
              <a:t>fino al 20% per imprese colpite dal conflitto nell’area del Golfo Persico, elevabile al 30% per le PMI, e per imprese energivore </a:t>
            </a:r>
            <a:r>
              <a:rPr lang="it-IT" altLang="it-IT" sz="1130" dirty="0">
                <a:solidFill>
                  <a:srgbClr val="797979"/>
                </a:solidFill>
                <a:latin typeface="Arial" panose="020B0604020202020204" pitchFamily="34" charset="0"/>
              </a:rPr>
              <a:t>con max €200.000</a:t>
            </a:r>
          </a:p>
        </p:txBody>
      </p:sp>
      <p:pic>
        <p:nvPicPr>
          <p:cNvPr id="80" name="Immagine 79">
            <a:extLst>
              <a:ext uri="{FF2B5EF4-FFF2-40B4-BE49-F238E27FC236}">
                <a16:creationId xmlns:a16="http://schemas.microsoft.com/office/drawing/2014/main" id="{4C4807D0-1B7D-7680-37DF-E0A7D413E213}"/>
              </a:ext>
            </a:extLst>
          </p:cNvPr>
          <p:cNvPicPr>
            <a:picLocks noChangeAspect="1"/>
          </p:cNvPicPr>
          <p:nvPr/>
        </p:nvPicPr>
        <p:blipFill>
          <a:blip r:embed="rId9"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994313" y="4035984"/>
            <a:ext cx="523800" cy="523800"/>
          </a:xfrm>
          <a:prstGeom prst="rect">
            <a:avLst/>
          </a:prstGeom>
        </p:spPr>
      </p:pic>
      <p:sp>
        <p:nvSpPr>
          <p:cNvPr id="22" name="Rettangolo 21">
            <a:extLst>
              <a:ext uri="{FF2B5EF4-FFF2-40B4-BE49-F238E27FC236}">
                <a16:creationId xmlns:a16="http://schemas.microsoft.com/office/drawing/2014/main" id="{396D74E3-5506-99DB-B485-10F40846CAD9}"/>
              </a:ext>
            </a:extLst>
          </p:cNvPr>
          <p:cNvSpPr>
            <a:spLocks noChangeArrowheads="1"/>
          </p:cNvSpPr>
          <p:nvPr/>
        </p:nvSpPr>
        <p:spPr bwMode="auto">
          <a:xfrm>
            <a:off x="6488896" y="5184234"/>
            <a:ext cx="5507473" cy="1249573"/>
          </a:xfrm>
          <a:prstGeom prst="rect">
            <a:avLst/>
          </a:prstGeom>
          <a:solidFill>
            <a:schemeClr val="bg1"/>
          </a:solidFill>
          <a:ln>
            <a:noFill/>
          </a:ln>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EROGAZIONE </a:t>
            </a:r>
          </a:p>
          <a:p>
            <a:pPr algn="ctr" defTabSz="914332">
              <a:spcAft>
                <a:spcPts val="300"/>
              </a:spcAft>
              <a:defRPr/>
            </a:pPr>
            <a:r>
              <a:rPr lang="it-IT" altLang="it-IT" sz="1130" dirty="0">
                <a:solidFill>
                  <a:srgbClr val="797979"/>
                </a:solidFill>
                <a:latin typeface="Arial" panose="020B0604020202020204" pitchFamily="34" charset="0"/>
              </a:rPr>
              <a:t>Prima </a:t>
            </a:r>
            <a:r>
              <a:rPr lang="it-IT" altLang="it-IT" sz="1130" i="1" dirty="0">
                <a:solidFill>
                  <a:srgbClr val="797979"/>
                </a:solidFill>
                <a:latin typeface="Arial" panose="020B0604020202020204" pitchFamily="34" charset="0"/>
              </a:rPr>
              <a:t>tranche</a:t>
            </a:r>
            <a:r>
              <a:rPr lang="it-IT" altLang="it-IT" sz="1130" dirty="0">
                <a:solidFill>
                  <a:srgbClr val="797979"/>
                </a:solidFill>
                <a:latin typeface="Arial" panose="020B0604020202020204" pitchFamily="34" charset="0"/>
              </a:rPr>
              <a:t> pari al 25% a titolo di anticipo; seconda erogazione pari al 25% entro un anno dalla stipula a seguito di prima rendicontazione obbligatoria; terza </a:t>
            </a:r>
            <a:r>
              <a:rPr lang="it-IT" altLang="it-IT" sz="1130" i="1" dirty="0">
                <a:solidFill>
                  <a:srgbClr val="797979"/>
                </a:solidFill>
                <a:latin typeface="Arial" panose="020B0604020202020204" pitchFamily="34" charset="0"/>
              </a:rPr>
              <a:t>tranche</a:t>
            </a:r>
            <a:r>
              <a:rPr lang="it-IT" altLang="it-IT" sz="1130" dirty="0">
                <a:solidFill>
                  <a:srgbClr val="797979"/>
                </a:solidFill>
                <a:latin typeface="Arial" panose="020B0604020202020204" pitchFamily="34" charset="0"/>
              </a:rPr>
              <a:t> a saldo dell’importo rendicontato </a:t>
            </a:r>
          </a:p>
          <a:p>
            <a:pPr algn="ctr" defTabSz="914332">
              <a:spcAft>
                <a:spcPts val="300"/>
              </a:spcAft>
              <a:defRPr/>
            </a:pPr>
            <a:r>
              <a:rPr lang="it-IT" altLang="it-IT" sz="1130" dirty="0">
                <a:solidFill>
                  <a:srgbClr val="797979"/>
                </a:solidFill>
                <a:latin typeface="Arial" panose="020B0604020202020204" pitchFamily="34" charset="0"/>
              </a:rPr>
              <a:t>Prima </a:t>
            </a:r>
            <a:r>
              <a:rPr lang="it-IT" altLang="it-IT" sz="1130" i="1" dirty="0">
                <a:solidFill>
                  <a:srgbClr val="797979"/>
                </a:solidFill>
                <a:latin typeface="Arial" panose="020B0604020202020204" pitchFamily="34" charset="0"/>
              </a:rPr>
              <a:t>tranche</a:t>
            </a:r>
            <a:r>
              <a:rPr lang="it-IT" altLang="it-IT" sz="1130" dirty="0">
                <a:solidFill>
                  <a:srgbClr val="797979"/>
                </a:solidFill>
                <a:latin typeface="Arial" panose="020B0604020202020204" pitchFamily="34" charset="0"/>
              </a:rPr>
              <a:t> pari al 50% a titolo di anticipo per le imprese con </a:t>
            </a:r>
            <a:r>
              <a:rPr lang="it-IT" altLang="it-IT" sz="1100" b="1" dirty="0">
                <a:solidFill>
                  <a:srgbClr val="00B050"/>
                </a:solidFill>
                <a:latin typeface="Arial" panose="020B0604020202020204" pitchFamily="34" charset="0"/>
              </a:rPr>
              <a:t>interessi in USA</a:t>
            </a:r>
            <a:r>
              <a:rPr lang="it-IT" altLang="it-IT" sz="1200" b="1" dirty="0">
                <a:solidFill>
                  <a:schemeClr val="accent2"/>
                </a:solidFill>
              </a:rPr>
              <a:t> </a:t>
            </a:r>
            <a:r>
              <a:rPr lang="it-IT" altLang="it-IT" sz="1130" dirty="0">
                <a:solidFill>
                  <a:srgbClr val="797979"/>
                </a:solidFill>
                <a:latin typeface="Arial" panose="020B0604020202020204" pitchFamily="34" charset="0"/>
              </a:rPr>
              <a:t>e per le imprese colpite dal </a:t>
            </a:r>
            <a:r>
              <a:rPr lang="it-IT" altLang="it-IT" sz="1130" b="1" dirty="0">
                <a:solidFill>
                  <a:schemeClr val="accent2"/>
                </a:solidFill>
              </a:rPr>
              <a:t>conflitto nell’area del Golfo Persico</a:t>
            </a:r>
            <a:endParaRPr lang="it-IT" altLang="it-IT" sz="1130" dirty="0">
              <a:solidFill>
                <a:srgbClr val="797979"/>
              </a:solidFill>
              <a:latin typeface="Arial" panose="020B0604020202020204" pitchFamily="34" charset="0"/>
            </a:endParaRPr>
          </a:p>
        </p:txBody>
      </p:sp>
      <p:sp>
        <p:nvSpPr>
          <p:cNvPr id="3" name="Segnaposto numero diapositiva 3">
            <a:extLst>
              <a:ext uri="{FF2B5EF4-FFF2-40B4-BE49-F238E27FC236}">
                <a16:creationId xmlns:a16="http://schemas.microsoft.com/office/drawing/2014/main" id="{74245A3C-EB27-F6A7-2FCE-367C22345522}"/>
              </a:ext>
            </a:extLst>
          </p:cNvPr>
          <p:cNvSpPr>
            <a:spLocks noGrp="1"/>
          </p:cNvSpPr>
          <p:nvPr>
            <p:ph type="sldNum" sz="quarter" idx="12"/>
          </p:nvPr>
        </p:nvSpPr>
        <p:spPr>
          <a:xfrm>
            <a:off x="334433" y="6297858"/>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11" name="Rettangolo 10">
            <a:extLst>
              <a:ext uri="{FF2B5EF4-FFF2-40B4-BE49-F238E27FC236}">
                <a16:creationId xmlns:a16="http://schemas.microsoft.com/office/drawing/2014/main" id="{C935220C-9179-C795-583C-ED11530313AA}"/>
              </a:ext>
            </a:extLst>
          </p:cNvPr>
          <p:cNvSpPr/>
          <p:nvPr/>
        </p:nvSpPr>
        <p:spPr>
          <a:xfrm>
            <a:off x="668318" y="6636708"/>
            <a:ext cx="5174715" cy="246221"/>
          </a:xfrm>
          <a:prstGeom prst="rect">
            <a:avLst/>
          </a:prstGeom>
        </p:spPr>
        <p:txBody>
          <a:bodyPr wrap="square">
            <a:spAutoFit/>
          </a:bodyPr>
          <a:lstStyle/>
          <a:p>
            <a:pPr>
              <a:defRPr/>
            </a:pPr>
            <a:r>
              <a:rPr lang="it-IT" sz="1000" dirty="0">
                <a:solidFill>
                  <a:srgbClr val="797979"/>
                </a:solidFill>
                <a:latin typeface="Arial" panose="020B0604020202020204"/>
              </a:rPr>
              <a:t>** entro la data di stipula del contratto di finanziamento </a:t>
            </a:r>
          </a:p>
        </p:txBody>
      </p:sp>
      <p:sp>
        <p:nvSpPr>
          <p:cNvPr id="15" name="Rettangolo 14">
            <a:extLst>
              <a:ext uri="{FF2B5EF4-FFF2-40B4-BE49-F238E27FC236}">
                <a16:creationId xmlns:a16="http://schemas.microsoft.com/office/drawing/2014/main" id="{DCD1B035-B5CA-507B-7C9C-3FF11DE6B1FF}"/>
              </a:ext>
            </a:extLst>
          </p:cNvPr>
          <p:cNvSpPr/>
          <p:nvPr/>
        </p:nvSpPr>
        <p:spPr>
          <a:xfrm>
            <a:off x="525871" y="5523120"/>
            <a:ext cx="4567021" cy="1040157"/>
          </a:xfrm>
          <a:prstGeom prst="rect">
            <a:avLst/>
          </a:prstGeom>
        </p:spPr>
        <p:txBody>
          <a:bodyPr wrap="square" lIns="91440" tIns="45720" rIns="91440" bIns="45720">
            <a:spAutoFit/>
          </a:bodyPr>
          <a:lstStyle/>
          <a:p>
            <a:pPr algn="ctr" defTabSz="914332">
              <a:spcAft>
                <a:spcPts val="225"/>
              </a:spcAft>
              <a:defRPr/>
            </a:pPr>
            <a:r>
              <a:rPr lang="it-IT" altLang="it-IT" sz="1300" b="1" dirty="0">
                <a:solidFill>
                  <a:srgbClr val="005392"/>
                </a:solidFill>
                <a:latin typeface="Arial" panose="020B0604020202020204"/>
              </a:rPr>
              <a:t>DURATA DEL FINANZIAMENTO</a:t>
            </a:r>
          </a:p>
          <a:p>
            <a:pPr algn="ctr" defTabSz="914332">
              <a:spcAft>
                <a:spcPts val="225"/>
              </a:spcAft>
              <a:defRPr/>
            </a:pPr>
            <a:r>
              <a:rPr lang="it-IT" altLang="it-IT" sz="1130" dirty="0">
                <a:solidFill>
                  <a:srgbClr val="797979"/>
                </a:solidFill>
                <a:latin typeface="Arial" panose="020B0604020202020204" pitchFamily="34" charset="0"/>
              </a:rPr>
              <a:t>6 anni, di cui 2 di preammortamento</a:t>
            </a:r>
          </a:p>
          <a:p>
            <a:pPr algn="ctr" defTabSz="914332">
              <a:spcAft>
                <a:spcPts val="225"/>
              </a:spcAft>
              <a:defRPr/>
            </a:pPr>
            <a:r>
              <a:rPr lang="it-IT" altLang="it-IT" sz="1130" dirty="0">
                <a:solidFill>
                  <a:srgbClr val="797979"/>
                </a:solidFill>
                <a:latin typeface="Arial" panose="020B0604020202020204" pitchFamily="34" charset="0"/>
              </a:rPr>
              <a:t>elevabile a 8 anni (con preammortamento invariato) per le imprese con interessi </a:t>
            </a:r>
            <a:r>
              <a:rPr lang="it-IT" altLang="it-IT" sz="1100" b="1" dirty="0">
                <a:solidFill>
                  <a:srgbClr val="00B050"/>
                </a:solidFill>
                <a:latin typeface="Arial" panose="020B0604020202020204" pitchFamily="34" charset="0"/>
              </a:rPr>
              <a:t>in USA </a:t>
            </a:r>
            <a:r>
              <a:rPr lang="it-IT" altLang="it-IT" sz="1130" dirty="0">
                <a:solidFill>
                  <a:srgbClr val="797979"/>
                </a:solidFill>
                <a:latin typeface="Arial" panose="020B0604020202020204" pitchFamily="34" charset="0"/>
              </a:rPr>
              <a:t>e per le imprese colpite dal </a:t>
            </a:r>
            <a:r>
              <a:rPr lang="it-IT" altLang="it-IT" sz="1133" b="1" dirty="0">
                <a:solidFill>
                  <a:schemeClr val="accent2"/>
                </a:solidFill>
                <a:latin typeface="Arial"/>
              </a:rPr>
              <a:t>conflitto nell’area del Golfo Persico  </a:t>
            </a:r>
          </a:p>
        </p:txBody>
      </p:sp>
      <p:pic>
        <p:nvPicPr>
          <p:cNvPr id="20" name="Immagine 19" descr="Immagine che contiene nero, oscurità&#10;&#10;Descrizione generata automaticamente">
            <a:extLst>
              <a:ext uri="{FF2B5EF4-FFF2-40B4-BE49-F238E27FC236}">
                <a16:creationId xmlns:a16="http://schemas.microsoft.com/office/drawing/2014/main" id="{7001D704-642E-B6C0-B19F-4E411D303AA7}"/>
              </a:ext>
            </a:extLst>
          </p:cNvPr>
          <p:cNvPicPr>
            <a:picLocks noChangeAspect="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986521" y="6114228"/>
            <a:ext cx="254454" cy="254454"/>
          </a:xfrm>
          <a:prstGeom prst="rect">
            <a:avLst/>
          </a:prstGeom>
        </p:spPr>
      </p:pic>
      <p:pic>
        <p:nvPicPr>
          <p:cNvPr id="21" name="Immagine 20" descr="Immagine che contiene nero, oscurità&#10;&#10;Descrizione generata automaticamente">
            <a:extLst>
              <a:ext uri="{FF2B5EF4-FFF2-40B4-BE49-F238E27FC236}">
                <a16:creationId xmlns:a16="http://schemas.microsoft.com/office/drawing/2014/main" id="{39968830-664B-F380-77C1-41F3D271CF73}"/>
              </a:ext>
            </a:extLst>
          </p:cNvPr>
          <p:cNvPicPr>
            <a:picLocks noChangeAspect="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427162" y="3594177"/>
            <a:ext cx="254454" cy="254454"/>
          </a:xfrm>
          <a:prstGeom prst="rect">
            <a:avLst/>
          </a:prstGeom>
        </p:spPr>
      </p:pic>
      <p:pic>
        <p:nvPicPr>
          <p:cNvPr id="24" name="Immagine 23" descr="Immagine che contiene nero, oscurità&#10;&#10;Descrizione generata automaticamente">
            <a:extLst>
              <a:ext uri="{FF2B5EF4-FFF2-40B4-BE49-F238E27FC236}">
                <a16:creationId xmlns:a16="http://schemas.microsoft.com/office/drawing/2014/main" id="{E2953D2C-288D-7836-96B3-C6B4650598B7}"/>
              </a:ext>
            </a:extLst>
          </p:cNvPr>
          <p:cNvPicPr>
            <a:picLocks noChangeAspect="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17695" y="6227247"/>
            <a:ext cx="254454" cy="254454"/>
          </a:xfrm>
          <a:prstGeom prst="rect">
            <a:avLst/>
          </a:prstGeom>
        </p:spPr>
      </p:pic>
      <p:pic>
        <p:nvPicPr>
          <p:cNvPr id="25" name="Immagine 24" descr="Immagine che contiene nero, oscurità&#10;&#10;Descrizione generata automaticamente">
            <a:extLst>
              <a:ext uri="{FF2B5EF4-FFF2-40B4-BE49-F238E27FC236}">
                <a16:creationId xmlns:a16="http://schemas.microsoft.com/office/drawing/2014/main" id="{2C94D626-CD1D-EC6F-BEC4-7C3BD77DBB85}"/>
              </a:ext>
            </a:extLst>
          </p:cNvPr>
          <p:cNvPicPr>
            <a:picLocks noChangeAspect="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160239" y="4746814"/>
            <a:ext cx="254454" cy="254454"/>
          </a:xfrm>
          <a:prstGeom prst="rect">
            <a:avLst/>
          </a:prstGeom>
        </p:spPr>
      </p:pic>
    </p:spTree>
    <p:extLst>
      <p:ext uri="{BB962C8B-B14F-4D97-AF65-F5344CB8AC3E}">
        <p14:creationId xmlns:p14="http://schemas.microsoft.com/office/powerpoint/2010/main" val="186148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8799CD5E-89AF-0C0F-3C98-E5A9C633A923}"/>
              </a:ext>
            </a:extLst>
          </p:cNvPr>
          <p:cNvSpPr txBox="1"/>
          <p:nvPr/>
        </p:nvSpPr>
        <p:spPr>
          <a:xfrm>
            <a:off x="6275240" y="1842980"/>
            <a:ext cx="5653806" cy="2423740"/>
          </a:xfrm>
          <a:prstGeom prst="rect">
            <a:avLst/>
          </a:prstGeom>
          <a:noFill/>
        </p:spPr>
        <p:txBody>
          <a:bodyPr wrap="square">
            <a:spAutoFit/>
          </a:bodyPr>
          <a:lstStyle>
            <a:defPPr>
              <a:defRPr lang="it-IT"/>
            </a:defPPr>
            <a:lvl2pPr marL="266700" lvl="1" indent="-190500" algn="just">
              <a:lnSpc>
                <a:spcPct val="107000"/>
              </a:lnSpc>
              <a:spcAft>
                <a:spcPts val="600"/>
              </a:spcAft>
              <a:buFont typeface="+mj-lt"/>
              <a:buAutoNum type="alphaLcPeriod"/>
              <a:defRPr sz="1200">
                <a:effectLst/>
                <a:latin typeface="Arial" panose="020B0604020202020204" pitchFamily="34" charset="0"/>
                <a:ea typeface="Calibri" panose="020F0502020204030204" pitchFamily="34" charset="0"/>
                <a:cs typeface="Times New Roman" panose="02020603050405020304" pitchFamily="18" charset="0"/>
              </a:defRPr>
            </a:lvl2pPr>
          </a:lstStyle>
          <a:p>
            <a:pPr marL="0" marR="0" lvl="0" indent="0" algn="just" defTabSz="914400" rtl="0" eaLnBrk="1" fontAlgn="auto" latinLnBrk="0" hangingPunct="1">
              <a:lnSpc>
                <a:spcPct val="100000"/>
              </a:lnSpc>
              <a:spcBef>
                <a:spcPts val="0"/>
              </a:spcBef>
              <a:spcAft>
                <a:spcPts val="300"/>
              </a:spcAft>
              <a:buClrTx/>
              <a:buSzTx/>
              <a:buFontTx/>
              <a:buNone/>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Gli investimenti dovranno risultare:</a:t>
            </a:r>
          </a:p>
          <a:p>
            <a:pPr marL="171450" lvl="0" indent="-171450" algn="just">
              <a:spcAft>
                <a:spcPts val="300"/>
              </a:spcAft>
              <a:buFontTx/>
              <a:buChar char="-"/>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nell’attivo patrimoniale alle voci immobilizzazioni (i) materiali, (ii) immateriali (esclusa la voce “avviamento”) e (iii) finanziarie </a:t>
            </a:r>
            <a:r>
              <a:rPr lang="it-IT" sz="1200" dirty="0">
                <a:solidFill>
                  <a:srgbClr val="415364"/>
                </a:solidFill>
                <a:latin typeface="Arial" panose="020B0604020202020204"/>
              </a:rPr>
              <a:t>solo se</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 destinate </a:t>
            </a: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ad incrementi di capitale sociale delle società controllate e/o a finanziamento soci delle stesse controllate (</a:t>
            </a:r>
            <a:r>
              <a:rPr lang="it-IT" sz="1200" b="1" dirty="0">
                <a:solidFill>
                  <a:srgbClr val="415364"/>
                </a:solidFill>
                <a:latin typeface="Arial" panose="020B0604020202020204"/>
              </a:rPr>
              <a:t>per un importo </a:t>
            </a: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fino a €600.000</a:t>
            </a:r>
            <a:r>
              <a:rPr lang="it-IT" sz="1200" b="1" dirty="0">
                <a:solidFill>
                  <a:srgbClr val="415364"/>
                </a:solidFill>
                <a:latin typeface="Arial" panose="020B0604020202020204"/>
              </a:rPr>
              <a:t>, elevato</a:t>
            </a:r>
            <a:r>
              <a:rPr lang="it-IT" sz="1200" b="1" dirty="0">
                <a:solidFill>
                  <a:schemeClr val="accent2"/>
                </a:solidFill>
                <a:latin typeface="Arial" panose="020B0604020202020204"/>
              </a:rPr>
              <a:t> </a:t>
            </a:r>
            <a:r>
              <a:rPr lang="it-IT" sz="1200" b="1" dirty="0">
                <a:solidFill>
                  <a:srgbClr val="415364"/>
                </a:solidFill>
                <a:latin typeface="Arial" panose="020B0604020202020204"/>
              </a:rPr>
              <a:t>a €1mln per le </a:t>
            </a:r>
            <a:r>
              <a:rPr lang="it-IT" sz="1200" b="1" dirty="0">
                <a:solidFill>
                  <a:schemeClr val="accent2"/>
                </a:solidFill>
                <a:latin typeface="Arial" panose="020B0604020202020204"/>
              </a:rPr>
              <a:t>imprese con </a:t>
            </a:r>
            <a:r>
              <a:rPr lang="it-IT" sz="1200" b="1" dirty="0">
                <a:solidFill>
                  <a:srgbClr val="00B050"/>
                </a:solidFill>
                <a:latin typeface="Arial" panose="020B0604020202020204"/>
              </a:rPr>
              <a:t>controllate in USA </a:t>
            </a:r>
            <a:r>
              <a:rPr lang="it-IT" sz="1200" b="1" dirty="0">
                <a:solidFill>
                  <a:srgbClr val="415364"/>
                </a:solidFill>
                <a:latin typeface="Arial" panose="020B0604020202020204"/>
              </a:rPr>
              <a:t>e a 1,5 €/mln per le </a:t>
            </a:r>
            <a:r>
              <a:rPr lang="it-IT" sz="1200" b="1" dirty="0">
                <a:solidFill>
                  <a:schemeClr val="accent2"/>
                </a:solidFill>
                <a:latin typeface="Arial" panose="020B0604020202020204"/>
              </a:rPr>
              <a:t>imprese energivore e per le imprese colpite dal conflitto nell’area del Golfo Persico</a:t>
            </a:r>
            <a:r>
              <a:rPr lang="it-IT" sz="1200" b="1" dirty="0">
                <a:solidFill>
                  <a:srgbClr val="415364"/>
                </a:solidFill>
                <a:latin typeface="Arial" panose="020B0604020202020204"/>
              </a:rPr>
              <a:t>)</a:t>
            </a:r>
          </a:p>
          <a:p>
            <a:pPr marR="0" lvl="0" algn="just" defTabSz="914400" rtl="0" eaLnBrk="1" fontAlgn="auto" latinLnBrk="0" hangingPunct="1">
              <a:lnSpc>
                <a:spcPct val="100000"/>
              </a:lnSpc>
              <a:spcBef>
                <a:spcPts val="0"/>
              </a:spcBef>
              <a:spcAft>
                <a:spcPts val="300"/>
              </a:spcAft>
              <a:buClrTx/>
              <a:buSzTx/>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171450" marR="0" lvl="0" indent="-171450" algn="just" defTabSz="914400" rtl="0" eaLnBrk="1" fontAlgn="auto" latinLnBrk="0" hangingPunct="1">
              <a:lnSpc>
                <a:spcPct val="100000"/>
              </a:lnSpc>
              <a:spcBef>
                <a:spcPts val="0"/>
              </a:spcBef>
              <a:spcAft>
                <a:spcPts val="300"/>
              </a:spcAft>
              <a:buClrTx/>
              <a:buSzTx/>
              <a:buFontTx/>
              <a:buChar char="-"/>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e con separata evidenza in nota integrativa oppure asseverati da un soggetto indipendente iscritto al Registro dei Revisori Contabili tenuto dal MEF secondo il format predefinito. </a:t>
            </a:r>
          </a:p>
        </p:txBody>
      </p:sp>
      <p:sp>
        <p:nvSpPr>
          <p:cNvPr id="2" name="Segnaposto testo 1">
            <a:extLst>
              <a:ext uri="{FF2B5EF4-FFF2-40B4-BE49-F238E27FC236}">
                <a16:creationId xmlns:a16="http://schemas.microsoft.com/office/drawing/2014/main" id="{975AF2B2-2666-883B-1EF8-EDE0FFAAF10F}"/>
              </a:ext>
            </a:extLst>
          </p:cNvPr>
          <p:cNvSpPr>
            <a:spLocks noGrp="1"/>
          </p:cNvSpPr>
          <p:nvPr>
            <p:ph type="body" idx="13"/>
          </p:nvPr>
        </p:nvSpPr>
        <p:spPr/>
        <p:txBody>
          <a:bodyPr/>
          <a:lstStyle/>
          <a:p>
            <a:r>
              <a:rPr lang="it-IT" dirty="0">
                <a:solidFill>
                  <a:schemeClr val="accent2"/>
                </a:solidFill>
              </a:rPr>
              <a:t>Transizione digitale o ecologica</a:t>
            </a:r>
            <a:r>
              <a:rPr lang="it-IT" dirty="0"/>
              <a:t>: spese finanziabili</a:t>
            </a:r>
          </a:p>
        </p:txBody>
      </p:sp>
      <p:sp>
        <p:nvSpPr>
          <p:cNvPr id="4" name="Segnaposto numero diapositiva 3">
            <a:extLst>
              <a:ext uri="{FF2B5EF4-FFF2-40B4-BE49-F238E27FC236}">
                <a16:creationId xmlns:a16="http://schemas.microsoft.com/office/drawing/2014/main" id="{748EB53A-2ECB-7C3C-8457-E35783D46667}"/>
              </a:ext>
            </a:extLst>
          </p:cNvPr>
          <p:cNvSpPr>
            <a:spLocks noGrp="1"/>
          </p:cNvSpPr>
          <p:nvPr>
            <p:ph type="sldNum" sz="quarter" idx="12"/>
          </p:nvPr>
        </p:nvSpPr>
        <p:spPr/>
        <p:txBody>
          <a:bodyPr/>
          <a:lstStyle/>
          <a:p>
            <a:fld id="{608DA0FE-9C19-F746-8419-6700E348BF78}" type="slidenum">
              <a:rPr lang="it-IT" smtClean="0"/>
              <a:pPr/>
              <a:t>21</a:t>
            </a:fld>
            <a:endParaRPr lang="it-IT" dirty="0"/>
          </a:p>
        </p:txBody>
      </p:sp>
      <p:sp>
        <p:nvSpPr>
          <p:cNvPr id="3" name="CasellaDiTesto 2">
            <a:extLst>
              <a:ext uri="{FF2B5EF4-FFF2-40B4-BE49-F238E27FC236}">
                <a16:creationId xmlns:a16="http://schemas.microsoft.com/office/drawing/2014/main" id="{81C68CE6-B2E4-6F18-EB67-3D3DFF9359E6}"/>
              </a:ext>
            </a:extLst>
          </p:cNvPr>
          <p:cNvSpPr txBox="1"/>
          <p:nvPr/>
        </p:nvSpPr>
        <p:spPr>
          <a:xfrm>
            <a:off x="82035" y="845113"/>
            <a:ext cx="4420295" cy="533480"/>
          </a:xfrm>
          <a:prstGeom prst="rect">
            <a:avLst/>
          </a:prstGeom>
          <a:noFill/>
        </p:spPr>
        <p:txBody>
          <a:bodyPr wrap="square" lIns="48000" tIns="48000" rIns="48000" bIns="48000" anchor="ctr" anchorCtr="0">
            <a:noAutofit/>
          </a:bodyPr>
          <a:lstStyle/>
          <a:p>
            <a:pPr algn="ctr"/>
            <a:r>
              <a:rPr lang="it-IT" altLang="it-IT" sz="1333" b="1" dirty="0">
                <a:solidFill>
                  <a:srgbClr val="415364"/>
                </a:solidFill>
                <a:latin typeface="Arial" panose="020B0604020202020204" pitchFamily="34" charset="0"/>
              </a:rPr>
              <a:t>1. Spese per Transizione Digitale, anche in Italia</a:t>
            </a:r>
            <a:endParaRPr lang="it-IT" sz="1333" b="1" dirty="0"/>
          </a:p>
        </p:txBody>
      </p:sp>
      <p:sp>
        <p:nvSpPr>
          <p:cNvPr id="5" name="CasellaDiTesto 4">
            <a:extLst>
              <a:ext uri="{FF2B5EF4-FFF2-40B4-BE49-F238E27FC236}">
                <a16:creationId xmlns:a16="http://schemas.microsoft.com/office/drawing/2014/main" id="{785B1F7B-8B40-B5BB-8E8D-F284AD6DBD87}"/>
              </a:ext>
            </a:extLst>
          </p:cNvPr>
          <p:cNvSpPr txBox="1"/>
          <p:nvPr/>
        </p:nvSpPr>
        <p:spPr>
          <a:xfrm>
            <a:off x="262954" y="4402010"/>
            <a:ext cx="4321696" cy="533480"/>
          </a:xfrm>
          <a:prstGeom prst="rect">
            <a:avLst/>
          </a:prstGeom>
          <a:noFill/>
        </p:spPr>
        <p:txBody>
          <a:bodyPr wrap="square" lIns="48000" tIns="48000" rIns="48000" bIns="48000" anchor="ctr" anchorCtr="0">
            <a:noAutofit/>
          </a:bodyPr>
          <a:lstStyle/>
          <a:p>
            <a:pPr algn="ctr"/>
            <a:r>
              <a:rPr lang="it-IT" altLang="it-IT" sz="1333" b="1" dirty="0">
                <a:solidFill>
                  <a:srgbClr val="415364"/>
                </a:solidFill>
                <a:latin typeface="Arial" panose="020B0604020202020204" pitchFamily="34" charset="0"/>
              </a:rPr>
              <a:t>2. Spese per Transizione Ecologica, anche in Italia</a:t>
            </a:r>
            <a:endParaRPr lang="it-IT" sz="1333" b="1" dirty="0"/>
          </a:p>
        </p:txBody>
      </p:sp>
      <p:sp>
        <p:nvSpPr>
          <p:cNvPr id="7" name="CasellaDiTesto 6">
            <a:extLst>
              <a:ext uri="{FF2B5EF4-FFF2-40B4-BE49-F238E27FC236}">
                <a16:creationId xmlns:a16="http://schemas.microsoft.com/office/drawing/2014/main" id="{2C8C5F73-0119-0C25-1F11-71E9201768F8}"/>
              </a:ext>
            </a:extLst>
          </p:cNvPr>
          <p:cNvSpPr txBox="1"/>
          <p:nvPr/>
        </p:nvSpPr>
        <p:spPr>
          <a:xfrm>
            <a:off x="262954" y="1378593"/>
            <a:ext cx="5653808" cy="3075522"/>
          </a:xfrm>
          <a:prstGeom prst="rect">
            <a:avLst/>
          </a:prstGeom>
          <a:noFill/>
        </p:spPr>
        <p:txBody>
          <a:bodyPr wrap="square">
            <a:spAutoFit/>
          </a:bodyPr>
          <a:lstStyle/>
          <a:p>
            <a:pPr marL="355591" lvl="1" indent="-253994" algn="just">
              <a:lnSpc>
                <a:spcPct val="107000"/>
              </a:lnSpc>
              <a:spcAft>
                <a:spcPts val="300"/>
              </a:spcAft>
              <a:buFont typeface="+mj-lt"/>
              <a:buAutoNum type="alphaLcPeriod"/>
            </a:pPr>
            <a:r>
              <a:rPr lang="it-IT" sz="1200" dirty="0">
                <a:latin typeface="Arial" panose="020B0604020202020204" pitchFamily="34" charset="0"/>
                <a:ea typeface="Calibri" panose="020F0502020204030204" pitchFamily="34" charset="0"/>
                <a:cs typeface="Times New Roman" panose="02020603050405020304" pitchFamily="18" charset="0"/>
              </a:rPr>
              <a:t>integrazione e sviluppo digitale dei processi aziendali;</a:t>
            </a:r>
          </a:p>
          <a:p>
            <a:pPr marL="355591" lvl="1" indent="-253994" algn="just">
              <a:lnSpc>
                <a:spcPct val="107000"/>
              </a:lnSpc>
              <a:spcAft>
                <a:spcPts val="300"/>
              </a:spcAft>
              <a:buFont typeface="+mj-lt"/>
              <a:buAutoNum type="alphaLcPeriod"/>
            </a:pPr>
            <a:r>
              <a:rPr lang="it-IT" sz="1200" dirty="0">
                <a:latin typeface="Arial" panose="020B0604020202020204" pitchFamily="34" charset="0"/>
                <a:ea typeface="Calibri" panose="020F0502020204030204" pitchFamily="34" charset="0"/>
                <a:cs typeface="Times New Roman" panose="02020603050405020304" pitchFamily="18" charset="0"/>
              </a:rPr>
              <a:t>realizzazione/ammodernamento di modelli organizzativi e gestionali in ottica digitale;</a:t>
            </a:r>
          </a:p>
          <a:p>
            <a:pPr marL="355591" lvl="1" indent="-253994" algn="just">
              <a:lnSpc>
                <a:spcPct val="107000"/>
              </a:lnSpc>
              <a:spcAft>
                <a:spcPts val="300"/>
              </a:spcAft>
              <a:buFont typeface="+mj-lt"/>
              <a:buAutoNum type="alphaLcPeriod"/>
            </a:pPr>
            <a:r>
              <a:rPr lang="it-IT" sz="1200" dirty="0">
                <a:latin typeface="Arial" panose="020B0604020202020204" pitchFamily="34" charset="0"/>
                <a:ea typeface="Calibri" panose="020F0502020204030204" pitchFamily="34" charset="0"/>
                <a:cs typeface="Times New Roman" panose="02020603050405020304" pitchFamily="18" charset="0"/>
              </a:rPr>
              <a:t>investimenti in attrezzature tecnologiche, programmi informatici e contenuti digitali;</a:t>
            </a:r>
          </a:p>
          <a:p>
            <a:pPr marL="355591" lvl="1" indent="-253994" algn="just">
              <a:lnSpc>
                <a:spcPct val="107000"/>
              </a:lnSpc>
              <a:spcAft>
                <a:spcPts val="300"/>
              </a:spcAft>
              <a:buFont typeface="+mj-lt"/>
              <a:buAutoNum type="alphaLcPeriod"/>
            </a:pPr>
            <a:r>
              <a:rPr lang="it-IT" sz="1200" dirty="0">
                <a:latin typeface="Arial" panose="020B0604020202020204" pitchFamily="34" charset="0"/>
                <a:ea typeface="Calibri" panose="020F0502020204030204" pitchFamily="34" charset="0"/>
                <a:cs typeface="Times New Roman" panose="02020603050405020304" pitchFamily="18" charset="0"/>
              </a:rPr>
              <a:t>consulenze in ambito digitale (i.e. </a:t>
            </a:r>
            <a:r>
              <a:rPr lang="it-IT" sz="1200" i="1" dirty="0">
                <a:latin typeface="Arial" panose="020B0604020202020204" pitchFamily="34" charset="0"/>
                <a:ea typeface="Calibri" panose="020F0502020204030204" pitchFamily="34" charset="0"/>
                <a:cs typeface="Times New Roman" panose="02020603050405020304" pitchFamily="18" charset="0"/>
              </a:rPr>
              <a:t>digital manager</a:t>
            </a:r>
            <a:r>
              <a:rPr lang="it-IT" sz="1200" dirty="0">
                <a:latin typeface="Arial" panose="020B0604020202020204" pitchFamily="34" charset="0"/>
                <a:ea typeface="Calibri" panose="020F0502020204030204" pitchFamily="34" charset="0"/>
                <a:cs typeface="Times New Roman" panose="02020603050405020304" pitchFamily="18" charset="0"/>
              </a:rPr>
              <a:t>);</a:t>
            </a:r>
          </a:p>
          <a:p>
            <a:pPr marL="355591" lvl="1" indent="-253994" algn="just">
              <a:lnSpc>
                <a:spcPct val="107000"/>
              </a:lnSpc>
              <a:spcAft>
                <a:spcPts val="300"/>
              </a:spcAft>
              <a:buFont typeface="+mj-lt"/>
              <a:buAutoNum type="alphaLcPeriod"/>
            </a:pPr>
            <a:r>
              <a:rPr lang="en-GB" sz="1200" i="1" dirty="0">
                <a:latin typeface="Arial" panose="020B0604020202020204" pitchFamily="34" charset="0"/>
                <a:ea typeface="Calibri" panose="020F0502020204030204" pitchFamily="34" charset="0"/>
                <a:cs typeface="Times New Roman" panose="02020603050405020304" pitchFamily="18" charset="0"/>
              </a:rPr>
              <a:t>disaster recovery</a:t>
            </a:r>
            <a:r>
              <a:rPr lang="en-GB" sz="1200" dirty="0">
                <a:latin typeface="Arial" panose="020B0604020202020204" pitchFamily="34" charset="0"/>
                <a:ea typeface="Calibri" panose="020F0502020204030204" pitchFamily="34" charset="0"/>
                <a:cs typeface="Times New Roman" panose="02020603050405020304" pitchFamily="18" charset="0"/>
              </a:rPr>
              <a:t> e </a:t>
            </a:r>
            <a:r>
              <a:rPr lang="en-GB" sz="1200" i="1" dirty="0">
                <a:latin typeface="Arial" panose="020B0604020202020204" pitchFamily="34" charset="0"/>
                <a:ea typeface="Calibri" panose="020F0502020204030204" pitchFamily="34" charset="0"/>
                <a:cs typeface="Times New Roman" panose="02020603050405020304" pitchFamily="18" charset="0"/>
              </a:rPr>
              <a:t>business continuity;</a:t>
            </a:r>
            <a:endParaRPr lang="it-IT" sz="1200" dirty="0">
              <a:latin typeface="Arial" panose="020B0604020202020204" pitchFamily="34" charset="0"/>
              <a:ea typeface="Calibri" panose="020F0502020204030204" pitchFamily="34" charset="0"/>
              <a:cs typeface="Times New Roman" panose="02020603050405020304" pitchFamily="18" charset="0"/>
            </a:endParaRPr>
          </a:p>
          <a:p>
            <a:pPr marL="355591" lvl="1" indent="-253994" algn="just">
              <a:lnSpc>
                <a:spcPct val="107000"/>
              </a:lnSpc>
              <a:spcAft>
                <a:spcPts val="300"/>
              </a:spcAft>
              <a:buFont typeface="+mj-lt"/>
              <a:buAutoNum type="alphaLcPeriod"/>
            </a:pPr>
            <a:r>
              <a:rPr lang="it-IT" sz="1200" i="1" dirty="0">
                <a:latin typeface="Arial" panose="020B0604020202020204" pitchFamily="34" charset="0"/>
                <a:ea typeface="Calibri" panose="020F0502020204030204" pitchFamily="34" charset="0"/>
                <a:cs typeface="Times New Roman" panose="02020603050405020304" pitchFamily="18" charset="0"/>
              </a:rPr>
              <a:t>blockchain </a:t>
            </a:r>
            <a:r>
              <a:rPr lang="it-IT" sz="1200" dirty="0">
                <a:latin typeface="Arial" panose="020B0604020202020204" pitchFamily="34" charset="0"/>
                <a:ea typeface="Calibri" panose="020F0502020204030204" pitchFamily="34" charset="0"/>
                <a:cs typeface="Times New Roman" panose="02020603050405020304" pitchFamily="18" charset="0"/>
              </a:rPr>
              <a:t>(esclusivamente per la </a:t>
            </a:r>
            <a:r>
              <a:rPr lang="it-IT" sz="1200" dirty="0" err="1">
                <a:latin typeface="Arial" panose="020B0604020202020204" pitchFamily="34" charset="0"/>
                <a:ea typeface="Calibri" panose="020F0502020204030204" pitchFamily="34" charset="0"/>
                <a:cs typeface="Times New Roman" panose="02020603050405020304" pitchFamily="18" charset="0"/>
              </a:rPr>
              <a:t>notarizzazione</a:t>
            </a:r>
            <a:r>
              <a:rPr lang="it-IT" sz="1200" dirty="0">
                <a:latin typeface="Arial" panose="020B0604020202020204" pitchFamily="34" charset="0"/>
                <a:ea typeface="Calibri" panose="020F0502020204030204" pitchFamily="34" charset="0"/>
                <a:cs typeface="Times New Roman" panose="02020603050405020304" pitchFamily="18" charset="0"/>
              </a:rPr>
              <a:t> dei processi produttivi e gestionali aziendali);</a:t>
            </a:r>
          </a:p>
          <a:p>
            <a:pPr marL="355591" lvl="1" indent="-253994" algn="just">
              <a:lnSpc>
                <a:spcPct val="107000"/>
              </a:lnSpc>
              <a:spcAft>
                <a:spcPts val="300"/>
              </a:spcAft>
              <a:buFont typeface="+mj-lt"/>
              <a:buAutoNum type="alphaLcPeriod"/>
            </a:pPr>
            <a:r>
              <a:rPr lang="it-IT" sz="1200" dirty="0">
                <a:latin typeface="Arial" panose="020B0604020202020204" pitchFamily="34" charset="0"/>
                <a:ea typeface="Calibri" panose="020F0502020204030204" pitchFamily="34" charset="0"/>
                <a:cs typeface="Times New Roman" panose="02020603050405020304" pitchFamily="18" charset="0"/>
              </a:rPr>
              <a:t>spese per investimenti e formazione legate all’industria 4.0 (es. </a:t>
            </a:r>
            <a:r>
              <a:rPr lang="it-IT" sz="1200" i="1" dirty="0">
                <a:latin typeface="Arial" panose="020B0604020202020204" pitchFamily="34" charset="0"/>
                <a:ea typeface="Calibri" panose="020F0502020204030204" pitchFamily="34" charset="0"/>
                <a:cs typeface="Times New Roman" panose="02020603050405020304" pitchFamily="18" charset="0"/>
              </a:rPr>
              <a:t>cyber security</a:t>
            </a:r>
            <a:r>
              <a:rPr lang="it-IT" sz="1200" dirty="0">
                <a:latin typeface="Arial" panose="020B0604020202020204" pitchFamily="34" charset="0"/>
                <a:ea typeface="Calibri" panose="020F0502020204030204" pitchFamily="34" charset="0"/>
                <a:cs typeface="Times New Roman" panose="02020603050405020304" pitchFamily="18" charset="0"/>
              </a:rPr>
              <a:t>, </a:t>
            </a:r>
            <a:r>
              <a:rPr lang="it-IT" sz="1200" i="1" dirty="0">
                <a:latin typeface="Arial" panose="020B0604020202020204" pitchFamily="34" charset="0"/>
                <a:ea typeface="Calibri" panose="020F0502020204030204" pitchFamily="34" charset="0"/>
                <a:cs typeface="Times New Roman" panose="02020603050405020304" pitchFamily="18" charset="0"/>
              </a:rPr>
              <a:t>big data</a:t>
            </a:r>
            <a:r>
              <a:rPr lang="it-IT" sz="1200" dirty="0">
                <a:latin typeface="Arial" panose="020B0604020202020204" pitchFamily="34" charset="0"/>
                <a:ea typeface="Calibri" panose="020F0502020204030204" pitchFamily="34" charset="0"/>
                <a:cs typeface="Times New Roman" panose="02020603050405020304" pitchFamily="18" charset="0"/>
              </a:rPr>
              <a:t> e analisi dei dati, </a:t>
            </a:r>
            <a:r>
              <a:rPr lang="it-IT" sz="1200" i="1" dirty="0">
                <a:latin typeface="Arial" panose="020B0604020202020204" pitchFamily="34" charset="0"/>
                <a:ea typeface="Calibri" panose="020F0502020204030204" pitchFamily="34" charset="0"/>
                <a:cs typeface="Times New Roman" panose="02020603050405020304" pitchFamily="18" charset="0"/>
              </a:rPr>
              <a:t>cloud</a:t>
            </a:r>
            <a:r>
              <a:rPr lang="it-IT" sz="1200" dirty="0">
                <a:latin typeface="Arial" panose="020B0604020202020204" pitchFamily="34" charset="0"/>
                <a:ea typeface="Calibri" panose="020F0502020204030204" pitchFamily="34" charset="0"/>
                <a:cs typeface="Times New Roman" panose="02020603050405020304" pitchFamily="18" charset="0"/>
              </a:rPr>
              <a:t> e </a:t>
            </a:r>
            <a:r>
              <a:rPr lang="it-IT" sz="1200" i="1" dirty="0" err="1">
                <a:latin typeface="Arial" panose="020B0604020202020204" pitchFamily="34" charset="0"/>
                <a:ea typeface="Calibri" panose="020F0502020204030204" pitchFamily="34" charset="0"/>
                <a:cs typeface="Times New Roman" panose="02020603050405020304" pitchFamily="18" charset="0"/>
              </a:rPr>
              <a:t>fog</a:t>
            </a:r>
            <a:r>
              <a:rPr lang="it-IT" sz="1200" i="1" dirty="0">
                <a:latin typeface="Arial" panose="020B0604020202020204" pitchFamily="34" charset="0"/>
                <a:ea typeface="Calibri" panose="020F0502020204030204" pitchFamily="34" charset="0"/>
                <a:cs typeface="Times New Roman" panose="02020603050405020304" pitchFamily="18" charset="0"/>
              </a:rPr>
              <a:t> computing</a:t>
            </a:r>
            <a:r>
              <a:rPr lang="it-IT" sz="1200" dirty="0">
                <a:latin typeface="Arial" panose="020B0604020202020204" pitchFamily="34" charset="0"/>
                <a:ea typeface="Calibri" panose="020F0502020204030204" pitchFamily="34" charset="0"/>
                <a:cs typeface="Times New Roman" panose="02020603050405020304" pitchFamily="18" charset="0"/>
              </a:rPr>
              <a:t>, simulazione e sistemi </a:t>
            </a:r>
            <a:r>
              <a:rPr lang="it-IT" sz="1200" i="1" dirty="0">
                <a:latin typeface="Arial" panose="020B0604020202020204" pitchFamily="34" charset="0"/>
                <a:ea typeface="Calibri" panose="020F0502020204030204" pitchFamily="34" charset="0"/>
                <a:cs typeface="Times New Roman" panose="02020603050405020304" pitchFamily="18" charset="0"/>
              </a:rPr>
              <a:t>cyber</a:t>
            </a:r>
            <a:r>
              <a:rPr lang="it-IT" sz="1200" dirty="0">
                <a:latin typeface="Arial" panose="020B0604020202020204" pitchFamily="34" charset="0"/>
                <a:ea typeface="Calibri" panose="020F0502020204030204" pitchFamily="34" charset="0"/>
                <a:cs typeface="Times New Roman" panose="02020603050405020304" pitchFamily="18" charset="0"/>
              </a:rPr>
              <a:t>-fisici, sistemi di visualizzazione, realtà virtuale e realtà aumentata, robotica avanzata e collaborative, manifattura additiva, internet delle cose e delle macchine);</a:t>
            </a:r>
          </a:p>
        </p:txBody>
      </p:sp>
      <p:sp>
        <p:nvSpPr>
          <p:cNvPr id="9" name="CasellaDiTesto 8">
            <a:extLst>
              <a:ext uri="{FF2B5EF4-FFF2-40B4-BE49-F238E27FC236}">
                <a16:creationId xmlns:a16="http://schemas.microsoft.com/office/drawing/2014/main" id="{8B693864-23A7-4449-17B3-69175CE50FAE}"/>
              </a:ext>
            </a:extLst>
          </p:cNvPr>
          <p:cNvSpPr txBox="1"/>
          <p:nvPr/>
        </p:nvSpPr>
        <p:spPr>
          <a:xfrm>
            <a:off x="262954" y="4950905"/>
            <a:ext cx="5653808" cy="1340688"/>
          </a:xfrm>
          <a:prstGeom prst="rect">
            <a:avLst/>
          </a:prstGeom>
          <a:noFill/>
        </p:spPr>
        <p:txBody>
          <a:bodyPr wrap="square">
            <a:spAutoFit/>
          </a:bodyPr>
          <a:lstStyle>
            <a:defPPr>
              <a:defRPr lang="it-IT"/>
            </a:defPPr>
            <a:lvl2pPr marL="266700" lvl="1" indent="-190500" algn="just">
              <a:lnSpc>
                <a:spcPct val="107000"/>
              </a:lnSpc>
              <a:spcAft>
                <a:spcPts val="600"/>
              </a:spcAft>
              <a:buFont typeface="+mj-lt"/>
              <a:buAutoNum type="alphaLcPeriod"/>
              <a:defRPr sz="900">
                <a:effectLst/>
                <a:latin typeface="Arial" panose="020B0604020202020204" pitchFamily="34" charset="0"/>
                <a:ea typeface="Calibri" panose="020F0502020204030204" pitchFamily="34" charset="0"/>
                <a:cs typeface="Times New Roman" panose="02020603050405020304" pitchFamily="18" charset="0"/>
              </a:defRPr>
            </a:lvl2pPr>
          </a:lstStyle>
          <a:p>
            <a:pPr lvl="1"/>
            <a:r>
              <a:rPr lang="it-IT" sz="1200" dirty="0"/>
              <a:t>spese per investimenti per la sostenibilità ambientale e sociale, anche in Italia (es. efficientamento energetico, idrico, mitigazione impatti climatici, ecc.);</a:t>
            </a:r>
          </a:p>
          <a:p>
            <a:pPr lvl="1"/>
            <a:r>
              <a:rPr lang="it-IT" sz="1200" dirty="0"/>
              <a:t>spese per ottenimento e mantenimento delle certificazioni ambientali connesse gli investimenti oggetto del finanziamento, </a:t>
            </a:r>
            <a:r>
              <a:rPr lang="it-IT" sz="1200" b="1" dirty="0"/>
              <a:t>incluse le spese per l’ottenimento di una diagnosi energetica</a:t>
            </a:r>
            <a:r>
              <a:rPr lang="it-IT" sz="1200" dirty="0"/>
              <a:t>;</a:t>
            </a:r>
          </a:p>
        </p:txBody>
      </p:sp>
      <p:sp>
        <p:nvSpPr>
          <p:cNvPr id="11" name="CasellaDiTesto 10">
            <a:extLst>
              <a:ext uri="{FF2B5EF4-FFF2-40B4-BE49-F238E27FC236}">
                <a16:creationId xmlns:a16="http://schemas.microsoft.com/office/drawing/2014/main" id="{7F84429A-0541-0AA1-9779-0FD307E53D27}"/>
              </a:ext>
            </a:extLst>
          </p:cNvPr>
          <p:cNvSpPr txBox="1"/>
          <p:nvPr/>
        </p:nvSpPr>
        <p:spPr>
          <a:xfrm>
            <a:off x="6275240" y="725037"/>
            <a:ext cx="5377835" cy="1117943"/>
          </a:xfrm>
          <a:prstGeom prst="rect">
            <a:avLst/>
          </a:prstGeom>
          <a:noFill/>
        </p:spPr>
        <p:txBody>
          <a:bodyPr wrap="square" lIns="48000" tIns="48000" rIns="48000" bIns="48000" anchor="ctr" anchorCtr="0">
            <a:noAutofit/>
          </a:bodyPr>
          <a:lstStyle/>
          <a:p>
            <a:pPr algn="just"/>
            <a:r>
              <a:rPr lang="it-IT" altLang="it-IT" sz="1333" b="1" dirty="0">
                <a:solidFill>
                  <a:srgbClr val="415364"/>
                </a:solidFill>
                <a:latin typeface="Arial" panose="020B0604020202020204" pitchFamily="34" charset="0"/>
              </a:rPr>
              <a:t>3. Spese per investimenti volti a rafforzare la propria solidità patrimoniale, anche in Italia, ammissibili in base ai limiti previsti da Circolare</a:t>
            </a:r>
            <a:endParaRPr lang="it-IT" sz="1333" dirty="0"/>
          </a:p>
        </p:txBody>
      </p:sp>
      <p:sp>
        <p:nvSpPr>
          <p:cNvPr id="13" name="CasellaDiTesto 12">
            <a:extLst>
              <a:ext uri="{FF2B5EF4-FFF2-40B4-BE49-F238E27FC236}">
                <a16:creationId xmlns:a16="http://schemas.microsoft.com/office/drawing/2014/main" id="{C6A2146F-3829-9484-D801-2C05F428F32B}"/>
              </a:ext>
            </a:extLst>
          </p:cNvPr>
          <p:cNvSpPr txBox="1"/>
          <p:nvPr/>
        </p:nvSpPr>
        <p:spPr>
          <a:xfrm>
            <a:off x="6370581" y="4147548"/>
            <a:ext cx="5282494" cy="533480"/>
          </a:xfrm>
          <a:prstGeom prst="rect">
            <a:avLst/>
          </a:prstGeom>
          <a:noFill/>
        </p:spPr>
        <p:txBody>
          <a:bodyPr wrap="square" lIns="48000" tIns="48000" rIns="48000" bIns="48000" anchor="ctr" anchorCtr="0">
            <a:noAutofit/>
          </a:bodyPr>
          <a:lstStyle/>
          <a:p>
            <a:r>
              <a:rPr lang="it-IT" altLang="it-IT" sz="1333" b="1" dirty="0">
                <a:solidFill>
                  <a:srgbClr val="415364"/>
                </a:solidFill>
                <a:latin typeface="Arial" panose="020B0604020202020204" pitchFamily="34" charset="0"/>
              </a:rPr>
              <a:t>4. Spese consulenziali professionali  per le verifiche di conformità alla normativa ambientale nazionale</a:t>
            </a:r>
            <a:endParaRPr lang="it-IT" sz="1333" b="1" dirty="0"/>
          </a:p>
        </p:txBody>
      </p:sp>
      <p:sp>
        <p:nvSpPr>
          <p:cNvPr id="14" name="CasellaDiTesto 13">
            <a:extLst>
              <a:ext uri="{FF2B5EF4-FFF2-40B4-BE49-F238E27FC236}">
                <a16:creationId xmlns:a16="http://schemas.microsoft.com/office/drawing/2014/main" id="{0401023B-D551-7520-2012-A1694D03376F}"/>
              </a:ext>
            </a:extLst>
          </p:cNvPr>
          <p:cNvSpPr txBox="1"/>
          <p:nvPr/>
        </p:nvSpPr>
        <p:spPr>
          <a:xfrm>
            <a:off x="6370581" y="4913665"/>
            <a:ext cx="5282494" cy="913172"/>
          </a:xfrm>
          <a:prstGeom prst="rect">
            <a:avLst/>
          </a:prstGeom>
          <a:noFill/>
        </p:spPr>
        <p:txBody>
          <a:bodyPr wrap="square" lIns="48000" tIns="48000" rIns="48000" bIns="48000" anchor="ctr" anchorCtr="0">
            <a:noAutofit/>
          </a:bodyPr>
          <a:lstStyle/>
          <a:p>
            <a:r>
              <a:rPr lang="it-IT" altLang="it-IT" sz="1333" b="1" dirty="0">
                <a:solidFill>
                  <a:srgbClr val="415364"/>
                </a:solidFill>
                <a:latin typeface="Arial" panose="020B0604020202020204" pitchFamily="34" charset="0"/>
              </a:rPr>
              <a:t>5. Spese per consulenze  finalizzate alla presentazione e gestione della richiesta di Intervento Agevolativo per un valore fino a un massimo del 5% dell’importo deliberato*</a:t>
            </a:r>
            <a:endParaRPr lang="it-IT" sz="1333" b="1" dirty="0"/>
          </a:p>
        </p:txBody>
      </p:sp>
      <p:sp>
        <p:nvSpPr>
          <p:cNvPr id="12" name="CasellaDiTesto 11">
            <a:extLst>
              <a:ext uri="{FF2B5EF4-FFF2-40B4-BE49-F238E27FC236}">
                <a16:creationId xmlns:a16="http://schemas.microsoft.com/office/drawing/2014/main" id="{9559835F-E2CF-4837-A063-DBBF10CDF340}"/>
              </a:ext>
            </a:extLst>
          </p:cNvPr>
          <p:cNvSpPr txBox="1"/>
          <p:nvPr/>
        </p:nvSpPr>
        <p:spPr>
          <a:xfrm>
            <a:off x="615488" y="6249476"/>
            <a:ext cx="9709885" cy="533480"/>
          </a:xfrm>
          <a:prstGeom prst="rect">
            <a:avLst/>
          </a:prstGeom>
          <a:noFill/>
        </p:spPr>
        <p:txBody>
          <a:bodyPr wrap="square" lIns="48000" tIns="48000" rIns="48000" bIns="48000" anchor="ctr" anchorCtr="0">
            <a:noAutofit/>
          </a:bodyPr>
          <a:lstStyle/>
          <a:p>
            <a:r>
              <a:rPr lang="it-IT" sz="1067" dirty="0">
                <a:solidFill>
                  <a:srgbClr val="415364"/>
                </a:solidFill>
                <a:latin typeface="Arial" panose="020B0604020202020204" pitchFamily="34" charset="0"/>
              </a:rPr>
              <a:t>*v. condizioni in Circolare</a:t>
            </a:r>
            <a:endParaRPr lang="it-IT" sz="1067" dirty="0"/>
          </a:p>
        </p:txBody>
      </p:sp>
      <p:pic>
        <p:nvPicPr>
          <p:cNvPr id="10" name="Immagine 9" descr="Immagine che contiene nero, oscurità&#10;&#10;Descrizione generata automaticamente">
            <a:extLst>
              <a:ext uri="{FF2B5EF4-FFF2-40B4-BE49-F238E27FC236}">
                <a16:creationId xmlns:a16="http://schemas.microsoft.com/office/drawing/2014/main" id="{C1B195F1-E32D-23DA-8B3F-00A573987139}"/>
              </a:ext>
            </a:extLst>
          </p:cNvPr>
          <p:cNvPicPr>
            <a:picLocks noChangeAspect="1"/>
          </p:cNvPicPr>
          <p:nvPr/>
        </p:nvPicPr>
        <p:blipFill>
          <a:blip r:embed="rId2" cstate="screen">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568644" y="3199466"/>
            <a:ext cx="254454" cy="254454"/>
          </a:xfrm>
          <a:prstGeom prst="rect">
            <a:avLst/>
          </a:prstGeom>
        </p:spPr>
      </p:pic>
    </p:spTree>
    <p:extLst>
      <p:ext uri="{BB962C8B-B14F-4D97-AF65-F5344CB8AC3E}">
        <p14:creationId xmlns:p14="http://schemas.microsoft.com/office/powerpoint/2010/main" val="559646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tangolo 21"/>
          <p:cNvSpPr/>
          <p:nvPr/>
        </p:nvSpPr>
        <p:spPr>
          <a:xfrm>
            <a:off x="9801547" y="5879833"/>
            <a:ext cx="2260315" cy="890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sz="2400">
              <a:solidFill>
                <a:srgbClr val="FFFEFD"/>
              </a:solidFill>
              <a:latin typeface="Arial" panose="020B0604020202020204"/>
            </a:endParaRPr>
          </a:p>
        </p:txBody>
      </p:sp>
      <p:sp>
        <p:nvSpPr>
          <p:cNvPr id="25" name="Segnaposto testo 1"/>
          <p:cNvSpPr>
            <a:spLocks noGrp="1"/>
          </p:cNvSpPr>
          <p:nvPr>
            <p:ph type="body" idx="13"/>
          </p:nvPr>
        </p:nvSpPr>
        <p:spPr>
          <a:xfrm>
            <a:off x="379692" y="320748"/>
            <a:ext cx="9471428" cy="383116"/>
          </a:xfrm>
        </p:spPr>
        <p:txBody>
          <a:bodyPr/>
          <a:lstStyle/>
          <a:p>
            <a:r>
              <a:rPr lang="it-IT" dirty="0"/>
              <a:t>Certificazioni e Consulenze per l’internazionalizzazione delle imprese italiane («</a:t>
            </a:r>
            <a:r>
              <a:rPr lang="it-IT" dirty="0">
                <a:solidFill>
                  <a:schemeClr val="accent2"/>
                </a:solidFill>
              </a:rPr>
              <a:t>Certificazioni e Consulenze</a:t>
            </a:r>
            <a:r>
              <a:rPr lang="it-IT" dirty="0"/>
              <a:t>»)</a:t>
            </a:r>
          </a:p>
        </p:txBody>
      </p:sp>
      <p:pic>
        <p:nvPicPr>
          <p:cNvPr id="29" name="Immagine 28"/>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28701" y="1364644"/>
            <a:ext cx="597824" cy="597824"/>
          </a:xfrm>
          <a:prstGeom prst="rect">
            <a:avLst/>
          </a:prstGeom>
        </p:spPr>
      </p:pic>
      <p:sp>
        <p:nvSpPr>
          <p:cNvPr id="30" name="Rettangolo 29">
            <a:extLst>
              <a:ext uri="{FF2B5EF4-FFF2-40B4-BE49-F238E27FC236}">
                <a16:creationId xmlns:a16="http://schemas.microsoft.com/office/drawing/2014/main" id="{CB8AE001-6839-4DC6-827E-F42764EFF6F0}"/>
              </a:ext>
            </a:extLst>
          </p:cNvPr>
          <p:cNvSpPr>
            <a:spLocks noChangeArrowheads="1"/>
          </p:cNvSpPr>
          <p:nvPr/>
        </p:nvSpPr>
        <p:spPr bwMode="auto">
          <a:xfrm>
            <a:off x="6714151" y="5047979"/>
            <a:ext cx="5167826"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EROGAZIONE </a:t>
            </a:r>
          </a:p>
          <a:p>
            <a:pPr algn="ctr" defTabSz="914332">
              <a:spcAft>
                <a:spcPts val="300"/>
              </a:spcAft>
              <a:defRPr/>
            </a:pPr>
            <a:r>
              <a:rPr lang="it-IT" altLang="it-IT" sz="1130" dirty="0">
                <a:solidFill>
                  <a:srgbClr val="797979"/>
                </a:solidFill>
                <a:latin typeface="Arial" panose="020B0604020202020204" pitchFamily="34" charset="0"/>
              </a:rPr>
              <a:t>Prima </a:t>
            </a:r>
            <a:r>
              <a:rPr lang="it-IT" altLang="it-IT" sz="1130" i="1" dirty="0">
                <a:solidFill>
                  <a:srgbClr val="797979"/>
                </a:solidFill>
                <a:latin typeface="Arial" panose="020B0604020202020204" pitchFamily="34" charset="0"/>
              </a:rPr>
              <a:t>tranche</a:t>
            </a:r>
            <a:r>
              <a:rPr lang="it-IT" altLang="it-IT" sz="1130" dirty="0">
                <a:solidFill>
                  <a:srgbClr val="797979"/>
                </a:solidFill>
                <a:latin typeface="Arial" panose="020B0604020202020204" pitchFamily="34" charset="0"/>
              </a:rPr>
              <a:t> pari al 25% a titolo di anticipo; seconda erogazione a saldo dell’importo rendicontato </a:t>
            </a:r>
          </a:p>
          <a:p>
            <a:pPr algn="ctr" defTabSz="914332">
              <a:spcAft>
                <a:spcPts val="300"/>
              </a:spcAft>
              <a:defRPr/>
            </a:pPr>
            <a:r>
              <a:rPr lang="it-IT" altLang="it-IT" sz="1130" dirty="0">
                <a:solidFill>
                  <a:srgbClr val="797979"/>
                </a:solidFill>
                <a:latin typeface="Arial" panose="020B0604020202020204" pitchFamily="34" charset="0"/>
              </a:rPr>
              <a:t>Prima </a:t>
            </a:r>
            <a:r>
              <a:rPr lang="it-IT" altLang="it-IT" sz="1130" i="1" dirty="0">
                <a:solidFill>
                  <a:srgbClr val="797979"/>
                </a:solidFill>
                <a:latin typeface="Arial" panose="020B0604020202020204" pitchFamily="34" charset="0"/>
              </a:rPr>
              <a:t>tranche</a:t>
            </a:r>
            <a:r>
              <a:rPr lang="it-IT" altLang="it-IT" sz="1130" dirty="0">
                <a:solidFill>
                  <a:srgbClr val="797979"/>
                </a:solidFill>
                <a:latin typeface="Arial" panose="020B0604020202020204" pitchFamily="34" charset="0"/>
              </a:rPr>
              <a:t> pari al 50% a titolo di anticipo per le imprese con </a:t>
            </a:r>
            <a:r>
              <a:rPr lang="it-IT" altLang="it-IT" sz="1100" b="1" dirty="0">
                <a:solidFill>
                  <a:srgbClr val="00B050"/>
                </a:solidFill>
                <a:latin typeface="Arial" panose="020B0604020202020204" pitchFamily="34" charset="0"/>
              </a:rPr>
              <a:t>interessi in USA</a:t>
            </a:r>
            <a:r>
              <a:rPr lang="it-IT" altLang="it-IT" sz="1130" dirty="0">
                <a:solidFill>
                  <a:srgbClr val="797979"/>
                </a:solidFill>
                <a:latin typeface="Arial" panose="020B0604020202020204" pitchFamily="34" charset="0"/>
              </a:rPr>
              <a:t>; possibile seconda </a:t>
            </a:r>
            <a:r>
              <a:rPr lang="it-IT" altLang="it-IT" sz="1130" i="1" dirty="0">
                <a:solidFill>
                  <a:srgbClr val="797979"/>
                </a:solidFill>
                <a:latin typeface="Arial" panose="020B0604020202020204" pitchFamily="34" charset="0"/>
              </a:rPr>
              <a:t>tranche</a:t>
            </a:r>
            <a:r>
              <a:rPr lang="it-IT" altLang="it-IT" sz="1130" dirty="0">
                <a:solidFill>
                  <a:srgbClr val="797979"/>
                </a:solidFill>
                <a:latin typeface="Arial" panose="020B0604020202020204" pitchFamily="34" charset="0"/>
              </a:rPr>
              <a:t> direttamente a saldo dell’importo rendicontato</a:t>
            </a:r>
            <a:endParaRPr lang="it-IT" altLang="it-IT" sz="1100" b="1" dirty="0">
              <a:solidFill>
                <a:srgbClr val="00B050"/>
              </a:solidFill>
              <a:latin typeface="Arial" panose="020B0604020202020204" pitchFamily="34" charset="0"/>
            </a:endParaRPr>
          </a:p>
          <a:p>
            <a:pPr algn="ctr" defTabSz="914332">
              <a:spcAft>
                <a:spcPts val="300"/>
              </a:spcAft>
              <a:defRPr/>
            </a:pPr>
            <a:endParaRPr lang="it-IT" altLang="it-IT" sz="1130" dirty="0">
              <a:solidFill>
                <a:srgbClr val="797979"/>
              </a:solidFill>
              <a:latin typeface="Arial" panose="020B0604020202020204" pitchFamily="34" charset="0"/>
            </a:endParaRPr>
          </a:p>
        </p:txBody>
      </p:sp>
      <p:sp>
        <p:nvSpPr>
          <p:cNvPr id="31" name="Rettangolo 4">
            <a:extLst>
              <a:ext uri="{FF2B5EF4-FFF2-40B4-BE49-F238E27FC236}">
                <a16:creationId xmlns:a16="http://schemas.microsoft.com/office/drawing/2014/main" id="{7225A6CF-FDDB-4F6F-82A1-CE5B5679ECAB}"/>
              </a:ext>
            </a:extLst>
          </p:cNvPr>
          <p:cNvSpPr>
            <a:spLocks noChangeArrowheads="1"/>
          </p:cNvSpPr>
          <p:nvPr/>
        </p:nvSpPr>
        <p:spPr bwMode="auto">
          <a:xfrm>
            <a:off x="589130" y="2273138"/>
            <a:ext cx="4712487" cy="68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A CHI È DEDICATA</a:t>
            </a:r>
          </a:p>
          <a:p>
            <a:pPr algn="ctr" defTabSz="914354">
              <a:defRPr/>
            </a:pPr>
            <a:r>
              <a:rPr lang="it-IT" altLang="it-IT" sz="1130" dirty="0">
                <a:solidFill>
                  <a:srgbClr val="797979"/>
                </a:solidFill>
                <a:latin typeface="Arial"/>
              </a:rPr>
              <a:t>Alle </a:t>
            </a:r>
            <a:r>
              <a:rPr lang="it-IT" altLang="it-IT" sz="1130" b="1" dirty="0">
                <a:solidFill>
                  <a:srgbClr val="797979"/>
                </a:solidFill>
                <a:latin typeface="Arial"/>
              </a:rPr>
              <a:t>imprese italiane </a:t>
            </a:r>
            <a:r>
              <a:rPr lang="it-IT" altLang="it-IT" sz="1130" dirty="0">
                <a:solidFill>
                  <a:srgbClr val="797979"/>
                </a:solidFill>
                <a:latin typeface="Arial"/>
              </a:rPr>
              <a:t>di qualsiasi dimensione che abbiano depositato almeno 2 bilanci relativi a 2 esercizi completi</a:t>
            </a:r>
          </a:p>
        </p:txBody>
      </p:sp>
      <p:sp>
        <p:nvSpPr>
          <p:cNvPr id="32" name="Rettangolo 31">
            <a:extLst>
              <a:ext uri="{FF2B5EF4-FFF2-40B4-BE49-F238E27FC236}">
                <a16:creationId xmlns:a16="http://schemas.microsoft.com/office/drawing/2014/main" id="{C4DC1474-D9A6-4443-B30F-FDC0AB40DE10}"/>
              </a:ext>
            </a:extLst>
          </p:cNvPr>
          <p:cNvSpPr>
            <a:spLocks noChangeArrowheads="1"/>
          </p:cNvSpPr>
          <p:nvPr/>
        </p:nvSpPr>
        <p:spPr bwMode="auto">
          <a:xfrm>
            <a:off x="585629" y="3285487"/>
            <a:ext cx="4715987" cy="94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IMPORTO FINANZIABILE</a:t>
            </a:r>
          </a:p>
          <a:p>
            <a:pPr marL="92064" indent="-92064" algn="ctr" defTabSz="914354">
              <a:spcAft>
                <a:spcPts val="300"/>
              </a:spcAft>
              <a:buFont typeface="Arial" panose="020B0604020202020204" pitchFamily="34" charset="0"/>
              <a:buChar char="•"/>
              <a:defRPr/>
            </a:pPr>
            <a:r>
              <a:rPr lang="it-IT" sz="1130" dirty="0">
                <a:solidFill>
                  <a:srgbClr val="797979"/>
                </a:solidFill>
                <a:latin typeface="Arial"/>
              </a:rPr>
              <a:t>Max 20% del fatturato medio ultimo biennio</a:t>
            </a:r>
          </a:p>
          <a:p>
            <a:pPr marL="92064" indent="-92064" algn="ctr" defTabSz="914354">
              <a:spcAft>
                <a:spcPts val="300"/>
              </a:spcAft>
              <a:buFont typeface="Arial" panose="020B0604020202020204" pitchFamily="34" charset="0"/>
              <a:buChar char="•"/>
              <a:defRPr/>
            </a:pPr>
            <a:r>
              <a:rPr lang="it-IT" sz="1130" dirty="0">
                <a:solidFill>
                  <a:srgbClr val="797979"/>
                </a:solidFill>
                <a:latin typeface="Arial"/>
              </a:rPr>
              <a:t>Importo minimo: </a:t>
            </a:r>
            <a:r>
              <a:rPr lang="it-IT" sz="1130" dirty="0">
                <a:solidFill>
                  <a:srgbClr val="005392"/>
                </a:solidFill>
                <a:latin typeface="Arial"/>
              </a:rPr>
              <a:t>euro 10.000</a:t>
            </a:r>
          </a:p>
          <a:p>
            <a:pPr marL="92064" indent="-92064" algn="ctr" defTabSz="914354">
              <a:spcAft>
                <a:spcPts val="300"/>
              </a:spcAft>
              <a:buFont typeface="Arial" panose="020B0604020202020204" pitchFamily="34" charset="0"/>
              <a:buChar char="•"/>
              <a:defRPr/>
            </a:pPr>
            <a:r>
              <a:rPr lang="it-IT" sz="1130" dirty="0">
                <a:solidFill>
                  <a:srgbClr val="797979"/>
                </a:solidFill>
                <a:latin typeface="Arial"/>
              </a:rPr>
              <a:t>Importo massimo: </a:t>
            </a:r>
            <a:r>
              <a:rPr lang="it-IT" sz="1130" dirty="0">
                <a:solidFill>
                  <a:srgbClr val="005392"/>
                </a:solidFill>
                <a:latin typeface="Arial"/>
              </a:rPr>
              <a:t>euro 500.000</a:t>
            </a:r>
          </a:p>
        </p:txBody>
      </p:sp>
      <p:sp>
        <p:nvSpPr>
          <p:cNvPr id="33" name="Rettangolo 32">
            <a:extLst>
              <a:ext uri="{FF2B5EF4-FFF2-40B4-BE49-F238E27FC236}">
                <a16:creationId xmlns:a16="http://schemas.microsoft.com/office/drawing/2014/main" id="{DEC0FADB-17C8-423C-A4CF-8F31DAAD1FE1}"/>
              </a:ext>
            </a:extLst>
          </p:cNvPr>
          <p:cNvSpPr/>
          <p:nvPr/>
        </p:nvSpPr>
        <p:spPr>
          <a:xfrm>
            <a:off x="7018359" y="2220147"/>
            <a:ext cx="4721801" cy="502702"/>
          </a:xfrm>
          <a:prstGeom prst="rect">
            <a:avLst/>
          </a:prstGeom>
        </p:spPr>
        <p:txBody>
          <a:bodyPr wrap="square" lIns="91440" tIns="45720" rIns="91440" bIns="45720">
            <a:spAutoFit/>
          </a:bodyPr>
          <a:lstStyle/>
          <a:p>
            <a:pPr algn="ctr" defTabSz="914332">
              <a:spcAft>
                <a:spcPts val="225"/>
              </a:spcAft>
              <a:defRPr/>
            </a:pPr>
            <a:r>
              <a:rPr lang="it-IT" altLang="it-IT" sz="1300" b="1" dirty="0">
                <a:solidFill>
                  <a:srgbClr val="005392"/>
                </a:solidFill>
                <a:latin typeface="Arial" panose="020B0604020202020204"/>
              </a:rPr>
              <a:t>DURATA DEL FINANZIAMENTO</a:t>
            </a:r>
          </a:p>
          <a:p>
            <a:pPr algn="ctr" defTabSz="914354">
              <a:defRPr/>
            </a:pPr>
            <a:r>
              <a:rPr lang="it-IT" altLang="it-IT" sz="1130" dirty="0">
                <a:solidFill>
                  <a:srgbClr val="797979"/>
                </a:solidFill>
                <a:latin typeface="Arial"/>
              </a:rPr>
              <a:t>4 anni, di cui 2 di preammortamento</a:t>
            </a:r>
          </a:p>
        </p:txBody>
      </p:sp>
      <p:sp>
        <p:nvSpPr>
          <p:cNvPr id="34" name="Rettangolo 4">
            <a:extLst>
              <a:ext uri="{FF2B5EF4-FFF2-40B4-BE49-F238E27FC236}">
                <a16:creationId xmlns:a16="http://schemas.microsoft.com/office/drawing/2014/main" id="{7225A6CF-FDDB-4F6F-82A1-CE5B5679ECAB}"/>
              </a:ext>
            </a:extLst>
          </p:cNvPr>
          <p:cNvSpPr>
            <a:spLocks noChangeArrowheads="1"/>
          </p:cNvSpPr>
          <p:nvPr/>
        </p:nvSpPr>
        <p:spPr bwMode="auto">
          <a:xfrm>
            <a:off x="6769280" y="2973911"/>
            <a:ext cx="5140199" cy="2252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SPESE FINANZIABILI*</a:t>
            </a:r>
          </a:p>
          <a:p>
            <a:pPr marL="177800" indent="-177800" algn="just" defTabSz="914354">
              <a:buFont typeface="Arial" panose="020B0604020202020204" pitchFamily="34" charset="0"/>
              <a:buChar char="•"/>
              <a:defRPr/>
            </a:pPr>
            <a:r>
              <a:rPr lang="it-IT" altLang="it-IT" sz="1130" dirty="0">
                <a:solidFill>
                  <a:srgbClr val="797979"/>
                </a:solidFill>
                <a:latin typeface="Arial" panose="020B0604020202020204" pitchFamily="34" charset="0"/>
              </a:rPr>
              <a:t>Spese per consulenze per l’internazionalizzazione finalizzate all’individuazione dei mercati internazionali di interesse e alla </a:t>
            </a:r>
            <a:r>
              <a:rPr lang="it-IT" altLang="it-IT" sz="1130" dirty="0">
                <a:solidFill>
                  <a:schemeClr val="accent5">
                    <a:lumMod val="75000"/>
                  </a:schemeClr>
                </a:solidFill>
                <a:latin typeface="Arial" panose="020B0604020202020204" pitchFamily="34" charset="0"/>
              </a:rPr>
              <a:t>promozione e massimizzazione </a:t>
            </a:r>
            <a:r>
              <a:rPr lang="it-IT" altLang="it-IT" sz="1200" dirty="0">
                <a:solidFill>
                  <a:schemeClr val="accent5">
                    <a:lumMod val="75000"/>
                  </a:schemeClr>
                </a:solidFill>
                <a:latin typeface="Arial" panose="020B0604020202020204" pitchFamily="34" charset="0"/>
              </a:rPr>
              <a:t>della </a:t>
            </a:r>
            <a:r>
              <a:rPr lang="it-IT" altLang="it-IT" sz="1130" dirty="0">
                <a:solidFill>
                  <a:srgbClr val="797979"/>
                </a:solidFill>
                <a:latin typeface="Arial" panose="020B0604020202020204" pitchFamily="34" charset="0"/>
              </a:rPr>
              <a:t>visibilità del marchio italiano </a:t>
            </a:r>
          </a:p>
          <a:p>
            <a:pPr marL="176400" indent="-176400" algn="just" defTabSz="914354">
              <a:buFont typeface="Arial" panose="020B0604020202020204" pitchFamily="34" charset="0"/>
              <a:buChar char="•"/>
              <a:defRPr/>
            </a:pPr>
            <a:r>
              <a:rPr lang="it-IT" altLang="it-IT" sz="1130" dirty="0">
                <a:solidFill>
                  <a:srgbClr val="797979"/>
                </a:solidFill>
                <a:latin typeface="Arial" panose="020B0604020202020204" pitchFamily="34" charset="0"/>
              </a:rPr>
              <a:t>Spese per certificazioni ambientali e di prodotto/registrazione marchi; </a:t>
            </a:r>
          </a:p>
          <a:p>
            <a:pPr marL="176400" indent="-176400" algn="just" defTabSz="914354">
              <a:buFont typeface="Arial" panose="020B0604020202020204" pitchFamily="34" charset="0"/>
              <a:buChar char="•"/>
              <a:defRPr/>
            </a:pPr>
            <a:r>
              <a:rPr lang="it-IT" altLang="it-IT" sz="1130" dirty="0">
                <a:solidFill>
                  <a:srgbClr val="797979"/>
                </a:solidFill>
                <a:latin typeface="Arial" panose="020B0604020202020204" pitchFamily="34" charset="0"/>
              </a:rPr>
              <a:t>Spese per formazione tecnica, commerciale e linguistica, spese per consulenze di innovazione tecnologica e di prodotto, di sostenibilità</a:t>
            </a:r>
          </a:p>
          <a:p>
            <a:pPr marL="176400" indent="-176400" algn="just" defTabSz="914354">
              <a:buClr>
                <a:schemeClr val="accent6">
                  <a:lumMod val="75000"/>
                </a:schemeClr>
              </a:buClr>
              <a:buFont typeface="Arial" panose="020B0604020202020204" pitchFamily="34" charset="0"/>
              <a:buChar char="•"/>
              <a:defRPr/>
            </a:pPr>
            <a:r>
              <a:rPr lang="it-IT" altLang="it-IT" sz="1130" dirty="0">
                <a:solidFill>
                  <a:schemeClr val="accent2"/>
                </a:solidFill>
                <a:latin typeface="Arial" panose="020B0604020202020204" pitchFamily="34" charset="0"/>
              </a:rPr>
              <a:t>Spese per la formazione di personale italiano o estero e </a:t>
            </a:r>
            <a:r>
              <a:rPr lang="it-IT" altLang="it-IT" sz="1130" b="1" dirty="0">
                <a:solidFill>
                  <a:srgbClr val="00B050"/>
                </a:solidFill>
                <a:latin typeface="Arial" panose="020B0604020202020204" pitchFamily="34" charset="0"/>
              </a:rPr>
              <a:t>Africa o America Latina o India </a:t>
            </a:r>
            <a:r>
              <a:rPr lang="it-IT" altLang="it-IT" sz="1130" dirty="0">
                <a:solidFill>
                  <a:schemeClr val="accent2"/>
                </a:solidFill>
                <a:latin typeface="Arial" panose="020B0604020202020204" pitchFamily="34" charset="0"/>
              </a:rPr>
              <a:t>spese accessorie alla formazione</a:t>
            </a:r>
          </a:p>
          <a:p>
            <a:pPr marL="176400" indent="-176400" algn="just" defTabSz="914354">
              <a:buFont typeface="Arial" panose="020B0604020202020204" pitchFamily="34" charset="0"/>
              <a:buChar char="•"/>
              <a:defRPr/>
            </a:pPr>
            <a:r>
              <a:rPr lang="it-IT" altLang="it-IT" sz="1130" dirty="0">
                <a:solidFill>
                  <a:srgbClr val="797979"/>
                </a:solidFill>
                <a:latin typeface="Arial" panose="020B0604020202020204" pitchFamily="34" charset="0"/>
              </a:rPr>
              <a:t>Max 20% per le spese di supporto al progetto</a:t>
            </a:r>
          </a:p>
          <a:p>
            <a:pPr algn="just" defTabSz="914354">
              <a:buFont typeface="Arial" panose="020B0604020202020204" pitchFamily="34" charset="0"/>
              <a:buChar char="•"/>
              <a:defRPr/>
            </a:pPr>
            <a:endParaRPr lang="it-IT" altLang="it-IT" sz="1130" b="1" dirty="0">
              <a:solidFill>
                <a:schemeClr val="accent2"/>
              </a:solidFill>
              <a:latin typeface="Arial" panose="020B0604020202020204" pitchFamily="34" charset="0"/>
            </a:endParaRPr>
          </a:p>
          <a:p>
            <a:pPr algn="just" defTabSz="914354">
              <a:buFont typeface="Arial" panose="020B0604020202020204" pitchFamily="34" charset="0"/>
              <a:buChar char="•"/>
              <a:defRPr/>
            </a:pPr>
            <a:endParaRPr lang="it-IT" altLang="it-IT" sz="1200" dirty="0">
              <a:solidFill>
                <a:srgbClr val="797979"/>
              </a:solidFill>
              <a:latin typeface="Arial" panose="020B0604020202020204" pitchFamily="34" charset="0"/>
            </a:endParaRPr>
          </a:p>
        </p:txBody>
      </p:sp>
      <p:pic>
        <p:nvPicPr>
          <p:cNvPr id="35" name="Immagine 34"/>
          <p:cNvPicPr>
            <a:picLocks noChangeAspect="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42631" y="3246419"/>
            <a:ext cx="522000" cy="522000"/>
          </a:xfrm>
          <a:prstGeom prst="rect">
            <a:avLst/>
          </a:prstGeom>
        </p:spPr>
      </p:pic>
      <p:pic>
        <p:nvPicPr>
          <p:cNvPr id="36" name="Immagine 35"/>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170049" y="2224747"/>
            <a:ext cx="522000" cy="522000"/>
          </a:xfrm>
          <a:prstGeom prst="rect">
            <a:avLst/>
          </a:prstGeom>
        </p:spPr>
      </p:pic>
      <p:cxnSp>
        <p:nvCxnSpPr>
          <p:cNvPr id="37" name="Connettore diritto 36"/>
          <p:cNvCxnSpPr/>
          <p:nvPr/>
        </p:nvCxnSpPr>
        <p:spPr>
          <a:xfrm>
            <a:off x="6046151" y="1985647"/>
            <a:ext cx="0" cy="3765664"/>
          </a:xfrm>
          <a:prstGeom prst="line">
            <a:avLst/>
          </a:prstGeom>
          <a:ln>
            <a:solidFill>
              <a:srgbClr val="7A8CA9"/>
            </a:solidFill>
            <a:prstDash val="dash"/>
          </a:ln>
        </p:spPr>
        <p:style>
          <a:lnRef idx="1">
            <a:schemeClr val="accent4"/>
          </a:lnRef>
          <a:fillRef idx="0">
            <a:schemeClr val="accent4"/>
          </a:fillRef>
          <a:effectRef idx="0">
            <a:schemeClr val="accent4"/>
          </a:effectRef>
          <a:fontRef idx="minor">
            <a:schemeClr val="tx1"/>
          </a:fontRef>
        </p:style>
      </p:cxnSp>
      <p:pic>
        <p:nvPicPr>
          <p:cNvPr id="38" name="Immagine 37"/>
          <p:cNvPicPr>
            <a:picLocks noChangeAspect="1"/>
          </p:cNvPicPr>
          <p:nvPr/>
        </p:nvPicPr>
        <p:blipFill>
          <a:blip r:embed="rId6"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185491" y="5243347"/>
            <a:ext cx="522000" cy="522000"/>
          </a:xfrm>
          <a:prstGeom prst="rect">
            <a:avLst/>
          </a:prstGeom>
        </p:spPr>
      </p:pic>
      <p:pic>
        <p:nvPicPr>
          <p:cNvPr id="39" name="Immagine 38"/>
          <p:cNvPicPr>
            <a:picLocks noChangeAspect="1"/>
          </p:cNvPicPr>
          <p:nvPr/>
        </p:nvPicPr>
        <p:blipFill>
          <a:blip r:embed="rId7"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46130" y="2231375"/>
            <a:ext cx="459007" cy="459007"/>
          </a:xfrm>
          <a:prstGeom prst="rect">
            <a:avLst/>
          </a:prstGeom>
        </p:spPr>
      </p:pic>
      <p:pic>
        <p:nvPicPr>
          <p:cNvPr id="40" name="Immagine 39"/>
          <p:cNvPicPr>
            <a:picLocks noChangeAspect="1"/>
          </p:cNvPicPr>
          <p:nvPr/>
        </p:nvPicPr>
        <p:blipFill>
          <a:blip r:embed="rId8"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209716" y="3403287"/>
            <a:ext cx="396000" cy="396000"/>
          </a:xfrm>
          <a:prstGeom prst="rect">
            <a:avLst/>
          </a:prstGeom>
        </p:spPr>
      </p:pic>
      <p:pic>
        <p:nvPicPr>
          <p:cNvPr id="42" name="Immagine 41"/>
          <p:cNvPicPr>
            <a:picLocks noChangeAspect="1"/>
          </p:cNvPicPr>
          <p:nvPr/>
        </p:nvPicPr>
        <p:blipFill>
          <a:blip r:embed="rId9"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11983" y="4674281"/>
            <a:ext cx="523800" cy="523800"/>
          </a:xfrm>
          <a:prstGeom prst="rect">
            <a:avLst/>
          </a:prstGeom>
        </p:spPr>
      </p:pic>
      <p:sp>
        <p:nvSpPr>
          <p:cNvPr id="43" name="Segnaposto testo 25">
            <a:extLst>
              <a:ext uri="{FF2B5EF4-FFF2-40B4-BE49-F238E27FC236}">
                <a16:creationId xmlns:a16="http://schemas.microsoft.com/office/drawing/2014/main" id="{6B995381-B17B-4631-89F9-93B28697404F}"/>
              </a:ext>
            </a:extLst>
          </p:cNvPr>
          <p:cNvSpPr txBox="1">
            <a:spLocks/>
          </p:cNvSpPr>
          <p:nvPr/>
        </p:nvSpPr>
        <p:spPr bwMode="auto">
          <a:xfrm>
            <a:off x="379692" y="6254746"/>
            <a:ext cx="11432615" cy="400110"/>
          </a:xfrm>
          <a:prstGeom prst="rect">
            <a:avLst/>
          </a:prstGeom>
        </p:spPr>
        <p:txBody>
          <a:bodyPr wrap="square">
            <a:spAutoFit/>
          </a:bodyPr>
          <a:lstStyle>
            <a:defPPr>
              <a:defRPr lang="it-IT"/>
            </a:defPPr>
            <a:lvl1pPr>
              <a:defRPr sz="1000">
                <a:solidFill>
                  <a:schemeClr val="accent6"/>
                </a:solidFill>
              </a:defRPr>
            </a:lvl1pPr>
          </a:lstStyle>
          <a:p>
            <a:pPr>
              <a:defRPr/>
            </a:pPr>
            <a:r>
              <a:rPr lang="it-IT" altLang="it-IT" dirty="0">
                <a:solidFill>
                  <a:srgbClr val="797979"/>
                </a:solidFill>
                <a:latin typeface="Arial" panose="020B0604020202020204"/>
              </a:rPr>
              <a:t>*Il servizio è regolato da un apposito contratto di prestazioni </a:t>
            </a:r>
            <a:r>
              <a:rPr lang="it-IT" altLang="it-IT" dirty="0" err="1">
                <a:solidFill>
                  <a:srgbClr val="797979"/>
                </a:solidFill>
                <a:latin typeface="Arial" panose="020B0604020202020204"/>
              </a:rPr>
              <a:t>consulenziali</a:t>
            </a:r>
            <a:r>
              <a:rPr lang="it-IT" altLang="it-IT" dirty="0">
                <a:solidFill>
                  <a:srgbClr val="797979"/>
                </a:solidFill>
                <a:latin typeface="Arial" panose="020B0604020202020204"/>
              </a:rPr>
              <a:t> erogate esclusivamente da Società di Servizi (società di capitali anche di diritto straniero). La società che eroga il servizio dovrà rispettare requisiti predeterminati tra cui quelli di professionalità e indipendenza</a:t>
            </a:r>
          </a:p>
        </p:txBody>
      </p:sp>
      <p:sp>
        <p:nvSpPr>
          <p:cNvPr id="3" name="Segnaposto numero diapositiva 3">
            <a:extLst>
              <a:ext uri="{FF2B5EF4-FFF2-40B4-BE49-F238E27FC236}">
                <a16:creationId xmlns:a16="http://schemas.microsoft.com/office/drawing/2014/main" id="{B646F0AE-981B-FCA8-0D78-99847698976F}"/>
              </a:ext>
            </a:extLst>
          </p:cNvPr>
          <p:cNvSpPr>
            <a:spLocks noGrp="1"/>
          </p:cNvSpPr>
          <p:nvPr>
            <p:ph type="sldNum" sz="quarter" idx="12"/>
          </p:nvPr>
        </p:nvSpPr>
        <p:spPr>
          <a:xfrm>
            <a:off x="254483" y="6425374"/>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3D95F049-ECC5-A1A1-671B-87E0D8E70332}"/>
              </a:ext>
            </a:extLst>
          </p:cNvPr>
          <p:cNvSpPr>
            <a:spLocks noChangeArrowheads="1"/>
          </p:cNvSpPr>
          <p:nvPr/>
        </p:nvSpPr>
        <p:spPr bwMode="auto">
          <a:xfrm>
            <a:off x="282514" y="4502076"/>
            <a:ext cx="5129469" cy="1687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INCENTIVI E PREMIALITÀ</a:t>
            </a:r>
          </a:p>
          <a:p>
            <a:pPr algn="ctr" defTabSz="810604">
              <a:spcBef>
                <a:spcPct val="20000"/>
              </a:spcBef>
              <a:defRPr/>
            </a:pPr>
            <a:r>
              <a:rPr lang="it-IT" altLang="it-IT" sz="1130" b="1" dirty="0">
                <a:solidFill>
                  <a:srgbClr val="797979"/>
                </a:solidFill>
                <a:latin typeface="Arial" panose="020B0604020202020204" pitchFamily="34" charset="0"/>
              </a:rPr>
              <a:t>Garanzie </a:t>
            </a:r>
            <a:r>
              <a:rPr lang="it-IT" altLang="it-IT" sz="1130" dirty="0">
                <a:solidFill>
                  <a:srgbClr val="797979"/>
                </a:solidFill>
                <a:latin typeface="Arial" panose="020B0604020202020204" pitchFamily="34" charset="0"/>
              </a:rPr>
              <a:t>in funzione del rating</a:t>
            </a:r>
          </a:p>
          <a:p>
            <a:pPr algn="ctr" defTabSz="810604">
              <a:spcBef>
                <a:spcPct val="20000"/>
              </a:spcBef>
              <a:defRPr/>
            </a:pPr>
            <a:r>
              <a:rPr lang="it-IT" altLang="it-IT" sz="1130" dirty="0">
                <a:solidFill>
                  <a:srgbClr val="797979"/>
                </a:solidFill>
                <a:latin typeface="Arial" panose="020B0604020202020204" pitchFamily="34" charset="0"/>
              </a:rPr>
              <a:t>Possibilità di ottenere una quota </a:t>
            </a:r>
            <a:r>
              <a:rPr lang="it-IT" altLang="it-IT" sz="1130" b="1" dirty="0">
                <a:solidFill>
                  <a:schemeClr val="accent2"/>
                </a:solidFill>
                <a:latin typeface="Arial" panose="020B0604020202020204" pitchFamily="34" charset="0"/>
              </a:rPr>
              <a:t>a fondo perduto fino al 10% con un massimo di €100.000 </a:t>
            </a:r>
            <a:r>
              <a:rPr lang="it-IT" altLang="it-IT" sz="1130" dirty="0">
                <a:solidFill>
                  <a:srgbClr val="797979"/>
                </a:solidFill>
                <a:latin typeface="Arial" panose="020B0604020202020204" pitchFamily="34" charset="0"/>
              </a:rPr>
              <a:t>in funzione di specifici requisiti </a:t>
            </a:r>
          </a:p>
          <a:p>
            <a:pPr algn="ctr" defTabSz="810604">
              <a:spcBef>
                <a:spcPct val="20000"/>
              </a:spcBef>
              <a:defRPr/>
            </a:pPr>
            <a:r>
              <a:rPr lang="it-IT" altLang="it-IT" sz="1130" dirty="0">
                <a:solidFill>
                  <a:srgbClr val="797979"/>
                </a:solidFill>
                <a:latin typeface="Arial" panose="020B0604020202020204" pitchFamily="34" charset="0"/>
              </a:rPr>
              <a:t>Per</a:t>
            </a:r>
            <a:r>
              <a:rPr lang="it-IT" altLang="it-IT" sz="1130" b="1" dirty="0">
                <a:solidFill>
                  <a:schemeClr val="accent2"/>
                </a:solidFill>
                <a:latin typeface="Arial" panose="020B0604020202020204" pitchFamily="34" charset="0"/>
              </a:rPr>
              <a:t> </a:t>
            </a:r>
            <a:r>
              <a:rPr lang="it-IT" altLang="it-IT" sz="1130" b="1" dirty="0">
                <a:solidFill>
                  <a:srgbClr val="00B050"/>
                </a:solidFill>
                <a:latin typeface="Arial" panose="020B0604020202020204" pitchFamily="34" charset="0"/>
              </a:rPr>
              <a:t>Africa, America Latina o India</a:t>
            </a:r>
            <a:r>
              <a:rPr lang="it-IT" altLang="it-IT" sz="1130" b="1" dirty="0">
                <a:solidFill>
                  <a:schemeClr val="accent2"/>
                </a:solidFill>
                <a:latin typeface="Arial" panose="020B0604020202020204" pitchFamily="34" charset="0"/>
              </a:rPr>
              <a:t>: fondo perduto 10% (max 100.000) elevabile fino al 20% con un massimo di €200.000 </a:t>
            </a:r>
            <a:r>
              <a:rPr lang="it-IT" altLang="it-IT" sz="1130" b="1" dirty="0">
                <a:solidFill>
                  <a:srgbClr val="797979"/>
                </a:solidFill>
                <a:latin typeface="Arial" panose="020B0604020202020204" pitchFamily="34" charset="0"/>
              </a:rPr>
              <a:t>in caso di sede </a:t>
            </a:r>
            <a:r>
              <a:rPr lang="it-IT" altLang="it-IT" sz="1130" dirty="0">
                <a:solidFill>
                  <a:srgbClr val="797979"/>
                </a:solidFill>
                <a:latin typeface="Arial" panose="020B0604020202020204" pitchFamily="34" charset="0"/>
              </a:rPr>
              <a:t>operativa nelle regioni del </a:t>
            </a:r>
            <a:r>
              <a:rPr lang="it-IT" altLang="it-IT" sz="1130" b="1" dirty="0">
                <a:solidFill>
                  <a:srgbClr val="797979"/>
                </a:solidFill>
                <a:latin typeface="Arial" panose="020B0604020202020204" pitchFamily="34" charset="0"/>
              </a:rPr>
              <a:t>Sud Italia, </a:t>
            </a:r>
            <a:r>
              <a:rPr lang="it-IT" altLang="it-IT" sz="1130" b="1" dirty="0">
                <a:solidFill>
                  <a:schemeClr val="accent2"/>
                </a:solidFill>
                <a:latin typeface="Arial" panose="020B0604020202020204" pitchFamily="34" charset="0"/>
              </a:rPr>
              <a:t>startup e PMI innovative </a:t>
            </a:r>
          </a:p>
          <a:p>
            <a:pPr algn="ctr" defTabSz="810604">
              <a:spcBef>
                <a:spcPct val="20000"/>
              </a:spcBef>
              <a:defRPr/>
            </a:pPr>
            <a:r>
              <a:rPr lang="it-IT" altLang="it-IT" sz="1130" dirty="0">
                <a:solidFill>
                  <a:srgbClr val="797979"/>
                </a:solidFill>
                <a:latin typeface="Arial" panose="020B0604020202020204" pitchFamily="34" charset="0"/>
              </a:rPr>
              <a:t>Per</a:t>
            </a:r>
            <a:r>
              <a:rPr lang="it-IT" altLang="it-IT" sz="1130" b="1" dirty="0">
                <a:solidFill>
                  <a:schemeClr val="accent2"/>
                </a:solidFill>
                <a:latin typeface="Arial" panose="020B0604020202020204" pitchFamily="34" charset="0"/>
              </a:rPr>
              <a:t> </a:t>
            </a:r>
            <a:r>
              <a:rPr lang="it-IT" altLang="it-IT" sz="1130" b="1" dirty="0">
                <a:solidFill>
                  <a:srgbClr val="00B050"/>
                </a:solidFill>
                <a:latin typeface="Arial" panose="020B0604020202020204" pitchFamily="34" charset="0"/>
              </a:rPr>
              <a:t>USA</a:t>
            </a:r>
            <a:r>
              <a:rPr lang="it-IT" altLang="it-IT" sz="1130" b="1" dirty="0">
                <a:solidFill>
                  <a:schemeClr val="accent2"/>
                </a:solidFill>
                <a:latin typeface="Arial" panose="020B0604020202020204" pitchFamily="34" charset="0"/>
              </a:rPr>
              <a:t>: fondo perduto 10% (max 100.000)</a:t>
            </a:r>
            <a:endParaRPr lang="it-IT" altLang="it-IT" sz="1130" dirty="0">
              <a:solidFill>
                <a:srgbClr val="797979"/>
              </a:solidFill>
              <a:latin typeface="Arial" panose="020B0604020202020204" pitchFamily="34" charset="0"/>
            </a:endParaRPr>
          </a:p>
        </p:txBody>
      </p:sp>
      <p:sp>
        <p:nvSpPr>
          <p:cNvPr id="6" name="Segnaposto testo 25">
            <a:extLst>
              <a:ext uri="{FF2B5EF4-FFF2-40B4-BE49-F238E27FC236}">
                <a16:creationId xmlns:a16="http://schemas.microsoft.com/office/drawing/2014/main" id="{771E4916-FDC1-7130-760D-2BD9B9AB0822}"/>
              </a:ext>
            </a:extLst>
          </p:cNvPr>
          <p:cNvSpPr txBox="1">
            <a:spLocks/>
          </p:cNvSpPr>
          <p:nvPr/>
        </p:nvSpPr>
        <p:spPr bwMode="auto">
          <a:xfrm>
            <a:off x="848114" y="1076069"/>
            <a:ext cx="11112546" cy="88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algn="ctr" defTabSz="810604">
              <a:spcBef>
                <a:spcPct val="20000"/>
              </a:spcBef>
              <a:defRPr/>
            </a:pPr>
            <a:r>
              <a:rPr lang="it-IT" altLang="it-IT" sz="1300" dirty="0">
                <a:solidFill>
                  <a:srgbClr val="415364"/>
                </a:solidFill>
                <a:latin typeface="Arial" panose="020B0604020202020204" pitchFamily="34" charset="0"/>
              </a:rPr>
              <a:t>Finanziamento agevolato in regime “de </a:t>
            </a:r>
            <a:r>
              <a:rPr lang="it-IT" altLang="it-IT" sz="1300" dirty="0" err="1">
                <a:solidFill>
                  <a:srgbClr val="415364"/>
                </a:solidFill>
                <a:latin typeface="Arial" panose="020B0604020202020204" pitchFamily="34" charset="0"/>
              </a:rPr>
              <a:t>minimis</a:t>
            </a:r>
            <a:r>
              <a:rPr lang="it-IT" altLang="it-IT" sz="1300" dirty="0">
                <a:solidFill>
                  <a:srgbClr val="415364"/>
                </a:solidFill>
                <a:latin typeface="Arial" panose="020B0604020202020204" pitchFamily="34" charset="0"/>
              </a:rPr>
              <a:t>" a sostegno di</a:t>
            </a:r>
            <a:r>
              <a:rPr lang="it-IT" altLang="it-IT" sz="1300" b="1" dirty="0">
                <a:solidFill>
                  <a:srgbClr val="415364"/>
                </a:solidFill>
                <a:latin typeface="Arial" panose="020B0604020202020204" pitchFamily="34" charset="0"/>
              </a:rPr>
              <a:t> (i) spese per certificazioni </a:t>
            </a:r>
            <a:r>
              <a:rPr lang="it-IT" altLang="it-IT" sz="1300" dirty="0">
                <a:solidFill>
                  <a:srgbClr val="415364"/>
                </a:solidFill>
                <a:latin typeface="Arial" panose="020B0604020202020204" pitchFamily="34" charset="0"/>
              </a:rPr>
              <a:t>di prodotto e di sostenibilità e </a:t>
            </a:r>
            <a:r>
              <a:rPr lang="it-IT" altLang="it-IT" sz="1300" b="1" dirty="0">
                <a:solidFill>
                  <a:srgbClr val="415364"/>
                </a:solidFill>
                <a:latin typeface="Arial" panose="020B0604020202020204" pitchFamily="34" charset="0"/>
              </a:rPr>
              <a:t>(ii) spese per consulenze </a:t>
            </a:r>
            <a:r>
              <a:rPr lang="it-IT" altLang="it-IT" sz="1300" dirty="0">
                <a:solidFill>
                  <a:srgbClr val="415364"/>
                </a:solidFill>
                <a:latin typeface="Arial" panose="020B0604020202020204" pitchFamily="34" charset="0"/>
              </a:rPr>
              <a:t>e studi di fattibilità per la realizzazione di progetti di internazionalizzazione, di innovazione tecnologica e di prodotto, dei propri processi produttivi e della propria sostenibilità*, nonché per la promozione internazionale </a:t>
            </a:r>
            <a:r>
              <a:rPr lang="it-IT" altLang="it-IT" sz="1300" dirty="0">
                <a:latin typeface="Arial" panose="020B0604020202020204" pitchFamily="34" charset="0"/>
              </a:rPr>
              <a:t>e massimizzazione della visibilità del marchio italiano </a:t>
            </a:r>
          </a:p>
        </p:txBody>
      </p:sp>
    </p:spTree>
    <p:extLst>
      <p:ext uri="{BB962C8B-B14F-4D97-AF65-F5344CB8AC3E}">
        <p14:creationId xmlns:p14="http://schemas.microsoft.com/office/powerpoint/2010/main" val="2387291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75AF2B2-2666-883B-1EF8-EDE0FFAAF10F}"/>
              </a:ext>
            </a:extLst>
          </p:cNvPr>
          <p:cNvSpPr>
            <a:spLocks noGrp="1"/>
          </p:cNvSpPr>
          <p:nvPr>
            <p:ph type="body" idx="13"/>
          </p:nvPr>
        </p:nvSpPr>
        <p:spPr/>
        <p:txBody>
          <a:bodyPr/>
          <a:lstStyle/>
          <a:p>
            <a:r>
              <a:rPr lang="it-IT" dirty="0">
                <a:solidFill>
                  <a:schemeClr val="accent2"/>
                </a:solidFill>
              </a:rPr>
              <a:t>Certificazioni e consulenze</a:t>
            </a:r>
            <a:r>
              <a:rPr lang="it-IT" dirty="0"/>
              <a:t>: spese finanziabili</a:t>
            </a:r>
          </a:p>
        </p:txBody>
      </p:sp>
      <p:sp>
        <p:nvSpPr>
          <p:cNvPr id="4" name="Segnaposto numero diapositiva 3">
            <a:extLst>
              <a:ext uri="{FF2B5EF4-FFF2-40B4-BE49-F238E27FC236}">
                <a16:creationId xmlns:a16="http://schemas.microsoft.com/office/drawing/2014/main" id="{748EB53A-2ECB-7C3C-8457-E35783D46667}"/>
              </a:ext>
            </a:extLst>
          </p:cNvPr>
          <p:cNvSpPr>
            <a:spLocks noGrp="1"/>
          </p:cNvSpPr>
          <p:nvPr>
            <p:ph type="sldNum" sz="quarter" idx="12"/>
          </p:nvPr>
        </p:nvSpPr>
        <p:spPr/>
        <p:txBody>
          <a:bodyPr/>
          <a:lstStyle/>
          <a:p>
            <a:fld id="{608DA0FE-9C19-F746-8419-6700E348BF78}" type="slidenum">
              <a:rPr lang="it-IT" smtClean="0"/>
              <a:pPr/>
              <a:t>23</a:t>
            </a:fld>
            <a:endParaRPr lang="it-IT" dirty="0"/>
          </a:p>
        </p:txBody>
      </p:sp>
      <p:sp>
        <p:nvSpPr>
          <p:cNvPr id="3" name="CasellaDiTesto 2">
            <a:extLst>
              <a:ext uri="{FF2B5EF4-FFF2-40B4-BE49-F238E27FC236}">
                <a16:creationId xmlns:a16="http://schemas.microsoft.com/office/drawing/2014/main" id="{413369EA-4E46-F9DA-587F-14AC1B93CC07}"/>
              </a:ext>
            </a:extLst>
          </p:cNvPr>
          <p:cNvSpPr txBox="1"/>
          <p:nvPr/>
        </p:nvSpPr>
        <p:spPr>
          <a:xfrm>
            <a:off x="334433" y="740834"/>
            <a:ext cx="5192936" cy="1035621"/>
          </a:xfrm>
          <a:prstGeom prst="rect">
            <a:avLst/>
          </a:prstGeom>
          <a:noFill/>
        </p:spPr>
        <p:txBody>
          <a:bodyPr wrap="square" lIns="48000" tIns="48000" rIns="48000" bIns="48000" anchor="ctr" anchorCtr="0">
            <a:noAutofit/>
          </a:bodyPr>
          <a:lstStyle/>
          <a:p>
            <a:pPr algn="just"/>
            <a:r>
              <a:rPr lang="it-IT" altLang="it-IT" sz="1200" b="1" dirty="0">
                <a:solidFill>
                  <a:srgbClr val="415364"/>
                </a:solidFill>
                <a:latin typeface="Arial" panose="020B0604020202020204" pitchFamily="34" charset="0"/>
              </a:rPr>
              <a:t>1. </a:t>
            </a:r>
            <a:r>
              <a:rPr lang="it-IT" sz="1200" b="1" dirty="0"/>
              <a:t>Consulenze per l’internazionalizzazione, tra cui consulenze per valutazioni e studi di fattibilità</a:t>
            </a:r>
            <a:r>
              <a:rPr lang="it-IT" sz="1200" dirty="0"/>
              <a:t> finalizzate all’individuazione, allo sviluppo e al rafforzamento della presenza sui mercati esteri di interesse nonché </a:t>
            </a:r>
            <a:r>
              <a:rPr lang="it-IT" sz="1200" b="1" dirty="0"/>
              <a:t>consulenze specialistiche finalizzate alla promozione internazionale e massimizzazione della visibilità del marchio italiano</a:t>
            </a:r>
            <a:endParaRPr lang="it-IT" sz="1200" dirty="0"/>
          </a:p>
        </p:txBody>
      </p:sp>
      <p:sp>
        <p:nvSpPr>
          <p:cNvPr id="5" name="CasellaDiTesto 4">
            <a:extLst>
              <a:ext uri="{FF2B5EF4-FFF2-40B4-BE49-F238E27FC236}">
                <a16:creationId xmlns:a16="http://schemas.microsoft.com/office/drawing/2014/main" id="{648DCA9A-6012-9070-60C7-2E818EFE127F}"/>
              </a:ext>
            </a:extLst>
          </p:cNvPr>
          <p:cNvSpPr txBox="1"/>
          <p:nvPr/>
        </p:nvSpPr>
        <p:spPr>
          <a:xfrm>
            <a:off x="5862593" y="2606129"/>
            <a:ext cx="5898681" cy="533480"/>
          </a:xfrm>
          <a:prstGeom prst="rect">
            <a:avLst/>
          </a:prstGeom>
          <a:noFill/>
        </p:spPr>
        <p:txBody>
          <a:bodyPr wrap="square" lIns="48000" tIns="48000" rIns="48000" bIns="48000" anchor="ctr" anchorCtr="0">
            <a:noAutofit/>
          </a:bodyPr>
          <a:lstStyle/>
          <a:p>
            <a:r>
              <a:rPr lang="it-IT" altLang="it-IT" sz="1200" b="1" dirty="0">
                <a:solidFill>
                  <a:srgbClr val="415364"/>
                </a:solidFill>
                <a:latin typeface="Arial" panose="020B0604020202020204" pitchFamily="34" charset="0"/>
              </a:rPr>
              <a:t>6. Spese consulenziali per la conformità alla normativa ambientale nazionale</a:t>
            </a:r>
            <a:endParaRPr lang="it-IT" sz="1200" b="1" dirty="0"/>
          </a:p>
        </p:txBody>
      </p:sp>
      <p:sp>
        <p:nvSpPr>
          <p:cNvPr id="6" name="CasellaDiTesto 5">
            <a:extLst>
              <a:ext uri="{FF2B5EF4-FFF2-40B4-BE49-F238E27FC236}">
                <a16:creationId xmlns:a16="http://schemas.microsoft.com/office/drawing/2014/main" id="{26A61391-03C3-E06E-3B5D-AD149CC958B9}"/>
              </a:ext>
            </a:extLst>
          </p:cNvPr>
          <p:cNvSpPr txBox="1"/>
          <p:nvPr/>
        </p:nvSpPr>
        <p:spPr>
          <a:xfrm>
            <a:off x="5887955" y="2960427"/>
            <a:ext cx="5898681" cy="913172"/>
          </a:xfrm>
          <a:prstGeom prst="rect">
            <a:avLst/>
          </a:prstGeom>
          <a:noFill/>
        </p:spPr>
        <p:txBody>
          <a:bodyPr wrap="square" lIns="48000" tIns="48000" rIns="48000" bIns="48000" anchor="ctr" anchorCtr="0">
            <a:noAutofit/>
          </a:bodyPr>
          <a:lstStyle/>
          <a:p>
            <a:r>
              <a:rPr lang="it-IT" altLang="it-IT" sz="1200" b="1" dirty="0">
                <a:solidFill>
                  <a:srgbClr val="415364"/>
                </a:solidFill>
                <a:latin typeface="Arial" panose="020B0604020202020204" pitchFamily="34" charset="0"/>
              </a:rPr>
              <a:t>7. Spese per consulenze per la presentazione e gestione della richiesta di Intervento Agevolativo per un valore fino a un massimo del 5% dell’importo deliberato*</a:t>
            </a:r>
            <a:endParaRPr lang="it-IT" sz="1200" b="1" dirty="0"/>
          </a:p>
        </p:txBody>
      </p:sp>
      <p:sp>
        <p:nvSpPr>
          <p:cNvPr id="9" name="CasellaDiTesto 8">
            <a:extLst>
              <a:ext uri="{FF2B5EF4-FFF2-40B4-BE49-F238E27FC236}">
                <a16:creationId xmlns:a16="http://schemas.microsoft.com/office/drawing/2014/main" id="{FE09DC64-8530-6CA0-A20D-A3A0F49DA2EF}"/>
              </a:ext>
            </a:extLst>
          </p:cNvPr>
          <p:cNvSpPr txBox="1"/>
          <p:nvPr/>
        </p:nvSpPr>
        <p:spPr>
          <a:xfrm>
            <a:off x="268992" y="4925744"/>
            <a:ext cx="5258376" cy="533480"/>
          </a:xfrm>
          <a:prstGeom prst="rect">
            <a:avLst/>
          </a:prstGeom>
          <a:noFill/>
        </p:spPr>
        <p:txBody>
          <a:bodyPr wrap="square" lIns="48000" tIns="48000" rIns="48000" bIns="48000" anchor="ctr" anchorCtr="0">
            <a:noAutofit/>
          </a:bodyPr>
          <a:lstStyle>
            <a:defPPr>
              <a:defRPr lang="it-IT"/>
            </a:defPPr>
            <a:lvl1pPr algn="just">
              <a:defRPr sz="1000" b="1">
                <a:solidFill>
                  <a:srgbClr val="415364"/>
                </a:solidFill>
                <a:latin typeface="Arial" panose="020B0604020202020204" pitchFamily="34" charset="0"/>
              </a:defRPr>
            </a:lvl1pPr>
          </a:lstStyle>
          <a:p>
            <a:r>
              <a:rPr lang="it-IT" sz="1200" dirty="0"/>
              <a:t>3. Consulenze per innovazione tecnologica e di prodotto relative ai processi produttivi e alla sostenibilità ambientale.</a:t>
            </a:r>
          </a:p>
        </p:txBody>
      </p:sp>
      <p:sp>
        <p:nvSpPr>
          <p:cNvPr id="11" name="CasellaDiTesto 10">
            <a:extLst>
              <a:ext uri="{FF2B5EF4-FFF2-40B4-BE49-F238E27FC236}">
                <a16:creationId xmlns:a16="http://schemas.microsoft.com/office/drawing/2014/main" id="{BDD719D3-2A8E-AB57-9EB2-D820BC822A65}"/>
              </a:ext>
            </a:extLst>
          </p:cNvPr>
          <p:cNvSpPr txBox="1"/>
          <p:nvPr/>
        </p:nvSpPr>
        <p:spPr>
          <a:xfrm>
            <a:off x="5870958" y="1272316"/>
            <a:ext cx="6044823" cy="341496"/>
          </a:xfrm>
          <a:prstGeom prst="rect">
            <a:avLst/>
          </a:prstGeom>
          <a:noFill/>
        </p:spPr>
        <p:txBody>
          <a:bodyPr wrap="square" lIns="48000" tIns="48000" rIns="48000" bIns="48000" anchor="ctr" anchorCtr="0">
            <a:noAutofit/>
          </a:bodyPr>
          <a:lstStyle>
            <a:defPPr>
              <a:defRPr lang="it-IT"/>
            </a:defPPr>
            <a:lvl1pPr algn="just">
              <a:defRPr sz="1000" b="1">
                <a:solidFill>
                  <a:srgbClr val="415364"/>
                </a:solidFill>
                <a:latin typeface="Arial" panose="020B0604020202020204" pitchFamily="34" charset="0"/>
              </a:defRPr>
            </a:lvl1pPr>
          </a:lstStyle>
          <a:p>
            <a:pPr marL="0" lvl="1" algn="just">
              <a:lnSpc>
                <a:spcPct val="107000"/>
              </a:lnSpc>
              <a:spcAft>
                <a:spcPts val="800"/>
              </a:spcAft>
            </a:pPr>
            <a:r>
              <a:rPr lang="it-IT" sz="1200" b="1" dirty="0"/>
              <a:t>4. Certificazioni di prodotto e di sostenibilità ambientale: </a:t>
            </a:r>
            <a:r>
              <a:rPr lang="it-IT" sz="1200" dirty="0"/>
              <a:t>s</a:t>
            </a:r>
            <a:r>
              <a:rPr lang="it-IT" sz="1200" dirty="0">
                <a:latin typeface="Arial" panose="020B0604020202020204" pitchFamily="34" charset="0"/>
                <a:ea typeface="Calibri" panose="020F0502020204030204" pitchFamily="34" charset="0"/>
                <a:cs typeface="Times New Roman" panose="02020603050405020304" pitchFamily="18" charset="0"/>
              </a:rPr>
              <a:t>pese per l’innovazione/adeguamento di prodotto e/o servizio o altre spese finalizzate all’ottenimento di certificazioni internazionali; spese per ottenimento delle licenze di prodotti e/o servizi, registrazione di marchi o altre forme di tutela del made in Italy; spese per consulenze propedeutiche all’ottenimento delle certificazioni.</a:t>
            </a:r>
          </a:p>
          <a:p>
            <a:r>
              <a:rPr lang="it-IT" sz="1200" dirty="0"/>
              <a:t> </a:t>
            </a:r>
          </a:p>
        </p:txBody>
      </p:sp>
      <p:sp>
        <p:nvSpPr>
          <p:cNvPr id="13" name="CasellaDiTesto 12">
            <a:extLst>
              <a:ext uri="{FF2B5EF4-FFF2-40B4-BE49-F238E27FC236}">
                <a16:creationId xmlns:a16="http://schemas.microsoft.com/office/drawing/2014/main" id="{E7F0B1D3-C97D-F0EA-9CD3-7099D1E57CE0}"/>
              </a:ext>
            </a:extLst>
          </p:cNvPr>
          <p:cNvSpPr txBox="1"/>
          <p:nvPr/>
        </p:nvSpPr>
        <p:spPr>
          <a:xfrm>
            <a:off x="5870959" y="2074648"/>
            <a:ext cx="5898681" cy="533480"/>
          </a:xfrm>
          <a:prstGeom prst="rect">
            <a:avLst/>
          </a:prstGeom>
          <a:noFill/>
        </p:spPr>
        <p:txBody>
          <a:bodyPr wrap="square" lIns="48000" tIns="48000" rIns="48000" bIns="48000" anchor="ctr" anchorCtr="0">
            <a:noAutofit/>
          </a:bodyPr>
          <a:lstStyle>
            <a:defPPr>
              <a:defRPr lang="it-IT"/>
            </a:defPPr>
            <a:lvl1pPr algn="just">
              <a:defRPr sz="1000" b="1">
                <a:solidFill>
                  <a:srgbClr val="415364"/>
                </a:solidFill>
                <a:latin typeface="Arial" panose="020B0604020202020204" pitchFamily="34" charset="0"/>
              </a:defRPr>
            </a:lvl1pPr>
          </a:lstStyle>
          <a:p>
            <a:r>
              <a:rPr lang="it-IT" sz="1200" dirty="0"/>
              <a:t>5. Spese di supporto al progetto (max 20%): </a:t>
            </a:r>
            <a:r>
              <a:rPr lang="it-IT" sz="1200" b="0" dirty="0">
                <a:latin typeface="Arial" panose="020B0604020202020204" pitchFamily="34" charset="0"/>
                <a:ea typeface="Calibri" panose="020F0502020204030204" pitchFamily="34" charset="0"/>
                <a:cs typeface="Times New Roman" panose="02020603050405020304" pitchFamily="18" charset="0"/>
              </a:rPr>
              <a:t>spese di viaggio e soggiorno da parte degli amministratori dell’impresa richiedente e di incoming di potenziali partner locali (esclusa la clientela)</a:t>
            </a:r>
          </a:p>
          <a:p>
            <a:endParaRPr lang="it-IT" sz="1200" dirty="0"/>
          </a:p>
        </p:txBody>
      </p:sp>
      <p:sp>
        <p:nvSpPr>
          <p:cNvPr id="14" name="CasellaDiTesto 13">
            <a:extLst>
              <a:ext uri="{FF2B5EF4-FFF2-40B4-BE49-F238E27FC236}">
                <a16:creationId xmlns:a16="http://schemas.microsoft.com/office/drawing/2014/main" id="{E096CE00-9A2E-47EE-9787-85748B443F55}"/>
              </a:ext>
            </a:extLst>
          </p:cNvPr>
          <p:cNvSpPr txBox="1"/>
          <p:nvPr/>
        </p:nvSpPr>
        <p:spPr>
          <a:xfrm>
            <a:off x="268992" y="5415597"/>
            <a:ext cx="5033160" cy="215444"/>
          </a:xfrm>
          <a:prstGeom prst="rect">
            <a:avLst/>
          </a:prstGeom>
          <a:noFill/>
        </p:spPr>
        <p:txBody>
          <a:bodyPr wrap="square">
            <a:spAutoFit/>
          </a:bodyPr>
          <a:lstStyle>
            <a:defPPr>
              <a:defRPr lang="it-IT"/>
            </a:defPPr>
            <a:lvl1pPr marR="0" lvl="0" indent="0" algn="just" fontAlgn="auto">
              <a:lnSpc>
                <a:spcPct val="100000"/>
              </a:lnSpc>
              <a:spcBef>
                <a:spcPts val="0"/>
              </a:spcBef>
              <a:spcAft>
                <a:spcPts val="0"/>
              </a:spcAft>
              <a:buClrTx/>
              <a:buSzTx/>
              <a:buFontTx/>
              <a:buNone/>
              <a:tabLst/>
              <a:defRPr kumimoji="0" sz="800" b="0" i="1" u="none" strike="noStrike" cap="none" spc="0" normalizeH="0" baseline="0">
                <a:ln>
                  <a:noFill/>
                </a:ln>
                <a:solidFill>
                  <a:srgbClr val="415364"/>
                </a:solidFill>
                <a:effectLst/>
                <a:uLnTx/>
                <a:uFillTx/>
                <a:latin typeface="Arial" panose="020B0604020202020204"/>
              </a:defRPr>
            </a:lvl1pPr>
            <a:lvl2pPr marL="266700" lvl="1" indent="-190500" algn="just">
              <a:lnSpc>
                <a:spcPct val="107000"/>
              </a:lnSpc>
              <a:spcAft>
                <a:spcPts val="600"/>
              </a:spcAft>
              <a:buFont typeface="+mj-lt"/>
              <a:buAutoNum type="alphaLcPeriod"/>
              <a:defRPr sz="1200">
                <a:effectLst/>
                <a:latin typeface="Arial" panose="020B0604020202020204" pitchFamily="34" charset="0"/>
                <a:ea typeface="Calibri" panose="020F0502020204030204" pitchFamily="34" charset="0"/>
                <a:cs typeface="Times New Roman" panose="02020603050405020304" pitchFamily="18" charset="0"/>
              </a:defRPr>
            </a:lvl2pPr>
          </a:lstStyle>
          <a:p>
            <a:r>
              <a:rPr lang="it-IT" dirty="0"/>
              <a:t>*v. condizioni in Circolare</a:t>
            </a:r>
          </a:p>
        </p:txBody>
      </p:sp>
      <p:sp>
        <p:nvSpPr>
          <p:cNvPr id="8" name="CasellaDiTesto 7">
            <a:extLst>
              <a:ext uri="{FF2B5EF4-FFF2-40B4-BE49-F238E27FC236}">
                <a16:creationId xmlns:a16="http://schemas.microsoft.com/office/drawing/2014/main" id="{5AA0C842-D52A-2E83-30C5-FADDE74451F7}"/>
              </a:ext>
            </a:extLst>
          </p:cNvPr>
          <p:cNvSpPr txBox="1"/>
          <p:nvPr/>
        </p:nvSpPr>
        <p:spPr>
          <a:xfrm>
            <a:off x="5902074" y="3801703"/>
            <a:ext cx="5975365" cy="1685974"/>
          </a:xfrm>
          <a:prstGeom prst="rect">
            <a:avLst/>
          </a:prstGeom>
          <a:noFill/>
          <a:ln w="9525">
            <a:solidFill>
              <a:schemeClr val="accent2"/>
            </a:solidFill>
            <a:prstDash val="dash"/>
          </a:ln>
        </p:spPr>
        <p:txBody>
          <a:bodyPr wrap="square" lIns="96000" tIns="48000" rIns="96000" bIns="48000" anchor="ctr">
            <a:noAutofit/>
          </a:bodyPr>
          <a:lstStyle/>
          <a:p>
            <a:pPr algn="just" defTabSz="810584">
              <a:lnSpc>
                <a:spcPct val="114000"/>
              </a:lnSpc>
              <a:defRPr/>
            </a:pPr>
            <a:r>
              <a:rPr lang="it-IT" altLang="it-IT" sz="1333" b="1" dirty="0">
                <a:solidFill>
                  <a:schemeClr val="accent2"/>
                </a:solidFill>
                <a:latin typeface="Arial" panose="020B0604020202020204" pitchFamily="34" charset="0"/>
              </a:rPr>
              <a:t>Per le imprese con interessi </a:t>
            </a:r>
            <a:r>
              <a:rPr lang="it-IT" altLang="it-IT" sz="1333" b="1" dirty="0">
                <a:solidFill>
                  <a:srgbClr val="00B050"/>
                </a:solidFill>
                <a:latin typeface="Arial" panose="020B0604020202020204" pitchFamily="34" charset="0"/>
              </a:rPr>
              <a:t>in Africa o in America Latina o in India</a:t>
            </a:r>
            <a:r>
              <a:rPr lang="it-IT" altLang="it-IT" sz="1333" b="1" dirty="0">
                <a:solidFill>
                  <a:schemeClr val="accent2"/>
                </a:solidFill>
                <a:latin typeface="Arial" panose="020B0604020202020204" pitchFamily="34" charset="0"/>
              </a:rPr>
              <a:t>:</a:t>
            </a:r>
            <a:endParaRPr lang="it-IT" sz="1200" dirty="0">
              <a:effectLst/>
              <a:latin typeface="Arial" panose="020B0604020202020204" pitchFamily="34" charset="0"/>
              <a:ea typeface="Arial" panose="020B0604020202020204" pitchFamily="34" charset="0"/>
              <a:cs typeface="Times New Roman" panose="02020603050405020304" pitchFamily="18" charset="0"/>
            </a:endParaRPr>
          </a:p>
          <a:p>
            <a:pPr marL="266700" lvl="1" indent="-266700" algn="just">
              <a:lnSpc>
                <a:spcPct val="107000"/>
              </a:lnSpc>
              <a:spcAft>
                <a:spcPts val="600"/>
              </a:spcAft>
              <a:buSzPct val="100000"/>
              <a:buFont typeface="Wingdings" panose="05000000000000000000" pitchFamily="2" charset="2"/>
              <a:buChar char="§"/>
            </a:pPr>
            <a:r>
              <a:rPr lang="it-IT" sz="1200" dirty="0">
                <a:effectLst/>
                <a:latin typeface="Arial" panose="020B0604020202020204" pitchFamily="34" charset="0"/>
                <a:ea typeface="Arial" panose="020B0604020202020204" pitchFamily="34" charset="0"/>
                <a:cs typeface="Times New Roman" panose="02020603050405020304" pitchFamily="18" charset="0"/>
              </a:rPr>
              <a:t>spese per l’affitto e per l’allestimento della eventuale struttura destinata alla formazione del personale;</a:t>
            </a:r>
          </a:p>
          <a:p>
            <a:pPr marL="266700" lvl="1" indent="-266700" algn="just">
              <a:lnSpc>
                <a:spcPct val="107000"/>
              </a:lnSpc>
              <a:spcAft>
                <a:spcPts val="600"/>
              </a:spcAft>
              <a:buSzPct val="100000"/>
              <a:buFont typeface="Wingdings" panose="05000000000000000000" pitchFamily="2" charset="2"/>
              <a:buChar char="§"/>
            </a:pPr>
            <a:r>
              <a:rPr lang="it-IT" sz="1200" dirty="0">
                <a:effectLst/>
                <a:latin typeface="Arial" panose="020B0604020202020204" pitchFamily="34" charset="0"/>
                <a:ea typeface="Arial" panose="020B0604020202020204" pitchFamily="34" charset="0"/>
                <a:cs typeface="Times New Roman" panose="02020603050405020304" pitchFamily="18" charset="0"/>
              </a:rPr>
              <a:t>spese di viaggio, ingresso (incluse eventuali spese per le pratiche di regolarizzazione in Italia) e soggiorno in Italia del personale per assunzione a seguito di formazione, nonché tutti gli altri costi connessi e/o strumentali all’assunzione (visite mediche, divise etc.)</a:t>
            </a:r>
          </a:p>
        </p:txBody>
      </p:sp>
      <p:sp>
        <p:nvSpPr>
          <p:cNvPr id="12" name="CasellaDiTesto 11">
            <a:extLst>
              <a:ext uri="{FF2B5EF4-FFF2-40B4-BE49-F238E27FC236}">
                <a16:creationId xmlns:a16="http://schemas.microsoft.com/office/drawing/2014/main" id="{DC57DD7F-A0AF-5805-4C66-C01267FDE924}"/>
              </a:ext>
            </a:extLst>
          </p:cNvPr>
          <p:cNvSpPr txBox="1"/>
          <p:nvPr/>
        </p:nvSpPr>
        <p:spPr>
          <a:xfrm>
            <a:off x="5965779" y="5563450"/>
            <a:ext cx="5975365" cy="984885"/>
          </a:xfrm>
          <a:prstGeom prst="rect">
            <a:avLst/>
          </a:prstGeom>
          <a:noFill/>
        </p:spPr>
        <p:txBody>
          <a:bodyPr wrap="square">
            <a:spAutoFit/>
          </a:bodyPr>
          <a:lstStyle/>
          <a:p>
            <a:pPr marL="0" lvl="1" algn="just">
              <a:lnSpc>
                <a:spcPct val="107000"/>
              </a:lnSpc>
              <a:spcAft>
                <a:spcPts val="600"/>
              </a:spcAft>
              <a:buSzPct val="100000"/>
            </a:pPr>
            <a:r>
              <a:rPr lang="it-IT" sz="1100" b="1" i="1" dirty="0">
                <a:solidFill>
                  <a:schemeClr val="accent3"/>
                </a:solidFill>
                <a:latin typeface="Arial" panose="020B0604020202020204" pitchFamily="34" charset="0"/>
                <a:cs typeface="Times New Roman" panose="02020603050405020304" pitchFamily="18" charset="0"/>
              </a:rPr>
              <a:t>N.B. con riferimento alle spese per la formazione professionale di personale e alle spese connesse di viaggio, ingresso (regolarizzazione in Italia) e soggiorno in Italia del personale, l’Impresa Richiedente dovrà fornire evidenza documentale che attesti l’assunzione, anche per il tramite di proprie controllate, anche estere, di almeno il 30% del personale formato per la durata di almeno un anno nel Periodo di Realizzazione</a:t>
            </a:r>
          </a:p>
        </p:txBody>
      </p:sp>
      <p:sp>
        <p:nvSpPr>
          <p:cNvPr id="19" name="CasellaDiTesto 18">
            <a:extLst>
              <a:ext uri="{FF2B5EF4-FFF2-40B4-BE49-F238E27FC236}">
                <a16:creationId xmlns:a16="http://schemas.microsoft.com/office/drawing/2014/main" id="{F8C7DA59-ADA1-41D7-C267-ABFACF8EC5A8}"/>
              </a:ext>
            </a:extLst>
          </p:cNvPr>
          <p:cNvSpPr txBox="1"/>
          <p:nvPr/>
        </p:nvSpPr>
        <p:spPr>
          <a:xfrm>
            <a:off x="268991" y="1776456"/>
            <a:ext cx="5258377" cy="3196196"/>
          </a:xfrm>
          <a:prstGeom prst="rect">
            <a:avLst/>
          </a:prstGeom>
          <a:solidFill>
            <a:schemeClr val="bg1"/>
          </a:solidFill>
        </p:spPr>
        <p:txBody>
          <a:bodyPr wrap="square">
            <a:spAutoFit/>
          </a:bodyPr>
          <a:lstStyle/>
          <a:p>
            <a:pPr lvl="0" algn="just">
              <a:lnSpc>
                <a:spcPct val="107000"/>
              </a:lnSpc>
              <a:spcAft>
                <a:spcPts val="600"/>
              </a:spcAft>
            </a:pPr>
            <a:r>
              <a:rPr lang="it-IT" sz="1200" b="1" dirty="0">
                <a:effectLst/>
                <a:latin typeface="Arial" panose="020B0604020202020204" pitchFamily="34" charset="0"/>
                <a:ea typeface="Calibri" panose="020F0502020204030204" pitchFamily="34" charset="0"/>
                <a:cs typeface="Times New Roman" panose="02020603050405020304" pitchFamily="18" charset="0"/>
              </a:rPr>
              <a:t>2. Spese per la Formazione, </a:t>
            </a:r>
            <a:r>
              <a:rPr lang="it-IT" sz="1200" dirty="0">
                <a:effectLst/>
                <a:latin typeface="Arial" panose="020B0604020202020204" pitchFamily="34" charset="0"/>
                <a:ea typeface="Calibri" panose="020F0502020204030204" pitchFamily="34" charset="0"/>
                <a:cs typeface="Times New Roman" panose="02020603050405020304" pitchFamily="18" charset="0"/>
              </a:rPr>
              <a:t>a titolo esemplificativo e non esaustivo, tecnica, commerciale e linguistica</a:t>
            </a:r>
            <a:r>
              <a:rPr lang="it-IT" sz="1200" b="1" dirty="0">
                <a:effectLst/>
                <a:latin typeface="Arial" panose="020B0604020202020204" pitchFamily="34" charset="0"/>
                <a:ea typeface="Calibri" panose="020F0502020204030204" pitchFamily="34" charset="0"/>
                <a:cs typeface="Times New Roman" panose="02020603050405020304" pitchFamily="18" charset="0"/>
              </a:rPr>
              <a:t>: </a:t>
            </a:r>
            <a:endParaRPr lang="it-IT" sz="1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mj-lt"/>
              <a:buAutoNum type="alphaLcParenR"/>
            </a:pPr>
            <a:r>
              <a:rPr lang="it-IT" sz="1200" dirty="0">
                <a:effectLst/>
                <a:latin typeface="Arial" panose="020B0604020202020204" pitchFamily="34" charset="0"/>
                <a:ea typeface="Calibri" panose="020F0502020204030204" pitchFamily="34" charset="0"/>
                <a:cs typeface="Times New Roman" panose="02020603050405020304" pitchFamily="18" charset="0"/>
              </a:rPr>
              <a:t>del personale della società richiedente, ovvero di </a:t>
            </a:r>
            <a:r>
              <a:rPr lang="it-IT" sz="12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personale italiano o estero</a:t>
            </a:r>
            <a:r>
              <a:rPr lang="it-IT" sz="1200" dirty="0">
                <a:effectLst/>
                <a:latin typeface="Arial" panose="020B0604020202020204" pitchFamily="34" charset="0"/>
                <a:ea typeface="Calibri" panose="020F0502020204030204" pitchFamily="34" charset="0"/>
                <a:cs typeface="Times New Roman" panose="02020603050405020304" pitchFamily="18" charset="0"/>
              </a:rPr>
              <a:t>, finalizzata all’assunzione**, con l’obiettivo di rafforzare la presenza dell’Impresa Richiedente sui mercati esteri. La formazione dev’essere erogata da una società terza ovvero da enti o istituti di formazione (in ogni caso certificati e dotati di requisiti di professionalità e indipendenza) ovvero da professionisti anch’essi dotati di requisiti di professionalità e indipendenza, nonché di comprovata esperienza e certificazioni. </a:t>
            </a:r>
          </a:p>
          <a:p>
            <a:pPr marL="342900" lvl="0" indent="-342900" algn="just">
              <a:lnSpc>
                <a:spcPct val="107000"/>
              </a:lnSpc>
              <a:spcAft>
                <a:spcPts val="600"/>
              </a:spcAft>
              <a:buFont typeface="+mj-lt"/>
              <a:buAutoNum type="alphaLcParenR"/>
            </a:pPr>
            <a:r>
              <a:rPr lang="it-IT" sz="1200" dirty="0">
                <a:effectLst/>
                <a:latin typeface="Arial" panose="020B0604020202020204" pitchFamily="34" charset="0"/>
                <a:ea typeface="Calibri" panose="020F0502020204030204" pitchFamily="34" charset="0"/>
                <a:cs typeface="Times New Roman" panose="02020603050405020304" pitchFamily="18" charset="0"/>
              </a:rPr>
              <a:t>spese finalizzate </a:t>
            </a:r>
            <a:r>
              <a:rPr lang="it-IT" sz="1200" dirty="0">
                <a:solidFill>
                  <a:srgbClr val="415364"/>
                </a:solidFill>
                <a:effectLst/>
                <a:latin typeface="Arial" panose="020B0604020202020204" pitchFamily="34" charset="0"/>
                <a:ea typeface="Calibri" panose="020F0502020204030204" pitchFamily="34" charset="0"/>
                <a:cs typeface="Times New Roman" panose="02020603050405020304" pitchFamily="18" charset="0"/>
              </a:rPr>
              <a:t>all’</a:t>
            </a:r>
            <a:r>
              <a:rPr lang="it-IT" sz="12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instaurazione di un contratto di apprendistato o tirocinio</a:t>
            </a:r>
            <a:r>
              <a:rPr lang="it-IT" sz="1200" dirty="0">
                <a:effectLst/>
                <a:latin typeface="Arial" panose="020B0604020202020204" pitchFamily="34" charset="0"/>
                <a:ea typeface="Calibri" panose="020F0502020204030204" pitchFamily="34" charset="0"/>
                <a:cs typeface="Times New Roman" panose="02020603050405020304" pitchFamily="18" charset="0"/>
              </a:rPr>
              <a:t>, o similare (contratto di lavoro tipicamente a scopo/causa di formazione e inserimento), </a:t>
            </a:r>
            <a:r>
              <a:rPr lang="it-IT" sz="12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con copertura del relativo costo</a:t>
            </a:r>
            <a:r>
              <a:rPr lang="it-IT" sz="1200" dirty="0">
                <a:effectLst/>
                <a:latin typeface="Arial" panose="020B0604020202020204" pitchFamily="34" charset="0"/>
                <a:ea typeface="Calibri" panose="020F0502020204030204" pitchFamily="34" charset="0"/>
                <a:cs typeface="Times New Roman" panose="02020603050405020304" pitchFamily="18" charset="0"/>
              </a:rPr>
              <a:t> per un massimo di 6 mesi, per  personale formato, purché l’Impresa Richiedente fornisca evidenza*** </a:t>
            </a:r>
          </a:p>
        </p:txBody>
      </p:sp>
      <p:sp>
        <p:nvSpPr>
          <p:cNvPr id="20" name="CasellaDiTesto 19">
            <a:extLst>
              <a:ext uri="{FF2B5EF4-FFF2-40B4-BE49-F238E27FC236}">
                <a16:creationId xmlns:a16="http://schemas.microsoft.com/office/drawing/2014/main" id="{BDFE766A-36F8-AF9D-5991-0AC0D573A574}"/>
              </a:ext>
            </a:extLst>
          </p:cNvPr>
          <p:cNvSpPr txBox="1"/>
          <p:nvPr/>
        </p:nvSpPr>
        <p:spPr>
          <a:xfrm>
            <a:off x="250856" y="5940900"/>
            <a:ext cx="5276513" cy="461665"/>
          </a:xfrm>
          <a:prstGeom prst="rect">
            <a:avLst/>
          </a:prstGeom>
          <a:noFill/>
        </p:spPr>
        <p:txBody>
          <a:bodyPr wrap="square">
            <a:spAutoFit/>
          </a:bodyPr>
          <a:lstStyle>
            <a:defPPr>
              <a:defRPr lang="it-IT"/>
            </a:defPPr>
            <a:lvl1pPr algn="just">
              <a:defRPr sz="1100"/>
            </a:lvl1pPr>
            <a:lvl2pPr marL="266700" lvl="1" indent="-190500" algn="just">
              <a:lnSpc>
                <a:spcPct val="107000"/>
              </a:lnSpc>
              <a:spcAft>
                <a:spcPts val="600"/>
              </a:spcAft>
              <a:buFont typeface="+mj-lt"/>
              <a:buAutoNum type="alphaLcPeriod"/>
              <a:defRPr sz="1200">
                <a:effectLst/>
                <a:latin typeface="Arial" panose="020B0604020202020204" pitchFamily="34" charset="0"/>
                <a:ea typeface="Calibri" panose="020F0502020204030204" pitchFamily="34" charset="0"/>
                <a:cs typeface="Times New Roman" panose="02020603050405020304" pitchFamily="18" charset="0"/>
              </a:defRPr>
            </a:lvl2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1" u="none" strike="noStrike" kern="1200" cap="none" spc="0" normalizeH="0" baseline="0" noProof="0" dirty="0">
                <a:ln>
                  <a:noFill/>
                </a:ln>
                <a:solidFill>
                  <a:srgbClr val="415364"/>
                </a:solidFill>
                <a:effectLst/>
                <a:uLnTx/>
                <a:uFillTx/>
                <a:latin typeface="Arial" panose="020B0604020202020204"/>
                <a:ea typeface="+mn-ea"/>
                <a:cs typeface="+mn-cs"/>
              </a:rPr>
              <a:t>*** (i) che il periodo a cui si riferiscono i rapporti oggetto di intervento agevolativo siano relativi ad un contratto di apprendistato/tirocinio o similare; (ii) della provenienza del personale, (iii) del programma formativo, anche linguistico effettuato o in corso</a:t>
            </a:r>
          </a:p>
        </p:txBody>
      </p:sp>
      <p:sp>
        <p:nvSpPr>
          <p:cNvPr id="21" name="CasellaDiTesto 20">
            <a:extLst>
              <a:ext uri="{FF2B5EF4-FFF2-40B4-BE49-F238E27FC236}">
                <a16:creationId xmlns:a16="http://schemas.microsoft.com/office/drawing/2014/main" id="{D9E21739-FB6E-A6CB-CE19-94130493F738}"/>
              </a:ext>
            </a:extLst>
          </p:cNvPr>
          <p:cNvSpPr txBox="1"/>
          <p:nvPr/>
        </p:nvSpPr>
        <p:spPr>
          <a:xfrm>
            <a:off x="250856" y="5620249"/>
            <a:ext cx="5352713" cy="338554"/>
          </a:xfrm>
          <a:prstGeom prst="rect">
            <a:avLst/>
          </a:prstGeom>
          <a:noFill/>
        </p:spPr>
        <p:txBody>
          <a:bodyPr wrap="square">
            <a:spAutoFit/>
          </a:bodyPr>
          <a:lstStyle>
            <a:defPPr>
              <a:defRPr lang="it-IT"/>
            </a:defPPr>
            <a:lvl1pPr algn="just">
              <a:defRPr sz="1100"/>
            </a:lvl1pPr>
            <a:lvl2pPr marL="266700" lvl="1" indent="-190500" algn="just">
              <a:lnSpc>
                <a:spcPct val="107000"/>
              </a:lnSpc>
              <a:spcAft>
                <a:spcPts val="600"/>
              </a:spcAft>
              <a:buFont typeface="+mj-lt"/>
              <a:buAutoNum type="alphaLcPeriod"/>
              <a:defRPr sz="1200">
                <a:effectLst/>
                <a:latin typeface="Arial" panose="020B0604020202020204" pitchFamily="34" charset="0"/>
                <a:ea typeface="Calibri" panose="020F0502020204030204" pitchFamily="34" charset="0"/>
                <a:cs typeface="Times New Roman" panose="02020603050405020304" pitchFamily="18" charset="0"/>
              </a:defRPr>
            </a:lvl2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1" u="none" strike="noStrike" kern="1200" cap="none" spc="0" normalizeH="0" baseline="0" noProof="0" dirty="0">
                <a:ln>
                  <a:noFill/>
                </a:ln>
                <a:solidFill>
                  <a:srgbClr val="415364"/>
                </a:solidFill>
                <a:effectLst/>
                <a:uLnTx/>
                <a:uFillTx/>
                <a:latin typeface="Arial" panose="020B0604020202020204"/>
                <a:ea typeface="+mn-ea"/>
                <a:cs typeface="+mn-cs"/>
              </a:rPr>
              <a:t>** Il personale formato può essere assunto con contratto di lavoro a tempo indeterminato (incluso l’apprendistato), contratto di lavoro a tempo determinato, contratto di stage/tirocinio</a:t>
            </a:r>
          </a:p>
        </p:txBody>
      </p:sp>
    </p:spTree>
    <p:extLst>
      <p:ext uri="{BB962C8B-B14F-4D97-AF65-F5344CB8AC3E}">
        <p14:creationId xmlns:p14="http://schemas.microsoft.com/office/powerpoint/2010/main" val="1159908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0455605" y="4612184"/>
            <a:ext cx="1571947" cy="704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sz="2400">
              <a:solidFill>
                <a:srgbClr val="FFFEFD"/>
              </a:solidFill>
              <a:latin typeface="Arial" panose="020B0604020202020204"/>
            </a:endParaRPr>
          </a:p>
        </p:txBody>
      </p:sp>
      <p:sp>
        <p:nvSpPr>
          <p:cNvPr id="25" name="Segnaposto testo 1"/>
          <p:cNvSpPr>
            <a:spLocks noGrp="1"/>
          </p:cNvSpPr>
          <p:nvPr>
            <p:ph type="body" idx="13"/>
          </p:nvPr>
        </p:nvSpPr>
        <p:spPr>
          <a:xfrm>
            <a:off x="412311" y="342111"/>
            <a:ext cx="9471428" cy="383116"/>
          </a:xfrm>
        </p:spPr>
        <p:txBody>
          <a:bodyPr/>
          <a:lstStyle/>
          <a:p>
            <a:r>
              <a:rPr lang="it-IT" dirty="0"/>
              <a:t>Inserimento delle imprese italiane sui mercati internazionali («</a:t>
            </a:r>
            <a:r>
              <a:rPr lang="it-IT" dirty="0">
                <a:solidFill>
                  <a:schemeClr val="accent2"/>
                </a:solidFill>
              </a:rPr>
              <a:t>Inserimento Mercati</a:t>
            </a:r>
            <a:r>
              <a:rPr lang="it-IT" dirty="0"/>
              <a:t>») </a:t>
            </a:r>
          </a:p>
          <a:p>
            <a:endParaRPr lang="it-IT" dirty="0"/>
          </a:p>
        </p:txBody>
      </p:sp>
      <p:sp>
        <p:nvSpPr>
          <p:cNvPr id="28" name="Segnaposto testo 25">
            <a:extLst>
              <a:ext uri="{FF2B5EF4-FFF2-40B4-BE49-F238E27FC236}">
                <a16:creationId xmlns:a16="http://schemas.microsoft.com/office/drawing/2014/main" id="{6B995381-B17B-4631-89F9-93B28697404F}"/>
              </a:ext>
            </a:extLst>
          </p:cNvPr>
          <p:cNvSpPr txBox="1">
            <a:spLocks/>
          </p:cNvSpPr>
          <p:nvPr/>
        </p:nvSpPr>
        <p:spPr bwMode="auto">
          <a:xfrm>
            <a:off x="926041" y="1203367"/>
            <a:ext cx="10931527" cy="88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algn="ctr" defTabSz="810604">
              <a:spcBef>
                <a:spcPct val="20000"/>
              </a:spcBef>
              <a:defRPr/>
            </a:pPr>
            <a:r>
              <a:rPr lang="it-IT" altLang="it-IT" sz="1400" dirty="0">
                <a:solidFill>
                  <a:srgbClr val="415364"/>
                </a:solidFill>
                <a:latin typeface="Arial" panose="020B0604020202020204" pitchFamily="34" charset="0"/>
              </a:rPr>
              <a:t>Finanziamento agevolato in regime “de </a:t>
            </a:r>
            <a:r>
              <a:rPr lang="it-IT" altLang="it-IT" sz="1400" dirty="0" err="1">
                <a:solidFill>
                  <a:srgbClr val="415364"/>
                </a:solidFill>
                <a:latin typeface="Arial" panose="020B0604020202020204" pitchFamily="34" charset="0"/>
              </a:rPr>
              <a:t>minimis</a:t>
            </a:r>
            <a:r>
              <a:rPr lang="it-IT" altLang="it-IT" sz="1400" dirty="0">
                <a:solidFill>
                  <a:srgbClr val="415364"/>
                </a:solidFill>
                <a:latin typeface="Arial" panose="020B0604020202020204" pitchFamily="34" charset="0"/>
              </a:rPr>
              <a:t>" per la realizzazione di investimenti sui mercati internazionali, relativi </a:t>
            </a:r>
            <a:r>
              <a:rPr lang="it-IT" altLang="it-IT" sz="1400" b="1" dirty="0">
                <a:solidFill>
                  <a:srgbClr val="415364"/>
                </a:solidFill>
                <a:latin typeface="Arial" panose="020B0604020202020204" pitchFamily="34" charset="0"/>
              </a:rPr>
              <a:t>(i) all’apertura di nuove strutture commerciali all’estero </a:t>
            </a:r>
            <a:r>
              <a:rPr lang="it-IT" altLang="it-IT" sz="1400" dirty="0">
                <a:solidFill>
                  <a:srgbClr val="415364"/>
                </a:solidFill>
                <a:latin typeface="Arial" panose="020B0604020202020204" pitchFamily="34" charset="0"/>
              </a:rPr>
              <a:t>ove non già presenti o </a:t>
            </a:r>
            <a:r>
              <a:rPr lang="it-IT" altLang="it-IT" sz="1400" b="1" dirty="0">
                <a:solidFill>
                  <a:srgbClr val="415364"/>
                </a:solidFill>
                <a:latin typeface="Arial" panose="020B0604020202020204" pitchFamily="34" charset="0"/>
              </a:rPr>
              <a:t>(ii) al potenziamento e/o sostituzione di una propria Struttura già esistente (ad eccezione del negozio)</a:t>
            </a:r>
            <a:r>
              <a:rPr lang="it-IT" altLang="it-IT" sz="1400" dirty="0">
                <a:solidFill>
                  <a:srgbClr val="415364"/>
                </a:solidFill>
                <a:latin typeface="Arial" panose="020B0604020202020204" pitchFamily="34" charset="0"/>
              </a:rPr>
              <a:t>. Le tipologie di Strutture ammissibili sono un negozio o un corner, uno showroom e un ufficio*</a:t>
            </a:r>
          </a:p>
        </p:txBody>
      </p:sp>
      <p:pic>
        <p:nvPicPr>
          <p:cNvPr id="29" name="Immagine 28"/>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34433" y="1320781"/>
            <a:ext cx="597824" cy="597824"/>
          </a:xfrm>
          <a:prstGeom prst="rect">
            <a:avLst/>
          </a:prstGeom>
        </p:spPr>
      </p:pic>
      <p:sp>
        <p:nvSpPr>
          <p:cNvPr id="30" name="Rettangolo 29">
            <a:extLst>
              <a:ext uri="{FF2B5EF4-FFF2-40B4-BE49-F238E27FC236}">
                <a16:creationId xmlns:a16="http://schemas.microsoft.com/office/drawing/2014/main" id="{CB8AE001-6839-4DC6-827E-F42764EFF6F0}"/>
              </a:ext>
            </a:extLst>
          </p:cNvPr>
          <p:cNvSpPr>
            <a:spLocks noChangeArrowheads="1"/>
          </p:cNvSpPr>
          <p:nvPr/>
        </p:nvSpPr>
        <p:spPr bwMode="auto">
          <a:xfrm>
            <a:off x="467325" y="5005151"/>
            <a:ext cx="4925847" cy="1620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EROGAZIONE </a:t>
            </a:r>
          </a:p>
          <a:p>
            <a:pPr algn="ctr" defTabSz="914332">
              <a:spcAft>
                <a:spcPts val="300"/>
              </a:spcAft>
              <a:defRPr/>
            </a:pPr>
            <a:r>
              <a:rPr lang="it-IT" altLang="it-IT" sz="1130" dirty="0">
                <a:solidFill>
                  <a:srgbClr val="797979"/>
                </a:solidFill>
                <a:latin typeface="Arial" panose="020B0604020202020204" pitchFamily="34" charset="0"/>
              </a:rPr>
              <a:t>Prima </a:t>
            </a:r>
            <a:r>
              <a:rPr lang="it-IT" altLang="it-IT" sz="1130" i="1" dirty="0">
                <a:solidFill>
                  <a:srgbClr val="797979"/>
                </a:solidFill>
                <a:latin typeface="Arial" panose="020B0604020202020204" pitchFamily="34" charset="0"/>
              </a:rPr>
              <a:t>tranche</a:t>
            </a:r>
            <a:r>
              <a:rPr lang="it-IT" altLang="it-IT" sz="1130" dirty="0">
                <a:solidFill>
                  <a:srgbClr val="797979"/>
                </a:solidFill>
                <a:latin typeface="Arial" panose="020B0604020202020204" pitchFamily="34" charset="0"/>
              </a:rPr>
              <a:t> pari al 25% a titolo di anticipo; seconda erogazione pari al 25% entro un anno dalla stipula a seguito di prima rendicontazione obbligatoria; terza tranche a saldo dell’importo rendicontato </a:t>
            </a:r>
          </a:p>
          <a:p>
            <a:pPr algn="ctr" defTabSz="914332">
              <a:spcAft>
                <a:spcPts val="300"/>
              </a:spcAft>
              <a:defRPr/>
            </a:pPr>
            <a:r>
              <a:rPr lang="it-IT" altLang="it-IT" sz="1130" dirty="0">
                <a:solidFill>
                  <a:srgbClr val="797979"/>
                </a:solidFill>
                <a:latin typeface="Arial" panose="020B0604020202020204" pitchFamily="34" charset="0"/>
              </a:rPr>
              <a:t>Prima </a:t>
            </a:r>
            <a:r>
              <a:rPr lang="it-IT" altLang="it-IT" sz="1130" i="1" dirty="0">
                <a:solidFill>
                  <a:srgbClr val="797979"/>
                </a:solidFill>
                <a:latin typeface="Arial" panose="020B0604020202020204" pitchFamily="34" charset="0"/>
              </a:rPr>
              <a:t>tranche</a:t>
            </a:r>
            <a:r>
              <a:rPr lang="it-IT" altLang="it-IT" sz="1130" dirty="0">
                <a:solidFill>
                  <a:srgbClr val="797979"/>
                </a:solidFill>
                <a:latin typeface="Arial" panose="020B0604020202020204" pitchFamily="34" charset="0"/>
              </a:rPr>
              <a:t> pari al 50% a titolo di anticipo per le imprese con </a:t>
            </a:r>
            <a:r>
              <a:rPr lang="it-IT" altLang="it-IT" sz="1100" b="1" dirty="0">
                <a:solidFill>
                  <a:srgbClr val="00B050"/>
                </a:solidFill>
                <a:latin typeface="Arial" panose="020B0604020202020204" pitchFamily="34" charset="0"/>
              </a:rPr>
              <a:t>interessi in USA</a:t>
            </a:r>
            <a:r>
              <a:rPr lang="it-IT" altLang="it-IT" sz="1130" dirty="0">
                <a:solidFill>
                  <a:srgbClr val="797979"/>
                </a:solidFill>
                <a:latin typeface="Arial" panose="020B0604020202020204" pitchFamily="34" charset="0"/>
              </a:rPr>
              <a:t>; possibile seconda </a:t>
            </a:r>
            <a:r>
              <a:rPr lang="it-IT" altLang="it-IT" sz="1130" i="1" dirty="0">
                <a:solidFill>
                  <a:srgbClr val="797979"/>
                </a:solidFill>
                <a:latin typeface="Arial" panose="020B0604020202020204" pitchFamily="34" charset="0"/>
              </a:rPr>
              <a:t>tranche</a:t>
            </a:r>
            <a:r>
              <a:rPr lang="it-IT" altLang="it-IT" sz="1130" dirty="0">
                <a:solidFill>
                  <a:srgbClr val="797979"/>
                </a:solidFill>
                <a:latin typeface="Arial" panose="020B0604020202020204" pitchFamily="34" charset="0"/>
              </a:rPr>
              <a:t> direttamente a saldo dell’importo rendicontato</a:t>
            </a:r>
            <a:endParaRPr lang="it-IT" altLang="it-IT" sz="1100" b="1" dirty="0">
              <a:solidFill>
                <a:srgbClr val="00B050"/>
              </a:solidFill>
              <a:latin typeface="Arial" panose="020B0604020202020204" pitchFamily="34" charset="0"/>
            </a:endParaRPr>
          </a:p>
          <a:p>
            <a:pPr algn="ctr" defTabSz="914332">
              <a:spcAft>
                <a:spcPts val="300"/>
              </a:spcAft>
              <a:defRPr/>
            </a:pPr>
            <a:endParaRPr lang="it-IT" altLang="it-IT" sz="1130" dirty="0">
              <a:solidFill>
                <a:srgbClr val="797979"/>
              </a:solidFill>
              <a:latin typeface="Arial" panose="020B0604020202020204" pitchFamily="34" charset="0"/>
            </a:endParaRPr>
          </a:p>
        </p:txBody>
      </p:sp>
      <p:sp>
        <p:nvSpPr>
          <p:cNvPr id="38" name="Rettangolo 4">
            <a:extLst>
              <a:ext uri="{FF2B5EF4-FFF2-40B4-BE49-F238E27FC236}">
                <a16:creationId xmlns:a16="http://schemas.microsoft.com/office/drawing/2014/main" id="{7225A6CF-FDDB-4F6F-82A1-CE5B5679ECAB}"/>
              </a:ext>
            </a:extLst>
          </p:cNvPr>
          <p:cNvSpPr>
            <a:spLocks noChangeArrowheads="1"/>
          </p:cNvSpPr>
          <p:nvPr/>
        </p:nvSpPr>
        <p:spPr bwMode="auto">
          <a:xfrm>
            <a:off x="490400" y="2271364"/>
            <a:ext cx="4637513" cy="68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A CHI È DEDICATA</a:t>
            </a:r>
          </a:p>
          <a:p>
            <a:pPr algn="ctr" defTabSz="914354">
              <a:defRPr/>
            </a:pPr>
            <a:r>
              <a:rPr lang="it-IT" altLang="it-IT" sz="1130" dirty="0">
                <a:solidFill>
                  <a:srgbClr val="797979"/>
                </a:solidFill>
                <a:latin typeface="Arial"/>
              </a:rPr>
              <a:t>Alle </a:t>
            </a:r>
            <a:r>
              <a:rPr lang="it-IT" altLang="it-IT" sz="1130" b="1" dirty="0">
                <a:solidFill>
                  <a:srgbClr val="797979"/>
                </a:solidFill>
                <a:latin typeface="Arial"/>
              </a:rPr>
              <a:t>imprese italiane </a:t>
            </a:r>
            <a:r>
              <a:rPr lang="it-IT" altLang="it-IT" sz="1130" dirty="0">
                <a:solidFill>
                  <a:srgbClr val="797979"/>
                </a:solidFill>
                <a:latin typeface="Arial"/>
              </a:rPr>
              <a:t>di qualsiasi dimensione che abbiano depositato almeno 2 bilanci relativi a 2 esercizi completi</a:t>
            </a:r>
          </a:p>
        </p:txBody>
      </p:sp>
      <p:sp>
        <p:nvSpPr>
          <p:cNvPr id="42" name="Rettangolo 41">
            <a:extLst>
              <a:ext uri="{FF2B5EF4-FFF2-40B4-BE49-F238E27FC236}">
                <a16:creationId xmlns:a16="http://schemas.microsoft.com/office/drawing/2014/main" id="{C4DC1474-D9A6-4443-B30F-FDC0AB40DE10}"/>
              </a:ext>
            </a:extLst>
          </p:cNvPr>
          <p:cNvSpPr>
            <a:spLocks noChangeArrowheads="1"/>
          </p:cNvSpPr>
          <p:nvPr/>
        </p:nvSpPr>
        <p:spPr bwMode="auto">
          <a:xfrm>
            <a:off x="624561" y="3041339"/>
            <a:ext cx="4784037" cy="1090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IMPORTO FINANZIABILE</a:t>
            </a:r>
          </a:p>
          <a:p>
            <a:pPr marL="92064" indent="-92064" defTabSz="914354">
              <a:spcAft>
                <a:spcPts val="300"/>
              </a:spcAft>
              <a:buFont typeface="Arial" panose="020B0604020202020204" pitchFamily="34" charset="0"/>
              <a:buChar char="•"/>
              <a:defRPr/>
            </a:pPr>
            <a:r>
              <a:rPr lang="it-IT" sz="1130" dirty="0">
                <a:solidFill>
                  <a:srgbClr val="797979"/>
                </a:solidFill>
                <a:latin typeface="Arial"/>
              </a:rPr>
              <a:t>Max 35% del fatturato medio ultimo biennio</a:t>
            </a:r>
          </a:p>
          <a:p>
            <a:pPr marL="92064" indent="-92064" defTabSz="914354">
              <a:spcAft>
                <a:spcPts val="300"/>
              </a:spcAft>
              <a:buFont typeface="Arial" panose="020B0604020202020204" pitchFamily="34" charset="0"/>
              <a:buChar char="•"/>
              <a:defRPr/>
            </a:pPr>
            <a:r>
              <a:rPr lang="it-IT" sz="1130" dirty="0">
                <a:solidFill>
                  <a:srgbClr val="797979"/>
                </a:solidFill>
                <a:latin typeface="Arial"/>
              </a:rPr>
              <a:t>Importo minimo </a:t>
            </a:r>
            <a:r>
              <a:rPr lang="it-IT" sz="1130" dirty="0">
                <a:solidFill>
                  <a:srgbClr val="005392"/>
                </a:solidFill>
                <a:latin typeface="Arial"/>
              </a:rPr>
              <a:t>euro 10.000</a:t>
            </a:r>
            <a:endParaRPr lang="it-IT" sz="1130" dirty="0">
              <a:solidFill>
                <a:srgbClr val="797979"/>
              </a:solidFill>
              <a:latin typeface="Arial"/>
            </a:endParaRPr>
          </a:p>
          <a:p>
            <a:pPr marL="92064" indent="-92064" defTabSz="914354">
              <a:spcAft>
                <a:spcPts val="300"/>
              </a:spcAft>
              <a:buFont typeface="Arial" panose="020B0604020202020204" pitchFamily="34" charset="0"/>
              <a:buChar char="•"/>
              <a:defRPr/>
            </a:pPr>
            <a:r>
              <a:rPr lang="it-IT" sz="1130" dirty="0">
                <a:solidFill>
                  <a:srgbClr val="797979"/>
                </a:solidFill>
                <a:latin typeface="Arial"/>
              </a:rPr>
              <a:t>Importo massimo variabile in funzione della dimensione: </a:t>
            </a:r>
            <a:r>
              <a:rPr lang="it-IT" sz="1130" dirty="0">
                <a:solidFill>
                  <a:schemeClr val="accent2"/>
                </a:solidFill>
                <a:latin typeface="Arial"/>
              </a:rPr>
              <a:t>500.000 per micro imprese*, 2.500.000 per PMI**, 3.500.000 altre imprese</a:t>
            </a:r>
            <a:endParaRPr lang="it-IT" sz="1130" dirty="0">
              <a:solidFill>
                <a:srgbClr val="00B050"/>
              </a:solidFill>
              <a:latin typeface="Arial" panose="020B0604020202020204" pitchFamily="34" charset="0"/>
            </a:endParaRPr>
          </a:p>
        </p:txBody>
      </p:sp>
      <p:sp>
        <p:nvSpPr>
          <p:cNvPr id="45" name="Rettangolo 44">
            <a:extLst>
              <a:ext uri="{FF2B5EF4-FFF2-40B4-BE49-F238E27FC236}">
                <a16:creationId xmlns:a16="http://schemas.microsoft.com/office/drawing/2014/main" id="{DEC0FADB-17C8-423C-A4CF-8F31DAAD1FE1}"/>
              </a:ext>
            </a:extLst>
          </p:cNvPr>
          <p:cNvSpPr/>
          <p:nvPr/>
        </p:nvSpPr>
        <p:spPr>
          <a:xfrm>
            <a:off x="578053" y="4164203"/>
            <a:ext cx="4898318" cy="1060290"/>
          </a:xfrm>
          <a:prstGeom prst="rect">
            <a:avLst/>
          </a:prstGeom>
        </p:spPr>
        <p:txBody>
          <a:bodyPr wrap="square" lIns="91440" tIns="45720" rIns="91440" bIns="45720">
            <a:spAutoFit/>
          </a:bodyPr>
          <a:lstStyle/>
          <a:p>
            <a:pPr algn="ctr" defTabSz="914332">
              <a:spcAft>
                <a:spcPts val="225"/>
              </a:spcAft>
              <a:defRPr/>
            </a:pPr>
            <a:r>
              <a:rPr lang="it-IT" altLang="it-IT" sz="1300" b="1" dirty="0">
                <a:solidFill>
                  <a:srgbClr val="005392"/>
                </a:solidFill>
                <a:latin typeface="Arial" panose="020B0604020202020204"/>
              </a:rPr>
              <a:t>DURATA DEL FINANZIAMENTO</a:t>
            </a:r>
          </a:p>
          <a:p>
            <a:pPr algn="ctr" defTabSz="914332">
              <a:spcAft>
                <a:spcPts val="225"/>
              </a:spcAft>
              <a:defRPr/>
            </a:pPr>
            <a:r>
              <a:rPr lang="it-IT" altLang="it-IT" sz="1130" dirty="0">
                <a:solidFill>
                  <a:srgbClr val="797979"/>
                </a:solidFill>
                <a:latin typeface="Arial" panose="020B0604020202020204" pitchFamily="34" charset="0"/>
              </a:rPr>
              <a:t>6 anni, di cui 2 di preammortamento</a:t>
            </a:r>
          </a:p>
          <a:p>
            <a:pPr algn="ctr" defTabSz="914332">
              <a:spcAft>
                <a:spcPts val="225"/>
              </a:spcAft>
              <a:defRPr/>
            </a:pPr>
            <a:r>
              <a:rPr lang="it-IT" altLang="it-IT" sz="1130" dirty="0">
                <a:solidFill>
                  <a:srgbClr val="797979"/>
                </a:solidFill>
                <a:latin typeface="Arial" panose="020B0604020202020204" pitchFamily="34" charset="0"/>
              </a:rPr>
              <a:t>elevabile a 8 anni (con preammortamento invariato) per le imprese con interessi </a:t>
            </a:r>
            <a:r>
              <a:rPr lang="it-IT" altLang="it-IT" sz="1100" b="1" dirty="0">
                <a:solidFill>
                  <a:srgbClr val="00B050"/>
                </a:solidFill>
                <a:latin typeface="Arial" panose="020B0604020202020204" pitchFamily="34" charset="0"/>
              </a:rPr>
              <a:t>in USA  </a:t>
            </a:r>
          </a:p>
          <a:p>
            <a:pPr algn="ctr" defTabSz="914332">
              <a:spcAft>
                <a:spcPts val="225"/>
              </a:spcAft>
              <a:defRPr/>
            </a:pPr>
            <a:endParaRPr lang="it-IT" altLang="it-IT" sz="1130" dirty="0">
              <a:solidFill>
                <a:srgbClr val="797979"/>
              </a:solidFill>
              <a:latin typeface="Arial" panose="020B0604020202020204" pitchFamily="34" charset="0"/>
            </a:endParaRPr>
          </a:p>
        </p:txBody>
      </p:sp>
      <p:sp>
        <p:nvSpPr>
          <p:cNvPr id="48" name="Rettangolo 4">
            <a:extLst>
              <a:ext uri="{FF2B5EF4-FFF2-40B4-BE49-F238E27FC236}">
                <a16:creationId xmlns:a16="http://schemas.microsoft.com/office/drawing/2014/main" id="{7225A6CF-FDDB-4F6F-82A1-CE5B5679ECAB}"/>
              </a:ext>
            </a:extLst>
          </p:cNvPr>
          <p:cNvSpPr>
            <a:spLocks noChangeArrowheads="1"/>
          </p:cNvSpPr>
          <p:nvPr/>
        </p:nvSpPr>
        <p:spPr bwMode="auto">
          <a:xfrm>
            <a:off x="6528957" y="4255239"/>
            <a:ext cx="5498595" cy="19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SPESE FINANZIABILI</a:t>
            </a:r>
          </a:p>
          <a:p>
            <a:pPr marL="266700" defTabSz="914332">
              <a:spcAft>
                <a:spcPts val="225"/>
              </a:spcAft>
              <a:defRPr/>
            </a:pPr>
            <a:r>
              <a:rPr lang="it-IT" altLang="it-IT" sz="1130" dirty="0">
                <a:solidFill>
                  <a:srgbClr val="797979"/>
                </a:solidFill>
                <a:latin typeface="Arial" panose="020B0604020202020204" pitchFamily="34" charset="0"/>
              </a:rPr>
              <a:t>Compilazione di una scheda programma che preveda:</a:t>
            </a:r>
          </a:p>
          <a:p>
            <a:pPr marL="447675" indent="-180975" algn="just" defTabSz="914354">
              <a:buFont typeface="Arial" panose="020B0604020202020204" pitchFamily="34" charset="0"/>
              <a:buChar char="•"/>
              <a:tabLst>
                <a:tab pos="808018" algn="l"/>
              </a:tabLst>
              <a:defRPr/>
            </a:pPr>
            <a:r>
              <a:rPr lang="it-IT" altLang="it-IT" sz="1130" b="1" dirty="0">
                <a:solidFill>
                  <a:srgbClr val="797979"/>
                </a:solidFill>
                <a:latin typeface="Arial" panose="020B0604020202020204" pitchFamily="34" charset="0"/>
              </a:rPr>
              <a:t>almeno il 50% </a:t>
            </a:r>
            <a:r>
              <a:rPr lang="it-IT" altLang="it-IT" sz="1130" dirty="0">
                <a:solidFill>
                  <a:srgbClr val="797979"/>
                </a:solidFill>
                <a:latin typeface="Arial" panose="020B0604020202020204" pitchFamily="34" charset="0"/>
              </a:rPr>
              <a:t>del finanziamento a «Spese di investimento per la struttura» e </a:t>
            </a:r>
          </a:p>
          <a:p>
            <a:pPr marL="447675" indent="-180975" algn="just" defTabSz="914354">
              <a:buFont typeface="Arial" panose="020B0604020202020204" pitchFamily="34" charset="0"/>
              <a:buChar char="•"/>
              <a:tabLst>
                <a:tab pos="808018" algn="l"/>
              </a:tabLst>
              <a:defRPr/>
            </a:pPr>
            <a:r>
              <a:rPr lang="it-IT" altLang="it-IT" sz="1130" b="1" dirty="0">
                <a:solidFill>
                  <a:srgbClr val="797979"/>
                </a:solidFill>
                <a:latin typeface="Arial" panose="020B0604020202020204" pitchFamily="34" charset="0"/>
              </a:rPr>
              <a:t>massimo il 50% </a:t>
            </a:r>
            <a:r>
              <a:rPr lang="it-IT" altLang="it-IT" sz="1130" dirty="0">
                <a:solidFill>
                  <a:srgbClr val="797979"/>
                </a:solidFill>
                <a:latin typeface="Arial" panose="020B0604020202020204" pitchFamily="34" charset="0"/>
              </a:rPr>
              <a:t>a Spese per formazione, consulenze e attività promozionali (c.d. «spese di supporto»)</a:t>
            </a:r>
          </a:p>
          <a:p>
            <a:pPr marL="266700" algn="just" defTabSz="914354">
              <a:tabLst>
                <a:tab pos="808018" algn="l"/>
              </a:tabLst>
              <a:defRPr/>
            </a:pPr>
            <a:endParaRPr lang="it-IT" altLang="it-IT" sz="1130" b="1" dirty="0">
              <a:solidFill>
                <a:schemeClr val="accent2"/>
              </a:solidFill>
              <a:latin typeface="Arial" panose="020B0604020202020204" pitchFamily="34" charset="0"/>
            </a:endParaRPr>
          </a:p>
          <a:p>
            <a:pPr marL="266700" algn="ctr" defTabSz="914354">
              <a:tabLst>
                <a:tab pos="808018" algn="l"/>
              </a:tabLst>
              <a:defRPr/>
            </a:pPr>
            <a:r>
              <a:rPr lang="it-IT" altLang="it-IT" sz="1130" b="1" dirty="0">
                <a:solidFill>
                  <a:schemeClr val="accent2"/>
                </a:solidFill>
                <a:latin typeface="Arial" panose="020B0604020202020204" pitchFamily="34" charset="0"/>
              </a:rPr>
              <a:t>Nuove classi di spesa </a:t>
            </a:r>
            <a:r>
              <a:rPr lang="it-IT" altLang="it-IT" sz="1130" dirty="0">
                <a:solidFill>
                  <a:srgbClr val="797979"/>
                </a:solidFill>
                <a:latin typeface="Arial" panose="020B0604020202020204" pitchFamily="34" charset="0"/>
              </a:rPr>
              <a:t>finanziabili per progetti con </a:t>
            </a:r>
            <a:r>
              <a:rPr lang="it-IT" altLang="it-IT" sz="1100" b="1" dirty="0">
                <a:solidFill>
                  <a:srgbClr val="00B050"/>
                </a:solidFill>
                <a:latin typeface="Arial" panose="020B0604020202020204" pitchFamily="34" charset="0"/>
              </a:rPr>
              <a:t>focus Africa o America Latina o India </a:t>
            </a:r>
          </a:p>
          <a:p>
            <a:pPr marL="622284" indent="-261932" algn="just" defTabSz="914354">
              <a:buFont typeface="Arial" panose="020B0604020202020204" pitchFamily="34" charset="0"/>
              <a:buChar char="•"/>
              <a:tabLst>
                <a:tab pos="808018" algn="l"/>
              </a:tabLst>
              <a:defRPr/>
            </a:pPr>
            <a:endParaRPr lang="it-IT" altLang="it-IT" sz="1200" dirty="0">
              <a:solidFill>
                <a:srgbClr val="797979"/>
              </a:solidFill>
              <a:latin typeface="Arial" panose="020B0604020202020204" pitchFamily="34" charset="0"/>
            </a:endParaRPr>
          </a:p>
        </p:txBody>
      </p:sp>
      <p:pic>
        <p:nvPicPr>
          <p:cNvPr id="49" name="Immagine 48"/>
          <p:cNvPicPr>
            <a:picLocks noChangeAspect="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05452" y="3130547"/>
            <a:ext cx="522000" cy="522000"/>
          </a:xfrm>
          <a:prstGeom prst="rect">
            <a:avLst/>
          </a:prstGeom>
        </p:spPr>
      </p:pic>
      <p:pic>
        <p:nvPicPr>
          <p:cNvPr id="50" name="Immagine 49"/>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25521" y="4345588"/>
            <a:ext cx="522000" cy="522000"/>
          </a:xfrm>
          <a:prstGeom prst="rect">
            <a:avLst/>
          </a:prstGeom>
        </p:spPr>
      </p:pic>
      <p:cxnSp>
        <p:nvCxnSpPr>
          <p:cNvPr id="51" name="Connettore diritto 50"/>
          <p:cNvCxnSpPr/>
          <p:nvPr/>
        </p:nvCxnSpPr>
        <p:spPr>
          <a:xfrm>
            <a:off x="6274276" y="2240956"/>
            <a:ext cx="0" cy="4123277"/>
          </a:xfrm>
          <a:prstGeom prst="line">
            <a:avLst/>
          </a:prstGeom>
          <a:ln>
            <a:solidFill>
              <a:srgbClr val="7A8CA9"/>
            </a:solidFill>
            <a:prstDash val="dash"/>
          </a:ln>
        </p:spPr>
        <p:style>
          <a:lnRef idx="1">
            <a:schemeClr val="accent4"/>
          </a:lnRef>
          <a:fillRef idx="0">
            <a:schemeClr val="accent4"/>
          </a:fillRef>
          <a:effectRef idx="0">
            <a:schemeClr val="accent4"/>
          </a:effectRef>
          <a:fontRef idx="minor">
            <a:schemeClr val="tx1"/>
          </a:fontRef>
        </p:style>
      </p:cxnSp>
      <p:pic>
        <p:nvPicPr>
          <p:cNvPr id="52" name="Immagine 51"/>
          <p:cNvPicPr>
            <a:picLocks noChangeAspect="1"/>
          </p:cNvPicPr>
          <p:nvPr/>
        </p:nvPicPr>
        <p:blipFill>
          <a:blip r:embed="rId6"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25521" y="5294915"/>
            <a:ext cx="522000" cy="522000"/>
          </a:xfrm>
          <a:prstGeom prst="rect">
            <a:avLst/>
          </a:prstGeom>
        </p:spPr>
      </p:pic>
      <p:pic>
        <p:nvPicPr>
          <p:cNvPr id="53" name="Immagine 52"/>
          <p:cNvPicPr>
            <a:picLocks noChangeAspect="1"/>
          </p:cNvPicPr>
          <p:nvPr/>
        </p:nvPicPr>
        <p:blipFill>
          <a:blip r:embed="rId7"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25521" y="2255467"/>
            <a:ext cx="459007" cy="459007"/>
          </a:xfrm>
          <a:prstGeom prst="rect">
            <a:avLst/>
          </a:prstGeom>
        </p:spPr>
      </p:pic>
      <p:pic>
        <p:nvPicPr>
          <p:cNvPr id="55" name="Immagine 54"/>
          <p:cNvPicPr>
            <a:picLocks noChangeAspect="1"/>
          </p:cNvPicPr>
          <p:nvPr/>
        </p:nvPicPr>
        <p:blipFill>
          <a:blip r:embed="rId8"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358108" y="4387913"/>
            <a:ext cx="396000" cy="396000"/>
          </a:xfrm>
          <a:prstGeom prst="rect">
            <a:avLst/>
          </a:prstGeom>
        </p:spPr>
      </p:pic>
      <p:sp>
        <p:nvSpPr>
          <p:cNvPr id="56" name="Rettangolo 55"/>
          <p:cNvSpPr/>
          <p:nvPr/>
        </p:nvSpPr>
        <p:spPr>
          <a:xfrm>
            <a:off x="624561" y="6641204"/>
            <a:ext cx="5264127" cy="246221"/>
          </a:xfrm>
          <a:prstGeom prst="rect">
            <a:avLst/>
          </a:prstGeom>
        </p:spPr>
        <p:txBody>
          <a:bodyPr wrap="square">
            <a:spAutoFit/>
          </a:bodyPr>
          <a:lstStyle/>
          <a:p>
            <a:pPr>
              <a:defRPr/>
            </a:pPr>
            <a:r>
              <a:rPr lang="it-IT" sz="1000" dirty="0">
                <a:solidFill>
                  <a:srgbClr val="797979"/>
                </a:solidFill>
                <a:latin typeface="Arial" panose="020B0604020202020204"/>
              </a:rPr>
              <a:t>** V. definizione in circolare</a:t>
            </a:r>
          </a:p>
        </p:txBody>
      </p:sp>
      <p:pic>
        <p:nvPicPr>
          <p:cNvPr id="58" name="Immagine 57"/>
          <p:cNvPicPr>
            <a:picLocks noChangeAspect="1"/>
          </p:cNvPicPr>
          <p:nvPr/>
        </p:nvPicPr>
        <p:blipFill>
          <a:blip r:embed="rId9"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274276" y="2281839"/>
            <a:ext cx="523800" cy="523800"/>
          </a:xfrm>
          <a:prstGeom prst="rect">
            <a:avLst/>
          </a:prstGeom>
        </p:spPr>
      </p:pic>
      <p:sp>
        <p:nvSpPr>
          <p:cNvPr id="22" name="Segnaposto testo 25">
            <a:extLst>
              <a:ext uri="{FF2B5EF4-FFF2-40B4-BE49-F238E27FC236}">
                <a16:creationId xmlns:a16="http://schemas.microsoft.com/office/drawing/2014/main" id="{7A364235-06FD-4721-82EF-97A8E2E1D4B3}"/>
              </a:ext>
            </a:extLst>
          </p:cNvPr>
          <p:cNvSpPr txBox="1">
            <a:spLocks/>
          </p:cNvSpPr>
          <p:nvPr/>
        </p:nvSpPr>
        <p:spPr bwMode="auto">
          <a:xfrm>
            <a:off x="630242" y="6487578"/>
            <a:ext cx="9253497" cy="2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defTabSz="810604">
              <a:spcBef>
                <a:spcPct val="20000"/>
              </a:spcBef>
              <a:defRPr/>
            </a:pPr>
            <a:r>
              <a:rPr lang="it-IT" altLang="it-IT" sz="1000" dirty="0">
                <a:solidFill>
                  <a:srgbClr val="797979"/>
                </a:solidFill>
                <a:latin typeface="Arial" panose="020B0604020202020204"/>
              </a:rPr>
              <a:t>* È possibile finanziare solo il negozio esclusivamente se non si è già presenti in una specifica geografia, anche con proprie strutture.</a:t>
            </a:r>
          </a:p>
        </p:txBody>
      </p:sp>
      <p:sp>
        <p:nvSpPr>
          <p:cNvPr id="2" name="Segnaposto numero diapositiva 3">
            <a:extLst>
              <a:ext uri="{FF2B5EF4-FFF2-40B4-BE49-F238E27FC236}">
                <a16:creationId xmlns:a16="http://schemas.microsoft.com/office/drawing/2014/main" id="{E534139B-62AB-A5A6-9B60-8E59C083C21B}"/>
              </a:ext>
            </a:extLst>
          </p:cNvPr>
          <p:cNvSpPr>
            <a:spLocks noGrp="1"/>
          </p:cNvSpPr>
          <p:nvPr>
            <p:ph type="sldNum" sz="quarter" idx="12"/>
          </p:nvPr>
        </p:nvSpPr>
        <p:spPr>
          <a:xfrm>
            <a:off x="334433" y="6297858"/>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6" name="Rettangolo 5">
            <a:extLst>
              <a:ext uri="{FF2B5EF4-FFF2-40B4-BE49-F238E27FC236}">
                <a16:creationId xmlns:a16="http://schemas.microsoft.com/office/drawing/2014/main" id="{5BBBC232-127A-848C-0329-F2860E9AAC3E}"/>
              </a:ext>
            </a:extLst>
          </p:cNvPr>
          <p:cNvSpPr>
            <a:spLocks noChangeArrowheads="1"/>
          </p:cNvSpPr>
          <p:nvPr/>
        </p:nvSpPr>
        <p:spPr bwMode="auto">
          <a:xfrm>
            <a:off x="6597111" y="2289663"/>
            <a:ext cx="5307487" cy="18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INCENTIVI E PREMIALITÀ</a:t>
            </a:r>
          </a:p>
          <a:p>
            <a:pPr algn="ctr" defTabSz="810604">
              <a:spcBef>
                <a:spcPct val="20000"/>
              </a:spcBef>
              <a:defRPr/>
            </a:pPr>
            <a:r>
              <a:rPr lang="it-IT" altLang="it-IT" sz="1130" b="1" dirty="0">
                <a:solidFill>
                  <a:srgbClr val="797979"/>
                </a:solidFill>
                <a:latin typeface="Arial" panose="020B0604020202020204" pitchFamily="34" charset="0"/>
              </a:rPr>
              <a:t>Garanzie </a:t>
            </a:r>
            <a:r>
              <a:rPr lang="it-IT" altLang="it-IT" sz="1130" dirty="0">
                <a:solidFill>
                  <a:srgbClr val="797979"/>
                </a:solidFill>
                <a:latin typeface="Arial" panose="020B0604020202020204" pitchFamily="34" charset="0"/>
              </a:rPr>
              <a:t>in funzione del rating</a:t>
            </a:r>
          </a:p>
          <a:p>
            <a:pPr algn="ctr" defTabSz="810604">
              <a:spcBef>
                <a:spcPct val="20000"/>
              </a:spcBef>
              <a:defRPr/>
            </a:pPr>
            <a:r>
              <a:rPr lang="it-IT" altLang="it-IT" sz="1130" dirty="0">
                <a:solidFill>
                  <a:srgbClr val="797979"/>
                </a:solidFill>
                <a:latin typeface="Arial" panose="020B0604020202020204" pitchFamily="34" charset="0"/>
              </a:rPr>
              <a:t>Possibilità di ottenere una quota </a:t>
            </a:r>
            <a:r>
              <a:rPr lang="it-IT" altLang="it-IT" sz="1130" b="1" dirty="0">
                <a:solidFill>
                  <a:schemeClr val="accent2"/>
                </a:solidFill>
                <a:latin typeface="Arial" panose="020B0604020202020204" pitchFamily="34" charset="0"/>
              </a:rPr>
              <a:t>a fondo perduto fino al 10% con un massimo di €100.000 </a:t>
            </a:r>
            <a:r>
              <a:rPr lang="it-IT" altLang="it-IT" sz="1130" dirty="0">
                <a:solidFill>
                  <a:srgbClr val="797979"/>
                </a:solidFill>
                <a:latin typeface="Arial" panose="020B0604020202020204" pitchFamily="34" charset="0"/>
              </a:rPr>
              <a:t>in funzione di specifici requisiti </a:t>
            </a:r>
          </a:p>
          <a:p>
            <a:pPr algn="ctr" defTabSz="810604">
              <a:spcBef>
                <a:spcPct val="20000"/>
              </a:spcBef>
              <a:defRPr/>
            </a:pPr>
            <a:r>
              <a:rPr lang="it-IT" altLang="it-IT" sz="1130" dirty="0">
                <a:solidFill>
                  <a:srgbClr val="797979"/>
                </a:solidFill>
                <a:latin typeface="Arial" panose="020B0604020202020204" pitchFamily="34" charset="0"/>
              </a:rPr>
              <a:t>Per</a:t>
            </a:r>
            <a:r>
              <a:rPr lang="it-IT" altLang="it-IT" sz="1130" b="1" dirty="0">
                <a:solidFill>
                  <a:schemeClr val="accent2"/>
                </a:solidFill>
                <a:latin typeface="Arial" panose="020B0604020202020204" pitchFamily="34" charset="0"/>
              </a:rPr>
              <a:t> </a:t>
            </a:r>
            <a:r>
              <a:rPr lang="it-IT" altLang="it-IT" sz="1100" b="1" dirty="0">
                <a:solidFill>
                  <a:srgbClr val="00B050"/>
                </a:solidFill>
                <a:latin typeface="Arial" panose="020B0604020202020204" pitchFamily="34" charset="0"/>
              </a:rPr>
              <a:t>Africa o America Latina o India</a:t>
            </a:r>
            <a:r>
              <a:rPr lang="it-IT" altLang="it-IT" sz="1130" b="1" dirty="0">
                <a:solidFill>
                  <a:schemeClr val="accent2"/>
                </a:solidFill>
                <a:latin typeface="Arial" panose="020B0604020202020204" pitchFamily="34" charset="0"/>
              </a:rPr>
              <a:t>: fondo perduto 10% (max 100.000) elevabile fino al 20% con un massimo di €200.000 </a:t>
            </a:r>
            <a:r>
              <a:rPr lang="it-IT" altLang="it-IT" sz="1130" b="1" dirty="0">
                <a:solidFill>
                  <a:srgbClr val="797979"/>
                </a:solidFill>
                <a:latin typeface="Arial" panose="020B0604020202020204" pitchFamily="34" charset="0"/>
              </a:rPr>
              <a:t>in caso di sede </a:t>
            </a:r>
            <a:r>
              <a:rPr lang="it-IT" altLang="it-IT" sz="1130" dirty="0">
                <a:solidFill>
                  <a:srgbClr val="797979"/>
                </a:solidFill>
                <a:latin typeface="Arial" panose="020B0604020202020204" pitchFamily="34" charset="0"/>
              </a:rPr>
              <a:t>operativa nelle regioni del </a:t>
            </a:r>
            <a:r>
              <a:rPr lang="it-IT" altLang="it-IT" sz="1130" b="1" dirty="0">
                <a:solidFill>
                  <a:srgbClr val="797979"/>
                </a:solidFill>
                <a:latin typeface="Arial" panose="020B0604020202020204" pitchFamily="34" charset="0"/>
              </a:rPr>
              <a:t>Sud Italia, </a:t>
            </a:r>
            <a:r>
              <a:rPr lang="it-IT" altLang="it-IT" sz="1130" b="1" dirty="0">
                <a:solidFill>
                  <a:schemeClr val="accent2"/>
                </a:solidFill>
                <a:latin typeface="Arial" panose="020B0604020202020204" pitchFamily="34" charset="0"/>
              </a:rPr>
              <a:t>startup e PMI innovative </a:t>
            </a:r>
          </a:p>
          <a:p>
            <a:pPr algn="ctr" defTabSz="810604">
              <a:spcBef>
                <a:spcPct val="20000"/>
              </a:spcBef>
              <a:defRPr/>
            </a:pPr>
            <a:r>
              <a:rPr lang="it-IT" altLang="it-IT" sz="1130" dirty="0">
                <a:solidFill>
                  <a:srgbClr val="797979"/>
                </a:solidFill>
                <a:latin typeface="Arial" panose="020B0604020202020204" pitchFamily="34" charset="0"/>
              </a:rPr>
              <a:t>Per</a:t>
            </a:r>
            <a:r>
              <a:rPr lang="it-IT" altLang="it-IT" sz="1130" b="1" dirty="0">
                <a:solidFill>
                  <a:schemeClr val="accent2"/>
                </a:solidFill>
                <a:latin typeface="Arial" panose="020B0604020202020204" pitchFamily="34" charset="0"/>
              </a:rPr>
              <a:t> </a:t>
            </a:r>
            <a:r>
              <a:rPr lang="it-IT" altLang="it-IT" sz="1100" b="1" dirty="0">
                <a:solidFill>
                  <a:srgbClr val="00B050"/>
                </a:solidFill>
                <a:latin typeface="Arial" panose="020B0604020202020204" pitchFamily="34" charset="0"/>
              </a:rPr>
              <a:t>USA</a:t>
            </a:r>
            <a:r>
              <a:rPr lang="it-IT" altLang="it-IT" sz="1130" b="1" dirty="0">
                <a:solidFill>
                  <a:schemeClr val="accent2"/>
                </a:solidFill>
                <a:latin typeface="Arial" panose="020B0604020202020204" pitchFamily="34" charset="0"/>
              </a:rPr>
              <a:t>: fondo perduto 10% (max 100.000)</a:t>
            </a:r>
            <a:endParaRPr lang="it-IT" altLang="it-IT" sz="1130" dirty="0">
              <a:solidFill>
                <a:srgbClr val="797979"/>
              </a:solidFill>
              <a:latin typeface="Arial" panose="020B0604020202020204" pitchFamily="34" charset="0"/>
            </a:endParaRPr>
          </a:p>
          <a:p>
            <a:pPr algn="ctr" defTabSz="810604">
              <a:spcBef>
                <a:spcPct val="20000"/>
              </a:spcBef>
              <a:defRPr/>
            </a:pPr>
            <a:endParaRPr lang="it-IT" altLang="it-IT" sz="1130" dirty="0">
              <a:solidFill>
                <a:srgbClr val="797979"/>
              </a:solidFill>
              <a:latin typeface="Arial" panose="020B0604020202020204" pitchFamily="34" charset="0"/>
            </a:endParaRPr>
          </a:p>
        </p:txBody>
      </p:sp>
    </p:spTree>
    <p:extLst>
      <p:ext uri="{BB962C8B-B14F-4D97-AF65-F5344CB8AC3E}">
        <p14:creationId xmlns:p14="http://schemas.microsoft.com/office/powerpoint/2010/main" val="3026666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75AF2B2-2666-883B-1EF8-EDE0FFAAF10F}"/>
              </a:ext>
            </a:extLst>
          </p:cNvPr>
          <p:cNvSpPr>
            <a:spLocks noGrp="1"/>
          </p:cNvSpPr>
          <p:nvPr>
            <p:ph type="body" idx="13"/>
          </p:nvPr>
        </p:nvSpPr>
        <p:spPr/>
        <p:txBody>
          <a:bodyPr/>
          <a:lstStyle/>
          <a:p>
            <a:r>
              <a:rPr lang="it-IT" dirty="0">
                <a:solidFill>
                  <a:schemeClr val="accent2"/>
                </a:solidFill>
              </a:rPr>
              <a:t>Inserimento mercati</a:t>
            </a:r>
            <a:r>
              <a:rPr lang="it-IT" dirty="0"/>
              <a:t>: spese finanziabili</a:t>
            </a:r>
          </a:p>
        </p:txBody>
      </p:sp>
      <p:sp>
        <p:nvSpPr>
          <p:cNvPr id="7" name="Rettangolo con angoli arrotondati 6">
            <a:extLst>
              <a:ext uri="{FF2B5EF4-FFF2-40B4-BE49-F238E27FC236}">
                <a16:creationId xmlns:a16="http://schemas.microsoft.com/office/drawing/2014/main" id="{4241A3F9-A48D-CC91-65D5-CBF294D0E8EA}"/>
              </a:ext>
            </a:extLst>
          </p:cNvPr>
          <p:cNvSpPr/>
          <p:nvPr/>
        </p:nvSpPr>
        <p:spPr>
          <a:xfrm>
            <a:off x="7694921" y="192704"/>
            <a:ext cx="4130896" cy="713144"/>
          </a:xfrm>
          <a:prstGeom prst="roundRect">
            <a:avLst/>
          </a:prstGeom>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it-IT" sz="1400" b="1" dirty="0">
                <a:solidFill>
                  <a:schemeClr val="accent1"/>
                </a:solidFill>
              </a:rPr>
              <a:t>Disponibile in Circolare allegato con dettaglio delle spese ammissibili per ciascuna voce</a:t>
            </a:r>
          </a:p>
        </p:txBody>
      </p:sp>
      <p:sp>
        <p:nvSpPr>
          <p:cNvPr id="9" name="CasellaDiTesto 8">
            <a:extLst>
              <a:ext uri="{FF2B5EF4-FFF2-40B4-BE49-F238E27FC236}">
                <a16:creationId xmlns:a16="http://schemas.microsoft.com/office/drawing/2014/main" id="{DF58A5C4-E90E-384B-B0E0-38312D2B953B}"/>
              </a:ext>
            </a:extLst>
          </p:cNvPr>
          <p:cNvSpPr txBox="1"/>
          <p:nvPr/>
        </p:nvSpPr>
        <p:spPr>
          <a:xfrm>
            <a:off x="334433" y="607405"/>
            <a:ext cx="3526367" cy="533480"/>
          </a:xfrm>
          <a:prstGeom prst="rect">
            <a:avLst/>
          </a:prstGeom>
          <a:noFill/>
        </p:spPr>
        <p:txBody>
          <a:bodyPr wrap="square" lIns="48000" tIns="48000" rIns="48000" bIns="48000" anchor="ctr" anchorCtr="0">
            <a:noAutofit/>
          </a:bodyPr>
          <a:lstStyle/>
          <a:p>
            <a:r>
              <a:rPr lang="it-IT" altLang="it-IT" sz="1400" b="1" dirty="0">
                <a:solidFill>
                  <a:schemeClr val="accent2"/>
                </a:solidFill>
                <a:latin typeface="Arial" panose="020B0604020202020204" pitchFamily="34" charset="0"/>
              </a:rPr>
              <a:t>Scheda programma</a:t>
            </a:r>
            <a:endParaRPr lang="it-IT" sz="1400" b="1" dirty="0">
              <a:solidFill>
                <a:schemeClr val="accent2"/>
              </a:solidFill>
            </a:endParaRPr>
          </a:p>
        </p:txBody>
      </p:sp>
      <p:graphicFrame>
        <p:nvGraphicFramePr>
          <p:cNvPr id="26" name="Tabella 26">
            <a:extLst>
              <a:ext uri="{FF2B5EF4-FFF2-40B4-BE49-F238E27FC236}">
                <a16:creationId xmlns:a16="http://schemas.microsoft.com/office/drawing/2014/main" id="{2070B536-6E7D-5147-E470-B6828A088830}"/>
              </a:ext>
            </a:extLst>
          </p:cNvPr>
          <p:cNvGraphicFramePr>
            <a:graphicFrameLocks noGrp="1"/>
          </p:cNvGraphicFramePr>
          <p:nvPr>
            <p:extLst>
              <p:ext uri="{D42A27DB-BD31-4B8C-83A1-F6EECF244321}">
                <p14:modId xmlns:p14="http://schemas.microsoft.com/office/powerpoint/2010/main" val="3804504561"/>
              </p:ext>
            </p:extLst>
          </p:nvPr>
        </p:nvGraphicFramePr>
        <p:xfrm>
          <a:off x="316407" y="1070862"/>
          <a:ext cx="11639014" cy="5730240"/>
        </p:xfrm>
        <a:graphic>
          <a:graphicData uri="http://schemas.openxmlformats.org/drawingml/2006/table">
            <a:tbl>
              <a:tblPr firstRow="1" bandRow="1">
                <a:tableStyleId>{5C22544A-7EE6-4342-B048-85BDC9FD1C3A}</a:tableStyleId>
              </a:tblPr>
              <a:tblGrid>
                <a:gridCol w="5819507">
                  <a:extLst>
                    <a:ext uri="{9D8B030D-6E8A-4147-A177-3AD203B41FA5}">
                      <a16:colId xmlns:a16="http://schemas.microsoft.com/office/drawing/2014/main" val="2159220101"/>
                    </a:ext>
                  </a:extLst>
                </a:gridCol>
                <a:gridCol w="5819507">
                  <a:extLst>
                    <a:ext uri="{9D8B030D-6E8A-4147-A177-3AD203B41FA5}">
                      <a16:colId xmlns:a16="http://schemas.microsoft.com/office/drawing/2014/main" val="2794987487"/>
                    </a:ext>
                  </a:extLst>
                </a:gridCol>
              </a:tblGrid>
              <a:tr h="274160">
                <a:tc gridSpan="2">
                  <a:txBody>
                    <a:bodyPr/>
                    <a:lstStyle/>
                    <a:p>
                      <a:pPr algn="ctr"/>
                      <a:r>
                        <a:rPr lang="it-IT" sz="1300" dirty="0"/>
                        <a:t>Classe 1 (almeno il 50% dell’Intervento Agevolativo)</a:t>
                      </a: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tcPr>
                </a:tc>
                <a:tc hMerge="1">
                  <a:txBody>
                    <a:bodyPr/>
                    <a:lstStyle/>
                    <a:p>
                      <a:pPr algn="ctr"/>
                      <a:endParaRPr lang="it-IT" sz="1300" dirty="0"/>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tcPr>
                </a:tc>
                <a:extLst>
                  <a:ext uri="{0D108BD9-81ED-4DB2-BD59-A6C34878D82A}">
                    <a16:rowId xmlns:a16="http://schemas.microsoft.com/office/drawing/2014/main" val="890500994"/>
                  </a:ext>
                </a:extLst>
              </a:tr>
              <a:tr h="274160">
                <a:tc gridSpan="2">
                  <a:txBody>
                    <a:bodyPr/>
                    <a:lstStyle/>
                    <a:p>
                      <a:r>
                        <a:rPr lang="it-IT" sz="1300" b="1" dirty="0"/>
                        <a:t>1. Spese di investimento per la struttura</a:t>
                      </a: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solidFill>
                      <a:schemeClr val="accent1">
                        <a:lumMod val="20000"/>
                        <a:lumOff val="80000"/>
                      </a:schemeClr>
                    </a:solidFill>
                  </a:tcPr>
                </a:tc>
                <a:tc hMerge="1">
                  <a:txBody>
                    <a:bodyPr/>
                    <a:lstStyle/>
                    <a:p>
                      <a:endParaRPr lang="it-IT" sz="1300" b="1" dirty="0"/>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52012293"/>
                  </a:ext>
                </a:extLst>
              </a:tr>
              <a:tr h="259731">
                <a:tc gridSpan="2">
                  <a:txBody>
                    <a:bodyPr/>
                    <a:lstStyle/>
                    <a:p>
                      <a:r>
                        <a:rPr lang="it-IT" sz="1200" b="1" dirty="0"/>
                        <a:t>1.1 Spese di struttura</a:t>
                      </a: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tc hMerge="1">
                  <a:txBody>
                    <a:bodyPr/>
                    <a:lstStyle/>
                    <a:p>
                      <a:endParaRPr lang="it-IT" sz="1200" b="1" dirty="0"/>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extLst>
                  <a:ext uri="{0D108BD9-81ED-4DB2-BD59-A6C34878D82A}">
                    <a16:rowId xmlns:a16="http://schemas.microsoft.com/office/drawing/2014/main" val="92735111"/>
                  </a:ext>
                </a:extLst>
              </a:tr>
              <a:tr h="259731">
                <a:tc gridSpan="2">
                  <a:txBody>
                    <a:bodyPr/>
                    <a:lstStyle/>
                    <a:p>
                      <a:r>
                        <a:rPr lang="it-IT" sz="1200" dirty="0"/>
                        <a:t>1.1.1 Locali</a:t>
                      </a: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tc hMerge="1">
                  <a:txBody>
                    <a:bodyPr/>
                    <a:lstStyle/>
                    <a:p>
                      <a:endParaRPr lang="it-IT" sz="1200" dirty="0"/>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extLst>
                  <a:ext uri="{0D108BD9-81ED-4DB2-BD59-A6C34878D82A}">
                    <a16:rowId xmlns:a16="http://schemas.microsoft.com/office/drawing/2014/main" val="757348879"/>
                  </a:ext>
                </a:extLst>
              </a:tr>
              <a:tr h="259731">
                <a:tc gridSpan="2">
                  <a:txBody>
                    <a:bodyPr/>
                    <a:lstStyle/>
                    <a:p>
                      <a:r>
                        <a:rPr lang="it-IT" sz="1200" dirty="0"/>
                        <a:t>1.1.2 Ristrutturazione e investimento di </a:t>
                      </a:r>
                      <a:r>
                        <a:rPr lang="it-IT" sz="1200" i="1" dirty="0"/>
                        <a:t>start-up</a:t>
                      </a: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tc hMerge="1">
                  <a:txBody>
                    <a:bodyPr/>
                    <a:lstStyle/>
                    <a:p>
                      <a:endParaRPr lang="it-IT" sz="1200" i="1" dirty="0"/>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extLst>
                  <a:ext uri="{0D108BD9-81ED-4DB2-BD59-A6C34878D82A}">
                    <a16:rowId xmlns:a16="http://schemas.microsoft.com/office/drawing/2014/main" val="3843930297"/>
                  </a:ext>
                </a:extLst>
              </a:tr>
              <a:tr h="259731">
                <a:tc grid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it-IT" sz="1200" b="1" dirty="0"/>
                        <a:t>1.2 Spese di personale</a:t>
                      </a: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tc hMerge="1">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it-IT" sz="1200" b="1" dirty="0"/>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extLst>
                  <a:ext uri="{0D108BD9-81ED-4DB2-BD59-A6C34878D82A}">
                    <a16:rowId xmlns:a16="http://schemas.microsoft.com/office/drawing/2014/main" val="3423603484"/>
                  </a:ext>
                </a:extLst>
              </a:tr>
              <a:tr h="259731">
                <a:tc gridSpan="2">
                  <a:txBody>
                    <a:bodyPr/>
                    <a:lstStyle/>
                    <a:p>
                      <a:r>
                        <a:rPr lang="it-IT" sz="1200" dirty="0"/>
                        <a:t>1.2.1 </a:t>
                      </a:r>
                      <a:r>
                        <a:rPr lang="it-IT" sz="1200" kern="1200" dirty="0">
                          <a:solidFill>
                            <a:schemeClr val="dk1"/>
                          </a:solidFill>
                          <a:effectLst/>
                          <a:latin typeface="+mn-lt"/>
                          <a:ea typeface="+mn-ea"/>
                          <a:cs typeface="+mn-cs"/>
                        </a:rPr>
                        <a:t>Personale in via esclusiva e continuativa all’estero, per lo svolgimento di mansioni non correlate all'attività commerciale di vendita</a:t>
                      </a:r>
                      <a:endParaRPr lang="it-IT" sz="1200" dirty="0"/>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tc hMerge="1">
                  <a:txBody>
                    <a:bodyPr/>
                    <a:lstStyle/>
                    <a:p>
                      <a:endParaRPr lang="it-IT" sz="1200" dirty="0"/>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extLst>
                  <a:ext uri="{0D108BD9-81ED-4DB2-BD59-A6C34878D82A}">
                    <a16:rowId xmlns:a16="http://schemas.microsoft.com/office/drawing/2014/main" val="4231947478"/>
                  </a:ext>
                </a:extLst>
              </a:tr>
              <a:tr h="259731">
                <a:tc gridSpan="2">
                  <a:txBody>
                    <a:bodyPr/>
                    <a:lstStyle/>
                    <a:p>
                      <a:r>
                        <a:rPr lang="it-IT" sz="1200" dirty="0"/>
                        <a:t>1.2.2 Viaggi del personale all’estero </a:t>
                      </a: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tc hMerge="1">
                  <a:txBody>
                    <a:bodyPr/>
                    <a:lstStyle/>
                    <a:p>
                      <a:endParaRPr lang="it-IT" sz="1200" dirty="0"/>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extLst>
                  <a:ext uri="{0D108BD9-81ED-4DB2-BD59-A6C34878D82A}">
                    <a16:rowId xmlns:a16="http://schemas.microsoft.com/office/drawing/2014/main" val="2801778849"/>
                  </a:ext>
                </a:extLst>
              </a:tr>
              <a:tr h="274160">
                <a:tc gridSpan="2">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FFFEFD"/>
                          </a:solidFill>
                          <a:effectLst/>
                          <a:uLnTx/>
                          <a:uFillTx/>
                          <a:latin typeface="Arial" panose="020B0604020202020204"/>
                          <a:ea typeface="+mn-ea"/>
                          <a:cs typeface="+mn-cs"/>
                        </a:rPr>
                        <a:t>Classe 2 (massimo il 50% dell’Intervento Agevolativo)</a:t>
                      </a: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solidFill>
                      <a:schemeClr val="tx1"/>
                    </a:solidFill>
                  </a:tcPr>
                </a:tc>
                <a:tc hMerge="1">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it-IT" sz="1300" b="1" i="0" u="none" strike="noStrike" kern="1200" cap="none" spc="0" normalizeH="0" baseline="0" noProof="0" dirty="0">
                        <a:ln>
                          <a:noFill/>
                        </a:ln>
                        <a:solidFill>
                          <a:srgbClr val="FFFEFD"/>
                        </a:solidFill>
                        <a:effectLst/>
                        <a:uLnTx/>
                        <a:uFillTx/>
                        <a:latin typeface="Arial" panose="020B0604020202020204"/>
                        <a:ea typeface="+mn-ea"/>
                        <a:cs typeface="+mn-cs"/>
                      </a:endParaRP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371624904"/>
                  </a:ext>
                </a:extLst>
              </a:tr>
              <a:tr h="272638">
                <a:tc gridSpan="2">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it-IT" sz="1300" b="1" kern="1200" dirty="0">
                          <a:solidFill>
                            <a:schemeClr val="dk1"/>
                          </a:solidFill>
                          <a:latin typeface="+mn-lt"/>
                          <a:ea typeface="+mn-ea"/>
                          <a:cs typeface="+mn-cs"/>
                        </a:rPr>
                        <a:t>2. Spese di supporto</a:t>
                      </a: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it-IT" sz="1300" b="1" kern="1200" dirty="0">
                        <a:solidFill>
                          <a:schemeClr val="dk1"/>
                        </a:solidFill>
                        <a:latin typeface="+mn-lt"/>
                        <a:ea typeface="+mn-ea"/>
                        <a:cs typeface="+mn-cs"/>
                      </a:endParaRP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418795845"/>
                  </a:ext>
                </a:extLst>
              </a:tr>
              <a:tr h="2055107">
                <a:tc>
                  <a:txBody>
                    <a:bodyPr/>
                    <a:lstStyle/>
                    <a:p>
                      <a:pPr marL="0" lvl="1" indent="0">
                        <a:lnSpc>
                          <a:spcPct val="100000"/>
                        </a:lnSpc>
                        <a:spcAft>
                          <a:spcPts val="600"/>
                        </a:spcAft>
                        <a:buFontTx/>
                        <a:buNone/>
                      </a:pPr>
                      <a:r>
                        <a:rPr lang="it-IT" sz="1200" kern="1200" dirty="0">
                          <a:solidFill>
                            <a:schemeClr val="dk1"/>
                          </a:solidFill>
                          <a:latin typeface="+mn-lt"/>
                          <a:ea typeface="+mn-ea"/>
                          <a:cs typeface="+mn-cs"/>
                        </a:rPr>
                        <a:t>2.1. Spese per formazione </a:t>
                      </a:r>
                    </a:p>
                    <a:p>
                      <a:pPr marL="0" lvl="1" indent="0">
                        <a:lnSpc>
                          <a:spcPct val="100000"/>
                        </a:lnSpc>
                        <a:spcAft>
                          <a:spcPts val="600"/>
                        </a:spcAft>
                        <a:buFontTx/>
                        <a:buNone/>
                      </a:pPr>
                      <a:r>
                        <a:rPr lang="it-IT" sz="1200" kern="1200" dirty="0">
                          <a:solidFill>
                            <a:schemeClr val="dk1"/>
                          </a:solidFill>
                          <a:latin typeface="+mn-lt"/>
                          <a:ea typeface="+mn-ea"/>
                          <a:cs typeface="+mn-cs"/>
                        </a:rPr>
                        <a:t>2.2. Spese per consulenze specialistiche afferenti alla realizzazione del programma</a:t>
                      </a:r>
                    </a:p>
                    <a:p>
                      <a:pPr marL="0" lvl="1" indent="0">
                        <a:lnSpc>
                          <a:spcPct val="100000"/>
                        </a:lnSpc>
                        <a:spcAft>
                          <a:spcPts val="600"/>
                        </a:spcAft>
                        <a:buFontTx/>
                        <a:buNone/>
                      </a:pPr>
                      <a:r>
                        <a:rPr lang="it-IT" sz="1200" kern="1200" dirty="0">
                          <a:solidFill>
                            <a:schemeClr val="dk1"/>
                          </a:solidFill>
                          <a:latin typeface="+mn-lt"/>
                          <a:ea typeface="+mn-ea"/>
                          <a:cs typeface="+mn-cs"/>
                        </a:rPr>
                        <a:t>2.3. Spese per attività promozionali allo scopo di lanciare su un nuovo mercato un prodotto nuovo o già esistente, ad esempio per la partecipazione a fiere;</a:t>
                      </a:r>
                    </a:p>
                    <a:p>
                      <a:pPr marL="0" lvl="1" indent="0">
                        <a:lnSpc>
                          <a:spcPct val="100000"/>
                        </a:lnSpc>
                        <a:spcAft>
                          <a:spcPts val="600"/>
                        </a:spcAft>
                        <a:buFontTx/>
                        <a:buNone/>
                      </a:pPr>
                      <a:r>
                        <a:rPr lang="it-IT" sz="1200" kern="1200" dirty="0">
                          <a:solidFill>
                            <a:schemeClr val="dk1"/>
                          </a:solidFill>
                          <a:latin typeface="+mn-lt"/>
                          <a:ea typeface="+mn-ea"/>
                          <a:cs typeface="+mn-cs"/>
                        </a:rPr>
                        <a:t>2.4. Spese per consulenze finalizzate alla presentazione e gestione della richiesta di Intervento Agevolativo</a:t>
                      </a:r>
                    </a:p>
                    <a:p>
                      <a:pPr marL="0" lvl="1" indent="0">
                        <a:lnSpc>
                          <a:spcPct val="100000"/>
                        </a:lnSpc>
                        <a:spcAft>
                          <a:spcPts val="600"/>
                        </a:spcAft>
                        <a:buFontTx/>
                        <a:buNone/>
                      </a:pPr>
                      <a:r>
                        <a:rPr lang="it-IT" sz="1200" kern="1200" dirty="0">
                          <a:solidFill>
                            <a:schemeClr val="dk1"/>
                          </a:solidFill>
                          <a:latin typeface="+mn-lt"/>
                          <a:ea typeface="+mn-ea"/>
                          <a:cs typeface="+mn-cs"/>
                        </a:rPr>
                        <a:t>2.5 Spese per consulenze professionali per le verifiche di conformità alla normativa ambientale nazionale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600"/>
                        </a:spcAft>
                      </a:pPr>
                      <a:r>
                        <a:rPr lang="it-IT" sz="1200" b="1" dirty="0"/>
                        <a:t>Per le imprese con interessi </a:t>
                      </a:r>
                      <a:r>
                        <a:rPr lang="it-IT" sz="1200" b="1" kern="1200" dirty="0">
                          <a:solidFill>
                            <a:srgbClr val="00B050"/>
                          </a:solidFill>
                          <a:latin typeface="+mn-lt"/>
                          <a:ea typeface="+mn-ea"/>
                          <a:cs typeface="+mn-cs"/>
                        </a:rPr>
                        <a:t>in Africa o in America Latina o in India</a:t>
                      </a:r>
                      <a:r>
                        <a:rPr lang="it-IT" sz="1200" b="1" dirty="0"/>
                        <a:t>:</a:t>
                      </a:r>
                    </a:p>
                    <a:p>
                      <a:pPr>
                        <a:spcAft>
                          <a:spcPts val="600"/>
                        </a:spcAft>
                      </a:pPr>
                      <a:r>
                        <a:rPr lang="it-IT" sz="1100" dirty="0"/>
                        <a:t>2.6 spese per la formazione professionale di personale in Italia o, rispettivamente, in Africa o in America Latina o in India. La formazione dev’essere erogata da una società </a:t>
                      </a:r>
                      <a:r>
                        <a:rPr lang="it-IT" sz="1100" dirty="0">
                          <a:effectLst/>
                          <a:latin typeface="Arial" panose="020B0604020202020204" pitchFamily="34" charset="0"/>
                          <a:ea typeface="Arial" panose="020B0604020202020204" pitchFamily="34" charset="0"/>
                          <a:cs typeface="Times New Roman" panose="02020603050405020304" pitchFamily="18" charset="0"/>
                        </a:rPr>
                        <a:t>ovvero enti o istituti di formazione (in ogni caso </a:t>
                      </a:r>
                      <a:r>
                        <a:rPr lang="it-IT" sz="1100" dirty="0"/>
                        <a:t>certificati e dotati di requisiti di professionalità e indipendenza) ovvero da professionisti anch’essi dotati di requisiti di professionalità e indipendenza, nonché di comprovata esperienza e certificazioni. </a:t>
                      </a:r>
                    </a:p>
                    <a:p>
                      <a:pPr>
                        <a:spcAft>
                          <a:spcPts val="600"/>
                        </a:spcAft>
                      </a:pPr>
                      <a:r>
                        <a:rPr lang="it-IT" sz="1100" dirty="0"/>
                        <a:t>2.7 spese di affitto e allestimento dei locali adibiti alla formazione;</a:t>
                      </a:r>
                    </a:p>
                    <a:p>
                      <a:pPr>
                        <a:spcAft>
                          <a:spcPts val="600"/>
                        </a:spcAft>
                      </a:pPr>
                      <a:r>
                        <a:rPr lang="it-IT" sz="1100" dirty="0"/>
                        <a:t>2.8 spese di viaggio, ingresso (incluse eventuali spese per le pratiche di regolarizzazione in Italia) e soggiorno in Italia del personale per assunzione a seguito di formazione, nonché tutti gli altri costi connessi e/o strumentali all’assunzione (visite mediche, divise etc.)</a:t>
                      </a:r>
                    </a:p>
                    <a:p>
                      <a:pPr marL="0" marR="0" lvl="0" indent="0" algn="l" defTabSz="914377" rtl="0" eaLnBrk="1" fontAlgn="auto" latinLnBrk="0" hangingPunct="1">
                        <a:lnSpc>
                          <a:spcPct val="100000"/>
                        </a:lnSpc>
                        <a:spcBef>
                          <a:spcPts val="0"/>
                        </a:spcBef>
                        <a:spcAft>
                          <a:spcPts val="600"/>
                        </a:spcAft>
                        <a:buClrTx/>
                        <a:buSzTx/>
                        <a:buFontTx/>
                        <a:buNone/>
                        <a:tabLst/>
                        <a:defRPr/>
                      </a:pPr>
                      <a:r>
                        <a:rPr lang="it-IT" sz="1100" kern="1200" dirty="0">
                          <a:solidFill>
                            <a:schemeClr val="dk1"/>
                          </a:solidFill>
                          <a:latin typeface="+mn-lt"/>
                          <a:ea typeface="+mn-ea"/>
                          <a:cs typeface="+mn-cs"/>
                        </a:rPr>
                        <a:t>2.9 </a:t>
                      </a:r>
                      <a:r>
                        <a:rPr lang="it-IT" sz="1100" dirty="0">
                          <a:effectLst/>
                          <a:latin typeface="Arial" panose="020B0604020202020204" pitchFamily="34" charset="0"/>
                          <a:ea typeface="Calibri" panose="020F0502020204030204" pitchFamily="34" charset="0"/>
                          <a:cs typeface="Times New Roman" panose="02020603050405020304" pitchFamily="18" charset="0"/>
                        </a:rPr>
                        <a:t>spese finalizzate </a:t>
                      </a:r>
                      <a:r>
                        <a:rPr lang="it-IT" sz="1100" dirty="0">
                          <a:solidFill>
                            <a:srgbClr val="415364"/>
                          </a:solidFill>
                          <a:effectLst/>
                          <a:latin typeface="Arial" panose="020B0604020202020204" pitchFamily="34" charset="0"/>
                          <a:ea typeface="Calibri" panose="020F0502020204030204" pitchFamily="34" charset="0"/>
                          <a:cs typeface="Times New Roman" panose="02020603050405020304" pitchFamily="18" charset="0"/>
                        </a:rPr>
                        <a:t>all’instaurazione di un contratto di apprendistato o tirocinio, o similare (contratto di lavoro tipicamente a scopo/causa di formazione e inserimento), con copertura del relativo costo per un </a:t>
                      </a:r>
                      <a:r>
                        <a:rPr lang="it-IT" sz="1100" dirty="0">
                          <a:effectLst/>
                          <a:latin typeface="Arial" panose="020B0604020202020204" pitchFamily="34" charset="0"/>
                          <a:ea typeface="Calibri" panose="020F0502020204030204" pitchFamily="34" charset="0"/>
                          <a:cs typeface="Times New Roman" panose="02020603050405020304" pitchFamily="18" charset="0"/>
                        </a:rPr>
                        <a:t>massimo di 6 mesi, per personale proveniente da America Latina o da un Paese Africano o dall’India</a:t>
                      </a:r>
                      <a:r>
                        <a:rPr lang="it-IT" sz="1100" kern="1200" dirty="0">
                          <a:solidFill>
                            <a:schemeClr val="dk1"/>
                          </a:solidFill>
                          <a:latin typeface="+mn-lt"/>
                          <a:ea typeface="+mn-ea"/>
                          <a:cs typeface="+mn-cs"/>
                        </a:rPr>
                        <a:t>, </a:t>
                      </a:r>
                      <a:r>
                        <a:rPr lang="it-IT" sz="1100" dirty="0">
                          <a:latin typeface="+mn-lt"/>
                          <a:cs typeface="Arial" panose="020B0604020202020204" pitchFamily="34" charset="0"/>
                        </a:rPr>
                        <a:t>fermo restando il vincolo di fornire delle specifiche evidenze</a:t>
                      </a:r>
                      <a:endParaRPr lang="it-IT"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0308068"/>
                  </a:ext>
                </a:extLst>
              </a:tr>
            </a:tbl>
          </a:graphicData>
        </a:graphic>
      </p:graphicFrame>
    </p:spTree>
    <p:extLst>
      <p:ext uri="{BB962C8B-B14F-4D97-AF65-F5344CB8AC3E}">
        <p14:creationId xmlns:p14="http://schemas.microsoft.com/office/powerpoint/2010/main" val="3708746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814980" y="5999429"/>
            <a:ext cx="2260315" cy="7101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sz="2400">
              <a:solidFill>
                <a:srgbClr val="FFFEFD"/>
              </a:solidFill>
              <a:latin typeface="Arial" panose="020B0604020202020204"/>
            </a:endParaRPr>
          </a:p>
        </p:txBody>
      </p:sp>
      <p:sp>
        <p:nvSpPr>
          <p:cNvPr id="83" name="Segnaposto testo 1"/>
          <p:cNvSpPr>
            <a:spLocks noGrp="1"/>
          </p:cNvSpPr>
          <p:nvPr>
            <p:ph type="body" idx="13"/>
          </p:nvPr>
        </p:nvSpPr>
        <p:spPr>
          <a:xfrm>
            <a:off x="412311" y="342111"/>
            <a:ext cx="9471428" cy="383116"/>
          </a:xfrm>
        </p:spPr>
        <p:txBody>
          <a:bodyPr/>
          <a:lstStyle/>
          <a:p>
            <a:r>
              <a:rPr lang="it-IT" dirty="0"/>
              <a:t>Partecipazione delle imprese italiane a fiere e eventi di carattere internazionale, anche in Italia («</a:t>
            </a:r>
            <a:r>
              <a:rPr lang="it-IT" dirty="0">
                <a:solidFill>
                  <a:schemeClr val="accent2"/>
                </a:solidFill>
              </a:rPr>
              <a:t>Fiere ed eventi</a:t>
            </a:r>
            <a:r>
              <a:rPr lang="it-IT" dirty="0"/>
              <a:t>»)</a:t>
            </a:r>
          </a:p>
          <a:p>
            <a:endParaRPr lang="it-IT" dirty="0"/>
          </a:p>
        </p:txBody>
      </p:sp>
      <p:sp>
        <p:nvSpPr>
          <p:cNvPr id="86" name="Segnaposto testo 25">
            <a:extLst>
              <a:ext uri="{FF2B5EF4-FFF2-40B4-BE49-F238E27FC236}">
                <a16:creationId xmlns:a16="http://schemas.microsoft.com/office/drawing/2014/main" id="{6B995381-B17B-4631-89F9-93B28697404F}"/>
              </a:ext>
            </a:extLst>
          </p:cNvPr>
          <p:cNvSpPr txBox="1">
            <a:spLocks/>
          </p:cNvSpPr>
          <p:nvPr/>
        </p:nvSpPr>
        <p:spPr bwMode="auto">
          <a:xfrm>
            <a:off x="915531" y="1287349"/>
            <a:ext cx="10755871" cy="79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algn="ctr" defTabSz="810604">
              <a:spcBef>
                <a:spcPct val="20000"/>
              </a:spcBef>
              <a:defRPr/>
            </a:pPr>
            <a:r>
              <a:rPr lang="it-IT" altLang="it-IT" sz="1400" dirty="0">
                <a:solidFill>
                  <a:srgbClr val="415364"/>
                </a:solidFill>
                <a:latin typeface="Arial" panose="020B0604020202020204" pitchFamily="34" charset="0"/>
              </a:rPr>
              <a:t>Finanziamento agevolato in regime “de </a:t>
            </a:r>
            <a:r>
              <a:rPr lang="it-IT" altLang="it-IT" sz="1400" dirty="0" err="1">
                <a:solidFill>
                  <a:srgbClr val="415364"/>
                </a:solidFill>
                <a:latin typeface="Arial" panose="020B0604020202020204" pitchFamily="34" charset="0"/>
              </a:rPr>
              <a:t>minimis</a:t>
            </a:r>
            <a:r>
              <a:rPr lang="it-IT" altLang="it-IT" sz="1400" dirty="0">
                <a:solidFill>
                  <a:srgbClr val="415364"/>
                </a:solidFill>
                <a:latin typeface="Arial" panose="020B0604020202020204" pitchFamily="34" charset="0"/>
              </a:rPr>
              <a:t>" </a:t>
            </a:r>
            <a:r>
              <a:rPr lang="it-IT" sz="1400" dirty="0">
                <a:solidFill>
                  <a:srgbClr val="415364"/>
                </a:solidFill>
                <a:latin typeface="Arial" panose="020B0604020202020204" pitchFamily="34" charset="0"/>
              </a:rPr>
              <a:t>per sostenere </a:t>
            </a:r>
            <a:r>
              <a:rPr lang="it-IT" sz="1400" b="1" dirty="0">
                <a:solidFill>
                  <a:srgbClr val="415364"/>
                </a:solidFill>
                <a:latin typeface="Arial" panose="020B0604020202020204" pitchFamily="34" charset="0"/>
              </a:rPr>
              <a:t>la partecipazione fino a tre iniziative promozionali di carattere internazionale</a:t>
            </a:r>
            <a:r>
              <a:rPr lang="it-IT" sz="1400" dirty="0">
                <a:solidFill>
                  <a:srgbClr val="415364"/>
                </a:solidFill>
                <a:latin typeface="Arial" panose="020B0604020202020204" pitchFamily="34" charset="0"/>
              </a:rPr>
              <a:t>, anche virtuale tra: fiera, mostra, missione imprenditoriale, missione di sistema e evento di rilevanza istituzionale a carattere economico, sportivo o culturale, per promuovere l’attività d’impresa sui mercati esteri o in Italia.</a:t>
            </a:r>
            <a:endParaRPr lang="it-IT" altLang="it-IT" sz="1400" dirty="0">
              <a:solidFill>
                <a:srgbClr val="415364"/>
              </a:solidFill>
              <a:latin typeface="Arial" panose="020B0604020202020204" pitchFamily="34" charset="0"/>
            </a:endParaRPr>
          </a:p>
        </p:txBody>
      </p:sp>
      <p:pic>
        <p:nvPicPr>
          <p:cNvPr id="87" name="Immagine 86"/>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23923" y="1404761"/>
            <a:ext cx="597824" cy="536523"/>
          </a:xfrm>
          <a:prstGeom prst="rect">
            <a:avLst/>
          </a:prstGeom>
        </p:spPr>
      </p:pic>
      <p:sp>
        <p:nvSpPr>
          <p:cNvPr id="88" name="Rettangolo 87">
            <a:extLst>
              <a:ext uri="{FF2B5EF4-FFF2-40B4-BE49-F238E27FC236}">
                <a16:creationId xmlns:a16="http://schemas.microsoft.com/office/drawing/2014/main" id="{CB8AE001-6839-4DC6-827E-F42764EFF6F0}"/>
              </a:ext>
            </a:extLst>
          </p:cNvPr>
          <p:cNvSpPr>
            <a:spLocks noChangeArrowheads="1"/>
          </p:cNvSpPr>
          <p:nvPr/>
        </p:nvSpPr>
        <p:spPr bwMode="auto">
          <a:xfrm>
            <a:off x="412311" y="5483560"/>
            <a:ext cx="5095837" cy="145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EROGAZIONE </a:t>
            </a:r>
          </a:p>
          <a:p>
            <a:pPr algn="ctr" defTabSz="914332">
              <a:spcAft>
                <a:spcPts val="300"/>
              </a:spcAft>
              <a:defRPr/>
            </a:pPr>
            <a:r>
              <a:rPr lang="it-IT" altLang="it-IT" sz="1130" dirty="0">
                <a:solidFill>
                  <a:srgbClr val="797979"/>
                </a:solidFill>
                <a:latin typeface="Arial" panose="020B0604020202020204" pitchFamily="34" charset="0"/>
              </a:rPr>
              <a:t>Prima </a:t>
            </a:r>
            <a:r>
              <a:rPr lang="it-IT" altLang="it-IT" sz="1130" i="1" dirty="0">
                <a:solidFill>
                  <a:srgbClr val="797979"/>
                </a:solidFill>
                <a:latin typeface="Arial" panose="020B0604020202020204" pitchFamily="34" charset="0"/>
              </a:rPr>
              <a:t>tranche</a:t>
            </a:r>
            <a:r>
              <a:rPr lang="it-IT" altLang="it-IT" sz="1130" dirty="0">
                <a:solidFill>
                  <a:srgbClr val="797979"/>
                </a:solidFill>
                <a:latin typeface="Arial" panose="020B0604020202020204" pitchFamily="34" charset="0"/>
              </a:rPr>
              <a:t> pari al 25% a titolo di anticipo; seconda erogazione a saldo dell’importo rendicontato </a:t>
            </a:r>
          </a:p>
          <a:p>
            <a:pPr algn="ctr" defTabSz="914332">
              <a:spcAft>
                <a:spcPts val="300"/>
              </a:spcAft>
              <a:defRPr/>
            </a:pPr>
            <a:r>
              <a:rPr lang="it-IT" altLang="it-IT" sz="1130" dirty="0">
                <a:solidFill>
                  <a:srgbClr val="797979"/>
                </a:solidFill>
                <a:latin typeface="Arial" panose="020B0604020202020204" pitchFamily="34" charset="0"/>
              </a:rPr>
              <a:t>Prima </a:t>
            </a:r>
            <a:r>
              <a:rPr lang="it-IT" altLang="it-IT" sz="1130" i="1" dirty="0">
                <a:solidFill>
                  <a:srgbClr val="797979"/>
                </a:solidFill>
                <a:latin typeface="Arial" panose="020B0604020202020204" pitchFamily="34" charset="0"/>
              </a:rPr>
              <a:t>tranche</a:t>
            </a:r>
            <a:r>
              <a:rPr lang="it-IT" altLang="it-IT" sz="1130" dirty="0">
                <a:solidFill>
                  <a:srgbClr val="797979"/>
                </a:solidFill>
                <a:latin typeface="Arial" panose="020B0604020202020204" pitchFamily="34" charset="0"/>
              </a:rPr>
              <a:t> pari al 50% a titolo di anticipo per le imprese con </a:t>
            </a:r>
            <a:r>
              <a:rPr lang="it-IT" altLang="it-IT" sz="1100" b="1" dirty="0">
                <a:solidFill>
                  <a:srgbClr val="00B050"/>
                </a:solidFill>
                <a:latin typeface="Arial" panose="020B0604020202020204" pitchFamily="34" charset="0"/>
              </a:rPr>
              <a:t>interessi in USA</a:t>
            </a:r>
            <a:r>
              <a:rPr lang="it-IT" altLang="it-IT" sz="1130" dirty="0">
                <a:solidFill>
                  <a:srgbClr val="797979"/>
                </a:solidFill>
                <a:latin typeface="Arial" panose="020B0604020202020204" pitchFamily="34" charset="0"/>
              </a:rPr>
              <a:t>; possibile seconda </a:t>
            </a:r>
            <a:r>
              <a:rPr lang="it-IT" altLang="it-IT" sz="1130" i="1" dirty="0">
                <a:solidFill>
                  <a:srgbClr val="797979"/>
                </a:solidFill>
                <a:latin typeface="Arial" panose="020B0604020202020204" pitchFamily="34" charset="0"/>
              </a:rPr>
              <a:t>tranche</a:t>
            </a:r>
            <a:r>
              <a:rPr lang="it-IT" altLang="it-IT" sz="1130" dirty="0">
                <a:solidFill>
                  <a:srgbClr val="797979"/>
                </a:solidFill>
                <a:latin typeface="Arial" panose="020B0604020202020204" pitchFamily="34" charset="0"/>
              </a:rPr>
              <a:t> direttamente a saldo dell’importo rendicontato</a:t>
            </a:r>
            <a:endParaRPr lang="it-IT" altLang="it-IT" sz="1100" b="1" dirty="0">
              <a:solidFill>
                <a:srgbClr val="00B050"/>
              </a:solidFill>
              <a:latin typeface="Arial" panose="020B0604020202020204" pitchFamily="34" charset="0"/>
            </a:endParaRPr>
          </a:p>
          <a:p>
            <a:pPr algn="ctr" defTabSz="914332">
              <a:spcAft>
                <a:spcPts val="300"/>
              </a:spcAft>
              <a:defRPr/>
            </a:pPr>
            <a:endParaRPr lang="it-IT" altLang="it-IT" sz="1130" dirty="0">
              <a:solidFill>
                <a:srgbClr val="797979"/>
              </a:solidFill>
              <a:latin typeface="Arial" panose="020B0604020202020204" pitchFamily="34" charset="0"/>
            </a:endParaRPr>
          </a:p>
        </p:txBody>
      </p:sp>
      <p:sp>
        <p:nvSpPr>
          <p:cNvPr id="89" name="Rettangolo 4">
            <a:extLst>
              <a:ext uri="{FF2B5EF4-FFF2-40B4-BE49-F238E27FC236}">
                <a16:creationId xmlns:a16="http://schemas.microsoft.com/office/drawing/2014/main" id="{7225A6CF-FDDB-4F6F-82A1-CE5B5679ECAB}"/>
              </a:ext>
            </a:extLst>
          </p:cNvPr>
          <p:cNvSpPr>
            <a:spLocks noChangeArrowheads="1"/>
          </p:cNvSpPr>
          <p:nvPr/>
        </p:nvSpPr>
        <p:spPr bwMode="auto">
          <a:xfrm>
            <a:off x="901118" y="2155144"/>
            <a:ext cx="4535069" cy="154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A CHI È DEDICATA</a:t>
            </a:r>
          </a:p>
          <a:p>
            <a:pPr algn="ctr" defTabSz="914354">
              <a:defRPr/>
            </a:pPr>
            <a:r>
              <a:rPr lang="it-IT" altLang="it-IT" sz="1130" dirty="0">
                <a:solidFill>
                  <a:srgbClr val="797979"/>
                </a:solidFill>
                <a:latin typeface="Arial"/>
              </a:rPr>
              <a:t>Alle </a:t>
            </a:r>
            <a:r>
              <a:rPr lang="it-IT" altLang="it-IT" sz="1130" b="1" dirty="0">
                <a:solidFill>
                  <a:srgbClr val="797979"/>
                </a:solidFill>
                <a:latin typeface="Arial"/>
              </a:rPr>
              <a:t>imprese italiane </a:t>
            </a:r>
            <a:r>
              <a:rPr lang="it-IT" altLang="it-IT" sz="1130" dirty="0">
                <a:solidFill>
                  <a:srgbClr val="797979"/>
                </a:solidFill>
                <a:latin typeface="Arial"/>
              </a:rPr>
              <a:t>di qualsiasi dimensione che abbiano depositato:</a:t>
            </a:r>
          </a:p>
          <a:p>
            <a:pPr marL="171446" indent="-171446" algn="ctr" defTabSz="914354">
              <a:buFont typeface="Arial" panose="020B0604020202020204" pitchFamily="34" charset="0"/>
              <a:buChar char="•"/>
              <a:defRPr/>
            </a:pPr>
            <a:r>
              <a:rPr lang="it-IT" altLang="it-IT" sz="1130" dirty="0">
                <a:solidFill>
                  <a:srgbClr val="797979"/>
                </a:solidFill>
                <a:latin typeface="Arial"/>
              </a:rPr>
              <a:t>almeno 1 bilancio relativo a 1 esercizio completo per importi fino a euro 150.000</a:t>
            </a:r>
          </a:p>
          <a:p>
            <a:pPr marL="171446" indent="-171446" algn="ctr" defTabSz="914354">
              <a:buFont typeface="Arial" panose="020B0604020202020204" pitchFamily="34" charset="0"/>
              <a:buChar char="•"/>
              <a:defRPr/>
            </a:pPr>
            <a:r>
              <a:rPr lang="it-IT" altLang="it-IT" sz="1130" dirty="0">
                <a:solidFill>
                  <a:srgbClr val="797979"/>
                </a:solidFill>
                <a:latin typeface="Arial"/>
              </a:rPr>
              <a:t>Almeno 2 bilanci relativi a due esercizi completi per importi superiori a euro 150.000</a:t>
            </a:r>
          </a:p>
          <a:p>
            <a:pPr algn="ctr" defTabSz="914354">
              <a:defRPr/>
            </a:pPr>
            <a:endParaRPr lang="it-IT" altLang="it-IT" sz="1200" dirty="0">
              <a:solidFill>
                <a:srgbClr val="797979"/>
              </a:solidFill>
              <a:latin typeface="Arial"/>
            </a:endParaRPr>
          </a:p>
        </p:txBody>
      </p:sp>
      <p:sp>
        <p:nvSpPr>
          <p:cNvPr id="90" name="Rettangolo 89">
            <a:extLst>
              <a:ext uri="{FF2B5EF4-FFF2-40B4-BE49-F238E27FC236}">
                <a16:creationId xmlns:a16="http://schemas.microsoft.com/office/drawing/2014/main" id="{C4DC1474-D9A6-4443-B30F-FDC0AB40DE10}"/>
              </a:ext>
            </a:extLst>
          </p:cNvPr>
          <p:cNvSpPr>
            <a:spLocks noChangeArrowheads="1"/>
          </p:cNvSpPr>
          <p:nvPr/>
        </p:nvSpPr>
        <p:spPr bwMode="auto">
          <a:xfrm>
            <a:off x="720200" y="3616087"/>
            <a:ext cx="4715987" cy="1052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IMPORTO FINANZIABILE</a:t>
            </a:r>
          </a:p>
          <a:p>
            <a:pPr marL="92064" indent="-92064" algn="ctr" defTabSz="914354">
              <a:spcAft>
                <a:spcPts val="300"/>
              </a:spcAft>
              <a:buFont typeface="Arial" panose="020B0604020202020204" pitchFamily="34" charset="0"/>
              <a:buChar char="•"/>
              <a:defRPr/>
            </a:pPr>
            <a:r>
              <a:rPr lang="it-IT" sz="1130" dirty="0">
                <a:solidFill>
                  <a:srgbClr val="797979"/>
                </a:solidFill>
                <a:latin typeface="Arial"/>
              </a:rPr>
              <a:t>Importo massimo:  </a:t>
            </a:r>
            <a:r>
              <a:rPr lang="it-IT" sz="1130" dirty="0">
                <a:solidFill>
                  <a:srgbClr val="005392"/>
                </a:solidFill>
                <a:latin typeface="Arial"/>
              </a:rPr>
              <a:t>euro 500.000</a:t>
            </a:r>
          </a:p>
          <a:p>
            <a:pPr marL="92064" indent="-92064" algn="ctr" defTabSz="914354">
              <a:spcAft>
                <a:spcPts val="300"/>
              </a:spcAft>
              <a:buFont typeface="Arial" panose="020B0604020202020204" pitchFamily="34" charset="0"/>
              <a:buChar char="•"/>
              <a:defRPr/>
            </a:pPr>
            <a:r>
              <a:rPr lang="it-IT" sz="1130" dirty="0">
                <a:solidFill>
                  <a:srgbClr val="797979"/>
                </a:solidFill>
                <a:latin typeface="Arial"/>
              </a:rPr>
              <a:t>Max 20% del fatturato dell’ultimo anno per importi fino a euro 150.000 oppure max il 20% del fatturato medio degli ultimi due bilanci per importi superiori a euro 150.000</a:t>
            </a:r>
          </a:p>
        </p:txBody>
      </p:sp>
      <p:sp>
        <p:nvSpPr>
          <p:cNvPr id="91" name="Rettangolo 90">
            <a:extLst>
              <a:ext uri="{FF2B5EF4-FFF2-40B4-BE49-F238E27FC236}">
                <a16:creationId xmlns:a16="http://schemas.microsoft.com/office/drawing/2014/main" id="{DEC0FADB-17C8-423C-A4CF-8F31DAAD1FE1}"/>
              </a:ext>
            </a:extLst>
          </p:cNvPr>
          <p:cNvSpPr/>
          <p:nvPr/>
        </p:nvSpPr>
        <p:spPr>
          <a:xfrm>
            <a:off x="807751" y="4805539"/>
            <a:ext cx="4721801" cy="487313"/>
          </a:xfrm>
          <a:prstGeom prst="rect">
            <a:avLst/>
          </a:prstGeom>
        </p:spPr>
        <p:txBody>
          <a:bodyPr wrap="square" lIns="91440" tIns="45720" rIns="91440" bIns="45720">
            <a:spAutoFit/>
          </a:bodyPr>
          <a:lstStyle/>
          <a:p>
            <a:pPr algn="ctr" defTabSz="914332">
              <a:spcAft>
                <a:spcPts val="225"/>
              </a:spcAft>
              <a:defRPr/>
            </a:pPr>
            <a:r>
              <a:rPr lang="it-IT" altLang="it-IT" sz="1300" b="1" dirty="0">
                <a:solidFill>
                  <a:srgbClr val="005392"/>
                </a:solidFill>
                <a:latin typeface="Arial" panose="020B0604020202020204"/>
              </a:rPr>
              <a:t>DURATA DEL FINANZIAMENTO</a:t>
            </a:r>
          </a:p>
          <a:p>
            <a:pPr algn="ctr" defTabSz="914354">
              <a:defRPr/>
            </a:pPr>
            <a:r>
              <a:rPr lang="it-IT" altLang="it-IT" sz="1130" dirty="0">
                <a:solidFill>
                  <a:srgbClr val="797979"/>
                </a:solidFill>
                <a:latin typeface="Arial" panose="020B0604020202020204" pitchFamily="34" charset="0"/>
              </a:rPr>
              <a:t>4 anni, di cui 2 di preammortamento</a:t>
            </a:r>
          </a:p>
        </p:txBody>
      </p:sp>
      <p:sp>
        <p:nvSpPr>
          <p:cNvPr id="92" name="Rettangolo 4">
            <a:extLst>
              <a:ext uri="{FF2B5EF4-FFF2-40B4-BE49-F238E27FC236}">
                <a16:creationId xmlns:a16="http://schemas.microsoft.com/office/drawing/2014/main" id="{7225A6CF-FDDB-4F6F-82A1-CE5B5679ECAB}"/>
              </a:ext>
            </a:extLst>
          </p:cNvPr>
          <p:cNvSpPr>
            <a:spLocks noChangeArrowheads="1"/>
          </p:cNvSpPr>
          <p:nvPr/>
        </p:nvSpPr>
        <p:spPr bwMode="auto">
          <a:xfrm>
            <a:off x="6724048" y="4964473"/>
            <a:ext cx="5231837" cy="138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SPESE FINANZIABILI</a:t>
            </a:r>
          </a:p>
          <a:p>
            <a:pPr algn="ctr" defTabSz="914354">
              <a:defRPr/>
            </a:pPr>
            <a:r>
              <a:rPr lang="it-IT" altLang="it-IT" sz="1130" dirty="0">
                <a:solidFill>
                  <a:srgbClr val="797979"/>
                </a:solidFill>
                <a:latin typeface="Arial" panose="020B0604020202020204" pitchFamily="34" charset="0"/>
              </a:rPr>
              <a:t>Spese per area espositiva, spese logistiche, spese promozionali, spese per consulenze connesse alla partecipazione all’evento, spese digitali connesse alla partecipazione alla fiera/mostra</a:t>
            </a:r>
          </a:p>
          <a:p>
            <a:pPr marL="266700" algn="ctr" defTabSz="914354">
              <a:defRPr/>
            </a:pPr>
            <a:endParaRPr lang="it-IT" altLang="it-IT" sz="700" dirty="0">
              <a:solidFill>
                <a:srgbClr val="797979"/>
              </a:solidFill>
              <a:latin typeface="Arial" panose="020B0604020202020204" pitchFamily="34" charset="0"/>
            </a:endParaRPr>
          </a:p>
          <a:p>
            <a:pPr marL="266700" algn="ctr" defTabSz="914354">
              <a:defRPr/>
            </a:pPr>
            <a:r>
              <a:rPr lang="it-IT" altLang="it-IT" sz="1130" dirty="0">
                <a:solidFill>
                  <a:srgbClr val="797979"/>
                </a:solidFill>
                <a:latin typeface="Arial" panose="020B0604020202020204" pitchFamily="34" charset="0"/>
              </a:rPr>
              <a:t>Spese di viaggio e soggiorno (c.d. </a:t>
            </a:r>
            <a:r>
              <a:rPr lang="it-IT" altLang="it-IT" sz="1130" i="1" dirty="0">
                <a:solidFill>
                  <a:srgbClr val="797979"/>
                </a:solidFill>
                <a:latin typeface="Arial" panose="020B0604020202020204" pitchFamily="34" charset="0"/>
              </a:rPr>
              <a:t>incoming</a:t>
            </a:r>
            <a:r>
              <a:rPr lang="it-IT" altLang="it-IT" sz="1130" dirty="0">
                <a:solidFill>
                  <a:srgbClr val="797979"/>
                </a:solidFill>
                <a:latin typeface="Arial" panose="020B0604020202020204" pitchFamily="34" charset="0"/>
              </a:rPr>
              <a:t>) di potenziali clienti </a:t>
            </a:r>
            <a:r>
              <a:rPr lang="it-IT" altLang="it-IT" sz="1130" b="1" dirty="0">
                <a:solidFill>
                  <a:schemeClr val="accent2"/>
                </a:solidFill>
                <a:latin typeface="Arial" panose="020B0604020202020204" pitchFamily="34" charset="0"/>
              </a:rPr>
              <a:t>estese a tutte le geografie</a:t>
            </a:r>
          </a:p>
          <a:p>
            <a:pPr marL="266700" algn="ctr" defTabSz="914354">
              <a:defRPr/>
            </a:pPr>
            <a:endParaRPr lang="it-IT" altLang="it-IT" sz="600" b="1" dirty="0">
              <a:solidFill>
                <a:schemeClr val="accent2"/>
              </a:solidFill>
              <a:latin typeface="Arial" panose="020B0604020202020204" pitchFamily="34" charset="0"/>
            </a:endParaRPr>
          </a:p>
        </p:txBody>
      </p:sp>
      <p:pic>
        <p:nvPicPr>
          <p:cNvPr id="93" name="Immagine 92"/>
          <p:cNvPicPr>
            <a:picLocks noChangeAspect="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66952" y="3804086"/>
            <a:ext cx="522000" cy="468475"/>
          </a:xfrm>
          <a:prstGeom prst="rect">
            <a:avLst/>
          </a:prstGeom>
        </p:spPr>
      </p:pic>
      <p:pic>
        <p:nvPicPr>
          <p:cNvPr id="94" name="Immagine 93"/>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523289" y="4780830"/>
            <a:ext cx="454211" cy="468475"/>
          </a:xfrm>
          <a:prstGeom prst="rect">
            <a:avLst/>
          </a:prstGeom>
        </p:spPr>
      </p:pic>
      <p:cxnSp>
        <p:nvCxnSpPr>
          <p:cNvPr id="95" name="Connettore diritto 94"/>
          <p:cNvCxnSpPr/>
          <p:nvPr/>
        </p:nvCxnSpPr>
        <p:spPr>
          <a:xfrm>
            <a:off x="6064601" y="2298956"/>
            <a:ext cx="0" cy="3700475"/>
          </a:xfrm>
          <a:prstGeom prst="line">
            <a:avLst/>
          </a:prstGeom>
          <a:ln>
            <a:solidFill>
              <a:srgbClr val="7A8CA9"/>
            </a:solidFill>
            <a:prstDash val="dash"/>
          </a:ln>
        </p:spPr>
        <p:style>
          <a:lnRef idx="1">
            <a:schemeClr val="accent4"/>
          </a:lnRef>
          <a:fillRef idx="0">
            <a:schemeClr val="accent4"/>
          </a:fillRef>
          <a:effectRef idx="0">
            <a:schemeClr val="accent4"/>
          </a:effectRef>
          <a:fontRef idx="minor">
            <a:schemeClr val="tx1"/>
          </a:fontRef>
        </p:style>
      </p:cxnSp>
      <p:pic>
        <p:nvPicPr>
          <p:cNvPr id="96" name="Immagine 95"/>
          <p:cNvPicPr>
            <a:picLocks noChangeAspect="1"/>
          </p:cNvPicPr>
          <p:nvPr/>
        </p:nvPicPr>
        <p:blipFill>
          <a:blip r:embed="rId6"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94677" y="5528688"/>
            <a:ext cx="522000" cy="468475"/>
          </a:xfrm>
          <a:prstGeom prst="rect">
            <a:avLst/>
          </a:prstGeom>
        </p:spPr>
      </p:pic>
      <p:pic>
        <p:nvPicPr>
          <p:cNvPr id="97" name="Immagine 96"/>
          <p:cNvPicPr>
            <a:picLocks noChangeAspect="1"/>
          </p:cNvPicPr>
          <p:nvPr/>
        </p:nvPicPr>
        <p:blipFill>
          <a:blip r:embed="rId7"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14876" y="2261151"/>
            <a:ext cx="459007" cy="411940"/>
          </a:xfrm>
          <a:prstGeom prst="rect">
            <a:avLst/>
          </a:prstGeom>
        </p:spPr>
      </p:pic>
      <p:pic>
        <p:nvPicPr>
          <p:cNvPr id="98" name="Immagine 97"/>
          <p:cNvPicPr>
            <a:picLocks noChangeAspect="1"/>
          </p:cNvPicPr>
          <p:nvPr/>
        </p:nvPicPr>
        <p:blipFill>
          <a:blip r:embed="rId8"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240946" y="4964473"/>
            <a:ext cx="396000" cy="355395"/>
          </a:xfrm>
          <a:prstGeom prst="rect">
            <a:avLst/>
          </a:prstGeom>
        </p:spPr>
      </p:pic>
      <p:pic>
        <p:nvPicPr>
          <p:cNvPr id="100" name="Immagine 99"/>
          <p:cNvPicPr>
            <a:picLocks noChangeAspect="1"/>
          </p:cNvPicPr>
          <p:nvPr/>
        </p:nvPicPr>
        <p:blipFill>
          <a:blip r:embed="rId9"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169652" y="2268268"/>
            <a:ext cx="523800" cy="470089"/>
          </a:xfrm>
          <a:prstGeom prst="rect">
            <a:avLst/>
          </a:prstGeom>
        </p:spPr>
      </p:pic>
      <p:sp>
        <p:nvSpPr>
          <p:cNvPr id="9" name="Segnaposto numero diapositiva 3">
            <a:extLst>
              <a:ext uri="{FF2B5EF4-FFF2-40B4-BE49-F238E27FC236}">
                <a16:creationId xmlns:a16="http://schemas.microsoft.com/office/drawing/2014/main" id="{D8538D4B-542A-2906-927B-0F1492A36365}"/>
              </a:ext>
            </a:extLst>
          </p:cNvPr>
          <p:cNvSpPr>
            <a:spLocks noGrp="1"/>
          </p:cNvSpPr>
          <p:nvPr>
            <p:ph type="sldNum" sz="quarter" idx="12"/>
          </p:nvPr>
        </p:nvSpPr>
        <p:spPr>
          <a:xfrm>
            <a:off x="334433" y="6297858"/>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10" name="Rettangolo 9">
            <a:extLst>
              <a:ext uri="{FF2B5EF4-FFF2-40B4-BE49-F238E27FC236}">
                <a16:creationId xmlns:a16="http://schemas.microsoft.com/office/drawing/2014/main" id="{B24DCA1A-9D79-8806-47B0-35EF64A5CC85}"/>
              </a:ext>
            </a:extLst>
          </p:cNvPr>
          <p:cNvSpPr>
            <a:spLocks noChangeArrowheads="1"/>
          </p:cNvSpPr>
          <p:nvPr/>
        </p:nvSpPr>
        <p:spPr bwMode="auto">
          <a:xfrm>
            <a:off x="6693016" y="2224746"/>
            <a:ext cx="5175134" cy="227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INCENTIVI E PREMIALITÀ</a:t>
            </a:r>
          </a:p>
          <a:p>
            <a:pPr algn="ctr" defTabSz="810604">
              <a:spcBef>
                <a:spcPct val="20000"/>
              </a:spcBef>
              <a:defRPr/>
            </a:pPr>
            <a:r>
              <a:rPr lang="it-IT" altLang="it-IT" sz="1130" b="1" dirty="0">
                <a:solidFill>
                  <a:srgbClr val="797979"/>
                </a:solidFill>
                <a:latin typeface="Arial" panose="020B0604020202020204" pitchFamily="34" charset="0"/>
              </a:rPr>
              <a:t>Garanzie: </a:t>
            </a:r>
            <a:r>
              <a:rPr lang="it-IT" altLang="it-IT" sz="1130" dirty="0">
                <a:solidFill>
                  <a:srgbClr val="797979"/>
                </a:solidFill>
                <a:latin typeface="Arial" panose="020B0604020202020204" pitchFamily="34" charset="0"/>
              </a:rPr>
              <a:t>(i) per importi fino a euro 150.000, in funzione del MOL; (ii) per importi superiori a euro 150.000, in funzione dello scoring;</a:t>
            </a:r>
          </a:p>
          <a:p>
            <a:pPr algn="ctr" defTabSz="810604">
              <a:spcBef>
                <a:spcPct val="20000"/>
              </a:spcBef>
              <a:defRPr/>
            </a:pPr>
            <a:r>
              <a:rPr lang="it-IT" altLang="it-IT" sz="1130" dirty="0">
                <a:solidFill>
                  <a:srgbClr val="797979"/>
                </a:solidFill>
                <a:latin typeface="Arial" panose="020B0604020202020204" pitchFamily="34" charset="0"/>
              </a:rPr>
              <a:t>Possibilità di ottenere una quota </a:t>
            </a:r>
            <a:r>
              <a:rPr lang="it-IT" altLang="it-IT" sz="1130" b="1" dirty="0">
                <a:solidFill>
                  <a:schemeClr val="accent2"/>
                </a:solidFill>
                <a:latin typeface="Arial" panose="020B0604020202020204" pitchFamily="34" charset="0"/>
              </a:rPr>
              <a:t>a fondo perduto fino al 10% con un massimo di €100.000 </a:t>
            </a:r>
            <a:r>
              <a:rPr lang="it-IT" altLang="it-IT" sz="1130" dirty="0">
                <a:solidFill>
                  <a:srgbClr val="797979"/>
                </a:solidFill>
                <a:latin typeface="Arial" panose="020B0604020202020204" pitchFamily="34" charset="0"/>
              </a:rPr>
              <a:t>in funzione di specifici requisiti </a:t>
            </a:r>
          </a:p>
          <a:p>
            <a:pPr algn="ctr" defTabSz="810604">
              <a:spcBef>
                <a:spcPct val="20000"/>
              </a:spcBef>
              <a:defRPr/>
            </a:pPr>
            <a:r>
              <a:rPr lang="it-IT" altLang="it-IT" sz="1130" dirty="0">
                <a:solidFill>
                  <a:srgbClr val="797979"/>
                </a:solidFill>
                <a:latin typeface="Arial" panose="020B0604020202020204" pitchFamily="34" charset="0"/>
              </a:rPr>
              <a:t>Per</a:t>
            </a:r>
            <a:r>
              <a:rPr lang="it-IT" altLang="it-IT" sz="1130" b="1" dirty="0">
                <a:solidFill>
                  <a:schemeClr val="accent2"/>
                </a:solidFill>
                <a:latin typeface="Arial" panose="020B0604020202020204" pitchFamily="34" charset="0"/>
              </a:rPr>
              <a:t> </a:t>
            </a:r>
            <a:r>
              <a:rPr lang="it-IT" altLang="it-IT" sz="1100" b="1" dirty="0">
                <a:solidFill>
                  <a:srgbClr val="00B050"/>
                </a:solidFill>
                <a:latin typeface="Arial" panose="020B0604020202020204" pitchFamily="34" charset="0"/>
              </a:rPr>
              <a:t>Africa* o America Latina* o India*</a:t>
            </a:r>
            <a:r>
              <a:rPr lang="it-IT" altLang="it-IT" sz="1130" b="1" dirty="0">
                <a:solidFill>
                  <a:schemeClr val="accent2"/>
                </a:solidFill>
                <a:latin typeface="Arial" panose="020B0604020202020204" pitchFamily="34" charset="0"/>
              </a:rPr>
              <a:t>: fondo perduto 10% (max 100.000) elevabile fino al 20% con un massimo di €200.000 </a:t>
            </a:r>
            <a:r>
              <a:rPr lang="it-IT" altLang="it-IT" sz="1130" b="1" dirty="0">
                <a:solidFill>
                  <a:srgbClr val="797979"/>
                </a:solidFill>
                <a:latin typeface="Arial" panose="020B0604020202020204" pitchFamily="34" charset="0"/>
              </a:rPr>
              <a:t>in caso di sede </a:t>
            </a:r>
            <a:r>
              <a:rPr lang="it-IT" altLang="it-IT" sz="1130" dirty="0">
                <a:solidFill>
                  <a:srgbClr val="797979"/>
                </a:solidFill>
                <a:latin typeface="Arial" panose="020B0604020202020204" pitchFamily="34" charset="0"/>
              </a:rPr>
              <a:t>operativa nelle regioni del </a:t>
            </a:r>
            <a:r>
              <a:rPr lang="it-IT" altLang="it-IT" sz="1130" b="1" dirty="0">
                <a:solidFill>
                  <a:srgbClr val="797979"/>
                </a:solidFill>
                <a:latin typeface="Arial" panose="020B0604020202020204" pitchFamily="34" charset="0"/>
              </a:rPr>
              <a:t>Sud, </a:t>
            </a:r>
            <a:r>
              <a:rPr lang="it-IT" altLang="it-IT" sz="1130" b="1" dirty="0">
                <a:solidFill>
                  <a:schemeClr val="accent2"/>
                </a:solidFill>
                <a:latin typeface="Arial" panose="020B0604020202020204" pitchFamily="34" charset="0"/>
              </a:rPr>
              <a:t>startup e PMI innovative </a:t>
            </a:r>
          </a:p>
          <a:p>
            <a:pPr algn="ctr" defTabSz="810604">
              <a:spcBef>
                <a:spcPct val="20000"/>
              </a:spcBef>
              <a:defRPr/>
            </a:pPr>
            <a:r>
              <a:rPr lang="it-IT" altLang="it-IT" sz="1130" dirty="0">
                <a:solidFill>
                  <a:srgbClr val="797979"/>
                </a:solidFill>
                <a:latin typeface="Arial" panose="020B0604020202020204" pitchFamily="34" charset="0"/>
              </a:rPr>
              <a:t>Per</a:t>
            </a:r>
            <a:r>
              <a:rPr lang="it-IT" altLang="it-IT" sz="1130" b="1" dirty="0">
                <a:solidFill>
                  <a:schemeClr val="accent2"/>
                </a:solidFill>
                <a:latin typeface="Arial" panose="020B0604020202020204" pitchFamily="34" charset="0"/>
              </a:rPr>
              <a:t> </a:t>
            </a:r>
            <a:r>
              <a:rPr lang="it-IT" altLang="it-IT" sz="1100" b="1" dirty="0">
                <a:solidFill>
                  <a:srgbClr val="00B050"/>
                </a:solidFill>
                <a:latin typeface="Arial" panose="020B0604020202020204" pitchFamily="34" charset="0"/>
              </a:rPr>
              <a:t>USA</a:t>
            </a:r>
            <a:r>
              <a:rPr lang="it-IT" altLang="it-IT" sz="1130" b="1" dirty="0">
                <a:solidFill>
                  <a:schemeClr val="accent2"/>
                </a:solidFill>
                <a:latin typeface="Arial" panose="020B0604020202020204" pitchFamily="34" charset="0"/>
              </a:rPr>
              <a:t>: fondo perduto 10% (max 100.000)</a:t>
            </a:r>
            <a:endParaRPr lang="it-IT" altLang="it-IT" sz="1130" dirty="0">
              <a:solidFill>
                <a:srgbClr val="797979"/>
              </a:solidFill>
              <a:latin typeface="Arial" panose="020B0604020202020204" pitchFamily="34" charset="0"/>
            </a:endParaRPr>
          </a:p>
          <a:p>
            <a:pPr algn="ctr" defTabSz="810604">
              <a:spcBef>
                <a:spcPct val="20000"/>
              </a:spcBef>
              <a:defRPr/>
            </a:pPr>
            <a:endParaRPr lang="it-IT" altLang="it-IT" sz="1130" dirty="0">
              <a:solidFill>
                <a:srgbClr val="797979"/>
              </a:solidFill>
              <a:latin typeface="Arial" panose="020B0604020202020204" pitchFamily="34" charset="0"/>
            </a:endParaRPr>
          </a:p>
          <a:p>
            <a:pPr algn="ctr" defTabSz="810604">
              <a:spcBef>
                <a:spcPct val="20000"/>
              </a:spcBef>
              <a:defRPr/>
            </a:pPr>
            <a:r>
              <a:rPr lang="it-IT" altLang="it-IT" sz="1130" b="1" dirty="0">
                <a:solidFill>
                  <a:srgbClr val="797979"/>
                </a:solidFill>
                <a:latin typeface="Arial" panose="020B0604020202020204" pitchFamily="34" charset="0"/>
              </a:rPr>
              <a:t> </a:t>
            </a:r>
          </a:p>
        </p:txBody>
      </p:sp>
      <p:sp>
        <p:nvSpPr>
          <p:cNvPr id="7" name="CasellaDiTesto 6">
            <a:extLst>
              <a:ext uri="{FF2B5EF4-FFF2-40B4-BE49-F238E27FC236}">
                <a16:creationId xmlns:a16="http://schemas.microsoft.com/office/drawing/2014/main" id="{EBE66099-66E7-C14C-CB31-06133AEFC08F}"/>
              </a:ext>
            </a:extLst>
          </p:cNvPr>
          <p:cNvSpPr txBox="1"/>
          <p:nvPr/>
        </p:nvSpPr>
        <p:spPr>
          <a:xfrm>
            <a:off x="6397247" y="3990574"/>
            <a:ext cx="5678048" cy="792135"/>
          </a:xfrm>
          <a:prstGeom prst="rect">
            <a:avLst/>
          </a:prstGeom>
          <a:noFill/>
          <a:ln w="9525">
            <a:noFill/>
            <a:prstDash val="dash"/>
          </a:ln>
        </p:spPr>
        <p:txBody>
          <a:bodyPr wrap="square" lIns="96000" tIns="48000" rIns="96000" bIns="48000" anchor="ctr">
            <a:noAutofit/>
          </a:bodyPr>
          <a:lstStyle/>
          <a:p>
            <a:pPr algn="ctr">
              <a:defRPr/>
            </a:pPr>
            <a:endParaRPr lang="it-IT" altLang="it-IT" sz="1130" b="1" dirty="0">
              <a:solidFill>
                <a:schemeClr val="accent2"/>
              </a:solidFill>
              <a:latin typeface="Arial" panose="020B0604020202020204" pitchFamily="34" charset="0"/>
            </a:endParaRPr>
          </a:p>
          <a:p>
            <a:pPr algn="ctr">
              <a:defRPr/>
            </a:pPr>
            <a:r>
              <a:rPr lang="it-IT" altLang="it-IT" sz="1130" dirty="0">
                <a:solidFill>
                  <a:srgbClr val="797979"/>
                </a:solidFill>
                <a:latin typeface="Arial" panose="020B0604020202020204" pitchFamily="34" charset="0"/>
              </a:rPr>
              <a:t>*Ai fini dell’accesso alla premialità, la fiera deve essere localizzata </a:t>
            </a:r>
            <a:r>
              <a:rPr lang="it-IT" altLang="it-IT" sz="1100" b="1" dirty="0">
                <a:solidFill>
                  <a:srgbClr val="00B050"/>
                </a:solidFill>
                <a:latin typeface="Arial" panose="020B0604020202020204" pitchFamily="34" charset="0"/>
              </a:rPr>
              <a:t>in Africa o America Latina o India o USA </a:t>
            </a:r>
            <a:r>
              <a:rPr lang="it-IT" altLang="it-IT" sz="1130" dirty="0">
                <a:solidFill>
                  <a:srgbClr val="797979"/>
                </a:solidFill>
                <a:latin typeface="Arial" panose="020B0604020202020204" pitchFamily="34" charset="0"/>
              </a:rPr>
              <a:t>oppure in </a:t>
            </a:r>
            <a:r>
              <a:rPr lang="it-IT" altLang="it-IT" sz="1100" b="1" dirty="0">
                <a:solidFill>
                  <a:srgbClr val="00B050"/>
                </a:solidFill>
                <a:latin typeface="Arial" panose="020B0604020202020204" pitchFamily="34" charset="0"/>
              </a:rPr>
              <a:t>Italia con focus Africa o America Latina o India o USA</a:t>
            </a:r>
          </a:p>
        </p:txBody>
      </p:sp>
    </p:spTree>
    <p:extLst>
      <p:ext uri="{BB962C8B-B14F-4D97-AF65-F5344CB8AC3E}">
        <p14:creationId xmlns:p14="http://schemas.microsoft.com/office/powerpoint/2010/main" val="4178885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75AF2B2-2666-883B-1EF8-EDE0FFAAF10F}"/>
              </a:ext>
            </a:extLst>
          </p:cNvPr>
          <p:cNvSpPr>
            <a:spLocks noGrp="1"/>
          </p:cNvSpPr>
          <p:nvPr>
            <p:ph type="body" idx="13"/>
          </p:nvPr>
        </p:nvSpPr>
        <p:spPr/>
        <p:txBody>
          <a:bodyPr/>
          <a:lstStyle/>
          <a:p>
            <a:r>
              <a:rPr lang="it-IT" dirty="0">
                <a:solidFill>
                  <a:schemeClr val="accent2"/>
                </a:solidFill>
              </a:rPr>
              <a:t>Fiere ed eventi</a:t>
            </a:r>
            <a:r>
              <a:rPr lang="it-IT" dirty="0"/>
              <a:t>: spese finanziabili</a:t>
            </a:r>
          </a:p>
        </p:txBody>
      </p:sp>
      <p:sp>
        <p:nvSpPr>
          <p:cNvPr id="4" name="Segnaposto numero diapositiva 3">
            <a:extLst>
              <a:ext uri="{FF2B5EF4-FFF2-40B4-BE49-F238E27FC236}">
                <a16:creationId xmlns:a16="http://schemas.microsoft.com/office/drawing/2014/main" id="{748EB53A-2ECB-7C3C-8457-E35783D46667}"/>
              </a:ext>
            </a:extLst>
          </p:cNvPr>
          <p:cNvSpPr>
            <a:spLocks noGrp="1"/>
          </p:cNvSpPr>
          <p:nvPr>
            <p:ph type="sldNum" sz="quarter" idx="12"/>
          </p:nvPr>
        </p:nvSpPr>
        <p:spPr/>
        <p:txBody>
          <a:bodyPr/>
          <a:lstStyle/>
          <a:p>
            <a:fld id="{608DA0FE-9C19-F746-8419-6700E348BF78}" type="slidenum">
              <a:rPr lang="it-IT" smtClean="0"/>
              <a:pPr/>
              <a:t>27</a:t>
            </a:fld>
            <a:endParaRPr lang="it-IT" dirty="0"/>
          </a:p>
        </p:txBody>
      </p:sp>
      <p:sp>
        <p:nvSpPr>
          <p:cNvPr id="8" name="CasellaDiTesto 7">
            <a:extLst>
              <a:ext uri="{FF2B5EF4-FFF2-40B4-BE49-F238E27FC236}">
                <a16:creationId xmlns:a16="http://schemas.microsoft.com/office/drawing/2014/main" id="{FEB917F2-D4FD-BC5D-4280-E8A8D89E4A6B}"/>
              </a:ext>
            </a:extLst>
          </p:cNvPr>
          <p:cNvSpPr txBox="1"/>
          <p:nvPr/>
        </p:nvSpPr>
        <p:spPr>
          <a:xfrm>
            <a:off x="0" y="618683"/>
            <a:ext cx="2673849" cy="533480"/>
          </a:xfrm>
          <a:prstGeom prst="rect">
            <a:avLst/>
          </a:prstGeom>
          <a:noFill/>
        </p:spPr>
        <p:txBody>
          <a:bodyPr wrap="square" lIns="48000" tIns="48000" rIns="48000" bIns="48000" anchor="ctr" anchorCtr="0">
            <a:noAutofit/>
          </a:bodyPr>
          <a:lstStyle/>
          <a:p>
            <a:pPr algn="ctr"/>
            <a:r>
              <a:rPr lang="it-IT" altLang="it-IT" sz="1200" b="1" dirty="0">
                <a:solidFill>
                  <a:srgbClr val="415364"/>
                </a:solidFill>
                <a:latin typeface="Arial" panose="020B0604020202020204" pitchFamily="34" charset="0"/>
              </a:rPr>
              <a:t>1. Spese per area espositiva</a:t>
            </a:r>
            <a:endParaRPr lang="it-IT" sz="1200" b="1" dirty="0"/>
          </a:p>
        </p:txBody>
      </p:sp>
      <p:sp>
        <p:nvSpPr>
          <p:cNvPr id="10" name="CasellaDiTesto 9">
            <a:extLst>
              <a:ext uri="{FF2B5EF4-FFF2-40B4-BE49-F238E27FC236}">
                <a16:creationId xmlns:a16="http://schemas.microsoft.com/office/drawing/2014/main" id="{F123C750-96AD-5926-BFFD-2E3FAD4AA66E}"/>
              </a:ext>
            </a:extLst>
          </p:cNvPr>
          <p:cNvSpPr txBox="1"/>
          <p:nvPr/>
        </p:nvSpPr>
        <p:spPr>
          <a:xfrm>
            <a:off x="236040" y="986664"/>
            <a:ext cx="3713019" cy="4690258"/>
          </a:xfrm>
          <a:prstGeom prst="rect">
            <a:avLst/>
          </a:prstGeom>
          <a:noFill/>
        </p:spPr>
        <p:txBody>
          <a:bodyPr wrap="square">
            <a:spAutoFit/>
          </a:bodyPr>
          <a:lstStyle/>
          <a:p>
            <a:pPr marL="304792" indent="-304792">
              <a:buFont typeface="+mj-lt"/>
              <a:buAutoNum type="arabicPeriod"/>
            </a:pPr>
            <a:r>
              <a:rPr lang="it-IT" sz="1067" dirty="0"/>
              <a:t>affitto area espositiva, compresi eventuali costi di iscrizione, oneri e diritti fissi obbligatori; allestimento dell’area espositiva (es. pedana, muri perimetrali, soffitto, tetto o copertura, ripostiglio);</a:t>
            </a:r>
          </a:p>
          <a:p>
            <a:pPr marL="304792" indent="-304792">
              <a:buFont typeface="+mj-lt"/>
              <a:buAutoNum type="arabicPeriod"/>
            </a:pPr>
            <a:r>
              <a:rPr lang="it-IT" sz="1067" dirty="0"/>
              <a:t>arredamento dell’area espositiva (es. reception desk, tavoli, sedie, vetrine espositive, cubi espositivi, porta brochure);</a:t>
            </a:r>
          </a:p>
          <a:p>
            <a:pPr marL="304792" indent="-304792">
              <a:buFont typeface="+mj-lt"/>
              <a:buAutoNum type="arabicPeriod"/>
            </a:pPr>
            <a:r>
              <a:rPr lang="it-IT" sz="1067" dirty="0"/>
              <a:t>attrezzature, supporto audio/video (es monitor, tv screen, proiettori e supporti informatici,</a:t>
            </a:r>
          </a:p>
          <a:p>
            <a:pPr marL="304792" indent="-304792">
              <a:buFont typeface="+mj-lt"/>
              <a:buAutoNum type="arabicPeriod"/>
            </a:pPr>
            <a:r>
              <a:rPr lang="it-IT" sz="1067" dirty="0"/>
              <a:t>servizio elettricità (es. allacciamento elettrico, illuminazione stand e prese elettriche per il funzionamento dei macchinari qualora presenti nello stand);</a:t>
            </a:r>
          </a:p>
          <a:p>
            <a:pPr marL="304792" indent="-304792">
              <a:buFont typeface="+mj-lt"/>
              <a:buAutoNum type="arabicPeriod"/>
            </a:pPr>
            <a:r>
              <a:rPr lang="it-IT" sz="1067" dirty="0"/>
              <a:t>utenze varie;</a:t>
            </a:r>
          </a:p>
          <a:p>
            <a:pPr marL="304792" indent="-304792">
              <a:buFont typeface="+mj-lt"/>
              <a:buAutoNum type="arabicPeriod"/>
            </a:pPr>
            <a:r>
              <a:rPr lang="it-IT" sz="1067" dirty="0"/>
              <a:t>servizio di pulizia dello stand;</a:t>
            </a:r>
          </a:p>
          <a:p>
            <a:pPr marL="304792" indent="-304792">
              <a:buFont typeface="+mj-lt"/>
              <a:buAutoNum type="arabicPeriod"/>
            </a:pPr>
            <a:r>
              <a:rPr lang="it-IT" sz="1067" dirty="0"/>
              <a:t>costi di assicurazione;</a:t>
            </a:r>
          </a:p>
          <a:p>
            <a:pPr marL="304792" indent="-304792">
              <a:buFont typeface="+mj-lt"/>
              <a:buAutoNum type="arabicPeriod"/>
            </a:pPr>
            <a:r>
              <a:rPr lang="it-IT" sz="1067" dirty="0"/>
              <a:t>compensi riconosciuti al personale incaricato dall'impresa (sia esterno che il periodo riferito all’esecuzione dell’iniziativa promozionale (compresi viaggi, soggiorni e trasferte per il raggiungimento del luogo della fiera/mostra) e/o direttamente collegati all’iniziativa promozionale, come da idonea documentazione comprovante la spesa. Eventuali ulteriori compensi al personale incaricato dall'impresa (sia esterno che interno) sono riconosciuti nella misura massima del 10% dell’importo del finanziamento concesso;</a:t>
            </a:r>
          </a:p>
          <a:p>
            <a:pPr marL="304792" indent="-304792">
              <a:buFont typeface="+mj-lt"/>
              <a:buAutoNum type="arabicPeriod"/>
            </a:pPr>
            <a:r>
              <a:rPr lang="it-IT" sz="1067" dirty="0"/>
              <a:t>servizi di traduzione ed interpretariato offline.</a:t>
            </a:r>
          </a:p>
        </p:txBody>
      </p:sp>
      <p:sp>
        <p:nvSpPr>
          <p:cNvPr id="13" name="CasellaDiTesto 12">
            <a:extLst>
              <a:ext uri="{FF2B5EF4-FFF2-40B4-BE49-F238E27FC236}">
                <a16:creationId xmlns:a16="http://schemas.microsoft.com/office/drawing/2014/main" id="{BAE3555E-1D90-A55A-E21F-22F8098D103A}"/>
              </a:ext>
            </a:extLst>
          </p:cNvPr>
          <p:cNvSpPr txBox="1"/>
          <p:nvPr/>
        </p:nvSpPr>
        <p:spPr>
          <a:xfrm>
            <a:off x="3466614" y="617650"/>
            <a:ext cx="2673849" cy="533480"/>
          </a:xfrm>
          <a:prstGeom prst="rect">
            <a:avLst/>
          </a:prstGeom>
          <a:noFill/>
        </p:spPr>
        <p:txBody>
          <a:bodyPr wrap="square" lIns="48000" tIns="48000" rIns="48000" bIns="48000" anchor="ctr" anchorCtr="0">
            <a:noAutofit/>
          </a:bodyPr>
          <a:lstStyle/>
          <a:p>
            <a:pPr algn="ctr"/>
            <a:r>
              <a:rPr lang="it-IT" altLang="it-IT" sz="1200" b="1" dirty="0">
                <a:solidFill>
                  <a:srgbClr val="415364"/>
                </a:solidFill>
                <a:latin typeface="Arial" panose="020B0604020202020204" pitchFamily="34" charset="0"/>
              </a:rPr>
              <a:t>2. Spese logistiche</a:t>
            </a:r>
            <a:endParaRPr lang="it-IT" sz="1200" b="1" dirty="0"/>
          </a:p>
        </p:txBody>
      </p:sp>
      <p:sp>
        <p:nvSpPr>
          <p:cNvPr id="14" name="CasellaDiTesto 13">
            <a:extLst>
              <a:ext uri="{FF2B5EF4-FFF2-40B4-BE49-F238E27FC236}">
                <a16:creationId xmlns:a16="http://schemas.microsoft.com/office/drawing/2014/main" id="{0BA9EE8D-1AD9-9D87-DAF8-AAAD3A032C50}"/>
              </a:ext>
            </a:extLst>
          </p:cNvPr>
          <p:cNvSpPr txBox="1"/>
          <p:nvPr/>
        </p:nvSpPr>
        <p:spPr>
          <a:xfrm>
            <a:off x="3572522" y="1622451"/>
            <a:ext cx="2673849" cy="533480"/>
          </a:xfrm>
          <a:prstGeom prst="rect">
            <a:avLst/>
          </a:prstGeom>
          <a:noFill/>
        </p:spPr>
        <p:txBody>
          <a:bodyPr wrap="square" lIns="48000" tIns="48000" rIns="48000" bIns="48000" anchor="ctr" anchorCtr="0">
            <a:noAutofit/>
          </a:bodyPr>
          <a:lstStyle/>
          <a:p>
            <a:pPr algn="ctr"/>
            <a:r>
              <a:rPr lang="it-IT" altLang="it-IT" sz="1200" b="1" dirty="0">
                <a:solidFill>
                  <a:srgbClr val="415364"/>
                </a:solidFill>
                <a:latin typeface="Arial" panose="020B0604020202020204" pitchFamily="34" charset="0"/>
              </a:rPr>
              <a:t>3. Spese promozionali</a:t>
            </a:r>
            <a:endParaRPr lang="it-IT" sz="1200" b="1" dirty="0"/>
          </a:p>
        </p:txBody>
      </p:sp>
      <p:sp>
        <p:nvSpPr>
          <p:cNvPr id="15" name="CasellaDiTesto 14">
            <a:extLst>
              <a:ext uri="{FF2B5EF4-FFF2-40B4-BE49-F238E27FC236}">
                <a16:creationId xmlns:a16="http://schemas.microsoft.com/office/drawing/2014/main" id="{C288A3FE-4A5A-EBC0-2618-1EFA007C884C}"/>
              </a:ext>
            </a:extLst>
          </p:cNvPr>
          <p:cNvSpPr txBox="1"/>
          <p:nvPr/>
        </p:nvSpPr>
        <p:spPr>
          <a:xfrm>
            <a:off x="4056717" y="5013080"/>
            <a:ext cx="3612306" cy="533480"/>
          </a:xfrm>
          <a:prstGeom prst="rect">
            <a:avLst/>
          </a:prstGeom>
          <a:noFill/>
        </p:spPr>
        <p:txBody>
          <a:bodyPr wrap="square" lIns="48000" tIns="48000" rIns="48000" bIns="48000" anchor="ctr" anchorCtr="0">
            <a:noAutofit/>
          </a:bodyPr>
          <a:lstStyle/>
          <a:p>
            <a:r>
              <a:rPr lang="it-IT" altLang="it-IT" sz="1200" b="1" dirty="0">
                <a:solidFill>
                  <a:srgbClr val="415364"/>
                </a:solidFill>
                <a:latin typeface="Arial" panose="020B0604020202020204" pitchFamily="34" charset="0"/>
              </a:rPr>
              <a:t>4. Spese per consulenze connesse alla partecipazione all’iniziativa promozionale:</a:t>
            </a:r>
            <a:endParaRPr lang="it-IT" sz="1200" b="1" dirty="0"/>
          </a:p>
        </p:txBody>
      </p:sp>
      <p:sp>
        <p:nvSpPr>
          <p:cNvPr id="16" name="CasellaDiTesto 15">
            <a:extLst>
              <a:ext uri="{FF2B5EF4-FFF2-40B4-BE49-F238E27FC236}">
                <a16:creationId xmlns:a16="http://schemas.microsoft.com/office/drawing/2014/main" id="{28E65747-F556-51F8-CDA7-E8F5CF7924B6}"/>
              </a:ext>
            </a:extLst>
          </p:cNvPr>
          <p:cNvSpPr txBox="1"/>
          <p:nvPr/>
        </p:nvSpPr>
        <p:spPr>
          <a:xfrm>
            <a:off x="7812892" y="1817827"/>
            <a:ext cx="4143068" cy="533480"/>
          </a:xfrm>
          <a:prstGeom prst="rect">
            <a:avLst/>
          </a:prstGeom>
          <a:noFill/>
        </p:spPr>
        <p:txBody>
          <a:bodyPr wrap="square" lIns="48000" tIns="48000" rIns="48000" bIns="48000" anchor="ctr" anchorCtr="0">
            <a:noAutofit/>
          </a:bodyPr>
          <a:lstStyle/>
          <a:p>
            <a:r>
              <a:rPr lang="it-IT" altLang="it-IT" sz="1200" b="1" dirty="0">
                <a:solidFill>
                  <a:srgbClr val="415364"/>
                </a:solidFill>
                <a:latin typeface="Arial" panose="020B0604020202020204" pitchFamily="34" charset="0"/>
              </a:rPr>
              <a:t>5. Spese digitali connesse alla partecipazione all’iniziativa promozionale:</a:t>
            </a:r>
            <a:endParaRPr lang="it-IT" sz="1200" b="1" dirty="0"/>
          </a:p>
        </p:txBody>
      </p:sp>
      <p:sp>
        <p:nvSpPr>
          <p:cNvPr id="18" name="CasellaDiTesto 17">
            <a:extLst>
              <a:ext uri="{FF2B5EF4-FFF2-40B4-BE49-F238E27FC236}">
                <a16:creationId xmlns:a16="http://schemas.microsoft.com/office/drawing/2014/main" id="{58647FD4-E12D-704C-00E2-82669FC07979}"/>
              </a:ext>
            </a:extLst>
          </p:cNvPr>
          <p:cNvSpPr txBox="1"/>
          <p:nvPr/>
        </p:nvSpPr>
        <p:spPr>
          <a:xfrm>
            <a:off x="3897026" y="963606"/>
            <a:ext cx="3146807" cy="749179"/>
          </a:xfrm>
          <a:prstGeom prst="rect">
            <a:avLst/>
          </a:prstGeom>
          <a:noFill/>
        </p:spPr>
        <p:txBody>
          <a:bodyPr wrap="square">
            <a:spAutoFit/>
          </a:bodyPr>
          <a:lstStyle>
            <a:defPPr>
              <a:defRPr lang="it-IT"/>
            </a:defPPr>
            <a:lvl1pPr marL="228600" indent="-228600">
              <a:buFont typeface="+mj-lt"/>
              <a:buAutoNum type="arabicPeriod"/>
              <a:defRPr sz="800"/>
            </a:lvl1pPr>
          </a:lstStyle>
          <a:p>
            <a:pPr marL="364058" lvl="1" indent="-253994">
              <a:buFont typeface="+mj-lt"/>
              <a:buAutoNum type="arabicPeriod"/>
            </a:pPr>
            <a:r>
              <a:rPr lang="it-IT" sz="1067" dirty="0"/>
              <a:t>trasporto a destinazione di materiale e prodotti esposti, compreso il trasporto di campionario;</a:t>
            </a:r>
          </a:p>
          <a:p>
            <a:pPr marL="364058" lvl="1" indent="-253994">
              <a:buFont typeface="+mj-lt"/>
              <a:buAutoNum type="arabicPeriod"/>
            </a:pPr>
            <a:r>
              <a:rPr lang="it-IT" sz="1067" dirty="0"/>
              <a:t>movimentazione dei macchinari/prodotti.</a:t>
            </a:r>
          </a:p>
        </p:txBody>
      </p:sp>
      <p:sp>
        <p:nvSpPr>
          <p:cNvPr id="20" name="CasellaDiTesto 19">
            <a:extLst>
              <a:ext uri="{FF2B5EF4-FFF2-40B4-BE49-F238E27FC236}">
                <a16:creationId xmlns:a16="http://schemas.microsoft.com/office/drawing/2014/main" id="{B4D0B311-1266-FA42-C2C1-18194BDC9991}"/>
              </a:ext>
            </a:extLst>
          </p:cNvPr>
          <p:cNvSpPr txBox="1"/>
          <p:nvPr/>
        </p:nvSpPr>
        <p:spPr>
          <a:xfrm>
            <a:off x="4000756" y="2009733"/>
            <a:ext cx="3713020" cy="3048142"/>
          </a:xfrm>
          <a:prstGeom prst="rect">
            <a:avLst/>
          </a:prstGeom>
          <a:noFill/>
        </p:spPr>
        <p:txBody>
          <a:bodyPr wrap="square">
            <a:spAutoFit/>
          </a:bodyPr>
          <a:lstStyle>
            <a:defPPr>
              <a:defRPr lang="it-IT"/>
            </a:defPPr>
            <a:lvl1pPr marL="228600" indent="-228600">
              <a:buFont typeface="+mj-lt"/>
              <a:buAutoNum type="arabicPeriod"/>
              <a:defRPr sz="800"/>
            </a:lvl1pPr>
          </a:lstStyle>
          <a:p>
            <a:r>
              <a:rPr lang="it-IT" sz="1067" dirty="0"/>
              <a:t>partecipazione/organizzazione di business meeting, workshop, B2B, B2C;</a:t>
            </a:r>
          </a:p>
          <a:p>
            <a:r>
              <a:rPr lang="it-IT" sz="1067" dirty="0" err="1"/>
              <a:t>fee</a:t>
            </a:r>
            <a:r>
              <a:rPr lang="it-IT" sz="1067" dirty="0"/>
              <a:t> di partnership e/o partecipazione ad eventi internazionali di rilevanza istituzionale a carattere economico, sportivo o culturale</a:t>
            </a:r>
          </a:p>
          <a:p>
            <a:r>
              <a:rPr lang="it-IT" sz="1067" dirty="0"/>
              <a:t>spese di pubblicità, cartellonistica e grafica per i mezzi di stampa (es. pubblicità nel catalogo ufficiale, magazine e quotidiani informativi della fiera o della mostra, a supporto dell’iniziativa, stampa specializzata, </a:t>
            </a:r>
            <a:r>
              <a:rPr lang="it-IT" sz="1067" dirty="0" err="1"/>
              <a:t>omaggistica</a:t>
            </a:r>
            <a:r>
              <a:rPr lang="it-IT" sz="1067" dirty="0"/>
              <a:t>);</a:t>
            </a:r>
          </a:p>
          <a:p>
            <a:r>
              <a:rPr lang="it-IT" sz="1067" dirty="0"/>
              <a:t>realizzazione banner (es. poster e cartellonistica negli spazi esterni e limitrofi al centro fieristico).</a:t>
            </a:r>
          </a:p>
          <a:p>
            <a:r>
              <a:rPr lang="it-IT" sz="1067" dirty="0"/>
              <a:t>spese di certificazione dei prodotti</a:t>
            </a:r>
          </a:p>
          <a:p>
            <a:pPr>
              <a:spcAft>
                <a:spcPts val="800"/>
              </a:spcAft>
            </a:pPr>
            <a:r>
              <a:rPr lang="it-IT" sz="1067" dirty="0"/>
              <a:t>spese di viaggio e soggiorno (c.d. </a:t>
            </a:r>
            <a:r>
              <a:rPr lang="it-IT" sz="1067" i="1" dirty="0"/>
              <a:t>incoming</a:t>
            </a:r>
            <a:r>
              <a:rPr lang="it-IT" sz="1067" dirty="0"/>
              <a:t>) di potenziali clienti partecipanti all’iniziativa promozionale, sia per le iniziative promozionali che si tengono nel Paese Estero, sia per le iniziative promozionali in Italia. </a:t>
            </a:r>
          </a:p>
        </p:txBody>
      </p:sp>
      <p:sp>
        <p:nvSpPr>
          <p:cNvPr id="22" name="CasellaDiTesto 21">
            <a:extLst>
              <a:ext uri="{FF2B5EF4-FFF2-40B4-BE49-F238E27FC236}">
                <a16:creationId xmlns:a16="http://schemas.microsoft.com/office/drawing/2014/main" id="{7C5869D6-B3AF-5EDB-F392-D462DEEE5E89}"/>
              </a:ext>
            </a:extLst>
          </p:cNvPr>
          <p:cNvSpPr txBox="1"/>
          <p:nvPr/>
        </p:nvSpPr>
        <p:spPr>
          <a:xfrm>
            <a:off x="3949059" y="5568343"/>
            <a:ext cx="3713019" cy="420756"/>
          </a:xfrm>
          <a:prstGeom prst="rect">
            <a:avLst/>
          </a:prstGeom>
          <a:noFill/>
        </p:spPr>
        <p:txBody>
          <a:bodyPr wrap="square">
            <a:spAutoFit/>
          </a:bodyPr>
          <a:lstStyle>
            <a:defPPr>
              <a:defRPr lang="it-IT"/>
            </a:defPPr>
            <a:lvl1pPr marL="228600" indent="-228600">
              <a:buFont typeface="+mj-lt"/>
              <a:buAutoNum type="arabicPeriod"/>
              <a:defRPr sz="800"/>
            </a:lvl1pPr>
            <a:lvl2pPr marL="273050" lvl="1" indent="-190500">
              <a:buFont typeface="+mj-lt"/>
              <a:buAutoNum type="arabicPeriod"/>
              <a:defRPr sz="800"/>
            </a:lvl2pPr>
          </a:lstStyle>
          <a:p>
            <a:pPr lvl="1"/>
            <a:r>
              <a:rPr lang="it-IT" sz="1067" dirty="0"/>
              <a:t>consulenze esterne (es. designer/architetti, innovazione prodotti, servizi fotografici/video);</a:t>
            </a:r>
          </a:p>
        </p:txBody>
      </p:sp>
      <p:sp>
        <p:nvSpPr>
          <p:cNvPr id="24" name="CasellaDiTesto 23">
            <a:extLst>
              <a:ext uri="{FF2B5EF4-FFF2-40B4-BE49-F238E27FC236}">
                <a16:creationId xmlns:a16="http://schemas.microsoft.com/office/drawing/2014/main" id="{D32B7F83-90AC-F5EE-C64F-6DA648B505DF}"/>
              </a:ext>
            </a:extLst>
          </p:cNvPr>
          <p:cNvSpPr txBox="1"/>
          <p:nvPr/>
        </p:nvSpPr>
        <p:spPr>
          <a:xfrm>
            <a:off x="7776681" y="2243816"/>
            <a:ext cx="3871496" cy="2391296"/>
          </a:xfrm>
          <a:prstGeom prst="rect">
            <a:avLst/>
          </a:prstGeom>
          <a:noFill/>
        </p:spPr>
        <p:txBody>
          <a:bodyPr wrap="square">
            <a:spAutoFit/>
          </a:bodyPr>
          <a:lstStyle>
            <a:defPPr>
              <a:defRPr lang="it-IT"/>
            </a:defPPr>
            <a:lvl1pPr marL="228600" indent="-228600">
              <a:buFont typeface="+mj-lt"/>
              <a:buAutoNum type="arabicPeriod"/>
              <a:defRPr sz="800"/>
            </a:lvl1pPr>
          </a:lstStyle>
          <a:p>
            <a:pPr marL="304792" lvl="1" indent="-304792">
              <a:buFont typeface="+mj-lt"/>
              <a:buAutoNum type="arabicPeriod"/>
            </a:pPr>
            <a:r>
              <a:rPr lang="it-IT" sz="1067" dirty="0" err="1"/>
              <a:t>fee</a:t>
            </a:r>
            <a:r>
              <a:rPr lang="it-IT" sz="1067" dirty="0"/>
              <a:t> di iscrizione alla manifestazione virtuale, compresi i costi per l’elaborazione del contenuto virtuale (es. stand virtuali, presentazione dell’azienda, cataloghi virtuali, eventi live streaming, webinar)</a:t>
            </a:r>
          </a:p>
          <a:p>
            <a:pPr marL="304792" lvl="1" indent="-304792">
              <a:buFont typeface="+mj-lt"/>
              <a:buAutoNum type="arabicPeriod"/>
            </a:pPr>
            <a:r>
              <a:rPr lang="it-IT" sz="1067" dirty="0"/>
              <a:t>spese per integrazione e sviluppo digitale di piattaforme CRM;</a:t>
            </a:r>
          </a:p>
          <a:p>
            <a:pPr marL="304792" lvl="1" indent="-304792">
              <a:buFont typeface="+mj-lt"/>
              <a:buAutoNum type="arabicPeriod"/>
            </a:pPr>
            <a:r>
              <a:rPr lang="it-IT" sz="1067" dirty="0"/>
              <a:t>spese di web design (es. landing page, pagina dedicate all’evento) e integrazione/innovazione di contenuti/funzionalità digitali anche su piattaforme già esistenti;</a:t>
            </a:r>
          </a:p>
          <a:p>
            <a:pPr marL="304792" lvl="1" indent="-304792">
              <a:buFont typeface="+mj-lt"/>
              <a:buAutoNum type="arabicPeriod"/>
            </a:pPr>
            <a:r>
              <a:rPr lang="it-IT" sz="1067" dirty="0"/>
              <a:t>spese per digital marketing (es. banner video, banner sul sito ufficiale dell’iniziativa promozionale, newsletter, social network);</a:t>
            </a:r>
          </a:p>
          <a:p>
            <a:pPr marL="304792" lvl="1" indent="-304792">
              <a:buFont typeface="+mj-lt"/>
              <a:buAutoNum type="arabicPeriod"/>
            </a:pPr>
            <a:r>
              <a:rPr lang="it-IT" sz="1067" dirty="0"/>
              <a:t>servizi di traduzione ed interpretariato online;</a:t>
            </a:r>
          </a:p>
        </p:txBody>
      </p:sp>
      <p:sp>
        <p:nvSpPr>
          <p:cNvPr id="25" name="CasellaDiTesto 24">
            <a:extLst>
              <a:ext uri="{FF2B5EF4-FFF2-40B4-BE49-F238E27FC236}">
                <a16:creationId xmlns:a16="http://schemas.microsoft.com/office/drawing/2014/main" id="{3D99043B-566C-BFC2-259C-8AF1DA07F13D}"/>
              </a:ext>
            </a:extLst>
          </p:cNvPr>
          <p:cNvSpPr txBox="1"/>
          <p:nvPr/>
        </p:nvSpPr>
        <p:spPr>
          <a:xfrm>
            <a:off x="7825776" y="4679709"/>
            <a:ext cx="3835285" cy="533480"/>
          </a:xfrm>
          <a:prstGeom prst="rect">
            <a:avLst/>
          </a:prstGeom>
          <a:noFill/>
        </p:spPr>
        <p:txBody>
          <a:bodyPr wrap="square" lIns="48000" tIns="48000" rIns="48000" bIns="48000" anchor="ctr" anchorCtr="0">
            <a:noAutofit/>
          </a:bodyPr>
          <a:lstStyle/>
          <a:p>
            <a:r>
              <a:rPr lang="it-IT" altLang="it-IT" sz="1200" b="1" dirty="0">
                <a:solidFill>
                  <a:srgbClr val="415364"/>
                </a:solidFill>
                <a:latin typeface="Arial" panose="020B0604020202020204" pitchFamily="34" charset="0"/>
              </a:rPr>
              <a:t>6. Spese consulenziali professionali  per le verifiche di conformità alla normativa ambientale nazionale</a:t>
            </a:r>
            <a:endParaRPr lang="it-IT" sz="1200" b="1" dirty="0"/>
          </a:p>
        </p:txBody>
      </p:sp>
      <p:sp>
        <p:nvSpPr>
          <p:cNvPr id="26" name="CasellaDiTesto 25">
            <a:extLst>
              <a:ext uri="{FF2B5EF4-FFF2-40B4-BE49-F238E27FC236}">
                <a16:creationId xmlns:a16="http://schemas.microsoft.com/office/drawing/2014/main" id="{EE7CCE05-D00E-B6B6-0462-731CA7CDD546}"/>
              </a:ext>
            </a:extLst>
          </p:cNvPr>
          <p:cNvSpPr txBox="1"/>
          <p:nvPr/>
        </p:nvSpPr>
        <p:spPr>
          <a:xfrm>
            <a:off x="7825776" y="5222723"/>
            <a:ext cx="4238853" cy="913172"/>
          </a:xfrm>
          <a:prstGeom prst="rect">
            <a:avLst/>
          </a:prstGeom>
          <a:noFill/>
        </p:spPr>
        <p:txBody>
          <a:bodyPr wrap="square" lIns="48000" tIns="48000" rIns="48000" bIns="48000" anchor="ctr" anchorCtr="0">
            <a:noAutofit/>
          </a:bodyPr>
          <a:lstStyle/>
          <a:p>
            <a:r>
              <a:rPr lang="it-IT" altLang="it-IT" sz="1200" b="1" dirty="0">
                <a:solidFill>
                  <a:srgbClr val="415364"/>
                </a:solidFill>
                <a:latin typeface="Arial" panose="020B0604020202020204" pitchFamily="34" charset="0"/>
              </a:rPr>
              <a:t>7. Spese per consulenze  finalizzate alla presentazione e gestione della richiesta di Intervento Agevolativo per un valore fino a un massimo del 5% dell’importo rendicontato deliberato*</a:t>
            </a:r>
            <a:endParaRPr lang="it-IT" sz="1200" b="1" dirty="0"/>
          </a:p>
        </p:txBody>
      </p:sp>
      <p:sp>
        <p:nvSpPr>
          <p:cNvPr id="27" name="CasellaDiTesto 26">
            <a:extLst>
              <a:ext uri="{FF2B5EF4-FFF2-40B4-BE49-F238E27FC236}">
                <a16:creationId xmlns:a16="http://schemas.microsoft.com/office/drawing/2014/main" id="{702AE9D4-E487-D1D8-7FED-DB0E65D3C1D8}"/>
              </a:ext>
            </a:extLst>
          </p:cNvPr>
          <p:cNvSpPr txBox="1"/>
          <p:nvPr/>
        </p:nvSpPr>
        <p:spPr>
          <a:xfrm>
            <a:off x="615488" y="6181380"/>
            <a:ext cx="9709885" cy="533480"/>
          </a:xfrm>
          <a:prstGeom prst="rect">
            <a:avLst/>
          </a:prstGeom>
          <a:noFill/>
        </p:spPr>
        <p:txBody>
          <a:bodyPr wrap="square" lIns="48000" tIns="48000" rIns="48000" bIns="48000" anchor="ctr" anchorCtr="0">
            <a:noAutofit/>
          </a:bodyPr>
          <a:lstStyle/>
          <a:p>
            <a:r>
              <a:rPr lang="it-IT" sz="1067" dirty="0">
                <a:solidFill>
                  <a:srgbClr val="415364"/>
                </a:solidFill>
                <a:latin typeface="Arial" panose="020B0604020202020204" pitchFamily="34" charset="0"/>
              </a:rPr>
              <a:t>*v. condizioni in Circolare</a:t>
            </a:r>
            <a:endParaRPr lang="it-IT" sz="1067" dirty="0"/>
          </a:p>
        </p:txBody>
      </p:sp>
      <p:sp>
        <p:nvSpPr>
          <p:cNvPr id="12" name="CasellaDiTesto 11">
            <a:extLst>
              <a:ext uri="{FF2B5EF4-FFF2-40B4-BE49-F238E27FC236}">
                <a16:creationId xmlns:a16="http://schemas.microsoft.com/office/drawing/2014/main" id="{06590C62-D177-AC37-D149-A40A3BE6B92C}"/>
              </a:ext>
            </a:extLst>
          </p:cNvPr>
          <p:cNvSpPr txBox="1"/>
          <p:nvPr/>
        </p:nvSpPr>
        <p:spPr>
          <a:xfrm>
            <a:off x="7713775" y="750368"/>
            <a:ext cx="3947285" cy="1241815"/>
          </a:xfrm>
          <a:prstGeom prst="rect">
            <a:avLst/>
          </a:prstGeom>
          <a:noFill/>
        </p:spPr>
        <p:txBody>
          <a:bodyPr wrap="square">
            <a:spAutoFit/>
          </a:bodyPr>
          <a:lstStyle>
            <a:defPPr>
              <a:defRPr lang="it-IT"/>
            </a:defPPr>
            <a:lvl1pPr marL="228600" indent="-228600">
              <a:buFont typeface="+mj-lt"/>
              <a:buAutoNum type="arabicPeriod"/>
              <a:defRPr sz="800"/>
            </a:lvl1pPr>
            <a:lvl2pPr marL="273050" lvl="1" indent="-190500">
              <a:buFont typeface="+mj-lt"/>
              <a:buAutoNum type="arabicPeriod"/>
              <a:defRPr sz="800"/>
            </a:lvl2pPr>
          </a:lstStyle>
          <a:p>
            <a:pPr lvl="1">
              <a:buFont typeface="+mj-lt"/>
              <a:buAutoNum type="arabicPeriod" startAt="2"/>
            </a:pPr>
            <a:r>
              <a:rPr lang="it-IT" sz="1067" dirty="0"/>
              <a:t>consulenze in ambito digitale (es. </a:t>
            </a:r>
            <a:r>
              <a:rPr lang="it-IT" sz="1067" dirty="0" err="1"/>
              <a:t>digital</a:t>
            </a:r>
            <a:r>
              <a:rPr lang="it-IT" sz="1067" dirty="0"/>
              <a:t> manager, social media manager, </a:t>
            </a:r>
            <a:r>
              <a:rPr lang="it-IT" sz="1067" dirty="0" err="1"/>
              <a:t>digital</a:t>
            </a:r>
            <a:r>
              <a:rPr lang="it-IT" sz="1067" dirty="0"/>
              <a:t> marketing manager);</a:t>
            </a:r>
          </a:p>
          <a:p>
            <a:pPr lvl="1">
              <a:buAutoNum type="arabicPeriod" startAt="2"/>
            </a:pPr>
            <a:r>
              <a:rPr lang="it-IT" sz="1067" dirty="0"/>
              <a:t>consulenze specializzate per la valorizzazione della partnership e/o partecipazione ad eventi internazionali di rilevanza istituzionale a carattere economico, sportivo o culturale</a:t>
            </a:r>
          </a:p>
          <a:p>
            <a:pPr lvl="1">
              <a:buAutoNum type="arabicPeriod" startAt="2"/>
            </a:pPr>
            <a:endParaRPr lang="it-IT" sz="1067" dirty="0"/>
          </a:p>
        </p:txBody>
      </p:sp>
    </p:spTree>
    <p:extLst>
      <p:ext uri="{BB962C8B-B14F-4D97-AF65-F5344CB8AC3E}">
        <p14:creationId xmlns:p14="http://schemas.microsoft.com/office/powerpoint/2010/main" val="357743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egnaposto testo 1"/>
          <p:cNvSpPr>
            <a:spLocks noGrp="1"/>
          </p:cNvSpPr>
          <p:nvPr>
            <p:ph type="body" idx="13"/>
          </p:nvPr>
        </p:nvSpPr>
        <p:spPr>
          <a:xfrm>
            <a:off x="412311" y="342111"/>
            <a:ext cx="9471428" cy="383116"/>
          </a:xfrm>
        </p:spPr>
        <p:txBody>
          <a:bodyPr/>
          <a:lstStyle/>
          <a:p>
            <a:r>
              <a:rPr lang="it-IT" dirty="0"/>
              <a:t>Sviluppo del commercio elettronico delle imprese italiane in Paesi esteri («</a:t>
            </a:r>
            <a:r>
              <a:rPr lang="it-IT" dirty="0">
                <a:solidFill>
                  <a:schemeClr val="accent2"/>
                </a:solidFill>
              </a:rPr>
              <a:t>E-Commerce</a:t>
            </a:r>
            <a:r>
              <a:rPr lang="it-IT" dirty="0"/>
              <a:t>»)</a:t>
            </a:r>
          </a:p>
          <a:p>
            <a:endParaRPr lang="it-IT" dirty="0"/>
          </a:p>
        </p:txBody>
      </p:sp>
      <p:sp>
        <p:nvSpPr>
          <p:cNvPr id="42" name="Segnaposto testo 25">
            <a:extLst>
              <a:ext uri="{FF2B5EF4-FFF2-40B4-BE49-F238E27FC236}">
                <a16:creationId xmlns:a16="http://schemas.microsoft.com/office/drawing/2014/main" id="{6B995381-B17B-4631-89F9-93B28697404F}"/>
              </a:ext>
            </a:extLst>
          </p:cNvPr>
          <p:cNvSpPr txBox="1">
            <a:spLocks/>
          </p:cNvSpPr>
          <p:nvPr/>
        </p:nvSpPr>
        <p:spPr bwMode="auto">
          <a:xfrm>
            <a:off x="1003918" y="1264478"/>
            <a:ext cx="10755871" cy="88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algn="ctr" defTabSz="810604">
              <a:spcBef>
                <a:spcPct val="20000"/>
              </a:spcBef>
              <a:defRPr/>
            </a:pPr>
            <a:r>
              <a:rPr lang="it-IT" altLang="it-IT" sz="1400" dirty="0">
                <a:solidFill>
                  <a:srgbClr val="415364"/>
                </a:solidFill>
                <a:latin typeface="Arial" panose="020B0604020202020204" pitchFamily="34" charset="0"/>
              </a:rPr>
              <a:t>Finanziamento agevolato in regime “de </a:t>
            </a:r>
            <a:r>
              <a:rPr lang="it-IT" altLang="it-IT" sz="1400" dirty="0" err="1">
                <a:solidFill>
                  <a:srgbClr val="415364"/>
                </a:solidFill>
                <a:latin typeface="Arial" panose="020B0604020202020204" pitchFamily="34" charset="0"/>
              </a:rPr>
              <a:t>minimis</a:t>
            </a:r>
            <a:r>
              <a:rPr lang="it-IT" altLang="it-IT" sz="1400" dirty="0">
                <a:solidFill>
                  <a:srgbClr val="415364"/>
                </a:solidFill>
                <a:latin typeface="Arial" panose="020B0604020202020204" pitchFamily="34" charset="0"/>
              </a:rPr>
              <a:t>" per </a:t>
            </a:r>
            <a:r>
              <a:rPr lang="it-IT" altLang="it-IT" sz="1400" b="1" dirty="0">
                <a:solidFill>
                  <a:srgbClr val="415364"/>
                </a:solidFill>
                <a:latin typeface="Arial" panose="020B0604020202020204" pitchFamily="34" charset="0"/>
              </a:rPr>
              <a:t>(i) la creazione o (ii) il miglioramento di una Piattaforma propria di e-commerce</a:t>
            </a:r>
            <a:r>
              <a:rPr lang="it-IT" altLang="it-IT" sz="1400" dirty="0">
                <a:solidFill>
                  <a:srgbClr val="415364"/>
                </a:solidFill>
                <a:latin typeface="Arial" panose="020B0604020202020204" pitchFamily="34" charset="0"/>
              </a:rPr>
              <a:t> oppure per </a:t>
            </a:r>
            <a:r>
              <a:rPr lang="it-IT" altLang="it-IT" sz="1400" b="1" dirty="0">
                <a:solidFill>
                  <a:srgbClr val="415364"/>
                </a:solidFill>
                <a:latin typeface="Arial" panose="020B0604020202020204" pitchFamily="34" charset="0"/>
              </a:rPr>
              <a:t>(iii) l’accesso ad una Piattaforma di terzi (market place) </a:t>
            </a:r>
            <a:r>
              <a:rPr lang="it-IT" altLang="it-IT" sz="1400" dirty="0">
                <a:solidFill>
                  <a:srgbClr val="415364"/>
                </a:solidFill>
                <a:latin typeface="Arial" panose="020B0604020202020204" pitchFamily="34" charset="0"/>
              </a:rPr>
              <a:t>per la commercializzazione in Paesi esteri di beni o servizi prodotti in Italia o con marchio italiano</a:t>
            </a:r>
          </a:p>
        </p:txBody>
      </p:sp>
      <p:pic>
        <p:nvPicPr>
          <p:cNvPr id="43" name="Immagine 42"/>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12311" y="1410017"/>
            <a:ext cx="597824" cy="597824"/>
          </a:xfrm>
          <a:prstGeom prst="rect">
            <a:avLst/>
          </a:prstGeom>
        </p:spPr>
      </p:pic>
      <p:sp>
        <p:nvSpPr>
          <p:cNvPr id="44" name="Rettangolo 43">
            <a:extLst>
              <a:ext uri="{FF2B5EF4-FFF2-40B4-BE49-F238E27FC236}">
                <a16:creationId xmlns:a16="http://schemas.microsoft.com/office/drawing/2014/main" id="{CB8AE001-6839-4DC6-827E-F42764EFF6F0}"/>
              </a:ext>
            </a:extLst>
          </p:cNvPr>
          <p:cNvSpPr>
            <a:spLocks noChangeArrowheads="1"/>
          </p:cNvSpPr>
          <p:nvPr/>
        </p:nvSpPr>
        <p:spPr bwMode="auto">
          <a:xfrm>
            <a:off x="726526" y="5199661"/>
            <a:ext cx="4715987" cy="145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EROGAZIONE </a:t>
            </a:r>
          </a:p>
          <a:p>
            <a:pPr algn="ctr" defTabSz="914332">
              <a:spcAft>
                <a:spcPts val="300"/>
              </a:spcAft>
              <a:defRPr/>
            </a:pPr>
            <a:r>
              <a:rPr lang="it-IT" altLang="it-IT" sz="1130" dirty="0">
                <a:solidFill>
                  <a:srgbClr val="797979"/>
                </a:solidFill>
                <a:latin typeface="Arial" panose="020B0604020202020204" pitchFamily="34" charset="0"/>
              </a:rPr>
              <a:t>Prima </a:t>
            </a:r>
            <a:r>
              <a:rPr lang="it-IT" altLang="it-IT" sz="1130" i="1" dirty="0">
                <a:solidFill>
                  <a:srgbClr val="797979"/>
                </a:solidFill>
                <a:latin typeface="Arial" panose="020B0604020202020204" pitchFamily="34" charset="0"/>
              </a:rPr>
              <a:t>tranche</a:t>
            </a:r>
            <a:r>
              <a:rPr lang="it-IT" altLang="it-IT" sz="1130" dirty="0">
                <a:solidFill>
                  <a:srgbClr val="797979"/>
                </a:solidFill>
                <a:latin typeface="Arial" panose="020B0604020202020204" pitchFamily="34" charset="0"/>
              </a:rPr>
              <a:t> pari al 25% a titolo di anticipo; seconda erogazione a saldo dell’importo rendicontato </a:t>
            </a:r>
          </a:p>
          <a:p>
            <a:pPr algn="ctr" defTabSz="914332">
              <a:spcAft>
                <a:spcPts val="300"/>
              </a:spcAft>
              <a:defRPr/>
            </a:pPr>
            <a:r>
              <a:rPr lang="it-IT" altLang="it-IT" sz="1130" dirty="0">
                <a:solidFill>
                  <a:srgbClr val="797979"/>
                </a:solidFill>
                <a:latin typeface="Arial" panose="020B0604020202020204" pitchFamily="34" charset="0"/>
              </a:rPr>
              <a:t>Prima </a:t>
            </a:r>
            <a:r>
              <a:rPr lang="it-IT" altLang="it-IT" sz="1130" i="1" dirty="0">
                <a:solidFill>
                  <a:srgbClr val="797979"/>
                </a:solidFill>
                <a:latin typeface="Arial" panose="020B0604020202020204" pitchFamily="34" charset="0"/>
              </a:rPr>
              <a:t>tranche</a:t>
            </a:r>
            <a:r>
              <a:rPr lang="it-IT" altLang="it-IT" sz="1130" dirty="0">
                <a:solidFill>
                  <a:srgbClr val="797979"/>
                </a:solidFill>
                <a:latin typeface="Arial" panose="020B0604020202020204" pitchFamily="34" charset="0"/>
              </a:rPr>
              <a:t> pari al 50% a titolo di anticipo per le imprese con </a:t>
            </a:r>
            <a:r>
              <a:rPr lang="it-IT" altLang="it-IT" sz="1100" b="1" dirty="0">
                <a:solidFill>
                  <a:srgbClr val="00B050"/>
                </a:solidFill>
                <a:latin typeface="Arial" panose="020B0604020202020204" pitchFamily="34" charset="0"/>
              </a:rPr>
              <a:t>interessi in USA</a:t>
            </a:r>
            <a:r>
              <a:rPr lang="it-IT" altLang="it-IT" sz="1130" dirty="0">
                <a:solidFill>
                  <a:srgbClr val="797979"/>
                </a:solidFill>
                <a:latin typeface="Arial" panose="020B0604020202020204" pitchFamily="34" charset="0"/>
              </a:rPr>
              <a:t>; possibile seconda </a:t>
            </a:r>
            <a:r>
              <a:rPr lang="it-IT" altLang="it-IT" sz="1130" i="1" dirty="0">
                <a:solidFill>
                  <a:srgbClr val="797979"/>
                </a:solidFill>
                <a:latin typeface="Arial" panose="020B0604020202020204" pitchFamily="34" charset="0"/>
              </a:rPr>
              <a:t>tranche</a:t>
            </a:r>
            <a:r>
              <a:rPr lang="it-IT" altLang="it-IT" sz="1130" dirty="0">
                <a:solidFill>
                  <a:srgbClr val="797979"/>
                </a:solidFill>
                <a:latin typeface="Arial" panose="020B0604020202020204" pitchFamily="34" charset="0"/>
              </a:rPr>
              <a:t> direttamente a saldo dell’importo rendicontato</a:t>
            </a:r>
            <a:endParaRPr lang="it-IT" altLang="it-IT" sz="1100" b="1" dirty="0">
              <a:solidFill>
                <a:srgbClr val="00B050"/>
              </a:solidFill>
              <a:latin typeface="Arial" panose="020B0604020202020204" pitchFamily="34" charset="0"/>
            </a:endParaRPr>
          </a:p>
          <a:p>
            <a:pPr algn="ctr" defTabSz="914332">
              <a:spcAft>
                <a:spcPts val="300"/>
              </a:spcAft>
              <a:defRPr/>
            </a:pPr>
            <a:endParaRPr lang="it-IT" altLang="it-IT" sz="1130" dirty="0">
              <a:solidFill>
                <a:srgbClr val="797979"/>
              </a:solidFill>
              <a:latin typeface="Arial" panose="020B0604020202020204" pitchFamily="34" charset="0"/>
            </a:endParaRPr>
          </a:p>
        </p:txBody>
      </p:sp>
      <p:sp>
        <p:nvSpPr>
          <p:cNvPr id="45" name="Rettangolo 4">
            <a:extLst>
              <a:ext uri="{FF2B5EF4-FFF2-40B4-BE49-F238E27FC236}">
                <a16:creationId xmlns:a16="http://schemas.microsoft.com/office/drawing/2014/main" id="{7225A6CF-FDDB-4F6F-82A1-CE5B5679ECAB}"/>
              </a:ext>
            </a:extLst>
          </p:cNvPr>
          <p:cNvSpPr>
            <a:spLocks noChangeArrowheads="1"/>
          </p:cNvSpPr>
          <p:nvPr/>
        </p:nvSpPr>
        <p:spPr bwMode="auto">
          <a:xfrm>
            <a:off x="649439" y="2328662"/>
            <a:ext cx="4712487" cy="68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A CHI È DEDICATA</a:t>
            </a:r>
          </a:p>
          <a:p>
            <a:pPr algn="ctr" defTabSz="914354">
              <a:defRPr/>
            </a:pPr>
            <a:r>
              <a:rPr lang="it-IT" altLang="it-IT" sz="1130" dirty="0">
                <a:solidFill>
                  <a:srgbClr val="797979"/>
                </a:solidFill>
                <a:latin typeface="Arial"/>
              </a:rPr>
              <a:t>Alle </a:t>
            </a:r>
            <a:r>
              <a:rPr lang="it-IT" altLang="it-IT" sz="1130" b="1" dirty="0">
                <a:solidFill>
                  <a:srgbClr val="797979"/>
                </a:solidFill>
                <a:latin typeface="Arial"/>
              </a:rPr>
              <a:t>imprese italiane </a:t>
            </a:r>
            <a:r>
              <a:rPr lang="it-IT" altLang="it-IT" sz="1130" dirty="0">
                <a:solidFill>
                  <a:srgbClr val="797979"/>
                </a:solidFill>
                <a:latin typeface="Arial"/>
              </a:rPr>
              <a:t>di qualsiasi dimensione che abbiano depositato almeno 2 bilanci relativi a 2 esercizi completi</a:t>
            </a:r>
          </a:p>
        </p:txBody>
      </p:sp>
      <p:sp>
        <p:nvSpPr>
          <p:cNvPr id="46" name="Rettangolo 45">
            <a:extLst>
              <a:ext uri="{FF2B5EF4-FFF2-40B4-BE49-F238E27FC236}">
                <a16:creationId xmlns:a16="http://schemas.microsoft.com/office/drawing/2014/main" id="{C4DC1474-D9A6-4443-B30F-FDC0AB40DE10}"/>
              </a:ext>
            </a:extLst>
          </p:cNvPr>
          <p:cNvSpPr>
            <a:spLocks noChangeArrowheads="1"/>
          </p:cNvSpPr>
          <p:nvPr/>
        </p:nvSpPr>
        <p:spPr bwMode="auto">
          <a:xfrm>
            <a:off x="672680" y="3211461"/>
            <a:ext cx="4715987" cy="94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IMPORTO FINANZIABILE</a:t>
            </a:r>
          </a:p>
          <a:p>
            <a:pPr marL="92064" indent="-92064" algn="ctr" defTabSz="914354">
              <a:spcAft>
                <a:spcPts val="300"/>
              </a:spcAft>
              <a:buFont typeface="Arial" panose="020B0604020202020204" pitchFamily="34" charset="0"/>
              <a:buChar char="•"/>
              <a:defRPr/>
            </a:pPr>
            <a:r>
              <a:rPr lang="it-IT" sz="1130" dirty="0">
                <a:solidFill>
                  <a:srgbClr val="797979"/>
                </a:solidFill>
                <a:latin typeface="Arial"/>
              </a:rPr>
              <a:t>Max 20% del fatturato medio ultimo biennio</a:t>
            </a:r>
          </a:p>
          <a:p>
            <a:pPr marL="92064" indent="-92064" algn="ctr" defTabSz="914354">
              <a:spcAft>
                <a:spcPts val="300"/>
              </a:spcAft>
              <a:buFont typeface="Arial" panose="020B0604020202020204" pitchFamily="34" charset="0"/>
              <a:buChar char="•"/>
              <a:defRPr/>
            </a:pPr>
            <a:r>
              <a:rPr lang="it-IT" sz="1130" dirty="0">
                <a:solidFill>
                  <a:srgbClr val="797979"/>
                </a:solidFill>
                <a:latin typeface="Arial"/>
              </a:rPr>
              <a:t>Importo minimo </a:t>
            </a:r>
            <a:r>
              <a:rPr lang="it-IT" sz="1130" dirty="0">
                <a:solidFill>
                  <a:srgbClr val="005392"/>
                </a:solidFill>
                <a:latin typeface="Arial"/>
              </a:rPr>
              <a:t>euro 10.000</a:t>
            </a:r>
          </a:p>
          <a:p>
            <a:pPr marL="92064" indent="-92064" algn="ctr" defTabSz="914354">
              <a:spcAft>
                <a:spcPts val="300"/>
              </a:spcAft>
              <a:buFont typeface="Arial" panose="020B0604020202020204" pitchFamily="34" charset="0"/>
              <a:buChar char="•"/>
              <a:defRPr/>
            </a:pPr>
            <a:r>
              <a:rPr lang="it-IT" sz="1130" dirty="0">
                <a:solidFill>
                  <a:srgbClr val="797979"/>
                </a:solidFill>
                <a:latin typeface="Arial"/>
              </a:rPr>
              <a:t>Piattaforma propria e di terzi: fino a </a:t>
            </a:r>
            <a:r>
              <a:rPr lang="it-IT" sz="1130" dirty="0">
                <a:solidFill>
                  <a:srgbClr val="005392"/>
                </a:solidFill>
                <a:latin typeface="Arial"/>
              </a:rPr>
              <a:t>euro 500.000</a:t>
            </a:r>
          </a:p>
        </p:txBody>
      </p:sp>
      <p:sp>
        <p:nvSpPr>
          <p:cNvPr id="47" name="Rettangolo 46">
            <a:extLst>
              <a:ext uri="{FF2B5EF4-FFF2-40B4-BE49-F238E27FC236}">
                <a16:creationId xmlns:a16="http://schemas.microsoft.com/office/drawing/2014/main" id="{DEC0FADB-17C8-423C-A4CF-8F31DAAD1FE1}"/>
              </a:ext>
            </a:extLst>
          </p:cNvPr>
          <p:cNvSpPr/>
          <p:nvPr/>
        </p:nvSpPr>
        <p:spPr>
          <a:xfrm>
            <a:off x="672680" y="4353779"/>
            <a:ext cx="4721801" cy="502702"/>
          </a:xfrm>
          <a:prstGeom prst="rect">
            <a:avLst/>
          </a:prstGeom>
        </p:spPr>
        <p:txBody>
          <a:bodyPr wrap="square" lIns="91440" tIns="45720" rIns="91440" bIns="45720">
            <a:spAutoFit/>
          </a:bodyPr>
          <a:lstStyle/>
          <a:p>
            <a:pPr algn="ctr" defTabSz="914332">
              <a:spcAft>
                <a:spcPts val="225"/>
              </a:spcAft>
              <a:defRPr/>
            </a:pPr>
            <a:r>
              <a:rPr lang="it-IT" altLang="it-IT" sz="1300" b="1" dirty="0">
                <a:solidFill>
                  <a:srgbClr val="005392"/>
                </a:solidFill>
                <a:latin typeface="Arial" panose="020B0604020202020204"/>
              </a:rPr>
              <a:t>DURATA DEL FINANZIAMENTO</a:t>
            </a:r>
          </a:p>
          <a:p>
            <a:pPr algn="ctr" defTabSz="914354">
              <a:defRPr/>
            </a:pPr>
            <a:r>
              <a:rPr lang="it-IT" altLang="it-IT" sz="1130" dirty="0">
                <a:solidFill>
                  <a:srgbClr val="797979"/>
                </a:solidFill>
                <a:latin typeface="Arial"/>
              </a:rPr>
              <a:t>4 anni, di cui 2 di preammortamento</a:t>
            </a:r>
          </a:p>
        </p:txBody>
      </p:sp>
      <p:sp>
        <p:nvSpPr>
          <p:cNvPr id="48" name="Rettangolo 4">
            <a:extLst>
              <a:ext uri="{FF2B5EF4-FFF2-40B4-BE49-F238E27FC236}">
                <a16:creationId xmlns:a16="http://schemas.microsoft.com/office/drawing/2014/main" id="{7225A6CF-FDDB-4F6F-82A1-CE5B5679ECAB}"/>
              </a:ext>
            </a:extLst>
          </p:cNvPr>
          <p:cNvSpPr>
            <a:spLocks noChangeArrowheads="1"/>
          </p:cNvSpPr>
          <p:nvPr/>
        </p:nvSpPr>
        <p:spPr bwMode="auto">
          <a:xfrm>
            <a:off x="6944053" y="4870521"/>
            <a:ext cx="4721801" cy="1187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SPESE FINANZIABILI</a:t>
            </a:r>
          </a:p>
          <a:p>
            <a:pPr marL="285744" indent="-285744" algn="just" defTabSz="914354">
              <a:buFont typeface="Arial" panose="020B0604020202020204" pitchFamily="34" charset="0"/>
              <a:buChar char="•"/>
              <a:defRPr/>
            </a:pPr>
            <a:r>
              <a:rPr lang="it-IT" altLang="it-IT" sz="1130" dirty="0">
                <a:solidFill>
                  <a:srgbClr val="797979"/>
                </a:solidFill>
                <a:latin typeface="Arial" panose="020B0604020202020204" pitchFamily="34" charset="0"/>
              </a:rPr>
              <a:t>Spese per la «Creazione, sviluppo o miglioramento di una Piattaforma propria oppure utilizzo di una Piattaforma di terzi». </a:t>
            </a:r>
          </a:p>
          <a:p>
            <a:pPr marL="285744" indent="-285744" algn="just" defTabSz="914354">
              <a:buFont typeface="Arial" panose="020B0604020202020204" pitchFamily="34" charset="0"/>
              <a:buChar char="•"/>
              <a:defRPr/>
            </a:pPr>
            <a:r>
              <a:rPr lang="it-IT" altLang="it-IT" sz="1130" dirty="0">
                <a:solidFill>
                  <a:srgbClr val="797979"/>
                </a:solidFill>
                <a:latin typeface="Arial" panose="020B0604020202020204" pitchFamily="34" charset="0"/>
              </a:rPr>
              <a:t>Spese per «Investimenti per la Piattaforma propria oppure per la Piattaforma di terzi»</a:t>
            </a:r>
          </a:p>
          <a:p>
            <a:pPr marL="285744" indent="-285744" algn="just" defTabSz="914354">
              <a:buFont typeface="Arial" panose="020B0604020202020204" pitchFamily="34" charset="0"/>
              <a:buChar char="•"/>
              <a:defRPr/>
            </a:pPr>
            <a:r>
              <a:rPr lang="it-IT" altLang="it-IT" sz="1130" dirty="0">
                <a:solidFill>
                  <a:srgbClr val="797979"/>
                </a:solidFill>
                <a:latin typeface="Arial" panose="020B0604020202020204" pitchFamily="34" charset="0"/>
              </a:rPr>
              <a:t>Spese promozionali e di formazione relative al progetto</a:t>
            </a:r>
          </a:p>
        </p:txBody>
      </p:sp>
      <p:pic>
        <p:nvPicPr>
          <p:cNvPr id="49" name="Immagine 48"/>
          <p:cNvPicPr>
            <a:picLocks noChangeAspect="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96360" y="3417136"/>
            <a:ext cx="522000" cy="522000"/>
          </a:xfrm>
          <a:prstGeom prst="rect">
            <a:avLst/>
          </a:prstGeom>
        </p:spPr>
      </p:pic>
      <p:pic>
        <p:nvPicPr>
          <p:cNvPr id="50" name="Immagine 49"/>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65922" y="4319670"/>
            <a:ext cx="522000" cy="522000"/>
          </a:xfrm>
          <a:prstGeom prst="rect">
            <a:avLst/>
          </a:prstGeom>
        </p:spPr>
      </p:pic>
      <p:cxnSp>
        <p:nvCxnSpPr>
          <p:cNvPr id="51" name="Connettore diritto 50"/>
          <p:cNvCxnSpPr>
            <a:cxnSpLocks/>
          </p:cNvCxnSpPr>
          <p:nvPr/>
        </p:nvCxnSpPr>
        <p:spPr>
          <a:xfrm>
            <a:off x="6152989" y="2304212"/>
            <a:ext cx="0" cy="3363163"/>
          </a:xfrm>
          <a:prstGeom prst="line">
            <a:avLst/>
          </a:prstGeom>
          <a:ln>
            <a:solidFill>
              <a:srgbClr val="7A8CA9"/>
            </a:solidFill>
            <a:prstDash val="dash"/>
          </a:ln>
        </p:spPr>
        <p:style>
          <a:lnRef idx="1">
            <a:schemeClr val="accent4"/>
          </a:lnRef>
          <a:fillRef idx="0">
            <a:schemeClr val="accent4"/>
          </a:fillRef>
          <a:effectRef idx="0">
            <a:schemeClr val="accent4"/>
          </a:effectRef>
          <a:fontRef idx="minor">
            <a:schemeClr val="tx1"/>
          </a:fontRef>
        </p:style>
      </p:cxnSp>
      <p:pic>
        <p:nvPicPr>
          <p:cNvPr id="52" name="Immagine 51"/>
          <p:cNvPicPr>
            <a:picLocks noChangeAspect="1"/>
          </p:cNvPicPr>
          <p:nvPr/>
        </p:nvPicPr>
        <p:blipFill>
          <a:blip r:embed="rId6"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64863" y="5288757"/>
            <a:ext cx="522000" cy="522000"/>
          </a:xfrm>
          <a:prstGeom prst="rect">
            <a:avLst/>
          </a:prstGeom>
        </p:spPr>
      </p:pic>
      <p:pic>
        <p:nvPicPr>
          <p:cNvPr id="53" name="Immagine 52"/>
          <p:cNvPicPr>
            <a:picLocks noChangeAspect="1"/>
          </p:cNvPicPr>
          <p:nvPr/>
        </p:nvPicPr>
        <p:blipFill>
          <a:blip r:embed="rId7"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96360" y="2351234"/>
            <a:ext cx="459007" cy="459007"/>
          </a:xfrm>
          <a:prstGeom prst="rect">
            <a:avLst/>
          </a:prstGeom>
        </p:spPr>
      </p:pic>
      <p:pic>
        <p:nvPicPr>
          <p:cNvPr id="54" name="Immagine 53"/>
          <p:cNvPicPr>
            <a:picLocks noChangeAspect="1"/>
          </p:cNvPicPr>
          <p:nvPr/>
        </p:nvPicPr>
        <p:blipFill>
          <a:blip r:embed="rId8"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413124" y="5001661"/>
            <a:ext cx="396000" cy="396000"/>
          </a:xfrm>
          <a:prstGeom prst="rect">
            <a:avLst/>
          </a:prstGeom>
        </p:spPr>
      </p:pic>
      <p:pic>
        <p:nvPicPr>
          <p:cNvPr id="56" name="Immagine 55"/>
          <p:cNvPicPr>
            <a:picLocks noChangeAspect="1"/>
          </p:cNvPicPr>
          <p:nvPr/>
        </p:nvPicPr>
        <p:blipFill>
          <a:blip r:embed="rId9"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381854" y="2286441"/>
            <a:ext cx="523800" cy="523800"/>
          </a:xfrm>
          <a:prstGeom prst="rect">
            <a:avLst/>
          </a:prstGeom>
        </p:spPr>
      </p:pic>
      <p:sp>
        <p:nvSpPr>
          <p:cNvPr id="6" name="Segnaposto numero diapositiva 3">
            <a:extLst>
              <a:ext uri="{FF2B5EF4-FFF2-40B4-BE49-F238E27FC236}">
                <a16:creationId xmlns:a16="http://schemas.microsoft.com/office/drawing/2014/main" id="{A67CBF3B-D5AD-9598-5919-E6CDAFA51A2B}"/>
              </a:ext>
            </a:extLst>
          </p:cNvPr>
          <p:cNvSpPr>
            <a:spLocks noGrp="1"/>
          </p:cNvSpPr>
          <p:nvPr>
            <p:ph type="sldNum" sz="quarter" idx="12"/>
          </p:nvPr>
        </p:nvSpPr>
        <p:spPr>
          <a:xfrm>
            <a:off x="334433" y="6297858"/>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7" name="Rettangolo 6">
            <a:extLst>
              <a:ext uri="{FF2B5EF4-FFF2-40B4-BE49-F238E27FC236}">
                <a16:creationId xmlns:a16="http://schemas.microsoft.com/office/drawing/2014/main" id="{96AAD672-9459-0C25-DD5F-6562DC34968B}"/>
              </a:ext>
            </a:extLst>
          </p:cNvPr>
          <p:cNvSpPr>
            <a:spLocks noChangeArrowheads="1"/>
          </p:cNvSpPr>
          <p:nvPr/>
        </p:nvSpPr>
        <p:spPr bwMode="auto">
          <a:xfrm>
            <a:off x="6809124" y="2271498"/>
            <a:ext cx="4967221" cy="210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INCENTIVI E PREMIALITÀ</a:t>
            </a:r>
          </a:p>
          <a:p>
            <a:pPr algn="ctr" defTabSz="810604">
              <a:spcBef>
                <a:spcPct val="20000"/>
              </a:spcBef>
              <a:defRPr/>
            </a:pPr>
            <a:r>
              <a:rPr lang="it-IT" altLang="it-IT" sz="1130" b="1" dirty="0">
                <a:solidFill>
                  <a:srgbClr val="797979"/>
                </a:solidFill>
                <a:latin typeface="Arial" panose="020B0604020202020204" pitchFamily="34" charset="0"/>
              </a:rPr>
              <a:t>Garanzie </a:t>
            </a:r>
            <a:r>
              <a:rPr lang="it-IT" altLang="it-IT" sz="1130" dirty="0">
                <a:solidFill>
                  <a:srgbClr val="797979"/>
                </a:solidFill>
                <a:latin typeface="Arial" panose="020B0604020202020204" pitchFamily="34" charset="0"/>
              </a:rPr>
              <a:t>in funzione del rating</a:t>
            </a:r>
          </a:p>
          <a:p>
            <a:pPr algn="ctr" defTabSz="810604">
              <a:spcBef>
                <a:spcPct val="20000"/>
              </a:spcBef>
              <a:defRPr/>
            </a:pPr>
            <a:r>
              <a:rPr lang="it-IT" altLang="it-IT" sz="1130" dirty="0">
                <a:solidFill>
                  <a:srgbClr val="797979"/>
                </a:solidFill>
                <a:latin typeface="Arial" panose="020B0604020202020204" pitchFamily="34" charset="0"/>
              </a:rPr>
              <a:t>Possibilità di ottenere una quota </a:t>
            </a:r>
            <a:r>
              <a:rPr lang="it-IT" altLang="it-IT" sz="1130" b="1" dirty="0">
                <a:solidFill>
                  <a:schemeClr val="accent2"/>
                </a:solidFill>
                <a:latin typeface="Arial" panose="020B0604020202020204" pitchFamily="34" charset="0"/>
              </a:rPr>
              <a:t>a fondo perduto fino al 10% con un massimo di €100.000 </a:t>
            </a:r>
            <a:r>
              <a:rPr lang="it-IT" altLang="it-IT" sz="1130" dirty="0">
                <a:solidFill>
                  <a:srgbClr val="797979"/>
                </a:solidFill>
                <a:latin typeface="Arial" panose="020B0604020202020204" pitchFamily="34" charset="0"/>
              </a:rPr>
              <a:t>in funzione di specifici requisiti </a:t>
            </a:r>
          </a:p>
          <a:p>
            <a:pPr algn="ctr" defTabSz="810604">
              <a:spcBef>
                <a:spcPct val="20000"/>
              </a:spcBef>
              <a:defRPr/>
            </a:pPr>
            <a:r>
              <a:rPr lang="it-IT" altLang="it-IT" sz="1130" dirty="0">
                <a:solidFill>
                  <a:srgbClr val="797979"/>
                </a:solidFill>
                <a:latin typeface="Arial" panose="020B0604020202020204" pitchFamily="34" charset="0"/>
              </a:rPr>
              <a:t>Per</a:t>
            </a:r>
            <a:r>
              <a:rPr lang="it-IT" altLang="it-IT" sz="1130" b="1" dirty="0">
                <a:solidFill>
                  <a:schemeClr val="accent2"/>
                </a:solidFill>
                <a:latin typeface="Arial" panose="020B0604020202020204" pitchFamily="34" charset="0"/>
              </a:rPr>
              <a:t> </a:t>
            </a:r>
            <a:r>
              <a:rPr lang="it-IT" altLang="it-IT" sz="1130" b="1" dirty="0">
                <a:solidFill>
                  <a:srgbClr val="00B050"/>
                </a:solidFill>
                <a:latin typeface="Arial" panose="020B0604020202020204" pitchFamily="34" charset="0"/>
              </a:rPr>
              <a:t>Africa* o America Latina* o India*</a:t>
            </a:r>
            <a:r>
              <a:rPr lang="it-IT" altLang="it-IT" sz="1130" b="1" dirty="0">
                <a:solidFill>
                  <a:schemeClr val="accent2"/>
                </a:solidFill>
                <a:latin typeface="Arial" panose="020B0604020202020204" pitchFamily="34" charset="0"/>
              </a:rPr>
              <a:t>: fondo perduto 10% (max 100.000) elevabile fino al 20% con un massimo di €200.000 </a:t>
            </a:r>
            <a:r>
              <a:rPr lang="it-IT" altLang="it-IT" sz="1130" b="1" dirty="0">
                <a:solidFill>
                  <a:srgbClr val="797979"/>
                </a:solidFill>
                <a:latin typeface="Arial" panose="020B0604020202020204" pitchFamily="34" charset="0"/>
              </a:rPr>
              <a:t>in caso di sede </a:t>
            </a:r>
            <a:r>
              <a:rPr lang="it-IT" altLang="it-IT" sz="1130" dirty="0">
                <a:solidFill>
                  <a:srgbClr val="797979"/>
                </a:solidFill>
                <a:latin typeface="Arial" panose="020B0604020202020204" pitchFamily="34" charset="0"/>
              </a:rPr>
              <a:t>operativa nelle regioni del </a:t>
            </a:r>
            <a:r>
              <a:rPr lang="it-IT" altLang="it-IT" sz="1130" b="1" dirty="0">
                <a:solidFill>
                  <a:srgbClr val="797979"/>
                </a:solidFill>
                <a:latin typeface="Arial" panose="020B0604020202020204" pitchFamily="34" charset="0"/>
              </a:rPr>
              <a:t>Sud, </a:t>
            </a:r>
            <a:r>
              <a:rPr lang="it-IT" altLang="it-IT" sz="1130" b="1" dirty="0">
                <a:solidFill>
                  <a:schemeClr val="accent2"/>
                </a:solidFill>
                <a:latin typeface="Arial" panose="020B0604020202020204" pitchFamily="34" charset="0"/>
              </a:rPr>
              <a:t>startup e PMI innovative</a:t>
            </a:r>
            <a:r>
              <a:rPr lang="it-IT" altLang="it-IT" sz="1130" b="1" dirty="0">
                <a:solidFill>
                  <a:srgbClr val="797979"/>
                </a:solidFill>
                <a:latin typeface="Arial" panose="020B0604020202020204" pitchFamily="34" charset="0"/>
              </a:rPr>
              <a:t> </a:t>
            </a:r>
          </a:p>
          <a:p>
            <a:pPr algn="ctr" defTabSz="810604">
              <a:spcBef>
                <a:spcPct val="20000"/>
              </a:spcBef>
              <a:defRPr/>
            </a:pPr>
            <a:r>
              <a:rPr lang="it-IT" altLang="it-IT" sz="1130" dirty="0">
                <a:solidFill>
                  <a:srgbClr val="797979"/>
                </a:solidFill>
                <a:latin typeface="Arial" panose="020B0604020202020204" pitchFamily="34" charset="0"/>
              </a:rPr>
              <a:t>Per</a:t>
            </a:r>
            <a:r>
              <a:rPr lang="it-IT" altLang="it-IT" sz="1130" b="1" dirty="0">
                <a:solidFill>
                  <a:schemeClr val="accent2"/>
                </a:solidFill>
                <a:latin typeface="Arial" panose="020B0604020202020204" pitchFamily="34" charset="0"/>
              </a:rPr>
              <a:t> </a:t>
            </a:r>
            <a:r>
              <a:rPr lang="it-IT" altLang="it-IT" sz="1130" b="1" dirty="0">
                <a:solidFill>
                  <a:srgbClr val="00B050"/>
                </a:solidFill>
                <a:latin typeface="Arial" panose="020B0604020202020204" pitchFamily="34" charset="0"/>
              </a:rPr>
              <a:t>USA</a:t>
            </a:r>
            <a:r>
              <a:rPr lang="it-IT" altLang="it-IT" sz="1130" b="1" dirty="0">
                <a:solidFill>
                  <a:schemeClr val="accent2"/>
                </a:solidFill>
                <a:latin typeface="Arial" panose="020B0604020202020204" pitchFamily="34" charset="0"/>
              </a:rPr>
              <a:t>: fondo perduto 10% (max 100.000)</a:t>
            </a:r>
            <a:endParaRPr lang="it-IT" altLang="it-IT" sz="1130" dirty="0">
              <a:solidFill>
                <a:srgbClr val="797979"/>
              </a:solidFill>
              <a:latin typeface="Arial" panose="020B0604020202020204" pitchFamily="34" charset="0"/>
            </a:endParaRPr>
          </a:p>
          <a:p>
            <a:pPr algn="ctr" defTabSz="810604">
              <a:spcBef>
                <a:spcPct val="20000"/>
              </a:spcBef>
              <a:defRPr/>
            </a:pPr>
            <a:endParaRPr lang="it-IT" altLang="it-IT" sz="1130" dirty="0">
              <a:solidFill>
                <a:srgbClr val="797979"/>
              </a:solidFill>
              <a:latin typeface="Arial" panose="020B0604020202020204" pitchFamily="34" charset="0"/>
            </a:endParaRPr>
          </a:p>
          <a:p>
            <a:pPr algn="ctr" defTabSz="810604">
              <a:spcBef>
                <a:spcPct val="20000"/>
              </a:spcBef>
              <a:defRPr/>
            </a:pPr>
            <a:endParaRPr lang="it-IT" altLang="it-IT" sz="1130" dirty="0">
              <a:solidFill>
                <a:srgbClr val="797979"/>
              </a:solidFill>
              <a:latin typeface="Arial" panose="020B0604020202020204" pitchFamily="34" charset="0"/>
            </a:endParaRPr>
          </a:p>
        </p:txBody>
      </p:sp>
      <p:sp>
        <p:nvSpPr>
          <p:cNvPr id="8" name="CasellaDiTesto 7">
            <a:extLst>
              <a:ext uri="{FF2B5EF4-FFF2-40B4-BE49-F238E27FC236}">
                <a16:creationId xmlns:a16="http://schemas.microsoft.com/office/drawing/2014/main" id="{DBF5D1A1-FAF4-385C-D409-D7E6D9CB6F33}"/>
              </a:ext>
            </a:extLst>
          </p:cNvPr>
          <p:cNvSpPr txBox="1"/>
          <p:nvPr/>
        </p:nvSpPr>
        <p:spPr>
          <a:xfrm>
            <a:off x="6844572" y="3985793"/>
            <a:ext cx="4896323" cy="858794"/>
          </a:xfrm>
          <a:prstGeom prst="rect">
            <a:avLst/>
          </a:prstGeom>
          <a:noFill/>
          <a:ln w="9525">
            <a:noFill/>
            <a:prstDash val="dash"/>
          </a:ln>
        </p:spPr>
        <p:txBody>
          <a:bodyPr wrap="square" lIns="96000" tIns="48000" rIns="96000" bIns="48000" anchor="ctr">
            <a:noAutofit/>
          </a:bodyPr>
          <a:lstStyle/>
          <a:p>
            <a:pPr algn="ctr">
              <a:spcAft>
                <a:spcPts val="600"/>
              </a:spcAft>
              <a:defRPr/>
            </a:pPr>
            <a:endParaRPr lang="it-IT" altLang="it-IT" sz="1050" dirty="0">
              <a:solidFill>
                <a:srgbClr val="797979"/>
              </a:solidFill>
              <a:latin typeface="Arial" panose="020B0604020202020204" pitchFamily="34" charset="0"/>
            </a:endParaRPr>
          </a:p>
          <a:p>
            <a:pPr algn="ctr">
              <a:spcAft>
                <a:spcPts val="600"/>
              </a:spcAft>
              <a:defRPr/>
            </a:pPr>
            <a:r>
              <a:rPr lang="it-IT" altLang="it-IT" sz="1050" dirty="0">
                <a:solidFill>
                  <a:srgbClr val="797979"/>
                </a:solidFill>
                <a:latin typeface="Arial" panose="020B0604020202020204" pitchFamily="34" charset="0"/>
              </a:rPr>
              <a:t>*</a:t>
            </a:r>
            <a:r>
              <a:rPr lang="it-IT" altLang="it-IT" sz="1130" dirty="0">
                <a:solidFill>
                  <a:srgbClr val="797979"/>
                </a:solidFill>
                <a:latin typeface="Arial" panose="020B0604020202020204" pitchFamily="34" charset="0"/>
              </a:rPr>
              <a:t>Ai fini dell’accesso alla premialità, la piattaforma o il marketplace devono avere </a:t>
            </a:r>
            <a:r>
              <a:rPr lang="it-IT" altLang="it-IT" sz="1130" b="1" dirty="0">
                <a:solidFill>
                  <a:srgbClr val="00B050"/>
                </a:solidFill>
                <a:latin typeface="Arial" panose="020B0604020202020204" pitchFamily="34" charset="0"/>
              </a:rPr>
              <a:t>dominio di primo o secondo livello localizzato in un paese africano o in America Latina o in India o in USA</a:t>
            </a:r>
          </a:p>
          <a:p>
            <a:pPr marL="800100" lvl="1" indent="-342900" algn="ctr">
              <a:lnSpc>
                <a:spcPct val="107000"/>
              </a:lnSpc>
              <a:spcAft>
                <a:spcPts val="600"/>
              </a:spcAft>
              <a:buSzPts val="900"/>
              <a:buFont typeface="Arial" panose="020B0604020202020204" pitchFamily="34" charset="0"/>
              <a:buAutoNum type="romanLcParenBoth"/>
            </a:pPr>
            <a:endParaRPr lang="it-IT" sz="105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2094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75AF2B2-2666-883B-1EF8-EDE0FFAAF10F}"/>
              </a:ext>
            </a:extLst>
          </p:cNvPr>
          <p:cNvSpPr>
            <a:spLocks noGrp="1"/>
          </p:cNvSpPr>
          <p:nvPr>
            <p:ph type="body" idx="13"/>
          </p:nvPr>
        </p:nvSpPr>
        <p:spPr/>
        <p:txBody>
          <a:bodyPr/>
          <a:lstStyle/>
          <a:p>
            <a:r>
              <a:rPr lang="it-IT" dirty="0">
                <a:solidFill>
                  <a:schemeClr val="accent2"/>
                </a:solidFill>
              </a:rPr>
              <a:t>E-commerce</a:t>
            </a:r>
            <a:r>
              <a:rPr lang="it-IT" dirty="0"/>
              <a:t>: spese finanziabili</a:t>
            </a:r>
          </a:p>
        </p:txBody>
      </p:sp>
      <p:sp>
        <p:nvSpPr>
          <p:cNvPr id="4" name="Segnaposto numero diapositiva 3">
            <a:extLst>
              <a:ext uri="{FF2B5EF4-FFF2-40B4-BE49-F238E27FC236}">
                <a16:creationId xmlns:a16="http://schemas.microsoft.com/office/drawing/2014/main" id="{748EB53A-2ECB-7C3C-8457-E35783D46667}"/>
              </a:ext>
            </a:extLst>
          </p:cNvPr>
          <p:cNvSpPr>
            <a:spLocks noGrp="1"/>
          </p:cNvSpPr>
          <p:nvPr>
            <p:ph type="sldNum" sz="quarter" idx="12"/>
          </p:nvPr>
        </p:nvSpPr>
        <p:spPr/>
        <p:txBody>
          <a:bodyPr/>
          <a:lstStyle/>
          <a:p>
            <a:fld id="{608DA0FE-9C19-F746-8419-6700E348BF78}" type="slidenum">
              <a:rPr lang="it-IT" smtClean="0"/>
              <a:pPr/>
              <a:t>29</a:t>
            </a:fld>
            <a:endParaRPr lang="it-IT" dirty="0"/>
          </a:p>
        </p:txBody>
      </p:sp>
      <p:sp>
        <p:nvSpPr>
          <p:cNvPr id="3" name="CasellaDiTesto 2">
            <a:extLst>
              <a:ext uri="{FF2B5EF4-FFF2-40B4-BE49-F238E27FC236}">
                <a16:creationId xmlns:a16="http://schemas.microsoft.com/office/drawing/2014/main" id="{68A32E50-ACC1-F79C-B9A2-B15478236E5A}"/>
              </a:ext>
            </a:extLst>
          </p:cNvPr>
          <p:cNvSpPr txBox="1"/>
          <p:nvPr/>
        </p:nvSpPr>
        <p:spPr>
          <a:xfrm>
            <a:off x="334433" y="930523"/>
            <a:ext cx="5033160" cy="1220011"/>
          </a:xfrm>
          <a:prstGeom prst="rect">
            <a:avLst/>
          </a:prstGeom>
          <a:noFill/>
        </p:spPr>
        <p:txBody>
          <a:bodyPr wrap="square" lIns="48000" tIns="48000" rIns="48000" bIns="48000" anchor="ctr" anchorCtr="0">
            <a:noAutofit/>
          </a:bodyPr>
          <a:lstStyle/>
          <a:p>
            <a:pPr algn="just"/>
            <a:r>
              <a:rPr lang="it-IT" altLang="it-IT" sz="1333" b="1" dirty="0">
                <a:solidFill>
                  <a:srgbClr val="415364"/>
                </a:solidFill>
                <a:latin typeface="Arial" panose="020B0604020202020204" pitchFamily="34" charset="0"/>
              </a:rPr>
              <a:t>1. Creazione e sviluppo di una Piattaforma propria oppure utilizzo di un market place</a:t>
            </a:r>
            <a:endParaRPr lang="it-IT" sz="1333" b="1" dirty="0"/>
          </a:p>
        </p:txBody>
      </p:sp>
      <p:sp>
        <p:nvSpPr>
          <p:cNvPr id="5" name="CasellaDiTesto 4">
            <a:extLst>
              <a:ext uri="{FF2B5EF4-FFF2-40B4-BE49-F238E27FC236}">
                <a16:creationId xmlns:a16="http://schemas.microsoft.com/office/drawing/2014/main" id="{9E82CCA5-7F0A-1D85-7F6B-87F52613B9C2}"/>
              </a:ext>
            </a:extLst>
          </p:cNvPr>
          <p:cNvSpPr txBox="1"/>
          <p:nvPr/>
        </p:nvSpPr>
        <p:spPr>
          <a:xfrm>
            <a:off x="6268720" y="3030316"/>
            <a:ext cx="5613211" cy="533480"/>
          </a:xfrm>
          <a:prstGeom prst="rect">
            <a:avLst/>
          </a:prstGeom>
          <a:noFill/>
        </p:spPr>
        <p:txBody>
          <a:bodyPr wrap="square" lIns="48000" tIns="48000" rIns="48000" bIns="48000" anchor="ctr" anchorCtr="0">
            <a:noAutofit/>
          </a:bodyPr>
          <a:lstStyle/>
          <a:p>
            <a:r>
              <a:rPr lang="it-IT" altLang="it-IT" sz="1333" b="1" dirty="0">
                <a:solidFill>
                  <a:srgbClr val="415364"/>
                </a:solidFill>
                <a:latin typeface="Arial" panose="020B0604020202020204" pitchFamily="34" charset="0"/>
              </a:rPr>
              <a:t>4. Spese consulenziali professionali  per le verifiche di conformità alla normativa ambientale nazionale</a:t>
            </a:r>
            <a:endParaRPr lang="it-IT" sz="1333" b="1" dirty="0"/>
          </a:p>
        </p:txBody>
      </p:sp>
      <p:sp>
        <p:nvSpPr>
          <p:cNvPr id="6" name="CasellaDiTesto 5">
            <a:extLst>
              <a:ext uri="{FF2B5EF4-FFF2-40B4-BE49-F238E27FC236}">
                <a16:creationId xmlns:a16="http://schemas.microsoft.com/office/drawing/2014/main" id="{2F543B4E-A6B9-E7AE-FFD5-F839A24DBC32}"/>
              </a:ext>
            </a:extLst>
          </p:cNvPr>
          <p:cNvSpPr txBox="1"/>
          <p:nvPr/>
        </p:nvSpPr>
        <p:spPr>
          <a:xfrm>
            <a:off x="6303049" y="3866994"/>
            <a:ext cx="5613211" cy="913172"/>
          </a:xfrm>
          <a:prstGeom prst="rect">
            <a:avLst/>
          </a:prstGeom>
          <a:noFill/>
        </p:spPr>
        <p:txBody>
          <a:bodyPr wrap="square" lIns="48000" tIns="48000" rIns="48000" bIns="48000" anchor="ctr" anchorCtr="0">
            <a:noAutofit/>
          </a:bodyPr>
          <a:lstStyle/>
          <a:p>
            <a:r>
              <a:rPr lang="it-IT" altLang="it-IT" sz="1333" b="1" dirty="0">
                <a:solidFill>
                  <a:srgbClr val="415364"/>
                </a:solidFill>
                <a:latin typeface="Arial" panose="020B0604020202020204" pitchFamily="34" charset="0"/>
              </a:rPr>
              <a:t>5. Spese per consulenze  finalizzate alla presentazione e gestione della richiesta di Intervento Agevolativo per un valore fino a un massimo del 5% dell’importo deliberato*</a:t>
            </a:r>
            <a:endParaRPr lang="it-IT" sz="1333" b="1" dirty="0"/>
          </a:p>
        </p:txBody>
      </p:sp>
      <p:sp>
        <p:nvSpPr>
          <p:cNvPr id="7" name="CasellaDiTesto 6">
            <a:extLst>
              <a:ext uri="{FF2B5EF4-FFF2-40B4-BE49-F238E27FC236}">
                <a16:creationId xmlns:a16="http://schemas.microsoft.com/office/drawing/2014/main" id="{12EEA8F5-859B-2F48-3450-52FF6FC33B0D}"/>
              </a:ext>
            </a:extLst>
          </p:cNvPr>
          <p:cNvSpPr txBox="1"/>
          <p:nvPr/>
        </p:nvSpPr>
        <p:spPr>
          <a:xfrm>
            <a:off x="334433" y="3103569"/>
            <a:ext cx="5033160" cy="1220011"/>
          </a:xfrm>
          <a:prstGeom prst="rect">
            <a:avLst/>
          </a:prstGeom>
          <a:noFill/>
        </p:spPr>
        <p:txBody>
          <a:bodyPr wrap="square" lIns="48000" tIns="48000" rIns="48000" bIns="48000" anchor="ctr" anchorCtr="0">
            <a:noAutofit/>
          </a:bodyPr>
          <a:lstStyle/>
          <a:p>
            <a:pPr algn="just"/>
            <a:r>
              <a:rPr lang="it-IT" altLang="it-IT" sz="1333" b="1">
                <a:solidFill>
                  <a:srgbClr val="415364"/>
                </a:solidFill>
                <a:latin typeface="Arial" panose="020B0604020202020204" pitchFamily="34" charset="0"/>
              </a:rPr>
              <a:t>2. Investimenti per una Piattaforma propria oppure per un market place </a:t>
            </a:r>
            <a:endParaRPr lang="it-IT" sz="1333" b="1" dirty="0"/>
          </a:p>
        </p:txBody>
      </p:sp>
      <p:sp>
        <p:nvSpPr>
          <p:cNvPr id="8" name="CasellaDiTesto 7">
            <a:extLst>
              <a:ext uri="{FF2B5EF4-FFF2-40B4-BE49-F238E27FC236}">
                <a16:creationId xmlns:a16="http://schemas.microsoft.com/office/drawing/2014/main" id="{5E0D85ED-D5E1-FE50-2E11-B85E7ED561D7}"/>
              </a:ext>
            </a:extLst>
          </p:cNvPr>
          <p:cNvSpPr txBox="1"/>
          <p:nvPr/>
        </p:nvSpPr>
        <p:spPr>
          <a:xfrm>
            <a:off x="6268720" y="814604"/>
            <a:ext cx="5033160" cy="1220011"/>
          </a:xfrm>
          <a:prstGeom prst="rect">
            <a:avLst/>
          </a:prstGeom>
          <a:noFill/>
        </p:spPr>
        <p:txBody>
          <a:bodyPr wrap="square" lIns="48000" tIns="48000" rIns="48000" bIns="48000" anchor="ctr" anchorCtr="0">
            <a:noAutofit/>
          </a:bodyPr>
          <a:lstStyle/>
          <a:p>
            <a:pPr algn="just"/>
            <a:r>
              <a:rPr lang="it-IT" altLang="it-IT" sz="1333" b="1" dirty="0">
                <a:solidFill>
                  <a:srgbClr val="415364"/>
                </a:solidFill>
                <a:latin typeface="Arial" panose="020B0604020202020204" pitchFamily="34" charset="0"/>
              </a:rPr>
              <a:t>3. Spese promozionali e formazione relative al progetto </a:t>
            </a:r>
            <a:endParaRPr lang="it-IT" sz="1333" b="1" dirty="0"/>
          </a:p>
        </p:txBody>
      </p:sp>
      <p:sp>
        <p:nvSpPr>
          <p:cNvPr id="14" name="CasellaDiTesto 13">
            <a:extLst>
              <a:ext uri="{FF2B5EF4-FFF2-40B4-BE49-F238E27FC236}">
                <a16:creationId xmlns:a16="http://schemas.microsoft.com/office/drawing/2014/main" id="{2AFBE0BA-6F22-2A60-E3B5-DBF950B6248E}"/>
              </a:ext>
            </a:extLst>
          </p:cNvPr>
          <p:cNvSpPr txBox="1"/>
          <p:nvPr/>
        </p:nvSpPr>
        <p:spPr>
          <a:xfrm>
            <a:off x="-196987" y="1737612"/>
            <a:ext cx="6096000" cy="1309397"/>
          </a:xfrm>
          <a:prstGeom prst="rect">
            <a:avLst/>
          </a:prstGeom>
          <a:noFill/>
        </p:spPr>
        <p:txBody>
          <a:bodyPr wrap="square">
            <a:spAutoFit/>
          </a:bodyPr>
          <a:lstStyle/>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creazione, acquisizione e configurazione della piattaforma;</a:t>
            </a:r>
          </a:p>
          <a:p>
            <a:pPr marL="990575" lvl="1" indent="-380990" algn="just">
              <a:lnSpc>
                <a:spcPct val="107000"/>
              </a:lnSpc>
              <a:buFont typeface="Courier New" panose="02070309020205020404" pitchFamily="49" charset="0"/>
              <a:buChar char="o"/>
            </a:pPr>
            <a:r>
              <a:rPr lang="en-GB" sz="1067" dirty="0" err="1">
                <a:latin typeface="Arial" panose="020B0604020202020204" pitchFamily="34" charset="0"/>
                <a:ea typeface="Calibri" panose="020F0502020204030204" pitchFamily="34" charset="0"/>
                <a:cs typeface="Times New Roman" panose="02020603050405020304" pitchFamily="18" charset="0"/>
              </a:rPr>
              <a:t>componenti</a:t>
            </a:r>
            <a:r>
              <a:rPr lang="en-GB" sz="1067" dirty="0">
                <a:latin typeface="Arial" panose="020B0604020202020204" pitchFamily="34" charset="0"/>
                <a:ea typeface="Calibri" panose="020F0502020204030204" pitchFamily="34" charset="0"/>
                <a:cs typeface="Times New Roman" panose="02020603050405020304" pitchFamily="18" charset="0"/>
              </a:rPr>
              <a:t> </a:t>
            </a:r>
            <a:r>
              <a:rPr lang="en-GB" sz="1067" i="1" dirty="0">
                <a:latin typeface="Arial" panose="020B0604020202020204" pitchFamily="34" charset="0"/>
                <a:ea typeface="Calibri" panose="020F0502020204030204" pitchFamily="34" charset="0"/>
                <a:cs typeface="Times New Roman" panose="02020603050405020304" pitchFamily="18" charset="0"/>
              </a:rPr>
              <a:t>hardware</a:t>
            </a:r>
            <a:r>
              <a:rPr lang="en-GB" sz="1067" dirty="0">
                <a:latin typeface="Arial" panose="020B0604020202020204" pitchFamily="34" charset="0"/>
                <a:ea typeface="Calibri" panose="020F0502020204030204" pitchFamily="34" charset="0"/>
                <a:cs typeface="Times New Roman" panose="02020603050405020304" pitchFamily="18" charset="0"/>
              </a:rPr>
              <a:t> e </a:t>
            </a:r>
            <a:r>
              <a:rPr lang="en-GB" sz="1067" i="1" dirty="0">
                <a:latin typeface="Arial" panose="020B0604020202020204" pitchFamily="34" charset="0"/>
                <a:ea typeface="Calibri" panose="020F0502020204030204" pitchFamily="34" charset="0"/>
                <a:cs typeface="Times New Roman" panose="02020603050405020304" pitchFamily="18" charset="0"/>
              </a:rPr>
              <a:t>software</a:t>
            </a:r>
            <a:r>
              <a:rPr lang="en-GB" sz="1067" dirty="0">
                <a:latin typeface="Arial" panose="020B0604020202020204" pitchFamily="34" charset="0"/>
                <a:ea typeface="Calibri" panose="020F0502020204030204" pitchFamily="34" charset="0"/>
                <a:cs typeface="Times New Roman" panose="02020603050405020304" pitchFamily="18" charset="0"/>
              </a:rPr>
              <a:t>;</a:t>
            </a:r>
            <a:endParaRPr lang="it-IT" sz="1067" dirty="0">
              <a:latin typeface="Arial" panose="020B0604020202020204" pitchFamily="34" charset="0"/>
              <a:ea typeface="Calibri" panose="020F0502020204030204" pitchFamily="34" charset="0"/>
              <a:cs typeface="Times New Roman" panose="02020603050405020304" pitchFamily="18" charset="0"/>
            </a:endParaRP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estensioni componenti </a:t>
            </a:r>
            <a:r>
              <a:rPr lang="it-IT" sz="1067" i="1" dirty="0">
                <a:latin typeface="Arial" panose="020B0604020202020204" pitchFamily="34" charset="0"/>
                <a:ea typeface="Calibri" panose="020F0502020204030204" pitchFamily="34" charset="0"/>
                <a:cs typeface="Times New Roman" panose="02020603050405020304" pitchFamily="18" charset="0"/>
              </a:rPr>
              <a:t>software</a:t>
            </a:r>
            <a:r>
              <a:rPr lang="it-IT" sz="1067" dirty="0">
                <a:latin typeface="Arial" panose="020B0604020202020204" pitchFamily="34" charset="0"/>
                <a:ea typeface="Calibri" panose="020F0502020204030204" pitchFamily="34" charset="0"/>
                <a:cs typeface="Times New Roman" panose="02020603050405020304" pitchFamily="18" charset="0"/>
              </a:rPr>
              <a:t> per ampliare le funzionalità (es.  </a:t>
            </a:r>
            <a:r>
              <a:rPr lang="it-IT" sz="1067" i="1" dirty="0">
                <a:latin typeface="Arial" panose="020B0604020202020204" pitchFamily="34" charset="0"/>
                <a:ea typeface="Calibri" panose="020F0502020204030204" pitchFamily="34" charset="0"/>
                <a:cs typeface="Times New Roman" panose="02020603050405020304" pitchFamily="18" charset="0"/>
              </a:rPr>
              <a:t>software</a:t>
            </a:r>
            <a:r>
              <a:rPr lang="it-IT" sz="1067" dirty="0">
                <a:latin typeface="Arial" panose="020B0604020202020204" pitchFamily="34" charset="0"/>
                <a:ea typeface="Calibri" panose="020F0502020204030204" pitchFamily="34" charset="0"/>
                <a:cs typeface="Times New Roman" panose="02020603050405020304" pitchFamily="18" charset="0"/>
              </a:rPr>
              <a:t> per la gestione degli ordini, circuiti di pagamento, servizi </a:t>
            </a:r>
            <a:r>
              <a:rPr lang="it-IT" sz="1067" i="1" dirty="0">
                <a:latin typeface="Arial" panose="020B0604020202020204" pitchFamily="34" charset="0"/>
                <a:ea typeface="Calibri" panose="020F0502020204030204" pitchFamily="34" charset="0"/>
                <a:cs typeface="Times New Roman" panose="02020603050405020304" pitchFamily="18" charset="0"/>
              </a:rPr>
              <a:t>cloud</a:t>
            </a:r>
            <a:r>
              <a:rPr lang="it-IT" sz="1067" dirty="0">
                <a:latin typeface="Arial" panose="020B0604020202020204" pitchFamily="34" charset="0"/>
                <a:ea typeface="Calibri" panose="020F0502020204030204" pitchFamily="34" charset="0"/>
                <a:cs typeface="Times New Roman" panose="02020603050405020304" pitchFamily="18" charset="0"/>
              </a:rPr>
              <a:t>, integrazioni con ERP, CRM, AI e realtà aumentata);</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creazione e configurazione app;</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spese di avvio dell’utilizzo di un </a:t>
            </a:r>
            <a:r>
              <a:rPr lang="it-IT" sz="1067" i="1" dirty="0">
                <a:latin typeface="Arial" panose="020B0604020202020204" pitchFamily="34" charset="0"/>
                <a:ea typeface="Calibri" panose="020F0502020204030204" pitchFamily="34" charset="0"/>
                <a:cs typeface="Times New Roman" panose="02020603050405020304" pitchFamily="18" charset="0"/>
              </a:rPr>
              <a:t>market place</a:t>
            </a:r>
            <a:r>
              <a:rPr lang="it-IT" sz="1067" dirty="0">
                <a:latin typeface="Arial" panose="020B0604020202020204" pitchFamily="34" charset="0"/>
                <a:ea typeface="Calibri" panose="020F0502020204030204" pitchFamily="34" charset="0"/>
                <a:cs typeface="Times New Roman" panose="02020603050405020304" pitchFamily="18" charset="0"/>
              </a:rPr>
              <a:t>.</a:t>
            </a:r>
            <a:endParaRPr lang="it-IT" sz="1067" dirty="0"/>
          </a:p>
        </p:txBody>
      </p:sp>
      <p:sp>
        <p:nvSpPr>
          <p:cNvPr id="16" name="CasellaDiTesto 15">
            <a:extLst>
              <a:ext uri="{FF2B5EF4-FFF2-40B4-BE49-F238E27FC236}">
                <a16:creationId xmlns:a16="http://schemas.microsoft.com/office/drawing/2014/main" id="{9AF37D70-B9C0-C9B1-CE34-3CBBC25B348B}"/>
              </a:ext>
            </a:extLst>
          </p:cNvPr>
          <p:cNvSpPr txBox="1"/>
          <p:nvPr/>
        </p:nvSpPr>
        <p:spPr>
          <a:xfrm>
            <a:off x="-196987" y="4073990"/>
            <a:ext cx="6096000" cy="1660776"/>
          </a:xfrm>
          <a:prstGeom prst="rect">
            <a:avLst/>
          </a:prstGeom>
          <a:noFill/>
        </p:spPr>
        <p:txBody>
          <a:bodyPr wrap="square">
            <a:spAutoFit/>
          </a:bodyPr>
          <a:lstStyle/>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spese di </a:t>
            </a:r>
            <a:r>
              <a:rPr lang="it-IT" sz="1067" i="1" dirty="0">
                <a:latin typeface="Arial" panose="020B0604020202020204" pitchFamily="34" charset="0"/>
                <a:ea typeface="Calibri" panose="020F0502020204030204" pitchFamily="34" charset="0"/>
                <a:cs typeface="Times New Roman" panose="02020603050405020304" pitchFamily="18" charset="0"/>
              </a:rPr>
              <a:t>hosting</a:t>
            </a:r>
            <a:r>
              <a:rPr lang="it-IT" sz="1067" dirty="0">
                <a:latin typeface="Arial" panose="020B0604020202020204" pitchFamily="34" charset="0"/>
                <a:ea typeface="Calibri" panose="020F0502020204030204" pitchFamily="34" charset="0"/>
                <a:cs typeface="Times New Roman" panose="02020603050405020304" pitchFamily="18" charset="0"/>
              </a:rPr>
              <a:t> del dominio della piattaforma;</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commissioni per utilizzo della piattaforma oppure di un </a:t>
            </a:r>
            <a:r>
              <a:rPr lang="it-IT" sz="1067" i="1" dirty="0">
                <a:latin typeface="Arial" panose="020B0604020202020204" pitchFamily="34" charset="0"/>
                <a:ea typeface="Calibri" panose="020F0502020204030204" pitchFamily="34" charset="0"/>
                <a:cs typeface="Times New Roman" panose="02020603050405020304" pitchFamily="18" charset="0"/>
              </a:rPr>
              <a:t>market place</a:t>
            </a:r>
            <a:r>
              <a:rPr lang="it-IT" sz="1067" dirty="0">
                <a:latin typeface="Arial" panose="020B0604020202020204" pitchFamily="34" charset="0"/>
                <a:ea typeface="Calibri" panose="020F0502020204030204" pitchFamily="34" charset="0"/>
                <a:cs typeface="Times New Roman" panose="02020603050405020304" pitchFamily="18" charset="0"/>
              </a:rPr>
              <a:t>;</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spese per investimenti in sicurezza dei dati e della piattaforma;</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aggiunta di contenuti e soluzioni grafiche;</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spese per lo sviluppo del monitoraggio accessi alla piattaforma;</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spese per lo sviluppo di</a:t>
            </a:r>
            <a:r>
              <a:rPr lang="it-IT" sz="1067"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it-IT" sz="1067" dirty="0">
                <a:latin typeface="Arial" panose="020B0604020202020204" pitchFamily="34" charset="0"/>
                <a:ea typeface="Calibri" panose="020F0502020204030204" pitchFamily="34" charset="0"/>
                <a:cs typeface="Times New Roman" panose="02020603050405020304" pitchFamily="18" charset="0"/>
              </a:rPr>
              <a:t>analisi e tracciamento dati di navigazione;</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consulenze finalizzate allo sviluppo e/o alla modifica della piattaforma;</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registrazione, omologazione e per la tutela del marchio;</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spese per certificazioni internazionali di prodotto.</a:t>
            </a:r>
          </a:p>
        </p:txBody>
      </p:sp>
      <p:sp>
        <p:nvSpPr>
          <p:cNvPr id="18" name="CasellaDiTesto 17">
            <a:extLst>
              <a:ext uri="{FF2B5EF4-FFF2-40B4-BE49-F238E27FC236}">
                <a16:creationId xmlns:a16="http://schemas.microsoft.com/office/drawing/2014/main" id="{C0391261-BE08-6680-2028-F87AAEEAD90F}"/>
              </a:ext>
            </a:extLst>
          </p:cNvPr>
          <p:cNvSpPr txBox="1"/>
          <p:nvPr/>
        </p:nvSpPr>
        <p:spPr>
          <a:xfrm>
            <a:off x="5702027" y="1645871"/>
            <a:ext cx="5588847" cy="958019"/>
          </a:xfrm>
          <a:prstGeom prst="rect">
            <a:avLst/>
          </a:prstGeom>
          <a:noFill/>
        </p:spPr>
        <p:txBody>
          <a:bodyPr wrap="square">
            <a:spAutoFit/>
          </a:bodyPr>
          <a:lstStyle>
            <a:defPPr>
              <a:defRPr lang="it-IT"/>
            </a:defPPr>
            <a:lvl2pPr marL="742950" lvl="1" indent="-285750" algn="just">
              <a:lnSpc>
                <a:spcPct val="107000"/>
              </a:lnSpc>
              <a:buFont typeface="Courier New" panose="02070309020205020404" pitchFamily="49" charset="0"/>
              <a:buChar char="o"/>
              <a:defRPr sz="800">
                <a:effectLst/>
                <a:latin typeface="Arial" panose="020B0604020202020204" pitchFamily="34" charset="0"/>
                <a:ea typeface="Calibri" panose="020F0502020204030204" pitchFamily="34" charset="0"/>
                <a:cs typeface="Times New Roman" panose="02020603050405020304" pitchFamily="18" charset="0"/>
              </a:defRPr>
            </a:lvl2pPr>
          </a:lstStyle>
          <a:p>
            <a:pPr lvl="1"/>
            <a:r>
              <a:rPr lang="it-IT" sz="1067" dirty="0"/>
              <a:t>spese per l’indicizzazione della piattaforma oppure del market place;</a:t>
            </a:r>
          </a:p>
          <a:p>
            <a:pPr lvl="1"/>
            <a:r>
              <a:rPr lang="it-IT" sz="1067" dirty="0"/>
              <a:t>spese per web marketing;</a:t>
            </a:r>
          </a:p>
          <a:p>
            <a:pPr lvl="1"/>
            <a:r>
              <a:rPr lang="it-IT" sz="1067" dirty="0"/>
              <a:t>spese per comunicazione;</a:t>
            </a:r>
          </a:p>
          <a:p>
            <a:pPr lvl="1"/>
            <a:r>
              <a:rPr lang="it-IT" sz="1067" dirty="0"/>
              <a:t>formazione del personale interno adibito alla gestione/funzionamento della piattaforma</a:t>
            </a:r>
          </a:p>
        </p:txBody>
      </p:sp>
      <p:sp>
        <p:nvSpPr>
          <p:cNvPr id="12" name="CasellaDiTesto 11">
            <a:extLst>
              <a:ext uri="{FF2B5EF4-FFF2-40B4-BE49-F238E27FC236}">
                <a16:creationId xmlns:a16="http://schemas.microsoft.com/office/drawing/2014/main" id="{84D94AC8-C298-4E0F-872B-249C405362D2}"/>
              </a:ext>
            </a:extLst>
          </p:cNvPr>
          <p:cNvSpPr txBox="1"/>
          <p:nvPr/>
        </p:nvSpPr>
        <p:spPr>
          <a:xfrm>
            <a:off x="615488" y="6181380"/>
            <a:ext cx="9709885" cy="533480"/>
          </a:xfrm>
          <a:prstGeom prst="rect">
            <a:avLst/>
          </a:prstGeom>
          <a:noFill/>
        </p:spPr>
        <p:txBody>
          <a:bodyPr wrap="square" lIns="48000" tIns="48000" rIns="48000" bIns="48000" anchor="ctr" anchorCtr="0">
            <a:noAutofit/>
          </a:bodyPr>
          <a:lstStyle/>
          <a:p>
            <a:r>
              <a:rPr lang="it-IT" sz="1067" dirty="0">
                <a:solidFill>
                  <a:srgbClr val="415364"/>
                </a:solidFill>
                <a:latin typeface="Arial" panose="020B0604020202020204" pitchFamily="34" charset="0"/>
              </a:rPr>
              <a:t>*v. condizioni in Circolare</a:t>
            </a:r>
            <a:endParaRPr lang="it-IT" sz="1067" dirty="0"/>
          </a:p>
        </p:txBody>
      </p:sp>
    </p:spTree>
    <p:extLst>
      <p:ext uri="{BB962C8B-B14F-4D97-AF65-F5344CB8AC3E}">
        <p14:creationId xmlns:p14="http://schemas.microsoft.com/office/powerpoint/2010/main" val="1410070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A4017B2B-0D04-39CA-9A24-0639BE4D4175}"/>
              </a:ext>
            </a:extLst>
          </p:cNvPr>
          <p:cNvSpPr>
            <a:spLocks noGrp="1"/>
          </p:cNvSpPr>
          <p:nvPr>
            <p:ph type="sldNum" sz="quarter" idx="12"/>
          </p:nvPr>
        </p:nvSpPr>
        <p:spPr/>
        <p:txBody>
          <a:bodyPr/>
          <a:lstStyle/>
          <a:p>
            <a:fld id="{608DA0FE-9C19-F746-8419-6700E348BF78}" type="slidenum">
              <a:rPr lang="it-IT" smtClean="0"/>
              <a:pPr/>
              <a:t>3</a:t>
            </a:fld>
            <a:endParaRPr lang="it-IT" dirty="0"/>
          </a:p>
        </p:txBody>
      </p:sp>
      <p:pic>
        <p:nvPicPr>
          <p:cNvPr id="6" name="Immagine 5" descr="Immagine che contiene persona, tagliare, tavolo, strumento&#10;&#10;Descrizione generata automaticamente">
            <a:extLst>
              <a:ext uri="{FF2B5EF4-FFF2-40B4-BE49-F238E27FC236}">
                <a16:creationId xmlns:a16="http://schemas.microsoft.com/office/drawing/2014/main" id="{445E18C7-518A-76C8-CC4C-4A93809920C1}"/>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0"/>
            <a:ext cx="4937760" cy="6858000"/>
          </a:xfrm>
          <a:prstGeom prst="rect">
            <a:avLst/>
          </a:prstGeom>
        </p:spPr>
      </p:pic>
      <p:sp>
        <p:nvSpPr>
          <p:cNvPr id="7" name="Rettangolo 11">
            <a:extLst>
              <a:ext uri="{FF2B5EF4-FFF2-40B4-BE49-F238E27FC236}">
                <a16:creationId xmlns:a16="http://schemas.microsoft.com/office/drawing/2014/main" id="{86380095-F270-5679-52FA-6650E44828BB}"/>
              </a:ext>
            </a:extLst>
          </p:cNvPr>
          <p:cNvSpPr/>
          <p:nvPr/>
        </p:nvSpPr>
        <p:spPr>
          <a:xfrm>
            <a:off x="0" y="-30789"/>
            <a:ext cx="4937760" cy="6888789"/>
          </a:xfrm>
          <a:prstGeom prst="rect">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FEFD"/>
              </a:solidFill>
              <a:effectLst/>
              <a:uLnTx/>
              <a:uFillTx/>
              <a:latin typeface="Arial" panose="020B0604020202020204"/>
              <a:ea typeface="+mn-ea"/>
              <a:cs typeface="+mn-cs"/>
            </a:endParaRPr>
          </a:p>
        </p:txBody>
      </p:sp>
      <p:sp>
        <p:nvSpPr>
          <p:cNvPr id="8" name="Segnaposto testo 1">
            <a:extLst>
              <a:ext uri="{FF2B5EF4-FFF2-40B4-BE49-F238E27FC236}">
                <a16:creationId xmlns:a16="http://schemas.microsoft.com/office/drawing/2014/main" id="{7D313A6F-7801-4233-F995-033314CE811B}"/>
              </a:ext>
            </a:extLst>
          </p:cNvPr>
          <p:cNvSpPr>
            <a:spLocks noGrp="1"/>
          </p:cNvSpPr>
          <p:nvPr>
            <p:ph type="body" idx="13"/>
          </p:nvPr>
        </p:nvSpPr>
        <p:spPr>
          <a:xfrm>
            <a:off x="5429759" y="340816"/>
            <a:ext cx="6664831" cy="383116"/>
          </a:xfrm>
        </p:spPr>
        <p:txBody>
          <a:bodyPr/>
          <a:lstStyle/>
          <a:p>
            <a:pPr algn="ctr"/>
            <a:r>
              <a:rPr lang="it-IT" dirty="0">
                <a:latin typeface="+mj-lt"/>
              </a:rPr>
              <a:t>L’offerta di SIMEST</a:t>
            </a:r>
          </a:p>
        </p:txBody>
      </p:sp>
      <p:sp>
        <p:nvSpPr>
          <p:cNvPr id="16" name="Rettangolo 15">
            <a:extLst>
              <a:ext uri="{FF2B5EF4-FFF2-40B4-BE49-F238E27FC236}">
                <a16:creationId xmlns:a16="http://schemas.microsoft.com/office/drawing/2014/main" id="{59704401-7077-83E5-4A1C-5BC1FAA74F04}"/>
              </a:ext>
            </a:extLst>
          </p:cNvPr>
          <p:cNvSpPr/>
          <p:nvPr/>
        </p:nvSpPr>
        <p:spPr>
          <a:xfrm>
            <a:off x="0" y="4448120"/>
            <a:ext cx="4937759" cy="1323439"/>
          </a:xfrm>
          <a:prstGeom prst="rect">
            <a:avLst/>
          </a:prstGeom>
          <a:solidFill>
            <a:schemeClr val="bg1">
              <a:alpha val="89000"/>
            </a:schemeClr>
          </a:solid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Accompagniamo le imprese lungo tutto il </a:t>
            </a:r>
            <a:r>
              <a:rPr kumimoji="0" lang="it-IT" sz="16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ciclo di internazionalizzazione</a:t>
            </a:r>
            <a:r>
              <a:rPr kumimoji="0" lang="it-IT" sz="16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 dalla prima valutazione di apertura a un nuovo mercato fino all’espansione con investimenti diretti a supporto di operazioni </a:t>
            </a:r>
            <a:r>
              <a:rPr kumimoji="0" lang="it-IT" sz="1600" b="0" i="1" u="none" strike="noStrike" kern="1200" cap="none" spc="0" normalizeH="0" baseline="0" noProof="0" dirty="0" err="1">
                <a:ln>
                  <a:noFill/>
                </a:ln>
                <a:solidFill>
                  <a:srgbClr val="44546A"/>
                </a:solidFill>
                <a:effectLst/>
                <a:uLnTx/>
                <a:uFillTx/>
                <a:latin typeface="Arial" panose="020B0604020202020204" pitchFamily="34" charset="0"/>
                <a:ea typeface="+mn-ea"/>
                <a:cs typeface="Arial" panose="020B0604020202020204" pitchFamily="34" charset="0"/>
              </a:rPr>
              <a:t>greenfield</a:t>
            </a:r>
            <a:r>
              <a:rPr kumimoji="0" lang="it-IT" sz="16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 e acquisizioni all’estero</a:t>
            </a:r>
          </a:p>
        </p:txBody>
      </p:sp>
      <p:sp>
        <p:nvSpPr>
          <p:cNvPr id="18" name="Rettangolo 17">
            <a:extLst>
              <a:ext uri="{FF2B5EF4-FFF2-40B4-BE49-F238E27FC236}">
                <a16:creationId xmlns:a16="http://schemas.microsoft.com/office/drawing/2014/main" id="{DC202BBB-74C8-DF93-23D4-9E468E8D19A1}"/>
              </a:ext>
            </a:extLst>
          </p:cNvPr>
          <p:cNvSpPr/>
          <p:nvPr/>
        </p:nvSpPr>
        <p:spPr>
          <a:xfrm>
            <a:off x="-1" y="1664614"/>
            <a:ext cx="4937759" cy="1015663"/>
          </a:xfrm>
          <a:prstGeom prst="rect">
            <a:avLst/>
          </a:prstGeom>
          <a:solidFill>
            <a:schemeClr val="bg1">
              <a:alpha val="89000"/>
            </a:schemeClr>
          </a:solid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Operiamo attraverso </a:t>
            </a:r>
            <a:r>
              <a:rPr kumimoji="0" lang="it-IT" sz="20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risorse proprie </a:t>
            </a:r>
            <a:r>
              <a:rPr kumimoji="0" lang="it-IT" sz="20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e gestendo </a:t>
            </a:r>
            <a:r>
              <a:rPr kumimoji="0" lang="it-IT" sz="20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fondi pubblici </a:t>
            </a:r>
            <a:r>
              <a:rPr kumimoji="0" lang="it-IT" sz="200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in convenzione con il MAECI</a:t>
            </a:r>
            <a:endParaRPr kumimoji="0" lang="it-IT" sz="20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2" name="TextBox 27">
            <a:extLst>
              <a:ext uri="{FF2B5EF4-FFF2-40B4-BE49-F238E27FC236}">
                <a16:creationId xmlns:a16="http://schemas.microsoft.com/office/drawing/2014/main" id="{8EF0DA09-6787-E683-F17F-6385BAC17110}"/>
              </a:ext>
            </a:extLst>
          </p:cNvPr>
          <p:cNvSpPr txBox="1"/>
          <p:nvPr/>
        </p:nvSpPr>
        <p:spPr>
          <a:xfrm>
            <a:off x="5429759" y="1625050"/>
            <a:ext cx="2941236" cy="1068947"/>
          </a:xfrm>
          <a:prstGeom prst="rect">
            <a:avLst/>
          </a:prstGeom>
          <a:noFill/>
          <a:ln w="12700" cap="sq">
            <a:noFill/>
            <a:miter lim="800000"/>
          </a:ln>
        </p:spPr>
        <p:txBody>
          <a:bodyPr wrap="square" lIns="0" tIns="36576" rIns="0" bIns="0" rtlCol="0">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it-IT" b="1" i="0" u="none" strike="noStrike" kern="1200" cap="none" spc="0" normalizeH="0" baseline="0" noProof="0" dirty="0">
                <a:ln>
                  <a:noFill/>
                </a:ln>
                <a:solidFill>
                  <a:srgbClr val="005392"/>
                </a:solidFill>
                <a:effectLst/>
                <a:uLnTx/>
                <a:uFillTx/>
                <a:latin typeface="+mj-lt"/>
                <a:ea typeface="+mn-ea"/>
                <a:cs typeface="Segoe UI" panose="020B0502040204020203" pitchFamily="34" charset="0"/>
              </a:rPr>
              <a:t>Investimenti Partecipativi </a:t>
            </a:r>
          </a:p>
          <a:p>
            <a:pPr marL="0" marR="0" lvl="0" indent="0" algn="ctr" defTabSz="914400" rtl="0" eaLnBrk="1" fontAlgn="auto" latinLnBrk="0" hangingPunct="1">
              <a:lnSpc>
                <a:spcPct val="114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415364"/>
                </a:solidFill>
                <a:effectLst/>
                <a:uLnTx/>
                <a:uFillTx/>
                <a:latin typeface="+mj-lt"/>
                <a:ea typeface="+mn-ea"/>
                <a:cs typeface="Segoe UI" panose="020B0502040204020203" pitchFamily="34" charset="0"/>
              </a:rPr>
              <a:t>per </a:t>
            </a:r>
            <a:r>
              <a:rPr kumimoji="0" lang="it-IT" sz="1400" b="1" i="0" u="none" strike="noStrike" kern="1200" cap="none" spc="0" normalizeH="0" baseline="0" noProof="0" dirty="0">
                <a:ln>
                  <a:noFill/>
                </a:ln>
                <a:solidFill>
                  <a:srgbClr val="415364"/>
                </a:solidFill>
                <a:effectLst/>
                <a:uLnTx/>
                <a:uFillTx/>
                <a:latin typeface="+mj-lt"/>
                <a:ea typeface="+mn-ea"/>
                <a:cs typeface="+mn-cs"/>
              </a:rPr>
              <a:t>l’insediamento all’estero </a:t>
            </a:r>
            <a:r>
              <a:rPr kumimoji="0" lang="it-IT" sz="1400" b="0" i="0" u="none" strike="noStrike" kern="1200" cap="none" spc="0" normalizeH="0" baseline="0" noProof="0" dirty="0">
                <a:ln>
                  <a:noFill/>
                </a:ln>
                <a:solidFill>
                  <a:srgbClr val="415364"/>
                </a:solidFill>
                <a:effectLst/>
                <a:uLnTx/>
                <a:uFillTx/>
                <a:latin typeface="+mj-lt"/>
                <a:ea typeface="+mn-ea"/>
                <a:cs typeface="Segoe UI" panose="020B0502040204020203" pitchFamily="34" charset="0"/>
              </a:rPr>
              <a:t>delle imprese italiane con affiancamento di </a:t>
            </a:r>
            <a:r>
              <a:rPr kumimoji="0" lang="it-IT" sz="1400" b="0" i="0" u="none" strike="noStrike" kern="1200" cap="none" spc="0" normalizeH="0" baseline="0" noProof="0" dirty="0">
                <a:ln>
                  <a:noFill/>
                </a:ln>
                <a:solidFill>
                  <a:srgbClr val="415364"/>
                </a:solidFill>
                <a:effectLst/>
                <a:uLnTx/>
                <a:uFillTx/>
                <a:latin typeface="+mj-lt"/>
                <a:ea typeface="+mn-ea"/>
                <a:cs typeface="+mn-cs"/>
              </a:rPr>
              <a:t>un</a:t>
            </a:r>
            <a:r>
              <a:rPr kumimoji="0" lang="it-IT" sz="1400" b="1" i="0" u="none" strike="noStrike" kern="1200" cap="none" spc="0" normalizeH="0" baseline="0" noProof="0" dirty="0">
                <a:ln>
                  <a:noFill/>
                </a:ln>
                <a:solidFill>
                  <a:srgbClr val="415364"/>
                </a:solidFill>
                <a:effectLst/>
                <a:uLnTx/>
                <a:uFillTx/>
                <a:latin typeface="+mj-lt"/>
                <a:ea typeface="+mn-ea"/>
                <a:cs typeface="+mn-cs"/>
              </a:rPr>
              <a:t> Partner istituzionale</a:t>
            </a:r>
            <a:endParaRPr kumimoji="0" lang="it-IT" sz="1200" b="1" i="0" u="none" strike="noStrike" kern="1200" cap="none" spc="0" normalizeH="0" baseline="0" noProof="0" dirty="0">
              <a:ln>
                <a:noFill/>
              </a:ln>
              <a:solidFill>
                <a:srgbClr val="415364"/>
              </a:solidFill>
              <a:effectLst/>
              <a:uLnTx/>
              <a:uFillTx/>
              <a:latin typeface="+mj-lt"/>
              <a:ea typeface="+mn-ea"/>
              <a:cs typeface="+mn-cs"/>
            </a:endParaRPr>
          </a:p>
        </p:txBody>
      </p:sp>
      <p:sp>
        <p:nvSpPr>
          <p:cNvPr id="3" name="TextBox 24">
            <a:extLst>
              <a:ext uri="{FF2B5EF4-FFF2-40B4-BE49-F238E27FC236}">
                <a16:creationId xmlns:a16="http://schemas.microsoft.com/office/drawing/2014/main" id="{36ACC204-A2FB-49ED-8A38-F9FE7B1B6E22}"/>
              </a:ext>
            </a:extLst>
          </p:cNvPr>
          <p:cNvSpPr txBox="1"/>
          <p:nvPr/>
        </p:nvSpPr>
        <p:spPr>
          <a:xfrm>
            <a:off x="5754091" y="5483888"/>
            <a:ext cx="5897966" cy="529376"/>
          </a:xfrm>
          <a:prstGeom prst="rect">
            <a:avLst/>
          </a:prstGeom>
          <a:noFill/>
          <a:ln w="12700" cap="sq">
            <a:noFill/>
            <a:miter lim="800000"/>
          </a:ln>
        </p:spPr>
        <p:txBody>
          <a:bodyPr wrap="square" lIns="0" tIns="36576" rIns="0" bIns="0" rtlCol="0">
            <a:spAutoFit/>
          </a:bodyPr>
          <a:lstStyle/>
          <a:p>
            <a:pPr marL="0" marR="0" lvl="1" indent="0" algn="ctr" defTabSz="914400" rtl="0" eaLnBrk="1" fontAlgn="base" latinLnBrk="0" hangingPunct="1">
              <a:lnSpc>
                <a:spcPct val="100000"/>
              </a:lnSpc>
              <a:spcBef>
                <a:spcPts val="0"/>
              </a:spcBef>
              <a:spcAft>
                <a:spcPts val="0"/>
              </a:spcAft>
              <a:buClrTx/>
              <a:buSzTx/>
              <a:buFontTx/>
              <a:buNone/>
              <a:tabLst/>
              <a:defRPr/>
            </a:pPr>
            <a:r>
              <a:rPr kumimoji="0" lang="it-IT" b="1" i="0" u="none" strike="noStrike" kern="1200" cap="none" spc="0" normalizeH="0" baseline="0" noProof="0" dirty="0">
                <a:ln>
                  <a:noFill/>
                </a:ln>
                <a:solidFill>
                  <a:srgbClr val="005392"/>
                </a:solidFill>
                <a:effectLst/>
                <a:uLnTx/>
                <a:uFillTx/>
                <a:latin typeface="+mj-lt"/>
                <a:ea typeface="+mn-ea"/>
                <a:cs typeface="Segoe UI" panose="020B0502040204020203" pitchFamily="34" charset="0"/>
              </a:rPr>
              <a:t>Accompagnamento strategico con sedi all’estero </a:t>
            </a:r>
          </a:p>
          <a:p>
            <a:pPr marL="0" marR="0" lvl="1" indent="0" algn="ctr" defTabSz="914400" rtl="0" eaLnBrk="1" fontAlgn="base"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415364"/>
                </a:solidFill>
                <a:effectLst/>
                <a:uLnTx/>
                <a:uFillTx/>
                <a:latin typeface="+mj-lt"/>
                <a:ea typeface="+mn-ea"/>
                <a:cs typeface="Segoe UI" panose="020B0502040204020203" pitchFamily="34" charset="0"/>
              </a:rPr>
              <a:t>per l’ingresso e il consolidamento sui </a:t>
            </a:r>
            <a:r>
              <a:rPr kumimoji="0" lang="it-IT" sz="1400" b="1" i="0" u="none" strike="noStrike" kern="1200" cap="none" spc="0" normalizeH="0" baseline="0" noProof="0" dirty="0">
                <a:ln>
                  <a:noFill/>
                </a:ln>
                <a:solidFill>
                  <a:srgbClr val="415364"/>
                </a:solidFill>
                <a:effectLst/>
                <a:uLnTx/>
                <a:uFillTx/>
                <a:latin typeface="+mj-lt"/>
                <a:ea typeface="+mn-ea"/>
                <a:cs typeface="+mn-cs"/>
              </a:rPr>
              <a:t>mercati prioritari</a:t>
            </a:r>
            <a:r>
              <a:rPr kumimoji="0" lang="it-IT" sz="1400" b="1" i="0" u="none" strike="noStrike" kern="1200" cap="none" spc="0" normalizeH="0" baseline="0" noProof="0" dirty="0">
                <a:ln>
                  <a:noFill/>
                </a:ln>
                <a:solidFill>
                  <a:srgbClr val="5F85B1"/>
                </a:solidFill>
                <a:effectLst/>
                <a:uLnTx/>
                <a:uFillTx/>
                <a:latin typeface="+mj-lt"/>
                <a:ea typeface="+mn-ea"/>
                <a:cs typeface="+mn-cs"/>
              </a:rPr>
              <a:t> </a:t>
            </a:r>
            <a:r>
              <a:rPr kumimoji="0" lang="it-IT" sz="1400" b="0" i="0" u="none" strike="noStrike" kern="1200" cap="none" spc="0" normalizeH="0" baseline="0" noProof="0" dirty="0">
                <a:ln>
                  <a:noFill/>
                </a:ln>
                <a:solidFill>
                  <a:srgbClr val="415364"/>
                </a:solidFill>
                <a:effectLst/>
                <a:uLnTx/>
                <a:uFillTx/>
                <a:latin typeface="+mj-lt"/>
                <a:ea typeface="+mn-ea"/>
                <a:cs typeface="Segoe UI" panose="020B0502040204020203" pitchFamily="34" charset="0"/>
              </a:rPr>
              <a:t>per il Made in Italy</a:t>
            </a:r>
          </a:p>
        </p:txBody>
      </p:sp>
      <p:sp>
        <p:nvSpPr>
          <p:cNvPr id="13" name="TextBox 28">
            <a:extLst>
              <a:ext uri="{FF2B5EF4-FFF2-40B4-BE49-F238E27FC236}">
                <a16:creationId xmlns:a16="http://schemas.microsoft.com/office/drawing/2014/main" id="{648F0A4E-D253-8D47-92E0-0E2F213465B6}"/>
              </a:ext>
            </a:extLst>
          </p:cNvPr>
          <p:cNvSpPr txBox="1"/>
          <p:nvPr/>
        </p:nvSpPr>
        <p:spPr>
          <a:xfrm>
            <a:off x="8862994" y="3580456"/>
            <a:ext cx="3271520" cy="1068947"/>
          </a:xfrm>
          <a:prstGeom prst="rect">
            <a:avLst/>
          </a:prstGeom>
          <a:noFill/>
          <a:ln w="12700" cap="sq">
            <a:noFill/>
            <a:miter lim="800000"/>
          </a:ln>
        </p:spPr>
        <p:txBody>
          <a:bodyPr wrap="square" lIns="0" tIns="36576" rIns="0" bIns="0" rtlCol="0">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it-IT" b="1" i="0" u="none" strike="noStrike" kern="1200" cap="none" spc="0" normalizeH="0" baseline="0" noProof="0" dirty="0">
                <a:ln>
                  <a:noFill/>
                </a:ln>
                <a:solidFill>
                  <a:srgbClr val="005392"/>
                </a:solidFill>
                <a:effectLst/>
                <a:uLnTx/>
                <a:uFillTx/>
                <a:latin typeface="+mj-lt"/>
                <a:ea typeface="+mn-ea"/>
                <a:cs typeface="Segoe UI" panose="020B0502040204020203" pitchFamily="34" charset="0"/>
              </a:rPr>
              <a:t>Contributi all’export </a:t>
            </a:r>
          </a:p>
          <a:p>
            <a:pPr marL="0" marR="0" lvl="0" indent="0" algn="ctr" defTabSz="914400" rtl="0" eaLnBrk="1" fontAlgn="auto" latinLnBrk="0" hangingPunct="1">
              <a:lnSpc>
                <a:spcPct val="114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415364"/>
                </a:solidFill>
                <a:effectLst/>
                <a:uLnTx/>
                <a:uFillTx/>
                <a:latin typeface="+mj-lt"/>
                <a:ea typeface="+mn-ea"/>
                <a:cs typeface="+mn-cs"/>
              </a:rPr>
              <a:t>per migliorare la </a:t>
            </a:r>
            <a:r>
              <a:rPr kumimoji="0" lang="it-IT" sz="1400" b="1" i="0" u="none" strike="noStrike" kern="1200" cap="none" spc="0" normalizeH="0" baseline="0" noProof="0" dirty="0">
                <a:ln>
                  <a:noFill/>
                </a:ln>
                <a:solidFill>
                  <a:srgbClr val="415364"/>
                </a:solidFill>
                <a:effectLst/>
                <a:uLnTx/>
                <a:uFillTx/>
                <a:latin typeface="+mj-lt"/>
                <a:ea typeface="+mn-ea"/>
                <a:cs typeface="+mn-cs"/>
              </a:rPr>
              <a:t>competitività delle esportazioni italiane</a:t>
            </a:r>
            <a:r>
              <a:rPr kumimoji="0" lang="it-IT" sz="1400" b="1" i="0" u="none" strike="noStrike" kern="1200" cap="none" spc="0" normalizeH="0" baseline="0" noProof="0" dirty="0">
                <a:ln>
                  <a:noFill/>
                </a:ln>
                <a:solidFill>
                  <a:srgbClr val="5F85B1"/>
                </a:solidFill>
                <a:effectLst/>
                <a:uLnTx/>
                <a:uFillTx/>
                <a:latin typeface="+mj-lt"/>
                <a:ea typeface="+mn-ea"/>
                <a:cs typeface="+mn-cs"/>
              </a:rPr>
              <a:t> </a:t>
            </a:r>
            <a:r>
              <a:rPr kumimoji="0" lang="it-IT" sz="1400" b="0" i="0" u="none" strike="noStrike" kern="1200" cap="none" spc="0" normalizeH="0" baseline="0" noProof="0" dirty="0">
                <a:ln>
                  <a:noFill/>
                </a:ln>
                <a:solidFill>
                  <a:srgbClr val="415364"/>
                </a:solidFill>
                <a:effectLst/>
                <a:uLnTx/>
                <a:uFillTx/>
                <a:latin typeface="+mj-lt"/>
                <a:ea typeface="+mn-ea"/>
                <a:cs typeface="+mn-cs"/>
              </a:rPr>
              <a:t>attraverso l’</a:t>
            </a:r>
            <a:r>
              <a:rPr kumimoji="0" lang="it-IT" sz="1400" b="1" i="0" u="none" strike="noStrike" kern="1200" cap="none" spc="0" normalizeH="0" baseline="0" noProof="0" dirty="0">
                <a:ln>
                  <a:noFill/>
                </a:ln>
                <a:solidFill>
                  <a:srgbClr val="415364"/>
                </a:solidFill>
                <a:effectLst/>
                <a:uLnTx/>
                <a:uFillTx/>
                <a:latin typeface="+mj-lt"/>
                <a:ea typeface="+mn-ea"/>
                <a:cs typeface="+mn-cs"/>
              </a:rPr>
              <a:t>abbattimento dei costi finanziari </a:t>
            </a:r>
          </a:p>
        </p:txBody>
      </p:sp>
      <p:sp>
        <p:nvSpPr>
          <p:cNvPr id="15" name="TextBox 27">
            <a:extLst>
              <a:ext uri="{FF2B5EF4-FFF2-40B4-BE49-F238E27FC236}">
                <a16:creationId xmlns:a16="http://schemas.microsoft.com/office/drawing/2014/main" id="{CFEDD9FF-DE76-2DB8-CB3C-3906AF5C9C6F}"/>
              </a:ext>
            </a:extLst>
          </p:cNvPr>
          <p:cNvSpPr txBox="1"/>
          <p:nvPr/>
        </p:nvSpPr>
        <p:spPr>
          <a:xfrm>
            <a:off x="8862994" y="1625050"/>
            <a:ext cx="3271520" cy="1068947"/>
          </a:xfrm>
          <a:prstGeom prst="rect">
            <a:avLst/>
          </a:prstGeom>
          <a:noFill/>
          <a:ln w="12700" cap="sq">
            <a:noFill/>
            <a:miter lim="800000"/>
          </a:ln>
        </p:spPr>
        <p:txBody>
          <a:bodyPr wrap="square" lIns="0" tIns="36576" rIns="0" bIns="0" rtlCol="0">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it-IT" b="1" i="0" u="none" strike="noStrike" kern="1200" cap="none" spc="0" normalizeH="0" baseline="0" noProof="0" dirty="0">
                <a:ln>
                  <a:noFill/>
                </a:ln>
                <a:solidFill>
                  <a:srgbClr val="005392"/>
                </a:solidFill>
                <a:effectLst/>
                <a:uLnTx/>
                <a:uFillTx/>
                <a:latin typeface="+mj-lt"/>
                <a:ea typeface="+mn-ea"/>
                <a:cs typeface="Segoe UI" panose="020B0502040204020203" pitchFamily="34" charset="0"/>
              </a:rPr>
              <a:t>Investimenti in Equity</a:t>
            </a:r>
            <a:r>
              <a:rPr kumimoji="0" lang="it-IT" sz="1600" b="0" i="0" u="none" strike="noStrike" kern="1200" cap="none" spc="0" normalizeH="0" baseline="0" noProof="0" dirty="0">
                <a:ln>
                  <a:noFill/>
                </a:ln>
                <a:solidFill>
                  <a:srgbClr val="415364"/>
                </a:solidFill>
                <a:effectLst/>
                <a:uLnTx/>
                <a:uFillTx/>
                <a:latin typeface="+mj-lt"/>
                <a:ea typeface="+mn-ea"/>
                <a:cs typeface="Segoe UI" panose="020B0502040204020203" pitchFamily="34" charset="0"/>
              </a:rPr>
              <a:t> </a:t>
            </a:r>
          </a:p>
          <a:p>
            <a:pPr marL="0" marR="0" lvl="0" indent="0" algn="ctr" defTabSz="914400" rtl="0" eaLnBrk="1" fontAlgn="auto" latinLnBrk="0" hangingPunct="1">
              <a:lnSpc>
                <a:spcPct val="114000"/>
              </a:lnSpc>
              <a:spcBef>
                <a:spcPts val="0"/>
              </a:spcBef>
              <a:spcAft>
                <a:spcPts val="0"/>
              </a:spcAft>
              <a:buClrTx/>
              <a:buSzTx/>
              <a:buFontTx/>
              <a:buNone/>
              <a:tabLst/>
              <a:defRPr/>
            </a:pPr>
            <a:r>
              <a:rPr kumimoji="0" lang="it-IT" sz="1400" i="0" u="none" strike="noStrike" kern="1200" cap="none" spc="0" normalizeH="0" baseline="0" noProof="0" dirty="0">
                <a:ln>
                  <a:noFill/>
                </a:ln>
                <a:solidFill>
                  <a:srgbClr val="415364"/>
                </a:solidFill>
                <a:effectLst/>
                <a:uLnTx/>
                <a:uFillTx/>
                <a:latin typeface="+mj-lt"/>
                <a:ea typeface="+mn-ea"/>
                <a:cs typeface="+mn-cs"/>
              </a:rPr>
              <a:t>per la </a:t>
            </a:r>
            <a:r>
              <a:rPr kumimoji="0" lang="it-IT" sz="1400" b="1" i="0" u="none" strike="noStrike" kern="1200" cap="none" spc="0" normalizeH="0" baseline="0" noProof="0" dirty="0">
                <a:ln>
                  <a:noFill/>
                </a:ln>
                <a:solidFill>
                  <a:srgbClr val="415364"/>
                </a:solidFill>
                <a:effectLst/>
                <a:uLnTx/>
                <a:uFillTx/>
                <a:latin typeface="+mj-lt"/>
                <a:ea typeface="+mn-ea"/>
                <a:cs typeface="+mn-cs"/>
              </a:rPr>
              <a:t>crescita delle PMI sui mercati esteri </a:t>
            </a:r>
            <a:r>
              <a:rPr kumimoji="0" lang="it-IT" sz="1400" i="0" u="none" strike="noStrike" kern="1200" cap="none" spc="0" normalizeH="0" baseline="0" noProof="0" dirty="0">
                <a:ln>
                  <a:noFill/>
                </a:ln>
                <a:solidFill>
                  <a:srgbClr val="415364"/>
                </a:solidFill>
                <a:effectLst/>
                <a:uLnTx/>
                <a:uFillTx/>
                <a:latin typeface="+mj-lt"/>
                <a:ea typeface="+mn-ea"/>
                <a:cs typeface="+mn-cs"/>
              </a:rPr>
              <a:t>e per </a:t>
            </a:r>
            <a:r>
              <a:rPr kumimoji="0" lang="it-IT" sz="1400" b="1" i="0" u="none" strike="noStrike" kern="1200" cap="none" spc="0" normalizeH="0" baseline="0" noProof="0" dirty="0">
                <a:ln>
                  <a:noFill/>
                </a:ln>
                <a:solidFill>
                  <a:srgbClr val="415364"/>
                </a:solidFill>
                <a:effectLst/>
                <a:uLnTx/>
                <a:uFillTx/>
                <a:latin typeface="+mj-lt"/>
                <a:ea typeface="+mn-ea"/>
                <a:cs typeface="+mn-cs"/>
              </a:rPr>
              <a:t>progetti infrastrutturali internazionali</a:t>
            </a:r>
          </a:p>
        </p:txBody>
      </p:sp>
      <p:sp>
        <p:nvSpPr>
          <p:cNvPr id="17" name="TextBox 27">
            <a:extLst>
              <a:ext uri="{FF2B5EF4-FFF2-40B4-BE49-F238E27FC236}">
                <a16:creationId xmlns:a16="http://schemas.microsoft.com/office/drawing/2014/main" id="{9E02E183-EFFD-AFBC-577F-C344338C2BA6}"/>
              </a:ext>
            </a:extLst>
          </p:cNvPr>
          <p:cNvSpPr txBox="1"/>
          <p:nvPr/>
        </p:nvSpPr>
        <p:spPr>
          <a:xfrm>
            <a:off x="5429759" y="3653830"/>
            <a:ext cx="2941236" cy="1068947"/>
          </a:xfrm>
          <a:prstGeom prst="rect">
            <a:avLst/>
          </a:prstGeom>
          <a:noFill/>
          <a:ln w="12700" cap="sq">
            <a:noFill/>
            <a:miter lim="800000"/>
          </a:ln>
        </p:spPr>
        <p:txBody>
          <a:bodyPr wrap="square" lIns="0" tIns="36576" rIns="0" bIns="0" rtlCol="0">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it-IT" b="1" i="0" u="none" strike="noStrike" kern="1200" cap="none" spc="0" normalizeH="0" baseline="0" noProof="0" dirty="0">
                <a:ln>
                  <a:noFill/>
                </a:ln>
                <a:solidFill>
                  <a:srgbClr val="005392"/>
                </a:solidFill>
                <a:effectLst/>
                <a:uLnTx/>
                <a:uFillTx/>
                <a:latin typeface="+mj-lt"/>
                <a:ea typeface="+mn-ea"/>
                <a:cs typeface="Segoe UI" panose="020B0502040204020203" pitchFamily="34" charset="0"/>
              </a:rPr>
              <a:t>Finanziamenti agevolati</a:t>
            </a:r>
          </a:p>
          <a:p>
            <a:pPr marL="0" marR="0" lvl="0" indent="0" algn="ctr" defTabSz="914400" rtl="0" eaLnBrk="1" fontAlgn="auto" latinLnBrk="0" hangingPunct="1">
              <a:lnSpc>
                <a:spcPct val="114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415364"/>
                </a:solidFill>
                <a:effectLst/>
                <a:uLnTx/>
                <a:uFillTx/>
                <a:latin typeface="+mj-lt"/>
                <a:ea typeface="+mn-ea"/>
                <a:cs typeface="Segoe UI" panose="020B0502040204020203" pitchFamily="34" charset="0"/>
              </a:rPr>
              <a:t>per investimenti in </a:t>
            </a:r>
            <a:r>
              <a:rPr kumimoji="0" lang="it-IT" sz="1400" b="1" i="0" u="none" strike="noStrike" kern="1200" cap="none" spc="0" normalizeH="0" baseline="0" noProof="0" dirty="0">
                <a:ln>
                  <a:noFill/>
                </a:ln>
                <a:solidFill>
                  <a:srgbClr val="415364"/>
                </a:solidFill>
                <a:effectLst/>
                <a:uLnTx/>
                <a:uFillTx/>
                <a:latin typeface="+mj-lt"/>
                <a:ea typeface="+mn-ea"/>
                <a:cs typeface="Segoe UI" panose="020B0502040204020203" pitchFamily="34" charset="0"/>
              </a:rPr>
              <a:t>digitalizzazione, sostenibilità, sviluppo competenze e crescita sui mercati esteri</a:t>
            </a:r>
          </a:p>
        </p:txBody>
      </p:sp>
      <p:pic>
        <p:nvPicPr>
          <p:cNvPr id="19" name="Immagine 18">
            <a:extLst>
              <a:ext uri="{FF2B5EF4-FFF2-40B4-BE49-F238E27FC236}">
                <a16:creationId xmlns:a16="http://schemas.microsoft.com/office/drawing/2014/main" id="{1AC3596E-FEA7-40A0-E2F7-35AC1BEB8429}"/>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273884" y="3107522"/>
            <a:ext cx="449740" cy="449740"/>
          </a:xfrm>
          <a:prstGeom prst="rect">
            <a:avLst/>
          </a:prstGeom>
        </p:spPr>
      </p:pic>
      <p:pic>
        <p:nvPicPr>
          <p:cNvPr id="30" name="Immagine 29">
            <a:extLst>
              <a:ext uri="{FF2B5EF4-FFF2-40B4-BE49-F238E27FC236}">
                <a16:creationId xmlns:a16="http://schemas.microsoft.com/office/drawing/2014/main" id="{8BFB4CF1-4EA1-75C7-A659-A3C6C32AF931}"/>
              </a:ext>
            </a:extLst>
          </p:cNvPr>
          <p:cNvPicPr>
            <a:picLocks noChangeAspect="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670657" y="1109364"/>
            <a:ext cx="454590" cy="386292"/>
          </a:xfrm>
          <a:prstGeom prst="rect">
            <a:avLst/>
          </a:prstGeom>
        </p:spPr>
      </p:pic>
      <p:pic>
        <p:nvPicPr>
          <p:cNvPr id="31" name="Immagine 30">
            <a:extLst>
              <a:ext uri="{FF2B5EF4-FFF2-40B4-BE49-F238E27FC236}">
                <a16:creationId xmlns:a16="http://schemas.microsoft.com/office/drawing/2014/main" id="{7AED63F4-9B03-A657-9FFE-7F284AD0C442}"/>
              </a:ext>
            </a:extLst>
          </p:cNvPr>
          <p:cNvPicPr>
            <a:picLocks noChangeAspect="1"/>
          </p:cNvPicPr>
          <p:nvPr/>
        </p:nvPicPr>
        <p:blipFill>
          <a:blip r:embed="rId5"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675507" y="3188735"/>
            <a:ext cx="449740" cy="449740"/>
          </a:xfrm>
          <a:prstGeom prst="rect">
            <a:avLst/>
          </a:prstGeom>
        </p:spPr>
      </p:pic>
      <p:pic>
        <p:nvPicPr>
          <p:cNvPr id="33" name="Immagine 32" descr="Immagine che contiene nero, oscurità&#10;&#10;Il contenuto generato dall'IA potrebbe non essere corretto.">
            <a:extLst>
              <a:ext uri="{FF2B5EF4-FFF2-40B4-BE49-F238E27FC236}">
                <a16:creationId xmlns:a16="http://schemas.microsoft.com/office/drawing/2014/main" id="{8056A6A3-EC10-56AA-5239-E204BB2D651B}"/>
              </a:ext>
            </a:extLst>
          </p:cNvPr>
          <p:cNvPicPr>
            <a:picLocks noChangeAspect="1"/>
          </p:cNvPicPr>
          <p:nvPr/>
        </p:nvPicPr>
        <p:blipFill>
          <a:blip r:embed="rId6"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273884" y="1109424"/>
            <a:ext cx="454590" cy="454590"/>
          </a:xfrm>
          <a:prstGeom prst="rect">
            <a:avLst/>
          </a:prstGeom>
        </p:spPr>
      </p:pic>
      <p:pic>
        <p:nvPicPr>
          <p:cNvPr id="35" name="Immagine 34" descr="Immagine che contiene nero, oscurità&#10;&#10;Il contenuto generato dall'IA potrebbe non essere corretto.">
            <a:extLst>
              <a:ext uri="{FF2B5EF4-FFF2-40B4-BE49-F238E27FC236}">
                <a16:creationId xmlns:a16="http://schemas.microsoft.com/office/drawing/2014/main" id="{3FE28257-ED1D-B398-5B0D-B1652C7F3B84}"/>
              </a:ext>
            </a:extLst>
          </p:cNvPr>
          <p:cNvPicPr>
            <a:picLocks noChangeAspect="1"/>
          </p:cNvPicPr>
          <p:nvPr/>
        </p:nvPicPr>
        <p:blipFill>
          <a:blip r:embed="rId7"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511516" y="5041392"/>
            <a:ext cx="383116" cy="383116"/>
          </a:xfrm>
          <a:prstGeom prst="rect">
            <a:avLst/>
          </a:prstGeom>
        </p:spPr>
      </p:pic>
      <p:grpSp>
        <p:nvGrpSpPr>
          <p:cNvPr id="10" name="Gruppo 9">
            <a:extLst>
              <a:ext uri="{FF2B5EF4-FFF2-40B4-BE49-F238E27FC236}">
                <a16:creationId xmlns:a16="http://schemas.microsoft.com/office/drawing/2014/main" id="{6963F804-1427-5E34-119B-D5E1D75A4109}"/>
              </a:ext>
            </a:extLst>
          </p:cNvPr>
          <p:cNvGrpSpPr/>
          <p:nvPr/>
        </p:nvGrpSpPr>
        <p:grpSpPr>
          <a:xfrm>
            <a:off x="7029440" y="224888"/>
            <a:ext cx="254147" cy="559266"/>
            <a:chOff x="6130814" y="-20010"/>
            <a:chExt cx="698251" cy="2696589"/>
          </a:xfrm>
        </p:grpSpPr>
        <p:sp>
          <p:nvSpPr>
            <p:cNvPr id="5" name="Rettangolo 4">
              <a:extLst>
                <a:ext uri="{FF2B5EF4-FFF2-40B4-BE49-F238E27FC236}">
                  <a16:creationId xmlns:a16="http://schemas.microsoft.com/office/drawing/2014/main" id="{BDB7CC0E-B461-75E1-5A99-370A5FBF2F9D}"/>
                </a:ext>
              </a:extLst>
            </p:cNvPr>
            <p:cNvSpPr/>
            <p:nvPr/>
          </p:nvSpPr>
          <p:spPr>
            <a:xfrm>
              <a:off x="6414681" y="-20010"/>
              <a:ext cx="414384" cy="2275726"/>
            </a:xfrm>
            <a:prstGeom prst="rect">
              <a:avLst/>
            </a:prstGeom>
            <a:solidFill>
              <a:srgbClr val="0096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BF05097F-A03E-45CF-8755-A2411DE1F406}"/>
                </a:ext>
              </a:extLst>
            </p:cNvPr>
            <p:cNvSpPr/>
            <p:nvPr/>
          </p:nvSpPr>
          <p:spPr>
            <a:xfrm>
              <a:off x="6130814" y="704282"/>
              <a:ext cx="289875" cy="1972297"/>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964286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ttangolo 38"/>
          <p:cNvSpPr/>
          <p:nvPr/>
        </p:nvSpPr>
        <p:spPr>
          <a:xfrm>
            <a:off x="9801547" y="5879833"/>
            <a:ext cx="2260315" cy="890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sz="2400">
              <a:solidFill>
                <a:srgbClr val="FFFEFD"/>
              </a:solidFill>
              <a:latin typeface="Arial" panose="020B0604020202020204"/>
            </a:endParaRPr>
          </a:p>
        </p:txBody>
      </p:sp>
      <p:sp>
        <p:nvSpPr>
          <p:cNvPr id="22" name="Segnaposto testo 1"/>
          <p:cNvSpPr>
            <a:spLocks noGrp="1"/>
          </p:cNvSpPr>
          <p:nvPr>
            <p:ph type="body" idx="13"/>
          </p:nvPr>
        </p:nvSpPr>
        <p:spPr>
          <a:xfrm>
            <a:off x="412311" y="342111"/>
            <a:ext cx="9471428" cy="383116"/>
          </a:xfrm>
        </p:spPr>
        <p:txBody>
          <a:bodyPr/>
          <a:lstStyle/>
          <a:p>
            <a:r>
              <a:rPr lang="it-IT" i="1" dirty="0"/>
              <a:t>Temporary Manager </a:t>
            </a:r>
            <a:r>
              <a:rPr lang="it-IT" dirty="0"/>
              <a:t>per l’internazionalizzazione delle imprese italiane («</a:t>
            </a:r>
            <a:r>
              <a:rPr lang="it-IT" i="1" dirty="0">
                <a:solidFill>
                  <a:schemeClr val="accent2"/>
                </a:solidFill>
              </a:rPr>
              <a:t>Temporary Manager</a:t>
            </a:r>
            <a:r>
              <a:rPr lang="it-IT" dirty="0"/>
              <a:t>»)</a:t>
            </a:r>
          </a:p>
        </p:txBody>
      </p:sp>
      <p:sp>
        <p:nvSpPr>
          <p:cNvPr id="25" name="Segnaposto testo 25">
            <a:extLst>
              <a:ext uri="{FF2B5EF4-FFF2-40B4-BE49-F238E27FC236}">
                <a16:creationId xmlns:a16="http://schemas.microsoft.com/office/drawing/2014/main" id="{6B995381-B17B-4631-89F9-93B28697404F}"/>
              </a:ext>
            </a:extLst>
          </p:cNvPr>
          <p:cNvSpPr txBox="1">
            <a:spLocks/>
          </p:cNvSpPr>
          <p:nvPr/>
        </p:nvSpPr>
        <p:spPr bwMode="auto">
          <a:xfrm>
            <a:off x="884001" y="1364544"/>
            <a:ext cx="10755871" cy="88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algn="ctr" defTabSz="810604">
              <a:spcBef>
                <a:spcPct val="20000"/>
              </a:spcBef>
              <a:defRPr/>
            </a:pPr>
            <a:r>
              <a:rPr lang="it-IT" altLang="it-IT" sz="1400" dirty="0">
                <a:solidFill>
                  <a:srgbClr val="415364"/>
                </a:solidFill>
                <a:latin typeface="Arial" panose="020B0604020202020204" pitchFamily="34" charset="0"/>
              </a:rPr>
              <a:t>Finanziamento agevolato in regime “de </a:t>
            </a:r>
            <a:r>
              <a:rPr lang="it-IT" altLang="it-IT" sz="1400" dirty="0" err="1">
                <a:solidFill>
                  <a:srgbClr val="415364"/>
                </a:solidFill>
                <a:latin typeface="Arial" panose="020B0604020202020204" pitchFamily="34" charset="0"/>
              </a:rPr>
              <a:t>minimis</a:t>
            </a:r>
            <a:r>
              <a:rPr lang="it-IT" altLang="it-IT" sz="1400" dirty="0">
                <a:solidFill>
                  <a:srgbClr val="415364"/>
                </a:solidFill>
                <a:latin typeface="Arial" panose="020B0604020202020204" pitchFamily="34" charset="0"/>
              </a:rPr>
              <a:t>" </a:t>
            </a:r>
            <a:r>
              <a:rPr lang="it-IT" altLang="it-IT" sz="1400" b="1" dirty="0">
                <a:solidFill>
                  <a:srgbClr val="415364"/>
                </a:solidFill>
                <a:latin typeface="Arial" panose="020B0604020202020204" pitchFamily="34" charset="0"/>
              </a:rPr>
              <a:t>a sostegno dell’inserimento temporaneo da parte di imprese italiane di figure professionali specializzate (Temporary Manager), </a:t>
            </a:r>
            <a:r>
              <a:rPr lang="it-IT" altLang="it-IT" sz="1400" dirty="0">
                <a:solidFill>
                  <a:srgbClr val="415364"/>
                </a:solidFill>
                <a:latin typeface="Arial" panose="020B0604020202020204" pitchFamily="34" charset="0"/>
              </a:rPr>
              <a:t>per la realizzazione di progetti di internazionalizzazione</a:t>
            </a:r>
            <a:r>
              <a:rPr lang="it-IT" altLang="it-IT" sz="1400" strike="sngStrike" dirty="0">
                <a:solidFill>
                  <a:srgbClr val="415364"/>
                </a:solidFill>
                <a:latin typeface="Arial" panose="020B0604020202020204" pitchFamily="34" charset="0"/>
              </a:rPr>
              <a:t>,</a:t>
            </a:r>
            <a:r>
              <a:rPr lang="it-IT" altLang="it-IT" sz="1400" dirty="0">
                <a:solidFill>
                  <a:srgbClr val="415364"/>
                </a:solidFill>
                <a:latin typeface="Arial" panose="020B0604020202020204" pitchFamily="34" charset="0"/>
              </a:rPr>
              <a:t> e di progetti di innovazione tecnologica, digitale e dei processi produttivi e a sostegno della transizione green dell’impresa purché mirati allo sviluppo del processo di internazionalizzazione delle imprese </a:t>
            </a:r>
          </a:p>
        </p:txBody>
      </p:sp>
      <p:pic>
        <p:nvPicPr>
          <p:cNvPr id="26" name="Immagine 25"/>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92392" y="1481959"/>
            <a:ext cx="597824" cy="597824"/>
          </a:xfrm>
          <a:prstGeom prst="rect">
            <a:avLst/>
          </a:prstGeom>
        </p:spPr>
      </p:pic>
      <p:sp>
        <p:nvSpPr>
          <p:cNvPr id="27" name="Rettangolo 26">
            <a:extLst>
              <a:ext uri="{FF2B5EF4-FFF2-40B4-BE49-F238E27FC236}">
                <a16:creationId xmlns:a16="http://schemas.microsoft.com/office/drawing/2014/main" id="{CB8AE001-6839-4DC6-827E-F42764EFF6F0}"/>
              </a:ext>
            </a:extLst>
          </p:cNvPr>
          <p:cNvSpPr>
            <a:spLocks noChangeArrowheads="1"/>
          </p:cNvSpPr>
          <p:nvPr/>
        </p:nvSpPr>
        <p:spPr bwMode="auto">
          <a:xfrm>
            <a:off x="6781107" y="4374913"/>
            <a:ext cx="4715987" cy="151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EROGAZIONE </a:t>
            </a:r>
          </a:p>
          <a:p>
            <a:pPr algn="ctr" defTabSz="914332">
              <a:spcAft>
                <a:spcPts val="300"/>
              </a:spcAft>
              <a:defRPr/>
            </a:pPr>
            <a:r>
              <a:rPr lang="it-IT" altLang="it-IT" sz="1200" dirty="0">
                <a:solidFill>
                  <a:srgbClr val="797979"/>
                </a:solidFill>
                <a:latin typeface="Arial" panose="020B0604020202020204" pitchFamily="34" charset="0"/>
              </a:rPr>
              <a:t>Prima </a:t>
            </a:r>
            <a:r>
              <a:rPr lang="it-IT" altLang="it-IT" sz="1200" i="1" dirty="0">
                <a:solidFill>
                  <a:srgbClr val="797979"/>
                </a:solidFill>
                <a:latin typeface="Arial" panose="020B0604020202020204" pitchFamily="34" charset="0"/>
              </a:rPr>
              <a:t>tranche</a:t>
            </a:r>
            <a:r>
              <a:rPr lang="it-IT" altLang="it-IT" sz="1200" dirty="0">
                <a:solidFill>
                  <a:srgbClr val="797979"/>
                </a:solidFill>
                <a:latin typeface="Arial" panose="020B0604020202020204" pitchFamily="34" charset="0"/>
              </a:rPr>
              <a:t> pari al 25% a titolo di anticipo; seconda erogazione a saldo dell’importo rendicontato </a:t>
            </a:r>
          </a:p>
          <a:p>
            <a:pPr algn="ctr" defTabSz="914332">
              <a:spcAft>
                <a:spcPts val="300"/>
              </a:spcAft>
              <a:defRPr/>
            </a:pPr>
            <a:r>
              <a:rPr lang="it-IT" altLang="it-IT" sz="1200" dirty="0">
                <a:solidFill>
                  <a:srgbClr val="797979"/>
                </a:solidFill>
                <a:latin typeface="Arial" panose="020B0604020202020204" pitchFamily="34" charset="0"/>
              </a:rPr>
              <a:t>Prima </a:t>
            </a:r>
            <a:r>
              <a:rPr lang="it-IT" altLang="it-IT" sz="1200" i="1" dirty="0">
                <a:solidFill>
                  <a:srgbClr val="797979"/>
                </a:solidFill>
                <a:latin typeface="Arial" panose="020B0604020202020204" pitchFamily="34" charset="0"/>
              </a:rPr>
              <a:t>tranche</a:t>
            </a:r>
            <a:r>
              <a:rPr lang="it-IT" altLang="it-IT" sz="1200" dirty="0">
                <a:solidFill>
                  <a:srgbClr val="797979"/>
                </a:solidFill>
                <a:latin typeface="Arial" panose="020B0604020202020204" pitchFamily="34" charset="0"/>
              </a:rPr>
              <a:t> pari al 50% a titolo di anticipo per le imprese con </a:t>
            </a:r>
            <a:r>
              <a:rPr lang="it-IT" altLang="it-IT" sz="1200" b="1" dirty="0">
                <a:solidFill>
                  <a:srgbClr val="00B050"/>
                </a:solidFill>
                <a:latin typeface="Arial" panose="020B0604020202020204" pitchFamily="34" charset="0"/>
              </a:rPr>
              <a:t>interessi in USA</a:t>
            </a:r>
            <a:r>
              <a:rPr lang="it-IT" altLang="it-IT" sz="1200" dirty="0">
                <a:solidFill>
                  <a:srgbClr val="797979"/>
                </a:solidFill>
                <a:latin typeface="Arial" panose="020B0604020202020204" pitchFamily="34" charset="0"/>
              </a:rPr>
              <a:t>; possibile seconda </a:t>
            </a:r>
            <a:r>
              <a:rPr lang="it-IT" altLang="it-IT" sz="1200" i="1" dirty="0">
                <a:solidFill>
                  <a:srgbClr val="797979"/>
                </a:solidFill>
                <a:latin typeface="Arial" panose="020B0604020202020204" pitchFamily="34" charset="0"/>
              </a:rPr>
              <a:t>tranche</a:t>
            </a:r>
            <a:r>
              <a:rPr lang="it-IT" altLang="it-IT" sz="1200" dirty="0">
                <a:solidFill>
                  <a:srgbClr val="797979"/>
                </a:solidFill>
                <a:latin typeface="Arial" panose="020B0604020202020204" pitchFamily="34" charset="0"/>
              </a:rPr>
              <a:t> direttamente a saldo dell’importo rendicontato</a:t>
            </a:r>
            <a:endParaRPr lang="it-IT" altLang="it-IT" sz="1200" b="1" dirty="0">
              <a:solidFill>
                <a:srgbClr val="00B050"/>
              </a:solidFill>
              <a:latin typeface="Arial" panose="020B0604020202020204" pitchFamily="34" charset="0"/>
            </a:endParaRPr>
          </a:p>
          <a:p>
            <a:pPr algn="ctr" defTabSz="914332">
              <a:spcAft>
                <a:spcPts val="300"/>
              </a:spcAft>
              <a:defRPr/>
            </a:pPr>
            <a:endParaRPr lang="it-IT" altLang="it-IT" sz="1200" dirty="0">
              <a:solidFill>
                <a:srgbClr val="797979"/>
              </a:solidFill>
              <a:latin typeface="Arial" panose="020B0604020202020204" pitchFamily="34" charset="0"/>
            </a:endParaRPr>
          </a:p>
        </p:txBody>
      </p:sp>
      <p:sp>
        <p:nvSpPr>
          <p:cNvPr id="28" name="Rettangolo 4">
            <a:extLst>
              <a:ext uri="{FF2B5EF4-FFF2-40B4-BE49-F238E27FC236}">
                <a16:creationId xmlns:a16="http://schemas.microsoft.com/office/drawing/2014/main" id="{7225A6CF-FDDB-4F6F-82A1-CE5B5679ECAB}"/>
              </a:ext>
            </a:extLst>
          </p:cNvPr>
          <p:cNvSpPr>
            <a:spLocks noChangeArrowheads="1"/>
          </p:cNvSpPr>
          <p:nvPr/>
        </p:nvSpPr>
        <p:spPr bwMode="auto">
          <a:xfrm>
            <a:off x="572549" y="2372638"/>
            <a:ext cx="4712487" cy="68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A CHI È DEDICATA</a:t>
            </a:r>
          </a:p>
          <a:p>
            <a:pPr algn="ctr" defTabSz="914354">
              <a:defRPr/>
            </a:pPr>
            <a:r>
              <a:rPr lang="it-IT" altLang="it-IT" sz="1200" dirty="0">
                <a:solidFill>
                  <a:srgbClr val="797979"/>
                </a:solidFill>
                <a:latin typeface="Arial"/>
              </a:rPr>
              <a:t>Alle </a:t>
            </a:r>
            <a:r>
              <a:rPr lang="it-IT" altLang="it-IT" sz="1200" b="1" dirty="0">
                <a:solidFill>
                  <a:srgbClr val="797979"/>
                </a:solidFill>
                <a:latin typeface="Arial"/>
              </a:rPr>
              <a:t>imprese italiane </a:t>
            </a:r>
            <a:r>
              <a:rPr lang="it-IT" altLang="it-IT" sz="1200" dirty="0">
                <a:solidFill>
                  <a:srgbClr val="797979"/>
                </a:solidFill>
                <a:latin typeface="Arial"/>
              </a:rPr>
              <a:t>di qualsiasi dimensione che abbiano depositato almeno 2 bilanci relativi a 2 esercizi completi</a:t>
            </a:r>
          </a:p>
        </p:txBody>
      </p:sp>
      <p:sp>
        <p:nvSpPr>
          <p:cNvPr id="29" name="Rettangolo 28">
            <a:extLst>
              <a:ext uri="{FF2B5EF4-FFF2-40B4-BE49-F238E27FC236}">
                <a16:creationId xmlns:a16="http://schemas.microsoft.com/office/drawing/2014/main" id="{C4DC1474-D9A6-4443-B30F-FDC0AB40DE10}"/>
              </a:ext>
            </a:extLst>
          </p:cNvPr>
          <p:cNvSpPr>
            <a:spLocks noChangeArrowheads="1"/>
          </p:cNvSpPr>
          <p:nvPr/>
        </p:nvSpPr>
        <p:spPr bwMode="auto">
          <a:xfrm>
            <a:off x="641307" y="3151417"/>
            <a:ext cx="4715987" cy="94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IMPORTO FINANZIABILE</a:t>
            </a:r>
          </a:p>
          <a:p>
            <a:pPr marL="92064" indent="-92064" algn="ctr" defTabSz="914354">
              <a:spcAft>
                <a:spcPts val="300"/>
              </a:spcAft>
              <a:buFont typeface="Arial" panose="020B0604020202020204" pitchFamily="34" charset="0"/>
              <a:buChar char="•"/>
              <a:defRPr/>
            </a:pPr>
            <a:r>
              <a:rPr lang="it-IT" sz="1200" dirty="0">
                <a:solidFill>
                  <a:srgbClr val="797979"/>
                </a:solidFill>
                <a:latin typeface="Arial"/>
              </a:rPr>
              <a:t>Max 20% del fatturato medio ultimo biennio</a:t>
            </a:r>
          </a:p>
          <a:p>
            <a:pPr marL="92064" indent="-92064" algn="ctr" defTabSz="914354">
              <a:spcAft>
                <a:spcPts val="300"/>
              </a:spcAft>
              <a:buFont typeface="Arial" panose="020B0604020202020204" pitchFamily="34" charset="0"/>
              <a:buChar char="•"/>
              <a:defRPr/>
            </a:pPr>
            <a:r>
              <a:rPr lang="it-IT" sz="1200" dirty="0">
                <a:solidFill>
                  <a:srgbClr val="797979"/>
                </a:solidFill>
                <a:latin typeface="Arial"/>
              </a:rPr>
              <a:t>Importo minimo </a:t>
            </a:r>
            <a:r>
              <a:rPr lang="it-IT" sz="1200" dirty="0">
                <a:solidFill>
                  <a:srgbClr val="005392"/>
                </a:solidFill>
                <a:latin typeface="Arial"/>
              </a:rPr>
              <a:t>euro 10.000</a:t>
            </a:r>
          </a:p>
          <a:p>
            <a:pPr marL="92064" indent="-92064" algn="ctr" defTabSz="914354">
              <a:spcAft>
                <a:spcPts val="300"/>
              </a:spcAft>
              <a:buFont typeface="Arial" panose="020B0604020202020204" pitchFamily="34" charset="0"/>
              <a:buChar char="•"/>
              <a:defRPr/>
            </a:pPr>
            <a:r>
              <a:rPr lang="it-IT" sz="1200" dirty="0">
                <a:solidFill>
                  <a:srgbClr val="797979"/>
                </a:solidFill>
                <a:latin typeface="Arial"/>
              </a:rPr>
              <a:t>Importo massimo </a:t>
            </a:r>
            <a:r>
              <a:rPr lang="it-IT" sz="1200" dirty="0">
                <a:solidFill>
                  <a:srgbClr val="005392"/>
                </a:solidFill>
                <a:latin typeface="Arial"/>
              </a:rPr>
              <a:t>euro 500.000</a:t>
            </a:r>
          </a:p>
        </p:txBody>
      </p:sp>
      <p:sp>
        <p:nvSpPr>
          <p:cNvPr id="30" name="Rettangolo 29">
            <a:extLst>
              <a:ext uri="{FF2B5EF4-FFF2-40B4-BE49-F238E27FC236}">
                <a16:creationId xmlns:a16="http://schemas.microsoft.com/office/drawing/2014/main" id="{DEC0FADB-17C8-423C-A4CF-8F31DAAD1FE1}"/>
              </a:ext>
            </a:extLst>
          </p:cNvPr>
          <p:cNvSpPr/>
          <p:nvPr/>
        </p:nvSpPr>
        <p:spPr>
          <a:xfrm>
            <a:off x="641307" y="4307784"/>
            <a:ext cx="4721801" cy="502702"/>
          </a:xfrm>
          <a:prstGeom prst="rect">
            <a:avLst/>
          </a:prstGeom>
        </p:spPr>
        <p:txBody>
          <a:bodyPr wrap="square" lIns="91440" tIns="45720" rIns="91440" bIns="45720">
            <a:spAutoFit/>
          </a:bodyPr>
          <a:lstStyle/>
          <a:p>
            <a:pPr algn="ctr" defTabSz="914332">
              <a:spcAft>
                <a:spcPts val="225"/>
              </a:spcAft>
              <a:defRPr/>
            </a:pPr>
            <a:r>
              <a:rPr lang="it-IT" altLang="it-IT" sz="1300" b="1" dirty="0">
                <a:solidFill>
                  <a:srgbClr val="005392"/>
                </a:solidFill>
                <a:latin typeface="Arial" panose="020B0604020202020204"/>
              </a:rPr>
              <a:t>DURATA DEL FINANZIAMENTO</a:t>
            </a:r>
          </a:p>
          <a:p>
            <a:pPr algn="ctr" defTabSz="914354">
              <a:defRPr/>
            </a:pPr>
            <a:r>
              <a:rPr lang="it-IT" altLang="it-IT" sz="1200" dirty="0">
                <a:solidFill>
                  <a:srgbClr val="797979"/>
                </a:solidFill>
                <a:latin typeface="Arial"/>
              </a:rPr>
              <a:t>4 anni, di cui 2 di preammortamento</a:t>
            </a:r>
          </a:p>
        </p:txBody>
      </p:sp>
      <p:sp>
        <p:nvSpPr>
          <p:cNvPr id="31" name="Rettangolo 4">
            <a:extLst>
              <a:ext uri="{FF2B5EF4-FFF2-40B4-BE49-F238E27FC236}">
                <a16:creationId xmlns:a16="http://schemas.microsoft.com/office/drawing/2014/main" id="{7225A6CF-FDDB-4F6F-82A1-CE5B5679ECAB}"/>
              </a:ext>
            </a:extLst>
          </p:cNvPr>
          <p:cNvSpPr>
            <a:spLocks noChangeArrowheads="1"/>
          </p:cNvSpPr>
          <p:nvPr/>
        </p:nvSpPr>
        <p:spPr bwMode="auto">
          <a:xfrm>
            <a:off x="486059" y="4990608"/>
            <a:ext cx="5111816" cy="87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SPESE FINANZIABILI*</a:t>
            </a:r>
          </a:p>
          <a:p>
            <a:pPr marL="285744" indent="-285744" algn="just" defTabSz="914354">
              <a:buFont typeface="Arial" panose="020B0604020202020204" pitchFamily="34" charset="0"/>
              <a:buChar char="•"/>
              <a:defRPr/>
            </a:pPr>
            <a:r>
              <a:rPr lang="it-IT" altLang="it-IT" sz="1200" b="1" dirty="0">
                <a:solidFill>
                  <a:srgbClr val="797979"/>
                </a:solidFill>
                <a:latin typeface="Arial" panose="020B0604020202020204" pitchFamily="34" charset="0"/>
              </a:rPr>
              <a:t>Almeno il 60% </a:t>
            </a:r>
            <a:r>
              <a:rPr lang="it-IT" altLang="it-IT" sz="1200" dirty="0">
                <a:solidFill>
                  <a:srgbClr val="797979"/>
                </a:solidFill>
                <a:latin typeface="Arial" panose="020B0604020202020204" pitchFamily="34" charset="0"/>
              </a:rPr>
              <a:t>per «Spese per le prestazioni professionali del TM»; </a:t>
            </a:r>
          </a:p>
          <a:p>
            <a:pPr marL="285744" indent="-285744" algn="just" defTabSz="914354">
              <a:buFont typeface="Arial" panose="020B0604020202020204" pitchFamily="34" charset="0"/>
              <a:buChar char="•"/>
              <a:defRPr/>
            </a:pPr>
            <a:r>
              <a:rPr lang="it-IT" altLang="it-IT" sz="1200" b="1" dirty="0">
                <a:solidFill>
                  <a:srgbClr val="797979"/>
                </a:solidFill>
                <a:latin typeface="Arial" panose="020B0604020202020204" pitchFamily="34" charset="0"/>
              </a:rPr>
              <a:t>Massimo il 40% </a:t>
            </a:r>
            <a:r>
              <a:rPr lang="it-IT" altLang="it-IT" sz="1200" dirty="0">
                <a:solidFill>
                  <a:srgbClr val="797979"/>
                </a:solidFill>
                <a:latin typeface="Arial" panose="020B0604020202020204" pitchFamily="34" charset="0"/>
              </a:rPr>
              <a:t>per «Spese strettamente connesse alla realizzazione del progetto elaborato con l’assistenza del TM»</a:t>
            </a:r>
          </a:p>
        </p:txBody>
      </p:sp>
      <p:pic>
        <p:nvPicPr>
          <p:cNvPr id="32" name="Immagine 31"/>
          <p:cNvPicPr>
            <a:picLocks noChangeAspect="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29551" y="3429000"/>
            <a:ext cx="522000" cy="522000"/>
          </a:xfrm>
          <a:prstGeom prst="rect">
            <a:avLst/>
          </a:prstGeom>
        </p:spPr>
      </p:pic>
      <p:pic>
        <p:nvPicPr>
          <p:cNvPr id="33" name="Immagine 32"/>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507621" y="4286504"/>
            <a:ext cx="484689" cy="484689"/>
          </a:xfrm>
          <a:prstGeom prst="rect">
            <a:avLst/>
          </a:prstGeom>
        </p:spPr>
      </p:pic>
      <p:cxnSp>
        <p:nvCxnSpPr>
          <p:cNvPr id="34" name="Connettore diritto 33"/>
          <p:cNvCxnSpPr/>
          <p:nvPr/>
        </p:nvCxnSpPr>
        <p:spPr>
          <a:xfrm>
            <a:off x="6033071" y="2258839"/>
            <a:ext cx="0" cy="3765664"/>
          </a:xfrm>
          <a:prstGeom prst="line">
            <a:avLst/>
          </a:prstGeom>
          <a:ln>
            <a:solidFill>
              <a:srgbClr val="7A8CA9"/>
            </a:solidFill>
            <a:prstDash val="dash"/>
          </a:ln>
        </p:spPr>
        <p:style>
          <a:lnRef idx="1">
            <a:schemeClr val="accent4"/>
          </a:lnRef>
          <a:fillRef idx="0">
            <a:schemeClr val="accent4"/>
          </a:fillRef>
          <a:effectRef idx="0">
            <a:schemeClr val="accent4"/>
          </a:effectRef>
          <a:fontRef idx="minor">
            <a:schemeClr val="tx1"/>
          </a:fontRef>
        </p:style>
      </p:cxnSp>
      <p:pic>
        <p:nvPicPr>
          <p:cNvPr id="35" name="Immagine 34"/>
          <p:cNvPicPr>
            <a:picLocks noChangeAspect="1"/>
          </p:cNvPicPr>
          <p:nvPr/>
        </p:nvPicPr>
        <p:blipFill>
          <a:blip r:embed="rId6"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147296" y="4249193"/>
            <a:ext cx="522000" cy="522000"/>
          </a:xfrm>
          <a:prstGeom prst="rect">
            <a:avLst/>
          </a:prstGeom>
        </p:spPr>
      </p:pic>
      <p:pic>
        <p:nvPicPr>
          <p:cNvPr id="36" name="Immagine 35"/>
          <p:cNvPicPr>
            <a:picLocks noChangeAspect="1"/>
          </p:cNvPicPr>
          <p:nvPr/>
        </p:nvPicPr>
        <p:blipFill>
          <a:blip r:embed="rId7"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29550" y="2537210"/>
            <a:ext cx="459007" cy="459007"/>
          </a:xfrm>
          <a:prstGeom prst="rect">
            <a:avLst/>
          </a:prstGeom>
        </p:spPr>
      </p:pic>
      <p:pic>
        <p:nvPicPr>
          <p:cNvPr id="37" name="Immagine 36"/>
          <p:cNvPicPr>
            <a:picLocks noChangeAspect="1"/>
          </p:cNvPicPr>
          <p:nvPr/>
        </p:nvPicPr>
        <p:blipFill>
          <a:blip r:embed="rId8"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558330" y="5132813"/>
            <a:ext cx="396000" cy="396000"/>
          </a:xfrm>
          <a:prstGeom prst="rect">
            <a:avLst/>
          </a:prstGeom>
        </p:spPr>
      </p:pic>
      <p:pic>
        <p:nvPicPr>
          <p:cNvPr id="57" name="Immagine 56"/>
          <p:cNvPicPr>
            <a:picLocks noChangeAspect="1"/>
          </p:cNvPicPr>
          <p:nvPr/>
        </p:nvPicPr>
        <p:blipFill>
          <a:blip r:embed="rId9" cstate="screen">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092309" y="2518475"/>
            <a:ext cx="523800" cy="523800"/>
          </a:xfrm>
          <a:prstGeom prst="rect">
            <a:avLst/>
          </a:prstGeom>
        </p:spPr>
      </p:pic>
      <p:sp>
        <p:nvSpPr>
          <p:cNvPr id="58" name="Segnaposto testo 25">
            <a:extLst>
              <a:ext uri="{FF2B5EF4-FFF2-40B4-BE49-F238E27FC236}">
                <a16:creationId xmlns:a16="http://schemas.microsoft.com/office/drawing/2014/main" id="{6B995381-B17B-4631-89F9-93B28697404F}"/>
              </a:ext>
            </a:extLst>
          </p:cNvPr>
          <p:cNvSpPr txBox="1">
            <a:spLocks/>
          </p:cNvSpPr>
          <p:nvPr/>
        </p:nvSpPr>
        <p:spPr bwMode="auto">
          <a:xfrm>
            <a:off x="376002" y="6151121"/>
            <a:ext cx="11432615" cy="400110"/>
          </a:xfrm>
          <a:prstGeom prst="rect">
            <a:avLst/>
          </a:prstGeom>
        </p:spPr>
        <p:txBody>
          <a:bodyPr wrap="square">
            <a:spAutoFit/>
          </a:bodyPr>
          <a:lstStyle>
            <a:defPPr>
              <a:defRPr lang="it-IT"/>
            </a:defPPr>
            <a:lvl1pPr>
              <a:defRPr sz="1000">
                <a:solidFill>
                  <a:schemeClr val="accent6"/>
                </a:solidFill>
              </a:defRPr>
            </a:lvl1pPr>
          </a:lstStyle>
          <a:p>
            <a:pPr>
              <a:defRPr/>
            </a:pPr>
            <a:r>
              <a:rPr lang="it-IT" altLang="it-IT" dirty="0">
                <a:solidFill>
                  <a:srgbClr val="797979"/>
                </a:solidFill>
                <a:latin typeface="Arial" panose="020B0604020202020204"/>
              </a:rPr>
              <a:t>*L’inserimento temporaneo è regolato da un apposito contratto di prestazioni </a:t>
            </a:r>
            <a:r>
              <a:rPr lang="it-IT" altLang="it-IT" dirty="0" err="1">
                <a:solidFill>
                  <a:srgbClr val="797979"/>
                </a:solidFill>
                <a:latin typeface="Arial" panose="020B0604020202020204"/>
              </a:rPr>
              <a:t>consulenziali</a:t>
            </a:r>
            <a:r>
              <a:rPr lang="it-IT" altLang="it-IT" dirty="0">
                <a:solidFill>
                  <a:srgbClr val="797979"/>
                </a:solidFill>
                <a:latin typeface="Arial" panose="020B0604020202020204"/>
              </a:rPr>
              <a:t> erogate esclusivamente da Società di Servizi (società di capitali anche di diritto straniero). La società che eroga il servizio dovrà rispettare requisiti predeterminati tra cui quelli di professionalità e indipendenza</a:t>
            </a:r>
          </a:p>
        </p:txBody>
      </p:sp>
      <p:sp>
        <p:nvSpPr>
          <p:cNvPr id="2" name="Segnaposto numero diapositiva 3">
            <a:extLst>
              <a:ext uri="{FF2B5EF4-FFF2-40B4-BE49-F238E27FC236}">
                <a16:creationId xmlns:a16="http://schemas.microsoft.com/office/drawing/2014/main" id="{0A0EA7EB-0394-A596-C30F-F637329A3C21}"/>
              </a:ext>
            </a:extLst>
          </p:cNvPr>
          <p:cNvSpPr>
            <a:spLocks noGrp="1"/>
          </p:cNvSpPr>
          <p:nvPr>
            <p:ph type="sldNum" sz="quarter" idx="12"/>
          </p:nvPr>
        </p:nvSpPr>
        <p:spPr>
          <a:xfrm>
            <a:off x="211959" y="6358412"/>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8" name="Rettangolo 7">
            <a:extLst>
              <a:ext uri="{FF2B5EF4-FFF2-40B4-BE49-F238E27FC236}">
                <a16:creationId xmlns:a16="http://schemas.microsoft.com/office/drawing/2014/main" id="{F50D4336-DF5D-A889-9B68-B28D70BC82F4}"/>
              </a:ext>
            </a:extLst>
          </p:cNvPr>
          <p:cNvSpPr>
            <a:spLocks noChangeArrowheads="1"/>
          </p:cNvSpPr>
          <p:nvPr/>
        </p:nvSpPr>
        <p:spPr bwMode="auto">
          <a:xfrm>
            <a:off x="6468268" y="2419864"/>
            <a:ext cx="5305483" cy="197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INCENTIVI E PREMIALITÀ</a:t>
            </a:r>
          </a:p>
          <a:p>
            <a:pPr algn="ctr" defTabSz="810604">
              <a:spcBef>
                <a:spcPct val="20000"/>
              </a:spcBef>
              <a:defRPr/>
            </a:pPr>
            <a:r>
              <a:rPr lang="it-IT" altLang="it-IT" sz="1200" b="1" dirty="0">
                <a:solidFill>
                  <a:srgbClr val="797979"/>
                </a:solidFill>
                <a:latin typeface="Arial" panose="020B0604020202020204" pitchFamily="34" charset="0"/>
              </a:rPr>
              <a:t>Garanzie </a:t>
            </a:r>
            <a:r>
              <a:rPr lang="it-IT" altLang="it-IT" sz="1200" dirty="0">
                <a:solidFill>
                  <a:srgbClr val="797979"/>
                </a:solidFill>
                <a:latin typeface="Arial" panose="020B0604020202020204" pitchFamily="34" charset="0"/>
              </a:rPr>
              <a:t>in funzione del rating</a:t>
            </a:r>
          </a:p>
          <a:p>
            <a:pPr algn="ctr" defTabSz="810604">
              <a:spcBef>
                <a:spcPct val="20000"/>
              </a:spcBef>
              <a:defRPr/>
            </a:pPr>
            <a:r>
              <a:rPr lang="it-IT" altLang="it-IT" sz="1200" dirty="0">
                <a:solidFill>
                  <a:srgbClr val="797979"/>
                </a:solidFill>
                <a:latin typeface="Arial" panose="020B0604020202020204" pitchFamily="34" charset="0"/>
              </a:rPr>
              <a:t>Possibilità di ottenere una quota </a:t>
            </a:r>
            <a:r>
              <a:rPr lang="it-IT" altLang="it-IT" sz="1200" b="1" dirty="0">
                <a:solidFill>
                  <a:schemeClr val="accent2"/>
                </a:solidFill>
                <a:latin typeface="Arial" panose="020B0604020202020204" pitchFamily="34" charset="0"/>
              </a:rPr>
              <a:t>a fondo perduto fino al 10% con un massimo di €100.000 </a:t>
            </a:r>
            <a:r>
              <a:rPr lang="it-IT" altLang="it-IT" sz="1200" dirty="0">
                <a:solidFill>
                  <a:srgbClr val="797979"/>
                </a:solidFill>
                <a:latin typeface="Arial" panose="020B0604020202020204" pitchFamily="34" charset="0"/>
              </a:rPr>
              <a:t>in funzione di specifici requisiti </a:t>
            </a:r>
          </a:p>
          <a:p>
            <a:pPr algn="ctr" defTabSz="810604">
              <a:spcBef>
                <a:spcPct val="20000"/>
              </a:spcBef>
              <a:defRPr/>
            </a:pPr>
            <a:r>
              <a:rPr lang="it-IT" altLang="it-IT" sz="1200" dirty="0">
                <a:solidFill>
                  <a:srgbClr val="797979"/>
                </a:solidFill>
                <a:latin typeface="Arial" panose="020B0604020202020204" pitchFamily="34" charset="0"/>
              </a:rPr>
              <a:t>Per</a:t>
            </a:r>
            <a:r>
              <a:rPr lang="it-IT" altLang="it-IT" sz="1200" b="1" dirty="0">
                <a:solidFill>
                  <a:schemeClr val="accent2"/>
                </a:solidFill>
                <a:latin typeface="Arial" panose="020B0604020202020204" pitchFamily="34" charset="0"/>
              </a:rPr>
              <a:t> </a:t>
            </a:r>
            <a:r>
              <a:rPr lang="it-IT" altLang="it-IT" sz="1200" b="1" dirty="0">
                <a:solidFill>
                  <a:srgbClr val="00B050"/>
                </a:solidFill>
                <a:latin typeface="Arial" panose="020B0604020202020204" pitchFamily="34" charset="0"/>
              </a:rPr>
              <a:t>Africa o America Latina o India</a:t>
            </a:r>
            <a:r>
              <a:rPr lang="it-IT" altLang="it-IT" sz="1200" b="1" dirty="0">
                <a:solidFill>
                  <a:schemeClr val="accent2"/>
                </a:solidFill>
                <a:latin typeface="Arial" panose="020B0604020202020204" pitchFamily="34" charset="0"/>
              </a:rPr>
              <a:t>: fondo perduto 10% (max 100.000) elevabile fino al 20% con un massimo di €200.000 </a:t>
            </a:r>
            <a:r>
              <a:rPr lang="it-IT" altLang="it-IT" sz="1200" b="1" dirty="0">
                <a:solidFill>
                  <a:srgbClr val="797979"/>
                </a:solidFill>
                <a:latin typeface="Arial" panose="020B0604020202020204" pitchFamily="34" charset="0"/>
              </a:rPr>
              <a:t>in caso di sede </a:t>
            </a:r>
            <a:r>
              <a:rPr lang="it-IT" altLang="it-IT" sz="1200" dirty="0">
                <a:solidFill>
                  <a:srgbClr val="797979"/>
                </a:solidFill>
                <a:latin typeface="Arial" panose="020B0604020202020204" pitchFamily="34" charset="0"/>
              </a:rPr>
              <a:t>operativa nelle regioni del </a:t>
            </a:r>
            <a:r>
              <a:rPr lang="it-IT" altLang="it-IT" sz="1200" b="1" dirty="0">
                <a:solidFill>
                  <a:srgbClr val="797979"/>
                </a:solidFill>
                <a:latin typeface="Arial" panose="020B0604020202020204" pitchFamily="34" charset="0"/>
              </a:rPr>
              <a:t>Sud Italia, </a:t>
            </a:r>
            <a:r>
              <a:rPr lang="it-IT" altLang="it-IT" sz="1200" b="1" dirty="0">
                <a:solidFill>
                  <a:schemeClr val="accent2"/>
                </a:solidFill>
                <a:latin typeface="Arial" panose="020B0604020202020204" pitchFamily="34" charset="0"/>
              </a:rPr>
              <a:t>startup e PMI innovative</a:t>
            </a:r>
            <a:r>
              <a:rPr lang="it-IT" altLang="it-IT" sz="1200" b="1" dirty="0">
                <a:solidFill>
                  <a:srgbClr val="797979"/>
                </a:solidFill>
                <a:latin typeface="Arial" panose="020B0604020202020204" pitchFamily="34" charset="0"/>
              </a:rPr>
              <a:t> </a:t>
            </a:r>
          </a:p>
          <a:p>
            <a:pPr algn="ctr" defTabSz="810604">
              <a:spcBef>
                <a:spcPct val="20000"/>
              </a:spcBef>
              <a:defRPr/>
            </a:pPr>
            <a:r>
              <a:rPr lang="it-IT" altLang="it-IT" sz="1200" dirty="0">
                <a:solidFill>
                  <a:srgbClr val="797979"/>
                </a:solidFill>
                <a:latin typeface="Arial" panose="020B0604020202020204" pitchFamily="34" charset="0"/>
              </a:rPr>
              <a:t>Per</a:t>
            </a:r>
            <a:r>
              <a:rPr lang="it-IT" altLang="it-IT" sz="1200" b="1" dirty="0">
                <a:solidFill>
                  <a:schemeClr val="accent2"/>
                </a:solidFill>
                <a:latin typeface="Arial" panose="020B0604020202020204" pitchFamily="34" charset="0"/>
              </a:rPr>
              <a:t> </a:t>
            </a:r>
            <a:r>
              <a:rPr lang="it-IT" altLang="it-IT" sz="1200" b="1" dirty="0">
                <a:solidFill>
                  <a:srgbClr val="00B050"/>
                </a:solidFill>
                <a:latin typeface="Arial" panose="020B0604020202020204" pitchFamily="34" charset="0"/>
              </a:rPr>
              <a:t>USA</a:t>
            </a:r>
            <a:r>
              <a:rPr lang="it-IT" altLang="it-IT" sz="1200" b="1" dirty="0">
                <a:solidFill>
                  <a:schemeClr val="accent2"/>
                </a:solidFill>
                <a:latin typeface="Arial" panose="020B0604020202020204" pitchFamily="34" charset="0"/>
              </a:rPr>
              <a:t>: fondo perduto 10% (max 100.000)</a:t>
            </a:r>
            <a:endParaRPr lang="it-IT" altLang="it-IT" sz="1200" dirty="0">
              <a:solidFill>
                <a:srgbClr val="797979"/>
              </a:solidFill>
              <a:latin typeface="Arial" panose="020B0604020202020204" pitchFamily="34" charset="0"/>
            </a:endParaRPr>
          </a:p>
          <a:p>
            <a:pPr algn="ctr" defTabSz="810604">
              <a:spcBef>
                <a:spcPct val="20000"/>
              </a:spcBef>
              <a:defRPr/>
            </a:pPr>
            <a:endParaRPr lang="it-IT" altLang="it-IT" sz="1200" dirty="0">
              <a:solidFill>
                <a:srgbClr val="797979"/>
              </a:solidFill>
              <a:latin typeface="Arial" panose="020B0604020202020204" pitchFamily="34" charset="0"/>
            </a:endParaRPr>
          </a:p>
        </p:txBody>
      </p:sp>
    </p:spTree>
    <p:extLst>
      <p:ext uri="{BB962C8B-B14F-4D97-AF65-F5344CB8AC3E}">
        <p14:creationId xmlns:p14="http://schemas.microsoft.com/office/powerpoint/2010/main" val="3240086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75AF2B2-2666-883B-1EF8-EDE0FFAAF10F}"/>
              </a:ext>
            </a:extLst>
          </p:cNvPr>
          <p:cNvSpPr>
            <a:spLocks noGrp="1"/>
          </p:cNvSpPr>
          <p:nvPr>
            <p:ph type="body" idx="13"/>
          </p:nvPr>
        </p:nvSpPr>
        <p:spPr/>
        <p:txBody>
          <a:bodyPr/>
          <a:lstStyle/>
          <a:p>
            <a:r>
              <a:rPr lang="it-IT" dirty="0" err="1">
                <a:solidFill>
                  <a:schemeClr val="accent2"/>
                </a:solidFill>
              </a:rPr>
              <a:t>Temporary</a:t>
            </a:r>
            <a:r>
              <a:rPr lang="it-IT" dirty="0">
                <a:solidFill>
                  <a:schemeClr val="accent2"/>
                </a:solidFill>
              </a:rPr>
              <a:t> Manager</a:t>
            </a:r>
            <a:r>
              <a:rPr lang="it-IT" dirty="0"/>
              <a:t>: spese finanziabili</a:t>
            </a:r>
          </a:p>
        </p:txBody>
      </p:sp>
      <p:sp>
        <p:nvSpPr>
          <p:cNvPr id="4" name="Segnaposto numero diapositiva 3">
            <a:extLst>
              <a:ext uri="{FF2B5EF4-FFF2-40B4-BE49-F238E27FC236}">
                <a16:creationId xmlns:a16="http://schemas.microsoft.com/office/drawing/2014/main" id="{748EB53A-2ECB-7C3C-8457-E35783D46667}"/>
              </a:ext>
            </a:extLst>
          </p:cNvPr>
          <p:cNvSpPr>
            <a:spLocks noGrp="1"/>
          </p:cNvSpPr>
          <p:nvPr>
            <p:ph type="sldNum" sz="quarter" idx="12"/>
          </p:nvPr>
        </p:nvSpPr>
        <p:spPr/>
        <p:txBody>
          <a:bodyPr/>
          <a:lstStyle/>
          <a:p>
            <a:fld id="{608DA0FE-9C19-F746-8419-6700E348BF78}" type="slidenum">
              <a:rPr lang="it-IT" smtClean="0"/>
              <a:pPr/>
              <a:t>31</a:t>
            </a:fld>
            <a:endParaRPr lang="it-IT" dirty="0"/>
          </a:p>
        </p:txBody>
      </p:sp>
      <p:sp>
        <p:nvSpPr>
          <p:cNvPr id="3" name="CasellaDiTesto 2">
            <a:extLst>
              <a:ext uri="{FF2B5EF4-FFF2-40B4-BE49-F238E27FC236}">
                <a16:creationId xmlns:a16="http://schemas.microsoft.com/office/drawing/2014/main" id="{2CCC7AC4-3C82-9C5E-5D78-0878EA786DE3}"/>
              </a:ext>
            </a:extLst>
          </p:cNvPr>
          <p:cNvSpPr txBox="1"/>
          <p:nvPr/>
        </p:nvSpPr>
        <p:spPr>
          <a:xfrm>
            <a:off x="334433" y="930523"/>
            <a:ext cx="5033160" cy="1220011"/>
          </a:xfrm>
          <a:prstGeom prst="rect">
            <a:avLst/>
          </a:prstGeom>
          <a:noFill/>
        </p:spPr>
        <p:txBody>
          <a:bodyPr wrap="square" lIns="48000" tIns="48000" rIns="48000" bIns="48000" anchor="ctr" anchorCtr="0">
            <a:noAutofit/>
          </a:bodyPr>
          <a:lstStyle/>
          <a:p>
            <a:pPr algn="just"/>
            <a:r>
              <a:rPr lang="it-IT" altLang="it-IT" sz="1333" b="1" dirty="0">
                <a:solidFill>
                  <a:srgbClr val="415364"/>
                </a:solidFill>
                <a:latin typeface="Arial" panose="020B0604020202020204" pitchFamily="34" charset="0"/>
              </a:rPr>
              <a:t>1. Spese per le prestazioni professionali del </a:t>
            </a:r>
            <a:r>
              <a:rPr lang="it-IT" altLang="it-IT" sz="1333" b="1" dirty="0" err="1">
                <a:solidFill>
                  <a:srgbClr val="415364"/>
                </a:solidFill>
                <a:latin typeface="Arial" panose="020B0604020202020204" pitchFamily="34" charset="0"/>
              </a:rPr>
              <a:t>Temporary</a:t>
            </a:r>
            <a:r>
              <a:rPr lang="it-IT" altLang="it-IT" sz="1333" b="1" dirty="0">
                <a:solidFill>
                  <a:srgbClr val="415364"/>
                </a:solidFill>
                <a:latin typeface="Arial" panose="020B0604020202020204" pitchFamily="34" charset="0"/>
              </a:rPr>
              <a:t> Manager (almeno il 60% dell’Intervento Agevolativo)</a:t>
            </a:r>
            <a:endParaRPr lang="it-IT" sz="1333" b="1" dirty="0"/>
          </a:p>
        </p:txBody>
      </p:sp>
      <p:sp>
        <p:nvSpPr>
          <p:cNvPr id="5" name="CasellaDiTesto 4">
            <a:extLst>
              <a:ext uri="{FF2B5EF4-FFF2-40B4-BE49-F238E27FC236}">
                <a16:creationId xmlns:a16="http://schemas.microsoft.com/office/drawing/2014/main" id="{8619A8AE-4898-23BC-D569-C1DD7FA21158}"/>
              </a:ext>
            </a:extLst>
          </p:cNvPr>
          <p:cNvSpPr txBox="1"/>
          <p:nvPr/>
        </p:nvSpPr>
        <p:spPr>
          <a:xfrm>
            <a:off x="6004560" y="1257091"/>
            <a:ext cx="5613211" cy="533480"/>
          </a:xfrm>
          <a:prstGeom prst="rect">
            <a:avLst/>
          </a:prstGeom>
          <a:noFill/>
        </p:spPr>
        <p:txBody>
          <a:bodyPr wrap="square" lIns="48000" tIns="48000" rIns="48000" bIns="48000" anchor="ctr" anchorCtr="0">
            <a:noAutofit/>
          </a:bodyPr>
          <a:lstStyle/>
          <a:p>
            <a:r>
              <a:rPr lang="it-IT" altLang="it-IT" sz="1333" b="1" dirty="0">
                <a:solidFill>
                  <a:srgbClr val="415364"/>
                </a:solidFill>
                <a:latin typeface="Arial" panose="020B0604020202020204" pitchFamily="34" charset="0"/>
              </a:rPr>
              <a:t>3. Spese consulenziali professionali  per le verifiche di conformità alla normativa ambientale nazionale</a:t>
            </a:r>
            <a:endParaRPr lang="it-IT" sz="1333" b="1" dirty="0"/>
          </a:p>
        </p:txBody>
      </p:sp>
      <p:sp>
        <p:nvSpPr>
          <p:cNvPr id="6" name="CasellaDiTesto 5">
            <a:extLst>
              <a:ext uri="{FF2B5EF4-FFF2-40B4-BE49-F238E27FC236}">
                <a16:creationId xmlns:a16="http://schemas.microsoft.com/office/drawing/2014/main" id="{BC64648C-9880-C75F-40A3-18B0E8089393}"/>
              </a:ext>
            </a:extLst>
          </p:cNvPr>
          <p:cNvSpPr txBox="1"/>
          <p:nvPr/>
        </p:nvSpPr>
        <p:spPr>
          <a:xfrm>
            <a:off x="6004560" y="2156109"/>
            <a:ext cx="5613211" cy="913172"/>
          </a:xfrm>
          <a:prstGeom prst="rect">
            <a:avLst/>
          </a:prstGeom>
          <a:noFill/>
        </p:spPr>
        <p:txBody>
          <a:bodyPr wrap="square" lIns="48000" tIns="48000" rIns="48000" bIns="48000" anchor="ctr" anchorCtr="0">
            <a:noAutofit/>
          </a:bodyPr>
          <a:lstStyle/>
          <a:p>
            <a:r>
              <a:rPr lang="it-IT" altLang="it-IT" sz="1333" b="1" dirty="0">
                <a:solidFill>
                  <a:srgbClr val="415364"/>
                </a:solidFill>
                <a:latin typeface="Arial" panose="020B0604020202020204" pitchFamily="34" charset="0"/>
              </a:rPr>
              <a:t>4. Spese per consulenze  finalizzate alla presentazione e gestione della richiesta di Intervento Agevolativo per un valore fino a un massimo del 5% dell’importo deliberato*</a:t>
            </a:r>
            <a:endParaRPr lang="it-IT" sz="1333" b="1" dirty="0"/>
          </a:p>
        </p:txBody>
      </p:sp>
      <p:sp>
        <p:nvSpPr>
          <p:cNvPr id="7" name="CasellaDiTesto 6">
            <a:extLst>
              <a:ext uri="{FF2B5EF4-FFF2-40B4-BE49-F238E27FC236}">
                <a16:creationId xmlns:a16="http://schemas.microsoft.com/office/drawing/2014/main" id="{3681F9DE-C5CD-5553-0E1D-AD05B0A0A827}"/>
              </a:ext>
            </a:extLst>
          </p:cNvPr>
          <p:cNvSpPr txBox="1"/>
          <p:nvPr/>
        </p:nvSpPr>
        <p:spPr>
          <a:xfrm>
            <a:off x="334433" y="2306829"/>
            <a:ext cx="5033160" cy="1220011"/>
          </a:xfrm>
          <a:prstGeom prst="rect">
            <a:avLst/>
          </a:prstGeom>
          <a:noFill/>
        </p:spPr>
        <p:txBody>
          <a:bodyPr wrap="square" lIns="48000" tIns="48000" rIns="48000" bIns="48000" anchor="ctr" anchorCtr="0">
            <a:noAutofit/>
          </a:bodyPr>
          <a:lstStyle/>
          <a:p>
            <a:pPr algn="just"/>
            <a:r>
              <a:rPr lang="it-IT" altLang="it-IT" sz="1333" b="1" dirty="0">
                <a:solidFill>
                  <a:srgbClr val="415364"/>
                </a:solidFill>
                <a:latin typeface="Arial" panose="020B0604020202020204" pitchFamily="34" charset="0"/>
              </a:rPr>
              <a:t>2. Spese strettamente connesse alla realizzazione del progetto elaborato con l'assistenza del </a:t>
            </a:r>
            <a:r>
              <a:rPr lang="it-IT" altLang="it-IT" sz="1333" b="1" dirty="0" err="1">
                <a:solidFill>
                  <a:srgbClr val="415364"/>
                </a:solidFill>
                <a:latin typeface="Arial" panose="020B0604020202020204" pitchFamily="34" charset="0"/>
              </a:rPr>
              <a:t>Temporary</a:t>
            </a:r>
            <a:r>
              <a:rPr lang="it-IT" altLang="it-IT" sz="1333" b="1" dirty="0">
                <a:solidFill>
                  <a:srgbClr val="415364"/>
                </a:solidFill>
                <a:latin typeface="Arial" panose="020B0604020202020204" pitchFamily="34" charset="0"/>
              </a:rPr>
              <a:t> Manager (massimo il 40% delle spese rendicontate ammissibili all’Intervento Agevolativo):</a:t>
            </a:r>
            <a:endParaRPr lang="it-IT" sz="1333" b="1" dirty="0"/>
          </a:p>
        </p:txBody>
      </p:sp>
      <p:sp>
        <p:nvSpPr>
          <p:cNvPr id="11" name="CasellaDiTesto 10">
            <a:extLst>
              <a:ext uri="{FF2B5EF4-FFF2-40B4-BE49-F238E27FC236}">
                <a16:creationId xmlns:a16="http://schemas.microsoft.com/office/drawing/2014/main" id="{5120244C-BA96-FCB2-5945-C0C20299A3AA}"/>
              </a:ext>
            </a:extLst>
          </p:cNvPr>
          <p:cNvSpPr txBox="1"/>
          <p:nvPr/>
        </p:nvSpPr>
        <p:spPr>
          <a:xfrm>
            <a:off x="334434" y="3478747"/>
            <a:ext cx="5436447" cy="2555508"/>
          </a:xfrm>
          <a:prstGeom prst="rect">
            <a:avLst/>
          </a:prstGeom>
          <a:noFill/>
        </p:spPr>
        <p:txBody>
          <a:bodyPr wrap="square">
            <a:spAutoFit/>
          </a:bodyPr>
          <a:lstStyle/>
          <a:p>
            <a:pPr marL="355591" indent="-355591"/>
            <a:r>
              <a:rPr lang="it-IT" sz="1067" dirty="0"/>
              <a:t>2.1.	Spese per attività di marketing e promozionali;</a:t>
            </a:r>
          </a:p>
          <a:p>
            <a:pPr marL="355591" indent="-355591"/>
            <a:r>
              <a:rPr lang="it-IT" sz="1067" dirty="0"/>
              <a:t>2.2.	Spese per integrazione e sviluppo digitale dei processi aziendali;</a:t>
            </a:r>
          </a:p>
          <a:p>
            <a:pPr marL="355591" indent="-355591"/>
            <a:r>
              <a:rPr lang="it-IT" sz="1067" dirty="0"/>
              <a:t>2.3.	Spese per la realizzazione/ammodernamento di modelli organizzativi e gestionali;</a:t>
            </a:r>
          </a:p>
          <a:p>
            <a:pPr marL="355591" indent="-355591"/>
            <a:r>
              <a:rPr lang="it-IT" sz="1067" dirty="0"/>
              <a:t>2.4.	Spese di ideazione per l’innovazione/adeguamento di prodotto e/o servizio;</a:t>
            </a:r>
          </a:p>
          <a:p>
            <a:pPr marL="355591" indent="-355591"/>
            <a:r>
              <a:rPr lang="it-IT" sz="1067" dirty="0"/>
              <a:t>2.5.	Spese per le certificazioni internazionali e le licenze di prodotti e/o servizi, deposito di marchi o altre forme di tutela del Made in </a:t>
            </a:r>
            <a:r>
              <a:rPr lang="it-IT" sz="1067" dirty="0" err="1"/>
              <a:t>Italy</a:t>
            </a:r>
            <a:r>
              <a:rPr lang="it-IT" sz="1067" dirty="0"/>
              <a:t>;</a:t>
            </a:r>
          </a:p>
          <a:p>
            <a:pPr marL="355591" indent="-355591"/>
            <a:r>
              <a:rPr lang="it-IT" sz="1067" dirty="0"/>
              <a:t>2.6.	Spese per attività di supporto:</a:t>
            </a:r>
          </a:p>
          <a:p>
            <a:pPr lvl="1"/>
            <a:r>
              <a:rPr lang="it-IT" sz="1067" dirty="0"/>
              <a:t>a)	Spese per la formazione interna/esterna del personale amministrativo o tecnico;</a:t>
            </a:r>
          </a:p>
          <a:p>
            <a:pPr lvl="1"/>
            <a:r>
              <a:rPr lang="it-IT" sz="1067" dirty="0"/>
              <a:t>b)	Spese di viaggio e soggiorno da parte degli amministratori e/o titolari dell’impresa richiedente;</a:t>
            </a:r>
          </a:p>
          <a:p>
            <a:pPr lvl="1"/>
            <a:r>
              <a:rPr lang="it-IT" sz="1067" dirty="0"/>
              <a:t>c)	Spese di viaggio e soggiorno (incoming) di potenziali partner locali (esclusa la clientela);</a:t>
            </a:r>
          </a:p>
          <a:p>
            <a:pPr lvl="1"/>
            <a:r>
              <a:rPr lang="it-IT" sz="1067" dirty="0"/>
              <a:t>d)	Spese legali per la costituzione di società controllate locali o filiali gestite direttamente.</a:t>
            </a:r>
          </a:p>
        </p:txBody>
      </p:sp>
      <p:sp>
        <p:nvSpPr>
          <p:cNvPr id="9" name="CasellaDiTesto 8">
            <a:extLst>
              <a:ext uri="{FF2B5EF4-FFF2-40B4-BE49-F238E27FC236}">
                <a16:creationId xmlns:a16="http://schemas.microsoft.com/office/drawing/2014/main" id="{A099BDF5-0BEC-40FD-924C-3B1209033727}"/>
              </a:ext>
            </a:extLst>
          </p:cNvPr>
          <p:cNvSpPr txBox="1"/>
          <p:nvPr/>
        </p:nvSpPr>
        <p:spPr>
          <a:xfrm>
            <a:off x="615488" y="6181380"/>
            <a:ext cx="9709885" cy="533480"/>
          </a:xfrm>
          <a:prstGeom prst="rect">
            <a:avLst/>
          </a:prstGeom>
          <a:noFill/>
        </p:spPr>
        <p:txBody>
          <a:bodyPr wrap="square" lIns="48000" tIns="48000" rIns="48000" bIns="48000" anchor="ctr" anchorCtr="0">
            <a:noAutofit/>
          </a:bodyPr>
          <a:lstStyle/>
          <a:p>
            <a:r>
              <a:rPr lang="it-IT" sz="1067" dirty="0">
                <a:solidFill>
                  <a:srgbClr val="415364"/>
                </a:solidFill>
                <a:latin typeface="Arial" panose="020B0604020202020204" pitchFamily="34" charset="0"/>
              </a:rPr>
              <a:t>*v. condizioni in Circolare</a:t>
            </a:r>
            <a:endParaRPr lang="it-IT" sz="1067" dirty="0"/>
          </a:p>
        </p:txBody>
      </p:sp>
    </p:spTree>
    <p:extLst>
      <p:ext uri="{BB962C8B-B14F-4D97-AF65-F5344CB8AC3E}">
        <p14:creationId xmlns:p14="http://schemas.microsoft.com/office/powerpoint/2010/main" val="2337800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a:extLst>
              <a:ext uri="{FF2B5EF4-FFF2-40B4-BE49-F238E27FC236}">
                <a16:creationId xmlns:a16="http://schemas.microsoft.com/office/drawing/2014/main" id="{8C78E79F-468A-27C6-7095-E28AB428F6E4}"/>
              </a:ext>
            </a:extLst>
          </p:cNvPr>
          <p:cNvSpPr/>
          <p:nvPr/>
        </p:nvSpPr>
        <p:spPr>
          <a:xfrm>
            <a:off x="334433" y="1730234"/>
            <a:ext cx="11755966" cy="4369954"/>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FEFD"/>
              </a:solidFill>
              <a:effectLst/>
              <a:uLnTx/>
              <a:uFillTx/>
              <a:latin typeface="Arial" panose="020B0604020202020204"/>
              <a:ea typeface="+mn-ea"/>
              <a:cs typeface="+mn-cs"/>
            </a:endParaRPr>
          </a:p>
        </p:txBody>
      </p:sp>
      <p:sp>
        <p:nvSpPr>
          <p:cNvPr id="32" name="Rettangolo 31">
            <a:extLst>
              <a:ext uri="{FF2B5EF4-FFF2-40B4-BE49-F238E27FC236}">
                <a16:creationId xmlns:a16="http://schemas.microsoft.com/office/drawing/2014/main" id="{CBB325C2-50F5-DC45-58CC-683A38D21CDA}"/>
              </a:ext>
            </a:extLst>
          </p:cNvPr>
          <p:cNvSpPr/>
          <p:nvPr/>
        </p:nvSpPr>
        <p:spPr>
          <a:xfrm>
            <a:off x="334433" y="725022"/>
            <a:ext cx="11755966" cy="94449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sp>
        <p:nvSpPr>
          <p:cNvPr id="2" name="Segnaposto testo 1">
            <a:extLst>
              <a:ext uri="{FF2B5EF4-FFF2-40B4-BE49-F238E27FC236}">
                <a16:creationId xmlns:a16="http://schemas.microsoft.com/office/drawing/2014/main" id="{DA95044A-279D-AE22-F57E-C0ACCDBE2740}"/>
              </a:ext>
            </a:extLst>
          </p:cNvPr>
          <p:cNvSpPr>
            <a:spLocks noGrp="1"/>
          </p:cNvSpPr>
          <p:nvPr>
            <p:ph type="body" idx="13"/>
          </p:nvPr>
        </p:nvSpPr>
        <p:spPr/>
        <p:txBody>
          <a:bodyPr/>
          <a:lstStyle/>
          <a:p>
            <a:r>
              <a:rPr lang="it-IT" dirty="0"/>
              <a:t>Premialità</a:t>
            </a:r>
          </a:p>
        </p:txBody>
      </p:sp>
      <p:sp>
        <p:nvSpPr>
          <p:cNvPr id="4" name="Segnaposto numero diapositiva 3">
            <a:extLst>
              <a:ext uri="{FF2B5EF4-FFF2-40B4-BE49-F238E27FC236}">
                <a16:creationId xmlns:a16="http://schemas.microsoft.com/office/drawing/2014/main" id="{938A2FC5-5620-88F0-BBBC-F7CEB4C1AA8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DB02E738-B0E7-85F6-7A30-B615663E6C0B}"/>
              </a:ext>
            </a:extLst>
          </p:cNvPr>
          <p:cNvSpPr txBox="1"/>
          <p:nvPr/>
        </p:nvSpPr>
        <p:spPr>
          <a:xfrm>
            <a:off x="989198" y="705598"/>
            <a:ext cx="11589980" cy="965392"/>
          </a:xfrm>
          <a:prstGeom prst="rect">
            <a:avLst/>
          </a:prstGeom>
          <a:noFill/>
        </p:spPr>
        <p:txBody>
          <a:bodyPr wrap="square">
            <a:spAutoFit/>
          </a:bodyPr>
          <a:lstStyle/>
          <a:p>
            <a:pPr marL="0" marR="539115" lvl="0" indent="0" algn="just" defTabSz="914400" rtl="0" eaLnBrk="1" fontAlgn="auto" latinLnBrk="0" hangingPunct="1">
              <a:lnSpc>
                <a:spcPct val="107000"/>
              </a:lnSpc>
              <a:spcBef>
                <a:spcPts val="0"/>
              </a:spcBef>
              <a:spcAft>
                <a:spcPts val="600"/>
              </a:spcAft>
              <a:buClrTx/>
              <a:buSzTx/>
              <a:buFontTx/>
              <a:buNone/>
              <a:tabLst/>
              <a:defRPr/>
            </a:pPr>
            <a:r>
              <a:rPr kumimoji="0" lang="it-IT" sz="135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Il </a:t>
            </a:r>
            <a:r>
              <a:rPr kumimoji="0" lang="it-IT" sz="135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cofinanziamento a fondo perduto fino al 20% </a:t>
            </a:r>
            <a:r>
              <a:rPr kumimoji="0" lang="it-IT" sz="135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dell’Importo dell’Intervento Agevolativo (</a:t>
            </a:r>
            <a:r>
              <a:rPr kumimoji="0" lang="it-IT" sz="135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max. € 200.000) </a:t>
            </a:r>
            <a:r>
              <a:rPr kumimoji="0" lang="it-IT" sz="135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può essere richiesto dall’impresa con </a:t>
            </a:r>
            <a:r>
              <a:rPr kumimoji="0" lang="it-IT" sz="1350" b="1" i="0" u="none" strike="noStrike" kern="1200" cap="none" spc="0" normalizeH="0" baseline="0" noProof="0" dirty="0">
                <a:ln>
                  <a:noFill/>
                </a:ln>
                <a:solidFill>
                  <a:srgbClr val="00B050"/>
                </a:solidFill>
                <a:effectLst/>
                <a:uLnTx/>
                <a:uFillTx/>
                <a:latin typeface="Arial" panose="020B0604020202020204" pitchFamily="34" charset="0"/>
                <a:ea typeface="Calibri" panose="020F0502020204030204" pitchFamily="34" charset="0"/>
                <a:cs typeface="Times New Roman" panose="02020603050405020304" pitchFamily="18" charset="0"/>
              </a:rPr>
              <a:t>interessi in Africa o in America Latina o in India* </a:t>
            </a:r>
            <a:r>
              <a:rPr kumimoji="0" lang="it-IT" sz="135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avente almeno una sede operativa nelle</a:t>
            </a:r>
            <a:r>
              <a:rPr kumimoji="0" lang="it-IT" sz="135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it-IT" sz="135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Regioni del Sud Italia**</a:t>
            </a:r>
            <a:r>
              <a:rPr kumimoji="0" lang="it-IT" sz="1350" b="0"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it-IT" sz="135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o che sia </a:t>
            </a:r>
            <a:r>
              <a:rPr kumimoji="0" lang="it-IT" sz="135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PMI o Start-up innovativa. </a:t>
            </a:r>
            <a:r>
              <a:rPr kumimoji="0" lang="it-IT" sz="1350" b="1" i="0" u="none" strike="noStrike" kern="1200" cap="none" spc="0" normalizeH="0" baseline="0" noProof="0" dirty="0">
                <a:ln>
                  <a:noFill/>
                </a:ln>
                <a:solidFill>
                  <a:srgbClr val="005392"/>
                </a:solidFill>
                <a:effectLst/>
                <a:uLnTx/>
                <a:uFillTx/>
                <a:latin typeface="Arial" panose="020B0604020202020204" pitchFamily="34" charset="0"/>
                <a:ea typeface="+mn-ea"/>
                <a:cs typeface="+mn-cs"/>
              </a:rPr>
              <a:t>Solo Transizione Digitale o Ecologica</a:t>
            </a:r>
            <a:r>
              <a:rPr kumimoji="0" lang="it-IT" sz="135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cofinanziamento a fondo perduto </a:t>
            </a:r>
            <a:r>
              <a:rPr kumimoji="0" lang="it-IT" sz="135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fino al 20% per le imprese </a:t>
            </a:r>
            <a:r>
              <a:rPr kumimoji="0" lang="it-IT" sz="135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colpite dal </a:t>
            </a:r>
            <a:r>
              <a:rPr kumimoji="0" lang="it-IT" sz="135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conflitto nell’area del Golfo Persico</a:t>
            </a:r>
            <a:r>
              <a:rPr kumimoji="0" lang="it-IT" sz="135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it-IT" sz="135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elevabile al </a:t>
            </a:r>
            <a:r>
              <a:rPr kumimoji="0" lang="it-IT" sz="135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30% per le PMI</a:t>
            </a:r>
            <a:r>
              <a:rPr kumimoji="0" lang="it-IT" sz="135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it-IT" sz="135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e per le </a:t>
            </a:r>
            <a:r>
              <a:rPr kumimoji="0" lang="it-IT" sz="135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imprese energivore</a:t>
            </a:r>
            <a:r>
              <a:rPr kumimoji="0" lang="it-IT" sz="135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a:t>
            </a:r>
          </a:p>
        </p:txBody>
      </p:sp>
      <p:sp>
        <p:nvSpPr>
          <p:cNvPr id="10" name="CasellaDiTesto 9">
            <a:extLst>
              <a:ext uri="{FF2B5EF4-FFF2-40B4-BE49-F238E27FC236}">
                <a16:creationId xmlns:a16="http://schemas.microsoft.com/office/drawing/2014/main" id="{8C638DBF-7E08-3F5F-4DC1-4F461A8A625C}"/>
              </a:ext>
            </a:extLst>
          </p:cNvPr>
          <p:cNvSpPr txBox="1"/>
          <p:nvPr/>
        </p:nvSpPr>
        <p:spPr>
          <a:xfrm>
            <a:off x="1006474" y="1760705"/>
            <a:ext cx="11083926" cy="536622"/>
          </a:xfrm>
          <a:prstGeom prst="rect">
            <a:avLst/>
          </a:prstGeom>
          <a:noFill/>
        </p:spPr>
        <p:txBody>
          <a:bodyPr wrap="square">
            <a:spAutoFit/>
          </a:bodyPr>
          <a:lstStyle/>
          <a:p>
            <a:pPr marL="0" marR="539115" lvl="0" indent="0" algn="just" defTabSz="914400" rtl="0" eaLnBrk="1" fontAlgn="auto" latinLnBrk="0" hangingPunct="1">
              <a:lnSpc>
                <a:spcPct val="107000"/>
              </a:lnSpc>
              <a:spcBef>
                <a:spcPts val="0"/>
              </a:spcBef>
              <a:spcAft>
                <a:spcPts val="600"/>
              </a:spcAft>
              <a:buClrTx/>
              <a:buSzTx/>
              <a:buFontTx/>
              <a:buNone/>
              <a:tabLst/>
              <a:defRPr/>
            </a:pPr>
            <a:r>
              <a:rPr kumimoji="0" lang="it-IT" sz="14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L’Impresa può chiedere </a:t>
            </a:r>
            <a:r>
              <a:rPr kumimoji="0" lang="it-IT" sz="140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un cofinanziamento a fondo perduto fino al 10% dell’Importo dell’Intervento Agevolativo e comunque fino a un massimo di € 100.000, </a:t>
            </a:r>
            <a:r>
              <a:rPr kumimoji="0" lang="it-IT" sz="14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che è riconosciuto quale incentivazione sulla base dei seguenti criteri:</a:t>
            </a:r>
            <a:endParaRPr kumimoji="0" lang="it-IT" sz="1400" b="0" i="0" u="none" strike="noStrike" kern="1200" cap="none" spc="0" normalizeH="0" baseline="0" noProof="0" dirty="0">
              <a:ln>
                <a:noFill/>
              </a:ln>
              <a:solidFill>
                <a:srgbClr val="415364"/>
              </a:solidFill>
              <a:effectLst/>
              <a:uLnTx/>
              <a:uFillTx/>
              <a:latin typeface="Arial" panose="020B0604020202020204"/>
              <a:ea typeface="+mn-ea"/>
              <a:cs typeface="+mn-cs"/>
            </a:endParaRPr>
          </a:p>
        </p:txBody>
      </p:sp>
      <p:pic>
        <p:nvPicPr>
          <p:cNvPr id="11" name="Immagine 10" descr="Immagine che contiene nero, oscurità&#10;&#10;Descrizione generata automaticamente">
            <a:extLst>
              <a:ext uri="{FF2B5EF4-FFF2-40B4-BE49-F238E27FC236}">
                <a16:creationId xmlns:a16="http://schemas.microsoft.com/office/drawing/2014/main" id="{4A384B70-2B16-87D6-FFD9-6C64C5E69FCE}"/>
              </a:ext>
            </a:extLst>
          </p:cNvPr>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15272" y="2457373"/>
            <a:ext cx="252000" cy="252000"/>
          </a:xfrm>
          <a:prstGeom prst="rect">
            <a:avLst/>
          </a:prstGeom>
        </p:spPr>
      </p:pic>
      <p:pic>
        <p:nvPicPr>
          <p:cNvPr id="12" name="Immagine 11" descr="Immagine che contiene nero, oscurità&#10;&#10;Descrizione generata automaticamente">
            <a:extLst>
              <a:ext uri="{FF2B5EF4-FFF2-40B4-BE49-F238E27FC236}">
                <a16:creationId xmlns:a16="http://schemas.microsoft.com/office/drawing/2014/main" id="{F48AD570-D169-DE88-A6BA-C72FDC73C8B8}"/>
              </a:ext>
            </a:extLst>
          </p:cNvPr>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10838" y="3143145"/>
            <a:ext cx="252000" cy="252000"/>
          </a:xfrm>
          <a:prstGeom prst="rect">
            <a:avLst/>
          </a:prstGeom>
        </p:spPr>
      </p:pic>
      <p:pic>
        <p:nvPicPr>
          <p:cNvPr id="13" name="Immagine 12" descr="Immagine che contiene nero, oscurità&#10;&#10;Descrizione generata automaticamente">
            <a:extLst>
              <a:ext uri="{FF2B5EF4-FFF2-40B4-BE49-F238E27FC236}">
                <a16:creationId xmlns:a16="http://schemas.microsoft.com/office/drawing/2014/main" id="{FB232E75-699B-BC43-1877-C066A620CF53}"/>
              </a:ext>
            </a:extLst>
          </p:cNvPr>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20899" y="3840988"/>
            <a:ext cx="252000" cy="252000"/>
          </a:xfrm>
          <a:prstGeom prst="rect">
            <a:avLst/>
          </a:prstGeom>
        </p:spPr>
      </p:pic>
      <p:pic>
        <p:nvPicPr>
          <p:cNvPr id="14" name="Immagine 13" descr="Immagine che contiene nero, oscurità&#10;&#10;Descrizione generata automaticamente">
            <a:extLst>
              <a:ext uri="{FF2B5EF4-FFF2-40B4-BE49-F238E27FC236}">
                <a16:creationId xmlns:a16="http://schemas.microsoft.com/office/drawing/2014/main" id="{4F81D8CB-9B31-FC2E-2B66-7BDB3C42EBB2}"/>
              </a:ext>
            </a:extLst>
          </p:cNvPr>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10838" y="4638400"/>
            <a:ext cx="252000" cy="252000"/>
          </a:xfrm>
          <a:prstGeom prst="rect">
            <a:avLst/>
          </a:prstGeom>
        </p:spPr>
      </p:pic>
      <p:sp>
        <p:nvSpPr>
          <p:cNvPr id="15" name="CasellaDiTesto 14">
            <a:extLst>
              <a:ext uri="{FF2B5EF4-FFF2-40B4-BE49-F238E27FC236}">
                <a16:creationId xmlns:a16="http://schemas.microsoft.com/office/drawing/2014/main" id="{B5B66CB5-B245-4D7C-CACD-6968BCDCBD34}"/>
              </a:ext>
            </a:extLst>
          </p:cNvPr>
          <p:cNvSpPr txBox="1"/>
          <p:nvPr/>
        </p:nvSpPr>
        <p:spPr>
          <a:xfrm>
            <a:off x="993272" y="2345350"/>
            <a:ext cx="5234175" cy="718915"/>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600"/>
              </a:spcAft>
              <a:buClr>
                <a:srgbClr val="000000"/>
              </a:buClr>
              <a:buSzTx/>
              <a:buFontTx/>
              <a:buNone/>
              <a:tabLst/>
              <a:defRPr/>
            </a:pPr>
            <a:r>
              <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PMI</a:t>
            </a:r>
            <a:r>
              <a:rPr kumimoji="0" lang="it-IT" sz="1300" b="1" i="0" u="none" strike="noStrike" kern="1200" cap="none" spc="0" normalizeH="0" baseline="0" noProof="0" dirty="0">
                <a:ln>
                  <a:noFill/>
                </a:ln>
                <a:solidFill>
                  <a:srgbClr val="00B05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con </a:t>
            </a:r>
            <a:r>
              <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sede operativa al Sud Italia </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(Abruzzo, Basilicata, Calabria, Campania, Molise, Puglia, Sardegna e Sicilia) costituita da almeno 6 mesi</a:t>
            </a:r>
          </a:p>
        </p:txBody>
      </p:sp>
      <p:sp>
        <p:nvSpPr>
          <p:cNvPr id="16" name="CasellaDiTesto 15">
            <a:extLst>
              <a:ext uri="{FF2B5EF4-FFF2-40B4-BE49-F238E27FC236}">
                <a16:creationId xmlns:a16="http://schemas.microsoft.com/office/drawing/2014/main" id="{BDBED33E-A481-4D4D-1A47-2A6D6F0624BB}"/>
              </a:ext>
            </a:extLst>
          </p:cNvPr>
          <p:cNvSpPr txBox="1"/>
          <p:nvPr/>
        </p:nvSpPr>
        <p:spPr>
          <a:xfrm>
            <a:off x="1011156" y="3112288"/>
            <a:ext cx="4790204" cy="290849"/>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600"/>
              </a:spcAft>
              <a:buClr>
                <a:srgbClr val="000000"/>
              </a:buClr>
              <a:buSzTx/>
              <a:buFontTx/>
              <a:buNone/>
              <a:tabLst/>
              <a:defRPr/>
            </a:pPr>
            <a:r>
              <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PMI</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in possesso di </a:t>
            </a:r>
            <a:r>
              <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certificazioni ambientali/di sostenibilità</a:t>
            </a:r>
            <a:endParaRPr kumimoji="0" lang="it-IT" sz="1300" b="0" i="0" u="none" strike="sngStrike" kern="1200" cap="none" spc="0" normalizeH="0" baseline="0" noProof="0" dirty="0">
              <a:ln>
                <a:noFill/>
              </a:ln>
              <a:solidFill>
                <a:srgbClr val="00B050"/>
              </a:solidFill>
              <a:effectLst/>
              <a:uLnTx/>
              <a:uFillTx/>
              <a:latin typeface="Arial" panose="020B0604020202020204" pitchFamily="34" charset="0"/>
              <a:ea typeface="+mn-ea"/>
              <a:cs typeface="Times New Roman" panose="02020603050405020304" pitchFamily="18" charset="0"/>
            </a:endParaRPr>
          </a:p>
        </p:txBody>
      </p:sp>
      <p:sp>
        <p:nvSpPr>
          <p:cNvPr id="17" name="CasellaDiTesto 16">
            <a:extLst>
              <a:ext uri="{FF2B5EF4-FFF2-40B4-BE49-F238E27FC236}">
                <a16:creationId xmlns:a16="http://schemas.microsoft.com/office/drawing/2014/main" id="{849D8A1D-9E46-7D27-C925-39EFBC4EE6DD}"/>
              </a:ext>
            </a:extLst>
          </p:cNvPr>
          <p:cNvSpPr txBox="1"/>
          <p:nvPr/>
        </p:nvSpPr>
        <p:spPr>
          <a:xfrm>
            <a:off x="1002487" y="3535820"/>
            <a:ext cx="5234174" cy="93294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600"/>
              </a:spcAft>
              <a:buClr>
                <a:srgbClr val="000000"/>
              </a:buClr>
              <a:buSzTx/>
              <a:buFontTx/>
              <a:buNone/>
              <a:tabLst/>
              <a:defRPr/>
            </a:pPr>
            <a:r>
              <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PMI</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giovanili</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(i.e. imprese costituite per almeno il </a:t>
            </a:r>
            <a:r>
              <a:rPr kumimoji="0" lang="it-IT" sz="130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60%</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da giovani tra i 18 e 35 anni oppure per le società di capitali, imprese in cui le quote di partecipazione sono detenute per almeno il </a:t>
            </a:r>
            <a:r>
              <a:rPr kumimoji="0" lang="it-IT" sz="130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60%</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giovani tra i 18 e i 35 anni)</a:t>
            </a:r>
          </a:p>
        </p:txBody>
      </p:sp>
      <p:sp>
        <p:nvSpPr>
          <p:cNvPr id="18" name="CasellaDiTesto 17">
            <a:extLst>
              <a:ext uri="{FF2B5EF4-FFF2-40B4-BE49-F238E27FC236}">
                <a16:creationId xmlns:a16="http://schemas.microsoft.com/office/drawing/2014/main" id="{D1383107-98A0-B287-6AB6-B9B3DDBB3F0C}"/>
              </a:ext>
            </a:extLst>
          </p:cNvPr>
          <p:cNvSpPr txBox="1"/>
          <p:nvPr/>
        </p:nvSpPr>
        <p:spPr>
          <a:xfrm>
            <a:off x="1011156" y="4503752"/>
            <a:ext cx="5084844" cy="718915"/>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600"/>
              </a:spcAft>
              <a:buClr>
                <a:srgbClr val="000000"/>
              </a:buClr>
              <a:buSzTx/>
              <a:buFontTx/>
              <a:buNone/>
              <a:tabLst/>
              <a:defRPr/>
            </a:pPr>
            <a:r>
              <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PMI</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femminili</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(i.e. imprese costituite almeno al </a:t>
            </a:r>
            <a:r>
              <a:rPr kumimoji="0" lang="it-IT" sz="130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60%</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da donne oppure per le società di capitali, imprese in cui le quote di partecipazione sono detenute per almeno il </a:t>
            </a:r>
            <a:r>
              <a:rPr kumimoji="0" lang="it-IT" sz="130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60%</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da donne)</a:t>
            </a:r>
          </a:p>
        </p:txBody>
      </p:sp>
      <p:pic>
        <p:nvPicPr>
          <p:cNvPr id="19" name="Immagine 18" descr="Immagine che contiene nero, oscurità&#10;&#10;Descrizione generata automaticamente">
            <a:extLst>
              <a:ext uri="{FF2B5EF4-FFF2-40B4-BE49-F238E27FC236}">
                <a16:creationId xmlns:a16="http://schemas.microsoft.com/office/drawing/2014/main" id="{F48A7234-265D-8A6F-DC1D-AC26EA2C0455}"/>
              </a:ext>
            </a:extLst>
          </p:cNvPr>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2376" y="5435812"/>
            <a:ext cx="252000" cy="252000"/>
          </a:xfrm>
          <a:prstGeom prst="rect">
            <a:avLst/>
          </a:prstGeom>
        </p:spPr>
      </p:pic>
      <p:sp>
        <p:nvSpPr>
          <p:cNvPr id="20" name="CasellaDiTesto 19">
            <a:extLst>
              <a:ext uri="{FF2B5EF4-FFF2-40B4-BE49-F238E27FC236}">
                <a16:creationId xmlns:a16="http://schemas.microsoft.com/office/drawing/2014/main" id="{0147E0A4-D200-B043-8861-341E0338C65C}"/>
              </a:ext>
            </a:extLst>
          </p:cNvPr>
          <p:cNvSpPr txBox="1"/>
          <p:nvPr/>
        </p:nvSpPr>
        <p:spPr>
          <a:xfrm>
            <a:off x="1006474" y="5397446"/>
            <a:ext cx="5234178" cy="50488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600"/>
              </a:spcAft>
              <a:buClr>
                <a:srgbClr val="000000"/>
              </a:buClr>
              <a:buSzTx/>
              <a:buFontTx/>
              <a:buNone/>
              <a:tabLst/>
              <a:defRPr/>
            </a:pPr>
            <a:r>
              <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PMI</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con una quota di </a:t>
            </a:r>
            <a:r>
              <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fatturato export </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risultante dalle dichiarazioni IVA degli ultimi due esercizi pari ad almeno il </a:t>
            </a:r>
            <a:r>
              <a:rPr kumimoji="0" lang="it-IT" sz="130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20% </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del fatturato totale</a:t>
            </a:r>
          </a:p>
        </p:txBody>
      </p:sp>
      <p:sp>
        <p:nvSpPr>
          <p:cNvPr id="21" name="CasellaDiTesto 20">
            <a:extLst>
              <a:ext uri="{FF2B5EF4-FFF2-40B4-BE49-F238E27FC236}">
                <a16:creationId xmlns:a16="http://schemas.microsoft.com/office/drawing/2014/main" id="{E826DD0A-0C3D-3EEB-710B-A7CDEBAE8EF6}"/>
              </a:ext>
            </a:extLst>
          </p:cNvPr>
          <p:cNvSpPr txBox="1"/>
          <p:nvPr/>
        </p:nvSpPr>
        <p:spPr>
          <a:xfrm>
            <a:off x="6750414" y="4560674"/>
            <a:ext cx="5339985" cy="718915"/>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600"/>
              </a:spcAft>
              <a:buClr>
                <a:srgbClr val="000000"/>
              </a:buClr>
              <a:buSzTx/>
              <a:buFontTx/>
              <a:buNone/>
              <a:tabLst/>
              <a:defRPr/>
            </a:pP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PMI o Start-up </a:t>
            </a:r>
            <a:r>
              <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innovative</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registrate presso la sezione speciale della camera di commercio </a:t>
            </a:r>
            <a:r>
              <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non aventi interessi in Africa, America Latina o India </a:t>
            </a:r>
          </a:p>
        </p:txBody>
      </p:sp>
      <p:sp>
        <p:nvSpPr>
          <p:cNvPr id="22" name="CasellaDiTesto 21">
            <a:extLst>
              <a:ext uri="{FF2B5EF4-FFF2-40B4-BE49-F238E27FC236}">
                <a16:creationId xmlns:a16="http://schemas.microsoft.com/office/drawing/2014/main" id="{16DBA1ED-5D76-ADAD-E1AD-C04CBDD48E32}"/>
              </a:ext>
            </a:extLst>
          </p:cNvPr>
          <p:cNvSpPr txBox="1"/>
          <p:nvPr/>
        </p:nvSpPr>
        <p:spPr>
          <a:xfrm>
            <a:off x="6747839" y="2898820"/>
            <a:ext cx="5238384" cy="722442"/>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
                <a:srgbClr val="000000"/>
              </a:buClr>
              <a:buSzTx/>
              <a:buFontTx/>
              <a:buNone/>
              <a:tabLst/>
              <a:defRPr/>
            </a:pPr>
            <a:r>
              <a:rPr kumimoji="0" lang="it-IT" sz="1307"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Imprese, anche diverse da PMI, localizzate nei comuni colpiti da </a:t>
            </a:r>
            <a:r>
              <a:rPr kumimoji="0" lang="it-IT" sz="1307" b="1" i="0"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rPr>
              <a:t>eccezionali eventi metereologici </a:t>
            </a:r>
            <a:r>
              <a:rPr kumimoji="0" lang="it-IT" sz="1307"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(solo per il prodotto Transizione Digitale o Ecologica)</a:t>
            </a:r>
            <a:endParaRPr kumimoji="0" lang="it-IT" sz="1307" b="1" i="0" u="none" strike="sng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3" name="CasellaDiTesto 22">
            <a:extLst>
              <a:ext uri="{FF2B5EF4-FFF2-40B4-BE49-F238E27FC236}">
                <a16:creationId xmlns:a16="http://schemas.microsoft.com/office/drawing/2014/main" id="{89FDCD94-30EC-D486-7C4C-D64114F05FCD}"/>
              </a:ext>
            </a:extLst>
          </p:cNvPr>
          <p:cNvSpPr txBox="1"/>
          <p:nvPr/>
        </p:nvSpPr>
        <p:spPr>
          <a:xfrm>
            <a:off x="6747839" y="2344110"/>
            <a:ext cx="5238385" cy="50488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600"/>
              </a:spcAft>
              <a:buClr>
                <a:srgbClr val="000000"/>
              </a:buClr>
              <a:buSzTx/>
              <a:buFontTx/>
              <a:buNone/>
              <a:tabLst/>
              <a:defRPr/>
            </a:pP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Imprese, anche diverse da PMI, con interessi diretti nei </a:t>
            </a:r>
            <a:r>
              <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Balcani Occidentali</a:t>
            </a:r>
            <a:endPar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4" name="CasellaDiTesto 23">
            <a:extLst>
              <a:ext uri="{FF2B5EF4-FFF2-40B4-BE49-F238E27FC236}">
                <a16:creationId xmlns:a16="http://schemas.microsoft.com/office/drawing/2014/main" id="{E13FAF91-6E99-E147-94C4-3BF7B22ABA21}"/>
              </a:ext>
            </a:extLst>
          </p:cNvPr>
          <p:cNvSpPr txBox="1"/>
          <p:nvPr/>
        </p:nvSpPr>
        <p:spPr>
          <a:xfrm>
            <a:off x="6747838" y="3719709"/>
            <a:ext cx="5238385" cy="718915"/>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600"/>
              </a:spcAft>
              <a:buClr>
                <a:srgbClr val="000000"/>
              </a:buClr>
              <a:buSzTx/>
              <a:buFontTx/>
              <a:buNone/>
              <a:tabLst/>
              <a:defRPr/>
            </a:pP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Imprese, anche diverse da PMI in possesso di </a:t>
            </a:r>
            <a:r>
              <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certificazioni ambientali/di sostenibilità </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e </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che abbiano emanato </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una </a:t>
            </a:r>
            <a:r>
              <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policy di </a:t>
            </a:r>
            <a:r>
              <a:rPr kumimoji="0" lang="it-IT" sz="1300" b="1" i="1"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procurement </a:t>
            </a:r>
            <a:r>
              <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sostenibile</a:t>
            </a:r>
            <a:r>
              <a:rPr kumimoji="0" lang="it-IT" sz="130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mn-ea"/>
                <a:cs typeface="Times New Roman" panose="02020603050405020304" pitchFamily="18" charset="0"/>
              </a:rPr>
              <a:t>con specifici criteri minimi</a:t>
            </a:r>
          </a:p>
        </p:txBody>
      </p:sp>
      <p:sp>
        <p:nvSpPr>
          <p:cNvPr id="25" name="CasellaDiTesto 24">
            <a:extLst>
              <a:ext uri="{FF2B5EF4-FFF2-40B4-BE49-F238E27FC236}">
                <a16:creationId xmlns:a16="http://schemas.microsoft.com/office/drawing/2014/main" id="{A7C3DC98-852C-4A06-4996-465DBEBFF208}"/>
              </a:ext>
            </a:extLst>
          </p:cNvPr>
          <p:cNvSpPr txBox="1"/>
          <p:nvPr/>
        </p:nvSpPr>
        <p:spPr>
          <a:xfrm>
            <a:off x="6747838" y="5415487"/>
            <a:ext cx="5433810" cy="50488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600"/>
              </a:spcAft>
              <a:buClr>
                <a:srgbClr val="000000"/>
              </a:buClr>
              <a:buSzTx/>
              <a:buFontTx/>
              <a:buNone/>
              <a:tabLst/>
              <a:defRPr/>
            </a:pP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Imprese </a:t>
            </a:r>
            <a:r>
              <a:rPr kumimoji="0" lang="it-IT" sz="1300" b="1" i="0" u="none" strike="noStrike" kern="1200" cap="none" spc="0" normalizeH="0" baseline="0" noProof="0" dirty="0">
                <a:ln>
                  <a:noFill/>
                </a:ln>
                <a:solidFill>
                  <a:srgbClr val="00B050"/>
                </a:solidFill>
                <a:effectLst/>
                <a:uLnTx/>
                <a:uFillTx/>
                <a:latin typeface="Arial" panose="020B0604020202020204" pitchFamily="34" charset="0"/>
                <a:ea typeface="Calibri" panose="020F0502020204030204" pitchFamily="34" charset="0"/>
                <a:cs typeface="Times New Roman" panose="02020603050405020304" pitchFamily="18" charset="0"/>
              </a:rPr>
              <a:t>con interessi in Africa o in America Latina o in India  in USA </a:t>
            </a:r>
            <a:r>
              <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non aventi sedi operative </a:t>
            </a:r>
            <a:r>
              <a:rPr kumimoji="0" lang="it-IT" sz="13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nelle </a:t>
            </a:r>
            <a:r>
              <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Regioni del Sud Italia</a:t>
            </a:r>
            <a:endParaRPr kumimoji="0" lang="it-IT" sz="1300" b="1" i="0" u="none" strike="noStrike" kern="1200" cap="none" spc="0" normalizeH="0" baseline="0" noProof="0" dirty="0">
              <a:ln>
                <a:noFill/>
              </a:ln>
              <a:solidFill>
                <a:srgbClr val="005392"/>
              </a:solidFill>
              <a:effectLst/>
              <a:uLnTx/>
              <a:uFillTx/>
              <a:latin typeface="Arial" panose="020B0604020202020204" pitchFamily="34" charset="0"/>
              <a:ea typeface="+mn-ea"/>
              <a:cs typeface="Times New Roman" panose="02020603050405020304" pitchFamily="18" charset="0"/>
            </a:endParaRPr>
          </a:p>
        </p:txBody>
      </p:sp>
      <p:pic>
        <p:nvPicPr>
          <p:cNvPr id="26" name="Immagine 25" descr="Immagine che contiene nero, oscurità&#10;&#10;Descrizione generata automaticamente">
            <a:extLst>
              <a:ext uri="{FF2B5EF4-FFF2-40B4-BE49-F238E27FC236}">
                <a16:creationId xmlns:a16="http://schemas.microsoft.com/office/drawing/2014/main" id="{73F7330F-759F-6685-3EE2-98ADE3D7B0D0}"/>
              </a:ext>
            </a:extLst>
          </p:cNvPr>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16062" y="4651833"/>
            <a:ext cx="252000" cy="252000"/>
          </a:xfrm>
          <a:prstGeom prst="rect">
            <a:avLst/>
          </a:prstGeom>
        </p:spPr>
      </p:pic>
      <p:pic>
        <p:nvPicPr>
          <p:cNvPr id="27" name="Immagine 26" descr="Immagine che contiene nero, oscurità&#10;&#10;Descrizione generata automaticamente">
            <a:extLst>
              <a:ext uri="{FF2B5EF4-FFF2-40B4-BE49-F238E27FC236}">
                <a16:creationId xmlns:a16="http://schemas.microsoft.com/office/drawing/2014/main" id="{19E4DEA9-A7E5-AE48-D597-F505EFE7A8FC}"/>
              </a:ext>
            </a:extLst>
          </p:cNvPr>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22437" y="2419698"/>
            <a:ext cx="252000" cy="252000"/>
          </a:xfrm>
          <a:prstGeom prst="rect">
            <a:avLst/>
          </a:prstGeom>
        </p:spPr>
      </p:pic>
      <p:pic>
        <p:nvPicPr>
          <p:cNvPr id="28" name="Immagine 27" descr="Immagine che contiene nero, oscurità&#10;&#10;Descrizione generata automaticamente">
            <a:extLst>
              <a:ext uri="{FF2B5EF4-FFF2-40B4-BE49-F238E27FC236}">
                <a16:creationId xmlns:a16="http://schemas.microsoft.com/office/drawing/2014/main" id="{3DD76C70-DD04-B262-26AD-BAB82B0DD6A0}"/>
              </a:ext>
            </a:extLst>
          </p:cNvPr>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22437" y="3121684"/>
            <a:ext cx="252000" cy="252000"/>
          </a:xfrm>
          <a:prstGeom prst="rect">
            <a:avLst/>
          </a:prstGeom>
        </p:spPr>
      </p:pic>
      <p:pic>
        <p:nvPicPr>
          <p:cNvPr id="29" name="Immagine 28" descr="Immagine che contiene nero, oscurità&#10;&#10;Descrizione generata automaticamente">
            <a:extLst>
              <a:ext uri="{FF2B5EF4-FFF2-40B4-BE49-F238E27FC236}">
                <a16:creationId xmlns:a16="http://schemas.microsoft.com/office/drawing/2014/main" id="{3A7BE80E-EC0A-62DC-987D-21656277D4D1}"/>
              </a:ext>
            </a:extLst>
          </p:cNvPr>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22437" y="5536363"/>
            <a:ext cx="252000" cy="252000"/>
          </a:xfrm>
          <a:prstGeom prst="rect">
            <a:avLst/>
          </a:prstGeom>
        </p:spPr>
      </p:pic>
      <p:pic>
        <p:nvPicPr>
          <p:cNvPr id="30" name="Immagine 29" descr="Immagine che contiene nero, oscurità&#10;&#10;Descrizione generata automaticamente">
            <a:extLst>
              <a:ext uri="{FF2B5EF4-FFF2-40B4-BE49-F238E27FC236}">
                <a16:creationId xmlns:a16="http://schemas.microsoft.com/office/drawing/2014/main" id="{95246E14-6552-8158-BE75-FB2CC7F857FF}"/>
              </a:ext>
            </a:extLst>
          </p:cNvPr>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22437" y="3878878"/>
            <a:ext cx="252000" cy="252000"/>
          </a:xfrm>
          <a:prstGeom prst="rect">
            <a:avLst/>
          </a:prstGeom>
        </p:spPr>
      </p:pic>
      <p:pic>
        <p:nvPicPr>
          <p:cNvPr id="31" name="Immagine 30" descr="Immagine che contiene nero, oscurità&#10;&#10;Descrizione generata automaticamente">
            <a:extLst>
              <a:ext uri="{FF2B5EF4-FFF2-40B4-BE49-F238E27FC236}">
                <a16:creationId xmlns:a16="http://schemas.microsoft.com/office/drawing/2014/main" id="{9E2AF1BE-BCD0-EA41-06D8-576DC1A6E544}"/>
              </a:ext>
            </a:extLst>
          </p:cNvPr>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04753" y="1784204"/>
            <a:ext cx="489623" cy="489623"/>
          </a:xfrm>
          <a:prstGeom prst="rect">
            <a:avLst/>
          </a:prstGeom>
        </p:spPr>
      </p:pic>
      <p:sp>
        <p:nvSpPr>
          <p:cNvPr id="5" name="CasellaDiTesto 4">
            <a:extLst>
              <a:ext uri="{FF2B5EF4-FFF2-40B4-BE49-F238E27FC236}">
                <a16:creationId xmlns:a16="http://schemas.microsoft.com/office/drawing/2014/main" id="{AD4EDCD9-6DC9-6209-CBA7-72764A6DD695}"/>
              </a:ext>
            </a:extLst>
          </p:cNvPr>
          <p:cNvSpPr txBox="1"/>
          <p:nvPr/>
        </p:nvSpPr>
        <p:spPr>
          <a:xfrm>
            <a:off x="508327" y="6297491"/>
            <a:ext cx="9929452" cy="533480"/>
          </a:xfrm>
          <a:prstGeom prst="rect">
            <a:avLst/>
          </a:prstGeom>
          <a:noFill/>
        </p:spPr>
        <p:txBody>
          <a:bodyPr wrap="square" lIns="48000" tIns="48000" rIns="48000" bIns="48000" anchor="ctr" anchorCtr="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*richiedente il Finanziamento «Potenziamento Mercati Africani» o «Competitività delle imprese o filiere italiane in America Latina» o «Affiancamento strategico per il mercato indiano» o un finanziamento con focus Africa o in America Latina o in India per Certificazioni e Consulenze, Fiere ed Eventi, E-commerce, Temporary Manager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 </a:t>
            </a:r>
            <a:r>
              <a:rPr kumimoji="0" lang="it-IT" sz="10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Abruzzo, Basilicata, Calabria, Campania, Molise, Puglia, Sardegna e Sicilia</a:t>
            </a:r>
            <a:endPar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endParaRPr>
          </a:p>
        </p:txBody>
      </p:sp>
      <p:pic>
        <p:nvPicPr>
          <p:cNvPr id="7" name="Elemento grafico 6" descr="Ghirlanda con riempimento a tinta unita">
            <a:extLst>
              <a:ext uri="{FF2B5EF4-FFF2-40B4-BE49-F238E27FC236}">
                <a16:creationId xmlns:a16="http://schemas.microsoft.com/office/drawing/2014/main" id="{6D92A302-2BFF-25CB-B8CB-9A7CB057003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70168" y="893413"/>
            <a:ext cx="621035" cy="621035"/>
          </a:xfrm>
          <a:prstGeom prst="rect">
            <a:avLst/>
          </a:prstGeom>
        </p:spPr>
      </p:pic>
    </p:spTree>
    <p:extLst>
      <p:ext uri="{BB962C8B-B14F-4D97-AF65-F5344CB8AC3E}">
        <p14:creationId xmlns:p14="http://schemas.microsoft.com/office/powerpoint/2010/main" val="1680887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C54878D7-8A0F-4E9C-AABA-D4EA9592303E}"/>
              </a:ext>
            </a:extLst>
          </p:cNvPr>
          <p:cNvSpPr>
            <a:spLocks noGrp="1"/>
          </p:cNvSpPr>
          <p:nvPr>
            <p:ph type="body" idx="13"/>
          </p:nvPr>
        </p:nvSpPr>
        <p:spPr>
          <a:xfrm>
            <a:off x="334433" y="293007"/>
            <a:ext cx="8593667" cy="383116"/>
          </a:xfrm>
        </p:spPr>
        <p:txBody>
          <a:bodyPr/>
          <a:lstStyle/>
          <a:p>
            <a:r>
              <a:rPr lang="it-IT" dirty="0"/>
              <a:t>Garanzie </a:t>
            </a:r>
          </a:p>
        </p:txBody>
      </p:sp>
      <p:sp>
        <p:nvSpPr>
          <p:cNvPr id="13" name="Rettangolo 12">
            <a:extLst>
              <a:ext uri="{FF2B5EF4-FFF2-40B4-BE49-F238E27FC236}">
                <a16:creationId xmlns:a16="http://schemas.microsoft.com/office/drawing/2014/main" id="{CFF1CB00-8336-46A1-89CB-1C9CFA91A017}"/>
              </a:ext>
            </a:extLst>
          </p:cNvPr>
          <p:cNvSpPr/>
          <p:nvPr/>
        </p:nvSpPr>
        <p:spPr>
          <a:xfrm>
            <a:off x="0" y="728720"/>
            <a:ext cx="12192000" cy="6089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tx1"/>
                </a:solidFill>
              </a:rPr>
              <a:t>L’Impresa dovrà rilasciare a beneficio del Fondo 394, a valere sul Finanziamento, </a:t>
            </a:r>
            <a:r>
              <a:rPr lang="it-IT" sz="1600" b="1" dirty="0">
                <a:solidFill>
                  <a:schemeClr val="tx1"/>
                </a:solidFill>
              </a:rPr>
              <a:t>garanzie</a:t>
            </a:r>
            <a:r>
              <a:rPr lang="it-IT" sz="1600" dirty="0">
                <a:solidFill>
                  <a:schemeClr val="tx1"/>
                </a:solidFill>
              </a:rPr>
              <a:t> in misura crescente </a:t>
            </a:r>
            <a:r>
              <a:rPr lang="it-IT" sz="1600" b="1" dirty="0">
                <a:solidFill>
                  <a:schemeClr val="tx1"/>
                </a:solidFill>
              </a:rPr>
              <a:t>in funzione della classe di Scoring </a:t>
            </a:r>
            <a:r>
              <a:rPr lang="it-IT" sz="1600" dirty="0">
                <a:solidFill>
                  <a:schemeClr val="tx1"/>
                </a:solidFill>
              </a:rPr>
              <a:t>dell’Impresa Richiedente nella forma di seguito indicata e sulla base delle percentuali riportate in tabella</a:t>
            </a:r>
          </a:p>
        </p:txBody>
      </p:sp>
      <p:sp>
        <p:nvSpPr>
          <p:cNvPr id="9" name="CasellaDiTesto 8">
            <a:extLst>
              <a:ext uri="{FF2B5EF4-FFF2-40B4-BE49-F238E27FC236}">
                <a16:creationId xmlns:a16="http://schemas.microsoft.com/office/drawing/2014/main" id="{2830396C-62CF-DD98-E894-DA5E72CC3210}"/>
              </a:ext>
            </a:extLst>
          </p:cNvPr>
          <p:cNvSpPr txBox="1"/>
          <p:nvPr/>
        </p:nvSpPr>
        <p:spPr>
          <a:xfrm>
            <a:off x="566522" y="1410421"/>
            <a:ext cx="5073943" cy="707694"/>
          </a:xfrm>
          <a:prstGeom prst="rect">
            <a:avLst/>
          </a:prstGeom>
          <a:noFill/>
        </p:spPr>
        <p:txBody>
          <a:bodyPr wrap="square">
            <a:spAutoFit/>
          </a:bodyPr>
          <a:lstStyle/>
          <a:p>
            <a:r>
              <a:rPr lang="it-IT" sz="1333" b="1" dirty="0"/>
              <a:t>garanzia autonoma </a:t>
            </a:r>
            <a:r>
              <a:rPr lang="it-IT" sz="1333" dirty="0"/>
              <a:t>a prima richiesta rilasciata da </a:t>
            </a:r>
            <a:r>
              <a:rPr lang="it-IT" sz="1333" b="1" dirty="0"/>
              <a:t>banche, assicurazioni o intermediari finanziari </a:t>
            </a:r>
            <a:r>
              <a:rPr lang="it-IT" sz="1333" dirty="0"/>
              <a:t>soddisfacenti per SIMEST</a:t>
            </a:r>
          </a:p>
        </p:txBody>
      </p:sp>
      <p:sp>
        <p:nvSpPr>
          <p:cNvPr id="11" name="CasellaDiTesto 10">
            <a:extLst>
              <a:ext uri="{FF2B5EF4-FFF2-40B4-BE49-F238E27FC236}">
                <a16:creationId xmlns:a16="http://schemas.microsoft.com/office/drawing/2014/main" id="{11881DE7-67EF-8B6D-5210-FB2B9A0470DA}"/>
              </a:ext>
            </a:extLst>
          </p:cNvPr>
          <p:cNvSpPr txBox="1"/>
          <p:nvPr/>
        </p:nvSpPr>
        <p:spPr>
          <a:xfrm>
            <a:off x="566522" y="2232292"/>
            <a:ext cx="5200357" cy="502573"/>
          </a:xfrm>
          <a:prstGeom prst="rect">
            <a:avLst/>
          </a:prstGeom>
          <a:noFill/>
        </p:spPr>
        <p:txBody>
          <a:bodyPr wrap="square">
            <a:spAutoFit/>
          </a:bodyPr>
          <a:lstStyle/>
          <a:p>
            <a:r>
              <a:rPr lang="it-IT" sz="1333" b="1" i="1" dirty="0"/>
              <a:t>cash </a:t>
            </a:r>
            <a:r>
              <a:rPr lang="it-IT" sz="1333" b="1" i="1" dirty="0" err="1"/>
              <a:t>collateral</a:t>
            </a:r>
            <a:r>
              <a:rPr lang="it-IT" sz="1333" dirty="0"/>
              <a:t>, nella forma di liquidità dell’Impresa richiedente segregata a beneficio di SIMEST</a:t>
            </a:r>
          </a:p>
        </p:txBody>
      </p:sp>
      <p:sp>
        <p:nvSpPr>
          <p:cNvPr id="14" name="CasellaDiTesto 13">
            <a:extLst>
              <a:ext uri="{FF2B5EF4-FFF2-40B4-BE49-F238E27FC236}">
                <a16:creationId xmlns:a16="http://schemas.microsoft.com/office/drawing/2014/main" id="{F5A9D478-F75F-B590-BD44-586BA6C75A94}"/>
              </a:ext>
            </a:extLst>
          </p:cNvPr>
          <p:cNvSpPr txBox="1"/>
          <p:nvPr/>
        </p:nvSpPr>
        <p:spPr>
          <a:xfrm>
            <a:off x="566522" y="2930356"/>
            <a:ext cx="5073943" cy="502573"/>
          </a:xfrm>
          <a:prstGeom prst="rect">
            <a:avLst/>
          </a:prstGeom>
          <a:noFill/>
        </p:spPr>
        <p:txBody>
          <a:bodyPr wrap="square">
            <a:spAutoFit/>
          </a:bodyPr>
          <a:lstStyle/>
          <a:p>
            <a:r>
              <a:rPr lang="it-IT" sz="1333" b="1" dirty="0"/>
              <a:t>deposito cauzionale</a:t>
            </a:r>
            <a:r>
              <a:rPr lang="it-IT" sz="1333" dirty="0"/>
              <a:t>, nella forma di trattenuta a garanzia sul finanziamento concesso.</a:t>
            </a:r>
          </a:p>
        </p:txBody>
      </p:sp>
      <p:graphicFrame>
        <p:nvGraphicFramePr>
          <p:cNvPr id="16" name="Tabella 9">
            <a:extLst>
              <a:ext uri="{FF2B5EF4-FFF2-40B4-BE49-F238E27FC236}">
                <a16:creationId xmlns:a16="http://schemas.microsoft.com/office/drawing/2014/main" id="{BC161F8F-9CB2-49B2-AD28-20F054D027BE}"/>
              </a:ext>
            </a:extLst>
          </p:cNvPr>
          <p:cNvGraphicFramePr>
            <a:graphicFrameLocks noGrp="1"/>
          </p:cNvGraphicFramePr>
          <p:nvPr>
            <p:extLst>
              <p:ext uri="{D42A27DB-BD31-4B8C-83A1-F6EECF244321}">
                <p14:modId xmlns:p14="http://schemas.microsoft.com/office/powerpoint/2010/main" val="3823421606"/>
              </p:ext>
            </p:extLst>
          </p:nvPr>
        </p:nvGraphicFramePr>
        <p:xfrm>
          <a:off x="5623579" y="1505682"/>
          <a:ext cx="6320902" cy="4577733"/>
        </p:xfrm>
        <a:graphic>
          <a:graphicData uri="http://schemas.openxmlformats.org/drawingml/2006/table">
            <a:tbl>
              <a:tblPr firstRow="1" bandRow="1">
                <a:tableStyleId>{5C22544A-7EE6-4342-B048-85BDC9FD1C3A}</a:tableStyleId>
              </a:tblPr>
              <a:tblGrid>
                <a:gridCol w="1380600">
                  <a:extLst>
                    <a:ext uri="{9D8B030D-6E8A-4147-A177-3AD203B41FA5}">
                      <a16:colId xmlns:a16="http://schemas.microsoft.com/office/drawing/2014/main" val="26773229"/>
                    </a:ext>
                  </a:extLst>
                </a:gridCol>
                <a:gridCol w="1371600">
                  <a:extLst>
                    <a:ext uri="{9D8B030D-6E8A-4147-A177-3AD203B41FA5}">
                      <a16:colId xmlns:a16="http://schemas.microsoft.com/office/drawing/2014/main" val="4136899005"/>
                    </a:ext>
                  </a:extLst>
                </a:gridCol>
                <a:gridCol w="3568702">
                  <a:extLst>
                    <a:ext uri="{9D8B030D-6E8A-4147-A177-3AD203B41FA5}">
                      <a16:colId xmlns:a16="http://schemas.microsoft.com/office/drawing/2014/main" val="78855828"/>
                    </a:ext>
                  </a:extLst>
                </a:gridCol>
              </a:tblGrid>
              <a:tr h="420465">
                <a:tc>
                  <a:txBody>
                    <a:bodyPr/>
                    <a:lstStyle/>
                    <a:p>
                      <a:pPr algn="ctr"/>
                      <a:r>
                        <a:rPr lang="it-IT" sz="1200" dirty="0">
                          <a:latin typeface="+mj-lt"/>
                        </a:rPr>
                        <a:t>Classi di Scoring</a:t>
                      </a:r>
                    </a:p>
                  </a:txBody>
                  <a:tcPr marL="68580" marR="68580" marT="34291" marB="34291"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it-IT" sz="1200" dirty="0">
                          <a:effectLst/>
                          <a:latin typeface="+mj-lt"/>
                        </a:rPr>
                        <a:t>% di garanzia</a:t>
                      </a:r>
                      <a:endParaRPr lang="it-IT" sz="1200" dirty="0">
                        <a:effectLst/>
                        <a:latin typeface="+mj-lt"/>
                        <a:ea typeface="Calibri" panose="020F0502020204030204" pitchFamily="34" charset="0"/>
                        <a:cs typeface="Times New Roman" panose="02020603050405020304" pitchFamily="18" charset="0"/>
                      </a:endParaRPr>
                    </a:p>
                  </a:txBody>
                  <a:tcPr marL="68580" marR="68580" marT="34291" marB="34291"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it-IT" sz="1200" dirty="0">
                          <a:effectLst/>
                          <a:latin typeface="+mj-lt"/>
                          <a:ea typeface="Calibri" panose="020F0502020204030204" pitchFamily="34" charset="0"/>
                          <a:cs typeface="Times New Roman" panose="02020603050405020304" pitchFamily="18" charset="0"/>
                        </a:rPr>
                        <a:t>Forme delle garanzie</a:t>
                      </a:r>
                    </a:p>
                  </a:txBody>
                  <a:tcPr marL="68580" marR="68580" marT="34291" marB="34291" anchor="ctr"/>
                </a:tc>
                <a:extLst>
                  <a:ext uri="{0D108BD9-81ED-4DB2-BD59-A6C34878D82A}">
                    <a16:rowId xmlns:a16="http://schemas.microsoft.com/office/drawing/2014/main" val="858082514"/>
                  </a:ext>
                </a:extLst>
              </a:tr>
              <a:tr h="298998">
                <a:tc>
                  <a:txBody>
                    <a:bodyPr/>
                    <a:lstStyle/>
                    <a:p>
                      <a:pPr algn="ctr"/>
                      <a:r>
                        <a:rPr lang="it-IT" sz="1200" b="0" dirty="0"/>
                        <a:t>1</a:t>
                      </a:r>
                    </a:p>
                  </a:txBody>
                  <a:tcPr anchor="ctr"/>
                </a:tc>
                <a:tc>
                  <a:txBody>
                    <a:bodyPr/>
                    <a:lstStyle/>
                    <a:p>
                      <a:pPr algn="ctr"/>
                      <a:r>
                        <a:rPr lang="it-IT" sz="1200" b="0" dirty="0"/>
                        <a:t>0%</a:t>
                      </a:r>
                    </a:p>
                  </a:txBody>
                  <a:tcPr anchor="ctr"/>
                </a:tc>
                <a:tc>
                  <a:txBody>
                    <a:bodyPr/>
                    <a:lstStyle/>
                    <a:p>
                      <a:pPr algn="ctr"/>
                      <a:r>
                        <a:rPr lang="it-IT" sz="1100" dirty="0"/>
                        <a:t>-</a:t>
                      </a:r>
                    </a:p>
                  </a:txBody>
                  <a:tcPr anchor="ctr"/>
                </a:tc>
                <a:extLst>
                  <a:ext uri="{0D108BD9-81ED-4DB2-BD59-A6C34878D82A}">
                    <a16:rowId xmlns:a16="http://schemas.microsoft.com/office/drawing/2014/main" val="1408663368"/>
                  </a:ext>
                </a:extLst>
              </a:tr>
              <a:tr h="298998">
                <a:tc>
                  <a:txBody>
                    <a:bodyPr/>
                    <a:lstStyle/>
                    <a:p>
                      <a:pPr algn="ctr"/>
                      <a:r>
                        <a:rPr lang="it-IT" sz="1200" b="0" dirty="0"/>
                        <a:t>2</a:t>
                      </a:r>
                    </a:p>
                  </a:txBody>
                  <a:tcPr anchor="ctr"/>
                </a:tc>
                <a:tc>
                  <a:txBody>
                    <a:bodyPr/>
                    <a:lstStyle/>
                    <a:p>
                      <a:pPr algn="ctr"/>
                      <a:r>
                        <a:rPr lang="it-IT" sz="1200" b="0" dirty="0"/>
                        <a:t>0%</a:t>
                      </a:r>
                    </a:p>
                  </a:txBody>
                  <a:tcPr anchor="ctr"/>
                </a:tc>
                <a:tc>
                  <a:txBody>
                    <a:bodyPr/>
                    <a:lstStyle/>
                    <a:p>
                      <a:pPr algn="ctr"/>
                      <a:r>
                        <a:rPr lang="it-IT" sz="1100" dirty="0"/>
                        <a:t>-</a:t>
                      </a:r>
                    </a:p>
                  </a:txBody>
                  <a:tcPr anchor="ctr"/>
                </a:tc>
                <a:extLst>
                  <a:ext uri="{0D108BD9-81ED-4DB2-BD59-A6C34878D82A}">
                    <a16:rowId xmlns:a16="http://schemas.microsoft.com/office/drawing/2014/main" val="4285180922"/>
                  </a:ext>
                </a:extLst>
              </a:tr>
              <a:tr h="409072">
                <a:tc>
                  <a:txBody>
                    <a:bodyPr/>
                    <a:lstStyle/>
                    <a:p>
                      <a:pPr algn="ctr"/>
                      <a:r>
                        <a:rPr lang="it-IT" sz="1200" b="0" dirty="0"/>
                        <a:t>3</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0" dirty="0">
                          <a:solidFill>
                            <a:schemeClr val="tx1"/>
                          </a:solidFill>
                        </a:rPr>
                        <a:t>10%</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100" b="0" dirty="0">
                          <a:solidFill>
                            <a:schemeClr val="tx1"/>
                          </a:solidFill>
                        </a:rPr>
                        <a:t>a scelta tra </a:t>
                      </a:r>
                      <a:r>
                        <a:rPr kumimoji="0" lang="it-IT" sz="1100" b="0" i="0" u="none" strike="noStrike" kern="1200" cap="none" spc="0" normalizeH="0" baseline="0" noProof="0" dirty="0">
                          <a:ln>
                            <a:noFill/>
                          </a:ln>
                          <a:solidFill>
                            <a:srgbClr val="415364"/>
                          </a:solidFill>
                          <a:effectLst/>
                          <a:uLnTx/>
                          <a:uFillTx/>
                          <a:latin typeface="Arial" panose="020B0604020202020204"/>
                          <a:ea typeface="+mn-ea"/>
                          <a:cs typeface="+mn-cs"/>
                        </a:rPr>
                        <a:t>garanzia autonoma / cash </a:t>
                      </a:r>
                      <a:r>
                        <a:rPr kumimoji="0" lang="it-IT" sz="1100" b="0" i="0" u="none" strike="noStrike" kern="1200" cap="none" spc="0" normalizeH="0" baseline="0" noProof="0" dirty="0" err="1">
                          <a:ln>
                            <a:noFill/>
                          </a:ln>
                          <a:solidFill>
                            <a:srgbClr val="415364"/>
                          </a:solidFill>
                          <a:effectLst/>
                          <a:uLnTx/>
                          <a:uFillTx/>
                          <a:latin typeface="Arial" panose="020B0604020202020204"/>
                          <a:ea typeface="+mn-ea"/>
                          <a:cs typeface="+mn-cs"/>
                        </a:rPr>
                        <a:t>collateral</a:t>
                      </a:r>
                      <a:r>
                        <a:rPr kumimoji="0" lang="it-IT" sz="1100" b="0" i="0" u="none" strike="noStrike" kern="1200" cap="none" spc="0" normalizeH="0" baseline="0" noProof="0" dirty="0">
                          <a:ln>
                            <a:noFill/>
                          </a:ln>
                          <a:solidFill>
                            <a:srgbClr val="415364"/>
                          </a:solidFill>
                          <a:effectLst/>
                          <a:uLnTx/>
                          <a:uFillTx/>
                          <a:latin typeface="Arial" panose="020B0604020202020204"/>
                          <a:ea typeface="+mn-ea"/>
                          <a:cs typeface="+mn-cs"/>
                        </a:rPr>
                        <a:t> / deposito cauzionale</a:t>
                      </a:r>
                      <a:endParaRPr lang="it-IT" sz="1100" b="0" dirty="0">
                        <a:solidFill>
                          <a:schemeClr val="tx1"/>
                        </a:solidFill>
                      </a:endParaRPr>
                    </a:p>
                  </a:txBody>
                  <a:tcPr anchor="ctr"/>
                </a:tc>
                <a:extLst>
                  <a:ext uri="{0D108BD9-81ED-4DB2-BD59-A6C34878D82A}">
                    <a16:rowId xmlns:a16="http://schemas.microsoft.com/office/drawing/2014/main" val="2663412315"/>
                  </a:ext>
                </a:extLst>
              </a:tr>
              <a:tr h="409072">
                <a:tc>
                  <a:txBody>
                    <a:bodyPr/>
                    <a:lstStyle/>
                    <a:p>
                      <a:pPr algn="ctr"/>
                      <a:r>
                        <a:rPr lang="it-IT" sz="1200" b="0" dirty="0"/>
                        <a:t>4</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0" dirty="0">
                          <a:solidFill>
                            <a:schemeClr val="tx1"/>
                          </a:solidFill>
                        </a:rPr>
                        <a:t>10%</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100" b="0" dirty="0">
                          <a:solidFill>
                            <a:schemeClr val="tx1"/>
                          </a:solidFill>
                        </a:rPr>
                        <a:t>a scelta tra </a:t>
                      </a:r>
                      <a:r>
                        <a:rPr kumimoji="0" lang="it-IT" sz="1100" b="0" i="0" u="none" strike="noStrike" kern="1200" cap="none" spc="0" normalizeH="0" baseline="0" noProof="0" dirty="0">
                          <a:ln>
                            <a:noFill/>
                          </a:ln>
                          <a:solidFill>
                            <a:srgbClr val="415364"/>
                          </a:solidFill>
                          <a:effectLst/>
                          <a:uLnTx/>
                          <a:uFillTx/>
                          <a:latin typeface="Arial" panose="020B0604020202020204"/>
                          <a:ea typeface="+mn-ea"/>
                          <a:cs typeface="+mn-cs"/>
                        </a:rPr>
                        <a:t>garanzia autonoma / cash </a:t>
                      </a:r>
                      <a:r>
                        <a:rPr kumimoji="0" lang="it-IT" sz="1100" b="0" i="0" u="none" strike="noStrike" kern="1200" cap="none" spc="0" normalizeH="0" baseline="0" noProof="0" dirty="0" err="1">
                          <a:ln>
                            <a:noFill/>
                          </a:ln>
                          <a:solidFill>
                            <a:srgbClr val="415364"/>
                          </a:solidFill>
                          <a:effectLst/>
                          <a:uLnTx/>
                          <a:uFillTx/>
                          <a:latin typeface="Arial" panose="020B0604020202020204"/>
                          <a:ea typeface="+mn-ea"/>
                          <a:cs typeface="+mn-cs"/>
                        </a:rPr>
                        <a:t>collateral</a:t>
                      </a:r>
                      <a:r>
                        <a:rPr kumimoji="0" lang="it-IT" sz="1100" b="0" i="0" u="none" strike="noStrike" kern="1200" cap="none" spc="0" normalizeH="0" baseline="0" noProof="0" dirty="0">
                          <a:ln>
                            <a:noFill/>
                          </a:ln>
                          <a:solidFill>
                            <a:srgbClr val="415364"/>
                          </a:solidFill>
                          <a:effectLst/>
                          <a:uLnTx/>
                          <a:uFillTx/>
                          <a:latin typeface="Arial" panose="020B0604020202020204"/>
                          <a:ea typeface="+mn-ea"/>
                          <a:cs typeface="+mn-cs"/>
                        </a:rPr>
                        <a:t> / deposito cauzionale</a:t>
                      </a:r>
                      <a:endParaRPr lang="it-IT" sz="1100" b="0" dirty="0">
                        <a:solidFill>
                          <a:schemeClr val="tx1"/>
                        </a:solidFill>
                      </a:endParaRPr>
                    </a:p>
                  </a:txBody>
                  <a:tcPr anchor="ctr"/>
                </a:tc>
                <a:extLst>
                  <a:ext uri="{0D108BD9-81ED-4DB2-BD59-A6C34878D82A}">
                    <a16:rowId xmlns:a16="http://schemas.microsoft.com/office/drawing/2014/main" val="1427359544"/>
                  </a:ext>
                </a:extLst>
              </a:tr>
              <a:tr h="409072">
                <a:tc>
                  <a:txBody>
                    <a:bodyPr/>
                    <a:lstStyle/>
                    <a:p>
                      <a:pPr algn="ctr"/>
                      <a:r>
                        <a:rPr lang="it-IT" sz="1200" b="0" dirty="0"/>
                        <a:t>5</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0" dirty="0">
                          <a:solidFill>
                            <a:schemeClr val="tx1"/>
                          </a:solidFill>
                        </a:rPr>
                        <a:t>10%</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100" b="0" dirty="0">
                          <a:solidFill>
                            <a:schemeClr val="tx1"/>
                          </a:solidFill>
                        </a:rPr>
                        <a:t>a scelta tra garanzia autonoma / cash </a:t>
                      </a:r>
                      <a:r>
                        <a:rPr lang="it-IT" sz="1100" b="0" dirty="0" err="1">
                          <a:solidFill>
                            <a:schemeClr val="tx1"/>
                          </a:solidFill>
                        </a:rPr>
                        <a:t>collateral</a:t>
                      </a:r>
                      <a:r>
                        <a:rPr lang="it-IT" sz="1100" b="0" dirty="0">
                          <a:solidFill>
                            <a:schemeClr val="tx1"/>
                          </a:solidFill>
                        </a:rPr>
                        <a:t> / deposito cauzionale</a:t>
                      </a:r>
                    </a:p>
                  </a:txBody>
                  <a:tcPr anchor="ctr"/>
                </a:tc>
                <a:extLst>
                  <a:ext uri="{0D108BD9-81ED-4DB2-BD59-A6C34878D82A}">
                    <a16:rowId xmlns:a16="http://schemas.microsoft.com/office/drawing/2014/main" val="2185034487"/>
                  </a:ext>
                </a:extLst>
              </a:tr>
              <a:tr h="569778">
                <a:tc>
                  <a:txBody>
                    <a:bodyPr/>
                    <a:lstStyle/>
                    <a:p>
                      <a:pPr algn="ctr"/>
                      <a:r>
                        <a:rPr lang="it-IT" sz="1200" b="0" dirty="0"/>
                        <a:t>6</a:t>
                      </a:r>
                    </a:p>
                  </a:txBody>
                  <a:tcPr anchor="ctr"/>
                </a:tc>
                <a:tc>
                  <a:txBody>
                    <a:bodyPr/>
                    <a:lstStyle/>
                    <a:p>
                      <a:pPr algn="ctr"/>
                      <a:r>
                        <a:rPr lang="it-IT" sz="1200" b="0" dirty="0">
                          <a:solidFill>
                            <a:schemeClr val="tx1"/>
                          </a:solidFill>
                        </a:rPr>
                        <a:t>20%</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it-IT" sz="1100" b="0" dirty="0">
                          <a:solidFill>
                            <a:schemeClr val="tx1"/>
                          </a:solidFill>
                        </a:rPr>
                        <a:t>10% a scelta tra garanzia autonoma / cash </a:t>
                      </a:r>
                      <a:r>
                        <a:rPr lang="it-IT" sz="1100" b="0" dirty="0" err="1">
                          <a:solidFill>
                            <a:schemeClr val="tx1"/>
                          </a:solidFill>
                        </a:rPr>
                        <a:t>collateral</a:t>
                      </a:r>
                      <a:r>
                        <a:rPr lang="it-IT" sz="1100" b="0" dirty="0">
                          <a:solidFill>
                            <a:schemeClr val="tx1"/>
                          </a:solidFill>
                        </a:rPr>
                        <a:t> / deposito cauzionale + 10% di garanzia autonoma</a:t>
                      </a:r>
                    </a:p>
                  </a:txBody>
                  <a:tcPr anchor="ctr"/>
                </a:tc>
                <a:extLst>
                  <a:ext uri="{0D108BD9-81ED-4DB2-BD59-A6C34878D82A}">
                    <a16:rowId xmlns:a16="http://schemas.microsoft.com/office/drawing/2014/main" val="2133398761"/>
                  </a:ext>
                </a:extLst>
              </a:tr>
              <a:tr h="569778">
                <a:tc>
                  <a:txBody>
                    <a:bodyPr/>
                    <a:lstStyle/>
                    <a:p>
                      <a:pPr algn="ctr"/>
                      <a:r>
                        <a:rPr lang="it-IT" sz="1200" b="0" dirty="0"/>
                        <a:t>7</a:t>
                      </a:r>
                    </a:p>
                  </a:txBody>
                  <a:tcPr anchor="ctr"/>
                </a:tc>
                <a:tc>
                  <a:txBody>
                    <a:bodyPr/>
                    <a:lstStyle/>
                    <a:p>
                      <a:pPr algn="ctr"/>
                      <a:r>
                        <a:rPr lang="it-IT" sz="1200" b="0" dirty="0">
                          <a:solidFill>
                            <a:schemeClr val="tx1"/>
                          </a:solidFill>
                        </a:rPr>
                        <a:t>20%</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it-IT" sz="1100" b="0" dirty="0">
                          <a:solidFill>
                            <a:schemeClr val="tx1"/>
                          </a:solidFill>
                        </a:rPr>
                        <a:t>10% a scelta tra garanzia autonoma / cash </a:t>
                      </a:r>
                      <a:r>
                        <a:rPr lang="it-IT" sz="1100" b="0" dirty="0" err="1">
                          <a:solidFill>
                            <a:schemeClr val="tx1"/>
                          </a:solidFill>
                        </a:rPr>
                        <a:t>collateral</a:t>
                      </a:r>
                      <a:r>
                        <a:rPr lang="it-IT" sz="1100" b="0" dirty="0">
                          <a:solidFill>
                            <a:schemeClr val="tx1"/>
                          </a:solidFill>
                        </a:rPr>
                        <a:t> / deposito cauzionale + 10% di garanzia autonoma</a:t>
                      </a:r>
                    </a:p>
                  </a:txBody>
                  <a:tcPr anchor="ctr"/>
                </a:tc>
                <a:extLst>
                  <a:ext uri="{0D108BD9-81ED-4DB2-BD59-A6C34878D82A}">
                    <a16:rowId xmlns:a16="http://schemas.microsoft.com/office/drawing/2014/main" val="1559185655"/>
                  </a:ext>
                </a:extLst>
              </a:tr>
              <a:tr h="569778">
                <a:tc>
                  <a:txBody>
                    <a:bodyPr/>
                    <a:lstStyle/>
                    <a:p>
                      <a:pPr algn="ctr"/>
                      <a:r>
                        <a:rPr lang="it-IT" sz="1200" b="0" dirty="0"/>
                        <a:t>8</a:t>
                      </a:r>
                    </a:p>
                  </a:txBody>
                  <a:tcPr anchor="ctr"/>
                </a:tc>
                <a:tc>
                  <a:txBody>
                    <a:bodyPr/>
                    <a:lstStyle/>
                    <a:p>
                      <a:pPr algn="ctr"/>
                      <a:r>
                        <a:rPr lang="it-IT" sz="1200" b="0" dirty="0">
                          <a:solidFill>
                            <a:schemeClr val="tx1"/>
                          </a:solidFill>
                        </a:rPr>
                        <a:t>30%</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it-IT" sz="1100" b="0" dirty="0">
                          <a:solidFill>
                            <a:schemeClr val="tx1"/>
                          </a:solidFill>
                        </a:rPr>
                        <a:t>10% a scelta tra garanzia autonoma / cash </a:t>
                      </a:r>
                      <a:r>
                        <a:rPr lang="it-IT" sz="1100" b="0" dirty="0" err="1">
                          <a:solidFill>
                            <a:schemeClr val="tx1"/>
                          </a:solidFill>
                        </a:rPr>
                        <a:t>collateral</a:t>
                      </a:r>
                      <a:r>
                        <a:rPr lang="it-IT" sz="1100" b="0" dirty="0">
                          <a:solidFill>
                            <a:schemeClr val="tx1"/>
                          </a:solidFill>
                        </a:rPr>
                        <a:t> / deposito cauzionale + 20% di garanzia autonoma</a:t>
                      </a:r>
                    </a:p>
                  </a:txBody>
                  <a:tcPr anchor="ctr"/>
                </a:tc>
                <a:extLst>
                  <a:ext uri="{0D108BD9-81ED-4DB2-BD59-A6C34878D82A}">
                    <a16:rowId xmlns:a16="http://schemas.microsoft.com/office/drawing/2014/main" val="666787788"/>
                  </a:ext>
                </a:extLst>
              </a:tr>
              <a:tr h="569778">
                <a:tc>
                  <a:txBody>
                    <a:bodyPr/>
                    <a:lstStyle/>
                    <a:p>
                      <a:pPr algn="ctr"/>
                      <a:r>
                        <a:rPr lang="it-IT" sz="1200" b="0" dirty="0"/>
                        <a:t>9</a:t>
                      </a:r>
                    </a:p>
                  </a:txBody>
                  <a:tcPr anchor="ctr"/>
                </a:tc>
                <a:tc>
                  <a:txBody>
                    <a:bodyPr/>
                    <a:lstStyle/>
                    <a:p>
                      <a:pPr algn="ctr"/>
                      <a:r>
                        <a:rPr lang="it-IT" sz="1200" b="0" dirty="0">
                          <a:solidFill>
                            <a:schemeClr val="tx1"/>
                          </a:solidFill>
                        </a:rPr>
                        <a:t>40%</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it-IT" sz="1100" b="0" dirty="0">
                          <a:solidFill>
                            <a:schemeClr val="tx1"/>
                          </a:solidFill>
                        </a:rPr>
                        <a:t>20% a scelta tra garanzia autonoma / cash </a:t>
                      </a:r>
                      <a:r>
                        <a:rPr lang="it-IT" sz="1100" b="0" dirty="0" err="1">
                          <a:solidFill>
                            <a:schemeClr val="tx1"/>
                          </a:solidFill>
                        </a:rPr>
                        <a:t>collateral</a:t>
                      </a:r>
                      <a:r>
                        <a:rPr lang="it-IT" sz="1100" b="0" dirty="0">
                          <a:solidFill>
                            <a:schemeClr val="tx1"/>
                          </a:solidFill>
                        </a:rPr>
                        <a:t> / deposito cauzionale + 20% di garanzia autonoma</a:t>
                      </a:r>
                    </a:p>
                  </a:txBody>
                  <a:tcPr anchor="ctr"/>
                </a:tc>
                <a:extLst>
                  <a:ext uri="{0D108BD9-81ED-4DB2-BD59-A6C34878D82A}">
                    <a16:rowId xmlns:a16="http://schemas.microsoft.com/office/drawing/2014/main" val="3233830324"/>
                  </a:ext>
                </a:extLst>
              </a:tr>
            </a:tbl>
          </a:graphicData>
        </a:graphic>
      </p:graphicFrame>
      <p:pic>
        <p:nvPicPr>
          <p:cNvPr id="8" name="Immagine 7" descr="Immagine che contiene Elementi grafici, Blu elettrico, logo, simbolo&#10;&#10;Descrizione generata automaticamente">
            <a:extLst>
              <a:ext uri="{FF2B5EF4-FFF2-40B4-BE49-F238E27FC236}">
                <a16:creationId xmlns:a16="http://schemas.microsoft.com/office/drawing/2014/main" id="{D2D1DF79-0E86-4276-AA4F-F9995AAFFBC1}"/>
              </a:ext>
            </a:extLst>
          </p:cNvPr>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8360" y="2893188"/>
            <a:ext cx="390219" cy="390219"/>
          </a:xfrm>
          <a:prstGeom prst="rect">
            <a:avLst/>
          </a:prstGeom>
        </p:spPr>
      </p:pic>
      <p:pic>
        <p:nvPicPr>
          <p:cNvPr id="17" name="Immagine 16" descr="Immagine che contiene Elementi grafici, Blu elettrico, logo, simbolo&#10;&#10;Descrizione generata automaticamente">
            <a:extLst>
              <a:ext uri="{FF2B5EF4-FFF2-40B4-BE49-F238E27FC236}">
                <a16:creationId xmlns:a16="http://schemas.microsoft.com/office/drawing/2014/main" id="{D67D571E-3FAB-462A-9BDC-3D11962EE243}"/>
              </a:ext>
            </a:extLst>
          </p:cNvPr>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9799" y="2241221"/>
            <a:ext cx="390219" cy="390219"/>
          </a:xfrm>
          <a:prstGeom prst="rect">
            <a:avLst/>
          </a:prstGeom>
        </p:spPr>
      </p:pic>
      <p:pic>
        <p:nvPicPr>
          <p:cNvPr id="18" name="Immagine 17" descr="Immagine che contiene Elementi grafici, Blu elettrico, logo, simbolo&#10;&#10;Descrizione generata automaticamente">
            <a:extLst>
              <a:ext uri="{FF2B5EF4-FFF2-40B4-BE49-F238E27FC236}">
                <a16:creationId xmlns:a16="http://schemas.microsoft.com/office/drawing/2014/main" id="{9F0F1507-E737-4E98-8C87-D86266C17D99}"/>
              </a:ext>
            </a:extLst>
          </p:cNvPr>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9799" y="1496698"/>
            <a:ext cx="390219" cy="390219"/>
          </a:xfrm>
          <a:prstGeom prst="rect">
            <a:avLst/>
          </a:prstGeom>
        </p:spPr>
      </p:pic>
      <p:sp>
        <p:nvSpPr>
          <p:cNvPr id="12" name="CasellaDiTesto 11">
            <a:extLst>
              <a:ext uri="{FF2B5EF4-FFF2-40B4-BE49-F238E27FC236}">
                <a16:creationId xmlns:a16="http://schemas.microsoft.com/office/drawing/2014/main" id="{D39B3EF8-98C7-45A6-9BF7-4CEC4F1AE3D0}"/>
              </a:ext>
            </a:extLst>
          </p:cNvPr>
          <p:cNvSpPr txBox="1"/>
          <p:nvPr/>
        </p:nvSpPr>
        <p:spPr>
          <a:xfrm>
            <a:off x="566522" y="3590913"/>
            <a:ext cx="5073943" cy="502573"/>
          </a:xfrm>
          <a:prstGeom prst="rect">
            <a:avLst/>
          </a:prstGeom>
          <a:noFill/>
        </p:spPr>
        <p:txBody>
          <a:bodyPr wrap="square">
            <a:spAutoFit/>
          </a:bodyPr>
          <a:lstStyle/>
          <a:p>
            <a:r>
              <a:rPr lang="it-IT" sz="1333" b="1" dirty="0"/>
              <a:t>altre eventuali tipologie di garanzie</a:t>
            </a:r>
            <a:r>
              <a:rPr lang="it-IT" sz="1333" dirty="0"/>
              <a:t>, come di tempo in tempo deliberate dal Comitato Agevolazioni</a:t>
            </a:r>
          </a:p>
        </p:txBody>
      </p:sp>
      <p:pic>
        <p:nvPicPr>
          <p:cNvPr id="15" name="Immagine 14" descr="Immagine che contiene Elementi grafici, Blu elettrico, logo, simbolo&#10;&#10;Descrizione generata automaticamente">
            <a:extLst>
              <a:ext uri="{FF2B5EF4-FFF2-40B4-BE49-F238E27FC236}">
                <a16:creationId xmlns:a16="http://schemas.microsoft.com/office/drawing/2014/main" id="{4AE94362-1D9E-4FEB-ACA0-0C1CF37C4AF9}"/>
              </a:ext>
            </a:extLst>
          </p:cNvPr>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9799" y="3637711"/>
            <a:ext cx="390219" cy="390219"/>
          </a:xfrm>
          <a:prstGeom prst="rect">
            <a:avLst/>
          </a:prstGeom>
        </p:spPr>
      </p:pic>
      <p:sp>
        <p:nvSpPr>
          <p:cNvPr id="19" name="CasellaDiTesto 18">
            <a:extLst>
              <a:ext uri="{FF2B5EF4-FFF2-40B4-BE49-F238E27FC236}">
                <a16:creationId xmlns:a16="http://schemas.microsoft.com/office/drawing/2014/main" id="{391F4DD7-8569-4C57-B3F4-1DF9DA1FEC44}"/>
              </a:ext>
            </a:extLst>
          </p:cNvPr>
          <p:cNvSpPr txBox="1"/>
          <p:nvPr/>
        </p:nvSpPr>
        <p:spPr>
          <a:xfrm>
            <a:off x="277329" y="4445348"/>
            <a:ext cx="5272898" cy="1795363"/>
          </a:xfrm>
          <a:prstGeom prst="rect">
            <a:avLst/>
          </a:prstGeom>
          <a:noFill/>
        </p:spPr>
        <p:txBody>
          <a:bodyPr wrap="square">
            <a:spAutoFit/>
          </a:bodyPr>
          <a:lstStyle/>
          <a:p>
            <a:pPr marL="266700" indent="-266700">
              <a:spcBef>
                <a:spcPts val="800"/>
              </a:spcBef>
              <a:buFont typeface="Wingdings" panose="05000000000000000000" pitchFamily="2" charset="2"/>
              <a:buChar char="§"/>
            </a:pPr>
            <a:r>
              <a:rPr lang="it-IT" sz="1200" dirty="0"/>
              <a:t>tutte le Imprese che rientrano nelle </a:t>
            </a:r>
            <a:r>
              <a:rPr lang="it-IT" sz="1200" b="1" dirty="0"/>
              <a:t>prime due classi di Scoring </a:t>
            </a:r>
            <a:r>
              <a:rPr lang="it-IT" sz="1200" dirty="0"/>
              <a:t>di cui alla tabella (classe 1 e 2), e le </a:t>
            </a:r>
            <a:r>
              <a:rPr lang="it-IT" sz="1200" b="1" dirty="0"/>
              <a:t>PMI Innovative e Start Up Innovative</a:t>
            </a:r>
            <a:endParaRPr lang="it-IT" sz="1200" dirty="0"/>
          </a:p>
          <a:p>
            <a:pPr marL="266700" indent="-266700">
              <a:spcBef>
                <a:spcPts val="800"/>
              </a:spcBef>
              <a:buFont typeface="Wingdings" panose="05000000000000000000" pitchFamily="2" charset="2"/>
              <a:buChar char="§"/>
            </a:pPr>
            <a:r>
              <a:rPr lang="it-IT" sz="1200" dirty="0"/>
              <a:t>per lo strumento </a:t>
            </a:r>
            <a:r>
              <a:rPr lang="it-IT" sz="1200" b="1" dirty="0">
                <a:solidFill>
                  <a:srgbClr val="00B050"/>
                </a:solidFill>
              </a:rPr>
              <a:t>«Potenziamento mercati africani»</a:t>
            </a:r>
          </a:p>
          <a:p>
            <a:pPr marL="266700" indent="-266700">
              <a:spcBef>
                <a:spcPts val="800"/>
              </a:spcBef>
              <a:buFont typeface="Wingdings" panose="05000000000000000000" pitchFamily="2" charset="2"/>
              <a:buChar char="§"/>
            </a:pPr>
            <a:r>
              <a:rPr lang="it-IT" sz="1200" dirty="0"/>
              <a:t>le Imprese con </a:t>
            </a:r>
            <a:r>
              <a:rPr lang="it-IT" sz="1200" b="1" dirty="0">
                <a:solidFill>
                  <a:srgbClr val="00B050"/>
                </a:solidFill>
              </a:rPr>
              <a:t>Interessi in America Latina*</a:t>
            </a:r>
          </a:p>
          <a:p>
            <a:pPr marL="266700" indent="-266700">
              <a:spcBef>
                <a:spcPts val="800"/>
              </a:spcBef>
              <a:buFont typeface="Wingdings" panose="05000000000000000000" pitchFamily="2" charset="2"/>
              <a:buChar char="§"/>
            </a:pPr>
            <a:r>
              <a:rPr lang="it-IT" sz="1200" dirty="0"/>
              <a:t>le Imprese con </a:t>
            </a:r>
            <a:r>
              <a:rPr lang="it-IT" sz="1200" b="1" dirty="0"/>
              <a:t>Interessi nei Balcani Occidentali</a:t>
            </a:r>
            <a:endParaRPr lang="it-IT" sz="1200" b="1" strike="sngStrike" dirty="0"/>
          </a:p>
          <a:p>
            <a:pPr marL="266700" indent="-266700">
              <a:spcBef>
                <a:spcPts val="800"/>
              </a:spcBef>
              <a:buFont typeface="Wingdings" panose="05000000000000000000" pitchFamily="2" charset="2"/>
              <a:buChar char="§"/>
            </a:pPr>
            <a:r>
              <a:rPr lang="it-IT" sz="1200" dirty="0"/>
              <a:t>le imprese </a:t>
            </a:r>
            <a:r>
              <a:rPr lang="it-IT" sz="1200" b="1" dirty="0"/>
              <a:t>energivore o che hanno intrapreso un percorso di efficientamento energetico </a:t>
            </a:r>
            <a:r>
              <a:rPr lang="it-IT" sz="1200" dirty="0"/>
              <a:t>(per Transizione digitale o ecologica)*</a:t>
            </a:r>
          </a:p>
        </p:txBody>
      </p:sp>
      <p:sp>
        <p:nvSpPr>
          <p:cNvPr id="7" name="Rettangolo 6">
            <a:extLst>
              <a:ext uri="{FF2B5EF4-FFF2-40B4-BE49-F238E27FC236}">
                <a16:creationId xmlns:a16="http://schemas.microsoft.com/office/drawing/2014/main" id="{174C1194-1D8B-425F-8AFF-0AF5F3485CB6}"/>
              </a:ext>
            </a:extLst>
          </p:cNvPr>
          <p:cNvSpPr/>
          <p:nvPr/>
        </p:nvSpPr>
        <p:spPr>
          <a:xfrm>
            <a:off x="203977" y="4266484"/>
            <a:ext cx="5272898" cy="2027567"/>
          </a:xfrm>
          <a:prstGeom prst="rect">
            <a:avLst/>
          </a:prstGeom>
          <a:noFill/>
          <a:ln>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10" name="CasellaDiTesto 9">
            <a:extLst>
              <a:ext uri="{FF2B5EF4-FFF2-40B4-BE49-F238E27FC236}">
                <a16:creationId xmlns:a16="http://schemas.microsoft.com/office/drawing/2014/main" id="{9A4BF6B1-BDEE-4C86-A659-263B099656D5}"/>
              </a:ext>
            </a:extLst>
          </p:cNvPr>
          <p:cNvSpPr txBox="1"/>
          <p:nvPr/>
        </p:nvSpPr>
        <p:spPr>
          <a:xfrm>
            <a:off x="716840" y="4146332"/>
            <a:ext cx="3273269" cy="301597"/>
          </a:xfrm>
          <a:prstGeom prst="rect">
            <a:avLst/>
          </a:prstGeom>
          <a:solidFill>
            <a:schemeClr val="bg1"/>
          </a:solidFill>
        </p:spPr>
        <p:txBody>
          <a:bodyPr vert="horz" wrap="square" lIns="121920" tIns="60960" rIns="121920" bIns="60960" rtlCol="0" anchor="b">
            <a:normAutofit lnSpcReduction="10000"/>
          </a:bodyPr>
          <a:lstStyle/>
          <a:p>
            <a:pPr algn="l"/>
            <a:r>
              <a:rPr lang="it-IT" sz="1200" b="1" dirty="0">
                <a:solidFill>
                  <a:schemeClr val="accent2"/>
                </a:solidFill>
              </a:rPr>
              <a:t>ESENZIONE PRESTAZIONE GARANZIE</a:t>
            </a:r>
          </a:p>
        </p:txBody>
      </p:sp>
      <p:pic>
        <p:nvPicPr>
          <p:cNvPr id="6" name="Immagine 5" descr="Immagine che contiene cerchio, Elementi grafici, simbolo, Policromia&#10;&#10;Descrizione generata automaticamente">
            <a:extLst>
              <a:ext uri="{FF2B5EF4-FFF2-40B4-BE49-F238E27FC236}">
                <a16:creationId xmlns:a16="http://schemas.microsoft.com/office/drawing/2014/main" id="{0435BDCF-6370-4F3F-ADFB-1A53BE6B974A}"/>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33469" y="4061023"/>
            <a:ext cx="390219" cy="390219"/>
          </a:xfrm>
          <a:prstGeom prst="rect">
            <a:avLst/>
          </a:prstGeom>
          <a:solidFill>
            <a:schemeClr val="bg1"/>
          </a:solidFill>
        </p:spPr>
      </p:pic>
      <p:sp>
        <p:nvSpPr>
          <p:cNvPr id="2" name="Segnaposto numero diapositiva 3">
            <a:extLst>
              <a:ext uri="{FF2B5EF4-FFF2-40B4-BE49-F238E27FC236}">
                <a16:creationId xmlns:a16="http://schemas.microsoft.com/office/drawing/2014/main" id="{A9B4CEBD-7322-D0FB-BED9-0837AA3023C8}"/>
              </a:ext>
            </a:extLst>
          </p:cNvPr>
          <p:cNvSpPr>
            <a:spLocks noGrp="1"/>
          </p:cNvSpPr>
          <p:nvPr>
            <p:ph type="sldNum" sz="quarter" idx="12"/>
          </p:nvPr>
        </p:nvSpPr>
        <p:spPr>
          <a:xfrm>
            <a:off x="203977" y="6438596"/>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20" name="CasellaDiTesto 19">
            <a:extLst>
              <a:ext uri="{FF2B5EF4-FFF2-40B4-BE49-F238E27FC236}">
                <a16:creationId xmlns:a16="http://schemas.microsoft.com/office/drawing/2014/main" id="{00E22AA2-D714-4D51-6531-FCAC46628859}"/>
              </a:ext>
            </a:extLst>
          </p:cNvPr>
          <p:cNvSpPr txBox="1"/>
          <p:nvPr/>
        </p:nvSpPr>
        <p:spPr>
          <a:xfrm>
            <a:off x="5577075" y="1301213"/>
            <a:ext cx="3614934" cy="230832"/>
          </a:xfrm>
          <a:prstGeom prst="rect">
            <a:avLst/>
          </a:prstGeom>
          <a:noFill/>
        </p:spPr>
        <p:txBody>
          <a:bodyPr wrap="square">
            <a:spAutoFit/>
          </a:bodyPr>
          <a:lstStyle/>
          <a:p>
            <a:pPr>
              <a:spcBef>
                <a:spcPts val="800"/>
              </a:spcBef>
            </a:pPr>
            <a:r>
              <a:rPr lang="it-IT" sz="900" i="1" dirty="0"/>
              <a:t>Tabella come aggiornata dal Comitato Agevolazioni del 26/06/2024</a:t>
            </a:r>
          </a:p>
        </p:txBody>
      </p:sp>
      <p:sp>
        <p:nvSpPr>
          <p:cNvPr id="3" name="CasellaDiTesto 2">
            <a:extLst>
              <a:ext uri="{FF2B5EF4-FFF2-40B4-BE49-F238E27FC236}">
                <a16:creationId xmlns:a16="http://schemas.microsoft.com/office/drawing/2014/main" id="{233B686F-1241-7486-FC0F-0CC4244D011A}"/>
              </a:ext>
            </a:extLst>
          </p:cNvPr>
          <p:cNvSpPr txBox="1"/>
          <p:nvPr/>
        </p:nvSpPr>
        <p:spPr>
          <a:xfrm>
            <a:off x="566522" y="6389195"/>
            <a:ext cx="9920503" cy="358839"/>
          </a:xfrm>
          <a:prstGeom prst="rect">
            <a:avLst/>
          </a:prstGeom>
          <a:noFill/>
        </p:spPr>
        <p:txBody>
          <a:bodyPr wrap="square" lIns="48000" tIns="48000" rIns="48000" bIns="48000" anchor="ctr" anchorCtr="0">
            <a:noAutofit/>
          </a:bodyPr>
          <a:lstStyle/>
          <a:p>
            <a:r>
              <a:rPr lang="it-IT" sz="900" dirty="0">
                <a:solidFill>
                  <a:srgbClr val="415364"/>
                </a:solidFill>
                <a:latin typeface="Arial" panose="020B0604020202020204" pitchFamily="34" charset="0"/>
              </a:rPr>
              <a:t>*richiedente il Finanziamento «Competitività delle imprese e delle filiere italiane in America centrale o meridionale» o un finanziamento localizzato in America Latina per Certificazioni e Consulenze, Fiere ed Eventi, E-commerce, Temporary Manager o Transizione Digitale ed Ecologica in caso di energivore. </a:t>
            </a:r>
          </a:p>
          <a:p>
            <a:r>
              <a:rPr lang="it-IT" sz="900" b="1" dirty="0">
                <a:solidFill>
                  <a:srgbClr val="415364"/>
                </a:solidFill>
                <a:latin typeface="Arial" panose="020B0604020202020204" pitchFamily="34" charset="0"/>
              </a:rPr>
              <a:t>Per America Latina ed energivore entro 31.12.2026.</a:t>
            </a:r>
            <a:endParaRPr lang="it-IT" sz="900" b="1" dirty="0"/>
          </a:p>
        </p:txBody>
      </p:sp>
    </p:spTree>
    <p:extLst>
      <p:ext uri="{BB962C8B-B14F-4D97-AF65-F5344CB8AC3E}">
        <p14:creationId xmlns:p14="http://schemas.microsoft.com/office/powerpoint/2010/main" val="4253049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5" name="Immagine 14">
            <a:extLst>
              <a:ext uri="{FF2B5EF4-FFF2-40B4-BE49-F238E27FC236}">
                <a16:creationId xmlns:a16="http://schemas.microsoft.com/office/drawing/2014/main" id="{ED1308FC-6BD0-E030-4A0E-AE3D39439CA9}"/>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422986" y="0"/>
            <a:ext cx="8950585" cy="6858000"/>
          </a:xfrm>
          <a:prstGeom prst="rect">
            <a:avLst/>
          </a:prstGeom>
        </p:spPr>
      </p:pic>
      <p:sp>
        <p:nvSpPr>
          <p:cNvPr id="22" name="Rectangle 2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ettangolo 71">
            <a:extLst>
              <a:ext uri="{FF2B5EF4-FFF2-40B4-BE49-F238E27FC236}">
                <a16:creationId xmlns:a16="http://schemas.microsoft.com/office/drawing/2014/main" id="{3D76E2AD-337D-E960-BAF6-3737C3CEFF8E}"/>
              </a:ext>
            </a:extLst>
          </p:cNvPr>
          <p:cNvSpPr/>
          <p:nvPr/>
        </p:nvSpPr>
        <p:spPr>
          <a:xfrm>
            <a:off x="257665" y="383357"/>
            <a:ext cx="1162640" cy="6661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75" name="Segnaposto numero diapositiva 74">
            <a:extLst>
              <a:ext uri="{FF2B5EF4-FFF2-40B4-BE49-F238E27FC236}">
                <a16:creationId xmlns:a16="http://schemas.microsoft.com/office/drawing/2014/main" id="{EC228873-9D1E-75AF-4DE2-2C216EC4F3B9}"/>
              </a:ext>
            </a:extLst>
          </p:cNvPr>
          <p:cNvSpPr>
            <a:spLocks noGrp="1"/>
          </p:cNvSpPr>
          <p:nvPr>
            <p:ph type="sldNum" sz="quarter" idx="7"/>
          </p:nvPr>
        </p:nvSpPr>
        <p:spPr>
          <a:xfrm>
            <a:off x="383294" y="6197425"/>
            <a:ext cx="230671" cy="153888"/>
          </a:xfrm>
        </p:spPr>
        <p:txBody>
          <a:bodyPr vert="horz" wrap="square" lIns="0" tIns="0" rIns="0" bIns="0" rtlCol="0" anchor="b" anchorCtr="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fld id="{81D60167-4931-47E6-BA6A-407CBD079E47}" type="slidenum">
              <a:rPr kumimoji="0" lang="it-IT" sz="1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34</a:t>
            </a:fld>
            <a:endParaRPr kumimoji="0" lang="it-IT"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 name="Rettangolo 5">
            <a:extLst>
              <a:ext uri="{FF2B5EF4-FFF2-40B4-BE49-F238E27FC236}">
                <a16:creationId xmlns:a16="http://schemas.microsoft.com/office/drawing/2014/main" id="{08488CBC-1E37-5BD3-2C4B-95D36AE0A479}"/>
              </a:ext>
            </a:extLst>
          </p:cNvPr>
          <p:cNvSpPr/>
          <p:nvPr/>
        </p:nvSpPr>
        <p:spPr>
          <a:xfrm>
            <a:off x="461" y="335135"/>
            <a:ext cx="12373111" cy="827383"/>
          </a:xfrm>
          <a:prstGeom prst="rect">
            <a:avLst/>
          </a:prstGeom>
          <a:solidFill>
            <a:schemeClr val="bg1">
              <a:alpha val="72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178125" rtl="0" eaLnBrk="1" fontAlgn="auto" latinLnBrk="0" hangingPunct="0">
              <a:lnSpc>
                <a:spcPct val="100000"/>
              </a:lnSpc>
              <a:spcBef>
                <a:spcPts val="0"/>
              </a:spcBef>
              <a:spcAft>
                <a:spcPts val="0"/>
              </a:spcAft>
              <a:buClrTx/>
              <a:buSzTx/>
              <a:buFontTx/>
              <a:buNone/>
              <a:tabLst/>
              <a:defRPr/>
            </a:pPr>
            <a:endParaRPr kumimoji="0" lang="it-IT" sz="4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Neue Medium"/>
            </a:endParaRPr>
          </a:p>
        </p:txBody>
      </p:sp>
      <p:sp>
        <p:nvSpPr>
          <p:cNvPr id="5" name="Segnaposto testo 1">
            <a:extLst>
              <a:ext uri="{FF2B5EF4-FFF2-40B4-BE49-F238E27FC236}">
                <a16:creationId xmlns:a16="http://schemas.microsoft.com/office/drawing/2014/main" id="{5A9D8120-78BF-21FC-220D-2D4226BCE08A}"/>
              </a:ext>
            </a:extLst>
          </p:cNvPr>
          <p:cNvSpPr txBox="1">
            <a:spLocks/>
          </p:cNvSpPr>
          <p:nvPr/>
        </p:nvSpPr>
        <p:spPr>
          <a:xfrm>
            <a:off x="208654" y="510413"/>
            <a:ext cx="12018949" cy="383116"/>
          </a:xfrm>
          <a:prstGeom prst="rect">
            <a:avLst/>
          </a:prstGeom>
        </p:spPr>
        <p:txBody>
          <a:bodyPr vert="horz" lIns="0" tIns="0" rIns="0" bIns="0" rtlCol="0" anchor="t" anchorCtr="0">
            <a:noAutofit/>
          </a:bodyPr>
          <a:lstStyle>
            <a:lvl1pPr marL="0" indent="0" algn="l" defTabSz="685800" rtl="0" eaLnBrk="1" latinLnBrk="0" hangingPunct="1">
              <a:lnSpc>
                <a:spcPct val="90000"/>
              </a:lnSpc>
              <a:spcBef>
                <a:spcPts val="750"/>
              </a:spcBef>
              <a:buFont typeface="Arial" panose="020B0604020202020204" pitchFamily="34" charset="0"/>
              <a:buNone/>
              <a:defRPr sz="18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892" indent="0" algn="l" defTabSz="685800" rtl="0" eaLnBrk="1" latinLnBrk="0" hangingPunct="1">
              <a:lnSpc>
                <a:spcPct val="90000"/>
              </a:lnSpc>
              <a:spcBef>
                <a:spcPts val="375"/>
              </a:spcBef>
              <a:buFont typeface="Arial" panose="020B0604020202020204" pitchFamily="34" charset="0"/>
              <a:buNone/>
              <a:defRPr sz="1500" b="0" i="0" kern="1200">
                <a:solidFill>
                  <a:schemeClr val="tx1">
                    <a:tint val="75000"/>
                  </a:schemeClr>
                </a:solidFill>
                <a:latin typeface="Arial" panose="020B0604020202020204" pitchFamily="34" charset="0"/>
                <a:ea typeface="+mn-ea"/>
                <a:cs typeface="Arial" panose="020B0604020202020204" pitchFamily="34" charset="0"/>
              </a:defRPr>
            </a:lvl2pPr>
            <a:lvl3pPr marL="685783" indent="0" algn="l" defTabSz="685800" rtl="0" eaLnBrk="1" latinLnBrk="0" hangingPunct="1">
              <a:lnSpc>
                <a:spcPct val="90000"/>
              </a:lnSpc>
              <a:spcBef>
                <a:spcPts val="375"/>
              </a:spcBef>
              <a:buFont typeface="Arial" panose="020B0604020202020204" pitchFamily="34" charset="0"/>
              <a:buNone/>
              <a:defRPr sz="1350" b="0" i="0" kern="1200">
                <a:solidFill>
                  <a:schemeClr val="tx1">
                    <a:tint val="75000"/>
                  </a:schemeClr>
                </a:solidFill>
                <a:latin typeface="Arial" panose="020B0604020202020204" pitchFamily="34" charset="0"/>
                <a:ea typeface="+mn-ea"/>
                <a:cs typeface="Arial" panose="020B0604020202020204" pitchFamily="34" charset="0"/>
              </a:defRPr>
            </a:lvl3pPr>
            <a:lvl4pPr marL="1028675" indent="0" algn="l" defTabSz="685800" rtl="0" eaLnBrk="1" latinLnBrk="0" hangingPunct="1">
              <a:lnSpc>
                <a:spcPct val="90000"/>
              </a:lnSpc>
              <a:spcBef>
                <a:spcPts val="375"/>
              </a:spcBef>
              <a:buFont typeface="Arial" panose="020B0604020202020204" pitchFamily="34" charset="0"/>
              <a:buNone/>
              <a:defRPr sz="1200" b="0" i="0" kern="1200">
                <a:solidFill>
                  <a:schemeClr val="tx1">
                    <a:tint val="75000"/>
                  </a:schemeClr>
                </a:solidFill>
                <a:latin typeface="Arial" panose="020B0604020202020204" pitchFamily="34" charset="0"/>
                <a:ea typeface="+mn-ea"/>
                <a:cs typeface="Arial" panose="020B0604020202020204" pitchFamily="34" charset="0"/>
              </a:defRPr>
            </a:lvl4pPr>
            <a:lvl5pPr marL="1371566" indent="0" algn="l" defTabSz="685800" rtl="0" eaLnBrk="1" latinLnBrk="0" hangingPunct="1">
              <a:lnSpc>
                <a:spcPct val="90000"/>
              </a:lnSpc>
              <a:spcBef>
                <a:spcPts val="375"/>
              </a:spcBef>
              <a:buFont typeface="Arial" panose="020B0604020202020204" pitchFamily="34" charset="0"/>
              <a:buNone/>
              <a:defRPr sz="1200" b="0" i="0" kern="1200">
                <a:solidFill>
                  <a:schemeClr val="tx1">
                    <a:tint val="75000"/>
                  </a:schemeClr>
                </a:solidFill>
                <a:latin typeface="Arial" panose="020B0604020202020204" pitchFamily="34" charset="0"/>
                <a:ea typeface="+mn-ea"/>
                <a:cs typeface="Arial" panose="020B0604020202020204" pitchFamily="34" charset="0"/>
              </a:defRPr>
            </a:lvl5pPr>
            <a:lvl6pPr marL="1714457"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l" defTabSz="914377" rtl="0" eaLnBrk="1" fontAlgn="auto" latinLnBrk="0" hangingPunct="1">
              <a:lnSpc>
                <a:spcPct val="100000"/>
              </a:lnSpc>
              <a:spcBef>
                <a:spcPts val="1600"/>
              </a:spcBef>
              <a:spcAft>
                <a:spcPts val="0"/>
              </a:spcAft>
              <a:buClrTx/>
              <a:buSzTx/>
              <a:buFont typeface="Arial" panose="020B0604020202020204" pitchFamily="34" charset="0"/>
              <a:buNone/>
              <a:tabLst/>
              <a:defRPr/>
            </a:pPr>
            <a:r>
              <a:rPr kumimoji="0" lang="it-IT" sz="2400" b="1" i="0" u="none" strike="noStrike" kern="1200" cap="none" spc="0" normalizeH="0" baseline="0" noProof="0" dirty="0">
                <a:ln>
                  <a:noFill/>
                </a:ln>
                <a:solidFill>
                  <a:srgbClr val="415064"/>
                </a:solidFill>
                <a:effectLst/>
                <a:uLnTx/>
                <a:uFillTx/>
              </a:rPr>
              <a:t>Finanziamenti agevolati - </a:t>
            </a:r>
            <a:r>
              <a:rPr kumimoji="0" lang="it-IT" sz="2400" b="1" i="0" u="none" strike="noStrike" kern="100" cap="none" spc="0" normalizeH="0" baseline="0" noProof="0" dirty="0">
                <a:ln>
                  <a:noFill/>
                </a:ln>
                <a:solidFill>
                  <a:srgbClr val="415064"/>
                </a:solidFill>
                <a:effectLst/>
                <a:uLnTx/>
                <a:uFillTx/>
              </a:rPr>
              <a:t>Focus «Misura Balcani»</a:t>
            </a:r>
          </a:p>
        </p:txBody>
      </p:sp>
      <p:sp>
        <p:nvSpPr>
          <p:cNvPr id="17" name="Rettangolo 16">
            <a:extLst>
              <a:ext uri="{FF2B5EF4-FFF2-40B4-BE49-F238E27FC236}">
                <a16:creationId xmlns:a16="http://schemas.microsoft.com/office/drawing/2014/main" id="{B8A00EE1-0C24-9970-FC4F-108FE382C85D}"/>
              </a:ext>
            </a:extLst>
          </p:cNvPr>
          <p:cNvSpPr/>
          <p:nvPr/>
        </p:nvSpPr>
        <p:spPr>
          <a:xfrm>
            <a:off x="7195273" y="1855287"/>
            <a:ext cx="4689209" cy="2212236"/>
          </a:xfrm>
          <a:prstGeom prst="rect">
            <a:avLst/>
          </a:prstGeom>
          <a:solidFill>
            <a:schemeClr val="bg1">
              <a:alpha val="72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178125" rtl="0" eaLnBrk="1" fontAlgn="auto" latinLnBrk="0" hangingPunct="0">
              <a:lnSpc>
                <a:spcPct val="100000"/>
              </a:lnSpc>
              <a:spcBef>
                <a:spcPts val="0"/>
              </a:spcBef>
              <a:spcAft>
                <a:spcPts val="0"/>
              </a:spcAft>
              <a:buClrTx/>
              <a:buSzTx/>
              <a:buFontTx/>
              <a:buNone/>
              <a:tabLst/>
              <a:defRPr/>
            </a:pPr>
            <a:endParaRPr kumimoji="0" lang="it-IT" sz="4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Neue Medium"/>
            </a:endParaRPr>
          </a:p>
        </p:txBody>
      </p:sp>
      <p:pic>
        <p:nvPicPr>
          <p:cNvPr id="2" name="Immagine 1">
            <a:extLst>
              <a:ext uri="{FF2B5EF4-FFF2-40B4-BE49-F238E27FC236}">
                <a16:creationId xmlns:a16="http://schemas.microsoft.com/office/drawing/2014/main" id="{D23EC24F-F08D-D5B6-F0C2-B11406C8C86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36141" y="2170048"/>
            <a:ext cx="581955" cy="388047"/>
          </a:xfrm>
          <a:prstGeom prst="rect">
            <a:avLst/>
          </a:prstGeom>
          <a:ln>
            <a:solidFill>
              <a:schemeClr val="accent3">
                <a:lumMod val="20000"/>
                <a:lumOff val="80000"/>
              </a:schemeClr>
            </a:solidFill>
          </a:ln>
        </p:spPr>
      </p:pic>
      <p:sp>
        <p:nvSpPr>
          <p:cNvPr id="3" name="CasellaDiTesto 2">
            <a:extLst>
              <a:ext uri="{FF2B5EF4-FFF2-40B4-BE49-F238E27FC236}">
                <a16:creationId xmlns:a16="http://schemas.microsoft.com/office/drawing/2014/main" id="{FCD5F3D4-F87A-9E90-C244-64CB9184E194}"/>
              </a:ext>
            </a:extLst>
          </p:cNvPr>
          <p:cNvSpPr txBox="1"/>
          <p:nvPr/>
        </p:nvSpPr>
        <p:spPr>
          <a:xfrm>
            <a:off x="7436620" y="2533388"/>
            <a:ext cx="957236"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SERBIA</a:t>
            </a:r>
          </a:p>
        </p:txBody>
      </p:sp>
      <p:sp>
        <p:nvSpPr>
          <p:cNvPr id="4" name="CasellaDiTesto 3">
            <a:extLst>
              <a:ext uri="{FF2B5EF4-FFF2-40B4-BE49-F238E27FC236}">
                <a16:creationId xmlns:a16="http://schemas.microsoft.com/office/drawing/2014/main" id="{A002FEBE-6A77-E3E7-D52B-BCA752D1447F}"/>
              </a:ext>
            </a:extLst>
          </p:cNvPr>
          <p:cNvSpPr txBox="1"/>
          <p:nvPr/>
        </p:nvSpPr>
        <p:spPr>
          <a:xfrm>
            <a:off x="10588292" y="3433901"/>
            <a:ext cx="104286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ALBANIA</a:t>
            </a:r>
          </a:p>
        </p:txBody>
      </p:sp>
      <p:sp>
        <p:nvSpPr>
          <p:cNvPr id="7" name="CasellaDiTesto 6">
            <a:extLst>
              <a:ext uri="{FF2B5EF4-FFF2-40B4-BE49-F238E27FC236}">
                <a16:creationId xmlns:a16="http://schemas.microsoft.com/office/drawing/2014/main" id="{7293DE40-601E-B955-F76D-F3786824DAAA}"/>
              </a:ext>
            </a:extLst>
          </p:cNvPr>
          <p:cNvSpPr txBox="1"/>
          <p:nvPr/>
        </p:nvSpPr>
        <p:spPr>
          <a:xfrm>
            <a:off x="9075005" y="2548452"/>
            <a:ext cx="957236"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KOSOVO</a:t>
            </a:r>
          </a:p>
        </p:txBody>
      </p:sp>
      <p:pic>
        <p:nvPicPr>
          <p:cNvPr id="8" name="Immagine 7">
            <a:extLst>
              <a:ext uri="{FF2B5EF4-FFF2-40B4-BE49-F238E27FC236}">
                <a16:creationId xmlns:a16="http://schemas.microsoft.com/office/drawing/2014/main" id="{80B9454E-B46D-54C0-E9E5-64AEAD53995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238806" y="2159997"/>
            <a:ext cx="581955" cy="388455"/>
          </a:xfrm>
          <a:prstGeom prst="rect">
            <a:avLst/>
          </a:prstGeom>
        </p:spPr>
      </p:pic>
      <p:pic>
        <p:nvPicPr>
          <p:cNvPr id="9" name="Immagine 8">
            <a:extLst>
              <a:ext uri="{FF2B5EF4-FFF2-40B4-BE49-F238E27FC236}">
                <a16:creationId xmlns:a16="http://schemas.microsoft.com/office/drawing/2014/main" id="{60A5E78A-5C5C-BB4C-C08F-1D7A2EB40C4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838617" y="2995170"/>
            <a:ext cx="581955" cy="388800"/>
          </a:xfrm>
          <a:prstGeom prst="rect">
            <a:avLst/>
          </a:prstGeom>
        </p:spPr>
      </p:pic>
      <p:sp>
        <p:nvSpPr>
          <p:cNvPr id="10" name="CasellaDiTesto 9">
            <a:extLst>
              <a:ext uri="{FF2B5EF4-FFF2-40B4-BE49-F238E27FC236}">
                <a16:creationId xmlns:a16="http://schemas.microsoft.com/office/drawing/2014/main" id="{28FFB8EF-D523-0F1B-26D9-1CDF40CDA176}"/>
              </a:ext>
            </a:extLst>
          </p:cNvPr>
          <p:cNvSpPr txBox="1"/>
          <p:nvPr/>
        </p:nvSpPr>
        <p:spPr>
          <a:xfrm>
            <a:off x="8903032" y="3338222"/>
            <a:ext cx="1253503"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BOSNIA - ERZEGOVINA</a:t>
            </a:r>
          </a:p>
        </p:txBody>
      </p:sp>
      <p:sp>
        <p:nvSpPr>
          <p:cNvPr id="11" name="CasellaDiTesto 10">
            <a:extLst>
              <a:ext uri="{FF2B5EF4-FFF2-40B4-BE49-F238E27FC236}">
                <a16:creationId xmlns:a16="http://schemas.microsoft.com/office/drawing/2014/main" id="{D8E9B278-D78F-9AF0-0BE5-899792C1A4CD}"/>
              </a:ext>
            </a:extLst>
          </p:cNvPr>
          <p:cNvSpPr txBox="1"/>
          <p:nvPr/>
        </p:nvSpPr>
        <p:spPr>
          <a:xfrm>
            <a:off x="7244758" y="3341569"/>
            <a:ext cx="1364720"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MACEDONIA DEL NORD</a:t>
            </a:r>
          </a:p>
        </p:txBody>
      </p:sp>
      <p:pic>
        <p:nvPicPr>
          <p:cNvPr id="12" name="Immagine 11">
            <a:extLst>
              <a:ext uri="{FF2B5EF4-FFF2-40B4-BE49-F238E27FC236}">
                <a16:creationId xmlns:a16="http://schemas.microsoft.com/office/drawing/2014/main" id="{2FF1085E-5D03-72C6-CD3A-46383AFBCFA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616842" y="2950921"/>
            <a:ext cx="581955" cy="388007"/>
          </a:xfrm>
          <a:prstGeom prst="rect">
            <a:avLst/>
          </a:prstGeom>
        </p:spPr>
      </p:pic>
      <p:pic>
        <p:nvPicPr>
          <p:cNvPr id="13" name="Immagine 12">
            <a:extLst>
              <a:ext uri="{FF2B5EF4-FFF2-40B4-BE49-F238E27FC236}">
                <a16:creationId xmlns:a16="http://schemas.microsoft.com/office/drawing/2014/main" id="{32DC587C-0495-5C42-CFBB-9E9129CCEA21}"/>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238806" y="2970602"/>
            <a:ext cx="581955" cy="388800"/>
          </a:xfrm>
          <a:prstGeom prst="rect">
            <a:avLst/>
          </a:prstGeom>
        </p:spPr>
      </p:pic>
      <p:pic>
        <p:nvPicPr>
          <p:cNvPr id="14" name="Immagine 13">
            <a:extLst>
              <a:ext uri="{FF2B5EF4-FFF2-40B4-BE49-F238E27FC236}">
                <a16:creationId xmlns:a16="http://schemas.microsoft.com/office/drawing/2014/main" id="{AFB22C4A-9180-F26A-D4E1-BB5412CBCE8A}"/>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0854007" y="2159996"/>
            <a:ext cx="600743" cy="388455"/>
          </a:xfrm>
          <a:prstGeom prst="rect">
            <a:avLst/>
          </a:prstGeom>
        </p:spPr>
      </p:pic>
      <p:sp>
        <p:nvSpPr>
          <p:cNvPr id="16" name="CasellaDiTesto 15">
            <a:extLst>
              <a:ext uri="{FF2B5EF4-FFF2-40B4-BE49-F238E27FC236}">
                <a16:creationId xmlns:a16="http://schemas.microsoft.com/office/drawing/2014/main" id="{F9F15074-7445-8E14-3CA6-A6B588C6B5B0}"/>
              </a:ext>
            </a:extLst>
          </p:cNvPr>
          <p:cNvSpPr txBox="1"/>
          <p:nvPr/>
        </p:nvSpPr>
        <p:spPr>
          <a:xfrm>
            <a:off x="10127230" y="2558095"/>
            <a:ext cx="2054295"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MONTENEGRO</a:t>
            </a:r>
          </a:p>
        </p:txBody>
      </p:sp>
      <p:sp>
        <p:nvSpPr>
          <p:cNvPr id="19" name="Rettangolo 18">
            <a:extLst>
              <a:ext uri="{FF2B5EF4-FFF2-40B4-BE49-F238E27FC236}">
                <a16:creationId xmlns:a16="http://schemas.microsoft.com/office/drawing/2014/main" id="{96520C17-590E-B994-1852-D4C1A04CDD54}"/>
              </a:ext>
            </a:extLst>
          </p:cNvPr>
          <p:cNvSpPr/>
          <p:nvPr/>
        </p:nvSpPr>
        <p:spPr>
          <a:xfrm>
            <a:off x="7329772" y="1324105"/>
            <a:ext cx="4395967" cy="346955"/>
          </a:xfrm>
          <a:prstGeom prst="rect">
            <a:avLst/>
          </a:prstGeom>
          <a:solidFill>
            <a:schemeClr val="tx2">
              <a:lumMod val="20000"/>
              <a:lumOff val="80000"/>
            </a:schemeClr>
          </a:solidFill>
          <a:ln w="12700" cap="flat" cmpd="sng" algn="ctr">
            <a:solidFill>
              <a:srgbClr val="5F85B1">
                <a:lumMod val="20000"/>
                <a:lumOff val="8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05392"/>
                </a:solidFill>
                <a:effectLst/>
                <a:uLnTx/>
                <a:uFillTx/>
                <a:latin typeface="Arial" panose="020B0604020202020204" pitchFamily="34" charset="0"/>
                <a:cs typeface="Arial" panose="020B0604020202020204" pitchFamily="34" charset="0"/>
              </a:rPr>
              <a:t>    PAESI COINVOLTI</a:t>
            </a:r>
          </a:p>
        </p:txBody>
      </p:sp>
      <p:sp>
        <p:nvSpPr>
          <p:cNvPr id="31" name="CasellaDiTesto 30">
            <a:extLst>
              <a:ext uri="{FF2B5EF4-FFF2-40B4-BE49-F238E27FC236}">
                <a16:creationId xmlns:a16="http://schemas.microsoft.com/office/drawing/2014/main" id="{5300357B-7AE9-CB72-0946-E4AA6D880276}"/>
              </a:ext>
            </a:extLst>
          </p:cNvPr>
          <p:cNvSpPr txBox="1"/>
          <p:nvPr/>
        </p:nvSpPr>
        <p:spPr>
          <a:xfrm>
            <a:off x="878136" y="2309274"/>
            <a:ext cx="5810607" cy="1600438"/>
          </a:xfrm>
          <a:prstGeom prst="rect">
            <a:avLst/>
          </a:prstGeom>
          <a:noFill/>
        </p:spPr>
        <p:txBody>
          <a:bodyPr wrap="square">
            <a:spAutoFit/>
          </a:bodyPr>
          <a:lstStyle/>
          <a:p>
            <a:pPr marL="342891" marR="0" lvl="0" indent="-342891" algn="l" defTabSz="914400" rtl="0" eaLnBrk="1" fontAlgn="auto" latinLnBrk="0" hangingPunct="1">
              <a:lnSpc>
                <a:spcPct val="100000"/>
              </a:lnSpc>
              <a:spcBef>
                <a:spcPts val="0"/>
              </a:spcBef>
              <a:spcAft>
                <a:spcPts val="0"/>
              </a:spcAft>
              <a:buClrTx/>
              <a:buSzTx/>
              <a:buFontTx/>
              <a:buAutoNum type="arabicPeriod"/>
              <a:tabLst/>
              <a:defRPr/>
            </a:pPr>
            <a:r>
              <a:rPr kumimoji="0" lang="it-IT" sz="1400" b="1"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10% di Cofinanziamento a fondo perduto</a:t>
            </a:r>
          </a:p>
          <a:p>
            <a:pPr marL="342891" marR="0" lvl="0" indent="-342891" algn="l" defTabSz="914400" rtl="0" eaLnBrk="1" fontAlgn="auto" latinLnBrk="0" hangingPunct="1">
              <a:lnSpc>
                <a:spcPct val="100000"/>
              </a:lnSpc>
              <a:spcBef>
                <a:spcPts val="0"/>
              </a:spcBef>
              <a:spcAft>
                <a:spcPts val="0"/>
              </a:spcAft>
              <a:buClrTx/>
              <a:buSzTx/>
              <a:buFontTx/>
              <a:buAutoNum type="arabicPeriod"/>
              <a:tabLst/>
              <a:defRPr/>
            </a:pPr>
            <a:endParaRPr kumimoji="0" lang="it-IT" sz="1400" b="1"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endParaRPr>
          </a:p>
          <a:p>
            <a:pPr marL="342891" marR="0" lvl="0" indent="-342891" algn="l" defTabSz="914400" rtl="0" eaLnBrk="1" fontAlgn="auto" latinLnBrk="0" hangingPunct="1">
              <a:lnSpc>
                <a:spcPct val="100000"/>
              </a:lnSpc>
              <a:spcBef>
                <a:spcPts val="0"/>
              </a:spcBef>
              <a:spcAft>
                <a:spcPts val="0"/>
              </a:spcAft>
              <a:buClrTx/>
              <a:buSzTx/>
              <a:buFontTx/>
              <a:buAutoNum type="arabicPeriod"/>
              <a:tabLst/>
              <a:defRPr/>
            </a:pPr>
            <a:r>
              <a:rPr kumimoji="0" lang="it-IT" sz="1400" b="1"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Esenzione dalla prestazione di garanzie</a:t>
            </a:r>
          </a:p>
          <a:p>
            <a:pPr marL="342891" marR="0" lvl="0" indent="-342891" algn="l" defTabSz="914400" rtl="0" eaLnBrk="1" fontAlgn="auto" latinLnBrk="0" hangingPunct="1">
              <a:lnSpc>
                <a:spcPct val="100000"/>
              </a:lnSpc>
              <a:spcBef>
                <a:spcPts val="0"/>
              </a:spcBef>
              <a:spcAft>
                <a:spcPts val="0"/>
              </a:spcAft>
              <a:buClrTx/>
              <a:buSzTx/>
              <a:buFontTx/>
              <a:buAutoNum type="arabicPeriod"/>
              <a:tabLst/>
              <a:defRPr/>
            </a:pPr>
            <a:endParaRPr kumimoji="0" lang="it-IT" sz="1400" b="1"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endParaRPr>
          </a:p>
          <a:p>
            <a:pPr marL="342891" marR="0" lvl="0" indent="-342891" algn="l" defTabSz="914400" rtl="0" eaLnBrk="1" fontAlgn="auto" latinLnBrk="0" hangingPunct="1">
              <a:lnSpc>
                <a:spcPct val="100000"/>
              </a:lnSpc>
              <a:spcBef>
                <a:spcPts val="0"/>
              </a:spcBef>
              <a:spcAft>
                <a:spcPts val="0"/>
              </a:spcAft>
              <a:buClrTx/>
              <a:buSzTx/>
              <a:buFontTx/>
              <a:buAutoNum type="arabicPeriod"/>
              <a:tabLst/>
              <a:defRPr/>
            </a:pPr>
            <a:r>
              <a:rPr kumimoji="0" lang="it-IT" sz="1400" b="1"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Fino all’80% del finanziamento Transizione Digitale o Ecologica da destinare a spese per il rafforzamento patrimoniale</a:t>
            </a:r>
          </a:p>
        </p:txBody>
      </p:sp>
      <p:sp>
        <p:nvSpPr>
          <p:cNvPr id="32" name="Rettangolo con angoli arrotondati 31">
            <a:extLst>
              <a:ext uri="{FF2B5EF4-FFF2-40B4-BE49-F238E27FC236}">
                <a16:creationId xmlns:a16="http://schemas.microsoft.com/office/drawing/2014/main" id="{E3B39036-CF93-BE37-A419-3BA40813028E}"/>
              </a:ext>
            </a:extLst>
          </p:cNvPr>
          <p:cNvSpPr/>
          <p:nvPr/>
        </p:nvSpPr>
        <p:spPr>
          <a:xfrm>
            <a:off x="558098" y="1433418"/>
            <a:ext cx="6121877" cy="2636974"/>
          </a:xfrm>
          <a:prstGeom prst="roundRect">
            <a:avLst/>
          </a:prstGeom>
          <a:noFill/>
          <a:ln w="9525" cap="flat" cmpd="sng" algn="ctr">
            <a:solidFill>
              <a:srgbClr val="B5C8E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noProof="0" dirty="0">
              <a:ln>
                <a:noFill/>
              </a:ln>
              <a:solidFill>
                <a:srgbClr val="FFFEFD"/>
              </a:solidFill>
              <a:effectLst/>
              <a:uLnTx/>
              <a:uFillTx/>
              <a:latin typeface="Arial" panose="020B0604020202020204" pitchFamily="34" charset="0"/>
              <a:cs typeface="Arial" panose="020B0604020202020204" pitchFamily="34" charset="0"/>
            </a:endParaRPr>
          </a:p>
        </p:txBody>
      </p:sp>
      <p:pic>
        <p:nvPicPr>
          <p:cNvPr id="33" name="Immagine 32" descr="Immagine che contiene nero, oscurità&#10;&#10;Descrizione generata automaticamente">
            <a:extLst>
              <a:ext uri="{FF2B5EF4-FFF2-40B4-BE49-F238E27FC236}">
                <a16:creationId xmlns:a16="http://schemas.microsoft.com/office/drawing/2014/main" id="{61BF6A42-F155-C483-CF27-763AEF168E7C}"/>
              </a:ext>
            </a:extLst>
          </p:cNvPr>
          <p:cNvPicPr>
            <a:picLocks noChangeAspect="1"/>
          </p:cNvPicPr>
          <p:nvPr/>
        </p:nvPicPr>
        <p:blipFill>
          <a:blip r:embed="rId10" cstate="screen">
            <a:duotone>
              <a:srgbClr val="5F85B1">
                <a:shade val="45000"/>
                <a:satMod val="135000"/>
              </a:srgbClr>
              <a:prstClr val="white"/>
            </a:duotone>
            <a:extLst>
              <a:ext uri="{28A0092B-C50C-407E-A947-70E740481C1C}">
                <a14:useLocalDpi xmlns:a14="http://schemas.microsoft.com/office/drawing/2010/main" val="0"/>
              </a:ext>
            </a:extLst>
          </a:blip>
          <a:stretch>
            <a:fillRect/>
          </a:stretch>
        </p:blipFill>
        <p:spPr>
          <a:xfrm>
            <a:off x="266848" y="2537353"/>
            <a:ext cx="582499" cy="582499"/>
          </a:xfrm>
          <a:prstGeom prst="rect">
            <a:avLst/>
          </a:prstGeom>
          <a:solidFill>
            <a:srgbClr val="FFFEFD"/>
          </a:solidFill>
        </p:spPr>
      </p:pic>
      <p:sp>
        <p:nvSpPr>
          <p:cNvPr id="34" name="Rettangolo 33">
            <a:extLst>
              <a:ext uri="{FF2B5EF4-FFF2-40B4-BE49-F238E27FC236}">
                <a16:creationId xmlns:a16="http://schemas.microsoft.com/office/drawing/2014/main" id="{98508A9A-3D8D-BD78-AA4E-B32D1E561938}"/>
              </a:ext>
            </a:extLst>
          </p:cNvPr>
          <p:cNvSpPr/>
          <p:nvPr/>
        </p:nvSpPr>
        <p:spPr>
          <a:xfrm>
            <a:off x="2253113" y="1284476"/>
            <a:ext cx="2392155" cy="275245"/>
          </a:xfrm>
          <a:prstGeom prst="rect">
            <a:avLst/>
          </a:prstGeom>
          <a:solidFill>
            <a:srgbClr val="FFFEF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5F85B1"/>
                </a:solidFill>
                <a:effectLst/>
                <a:uLnTx/>
                <a:uFillTx/>
                <a:latin typeface="Arial" panose="020B0604020202020204" pitchFamily="34" charset="0"/>
                <a:cs typeface="Arial" panose="020B0604020202020204" pitchFamily="34" charset="0"/>
              </a:rPr>
              <a:t>CONDIZIONI DEDICATE</a:t>
            </a:r>
          </a:p>
        </p:txBody>
      </p:sp>
      <p:sp>
        <p:nvSpPr>
          <p:cNvPr id="35" name="CasellaDiTesto 34">
            <a:extLst>
              <a:ext uri="{FF2B5EF4-FFF2-40B4-BE49-F238E27FC236}">
                <a16:creationId xmlns:a16="http://schemas.microsoft.com/office/drawing/2014/main" id="{98C021DD-516B-3B24-ED14-3D8B54371F84}"/>
              </a:ext>
            </a:extLst>
          </p:cNvPr>
          <p:cNvSpPr txBox="1"/>
          <p:nvPr/>
        </p:nvSpPr>
        <p:spPr>
          <a:xfrm>
            <a:off x="833073" y="1682425"/>
            <a:ext cx="5358445"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Arial" panose="020B0604020202020204" pitchFamily="34" charset="0"/>
              </a:rPr>
              <a:t>Riserva dedicata: </a:t>
            </a:r>
            <a:r>
              <a:rPr kumimoji="0" lang="it-IT" sz="14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Arial" panose="020B0604020202020204" pitchFamily="34" charset="0"/>
              </a:rPr>
              <a:t>200 €mln </a:t>
            </a:r>
            <a:r>
              <a:rPr kumimoji="0" lang="it-IT" sz="14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Arial" panose="020B0604020202020204" pitchFamily="34" charset="0"/>
              </a:rPr>
              <a:t>per tutte le linee di finanziamento </a:t>
            </a:r>
            <a:r>
              <a:rPr kumimoji="0" lang="it-IT" sz="1400" b="1" i="0" u="sng"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Arial" panose="020B0604020202020204" pitchFamily="34" charset="0"/>
              </a:rPr>
              <a:t>rinnovata a luglio 2024 con ulteriori 200 €mln</a:t>
            </a:r>
            <a:endParaRPr kumimoji="0" lang="it-IT" sz="1400" b="0" i="0" u="sng"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44" name="Rettangolo 43">
            <a:extLst>
              <a:ext uri="{FF2B5EF4-FFF2-40B4-BE49-F238E27FC236}">
                <a16:creationId xmlns:a16="http://schemas.microsoft.com/office/drawing/2014/main" id="{BB983BAF-7DD3-475B-459D-66C2F2A45625}"/>
              </a:ext>
            </a:extLst>
          </p:cNvPr>
          <p:cNvSpPr/>
          <p:nvPr/>
        </p:nvSpPr>
        <p:spPr>
          <a:xfrm>
            <a:off x="575674" y="4458237"/>
            <a:ext cx="11308808" cy="1763584"/>
          </a:xfrm>
          <a:prstGeom prst="rect">
            <a:avLst/>
          </a:prstGeom>
          <a:solidFill>
            <a:srgbClr val="FFFEFD"/>
          </a:solidFill>
          <a:ln w="19050" cap="flat" cmpd="sng" algn="ctr">
            <a:solidFill>
              <a:srgbClr val="415364">
                <a:lumMod val="20000"/>
                <a:lumOff val="80000"/>
              </a:srgbClr>
            </a:solidFill>
            <a:prstDash val="solid"/>
            <a:miter lim="800000"/>
          </a:ln>
          <a:effectLst/>
        </p:spPr>
        <p:txBody>
          <a:bodyPr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del finanziamento destinato alla copertura di investimenti per il rafforzamento patrimoniale </a:t>
            </a:r>
          </a:p>
        </p:txBody>
      </p:sp>
      <p:sp>
        <p:nvSpPr>
          <p:cNvPr id="45" name="Rettangolo 44">
            <a:extLst>
              <a:ext uri="{FF2B5EF4-FFF2-40B4-BE49-F238E27FC236}">
                <a16:creationId xmlns:a16="http://schemas.microsoft.com/office/drawing/2014/main" id="{93D6238E-6926-949F-0B70-79A013B95DEC}"/>
              </a:ext>
            </a:extLst>
          </p:cNvPr>
          <p:cNvSpPr/>
          <p:nvPr/>
        </p:nvSpPr>
        <p:spPr>
          <a:xfrm>
            <a:off x="1301149" y="4600403"/>
            <a:ext cx="4299077" cy="775717"/>
          </a:xfrm>
          <a:prstGeom prst="rect">
            <a:avLst/>
          </a:prstGeom>
          <a:no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05392"/>
                </a:solidFill>
                <a:effectLst/>
                <a:uLnTx/>
                <a:uFillTx/>
                <a:latin typeface="Arial" panose="020B0604020202020204" pitchFamily="34" charset="0"/>
                <a:cs typeface="Arial" panose="020B0604020202020204" pitchFamily="34" charset="0"/>
              </a:rPr>
              <a:t>Con interesse diretto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Esportatrici verso/importatrici dai Balcani Occidentali</a:t>
            </a:r>
          </a:p>
        </p:txBody>
      </p:sp>
      <p:sp>
        <p:nvSpPr>
          <p:cNvPr id="46" name="Rettangolo 45">
            <a:extLst>
              <a:ext uri="{FF2B5EF4-FFF2-40B4-BE49-F238E27FC236}">
                <a16:creationId xmlns:a16="http://schemas.microsoft.com/office/drawing/2014/main" id="{350B00B3-E552-D33A-02F8-870156335772}"/>
              </a:ext>
            </a:extLst>
          </p:cNvPr>
          <p:cNvSpPr/>
          <p:nvPr/>
        </p:nvSpPr>
        <p:spPr>
          <a:xfrm>
            <a:off x="6499383" y="4602725"/>
            <a:ext cx="4825940" cy="775717"/>
          </a:xfrm>
          <a:prstGeom prst="rect">
            <a:avLst/>
          </a:prstGeom>
          <a:no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05392"/>
                </a:solidFill>
                <a:effectLst/>
                <a:uLnTx/>
                <a:uFillTx/>
                <a:latin typeface="Arial" panose="020B0604020202020204" pitchFamily="34" charset="0"/>
                <a:cs typeface="Arial" panose="020B0604020202020204" pitchFamily="34" charset="0"/>
              </a:rPr>
              <a:t>Con presenza nei Balcani Occidentali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Con sede commerciale, di produzione o di rappresentanza</a:t>
            </a:r>
          </a:p>
        </p:txBody>
      </p:sp>
      <p:sp>
        <p:nvSpPr>
          <p:cNvPr id="47" name="Rettangolo 46">
            <a:extLst>
              <a:ext uri="{FF2B5EF4-FFF2-40B4-BE49-F238E27FC236}">
                <a16:creationId xmlns:a16="http://schemas.microsoft.com/office/drawing/2014/main" id="{E8A6D21C-CADC-954F-8A2B-D8588810CF80}"/>
              </a:ext>
            </a:extLst>
          </p:cNvPr>
          <p:cNvSpPr/>
          <p:nvPr/>
        </p:nvSpPr>
        <p:spPr>
          <a:xfrm>
            <a:off x="1312812" y="4233023"/>
            <a:ext cx="3166455" cy="420053"/>
          </a:xfrm>
          <a:prstGeom prst="rect">
            <a:avLst/>
          </a:prstGeom>
          <a:solidFill>
            <a:srgbClr val="FFFEFD"/>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05392"/>
                </a:solidFill>
                <a:effectLst/>
                <a:uLnTx/>
                <a:uFillTx/>
                <a:latin typeface="Arial" panose="020B0604020202020204" pitchFamily="34" charset="0"/>
                <a:cs typeface="Arial" panose="020B0604020202020204" pitchFamily="34" charset="0"/>
              </a:rPr>
              <a:t>  IMPRESE BENEFICIARIE</a:t>
            </a:r>
          </a:p>
        </p:txBody>
      </p:sp>
      <p:sp>
        <p:nvSpPr>
          <p:cNvPr id="48" name="Rettangolo 47">
            <a:extLst>
              <a:ext uri="{FF2B5EF4-FFF2-40B4-BE49-F238E27FC236}">
                <a16:creationId xmlns:a16="http://schemas.microsoft.com/office/drawing/2014/main" id="{F631DB3B-3C40-A273-50C4-CF1F7D27ABA6}"/>
              </a:ext>
            </a:extLst>
          </p:cNvPr>
          <p:cNvSpPr/>
          <p:nvPr/>
        </p:nvSpPr>
        <p:spPr>
          <a:xfrm>
            <a:off x="814618" y="5317363"/>
            <a:ext cx="5415460" cy="1014031"/>
          </a:xfrm>
          <a:prstGeom prst="rect">
            <a:avLst/>
          </a:prstGeom>
          <a:no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05392"/>
                </a:solidFill>
                <a:effectLst/>
                <a:uLnTx/>
                <a:uFillTx/>
                <a:latin typeface="Arial" panose="020B0604020202020204" pitchFamily="34" charset="0"/>
                <a:cs typeface="Arial" panose="020B0604020202020204" pitchFamily="34" charset="0"/>
              </a:rPr>
              <a:t>Con filiera produttiva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Impresa che risulta essere fornitrice di imprese italiane presenti nei Balcani Occidentali</a:t>
            </a:r>
          </a:p>
        </p:txBody>
      </p:sp>
      <p:sp>
        <p:nvSpPr>
          <p:cNvPr id="49" name="Rettangolo 48">
            <a:extLst>
              <a:ext uri="{FF2B5EF4-FFF2-40B4-BE49-F238E27FC236}">
                <a16:creationId xmlns:a16="http://schemas.microsoft.com/office/drawing/2014/main" id="{55FD71B9-A50E-A2A7-DFCE-494DB24D0308}"/>
              </a:ext>
            </a:extLst>
          </p:cNvPr>
          <p:cNvSpPr/>
          <p:nvPr/>
        </p:nvSpPr>
        <p:spPr>
          <a:xfrm>
            <a:off x="6146998" y="5346798"/>
            <a:ext cx="5415460" cy="1014031"/>
          </a:xfrm>
          <a:prstGeom prst="rect">
            <a:avLst/>
          </a:prstGeom>
          <a:no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05392"/>
                </a:solidFill>
                <a:effectLst/>
                <a:uLnTx/>
                <a:uFillTx/>
                <a:latin typeface="Arial" panose="020B0604020202020204" pitchFamily="34" charset="0"/>
                <a:cs typeface="Arial" panose="020B0604020202020204" pitchFamily="34" charset="0"/>
              </a:rPr>
              <a:t>Con Inserimento Mercati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Impresa che richiede un finanziamento di Inserimento Mercati nei Balcani Occidentali </a:t>
            </a:r>
          </a:p>
        </p:txBody>
      </p:sp>
      <p:pic>
        <p:nvPicPr>
          <p:cNvPr id="50" name="Immagine 49">
            <a:extLst>
              <a:ext uri="{FF2B5EF4-FFF2-40B4-BE49-F238E27FC236}">
                <a16:creationId xmlns:a16="http://schemas.microsoft.com/office/drawing/2014/main" id="{6E62A7CB-C7D2-E0BE-C3FD-4B8E2D0B0145}"/>
              </a:ext>
            </a:extLst>
          </p:cNvPr>
          <p:cNvPicPr>
            <a:picLocks noChangeAspect="1"/>
          </p:cNvPicPr>
          <p:nvPr/>
        </p:nvPicPr>
        <p:blipFill>
          <a:blip r:embed="rId11" cstate="screen">
            <a:duotone>
              <a:srgbClr val="5F85B1">
                <a:shade val="45000"/>
                <a:satMod val="135000"/>
              </a:srgbClr>
              <a:prstClr val="white"/>
            </a:duotone>
            <a:extLst>
              <a:ext uri="{28A0092B-C50C-407E-A947-70E740481C1C}">
                <a14:useLocalDpi xmlns:a14="http://schemas.microsoft.com/office/drawing/2010/main" val="0"/>
              </a:ext>
            </a:extLst>
          </a:blip>
          <a:stretch>
            <a:fillRect/>
          </a:stretch>
        </p:blipFill>
        <p:spPr>
          <a:xfrm rot="5400000">
            <a:off x="912640" y="4175168"/>
            <a:ext cx="535764" cy="535764"/>
          </a:xfrm>
          <a:prstGeom prst="rect">
            <a:avLst/>
          </a:prstGeom>
          <a:solidFill>
            <a:srgbClr val="FFFEFD"/>
          </a:solidFill>
        </p:spPr>
      </p:pic>
    </p:spTree>
    <p:extLst>
      <p:ext uri="{BB962C8B-B14F-4D97-AF65-F5344CB8AC3E}">
        <p14:creationId xmlns:p14="http://schemas.microsoft.com/office/powerpoint/2010/main" val="2425777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D10F3-DF58-09E2-5001-B00431A696C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F17AD7B-7A3A-0577-2A79-8206CDCDF48A}"/>
              </a:ext>
            </a:extLst>
          </p:cNvPr>
          <p:cNvSpPr>
            <a:spLocks noGrp="1"/>
          </p:cNvSpPr>
          <p:nvPr>
            <p:ph type="ctrTitle"/>
          </p:nvPr>
        </p:nvSpPr>
        <p:spPr>
          <a:xfrm>
            <a:off x="2431737" y="2862182"/>
            <a:ext cx="6781393" cy="1826549"/>
          </a:xfrm>
        </p:spPr>
        <p:txBody>
          <a:bodyPr>
            <a:noAutofit/>
          </a:bodyPr>
          <a:lstStyle/>
          <a:p>
            <a:r>
              <a:rPr lang="it-IT" sz="4400" dirty="0"/>
              <a:t>FOCUS:</a:t>
            </a:r>
            <a:br>
              <a:rPr lang="it-IT" sz="4400" dirty="0"/>
            </a:br>
            <a:r>
              <a:rPr lang="it-IT" sz="4400" dirty="0"/>
              <a:t>INVESTIMENTI PARTECIPATIVI</a:t>
            </a:r>
          </a:p>
        </p:txBody>
      </p:sp>
    </p:spTree>
    <p:extLst>
      <p:ext uri="{BB962C8B-B14F-4D97-AF65-F5344CB8AC3E}">
        <p14:creationId xmlns:p14="http://schemas.microsoft.com/office/powerpoint/2010/main" val="787934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279114" y="6425845"/>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53" name="Più 52"/>
          <p:cNvSpPr/>
          <p:nvPr/>
        </p:nvSpPr>
        <p:spPr>
          <a:xfrm>
            <a:off x="2725277" y="2724314"/>
            <a:ext cx="308767" cy="307944"/>
          </a:xfrm>
          <a:prstGeom prst="mathPlus">
            <a:avLst>
              <a:gd name="adj1" fmla="val 1424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schemeClr val="accent2"/>
              </a:solidFill>
              <a:effectLst/>
              <a:uLnTx/>
              <a:uFillTx/>
              <a:latin typeface="Arial" panose="020B0604020202020204"/>
              <a:ea typeface="+mn-ea"/>
              <a:cs typeface="+mn-cs"/>
            </a:endParaRPr>
          </a:p>
        </p:txBody>
      </p:sp>
      <p:sp>
        <p:nvSpPr>
          <p:cNvPr id="57" name="Rettangolo arrotondato 56"/>
          <p:cNvSpPr/>
          <p:nvPr/>
        </p:nvSpPr>
        <p:spPr>
          <a:xfrm>
            <a:off x="1736911" y="4239828"/>
            <a:ext cx="2293100" cy="665107"/>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chemeClr val="bg1"/>
                </a:solidFill>
                <a:effectLst/>
                <a:uLnTx/>
                <a:uFillTx/>
                <a:latin typeface="Arial" panose="020B0604020202020204"/>
                <a:ea typeface="+mn-ea"/>
                <a:cs typeface="+mn-cs"/>
              </a:rPr>
              <a:t>Contributo in conto interessi*</a:t>
            </a:r>
          </a:p>
        </p:txBody>
      </p:sp>
      <p:sp>
        <p:nvSpPr>
          <p:cNvPr id="34" name="Rettangolo 33"/>
          <p:cNvSpPr/>
          <p:nvPr/>
        </p:nvSpPr>
        <p:spPr>
          <a:xfrm>
            <a:off x="4122281" y="3253252"/>
            <a:ext cx="7354372" cy="492443"/>
          </a:xfrm>
          <a:prstGeom prst="rect">
            <a:avLst/>
          </a:prstGeom>
        </p:spPr>
        <p:txBody>
          <a:bodyPr wrap="square"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chemeClr val="accent1"/>
                </a:solidFill>
                <a:effectLst/>
                <a:uLnTx/>
                <a:uFillTx/>
                <a:latin typeface="Arial" panose="020B0604020202020204"/>
                <a:ea typeface="+mn-ea"/>
                <a:cs typeface="+mn-cs"/>
              </a:rPr>
              <a:t>Partecipazione aggiuntiva delle risorse pubbliche </a:t>
            </a:r>
            <a:r>
              <a:rPr kumimoji="0" lang="it-IT" sz="1300" b="1" i="0" u="none" strike="noStrike" kern="1200" cap="none" spc="0" normalizeH="0" baseline="0" noProof="0" dirty="0">
                <a:ln>
                  <a:noFill/>
                </a:ln>
                <a:solidFill>
                  <a:schemeClr val="accent2"/>
                </a:solidFill>
                <a:effectLst/>
                <a:uLnTx/>
                <a:uFillTx/>
                <a:latin typeface="Arial" panose="020B0604020202020204"/>
                <a:ea typeface="+mn-ea"/>
                <a:cs typeface="+mn-cs"/>
              </a:rPr>
              <a:t>di Venture Capital gestite da SIMEST </a:t>
            </a:r>
            <a:r>
              <a:rPr kumimoji="0" lang="it-IT" sz="1300" i="0" u="none" strike="noStrike" kern="1200" cap="none" spc="0" normalizeH="0" baseline="0" noProof="0" dirty="0">
                <a:ln>
                  <a:noFill/>
                </a:ln>
                <a:solidFill>
                  <a:schemeClr val="accent1"/>
                </a:solidFill>
                <a:effectLst/>
                <a:uLnTx/>
                <a:uFillTx/>
                <a:latin typeface="Arial" panose="020B0604020202020204"/>
                <a:ea typeface="+mn-ea"/>
                <a:cs typeface="+mn-cs"/>
              </a:rPr>
              <a:t>a condizioni economiche promozionali </a:t>
            </a:r>
            <a:r>
              <a:rPr kumimoji="0" lang="it-IT" sz="1300" b="0" i="0" u="none" strike="noStrike" kern="1200" cap="none" spc="0" normalizeH="0" baseline="0" noProof="0" dirty="0">
                <a:ln>
                  <a:noFill/>
                </a:ln>
                <a:solidFill>
                  <a:schemeClr val="accent1"/>
                </a:solidFill>
                <a:effectLst/>
                <a:uLnTx/>
                <a:uFillTx/>
                <a:latin typeface="Arial" panose="020B0604020202020204"/>
                <a:ea typeface="+mn-ea"/>
                <a:cs typeface="+mn-cs"/>
              </a:rPr>
              <a:t>e allineata alle caratteristiche della Partecipazione SIMEST. </a:t>
            </a:r>
            <a:endParaRPr kumimoji="0" lang="it-IT" sz="1300" b="1" i="0" u="none" strike="noStrike" kern="1200" cap="none" spc="0" normalizeH="0" baseline="0" noProof="0" dirty="0">
              <a:ln>
                <a:noFill/>
              </a:ln>
              <a:solidFill>
                <a:schemeClr val="accent1"/>
              </a:solidFill>
              <a:effectLst/>
              <a:uLnTx/>
              <a:uFillTx/>
              <a:latin typeface="Arial" panose="020B0604020202020204"/>
              <a:ea typeface="+mn-ea"/>
              <a:cs typeface="+mn-cs"/>
            </a:endParaRPr>
          </a:p>
        </p:txBody>
      </p:sp>
      <p:sp>
        <p:nvSpPr>
          <p:cNvPr id="35" name="Rettangolo 34"/>
          <p:cNvSpPr/>
          <p:nvPr/>
        </p:nvSpPr>
        <p:spPr>
          <a:xfrm>
            <a:off x="4100804" y="2046416"/>
            <a:ext cx="7106850" cy="492443"/>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005392"/>
                </a:solidFill>
                <a:effectLst/>
                <a:uLnTx/>
                <a:uFillTx/>
                <a:latin typeface="Arial" panose="020B0604020202020204"/>
                <a:ea typeface="+mn-ea"/>
                <a:cs typeface="+mn-cs"/>
              </a:rPr>
              <a:t>Partecipazione di SIMEST nel capitale</a:t>
            </a:r>
            <a:r>
              <a:rPr kumimoji="0" lang="it-IT" sz="1300" b="0" i="0" u="none" strike="noStrike" kern="1200" cap="none" spc="0" normalizeH="0" baseline="0" noProof="0" dirty="0">
                <a:ln>
                  <a:noFill/>
                </a:ln>
                <a:solidFill>
                  <a:srgbClr val="005392"/>
                </a:solidFill>
                <a:effectLst/>
                <a:uLnTx/>
                <a:uFillTx/>
                <a:latin typeface="Arial" panose="020B0604020202020204"/>
                <a:ea typeface="+mn-ea"/>
                <a:cs typeface="+mn-cs"/>
              </a:rPr>
              <a:t> </a:t>
            </a:r>
            <a:r>
              <a:rPr kumimoji="0" lang="it-IT" sz="1300" b="0" i="0" u="none" strike="noStrike" kern="1200" cap="none" spc="0" normalizeH="0" baseline="0" noProof="0" dirty="0">
                <a:ln>
                  <a:noFill/>
                </a:ln>
                <a:solidFill>
                  <a:srgbClr val="415364"/>
                </a:solidFill>
                <a:effectLst/>
                <a:uLnTx/>
                <a:uFillTx/>
                <a:latin typeface="Arial" panose="020B0604020202020204"/>
                <a:ea typeface="+mn-ea"/>
                <a:cs typeface="+mn-cs"/>
              </a:rPr>
              <a:t>della società estera. Orizzonte temporale di </a:t>
            </a:r>
            <a:r>
              <a:rPr kumimoji="0" lang="it-IT" sz="1300" b="1" i="0" u="none" strike="noStrike" kern="1200" cap="none" spc="0" normalizeH="0" baseline="0" noProof="0" dirty="0">
                <a:ln>
                  <a:noFill/>
                </a:ln>
                <a:solidFill>
                  <a:srgbClr val="005392"/>
                </a:solidFill>
                <a:effectLst/>
                <a:uLnTx/>
                <a:uFillTx/>
                <a:latin typeface="Arial" panose="020B0604020202020204"/>
                <a:ea typeface="+mn-ea"/>
                <a:cs typeface="+mn-cs"/>
              </a:rPr>
              <a:t>max 6-8 anni</a:t>
            </a:r>
            <a:r>
              <a:rPr kumimoji="0" lang="it-IT" sz="1300" i="0" u="none" strike="noStrike" kern="1200" cap="none" spc="0" normalizeH="0" baseline="0" noProof="0" dirty="0">
                <a:ln>
                  <a:noFill/>
                </a:ln>
                <a:solidFill>
                  <a:schemeClr val="accent1"/>
                </a:solidFill>
                <a:effectLst/>
                <a:uLnTx/>
                <a:uFillTx/>
                <a:latin typeface="Arial" panose="020B0604020202020204"/>
                <a:ea typeface="+mn-ea"/>
                <a:cs typeface="+mn-cs"/>
              </a:rPr>
              <a:t>, con </a:t>
            </a:r>
            <a:r>
              <a:rPr kumimoji="0" lang="it-IT" sz="1300" b="0" i="0" u="none" strike="noStrike" kern="1200" cap="none" spc="0" normalizeH="0" baseline="0" noProof="0" dirty="0">
                <a:ln>
                  <a:noFill/>
                </a:ln>
                <a:solidFill>
                  <a:srgbClr val="415364"/>
                </a:solidFill>
                <a:effectLst/>
                <a:uLnTx/>
                <a:uFillTx/>
                <a:latin typeface="Arial" panose="020B0604020202020204"/>
                <a:ea typeface="+mn-ea"/>
                <a:cs typeface="+mn-cs"/>
              </a:rPr>
              <a:t>obbligo di riacquisto da parte del </a:t>
            </a:r>
            <a:r>
              <a:rPr lang="it-IT" sz="1300" dirty="0">
                <a:solidFill>
                  <a:srgbClr val="415364"/>
                </a:solidFill>
                <a:latin typeface="Arial" panose="020B0604020202020204"/>
              </a:rPr>
              <a:t>partner italiano (prezzo di uscita predeterminato)</a:t>
            </a:r>
          </a:p>
        </p:txBody>
      </p:sp>
      <p:sp>
        <p:nvSpPr>
          <p:cNvPr id="36" name="Rettangolo 35"/>
          <p:cNvSpPr/>
          <p:nvPr/>
        </p:nvSpPr>
        <p:spPr>
          <a:xfrm>
            <a:off x="4087336" y="4319958"/>
            <a:ext cx="7013882" cy="492443"/>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005392"/>
                </a:solidFill>
                <a:effectLst/>
                <a:uLnTx/>
                <a:uFillTx/>
                <a:latin typeface="Arial" panose="020B0604020202020204"/>
                <a:ea typeface="+mn-ea"/>
                <a:cs typeface="+mn-cs"/>
              </a:rPr>
              <a:t>Agevolazione sul finanziamento </a:t>
            </a:r>
            <a:r>
              <a:rPr kumimoji="0" lang="it-IT" sz="1300" b="0" i="0" u="none" strike="noStrike" kern="1200" cap="none" spc="0" normalizeH="0" baseline="0" noProof="0" dirty="0">
                <a:ln>
                  <a:noFill/>
                </a:ln>
                <a:solidFill>
                  <a:srgbClr val="415364"/>
                </a:solidFill>
                <a:effectLst/>
                <a:uLnTx/>
                <a:uFillTx/>
                <a:latin typeface="Arial" panose="020B0604020202020204"/>
                <a:ea typeface="+mn-ea"/>
                <a:cs typeface="+mn-cs"/>
              </a:rPr>
              <a:t>ottenuto dall'impresa italiana per l'acquisizione della propria quota di partecipazione nella </a:t>
            </a:r>
            <a:r>
              <a:rPr kumimoji="0" lang="it-IT" sz="1300" b="1" i="0" u="none" strike="noStrike" kern="1200" cap="none" spc="0" normalizeH="0" baseline="0" noProof="0" dirty="0">
                <a:ln>
                  <a:noFill/>
                </a:ln>
                <a:solidFill>
                  <a:srgbClr val="005392"/>
                </a:solidFill>
                <a:effectLst/>
                <a:uLnTx/>
                <a:uFillTx/>
                <a:latin typeface="Arial" panose="020B0604020202020204"/>
                <a:ea typeface="+mn-ea"/>
                <a:cs typeface="+mn-cs"/>
              </a:rPr>
              <a:t>società estera </a:t>
            </a:r>
            <a:r>
              <a:rPr kumimoji="0" lang="it-IT" sz="1300" b="0" i="0" u="none" strike="noStrike" kern="1200" cap="none" spc="0" normalizeH="0" baseline="0" noProof="0" dirty="0">
                <a:ln>
                  <a:noFill/>
                </a:ln>
                <a:solidFill>
                  <a:srgbClr val="415364"/>
                </a:solidFill>
                <a:effectLst/>
                <a:uLnTx/>
                <a:uFillTx/>
                <a:latin typeface="Arial" panose="020B0604020202020204"/>
                <a:ea typeface="+mn-ea"/>
                <a:cs typeface="+mn-cs"/>
              </a:rPr>
              <a:t>(</a:t>
            </a:r>
            <a:r>
              <a:rPr kumimoji="0" lang="it-IT" sz="1300" b="1" i="0" u="none" strike="noStrike" kern="1200" cap="none" spc="0" normalizeH="0" baseline="0" noProof="0" dirty="0">
                <a:ln>
                  <a:noFill/>
                </a:ln>
                <a:solidFill>
                  <a:srgbClr val="005392"/>
                </a:solidFill>
                <a:effectLst/>
                <a:uLnTx/>
                <a:uFillTx/>
                <a:latin typeface="Arial" panose="020B0604020202020204"/>
                <a:ea typeface="+mn-ea"/>
                <a:cs typeface="+mn-cs"/>
              </a:rPr>
              <a:t>extra UE</a:t>
            </a:r>
            <a:r>
              <a:rPr kumimoji="0" lang="it-IT" sz="1300" b="0" i="0" u="none" strike="noStrike" kern="1200" cap="none" spc="0" normalizeH="0" baseline="0" noProof="0" dirty="0">
                <a:ln>
                  <a:noFill/>
                </a:ln>
                <a:solidFill>
                  <a:srgbClr val="415364"/>
                </a:solidFill>
                <a:effectLst/>
                <a:uLnTx/>
                <a:uFillTx/>
                <a:latin typeface="Arial" panose="020B0604020202020204"/>
                <a:ea typeface="+mn-ea"/>
                <a:cs typeface="+mn-cs"/>
              </a:rPr>
              <a:t>)</a:t>
            </a:r>
          </a:p>
        </p:txBody>
      </p:sp>
      <p:sp>
        <p:nvSpPr>
          <p:cNvPr id="33" name="Rettangolo arrotondato 32"/>
          <p:cNvSpPr/>
          <p:nvPr/>
        </p:nvSpPr>
        <p:spPr>
          <a:xfrm>
            <a:off x="1717899" y="1984527"/>
            <a:ext cx="2323525" cy="693128"/>
          </a:xfrm>
          <a:prstGeom prst="roundRect">
            <a:avLst>
              <a:gd name="adj" fmla="val 1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buClrTx/>
              <a:buSzTx/>
              <a:buFontTx/>
              <a:buNone/>
              <a:tabLst/>
              <a:defRPr/>
            </a:pPr>
            <a:r>
              <a:rPr kumimoji="0" lang="it-IT" sz="1200" b="1" i="0" u="none" strike="noStrike" kern="1200" cap="none" spc="0" normalizeH="0" baseline="0" noProof="0" dirty="0">
                <a:ln>
                  <a:noFill/>
                </a:ln>
                <a:solidFill>
                  <a:schemeClr val="bg1"/>
                </a:solidFill>
                <a:effectLst/>
                <a:uLnTx/>
                <a:uFillTx/>
                <a:latin typeface="Arial" panose="020B0604020202020204"/>
                <a:ea typeface="+mn-ea"/>
                <a:cs typeface="+mn-cs"/>
              </a:rPr>
              <a:t>1. Partecipazione SIMEST</a:t>
            </a:r>
          </a:p>
          <a:p>
            <a:pPr marL="0" marR="0" lvl="0" indent="0" algn="ctr" defTabSz="914400" rtl="0" eaLnBrk="1" fontAlgn="auto" latinLnBrk="0" hangingPunct="1">
              <a:lnSpc>
                <a:spcPct val="100000"/>
              </a:lnSpc>
              <a:spcBef>
                <a:spcPts val="0"/>
              </a:spcBef>
              <a:buClrTx/>
              <a:buSzTx/>
              <a:buFontTx/>
              <a:buNone/>
              <a:tabLst/>
              <a:defRPr/>
            </a:pPr>
            <a:r>
              <a:rPr kumimoji="0" lang="it-IT" sz="700" b="1" i="1" u="none" strike="noStrike" kern="1200" cap="none" spc="0" normalizeH="0" baseline="0" noProof="0" dirty="0">
                <a:ln>
                  <a:noFill/>
                </a:ln>
                <a:solidFill>
                  <a:schemeClr val="bg1"/>
                </a:solidFill>
                <a:effectLst/>
                <a:uLnTx/>
                <a:uFillTx/>
                <a:latin typeface="Arial" panose="020B0604020202020204"/>
                <a:ea typeface="+mn-ea"/>
                <a:cs typeface="+mn-cs"/>
              </a:rPr>
              <a:t>con possibile quota finanziamento soci </a:t>
            </a:r>
          </a:p>
        </p:txBody>
      </p:sp>
      <p:sp>
        <p:nvSpPr>
          <p:cNvPr id="37" name="Rettangolo arrotondato 36"/>
          <p:cNvSpPr/>
          <p:nvPr/>
        </p:nvSpPr>
        <p:spPr>
          <a:xfrm>
            <a:off x="1722621" y="3137176"/>
            <a:ext cx="2294723" cy="693128"/>
          </a:xfrm>
          <a:prstGeom prst="roundRect">
            <a:avLst>
              <a:gd name="adj" fmla="val 17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buClrTx/>
              <a:buSzTx/>
              <a:buFontTx/>
              <a:buNone/>
              <a:tabLst/>
              <a:defRPr/>
            </a:pPr>
            <a:r>
              <a:rPr kumimoji="0" lang="it-IT" sz="1200" b="1" i="0" u="none" strike="noStrike" kern="1200" cap="none" spc="0" normalizeH="0" baseline="0" noProof="0" dirty="0">
                <a:ln>
                  <a:noFill/>
                </a:ln>
                <a:solidFill>
                  <a:schemeClr val="bg1"/>
                </a:solidFill>
                <a:effectLst/>
                <a:uLnTx/>
                <a:uFillTx/>
                <a:latin typeface="Arial" panose="020B0604020202020204"/>
                <a:ea typeface="+mn-ea"/>
                <a:cs typeface="+mn-cs"/>
              </a:rPr>
              <a:t>2. Partecipazione risorse pubbliche Venture Capital*</a:t>
            </a:r>
          </a:p>
          <a:p>
            <a:pPr marL="0" marR="0" lvl="0" indent="0" algn="ctr" defTabSz="914400" rtl="0" eaLnBrk="1" fontAlgn="auto" latinLnBrk="0" hangingPunct="1">
              <a:lnSpc>
                <a:spcPct val="100000"/>
              </a:lnSpc>
              <a:spcBef>
                <a:spcPts val="0"/>
              </a:spcBef>
              <a:buClrTx/>
              <a:buSzTx/>
              <a:buFontTx/>
              <a:buNone/>
              <a:tabLst/>
              <a:defRPr/>
            </a:pPr>
            <a:r>
              <a:rPr kumimoji="0" lang="it-IT" sz="700" b="1" i="1" u="none" strike="noStrike" kern="1200" cap="none" spc="0" normalizeH="0" baseline="0" noProof="0" dirty="0">
                <a:ln>
                  <a:noFill/>
                </a:ln>
                <a:solidFill>
                  <a:schemeClr val="bg1"/>
                </a:solidFill>
                <a:effectLst/>
                <a:uLnTx/>
                <a:uFillTx/>
                <a:latin typeface="Arial" panose="020B0604020202020204"/>
                <a:ea typeface="+mn-ea"/>
                <a:cs typeface="+mn-cs"/>
              </a:rPr>
              <a:t>con possibile quota finanziamento soci </a:t>
            </a:r>
            <a:endParaRPr kumimoji="0" lang="it-IT" sz="700" b="1" i="0" u="none" strike="noStrike" kern="1200" cap="none" spc="0" normalizeH="0" baseline="0" noProof="0" dirty="0">
              <a:ln>
                <a:noFill/>
              </a:ln>
              <a:solidFill>
                <a:schemeClr val="bg1"/>
              </a:solidFill>
              <a:effectLst/>
              <a:uLnTx/>
              <a:uFillTx/>
              <a:latin typeface="Arial" panose="020B0604020202020204"/>
              <a:ea typeface="+mn-ea"/>
              <a:cs typeface="+mn-cs"/>
            </a:endParaRPr>
          </a:p>
        </p:txBody>
      </p:sp>
      <p:pic>
        <p:nvPicPr>
          <p:cNvPr id="13" name="Picture 2" descr="Istituzioni Italiane (MAECI)">
            <a:extLst>
              <a:ext uri="{FF2B5EF4-FFF2-40B4-BE49-F238E27FC236}">
                <a16:creationId xmlns:a16="http://schemas.microsoft.com/office/drawing/2014/main" id="{7CF0248D-FA94-5ECF-CAC8-1462148CFB8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5767" y="4313024"/>
            <a:ext cx="667460" cy="6674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stituzioni Italiane (MAECI)">
            <a:extLst>
              <a:ext uri="{FF2B5EF4-FFF2-40B4-BE49-F238E27FC236}">
                <a16:creationId xmlns:a16="http://schemas.microsoft.com/office/drawing/2014/main" id="{AEECAE1E-06AF-B674-B350-E4BB752DA64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5767" y="3208120"/>
            <a:ext cx="667460" cy="667460"/>
          </a:xfrm>
          <a:prstGeom prst="rect">
            <a:avLst/>
          </a:prstGeom>
          <a:noFill/>
          <a:extLst>
            <a:ext uri="{909E8E84-426E-40DD-AFC4-6F175D3DCCD1}">
              <a14:hiddenFill xmlns:a14="http://schemas.microsoft.com/office/drawing/2010/main">
                <a:solidFill>
                  <a:srgbClr val="FFFFFF"/>
                </a:solidFill>
              </a14:hiddenFill>
            </a:ext>
          </a:extLst>
        </p:spPr>
      </p:pic>
      <p:pic>
        <p:nvPicPr>
          <p:cNvPr id="16" name="Immagine 15">
            <a:extLst>
              <a:ext uri="{FF2B5EF4-FFF2-40B4-BE49-F238E27FC236}">
                <a16:creationId xmlns:a16="http://schemas.microsoft.com/office/drawing/2014/main" id="{167F259A-0279-E5E9-FA3B-6082164273A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7508" y="2141454"/>
            <a:ext cx="785453" cy="352099"/>
          </a:xfrm>
          <a:prstGeom prst="rect">
            <a:avLst/>
          </a:prstGeom>
        </p:spPr>
      </p:pic>
      <p:sp>
        <p:nvSpPr>
          <p:cNvPr id="44" name="Rettangolo arrotondato 85">
            <a:extLst>
              <a:ext uri="{FF2B5EF4-FFF2-40B4-BE49-F238E27FC236}">
                <a16:creationId xmlns:a16="http://schemas.microsoft.com/office/drawing/2014/main" id="{C7AB567D-15A9-E0B4-FF61-891B141F74BD}"/>
              </a:ext>
            </a:extLst>
          </p:cNvPr>
          <p:cNvSpPr/>
          <p:nvPr/>
        </p:nvSpPr>
        <p:spPr>
          <a:xfrm>
            <a:off x="8222438" y="5178811"/>
            <a:ext cx="1692001"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defRPr/>
            </a:pPr>
            <a:r>
              <a:rPr lang="it-IT" sz="1400" b="1" dirty="0">
                <a:solidFill>
                  <a:schemeClr val="accent2"/>
                </a:solidFill>
                <a:latin typeface="Arial" panose="020B0604020202020204"/>
              </a:rPr>
              <a:t>Tasso di remunerazione predeterminato</a:t>
            </a:r>
          </a:p>
        </p:txBody>
      </p:sp>
      <p:sp>
        <p:nvSpPr>
          <p:cNvPr id="46" name="Rettangolo arrotondato 85">
            <a:extLst>
              <a:ext uri="{FF2B5EF4-FFF2-40B4-BE49-F238E27FC236}">
                <a16:creationId xmlns:a16="http://schemas.microsoft.com/office/drawing/2014/main" id="{F172CF9C-E992-729E-3463-0D0008F4EB6D}"/>
              </a:ext>
            </a:extLst>
          </p:cNvPr>
          <p:cNvSpPr/>
          <p:nvPr/>
        </p:nvSpPr>
        <p:spPr>
          <a:xfrm>
            <a:off x="6038729" y="5220459"/>
            <a:ext cx="1715317"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400" b="1" dirty="0">
                <a:solidFill>
                  <a:schemeClr val="accent2"/>
                </a:solidFill>
                <a:latin typeface="Arial" panose="020B0604020202020204"/>
              </a:rPr>
              <a:t>Limitata ingerenza nella governance</a:t>
            </a:r>
          </a:p>
        </p:txBody>
      </p:sp>
      <p:sp>
        <p:nvSpPr>
          <p:cNvPr id="54" name="Rettangolo arrotondato 85">
            <a:extLst>
              <a:ext uri="{FF2B5EF4-FFF2-40B4-BE49-F238E27FC236}">
                <a16:creationId xmlns:a16="http://schemas.microsoft.com/office/drawing/2014/main" id="{F6F77F33-2937-1089-1F18-F10FBDE53025}"/>
              </a:ext>
            </a:extLst>
          </p:cNvPr>
          <p:cNvSpPr/>
          <p:nvPr/>
        </p:nvSpPr>
        <p:spPr>
          <a:xfrm>
            <a:off x="10278969" y="5238068"/>
            <a:ext cx="1857328"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400" b="1" dirty="0">
                <a:solidFill>
                  <a:schemeClr val="accent2"/>
                </a:solidFill>
                <a:latin typeface="Arial" panose="020B0604020202020204"/>
              </a:rPr>
              <a:t>Investimento flessibile </a:t>
            </a:r>
            <a:r>
              <a:rPr lang="it-IT" sz="1400" b="1" dirty="0" err="1">
                <a:solidFill>
                  <a:schemeClr val="accent2"/>
                </a:solidFill>
                <a:latin typeface="Arial" panose="020B0604020202020204"/>
              </a:rPr>
              <a:t>tailor</a:t>
            </a:r>
            <a:r>
              <a:rPr lang="it-IT" sz="1400" b="1" dirty="0">
                <a:solidFill>
                  <a:schemeClr val="accent2"/>
                </a:solidFill>
                <a:latin typeface="Arial" panose="020B0604020202020204"/>
              </a:rPr>
              <a:t> made</a:t>
            </a:r>
          </a:p>
          <a:p>
            <a:pPr algn="ctr">
              <a:defRPr/>
            </a:pPr>
            <a:r>
              <a:rPr lang="it-IT" sz="1050" i="1" dirty="0">
                <a:solidFill>
                  <a:schemeClr val="accent1"/>
                </a:solidFill>
                <a:latin typeface="Arial" panose="020B0604020202020204"/>
              </a:rPr>
              <a:t>Previsione di opzione call</a:t>
            </a:r>
          </a:p>
        </p:txBody>
      </p:sp>
      <p:sp>
        <p:nvSpPr>
          <p:cNvPr id="59" name="Rettangolo arrotondato 85">
            <a:extLst>
              <a:ext uri="{FF2B5EF4-FFF2-40B4-BE49-F238E27FC236}">
                <a16:creationId xmlns:a16="http://schemas.microsoft.com/office/drawing/2014/main" id="{176A3F69-DA14-603D-BFBB-108849965AED}"/>
              </a:ext>
            </a:extLst>
          </p:cNvPr>
          <p:cNvSpPr/>
          <p:nvPr/>
        </p:nvSpPr>
        <p:spPr>
          <a:xfrm>
            <a:off x="4008388" y="5250710"/>
            <a:ext cx="1601760"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400" b="1" dirty="0">
                <a:solidFill>
                  <a:schemeClr val="accent2"/>
                </a:solidFill>
                <a:latin typeface="Arial" panose="020B0604020202020204"/>
              </a:rPr>
              <a:t>No Centrale Rischi</a:t>
            </a:r>
          </a:p>
        </p:txBody>
      </p:sp>
      <p:pic>
        <p:nvPicPr>
          <p:cNvPr id="104" name="Elemento grafico 103" descr="Stretta di mano contorno">
            <a:extLst>
              <a:ext uri="{FF2B5EF4-FFF2-40B4-BE49-F238E27FC236}">
                <a16:creationId xmlns:a16="http://schemas.microsoft.com/office/drawing/2014/main" id="{FAD32D8F-BDE5-9013-6958-9B332579026D}"/>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98961" y="5306677"/>
            <a:ext cx="693576" cy="693576"/>
          </a:xfrm>
          <a:prstGeom prst="rect">
            <a:avLst/>
          </a:prstGeom>
        </p:spPr>
      </p:pic>
      <p:grpSp>
        <p:nvGrpSpPr>
          <p:cNvPr id="111" name="Gruppo 110">
            <a:extLst>
              <a:ext uri="{FF2B5EF4-FFF2-40B4-BE49-F238E27FC236}">
                <a16:creationId xmlns:a16="http://schemas.microsoft.com/office/drawing/2014/main" id="{735BA371-8FC8-FE08-9033-2E6BC68EE54D}"/>
              </a:ext>
            </a:extLst>
          </p:cNvPr>
          <p:cNvGrpSpPr/>
          <p:nvPr/>
        </p:nvGrpSpPr>
        <p:grpSpPr>
          <a:xfrm>
            <a:off x="3658642" y="5310310"/>
            <a:ext cx="584166" cy="590870"/>
            <a:chOff x="494500" y="5442843"/>
            <a:chExt cx="680940" cy="735843"/>
          </a:xfrm>
          <a:solidFill>
            <a:schemeClr val="accent2"/>
          </a:solidFill>
        </p:grpSpPr>
        <p:pic>
          <p:nvPicPr>
            <p:cNvPr id="106" name="Elemento grafico 105" descr="Avviso contorno">
              <a:extLst>
                <a:ext uri="{FF2B5EF4-FFF2-40B4-BE49-F238E27FC236}">
                  <a16:creationId xmlns:a16="http://schemas.microsoft.com/office/drawing/2014/main" id="{DA5BED46-2EBE-5A76-2C13-F0337B2682B7}"/>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38328" y="5792438"/>
              <a:ext cx="386249" cy="386248"/>
            </a:xfrm>
            <a:prstGeom prst="rect">
              <a:avLst/>
            </a:prstGeom>
          </p:spPr>
        </p:pic>
        <p:pic>
          <p:nvPicPr>
            <p:cNvPr id="110" name="Elemento grafico 109" descr="Contachilometri in basso contorno">
              <a:extLst>
                <a:ext uri="{FF2B5EF4-FFF2-40B4-BE49-F238E27FC236}">
                  <a16:creationId xmlns:a16="http://schemas.microsoft.com/office/drawing/2014/main" id="{B018B11A-0E34-2E69-BAE0-25B45482B49B}"/>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94500" y="5442843"/>
              <a:ext cx="680940" cy="680940"/>
            </a:xfrm>
            <a:prstGeom prst="rect">
              <a:avLst/>
            </a:prstGeom>
          </p:spPr>
        </p:pic>
      </p:grpSp>
      <p:pic>
        <p:nvPicPr>
          <p:cNvPr id="113" name="Elemento grafico 112" descr="Impostazioni contorno">
            <a:extLst>
              <a:ext uri="{FF2B5EF4-FFF2-40B4-BE49-F238E27FC236}">
                <a16:creationId xmlns:a16="http://schemas.microsoft.com/office/drawing/2014/main" id="{99BE0847-43ED-B10E-9A3A-03968CBD1A04}"/>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914439" y="5267122"/>
            <a:ext cx="619125" cy="619125"/>
          </a:xfrm>
          <a:prstGeom prst="rect">
            <a:avLst/>
          </a:prstGeom>
        </p:spPr>
      </p:pic>
      <p:pic>
        <p:nvPicPr>
          <p:cNvPr id="114" name="Immagine 113" descr="Immagine che contiene nero, oscurità&#10;&#10;Descrizione generata automaticamente">
            <a:extLst>
              <a:ext uri="{FF2B5EF4-FFF2-40B4-BE49-F238E27FC236}">
                <a16:creationId xmlns:a16="http://schemas.microsoft.com/office/drawing/2014/main" id="{BA80CE64-77E3-890D-D69C-AFF3E982B69B}"/>
              </a:ext>
            </a:extLst>
          </p:cNvPr>
          <p:cNvPicPr>
            <a:picLocks noChangeAspect="1"/>
          </p:cNvPicPr>
          <p:nvPr/>
        </p:nvPicPr>
        <p:blipFill>
          <a:blip r:embed="rId8"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848362" y="5361891"/>
            <a:ext cx="451172" cy="451172"/>
          </a:xfrm>
          <a:prstGeom prst="rect">
            <a:avLst/>
          </a:prstGeom>
        </p:spPr>
      </p:pic>
      <p:sp>
        <p:nvSpPr>
          <p:cNvPr id="116" name="Rettangolo arrotondato 85">
            <a:extLst>
              <a:ext uri="{FF2B5EF4-FFF2-40B4-BE49-F238E27FC236}">
                <a16:creationId xmlns:a16="http://schemas.microsoft.com/office/drawing/2014/main" id="{F51ADE0F-DAE0-8F9D-D84A-12B883301242}"/>
              </a:ext>
            </a:extLst>
          </p:cNvPr>
          <p:cNvSpPr/>
          <p:nvPr/>
        </p:nvSpPr>
        <p:spPr>
          <a:xfrm>
            <a:off x="1962566" y="5250710"/>
            <a:ext cx="1601760"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400" b="1" dirty="0">
                <a:solidFill>
                  <a:schemeClr val="accent2"/>
                </a:solidFill>
                <a:latin typeface="Arial" panose="020B0604020202020204"/>
              </a:rPr>
              <a:t>Partner istituzionale nel capitale</a:t>
            </a:r>
          </a:p>
        </p:txBody>
      </p:sp>
      <p:pic>
        <p:nvPicPr>
          <p:cNvPr id="119" name="Elemento grafico 118" descr="Banca contorno">
            <a:extLst>
              <a:ext uri="{FF2B5EF4-FFF2-40B4-BE49-F238E27FC236}">
                <a16:creationId xmlns:a16="http://schemas.microsoft.com/office/drawing/2014/main" id="{B812BC69-C2F1-B06B-D53C-05901FEDC28C}"/>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469221" y="5298801"/>
            <a:ext cx="678324" cy="678324"/>
          </a:xfrm>
          <a:prstGeom prst="rect">
            <a:avLst/>
          </a:prstGeom>
        </p:spPr>
      </p:pic>
      <p:sp>
        <p:nvSpPr>
          <p:cNvPr id="6" name="Più 52">
            <a:extLst>
              <a:ext uri="{FF2B5EF4-FFF2-40B4-BE49-F238E27FC236}">
                <a16:creationId xmlns:a16="http://schemas.microsoft.com/office/drawing/2014/main" id="{A7A143F8-7E8D-92DD-372B-385000C01DA4}"/>
              </a:ext>
            </a:extLst>
          </p:cNvPr>
          <p:cNvSpPr/>
          <p:nvPr/>
        </p:nvSpPr>
        <p:spPr>
          <a:xfrm>
            <a:off x="2725277" y="3935222"/>
            <a:ext cx="308767" cy="307944"/>
          </a:xfrm>
          <a:prstGeom prst="mathPlus">
            <a:avLst>
              <a:gd name="adj1" fmla="val 1424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schemeClr val="accent2"/>
              </a:solidFill>
              <a:effectLst/>
              <a:uLnTx/>
              <a:uFillTx/>
              <a:latin typeface="Arial" panose="020B0604020202020204"/>
              <a:ea typeface="+mn-ea"/>
              <a:cs typeface="+mn-cs"/>
            </a:endParaRPr>
          </a:p>
        </p:txBody>
      </p:sp>
      <p:sp>
        <p:nvSpPr>
          <p:cNvPr id="10" name="Rettangolo 9">
            <a:extLst>
              <a:ext uri="{FF2B5EF4-FFF2-40B4-BE49-F238E27FC236}">
                <a16:creationId xmlns:a16="http://schemas.microsoft.com/office/drawing/2014/main" id="{14435AB7-6B0C-B95C-600F-311F2732B1B2}"/>
              </a:ext>
            </a:extLst>
          </p:cNvPr>
          <p:cNvSpPr/>
          <p:nvPr/>
        </p:nvSpPr>
        <p:spPr>
          <a:xfrm>
            <a:off x="616373" y="1835549"/>
            <a:ext cx="10748119" cy="2063352"/>
          </a:xfrm>
          <a:prstGeom prst="rect">
            <a:avLst/>
          </a:prstGeom>
          <a:noFill/>
          <a:ln w="127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FA5FF51A-3BD0-45ED-1351-64DE7FCD6CC0}"/>
              </a:ext>
            </a:extLst>
          </p:cNvPr>
          <p:cNvSpPr/>
          <p:nvPr/>
        </p:nvSpPr>
        <p:spPr>
          <a:xfrm>
            <a:off x="10275026" y="2567382"/>
            <a:ext cx="1857328" cy="492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Max 49%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1" i="1" u="none" strike="noStrike" kern="1200" cap="none" spc="0" normalizeH="0" baseline="0" noProof="0" dirty="0">
                <a:ln>
                  <a:noFill/>
                </a:ln>
                <a:solidFill>
                  <a:srgbClr val="415364"/>
                </a:solidFill>
                <a:effectLst/>
                <a:uLnTx/>
                <a:uFillTx/>
                <a:latin typeface="Arial" panose="020B0604020202020204"/>
                <a:ea typeface="+mn-ea"/>
                <a:cs typeface="+mn-cs"/>
              </a:rPr>
              <a:t>del capitale sociale del veicolo oggetto di investimento</a:t>
            </a:r>
          </a:p>
        </p:txBody>
      </p:sp>
      <p:sp>
        <p:nvSpPr>
          <p:cNvPr id="11" name="Segnaposto testo 1">
            <a:extLst>
              <a:ext uri="{FF2B5EF4-FFF2-40B4-BE49-F238E27FC236}">
                <a16:creationId xmlns:a16="http://schemas.microsoft.com/office/drawing/2014/main" id="{43569E4E-E9F7-E745-33E9-5FDF070E167F}"/>
              </a:ext>
            </a:extLst>
          </p:cNvPr>
          <p:cNvSpPr>
            <a:spLocks noGrp="1"/>
          </p:cNvSpPr>
          <p:nvPr>
            <p:ph type="body" idx="13"/>
          </p:nvPr>
        </p:nvSpPr>
        <p:spPr>
          <a:xfrm>
            <a:off x="334433" y="297158"/>
            <a:ext cx="8593667" cy="383116"/>
          </a:xfrm>
        </p:spPr>
        <p:txBody>
          <a:bodyPr/>
          <a:lstStyle/>
          <a:p>
            <a:r>
              <a:rPr lang="it-IT" dirty="0"/>
              <a:t>Investimenti partecipativi</a:t>
            </a:r>
          </a:p>
        </p:txBody>
      </p:sp>
      <p:sp>
        <p:nvSpPr>
          <p:cNvPr id="12" name="Rettangolo 11">
            <a:extLst>
              <a:ext uri="{FF2B5EF4-FFF2-40B4-BE49-F238E27FC236}">
                <a16:creationId xmlns:a16="http://schemas.microsoft.com/office/drawing/2014/main" id="{6853511F-8186-B279-359A-79BC19B43868}"/>
              </a:ext>
            </a:extLst>
          </p:cNvPr>
          <p:cNvSpPr/>
          <p:nvPr/>
        </p:nvSpPr>
        <p:spPr>
          <a:xfrm>
            <a:off x="1" y="917634"/>
            <a:ext cx="12192000" cy="781666"/>
          </a:xfrm>
          <a:prstGeom prst="rect">
            <a:avLst/>
          </a:prstGeom>
        </p:spPr>
        <p:txBody>
          <a:bodyPr wrap="square" anchor="ctr">
            <a:noAutofit/>
          </a:bodyPr>
          <a:lstStyle/>
          <a:p>
            <a:pPr algn="ctr">
              <a:defRPr/>
            </a:pPr>
            <a:r>
              <a:rPr lang="it-IT" sz="2000" b="1" dirty="0">
                <a:solidFill>
                  <a:schemeClr val="accent1"/>
                </a:solidFill>
              </a:rPr>
              <a:t>Acquisizioni di </a:t>
            </a:r>
            <a:r>
              <a:rPr kumimoji="0" lang="it-IT" sz="2000" b="1" i="0" u="none" strike="noStrike" kern="1200" cap="none" spc="0" normalizeH="0" baseline="0" noProof="0" dirty="0">
                <a:ln>
                  <a:noFill/>
                </a:ln>
                <a:solidFill>
                  <a:schemeClr val="accent1"/>
                </a:solidFill>
                <a:effectLst/>
                <a:uLnTx/>
                <a:uFillTx/>
                <a:ea typeface="+mn-ea"/>
                <a:cs typeface="+mn-cs"/>
              </a:rPr>
              <a:t>partecipazioni* di minoranza in </a:t>
            </a:r>
            <a:r>
              <a:rPr kumimoji="0" lang="it-IT" sz="2000" b="1" i="0" u="none" strike="noStrike" kern="1200" cap="none" spc="0" normalizeH="0" baseline="0" noProof="0" dirty="0">
                <a:ln>
                  <a:noFill/>
                </a:ln>
                <a:solidFill>
                  <a:srgbClr val="415364"/>
                </a:solidFill>
                <a:effectLst/>
                <a:uLnTx/>
                <a:uFillTx/>
                <a:ea typeface="+mn-ea"/>
                <a:cs typeface="+mn-cs"/>
              </a:rPr>
              <a:t>società estere </a:t>
            </a:r>
            <a:r>
              <a:rPr kumimoji="0" lang="it-IT" sz="2000" i="0" u="none" strike="noStrike" kern="1200" cap="none" spc="0" normalizeH="0" baseline="0" noProof="0" dirty="0">
                <a:ln>
                  <a:noFill/>
                </a:ln>
                <a:solidFill>
                  <a:srgbClr val="415364"/>
                </a:solidFill>
                <a:effectLst/>
                <a:uLnTx/>
                <a:uFillTx/>
                <a:ea typeface="+mn-ea"/>
                <a:cs typeface="+mn-cs"/>
              </a:rPr>
              <a:t>detenute da </a:t>
            </a:r>
            <a:r>
              <a:rPr kumimoji="0" lang="it-IT" sz="2000" b="1" i="0" u="none" strike="noStrike" kern="1200" cap="none" spc="0" normalizeH="0" baseline="0" noProof="0" dirty="0">
                <a:ln>
                  <a:noFill/>
                </a:ln>
                <a:solidFill>
                  <a:schemeClr val="accent2"/>
                </a:solidFill>
                <a:effectLst/>
                <a:uLnTx/>
                <a:uFillTx/>
                <a:ea typeface="+mn-ea"/>
                <a:cs typeface="+mn-cs"/>
              </a:rPr>
              <a:t>imprese italiane</a:t>
            </a:r>
            <a:r>
              <a:rPr kumimoji="0" lang="it-IT" sz="2000" i="0" u="none" strike="noStrike" kern="1200" cap="none" spc="0" normalizeH="0" baseline="0" noProof="0" dirty="0">
                <a:ln>
                  <a:noFill/>
                </a:ln>
                <a:solidFill>
                  <a:srgbClr val="415364"/>
                </a:solidFill>
                <a:effectLst/>
                <a:uLnTx/>
                <a:uFillTx/>
                <a:ea typeface="+mn-ea"/>
                <a:cs typeface="+mn-cs"/>
              </a:rPr>
              <a:t>.</a:t>
            </a:r>
          </a:p>
          <a:p>
            <a:pPr algn="ctr">
              <a:defRPr/>
            </a:pPr>
            <a:r>
              <a:rPr lang="it-IT" sz="2000" dirty="0">
                <a:solidFill>
                  <a:srgbClr val="415364"/>
                </a:solidFill>
              </a:rPr>
              <a:t>Supporto finanziario di </a:t>
            </a:r>
            <a:r>
              <a:rPr lang="it-IT" sz="2000" b="1" dirty="0">
                <a:solidFill>
                  <a:schemeClr val="accent2"/>
                </a:solidFill>
              </a:rPr>
              <a:t>medio/lungo termine </a:t>
            </a:r>
            <a:r>
              <a:rPr lang="it-IT" sz="2000" dirty="0">
                <a:solidFill>
                  <a:srgbClr val="415364"/>
                </a:solidFill>
              </a:rPr>
              <a:t>per l’insediamento di imprese italiane </a:t>
            </a:r>
            <a:r>
              <a:rPr lang="it-IT" sz="2000" b="1" dirty="0">
                <a:solidFill>
                  <a:schemeClr val="accent2"/>
                </a:solidFill>
              </a:rPr>
              <a:t>in UE ed Extra UE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srgbClr val="005392"/>
              </a:solidFill>
              <a:effectLst/>
              <a:uLnTx/>
              <a:uFillTx/>
              <a:ea typeface="+mn-ea"/>
              <a:cs typeface="+mn-cs"/>
            </a:endParaRPr>
          </a:p>
        </p:txBody>
      </p:sp>
      <p:sp>
        <p:nvSpPr>
          <p:cNvPr id="14" name="CasellaDiTesto 13">
            <a:extLst>
              <a:ext uri="{FF2B5EF4-FFF2-40B4-BE49-F238E27FC236}">
                <a16:creationId xmlns:a16="http://schemas.microsoft.com/office/drawing/2014/main" id="{CE598885-36D8-EA70-9495-060902071410}"/>
              </a:ext>
            </a:extLst>
          </p:cNvPr>
          <p:cNvSpPr txBox="1"/>
          <p:nvPr/>
        </p:nvSpPr>
        <p:spPr>
          <a:xfrm>
            <a:off x="382172" y="6461008"/>
            <a:ext cx="6657386" cy="230832"/>
          </a:xfrm>
          <a:prstGeom prst="rect">
            <a:avLst/>
          </a:prstGeom>
          <a:noFill/>
        </p:spPr>
        <p:txBody>
          <a:bodyPr wrap="square">
            <a:spAutoFit/>
          </a:bodyPr>
          <a:lstStyle/>
          <a:p>
            <a:r>
              <a:rPr lang="it-IT" sz="900" i="1" dirty="0"/>
              <a:t>* Con risorse proprie e risorse a valere su fondi pubblici gestiti da SIMEST per conto del MAECI</a:t>
            </a:r>
          </a:p>
        </p:txBody>
      </p:sp>
      <p:pic>
        <p:nvPicPr>
          <p:cNvPr id="19" name="Picture 2" descr="Istituzioni Italiane (MAECI)">
            <a:extLst>
              <a:ext uri="{FF2B5EF4-FFF2-40B4-BE49-F238E27FC236}">
                <a16:creationId xmlns:a16="http://schemas.microsoft.com/office/drawing/2014/main" id="{56712477-7042-9CBB-5110-09683309B171}"/>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433378" y="6441740"/>
            <a:ext cx="331165" cy="33116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96E03BD3-C84E-2C84-8697-35361951CDB5}"/>
              </a:ext>
            </a:extLst>
          </p:cNvPr>
          <p:cNvSpPr txBox="1"/>
          <p:nvPr/>
        </p:nvSpPr>
        <p:spPr>
          <a:xfrm>
            <a:off x="87056" y="5174074"/>
            <a:ext cx="1152983" cy="1017796"/>
          </a:xfrm>
          <a:prstGeom prst="rect">
            <a:avLst/>
          </a:prstGeom>
          <a:solidFill>
            <a:schemeClr val="bg1"/>
          </a:solidFill>
        </p:spPr>
        <p:txBody>
          <a:bodyPr wrap="square" anchor="ctr" anchorCtr="0">
            <a:noAutofit/>
          </a:bodyPr>
          <a:lstStyle>
            <a:defPPr>
              <a:defRPr lang="it-IT"/>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rgbClr val="415364"/>
                </a:solidFill>
                <a:effectLst/>
                <a:uLnTx/>
                <a:uFillTx/>
                <a:latin typeface="Arial" panose="020B0604020202020204"/>
              </a:defRPr>
            </a:lvl1pPr>
          </a:lstStyle>
          <a:p>
            <a:r>
              <a:rPr lang="it-IT" dirty="0">
                <a:solidFill>
                  <a:schemeClr val="accent2"/>
                </a:solidFill>
              </a:rPr>
              <a:t>BENEFICI</a:t>
            </a:r>
          </a:p>
        </p:txBody>
      </p:sp>
      <p:pic>
        <p:nvPicPr>
          <p:cNvPr id="3" name="Elemento grafico 2" descr="Accento circonflesso verso destra con riempimento a tinta unita">
            <a:extLst>
              <a:ext uri="{FF2B5EF4-FFF2-40B4-BE49-F238E27FC236}">
                <a16:creationId xmlns:a16="http://schemas.microsoft.com/office/drawing/2014/main" id="{F04CF0D0-EFFB-DF92-A7F1-A44409DB857B}"/>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38379" y="5331621"/>
            <a:ext cx="519453" cy="712189"/>
          </a:xfrm>
          <a:prstGeom prst="rect">
            <a:avLst/>
          </a:prstGeom>
        </p:spPr>
      </p:pic>
    </p:spTree>
    <p:extLst>
      <p:ext uri="{BB962C8B-B14F-4D97-AF65-F5344CB8AC3E}">
        <p14:creationId xmlns:p14="http://schemas.microsoft.com/office/powerpoint/2010/main" val="3110375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Bussola e mappa">
            <a:extLst>
              <a:ext uri="{FF2B5EF4-FFF2-40B4-BE49-F238E27FC236}">
                <a16:creationId xmlns:a16="http://schemas.microsoft.com/office/drawing/2014/main" id="{7DEE1D61-C40B-D79E-C2C8-8BB1FE023519}"/>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 y="5670569"/>
            <a:ext cx="12192000" cy="1204351"/>
          </a:xfrm>
          <a:prstGeom prst="rect">
            <a:avLst/>
          </a:prstGeom>
        </p:spPr>
      </p:pic>
      <p:sp>
        <p:nvSpPr>
          <p:cNvPr id="2" name="Segnaposto testo 1"/>
          <p:cNvSpPr>
            <a:spLocks noGrp="1"/>
          </p:cNvSpPr>
          <p:nvPr>
            <p:ph type="body" idx="13"/>
          </p:nvPr>
        </p:nvSpPr>
        <p:spPr>
          <a:xfrm>
            <a:off x="334433" y="382882"/>
            <a:ext cx="8593667" cy="383116"/>
          </a:xfrm>
        </p:spPr>
        <p:txBody>
          <a:bodyPr/>
          <a:lstStyle/>
          <a:p>
            <a:r>
              <a:rPr lang="it-IT" dirty="0"/>
              <a:t>La struttura dell’intervento SIMEST</a:t>
            </a:r>
          </a:p>
        </p:txBody>
      </p:sp>
      <p:cxnSp>
        <p:nvCxnSpPr>
          <p:cNvPr id="13" name="Connettore 2 71">
            <a:extLst>
              <a:ext uri="{FF2B5EF4-FFF2-40B4-BE49-F238E27FC236}">
                <a16:creationId xmlns:a16="http://schemas.microsoft.com/office/drawing/2014/main" id="{38B2DCF1-C37A-AC84-0E8E-0CA5F79709EC}"/>
              </a:ext>
            </a:extLst>
          </p:cNvPr>
          <p:cNvCxnSpPr>
            <a:cxnSpLocks/>
            <a:endCxn id="16" idx="2"/>
          </p:cNvCxnSpPr>
          <p:nvPr/>
        </p:nvCxnSpPr>
        <p:spPr>
          <a:xfrm rot="10800000">
            <a:off x="1603066" y="1874872"/>
            <a:ext cx="8297530" cy="2514154"/>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D084268F-2089-97EB-2E04-78B8699CAAAF}"/>
              </a:ext>
            </a:extLst>
          </p:cNvPr>
          <p:cNvCxnSpPr>
            <a:cxnSpLocks/>
          </p:cNvCxnSpPr>
          <p:nvPr/>
        </p:nvCxnSpPr>
        <p:spPr>
          <a:xfrm flipV="1">
            <a:off x="981311" y="1892047"/>
            <a:ext cx="0" cy="325930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4661A71A-0043-BE6C-5525-1B05BAAD6465}"/>
              </a:ext>
            </a:extLst>
          </p:cNvPr>
          <p:cNvSpPr txBox="1"/>
          <p:nvPr/>
        </p:nvSpPr>
        <p:spPr bwMode="auto">
          <a:xfrm flipH="1">
            <a:off x="421710" y="2655154"/>
            <a:ext cx="1082145" cy="430887"/>
          </a:xfrm>
          <a:prstGeom prst="rect">
            <a:avLst/>
          </a:prstGeom>
          <a:solidFill>
            <a:schemeClr val="bg1"/>
          </a:solidFill>
        </p:spPr>
        <p:txBody>
          <a:bodyPr wrap="square" lIns="91440" tIns="45720" rIns="91440" bIns="4572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it-IT" sz="1050" i="1" u="none" strike="noStrike" kern="0" cap="none" spc="0" normalizeH="0" baseline="0" noProof="0" dirty="0">
                <a:ln>
                  <a:noFill/>
                </a:ln>
                <a:solidFill>
                  <a:schemeClr val="accent1"/>
                </a:solidFill>
                <a:effectLst/>
                <a:uLnTx/>
                <a:uFillTx/>
                <a:latin typeface="Arial" panose="020B0604020202020204"/>
                <a:ea typeface="+mn-ea"/>
                <a:cs typeface="+mn-cs"/>
              </a:rPr>
              <a:t>Finanziamento bancario</a:t>
            </a:r>
          </a:p>
        </p:txBody>
      </p:sp>
      <p:sp>
        <p:nvSpPr>
          <p:cNvPr id="16" name="Rettangolo 15">
            <a:extLst>
              <a:ext uri="{FF2B5EF4-FFF2-40B4-BE49-F238E27FC236}">
                <a16:creationId xmlns:a16="http://schemas.microsoft.com/office/drawing/2014/main" id="{4180D881-B160-BEDF-79EA-A83695ABB87A}"/>
              </a:ext>
            </a:extLst>
          </p:cNvPr>
          <p:cNvSpPr/>
          <p:nvPr/>
        </p:nvSpPr>
        <p:spPr>
          <a:xfrm>
            <a:off x="558104" y="1049925"/>
            <a:ext cx="2089923" cy="824947"/>
          </a:xfrm>
          <a:prstGeom prst="rect">
            <a:avLst/>
          </a:prstGeom>
          <a:solidFill>
            <a:schemeClr val="accent3">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1688" marR="0" lvl="0"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IMPRESA </a:t>
            </a:r>
          </a:p>
          <a:p>
            <a:pPr marL="801688" marR="0" lvl="0"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ITALIANA </a:t>
            </a:r>
          </a:p>
          <a:p>
            <a:pPr marL="801688" marR="0" lvl="0"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PARTNER</a:t>
            </a:r>
          </a:p>
        </p:txBody>
      </p:sp>
      <p:pic>
        <p:nvPicPr>
          <p:cNvPr id="18" name="Immagine 17">
            <a:extLst>
              <a:ext uri="{FF2B5EF4-FFF2-40B4-BE49-F238E27FC236}">
                <a16:creationId xmlns:a16="http://schemas.microsoft.com/office/drawing/2014/main" id="{C35E14CB-1094-DCAC-3AE9-C0689E46DA62}"/>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1364" y="1163705"/>
            <a:ext cx="562628" cy="562628"/>
          </a:xfrm>
          <a:prstGeom prst="rect">
            <a:avLst/>
          </a:prstGeom>
        </p:spPr>
      </p:pic>
      <p:sp>
        <p:nvSpPr>
          <p:cNvPr id="19" name="Rettangolo 18">
            <a:extLst>
              <a:ext uri="{FF2B5EF4-FFF2-40B4-BE49-F238E27FC236}">
                <a16:creationId xmlns:a16="http://schemas.microsoft.com/office/drawing/2014/main" id="{C9559193-6F87-1713-58B7-59B427E5387B}"/>
              </a:ext>
            </a:extLst>
          </p:cNvPr>
          <p:cNvSpPr/>
          <p:nvPr/>
        </p:nvSpPr>
        <p:spPr>
          <a:xfrm>
            <a:off x="4751797" y="1048878"/>
            <a:ext cx="2035135" cy="824947"/>
          </a:xfrm>
          <a:prstGeom prst="rect">
            <a:avLst/>
          </a:prstGeom>
          <a:solidFill>
            <a:schemeClr val="tx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20" name="Rettangolo 19">
            <a:extLst>
              <a:ext uri="{FF2B5EF4-FFF2-40B4-BE49-F238E27FC236}">
                <a16:creationId xmlns:a16="http://schemas.microsoft.com/office/drawing/2014/main" id="{F7F3AAE3-AA15-466B-3E53-D14B3543FFD8}"/>
              </a:ext>
            </a:extLst>
          </p:cNvPr>
          <p:cNvSpPr/>
          <p:nvPr/>
        </p:nvSpPr>
        <p:spPr>
          <a:xfrm>
            <a:off x="9303937" y="707459"/>
            <a:ext cx="2574686" cy="25128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FFFEFD"/>
              </a:solidFill>
              <a:effectLst/>
              <a:uLnTx/>
              <a:uFillTx/>
              <a:latin typeface="Arial" panose="020B0604020202020204"/>
              <a:ea typeface="+mn-ea"/>
              <a:cs typeface="+mn-cs"/>
            </a:endParaRPr>
          </a:p>
        </p:txBody>
      </p:sp>
      <p:sp>
        <p:nvSpPr>
          <p:cNvPr id="21" name="Rettangolo 20">
            <a:extLst>
              <a:ext uri="{FF2B5EF4-FFF2-40B4-BE49-F238E27FC236}">
                <a16:creationId xmlns:a16="http://schemas.microsoft.com/office/drawing/2014/main" id="{964822D1-2E11-126B-77A1-34FFF49F45B4}"/>
              </a:ext>
            </a:extLst>
          </p:cNvPr>
          <p:cNvSpPr/>
          <p:nvPr/>
        </p:nvSpPr>
        <p:spPr>
          <a:xfrm>
            <a:off x="9369354" y="1306149"/>
            <a:ext cx="2512369" cy="824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PARTECIPAZIONE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SIMEST</a:t>
            </a:r>
          </a:p>
        </p:txBody>
      </p:sp>
      <p:sp>
        <p:nvSpPr>
          <p:cNvPr id="22" name="Rettangolo 21">
            <a:extLst>
              <a:ext uri="{FF2B5EF4-FFF2-40B4-BE49-F238E27FC236}">
                <a16:creationId xmlns:a16="http://schemas.microsoft.com/office/drawing/2014/main" id="{2A146FDC-5253-BCA2-72D2-3D25B5A2F570}"/>
              </a:ext>
            </a:extLst>
          </p:cNvPr>
          <p:cNvSpPr/>
          <p:nvPr/>
        </p:nvSpPr>
        <p:spPr>
          <a:xfrm>
            <a:off x="9369354" y="2333400"/>
            <a:ext cx="2512369" cy="824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PARTECIPAZIONE VENTURE CAPITAL</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a:ln>
                  <a:noFill/>
                </a:ln>
                <a:solidFill>
                  <a:srgbClr val="415364"/>
                </a:solidFill>
                <a:effectLst/>
                <a:uLnTx/>
                <a:uFillTx/>
                <a:latin typeface="Arial" panose="020B0604020202020204"/>
                <a:ea typeface="+mn-ea"/>
                <a:cs typeface="+mn-cs"/>
              </a:rPr>
              <a:t>Tasso BCE +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a:ln>
                  <a:noFill/>
                </a:ln>
                <a:solidFill>
                  <a:srgbClr val="415364"/>
                </a:solidFill>
                <a:effectLst/>
                <a:uLnTx/>
                <a:uFillTx/>
                <a:latin typeface="Arial" panose="020B0604020202020204"/>
                <a:ea typeface="+mn-ea"/>
                <a:cs typeface="+mn-cs"/>
              </a:rPr>
              <a:t>0,5% (PI), 0,75% (MI), 1% (GI)</a:t>
            </a:r>
          </a:p>
        </p:txBody>
      </p:sp>
      <p:cxnSp>
        <p:nvCxnSpPr>
          <p:cNvPr id="23" name="Connettore 2 22">
            <a:extLst>
              <a:ext uri="{FF2B5EF4-FFF2-40B4-BE49-F238E27FC236}">
                <a16:creationId xmlns:a16="http://schemas.microsoft.com/office/drawing/2014/main" id="{099A2590-5B4D-71DD-74A8-28C2F2C823EE}"/>
              </a:ext>
            </a:extLst>
          </p:cNvPr>
          <p:cNvCxnSpPr>
            <a:cxnSpLocks/>
            <a:stCxn id="16" idx="3"/>
            <a:endCxn id="19" idx="1"/>
          </p:cNvCxnSpPr>
          <p:nvPr/>
        </p:nvCxnSpPr>
        <p:spPr>
          <a:xfrm flipV="1">
            <a:off x="2648027" y="1461352"/>
            <a:ext cx="2103770" cy="10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4" name="Rettangolo 23">
            <a:extLst>
              <a:ext uri="{FF2B5EF4-FFF2-40B4-BE49-F238E27FC236}">
                <a16:creationId xmlns:a16="http://schemas.microsoft.com/office/drawing/2014/main" id="{366A0DFD-035E-5EDB-17CE-0ACCC828C8F4}"/>
              </a:ext>
            </a:extLst>
          </p:cNvPr>
          <p:cNvSpPr/>
          <p:nvPr/>
        </p:nvSpPr>
        <p:spPr>
          <a:xfrm>
            <a:off x="2886755" y="994736"/>
            <a:ext cx="1475772" cy="824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415364"/>
                </a:solidFill>
                <a:effectLst/>
                <a:uLnTx/>
                <a:uFillTx/>
                <a:latin typeface="Arial" panose="020B0604020202020204"/>
                <a:ea typeface="+mn-ea"/>
                <a:cs typeface="+mn-cs"/>
              </a:rPr>
              <a:t>51%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415364"/>
                </a:solidFill>
                <a:effectLst/>
                <a:uLnTx/>
                <a:uFillTx/>
                <a:latin typeface="Arial" panose="020B0604020202020204"/>
                <a:ea typeface="+mn-ea"/>
                <a:cs typeface="+mn-cs"/>
              </a:rPr>
              <a:t>QUOTA CAPITALE</a:t>
            </a:r>
          </a:p>
        </p:txBody>
      </p:sp>
      <p:cxnSp>
        <p:nvCxnSpPr>
          <p:cNvPr id="25" name="Connettore 2 24">
            <a:extLst>
              <a:ext uri="{FF2B5EF4-FFF2-40B4-BE49-F238E27FC236}">
                <a16:creationId xmlns:a16="http://schemas.microsoft.com/office/drawing/2014/main" id="{144B1524-E222-67F1-1B75-7FEE1A38A226}"/>
              </a:ext>
            </a:extLst>
          </p:cNvPr>
          <p:cNvCxnSpPr>
            <a:cxnSpLocks/>
            <a:endCxn id="19" idx="3"/>
          </p:cNvCxnSpPr>
          <p:nvPr/>
        </p:nvCxnSpPr>
        <p:spPr>
          <a:xfrm flipH="1">
            <a:off x="6786932" y="1461352"/>
            <a:ext cx="245058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26" name="Immagine 25">
            <a:extLst>
              <a:ext uri="{FF2B5EF4-FFF2-40B4-BE49-F238E27FC236}">
                <a16:creationId xmlns:a16="http://schemas.microsoft.com/office/drawing/2014/main" id="{5E329607-FCA1-E32B-41D9-557C9C5D05E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014480" y="817184"/>
            <a:ext cx="1222117" cy="547847"/>
          </a:xfrm>
          <a:prstGeom prst="rect">
            <a:avLst/>
          </a:prstGeom>
        </p:spPr>
      </p:pic>
      <p:sp>
        <p:nvSpPr>
          <p:cNvPr id="27" name="Rettangolo 26">
            <a:extLst>
              <a:ext uri="{FF2B5EF4-FFF2-40B4-BE49-F238E27FC236}">
                <a16:creationId xmlns:a16="http://schemas.microsoft.com/office/drawing/2014/main" id="{44333061-8A85-CB9D-9645-917A830EC78A}"/>
              </a:ext>
            </a:extLst>
          </p:cNvPr>
          <p:cNvSpPr/>
          <p:nvPr/>
        </p:nvSpPr>
        <p:spPr>
          <a:xfrm>
            <a:off x="7313050" y="1038869"/>
            <a:ext cx="1464769" cy="824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415364"/>
                </a:solidFill>
                <a:effectLst/>
                <a:uLnTx/>
                <a:uFillTx/>
                <a:latin typeface="Arial" panose="020B0604020202020204"/>
                <a:ea typeface="+mn-ea"/>
                <a:cs typeface="+mn-cs"/>
              </a:rPr>
              <a:t>49% MAX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415364"/>
                </a:solidFill>
                <a:effectLst/>
                <a:uLnTx/>
                <a:uFillTx/>
                <a:latin typeface="Arial" panose="020B0604020202020204"/>
                <a:ea typeface="+mn-ea"/>
                <a:cs typeface="+mn-cs"/>
              </a:rPr>
              <a:t>QUOTA CAPITALE</a:t>
            </a:r>
          </a:p>
        </p:txBody>
      </p:sp>
      <p:sp>
        <p:nvSpPr>
          <p:cNvPr id="28" name="Rettangolo 27">
            <a:extLst>
              <a:ext uri="{FF2B5EF4-FFF2-40B4-BE49-F238E27FC236}">
                <a16:creationId xmlns:a16="http://schemas.microsoft.com/office/drawing/2014/main" id="{BB88A04B-EECA-842E-F2BC-077457C4CFC2}"/>
              </a:ext>
            </a:extLst>
          </p:cNvPr>
          <p:cNvSpPr/>
          <p:nvPr/>
        </p:nvSpPr>
        <p:spPr>
          <a:xfrm>
            <a:off x="10268433" y="1892047"/>
            <a:ext cx="714210" cy="435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005392"/>
                </a:solidFill>
                <a:effectLst/>
                <a:uLnTx/>
                <a:uFillTx/>
                <a:latin typeface="Arial" panose="020B0604020202020204"/>
                <a:ea typeface="+mn-ea"/>
                <a:cs typeface="+mn-cs"/>
              </a:rPr>
              <a:t>+</a:t>
            </a:r>
          </a:p>
        </p:txBody>
      </p:sp>
      <p:sp>
        <p:nvSpPr>
          <p:cNvPr id="31" name="Rettangolo 30">
            <a:extLst>
              <a:ext uri="{FF2B5EF4-FFF2-40B4-BE49-F238E27FC236}">
                <a16:creationId xmlns:a16="http://schemas.microsoft.com/office/drawing/2014/main" id="{E077BA02-4069-4A18-7696-A85B260DC7B5}"/>
              </a:ext>
            </a:extLst>
          </p:cNvPr>
          <p:cNvSpPr/>
          <p:nvPr/>
        </p:nvSpPr>
        <p:spPr>
          <a:xfrm>
            <a:off x="9358914" y="4796448"/>
            <a:ext cx="2654618" cy="520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CONTRIBUTO IN CONTO INTERESSI</a:t>
            </a:r>
          </a:p>
        </p:txBody>
      </p:sp>
      <p:sp>
        <p:nvSpPr>
          <p:cNvPr id="32" name="Rettangolo 31">
            <a:extLst>
              <a:ext uri="{FF2B5EF4-FFF2-40B4-BE49-F238E27FC236}">
                <a16:creationId xmlns:a16="http://schemas.microsoft.com/office/drawing/2014/main" id="{4D04B5CF-78A2-F467-6F99-EAADA014648E}"/>
              </a:ext>
            </a:extLst>
          </p:cNvPr>
          <p:cNvSpPr/>
          <p:nvPr/>
        </p:nvSpPr>
        <p:spPr>
          <a:xfrm>
            <a:off x="558104" y="4608822"/>
            <a:ext cx="2089923" cy="735571"/>
          </a:xfrm>
          <a:prstGeom prst="rect">
            <a:avLst/>
          </a:prstGeom>
          <a:solidFill>
            <a:schemeClr val="tx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6575" marR="0" lvl="0" indent="0" algn="ctr" defTabSz="6858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415364"/>
                </a:solidFill>
                <a:effectLst/>
                <a:uLnTx/>
                <a:uFillTx/>
                <a:latin typeface="Arial" panose="020B0604020202020204"/>
                <a:ea typeface="+mn-ea"/>
                <a:cs typeface="+mn-cs"/>
              </a:rPr>
              <a:t>BANCA</a:t>
            </a:r>
          </a:p>
        </p:txBody>
      </p:sp>
      <p:pic>
        <p:nvPicPr>
          <p:cNvPr id="33" name="Immagine 32">
            <a:extLst>
              <a:ext uri="{FF2B5EF4-FFF2-40B4-BE49-F238E27FC236}">
                <a16:creationId xmlns:a16="http://schemas.microsoft.com/office/drawing/2014/main" id="{BA06EC9F-CCC9-A87C-573B-CAF073A5D11F}"/>
              </a:ext>
            </a:extLst>
          </p:cNvPr>
          <p:cNvPicPr>
            <a:picLocks noChangeAspect="1"/>
          </p:cNvPicPr>
          <p:nvPr/>
        </p:nvPicPr>
        <p:blipFill>
          <a:blip r:embed="rId5" cstate="screen">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1364" y="4721155"/>
            <a:ext cx="510906" cy="510906"/>
          </a:xfrm>
          <a:prstGeom prst="rect">
            <a:avLst/>
          </a:prstGeom>
        </p:spPr>
      </p:pic>
      <p:sp>
        <p:nvSpPr>
          <p:cNvPr id="34" name="Rettangolo 33">
            <a:extLst>
              <a:ext uri="{FF2B5EF4-FFF2-40B4-BE49-F238E27FC236}">
                <a16:creationId xmlns:a16="http://schemas.microsoft.com/office/drawing/2014/main" id="{336C2FA6-CA41-8C83-9FBA-D09D1767CE99}"/>
              </a:ext>
            </a:extLst>
          </p:cNvPr>
          <p:cNvSpPr/>
          <p:nvPr/>
        </p:nvSpPr>
        <p:spPr>
          <a:xfrm>
            <a:off x="3125119" y="4693224"/>
            <a:ext cx="6218625" cy="646331"/>
          </a:xfrm>
          <a:prstGeom prst="rect">
            <a:avLst/>
          </a:prstGeom>
        </p:spPr>
        <p:txBody>
          <a:bodyPr wrap="square">
            <a:spAutoFit/>
          </a:bodyPr>
          <a:lstStyle/>
          <a:p>
            <a:pPr marL="0" marR="0" lvl="0" indent="0" algn="ctr" defTabSz="685783" rtl="0" eaLnBrk="1" fontAlgn="auto" latinLnBrk="0" hangingPunct="1">
              <a:lnSpc>
                <a:spcPct val="100000"/>
              </a:lnSpc>
              <a:spcBef>
                <a:spcPts val="0"/>
              </a:spcBef>
              <a:spcAft>
                <a:spcPts val="300"/>
              </a:spcAft>
              <a:buClrTx/>
              <a:buSzTx/>
              <a:buFontTx/>
              <a:buNone/>
              <a:tabLst/>
              <a:defRPr/>
            </a:pPr>
            <a:r>
              <a:rPr kumimoji="0" lang="it-IT" altLang="it-IT" sz="1200" b="1" i="0" u="none" strike="noStrike" kern="1200" cap="none" spc="0" normalizeH="0" baseline="0" noProof="0" dirty="0">
                <a:ln>
                  <a:noFill/>
                </a:ln>
                <a:solidFill>
                  <a:srgbClr val="415364"/>
                </a:solidFill>
                <a:effectLst/>
                <a:uLnTx/>
                <a:uFillTx/>
                <a:latin typeface="Arial" panose="020B0604020202020204"/>
                <a:ea typeface="+mn-ea"/>
                <a:cs typeface="+mn-cs"/>
              </a:rPr>
              <a:t>Agevolazione sul finanziamento bancario destinato alla sottoscrizione della quota di partecipazione dell’impresa italiana nella società estera (max 90% della quota detenuta dalla società italiana, con limite al 51% del capitale totale)</a:t>
            </a:r>
            <a:endParaRPr kumimoji="0" lang="it-IT" alt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37" name="Rettangolo 36">
            <a:extLst>
              <a:ext uri="{FF2B5EF4-FFF2-40B4-BE49-F238E27FC236}">
                <a16:creationId xmlns:a16="http://schemas.microsoft.com/office/drawing/2014/main" id="{A357E444-9C64-25D5-DB64-38BB60B3ADDF}"/>
              </a:ext>
            </a:extLst>
          </p:cNvPr>
          <p:cNvSpPr/>
          <p:nvPr/>
        </p:nvSpPr>
        <p:spPr>
          <a:xfrm>
            <a:off x="4472270" y="4110422"/>
            <a:ext cx="3365356" cy="469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Tasso di contribuzione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(maggio 2026 pari al ~</a:t>
            </a:r>
            <a:r>
              <a:rPr lang="it-IT" sz="1400" b="1" dirty="0">
                <a:solidFill>
                  <a:srgbClr val="005392"/>
                </a:solidFill>
                <a:latin typeface="Arial" panose="020B0604020202020204"/>
              </a:rPr>
              <a:t>2</a:t>
            </a: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a:t>
            </a:r>
          </a:p>
        </p:txBody>
      </p:sp>
      <p:pic>
        <p:nvPicPr>
          <p:cNvPr id="38" name="Immagine 37">
            <a:extLst>
              <a:ext uri="{FF2B5EF4-FFF2-40B4-BE49-F238E27FC236}">
                <a16:creationId xmlns:a16="http://schemas.microsoft.com/office/drawing/2014/main" id="{A9DF79BE-1B48-2E41-39DA-3B8A654F8389}"/>
              </a:ext>
            </a:extLst>
          </p:cNvPr>
          <p:cNvPicPr>
            <a:picLocks noChangeAspect="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90525" y="1179273"/>
            <a:ext cx="536920" cy="547060"/>
          </a:xfrm>
          <a:prstGeom prst="rect">
            <a:avLst/>
          </a:prstGeom>
        </p:spPr>
      </p:pic>
      <p:sp>
        <p:nvSpPr>
          <p:cNvPr id="39" name="Rettangolo 38">
            <a:extLst>
              <a:ext uri="{FF2B5EF4-FFF2-40B4-BE49-F238E27FC236}">
                <a16:creationId xmlns:a16="http://schemas.microsoft.com/office/drawing/2014/main" id="{ACC49DD5-1623-A70A-8D29-ADEF0B422708}"/>
              </a:ext>
            </a:extLst>
          </p:cNvPr>
          <p:cNvSpPr/>
          <p:nvPr/>
        </p:nvSpPr>
        <p:spPr>
          <a:xfrm>
            <a:off x="5678961" y="1046660"/>
            <a:ext cx="1508699" cy="824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415364"/>
                </a:solidFill>
                <a:effectLst/>
                <a:uLnTx/>
                <a:uFillTx/>
                <a:latin typeface="Arial" panose="020B0604020202020204"/>
                <a:ea typeface="+mn-ea"/>
                <a:cs typeface="+mn-cs"/>
              </a:rPr>
              <a:t>IMPRESA TARGET ESTERA</a:t>
            </a:r>
          </a:p>
        </p:txBody>
      </p:sp>
      <p:pic>
        <p:nvPicPr>
          <p:cNvPr id="51" name="Immagine 50">
            <a:extLst>
              <a:ext uri="{FF2B5EF4-FFF2-40B4-BE49-F238E27FC236}">
                <a16:creationId xmlns:a16="http://schemas.microsoft.com/office/drawing/2014/main" id="{566C34BE-A690-776B-B146-BFE57D37046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122859" y="4022162"/>
            <a:ext cx="1222117" cy="547847"/>
          </a:xfrm>
          <a:prstGeom prst="rect">
            <a:avLst/>
          </a:prstGeom>
        </p:spPr>
      </p:pic>
      <p:sp>
        <p:nvSpPr>
          <p:cNvPr id="59" name="Rettangolo 58">
            <a:extLst>
              <a:ext uri="{FF2B5EF4-FFF2-40B4-BE49-F238E27FC236}">
                <a16:creationId xmlns:a16="http://schemas.microsoft.com/office/drawing/2014/main" id="{9A8BC671-A649-BEE2-E604-D0E9893D9ABC}"/>
              </a:ext>
            </a:extLst>
          </p:cNvPr>
          <p:cNvSpPr/>
          <p:nvPr/>
        </p:nvSpPr>
        <p:spPr>
          <a:xfrm>
            <a:off x="214604" y="3636848"/>
            <a:ext cx="11743949" cy="1901504"/>
          </a:xfrm>
          <a:prstGeom prst="rect">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CasellaDiTesto 23">
            <a:extLst>
              <a:ext uri="{FF2B5EF4-FFF2-40B4-BE49-F238E27FC236}">
                <a16:creationId xmlns:a16="http://schemas.microsoft.com/office/drawing/2014/main" id="{4663FAB3-65BE-1B46-3482-C35A8266DB77}"/>
              </a:ext>
            </a:extLst>
          </p:cNvPr>
          <p:cNvSpPr txBox="1"/>
          <p:nvPr/>
        </p:nvSpPr>
        <p:spPr>
          <a:xfrm>
            <a:off x="9709439" y="3382373"/>
            <a:ext cx="2123642" cy="541203"/>
          </a:xfrm>
          <a:prstGeom prst="rect">
            <a:avLst/>
          </a:prstGeom>
          <a:solidFill>
            <a:schemeClr val="bg1"/>
          </a:solidFill>
        </p:spPr>
        <p:txBody>
          <a:bodyPr wrap="square" lIns="36000" tIns="36000" rIns="36000" bIns="36000">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400" b="1" dirty="0">
                <a:solidFill>
                  <a:schemeClr val="tx1"/>
                </a:solidFill>
              </a:rPr>
              <a:t>In caso di </a:t>
            </a:r>
            <a:endParaRPr lang="it-IT" sz="1400" b="1" dirty="0"/>
          </a:p>
          <a:p>
            <a:pPr algn="ctr"/>
            <a:r>
              <a:rPr lang="it-IT" sz="1400" b="1" dirty="0">
                <a:solidFill>
                  <a:schemeClr val="accent2"/>
                </a:solidFill>
              </a:rPr>
              <a:t>investimento Extra UE: </a:t>
            </a:r>
            <a:endParaRPr lang="it-IT" sz="1400" b="1" dirty="0"/>
          </a:p>
        </p:txBody>
      </p:sp>
      <p:grpSp>
        <p:nvGrpSpPr>
          <p:cNvPr id="61" name="Gruppo 60">
            <a:extLst>
              <a:ext uri="{FF2B5EF4-FFF2-40B4-BE49-F238E27FC236}">
                <a16:creationId xmlns:a16="http://schemas.microsoft.com/office/drawing/2014/main" id="{40625244-B2DB-60E9-1CD2-F795ED1BC57A}"/>
              </a:ext>
            </a:extLst>
          </p:cNvPr>
          <p:cNvGrpSpPr/>
          <p:nvPr/>
        </p:nvGrpSpPr>
        <p:grpSpPr>
          <a:xfrm>
            <a:off x="9102744" y="3328800"/>
            <a:ext cx="634462" cy="634462"/>
            <a:chOff x="7694993" y="2497486"/>
            <a:chExt cx="634462" cy="634462"/>
          </a:xfrm>
        </p:grpSpPr>
        <p:sp>
          <p:nvSpPr>
            <p:cNvPr id="60" name="Ovale 59">
              <a:extLst>
                <a:ext uri="{FF2B5EF4-FFF2-40B4-BE49-F238E27FC236}">
                  <a16:creationId xmlns:a16="http://schemas.microsoft.com/office/drawing/2014/main" id="{2BFB1F23-6794-5BE3-87D3-11BA09969412}"/>
                </a:ext>
              </a:extLst>
            </p:cNvPr>
            <p:cNvSpPr/>
            <p:nvPr/>
          </p:nvSpPr>
          <p:spPr>
            <a:xfrm>
              <a:off x="7732521" y="2528719"/>
              <a:ext cx="569167" cy="5491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6" name="Elemento grafico 38" descr="Badge Segui con riempimento a tinta unita">
              <a:extLst>
                <a:ext uri="{FF2B5EF4-FFF2-40B4-BE49-F238E27FC236}">
                  <a16:creationId xmlns:a16="http://schemas.microsoft.com/office/drawing/2014/main" id="{9B32A0DF-0141-3AD8-8618-28F3B1749465}"/>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694993" y="2497486"/>
              <a:ext cx="634462" cy="634462"/>
            </a:xfrm>
            <a:prstGeom prst="rect">
              <a:avLst/>
            </a:prstGeom>
          </p:spPr>
        </p:pic>
      </p:grpSp>
      <p:sp>
        <p:nvSpPr>
          <p:cNvPr id="80" name="Rettangolo 11">
            <a:extLst>
              <a:ext uri="{FF2B5EF4-FFF2-40B4-BE49-F238E27FC236}">
                <a16:creationId xmlns:a16="http://schemas.microsoft.com/office/drawing/2014/main" id="{B02DDF49-5065-FA92-07F4-9AF420C6C4D9}"/>
              </a:ext>
            </a:extLst>
          </p:cNvPr>
          <p:cNvSpPr/>
          <p:nvPr/>
        </p:nvSpPr>
        <p:spPr>
          <a:xfrm>
            <a:off x="9524" y="5692913"/>
            <a:ext cx="12192001" cy="1174611"/>
          </a:xfrm>
          <a:prstGeom prst="rect">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spTree>
    <p:extLst>
      <p:ext uri="{BB962C8B-B14F-4D97-AF65-F5344CB8AC3E}">
        <p14:creationId xmlns:p14="http://schemas.microsoft.com/office/powerpoint/2010/main" val="907748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66A63-0F0E-DBE0-216E-01F386E3A90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39693AB-D0B5-8C56-3BF1-B0573BBE6464}"/>
              </a:ext>
            </a:extLst>
          </p:cNvPr>
          <p:cNvSpPr>
            <a:spLocks noGrp="1"/>
          </p:cNvSpPr>
          <p:nvPr>
            <p:ph type="ctrTitle"/>
          </p:nvPr>
        </p:nvSpPr>
        <p:spPr>
          <a:xfrm>
            <a:off x="2431737" y="2862182"/>
            <a:ext cx="6781393" cy="1826549"/>
          </a:xfrm>
        </p:spPr>
        <p:txBody>
          <a:bodyPr>
            <a:noAutofit/>
          </a:bodyPr>
          <a:lstStyle/>
          <a:p>
            <a:r>
              <a:rPr lang="it-IT" sz="4400" dirty="0"/>
              <a:t>FOCUS:</a:t>
            </a:r>
            <a:br>
              <a:rPr lang="it-IT" sz="4400" dirty="0"/>
            </a:br>
            <a:r>
              <a:rPr lang="it-IT" sz="4400" dirty="0"/>
              <a:t>FONDI PUBBLICI </a:t>
            </a:r>
            <a:br>
              <a:rPr lang="it-IT" sz="4400" dirty="0"/>
            </a:br>
            <a:r>
              <a:rPr lang="it-IT" sz="4400" dirty="0"/>
              <a:t>DI EQUITY</a:t>
            </a:r>
          </a:p>
        </p:txBody>
      </p:sp>
    </p:spTree>
    <p:extLst>
      <p:ext uri="{BB962C8B-B14F-4D97-AF65-F5344CB8AC3E}">
        <p14:creationId xmlns:p14="http://schemas.microsoft.com/office/powerpoint/2010/main" val="3059935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E729C6F9-B82D-9CEE-F11C-300746788CEB}"/>
              </a:ext>
            </a:extLst>
          </p:cNvPr>
          <p:cNvSpPr/>
          <p:nvPr/>
        </p:nvSpPr>
        <p:spPr>
          <a:xfrm>
            <a:off x="6381544" y="1540042"/>
            <a:ext cx="5420591" cy="3618564"/>
          </a:xfrm>
          <a:prstGeom prst="rect">
            <a:avLst/>
          </a:prstGeom>
          <a:solidFill>
            <a:schemeClr val="accent1">
              <a:lumMod val="20000"/>
              <a:lumOff val="80000"/>
              <a:alpha val="2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mj-lt"/>
              <a:ea typeface="+mn-ea"/>
              <a:cs typeface="+mn-cs"/>
            </a:endParaRPr>
          </a:p>
        </p:txBody>
      </p:sp>
      <p:sp>
        <p:nvSpPr>
          <p:cNvPr id="5" name="Rettangolo 4">
            <a:extLst>
              <a:ext uri="{FF2B5EF4-FFF2-40B4-BE49-F238E27FC236}">
                <a16:creationId xmlns:a16="http://schemas.microsoft.com/office/drawing/2014/main" id="{6E9FB7A6-634F-5D2D-8707-1F995CEDA375}"/>
              </a:ext>
            </a:extLst>
          </p:cNvPr>
          <p:cNvSpPr/>
          <p:nvPr/>
        </p:nvSpPr>
        <p:spPr>
          <a:xfrm>
            <a:off x="418894" y="1533287"/>
            <a:ext cx="5420591" cy="3618564"/>
          </a:xfrm>
          <a:prstGeom prst="rect">
            <a:avLst/>
          </a:prstGeom>
          <a:solidFill>
            <a:schemeClr val="accent1">
              <a:lumMod val="20000"/>
              <a:lumOff val="80000"/>
              <a:alpha val="2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mj-lt"/>
              <a:ea typeface="+mn-ea"/>
              <a:cs typeface="+mn-cs"/>
            </a:endParaRPr>
          </a:p>
        </p:txBody>
      </p:sp>
      <p:pic>
        <p:nvPicPr>
          <p:cNvPr id="25" name="Immagine 24" descr="Immagine che contiene cielo, riflesso, acqua, silhouette&#10;&#10;Il contenuto generato dall'IA potrebbe non essere corretto.">
            <a:extLst>
              <a:ext uri="{FF2B5EF4-FFF2-40B4-BE49-F238E27FC236}">
                <a16:creationId xmlns:a16="http://schemas.microsoft.com/office/drawing/2014/main" id="{6367E03D-9447-96F1-A096-1B9CC0D04B59}"/>
              </a:ext>
            </a:extLst>
          </p:cNvPr>
          <p:cNvPicPr>
            <a:picLocks noChangeAspect="1"/>
          </p:cNvPicPr>
          <p:nvPr/>
        </p:nvPicPr>
        <p:blipFill>
          <a:blip r:embed="rId2" cstate="screen">
            <a:extLst>
              <a:ext uri="{28A0092B-C50C-407E-A947-70E740481C1C}">
                <a14:useLocalDpi xmlns:a14="http://schemas.microsoft.com/office/drawing/2010/main" val="0"/>
              </a:ext>
            </a:extLst>
          </a:blip>
          <a:srcRect r="-208"/>
          <a:stretch/>
        </p:blipFill>
        <p:spPr>
          <a:xfrm>
            <a:off x="1693355" y="2114376"/>
            <a:ext cx="2863007" cy="1108253"/>
          </a:xfrm>
          <a:prstGeom prst="rect">
            <a:avLst/>
          </a:prstGeom>
        </p:spPr>
      </p:pic>
      <p:pic>
        <p:nvPicPr>
          <p:cNvPr id="6" name="Immagine 5" descr="Immagine che contiene aria aperta, acqua, cielo, nuvola&#10;&#10;Il contenuto generato dall'IA potrebbe non essere corretto.">
            <a:extLst>
              <a:ext uri="{FF2B5EF4-FFF2-40B4-BE49-F238E27FC236}">
                <a16:creationId xmlns:a16="http://schemas.microsoft.com/office/drawing/2014/main" id="{A249D0AC-36B2-820C-4D0A-68A8B4FB8E2E}"/>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7609099" y="2120614"/>
            <a:ext cx="2849810" cy="1095776"/>
          </a:xfrm>
          <a:prstGeom prst="rect">
            <a:avLst/>
          </a:prstGeom>
        </p:spPr>
      </p:pic>
      <p:sp>
        <p:nvSpPr>
          <p:cNvPr id="2" name="Segnaposto testo 1">
            <a:extLst>
              <a:ext uri="{FF2B5EF4-FFF2-40B4-BE49-F238E27FC236}">
                <a16:creationId xmlns:a16="http://schemas.microsoft.com/office/drawing/2014/main" id="{2316BBB6-E288-4A88-A570-0AC69F78312E}"/>
              </a:ext>
            </a:extLst>
          </p:cNvPr>
          <p:cNvSpPr>
            <a:spLocks noGrp="1"/>
          </p:cNvSpPr>
          <p:nvPr>
            <p:ph type="body" idx="13"/>
          </p:nvPr>
        </p:nvSpPr>
        <p:spPr>
          <a:xfrm>
            <a:off x="334433" y="357718"/>
            <a:ext cx="10434181" cy="383116"/>
          </a:xfrm>
        </p:spPr>
        <p:txBody>
          <a:bodyPr/>
          <a:lstStyle/>
          <a:p>
            <a:r>
              <a:rPr lang="it-IT" sz="2600" dirty="0">
                <a:latin typeface="+mj-lt"/>
              </a:rPr>
              <a:t>Nuovi Fondi pubblici di equity per la Crescita e le Infrastrutture</a:t>
            </a:r>
          </a:p>
        </p:txBody>
      </p:sp>
      <p:sp>
        <p:nvSpPr>
          <p:cNvPr id="4" name="CasellaDiTesto 3">
            <a:extLst>
              <a:ext uri="{FF2B5EF4-FFF2-40B4-BE49-F238E27FC236}">
                <a16:creationId xmlns:a16="http://schemas.microsoft.com/office/drawing/2014/main" id="{BDE53C1F-F34F-5BE0-6D75-F96DEFDF2C8B}"/>
              </a:ext>
            </a:extLst>
          </p:cNvPr>
          <p:cNvSpPr txBox="1"/>
          <p:nvPr/>
        </p:nvSpPr>
        <p:spPr>
          <a:xfrm>
            <a:off x="503471" y="1010479"/>
            <a:ext cx="11298664" cy="353943"/>
          </a:xfrm>
          <a:prstGeom prst="rect">
            <a:avLst/>
          </a:prstGeom>
          <a:solidFill>
            <a:schemeClr val="bg1"/>
          </a:solidFill>
          <a:ln w="9525" cap="rnd" cmpd="sng" algn="ctr">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700" b="1" i="0" u="none" strike="noStrike" kern="1200" cap="none" spc="0" normalizeH="0" baseline="0" noProof="0" dirty="0">
                <a:ln>
                  <a:noFill/>
                </a:ln>
                <a:solidFill>
                  <a:srgbClr val="415364"/>
                </a:solidFill>
                <a:effectLst/>
                <a:uLnTx/>
                <a:uFillTx/>
                <a:latin typeface="+mj-lt"/>
                <a:ea typeface="+mn-ea"/>
                <a:cs typeface="+mn-cs"/>
              </a:rPr>
              <a:t>Interventi di minoranza </a:t>
            </a:r>
            <a:r>
              <a:rPr kumimoji="0" lang="it-IT" sz="1700" b="0" i="0" u="none" strike="noStrike" kern="1200" cap="none" spc="0" normalizeH="0" baseline="0" noProof="0" dirty="0">
                <a:ln>
                  <a:noFill/>
                </a:ln>
                <a:solidFill>
                  <a:srgbClr val="415364"/>
                </a:solidFill>
                <a:effectLst/>
                <a:uLnTx/>
                <a:uFillTx/>
                <a:latin typeface="+mj-lt"/>
                <a:ea typeface="+mn-ea"/>
                <a:cs typeface="+mn-cs"/>
              </a:rPr>
              <a:t>nel capitale sociale delle imprese target a valere sulle </a:t>
            </a:r>
            <a:r>
              <a:rPr kumimoji="0" lang="it-IT" sz="1700" b="1" i="0" u="none" strike="noStrike" kern="1200" cap="none" spc="0" normalizeH="0" baseline="0" noProof="0" dirty="0">
                <a:ln>
                  <a:noFill/>
                </a:ln>
                <a:solidFill>
                  <a:srgbClr val="415364"/>
                </a:solidFill>
                <a:effectLst/>
                <a:uLnTx/>
                <a:uFillTx/>
                <a:latin typeface="+mj-lt"/>
                <a:ea typeface="+mn-ea"/>
                <a:cs typeface="+mn-cs"/>
              </a:rPr>
              <a:t>nuove sezioni </a:t>
            </a:r>
            <a:r>
              <a:rPr kumimoji="0" lang="it-IT" sz="1700" b="0" i="0" u="none" strike="noStrike" kern="1200" cap="none" spc="0" normalizeH="0" baseline="0" noProof="0" dirty="0">
                <a:ln>
                  <a:noFill/>
                </a:ln>
                <a:solidFill>
                  <a:srgbClr val="415364"/>
                </a:solidFill>
                <a:effectLst/>
                <a:uLnTx/>
                <a:uFillTx/>
                <a:latin typeface="+mj-lt"/>
                <a:ea typeface="+mn-ea"/>
                <a:cs typeface="+mn-cs"/>
              </a:rPr>
              <a:t>del </a:t>
            </a:r>
            <a:r>
              <a:rPr kumimoji="0" lang="it-IT" sz="1700" b="1" i="0" u="none" strike="noStrike" kern="1200" cap="none" spc="0" normalizeH="0" baseline="0" noProof="0" dirty="0">
                <a:ln>
                  <a:noFill/>
                </a:ln>
                <a:solidFill>
                  <a:srgbClr val="415364"/>
                </a:solidFill>
                <a:effectLst/>
                <a:uLnTx/>
                <a:uFillTx/>
                <a:latin typeface="+mj-lt"/>
                <a:ea typeface="+mn-ea"/>
                <a:cs typeface="+mn-cs"/>
              </a:rPr>
              <a:t>Fondo 394</a:t>
            </a:r>
            <a:endParaRPr kumimoji="0" lang="it-IT" sz="1700" b="0" i="0" u="none" strike="noStrike" kern="1200" cap="none" spc="0" normalizeH="0" baseline="0" noProof="0" dirty="0">
              <a:ln>
                <a:noFill/>
              </a:ln>
              <a:solidFill>
                <a:srgbClr val="415364"/>
              </a:solidFill>
              <a:effectLst/>
              <a:uLnTx/>
              <a:uFillTx/>
              <a:latin typeface="+mj-lt"/>
              <a:ea typeface="+mn-ea"/>
              <a:cs typeface="+mn-cs"/>
            </a:endParaRPr>
          </a:p>
        </p:txBody>
      </p:sp>
      <p:sp>
        <p:nvSpPr>
          <p:cNvPr id="37" name="CasellaDiTesto 36">
            <a:extLst>
              <a:ext uri="{FF2B5EF4-FFF2-40B4-BE49-F238E27FC236}">
                <a16:creationId xmlns:a16="http://schemas.microsoft.com/office/drawing/2014/main" id="{DEB126FD-6707-ED29-95B7-22F28481C354}"/>
              </a:ext>
            </a:extLst>
          </p:cNvPr>
          <p:cNvSpPr txBox="1"/>
          <p:nvPr/>
        </p:nvSpPr>
        <p:spPr>
          <a:xfrm>
            <a:off x="7155214" y="1542852"/>
            <a:ext cx="3821673" cy="450829"/>
          </a:xfrm>
          <a:prstGeom prst="rect">
            <a:avLst/>
          </a:prstGeom>
          <a:noFill/>
        </p:spPr>
        <p:txBody>
          <a:bodyPr wrap="square">
            <a:spAutoFit/>
          </a:bodyPr>
          <a:lstStyle/>
          <a:p>
            <a:pPr marL="0" marR="0" lvl="0" indent="0" algn="ctr" defTabSz="685783" rtl="0" eaLnBrk="1" fontAlgn="auto" latinLnBrk="0" hangingPunct="1">
              <a:lnSpc>
                <a:spcPct val="130000"/>
              </a:lnSpc>
              <a:spcBef>
                <a:spcPts val="0"/>
              </a:spcBef>
              <a:spcAft>
                <a:spcPts val="0"/>
              </a:spcAft>
              <a:buClrTx/>
              <a:buSzTx/>
              <a:buFontTx/>
              <a:buNone/>
              <a:tabLst>
                <a:tab pos="1687788" algn="l"/>
              </a:tabLst>
              <a:defRPr/>
            </a:pPr>
            <a:r>
              <a:rPr kumimoji="0" lang="it-IT" sz="2000" b="1" i="0" u="none" strike="noStrike" kern="1200" cap="none" spc="0" normalizeH="0" baseline="0" noProof="0" dirty="0">
                <a:ln>
                  <a:noFill/>
                </a:ln>
                <a:solidFill>
                  <a:srgbClr val="005392"/>
                </a:solidFill>
                <a:effectLst/>
                <a:uLnTx/>
                <a:uFillTx/>
                <a:latin typeface="+mj-lt"/>
                <a:ea typeface="Times New Roman" panose="02020603050405020304" pitchFamily="18" charset="0"/>
                <a:cs typeface="Times New Roman" panose="02020603050405020304" pitchFamily="18" charset="0"/>
              </a:rPr>
              <a:t>PLAFOND INFRASTRUTTURE</a:t>
            </a:r>
            <a:endParaRPr kumimoji="0" lang="it-IT" sz="2000" b="0" i="0" u="none" strike="noStrike" kern="1200" cap="none" spc="0" normalizeH="0" baseline="0" noProof="0" dirty="0">
              <a:ln>
                <a:noFill/>
              </a:ln>
              <a:solidFill>
                <a:srgbClr val="005392"/>
              </a:solidFill>
              <a:effectLst/>
              <a:uLnTx/>
              <a:uFillTx/>
              <a:latin typeface="+mj-lt"/>
              <a:ea typeface="Times New Roman" panose="02020603050405020304" pitchFamily="18" charset="0"/>
              <a:cs typeface="Times New Roman" panose="02020603050405020304" pitchFamily="18" charset="0"/>
            </a:endParaRPr>
          </a:p>
        </p:txBody>
      </p:sp>
      <p:sp>
        <p:nvSpPr>
          <p:cNvPr id="8" name="Rettangolo 7">
            <a:extLst>
              <a:ext uri="{FF2B5EF4-FFF2-40B4-BE49-F238E27FC236}">
                <a16:creationId xmlns:a16="http://schemas.microsoft.com/office/drawing/2014/main" id="{7C9837F6-7396-5DD9-DEE4-0815020F9362}"/>
              </a:ext>
            </a:extLst>
          </p:cNvPr>
          <p:cNvSpPr/>
          <p:nvPr/>
        </p:nvSpPr>
        <p:spPr>
          <a:xfrm>
            <a:off x="6390919" y="3244957"/>
            <a:ext cx="5286170" cy="774700"/>
          </a:xfrm>
          <a:prstGeom prst="rect">
            <a:avLst/>
          </a:prstGeom>
          <a:noFill/>
          <a:ln>
            <a:noFill/>
          </a:ln>
        </p:spPr>
        <p:style>
          <a:lnRef idx="0">
            <a:scrgbClr r="0" g="0" b="0"/>
          </a:lnRef>
          <a:fillRef idx="0">
            <a:scrgbClr r="0" g="0" b="0"/>
          </a:fillRef>
          <a:effectRef idx="0">
            <a:scrgbClr r="0" g="0" b="0"/>
          </a:effectRef>
          <a:fontRef idx="minor">
            <a:schemeClr val="accent2"/>
          </a:fontRef>
        </p:style>
        <p:txBody>
          <a:bodyPr anchor="ct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it-IT" sz="2000" b="1" i="0" u="none" strike="noStrike" kern="1200" cap="none" spc="0" normalizeH="0" baseline="0" noProof="0" dirty="0">
                <a:ln>
                  <a:noFill/>
                </a:ln>
                <a:solidFill>
                  <a:srgbClr val="415364"/>
                </a:solidFill>
                <a:effectLst/>
                <a:uLnTx/>
                <a:uFillTx/>
                <a:latin typeface="+mj-lt"/>
                <a:ea typeface="+mn-ea"/>
                <a:cs typeface="+mn-cs"/>
              </a:rPr>
              <a:t>100 €mln </a:t>
            </a:r>
            <a:r>
              <a:rPr kumimoji="0" lang="it-IT" sz="1600" b="1" i="0" u="none" strike="noStrike" kern="1200" cap="none" spc="0" normalizeH="0" baseline="0" noProof="0" dirty="0">
                <a:ln>
                  <a:noFill/>
                </a:ln>
                <a:solidFill>
                  <a:srgbClr val="415364"/>
                </a:solidFill>
                <a:effectLst/>
                <a:uLnTx/>
                <a:uFillTx/>
                <a:latin typeface="+mj-lt"/>
                <a:ea typeface="+mn-ea"/>
                <a:cs typeface="+mn-cs"/>
              </a:rPr>
              <a:t>per </a:t>
            </a:r>
            <a:r>
              <a:rPr kumimoji="0" lang="it-IT" sz="2000" b="1" i="0" u="none" strike="noStrike" kern="1200" cap="none" spc="0" normalizeH="0" baseline="0" noProof="0" dirty="0">
                <a:ln>
                  <a:noFill/>
                </a:ln>
                <a:solidFill>
                  <a:srgbClr val="005392"/>
                </a:solidFill>
                <a:effectLst/>
                <a:uLnTx/>
                <a:uFillTx/>
                <a:latin typeface="+mj-lt"/>
                <a:ea typeface="+mn-ea"/>
                <a:cs typeface="+mn-cs"/>
              </a:rPr>
              <a:t>progetti infrastrutturali </a:t>
            </a:r>
            <a:r>
              <a:rPr kumimoji="0" lang="it-IT" sz="1600" b="1" i="0" u="none" strike="noStrike" kern="1200" cap="none" spc="0" normalizeH="0" baseline="0" noProof="0" dirty="0">
                <a:ln>
                  <a:noFill/>
                </a:ln>
                <a:solidFill>
                  <a:srgbClr val="415364"/>
                </a:solidFill>
                <a:effectLst/>
                <a:uLnTx/>
                <a:uFillTx/>
                <a:latin typeface="+mj-lt"/>
                <a:ea typeface="+mn-ea"/>
                <a:cs typeface="+mn-cs"/>
              </a:rPr>
              <a:t>in geografie strategiche</a:t>
            </a:r>
          </a:p>
        </p:txBody>
      </p:sp>
      <p:sp>
        <p:nvSpPr>
          <p:cNvPr id="9" name="Rettangolo 8">
            <a:extLst>
              <a:ext uri="{FF2B5EF4-FFF2-40B4-BE49-F238E27FC236}">
                <a16:creationId xmlns:a16="http://schemas.microsoft.com/office/drawing/2014/main" id="{425E4852-8FFF-1A12-2757-19F7A8206E5C}"/>
              </a:ext>
            </a:extLst>
          </p:cNvPr>
          <p:cNvSpPr/>
          <p:nvPr/>
        </p:nvSpPr>
        <p:spPr>
          <a:xfrm>
            <a:off x="6779948" y="4005580"/>
            <a:ext cx="1474684" cy="1153025"/>
          </a:xfrm>
          <a:prstGeom prst="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00" cap="none" spc="0" normalizeH="0" baseline="0" noProof="0" dirty="0">
                <a:ln>
                  <a:noFill/>
                </a:ln>
                <a:solidFill>
                  <a:srgbClr val="415364"/>
                </a:solidFill>
                <a:effectLst/>
                <a:uLnTx/>
                <a:uFillTx/>
                <a:latin typeface="+mj-lt"/>
                <a:ea typeface="Aptos" panose="020B0004020202020204" pitchFamily="34" charset="0"/>
                <a:cs typeface="Times New Roman" panose="02020603050405020304" pitchFamily="18" charset="0"/>
              </a:rPr>
              <a:t>Affiancamento di </a:t>
            </a:r>
            <a:r>
              <a:rPr kumimoji="0" lang="it-IT" sz="1400" b="1" i="0" u="none" strike="noStrike" kern="100" cap="none" spc="0" normalizeH="0" baseline="0" noProof="0" dirty="0">
                <a:ln>
                  <a:noFill/>
                </a:ln>
                <a:solidFill>
                  <a:srgbClr val="005392"/>
                </a:solidFill>
                <a:effectLst/>
                <a:uLnTx/>
                <a:uFillTx/>
                <a:latin typeface="+mj-lt"/>
                <a:ea typeface="+mn-ea"/>
                <a:cs typeface="Times New Roman" panose="02020603050405020304" pitchFamily="18" charset="0"/>
              </a:rPr>
              <a:t>lungo periodo</a:t>
            </a:r>
          </a:p>
        </p:txBody>
      </p:sp>
      <p:sp>
        <p:nvSpPr>
          <p:cNvPr id="10" name="Rettangolo 9">
            <a:extLst>
              <a:ext uri="{FF2B5EF4-FFF2-40B4-BE49-F238E27FC236}">
                <a16:creationId xmlns:a16="http://schemas.microsoft.com/office/drawing/2014/main" id="{1F6D449A-9D74-1616-C68C-7BAC0024F2F5}"/>
              </a:ext>
            </a:extLst>
          </p:cNvPr>
          <p:cNvSpPr/>
          <p:nvPr/>
        </p:nvSpPr>
        <p:spPr>
          <a:xfrm>
            <a:off x="8269415" y="4166496"/>
            <a:ext cx="1762223" cy="835676"/>
          </a:xfrm>
          <a:prstGeom prst="rect">
            <a:avLst/>
          </a:prstGeom>
          <a:noFill/>
          <a:ln w="25400" cap="flat" cmpd="sng" algn="ctr">
            <a:noFill/>
            <a:prstDash val="solid"/>
          </a:ln>
          <a:effectLst/>
        </p:spPr>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00" cap="none" spc="0" normalizeH="0" baseline="0" noProof="0" dirty="0">
                <a:ln>
                  <a:noFill/>
                </a:ln>
                <a:solidFill>
                  <a:srgbClr val="005392"/>
                </a:solidFill>
                <a:effectLst/>
                <a:uLnTx/>
                <a:uFillTx/>
                <a:latin typeface="+mj-lt"/>
                <a:ea typeface="+mn-ea"/>
                <a:cs typeface="Times New Roman" panose="02020603050405020304" pitchFamily="18" charset="0"/>
              </a:rPr>
              <a:t>Abilitatore di investimenti </a:t>
            </a:r>
            <a:r>
              <a:rPr kumimoji="0" lang="it-IT" sz="1400" b="0" i="0" u="none" strike="noStrike" kern="100" cap="none" spc="0" normalizeH="0" baseline="0" noProof="0" dirty="0">
                <a:ln>
                  <a:noFill/>
                </a:ln>
                <a:solidFill>
                  <a:srgbClr val="415364"/>
                </a:solidFill>
                <a:effectLst/>
                <a:uLnTx/>
                <a:uFillTx/>
                <a:latin typeface="+mj-lt"/>
                <a:ea typeface="Aptos" panose="020B0004020202020204" pitchFamily="34" charset="0"/>
                <a:cs typeface="Times New Roman" panose="02020603050405020304" pitchFamily="18" charset="0"/>
              </a:rPr>
              <a:t>pubblici e privati</a:t>
            </a:r>
            <a:endParaRPr kumimoji="0" lang="it-IT" sz="1400" b="0" i="0" u="none" strike="noStrike" kern="0" cap="none" spc="0" normalizeH="0" baseline="0" noProof="0" dirty="0">
              <a:ln>
                <a:noFill/>
              </a:ln>
              <a:solidFill>
                <a:srgbClr val="415364"/>
              </a:solidFill>
              <a:effectLst/>
              <a:uLnTx/>
              <a:uFillTx/>
              <a:latin typeface="+mj-lt"/>
              <a:ea typeface="+mn-ea"/>
              <a:cs typeface="+mn-cs"/>
            </a:endParaRPr>
          </a:p>
        </p:txBody>
      </p:sp>
      <p:sp>
        <p:nvSpPr>
          <p:cNvPr id="11" name="Rettangolo 10">
            <a:extLst>
              <a:ext uri="{FF2B5EF4-FFF2-40B4-BE49-F238E27FC236}">
                <a16:creationId xmlns:a16="http://schemas.microsoft.com/office/drawing/2014/main" id="{A54FFAFA-01C4-C284-154F-DD20A0A8D41C}"/>
              </a:ext>
            </a:extLst>
          </p:cNvPr>
          <p:cNvSpPr/>
          <p:nvPr/>
        </p:nvSpPr>
        <p:spPr>
          <a:xfrm>
            <a:off x="9998564" y="4143603"/>
            <a:ext cx="1762224" cy="844533"/>
          </a:xfrm>
          <a:prstGeom prst="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00" cap="none" spc="0" normalizeH="0" baseline="0" noProof="0" dirty="0">
                <a:ln>
                  <a:noFill/>
                </a:ln>
                <a:solidFill>
                  <a:srgbClr val="415364"/>
                </a:solidFill>
                <a:effectLst/>
                <a:uLnTx/>
                <a:uFillTx/>
                <a:latin typeface="+mj-lt"/>
                <a:ea typeface="Aptos" panose="020B0004020202020204" pitchFamily="34" charset="0"/>
                <a:cs typeface="Times New Roman" panose="02020603050405020304" pitchFamily="18" charset="0"/>
              </a:rPr>
              <a:t>Coinvolgimento strutturato delle </a:t>
            </a:r>
            <a:r>
              <a:rPr kumimoji="0" lang="it-IT" sz="1400" b="1" i="0" u="none" strike="noStrike" kern="100" cap="none" spc="0" normalizeH="0" baseline="0" noProof="0" dirty="0">
                <a:ln>
                  <a:noFill/>
                </a:ln>
                <a:solidFill>
                  <a:srgbClr val="005392"/>
                </a:solidFill>
                <a:effectLst/>
                <a:uLnTx/>
                <a:uFillTx/>
                <a:latin typeface="+mj-lt"/>
                <a:ea typeface="+mn-ea"/>
                <a:cs typeface="Times New Roman" panose="02020603050405020304" pitchFamily="18" charset="0"/>
              </a:rPr>
              <a:t>filiere italiane</a:t>
            </a:r>
          </a:p>
        </p:txBody>
      </p:sp>
      <p:sp>
        <p:nvSpPr>
          <p:cNvPr id="13" name="CasellaDiTesto 12">
            <a:extLst>
              <a:ext uri="{FF2B5EF4-FFF2-40B4-BE49-F238E27FC236}">
                <a16:creationId xmlns:a16="http://schemas.microsoft.com/office/drawing/2014/main" id="{05683513-F326-922D-ADE5-C5C15C8DA34E}"/>
              </a:ext>
            </a:extLst>
          </p:cNvPr>
          <p:cNvSpPr txBox="1"/>
          <p:nvPr/>
        </p:nvSpPr>
        <p:spPr>
          <a:xfrm>
            <a:off x="1366173" y="1540040"/>
            <a:ext cx="3821673" cy="450829"/>
          </a:xfrm>
          <a:prstGeom prst="rect">
            <a:avLst/>
          </a:prstGeom>
          <a:noFill/>
        </p:spPr>
        <p:txBody>
          <a:bodyPr wrap="square">
            <a:spAutoFit/>
          </a:bodyPr>
          <a:lstStyle/>
          <a:p>
            <a:pPr marL="0" marR="0" lvl="0" indent="0" algn="ctr" defTabSz="685783" rtl="0" eaLnBrk="1" fontAlgn="auto" latinLnBrk="0" hangingPunct="1">
              <a:lnSpc>
                <a:spcPct val="130000"/>
              </a:lnSpc>
              <a:spcBef>
                <a:spcPts val="0"/>
              </a:spcBef>
              <a:spcAft>
                <a:spcPts val="0"/>
              </a:spcAft>
              <a:buClrTx/>
              <a:buSzTx/>
              <a:buFontTx/>
              <a:buNone/>
              <a:tabLst>
                <a:tab pos="1687788" algn="l"/>
              </a:tabLst>
              <a:defRPr/>
            </a:pPr>
            <a:r>
              <a:rPr kumimoji="0" lang="it-IT" sz="2000" b="1" i="0" u="none" strike="noStrike" kern="1200" cap="none" spc="0" normalizeH="0" baseline="0" noProof="0" dirty="0">
                <a:ln>
                  <a:noFill/>
                </a:ln>
                <a:solidFill>
                  <a:srgbClr val="005392"/>
                </a:solidFill>
                <a:effectLst/>
                <a:uLnTx/>
                <a:uFillTx/>
                <a:latin typeface="+mj-lt"/>
                <a:ea typeface="Times New Roman" panose="02020603050405020304" pitchFamily="18" charset="0"/>
                <a:cs typeface="Times New Roman" panose="02020603050405020304" pitchFamily="18" charset="0"/>
              </a:rPr>
              <a:t>PLAFOND CRESCITA</a:t>
            </a:r>
            <a:endParaRPr kumimoji="0" lang="it-IT" sz="2000" b="0" i="0" u="none" strike="noStrike" kern="1200" cap="none" spc="0" normalizeH="0" baseline="0" noProof="0" dirty="0">
              <a:ln>
                <a:noFill/>
              </a:ln>
              <a:solidFill>
                <a:srgbClr val="005392"/>
              </a:solidFill>
              <a:effectLst/>
              <a:uLnTx/>
              <a:uFillTx/>
              <a:latin typeface="+mj-lt"/>
              <a:ea typeface="Times New Roman" panose="02020603050405020304" pitchFamily="18" charset="0"/>
              <a:cs typeface="Times New Roman" panose="02020603050405020304" pitchFamily="18" charset="0"/>
            </a:endParaRPr>
          </a:p>
        </p:txBody>
      </p:sp>
      <p:sp>
        <p:nvSpPr>
          <p:cNvPr id="16" name="Rettangolo 15">
            <a:extLst>
              <a:ext uri="{FF2B5EF4-FFF2-40B4-BE49-F238E27FC236}">
                <a16:creationId xmlns:a16="http://schemas.microsoft.com/office/drawing/2014/main" id="{3C442E11-A8CB-83AB-4A6A-7D743B2A440F}"/>
              </a:ext>
            </a:extLst>
          </p:cNvPr>
          <p:cNvSpPr/>
          <p:nvPr/>
        </p:nvSpPr>
        <p:spPr>
          <a:xfrm>
            <a:off x="311462" y="3989356"/>
            <a:ext cx="1769072" cy="1153025"/>
          </a:xfrm>
          <a:prstGeom prst="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00" cap="none" spc="0" normalizeH="0" baseline="0" noProof="0" dirty="0">
                <a:ln>
                  <a:noFill/>
                </a:ln>
                <a:solidFill>
                  <a:srgbClr val="415364"/>
                </a:solidFill>
                <a:effectLst/>
                <a:uLnTx/>
                <a:uFillTx/>
                <a:latin typeface="+mj-lt"/>
                <a:ea typeface="Aptos" panose="020B0004020202020204" pitchFamily="34" charset="0"/>
                <a:cs typeface="Times New Roman" panose="02020603050405020304" pitchFamily="18" charset="0"/>
              </a:rPr>
              <a:t>Dedicato a </a:t>
            </a:r>
            <a:r>
              <a:rPr kumimoji="0" lang="it-IT" sz="1400" b="1" i="0" u="none" strike="noStrike" kern="100" cap="none" spc="0" normalizeH="0" baseline="0" noProof="0" dirty="0">
                <a:ln>
                  <a:noFill/>
                </a:ln>
                <a:solidFill>
                  <a:srgbClr val="005392"/>
                </a:solidFill>
                <a:effectLst/>
                <a:uLnTx/>
                <a:uFillTx/>
                <a:latin typeface="+mj-lt"/>
                <a:ea typeface="Aptos" panose="020B0004020202020204" pitchFamily="34" charset="0"/>
                <a:cs typeface="Times New Roman" panose="02020603050405020304" pitchFamily="18" charset="0"/>
              </a:rPr>
              <a:t>PMI</a:t>
            </a:r>
            <a:r>
              <a:rPr kumimoji="0" lang="it-IT" sz="1400" b="0" i="0" u="none" strike="noStrike" kern="100" cap="none" spc="0" normalizeH="0" baseline="0" noProof="0" dirty="0">
                <a:ln>
                  <a:noFill/>
                </a:ln>
                <a:solidFill>
                  <a:srgbClr val="415364"/>
                </a:solidFill>
                <a:effectLst/>
                <a:uLnTx/>
                <a:uFillTx/>
                <a:latin typeface="+mj-lt"/>
                <a:ea typeface="Aptos" panose="020B0004020202020204" pitchFamily="34" charset="0"/>
                <a:cs typeface="Times New Roman" panose="02020603050405020304" pitchFamily="18" charset="0"/>
              </a:rPr>
              <a:t> e </a:t>
            </a:r>
            <a:r>
              <a:rPr kumimoji="0" lang="it-IT" sz="1400" b="1" i="0" u="none" strike="noStrike" kern="100" cap="none" spc="0" normalizeH="0" baseline="0" noProof="0" dirty="0">
                <a:ln>
                  <a:noFill/>
                </a:ln>
                <a:solidFill>
                  <a:srgbClr val="005392"/>
                </a:solidFill>
                <a:effectLst/>
                <a:uLnTx/>
                <a:uFillTx/>
                <a:latin typeface="+mj-lt"/>
                <a:ea typeface="+mn-ea"/>
                <a:cs typeface="Times New Roman" panose="02020603050405020304" pitchFamily="18" charset="0"/>
              </a:rPr>
              <a:t>imprese a media capitalizzazione</a:t>
            </a:r>
          </a:p>
        </p:txBody>
      </p:sp>
      <p:sp>
        <p:nvSpPr>
          <p:cNvPr id="17" name="Rettangolo 16">
            <a:extLst>
              <a:ext uri="{FF2B5EF4-FFF2-40B4-BE49-F238E27FC236}">
                <a16:creationId xmlns:a16="http://schemas.microsoft.com/office/drawing/2014/main" id="{666335CE-A239-2125-BE66-4E363B891E03}"/>
              </a:ext>
            </a:extLst>
          </p:cNvPr>
          <p:cNvSpPr/>
          <p:nvPr/>
        </p:nvSpPr>
        <p:spPr>
          <a:xfrm>
            <a:off x="2154209" y="4156338"/>
            <a:ext cx="1921065" cy="835676"/>
          </a:xfrm>
          <a:prstGeom prst="rect">
            <a:avLst/>
          </a:prstGeom>
          <a:noFill/>
          <a:ln w="25400" cap="flat" cmpd="sng" algn="ctr">
            <a:noFill/>
            <a:prstDash val="solid"/>
          </a:ln>
          <a:effectLst/>
        </p:spPr>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00" cap="none" spc="0" normalizeH="0" baseline="0" noProof="0" dirty="0">
                <a:ln>
                  <a:noFill/>
                </a:ln>
                <a:solidFill>
                  <a:srgbClr val="005392"/>
                </a:solidFill>
                <a:effectLst/>
                <a:uLnTx/>
                <a:uFillTx/>
                <a:latin typeface="+mj-lt"/>
                <a:ea typeface="+mn-ea"/>
                <a:cs typeface="Times New Roman" panose="02020603050405020304" pitchFamily="18" charset="0"/>
              </a:rPr>
              <a:t>Co-investimento</a:t>
            </a:r>
            <a:r>
              <a:rPr kumimoji="0" lang="it-IT" sz="1400" b="0" i="0" u="none" strike="noStrike" kern="100" cap="none" spc="0" normalizeH="0" baseline="0" noProof="0" dirty="0">
                <a:ln>
                  <a:noFill/>
                </a:ln>
                <a:solidFill>
                  <a:srgbClr val="415364"/>
                </a:solidFill>
                <a:effectLst/>
                <a:uLnTx/>
                <a:uFillTx/>
                <a:latin typeface="+mj-lt"/>
                <a:ea typeface="Aptos" panose="020B0004020202020204" pitchFamily="34" charset="0"/>
                <a:cs typeface="Times New Roman" panose="02020603050405020304" pitchFamily="18" charset="0"/>
              </a:rPr>
              <a:t> con primari operatori finanziari</a:t>
            </a:r>
            <a:endParaRPr kumimoji="0" lang="it-IT" sz="1400" b="0" i="0" u="none" strike="noStrike" kern="0" cap="none" spc="0" normalizeH="0" baseline="0" noProof="0" dirty="0">
              <a:ln>
                <a:noFill/>
              </a:ln>
              <a:solidFill>
                <a:srgbClr val="415364"/>
              </a:solidFill>
              <a:effectLst/>
              <a:uLnTx/>
              <a:uFillTx/>
              <a:latin typeface="+mj-lt"/>
              <a:ea typeface="+mn-ea"/>
              <a:cs typeface="+mn-cs"/>
            </a:endParaRPr>
          </a:p>
        </p:txBody>
      </p:sp>
      <p:sp>
        <p:nvSpPr>
          <p:cNvPr id="19" name="Rettangolo 18">
            <a:extLst>
              <a:ext uri="{FF2B5EF4-FFF2-40B4-BE49-F238E27FC236}">
                <a16:creationId xmlns:a16="http://schemas.microsoft.com/office/drawing/2014/main" id="{100F7203-0BD8-9939-E070-27C4F6E54E2F}"/>
              </a:ext>
            </a:extLst>
          </p:cNvPr>
          <p:cNvSpPr/>
          <p:nvPr/>
        </p:nvSpPr>
        <p:spPr>
          <a:xfrm>
            <a:off x="4090057" y="4164254"/>
            <a:ext cx="1811094" cy="844533"/>
          </a:xfrm>
          <a:prstGeom prst="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00" cap="none" spc="0" normalizeH="0" baseline="0" noProof="0" dirty="0">
                <a:ln>
                  <a:noFill/>
                </a:ln>
                <a:solidFill>
                  <a:srgbClr val="005392"/>
                </a:solidFill>
                <a:effectLst/>
                <a:uLnTx/>
                <a:uFillTx/>
                <a:latin typeface="+mj-lt"/>
                <a:ea typeface="+mn-ea"/>
                <a:cs typeface="Times New Roman" panose="02020603050405020304" pitchFamily="18" charset="0"/>
              </a:rPr>
              <a:t>Crescita internazionale </a:t>
            </a:r>
            <a:r>
              <a:rPr kumimoji="0" lang="it-IT" sz="1400" b="0" i="0" u="none" strike="noStrike" kern="100" cap="none" spc="0" normalizeH="0" baseline="0" noProof="0" dirty="0">
                <a:ln>
                  <a:noFill/>
                </a:ln>
                <a:solidFill>
                  <a:srgbClr val="415364"/>
                </a:solidFill>
                <a:effectLst/>
                <a:uLnTx/>
                <a:uFillTx/>
                <a:latin typeface="+mj-lt"/>
                <a:ea typeface="Aptos" panose="020B0004020202020204" pitchFamily="34" charset="0"/>
                <a:cs typeface="Times New Roman" panose="02020603050405020304" pitchFamily="18" charset="0"/>
              </a:rPr>
              <a:t>del Made in Italy</a:t>
            </a:r>
            <a:endParaRPr kumimoji="0" lang="it-IT" sz="1400" b="0" i="0" u="none" strike="noStrike" kern="0" cap="none" spc="0" normalizeH="0" baseline="0" noProof="0" dirty="0">
              <a:ln>
                <a:noFill/>
              </a:ln>
              <a:solidFill>
                <a:srgbClr val="415364"/>
              </a:solidFill>
              <a:effectLst/>
              <a:uLnTx/>
              <a:uFillTx/>
              <a:latin typeface="+mj-lt"/>
              <a:ea typeface="+mn-ea"/>
              <a:cs typeface="+mn-cs"/>
            </a:endParaRPr>
          </a:p>
        </p:txBody>
      </p:sp>
      <p:sp>
        <p:nvSpPr>
          <p:cNvPr id="24" name="Rettangolo 23">
            <a:extLst>
              <a:ext uri="{FF2B5EF4-FFF2-40B4-BE49-F238E27FC236}">
                <a16:creationId xmlns:a16="http://schemas.microsoft.com/office/drawing/2014/main" id="{EDBE3AF5-3A54-D155-25E3-026A2D8079AC}"/>
              </a:ext>
            </a:extLst>
          </p:cNvPr>
          <p:cNvSpPr/>
          <p:nvPr/>
        </p:nvSpPr>
        <p:spPr>
          <a:xfrm>
            <a:off x="498868" y="3302668"/>
            <a:ext cx="5429075" cy="774700"/>
          </a:xfrm>
          <a:prstGeom prst="rect">
            <a:avLst/>
          </a:prstGeom>
          <a:noFill/>
          <a:ln>
            <a:noFill/>
          </a:ln>
        </p:spPr>
        <p:style>
          <a:lnRef idx="0">
            <a:scrgbClr r="0" g="0" b="0"/>
          </a:lnRef>
          <a:fillRef idx="0">
            <a:scrgbClr r="0" g="0" b="0"/>
          </a:fillRef>
          <a:effectRef idx="0">
            <a:scrgbClr r="0" g="0" b="0"/>
          </a:effectRef>
          <a:fontRef idx="minor">
            <a:schemeClr val="accent2"/>
          </a:fontRef>
        </p:style>
        <p:txBody>
          <a:bodyPr anchor="ct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it-IT" sz="2000" b="1" i="0" u="none" strike="noStrike" kern="1200" cap="none" spc="0" normalizeH="0" baseline="0" noProof="0" dirty="0">
                <a:ln>
                  <a:noFill/>
                </a:ln>
                <a:solidFill>
                  <a:srgbClr val="415364"/>
                </a:solidFill>
                <a:effectLst/>
                <a:uLnTx/>
                <a:uFillTx/>
                <a:latin typeface="+mj-lt"/>
                <a:ea typeface="+mn-ea"/>
                <a:cs typeface="+mn-cs"/>
              </a:rPr>
              <a:t>100 €mln </a:t>
            </a:r>
            <a:r>
              <a:rPr kumimoji="0" lang="it-IT" sz="1600" b="1" i="0" u="none" strike="noStrike" kern="1200" cap="none" spc="0" normalizeH="0" baseline="0" noProof="0" dirty="0">
                <a:ln>
                  <a:noFill/>
                </a:ln>
                <a:solidFill>
                  <a:srgbClr val="415364"/>
                </a:solidFill>
                <a:effectLst/>
                <a:uLnTx/>
                <a:uFillTx/>
                <a:latin typeface="+mj-lt"/>
                <a:ea typeface="+mn-ea"/>
                <a:cs typeface="+mn-cs"/>
              </a:rPr>
              <a:t>per il </a:t>
            </a:r>
            <a:r>
              <a:rPr kumimoji="0" lang="it-IT" sz="2000" b="1" i="0" u="none" strike="noStrike" kern="1200" cap="none" spc="0" normalizeH="0" baseline="0" noProof="0" dirty="0">
                <a:ln>
                  <a:noFill/>
                </a:ln>
                <a:solidFill>
                  <a:srgbClr val="005392"/>
                </a:solidFill>
                <a:effectLst/>
                <a:uLnTx/>
                <a:uFillTx/>
                <a:latin typeface="+mj-lt"/>
                <a:ea typeface="+mn-ea"/>
                <a:cs typeface="+mn-cs"/>
              </a:rPr>
              <a:t>rafforzamento del capitale </a:t>
            </a:r>
            <a:r>
              <a:rPr kumimoji="0" lang="it-IT" sz="1600" b="1" i="0" u="none" strike="noStrike" kern="1200" cap="none" spc="0" normalizeH="0" baseline="0" noProof="0" dirty="0">
                <a:ln>
                  <a:noFill/>
                </a:ln>
                <a:solidFill>
                  <a:srgbClr val="415364"/>
                </a:solidFill>
                <a:effectLst/>
                <a:uLnTx/>
                <a:uFillTx/>
                <a:latin typeface="+mj-lt"/>
                <a:ea typeface="+mn-ea"/>
                <a:cs typeface="+mn-cs"/>
              </a:rPr>
              <a:t>delle imprese italiane</a:t>
            </a:r>
          </a:p>
        </p:txBody>
      </p:sp>
      <p:pic>
        <p:nvPicPr>
          <p:cNvPr id="3" name="Immagine 2" descr="Immagine che contiene testo, schermata, logo, simbolo&#10;&#10;Descrizione generata automaticamente">
            <a:extLst>
              <a:ext uri="{FF2B5EF4-FFF2-40B4-BE49-F238E27FC236}">
                <a16:creationId xmlns:a16="http://schemas.microsoft.com/office/drawing/2014/main" id="{8232DD5D-7DAC-A9B9-1F77-2F28F3EE09A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044104" y="105942"/>
            <a:ext cx="959177" cy="679417"/>
          </a:xfrm>
          <a:prstGeom prst="rect">
            <a:avLst/>
          </a:prstGeom>
        </p:spPr>
      </p:pic>
      <p:sp>
        <p:nvSpPr>
          <p:cNvPr id="14" name="CasellaDiTesto 13">
            <a:extLst>
              <a:ext uri="{FF2B5EF4-FFF2-40B4-BE49-F238E27FC236}">
                <a16:creationId xmlns:a16="http://schemas.microsoft.com/office/drawing/2014/main" id="{B769C575-2E5E-7A04-A0CF-B65B45E4896C}"/>
              </a:ext>
            </a:extLst>
          </p:cNvPr>
          <p:cNvSpPr txBox="1"/>
          <p:nvPr/>
        </p:nvSpPr>
        <p:spPr>
          <a:xfrm>
            <a:off x="418894" y="5428441"/>
            <a:ext cx="11383241"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srgbClr val="415364"/>
                </a:solidFill>
                <a:effectLst/>
                <a:uLnTx/>
                <a:uFillTx/>
                <a:latin typeface="+mj-lt"/>
                <a:ea typeface="+mn-ea"/>
                <a:cs typeface="+mn-cs"/>
              </a:rPr>
              <a:t>Attivo dal 2023, Plafond di </a:t>
            </a:r>
            <a:r>
              <a:rPr kumimoji="0" lang="it-IT" sz="2000" b="1" i="0" u="none" strike="noStrike" kern="1200" cap="none" spc="0" normalizeH="0" baseline="0" noProof="0" dirty="0">
                <a:ln>
                  <a:noFill/>
                </a:ln>
                <a:solidFill>
                  <a:srgbClr val="415364"/>
                </a:solidFill>
                <a:effectLst/>
                <a:uLnTx/>
                <a:uFillTx/>
                <a:latin typeface="+mj-lt"/>
                <a:ea typeface="+mn-ea"/>
                <a:cs typeface="+mn-cs"/>
              </a:rPr>
              <a:t>200 €mln</a:t>
            </a:r>
            <a:r>
              <a:rPr kumimoji="0" lang="it-IT" b="1" i="0" u="none" strike="noStrike" kern="1200" cap="none" spc="0" normalizeH="0" baseline="0" noProof="0" dirty="0">
                <a:ln>
                  <a:noFill/>
                </a:ln>
                <a:solidFill>
                  <a:srgbClr val="415364"/>
                </a:solidFill>
                <a:effectLst/>
                <a:uLnTx/>
                <a:uFillTx/>
                <a:latin typeface="+mj-lt"/>
                <a:ea typeface="+mn-ea"/>
                <a:cs typeface="+mn-cs"/>
              </a:rPr>
              <a:t> </a:t>
            </a:r>
            <a:r>
              <a:rPr kumimoji="0" lang="it-IT" b="0" i="0" u="none" strike="noStrike" kern="1200" cap="none" spc="0" normalizeH="0" baseline="0" noProof="0" dirty="0">
                <a:ln>
                  <a:noFill/>
                </a:ln>
                <a:solidFill>
                  <a:srgbClr val="415364"/>
                </a:solidFill>
                <a:effectLst/>
                <a:uLnTx/>
                <a:uFillTx/>
                <a:latin typeface="+mj-lt"/>
                <a:ea typeface="+mn-ea"/>
                <a:cs typeface="+mn-cs"/>
              </a:rPr>
              <a:t>per supportare i processi di internazionalizzazione                                         delle </a:t>
            </a:r>
            <a:r>
              <a:rPr kumimoji="0" lang="it-IT" sz="2000" b="1" i="0" u="none" strike="noStrike" kern="1200" cap="none" spc="0" normalizeH="0" baseline="0" noProof="0" dirty="0">
                <a:ln>
                  <a:noFill/>
                </a:ln>
                <a:solidFill>
                  <a:srgbClr val="005392"/>
                </a:solidFill>
                <a:effectLst/>
                <a:uLnTx/>
                <a:uFillTx/>
                <a:latin typeface="+mj-lt"/>
                <a:ea typeface="+mn-ea"/>
                <a:cs typeface="+mn-cs"/>
              </a:rPr>
              <a:t>Start up</a:t>
            </a:r>
            <a:r>
              <a:rPr kumimoji="0" lang="it-IT" b="1" i="0" u="none" strike="noStrike" kern="1200" cap="none" spc="0" normalizeH="0" baseline="0" noProof="0" dirty="0">
                <a:ln>
                  <a:noFill/>
                </a:ln>
                <a:solidFill>
                  <a:srgbClr val="415364"/>
                </a:solidFill>
                <a:effectLst/>
                <a:uLnTx/>
                <a:uFillTx/>
                <a:latin typeface="+mj-lt"/>
                <a:ea typeface="+mn-ea"/>
                <a:cs typeface="+mn-cs"/>
              </a:rPr>
              <a:t> </a:t>
            </a:r>
            <a:r>
              <a:rPr kumimoji="0" lang="it-IT" b="0" i="0" u="none" strike="noStrike" kern="1200" cap="none" spc="0" normalizeH="0" baseline="0" noProof="0" dirty="0">
                <a:ln>
                  <a:noFill/>
                </a:ln>
                <a:solidFill>
                  <a:srgbClr val="415364"/>
                </a:solidFill>
                <a:effectLst/>
                <a:uLnTx/>
                <a:uFillTx/>
                <a:latin typeface="+mj-lt"/>
                <a:ea typeface="+mn-ea"/>
                <a:cs typeface="+mn-cs"/>
              </a:rPr>
              <a:t>e </a:t>
            </a:r>
            <a:r>
              <a:rPr kumimoji="0" lang="it-IT" sz="2000" b="1" i="0" u="none" strike="noStrike" kern="1200" cap="none" spc="0" normalizeH="0" baseline="0" noProof="0" dirty="0">
                <a:ln>
                  <a:noFill/>
                </a:ln>
                <a:solidFill>
                  <a:srgbClr val="005392"/>
                </a:solidFill>
                <a:effectLst/>
                <a:uLnTx/>
                <a:uFillTx/>
                <a:latin typeface="+mj-lt"/>
                <a:ea typeface="+mn-ea"/>
                <a:cs typeface="+mn-cs"/>
              </a:rPr>
              <a:t>PMI</a:t>
            </a:r>
            <a:r>
              <a:rPr kumimoji="0" lang="it-IT" b="1" i="0" u="none" strike="noStrike" kern="1200" cap="none" spc="0" normalizeH="0" baseline="0" noProof="0" dirty="0">
                <a:ln>
                  <a:noFill/>
                </a:ln>
                <a:solidFill>
                  <a:srgbClr val="415364"/>
                </a:solidFill>
                <a:effectLst/>
                <a:uLnTx/>
                <a:uFillTx/>
                <a:latin typeface="+mj-lt"/>
                <a:ea typeface="+mn-ea"/>
                <a:cs typeface="+mn-cs"/>
              </a:rPr>
              <a:t> </a:t>
            </a:r>
            <a:r>
              <a:rPr kumimoji="0" lang="it-IT" sz="2000" b="1" i="0" u="none" strike="noStrike" kern="1200" cap="none" spc="0" normalizeH="0" baseline="0" noProof="0" dirty="0">
                <a:ln>
                  <a:noFill/>
                </a:ln>
                <a:solidFill>
                  <a:srgbClr val="005392"/>
                </a:solidFill>
                <a:effectLst/>
                <a:uLnTx/>
                <a:uFillTx/>
                <a:latin typeface="+mj-lt"/>
                <a:ea typeface="+mn-ea"/>
                <a:cs typeface="+mn-cs"/>
              </a:rPr>
              <a:t>Innovative</a:t>
            </a:r>
            <a:r>
              <a:rPr kumimoji="0" lang="it-IT" b="1" i="0" u="none" strike="noStrike" kern="1200" cap="none" spc="0" normalizeH="0" baseline="0" noProof="0" dirty="0">
                <a:ln>
                  <a:noFill/>
                </a:ln>
                <a:solidFill>
                  <a:srgbClr val="415364"/>
                </a:solidFill>
                <a:effectLst/>
                <a:uLnTx/>
                <a:uFillTx/>
                <a:latin typeface="+mj-lt"/>
                <a:ea typeface="+mn-ea"/>
                <a:cs typeface="+mn-cs"/>
              </a:rPr>
              <a:t>, </a:t>
            </a:r>
            <a:r>
              <a:rPr kumimoji="0" lang="it-IT" b="0" i="0" u="none" strike="noStrike" kern="1200" cap="none" spc="0" normalizeH="0" baseline="0" noProof="0" dirty="0">
                <a:ln>
                  <a:noFill/>
                </a:ln>
                <a:solidFill>
                  <a:srgbClr val="415364"/>
                </a:solidFill>
                <a:effectLst/>
                <a:uLnTx/>
                <a:uFillTx/>
                <a:latin typeface="+mj-lt"/>
                <a:ea typeface="+mn-ea"/>
                <a:cs typeface="+mn-cs"/>
              </a:rPr>
              <a:t>attraverso</a:t>
            </a:r>
            <a:r>
              <a:rPr kumimoji="0" lang="it-IT" b="1" i="0" u="none" strike="noStrike" kern="1200" cap="none" spc="0" normalizeH="0" baseline="0" noProof="0" dirty="0">
                <a:ln>
                  <a:noFill/>
                </a:ln>
                <a:solidFill>
                  <a:srgbClr val="415364"/>
                </a:solidFill>
                <a:effectLst/>
                <a:uLnTx/>
                <a:uFillTx/>
                <a:latin typeface="+mj-lt"/>
                <a:ea typeface="+mn-ea"/>
                <a:cs typeface="+mn-cs"/>
              </a:rPr>
              <a:t> investimenti diretti </a:t>
            </a:r>
            <a:r>
              <a:rPr kumimoji="0" lang="it-IT" b="0" i="0" u="none" strike="noStrike" kern="1200" cap="none" spc="0" normalizeH="0" baseline="0" noProof="0" dirty="0">
                <a:ln>
                  <a:noFill/>
                </a:ln>
                <a:solidFill>
                  <a:srgbClr val="415364"/>
                </a:solidFill>
                <a:effectLst/>
                <a:uLnTx/>
                <a:uFillTx/>
                <a:latin typeface="+mj-lt"/>
                <a:ea typeface="+mn-ea"/>
                <a:cs typeface="+mn-cs"/>
              </a:rPr>
              <a:t>e </a:t>
            </a:r>
            <a:r>
              <a:rPr kumimoji="0" lang="it-IT" b="1" i="0" u="none" strike="noStrike" kern="1200" cap="none" spc="0" normalizeH="0" baseline="0" noProof="0" dirty="0">
                <a:ln>
                  <a:noFill/>
                </a:ln>
                <a:solidFill>
                  <a:srgbClr val="415364"/>
                </a:solidFill>
                <a:effectLst/>
                <a:uLnTx/>
                <a:uFillTx/>
                <a:latin typeface="+mj-lt"/>
                <a:ea typeface="+mn-ea"/>
                <a:cs typeface="+mn-cs"/>
              </a:rPr>
              <a:t>indiretti (FOFINT)</a:t>
            </a:r>
          </a:p>
        </p:txBody>
      </p:sp>
      <p:sp>
        <p:nvSpPr>
          <p:cNvPr id="15" name="Segnaposto numero diapositiva 3">
            <a:extLst>
              <a:ext uri="{FF2B5EF4-FFF2-40B4-BE49-F238E27FC236}">
                <a16:creationId xmlns:a16="http://schemas.microsoft.com/office/drawing/2014/main" id="{31E8AEFF-C02F-7C79-E754-2E63189DF6E3}"/>
              </a:ext>
            </a:extLst>
          </p:cNvPr>
          <p:cNvSpPr>
            <a:spLocks noGrp="1"/>
          </p:cNvSpPr>
          <p:nvPr>
            <p:ph type="sldNum" sz="quarter" idx="12"/>
          </p:nvPr>
        </p:nvSpPr>
        <p:spPr>
          <a:xfrm>
            <a:off x="279114" y="6425845"/>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Univers Condensed" panose="020B050602020205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it-IT" sz="1067" b="0" i="0" u="none" strike="noStrike" kern="1200" cap="none" spc="0" normalizeH="0" baseline="0" noProof="0" dirty="0">
              <a:ln>
                <a:noFill/>
              </a:ln>
              <a:solidFill>
                <a:srgbClr val="415064"/>
              </a:solidFill>
              <a:effectLst/>
              <a:uLnTx/>
              <a:uFillTx/>
              <a:latin typeface="Univers Condensed" panose="020B050602020205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A3CEAF5A-1D2D-7397-73FF-8819258BC869}"/>
              </a:ext>
            </a:extLst>
          </p:cNvPr>
          <p:cNvSpPr txBox="1"/>
          <p:nvPr/>
        </p:nvSpPr>
        <p:spPr>
          <a:xfrm>
            <a:off x="606132" y="6387540"/>
            <a:ext cx="4581714"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it-IT" sz="900" i="1" dirty="0" err="1">
                <a:solidFill>
                  <a:srgbClr val="415364"/>
                </a:solidFill>
                <a:latin typeface="+mj-lt"/>
              </a:rPr>
              <a:t>Ri</a:t>
            </a:r>
            <a:r>
              <a:rPr kumimoji="0" lang="it-IT" sz="900" b="0" i="1" u="none" strike="noStrike" kern="1200" cap="none" spc="0" normalizeH="0" baseline="0" noProof="0" dirty="0">
                <a:ln>
                  <a:noFill/>
                </a:ln>
                <a:solidFill>
                  <a:srgbClr val="415364"/>
                </a:solidFill>
                <a:effectLst/>
                <a:uLnTx/>
                <a:uFillTx/>
                <a:latin typeface="+mj-lt"/>
                <a:ea typeface="+mn-ea"/>
                <a:cs typeface="+mn-cs"/>
              </a:rPr>
              <a:t>sorse pubbliche gestite da SIMEST per conto del MAECI</a:t>
            </a:r>
          </a:p>
        </p:txBody>
      </p:sp>
    </p:spTree>
    <p:extLst>
      <p:ext uri="{BB962C8B-B14F-4D97-AF65-F5344CB8AC3E}">
        <p14:creationId xmlns:p14="http://schemas.microsoft.com/office/powerpoint/2010/main" val="3787127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3"/>
          </p:nvPr>
        </p:nvSpPr>
        <p:spPr/>
        <p:txBody>
          <a:bodyPr/>
          <a:lstStyle/>
          <a:p>
            <a:r>
              <a:rPr lang="it-IT" dirty="0"/>
              <a:t>Perché SIMEST</a:t>
            </a:r>
          </a:p>
        </p:txBody>
      </p:sp>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5" name="Segnaposto testo 4"/>
          <p:cNvSpPr>
            <a:spLocks noGrp="1"/>
          </p:cNvSpPr>
          <p:nvPr>
            <p:ph type="body" sz="quarter" idx="14"/>
          </p:nvPr>
        </p:nvSpPr>
        <p:spPr>
          <a:xfrm>
            <a:off x="334433" y="797859"/>
            <a:ext cx="11429675" cy="383116"/>
          </a:xfrm>
        </p:spPr>
        <p:txBody>
          <a:bodyPr/>
          <a:lstStyle/>
          <a:p>
            <a:r>
              <a:rPr lang="it-IT" dirty="0"/>
              <a:t>Esperienza e know-how nella valutazione di progetti di internazionalizzazione</a:t>
            </a:r>
          </a:p>
          <a:p>
            <a:endParaRPr lang="it-IT" dirty="0"/>
          </a:p>
        </p:txBody>
      </p:sp>
      <p:grpSp>
        <p:nvGrpSpPr>
          <p:cNvPr id="6" name="Group 14">
            <a:extLst>
              <a:ext uri="{FF2B5EF4-FFF2-40B4-BE49-F238E27FC236}">
                <a16:creationId xmlns:a16="http://schemas.microsoft.com/office/drawing/2014/main" id="{50D42D19-24B7-4A86-8B73-B10934683A62}"/>
              </a:ext>
            </a:extLst>
          </p:cNvPr>
          <p:cNvGrpSpPr/>
          <p:nvPr/>
        </p:nvGrpSpPr>
        <p:grpSpPr>
          <a:xfrm>
            <a:off x="268444" y="1251581"/>
            <a:ext cx="11976973" cy="4918462"/>
            <a:chOff x="334433" y="1216413"/>
            <a:chExt cx="11976973" cy="4918462"/>
          </a:xfrm>
        </p:grpSpPr>
        <p:grpSp>
          <p:nvGrpSpPr>
            <p:cNvPr id="21" name="Group 9">
              <a:extLst>
                <a:ext uri="{FF2B5EF4-FFF2-40B4-BE49-F238E27FC236}">
                  <a16:creationId xmlns:a16="http://schemas.microsoft.com/office/drawing/2014/main" id="{B759AE6F-E44A-4433-B9A4-1E39AC9D5867}"/>
                </a:ext>
              </a:extLst>
            </p:cNvPr>
            <p:cNvGrpSpPr/>
            <p:nvPr/>
          </p:nvGrpSpPr>
          <p:grpSpPr>
            <a:xfrm>
              <a:off x="4055378" y="1400372"/>
              <a:ext cx="4142959" cy="4074032"/>
              <a:chOff x="4055378" y="1400372"/>
              <a:chExt cx="4142959" cy="4074032"/>
            </a:xfrm>
          </p:grpSpPr>
          <p:grpSp>
            <p:nvGrpSpPr>
              <p:cNvPr id="22" name="Group 4">
                <a:extLst>
                  <a:ext uri="{FF2B5EF4-FFF2-40B4-BE49-F238E27FC236}">
                    <a16:creationId xmlns:a16="http://schemas.microsoft.com/office/drawing/2014/main" id="{F80D200C-EF31-41C5-8280-23E8DB72B3B6}"/>
                  </a:ext>
                </a:extLst>
              </p:cNvPr>
              <p:cNvGrpSpPr/>
              <p:nvPr/>
            </p:nvGrpSpPr>
            <p:grpSpPr>
              <a:xfrm>
                <a:off x="4055378" y="1400372"/>
                <a:ext cx="4142959" cy="4074032"/>
                <a:chOff x="4055378" y="1400372"/>
                <a:chExt cx="4142959" cy="4074032"/>
              </a:xfrm>
            </p:grpSpPr>
            <p:grpSp>
              <p:nvGrpSpPr>
                <p:cNvPr id="24" name="Graphic 36">
                  <a:extLst>
                    <a:ext uri="{FF2B5EF4-FFF2-40B4-BE49-F238E27FC236}">
                      <a16:creationId xmlns:a16="http://schemas.microsoft.com/office/drawing/2014/main" id="{E472E9FC-80C7-49F1-B755-24C82B022DCC}"/>
                    </a:ext>
                  </a:extLst>
                </p:cNvPr>
                <p:cNvGrpSpPr/>
                <p:nvPr/>
              </p:nvGrpSpPr>
              <p:grpSpPr>
                <a:xfrm>
                  <a:off x="4055378" y="1400372"/>
                  <a:ext cx="4088701" cy="4074032"/>
                  <a:chOff x="4091005" y="1390272"/>
                  <a:chExt cx="4088701" cy="4074032"/>
                </a:xfrm>
              </p:grpSpPr>
              <p:sp>
                <p:nvSpPr>
                  <p:cNvPr id="33" name="Freeform: Shape 75">
                    <a:extLst>
                      <a:ext uri="{FF2B5EF4-FFF2-40B4-BE49-F238E27FC236}">
                        <a16:creationId xmlns:a16="http://schemas.microsoft.com/office/drawing/2014/main" id="{AA003195-2BC8-4BEA-B48B-29506A80510D}"/>
                      </a:ext>
                    </a:extLst>
                  </p:cNvPr>
                  <p:cNvSpPr/>
                  <p:nvPr/>
                </p:nvSpPr>
                <p:spPr>
                  <a:xfrm>
                    <a:off x="4091005" y="3151539"/>
                    <a:ext cx="2016633" cy="2312765"/>
                  </a:xfrm>
                  <a:custGeom>
                    <a:avLst/>
                    <a:gdLst>
                      <a:gd name="connsiteX0" fmla="*/ 2016633 w 2016633"/>
                      <a:gd name="connsiteY0" fmla="*/ 1271492 h 2312765"/>
                      <a:gd name="connsiteX1" fmla="*/ 2016633 w 2016633"/>
                      <a:gd name="connsiteY1" fmla="*/ 1432750 h 2312765"/>
                      <a:gd name="connsiteX2" fmla="*/ 1930813 w 2016633"/>
                      <a:gd name="connsiteY2" fmla="*/ 1413320 h 2312765"/>
                      <a:gd name="connsiteX3" fmla="*/ 1732312 w 2016633"/>
                      <a:gd name="connsiteY3" fmla="*/ 1611916 h 2312765"/>
                      <a:gd name="connsiteX4" fmla="*/ 1930813 w 2016633"/>
                      <a:gd name="connsiteY4" fmla="*/ 1810417 h 2312765"/>
                      <a:gd name="connsiteX5" fmla="*/ 2016633 w 2016633"/>
                      <a:gd name="connsiteY5" fmla="*/ 1790986 h 2312765"/>
                      <a:gd name="connsiteX6" fmla="*/ 2016633 w 2016633"/>
                      <a:gd name="connsiteY6" fmla="*/ 2031968 h 2312765"/>
                      <a:gd name="connsiteX7" fmla="*/ 1871282 w 2016633"/>
                      <a:gd name="connsiteY7" fmla="*/ 2024348 h 2312765"/>
                      <a:gd name="connsiteX8" fmla="*/ 1790033 w 2016633"/>
                      <a:gd name="connsiteY8" fmla="*/ 2312765 h 2312765"/>
                      <a:gd name="connsiteX9" fmla="*/ 1528763 w 2016633"/>
                      <a:gd name="connsiteY9" fmla="*/ 2262949 h 2312765"/>
                      <a:gd name="connsiteX10" fmla="*/ 1559243 w 2016633"/>
                      <a:gd name="connsiteY10" fmla="*/ 1966817 h 2312765"/>
                      <a:gd name="connsiteX11" fmla="*/ 1360742 w 2016633"/>
                      <a:gd name="connsiteY11" fmla="*/ 1898332 h 2312765"/>
                      <a:gd name="connsiteX12" fmla="*/ 1200245 w 2016633"/>
                      <a:gd name="connsiteY12" fmla="*/ 2147411 h 2312765"/>
                      <a:gd name="connsiteX13" fmla="*/ 965073 w 2016633"/>
                      <a:gd name="connsiteY13" fmla="*/ 2023205 h 2312765"/>
                      <a:gd name="connsiteX14" fmla="*/ 1079945 w 2016633"/>
                      <a:gd name="connsiteY14" fmla="*/ 1751648 h 2312765"/>
                      <a:gd name="connsiteX15" fmla="*/ 917353 w 2016633"/>
                      <a:gd name="connsiteY15" fmla="*/ 1633538 h 2312765"/>
                      <a:gd name="connsiteX16" fmla="*/ 696659 w 2016633"/>
                      <a:gd name="connsiteY16" fmla="*/ 1825371 h 2312765"/>
                      <a:gd name="connsiteX17" fmla="*/ 505587 w 2016633"/>
                      <a:gd name="connsiteY17" fmla="*/ 1640396 h 2312765"/>
                      <a:gd name="connsiteX18" fmla="*/ 691134 w 2016633"/>
                      <a:gd name="connsiteY18" fmla="*/ 1412557 h 2312765"/>
                      <a:gd name="connsiteX19" fmla="*/ 563213 w 2016633"/>
                      <a:gd name="connsiteY19" fmla="*/ 1244251 h 2312765"/>
                      <a:gd name="connsiteX20" fmla="*/ 295847 w 2016633"/>
                      <a:gd name="connsiteY20" fmla="*/ 1359694 h 2312765"/>
                      <a:gd name="connsiteX21" fmla="*/ 169736 w 2016633"/>
                      <a:gd name="connsiteY21" fmla="*/ 1125569 h 2312765"/>
                      <a:gd name="connsiteX22" fmla="*/ 411671 w 2016633"/>
                      <a:gd name="connsiteY22" fmla="*/ 967073 h 2312765"/>
                      <a:gd name="connsiteX23" fmla="*/ 341662 w 2016633"/>
                      <a:gd name="connsiteY23" fmla="*/ 777049 h 2312765"/>
                      <a:gd name="connsiteX24" fmla="*/ 55436 w 2016633"/>
                      <a:gd name="connsiteY24" fmla="*/ 812863 h 2312765"/>
                      <a:gd name="connsiteX25" fmla="*/ 0 w 2016633"/>
                      <a:gd name="connsiteY25" fmla="*/ 552831 h 2312765"/>
                      <a:gd name="connsiteX26" fmla="*/ 277082 w 2016633"/>
                      <a:gd name="connsiteY26" fmla="*/ 468059 h 2312765"/>
                      <a:gd name="connsiteX27" fmla="*/ 265462 w 2016633"/>
                      <a:gd name="connsiteY27" fmla="*/ 303371 h 2312765"/>
                      <a:gd name="connsiteX28" fmla="*/ 585597 w 2016633"/>
                      <a:gd name="connsiteY28" fmla="*/ 303371 h 2312765"/>
                      <a:gd name="connsiteX29" fmla="*/ 502920 w 2016633"/>
                      <a:gd name="connsiteY29" fmla="*/ 162115 h 2312765"/>
                      <a:gd name="connsiteX30" fmla="*/ 665131 w 2016633"/>
                      <a:gd name="connsiteY30" fmla="*/ 0 h 2312765"/>
                      <a:gd name="connsiteX31" fmla="*/ 827246 w 2016633"/>
                      <a:gd name="connsiteY31" fmla="*/ 162115 h 2312765"/>
                      <a:gd name="connsiteX32" fmla="*/ 744569 w 2016633"/>
                      <a:gd name="connsiteY32" fmla="*/ 303371 h 2312765"/>
                      <a:gd name="connsiteX33" fmla="*/ 1048417 w 2016633"/>
                      <a:gd name="connsiteY33" fmla="*/ 303371 h 2312765"/>
                      <a:gd name="connsiteX34" fmla="*/ 2016633 w 2016633"/>
                      <a:gd name="connsiteY34" fmla="*/ 1271492 h 231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16633" h="2312765">
                        <a:moveTo>
                          <a:pt x="2016633" y="1271492"/>
                        </a:moveTo>
                        <a:lnTo>
                          <a:pt x="2016633" y="1432750"/>
                        </a:lnTo>
                        <a:cubicBezTo>
                          <a:pt x="1990630" y="1420273"/>
                          <a:pt x="1961483" y="1413320"/>
                          <a:pt x="1930813" y="1413320"/>
                        </a:cubicBezTo>
                        <a:cubicBezTo>
                          <a:pt x="1821180" y="1413320"/>
                          <a:pt x="1732312" y="1502188"/>
                          <a:pt x="1732312" y="1611916"/>
                        </a:cubicBezTo>
                        <a:cubicBezTo>
                          <a:pt x="1732312" y="1721548"/>
                          <a:pt x="1821180" y="1810417"/>
                          <a:pt x="1930813" y="1810417"/>
                        </a:cubicBezTo>
                        <a:cubicBezTo>
                          <a:pt x="1961483" y="1810417"/>
                          <a:pt x="1990630" y="1803464"/>
                          <a:pt x="2016633" y="1790986"/>
                        </a:cubicBezTo>
                        <a:lnTo>
                          <a:pt x="2016633" y="2031968"/>
                        </a:lnTo>
                        <a:cubicBezTo>
                          <a:pt x="1967675" y="2031397"/>
                          <a:pt x="1919288" y="2028825"/>
                          <a:pt x="1871282" y="2024348"/>
                        </a:cubicBezTo>
                        <a:lnTo>
                          <a:pt x="1790033" y="2312765"/>
                        </a:lnTo>
                        <a:lnTo>
                          <a:pt x="1528763" y="2262949"/>
                        </a:lnTo>
                        <a:lnTo>
                          <a:pt x="1559243" y="1966817"/>
                        </a:lnTo>
                        <a:cubicBezTo>
                          <a:pt x="1491329" y="1947863"/>
                          <a:pt x="1425131" y="1924907"/>
                          <a:pt x="1360742" y="1898332"/>
                        </a:cubicBezTo>
                        <a:lnTo>
                          <a:pt x="1200245" y="2147411"/>
                        </a:lnTo>
                        <a:lnTo>
                          <a:pt x="965073" y="2023205"/>
                        </a:lnTo>
                        <a:lnTo>
                          <a:pt x="1079945" y="1751648"/>
                        </a:lnTo>
                        <a:cubicBezTo>
                          <a:pt x="1023461" y="1715357"/>
                          <a:pt x="969169" y="1675829"/>
                          <a:pt x="917353" y="1633538"/>
                        </a:cubicBezTo>
                        <a:lnTo>
                          <a:pt x="696659" y="1825371"/>
                        </a:lnTo>
                        <a:lnTo>
                          <a:pt x="505587" y="1640396"/>
                        </a:lnTo>
                        <a:lnTo>
                          <a:pt x="691134" y="1412557"/>
                        </a:lnTo>
                        <a:cubicBezTo>
                          <a:pt x="645224" y="1359122"/>
                          <a:pt x="602456" y="1302925"/>
                          <a:pt x="563213" y="1244251"/>
                        </a:cubicBezTo>
                        <a:lnTo>
                          <a:pt x="295847" y="1359694"/>
                        </a:lnTo>
                        <a:lnTo>
                          <a:pt x="169736" y="1125569"/>
                        </a:lnTo>
                        <a:lnTo>
                          <a:pt x="411671" y="967073"/>
                        </a:lnTo>
                        <a:cubicBezTo>
                          <a:pt x="384810" y="905447"/>
                          <a:pt x="361379" y="842105"/>
                          <a:pt x="341662" y="777049"/>
                        </a:cubicBezTo>
                        <a:lnTo>
                          <a:pt x="55436" y="812863"/>
                        </a:lnTo>
                        <a:lnTo>
                          <a:pt x="0" y="552831"/>
                        </a:lnTo>
                        <a:lnTo>
                          <a:pt x="277082" y="468059"/>
                        </a:lnTo>
                        <a:cubicBezTo>
                          <a:pt x="270796" y="413861"/>
                          <a:pt x="266700" y="358997"/>
                          <a:pt x="265462" y="303371"/>
                        </a:cubicBezTo>
                        <a:lnTo>
                          <a:pt x="585597" y="303371"/>
                        </a:lnTo>
                        <a:cubicBezTo>
                          <a:pt x="536353" y="275558"/>
                          <a:pt x="502920" y="222790"/>
                          <a:pt x="502920" y="162115"/>
                        </a:cubicBezTo>
                        <a:cubicBezTo>
                          <a:pt x="502920" y="72580"/>
                          <a:pt x="575596" y="0"/>
                          <a:pt x="665131" y="0"/>
                        </a:cubicBezTo>
                        <a:cubicBezTo>
                          <a:pt x="754666" y="0"/>
                          <a:pt x="827246" y="72580"/>
                          <a:pt x="827246" y="162115"/>
                        </a:cubicBezTo>
                        <a:cubicBezTo>
                          <a:pt x="827246" y="222790"/>
                          <a:pt x="793909" y="275558"/>
                          <a:pt x="744569" y="303371"/>
                        </a:cubicBezTo>
                        <a:lnTo>
                          <a:pt x="1048417" y="303371"/>
                        </a:lnTo>
                        <a:cubicBezTo>
                          <a:pt x="1062800" y="830771"/>
                          <a:pt x="1489139" y="1257110"/>
                          <a:pt x="2016633" y="1271492"/>
                        </a:cubicBezTo>
                        <a:close/>
                      </a:path>
                    </a:pathLst>
                  </a:custGeom>
                  <a:solidFill>
                    <a:schemeClr val="accent6">
                      <a:lumMod val="40000"/>
                      <a:lumOff val="6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5364"/>
                      </a:solidFill>
                      <a:effectLst/>
                      <a:uLnTx/>
                      <a:uFillTx/>
                      <a:latin typeface="Arial" panose="020B0604020202020204"/>
                      <a:ea typeface="+mn-ea"/>
                      <a:cs typeface="+mn-cs"/>
                    </a:endParaRPr>
                  </a:p>
                </p:txBody>
              </p:sp>
              <p:sp>
                <p:nvSpPr>
                  <p:cNvPr id="34" name="Freeform: Shape 76">
                    <a:extLst>
                      <a:ext uri="{FF2B5EF4-FFF2-40B4-BE49-F238E27FC236}">
                        <a16:creationId xmlns:a16="http://schemas.microsoft.com/office/drawing/2014/main" id="{687DA17A-ACF2-4DC8-8BBA-87487DF599AD}"/>
                      </a:ext>
                    </a:extLst>
                  </p:cNvPr>
                  <p:cNvSpPr/>
                  <p:nvPr/>
                </p:nvSpPr>
                <p:spPr>
                  <a:xfrm>
                    <a:off x="5859130" y="3454910"/>
                    <a:ext cx="2306192" cy="2009394"/>
                  </a:xfrm>
                  <a:custGeom>
                    <a:avLst/>
                    <a:gdLst>
                      <a:gd name="connsiteX0" fmla="*/ 1971104 w 2306192"/>
                      <a:gd name="connsiteY0" fmla="*/ 451199 h 2009394"/>
                      <a:gd name="connsiteX1" fmla="*/ 1898904 w 2306192"/>
                      <a:gd name="connsiteY1" fmla="*/ 653320 h 2009394"/>
                      <a:gd name="connsiteX2" fmla="*/ 2140649 w 2306192"/>
                      <a:gd name="connsiteY2" fmla="*/ 809054 h 2009394"/>
                      <a:gd name="connsiteX3" fmla="*/ 2016442 w 2306192"/>
                      <a:gd name="connsiteY3" fmla="*/ 1044226 h 2009394"/>
                      <a:gd name="connsiteX4" fmla="*/ 1749076 w 2306192"/>
                      <a:gd name="connsiteY4" fmla="*/ 931164 h 2009394"/>
                      <a:gd name="connsiteX5" fmla="*/ 1628204 w 2306192"/>
                      <a:gd name="connsiteY5" fmla="*/ 1093565 h 2009394"/>
                      <a:gd name="connsiteX6" fmla="*/ 1818608 w 2306192"/>
                      <a:gd name="connsiteY6" fmla="*/ 1312640 h 2009394"/>
                      <a:gd name="connsiteX7" fmla="*/ 1633728 w 2306192"/>
                      <a:gd name="connsiteY7" fmla="*/ 1503712 h 2009394"/>
                      <a:gd name="connsiteX8" fmla="*/ 1404366 w 2306192"/>
                      <a:gd name="connsiteY8" fmla="*/ 1317117 h 2009394"/>
                      <a:gd name="connsiteX9" fmla="*/ 1235773 w 2306192"/>
                      <a:gd name="connsiteY9" fmla="*/ 1441895 h 2009394"/>
                      <a:gd name="connsiteX10" fmla="*/ 1353026 w 2306192"/>
                      <a:gd name="connsiteY10" fmla="*/ 1713548 h 2009394"/>
                      <a:gd name="connsiteX11" fmla="*/ 1118806 w 2306192"/>
                      <a:gd name="connsiteY11" fmla="*/ 1839564 h 2009394"/>
                      <a:gd name="connsiteX12" fmla="*/ 955929 w 2306192"/>
                      <a:gd name="connsiteY12" fmla="*/ 1590675 h 2009394"/>
                      <a:gd name="connsiteX13" fmla="*/ 769048 w 2306192"/>
                      <a:gd name="connsiteY13" fmla="*/ 1657064 h 2009394"/>
                      <a:gd name="connsiteX14" fmla="*/ 806101 w 2306192"/>
                      <a:gd name="connsiteY14" fmla="*/ 1953864 h 2009394"/>
                      <a:gd name="connsiteX15" fmla="*/ 546068 w 2306192"/>
                      <a:gd name="connsiteY15" fmla="*/ 2009394 h 2009394"/>
                      <a:gd name="connsiteX16" fmla="*/ 457200 w 2306192"/>
                      <a:gd name="connsiteY16" fmla="*/ 1718786 h 2009394"/>
                      <a:gd name="connsiteX17" fmla="*/ 303847 w 2306192"/>
                      <a:gd name="connsiteY17" fmla="*/ 1728311 h 2009394"/>
                      <a:gd name="connsiteX18" fmla="*/ 303847 w 2306192"/>
                      <a:gd name="connsiteY18" fmla="*/ 1387126 h 2009394"/>
                      <a:gd name="connsiteX19" fmla="*/ 162211 w 2306192"/>
                      <a:gd name="connsiteY19" fmla="*/ 1470660 h 2009394"/>
                      <a:gd name="connsiteX20" fmla="*/ 0 w 2306192"/>
                      <a:gd name="connsiteY20" fmla="*/ 1308449 h 2009394"/>
                      <a:gd name="connsiteX21" fmla="*/ 162211 w 2306192"/>
                      <a:gd name="connsiteY21" fmla="*/ 1146334 h 2009394"/>
                      <a:gd name="connsiteX22" fmla="*/ 303847 w 2306192"/>
                      <a:gd name="connsiteY22" fmla="*/ 1229868 h 2009394"/>
                      <a:gd name="connsiteX23" fmla="*/ 303847 w 2306192"/>
                      <a:gd name="connsiteY23" fmla="*/ 968216 h 2009394"/>
                      <a:gd name="connsiteX24" fmla="*/ 1272064 w 2306192"/>
                      <a:gd name="connsiteY24" fmla="*/ 0 h 2009394"/>
                      <a:gd name="connsiteX25" fmla="*/ 1455134 w 2306192"/>
                      <a:gd name="connsiteY25" fmla="*/ 0 h 2009394"/>
                      <a:gd name="connsiteX26" fmla="*/ 1435989 w 2306192"/>
                      <a:gd name="connsiteY26" fmla="*/ 85058 h 2009394"/>
                      <a:gd name="connsiteX27" fmla="*/ 1634585 w 2306192"/>
                      <a:gd name="connsiteY27" fmla="*/ 283655 h 2009394"/>
                      <a:gd name="connsiteX28" fmla="*/ 1833086 w 2306192"/>
                      <a:gd name="connsiteY28" fmla="*/ 85058 h 2009394"/>
                      <a:gd name="connsiteX29" fmla="*/ 1813941 w 2306192"/>
                      <a:gd name="connsiteY29" fmla="*/ 0 h 2009394"/>
                      <a:gd name="connsiteX30" fmla="*/ 2040636 w 2306192"/>
                      <a:gd name="connsiteY30" fmla="*/ 0 h 2009394"/>
                      <a:gd name="connsiteX31" fmla="*/ 2031587 w 2306192"/>
                      <a:gd name="connsiteY31" fmla="*/ 141923 h 2009394"/>
                      <a:gd name="connsiteX32" fmla="*/ 2306193 w 2306192"/>
                      <a:gd name="connsiteY32" fmla="*/ 219361 h 2009394"/>
                      <a:gd name="connsiteX33" fmla="*/ 2256187 w 2306192"/>
                      <a:gd name="connsiteY33" fmla="*/ 480536 h 2009394"/>
                      <a:gd name="connsiteX34" fmla="*/ 1971104 w 2306192"/>
                      <a:gd name="connsiteY34" fmla="*/ 451199 h 200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06192" h="2009394">
                        <a:moveTo>
                          <a:pt x="1971104" y="451199"/>
                        </a:moveTo>
                        <a:cubicBezTo>
                          <a:pt x="1951006" y="520446"/>
                          <a:pt x="1926907" y="587883"/>
                          <a:pt x="1898904" y="653320"/>
                        </a:cubicBezTo>
                        <a:lnTo>
                          <a:pt x="2140649" y="809054"/>
                        </a:lnTo>
                        <a:lnTo>
                          <a:pt x="2016442" y="1044226"/>
                        </a:lnTo>
                        <a:lnTo>
                          <a:pt x="1749076" y="931164"/>
                        </a:lnTo>
                        <a:cubicBezTo>
                          <a:pt x="1711928" y="987647"/>
                          <a:pt x="1671542" y="1041845"/>
                          <a:pt x="1628204" y="1093565"/>
                        </a:cubicBezTo>
                        <a:lnTo>
                          <a:pt x="1818608" y="1312640"/>
                        </a:lnTo>
                        <a:lnTo>
                          <a:pt x="1633728" y="1503712"/>
                        </a:lnTo>
                        <a:lnTo>
                          <a:pt x="1404366" y="1317117"/>
                        </a:lnTo>
                        <a:cubicBezTo>
                          <a:pt x="1350740" y="1361980"/>
                          <a:pt x="1294448" y="1403604"/>
                          <a:pt x="1235773" y="1441895"/>
                        </a:cubicBezTo>
                        <a:lnTo>
                          <a:pt x="1353026" y="1713548"/>
                        </a:lnTo>
                        <a:lnTo>
                          <a:pt x="1118806" y="1839564"/>
                        </a:lnTo>
                        <a:lnTo>
                          <a:pt x="955929" y="1590675"/>
                        </a:lnTo>
                        <a:cubicBezTo>
                          <a:pt x="895255" y="1616202"/>
                          <a:pt x="832771" y="1638300"/>
                          <a:pt x="769048" y="1657064"/>
                        </a:cubicBezTo>
                        <a:lnTo>
                          <a:pt x="806101" y="1953864"/>
                        </a:lnTo>
                        <a:lnTo>
                          <a:pt x="546068" y="2009394"/>
                        </a:lnTo>
                        <a:lnTo>
                          <a:pt x="457200" y="1718786"/>
                        </a:lnTo>
                        <a:cubicBezTo>
                          <a:pt x="406813" y="1724025"/>
                          <a:pt x="355568" y="1727264"/>
                          <a:pt x="303847" y="1728311"/>
                        </a:cubicBezTo>
                        <a:lnTo>
                          <a:pt x="303847" y="1387126"/>
                        </a:lnTo>
                        <a:cubicBezTo>
                          <a:pt x="276225" y="1436942"/>
                          <a:pt x="223171" y="1470660"/>
                          <a:pt x="162211" y="1470660"/>
                        </a:cubicBezTo>
                        <a:cubicBezTo>
                          <a:pt x="72580" y="1470660"/>
                          <a:pt x="0" y="1398080"/>
                          <a:pt x="0" y="1308449"/>
                        </a:cubicBezTo>
                        <a:cubicBezTo>
                          <a:pt x="0" y="1218914"/>
                          <a:pt x="72580" y="1146334"/>
                          <a:pt x="162211" y="1146334"/>
                        </a:cubicBezTo>
                        <a:cubicBezTo>
                          <a:pt x="223171" y="1146334"/>
                          <a:pt x="276225" y="1180052"/>
                          <a:pt x="303847" y="1229868"/>
                        </a:cubicBezTo>
                        <a:lnTo>
                          <a:pt x="303847" y="968216"/>
                        </a:lnTo>
                        <a:cubicBezTo>
                          <a:pt x="831247" y="953834"/>
                          <a:pt x="1257776" y="527399"/>
                          <a:pt x="1272064" y="0"/>
                        </a:cubicBezTo>
                        <a:lnTo>
                          <a:pt x="1455134" y="0"/>
                        </a:lnTo>
                        <a:cubicBezTo>
                          <a:pt x="1442847" y="25813"/>
                          <a:pt x="1435989" y="54674"/>
                          <a:pt x="1435989" y="85058"/>
                        </a:cubicBezTo>
                        <a:cubicBezTo>
                          <a:pt x="1435989" y="194691"/>
                          <a:pt x="1524857" y="283655"/>
                          <a:pt x="1634585" y="283655"/>
                        </a:cubicBezTo>
                        <a:cubicBezTo>
                          <a:pt x="1744218" y="283655"/>
                          <a:pt x="1833086" y="194691"/>
                          <a:pt x="1833086" y="85058"/>
                        </a:cubicBezTo>
                        <a:cubicBezTo>
                          <a:pt x="1833086" y="54674"/>
                          <a:pt x="1826228" y="25813"/>
                          <a:pt x="1813941" y="0"/>
                        </a:cubicBezTo>
                        <a:lnTo>
                          <a:pt x="2040636" y="0"/>
                        </a:lnTo>
                        <a:cubicBezTo>
                          <a:pt x="2039493" y="47816"/>
                          <a:pt x="2036445" y="95155"/>
                          <a:pt x="2031587" y="141923"/>
                        </a:cubicBezTo>
                        <a:lnTo>
                          <a:pt x="2306193" y="219361"/>
                        </a:lnTo>
                        <a:lnTo>
                          <a:pt x="2256187" y="480536"/>
                        </a:lnTo>
                        <a:lnTo>
                          <a:pt x="1971104" y="451199"/>
                        </a:ln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5364"/>
                      </a:solidFill>
                      <a:effectLst/>
                      <a:uLnTx/>
                      <a:uFillTx/>
                      <a:latin typeface="Arial" panose="020B0604020202020204"/>
                      <a:ea typeface="+mn-ea"/>
                      <a:cs typeface="+mn-cs"/>
                    </a:endParaRPr>
                  </a:p>
                </p:txBody>
              </p:sp>
              <p:sp>
                <p:nvSpPr>
                  <p:cNvPr id="35" name="Freeform: Shape 77">
                    <a:extLst>
                      <a:ext uri="{FF2B5EF4-FFF2-40B4-BE49-F238E27FC236}">
                        <a16:creationId xmlns:a16="http://schemas.microsoft.com/office/drawing/2014/main" id="{037D39DC-45F8-466D-8184-9FF30A5F1F23}"/>
                      </a:ext>
                    </a:extLst>
                  </p:cNvPr>
                  <p:cNvSpPr/>
                  <p:nvPr/>
                </p:nvSpPr>
                <p:spPr>
                  <a:xfrm>
                    <a:off x="6162978" y="1390272"/>
                    <a:ext cx="2016728" cy="2312955"/>
                  </a:xfrm>
                  <a:custGeom>
                    <a:avLst/>
                    <a:gdLst>
                      <a:gd name="connsiteX0" fmla="*/ 1737265 w 2016728"/>
                      <a:gd name="connsiteY0" fmla="*/ 2009394 h 2312955"/>
                      <a:gd name="connsiteX1" fmla="*/ 1409795 w 2016728"/>
                      <a:gd name="connsiteY1" fmla="*/ 2009394 h 2312955"/>
                      <a:gd name="connsiteX2" fmla="*/ 1492853 w 2016728"/>
                      <a:gd name="connsiteY2" fmla="*/ 2150840 h 2312955"/>
                      <a:gd name="connsiteX3" fmla="*/ 1330738 w 2016728"/>
                      <a:gd name="connsiteY3" fmla="*/ 2312956 h 2312955"/>
                      <a:gd name="connsiteX4" fmla="*/ 1168622 w 2016728"/>
                      <a:gd name="connsiteY4" fmla="*/ 2150840 h 2312955"/>
                      <a:gd name="connsiteX5" fmla="*/ 1251585 w 2016728"/>
                      <a:gd name="connsiteY5" fmla="*/ 2009394 h 2312955"/>
                      <a:gd name="connsiteX6" fmla="*/ 968216 w 2016728"/>
                      <a:gd name="connsiteY6" fmla="*/ 2009394 h 2312955"/>
                      <a:gd name="connsiteX7" fmla="*/ 0 w 2016728"/>
                      <a:gd name="connsiteY7" fmla="*/ 1041178 h 2312955"/>
                      <a:gd name="connsiteX8" fmla="*/ 0 w 2016728"/>
                      <a:gd name="connsiteY8" fmla="*/ 855440 h 2312955"/>
                      <a:gd name="connsiteX9" fmla="*/ 85154 w 2016728"/>
                      <a:gd name="connsiteY9" fmla="*/ 874586 h 2312955"/>
                      <a:gd name="connsiteX10" fmla="*/ 283750 w 2016728"/>
                      <a:gd name="connsiteY10" fmla="*/ 675989 h 2312955"/>
                      <a:gd name="connsiteX11" fmla="*/ 85154 w 2016728"/>
                      <a:gd name="connsiteY11" fmla="*/ 477488 h 2312955"/>
                      <a:gd name="connsiteX12" fmla="*/ 0 w 2016728"/>
                      <a:gd name="connsiteY12" fmla="*/ 496634 h 2312955"/>
                      <a:gd name="connsiteX13" fmla="*/ 0 w 2016728"/>
                      <a:gd name="connsiteY13" fmla="*/ 249269 h 2312955"/>
                      <a:gd name="connsiteX14" fmla="*/ 153734 w 2016728"/>
                      <a:gd name="connsiteY14" fmla="*/ 258890 h 2312955"/>
                      <a:gd name="connsiteX15" fmla="*/ 226600 w 2016728"/>
                      <a:gd name="connsiteY15" fmla="*/ 0 h 2312955"/>
                      <a:gd name="connsiteX16" fmla="*/ 487871 w 2016728"/>
                      <a:gd name="connsiteY16" fmla="*/ 49816 h 2312955"/>
                      <a:gd name="connsiteX17" fmla="*/ 460153 w 2016728"/>
                      <a:gd name="connsiteY17" fmla="*/ 319088 h 2312955"/>
                      <a:gd name="connsiteX18" fmla="*/ 668941 w 2016728"/>
                      <a:gd name="connsiteY18" fmla="*/ 394335 h 2312955"/>
                      <a:gd name="connsiteX19" fmla="*/ 816483 w 2016728"/>
                      <a:gd name="connsiteY19" fmla="*/ 165354 h 2312955"/>
                      <a:gd name="connsiteX20" fmla="*/ 1051560 w 2016728"/>
                      <a:gd name="connsiteY20" fmla="*/ 289560 h 2312955"/>
                      <a:gd name="connsiteX21" fmla="*/ 944023 w 2016728"/>
                      <a:gd name="connsiteY21" fmla="*/ 543687 h 2312955"/>
                      <a:gd name="connsiteX22" fmla="*/ 1110806 w 2016728"/>
                      <a:gd name="connsiteY22" fmla="*/ 669227 h 2312955"/>
                      <a:gd name="connsiteX23" fmla="*/ 1319974 w 2016728"/>
                      <a:gd name="connsiteY23" fmla="*/ 487394 h 2312955"/>
                      <a:gd name="connsiteX24" fmla="*/ 1511046 w 2016728"/>
                      <a:gd name="connsiteY24" fmla="*/ 672370 h 2312955"/>
                      <a:gd name="connsiteX25" fmla="*/ 1331690 w 2016728"/>
                      <a:gd name="connsiteY25" fmla="*/ 892683 h 2312955"/>
                      <a:gd name="connsiteX26" fmla="*/ 1458373 w 2016728"/>
                      <a:gd name="connsiteY26" fmla="*/ 1066419 h 2312955"/>
                      <a:gd name="connsiteX27" fmla="*/ 1720882 w 2016728"/>
                      <a:gd name="connsiteY27" fmla="*/ 953072 h 2312955"/>
                      <a:gd name="connsiteX28" fmla="*/ 1846898 w 2016728"/>
                      <a:gd name="connsiteY28" fmla="*/ 1187196 h 2312955"/>
                      <a:gd name="connsiteX29" fmla="*/ 1604105 w 2016728"/>
                      <a:gd name="connsiteY29" fmla="*/ 1346168 h 2312955"/>
                      <a:gd name="connsiteX30" fmla="*/ 1670209 w 2016728"/>
                      <a:gd name="connsiteY30" fmla="*/ 1536287 h 2312955"/>
                      <a:gd name="connsiteX31" fmla="*/ 1961198 w 2016728"/>
                      <a:gd name="connsiteY31" fmla="*/ 1499902 h 2312955"/>
                      <a:gd name="connsiteX32" fmla="*/ 2016728 w 2016728"/>
                      <a:gd name="connsiteY32" fmla="*/ 1759934 h 2312955"/>
                      <a:gd name="connsiteX33" fmla="*/ 1728978 w 2016728"/>
                      <a:gd name="connsiteY33" fmla="*/ 1847945 h 2312955"/>
                      <a:gd name="connsiteX34" fmla="*/ 1737265 w 2016728"/>
                      <a:gd name="connsiteY34" fmla="*/ 2009394 h 231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16728" h="2312955">
                        <a:moveTo>
                          <a:pt x="1737265" y="2009394"/>
                        </a:moveTo>
                        <a:lnTo>
                          <a:pt x="1409795" y="2009394"/>
                        </a:lnTo>
                        <a:cubicBezTo>
                          <a:pt x="1459325" y="2037112"/>
                          <a:pt x="1492853" y="2090071"/>
                          <a:pt x="1492853" y="2150840"/>
                        </a:cubicBezTo>
                        <a:cubicBezTo>
                          <a:pt x="1492853" y="2240375"/>
                          <a:pt x="1420273" y="2312956"/>
                          <a:pt x="1330738" y="2312956"/>
                        </a:cubicBezTo>
                        <a:cubicBezTo>
                          <a:pt x="1241203" y="2312956"/>
                          <a:pt x="1168622" y="2240375"/>
                          <a:pt x="1168622" y="2150840"/>
                        </a:cubicBezTo>
                        <a:cubicBezTo>
                          <a:pt x="1168622" y="2090071"/>
                          <a:pt x="1202055" y="2037112"/>
                          <a:pt x="1251585" y="2009394"/>
                        </a:cubicBezTo>
                        <a:lnTo>
                          <a:pt x="968216" y="2009394"/>
                        </a:lnTo>
                        <a:cubicBezTo>
                          <a:pt x="953929" y="1481995"/>
                          <a:pt x="527399" y="1055561"/>
                          <a:pt x="0" y="1041178"/>
                        </a:cubicBezTo>
                        <a:lnTo>
                          <a:pt x="0" y="855440"/>
                        </a:lnTo>
                        <a:cubicBezTo>
                          <a:pt x="25813" y="867728"/>
                          <a:pt x="54674" y="874586"/>
                          <a:pt x="85154" y="874586"/>
                        </a:cubicBezTo>
                        <a:cubicBezTo>
                          <a:pt x="194882" y="874586"/>
                          <a:pt x="283750" y="785717"/>
                          <a:pt x="283750" y="675989"/>
                        </a:cubicBezTo>
                        <a:cubicBezTo>
                          <a:pt x="283750" y="566357"/>
                          <a:pt x="194882" y="477488"/>
                          <a:pt x="85154" y="477488"/>
                        </a:cubicBezTo>
                        <a:cubicBezTo>
                          <a:pt x="54674" y="477488"/>
                          <a:pt x="25813" y="484346"/>
                          <a:pt x="0" y="496634"/>
                        </a:cubicBezTo>
                        <a:lnTo>
                          <a:pt x="0" y="249269"/>
                        </a:lnTo>
                        <a:cubicBezTo>
                          <a:pt x="51816" y="250317"/>
                          <a:pt x="103156" y="253556"/>
                          <a:pt x="153734" y="258890"/>
                        </a:cubicBezTo>
                        <a:lnTo>
                          <a:pt x="226600" y="0"/>
                        </a:lnTo>
                        <a:lnTo>
                          <a:pt x="487871" y="49816"/>
                        </a:lnTo>
                        <a:lnTo>
                          <a:pt x="460153" y="319088"/>
                        </a:lnTo>
                        <a:cubicBezTo>
                          <a:pt x="531781" y="339852"/>
                          <a:pt x="601504" y="364998"/>
                          <a:pt x="668941" y="394335"/>
                        </a:cubicBezTo>
                        <a:lnTo>
                          <a:pt x="816483" y="165354"/>
                        </a:lnTo>
                        <a:lnTo>
                          <a:pt x="1051560" y="289560"/>
                        </a:lnTo>
                        <a:lnTo>
                          <a:pt x="944023" y="543687"/>
                        </a:lnTo>
                        <a:cubicBezTo>
                          <a:pt x="1002221" y="582263"/>
                          <a:pt x="1057847" y="624173"/>
                          <a:pt x="1110806" y="669227"/>
                        </a:cubicBezTo>
                        <a:lnTo>
                          <a:pt x="1319974" y="487394"/>
                        </a:lnTo>
                        <a:lnTo>
                          <a:pt x="1511046" y="672370"/>
                        </a:lnTo>
                        <a:lnTo>
                          <a:pt x="1331690" y="892683"/>
                        </a:lnTo>
                        <a:cubicBezTo>
                          <a:pt x="1377315" y="947928"/>
                          <a:pt x="1419606" y="1005840"/>
                          <a:pt x="1458373" y="1066419"/>
                        </a:cubicBezTo>
                        <a:lnTo>
                          <a:pt x="1720882" y="953072"/>
                        </a:lnTo>
                        <a:lnTo>
                          <a:pt x="1846898" y="1187196"/>
                        </a:lnTo>
                        <a:lnTo>
                          <a:pt x="1604105" y="1346168"/>
                        </a:lnTo>
                        <a:cubicBezTo>
                          <a:pt x="1629632" y="1407890"/>
                          <a:pt x="1651730" y="1471327"/>
                          <a:pt x="1670209" y="1536287"/>
                        </a:cubicBezTo>
                        <a:lnTo>
                          <a:pt x="1961198" y="1499902"/>
                        </a:lnTo>
                        <a:lnTo>
                          <a:pt x="2016728" y="1759934"/>
                        </a:lnTo>
                        <a:lnTo>
                          <a:pt x="1728978" y="1847945"/>
                        </a:lnTo>
                        <a:cubicBezTo>
                          <a:pt x="1734026" y="1901095"/>
                          <a:pt x="1736884" y="1955006"/>
                          <a:pt x="1737265" y="2009394"/>
                        </a:cubicBezTo>
                        <a:close/>
                      </a:path>
                    </a:pathLst>
                  </a:custGeom>
                  <a:solidFill>
                    <a:schemeClr val="accent4">
                      <a:lumMod val="7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36" name="Freeform: Shape 78">
                    <a:extLst>
                      <a:ext uri="{FF2B5EF4-FFF2-40B4-BE49-F238E27FC236}">
                        <a16:creationId xmlns:a16="http://schemas.microsoft.com/office/drawing/2014/main" id="{189F2B47-4AFF-4B8E-9CE3-557DDD2E28E1}"/>
                      </a:ext>
                    </a:extLst>
                  </p:cNvPr>
                  <p:cNvSpPr/>
                  <p:nvPr/>
                </p:nvSpPr>
                <p:spPr>
                  <a:xfrm>
                    <a:off x="4105387" y="1390272"/>
                    <a:ext cx="2305431" cy="2009394"/>
                  </a:xfrm>
                  <a:custGeom>
                    <a:avLst/>
                    <a:gdLst>
                      <a:gd name="connsiteX0" fmla="*/ 2305431 w 2305431"/>
                      <a:gd name="connsiteY0" fmla="*/ 675704 h 2009394"/>
                      <a:gd name="connsiteX1" fmla="*/ 2143506 w 2305431"/>
                      <a:gd name="connsiteY1" fmla="*/ 837629 h 2009394"/>
                      <a:gd name="connsiteX2" fmla="*/ 2002250 w 2305431"/>
                      <a:gd name="connsiteY2" fmla="*/ 754856 h 2009394"/>
                      <a:gd name="connsiteX3" fmla="*/ 2002250 w 2305431"/>
                      <a:gd name="connsiteY3" fmla="*/ 1041273 h 2009394"/>
                      <a:gd name="connsiteX4" fmla="*/ 1034034 w 2305431"/>
                      <a:gd name="connsiteY4" fmla="*/ 2009394 h 2009394"/>
                      <a:gd name="connsiteX5" fmla="*/ 830199 w 2305431"/>
                      <a:gd name="connsiteY5" fmla="*/ 2009394 h 2009394"/>
                      <a:gd name="connsiteX6" fmla="*/ 849344 w 2305431"/>
                      <a:gd name="connsiteY6" fmla="*/ 1924145 h 2009394"/>
                      <a:gd name="connsiteX7" fmla="*/ 650653 w 2305431"/>
                      <a:gd name="connsiteY7" fmla="*/ 1725549 h 2009394"/>
                      <a:gd name="connsiteX8" fmla="*/ 452247 w 2305431"/>
                      <a:gd name="connsiteY8" fmla="*/ 1924145 h 2009394"/>
                      <a:gd name="connsiteX9" fmla="*/ 471392 w 2305431"/>
                      <a:gd name="connsiteY9" fmla="*/ 2009394 h 2009394"/>
                      <a:gd name="connsiteX10" fmla="*/ 250508 w 2305431"/>
                      <a:gd name="connsiteY10" fmla="*/ 2009394 h 2009394"/>
                      <a:gd name="connsiteX11" fmla="*/ 257651 w 2305431"/>
                      <a:gd name="connsiteY11" fmla="*/ 1862614 h 2009394"/>
                      <a:gd name="connsiteX12" fmla="*/ 0 w 2305431"/>
                      <a:gd name="connsiteY12" fmla="*/ 1790033 h 2009394"/>
                      <a:gd name="connsiteX13" fmla="*/ 49911 w 2305431"/>
                      <a:gd name="connsiteY13" fmla="*/ 1528858 h 2009394"/>
                      <a:gd name="connsiteX14" fmla="*/ 312325 w 2305431"/>
                      <a:gd name="connsiteY14" fmla="*/ 1555909 h 2009394"/>
                      <a:gd name="connsiteX15" fmla="*/ 385382 w 2305431"/>
                      <a:gd name="connsiteY15" fmla="*/ 1341977 h 2009394"/>
                      <a:gd name="connsiteX16" fmla="*/ 165354 w 2305431"/>
                      <a:gd name="connsiteY16" fmla="*/ 1200341 h 2009394"/>
                      <a:gd name="connsiteX17" fmla="*/ 289655 w 2305431"/>
                      <a:gd name="connsiteY17" fmla="*/ 965168 h 2009394"/>
                      <a:gd name="connsiteX18" fmla="*/ 529209 w 2305431"/>
                      <a:gd name="connsiteY18" fmla="*/ 1066514 h 2009394"/>
                      <a:gd name="connsiteX19" fmla="*/ 657035 w 2305431"/>
                      <a:gd name="connsiteY19" fmla="*/ 891731 h 2009394"/>
                      <a:gd name="connsiteX20" fmla="*/ 487394 w 2305431"/>
                      <a:gd name="connsiteY20" fmla="*/ 696754 h 2009394"/>
                      <a:gd name="connsiteX21" fmla="*/ 672465 w 2305431"/>
                      <a:gd name="connsiteY21" fmla="*/ 505682 h 2009394"/>
                      <a:gd name="connsiteX22" fmla="*/ 875157 w 2305431"/>
                      <a:gd name="connsiteY22" fmla="*/ 670655 h 2009394"/>
                      <a:gd name="connsiteX23" fmla="*/ 1056513 w 2305431"/>
                      <a:gd name="connsiteY23" fmla="*/ 535305 h 2009394"/>
                      <a:gd name="connsiteX24" fmla="*/ 953072 w 2305431"/>
                      <a:gd name="connsiteY24" fmla="*/ 295847 h 2009394"/>
                      <a:gd name="connsiteX25" fmla="*/ 1187196 w 2305431"/>
                      <a:gd name="connsiteY25" fmla="*/ 169831 h 2009394"/>
                      <a:gd name="connsiteX26" fmla="*/ 1330928 w 2305431"/>
                      <a:gd name="connsiteY26" fmla="*/ 389001 h 2009394"/>
                      <a:gd name="connsiteX27" fmla="*/ 1532763 w 2305431"/>
                      <a:gd name="connsiteY27" fmla="*/ 317564 h 2009394"/>
                      <a:gd name="connsiteX28" fmla="*/ 1500092 w 2305431"/>
                      <a:gd name="connsiteY28" fmla="*/ 55531 h 2009394"/>
                      <a:gd name="connsiteX29" fmla="*/ 1760125 w 2305431"/>
                      <a:gd name="connsiteY29" fmla="*/ 0 h 2009394"/>
                      <a:gd name="connsiteX30" fmla="*/ 1838992 w 2305431"/>
                      <a:gd name="connsiteY30" fmla="*/ 258318 h 2009394"/>
                      <a:gd name="connsiteX31" fmla="*/ 2002250 w 2305431"/>
                      <a:gd name="connsiteY31" fmla="*/ 249079 h 2009394"/>
                      <a:gd name="connsiteX32" fmla="*/ 2002250 w 2305431"/>
                      <a:gd name="connsiteY32" fmla="*/ 596551 h 2009394"/>
                      <a:gd name="connsiteX33" fmla="*/ 2143506 w 2305431"/>
                      <a:gd name="connsiteY33" fmla="*/ 513779 h 2009394"/>
                      <a:gd name="connsiteX34" fmla="*/ 2305431 w 2305431"/>
                      <a:gd name="connsiteY34" fmla="*/ 675704 h 200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05431" h="2009394">
                        <a:moveTo>
                          <a:pt x="2305431" y="675704"/>
                        </a:moveTo>
                        <a:cubicBezTo>
                          <a:pt x="2305431" y="765143"/>
                          <a:pt x="2232851" y="837629"/>
                          <a:pt x="2143506" y="837629"/>
                        </a:cubicBezTo>
                        <a:cubicBezTo>
                          <a:pt x="2082832" y="837629"/>
                          <a:pt x="2029968" y="804291"/>
                          <a:pt x="2002250" y="754856"/>
                        </a:cubicBezTo>
                        <a:lnTo>
                          <a:pt x="2002250" y="1041273"/>
                        </a:lnTo>
                        <a:cubicBezTo>
                          <a:pt x="1474756" y="1055656"/>
                          <a:pt x="1048417" y="1481995"/>
                          <a:pt x="1034034" y="2009394"/>
                        </a:cubicBezTo>
                        <a:lnTo>
                          <a:pt x="830199" y="2009394"/>
                        </a:lnTo>
                        <a:cubicBezTo>
                          <a:pt x="842391" y="1983581"/>
                          <a:pt x="849344" y="1954625"/>
                          <a:pt x="849344" y="1924145"/>
                        </a:cubicBezTo>
                        <a:cubicBezTo>
                          <a:pt x="849344" y="1814513"/>
                          <a:pt x="760381" y="1725549"/>
                          <a:pt x="650653" y="1725549"/>
                        </a:cubicBezTo>
                        <a:cubicBezTo>
                          <a:pt x="541020" y="1725549"/>
                          <a:pt x="452247" y="1814513"/>
                          <a:pt x="452247" y="1924145"/>
                        </a:cubicBezTo>
                        <a:cubicBezTo>
                          <a:pt x="452247" y="1954625"/>
                          <a:pt x="459010" y="1983581"/>
                          <a:pt x="471392" y="2009394"/>
                        </a:cubicBezTo>
                        <a:lnTo>
                          <a:pt x="250508" y="2009394"/>
                        </a:lnTo>
                        <a:cubicBezTo>
                          <a:pt x="250793" y="1959959"/>
                          <a:pt x="253365" y="1911096"/>
                          <a:pt x="257651" y="1862614"/>
                        </a:cubicBezTo>
                        <a:lnTo>
                          <a:pt x="0" y="1790033"/>
                        </a:lnTo>
                        <a:lnTo>
                          <a:pt x="49911" y="1528858"/>
                        </a:lnTo>
                        <a:lnTo>
                          <a:pt x="312325" y="1555909"/>
                        </a:lnTo>
                        <a:cubicBezTo>
                          <a:pt x="332137" y="1482566"/>
                          <a:pt x="356616" y="1411129"/>
                          <a:pt x="385382" y="1341977"/>
                        </a:cubicBezTo>
                        <a:lnTo>
                          <a:pt x="165354" y="1200341"/>
                        </a:lnTo>
                        <a:lnTo>
                          <a:pt x="289655" y="965168"/>
                        </a:lnTo>
                        <a:lnTo>
                          <a:pt x="529209" y="1066514"/>
                        </a:lnTo>
                        <a:cubicBezTo>
                          <a:pt x="568357" y="1005554"/>
                          <a:pt x="610934" y="947261"/>
                          <a:pt x="657035" y="891731"/>
                        </a:cubicBezTo>
                        <a:lnTo>
                          <a:pt x="487394" y="696754"/>
                        </a:lnTo>
                        <a:lnTo>
                          <a:pt x="672465" y="505682"/>
                        </a:lnTo>
                        <a:lnTo>
                          <a:pt x="875157" y="670655"/>
                        </a:lnTo>
                        <a:cubicBezTo>
                          <a:pt x="932688" y="621792"/>
                          <a:pt x="993076" y="576548"/>
                          <a:pt x="1056513" y="535305"/>
                        </a:cubicBezTo>
                        <a:lnTo>
                          <a:pt x="953072" y="295847"/>
                        </a:lnTo>
                        <a:lnTo>
                          <a:pt x="1187196" y="169831"/>
                        </a:lnTo>
                        <a:lnTo>
                          <a:pt x="1330928" y="389001"/>
                        </a:lnTo>
                        <a:cubicBezTo>
                          <a:pt x="1396175" y="361283"/>
                          <a:pt x="1463707" y="337375"/>
                          <a:pt x="1532763" y="317564"/>
                        </a:cubicBezTo>
                        <a:lnTo>
                          <a:pt x="1500092" y="55531"/>
                        </a:lnTo>
                        <a:lnTo>
                          <a:pt x="1760125" y="0"/>
                        </a:lnTo>
                        <a:lnTo>
                          <a:pt x="1838992" y="258318"/>
                        </a:lnTo>
                        <a:cubicBezTo>
                          <a:pt x="1892713" y="252794"/>
                          <a:pt x="1947196" y="249650"/>
                          <a:pt x="2002250" y="249079"/>
                        </a:cubicBezTo>
                        <a:lnTo>
                          <a:pt x="2002250" y="596551"/>
                        </a:lnTo>
                        <a:cubicBezTo>
                          <a:pt x="2029968" y="547211"/>
                          <a:pt x="2082832" y="513779"/>
                          <a:pt x="2143506" y="513779"/>
                        </a:cubicBezTo>
                        <a:cubicBezTo>
                          <a:pt x="2232851" y="513779"/>
                          <a:pt x="2305431" y="586264"/>
                          <a:pt x="2305431" y="675704"/>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15364"/>
                      </a:solidFill>
                      <a:effectLst/>
                      <a:uLnTx/>
                      <a:uFillTx/>
                      <a:latin typeface="Arial" panose="020B0604020202020204"/>
                      <a:ea typeface="+mn-ea"/>
                      <a:cs typeface="+mn-cs"/>
                    </a:endParaRPr>
                  </a:p>
                </p:txBody>
              </p:sp>
            </p:grpSp>
            <p:sp>
              <p:nvSpPr>
                <p:cNvPr id="29" name="Shape">
                  <a:extLst>
                    <a:ext uri="{FF2B5EF4-FFF2-40B4-BE49-F238E27FC236}">
                      <a16:creationId xmlns:a16="http://schemas.microsoft.com/office/drawing/2014/main" id="{5F835C06-511D-4237-861F-00CFADB27406}"/>
                    </a:ext>
                  </a:extLst>
                </p:cNvPr>
                <p:cNvSpPr/>
                <p:nvPr/>
              </p:nvSpPr>
              <p:spPr>
                <a:xfrm>
                  <a:off x="7640526" y="4905167"/>
                  <a:ext cx="557811" cy="515778"/>
                </a:xfrm>
                <a:custGeom>
                  <a:avLst/>
                  <a:gdLst/>
                  <a:ahLst/>
                  <a:cxnLst>
                    <a:cxn ang="0">
                      <a:pos x="wd2" y="hd2"/>
                    </a:cxn>
                    <a:cxn ang="5400000">
                      <a:pos x="wd2" y="hd2"/>
                    </a:cxn>
                    <a:cxn ang="10800000">
                      <a:pos x="wd2" y="hd2"/>
                    </a:cxn>
                    <a:cxn ang="16200000">
                      <a:pos x="wd2" y="hd2"/>
                    </a:cxn>
                  </a:cxnLst>
                  <a:rect l="0" t="0" r="r" b="b"/>
                  <a:pathLst>
                    <a:path w="21502" h="21510" extrusionOk="0">
                      <a:moveTo>
                        <a:pt x="16953" y="8"/>
                      </a:moveTo>
                      <a:cubicBezTo>
                        <a:pt x="15936" y="90"/>
                        <a:pt x="15938" y="94"/>
                        <a:pt x="15938" y="94"/>
                      </a:cubicBezTo>
                      <a:cubicBezTo>
                        <a:pt x="15787" y="135"/>
                        <a:pt x="15667" y="302"/>
                        <a:pt x="15629" y="466"/>
                      </a:cubicBezTo>
                      <a:cubicBezTo>
                        <a:pt x="15554" y="1861"/>
                        <a:pt x="15559" y="1861"/>
                        <a:pt x="15559" y="1861"/>
                      </a:cubicBezTo>
                      <a:cubicBezTo>
                        <a:pt x="15144" y="2066"/>
                        <a:pt x="14766" y="2389"/>
                        <a:pt x="14464" y="2758"/>
                      </a:cubicBezTo>
                      <a:cubicBezTo>
                        <a:pt x="13220" y="2389"/>
                        <a:pt x="13220" y="2386"/>
                        <a:pt x="13220" y="2386"/>
                      </a:cubicBezTo>
                      <a:cubicBezTo>
                        <a:pt x="13069" y="2345"/>
                        <a:pt x="12880" y="2432"/>
                        <a:pt x="12805" y="2596"/>
                      </a:cubicBezTo>
                      <a:cubicBezTo>
                        <a:pt x="12390" y="3580"/>
                        <a:pt x="12390" y="3580"/>
                        <a:pt x="12390" y="3580"/>
                      </a:cubicBezTo>
                      <a:cubicBezTo>
                        <a:pt x="12314" y="3744"/>
                        <a:pt x="12389" y="3946"/>
                        <a:pt x="12540" y="4028"/>
                      </a:cubicBezTo>
                      <a:cubicBezTo>
                        <a:pt x="13595" y="4807"/>
                        <a:pt x="13599" y="4811"/>
                        <a:pt x="13599" y="4811"/>
                      </a:cubicBezTo>
                      <a:cubicBezTo>
                        <a:pt x="13599" y="5057"/>
                        <a:pt x="13599" y="5301"/>
                        <a:pt x="13599" y="5547"/>
                      </a:cubicBezTo>
                      <a:cubicBezTo>
                        <a:pt x="13637" y="5834"/>
                        <a:pt x="13674" y="6084"/>
                        <a:pt x="13749" y="6330"/>
                      </a:cubicBezTo>
                      <a:cubicBezTo>
                        <a:pt x="12844" y="7314"/>
                        <a:pt x="12840" y="7313"/>
                        <a:pt x="12840" y="7313"/>
                      </a:cubicBezTo>
                      <a:cubicBezTo>
                        <a:pt x="12727" y="7436"/>
                        <a:pt x="12692" y="7639"/>
                        <a:pt x="12805" y="7762"/>
                      </a:cubicBezTo>
                      <a:cubicBezTo>
                        <a:pt x="13370" y="8664"/>
                        <a:pt x="13370" y="8660"/>
                        <a:pt x="13370" y="8660"/>
                      </a:cubicBezTo>
                      <a:cubicBezTo>
                        <a:pt x="13483" y="8783"/>
                        <a:pt x="13669" y="8866"/>
                        <a:pt x="13820" y="8784"/>
                      </a:cubicBezTo>
                      <a:cubicBezTo>
                        <a:pt x="14951" y="8128"/>
                        <a:pt x="14950" y="8135"/>
                        <a:pt x="14950" y="8135"/>
                      </a:cubicBezTo>
                      <a:cubicBezTo>
                        <a:pt x="15327" y="8422"/>
                        <a:pt x="15786" y="8664"/>
                        <a:pt x="16238" y="8746"/>
                      </a:cubicBezTo>
                      <a:cubicBezTo>
                        <a:pt x="16578" y="10099"/>
                        <a:pt x="16574" y="10102"/>
                        <a:pt x="16574" y="10102"/>
                      </a:cubicBezTo>
                      <a:cubicBezTo>
                        <a:pt x="16611" y="10266"/>
                        <a:pt x="16767" y="10388"/>
                        <a:pt x="16918" y="10388"/>
                      </a:cubicBezTo>
                      <a:cubicBezTo>
                        <a:pt x="17936" y="10265"/>
                        <a:pt x="17933" y="10264"/>
                        <a:pt x="17933" y="10264"/>
                      </a:cubicBezTo>
                      <a:cubicBezTo>
                        <a:pt x="18084" y="10264"/>
                        <a:pt x="18233" y="10094"/>
                        <a:pt x="18233" y="9930"/>
                      </a:cubicBezTo>
                      <a:cubicBezTo>
                        <a:pt x="18309" y="8536"/>
                        <a:pt x="18313" y="8545"/>
                        <a:pt x="18313" y="8545"/>
                      </a:cubicBezTo>
                      <a:cubicBezTo>
                        <a:pt x="18727" y="8299"/>
                        <a:pt x="19097" y="8007"/>
                        <a:pt x="19398" y="7638"/>
                      </a:cubicBezTo>
                      <a:cubicBezTo>
                        <a:pt x="20642" y="8007"/>
                        <a:pt x="20643" y="8011"/>
                        <a:pt x="20643" y="8011"/>
                      </a:cubicBezTo>
                      <a:cubicBezTo>
                        <a:pt x="20831" y="8052"/>
                        <a:pt x="20982" y="7965"/>
                        <a:pt x="21058" y="7800"/>
                      </a:cubicBezTo>
                      <a:cubicBezTo>
                        <a:pt x="21472" y="6816"/>
                        <a:pt x="21473" y="6817"/>
                        <a:pt x="21473" y="6817"/>
                      </a:cubicBezTo>
                      <a:cubicBezTo>
                        <a:pt x="21548" y="6653"/>
                        <a:pt x="21471" y="6453"/>
                        <a:pt x="21358" y="6330"/>
                      </a:cubicBezTo>
                      <a:cubicBezTo>
                        <a:pt x="20265" y="5592"/>
                        <a:pt x="20272" y="5585"/>
                        <a:pt x="20272" y="5585"/>
                      </a:cubicBezTo>
                      <a:cubicBezTo>
                        <a:pt x="20310" y="5339"/>
                        <a:pt x="20310" y="5058"/>
                        <a:pt x="20272" y="4811"/>
                      </a:cubicBezTo>
                      <a:cubicBezTo>
                        <a:pt x="20234" y="4565"/>
                        <a:pt x="20197" y="4313"/>
                        <a:pt x="20122" y="4067"/>
                      </a:cubicBezTo>
                      <a:cubicBezTo>
                        <a:pt x="21027" y="3082"/>
                        <a:pt x="21022" y="3083"/>
                        <a:pt x="21022" y="3083"/>
                      </a:cubicBezTo>
                      <a:cubicBezTo>
                        <a:pt x="21136" y="2960"/>
                        <a:pt x="21171" y="2760"/>
                        <a:pt x="21058" y="2596"/>
                      </a:cubicBezTo>
                      <a:cubicBezTo>
                        <a:pt x="20492" y="1735"/>
                        <a:pt x="20493" y="1736"/>
                        <a:pt x="20493" y="1736"/>
                      </a:cubicBezTo>
                      <a:cubicBezTo>
                        <a:pt x="20380" y="1572"/>
                        <a:pt x="20193" y="1530"/>
                        <a:pt x="20043" y="1612"/>
                      </a:cubicBezTo>
                      <a:cubicBezTo>
                        <a:pt x="18912" y="2227"/>
                        <a:pt x="18913" y="2224"/>
                        <a:pt x="18913" y="2224"/>
                      </a:cubicBezTo>
                      <a:cubicBezTo>
                        <a:pt x="18536" y="1936"/>
                        <a:pt x="18123" y="1735"/>
                        <a:pt x="17633" y="1612"/>
                      </a:cubicBezTo>
                      <a:cubicBezTo>
                        <a:pt x="17331" y="259"/>
                        <a:pt x="17333" y="256"/>
                        <a:pt x="17333" y="256"/>
                      </a:cubicBezTo>
                      <a:cubicBezTo>
                        <a:pt x="17295" y="92"/>
                        <a:pt x="17104" y="-33"/>
                        <a:pt x="16953" y="8"/>
                      </a:cubicBezTo>
                      <a:close/>
                      <a:moveTo>
                        <a:pt x="16759" y="3255"/>
                      </a:moveTo>
                      <a:cubicBezTo>
                        <a:pt x="17739" y="3173"/>
                        <a:pt x="18614" y="3946"/>
                        <a:pt x="18727" y="5012"/>
                      </a:cubicBezTo>
                      <a:cubicBezTo>
                        <a:pt x="18803" y="6037"/>
                        <a:pt x="18083" y="7021"/>
                        <a:pt x="17103" y="7103"/>
                      </a:cubicBezTo>
                      <a:cubicBezTo>
                        <a:pt x="16161" y="7226"/>
                        <a:pt x="15255" y="6451"/>
                        <a:pt x="15179" y="5384"/>
                      </a:cubicBezTo>
                      <a:cubicBezTo>
                        <a:pt x="15066" y="4318"/>
                        <a:pt x="15779" y="3378"/>
                        <a:pt x="16759" y="3255"/>
                      </a:cubicBezTo>
                      <a:close/>
                      <a:moveTo>
                        <a:pt x="6414" y="4620"/>
                      </a:moveTo>
                      <a:cubicBezTo>
                        <a:pt x="4637" y="5195"/>
                        <a:pt x="4640" y="5203"/>
                        <a:pt x="4640" y="5203"/>
                      </a:cubicBezTo>
                      <a:cubicBezTo>
                        <a:pt x="4413" y="5285"/>
                        <a:pt x="4293" y="5523"/>
                        <a:pt x="4331" y="5728"/>
                      </a:cubicBezTo>
                      <a:cubicBezTo>
                        <a:pt x="4671" y="7984"/>
                        <a:pt x="4675" y="7991"/>
                        <a:pt x="4675" y="7991"/>
                      </a:cubicBezTo>
                      <a:cubicBezTo>
                        <a:pt x="4335" y="8196"/>
                        <a:pt x="4066" y="8440"/>
                        <a:pt x="3801" y="8727"/>
                      </a:cubicBezTo>
                      <a:cubicBezTo>
                        <a:pt x="1835" y="7948"/>
                        <a:pt x="1842" y="7944"/>
                        <a:pt x="1842" y="7944"/>
                      </a:cubicBezTo>
                      <a:cubicBezTo>
                        <a:pt x="1653" y="7862"/>
                        <a:pt x="1426" y="7949"/>
                        <a:pt x="1312" y="8154"/>
                      </a:cubicBezTo>
                      <a:cubicBezTo>
                        <a:pt x="443" y="9917"/>
                        <a:pt x="438" y="9920"/>
                        <a:pt x="438" y="9920"/>
                      </a:cubicBezTo>
                      <a:cubicBezTo>
                        <a:pt x="325" y="10126"/>
                        <a:pt x="402" y="10409"/>
                        <a:pt x="553" y="10532"/>
                      </a:cubicBezTo>
                      <a:cubicBezTo>
                        <a:pt x="2255" y="11844"/>
                        <a:pt x="2257" y="11840"/>
                        <a:pt x="2257" y="11840"/>
                      </a:cubicBezTo>
                      <a:cubicBezTo>
                        <a:pt x="2181" y="12250"/>
                        <a:pt x="2142" y="12662"/>
                        <a:pt x="2142" y="13072"/>
                      </a:cubicBezTo>
                      <a:cubicBezTo>
                        <a:pt x="252" y="13974"/>
                        <a:pt x="253" y="13979"/>
                        <a:pt x="253" y="13979"/>
                      </a:cubicBezTo>
                      <a:cubicBezTo>
                        <a:pt x="64" y="14061"/>
                        <a:pt x="-52" y="14347"/>
                        <a:pt x="24" y="14552"/>
                      </a:cubicBezTo>
                      <a:cubicBezTo>
                        <a:pt x="553" y="16480"/>
                        <a:pt x="553" y="16481"/>
                        <a:pt x="553" y="16481"/>
                      </a:cubicBezTo>
                      <a:cubicBezTo>
                        <a:pt x="629" y="16686"/>
                        <a:pt x="821" y="16847"/>
                        <a:pt x="1048" y="16806"/>
                      </a:cubicBezTo>
                      <a:cubicBezTo>
                        <a:pt x="3089" y="16437"/>
                        <a:pt x="3086" y="16433"/>
                        <a:pt x="3086" y="16433"/>
                      </a:cubicBezTo>
                      <a:cubicBezTo>
                        <a:pt x="3313" y="16761"/>
                        <a:pt x="3537" y="17092"/>
                        <a:pt x="3801" y="17379"/>
                      </a:cubicBezTo>
                      <a:cubicBezTo>
                        <a:pt x="3045" y="19470"/>
                        <a:pt x="3051" y="19470"/>
                        <a:pt x="3051" y="19470"/>
                      </a:cubicBezTo>
                      <a:cubicBezTo>
                        <a:pt x="2976" y="19716"/>
                        <a:pt x="3092" y="19968"/>
                        <a:pt x="3281" y="20091"/>
                      </a:cubicBezTo>
                      <a:cubicBezTo>
                        <a:pt x="4907" y="21034"/>
                        <a:pt x="4905" y="21027"/>
                        <a:pt x="4905" y="21027"/>
                      </a:cubicBezTo>
                      <a:cubicBezTo>
                        <a:pt x="5094" y="21109"/>
                        <a:pt x="5356" y="21069"/>
                        <a:pt x="5470" y="20864"/>
                      </a:cubicBezTo>
                      <a:cubicBezTo>
                        <a:pt x="6680" y="19019"/>
                        <a:pt x="6679" y="19021"/>
                        <a:pt x="6679" y="19021"/>
                      </a:cubicBezTo>
                      <a:cubicBezTo>
                        <a:pt x="7019" y="19103"/>
                        <a:pt x="7395" y="19145"/>
                        <a:pt x="7773" y="19145"/>
                      </a:cubicBezTo>
                      <a:cubicBezTo>
                        <a:pt x="8643" y="21237"/>
                        <a:pt x="8647" y="21237"/>
                        <a:pt x="8647" y="21237"/>
                      </a:cubicBezTo>
                      <a:cubicBezTo>
                        <a:pt x="8723" y="21442"/>
                        <a:pt x="8950" y="21567"/>
                        <a:pt x="9177" y="21485"/>
                      </a:cubicBezTo>
                      <a:cubicBezTo>
                        <a:pt x="10954" y="20911"/>
                        <a:pt x="10951" y="20902"/>
                        <a:pt x="10951" y="20902"/>
                      </a:cubicBezTo>
                      <a:cubicBezTo>
                        <a:pt x="11140" y="20820"/>
                        <a:pt x="11289" y="20582"/>
                        <a:pt x="11251" y="20377"/>
                      </a:cubicBezTo>
                      <a:cubicBezTo>
                        <a:pt x="10911" y="18122"/>
                        <a:pt x="10916" y="18114"/>
                        <a:pt x="10916" y="18114"/>
                      </a:cubicBezTo>
                      <a:cubicBezTo>
                        <a:pt x="11218" y="17909"/>
                        <a:pt x="11519" y="17628"/>
                        <a:pt x="11746" y="17340"/>
                      </a:cubicBezTo>
                      <a:cubicBezTo>
                        <a:pt x="13712" y="18161"/>
                        <a:pt x="13714" y="18162"/>
                        <a:pt x="13714" y="18162"/>
                      </a:cubicBezTo>
                      <a:cubicBezTo>
                        <a:pt x="13903" y="18244"/>
                        <a:pt x="14168" y="18157"/>
                        <a:pt x="14243" y="17952"/>
                      </a:cubicBezTo>
                      <a:cubicBezTo>
                        <a:pt x="15113" y="16188"/>
                        <a:pt x="15109" y="16194"/>
                        <a:pt x="15109" y="16194"/>
                      </a:cubicBezTo>
                      <a:cubicBezTo>
                        <a:pt x="15222" y="15989"/>
                        <a:pt x="15183" y="15697"/>
                        <a:pt x="14994" y="15574"/>
                      </a:cubicBezTo>
                      <a:cubicBezTo>
                        <a:pt x="13292" y="14261"/>
                        <a:pt x="13299" y="14265"/>
                        <a:pt x="13299" y="14265"/>
                      </a:cubicBezTo>
                      <a:cubicBezTo>
                        <a:pt x="13375" y="13855"/>
                        <a:pt x="13414" y="13444"/>
                        <a:pt x="13414" y="13034"/>
                      </a:cubicBezTo>
                      <a:cubicBezTo>
                        <a:pt x="15304" y="12131"/>
                        <a:pt x="15303" y="12126"/>
                        <a:pt x="15303" y="12126"/>
                      </a:cubicBezTo>
                      <a:cubicBezTo>
                        <a:pt x="15492" y="12003"/>
                        <a:pt x="15605" y="11758"/>
                        <a:pt x="15568" y="11553"/>
                      </a:cubicBezTo>
                      <a:cubicBezTo>
                        <a:pt x="15000" y="9626"/>
                        <a:pt x="14994" y="9624"/>
                        <a:pt x="14994" y="9624"/>
                      </a:cubicBezTo>
                      <a:cubicBezTo>
                        <a:pt x="14956" y="9419"/>
                        <a:pt x="14735" y="9259"/>
                        <a:pt x="14508" y="9300"/>
                      </a:cubicBezTo>
                      <a:cubicBezTo>
                        <a:pt x="12467" y="9669"/>
                        <a:pt x="12460" y="9672"/>
                        <a:pt x="12460" y="9672"/>
                      </a:cubicBezTo>
                      <a:cubicBezTo>
                        <a:pt x="12234" y="9344"/>
                        <a:pt x="12010" y="9014"/>
                        <a:pt x="11746" y="8727"/>
                      </a:cubicBezTo>
                      <a:cubicBezTo>
                        <a:pt x="12502" y="6635"/>
                        <a:pt x="12505" y="6635"/>
                        <a:pt x="12505" y="6635"/>
                      </a:cubicBezTo>
                      <a:cubicBezTo>
                        <a:pt x="12580" y="6389"/>
                        <a:pt x="12499" y="6147"/>
                        <a:pt x="12310" y="6024"/>
                      </a:cubicBezTo>
                      <a:cubicBezTo>
                        <a:pt x="10647" y="5081"/>
                        <a:pt x="10651" y="5079"/>
                        <a:pt x="10651" y="5079"/>
                      </a:cubicBezTo>
                      <a:cubicBezTo>
                        <a:pt x="10462" y="4956"/>
                        <a:pt x="10237" y="5036"/>
                        <a:pt x="10086" y="5241"/>
                      </a:cubicBezTo>
                      <a:cubicBezTo>
                        <a:pt x="8876" y="7087"/>
                        <a:pt x="8868" y="7084"/>
                        <a:pt x="8868" y="7084"/>
                      </a:cubicBezTo>
                      <a:cubicBezTo>
                        <a:pt x="8528" y="7002"/>
                        <a:pt x="8152" y="6960"/>
                        <a:pt x="7773" y="6960"/>
                      </a:cubicBezTo>
                      <a:cubicBezTo>
                        <a:pt x="6904" y="4868"/>
                        <a:pt x="6908" y="4869"/>
                        <a:pt x="6908" y="4869"/>
                      </a:cubicBezTo>
                      <a:cubicBezTo>
                        <a:pt x="6833" y="4664"/>
                        <a:pt x="6603" y="4538"/>
                        <a:pt x="6414" y="4620"/>
                      </a:cubicBezTo>
                      <a:close/>
                      <a:moveTo>
                        <a:pt x="8127" y="9414"/>
                      </a:moveTo>
                      <a:cubicBezTo>
                        <a:pt x="9435" y="9564"/>
                        <a:pt x="10605" y="10535"/>
                        <a:pt x="11031" y="12012"/>
                      </a:cubicBezTo>
                      <a:cubicBezTo>
                        <a:pt x="11560" y="13939"/>
                        <a:pt x="10539" y="15942"/>
                        <a:pt x="8762" y="16557"/>
                      </a:cubicBezTo>
                      <a:cubicBezTo>
                        <a:pt x="6985" y="17132"/>
                        <a:pt x="5090" y="16031"/>
                        <a:pt x="4561" y="14103"/>
                      </a:cubicBezTo>
                      <a:cubicBezTo>
                        <a:pt x="4031" y="12176"/>
                        <a:pt x="5017" y="10122"/>
                        <a:pt x="6794" y="9548"/>
                      </a:cubicBezTo>
                      <a:cubicBezTo>
                        <a:pt x="7238" y="9404"/>
                        <a:pt x="7691" y="9364"/>
                        <a:pt x="8127" y="9414"/>
                      </a:cubicBezTo>
                      <a:close/>
                    </a:path>
                  </a:pathLst>
                </a:custGeom>
                <a:solidFill>
                  <a:srgbClr val="B5C8E5"/>
                </a:solidFill>
                <a:ln w="12700">
                  <a:miter lim="400000"/>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b="0">
                      <a:solidFill>
                        <a:srgbClr val="32363F"/>
                      </a:solidFill>
                      <a:latin typeface="Calibri"/>
                      <a:ea typeface="Calibri"/>
                      <a:cs typeface="Calibri"/>
                      <a:sym typeface="Calibri"/>
                    </a:defRPr>
                  </a:pPr>
                  <a:endParaRPr kumimoji="0" sz="1800" b="0" i="0" u="none" strike="noStrike" kern="1200" cap="none" spc="0" normalizeH="0" baseline="0" noProof="0">
                    <a:ln>
                      <a:noFill/>
                    </a:ln>
                    <a:solidFill>
                      <a:srgbClr val="32363F"/>
                    </a:solidFill>
                    <a:effectLst/>
                    <a:uLnTx/>
                    <a:uFillTx/>
                    <a:latin typeface="Calibri"/>
                    <a:cs typeface="Calibri"/>
                    <a:sym typeface="Calibri"/>
                  </a:endParaRPr>
                </a:p>
              </p:txBody>
            </p:sp>
            <p:sp>
              <p:nvSpPr>
                <p:cNvPr id="32" name="Shape">
                  <a:extLst>
                    <a:ext uri="{FF2B5EF4-FFF2-40B4-BE49-F238E27FC236}">
                      <a16:creationId xmlns:a16="http://schemas.microsoft.com/office/drawing/2014/main" id="{1F83006B-6DEA-4C46-9112-7492933AA799}"/>
                    </a:ext>
                  </a:extLst>
                </p:cNvPr>
                <p:cNvSpPr/>
                <p:nvPr/>
              </p:nvSpPr>
              <p:spPr>
                <a:xfrm>
                  <a:off x="4102735" y="1400372"/>
                  <a:ext cx="356143" cy="540718"/>
                </a:xfrm>
                <a:custGeom>
                  <a:avLst/>
                  <a:gdLst/>
                  <a:ahLst/>
                  <a:cxnLst>
                    <a:cxn ang="0">
                      <a:pos x="wd2" y="hd2"/>
                    </a:cxn>
                    <a:cxn ang="5400000">
                      <a:pos x="wd2" y="hd2"/>
                    </a:cxn>
                    <a:cxn ang="10800000">
                      <a:pos x="wd2" y="hd2"/>
                    </a:cxn>
                    <a:cxn ang="16200000">
                      <a:pos x="wd2" y="hd2"/>
                    </a:cxn>
                  </a:cxnLst>
                  <a:rect l="0" t="0" r="r" b="b"/>
                  <a:pathLst>
                    <a:path w="21600" h="21600" extrusionOk="0">
                      <a:moveTo>
                        <a:pt x="10775" y="0"/>
                      </a:moveTo>
                      <a:cubicBezTo>
                        <a:pt x="4795" y="0"/>
                        <a:pt x="0" y="3057"/>
                        <a:pt x="0" y="6826"/>
                      </a:cubicBezTo>
                      <a:cubicBezTo>
                        <a:pt x="0" y="6927"/>
                        <a:pt x="0" y="7064"/>
                        <a:pt x="0" y="7166"/>
                      </a:cubicBezTo>
                      <a:cubicBezTo>
                        <a:pt x="0" y="7268"/>
                        <a:pt x="0" y="7364"/>
                        <a:pt x="0" y="7466"/>
                      </a:cubicBezTo>
                      <a:cubicBezTo>
                        <a:pt x="0" y="10182"/>
                        <a:pt x="4521" y="12734"/>
                        <a:pt x="4521" y="12734"/>
                      </a:cubicBezTo>
                      <a:cubicBezTo>
                        <a:pt x="5383" y="13243"/>
                        <a:pt x="6091" y="14228"/>
                        <a:pt x="6091" y="14940"/>
                      </a:cubicBezTo>
                      <a:cubicBezTo>
                        <a:pt x="7060" y="14940"/>
                        <a:pt x="7058" y="14940"/>
                        <a:pt x="7058" y="14940"/>
                      </a:cubicBezTo>
                      <a:cubicBezTo>
                        <a:pt x="7058" y="9610"/>
                        <a:pt x="7058" y="9610"/>
                        <a:pt x="7058" y="9610"/>
                      </a:cubicBezTo>
                      <a:cubicBezTo>
                        <a:pt x="7058" y="8557"/>
                        <a:pt x="8398" y="7949"/>
                        <a:pt x="9745" y="7949"/>
                      </a:cubicBezTo>
                      <a:cubicBezTo>
                        <a:pt x="10176" y="7949"/>
                        <a:pt x="10552" y="8013"/>
                        <a:pt x="10875" y="8115"/>
                      </a:cubicBezTo>
                      <a:cubicBezTo>
                        <a:pt x="11306" y="7979"/>
                        <a:pt x="11747" y="7909"/>
                        <a:pt x="12232" y="7909"/>
                      </a:cubicBezTo>
                      <a:cubicBezTo>
                        <a:pt x="13417" y="7909"/>
                        <a:pt x="14593" y="8420"/>
                        <a:pt x="14593" y="9507"/>
                      </a:cubicBezTo>
                      <a:cubicBezTo>
                        <a:pt x="14593" y="14939"/>
                        <a:pt x="14593" y="14940"/>
                        <a:pt x="14593" y="14940"/>
                      </a:cubicBezTo>
                      <a:cubicBezTo>
                        <a:pt x="15508" y="14940"/>
                        <a:pt x="15509" y="14940"/>
                        <a:pt x="15509" y="14940"/>
                      </a:cubicBezTo>
                      <a:cubicBezTo>
                        <a:pt x="15509" y="14228"/>
                        <a:pt x="16217" y="13243"/>
                        <a:pt x="17079" y="12734"/>
                      </a:cubicBezTo>
                      <a:cubicBezTo>
                        <a:pt x="17079" y="12734"/>
                        <a:pt x="21600" y="10182"/>
                        <a:pt x="21600" y="7466"/>
                      </a:cubicBezTo>
                      <a:cubicBezTo>
                        <a:pt x="21600" y="7364"/>
                        <a:pt x="21600" y="7268"/>
                        <a:pt x="21600" y="7166"/>
                      </a:cubicBezTo>
                      <a:cubicBezTo>
                        <a:pt x="21600" y="7064"/>
                        <a:pt x="21600" y="6927"/>
                        <a:pt x="21600" y="6826"/>
                      </a:cubicBezTo>
                      <a:cubicBezTo>
                        <a:pt x="21600" y="3057"/>
                        <a:pt x="16755" y="0"/>
                        <a:pt x="10775" y="0"/>
                      </a:cubicBezTo>
                      <a:close/>
                      <a:moveTo>
                        <a:pt x="9745" y="8487"/>
                      </a:moveTo>
                      <a:cubicBezTo>
                        <a:pt x="8883" y="8487"/>
                        <a:pt x="7974" y="8897"/>
                        <a:pt x="7974" y="9610"/>
                      </a:cubicBezTo>
                      <a:cubicBezTo>
                        <a:pt x="7974" y="14940"/>
                        <a:pt x="7974" y="14940"/>
                        <a:pt x="7974" y="14940"/>
                      </a:cubicBezTo>
                      <a:cubicBezTo>
                        <a:pt x="13685" y="14940"/>
                        <a:pt x="13676" y="14940"/>
                        <a:pt x="13676" y="14940"/>
                      </a:cubicBezTo>
                      <a:cubicBezTo>
                        <a:pt x="13676" y="9508"/>
                        <a:pt x="13676" y="9507"/>
                        <a:pt x="13676" y="9507"/>
                      </a:cubicBezTo>
                      <a:cubicBezTo>
                        <a:pt x="13676" y="8556"/>
                        <a:pt x="12555" y="8487"/>
                        <a:pt x="12232" y="8487"/>
                      </a:cubicBezTo>
                      <a:cubicBezTo>
                        <a:pt x="12016" y="8487"/>
                        <a:pt x="11794" y="8484"/>
                        <a:pt x="11579" y="8518"/>
                      </a:cubicBezTo>
                      <a:cubicBezTo>
                        <a:pt x="11902" y="8824"/>
                        <a:pt x="12068" y="9168"/>
                        <a:pt x="12068" y="9610"/>
                      </a:cubicBezTo>
                      <a:cubicBezTo>
                        <a:pt x="12068" y="10764"/>
                        <a:pt x="11367" y="11168"/>
                        <a:pt x="10775" y="11168"/>
                      </a:cubicBezTo>
                      <a:cubicBezTo>
                        <a:pt x="10128" y="11168"/>
                        <a:pt x="9419" y="10696"/>
                        <a:pt x="9419" y="9610"/>
                      </a:cubicBezTo>
                      <a:cubicBezTo>
                        <a:pt x="9419" y="9168"/>
                        <a:pt x="9695" y="8790"/>
                        <a:pt x="10072" y="8518"/>
                      </a:cubicBezTo>
                      <a:cubicBezTo>
                        <a:pt x="9964" y="8484"/>
                        <a:pt x="9853" y="8487"/>
                        <a:pt x="9745" y="8487"/>
                      </a:cubicBezTo>
                      <a:close/>
                      <a:moveTo>
                        <a:pt x="10825" y="8827"/>
                      </a:moveTo>
                      <a:cubicBezTo>
                        <a:pt x="10502" y="8996"/>
                        <a:pt x="10335" y="9270"/>
                        <a:pt x="10335" y="9610"/>
                      </a:cubicBezTo>
                      <a:cubicBezTo>
                        <a:pt x="10335" y="10323"/>
                        <a:pt x="10667" y="10596"/>
                        <a:pt x="10775" y="10630"/>
                      </a:cubicBezTo>
                      <a:cubicBezTo>
                        <a:pt x="10829" y="10596"/>
                        <a:pt x="11202" y="10390"/>
                        <a:pt x="11202" y="9610"/>
                      </a:cubicBezTo>
                      <a:cubicBezTo>
                        <a:pt x="11202" y="9236"/>
                        <a:pt x="11041" y="8996"/>
                        <a:pt x="10825" y="8827"/>
                      </a:cubicBezTo>
                      <a:close/>
                      <a:moveTo>
                        <a:pt x="7058" y="15779"/>
                      </a:moveTo>
                      <a:cubicBezTo>
                        <a:pt x="6787" y="15779"/>
                        <a:pt x="6568" y="15915"/>
                        <a:pt x="6568" y="16119"/>
                      </a:cubicBezTo>
                      <a:cubicBezTo>
                        <a:pt x="6568" y="16561"/>
                        <a:pt x="6568" y="16562"/>
                        <a:pt x="6568" y="16562"/>
                      </a:cubicBezTo>
                      <a:cubicBezTo>
                        <a:pt x="6568" y="16732"/>
                        <a:pt x="6787" y="16902"/>
                        <a:pt x="7058" y="16902"/>
                      </a:cubicBezTo>
                      <a:lnTo>
                        <a:pt x="14429" y="16902"/>
                      </a:lnTo>
                      <a:cubicBezTo>
                        <a:pt x="14700" y="16902"/>
                        <a:pt x="14919" y="16732"/>
                        <a:pt x="14919" y="16562"/>
                      </a:cubicBezTo>
                      <a:cubicBezTo>
                        <a:pt x="14919" y="16120"/>
                        <a:pt x="14919" y="16119"/>
                        <a:pt x="14919" y="16119"/>
                      </a:cubicBezTo>
                      <a:cubicBezTo>
                        <a:pt x="14919" y="15915"/>
                        <a:pt x="14700" y="15779"/>
                        <a:pt x="14429" y="15779"/>
                      </a:cubicBezTo>
                      <a:cubicBezTo>
                        <a:pt x="7054" y="15779"/>
                        <a:pt x="7058" y="15779"/>
                        <a:pt x="7058" y="15779"/>
                      </a:cubicBezTo>
                      <a:close/>
                      <a:moveTo>
                        <a:pt x="7058" y="17392"/>
                      </a:moveTo>
                      <a:cubicBezTo>
                        <a:pt x="6787" y="17392"/>
                        <a:pt x="6568" y="17562"/>
                        <a:pt x="6568" y="17732"/>
                      </a:cubicBezTo>
                      <a:cubicBezTo>
                        <a:pt x="6568" y="18174"/>
                        <a:pt x="6568" y="18175"/>
                        <a:pt x="6568" y="18175"/>
                      </a:cubicBezTo>
                      <a:cubicBezTo>
                        <a:pt x="6568" y="18379"/>
                        <a:pt x="6787" y="18515"/>
                        <a:pt x="7058" y="18515"/>
                      </a:cubicBezTo>
                      <a:lnTo>
                        <a:pt x="14429" y="18515"/>
                      </a:lnTo>
                      <a:cubicBezTo>
                        <a:pt x="14700" y="18515"/>
                        <a:pt x="14919" y="18379"/>
                        <a:pt x="14919" y="18175"/>
                      </a:cubicBezTo>
                      <a:cubicBezTo>
                        <a:pt x="14919" y="17733"/>
                        <a:pt x="14919" y="17732"/>
                        <a:pt x="14919" y="17732"/>
                      </a:cubicBezTo>
                      <a:cubicBezTo>
                        <a:pt x="14919" y="17562"/>
                        <a:pt x="14700" y="17392"/>
                        <a:pt x="14429" y="17392"/>
                      </a:cubicBezTo>
                      <a:cubicBezTo>
                        <a:pt x="7054" y="17392"/>
                        <a:pt x="7058" y="17392"/>
                        <a:pt x="7058" y="17392"/>
                      </a:cubicBezTo>
                      <a:close/>
                      <a:moveTo>
                        <a:pt x="7058" y="19006"/>
                      </a:moveTo>
                      <a:cubicBezTo>
                        <a:pt x="6787" y="19006"/>
                        <a:pt x="6568" y="19142"/>
                        <a:pt x="6568" y="19346"/>
                      </a:cubicBezTo>
                      <a:cubicBezTo>
                        <a:pt x="6568" y="19788"/>
                        <a:pt x="6568" y="19789"/>
                        <a:pt x="6568" y="19789"/>
                      </a:cubicBezTo>
                      <a:cubicBezTo>
                        <a:pt x="6568" y="19959"/>
                        <a:pt x="6787" y="20129"/>
                        <a:pt x="7058" y="20129"/>
                      </a:cubicBezTo>
                      <a:lnTo>
                        <a:pt x="14429" y="20129"/>
                      </a:lnTo>
                      <a:cubicBezTo>
                        <a:pt x="14700" y="20129"/>
                        <a:pt x="14919" y="19959"/>
                        <a:pt x="14919" y="19789"/>
                      </a:cubicBezTo>
                      <a:cubicBezTo>
                        <a:pt x="14919" y="19347"/>
                        <a:pt x="14919" y="19346"/>
                        <a:pt x="14919" y="19346"/>
                      </a:cubicBezTo>
                      <a:cubicBezTo>
                        <a:pt x="14919" y="19142"/>
                        <a:pt x="14700" y="19006"/>
                        <a:pt x="14429" y="19006"/>
                      </a:cubicBezTo>
                      <a:cubicBezTo>
                        <a:pt x="7054" y="19006"/>
                        <a:pt x="7058" y="19006"/>
                        <a:pt x="7058" y="19006"/>
                      </a:cubicBezTo>
                      <a:close/>
                      <a:moveTo>
                        <a:pt x="8351" y="20619"/>
                      </a:moveTo>
                      <a:cubicBezTo>
                        <a:pt x="8830" y="21195"/>
                        <a:pt x="9726" y="21600"/>
                        <a:pt x="10737" y="21600"/>
                      </a:cubicBezTo>
                      <a:cubicBezTo>
                        <a:pt x="11801" y="21600"/>
                        <a:pt x="12710" y="21195"/>
                        <a:pt x="13136" y="20619"/>
                      </a:cubicBezTo>
                      <a:lnTo>
                        <a:pt x="8351" y="20619"/>
                      </a:lnTo>
                      <a:close/>
                    </a:path>
                  </a:pathLst>
                </a:custGeom>
                <a:solidFill>
                  <a:schemeClr val="accent2"/>
                </a:solidFill>
                <a:ln w="12700">
                  <a:miter lim="400000"/>
                </a:ln>
                <a:effectLst/>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b="0">
                      <a:solidFill>
                        <a:srgbClr val="32363F"/>
                      </a:solidFill>
                      <a:latin typeface="Calibri"/>
                      <a:ea typeface="Calibri"/>
                      <a:cs typeface="Calibri"/>
                      <a:sym typeface="Calibri"/>
                    </a:defRPr>
                  </a:pPr>
                  <a:endParaRPr kumimoji="0" sz="1800" b="0" i="0" u="none" strike="noStrike" kern="1200" cap="none" spc="0" normalizeH="0" baseline="0" noProof="0">
                    <a:ln>
                      <a:noFill/>
                    </a:ln>
                    <a:solidFill>
                      <a:srgbClr val="32363F"/>
                    </a:solidFill>
                    <a:effectLst/>
                    <a:uLnTx/>
                    <a:uFillTx/>
                    <a:latin typeface="Calibri"/>
                    <a:cs typeface="Calibri"/>
                    <a:sym typeface="Calibri"/>
                  </a:endParaRPr>
                </a:p>
              </p:txBody>
            </p:sp>
          </p:grpSp>
          <p:sp>
            <p:nvSpPr>
              <p:cNvPr id="23" name="Oval 2">
                <a:extLst>
                  <a:ext uri="{FF2B5EF4-FFF2-40B4-BE49-F238E27FC236}">
                    <a16:creationId xmlns:a16="http://schemas.microsoft.com/office/drawing/2014/main" id="{9CB2A70E-7E25-479D-AEFA-09507BCAFCCA}"/>
                  </a:ext>
                </a:extLst>
              </p:cNvPr>
              <p:cNvSpPr/>
              <p:nvPr/>
            </p:nvSpPr>
            <p:spPr>
              <a:xfrm>
                <a:off x="5022510" y="2366356"/>
                <a:ext cx="2148840" cy="2148840"/>
              </a:xfrm>
              <a:prstGeom prst="ellips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5F85B1">
                      <a:lumMod val="75000"/>
                    </a:srgbClr>
                  </a:solidFill>
                  <a:effectLst/>
                  <a:uLnTx/>
                  <a:uFillTx/>
                  <a:latin typeface="Arial" panose="020B0604020202020204"/>
                  <a:ea typeface="+mn-ea"/>
                  <a:cs typeface="+mn-cs"/>
                </a:endParaRPr>
              </a:p>
            </p:txBody>
          </p:sp>
        </p:grpSp>
        <p:grpSp>
          <p:nvGrpSpPr>
            <p:cNvPr id="8" name="Group 13">
              <a:extLst>
                <a:ext uri="{FF2B5EF4-FFF2-40B4-BE49-F238E27FC236}">
                  <a16:creationId xmlns:a16="http://schemas.microsoft.com/office/drawing/2014/main" id="{FACCF57F-07D4-4483-9BAA-C16685F96820}"/>
                </a:ext>
              </a:extLst>
            </p:cNvPr>
            <p:cNvGrpSpPr/>
            <p:nvPr/>
          </p:nvGrpSpPr>
          <p:grpSpPr>
            <a:xfrm>
              <a:off x="334433" y="1216413"/>
              <a:ext cx="3584955" cy="2605356"/>
              <a:chOff x="470423" y="1216413"/>
              <a:chExt cx="3584955" cy="2605356"/>
            </a:xfrm>
          </p:grpSpPr>
          <p:sp>
            <p:nvSpPr>
              <p:cNvPr id="18" name="TextBox 46">
                <a:extLst>
                  <a:ext uri="{FF2B5EF4-FFF2-40B4-BE49-F238E27FC236}">
                    <a16:creationId xmlns:a16="http://schemas.microsoft.com/office/drawing/2014/main" id="{FC89294F-FF4E-4FAB-B71E-9C5F4FE74961}"/>
                  </a:ext>
                </a:extLst>
              </p:cNvPr>
              <p:cNvSpPr txBox="1"/>
              <p:nvPr/>
            </p:nvSpPr>
            <p:spPr>
              <a:xfrm>
                <a:off x="470423" y="1575000"/>
                <a:ext cx="3584955" cy="224676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Oltre 30 anni di esperienza</a:t>
                </a:r>
                <a:r>
                  <a:rPr kumimoji="0" lang="it-IT" sz="1500" b="0"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 nel supporto ai processi di internazionalizzazione di imprese italiane</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Importanti Gruppi italiani </a:t>
                </a:r>
                <a:r>
                  <a:rPr kumimoji="0" lang="it-IT" sz="1500" b="0"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sostenuti da SIMEST nelle fasi di sviluppo e di consolidamento sui mercati internazionali</a:t>
                </a:r>
              </a:p>
            </p:txBody>
          </p:sp>
          <p:sp>
            <p:nvSpPr>
              <p:cNvPr id="19" name="TextBox 47">
                <a:extLst>
                  <a:ext uri="{FF2B5EF4-FFF2-40B4-BE49-F238E27FC236}">
                    <a16:creationId xmlns:a16="http://schemas.microsoft.com/office/drawing/2014/main" id="{050C184E-D1F1-47BF-9921-075D307C2CC3}"/>
                  </a:ext>
                </a:extLst>
              </p:cNvPr>
              <p:cNvSpPr txBox="1"/>
              <p:nvPr/>
            </p:nvSpPr>
            <p:spPr>
              <a:xfrm>
                <a:off x="2708144" y="1216413"/>
                <a:ext cx="1347234"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5392"/>
                    </a:solidFill>
                    <a:effectLst/>
                    <a:uLnTx/>
                    <a:uFillTx/>
                    <a:latin typeface="Arial" panose="020B0604020202020204"/>
                    <a:ea typeface="+mn-ea"/>
                    <a:cs typeface="Calibri"/>
                    <a:sym typeface="Calibri"/>
                    <a:rtl val="0"/>
                  </a:rPr>
                  <a:t>Expertise</a:t>
                </a:r>
              </a:p>
            </p:txBody>
          </p:sp>
        </p:grpSp>
        <p:grpSp>
          <p:nvGrpSpPr>
            <p:cNvPr id="9" name="Group 12">
              <a:extLst>
                <a:ext uri="{FF2B5EF4-FFF2-40B4-BE49-F238E27FC236}">
                  <a16:creationId xmlns:a16="http://schemas.microsoft.com/office/drawing/2014/main" id="{F5F1152F-ED52-4E77-B9B2-FF394C9173F1}"/>
                </a:ext>
              </a:extLst>
            </p:cNvPr>
            <p:cNvGrpSpPr/>
            <p:nvPr/>
          </p:nvGrpSpPr>
          <p:grpSpPr>
            <a:xfrm>
              <a:off x="8305665" y="4411326"/>
              <a:ext cx="3821350" cy="1723549"/>
              <a:chOff x="8305665" y="4360050"/>
              <a:chExt cx="3821350" cy="1723549"/>
            </a:xfrm>
          </p:grpSpPr>
          <p:sp>
            <p:nvSpPr>
              <p:cNvPr id="16" name="TextBox 48">
                <a:extLst>
                  <a:ext uri="{FF2B5EF4-FFF2-40B4-BE49-F238E27FC236}">
                    <a16:creationId xmlns:a16="http://schemas.microsoft.com/office/drawing/2014/main" id="{72169A48-2929-4BEC-B0CD-0BA9686CF303}"/>
                  </a:ext>
                </a:extLst>
              </p:cNvPr>
              <p:cNvSpPr txBox="1"/>
              <p:nvPr/>
            </p:nvSpPr>
            <p:spPr>
              <a:xfrm>
                <a:off x="8305665" y="4760160"/>
                <a:ext cx="382135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Offerta di prodotti per tutto il percorso di sviluppo internazionale </a:t>
                </a:r>
                <a:r>
                  <a:rPr kumimoji="0" lang="it-IT" sz="1500" b="0"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delle imprese italiane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500" b="0"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Valore di un’offerta integrata di tutto il Gruppo CDP</a:t>
                </a:r>
              </a:p>
            </p:txBody>
          </p:sp>
          <p:sp>
            <p:nvSpPr>
              <p:cNvPr id="17" name="TextBox 49">
                <a:extLst>
                  <a:ext uri="{FF2B5EF4-FFF2-40B4-BE49-F238E27FC236}">
                    <a16:creationId xmlns:a16="http://schemas.microsoft.com/office/drawing/2014/main" id="{0D78E1F2-EE7B-42D1-A74C-B094631E4552}"/>
                  </a:ext>
                </a:extLst>
              </p:cNvPr>
              <p:cNvSpPr txBox="1"/>
              <p:nvPr/>
            </p:nvSpPr>
            <p:spPr>
              <a:xfrm>
                <a:off x="8305665" y="4360050"/>
                <a:ext cx="343929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B5C8E5">
                        <a:lumMod val="75000"/>
                      </a:srgbClr>
                    </a:solidFill>
                    <a:effectLst/>
                    <a:uLnTx/>
                    <a:uFillTx/>
                    <a:latin typeface="Arial" panose="020B0604020202020204"/>
                    <a:ea typeface="+mn-ea"/>
                    <a:cs typeface="Calibri"/>
                    <a:sym typeface="Calibri"/>
                    <a:rtl val="0"/>
                  </a:rPr>
                  <a:t>Gamma </a:t>
                </a:r>
                <a:r>
                  <a:rPr kumimoji="0" lang="en-US" sz="2000" b="1" i="0" u="none" strike="noStrike" kern="1200" cap="none" spc="0" normalizeH="0" baseline="0" noProof="0" dirty="0" err="1">
                    <a:ln>
                      <a:noFill/>
                    </a:ln>
                    <a:solidFill>
                      <a:srgbClr val="B5C8E5">
                        <a:lumMod val="75000"/>
                      </a:srgbClr>
                    </a:solidFill>
                    <a:effectLst/>
                    <a:uLnTx/>
                    <a:uFillTx/>
                    <a:latin typeface="Arial" panose="020B0604020202020204"/>
                    <a:ea typeface="+mn-ea"/>
                    <a:cs typeface="Calibri"/>
                    <a:sym typeface="Calibri"/>
                    <a:rtl val="0"/>
                  </a:rPr>
                  <a:t>prodotti</a:t>
                </a:r>
                <a:r>
                  <a:rPr kumimoji="0" lang="en-US" sz="2000" b="1" i="0" u="none" strike="noStrike" kern="1200" cap="none" spc="0" normalizeH="0" baseline="0" noProof="0" dirty="0">
                    <a:ln>
                      <a:noFill/>
                    </a:ln>
                    <a:solidFill>
                      <a:srgbClr val="B5C8E5">
                        <a:lumMod val="75000"/>
                      </a:srgbClr>
                    </a:solidFill>
                    <a:effectLst/>
                    <a:uLnTx/>
                    <a:uFillTx/>
                    <a:latin typeface="Arial" panose="020B0604020202020204"/>
                    <a:ea typeface="+mn-ea"/>
                    <a:cs typeface="Calibri"/>
                    <a:sym typeface="Calibri"/>
                    <a:rtl val="0"/>
                  </a:rPr>
                  <a:t> </a:t>
                </a:r>
                <a:r>
                  <a:rPr kumimoji="0" lang="en-US" sz="2000" b="1" i="0" u="none" strike="noStrike" kern="1200" cap="none" spc="0" normalizeH="0" baseline="0" noProof="0" dirty="0" err="1">
                    <a:ln>
                      <a:noFill/>
                    </a:ln>
                    <a:solidFill>
                      <a:srgbClr val="B5C8E5">
                        <a:lumMod val="75000"/>
                      </a:srgbClr>
                    </a:solidFill>
                    <a:effectLst/>
                    <a:uLnTx/>
                    <a:uFillTx/>
                    <a:latin typeface="Arial" panose="020B0604020202020204"/>
                    <a:ea typeface="+mn-ea"/>
                    <a:cs typeface="Calibri"/>
                    <a:sym typeface="Calibri"/>
                    <a:rtl val="0"/>
                  </a:rPr>
                  <a:t>completa</a:t>
                </a:r>
                <a:endParaRPr kumimoji="0" lang="en-US" sz="2000" b="1" i="0" u="none" strike="noStrike" kern="1200" cap="none" spc="0" normalizeH="0" baseline="0" noProof="0" dirty="0">
                  <a:ln>
                    <a:noFill/>
                  </a:ln>
                  <a:solidFill>
                    <a:srgbClr val="B5C8E5">
                      <a:lumMod val="75000"/>
                    </a:srgbClr>
                  </a:solidFill>
                  <a:effectLst/>
                  <a:uLnTx/>
                  <a:uFillTx/>
                  <a:latin typeface="Arial" panose="020B0604020202020204"/>
                  <a:ea typeface="+mn-ea"/>
                  <a:cs typeface="Calibri"/>
                  <a:sym typeface="Calibri"/>
                  <a:rtl val="0"/>
                </a:endParaRPr>
              </a:p>
            </p:txBody>
          </p:sp>
        </p:grpSp>
        <p:grpSp>
          <p:nvGrpSpPr>
            <p:cNvPr id="10" name="Group 11">
              <a:extLst>
                <a:ext uri="{FF2B5EF4-FFF2-40B4-BE49-F238E27FC236}">
                  <a16:creationId xmlns:a16="http://schemas.microsoft.com/office/drawing/2014/main" id="{C4E0BD38-9213-45D6-BC6E-737F32C4CF09}"/>
                </a:ext>
              </a:extLst>
            </p:cNvPr>
            <p:cNvGrpSpPr/>
            <p:nvPr/>
          </p:nvGrpSpPr>
          <p:grpSpPr>
            <a:xfrm>
              <a:off x="460375" y="4411326"/>
              <a:ext cx="3459013" cy="1415773"/>
              <a:chOff x="460375" y="4410469"/>
              <a:chExt cx="3459013" cy="1415773"/>
            </a:xfrm>
          </p:grpSpPr>
          <p:sp>
            <p:nvSpPr>
              <p:cNvPr id="14" name="TextBox 50">
                <a:extLst>
                  <a:ext uri="{FF2B5EF4-FFF2-40B4-BE49-F238E27FC236}">
                    <a16:creationId xmlns:a16="http://schemas.microsoft.com/office/drawing/2014/main" id="{761FFC03-B182-45FD-A51C-E0CA3AF17E04}"/>
                  </a:ext>
                </a:extLst>
              </p:cNvPr>
              <p:cNvSpPr txBox="1"/>
              <p:nvPr/>
            </p:nvSpPr>
            <p:spPr>
              <a:xfrm>
                <a:off x="460375" y="4810579"/>
                <a:ext cx="3459013"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Accesso ad un network internazionale: </a:t>
                </a:r>
                <a:r>
                  <a:rPr kumimoji="0" lang="it-IT" sz="1500" b="0"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SIMEST è membro di EDFI e partner di istituzioni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finanziarie multilaterali</a:t>
                </a:r>
              </a:p>
            </p:txBody>
          </p:sp>
          <p:sp>
            <p:nvSpPr>
              <p:cNvPr id="15" name="TextBox 51">
                <a:extLst>
                  <a:ext uri="{FF2B5EF4-FFF2-40B4-BE49-F238E27FC236}">
                    <a16:creationId xmlns:a16="http://schemas.microsoft.com/office/drawing/2014/main" id="{43E616F9-E902-4859-A782-0462C3F4F89E}"/>
                  </a:ext>
                </a:extLst>
              </p:cNvPr>
              <p:cNvSpPr txBox="1"/>
              <p:nvPr/>
            </p:nvSpPr>
            <p:spPr>
              <a:xfrm>
                <a:off x="2532174" y="4410469"/>
                <a:ext cx="1347234"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97979">
                        <a:lumMod val="60000"/>
                        <a:lumOff val="40000"/>
                      </a:srgbClr>
                    </a:solidFill>
                    <a:effectLst/>
                    <a:uLnTx/>
                    <a:uFillTx/>
                    <a:latin typeface="Arial" panose="020B0604020202020204"/>
                    <a:ea typeface="+mn-ea"/>
                    <a:cs typeface="Calibri"/>
                    <a:sym typeface="Calibri"/>
                    <a:rtl val="0"/>
                  </a:rPr>
                  <a:t>Network</a:t>
                </a:r>
              </a:p>
            </p:txBody>
          </p:sp>
        </p:grpSp>
        <p:grpSp>
          <p:nvGrpSpPr>
            <p:cNvPr id="11" name="Group 52">
              <a:extLst>
                <a:ext uri="{FF2B5EF4-FFF2-40B4-BE49-F238E27FC236}">
                  <a16:creationId xmlns:a16="http://schemas.microsoft.com/office/drawing/2014/main" id="{1395F422-9F6C-493E-8B95-09A7312577CB}"/>
                </a:ext>
              </a:extLst>
            </p:cNvPr>
            <p:cNvGrpSpPr/>
            <p:nvPr/>
          </p:nvGrpSpPr>
          <p:grpSpPr>
            <a:xfrm>
              <a:off x="8310406" y="1216413"/>
              <a:ext cx="4001000" cy="2297579"/>
              <a:chOff x="8310406" y="4586250"/>
              <a:chExt cx="4001000" cy="2297579"/>
            </a:xfrm>
          </p:grpSpPr>
          <p:sp>
            <p:nvSpPr>
              <p:cNvPr id="12" name="TextBox 53">
                <a:extLst>
                  <a:ext uri="{FF2B5EF4-FFF2-40B4-BE49-F238E27FC236}">
                    <a16:creationId xmlns:a16="http://schemas.microsoft.com/office/drawing/2014/main" id="{54A5BCE5-4844-4409-BCFA-5E3D9111BEBB}"/>
                  </a:ext>
                </a:extLst>
              </p:cNvPr>
              <p:cNvSpPr txBox="1"/>
              <p:nvPr/>
            </p:nvSpPr>
            <p:spPr>
              <a:xfrm>
                <a:off x="8310406" y="4944837"/>
                <a:ext cx="400100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Benefici dimostrati sulla performance </a:t>
                </a:r>
                <a:r>
                  <a:rPr kumimoji="0" lang="it-IT" sz="1500" b="0"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delle imprese clienti: crescita del fatturato, della redditività e degli investimenti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500" b="1"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Accesso a geografie complesse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500" b="0"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Partner di medio-lungo termine </a:t>
                </a:r>
                <a:r>
                  <a:rPr kumimoji="0" lang="it-IT" sz="1500" b="0"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(fino a 8y)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500" b="1"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Benefici derivanti dalle </a:t>
                </a:r>
                <a:r>
                  <a:rPr kumimoji="0" lang="it-IT" sz="1500" b="1" i="0" u="none" strike="noStrike" kern="1200" cap="none" spc="0" normalizeH="0" baseline="0" noProof="0" dirty="0">
                    <a:ln>
                      <a:noFill/>
                    </a:ln>
                    <a:solidFill>
                      <a:srgbClr val="5F85B1">
                        <a:lumMod val="75000"/>
                      </a:srgbClr>
                    </a:solidFill>
                    <a:effectLst/>
                    <a:uLnTx/>
                    <a:uFillTx/>
                    <a:latin typeface="Arial" panose="020B0604020202020204"/>
                    <a:ea typeface="+mn-ea"/>
                    <a:cs typeface="Arial" panose="020B0604020202020204" pitchFamily="34" charset="0"/>
                  </a:rPr>
                  <a:t>agevolazioni dei Fondi Pubblici </a:t>
                </a:r>
              </a:p>
            </p:txBody>
          </p:sp>
          <p:sp>
            <p:nvSpPr>
              <p:cNvPr id="13" name="TextBox 55">
                <a:extLst>
                  <a:ext uri="{FF2B5EF4-FFF2-40B4-BE49-F238E27FC236}">
                    <a16:creationId xmlns:a16="http://schemas.microsoft.com/office/drawing/2014/main" id="{D5D7F0B3-FD95-4A23-AF27-DD210CBF7B37}"/>
                  </a:ext>
                </a:extLst>
              </p:cNvPr>
              <p:cNvSpPr txBox="1"/>
              <p:nvPr/>
            </p:nvSpPr>
            <p:spPr>
              <a:xfrm>
                <a:off x="8310407" y="4586250"/>
                <a:ext cx="135984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B5C8E5">
                        <a:lumMod val="75000"/>
                      </a:srgbClr>
                    </a:solidFill>
                    <a:effectLst/>
                    <a:uLnTx/>
                    <a:uFillTx/>
                    <a:latin typeface="Arial" panose="020B0604020202020204"/>
                    <a:ea typeface="+mn-ea"/>
                    <a:cs typeface="Calibri"/>
                    <a:sym typeface="Calibri"/>
                    <a:rtl val="0"/>
                  </a:rPr>
                  <a:t>Impatti</a:t>
                </a:r>
                <a:endParaRPr kumimoji="0" lang="en-US" sz="2000" b="1" i="0" u="none" strike="noStrike" kern="1200" cap="none" spc="0" normalizeH="0" baseline="0" noProof="0" dirty="0">
                  <a:ln>
                    <a:noFill/>
                  </a:ln>
                  <a:solidFill>
                    <a:srgbClr val="B5C8E5">
                      <a:lumMod val="75000"/>
                    </a:srgbClr>
                  </a:solidFill>
                  <a:effectLst/>
                  <a:uLnTx/>
                  <a:uFillTx/>
                  <a:latin typeface="Arial" panose="020B0604020202020204"/>
                  <a:ea typeface="+mn-ea"/>
                  <a:cs typeface="Calibri"/>
                  <a:sym typeface="Calibri"/>
                  <a:rtl val="0"/>
                </a:endParaRPr>
              </a:p>
            </p:txBody>
          </p:sp>
        </p:grpSp>
      </p:grpSp>
      <p:sp>
        <p:nvSpPr>
          <p:cNvPr id="37" name="AutoShape 2" descr="File:SIMEST LOGO 2020.png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415364"/>
              </a:solidFill>
              <a:effectLst/>
              <a:uLnTx/>
              <a:uFillTx/>
              <a:latin typeface="Arial" panose="020B0604020202020204"/>
              <a:ea typeface="+mn-ea"/>
              <a:cs typeface="+mn-cs"/>
            </a:endParaRPr>
          </a:p>
        </p:txBody>
      </p:sp>
      <p:pic>
        <p:nvPicPr>
          <p:cNvPr id="39" name="Immagine 3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92561" y="3051843"/>
            <a:ext cx="1735015" cy="777865"/>
          </a:xfrm>
          <a:prstGeom prst="rect">
            <a:avLst/>
          </a:prstGeom>
        </p:spPr>
      </p:pic>
      <p:sp>
        <p:nvSpPr>
          <p:cNvPr id="41" name="Shape">
            <a:extLst>
              <a:ext uri="{FF2B5EF4-FFF2-40B4-BE49-F238E27FC236}">
                <a16:creationId xmlns:a16="http://schemas.microsoft.com/office/drawing/2014/main" id="{86DAD56D-05FD-4958-A5CB-7402C0826B72}"/>
              </a:ext>
            </a:extLst>
          </p:cNvPr>
          <p:cNvSpPr/>
          <p:nvPr/>
        </p:nvSpPr>
        <p:spPr>
          <a:xfrm>
            <a:off x="7620088" y="1433545"/>
            <a:ext cx="572453" cy="436439"/>
          </a:xfrm>
          <a:custGeom>
            <a:avLst/>
            <a:gdLst/>
            <a:ahLst/>
            <a:cxnLst>
              <a:cxn ang="0">
                <a:pos x="wd2" y="hd2"/>
              </a:cxn>
              <a:cxn ang="5400000">
                <a:pos x="wd2" y="hd2"/>
              </a:cxn>
              <a:cxn ang="10800000">
                <a:pos x="wd2" y="hd2"/>
              </a:cxn>
              <a:cxn ang="16200000">
                <a:pos x="wd2" y="hd2"/>
              </a:cxn>
            </a:cxnLst>
            <a:rect l="0" t="0" r="r" b="b"/>
            <a:pathLst>
              <a:path w="21600" h="21600" extrusionOk="0">
                <a:moveTo>
                  <a:pt x="18593" y="0"/>
                </a:moveTo>
                <a:cubicBezTo>
                  <a:pt x="18259" y="0"/>
                  <a:pt x="17997" y="382"/>
                  <a:pt x="17997" y="816"/>
                </a:cubicBezTo>
                <a:cubicBezTo>
                  <a:pt x="17997" y="864"/>
                  <a:pt x="18003" y="969"/>
                  <a:pt x="18040" y="1065"/>
                </a:cubicBezTo>
                <a:cubicBezTo>
                  <a:pt x="18040" y="1065"/>
                  <a:pt x="18036" y="1064"/>
                  <a:pt x="13841" y="4442"/>
                </a:cubicBezTo>
                <a:cubicBezTo>
                  <a:pt x="13730" y="4249"/>
                  <a:pt x="13586" y="4148"/>
                  <a:pt x="13401" y="4148"/>
                </a:cubicBezTo>
                <a:cubicBezTo>
                  <a:pt x="13141" y="4148"/>
                  <a:pt x="12913" y="4391"/>
                  <a:pt x="12839" y="4680"/>
                </a:cubicBezTo>
                <a:cubicBezTo>
                  <a:pt x="12839" y="4680"/>
                  <a:pt x="12842" y="4677"/>
                  <a:pt x="8796" y="3615"/>
                </a:cubicBezTo>
                <a:cubicBezTo>
                  <a:pt x="8796" y="3181"/>
                  <a:pt x="8533" y="2799"/>
                  <a:pt x="8199" y="2799"/>
                </a:cubicBezTo>
                <a:cubicBezTo>
                  <a:pt x="7865" y="2799"/>
                  <a:pt x="7569" y="3181"/>
                  <a:pt x="7569" y="3615"/>
                </a:cubicBezTo>
                <a:cubicBezTo>
                  <a:pt x="7569" y="3663"/>
                  <a:pt x="7603" y="3711"/>
                  <a:pt x="7603" y="3808"/>
                </a:cubicBezTo>
                <a:cubicBezTo>
                  <a:pt x="7603" y="3808"/>
                  <a:pt x="7603" y="3814"/>
                  <a:pt x="3482" y="6131"/>
                </a:cubicBezTo>
                <a:cubicBezTo>
                  <a:pt x="3371" y="5890"/>
                  <a:pt x="3186" y="5746"/>
                  <a:pt x="2964" y="5746"/>
                </a:cubicBezTo>
                <a:cubicBezTo>
                  <a:pt x="2629" y="5746"/>
                  <a:pt x="2367" y="6127"/>
                  <a:pt x="2367" y="6562"/>
                </a:cubicBezTo>
                <a:cubicBezTo>
                  <a:pt x="2367" y="6996"/>
                  <a:pt x="2629" y="7332"/>
                  <a:pt x="2964" y="7332"/>
                </a:cubicBezTo>
                <a:cubicBezTo>
                  <a:pt x="3335" y="7332"/>
                  <a:pt x="3594" y="6996"/>
                  <a:pt x="3594" y="6562"/>
                </a:cubicBezTo>
                <a:cubicBezTo>
                  <a:pt x="3594" y="6465"/>
                  <a:pt x="3597" y="6465"/>
                  <a:pt x="3560" y="6369"/>
                </a:cubicBezTo>
                <a:cubicBezTo>
                  <a:pt x="3560" y="6369"/>
                  <a:pt x="3558" y="6374"/>
                  <a:pt x="7716" y="4057"/>
                </a:cubicBezTo>
                <a:cubicBezTo>
                  <a:pt x="7827" y="4250"/>
                  <a:pt x="7977" y="4397"/>
                  <a:pt x="8199" y="4397"/>
                </a:cubicBezTo>
                <a:cubicBezTo>
                  <a:pt x="8459" y="4397"/>
                  <a:pt x="8678" y="4199"/>
                  <a:pt x="8752" y="3910"/>
                </a:cubicBezTo>
                <a:cubicBezTo>
                  <a:pt x="8752" y="3910"/>
                  <a:pt x="8758" y="3913"/>
                  <a:pt x="12804" y="4975"/>
                </a:cubicBezTo>
                <a:cubicBezTo>
                  <a:pt x="12804" y="5409"/>
                  <a:pt x="13067" y="5746"/>
                  <a:pt x="13401" y="5746"/>
                </a:cubicBezTo>
                <a:cubicBezTo>
                  <a:pt x="13735" y="5746"/>
                  <a:pt x="13988" y="5409"/>
                  <a:pt x="13988" y="4975"/>
                </a:cubicBezTo>
                <a:cubicBezTo>
                  <a:pt x="13988" y="4879"/>
                  <a:pt x="13991" y="4777"/>
                  <a:pt x="13954" y="4680"/>
                </a:cubicBezTo>
                <a:cubicBezTo>
                  <a:pt x="13954" y="4680"/>
                  <a:pt x="13958" y="4681"/>
                  <a:pt x="18153" y="1303"/>
                </a:cubicBezTo>
                <a:cubicBezTo>
                  <a:pt x="18264" y="1496"/>
                  <a:pt x="18408" y="1598"/>
                  <a:pt x="18593" y="1598"/>
                </a:cubicBezTo>
                <a:cubicBezTo>
                  <a:pt x="18927" y="1598"/>
                  <a:pt x="19224" y="1250"/>
                  <a:pt x="19224" y="816"/>
                </a:cubicBezTo>
                <a:cubicBezTo>
                  <a:pt x="19224" y="382"/>
                  <a:pt x="18927" y="0"/>
                  <a:pt x="18593" y="0"/>
                </a:cubicBezTo>
                <a:close/>
                <a:moveTo>
                  <a:pt x="17954" y="2618"/>
                </a:moveTo>
                <a:cubicBezTo>
                  <a:pt x="17285" y="2618"/>
                  <a:pt x="16770" y="3287"/>
                  <a:pt x="16770" y="4159"/>
                </a:cubicBezTo>
                <a:cubicBezTo>
                  <a:pt x="16770" y="20390"/>
                  <a:pt x="16770" y="20399"/>
                  <a:pt x="16770" y="20399"/>
                </a:cubicBezTo>
                <a:cubicBezTo>
                  <a:pt x="15246" y="20399"/>
                  <a:pt x="15241" y="20399"/>
                  <a:pt x="15241" y="20399"/>
                </a:cubicBezTo>
                <a:cubicBezTo>
                  <a:pt x="15241" y="8432"/>
                  <a:pt x="15241" y="8431"/>
                  <a:pt x="15241" y="8431"/>
                </a:cubicBezTo>
                <a:cubicBezTo>
                  <a:pt x="15241" y="7559"/>
                  <a:pt x="14724" y="6879"/>
                  <a:pt x="14092" y="6879"/>
                </a:cubicBezTo>
                <a:cubicBezTo>
                  <a:pt x="12753" y="6879"/>
                  <a:pt x="12753" y="6879"/>
                  <a:pt x="12753" y="6879"/>
                </a:cubicBezTo>
                <a:cubicBezTo>
                  <a:pt x="12083" y="6879"/>
                  <a:pt x="11560" y="7559"/>
                  <a:pt x="11560" y="8431"/>
                </a:cubicBezTo>
                <a:cubicBezTo>
                  <a:pt x="11560" y="20398"/>
                  <a:pt x="11560" y="20399"/>
                  <a:pt x="11560" y="20399"/>
                </a:cubicBezTo>
                <a:cubicBezTo>
                  <a:pt x="10036" y="20399"/>
                  <a:pt x="10040" y="20399"/>
                  <a:pt x="10040" y="20399"/>
                </a:cubicBezTo>
                <a:cubicBezTo>
                  <a:pt x="10040" y="7075"/>
                  <a:pt x="10040" y="7072"/>
                  <a:pt x="10040" y="7072"/>
                </a:cubicBezTo>
                <a:cubicBezTo>
                  <a:pt x="10040" y="6248"/>
                  <a:pt x="9514" y="5564"/>
                  <a:pt x="8882" y="5564"/>
                </a:cubicBezTo>
                <a:cubicBezTo>
                  <a:pt x="7543" y="5564"/>
                  <a:pt x="7543" y="5564"/>
                  <a:pt x="7543" y="5564"/>
                </a:cubicBezTo>
                <a:cubicBezTo>
                  <a:pt x="6911" y="5564"/>
                  <a:pt x="6359" y="6248"/>
                  <a:pt x="6359" y="7072"/>
                </a:cubicBezTo>
                <a:cubicBezTo>
                  <a:pt x="6359" y="20395"/>
                  <a:pt x="6359" y="20399"/>
                  <a:pt x="6359" y="20399"/>
                </a:cubicBezTo>
                <a:cubicBezTo>
                  <a:pt x="4872" y="20399"/>
                  <a:pt x="4864" y="20399"/>
                  <a:pt x="4864" y="20399"/>
                </a:cubicBezTo>
                <a:cubicBezTo>
                  <a:pt x="4864" y="10370"/>
                  <a:pt x="4864" y="10369"/>
                  <a:pt x="4864" y="10369"/>
                </a:cubicBezTo>
                <a:cubicBezTo>
                  <a:pt x="4864" y="9546"/>
                  <a:pt x="4350" y="8817"/>
                  <a:pt x="3681" y="8817"/>
                </a:cubicBezTo>
                <a:cubicBezTo>
                  <a:pt x="2342" y="8817"/>
                  <a:pt x="2341" y="8817"/>
                  <a:pt x="2341" y="8817"/>
                </a:cubicBezTo>
                <a:cubicBezTo>
                  <a:pt x="1709" y="8817"/>
                  <a:pt x="1184" y="9546"/>
                  <a:pt x="1184" y="10369"/>
                </a:cubicBezTo>
                <a:cubicBezTo>
                  <a:pt x="1184" y="20398"/>
                  <a:pt x="1184" y="20399"/>
                  <a:pt x="1184" y="20399"/>
                </a:cubicBezTo>
                <a:cubicBezTo>
                  <a:pt x="403" y="20399"/>
                  <a:pt x="406" y="20399"/>
                  <a:pt x="406" y="20399"/>
                </a:cubicBezTo>
                <a:cubicBezTo>
                  <a:pt x="146" y="20399"/>
                  <a:pt x="0" y="20641"/>
                  <a:pt x="0" y="20931"/>
                </a:cubicBezTo>
                <a:cubicBezTo>
                  <a:pt x="0" y="21077"/>
                  <a:pt x="0" y="21067"/>
                  <a:pt x="0" y="21067"/>
                </a:cubicBezTo>
                <a:cubicBezTo>
                  <a:pt x="0" y="21358"/>
                  <a:pt x="146" y="21600"/>
                  <a:pt x="406" y="21600"/>
                </a:cubicBezTo>
                <a:cubicBezTo>
                  <a:pt x="21118" y="21600"/>
                  <a:pt x="21116" y="21600"/>
                  <a:pt x="21116" y="21600"/>
                </a:cubicBezTo>
                <a:cubicBezTo>
                  <a:pt x="21376" y="21600"/>
                  <a:pt x="21600" y="21358"/>
                  <a:pt x="21600" y="21067"/>
                </a:cubicBezTo>
                <a:cubicBezTo>
                  <a:pt x="21600" y="20922"/>
                  <a:pt x="21600" y="20931"/>
                  <a:pt x="21600" y="20931"/>
                </a:cubicBezTo>
                <a:cubicBezTo>
                  <a:pt x="21600" y="20641"/>
                  <a:pt x="21376" y="20399"/>
                  <a:pt x="21116" y="20399"/>
                </a:cubicBezTo>
                <a:cubicBezTo>
                  <a:pt x="20447" y="20399"/>
                  <a:pt x="20451" y="20399"/>
                  <a:pt x="20451" y="20399"/>
                </a:cubicBezTo>
                <a:cubicBezTo>
                  <a:pt x="20451" y="4168"/>
                  <a:pt x="20451" y="4159"/>
                  <a:pt x="20451" y="4159"/>
                </a:cubicBezTo>
                <a:cubicBezTo>
                  <a:pt x="20451" y="3287"/>
                  <a:pt x="19928" y="2618"/>
                  <a:pt x="19259" y="2618"/>
                </a:cubicBezTo>
                <a:cubicBezTo>
                  <a:pt x="17957" y="2618"/>
                  <a:pt x="17954" y="2618"/>
                  <a:pt x="17954" y="2618"/>
                </a:cubicBezTo>
                <a:close/>
              </a:path>
            </a:pathLst>
          </a:custGeom>
          <a:solidFill>
            <a:schemeClr val="accent4">
              <a:lumMod val="75000"/>
            </a:schemeClr>
          </a:solidFill>
          <a:ln w="12700">
            <a:solidFill>
              <a:schemeClr val="accent4">
                <a:lumMod val="75000"/>
              </a:schemeClr>
            </a:solidFill>
            <a:miter lim="400000"/>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b="0">
                <a:solidFill>
                  <a:srgbClr val="32363F"/>
                </a:solidFill>
                <a:latin typeface="Calibri"/>
                <a:ea typeface="Calibri"/>
                <a:cs typeface="Calibri"/>
                <a:sym typeface="Calibri"/>
              </a:defRPr>
            </a:pPr>
            <a:endParaRPr kumimoji="0" sz="1800" b="0" i="0" u="none" strike="noStrike" kern="1200" cap="none" spc="0" normalizeH="0" baseline="0" noProof="0" dirty="0">
              <a:ln>
                <a:noFill/>
              </a:ln>
              <a:solidFill>
                <a:srgbClr val="32363F"/>
              </a:solidFill>
              <a:effectLst/>
              <a:uLnTx/>
              <a:uFillTx/>
              <a:latin typeface="Calibri"/>
              <a:cs typeface="Calibri"/>
              <a:sym typeface="Calibri"/>
            </a:endParaRPr>
          </a:p>
        </p:txBody>
      </p:sp>
      <p:pic>
        <p:nvPicPr>
          <p:cNvPr id="42" name="Immagine 41"/>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976270" y="4979936"/>
            <a:ext cx="514800" cy="514800"/>
          </a:xfrm>
          <a:prstGeom prst="rect">
            <a:avLst/>
          </a:prstGeom>
        </p:spPr>
      </p:pic>
      <p:sp>
        <p:nvSpPr>
          <p:cNvPr id="45" name="Oval 40">
            <a:extLst>
              <a:ext uri="{FF2B5EF4-FFF2-40B4-BE49-F238E27FC236}">
                <a16:creationId xmlns:a16="http://schemas.microsoft.com/office/drawing/2014/main" id="{C1392FC6-47D5-4EA7-B9C5-CE8CCE4CD25C}"/>
              </a:ext>
            </a:extLst>
          </p:cNvPr>
          <p:cNvSpPr/>
          <p:nvPr/>
        </p:nvSpPr>
        <p:spPr>
          <a:xfrm rot="5400000">
            <a:off x="5783068" y="3941660"/>
            <a:ext cx="515724" cy="4074320"/>
          </a:xfrm>
          <a:prstGeom prst="ellipse">
            <a:avLst/>
          </a:prstGeom>
          <a:gradFill flip="none" rotWithShape="1">
            <a:gsLst>
              <a:gs pos="70000">
                <a:srgbClr val="D8DBDF">
                  <a:alpha val="77000"/>
                </a:srgbClr>
              </a:gs>
              <a:gs pos="0">
                <a:schemeClr val="accent3">
                  <a:lumMod val="50000"/>
                </a:schemeClr>
              </a:gs>
              <a:gs pos="100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spTree>
    <p:extLst>
      <p:ext uri="{BB962C8B-B14F-4D97-AF65-F5344CB8AC3E}">
        <p14:creationId xmlns:p14="http://schemas.microsoft.com/office/powerpoint/2010/main" val="672990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25D4A-3D03-93BD-23CC-32E27B4C616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A36B21F-C544-D2EB-64EC-AF0DFA6CA751}"/>
              </a:ext>
            </a:extLst>
          </p:cNvPr>
          <p:cNvSpPr>
            <a:spLocks noGrp="1"/>
          </p:cNvSpPr>
          <p:nvPr>
            <p:ph type="ctrTitle"/>
          </p:nvPr>
        </p:nvSpPr>
        <p:spPr>
          <a:xfrm>
            <a:off x="2431737" y="2862182"/>
            <a:ext cx="6781393" cy="1826549"/>
          </a:xfrm>
        </p:spPr>
        <p:txBody>
          <a:bodyPr>
            <a:noAutofit/>
          </a:bodyPr>
          <a:lstStyle/>
          <a:p>
            <a:r>
              <a:rPr lang="it-IT" sz="4400" dirty="0"/>
              <a:t>FOCUS:</a:t>
            </a:r>
            <a:br>
              <a:rPr lang="it-IT" sz="4400" dirty="0"/>
            </a:br>
            <a:r>
              <a:rPr lang="it-IT" sz="4400" dirty="0"/>
              <a:t>CONTRIBUTO EXPORT</a:t>
            </a:r>
          </a:p>
        </p:txBody>
      </p:sp>
    </p:spTree>
    <p:extLst>
      <p:ext uri="{BB962C8B-B14F-4D97-AF65-F5344CB8AC3E}">
        <p14:creationId xmlns:p14="http://schemas.microsoft.com/office/powerpoint/2010/main" val="985720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41</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pic>
        <p:nvPicPr>
          <p:cNvPr id="40" name="Picture 2" descr="Istituzioni Italiane (MAECI)"/>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268652" y="28507"/>
            <a:ext cx="849117" cy="849117"/>
          </a:xfrm>
          <a:prstGeom prst="rect">
            <a:avLst/>
          </a:prstGeom>
          <a:noFill/>
          <a:extLst>
            <a:ext uri="{909E8E84-426E-40DD-AFC4-6F175D3DCCD1}">
              <a14:hiddenFill xmlns:a14="http://schemas.microsoft.com/office/drawing/2010/main">
                <a:solidFill>
                  <a:srgbClr val="FFFFFF"/>
                </a:solidFill>
              </a14:hiddenFill>
            </a:ext>
          </a:extLst>
        </p:spPr>
      </p:pic>
      <p:sp>
        <p:nvSpPr>
          <p:cNvPr id="18" name="Rettangolo arrotondato 85">
            <a:extLst>
              <a:ext uri="{FF2B5EF4-FFF2-40B4-BE49-F238E27FC236}">
                <a16:creationId xmlns:a16="http://schemas.microsoft.com/office/drawing/2014/main" id="{913FCC7D-F4E3-B04E-1D35-DCAE0303BC38}"/>
              </a:ext>
            </a:extLst>
          </p:cNvPr>
          <p:cNvSpPr/>
          <p:nvPr/>
        </p:nvSpPr>
        <p:spPr>
          <a:xfrm>
            <a:off x="7730823" y="4813145"/>
            <a:ext cx="2201624"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defRPr/>
            </a:pPr>
            <a:r>
              <a:rPr lang="it-IT" sz="1200" b="1" dirty="0">
                <a:solidFill>
                  <a:schemeClr val="accent2"/>
                </a:solidFill>
                <a:latin typeface="Arial" panose="020B0604020202020204"/>
              </a:rPr>
              <a:t>Erogato up front in un’unica soluzione direttamente all’esportatore</a:t>
            </a:r>
          </a:p>
        </p:txBody>
      </p:sp>
      <p:sp>
        <p:nvSpPr>
          <p:cNvPr id="19" name="Rettangolo arrotondato 85">
            <a:extLst>
              <a:ext uri="{FF2B5EF4-FFF2-40B4-BE49-F238E27FC236}">
                <a16:creationId xmlns:a16="http://schemas.microsoft.com/office/drawing/2014/main" id="{2161C7A3-8D01-EB5C-855E-E2C514F0D85E}"/>
              </a:ext>
            </a:extLst>
          </p:cNvPr>
          <p:cNvSpPr/>
          <p:nvPr/>
        </p:nvSpPr>
        <p:spPr>
          <a:xfrm>
            <a:off x="3849827" y="4807901"/>
            <a:ext cx="1715317"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200" b="1" dirty="0">
                <a:solidFill>
                  <a:schemeClr val="accent2"/>
                </a:solidFill>
                <a:latin typeface="Arial" panose="020B0604020202020204"/>
              </a:rPr>
              <a:t>Tasso fisso </a:t>
            </a:r>
          </a:p>
          <a:p>
            <a:pPr algn="ctr">
              <a:defRPr/>
            </a:pPr>
            <a:r>
              <a:rPr lang="it-IT" sz="1200" b="1" dirty="0">
                <a:solidFill>
                  <a:schemeClr val="accent2"/>
                </a:solidFill>
                <a:latin typeface="Arial" panose="020B0604020202020204"/>
              </a:rPr>
              <a:t>agevolato CIRR</a:t>
            </a:r>
          </a:p>
          <a:p>
            <a:pPr algn="ctr">
              <a:defRPr/>
            </a:pPr>
            <a:r>
              <a:rPr lang="it-IT" sz="1050" dirty="0">
                <a:solidFill>
                  <a:schemeClr val="accent1"/>
                </a:solidFill>
                <a:latin typeface="Arial" panose="020B0604020202020204"/>
              </a:rPr>
              <a:t>(calcolato mensilmente dall’OCSE)</a:t>
            </a:r>
          </a:p>
        </p:txBody>
      </p:sp>
      <p:sp>
        <p:nvSpPr>
          <p:cNvPr id="20" name="Rettangolo arrotondato 85">
            <a:extLst>
              <a:ext uri="{FF2B5EF4-FFF2-40B4-BE49-F238E27FC236}">
                <a16:creationId xmlns:a16="http://schemas.microsoft.com/office/drawing/2014/main" id="{9B5635FD-91BD-8A4D-F416-CE6C46BD882C}"/>
              </a:ext>
            </a:extLst>
          </p:cNvPr>
          <p:cNvSpPr/>
          <p:nvPr/>
        </p:nvSpPr>
        <p:spPr>
          <a:xfrm>
            <a:off x="10325577" y="4774752"/>
            <a:ext cx="1529736"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200" b="1" dirty="0">
                <a:solidFill>
                  <a:schemeClr val="accent2"/>
                </a:solidFill>
                <a:latin typeface="Arial" panose="020B0604020202020204"/>
              </a:rPr>
              <a:t>Liquidità per il pagamento dei fornitori italiani</a:t>
            </a:r>
            <a:endParaRPr lang="it-IT" sz="1000" dirty="0">
              <a:solidFill>
                <a:schemeClr val="accent2"/>
              </a:solidFill>
              <a:latin typeface="Arial" panose="020B0604020202020204"/>
            </a:endParaRPr>
          </a:p>
        </p:txBody>
      </p:sp>
      <p:sp>
        <p:nvSpPr>
          <p:cNvPr id="21" name="Rettangolo arrotondato 85">
            <a:extLst>
              <a:ext uri="{FF2B5EF4-FFF2-40B4-BE49-F238E27FC236}">
                <a16:creationId xmlns:a16="http://schemas.microsoft.com/office/drawing/2014/main" id="{BEE9C43A-96D3-3592-C736-176B6FD7513F}"/>
              </a:ext>
            </a:extLst>
          </p:cNvPr>
          <p:cNvSpPr/>
          <p:nvPr/>
        </p:nvSpPr>
        <p:spPr>
          <a:xfrm>
            <a:off x="1914174" y="4762243"/>
            <a:ext cx="1332299"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200" b="1" dirty="0">
                <a:solidFill>
                  <a:schemeClr val="accent2"/>
                </a:solidFill>
                <a:latin typeface="Arial" panose="020B0604020202020204"/>
              </a:rPr>
              <a:t>Dilazione di </a:t>
            </a:r>
            <a:r>
              <a:rPr lang="it-IT" sz="1200" b="1" dirty="0">
                <a:solidFill>
                  <a:schemeClr val="accent2"/>
                </a:solidFill>
              </a:rPr>
              <a:t>pagamento competitiva ≥ 24 mesi</a:t>
            </a:r>
            <a:endParaRPr lang="it-IT" sz="1200" b="1" dirty="0">
              <a:solidFill>
                <a:schemeClr val="accent2"/>
              </a:solidFill>
              <a:latin typeface="Arial" panose="020B0604020202020204"/>
            </a:endParaRPr>
          </a:p>
        </p:txBody>
      </p:sp>
      <p:pic>
        <p:nvPicPr>
          <p:cNvPr id="26" name="Immagine 25">
            <a:extLst>
              <a:ext uri="{FF2B5EF4-FFF2-40B4-BE49-F238E27FC236}">
                <a16:creationId xmlns:a16="http://schemas.microsoft.com/office/drawing/2014/main" id="{5EE46E19-C5AE-42EC-D9A9-1B43B20B563C}"/>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444758" y="5064798"/>
            <a:ext cx="484115" cy="484115"/>
          </a:xfrm>
          <a:prstGeom prst="rect">
            <a:avLst/>
          </a:prstGeom>
        </p:spPr>
      </p:pic>
      <p:pic>
        <p:nvPicPr>
          <p:cNvPr id="1026" name="Picture 2" descr="Give ">
            <a:extLst>
              <a:ext uri="{FF2B5EF4-FFF2-40B4-BE49-F238E27FC236}">
                <a16:creationId xmlns:a16="http://schemas.microsoft.com/office/drawing/2014/main" id="{8CA96780-1E85-3327-3848-ECE9FDCC6FBB}"/>
              </a:ext>
            </a:extLst>
          </p:cNvPr>
          <p:cNvPicPr>
            <a:picLocks noChangeAspect="1" noChangeArrowheads="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95982" y="5014002"/>
            <a:ext cx="525337" cy="525337"/>
          </a:xfrm>
          <a:prstGeom prst="rect">
            <a:avLst/>
          </a:prstGeom>
          <a:noFill/>
          <a:extLst>
            <a:ext uri="{909E8E84-426E-40DD-AFC4-6F175D3DCCD1}">
              <a14:hiddenFill xmlns:a14="http://schemas.microsoft.com/office/drawing/2010/main">
                <a:solidFill>
                  <a:srgbClr val="FFFFFF"/>
                </a:solidFill>
              </a14:hiddenFill>
            </a:ext>
          </a:extLst>
        </p:spPr>
      </p:pic>
      <p:pic>
        <p:nvPicPr>
          <p:cNvPr id="27" name="Immagine 26" descr="Immagine che contiene nero, oscurità&#10;&#10;Descrizione generata automaticamente">
            <a:extLst>
              <a:ext uri="{FF2B5EF4-FFF2-40B4-BE49-F238E27FC236}">
                <a16:creationId xmlns:a16="http://schemas.microsoft.com/office/drawing/2014/main" id="{0BBE7856-E2E9-962F-11A7-4968BB2352E6}"/>
              </a:ext>
            </a:extLst>
          </p:cNvPr>
          <p:cNvPicPr>
            <a:picLocks noChangeAspect="1"/>
          </p:cNvPicPr>
          <p:nvPr/>
        </p:nvPicPr>
        <p:blipFill>
          <a:blip r:embed="rId6"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530317" y="5080932"/>
            <a:ext cx="405180" cy="405180"/>
          </a:xfrm>
          <a:prstGeom prst="rect">
            <a:avLst/>
          </a:prstGeom>
        </p:spPr>
      </p:pic>
      <p:pic>
        <p:nvPicPr>
          <p:cNvPr id="33" name="Elemento grafico 32" descr="Monete contorno">
            <a:extLst>
              <a:ext uri="{FF2B5EF4-FFF2-40B4-BE49-F238E27FC236}">
                <a16:creationId xmlns:a16="http://schemas.microsoft.com/office/drawing/2014/main" id="{3B83B1DE-2A5E-6611-787B-F3E430B814A2}"/>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957555" y="5004299"/>
            <a:ext cx="557934" cy="557934"/>
          </a:xfrm>
          <a:prstGeom prst="rect">
            <a:avLst/>
          </a:prstGeom>
        </p:spPr>
      </p:pic>
      <p:sp>
        <p:nvSpPr>
          <p:cNvPr id="5" name="Segnaposto testo 25">
            <a:extLst>
              <a:ext uri="{FF2B5EF4-FFF2-40B4-BE49-F238E27FC236}">
                <a16:creationId xmlns:a16="http://schemas.microsoft.com/office/drawing/2014/main" id="{722C4DF3-1543-6C52-F75F-DFC45858E948}"/>
              </a:ext>
            </a:extLst>
          </p:cNvPr>
          <p:cNvSpPr txBox="1">
            <a:spLocks/>
          </p:cNvSpPr>
          <p:nvPr/>
        </p:nvSpPr>
        <p:spPr bwMode="auto">
          <a:xfrm>
            <a:off x="1665684" y="2816537"/>
            <a:ext cx="2942331" cy="521959"/>
          </a:xfrm>
          <a:prstGeom prst="rect">
            <a:avLst/>
          </a:prstGeom>
          <a:solidFill>
            <a:schemeClr val="bg1"/>
          </a:solidFill>
          <a:ln>
            <a:noFill/>
          </a:ln>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07951" rtl="0" eaLnBrk="1" fontAlgn="auto" latinLnBrk="0" hangingPunct="1">
              <a:lnSpc>
                <a:spcPct val="100000"/>
              </a:lnSpc>
              <a:spcBef>
                <a:spcPts val="0"/>
              </a:spcBef>
              <a:spcAft>
                <a:spcPts val="0"/>
              </a:spcAft>
              <a:buClrTx/>
              <a:buSzTx/>
              <a:buFontTx/>
              <a:buNone/>
              <a:tabLst/>
              <a:defRPr/>
            </a:pPr>
            <a:r>
              <a:rPr kumimoji="0" lang="it-IT" altLang="it-IT" sz="1500" b="1" i="0" u="none" strike="noStrike" kern="1200" cap="none" spc="0" normalizeH="0" baseline="0" noProof="0" dirty="0">
                <a:ln>
                  <a:noFill/>
                </a:ln>
                <a:solidFill>
                  <a:srgbClr val="005392"/>
                </a:solidFill>
                <a:effectLst/>
                <a:uLnTx/>
                <a:uFillTx/>
                <a:latin typeface="Arial" panose="020B0604020202020204" pitchFamily="34" charset="0"/>
                <a:ea typeface="+mn-ea"/>
                <a:cs typeface="+mn-cs"/>
              </a:rPr>
              <a:t>CONTRIBUTO EXPORT SU </a:t>
            </a:r>
          </a:p>
          <a:p>
            <a:pPr marL="0" marR="0" lvl="0" indent="0" algn="ctr" defTabSz="607951" rtl="0" eaLnBrk="1" fontAlgn="auto" latinLnBrk="0" hangingPunct="1">
              <a:lnSpc>
                <a:spcPct val="100000"/>
              </a:lnSpc>
              <a:spcBef>
                <a:spcPts val="0"/>
              </a:spcBef>
              <a:spcAft>
                <a:spcPts val="0"/>
              </a:spcAft>
              <a:buClrTx/>
              <a:buSzTx/>
              <a:buFontTx/>
              <a:buNone/>
              <a:tabLst/>
              <a:defRPr/>
            </a:pPr>
            <a:r>
              <a:rPr kumimoji="0" lang="it-IT" altLang="it-IT" sz="1500" b="1" i="0" u="none" strike="noStrike" kern="1200" cap="none" spc="0" normalizeH="0" baseline="0" noProof="0" dirty="0">
                <a:ln>
                  <a:noFill/>
                </a:ln>
                <a:solidFill>
                  <a:srgbClr val="005392"/>
                </a:solidFill>
                <a:effectLst/>
                <a:uLnTx/>
                <a:uFillTx/>
                <a:latin typeface="Arial" panose="020B0604020202020204" pitchFamily="34" charset="0"/>
                <a:ea typeface="+mn-ea"/>
                <a:cs typeface="+mn-cs"/>
              </a:rPr>
              <a:t>CREDITO ACQUIRENTE</a:t>
            </a:r>
          </a:p>
        </p:txBody>
      </p:sp>
      <p:sp>
        <p:nvSpPr>
          <p:cNvPr id="6" name="Rettangolo 19">
            <a:extLst>
              <a:ext uri="{FF2B5EF4-FFF2-40B4-BE49-F238E27FC236}">
                <a16:creationId xmlns:a16="http://schemas.microsoft.com/office/drawing/2014/main" id="{21E7C47A-524E-0ECD-A6FE-00F886D76CE4}"/>
              </a:ext>
            </a:extLst>
          </p:cNvPr>
          <p:cNvSpPr>
            <a:spLocks noChangeArrowheads="1"/>
          </p:cNvSpPr>
          <p:nvPr/>
        </p:nvSpPr>
        <p:spPr bwMode="auto">
          <a:xfrm>
            <a:off x="6673472" y="3352984"/>
            <a:ext cx="4642765" cy="738664"/>
          </a:xfrm>
          <a:prstGeom prst="rect">
            <a:avLst/>
          </a:prstGeom>
          <a:noFill/>
          <a:ln>
            <a:noFill/>
          </a:ln>
          <a:extLst>
            <a:ext uri="{909E8E84-426E-40dd-AFC4-6F175D3DCCD1}"/>
            <a:ext uri="{91240B29-F687-4f45-9708-019B960494DF}"/>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it-IT" sz="1400" dirty="0">
                <a:solidFill>
                  <a:schemeClr val="accent1"/>
                </a:solidFill>
                <a:latin typeface="Arial" panose="020B0604020202020204"/>
              </a:rPr>
              <a:t>Contributo a fondo perduto a copertura del tasso di sconto dei titoli di pagamento per </a:t>
            </a:r>
            <a:r>
              <a:rPr lang="it-IT" sz="1400" b="1" dirty="0">
                <a:solidFill>
                  <a:schemeClr val="accent1"/>
                </a:solidFill>
                <a:latin typeface="Arial" panose="020B0604020202020204"/>
              </a:rPr>
              <a:t>l’ottenimento da parte dei fornitori italiani di </a:t>
            </a:r>
            <a:r>
              <a:rPr lang="it-IT" sz="1400" b="1" dirty="0">
                <a:solidFill>
                  <a:schemeClr val="accent2"/>
                </a:solidFill>
                <a:latin typeface="Arial" panose="020B0604020202020204"/>
              </a:rPr>
              <a:t>liquidità immediata</a:t>
            </a:r>
            <a:endParaRPr kumimoji="0" lang="it-IT" altLang="it-IT" sz="1400" b="1" i="0" u="none" strike="noStrike" kern="1200" cap="none" spc="0" normalizeH="0" baseline="0" noProof="0" dirty="0">
              <a:ln>
                <a:noFill/>
              </a:ln>
              <a:solidFill>
                <a:schemeClr val="accent2"/>
              </a:solidFill>
              <a:effectLst/>
              <a:uLnTx/>
              <a:uFillTx/>
              <a:latin typeface="Arial" panose="020B0604020202020204"/>
              <a:ea typeface="+mn-ea"/>
              <a:cs typeface="+mn-cs"/>
            </a:endParaRPr>
          </a:p>
        </p:txBody>
      </p:sp>
      <p:sp>
        <p:nvSpPr>
          <p:cNvPr id="7" name="Rettangolo 50">
            <a:extLst>
              <a:ext uri="{FF2B5EF4-FFF2-40B4-BE49-F238E27FC236}">
                <a16:creationId xmlns:a16="http://schemas.microsoft.com/office/drawing/2014/main" id="{85474927-3480-1FEC-0483-CF344EB18ECC}"/>
              </a:ext>
            </a:extLst>
          </p:cNvPr>
          <p:cNvSpPr>
            <a:spLocks noChangeArrowheads="1"/>
          </p:cNvSpPr>
          <p:nvPr/>
        </p:nvSpPr>
        <p:spPr bwMode="auto">
          <a:xfrm>
            <a:off x="794684" y="3383695"/>
            <a:ext cx="4684333" cy="738664"/>
          </a:xfrm>
          <a:prstGeom prst="rect">
            <a:avLst/>
          </a:prstGeom>
          <a:noFill/>
          <a:ln>
            <a:noFill/>
          </a:ln>
          <a:extLst>
            <a:ext uri="{909E8E84-426E-40dd-AFC4-6F175D3DCCD1}"/>
            <a:ext uri="{91240B29-F687-4f45-9708-019B960494DF}"/>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77"/>
            <a:r>
              <a:rPr lang="it-IT" sz="1400" dirty="0">
                <a:solidFill>
                  <a:schemeClr val="accent1"/>
                </a:solidFill>
                <a:latin typeface="Arial" panose="020B0604020202020204"/>
              </a:rPr>
              <a:t>Contributo a fondo perduto con stabilizzazione del finanziamento a tasso fisso agevolato per la </a:t>
            </a:r>
            <a:r>
              <a:rPr lang="it-IT" sz="1400" b="1" dirty="0">
                <a:solidFill>
                  <a:schemeClr val="accent2"/>
                </a:solidFill>
                <a:latin typeface="Arial" panose="020B0604020202020204"/>
              </a:rPr>
              <a:t>riduzione dei costi finanziari </a:t>
            </a:r>
            <a:r>
              <a:rPr lang="it-IT" sz="1400" b="1" dirty="0">
                <a:solidFill>
                  <a:schemeClr val="accent1"/>
                </a:solidFill>
                <a:latin typeface="Arial" panose="020B0604020202020204"/>
              </a:rPr>
              <a:t>sostenuti dai clienti esteri </a:t>
            </a:r>
          </a:p>
        </p:txBody>
      </p:sp>
      <p:sp>
        <p:nvSpPr>
          <p:cNvPr id="16" name="Segnaposto testo 25">
            <a:extLst>
              <a:ext uri="{FF2B5EF4-FFF2-40B4-BE49-F238E27FC236}">
                <a16:creationId xmlns:a16="http://schemas.microsoft.com/office/drawing/2014/main" id="{573D6F7C-27EB-06A9-33DC-03EBA8631F81}"/>
              </a:ext>
            </a:extLst>
          </p:cNvPr>
          <p:cNvSpPr txBox="1">
            <a:spLocks/>
          </p:cNvSpPr>
          <p:nvPr/>
        </p:nvSpPr>
        <p:spPr bwMode="auto">
          <a:xfrm>
            <a:off x="7370671" y="2822505"/>
            <a:ext cx="3193355" cy="521959"/>
          </a:xfrm>
          <a:prstGeom prst="rect">
            <a:avLst/>
          </a:prstGeom>
          <a:solidFill>
            <a:schemeClr val="bg1"/>
          </a:solidFill>
          <a:ln>
            <a:noFill/>
          </a:ln>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07951" rtl="0" eaLnBrk="1" fontAlgn="auto" latinLnBrk="0" hangingPunct="1">
              <a:lnSpc>
                <a:spcPct val="100000"/>
              </a:lnSpc>
              <a:spcBef>
                <a:spcPts val="0"/>
              </a:spcBef>
              <a:spcAft>
                <a:spcPts val="0"/>
              </a:spcAft>
              <a:buClrTx/>
              <a:buSzTx/>
              <a:buFontTx/>
              <a:buNone/>
              <a:tabLst/>
              <a:defRPr/>
            </a:pPr>
            <a:r>
              <a:rPr kumimoji="0" lang="it-IT" altLang="it-IT" sz="1500" b="1" i="0" u="none" strike="noStrike" kern="1200" cap="none" spc="0" normalizeH="0" baseline="0" noProof="0" dirty="0">
                <a:ln>
                  <a:noFill/>
                </a:ln>
                <a:solidFill>
                  <a:srgbClr val="005392"/>
                </a:solidFill>
                <a:effectLst/>
                <a:uLnTx/>
                <a:uFillTx/>
                <a:latin typeface="Arial" panose="020B0604020202020204" pitchFamily="34" charset="0"/>
                <a:ea typeface="+mn-ea"/>
                <a:cs typeface="+mn-cs"/>
              </a:rPr>
              <a:t>CONTRIBUTO EXPORT SU </a:t>
            </a:r>
          </a:p>
          <a:p>
            <a:pPr marL="0" marR="0" lvl="0" indent="0" algn="ctr" defTabSz="607951" rtl="0" eaLnBrk="1" fontAlgn="auto" latinLnBrk="0" hangingPunct="1">
              <a:lnSpc>
                <a:spcPct val="100000"/>
              </a:lnSpc>
              <a:spcBef>
                <a:spcPts val="0"/>
              </a:spcBef>
              <a:spcAft>
                <a:spcPts val="0"/>
              </a:spcAft>
              <a:buClrTx/>
              <a:buSzTx/>
              <a:buFontTx/>
              <a:buNone/>
              <a:tabLst/>
              <a:defRPr/>
            </a:pPr>
            <a:r>
              <a:rPr kumimoji="0" lang="it-IT" altLang="it-IT" sz="1500" b="1" i="0" u="none" strike="noStrike" kern="1200" cap="none" spc="0" normalizeH="0" baseline="0" noProof="0" dirty="0">
                <a:ln>
                  <a:noFill/>
                </a:ln>
                <a:solidFill>
                  <a:srgbClr val="005392"/>
                </a:solidFill>
                <a:effectLst/>
                <a:uLnTx/>
                <a:uFillTx/>
                <a:latin typeface="Arial" panose="020B0604020202020204" pitchFamily="34" charset="0"/>
                <a:ea typeface="+mn-ea"/>
                <a:cs typeface="+mn-cs"/>
              </a:rPr>
              <a:t>CREDITO FORNITORE</a:t>
            </a:r>
          </a:p>
        </p:txBody>
      </p:sp>
      <p:sp>
        <p:nvSpPr>
          <p:cNvPr id="11" name="Segnaposto testo 25">
            <a:extLst>
              <a:ext uri="{FF2B5EF4-FFF2-40B4-BE49-F238E27FC236}">
                <a16:creationId xmlns:a16="http://schemas.microsoft.com/office/drawing/2014/main" id="{557C2479-1325-4CB2-F999-EDE1DFE782EB}"/>
              </a:ext>
            </a:extLst>
          </p:cNvPr>
          <p:cNvSpPr txBox="1">
            <a:spLocks/>
          </p:cNvSpPr>
          <p:nvPr/>
        </p:nvSpPr>
        <p:spPr bwMode="auto">
          <a:xfrm>
            <a:off x="10236522" y="5586646"/>
            <a:ext cx="1601760" cy="228501"/>
          </a:xfrm>
          <a:prstGeom prst="rect">
            <a:avLst/>
          </a:prstGeom>
          <a:solidFill>
            <a:schemeClr val="bg1"/>
          </a:solidFill>
          <a:ln>
            <a:noFill/>
          </a:ln>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07951" rtl="0" eaLnBrk="1" fontAlgn="auto" latinLnBrk="0" hangingPunct="1">
              <a:lnSpc>
                <a:spcPct val="100000"/>
              </a:lnSpc>
              <a:spcBef>
                <a:spcPts val="0"/>
              </a:spcBef>
              <a:spcAft>
                <a:spcPts val="0"/>
              </a:spcAft>
              <a:buClrTx/>
              <a:buSzTx/>
              <a:buFontTx/>
              <a:buNone/>
              <a:tabLst/>
              <a:defRPr/>
            </a:pPr>
            <a:r>
              <a:rPr kumimoji="0" lang="it-IT" altLang="it-IT" sz="1100"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Credito Fornitore</a:t>
            </a:r>
          </a:p>
        </p:txBody>
      </p:sp>
      <p:sp>
        <p:nvSpPr>
          <p:cNvPr id="17" name="Rettangolo arrotondato 85">
            <a:extLst>
              <a:ext uri="{FF2B5EF4-FFF2-40B4-BE49-F238E27FC236}">
                <a16:creationId xmlns:a16="http://schemas.microsoft.com/office/drawing/2014/main" id="{42C86EAC-EE04-6999-78FE-262BF2A27C38}"/>
              </a:ext>
            </a:extLst>
          </p:cNvPr>
          <p:cNvSpPr/>
          <p:nvPr/>
        </p:nvSpPr>
        <p:spPr>
          <a:xfrm>
            <a:off x="5791112" y="4743559"/>
            <a:ext cx="1590351"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200" b="1" dirty="0">
                <a:solidFill>
                  <a:schemeClr val="accent2"/>
                </a:solidFill>
                <a:latin typeface="Arial" panose="020B0604020202020204"/>
              </a:rPr>
              <a:t>Accesso </a:t>
            </a:r>
          </a:p>
          <a:p>
            <a:pPr algn="ctr">
              <a:defRPr/>
            </a:pPr>
            <a:r>
              <a:rPr lang="it-IT" sz="1200" b="1" dirty="0">
                <a:solidFill>
                  <a:schemeClr val="accent2"/>
                </a:solidFill>
                <a:latin typeface="Arial" panose="020B0604020202020204"/>
              </a:rPr>
              <a:t>gratuito agli strumenti</a:t>
            </a:r>
            <a:endParaRPr lang="it-IT" sz="1000" dirty="0">
              <a:solidFill>
                <a:schemeClr val="accent2"/>
              </a:solidFill>
              <a:latin typeface="Arial" panose="020B0604020202020204"/>
            </a:endParaRPr>
          </a:p>
        </p:txBody>
      </p:sp>
      <p:pic>
        <p:nvPicPr>
          <p:cNvPr id="25" name="Elemento grafico 24" descr="Etichetta contorno">
            <a:extLst>
              <a:ext uri="{FF2B5EF4-FFF2-40B4-BE49-F238E27FC236}">
                <a16:creationId xmlns:a16="http://schemas.microsoft.com/office/drawing/2014/main" id="{1C8158A9-B3E0-F7DA-09A8-6463C51C3CEB}"/>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658085" y="5004299"/>
            <a:ext cx="465706" cy="465706"/>
          </a:xfrm>
          <a:prstGeom prst="rect">
            <a:avLst/>
          </a:prstGeom>
        </p:spPr>
      </p:pic>
      <p:sp>
        <p:nvSpPr>
          <p:cNvPr id="39" name="Segnaposto testo 25">
            <a:extLst>
              <a:ext uri="{FF2B5EF4-FFF2-40B4-BE49-F238E27FC236}">
                <a16:creationId xmlns:a16="http://schemas.microsoft.com/office/drawing/2014/main" id="{9CB42950-67E5-99DC-F265-7B534BD360A4}"/>
              </a:ext>
            </a:extLst>
          </p:cNvPr>
          <p:cNvSpPr txBox="1">
            <a:spLocks/>
          </p:cNvSpPr>
          <p:nvPr/>
        </p:nvSpPr>
        <p:spPr bwMode="auto">
          <a:xfrm>
            <a:off x="8016058" y="5601794"/>
            <a:ext cx="1601760" cy="228501"/>
          </a:xfrm>
          <a:prstGeom prst="rect">
            <a:avLst/>
          </a:prstGeom>
          <a:solidFill>
            <a:schemeClr val="bg1"/>
          </a:solidFill>
          <a:ln>
            <a:noFill/>
          </a:ln>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07951" rtl="0" eaLnBrk="1" fontAlgn="auto" latinLnBrk="0" hangingPunct="1">
              <a:lnSpc>
                <a:spcPct val="100000"/>
              </a:lnSpc>
              <a:spcBef>
                <a:spcPts val="0"/>
              </a:spcBef>
              <a:spcAft>
                <a:spcPts val="0"/>
              </a:spcAft>
              <a:buClrTx/>
              <a:buSzTx/>
              <a:buFontTx/>
              <a:buNone/>
              <a:tabLst/>
              <a:defRPr/>
            </a:pPr>
            <a:r>
              <a:rPr kumimoji="0" lang="it-IT" altLang="it-IT" sz="1100"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Credito Fornitore</a:t>
            </a:r>
          </a:p>
        </p:txBody>
      </p:sp>
      <p:sp>
        <p:nvSpPr>
          <p:cNvPr id="49" name="Segnaposto testo 25">
            <a:extLst>
              <a:ext uri="{FF2B5EF4-FFF2-40B4-BE49-F238E27FC236}">
                <a16:creationId xmlns:a16="http://schemas.microsoft.com/office/drawing/2014/main" id="{D0D6CCED-C147-2792-C42B-8C2B03710DF7}"/>
              </a:ext>
            </a:extLst>
          </p:cNvPr>
          <p:cNvSpPr txBox="1">
            <a:spLocks/>
          </p:cNvSpPr>
          <p:nvPr/>
        </p:nvSpPr>
        <p:spPr bwMode="auto">
          <a:xfrm>
            <a:off x="1759899" y="5596159"/>
            <a:ext cx="1601760" cy="228501"/>
          </a:xfrm>
          <a:prstGeom prst="rect">
            <a:avLst/>
          </a:prstGeom>
          <a:solidFill>
            <a:schemeClr val="bg1"/>
          </a:solidFill>
          <a:ln>
            <a:noFill/>
          </a:ln>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07951" rtl="0" eaLnBrk="1" fontAlgn="auto" latinLnBrk="0" hangingPunct="1">
              <a:lnSpc>
                <a:spcPct val="100000"/>
              </a:lnSpc>
              <a:spcBef>
                <a:spcPts val="0"/>
              </a:spcBef>
              <a:spcAft>
                <a:spcPts val="0"/>
              </a:spcAft>
              <a:buClrTx/>
              <a:buSzTx/>
              <a:buFontTx/>
              <a:buNone/>
              <a:tabLst/>
              <a:defRPr/>
            </a:pPr>
            <a:r>
              <a:rPr kumimoji="0" lang="it-IT" altLang="it-IT" sz="1100"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Tutti gli strumenti</a:t>
            </a:r>
          </a:p>
        </p:txBody>
      </p:sp>
      <p:sp>
        <p:nvSpPr>
          <p:cNvPr id="50" name="Segnaposto testo 25">
            <a:extLst>
              <a:ext uri="{FF2B5EF4-FFF2-40B4-BE49-F238E27FC236}">
                <a16:creationId xmlns:a16="http://schemas.microsoft.com/office/drawing/2014/main" id="{0A183D38-246A-777B-3496-588575C59D82}"/>
              </a:ext>
            </a:extLst>
          </p:cNvPr>
          <p:cNvSpPr txBox="1">
            <a:spLocks/>
          </p:cNvSpPr>
          <p:nvPr/>
        </p:nvSpPr>
        <p:spPr bwMode="auto">
          <a:xfrm>
            <a:off x="3902590" y="5569322"/>
            <a:ext cx="1601760" cy="228501"/>
          </a:xfrm>
          <a:prstGeom prst="rect">
            <a:avLst/>
          </a:prstGeom>
          <a:noFill/>
          <a:ln>
            <a:noFill/>
          </a:ln>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07951" rtl="0" eaLnBrk="1" fontAlgn="auto" latinLnBrk="0" hangingPunct="1">
              <a:lnSpc>
                <a:spcPct val="100000"/>
              </a:lnSpc>
              <a:spcBef>
                <a:spcPts val="0"/>
              </a:spcBef>
              <a:spcAft>
                <a:spcPts val="0"/>
              </a:spcAft>
              <a:buClrTx/>
              <a:buSzTx/>
              <a:buFontTx/>
              <a:buNone/>
              <a:tabLst/>
              <a:defRPr/>
            </a:pPr>
            <a:r>
              <a:rPr kumimoji="0" lang="it-IT" altLang="it-IT" sz="1100"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Tutti gli strumenti</a:t>
            </a:r>
          </a:p>
        </p:txBody>
      </p:sp>
      <p:sp>
        <p:nvSpPr>
          <p:cNvPr id="51" name="Segnaposto testo 25">
            <a:extLst>
              <a:ext uri="{FF2B5EF4-FFF2-40B4-BE49-F238E27FC236}">
                <a16:creationId xmlns:a16="http://schemas.microsoft.com/office/drawing/2014/main" id="{E249FE6D-1A19-D606-AD18-62E9C2257288}"/>
              </a:ext>
            </a:extLst>
          </p:cNvPr>
          <p:cNvSpPr txBox="1">
            <a:spLocks/>
          </p:cNvSpPr>
          <p:nvPr/>
        </p:nvSpPr>
        <p:spPr bwMode="auto">
          <a:xfrm>
            <a:off x="5767113" y="5562906"/>
            <a:ext cx="1601760" cy="228501"/>
          </a:xfrm>
          <a:prstGeom prst="rect">
            <a:avLst/>
          </a:prstGeom>
          <a:solidFill>
            <a:schemeClr val="bg1"/>
          </a:solidFill>
          <a:ln>
            <a:noFill/>
          </a:ln>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07951" rtl="0" eaLnBrk="1" fontAlgn="auto" latinLnBrk="0" hangingPunct="1">
              <a:lnSpc>
                <a:spcPct val="100000"/>
              </a:lnSpc>
              <a:spcBef>
                <a:spcPts val="0"/>
              </a:spcBef>
              <a:spcAft>
                <a:spcPts val="0"/>
              </a:spcAft>
              <a:buClrTx/>
              <a:buSzTx/>
              <a:buFontTx/>
              <a:buNone/>
              <a:tabLst/>
              <a:defRPr/>
            </a:pPr>
            <a:r>
              <a:rPr kumimoji="0" lang="it-IT" altLang="it-IT" sz="1100"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Tutti gli strumenti</a:t>
            </a:r>
          </a:p>
        </p:txBody>
      </p:sp>
      <p:sp>
        <p:nvSpPr>
          <p:cNvPr id="14" name="Segnaposto testo 1">
            <a:extLst>
              <a:ext uri="{FF2B5EF4-FFF2-40B4-BE49-F238E27FC236}">
                <a16:creationId xmlns:a16="http://schemas.microsoft.com/office/drawing/2014/main" id="{2C9CF4FA-FFC1-8340-E30E-61ECB20D473B}"/>
              </a:ext>
            </a:extLst>
          </p:cNvPr>
          <p:cNvSpPr>
            <a:spLocks noGrp="1"/>
          </p:cNvSpPr>
          <p:nvPr>
            <p:ph type="body" idx="13"/>
          </p:nvPr>
        </p:nvSpPr>
        <p:spPr>
          <a:xfrm>
            <a:off x="334433" y="297158"/>
            <a:ext cx="8593667" cy="383116"/>
          </a:xfrm>
        </p:spPr>
        <p:txBody>
          <a:bodyPr/>
          <a:lstStyle/>
          <a:p>
            <a:r>
              <a:rPr lang="it-IT" dirty="0"/>
              <a:t>Supporto Credito all’Export</a:t>
            </a:r>
          </a:p>
        </p:txBody>
      </p:sp>
      <p:sp>
        <p:nvSpPr>
          <p:cNvPr id="15" name="Rettangolo 14">
            <a:extLst>
              <a:ext uri="{FF2B5EF4-FFF2-40B4-BE49-F238E27FC236}">
                <a16:creationId xmlns:a16="http://schemas.microsoft.com/office/drawing/2014/main" id="{C48D9DFC-D330-F81C-4B3C-303F141C6E93}"/>
              </a:ext>
            </a:extLst>
          </p:cNvPr>
          <p:cNvSpPr/>
          <p:nvPr/>
        </p:nvSpPr>
        <p:spPr>
          <a:xfrm>
            <a:off x="0" y="843424"/>
            <a:ext cx="12192000" cy="923330"/>
          </a:xfrm>
          <a:prstGeom prst="rect">
            <a:avLst/>
          </a:prstGeom>
          <a:noFill/>
        </p:spPr>
        <p:txBody>
          <a:bodyPr wrap="square">
            <a:spAutoFit/>
          </a:bodyPr>
          <a:lstStyle/>
          <a:p>
            <a:pPr algn="ctr">
              <a:defRPr/>
            </a:pPr>
            <a:r>
              <a:rPr kumimoji="0" lang="it-IT" b="1" i="0" u="none" strike="noStrike" kern="1200" cap="none" spc="0" normalizeH="0" baseline="0" noProof="0" dirty="0">
                <a:ln>
                  <a:noFill/>
                </a:ln>
                <a:solidFill>
                  <a:srgbClr val="415364"/>
                </a:solidFill>
                <a:effectLst/>
                <a:uLnTx/>
                <a:uFillTx/>
                <a:latin typeface="Arial" panose="020B0604020202020204"/>
                <a:ea typeface="+mn-ea"/>
                <a:cs typeface="+mn-cs"/>
              </a:rPr>
              <a:t>Contributi </a:t>
            </a:r>
            <a:r>
              <a:rPr kumimoji="0" lang="it-IT" i="0" u="none" strike="noStrike" kern="1200" cap="none" spc="0" normalizeH="0" baseline="0" noProof="0" dirty="0">
                <a:ln>
                  <a:noFill/>
                </a:ln>
                <a:solidFill>
                  <a:srgbClr val="415364"/>
                </a:solidFill>
                <a:effectLst/>
                <a:uLnTx/>
                <a:uFillTx/>
                <a:latin typeface="Arial" panose="020B0604020202020204"/>
                <a:ea typeface="+mn-ea"/>
                <a:cs typeface="+mn-cs"/>
              </a:rPr>
              <a:t>a valere sul </a:t>
            </a:r>
            <a:r>
              <a:rPr kumimoji="0" lang="it-IT" b="1" i="0" u="none" strike="noStrike" kern="1200" cap="none" spc="0" normalizeH="0" baseline="0" noProof="0" dirty="0">
                <a:ln>
                  <a:noFill/>
                </a:ln>
                <a:solidFill>
                  <a:srgbClr val="415364"/>
                </a:solidFill>
                <a:effectLst/>
                <a:uLnTx/>
                <a:uFillTx/>
                <a:latin typeface="Arial" panose="020B0604020202020204"/>
                <a:ea typeface="+mn-ea"/>
                <a:cs typeface="+mn-cs"/>
              </a:rPr>
              <a:t>Fondo 295* </a:t>
            </a:r>
            <a:r>
              <a:rPr kumimoji="0" lang="it-IT" b="0" i="0" u="none" strike="noStrike" kern="1200" cap="none" spc="0" normalizeH="0" baseline="0" noProof="0" dirty="0">
                <a:ln>
                  <a:noFill/>
                </a:ln>
                <a:solidFill>
                  <a:srgbClr val="415364"/>
                </a:solidFill>
                <a:effectLst/>
                <a:uLnTx/>
                <a:uFillTx/>
                <a:latin typeface="Arial" panose="020B0604020202020204"/>
                <a:ea typeface="+mn-ea"/>
                <a:cs typeface="+mn-cs"/>
              </a:rPr>
              <a:t>a sostegno delle </a:t>
            </a:r>
            <a:r>
              <a:rPr kumimoji="0" lang="it-IT" b="1" i="0" u="none" strike="noStrike" kern="1200" cap="none" spc="0" normalizeH="0" baseline="0" noProof="0" dirty="0">
                <a:ln>
                  <a:noFill/>
                </a:ln>
                <a:solidFill>
                  <a:srgbClr val="415364"/>
                </a:solidFill>
                <a:effectLst/>
                <a:uLnTx/>
                <a:uFillTx/>
                <a:latin typeface="Arial" panose="020B0604020202020204"/>
                <a:ea typeface="+mn-ea"/>
                <a:cs typeface="+mn-cs"/>
              </a:rPr>
              <a:t>esportazioni di beni </a:t>
            </a:r>
            <a:r>
              <a:rPr lang="it-IT" b="1" dirty="0">
                <a:solidFill>
                  <a:srgbClr val="415364"/>
                </a:solidFill>
              </a:rPr>
              <a:t>di investimento e servizi.</a:t>
            </a:r>
          </a:p>
          <a:p>
            <a:pPr algn="ctr">
              <a:defRPr/>
            </a:pPr>
            <a:r>
              <a:rPr lang="it-IT" b="0" dirty="0"/>
              <a:t>Abbattimento dei costi finanziari per migliorare la </a:t>
            </a:r>
            <a:r>
              <a:rPr lang="it-IT" b="1" dirty="0">
                <a:solidFill>
                  <a:schemeClr val="accent2"/>
                </a:solidFill>
              </a:rPr>
              <a:t>competitività dell’export italiano</a:t>
            </a:r>
          </a:p>
          <a:p>
            <a:pPr lvl="0" algn="ctr">
              <a:defRPr/>
            </a:pPr>
            <a:endParaRPr kumimoji="0" lang="it-IT" b="0"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23" name="CasellaDiTesto 22">
            <a:extLst>
              <a:ext uri="{FF2B5EF4-FFF2-40B4-BE49-F238E27FC236}">
                <a16:creationId xmlns:a16="http://schemas.microsoft.com/office/drawing/2014/main" id="{32705352-3356-4918-75FB-E90DF43C4357}"/>
              </a:ext>
            </a:extLst>
          </p:cNvPr>
          <p:cNvSpPr txBox="1"/>
          <p:nvPr/>
        </p:nvSpPr>
        <p:spPr>
          <a:xfrm>
            <a:off x="382172" y="6461008"/>
            <a:ext cx="4268177" cy="230832"/>
          </a:xfrm>
          <a:prstGeom prst="rect">
            <a:avLst/>
          </a:prstGeom>
          <a:noFill/>
        </p:spPr>
        <p:txBody>
          <a:bodyPr wrap="square">
            <a:spAutoFit/>
          </a:bodyPr>
          <a:lstStyle/>
          <a:p>
            <a:r>
              <a:rPr lang="it-IT" sz="900" i="1" dirty="0"/>
              <a:t>* Risorse a valere su fondi pubblici gestiti da SIMEST per conto del MAECI</a:t>
            </a:r>
          </a:p>
        </p:txBody>
      </p:sp>
      <p:pic>
        <p:nvPicPr>
          <p:cNvPr id="24" name="Picture 2" descr="Oli per macchine tessili - Brescia - Avogadro">
            <a:extLst>
              <a:ext uri="{FF2B5EF4-FFF2-40B4-BE49-F238E27FC236}">
                <a16:creationId xmlns:a16="http://schemas.microsoft.com/office/drawing/2014/main" id="{FD29AC0E-9A88-8A58-848F-9C7155CCB62A}"/>
              </a:ext>
            </a:extLst>
          </p:cNvPr>
          <p:cNvPicPr>
            <a:picLocks noChangeAspect="1" noChangeArrowheads="1"/>
          </p:cNvPicPr>
          <p:nvPr/>
        </p:nvPicPr>
        <p:blipFill rotWithShape="1">
          <a:blip r:embed="rId9" cstate="email">
            <a:extLst>
              <a:ext uri="{28A0092B-C50C-407E-A947-70E740481C1C}">
                <a14:useLocalDpi xmlns:a14="http://schemas.microsoft.com/office/drawing/2010/main" val="0"/>
              </a:ext>
            </a:extLst>
          </a:blip>
          <a:srcRect/>
          <a:stretch/>
        </p:blipFill>
        <p:spPr bwMode="auto">
          <a:xfrm>
            <a:off x="7058100" y="1581240"/>
            <a:ext cx="3966634" cy="1114946"/>
          </a:xfrm>
          <a:prstGeom prst="rect">
            <a:avLst/>
          </a:prstGeom>
          <a:noFill/>
          <a:extLst>
            <a:ext uri="{909E8E84-426E-40DD-AFC4-6F175D3DCCD1}">
              <a14:hiddenFill xmlns:a14="http://schemas.microsoft.com/office/drawing/2010/main">
                <a:solidFill>
                  <a:srgbClr val="FFFFFF"/>
                </a:solidFill>
              </a14:hiddenFill>
            </a:ext>
          </a:extLst>
        </p:spPr>
      </p:pic>
      <p:sp>
        <p:nvSpPr>
          <p:cNvPr id="35" name="CasellaDiTesto 34">
            <a:extLst>
              <a:ext uri="{FF2B5EF4-FFF2-40B4-BE49-F238E27FC236}">
                <a16:creationId xmlns:a16="http://schemas.microsoft.com/office/drawing/2014/main" id="{CE0D6DDF-576D-8818-C72C-60884DA4D628}"/>
              </a:ext>
            </a:extLst>
          </p:cNvPr>
          <p:cNvSpPr txBox="1"/>
          <p:nvPr/>
        </p:nvSpPr>
        <p:spPr>
          <a:xfrm>
            <a:off x="1555512" y="4164868"/>
            <a:ext cx="3007155" cy="485928"/>
          </a:xfrm>
          <a:prstGeom prst="rect">
            <a:avLst/>
          </a:prstGeom>
          <a:solidFill>
            <a:srgbClr val="EDEDED"/>
          </a:solidFill>
          <a:ln w="6350">
            <a:noFill/>
            <a:prstDash val="dash"/>
          </a:ln>
        </p:spPr>
        <p:txBody>
          <a:bodyPr vert="horz"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dirty="0">
                <a:solidFill>
                  <a:srgbClr val="415364"/>
                </a:solidFill>
                <a:latin typeface="Arial" panose="020B0604020202020204"/>
              </a:rPr>
              <a:t>   Operatività attivabile anche su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5392"/>
                </a:solidFill>
                <a:effectLst/>
                <a:uLnTx/>
                <a:uFillTx/>
                <a:latin typeface="Arial" panose="020B0604020202020204"/>
              </a:rPr>
              <a:t>Lettere di Credito Export</a:t>
            </a:r>
          </a:p>
        </p:txBody>
      </p:sp>
      <p:grpSp>
        <p:nvGrpSpPr>
          <p:cNvPr id="36" name="Gruppo 35">
            <a:extLst>
              <a:ext uri="{FF2B5EF4-FFF2-40B4-BE49-F238E27FC236}">
                <a16:creationId xmlns:a16="http://schemas.microsoft.com/office/drawing/2014/main" id="{1F4ADE17-56CE-A11C-0807-6E2B5BFAE627}"/>
              </a:ext>
            </a:extLst>
          </p:cNvPr>
          <p:cNvGrpSpPr>
            <a:grpSpLocks noChangeAspect="1"/>
          </p:cNvGrpSpPr>
          <p:nvPr/>
        </p:nvGrpSpPr>
        <p:grpSpPr>
          <a:xfrm>
            <a:off x="1403122" y="4139254"/>
            <a:ext cx="356777" cy="356777"/>
            <a:chOff x="688228" y="5442273"/>
            <a:chExt cx="435570" cy="435570"/>
          </a:xfrm>
        </p:grpSpPr>
        <p:sp>
          <p:nvSpPr>
            <p:cNvPr id="37" name="Ovale 36">
              <a:extLst>
                <a:ext uri="{FF2B5EF4-FFF2-40B4-BE49-F238E27FC236}">
                  <a16:creationId xmlns:a16="http://schemas.microsoft.com/office/drawing/2014/main" id="{3970B4A6-8317-6B09-5F08-157D14384E6D}"/>
                </a:ext>
              </a:extLst>
            </p:cNvPr>
            <p:cNvSpPr>
              <a:spLocks noChangeAspect="1"/>
            </p:cNvSpPr>
            <p:nvPr/>
          </p:nvSpPr>
          <p:spPr>
            <a:xfrm>
              <a:off x="716047" y="5467221"/>
              <a:ext cx="379931" cy="3799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pic>
          <p:nvPicPr>
            <p:cNvPr id="38" name="Immagine 37">
              <a:extLst>
                <a:ext uri="{FF2B5EF4-FFF2-40B4-BE49-F238E27FC236}">
                  <a16:creationId xmlns:a16="http://schemas.microsoft.com/office/drawing/2014/main" id="{DE604F9B-D512-0ED8-0F1E-7EA38D71017E}"/>
                </a:ext>
              </a:extLst>
            </p:cNvPr>
            <p:cNvPicPr>
              <a:picLocks noChangeAspect="1"/>
            </p:cNvPicPr>
            <p:nvPr/>
          </p:nvPicPr>
          <p:blipFill>
            <a:blip r:embed="rId10"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88228" y="5442273"/>
              <a:ext cx="435570" cy="435570"/>
            </a:xfrm>
            <a:prstGeom prst="rect">
              <a:avLst/>
            </a:prstGeom>
          </p:spPr>
        </p:pic>
      </p:grpSp>
      <p:sp>
        <p:nvSpPr>
          <p:cNvPr id="41" name="CasellaDiTesto 40">
            <a:extLst>
              <a:ext uri="{FF2B5EF4-FFF2-40B4-BE49-F238E27FC236}">
                <a16:creationId xmlns:a16="http://schemas.microsoft.com/office/drawing/2014/main" id="{A77D3C78-0D58-6F92-37A5-3C7C31BC1DE6}"/>
              </a:ext>
            </a:extLst>
          </p:cNvPr>
          <p:cNvSpPr txBox="1"/>
          <p:nvPr/>
        </p:nvSpPr>
        <p:spPr>
          <a:xfrm>
            <a:off x="7563687" y="4160898"/>
            <a:ext cx="3007155" cy="482760"/>
          </a:xfrm>
          <a:prstGeom prst="rect">
            <a:avLst/>
          </a:prstGeom>
          <a:solidFill>
            <a:srgbClr val="EDEDED"/>
          </a:solidFill>
          <a:ln w="6350">
            <a:noFill/>
            <a:prstDash val="dash"/>
          </a:ln>
        </p:spPr>
        <p:txBody>
          <a:bodyPr vert="horz" wrap="square" lIns="91440" tIns="45720" rIns="91440" bIns="45720" rtlCol="0" anchor="ctr">
            <a:normAutofit/>
          </a:bodyPr>
          <a:lstStyle/>
          <a:p>
            <a:pPr lvl="0" algn="ctr">
              <a:defRPr/>
            </a:pPr>
            <a:r>
              <a:rPr lang="it-IT" sz="1200" dirty="0">
                <a:solidFill>
                  <a:srgbClr val="415364"/>
                </a:solidFill>
                <a:latin typeface="Arial" panose="020B0604020202020204"/>
              </a:rPr>
              <a:t>    Operatività attivabile anche per </a:t>
            </a:r>
            <a:r>
              <a:rPr lang="it-IT" sz="1200" b="1" dirty="0">
                <a:solidFill>
                  <a:srgbClr val="005392"/>
                </a:solidFill>
              </a:rPr>
              <a:t>contratti di Leasing all’Esportazione</a:t>
            </a:r>
            <a:endParaRPr kumimoji="0" lang="it-IT" sz="1200" b="1" i="0" u="none" strike="noStrike" kern="1200" cap="none" spc="0" normalizeH="0" baseline="0" noProof="0" dirty="0">
              <a:ln>
                <a:noFill/>
              </a:ln>
              <a:solidFill>
                <a:srgbClr val="005392"/>
              </a:solidFill>
              <a:effectLst/>
              <a:uLnTx/>
              <a:uFillTx/>
              <a:latin typeface="Arial" panose="020B0604020202020204"/>
            </a:endParaRPr>
          </a:p>
        </p:txBody>
      </p:sp>
      <p:grpSp>
        <p:nvGrpSpPr>
          <p:cNvPr id="42" name="Gruppo 41">
            <a:extLst>
              <a:ext uri="{FF2B5EF4-FFF2-40B4-BE49-F238E27FC236}">
                <a16:creationId xmlns:a16="http://schemas.microsoft.com/office/drawing/2014/main" id="{7259C763-6E03-18BE-7EFD-6BEF99F5DC93}"/>
              </a:ext>
            </a:extLst>
          </p:cNvPr>
          <p:cNvGrpSpPr>
            <a:grpSpLocks noChangeAspect="1"/>
          </p:cNvGrpSpPr>
          <p:nvPr/>
        </p:nvGrpSpPr>
        <p:grpSpPr>
          <a:xfrm>
            <a:off x="7295982" y="4095089"/>
            <a:ext cx="356777" cy="356777"/>
            <a:chOff x="688228" y="5442273"/>
            <a:chExt cx="435570" cy="435570"/>
          </a:xfrm>
        </p:grpSpPr>
        <p:sp>
          <p:nvSpPr>
            <p:cNvPr id="43" name="Ovale 42">
              <a:extLst>
                <a:ext uri="{FF2B5EF4-FFF2-40B4-BE49-F238E27FC236}">
                  <a16:creationId xmlns:a16="http://schemas.microsoft.com/office/drawing/2014/main" id="{5EBE6970-05D3-EA02-0A06-994768EE7483}"/>
                </a:ext>
              </a:extLst>
            </p:cNvPr>
            <p:cNvSpPr>
              <a:spLocks noChangeAspect="1"/>
            </p:cNvSpPr>
            <p:nvPr/>
          </p:nvSpPr>
          <p:spPr>
            <a:xfrm>
              <a:off x="716047" y="5467221"/>
              <a:ext cx="379931" cy="3799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pic>
          <p:nvPicPr>
            <p:cNvPr id="44" name="Immagine 43">
              <a:extLst>
                <a:ext uri="{FF2B5EF4-FFF2-40B4-BE49-F238E27FC236}">
                  <a16:creationId xmlns:a16="http://schemas.microsoft.com/office/drawing/2014/main" id="{19BA5D2A-8E27-DF9D-D62A-C9333ADDA447}"/>
                </a:ext>
              </a:extLst>
            </p:cNvPr>
            <p:cNvPicPr>
              <a:picLocks noChangeAspect="1"/>
            </p:cNvPicPr>
            <p:nvPr/>
          </p:nvPicPr>
          <p:blipFill>
            <a:blip r:embed="rId10"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88228" y="5442273"/>
              <a:ext cx="435570" cy="435570"/>
            </a:xfrm>
            <a:prstGeom prst="rect">
              <a:avLst/>
            </a:prstGeom>
          </p:spPr>
        </p:pic>
      </p:grpSp>
      <p:pic>
        <p:nvPicPr>
          <p:cNvPr id="8" name="Immagine 7" descr="Banchina commerciale con nave portacontainer per trasporto merci e gru che scarica nave">
            <a:extLst>
              <a:ext uri="{FF2B5EF4-FFF2-40B4-BE49-F238E27FC236}">
                <a16:creationId xmlns:a16="http://schemas.microsoft.com/office/drawing/2014/main" id="{3A733247-9A3C-5E19-A5B1-6C07BCCF88B0}"/>
              </a:ext>
            </a:extLst>
          </p:cNvPr>
          <p:cNvPicPr>
            <a:picLocks noChangeAspect="1"/>
          </p:cNvPicPr>
          <p:nvPr/>
        </p:nvPicPr>
        <p:blipFill rotWithShape="1">
          <a:blip r:embed="rId11" cstate="email">
            <a:extLst>
              <a:ext uri="{28A0092B-C50C-407E-A947-70E740481C1C}">
                <a14:useLocalDpi xmlns:a14="http://schemas.microsoft.com/office/drawing/2010/main" val="0"/>
              </a:ext>
            </a:extLst>
          </a:blip>
          <a:srcRect/>
          <a:stretch/>
        </p:blipFill>
        <p:spPr>
          <a:xfrm>
            <a:off x="1155471" y="1590642"/>
            <a:ext cx="3962755" cy="1096142"/>
          </a:xfrm>
          <a:prstGeom prst="rect">
            <a:avLst/>
          </a:prstGeom>
        </p:spPr>
      </p:pic>
      <p:sp>
        <p:nvSpPr>
          <p:cNvPr id="2" name="CasellaDiTesto 1">
            <a:extLst>
              <a:ext uri="{FF2B5EF4-FFF2-40B4-BE49-F238E27FC236}">
                <a16:creationId xmlns:a16="http://schemas.microsoft.com/office/drawing/2014/main" id="{F6730F9D-3EA1-F71F-6189-8098E3AE23FE}"/>
              </a:ext>
            </a:extLst>
          </p:cNvPr>
          <p:cNvSpPr txBox="1"/>
          <p:nvPr/>
        </p:nvSpPr>
        <p:spPr>
          <a:xfrm>
            <a:off x="29279" y="4783952"/>
            <a:ext cx="1152983" cy="1017796"/>
          </a:xfrm>
          <a:prstGeom prst="rect">
            <a:avLst/>
          </a:prstGeom>
          <a:solidFill>
            <a:schemeClr val="bg1"/>
          </a:solidFill>
        </p:spPr>
        <p:txBody>
          <a:bodyPr wrap="square" anchor="ctr" anchorCtr="0">
            <a:noAutofit/>
          </a:bodyPr>
          <a:lstStyle>
            <a:defPPr>
              <a:defRPr lang="it-IT"/>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rgbClr val="415364"/>
                </a:solidFill>
                <a:effectLst/>
                <a:uLnTx/>
                <a:uFillTx/>
                <a:latin typeface="Arial" panose="020B0604020202020204"/>
              </a:defRPr>
            </a:lvl1pPr>
          </a:lstStyle>
          <a:p>
            <a:r>
              <a:rPr lang="it-IT" dirty="0">
                <a:solidFill>
                  <a:schemeClr val="accent2"/>
                </a:solidFill>
              </a:rPr>
              <a:t>BENEFICI</a:t>
            </a:r>
          </a:p>
        </p:txBody>
      </p:sp>
      <p:pic>
        <p:nvPicPr>
          <p:cNvPr id="3" name="Elemento grafico 2" descr="Accento circonflesso verso destra con riempimento a tinta unita">
            <a:extLst>
              <a:ext uri="{FF2B5EF4-FFF2-40B4-BE49-F238E27FC236}">
                <a16:creationId xmlns:a16="http://schemas.microsoft.com/office/drawing/2014/main" id="{6234817A-2D2B-850A-3C24-880C67438067}"/>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80602" y="4941499"/>
            <a:ext cx="519453" cy="712189"/>
          </a:xfrm>
          <a:prstGeom prst="rect">
            <a:avLst/>
          </a:prstGeom>
        </p:spPr>
      </p:pic>
      <p:sp>
        <p:nvSpPr>
          <p:cNvPr id="9" name="Rettangolo arrotondato 85">
            <a:extLst>
              <a:ext uri="{FF2B5EF4-FFF2-40B4-BE49-F238E27FC236}">
                <a16:creationId xmlns:a16="http://schemas.microsoft.com/office/drawing/2014/main" id="{C75363AB-9D07-A4A5-766B-043C188D1B92}"/>
              </a:ext>
            </a:extLst>
          </p:cNvPr>
          <p:cNvSpPr/>
          <p:nvPr/>
        </p:nvSpPr>
        <p:spPr>
          <a:xfrm>
            <a:off x="10373871" y="2822505"/>
            <a:ext cx="1301726" cy="471396"/>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algn="ctr">
              <a:defRPr/>
            </a:pPr>
            <a:r>
              <a:rPr lang="it-IT" sz="1050" b="1" dirty="0">
                <a:solidFill>
                  <a:schemeClr val="bg1"/>
                </a:solidFill>
                <a:latin typeface="Arial" panose="020B0604020202020204"/>
              </a:rPr>
              <a:t>NEW</a:t>
            </a:r>
          </a:p>
          <a:p>
            <a:pPr marL="360363" algn="ctr">
              <a:defRPr/>
            </a:pPr>
            <a:r>
              <a:rPr lang="it-IT" sz="900" b="1" dirty="0" err="1">
                <a:solidFill>
                  <a:schemeClr val="bg1"/>
                </a:solidFill>
                <a:latin typeface="Arial" panose="020B0604020202020204"/>
              </a:rPr>
              <a:t>Onboarding</a:t>
            </a:r>
            <a:r>
              <a:rPr lang="it-IT" sz="900" b="1" dirty="0">
                <a:solidFill>
                  <a:schemeClr val="bg1"/>
                </a:solidFill>
                <a:latin typeface="Arial" panose="020B0604020202020204"/>
              </a:rPr>
              <a:t> digitalizzato</a:t>
            </a:r>
          </a:p>
        </p:txBody>
      </p:sp>
      <p:pic>
        <p:nvPicPr>
          <p:cNvPr id="12" name="Elemento grafico 11" descr="Portatile con riempimento a tinta unita">
            <a:extLst>
              <a:ext uri="{FF2B5EF4-FFF2-40B4-BE49-F238E27FC236}">
                <a16:creationId xmlns:a16="http://schemas.microsoft.com/office/drawing/2014/main" id="{53DC0BF9-4137-AE7B-23AC-E6546CB7513F}"/>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0419035" y="2835990"/>
            <a:ext cx="396027" cy="396027"/>
          </a:xfrm>
          <a:prstGeom prst="rect">
            <a:avLst/>
          </a:prstGeom>
        </p:spPr>
      </p:pic>
      <p:sp>
        <p:nvSpPr>
          <p:cNvPr id="10" name="Rettangolo 9">
            <a:extLst>
              <a:ext uri="{FF2B5EF4-FFF2-40B4-BE49-F238E27FC236}">
                <a16:creationId xmlns:a16="http://schemas.microsoft.com/office/drawing/2014/main" id="{2E4436D1-0F94-4EB2-365A-44288FD36760}"/>
              </a:ext>
            </a:extLst>
          </p:cNvPr>
          <p:cNvSpPr/>
          <p:nvPr/>
        </p:nvSpPr>
        <p:spPr>
          <a:xfrm>
            <a:off x="2017789" y="5986945"/>
            <a:ext cx="8356082" cy="39969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algn="ctr" defTabSz="1178125">
              <a:lnSpc>
                <a:spcPct val="100000"/>
              </a:lnSpc>
              <a:spcBef>
                <a:spcPts val="0"/>
              </a:spcBef>
              <a:defRPr/>
            </a:pPr>
            <a:r>
              <a:rPr kumimoji="0" lang="it-IT" sz="1450" b="1"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Credito Fornitore: </a:t>
            </a:r>
            <a:r>
              <a:rPr kumimoji="0" lang="it-IT" sz="1450" b="1" i="0" u="none" strike="noStrike" kern="1200" cap="none" spc="0" normalizeH="0" baseline="0" noProof="0" dirty="0">
                <a:ln>
                  <a:noFill/>
                </a:ln>
                <a:solidFill>
                  <a:schemeClr val="accent2"/>
                </a:solidFill>
                <a:effectLst/>
                <a:uLnTx/>
                <a:uFillTx/>
                <a:latin typeface="+mj-lt"/>
                <a:ea typeface="+mn-ea"/>
                <a:cs typeface="Arial" panose="020B0604020202020204" pitchFamily="34" charset="0"/>
              </a:rPr>
              <a:t>a</a:t>
            </a:r>
            <a:r>
              <a:rPr lang="it-IT" sz="1450" b="1" dirty="0" err="1">
                <a:solidFill>
                  <a:schemeClr val="accent2"/>
                </a:solidFill>
                <a:cs typeface="Arial" panose="020B0604020202020204" pitchFamily="34" charset="0"/>
              </a:rPr>
              <a:t>mmissibilità</a:t>
            </a:r>
            <a:r>
              <a:rPr lang="it-IT" sz="1450" b="1" dirty="0">
                <a:solidFill>
                  <a:schemeClr val="accent2"/>
                </a:solidFill>
                <a:cs typeface="Arial" panose="020B0604020202020204" pitchFamily="34" charset="0"/>
              </a:rPr>
              <a:t> delle fatture commerciali </a:t>
            </a:r>
            <a:r>
              <a:rPr lang="it-IT" sz="1450" b="1" dirty="0">
                <a:solidFill>
                  <a:schemeClr val="accent1"/>
                </a:solidFill>
                <a:cs typeface="Arial" panose="020B0604020202020204" pitchFamily="34" charset="0"/>
              </a:rPr>
              <a:t>e</a:t>
            </a:r>
            <a:r>
              <a:rPr lang="it-IT" sz="1450" b="1" dirty="0">
                <a:solidFill>
                  <a:schemeClr val="accent2"/>
                </a:solidFill>
                <a:cs typeface="Arial" panose="020B0604020202020204" pitchFamily="34" charset="0"/>
              </a:rPr>
              <a:t> </a:t>
            </a:r>
            <a:r>
              <a:rPr kumimoji="0" lang="it-IT" sz="1450" b="1" i="0" u="none" strike="noStrike" kern="1200" cap="none" spc="0" normalizeH="0" baseline="0" noProof="0" dirty="0">
                <a:ln>
                  <a:noFill/>
                </a:ln>
                <a:solidFill>
                  <a:schemeClr val="accent2"/>
                </a:solidFill>
                <a:effectLst/>
                <a:uLnTx/>
                <a:uFillTx/>
                <a:latin typeface="+mj-lt"/>
                <a:ea typeface="+mn-ea"/>
                <a:cs typeface="Arial" panose="020B0604020202020204" pitchFamily="34" charset="0"/>
              </a:rPr>
              <a:t>contributi fino al 5% </a:t>
            </a:r>
            <a:r>
              <a:rPr kumimoji="0" lang="it-IT" sz="1450" b="1" i="0" u="none" strike="noStrike" kern="1200" cap="none" spc="0" normalizeH="0" baseline="0" noProof="0" dirty="0">
                <a:ln>
                  <a:noFill/>
                </a:ln>
                <a:solidFill>
                  <a:srgbClr val="415364"/>
                </a:solidFill>
                <a:effectLst/>
                <a:uLnTx/>
                <a:uFillTx/>
                <a:latin typeface="+mj-lt"/>
                <a:ea typeface="+mn-ea"/>
                <a:cs typeface="Arial" panose="020B0604020202020204" pitchFamily="34" charset="0"/>
              </a:rPr>
              <a:t>per commesse export</a:t>
            </a:r>
            <a:endParaRPr kumimoji="0" lang="it-IT" sz="1450" b="1" i="0" u="none" strike="noStrike" kern="1200" cap="none" spc="0" normalizeH="0" baseline="0" noProof="0" dirty="0">
              <a:ln>
                <a:noFill/>
              </a:ln>
              <a:solidFill>
                <a:schemeClr val="accent2"/>
              </a:solidFill>
              <a:effectLst/>
              <a:uLnTx/>
              <a:uFillTx/>
              <a:latin typeface="+mj-lt"/>
              <a:ea typeface="+mn-ea"/>
              <a:cs typeface="Arial" panose="020B0604020202020204" pitchFamily="34" charset="0"/>
            </a:endParaRPr>
          </a:p>
        </p:txBody>
      </p:sp>
      <p:pic>
        <p:nvPicPr>
          <p:cNvPr id="29" name="Immagine 28" descr="Immagine che contiene nero, oscurità&#10;&#10;Descrizione generata automaticamente">
            <a:extLst>
              <a:ext uri="{FF2B5EF4-FFF2-40B4-BE49-F238E27FC236}">
                <a16:creationId xmlns:a16="http://schemas.microsoft.com/office/drawing/2014/main" id="{811EEC4F-1521-8440-EEB3-121EEF1DF350}"/>
              </a:ext>
            </a:extLst>
          </p:cNvPr>
          <p:cNvPicPr>
            <a:picLocks noChangeAspect="1"/>
          </p:cNvPicPr>
          <p:nvPr/>
        </p:nvPicPr>
        <p:blipFill>
          <a:blip r:embed="rId14"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665684" y="5940013"/>
            <a:ext cx="401587" cy="401587"/>
          </a:xfrm>
          <a:prstGeom prst="rect">
            <a:avLst/>
          </a:prstGeom>
        </p:spPr>
      </p:pic>
    </p:spTree>
    <p:extLst>
      <p:ext uri="{BB962C8B-B14F-4D97-AF65-F5344CB8AC3E}">
        <p14:creationId xmlns:p14="http://schemas.microsoft.com/office/powerpoint/2010/main" val="654757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3"/>
          </p:nvPr>
        </p:nvSpPr>
        <p:spPr/>
        <p:txBody>
          <a:bodyPr/>
          <a:lstStyle/>
          <a:p>
            <a:r>
              <a:rPr lang="it-IT" dirty="0"/>
              <a:t>Contributo Export su Credito Acquirente </a:t>
            </a:r>
          </a:p>
        </p:txBody>
      </p:sp>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pic>
        <p:nvPicPr>
          <p:cNvPr id="8" name="Immagin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29181" y="1135759"/>
            <a:ext cx="1205079" cy="574924"/>
          </a:xfrm>
          <a:prstGeom prst="rect">
            <a:avLst/>
          </a:prstGeom>
        </p:spPr>
      </p:pic>
      <p:sp>
        <p:nvSpPr>
          <p:cNvPr id="9" name="Rettangolo 8"/>
          <p:cNvSpPr/>
          <p:nvPr/>
        </p:nvSpPr>
        <p:spPr>
          <a:xfrm>
            <a:off x="5817510" y="3043981"/>
            <a:ext cx="1511137" cy="46835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EFD"/>
                </a:solidFill>
                <a:effectLst/>
                <a:uLnTx/>
                <a:uFillTx/>
                <a:latin typeface="Arial" panose="020B0604020202020204"/>
                <a:ea typeface="+mn-ea"/>
                <a:cs typeface="+mn-cs"/>
              </a:rPr>
              <a:t>Esportatore italiano</a:t>
            </a:r>
          </a:p>
        </p:txBody>
      </p:sp>
      <p:sp>
        <p:nvSpPr>
          <p:cNvPr id="10" name="CasellaDiTesto 9"/>
          <p:cNvSpPr txBox="1"/>
          <p:nvPr/>
        </p:nvSpPr>
        <p:spPr>
          <a:xfrm>
            <a:off x="10417628" y="1825723"/>
            <a:ext cx="1369844" cy="841268"/>
          </a:xfrm>
          <a:prstGeom prst="rect">
            <a:avLst/>
          </a:prstGeom>
        </p:spPr>
        <p:txBody>
          <a:bodyPr vert="horz"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dirty="0">
                <a:ln>
                  <a:noFill/>
                </a:ln>
                <a:solidFill>
                  <a:srgbClr val="415364"/>
                </a:solidFill>
                <a:effectLst/>
                <a:uLnTx/>
                <a:uFillTx/>
                <a:latin typeface="Arial" panose="020B0604020202020204"/>
                <a:ea typeface="+mn-ea"/>
                <a:cs typeface="+mn-cs"/>
              </a:rPr>
              <a:t>Finanziamento fino all’85%</a:t>
            </a:r>
            <a:r>
              <a:rPr kumimoji="0" lang="it-IT" sz="900" b="0" i="0" u="none" strike="noStrike" kern="1200" cap="none" spc="0" normalizeH="0" baseline="0" noProof="0" dirty="0">
                <a:ln>
                  <a:noFill/>
                </a:ln>
                <a:solidFill>
                  <a:srgbClr val="415364"/>
                </a:solidFill>
                <a:effectLst/>
                <a:uLnTx/>
                <a:uFillTx/>
                <a:latin typeface="Arial" panose="020B0604020202020204"/>
                <a:ea typeface="+mn-ea"/>
                <a:cs typeface="+mn-cs"/>
              </a:rPr>
              <a:t> dell’</a:t>
            </a:r>
            <a:r>
              <a:rPr kumimoji="0" lang="it-IT" sz="900" b="0" i="1" u="none" strike="noStrike" kern="1200" cap="none" spc="0" normalizeH="0" baseline="0" noProof="0" dirty="0">
                <a:ln>
                  <a:noFill/>
                </a:ln>
                <a:solidFill>
                  <a:srgbClr val="415364"/>
                </a:solidFill>
                <a:effectLst/>
                <a:uLnTx/>
                <a:uFillTx/>
                <a:latin typeface="Arial" panose="020B0604020202020204"/>
                <a:ea typeface="+mn-ea"/>
                <a:cs typeface="+mn-cs"/>
              </a:rPr>
              <a:t>export </a:t>
            </a:r>
            <a:r>
              <a:rPr kumimoji="0" lang="it-IT" sz="900" b="0" i="1" u="none" strike="noStrike" kern="1200" cap="none" spc="0" normalizeH="0" baseline="0" noProof="0" dirty="0" err="1">
                <a:ln>
                  <a:noFill/>
                </a:ln>
                <a:solidFill>
                  <a:srgbClr val="415364"/>
                </a:solidFill>
                <a:effectLst/>
                <a:uLnTx/>
                <a:uFillTx/>
                <a:latin typeface="Arial" panose="020B0604020202020204"/>
                <a:ea typeface="+mn-ea"/>
                <a:cs typeface="+mn-cs"/>
              </a:rPr>
              <a:t>contract</a:t>
            </a:r>
            <a:r>
              <a:rPr kumimoji="0" lang="it-IT" sz="900" b="0" i="1" u="none" strike="noStrike" kern="1200" cap="none" spc="0" normalizeH="0" baseline="0" noProof="0" dirty="0">
                <a:ln>
                  <a:noFill/>
                </a:ln>
                <a:solidFill>
                  <a:srgbClr val="415364"/>
                </a:solidFill>
                <a:effectLst/>
                <a:uLnTx/>
                <a:uFillTx/>
                <a:latin typeface="Arial" panose="020B0604020202020204"/>
                <a:ea typeface="+mn-ea"/>
                <a:cs typeface="+mn-cs"/>
              </a:rPr>
              <a:t> </a:t>
            </a:r>
            <a:r>
              <a:rPr kumimoji="0" lang="it-IT" sz="900" b="0" i="1" u="none" strike="noStrike" kern="1200" cap="none" spc="0" normalizeH="0" baseline="0" noProof="0" dirty="0" err="1">
                <a:ln>
                  <a:noFill/>
                </a:ln>
                <a:solidFill>
                  <a:srgbClr val="415364"/>
                </a:solidFill>
                <a:effectLst/>
                <a:uLnTx/>
                <a:uFillTx/>
                <a:latin typeface="Arial" panose="020B0604020202020204"/>
                <a:ea typeface="+mn-ea"/>
                <a:cs typeface="+mn-cs"/>
              </a:rPr>
              <a:t>value</a:t>
            </a:r>
            <a:r>
              <a:rPr kumimoji="0" lang="it-IT" sz="900" b="0" i="1" u="none" strike="noStrike" kern="1200" cap="none" spc="0" normalizeH="0" baseline="0" noProof="0" dirty="0">
                <a:ln>
                  <a:noFill/>
                </a:ln>
                <a:solidFill>
                  <a:srgbClr val="415364"/>
                </a:solidFill>
                <a:effectLst/>
                <a:uLnTx/>
                <a:uFillTx/>
                <a:latin typeface="Arial" panose="020B0604020202020204"/>
                <a:ea typeface="+mn-ea"/>
                <a:cs typeface="+mn-cs"/>
              </a:rPr>
              <a:t> </a:t>
            </a:r>
            <a:r>
              <a:rPr kumimoji="0" lang="it-IT" sz="900" b="0" i="0" u="none" strike="noStrike" kern="1200" cap="none" spc="0" normalizeH="0" baseline="0" noProof="0" dirty="0">
                <a:ln>
                  <a:noFill/>
                </a:ln>
                <a:solidFill>
                  <a:srgbClr val="415364"/>
                </a:solidFill>
                <a:effectLst/>
                <a:uLnTx/>
                <a:uFillTx/>
                <a:latin typeface="Arial" panose="020B0604020202020204"/>
                <a:ea typeface="+mn-ea"/>
                <a:cs typeface="+mn-cs"/>
              </a:rPr>
              <a:t>a tasso variabile + spread</a:t>
            </a:r>
          </a:p>
        </p:txBody>
      </p:sp>
      <p:sp>
        <p:nvSpPr>
          <p:cNvPr id="11" name="Rettangolo 10"/>
          <p:cNvSpPr/>
          <p:nvPr/>
        </p:nvSpPr>
        <p:spPr>
          <a:xfrm>
            <a:off x="8955723" y="1928592"/>
            <a:ext cx="134095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dirty="0">
                <a:ln>
                  <a:noFill/>
                </a:ln>
                <a:solidFill>
                  <a:srgbClr val="415364"/>
                </a:solidFill>
                <a:effectLst/>
                <a:uLnTx/>
                <a:uFillTx/>
                <a:latin typeface="Arial" panose="020B0604020202020204"/>
                <a:ea typeface="+mn-ea"/>
                <a:cs typeface="+mn-cs"/>
              </a:rPr>
              <a:t>Rimborso </a:t>
            </a:r>
            <a:r>
              <a:rPr kumimoji="0" lang="it-IT" sz="900" b="1" i="0" u="none" strike="noStrike" kern="1200" cap="none" spc="0" normalizeH="0" baseline="0" noProof="0" dirty="0" err="1">
                <a:ln>
                  <a:noFill/>
                </a:ln>
                <a:solidFill>
                  <a:srgbClr val="415364"/>
                </a:solidFill>
                <a:effectLst/>
                <a:uLnTx/>
                <a:uFillTx/>
                <a:latin typeface="Arial" panose="020B0604020202020204"/>
                <a:ea typeface="+mn-ea"/>
                <a:cs typeface="+mn-cs"/>
              </a:rPr>
              <a:t>k+i</a:t>
            </a:r>
            <a:r>
              <a:rPr kumimoji="0" lang="it-IT" sz="900" b="1" i="0" u="none" strike="noStrike" kern="1200" cap="none" spc="0" normalizeH="0" baseline="0" noProof="0" dirty="0">
                <a:ln>
                  <a:noFill/>
                </a:ln>
                <a:solidFill>
                  <a:srgbClr val="415364"/>
                </a:solidFill>
                <a:effectLst/>
                <a:uLnTx/>
                <a:uFillTx/>
                <a:latin typeface="Arial" panose="020B0604020202020204"/>
                <a:ea typeface="+mn-ea"/>
                <a:cs typeface="+mn-cs"/>
              </a:rPr>
              <a:t> </a:t>
            </a:r>
            <a:r>
              <a:rPr kumimoji="0" lang="it-IT" sz="900" b="0" i="0" u="none" strike="noStrike" kern="1200" cap="none" spc="0" normalizeH="0" baseline="0" noProof="0" dirty="0">
                <a:ln>
                  <a:noFill/>
                </a:ln>
                <a:solidFill>
                  <a:srgbClr val="415364"/>
                </a:solidFill>
                <a:effectLst/>
                <a:uLnTx/>
                <a:uFillTx/>
                <a:latin typeface="Arial" panose="020B0604020202020204"/>
                <a:ea typeface="+mn-ea"/>
                <a:cs typeface="+mn-cs"/>
              </a:rPr>
              <a:t>a tasso CIRR + eventuale delta spread non contribuito da SIMEST</a:t>
            </a:r>
          </a:p>
        </p:txBody>
      </p:sp>
      <p:sp>
        <p:nvSpPr>
          <p:cNvPr id="13" name="Rettangolo 12"/>
          <p:cNvSpPr/>
          <p:nvPr/>
        </p:nvSpPr>
        <p:spPr>
          <a:xfrm>
            <a:off x="9631645" y="3034786"/>
            <a:ext cx="1512000" cy="484430"/>
          </a:xfrm>
          <a:prstGeom prst="rect">
            <a:avLst/>
          </a:prstGeom>
          <a:solidFill>
            <a:srgbClr val="B5C8E5"/>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Acquirente estero</a:t>
            </a:r>
          </a:p>
        </p:txBody>
      </p:sp>
      <p:sp>
        <p:nvSpPr>
          <p:cNvPr id="14" name="Rettangolo 13"/>
          <p:cNvSpPr/>
          <p:nvPr/>
        </p:nvSpPr>
        <p:spPr>
          <a:xfrm>
            <a:off x="9631645" y="1178270"/>
            <a:ext cx="1512000" cy="484430"/>
          </a:xfrm>
          <a:prstGeom prst="rect">
            <a:avLst/>
          </a:prstGeom>
          <a:solidFill>
            <a:schemeClr val="accent1"/>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EFD"/>
                </a:solidFill>
                <a:effectLst/>
                <a:uLnTx/>
                <a:uFillTx/>
                <a:latin typeface="Arial" panose="020B0604020202020204"/>
                <a:ea typeface="+mn-ea"/>
                <a:cs typeface="+mn-cs"/>
              </a:rPr>
              <a:t>Banca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FFFEFD"/>
                </a:solidFill>
                <a:effectLst/>
                <a:uLnTx/>
                <a:uFillTx/>
                <a:latin typeface="Arial" panose="020B0604020202020204"/>
                <a:ea typeface="+mn-ea"/>
                <a:cs typeface="+mn-cs"/>
              </a:rPr>
              <a:t>(Banca Agente)</a:t>
            </a:r>
          </a:p>
        </p:txBody>
      </p:sp>
      <p:cxnSp>
        <p:nvCxnSpPr>
          <p:cNvPr id="15" name="Connettore 2 14"/>
          <p:cNvCxnSpPr/>
          <p:nvPr/>
        </p:nvCxnSpPr>
        <p:spPr>
          <a:xfrm>
            <a:off x="10417629" y="1771097"/>
            <a:ext cx="0" cy="115200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6" name="Connettore 2 15"/>
          <p:cNvCxnSpPr/>
          <p:nvPr/>
        </p:nvCxnSpPr>
        <p:spPr>
          <a:xfrm flipH="1" flipV="1">
            <a:off x="10296676" y="1771097"/>
            <a:ext cx="0" cy="115200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7" name="CasellaDiTesto 16"/>
          <p:cNvSpPr txBox="1"/>
          <p:nvPr/>
        </p:nvSpPr>
        <p:spPr>
          <a:xfrm>
            <a:off x="7632117" y="3077277"/>
            <a:ext cx="1653770" cy="190123"/>
          </a:xfrm>
          <a:prstGeom prst="rect">
            <a:avLst/>
          </a:prstGeom>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415364"/>
                </a:solidFill>
                <a:effectLst/>
                <a:uLnTx/>
                <a:uFillTx/>
                <a:latin typeface="Arial" panose="020B0604020202020204"/>
                <a:ea typeface="+mn-ea"/>
                <a:cs typeface="+mn-cs"/>
              </a:rPr>
              <a:t>Contratto </a:t>
            </a:r>
            <a:r>
              <a:rPr lang="it-IT" sz="1000" b="1" dirty="0">
                <a:solidFill>
                  <a:srgbClr val="415364"/>
                </a:solidFill>
                <a:latin typeface="Arial" panose="020B0604020202020204"/>
              </a:rPr>
              <a:t>C</a:t>
            </a:r>
            <a:r>
              <a:rPr kumimoji="0" lang="it-IT" sz="1000" b="1" i="0" u="none" strike="noStrike" kern="1200" cap="none" spc="0" normalizeH="0" baseline="0" noProof="0" dirty="0" err="1">
                <a:ln>
                  <a:noFill/>
                </a:ln>
                <a:solidFill>
                  <a:srgbClr val="415364"/>
                </a:solidFill>
                <a:effectLst/>
                <a:uLnTx/>
                <a:uFillTx/>
                <a:latin typeface="Arial" panose="020B0604020202020204"/>
                <a:ea typeface="+mn-ea"/>
                <a:cs typeface="+mn-cs"/>
              </a:rPr>
              <a:t>ommerciale</a:t>
            </a:r>
            <a:endParaRPr kumimoji="0" lang="it-IT" sz="10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18" name="CasellaDiTesto 17"/>
          <p:cNvSpPr txBox="1"/>
          <p:nvPr/>
        </p:nvSpPr>
        <p:spPr>
          <a:xfrm>
            <a:off x="7517758" y="3277001"/>
            <a:ext cx="1944750" cy="748032"/>
          </a:xfrm>
          <a:prstGeom prst="rect">
            <a:avLst/>
          </a:prstGeom>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415364"/>
                </a:solidFill>
                <a:effectLst/>
                <a:uLnTx/>
                <a:uFillTx/>
                <a:latin typeface="Arial" panose="020B0604020202020204"/>
                <a:ea typeface="+mn-ea"/>
                <a:cs typeface="+mn-cs"/>
              </a:rPr>
              <a:t>I pagamenti all’esportatore sono effettuati dalla Banca sulla base dello schema di finanziamento export </a:t>
            </a:r>
          </a:p>
        </p:txBody>
      </p:sp>
      <p:sp>
        <p:nvSpPr>
          <p:cNvPr id="19" name="Ovale 18"/>
          <p:cNvSpPr>
            <a:spLocks noChangeAspect="1"/>
          </p:cNvSpPr>
          <p:nvPr/>
        </p:nvSpPr>
        <p:spPr>
          <a:xfrm>
            <a:off x="8307142" y="2757364"/>
            <a:ext cx="258427" cy="258427"/>
          </a:xfrm>
          <a:prstGeom prst="ellipse">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FEFD"/>
                </a:solidFill>
                <a:effectLst/>
                <a:uLnTx/>
                <a:uFillTx/>
                <a:latin typeface="Arial" panose="020B0604020202020204"/>
                <a:ea typeface="+mn-ea"/>
                <a:cs typeface="+mn-cs"/>
              </a:rPr>
              <a:t>1</a:t>
            </a:r>
          </a:p>
        </p:txBody>
      </p:sp>
      <p:cxnSp>
        <p:nvCxnSpPr>
          <p:cNvPr id="20" name="Connettore 2 19"/>
          <p:cNvCxnSpPr/>
          <p:nvPr/>
        </p:nvCxnSpPr>
        <p:spPr>
          <a:xfrm flipH="1" flipV="1">
            <a:off x="7517757" y="3277001"/>
            <a:ext cx="1944751" cy="0"/>
          </a:xfrm>
          <a:prstGeom prst="straightConnector1">
            <a:avLst/>
          </a:prstGeom>
          <a:ln>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21" name="Connettore 2 20"/>
          <p:cNvCxnSpPr/>
          <p:nvPr/>
        </p:nvCxnSpPr>
        <p:spPr>
          <a:xfrm flipV="1">
            <a:off x="7455497" y="1464858"/>
            <a:ext cx="2007011"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22" name="CasellaDiTesto 21"/>
          <p:cNvSpPr txBox="1"/>
          <p:nvPr/>
        </p:nvSpPr>
        <p:spPr>
          <a:xfrm>
            <a:off x="7517757" y="1106116"/>
            <a:ext cx="1882490" cy="304194"/>
          </a:xfrm>
          <a:prstGeom prst="rect">
            <a:avLst/>
          </a:prstGeom>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err="1">
                <a:ln>
                  <a:noFill/>
                </a:ln>
                <a:solidFill>
                  <a:srgbClr val="415364"/>
                </a:solidFill>
                <a:effectLst/>
                <a:uLnTx/>
                <a:uFillTx/>
                <a:latin typeface="Arial" panose="020B0604020202020204"/>
                <a:ea typeface="+mn-ea"/>
                <a:cs typeface="+mn-cs"/>
              </a:rPr>
              <a:t>Interest</a:t>
            </a:r>
            <a:r>
              <a:rPr kumimoji="0" lang="it-IT" sz="1000" b="1" i="0" u="none" strike="noStrike" kern="1200" cap="none" spc="0" normalizeH="0" baseline="0" noProof="0" dirty="0">
                <a:ln>
                  <a:noFill/>
                </a:ln>
                <a:solidFill>
                  <a:srgbClr val="415364"/>
                </a:solidFill>
                <a:effectLst/>
                <a:uLnTx/>
                <a:uFillTx/>
                <a:latin typeface="Arial" panose="020B0604020202020204"/>
                <a:ea typeface="+mn-ea"/>
                <a:cs typeface="+mn-cs"/>
              </a:rPr>
              <a:t> </a:t>
            </a:r>
            <a:r>
              <a:rPr kumimoji="0" lang="it-IT" sz="1000" b="1" i="0" u="none" strike="noStrike" kern="1200" cap="none" spc="0" normalizeH="0" baseline="0" noProof="0" dirty="0" err="1">
                <a:ln>
                  <a:noFill/>
                </a:ln>
                <a:solidFill>
                  <a:srgbClr val="415364"/>
                </a:solidFill>
                <a:effectLst/>
                <a:uLnTx/>
                <a:uFillTx/>
                <a:latin typeface="Arial" panose="020B0604020202020204"/>
                <a:ea typeface="+mn-ea"/>
                <a:cs typeface="+mn-cs"/>
              </a:rPr>
              <a:t>Make</a:t>
            </a:r>
            <a:r>
              <a:rPr kumimoji="0" lang="it-IT" sz="1000" b="1" i="0" u="none" strike="noStrike" kern="1200" cap="none" spc="0" normalizeH="0" baseline="0" noProof="0" dirty="0">
                <a:ln>
                  <a:noFill/>
                </a:ln>
                <a:solidFill>
                  <a:srgbClr val="415364"/>
                </a:solidFill>
                <a:effectLst/>
                <a:uLnTx/>
                <a:uFillTx/>
                <a:latin typeface="Arial" panose="020B0604020202020204"/>
                <a:ea typeface="+mn-ea"/>
                <a:cs typeface="+mn-cs"/>
              </a:rPr>
              <a:t> up Agreement</a:t>
            </a:r>
          </a:p>
        </p:txBody>
      </p:sp>
      <p:sp>
        <p:nvSpPr>
          <p:cNvPr id="29" name="Rettangolo 28"/>
          <p:cNvSpPr/>
          <p:nvPr/>
        </p:nvSpPr>
        <p:spPr>
          <a:xfrm>
            <a:off x="257323" y="1345934"/>
            <a:ext cx="5078714" cy="4893647"/>
          </a:xfrm>
          <a:prstGeom prst="rect">
            <a:avLst/>
          </a:prstGeom>
        </p:spPr>
        <p:txBody>
          <a:bodyPr wrap="square">
            <a:spAutoFit/>
          </a:bodyPr>
          <a:lstStyle/>
          <a:p>
            <a:pPr marL="228600" marR="0" lvl="0" indent="-228600" algn="just" defTabSz="914400" rtl="0" eaLnBrk="1" fontAlgn="auto" latinLnBrk="0" hangingPunct="1">
              <a:lnSpc>
                <a:spcPct val="100000"/>
              </a:lnSpc>
              <a:spcBef>
                <a:spcPts val="0"/>
              </a:spcBef>
              <a:spcAft>
                <a:spcPts val="0"/>
              </a:spcAft>
              <a:buClr>
                <a:srgbClr val="415364"/>
              </a:buClr>
              <a:buSzTx/>
              <a:buFontTx/>
              <a:buAutoNum type="arabicPeriod"/>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L’Esportatore italiano e l’Acquirente estero stipulano un Contratto Commerciale che prevede pagamenti dilazionati a medio lungo termine (≥ 24 mesi)</a:t>
            </a:r>
          </a:p>
          <a:p>
            <a:pPr marL="228600" marR="0" lvl="0" indent="-228600" algn="just" defTabSz="914400" rtl="0" eaLnBrk="1" fontAlgn="auto" latinLnBrk="0" hangingPunct="1">
              <a:lnSpc>
                <a:spcPct val="100000"/>
              </a:lnSpc>
              <a:spcBef>
                <a:spcPts val="0"/>
              </a:spcBef>
              <a:spcAft>
                <a:spcPts val="0"/>
              </a:spcAft>
              <a:buClr>
                <a:srgbClr val="415364"/>
              </a:buClr>
              <a:buSzTx/>
              <a:buFontTx/>
              <a:buAutoNum type="arabicPeriod"/>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228600" marR="0" lvl="0" indent="-228600" algn="just" defTabSz="914400" rtl="0" eaLnBrk="1" fontAlgn="auto" latinLnBrk="0" hangingPunct="1">
              <a:lnSpc>
                <a:spcPct val="100000"/>
              </a:lnSpc>
              <a:spcBef>
                <a:spcPts val="0"/>
              </a:spcBef>
              <a:spcAft>
                <a:spcPts val="0"/>
              </a:spcAft>
              <a:buClr>
                <a:srgbClr val="415364"/>
              </a:buClr>
              <a:buSzTx/>
              <a:buFontTx/>
              <a:buAutoNum type="arabicPeriod"/>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228600" marR="0" lvl="0" indent="-228600" algn="just" defTabSz="914400" rtl="0" eaLnBrk="1" fontAlgn="auto" latinLnBrk="0" hangingPunct="1">
              <a:lnSpc>
                <a:spcPct val="100000"/>
              </a:lnSpc>
              <a:spcBef>
                <a:spcPts val="0"/>
              </a:spcBef>
              <a:spcAft>
                <a:spcPts val="0"/>
              </a:spcAft>
              <a:buClr>
                <a:srgbClr val="415364"/>
              </a:buClr>
              <a:buSzTx/>
              <a:buFontTx/>
              <a:buAutoNum type="arabicPeriod"/>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Banca e Acquirente Estero stipulano un contratto di finanziamento per un </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importo fino all’85% dell’</a:t>
            </a:r>
            <a:r>
              <a:rPr kumimoji="0" lang="it-IT" sz="1200" b="1" i="1" u="none" strike="noStrike" kern="1200" cap="none" spc="0" normalizeH="0" baseline="0" noProof="0" dirty="0">
                <a:ln>
                  <a:noFill/>
                </a:ln>
                <a:solidFill>
                  <a:srgbClr val="005392"/>
                </a:solidFill>
                <a:effectLst/>
                <a:uLnTx/>
                <a:uFillTx/>
                <a:latin typeface="Arial" panose="020B0604020202020204"/>
                <a:ea typeface="+mn-ea"/>
                <a:cs typeface="+mn-cs"/>
              </a:rPr>
              <a:t>export </a:t>
            </a:r>
            <a:r>
              <a:rPr kumimoji="0" lang="it-IT" sz="1200" b="1" i="1" u="none" strike="noStrike" kern="1200" cap="none" spc="0" normalizeH="0" baseline="0" noProof="0" dirty="0" err="1">
                <a:ln>
                  <a:noFill/>
                </a:ln>
                <a:solidFill>
                  <a:srgbClr val="005392"/>
                </a:solidFill>
                <a:effectLst/>
                <a:uLnTx/>
                <a:uFillTx/>
                <a:latin typeface="Arial" panose="020B0604020202020204"/>
                <a:ea typeface="+mn-ea"/>
                <a:cs typeface="+mn-cs"/>
              </a:rPr>
              <a:t>contract</a:t>
            </a:r>
            <a:r>
              <a:rPr kumimoji="0" lang="it-IT" sz="1200" b="1" i="1" u="none" strike="noStrike" kern="1200" cap="none" spc="0" normalizeH="0" baseline="0" noProof="0" dirty="0">
                <a:ln>
                  <a:noFill/>
                </a:ln>
                <a:solidFill>
                  <a:srgbClr val="005392"/>
                </a:solidFill>
                <a:effectLst/>
                <a:uLnTx/>
                <a:uFillTx/>
                <a:latin typeface="Arial" panose="020B0604020202020204"/>
                <a:ea typeface="+mn-ea"/>
                <a:cs typeface="+mn-cs"/>
              </a:rPr>
              <a:t> </a:t>
            </a:r>
            <a:r>
              <a:rPr kumimoji="0" lang="it-IT" sz="1200" b="1" i="1" u="none" strike="noStrike" kern="1200" cap="none" spc="0" normalizeH="0" baseline="0" noProof="0" dirty="0" err="1">
                <a:ln>
                  <a:noFill/>
                </a:ln>
                <a:solidFill>
                  <a:srgbClr val="005392"/>
                </a:solidFill>
                <a:effectLst/>
                <a:uLnTx/>
                <a:uFillTx/>
                <a:latin typeface="Arial" panose="020B0604020202020204"/>
                <a:ea typeface="+mn-ea"/>
                <a:cs typeface="+mn-cs"/>
              </a:rPr>
              <a:t>value</a:t>
            </a:r>
            <a:r>
              <a:rPr kumimoji="0" lang="it-IT" sz="1200" b="0" i="1" u="none" strike="noStrike" kern="1200" cap="none" spc="0" normalizeH="0" baseline="0" noProof="0" dirty="0">
                <a:ln>
                  <a:noFill/>
                </a:ln>
                <a:solidFill>
                  <a:srgbClr val="415364"/>
                </a:solidFill>
                <a:effectLst/>
                <a:uLnTx/>
                <a:uFillTx/>
                <a:latin typeface="Arial" panose="020B0604020202020204"/>
                <a:ea typeface="+mn-ea"/>
                <a:cs typeface="+mn-cs"/>
              </a:rPr>
              <a:t> </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(i.e. 85% del contratto di fornitura + costi locali eleggibili + importo del premio assicurativo se presente polizza SACE) sulla base del quale: </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685800" marR="0" lvl="1" indent="-2286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l’Esportatore italiano è pagato in contanti dall’Acquirente estero attraverso le erogazioni a valere sul contratto di finanziamento.</a:t>
            </a:r>
          </a:p>
          <a:p>
            <a:pPr marL="685800" marR="0" lvl="1" indent="-2286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685800" marR="0" lvl="1" indent="-2286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l’Acquirente estero paga la fornitura sulla base dei termini di pagamento concordati nel contratto di finanziamento. </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Banca e SIMEST sottoscrivono </a:t>
            </a:r>
            <a:r>
              <a:rPr kumimoji="0" lang="it-IT" sz="1200" b="0" i="1" u="none" strike="noStrike" kern="1200" cap="none" spc="0" normalizeH="0" baseline="0" noProof="0" dirty="0">
                <a:ln>
                  <a:noFill/>
                </a:ln>
                <a:solidFill>
                  <a:srgbClr val="415364"/>
                </a:solidFill>
                <a:effectLst/>
                <a:uLnTx/>
                <a:uFillTx/>
                <a:latin typeface="Arial" panose="020B0604020202020204"/>
                <a:ea typeface="+mn-ea"/>
                <a:cs typeface="+mn-cs"/>
              </a:rPr>
              <a:t>l’</a:t>
            </a:r>
            <a:r>
              <a:rPr kumimoji="0" lang="it-IT" sz="1200" b="1" i="1" u="none" strike="noStrike" kern="1200" cap="none" spc="0" normalizeH="0" baseline="0" noProof="0" dirty="0" err="1">
                <a:ln>
                  <a:noFill/>
                </a:ln>
                <a:solidFill>
                  <a:srgbClr val="005392"/>
                </a:solidFill>
                <a:effectLst/>
                <a:uLnTx/>
                <a:uFillTx/>
                <a:latin typeface="Arial" panose="020B0604020202020204"/>
                <a:ea typeface="+mn-ea"/>
                <a:cs typeface="+mn-cs"/>
              </a:rPr>
              <a:t>Interest</a:t>
            </a:r>
            <a:r>
              <a:rPr kumimoji="0" lang="it-IT" sz="1200" b="1" i="1" u="none" strike="noStrike" kern="1200" cap="none" spc="0" normalizeH="0" baseline="0" noProof="0" dirty="0">
                <a:ln>
                  <a:noFill/>
                </a:ln>
                <a:solidFill>
                  <a:srgbClr val="005392"/>
                </a:solidFill>
                <a:effectLst/>
                <a:uLnTx/>
                <a:uFillTx/>
                <a:latin typeface="Arial" panose="020B0604020202020204"/>
                <a:ea typeface="+mn-ea"/>
                <a:cs typeface="+mn-cs"/>
              </a:rPr>
              <a:t> </a:t>
            </a:r>
            <a:r>
              <a:rPr kumimoji="0" lang="it-IT" sz="1200" b="1" i="1" u="none" strike="noStrike" kern="1200" cap="none" spc="0" normalizeH="0" baseline="0" noProof="0" dirty="0" err="1">
                <a:ln>
                  <a:noFill/>
                </a:ln>
                <a:solidFill>
                  <a:srgbClr val="005392"/>
                </a:solidFill>
                <a:effectLst/>
                <a:uLnTx/>
                <a:uFillTx/>
                <a:latin typeface="Arial" panose="020B0604020202020204"/>
                <a:ea typeface="+mn-ea"/>
                <a:cs typeface="+mn-cs"/>
              </a:rPr>
              <a:t>Make</a:t>
            </a:r>
            <a:r>
              <a:rPr kumimoji="0" lang="it-IT" sz="1200" b="1" i="1" u="none" strike="noStrike" kern="1200" cap="none" spc="0" normalizeH="0" baseline="0" noProof="0" dirty="0">
                <a:ln>
                  <a:noFill/>
                </a:ln>
                <a:solidFill>
                  <a:srgbClr val="005392"/>
                </a:solidFill>
                <a:effectLst/>
                <a:uLnTx/>
                <a:uFillTx/>
                <a:latin typeface="Arial" panose="020B0604020202020204"/>
                <a:ea typeface="+mn-ea"/>
                <a:cs typeface="+mn-cs"/>
              </a:rPr>
              <a:t> Up Agreement</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 (I.M.U.A) </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che consente di stabilizzare il tasso del finanziamento al tasso CIRR e, caso per caso, di ridurre il margine richiesto dalle banche sul finanziamento attraverso la concessione di un contributo al margine.</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Il finanziamento può prevedere la copertura assicurativa SACE</a:t>
            </a:r>
          </a:p>
        </p:txBody>
      </p:sp>
      <p:sp>
        <p:nvSpPr>
          <p:cNvPr id="30" name="Rettangolo 29"/>
          <p:cNvSpPr/>
          <p:nvPr/>
        </p:nvSpPr>
        <p:spPr>
          <a:xfrm>
            <a:off x="5787825" y="4322844"/>
            <a:ext cx="5918367" cy="1277273"/>
          </a:xfrm>
          <a:prstGeom prst="rect">
            <a:avLst/>
          </a:prstGeom>
          <a:solidFill>
            <a:schemeClr val="bg1"/>
          </a:solidFill>
          <a:ln>
            <a:solidFill>
              <a:srgbClr val="DFE7EF"/>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Se la </a:t>
            </a: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differenza tra il CIRR e il tasso d’interesse variabile </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del finanziamento </a:t>
            </a: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maggiorato del contributo in conto interessi a fondo perduto </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al margine/spread: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è positiva</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 la Banca </a:t>
            </a:r>
            <a:r>
              <a:rPr lang="it-IT" sz="1200" dirty="0">
                <a:solidFill>
                  <a:srgbClr val="415364"/>
                </a:solidFill>
                <a:latin typeface="Arial" panose="020B0604020202020204"/>
              </a:rPr>
              <a:t>agente </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dovrà versare a SIMEST tale eccedenza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è negativa</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 SIMEST dovrà versare alla Banca </a:t>
            </a:r>
            <a:r>
              <a:rPr lang="it-IT" sz="1200" dirty="0">
                <a:solidFill>
                  <a:srgbClr val="415364"/>
                </a:solidFill>
                <a:latin typeface="Arial" panose="020B0604020202020204"/>
              </a:rPr>
              <a:t>agente </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tale eccedenza</a:t>
            </a:r>
          </a:p>
        </p:txBody>
      </p:sp>
      <p:sp>
        <p:nvSpPr>
          <p:cNvPr id="31" name="Rettangolo 30"/>
          <p:cNvSpPr/>
          <p:nvPr/>
        </p:nvSpPr>
        <p:spPr>
          <a:xfrm>
            <a:off x="257322" y="1090619"/>
            <a:ext cx="5221977" cy="5204555"/>
          </a:xfrm>
          <a:prstGeom prst="rect">
            <a:avLst/>
          </a:prstGeom>
          <a:no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srgbClr val="FFFEFD"/>
              </a:solidFill>
              <a:effectLst/>
              <a:uLnTx/>
              <a:uFillTx/>
              <a:latin typeface="Arial" panose="020B0604020202020204"/>
              <a:ea typeface="+mn-ea"/>
              <a:cs typeface="+mn-cs"/>
            </a:endParaRPr>
          </a:p>
        </p:txBody>
      </p:sp>
      <p:pic>
        <p:nvPicPr>
          <p:cNvPr id="32" name="Immagine 31"/>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174938" y="804333"/>
            <a:ext cx="448732" cy="475129"/>
          </a:xfrm>
          <a:prstGeom prst="rect">
            <a:avLst/>
          </a:prstGeom>
          <a:solidFill>
            <a:schemeClr val="bg1"/>
          </a:solidFill>
        </p:spPr>
      </p:pic>
      <p:sp>
        <p:nvSpPr>
          <p:cNvPr id="33" name="Rettangolo 32"/>
          <p:cNvSpPr/>
          <p:nvPr/>
        </p:nvSpPr>
        <p:spPr>
          <a:xfrm>
            <a:off x="623670" y="834149"/>
            <a:ext cx="3502909" cy="511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5392"/>
                </a:solidFill>
                <a:effectLst/>
                <a:uLnTx/>
                <a:uFillTx/>
                <a:latin typeface="Arial" panose="020B0604020202020204"/>
                <a:ea typeface="+mn-ea"/>
                <a:cs typeface="+mn-cs"/>
              </a:rPr>
              <a:t>STRUTTURA DELL’INTERVENTO</a:t>
            </a:r>
          </a:p>
        </p:txBody>
      </p:sp>
      <p:sp>
        <p:nvSpPr>
          <p:cNvPr id="35" name="Ovale 34"/>
          <p:cNvSpPr>
            <a:spLocks noChangeAspect="1"/>
          </p:cNvSpPr>
          <p:nvPr/>
        </p:nvSpPr>
        <p:spPr>
          <a:xfrm>
            <a:off x="8287346" y="880684"/>
            <a:ext cx="258427" cy="258427"/>
          </a:xfrm>
          <a:prstGeom prst="ellipse">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FEFD"/>
                </a:solidFill>
                <a:effectLst/>
                <a:uLnTx/>
                <a:uFillTx/>
                <a:latin typeface="Arial" panose="020B0604020202020204"/>
                <a:ea typeface="+mn-ea"/>
                <a:cs typeface="+mn-cs"/>
              </a:rPr>
              <a:t>3</a:t>
            </a:r>
          </a:p>
        </p:txBody>
      </p:sp>
      <p:sp>
        <p:nvSpPr>
          <p:cNvPr id="36" name="Ovale 35"/>
          <p:cNvSpPr>
            <a:spLocks noChangeAspect="1"/>
          </p:cNvSpPr>
          <p:nvPr/>
        </p:nvSpPr>
        <p:spPr>
          <a:xfrm>
            <a:off x="8640833" y="2127180"/>
            <a:ext cx="258427" cy="258427"/>
          </a:xfrm>
          <a:prstGeom prst="ellipse">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FEFD"/>
                </a:solidFill>
                <a:effectLst/>
                <a:uLnTx/>
                <a:uFillTx/>
                <a:latin typeface="Arial" panose="020B0604020202020204"/>
                <a:ea typeface="+mn-ea"/>
                <a:cs typeface="+mn-cs"/>
              </a:rPr>
              <a:t>2</a:t>
            </a:r>
          </a:p>
        </p:txBody>
      </p:sp>
      <p:sp>
        <p:nvSpPr>
          <p:cNvPr id="39" name="Rettangolo 38"/>
          <p:cNvSpPr/>
          <p:nvPr/>
        </p:nvSpPr>
        <p:spPr>
          <a:xfrm>
            <a:off x="5871656" y="4163198"/>
            <a:ext cx="5221977" cy="3574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Contributo export con stabilizzazione al tasso fisso CIRR</a:t>
            </a:r>
          </a:p>
        </p:txBody>
      </p:sp>
      <p:sp>
        <p:nvSpPr>
          <p:cNvPr id="40" name="CasellaDiTesto 39"/>
          <p:cNvSpPr txBox="1"/>
          <p:nvPr/>
        </p:nvSpPr>
        <p:spPr>
          <a:xfrm>
            <a:off x="7162136" y="1052223"/>
            <a:ext cx="542106" cy="271890"/>
          </a:xfrm>
          <a:prstGeom prst="rect">
            <a:avLst/>
          </a:prstGeom>
        </p:spPr>
        <p:txBody>
          <a:bodyPr vert="horz" wrap="square" lIns="91440" tIns="45720" rIns="91440" bIns="4572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a:t>
            </a:r>
          </a:p>
        </p:txBody>
      </p:sp>
      <p:sp>
        <p:nvSpPr>
          <p:cNvPr id="41" name="CasellaDiTesto 40"/>
          <p:cNvSpPr txBox="1"/>
          <p:nvPr/>
        </p:nvSpPr>
        <p:spPr>
          <a:xfrm>
            <a:off x="5787825" y="5748841"/>
            <a:ext cx="5503790" cy="271890"/>
          </a:xfrm>
          <a:prstGeom prst="rect">
            <a:avLst/>
          </a:prstGeom>
        </p:spPr>
        <p:txBody>
          <a:bodyPr vert="horz" wrap="square" lIns="91440" tIns="45720" rIns="91440" bIns="4572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a:ln>
                  <a:noFill/>
                </a:ln>
                <a:solidFill>
                  <a:srgbClr val="415364"/>
                </a:solidFill>
                <a:effectLst/>
                <a:uLnTx/>
                <a:uFillTx/>
                <a:latin typeface="Arial" panose="020B0604020202020204"/>
                <a:ea typeface="+mn-ea"/>
                <a:cs typeface="+mn-cs"/>
              </a:rPr>
              <a:t>(*) SIMEST in qualità di gestore dei fondi pubblici per conto del MAECI </a:t>
            </a:r>
          </a:p>
        </p:txBody>
      </p:sp>
      <p:pic>
        <p:nvPicPr>
          <p:cNvPr id="3" name="Picture 2" descr="Istituzioni Italiane (MAECI)">
            <a:extLst>
              <a:ext uri="{FF2B5EF4-FFF2-40B4-BE49-F238E27FC236}">
                <a16:creationId xmlns:a16="http://schemas.microsoft.com/office/drawing/2014/main" id="{9BCEDF8F-AF9D-272F-70A5-91B8D26DDEEB}"/>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872029" y="5672462"/>
            <a:ext cx="424647" cy="424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080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3"/>
          </p:nvPr>
        </p:nvSpPr>
        <p:spPr/>
        <p:txBody>
          <a:bodyPr/>
          <a:lstStyle/>
          <a:p>
            <a:r>
              <a:rPr lang="it-IT" dirty="0"/>
              <a:t>Contributo Export su Credito Acquirente </a:t>
            </a:r>
            <a:endParaRPr lang="it-IT" b="0" dirty="0"/>
          </a:p>
        </p:txBody>
      </p:sp>
      <p:sp>
        <p:nvSpPr>
          <p:cNvPr id="53" name="Rettangolo 52"/>
          <p:cNvSpPr/>
          <p:nvPr/>
        </p:nvSpPr>
        <p:spPr>
          <a:xfrm>
            <a:off x="633656" y="1646602"/>
            <a:ext cx="10740048" cy="1723549"/>
          </a:xfrm>
          <a:prstGeom prst="rect">
            <a:avLst/>
          </a:prstGeom>
        </p:spPr>
        <p:txBody>
          <a:bodyPr wrap="square">
            <a:spAutoFit/>
          </a:bodyPr>
          <a:lstStyle/>
          <a:p>
            <a:pPr marL="228600" marR="0" lvl="0" indent="-228600" algn="just" defTabSz="914400" rtl="0" eaLnBrk="1" fontAlgn="auto" latinLnBrk="0" hangingPunct="1">
              <a:lnSpc>
                <a:spcPct val="100000"/>
              </a:lnSpc>
              <a:spcBef>
                <a:spcPts val="0"/>
              </a:spcBef>
              <a:spcAft>
                <a:spcPts val="0"/>
              </a:spcAft>
              <a:buClr>
                <a:srgbClr val="415364"/>
              </a:buClr>
              <a:buSzTx/>
              <a:buFontTx/>
              <a:buAutoNum type="arabicPeriod"/>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
                <a:srgbClr val="415364"/>
              </a:buClr>
              <a:buSzTx/>
              <a:buFontTx/>
              <a:buNone/>
              <a:tabLst/>
              <a:defRPr/>
            </a:pPr>
            <a:r>
              <a:rPr kumimoji="0" lang="it-IT" sz="1600" b="0" i="0" u="none" strike="noStrike" kern="1200" cap="none" spc="0" normalizeH="0" baseline="0" noProof="0" dirty="0">
                <a:ln>
                  <a:noFill/>
                </a:ln>
                <a:solidFill>
                  <a:srgbClr val="415364"/>
                </a:solidFill>
                <a:effectLst/>
                <a:uLnTx/>
                <a:uFillTx/>
                <a:latin typeface="Arial" panose="020B0604020202020204"/>
              </a:rPr>
              <a:t>Richiedendo la </a:t>
            </a:r>
            <a:r>
              <a:rPr lang="it-IT" sz="1600" b="1" dirty="0">
                <a:solidFill>
                  <a:srgbClr val="005392"/>
                </a:solidFill>
                <a:latin typeface="Arial" panose="020B0604020202020204"/>
              </a:rPr>
              <a:t>s</a:t>
            </a:r>
            <a:r>
              <a:rPr kumimoji="0" lang="it-IT" sz="1600" b="1" i="0" u="none" strike="noStrike" kern="1200" cap="none" spc="0" normalizeH="0" baseline="0" noProof="0" dirty="0" err="1">
                <a:ln>
                  <a:noFill/>
                </a:ln>
                <a:solidFill>
                  <a:srgbClr val="005392"/>
                </a:solidFill>
                <a:effectLst/>
                <a:uLnTx/>
                <a:uFillTx/>
                <a:latin typeface="Arial" panose="020B0604020202020204"/>
              </a:rPr>
              <a:t>tabilizzazione</a:t>
            </a:r>
            <a:r>
              <a:rPr kumimoji="0" lang="it-IT" sz="1600" b="1" i="0" u="none" strike="noStrike" kern="1200" cap="none" spc="0" normalizeH="0" baseline="0" noProof="0" dirty="0">
                <a:ln>
                  <a:noFill/>
                </a:ln>
                <a:solidFill>
                  <a:srgbClr val="005392"/>
                </a:solidFill>
                <a:effectLst/>
                <a:uLnTx/>
                <a:uFillTx/>
                <a:latin typeface="Arial" panose="020B0604020202020204"/>
              </a:rPr>
              <a:t> del tasso di interesse del finanziamento</a:t>
            </a:r>
            <a:r>
              <a:rPr kumimoji="0" lang="it-IT" sz="1600" b="0" i="0" u="none" strike="noStrike" kern="1200" cap="none" spc="0" normalizeH="0" baseline="0" noProof="0" dirty="0">
                <a:ln>
                  <a:noFill/>
                </a:ln>
                <a:solidFill>
                  <a:srgbClr val="415364"/>
                </a:solidFill>
                <a:effectLst/>
                <a:uLnTx/>
                <a:uFillTx/>
                <a:latin typeface="Arial" panose="020B0604020202020204"/>
              </a:rPr>
              <a:t>, l’Acquirente Estero ottiene un </a:t>
            </a:r>
            <a:r>
              <a:rPr kumimoji="0" lang="it-IT" sz="1600" b="1" i="0" u="none" strike="noStrike" kern="1200" cap="none" spc="0" normalizeH="0" baseline="0" noProof="0" dirty="0">
                <a:ln>
                  <a:noFill/>
                </a:ln>
                <a:solidFill>
                  <a:srgbClr val="005392"/>
                </a:solidFill>
                <a:effectLst/>
                <a:uLnTx/>
                <a:uFillTx/>
                <a:latin typeface="Arial" panose="020B0604020202020204"/>
              </a:rPr>
              <a:t>finanziamento a tasso fisso </a:t>
            </a:r>
            <a:r>
              <a:rPr kumimoji="0" lang="it-IT" sz="1600" b="0" i="0" u="none" strike="noStrike" kern="1200" cap="none" spc="0" normalizeH="0" baseline="0" noProof="0" dirty="0">
                <a:ln>
                  <a:noFill/>
                </a:ln>
                <a:solidFill>
                  <a:srgbClr val="415364"/>
                </a:solidFill>
                <a:effectLst/>
                <a:uLnTx/>
                <a:uFillTx/>
                <a:latin typeface="Arial" panose="020B0604020202020204"/>
              </a:rPr>
              <a:t>(invece che variabile).</a:t>
            </a:r>
          </a:p>
          <a:p>
            <a:pPr marL="0" marR="0" lvl="0" indent="0" algn="ctr" defTabSz="914400" rtl="0" eaLnBrk="1" fontAlgn="auto" latinLnBrk="0" hangingPunct="1">
              <a:lnSpc>
                <a:spcPct val="100000"/>
              </a:lnSpc>
              <a:spcBef>
                <a:spcPts val="0"/>
              </a:spcBef>
              <a:spcAft>
                <a:spcPts val="0"/>
              </a:spcAft>
              <a:buClr>
                <a:srgbClr val="415364"/>
              </a:buClr>
              <a:buSzTx/>
              <a:buFontTx/>
              <a:buNone/>
              <a:tabLst/>
              <a:defRPr/>
            </a:pPr>
            <a:endParaRPr kumimoji="0" lang="it-IT" sz="1600" b="0" i="0" u="none" strike="noStrike" kern="1200" cap="none" spc="0" normalizeH="0" baseline="0" noProof="0" dirty="0">
              <a:ln>
                <a:noFill/>
              </a:ln>
              <a:solidFill>
                <a:srgbClr val="415364"/>
              </a:solidFill>
              <a:effectLst/>
              <a:uLnTx/>
              <a:uFillTx/>
              <a:latin typeface="Arial" panose="020B0604020202020204"/>
            </a:endParaRPr>
          </a:p>
          <a:p>
            <a:pPr marL="0" marR="0" lvl="0" indent="0" algn="ctr" defTabSz="914400" rtl="0" eaLnBrk="1" fontAlgn="auto" latinLnBrk="0" hangingPunct="1">
              <a:lnSpc>
                <a:spcPct val="100000"/>
              </a:lnSpc>
              <a:spcBef>
                <a:spcPts val="0"/>
              </a:spcBef>
              <a:spcAft>
                <a:spcPts val="0"/>
              </a:spcAft>
              <a:buClr>
                <a:srgbClr val="415364"/>
              </a:buClr>
              <a:buSzTx/>
              <a:buFontTx/>
              <a:buNone/>
              <a:tabLst/>
              <a:defRPr/>
            </a:pPr>
            <a:r>
              <a:rPr kumimoji="0" lang="it-IT" sz="1600" b="0" i="0" u="none" strike="noStrike" kern="1200" cap="none" spc="0" normalizeH="0" baseline="0" noProof="0" dirty="0">
                <a:ln>
                  <a:noFill/>
                </a:ln>
                <a:solidFill>
                  <a:srgbClr val="415364"/>
                </a:solidFill>
                <a:effectLst/>
                <a:uLnTx/>
                <a:uFillTx/>
                <a:latin typeface="Arial" panose="020B0604020202020204"/>
              </a:rPr>
              <a:t>L’Acquirente Estero pagherà un </a:t>
            </a:r>
            <a:r>
              <a:rPr kumimoji="0" lang="it-IT" sz="1600" b="1" i="0" u="none" strike="noStrike" kern="1200" cap="none" spc="0" normalizeH="0" baseline="0" noProof="0" dirty="0">
                <a:ln>
                  <a:noFill/>
                </a:ln>
                <a:solidFill>
                  <a:srgbClr val="005392"/>
                </a:solidFill>
                <a:effectLst/>
                <a:uLnTx/>
                <a:uFillTx/>
                <a:latin typeface="Arial" panose="020B0604020202020204"/>
              </a:rPr>
              <a:t>tasso fisso agevolato al CIRR* + </a:t>
            </a:r>
            <a:r>
              <a:rPr kumimoji="0" lang="it-IT" sz="1600" b="1" i="0" u="none" strike="noStrike" kern="1200" cap="none" spc="0" normalizeH="0" baseline="0" noProof="0" dirty="0" err="1">
                <a:ln>
                  <a:noFill/>
                </a:ln>
                <a:solidFill>
                  <a:srgbClr val="005392"/>
                </a:solidFill>
                <a:effectLst/>
                <a:uLnTx/>
                <a:uFillTx/>
                <a:latin typeface="Arial" panose="020B0604020202020204"/>
              </a:rPr>
              <a:t>Adjusted</a:t>
            </a:r>
            <a:r>
              <a:rPr kumimoji="0" lang="it-IT" sz="1600" b="1" i="0" u="none" strike="noStrike" kern="1200" cap="none" spc="0" normalizeH="0" baseline="0" noProof="0" dirty="0">
                <a:ln>
                  <a:noFill/>
                </a:ln>
                <a:solidFill>
                  <a:srgbClr val="005392"/>
                </a:solidFill>
                <a:effectLst/>
                <a:uLnTx/>
                <a:uFillTx/>
                <a:latin typeface="Arial" panose="020B0604020202020204"/>
              </a:rPr>
              <a:t> Spread </a:t>
            </a:r>
            <a:r>
              <a:rPr kumimoji="0" lang="it-IT" sz="1600" b="0" i="0" u="none" strike="noStrike" kern="1200" cap="none" spc="0" normalizeH="0" baseline="0" noProof="0" dirty="0">
                <a:ln>
                  <a:noFill/>
                </a:ln>
                <a:solidFill>
                  <a:srgbClr val="415364"/>
                </a:solidFill>
                <a:effectLst/>
                <a:uLnTx/>
                <a:uFillTx/>
                <a:latin typeface="Arial" panose="020B0604020202020204"/>
              </a:rPr>
              <a:t>(Spread di mercato meno il contributo SIMEST).  </a:t>
            </a:r>
          </a:p>
          <a:p>
            <a:pPr marL="228600" marR="0" lvl="0" indent="-228600" algn="just" defTabSz="914400" rtl="0" eaLnBrk="1" fontAlgn="auto" latinLnBrk="0" hangingPunct="1">
              <a:lnSpc>
                <a:spcPct val="100000"/>
              </a:lnSpc>
              <a:spcBef>
                <a:spcPts val="0"/>
              </a:spcBef>
              <a:spcAft>
                <a:spcPts val="0"/>
              </a:spcAft>
              <a:buClr>
                <a:srgbClr val="415364"/>
              </a:buClr>
              <a:buSzTx/>
              <a:buFontTx/>
              <a:buAutoNum type="arabicPeriod"/>
              <a:tabLst/>
              <a:defRPr/>
            </a:pPr>
            <a:endParaRPr kumimoji="0" lang="it-IT" sz="1400" b="0"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54" name="Rettangolo 53"/>
          <p:cNvSpPr/>
          <p:nvPr/>
        </p:nvSpPr>
        <p:spPr>
          <a:xfrm>
            <a:off x="258233" y="1135169"/>
            <a:ext cx="11368129" cy="4875729"/>
          </a:xfrm>
          <a:prstGeom prst="rect">
            <a:avLst/>
          </a:prstGeom>
          <a:no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pic>
        <p:nvPicPr>
          <p:cNvPr id="55" name="Immagine 54"/>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520952" y="924509"/>
            <a:ext cx="501595" cy="475129"/>
          </a:xfrm>
          <a:prstGeom prst="rect">
            <a:avLst/>
          </a:prstGeom>
          <a:solidFill>
            <a:schemeClr val="bg1"/>
          </a:solidFill>
        </p:spPr>
      </p:pic>
      <p:sp>
        <p:nvSpPr>
          <p:cNvPr id="56" name="Rettangolo 55"/>
          <p:cNvSpPr/>
          <p:nvPr/>
        </p:nvSpPr>
        <p:spPr>
          <a:xfrm>
            <a:off x="1022546" y="847102"/>
            <a:ext cx="5233553" cy="511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5392"/>
                </a:solidFill>
                <a:effectLst/>
                <a:uLnTx/>
                <a:uFillTx/>
                <a:latin typeface="Arial" panose="020B0604020202020204"/>
                <a:ea typeface="+mn-ea"/>
                <a:cs typeface="+mn-cs"/>
              </a:rPr>
              <a:t>CARATTERISTICHE E BENEFICI DELL’INTERVENTO</a:t>
            </a:r>
          </a:p>
        </p:txBody>
      </p:sp>
      <p:sp>
        <p:nvSpPr>
          <p:cNvPr id="57" name="CasellaDiTesto 56"/>
          <p:cNvSpPr txBox="1"/>
          <p:nvPr/>
        </p:nvSpPr>
        <p:spPr>
          <a:xfrm>
            <a:off x="520952" y="5761209"/>
            <a:ext cx="4921038" cy="271890"/>
          </a:xfrm>
          <a:prstGeom prst="rect">
            <a:avLst/>
          </a:prstGeom>
        </p:spPr>
        <p:txBody>
          <a:bodyPr vert="horz" wrap="square" lIns="91440" tIns="45720" rIns="91440" bIns="4572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a:ln>
                  <a:noFill/>
                </a:ln>
                <a:solidFill>
                  <a:srgbClr val="415364"/>
                </a:solidFill>
                <a:effectLst/>
                <a:uLnTx/>
                <a:uFillTx/>
                <a:latin typeface="Arial" panose="020B0604020202020204"/>
                <a:ea typeface="+mn-ea"/>
                <a:cs typeface="+mn-cs"/>
              </a:rPr>
              <a:t>(*) Il CIRR è un tasso fisso calcolato mensilmente dall’OCSE</a:t>
            </a:r>
          </a:p>
        </p:txBody>
      </p:sp>
      <p:grpSp>
        <p:nvGrpSpPr>
          <p:cNvPr id="21" name="Gruppo 20"/>
          <p:cNvGrpSpPr/>
          <p:nvPr/>
        </p:nvGrpSpPr>
        <p:grpSpPr>
          <a:xfrm>
            <a:off x="520952" y="3429000"/>
            <a:ext cx="10920816" cy="2045656"/>
            <a:chOff x="606579" y="2666309"/>
            <a:chExt cx="10920816" cy="2185208"/>
          </a:xfrm>
        </p:grpSpPr>
        <p:sp>
          <p:nvSpPr>
            <p:cNvPr id="11" name="Rettangolo 10"/>
            <p:cNvSpPr/>
            <p:nvPr/>
          </p:nvSpPr>
          <p:spPr>
            <a:xfrm>
              <a:off x="606579" y="2955523"/>
              <a:ext cx="1281459" cy="1780105"/>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300" b="1" dirty="0"/>
                <a:t>ACQUIRENTE ESTERO</a:t>
              </a:r>
            </a:p>
            <a:p>
              <a:pPr algn="ctr"/>
              <a:r>
                <a:rPr lang="it-IT" sz="1300" u="sng" dirty="0"/>
                <a:t>PAGA</a:t>
              </a:r>
            </a:p>
          </p:txBody>
        </p:sp>
        <p:sp>
          <p:nvSpPr>
            <p:cNvPr id="13" name="Rettangolo 12"/>
            <p:cNvSpPr/>
            <p:nvPr/>
          </p:nvSpPr>
          <p:spPr>
            <a:xfrm>
              <a:off x="1873396" y="2959543"/>
              <a:ext cx="2146748" cy="1776086"/>
            </a:xfrm>
            <a:prstGeom prst="rect">
              <a:avLst/>
            </a:prstGeom>
            <a:solidFill>
              <a:srgbClr val="DFE7E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
          <p:nvSpPr>
            <p:cNvPr id="42" name="CasellaDiTesto 41"/>
            <p:cNvSpPr txBox="1"/>
            <p:nvPr/>
          </p:nvSpPr>
          <p:spPr>
            <a:xfrm>
              <a:off x="2253808" y="3086265"/>
              <a:ext cx="1385923" cy="301636"/>
            </a:xfrm>
            <a:prstGeom prst="rect">
              <a:avLst/>
            </a:prstGeom>
          </p:spPr>
          <p:txBody>
            <a:bodyPr vert="horz" wrap="square" lIns="91440" tIns="45720" rIns="91440" bIns="45720" rtlCol="0" anchor="b">
              <a:normAutofit lnSpcReduction="10000"/>
            </a:bodyPr>
            <a:lstStyle/>
            <a:p>
              <a:pPr algn="ctr"/>
              <a:r>
                <a:rPr lang="it-IT" sz="1200" dirty="0"/>
                <a:t>alla</a:t>
              </a:r>
              <a:r>
                <a:rPr lang="it-IT" sz="1300" dirty="0"/>
                <a:t> </a:t>
              </a:r>
              <a:r>
                <a:rPr lang="it-IT" sz="1300" b="1" dirty="0"/>
                <a:t>BANCA</a:t>
              </a:r>
            </a:p>
          </p:txBody>
        </p:sp>
        <p:sp>
          <p:nvSpPr>
            <p:cNvPr id="43" name="CasellaDiTesto 42"/>
            <p:cNvSpPr txBox="1"/>
            <p:nvPr/>
          </p:nvSpPr>
          <p:spPr>
            <a:xfrm>
              <a:off x="2256409" y="3907080"/>
              <a:ext cx="1385923" cy="301636"/>
            </a:xfrm>
            <a:prstGeom prst="rect">
              <a:avLst/>
            </a:prstGeom>
          </p:spPr>
          <p:txBody>
            <a:bodyPr vert="horz" wrap="square" lIns="91440" tIns="45720" rIns="91440" bIns="45720" rtlCol="0" anchor="b">
              <a:normAutofit lnSpcReduction="10000"/>
            </a:bodyPr>
            <a:lstStyle/>
            <a:p>
              <a:pPr algn="ctr"/>
              <a:r>
                <a:rPr lang="it-IT" sz="1200" dirty="0"/>
                <a:t>a</a:t>
              </a:r>
              <a:r>
                <a:rPr lang="it-IT" sz="1300" dirty="0"/>
                <a:t> </a:t>
              </a:r>
              <a:r>
                <a:rPr lang="it-IT" sz="1300" b="1" dirty="0"/>
                <a:t>SIMEST</a:t>
              </a:r>
            </a:p>
          </p:txBody>
        </p:sp>
        <p:sp>
          <p:nvSpPr>
            <p:cNvPr id="44" name="Gallone 43"/>
            <p:cNvSpPr/>
            <p:nvPr/>
          </p:nvSpPr>
          <p:spPr>
            <a:xfrm rot="5400000">
              <a:off x="2900092" y="4013555"/>
              <a:ext cx="108000" cy="484632"/>
            </a:xfrm>
            <a:prstGeom prst="chevron">
              <a:avLst/>
            </a:prstGeom>
            <a:solidFill>
              <a:schemeClr val="accent4">
                <a:lumMod val="75000"/>
              </a:schemeClr>
            </a:solidFill>
            <a:ln w="6350">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it-IT">
                <a:solidFill>
                  <a:schemeClr val="tx1"/>
                </a:solidFill>
              </a:endParaRPr>
            </a:p>
          </p:txBody>
        </p:sp>
        <p:sp>
          <p:nvSpPr>
            <p:cNvPr id="45" name="Gallone 44"/>
            <p:cNvSpPr/>
            <p:nvPr/>
          </p:nvSpPr>
          <p:spPr>
            <a:xfrm rot="5400000">
              <a:off x="2891191" y="3250464"/>
              <a:ext cx="108000" cy="484632"/>
            </a:xfrm>
            <a:prstGeom prst="chevron">
              <a:avLst/>
            </a:prstGeom>
            <a:solidFill>
              <a:schemeClr val="accent4">
                <a:lumMod val="75000"/>
              </a:schemeClr>
            </a:solidFill>
            <a:ln w="6350">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it-IT">
                <a:solidFill>
                  <a:schemeClr val="tx1"/>
                </a:solidFill>
              </a:endParaRPr>
            </a:p>
          </p:txBody>
        </p:sp>
        <p:sp>
          <p:nvSpPr>
            <p:cNvPr id="46" name="CasellaDiTesto 45"/>
            <p:cNvSpPr txBox="1"/>
            <p:nvPr/>
          </p:nvSpPr>
          <p:spPr>
            <a:xfrm>
              <a:off x="1754277" y="3549061"/>
              <a:ext cx="2405144" cy="335868"/>
            </a:xfrm>
            <a:prstGeom prst="rect">
              <a:avLst/>
            </a:prstGeom>
          </p:spPr>
          <p:txBody>
            <a:bodyPr vert="horz" wrap="square" lIns="91440" tIns="45720" rIns="91440" bIns="45720" rtlCol="0" anchor="ctr">
              <a:normAutofit/>
            </a:bodyPr>
            <a:lstStyle/>
            <a:p>
              <a:pPr algn="ctr">
                <a:spcAft>
                  <a:spcPts val="400"/>
                </a:spcAft>
              </a:pPr>
              <a:r>
                <a:rPr lang="en-US" sz="1200" b="1" dirty="0">
                  <a:solidFill>
                    <a:schemeClr val="accent2"/>
                  </a:solidFill>
                </a:rPr>
                <a:t>ADJUSTED SPREAD</a:t>
              </a:r>
            </a:p>
          </p:txBody>
        </p:sp>
        <p:sp>
          <p:nvSpPr>
            <p:cNvPr id="48" name="CasellaDiTesto 47"/>
            <p:cNvSpPr txBox="1"/>
            <p:nvPr/>
          </p:nvSpPr>
          <p:spPr>
            <a:xfrm>
              <a:off x="1969659" y="4091898"/>
              <a:ext cx="1968865" cy="759619"/>
            </a:xfrm>
            <a:prstGeom prst="rect">
              <a:avLst/>
            </a:prstGeom>
          </p:spPr>
          <p:txBody>
            <a:bodyPr vert="horz" wrap="square" lIns="91440" tIns="45720" rIns="91440" bIns="45720" rtlCol="0" anchor="ctr">
              <a:normAutofit/>
            </a:bodyPr>
            <a:lstStyle/>
            <a:p>
              <a:pPr algn="ctr">
                <a:spcAft>
                  <a:spcPts val="400"/>
                </a:spcAft>
              </a:pPr>
              <a:r>
                <a:rPr lang="en-US" sz="1200" b="1" dirty="0">
                  <a:solidFill>
                    <a:schemeClr val="accent2"/>
                  </a:solidFill>
                </a:rPr>
                <a:t>TASSO CIRR</a:t>
              </a:r>
            </a:p>
          </p:txBody>
        </p:sp>
        <p:sp>
          <p:nvSpPr>
            <p:cNvPr id="52" name="Rettangolo 51"/>
            <p:cNvSpPr/>
            <p:nvPr/>
          </p:nvSpPr>
          <p:spPr>
            <a:xfrm>
              <a:off x="8106519" y="2955522"/>
              <a:ext cx="1281459" cy="1780105"/>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it-IT" sz="1300" b="1" dirty="0"/>
            </a:p>
          </p:txBody>
        </p:sp>
        <p:sp>
          <p:nvSpPr>
            <p:cNvPr id="58" name="Rettangolo 57"/>
            <p:cNvSpPr/>
            <p:nvPr/>
          </p:nvSpPr>
          <p:spPr>
            <a:xfrm>
              <a:off x="9373336" y="2959542"/>
              <a:ext cx="2146748" cy="1776086"/>
            </a:xfrm>
            <a:prstGeom prst="rect">
              <a:avLst/>
            </a:prstGeom>
            <a:solidFill>
              <a:srgbClr val="DFE7E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
          <p:nvSpPr>
            <p:cNvPr id="62" name="Gallone 61"/>
            <p:cNvSpPr/>
            <p:nvPr/>
          </p:nvSpPr>
          <p:spPr>
            <a:xfrm rot="5400000">
              <a:off x="10387571" y="3261473"/>
              <a:ext cx="108000" cy="484632"/>
            </a:xfrm>
            <a:prstGeom prst="chevron">
              <a:avLst/>
            </a:prstGeom>
            <a:solidFill>
              <a:schemeClr val="accent4">
                <a:lumMod val="75000"/>
              </a:schemeClr>
            </a:solidFill>
            <a:ln w="6350">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it-IT">
                <a:solidFill>
                  <a:schemeClr val="tx1"/>
                </a:solidFill>
              </a:endParaRPr>
            </a:p>
          </p:txBody>
        </p:sp>
        <p:sp>
          <p:nvSpPr>
            <p:cNvPr id="64" name="CasellaDiTesto 63"/>
            <p:cNvSpPr txBox="1"/>
            <p:nvPr/>
          </p:nvSpPr>
          <p:spPr>
            <a:xfrm>
              <a:off x="9469598" y="3575358"/>
              <a:ext cx="1968865" cy="301636"/>
            </a:xfrm>
            <a:prstGeom prst="rect">
              <a:avLst/>
            </a:prstGeom>
          </p:spPr>
          <p:txBody>
            <a:bodyPr vert="horz" wrap="square" lIns="91440" tIns="45720" rIns="91440" bIns="45720" rtlCol="0" anchor="ctr">
              <a:normAutofit/>
            </a:bodyPr>
            <a:lstStyle/>
            <a:p>
              <a:pPr algn="ctr">
                <a:spcAft>
                  <a:spcPts val="400"/>
                </a:spcAft>
              </a:pPr>
              <a:r>
                <a:rPr lang="en-US" sz="1200" b="1" dirty="0">
                  <a:solidFill>
                    <a:schemeClr val="accent2"/>
                  </a:solidFill>
                </a:rPr>
                <a:t>TASSO CIRR</a:t>
              </a:r>
            </a:p>
          </p:txBody>
        </p:sp>
        <p:sp>
          <p:nvSpPr>
            <p:cNvPr id="65" name="Rettangolo 64"/>
            <p:cNvSpPr/>
            <p:nvPr/>
          </p:nvSpPr>
          <p:spPr>
            <a:xfrm>
              <a:off x="4384983" y="2951502"/>
              <a:ext cx="1281459" cy="1780105"/>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300" b="1" dirty="0"/>
                <a:t>BANCA</a:t>
              </a:r>
            </a:p>
            <a:p>
              <a:pPr algn="ctr"/>
              <a:r>
                <a:rPr lang="it-IT" sz="1300" u="sng" dirty="0"/>
                <a:t>RICEVE</a:t>
              </a:r>
            </a:p>
          </p:txBody>
        </p:sp>
        <p:sp>
          <p:nvSpPr>
            <p:cNvPr id="66" name="Rettangolo 65"/>
            <p:cNvSpPr/>
            <p:nvPr/>
          </p:nvSpPr>
          <p:spPr>
            <a:xfrm>
              <a:off x="5651800" y="2955522"/>
              <a:ext cx="2146748" cy="1776086"/>
            </a:xfrm>
            <a:prstGeom prst="rect">
              <a:avLst/>
            </a:prstGeom>
            <a:solidFill>
              <a:srgbClr val="DFE7E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
          <p:nvSpPr>
            <p:cNvPr id="80" name="CasellaDiTesto 79"/>
            <p:cNvSpPr txBox="1"/>
            <p:nvPr/>
          </p:nvSpPr>
          <p:spPr>
            <a:xfrm>
              <a:off x="6034813" y="3859099"/>
              <a:ext cx="1385923" cy="301636"/>
            </a:xfrm>
            <a:prstGeom prst="rect">
              <a:avLst/>
            </a:prstGeom>
          </p:spPr>
          <p:txBody>
            <a:bodyPr vert="horz" wrap="square" lIns="91440" tIns="45720" rIns="91440" bIns="45720" rtlCol="0" anchor="b">
              <a:normAutofit lnSpcReduction="10000"/>
            </a:bodyPr>
            <a:lstStyle/>
            <a:p>
              <a:pPr algn="ctr"/>
              <a:r>
                <a:rPr lang="it-IT" sz="1200" dirty="0"/>
                <a:t>da</a:t>
              </a:r>
              <a:r>
                <a:rPr lang="it-IT" sz="1300" dirty="0"/>
                <a:t> </a:t>
              </a:r>
              <a:r>
                <a:rPr lang="it-IT" sz="1300" b="1" dirty="0"/>
                <a:t>SIMEST</a:t>
              </a:r>
            </a:p>
          </p:txBody>
        </p:sp>
        <p:sp>
          <p:nvSpPr>
            <p:cNvPr id="81" name="Gallone 80"/>
            <p:cNvSpPr/>
            <p:nvPr/>
          </p:nvSpPr>
          <p:spPr>
            <a:xfrm rot="5400000">
              <a:off x="6678496" y="3965574"/>
              <a:ext cx="108000" cy="484632"/>
            </a:xfrm>
            <a:prstGeom prst="chevron">
              <a:avLst/>
            </a:prstGeom>
            <a:solidFill>
              <a:schemeClr val="accent4">
                <a:lumMod val="75000"/>
              </a:schemeClr>
            </a:solidFill>
            <a:ln w="6350">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it-IT">
                <a:solidFill>
                  <a:schemeClr val="tx1"/>
                </a:solidFill>
              </a:endParaRPr>
            </a:p>
          </p:txBody>
        </p:sp>
        <p:sp>
          <p:nvSpPr>
            <p:cNvPr id="82" name="Gallone 81"/>
            <p:cNvSpPr/>
            <p:nvPr/>
          </p:nvSpPr>
          <p:spPr>
            <a:xfrm rot="5400000">
              <a:off x="6666034" y="3254761"/>
              <a:ext cx="108000" cy="484632"/>
            </a:xfrm>
            <a:prstGeom prst="chevron">
              <a:avLst/>
            </a:prstGeom>
            <a:solidFill>
              <a:schemeClr val="accent4">
                <a:lumMod val="75000"/>
              </a:schemeClr>
            </a:solidFill>
            <a:ln w="6350">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it-IT">
                <a:solidFill>
                  <a:schemeClr val="tx1"/>
                </a:solidFill>
              </a:endParaRPr>
            </a:p>
          </p:txBody>
        </p:sp>
        <p:sp>
          <p:nvSpPr>
            <p:cNvPr id="83" name="CasellaDiTesto 82"/>
            <p:cNvSpPr txBox="1"/>
            <p:nvPr/>
          </p:nvSpPr>
          <p:spPr>
            <a:xfrm>
              <a:off x="5529923" y="3557648"/>
              <a:ext cx="2405144" cy="326286"/>
            </a:xfrm>
            <a:prstGeom prst="rect">
              <a:avLst/>
            </a:prstGeom>
          </p:spPr>
          <p:txBody>
            <a:bodyPr vert="horz" wrap="square" lIns="91440" tIns="45720" rIns="91440" bIns="45720" rtlCol="0" anchor="ctr">
              <a:normAutofit/>
            </a:bodyPr>
            <a:lstStyle/>
            <a:p>
              <a:pPr algn="ctr">
                <a:spcAft>
                  <a:spcPts val="400"/>
                </a:spcAft>
              </a:pPr>
              <a:r>
                <a:rPr lang="en-US" sz="1200" b="1" dirty="0">
                  <a:solidFill>
                    <a:schemeClr val="accent2"/>
                  </a:solidFill>
                </a:rPr>
                <a:t>ADJUSTED SPREAD</a:t>
              </a:r>
            </a:p>
          </p:txBody>
        </p:sp>
        <p:sp>
          <p:nvSpPr>
            <p:cNvPr id="84" name="CasellaDiTesto 83"/>
            <p:cNvSpPr txBox="1"/>
            <p:nvPr/>
          </p:nvSpPr>
          <p:spPr>
            <a:xfrm>
              <a:off x="5740740" y="4160735"/>
              <a:ext cx="1968865" cy="642801"/>
            </a:xfrm>
            <a:prstGeom prst="rect">
              <a:avLst/>
            </a:prstGeom>
          </p:spPr>
          <p:txBody>
            <a:bodyPr vert="horz" wrap="square" lIns="91440" tIns="45720" rIns="91440" bIns="45720" rtlCol="0" anchor="ctr">
              <a:normAutofit/>
            </a:bodyPr>
            <a:lstStyle/>
            <a:p>
              <a:pPr algn="ctr"/>
              <a:r>
                <a:rPr lang="en-US" sz="1200" b="1" dirty="0">
                  <a:solidFill>
                    <a:schemeClr val="accent2"/>
                  </a:solidFill>
                </a:rPr>
                <a:t>CONTRIBUTO SIMEST</a:t>
              </a:r>
            </a:p>
            <a:p>
              <a:pPr algn="ctr"/>
              <a:r>
                <a:rPr lang="en-US" sz="1200" b="1" dirty="0">
                  <a:solidFill>
                    <a:schemeClr val="accent2"/>
                  </a:solidFill>
                </a:rPr>
                <a:t>TASSO VARIABILE</a:t>
              </a:r>
            </a:p>
          </p:txBody>
        </p:sp>
        <p:sp>
          <p:nvSpPr>
            <p:cNvPr id="85" name="CasellaDiTesto 84"/>
            <p:cNvSpPr txBox="1"/>
            <p:nvPr/>
          </p:nvSpPr>
          <p:spPr>
            <a:xfrm>
              <a:off x="5659131" y="2993175"/>
              <a:ext cx="2146727" cy="464304"/>
            </a:xfrm>
            <a:prstGeom prst="rect">
              <a:avLst/>
            </a:prstGeom>
          </p:spPr>
          <p:txBody>
            <a:bodyPr vert="horz" wrap="square" lIns="91440" tIns="45720" rIns="91440" bIns="45720" rtlCol="0" anchor="b">
              <a:normAutofit fontScale="92500" lnSpcReduction="10000"/>
            </a:bodyPr>
            <a:lstStyle/>
            <a:p>
              <a:pPr algn="ctr"/>
              <a:r>
                <a:rPr lang="it-IT" sz="1300" dirty="0"/>
                <a:t>da</a:t>
              </a:r>
            </a:p>
            <a:p>
              <a:pPr algn="ctr"/>
              <a:r>
                <a:rPr lang="it-IT" sz="1200" dirty="0"/>
                <a:t> </a:t>
              </a:r>
              <a:r>
                <a:rPr lang="it-IT" sz="1400" b="1" dirty="0"/>
                <a:t>ACQUIRENTE ESTERO</a:t>
              </a:r>
              <a:endParaRPr lang="it-IT" sz="1200" b="1" dirty="0"/>
            </a:p>
          </p:txBody>
        </p:sp>
        <p:sp>
          <p:nvSpPr>
            <p:cNvPr id="86" name="CasellaDiTesto 85"/>
            <p:cNvSpPr txBox="1"/>
            <p:nvPr/>
          </p:nvSpPr>
          <p:spPr>
            <a:xfrm>
              <a:off x="9349753" y="2666309"/>
              <a:ext cx="2146727" cy="797883"/>
            </a:xfrm>
            <a:prstGeom prst="rect">
              <a:avLst/>
            </a:prstGeom>
          </p:spPr>
          <p:txBody>
            <a:bodyPr vert="horz" wrap="square" lIns="91440" tIns="45720" rIns="91440" bIns="45720" rtlCol="0" anchor="b">
              <a:normAutofit/>
            </a:bodyPr>
            <a:lstStyle/>
            <a:p>
              <a:pPr algn="ctr"/>
              <a:r>
                <a:rPr lang="it-IT" sz="1200" dirty="0"/>
                <a:t>da</a:t>
              </a:r>
            </a:p>
            <a:p>
              <a:pPr algn="ctr"/>
              <a:r>
                <a:rPr lang="it-IT" sz="1300" dirty="0"/>
                <a:t> </a:t>
              </a:r>
              <a:r>
                <a:rPr lang="it-IT" sz="1300" b="1" dirty="0"/>
                <a:t>ACQUIRENTE ESTERO</a:t>
              </a:r>
            </a:p>
          </p:txBody>
        </p:sp>
        <p:cxnSp>
          <p:nvCxnSpPr>
            <p:cNvPr id="15" name="Connettore diritto 14"/>
            <p:cNvCxnSpPr/>
            <p:nvPr/>
          </p:nvCxnSpPr>
          <p:spPr>
            <a:xfrm>
              <a:off x="8106519" y="3847305"/>
              <a:ext cx="3413565" cy="20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8165492" y="3193305"/>
              <a:ext cx="1160585" cy="482622"/>
            </a:xfrm>
            <a:prstGeom prst="rect">
              <a:avLst/>
            </a:prstGeom>
          </p:spPr>
          <p:txBody>
            <a:bodyPr vert="horz" wrap="square" lIns="91440" tIns="45720" rIns="91440" bIns="45720" rtlCol="0" anchor="b">
              <a:noAutofit/>
            </a:bodyPr>
            <a:lstStyle/>
            <a:p>
              <a:pPr algn="ctr"/>
              <a:r>
                <a:rPr lang="it-IT" sz="1300" b="1" dirty="0">
                  <a:solidFill>
                    <a:schemeClr val="bg1"/>
                  </a:solidFill>
                </a:rPr>
                <a:t>SIMEST</a:t>
              </a:r>
            </a:p>
            <a:p>
              <a:pPr algn="ctr"/>
              <a:r>
                <a:rPr lang="it-IT" sz="1300" u="sng" dirty="0">
                  <a:solidFill>
                    <a:schemeClr val="bg1"/>
                  </a:solidFill>
                </a:rPr>
                <a:t>RICEVE</a:t>
              </a:r>
            </a:p>
          </p:txBody>
        </p:sp>
        <p:sp>
          <p:nvSpPr>
            <p:cNvPr id="87" name="CasellaDiTesto 86"/>
            <p:cNvSpPr txBox="1"/>
            <p:nvPr/>
          </p:nvSpPr>
          <p:spPr>
            <a:xfrm>
              <a:off x="8166919" y="4081405"/>
              <a:ext cx="1160585" cy="482622"/>
            </a:xfrm>
            <a:prstGeom prst="rect">
              <a:avLst/>
            </a:prstGeom>
          </p:spPr>
          <p:txBody>
            <a:bodyPr vert="horz" wrap="square" lIns="91440" tIns="45720" rIns="91440" bIns="45720" rtlCol="0" anchor="b">
              <a:noAutofit/>
            </a:bodyPr>
            <a:lstStyle/>
            <a:p>
              <a:pPr algn="ctr"/>
              <a:r>
                <a:rPr lang="it-IT" sz="1300" b="1" dirty="0">
                  <a:solidFill>
                    <a:schemeClr val="bg1"/>
                  </a:solidFill>
                </a:rPr>
                <a:t>SIMEST</a:t>
              </a:r>
            </a:p>
            <a:p>
              <a:pPr algn="ctr"/>
              <a:r>
                <a:rPr lang="it-IT" sz="1300" u="sng" dirty="0">
                  <a:solidFill>
                    <a:schemeClr val="bg1"/>
                  </a:solidFill>
                </a:rPr>
                <a:t>PAGA</a:t>
              </a:r>
            </a:p>
          </p:txBody>
        </p:sp>
        <p:sp>
          <p:nvSpPr>
            <p:cNvPr id="91" name="Gallone 90"/>
            <p:cNvSpPr/>
            <p:nvPr/>
          </p:nvSpPr>
          <p:spPr>
            <a:xfrm rot="5400000">
              <a:off x="10388229" y="3986456"/>
              <a:ext cx="108000" cy="484632"/>
            </a:xfrm>
            <a:prstGeom prst="chevron">
              <a:avLst/>
            </a:prstGeom>
            <a:solidFill>
              <a:schemeClr val="accent4">
                <a:lumMod val="75000"/>
              </a:schemeClr>
            </a:solidFill>
            <a:ln w="6350">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it-IT">
                <a:solidFill>
                  <a:schemeClr val="tx1"/>
                </a:solidFill>
              </a:endParaRPr>
            </a:p>
          </p:txBody>
        </p:sp>
        <p:sp>
          <p:nvSpPr>
            <p:cNvPr id="93" name="CasellaDiTesto 92"/>
            <p:cNvSpPr txBox="1"/>
            <p:nvPr/>
          </p:nvSpPr>
          <p:spPr>
            <a:xfrm>
              <a:off x="9380668" y="3549063"/>
              <a:ext cx="2146727" cy="621176"/>
            </a:xfrm>
            <a:prstGeom prst="rect">
              <a:avLst/>
            </a:prstGeom>
          </p:spPr>
          <p:txBody>
            <a:bodyPr vert="horz" wrap="square" lIns="91440" tIns="45720" rIns="91440" bIns="45720" rtlCol="0" anchor="b">
              <a:normAutofit/>
            </a:bodyPr>
            <a:lstStyle/>
            <a:p>
              <a:pPr algn="ctr"/>
              <a:r>
                <a:rPr lang="it-IT" sz="1200" dirty="0"/>
                <a:t>alla </a:t>
              </a:r>
              <a:r>
                <a:rPr lang="it-IT" sz="1300" b="1" dirty="0"/>
                <a:t>BANCA</a:t>
              </a:r>
            </a:p>
          </p:txBody>
        </p:sp>
        <p:sp>
          <p:nvSpPr>
            <p:cNvPr id="94" name="CasellaDiTesto 93"/>
            <p:cNvSpPr txBox="1"/>
            <p:nvPr/>
          </p:nvSpPr>
          <p:spPr>
            <a:xfrm>
              <a:off x="9469598" y="4165095"/>
              <a:ext cx="1968865" cy="642801"/>
            </a:xfrm>
            <a:prstGeom prst="rect">
              <a:avLst/>
            </a:prstGeom>
          </p:spPr>
          <p:txBody>
            <a:bodyPr vert="horz" wrap="square" lIns="91440" tIns="45720" rIns="91440" bIns="45720" rtlCol="0" anchor="ctr">
              <a:normAutofit/>
            </a:bodyPr>
            <a:lstStyle/>
            <a:p>
              <a:pPr algn="ctr"/>
              <a:r>
                <a:rPr lang="en-US" sz="1200" b="1" dirty="0">
                  <a:solidFill>
                    <a:schemeClr val="accent2"/>
                  </a:solidFill>
                </a:rPr>
                <a:t>CONTRIBUTO SIMEST</a:t>
              </a:r>
            </a:p>
            <a:p>
              <a:pPr algn="ctr"/>
              <a:r>
                <a:rPr lang="en-US" sz="1200" b="1" dirty="0">
                  <a:solidFill>
                    <a:schemeClr val="accent2"/>
                  </a:solidFill>
                </a:rPr>
                <a:t>TASSO VARIABILE</a:t>
              </a:r>
            </a:p>
          </p:txBody>
        </p:sp>
        <p:cxnSp>
          <p:nvCxnSpPr>
            <p:cNvPr id="95" name="Connettore diritto 94"/>
            <p:cNvCxnSpPr>
              <a:stCxn id="65" idx="3"/>
              <a:endCxn id="66" idx="3"/>
            </p:cNvCxnSpPr>
            <p:nvPr/>
          </p:nvCxnSpPr>
          <p:spPr>
            <a:xfrm>
              <a:off x="5666442" y="3841555"/>
              <a:ext cx="2132106" cy="20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Connettore diritto 96"/>
            <p:cNvCxnSpPr/>
            <p:nvPr/>
          </p:nvCxnSpPr>
          <p:spPr>
            <a:xfrm>
              <a:off x="1879139" y="3835488"/>
              <a:ext cx="2132106" cy="20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9" name="CasellaDiTesto 48"/>
          <p:cNvSpPr txBox="1"/>
          <p:nvPr/>
        </p:nvSpPr>
        <p:spPr>
          <a:xfrm>
            <a:off x="7299787" y="377868"/>
            <a:ext cx="4402775" cy="521483"/>
          </a:xfrm>
          <a:prstGeom prst="rect">
            <a:avLst/>
          </a:prstGeom>
          <a:solidFill>
            <a:srgbClr val="EDEDED"/>
          </a:solidFill>
          <a:ln w="6350">
            <a:noFill/>
            <a:prstDash val="dash"/>
          </a:ln>
        </p:spPr>
        <p:txBody>
          <a:bodyPr vert="horz"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a:solidFill>
                  <a:srgbClr val="415364"/>
                </a:solidFill>
                <a:latin typeface="Arial" panose="020B0604020202020204"/>
              </a:rPr>
              <a:t>   Operatività attivabile anche su </a:t>
            </a:r>
            <a:r>
              <a:rPr kumimoji="0" lang="it-IT" sz="1400" b="1" i="0" u="none" strike="noStrike" kern="1200" cap="none" spc="0" normalizeH="0" baseline="0" noProof="0" dirty="0">
                <a:ln>
                  <a:noFill/>
                </a:ln>
                <a:solidFill>
                  <a:srgbClr val="005392"/>
                </a:solidFill>
                <a:effectLst/>
                <a:uLnTx/>
                <a:uFillTx/>
                <a:latin typeface="Arial" panose="020B0604020202020204"/>
              </a:rPr>
              <a:t>Lettere di Credito Export</a:t>
            </a:r>
          </a:p>
        </p:txBody>
      </p:sp>
      <p:grpSp>
        <p:nvGrpSpPr>
          <p:cNvPr id="50" name="Gruppo 49"/>
          <p:cNvGrpSpPr>
            <a:grpSpLocks noChangeAspect="1"/>
          </p:cNvGrpSpPr>
          <p:nvPr/>
        </p:nvGrpSpPr>
        <p:grpSpPr>
          <a:xfrm>
            <a:off x="7134581" y="293896"/>
            <a:ext cx="356777" cy="356777"/>
            <a:chOff x="688228" y="5442273"/>
            <a:chExt cx="435570" cy="435570"/>
          </a:xfrm>
        </p:grpSpPr>
        <p:sp>
          <p:nvSpPr>
            <p:cNvPr id="51" name="Ovale 50"/>
            <p:cNvSpPr>
              <a:spLocks noChangeAspect="1"/>
            </p:cNvSpPr>
            <p:nvPr/>
          </p:nvSpPr>
          <p:spPr>
            <a:xfrm>
              <a:off x="716047" y="5467221"/>
              <a:ext cx="379931" cy="3799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pic>
          <p:nvPicPr>
            <p:cNvPr id="59" name="Immagine 58"/>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88228" y="5442273"/>
              <a:ext cx="435570" cy="435570"/>
            </a:xfrm>
            <a:prstGeom prst="rect">
              <a:avLst/>
            </a:prstGeom>
          </p:spPr>
        </p:pic>
      </p:grpSp>
      <p:sp>
        <p:nvSpPr>
          <p:cNvPr id="3" name="Segnaposto numero diapositiva 3">
            <a:extLst>
              <a:ext uri="{FF2B5EF4-FFF2-40B4-BE49-F238E27FC236}">
                <a16:creationId xmlns:a16="http://schemas.microsoft.com/office/drawing/2014/main" id="{154DDB26-489F-CA45-D376-71201EED652A}"/>
              </a:ext>
            </a:extLst>
          </p:cNvPr>
          <p:cNvSpPr>
            <a:spLocks noGrp="1"/>
          </p:cNvSpPr>
          <p:nvPr>
            <p:ph type="sldNum" sz="quarter" idx="12"/>
          </p:nvPr>
        </p:nvSpPr>
        <p:spPr>
          <a:xfrm>
            <a:off x="334433" y="6297858"/>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67882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3"/>
          </p:nvPr>
        </p:nvSpPr>
        <p:spPr/>
        <p:txBody>
          <a:bodyPr/>
          <a:lstStyle/>
          <a:p>
            <a:r>
              <a:rPr lang="it-IT" dirty="0"/>
              <a:t>Contributo Export su Credito Fornitore</a:t>
            </a:r>
          </a:p>
        </p:txBody>
      </p:sp>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pic>
        <p:nvPicPr>
          <p:cNvPr id="8" name="Immagin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10775" y="1298719"/>
            <a:ext cx="1205079" cy="574924"/>
          </a:xfrm>
          <a:prstGeom prst="rect">
            <a:avLst/>
          </a:prstGeom>
        </p:spPr>
      </p:pic>
      <p:sp>
        <p:nvSpPr>
          <p:cNvPr id="9" name="Rettangolo 8"/>
          <p:cNvSpPr/>
          <p:nvPr/>
        </p:nvSpPr>
        <p:spPr>
          <a:xfrm>
            <a:off x="5899104" y="3397054"/>
            <a:ext cx="1511137" cy="46835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Acquirente estero</a:t>
            </a:r>
          </a:p>
        </p:txBody>
      </p:sp>
      <p:sp>
        <p:nvSpPr>
          <p:cNvPr id="13" name="Rettangolo 12"/>
          <p:cNvSpPr/>
          <p:nvPr/>
        </p:nvSpPr>
        <p:spPr>
          <a:xfrm>
            <a:off x="9903352" y="3387859"/>
            <a:ext cx="1512000" cy="48443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EFD"/>
                </a:solidFill>
                <a:effectLst/>
                <a:uLnTx/>
                <a:uFillTx/>
                <a:latin typeface="Arial" panose="020B0604020202020204"/>
                <a:ea typeface="+mn-ea"/>
                <a:cs typeface="+mn-cs"/>
              </a:rPr>
              <a:t>Esportatore italiano</a:t>
            </a:r>
          </a:p>
        </p:txBody>
      </p:sp>
      <p:sp>
        <p:nvSpPr>
          <p:cNvPr id="14" name="Rettangolo 13"/>
          <p:cNvSpPr/>
          <p:nvPr/>
        </p:nvSpPr>
        <p:spPr>
          <a:xfrm>
            <a:off x="9903352" y="1341230"/>
            <a:ext cx="1512000" cy="484430"/>
          </a:xfrm>
          <a:prstGeom prst="rect">
            <a:avLst/>
          </a:prstGeom>
          <a:solidFill>
            <a:schemeClr val="accent1"/>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EFD"/>
                </a:solidFill>
                <a:effectLst/>
                <a:uLnTx/>
                <a:uFillTx/>
                <a:latin typeface="Arial" panose="020B0604020202020204"/>
                <a:ea typeface="+mn-ea"/>
                <a:cs typeface="+mn-cs"/>
              </a:rPr>
              <a:t>Istituto Scontante</a:t>
            </a:r>
            <a:endParaRPr kumimoji="0" lang="it-IT" sz="1000" b="0" i="0" u="none" strike="noStrike" kern="1200" cap="none" spc="0" normalizeH="0" baseline="0" noProof="0" dirty="0">
              <a:ln>
                <a:noFill/>
              </a:ln>
              <a:solidFill>
                <a:srgbClr val="FFFEFD"/>
              </a:solidFill>
              <a:effectLst/>
              <a:uLnTx/>
              <a:uFillTx/>
              <a:latin typeface="Arial" panose="020B0604020202020204"/>
              <a:ea typeface="+mn-ea"/>
              <a:cs typeface="+mn-cs"/>
            </a:endParaRPr>
          </a:p>
        </p:txBody>
      </p:sp>
      <p:cxnSp>
        <p:nvCxnSpPr>
          <p:cNvPr id="16" name="Connettore 2 15"/>
          <p:cNvCxnSpPr/>
          <p:nvPr/>
        </p:nvCxnSpPr>
        <p:spPr>
          <a:xfrm flipH="1" flipV="1">
            <a:off x="10659351" y="1972567"/>
            <a:ext cx="0" cy="115200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7" name="CasellaDiTesto 16"/>
          <p:cNvSpPr txBox="1"/>
          <p:nvPr/>
        </p:nvSpPr>
        <p:spPr>
          <a:xfrm>
            <a:off x="7705804" y="3197940"/>
            <a:ext cx="1830391" cy="355013"/>
          </a:xfrm>
          <a:prstGeom prst="rect">
            <a:avLst/>
          </a:prstGeom>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415364"/>
                </a:solidFill>
                <a:effectLst/>
                <a:uLnTx/>
                <a:uFillTx/>
                <a:latin typeface="Arial" panose="020B0604020202020204"/>
                <a:ea typeface="+mn-ea"/>
                <a:cs typeface="+mn-cs"/>
              </a:rPr>
              <a:t>Contratto commerciale con pagamento dilazionato</a:t>
            </a:r>
          </a:p>
        </p:txBody>
      </p:sp>
      <p:sp>
        <p:nvSpPr>
          <p:cNvPr id="18" name="CasellaDiTesto 17"/>
          <p:cNvSpPr txBox="1"/>
          <p:nvPr/>
        </p:nvSpPr>
        <p:spPr>
          <a:xfrm>
            <a:off x="7617619" y="3741580"/>
            <a:ext cx="2047007" cy="426305"/>
          </a:xfrm>
          <a:prstGeom prst="rect">
            <a:avLst/>
          </a:prstGeom>
        </p:spPr>
        <p:txBody>
          <a:bodyPr vert="horz" wrap="square"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Titoli di pagamento al tasso di </a:t>
            </a:r>
            <a:r>
              <a:rPr kumimoji="0" lang="it-IT" sz="1000" b="1" i="0" u="none" strike="noStrike" kern="1200" cap="none" spc="0" normalizeH="0" baseline="0" noProof="0" dirty="0">
                <a:ln>
                  <a:noFill/>
                </a:ln>
                <a:solidFill>
                  <a:srgbClr val="415364"/>
                </a:solidFill>
                <a:effectLst/>
                <a:uLnTx/>
                <a:uFillTx/>
                <a:latin typeface="Arial" panose="020B0604020202020204"/>
                <a:ea typeface="+mn-ea"/>
                <a:cs typeface="+mn-cs"/>
              </a:rPr>
              <a:t>dilazione pari minimo al CIRR</a:t>
            </a:r>
          </a:p>
        </p:txBody>
      </p:sp>
      <p:sp>
        <p:nvSpPr>
          <p:cNvPr id="19" name="Ovale 18"/>
          <p:cNvSpPr>
            <a:spLocks noChangeAspect="1"/>
          </p:cNvSpPr>
          <p:nvPr/>
        </p:nvSpPr>
        <p:spPr>
          <a:xfrm>
            <a:off x="8491785" y="2860822"/>
            <a:ext cx="258427" cy="258427"/>
          </a:xfrm>
          <a:prstGeom prst="ellipse">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FEFD"/>
                </a:solidFill>
                <a:effectLst/>
                <a:uLnTx/>
                <a:uFillTx/>
                <a:latin typeface="Arial" panose="020B0604020202020204"/>
                <a:ea typeface="+mn-ea"/>
                <a:cs typeface="+mn-cs"/>
              </a:rPr>
              <a:t>1</a:t>
            </a:r>
          </a:p>
        </p:txBody>
      </p:sp>
      <p:cxnSp>
        <p:nvCxnSpPr>
          <p:cNvPr id="21" name="Connettore 2 20"/>
          <p:cNvCxnSpPr/>
          <p:nvPr/>
        </p:nvCxnSpPr>
        <p:spPr>
          <a:xfrm>
            <a:off x="7410241" y="1825660"/>
            <a:ext cx="2493109" cy="143636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9" name="Rettangolo 28"/>
          <p:cNvSpPr/>
          <p:nvPr/>
        </p:nvSpPr>
        <p:spPr>
          <a:xfrm>
            <a:off x="281482" y="1298719"/>
            <a:ext cx="5078714" cy="4708981"/>
          </a:xfrm>
          <a:prstGeom prst="rect">
            <a:avLst/>
          </a:prstGeom>
        </p:spPr>
        <p:txBody>
          <a:bodyPr wrap="square">
            <a:spAutoFit/>
          </a:bodyPr>
          <a:lstStyle/>
          <a:p>
            <a:pPr marL="228600" marR="0" lvl="0" indent="-228600" algn="just" defTabSz="914400" rtl="0" eaLnBrk="1" fontAlgn="auto" latinLnBrk="0" hangingPunct="1">
              <a:lnSpc>
                <a:spcPct val="100000"/>
              </a:lnSpc>
              <a:spcBef>
                <a:spcPts val="0"/>
              </a:spcBef>
              <a:spcAft>
                <a:spcPts val="0"/>
              </a:spcAft>
              <a:buClr>
                <a:srgbClr val="415364"/>
              </a:buClr>
              <a:buSzTx/>
              <a:buFontTx/>
              <a:buAutoNum type="arabicPeriod"/>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Esportatore e Acquirente estero stipulano un contratto commerciale con </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pagamenti dilazionati a medio e lungo termine </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 24 mesi) ad </a:t>
            </a:r>
            <a:r>
              <a:rPr kumimoji="0" lang="it-IT" sz="1200" b="0" i="0" u="none" strike="noStrike" kern="1200" cap="none" spc="0" normalizeH="0" baseline="0" noProof="0" dirty="0">
                <a:ln>
                  <a:noFill/>
                </a:ln>
                <a:solidFill>
                  <a:srgbClr val="005392"/>
                </a:solidFill>
                <a:effectLst/>
                <a:uLnTx/>
                <a:uFillTx/>
                <a:latin typeface="Arial" panose="020B0604020202020204"/>
                <a:ea typeface="+mn-ea"/>
                <a:cs typeface="+mn-cs"/>
              </a:rPr>
              <a:t>un </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tasso </a:t>
            </a:r>
            <a:r>
              <a:rPr kumimoji="0" lang="it-IT" sz="1200" b="0" i="0" u="none" strike="noStrike" kern="1200" cap="none" spc="0" normalizeH="0" baseline="0" noProof="0" dirty="0">
                <a:ln>
                  <a:noFill/>
                </a:ln>
                <a:solidFill>
                  <a:srgbClr val="005392"/>
                </a:solidFill>
                <a:effectLst/>
                <a:uLnTx/>
                <a:uFillTx/>
                <a:latin typeface="Arial" panose="020B0604020202020204"/>
                <a:ea typeface="+mn-ea"/>
                <a:cs typeface="+mn-cs"/>
              </a:rPr>
              <a:t>di </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dilazione minimo pari al CIRR</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 per la fornitura di impianti o macchinari. Il tasso CIRR può essere maggiorato del premio per la copertura assicurativa e delle commissioni bancarie. A fronte delle rate del piano di ammortamento vengono emessi titoli di pagamento (es. cambiali, tratte o lettere di credito, fatture commerciali). </a:t>
            </a:r>
          </a:p>
          <a:p>
            <a:pPr marL="228600" marR="0" lvl="0" indent="-228600" algn="just" defTabSz="914400" rtl="0" eaLnBrk="1" fontAlgn="auto" latinLnBrk="0" hangingPunct="1">
              <a:lnSpc>
                <a:spcPct val="100000"/>
              </a:lnSpc>
              <a:spcBef>
                <a:spcPts val="0"/>
              </a:spcBef>
              <a:spcAft>
                <a:spcPts val="0"/>
              </a:spcAft>
              <a:buClr>
                <a:srgbClr val="415364"/>
              </a:buClr>
              <a:buSzTx/>
              <a:buFontTx/>
              <a:buAutoNum type="arabicPeriod"/>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228600" marR="0" lvl="0" indent="-228600" algn="just" defTabSz="914400" rtl="0" eaLnBrk="1" fontAlgn="auto" latinLnBrk="0" hangingPunct="1">
              <a:lnSpc>
                <a:spcPct val="100000"/>
              </a:lnSpc>
              <a:spcBef>
                <a:spcPts val="0"/>
              </a:spcBef>
              <a:spcAft>
                <a:spcPts val="0"/>
              </a:spcAft>
              <a:buClr>
                <a:srgbClr val="415364"/>
              </a:buClr>
              <a:buSzTx/>
              <a:buFontTx/>
              <a:buAutoNum type="arabicPeriod"/>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L’Istituto Scontante </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sconta pro-soluto e/o pro-solvendo </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i titoli di pagamento emessi dall'Acquirente estero a favore dell’Esportatore.</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Se il tasso della dilazione di pagamento del contratto commerciale </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(al netto di un eventuale premio per la garanzia/assicurazione del rischio del credito dell’Acquirente estero e di eventuali spese e commissioni bancarie incluse nel tasso) </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è inferiore al tasso di sconto richiesto dall’Istituto Scontante, </a:t>
            </a:r>
            <a:r>
              <a:rPr lang="it-IT" sz="1200" b="1" dirty="0">
                <a:solidFill>
                  <a:srgbClr val="005392"/>
                </a:solidFill>
                <a:latin typeface="Arial" panose="020B0604020202020204"/>
              </a:rPr>
              <a:t>SIMEST eroga un </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contributo pari a tale differenza, nei limiti del livello massimo dei contributi</a:t>
            </a:r>
            <a:r>
              <a:rPr kumimoji="0" lang="it-IT" sz="1200" b="1" i="0" u="none" strike="noStrike" kern="1200" cap="none" spc="0" normalizeH="0" noProof="0" dirty="0">
                <a:ln>
                  <a:noFill/>
                </a:ln>
                <a:solidFill>
                  <a:srgbClr val="005392"/>
                </a:solidFill>
                <a:effectLst/>
                <a:uLnTx/>
                <a:uFillTx/>
                <a:latin typeface="Arial" panose="020B0604020202020204"/>
                <a:ea typeface="+mn-ea"/>
                <a:cs typeface="+mn-cs"/>
              </a:rPr>
              <a:t> approvati</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srgbClr val="005392"/>
              </a:solidFill>
              <a:effectLst/>
              <a:uLnTx/>
              <a:uFillTx/>
              <a:latin typeface="Arial" panose="020B06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srgbClr val="005392"/>
              </a:solidFill>
              <a:effectLst/>
              <a:uLnTx/>
              <a:uFillTx/>
              <a:latin typeface="Arial" panose="020B06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Il </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contributo SIMEST è erogato </a:t>
            </a:r>
            <a:r>
              <a:rPr kumimoji="0" lang="it-IT" sz="1200" b="1" i="1" u="none" strike="noStrike" kern="1200" cap="none" spc="0" normalizeH="0" baseline="0" noProof="0" dirty="0">
                <a:ln>
                  <a:noFill/>
                </a:ln>
                <a:solidFill>
                  <a:srgbClr val="005392"/>
                </a:solidFill>
                <a:effectLst/>
                <a:uLnTx/>
                <a:uFillTx/>
                <a:latin typeface="Arial" panose="020B0604020202020204"/>
                <a:ea typeface="+mn-ea"/>
                <a:cs typeface="+mn-cs"/>
              </a:rPr>
              <a:t>up front </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all’Esportatore.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L’operazione può prevedere la copertura assicurativa per il rischio del credito dell’Acquirente estero. </a:t>
            </a:r>
          </a:p>
        </p:txBody>
      </p:sp>
      <p:sp>
        <p:nvSpPr>
          <p:cNvPr id="31" name="Rettangolo 30"/>
          <p:cNvSpPr/>
          <p:nvPr/>
        </p:nvSpPr>
        <p:spPr>
          <a:xfrm>
            <a:off x="255299" y="1093303"/>
            <a:ext cx="5221977" cy="4902206"/>
          </a:xfrm>
          <a:prstGeom prst="rect">
            <a:avLst/>
          </a:prstGeom>
          <a:no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srgbClr val="FFFEFD"/>
              </a:solidFill>
              <a:effectLst/>
              <a:uLnTx/>
              <a:uFillTx/>
              <a:latin typeface="Arial" panose="020B0604020202020204"/>
              <a:ea typeface="+mn-ea"/>
              <a:cs typeface="+mn-cs"/>
            </a:endParaRPr>
          </a:p>
        </p:txBody>
      </p:sp>
      <p:pic>
        <p:nvPicPr>
          <p:cNvPr id="32" name="Immagine 31"/>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172915" y="807017"/>
            <a:ext cx="448732" cy="475129"/>
          </a:xfrm>
          <a:prstGeom prst="rect">
            <a:avLst/>
          </a:prstGeom>
          <a:solidFill>
            <a:schemeClr val="bg1"/>
          </a:solidFill>
        </p:spPr>
      </p:pic>
      <p:sp>
        <p:nvSpPr>
          <p:cNvPr id="33" name="Rettangolo 32"/>
          <p:cNvSpPr/>
          <p:nvPr/>
        </p:nvSpPr>
        <p:spPr>
          <a:xfrm>
            <a:off x="621647" y="836833"/>
            <a:ext cx="3579513" cy="511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5392"/>
                </a:solidFill>
                <a:effectLst/>
                <a:uLnTx/>
                <a:uFillTx/>
                <a:latin typeface="Arial" panose="020B0604020202020204"/>
                <a:ea typeface="+mn-ea"/>
                <a:cs typeface="+mn-cs"/>
              </a:rPr>
              <a:t>STRUTTURA DELL’INTERVENTO</a:t>
            </a:r>
          </a:p>
        </p:txBody>
      </p:sp>
      <p:sp>
        <p:nvSpPr>
          <p:cNvPr id="35" name="Ovale 34"/>
          <p:cNvSpPr>
            <a:spLocks noChangeAspect="1"/>
          </p:cNvSpPr>
          <p:nvPr/>
        </p:nvSpPr>
        <p:spPr>
          <a:xfrm>
            <a:off x="8798886" y="1873643"/>
            <a:ext cx="258427" cy="258427"/>
          </a:xfrm>
          <a:prstGeom prst="ellipse">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FEFD"/>
                </a:solidFill>
                <a:effectLst/>
                <a:uLnTx/>
                <a:uFillTx/>
                <a:latin typeface="Arial" panose="020B0604020202020204"/>
                <a:ea typeface="+mn-ea"/>
                <a:cs typeface="+mn-cs"/>
              </a:rPr>
              <a:t>3</a:t>
            </a:r>
          </a:p>
        </p:txBody>
      </p:sp>
      <p:sp>
        <p:nvSpPr>
          <p:cNvPr id="40" name="CasellaDiTesto 39"/>
          <p:cNvSpPr txBox="1"/>
          <p:nvPr/>
        </p:nvSpPr>
        <p:spPr>
          <a:xfrm>
            <a:off x="7243730" y="1215183"/>
            <a:ext cx="542106" cy="271890"/>
          </a:xfrm>
          <a:prstGeom prst="rect">
            <a:avLst/>
          </a:prstGeom>
        </p:spPr>
        <p:txBody>
          <a:bodyPr vert="horz" wrap="square" lIns="91440" tIns="45720" rIns="91440" bIns="4572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a:t>
            </a:r>
          </a:p>
        </p:txBody>
      </p:sp>
      <p:sp>
        <p:nvSpPr>
          <p:cNvPr id="41" name="CasellaDiTesto 40"/>
          <p:cNvSpPr txBox="1"/>
          <p:nvPr/>
        </p:nvSpPr>
        <p:spPr>
          <a:xfrm>
            <a:off x="5869105" y="5647241"/>
            <a:ext cx="5503790" cy="271890"/>
          </a:xfrm>
          <a:prstGeom prst="rect">
            <a:avLst/>
          </a:prstGeom>
        </p:spPr>
        <p:txBody>
          <a:bodyPr vert="horz" wrap="square" lIns="91440" tIns="45720" rIns="91440" bIns="4572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a:ln>
                  <a:noFill/>
                </a:ln>
                <a:solidFill>
                  <a:srgbClr val="415364"/>
                </a:solidFill>
                <a:effectLst/>
                <a:uLnTx/>
                <a:uFillTx/>
                <a:latin typeface="Arial" panose="020B0604020202020204"/>
                <a:ea typeface="+mn-ea"/>
                <a:cs typeface="+mn-cs"/>
              </a:rPr>
              <a:t>(*) SIMEST in qualità di gestore dei fondi pubblici per conto del MAECI </a:t>
            </a:r>
          </a:p>
        </p:txBody>
      </p:sp>
      <p:cxnSp>
        <p:nvCxnSpPr>
          <p:cNvPr id="34" name="Connettore 2 33"/>
          <p:cNvCxnSpPr/>
          <p:nvPr/>
        </p:nvCxnSpPr>
        <p:spPr>
          <a:xfrm flipH="1">
            <a:off x="7597123" y="3578610"/>
            <a:ext cx="2088000"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37" name="Connettore 2 36"/>
          <p:cNvCxnSpPr/>
          <p:nvPr/>
        </p:nvCxnSpPr>
        <p:spPr>
          <a:xfrm flipV="1">
            <a:off x="7587919" y="3690265"/>
            <a:ext cx="2088000"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1" name="Rettangolo 10"/>
          <p:cNvSpPr/>
          <p:nvPr/>
        </p:nvSpPr>
        <p:spPr>
          <a:xfrm>
            <a:off x="9997737" y="2329760"/>
            <a:ext cx="1340953" cy="553998"/>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Sconto pro soluto/pro solvendo titoli di pagamento</a:t>
            </a:r>
          </a:p>
        </p:txBody>
      </p:sp>
      <p:sp>
        <p:nvSpPr>
          <p:cNvPr id="36" name="Ovale 35"/>
          <p:cNvSpPr>
            <a:spLocks noChangeAspect="1"/>
          </p:cNvSpPr>
          <p:nvPr/>
        </p:nvSpPr>
        <p:spPr>
          <a:xfrm>
            <a:off x="9972420" y="2061779"/>
            <a:ext cx="258427" cy="258427"/>
          </a:xfrm>
          <a:prstGeom prst="ellipse">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FEFD"/>
                </a:solidFill>
                <a:effectLst/>
                <a:uLnTx/>
                <a:uFillTx/>
                <a:latin typeface="Arial" panose="020B0604020202020204"/>
                <a:ea typeface="+mn-ea"/>
                <a:cs typeface="+mn-cs"/>
              </a:rPr>
              <a:t>2</a:t>
            </a:r>
          </a:p>
        </p:txBody>
      </p:sp>
      <p:sp>
        <p:nvSpPr>
          <p:cNvPr id="44" name="CasellaDiTesto 43"/>
          <p:cNvSpPr txBox="1"/>
          <p:nvPr/>
        </p:nvSpPr>
        <p:spPr>
          <a:xfrm rot="1814203">
            <a:off x="7857234" y="2159134"/>
            <a:ext cx="1830391" cy="398955"/>
          </a:xfrm>
          <a:prstGeom prst="rect">
            <a:avLst/>
          </a:prstGeom>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415364"/>
                </a:solidFill>
                <a:effectLst/>
                <a:uLnTx/>
                <a:uFillTx/>
                <a:latin typeface="Arial" panose="020B0604020202020204"/>
                <a:ea typeface="+mn-ea"/>
                <a:cs typeface="+mn-cs"/>
              </a:rPr>
              <a:t>Contributo SIMEST erogato </a:t>
            </a:r>
            <a:r>
              <a:rPr kumimoji="0" lang="it-IT" sz="1050" b="1" i="1" u="none" strike="noStrike" kern="1200" cap="none" spc="0" normalizeH="0" baseline="0" noProof="0" dirty="0">
                <a:ln>
                  <a:noFill/>
                </a:ln>
                <a:solidFill>
                  <a:srgbClr val="415364"/>
                </a:solidFill>
                <a:effectLst/>
                <a:uLnTx/>
                <a:uFillTx/>
                <a:latin typeface="Arial" panose="020B0604020202020204"/>
                <a:ea typeface="+mn-ea"/>
                <a:cs typeface="+mn-cs"/>
              </a:rPr>
              <a:t>up front </a:t>
            </a:r>
          </a:p>
        </p:txBody>
      </p:sp>
      <p:cxnSp>
        <p:nvCxnSpPr>
          <p:cNvPr id="47" name="Connettore 2 46"/>
          <p:cNvCxnSpPr/>
          <p:nvPr/>
        </p:nvCxnSpPr>
        <p:spPr>
          <a:xfrm flipV="1">
            <a:off x="10659351" y="4016801"/>
            <a:ext cx="0" cy="61200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50" name="Rettangolo 49"/>
          <p:cNvSpPr/>
          <p:nvPr/>
        </p:nvSpPr>
        <p:spPr>
          <a:xfrm>
            <a:off x="9903350" y="4729300"/>
            <a:ext cx="1512000" cy="484430"/>
          </a:xfrm>
          <a:prstGeom prst="rect">
            <a:avLst/>
          </a:prstGeom>
          <a:solidFill>
            <a:schemeClr val="bg1"/>
          </a:solidFill>
          <a:ln>
            <a:solidFill>
              <a:schemeClr val="accent1"/>
            </a:solidFill>
            <a:prstDash val="dash"/>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Copertura assicurativa</a:t>
            </a:r>
          </a:p>
        </p:txBody>
      </p:sp>
      <p:pic>
        <p:nvPicPr>
          <p:cNvPr id="3" name="Picture 2" descr="Istituzioni Italiane (MAECI)">
            <a:extLst>
              <a:ext uri="{FF2B5EF4-FFF2-40B4-BE49-F238E27FC236}">
                <a16:creationId xmlns:a16="http://schemas.microsoft.com/office/drawing/2014/main" id="{7B49B559-5617-90AC-8256-7AE378EA115A}"/>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018523" y="5570862"/>
            <a:ext cx="424647" cy="424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1678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ttangolo 35"/>
          <p:cNvSpPr/>
          <p:nvPr/>
        </p:nvSpPr>
        <p:spPr>
          <a:xfrm>
            <a:off x="263133" y="1414618"/>
            <a:ext cx="11571267" cy="917027"/>
          </a:xfrm>
          <a:prstGeom prst="rect">
            <a:avLst/>
          </a:prstGeom>
          <a:solidFill>
            <a:srgbClr val="EB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srgbClr val="FFFEFD"/>
              </a:solidFill>
              <a:effectLst/>
              <a:uLnTx/>
              <a:uFillTx/>
              <a:latin typeface="Arial" panose="020B0604020202020204"/>
              <a:ea typeface="+mn-ea"/>
              <a:cs typeface="+mn-cs"/>
            </a:endParaRPr>
          </a:p>
        </p:txBody>
      </p:sp>
      <p:sp>
        <p:nvSpPr>
          <p:cNvPr id="2" name="Segnaposto testo 1"/>
          <p:cNvSpPr>
            <a:spLocks noGrp="1"/>
          </p:cNvSpPr>
          <p:nvPr>
            <p:ph type="body" idx="13"/>
          </p:nvPr>
        </p:nvSpPr>
        <p:spPr/>
        <p:txBody>
          <a:bodyPr/>
          <a:lstStyle/>
          <a:p>
            <a:r>
              <a:rPr lang="it-IT" dirty="0"/>
              <a:t>Contributo Export su Credito Fornitore</a:t>
            </a:r>
            <a:endParaRPr lang="it-IT" b="0" dirty="0"/>
          </a:p>
        </p:txBody>
      </p:sp>
      <p:sp>
        <p:nvSpPr>
          <p:cNvPr id="53" name="Rettangolo 52"/>
          <p:cNvSpPr/>
          <p:nvPr/>
        </p:nvSpPr>
        <p:spPr>
          <a:xfrm>
            <a:off x="269093" y="1603324"/>
            <a:ext cx="11571267" cy="584775"/>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
                <a:srgbClr val="415364"/>
              </a:buClr>
              <a:buSzTx/>
              <a:buFontTx/>
              <a:buNone/>
              <a:tabLst/>
              <a:defRPr/>
            </a:pPr>
            <a:r>
              <a:rPr kumimoji="0" lang="it-IT" sz="1600" b="0" i="0" u="none" strike="noStrike" kern="1200" cap="none" spc="0" normalizeH="0" baseline="0" noProof="0" dirty="0">
                <a:ln>
                  <a:noFill/>
                </a:ln>
                <a:solidFill>
                  <a:srgbClr val="415364"/>
                </a:solidFill>
                <a:effectLst/>
                <a:uLnTx/>
                <a:uFillTx/>
                <a:latin typeface="Arial" panose="020B0604020202020204"/>
                <a:ea typeface="+mn-ea"/>
                <a:cs typeface="+mn-cs"/>
              </a:rPr>
              <a:t>Il Contributo SIMEST su Credito Fornitore consente agli esportatori italiani di offrire ai propri acquirenti esteri </a:t>
            </a:r>
            <a:r>
              <a:rPr kumimoji="0" lang="it-IT" sz="1600" b="1" i="0" u="none" strike="noStrike" kern="1200" cap="none" spc="0" normalizeH="0" baseline="0" noProof="0" dirty="0">
                <a:ln>
                  <a:noFill/>
                </a:ln>
                <a:solidFill>
                  <a:srgbClr val="5F85B1">
                    <a:lumMod val="75000"/>
                  </a:srgbClr>
                </a:solidFill>
                <a:effectLst/>
                <a:uLnTx/>
                <a:uFillTx/>
                <a:latin typeface="Arial" panose="020B0604020202020204"/>
                <a:ea typeface="+mn-ea"/>
                <a:cs typeface="+mn-cs"/>
              </a:rPr>
              <a:t>condizioni di pagamento dilazionato a medio e lungo termine ad un tasso d’interesse minimo agevolato</a:t>
            </a:r>
            <a:r>
              <a:rPr kumimoji="0" lang="it-IT" sz="1600" b="1" i="0" u="none" strike="noStrike" kern="1200" cap="none" spc="0" normalizeH="0" baseline="0" noProof="0" dirty="0">
                <a:ln>
                  <a:noFill/>
                </a:ln>
                <a:solidFill>
                  <a:srgbClr val="415364"/>
                </a:solidFill>
                <a:effectLst/>
                <a:uLnTx/>
                <a:uFillTx/>
                <a:latin typeface="Arial" panose="020B0604020202020204"/>
                <a:ea typeface="+mn-ea"/>
                <a:cs typeface="+mn-cs"/>
              </a:rPr>
              <a:t> </a:t>
            </a:r>
            <a:r>
              <a:rPr kumimoji="0" lang="it-IT" sz="1600" b="0" i="0" u="none" strike="noStrike" kern="1200" cap="none" spc="0" normalizeH="0" baseline="0" noProof="0" dirty="0">
                <a:ln>
                  <a:noFill/>
                </a:ln>
                <a:solidFill>
                  <a:srgbClr val="415364"/>
                </a:solidFill>
                <a:effectLst/>
                <a:uLnTx/>
                <a:uFillTx/>
                <a:latin typeface="Arial" panose="020B0604020202020204"/>
                <a:ea typeface="+mn-ea"/>
                <a:cs typeface="+mn-cs"/>
              </a:rPr>
              <a:t>(</a:t>
            </a:r>
            <a:r>
              <a:rPr kumimoji="0" lang="it-IT" sz="1600" b="1" i="0" u="none" strike="noStrike" kern="1200" cap="none" spc="0" normalizeH="0" baseline="0" noProof="0" dirty="0">
                <a:ln>
                  <a:noFill/>
                </a:ln>
                <a:solidFill>
                  <a:srgbClr val="5F85B1">
                    <a:lumMod val="75000"/>
                  </a:srgbClr>
                </a:solidFill>
                <a:effectLst/>
                <a:uLnTx/>
                <a:uFillTx/>
                <a:latin typeface="Arial" panose="020B0604020202020204"/>
                <a:ea typeface="+mn-ea"/>
                <a:cs typeface="+mn-cs"/>
              </a:rPr>
              <a:t>pari al CIRR*</a:t>
            </a:r>
            <a:r>
              <a:rPr kumimoji="0" lang="it-IT" sz="1600" b="0" i="0" u="none" strike="noStrike" kern="1200" cap="none" spc="0" normalizeH="0" baseline="0" noProof="0" dirty="0">
                <a:ln>
                  <a:noFill/>
                </a:ln>
                <a:solidFill>
                  <a:srgbClr val="415364"/>
                </a:solidFill>
                <a:effectLst/>
                <a:uLnTx/>
                <a:uFillTx/>
                <a:latin typeface="Arial" panose="020B0604020202020204"/>
                <a:ea typeface="+mn-ea"/>
                <a:cs typeface="+mn-cs"/>
              </a:rPr>
              <a:t>)</a:t>
            </a:r>
          </a:p>
        </p:txBody>
      </p:sp>
      <p:sp>
        <p:nvSpPr>
          <p:cNvPr id="57" name="CasellaDiTesto 56"/>
          <p:cNvSpPr txBox="1"/>
          <p:nvPr/>
        </p:nvSpPr>
        <p:spPr>
          <a:xfrm>
            <a:off x="758892" y="6376870"/>
            <a:ext cx="4367041" cy="188862"/>
          </a:xfrm>
          <a:prstGeom prst="rect">
            <a:avLst/>
          </a:prstGeom>
        </p:spPr>
        <p:txBody>
          <a:bodyPr vert="horz" wrap="square" lIns="91440" tIns="45720" rIns="91440" bIns="4572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a:ln>
                  <a:noFill/>
                </a:ln>
                <a:solidFill>
                  <a:srgbClr val="415364"/>
                </a:solidFill>
                <a:effectLst/>
                <a:uLnTx/>
                <a:uFillTx/>
                <a:latin typeface="Arial" panose="020B0604020202020204"/>
                <a:ea typeface="+mn-ea"/>
                <a:cs typeface="+mn-cs"/>
              </a:rPr>
              <a:t>(*) Il CIRR è un tasso fisso calcolato mensilmente dall’OCSE</a:t>
            </a:r>
          </a:p>
        </p:txBody>
      </p:sp>
      <p:sp>
        <p:nvSpPr>
          <p:cNvPr id="5" name="Rettangolo 4"/>
          <p:cNvSpPr/>
          <p:nvPr/>
        </p:nvSpPr>
        <p:spPr>
          <a:xfrm>
            <a:off x="1777145" y="5121032"/>
            <a:ext cx="10032177"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Minimo 15% in contanti </a:t>
            </a:r>
            <a:r>
              <a:rPr kumimoji="0" lang="it-IT" sz="1400" b="0" i="0" u="none" strike="noStrike" kern="1200" cap="none" spc="0" normalizeH="0" baseline="0" noProof="0" dirty="0">
                <a:ln>
                  <a:noFill/>
                </a:ln>
                <a:solidFill>
                  <a:srgbClr val="415364"/>
                </a:solidFill>
                <a:effectLst/>
                <a:uLnTx/>
                <a:uFillTx/>
                <a:latin typeface="Arial" panose="020B0604020202020204"/>
                <a:ea typeface="+mn-ea"/>
                <a:cs typeface="+mn-cs"/>
              </a:rPr>
              <a:t>entro il «punto di partenza del credito» (i.e. entro la spedizione/consegna o, nel caso di impianti chiavi in mano, entro il collaudo) e </a:t>
            </a: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85% con pagamento dilazionato a medio e lungo termine </a:t>
            </a:r>
            <a:r>
              <a:rPr kumimoji="0" lang="it-IT" sz="1400" b="0" i="0" u="none" strike="noStrike" kern="1200" cap="none" spc="0" normalizeH="0" baseline="0" noProof="0" dirty="0">
                <a:ln>
                  <a:noFill/>
                </a:ln>
                <a:solidFill>
                  <a:srgbClr val="415364"/>
                </a:solidFill>
                <a:effectLst/>
                <a:uLnTx/>
                <a:uFillTx/>
                <a:latin typeface="Arial" panose="020B0604020202020204"/>
                <a:ea typeface="+mn-ea"/>
                <a:cs typeface="+mn-cs"/>
              </a:rPr>
              <a:t>(i.e. ≥ 24 mesi) </a:t>
            </a: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tramite emissione di titoli pagamento</a:t>
            </a:r>
            <a:r>
              <a:rPr kumimoji="0" lang="it-IT" sz="1400" b="0" i="0" u="none" strike="noStrike" kern="1200" cap="none" spc="0" normalizeH="0" baseline="0" noProof="0" dirty="0">
                <a:ln>
                  <a:noFill/>
                </a:ln>
                <a:solidFill>
                  <a:srgbClr val="005392"/>
                </a:solidFill>
                <a:effectLst/>
                <a:uLnTx/>
                <a:uFillTx/>
                <a:latin typeface="Arial" panose="020B0604020202020204"/>
                <a:ea typeface="+mn-ea"/>
                <a:cs typeface="+mn-cs"/>
              </a:rPr>
              <a:t> </a:t>
            </a:r>
            <a:r>
              <a:rPr kumimoji="0" lang="it-IT" sz="1400" b="0" i="0" u="none" strike="noStrike" kern="1200" cap="none" spc="0" normalizeH="0" baseline="0" noProof="0" dirty="0">
                <a:ln>
                  <a:noFill/>
                </a:ln>
                <a:solidFill>
                  <a:srgbClr val="415364"/>
                </a:solidFill>
                <a:effectLst/>
                <a:uLnTx/>
                <a:uFillTx/>
                <a:latin typeface="Arial" panose="020B0604020202020204"/>
                <a:ea typeface="+mn-ea"/>
                <a:cs typeface="+mn-cs"/>
              </a:rPr>
              <a:t>(es. cambiali, tratte</a:t>
            </a:r>
            <a:r>
              <a:rPr kumimoji="0" lang="it-IT" sz="1400" b="0" i="0" u="none" strike="noStrike" kern="1200" cap="none" spc="0" normalizeH="0" noProof="0" dirty="0">
                <a:ln>
                  <a:noFill/>
                </a:ln>
                <a:solidFill>
                  <a:srgbClr val="415364"/>
                </a:solidFill>
                <a:effectLst/>
                <a:uLnTx/>
                <a:uFillTx/>
                <a:latin typeface="Arial" panose="020B0604020202020204"/>
                <a:ea typeface="+mn-ea"/>
                <a:cs typeface="+mn-cs"/>
              </a:rPr>
              <a:t> e L/C irrevocabili, </a:t>
            </a:r>
            <a:r>
              <a:rPr kumimoji="0" lang="it-IT" sz="1400" b="1" i="0" u="none" strike="noStrike" kern="1200" cap="none" spc="0" normalizeH="0" noProof="0" dirty="0">
                <a:ln>
                  <a:noFill/>
                </a:ln>
                <a:solidFill>
                  <a:schemeClr val="accent2"/>
                </a:solidFill>
                <a:effectLst/>
                <a:uLnTx/>
                <a:uFillTx/>
                <a:latin typeface="Arial" panose="020B0604020202020204"/>
                <a:ea typeface="+mn-ea"/>
                <a:cs typeface="+mn-cs"/>
              </a:rPr>
              <a:t>fatture commerciali</a:t>
            </a:r>
            <a:r>
              <a:rPr kumimoji="0" lang="it-IT" sz="1400" b="0" i="0" u="none" strike="noStrike" kern="1200" cap="none" spc="0" normalizeH="0" baseline="0" noProof="0" dirty="0">
                <a:ln>
                  <a:noFill/>
                </a:ln>
                <a:solidFill>
                  <a:srgbClr val="415364"/>
                </a:solidFill>
                <a:effectLst/>
                <a:uLnTx/>
                <a:uFillTx/>
                <a:latin typeface="Arial" panose="020B0604020202020204"/>
                <a:ea typeface="+mn-ea"/>
                <a:cs typeface="+mn-cs"/>
              </a:rPr>
              <a:t>) da parte dell’acquirente estero all’esportatore</a:t>
            </a:r>
          </a:p>
        </p:txBody>
      </p:sp>
      <p:sp>
        <p:nvSpPr>
          <p:cNvPr id="16" name="Rettangolo 15"/>
          <p:cNvSpPr/>
          <p:nvPr/>
        </p:nvSpPr>
        <p:spPr>
          <a:xfrm>
            <a:off x="1816617" y="2520351"/>
            <a:ext cx="8610802"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Potenziare l’export </a:t>
            </a:r>
            <a:r>
              <a:rPr kumimoji="0" lang="it-IT" sz="1400" b="0" i="0" u="none" strike="noStrike" kern="1200" cap="none" spc="0" normalizeH="0" baseline="0" noProof="0" dirty="0">
                <a:ln>
                  <a:noFill/>
                </a:ln>
                <a:solidFill>
                  <a:srgbClr val="415364"/>
                </a:solidFill>
                <a:effectLst/>
                <a:uLnTx/>
                <a:uFillTx/>
                <a:latin typeface="Arial" panose="020B0604020202020204"/>
                <a:ea typeface="+mn-ea"/>
                <a:cs typeface="+mn-cs"/>
              </a:rPr>
              <a:t>di beni di investimento e servizi italiani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0" i="0" u="none" strike="noStrike" kern="1200" cap="none" spc="0" normalizeH="0" baseline="0" noProof="0" dirty="0">
                <a:ln>
                  <a:noFill/>
                </a:ln>
                <a:solidFill>
                  <a:srgbClr val="415364"/>
                </a:solidFill>
                <a:effectLst/>
                <a:uLnTx/>
                <a:uFillTx/>
                <a:latin typeface="Arial" panose="020B0604020202020204"/>
                <a:ea typeface="+mn-ea"/>
                <a:cs typeface="+mn-cs"/>
              </a:rPr>
              <a:t>Rafforzare la </a:t>
            </a: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competitività internazionale </a:t>
            </a:r>
            <a:r>
              <a:rPr kumimoji="0" lang="it-IT" sz="1400" b="0" i="0" u="none" strike="noStrike" kern="1200" cap="none" spc="0" normalizeH="0" baseline="0" noProof="0" dirty="0">
                <a:ln>
                  <a:noFill/>
                </a:ln>
                <a:solidFill>
                  <a:srgbClr val="415364"/>
                </a:solidFill>
                <a:effectLst/>
                <a:uLnTx/>
                <a:uFillTx/>
                <a:latin typeface="Arial" panose="020B0604020202020204"/>
                <a:ea typeface="+mn-ea"/>
                <a:cs typeface="+mn-cs"/>
              </a:rPr>
              <a:t>degli esportatori italiani</a:t>
            </a:r>
          </a:p>
        </p:txBody>
      </p:sp>
      <p:cxnSp>
        <p:nvCxnSpPr>
          <p:cNvPr id="60" name="Connettore diritto 59"/>
          <p:cNvCxnSpPr/>
          <p:nvPr/>
        </p:nvCxnSpPr>
        <p:spPr>
          <a:xfrm flipH="1" flipV="1">
            <a:off x="956509" y="3089712"/>
            <a:ext cx="26858" cy="2164584"/>
          </a:xfrm>
          <a:prstGeom prst="line">
            <a:avLst/>
          </a:prstGeom>
          <a:ln>
            <a:solidFill>
              <a:schemeClr val="accent1">
                <a:lumMod val="20000"/>
                <a:lumOff val="80000"/>
              </a:schemeClr>
            </a:solidFill>
            <a:prstDash val="lgDash"/>
          </a:ln>
        </p:spPr>
        <p:style>
          <a:lnRef idx="1">
            <a:schemeClr val="accent4"/>
          </a:lnRef>
          <a:fillRef idx="0">
            <a:schemeClr val="accent4"/>
          </a:fillRef>
          <a:effectRef idx="0">
            <a:schemeClr val="accent4"/>
          </a:effectRef>
          <a:fontRef idx="minor">
            <a:schemeClr val="tx1"/>
          </a:fontRef>
        </p:style>
      </p:cxnSp>
      <p:sp>
        <p:nvSpPr>
          <p:cNvPr id="37" name="CasellaDiTesto 36"/>
          <p:cNvSpPr txBox="1"/>
          <p:nvPr/>
        </p:nvSpPr>
        <p:spPr>
          <a:xfrm>
            <a:off x="428950" y="2739198"/>
            <a:ext cx="1052313" cy="374602"/>
          </a:xfrm>
          <a:prstGeom prst="rect">
            <a:avLst/>
          </a:prstGeom>
          <a:solidFill>
            <a:schemeClr val="bg1"/>
          </a:solidFill>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5F85B1">
                    <a:lumMod val="75000"/>
                  </a:srgbClr>
                </a:solidFill>
                <a:effectLst/>
                <a:uLnTx/>
                <a:uFillTx/>
                <a:latin typeface="Arial" panose="020B0604020202020204"/>
                <a:ea typeface="+mn-ea"/>
                <a:cs typeface="+mn-cs"/>
              </a:rPr>
              <a:t>Obiettivi</a:t>
            </a:r>
          </a:p>
        </p:txBody>
      </p:sp>
      <p:pic>
        <p:nvPicPr>
          <p:cNvPr id="12" name="Immagine 11"/>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64304" y="2422024"/>
            <a:ext cx="396000" cy="396000"/>
          </a:xfrm>
          <a:prstGeom prst="rect">
            <a:avLst/>
          </a:prstGeom>
          <a:solidFill>
            <a:schemeClr val="bg1"/>
          </a:solidFill>
        </p:spPr>
      </p:pic>
      <p:sp>
        <p:nvSpPr>
          <p:cNvPr id="72" name="CasellaDiTesto 71"/>
          <p:cNvSpPr txBox="1"/>
          <p:nvPr/>
        </p:nvSpPr>
        <p:spPr>
          <a:xfrm>
            <a:off x="109329" y="3927287"/>
            <a:ext cx="1667816" cy="730999"/>
          </a:xfrm>
          <a:prstGeom prst="rect">
            <a:avLst/>
          </a:prstGeom>
          <a:solidFill>
            <a:schemeClr val="bg1"/>
          </a:solidFill>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5F85B1">
                    <a:lumMod val="75000"/>
                  </a:srgbClr>
                </a:solidFill>
                <a:effectLst/>
                <a:uLnTx/>
                <a:uFillTx/>
                <a:latin typeface="Arial" panose="020B0604020202020204"/>
                <a:ea typeface="+mn-ea"/>
                <a:cs typeface="+mn-cs"/>
              </a:rPr>
              <a:t>Tipologia contratti commerciali</a:t>
            </a:r>
          </a:p>
        </p:txBody>
      </p:sp>
      <p:sp>
        <p:nvSpPr>
          <p:cNvPr id="8" name="Rettangolo 7"/>
          <p:cNvSpPr/>
          <p:nvPr/>
        </p:nvSpPr>
        <p:spPr>
          <a:xfrm>
            <a:off x="1816617" y="3997605"/>
            <a:ext cx="1001778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Contratti commerciali </a:t>
            </a:r>
            <a:r>
              <a:rPr kumimoji="0" lang="it-IT" sz="1400" b="0" i="0" u="none" strike="noStrike" kern="1200" cap="none" spc="0" normalizeH="0" baseline="0" noProof="0" dirty="0">
                <a:ln>
                  <a:noFill/>
                </a:ln>
                <a:solidFill>
                  <a:srgbClr val="415364"/>
                </a:solidFill>
                <a:effectLst/>
                <a:uLnTx/>
                <a:uFillTx/>
                <a:latin typeface="Arial" panose="020B0604020202020204"/>
                <a:ea typeface="+mn-ea"/>
                <a:cs typeface="+mn-cs"/>
              </a:rPr>
              <a:t>stipulati tra esportatore italiano e acquirente estero per </a:t>
            </a: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la fornitura di beni di investimento e servizi </a:t>
            </a:r>
            <a:r>
              <a:rPr kumimoji="0" lang="it-IT" sz="1400" b="0" i="0" u="none" strike="noStrike" kern="1200" cap="none" spc="0" normalizeH="0" baseline="0" noProof="0" dirty="0">
                <a:ln>
                  <a:noFill/>
                </a:ln>
                <a:solidFill>
                  <a:srgbClr val="415364"/>
                </a:solidFill>
                <a:effectLst/>
                <a:uLnTx/>
                <a:uFillTx/>
                <a:latin typeface="Arial" panose="020B0604020202020204"/>
                <a:ea typeface="+mn-ea"/>
                <a:cs typeface="+mn-cs"/>
              </a:rPr>
              <a:t>(es. macchinari, impianti e relativi studi e servizi)</a:t>
            </a:r>
          </a:p>
        </p:txBody>
      </p:sp>
      <p:pic>
        <p:nvPicPr>
          <p:cNvPr id="9" name="Immagine 8"/>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85367" y="3495937"/>
            <a:ext cx="396000" cy="396000"/>
          </a:xfrm>
          <a:prstGeom prst="rect">
            <a:avLst/>
          </a:prstGeom>
          <a:solidFill>
            <a:schemeClr val="bg1"/>
          </a:solidFill>
          <a:ln>
            <a:solidFill>
              <a:schemeClr val="bg1"/>
            </a:solidFill>
          </a:ln>
        </p:spPr>
      </p:pic>
      <p:sp>
        <p:nvSpPr>
          <p:cNvPr id="73" name="CasellaDiTesto 72"/>
          <p:cNvSpPr txBox="1"/>
          <p:nvPr/>
        </p:nvSpPr>
        <p:spPr>
          <a:xfrm>
            <a:off x="46275" y="5397122"/>
            <a:ext cx="1820464" cy="679650"/>
          </a:xfrm>
          <a:prstGeom prst="rect">
            <a:avLst/>
          </a:prstGeom>
          <a:solidFill>
            <a:schemeClr val="bg1"/>
          </a:solidFill>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5F85B1">
                    <a:lumMod val="75000"/>
                  </a:srgbClr>
                </a:solidFill>
                <a:effectLst/>
                <a:uLnTx/>
                <a:uFillTx/>
                <a:latin typeface="Arial" panose="020B0604020202020204"/>
                <a:ea typeface="+mn-ea"/>
                <a:cs typeface="+mn-cs"/>
              </a:rPr>
              <a:t>Termini contrattuali pagamento</a:t>
            </a:r>
          </a:p>
        </p:txBody>
      </p:sp>
      <p:pic>
        <p:nvPicPr>
          <p:cNvPr id="10" name="Immagine 9"/>
          <p:cNvPicPr>
            <a:picLocks noChangeAspect="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58892" y="4940575"/>
            <a:ext cx="395230" cy="396000"/>
          </a:xfrm>
          <a:prstGeom prst="rect">
            <a:avLst/>
          </a:prstGeom>
          <a:solidFill>
            <a:schemeClr val="bg1"/>
          </a:solidFill>
        </p:spPr>
      </p:pic>
      <p:sp>
        <p:nvSpPr>
          <p:cNvPr id="54" name="Rettangolo 53"/>
          <p:cNvSpPr/>
          <p:nvPr/>
        </p:nvSpPr>
        <p:spPr>
          <a:xfrm>
            <a:off x="257173" y="1008705"/>
            <a:ext cx="11583187" cy="5058713"/>
          </a:xfrm>
          <a:prstGeom prst="rect">
            <a:avLst/>
          </a:prstGeom>
          <a:no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srgbClr val="FFFEFD"/>
              </a:solidFill>
              <a:effectLst/>
              <a:uLnTx/>
              <a:uFillTx/>
              <a:latin typeface="Arial" panose="020B0604020202020204"/>
              <a:ea typeface="+mn-ea"/>
              <a:cs typeface="+mn-cs"/>
            </a:endParaRPr>
          </a:p>
        </p:txBody>
      </p:sp>
      <p:sp>
        <p:nvSpPr>
          <p:cNvPr id="56" name="Rettangolo 55"/>
          <p:cNvSpPr/>
          <p:nvPr/>
        </p:nvSpPr>
        <p:spPr>
          <a:xfrm>
            <a:off x="983367" y="784221"/>
            <a:ext cx="5522208" cy="511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5392"/>
                </a:solidFill>
                <a:effectLst/>
                <a:uLnTx/>
                <a:uFillTx/>
                <a:latin typeface="Arial" panose="020B0604020202020204"/>
                <a:ea typeface="+mn-ea"/>
                <a:cs typeface="+mn-cs"/>
              </a:rPr>
              <a:t>CARATTERISTICHE E BENEFICI DELL’INTERVENTO</a:t>
            </a:r>
          </a:p>
        </p:txBody>
      </p:sp>
      <p:pic>
        <p:nvPicPr>
          <p:cNvPr id="55" name="Immagine 54"/>
          <p:cNvPicPr>
            <a:picLocks noChangeAspect="1"/>
          </p:cNvPicPr>
          <p:nvPr/>
        </p:nvPicPr>
        <p:blipFill>
          <a:blip r:embed="rId5"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351640" y="790582"/>
            <a:ext cx="501595" cy="475129"/>
          </a:xfrm>
          <a:prstGeom prst="rect">
            <a:avLst/>
          </a:prstGeom>
          <a:solidFill>
            <a:schemeClr val="bg1"/>
          </a:solidFill>
        </p:spPr>
      </p:pic>
      <p:sp>
        <p:nvSpPr>
          <p:cNvPr id="29" name="CasellaDiTesto 28"/>
          <p:cNvSpPr txBox="1"/>
          <p:nvPr/>
        </p:nvSpPr>
        <p:spPr>
          <a:xfrm>
            <a:off x="7299787" y="377868"/>
            <a:ext cx="4402775" cy="521483"/>
          </a:xfrm>
          <a:prstGeom prst="rect">
            <a:avLst/>
          </a:prstGeom>
          <a:solidFill>
            <a:srgbClr val="EDEDED"/>
          </a:solidFill>
          <a:ln w="6350">
            <a:noFill/>
            <a:prstDash val="dash"/>
          </a:ln>
        </p:spPr>
        <p:txBody>
          <a:bodyPr vert="horz" wrap="square" lIns="91440" tIns="45720" rIns="91440" bIns="45720" rtlCol="0" anchor="ctr">
            <a:normAutofit/>
          </a:bodyPr>
          <a:lstStyle/>
          <a:p>
            <a:pPr lvl="0" algn="ctr">
              <a:defRPr/>
            </a:pPr>
            <a:r>
              <a:rPr lang="it-IT" sz="1400" dirty="0">
                <a:solidFill>
                  <a:srgbClr val="415364"/>
                </a:solidFill>
                <a:latin typeface="Arial" panose="020B0604020202020204"/>
              </a:rPr>
              <a:t>    Operatività attivabile anche per </a:t>
            </a:r>
            <a:r>
              <a:rPr lang="it-IT" sz="1400" b="1" dirty="0">
                <a:solidFill>
                  <a:srgbClr val="005392"/>
                </a:solidFill>
              </a:rPr>
              <a:t>contratti di Leasing all’Esportazione</a:t>
            </a:r>
            <a:endParaRPr kumimoji="0" lang="it-IT" sz="1400" b="1" i="0" u="none" strike="noStrike" kern="1200" cap="none" spc="0" normalizeH="0" baseline="0" noProof="0" dirty="0">
              <a:ln>
                <a:noFill/>
              </a:ln>
              <a:solidFill>
                <a:srgbClr val="005392"/>
              </a:solidFill>
              <a:effectLst/>
              <a:uLnTx/>
              <a:uFillTx/>
              <a:latin typeface="Arial" panose="020B0604020202020204"/>
            </a:endParaRPr>
          </a:p>
        </p:txBody>
      </p:sp>
      <p:grpSp>
        <p:nvGrpSpPr>
          <p:cNvPr id="30" name="Gruppo 29"/>
          <p:cNvGrpSpPr>
            <a:grpSpLocks noChangeAspect="1"/>
          </p:cNvGrpSpPr>
          <p:nvPr/>
        </p:nvGrpSpPr>
        <p:grpSpPr>
          <a:xfrm>
            <a:off x="7134581" y="293896"/>
            <a:ext cx="356777" cy="356777"/>
            <a:chOff x="688228" y="5442273"/>
            <a:chExt cx="435570" cy="435570"/>
          </a:xfrm>
        </p:grpSpPr>
        <p:sp>
          <p:nvSpPr>
            <p:cNvPr id="31" name="Ovale 30"/>
            <p:cNvSpPr>
              <a:spLocks noChangeAspect="1"/>
            </p:cNvSpPr>
            <p:nvPr/>
          </p:nvSpPr>
          <p:spPr>
            <a:xfrm>
              <a:off x="716047" y="5467221"/>
              <a:ext cx="379931" cy="3799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pic>
          <p:nvPicPr>
            <p:cNvPr id="32" name="Immagine 31"/>
            <p:cNvPicPr>
              <a:picLocks noChangeAspect="1"/>
            </p:cNvPicPr>
            <p:nvPr/>
          </p:nvPicPr>
          <p:blipFill>
            <a:blip r:embed="rId6"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88228" y="5442273"/>
              <a:ext cx="435570" cy="435570"/>
            </a:xfrm>
            <a:prstGeom prst="rect">
              <a:avLst/>
            </a:prstGeom>
          </p:spPr>
        </p:pic>
      </p:grpSp>
      <p:sp>
        <p:nvSpPr>
          <p:cNvPr id="3" name="Segnaposto numero diapositiva 3">
            <a:extLst>
              <a:ext uri="{FF2B5EF4-FFF2-40B4-BE49-F238E27FC236}">
                <a16:creationId xmlns:a16="http://schemas.microsoft.com/office/drawing/2014/main" id="{46032860-8DEE-A4BA-8313-387786710453}"/>
              </a:ext>
            </a:extLst>
          </p:cNvPr>
          <p:cNvSpPr>
            <a:spLocks noGrp="1"/>
          </p:cNvSpPr>
          <p:nvPr>
            <p:ph type="sldNum" sz="quarter" idx="12"/>
          </p:nvPr>
        </p:nvSpPr>
        <p:spPr>
          <a:xfrm>
            <a:off x="334433" y="6297858"/>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5078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E2F3E028-7578-6108-1026-3CA68CA89E97}"/>
              </a:ext>
            </a:extLst>
          </p:cNvPr>
          <p:cNvSpPr>
            <a:spLocks noGrp="1"/>
          </p:cNvSpPr>
          <p:nvPr>
            <p:ph type="sldNum" sz="quarter" idx="12"/>
          </p:nvPr>
        </p:nvSpPr>
        <p:spPr>
          <a:xfrm>
            <a:off x="334433" y="6436758"/>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Univers Condensed" panose="020B050602020205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it-IT" sz="1067" b="0" i="0" u="none" strike="noStrike" kern="1200" cap="none" spc="0" normalizeH="0" baseline="0" noProof="0" dirty="0">
              <a:ln>
                <a:noFill/>
              </a:ln>
              <a:solidFill>
                <a:srgbClr val="415064"/>
              </a:solidFill>
              <a:effectLst/>
              <a:uLnTx/>
              <a:uFillTx/>
              <a:latin typeface="Univers Condensed" panose="020B0506020202050204" pitchFamily="34" charset="0"/>
              <a:cs typeface="Arial" panose="020B0604020202020204" pitchFamily="34" charset="0"/>
            </a:endParaRPr>
          </a:p>
        </p:txBody>
      </p:sp>
      <p:sp>
        <p:nvSpPr>
          <p:cNvPr id="6" name="Rettangolo 5">
            <a:extLst>
              <a:ext uri="{FF2B5EF4-FFF2-40B4-BE49-F238E27FC236}">
                <a16:creationId xmlns:a16="http://schemas.microsoft.com/office/drawing/2014/main" id="{1F6723BA-4C26-21CA-2469-332AAB0A07EA}"/>
              </a:ext>
            </a:extLst>
          </p:cNvPr>
          <p:cNvSpPr/>
          <p:nvPr/>
        </p:nvSpPr>
        <p:spPr>
          <a:xfrm>
            <a:off x="624221" y="387028"/>
            <a:ext cx="4838218" cy="5868416"/>
          </a:xfrm>
          <a:prstGeom prst="rect">
            <a:avLst/>
          </a:prstGeom>
          <a:solidFill>
            <a:schemeClr val="tx2">
              <a:lumMod val="20000"/>
              <a:lumOff val="80000"/>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FEFD"/>
              </a:solidFill>
              <a:effectLst/>
              <a:uLnTx/>
              <a:uFillTx/>
              <a:latin typeface="Univers Condensed" panose="020B0506020202050204" pitchFamily="34" charset="0"/>
              <a:ea typeface="+mn-ea"/>
              <a:cs typeface="+mn-cs"/>
            </a:endParaRPr>
          </a:p>
        </p:txBody>
      </p:sp>
      <p:sp>
        <p:nvSpPr>
          <p:cNvPr id="7" name="Rettangolo 6">
            <a:extLst>
              <a:ext uri="{FF2B5EF4-FFF2-40B4-BE49-F238E27FC236}">
                <a16:creationId xmlns:a16="http://schemas.microsoft.com/office/drawing/2014/main" id="{7E00AE8B-6F42-627A-0778-50466CE2B261}"/>
              </a:ext>
            </a:extLst>
          </p:cNvPr>
          <p:cNvSpPr/>
          <p:nvPr/>
        </p:nvSpPr>
        <p:spPr>
          <a:xfrm>
            <a:off x="6676207" y="387028"/>
            <a:ext cx="4838218" cy="5868416"/>
          </a:xfrm>
          <a:prstGeom prst="rect">
            <a:avLst/>
          </a:prstGeom>
          <a:solidFill>
            <a:schemeClr val="tx2">
              <a:lumMod val="20000"/>
              <a:lumOff val="80000"/>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FEFD"/>
              </a:solidFill>
              <a:effectLst/>
              <a:uLnTx/>
              <a:uFillTx/>
              <a:latin typeface="Univers Condensed" panose="020B0506020202050204" pitchFamily="34" charset="0"/>
              <a:ea typeface="+mn-ea"/>
              <a:cs typeface="+mn-cs"/>
            </a:endParaRPr>
          </a:p>
        </p:txBody>
      </p:sp>
      <p:sp>
        <p:nvSpPr>
          <p:cNvPr id="41" name="Segnaposto testo 1">
            <a:extLst>
              <a:ext uri="{FF2B5EF4-FFF2-40B4-BE49-F238E27FC236}">
                <a16:creationId xmlns:a16="http://schemas.microsoft.com/office/drawing/2014/main" id="{0C25CF9C-1D57-631A-0007-B31C72CC85C2}"/>
              </a:ext>
            </a:extLst>
          </p:cNvPr>
          <p:cNvSpPr txBox="1">
            <a:spLocks/>
          </p:cNvSpPr>
          <p:nvPr/>
        </p:nvSpPr>
        <p:spPr>
          <a:xfrm>
            <a:off x="1116449" y="674151"/>
            <a:ext cx="3970633" cy="383116"/>
          </a:xfrm>
          <a:prstGeom prst="rect">
            <a:avLst/>
          </a:prstGeom>
        </p:spPr>
        <p:txBody>
          <a:bodyPr vert="horz" lIns="0" tIns="0" rIns="0" bIns="0" rtlCol="0" anchor="t" anchorCtr="0">
            <a:noAutofit/>
          </a:bodyPr>
          <a:lstStyle>
            <a:lvl1pPr marL="0" indent="0" algn="l" defTabSz="914377" rtl="0" eaLnBrk="1" latinLnBrk="0" hangingPunct="1">
              <a:lnSpc>
                <a:spcPct val="90000"/>
              </a:lnSpc>
              <a:spcBef>
                <a:spcPts val="1000"/>
              </a:spcBef>
              <a:buFont typeface="Arial" panose="020B0604020202020204" pitchFamily="34" charset="0"/>
              <a:buNone/>
              <a:defRPr sz="24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400" b="1" i="0" u="none" strike="noStrike" kern="1200" cap="none" spc="0" normalizeH="0" baseline="0" noProof="0" dirty="0">
                <a:ln>
                  <a:noFill/>
                </a:ln>
                <a:solidFill>
                  <a:srgbClr val="415364"/>
                </a:solidFill>
                <a:effectLst/>
                <a:uLnTx/>
                <a:uFillTx/>
                <a:latin typeface="Arial" panose="020B0604020202020204"/>
                <a:cs typeface="Arial" panose="020B0604020202020204" pitchFamily="34" charset="0"/>
              </a:rPr>
              <a:t>Uffici in tutta Italia e all’estero</a:t>
            </a:r>
          </a:p>
        </p:txBody>
      </p:sp>
      <p:pic>
        <p:nvPicPr>
          <p:cNvPr id="42" name="Immagine 41">
            <a:extLst>
              <a:ext uri="{FF2B5EF4-FFF2-40B4-BE49-F238E27FC236}">
                <a16:creationId xmlns:a16="http://schemas.microsoft.com/office/drawing/2014/main" id="{0F31E0A8-8A5D-B738-284B-C71115491D60}"/>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087916" y="1714809"/>
            <a:ext cx="203743" cy="202581"/>
          </a:xfrm>
          <a:prstGeom prst="rect">
            <a:avLst/>
          </a:prstGeom>
        </p:spPr>
      </p:pic>
      <p:sp>
        <p:nvSpPr>
          <p:cNvPr id="43" name="CasellaDiTesto 42">
            <a:extLst>
              <a:ext uri="{FF2B5EF4-FFF2-40B4-BE49-F238E27FC236}">
                <a16:creationId xmlns:a16="http://schemas.microsoft.com/office/drawing/2014/main" id="{ABE65D0B-47A4-A919-9744-37732C1A8EA1}"/>
              </a:ext>
            </a:extLst>
          </p:cNvPr>
          <p:cNvSpPr txBox="1"/>
          <p:nvPr/>
        </p:nvSpPr>
        <p:spPr>
          <a:xfrm>
            <a:off x="4461284" y="1971836"/>
            <a:ext cx="1247100" cy="296231"/>
          </a:xfrm>
          <a:prstGeom prst="rect">
            <a:avLst/>
          </a:prstGeom>
        </p:spPr>
        <p:txBody>
          <a:bodyPr vert="horz" wrap="square" lIns="91440" tIns="45720" rIns="91440" bIns="4572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415364"/>
                </a:solidFill>
                <a:effectLst/>
                <a:uLnTx/>
                <a:uFillTx/>
                <a:latin typeface="Arial" panose="020B0604020202020204"/>
                <a:ea typeface="+mn-ea"/>
                <a:cs typeface="+mn-cs"/>
              </a:rPr>
              <a:t>BELGRADO</a:t>
            </a:r>
            <a:endParaRPr kumimoji="0" lang="it-IT" sz="9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44" name="CasellaDiTesto 43">
            <a:extLst>
              <a:ext uri="{FF2B5EF4-FFF2-40B4-BE49-F238E27FC236}">
                <a16:creationId xmlns:a16="http://schemas.microsoft.com/office/drawing/2014/main" id="{E7AD2014-BA43-2B0A-1F4A-7C2034DD5D76}"/>
              </a:ext>
            </a:extLst>
          </p:cNvPr>
          <p:cNvSpPr txBox="1"/>
          <p:nvPr/>
        </p:nvSpPr>
        <p:spPr>
          <a:xfrm>
            <a:off x="4475938" y="2256078"/>
            <a:ext cx="1247100" cy="296231"/>
          </a:xfrm>
          <a:prstGeom prst="rect">
            <a:avLst/>
          </a:prstGeom>
        </p:spPr>
        <p:txBody>
          <a:bodyPr vert="horz" wrap="square" lIns="91440" tIns="45720" rIns="91440" bIns="4572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415364"/>
                </a:solidFill>
                <a:effectLst/>
                <a:uLnTx/>
                <a:uFillTx/>
                <a:latin typeface="Arial" panose="020B0604020202020204"/>
                <a:ea typeface="+mn-ea"/>
                <a:cs typeface="+mn-cs"/>
              </a:rPr>
              <a:t>IL CAIRO</a:t>
            </a:r>
            <a:endParaRPr kumimoji="0" lang="it-IT" sz="9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45" name="Rettangolo 44">
            <a:extLst>
              <a:ext uri="{FF2B5EF4-FFF2-40B4-BE49-F238E27FC236}">
                <a16:creationId xmlns:a16="http://schemas.microsoft.com/office/drawing/2014/main" id="{71CF04FC-2B2A-921B-803E-B5795EC1AD44}"/>
              </a:ext>
            </a:extLst>
          </p:cNvPr>
          <p:cNvSpPr/>
          <p:nvPr/>
        </p:nvSpPr>
        <p:spPr>
          <a:xfrm>
            <a:off x="1417226" y="5318151"/>
            <a:ext cx="3606984"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415364"/>
                </a:solidFill>
                <a:effectLst/>
                <a:uLnTx/>
                <a:uFillTx/>
                <a:latin typeface="Arial" panose="020B0604020202020204"/>
                <a:ea typeface="+mn-ea"/>
                <a:cs typeface="+mn-cs"/>
              </a:rPr>
              <a:t>Via Vincenzo Bellini, 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415364"/>
                </a:solidFill>
                <a:effectLst/>
                <a:uLnTx/>
                <a:uFillTx/>
                <a:latin typeface="Arial" panose="020B0604020202020204"/>
                <a:ea typeface="+mn-ea"/>
                <a:cs typeface="+mn-cs"/>
              </a:rPr>
              <a:t>00198, Roma, Italia </a:t>
            </a:r>
          </a:p>
        </p:txBody>
      </p:sp>
      <p:pic>
        <p:nvPicPr>
          <p:cNvPr id="46" name="Picture 2">
            <a:extLst>
              <a:ext uri="{FF2B5EF4-FFF2-40B4-BE49-F238E27FC236}">
                <a16:creationId xmlns:a16="http://schemas.microsoft.com/office/drawing/2014/main" id="{0C60B3BD-73B2-AAE8-3FE7-CB95AFF5FF33}"/>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184483" y="2019216"/>
            <a:ext cx="288000" cy="1920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Bandiera dell'Egitto - Wikipedia">
            <a:extLst>
              <a:ext uri="{FF2B5EF4-FFF2-40B4-BE49-F238E27FC236}">
                <a16:creationId xmlns:a16="http://schemas.microsoft.com/office/drawing/2014/main" id="{0C64C92B-45D9-6781-603E-893919D3D933}"/>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180611" y="2290813"/>
            <a:ext cx="288000" cy="191941"/>
          </a:xfrm>
          <a:prstGeom prst="rect">
            <a:avLst/>
          </a:prstGeom>
          <a:noFill/>
          <a:extLst>
            <a:ext uri="{909E8E84-426E-40DD-AFC4-6F175D3DCCD1}">
              <a14:hiddenFill xmlns:a14="http://schemas.microsoft.com/office/drawing/2010/main">
                <a:solidFill>
                  <a:srgbClr val="FFFFFF"/>
                </a:solidFill>
              </a14:hiddenFill>
            </a:ext>
          </a:extLst>
        </p:spPr>
      </p:pic>
      <p:sp>
        <p:nvSpPr>
          <p:cNvPr id="48" name="CasellaDiTesto 47">
            <a:extLst>
              <a:ext uri="{FF2B5EF4-FFF2-40B4-BE49-F238E27FC236}">
                <a16:creationId xmlns:a16="http://schemas.microsoft.com/office/drawing/2014/main" id="{826A550C-07DF-C6E3-79AF-0418507FBF3D}"/>
              </a:ext>
            </a:extLst>
          </p:cNvPr>
          <p:cNvSpPr txBox="1"/>
          <p:nvPr/>
        </p:nvSpPr>
        <p:spPr>
          <a:xfrm>
            <a:off x="4167825" y="1664140"/>
            <a:ext cx="1247100" cy="296231"/>
          </a:xfrm>
          <a:prstGeom prst="rect">
            <a:avLst/>
          </a:prstGeom>
        </p:spPr>
        <p:txBody>
          <a:bodyPr vert="horz" wrap="square" lIns="91440" tIns="45720" rIns="91440" bIns="45720" rtlCol="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a:ln>
                  <a:noFill/>
                </a:ln>
                <a:solidFill>
                  <a:srgbClr val="415364"/>
                </a:solidFill>
                <a:effectLst/>
                <a:uLnTx/>
                <a:uFillTx/>
                <a:latin typeface="Arial" panose="020B0604020202020204"/>
                <a:ea typeface="+mn-ea"/>
                <a:cs typeface="+mn-cs"/>
              </a:rPr>
              <a:t>Presidi esteri</a:t>
            </a:r>
            <a:endParaRPr kumimoji="0" lang="it-IT" sz="10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grpSp>
        <p:nvGrpSpPr>
          <p:cNvPr id="53" name="Gruppo 52">
            <a:extLst>
              <a:ext uri="{FF2B5EF4-FFF2-40B4-BE49-F238E27FC236}">
                <a16:creationId xmlns:a16="http://schemas.microsoft.com/office/drawing/2014/main" id="{E16C2BB1-1BAF-32F2-544B-EDB382A4A41B}"/>
              </a:ext>
            </a:extLst>
          </p:cNvPr>
          <p:cNvGrpSpPr/>
          <p:nvPr/>
        </p:nvGrpSpPr>
        <p:grpSpPr>
          <a:xfrm>
            <a:off x="733708" y="1566360"/>
            <a:ext cx="3417637" cy="3574498"/>
            <a:chOff x="1072000" y="1030797"/>
            <a:chExt cx="3417637" cy="3574498"/>
          </a:xfrm>
        </p:grpSpPr>
        <p:grpSp>
          <p:nvGrpSpPr>
            <p:cNvPr id="8" name="Gruppo 7">
              <a:extLst>
                <a:ext uri="{FF2B5EF4-FFF2-40B4-BE49-F238E27FC236}">
                  <a16:creationId xmlns:a16="http://schemas.microsoft.com/office/drawing/2014/main" id="{9510894A-9840-FCD1-D46B-7CA3F978C0EB}"/>
                </a:ext>
              </a:extLst>
            </p:cNvPr>
            <p:cNvGrpSpPr>
              <a:grpSpLocks noChangeAspect="1"/>
            </p:cNvGrpSpPr>
            <p:nvPr/>
          </p:nvGrpSpPr>
          <p:grpSpPr>
            <a:xfrm>
              <a:off x="1072000" y="1030797"/>
              <a:ext cx="3417637" cy="3574498"/>
              <a:chOff x="6431687" y="1180975"/>
              <a:chExt cx="5096398" cy="5330311"/>
            </a:xfrm>
          </p:grpSpPr>
          <p:grpSp>
            <p:nvGrpSpPr>
              <p:cNvPr id="9" name="Gruppo 2">
                <a:extLst>
                  <a:ext uri="{FF2B5EF4-FFF2-40B4-BE49-F238E27FC236}">
                    <a16:creationId xmlns:a16="http://schemas.microsoft.com/office/drawing/2014/main" id="{901859F9-E289-0927-59E6-CE6F51524176}"/>
                  </a:ext>
                </a:extLst>
              </p:cNvPr>
              <p:cNvGrpSpPr>
                <a:grpSpLocks noChangeAspect="1"/>
              </p:cNvGrpSpPr>
              <p:nvPr/>
            </p:nvGrpSpPr>
            <p:grpSpPr bwMode="auto">
              <a:xfrm>
                <a:off x="6848477" y="1180975"/>
                <a:ext cx="4679608" cy="5330311"/>
                <a:chOff x="2233037" y="1519528"/>
                <a:chExt cx="2759077" cy="3065643"/>
              </a:xfrm>
            </p:grpSpPr>
            <p:sp>
              <p:nvSpPr>
                <p:cNvPr id="20" name="Freeform 24">
                  <a:extLst>
                    <a:ext uri="{FF2B5EF4-FFF2-40B4-BE49-F238E27FC236}">
                      <a16:creationId xmlns:a16="http://schemas.microsoft.com/office/drawing/2014/main" id="{7F4AB2AF-7587-B6F6-CA45-88CC644F9C33}"/>
                    </a:ext>
                  </a:extLst>
                </p:cNvPr>
                <p:cNvSpPr>
                  <a:spLocks/>
                </p:cNvSpPr>
                <p:nvPr/>
              </p:nvSpPr>
              <p:spPr bwMode="auto">
                <a:xfrm>
                  <a:off x="2786554" y="2142592"/>
                  <a:ext cx="772797" cy="361916"/>
                </a:xfrm>
                <a:custGeom>
                  <a:avLst/>
                  <a:gdLst>
                    <a:gd name="T0" fmla="*/ 2147483646 w 1089"/>
                    <a:gd name="T1" fmla="*/ 2147483646 h 510"/>
                    <a:gd name="T2" fmla="*/ 2147483646 w 1089"/>
                    <a:gd name="T3" fmla="*/ 2147483646 h 510"/>
                    <a:gd name="T4" fmla="*/ 2147483646 w 1089"/>
                    <a:gd name="T5" fmla="*/ 2147483646 h 510"/>
                    <a:gd name="T6" fmla="*/ 2147483646 w 1089"/>
                    <a:gd name="T7" fmla="*/ 2147483646 h 510"/>
                    <a:gd name="T8" fmla="*/ 2147483646 w 1089"/>
                    <a:gd name="T9" fmla="*/ 2147483646 h 510"/>
                    <a:gd name="T10" fmla="*/ 2147483646 w 1089"/>
                    <a:gd name="T11" fmla="*/ 2147483646 h 510"/>
                    <a:gd name="T12" fmla="*/ 2147483646 w 1089"/>
                    <a:gd name="T13" fmla="*/ 2147483646 h 510"/>
                    <a:gd name="T14" fmla="*/ 2147483646 w 1089"/>
                    <a:gd name="T15" fmla="*/ 2147483646 h 510"/>
                    <a:gd name="T16" fmla="*/ 2147483646 w 1089"/>
                    <a:gd name="T17" fmla="*/ 2147483646 h 510"/>
                    <a:gd name="T18" fmla="*/ 2147483646 w 1089"/>
                    <a:gd name="T19" fmla="*/ 2147483646 h 510"/>
                    <a:gd name="T20" fmla="*/ 2147483646 w 1089"/>
                    <a:gd name="T21" fmla="*/ 2147483646 h 510"/>
                    <a:gd name="T22" fmla="*/ 2147483646 w 1089"/>
                    <a:gd name="T23" fmla="*/ 2147483646 h 510"/>
                    <a:gd name="T24" fmla="*/ 2147483646 w 1089"/>
                    <a:gd name="T25" fmla="*/ 2147483646 h 510"/>
                    <a:gd name="T26" fmla="*/ 2147483646 w 1089"/>
                    <a:gd name="T27" fmla="*/ 2147483646 h 510"/>
                    <a:gd name="T28" fmla="*/ 2147483646 w 1089"/>
                    <a:gd name="T29" fmla="*/ 2147483646 h 510"/>
                    <a:gd name="T30" fmla="*/ 2147483646 w 1089"/>
                    <a:gd name="T31" fmla="*/ 2147483646 h 510"/>
                    <a:gd name="T32" fmla="*/ 2147483646 w 1089"/>
                    <a:gd name="T33" fmla="*/ 2147483646 h 510"/>
                    <a:gd name="T34" fmla="*/ 2147483646 w 1089"/>
                    <a:gd name="T35" fmla="*/ 2147483646 h 510"/>
                    <a:gd name="T36" fmla="*/ 2147483646 w 1089"/>
                    <a:gd name="T37" fmla="*/ 2147483646 h 510"/>
                    <a:gd name="T38" fmla="*/ 2147483646 w 1089"/>
                    <a:gd name="T39" fmla="*/ 2147483646 h 510"/>
                    <a:gd name="T40" fmla="*/ 2147483646 w 1089"/>
                    <a:gd name="T41" fmla="*/ 2147483646 h 510"/>
                    <a:gd name="T42" fmla="*/ 2147483646 w 1089"/>
                    <a:gd name="T43" fmla="*/ 2147483646 h 510"/>
                    <a:gd name="T44" fmla="*/ 2147483646 w 1089"/>
                    <a:gd name="T45" fmla="*/ 2147483646 h 510"/>
                    <a:gd name="T46" fmla="*/ 2147483646 w 1089"/>
                    <a:gd name="T47" fmla="*/ 2147483646 h 510"/>
                    <a:gd name="T48" fmla="*/ 2147483646 w 1089"/>
                    <a:gd name="T49" fmla="*/ 2147483646 h 510"/>
                    <a:gd name="T50" fmla="*/ 2147483646 w 1089"/>
                    <a:gd name="T51" fmla="*/ 2147483646 h 510"/>
                    <a:gd name="T52" fmla="*/ 2147483646 w 1089"/>
                    <a:gd name="T53" fmla="*/ 2147483646 h 510"/>
                    <a:gd name="T54" fmla="*/ 2147483646 w 1089"/>
                    <a:gd name="T55" fmla="*/ 2147483646 h 510"/>
                    <a:gd name="T56" fmla="*/ 2147483646 w 1089"/>
                    <a:gd name="T57" fmla="*/ 2147483646 h 510"/>
                    <a:gd name="T58" fmla="*/ 2147483646 w 1089"/>
                    <a:gd name="T59" fmla="*/ 2147483646 h 510"/>
                    <a:gd name="T60" fmla="*/ 2147483646 w 1089"/>
                    <a:gd name="T61" fmla="*/ 2147483646 h 510"/>
                    <a:gd name="T62" fmla="*/ 2147483646 w 1089"/>
                    <a:gd name="T63" fmla="*/ 2147483646 h 510"/>
                    <a:gd name="T64" fmla="*/ 2147483646 w 1089"/>
                    <a:gd name="T65" fmla="*/ 2147483646 h 510"/>
                    <a:gd name="T66" fmla="*/ 2147483646 w 1089"/>
                    <a:gd name="T67" fmla="*/ 2147483646 h 510"/>
                    <a:gd name="T68" fmla="*/ 2147483646 w 1089"/>
                    <a:gd name="T69" fmla="*/ 2147483646 h 510"/>
                    <a:gd name="T70" fmla="*/ 2147483646 w 1089"/>
                    <a:gd name="T71" fmla="*/ 2147483646 h 510"/>
                    <a:gd name="T72" fmla="*/ 2147483646 w 1089"/>
                    <a:gd name="T73" fmla="*/ 2147483646 h 510"/>
                    <a:gd name="T74" fmla="*/ 2147483646 w 1089"/>
                    <a:gd name="T75" fmla="*/ 2147483646 h 510"/>
                    <a:gd name="T76" fmla="*/ 2147483646 w 1089"/>
                    <a:gd name="T77" fmla="*/ 2147483646 h 510"/>
                    <a:gd name="T78" fmla="*/ 2147483646 w 1089"/>
                    <a:gd name="T79" fmla="*/ 2147483646 h 510"/>
                    <a:gd name="T80" fmla="*/ 2147483646 w 1089"/>
                    <a:gd name="T81" fmla="*/ 2147483646 h 510"/>
                    <a:gd name="T82" fmla="*/ 2147483646 w 1089"/>
                    <a:gd name="T83" fmla="*/ 2147483646 h 510"/>
                    <a:gd name="T84" fmla="*/ 2147483646 w 1089"/>
                    <a:gd name="T85" fmla="*/ 2147483646 h 510"/>
                    <a:gd name="T86" fmla="*/ 2147483646 w 1089"/>
                    <a:gd name="T87" fmla="*/ 2147483646 h 510"/>
                    <a:gd name="T88" fmla="*/ 2147483646 w 1089"/>
                    <a:gd name="T89" fmla="*/ 2147483646 h 510"/>
                    <a:gd name="T90" fmla="*/ 2147483646 w 1089"/>
                    <a:gd name="T91" fmla="*/ 2147483646 h 510"/>
                    <a:gd name="T92" fmla="*/ 2147483646 w 1089"/>
                    <a:gd name="T93" fmla="*/ 2147483646 h 510"/>
                    <a:gd name="T94" fmla="*/ 2147483646 w 1089"/>
                    <a:gd name="T95" fmla="*/ 2147483646 h 510"/>
                    <a:gd name="T96" fmla="*/ 2147483646 w 1089"/>
                    <a:gd name="T97" fmla="*/ 2147483646 h 510"/>
                    <a:gd name="T98" fmla="*/ 2147483646 w 1089"/>
                    <a:gd name="T99" fmla="*/ 2147483646 h 510"/>
                    <a:gd name="T100" fmla="*/ 0 w 1089"/>
                    <a:gd name="T101" fmla="*/ 2147483646 h 510"/>
                    <a:gd name="T102" fmla="*/ 2147483646 w 1089"/>
                    <a:gd name="T103" fmla="*/ 2147483646 h 510"/>
                    <a:gd name="T104" fmla="*/ 2147483646 w 1089"/>
                    <a:gd name="T105" fmla="*/ 2147483646 h 510"/>
                    <a:gd name="T106" fmla="*/ 2147483646 w 1089"/>
                    <a:gd name="T107" fmla="*/ 2147483646 h 510"/>
                    <a:gd name="T108" fmla="*/ 2147483646 w 1089"/>
                    <a:gd name="T109" fmla="*/ 2147483646 h 5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89" h="510">
                      <a:moveTo>
                        <a:pt x="162" y="317"/>
                      </a:moveTo>
                      <a:lnTo>
                        <a:pt x="178" y="299"/>
                      </a:lnTo>
                      <a:lnTo>
                        <a:pt x="196" y="291"/>
                      </a:lnTo>
                      <a:lnTo>
                        <a:pt x="219" y="291"/>
                      </a:lnTo>
                      <a:lnTo>
                        <a:pt x="245" y="296"/>
                      </a:lnTo>
                      <a:lnTo>
                        <a:pt x="253" y="311"/>
                      </a:lnTo>
                      <a:lnTo>
                        <a:pt x="271" y="322"/>
                      </a:lnTo>
                      <a:lnTo>
                        <a:pt x="294" y="327"/>
                      </a:lnTo>
                      <a:lnTo>
                        <a:pt x="312" y="340"/>
                      </a:lnTo>
                      <a:lnTo>
                        <a:pt x="327" y="347"/>
                      </a:lnTo>
                      <a:lnTo>
                        <a:pt x="350" y="347"/>
                      </a:lnTo>
                      <a:lnTo>
                        <a:pt x="371" y="366"/>
                      </a:lnTo>
                      <a:lnTo>
                        <a:pt x="386" y="376"/>
                      </a:lnTo>
                      <a:lnTo>
                        <a:pt x="402" y="386"/>
                      </a:lnTo>
                      <a:lnTo>
                        <a:pt x="420" y="396"/>
                      </a:lnTo>
                      <a:lnTo>
                        <a:pt x="435" y="407"/>
                      </a:lnTo>
                      <a:lnTo>
                        <a:pt x="459" y="404"/>
                      </a:lnTo>
                      <a:lnTo>
                        <a:pt x="492" y="407"/>
                      </a:lnTo>
                      <a:lnTo>
                        <a:pt x="515" y="404"/>
                      </a:lnTo>
                      <a:lnTo>
                        <a:pt x="538" y="404"/>
                      </a:lnTo>
                      <a:lnTo>
                        <a:pt x="562" y="402"/>
                      </a:lnTo>
                      <a:lnTo>
                        <a:pt x="582" y="399"/>
                      </a:lnTo>
                      <a:lnTo>
                        <a:pt x="613" y="389"/>
                      </a:lnTo>
                      <a:lnTo>
                        <a:pt x="631" y="378"/>
                      </a:lnTo>
                      <a:lnTo>
                        <a:pt x="647" y="360"/>
                      </a:lnTo>
                      <a:lnTo>
                        <a:pt x="665" y="353"/>
                      </a:lnTo>
                      <a:lnTo>
                        <a:pt x="688" y="353"/>
                      </a:lnTo>
                      <a:lnTo>
                        <a:pt x="693" y="366"/>
                      </a:lnTo>
                      <a:lnTo>
                        <a:pt x="711" y="378"/>
                      </a:lnTo>
                      <a:lnTo>
                        <a:pt x="729" y="368"/>
                      </a:lnTo>
                      <a:lnTo>
                        <a:pt x="752" y="366"/>
                      </a:lnTo>
                      <a:lnTo>
                        <a:pt x="760" y="381"/>
                      </a:lnTo>
                      <a:lnTo>
                        <a:pt x="775" y="391"/>
                      </a:lnTo>
                      <a:lnTo>
                        <a:pt x="773" y="412"/>
                      </a:lnTo>
                      <a:lnTo>
                        <a:pt x="760" y="438"/>
                      </a:lnTo>
                      <a:lnTo>
                        <a:pt x="778" y="445"/>
                      </a:lnTo>
                      <a:lnTo>
                        <a:pt x="783" y="461"/>
                      </a:lnTo>
                      <a:lnTo>
                        <a:pt x="783" y="481"/>
                      </a:lnTo>
                      <a:lnTo>
                        <a:pt x="811" y="494"/>
                      </a:lnTo>
                      <a:lnTo>
                        <a:pt x="827" y="505"/>
                      </a:lnTo>
                      <a:lnTo>
                        <a:pt x="837" y="505"/>
                      </a:lnTo>
                      <a:lnTo>
                        <a:pt x="860" y="510"/>
                      </a:lnTo>
                      <a:lnTo>
                        <a:pt x="881" y="510"/>
                      </a:lnTo>
                      <a:lnTo>
                        <a:pt x="899" y="507"/>
                      </a:lnTo>
                      <a:lnTo>
                        <a:pt x="917" y="499"/>
                      </a:lnTo>
                      <a:lnTo>
                        <a:pt x="909" y="481"/>
                      </a:lnTo>
                      <a:lnTo>
                        <a:pt x="914" y="463"/>
                      </a:lnTo>
                      <a:lnTo>
                        <a:pt x="917" y="443"/>
                      </a:lnTo>
                      <a:lnTo>
                        <a:pt x="935" y="435"/>
                      </a:lnTo>
                      <a:lnTo>
                        <a:pt x="953" y="425"/>
                      </a:lnTo>
                      <a:lnTo>
                        <a:pt x="963" y="422"/>
                      </a:lnTo>
                      <a:lnTo>
                        <a:pt x="979" y="404"/>
                      </a:lnTo>
                      <a:lnTo>
                        <a:pt x="989" y="396"/>
                      </a:lnTo>
                      <a:lnTo>
                        <a:pt x="1004" y="389"/>
                      </a:lnTo>
                      <a:lnTo>
                        <a:pt x="1020" y="386"/>
                      </a:lnTo>
                      <a:lnTo>
                        <a:pt x="1025" y="399"/>
                      </a:lnTo>
                      <a:lnTo>
                        <a:pt x="1025" y="417"/>
                      </a:lnTo>
                      <a:lnTo>
                        <a:pt x="1020" y="432"/>
                      </a:lnTo>
                      <a:lnTo>
                        <a:pt x="1022" y="432"/>
                      </a:lnTo>
                      <a:lnTo>
                        <a:pt x="1030" y="443"/>
                      </a:lnTo>
                      <a:lnTo>
                        <a:pt x="1038" y="443"/>
                      </a:lnTo>
                      <a:lnTo>
                        <a:pt x="1046" y="453"/>
                      </a:lnTo>
                      <a:lnTo>
                        <a:pt x="1061" y="456"/>
                      </a:lnTo>
                      <a:lnTo>
                        <a:pt x="1079" y="448"/>
                      </a:lnTo>
                      <a:lnTo>
                        <a:pt x="1087" y="432"/>
                      </a:lnTo>
                      <a:lnTo>
                        <a:pt x="1089" y="414"/>
                      </a:lnTo>
                      <a:lnTo>
                        <a:pt x="1087" y="399"/>
                      </a:lnTo>
                      <a:lnTo>
                        <a:pt x="1066" y="396"/>
                      </a:lnTo>
                      <a:lnTo>
                        <a:pt x="1046" y="389"/>
                      </a:lnTo>
                      <a:lnTo>
                        <a:pt x="1028" y="373"/>
                      </a:lnTo>
                      <a:lnTo>
                        <a:pt x="1015" y="363"/>
                      </a:lnTo>
                      <a:lnTo>
                        <a:pt x="999" y="350"/>
                      </a:lnTo>
                      <a:lnTo>
                        <a:pt x="984" y="340"/>
                      </a:lnTo>
                      <a:lnTo>
                        <a:pt x="963" y="319"/>
                      </a:lnTo>
                      <a:lnTo>
                        <a:pt x="953" y="299"/>
                      </a:lnTo>
                      <a:lnTo>
                        <a:pt x="945" y="283"/>
                      </a:lnTo>
                      <a:lnTo>
                        <a:pt x="943" y="250"/>
                      </a:lnTo>
                      <a:lnTo>
                        <a:pt x="932" y="226"/>
                      </a:lnTo>
                      <a:lnTo>
                        <a:pt x="925" y="211"/>
                      </a:lnTo>
                      <a:lnTo>
                        <a:pt x="922" y="180"/>
                      </a:lnTo>
                      <a:lnTo>
                        <a:pt x="919" y="160"/>
                      </a:lnTo>
                      <a:lnTo>
                        <a:pt x="914" y="144"/>
                      </a:lnTo>
                      <a:lnTo>
                        <a:pt x="909" y="129"/>
                      </a:lnTo>
                      <a:lnTo>
                        <a:pt x="901" y="113"/>
                      </a:lnTo>
                      <a:lnTo>
                        <a:pt x="904" y="105"/>
                      </a:lnTo>
                      <a:lnTo>
                        <a:pt x="904" y="77"/>
                      </a:lnTo>
                      <a:lnTo>
                        <a:pt x="909" y="64"/>
                      </a:lnTo>
                      <a:lnTo>
                        <a:pt x="935" y="54"/>
                      </a:lnTo>
                      <a:lnTo>
                        <a:pt x="945" y="28"/>
                      </a:lnTo>
                      <a:lnTo>
                        <a:pt x="925" y="39"/>
                      </a:lnTo>
                      <a:lnTo>
                        <a:pt x="899" y="33"/>
                      </a:lnTo>
                      <a:lnTo>
                        <a:pt x="883" y="23"/>
                      </a:lnTo>
                      <a:lnTo>
                        <a:pt x="868" y="13"/>
                      </a:lnTo>
                      <a:lnTo>
                        <a:pt x="840" y="8"/>
                      </a:lnTo>
                      <a:lnTo>
                        <a:pt x="816" y="0"/>
                      </a:lnTo>
                      <a:lnTo>
                        <a:pt x="793" y="3"/>
                      </a:lnTo>
                      <a:lnTo>
                        <a:pt x="770" y="3"/>
                      </a:lnTo>
                      <a:lnTo>
                        <a:pt x="752" y="13"/>
                      </a:lnTo>
                      <a:lnTo>
                        <a:pt x="737" y="28"/>
                      </a:lnTo>
                      <a:lnTo>
                        <a:pt x="721" y="44"/>
                      </a:lnTo>
                      <a:lnTo>
                        <a:pt x="698" y="46"/>
                      </a:lnTo>
                      <a:lnTo>
                        <a:pt x="672" y="41"/>
                      </a:lnTo>
                      <a:lnTo>
                        <a:pt x="644" y="26"/>
                      </a:lnTo>
                      <a:lnTo>
                        <a:pt x="623" y="33"/>
                      </a:lnTo>
                      <a:lnTo>
                        <a:pt x="600" y="36"/>
                      </a:lnTo>
                      <a:lnTo>
                        <a:pt x="582" y="46"/>
                      </a:lnTo>
                      <a:lnTo>
                        <a:pt x="564" y="54"/>
                      </a:lnTo>
                      <a:lnTo>
                        <a:pt x="546" y="44"/>
                      </a:lnTo>
                      <a:lnTo>
                        <a:pt x="520" y="39"/>
                      </a:lnTo>
                      <a:lnTo>
                        <a:pt x="502" y="46"/>
                      </a:lnTo>
                      <a:lnTo>
                        <a:pt x="484" y="64"/>
                      </a:lnTo>
                      <a:lnTo>
                        <a:pt x="464" y="64"/>
                      </a:lnTo>
                      <a:lnTo>
                        <a:pt x="459" y="49"/>
                      </a:lnTo>
                      <a:lnTo>
                        <a:pt x="441" y="39"/>
                      </a:lnTo>
                      <a:lnTo>
                        <a:pt x="417" y="39"/>
                      </a:lnTo>
                      <a:lnTo>
                        <a:pt x="399" y="51"/>
                      </a:lnTo>
                      <a:lnTo>
                        <a:pt x="384" y="67"/>
                      </a:lnTo>
                      <a:lnTo>
                        <a:pt x="363" y="77"/>
                      </a:lnTo>
                      <a:lnTo>
                        <a:pt x="358" y="59"/>
                      </a:lnTo>
                      <a:lnTo>
                        <a:pt x="332" y="57"/>
                      </a:lnTo>
                      <a:lnTo>
                        <a:pt x="301" y="41"/>
                      </a:lnTo>
                      <a:lnTo>
                        <a:pt x="278" y="44"/>
                      </a:lnTo>
                      <a:lnTo>
                        <a:pt x="253" y="36"/>
                      </a:lnTo>
                      <a:lnTo>
                        <a:pt x="237" y="26"/>
                      </a:lnTo>
                      <a:lnTo>
                        <a:pt x="219" y="8"/>
                      </a:lnTo>
                      <a:lnTo>
                        <a:pt x="191" y="3"/>
                      </a:lnTo>
                      <a:lnTo>
                        <a:pt x="173" y="10"/>
                      </a:lnTo>
                      <a:lnTo>
                        <a:pt x="157" y="26"/>
                      </a:lnTo>
                      <a:lnTo>
                        <a:pt x="134" y="28"/>
                      </a:lnTo>
                      <a:lnTo>
                        <a:pt x="119" y="18"/>
                      </a:lnTo>
                      <a:lnTo>
                        <a:pt x="101" y="8"/>
                      </a:lnTo>
                      <a:lnTo>
                        <a:pt x="83" y="15"/>
                      </a:lnTo>
                      <a:lnTo>
                        <a:pt x="62" y="26"/>
                      </a:lnTo>
                      <a:lnTo>
                        <a:pt x="44" y="33"/>
                      </a:lnTo>
                      <a:lnTo>
                        <a:pt x="41" y="54"/>
                      </a:lnTo>
                      <a:lnTo>
                        <a:pt x="34" y="85"/>
                      </a:lnTo>
                      <a:lnTo>
                        <a:pt x="34" y="105"/>
                      </a:lnTo>
                      <a:lnTo>
                        <a:pt x="41" y="118"/>
                      </a:lnTo>
                      <a:lnTo>
                        <a:pt x="54" y="136"/>
                      </a:lnTo>
                      <a:lnTo>
                        <a:pt x="62" y="180"/>
                      </a:lnTo>
                      <a:lnTo>
                        <a:pt x="49" y="170"/>
                      </a:lnTo>
                      <a:lnTo>
                        <a:pt x="39" y="178"/>
                      </a:lnTo>
                      <a:lnTo>
                        <a:pt x="34" y="180"/>
                      </a:lnTo>
                      <a:lnTo>
                        <a:pt x="21" y="190"/>
                      </a:lnTo>
                      <a:lnTo>
                        <a:pt x="11" y="208"/>
                      </a:lnTo>
                      <a:lnTo>
                        <a:pt x="3" y="224"/>
                      </a:lnTo>
                      <a:lnTo>
                        <a:pt x="0" y="245"/>
                      </a:lnTo>
                      <a:lnTo>
                        <a:pt x="3" y="247"/>
                      </a:lnTo>
                      <a:lnTo>
                        <a:pt x="26" y="245"/>
                      </a:lnTo>
                      <a:lnTo>
                        <a:pt x="49" y="245"/>
                      </a:lnTo>
                      <a:lnTo>
                        <a:pt x="65" y="255"/>
                      </a:lnTo>
                      <a:lnTo>
                        <a:pt x="80" y="265"/>
                      </a:lnTo>
                      <a:lnTo>
                        <a:pt x="70" y="288"/>
                      </a:lnTo>
                      <a:lnTo>
                        <a:pt x="75" y="304"/>
                      </a:lnTo>
                      <a:lnTo>
                        <a:pt x="98" y="304"/>
                      </a:lnTo>
                      <a:lnTo>
                        <a:pt x="124" y="309"/>
                      </a:lnTo>
                      <a:lnTo>
                        <a:pt x="129" y="324"/>
                      </a:lnTo>
                      <a:lnTo>
                        <a:pt x="150" y="335"/>
                      </a:lnTo>
                      <a:lnTo>
                        <a:pt x="162" y="317"/>
                      </a:lnTo>
                      <a:close/>
                    </a:path>
                  </a:pathLst>
                </a:custGeom>
                <a:solidFill>
                  <a:schemeClr val="accent6">
                    <a:lumMod val="40000"/>
                    <a:lumOff val="60000"/>
                  </a:schemeClr>
                </a:solidFill>
                <a:ln w="3175">
                  <a:solidFill>
                    <a:schemeClr val="tx2">
                      <a:lumMod val="40000"/>
                      <a:lumOff val="60000"/>
                    </a:schemeClr>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21" name="Freeform 5">
                  <a:extLst>
                    <a:ext uri="{FF2B5EF4-FFF2-40B4-BE49-F238E27FC236}">
                      <a16:creationId xmlns:a16="http://schemas.microsoft.com/office/drawing/2014/main" id="{27608DB7-939E-2A94-402A-B98E4C41ADA7}"/>
                    </a:ext>
                  </a:extLst>
                </p:cNvPr>
                <p:cNvSpPr>
                  <a:spLocks/>
                </p:cNvSpPr>
                <p:nvPr/>
              </p:nvSpPr>
              <p:spPr bwMode="auto">
                <a:xfrm>
                  <a:off x="3892172" y="2938807"/>
                  <a:ext cx="281727" cy="221408"/>
                </a:xfrm>
                <a:custGeom>
                  <a:avLst/>
                  <a:gdLst>
                    <a:gd name="T0" fmla="*/ 2147483646 w 397"/>
                    <a:gd name="T1" fmla="*/ 2147483646 h 312"/>
                    <a:gd name="T2" fmla="*/ 2147483646 w 397"/>
                    <a:gd name="T3" fmla="*/ 2147483646 h 312"/>
                    <a:gd name="T4" fmla="*/ 2147483646 w 397"/>
                    <a:gd name="T5" fmla="*/ 2147483646 h 312"/>
                    <a:gd name="T6" fmla="*/ 2147483646 w 397"/>
                    <a:gd name="T7" fmla="*/ 2147483646 h 312"/>
                    <a:gd name="T8" fmla="*/ 2147483646 w 397"/>
                    <a:gd name="T9" fmla="*/ 2147483646 h 312"/>
                    <a:gd name="T10" fmla="*/ 2147483646 w 397"/>
                    <a:gd name="T11" fmla="*/ 2147483646 h 312"/>
                    <a:gd name="T12" fmla="*/ 2147483646 w 397"/>
                    <a:gd name="T13" fmla="*/ 2147483646 h 312"/>
                    <a:gd name="T14" fmla="*/ 2147483646 w 397"/>
                    <a:gd name="T15" fmla="*/ 2147483646 h 312"/>
                    <a:gd name="T16" fmla="*/ 2147483646 w 397"/>
                    <a:gd name="T17" fmla="*/ 2147483646 h 312"/>
                    <a:gd name="T18" fmla="*/ 2147483646 w 397"/>
                    <a:gd name="T19" fmla="*/ 2147483646 h 312"/>
                    <a:gd name="T20" fmla="*/ 2147483646 w 397"/>
                    <a:gd name="T21" fmla="*/ 2147483646 h 312"/>
                    <a:gd name="T22" fmla="*/ 2147483646 w 397"/>
                    <a:gd name="T23" fmla="*/ 2147483646 h 312"/>
                    <a:gd name="T24" fmla="*/ 2147483646 w 397"/>
                    <a:gd name="T25" fmla="*/ 2147483646 h 312"/>
                    <a:gd name="T26" fmla="*/ 2147483646 w 397"/>
                    <a:gd name="T27" fmla="*/ 2147483646 h 312"/>
                    <a:gd name="T28" fmla="*/ 2147483646 w 397"/>
                    <a:gd name="T29" fmla="*/ 2147483646 h 312"/>
                    <a:gd name="T30" fmla="*/ 2147483646 w 397"/>
                    <a:gd name="T31" fmla="*/ 2147483646 h 312"/>
                    <a:gd name="T32" fmla="*/ 2147483646 w 397"/>
                    <a:gd name="T33" fmla="*/ 2147483646 h 312"/>
                    <a:gd name="T34" fmla="*/ 2147483646 w 397"/>
                    <a:gd name="T35" fmla="*/ 2147483646 h 312"/>
                    <a:gd name="T36" fmla="*/ 2147483646 w 397"/>
                    <a:gd name="T37" fmla="*/ 2147483646 h 312"/>
                    <a:gd name="T38" fmla="*/ 2147483646 w 397"/>
                    <a:gd name="T39" fmla="*/ 2147483646 h 312"/>
                    <a:gd name="T40" fmla="*/ 2147483646 w 397"/>
                    <a:gd name="T41" fmla="*/ 2147483646 h 312"/>
                    <a:gd name="T42" fmla="*/ 2147483646 w 397"/>
                    <a:gd name="T43" fmla="*/ 2147483646 h 312"/>
                    <a:gd name="T44" fmla="*/ 2147483646 w 397"/>
                    <a:gd name="T45" fmla="*/ 2147483646 h 312"/>
                    <a:gd name="T46" fmla="*/ 2147483646 w 397"/>
                    <a:gd name="T47" fmla="*/ 2147483646 h 312"/>
                    <a:gd name="T48" fmla="*/ 2147483646 w 397"/>
                    <a:gd name="T49" fmla="*/ 2147483646 h 312"/>
                    <a:gd name="T50" fmla="*/ 2147483646 w 397"/>
                    <a:gd name="T51" fmla="*/ 2147483646 h 312"/>
                    <a:gd name="T52" fmla="*/ 2147483646 w 397"/>
                    <a:gd name="T53" fmla="*/ 2147483646 h 312"/>
                    <a:gd name="T54" fmla="*/ 2147483646 w 397"/>
                    <a:gd name="T55" fmla="*/ 2147483646 h 312"/>
                    <a:gd name="T56" fmla="*/ 2147483646 w 397"/>
                    <a:gd name="T57" fmla="*/ 2147483646 h 312"/>
                    <a:gd name="T58" fmla="*/ 2147483646 w 397"/>
                    <a:gd name="T59" fmla="*/ 2147483646 h 312"/>
                    <a:gd name="T60" fmla="*/ 2147483646 w 397"/>
                    <a:gd name="T61" fmla="*/ 0 h 312"/>
                    <a:gd name="T62" fmla="*/ 2147483646 w 397"/>
                    <a:gd name="T63" fmla="*/ 2147483646 h 312"/>
                    <a:gd name="T64" fmla="*/ 2147483646 w 397"/>
                    <a:gd name="T65" fmla="*/ 2147483646 h 312"/>
                    <a:gd name="T66" fmla="*/ 2147483646 w 397"/>
                    <a:gd name="T67" fmla="*/ 2147483646 h 3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7" h="312">
                      <a:moveTo>
                        <a:pt x="363" y="31"/>
                      </a:moveTo>
                      <a:lnTo>
                        <a:pt x="371" y="44"/>
                      </a:lnTo>
                      <a:lnTo>
                        <a:pt x="381" y="67"/>
                      </a:lnTo>
                      <a:lnTo>
                        <a:pt x="389" y="83"/>
                      </a:lnTo>
                      <a:lnTo>
                        <a:pt x="397" y="96"/>
                      </a:lnTo>
                      <a:lnTo>
                        <a:pt x="389" y="109"/>
                      </a:lnTo>
                      <a:lnTo>
                        <a:pt x="389" y="129"/>
                      </a:lnTo>
                      <a:lnTo>
                        <a:pt x="368" y="137"/>
                      </a:lnTo>
                      <a:lnTo>
                        <a:pt x="350" y="147"/>
                      </a:lnTo>
                      <a:lnTo>
                        <a:pt x="335" y="163"/>
                      </a:lnTo>
                      <a:lnTo>
                        <a:pt x="342" y="178"/>
                      </a:lnTo>
                      <a:lnTo>
                        <a:pt x="342" y="204"/>
                      </a:lnTo>
                      <a:lnTo>
                        <a:pt x="348" y="219"/>
                      </a:lnTo>
                      <a:lnTo>
                        <a:pt x="337" y="242"/>
                      </a:lnTo>
                      <a:lnTo>
                        <a:pt x="322" y="260"/>
                      </a:lnTo>
                      <a:lnTo>
                        <a:pt x="299" y="260"/>
                      </a:lnTo>
                      <a:lnTo>
                        <a:pt x="291" y="245"/>
                      </a:lnTo>
                      <a:lnTo>
                        <a:pt x="275" y="260"/>
                      </a:lnTo>
                      <a:lnTo>
                        <a:pt x="260" y="278"/>
                      </a:lnTo>
                      <a:lnTo>
                        <a:pt x="242" y="286"/>
                      </a:lnTo>
                      <a:lnTo>
                        <a:pt x="227" y="304"/>
                      </a:lnTo>
                      <a:lnTo>
                        <a:pt x="211" y="294"/>
                      </a:lnTo>
                      <a:lnTo>
                        <a:pt x="196" y="291"/>
                      </a:lnTo>
                      <a:lnTo>
                        <a:pt x="180" y="281"/>
                      </a:lnTo>
                      <a:lnTo>
                        <a:pt x="162" y="271"/>
                      </a:lnTo>
                      <a:lnTo>
                        <a:pt x="147" y="260"/>
                      </a:lnTo>
                      <a:lnTo>
                        <a:pt x="121" y="253"/>
                      </a:lnTo>
                      <a:lnTo>
                        <a:pt x="100" y="253"/>
                      </a:lnTo>
                      <a:lnTo>
                        <a:pt x="80" y="263"/>
                      </a:lnTo>
                      <a:lnTo>
                        <a:pt x="67" y="286"/>
                      </a:lnTo>
                      <a:lnTo>
                        <a:pt x="57" y="312"/>
                      </a:lnTo>
                      <a:lnTo>
                        <a:pt x="39" y="302"/>
                      </a:lnTo>
                      <a:lnTo>
                        <a:pt x="33" y="286"/>
                      </a:lnTo>
                      <a:lnTo>
                        <a:pt x="26" y="271"/>
                      </a:lnTo>
                      <a:lnTo>
                        <a:pt x="21" y="255"/>
                      </a:lnTo>
                      <a:lnTo>
                        <a:pt x="21" y="235"/>
                      </a:lnTo>
                      <a:lnTo>
                        <a:pt x="15" y="222"/>
                      </a:lnTo>
                      <a:lnTo>
                        <a:pt x="8" y="206"/>
                      </a:lnTo>
                      <a:lnTo>
                        <a:pt x="0" y="191"/>
                      </a:lnTo>
                      <a:lnTo>
                        <a:pt x="3" y="173"/>
                      </a:lnTo>
                      <a:lnTo>
                        <a:pt x="13" y="168"/>
                      </a:lnTo>
                      <a:lnTo>
                        <a:pt x="36" y="168"/>
                      </a:lnTo>
                      <a:lnTo>
                        <a:pt x="54" y="157"/>
                      </a:lnTo>
                      <a:lnTo>
                        <a:pt x="77" y="155"/>
                      </a:lnTo>
                      <a:lnTo>
                        <a:pt x="80" y="137"/>
                      </a:lnTo>
                      <a:lnTo>
                        <a:pt x="93" y="114"/>
                      </a:lnTo>
                      <a:lnTo>
                        <a:pt x="108" y="96"/>
                      </a:lnTo>
                      <a:lnTo>
                        <a:pt x="134" y="101"/>
                      </a:lnTo>
                      <a:lnTo>
                        <a:pt x="160" y="109"/>
                      </a:lnTo>
                      <a:lnTo>
                        <a:pt x="185" y="114"/>
                      </a:lnTo>
                      <a:lnTo>
                        <a:pt x="198" y="119"/>
                      </a:lnTo>
                      <a:lnTo>
                        <a:pt x="201" y="98"/>
                      </a:lnTo>
                      <a:lnTo>
                        <a:pt x="214" y="75"/>
                      </a:lnTo>
                      <a:lnTo>
                        <a:pt x="224" y="49"/>
                      </a:lnTo>
                      <a:lnTo>
                        <a:pt x="237" y="26"/>
                      </a:lnTo>
                      <a:lnTo>
                        <a:pt x="252" y="8"/>
                      </a:lnTo>
                      <a:lnTo>
                        <a:pt x="250" y="0"/>
                      </a:lnTo>
                      <a:lnTo>
                        <a:pt x="278" y="13"/>
                      </a:lnTo>
                      <a:lnTo>
                        <a:pt x="301" y="13"/>
                      </a:lnTo>
                      <a:lnTo>
                        <a:pt x="327" y="21"/>
                      </a:lnTo>
                      <a:lnTo>
                        <a:pt x="353" y="29"/>
                      </a:lnTo>
                      <a:lnTo>
                        <a:pt x="366" y="29"/>
                      </a:lnTo>
                      <a:lnTo>
                        <a:pt x="363" y="31"/>
                      </a:lnTo>
                      <a:close/>
                    </a:path>
                  </a:pathLst>
                </a:custGeom>
                <a:solidFill>
                  <a:schemeClr val="accent2"/>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22" name="Freeform 6">
                  <a:extLst>
                    <a:ext uri="{FF2B5EF4-FFF2-40B4-BE49-F238E27FC236}">
                      <a16:creationId xmlns:a16="http://schemas.microsoft.com/office/drawing/2014/main" id="{2363CDDE-5EA6-4B82-3184-6779D9947C78}"/>
                    </a:ext>
                  </a:extLst>
                </p:cNvPr>
                <p:cNvSpPr>
                  <a:spLocks/>
                </p:cNvSpPr>
                <p:nvPr/>
              </p:nvSpPr>
              <p:spPr bwMode="auto">
                <a:xfrm>
                  <a:off x="4129902" y="2930291"/>
                  <a:ext cx="862212" cy="545713"/>
                </a:xfrm>
                <a:custGeom>
                  <a:avLst/>
                  <a:gdLst>
                    <a:gd name="T0" fmla="*/ 2147483646 w 1215"/>
                    <a:gd name="T1" fmla="*/ 2147483646 h 769"/>
                    <a:gd name="T2" fmla="*/ 2147483646 w 1215"/>
                    <a:gd name="T3" fmla="*/ 2147483646 h 769"/>
                    <a:gd name="T4" fmla="*/ 2147483646 w 1215"/>
                    <a:gd name="T5" fmla="*/ 2147483646 h 769"/>
                    <a:gd name="T6" fmla="*/ 2147483646 w 1215"/>
                    <a:gd name="T7" fmla="*/ 2147483646 h 769"/>
                    <a:gd name="T8" fmla="*/ 2147483646 w 1215"/>
                    <a:gd name="T9" fmla="*/ 2147483646 h 769"/>
                    <a:gd name="T10" fmla="*/ 2147483646 w 1215"/>
                    <a:gd name="T11" fmla="*/ 2147483646 h 769"/>
                    <a:gd name="T12" fmla="*/ 2147483646 w 1215"/>
                    <a:gd name="T13" fmla="*/ 2147483646 h 769"/>
                    <a:gd name="T14" fmla="*/ 2147483646 w 1215"/>
                    <a:gd name="T15" fmla="*/ 2147483646 h 769"/>
                    <a:gd name="T16" fmla="*/ 2147483646 w 1215"/>
                    <a:gd name="T17" fmla="*/ 2147483646 h 769"/>
                    <a:gd name="T18" fmla="*/ 2147483646 w 1215"/>
                    <a:gd name="T19" fmla="*/ 2147483646 h 769"/>
                    <a:gd name="T20" fmla="*/ 2147483646 w 1215"/>
                    <a:gd name="T21" fmla="*/ 2147483646 h 769"/>
                    <a:gd name="T22" fmla="*/ 2147483646 w 1215"/>
                    <a:gd name="T23" fmla="*/ 2147483646 h 769"/>
                    <a:gd name="T24" fmla="*/ 2147483646 w 1215"/>
                    <a:gd name="T25" fmla="*/ 2147483646 h 769"/>
                    <a:gd name="T26" fmla="*/ 2147483646 w 1215"/>
                    <a:gd name="T27" fmla="*/ 2147483646 h 769"/>
                    <a:gd name="T28" fmla="*/ 2147483646 w 1215"/>
                    <a:gd name="T29" fmla="*/ 2147483646 h 769"/>
                    <a:gd name="T30" fmla="*/ 2147483646 w 1215"/>
                    <a:gd name="T31" fmla="*/ 2147483646 h 769"/>
                    <a:gd name="T32" fmla="*/ 2147483646 w 1215"/>
                    <a:gd name="T33" fmla="*/ 2147483646 h 769"/>
                    <a:gd name="T34" fmla="*/ 2147483646 w 1215"/>
                    <a:gd name="T35" fmla="*/ 2147483646 h 769"/>
                    <a:gd name="T36" fmla="*/ 2147483646 w 1215"/>
                    <a:gd name="T37" fmla="*/ 2147483646 h 769"/>
                    <a:gd name="T38" fmla="*/ 2147483646 w 1215"/>
                    <a:gd name="T39" fmla="*/ 2147483646 h 769"/>
                    <a:gd name="T40" fmla="*/ 2147483646 w 1215"/>
                    <a:gd name="T41" fmla="*/ 2147483646 h 769"/>
                    <a:gd name="T42" fmla="*/ 2147483646 w 1215"/>
                    <a:gd name="T43" fmla="*/ 2147483646 h 769"/>
                    <a:gd name="T44" fmla="*/ 2147483646 w 1215"/>
                    <a:gd name="T45" fmla="*/ 2147483646 h 769"/>
                    <a:gd name="T46" fmla="*/ 2147483646 w 1215"/>
                    <a:gd name="T47" fmla="*/ 2147483646 h 769"/>
                    <a:gd name="T48" fmla="*/ 2147483646 w 1215"/>
                    <a:gd name="T49" fmla="*/ 2147483646 h 769"/>
                    <a:gd name="T50" fmla="*/ 2147483646 w 1215"/>
                    <a:gd name="T51" fmla="*/ 2147483646 h 769"/>
                    <a:gd name="T52" fmla="*/ 2147483646 w 1215"/>
                    <a:gd name="T53" fmla="*/ 2147483646 h 769"/>
                    <a:gd name="T54" fmla="*/ 2147483646 w 1215"/>
                    <a:gd name="T55" fmla="*/ 2147483646 h 769"/>
                    <a:gd name="T56" fmla="*/ 2147483646 w 1215"/>
                    <a:gd name="T57" fmla="*/ 2147483646 h 769"/>
                    <a:gd name="T58" fmla="*/ 2147483646 w 1215"/>
                    <a:gd name="T59" fmla="*/ 2147483646 h 769"/>
                    <a:gd name="T60" fmla="*/ 2147483646 w 1215"/>
                    <a:gd name="T61" fmla="*/ 2147483646 h 769"/>
                    <a:gd name="T62" fmla="*/ 2147483646 w 1215"/>
                    <a:gd name="T63" fmla="*/ 2147483646 h 769"/>
                    <a:gd name="T64" fmla="*/ 2147483646 w 1215"/>
                    <a:gd name="T65" fmla="*/ 2147483646 h 769"/>
                    <a:gd name="T66" fmla="*/ 2147483646 w 1215"/>
                    <a:gd name="T67" fmla="*/ 2147483646 h 769"/>
                    <a:gd name="T68" fmla="*/ 2147483646 w 1215"/>
                    <a:gd name="T69" fmla="*/ 2147483646 h 769"/>
                    <a:gd name="T70" fmla="*/ 2147483646 w 1215"/>
                    <a:gd name="T71" fmla="*/ 2147483646 h 769"/>
                    <a:gd name="T72" fmla="*/ 2147483646 w 1215"/>
                    <a:gd name="T73" fmla="*/ 2147483646 h 769"/>
                    <a:gd name="T74" fmla="*/ 2147483646 w 1215"/>
                    <a:gd name="T75" fmla="*/ 2147483646 h 769"/>
                    <a:gd name="T76" fmla="*/ 2147483646 w 1215"/>
                    <a:gd name="T77" fmla="*/ 2147483646 h 769"/>
                    <a:gd name="T78" fmla="*/ 2147483646 w 1215"/>
                    <a:gd name="T79" fmla="*/ 2147483646 h 769"/>
                    <a:gd name="T80" fmla="*/ 2147483646 w 1215"/>
                    <a:gd name="T81" fmla="*/ 2147483646 h 769"/>
                    <a:gd name="T82" fmla="*/ 2147483646 w 1215"/>
                    <a:gd name="T83" fmla="*/ 2147483646 h 769"/>
                    <a:gd name="T84" fmla="*/ 2147483646 w 1215"/>
                    <a:gd name="T85" fmla="*/ 2147483646 h 769"/>
                    <a:gd name="T86" fmla="*/ 2147483646 w 1215"/>
                    <a:gd name="T87" fmla="*/ 2147483646 h 769"/>
                    <a:gd name="T88" fmla="*/ 2147483646 w 1215"/>
                    <a:gd name="T89" fmla="*/ 2147483646 h 769"/>
                    <a:gd name="T90" fmla="*/ 2147483646 w 1215"/>
                    <a:gd name="T91" fmla="*/ 2147483646 h 769"/>
                    <a:gd name="T92" fmla="*/ 2147483646 w 1215"/>
                    <a:gd name="T93" fmla="*/ 2147483646 h 769"/>
                    <a:gd name="T94" fmla="*/ 2147483646 w 1215"/>
                    <a:gd name="T95" fmla="*/ 2147483646 h 769"/>
                    <a:gd name="T96" fmla="*/ 2147483646 w 1215"/>
                    <a:gd name="T97" fmla="*/ 2147483646 h 769"/>
                    <a:gd name="T98" fmla="*/ 2147483646 w 1215"/>
                    <a:gd name="T99" fmla="*/ 2147483646 h 769"/>
                    <a:gd name="T100" fmla="*/ 2147483646 w 1215"/>
                    <a:gd name="T101" fmla="*/ 0 h 769"/>
                    <a:gd name="T102" fmla="*/ 2147483646 w 1215"/>
                    <a:gd name="T103" fmla="*/ 2147483646 h 769"/>
                    <a:gd name="T104" fmla="*/ 2147483646 w 1215"/>
                    <a:gd name="T105" fmla="*/ 2147483646 h 769"/>
                    <a:gd name="T106" fmla="*/ 2147483646 w 1215"/>
                    <a:gd name="T107" fmla="*/ 2147483646 h 769"/>
                    <a:gd name="T108" fmla="*/ 2147483646 w 1215"/>
                    <a:gd name="T109" fmla="*/ 2147483646 h 76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15" h="769">
                      <a:moveTo>
                        <a:pt x="28" y="41"/>
                      </a:moveTo>
                      <a:lnTo>
                        <a:pt x="36" y="56"/>
                      </a:lnTo>
                      <a:lnTo>
                        <a:pt x="46" y="79"/>
                      </a:lnTo>
                      <a:lnTo>
                        <a:pt x="54" y="95"/>
                      </a:lnTo>
                      <a:lnTo>
                        <a:pt x="62" y="108"/>
                      </a:lnTo>
                      <a:lnTo>
                        <a:pt x="54" y="121"/>
                      </a:lnTo>
                      <a:lnTo>
                        <a:pt x="54" y="141"/>
                      </a:lnTo>
                      <a:lnTo>
                        <a:pt x="33" y="149"/>
                      </a:lnTo>
                      <a:lnTo>
                        <a:pt x="15" y="157"/>
                      </a:lnTo>
                      <a:lnTo>
                        <a:pt x="0" y="175"/>
                      </a:lnTo>
                      <a:lnTo>
                        <a:pt x="7" y="187"/>
                      </a:lnTo>
                      <a:lnTo>
                        <a:pt x="7" y="216"/>
                      </a:lnTo>
                      <a:lnTo>
                        <a:pt x="13" y="229"/>
                      </a:lnTo>
                      <a:lnTo>
                        <a:pt x="18" y="236"/>
                      </a:lnTo>
                      <a:lnTo>
                        <a:pt x="23" y="252"/>
                      </a:lnTo>
                      <a:lnTo>
                        <a:pt x="31" y="267"/>
                      </a:lnTo>
                      <a:lnTo>
                        <a:pt x="38" y="283"/>
                      </a:lnTo>
                      <a:lnTo>
                        <a:pt x="51" y="314"/>
                      </a:lnTo>
                      <a:lnTo>
                        <a:pt x="69" y="324"/>
                      </a:lnTo>
                      <a:lnTo>
                        <a:pt x="98" y="334"/>
                      </a:lnTo>
                      <a:lnTo>
                        <a:pt x="95" y="355"/>
                      </a:lnTo>
                      <a:lnTo>
                        <a:pt x="100" y="368"/>
                      </a:lnTo>
                      <a:lnTo>
                        <a:pt x="118" y="381"/>
                      </a:lnTo>
                      <a:lnTo>
                        <a:pt x="136" y="373"/>
                      </a:lnTo>
                      <a:lnTo>
                        <a:pt x="162" y="375"/>
                      </a:lnTo>
                      <a:lnTo>
                        <a:pt x="188" y="383"/>
                      </a:lnTo>
                      <a:lnTo>
                        <a:pt x="213" y="388"/>
                      </a:lnTo>
                      <a:lnTo>
                        <a:pt x="224" y="386"/>
                      </a:lnTo>
                      <a:lnTo>
                        <a:pt x="219" y="378"/>
                      </a:lnTo>
                      <a:lnTo>
                        <a:pt x="239" y="368"/>
                      </a:lnTo>
                      <a:lnTo>
                        <a:pt x="260" y="368"/>
                      </a:lnTo>
                      <a:lnTo>
                        <a:pt x="283" y="368"/>
                      </a:lnTo>
                      <a:lnTo>
                        <a:pt x="301" y="357"/>
                      </a:lnTo>
                      <a:lnTo>
                        <a:pt x="324" y="355"/>
                      </a:lnTo>
                      <a:lnTo>
                        <a:pt x="340" y="368"/>
                      </a:lnTo>
                      <a:lnTo>
                        <a:pt x="347" y="381"/>
                      </a:lnTo>
                      <a:lnTo>
                        <a:pt x="355" y="396"/>
                      </a:lnTo>
                      <a:lnTo>
                        <a:pt x="373" y="411"/>
                      </a:lnTo>
                      <a:lnTo>
                        <a:pt x="381" y="429"/>
                      </a:lnTo>
                      <a:lnTo>
                        <a:pt x="407" y="435"/>
                      </a:lnTo>
                      <a:lnTo>
                        <a:pt x="425" y="427"/>
                      </a:lnTo>
                      <a:lnTo>
                        <a:pt x="432" y="440"/>
                      </a:lnTo>
                      <a:lnTo>
                        <a:pt x="453" y="460"/>
                      </a:lnTo>
                      <a:lnTo>
                        <a:pt x="461" y="473"/>
                      </a:lnTo>
                      <a:lnTo>
                        <a:pt x="476" y="484"/>
                      </a:lnTo>
                      <a:lnTo>
                        <a:pt x="499" y="484"/>
                      </a:lnTo>
                      <a:lnTo>
                        <a:pt x="522" y="481"/>
                      </a:lnTo>
                      <a:lnTo>
                        <a:pt x="540" y="473"/>
                      </a:lnTo>
                      <a:lnTo>
                        <a:pt x="561" y="471"/>
                      </a:lnTo>
                      <a:lnTo>
                        <a:pt x="579" y="481"/>
                      </a:lnTo>
                      <a:lnTo>
                        <a:pt x="589" y="504"/>
                      </a:lnTo>
                      <a:lnTo>
                        <a:pt x="597" y="520"/>
                      </a:lnTo>
                      <a:lnTo>
                        <a:pt x="594" y="538"/>
                      </a:lnTo>
                      <a:lnTo>
                        <a:pt x="600" y="553"/>
                      </a:lnTo>
                      <a:lnTo>
                        <a:pt x="607" y="569"/>
                      </a:lnTo>
                      <a:lnTo>
                        <a:pt x="615" y="584"/>
                      </a:lnTo>
                      <a:lnTo>
                        <a:pt x="638" y="581"/>
                      </a:lnTo>
                      <a:lnTo>
                        <a:pt x="664" y="589"/>
                      </a:lnTo>
                      <a:lnTo>
                        <a:pt x="667" y="594"/>
                      </a:lnTo>
                      <a:lnTo>
                        <a:pt x="682" y="579"/>
                      </a:lnTo>
                      <a:lnTo>
                        <a:pt x="695" y="556"/>
                      </a:lnTo>
                      <a:lnTo>
                        <a:pt x="710" y="538"/>
                      </a:lnTo>
                      <a:lnTo>
                        <a:pt x="728" y="530"/>
                      </a:lnTo>
                      <a:lnTo>
                        <a:pt x="752" y="527"/>
                      </a:lnTo>
                      <a:lnTo>
                        <a:pt x="767" y="538"/>
                      </a:lnTo>
                      <a:lnTo>
                        <a:pt x="782" y="548"/>
                      </a:lnTo>
                      <a:lnTo>
                        <a:pt x="782" y="569"/>
                      </a:lnTo>
                      <a:lnTo>
                        <a:pt x="788" y="584"/>
                      </a:lnTo>
                      <a:lnTo>
                        <a:pt x="803" y="587"/>
                      </a:lnTo>
                      <a:lnTo>
                        <a:pt x="824" y="584"/>
                      </a:lnTo>
                      <a:lnTo>
                        <a:pt x="842" y="597"/>
                      </a:lnTo>
                      <a:lnTo>
                        <a:pt x="867" y="602"/>
                      </a:lnTo>
                      <a:lnTo>
                        <a:pt x="898" y="594"/>
                      </a:lnTo>
                      <a:lnTo>
                        <a:pt x="921" y="594"/>
                      </a:lnTo>
                      <a:lnTo>
                        <a:pt x="942" y="592"/>
                      </a:lnTo>
                      <a:lnTo>
                        <a:pt x="965" y="592"/>
                      </a:lnTo>
                      <a:lnTo>
                        <a:pt x="991" y="597"/>
                      </a:lnTo>
                      <a:lnTo>
                        <a:pt x="1017" y="602"/>
                      </a:lnTo>
                      <a:lnTo>
                        <a:pt x="1027" y="625"/>
                      </a:lnTo>
                      <a:lnTo>
                        <a:pt x="1035" y="641"/>
                      </a:lnTo>
                      <a:lnTo>
                        <a:pt x="1053" y="659"/>
                      </a:lnTo>
                      <a:lnTo>
                        <a:pt x="1061" y="672"/>
                      </a:lnTo>
                      <a:lnTo>
                        <a:pt x="1068" y="687"/>
                      </a:lnTo>
                      <a:lnTo>
                        <a:pt x="1076" y="702"/>
                      </a:lnTo>
                      <a:lnTo>
                        <a:pt x="1081" y="718"/>
                      </a:lnTo>
                      <a:lnTo>
                        <a:pt x="1091" y="741"/>
                      </a:lnTo>
                      <a:lnTo>
                        <a:pt x="1117" y="746"/>
                      </a:lnTo>
                      <a:lnTo>
                        <a:pt x="1143" y="751"/>
                      </a:lnTo>
                      <a:lnTo>
                        <a:pt x="1161" y="762"/>
                      </a:lnTo>
                      <a:lnTo>
                        <a:pt x="1187" y="769"/>
                      </a:lnTo>
                      <a:lnTo>
                        <a:pt x="1197" y="744"/>
                      </a:lnTo>
                      <a:lnTo>
                        <a:pt x="1192" y="728"/>
                      </a:lnTo>
                      <a:lnTo>
                        <a:pt x="1194" y="710"/>
                      </a:lnTo>
                      <a:lnTo>
                        <a:pt x="1197" y="690"/>
                      </a:lnTo>
                      <a:lnTo>
                        <a:pt x="1200" y="672"/>
                      </a:lnTo>
                      <a:lnTo>
                        <a:pt x="1215" y="656"/>
                      </a:lnTo>
                      <a:lnTo>
                        <a:pt x="1207" y="641"/>
                      </a:lnTo>
                      <a:lnTo>
                        <a:pt x="1202" y="625"/>
                      </a:lnTo>
                      <a:lnTo>
                        <a:pt x="1192" y="602"/>
                      </a:lnTo>
                      <a:lnTo>
                        <a:pt x="1184" y="589"/>
                      </a:lnTo>
                      <a:lnTo>
                        <a:pt x="1179" y="574"/>
                      </a:lnTo>
                      <a:lnTo>
                        <a:pt x="1161" y="561"/>
                      </a:lnTo>
                      <a:lnTo>
                        <a:pt x="1140" y="543"/>
                      </a:lnTo>
                      <a:lnTo>
                        <a:pt x="1112" y="532"/>
                      </a:lnTo>
                      <a:lnTo>
                        <a:pt x="1079" y="509"/>
                      </a:lnTo>
                      <a:lnTo>
                        <a:pt x="1063" y="499"/>
                      </a:lnTo>
                      <a:lnTo>
                        <a:pt x="1045" y="491"/>
                      </a:lnTo>
                      <a:lnTo>
                        <a:pt x="1022" y="463"/>
                      </a:lnTo>
                      <a:lnTo>
                        <a:pt x="1006" y="455"/>
                      </a:lnTo>
                      <a:lnTo>
                        <a:pt x="986" y="435"/>
                      </a:lnTo>
                      <a:lnTo>
                        <a:pt x="960" y="429"/>
                      </a:lnTo>
                      <a:lnTo>
                        <a:pt x="945" y="419"/>
                      </a:lnTo>
                      <a:lnTo>
                        <a:pt x="919" y="411"/>
                      </a:lnTo>
                      <a:lnTo>
                        <a:pt x="893" y="406"/>
                      </a:lnTo>
                      <a:lnTo>
                        <a:pt x="875" y="396"/>
                      </a:lnTo>
                      <a:lnTo>
                        <a:pt x="852" y="399"/>
                      </a:lnTo>
                      <a:lnTo>
                        <a:pt x="837" y="388"/>
                      </a:lnTo>
                      <a:lnTo>
                        <a:pt x="811" y="383"/>
                      </a:lnTo>
                      <a:lnTo>
                        <a:pt x="793" y="363"/>
                      </a:lnTo>
                      <a:lnTo>
                        <a:pt x="775" y="352"/>
                      </a:lnTo>
                      <a:lnTo>
                        <a:pt x="746" y="339"/>
                      </a:lnTo>
                      <a:lnTo>
                        <a:pt x="721" y="334"/>
                      </a:lnTo>
                      <a:lnTo>
                        <a:pt x="692" y="319"/>
                      </a:lnTo>
                      <a:lnTo>
                        <a:pt x="654" y="319"/>
                      </a:lnTo>
                      <a:lnTo>
                        <a:pt x="631" y="314"/>
                      </a:lnTo>
                      <a:lnTo>
                        <a:pt x="600" y="298"/>
                      </a:lnTo>
                      <a:lnTo>
                        <a:pt x="574" y="293"/>
                      </a:lnTo>
                      <a:lnTo>
                        <a:pt x="558" y="283"/>
                      </a:lnTo>
                      <a:lnTo>
                        <a:pt x="533" y="278"/>
                      </a:lnTo>
                      <a:lnTo>
                        <a:pt x="507" y="272"/>
                      </a:lnTo>
                      <a:lnTo>
                        <a:pt x="479" y="265"/>
                      </a:lnTo>
                      <a:lnTo>
                        <a:pt x="463" y="254"/>
                      </a:lnTo>
                      <a:lnTo>
                        <a:pt x="427" y="254"/>
                      </a:lnTo>
                      <a:lnTo>
                        <a:pt x="407" y="234"/>
                      </a:lnTo>
                      <a:lnTo>
                        <a:pt x="373" y="234"/>
                      </a:lnTo>
                      <a:lnTo>
                        <a:pt x="358" y="224"/>
                      </a:lnTo>
                      <a:lnTo>
                        <a:pt x="329" y="216"/>
                      </a:lnTo>
                      <a:lnTo>
                        <a:pt x="301" y="206"/>
                      </a:lnTo>
                      <a:lnTo>
                        <a:pt x="293" y="190"/>
                      </a:lnTo>
                      <a:lnTo>
                        <a:pt x="286" y="167"/>
                      </a:lnTo>
                      <a:lnTo>
                        <a:pt x="296" y="144"/>
                      </a:lnTo>
                      <a:lnTo>
                        <a:pt x="311" y="126"/>
                      </a:lnTo>
                      <a:lnTo>
                        <a:pt x="337" y="105"/>
                      </a:lnTo>
                      <a:lnTo>
                        <a:pt x="352" y="90"/>
                      </a:lnTo>
                      <a:lnTo>
                        <a:pt x="365" y="64"/>
                      </a:lnTo>
                      <a:lnTo>
                        <a:pt x="376" y="43"/>
                      </a:lnTo>
                      <a:lnTo>
                        <a:pt x="368" y="28"/>
                      </a:lnTo>
                      <a:lnTo>
                        <a:pt x="352" y="15"/>
                      </a:lnTo>
                      <a:lnTo>
                        <a:pt x="337" y="7"/>
                      </a:lnTo>
                      <a:lnTo>
                        <a:pt x="311" y="0"/>
                      </a:lnTo>
                      <a:lnTo>
                        <a:pt x="293" y="7"/>
                      </a:lnTo>
                      <a:lnTo>
                        <a:pt x="267" y="12"/>
                      </a:lnTo>
                      <a:lnTo>
                        <a:pt x="249" y="20"/>
                      </a:lnTo>
                      <a:lnTo>
                        <a:pt x="231" y="28"/>
                      </a:lnTo>
                      <a:lnTo>
                        <a:pt x="211" y="38"/>
                      </a:lnTo>
                      <a:lnTo>
                        <a:pt x="188" y="33"/>
                      </a:lnTo>
                      <a:lnTo>
                        <a:pt x="170" y="48"/>
                      </a:lnTo>
                      <a:lnTo>
                        <a:pt x="152" y="56"/>
                      </a:lnTo>
                      <a:lnTo>
                        <a:pt x="134" y="66"/>
                      </a:lnTo>
                      <a:lnTo>
                        <a:pt x="110" y="66"/>
                      </a:lnTo>
                      <a:lnTo>
                        <a:pt x="90" y="69"/>
                      </a:lnTo>
                      <a:lnTo>
                        <a:pt x="46" y="54"/>
                      </a:lnTo>
                      <a:lnTo>
                        <a:pt x="28" y="41"/>
                      </a:lnTo>
                      <a:close/>
                    </a:path>
                  </a:pathLst>
                </a:custGeom>
                <a:solidFill>
                  <a:srgbClr val="005392"/>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23" name="Freeform 7">
                  <a:extLst>
                    <a:ext uri="{FF2B5EF4-FFF2-40B4-BE49-F238E27FC236}">
                      <a16:creationId xmlns:a16="http://schemas.microsoft.com/office/drawing/2014/main" id="{9ED28DAB-6FDE-A82B-C06C-3BC5745C8816}"/>
                    </a:ext>
                  </a:extLst>
                </p:cNvPr>
                <p:cNvSpPr>
                  <a:spLocks/>
                </p:cNvSpPr>
                <p:nvPr/>
              </p:nvSpPr>
              <p:spPr bwMode="auto">
                <a:xfrm>
                  <a:off x="3873722" y="3094218"/>
                  <a:ext cx="504554" cy="418687"/>
                </a:xfrm>
                <a:custGeom>
                  <a:avLst/>
                  <a:gdLst>
                    <a:gd name="T0" fmla="*/ 2147483646 w 711"/>
                    <a:gd name="T1" fmla="*/ 2147483646 h 590"/>
                    <a:gd name="T2" fmla="*/ 2147483646 w 711"/>
                    <a:gd name="T3" fmla="*/ 2147483646 h 590"/>
                    <a:gd name="T4" fmla="*/ 2147483646 w 711"/>
                    <a:gd name="T5" fmla="*/ 2147483646 h 590"/>
                    <a:gd name="T6" fmla="*/ 2147483646 w 711"/>
                    <a:gd name="T7" fmla="*/ 2147483646 h 590"/>
                    <a:gd name="T8" fmla="*/ 2147483646 w 711"/>
                    <a:gd name="T9" fmla="*/ 2147483646 h 590"/>
                    <a:gd name="T10" fmla="*/ 2147483646 w 711"/>
                    <a:gd name="T11" fmla="*/ 2147483646 h 590"/>
                    <a:gd name="T12" fmla="*/ 2147483646 w 711"/>
                    <a:gd name="T13" fmla="*/ 2147483646 h 590"/>
                    <a:gd name="T14" fmla="*/ 2147483646 w 711"/>
                    <a:gd name="T15" fmla="*/ 2147483646 h 590"/>
                    <a:gd name="T16" fmla="*/ 2147483646 w 711"/>
                    <a:gd name="T17" fmla="*/ 2147483646 h 590"/>
                    <a:gd name="T18" fmla="*/ 2147483646 w 711"/>
                    <a:gd name="T19" fmla="*/ 2147483646 h 590"/>
                    <a:gd name="T20" fmla="*/ 2147483646 w 711"/>
                    <a:gd name="T21" fmla="*/ 2147483646 h 590"/>
                    <a:gd name="T22" fmla="*/ 2147483646 w 711"/>
                    <a:gd name="T23" fmla="*/ 2147483646 h 590"/>
                    <a:gd name="T24" fmla="*/ 2147483646 w 711"/>
                    <a:gd name="T25" fmla="*/ 2147483646 h 590"/>
                    <a:gd name="T26" fmla="*/ 2147483646 w 711"/>
                    <a:gd name="T27" fmla="*/ 2147483646 h 590"/>
                    <a:gd name="T28" fmla="*/ 2147483646 w 711"/>
                    <a:gd name="T29" fmla="*/ 2147483646 h 590"/>
                    <a:gd name="T30" fmla="*/ 2147483646 w 711"/>
                    <a:gd name="T31" fmla="*/ 2147483646 h 590"/>
                    <a:gd name="T32" fmla="*/ 0 w 711"/>
                    <a:gd name="T33" fmla="*/ 2147483646 h 590"/>
                    <a:gd name="T34" fmla="*/ 2147483646 w 711"/>
                    <a:gd name="T35" fmla="*/ 2147483646 h 590"/>
                    <a:gd name="T36" fmla="*/ 2147483646 w 711"/>
                    <a:gd name="T37" fmla="*/ 2147483646 h 590"/>
                    <a:gd name="T38" fmla="*/ 2147483646 w 711"/>
                    <a:gd name="T39" fmla="*/ 2147483646 h 590"/>
                    <a:gd name="T40" fmla="*/ 2147483646 w 711"/>
                    <a:gd name="T41" fmla="*/ 2147483646 h 590"/>
                    <a:gd name="T42" fmla="*/ 2147483646 w 711"/>
                    <a:gd name="T43" fmla="*/ 2147483646 h 590"/>
                    <a:gd name="T44" fmla="*/ 2147483646 w 711"/>
                    <a:gd name="T45" fmla="*/ 2147483646 h 590"/>
                    <a:gd name="T46" fmla="*/ 2147483646 w 711"/>
                    <a:gd name="T47" fmla="*/ 2147483646 h 590"/>
                    <a:gd name="T48" fmla="*/ 2147483646 w 711"/>
                    <a:gd name="T49" fmla="*/ 2147483646 h 590"/>
                    <a:gd name="T50" fmla="*/ 2147483646 w 711"/>
                    <a:gd name="T51" fmla="*/ 2147483646 h 590"/>
                    <a:gd name="T52" fmla="*/ 2147483646 w 711"/>
                    <a:gd name="T53" fmla="*/ 2147483646 h 590"/>
                    <a:gd name="T54" fmla="*/ 2147483646 w 711"/>
                    <a:gd name="T55" fmla="*/ 2147483646 h 590"/>
                    <a:gd name="T56" fmla="*/ 2147483646 w 711"/>
                    <a:gd name="T57" fmla="*/ 2147483646 h 590"/>
                    <a:gd name="T58" fmla="*/ 2147483646 w 711"/>
                    <a:gd name="T59" fmla="*/ 2147483646 h 590"/>
                    <a:gd name="T60" fmla="*/ 2147483646 w 711"/>
                    <a:gd name="T61" fmla="*/ 2147483646 h 590"/>
                    <a:gd name="T62" fmla="*/ 2147483646 w 711"/>
                    <a:gd name="T63" fmla="*/ 2147483646 h 590"/>
                    <a:gd name="T64" fmla="*/ 2147483646 w 711"/>
                    <a:gd name="T65" fmla="*/ 2147483646 h 590"/>
                    <a:gd name="T66" fmla="*/ 2147483646 w 711"/>
                    <a:gd name="T67" fmla="*/ 2147483646 h 590"/>
                    <a:gd name="T68" fmla="*/ 2147483646 w 711"/>
                    <a:gd name="T69" fmla="*/ 2147483646 h 590"/>
                    <a:gd name="T70" fmla="*/ 2147483646 w 711"/>
                    <a:gd name="T71" fmla="*/ 2147483646 h 590"/>
                    <a:gd name="T72" fmla="*/ 2147483646 w 711"/>
                    <a:gd name="T73" fmla="*/ 2147483646 h 590"/>
                    <a:gd name="T74" fmla="*/ 2147483646 w 711"/>
                    <a:gd name="T75" fmla="*/ 2147483646 h 590"/>
                    <a:gd name="T76" fmla="*/ 2147483646 w 711"/>
                    <a:gd name="T77" fmla="*/ 2147483646 h 590"/>
                    <a:gd name="T78" fmla="*/ 2147483646 w 711"/>
                    <a:gd name="T79" fmla="*/ 2147483646 h 590"/>
                    <a:gd name="T80" fmla="*/ 2147483646 w 711"/>
                    <a:gd name="T81" fmla="*/ 2147483646 h 590"/>
                    <a:gd name="T82" fmla="*/ 2147483646 w 711"/>
                    <a:gd name="T83" fmla="*/ 2147483646 h 590"/>
                    <a:gd name="T84" fmla="*/ 2147483646 w 711"/>
                    <a:gd name="T85" fmla="*/ 2147483646 h 590"/>
                    <a:gd name="T86" fmla="*/ 2147483646 w 711"/>
                    <a:gd name="T87" fmla="*/ 2147483646 h 590"/>
                    <a:gd name="T88" fmla="*/ 2147483646 w 711"/>
                    <a:gd name="T89" fmla="*/ 2147483646 h 590"/>
                    <a:gd name="T90" fmla="*/ 2147483646 w 711"/>
                    <a:gd name="T91" fmla="*/ 2147483646 h 590"/>
                    <a:gd name="T92" fmla="*/ 2147483646 w 711"/>
                    <a:gd name="T93" fmla="*/ 2147483646 h 590"/>
                    <a:gd name="T94" fmla="*/ 2147483646 w 711"/>
                    <a:gd name="T95" fmla="*/ 2147483646 h 590"/>
                    <a:gd name="T96" fmla="*/ 2147483646 w 711"/>
                    <a:gd name="T97" fmla="*/ 2147483646 h 590"/>
                    <a:gd name="T98" fmla="*/ 2147483646 w 711"/>
                    <a:gd name="T99" fmla="*/ 2147483646 h 590"/>
                    <a:gd name="T100" fmla="*/ 2147483646 w 711"/>
                    <a:gd name="T101" fmla="*/ 2147483646 h 590"/>
                    <a:gd name="T102" fmla="*/ 2147483646 w 711"/>
                    <a:gd name="T103" fmla="*/ 2147483646 h 590"/>
                    <a:gd name="T104" fmla="*/ 2147483646 w 711"/>
                    <a:gd name="T105" fmla="*/ 2147483646 h 590"/>
                    <a:gd name="T106" fmla="*/ 2147483646 w 711"/>
                    <a:gd name="T107" fmla="*/ 2147483646 h 590"/>
                    <a:gd name="T108" fmla="*/ 2147483646 w 711"/>
                    <a:gd name="T109" fmla="*/ 2147483646 h 590"/>
                    <a:gd name="T110" fmla="*/ 2147483646 w 711"/>
                    <a:gd name="T111" fmla="*/ 2147483646 h 590"/>
                    <a:gd name="T112" fmla="*/ 2147483646 w 711"/>
                    <a:gd name="T113" fmla="*/ 2147483646 h 590"/>
                    <a:gd name="T114" fmla="*/ 2147483646 w 711"/>
                    <a:gd name="T115" fmla="*/ 2147483646 h 590"/>
                    <a:gd name="T116" fmla="*/ 2147483646 w 711"/>
                    <a:gd name="T117" fmla="*/ 2147483646 h 590"/>
                    <a:gd name="T118" fmla="*/ 2147483646 w 711"/>
                    <a:gd name="T119" fmla="*/ 2147483646 h 590"/>
                    <a:gd name="T120" fmla="*/ 2147483646 w 711"/>
                    <a:gd name="T121" fmla="*/ 2147483646 h 590"/>
                    <a:gd name="T122" fmla="*/ 2147483646 w 711"/>
                    <a:gd name="T123" fmla="*/ 0 h 5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1" h="590">
                      <a:moveTo>
                        <a:pt x="374" y="0"/>
                      </a:moveTo>
                      <a:lnTo>
                        <a:pt x="363" y="23"/>
                      </a:lnTo>
                      <a:lnTo>
                        <a:pt x="345" y="41"/>
                      </a:lnTo>
                      <a:lnTo>
                        <a:pt x="325" y="41"/>
                      </a:lnTo>
                      <a:lnTo>
                        <a:pt x="317" y="26"/>
                      </a:lnTo>
                      <a:lnTo>
                        <a:pt x="301" y="44"/>
                      </a:lnTo>
                      <a:lnTo>
                        <a:pt x="286" y="59"/>
                      </a:lnTo>
                      <a:lnTo>
                        <a:pt x="268" y="70"/>
                      </a:lnTo>
                      <a:lnTo>
                        <a:pt x="250" y="85"/>
                      </a:lnTo>
                      <a:lnTo>
                        <a:pt x="235" y="75"/>
                      </a:lnTo>
                      <a:lnTo>
                        <a:pt x="222" y="72"/>
                      </a:lnTo>
                      <a:lnTo>
                        <a:pt x="204" y="62"/>
                      </a:lnTo>
                      <a:lnTo>
                        <a:pt x="188" y="52"/>
                      </a:lnTo>
                      <a:lnTo>
                        <a:pt x="173" y="41"/>
                      </a:lnTo>
                      <a:lnTo>
                        <a:pt x="147" y="34"/>
                      </a:lnTo>
                      <a:lnTo>
                        <a:pt x="124" y="36"/>
                      </a:lnTo>
                      <a:lnTo>
                        <a:pt x="106" y="44"/>
                      </a:lnTo>
                      <a:lnTo>
                        <a:pt x="93" y="70"/>
                      </a:lnTo>
                      <a:lnTo>
                        <a:pt x="80" y="93"/>
                      </a:lnTo>
                      <a:lnTo>
                        <a:pt x="65" y="83"/>
                      </a:lnTo>
                      <a:lnTo>
                        <a:pt x="59" y="67"/>
                      </a:lnTo>
                      <a:lnTo>
                        <a:pt x="52" y="52"/>
                      </a:lnTo>
                      <a:lnTo>
                        <a:pt x="49" y="44"/>
                      </a:lnTo>
                      <a:lnTo>
                        <a:pt x="39" y="49"/>
                      </a:lnTo>
                      <a:lnTo>
                        <a:pt x="29" y="54"/>
                      </a:lnTo>
                      <a:lnTo>
                        <a:pt x="26" y="72"/>
                      </a:lnTo>
                      <a:lnTo>
                        <a:pt x="34" y="85"/>
                      </a:lnTo>
                      <a:lnTo>
                        <a:pt x="39" y="103"/>
                      </a:lnTo>
                      <a:lnTo>
                        <a:pt x="36" y="121"/>
                      </a:lnTo>
                      <a:lnTo>
                        <a:pt x="34" y="142"/>
                      </a:lnTo>
                      <a:lnTo>
                        <a:pt x="18" y="157"/>
                      </a:lnTo>
                      <a:lnTo>
                        <a:pt x="0" y="168"/>
                      </a:lnTo>
                      <a:lnTo>
                        <a:pt x="3" y="175"/>
                      </a:lnTo>
                      <a:lnTo>
                        <a:pt x="23" y="191"/>
                      </a:lnTo>
                      <a:lnTo>
                        <a:pt x="31" y="206"/>
                      </a:lnTo>
                      <a:lnTo>
                        <a:pt x="52" y="224"/>
                      </a:lnTo>
                      <a:lnTo>
                        <a:pt x="80" y="265"/>
                      </a:lnTo>
                      <a:lnTo>
                        <a:pt x="88" y="281"/>
                      </a:lnTo>
                      <a:lnTo>
                        <a:pt x="108" y="299"/>
                      </a:lnTo>
                      <a:lnTo>
                        <a:pt x="119" y="322"/>
                      </a:lnTo>
                      <a:lnTo>
                        <a:pt x="139" y="320"/>
                      </a:lnTo>
                      <a:lnTo>
                        <a:pt x="157" y="304"/>
                      </a:lnTo>
                      <a:lnTo>
                        <a:pt x="178" y="301"/>
                      </a:lnTo>
                      <a:lnTo>
                        <a:pt x="196" y="312"/>
                      </a:lnTo>
                      <a:lnTo>
                        <a:pt x="211" y="322"/>
                      </a:lnTo>
                      <a:lnTo>
                        <a:pt x="227" y="332"/>
                      </a:lnTo>
                      <a:lnTo>
                        <a:pt x="253" y="340"/>
                      </a:lnTo>
                      <a:lnTo>
                        <a:pt x="260" y="353"/>
                      </a:lnTo>
                      <a:lnTo>
                        <a:pt x="245" y="371"/>
                      </a:lnTo>
                      <a:lnTo>
                        <a:pt x="227" y="379"/>
                      </a:lnTo>
                      <a:lnTo>
                        <a:pt x="211" y="394"/>
                      </a:lnTo>
                      <a:lnTo>
                        <a:pt x="217" y="410"/>
                      </a:lnTo>
                      <a:lnTo>
                        <a:pt x="237" y="402"/>
                      </a:lnTo>
                      <a:lnTo>
                        <a:pt x="255" y="394"/>
                      </a:lnTo>
                      <a:lnTo>
                        <a:pt x="273" y="384"/>
                      </a:lnTo>
                      <a:lnTo>
                        <a:pt x="296" y="381"/>
                      </a:lnTo>
                      <a:lnTo>
                        <a:pt x="317" y="381"/>
                      </a:lnTo>
                      <a:lnTo>
                        <a:pt x="335" y="363"/>
                      </a:lnTo>
                      <a:lnTo>
                        <a:pt x="358" y="371"/>
                      </a:lnTo>
                      <a:lnTo>
                        <a:pt x="384" y="394"/>
                      </a:lnTo>
                      <a:lnTo>
                        <a:pt x="402" y="415"/>
                      </a:lnTo>
                      <a:lnTo>
                        <a:pt x="423" y="430"/>
                      </a:lnTo>
                      <a:lnTo>
                        <a:pt x="433" y="456"/>
                      </a:lnTo>
                      <a:lnTo>
                        <a:pt x="453" y="471"/>
                      </a:lnTo>
                      <a:lnTo>
                        <a:pt x="435" y="489"/>
                      </a:lnTo>
                      <a:lnTo>
                        <a:pt x="448" y="507"/>
                      </a:lnTo>
                      <a:lnTo>
                        <a:pt x="441" y="520"/>
                      </a:lnTo>
                      <a:lnTo>
                        <a:pt x="461" y="531"/>
                      </a:lnTo>
                      <a:lnTo>
                        <a:pt x="482" y="541"/>
                      </a:lnTo>
                      <a:lnTo>
                        <a:pt x="497" y="536"/>
                      </a:lnTo>
                      <a:lnTo>
                        <a:pt x="525" y="551"/>
                      </a:lnTo>
                      <a:lnTo>
                        <a:pt x="549" y="559"/>
                      </a:lnTo>
                      <a:lnTo>
                        <a:pt x="562" y="569"/>
                      </a:lnTo>
                      <a:lnTo>
                        <a:pt x="562" y="585"/>
                      </a:lnTo>
                      <a:lnTo>
                        <a:pt x="585" y="590"/>
                      </a:lnTo>
                      <a:lnTo>
                        <a:pt x="610" y="590"/>
                      </a:lnTo>
                      <a:lnTo>
                        <a:pt x="641" y="577"/>
                      </a:lnTo>
                      <a:lnTo>
                        <a:pt x="641" y="567"/>
                      </a:lnTo>
                      <a:lnTo>
                        <a:pt x="667" y="567"/>
                      </a:lnTo>
                      <a:lnTo>
                        <a:pt x="670" y="556"/>
                      </a:lnTo>
                      <a:lnTo>
                        <a:pt x="675" y="546"/>
                      </a:lnTo>
                      <a:lnTo>
                        <a:pt x="677" y="528"/>
                      </a:lnTo>
                      <a:lnTo>
                        <a:pt x="693" y="513"/>
                      </a:lnTo>
                      <a:lnTo>
                        <a:pt x="711" y="502"/>
                      </a:lnTo>
                      <a:lnTo>
                        <a:pt x="703" y="489"/>
                      </a:lnTo>
                      <a:lnTo>
                        <a:pt x="688" y="477"/>
                      </a:lnTo>
                      <a:lnTo>
                        <a:pt x="672" y="466"/>
                      </a:lnTo>
                      <a:lnTo>
                        <a:pt x="662" y="446"/>
                      </a:lnTo>
                      <a:lnTo>
                        <a:pt x="659" y="438"/>
                      </a:lnTo>
                      <a:lnTo>
                        <a:pt x="639" y="420"/>
                      </a:lnTo>
                      <a:lnTo>
                        <a:pt x="610" y="407"/>
                      </a:lnTo>
                      <a:lnTo>
                        <a:pt x="603" y="392"/>
                      </a:lnTo>
                      <a:lnTo>
                        <a:pt x="580" y="366"/>
                      </a:lnTo>
                      <a:lnTo>
                        <a:pt x="564" y="356"/>
                      </a:lnTo>
                      <a:lnTo>
                        <a:pt x="554" y="332"/>
                      </a:lnTo>
                      <a:lnTo>
                        <a:pt x="544" y="309"/>
                      </a:lnTo>
                      <a:lnTo>
                        <a:pt x="528" y="281"/>
                      </a:lnTo>
                      <a:lnTo>
                        <a:pt x="523" y="265"/>
                      </a:lnTo>
                      <a:lnTo>
                        <a:pt x="525" y="245"/>
                      </a:lnTo>
                      <a:lnTo>
                        <a:pt x="541" y="229"/>
                      </a:lnTo>
                      <a:lnTo>
                        <a:pt x="559" y="222"/>
                      </a:lnTo>
                      <a:lnTo>
                        <a:pt x="574" y="204"/>
                      </a:lnTo>
                      <a:lnTo>
                        <a:pt x="577" y="186"/>
                      </a:lnTo>
                      <a:lnTo>
                        <a:pt x="580" y="165"/>
                      </a:lnTo>
                      <a:lnTo>
                        <a:pt x="574" y="160"/>
                      </a:lnTo>
                      <a:lnTo>
                        <a:pt x="549" y="155"/>
                      </a:lnTo>
                      <a:lnTo>
                        <a:pt x="523" y="147"/>
                      </a:lnTo>
                      <a:lnTo>
                        <a:pt x="497" y="142"/>
                      </a:lnTo>
                      <a:lnTo>
                        <a:pt x="479" y="150"/>
                      </a:lnTo>
                      <a:lnTo>
                        <a:pt x="461" y="139"/>
                      </a:lnTo>
                      <a:lnTo>
                        <a:pt x="456" y="124"/>
                      </a:lnTo>
                      <a:lnTo>
                        <a:pt x="459" y="106"/>
                      </a:lnTo>
                      <a:lnTo>
                        <a:pt x="430" y="93"/>
                      </a:lnTo>
                      <a:lnTo>
                        <a:pt x="412" y="83"/>
                      </a:lnTo>
                      <a:lnTo>
                        <a:pt x="399" y="52"/>
                      </a:lnTo>
                      <a:lnTo>
                        <a:pt x="392" y="36"/>
                      </a:lnTo>
                      <a:lnTo>
                        <a:pt x="384" y="23"/>
                      </a:lnTo>
                      <a:lnTo>
                        <a:pt x="379" y="5"/>
                      </a:lnTo>
                      <a:lnTo>
                        <a:pt x="374" y="0"/>
                      </a:lnTo>
                      <a:close/>
                    </a:path>
                  </a:pathLst>
                </a:custGeom>
                <a:solidFill>
                  <a:srgbClr val="005392"/>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24" name="Freeform 8">
                  <a:extLst>
                    <a:ext uri="{FF2B5EF4-FFF2-40B4-BE49-F238E27FC236}">
                      <a16:creationId xmlns:a16="http://schemas.microsoft.com/office/drawing/2014/main" id="{CFF08A30-2F36-002E-4E3F-92C40B4899F0}"/>
                    </a:ext>
                  </a:extLst>
                </p:cNvPr>
                <p:cNvSpPr>
                  <a:spLocks/>
                </p:cNvSpPr>
                <p:nvPr/>
              </p:nvSpPr>
              <p:spPr bwMode="auto">
                <a:xfrm>
                  <a:off x="4244863" y="3182213"/>
                  <a:ext cx="358368" cy="352691"/>
                </a:xfrm>
                <a:custGeom>
                  <a:avLst/>
                  <a:gdLst>
                    <a:gd name="T0" fmla="*/ 2147483646 w 505"/>
                    <a:gd name="T1" fmla="*/ 2147483646 h 497"/>
                    <a:gd name="T2" fmla="*/ 2147483646 w 505"/>
                    <a:gd name="T3" fmla="*/ 2147483646 h 497"/>
                    <a:gd name="T4" fmla="*/ 2147483646 w 505"/>
                    <a:gd name="T5" fmla="*/ 2147483646 h 497"/>
                    <a:gd name="T6" fmla="*/ 2147483646 w 505"/>
                    <a:gd name="T7" fmla="*/ 2147483646 h 497"/>
                    <a:gd name="T8" fmla="*/ 2147483646 w 505"/>
                    <a:gd name="T9" fmla="*/ 2147483646 h 497"/>
                    <a:gd name="T10" fmla="*/ 2147483646 w 505"/>
                    <a:gd name="T11" fmla="*/ 2147483646 h 497"/>
                    <a:gd name="T12" fmla="*/ 2147483646 w 505"/>
                    <a:gd name="T13" fmla="*/ 2147483646 h 497"/>
                    <a:gd name="T14" fmla="*/ 2147483646 w 505"/>
                    <a:gd name="T15" fmla="*/ 2147483646 h 497"/>
                    <a:gd name="T16" fmla="*/ 2147483646 w 505"/>
                    <a:gd name="T17" fmla="*/ 2147483646 h 497"/>
                    <a:gd name="T18" fmla="*/ 2147483646 w 505"/>
                    <a:gd name="T19" fmla="*/ 2147483646 h 497"/>
                    <a:gd name="T20" fmla="*/ 2147483646 w 505"/>
                    <a:gd name="T21" fmla="*/ 2147483646 h 497"/>
                    <a:gd name="T22" fmla="*/ 2147483646 w 505"/>
                    <a:gd name="T23" fmla="*/ 2147483646 h 497"/>
                    <a:gd name="T24" fmla="*/ 2147483646 w 505"/>
                    <a:gd name="T25" fmla="*/ 2147483646 h 497"/>
                    <a:gd name="T26" fmla="*/ 2147483646 w 505"/>
                    <a:gd name="T27" fmla="*/ 2147483646 h 497"/>
                    <a:gd name="T28" fmla="*/ 2147483646 w 505"/>
                    <a:gd name="T29" fmla="*/ 2147483646 h 497"/>
                    <a:gd name="T30" fmla="*/ 2147483646 w 505"/>
                    <a:gd name="T31" fmla="*/ 2147483646 h 497"/>
                    <a:gd name="T32" fmla="*/ 2147483646 w 505"/>
                    <a:gd name="T33" fmla="*/ 2147483646 h 497"/>
                    <a:gd name="T34" fmla="*/ 2147483646 w 505"/>
                    <a:gd name="T35" fmla="*/ 2147483646 h 497"/>
                    <a:gd name="T36" fmla="*/ 2147483646 w 505"/>
                    <a:gd name="T37" fmla="*/ 2147483646 h 497"/>
                    <a:gd name="T38" fmla="*/ 2147483646 w 505"/>
                    <a:gd name="T39" fmla="*/ 2147483646 h 497"/>
                    <a:gd name="T40" fmla="*/ 2147483646 w 505"/>
                    <a:gd name="T41" fmla="*/ 2147483646 h 497"/>
                    <a:gd name="T42" fmla="*/ 2147483646 w 505"/>
                    <a:gd name="T43" fmla="*/ 2147483646 h 497"/>
                    <a:gd name="T44" fmla="*/ 2147483646 w 505"/>
                    <a:gd name="T45" fmla="*/ 2147483646 h 497"/>
                    <a:gd name="T46" fmla="*/ 2147483646 w 505"/>
                    <a:gd name="T47" fmla="*/ 2147483646 h 497"/>
                    <a:gd name="T48" fmla="*/ 2147483646 w 505"/>
                    <a:gd name="T49" fmla="*/ 2147483646 h 497"/>
                    <a:gd name="T50" fmla="*/ 2147483646 w 505"/>
                    <a:gd name="T51" fmla="*/ 2147483646 h 497"/>
                    <a:gd name="T52" fmla="*/ 2147483646 w 505"/>
                    <a:gd name="T53" fmla="*/ 2147483646 h 497"/>
                    <a:gd name="T54" fmla="*/ 2147483646 w 505"/>
                    <a:gd name="T55" fmla="*/ 2147483646 h 497"/>
                    <a:gd name="T56" fmla="*/ 2147483646 w 505"/>
                    <a:gd name="T57" fmla="*/ 2147483646 h 497"/>
                    <a:gd name="T58" fmla="*/ 2147483646 w 505"/>
                    <a:gd name="T59" fmla="*/ 2147483646 h 497"/>
                    <a:gd name="T60" fmla="*/ 2147483646 w 505"/>
                    <a:gd name="T61" fmla="*/ 2147483646 h 497"/>
                    <a:gd name="T62" fmla="*/ 2147483646 w 505"/>
                    <a:gd name="T63" fmla="*/ 2147483646 h 497"/>
                    <a:gd name="T64" fmla="*/ 2147483646 w 505"/>
                    <a:gd name="T65" fmla="*/ 2147483646 h 497"/>
                    <a:gd name="T66" fmla="*/ 2147483646 w 505"/>
                    <a:gd name="T67" fmla="*/ 2147483646 h 497"/>
                    <a:gd name="T68" fmla="*/ 2147483646 w 505"/>
                    <a:gd name="T69" fmla="*/ 2147483646 h 497"/>
                    <a:gd name="T70" fmla="*/ 2147483646 w 505"/>
                    <a:gd name="T71" fmla="*/ 2147483646 h 497"/>
                    <a:gd name="T72" fmla="*/ 2147483646 w 505"/>
                    <a:gd name="T73" fmla="*/ 2147483646 h 497"/>
                    <a:gd name="T74" fmla="*/ 2147483646 w 505"/>
                    <a:gd name="T75" fmla="*/ 2147483646 h 497"/>
                    <a:gd name="T76" fmla="*/ 2147483646 w 505"/>
                    <a:gd name="T77" fmla="*/ 2147483646 h 497"/>
                    <a:gd name="T78" fmla="*/ 2147483646 w 505"/>
                    <a:gd name="T79" fmla="*/ 2147483646 h 497"/>
                    <a:gd name="T80" fmla="*/ 2147483646 w 505"/>
                    <a:gd name="T81" fmla="*/ 2147483646 h 497"/>
                    <a:gd name="T82" fmla="*/ 2147483646 w 505"/>
                    <a:gd name="T83" fmla="*/ 2147483646 h 497"/>
                    <a:gd name="T84" fmla="*/ 2147483646 w 505"/>
                    <a:gd name="T85" fmla="*/ 2147483646 h 4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5" h="497">
                      <a:moveTo>
                        <a:pt x="57" y="41"/>
                      </a:moveTo>
                      <a:lnTo>
                        <a:pt x="54" y="62"/>
                      </a:lnTo>
                      <a:lnTo>
                        <a:pt x="51" y="80"/>
                      </a:lnTo>
                      <a:lnTo>
                        <a:pt x="36" y="98"/>
                      </a:lnTo>
                      <a:lnTo>
                        <a:pt x="18" y="105"/>
                      </a:lnTo>
                      <a:lnTo>
                        <a:pt x="2" y="121"/>
                      </a:lnTo>
                      <a:lnTo>
                        <a:pt x="0" y="141"/>
                      </a:lnTo>
                      <a:lnTo>
                        <a:pt x="5" y="157"/>
                      </a:lnTo>
                      <a:lnTo>
                        <a:pt x="21" y="185"/>
                      </a:lnTo>
                      <a:lnTo>
                        <a:pt x="31" y="208"/>
                      </a:lnTo>
                      <a:lnTo>
                        <a:pt x="41" y="232"/>
                      </a:lnTo>
                      <a:lnTo>
                        <a:pt x="57" y="242"/>
                      </a:lnTo>
                      <a:lnTo>
                        <a:pt x="80" y="268"/>
                      </a:lnTo>
                      <a:lnTo>
                        <a:pt x="87" y="283"/>
                      </a:lnTo>
                      <a:lnTo>
                        <a:pt x="116" y="296"/>
                      </a:lnTo>
                      <a:lnTo>
                        <a:pt x="136" y="314"/>
                      </a:lnTo>
                      <a:lnTo>
                        <a:pt x="139" y="322"/>
                      </a:lnTo>
                      <a:lnTo>
                        <a:pt x="149" y="342"/>
                      </a:lnTo>
                      <a:lnTo>
                        <a:pt x="165" y="353"/>
                      </a:lnTo>
                      <a:lnTo>
                        <a:pt x="180" y="365"/>
                      </a:lnTo>
                      <a:lnTo>
                        <a:pt x="188" y="378"/>
                      </a:lnTo>
                      <a:lnTo>
                        <a:pt x="170" y="389"/>
                      </a:lnTo>
                      <a:lnTo>
                        <a:pt x="154" y="404"/>
                      </a:lnTo>
                      <a:lnTo>
                        <a:pt x="147" y="430"/>
                      </a:lnTo>
                      <a:lnTo>
                        <a:pt x="147" y="443"/>
                      </a:lnTo>
                      <a:lnTo>
                        <a:pt x="157" y="453"/>
                      </a:lnTo>
                      <a:lnTo>
                        <a:pt x="183" y="471"/>
                      </a:lnTo>
                      <a:lnTo>
                        <a:pt x="193" y="486"/>
                      </a:lnTo>
                      <a:lnTo>
                        <a:pt x="193" y="489"/>
                      </a:lnTo>
                      <a:lnTo>
                        <a:pt x="237" y="466"/>
                      </a:lnTo>
                      <a:lnTo>
                        <a:pt x="265" y="474"/>
                      </a:lnTo>
                      <a:lnTo>
                        <a:pt x="273" y="486"/>
                      </a:lnTo>
                      <a:lnTo>
                        <a:pt x="288" y="497"/>
                      </a:lnTo>
                      <a:lnTo>
                        <a:pt x="306" y="489"/>
                      </a:lnTo>
                      <a:lnTo>
                        <a:pt x="329" y="486"/>
                      </a:lnTo>
                      <a:lnTo>
                        <a:pt x="342" y="489"/>
                      </a:lnTo>
                      <a:lnTo>
                        <a:pt x="360" y="481"/>
                      </a:lnTo>
                      <a:lnTo>
                        <a:pt x="381" y="474"/>
                      </a:lnTo>
                      <a:lnTo>
                        <a:pt x="399" y="463"/>
                      </a:lnTo>
                      <a:lnTo>
                        <a:pt x="402" y="443"/>
                      </a:lnTo>
                      <a:lnTo>
                        <a:pt x="394" y="427"/>
                      </a:lnTo>
                      <a:lnTo>
                        <a:pt x="399" y="409"/>
                      </a:lnTo>
                      <a:lnTo>
                        <a:pt x="399" y="389"/>
                      </a:lnTo>
                      <a:lnTo>
                        <a:pt x="420" y="381"/>
                      </a:lnTo>
                      <a:lnTo>
                        <a:pt x="438" y="371"/>
                      </a:lnTo>
                      <a:lnTo>
                        <a:pt x="458" y="363"/>
                      </a:lnTo>
                      <a:lnTo>
                        <a:pt x="463" y="350"/>
                      </a:lnTo>
                      <a:lnTo>
                        <a:pt x="476" y="327"/>
                      </a:lnTo>
                      <a:lnTo>
                        <a:pt x="479" y="309"/>
                      </a:lnTo>
                      <a:lnTo>
                        <a:pt x="487" y="275"/>
                      </a:lnTo>
                      <a:lnTo>
                        <a:pt x="499" y="252"/>
                      </a:lnTo>
                      <a:lnTo>
                        <a:pt x="505" y="239"/>
                      </a:lnTo>
                      <a:lnTo>
                        <a:pt x="502" y="234"/>
                      </a:lnTo>
                      <a:lnTo>
                        <a:pt x="479" y="226"/>
                      </a:lnTo>
                      <a:lnTo>
                        <a:pt x="456" y="229"/>
                      </a:lnTo>
                      <a:lnTo>
                        <a:pt x="448" y="214"/>
                      </a:lnTo>
                      <a:lnTo>
                        <a:pt x="440" y="198"/>
                      </a:lnTo>
                      <a:lnTo>
                        <a:pt x="435" y="183"/>
                      </a:lnTo>
                      <a:lnTo>
                        <a:pt x="438" y="165"/>
                      </a:lnTo>
                      <a:lnTo>
                        <a:pt x="430" y="149"/>
                      </a:lnTo>
                      <a:lnTo>
                        <a:pt x="420" y="126"/>
                      </a:lnTo>
                      <a:lnTo>
                        <a:pt x="402" y="116"/>
                      </a:lnTo>
                      <a:lnTo>
                        <a:pt x="381" y="118"/>
                      </a:lnTo>
                      <a:lnTo>
                        <a:pt x="363" y="126"/>
                      </a:lnTo>
                      <a:lnTo>
                        <a:pt x="340" y="129"/>
                      </a:lnTo>
                      <a:lnTo>
                        <a:pt x="317" y="129"/>
                      </a:lnTo>
                      <a:lnTo>
                        <a:pt x="301" y="118"/>
                      </a:lnTo>
                      <a:lnTo>
                        <a:pt x="293" y="105"/>
                      </a:lnTo>
                      <a:lnTo>
                        <a:pt x="273" y="85"/>
                      </a:lnTo>
                      <a:lnTo>
                        <a:pt x="265" y="72"/>
                      </a:lnTo>
                      <a:lnTo>
                        <a:pt x="247" y="80"/>
                      </a:lnTo>
                      <a:lnTo>
                        <a:pt x="221" y="74"/>
                      </a:lnTo>
                      <a:lnTo>
                        <a:pt x="214" y="56"/>
                      </a:lnTo>
                      <a:lnTo>
                        <a:pt x="196" y="41"/>
                      </a:lnTo>
                      <a:lnTo>
                        <a:pt x="188" y="26"/>
                      </a:lnTo>
                      <a:lnTo>
                        <a:pt x="180" y="13"/>
                      </a:lnTo>
                      <a:lnTo>
                        <a:pt x="165" y="0"/>
                      </a:lnTo>
                      <a:lnTo>
                        <a:pt x="142" y="2"/>
                      </a:lnTo>
                      <a:lnTo>
                        <a:pt x="124" y="13"/>
                      </a:lnTo>
                      <a:lnTo>
                        <a:pt x="100" y="13"/>
                      </a:lnTo>
                      <a:lnTo>
                        <a:pt x="77" y="13"/>
                      </a:lnTo>
                      <a:lnTo>
                        <a:pt x="59" y="23"/>
                      </a:lnTo>
                      <a:lnTo>
                        <a:pt x="62" y="31"/>
                      </a:lnTo>
                      <a:lnTo>
                        <a:pt x="57" y="41"/>
                      </a:lnTo>
                      <a:close/>
                    </a:path>
                  </a:pathLst>
                </a:custGeom>
                <a:solidFill>
                  <a:schemeClr val="accent2"/>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25" name="Freeform 9">
                  <a:extLst>
                    <a:ext uri="{FF2B5EF4-FFF2-40B4-BE49-F238E27FC236}">
                      <a16:creationId xmlns:a16="http://schemas.microsoft.com/office/drawing/2014/main" id="{7B418691-F39D-3B2F-1377-2E23ACB6DBF8}"/>
                    </a:ext>
                  </a:extLst>
                </p:cNvPr>
                <p:cNvSpPr>
                  <a:spLocks/>
                </p:cNvSpPr>
                <p:nvPr/>
              </p:nvSpPr>
              <p:spPr bwMode="auto">
                <a:xfrm>
                  <a:off x="4381824" y="3430587"/>
                  <a:ext cx="369012" cy="699705"/>
                </a:xfrm>
                <a:custGeom>
                  <a:avLst/>
                  <a:gdLst>
                    <a:gd name="T0" fmla="*/ 2147483646 w 520"/>
                    <a:gd name="T1" fmla="*/ 2147483646 h 986"/>
                    <a:gd name="T2" fmla="*/ 2147483646 w 520"/>
                    <a:gd name="T3" fmla="*/ 2147483646 h 986"/>
                    <a:gd name="T4" fmla="*/ 2147483646 w 520"/>
                    <a:gd name="T5" fmla="*/ 2147483646 h 986"/>
                    <a:gd name="T6" fmla="*/ 2147483646 w 520"/>
                    <a:gd name="T7" fmla="*/ 2147483646 h 986"/>
                    <a:gd name="T8" fmla="*/ 2147483646 w 520"/>
                    <a:gd name="T9" fmla="*/ 2147483646 h 986"/>
                    <a:gd name="T10" fmla="*/ 2147483646 w 520"/>
                    <a:gd name="T11" fmla="*/ 2147483646 h 986"/>
                    <a:gd name="T12" fmla="*/ 2147483646 w 520"/>
                    <a:gd name="T13" fmla="*/ 2147483646 h 986"/>
                    <a:gd name="T14" fmla="*/ 2147483646 w 520"/>
                    <a:gd name="T15" fmla="*/ 2147483646 h 986"/>
                    <a:gd name="T16" fmla="*/ 2147483646 w 520"/>
                    <a:gd name="T17" fmla="*/ 2147483646 h 986"/>
                    <a:gd name="T18" fmla="*/ 2147483646 w 520"/>
                    <a:gd name="T19" fmla="*/ 2147483646 h 986"/>
                    <a:gd name="T20" fmla="*/ 2147483646 w 520"/>
                    <a:gd name="T21" fmla="*/ 2147483646 h 986"/>
                    <a:gd name="T22" fmla="*/ 2147483646 w 520"/>
                    <a:gd name="T23" fmla="*/ 2147483646 h 986"/>
                    <a:gd name="T24" fmla="*/ 2147483646 w 520"/>
                    <a:gd name="T25" fmla="*/ 2147483646 h 986"/>
                    <a:gd name="T26" fmla="*/ 2147483646 w 520"/>
                    <a:gd name="T27" fmla="*/ 2147483646 h 986"/>
                    <a:gd name="T28" fmla="*/ 2147483646 w 520"/>
                    <a:gd name="T29" fmla="*/ 2147483646 h 986"/>
                    <a:gd name="T30" fmla="*/ 2147483646 w 520"/>
                    <a:gd name="T31" fmla="*/ 2147483646 h 986"/>
                    <a:gd name="T32" fmla="*/ 2147483646 w 520"/>
                    <a:gd name="T33" fmla="*/ 2147483646 h 986"/>
                    <a:gd name="T34" fmla="*/ 2147483646 w 520"/>
                    <a:gd name="T35" fmla="*/ 2147483646 h 986"/>
                    <a:gd name="T36" fmla="*/ 2147483646 w 520"/>
                    <a:gd name="T37" fmla="*/ 2147483646 h 986"/>
                    <a:gd name="T38" fmla="*/ 2147483646 w 520"/>
                    <a:gd name="T39" fmla="*/ 2147483646 h 986"/>
                    <a:gd name="T40" fmla="*/ 2147483646 w 520"/>
                    <a:gd name="T41" fmla="*/ 2147483646 h 986"/>
                    <a:gd name="T42" fmla="*/ 2147483646 w 520"/>
                    <a:gd name="T43" fmla="*/ 2147483646 h 986"/>
                    <a:gd name="T44" fmla="*/ 2147483646 w 520"/>
                    <a:gd name="T45" fmla="*/ 2147483646 h 986"/>
                    <a:gd name="T46" fmla="*/ 2147483646 w 520"/>
                    <a:gd name="T47" fmla="*/ 2147483646 h 986"/>
                    <a:gd name="T48" fmla="*/ 2147483646 w 520"/>
                    <a:gd name="T49" fmla="*/ 2147483646 h 986"/>
                    <a:gd name="T50" fmla="*/ 2147483646 w 520"/>
                    <a:gd name="T51" fmla="*/ 2147483646 h 986"/>
                    <a:gd name="T52" fmla="*/ 2147483646 w 520"/>
                    <a:gd name="T53" fmla="*/ 2147483646 h 986"/>
                    <a:gd name="T54" fmla="*/ 2147483646 w 520"/>
                    <a:gd name="T55" fmla="*/ 2147483646 h 986"/>
                    <a:gd name="T56" fmla="*/ 2147483646 w 520"/>
                    <a:gd name="T57" fmla="*/ 2147483646 h 986"/>
                    <a:gd name="T58" fmla="*/ 2147483646 w 520"/>
                    <a:gd name="T59" fmla="*/ 2147483646 h 986"/>
                    <a:gd name="T60" fmla="*/ 2147483646 w 520"/>
                    <a:gd name="T61" fmla="*/ 2147483646 h 986"/>
                    <a:gd name="T62" fmla="*/ 2147483646 w 520"/>
                    <a:gd name="T63" fmla="*/ 2147483646 h 986"/>
                    <a:gd name="T64" fmla="*/ 2147483646 w 520"/>
                    <a:gd name="T65" fmla="*/ 2147483646 h 986"/>
                    <a:gd name="T66" fmla="*/ 2147483646 w 520"/>
                    <a:gd name="T67" fmla="*/ 2147483646 h 986"/>
                    <a:gd name="T68" fmla="*/ 2147483646 w 520"/>
                    <a:gd name="T69" fmla="*/ 2147483646 h 986"/>
                    <a:gd name="T70" fmla="*/ 2147483646 w 520"/>
                    <a:gd name="T71" fmla="*/ 2147483646 h 986"/>
                    <a:gd name="T72" fmla="*/ 2147483646 w 520"/>
                    <a:gd name="T73" fmla="*/ 2147483646 h 986"/>
                    <a:gd name="T74" fmla="*/ 2147483646 w 520"/>
                    <a:gd name="T75" fmla="*/ 2147483646 h 986"/>
                    <a:gd name="T76" fmla="*/ 2147483646 w 520"/>
                    <a:gd name="T77" fmla="*/ 2147483646 h 986"/>
                    <a:gd name="T78" fmla="*/ 2147483646 w 520"/>
                    <a:gd name="T79" fmla="*/ 2147483646 h 986"/>
                    <a:gd name="T80" fmla="*/ 2147483646 w 520"/>
                    <a:gd name="T81" fmla="*/ 2147483646 h 986"/>
                    <a:gd name="T82" fmla="*/ 2147483646 w 520"/>
                    <a:gd name="T83" fmla="*/ 2147483646 h 986"/>
                    <a:gd name="T84" fmla="*/ 2147483646 w 520"/>
                    <a:gd name="T85" fmla="*/ 2147483646 h 986"/>
                    <a:gd name="T86" fmla="*/ 2147483646 w 520"/>
                    <a:gd name="T87" fmla="*/ 2147483646 h 9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0" h="986">
                      <a:moveTo>
                        <a:pt x="0" y="139"/>
                      </a:moveTo>
                      <a:lnTo>
                        <a:pt x="26" y="126"/>
                      </a:lnTo>
                      <a:lnTo>
                        <a:pt x="44" y="116"/>
                      </a:lnTo>
                      <a:lnTo>
                        <a:pt x="72" y="121"/>
                      </a:lnTo>
                      <a:lnTo>
                        <a:pt x="80" y="134"/>
                      </a:lnTo>
                      <a:lnTo>
                        <a:pt x="95" y="147"/>
                      </a:lnTo>
                      <a:lnTo>
                        <a:pt x="113" y="136"/>
                      </a:lnTo>
                      <a:lnTo>
                        <a:pt x="136" y="136"/>
                      </a:lnTo>
                      <a:lnTo>
                        <a:pt x="149" y="139"/>
                      </a:lnTo>
                      <a:lnTo>
                        <a:pt x="167" y="129"/>
                      </a:lnTo>
                      <a:lnTo>
                        <a:pt x="188" y="121"/>
                      </a:lnTo>
                      <a:lnTo>
                        <a:pt x="206" y="113"/>
                      </a:lnTo>
                      <a:lnTo>
                        <a:pt x="209" y="93"/>
                      </a:lnTo>
                      <a:lnTo>
                        <a:pt x="201" y="77"/>
                      </a:lnTo>
                      <a:lnTo>
                        <a:pt x="206" y="59"/>
                      </a:lnTo>
                      <a:lnTo>
                        <a:pt x="206" y="39"/>
                      </a:lnTo>
                      <a:lnTo>
                        <a:pt x="227" y="31"/>
                      </a:lnTo>
                      <a:lnTo>
                        <a:pt x="245" y="21"/>
                      </a:lnTo>
                      <a:lnTo>
                        <a:pt x="265" y="13"/>
                      </a:lnTo>
                      <a:lnTo>
                        <a:pt x="270" y="0"/>
                      </a:lnTo>
                      <a:lnTo>
                        <a:pt x="273" y="10"/>
                      </a:lnTo>
                      <a:lnTo>
                        <a:pt x="276" y="15"/>
                      </a:lnTo>
                      <a:lnTo>
                        <a:pt x="270" y="28"/>
                      </a:lnTo>
                      <a:lnTo>
                        <a:pt x="263" y="39"/>
                      </a:lnTo>
                      <a:lnTo>
                        <a:pt x="252" y="64"/>
                      </a:lnTo>
                      <a:lnTo>
                        <a:pt x="258" y="77"/>
                      </a:lnTo>
                      <a:lnTo>
                        <a:pt x="265" y="93"/>
                      </a:lnTo>
                      <a:lnTo>
                        <a:pt x="263" y="113"/>
                      </a:lnTo>
                      <a:lnTo>
                        <a:pt x="247" y="129"/>
                      </a:lnTo>
                      <a:lnTo>
                        <a:pt x="234" y="154"/>
                      </a:lnTo>
                      <a:lnTo>
                        <a:pt x="232" y="175"/>
                      </a:lnTo>
                      <a:lnTo>
                        <a:pt x="242" y="196"/>
                      </a:lnTo>
                      <a:lnTo>
                        <a:pt x="265" y="221"/>
                      </a:lnTo>
                      <a:lnTo>
                        <a:pt x="291" y="227"/>
                      </a:lnTo>
                      <a:lnTo>
                        <a:pt x="314" y="224"/>
                      </a:lnTo>
                      <a:lnTo>
                        <a:pt x="337" y="224"/>
                      </a:lnTo>
                      <a:lnTo>
                        <a:pt x="366" y="237"/>
                      </a:lnTo>
                      <a:lnTo>
                        <a:pt x="384" y="247"/>
                      </a:lnTo>
                      <a:lnTo>
                        <a:pt x="409" y="252"/>
                      </a:lnTo>
                      <a:lnTo>
                        <a:pt x="425" y="265"/>
                      </a:lnTo>
                      <a:lnTo>
                        <a:pt x="433" y="278"/>
                      </a:lnTo>
                      <a:lnTo>
                        <a:pt x="448" y="291"/>
                      </a:lnTo>
                      <a:lnTo>
                        <a:pt x="466" y="301"/>
                      </a:lnTo>
                      <a:lnTo>
                        <a:pt x="482" y="311"/>
                      </a:lnTo>
                      <a:lnTo>
                        <a:pt x="479" y="330"/>
                      </a:lnTo>
                      <a:lnTo>
                        <a:pt x="476" y="350"/>
                      </a:lnTo>
                      <a:lnTo>
                        <a:pt x="482" y="363"/>
                      </a:lnTo>
                      <a:lnTo>
                        <a:pt x="479" y="384"/>
                      </a:lnTo>
                      <a:lnTo>
                        <a:pt x="482" y="412"/>
                      </a:lnTo>
                      <a:lnTo>
                        <a:pt x="497" y="422"/>
                      </a:lnTo>
                      <a:lnTo>
                        <a:pt x="515" y="432"/>
                      </a:lnTo>
                      <a:lnTo>
                        <a:pt x="520" y="445"/>
                      </a:lnTo>
                      <a:lnTo>
                        <a:pt x="518" y="466"/>
                      </a:lnTo>
                      <a:lnTo>
                        <a:pt x="510" y="497"/>
                      </a:lnTo>
                      <a:lnTo>
                        <a:pt x="492" y="505"/>
                      </a:lnTo>
                      <a:lnTo>
                        <a:pt x="474" y="497"/>
                      </a:lnTo>
                      <a:lnTo>
                        <a:pt x="451" y="497"/>
                      </a:lnTo>
                      <a:lnTo>
                        <a:pt x="427" y="499"/>
                      </a:lnTo>
                      <a:lnTo>
                        <a:pt x="409" y="507"/>
                      </a:lnTo>
                      <a:lnTo>
                        <a:pt x="391" y="517"/>
                      </a:lnTo>
                      <a:lnTo>
                        <a:pt x="371" y="525"/>
                      </a:lnTo>
                      <a:lnTo>
                        <a:pt x="361" y="551"/>
                      </a:lnTo>
                      <a:lnTo>
                        <a:pt x="337" y="577"/>
                      </a:lnTo>
                      <a:lnTo>
                        <a:pt x="324" y="600"/>
                      </a:lnTo>
                      <a:lnTo>
                        <a:pt x="324" y="620"/>
                      </a:lnTo>
                      <a:lnTo>
                        <a:pt x="335" y="644"/>
                      </a:lnTo>
                      <a:lnTo>
                        <a:pt x="345" y="664"/>
                      </a:lnTo>
                      <a:lnTo>
                        <a:pt x="355" y="687"/>
                      </a:lnTo>
                      <a:lnTo>
                        <a:pt x="353" y="708"/>
                      </a:lnTo>
                      <a:lnTo>
                        <a:pt x="350" y="726"/>
                      </a:lnTo>
                      <a:lnTo>
                        <a:pt x="337" y="752"/>
                      </a:lnTo>
                      <a:lnTo>
                        <a:pt x="317" y="759"/>
                      </a:lnTo>
                      <a:lnTo>
                        <a:pt x="301" y="777"/>
                      </a:lnTo>
                      <a:lnTo>
                        <a:pt x="283" y="785"/>
                      </a:lnTo>
                      <a:lnTo>
                        <a:pt x="268" y="803"/>
                      </a:lnTo>
                      <a:lnTo>
                        <a:pt x="255" y="826"/>
                      </a:lnTo>
                      <a:lnTo>
                        <a:pt x="252" y="844"/>
                      </a:lnTo>
                      <a:lnTo>
                        <a:pt x="245" y="878"/>
                      </a:lnTo>
                      <a:lnTo>
                        <a:pt x="242" y="896"/>
                      </a:lnTo>
                      <a:lnTo>
                        <a:pt x="242" y="922"/>
                      </a:lnTo>
                      <a:lnTo>
                        <a:pt x="239" y="942"/>
                      </a:lnTo>
                      <a:lnTo>
                        <a:pt x="229" y="965"/>
                      </a:lnTo>
                      <a:lnTo>
                        <a:pt x="209" y="976"/>
                      </a:lnTo>
                      <a:lnTo>
                        <a:pt x="185" y="976"/>
                      </a:lnTo>
                      <a:lnTo>
                        <a:pt x="160" y="971"/>
                      </a:lnTo>
                      <a:lnTo>
                        <a:pt x="131" y="986"/>
                      </a:lnTo>
                      <a:lnTo>
                        <a:pt x="116" y="973"/>
                      </a:lnTo>
                      <a:lnTo>
                        <a:pt x="95" y="955"/>
                      </a:lnTo>
                      <a:lnTo>
                        <a:pt x="90" y="940"/>
                      </a:lnTo>
                      <a:lnTo>
                        <a:pt x="82" y="927"/>
                      </a:lnTo>
                      <a:lnTo>
                        <a:pt x="72" y="904"/>
                      </a:lnTo>
                      <a:lnTo>
                        <a:pt x="75" y="886"/>
                      </a:lnTo>
                      <a:lnTo>
                        <a:pt x="67" y="870"/>
                      </a:lnTo>
                      <a:lnTo>
                        <a:pt x="82" y="852"/>
                      </a:lnTo>
                      <a:lnTo>
                        <a:pt x="98" y="837"/>
                      </a:lnTo>
                      <a:lnTo>
                        <a:pt x="118" y="829"/>
                      </a:lnTo>
                      <a:lnTo>
                        <a:pt x="129" y="803"/>
                      </a:lnTo>
                      <a:lnTo>
                        <a:pt x="142" y="780"/>
                      </a:lnTo>
                      <a:lnTo>
                        <a:pt x="144" y="759"/>
                      </a:lnTo>
                      <a:lnTo>
                        <a:pt x="144" y="734"/>
                      </a:lnTo>
                      <a:lnTo>
                        <a:pt x="136" y="718"/>
                      </a:lnTo>
                      <a:lnTo>
                        <a:pt x="121" y="708"/>
                      </a:lnTo>
                      <a:lnTo>
                        <a:pt x="106" y="698"/>
                      </a:lnTo>
                      <a:lnTo>
                        <a:pt x="98" y="682"/>
                      </a:lnTo>
                      <a:lnTo>
                        <a:pt x="113" y="667"/>
                      </a:lnTo>
                      <a:lnTo>
                        <a:pt x="126" y="649"/>
                      </a:lnTo>
                      <a:lnTo>
                        <a:pt x="147" y="641"/>
                      </a:lnTo>
                      <a:lnTo>
                        <a:pt x="170" y="638"/>
                      </a:lnTo>
                      <a:lnTo>
                        <a:pt x="185" y="623"/>
                      </a:lnTo>
                      <a:lnTo>
                        <a:pt x="201" y="605"/>
                      </a:lnTo>
                      <a:lnTo>
                        <a:pt x="203" y="587"/>
                      </a:lnTo>
                      <a:lnTo>
                        <a:pt x="206" y="566"/>
                      </a:lnTo>
                      <a:lnTo>
                        <a:pt x="209" y="548"/>
                      </a:lnTo>
                      <a:lnTo>
                        <a:pt x="193" y="538"/>
                      </a:lnTo>
                      <a:lnTo>
                        <a:pt x="175" y="528"/>
                      </a:lnTo>
                      <a:lnTo>
                        <a:pt x="170" y="512"/>
                      </a:lnTo>
                      <a:lnTo>
                        <a:pt x="162" y="497"/>
                      </a:lnTo>
                      <a:lnTo>
                        <a:pt x="152" y="474"/>
                      </a:lnTo>
                      <a:lnTo>
                        <a:pt x="142" y="453"/>
                      </a:lnTo>
                      <a:lnTo>
                        <a:pt x="144" y="435"/>
                      </a:lnTo>
                      <a:lnTo>
                        <a:pt x="134" y="409"/>
                      </a:lnTo>
                      <a:lnTo>
                        <a:pt x="121" y="381"/>
                      </a:lnTo>
                      <a:lnTo>
                        <a:pt x="111" y="358"/>
                      </a:lnTo>
                      <a:lnTo>
                        <a:pt x="103" y="342"/>
                      </a:lnTo>
                      <a:lnTo>
                        <a:pt x="82" y="324"/>
                      </a:lnTo>
                      <a:lnTo>
                        <a:pt x="72" y="304"/>
                      </a:lnTo>
                      <a:lnTo>
                        <a:pt x="44" y="263"/>
                      </a:lnTo>
                      <a:lnTo>
                        <a:pt x="31" y="242"/>
                      </a:lnTo>
                      <a:lnTo>
                        <a:pt x="10" y="214"/>
                      </a:lnTo>
                      <a:lnTo>
                        <a:pt x="13" y="196"/>
                      </a:lnTo>
                      <a:lnTo>
                        <a:pt x="3" y="172"/>
                      </a:lnTo>
                      <a:lnTo>
                        <a:pt x="5" y="154"/>
                      </a:lnTo>
                      <a:lnTo>
                        <a:pt x="0" y="139"/>
                      </a:lnTo>
                      <a:close/>
                    </a:path>
                  </a:pathLst>
                </a:custGeom>
                <a:solidFill>
                  <a:srgbClr val="5F85B1"/>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26" name="Freeform 12">
                  <a:extLst>
                    <a:ext uri="{FF2B5EF4-FFF2-40B4-BE49-F238E27FC236}">
                      <a16:creationId xmlns:a16="http://schemas.microsoft.com/office/drawing/2014/main" id="{469B6B4C-D460-8E97-CD7A-775DC6094AF1}"/>
                    </a:ext>
                  </a:extLst>
                </p:cNvPr>
                <p:cNvSpPr>
                  <a:spLocks/>
                </p:cNvSpPr>
                <p:nvPr/>
              </p:nvSpPr>
              <p:spPr bwMode="auto">
                <a:xfrm>
                  <a:off x="3587028" y="4021007"/>
                  <a:ext cx="822472" cy="564164"/>
                </a:xfrm>
                <a:custGeom>
                  <a:avLst/>
                  <a:gdLst>
                    <a:gd name="T0" fmla="*/ 2147483646 w 1159"/>
                    <a:gd name="T1" fmla="*/ 2147483646 h 795"/>
                    <a:gd name="T2" fmla="*/ 2147483646 w 1159"/>
                    <a:gd name="T3" fmla="*/ 2147483646 h 795"/>
                    <a:gd name="T4" fmla="*/ 2147483646 w 1159"/>
                    <a:gd name="T5" fmla="*/ 2147483646 h 795"/>
                    <a:gd name="T6" fmla="*/ 2147483646 w 1159"/>
                    <a:gd name="T7" fmla="*/ 2147483646 h 795"/>
                    <a:gd name="T8" fmla="*/ 2147483646 w 1159"/>
                    <a:gd name="T9" fmla="*/ 2147483646 h 795"/>
                    <a:gd name="T10" fmla="*/ 2147483646 w 1159"/>
                    <a:gd name="T11" fmla="*/ 2147483646 h 795"/>
                    <a:gd name="T12" fmla="*/ 2147483646 w 1159"/>
                    <a:gd name="T13" fmla="*/ 2147483646 h 795"/>
                    <a:gd name="T14" fmla="*/ 2147483646 w 1159"/>
                    <a:gd name="T15" fmla="*/ 2147483646 h 795"/>
                    <a:gd name="T16" fmla="*/ 2147483646 w 1159"/>
                    <a:gd name="T17" fmla="*/ 2147483646 h 795"/>
                    <a:gd name="T18" fmla="*/ 2147483646 w 1159"/>
                    <a:gd name="T19" fmla="*/ 2147483646 h 795"/>
                    <a:gd name="T20" fmla="*/ 2147483646 w 1159"/>
                    <a:gd name="T21" fmla="*/ 2147483646 h 795"/>
                    <a:gd name="T22" fmla="*/ 2147483646 w 1159"/>
                    <a:gd name="T23" fmla="*/ 2147483646 h 795"/>
                    <a:gd name="T24" fmla="*/ 2147483646 w 1159"/>
                    <a:gd name="T25" fmla="*/ 2147483646 h 795"/>
                    <a:gd name="T26" fmla="*/ 2147483646 w 1159"/>
                    <a:gd name="T27" fmla="*/ 2147483646 h 795"/>
                    <a:gd name="T28" fmla="*/ 2147483646 w 1159"/>
                    <a:gd name="T29" fmla="*/ 2147483646 h 795"/>
                    <a:gd name="T30" fmla="*/ 2147483646 w 1159"/>
                    <a:gd name="T31" fmla="*/ 2147483646 h 795"/>
                    <a:gd name="T32" fmla="*/ 2147483646 w 1159"/>
                    <a:gd name="T33" fmla="*/ 2147483646 h 795"/>
                    <a:gd name="T34" fmla="*/ 2147483646 w 1159"/>
                    <a:gd name="T35" fmla="*/ 2147483646 h 795"/>
                    <a:gd name="T36" fmla="*/ 2147483646 w 1159"/>
                    <a:gd name="T37" fmla="*/ 2147483646 h 795"/>
                    <a:gd name="T38" fmla="*/ 2147483646 w 1159"/>
                    <a:gd name="T39" fmla="*/ 2147483646 h 795"/>
                    <a:gd name="T40" fmla="*/ 2147483646 w 1159"/>
                    <a:gd name="T41" fmla="*/ 2147483646 h 795"/>
                    <a:gd name="T42" fmla="*/ 2147483646 w 1159"/>
                    <a:gd name="T43" fmla="*/ 2147483646 h 795"/>
                    <a:gd name="T44" fmla="*/ 2147483646 w 1159"/>
                    <a:gd name="T45" fmla="*/ 2147483646 h 795"/>
                    <a:gd name="T46" fmla="*/ 2147483646 w 1159"/>
                    <a:gd name="T47" fmla="*/ 2147483646 h 795"/>
                    <a:gd name="T48" fmla="*/ 2147483646 w 1159"/>
                    <a:gd name="T49" fmla="*/ 2147483646 h 795"/>
                    <a:gd name="T50" fmla="*/ 2147483646 w 1159"/>
                    <a:gd name="T51" fmla="*/ 2147483646 h 795"/>
                    <a:gd name="T52" fmla="*/ 2147483646 w 1159"/>
                    <a:gd name="T53" fmla="*/ 2147483646 h 795"/>
                    <a:gd name="T54" fmla="*/ 2147483646 w 1159"/>
                    <a:gd name="T55" fmla="*/ 2147483646 h 795"/>
                    <a:gd name="T56" fmla="*/ 2147483646 w 1159"/>
                    <a:gd name="T57" fmla="*/ 2147483646 h 795"/>
                    <a:gd name="T58" fmla="*/ 2147483646 w 1159"/>
                    <a:gd name="T59" fmla="*/ 2147483646 h 795"/>
                    <a:gd name="T60" fmla="*/ 2147483646 w 1159"/>
                    <a:gd name="T61" fmla="*/ 2147483646 h 795"/>
                    <a:gd name="T62" fmla="*/ 2147483646 w 1159"/>
                    <a:gd name="T63" fmla="*/ 2147483646 h 795"/>
                    <a:gd name="T64" fmla="*/ 2147483646 w 1159"/>
                    <a:gd name="T65" fmla="*/ 2147483646 h 795"/>
                    <a:gd name="T66" fmla="*/ 2147483646 w 1159"/>
                    <a:gd name="T67" fmla="*/ 2147483646 h 795"/>
                    <a:gd name="T68" fmla="*/ 2147483646 w 1159"/>
                    <a:gd name="T69" fmla="*/ 2147483646 h 795"/>
                    <a:gd name="T70" fmla="*/ 2147483646 w 1159"/>
                    <a:gd name="T71" fmla="*/ 2147483646 h 795"/>
                    <a:gd name="T72" fmla="*/ 2147483646 w 1159"/>
                    <a:gd name="T73" fmla="*/ 2147483646 h 795"/>
                    <a:gd name="T74" fmla="*/ 2147483646 w 1159"/>
                    <a:gd name="T75" fmla="*/ 2147483646 h 795"/>
                    <a:gd name="T76" fmla="*/ 2147483646 w 1159"/>
                    <a:gd name="T77" fmla="*/ 2147483646 h 795"/>
                    <a:gd name="T78" fmla="*/ 2147483646 w 1159"/>
                    <a:gd name="T79" fmla="*/ 2147483646 h 795"/>
                    <a:gd name="T80" fmla="*/ 2147483646 w 1159"/>
                    <a:gd name="T81" fmla="*/ 2147483646 h 795"/>
                    <a:gd name="T82" fmla="*/ 2147483646 w 1159"/>
                    <a:gd name="T83" fmla="*/ 2147483646 h 795"/>
                    <a:gd name="T84" fmla="*/ 2147483646 w 1159"/>
                    <a:gd name="T85" fmla="*/ 2147483646 h 795"/>
                    <a:gd name="T86" fmla="*/ 2147483646 w 1159"/>
                    <a:gd name="T87" fmla="*/ 2147483646 h 795"/>
                    <a:gd name="T88" fmla="*/ 2147483646 w 1159"/>
                    <a:gd name="T89" fmla="*/ 2147483646 h 795"/>
                    <a:gd name="T90" fmla="*/ 2147483646 w 1159"/>
                    <a:gd name="T91" fmla="*/ 2147483646 h 795"/>
                    <a:gd name="T92" fmla="*/ 2147483646 w 1159"/>
                    <a:gd name="T93" fmla="*/ 2147483646 h 795"/>
                    <a:gd name="T94" fmla="*/ 2147483646 w 1159"/>
                    <a:gd name="T95" fmla="*/ 2147483646 h 795"/>
                    <a:gd name="T96" fmla="*/ 2147483646 w 1159"/>
                    <a:gd name="T97" fmla="*/ 2147483646 h 795"/>
                    <a:gd name="T98" fmla="*/ 2147483646 w 1159"/>
                    <a:gd name="T99" fmla="*/ 2147483646 h 7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59" h="795">
                      <a:moveTo>
                        <a:pt x="402" y="108"/>
                      </a:moveTo>
                      <a:lnTo>
                        <a:pt x="409" y="123"/>
                      </a:lnTo>
                      <a:lnTo>
                        <a:pt x="422" y="141"/>
                      </a:lnTo>
                      <a:lnTo>
                        <a:pt x="435" y="149"/>
                      </a:lnTo>
                      <a:lnTo>
                        <a:pt x="453" y="157"/>
                      </a:lnTo>
                      <a:lnTo>
                        <a:pt x="466" y="157"/>
                      </a:lnTo>
                      <a:lnTo>
                        <a:pt x="484" y="167"/>
                      </a:lnTo>
                      <a:lnTo>
                        <a:pt x="502" y="167"/>
                      </a:lnTo>
                      <a:lnTo>
                        <a:pt x="523" y="167"/>
                      </a:lnTo>
                      <a:lnTo>
                        <a:pt x="541" y="149"/>
                      </a:lnTo>
                      <a:lnTo>
                        <a:pt x="561" y="141"/>
                      </a:lnTo>
                      <a:lnTo>
                        <a:pt x="579" y="141"/>
                      </a:lnTo>
                      <a:lnTo>
                        <a:pt x="592" y="141"/>
                      </a:lnTo>
                      <a:lnTo>
                        <a:pt x="610" y="149"/>
                      </a:lnTo>
                      <a:lnTo>
                        <a:pt x="623" y="149"/>
                      </a:lnTo>
                      <a:lnTo>
                        <a:pt x="641" y="149"/>
                      </a:lnTo>
                      <a:lnTo>
                        <a:pt x="667" y="149"/>
                      </a:lnTo>
                      <a:lnTo>
                        <a:pt x="687" y="149"/>
                      </a:lnTo>
                      <a:lnTo>
                        <a:pt x="700" y="149"/>
                      </a:lnTo>
                      <a:lnTo>
                        <a:pt x="711" y="149"/>
                      </a:lnTo>
                      <a:lnTo>
                        <a:pt x="731" y="141"/>
                      </a:lnTo>
                      <a:lnTo>
                        <a:pt x="749" y="141"/>
                      </a:lnTo>
                      <a:lnTo>
                        <a:pt x="767" y="141"/>
                      </a:lnTo>
                      <a:lnTo>
                        <a:pt x="785" y="133"/>
                      </a:lnTo>
                      <a:lnTo>
                        <a:pt x="801" y="133"/>
                      </a:lnTo>
                      <a:lnTo>
                        <a:pt x="811" y="123"/>
                      </a:lnTo>
                      <a:lnTo>
                        <a:pt x="819" y="108"/>
                      </a:lnTo>
                      <a:lnTo>
                        <a:pt x="832" y="90"/>
                      </a:lnTo>
                      <a:lnTo>
                        <a:pt x="850" y="82"/>
                      </a:lnTo>
                      <a:lnTo>
                        <a:pt x="870" y="90"/>
                      </a:lnTo>
                      <a:lnTo>
                        <a:pt x="888" y="74"/>
                      </a:lnTo>
                      <a:lnTo>
                        <a:pt x="901" y="74"/>
                      </a:lnTo>
                      <a:lnTo>
                        <a:pt x="919" y="74"/>
                      </a:lnTo>
                      <a:lnTo>
                        <a:pt x="937" y="90"/>
                      </a:lnTo>
                      <a:lnTo>
                        <a:pt x="950" y="90"/>
                      </a:lnTo>
                      <a:lnTo>
                        <a:pt x="971" y="100"/>
                      </a:lnTo>
                      <a:lnTo>
                        <a:pt x="981" y="90"/>
                      </a:lnTo>
                      <a:lnTo>
                        <a:pt x="1002" y="82"/>
                      </a:lnTo>
                      <a:lnTo>
                        <a:pt x="1007" y="66"/>
                      </a:lnTo>
                      <a:lnTo>
                        <a:pt x="1007" y="48"/>
                      </a:lnTo>
                      <a:lnTo>
                        <a:pt x="1007" y="33"/>
                      </a:lnTo>
                      <a:lnTo>
                        <a:pt x="1020" y="41"/>
                      </a:lnTo>
                      <a:lnTo>
                        <a:pt x="1025" y="56"/>
                      </a:lnTo>
                      <a:lnTo>
                        <a:pt x="1045" y="56"/>
                      </a:lnTo>
                      <a:lnTo>
                        <a:pt x="1058" y="56"/>
                      </a:lnTo>
                      <a:lnTo>
                        <a:pt x="1071" y="41"/>
                      </a:lnTo>
                      <a:lnTo>
                        <a:pt x="1089" y="33"/>
                      </a:lnTo>
                      <a:lnTo>
                        <a:pt x="1099" y="33"/>
                      </a:lnTo>
                      <a:lnTo>
                        <a:pt x="1115" y="18"/>
                      </a:lnTo>
                      <a:lnTo>
                        <a:pt x="1125" y="0"/>
                      </a:lnTo>
                      <a:lnTo>
                        <a:pt x="1141" y="7"/>
                      </a:lnTo>
                      <a:lnTo>
                        <a:pt x="1154" y="18"/>
                      </a:lnTo>
                      <a:lnTo>
                        <a:pt x="1159" y="33"/>
                      </a:lnTo>
                      <a:lnTo>
                        <a:pt x="1143" y="33"/>
                      </a:lnTo>
                      <a:lnTo>
                        <a:pt x="1141" y="48"/>
                      </a:lnTo>
                      <a:lnTo>
                        <a:pt x="1141" y="66"/>
                      </a:lnTo>
                      <a:lnTo>
                        <a:pt x="1125" y="82"/>
                      </a:lnTo>
                      <a:lnTo>
                        <a:pt x="1120" y="108"/>
                      </a:lnTo>
                      <a:lnTo>
                        <a:pt x="1107" y="123"/>
                      </a:lnTo>
                      <a:lnTo>
                        <a:pt x="1099" y="149"/>
                      </a:lnTo>
                      <a:lnTo>
                        <a:pt x="1081" y="167"/>
                      </a:lnTo>
                      <a:lnTo>
                        <a:pt x="1071" y="182"/>
                      </a:lnTo>
                      <a:lnTo>
                        <a:pt x="1058" y="200"/>
                      </a:lnTo>
                      <a:lnTo>
                        <a:pt x="1045" y="216"/>
                      </a:lnTo>
                      <a:lnTo>
                        <a:pt x="1038" y="231"/>
                      </a:lnTo>
                      <a:lnTo>
                        <a:pt x="1025" y="247"/>
                      </a:lnTo>
                      <a:lnTo>
                        <a:pt x="1020" y="265"/>
                      </a:lnTo>
                      <a:lnTo>
                        <a:pt x="1012" y="288"/>
                      </a:lnTo>
                      <a:lnTo>
                        <a:pt x="1007" y="306"/>
                      </a:lnTo>
                      <a:lnTo>
                        <a:pt x="1002" y="324"/>
                      </a:lnTo>
                      <a:lnTo>
                        <a:pt x="1007" y="339"/>
                      </a:lnTo>
                      <a:lnTo>
                        <a:pt x="1007" y="365"/>
                      </a:lnTo>
                      <a:lnTo>
                        <a:pt x="994" y="381"/>
                      </a:lnTo>
                      <a:lnTo>
                        <a:pt x="981" y="399"/>
                      </a:lnTo>
                      <a:lnTo>
                        <a:pt x="981" y="414"/>
                      </a:lnTo>
                      <a:lnTo>
                        <a:pt x="981" y="440"/>
                      </a:lnTo>
                      <a:lnTo>
                        <a:pt x="981" y="455"/>
                      </a:lnTo>
                      <a:lnTo>
                        <a:pt x="989" y="471"/>
                      </a:lnTo>
                      <a:lnTo>
                        <a:pt x="994" y="489"/>
                      </a:lnTo>
                      <a:lnTo>
                        <a:pt x="1012" y="496"/>
                      </a:lnTo>
                      <a:lnTo>
                        <a:pt x="1025" y="504"/>
                      </a:lnTo>
                      <a:lnTo>
                        <a:pt x="1038" y="512"/>
                      </a:lnTo>
                      <a:lnTo>
                        <a:pt x="1025" y="520"/>
                      </a:lnTo>
                      <a:lnTo>
                        <a:pt x="1012" y="530"/>
                      </a:lnTo>
                      <a:lnTo>
                        <a:pt x="1025" y="553"/>
                      </a:lnTo>
                      <a:lnTo>
                        <a:pt x="1045" y="571"/>
                      </a:lnTo>
                      <a:lnTo>
                        <a:pt x="1058" y="587"/>
                      </a:lnTo>
                      <a:lnTo>
                        <a:pt x="1063" y="605"/>
                      </a:lnTo>
                      <a:lnTo>
                        <a:pt x="1063" y="620"/>
                      </a:lnTo>
                      <a:lnTo>
                        <a:pt x="1051" y="628"/>
                      </a:lnTo>
                      <a:lnTo>
                        <a:pt x="1038" y="646"/>
                      </a:lnTo>
                      <a:lnTo>
                        <a:pt x="1025" y="653"/>
                      </a:lnTo>
                      <a:lnTo>
                        <a:pt x="1012" y="669"/>
                      </a:lnTo>
                      <a:lnTo>
                        <a:pt x="1002" y="687"/>
                      </a:lnTo>
                      <a:lnTo>
                        <a:pt x="994" y="702"/>
                      </a:lnTo>
                      <a:lnTo>
                        <a:pt x="994" y="718"/>
                      </a:lnTo>
                      <a:lnTo>
                        <a:pt x="1002" y="736"/>
                      </a:lnTo>
                      <a:lnTo>
                        <a:pt x="1007" y="762"/>
                      </a:lnTo>
                      <a:lnTo>
                        <a:pt x="1002" y="777"/>
                      </a:lnTo>
                      <a:lnTo>
                        <a:pt x="989" y="795"/>
                      </a:lnTo>
                      <a:lnTo>
                        <a:pt x="973" y="795"/>
                      </a:lnTo>
                      <a:lnTo>
                        <a:pt x="963" y="785"/>
                      </a:lnTo>
                      <a:lnTo>
                        <a:pt x="963" y="769"/>
                      </a:lnTo>
                      <a:lnTo>
                        <a:pt x="945" y="769"/>
                      </a:lnTo>
                      <a:lnTo>
                        <a:pt x="924" y="762"/>
                      </a:lnTo>
                      <a:lnTo>
                        <a:pt x="914" y="762"/>
                      </a:lnTo>
                      <a:lnTo>
                        <a:pt x="893" y="762"/>
                      </a:lnTo>
                      <a:lnTo>
                        <a:pt x="875" y="769"/>
                      </a:lnTo>
                      <a:lnTo>
                        <a:pt x="863" y="762"/>
                      </a:lnTo>
                      <a:lnTo>
                        <a:pt x="845" y="754"/>
                      </a:lnTo>
                      <a:lnTo>
                        <a:pt x="832" y="754"/>
                      </a:lnTo>
                      <a:lnTo>
                        <a:pt x="819" y="744"/>
                      </a:lnTo>
                      <a:lnTo>
                        <a:pt x="801" y="736"/>
                      </a:lnTo>
                      <a:lnTo>
                        <a:pt x="783" y="728"/>
                      </a:lnTo>
                      <a:lnTo>
                        <a:pt x="767" y="718"/>
                      </a:lnTo>
                      <a:lnTo>
                        <a:pt x="757" y="710"/>
                      </a:lnTo>
                      <a:lnTo>
                        <a:pt x="742" y="687"/>
                      </a:lnTo>
                      <a:lnTo>
                        <a:pt x="731" y="661"/>
                      </a:lnTo>
                      <a:lnTo>
                        <a:pt x="718" y="646"/>
                      </a:lnTo>
                      <a:lnTo>
                        <a:pt x="705" y="628"/>
                      </a:lnTo>
                      <a:lnTo>
                        <a:pt x="687" y="612"/>
                      </a:lnTo>
                      <a:lnTo>
                        <a:pt x="667" y="605"/>
                      </a:lnTo>
                      <a:lnTo>
                        <a:pt x="649" y="594"/>
                      </a:lnTo>
                      <a:lnTo>
                        <a:pt x="636" y="587"/>
                      </a:lnTo>
                      <a:lnTo>
                        <a:pt x="623" y="587"/>
                      </a:lnTo>
                      <a:lnTo>
                        <a:pt x="605" y="587"/>
                      </a:lnTo>
                      <a:lnTo>
                        <a:pt x="584" y="587"/>
                      </a:lnTo>
                      <a:lnTo>
                        <a:pt x="572" y="587"/>
                      </a:lnTo>
                      <a:lnTo>
                        <a:pt x="561" y="579"/>
                      </a:lnTo>
                      <a:lnTo>
                        <a:pt x="548" y="579"/>
                      </a:lnTo>
                      <a:lnTo>
                        <a:pt x="530" y="579"/>
                      </a:lnTo>
                      <a:lnTo>
                        <a:pt x="510" y="571"/>
                      </a:lnTo>
                      <a:lnTo>
                        <a:pt x="492" y="553"/>
                      </a:lnTo>
                      <a:lnTo>
                        <a:pt x="471" y="553"/>
                      </a:lnTo>
                      <a:lnTo>
                        <a:pt x="461" y="545"/>
                      </a:lnTo>
                      <a:lnTo>
                        <a:pt x="448" y="538"/>
                      </a:lnTo>
                      <a:lnTo>
                        <a:pt x="435" y="520"/>
                      </a:lnTo>
                      <a:lnTo>
                        <a:pt x="422" y="504"/>
                      </a:lnTo>
                      <a:lnTo>
                        <a:pt x="402" y="496"/>
                      </a:lnTo>
                      <a:lnTo>
                        <a:pt x="389" y="489"/>
                      </a:lnTo>
                      <a:lnTo>
                        <a:pt x="371" y="489"/>
                      </a:lnTo>
                      <a:lnTo>
                        <a:pt x="358" y="471"/>
                      </a:lnTo>
                      <a:lnTo>
                        <a:pt x="345" y="455"/>
                      </a:lnTo>
                      <a:lnTo>
                        <a:pt x="327" y="448"/>
                      </a:lnTo>
                      <a:lnTo>
                        <a:pt x="309" y="429"/>
                      </a:lnTo>
                      <a:lnTo>
                        <a:pt x="296" y="422"/>
                      </a:lnTo>
                      <a:lnTo>
                        <a:pt x="275" y="406"/>
                      </a:lnTo>
                      <a:lnTo>
                        <a:pt x="265" y="406"/>
                      </a:lnTo>
                      <a:lnTo>
                        <a:pt x="245" y="399"/>
                      </a:lnTo>
                      <a:lnTo>
                        <a:pt x="234" y="399"/>
                      </a:lnTo>
                      <a:lnTo>
                        <a:pt x="219" y="399"/>
                      </a:lnTo>
                      <a:lnTo>
                        <a:pt x="209" y="388"/>
                      </a:lnTo>
                      <a:lnTo>
                        <a:pt x="196" y="373"/>
                      </a:lnTo>
                      <a:lnTo>
                        <a:pt x="175" y="355"/>
                      </a:lnTo>
                      <a:lnTo>
                        <a:pt x="165" y="355"/>
                      </a:lnTo>
                      <a:lnTo>
                        <a:pt x="144" y="355"/>
                      </a:lnTo>
                      <a:lnTo>
                        <a:pt x="131" y="355"/>
                      </a:lnTo>
                      <a:lnTo>
                        <a:pt x="118" y="355"/>
                      </a:lnTo>
                      <a:lnTo>
                        <a:pt x="106" y="355"/>
                      </a:lnTo>
                      <a:lnTo>
                        <a:pt x="93" y="365"/>
                      </a:lnTo>
                      <a:lnTo>
                        <a:pt x="82" y="373"/>
                      </a:lnTo>
                      <a:lnTo>
                        <a:pt x="70" y="365"/>
                      </a:lnTo>
                      <a:lnTo>
                        <a:pt x="62" y="347"/>
                      </a:lnTo>
                      <a:lnTo>
                        <a:pt x="57" y="332"/>
                      </a:lnTo>
                      <a:lnTo>
                        <a:pt x="44" y="332"/>
                      </a:lnTo>
                      <a:lnTo>
                        <a:pt x="31" y="324"/>
                      </a:lnTo>
                      <a:lnTo>
                        <a:pt x="18" y="306"/>
                      </a:lnTo>
                      <a:lnTo>
                        <a:pt x="13" y="288"/>
                      </a:lnTo>
                      <a:lnTo>
                        <a:pt x="13" y="272"/>
                      </a:lnTo>
                      <a:lnTo>
                        <a:pt x="0" y="257"/>
                      </a:lnTo>
                      <a:lnTo>
                        <a:pt x="13" y="239"/>
                      </a:lnTo>
                      <a:lnTo>
                        <a:pt x="13" y="224"/>
                      </a:lnTo>
                      <a:lnTo>
                        <a:pt x="13" y="206"/>
                      </a:lnTo>
                      <a:lnTo>
                        <a:pt x="18" y="190"/>
                      </a:lnTo>
                      <a:lnTo>
                        <a:pt x="23" y="172"/>
                      </a:lnTo>
                      <a:lnTo>
                        <a:pt x="31" y="157"/>
                      </a:lnTo>
                      <a:lnTo>
                        <a:pt x="44" y="141"/>
                      </a:lnTo>
                      <a:lnTo>
                        <a:pt x="57" y="133"/>
                      </a:lnTo>
                      <a:lnTo>
                        <a:pt x="70" y="133"/>
                      </a:lnTo>
                      <a:lnTo>
                        <a:pt x="82" y="123"/>
                      </a:lnTo>
                      <a:lnTo>
                        <a:pt x="93" y="115"/>
                      </a:lnTo>
                      <a:lnTo>
                        <a:pt x="100" y="108"/>
                      </a:lnTo>
                      <a:lnTo>
                        <a:pt x="100" y="90"/>
                      </a:lnTo>
                      <a:lnTo>
                        <a:pt x="113" y="74"/>
                      </a:lnTo>
                      <a:lnTo>
                        <a:pt x="126" y="82"/>
                      </a:lnTo>
                      <a:lnTo>
                        <a:pt x="126" y="100"/>
                      </a:lnTo>
                      <a:lnTo>
                        <a:pt x="131" y="115"/>
                      </a:lnTo>
                      <a:lnTo>
                        <a:pt x="144" y="133"/>
                      </a:lnTo>
                      <a:lnTo>
                        <a:pt x="157" y="133"/>
                      </a:lnTo>
                      <a:lnTo>
                        <a:pt x="165" y="149"/>
                      </a:lnTo>
                      <a:lnTo>
                        <a:pt x="180" y="149"/>
                      </a:lnTo>
                      <a:lnTo>
                        <a:pt x="201" y="141"/>
                      </a:lnTo>
                      <a:lnTo>
                        <a:pt x="214" y="133"/>
                      </a:lnTo>
                      <a:lnTo>
                        <a:pt x="227" y="123"/>
                      </a:lnTo>
                      <a:lnTo>
                        <a:pt x="234" y="108"/>
                      </a:lnTo>
                      <a:lnTo>
                        <a:pt x="239" y="90"/>
                      </a:lnTo>
                      <a:lnTo>
                        <a:pt x="252" y="74"/>
                      </a:lnTo>
                      <a:lnTo>
                        <a:pt x="265" y="74"/>
                      </a:lnTo>
                      <a:lnTo>
                        <a:pt x="275" y="74"/>
                      </a:lnTo>
                      <a:lnTo>
                        <a:pt x="291" y="74"/>
                      </a:lnTo>
                      <a:lnTo>
                        <a:pt x="402" y="108"/>
                      </a:lnTo>
                      <a:close/>
                    </a:path>
                  </a:pathLst>
                </a:custGeom>
                <a:solidFill>
                  <a:srgbClr val="5F85B1"/>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27" name="Freeform 14">
                  <a:extLst>
                    <a:ext uri="{FF2B5EF4-FFF2-40B4-BE49-F238E27FC236}">
                      <a16:creationId xmlns:a16="http://schemas.microsoft.com/office/drawing/2014/main" id="{6B205955-FB6C-C570-1EBF-582F39826FCA}"/>
                    </a:ext>
                  </a:extLst>
                </p:cNvPr>
                <p:cNvSpPr>
                  <a:spLocks/>
                </p:cNvSpPr>
                <p:nvPr/>
              </p:nvSpPr>
              <p:spPr bwMode="auto">
                <a:xfrm>
                  <a:off x="2563728" y="3136086"/>
                  <a:ext cx="423655" cy="787700"/>
                </a:xfrm>
                <a:custGeom>
                  <a:avLst/>
                  <a:gdLst>
                    <a:gd name="T0" fmla="*/ 2147483646 w 597"/>
                    <a:gd name="T1" fmla="*/ 2147483646 h 1110"/>
                    <a:gd name="T2" fmla="*/ 2147483646 w 597"/>
                    <a:gd name="T3" fmla="*/ 2147483646 h 1110"/>
                    <a:gd name="T4" fmla="*/ 2147483646 w 597"/>
                    <a:gd name="T5" fmla="*/ 2147483646 h 1110"/>
                    <a:gd name="T6" fmla="*/ 2147483646 w 597"/>
                    <a:gd name="T7" fmla="*/ 2147483646 h 1110"/>
                    <a:gd name="T8" fmla="*/ 2147483646 w 597"/>
                    <a:gd name="T9" fmla="*/ 2147483646 h 1110"/>
                    <a:gd name="T10" fmla="*/ 2147483646 w 597"/>
                    <a:gd name="T11" fmla="*/ 2147483646 h 1110"/>
                    <a:gd name="T12" fmla="*/ 2147483646 w 597"/>
                    <a:gd name="T13" fmla="*/ 0 h 1110"/>
                    <a:gd name="T14" fmla="*/ 2147483646 w 597"/>
                    <a:gd name="T15" fmla="*/ 2147483646 h 1110"/>
                    <a:gd name="T16" fmla="*/ 2147483646 w 597"/>
                    <a:gd name="T17" fmla="*/ 2147483646 h 1110"/>
                    <a:gd name="T18" fmla="*/ 2147483646 w 597"/>
                    <a:gd name="T19" fmla="*/ 2147483646 h 1110"/>
                    <a:gd name="T20" fmla="*/ 2147483646 w 597"/>
                    <a:gd name="T21" fmla="*/ 2147483646 h 1110"/>
                    <a:gd name="T22" fmla="*/ 2147483646 w 597"/>
                    <a:gd name="T23" fmla="*/ 2147483646 h 1110"/>
                    <a:gd name="T24" fmla="*/ 2147483646 w 597"/>
                    <a:gd name="T25" fmla="*/ 2147483646 h 1110"/>
                    <a:gd name="T26" fmla="*/ 2147483646 w 597"/>
                    <a:gd name="T27" fmla="*/ 2147483646 h 1110"/>
                    <a:gd name="T28" fmla="*/ 2147483646 w 597"/>
                    <a:gd name="T29" fmla="*/ 2147483646 h 1110"/>
                    <a:gd name="T30" fmla="*/ 2147483646 w 597"/>
                    <a:gd name="T31" fmla="*/ 2147483646 h 1110"/>
                    <a:gd name="T32" fmla="*/ 2147483646 w 597"/>
                    <a:gd name="T33" fmla="*/ 2147483646 h 1110"/>
                    <a:gd name="T34" fmla="*/ 2147483646 w 597"/>
                    <a:gd name="T35" fmla="*/ 2147483646 h 1110"/>
                    <a:gd name="T36" fmla="*/ 2147483646 w 597"/>
                    <a:gd name="T37" fmla="*/ 2147483646 h 1110"/>
                    <a:gd name="T38" fmla="*/ 2147483646 w 597"/>
                    <a:gd name="T39" fmla="*/ 2147483646 h 1110"/>
                    <a:gd name="T40" fmla="*/ 2147483646 w 597"/>
                    <a:gd name="T41" fmla="*/ 2147483646 h 1110"/>
                    <a:gd name="T42" fmla="*/ 2147483646 w 597"/>
                    <a:gd name="T43" fmla="*/ 2147483646 h 1110"/>
                    <a:gd name="T44" fmla="*/ 2147483646 w 597"/>
                    <a:gd name="T45" fmla="*/ 2147483646 h 1110"/>
                    <a:gd name="T46" fmla="*/ 2147483646 w 597"/>
                    <a:gd name="T47" fmla="*/ 2147483646 h 1110"/>
                    <a:gd name="T48" fmla="*/ 2147483646 w 597"/>
                    <a:gd name="T49" fmla="*/ 2147483646 h 1110"/>
                    <a:gd name="T50" fmla="*/ 2147483646 w 597"/>
                    <a:gd name="T51" fmla="*/ 2147483646 h 1110"/>
                    <a:gd name="T52" fmla="*/ 2147483646 w 597"/>
                    <a:gd name="T53" fmla="*/ 2147483646 h 1110"/>
                    <a:gd name="T54" fmla="*/ 2147483646 w 597"/>
                    <a:gd name="T55" fmla="*/ 2147483646 h 1110"/>
                    <a:gd name="T56" fmla="*/ 2147483646 w 597"/>
                    <a:gd name="T57" fmla="*/ 2147483646 h 1110"/>
                    <a:gd name="T58" fmla="*/ 2147483646 w 597"/>
                    <a:gd name="T59" fmla="*/ 2147483646 h 1110"/>
                    <a:gd name="T60" fmla="*/ 2147483646 w 597"/>
                    <a:gd name="T61" fmla="*/ 2147483646 h 1110"/>
                    <a:gd name="T62" fmla="*/ 2147483646 w 597"/>
                    <a:gd name="T63" fmla="*/ 2147483646 h 1110"/>
                    <a:gd name="T64" fmla="*/ 2147483646 w 597"/>
                    <a:gd name="T65" fmla="*/ 2147483646 h 1110"/>
                    <a:gd name="T66" fmla="*/ 2147483646 w 597"/>
                    <a:gd name="T67" fmla="*/ 2147483646 h 1110"/>
                    <a:gd name="T68" fmla="*/ 2147483646 w 597"/>
                    <a:gd name="T69" fmla="*/ 2147483646 h 1110"/>
                    <a:gd name="T70" fmla="*/ 2147483646 w 597"/>
                    <a:gd name="T71" fmla="*/ 2147483646 h 1110"/>
                    <a:gd name="T72" fmla="*/ 2147483646 w 597"/>
                    <a:gd name="T73" fmla="*/ 2147483646 h 1110"/>
                    <a:gd name="T74" fmla="*/ 2147483646 w 597"/>
                    <a:gd name="T75" fmla="*/ 2147483646 h 1110"/>
                    <a:gd name="T76" fmla="*/ 2147483646 w 597"/>
                    <a:gd name="T77" fmla="*/ 2147483646 h 1110"/>
                    <a:gd name="T78" fmla="*/ 2147483646 w 597"/>
                    <a:gd name="T79" fmla="*/ 2147483646 h 1110"/>
                    <a:gd name="T80" fmla="*/ 2147483646 w 597"/>
                    <a:gd name="T81" fmla="*/ 2147483646 h 1110"/>
                    <a:gd name="T82" fmla="*/ 2147483646 w 597"/>
                    <a:gd name="T83" fmla="*/ 2147483646 h 1110"/>
                    <a:gd name="T84" fmla="*/ 2147483646 w 597"/>
                    <a:gd name="T85" fmla="*/ 2147483646 h 1110"/>
                    <a:gd name="T86" fmla="*/ 2147483646 w 597"/>
                    <a:gd name="T87" fmla="*/ 2147483646 h 1110"/>
                    <a:gd name="T88" fmla="*/ 2147483646 w 597"/>
                    <a:gd name="T89" fmla="*/ 2147483646 h 1110"/>
                    <a:gd name="T90" fmla="*/ 2147483646 w 597"/>
                    <a:gd name="T91" fmla="*/ 2147483646 h 1110"/>
                    <a:gd name="T92" fmla="*/ 2147483646 w 597"/>
                    <a:gd name="T93" fmla="*/ 2147483646 h 1110"/>
                    <a:gd name="T94" fmla="*/ 2147483646 w 597"/>
                    <a:gd name="T95" fmla="*/ 2147483646 h 1110"/>
                    <a:gd name="T96" fmla="*/ 2147483646 w 597"/>
                    <a:gd name="T97" fmla="*/ 2147483646 h 1110"/>
                    <a:gd name="T98" fmla="*/ 2147483646 w 597"/>
                    <a:gd name="T99" fmla="*/ 2147483646 h 111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97" h="1110">
                      <a:moveTo>
                        <a:pt x="26" y="103"/>
                      </a:moveTo>
                      <a:lnTo>
                        <a:pt x="41" y="111"/>
                      </a:lnTo>
                      <a:lnTo>
                        <a:pt x="44" y="132"/>
                      </a:lnTo>
                      <a:lnTo>
                        <a:pt x="52" y="147"/>
                      </a:lnTo>
                      <a:lnTo>
                        <a:pt x="57" y="165"/>
                      </a:lnTo>
                      <a:lnTo>
                        <a:pt x="70" y="173"/>
                      </a:lnTo>
                      <a:lnTo>
                        <a:pt x="88" y="173"/>
                      </a:lnTo>
                      <a:lnTo>
                        <a:pt x="101" y="173"/>
                      </a:lnTo>
                      <a:lnTo>
                        <a:pt x="113" y="183"/>
                      </a:lnTo>
                      <a:lnTo>
                        <a:pt x="131" y="183"/>
                      </a:lnTo>
                      <a:lnTo>
                        <a:pt x="160" y="173"/>
                      </a:lnTo>
                      <a:lnTo>
                        <a:pt x="178" y="173"/>
                      </a:lnTo>
                      <a:lnTo>
                        <a:pt x="191" y="158"/>
                      </a:lnTo>
                      <a:lnTo>
                        <a:pt x="209" y="147"/>
                      </a:lnTo>
                      <a:lnTo>
                        <a:pt x="234" y="147"/>
                      </a:lnTo>
                      <a:lnTo>
                        <a:pt x="245" y="147"/>
                      </a:lnTo>
                      <a:lnTo>
                        <a:pt x="258" y="124"/>
                      </a:lnTo>
                      <a:lnTo>
                        <a:pt x="270" y="106"/>
                      </a:lnTo>
                      <a:lnTo>
                        <a:pt x="283" y="91"/>
                      </a:lnTo>
                      <a:lnTo>
                        <a:pt x="304" y="83"/>
                      </a:lnTo>
                      <a:lnTo>
                        <a:pt x="317" y="65"/>
                      </a:lnTo>
                      <a:lnTo>
                        <a:pt x="327" y="57"/>
                      </a:lnTo>
                      <a:lnTo>
                        <a:pt x="348" y="49"/>
                      </a:lnTo>
                      <a:lnTo>
                        <a:pt x="361" y="49"/>
                      </a:lnTo>
                      <a:lnTo>
                        <a:pt x="379" y="34"/>
                      </a:lnTo>
                      <a:lnTo>
                        <a:pt x="379" y="16"/>
                      </a:lnTo>
                      <a:lnTo>
                        <a:pt x="391" y="0"/>
                      </a:lnTo>
                      <a:lnTo>
                        <a:pt x="404" y="0"/>
                      </a:lnTo>
                      <a:lnTo>
                        <a:pt x="417" y="8"/>
                      </a:lnTo>
                      <a:lnTo>
                        <a:pt x="422" y="26"/>
                      </a:lnTo>
                      <a:lnTo>
                        <a:pt x="428" y="42"/>
                      </a:lnTo>
                      <a:lnTo>
                        <a:pt x="443" y="34"/>
                      </a:lnTo>
                      <a:lnTo>
                        <a:pt x="453" y="34"/>
                      </a:lnTo>
                      <a:lnTo>
                        <a:pt x="466" y="42"/>
                      </a:lnTo>
                      <a:lnTo>
                        <a:pt x="474" y="57"/>
                      </a:lnTo>
                      <a:lnTo>
                        <a:pt x="487" y="57"/>
                      </a:lnTo>
                      <a:lnTo>
                        <a:pt x="505" y="57"/>
                      </a:lnTo>
                      <a:lnTo>
                        <a:pt x="518" y="65"/>
                      </a:lnTo>
                      <a:lnTo>
                        <a:pt x="510" y="83"/>
                      </a:lnTo>
                      <a:lnTo>
                        <a:pt x="497" y="98"/>
                      </a:lnTo>
                      <a:lnTo>
                        <a:pt x="510" y="106"/>
                      </a:lnTo>
                      <a:lnTo>
                        <a:pt x="531" y="116"/>
                      </a:lnTo>
                      <a:lnTo>
                        <a:pt x="531" y="132"/>
                      </a:lnTo>
                      <a:lnTo>
                        <a:pt x="518" y="147"/>
                      </a:lnTo>
                      <a:lnTo>
                        <a:pt x="523" y="165"/>
                      </a:lnTo>
                      <a:lnTo>
                        <a:pt x="536" y="173"/>
                      </a:lnTo>
                      <a:lnTo>
                        <a:pt x="549" y="183"/>
                      </a:lnTo>
                      <a:lnTo>
                        <a:pt x="561" y="188"/>
                      </a:lnTo>
                      <a:lnTo>
                        <a:pt x="561" y="206"/>
                      </a:lnTo>
                      <a:lnTo>
                        <a:pt x="549" y="214"/>
                      </a:lnTo>
                      <a:lnTo>
                        <a:pt x="554" y="230"/>
                      </a:lnTo>
                      <a:lnTo>
                        <a:pt x="561" y="248"/>
                      </a:lnTo>
                      <a:lnTo>
                        <a:pt x="574" y="266"/>
                      </a:lnTo>
                      <a:lnTo>
                        <a:pt x="574" y="289"/>
                      </a:lnTo>
                      <a:lnTo>
                        <a:pt x="574" y="304"/>
                      </a:lnTo>
                      <a:lnTo>
                        <a:pt x="579" y="322"/>
                      </a:lnTo>
                      <a:lnTo>
                        <a:pt x="592" y="340"/>
                      </a:lnTo>
                      <a:lnTo>
                        <a:pt x="597" y="356"/>
                      </a:lnTo>
                      <a:lnTo>
                        <a:pt x="592" y="371"/>
                      </a:lnTo>
                      <a:lnTo>
                        <a:pt x="587" y="387"/>
                      </a:lnTo>
                      <a:lnTo>
                        <a:pt x="579" y="405"/>
                      </a:lnTo>
                      <a:lnTo>
                        <a:pt x="574" y="420"/>
                      </a:lnTo>
                      <a:lnTo>
                        <a:pt x="561" y="420"/>
                      </a:lnTo>
                      <a:lnTo>
                        <a:pt x="541" y="430"/>
                      </a:lnTo>
                      <a:lnTo>
                        <a:pt x="531" y="446"/>
                      </a:lnTo>
                      <a:lnTo>
                        <a:pt x="523" y="464"/>
                      </a:lnTo>
                      <a:lnTo>
                        <a:pt x="518" y="479"/>
                      </a:lnTo>
                      <a:lnTo>
                        <a:pt x="518" y="495"/>
                      </a:lnTo>
                      <a:lnTo>
                        <a:pt x="523" y="513"/>
                      </a:lnTo>
                      <a:lnTo>
                        <a:pt x="531" y="528"/>
                      </a:lnTo>
                      <a:lnTo>
                        <a:pt x="541" y="539"/>
                      </a:lnTo>
                      <a:lnTo>
                        <a:pt x="549" y="554"/>
                      </a:lnTo>
                      <a:lnTo>
                        <a:pt x="549" y="580"/>
                      </a:lnTo>
                      <a:lnTo>
                        <a:pt x="536" y="595"/>
                      </a:lnTo>
                      <a:lnTo>
                        <a:pt x="531" y="613"/>
                      </a:lnTo>
                      <a:lnTo>
                        <a:pt x="541" y="629"/>
                      </a:lnTo>
                      <a:lnTo>
                        <a:pt x="541" y="644"/>
                      </a:lnTo>
                      <a:lnTo>
                        <a:pt x="536" y="662"/>
                      </a:lnTo>
                      <a:lnTo>
                        <a:pt x="531" y="678"/>
                      </a:lnTo>
                      <a:lnTo>
                        <a:pt x="523" y="693"/>
                      </a:lnTo>
                      <a:lnTo>
                        <a:pt x="523" y="711"/>
                      </a:lnTo>
                      <a:lnTo>
                        <a:pt x="523" y="726"/>
                      </a:lnTo>
                      <a:lnTo>
                        <a:pt x="518" y="752"/>
                      </a:lnTo>
                      <a:lnTo>
                        <a:pt x="518" y="768"/>
                      </a:lnTo>
                      <a:lnTo>
                        <a:pt x="518" y="786"/>
                      </a:lnTo>
                      <a:lnTo>
                        <a:pt x="518" y="801"/>
                      </a:lnTo>
                      <a:lnTo>
                        <a:pt x="505" y="819"/>
                      </a:lnTo>
                      <a:lnTo>
                        <a:pt x="510" y="835"/>
                      </a:lnTo>
                      <a:lnTo>
                        <a:pt x="510" y="850"/>
                      </a:lnTo>
                      <a:lnTo>
                        <a:pt x="497" y="868"/>
                      </a:lnTo>
                      <a:lnTo>
                        <a:pt x="497" y="884"/>
                      </a:lnTo>
                      <a:lnTo>
                        <a:pt x="497" y="902"/>
                      </a:lnTo>
                      <a:lnTo>
                        <a:pt x="505" y="917"/>
                      </a:lnTo>
                      <a:lnTo>
                        <a:pt x="492" y="925"/>
                      </a:lnTo>
                      <a:lnTo>
                        <a:pt x="487" y="943"/>
                      </a:lnTo>
                      <a:lnTo>
                        <a:pt x="479" y="961"/>
                      </a:lnTo>
                      <a:lnTo>
                        <a:pt x="479" y="976"/>
                      </a:lnTo>
                      <a:lnTo>
                        <a:pt x="471" y="1005"/>
                      </a:lnTo>
                      <a:lnTo>
                        <a:pt x="464" y="1010"/>
                      </a:lnTo>
                      <a:lnTo>
                        <a:pt x="456" y="1025"/>
                      </a:lnTo>
                      <a:lnTo>
                        <a:pt x="451" y="1025"/>
                      </a:lnTo>
                      <a:lnTo>
                        <a:pt x="448" y="1007"/>
                      </a:lnTo>
                      <a:lnTo>
                        <a:pt x="435" y="1012"/>
                      </a:lnTo>
                      <a:lnTo>
                        <a:pt x="422" y="999"/>
                      </a:lnTo>
                      <a:lnTo>
                        <a:pt x="409" y="984"/>
                      </a:lnTo>
                      <a:lnTo>
                        <a:pt x="397" y="976"/>
                      </a:lnTo>
                      <a:lnTo>
                        <a:pt x="386" y="968"/>
                      </a:lnTo>
                      <a:lnTo>
                        <a:pt x="371" y="961"/>
                      </a:lnTo>
                      <a:lnTo>
                        <a:pt x="361" y="961"/>
                      </a:lnTo>
                      <a:lnTo>
                        <a:pt x="348" y="961"/>
                      </a:lnTo>
                      <a:lnTo>
                        <a:pt x="335" y="968"/>
                      </a:lnTo>
                      <a:lnTo>
                        <a:pt x="322" y="961"/>
                      </a:lnTo>
                      <a:lnTo>
                        <a:pt x="309" y="961"/>
                      </a:lnTo>
                      <a:lnTo>
                        <a:pt x="296" y="976"/>
                      </a:lnTo>
                      <a:lnTo>
                        <a:pt x="283" y="976"/>
                      </a:lnTo>
                      <a:lnTo>
                        <a:pt x="278" y="992"/>
                      </a:lnTo>
                      <a:lnTo>
                        <a:pt x="278" y="1007"/>
                      </a:lnTo>
                      <a:lnTo>
                        <a:pt x="278" y="1025"/>
                      </a:lnTo>
                      <a:lnTo>
                        <a:pt x="278" y="1041"/>
                      </a:lnTo>
                      <a:lnTo>
                        <a:pt x="270" y="1059"/>
                      </a:lnTo>
                      <a:lnTo>
                        <a:pt x="258" y="1074"/>
                      </a:lnTo>
                      <a:lnTo>
                        <a:pt x="245" y="1082"/>
                      </a:lnTo>
                      <a:lnTo>
                        <a:pt x="234" y="1092"/>
                      </a:lnTo>
                      <a:lnTo>
                        <a:pt x="219" y="1110"/>
                      </a:lnTo>
                      <a:lnTo>
                        <a:pt x="209" y="1108"/>
                      </a:lnTo>
                      <a:lnTo>
                        <a:pt x="196" y="1108"/>
                      </a:lnTo>
                      <a:lnTo>
                        <a:pt x="183" y="1092"/>
                      </a:lnTo>
                      <a:lnTo>
                        <a:pt x="170" y="1082"/>
                      </a:lnTo>
                      <a:lnTo>
                        <a:pt x="160" y="1082"/>
                      </a:lnTo>
                      <a:lnTo>
                        <a:pt x="144" y="1092"/>
                      </a:lnTo>
                      <a:lnTo>
                        <a:pt x="139" y="1108"/>
                      </a:lnTo>
                      <a:lnTo>
                        <a:pt x="126" y="1100"/>
                      </a:lnTo>
                      <a:lnTo>
                        <a:pt x="119" y="1082"/>
                      </a:lnTo>
                      <a:lnTo>
                        <a:pt x="119" y="1066"/>
                      </a:lnTo>
                      <a:lnTo>
                        <a:pt x="108" y="1059"/>
                      </a:lnTo>
                      <a:lnTo>
                        <a:pt x="108" y="1041"/>
                      </a:lnTo>
                      <a:lnTo>
                        <a:pt x="101" y="1025"/>
                      </a:lnTo>
                      <a:lnTo>
                        <a:pt x="95" y="1007"/>
                      </a:lnTo>
                      <a:lnTo>
                        <a:pt x="82" y="992"/>
                      </a:lnTo>
                      <a:lnTo>
                        <a:pt x="70" y="984"/>
                      </a:lnTo>
                      <a:lnTo>
                        <a:pt x="64" y="968"/>
                      </a:lnTo>
                      <a:lnTo>
                        <a:pt x="57" y="950"/>
                      </a:lnTo>
                      <a:lnTo>
                        <a:pt x="52" y="935"/>
                      </a:lnTo>
                      <a:lnTo>
                        <a:pt x="64" y="925"/>
                      </a:lnTo>
                      <a:lnTo>
                        <a:pt x="77" y="909"/>
                      </a:lnTo>
                      <a:lnTo>
                        <a:pt x="64" y="891"/>
                      </a:lnTo>
                      <a:lnTo>
                        <a:pt x="52" y="876"/>
                      </a:lnTo>
                      <a:lnTo>
                        <a:pt x="57" y="860"/>
                      </a:lnTo>
                      <a:lnTo>
                        <a:pt x="70" y="850"/>
                      </a:lnTo>
                      <a:lnTo>
                        <a:pt x="57" y="835"/>
                      </a:lnTo>
                      <a:lnTo>
                        <a:pt x="64" y="819"/>
                      </a:lnTo>
                      <a:lnTo>
                        <a:pt x="77" y="801"/>
                      </a:lnTo>
                      <a:lnTo>
                        <a:pt x="82" y="786"/>
                      </a:lnTo>
                      <a:lnTo>
                        <a:pt x="95" y="768"/>
                      </a:lnTo>
                      <a:lnTo>
                        <a:pt x="88" y="752"/>
                      </a:lnTo>
                      <a:lnTo>
                        <a:pt x="88" y="734"/>
                      </a:lnTo>
                      <a:lnTo>
                        <a:pt x="88" y="719"/>
                      </a:lnTo>
                      <a:lnTo>
                        <a:pt x="88" y="703"/>
                      </a:lnTo>
                      <a:lnTo>
                        <a:pt x="95" y="685"/>
                      </a:lnTo>
                      <a:lnTo>
                        <a:pt x="108" y="703"/>
                      </a:lnTo>
                      <a:lnTo>
                        <a:pt x="113" y="685"/>
                      </a:lnTo>
                      <a:lnTo>
                        <a:pt x="113" y="670"/>
                      </a:lnTo>
                      <a:lnTo>
                        <a:pt x="119" y="652"/>
                      </a:lnTo>
                      <a:lnTo>
                        <a:pt x="119" y="636"/>
                      </a:lnTo>
                      <a:lnTo>
                        <a:pt x="113" y="618"/>
                      </a:lnTo>
                      <a:lnTo>
                        <a:pt x="101" y="618"/>
                      </a:lnTo>
                      <a:lnTo>
                        <a:pt x="88" y="618"/>
                      </a:lnTo>
                      <a:lnTo>
                        <a:pt x="82" y="603"/>
                      </a:lnTo>
                      <a:lnTo>
                        <a:pt x="82" y="587"/>
                      </a:lnTo>
                      <a:lnTo>
                        <a:pt x="82" y="569"/>
                      </a:lnTo>
                      <a:lnTo>
                        <a:pt x="82" y="554"/>
                      </a:lnTo>
                      <a:lnTo>
                        <a:pt x="95" y="546"/>
                      </a:lnTo>
                      <a:lnTo>
                        <a:pt x="108" y="528"/>
                      </a:lnTo>
                      <a:lnTo>
                        <a:pt x="108" y="505"/>
                      </a:lnTo>
                      <a:lnTo>
                        <a:pt x="101" y="487"/>
                      </a:lnTo>
                      <a:lnTo>
                        <a:pt x="108" y="472"/>
                      </a:lnTo>
                      <a:lnTo>
                        <a:pt x="113" y="454"/>
                      </a:lnTo>
                      <a:lnTo>
                        <a:pt x="108" y="438"/>
                      </a:lnTo>
                      <a:lnTo>
                        <a:pt x="101" y="420"/>
                      </a:lnTo>
                      <a:lnTo>
                        <a:pt x="88" y="412"/>
                      </a:lnTo>
                      <a:lnTo>
                        <a:pt x="82" y="397"/>
                      </a:lnTo>
                      <a:lnTo>
                        <a:pt x="82" y="371"/>
                      </a:lnTo>
                      <a:lnTo>
                        <a:pt x="82" y="356"/>
                      </a:lnTo>
                      <a:lnTo>
                        <a:pt x="77" y="340"/>
                      </a:lnTo>
                      <a:lnTo>
                        <a:pt x="70" y="322"/>
                      </a:lnTo>
                      <a:lnTo>
                        <a:pt x="64" y="304"/>
                      </a:lnTo>
                      <a:lnTo>
                        <a:pt x="52" y="297"/>
                      </a:lnTo>
                      <a:lnTo>
                        <a:pt x="39" y="297"/>
                      </a:lnTo>
                      <a:lnTo>
                        <a:pt x="26" y="297"/>
                      </a:lnTo>
                      <a:lnTo>
                        <a:pt x="26" y="281"/>
                      </a:lnTo>
                      <a:lnTo>
                        <a:pt x="13" y="281"/>
                      </a:lnTo>
                      <a:lnTo>
                        <a:pt x="8" y="297"/>
                      </a:lnTo>
                      <a:lnTo>
                        <a:pt x="0" y="281"/>
                      </a:lnTo>
                      <a:lnTo>
                        <a:pt x="8" y="266"/>
                      </a:lnTo>
                      <a:lnTo>
                        <a:pt x="18" y="248"/>
                      </a:lnTo>
                      <a:lnTo>
                        <a:pt x="18" y="230"/>
                      </a:lnTo>
                      <a:lnTo>
                        <a:pt x="8" y="230"/>
                      </a:lnTo>
                      <a:lnTo>
                        <a:pt x="8" y="214"/>
                      </a:lnTo>
                      <a:lnTo>
                        <a:pt x="13" y="199"/>
                      </a:lnTo>
                      <a:lnTo>
                        <a:pt x="18" y="183"/>
                      </a:lnTo>
                      <a:lnTo>
                        <a:pt x="26" y="103"/>
                      </a:lnTo>
                      <a:close/>
                    </a:path>
                  </a:pathLst>
                </a:custGeom>
                <a:solidFill>
                  <a:srgbClr val="5F85B1"/>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28" name="Freeform 17">
                  <a:extLst>
                    <a:ext uri="{FF2B5EF4-FFF2-40B4-BE49-F238E27FC236}">
                      <a16:creationId xmlns:a16="http://schemas.microsoft.com/office/drawing/2014/main" id="{694A5D4B-80B6-B445-999F-29509F3D6105}"/>
                    </a:ext>
                  </a:extLst>
                </p:cNvPr>
                <p:cNvSpPr>
                  <a:spLocks/>
                </p:cNvSpPr>
                <p:nvPr/>
              </p:nvSpPr>
              <p:spPr bwMode="auto">
                <a:xfrm>
                  <a:off x="3075378" y="1628812"/>
                  <a:ext cx="491780" cy="546423"/>
                </a:xfrm>
                <a:custGeom>
                  <a:avLst/>
                  <a:gdLst>
                    <a:gd name="T0" fmla="*/ 2147483646 w 693"/>
                    <a:gd name="T1" fmla="*/ 2147483646 h 770"/>
                    <a:gd name="T2" fmla="*/ 2147483646 w 693"/>
                    <a:gd name="T3" fmla="*/ 2147483646 h 770"/>
                    <a:gd name="T4" fmla="*/ 2147483646 w 693"/>
                    <a:gd name="T5" fmla="*/ 2147483646 h 770"/>
                    <a:gd name="T6" fmla="*/ 2147483646 w 693"/>
                    <a:gd name="T7" fmla="*/ 2147483646 h 770"/>
                    <a:gd name="T8" fmla="*/ 2147483646 w 693"/>
                    <a:gd name="T9" fmla="*/ 2147483646 h 770"/>
                    <a:gd name="T10" fmla="*/ 2147483646 w 693"/>
                    <a:gd name="T11" fmla="*/ 2147483646 h 770"/>
                    <a:gd name="T12" fmla="*/ 2147483646 w 693"/>
                    <a:gd name="T13" fmla="*/ 2147483646 h 770"/>
                    <a:gd name="T14" fmla="*/ 2147483646 w 693"/>
                    <a:gd name="T15" fmla="*/ 2147483646 h 770"/>
                    <a:gd name="T16" fmla="*/ 2147483646 w 693"/>
                    <a:gd name="T17" fmla="*/ 2147483646 h 770"/>
                    <a:gd name="T18" fmla="*/ 2147483646 w 693"/>
                    <a:gd name="T19" fmla="*/ 2147483646 h 770"/>
                    <a:gd name="T20" fmla="*/ 2147483646 w 693"/>
                    <a:gd name="T21" fmla="*/ 2147483646 h 770"/>
                    <a:gd name="T22" fmla="*/ 2147483646 w 693"/>
                    <a:gd name="T23" fmla="*/ 2147483646 h 770"/>
                    <a:gd name="T24" fmla="*/ 2147483646 w 693"/>
                    <a:gd name="T25" fmla="*/ 2147483646 h 770"/>
                    <a:gd name="T26" fmla="*/ 2147483646 w 693"/>
                    <a:gd name="T27" fmla="*/ 2147483646 h 770"/>
                    <a:gd name="T28" fmla="*/ 2147483646 w 693"/>
                    <a:gd name="T29" fmla="*/ 2147483646 h 770"/>
                    <a:gd name="T30" fmla="*/ 2147483646 w 693"/>
                    <a:gd name="T31" fmla="*/ 2147483646 h 770"/>
                    <a:gd name="T32" fmla="*/ 2147483646 w 693"/>
                    <a:gd name="T33" fmla="*/ 2147483646 h 770"/>
                    <a:gd name="T34" fmla="*/ 2147483646 w 693"/>
                    <a:gd name="T35" fmla="*/ 2147483646 h 770"/>
                    <a:gd name="T36" fmla="*/ 2147483646 w 693"/>
                    <a:gd name="T37" fmla="*/ 2147483646 h 770"/>
                    <a:gd name="T38" fmla="*/ 2147483646 w 693"/>
                    <a:gd name="T39" fmla="*/ 2147483646 h 770"/>
                    <a:gd name="T40" fmla="*/ 2147483646 w 693"/>
                    <a:gd name="T41" fmla="*/ 2147483646 h 770"/>
                    <a:gd name="T42" fmla="*/ 2147483646 w 693"/>
                    <a:gd name="T43" fmla="*/ 2147483646 h 770"/>
                    <a:gd name="T44" fmla="*/ 2147483646 w 693"/>
                    <a:gd name="T45" fmla="*/ 2147483646 h 770"/>
                    <a:gd name="T46" fmla="*/ 2147483646 w 693"/>
                    <a:gd name="T47" fmla="*/ 2147483646 h 770"/>
                    <a:gd name="T48" fmla="*/ 2147483646 w 693"/>
                    <a:gd name="T49" fmla="*/ 2147483646 h 770"/>
                    <a:gd name="T50" fmla="*/ 2147483646 w 693"/>
                    <a:gd name="T51" fmla="*/ 2147483646 h 770"/>
                    <a:gd name="T52" fmla="*/ 2147483646 w 693"/>
                    <a:gd name="T53" fmla="*/ 2147483646 h 770"/>
                    <a:gd name="T54" fmla="*/ 2147483646 w 693"/>
                    <a:gd name="T55" fmla="*/ 2147483646 h 770"/>
                    <a:gd name="T56" fmla="*/ 2147483646 w 693"/>
                    <a:gd name="T57" fmla="*/ 2147483646 h 770"/>
                    <a:gd name="T58" fmla="*/ 2147483646 w 693"/>
                    <a:gd name="T59" fmla="*/ 2147483646 h 770"/>
                    <a:gd name="T60" fmla="*/ 2147483646 w 693"/>
                    <a:gd name="T61" fmla="*/ 2147483646 h 770"/>
                    <a:gd name="T62" fmla="*/ 2147483646 w 693"/>
                    <a:gd name="T63" fmla="*/ 2147483646 h 770"/>
                    <a:gd name="T64" fmla="*/ 2147483646 w 693"/>
                    <a:gd name="T65" fmla="*/ 2147483646 h 770"/>
                    <a:gd name="T66" fmla="*/ 2147483646 w 693"/>
                    <a:gd name="T67" fmla="*/ 2147483646 h 770"/>
                    <a:gd name="T68" fmla="*/ 2147483646 w 693"/>
                    <a:gd name="T69" fmla="*/ 2147483646 h 770"/>
                    <a:gd name="T70" fmla="*/ 2147483646 w 693"/>
                    <a:gd name="T71" fmla="*/ 2147483646 h 770"/>
                    <a:gd name="T72" fmla="*/ 2147483646 w 693"/>
                    <a:gd name="T73" fmla="*/ 2147483646 h 770"/>
                    <a:gd name="T74" fmla="*/ 2147483646 w 693"/>
                    <a:gd name="T75" fmla="*/ 2147483646 h 770"/>
                    <a:gd name="T76" fmla="*/ 2147483646 w 693"/>
                    <a:gd name="T77" fmla="*/ 2147483646 h 770"/>
                    <a:gd name="T78" fmla="*/ 2147483646 w 693"/>
                    <a:gd name="T79" fmla="*/ 2147483646 h 770"/>
                    <a:gd name="T80" fmla="*/ 2147483646 w 693"/>
                    <a:gd name="T81" fmla="*/ 2147483646 h 770"/>
                    <a:gd name="T82" fmla="*/ 2147483646 w 693"/>
                    <a:gd name="T83" fmla="*/ 2147483646 h 770"/>
                    <a:gd name="T84" fmla="*/ 2147483646 w 693"/>
                    <a:gd name="T85" fmla="*/ 2147483646 h 770"/>
                    <a:gd name="T86" fmla="*/ 2147483646 w 693"/>
                    <a:gd name="T87" fmla="*/ 2147483646 h 770"/>
                    <a:gd name="T88" fmla="*/ 2147483646 w 693"/>
                    <a:gd name="T89" fmla="*/ 2147483646 h 770"/>
                    <a:gd name="T90" fmla="*/ 2147483646 w 693"/>
                    <a:gd name="T91" fmla="*/ 2147483646 h 770"/>
                    <a:gd name="T92" fmla="*/ 2147483646 w 693"/>
                    <a:gd name="T93" fmla="*/ 2147483646 h 770"/>
                    <a:gd name="T94" fmla="*/ 2147483646 w 693"/>
                    <a:gd name="T95" fmla="*/ 2147483646 h 770"/>
                    <a:gd name="T96" fmla="*/ 2147483646 w 693"/>
                    <a:gd name="T97" fmla="*/ 2147483646 h 770"/>
                    <a:gd name="T98" fmla="*/ 2147483646 w 693"/>
                    <a:gd name="T99" fmla="*/ 2147483646 h 770"/>
                    <a:gd name="T100" fmla="*/ 2147483646 w 693"/>
                    <a:gd name="T101" fmla="*/ 2147483646 h 7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93" h="770">
                      <a:moveTo>
                        <a:pt x="693" y="389"/>
                      </a:moveTo>
                      <a:lnTo>
                        <a:pt x="688" y="374"/>
                      </a:lnTo>
                      <a:lnTo>
                        <a:pt x="669" y="364"/>
                      </a:lnTo>
                      <a:lnTo>
                        <a:pt x="646" y="338"/>
                      </a:lnTo>
                      <a:lnTo>
                        <a:pt x="628" y="327"/>
                      </a:lnTo>
                      <a:lnTo>
                        <a:pt x="597" y="335"/>
                      </a:lnTo>
                      <a:lnTo>
                        <a:pt x="582" y="348"/>
                      </a:lnTo>
                      <a:lnTo>
                        <a:pt x="551" y="358"/>
                      </a:lnTo>
                      <a:lnTo>
                        <a:pt x="525" y="348"/>
                      </a:lnTo>
                      <a:lnTo>
                        <a:pt x="520" y="335"/>
                      </a:lnTo>
                      <a:lnTo>
                        <a:pt x="507" y="312"/>
                      </a:lnTo>
                      <a:lnTo>
                        <a:pt x="502" y="299"/>
                      </a:lnTo>
                      <a:lnTo>
                        <a:pt x="482" y="279"/>
                      </a:lnTo>
                      <a:lnTo>
                        <a:pt x="494" y="255"/>
                      </a:lnTo>
                      <a:lnTo>
                        <a:pt x="505" y="232"/>
                      </a:lnTo>
                      <a:lnTo>
                        <a:pt x="497" y="217"/>
                      </a:lnTo>
                      <a:lnTo>
                        <a:pt x="487" y="194"/>
                      </a:lnTo>
                      <a:lnTo>
                        <a:pt x="471" y="183"/>
                      </a:lnTo>
                      <a:lnTo>
                        <a:pt x="451" y="165"/>
                      </a:lnTo>
                      <a:lnTo>
                        <a:pt x="464" y="142"/>
                      </a:lnTo>
                      <a:lnTo>
                        <a:pt x="484" y="134"/>
                      </a:lnTo>
                      <a:lnTo>
                        <a:pt x="487" y="114"/>
                      </a:lnTo>
                      <a:lnTo>
                        <a:pt x="497" y="88"/>
                      </a:lnTo>
                      <a:lnTo>
                        <a:pt x="520" y="88"/>
                      </a:lnTo>
                      <a:lnTo>
                        <a:pt x="536" y="70"/>
                      </a:lnTo>
                      <a:lnTo>
                        <a:pt x="546" y="47"/>
                      </a:lnTo>
                      <a:lnTo>
                        <a:pt x="567" y="39"/>
                      </a:lnTo>
                      <a:lnTo>
                        <a:pt x="569" y="19"/>
                      </a:lnTo>
                      <a:lnTo>
                        <a:pt x="556" y="16"/>
                      </a:lnTo>
                      <a:lnTo>
                        <a:pt x="533" y="19"/>
                      </a:lnTo>
                      <a:lnTo>
                        <a:pt x="528" y="6"/>
                      </a:lnTo>
                      <a:lnTo>
                        <a:pt x="507" y="13"/>
                      </a:lnTo>
                      <a:lnTo>
                        <a:pt x="489" y="21"/>
                      </a:lnTo>
                      <a:lnTo>
                        <a:pt x="474" y="11"/>
                      </a:lnTo>
                      <a:lnTo>
                        <a:pt x="461" y="8"/>
                      </a:lnTo>
                      <a:lnTo>
                        <a:pt x="458" y="0"/>
                      </a:lnTo>
                      <a:lnTo>
                        <a:pt x="453" y="19"/>
                      </a:lnTo>
                      <a:lnTo>
                        <a:pt x="435" y="29"/>
                      </a:lnTo>
                      <a:lnTo>
                        <a:pt x="417" y="39"/>
                      </a:lnTo>
                      <a:lnTo>
                        <a:pt x="397" y="47"/>
                      </a:lnTo>
                      <a:lnTo>
                        <a:pt x="381" y="37"/>
                      </a:lnTo>
                      <a:lnTo>
                        <a:pt x="363" y="26"/>
                      </a:lnTo>
                      <a:lnTo>
                        <a:pt x="350" y="42"/>
                      </a:lnTo>
                      <a:lnTo>
                        <a:pt x="348" y="60"/>
                      </a:lnTo>
                      <a:lnTo>
                        <a:pt x="327" y="70"/>
                      </a:lnTo>
                      <a:lnTo>
                        <a:pt x="309" y="80"/>
                      </a:lnTo>
                      <a:lnTo>
                        <a:pt x="288" y="88"/>
                      </a:lnTo>
                      <a:lnTo>
                        <a:pt x="296" y="103"/>
                      </a:lnTo>
                      <a:lnTo>
                        <a:pt x="312" y="114"/>
                      </a:lnTo>
                      <a:lnTo>
                        <a:pt x="314" y="140"/>
                      </a:lnTo>
                      <a:lnTo>
                        <a:pt x="312" y="160"/>
                      </a:lnTo>
                      <a:lnTo>
                        <a:pt x="296" y="176"/>
                      </a:lnTo>
                      <a:lnTo>
                        <a:pt x="312" y="186"/>
                      </a:lnTo>
                      <a:lnTo>
                        <a:pt x="330" y="196"/>
                      </a:lnTo>
                      <a:lnTo>
                        <a:pt x="345" y="209"/>
                      </a:lnTo>
                      <a:lnTo>
                        <a:pt x="342" y="227"/>
                      </a:lnTo>
                      <a:lnTo>
                        <a:pt x="327" y="243"/>
                      </a:lnTo>
                      <a:lnTo>
                        <a:pt x="312" y="261"/>
                      </a:lnTo>
                      <a:lnTo>
                        <a:pt x="291" y="268"/>
                      </a:lnTo>
                      <a:lnTo>
                        <a:pt x="276" y="286"/>
                      </a:lnTo>
                      <a:lnTo>
                        <a:pt x="283" y="299"/>
                      </a:lnTo>
                      <a:lnTo>
                        <a:pt x="281" y="322"/>
                      </a:lnTo>
                      <a:lnTo>
                        <a:pt x="278" y="340"/>
                      </a:lnTo>
                      <a:lnTo>
                        <a:pt x="258" y="348"/>
                      </a:lnTo>
                      <a:lnTo>
                        <a:pt x="234" y="343"/>
                      </a:lnTo>
                      <a:lnTo>
                        <a:pt x="227" y="327"/>
                      </a:lnTo>
                      <a:lnTo>
                        <a:pt x="219" y="312"/>
                      </a:lnTo>
                      <a:lnTo>
                        <a:pt x="203" y="330"/>
                      </a:lnTo>
                      <a:lnTo>
                        <a:pt x="191" y="353"/>
                      </a:lnTo>
                      <a:lnTo>
                        <a:pt x="178" y="376"/>
                      </a:lnTo>
                      <a:lnTo>
                        <a:pt x="157" y="379"/>
                      </a:lnTo>
                      <a:lnTo>
                        <a:pt x="147" y="402"/>
                      </a:lnTo>
                      <a:lnTo>
                        <a:pt x="142" y="423"/>
                      </a:lnTo>
                      <a:lnTo>
                        <a:pt x="139" y="441"/>
                      </a:lnTo>
                      <a:lnTo>
                        <a:pt x="121" y="451"/>
                      </a:lnTo>
                      <a:lnTo>
                        <a:pt x="100" y="459"/>
                      </a:lnTo>
                      <a:lnTo>
                        <a:pt x="85" y="469"/>
                      </a:lnTo>
                      <a:lnTo>
                        <a:pt x="57" y="461"/>
                      </a:lnTo>
                      <a:lnTo>
                        <a:pt x="41" y="451"/>
                      </a:lnTo>
                      <a:lnTo>
                        <a:pt x="46" y="441"/>
                      </a:lnTo>
                      <a:lnTo>
                        <a:pt x="26" y="448"/>
                      </a:lnTo>
                      <a:lnTo>
                        <a:pt x="13" y="472"/>
                      </a:lnTo>
                      <a:lnTo>
                        <a:pt x="0" y="490"/>
                      </a:lnTo>
                      <a:lnTo>
                        <a:pt x="0" y="503"/>
                      </a:lnTo>
                      <a:lnTo>
                        <a:pt x="5" y="515"/>
                      </a:lnTo>
                      <a:lnTo>
                        <a:pt x="10" y="539"/>
                      </a:lnTo>
                      <a:lnTo>
                        <a:pt x="3" y="562"/>
                      </a:lnTo>
                      <a:lnTo>
                        <a:pt x="5" y="575"/>
                      </a:lnTo>
                      <a:lnTo>
                        <a:pt x="8" y="598"/>
                      </a:lnTo>
                      <a:lnTo>
                        <a:pt x="26" y="621"/>
                      </a:lnTo>
                      <a:lnTo>
                        <a:pt x="41" y="624"/>
                      </a:lnTo>
                      <a:lnTo>
                        <a:pt x="46" y="639"/>
                      </a:lnTo>
                      <a:lnTo>
                        <a:pt x="64" y="654"/>
                      </a:lnTo>
                      <a:lnTo>
                        <a:pt x="103" y="670"/>
                      </a:lnTo>
                      <a:lnTo>
                        <a:pt x="126" y="685"/>
                      </a:lnTo>
                      <a:lnTo>
                        <a:pt x="147" y="685"/>
                      </a:lnTo>
                      <a:lnTo>
                        <a:pt x="160" y="690"/>
                      </a:lnTo>
                      <a:lnTo>
                        <a:pt x="160" y="716"/>
                      </a:lnTo>
                      <a:lnTo>
                        <a:pt x="178" y="724"/>
                      </a:lnTo>
                      <a:lnTo>
                        <a:pt x="203" y="729"/>
                      </a:lnTo>
                      <a:lnTo>
                        <a:pt x="206" y="737"/>
                      </a:lnTo>
                      <a:lnTo>
                        <a:pt x="224" y="750"/>
                      </a:lnTo>
                      <a:lnTo>
                        <a:pt x="237" y="750"/>
                      </a:lnTo>
                      <a:lnTo>
                        <a:pt x="265" y="765"/>
                      </a:lnTo>
                      <a:lnTo>
                        <a:pt x="291" y="770"/>
                      </a:lnTo>
                      <a:lnTo>
                        <a:pt x="314" y="768"/>
                      </a:lnTo>
                      <a:lnTo>
                        <a:pt x="330" y="752"/>
                      </a:lnTo>
                      <a:lnTo>
                        <a:pt x="345" y="737"/>
                      </a:lnTo>
                      <a:lnTo>
                        <a:pt x="363" y="727"/>
                      </a:lnTo>
                      <a:lnTo>
                        <a:pt x="386" y="727"/>
                      </a:lnTo>
                      <a:lnTo>
                        <a:pt x="409" y="724"/>
                      </a:lnTo>
                      <a:lnTo>
                        <a:pt x="433" y="732"/>
                      </a:lnTo>
                      <a:lnTo>
                        <a:pt x="461" y="737"/>
                      </a:lnTo>
                      <a:lnTo>
                        <a:pt x="476" y="747"/>
                      </a:lnTo>
                      <a:lnTo>
                        <a:pt x="492" y="757"/>
                      </a:lnTo>
                      <a:lnTo>
                        <a:pt x="518" y="763"/>
                      </a:lnTo>
                      <a:lnTo>
                        <a:pt x="538" y="752"/>
                      </a:lnTo>
                      <a:lnTo>
                        <a:pt x="538" y="734"/>
                      </a:lnTo>
                      <a:lnTo>
                        <a:pt x="541" y="716"/>
                      </a:lnTo>
                      <a:lnTo>
                        <a:pt x="536" y="701"/>
                      </a:lnTo>
                      <a:lnTo>
                        <a:pt x="528" y="685"/>
                      </a:lnTo>
                      <a:lnTo>
                        <a:pt x="523" y="670"/>
                      </a:lnTo>
                      <a:lnTo>
                        <a:pt x="505" y="660"/>
                      </a:lnTo>
                      <a:lnTo>
                        <a:pt x="500" y="644"/>
                      </a:lnTo>
                      <a:lnTo>
                        <a:pt x="482" y="634"/>
                      </a:lnTo>
                      <a:lnTo>
                        <a:pt x="474" y="621"/>
                      </a:lnTo>
                      <a:lnTo>
                        <a:pt x="469" y="603"/>
                      </a:lnTo>
                      <a:lnTo>
                        <a:pt x="443" y="598"/>
                      </a:lnTo>
                      <a:lnTo>
                        <a:pt x="420" y="572"/>
                      </a:lnTo>
                      <a:lnTo>
                        <a:pt x="422" y="554"/>
                      </a:lnTo>
                      <a:lnTo>
                        <a:pt x="438" y="536"/>
                      </a:lnTo>
                      <a:lnTo>
                        <a:pt x="456" y="528"/>
                      </a:lnTo>
                      <a:lnTo>
                        <a:pt x="471" y="510"/>
                      </a:lnTo>
                      <a:lnTo>
                        <a:pt x="487" y="495"/>
                      </a:lnTo>
                      <a:lnTo>
                        <a:pt x="505" y="479"/>
                      </a:lnTo>
                      <a:lnTo>
                        <a:pt x="520" y="469"/>
                      </a:lnTo>
                      <a:lnTo>
                        <a:pt x="541" y="461"/>
                      </a:lnTo>
                      <a:lnTo>
                        <a:pt x="548" y="477"/>
                      </a:lnTo>
                      <a:lnTo>
                        <a:pt x="533" y="492"/>
                      </a:lnTo>
                      <a:lnTo>
                        <a:pt x="518" y="510"/>
                      </a:lnTo>
                      <a:lnTo>
                        <a:pt x="538" y="508"/>
                      </a:lnTo>
                      <a:lnTo>
                        <a:pt x="556" y="490"/>
                      </a:lnTo>
                      <a:lnTo>
                        <a:pt x="569" y="474"/>
                      </a:lnTo>
                      <a:lnTo>
                        <a:pt x="590" y="466"/>
                      </a:lnTo>
                      <a:lnTo>
                        <a:pt x="608" y="459"/>
                      </a:lnTo>
                      <a:lnTo>
                        <a:pt x="623" y="441"/>
                      </a:lnTo>
                      <a:lnTo>
                        <a:pt x="644" y="430"/>
                      </a:lnTo>
                      <a:lnTo>
                        <a:pt x="662" y="423"/>
                      </a:lnTo>
                      <a:lnTo>
                        <a:pt x="680" y="412"/>
                      </a:lnTo>
                      <a:lnTo>
                        <a:pt x="688" y="402"/>
                      </a:lnTo>
                      <a:lnTo>
                        <a:pt x="693" y="389"/>
                      </a:lnTo>
                      <a:close/>
                    </a:path>
                  </a:pathLst>
                </a:custGeom>
                <a:solidFill>
                  <a:srgbClr val="7C7C7C"/>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29" name="Freeform 19">
                  <a:extLst>
                    <a:ext uri="{FF2B5EF4-FFF2-40B4-BE49-F238E27FC236}">
                      <a16:creationId xmlns:a16="http://schemas.microsoft.com/office/drawing/2014/main" id="{B6B26B0F-662E-79C4-2C4B-4938D64A86C0}"/>
                    </a:ext>
                  </a:extLst>
                </p:cNvPr>
                <p:cNvSpPr>
                  <a:spLocks/>
                </p:cNvSpPr>
                <p:nvPr/>
              </p:nvSpPr>
              <p:spPr bwMode="auto">
                <a:xfrm>
                  <a:off x="2233037" y="1795578"/>
                  <a:ext cx="577646" cy="681254"/>
                </a:xfrm>
                <a:custGeom>
                  <a:avLst/>
                  <a:gdLst>
                    <a:gd name="T0" fmla="*/ 2147483646 w 814"/>
                    <a:gd name="T1" fmla="*/ 2147483646 h 960"/>
                    <a:gd name="T2" fmla="*/ 2147483646 w 814"/>
                    <a:gd name="T3" fmla="*/ 2147483646 h 960"/>
                    <a:gd name="T4" fmla="*/ 2147483646 w 814"/>
                    <a:gd name="T5" fmla="*/ 2147483646 h 960"/>
                    <a:gd name="T6" fmla="*/ 2147483646 w 814"/>
                    <a:gd name="T7" fmla="*/ 2147483646 h 960"/>
                    <a:gd name="T8" fmla="*/ 2147483646 w 814"/>
                    <a:gd name="T9" fmla="*/ 2147483646 h 960"/>
                    <a:gd name="T10" fmla="*/ 2147483646 w 814"/>
                    <a:gd name="T11" fmla="*/ 2147483646 h 960"/>
                    <a:gd name="T12" fmla="*/ 2147483646 w 814"/>
                    <a:gd name="T13" fmla="*/ 2147483646 h 960"/>
                    <a:gd name="T14" fmla="*/ 2147483646 w 814"/>
                    <a:gd name="T15" fmla="*/ 2147483646 h 960"/>
                    <a:gd name="T16" fmla="*/ 2147483646 w 814"/>
                    <a:gd name="T17" fmla="*/ 2147483646 h 960"/>
                    <a:gd name="T18" fmla="*/ 2147483646 w 814"/>
                    <a:gd name="T19" fmla="*/ 2147483646 h 960"/>
                    <a:gd name="T20" fmla="*/ 2147483646 w 814"/>
                    <a:gd name="T21" fmla="*/ 2147483646 h 960"/>
                    <a:gd name="T22" fmla="*/ 2147483646 w 814"/>
                    <a:gd name="T23" fmla="*/ 2147483646 h 960"/>
                    <a:gd name="T24" fmla="*/ 2147483646 w 814"/>
                    <a:gd name="T25" fmla="*/ 2147483646 h 960"/>
                    <a:gd name="T26" fmla="*/ 2147483646 w 814"/>
                    <a:gd name="T27" fmla="*/ 2147483646 h 960"/>
                    <a:gd name="T28" fmla="*/ 2147483646 w 814"/>
                    <a:gd name="T29" fmla="*/ 2147483646 h 960"/>
                    <a:gd name="T30" fmla="*/ 2147483646 w 814"/>
                    <a:gd name="T31" fmla="*/ 2147483646 h 960"/>
                    <a:gd name="T32" fmla="*/ 2147483646 w 814"/>
                    <a:gd name="T33" fmla="*/ 2147483646 h 960"/>
                    <a:gd name="T34" fmla="*/ 2147483646 w 814"/>
                    <a:gd name="T35" fmla="*/ 2147483646 h 960"/>
                    <a:gd name="T36" fmla="*/ 2147483646 w 814"/>
                    <a:gd name="T37" fmla="*/ 2147483646 h 960"/>
                    <a:gd name="T38" fmla="*/ 2147483646 w 814"/>
                    <a:gd name="T39" fmla="*/ 2147483646 h 960"/>
                    <a:gd name="T40" fmla="*/ 2147483646 w 814"/>
                    <a:gd name="T41" fmla="*/ 2147483646 h 960"/>
                    <a:gd name="T42" fmla="*/ 2147483646 w 814"/>
                    <a:gd name="T43" fmla="*/ 2147483646 h 960"/>
                    <a:gd name="T44" fmla="*/ 2147483646 w 814"/>
                    <a:gd name="T45" fmla="*/ 2147483646 h 960"/>
                    <a:gd name="T46" fmla="*/ 2147483646 w 814"/>
                    <a:gd name="T47" fmla="*/ 2147483646 h 960"/>
                    <a:gd name="T48" fmla="*/ 2147483646 w 814"/>
                    <a:gd name="T49" fmla="*/ 2147483646 h 960"/>
                    <a:gd name="T50" fmla="*/ 2147483646 w 814"/>
                    <a:gd name="T51" fmla="*/ 2147483646 h 960"/>
                    <a:gd name="T52" fmla="*/ 2147483646 w 814"/>
                    <a:gd name="T53" fmla="*/ 2147483646 h 960"/>
                    <a:gd name="T54" fmla="*/ 2147483646 w 814"/>
                    <a:gd name="T55" fmla="*/ 2147483646 h 960"/>
                    <a:gd name="T56" fmla="*/ 2147483646 w 814"/>
                    <a:gd name="T57" fmla="*/ 2147483646 h 960"/>
                    <a:gd name="T58" fmla="*/ 2147483646 w 814"/>
                    <a:gd name="T59" fmla="*/ 2147483646 h 960"/>
                    <a:gd name="T60" fmla="*/ 2147483646 w 814"/>
                    <a:gd name="T61" fmla="*/ 2147483646 h 960"/>
                    <a:gd name="T62" fmla="*/ 2147483646 w 814"/>
                    <a:gd name="T63" fmla="*/ 2147483646 h 960"/>
                    <a:gd name="T64" fmla="*/ 2147483646 w 814"/>
                    <a:gd name="T65" fmla="*/ 2147483646 h 960"/>
                    <a:gd name="T66" fmla="*/ 2147483646 w 814"/>
                    <a:gd name="T67" fmla="*/ 2147483646 h 960"/>
                    <a:gd name="T68" fmla="*/ 2147483646 w 814"/>
                    <a:gd name="T69" fmla="*/ 2147483646 h 960"/>
                    <a:gd name="T70" fmla="*/ 2147483646 w 814"/>
                    <a:gd name="T71" fmla="*/ 2147483646 h 960"/>
                    <a:gd name="T72" fmla="*/ 2147483646 w 814"/>
                    <a:gd name="T73" fmla="*/ 2147483646 h 960"/>
                    <a:gd name="T74" fmla="*/ 2147483646 w 814"/>
                    <a:gd name="T75" fmla="*/ 2147483646 h 960"/>
                    <a:gd name="T76" fmla="*/ 2147483646 w 814"/>
                    <a:gd name="T77" fmla="*/ 2147483646 h 960"/>
                    <a:gd name="T78" fmla="*/ 2147483646 w 814"/>
                    <a:gd name="T79" fmla="*/ 2147483646 h 960"/>
                    <a:gd name="T80" fmla="*/ 2147483646 w 814"/>
                    <a:gd name="T81" fmla="*/ 2147483646 h 960"/>
                    <a:gd name="T82" fmla="*/ 2147483646 w 814"/>
                    <a:gd name="T83" fmla="*/ 2147483646 h 960"/>
                    <a:gd name="T84" fmla="*/ 2147483646 w 814"/>
                    <a:gd name="T85" fmla="*/ 2147483646 h 960"/>
                    <a:gd name="T86" fmla="*/ 2147483646 w 814"/>
                    <a:gd name="T87" fmla="*/ 2147483646 h 960"/>
                    <a:gd name="T88" fmla="*/ 2147483646 w 814"/>
                    <a:gd name="T89" fmla="*/ 2147483646 h 960"/>
                    <a:gd name="T90" fmla="*/ 2147483646 w 814"/>
                    <a:gd name="T91" fmla="*/ 2147483646 h 960"/>
                    <a:gd name="T92" fmla="*/ 2147483646 w 814"/>
                    <a:gd name="T93" fmla="*/ 2147483646 h 960"/>
                    <a:gd name="T94" fmla="*/ 2147483646 w 814"/>
                    <a:gd name="T95" fmla="*/ 2147483646 h 960"/>
                    <a:gd name="T96" fmla="*/ 2147483646 w 814"/>
                    <a:gd name="T97" fmla="*/ 2147483646 h 960"/>
                    <a:gd name="T98" fmla="*/ 2147483646 w 814"/>
                    <a:gd name="T99" fmla="*/ 2147483646 h 960"/>
                    <a:gd name="T100" fmla="*/ 2147483646 w 814"/>
                    <a:gd name="T101" fmla="*/ 2147483646 h 960"/>
                    <a:gd name="T102" fmla="*/ 2147483646 w 814"/>
                    <a:gd name="T103" fmla="*/ 2147483646 h 960"/>
                    <a:gd name="T104" fmla="*/ 2147483646 w 814"/>
                    <a:gd name="T105" fmla="*/ 2147483646 h 960"/>
                    <a:gd name="T106" fmla="*/ 2147483646 w 814"/>
                    <a:gd name="T107" fmla="*/ 2147483646 h 960"/>
                    <a:gd name="T108" fmla="*/ 2147483646 w 814"/>
                    <a:gd name="T109" fmla="*/ 2147483646 h 9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4" h="960">
                      <a:moveTo>
                        <a:pt x="340" y="957"/>
                      </a:moveTo>
                      <a:lnTo>
                        <a:pt x="332" y="939"/>
                      </a:lnTo>
                      <a:lnTo>
                        <a:pt x="327" y="924"/>
                      </a:lnTo>
                      <a:lnTo>
                        <a:pt x="299" y="916"/>
                      </a:lnTo>
                      <a:lnTo>
                        <a:pt x="281" y="927"/>
                      </a:lnTo>
                      <a:lnTo>
                        <a:pt x="265" y="945"/>
                      </a:lnTo>
                      <a:lnTo>
                        <a:pt x="242" y="945"/>
                      </a:lnTo>
                      <a:lnTo>
                        <a:pt x="221" y="947"/>
                      </a:lnTo>
                      <a:lnTo>
                        <a:pt x="198" y="947"/>
                      </a:lnTo>
                      <a:lnTo>
                        <a:pt x="155" y="932"/>
                      </a:lnTo>
                      <a:lnTo>
                        <a:pt x="139" y="921"/>
                      </a:lnTo>
                      <a:lnTo>
                        <a:pt x="121" y="903"/>
                      </a:lnTo>
                      <a:lnTo>
                        <a:pt x="103" y="893"/>
                      </a:lnTo>
                      <a:lnTo>
                        <a:pt x="98" y="878"/>
                      </a:lnTo>
                      <a:lnTo>
                        <a:pt x="98" y="857"/>
                      </a:lnTo>
                      <a:lnTo>
                        <a:pt x="100" y="839"/>
                      </a:lnTo>
                      <a:lnTo>
                        <a:pt x="95" y="824"/>
                      </a:lnTo>
                      <a:lnTo>
                        <a:pt x="80" y="813"/>
                      </a:lnTo>
                      <a:lnTo>
                        <a:pt x="77" y="788"/>
                      </a:lnTo>
                      <a:lnTo>
                        <a:pt x="90" y="762"/>
                      </a:lnTo>
                      <a:lnTo>
                        <a:pt x="106" y="746"/>
                      </a:lnTo>
                      <a:lnTo>
                        <a:pt x="121" y="728"/>
                      </a:lnTo>
                      <a:lnTo>
                        <a:pt x="137" y="713"/>
                      </a:lnTo>
                      <a:lnTo>
                        <a:pt x="129" y="697"/>
                      </a:lnTo>
                      <a:lnTo>
                        <a:pt x="113" y="687"/>
                      </a:lnTo>
                      <a:lnTo>
                        <a:pt x="116" y="669"/>
                      </a:lnTo>
                      <a:lnTo>
                        <a:pt x="108" y="654"/>
                      </a:lnTo>
                      <a:lnTo>
                        <a:pt x="93" y="641"/>
                      </a:lnTo>
                      <a:lnTo>
                        <a:pt x="70" y="643"/>
                      </a:lnTo>
                      <a:lnTo>
                        <a:pt x="44" y="638"/>
                      </a:lnTo>
                      <a:lnTo>
                        <a:pt x="28" y="628"/>
                      </a:lnTo>
                      <a:lnTo>
                        <a:pt x="21" y="613"/>
                      </a:lnTo>
                      <a:lnTo>
                        <a:pt x="23" y="594"/>
                      </a:lnTo>
                      <a:lnTo>
                        <a:pt x="26" y="574"/>
                      </a:lnTo>
                      <a:lnTo>
                        <a:pt x="0" y="569"/>
                      </a:lnTo>
                      <a:lnTo>
                        <a:pt x="13" y="546"/>
                      </a:lnTo>
                      <a:lnTo>
                        <a:pt x="34" y="543"/>
                      </a:lnTo>
                      <a:lnTo>
                        <a:pt x="54" y="533"/>
                      </a:lnTo>
                      <a:lnTo>
                        <a:pt x="72" y="525"/>
                      </a:lnTo>
                      <a:lnTo>
                        <a:pt x="93" y="515"/>
                      </a:lnTo>
                      <a:lnTo>
                        <a:pt x="121" y="502"/>
                      </a:lnTo>
                      <a:lnTo>
                        <a:pt x="139" y="494"/>
                      </a:lnTo>
                      <a:lnTo>
                        <a:pt x="152" y="468"/>
                      </a:lnTo>
                      <a:lnTo>
                        <a:pt x="144" y="453"/>
                      </a:lnTo>
                      <a:lnTo>
                        <a:pt x="147" y="435"/>
                      </a:lnTo>
                      <a:lnTo>
                        <a:pt x="162" y="419"/>
                      </a:lnTo>
                      <a:lnTo>
                        <a:pt x="155" y="404"/>
                      </a:lnTo>
                      <a:lnTo>
                        <a:pt x="170" y="386"/>
                      </a:lnTo>
                      <a:lnTo>
                        <a:pt x="191" y="378"/>
                      </a:lnTo>
                      <a:lnTo>
                        <a:pt x="214" y="376"/>
                      </a:lnTo>
                      <a:lnTo>
                        <a:pt x="229" y="360"/>
                      </a:lnTo>
                      <a:lnTo>
                        <a:pt x="245" y="350"/>
                      </a:lnTo>
                      <a:lnTo>
                        <a:pt x="273" y="358"/>
                      </a:lnTo>
                      <a:lnTo>
                        <a:pt x="299" y="363"/>
                      </a:lnTo>
                      <a:lnTo>
                        <a:pt x="319" y="355"/>
                      </a:lnTo>
                      <a:lnTo>
                        <a:pt x="335" y="337"/>
                      </a:lnTo>
                      <a:lnTo>
                        <a:pt x="353" y="329"/>
                      </a:lnTo>
                      <a:lnTo>
                        <a:pt x="368" y="314"/>
                      </a:lnTo>
                      <a:lnTo>
                        <a:pt x="361" y="296"/>
                      </a:lnTo>
                      <a:lnTo>
                        <a:pt x="363" y="278"/>
                      </a:lnTo>
                      <a:lnTo>
                        <a:pt x="345" y="260"/>
                      </a:lnTo>
                      <a:lnTo>
                        <a:pt x="330" y="229"/>
                      </a:lnTo>
                      <a:lnTo>
                        <a:pt x="337" y="219"/>
                      </a:lnTo>
                      <a:lnTo>
                        <a:pt x="350" y="203"/>
                      </a:lnTo>
                      <a:lnTo>
                        <a:pt x="371" y="193"/>
                      </a:lnTo>
                      <a:lnTo>
                        <a:pt x="384" y="167"/>
                      </a:lnTo>
                      <a:lnTo>
                        <a:pt x="376" y="154"/>
                      </a:lnTo>
                      <a:lnTo>
                        <a:pt x="389" y="131"/>
                      </a:lnTo>
                      <a:lnTo>
                        <a:pt x="404" y="113"/>
                      </a:lnTo>
                      <a:lnTo>
                        <a:pt x="417" y="90"/>
                      </a:lnTo>
                      <a:lnTo>
                        <a:pt x="409" y="74"/>
                      </a:lnTo>
                      <a:lnTo>
                        <a:pt x="412" y="54"/>
                      </a:lnTo>
                      <a:lnTo>
                        <a:pt x="409" y="28"/>
                      </a:lnTo>
                      <a:lnTo>
                        <a:pt x="425" y="10"/>
                      </a:lnTo>
                      <a:lnTo>
                        <a:pt x="446" y="2"/>
                      </a:lnTo>
                      <a:lnTo>
                        <a:pt x="466" y="0"/>
                      </a:lnTo>
                      <a:lnTo>
                        <a:pt x="476" y="15"/>
                      </a:lnTo>
                      <a:lnTo>
                        <a:pt x="482" y="31"/>
                      </a:lnTo>
                      <a:lnTo>
                        <a:pt x="489" y="46"/>
                      </a:lnTo>
                      <a:lnTo>
                        <a:pt x="528" y="54"/>
                      </a:lnTo>
                      <a:lnTo>
                        <a:pt x="536" y="69"/>
                      </a:lnTo>
                      <a:lnTo>
                        <a:pt x="543" y="85"/>
                      </a:lnTo>
                      <a:lnTo>
                        <a:pt x="567" y="90"/>
                      </a:lnTo>
                      <a:lnTo>
                        <a:pt x="574" y="105"/>
                      </a:lnTo>
                      <a:lnTo>
                        <a:pt x="590" y="116"/>
                      </a:lnTo>
                      <a:lnTo>
                        <a:pt x="597" y="131"/>
                      </a:lnTo>
                      <a:lnTo>
                        <a:pt x="595" y="149"/>
                      </a:lnTo>
                      <a:lnTo>
                        <a:pt x="579" y="167"/>
                      </a:lnTo>
                      <a:lnTo>
                        <a:pt x="564" y="183"/>
                      </a:lnTo>
                      <a:lnTo>
                        <a:pt x="572" y="198"/>
                      </a:lnTo>
                      <a:lnTo>
                        <a:pt x="569" y="219"/>
                      </a:lnTo>
                      <a:lnTo>
                        <a:pt x="554" y="234"/>
                      </a:lnTo>
                      <a:lnTo>
                        <a:pt x="559" y="250"/>
                      </a:lnTo>
                      <a:lnTo>
                        <a:pt x="567" y="265"/>
                      </a:lnTo>
                      <a:lnTo>
                        <a:pt x="567" y="283"/>
                      </a:lnTo>
                      <a:lnTo>
                        <a:pt x="572" y="298"/>
                      </a:lnTo>
                      <a:lnTo>
                        <a:pt x="577" y="314"/>
                      </a:lnTo>
                      <a:lnTo>
                        <a:pt x="585" y="329"/>
                      </a:lnTo>
                      <a:lnTo>
                        <a:pt x="590" y="345"/>
                      </a:lnTo>
                      <a:lnTo>
                        <a:pt x="621" y="358"/>
                      </a:lnTo>
                      <a:lnTo>
                        <a:pt x="639" y="368"/>
                      </a:lnTo>
                      <a:lnTo>
                        <a:pt x="636" y="386"/>
                      </a:lnTo>
                      <a:lnTo>
                        <a:pt x="621" y="404"/>
                      </a:lnTo>
                      <a:lnTo>
                        <a:pt x="621" y="430"/>
                      </a:lnTo>
                      <a:lnTo>
                        <a:pt x="600" y="437"/>
                      </a:lnTo>
                      <a:lnTo>
                        <a:pt x="567" y="437"/>
                      </a:lnTo>
                      <a:lnTo>
                        <a:pt x="546" y="445"/>
                      </a:lnTo>
                      <a:lnTo>
                        <a:pt x="548" y="473"/>
                      </a:lnTo>
                      <a:lnTo>
                        <a:pt x="556" y="497"/>
                      </a:lnTo>
                      <a:lnTo>
                        <a:pt x="556" y="515"/>
                      </a:lnTo>
                      <a:lnTo>
                        <a:pt x="561" y="530"/>
                      </a:lnTo>
                      <a:lnTo>
                        <a:pt x="587" y="538"/>
                      </a:lnTo>
                      <a:lnTo>
                        <a:pt x="605" y="548"/>
                      </a:lnTo>
                      <a:lnTo>
                        <a:pt x="631" y="553"/>
                      </a:lnTo>
                      <a:lnTo>
                        <a:pt x="649" y="546"/>
                      </a:lnTo>
                      <a:lnTo>
                        <a:pt x="667" y="561"/>
                      </a:lnTo>
                      <a:lnTo>
                        <a:pt x="685" y="574"/>
                      </a:lnTo>
                      <a:lnTo>
                        <a:pt x="706" y="592"/>
                      </a:lnTo>
                      <a:lnTo>
                        <a:pt x="708" y="597"/>
                      </a:lnTo>
                      <a:lnTo>
                        <a:pt x="716" y="613"/>
                      </a:lnTo>
                      <a:lnTo>
                        <a:pt x="736" y="631"/>
                      </a:lnTo>
                      <a:lnTo>
                        <a:pt x="754" y="623"/>
                      </a:lnTo>
                      <a:lnTo>
                        <a:pt x="770" y="633"/>
                      </a:lnTo>
                      <a:lnTo>
                        <a:pt x="788" y="643"/>
                      </a:lnTo>
                      <a:lnTo>
                        <a:pt x="806" y="661"/>
                      </a:lnTo>
                      <a:lnTo>
                        <a:pt x="811" y="667"/>
                      </a:lnTo>
                      <a:lnTo>
                        <a:pt x="814" y="669"/>
                      </a:lnTo>
                      <a:lnTo>
                        <a:pt x="801" y="679"/>
                      </a:lnTo>
                      <a:lnTo>
                        <a:pt x="791" y="697"/>
                      </a:lnTo>
                      <a:lnTo>
                        <a:pt x="783" y="713"/>
                      </a:lnTo>
                      <a:lnTo>
                        <a:pt x="780" y="734"/>
                      </a:lnTo>
                      <a:lnTo>
                        <a:pt x="783" y="736"/>
                      </a:lnTo>
                      <a:lnTo>
                        <a:pt x="754" y="752"/>
                      </a:lnTo>
                      <a:lnTo>
                        <a:pt x="747" y="734"/>
                      </a:lnTo>
                      <a:lnTo>
                        <a:pt x="731" y="726"/>
                      </a:lnTo>
                      <a:lnTo>
                        <a:pt x="716" y="713"/>
                      </a:lnTo>
                      <a:lnTo>
                        <a:pt x="695" y="723"/>
                      </a:lnTo>
                      <a:lnTo>
                        <a:pt x="680" y="739"/>
                      </a:lnTo>
                      <a:lnTo>
                        <a:pt x="662" y="746"/>
                      </a:lnTo>
                      <a:lnTo>
                        <a:pt x="644" y="757"/>
                      </a:lnTo>
                      <a:lnTo>
                        <a:pt x="623" y="767"/>
                      </a:lnTo>
                      <a:lnTo>
                        <a:pt x="615" y="752"/>
                      </a:lnTo>
                      <a:lnTo>
                        <a:pt x="597" y="759"/>
                      </a:lnTo>
                      <a:lnTo>
                        <a:pt x="582" y="777"/>
                      </a:lnTo>
                      <a:lnTo>
                        <a:pt x="561" y="785"/>
                      </a:lnTo>
                      <a:lnTo>
                        <a:pt x="541" y="788"/>
                      </a:lnTo>
                      <a:lnTo>
                        <a:pt x="525" y="803"/>
                      </a:lnTo>
                      <a:lnTo>
                        <a:pt x="518" y="788"/>
                      </a:lnTo>
                      <a:lnTo>
                        <a:pt x="492" y="782"/>
                      </a:lnTo>
                      <a:lnTo>
                        <a:pt x="489" y="800"/>
                      </a:lnTo>
                      <a:lnTo>
                        <a:pt x="484" y="813"/>
                      </a:lnTo>
                      <a:lnTo>
                        <a:pt x="471" y="836"/>
                      </a:lnTo>
                      <a:lnTo>
                        <a:pt x="453" y="844"/>
                      </a:lnTo>
                      <a:lnTo>
                        <a:pt x="440" y="870"/>
                      </a:lnTo>
                      <a:lnTo>
                        <a:pt x="448" y="885"/>
                      </a:lnTo>
                      <a:lnTo>
                        <a:pt x="453" y="901"/>
                      </a:lnTo>
                      <a:lnTo>
                        <a:pt x="451" y="919"/>
                      </a:lnTo>
                      <a:lnTo>
                        <a:pt x="438" y="945"/>
                      </a:lnTo>
                      <a:lnTo>
                        <a:pt x="420" y="952"/>
                      </a:lnTo>
                      <a:lnTo>
                        <a:pt x="402" y="960"/>
                      </a:lnTo>
                      <a:lnTo>
                        <a:pt x="376" y="955"/>
                      </a:lnTo>
                      <a:lnTo>
                        <a:pt x="350" y="950"/>
                      </a:lnTo>
                      <a:lnTo>
                        <a:pt x="340" y="957"/>
                      </a:lnTo>
                      <a:close/>
                    </a:path>
                  </a:pathLst>
                </a:custGeom>
                <a:solidFill>
                  <a:srgbClr val="00155B"/>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30" name="Freeform 20">
                  <a:extLst>
                    <a:ext uri="{FF2B5EF4-FFF2-40B4-BE49-F238E27FC236}">
                      <a16:creationId xmlns:a16="http://schemas.microsoft.com/office/drawing/2014/main" id="{85E146BA-4C92-D7D2-951A-EC5D1D05EA82}"/>
                    </a:ext>
                  </a:extLst>
                </p:cNvPr>
                <p:cNvSpPr>
                  <a:spLocks/>
                </p:cNvSpPr>
                <p:nvPr/>
              </p:nvSpPr>
              <p:spPr bwMode="auto">
                <a:xfrm>
                  <a:off x="2269937" y="1928990"/>
                  <a:ext cx="224246" cy="153282"/>
                </a:xfrm>
                <a:custGeom>
                  <a:avLst/>
                  <a:gdLst>
                    <a:gd name="T0" fmla="*/ 2147483646 w 316"/>
                    <a:gd name="T1" fmla="*/ 2147483646 h 216"/>
                    <a:gd name="T2" fmla="*/ 2147483646 w 316"/>
                    <a:gd name="T3" fmla="*/ 2147483646 h 216"/>
                    <a:gd name="T4" fmla="*/ 2147483646 w 316"/>
                    <a:gd name="T5" fmla="*/ 2147483646 h 216"/>
                    <a:gd name="T6" fmla="*/ 2147483646 w 316"/>
                    <a:gd name="T7" fmla="*/ 2147483646 h 216"/>
                    <a:gd name="T8" fmla="*/ 2147483646 w 316"/>
                    <a:gd name="T9" fmla="*/ 2147483646 h 216"/>
                    <a:gd name="T10" fmla="*/ 2147483646 w 316"/>
                    <a:gd name="T11" fmla="*/ 2147483646 h 216"/>
                    <a:gd name="T12" fmla="*/ 2147483646 w 316"/>
                    <a:gd name="T13" fmla="*/ 2147483646 h 216"/>
                    <a:gd name="T14" fmla="*/ 2147483646 w 316"/>
                    <a:gd name="T15" fmla="*/ 2147483646 h 216"/>
                    <a:gd name="T16" fmla="*/ 2147483646 w 316"/>
                    <a:gd name="T17" fmla="*/ 2147483646 h 216"/>
                    <a:gd name="T18" fmla="*/ 2147483646 w 316"/>
                    <a:gd name="T19" fmla="*/ 2147483646 h 216"/>
                    <a:gd name="T20" fmla="*/ 2147483646 w 316"/>
                    <a:gd name="T21" fmla="*/ 2147483646 h 216"/>
                    <a:gd name="T22" fmla="*/ 2147483646 w 316"/>
                    <a:gd name="T23" fmla="*/ 2147483646 h 216"/>
                    <a:gd name="T24" fmla="*/ 2147483646 w 316"/>
                    <a:gd name="T25" fmla="*/ 2147483646 h 216"/>
                    <a:gd name="T26" fmla="*/ 2147483646 w 316"/>
                    <a:gd name="T27" fmla="*/ 2147483646 h 216"/>
                    <a:gd name="T28" fmla="*/ 2147483646 w 316"/>
                    <a:gd name="T29" fmla="*/ 2147483646 h 216"/>
                    <a:gd name="T30" fmla="*/ 2147483646 w 316"/>
                    <a:gd name="T31" fmla="*/ 2147483646 h 216"/>
                    <a:gd name="T32" fmla="*/ 2147483646 w 316"/>
                    <a:gd name="T33" fmla="*/ 2147483646 h 216"/>
                    <a:gd name="T34" fmla="*/ 2147483646 w 316"/>
                    <a:gd name="T35" fmla="*/ 2147483646 h 216"/>
                    <a:gd name="T36" fmla="*/ 2147483646 w 316"/>
                    <a:gd name="T37" fmla="*/ 2147483646 h 216"/>
                    <a:gd name="T38" fmla="*/ 2147483646 w 316"/>
                    <a:gd name="T39" fmla="*/ 2147483646 h 216"/>
                    <a:gd name="T40" fmla="*/ 2147483646 w 316"/>
                    <a:gd name="T41" fmla="*/ 2147483646 h 216"/>
                    <a:gd name="T42" fmla="*/ 2147483646 w 316"/>
                    <a:gd name="T43" fmla="*/ 2147483646 h 216"/>
                    <a:gd name="T44" fmla="*/ 2147483646 w 316"/>
                    <a:gd name="T45" fmla="*/ 2147483646 h 216"/>
                    <a:gd name="T46" fmla="*/ 2147483646 w 316"/>
                    <a:gd name="T47" fmla="*/ 2147483646 h 216"/>
                    <a:gd name="T48" fmla="*/ 2147483646 w 316"/>
                    <a:gd name="T49" fmla="*/ 2147483646 h 216"/>
                    <a:gd name="T50" fmla="*/ 2147483646 w 316"/>
                    <a:gd name="T51" fmla="*/ 2147483646 h 216"/>
                    <a:gd name="T52" fmla="*/ 2147483646 w 316"/>
                    <a:gd name="T53" fmla="*/ 2147483646 h 216"/>
                    <a:gd name="T54" fmla="*/ 2147483646 w 316"/>
                    <a:gd name="T55" fmla="*/ 2147483646 h 216"/>
                    <a:gd name="T56" fmla="*/ 0 w 316"/>
                    <a:gd name="T57" fmla="*/ 2147483646 h 216"/>
                    <a:gd name="T58" fmla="*/ 2147483646 w 316"/>
                    <a:gd name="T59" fmla="*/ 2147483646 h 216"/>
                    <a:gd name="T60" fmla="*/ 2147483646 w 316"/>
                    <a:gd name="T61" fmla="*/ 2147483646 h 216"/>
                    <a:gd name="T62" fmla="*/ 2147483646 w 316"/>
                    <a:gd name="T63" fmla="*/ 2147483646 h 216"/>
                    <a:gd name="T64" fmla="*/ 2147483646 w 316"/>
                    <a:gd name="T65" fmla="*/ 2147483646 h 216"/>
                    <a:gd name="T66" fmla="*/ 2147483646 w 316"/>
                    <a:gd name="T67" fmla="*/ 2147483646 h 216"/>
                    <a:gd name="T68" fmla="*/ 2147483646 w 316"/>
                    <a:gd name="T69" fmla="*/ 2147483646 h 216"/>
                    <a:gd name="T70" fmla="*/ 2147483646 w 316"/>
                    <a:gd name="T71" fmla="*/ 2147483646 h 216"/>
                    <a:gd name="T72" fmla="*/ 2147483646 w 316"/>
                    <a:gd name="T73" fmla="*/ 2147483646 h 216"/>
                    <a:gd name="T74" fmla="*/ 2147483646 w 316"/>
                    <a:gd name="T75" fmla="*/ 2147483646 h 216"/>
                    <a:gd name="T76" fmla="*/ 2147483646 w 316"/>
                    <a:gd name="T77" fmla="*/ 0 h 216"/>
                    <a:gd name="T78" fmla="*/ 2147483646 w 316"/>
                    <a:gd name="T79" fmla="*/ 0 h 216"/>
                    <a:gd name="T80" fmla="*/ 2147483646 w 316"/>
                    <a:gd name="T81" fmla="*/ 2147483646 h 216"/>
                    <a:gd name="T82" fmla="*/ 2147483646 w 316"/>
                    <a:gd name="T83" fmla="*/ 2147483646 h 216"/>
                    <a:gd name="T84" fmla="*/ 2147483646 w 316"/>
                    <a:gd name="T85" fmla="*/ 2147483646 h 216"/>
                    <a:gd name="T86" fmla="*/ 2147483646 w 316"/>
                    <a:gd name="T87" fmla="*/ 2147483646 h 216"/>
                    <a:gd name="T88" fmla="*/ 2147483646 w 316"/>
                    <a:gd name="T89" fmla="*/ 2147483646 h 216"/>
                    <a:gd name="T90" fmla="*/ 2147483646 w 316"/>
                    <a:gd name="T91" fmla="*/ 2147483646 h 2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6" h="216">
                      <a:moveTo>
                        <a:pt x="285" y="31"/>
                      </a:moveTo>
                      <a:lnTo>
                        <a:pt x="280" y="41"/>
                      </a:lnTo>
                      <a:lnTo>
                        <a:pt x="293" y="72"/>
                      </a:lnTo>
                      <a:lnTo>
                        <a:pt x="314" y="90"/>
                      </a:lnTo>
                      <a:lnTo>
                        <a:pt x="309" y="108"/>
                      </a:lnTo>
                      <a:lnTo>
                        <a:pt x="316" y="126"/>
                      </a:lnTo>
                      <a:lnTo>
                        <a:pt x="301" y="141"/>
                      </a:lnTo>
                      <a:lnTo>
                        <a:pt x="283" y="149"/>
                      </a:lnTo>
                      <a:lnTo>
                        <a:pt x="267" y="167"/>
                      </a:lnTo>
                      <a:lnTo>
                        <a:pt x="247" y="175"/>
                      </a:lnTo>
                      <a:lnTo>
                        <a:pt x="224" y="170"/>
                      </a:lnTo>
                      <a:lnTo>
                        <a:pt x="195" y="162"/>
                      </a:lnTo>
                      <a:lnTo>
                        <a:pt x="177" y="172"/>
                      </a:lnTo>
                      <a:lnTo>
                        <a:pt x="162" y="188"/>
                      </a:lnTo>
                      <a:lnTo>
                        <a:pt x="141" y="190"/>
                      </a:lnTo>
                      <a:lnTo>
                        <a:pt x="121" y="198"/>
                      </a:lnTo>
                      <a:lnTo>
                        <a:pt x="105" y="216"/>
                      </a:lnTo>
                      <a:lnTo>
                        <a:pt x="103" y="216"/>
                      </a:lnTo>
                      <a:lnTo>
                        <a:pt x="92" y="211"/>
                      </a:lnTo>
                      <a:lnTo>
                        <a:pt x="64" y="206"/>
                      </a:lnTo>
                      <a:lnTo>
                        <a:pt x="48" y="198"/>
                      </a:lnTo>
                      <a:lnTo>
                        <a:pt x="43" y="183"/>
                      </a:lnTo>
                      <a:lnTo>
                        <a:pt x="46" y="162"/>
                      </a:lnTo>
                      <a:lnTo>
                        <a:pt x="46" y="144"/>
                      </a:lnTo>
                      <a:lnTo>
                        <a:pt x="36" y="118"/>
                      </a:lnTo>
                      <a:lnTo>
                        <a:pt x="30" y="105"/>
                      </a:lnTo>
                      <a:lnTo>
                        <a:pt x="12" y="95"/>
                      </a:lnTo>
                      <a:lnTo>
                        <a:pt x="7" y="80"/>
                      </a:lnTo>
                      <a:lnTo>
                        <a:pt x="0" y="64"/>
                      </a:lnTo>
                      <a:lnTo>
                        <a:pt x="23" y="64"/>
                      </a:lnTo>
                      <a:lnTo>
                        <a:pt x="41" y="54"/>
                      </a:lnTo>
                      <a:lnTo>
                        <a:pt x="51" y="49"/>
                      </a:lnTo>
                      <a:lnTo>
                        <a:pt x="69" y="41"/>
                      </a:lnTo>
                      <a:lnTo>
                        <a:pt x="92" y="38"/>
                      </a:lnTo>
                      <a:lnTo>
                        <a:pt x="110" y="28"/>
                      </a:lnTo>
                      <a:lnTo>
                        <a:pt x="126" y="15"/>
                      </a:lnTo>
                      <a:lnTo>
                        <a:pt x="149" y="13"/>
                      </a:lnTo>
                      <a:lnTo>
                        <a:pt x="175" y="18"/>
                      </a:lnTo>
                      <a:lnTo>
                        <a:pt x="190" y="0"/>
                      </a:lnTo>
                      <a:lnTo>
                        <a:pt x="213" y="0"/>
                      </a:lnTo>
                      <a:lnTo>
                        <a:pt x="218" y="15"/>
                      </a:lnTo>
                      <a:lnTo>
                        <a:pt x="226" y="31"/>
                      </a:lnTo>
                      <a:lnTo>
                        <a:pt x="252" y="36"/>
                      </a:lnTo>
                      <a:lnTo>
                        <a:pt x="267" y="20"/>
                      </a:lnTo>
                      <a:lnTo>
                        <a:pt x="291" y="25"/>
                      </a:lnTo>
                      <a:lnTo>
                        <a:pt x="285" y="31"/>
                      </a:lnTo>
                      <a:close/>
                    </a:path>
                  </a:pathLst>
                </a:custGeom>
                <a:solidFill>
                  <a:srgbClr val="00155B"/>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31" name="Freeform 21">
                  <a:extLst>
                    <a:ext uri="{FF2B5EF4-FFF2-40B4-BE49-F238E27FC236}">
                      <a16:creationId xmlns:a16="http://schemas.microsoft.com/office/drawing/2014/main" id="{754A2347-E719-BDD2-384F-FC098912A047}"/>
                    </a:ext>
                  </a:extLst>
                </p:cNvPr>
                <p:cNvSpPr>
                  <a:spLocks/>
                </p:cNvSpPr>
                <p:nvPr/>
              </p:nvSpPr>
              <p:spPr bwMode="auto">
                <a:xfrm>
                  <a:off x="2443089" y="2301550"/>
                  <a:ext cx="517328" cy="270373"/>
                </a:xfrm>
                <a:custGeom>
                  <a:avLst/>
                  <a:gdLst>
                    <a:gd name="T0" fmla="*/ 2147483646 w 729"/>
                    <a:gd name="T1" fmla="*/ 2147483646 h 381"/>
                    <a:gd name="T2" fmla="*/ 2147483646 w 729"/>
                    <a:gd name="T3" fmla="*/ 2147483646 h 381"/>
                    <a:gd name="T4" fmla="*/ 2147483646 w 729"/>
                    <a:gd name="T5" fmla="*/ 2147483646 h 381"/>
                    <a:gd name="T6" fmla="*/ 2147483646 w 729"/>
                    <a:gd name="T7" fmla="*/ 2147483646 h 381"/>
                    <a:gd name="T8" fmla="*/ 2147483646 w 729"/>
                    <a:gd name="T9" fmla="*/ 2147483646 h 381"/>
                    <a:gd name="T10" fmla="*/ 2147483646 w 729"/>
                    <a:gd name="T11" fmla="*/ 2147483646 h 381"/>
                    <a:gd name="T12" fmla="*/ 2147483646 w 729"/>
                    <a:gd name="T13" fmla="*/ 2147483646 h 381"/>
                    <a:gd name="T14" fmla="*/ 2147483646 w 729"/>
                    <a:gd name="T15" fmla="*/ 2147483646 h 381"/>
                    <a:gd name="T16" fmla="*/ 2147483646 w 729"/>
                    <a:gd name="T17" fmla="*/ 2147483646 h 381"/>
                    <a:gd name="T18" fmla="*/ 2147483646 w 729"/>
                    <a:gd name="T19" fmla="*/ 2147483646 h 381"/>
                    <a:gd name="T20" fmla="*/ 2147483646 w 729"/>
                    <a:gd name="T21" fmla="*/ 2147483646 h 381"/>
                    <a:gd name="T22" fmla="*/ 2147483646 w 729"/>
                    <a:gd name="T23" fmla="*/ 2147483646 h 381"/>
                    <a:gd name="T24" fmla="*/ 2147483646 w 729"/>
                    <a:gd name="T25" fmla="*/ 2147483646 h 381"/>
                    <a:gd name="T26" fmla="*/ 2147483646 w 729"/>
                    <a:gd name="T27" fmla="*/ 2147483646 h 381"/>
                    <a:gd name="T28" fmla="*/ 2147483646 w 729"/>
                    <a:gd name="T29" fmla="*/ 2147483646 h 381"/>
                    <a:gd name="T30" fmla="*/ 2147483646 w 729"/>
                    <a:gd name="T31" fmla="*/ 2147483646 h 381"/>
                    <a:gd name="T32" fmla="*/ 2147483646 w 729"/>
                    <a:gd name="T33" fmla="*/ 2147483646 h 381"/>
                    <a:gd name="T34" fmla="*/ 2147483646 w 729"/>
                    <a:gd name="T35" fmla="*/ 2147483646 h 381"/>
                    <a:gd name="T36" fmla="*/ 2147483646 w 729"/>
                    <a:gd name="T37" fmla="*/ 2147483646 h 381"/>
                    <a:gd name="T38" fmla="*/ 2147483646 w 729"/>
                    <a:gd name="T39" fmla="*/ 2147483646 h 381"/>
                    <a:gd name="T40" fmla="*/ 2147483646 w 729"/>
                    <a:gd name="T41" fmla="*/ 2147483646 h 381"/>
                    <a:gd name="T42" fmla="*/ 2147483646 w 729"/>
                    <a:gd name="T43" fmla="*/ 2147483646 h 381"/>
                    <a:gd name="T44" fmla="*/ 2147483646 w 729"/>
                    <a:gd name="T45" fmla="*/ 2147483646 h 381"/>
                    <a:gd name="T46" fmla="*/ 2147483646 w 729"/>
                    <a:gd name="T47" fmla="*/ 2147483646 h 381"/>
                    <a:gd name="T48" fmla="*/ 2147483646 w 729"/>
                    <a:gd name="T49" fmla="*/ 2147483646 h 381"/>
                    <a:gd name="T50" fmla="*/ 2147483646 w 729"/>
                    <a:gd name="T51" fmla="*/ 2147483646 h 381"/>
                    <a:gd name="T52" fmla="*/ 2147483646 w 729"/>
                    <a:gd name="T53" fmla="*/ 2147483646 h 381"/>
                    <a:gd name="T54" fmla="*/ 2147483646 w 729"/>
                    <a:gd name="T55" fmla="*/ 2147483646 h 381"/>
                    <a:gd name="T56" fmla="*/ 2147483646 w 729"/>
                    <a:gd name="T57" fmla="*/ 2147483646 h 381"/>
                    <a:gd name="T58" fmla="*/ 2147483646 w 729"/>
                    <a:gd name="T59" fmla="*/ 2147483646 h 381"/>
                    <a:gd name="T60" fmla="*/ 2147483646 w 729"/>
                    <a:gd name="T61" fmla="*/ 0 h 381"/>
                    <a:gd name="T62" fmla="*/ 2147483646 w 729"/>
                    <a:gd name="T63" fmla="*/ 2147483646 h 381"/>
                    <a:gd name="T64" fmla="*/ 2147483646 w 729"/>
                    <a:gd name="T65" fmla="*/ 2147483646 h 381"/>
                    <a:gd name="T66" fmla="*/ 2147483646 w 729"/>
                    <a:gd name="T67" fmla="*/ 2147483646 h 381"/>
                    <a:gd name="T68" fmla="*/ 2147483646 w 729"/>
                    <a:gd name="T69" fmla="*/ 2147483646 h 381"/>
                    <a:gd name="T70" fmla="*/ 2147483646 w 729"/>
                    <a:gd name="T71" fmla="*/ 2147483646 h 381"/>
                    <a:gd name="T72" fmla="*/ 2147483646 w 729"/>
                    <a:gd name="T73" fmla="*/ 2147483646 h 381"/>
                    <a:gd name="T74" fmla="*/ 2147483646 w 729"/>
                    <a:gd name="T75" fmla="*/ 2147483646 h 381"/>
                    <a:gd name="T76" fmla="*/ 2147483646 w 729"/>
                    <a:gd name="T77" fmla="*/ 2147483646 h 381"/>
                    <a:gd name="T78" fmla="*/ 2147483646 w 729"/>
                    <a:gd name="T79" fmla="*/ 2147483646 h 381"/>
                    <a:gd name="T80" fmla="*/ 2147483646 w 729"/>
                    <a:gd name="T81" fmla="*/ 2147483646 h 381"/>
                    <a:gd name="T82" fmla="*/ 2147483646 w 729"/>
                    <a:gd name="T83" fmla="*/ 2147483646 h 381"/>
                    <a:gd name="T84" fmla="*/ 2147483646 w 729"/>
                    <a:gd name="T85" fmla="*/ 2147483646 h 381"/>
                    <a:gd name="T86" fmla="*/ 2147483646 w 729"/>
                    <a:gd name="T87" fmla="*/ 2147483646 h 381"/>
                    <a:gd name="T88" fmla="*/ 2147483646 w 729"/>
                    <a:gd name="T89" fmla="*/ 2147483646 h 381"/>
                    <a:gd name="T90" fmla="*/ 2147483646 w 729"/>
                    <a:gd name="T91" fmla="*/ 2147483646 h 381"/>
                    <a:gd name="T92" fmla="*/ 2147483646 w 729"/>
                    <a:gd name="T93" fmla="*/ 2147483646 h 381"/>
                    <a:gd name="T94" fmla="*/ 2147483646 w 729"/>
                    <a:gd name="T95" fmla="*/ 2147483646 h 381"/>
                    <a:gd name="T96" fmla="*/ 2147483646 w 729"/>
                    <a:gd name="T97" fmla="*/ 2147483646 h 3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9" h="381">
                      <a:moveTo>
                        <a:pt x="16" y="381"/>
                      </a:moveTo>
                      <a:lnTo>
                        <a:pt x="36" y="373"/>
                      </a:lnTo>
                      <a:lnTo>
                        <a:pt x="54" y="363"/>
                      </a:lnTo>
                      <a:lnTo>
                        <a:pt x="77" y="363"/>
                      </a:lnTo>
                      <a:lnTo>
                        <a:pt x="95" y="353"/>
                      </a:lnTo>
                      <a:lnTo>
                        <a:pt x="124" y="340"/>
                      </a:lnTo>
                      <a:lnTo>
                        <a:pt x="142" y="332"/>
                      </a:lnTo>
                      <a:lnTo>
                        <a:pt x="162" y="322"/>
                      </a:lnTo>
                      <a:lnTo>
                        <a:pt x="178" y="306"/>
                      </a:lnTo>
                      <a:lnTo>
                        <a:pt x="186" y="273"/>
                      </a:lnTo>
                      <a:lnTo>
                        <a:pt x="198" y="250"/>
                      </a:lnTo>
                      <a:lnTo>
                        <a:pt x="211" y="226"/>
                      </a:lnTo>
                      <a:lnTo>
                        <a:pt x="224" y="208"/>
                      </a:lnTo>
                      <a:lnTo>
                        <a:pt x="245" y="201"/>
                      </a:lnTo>
                      <a:lnTo>
                        <a:pt x="260" y="185"/>
                      </a:lnTo>
                      <a:lnTo>
                        <a:pt x="273" y="160"/>
                      </a:lnTo>
                      <a:lnTo>
                        <a:pt x="283" y="134"/>
                      </a:lnTo>
                      <a:lnTo>
                        <a:pt x="301" y="121"/>
                      </a:lnTo>
                      <a:lnTo>
                        <a:pt x="317" y="103"/>
                      </a:lnTo>
                      <a:lnTo>
                        <a:pt x="335" y="95"/>
                      </a:lnTo>
                      <a:lnTo>
                        <a:pt x="355" y="85"/>
                      </a:lnTo>
                      <a:lnTo>
                        <a:pt x="379" y="90"/>
                      </a:lnTo>
                      <a:lnTo>
                        <a:pt x="415" y="93"/>
                      </a:lnTo>
                      <a:lnTo>
                        <a:pt x="438" y="90"/>
                      </a:lnTo>
                      <a:lnTo>
                        <a:pt x="453" y="103"/>
                      </a:lnTo>
                      <a:lnTo>
                        <a:pt x="482" y="108"/>
                      </a:lnTo>
                      <a:lnTo>
                        <a:pt x="507" y="116"/>
                      </a:lnTo>
                      <a:lnTo>
                        <a:pt x="523" y="123"/>
                      </a:lnTo>
                      <a:lnTo>
                        <a:pt x="538" y="134"/>
                      </a:lnTo>
                      <a:lnTo>
                        <a:pt x="569" y="149"/>
                      </a:lnTo>
                      <a:lnTo>
                        <a:pt x="585" y="160"/>
                      </a:lnTo>
                      <a:lnTo>
                        <a:pt x="613" y="172"/>
                      </a:lnTo>
                      <a:lnTo>
                        <a:pt x="634" y="190"/>
                      </a:lnTo>
                      <a:lnTo>
                        <a:pt x="649" y="201"/>
                      </a:lnTo>
                      <a:lnTo>
                        <a:pt x="664" y="203"/>
                      </a:lnTo>
                      <a:lnTo>
                        <a:pt x="685" y="203"/>
                      </a:lnTo>
                      <a:lnTo>
                        <a:pt x="703" y="214"/>
                      </a:lnTo>
                      <a:lnTo>
                        <a:pt x="729" y="219"/>
                      </a:lnTo>
                      <a:lnTo>
                        <a:pt x="724" y="206"/>
                      </a:lnTo>
                      <a:lnTo>
                        <a:pt x="711" y="203"/>
                      </a:lnTo>
                      <a:lnTo>
                        <a:pt x="701" y="185"/>
                      </a:lnTo>
                      <a:lnTo>
                        <a:pt x="680" y="167"/>
                      </a:lnTo>
                      <a:lnTo>
                        <a:pt x="664" y="157"/>
                      </a:lnTo>
                      <a:lnTo>
                        <a:pt x="659" y="142"/>
                      </a:lnTo>
                      <a:lnTo>
                        <a:pt x="641" y="131"/>
                      </a:lnTo>
                      <a:lnTo>
                        <a:pt x="634" y="111"/>
                      </a:lnTo>
                      <a:lnTo>
                        <a:pt x="613" y="100"/>
                      </a:lnTo>
                      <a:lnTo>
                        <a:pt x="608" y="85"/>
                      </a:lnTo>
                      <a:lnTo>
                        <a:pt x="582" y="80"/>
                      </a:lnTo>
                      <a:lnTo>
                        <a:pt x="559" y="80"/>
                      </a:lnTo>
                      <a:lnTo>
                        <a:pt x="554" y="64"/>
                      </a:lnTo>
                      <a:lnTo>
                        <a:pt x="564" y="41"/>
                      </a:lnTo>
                      <a:lnTo>
                        <a:pt x="549" y="31"/>
                      </a:lnTo>
                      <a:lnTo>
                        <a:pt x="533" y="21"/>
                      </a:lnTo>
                      <a:lnTo>
                        <a:pt x="510" y="21"/>
                      </a:lnTo>
                      <a:lnTo>
                        <a:pt x="487" y="23"/>
                      </a:lnTo>
                      <a:lnTo>
                        <a:pt x="458" y="39"/>
                      </a:lnTo>
                      <a:lnTo>
                        <a:pt x="451" y="21"/>
                      </a:lnTo>
                      <a:lnTo>
                        <a:pt x="435" y="13"/>
                      </a:lnTo>
                      <a:lnTo>
                        <a:pt x="420" y="0"/>
                      </a:lnTo>
                      <a:lnTo>
                        <a:pt x="399" y="10"/>
                      </a:lnTo>
                      <a:lnTo>
                        <a:pt x="384" y="26"/>
                      </a:lnTo>
                      <a:lnTo>
                        <a:pt x="366" y="33"/>
                      </a:lnTo>
                      <a:lnTo>
                        <a:pt x="348" y="44"/>
                      </a:lnTo>
                      <a:lnTo>
                        <a:pt x="327" y="54"/>
                      </a:lnTo>
                      <a:lnTo>
                        <a:pt x="319" y="39"/>
                      </a:lnTo>
                      <a:lnTo>
                        <a:pt x="301" y="46"/>
                      </a:lnTo>
                      <a:lnTo>
                        <a:pt x="286" y="64"/>
                      </a:lnTo>
                      <a:lnTo>
                        <a:pt x="265" y="72"/>
                      </a:lnTo>
                      <a:lnTo>
                        <a:pt x="245" y="75"/>
                      </a:lnTo>
                      <a:lnTo>
                        <a:pt x="229" y="90"/>
                      </a:lnTo>
                      <a:lnTo>
                        <a:pt x="222" y="75"/>
                      </a:lnTo>
                      <a:lnTo>
                        <a:pt x="196" y="69"/>
                      </a:lnTo>
                      <a:lnTo>
                        <a:pt x="193" y="87"/>
                      </a:lnTo>
                      <a:lnTo>
                        <a:pt x="188" y="100"/>
                      </a:lnTo>
                      <a:lnTo>
                        <a:pt x="175" y="123"/>
                      </a:lnTo>
                      <a:lnTo>
                        <a:pt x="157" y="131"/>
                      </a:lnTo>
                      <a:lnTo>
                        <a:pt x="144" y="157"/>
                      </a:lnTo>
                      <a:lnTo>
                        <a:pt x="152" y="172"/>
                      </a:lnTo>
                      <a:lnTo>
                        <a:pt x="157" y="188"/>
                      </a:lnTo>
                      <a:lnTo>
                        <a:pt x="155" y="206"/>
                      </a:lnTo>
                      <a:lnTo>
                        <a:pt x="142" y="232"/>
                      </a:lnTo>
                      <a:lnTo>
                        <a:pt x="124" y="239"/>
                      </a:lnTo>
                      <a:lnTo>
                        <a:pt x="106" y="247"/>
                      </a:lnTo>
                      <a:lnTo>
                        <a:pt x="80" y="242"/>
                      </a:lnTo>
                      <a:lnTo>
                        <a:pt x="54" y="237"/>
                      </a:lnTo>
                      <a:lnTo>
                        <a:pt x="44" y="244"/>
                      </a:lnTo>
                      <a:lnTo>
                        <a:pt x="41" y="247"/>
                      </a:lnTo>
                      <a:lnTo>
                        <a:pt x="59" y="270"/>
                      </a:lnTo>
                      <a:lnTo>
                        <a:pt x="47" y="296"/>
                      </a:lnTo>
                      <a:lnTo>
                        <a:pt x="26" y="306"/>
                      </a:lnTo>
                      <a:lnTo>
                        <a:pt x="10" y="319"/>
                      </a:lnTo>
                      <a:lnTo>
                        <a:pt x="8" y="340"/>
                      </a:lnTo>
                      <a:lnTo>
                        <a:pt x="5" y="360"/>
                      </a:lnTo>
                      <a:lnTo>
                        <a:pt x="0" y="371"/>
                      </a:lnTo>
                      <a:lnTo>
                        <a:pt x="3" y="378"/>
                      </a:lnTo>
                      <a:lnTo>
                        <a:pt x="16" y="381"/>
                      </a:lnTo>
                      <a:close/>
                    </a:path>
                  </a:pathLst>
                </a:custGeom>
                <a:solidFill>
                  <a:srgbClr val="00155B"/>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32" name="Freeform 22">
                  <a:extLst>
                    <a:ext uri="{FF2B5EF4-FFF2-40B4-BE49-F238E27FC236}">
                      <a16:creationId xmlns:a16="http://schemas.microsoft.com/office/drawing/2014/main" id="{95DCE387-452F-2FF0-BD54-1758EA0B139A}"/>
                    </a:ext>
                  </a:extLst>
                </p:cNvPr>
                <p:cNvSpPr>
                  <a:spLocks/>
                </p:cNvSpPr>
                <p:nvPr/>
              </p:nvSpPr>
              <p:spPr bwMode="auto">
                <a:xfrm>
                  <a:off x="2893001" y="2354153"/>
                  <a:ext cx="580485" cy="589711"/>
                </a:xfrm>
                <a:custGeom>
                  <a:avLst/>
                  <a:gdLst>
                    <a:gd name="T0" fmla="*/ 2147483646 w 818"/>
                    <a:gd name="T1" fmla="*/ 2147483646 h 831"/>
                    <a:gd name="T2" fmla="*/ 2147483646 w 818"/>
                    <a:gd name="T3" fmla="*/ 2147483646 h 831"/>
                    <a:gd name="T4" fmla="*/ 0 w 818"/>
                    <a:gd name="T5" fmla="*/ 2147483646 h 831"/>
                    <a:gd name="T6" fmla="*/ 2147483646 w 818"/>
                    <a:gd name="T7" fmla="*/ 0 h 831"/>
                    <a:gd name="T8" fmla="*/ 2147483646 w 818"/>
                    <a:gd name="T9" fmla="*/ 2147483646 h 831"/>
                    <a:gd name="T10" fmla="*/ 2147483646 w 818"/>
                    <a:gd name="T11" fmla="*/ 2147483646 h 831"/>
                    <a:gd name="T12" fmla="*/ 2147483646 w 818"/>
                    <a:gd name="T13" fmla="*/ 2147483646 h 831"/>
                    <a:gd name="T14" fmla="*/ 2147483646 w 818"/>
                    <a:gd name="T15" fmla="*/ 2147483646 h 831"/>
                    <a:gd name="T16" fmla="*/ 2147483646 w 818"/>
                    <a:gd name="T17" fmla="*/ 2147483646 h 831"/>
                    <a:gd name="T18" fmla="*/ 2147483646 w 818"/>
                    <a:gd name="T19" fmla="*/ 2147483646 h 831"/>
                    <a:gd name="T20" fmla="*/ 2147483646 w 818"/>
                    <a:gd name="T21" fmla="*/ 2147483646 h 831"/>
                    <a:gd name="T22" fmla="*/ 2147483646 w 818"/>
                    <a:gd name="T23" fmla="*/ 2147483646 h 831"/>
                    <a:gd name="T24" fmla="*/ 2147483646 w 818"/>
                    <a:gd name="T25" fmla="*/ 2147483646 h 831"/>
                    <a:gd name="T26" fmla="*/ 2147483646 w 818"/>
                    <a:gd name="T27" fmla="*/ 2147483646 h 831"/>
                    <a:gd name="T28" fmla="*/ 2147483646 w 818"/>
                    <a:gd name="T29" fmla="*/ 2147483646 h 831"/>
                    <a:gd name="T30" fmla="*/ 2147483646 w 818"/>
                    <a:gd name="T31" fmla="*/ 2147483646 h 831"/>
                    <a:gd name="T32" fmla="*/ 2147483646 w 818"/>
                    <a:gd name="T33" fmla="*/ 2147483646 h 831"/>
                    <a:gd name="T34" fmla="*/ 2147483646 w 818"/>
                    <a:gd name="T35" fmla="*/ 2147483646 h 831"/>
                    <a:gd name="T36" fmla="*/ 2147483646 w 818"/>
                    <a:gd name="T37" fmla="*/ 2147483646 h 831"/>
                    <a:gd name="T38" fmla="*/ 2147483646 w 818"/>
                    <a:gd name="T39" fmla="*/ 2147483646 h 831"/>
                    <a:gd name="T40" fmla="*/ 2147483646 w 818"/>
                    <a:gd name="T41" fmla="*/ 2147483646 h 831"/>
                    <a:gd name="T42" fmla="*/ 2147483646 w 818"/>
                    <a:gd name="T43" fmla="*/ 2147483646 h 831"/>
                    <a:gd name="T44" fmla="*/ 2147483646 w 818"/>
                    <a:gd name="T45" fmla="*/ 2147483646 h 831"/>
                    <a:gd name="T46" fmla="*/ 2147483646 w 818"/>
                    <a:gd name="T47" fmla="*/ 2147483646 h 831"/>
                    <a:gd name="T48" fmla="*/ 2147483646 w 818"/>
                    <a:gd name="T49" fmla="*/ 2147483646 h 831"/>
                    <a:gd name="T50" fmla="*/ 2147483646 w 818"/>
                    <a:gd name="T51" fmla="*/ 2147483646 h 831"/>
                    <a:gd name="T52" fmla="*/ 2147483646 w 818"/>
                    <a:gd name="T53" fmla="*/ 2147483646 h 831"/>
                    <a:gd name="T54" fmla="*/ 2147483646 w 818"/>
                    <a:gd name="T55" fmla="*/ 2147483646 h 831"/>
                    <a:gd name="T56" fmla="*/ 2147483646 w 818"/>
                    <a:gd name="T57" fmla="*/ 2147483646 h 831"/>
                    <a:gd name="T58" fmla="*/ 2147483646 w 818"/>
                    <a:gd name="T59" fmla="*/ 2147483646 h 831"/>
                    <a:gd name="T60" fmla="*/ 2147483646 w 818"/>
                    <a:gd name="T61" fmla="*/ 2147483646 h 831"/>
                    <a:gd name="T62" fmla="*/ 2147483646 w 818"/>
                    <a:gd name="T63" fmla="*/ 2147483646 h 831"/>
                    <a:gd name="T64" fmla="*/ 2147483646 w 818"/>
                    <a:gd name="T65" fmla="*/ 2147483646 h 831"/>
                    <a:gd name="T66" fmla="*/ 2147483646 w 818"/>
                    <a:gd name="T67" fmla="*/ 2147483646 h 831"/>
                    <a:gd name="T68" fmla="*/ 2147483646 w 818"/>
                    <a:gd name="T69" fmla="*/ 2147483646 h 831"/>
                    <a:gd name="T70" fmla="*/ 2147483646 w 818"/>
                    <a:gd name="T71" fmla="*/ 2147483646 h 831"/>
                    <a:gd name="T72" fmla="*/ 2147483646 w 818"/>
                    <a:gd name="T73" fmla="*/ 2147483646 h 831"/>
                    <a:gd name="T74" fmla="*/ 2147483646 w 818"/>
                    <a:gd name="T75" fmla="*/ 2147483646 h 831"/>
                    <a:gd name="T76" fmla="*/ 2147483646 w 818"/>
                    <a:gd name="T77" fmla="*/ 2147483646 h 831"/>
                    <a:gd name="T78" fmla="*/ 2147483646 w 818"/>
                    <a:gd name="T79" fmla="*/ 2147483646 h 831"/>
                    <a:gd name="T80" fmla="*/ 2147483646 w 818"/>
                    <a:gd name="T81" fmla="*/ 2147483646 h 831"/>
                    <a:gd name="T82" fmla="*/ 2147483646 w 818"/>
                    <a:gd name="T83" fmla="*/ 2147483646 h 831"/>
                    <a:gd name="T84" fmla="*/ 2147483646 w 818"/>
                    <a:gd name="T85" fmla="*/ 2147483646 h 831"/>
                    <a:gd name="T86" fmla="*/ 2147483646 w 818"/>
                    <a:gd name="T87" fmla="*/ 2147483646 h 831"/>
                    <a:gd name="T88" fmla="*/ 2147483646 w 818"/>
                    <a:gd name="T89" fmla="*/ 2147483646 h 831"/>
                    <a:gd name="T90" fmla="*/ 2147483646 w 818"/>
                    <a:gd name="T91" fmla="*/ 2147483646 h 831"/>
                    <a:gd name="T92" fmla="*/ 2147483646 w 818"/>
                    <a:gd name="T93" fmla="*/ 2147483646 h 831"/>
                    <a:gd name="T94" fmla="*/ 2147483646 w 818"/>
                    <a:gd name="T95" fmla="*/ 2147483646 h 831"/>
                    <a:gd name="T96" fmla="*/ 2147483646 w 818"/>
                    <a:gd name="T97" fmla="*/ 2147483646 h 831"/>
                    <a:gd name="T98" fmla="*/ 2147483646 w 818"/>
                    <a:gd name="T99" fmla="*/ 2147483646 h 83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18" h="831">
                      <a:moveTo>
                        <a:pt x="95" y="152"/>
                      </a:moveTo>
                      <a:lnTo>
                        <a:pt x="90" y="139"/>
                      </a:lnTo>
                      <a:lnTo>
                        <a:pt x="77" y="141"/>
                      </a:lnTo>
                      <a:lnTo>
                        <a:pt x="67" y="118"/>
                      </a:lnTo>
                      <a:lnTo>
                        <a:pt x="46" y="100"/>
                      </a:lnTo>
                      <a:lnTo>
                        <a:pt x="30" y="90"/>
                      </a:lnTo>
                      <a:lnTo>
                        <a:pt x="25" y="75"/>
                      </a:lnTo>
                      <a:lnTo>
                        <a:pt x="7" y="64"/>
                      </a:lnTo>
                      <a:lnTo>
                        <a:pt x="0" y="49"/>
                      </a:lnTo>
                      <a:lnTo>
                        <a:pt x="28" y="8"/>
                      </a:lnTo>
                      <a:lnTo>
                        <a:pt x="46" y="0"/>
                      </a:lnTo>
                      <a:lnTo>
                        <a:pt x="69" y="0"/>
                      </a:lnTo>
                      <a:lnTo>
                        <a:pt x="95" y="5"/>
                      </a:lnTo>
                      <a:lnTo>
                        <a:pt x="103" y="20"/>
                      </a:lnTo>
                      <a:lnTo>
                        <a:pt x="121" y="31"/>
                      </a:lnTo>
                      <a:lnTo>
                        <a:pt x="144" y="36"/>
                      </a:lnTo>
                      <a:lnTo>
                        <a:pt x="162" y="49"/>
                      </a:lnTo>
                      <a:lnTo>
                        <a:pt x="177" y="56"/>
                      </a:lnTo>
                      <a:lnTo>
                        <a:pt x="200" y="56"/>
                      </a:lnTo>
                      <a:lnTo>
                        <a:pt x="221" y="75"/>
                      </a:lnTo>
                      <a:lnTo>
                        <a:pt x="236" y="85"/>
                      </a:lnTo>
                      <a:lnTo>
                        <a:pt x="252" y="95"/>
                      </a:lnTo>
                      <a:lnTo>
                        <a:pt x="270" y="105"/>
                      </a:lnTo>
                      <a:lnTo>
                        <a:pt x="285" y="116"/>
                      </a:lnTo>
                      <a:lnTo>
                        <a:pt x="309" y="113"/>
                      </a:lnTo>
                      <a:lnTo>
                        <a:pt x="342" y="116"/>
                      </a:lnTo>
                      <a:lnTo>
                        <a:pt x="365" y="113"/>
                      </a:lnTo>
                      <a:lnTo>
                        <a:pt x="388" y="113"/>
                      </a:lnTo>
                      <a:lnTo>
                        <a:pt x="412" y="111"/>
                      </a:lnTo>
                      <a:lnTo>
                        <a:pt x="432" y="108"/>
                      </a:lnTo>
                      <a:lnTo>
                        <a:pt x="463" y="98"/>
                      </a:lnTo>
                      <a:lnTo>
                        <a:pt x="481" y="87"/>
                      </a:lnTo>
                      <a:lnTo>
                        <a:pt x="497" y="69"/>
                      </a:lnTo>
                      <a:lnTo>
                        <a:pt x="515" y="62"/>
                      </a:lnTo>
                      <a:lnTo>
                        <a:pt x="538" y="62"/>
                      </a:lnTo>
                      <a:lnTo>
                        <a:pt x="543" y="75"/>
                      </a:lnTo>
                      <a:lnTo>
                        <a:pt x="561" y="87"/>
                      </a:lnTo>
                      <a:lnTo>
                        <a:pt x="579" y="77"/>
                      </a:lnTo>
                      <a:lnTo>
                        <a:pt x="602" y="75"/>
                      </a:lnTo>
                      <a:lnTo>
                        <a:pt x="610" y="90"/>
                      </a:lnTo>
                      <a:lnTo>
                        <a:pt x="625" y="100"/>
                      </a:lnTo>
                      <a:lnTo>
                        <a:pt x="623" y="121"/>
                      </a:lnTo>
                      <a:lnTo>
                        <a:pt x="610" y="147"/>
                      </a:lnTo>
                      <a:lnTo>
                        <a:pt x="628" y="154"/>
                      </a:lnTo>
                      <a:lnTo>
                        <a:pt x="633" y="170"/>
                      </a:lnTo>
                      <a:lnTo>
                        <a:pt x="633" y="190"/>
                      </a:lnTo>
                      <a:lnTo>
                        <a:pt x="661" y="203"/>
                      </a:lnTo>
                      <a:lnTo>
                        <a:pt x="677" y="214"/>
                      </a:lnTo>
                      <a:lnTo>
                        <a:pt x="687" y="214"/>
                      </a:lnTo>
                      <a:lnTo>
                        <a:pt x="710" y="219"/>
                      </a:lnTo>
                      <a:lnTo>
                        <a:pt x="731" y="219"/>
                      </a:lnTo>
                      <a:lnTo>
                        <a:pt x="749" y="216"/>
                      </a:lnTo>
                      <a:lnTo>
                        <a:pt x="767" y="208"/>
                      </a:lnTo>
                      <a:lnTo>
                        <a:pt x="790" y="208"/>
                      </a:lnTo>
                      <a:lnTo>
                        <a:pt x="798" y="211"/>
                      </a:lnTo>
                      <a:lnTo>
                        <a:pt x="803" y="224"/>
                      </a:lnTo>
                      <a:lnTo>
                        <a:pt x="803" y="229"/>
                      </a:lnTo>
                      <a:lnTo>
                        <a:pt x="800" y="229"/>
                      </a:lnTo>
                      <a:lnTo>
                        <a:pt x="785" y="224"/>
                      </a:lnTo>
                      <a:lnTo>
                        <a:pt x="777" y="229"/>
                      </a:lnTo>
                      <a:lnTo>
                        <a:pt x="775" y="250"/>
                      </a:lnTo>
                      <a:lnTo>
                        <a:pt x="785" y="260"/>
                      </a:lnTo>
                      <a:lnTo>
                        <a:pt x="800" y="270"/>
                      </a:lnTo>
                      <a:lnTo>
                        <a:pt x="798" y="275"/>
                      </a:lnTo>
                      <a:lnTo>
                        <a:pt x="787" y="299"/>
                      </a:lnTo>
                      <a:lnTo>
                        <a:pt x="769" y="317"/>
                      </a:lnTo>
                      <a:lnTo>
                        <a:pt x="767" y="335"/>
                      </a:lnTo>
                      <a:lnTo>
                        <a:pt x="772" y="353"/>
                      </a:lnTo>
                      <a:lnTo>
                        <a:pt x="775" y="371"/>
                      </a:lnTo>
                      <a:lnTo>
                        <a:pt x="777" y="383"/>
                      </a:lnTo>
                      <a:lnTo>
                        <a:pt x="800" y="391"/>
                      </a:lnTo>
                      <a:lnTo>
                        <a:pt x="816" y="389"/>
                      </a:lnTo>
                      <a:lnTo>
                        <a:pt x="818" y="396"/>
                      </a:lnTo>
                      <a:lnTo>
                        <a:pt x="808" y="407"/>
                      </a:lnTo>
                      <a:lnTo>
                        <a:pt x="772" y="440"/>
                      </a:lnTo>
                      <a:lnTo>
                        <a:pt x="751" y="456"/>
                      </a:lnTo>
                      <a:lnTo>
                        <a:pt x="739" y="476"/>
                      </a:lnTo>
                      <a:lnTo>
                        <a:pt x="736" y="494"/>
                      </a:lnTo>
                      <a:lnTo>
                        <a:pt x="733" y="512"/>
                      </a:lnTo>
                      <a:lnTo>
                        <a:pt x="736" y="541"/>
                      </a:lnTo>
                      <a:lnTo>
                        <a:pt x="736" y="569"/>
                      </a:lnTo>
                      <a:lnTo>
                        <a:pt x="733" y="587"/>
                      </a:lnTo>
                      <a:lnTo>
                        <a:pt x="723" y="610"/>
                      </a:lnTo>
                      <a:lnTo>
                        <a:pt x="715" y="623"/>
                      </a:lnTo>
                      <a:lnTo>
                        <a:pt x="713" y="641"/>
                      </a:lnTo>
                      <a:lnTo>
                        <a:pt x="710" y="662"/>
                      </a:lnTo>
                      <a:lnTo>
                        <a:pt x="697" y="687"/>
                      </a:lnTo>
                      <a:lnTo>
                        <a:pt x="687" y="710"/>
                      </a:lnTo>
                      <a:lnTo>
                        <a:pt x="672" y="726"/>
                      </a:lnTo>
                      <a:lnTo>
                        <a:pt x="656" y="741"/>
                      </a:lnTo>
                      <a:lnTo>
                        <a:pt x="661" y="757"/>
                      </a:lnTo>
                      <a:lnTo>
                        <a:pt x="661" y="777"/>
                      </a:lnTo>
                      <a:lnTo>
                        <a:pt x="643" y="793"/>
                      </a:lnTo>
                      <a:lnTo>
                        <a:pt x="620" y="793"/>
                      </a:lnTo>
                      <a:lnTo>
                        <a:pt x="607" y="811"/>
                      </a:lnTo>
                      <a:lnTo>
                        <a:pt x="594" y="808"/>
                      </a:lnTo>
                      <a:lnTo>
                        <a:pt x="566" y="803"/>
                      </a:lnTo>
                      <a:lnTo>
                        <a:pt x="545" y="803"/>
                      </a:lnTo>
                      <a:lnTo>
                        <a:pt x="533" y="826"/>
                      </a:lnTo>
                      <a:lnTo>
                        <a:pt x="509" y="831"/>
                      </a:lnTo>
                      <a:lnTo>
                        <a:pt x="494" y="819"/>
                      </a:lnTo>
                      <a:lnTo>
                        <a:pt x="509" y="803"/>
                      </a:lnTo>
                      <a:lnTo>
                        <a:pt x="530" y="793"/>
                      </a:lnTo>
                      <a:lnTo>
                        <a:pt x="530" y="775"/>
                      </a:lnTo>
                      <a:lnTo>
                        <a:pt x="522" y="759"/>
                      </a:lnTo>
                      <a:lnTo>
                        <a:pt x="517" y="744"/>
                      </a:lnTo>
                      <a:lnTo>
                        <a:pt x="494" y="746"/>
                      </a:lnTo>
                      <a:lnTo>
                        <a:pt x="473" y="728"/>
                      </a:lnTo>
                      <a:lnTo>
                        <a:pt x="458" y="718"/>
                      </a:lnTo>
                      <a:lnTo>
                        <a:pt x="450" y="703"/>
                      </a:lnTo>
                      <a:lnTo>
                        <a:pt x="445" y="687"/>
                      </a:lnTo>
                      <a:lnTo>
                        <a:pt x="414" y="674"/>
                      </a:lnTo>
                      <a:lnTo>
                        <a:pt x="391" y="667"/>
                      </a:lnTo>
                      <a:lnTo>
                        <a:pt x="373" y="656"/>
                      </a:lnTo>
                      <a:lnTo>
                        <a:pt x="388" y="641"/>
                      </a:lnTo>
                      <a:lnTo>
                        <a:pt x="383" y="625"/>
                      </a:lnTo>
                      <a:lnTo>
                        <a:pt x="373" y="610"/>
                      </a:lnTo>
                      <a:lnTo>
                        <a:pt x="345" y="597"/>
                      </a:lnTo>
                      <a:lnTo>
                        <a:pt x="324" y="597"/>
                      </a:lnTo>
                      <a:lnTo>
                        <a:pt x="296" y="613"/>
                      </a:lnTo>
                      <a:lnTo>
                        <a:pt x="288" y="597"/>
                      </a:lnTo>
                      <a:lnTo>
                        <a:pt x="291" y="577"/>
                      </a:lnTo>
                      <a:lnTo>
                        <a:pt x="303" y="553"/>
                      </a:lnTo>
                      <a:lnTo>
                        <a:pt x="306" y="533"/>
                      </a:lnTo>
                      <a:lnTo>
                        <a:pt x="309" y="515"/>
                      </a:lnTo>
                      <a:lnTo>
                        <a:pt x="301" y="499"/>
                      </a:lnTo>
                      <a:lnTo>
                        <a:pt x="291" y="476"/>
                      </a:lnTo>
                      <a:lnTo>
                        <a:pt x="280" y="456"/>
                      </a:lnTo>
                      <a:lnTo>
                        <a:pt x="272" y="440"/>
                      </a:lnTo>
                      <a:lnTo>
                        <a:pt x="257" y="430"/>
                      </a:lnTo>
                      <a:lnTo>
                        <a:pt x="236" y="412"/>
                      </a:lnTo>
                      <a:lnTo>
                        <a:pt x="229" y="396"/>
                      </a:lnTo>
                      <a:lnTo>
                        <a:pt x="221" y="376"/>
                      </a:lnTo>
                      <a:lnTo>
                        <a:pt x="213" y="360"/>
                      </a:lnTo>
                      <a:lnTo>
                        <a:pt x="216" y="340"/>
                      </a:lnTo>
                      <a:lnTo>
                        <a:pt x="218" y="322"/>
                      </a:lnTo>
                      <a:lnTo>
                        <a:pt x="208" y="299"/>
                      </a:lnTo>
                      <a:lnTo>
                        <a:pt x="206" y="270"/>
                      </a:lnTo>
                      <a:lnTo>
                        <a:pt x="195" y="250"/>
                      </a:lnTo>
                      <a:lnTo>
                        <a:pt x="188" y="229"/>
                      </a:lnTo>
                      <a:lnTo>
                        <a:pt x="180" y="211"/>
                      </a:lnTo>
                      <a:lnTo>
                        <a:pt x="159" y="193"/>
                      </a:lnTo>
                      <a:lnTo>
                        <a:pt x="136" y="167"/>
                      </a:lnTo>
                      <a:lnTo>
                        <a:pt x="121" y="157"/>
                      </a:lnTo>
                      <a:lnTo>
                        <a:pt x="97" y="152"/>
                      </a:lnTo>
                      <a:lnTo>
                        <a:pt x="95" y="152"/>
                      </a:lnTo>
                      <a:close/>
                    </a:path>
                  </a:pathLst>
                </a:custGeom>
                <a:solidFill>
                  <a:srgbClr val="B5C8E5"/>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33" name="Freeform 23">
                  <a:extLst>
                    <a:ext uri="{FF2B5EF4-FFF2-40B4-BE49-F238E27FC236}">
                      <a16:creationId xmlns:a16="http://schemas.microsoft.com/office/drawing/2014/main" id="{ADE7EEB1-8B5A-CD51-E279-750964D2B5E7}"/>
                    </a:ext>
                  </a:extLst>
                </p:cNvPr>
                <p:cNvSpPr>
                  <a:spLocks/>
                </p:cNvSpPr>
                <p:nvPr/>
              </p:nvSpPr>
              <p:spPr bwMode="auto">
                <a:xfrm>
                  <a:off x="3482711" y="2416512"/>
                  <a:ext cx="31224" cy="36901"/>
                </a:xfrm>
                <a:custGeom>
                  <a:avLst/>
                  <a:gdLst>
                    <a:gd name="T0" fmla="*/ 2147483646 w 44"/>
                    <a:gd name="T1" fmla="*/ 2147483646 h 52"/>
                    <a:gd name="T2" fmla="*/ 2147483646 w 44"/>
                    <a:gd name="T3" fmla="*/ 2147483646 h 52"/>
                    <a:gd name="T4" fmla="*/ 2147483646 w 44"/>
                    <a:gd name="T5" fmla="*/ 2147483646 h 52"/>
                    <a:gd name="T6" fmla="*/ 2147483646 w 44"/>
                    <a:gd name="T7" fmla="*/ 0 h 52"/>
                    <a:gd name="T8" fmla="*/ 2147483646 w 44"/>
                    <a:gd name="T9" fmla="*/ 2147483646 h 52"/>
                    <a:gd name="T10" fmla="*/ 2147483646 w 44"/>
                    <a:gd name="T11" fmla="*/ 2147483646 h 52"/>
                    <a:gd name="T12" fmla="*/ 2147483646 w 44"/>
                    <a:gd name="T13" fmla="*/ 2147483646 h 52"/>
                    <a:gd name="T14" fmla="*/ 2147483646 w 44"/>
                    <a:gd name="T15" fmla="*/ 2147483646 h 52"/>
                    <a:gd name="T16" fmla="*/ 2147483646 w 44"/>
                    <a:gd name="T17" fmla="*/ 2147483646 h 52"/>
                    <a:gd name="T18" fmla="*/ 2147483646 w 44"/>
                    <a:gd name="T19" fmla="*/ 2147483646 h 52"/>
                    <a:gd name="T20" fmla="*/ 2147483646 w 44"/>
                    <a:gd name="T21" fmla="*/ 2147483646 h 52"/>
                    <a:gd name="T22" fmla="*/ 0 w 44"/>
                    <a:gd name="T23" fmla="*/ 2147483646 h 52"/>
                    <a:gd name="T24" fmla="*/ 2147483646 w 44"/>
                    <a:gd name="T25" fmla="*/ 2147483646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52">
                      <a:moveTo>
                        <a:pt x="3" y="16"/>
                      </a:moveTo>
                      <a:lnTo>
                        <a:pt x="8" y="10"/>
                      </a:lnTo>
                      <a:lnTo>
                        <a:pt x="23" y="3"/>
                      </a:lnTo>
                      <a:lnTo>
                        <a:pt x="39" y="0"/>
                      </a:lnTo>
                      <a:lnTo>
                        <a:pt x="44" y="13"/>
                      </a:lnTo>
                      <a:lnTo>
                        <a:pt x="44" y="31"/>
                      </a:lnTo>
                      <a:lnTo>
                        <a:pt x="39" y="46"/>
                      </a:lnTo>
                      <a:lnTo>
                        <a:pt x="31" y="52"/>
                      </a:lnTo>
                      <a:lnTo>
                        <a:pt x="13" y="49"/>
                      </a:lnTo>
                      <a:lnTo>
                        <a:pt x="5" y="36"/>
                      </a:lnTo>
                      <a:lnTo>
                        <a:pt x="0" y="16"/>
                      </a:lnTo>
                      <a:lnTo>
                        <a:pt x="3" y="16"/>
                      </a:lnTo>
                      <a:close/>
                    </a:path>
                  </a:pathLst>
                </a:custGeom>
                <a:noFill/>
                <a:ln>
                  <a:noFill/>
                </a:ln>
                <a:extLst>
                  <a:ext uri="{91240B29-F687-4F45-9708-019B960494DF}">
                    <a14:hiddenLine xmlns:a14="http://schemas.microsoft.com/office/drawing/2010/main" w="3175">
                      <a:solidFill>
                        <a:srgbClr val="000000"/>
                      </a:solidFill>
                      <a:round/>
                      <a:headEnd/>
                      <a:tailEnd/>
                    </a14:hiddenLine>
                  </a:ext>
                </a:extLst>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34" name="Freeform 25">
                  <a:extLst>
                    <a:ext uri="{FF2B5EF4-FFF2-40B4-BE49-F238E27FC236}">
                      <a16:creationId xmlns:a16="http://schemas.microsoft.com/office/drawing/2014/main" id="{89336352-F03F-4C5E-FEF0-C373B161543E}"/>
                    </a:ext>
                  </a:extLst>
                </p:cNvPr>
                <p:cNvSpPr>
                  <a:spLocks/>
                </p:cNvSpPr>
                <p:nvPr/>
              </p:nvSpPr>
              <p:spPr bwMode="auto">
                <a:xfrm>
                  <a:off x="3431617" y="2423609"/>
                  <a:ext cx="407333" cy="358368"/>
                </a:xfrm>
                <a:custGeom>
                  <a:avLst/>
                  <a:gdLst>
                    <a:gd name="T0" fmla="*/ 2147483646 w 574"/>
                    <a:gd name="T1" fmla="*/ 2147483646 h 505"/>
                    <a:gd name="T2" fmla="*/ 2147483646 w 574"/>
                    <a:gd name="T3" fmla="*/ 2147483646 h 505"/>
                    <a:gd name="T4" fmla="*/ 2147483646 w 574"/>
                    <a:gd name="T5" fmla="*/ 2147483646 h 505"/>
                    <a:gd name="T6" fmla="*/ 0 w 574"/>
                    <a:gd name="T7" fmla="*/ 2147483646 h 505"/>
                    <a:gd name="T8" fmla="*/ 2147483646 w 574"/>
                    <a:gd name="T9" fmla="*/ 2147483646 h 505"/>
                    <a:gd name="T10" fmla="*/ 2147483646 w 574"/>
                    <a:gd name="T11" fmla="*/ 2147483646 h 505"/>
                    <a:gd name="T12" fmla="*/ 2147483646 w 574"/>
                    <a:gd name="T13" fmla="*/ 2147483646 h 505"/>
                    <a:gd name="T14" fmla="*/ 2147483646 w 574"/>
                    <a:gd name="T15" fmla="*/ 2147483646 h 505"/>
                    <a:gd name="T16" fmla="*/ 2147483646 w 574"/>
                    <a:gd name="T17" fmla="*/ 2147483646 h 505"/>
                    <a:gd name="T18" fmla="*/ 2147483646 w 574"/>
                    <a:gd name="T19" fmla="*/ 2147483646 h 505"/>
                    <a:gd name="T20" fmla="*/ 2147483646 w 574"/>
                    <a:gd name="T21" fmla="*/ 2147483646 h 505"/>
                    <a:gd name="T22" fmla="*/ 2147483646 w 574"/>
                    <a:gd name="T23" fmla="*/ 2147483646 h 505"/>
                    <a:gd name="T24" fmla="*/ 2147483646 w 574"/>
                    <a:gd name="T25" fmla="*/ 2147483646 h 505"/>
                    <a:gd name="T26" fmla="*/ 2147483646 w 574"/>
                    <a:gd name="T27" fmla="*/ 2147483646 h 505"/>
                    <a:gd name="T28" fmla="*/ 2147483646 w 574"/>
                    <a:gd name="T29" fmla="*/ 2147483646 h 505"/>
                    <a:gd name="T30" fmla="*/ 2147483646 w 574"/>
                    <a:gd name="T31" fmla="*/ 2147483646 h 505"/>
                    <a:gd name="T32" fmla="*/ 2147483646 w 574"/>
                    <a:gd name="T33" fmla="*/ 2147483646 h 505"/>
                    <a:gd name="T34" fmla="*/ 2147483646 w 574"/>
                    <a:gd name="T35" fmla="*/ 2147483646 h 505"/>
                    <a:gd name="T36" fmla="*/ 2147483646 w 574"/>
                    <a:gd name="T37" fmla="*/ 2147483646 h 505"/>
                    <a:gd name="T38" fmla="*/ 2147483646 w 574"/>
                    <a:gd name="T39" fmla="*/ 2147483646 h 505"/>
                    <a:gd name="T40" fmla="*/ 2147483646 w 574"/>
                    <a:gd name="T41" fmla="*/ 2147483646 h 505"/>
                    <a:gd name="T42" fmla="*/ 2147483646 w 574"/>
                    <a:gd name="T43" fmla="*/ 2147483646 h 505"/>
                    <a:gd name="T44" fmla="*/ 2147483646 w 574"/>
                    <a:gd name="T45" fmla="*/ 2147483646 h 505"/>
                    <a:gd name="T46" fmla="*/ 2147483646 w 574"/>
                    <a:gd name="T47" fmla="*/ 2147483646 h 505"/>
                    <a:gd name="T48" fmla="*/ 2147483646 w 574"/>
                    <a:gd name="T49" fmla="*/ 2147483646 h 505"/>
                    <a:gd name="T50" fmla="*/ 2147483646 w 574"/>
                    <a:gd name="T51" fmla="*/ 2147483646 h 505"/>
                    <a:gd name="T52" fmla="*/ 2147483646 w 574"/>
                    <a:gd name="T53" fmla="*/ 2147483646 h 505"/>
                    <a:gd name="T54" fmla="*/ 2147483646 w 574"/>
                    <a:gd name="T55" fmla="*/ 2147483646 h 505"/>
                    <a:gd name="T56" fmla="*/ 2147483646 w 574"/>
                    <a:gd name="T57" fmla="*/ 2147483646 h 505"/>
                    <a:gd name="T58" fmla="*/ 2147483646 w 574"/>
                    <a:gd name="T59" fmla="*/ 2147483646 h 505"/>
                    <a:gd name="T60" fmla="*/ 2147483646 w 574"/>
                    <a:gd name="T61" fmla="*/ 2147483646 h 505"/>
                    <a:gd name="T62" fmla="*/ 2147483646 w 574"/>
                    <a:gd name="T63" fmla="*/ 2147483646 h 505"/>
                    <a:gd name="T64" fmla="*/ 2147483646 w 574"/>
                    <a:gd name="T65" fmla="*/ 2147483646 h 505"/>
                    <a:gd name="T66" fmla="*/ 2147483646 w 574"/>
                    <a:gd name="T67" fmla="*/ 2147483646 h 505"/>
                    <a:gd name="T68" fmla="*/ 2147483646 w 574"/>
                    <a:gd name="T69" fmla="*/ 2147483646 h 505"/>
                    <a:gd name="T70" fmla="*/ 2147483646 w 574"/>
                    <a:gd name="T71" fmla="*/ 2147483646 h 505"/>
                    <a:gd name="T72" fmla="*/ 2147483646 w 574"/>
                    <a:gd name="T73" fmla="*/ 2147483646 h 505"/>
                    <a:gd name="T74" fmla="*/ 2147483646 w 574"/>
                    <a:gd name="T75" fmla="*/ 2147483646 h 505"/>
                    <a:gd name="T76" fmla="*/ 2147483646 w 574"/>
                    <a:gd name="T77" fmla="*/ 2147483646 h 505"/>
                    <a:gd name="T78" fmla="*/ 2147483646 w 574"/>
                    <a:gd name="T79" fmla="*/ 2147483646 h 505"/>
                    <a:gd name="T80" fmla="*/ 2147483646 w 574"/>
                    <a:gd name="T81" fmla="*/ 2147483646 h 505"/>
                    <a:gd name="T82" fmla="*/ 2147483646 w 574"/>
                    <a:gd name="T83" fmla="*/ 2147483646 h 505"/>
                    <a:gd name="T84" fmla="*/ 2147483646 w 574"/>
                    <a:gd name="T85" fmla="*/ 2147483646 h 505"/>
                    <a:gd name="T86" fmla="*/ 2147483646 w 574"/>
                    <a:gd name="T87" fmla="*/ 0 h 505"/>
                    <a:gd name="T88" fmla="*/ 2147483646 w 574"/>
                    <a:gd name="T89" fmla="*/ 2147483646 h 505"/>
                    <a:gd name="T90" fmla="*/ 2147483646 w 574"/>
                    <a:gd name="T91" fmla="*/ 2147483646 h 505"/>
                    <a:gd name="T92" fmla="*/ 2147483646 w 574"/>
                    <a:gd name="T93" fmla="*/ 2147483646 h 505"/>
                    <a:gd name="T94" fmla="*/ 2147483646 w 574"/>
                    <a:gd name="T95" fmla="*/ 2147483646 h 505"/>
                    <a:gd name="T96" fmla="*/ 2147483646 w 574"/>
                    <a:gd name="T97" fmla="*/ 2147483646 h 505"/>
                    <a:gd name="T98" fmla="*/ 2147483646 w 574"/>
                    <a:gd name="T99" fmla="*/ 2147483646 h 505"/>
                    <a:gd name="T100" fmla="*/ 2147483646 w 574"/>
                    <a:gd name="T101" fmla="*/ 2147483646 h 5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74" h="505">
                      <a:moveTo>
                        <a:pt x="70" y="8"/>
                      </a:moveTo>
                      <a:lnTo>
                        <a:pt x="54" y="26"/>
                      </a:lnTo>
                      <a:lnTo>
                        <a:pt x="44" y="31"/>
                      </a:lnTo>
                      <a:lnTo>
                        <a:pt x="26" y="39"/>
                      </a:lnTo>
                      <a:lnTo>
                        <a:pt x="8" y="47"/>
                      </a:lnTo>
                      <a:lnTo>
                        <a:pt x="5" y="67"/>
                      </a:lnTo>
                      <a:lnTo>
                        <a:pt x="0" y="88"/>
                      </a:lnTo>
                      <a:lnTo>
                        <a:pt x="8" y="103"/>
                      </a:lnTo>
                      <a:lnTo>
                        <a:pt x="31" y="103"/>
                      </a:lnTo>
                      <a:lnTo>
                        <a:pt x="39" y="106"/>
                      </a:lnTo>
                      <a:lnTo>
                        <a:pt x="44" y="119"/>
                      </a:lnTo>
                      <a:lnTo>
                        <a:pt x="44" y="124"/>
                      </a:lnTo>
                      <a:lnTo>
                        <a:pt x="41" y="124"/>
                      </a:lnTo>
                      <a:lnTo>
                        <a:pt x="23" y="119"/>
                      </a:lnTo>
                      <a:lnTo>
                        <a:pt x="18" y="124"/>
                      </a:lnTo>
                      <a:lnTo>
                        <a:pt x="16" y="145"/>
                      </a:lnTo>
                      <a:lnTo>
                        <a:pt x="26" y="155"/>
                      </a:lnTo>
                      <a:lnTo>
                        <a:pt x="41" y="165"/>
                      </a:lnTo>
                      <a:lnTo>
                        <a:pt x="39" y="165"/>
                      </a:lnTo>
                      <a:lnTo>
                        <a:pt x="62" y="160"/>
                      </a:lnTo>
                      <a:lnTo>
                        <a:pt x="62" y="183"/>
                      </a:lnTo>
                      <a:lnTo>
                        <a:pt x="67" y="199"/>
                      </a:lnTo>
                      <a:lnTo>
                        <a:pt x="75" y="204"/>
                      </a:lnTo>
                      <a:lnTo>
                        <a:pt x="93" y="201"/>
                      </a:lnTo>
                      <a:lnTo>
                        <a:pt x="108" y="194"/>
                      </a:lnTo>
                      <a:lnTo>
                        <a:pt x="124" y="194"/>
                      </a:lnTo>
                      <a:lnTo>
                        <a:pt x="155" y="217"/>
                      </a:lnTo>
                      <a:lnTo>
                        <a:pt x="165" y="227"/>
                      </a:lnTo>
                      <a:lnTo>
                        <a:pt x="178" y="227"/>
                      </a:lnTo>
                      <a:lnTo>
                        <a:pt x="198" y="222"/>
                      </a:lnTo>
                      <a:lnTo>
                        <a:pt x="214" y="222"/>
                      </a:lnTo>
                      <a:lnTo>
                        <a:pt x="219" y="227"/>
                      </a:lnTo>
                      <a:lnTo>
                        <a:pt x="219" y="235"/>
                      </a:lnTo>
                      <a:lnTo>
                        <a:pt x="214" y="250"/>
                      </a:lnTo>
                      <a:lnTo>
                        <a:pt x="211" y="253"/>
                      </a:lnTo>
                      <a:lnTo>
                        <a:pt x="227" y="271"/>
                      </a:lnTo>
                      <a:lnTo>
                        <a:pt x="240" y="294"/>
                      </a:lnTo>
                      <a:lnTo>
                        <a:pt x="242" y="320"/>
                      </a:lnTo>
                      <a:lnTo>
                        <a:pt x="247" y="345"/>
                      </a:lnTo>
                      <a:lnTo>
                        <a:pt x="255" y="363"/>
                      </a:lnTo>
                      <a:lnTo>
                        <a:pt x="258" y="381"/>
                      </a:lnTo>
                      <a:lnTo>
                        <a:pt x="263" y="399"/>
                      </a:lnTo>
                      <a:lnTo>
                        <a:pt x="273" y="412"/>
                      </a:lnTo>
                      <a:lnTo>
                        <a:pt x="278" y="436"/>
                      </a:lnTo>
                      <a:lnTo>
                        <a:pt x="291" y="443"/>
                      </a:lnTo>
                      <a:lnTo>
                        <a:pt x="314" y="443"/>
                      </a:lnTo>
                      <a:lnTo>
                        <a:pt x="332" y="464"/>
                      </a:lnTo>
                      <a:lnTo>
                        <a:pt x="361" y="459"/>
                      </a:lnTo>
                      <a:lnTo>
                        <a:pt x="368" y="456"/>
                      </a:lnTo>
                      <a:lnTo>
                        <a:pt x="376" y="474"/>
                      </a:lnTo>
                      <a:lnTo>
                        <a:pt x="373" y="492"/>
                      </a:lnTo>
                      <a:lnTo>
                        <a:pt x="394" y="492"/>
                      </a:lnTo>
                      <a:lnTo>
                        <a:pt x="410" y="502"/>
                      </a:lnTo>
                      <a:lnTo>
                        <a:pt x="425" y="505"/>
                      </a:lnTo>
                      <a:lnTo>
                        <a:pt x="440" y="490"/>
                      </a:lnTo>
                      <a:lnTo>
                        <a:pt x="464" y="487"/>
                      </a:lnTo>
                      <a:lnTo>
                        <a:pt x="466" y="469"/>
                      </a:lnTo>
                      <a:lnTo>
                        <a:pt x="484" y="459"/>
                      </a:lnTo>
                      <a:lnTo>
                        <a:pt x="507" y="459"/>
                      </a:lnTo>
                      <a:lnTo>
                        <a:pt x="523" y="441"/>
                      </a:lnTo>
                      <a:lnTo>
                        <a:pt x="541" y="433"/>
                      </a:lnTo>
                      <a:lnTo>
                        <a:pt x="554" y="410"/>
                      </a:lnTo>
                      <a:lnTo>
                        <a:pt x="574" y="399"/>
                      </a:lnTo>
                      <a:lnTo>
                        <a:pt x="572" y="374"/>
                      </a:lnTo>
                      <a:lnTo>
                        <a:pt x="564" y="358"/>
                      </a:lnTo>
                      <a:lnTo>
                        <a:pt x="551" y="327"/>
                      </a:lnTo>
                      <a:lnTo>
                        <a:pt x="528" y="304"/>
                      </a:lnTo>
                      <a:lnTo>
                        <a:pt x="523" y="286"/>
                      </a:lnTo>
                      <a:lnTo>
                        <a:pt x="510" y="266"/>
                      </a:lnTo>
                      <a:lnTo>
                        <a:pt x="500" y="242"/>
                      </a:lnTo>
                      <a:lnTo>
                        <a:pt x="487" y="212"/>
                      </a:lnTo>
                      <a:lnTo>
                        <a:pt x="466" y="196"/>
                      </a:lnTo>
                      <a:lnTo>
                        <a:pt x="453" y="165"/>
                      </a:lnTo>
                      <a:lnTo>
                        <a:pt x="433" y="147"/>
                      </a:lnTo>
                      <a:lnTo>
                        <a:pt x="399" y="127"/>
                      </a:lnTo>
                      <a:lnTo>
                        <a:pt x="384" y="114"/>
                      </a:lnTo>
                      <a:lnTo>
                        <a:pt x="350" y="93"/>
                      </a:lnTo>
                      <a:lnTo>
                        <a:pt x="325" y="91"/>
                      </a:lnTo>
                      <a:lnTo>
                        <a:pt x="296" y="75"/>
                      </a:lnTo>
                      <a:lnTo>
                        <a:pt x="263" y="54"/>
                      </a:lnTo>
                      <a:lnTo>
                        <a:pt x="242" y="36"/>
                      </a:lnTo>
                      <a:lnTo>
                        <a:pt x="222" y="18"/>
                      </a:lnTo>
                      <a:lnTo>
                        <a:pt x="196" y="13"/>
                      </a:lnTo>
                      <a:lnTo>
                        <a:pt x="180" y="0"/>
                      </a:lnTo>
                      <a:lnTo>
                        <a:pt x="178" y="3"/>
                      </a:lnTo>
                      <a:lnTo>
                        <a:pt x="180" y="18"/>
                      </a:lnTo>
                      <a:lnTo>
                        <a:pt x="178" y="36"/>
                      </a:lnTo>
                      <a:lnTo>
                        <a:pt x="170" y="52"/>
                      </a:lnTo>
                      <a:lnTo>
                        <a:pt x="152" y="60"/>
                      </a:lnTo>
                      <a:lnTo>
                        <a:pt x="137" y="57"/>
                      </a:lnTo>
                      <a:lnTo>
                        <a:pt x="129" y="47"/>
                      </a:lnTo>
                      <a:lnTo>
                        <a:pt x="121" y="47"/>
                      </a:lnTo>
                      <a:lnTo>
                        <a:pt x="113" y="36"/>
                      </a:lnTo>
                      <a:lnTo>
                        <a:pt x="103" y="42"/>
                      </a:lnTo>
                      <a:lnTo>
                        <a:pt x="85" y="39"/>
                      </a:lnTo>
                      <a:lnTo>
                        <a:pt x="77" y="26"/>
                      </a:lnTo>
                      <a:lnTo>
                        <a:pt x="72" y="6"/>
                      </a:lnTo>
                      <a:lnTo>
                        <a:pt x="70" y="8"/>
                      </a:lnTo>
                      <a:close/>
                    </a:path>
                  </a:pathLst>
                </a:custGeom>
                <a:solidFill>
                  <a:srgbClr val="B5C8E5"/>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35" name="Freeform 26">
                  <a:extLst>
                    <a:ext uri="{FF2B5EF4-FFF2-40B4-BE49-F238E27FC236}">
                      <a16:creationId xmlns:a16="http://schemas.microsoft.com/office/drawing/2014/main" id="{441A8B19-68D8-EB0E-F35F-6BE3D3EBC8CF}"/>
                    </a:ext>
                  </a:extLst>
                </p:cNvPr>
                <p:cNvSpPr>
                  <a:spLocks/>
                </p:cNvSpPr>
                <p:nvPr/>
              </p:nvSpPr>
              <p:spPr bwMode="auto">
                <a:xfrm>
                  <a:off x="3406070" y="2537151"/>
                  <a:ext cx="292371" cy="352691"/>
                </a:xfrm>
                <a:custGeom>
                  <a:avLst/>
                  <a:gdLst>
                    <a:gd name="T0" fmla="*/ 2147483646 w 412"/>
                    <a:gd name="T1" fmla="*/ 2147483646 h 497"/>
                    <a:gd name="T2" fmla="*/ 2147483646 w 412"/>
                    <a:gd name="T3" fmla="*/ 2147483646 h 497"/>
                    <a:gd name="T4" fmla="*/ 2147483646 w 412"/>
                    <a:gd name="T5" fmla="*/ 2147483646 h 497"/>
                    <a:gd name="T6" fmla="*/ 2147483646 w 412"/>
                    <a:gd name="T7" fmla="*/ 2147483646 h 497"/>
                    <a:gd name="T8" fmla="*/ 2147483646 w 412"/>
                    <a:gd name="T9" fmla="*/ 2147483646 h 497"/>
                    <a:gd name="T10" fmla="*/ 2147483646 w 412"/>
                    <a:gd name="T11" fmla="*/ 2147483646 h 497"/>
                    <a:gd name="T12" fmla="*/ 2147483646 w 412"/>
                    <a:gd name="T13" fmla="*/ 2147483646 h 497"/>
                    <a:gd name="T14" fmla="*/ 2147483646 w 412"/>
                    <a:gd name="T15" fmla="*/ 2147483646 h 497"/>
                    <a:gd name="T16" fmla="*/ 2147483646 w 412"/>
                    <a:gd name="T17" fmla="*/ 2147483646 h 497"/>
                    <a:gd name="T18" fmla="*/ 0 w 412"/>
                    <a:gd name="T19" fmla="*/ 2147483646 h 497"/>
                    <a:gd name="T20" fmla="*/ 0 w 412"/>
                    <a:gd name="T21" fmla="*/ 2147483646 h 497"/>
                    <a:gd name="T22" fmla="*/ 2147483646 w 412"/>
                    <a:gd name="T23" fmla="*/ 2147483646 h 497"/>
                    <a:gd name="T24" fmla="*/ 2147483646 w 412"/>
                    <a:gd name="T25" fmla="*/ 2147483646 h 497"/>
                    <a:gd name="T26" fmla="*/ 2147483646 w 412"/>
                    <a:gd name="T27" fmla="*/ 2147483646 h 497"/>
                    <a:gd name="T28" fmla="*/ 2147483646 w 412"/>
                    <a:gd name="T29" fmla="*/ 2147483646 h 497"/>
                    <a:gd name="T30" fmla="*/ 2147483646 w 412"/>
                    <a:gd name="T31" fmla="*/ 2147483646 h 497"/>
                    <a:gd name="T32" fmla="*/ 2147483646 w 412"/>
                    <a:gd name="T33" fmla="*/ 2147483646 h 497"/>
                    <a:gd name="T34" fmla="*/ 2147483646 w 412"/>
                    <a:gd name="T35" fmla="*/ 2147483646 h 497"/>
                    <a:gd name="T36" fmla="*/ 2147483646 w 412"/>
                    <a:gd name="T37" fmla="*/ 2147483646 h 497"/>
                    <a:gd name="T38" fmla="*/ 2147483646 w 412"/>
                    <a:gd name="T39" fmla="*/ 2147483646 h 497"/>
                    <a:gd name="T40" fmla="*/ 2147483646 w 412"/>
                    <a:gd name="T41" fmla="*/ 2147483646 h 497"/>
                    <a:gd name="T42" fmla="*/ 2147483646 w 412"/>
                    <a:gd name="T43" fmla="*/ 2147483646 h 497"/>
                    <a:gd name="T44" fmla="*/ 2147483646 w 412"/>
                    <a:gd name="T45" fmla="*/ 2147483646 h 497"/>
                    <a:gd name="T46" fmla="*/ 2147483646 w 412"/>
                    <a:gd name="T47" fmla="*/ 2147483646 h 497"/>
                    <a:gd name="T48" fmla="*/ 2147483646 w 412"/>
                    <a:gd name="T49" fmla="*/ 2147483646 h 497"/>
                    <a:gd name="T50" fmla="*/ 2147483646 w 412"/>
                    <a:gd name="T51" fmla="*/ 2147483646 h 497"/>
                    <a:gd name="T52" fmla="*/ 2147483646 w 412"/>
                    <a:gd name="T53" fmla="*/ 2147483646 h 497"/>
                    <a:gd name="T54" fmla="*/ 2147483646 w 412"/>
                    <a:gd name="T55" fmla="*/ 2147483646 h 497"/>
                    <a:gd name="T56" fmla="*/ 2147483646 w 412"/>
                    <a:gd name="T57" fmla="*/ 2147483646 h 497"/>
                    <a:gd name="T58" fmla="*/ 2147483646 w 412"/>
                    <a:gd name="T59" fmla="*/ 2147483646 h 497"/>
                    <a:gd name="T60" fmla="*/ 2147483646 w 412"/>
                    <a:gd name="T61" fmla="*/ 2147483646 h 497"/>
                    <a:gd name="T62" fmla="*/ 2147483646 w 412"/>
                    <a:gd name="T63" fmla="*/ 2147483646 h 497"/>
                    <a:gd name="T64" fmla="*/ 2147483646 w 412"/>
                    <a:gd name="T65" fmla="*/ 2147483646 h 497"/>
                    <a:gd name="T66" fmla="*/ 2147483646 w 412"/>
                    <a:gd name="T67" fmla="*/ 2147483646 h 497"/>
                    <a:gd name="T68" fmla="*/ 2147483646 w 412"/>
                    <a:gd name="T69" fmla="*/ 2147483646 h 497"/>
                    <a:gd name="T70" fmla="*/ 2147483646 w 412"/>
                    <a:gd name="T71" fmla="*/ 2147483646 h 497"/>
                    <a:gd name="T72" fmla="*/ 2147483646 w 412"/>
                    <a:gd name="T73" fmla="*/ 2147483646 h 497"/>
                    <a:gd name="T74" fmla="*/ 2147483646 w 412"/>
                    <a:gd name="T75" fmla="*/ 2147483646 h 497"/>
                    <a:gd name="T76" fmla="*/ 2147483646 w 412"/>
                    <a:gd name="T77" fmla="*/ 2147483646 h 497"/>
                    <a:gd name="T78" fmla="*/ 2147483646 w 412"/>
                    <a:gd name="T79" fmla="*/ 2147483646 h 497"/>
                    <a:gd name="T80" fmla="*/ 2147483646 w 412"/>
                    <a:gd name="T81" fmla="*/ 2147483646 h 497"/>
                    <a:gd name="T82" fmla="*/ 2147483646 w 412"/>
                    <a:gd name="T83" fmla="*/ 2147483646 h 4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12" h="497">
                      <a:moveTo>
                        <a:pt x="75" y="8"/>
                      </a:moveTo>
                      <a:lnTo>
                        <a:pt x="64" y="34"/>
                      </a:lnTo>
                      <a:lnTo>
                        <a:pt x="46" y="49"/>
                      </a:lnTo>
                      <a:lnTo>
                        <a:pt x="44" y="67"/>
                      </a:lnTo>
                      <a:lnTo>
                        <a:pt x="49" y="88"/>
                      </a:lnTo>
                      <a:lnTo>
                        <a:pt x="52" y="106"/>
                      </a:lnTo>
                      <a:lnTo>
                        <a:pt x="54" y="116"/>
                      </a:lnTo>
                      <a:lnTo>
                        <a:pt x="77" y="126"/>
                      </a:lnTo>
                      <a:lnTo>
                        <a:pt x="93" y="121"/>
                      </a:lnTo>
                      <a:lnTo>
                        <a:pt x="95" y="131"/>
                      </a:lnTo>
                      <a:lnTo>
                        <a:pt x="85" y="142"/>
                      </a:lnTo>
                      <a:lnTo>
                        <a:pt x="49" y="175"/>
                      </a:lnTo>
                      <a:lnTo>
                        <a:pt x="28" y="188"/>
                      </a:lnTo>
                      <a:lnTo>
                        <a:pt x="16" y="209"/>
                      </a:lnTo>
                      <a:lnTo>
                        <a:pt x="13" y="229"/>
                      </a:lnTo>
                      <a:lnTo>
                        <a:pt x="10" y="247"/>
                      </a:lnTo>
                      <a:lnTo>
                        <a:pt x="13" y="276"/>
                      </a:lnTo>
                      <a:lnTo>
                        <a:pt x="13" y="304"/>
                      </a:lnTo>
                      <a:lnTo>
                        <a:pt x="10" y="322"/>
                      </a:lnTo>
                      <a:lnTo>
                        <a:pt x="0" y="345"/>
                      </a:lnTo>
                      <a:lnTo>
                        <a:pt x="21" y="342"/>
                      </a:lnTo>
                      <a:lnTo>
                        <a:pt x="28" y="358"/>
                      </a:lnTo>
                      <a:lnTo>
                        <a:pt x="26" y="376"/>
                      </a:lnTo>
                      <a:lnTo>
                        <a:pt x="34" y="391"/>
                      </a:lnTo>
                      <a:lnTo>
                        <a:pt x="41" y="407"/>
                      </a:lnTo>
                      <a:lnTo>
                        <a:pt x="62" y="404"/>
                      </a:lnTo>
                      <a:lnTo>
                        <a:pt x="82" y="397"/>
                      </a:lnTo>
                      <a:lnTo>
                        <a:pt x="98" y="407"/>
                      </a:lnTo>
                      <a:lnTo>
                        <a:pt x="119" y="425"/>
                      </a:lnTo>
                      <a:lnTo>
                        <a:pt x="134" y="435"/>
                      </a:lnTo>
                      <a:lnTo>
                        <a:pt x="142" y="451"/>
                      </a:lnTo>
                      <a:lnTo>
                        <a:pt x="147" y="466"/>
                      </a:lnTo>
                      <a:lnTo>
                        <a:pt x="173" y="469"/>
                      </a:lnTo>
                      <a:lnTo>
                        <a:pt x="180" y="487"/>
                      </a:lnTo>
                      <a:lnTo>
                        <a:pt x="196" y="497"/>
                      </a:lnTo>
                      <a:lnTo>
                        <a:pt x="229" y="492"/>
                      </a:lnTo>
                      <a:lnTo>
                        <a:pt x="247" y="481"/>
                      </a:lnTo>
                      <a:lnTo>
                        <a:pt x="263" y="466"/>
                      </a:lnTo>
                      <a:lnTo>
                        <a:pt x="278" y="448"/>
                      </a:lnTo>
                      <a:lnTo>
                        <a:pt x="294" y="433"/>
                      </a:lnTo>
                      <a:lnTo>
                        <a:pt x="309" y="417"/>
                      </a:lnTo>
                      <a:lnTo>
                        <a:pt x="325" y="399"/>
                      </a:lnTo>
                      <a:lnTo>
                        <a:pt x="348" y="397"/>
                      </a:lnTo>
                      <a:lnTo>
                        <a:pt x="363" y="381"/>
                      </a:lnTo>
                      <a:lnTo>
                        <a:pt x="384" y="378"/>
                      </a:lnTo>
                      <a:lnTo>
                        <a:pt x="399" y="358"/>
                      </a:lnTo>
                      <a:lnTo>
                        <a:pt x="409" y="332"/>
                      </a:lnTo>
                      <a:lnTo>
                        <a:pt x="412" y="314"/>
                      </a:lnTo>
                      <a:lnTo>
                        <a:pt x="404" y="296"/>
                      </a:lnTo>
                      <a:lnTo>
                        <a:pt x="397" y="299"/>
                      </a:lnTo>
                      <a:lnTo>
                        <a:pt x="368" y="304"/>
                      </a:lnTo>
                      <a:lnTo>
                        <a:pt x="350" y="283"/>
                      </a:lnTo>
                      <a:lnTo>
                        <a:pt x="327" y="283"/>
                      </a:lnTo>
                      <a:lnTo>
                        <a:pt x="314" y="276"/>
                      </a:lnTo>
                      <a:lnTo>
                        <a:pt x="309" y="252"/>
                      </a:lnTo>
                      <a:lnTo>
                        <a:pt x="299" y="237"/>
                      </a:lnTo>
                      <a:lnTo>
                        <a:pt x="294" y="221"/>
                      </a:lnTo>
                      <a:lnTo>
                        <a:pt x="291" y="203"/>
                      </a:lnTo>
                      <a:lnTo>
                        <a:pt x="283" y="183"/>
                      </a:lnTo>
                      <a:lnTo>
                        <a:pt x="278" y="157"/>
                      </a:lnTo>
                      <a:lnTo>
                        <a:pt x="276" y="134"/>
                      </a:lnTo>
                      <a:lnTo>
                        <a:pt x="263" y="111"/>
                      </a:lnTo>
                      <a:lnTo>
                        <a:pt x="247" y="93"/>
                      </a:lnTo>
                      <a:lnTo>
                        <a:pt x="250" y="90"/>
                      </a:lnTo>
                      <a:lnTo>
                        <a:pt x="255" y="75"/>
                      </a:lnTo>
                      <a:lnTo>
                        <a:pt x="255" y="67"/>
                      </a:lnTo>
                      <a:lnTo>
                        <a:pt x="250" y="62"/>
                      </a:lnTo>
                      <a:lnTo>
                        <a:pt x="234" y="62"/>
                      </a:lnTo>
                      <a:lnTo>
                        <a:pt x="214" y="67"/>
                      </a:lnTo>
                      <a:lnTo>
                        <a:pt x="201" y="64"/>
                      </a:lnTo>
                      <a:lnTo>
                        <a:pt x="191" y="57"/>
                      </a:lnTo>
                      <a:lnTo>
                        <a:pt x="160" y="34"/>
                      </a:lnTo>
                      <a:lnTo>
                        <a:pt x="144" y="34"/>
                      </a:lnTo>
                      <a:lnTo>
                        <a:pt x="129" y="41"/>
                      </a:lnTo>
                      <a:lnTo>
                        <a:pt x="111" y="44"/>
                      </a:lnTo>
                      <a:lnTo>
                        <a:pt x="103" y="39"/>
                      </a:lnTo>
                      <a:lnTo>
                        <a:pt x="98" y="23"/>
                      </a:lnTo>
                      <a:lnTo>
                        <a:pt x="98" y="0"/>
                      </a:lnTo>
                      <a:lnTo>
                        <a:pt x="75" y="5"/>
                      </a:lnTo>
                      <a:lnTo>
                        <a:pt x="75" y="8"/>
                      </a:lnTo>
                      <a:close/>
                    </a:path>
                  </a:pathLst>
                </a:custGeom>
                <a:solidFill>
                  <a:srgbClr val="B5C8E5"/>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36" name="Freeform 27">
                  <a:extLst>
                    <a:ext uri="{FF2B5EF4-FFF2-40B4-BE49-F238E27FC236}">
                      <a16:creationId xmlns:a16="http://schemas.microsoft.com/office/drawing/2014/main" id="{C1F82450-00E1-4BED-3FE4-D3B954E510ED}"/>
                    </a:ext>
                  </a:extLst>
                </p:cNvPr>
                <p:cNvSpPr>
                  <a:spLocks/>
                </p:cNvSpPr>
                <p:nvPr/>
              </p:nvSpPr>
              <p:spPr bwMode="auto">
                <a:xfrm>
                  <a:off x="3678572" y="2706755"/>
                  <a:ext cx="392431" cy="354820"/>
                </a:xfrm>
                <a:custGeom>
                  <a:avLst/>
                  <a:gdLst>
                    <a:gd name="T0" fmla="*/ 2147483646 w 553"/>
                    <a:gd name="T1" fmla="*/ 2147483646 h 500"/>
                    <a:gd name="T2" fmla="*/ 2147483646 w 553"/>
                    <a:gd name="T3" fmla="*/ 2147483646 h 500"/>
                    <a:gd name="T4" fmla="*/ 2147483646 w 553"/>
                    <a:gd name="T5" fmla="*/ 2147483646 h 500"/>
                    <a:gd name="T6" fmla="*/ 2147483646 w 553"/>
                    <a:gd name="T7" fmla="*/ 2147483646 h 500"/>
                    <a:gd name="T8" fmla="*/ 2147483646 w 553"/>
                    <a:gd name="T9" fmla="*/ 2147483646 h 500"/>
                    <a:gd name="T10" fmla="*/ 2147483646 w 553"/>
                    <a:gd name="T11" fmla="*/ 2147483646 h 500"/>
                    <a:gd name="T12" fmla="*/ 2147483646 w 553"/>
                    <a:gd name="T13" fmla="*/ 2147483646 h 500"/>
                    <a:gd name="T14" fmla="*/ 2147483646 w 553"/>
                    <a:gd name="T15" fmla="*/ 2147483646 h 500"/>
                    <a:gd name="T16" fmla="*/ 2147483646 w 553"/>
                    <a:gd name="T17" fmla="*/ 2147483646 h 500"/>
                    <a:gd name="T18" fmla="*/ 2147483646 w 553"/>
                    <a:gd name="T19" fmla="*/ 2147483646 h 500"/>
                    <a:gd name="T20" fmla="*/ 2147483646 w 553"/>
                    <a:gd name="T21" fmla="*/ 2147483646 h 500"/>
                    <a:gd name="T22" fmla="*/ 2147483646 w 553"/>
                    <a:gd name="T23" fmla="*/ 2147483646 h 500"/>
                    <a:gd name="T24" fmla="*/ 2147483646 w 553"/>
                    <a:gd name="T25" fmla="*/ 2147483646 h 500"/>
                    <a:gd name="T26" fmla="*/ 2147483646 w 553"/>
                    <a:gd name="T27" fmla="*/ 2147483646 h 500"/>
                    <a:gd name="T28" fmla="*/ 2147483646 w 553"/>
                    <a:gd name="T29" fmla="*/ 2147483646 h 500"/>
                    <a:gd name="T30" fmla="*/ 0 w 553"/>
                    <a:gd name="T31" fmla="*/ 2147483646 h 500"/>
                    <a:gd name="T32" fmla="*/ 2147483646 w 553"/>
                    <a:gd name="T33" fmla="*/ 2147483646 h 500"/>
                    <a:gd name="T34" fmla="*/ 2147483646 w 553"/>
                    <a:gd name="T35" fmla="*/ 2147483646 h 500"/>
                    <a:gd name="T36" fmla="*/ 2147483646 w 553"/>
                    <a:gd name="T37" fmla="*/ 2147483646 h 500"/>
                    <a:gd name="T38" fmla="*/ 2147483646 w 553"/>
                    <a:gd name="T39" fmla="*/ 2147483646 h 500"/>
                    <a:gd name="T40" fmla="*/ 2147483646 w 553"/>
                    <a:gd name="T41" fmla="*/ 2147483646 h 500"/>
                    <a:gd name="T42" fmla="*/ 2147483646 w 553"/>
                    <a:gd name="T43" fmla="*/ 2147483646 h 500"/>
                    <a:gd name="T44" fmla="*/ 2147483646 w 553"/>
                    <a:gd name="T45" fmla="*/ 2147483646 h 500"/>
                    <a:gd name="T46" fmla="*/ 2147483646 w 553"/>
                    <a:gd name="T47" fmla="*/ 2147483646 h 500"/>
                    <a:gd name="T48" fmla="*/ 2147483646 w 553"/>
                    <a:gd name="T49" fmla="*/ 2147483646 h 500"/>
                    <a:gd name="T50" fmla="*/ 2147483646 w 553"/>
                    <a:gd name="T51" fmla="*/ 2147483646 h 500"/>
                    <a:gd name="T52" fmla="*/ 2147483646 w 553"/>
                    <a:gd name="T53" fmla="*/ 2147483646 h 500"/>
                    <a:gd name="T54" fmla="*/ 2147483646 w 553"/>
                    <a:gd name="T55" fmla="*/ 2147483646 h 500"/>
                    <a:gd name="T56" fmla="*/ 2147483646 w 553"/>
                    <a:gd name="T57" fmla="*/ 2147483646 h 500"/>
                    <a:gd name="T58" fmla="*/ 2147483646 w 553"/>
                    <a:gd name="T59" fmla="*/ 2147483646 h 500"/>
                    <a:gd name="T60" fmla="*/ 2147483646 w 553"/>
                    <a:gd name="T61" fmla="*/ 2147483646 h 500"/>
                    <a:gd name="T62" fmla="*/ 2147483646 w 553"/>
                    <a:gd name="T63" fmla="*/ 2147483646 h 500"/>
                    <a:gd name="T64" fmla="*/ 2147483646 w 553"/>
                    <a:gd name="T65" fmla="*/ 2147483646 h 500"/>
                    <a:gd name="T66" fmla="*/ 2147483646 w 553"/>
                    <a:gd name="T67" fmla="*/ 2147483646 h 500"/>
                    <a:gd name="T68" fmla="*/ 2147483646 w 553"/>
                    <a:gd name="T69" fmla="*/ 2147483646 h 500"/>
                    <a:gd name="T70" fmla="*/ 2147483646 w 553"/>
                    <a:gd name="T71" fmla="*/ 2147483646 h 500"/>
                    <a:gd name="T72" fmla="*/ 2147483646 w 553"/>
                    <a:gd name="T73" fmla="*/ 2147483646 h 500"/>
                    <a:gd name="T74" fmla="*/ 2147483646 w 553"/>
                    <a:gd name="T75" fmla="*/ 2147483646 h 500"/>
                    <a:gd name="T76" fmla="*/ 2147483646 w 553"/>
                    <a:gd name="T77" fmla="*/ 2147483646 h 500"/>
                    <a:gd name="T78" fmla="*/ 2147483646 w 553"/>
                    <a:gd name="T79" fmla="*/ 2147483646 h 500"/>
                    <a:gd name="T80" fmla="*/ 2147483646 w 553"/>
                    <a:gd name="T81" fmla="*/ 2147483646 h 500"/>
                    <a:gd name="T82" fmla="*/ 2147483646 w 553"/>
                    <a:gd name="T83" fmla="*/ 2147483646 h 500"/>
                    <a:gd name="T84" fmla="*/ 2147483646 w 553"/>
                    <a:gd name="T85" fmla="*/ 0 h 5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3" h="500">
                      <a:moveTo>
                        <a:pt x="226" y="0"/>
                      </a:moveTo>
                      <a:lnTo>
                        <a:pt x="206" y="11"/>
                      </a:lnTo>
                      <a:lnTo>
                        <a:pt x="193" y="34"/>
                      </a:lnTo>
                      <a:lnTo>
                        <a:pt x="175" y="42"/>
                      </a:lnTo>
                      <a:lnTo>
                        <a:pt x="159" y="60"/>
                      </a:lnTo>
                      <a:lnTo>
                        <a:pt x="136" y="60"/>
                      </a:lnTo>
                      <a:lnTo>
                        <a:pt x="118" y="70"/>
                      </a:lnTo>
                      <a:lnTo>
                        <a:pt x="116" y="88"/>
                      </a:lnTo>
                      <a:lnTo>
                        <a:pt x="92" y="91"/>
                      </a:lnTo>
                      <a:lnTo>
                        <a:pt x="77" y="106"/>
                      </a:lnTo>
                      <a:lnTo>
                        <a:pt x="72" y="114"/>
                      </a:lnTo>
                      <a:lnTo>
                        <a:pt x="72" y="127"/>
                      </a:lnTo>
                      <a:lnTo>
                        <a:pt x="69" y="147"/>
                      </a:lnTo>
                      <a:lnTo>
                        <a:pt x="51" y="155"/>
                      </a:lnTo>
                      <a:lnTo>
                        <a:pt x="36" y="170"/>
                      </a:lnTo>
                      <a:lnTo>
                        <a:pt x="18" y="181"/>
                      </a:lnTo>
                      <a:lnTo>
                        <a:pt x="15" y="199"/>
                      </a:lnTo>
                      <a:lnTo>
                        <a:pt x="23" y="214"/>
                      </a:lnTo>
                      <a:lnTo>
                        <a:pt x="33" y="237"/>
                      </a:lnTo>
                      <a:lnTo>
                        <a:pt x="28" y="255"/>
                      </a:lnTo>
                      <a:lnTo>
                        <a:pt x="36" y="271"/>
                      </a:lnTo>
                      <a:lnTo>
                        <a:pt x="46" y="294"/>
                      </a:lnTo>
                      <a:lnTo>
                        <a:pt x="62" y="304"/>
                      </a:lnTo>
                      <a:lnTo>
                        <a:pt x="82" y="322"/>
                      </a:lnTo>
                      <a:lnTo>
                        <a:pt x="90" y="338"/>
                      </a:lnTo>
                      <a:lnTo>
                        <a:pt x="74" y="353"/>
                      </a:lnTo>
                      <a:lnTo>
                        <a:pt x="51" y="356"/>
                      </a:lnTo>
                      <a:lnTo>
                        <a:pt x="33" y="345"/>
                      </a:lnTo>
                      <a:lnTo>
                        <a:pt x="13" y="348"/>
                      </a:lnTo>
                      <a:lnTo>
                        <a:pt x="0" y="369"/>
                      </a:lnTo>
                      <a:lnTo>
                        <a:pt x="0" y="389"/>
                      </a:lnTo>
                      <a:lnTo>
                        <a:pt x="15" y="402"/>
                      </a:lnTo>
                      <a:lnTo>
                        <a:pt x="31" y="410"/>
                      </a:lnTo>
                      <a:lnTo>
                        <a:pt x="56" y="418"/>
                      </a:lnTo>
                      <a:lnTo>
                        <a:pt x="82" y="423"/>
                      </a:lnTo>
                      <a:lnTo>
                        <a:pt x="100" y="433"/>
                      </a:lnTo>
                      <a:lnTo>
                        <a:pt x="105" y="448"/>
                      </a:lnTo>
                      <a:lnTo>
                        <a:pt x="110" y="464"/>
                      </a:lnTo>
                      <a:lnTo>
                        <a:pt x="128" y="474"/>
                      </a:lnTo>
                      <a:lnTo>
                        <a:pt x="152" y="472"/>
                      </a:lnTo>
                      <a:lnTo>
                        <a:pt x="157" y="487"/>
                      </a:lnTo>
                      <a:lnTo>
                        <a:pt x="180" y="484"/>
                      </a:lnTo>
                      <a:lnTo>
                        <a:pt x="203" y="484"/>
                      </a:lnTo>
                      <a:lnTo>
                        <a:pt x="221" y="474"/>
                      </a:lnTo>
                      <a:lnTo>
                        <a:pt x="242" y="466"/>
                      </a:lnTo>
                      <a:lnTo>
                        <a:pt x="257" y="477"/>
                      </a:lnTo>
                      <a:lnTo>
                        <a:pt x="275" y="487"/>
                      </a:lnTo>
                      <a:lnTo>
                        <a:pt x="304" y="500"/>
                      </a:lnTo>
                      <a:lnTo>
                        <a:pt x="314" y="495"/>
                      </a:lnTo>
                      <a:lnTo>
                        <a:pt x="337" y="495"/>
                      </a:lnTo>
                      <a:lnTo>
                        <a:pt x="355" y="487"/>
                      </a:lnTo>
                      <a:lnTo>
                        <a:pt x="378" y="484"/>
                      </a:lnTo>
                      <a:lnTo>
                        <a:pt x="381" y="464"/>
                      </a:lnTo>
                      <a:lnTo>
                        <a:pt x="391" y="441"/>
                      </a:lnTo>
                      <a:lnTo>
                        <a:pt x="409" y="423"/>
                      </a:lnTo>
                      <a:lnTo>
                        <a:pt x="432" y="430"/>
                      </a:lnTo>
                      <a:lnTo>
                        <a:pt x="461" y="436"/>
                      </a:lnTo>
                      <a:lnTo>
                        <a:pt x="486" y="441"/>
                      </a:lnTo>
                      <a:lnTo>
                        <a:pt x="499" y="446"/>
                      </a:lnTo>
                      <a:lnTo>
                        <a:pt x="502" y="425"/>
                      </a:lnTo>
                      <a:lnTo>
                        <a:pt x="515" y="402"/>
                      </a:lnTo>
                      <a:lnTo>
                        <a:pt x="525" y="379"/>
                      </a:lnTo>
                      <a:lnTo>
                        <a:pt x="538" y="353"/>
                      </a:lnTo>
                      <a:lnTo>
                        <a:pt x="553" y="338"/>
                      </a:lnTo>
                      <a:lnTo>
                        <a:pt x="548" y="330"/>
                      </a:lnTo>
                      <a:lnTo>
                        <a:pt x="543" y="315"/>
                      </a:lnTo>
                      <a:lnTo>
                        <a:pt x="522" y="297"/>
                      </a:lnTo>
                      <a:lnTo>
                        <a:pt x="515" y="281"/>
                      </a:lnTo>
                      <a:lnTo>
                        <a:pt x="489" y="276"/>
                      </a:lnTo>
                      <a:lnTo>
                        <a:pt x="466" y="253"/>
                      </a:lnTo>
                      <a:lnTo>
                        <a:pt x="437" y="237"/>
                      </a:lnTo>
                      <a:lnTo>
                        <a:pt x="417" y="219"/>
                      </a:lnTo>
                      <a:lnTo>
                        <a:pt x="394" y="194"/>
                      </a:lnTo>
                      <a:lnTo>
                        <a:pt x="358" y="165"/>
                      </a:lnTo>
                      <a:lnTo>
                        <a:pt x="337" y="147"/>
                      </a:lnTo>
                      <a:lnTo>
                        <a:pt x="304" y="127"/>
                      </a:lnTo>
                      <a:lnTo>
                        <a:pt x="293" y="103"/>
                      </a:lnTo>
                      <a:lnTo>
                        <a:pt x="275" y="88"/>
                      </a:lnTo>
                      <a:lnTo>
                        <a:pt x="265" y="65"/>
                      </a:lnTo>
                      <a:lnTo>
                        <a:pt x="255" y="42"/>
                      </a:lnTo>
                      <a:lnTo>
                        <a:pt x="239" y="29"/>
                      </a:lnTo>
                      <a:lnTo>
                        <a:pt x="231" y="16"/>
                      </a:lnTo>
                      <a:lnTo>
                        <a:pt x="226" y="0"/>
                      </a:lnTo>
                      <a:close/>
                    </a:path>
                  </a:pathLst>
                </a:custGeom>
                <a:solidFill>
                  <a:srgbClr val="B5C8E5"/>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37" name="Freeform 28">
                  <a:extLst>
                    <a:ext uri="{FF2B5EF4-FFF2-40B4-BE49-F238E27FC236}">
                      <a16:creationId xmlns:a16="http://schemas.microsoft.com/office/drawing/2014/main" id="{2AAEEE2E-28D3-477B-8DEA-71E5A7B7D572}"/>
                    </a:ext>
                  </a:extLst>
                </p:cNvPr>
                <p:cNvSpPr>
                  <a:spLocks/>
                </p:cNvSpPr>
                <p:nvPr/>
              </p:nvSpPr>
              <p:spPr bwMode="auto">
                <a:xfrm>
                  <a:off x="3323752" y="2772751"/>
                  <a:ext cx="584743" cy="454879"/>
                </a:xfrm>
                <a:custGeom>
                  <a:avLst/>
                  <a:gdLst>
                    <a:gd name="T0" fmla="*/ 2147483646 w 824"/>
                    <a:gd name="T1" fmla="*/ 2147483646 h 641"/>
                    <a:gd name="T2" fmla="*/ 2147483646 w 824"/>
                    <a:gd name="T3" fmla="*/ 2147483646 h 641"/>
                    <a:gd name="T4" fmla="*/ 2147483646 w 824"/>
                    <a:gd name="T5" fmla="*/ 2147483646 h 641"/>
                    <a:gd name="T6" fmla="*/ 2147483646 w 824"/>
                    <a:gd name="T7" fmla="*/ 2147483646 h 641"/>
                    <a:gd name="T8" fmla="*/ 2147483646 w 824"/>
                    <a:gd name="T9" fmla="*/ 2147483646 h 641"/>
                    <a:gd name="T10" fmla="*/ 2147483646 w 824"/>
                    <a:gd name="T11" fmla="*/ 2147483646 h 641"/>
                    <a:gd name="T12" fmla="*/ 2147483646 w 824"/>
                    <a:gd name="T13" fmla="*/ 2147483646 h 641"/>
                    <a:gd name="T14" fmla="*/ 2147483646 w 824"/>
                    <a:gd name="T15" fmla="*/ 2147483646 h 641"/>
                    <a:gd name="T16" fmla="*/ 2147483646 w 824"/>
                    <a:gd name="T17" fmla="*/ 2147483646 h 641"/>
                    <a:gd name="T18" fmla="*/ 2147483646 w 824"/>
                    <a:gd name="T19" fmla="*/ 2147483646 h 641"/>
                    <a:gd name="T20" fmla="*/ 2147483646 w 824"/>
                    <a:gd name="T21" fmla="*/ 2147483646 h 641"/>
                    <a:gd name="T22" fmla="*/ 2147483646 w 824"/>
                    <a:gd name="T23" fmla="*/ 2147483646 h 641"/>
                    <a:gd name="T24" fmla="*/ 2147483646 w 824"/>
                    <a:gd name="T25" fmla="*/ 2147483646 h 641"/>
                    <a:gd name="T26" fmla="*/ 2147483646 w 824"/>
                    <a:gd name="T27" fmla="*/ 2147483646 h 641"/>
                    <a:gd name="T28" fmla="*/ 2147483646 w 824"/>
                    <a:gd name="T29" fmla="*/ 2147483646 h 641"/>
                    <a:gd name="T30" fmla="*/ 2147483646 w 824"/>
                    <a:gd name="T31" fmla="*/ 2147483646 h 641"/>
                    <a:gd name="T32" fmla="*/ 2147483646 w 824"/>
                    <a:gd name="T33" fmla="*/ 2147483646 h 641"/>
                    <a:gd name="T34" fmla="*/ 2147483646 w 824"/>
                    <a:gd name="T35" fmla="*/ 2147483646 h 641"/>
                    <a:gd name="T36" fmla="*/ 2147483646 w 824"/>
                    <a:gd name="T37" fmla="*/ 2147483646 h 641"/>
                    <a:gd name="T38" fmla="*/ 2147483646 w 824"/>
                    <a:gd name="T39" fmla="*/ 2147483646 h 641"/>
                    <a:gd name="T40" fmla="*/ 2147483646 w 824"/>
                    <a:gd name="T41" fmla="*/ 2147483646 h 641"/>
                    <a:gd name="T42" fmla="*/ 2147483646 w 824"/>
                    <a:gd name="T43" fmla="*/ 2147483646 h 641"/>
                    <a:gd name="T44" fmla="*/ 2147483646 w 824"/>
                    <a:gd name="T45" fmla="*/ 2147483646 h 641"/>
                    <a:gd name="T46" fmla="*/ 2147483646 w 824"/>
                    <a:gd name="T47" fmla="*/ 2147483646 h 641"/>
                    <a:gd name="T48" fmla="*/ 2147483646 w 824"/>
                    <a:gd name="T49" fmla="*/ 2147483646 h 641"/>
                    <a:gd name="T50" fmla="*/ 2147483646 w 824"/>
                    <a:gd name="T51" fmla="*/ 2147483646 h 641"/>
                    <a:gd name="T52" fmla="*/ 2147483646 w 824"/>
                    <a:gd name="T53" fmla="*/ 2147483646 h 641"/>
                    <a:gd name="T54" fmla="*/ 2147483646 w 824"/>
                    <a:gd name="T55" fmla="*/ 2147483646 h 641"/>
                    <a:gd name="T56" fmla="*/ 2147483646 w 824"/>
                    <a:gd name="T57" fmla="*/ 2147483646 h 641"/>
                    <a:gd name="T58" fmla="*/ 2147483646 w 824"/>
                    <a:gd name="T59" fmla="*/ 2147483646 h 641"/>
                    <a:gd name="T60" fmla="*/ 2147483646 w 824"/>
                    <a:gd name="T61" fmla="*/ 2147483646 h 641"/>
                    <a:gd name="T62" fmla="*/ 2147483646 w 824"/>
                    <a:gd name="T63" fmla="*/ 2147483646 h 641"/>
                    <a:gd name="T64" fmla="*/ 2147483646 w 824"/>
                    <a:gd name="T65" fmla="*/ 2147483646 h 641"/>
                    <a:gd name="T66" fmla="*/ 2147483646 w 824"/>
                    <a:gd name="T67" fmla="*/ 2147483646 h 641"/>
                    <a:gd name="T68" fmla="*/ 2147483646 w 824"/>
                    <a:gd name="T69" fmla="*/ 0 h 641"/>
                    <a:gd name="T70" fmla="*/ 2147483646 w 824"/>
                    <a:gd name="T71" fmla="*/ 2147483646 h 641"/>
                    <a:gd name="T72" fmla="*/ 2147483646 w 824"/>
                    <a:gd name="T73" fmla="*/ 2147483646 h 641"/>
                    <a:gd name="T74" fmla="*/ 2147483646 w 824"/>
                    <a:gd name="T75" fmla="*/ 2147483646 h 641"/>
                    <a:gd name="T76" fmla="*/ 2147483646 w 824"/>
                    <a:gd name="T77" fmla="*/ 2147483646 h 641"/>
                    <a:gd name="T78" fmla="*/ 2147483646 w 824"/>
                    <a:gd name="T79" fmla="*/ 2147483646 h 641"/>
                    <a:gd name="T80" fmla="*/ 2147483646 w 824"/>
                    <a:gd name="T81" fmla="*/ 2147483646 h 641"/>
                    <a:gd name="T82" fmla="*/ 2147483646 w 824"/>
                    <a:gd name="T83" fmla="*/ 2147483646 h 641"/>
                    <a:gd name="T84" fmla="*/ 2147483646 w 824"/>
                    <a:gd name="T85" fmla="*/ 2147483646 h 641"/>
                    <a:gd name="T86" fmla="*/ 2147483646 w 824"/>
                    <a:gd name="T87" fmla="*/ 2147483646 h 641"/>
                    <a:gd name="T88" fmla="*/ 2147483646 w 824"/>
                    <a:gd name="T89" fmla="*/ 2147483646 h 641"/>
                    <a:gd name="T90" fmla="*/ 2147483646 w 824"/>
                    <a:gd name="T91" fmla="*/ 2147483646 h 641"/>
                    <a:gd name="T92" fmla="*/ 2147483646 w 824"/>
                    <a:gd name="T93" fmla="*/ 2147483646 h 641"/>
                    <a:gd name="T94" fmla="*/ 2147483646 w 824"/>
                    <a:gd name="T95" fmla="*/ 2147483646 h 641"/>
                    <a:gd name="T96" fmla="*/ 2147483646 w 824"/>
                    <a:gd name="T97" fmla="*/ 2147483646 h 6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24" h="641">
                      <a:moveTo>
                        <a:pt x="26" y="222"/>
                      </a:moveTo>
                      <a:lnTo>
                        <a:pt x="49" y="227"/>
                      </a:lnTo>
                      <a:lnTo>
                        <a:pt x="72" y="250"/>
                      </a:lnTo>
                      <a:lnTo>
                        <a:pt x="93" y="270"/>
                      </a:lnTo>
                      <a:lnTo>
                        <a:pt x="103" y="294"/>
                      </a:lnTo>
                      <a:lnTo>
                        <a:pt x="116" y="301"/>
                      </a:lnTo>
                      <a:lnTo>
                        <a:pt x="134" y="322"/>
                      </a:lnTo>
                      <a:lnTo>
                        <a:pt x="152" y="335"/>
                      </a:lnTo>
                      <a:lnTo>
                        <a:pt x="165" y="345"/>
                      </a:lnTo>
                      <a:lnTo>
                        <a:pt x="188" y="353"/>
                      </a:lnTo>
                      <a:lnTo>
                        <a:pt x="206" y="363"/>
                      </a:lnTo>
                      <a:lnTo>
                        <a:pt x="219" y="366"/>
                      </a:lnTo>
                      <a:lnTo>
                        <a:pt x="227" y="381"/>
                      </a:lnTo>
                      <a:lnTo>
                        <a:pt x="242" y="391"/>
                      </a:lnTo>
                      <a:lnTo>
                        <a:pt x="258" y="402"/>
                      </a:lnTo>
                      <a:lnTo>
                        <a:pt x="265" y="415"/>
                      </a:lnTo>
                      <a:lnTo>
                        <a:pt x="271" y="430"/>
                      </a:lnTo>
                      <a:lnTo>
                        <a:pt x="278" y="446"/>
                      </a:lnTo>
                      <a:lnTo>
                        <a:pt x="299" y="464"/>
                      </a:lnTo>
                      <a:lnTo>
                        <a:pt x="317" y="482"/>
                      </a:lnTo>
                      <a:lnTo>
                        <a:pt x="335" y="492"/>
                      </a:lnTo>
                      <a:lnTo>
                        <a:pt x="350" y="502"/>
                      </a:lnTo>
                      <a:lnTo>
                        <a:pt x="368" y="512"/>
                      </a:lnTo>
                      <a:lnTo>
                        <a:pt x="374" y="528"/>
                      </a:lnTo>
                      <a:lnTo>
                        <a:pt x="399" y="554"/>
                      </a:lnTo>
                      <a:lnTo>
                        <a:pt x="417" y="569"/>
                      </a:lnTo>
                      <a:lnTo>
                        <a:pt x="438" y="569"/>
                      </a:lnTo>
                      <a:lnTo>
                        <a:pt x="459" y="587"/>
                      </a:lnTo>
                      <a:lnTo>
                        <a:pt x="479" y="577"/>
                      </a:lnTo>
                      <a:lnTo>
                        <a:pt x="505" y="585"/>
                      </a:lnTo>
                      <a:lnTo>
                        <a:pt x="520" y="595"/>
                      </a:lnTo>
                      <a:lnTo>
                        <a:pt x="528" y="608"/>
                      </a:lnTo>
                      <a:lnTo>
                        <a:pt x="544" y="621"/>
                      </a:lnTo>
                      <a:lnTo>
                        <a:pt x="554" y="641"/>
                      </a:lnTo>
                      <a:lnTo>
                        <a:pt x="577" y="641"/>
                      </a:lnTo>
                      <a:lnTo>
                        <a:pt x="590" y="623"/>
                      </a:lnTo>
                      <a:lnTo>
                        <a:pt x="610" y="613"/>
                      </a:lnTo>
                      <a:lnTo>
                        <a:pt x="634" y="613"/>
                      </a:lnTo>
                      <a:lnTo>
                        <a:pt x="657" y="613"/>
                      </a:lnTo>
                      <a:lnTo>
                        <a:pt x="683" y="618"/>
                      </a:lnTo>
                      <a:lnTo>
                        <a:pt x="698" y="628"/>
                      </a:lnTo>
                      <a:lnTo>
                        <a:pt x="716" y="618"/>
                      </a:lnTo>
                      <a:lnTo>
                        <a:pt x="734" y="603"/>
                      </a:lnTo>
                      <a:lnTo>
                        <a:pt x="760" y="608"/>
                      </a:lnTo>
                      <a:lnTo>
                        <a:pt x="775" y="621"/>
                      </a:lnTo>
                      <a:lnTo>
                        <a:pt x="793" y="610"/>
                      </a:lnTo>
                      <a:lnTo>
                        <a:pt x="809" y="595"/>
                      </a:lnTo>
                      <a:lnTo>
                        <a:pt x="811" y="574"/>
                      </a:lnTo>
                      <a:lnTo>
                        <a:pt x="814" y="556"/>
                      </a:lnTo>
                      <a:lnTo>
                        <a:pt x="809" y="538"/>
                      </a:lnTo>
                      <a:lnTo>
                        <a:pt x="801" y="525"/>
                      </a:lnTo>
                      <a:lnTo>
                        <a:pt x="804" y="507"/>
                      </a:lnTo>
                      <a:lnTo>
                        <a:pt x="814" y="502"/>
                      </a:lnTo>
                      <a:lnTo>
                        <a:pt x="824" y="497"/>
                      </a:lnTo>
                      <a:lnTo>
                        <a:pt x="822" y="489"/>
                      </a:lnTo>
                      <a:lnTo>
                        <a:pt x="822" y="471"/>
                      </a:lnTo>
                      <a:lnTo>
                        <a:pt x="816" y="456"/>
                      </a:lnTo>
                      <a:lnTo>
                        <a:pt x="809" y="440"/>
                      </a:lnTo>
                      <a:lnTo>
                        <a:pt x="801" y="425"/>
                      </a:lnTo>
                      <a:lnTo>
                        <a:pt x="804" y="407"/>
                      </a:lnTo>
                      <a:lnTo>
                        <a:pt x="775" y="394"/>
                      </a:lnTo>
                      <a:lnTo>
                        <a:pt x="757" y="384"/>
                      </a:lnTo>
                      <a:lnTo>
                        <a:pt x="742" y="373"/>
                      </a:lnTo>
                      <a:lnTo>
                        <a:pt x="721" y="381"/>
                      </a:lnTo>
                      <a:lnTo>
                        <a:pt x="703" y="391"/>
                      </a:lnTo>
                      <a:lnTo>
                        <a:pt x="680" y="391"/>
                      </a:lnTo>
                      <a:lnTo>
                        <a:pt x="657" y="394"/>
                      </a:lnTo>
                      <a:lnTo>
                        <a:pt x="652" y="379"/>
                      </a:lnTo>
                      <a:lnTo>
                        <a:pt x="628" y="381"/>
                      </a:lnTo>
                      <a:lnTo>
                        <a:pt x="610" y="371"/>
                      </a:lnTo>
                      <a:lnTo>
                        <a:pt x="605" y="355"/>
                      </a:lnTo>
                      <a:lnTo>
                        <a:pt x="600" y="340"/>
                      </a:lnTo>
                      <a:lnTo>
                        <a:pt x="582" y="330"/>
                      </a:lnTo>
                      <a:lnTo>
                        <a:pt x="556" y="325"/>
                      </a:lnTo>
                      <a:lnTo>
                        <a:pt x="531" y="317"/>
                      </a:lnTo>
                      <a:lnTo>
                        <a:pt x="515" y="309"/>
                      </a:lnTo>
                      <a:lnTo>
                        <a:pt x="500" y="296"/>
                      </a:lnTo>
                      <a:lnTo>
                        <a:pt x="500" y="276"/>
                      </a:lnTo>
                      <a:lnTo>
                        <a:pt x="513" y="255"/>
                      </a:lnTo>
                      <a:lnTo>
                        <a:pt x="533" y="252"/>
                      </a:lnTo>
                      <a:lnTo>
                        <a:pt x="551" y="263"/>
                      </a:lnTo>
                      <a:lnTo>
                        <a:pt x="574" y="260"/>
                      </a:lnTo>
                      <a:lnTo>
                        <a:pt x="590" y="245"/>
                      </a:lnTo>
                      <a:lnTo>
                        <a:pt x="582" y="229"/>
                      </a:lnTo>
                      <a:lnTo>
                        <a:pt x="562" y="211"/>
                      </a:lnTo>
                      <a:lnTo>
                        <a:pt x="546" y="201"/>
                      </a:lnTo>
                      <a:lnTo>
                        <a:pt x="536" y="178"/>
                      </a:lnTo>
                      <a:lnTo>
                        <a:pt x="528" y="162"/>
                      </a:lnTo>
                      <a:lnTo>
                        <a:pt x="533" y="144"/>
                      </a:lnTo>
                      <a:lnTo>
                        <a:pt x="523" y="121"/>
                      </a:lnTo>
                      <a:lnTo>
                        <a:pt x="515" y="106"/>
                      </a:lnTo>
                      <a:lnTo>
                        <a:pt x="518" y="88"/>
                      </a:lnTo>
                      <a:lnTo>
                        <a:pt x="536" y="77"/>
                      </a:lnTo>
                      <a:lnTo>
                        <a:pt x="551" y="62"/>
                      </a:lnTo>
                      <a:lnTo>
                        <a:pt x="569" y="54"/>
                      </a:lnTo>
                      <a:lnTo>
                        <a:pt x="572" y="34"/>
                      </a:lnTo>
                      <a:lnTo>
                        <a:pt x="572" y="21"/>
                      </a:lnTo>
                      <a:lnTo>
                        <a:pt x="577" y="13"/>
                      </a:lnTo>
                      <a:lnTo>
                        <a:pt x="562" y="10"/>
                      </a:lnTo>
                      <a:lnTo>
                        <a:pt x="546" y="0"/>
                      </a:lnTo>
                      <a:lnTo>
                        <a:pt x="525" y="0"/>
                      </a:lnTo>
                      <a:lnTo>
                        <a:pt x="515" y="26"/>
                      </a:lnTo>
                      <a:lnTo>
                        <a:pt x="500" y="49"/>
                      </a:lnTo>
                      <a:lnTo>
                        <a:pt x="479" y="49"/>
                      </a:lnTo>
                      <a:lnTo>
                        <a:pt x="464" y="65"/>
                      </a:lnTo>
                      <a:lnTo>
                        <a:pt x="441" y="67"/>
                      </a:lnTo>
                      <a:lnTo>
                        <a:pt x="425" y="85"/>
                      </a:lnTo>
                      <a:lnTo>
                        <a:pt x="410" y="101"/>
                      </a:lnTo>
                      <a:lnTo>
                        <a:pt x="394" y="116"/>
                      </a:lnTo>
                      <a:lnTo>
                        <a:pt x="379" y="134"/>
                      </a:lnTo>
                      <a:lnTo>
                        <a:pt x="363" y="149"/>
                      </a:lnTo>
                      <a:lnTo>
                        <a:pt x="345" y="160"/>
                      </a:lnTo>
                      <a:lnTo>
                        <a:pt x="312" y="165"/>
                      </a:lnTo>
                      <a:lnTo>
                        <a:pt x="296" y="155"/>
                      </a:lnTo>
                      <a:lnTo>
                        <a:pt x="289" y="139"/>
                      </a:lnTo>
                      <a:lnTo>
                        <a:pt x="263" y="134"/>
                      </a:lnTo>
                      <a:lnTo>
                        <a:pt x="258" y="119"/>
                      </a:lnTo>
                      <a:lnTo>
                        <a:pt x="250" y="103"/>
                      </a:lnTo>
                      <a:lnTo>
                        <a:pt x="235" y="93"/>
                      </a:lnTo>
                      <a:lnTo>
                        <a:pt x="214" y="75"/>
                      </a:lnTo>
                      <a:lnTo>
                        <a:pt x="198" y="65"/>
                      </a:lnTo>
                      <a:lnTo>
                        <a:pt x="178" y="72"/>
                      </a:lnTo>
                      <a:lnTo>
                        <a:pt x="157" y="75"/>
                      </a:lnTo>
                      <a:lnTo>
                        <a:pt x="150" y="59"/>
                      </a:lnTo>
                      <a:lnTo>
                        <a:pt x="142" y="44"/>
                      </a:lnTo>
                      <a:lnTo>
                        <a:pt x="144" y="26"/>
                      </a:lnTo>
                      <a:lnTo>
                        <a:pt x="137" y="10"/>
                      </a:lnTo>
                      <a:lnTo>
                        <a:pt x="116" y="13"/>
                      </a:lnTo>
                      <a:lnTo>
                        <a:pt x="108" y="26"/>
                      </a:lnTo>
                      <a:lnTo>
                        <a:pt x="106" y="44"/>
                      </a:lnTo>
                      <a:lnTo>
                        <a:pt x="103" y="65"/>
                      </a:lnTo>
                      <a:lnTo>
                        <a:pt x="90" y="90"/>
                      </a:lnTo>
                      <a:lnTo>
                        <a:pt x="80" y="113"/>
                      </a:lnTo>
                      <a:lnTo>
                        <a:pt x="65" y="129"/>
                      </a:lnTo>
                      <a:lnTo>
                        <a:pt x="49" y="144"/>
                      </a:lnTo>
                      <a:lnTo>
                        <a:pt x="54" y="160"/>
                      </a:lnTo>
                      <a:lnTo>
                        <a:pt x="54" y="180"/>
                      </a:lnTo>
                      <a:lnTo>
                        <a:pt x="36" y="196"/>
                      </a:lnTo>
                      <a:lnTo>
                        <a:pt x="13" y="196"/>
                      </a:lnTo>
                      <a:lnTo>
                        <a:pt x="0" y="214"/>
                      </a:lnTo>
                      <a:lnTo>
                        <a:pt x="26" y="222"/>
                      </a:lnTo>
                      <a:close/>
                    </a:path>
                  </a:pathLst>
                </a:custGeom>
                <a:solidFill>
                  <a:srgbClr val="B5C8E5"/>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38" name="Freeform 29">
                  <a:extLst>
                    <a:ext uri="{FF2B5EF4-FFF2-40B4-BE49-F238E27FC236}">
                      <a16:creationId xmlns:a16="http://schemas.microsoft.com/office/drawing/2014/main" id="{6EE07426-6998-5033-8FF5-C650C0EC3217}"/>
                    </a:ext>
                  </a:extLst>
                </p:cNvPr>
                <p:cNvSpPr>
                  <a:spLocks/>
                </p:cNvSpPr>
                <p:nvPr/>
              </p:nvSpPr>
              <p:spPr bwMode="auto">
                <a:xfrm>
                  <a:off x="3395425" y="1633070"/>
                  <a:ext cx="275340" cy="271792"/>
                </a:xfrm>
                <a:custGeom>
                  <a:avLst/>
                  <a:gdLst>
                    <a:gd name="T0" fmla="*/ 2147483646 w 388"/>
                    <a:gd name="T1" fmla="*/ 2147483646 h 383"/>
                    <a:gd name="T2" fmla="*/ 2147483646 w 388"/>
                    <a:gd name="T3" fmla="*/ 2147483646 h 383"/>
                    <a:gd name="T4" fmla="*/ 2147483646 w 388"/>
                    <a:gd name="T5" fmla="*/ 0 h 383"/>
                    <a:gd name="T6" fmla="*/ 2147483646 w 388"/>
                    <a:gd name="T7" fmla="*/ 2147483646 h 383"/>
                    <a:gd name="T8" fmla="*/ 2147483646 w 388"/>
                    <a:gd name="T9" fmla="*/ 2147483646 h 383"/>
                    <a:gd name="T10" fmla="*/ 2147483646 w 388"/>
                    <a:gd name="T11" fmla="*/ 2147483646 h 383"/>
                    <a:gd name="T12" fmla="*/ 2147483646 w 388"/>
                    <a:gd name="T13" fmla="*/ 2147483646 h 383"/>
                    <a:gd name="T14" fmla="*/ 2147483646 w 388"/>
                    <a:gd name="T15" fmla="*/ 2147483646 h 383"/>
                    <a:gd name="T16" fmla="*/ 2147483646 w 388"/>
                    <a:gd name="T17" fmla="*/ 2147483646 h 383"/>
                    <a:gd name="T18" fmla="*/ 0 w 388"/>
                    <a:gd name="T19" fmla="*/ 2147483646 h 383"/>
                    <a:gd name="T20" fmla="*/ 2147483646 w 388"/>
                    <a:gd name="T21" fmla="*/ 2147483646 h 383"/>
                    <a:gd name="T22" fmla="*/ 2147483646 w 388"/>
                    <a:gd name="T23" fmla="*/ 2147483646 h 383"/>
                    <a:gd name="T24" fmla="*/ 2147483646 w 388"/>
                    <a:gd name="T25" fmla="*/ 2147483646 h 383"/>
                    <a:gd name="T26" fmla="*/ 2147483646 w 388"/>
                    <a:gd name="T27" fmla="*/ 2147483646 h 383"/>
                    <a:gd name="T28" fmla="*/ 2147483646 w 388"/>
                    <a:gd name="T29" fmla="*/ 2147483646 h 383"/>
                    <a:gd name="T30" fmla="*/ 2147483646 w 388"/>
                    <a:gd name="T31" fmla="*/ 2147483646 h 383"/>
                    <a:gd name="T32" fmla="*/ 2147483646 w 388"/>
                    <a:gd name="T33" fmla="*/ 2147483646 h 383"/>
                    <a:gd name="T34" fmla="*/ 2147483646 w 388"/>
                    <a:gd name="T35" fmla="*/ 2147483646 h 383"/>
                    <a:gd name="T36" fmla="*/ 2147483646 w 388"/>
                    <a:gd name="T37" fmla="*/ 2147483646 h 383"/>
                    <a:gd name="T38" fmla="*/ 2147483646 w 388"/>
                    <a:gd name="T39" fmla="*/ 2147483646 h 383"/>
                    <a:gd name="T40" fmla="*/ 2147483646 w 388"/>
                    <a:gd name="T41" fmla="*/ 2147483646 h 383"/>
                    <a:gd name="T42" fmla="*/ 2147483646 w 388"/>
                    <a:gd name="T43" fmla="*/ 2147483646 h 383"/>
                    <a:gd name="T44" fmla="*/ 2147483646 w 388"/>
                    <a:gd name="T45" fmla="*/ 2147483646 h 383"/>
                    <a:gd name="T46" fmla="*/ 2147483646 w 388"/>
                    <a:gd name="T47" fmla="*/ 2147483646 h 383"/>
                    <a:gd name="T48" fmla="*/ 2147483646 w 388"/>
                    <a:gd name="T49" fmla="*/ 2147483646 h 383"/>
                    <a:gd name="T50" fmla="*/ 2147483646 w 388"/>
                    <a:gd name="T51" fmla="*/ 2147483646 h 383"/>
                    <a:gd name="T52" fmla="*/ 2147483646 w 388"/>
                    <a:gd name="T53" fmla="*/ 2147483646 h 383"/>
                    <a:gd name="T54" fmla="*/ 2147483646 w 388"/>
                    <a:gd name="T55" fmla="*/ 2147483646 h 383"/>
                    <a:gd name="T56" fmla="*/ 2147483646 w 388"/>
                    <a:gd name="T57" fmla="*/ 2147483646 h 383"/>
                    <a:gd name="T58" fmla="*/ 2147483646 w 388"/>
                    <a:gd name="T59" fmla="*/ 2147483646 h 383"/>
                    <a:gd name="T60" fmla="*/ 2147483646 w 388"/>
                    <a:gd name="T61" fmla="*/ 2147483646 h 383"/>
                    <a:gd name="T62" fmla="*/ 2147483646 w 388"/>
                    <a:gd name="T63" fmla="*/ 2147483646 h 383"/>
                    <a:gd name="T64" fmla="*/ 2147483646 w 388"/>
                    <a:gd name="T65" fmla="*/ 2147483646 h 383"/>
                    <a:gd name="T66" fmla="*/ 2147483646 w 388"/>
                    <a:gd name="T67" fmla="*/ 2147483646 h 38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83">
                      <a:moveTo>
                        <a:pt x="345" y="7"/>
                      </a:moveTo>
                      <a:lnTo>
                        <a:pt x="314" y="10"/>
                      </a:lnTo>
                      <a:lnTo>
                        <a:pt x="288" y="7"/>
                      </a:lnTo>
                      <a:lnTo>
                        <a:pt x="267" y="15"/>
                      </a:lnTo>
                      <a:lnTo>
                        <a:pt x="247" y="18"/>
                      </a:lnTo>
                      <a:lnTo>
                        <a:pt x="226" y="0"/>
                      </a:lnTo>
                      <a:lnTo>
                        <a:pt x="203" y="0"/>
                      </a:lnTo>
                      <a:lnTo>
                        <a:pt x="185" y="7"/>
                      </a:lnTo>
                      <a:lnTo>
                        <a:pt x="159" y="2"/>
                      </a:lnTo>
                      <a:lnTo>
                        <a:pt x="141" y="10"/>
                      </a:lnTo>
                      <a:lnTo>
                        <a:pt x="118" y="13"/>
                      </a:lnTo>
                      <a:lnTo>
                        <a:pt x="116" y="33"/>
                      </a:lnTo>
                      <a:lnTo>
                        <a:pt x="95" y="41"/>
                      </a:lnTo>
                      <a:lnTo>
                        <a:pt x="85" y="64"/>
                      </a:lnTo>
                      <a:lnTo>
                        <a:pt x="69" y="82"/>
                      </a:lnTo>
                      <a:lnTo>
                        <a:pt x="46" y="82"/>
                      </a:lnTo>
                      <a:lnTo>
                        <a:pt x="36" y="108"/>
                      </a:lnTo>
                      <a:lnTo>
                        <a:pt x="33" y="128"/>
                      </a:lnTo>
                      <a:lnTo>
                        <a:pt x="13" y="136"/>
                      </a:lnTo>
                      <a:lnTo>
                        <a:pt x="0" y="159"/>
                      </a:lnTo>
                      <a:lnTo>
                        <a:pt x="20" y="177"/>
                      </a:lnTo>
                      <a:lnTo>
                        <a:pt x="36" y="188"/>
                      </a:lnTo>
                      <a:lnTo>
                        <a:pt x="46" y="211"/>
                      </a:lnTo>
                      <a:lnTo>
                        <a:pt x="54" y="226"/>
                      </a:lnTo>
                      <a:lnTo>
                        <a:pt x="43" y="249"/>
                      </a:lnTo>
                      <a:lnTo>
                        <a:pt x="31" y="273"/>
                      </a:lnTo>
                      <a:lnTo>
                        <a:pt x="51" y="293"/>
                      </a:lnTo>
                      <a:lnTo>
                        <a:pt x="56" y="306"/>
                      </a:lnTo>
                      <a:lnTo>
                        <a:pt x="69" y="329"/>
                      </a:lnTo>
                      <a:lnTo>
                        <a:pt x="74" y="342"/>
                      </a:lnTo>
                      <a:lnTo>
                        <a:pt x="100" y="352"/>
                      </a:lnTo>
                      <a:lnTo>
                        <a:pt x="131" y="342"/>
                      </a:lnTo>
                      <a:lnTo>
                        <a:pt x="146" y="329"/>
                      </a:lnTo>
                      <a:lnTo>
                        <a:pt x="177" y="321"/>
                      </a:lnTo>
                      <a:lnTo>
                        <a:pt x="195" y="332"/>
                      </a:lnTo>
                      <a:lnTo>
                        <a:pt x="218" y="358"/>
                      </a:lnTo>
                      <a:lnTo>
                        <a:pt x="237" y="368"/>
                      </a:lnTo>
                      <a:lnTo>
                        <a:pt x="242" y="383"/>
                      </a:lnTo>
                      <a:lnTo>
                        <a:pt x="252" y="360"/>
                      </a:lnTo>
                      <a:lnTo>
                        <a:pt x="273" y="350"/>
                      </a:lnTo>
                      <a:lnTo>
                        <a:pt x="296" y="350"/>
                      </a:lnTo>
                      <a:lnTo>
                        <a:pt x="311" y="360"/>
                      </a:lnTo>
                      <a:lnTo>
                        <a:pt x="329" y="352"/>
                      </a:lnTo>
                      <a:lnTo>
                        <a:pt x="352" y="347"/>
                      </a:lnTo>
                      <a:lnTo>
                        <a:pt x="368" y="332"/>
                      </a:lnTo>
                      <a:lnTo>
                        <a:pt x="383" y="316"/>
                      </a:lnTo>
                      <a:lnTo>
                        <a:pt x="386" y="298"/>
                      </a:lnTo>
                      <a:lnTo>
                        <a:pt x="388" y="275"/>
                      </a:lnTo>
                      <a:lnTo>
                        <a:pt x="373" y="265"/>
                      </a:lnTo>
                      <a:lnTo>
                        <a:pt x="350" y="267"/>
                      </a:lnTo>
                      <a:lnTo>
                        <a:pt x="342" y="252"/>
                      </a:lnTo>
                      <a:lnTo>
                        <a:pt x="334" y="237"/>
                      </a:lnTo>
                      <a:lnTo>
                        <a:pt x="352" y="221"/>
                      </a:lnTo>
                      <a:lnTo>
                        <a:pt x="363" y="198"/>
                      </a:lnTo>
                      <a:lnTo>
                        <a:pt x="368" y="177"/>
                      </a:lnTo>
                      <a:lnTo>
                        <a:pt x="360" y="164"/>
                      </a:lnTo>
                      <a:lnTo>
                        <a:pt x="352" y="146"/>
                      </a:lnTo>
                      <a:lnTo>
                        <a:pt x="329" y="149"/>
                      </a:lnTo>
                      <a:lnTo>
                        <a:pt x="314" y="139"/>
                      </a:lnTo>
                      <a:lnTo>
                        <a:pt x="298" y="128"/>
                      </a:lnTo>
                      <a:lnTo>
                        <a:pt x="301" y="110"/>
                      </a:lnTo>
                      <a:lnTo>
                        <a:pt x="316" y="92"/>
                      </a:lnTo>
                      <a:lnTo>
                        <a:pt x="334" y="85"/>
                      </a:lnTo>
                      <a:lnTo>
                        <a:pt x="350" y="67"/>
                      </a:lnTo>
                      <a:lnTo>
                        <a:pt x="363" y="43"/>
                      </a:lnTo>
                      <a:lnTo>
                        <a:pt x="355" y="31"/>
                      </a:lnTo>
                      <a:lnTo>
                        <a:pt x="352" y="20"/>
                      </a:lnTo>
                      <a:lnTo>
                        <a:pt x="345" y="7"/>
                      </a:lnTo>
                      <a:close/>
                    </a:path>
                  </a:pathLst>
                </a:custGeom>
                <a:solidFill>
                  <a:srgbClr val="7C7C7C"/>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39" name="Freeform 30">
                  <a:extLst>
                    <a:ext uri="{FF2B5EF4-FFF2-40B4-BE49-F238E27FC236}">
                      <a16:creationId xmlns:a16="http://schemas.microsoft.com/office/drawing/2014/main" id="{05FB71EC-1474-53E5-D915-56D1BDCFDD87}"/>
                    </a:ext>
                  </a:extLst>
                </p:cNvPr>
                <p:cNvSpPr>
                  <a:spLocks/>
                </p:cNvSpPr>
                <p:nvPr/>
              </p:nvSpPr>
              <p:spPr bwMode="auto">
                <a:xfrm>
                  <a:off x="2985963" y="1519528"/>
                  <a:ext cx="414430" cy="442105"/>
                </a:xfrm>
                <a:custGeom>
                  <a:avLst/>
                  <a:gdLst>
                    <a:gd name="T0" fmla="*/ 2147483646 w 584"/>
                    <a:gd name="T1" fmla="*/ 2147483646 h 623"/>
                    <a:gd name="T2" fmla="*/ 2147483646 w 584"/>
                    <a:gd name="T3" fmla="*/ 2147483646 h 623"/>
                    <a:gd name="T4" fmla="*/ 2147483646 w 584"/>
                    <a:gd name="T5" fmla="*/ 2147483646 h 623"/>
                    <a:gd name="T6" fmla="*/ 2147483646 w 584"/>
                    <a:gd name="T7" fmla="*/ 2147483646 h 623"/>
                    <a:gd name="T8" fmla="*/ 2147483646 w 584"/>
                    <a:gd name="T9" fmla="*/ 2147483646 h 623"/>
                    <a:gd name="T10" fmla="*/ 2147483646 w 584"/>
                    <a:gd name="T11" fmla="*/ 2147483646 h 623"/>
                    <a:gd name="T12" fmla="*/ 2147483646 w 584"/>
                    <a:gd name="T13" fmla="*/ 2147483646 h 623"/>
                    <a:gd name="T14" fmla="*/ 2147483646 w 584"/>
                    <a:gd name="T15" fmla="*/ 2147483646 h 623"/>
                    <a:gd name="T16" fmla="*/ 2147483646 w 584"/>
                    <a:gd name="T17" fmla="*/ 2147483646 h 623"/>
                    <a:gd name="T18" fmla="*/ 2147483646 w 584"/>
                    <a:gd name="T19" fmla="*/ 2147483646 h 623"/>
                    <a:gd name="T20" fmla="*/ 2147483646 w 584"/>
                    <a:gd name="T21" fmla="*/ 2147483646 h 623"/>
                    <a:gd name="T22" fmla="*/ 2147483646 w 584"/>
                    <a:gd name="T23" fmla="*/ 2147483646 h 623"/>
                    <a:gd name="T24" fmla="*/ 2147483646 w 584"/>
                    <a:gd name="T25" fmla="*/ 2147483646 h 623"/>
                    <a:gd name="T26" fmla="*/ 2147483646 w 584"/>
                    <a:gd name="T27" fmla="*/ 2147483646 h 623"/>
                    <a:gd name="T28" fmla="*/ 2147483646 w 584"/>
                    <a:gd name="T29" fmla="*/ 2147483646 h 623"/>
                    <a:gd name="T30" fmla="*/ 2147483646 w 584"/>
                    <a:gd name="T31" fmla="*/ 2147483646 h 623"/>
                    <a:gd name="T32" fmla="*/ 2147483646 w 584"/>
                    <a:gd name="T33" fmla="*/ 2147483646 h 623"/>
                    <a:gd name="T34" fmla="*/ 2147483646 w 584"/>
                    <a:gd name="T35" fmla="*/ 2147483646 h 623"/>
                    <a:gd name="T36" fmla="*/ 2147483646 w 584"/>
                    <a:gd name="T37" fmla="*/ 2147483646 h 623"/>
                    <a:gd name="T38" fmla="*/ 2147483646 w 584"/>
                    <a:gd name="T39" fmla="*/ 2147483646 h 623"/>
                    <a:gd name="T40" fmla="*/ 2147483646 w 584"/>
                    <a:gd name="T41" fmla="*/ 2147483646 h 623"/>
                    <a:gd name="T42" fmla="*/ 2147483646 w 584"/>
                    <a:gd name="T43" fmla="*/ 2147483646 h 623"/>
                    <a:gd name="T44" fmla="*/ 2147483646 w 584"/>
                    <a:gd name="T45" fmla="*/ 2147483646 h 623"/>
                    <a:gd name="T46" fmla="*/ 2147483646 w 584"/>
                    <a:gd name="T47" fmla="*/ 2147483646 h 623"/>
                    <a:gd name="T48" fmla="*/ 2147483646 w 584"/>
                    <a:gd name="T49" fmla="*/ 2147483646 h 623"/>
                    <a:gd name="T50" fmla="*/ 2147483646 w 584"/>
                    <a:gd name="T51" fmla="*/ 2147483646 h 623"/>
                    <a:gd name="T52" fmla="*/ 2147483646 w 584"/>
                    <a:gd name="T53" fmla="*/ 2147483646 h 623"/>
                    <a:gd name="T54" fmla="*/ 2147483646 w 584"/>
                    <a:gd name="T55" fmla="*/ 2147483646 h 623"/>
                    <a:gd name="T56" fmla="*/ 2147483646 w 584"/>
                    <a:gd name="T57" fmla="*/ 2147483646 h 623"/>
                    <a:gd name="T58" fmla="*/ 2147483646 w 584"/>
                    <a:gd name="T59" fmla="*/ 2147483646 h 623"/>
                    <a:gd name="T60" fmla="*/ 2147483646 w 584"/>
                    <a:gd name="T61" fmla="*/ 2147483646 h 623"/>
                    <a:gd name="T62" fmla="*/ 2147483646 w 584"/>
                    <a:gd name="T63" fmla="*/ 2147483646 h 623"/>
                    <a:gd name="T64" fmla="*/ 2147483646 w 584"/>
                    <a:gd name="T65" fmla="*/ 2147483646 h 623"/>
                    <a:gd name="T66" fmla="*/ 2147483646 w 584"/>
                    <a:gd name="T67" fmla="*/ 2147483646 h 623"/>
                    <a:gd name="T68" fmla="*/ 2147483646 w 584"/>
                    <a:gd name="T69" fmla="*/ 2147483646 h 623"/>
                    <a:gd name="T70" fmla="*/ 2147483646 w 584"/>
                    <a:gd name="T71" fmla="*/ 2147483646 h 623"/>
                    <a:gd name="T72" fmla="*/ 2147483646 w 584"/>
                    <a:gd name="T73" fmla="*/ 2147483646 h 623"/>
                    <a:gd name="T74" fmla="*/ 2147483646 w 584"/>
                    <a:gd name="T75" fmla="*/ 2147483646 h 623"/>
                    <a:gd name="T76" fmla="*/ 2147483646 w 584"/>
                    <a:gd name="T77" fmla="*/ 2147483646 h 623"/>
                    <a:gd name="T78" fmla="*/ 2147483646 w 584"/>
                    <a:gd name="T79" fmla="*/ 2147483646 h 623"/>
                    <a:gd name="T80" fmla="*/ 2147483646 w 584"/>
                    <a:gd name="T81" fmla="*/ 2147483646 h 623"/>
                    <a:gd name="T82" fmla="*/ 2147483646 w 584"/>
                    <a:gd name="T83" fmla="*/ 2147483646 h 623"/>
                    <a:gd name="T84" fmla="*/ 2147483646 w 584"/>
                    <a:gd name="T85" fmla="*/ 2147483646 h 623"/>
                    <a:gd name="T86" fmla="*/ 2147483646 w 584"/>
                    <a:gd name="T87" fmla="*/ 2147483646 h 623"/>
                    <a:gd name="T88" fmla="*/ 2147483646 w 584"/>
                    <a:gd name="T89" fmla="*/ 2147483646 h 623"/>
                    <a:gd name="T90" fmla="*/ 2147483646 w 584"/>
                    <a:gd name="T91" fmla="*/ 2147483646 h 623"/>
                    <a:gd name="T92" fmla="*/ 2147483646 w 584"/>
                    <a:gd name="T93" fmla="*/ 2147483646 h 623"/>
                    <a:gd name="T94" fmla="*/ 2147483646 w 584"/>
                    <a:gd name="T95" fmla="*/ 2147483646 h 623"/>
                    <a:gd name="T96" fmla="*/ 2147483646 w 584"/>
                    <a:gd name="T97" fmla="*/ 2147483646 h 623"/>
                    <a:gd name="T98" fmla="*/ 2147483646 w 584"/>
                    <a:gd name="T99" fmla="*/ 2147483646 h 623"/>
                    <a:gd name="T100" fmla="*/ 2147483646 w 584"/>
                    <a:gd name="T101" fmla="*/ 2147483646 h 623"/>
                    <a:gd name="T102" fmla="*/ 2147483646 w 584"/>
                    <a:gd name="T103" fmla="*/ 2147483646 h 623"/>
                    <a:gd name="T104" fmla="*/ 2147483646 w 584"/>
                    <a:gd name="T105" fmla="*/ 0 h 623"/>
                    <a:gd name="T106" fmla="*/ 2147483646 w 584"/>
                    <a:gd name="T107" fmla="*/ 2147483646 h 623"/>
                    <a:gd name="T108" fmla="*/ 2147483646 w 584"/>
                    <a:gd name="T109" fmla="*/ 2147483646 h 623"/>
                    <a:gd name="T110" fmla="*/ 2147483646 w 584"/>
                    <a:gd name="T111" fmla="*/ 2147483646 h 623"/>
                    <a:gd name="T112" fmla="*/ 2147483646 w 584"/>
                    <a:gd name="T113" fmla="*/ 2147483646 h 623"/>
                    <a:gd name="T114" fmla="*/ 2147483646 w 584"/>
                    <a:gd name="T115" fmla="*/ 2147483646 h 623"/>
                    <a:gd name="T116" fmla="*/ 2147483646 w 584"/>
                    <a:gd name="T117" fmla="*/ 2147483646 h 623"/>
                    <a:gd name="T118" fmla="*/ 2147483646 w 584"/>
                    <a:gd name="T119" fmla="*/ 2147483646 h 6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84" h="623">
                      <a:moveTo>
                        <a:pt x="584" y="160"/>
                      </a:moveTo>
                      <a:lnTo>
                        <a:pt x="579" y="173"/>
                      </a:lnTo>
                      <a:lnTo>
                        <a:pt x="561" y="183"/>
                      </a:lnTo>
                      <a:lnTo>
                        <a:pt x="543" y="193"/>
                      </a:lnTo>
                      <a:lnTo>
                        <a:pt x="523" y="201"/>
                      </a:lnTo>
                      <a:lnTo>
                        <a:pt x="507" y="191"/>
                      </a:lnTo>
                      <a:lnTo>
                        <a:pt x="489" y="180"/>
                      </a:lnTo>
                      <a:lnTo>
                        <a:pt x="474" y="196"/>
                      </a:lnTo>
                      <a:lnTo>
                        <a:pt x="471" y="214"/>
                      </a:lnTo>
                      <a:lnTo>
                        <a:pt x="453" y="224"/>
                      </a:lnTo>
                      <a:lnTo>
                        <a:pt x="432" y="234"/>
                      </a:lnTo>
                      <a:lnTo>
                        <a:pt x="414" y="242"/>
                      </a:lnTo>
                      <a:lnTo>
                        <a:pt x="422" y="257"/>
                      </a:lnTo>
                      <a:lnTo>
                        <a:pt x="438" y="268"/>
                      </a:lnTo>
                      <a:lnTo>
                        <a:pt x="438" y="294"/>
                      </a:lnTo>
                      <a:lnTo>
                        <a:pt x="438" y="314"/>
                      </a:lnTo>
                      <a:lnTo>
                        <a:pt x="420" y="330"/>
                      </a:lnTo>
                      <a:lnTo>
                        <a:pt x="438" y="340"/>
                      </a:lnTo>
                      <a:lnTo>
                        <a:pt x="453" y="350"/>
                      </a:lnTo>
                      <a:lnTo>
                        <a:pt x="471" y="363"/>
                      </a:lnTo>
                      <a:lnTo>
                        <a:pt x="466" y="381"/>
                      </a:lnTo>
                      <a:lnTo>
                        <a:pt x="453" y="397"/>
                      </a:lnTo>
                      <a:lnTo>
                        <a:pt x="435" y="415"/>
                      </a:lnTo>
                      <a:lnTo>
                        <a:pt x="417" y="422"/>
                      </a:lnTo>
                      <a:lnTo>
                        <a:pt x="402" y="440"/>
                      </a:lnTo>
                      <a:lnTo>
                        <a:pt x="409" y="453"/>
                      </a:lnTo>
                      <a:lnTo>
                        <a:pt x="407" y="476"/>
                      </a:lnTo>
                      <a:lnTo>
                        <a:pt x="404" y="494"/>
                      </a:lnTo>
                      <a:lnTo>
                        <a:pt x="384" y="502"/>
                      </a:lnTo>
                      <a:lnTo>
                        <a:pt x="360" y="497"/>
                      </a:lnTo>
                      <a:lnTo>
                        <a:pt x="353" y="481"/>
                      </a:lnTo>
                      <a:lnTo>
                        <a:pt x="345" y="466"/>
                      </a:lnTo>
                      <a:lnTo>
                        <a:pt x="329" y="484"/>
                      </a:lnTo>
                      <a:lnTo>
                        <a:pt x="317" y="507"/>
                      </a:lnTo>
                      <a:lnTo>
                        <a:pt x="304" y="530"/>
                      </a:lnTo>
                      <a:lnTo>
                        <a:pt x="283" y="533"/>
                      </a:lnTo>
                      <a:lnTo>
                        <a:pt x="270" y="556"/>
                      </a:lnTo>
                      <a:lnTo>
                        <a:pt x="268" y="577"/>
                      </a:lnTo>
                      <a:lnTo>
                        <a:pt x="265" y="595"/>
                      </a:lnTo>
                      <a:lnTo>
                        <a:pt x="244" y="605"/>
                      </a:lnTo>
                      <a:lnTo>
                        <a:pt x="226" y="613"/>
                      </a:lnTo>
                      <a:lnTo>
                        <a:pt x="208" y="623"/>
                      </a:lnTo>
                      <a:lnTo>
                        <a:pt x="183" y="615"/>
                      </a:lnTo>
                      <a:lnTo>
                        <a:pt x="165" y="605"/>
                      </a:lnTo>
                      <a:lnTo>
                        <a:pt x="172" y="595"/>
                      </a:lnTo>
                      <a:lnTo>
                        <a:pt x="175" y="574"/>
                      </a:lnTo>
                      <a:lnTo>
                        <a:pt x="157" y="561"/>
                      </a:lnTo>
                      <a:lnTo>
                        <a:pt x="136" y="564"/>
                      </a:lnTo>
                      <a:lnTo>
                        <a:pt x="113" y="566"/>
                      </a:lnTo>
                      <a:lnTo>
                        <a:pt x="90" y="569"/>
                      </a:lnTo>
                      <a:lnTo>
                        <a:pt x="69" y="577"/>
                      </a:lnTo>
                      <a:lnTo>
                        <a:pt x="54" y="566"/>
                      </a:lnTo>
                      <a:lnTo>
                        <a:pt x="57" y="548"/>
                      </a:lnTo>
                      <a:lnTo>
                        <a:pt x="51" y="533"/>
                      </a:lnTo>
                      <a:lnTo>
                        <a:pt x="54" y="512"/>
                      </a:lnTo>
                      <a:lnTo>
                        <a:pt x="46" y="499"/>
                      </a:lnTo>
                      <a:lnTo>
                        <a:pt x="49" y="479"/>
                      </a:lnTo>
                      <a:lnTo>
                        <a:pt x="69" y="469"/>
                      </a:lnTo>
                      <a:lnTo>
                        <a:pt x="82" y="453"/>
                      </a:lnTo>
                      <a:lnTo>
                        <a:pt x="77" y="440"/>
                      </a:lnTo>
                      <a:lnTo>
                        <a:pt x="69" y="422"/>
                      </a:lnTo>
                      <a:lnTo>
                        <a:pt x="85" y="407"/>
                      </a:lnTo>
                      <a:lnTo>
                        <a:pt x="80" y="391"/>
                      </a:lnTo>
                      <a:lnTo>
                        <a:pt x="62" y="381"/>
                      </a:lnTo>
                      <a:lnTo>
                        <a:pt x="54" y="366"/>
                      </a:lnTo>
                      <a:lnTo>
                        <a:pt x="59" y="348"/>
                      </a:lnTo>
                      <a:lnTo>
                        <a:pt x="75" y="330"/>
                      </a:lnTo>
                      <a:lnTo>
                        <a:pt x="85" y="306"/>
                      </a:lnTo>
                      <a:lnTo>
                        <a:pt x="80" y="291"/>
                      </a:lnTo>
                      <a:lnTo>
                        <a:pt x="62" y="281"/>
                      </a:lnTo>
                      <a:lnTo>
                        <a:pt x="39" y="283"/>
                      </a:lnTo>
                      <a:lnTo>
                        <a:pt x="33" y="268"/>
                      </a:lnTo>
                      <a:lnTo>
                        <a:pt x="18" y="257"/>
                      </a:lnTo>
                      <a:lnTo>
                        <a:pt x="10" y="242"/>
                      </a:lnTo>
                      <a:lnTo>
                        <a:pt x="20" y="237"/>
                      </a:lnTo>
                      <a:lnTo>
                        <a:pt x="15" y="229"/>
                      </a:lnTo>
                      <a:lnTo>
                        <a:pt x="0" y="221"/>
                      </a:lnTo>
                      <a:lnTo>
                        <a:pt x="10" y="196"/>
                      </a:lnTo>
                      <a:lnTo>
                        <a:pt x="33" y="196"/>
                      </a:lnTo>
                      <a:lnTo>
                        <a:pt x="69" y="196"/>
                      </a:lnTo>
                      <a:lnTo>
                        <a:pt x="95" y="201"/>
                      </a:lnTo>
                      <a:lnTo>
                        <a:pt x="111" y="185"/>
                      </a:lnTo>
                      <a:lnTo>
                        <a:pt x="121" y="162"/>
                      </a:lnTo>
                      <a:lnTo>
                        <a:pt x="141" y="152"/>
                      </a:lnTo>
                      <a:lnTo>
                        <a:pt x="165" y="149"/>
                      </a:lnTo>
                      <a:lnTo>
                        <a:pt x="180" y="134"/>
                      </a:lnTo>
                      <a:lnTo>
                        <a:pt x="183" y="116"/>
                      </a:lnTo>
                      <a:lnTo>
                        <a:pt x="206" y="113"/>
                      </a:lnTo>
                      <a:lnTo>
                        <a:pt x="219" y="98"/>
                      </a:lnTo>
                      <a:lnTo>
                        <a:pt x="239" y="88"/>
                      </a:lnTo>
                      <a:lnTo>
                        <a:pt x="268" y="75"/>
                      </a:lnTo>
                      <a:lnTo>
                        <a:pt x="288" y="67"/>
                      </a:lnTo>
                      <a:lnTo>
                        <a:pt x="306" y="57"/>
                      </a:lnTo>
                      <a:lnTo>
                        <a:pt x="327" y="49"/>
                      </a:lnTo>
                      <a:lnTo>
                        <a:pt x="342" y="39"/>
                      </a:lnTo>
                      <a:lnTo>
                        <a:pt x="368" y="39"/>
                      </a:lnTo>
                      <a:lnTo>
                        <a:pt x="353" y="54"/>
                      </a:lnTo>
                      <a:lnTo>
                        <a:pt x="358" y="70"/>
                      </a:lnTo>
                      <a:lnTo>
                        <a:pt x="376" y="59"/>
                      </a:lnTo>
                      <a:lnTo>
                        <a:pt x="396" y="52"/>
                      </a:lnTo>
                      <a:lnTo>
                        <a:pt x="412" y="33"/>
                      </a:lnTo>
                      <a:lnTo>
                        <a:pt x="427" y="18"/>
                      </a:lnTo>
                      <a:lnTo>
                        <a:pt x="445" y="8"/>
                      </a:lnTo>
                      <a:lnTo>
                        <a:pt x="463" y="0"/>
                      </a:lnTo>
                      <a:lnTo>
                        <a:pt x="463" y="18"/>
                      </a:lnTo>
                      <a:lnTo>
                        <a:pt x="448" y="36"/>
                      </a:lnTo>
                      <a:lnTo>
                        <a:pt x="432" y="52"/>
                      </a:lnTo>
                      <a:lnTo>
                        <a:pt x="430" y="72"/>
                      </a:lnTo>
                      <a:lnTo>
                        <a:pt x="445" y="82"/>
                      </a:lnTo>
                      <a:lnTo>
                        <a:pt x="479" y="77"/>
                      </a:lnTo>
                      <a:lnTo>
                        <a:pt x="499" y="75"/>
                      </a:lnTo>
                      <a:lnTo>
                        <a:pt x="515" y="85"/>
                      </a:lnTo>
                      <a:lnTo>
                        <a:pt x="523" y="100"/>
                      </a:lnTo>
                      <a:lnTo>
                        <a:pt x="530" y="116"/>
                      </a:lnTo>
                      <a:lnTo>
                        <a:pt x="535" y="129"/>
                      </a:lnTo>
                      <a:lnTo>
                        <a:pt x="559" y="129"/>
                      </a:lnTo>
                      <a:lnTo>
                        <a:pt x="569" y="152"/>
                      </a:lnTo>
                      <a:lnTo>
                        <a:pt x="582" y="154"/>
                      </a:lnTo>
                      <a:lnTo>
                        <a:pt x="584" y="160"/>
                      </a:lnTo>
                      <a:close/>
                    </a:path>
                  </a:pathLst>
                </a:custGeom>
                <a:solidFill>
                  <a:srgbClr val="7C7C7C"/>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40" name="Freeform 18">
                  <a:extLst>
                    <a:ext uri="{FF2B5EF4-FFF2-40B4-BE49-F238E27FC236}">
                      <a16:creationId xmlns:a16="http://schemas.microsoft.com/office/drawing/2014/main" id="{458F19C3-5D17-A067-2752-785BEA3C74D5}"/>
                    </a:ext>
                  </a:extLst>
                </p:cNvPr>
                <p:cNvSpPr>
                  <a:spLocks/>
                </p:cNvSpPr>
                <p:nvPr/>
              </p:nvSpPr>
              <p:spPr bwMode="auto">
                <a:xfrm>
                  <a:off x="2620499" y="1691261"/>
                  <a:ext cx="623063" cy="579066"/>
                </a:xfrm>
                <a:custGeom>
                  <a:avLst/>
                  <a:gdLst>
                    <a:gd name="T0" fmla="*/ 2147483646 w 878"/>
                    <a:gd name="T1" fmla="*/ 2147483646 h 816"/>
                    <a:gd name="T2" fmla="*/ 2147483646 w 878"/>
                    <a:gd name="T3" fmla="*/ 2147483646 h 816"/>
                    <a:gd name="T4" fmla="*/ 2147483646 w 878"/>
                    <a:gd name="T5" fmla="*/ 2147483646 h 816"/>
                    <a:gd name="T6" fmla="*/ 2147483646 w 878"/>
                    <a:gd name="T7" fmla="*/ 2147483646 h 816"/>
                    <a:gd name="T8" fmla="*/ 2147483646 w 878"/>
                    <a:gd name="T9" fmla="*/ 2147483646 h 816"/>
                    <a:gd name="T10" fmla="*/ 2147483646 w 878"/>
                    <a:gd name="T11" fmla="*/ 2147483646 h 816"/>
                    <a:gd name="T12" fmla="*/ 2147483646 w 878"/>
                    <a:gd name="T13" fmla="*/ 2147483646 h 816"/>
                    <a:gd name="T14" fmla="*/ 2147483646 w 878"/>
                    <a:gd name="T15" fmla="*/ 2147483646 h 816"/>
                    <a:gd name="T16" fmla="*/ 2147483646 w 878"/>
                    <a:gd name="T17" fmla="*/ 2147483646 h 816"/>
                    <a:gd name="T18" fmla="*/ 2147483646 w 878"/>
                    <a:gd name="T19" fmla="*/ 2147483646 h 816"/>
                    <a:gd name="T20" fmla="*/ 2147483646 w 878"/>
                    <a:gd name="T21" fmla="*/ 2147483646 h 816"/>
                    <a:gd name="T22" fmla="*/ 2147483646 w 878"/>
                    <a:gd name="T23" fmla="*/ 2147483646 h 816"/>
                    <a:gd name="T24" fmla="*/ 2147483646 w 878"/>
                    <a:gd name="T25" fmla="*/ 2147483646 h 816"/>
                    <a:gd name="T26" fmla="*/ 2147483646 w 878"/>
                    <a:gd name="T27" fmla="*/ 2147483646 h 816"/>
                    <a:gd name="T28" fmla="*/ 2147483646 w 878"/>
                    <a:gd name="T29" fmla="*/ 2147483646 h 816"/>
                    <a:gd name="T30" fmla="*/ 2147483646 w 878"/>
                    <a:gd name="T31" fmla="*/ 2147483646 h 816"/>
                    <a:gd name="T32" fmla="*/ 2147483646 w 878"/>
                    <a:gd name="T33" fmla="*/ 2147483646 h 816"/>
                    <a:gd name="T34" fmla="*/ 2147483646 w 878"/>
                    <a:gd name="T35" fmla="*/ 0 h 816"/>
                    <a:gd name="T36" fmla="*/ 2147483646 w 878"/>
                    <a:gd name="T37" fmla="*/ 0 h 816"/>
                    <a:gd name="T38" fmla="*/ 2147483646 w 878"/>
                    <a:gd name="T39" fmla="*/ 2147483646 h 816"/>
                    <a:gd name="T40" fmla="*/ 2147483646 w 878"/>
                    <a:gd name="T41" fmla="*/ 2147483646 h 816"/>
                    <a:gd name="T42" fmla="*/ 2147483646 w 878"/>
                    <a:gd name="T43" fmla="*/ 2147483646 h 816"/>
                    <a:gd name="T44" fmla="*/ 2147483646 w 878"/>
                    <a:gd name="T45" fmla="*/ 2147483646 h 816"/>
                    <a:gd name="T46" fmla="*/ 2147483646 w 878"/>
                    <a:gd name="T47" fmla="*/ 2147483646 h 816"/>
                    <a:gd name="T48" fmla="*/ 2147483646 w 878"/>
                    <a:gd name="T49" fmla="*/ 2147483646 h 816"/>
                    <a:gd name="T50" fmla="*/ 2147483646 w 878"/>
                    <a:gd name="T51" fmla="*/ 2147483646 h 816"/>
                    <a:gd name="T52" fmla="*/ 2147483646 w 878"/>
                    <a:gd name="T53" fmla="*/ 2147483646 h 816"/>
                    <a:gd name="T54" fmla="*/ 2147483646 w 878"/>
                    <a:gd name="T55" fmla="*/ 2147483646 h 816"/>
                    <a:gd name="T56" fmla="*/ 2147483646 w 878"/>
                    <a:gd name="T57" fmla="*/ 2147483646 h 816"/>
                    <a:gd name="T58" fmla="*/ 2147483646 w 878"/>
                    <a:gd name="T59" fmla="*/ 2147483646 h 816"/>
                    <a:gd name="T60" fmla="*/ 2147483646 w 878"/>
                    <a:gd name="T61" fmla="*/ 2147483646 h 816"/>
                    <a:gd name="T62" fmla="*/ 2147483646 w 878"/>
                    <a:gd name="T63" fmla="*/ 2147483646 h 816"/>
                    <a:gd name="T64" fmla="*/ 2147483646 w 878"/>
                    <a:gd name="T65" fmla="*/ 2147483646 h 816"/>
                    <a:gd name="T66" fmla="*/ 2147483646 w 878"/>
                    <a:gd name="T67" fmla="*/ 2147483646 h 816"/>
                    <a:gd name="T68" fmla="*/ 2147483646 w 878"/>
                    <a:gd name="T69" fmla="*/ 2147483646 h 816"/>
                    <a:gd name="T70" fmla="*/ 2147483646 w 878"/>
                    <a:gd name="T71" fmla="*/ 2147483646 h 816"/>
                    <a:gd name="T72" fmla="*/ 2147483646 w 878"/>
                    <a:gd name="T73" fmla="*/ 2147483646 h 816"/>
                    <a:gd name="T74" fmla="*/ 2147483646 w 878"/>
                    <a:gd name="T75" fmla="*/ 2147483646 h 816"/>
                    <a:gd name="T76" fmla="*/ 2147483646 w 878"/>
                    <a:gd name="T77" fmla="*/ 2147483646 h 816"/>
                    <a:gd name="T78" fmla="*/ 2147483646 w 878"/>
                    <a:gd name="T79" fmla="*/ 2147483646 h 816"/>
                    <a:gd name="T80" fmla="*/ 2147483646 w 878"/>
                    <a:gd name="T81" fmla="*/ 2147483646 h 816"/>
                    <a:gd name="T82" fmla="*/ 2147483646 w 878"/>
                    <a:gd name="T83" fmla="*/ 2147483646 h 816"/>
                    <a:gd name="T84" fmla="*/ 0 w 878"/>
                    <a:gd name="T85" fmla="*/ 2147483646 h 816"/>
                    <a:gd name="T86" fmla="*/ 2147483646 w 878"/>
                    <a:gd name="T87" fmla="*/ 2147483646 h 816"/>
                    <a:gd name="T88" fmla="*/ 2147483646 w 878"/>
                    <a:gd name="T89" fmla="*/ 2147483646 h 816"/>
                    <a:gd name="T90" fmla="*/ 2147483646 w 878"/>
                    <a:gd name="T91" fmla="*/ 2147483646 h 816"/>
                    <a:gd name="T92" fmla="*/ 2147483646 w 878"/>
                    <a:gd name="T93" fmla="*/ 2147483646 h 816"/>
                    <a:gd name="T94" fmla="*/ 2147483646 w 878"/>
                    <a:gd name="T95" fmla="*/ 2147483646 h 816"/>
                    <a:gd name="T96" fmla="*/ 2147483646 w 878"/>
                    <a:gd name="T97" fmla="*/ 2147483646 h 816"/>
                    <a:gd name="T98" fmla="*/ 2147483646 w 878"/>
                    <a:gd name="T99" fmla="*/ 2147483646 h 816"/>
                    <a:gd name="T100" fmla="*/ 2147483646 w 878"/>
                    <a:gd name="T101" fmla="*/ 2147483646 h 816"/>
                    <a:gd name="T102" fmla="*/ 2147483646 w 878"/>
                    <a:gd name="T103" fmla="*/ 2147483646 h 816"/>
                    <a:gd name="T104" fmla="*/ 2147483646 w 878"/>
                    <a:gd name="T105" fmla="*/ 2147483646 h 816"/>
                    <a:gd name="T106" fmla="*/ 2147483646 w 878"/>
                    <a:gd name="T107" fmla="*/ 2147483646 h 816"/>
                    <a:gd name="T108" fmla="*/ 2147483646 w 878"/>
                    <a:gd name="T109" fmla="*/ 2147483646 h 816"/>
                    <a:gd name="T110" fmla="*/ 2147483646 w 878"/>
                    <a:gd name="T111" fmla="*/ 2147483646 h 816"/>
                    <a:gd name="T112" fmla="*/ 2147483646 w 878"/>
                    <a:gd name="T113" fmla="*/ 2147483646 h 816"/>
                    <a:gd name="T114" fmla="*/ 2147483646 w 878"/>
                    <a:gd name="T115" fmla="*/ 2147483646 h 816"/>
                    <a:gd name="T116" fmla="*/ 2147483646 w 878"/>
                    <a:gd name="T117" fmla="*/ 2147483646 h 816"/>
                    <a:gd name="T118" fmla="*/ 2147483646 w 878"/>
                    <a:gd name="T119" fmla="*/ 2147483646 h 816"/>
                    <a:gd name="T120" fmla="*/ 2147483646 w 878"/>
                    <a:gd name="T121" fmla="*/ 2147483646 h 816"/>
                    <a:gd name="T122" fmla="*/ 2147483646 w 878"/>
                    <a:gd name="T123" fmla="*/ 2147483646 h 8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78" h="816">
                      <a:moveTo>
                        <a:pt x="865" y="662"/>
                      </a:moveTo>
                      <a:lnTo>
                        <a:pt x="847" y="649"/>
                      </a:lnTo>
                      <a:lnTo>
                        <a:pt x="844" y="641"/>
                      </a:lnTo>
                      <a:lnTo>
                        <a:pt x="819" y="636"/>
                      </a:lnTo>
                      <a:lnTo>
                        <a:pt x="801" y="628"/>
                      </a:lnTo>
                      <a:lnTo>
                        <a:pt x="803" y="602"/>
                      </a:lnTo>
                      <a:lnTo>
                        <a:pt x="788" y="597"/>
                      </a:lnTo>
                      <a:lnTo>
                        <a:pt x="767" y="597"/>
                      </a:lnTo>
                      <a:lnTo>
                        <a:pt x="744" y="582"/>
                      </a:lnTo>
                      <a:lnTo>
                        <a:pt x="705" y="566"/>
                      </a:lnTo>
                      <a:lnTo>
                        <a:pt x="687" y="551"/>
                      </a:lnTo>
                      <a:lnTo>
                        <a:pt x="685" y="536"/>
                      </a:lnTo>
                      <a:lnTo>
                        <a:pt x="667" y="533"/>
                      </a:lnTo>
                      <a:lnTo>
                        <a:pt x="651" y="510"/>
                      </a:lnTo>
                      <a:lnTo>
                        <a:pt x="646" y="487"/>
                      </a:lnTo>
                      <a:lnTo>
                        <a:pt x="644" y="474"/>
                      </a:lnTo>
                      <a:lnTo>
                        <a:pt x="651" y="451"/>
                      </a:lnTo>
                      <a:lnTo>
                        <a:pt x="649" y="427"/>
                      </a:lnTo>
                      <a:lnTo>
                        <a:pt x="641" y="415"/>
                      </a:lnTo>
                      <a:lnTo>
                        <a:pt x="641" y="402"/>
                      </a:lnTo>
                      <a:lnTo>
                        <a:pt x="656" y="384"/>
                      </a:lnTo>
                      <a:lnTo>
                        <a:pt x="667" y="360"/>
                      </a:lnTo>
                      <a:lnTo>
                        <a:pt x="687" y="353"/>
                      </a:lnTo>
                      <a:lnTo>
                        <a:pt x="690" y="332"/>
                      </a:lnTo>
                      <a:lnTo>
                        <a:pt x="675" y="319"/>
                      </a:lnTo>
                      <a:lnTo>
                        <a:pt x="651" y="322"/>
                      </a:lnTo>
                      <a:lnTo>
                        <a:pt x="628" y="324"/>
                      </a:lnTo>
                      <a:lnTo>
                        <a:pt x="608" y="327"/>
                      </a:lnTo>
                      <a:lnTo>
                        <a:pt x="584" y="335"/>
                      </a:lnTo>
                      <a:lnTo>
                        <a:pt x="569" y="324"/>
                      </a:lnTo>
                      <a:lnTo>
                        <a:pt x="574" y="306"/>
                      </a:lnTo>
                      <a:lnTo>
                        <a:pt x="566" y="291"/>
                      </a:lnTo>
                      <a:lnTo>
                        <a:pt x="569" y="270"/>
                      </a:lnTo>
                      <a:lnTo>
                        <a:pt x="564" y="257"/>
                      </a:lnTo>
                      <a:lnTo>
                        <a:pt x="564" y="237"/>
                      </a:lnTo>
                      <a:lnTo>
                        <a:pt x="584" y="227"/>
                      </a:lnTo>
                      <a:lnTo>
                        <a:pt x="600" y="211"/>
                      </a:lnTo>
                      <a:lnTo>
                        <a:pt x="592" y="198"/>
                      </a:lnTo>
                      <a:lnTo>
                        <a:pt x="584" y="180"/>
                      </a:lnTo>
                      <a:lnTo>
                        <a:pt x="602" y="165"/>
                      </a:lnTo>
                      <a:lnTo>
                        <a:pt x="595" y="149"/>
                      </a:lnTo>
                      <a:lnTo>
                        <a:pt x="577" y="139"/>
                      </a:lnTo>
                      <a:lnTo>
                        <a:pt x="572" y="124"/>
                      </a:lnTo>
                      <a:lnTo>
                        <a:pt x="574" y="106"/>
                      </a:lnTo>
                      <a:lnTo>
                        <a:pt x="590" y="88"/>
                      </a:lnTo>
                      <a:lnTo>
                        <a:pt x="602" y="64"/>
                      </a:lnTo>
                      <a:lnTo>
                        <a:pt x="595" y="49"/>
                      </a:lnTo>
                      <a:lnTo>
                        <a:pt x="577" y="39"/>
                      </a:lnTo>
                      <a:lnTo>
                        <a:pt x="556" y="41"/>
                      </a:lnTo>
                      <a:lnTo>
                        <a:pt x="548" y="26"/>
                      </a:lnTo>
                      <a:lnTo>
                        <a:pt x="533" y="15"/>
                      </a:lnTo>
                      <a:lnTo>
                        <a:pt x="525" y="0"/>
                      </a:lnTo>
                      <a:lnTo>
                        <a:pt x="507" y="18"/>
                      </a:lnTo>
                      <a:lnTo>
                        <a:pt x="489" y="0"/>
                      </a:lnTo>
                      <a:lnTo>
                        <a:pt x="466" y="0"/>
                      </a:lnTo>
                      <a:lnTo>
                        <a:pt x="443" y="0"/>
                      </a:lnTo>
                      <a:lnTo>
                        <a:pt x="430" y="18"/>
                      </a:lnTo>
                      <a:lnTo>
                        <a:pt x="417" y="41"/>
                      </a:lnTo>
                      <a:lnTo>
                        <a:pt x="414" y="59"/>
                      </a:lnTo>
                      <a:lnTo>
                        <a:pt x="412" y="82"/>
                      </a:lnTo>
                      <a:lnTo>
                        <a:pt x="432" y="100"/>
                      </a:lnTo>
                      <a:lnTo>
                        <a:pt x="438" y="113"/>
                      </a:lnTo>
                      <a:lnTo>
                        <a:pt x="445" y="129"/>
                      </a:lnTo>
                      <a:lnTo>
                        <a:pt x="453" y="144"/>
                      </a:lnTo>
                      <a:lnTo>
                        <a:pt x="451" y="165"/>
                      </a:lnTo>
                      <a:lnTo>
                        <a:pt x="435" y="180"/>
                      </a:lnTo>
                      <a:lnTo>
                        <a:pt x="404" y="165"/>
                      </a:lnTo>
                      <a:lnTo>
                        <a:pt x="396" y="152"/>
                      </a:lnTo>
                      <a:lnTo>
                        <a:pt x="378" y="134"/>
                      </a:lnTo>
                      <a:lnTo>
                        <a:pt x="355" y="134"/>
                      </a:lnTo>
                      <a:lnTo>
                        <a:pt x="342" y="157"/>
                      </a:lnTo>
                      <a:lnTo>
                        <a:pt x="327" y="149"/>
                      </a:lnTo>
                      <a:lnTo>
                        <a:pt x="301" y="142"/>
                      </a:lnTo>
                      <a:lnTo>
                        <a:pt x="283" y="149"/>
                      </a:lnTo>
                      <a:lnTo>
                        <a:pt x="265" y="142"/>
                      </a:lnTo>
                      <a:lnTo>
                        <a:pt x="245" y="124"/>
                      </a:lnTo>
                      <a:lnTo>
                        <a:pt x="239" y="106"/>
                      </a:lnTo>
                      <a:lnTo>
                        <a:pt x="232" y="93"/>
                      </a:lnTo>
                      <a:lnTo>
                        <a:pt x="224" y="77"/>
                      </a:lnTo>
                      <a:lnTo>
                        <a:pt x="203" y="80"/>
                      </a:lnTo>
                      <a:lnTo>
                        <a:pt x="201" y="100"/>
                      </a:lnTo>
                      <a:lnTo>
                        <a:pt x="211" y="121"/>
                      </a:lnTo>
                      <a:lnTo>
                        <a:pt x="208" y="142"/>
                      </a:lnTo>
                      <a:lnTo>
                        <a:pt x="196" y="165"/>
                      </a:lnTo>
                      <a:lnTo>
                        <a:pt x="178" y="175"/>
                      </a:lnTo>
                      <a:lnTo>
                        <a:pt x="175" y="193"/>
                      </a:lnTo>
                      <a:lnTo>
                        <a:pt x="170" y="211"/>
                      </a:lnTo>
                      <a:lnTo>
                        <a:pt x="157" y="229"/>
                      </a:lnTo>
                      <a:lnTo>
                        <a:pt x="154" y="247"/>
                      </a:lnTo>
                      <a:lnTo>
                        <a:pt x="149" y="268"/>
                      </a:lnTo>
                      <a:lnTo>
                        <a:pt x="147" y="286"/>
                      </a:lnTo>
                      <a:lnTo>
                        <a:pt x="147" y="306"/>
                      </a:lnTo>
                      <a:lnTo>
                        <a:pt x="142" y="327"/>
                      </a:lnTo>
                      <a:lnTo>
                        <a:pt x="131" y="350"/>
                      </a:lnTo>
                      <a:lnTo>
                        <a:pt x="113" y="360"/>
                      </a:lnTo>
                      <a:lnTo>
                        <a:pt x="95" y="350"/>
                      </a:lnTo>
                      <a:lnTo>
                        <a:pt x="98" y="330"/>
                      </a:lnTo>
                      <a:lnTo>
                        <a:pt x="90" y="314"/>
                      </a:lnTo>
                      <a:lnTo>
                        <a:pt x="85" y="301"/>
                      </a:lnTo>
                      <a:lnTo>
                        <a:pt x="87" y="281"/>
                      </a:lnTo>
                      <a:lnTo>
                        <a:pt x="80" y="265"/>
                      </a:lnTo>
                      <a:lnTo>
                        <a:pt x="57" y="265"/>
                      </a:lnTo>
                      <a:lnTo>
                        <a:pt x="41" y="260"/>
                      </a:lnTo>
                      <a:lnTo>
                        <a:pt x="44" y="263"/>
                      </a:lnTo>
                      <a:lnTo>
                        <a:pt x="51" y="278"/>
                      </a:lnTo>
                      <a:lnTo>
                        <a:pt x="49" y="296"/>
                      </a:lnTo>
                      <a:lnTo>
                        <a:pt x="33" y="314"/>
                      </a:lnTo>
                      <a:lnTo>
                        <a:pt x="15" y="330"/>
                      </a:lnTo>
                      <a:lnTo>
                        <a:pt x="23" y="345"/>
                      </a:lnTo>
                      <a:lnTo>
                        <a:pt x="23" y="366"/>
                      </a:lnTo>
                      <a:lnTo>
                        <a:pt x="5" y="381"/>
                      </a:lnTo>
                      <a:lnTo>
                        <a:pt x="13" y="397"/>
                      </a:lnTo>
                      <a:lnTo>
                        <a:pt x="21" y="412"/>
                      </a:lnTo>
                      <a:lnTo>
                        <a:pt x="18" y="430"/>
                      </a:lnTo>
                      <a:lnTo>
                        <a:pt x="23" y="445"/>
                      </a:lnTo>
                      <a:lnTo>
                        <a:pt x="31" y="461"/>
                      </a:lnTo>
                      <a:lnTo>
                        <a:pt x="39" y="476"/>
                      </a:lnTo>
                      <a:lnTo>
                        <a:pt x="44" y="492"/>
                      </a:lnTo>
                      <a:lnTo>
                        <a:pt x="75" y="505"/>
                      </a:lnTo>
                      <a:lnTo>
                        <a:pt x="90" y="515"/>
                      </a:lnTo>
                      <a:lnTo>
                        <a:pt x="90" y="533"/>
                      </a:lnTo>
                      <a:lnTo>
                        <a:pt x="72" y="551"/>
                      </a:lnTo>
                      <a:lnTo>
                        <a:pt x="75" y="577"/>
                      </a:lnTo>
                      <a:lnTo>
                        <a:pt x="54" y="584"/>
                      </a:lnTo>
                      <a:lnTo>
                        <a:pt x="18" y="584"/>
                      </a:lnTo>
                      <a:lnTo>
                        <a:pt x="0" y="592"/>
                      </a:lnTo>
                      <a:lnTo>
                        <a:pt x="0" y="620"/>
                      </a:lnTo>
                      <a:lnTo>
                        <a:pt x="10" y="644"/>
                      </a:lnTo>
                      <a:lnTo>
                        <a:pt x="10" y="662"/>
                      </a:lnTo>
                      <a:lnTo>
                        <a:pt x="15" y="677"/>
                      </a:lnTo>
                      <a:lnTo>
                        <a:pt x="41" y="685"/>
                      </a:lnTo>
                      <a:lnTo>
                        <a:pt x="57" y="695"/>
                      </a:lnTo>
                      <a:lnTo>
                        <a:pt x="82" y="700"/>
                      </a:lnTo>
                      <a:lnTo>
                        <a:pt x="103" y="693"/>
                      </a:lnTo>
                      <a:lnTo>
                        <a:pt x="121" y="708"/>
                      </a:lnTo>
                      <a:lnTo>
                        <a:pt x="139" y="721"/>
                      </a:lnTo>
                      <a:lnTo>
                        <a:pt x="160" y="739"/>
                      </a:lnTo>
                      <a:lnTo>
                        <a:pt x="162" y="744"/>
                      </a:lnTo>
                      <a:lnTo>
                        <a:pt x="170" y="760"/>
                      </a:lnTo>
                      <a:lnTo>
                        <a:pt x="190" y="778"/>
                      </a:lnTo>
                      <a:lnTo>
                        <a:pt x="208" y="770"/>
                      </a:lnTo>
                      <a:lnTo>
                        <a:pt x="224" y="780"/>
                      </a:lnTo>
                      <a:lnTo>
                        <a:pt x="242" y="790"/>
                      </a:lnTo>
                      <a:lnTo>
                        <a:pt x="260" y="808"/>
                      </a:lnTo>
                      <a:lnTo>
                        <a:pt x="268" y="814"/>
                      </a:lnTo>
                      <a:lnTo>
                        <a:pt x="273" y="816"/>
                      </a:lnTo>
                      <a:lnTo>
                        <a:pt x="283" y="806"/>
                      </a:lnTo>
                      <a:lnTo>
                        <a:pt x="296" y="816"/>
                      </a:lnTo>
                      <a:lnTo>
                        <a:pt x="288" y="772"/>
                      </a:lnTo>
                      <a:lnTo>
                        <a:pt x="275" y="757"/>
                      </a:lnTo>
                      <a:lnTo>
                        <a:pt x="268" y="741"/>
                      </a:lnTo>
                      <a:lnTo>
                        <a:pt x="268" y="723"/>
                      </a:lnTo>
                      <a:lnTo>
                        <a:pt x="275" y="693"/>
                      </a:lnTo>
                      <a:lnTo>
                        <a:pt x="278" y="669"/>
                      </a:lnTo>
                      <a:lnTo>
                        <a:pt x="296" y="662"/>
                      </a:lnTo>
                      <a:lnTo>
                        <a:pt x="317" y="654"/>
                      </a:lnTo>
                      <a:lnTo>
                        <a:pt x="335" y="644"/>
                      </a:lnTo>
                      <a:lnTo>
                        <a:pt x="353" y="657"/>
                      </a:lnTo>
                      <a:lnTo>
                        <a:pt x="368" y="664"/>
                      </a:lnTo>
                      <a:lnTo>
                        <a:pt x="391" y="664"/>
                      </a:lnTo>
                      <a:lnTo>
                        <a:pt x="407" y="649"/>
                      </a:lnTo>
                      <a:lnTo>
                        <a:pt x="425" y="639"/>
                      </a:lnTo>
                      <a:lnTo>
                        <a:pt x="453" y="644"/>
                      </a:lnTo>
                      <a:lnTo>
                        <a:pt x="471" y="662"/>
                      </a:lnTo>
                      <a:lnTo>
                        <a:pt x="487" y="672"/>
                      </a:lnTo>
                      <a:lnTo>
                        <a:pt x="512" y="680"/>
                      </a:lnTo>
                      <a:lnTo>
                        <a:pt x="535" y="677"/>
                      </a:lnTo>
                      <a:lnTo>
                        <a:pt x="566" y="693"/>
                      </a:lnTo>
                      <a:lnTo>
                        <a:pt x="592" y="698"/>
                      </a:lnTo>
                      <a:lnTo>
                        <a:pt x="597" y="713"/>
                      </a:lnTo>
                      <a:lnTo>
                        <a:pt x="618" y="703"/>
                      </a:lnTo>
                      <a:lnTo>
                        <a:pt x="633" y="687"/>
                      </a:lnTo>
                      <a:lnTo>
                        <a:pt x="651" y="677"/>
                      </a:lnTo>
                      <a:lnTo>
                        <a:pt x="675" y="677"/>
                      </a:lnTo>
                      <a:lnTo>
                        <a:pt x="693" y="685"/>
                      </a:lnTo>
                      <a:lnTo>
                        <a:pt x="698" y="703"/>
                      </a:lnTo>
                      <a:lnTo>
                        <a:pt x="718" y="700"/>
                      </a:lnTo>
                      <a:lnTo>
                        <a:pt x="736" y="682"/>
                      </a:lnTo>
                      <a:lnTo>
                        <a:pt x="754" y="675"/>
                      </a:lnTo>
                      <a:lnTo>
                        <a:pt x="780" y="682"/>
                      </a:lnTo>
                      <a:lnTo>
                        <a:pt x="798" y="693"/>
                      </a:lnTo>
                      <a:lnTo>
                        <a:pt x="816" y="682"/>
                      </a:lnTo>
                      <a:lnTo>
                        <a:pt x="834" y="672"/>
                      </a:lnTo>
                      <a:lnTo>
                        <a:pt x="857" y="672"/>
                      </a:lnTo>
                      <a:lnTo>
                        <a:pt x="878" y="662"/>
                      </a:lnTo>
                      <a:lnTo>
                        <a:pt x="865" y="662"/>
                      </a:lnTo>
                      <a:close/>
                    </a:path>
                  </a:pathLst>
                </a:custGeom>
                <a:solidFill>
                  <a:srgbClr val="00155B"/>
                </a:solidFill>
                <a:ln w="3175">
                  <a:solidFill>
                    <a:schemeClr val="bg1"/>
                  </a:solidFill>
                  <a:round/>
                  <a:headEnd/>
                  <a:tailEnd/>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grpSp>
          <p:sp>
            <p:nvSpPr>
              <p:cNvPr id="10" name="Rettangolo 9">
                <a:extLst>
                  <a:ext uri="{FF2B5EF4-FFF2-40B4-BE49-F238E27FC236}">
                    <a16:creationId xmlns:a16="http://schemas.microsoft.com/office/drawing/2014/main" id="{AEC5B15E-6413-53BE-0FB2-83398118302C}"/>
                  </a:ext>
                </a:extLst>
              </p:cNvPr>
              <p:cNvSpPr/>
              <p:nvPr/>
            </p:nvSpPr>
            <p:spPr>
              <a:xfrm>
                <a:off x="6431687" y="1280140"/>
                <a:ext cx="2303342" cy="3212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800" b="1" i="0" u="none" strike="noStrike" kern="1200" cap="none" spc="0" normalizeH="0" baseline="0" noProof="0" dirty="0">
                    <a:ln>
                      <a:noFill/>
                    </a:ln>
                    <a:solidFill>
                      <a:srgbClr val="415364"/>
                    </a:solidFill>
                    <a:effectLst/>
                    <a:uLnTx/>
                    <a:uFillTx/>
                    <a:latin typeface="Arial" panose="020B0604020202020204"/>
                    <a:ea typeface="+mn-ea"/>
                    <a:cs typeface="+mn-cs"/>
                  </a:rPr>
                  <a:t>MILANO</a:t>
                </a:r>
              </a:p>
            </p:txBody>
          </p:sp>
          <p:sp>
            <p:nvSpPr>
              <p:cNvPr id="11" name="Rettangolo 10">
                <a:extLst>
                  <a:ext uri="{FF2B5EF4-FFF2-40B4-BE49-F238E27FC236}">
                    <a16:creationId xmlns:a16="http://schemas.microsoft.com/office/drawing/2014/main" id="{4578EB0B-5EF7-0560-03B6-9D641EE0ADF2}"/>
                  </a:ext>
                </a:extLst>
              </p:cNvPr>
              <p:cNvSpPr/>
              <p:nvPr/>
            </p:nvSpPr>
            <p:spPr>
              <a:xfrm>
                <a:off x="8220969" y="2411115"/>
                <a:ext cx="2303342" cy="3212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800" b="1" i="0" u="none" strike="noStrike" kern="1200" cap="none" spc="0" normalizeH="0" baseline="0" noProof="0" dirty="0">
                    <a:ln>
                      <a:noFill/>
                    </a:ln>
                    <a:solidFill>
                      <a:srgbClr val="415364"/>
                    </a:solidFill>
                    <a:effectLst/>
                    <a:uLnTx/>
                    <a:uFillTx/>
                    <a:latin typeface="Arial" panose="020B0604020202020204"/>
                    <a:ea typeface="+mn-ea"/>
                    <a:cs typeface="+mn-cs"/>
                  </a:rPr>
                  <a:t>BOLOGNA</a:t>
                </a:r>
              </a:p>
            </p:txBody>
          </p:sp>
          <p:sp>
            <p:nvSpPr>
              <p:cNvPr id="12" name="Rettangolo 11">
                <a:extLst>
                  <a:ext uri="{FF2B5EF4-FFF2-40B4-BE49-F238E27FC236}">
                    <a16:creationId xmlns:a16="http://schemas.microsoft.com/office/drawing/2014/main" id="{FB6A659D-E366-4664-2BAC-98F43BAEF2B1}"/>
                  </a:ext>
                </a:extLst>
              </p:cNvPr>
              <p:cNvSpPr/>
              <p:nvPr/>
            </p:nvSpPr>
            <p:spPr>
              <a:xfrm>
                <a:off x="8365999" y="4319120"/>
                <a:ext cx="2303344" cy="3212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800" b="1" i="0" u="none" strike="noStrike" kern="1200" cap="none" spc="0" normalizeH="0" baseline="0" noProof="0" dirty="0">
                    <a:ln>
                      <a:noFill/>
                    </a:ln>
                    <a:solidFill>
                      <a:srgbClr val="415364"/>
                    </a:solidFill>
                    <a:effectLst/>
                    <a:uLnTx/>
                    <a:uFillTx/>
                    <a:latin typeface="Arial" panose="020B0604020202020204"/>
                    <a:ea typeface="+mn-ea"/>
                    <a:cs typeface="+mn-cs"/>
                  </a:rPr>
                  <a:t>NAPOLI</a:t>
                </a:r>
              </a:p>
            </p:txBody>
          </p:sp>
          <p:sp>
            <p:nvSpPr>
              <p:cNvPr id="13" name="Rettangolo 12">
                <a:extLst>
                  <a:ext uri="{FF2B5EF4-FFF2-40B4-BE49-F238E27FC236}">
                    <a16:creationId xmlns:a16="http://schemas.microsoft.com/office/drawing/2014/main" id="{C48FE6F3-1DF0-8ABA-2523-8B6A9F51B178}"/>
                  </a:ext>
                </a:extLst>
              </p:cNvPr>
              <p:cNvSpPr/>
              <p:nvPr/>
            </p:nvSpPr>
            <p:spPr>
              <a:xfrm>
                <a:off x="8010131" y="5233496"/>
                <a:ext cx="2303344" cy="3212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800" b="1" i="0" u="none" strike="noStrike" kern="1200" cap="none" spc="0" normalizeH="0" baseline="0" noProof="0" dirty="0">
                    <a:ln>
                      <a:noFill/>
                    </a:ln>
                    <a:solidFill>
                      <a:srgbClr val="415364"/>
                    </a:solidFill>
                    <a:effectLst/>
                    <a:uLnTx/>
                    <a:uFillTx/>
                    <a:latin typeface="Arial" panose="020B0604020202020204"/>
                    <a:ea typeface="+mn-ea"/>
                    <a:cs typeface="+mn-cs"/>
                  </a:rPr>
                  <a:t>PALERMO</a:t>
                </a:r>
              </a:p>
            </p:txBody>
          </p:sp>
          <p:sp>
            <p:nvSpPr>
              <p:cNvPr id="14" name="Ovale 13">
                <a:extLst>
                  <a:ext uri="{FF2B5EF4-FFF2-40B4-BE49-F238E27FC236}">
                    <a16:creationId xmlns:a16="http://schemas.microsoft.com/office/drawing/2014/main" id="{6F4B32D2-F03A-9CD2-DB92-54FB133A7439}"/>
                  </a:ext>
                </a:extLst>
              </p:cNvPr>
              <p:cNvSpPr>
                <a:spLocks noChangeAspect="1"/>
              </p:cNvSpPr>
              <p:nvPr/>
            </p:nvSpPr>
            <p:spPr>
              <a:xfrm>
                <a:off x="9136132" y="3859684"/>
                <a:ext cx="113535" cy="1135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15" name="Ovale 14">
                <a:extLst>
                  <a:ext uri="{FF2B5EF4-FFF2-40B4-BE49-F238E27FC236}">
                    <a16:creationId xmlns:a16="http://schemas.microsoft.com/office/drawing/2014/main" id="{7BE7F28B-4DA5-340D-1E63-7C9ACBF1F269}"/>
                  </a:ext>
                </a:extLst>
              </p:cNvPr>
              <p:cNvSpPr>
                <a:spLocks noChangeAspect="1"/>
              </p:cNvSpPr>
              <p:nvPr/>
            </p:nvSpPr>
            <p:spPr>
              <a:xfrm>
                <a:off x="9854682" y="4165145"/>
                <a:ext cx="113535" cy="1135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16" name="Ovale 15">
                <a:extLst>
                  <a:ext uri="{FF2B5EF4-FFF2-40B4-BE49-F238E27FC236}">
                    <a16:creationId xmlns:a16="http://schemas.microsoft.com/office/drawing/2014/main" id="{1C489429-2D30-89CD-798F-92521CE93F13}"/>
                  </a:ext>
                </a:extLst>
              </p:cNvPr>
              <p:cNvSpPr>
                <a:spLocks noChangeAspect="1"/>
              </p:cNvSpPr>
              <p:nvPr/>
            </p:nvSpPr>
            <p:spPr>
              <a:xfrm>
                <a:off x="9517672" y="5692083"/>
                <a:ext cx="113535" cy="1135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17" name="Ovale 16">
                <a:extLst>
                  <a:ext uri="{FF2B5EF4-FFF2-40B4-BE49-F238E27FC236}">
                    <a16:creationId xmlns:a16="http://schemas.microsoft.com/office/drawing/2014/main" id="{55EB22DE-917F-70FB-95F9-2F064C985B97}"/>
                  </a:ext>
                </a:extLst>
              </p:cNvPr>
              <p:cNvSpPr>
                <a:spLocks noChangeAspect="1"/>
              </p:cNvSpPr>
              <p:nvPr/>
            </p:nvSpPr>
            <p:spPr>
              <a:xfrm>
                <a:off x="7605170" y="1978986"/>
                <a:ext cx="113535" cy="1135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18" name="Rettangolo 17">
                <a:extLst>
                  <a:ext uri="{FF2B5EF4-FFF2-40B4-BE49-F238E27FC236}">
                    <a16:creationId xmlns:a16="http://schemas.microsoft.com/office/drawing/2014/main" id="{0B1F3C70-FB8E-D4A6-3F84-31321D97B393}"/>
                  </a:ext>
                </a:extLst>
              </p:cNvPr>
              <p:cNvSpPr/>
              <p:nvPr/>
            </p:nvSpPr>
            <p:spPr>
              <a:xfrm>
                <a:off x="7540233" y="3892334"/>
                <a:ext cx="2303344" cy="41306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ROMA</a:t>
                </a:r>
              </a:p>
            </p:txBody>
          </p:sp>
          <p:sp>
            <p:nvSpPr>
              <p:cNvPr id="19" name="Ovale 18">
                <a:extLst>
                  <a:ext uri="{FF2B5EF4-FFF2-40B4-BE49-F238E27FC236}">
                    <a16:creationId xmlns:a16="http://schemas.microsoft.com/office/drawing/2014/main" id="{8DD5EA26-EB4F-085B-B81C-B36BF68918AC}"/>
                  </a:ext>
                </a:extLst>
              </p:cNvPr>
              <p:cNvSpPr>
                <a:spLocks noChangeAspect="1"/>
              </p:cNvSpPr>
              <p:nvPr/>
            </p:nvSpPr>
            <p:spPr>
              <a:xfrm>
                <a:off x="8601926" y="2491893"/>
                <a:ext cx="113535" cy="1135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grpSp>
        <p:sp>
          <p:nvSpPr>
            <p:cNvPr id="49" name="Ovale 48">
              <a:extLst>
                <a:ext uri="{FF2B5EF4-FFF2-40B4-BE49-F238E27FC236}">
                  <a16:creationId xmlns:a16="http://schemas.microsoft.com/office/drawing/2014/main" id="{26E71A2F-7F87-7A6E-8FE0-A796AE5E285C}"/>
                </a:ext>
              </a:extLst>
            </p:cNvPr>
            <p:cNvSpPr>
              <a:spLocks noChangeAspect="1"/>
            </p:cNvSpPr>
            <p:nvPr/>
          </p:nvSpPr>
          <p:spPr>
            <a:xfrm>
              <a:off x="2604307" y="1555160"/>
              <a:ext cx="76136" cy="761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50" name="Rettangolo 49">
              <a:extLst>
                <a:ext uri="{FF2B5EF4-FFF2-40B4-BE49-F238E27FC236}">
                  <a16:creationId xmlns:a16="http://schemas.microsoft.com/office/drawing/2014/main" id="{66E2FE54-53FB-92B8-4958-BDBD7124E5F7}"/>
                </a:ext>
              </a:extLst>
            </p:cNvPr>
            <p:cNvSpPr/>
            <p:nvPr/>
          </p:nvSpPr>
          <p:spPr>
            <a:xfrm>
              <a:off x="2250881" y="1510929"/>
              <a:ext cx="1544619"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800" b="1" i="0" u="none" strike="noStrike" kern="1200" cap="none" spc="0" normalizeH="0" baseline="0" noProof="0" dirty="0">
                  <a:ln>
                    <a:noFill/>
                  </a:ln>
                  <a:solidFill>
                    <a:srgbClr val="415364"/>
                  </a:solidFill>
                  <a:effectLst/>
                  <a:uLnTx/>
                  <a:uFillTx/>
                  <a:latin typeface="Arial" panose="020B0604020202020204"/>
                  <a:ea typeface="+mn-ea"/>
                  <a:cs typeface="+mn-cs"/>
                </a:rPr>
                <a:t>MESTRE</a:t>
              </a:r>
            </a:p>
          </p:txBody>
        </p:sp>
      </p:grpSp>
      <p:pic>
        <p:nvPicPr>
          <p:cNvPr id="51" name="Immagine 50" descr="Immagine che contiene stella, Elementi grafici, simbolo, bandiera&#10;&#10;Descrizione generata automaticamente">
            <a:extLst>
              <a:ext uri="{FF2B5EF4-FFF2-40B4-BE49-F238E27FC236}">
                <a16:creationId xmlns:a16="http://schemas.microsoft.com/office/drawing/2014/main" id="{A9FDCEE4-B8F9-7B47-4A9D-A67F85BE5D5D}"/>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176604" y="2562351"/>
            <a:ext cx="289264" cy="179878"/>
          </a:xfrm>
          <a:prstGeom prst="rect">
            <a:avLst/>
          </a:prstGeom>
        </p:spPr>
      </p:pic>
      <p:sp>
        <p:nvSpPr>
          <p:cNvPr id="52" name="CasellaDiTesto 51">
            <a:extLst>
              <a:ext uri="{FF2B5EF4-FFF2-40B4-BE49-F238E27FC236}">
                <a16:creationId xmlns:a16="http://schemas.microsoft.com/office/drawing/2014/main" id="{E966ADCC-A6A9-FB8B-BC30-2C4C0818DF16}"/>
              </a:ext>
            </a:extLst>
          </p:cNvPr>
          <p:cNvSpPr txBox="1"/>
          <p:nvPr/>
        </p:nvSpPr>
        <p:spPr>
          <a:xfrm>
            <a:off x="4472031" y="2528767"/>
            <a:ext cx="1247100" cy="296231"/>
          </a:xfrm>
          <a:prstGeom prst="rect">
            <a:avLst/>
          </a:prstGeom>
        </p:spPr>
        <p:txBody>
          <a:bodyPr vert="horz" wrap="square" lIns="91440" tIns="45720" rIns="91440" bIns="4572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415364"/>
                </a:solidFill>
                <a:effectLst/>
                <a:uLnTx/>
                <a:uFillTx/>
                <a:latin typeface="Arial" panose="020B0604020202020204"/>
                <a:ea typeface="+mn-ea"/>
                <a:cs typeface="+mn-cs"/>
              </a:rPr>
              <a:t>HO CHI MINH</a:t>
            </a:r>
            <a:endParaRPr kumimoji="0" lang="it-IT" sz="9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54" name="CasellaDiTesto 53">
            <a:extLst>
              <a:ext uri="{FF2B5EF4-FFF2-40B4-BE49-F238E27FC236}">
                <a16:creationId xmlns:a16="http://schemas.microsoft.com/office/drawing/2014/main" id="{9450F3A9-70F1-BC4F-42D8-923C9ED028C3}"/>
              </a:ext>
            </a:extLst>
          </p:cNvPr>
          <p:cNvSpPr txBox="1"/>
          <p:nvPr/>
        </p:nvSpPr>
        <p:spPr>
          <a:xfrm>
            <a:off x="7506260" y="716184"/>
            <a:ext cx="3131000" cy="895339"/>
          </a:xfrm>
          <a:prstGeom prst="rect">
            <a:avLst/>
          </a:prstGeom>
        </p:spPr>
        <p:txBody>
          <a:bodyPr vert="horz" lIns="0" tIns="0" rIns="0" bIns="0" rtlCol="0" anchor="t" anchorCtr="0">
            <a:noAutofit/>
          </a:bodyPr>
          <a:lstStyle>
            <a:defPPr>
              <a:defRPr lang="it-IT"/>
            </a:defPPr>
            <a:lvl1pPr indent="0" defTabSz="914377">
              <a:lnSpc>
                <a:spcPct val="90000"/>
              </a:lnSpc>
              <a:spcBef>
                <a:spcPts val="1000"/>
              </a:spcBef>
              <a:buFont typeface="Arial" panose="020B0604020202020204" pitchFamily="34" charse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defTabSz="914377">
              <a:lnSpc>
                <a:spcPct val="90000"/>
              </a:lnSpc>
              <a:spcBef>
                <a:spcPts val="500"/>
              </a:spcBef>
              <a:buFont typeface="Arial" panose="020B0604020202020204" pitchFamily="34" charset="0"/>
              <a:buNone/>
              <a:defRPr sz="2000" b="0" i="0">
                <a:solidFill>
                  <a:schemeClr val="tx1">
                    <a:tint val="75000"/>
                  </a:schemeClr>
                </a:solidFill>
                <a:latin typeface="Arial" panose="020B0604020202020204" pitchFamily="34" charset="0"/>
                <a:cs typeface="Arial" panose="020B0604020202020204" pitchFamily="34" charset="0"/>
              </a:defRPr>
            </a:lvl2pPr>
            <a:lvl3pPr marL="914377" indent="0" defTabSz="914377">
              <a:lnSpc>
                <a:spcPct val="90000"/>
              </a:lnSpc>
              <a:spcBef>
                <a:spcPts val="500"/>
              </a:spcBef>
              <a:buFont typeface="Arial" panose="020B0604020202020204" pitchFamily="34" charset="0"/>
              <a:buNone/>
              <a:defRPr b="0" i="0">
                <a:solidFill>
                  <a:schemeClr val="tx1">
                    <a:tint val="75000"/>
                  </a:schemeClr>
                </a:solidFill>
                <a:latin typeface="Arial" panose="020B0604020202020204" pitchFamily="34" charset="0"/>
                <a:cs typeface="Arial" panose="020B0604020202020204" pitchFamily="34" charset="0"/>
              </a:defRPr>
            </a:lvl3pPr>
            <a:lvl4pPr marL="1371566" indent="0" defTabSz="914377">
              <a:lnSpc>
                <a:spcPct val="90000"/>
              </a:lnSpc>
              <a:spcBef>
                <a:spcPts val="500"/>
              </a:spcBef>
              <a:buFont typeface="Arial" panose="020B0604020202020204" pitchFamily="34" charset="0"/>
              <a:buNone/>
              <a:defRPr sz="1600" b="0" i="0">
                <a:solidFill>
                  <a:schemeClr val="tx1">
                    <a:tint val="75000"/>
                  </a:schemeClr>
                </a:solidFill>
                <a:latin typeface="Arial" panose="020B0604020202020204" pitchFamily="34" charset="0"/>
                <a:cs typeface="Arial" panose="020B0604020202020204" pitchFamily="34" charset="0"/>
              </a:defRPr>
            </a:lvl4pPr>
            <a:lvl5pPr marL="1828754" indent="0" defTabSz="914377">
              <a:lnSpc>
                <a:spcPct val="90000"/>
              </a:lnSpc>
              <a:spcBef>
                <a:spcPts val="500"/>
              </a:spcBef>
              <a:buFont typeface="Arial" panose="020B0604020202020204" pitchFamily="34" charset="0"/>
              <a:buNone/>
              <a:defRPr sz="1600" b="0" i="0">
                <a:solidFill>
                  <a:schemeClr val="tx1">
                    <a:tint val="75000"/>
                  </a:schemeClr>
                </a:solidFill>
                <a:latin typeface="Arial" panose="020B0604020202020204" pitchFamily="34" charset="0"/>
                <a:cs typeface="Arial" panose="020B0604020202020204" pitchFamily="34" charset="0"/>
              </a:defRPr>
            </a:lvl5pPr>
            <a:lvl6pPr marL="2285943" indent="0" defTabSz="914377">
              <a:lnSpc>
                <a:spcPct val="90000"/>
              </a:lnSpc>
              <a:spcBef>
                <a:spcPts val="500"/>
              </a:spcBef>
              <a:buFont typeface="Arial" panose="020B0604020202020204" pitchFamily="34" charset="0"/>
              <a:buNone/>
              <a:defRPr sz="1600">
                <a:solidFill>
                  <a:schemeClr val="tx1">
                    <a:tint val="75000"/>
                  </a:schemeClr>
                </a:solidFill>
              </a:defRPr>
            </a:lvl6pPr>
            <a:lvl7pPr marL="2743131" indent="0" defTabSz="914377">
              <a:lnSpc>
                <a:spcPct val="90000"/>
              </a:lnSpc>
              <a:spcBef>
                <a:spcPts val="500"/>
              </a:spcBef>
              <a:buFont typeface="Arial" panose="020B0604020202020204" pitchFamily="34" charset="0"/>
              <a:buNone/>
              <a:defRPr sz="1600">
                <a:solidFill>
                  <a:schemeClr val="tx1">
                    <a:tint val="75000"/>
                  </a:schemeClr>
                </a:solidFill>
              </a:defRPr>
            </a:lvl7pPr>
            <a:lvl8pPr marL="3200320" indent="0" defTabSz="914377">
              <a:lnSpc>
                <a:spcPct val="90000"/>
              </a:lnSpc>
              <a:spcBef>
                <a:spcPts val="500"/>
              </a:spcBef>
              <a:buFont typeface="Arial" panose="020B0604020202020204" pitchFamily="34" charset="0"/>
              <a:buNone/>
              <a:defRPr sz="1600">
                <a:solidFill>
                  <a:schemeClr val="tx1">
                    <a:tint val="75000"/>
                  </a:schemeClr>
                </a:solidFill>
              </a:defRPr>
            </a:lvl8pPr>
            <a:lvl9pPr marL="3657509" indent="0" defTabSz="914377">
              <a:lnSpc>
                <a:spcPct val="90000"/>
              </a:lnSpc>
              <a:spcBef>
                <a:spcPts val="500"/>
              </a:spcBef>
              <a:buFont typeface="Arial" panose="020B0604020202020204" pitchFamily="34" charset="0"/>
              <a:buNone/>
              <a:defRPr sz="1600">
                <a:solidFill>
                  <a:schemeClr val="tx1">
                    <a:tint val="75000"/>
                  </a:schemeClr>
                </a:solidFill>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400" b="1" i="0" u="none" strike="noStrike" kern="1200" cap="none" spc="0" normalizeH="0" baseline="0" noProof="0" dirty="0">
                <a:ln>
                  <a:noFill/>
                </a:ln>
                <a:solidFill>
                  <a:srgbClr val="415064"/>
                </a:solidFill>
                <a:effectLst/>
                <a:uLnTx/>
                <a:uFillTx/>
                <a:latin typeface="Arial" panose="020B0604020202020204"/>
                <a:cs typeface="Arial" panose="020B0604020202020204" pitchFamily="34" charset="0"/>
              </a:rPr>
              <a:t>Un Customer Care a tua disposizione</a:t>
            </a:r>
          </a:p>
        </p:txBody>
      </p:sp>
      <p:grpSp>
        <p:nvGrpSpPr>
          <p:cNvPr id="55" name="Gruppo 54">
            <a:extLst>
              <a:ext uri="{FF2B5EF4-FFF2-40B4-BE49-F238E27FC236}">
                <a16:creationId xmlns:a16="http://schemas.microsoft.com/office/drawing/2014/main" id="{D4A34960-F66E-41CB-3721-A8F7600A2968}"/>
              </a:ext>
            </a:extLst>
          </p:cNvPr>
          <p:cNvGrpSpPr/>
          <p:nvPr/>
        </p:nvGrpSpPr>
        <p:grpSpPr>
          <a:xfrm>
            <a:off x="7340805" y="2101505"/>
            <a:ext cx="3503828" cy="1862495"/>
            <a:chOff x="224440" y="2502394"/>
            <a:chExt cx="3110643" cy="1905664"/>
          </a:xfrm>
        </p:grpSpPr>
        <p:sp>
          <p:nvSpPr>
            <p:cNvPr id="56" name="Rettangolo 55">
              <a:extLst>
                <a:ext uri="{FF2B5EF4-FFF2-40B4-BE49-F238E27FC236}">
                  <a16:creationId xmlns:a16="http://schemas.microsoft.com/office/drawing/2014/main" id="{12307FA4-9254-0C56-BD85-C7F75D8350BB}"/>
                </a:ext>
              </a:extLst>
            </p:cNvPr>
            <p:cNvSpPr/>
            <p:nvPr/>
          </p:nvSpPr>
          <p:spPr>
            <a:xfrm>
              <a:off x="224440" y="3341762"/>
              <a:ext cx="3110643" cy="535347"/>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00B050"/>
                  </a:solidFill>
                  <a:effectLst/>
                  <a:uLnTx/>
                  <a:uFillTx/>
                  <a:latin typeface="Arial" panose="020B0604020202020204"/>
                  <a:ea typeface="+mn-ea"/>
                  <a:cs typeface="+mn-cs"/>
                </a:rPr>
                <a:t>800.020.030</a:t>
              </a:r>
              <a:endParaRPr kumimoji="0" lang="it-IT" sz="2800" b="0" i="0" u="none" strike="noStrike" kern="1200" cap="none" spc="0" normalizeH="0" baseline="0" noProof="0" dirty="0">
                <a:ln>
                  <a:noFill/>
                </a:ln>
                <a:solidFill>
                  <a:srgbClr val="00B050"/>
                </a:solidFill>
                <a:effectLst/>
                <a:uLnTx/>
                <a:uFillTx/>
                <a:latin typeface="Arial" panose="020B0604020202020204"/>
                <a:ea typeface="+mn-ea"/>
                <a:cs typeface="+mn-cs"/>
              </a:endParaRPr>
            </a:p>
          </p:txBody>
        </p:sp>
        <p:sp>
          <p:nvSpPr>
            <p:cNvPr id="57" name="Rettangolo 56">
              <a:extLst>
                <a:ext uri="{FF2B5EF4-FFF2-40B4-BE49-F238E27FC236}">
                  <a16:creationId xmlns:a16="http://schemas.microsoft.com/office/drawing/2014/main" id="{F4E5134F-0903-1D21-84E7-FEC8DB280E10}"/>
                </a:ext>
              </a:extLst>
            </p:cNvPr>
            <p:cNvSpPr/>
            <p:nvPr/>
          </p:nvSpPr>
          <p:spPr>
            <a:xfrm>
              <a:off x="602698" y="3872711"/>
              <a:ext cx="2354126" cy="535347"/>
            </a:xfrm>
            <a:prstGeom prst="rect">
              <a:avLst/>
            </a:prstGeom>
          </p:spPr>
          <p:txBody>
            <a:bodyPr wrap="non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2C3A45"/>
                  </a:solidFill>
                  <a:effectLst/>
                  <a:uLnTx/>
                  <a:uFillTx/>
                  <a:latin typeface="Arial" panose="020B0604020202020204"/>
                  <a:ea typeface="+mn-ea"/>
                  <a:cs typeface="+mn-cs"/>
                  <a:hlinkClick r:id="rId7"/>
                </a:rPr>
                <a:t>info@simest.it</a:t>
              </a:r>
              <a:endParaRPr kumimoji="0" lang="it-IT" sz="2800" b="0"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59" name="Rettangolo 58">
              <a:extLst>
                <a:ext uri="{FF2B5EF4-FFF2-40B4-BE49-F238E27FC236}">
                  <a16:creationId xmlns:a16="http://schemas.microsoft.com/office/drawing/2014/main" id="{851C0B2E-B0D7-6CF5-ED5A-2BF457A9C074}"/>
                </a:ext>
              </a:extLst>
            </p:cNvPr>
            <p:cNvSpPr/>
            <p:nvPr/>
          </p:nvSpPr>
          <p:spPr>
            <a:xfrm>
              <a:off x="1233484" y="2530621"/>
              <a:ext cx="1076325" cy="725927"/>
            </a:xfrm>
            <a:prstGeom prst="rect">
              <a:avLst/>
            </a:prstGeom>
            <a:solidFill>
              <a:srgbClr val="EDEDE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FFFEFD"/>
                </a:solidFill>
                <a:effectLst/>
                <a:uLnTx/>
                <a:uFillTx/>
                <a:latin typeface="Arial" panose="020B0604020202020204"/>
                <a:ea typeface="+mn-ea"/>
                <a:cs typeface="+mn-cs"/>
              </a:endParaRPr>
            </a:p>
          </p:txBody>
        </p:sp>
        <p:pic>
          <p:nvPicPr>
            <p:cNvPr id="60" name="Immagine 59">
              <a:extLst>
                <a:ext uri="{FF2B5EF4-FFF2-40B4-BE49-F238E27FC236}">
                  <a16:creationId xmlns:a16="http://schemas.microsoft.com/office/drawing/2014/main" id="{12BCC2CF-4D70-7044-44E5-CAE7D2C20DF2}"/>
                </a:ext>
              </a:extLst>
            </p:cNvPr>
            <p:cNvPicPr>
              <a:picLocks noChangeAspect="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82054" y="2502394"/>
              <a:ext cx="820653" cy="820653"/>
            </a:xfrm>
            <a:prstGeom prst="rect">
              <a:avLst/>
            </a:prstGeom>
          </p:spPr>
        </p:pic>
      </p:grpSp>
      <p:sp>
        <p:nvSpPr>
          <p:cNvPr id="61" name="CasellaDiTesto 60">
            <a:extLst>
              <a:ext uri="{FF2B5EF4-FFF2-40B4-BE49-F238E27FC236}">
                <a16:creationId xmlns:a16="http://schemas.microsoft.com/office/drawing/2014/main" id="{0CA9D907-F7BE-ED20-3513-D535C9721517}"/>
              </a:ext>
            </a:extLst>
          </p:cNvPr>
          <p:cNvSpPr txBox="1"/>
          <p:nvPr/>
        </p:nvSpPr>
        <p:spPr>
          <a:xfrm>
            <a:off x="7548524" y="4610476"/>
            <a:ext cx="3131000" cy="895339"/>
          </a:xfrm>
          <a:prstGeom prst="rect">
            <a:avLst/>
          </a:prstGeom>
        </p:spPr>
        <p:txBody>
          <a:bodyPr vert="horz" lIns="0" tIns="0" rIns="0" bIns="0" rtlCol="0" anchor="t" anchorCtr="0">
            <a:noAutofit/>
          </a:bodyPr>
          <a:lstStyle>
            <a:defPPr>
              <a:defRPr lang="it-IT"/>
            </a:defPPr>
            <a:lvl1pPr indent="0" defTabSz="914377">
              <a:lnSpc>
                <a:spcPct val="90000"/>
              </a:lnSpc>
              <a:spcBef>
                <a:spcPts val="1000"/>
              </a:spcBef>
              <a:buFont typeface="Arial" panose="020B0604020202020204" pitchFamily="34" charse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defTabSz="914377">
              <a:lnSpc>
                <a:spcPct val="90000"/>
              </a:lnSpc>
              <a:spcBef>
                <a:spcPts val="500"/>
              </a:spcBef>
              <a:buFont typeface="Arial" panose="020B0604020202020204" pitchFamily="34" charset="0"/>
              <a:buNone/>
              <a:defRPr sz="2000" b="0" i="0">
                <a:solidFill>
                  <a:schemeClr val="tx1">
                    <a:tint val="75000"/>
                  </a:schemeClr>
                </a:solidFill>
                <a:latin typeface="Arial" panose="020B0604020202020204" pitchFamily="34" charset="0"/>
                <a:cs typeface="Arial" panose="020B0604020202020204" pitchFamily="34" charset="0"/>
              </a:defRPr>
            </a:lvl2pPr>
            <a:lvl3pPr marL="914377" indent="0" defTabSz="914377">
              <a:lnSpc>
                <a:spcPct val="90000"/>
              </a:lnSpc>
              <a:spcBef>
                <a:spcPts val="500"/>
              </a:spcBef>
              <a:buFont typeface="Arial" panose="020B0604020202020204" pitchFamily="34" charset="0"/>
              <a:buNone/>
              <a:defRPr b="0" i="0">
                <a:solidFill>
                  <a:schemeClr val="tx1">
                    <a:tint val="75000"/>
                  </a:schemeClr>
                </a:solidFill>
                <a:latin typeface="Arial" panose="020B0604020202020204" pitchFamily="34" charset="0"/>
                <a:cs typeface="Arial" panose="020B0604020202020204" pitchFamily="34" charset="0"/>
              </a:defRPr>
            </a:lvl3pPr>
            <a:lvl4pPr marL="1371566" indent="0" defTabSz="914377">
              <a:lnSpc>
                <a:spcPct val="90000"/>
              </a:lnSpc>
              <a:spcBef>
                <a:spcPts val="500"/>
              </a:spcBef>
              <a:buFont typeface="Arial" panose="020B0604020202020204" pitchFamily="34" charset="0"/>
              <a:buNone/>
              <a:defRPr sz="1600" b="0" i="0">
                <a:solidFill>
                  <a:schemeClr val="tx1">
                    <a:tint val="75000"/>
                  </a:schemeClr>
                </a:solidFill>
                <a:latin typeface="Arial" panose="020B0604020202020204" pitchFamily="34" charset="0"/>
                <a:cs typeface="Arial" panose="020B0604020202020204" pitchFamily="34" charset="0"/>
              </a:defRPr>
            </a:lvl4pPr>
            <a:lvl5pPr marL="1828754" indent="0" defTabSz="914377">
              <a:lnSpc>
                <a:spcPct val="90000"/>
              </a:lnSpc>
              <a:spcBef>
                <a:spcPts val="500"/>
              </a:spcBef>
              <a:buFont typeface="Arial" panose="020B0604020202020204" pitchFamily="34" charset="0"/>
              <a:buNone/>
              <a:defRPr sz="1600" b="0" i="0">
                <a:solidFill>
                  <a:schemeClr val="tx1">
                    <a:tint val="75000"/>
                  </a:schemeClr>
                </a:solidFill>
                <a:latin typeface="Arial" panose="020B0604020202020204" pitchFamily="34" charset="0"/>
                <a:cs typeface="Arial" panose="020B0604020202020204" pitchFamily="34" charset="0"/>
              </a:defRPr>
            </a:lvl5pPr>
            <a:lvl6pPr marL="2285943" indent="0" defTabSz="914377">
              <a:lnSpc>
                <a:spcPct val="90000"/>
              </a:lnSpc>
              <a:spcBef>
                <a:spcPts val="500"/>
              </a:spcBef>
              <a:buFont typeface="Arial" panose="020B0604020202020204" pitchFamily="34" charset="0"/>
              <a:buNone/>
              <a:defRPr sz="1600">
                <a:solidFill>
                  <a:schemeClr val="tx1">
                    <a:tint val="75000"/>
                  </a:schemeClr>
                </a:solidFill>
              </a:defRPr>
            </a:lvl6pPr>
            <a:lvl7pPr marL="2743131" indent="0" defTabSz="914377">
              <a:lnSpc>
                <a:spcPct val="90000"/>
              </a:lnSpc>
              <a:spcBef>
                <a:spcPts val="500"/>
              </a:spcBef>
              <a:buFont typeface="Arial" panose="020B0604020202020204" pitchFamily="34" charset="0"/>
              <a:buNone/>
              <a:defRPr sz="1600">
                <a:solidFill>
                  <a:schemeClr val="tx1">
                    <a:tint val="75000"/>
                  </a:schemeClr>
                </a:solidFill>
              </a:defRPr>
            </a:lvl7pPr>
            <a:lvl8pPr marL="3200320" indent="0" defTabSz="914377">
              <a:lnSpc>
                <a:spcPct val="90000"/>
              </a:lnSpc>
              <a:spcBef>
                <a:spcPts val="500"/>
              </a:spcBef>
              <a:buFont typeface="Arial" panose="020B0604020202020204" pitchFamily="34" charset="0"/>
              <a:buNone/>
              <a:defRPr sz="1600">
                <a:solidFill>
                  <a:schemeClr val="tx1">
                    <a:tint val="75000"/>
                  </a:schemeClr>
                </a:solidFill>
              </a:defRPr>
            </a:lvl8pPr>
            <a:lvl9pPr marL="3657509" indent="0" defTabSz="914377">
              <a:lnSpc>
                <a:spcPct val="90000"/>
              </a:lnSpc>
              <a:spcBef>
                <a:spcPts val="500"/>
              </a:spcBef>
              <a:buFont typeface="Arial" panose="020B0604020202020204" pitchFamily="34" charset="0"/>
              <a:buNone/>
              <a:defRPr sz="1600">
                <a:solidFill>
                  <a:schemeClr val="tx1">
                    <a:tint val="75000"/>
                  </a:schemeClr>
                </a:solidFill>
              </a:defRPr>
            </a:lvl9pPr>
          </a:lstStyle>
          <a:p>
            <a:pPr marL="0" marR="0" lvl="0" indent="0" algn="ctr"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it-IT" sz="2400" b="1" i="0" u="none" strike="noStrike" kern="1200" cap="none" spc="0" normalizeH="0" baseline="0" noProof="0" dirty="0">
                <a:ln>
                  <a:noFill/>
                </a:ln>
                <a:solidFill>
                  <a:srgbClr val="415364"/>
                </a:solidFill>
                <a:effectLst/>
                <a:uLnTx/>
                <a:uFillTx/>
                <a:latin typeface="Arial" panose="020B0604020202020204"/>
                <a:cs typeface="Arial" panose="020B0604020202020204" pitchFamily="34" charset="0"/>
              </a:rPr>
              <a:t>Resta aggiornato su</a:t>
            </a:r>
            <a:endParaRPr kumimoji="0" lang="it-IT" sz="2400" b="1" i="0" u="none" strike="noStrike" kern="1200" cap="none" spc="0" normalizeH="0" baseline="0" noProof="0" dirty="0">
              <a:ln>
                <a:noFill/>
              </a:ln>
              <a:solidFill>
                <a:srgbClr val="415364"/>
              </a:solidFill>
              <a:effectLst/>
              <a:uLnTx/>
              <a:uFillTx/>
              <a:latin typeface="Arial" panose="020B0604020202020204"/>
              <a:cs typeface="Arial" panose="020B0604020202020204" pitchFamily="34" charset="0"/>
              <a:hlinkClick r:id="rId9">
                <a:extLst>
                  <a:ext uri="{A12FA001-AC4F-418D-AE19-62706E023703}">
                    <ahyp:hlinkClr xmlns:ahyp="http://schemas.microsoft.com/office/drawing/2018/hyperlinkcolor" val="tx"/>
                  </a:ext>
                </a:extLst>
              </a:hlinkClick>
            </a:endParaRPr>
          </a:p>
          <a:p>
            <a:pPr marL="0" marR="0" lvl="0" indent="0" algn="ctr"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it-IT" sz="2400" b="1" i="0" u="none" strike="noStrike" kern="1200" cap="none" spc="0" normalizeH="0" baseline="0" noProof="0" dirty="0">
                <a:ln>
                  <a:noFill/>
                </a:ln>
                <a:solidFill>
                  <a:srgbClr val="005392"/>
                </a:solidFill>
                <a:effectLst/>
                <a:uLnTx/>
                <a:uFillTx/>
                <a:latin typeface="Arial" panose="020B0604020202020204"/>
                <a:cs typeface="Arial" panose="020B0604020202020204" pitchFamily="34" charset="0"/>
                <a:hlinkClick r:id="rId9">
                  <a:extLst>
                    <a:ext uri="{A12FA001-AC4F-418D-AE19-62706E023703}">
                      <ahyp:hlinkClr xmlns:ahyp="http://schemas.microsoft.com/office/drawing/2018/hyperlinkcolor" val="tx"/>
                    </a:ext>
                  </a:extLst>
                </a:hlinkClick>
              </a:rPr>
              <a:t>www.simest.it</a:t>
            </a:r>
            <a:r>
              <a:rPr kumimoji="0" lang="it-IT" sz="2400" b="1" i="0" u="none" strike="noStrike" kern="1200" cap="none" spc="0" normalizeH="0" baseline="0" noProof="0" dirty="0">
                <a:ln>
                  <a:noFill/>
                </a:ln>
                <a:solidFill>
                  <a:srgbClr val="415064"/>
                </a:solidFill>
                <a:effectLst/>
                <a:uLnTx/>
                <a:uFillTx/>
                <a:latin typeface="Arial" panose="020B0604020202020204"/>
                <a:cs typeface="Arial" panose="020B0604020202020204" pitchFamily="34" charset="0"/>
              </a:rPr>
              <a:t> </a:t>
            </a:r>
          </a:p>
        </p:txBody>
      </p:sp>
      <p:pic>
        <p:nvPicPr>
          <p:cNvPr id="2" name="Immagine 1">
            <a:extLst>
              <a:ext uri="{FF2B5EF4-FFF2-40B4-BE49-F238E27FC236}">
                <a16:creationId xmlns:a16="http://schemas.microsoft.com/office/drawing/2014/main" id="{9A3F8860-C229-3C86-BF42-A2322EEC5391}"/>
              </a:ext>
            </a:extLst>
          </p:cNvPr>
          <p:cNvPicPr preferRelativeResize="0">
            <a:picLocks/>
          </p:cNvPicPr>
          <p:nvPr/>
        </p:nvPicPr>
        <p:blipFill>
          <a:blip r:embed="rId10" cstate="screen">
            <a:extLst>
              <a:ext uri="{28A0092B-C50C-407E-A947-70E740481C1C}">
                <a14:useLocalDpi xmlns:a14="http://schemas.microsoft.com/office/drawing/2010/main" val="0"/>
              </a:ext>
            </a:extLst>
          </a:blip>
          <a:srcRect/>
          <a:stretch/>
        </p:blipFill>
        <p:spPr>
          <a:xfrm>
            <a:off x="4173284" y="2821826"/>
            <a:ext cx="288000" cy="190800"/>
          </a:xfrm>
          <a:prstGeom prst="rect">
            <a:avLst/>
          </a:prstGeom>
        </p:spPr>
      </p:pic>
      <p:sp>
        <p:nvSpPr>
          <p:cNvPr id="3" name="CasellaDiTesto 2">
            <a:extLst>
              <a:ext uri="{FF2B5EF4-FFF2-40B4-BE49-F238E27FC236}">
                <a16:creationId xmlns:a16="http://schemas.microsoft.com/office/drawing/2014/main" id="{F3E7D74D-6483-AF00-1B5A-B8BC44946DC1}"/>
              </a:ext>
            </a:extLst>
          </p:cNvPr>
          <p:cNvSpPr txBox="1"/>
          <p:nvPr/>
        </p:nvSpPr>
        <p:spPr>
          <a:xfrm>
            <a:off x="4452896" y="2786462"/>
            <a:ext cx="1247100" cy="261527"/>
          </a:xfrm>
          <a:prstGeom prst="rect">
            <a:avLst/>
          </a:prstGeom>
        </p:spPr>
        <p:txBody>
          <a:bodyPr vert="horz" wrap="square"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415364"/>
                </a:solidFill>
                <a:effectLst/>
                <a:uLnTx/>
                <a:uFillTx/>
                <a:latin typeface="Arial" panose="020B0604020202020204"/>
                <a:ea typeface="+mn-ea"/>
                <a:cs typeface="+mn-cs"/>
              </a:rPr>
              <a:t>SAN PAOLO</a:t>
            </a:r>
            <a:endParaRPr kumimoji="0" lang="it-IT" sz="9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pic>
        <p:nvPicPr>
          <p:cNvPr id="5" name="Picture 6" descr="BANDIERA MAROCCO CM 70X100">
            <a:extLst>
              <a:ext uri="{FF2B5EF4-FFF2-40B4-BE49-F238E27FC236}">
                <a16:creationId xmlns:a16="http://schemas.microsoft.com/office/drawing/2014/main" id="{2A92CC08-105A-D620-D82D-263D2676AFF9}"/>
              </a:ext>
            </a:extLst>
          </p:cNvPr>
          <p:cNvPicPr>
            <a:picLocks noChangeAspect="1" noChangeArrowheads="1"/>
          </p:cNvPicPr>
          <p:nvPr/>
        </p:nvPicPr>
        <p:blipFill rotWithShape="1">
          <a:blip r:embed="rId11" cstate="screen">
            <a:extLst>
              <a:ext uri="{28A0092B-C50C-407E-A947-70E740481C1C}">
                <a14:useLocalDpi xmlns:a14="http://schemas.microsoft.com/office/drawing/2010/main" val="0"/>
              </a:ext>
            </a:extLst>
          </a:blip>
          <a:srcRect/>
          <a:stretch/>
        </p:blipFill>
        <p:spPr bwMode="auto">
          <a:xfrm>
            <a:off x="4173284" y="3092222"/>
            <a:ext cx="293681" cy="181401"/>
          </a:xfrm>
          <a:prstGeom prst="rect">
            <a:avLst/>
          </a:prstGeom>
          <a:noFill/>
          <a:extLst>
            <a:ext uri="{909E8E84-426E-40DD-AFC4-6F175D3DCCD1}">
              <a14:hiddenFill xmlns:a14="http://schemas.microsoft.com/office/drawing/2010/main">
                <a:solidFill>
                  <a:srgbClr val="FFFFFF"/>
                </a:solidFill>
              </a14:hiddenFill>
            </a:ext>
          </a:extLst>
        </p:spPr>
      </p:pic>
      <p:sp>
        <p:nvSpPr>
          <p:cNvPr id="58" name="CasellaDiTesto 57">
            <a:extLst>
              <a:ext uri="{FF2B5EF4-FFF2-40B4-BE49-F238E27FC236}">
                <a16:creationId xmlns:a16="http://schemas.microsoft.com/office/drawing/2014/main" id="{738011F5-4AD0-9DBB-F3F7-C52AFD48EEA7}"/>
              </a:ext>
            </a:extLst>
          </p:cNvPr>
          <p:cNvSpPr txBox="1"/>
          <p:nvPr/>
        </p:nvSpPr>
        <p:spPr>
          <a:xfrm>
            <a:off x="4462640" y="3070982"/>
            <a:ext cx="1247100" cy="254824"/>
          </a:xfrm>
          <a:prstGeom prst="rect">
            <a:avLst/>
          </a:prstGeom>
        </p:spPr>
        <p:txBody>
          <a:bodyPr vert="horz" wrap="square" lIns="91440" tIns="45720" rIns="91440" bIns="4572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415364"/>
                </a:solidFill>
                <a:effectLst/>
                <a:uLnTx/>
                <a:uFillTx/>
                <a:latin typeface="Arial" panose="020B0604020202020204"/>
                <a:ea typeface="+mn-ea"/>
                <a:cs typeface="+mn-cs"/>
              </a:rPr>
              <a:t>RABAT</a:t>
            </a:r>
            <a:endParaRPr kumimoji="0" lang="it-IT" sz="9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pic>
        <p:nvPicPr>
          <p:cNvPr id="62" name="Immagine 61">
            <a:extLst>
              <a:ext uri="{FF2B5EF4-FFF2-40B4-BE49-F238E27FC236}">
                <a16:creationId xmlns:a16="http://schemas.microsoft.com/office/drawing/2014/main" id="{A5B9A074-BCA9-5ADF-48EA-853F31801762}"/>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4167825" y="3352130"/>
            <a:ext cx="293459" cy="205854"/>
          </a:xfrm>
          <a:prstGeom prst="rect">
            <a:avLst/>
          </a:prstGeom>
        </p:spPr>
      </p:pic>
      <p:sp>
        <p:nvSpPr>
          <p:cNvPr id="63" name="CasellaDiTesto 62">
            <a:extLst>
              <a:ext uri="{FF2B5EF4-FFF2-40B4-BE49-F238E27FC236}">
                <a16:creationId xmlns:a16="http://schemas.microsoft.com/office/drawing/2014/main" id="{4C48CCD5-C76E-43CB-1BE1-0269C458E8F9}"/>
              </a:ext>
            </a:extLst>
          </p:cNvPr>
          <p:cNvSpPr txBox="1"/>
          <p:nvPr/>
        </p:nvSpPr>
        <p:spPr>
          <a:xfrm>
            <a:off x="4468611" y="3343393"/>
            <a:ext cx="1247100" cy="254824"/>
          </a:xfrm>
          <a:prstGeom prst="rect">
            <a:avLst/>
          </a:prstGeom>
        </p:spPr>
        <p:txBody>
          <a:bodyPr vert="horz" wrap="square" lIns="91440" tIns="45720" rIns="91440" bIns="4572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415364"/>
                </a:solidFill>
                <a:effectLst/>
                <a:uLnTx/>
                <a:uFillTx/>
                <a:latin typeface="Arial" panose="020B0604020202020204"/>
                <a:ea typeface="+mn-ea"/>
                <a:cs typeface="+mn-cs"/>
              </a:rPr>
              <a:t>NEW DELHI</a:t>
            </a:r>
            <a:endParaRPr kumimoji="0" lang="it-IT" sz="9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64" name="CasellaDiTesto 63">
            <a:extLst>
              <a:ext uri="{FF2B5EF4-FFF2-40B4-BE49-F238E27FC236}">
                <a16:creationId xmlns:a16="http://schemas.microsoft.com/office/drawing/2014/main" id="{EBDE57D5-9ABA-2748-9A53-91C155857D9E}"/>
              </a:ext>
            </a:extLst>
          </p:cNvPr>
          <p:cNvSpPr txBox="1"/>
          <p:nvPr/>
        </p:nvSpPr>
        <p:spPr>
          <a:xfrm>
            <a:off x="4475938" y="3867007"/>
            <a:ext cx="1247100" cy="254824"/>
          </a:xfrm>
          <a:prstGeom prst="rect">
            <a:avLst/>
          </a:prstGeom>
        </p:spPr>
        <p:txBody>
          <a:bodyPr vert="horz" wrap="square" lIns="91440" tIns="45720" rIns="91440" bIns="4572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415364"/>
                </a:solidFill>
                <a:effectLst/>
                <a:uLnTx/>
                <a:uFillTx/>
                <a:latin typeface="Arial" panose="020B0604020202020204"/>
                <a:ea typeface="+mn-ea"/>
                <a:cs typeface="+mn-cs"/>
              </a:rPr>
              <a:t>RIYAD</a:t>
            </a:r>
          </a:p>
        </p:txBody>
      </p:sp>
      <p:pic>
        <p:nvPicPr>
          <p:cNvPr id="65" name="Immagine 64" descr="Immagine che contiene Carattere, Elementi grafici, testo, logo&#10;&#10;Il contenuto generato dall'IA potrebbe non essere corretto.">
            <a:extLst>
              <a:ext uri="{FF2B5EF4-FFF2-40B4-BE49-F238E27FC236}">
                <a16:creationId xmlns:a16="http://schemas.microsoft.com/office/drawing/2014/main" id="{CE7C868A-36A7-EB4B-F2DD-6B4BC9BE4FE3}"/>
              </a:ext>
            </a:extLst>
          </p:cNvPr>
          <p:cNvPicPr>
            <a:picLocks noChangeAspect="1"/>
          </p:cNvPicPr>
          <p:nvPr/>
        </p:nvPicPr>
        <p:blipFill>
          <a:blip r:embed="rId13"/>
          <a:stretch>
            <a:fillRect/>
          </a:stretch>
        </p:blipFill>
        <p:spPr>
          <a:xfrm>
            <a:off x="4167825" y="3842650"/>
            <a:ext cx="288518" cy="288518"/>
          </a:xfrm>
          <a:prstGeom prst="rect">
            <a:avLst/>
          </a:prstGeom>
        </p:spPr>
      </p:pic>
      <p:sp>
        <p:nvSpPr>
          <p:cNvPr id="66" name="Ovale 65">
            <a:extLst>
              <a:ext uri="{FF2B5EF4-FFF2-40B4-BE49-F238E27FC236}">
                <a16:creationId xmlns:a16="http://schemas.microsoft.com/office/drawing/2014/main" id="{A92B25D8-8B33-C0C5-B06D-994287B1CACB}"/>
              </a:ext>
            </a:extLst>
          </p:cNvPr>
          <p:cNvSpPr>
            <a:spLocks noChangeAspect="1"/>
          </p:cNvSpPr>
          <p:nvPr/>
        </p:nvSpPr>
        <p:spPr>
          <a:xfrm>
            <a:off x="3573371" y="3446009"/>
            <a:ext cx="76136" cy="761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67" name="Rettangolo 66">
            <a:extLst>
              <a:ext uri="{FF2B5EF4-FFF2-40B4-BE49-F238E27FC236}">
                <a16:creationId xmlns:a16="http://schemas.microsoft.com/office/drawing/2014/main" id="{2B7EF9C8-FF32-EDF6-FAEF-CAEC0CC1C95E}"/>
              </a:ext>
            </a:extLst>
          </p:cNvPr>
          <p:cNvSpPr/>
          <p:nvPr/>
        </p:nvSpPr>
        <p:spPr>
          <a:xfrm>
            <a:off x="2949153" y="3248692"/>
            <a:ext cx="1544619"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800" b="1" i="0" u="none" strike="noStrike" kern="1200" cap="none" spc="0" normalizeH="0" baseline="0" noProof="0" dirty="0">
                <a:ln>
                  <a:noFill/>
                </a:ln>
                <a:solidFill>
                  <a:srgbClr val="415364"/>
                </a:solidFill>
                <a:effectLst/>
                <a:uLnTx/>
                <a:uFillTx/>
                <a:latin typeface="Arial" panose="020B0604020202020204"/>
                <a:ea typeface="+mn-ea"/>
                <a:cs typeface="+mn-cs"/>
              </a:rPr>
              <a:t>BARI</a:t>
            </a:r>
          </a:p>
        </p:txBody>
      </p:sp>
      <p:pic>
        <p:nvPicPr>
          <p:cNvPr id="68" name="Picture 2" descr="Senegal - Wikipedia">
            <a:extLst>
              <a:ext uri="{FF2B5EF4-FFF2-40B4-BE49-F238E27FC236}">
                <a16:creationId xmlns:a16="http://schemas.microsoft.com/office/drawing/2014/main" id="{477B0125-44E9-4DEA-0545-3F5324DABF39}"/>
              </a:ext>
            </a:extLst>
          </p:cNvPr>
          <p:cNvPicPr>
            <a:picLocks noChangeAspect="1" noChangeArrowheads="1"/>
          </p:cNvPicPr>
          <p:nvPr/>
        </p:nvPicPr>
        <p:blipFill>
          <a:blip r:embed="rId14" cstate="screen">
            <a:extLst>
              <a:ext uri="{28A0092B-C50C-407E-A947-70E740481C1C}">
                <a14:useLocalDpi xmlns:a14="http://schemas.microsoft.com/office/drawing/2010/main" val="0"/>
              </a:ext>
            </a:extLst>
          </a:blip>
          <a:srcRect/>
          <a:stretch>
            <a:fillRect/>
          </a:stretch>
        </p:blipFill>
        <p:spPr bwMode="auto">
          <a:xfrm>
            <a:off x="4184100" y="3638688"/>
            <a:ext cx="282643" cy="188086"/>
          </a:xfrm>
          <a:prstGeom prst="rect">
            <a:avLst/>
          </a:prstGeom>
          <a:noFill/>
          <a:extLst>
            <a:ext uri="{909E8E84-426E-40DD-AFC4-6F175D3DCCD1}">
              <a14:hiddenFill xmlns:a14="http://schemas.microsoft.com/office/drawing/2010/main">
                <a:solidFill>
                  <a:srgbClr val="FFFFFF"/>
                </a:solidFill>
              </a14:hiddenFill>
            </a:ext>
          </a:extLst>
        </p:spPr>
      </p:pic>
      <p:sp>
        <p:nvSpPr>
          <p:cNvPr id="69" name="CasellaDiTesto 68">
            <a:extLst>
              <a:ext uri="{FF2B5EF4-FFF2-40B4-BE49-F238E27FC236}">
                <a16:creationId xmlns:a16="http://schemas.microsoft.com/office/drawing/2014/main" id="{F53556C6-EED7-03DA-4BA3-AAC2D5478F42}"/>
              </a:ext>
            </a:extLst>
          </p:cNvPr>
          <p:cNvSpPr txBox="1"/>
          <p:nvPr/>
        </p:nvSpPr>
        <p:spPr>
          <a:xfrm>
            <a:off x="4475938" y="3607650"/>
            <a:ext cx="1247100" cy="254824"/>
          </a:xfrm>
          <a:prstGeom prst="rect">
            <a:avLst/>
          </a:prstGeom>
        </p:spPr>
        <p:txBody>
          <a:bodyPr vert="horz" wrap="square" lIns="91440" tIns="45720" rIns="91440" bIns="4572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415364"/>
                </a:solidFill>
                <a:effectLst/>
                <a:uLnTx/>
                <a:uFillTx/>
                <a:latin typeface="Arial" panose="020B0604020202020204"/>
                <a:ea typeface="+mn-ea"/>
                <a:cs typeface="+mn-cs"/>
              </a:rPr>
              <a:t>DAKAR</a:t>
            </a:r>
          </a:p>
        </p:txBody>
      </p:sp>
      <p:sp>
        <p:nvSpPr>
          <p:cNvPr id="70" name="Ovale 69">
            <a:extLst>
              <a:ext uri="{FF2B5EF4-FFF2-40B4-BE49-F238E27FC236}">
                <a16:creationId xmlns:a16="http://schemas.microsoft.com/office/drawing/2014/main" id="{06FD9584-A03D-E9B0-A0AC-2F859D57AC77}"/>
              </a:ext>
            </a:extLst>
          </p:cNvPr>
          <p:cNvSpPr>
            <a:spLocks noChangeAspect="1"/>
          </p:cNvSpPr>
          <p:nvPr/>
        </p:nvSpPr>
        <p:spPr>
          <a:xfrm>
            <a:off x="1216344" y="2310647"/>
            <a:ext cx="76136" cy="761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Univers Condensed" panose="020B0506020202050204" pitchFamily="34" charset="0"/>
              <a:ea typeface="+mn-ea"/>
              <a:cs typeface="+mn-cs"/>
            </a:endParaRPr>
          </a:p>
        </p:txBody>
      </p:sp>
      <p:sp>
        <p:nvSpPr>
          <p:cNvPr id="71" name="Rettangolo 70">
            <a:extLst>
              <a:ext uri="{FF2B5EF4-FFF2-40B4-BE49-F238E27FC236}">
                <a16:creationId xmlns:a16="http://schemas.microsoft.com/office/drawing/2014/main" id="{BBC9DF11-E875-DA48-76D6-86E00A6B1AC8}"/>
              </a:ext>
            </a:extLst>
          </p:cNvPr>
          <p:cNvSpPr/>
          <p:nvPr/>
        </p:nvSpPr>
        <p:spPr>
          <a:xfrm>
            <a:off x="103462" y="2379761"/>
            <a:ext cx="1544618"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800" b="1" dirty="0">
                <a:solidFill>
                  <a:srgbClr val="415364"/>
                </a:solidFill>
                <a:latin typeface="Arial" panose="020B0604020202020204"/>
              </a:rPr>
              <a:t>TORINO</a:t>
            </a:r>
            <a:endParaRPr kumimoji="0" lang="it-IT" sz="8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6966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grpSp>
        <p:nvGrpSpPr>
          <p:cNvPr id="15" name="Gruppo 14">
            <a:extLst>
              <a:ext uri="{FF2B5EF4-FFF2-40B4-BE49-F238E27FC236}">
                <a16:creationId xmlns:a16="http://schemas.microsoft.com/office/drawing/2014/main" id="{451F3439-824B-09AC-2A12-C8DB51B3559E}"/>
              </a:ext>
            </a:extLst>
          </p:cNvPr>
          <p:cNvGrpSpPr/>
          <p:nvPr/>
        </p:nvGrpSpPr>
        <p:grpSpPr>
          <a:xfrm>
            <a:off x="0" y="6213622"/>
            <a:ext cx="12192000" cy="672550"/>
            <a:chOff x="0" y="4337050"/>
            <a:chExt cx="9144000" cy="812800"/>
          </a:xfrm>
        </p:grpSpPr>
        <p:sp>
          <p:nvSpPr>
            <p:cNvPr id="25" name="Rettangolo 24">
              <a:extLst>
                <a:ext uri="{FF2B5EF4-FFF2-40B4-BE49-F238E27FC236}">
                  <a16:creationId xmlns:a16="http://schemas.microsoft.com/office/drawing/2014/main" id="{30A103AA-738A-F8F9-A74B-84BBEC0E52B8}"/>
                </a:ext>
              </a:extLst>
            </p:cNvPr>
            <p:cNvSpPr/>
            <p:nvPr/>
          </p:nvSpPr>
          <p:spPr>
            <a:xfrm>
              <a:off x="0" y="4337050"/>
              <a:ext cx="1225550" cy="8128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alpha val="47000"/>
                  </a:srgbClr>
                </a:solidFill>
                <a:effectLst/>
                <a:uLnTx/>
                <a:uFillTx/>
                <a:latin typeface="Arial" panose="020B0604020202020204"/>
                <a:ea typeface="+mn-ea"/>
                <a:cs typeface="+mn-cs"/>
              </a:endParaRPr>
            </a:p>
          </p:txBody>
        </p:sp>
        <p:sp>
          <p:nvSpPr>
            <p:cNvPr id="34" name="Rettangolo 33">
              <a:extLst>
                <a:ext uri="{FF2B5EF4-FFF2-40B4-BE49-F238E27FC236}">
                  <a16:creationId xmlns:a16="http://schemas.microsoft.com/office/drawing/2014/main" id="{B5B4A132-2F17-3612-C3A3-CD866184D38E}"/>
                </a:ext>
              </a:extLst>
            </p:cNvPr>
            <p:cNvSpPr/>
            <p:nvPr/>
          </p:nvSpPr>
          <p:spPr>
            <a:xfrm>
              <a:off x="1225550" y="4622800"/>
              <a:ext cx="933450" cy="520700"/>
            </a:xfrm>
            <a:prstGeom prst="rect">
              <a:avLst/>
            </a:prstGeom>
            <a:solidFill>
              <a:srgbClr val="0096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alpha val="47000"/>
                  </a:srgbClr>
                </a:solidFill>
                <a:effectLst/>
                <a:uLnTx/>
                <a:uFillTx/>
                <a:latin typeface="Arial" panose="020B0604020202020204"/>
                <a:ea typeface="+mn-ea"/>
                <a:cs typeface="+mn-cs"/>
              </a:endParaRPr>
            </a:p>
          </p:txBody>
        </p:sp>
        <p:sp>
          <p:nvSpPr>
            <p:cNvPr id="35" name="Rettangolo 34">
              <a:extLst>
                <a:ext uri="{FF2B5EF4-FFF2-40B4-BE49-F238E27FC236}">
                  <a16:creationId xmlns:a16="http://schemas.microsoft.com/office/drawing/2014/main" id="{B6A907B4-9651-B849-3919-626A33220E75}"/>
                </a:ext>
              </a:extLst>
            </p:cNvPr>
            <p:cNvSpPr/>
            <p:nvPr/>
          </p:nvSpPr>
          <p:spPr>
            <a:xfrm>
              <a:off x="2159000" y="4902200"/>
              <a:ext cx="1301750" cy="2413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alpha val="47000"/>
                  </a:srgbClr>
                </a:solidFill>
                <a:effectLst/>
                <a:uLnTx/>
                <a:uFillTx/>
                <a:latin typeface="Arial" panose="020B0604020202020204"/>
                <a:ea typeface="+mn-ea"/>
                <a:cs typeface="+mn-cs"/>
              </a:endParaRPr>
            </a:p>
          </p:txBody>
        </p:sp>
        <p:sp>
          <p:nvSpPr>
            <p:cNvPr id="36" name="Rettangolo 35">
              <a:extLst>
                <a:ext uri="{FF2B5EF4-FFF2-40B4-BE49-F238E27FC236}">
                  <a16:creationId xmlns:a16="http://schemas.microsoft.com/office/drawing/2014/main" id="{1CB63206-E698-1ED8-ED91-E754A525540E}"/>
                </a:ext>
              </a:extLst>
            </p:cNvPr>
            <p:cNvSpPr/>
            <p:nvPr/>
          </p:nvSpPr>
          <p:spPr>
            <a:xfrm>
              <a:off x="3460750" y="4622800"/>
              <a:ext cx="1301750" cy="520700"/>
            </a:xfrm>
            <a:prstGeom prst="rect">
              <a:avLst/>
            </a:prstGeom>
            <a:solidFill>
              <a:srgbClr val="E306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alpha val="47000"/>
                  </a:srgbClr>
                </a:solidFill>
                <a:effectLst/>
                <a:uLnTx/>
                <a:uFillTx/>
                <a:latin typeface="Arial" panose="020B0604020202020204"/>
                <a:ea typeface="+mn-ea"/>
                <a:cs typeface="+mn-cs"/>
              </a:endParaRPr>
            </a:p>
          </p:txBody>
        </p:sp>
        <p:sp>
          <p:nvSpPr>
            <p:cNvPr id="38" name="Rettangolo 37">
              <a:extLst>
                <a:ext uri="{FF2B5EF4-FFF2-40B4-BE49-F238E27FC236}">
                  <a16:creationId xmlns:a16="http://schemas.microsoft.com/office/drawing/2014/main" id="{FB29363C-52BF-3598-97D9-ED30B0C04055}"/>
                </a:ext>
              </a:extLst>
            </p:cNvPr>
            <p:cNvSpPr/>
            <p:nvPr/>
          </p:nvSpPr>
          <p:spPr>
            <a:xfrm>
              <a:off x="4762500" y="4737100"/>
              <a:ext cx="698500" cy="406400"/>
            </a:xfrm>
            <a:prstGeom prst="rect">
              <a:avLst/>
            </a:prstGeom>
            <a:solidFill>
              <a:srgbClr val="3D53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alpha val="47000"/>
                  </a:srgbClr>
                </a:solidFill>
                <a:effectLst/>
                <a:uLnTx/>
                <a:uFillTx/>
                <a:latin typeface="Arial" panose="020B0604020202020204"/>
                <a:ea typeface="+mn-ea"/>
                <a:cs typeface="+mn-cs"/>
              </a:endParaRPr>
            </a:p>
          </p:txBody>
        </p:sp>
        <p:sp>
          <p:nvSpPr>
            <p:cNvPr id="39" name="Rettangolo 38">
              <a:extLst>
                <a:ext uri="{FF2B5EF4-FFF2-40B4-BE49-F238E27FC236}">
                  <a16:creationId xmlns:a16="http://schemas.microsoft.com/office/drawing/2014/main" id="{BB2334A6-63E6-239E-7587-958291BA9D2C}"/>
                </a:ext>
              </a:extLst>
            </p:cNvPr>
            <p:cNvSpPr/>
            <p:nvPr/>
          </p:nvSpPr>
          <p:spPr>
            <a:xfrm>
              <a:off x="5461000" y="4337050"/>
              <a:ext cx="1225550" cy="812800"/>
            </a:xfrm>
            <a:prstGeom prst="rect">
              <a:avLst/>
            </a:prstGeom>
            <a:solidFill>
              <a:srgbClr val="4493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alpha val="47000"/>
                  </a:srgbClr>
                </a:solidFill>
                <a:effectLst/>
                <a:uLnTx/>
                <a:uFillTx/>
                <a:latin typeface="Arial" panose="020B0604020202020204"/>
                <a:ea typeface="+mn-ea"/>
                <a:cs typeface="+mn-cs"/>
              </a:endParaRPr>
            </a:p>
          </p:txBody>
        </p:sp>
        <p:sp>
          <p:nvSpPr>
            <p:cNvPr id="40" name="Rettangolo 39">
              <a:extLst>
                <a:ext uri="{FF2B5EF4-FFF2-40B4-BE49-F238E27FC236}">
                  <a16:creationId xmlns:a16="http://schemas.microsoft.com/office/drawing/2014/main" id="{ADA19396-322C-F726-BD84-50FCC3E8F1B4}"/>
                </a:ext>
              </a:extLst>
            </p:cNvPr>
            <p:cNvSpPr/>
            <p:nvPr/>
          </p:nvSpPr>
          <p:spPr>
            <a:xfrm>
              <a:off x="6686550" y="4622800"/>
              <a:ext cx="1009650" cy="520700"/>
            </a:xfrm>
            <a:prstGeom prst="rect">
              <a:avLst/>
            </a:prstGeom>
            <a:solidFill>
              <a:srgbClr val="ABBA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alpha val="47000"/>
                  </a:srgbClr>
                </a:solidFill>
                <a:effectLst/>
                <a:uLnTx/>
                <a:uFillTx/>
                <a:latin typeface="Arial" panose="020B0604020202020204"/>
                <a:ea typeface="+mn-ea"/>
                <a:cs typeface="+mn-cs"/>
              </a:endParaRPr>
            </a:p>
          </p:txBody>
        </p:sp>
        <p:sp>
          <p:nvSpPr>
            <p:cNvPr id="41" name="Rettangolo 40">
              <a:extLst>
                <a:ext uri="{FF2B5EF4-FFF2-40B4-BE49-F238E27FC236}">
                  <a16:creationId xmlns:a16="http://schemas.microsoft.com/office/drawing/2014/main" id="{6091106F-4083-3D12-FB51-902DEC85B72C}"/>
                </a:ext>
              </a:extLst>
            </p:cNvPr>
            <p:cNvSpPr/>
            <p:nvPr/>
          </p:nvSpPr>
          <p:spPr>
            <a:xfrm>
              <a:off x="7696200" y="5054600"/>
              <a:ext cx="1447800" cy="95250"/>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alpha val="47000"/>
                  </a:srgbClr>
                </a:solidFill>
                <a:effectLst/>
                <a:uLnTx/>
                <a:uFillTx/>
                <a:latin typeface="Arial" panose="020B0604020202020204"/>
                <a:ea typeface="+mn-ea"/>
                <a:cs typeface="+mn-cs"/>
              </a:endParaRPr>
            </a:p>
          </p:txBody>
        </p:sp>
      </p:grpSp>
      <p:sp>
        <p:nvSpPr>
          <p:cNvPr id="7" name="Rettangolo 6">
            <a:extLst>
              <a:ext uri="{FF2B5EF4-FFF2-40B4-BE49-F238E27FC236}">
                <a16:creationId xmlns:a16="http://schemas.microsoft.com/office/drawing/2014/main" id="{0A30D546-EA9B-A4AF-FBFD-6D7AD7939E2C}"/>
              </a:ext>
            </a:extLst>
          </p:cNvPr>
          <p:cNvSpPr/>
          <p:nvPr/>
        </p:nvSpPr>
        <p:spPr>
          <a:xfrm>
            <a:off x="4594087" y="5074363"/>
            <a:ext cx="3695307" cy="369332"/>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800.020.030    info@simest.it</a:t>
            </a:r>
            <a:endParaRPr kumimoji="0" lang="it-IT" sz="1800" b="0"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32" name="CasellaDiTesto 31">
            <a:extLst>
              <a:ext uri="{FF2B5EF4-FFF2-40B4-BE49-F238E27FC236}">
                <a16:creationId xmlns:a16="http://schemas.microsoft.com/office/drawing/2014/main" id="{250AF5F8-DC62-AEF8-4DFC-18255BF040A1}"/>
              </a:ext>
            </a:extLst>
          </p:cNvPr>
          <p:cNvSpPr txBox="1"/>
          <p:nvPr/>
        </p:nvSpPr>
        <p:spPr>
          <a:xfrm>
            <a:off x="751243" y="413420"/>
            <a:ext cx="10689514" cy="4097981"/>
          </a:xfrm>
          <a:prstGeom prst="rect">
            <a:avLst/>
          </a:prstGeom>
        </p:spPr>
        <p:txBody>
          <a:bodyPr vert="horz" wrap="square" lIns="91440" tIns="45720" rIns="91440" bIns="45720" rtlCol="0" anchor="b">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it-IT" sz="2800" b="1" i="1" u="none" strike="noStrike" kern="1200" cap="all" spc="0" normalizeH="0" baseline="0" noProof="0" dirty="0">
                <a:ln>
                  <a:noFill/>
                </a:ln>
                <a:solidFill>
                  <a:srgbClr val="415364"/>
                </a:solidFill>
                <a:effectLst/>
                <a:uLnTx/>
                <a:uFillTx/>
                <a:latin typeface="Bressay" panose="02040503050505020203" pitchFamily="18" charset="0"/>
                <a:ea typeface="Bressay" panose="02040503050505020203" pitchFamily="18" charset="0"/>
                <a:cs typeface="Bressay" panose="02040503050505020203" pitchFamily="18" charset="0"/>
              </a:rPr>
              <a:t>Scriviamo ogni giorno nuove storie di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it-IT" sz="2800" b="1" i="1" u="none" strike="noStrike" kern="1200" cap="all" spc="0" normalizeH="0" baseline="0" noProof="0" dirty="0">
                <a:ln>
                  <a:noFill/>
                </a:ln>
                <a:solidFill>
                  <a:srgbClr val="415364"/>
                </a:solidFill>
                <a:effectLst/>
                <a:uLnTx/>
                <a:uFillTx/>
                <a:latin typeface="Bressay" panose="02040503050505020203" pitchFamily="18" charset="0"/>
                <a:ea typeface="Bressay" panose="02040503050505020203" pitchFamily="18" charset="0"/>
                <a:cs typeface="Bressay" panose="02040503050505020203" pitchFamily="18" charset="0"/>
              </a:rPr>
              <a:t>successi italiani nel mondo.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it-IT" sz="2400" b="1" i="0" u="none" strike="noStrike" kern="1200" cap="all" spc="0" normalizeH="0" baseline="0" noProof="0" dirty="0">
                <a:ln>
                  <a:noFill/>
                </a:ln>
                <a:solidFill>
                  <a:srgbClr val="005392">
                    <a:lumMod val="60000"/>
                    <a:lumOff val="40000"/>
                  </a:srgbClr>
                </a:solidFill>
                <a:effectLst/>
                <a:uLnTx/>
                <a:uFillTx/>
                <a:latin typeface="Arial" panose="020B0604020202020204"/>
                <a:ea typeface="Bressay" panose="02040503050505020203" pitchFamily="18" charset="0"/>
                <a:cs typeface="Bressay" panose="02040503050505020203" pitchFamily="18" charset="0"/>
              </a:rPr>
              <a:t>Il prossimo potrebbe essere il tuo!</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it-IT" sz="2000" b="1" i="0" u="none" strike="noStrike" kern="1200" cap="all" spc="0" normalizeH="0" baseline="0" noProof="0" dirty="0">
              <a:ln>
                <a:noFill/>
              </a:ln>
              <a:solidFill>
                <a:srgbClr val="415364"/>
              </a:solidFill>
              <a:effectLst/>
              <a:uLnTx/>
              <a:uFillTx/>
              <a:latin typeface="Arial" panose="020B060402020202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it-IT" sz="1400" b="0" i="0" u="none" strike="noStrike" kern="1200" cap="all" spc="0" normalizeH="0" baseline="0" noProof="0" dirty="0">
              <a:ln>
                <a:noFill/>
              </a:ln>
              <a:solidFill>
                <a:srgbClr val="415364"/>
              </a:solidFill>
              <a:effectLst/>
              <a:uLnTx/>
              <a:uFillTx/>
              <a:latin typeface="Arial" panose="020B0604020202020204"/>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it-IT" sz="1400" b="0" i="0" u="none" strike="noStrike" kern="1200" cap="all" spc="0" normalizeH="0" baseline="0" noProof="0" dirty="0">
                <a:ln>
                  <a:noFill/>
                </a:ln>
                <a:solidFill>
                  <a:srgbClr val="415364"/>
                </a:solidFill>
                <a:effectLst/>
                <a:uLnTx/>
                <a:uFillTx/>
                <a:latin typeface="Arial" panose="020B0604020202020204"/>
                <a:ea typeface="+mn-ea"/>
                <a:cs typeface="+mn-cs"/>
              </a:rPr>
              <a:t>Resta sempre in contatto con noi e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it-IT" sz="1400" b="0" i="0" u="none" strike="noStrike" kern="1200" cap="all" spc="0" normalizeH="0" baseline="0" noProof="0" dirty="0">
                <a:ln>
                  <a:noFill/>
                </a:ln>
                <a:solidFill>
                  <a:srgbClr val="415364"/>
                </a:solidFill>
                <a:effectLst/>
                <a:uLnTx/>
                <a:uFillTx/>
                <a:latin typeface="Arial" panose="020B0604020202020204"/>
                <a:ea typeface="+mn-ea"/>
                <a:cs typeface="+mn-cs"/>
              </a:rPr>
              <a:t>visita il nostro sito per scoprire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it-IT" sz="1400" b="0" i="0" u="none" strike="noStrike" kern="1200" cap="all" spc="0" normalizeH="0" baseline="0" noProof="0" dirty="0">
                <a:ln>
                  <a:noFill/>
                </a:ln>
                <a:solidFill>
                  <a:srgbClr val="415364"/>
                </a:solidFill>
                <a:effectLst/>
                <a:uLnTx/>
                <a:uFillTx/>
                <a:latin typeface="Arial" panose="020B0604020202020204"/>
                <a:ea typeface="+mn-ea"/>
                <a:cs typeface="+mn-cs"/>
              </a:rPr>
              <a:t>come possiamo aiutarti.</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415364"/>
              </a:solidFill>
              <a:effectLst/>
              <a:uLnTx/>
              <a:uFillTx/>
              <a:latin typeface="Arial" panose="020B0604020202020204"/>
              <a:ea typeface="+mn-ea"/>
              <a:cs typeface="+mn-cs"/>
            </a:endParaRPr>
          </a:p>
        </p:txBody>
      </p:sp>
      <p:cxnSp>
        <p:nvCxnSpPr>
          <p:cNvPr id="58" name="Connettore diritto 57">
            <a:extLst>
              <a:ext uri="{FF2B5EF4-FFF2-40B4-BE49-F238E27FC236}">
                <a16:creationId xmlns:a16="http://schemas.microsoft.com/office/drawing/2014/main" id="{7C531D18-3C56-D980-AC35-0B0D2C95EE40}"/>
              </a:ext>
            </a:extLst>
          </p:cNvPr>
          <p:cNvCxnSpPr/>
          <p:nvPr/>
        </p:nvCxnSpPr>
        <p:spPr>
          <a:xfrm>
            <a:off x="6100547" y="5035538"/>
            <a:ext cx="0" cy="4469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ttangolo 59">
            <a:extLst>
              <a:ext uri="{FF2B5EF4-FFF2-40B4-BE49-F238E27FC236}">
                <a16:creationId xmlns:a16="http://schemas.microsoft.com/office/drawing/2014/main" id="{891834D8-322E-E240-CCB6-042B9EAB06DB}"/>
              </a:ext>
            </a:extLst>
          </p:cNvPr>
          <p:cNvSpPr/>
          <p:nvPr/>
        </p:nvSpPr>
        <p:spPr>
          <a:xfrm>
            <a:off x="5196414" y="4258496"/>
            <a:ext cx="360698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415364"/>
                </a:solidFill>
                <a:effectLst/>
                <a:uLnTx/>
                <a:uFillTx/>
                <a:latin typeface="Arial" panose="020B0604020202020204"/>
                <a:ea typeface="+mn-ea"/>
                <a:cs typeface="+mn-cs"/>
              </a:rPr>
              <a:t>www.simest.it</a:t>
            </a:r>
          </a:p>
        </p:txBody>
      </p:sp>
    </p:spTree>
    <p:extLst>
      <p:ext uri="{BB962C8B-B14F-4D97-AF65-F5344CB8AC3E}">
        <p14:creationId xmlns:p14="http://schemas.microsoft.com/office/powerpoint/2010/main" val="1897734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5"/>
          <p:cNvSpPr>
            <a:spLocks noChangeAspect="1" noEditPoints="1"/>
          </p:cNvSpPr>
          <p:nvPr/>
        </p:nvSpPr>
        <p:spPr bwMode="auto">
          <a:xfrm>
            <a:off x="3276066" y="1332888"/>
            <a:ext cx="8721062" cy="4598256"/>
          </a:xfrm>
          <a:custGeom>
            <a:avLst/>
            <a:gdLst>
              <a:gd name="T0" fmla="*/ 2147483646 w 2787"/>
              <a:gd name="T1" fmla="*/ 959336946 h 1508"/>
              <a:gd name="T2" fmla="*/ 2147483646 w 2787"/>
              <a:gd name="T3" fmla="*/ 1636515073 h 1508"/>
              <a:gd name="T4" fmla="*/ 2147483646 w 2787"/>
              <a:gd name="T5" fmla="*/ 775934039 h 1508"/>
              <a:gd name="T6" fmla="*/ 2129322181 w 2787"/>
              <a:gd name="T7" fmla="*/ 1147441379 h 1508"/>
              <a:gd name="T8" fmla="*/ 2147483646 w 2787"/>
              <a:gd name="T9" fmla="*/ 1556569605 h 1508"/>
              <a:gd name="T10" fmla="*/ 2147483646 w 2787"/>
              <a:gd name="T11" fmla="*/ 305670788 h 1508"/>
              <a:gd name="T12" fmla="*/ 2147483646 w 2787"/>
              <a:gd name="T13" fmla="*/ 442047586 h 1508"/>
              <a:gd name="T14" fmla="*/ 2147483646 w 2787"/>
              <a:gd name="T15" fmla="*/ 2147483646 h 1508"/>
              <a:gd name="T16" fmla="*/ 2147483646 w 2787"/>
              <a:gd name="T17" fmla="*/ 587827438 h 1508"/>
              <a:gd name="T18" fmla="*/ 2147483646 w 2787"/>
              <a:gd name="T19" fmla="*/ 780635566 h 1508"/>
              <a:gd name="T20" fmla="*/ 2147483646 w 2787"/>
              <a:gd name="T21" fmla="*/ 315076010 h 1508"/>
              <a:gd name="T22" fmla="*/ 2147483646 w 2787"/>
              <a:gd name="T23" fmla="*/ 658367684 h 1508"/>
              <a:gd name="T24" fmla="*/ 2147483646 w 2787"/>
              <a:gd name="T25" fmla="*/ 272751428 h 1508"/>
              <a:gd name="T26" fmla="*/ 2147483646 w 2787"/>
              <a:gd name="T27" fmla="*/ 2073858964 h 1508"/>
              <a:gd name="T28" fmla="*/ 2147483646 w 2787"/>
              <a:gd name="T29" fmla="*/ 319779705 h 1508"/>
              <a:gd name="T30" fmla="*/ 2147483646 w 2787"/>
              <a:gd name="T31" fmla="*/ 2008022413 h 1508"/>
              <a:gd name="T32" fmla="*/ 2147483646 w 2787"/>
              <a:gd name="T33" fmla="*/ 1899861279 h 1508"/>
              <a:gd name="T34" fmla="*/ 2147483646 w 2787"/>
              <a:gd name="T35" fmla="*/ 1180358570 h 1508"/>
              <a:gd name="T36" fmla="*/ 2147483646 w 2787"/>
              <a:gd name="T37" fmla="*/ 2147483646 h 1508"/>
              <a:gd name="T38" fmla="*/ 2147483646 w 2787"/>
              <a:gd name="T39" fmla="*/ 2147483646 h 1508"/>
              <a:gd name="T40" fmla="*/ 2147483646 w 2787"/>
              <a:gd name="T41" fmla="*/ 2147483646 h 1508"/>
              <a:gd name="T42" fmla="*/ 2147483646 w 2787"/>
              <a:gd name="T43" fmla="*/ 2147483646 h 1508"/>
              <a:gd name="T44" fmla="*/ 2147483646 w 2787"/>
              <a:gd name="T45" fmla="*/ 2147483646 h 1508"/>
              <a:gd name="T46" fmla="*/ 2147483646 w 2787"/>
              <a:gd name="T47" fmla="*/ 2147483646 h 1508"/>
              <a:gd name="T48" fmla="*/ 2147483646 w 2787"/>
              <a:gd name="T49" fmla="*/ 2147483646 h 1508"/>
              <a:gd name="T50" fmla="*/ 2147483646 w 2787"/>
              <a:gd name="T51" fmla="*/ 2147483646 h 1508"/>
              <a:gd name="T52" fmla="*/ 2147483646 w 2787"/>
              <a:gd name="T53" fmla="*/ 1716458373 h 1508"/>
              <a:gd name="T54" fmla="*/ 2147483646 w 2787"/>
              <a:gd name="T55" fmla="*/ 2147483646 h 1508"/>
              <a:gd name="T56" fmla="*/ 2147483646 w 2787"/>
              <a:gd name="T57" fmla="*/ 2147483646 h 1508"/>
              <a:gd name="T58" fmla="*/ 2147483646 w 2787"/>
              <a:gd name="T59" fmla="*/ 2147483646 h 1508"/>
              <a:gd name="T60" fmla="*/ 2147483646 w 2787"/>
              <a:gd name="T61" fmla="*/ 2147483646 h 1508"/>
              <a:gd name="T62" fmla="*/ 2147483646 w 2787"/>
              <a:gd name="T63" fmla="*/ 2147483646 h 1508"/>
              <a:gd name="T64" fmla="*/ 2147483646 w 2787"/>
              <a:gd name="T65" fmla="*/ 2147483646 h 1508"/>
              <a:gd name="T66" fmla="*/ 2147483646 w 2787"/>
              <a:gd name="T67" fmla="*/ 2147483646 h 1508"/>
              <a:gd name="T68" fmla="*/ 2147483646 w 2787"/>
              <a:gd name="T69" fmla="*/ 2147483646 h 1508"/>
              <a:gd name="T70" fmla="*/ 2147483646 w 2787"/>
              <a:gd name="T71" fmla="*/ 1998617191 h 1508"/>
              <a:gd name="T72" fmla="*/ 2147483646 w 2787"/>
              <a:gd name="T73" fmla="*/ 1415491280 h 1508"/>
              <a:gd name="T74" fmla="*/ 2147483646 w 2787"/>
              <a:gd name="T75" fmla="*/ 1246197290 h 1508"/>
              <a:gd name="T76" fmla="*/ 2147483646 w 2787"/>
              <a:gd name="T77" fmla="*/ 780635566 h 1508"/>
              <a:gd name="T78" fmla="*/ 2147483646 w 2787"/>
              <a:gd name="T79" fmla="*/ 1199171182 h 1508"/>
              <a:gd name="T80" fmla="*/ 2147483646 w 2787"/>
              <a:gd name="T81" fmla="*/ 2147483646 h 1508"/>
              <a:gd name="T82" fmla="*/ 2147483646 w 2787"/>
              <a:gd name="T83" fmla="*/ 2147483646 h 1508"/>
              <a:gd name="T84" fmla="*/ 2147483646 w 2787"/>
              <a:gd name="T85" fmla="*/ 2147483646 h 1508"/>
              <a:gd name="T86" fmla="*/ 2147483646 w 2787"/>
              <a:gd name="T87" fmla="*/ 2147483646 h 1508"/>
              <a:gd name="T88" fmla="*/ 633845001 w 2787"/>
              <a:gd name="T89" fmla="*/ 1843429949 h 1508"/>
              <a:gd name="T90" fmla="*/ 207980565 w 2787"/>
              <a:gd name="T91" fmla="*/ 1166251822 h 1508"/>
              <a:gd name="T92" fmla="*/ 2147483646 w 2787"/>
              <a:gd name="T93" fmla="*/ 1199171182 h 1508"/>
              <a:gd name="T94" fmla="*/ 2147483646 w 2787"/>
              <a:gd name="T95" fmla="*/ 1495436748 h 1508"/>
              <a:gd name="T96" fmla="*/ 2147483646 w 2787"/>
              <a:gd name="T97" fmla="*/ 2045643299 h 1508"/>
              <a:gd name="T98" fmla="*/ 2147483646 w 2787"/>
              <a:gd name="T99" fmla="*/ 2147483646 h 1508"/>
              <a:gd name="T100" fmla="*/ 2147483646 w 2787"/>
              <a:gd name="T101" fmla="*/ 2147483646 h 1508"/>
              <a:gd name="T102" fmla="*/ 2147483646 w 2787"/>
              <a:gd name="T103" fmla="*/ 2147483646 h 1508"/>
              <a:gd name="T104" fmla="*/ 2147483646 w 2787"/>
              <a:gd name="T105" fmla="*/ 2147483646 h 1508"/>
              <a:gd name="T106" fmla="*/ 1733167664 w 2787"/>
              <a:gd name="T107" fmla="*/ 1429598028 h 1508"/>
              <a:gd name="T108" fmla="*/ 2147483646 w 2787"/>
              <a:gd name="T109" fmla="*/ 2147483646 h 1508"/>
              <a:gd name="T110" fmla="*/ 1911436084 w 2787"/>
              <a:gd name="T111" fmla="*/ 644260936 h 1508"/>
              <a:gd name="T112" fmla="*/ 2147483646 w 2787"/>
              <a:gd name="T113" fmla="*/ 2147483646 h 1508"/>
              <a:gd name="T114" fmla="*/ 2147483646 w 2787"/>
              <a:gd name="T115" fmla="*/ 2147483646 h 1508"/>
              <a:gd name="T116" fmla="*/ 2147483646 w 2787"/>
              <a:gd name="T117" fmla="*/ 2147483646 h 1508"/>
              <a:gd name="T118" fmla="*/ 2147483646 w 2787"/>
              <a:gd name="T119" fmla="*/ 2147483646 h 1508"/>
              <a:gd name="T120" fmla="*/ 2147483646 w 2787"/>
              <a:gd name="T121" fmla="*/ 573720689 h 1508"/>
              <a:gd name="T122" fmla="*/ 2147483646 w 2787"/>
              <a:gd name="T123" fmla="*/ 1241493595 h 1508"/>
              <a:gd name="T124" fmla="*/ 2147483646 w 2787"/>
              <a:gd name="T125" fmla="*/ 2147483646 h 15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87" h="1508">
                <a:moveTo>
                  <a:pt x="1256" y="418"/>
                </a:moveTo>
                <a:cubicBezTo>
                  <a:pt x="1255" y="420"/>
                  <a:pt x="1257" y="421"/>
                  <a:pt x="1260" y="421"/>
                </a:cubicBezTo>
                <a:cubicBezTo>
                  <a:pt x="1257" y="426"/>
                  <a:pt x="1253" y="420"/>
                  <a:pt x="1251" y="418"/>
                </a:cubicBezTo>
                <a:cubicBezTo>
                  <a:pt x="1251" y="418"/>
                  <a:pt x="1251" y="417"/>
                  <a:pt x="1252" y="416"/>
                </a:cubicBezTo>
                <a:cubicBezTo>
                  <a:pt x="1253" y="417"/>
                  <a:pt x="1253" y="417"/>
                  <a:pt x="1254" y="418"/>
                </a:cubicBezTo>
                <a:cubicBezTo>
                  <a:pt x="1254" y="417"/>
                  <a:pt x="1254" y="416"/>
                  <a:pt x="1254" y="416"/>
                </a:cubicBezTo>
                <a:cubicBezTo>
                  <a:pt x="1255" y="416"/>
                  <a:pt x="1255" y="416"/>
                  <a:pt x="1256" y="418"/>
                </a:cubicBezTo>
                <a:close/>
                <a:moveTo>
                  <a:pt x="554" y="204"/>
                </a:moveTo>
                <a:cubicBezTo>
                  <a:pt x="553" y="205"/>
                  <a:pt x="552" y="205"/>
                  <a:pt x="551" y="206"/>
                </a:cubicBezTo>
                <a:cubicBezTo>
                  <a:pt x="548" y="199"/>
                  <a:pt x="546" y="200"/>
                  <a:pt x="539" y="200"/>
                </a:cubicBezTo>
                <a:cubicBezTo>
                  <a:pt x="543" y="198"/>
                  <a:pt x="546" y="196"/>
                  <a:pt x="550" y="193"/>
                </a:cubicBezTo>
                <a:cubicBezTo>
                  <a:pt x="549" y="193"/>
                  <a:pt x="548" y="192"/>
                  <a:pt x="547" y="191"/>
                </a:cubicBezTo>
                <a:cubicBezTo>
                  <a:pt x="548" y="190"/>
                  <a:pt x="550" y="189"/>
                  <a:pt x="552" y="188"/>
                </a:cubicBezTo>
                <a:cubicBezTo>
                  <a:pt x="548" y="186"/>
                  <a:pt x="546" y="184"/>
                  <a:pt x="542" y="186"/>
                </a:cubicBezTo>
                <a:cubicBezTo>
                  <a:pt x="538" y="187"/>
                  <a:pt x="536" y="188"/>
                  <a:pt x="532" y="186"/>
                </a:cubicBezTo>
                <a:cubicBezTo>
                  <a:pt x="528" y="184"/>
                  <a:pt x="526" y="186"/>
                  <a:pt x="521" y="186"/>
                </a:cubicBezTo>
                <a:cubicBezTo>
                  <a:pt x="520" y="186"/>
                  <a:pt x="517" y="190"/>
                  <a:pt x="516" y="192"/>
                </a:cubicBezTo>
                <a:cubicBezTo>
                  <a:pt x="517" y="192"/>
                  <a:pt x="525" y="195"/>
                  <a:pt x="525" y="196"/>
                </a:cubicBezTo>
                <a:cubicBezTo>
                  <a:pt x="525" y="200"/>
                  <a:pt x="525" y="206"/>
                  <a:pt x="520" y="205"/>
                </a:cubicBezTo>
                <a:cubicBezTo>
                  <a:pt x="517" y="204"/>
                  <a:pt x="514" y="198"/>
                  <a:pt x="511" y="199"/>
                </a:cubicBezTo>
                <a:cubicBezTo>
                  <a:pt x="509" y="200"/>
                  <a:pt x="505" y="202"/>
                  <a:pt x="508" y="205"/>
                </a:cubicBezTo>
                <a:cubicBezTo>
                  <a:pt x="515" y="210"/>
                  <a:pt x="522" y="212"/>
                  <a:pt x="528" y="219"/>
                </a:cubicBezTo>
                <a:cubicBezTo>
                  <a:pt x="530" y="222"/>
                  <a:pt x="532" y="226"/>
                  <a:pt x="536" y="227"/>
                </a:cubicBezTo>
                <a:cubicBezTo>
                  <a:pt x="539" y="228"/>
                  <a:pt x="544" y="225"/>
                  <a:pt x="542" y="221"/>
                </a:cubicBezTo>
                <a:cubicBezTo>
                  <a:pt x="547" y="223"/>
                  <a:pt x="561" y="214"/>
                  <a:pt x="552" y="211"/>
                </a:cubicBezTo>
                <a:cubicBezTo>
                  <a:pt x="554" y="210"/>
                  <a:pt x="555" y="210"/>
                  <a:pt x="556" y="209"/>
                </a:cubicBezTo>
                <a:cubicBezTo>
                  <a:pt x="556" y="208"/>
                  <a:pt x="555" y="206"/>
                  <a:pt x="554" y="204"/>
                </a:cubicBezTo>
                <a:close/>
                <a:moveTo>
                  <a:pt x="1246" y="417"/>
                </a:moveTo>
                <a:cubicBezTo>
                  <a:pt x="1247" y="418"/>
                  <a:pt x="1245" y="421"/>
                  <a:pt x="1247" y="423"/>
                </a:cubicBezTo>
                <a:cubicBezTo>
                  <a:pt x="1247" y="420"/>
                  <a:pt x="1247" y="419"/>
                  <a:pt x="1249" y="416"/>
                </a:cubicBezTo>
                <a:cubicBezTo>
                  <a:pt x="1248" y="416"/>
                  <a:pt x="1246" y="416"/>
                  <a:pt x="1245" y="416"/>
                </a:cubicBezTo>
                <a:cubicBezTo>
                  <a:pt x="1245" y="417"/>
                  <a:pt x="1246" y="417"/>
                  <a:pt x="1246" y="417"/>
                </a:cubicBezTo>
                <a:close/>
                <a:moveTo>
                  <a:pt x="706" y="285"/>
                </a:moveTo>
                <a:cubicBezTo>
                  <a:pt x="708" y="287"/>
                  <a:pt x="716" y="292"/>
                  <a:pt x="719" y="287"/>
                </a:cubicBezTo>
                <a:cubicBezTo>
                  <a:pt x="722" y="282"/>
                  <a:pt x="719" y="280"/>
                  <a:pt x="721" y="275"/>
                </a:cubicBezTo>
                <a:cubicBezTo>
                  <a:pt x="715" y="266"/>
                  <a:pt x="699" y="279"/>
                  <a:pt x="706" y="285"/>
                </a:cubicBezTo>
                <a:close/>
                <a:moveTo>
                  <a:pt x="751" y="228"/>
                </a:moveTo>
                <a:cubicBezTo>
                  <a:pt x="749" y="221"/>
                  <a:pt x="740" y="222"/>
                  <a:pt x="735" y="224"/>
                </a:cubicBezTo>
                <a:cubicBezTo>
                  <a:pt x="732" y="225"/>
                  <a:pt x="725" y="213"/>
                  <a:pt x="722" y="211"/>
                </a:cubicBezTo>
                <a:cubicBezTo>
                  <a:pt x="719" y="207"/>
                  <a:pt x="711" y="204"/>
                  <a:pt x="706" y="204"/>
                </a:cubicBezTo>
                <a:cubicBezTo>
                  <a:pt x="704" y="205"/>
                  <a:pt x="699" y="204"/>
                  <a:pt x="697" y="206"/>
                </a:cubicBezTo>
                <a:cubicBezTo>
                  <a:pt x="696" y="207"/>
                  <a:pt x="691" y="212"/>
                  <a:pt x="690" y="211"/>
                </a:cubicBezTo>
                <a:cubicBezTo>
                  <a:pt x="685" y="208"/>
                  <a:pt x="685" y="208"/>
                  <a:pt x="681" y="212"/>
                </a:cubicBezTo>
                <a:cubicBezTo>
                  <a:pt x="679" y="215"/>
                  <a:pt x="675" y="215"/>
                  <a:pt x="678" y="211"/>
                </a:cubicBezTo>
                <a:cubicBezTo>
                  <a:pt x="680" y="206"/>
                  <a:pt x="681" y="206"/>
                  <a:pt x="678" y="201"/>
                </a:cubicBezTo>
                <a:cubicBezTo>
                  <a:pt x="677" y="197"/>
                  <a:pt x="675" y="198"/>
                  <a:pt x="673" y="195"/>
                </a:cubicBezTo>
                <a:cubicBezTo>
                  <a:pt x="672" y="193"/>
                  <a:pt x="672" y="188"/>
                  <a:pt x="669" y="188"/>
                </a:cubicBezTo>
                <a:cubicBezTo>
                  <a:pt x="667" y="188"/>
                  <a:pt x="663" y="187"/>
                  <a:pt x="660" y="188"/>
                </a:cubicBezTo>
                <a:cubicBezTo>
                  <a:pt x="655" y="190"/>
                  <a:pt x="649" y="193"/>
                  <a:pt x="643" y="194"/>
                </a:cubicBezTo>
                <a:cubicBezTo>
                  <a:pt x="643" y="192"/>
                  <a:pt x="644" y="189"/>
                  <a:pt x="644" y="187"/>
                </a:cubicBezTo>
                <a:cubicBezTo>
                  <a:pt x="635" y="186"/>
                  <a:pt x="631" y="186"/>
                  <a:pt x="622" y="190"/>
                </a:cubicBezTo>
                <a:cubicBezTo>
                  <a:pt x="616" y="192"/>
                  <a:pt x="612" y="196"/>
                  <a:pt x="609" y="204"/>
                </a:cubicBezTo>
                <a:cubicBezTo>
                  <a:pt x="608" y="207"/>
                  <a:pt x="604" y="213"/>
                  <a:pt x="605" y="216"/>
                </a:cubicBezTo>
                <a:cubicBezTo>
                  <a:pt x="605" y="217"/>
                  <a:pt x="606" y="226"/>
                  <a:pt x="607" y="226"/>
                </a:cubicBezTo>
                <a:cubicBezTo>
                  <a:pt x="615" y="227"/>
                  <a:pt x="621" y="226"/>
                  <a:pt x="627" y="233"/>
                </a:cubicBezTo>
                <a:cubicBezTo>
                  <a:pt x="621" y="232"/>
                  <a:pt x="615" y="232"/>
                  <a:pt x="609" y="231"/>
                </a:cubicBezTo>
                <a:cubicBezTo>
                  <a:pt x="611" y="236"/>
                  <a:pt x="616" y="239"/>
                  <a:pt x="620" y="242"/>
                </a:cubicBezTo>
                <a:cubicBezTo>
                  <a:pt x="623" y="244"/>
                  <a:pt x="625" y="241"/>
                  <a:pt x="628" y="241"/>
                </a:cubicBezTo>
                <a:cubicBezTo>
                  <a:pt x="634" y="240"/>
                  <a:pt x="630" y="242"/>
                  <a:pt x="633" y="245"/>
                </a:cubicBezTo>
                <a:cubicBezTo>
                  <a:pt x="635" y="247"/>
                  <a:pt x="640" y="247"/>
                  <a:pt x="642" y="247"/>
                </a:cubicBezTo>
                <a:cubicBezTo>
                  <a:pt x="648" y="248"/>
                  <a:pt x="656" y="246"/>
                  <a:pt x="661" y="249"/>
                </a:cubicBezTo>
                <a:cubicBezTo>
                  <a:pt x="663" y="249"/>
                  <a:pt x="665" y="250"/>
                  <a:pt x="667" y="251"/>
                </a:cubicBezTo>
                <a:cubicBezTo>
                  <a:pt x="668" y="251"/>
                  <a:pt x="669" y="248"/>
                  <a:pt x="670" y="248"/>
                </a:cubicBezTo>
                <a:cubicBezTo>
                  <a:pt x="673" y="249"/>
                  <a:pt x="673" y="253"/>
                  <a:pt x="676" y="251"/>
                </a:cubicBezTo>
                <a:cubicBezTo>
                  <a:pt x="674" y="249"/>
                  <a:pt x="672" y="247"/>
                  <a:pt x="669" y="245"/>
                </a:cubicBezTo>
                <a:cubicBezTo>
                  <a:pt x="679" y="248"/>
                  <a:pt x="685" y="250"/>
                  <a:pt x="694" y="247"/>
                </a:cubicBezTo>
                <a:cubicBezTo>
                  <a:pt x="692" y="244"/>
                  <a:pt x="692" y="242"/>
                  <a:pt x="688" y="241"/>
                </a:cubicBezTo>
                <a:cubicBezTo>
                  <a:pt x="693" y="236"/>
                  <a:pt x="692" y="243"/>
                  <a:pt x="696" y="245"/>
                </a:cubicBezTo>
                <a:cubicBezTo>
                  <a:pt x="697" y="245"/>
                  <a:pt x="700" y="243"/>
                  <a:pt x="701" y="245"/>
                </a:cubicBezTo>
                <a:cubicBezTo>
                  <a:pt x="701" y="247"/>
                  <a:pt x="701" y="249"/>
                  <a:pt x="702" y="251"/>
                </a:cubicBezTo>
                <a:cubicBezTo>
                  <a:pt x="706" y="247"/>
                  <a:pt x="714" y="257"/>
                  <a:pt x="717" y="260"/>
                </a:cubicBezTo>
                <a:cubicBezTo>
                  <a:pt x="711" y="261"/>
                  <a:pt x="709" y="260"/>
                  <a:pt x="709" y="268"/>
                </a:cubicBezTo>
                <a:cubicBezTo>
                  <a:pt x="712" y="267"/>
                  <a:pt x="715" y="266"/>
                  <a:pt x="718" y="264"/>
                </a:cubicBezTo>
                <a:cubicBezTo>
                  <a:pt x="722" y="263"/>
                  <a:pt x="722" y="263"/>
                  <a:pt x="724" y="267"/>
                </a:cubicBezTo>
                <a:cubicBezTo>
                  <a:pt x="727" y="272"/>
                  <a:pt x="734" y="270"/>
                  <a:pt x="737" y="276"/>
                </a:cubicBezTo>
                <a:cubicBezTo>
                  <a:pt x="739" y="280"/>
                  <a:pt x="741" y="283"/>
                  <a:pt x="743" y="287"/>
                </a:cubicBezTo>
                <a:cubicBezTo>
                  <a:pt x="744" y="289"/>
                  <a:pt x="742" y="290"/>
                  <a:pt x="740" y="291"/>
                </a:cubicBezTo>
                <a:cubicBezTo>
                  <a:pt x="735" y="296"/>
                  <a:pt x="731" y="301"/>
                  <a:pt x="726" y="306"/>
                </a:cubicBezTo>
                <a:cubicBezTo>
                  <a:pt x="727" y="307"/>
                  <a:pt x="733" y="310"/>
                  <a:pt x="732" y="313"/>
                </a:cubicBezTo>
                <a:cubicBezTo>
                  <a:pt x="732" y="314"/>
                  <a:pt x="723" y="315"/>
                  <a:pt x="722" y="316"/>
                </a:cubicBezTo>
                <a:cubicBezTo>
                  <a:pt x="716" y="317"/>
                  <a:pt x="709" y="315"/>
                  <a:pt x="704" y="315"/>
                </a:cubicBezTo>
                <a:cubicBezTo>
                  <a:pt x="704" y="318"/>
                  <a:pt x="699" y="319"/>
                  <a:pt x="697" y="323"/>
                </a:cubicBezTo>
                <a:cubicBezTo>
                  <a:pt x="696" y="325"/>
                  <a:pt x="700" y="330"/>
                  <a:pt x="703" y="330"/>
                </a:cubicBezTo>
                <a:cubicBezTo>
                  <a:pt x="707" y="330"/>
                  <a:pt x="711" y="331"/>
                  <a:pt x="714" y="328"/>
                </a:cubicBezTo>
                <a:cubicBezTo>
                  <a:pt x="717" y="325"/>
                  <a:pt x="721" y="328"/>
                  <a:pt x="725" y="328"/>
                </a:cubicBezTo>
                <a:cubicBezTo>
                  <a:pt x="725" y="327"/>
                  <a:pt x="725" y="326"/>
                  <a:pt x="725" y="325"/>
                </a:cubicBezTo>
                <a:cubicBezTo>
                  <a:pt x="728" y="324"/>
                  <a:pt x="729" y="326"/>
                  <a:pt x="729" y="328"/>
                </a:cubicBezTo>
                <a:cubicBezTo>
                  <a:pt x="735" y="324"/>
                  <a:pt x="735" y="328"/>
                  <a:pt x="739" y="334"/>
                </a:cubicBezTo>
                <a:cubicBezTo>
                  <a:pt x="742" y="338"/>
                  <a:pt x="746" y="337"/>
                  <a:pt x="749" y="339"/>
                </a:cubicBezTo>
                <a:cubicBezTo>
                  <a:pt x="747" y="340"/>
                  <a:pt x="745" y="341"/>
                  <a:pt x="743" y="342"/>
                </a:cubicBezTo>
                <a:cubicBezTo>
                  <a:pt x="747" y="345"/>
                  <a:pt x="749" y="346"/>
                  <a:pt x="753" y="346"/>
                </a:cubicBezTo>
                <a:cubicBezTo>
                  <a:pt x="753" y="347"/>
                  <a:pt x="752" y="348"/>
                  <a:pt x="752" y="348"/>
                </a:cubicBezTo>
                <a:cubicBezTo>
                  <a:pt x="756" y="349"/>
                  <a:pt x="760" y="350"/>
                  <a:pt x="764" y="351"/>
                </a:cubicBezTo>
                <a:cubicBezTo>
                  <a:pt x="765" y="352"/>
                  <a:pt x="765" y="355"/>
                  <a:pt x="768" y="356"/>
                </a:cubicBezTo>
                <a:cubicBezTo>
                  <a:pt x="776" y="358"/>
                  <a:pt x="784" y="360"/>
                  <a:pt x="791" y="362"/>
                </a:cubicBezTo>
                <a:cubicBezTo>
                  <a:pt x="792" y="358"/>
                  <a:pt x="793" y="357"/>
                  <a:pt x="790" y="355"/>
                </a:cubicBezTo>
                <a:cubicBezTo>
                  <a:pt x="787" y="353"/>
                  <a:pt x="784" y="351"/>
                  <a:pt x="781" y="349"/>
                </a:cubicBezTo>
                <a:cubicBezTo>
                  <a:pt x="780" y="347"/>
                  <a:pt x="775" y="348"/>
                  <a:pt x="774" y="346"/>
                </a:cubicBezTo>
                <a:cubicBezTo>
                  <a:pt x="773" y="343"/>
                  <a:pt x="771" y="340"/>
                  <a:pt x="769" y="338"/>
                </a:cubicBezTo>
                <a:cubicBezTo>
                  <a:pt x="772" y="339"/>
                  <a:pt x="775" y="340"/>
                  <a:pt x="778" y="341"/>
                </a:cubicBezTo>
                <a:cubicBezTo>
                  <a:pt x="777" y="340"/>
                  <a:pt x="777" y="339"/>
                  <a:pt x="777" y="337"/>
                </a:cubicBezTo>
                <a:cubicBezTo>
                  <a:pt x="781" y="340"/>
                  <a:pt x="786" y="343"/>
                  <a:pt x="791" y="346"/>
                </a:cubicBezTo>
                <a:cubicBezTo>
                  <a:pt x="793" y="348"/>
                  <a:pt x="798" y="354"/>
                  <a:pt x="800" y="353"/>
                </a:cubicBezTo>
                <a:cubicBezTo>
                  <a:pt x="799" y="351"/>
                  <a:pt x="798" y="350"/>
                  <a:pt x="798" y="348"/>
                </a:cubicBezTo>
                <a:cubicBezTo>
                  <a:pt x="798" y="349"/>
                  <a:pt x="800" y="349"/>
                  <a:pt x="801" y="349"/>
                </a:cubicBezTo>
                <a:cubicBezTo>
                  <a:pt x="802" y="345"/>
                  <a:pt x="796" y="344"/>
                  <a:pt x="799" y="340"/>
                </a:cubicBezTo>
                <a:cubicBezTo>
                  <a:pt x="800" y="341"/>
                  <a:pt x="801" y="343"/>
                  <a:pt x="803" y="345"/>
                </a:cubicBezTo>
                <a:cubicBezTo>
                  <a:pt x="802" y="342"/>
                  <a:pt x="803" y="337"/>
                  <a:pt x="801" y="334"/>
                </a:cubicBezTo>
                <a:cubicBezTo>
                  <a:pt x="800" y="332"/>
                  <a:pt x="796" y="333"/>
                  <a:pt x="796" y="329"/>
                </a:cubicBezTo>
                <a:cubicBezTo>
                  <a:pt x="795" y="325"/>
                  <a:pt x="795" y="324"/>
                  <a:pt x="792" y="322"/>
                </a:cubicBezTo>
                <a:cubicBezTo>
                  <a:pt x="789" y="321"/>
                  <a:pt x="786" y="319"/>
                  <a:pt x="785" y="323"/>
                </a:cubicBezTo>
                <a:cubicBezTo>
                  <a:pt x="784" y="320"/>
                  <a:pt x="783" y="317"/>
                  <a:pt x="782" y="314"/>
                </a:cubicBezTo>
                <a:cubicBezTo>
                  <a:pt x="781" y="310"/>
                  <a:pt x="780" y="312"/>
                  <a:pt x="777" y="313"/>
                </a:cubicBezTo>
                <a:cubicBezTo>
                  <a:pt x="776" y="311"/>
                  <a:pt x="775" y="309"/>
                  <a:pt x="775" y="306"/>
                </a:cubicBezTo>
                <a:cubicBezTo>
                  <a:pt x="777" y="307"/>
                  <a:pt x="779" y="307"/>
                  <a:pt x="781" y="307"/>
                </a:cubicBezTo>
                <a:cubicBezTo>
                  <a:pt x="781" y="303"/>
                  <a:pt x="776" y="303"/>
                  <a:pt x="779" y="299"/>
                </a:cubicBezTo>
                <a:cubicBezTo>
                  <a:pt x="781" y="297"/>
                  <a:pt x="783" y="297"/>
                  <a:pt x="786" y="299"/>
                </a:cubicBezTo>
                <a:cubicBezTo>
                  <a:pt x="788" y="300"/>
                  <a:pt x="791" y="305"/>
                  <a:pt x="793" y="306"/>
                </a:cubicBezTo>
                <a:cubicBezTo>
                  <a:pt x="795" y="306"/>
                  <a:pt x="799" y="303"/>
                  <a:pt x="801" y="303"/>
                </a:cubicBezTo>
                <a:cubicBezTo>
                  <a:pt x="803" y="307"/>
                  <a:pt x="798" y="308"/>
                  <a:pt x="795" y="309"/>
                </a:cubicBezTo>
                <a:cubicBezTo>
                  <a:pt x="800" y="316"/>
                  <a:pt x="803" y="318"/>
                  <a:pt x="810" y="321"/>
                </a:cubicBezTo>
                <a:cubicBezTo>
                  <a:pt x="812" y="317"/>
                  <a:pt x="810" y="312"/>
                  <a:pt x="810" y="308"/>
                </a:cubicBezTo>
                <a:cubicBezTo>
                  <a:pt x="816" y="312"/>
                  <a:pt x="818" y="309"/>
                  <a:pt x="824" y="306"/>
                </a:cubicBezTo>
                <a:cubicBezTo>
                  <a:pt x="822" y="305"/>
                  <a:pt x="820" y="304"/>
                  <a:pt x="818" y="303"/>
                </a:cubicBezTo>
                <a:cubicBezTo>
                  <a:pt x="820" y="301"/>
                  <a:pt x="824" y="302"/>
                  <a:pt x="826" y="303"/>
                </a:cubicBezTo>
                <a:cubicBezTo>
                  <a:pt x="827" y="297"/>
                  <a:pt x="829" y="294"/>
                  <a:pt x="824" y="291"/>
                </a:cubicBezTo>
                <a:cubicBezTo>
                  <a:pt x="821" y="290"/>
                  <a:pt x="814" y="292"/>
                  <a:pt x="811" y="292"/>
                </a:cubicBezTo>
                <a:cubicBezTo>
                  <a:pt x="812" y="290"/>
                  <a:pt x="813" y="288"/>
                  <a:pt x="814" y="287"/>
                </a:cubicBezTo>
                <a:cubicBezTo>
                  <a:pt x="809" y="286"/>
                  <a:pt x="807" y="286"/>
                  <a:pt x="803" y="282"/>
                </a:cubicBezTo>
                <a:cubicBezTo>
                  <a:pt x="800" y="279"/>
                  <a:pt x="799" y="277"/>
                  <a:pt x="795" y="276"/>
                </a:cubicBezTo>
                <a:cubicBezTo>
                  <a:pt x="786" y="273"/>
                  <a:pt x="778" y="269"/>
                  <a:pt x="769" y="266"/>
                </a:cubicBezTo>
                <a:cubicBezTo>
                  <a:pt x="772" y="265"/>
                  <a:pt x="774" y="265"/>
                  <a:pt x="777" y="265"/>
                </a:cubicBezTo>
                <a:cubicBezTo>
                  <a:pt x="776" y="263"/>
                  <a:pt x="776" y="260"/>
                  <a:pt x="775" y="258"/>
                </a:cubicBezTo>
                <a:cubicBezTo>
                  <a:pt x="779" y="259"/>
                  <a:pt x="782" y="259"/>
                  <a:pt x="785" y="260"/>
                </a:cubicBezTo>
                <a:cubicBezTo>
                  <a:pt x="783" y="255"/>
                  <a:pt x="784" y="255"/>
                  <a:pt x="779" y="256"/>
                </a:cubicBezTo>
                <a:cubicBezTo>
                  <a:pt x="776" y="256"/>
                  <a:pt x="773" y="255"/>
                  <a:pt x="771" y="254"/>
                </a:cubicBezTo>
                <a:cubicBezTo>
                  <a:pt x="775" y="251"/>
                  <a:pt x="777" y="250"/>
                  <a:pt x="782" y="251"/>
                </a:cubicBezTo>
                <a:cubicBezTo>
                  <a:pt x="782" y="247"/>
                  <a:pt x="778" y="245"/>
                  <a:pt x="775" y="243"/>
                </a:cubicBezTo>
                <a:cubicBezTo>
                  <a:pt x="774" y="247"/>
                  <a:pt x="770" y="248"/>
                  <a:pt x="767" y="249"/>
                </a:cubicBezTo>
                <a:cubicBezTo>
                  <a:pt x="768" y="245"/>
                  <a:pt x="765" y="246"/>
                  <a:pt x="762" y="245"/>
                </a:cubicBezTo>
                <a:cubicBezTo>
                  <a:pt x="766" y="244"/>
                  <a:pt x="772" y="244"/>
                  <a:pt x="773" y="239"/>
                </a:cubicBezTo>
                <a:cubicBezTo>
                  <a:pt x="770" y="238"/>
                  <a:pt x="754" y="227"/>
                  <a:pt x="752" y="232"/>
                </a:cubicBezTo>
                <a:cubicBezTo>
                  <a:pt x="750" y="235"/>
                  <a:pt x="744" y="239"/>
                  <a:pt x="743" y="234"/>
                </a:cubicBezTo>
                <a:cubicBezTo>
                  <a:pt x="742" y="232"/>
                  <a:pt x="750" y="229"/>
                  <a:pt x="751" y="228"/>
                </a:cubicBezTo>
                <a:close/>
                <a:moveTo>
                  <a:pt x="507" y="150"/>
                </a:moveTo>
                <a:cubicBezTo>
                  <a:pt x="505" y="150"/>
                  <a:pt x="503" y="151"/>
                  <a:pt x="502" y="153"/>
                </a:cubicBezTo>
                <a:cubicBezTo>
                  <a:pt x="504" y="153"/>
                  <a:pt x="506" y="153"/>
                  <a:pt x="508" y="153"/>
                </a:cubicBezTo>
                <a:cubicBezTo>
                  <a:pt x="501" y="158"/>
                  <a:pt x="511" y="158"/>
                  <a:pt x="514" y="157"/>
                </a:cubicBezTo>
                <a:cubicBezTo>
                  <a:pt x="520" y="156"/>
                  <a:pt x="525" y="156"/>
                  <a:pt x="530" y="155"/>
                </a:cubicBezTo>
                <a:cubicBezTo>
                  <a:pt x="529" y="157"/>
                  <a:pt x="528" y="158"/>
                  <a:pt x="526" y="158"/>
                </a:cubicBezTo>
                <a:cubicBezTo>
                  <a:pt x="526" y="158"/>
                  <a:pt x="527" y="158"/>
                  <a:pt x="527" y="159"/>
                </a:cubicBezTo>
                <a:cubicBezTo>
                  <a:pt x="525" y="158"/>
                  <a:pt x="523" y="159"/>
                  <a:pt x="522" y="161"/>
                </a:cubicBezTo>
                <a:cubicBezTo>
                  <a:pt x="524" y="161"/>
                  <a:pt x="526" y="161"/>
                  <a:pt x="528" y="162"/>
                </a:cubicBezTo>
                <a:cubicBezTo>
                  <a:pt x="527" y="162"/>
                  <a:pt x="525" y="163"/>
                  <a:pt x="524" y="163"/>
                </a:cubicBezTo>
                <a:cubicBezTo>
                  <a:pt x="524" y="166"/>
                  <a:pt x="527" y="166"/>
                  <a:pt x="530" y="167"/>
                </a:cubicBezTo>
                <a:cubicBezTo>
                  <a:pt x="531" y="168"/>
                  <a:pt x="532" y="165"/>
                  <a:pt x="534" y="165"/>
                </a:cubicBezTo>
                <a:cubicBezTo>
                  <a:pt x="538" y="165"/>
                  <a:pt x="543" y="167"/>
                  <a:pt x="547" y="164"/>
                </a:cubicBezTo>
                <a:cubicBezTo>
                  <a:pt x="546" y="163"/>
                  <a:pt x="545" y="162"/>
                  <a:pt x="543" y="161"/>
                </a:cubicBezTo>
                <a:cubicBezTo>
                  <a:pt x="545" y="160"/>
                  <a:pt x="545" y="159"/>
                  <a:pt x="545" y="157"/>
                </a:cubicBezTo>
                <a:cubicBezTo>
                  <a:pt x="546" y="157"/>
                  <a:pt x="547" y="158"/>
                  <a:pt x="548" y="158"/>
                </a:cubicBezTo>
                <a:cubicBezTo>
                  <a:pt x="549" y="155"/>
                  <a:pt x="547" y="155"/>
                  <a:pt x="546" y="152"/>
                </a:cubicBezTo>
                <a:cubicBezTo>
                  <a:pt x="546" y="150"/>
                  <a:pt x="548" y="148"/>
                  <a:pt x="547" y="145"/>
                </a:cubicBezTo>
                <a:cubicBezTo>
                  <a:pt x="547" y="144"/>
                  <a:pt x="545" y="140"/>
                  <a:pt x="544" y="140"/>
                </a:cubicBezTo>
                <a:cubicBezTo>
                  <a:pt x="542" y="139"/>
                  <a:pt x="539" y="137"/>
                  <a:pt x="537" y="138"/>
                </a:cubicBezTo>
                <a:cubicBezTo>
                  <a:pt x="533" y="141"/>
                  <a:pt x="529" y="137"/>
                  <a:pt x="523" y="139"/>
                </a:cubicBezTo>
                <a:cubicBezTo>
                  <a:pt x="516" y="141"/>
                  <a:pt x="527" y="142"/>
                  <a:pt x="528" y="145"/>
                </a:cubicBezTo>
                <a:cubicBezTo>
                  <a:pt x="527" y="144"/>
                  <a:pt x="525" y="145"/>
                  <a:pt x="524" y="145"/>
                </a:cubicBezTo>
                <a:cubicBezTo>
                  <a:pt x="526" y="147"/>
                  <a:pt x="528" y="149"/>
                  <a:pt x="529" y="151"/>
                </a:cubicBezTo>
                <a:cubicBezTo>
                  <a:pt x="527" y="150"/>
                  <a:pt x="511" y="134"/>
                  <a:pt x="511" y="145"/>
                </a:cubicBezTo>
                <a:cubicBezTo>
                  <a:pt x="513" y="145"/>
                  <a:pt x="515" y="145"/>
                  <a:pt x="516" y="145"/>
                </a:cubicBezTo>
                <a:cubicBezTo>
                  <a:pt x="513" y="147"/>
                  <a:pt x="513" y="151"/>
                  <a:pt x="517" y="149"/>
                </a:cubicBezTo>
                <a:cubicBezTo>
                  <a:pt x="516" y="153"/>
                  <a:pt x="510" y="150"/>
                  <a:pt x="507" y="150"/>
                </a:cubicBezTo>
                <a:close/>
                <a:moveTo>
                  <a:pt x="507" y="254"/>
                </a:moveTo>
                <a:cubicBezTo>
                  <a:pt x="508" y="248"/>
                  <a:pt x="511" y="250"/>
                  <a:pt x="515" y="252"/>
                </a:cubicBezTo>
                <a:cubicBezTo>
                  <a:pt x="515" y="251"/>
                  <a:pt x="516" y="251"/>
                  <a:pt x="516" y="250"/>
                </a:cubicBezTo>
                <a:cubicBezTo>
                  <a:pt x="521" y="257"/>
                  <a:pt x="520" y="247"/>
                  <a:pt x="520" y="244"/>
                </a:cubicBezTo>
                <a:cubicBezTo>
                  <a:pt x="515" y="245"/>
                  <a:pt x="509" y="241"/>
                  <a:pt x="503" y="238"/>
                </a:cubicBezTo>
                <a:cubicBezTo>
                  <a:pt x="501" y="237"/>
                  <a:pt x="493" y="234"/>
                  <a:pt x="492" y="231"/>
                </a:cubicBezTo>
                <a:cubicBezTo>
                  <a:pt x="491" y="229"/>
                  <a:pt x="494" y="225"/>
                  <a:pt x="493" y="222"/>
                </a:cubicBezTo>
                <a:cubicBezTo>
                  <a:pt x="490" y="214"/>
                  <a:pt x="488" y="203"/>
                  <a:pt x="481" y="199"/>
                </a:cubicBezTo>
                <a:cubicBezTo>
                  <a:pt x="478" y="198"/>
                  <a:pt x="475" y="193"/>
                  <a:pt x="473" y="197"/>
                </a:cubicBezTo>
                <a:cubicBezTo>
                  <a:pt x="472" y="198"/>
                  <a:pt x="467" y="194"/>
                  <a:pt x="465" y="194"/>
                </a:cubicBezTo>
                <a:cubicBezTo>
                  <a:pt x="467" y="197"/>
                  <a:pt x="463" y="197"/>
                  <a:pt x="464" y="199"/>
                </a:cubicBezTo>
                <a:cubicBezTo>
                  <a:pt x="465" y="201"/>
                  <a:pt x="465" y="203"/>
                  <a:pt x="466" y="205"/>
                </a:cubicBezTo>
                <a:cubicBezTo>
                  <a:pt x="468" y="210"/>
                  <a:pt x="469" y="215"/>
                  <a:pt x="471" y="219"/>
                </a:cubicBezTo>
                <a:cubicBezTo>
                  <a:pt x="468" y="221"/>
                  <a:pt x="466" y="223"/>
                  <a:pt x="465" y="219"/>
                </a:cubicBezTo>
                <a:cubicBezTo>
                  <a:pt x="463" y="215"/>
                  <a:pt x="462" y="211"/>
                  <a:pt x="461" y="206"/>
                </a:cubicBezTo>
                <a:cubicBezTo>
                  <a:pt x="459" y="200"/>
                  <a:pt x="449" y="200"/>
                  <a:pt x="444" y="201"/>
                </a:cubicBezTo>
                <a:cubicBezTo>
                  <a:pt x="447" y="203"/>
                  <a:pt x="449" y="206"/>
                  <a:pt x="452" y="208"/>
                </a:cubicBezTo>
                <a:cubicBezTo>
                  <a:pt x="450" y="208"/>
                  <a:pt x="445" y="206"/>
                  <a:pt x="444" y="207"/>
                </a:cubicBezTo>
                <a:cubicBezTo>
                  <a:pt x="441" y="211"/>
                  <a:pt x="441" y="211"/>
                  <a:pt x="437" y="211"/>
                </a:cubicBezTo>
                <a:cubicBezTo>
                  <a:pt x="438" y="209"/>
                  <a:pt x="439" y="208"/>
                  <a:pt x="440" y="206"/>
                </a:cubicBezTo>
                <a:cubicBezTo>
                  <a:pt x="437" y="205"/>
                  <a:pt x="429" y="199"/>
                  <a:pt x="426" y="200"/>
                </a:cubicBezTo>
                <a:cubicBezTo>
                  <a:pt x="424" y="200"/>
                  <a:pt x="424" y="205"/>
                  <a:pt x="422" y="205"/>
                </a:cubicBezTo>
                <a:cubicBezTo>
                  <a:pt x="419" y="205"/>
                  <a:pt x="417" y="206"/>
                  <a:pt x="415" y="206"/>
                </a:cubicBezTo>
                <a:cubicBezTo>
                  <a:pt x="418" y="203"/>
                  <a:pt x="422" y="199"/>
                  <a:pt x="417" y="195"/>
                </a:cubicBezTo>
                <a:cubicBezTo>
                  <a:pt x="413" y="193"/>
                  <a:pt x="411" y="195"/>
                  <a:pt x="407" y="196"/>
                </a:cubicBezTo>
                <a:cubicBezTo>
                  <a:pt x="397" y="200"/>
                  <a:pt x="391" y="203"/>
                  <a:pt x="383" y="209"/>
                </a:cubicBezTo>
                <a:cubicBezTo>
                  <a:pt x="385" y="209"/>
                  <a:pt x="386" y="211"/>
                  <a:pt x="387" y="211"/>
                </a:cubicBezTo>
                <a:cubicBezTo>
                  <a:pt x="384" y="214"/>
                  <a:pt x="379" y="216"/>
                  <a:pt x="379" y="222"/>
                </a:cubicBezTo>
                <a:cubicBezTo>
                  <a:pt x="382" y="222"/>
                  <a:pt x="385" y="222"/>
                  <a:pt x="387" y="222"/>
                </a:cubicBezTo>
                <a:cubicBezTo>
                  <a:pt x="387" y="222"/>
                  <a:pt x="387" y="224"/>
                  <a:pt x="386" y="225"/>
                </a:cubicBezTo>
                <a:cubicBezTo>
                  <a:pt x="392" y="224"/>
                  <a:pt x="397" y="224"/>
                  <a:pt x="403" y="224"/>
                </a:cubicBezTo>
                <a:cubicBezTo>
                  <a:pt x="397" y="227"/>
                  <a:pt x="391" y="229"/>
                  <a:pt x="385" y="232"/>
                </a:cubicBezTo>
                <a:cubicBezTo>
                  <a:pt x="389" y="235"/>
                  <a:pt x="390" y="237"/>
                  <a:pt x="394" y="237"/>
                </a:cubicBezTo>
                <a:cubicBezTo>
                  <a:pt x="400" y="237"/>
                  <a:pt x="406" y="237"/>
                  <a:pt x="412" y="237"/>
                </a:cubicBezTo>
                <a:cubicBezTo>
                  <a:pt x="420" y="237"/>
                  <a:pt x="427" y="239"/>
                  <a:pt x="436" y="241"/>
                </a:cubicBezTo>
                <a:cubicBezTo>
                  <a:pt x="442" y="242"/>
                  <a:pt x="432" y="244"/>
                  <a:pt x="430" y="244"/>
                </a:cubicBezTo>
                <a:cubicBezTo>
                  <a:pt x="426" y="244"/>
                  <a:pt x="421" y="243"/>
                  <a:pt x="417" y="242"/>
                </a:cubicBezTo>
                <a:cubicBezTo>
                  <a:pt x="410" y="241"/>
                  <a:pt x="401" y="245"/>
                  <a:pt x="394" y="247"/>
                </a:cubicBezTo>
                <a:cubicBezTo>
                  <a:pt x="398" y="261"/>
                  <a:pt x="411" y="258"/>
                  <a:pt x="422" y="259"/>
                </a:cubicBezTo>
                <a:cubicBezTo>
                  <a:pt x="422" y="266"/>
                  <a:pt x="423" y="270"/>
                  <a:pt x="430" y="269"/>
                </a:cubicBezTo>
                <a:cubicBezTo>
                  <a:pt x="438" y="269"/>
                  <a:pt x="445" y="268"/>
                  <a:pt x="453" y="267"/>
                </a:cubicBezTo>
                <a:cubicBezTo>
                  <a:pt x="459" y="267"/>
                  <a:pt x="461" y="263"/>
                  <a:pt x="466" y="262"/>
                </a:cubicBezTo>
                <a:cubicBezTo>
                  <a:pt x="469" y="262"/>
                  <a:pt x="471" y="261"/>
                  <a:pt x="473" y="259"/>
                </a:cubicBezTo>
                <a:cubicBezTo>
                  <a:pt x="476" y="257"/>
                  <a:pt x="476" y="254"/>
                  <a:pt x="479" y="256"/>
                </a:cubicBezTo>
                <a:cubicBezTo>
                  <a:pt x="478" y="256"/>
                  <a:pt x="479" y="258"/>
                  <a:pt x="478" y="259"/>
                </a:cubicBezTo>
                <a:cubicBezTo>
                  <a:pt x="482" y="260"/>
                  <a:pt x="486" y="260"/>
                  <a:pt x="489" y="261"/>
                </a:cubicBezTo>
                <a:cubicBezTo>
                  <a:pt x="489" y="262"/>
                  <a:pt x="488" y="262"/>
                  <a:pt x="487" y="263"/>
                </a:cubicBezTo>
                <a:cubicBezTo>
                  <a:pt x="494" y="263"/>
                  <a:pt x="500" y="266"/>
                  <a:pt x="506" y="266"/>
                </a:cubicBezTo>
                <a:cubicBezTo>
                  <a:pt x="508" y="266"/>
                  <a:pt x="514" y="263"/>
                  <a:pt x="514" y="262"/>
                </a:cubicBezTo>
                <a:cubicBezTo>
                  <a:pt x="514" y="259"/>
                  <a:pt x="510" y="260"/>
                  <a:pt x="513" y="256"/>
                </a:cubicBezTo>
                <a:cubicBezTo>
                  <a:pt x="508" y="255"/>
                  <a:pt x="506" y="257"/>
                  <a:pt x="503" y="260"/>
                </a:cubicBezTo>
                <a:cubicBezTo>
                  <a:pt x="503" y="257"/>
                  <a:pt x="503" y="255"/>
                  <a:pt x="501" y="252"/>
                </a:cubicBezTo>
                <a:cubicBezTo>
                  <a:pt x="502" y="252"/>
                  <a:pt x="503" y="252"/>
                  <a:pt x="504" y="253"/>
                </a:cubicBezTo>
                <a:cubicBezTo>
                  <a:pt x="505" y="253"/>
                  <a:pt x="506" y="254"/>
                  <a:pt x="507" y="254"/>
                </a:cubicBezTo>
                <a:close/>
                <a:moveTo>
                  <a:pt x="531" y="262"/>
                </a:moveTo>
                <a:cubicBezTo>
                  <a:pt x="532" y="263"/>
                  <a:pt x="533" y="264"/>
                  <a:pt x="534" y="265"/>
                </a:cubicBezTo>
                <a:cubicBezTo>
                  <a:pt x="535" y="264"/>
                  <a:pt x="536" y="264"/>
                  <a:pt x="536" y="263"/>
                </a:cubicBezTo>
                <a:cubicBezTo>
                  <a:pt x="536" y="265"/>
                  <a:pt x="538" y="266"/>
                  <a:pt x="539" y="266"/>
                </a:cubicBezTo>
                <a:cubicBezTo>
                  <a:pt x="540" y="266"/>
                  <a:pt x="540" y="265"/>
                  <a:pt x="540" y="265"/>
                </a:cubicBezTo>
                <a:cubicBezTo>
                  <a:pt x="542" y="269"/>
                  <a:pt x="549" y="270"/>
                  <a:pt x="553" y="270"/>
                </a:cubicBezTo>
                <a:cubicBezTo>
                  <a:pt x="557" y="271"/>
                  <a:pt x="561" y="267"/>
                  <a:pt x="565" y="265"/>
                </a:cubicBezTo>
                <a:cubicBezTo>
                  <a:pt x="560" y="260"/>
                  <a:pt x="555" y="257"/>
                  <a:pt x="550" y="253"/>
                </a:cubicBezTo>
                <a:cubicBezTo>
                  <a:pt x="547" y="251"/>
                  <a:pt x="545" y="248"/>
                  <a:pt x="542" y="251"/>
                </a:cubicBezTo>
                <a:cubicBezTo>
                  <a:pt x="540" y="253"/>
                  <a:pt x="537" y="255"/>
                  <a:pt x="540" y="258"/>
                </a:cubicBezTo>
                <a:cubicBezTo>
                  <a:pt x="539" y="258"/>
                  <a:pt x="539" y="258"/>
                  <a:pt x="538" y="258"/>
                </a:cubicBezTo>
                <a:cubicBezTo>
                  <a:pt x="536" y="262"/>
                  <a:pt x="533" y="259"/>
                  <a:pt x="531" y="262"/>
                </a:cubicBezTo>
                <a:close/>
                <a:moveTo>
                  <a:pt x="1250" y="413"/>
                </a:moveTo>
                <a:cubicBezTo>
                  <a:pt x="1249" y="413"/>
                  <a:pt x="1249" y="413"/>
                  <a:pt x="1248" y="413"/>
                </a:cubicBezTo>
                <a:cubicBezTo>
                  <a:pt x="1249" y="414"/>
                  <a:pt x="1249" y="414"/>
                  <a:pt x="1249" y="415"/>
                </a:cubicBezTo>
                <a:cubicBezTo>
                  <a:pt x="1251" y="413"/>
                  <a:pt x="1252" y="412"/>
                  <a:pt x="1254" y="412"/>
                </a:cubicBezTo>
                <a:cubicBezTo>
                  <a:pt x="1254" y="411"/>
                  <a:pt x="1253" y="411"/>
                  <a:pt x="1253" y="410"/>
                </a:cubicBezTo>
                <a:cubicBezTo>
                  <a:pt x="1256" y="410"/>
                  <a:pt x="1256" y="405"/>
                  <a:pt x="1254" y="406"/>
                </a:cubicBezTo>
                <a:cubicBezTo>
                  <a:pt x="1252" y="407"/>
                  <a:pt x="1245" y="409"/>
                  <a:pt x="1250" y="413"/>
                </a:cubicBezTo>
                <a:close/>
                <a:moveTo>
                  <a:pt x="681" y="337"/>
                </a:moveTo>
                <a:cubicBezTo>
                  <a:pt x="676" y="333"/>
                  <a:pt x="675" y="333"/>
                  <a:pt x="669" y="334"/>
                </a:cubicBezTo>
                <a:cubicBezTo>
                  <a:pt x="674" y="328"/>
                  <a:pt x="660" y="321"/>
                  <a:pt x="657" y="319"/>
                </a:cubicBezTo>
                <a:cubicBezTo>
                  <a:pt x="655" y="318"/>
                  <a:pt x="652" y="318"/>
                  <a:pt x="650" y="317"/>
                </a:cubicBezTo>
                <a:cubicBezTo>
                  <a:pt x="648" y="314"/>
                  <a:pt x="647" y="312"/>
                  <a:pt x="644" y="316"/>
                </a:cubicBezTo>
                <a:cubicBezTo>
                  <a:pt x="643" y="316"/>
                  <a:pt x="642" y="314"/>
                  <a:pt x="642" y="313"/>
                </a:cubicBezTo>
                <a:cubicBezTo>
                  <a:pt x="648" y="312"/>
                  <a:pt x="646" y="304"/>
                  <a:pt x="641" y="306"/>
                </a:cubicBezTo>
                <a:cubicBezTo>
                  <a:pt x="636" y="309"/>
                  <a:pt x="637" y="313"/>
                  <a:pt x="635" y="318"/>
                </a:cubicBezTo>
                <a:cubicBezTo>
                  <a:pt x="634" y="321"/>
                  <a:pt x="634" y="323"/>
                  <a:pt x="634" y="325"/>
                </a:cubicBezTo>
                <a:cubicBezTo>
                  <a:pt x="633" y="327"/>
                  <a:pt x="635" y="330"/>
                  <a:pt x="634" y="331"/>
                </a:cubicBezTo>
                <a:cubicBezTo>
                  <a:pt x="634" y="333"/>
                  <a:pt x="628" y="337"/>
                  <a:pt x="627" y="339"/>
                </a:cubicBezTo>
                <a:cubicBezTo>
                  <a:pt x="628" y="339"/>
                  <a:pt x="637" y="337"/>
                  <a:pt x="638" y="337"/>
                </a:cubicBezTo>
                <a:cubicBezTo>
                  <a:pt x="639" y="338"/>
                  <a:pt x="640" y="347"/>
                  <a:pt x="642" y="346"/>
                </a:cubicBezTo>
                <a:cubicBezTo>
                  <a:pt x="645" y="344"/>
                  <a:pt x="647" y="339"/>
                  <a:pt x="650" y="338"/>
                </a:cubicBezTo>
                <a:cubicBezTo>
                  <a:pt x="655" y="337"/>
                  <a:pt x="654" y="333"/>
                  <a:pt x="659" y="331"/>
                </a:cubicBezTo>
                <a:cubicBezTo>
                  <a:pt x="658" y="338"/>
                  <a:pt x="670" y="340"/>
                  <a:pt x="675" y="341"/>
                </a:cubicBezTo>
                <a:cubicBezTo>
                  <a:pt x="677" y="340"/>
                  <a:pt x="679" y="338"/>
                  <a:pt x="681" y="337"/>
                </a:cubicBezTo>
                <a:close/>
                <a:moveTo>
                  <a:pt x="590" y="170"/>
                </a:moveTo>
                <a:cubicBezTo>
                  <a:pt x="591" y="174"/>
                  <a:pt x="597" y="170"/>
                  <a:pt x="599" y="168"/>
                </a:cubicBezTo>
                <a:cubicBezTo>
                  <a:pt x="601" y="172"/>
                  <a:pt x="601" y="173"/>
                  <a:pt x="605" y="173"/>
                </a:cubicBezTo>
                <a:cubicBezTo>
                  <a:pt x="608" y="174"/>
                  <a:pt x="611" y="175"/>
                  <a:pt x="612" y="170"/>
                </a:cubicBezTo>
                <a:cubicBezTo>
                  <a:pt x="612" y="171"/>
                  <a:pt x="613" y="172"/>
                  <a:pt x="614" y="173"/>
                </a:cubicBezTo>
                <a:cubicBezTo>
                  <a:pt x="614" y="171"/>
                  <a:pt x="615" y="170"/>
                  <a:pt x="615" y="168"/>
                </a:cubicBezTo>
                <a:cubicBezTo>
                  <a:pt x="619" y="170"/>
                  <a:pt x="614" y="175"/>
                  <a:pt x="619" y="175"/>
                </a:cubicBezTo>
                <a:cubicBezTo>
                  <a:pt x="624" y="175"/>
                  <a:pt x="629" y="176"/>
                  <a:pt x="634" y="176"/>
                </a:cubicBezTo>
                <a:cubicBezTo>
                  <a:pt x="633" y="175"/>
                  <a:pt x="634" y="173"/>
                  <a:pt x="633" y="172"/>
                </a:cubicBezTo>
                <a:cubicBezTo>
                  <a:pt x="636" y="176"/>
                  <a:pt x="642" y="177"/>
                  <a:pt x="644" y="172"/>
                </a:cubicBezTo>
                <a:cubicBezTo>
                  <a:pt x="645" y="177"/>
                  <a:pt x="652" y="174"/>
                  <a:pt x="656" y="173"/>
                </a:cubicBezTo>
                <a:cubicBezTo>
                  <a:pt x="656" y="171"/>
                  <a:pt x="655" y="169"/>
                  <a:pt x="655" y="167"/>
                </a:cubicBezTo>
                <a:cubicBezTo>
                  <a:pt x="660" y="167"/>
                  <a:pt x="657" y="173"/>
                  <a:pt x="661" y="174"/>
                </a:cubicBezTo>
                <a:cubicBezTo>
                  <a:pt x="664" y="175"/>
                  <a:pt x="666" y="176"/>
                  <a:pt x="669" y="176"/>
                </a:cubicBezTo>
                <a:cubicBezTo>
                  <a:pt x="671" y="176"/>
                  <a:pt x="680" y="175"/>
                  <a:pt x="681" y="173"/>
                </a:cubicBezTo>
                <a:cubicBezTo>
                  <a:pt x="682" y="169"/>
                  <a:pt x="684" y="169"/>
                  <a:pt x="688" y="168"/>
                </a:cubicBezTo>
                <a:cubicBezTo>
                  <a:pt x="686" y="166"/>
                  <a:pt x="684" y="166"/>
                  <a:pt x="681" y="165"/>
                </a:cubicBezTo>
                <a:cubicBezTo>
                  <a:pt x="683" y="164"/>
                  <a:pt x="685" y="162"/>
                  <a:pt x="687" y="161"/>
                </a:cubicBezTo>
                <a:cubicBezTo>
                  <a:pt x="679" y="155"/>
                  <a:pt x="670" y="150"/>
                  <a:pt x="660" y="153"/>
                </a:cubicBezTo>
                <a:cubicBezTo>
                  <a:pt x="656" y="154"/>
                  <a:pt x="653" y="152"/>
                  <a:pt x="649" y="154"/>
                </a:cubicBezTo>
                <a:cubicBezTo>
                  <a:pt x="644" y="155"/>
                  <a:pt x="640" y="156"/>
                  <a:pt x="636" y="157"/>
                </a:cubicBezTo>
                <a:cubicBezTo>
                  <a:pt x="637" y="158"/>
                  <a:pt x="638" y="159"/>
                  <a:pt x="639" y="159"/>
                </a:cubicBezTo>
                <a:cubicBezTo>
                  <a:pt x="634" y="158"/>
                  <a:pt x="628" y="155"/>
                  <a:pt x="624" y="156"/>
                </a:cubicBezTo>
                <a:cubicBezTo>
                  <a:pt x="622" y="156"/>
                  <a:pt x="620" y="159"/>
                  <a:pt x="618" y="158"/>
                </a:cubicBezTo>
                <a:cubicBezTo>
                  <a:pt x="616" y="156"/>
                  <a:pt x="614" y="155"/>
                  <a:pt x="612" y="154"/>
                </a:cubicBezTo>
                <a:cubicBezTo>
                  <a:pt x="611" y="153"/>
                  <a:pt x="602" y="148"/>
                  <a:pt x="602" y="148"/>
                </a:cubicBezTo>
                <a:cubicBezTo>
                  <a:pt x="601" y="145"/>
                  <a:pt x="610" y="148"/>
                  <a:pt x="611" y="144"/>
                </a:cubicBezTo>
                <a:cubicBezTo>
                  <a:pt x="608" y="144"/>
                  <a:pt x="606" y="143"/>
                  <a:pt x="603" y="142"/>
                </a:cubicBezTo>
                <a:cubicBezTo>
                  <a:pt x="600" y="141"/>
                  <a:pt x="602" y="140"/>
                  <a:pt x="599" y="138"/>
                </a:cubicBezTo>
                <a:cubicBezTo>
                  <a:pt x="595" y="135"/>
                  <a:pt x="590" y="139"/>
                  <a:pt x="585" y="138"/>
                </a:cubicBezTo>
                <a:cubicBezTo>
                  <a:pt x="581" y="137"/>
                  <a:pt x="578" y="133"/>
                  <a:pt x="574" y="132"/>
                </a:cubicBezTo>
                <a:cubicBezTo>
                  <a:pt x="569" y="132"/>
                  <a:pt x="563" y="129"/>
                  <a:pt x="559" y="131"/>
                </a:cubicBezTo>
                <a:cubicBezTo>
                  <a:pt x="551" y="133"/>
                  <a:pt x="553" y="136"/>
                  <a:pt x="558" y="141"/>
                </a:cubicBezTo>
                <a:cubicBezTo>
                  <a:pt x="563" y="146"/>
                  <a:pt x="566" y="145"/>
                  <a:pt x="572" y="144"/>
                </a:cubicBezTo>
                <a:cubicBezTo>
                  <a:pt x="577" y="143"/>
                  <a:pt x="580" y="141"/>
                  <a:pt x="583" y="146"/>
                </a:cubicBezTo>
                <a:cubicBezTo>
                  <a:pt x="586" y="148"/>
                  <a:pt x="592" y="153"/>
                  <a:pt x="588" y="157"/>
                </a:cubicBezTo>
                <a:cubicBezTo>
                  <a:pt x="586" y="163"/>
                  <a:pt x="587" y="164"/>
                  <a:pt x="590" y="170"/>
                </a:cubicBezTo>
                <a:close/>
                <a:moveTo>
                  <a:pt x="724" y="277"/>
                </a:moveTo>
                <a:cubicBezTo>
                  <a:pt x="722" y="281"/>
                  <a:pt x="733" y="281"/>
                  <a:pt x="735" y="281"/>
                </a:cubicBezTo>
                <a:cubicBezTo>
                  <a:pt x="733" y="275"/>
                  <a:pt x="728" y="274"/>
                  <a:pt x="724" y="277"/>
                </a:cubicBezTo>
                <a:close/>
                <a:moveTo>
                  <a:pt x="615" y="44"/>
                </a:moveTo>
                <a:cubicBezTo>
                  <a:pt x="611" y="47"/>
                  <a:pt x="607" y="50"/>
                  <a:pt x="603" y="53"/>
                </a:cubicBezTo>
                <a:cubicBezTo>
                  <a:pt x="610" y="58"/>
                  <a:pt x="616" y="54"/>
                  <a:pt x="624" y="54"/>
                </a:cubicBezTo>
                <a:cubicBezTo>
                  <a:pt x="631" y="53"/>
                  <a:pt x="638" y="51"/>
                  <a:pt x="644" y="49"/>
                </a:cubicBezTo>
                <a:cubicBezTo>
                  <a:pt x="638" y="52"/>
                  <a:pt x="634" y="55"/>
                  <a:pt x="627" y="55"/>
                </a:cubicBezTo>
                <a:cubicBezTo>
                  <a:pt x="620" y="56"/>
                  <a:pt x="616" y="55"/>
                  <a:pt x="610" y="58"/>
                </a:cubicBezTo>
                <a:cubicBezTo>
                  <a:pt x="617" y="60"/>
                  <a:pt x="623" y="64"/>
                  <a:pt x="629" y="60"/>
                </a:cubicBezTo>
                <a:cubicBezTo>
                  <a:pt x="637" y="55"/>
                  <a:pt x="640" y="55"/>
                  <a:pt x="649" y="54"/>
                </a:cubicBezTo>
                <a:cubicBezTo>
                  <a:pt x="641" y="56"/>
                  <a:pt x="637" y="58"/>
                  <a:pt x="631" y="64"/>
                </a:cubicBezTo>
                <a:cubicBezTo>
                  <a:pt x="637" y="64"/>
                  <a:pt x="642" y="65"/>
                  <a:pt x="648" y="65"/>
                </a:cubicBezTo>
                <a:cubicBezTo>
                  <a:pt x="652" y="65"/>
                  <a:pt x="653" y="66"/>
                  <a:pt x="653" y="61"/>
                </a:cubicBezTo>
                <a:cubicBezTo>
                  <a:pt x="653" y="60"/>
                  <a:pt x="658" y="59"/>
                  <a:pt x="660" y="59"/>
                </a:cubicBezTo>
                <a:cubicBezTo>
                  <a:pt x="659" y="59"/>
                  <a:pt x="658" y="61"/>
                  <a:pt x="657" y="61"/>
                </a:cubicBezTo>
                <a:cubicBezTo>
                  <a:pt x="661" y="60"/>
                  <a:pt x="664" y="59"/>
                  <a:pt x="668" y="58"/>
                </a:cubicBezTo>
                <a:cubicBezTo>
                  <a:pt x="665" y="61"/>
                  <a:pt x="663" y="63"/>
                  <a:pt x="660" y="65"/>
                </a:cubicBezTo>
                <a:cubicBezTo>
                  <a:pt x="664" y="64"/>
                  <a:pt x="669" y="63"/>
                  <a:pt x="673" y="62"/>
                </a:cubicBezTo>
                <a:cubicBezTo>
                  <a:pt x="676" y="62"/>
                  <a:pt x="682" y="62"/>
                  <a:pt x="684" y="60"/>
                </a:cubicBezTo>
                <a:cubicBezTo>
                  <a:pt x="691" y="54"/>
                  <a:pt x="697" y="51"/>
                  <a:pt x="705" y="47"/>
                </a:cubicBezTo>
                <a:cubicBezTo>
                  <a:pt x="701" y="51"/>
                  <a:pt x="698" y="54"/>
                  <a:pt x="694" y="57"/>
                </a:cubicBezTo>
                <a:cubicBezTo>
                  <a:pt x="697" y="58"/>
                  <a:pt x="699" y="59"/>
                  <a:pt x="701" y="60"/>
                </a:cubicBezTo>
                <a:cubicBezTo>
                  <a:pt x="687" y="63"/>
                  <a:pt x="673" y="66"/>
                  <a:pt x="659" y="69"/>
                </a:cubicBezTo>
                <a:cubicBezTo>
                  <a:pt x="664" y="73"/>
                  <a:pt x="669" y="78"/>
                  <a:pt x="673" y="82"/>
                </a:cubicBezTo>
                <a:cubicBezTo>
                  <a:pt x="667" y="78"/>
                  <a:pt x="660" y="72"/>
                  <a:pt x="653" y="70"/>
                </a:cubicBezTo>
                <a:cubicBezTo>
                  <a:pt x="652" y="70"/>
                  <a:pt x="633" y="70"/>
                  <a:pt x="634" y="69"/>
                </a:cubicBezTo>
                <a:cubicBezTo>
                  <a:pt x="628" y="80"/>
                  <a:pt x="639" y="79"/>
                  <a:pt x="645" y="84"/>
                </a:cubicBezTo>
                <a:cubicBezTo>
                  <a:pt x="651" y="88"/>
                  <a:pt x="656" y="94"/>
                  <a:pt x="659" y="100"/>
                </a:cubicBezTo>
                <a:cubicBezTo>
                  <a:pt x="650" y="96"/>
                  <a:pt x="636" y="94"/>
                  <a:pt x="628" y="102"/>
                </a:cubicBezTo>
                <a:cubicBezTo>
                  <a:pt x="620" y="110"/>
                  <a:pt x="627" y="110"/>
                  <a:pt x="634" y="112"/>
                </a:cubicBezTo>
                <a:cubicBezTo>
                  <a:pt x="639" y="113"/>
                  <a:pt x="643" y="106"/>
                  <a:pt x="646" y="103"/>
                </a:cubicBezTo>
                <a:cubicBezTo>
                  <a:pt x="644" y="111"/>
                  <a:pt x="637" y="116"/>
                  <a:pt x="645" y="121"/>
                </a:cubicBezTo>
                <a:cubicBezTo>
                  <a:pt x="652" y="126"/>
                  <a:pt x="660" y="116"/>
                  <a:pt x="663" y="112"/>
                </a:cubicBezTo>
                <a:cubicBezTo>
                  <a:pt x="657" y="121"/>
                  <a:pt x="653" y="128"/>
                  <a:pt x="642" y="125"/>
                </a:cubicBezTo>
                <a:cubicBezTo>
                  <a:pt x="637" y="124"/>
                  <a:pt x="637" y="117"/>
                  <a:pt x="633" y="117"/>
                </a:cubicBezTo>
                <a:cubicBezTo>
                  <a:pt x="627" y="116"/>
                  <a:pt x="625" y="116"/>
                  <a:pt x="619" y="118"/>
                </a:cubicBezTo>
                <a:cubicBezTo>
                  <a:pt x="623" y="124"/>
                  <a:pt x="623" y="124"/>
                  <a:pt x="629" y="125"/>
                </a:cubicBezTo>
                <a:cubicBezTo>
                  <a:pt x="625" y="129"/>
                  <a:pt x="622" y="128"/>
                  <a:pt x="617" y="130"/>
                </a:cubicBezTo>
                <a:cubicBezTo>
                  <a:pt x="615" y="131"/>
                  <a:pt x="610" y="132"/>
                  <a:pt x="609" y="134"/>
                </a:cubicBezTo>
                <a:cubicBezTo>
                  <a:pt x="608" y="135"/>
                  <a:pt x="611" y="137"/>
                  <a:pt x="609" y="138"/>
                </a:cubicBezTo>
                <a:cubicBezTo>
                  <a:pt x="612" y="143"/>
                  <a:pt x="613" y="140"/>
                  <a:pt x="616" y="136"/>
                </a:cubicBezTo>
                <a:cubicBezTo>
                  <a:pt x="617" y="142"/>
                  <a:pt x="624" y="145"/>
                  <a:pt x="626" y="139"/>
                </a:cubicBezTo>
                <a:cubicBezTo>
                  <a:pt x="626" y="145"/>
                  <a:pt x="630" y="142"/>
                  <a:pt x="633" y="142"/>
                </a:cubicBezTo>
                <a:cubicBezTo>
                  <a:pt x="637" y="142"/>
                  <a:pt x="640" y="143"/>
                  <a:pt x="643" y="143"/>
                </a:cubicBezTo>
                <a:cubicBezTo>
                  <a:pt x="648" y="143"/>
                  <a:pt x="649" y="139"/>
                  <a:pt x="652" y="140"/>
                </a:cubicBezTo>
                <a:cubicBezTo>
                  <a:pt x="654" y="141"/>
                  <a:pt x="658" y="143"/>
                  <a:pt x="657" y="138"/>
                </a:cubicBezTo>
                <a:cubicBezTo>
                  <a:pt x="659" y="142"/>
                  <a:pt x="666" y="145"/>
                  <a:pt x="667" y="139"/>
                </a:cubicBezTo>
                <a:cubicBezTo>
                  <a:pt x="670" y="143"/>
                  <a:pt x="672" y="138"/>
                  <a:pt x="674" y="140"/>
                </a:cubicBezTo>
                <a:cubicBezTo>
                  <a:pt x="677" y="142"/>
                  <a:pt x="676" y="144"/>
                  <a:pt x="675" y="148"/>
                </a:cubicBezTo>
                <a:cubicBezTo>
                  <a:pt x="680" y="146"/>
                  <a:pt x="684" y="145"/>
                  <a:pt x="689" y="144"/>
                </a:cubicBezTo>
                <a:cubicBezTo>
                  <a:pt x="690" y="143"/>
                  <a:pt x="691" y="141"/>
                  <a:pt x="692" y="140"/>
                </a:cubicBezTo>
                <a:cubicBezTo>
                  <a:pt x="693" y="140"/>
                  <a:pt x="694" y="142"/>
                  <a:pt x="696" y="141"/>
                </a:cubicBezTo>
                <a:cubicBezTo>
                  <a:pt x="697" y="141"/>
                  <a:pt x="701" y="141"/>
                  <a:pt x="700" y="139"/>
                </a:cubicBezTo>
                <a:cubicBezTo>
                  <a:pt x="700" y="137"/>
                  <a:pt x="701" y="134"/>
                  <a:pt x="699" y="133"/>
                </a:cubicBezTo>
                <a:cubicBezTo>
                  <a:pt x="696" y="131"/>
                  <a:pt x="696" y="130"/>
                  <a:pt x="693" y="132"/>
                </a:cubicBezTo>
                <a:cubicBezTo>
                  <a:pt x="691" y="133"/>
                  <a:pt x="690" y="134"/>
                  <a:pt x="688" y="131"/>
                </a:cubicBezTo>
                <a:cubicBezTo>
                  <a:pt x="687" y="129"/>
                  <a:pt x="695" y="123"/>
                  <a:pt x="697" y="121"/>
                </a:cubicBezTo>
                <a:cubicBezTo>
                  <a:pt x="701" y="117"/>
                  <a:pt x="694" y="115"/>
                  <a:pt x="696" y="113"/>
                </a:cubicBezTo>
                <a:cubicBezTo>
                  <a:pt x="698" y="112"/>
                  <a:pt x="704" y="116"/>
                  <a:pt x="707" y="115"/>
                </a:cubicBezTo>
                <a:cubicBezTo>
                  <a:pt x="713" y="113"/>
                  <a:pt x="714" y="112"/>
                  <a:pt x="718" y="107"/>
                </a:cubicBezTo>
                <a:cubicBezTo>
                  <a:pt x="715" y="106"/>
                  <a:pt x="712" y="104"/>
                  <a:pt x="710" y="103"/>
                </a:cubicBezTo>
                <a:cubicBezTo>
                  <a:pt x="714" y="102"/>
                  <a:pt x="719" y="102"/>
                  <a:pt x="723" y="101"/>
                </a:cubicBezTo>
                <a:cubicBezTo>
                  <a:pt x="724" y="95"/>
                  <a:pt x="712" y="95"/>
                  <a:pt x="708" y="94"/>
                </a:cubicBezTo>
                <a:cubicBezTo>
                  <a:pt x="713" y="94"/>
                  <a:pt x="719" y="94"/>
                  <a:pt x="724" y="94"/>
                </a:cubicBezTo>
                <a:cubicBezTo>
                  <a:pt x="725" y="88"/>
                  <a:pt x="710" y="89"/>
                  <a:pt x="706" y="89"/>
                </a:cubicBezTo>
                <a:cubicBezTo>
                  <a:pt x="716" y="88"/>
                  <a:pt x="725" y="87"/>
                  <a:pt x="735" y="85"/>
                </a:cubicBezTo>
                <a:cubicBezTo>
                  <a:pt x="734" y="83"/>
                  <a:pt x="734" y="82"/>
                  <a:pt x="733" y="80"/>
                </a:cubicBezTo>
                <a:cubicBezTo>
                  <a:pt x="737" y="81"/>
                  <a:pt x="741" y="83"/>
                  <a:pt x="745" y="82"/>
                </a:cubicBezTo>
                <a:cubicBezTo>
                  <a:pt x="749" y="79"/>
                  <a:pt x="752" y="77"/>
                  <a:pt x="755" y="73"/>
                </a:cubicBezTo>
                <a:cubicBezTo>
                  <a:pt x="752" y="73"/>
                  <a:pt x="748" y="73"/>
                  <a:pt x="745" y="73"/>
                </a:cubicBezTo>
                <a:cubicBezTo>
                  <a:pt x="750" y="72"/>
                  <a:pt x="756" y="70"/>
                  <a:pt x="762" y="69"/>
                </a:cubicBezTo>
                <a:cubicBezTo>
                  <a:pt x="766" y="68"/>
                  <a:pt x="772" y="63"/>
                  <a:pt x="777" y="60"/>
                </a:cubicBezTo>
                <a:cubicBezTo>
                  <a:pt x="782" y="57"/>
                  <a:pt x="801" y="52"/>
                  <a:pt x="802" y="45"/>
                </a:cubicBezTo>
                <a:cubicBezTo>
                  <a:pt x="787" y="48"/>
                  <a:pt x="773" y="51"/>
                  <a:pt x="759" y="53"/>
                </a:cubicBezTo>
                <a:cubicBezTo>
                  <a:pt x="767" y="51"/>
                  <a:pt x="776" y="48"/>
                  <a:pt x="785" y="46"/>
                </a:cubicBezTo>
                <a:cubicBezTo>
                  <a:pt x="780" y="45"/>
                  <a:pt x="775" y="44"/>
                  <a:pt x="770" y="43"/>
                </a:cubicBezTo>
                <a:cubicBezTo>
                  <a:pt x="781" y="42"/>
                  <a:pt x="792" y="41"/>
                  <a:pt x="803" y="41"/>
                </a:cubicBezTo>
                <a:cubicBezTo>
                  <a:pt x="811" y="40"/>
                  <a:pt x="821" y="32"/>
                  <a:pt x="829" y="28"/>
                </a:cubicBezTo>
                <a:cubicBezTo>
                  <a:pt x="819" y="24"/>
                  <a:pt x="810" y="22"/>
                  <a:pt x="799" y="20"/>
                </a:cubicBezTo>
                <a:cubicBezTo>
                  <a:pt x="791" y="18"/>
                  <a:pt x="783" y="21"/>
                  <a:pt x="774" y="23"/>
                </a:cubicBezTo>
                <a:cubicBezTo>
                  <a:pt x="779" y="20"/>
                  <a:pt x="783" y="18"/>
                  <a:pt x="788" y="15"/>
                </a:cubicBezTo>
                <a:cubicBezTo>
                  <a:pt x="779" y="14"/>
                  <a:pt x="770" y="11"/>
                  <a:pt x="761" y="11"/>
                </a:cubicBezTo>
                <a:cubicBezTo>
                  <a:pt x="753" y="11"/>
                  <a:pt x="743" y="14"/>
                  <a:pt x="735" y="15"/>
                </a:cubicBezTo>
                <a:cubicBezTo>
                  <a:pt x="736" y="17"/>
                  <a:pt x="737" y="20"/>
                  <a:pt x="738" y="22"/>
                </a:cubicBezTo>
                <a:cubicBezTo>
                  <a:pt x="734" y="19"/>
                  <a:pt x="729" y="14"/>
                  <a:pt x="724" y="13"/>
                </a:cubicBezTo>
                <a:cubicBezTo>
                  <a:pt x="717" y="13"/>
                  <a:pt x="710" y="13"/>
                  <a:pt x="703" y="13"/>
                </a:cubicBezTo>
                <a:cubicBezTo>
                  <a:pt x="707" y="17"/>
                  <a:pt x="712" y="20"/>
                  <a:pt x="716" y="23"/>
                </a:cubicBezTo>
                <a:cubicBezTo>
                  <a:pt x="711" y="21"/>
                  <a:pt x="706" y="19"/>
                  <a:pt x="701" y="17"/>
                </a:cubicBezTo>
                <a:cubicBezTo>
                  <a:pt x="698" y="16"/>
                  <a:pt x="690" y="14"/>
                  <a:pt x="688" y="15"/>
                </a:cubicBezTo>
                <a:cubicBezTo>
                  <a:pt x="686" y="16"/>
                  <a:pt x="685" y="18"/>
                  <a:pt x="683" y="19"/>
                </a:cubicBezTo>
                <a:cubicBezTo>
                  <a:pt x="680" y="19"/>
                  <a:pt x="676" y="19"/>
                  <a:pt x="673" y="19"/>
                </a:cubicBezTo>
                <a:cubicBezTo>
                  <a:pt x="670" y="19"/>
                  <a:pt x="666" y="25"/>
                  <a:pt x="663" y="27"/>
                </a:cubicBezTo>
                <a:cubicBezTo>
                  <a:pt x="671" y="31"/>
                  <a:pt x="679" y="36"/>
                  <a:pt x="688" y="40"/>
                </a:cubicBezTo>
                <a:cubicBezTo>
                  <a:pt x="678" y="38"/>
                  <a:pt x="669" y="36"/>
                  <a:pt x="660" y="34"/>
                </a:cubicBezTo>
                <a:cubicBezTo>
                  <a:pt x="656" y="32"/>
                  <a:pt x="652" y="28"/>
                  <a:pt x="648" y="26"/>
                </a:cubicBezTo>
                <a:cubicBezTo>
                  <a:pt x="645" y="24"/>
                  <a:pt x="641" y="25"/>
                  <a:pt x="638" y="25"/>
                </a:cubicBezTo>
                <a:cubicBezTo>
                  <a:pt x="638" y="26"/>
                  <a:pt x="639" y="28"/>
                  <a:pt x="640" y="30"/>
                </a:cubicBezTo>
                <a:cubicBezTo>
                  <a:pt x="636" y="30"/>
                  <a:pt x="633" y="30"/>
                  <a:pt x="629" y="30"/>
                </a:cubicBezTo>
                <a:cubicBezTo>
                  <a:pt x="632" y="32"/>
                  <a:pt x="634" y="33"/>
                  <a:pt x="637" y="34"/>
                </a:cubicBezTo>
                <a:cubicBezTo>
                  <a:pt x="628" y="34"/>
                  <a:pt x="615" y="29"/>
                  <a:pt x="610" y="40"/>
                </a:cubicBezTo>
                <a:cubicBezTo>
                  <a:pt x="604" y="34"/>
                  <a:pt x="596" y="39"/>
                  <a:pt x="589" y="42"/>
                </a:cubicBezTo>
                <a:cubicBezTo>
                  <a:pt x="594" y="45"/>
                  <a:pt x="598" y="47"/>
                  <a:pt x="602" y="49"/>
                </a:cubicBezTo>
                <a:cubicBezTo>
                  <a:pt x="606" y="47"/>
                  <a:pt x="610" y="45"/>
                  <a:pt x="615" y="44"/>
                </a:cubicBezTo>
                <a:close/>
                <a:moveTo>
                  <a:pt x="521" y="118"/>
                </a:moveTo>
                <a:cubicBezTo>
                  <a:pt x="518" y="115"/>
                  <a:pt x="515" y="115"/>
                  <a:pt x="511" y="116"/>
                </a:cubicBezTo>
                <a:cubicBezTo>
                  <a:pt x="507" y="117"/>
                  <a:pt x="509" y="120"/>
                  <a:pt x="512" y="120"/>
                </a:cubicBezTo>
                <a:cubicBezTo>
                  <a:pt x="515" y="119"/>
                  <a:pt x="518" y="117"/>
                  <a:pt x="521" y="118"/>
                </a:cubicBezTo>
                <a:close/>
                <a:moveTo>
                  <a:pt x="684" y="367"/>
                </a:moveTo>
                <a:cubicBezTo>
                  <a:pt x="686" y="365"/>
                  <a:pt x="693" y="358"/>
                  <a:pt x="687" y="355"/>
                </a:cubicBezTo>
                <a:cubicBezTo>
                  <a:pt x="684" y="354"/>
                  <a:pt x="681" y="358"/>
                  <a:pt x="681" y="360"/>
                </a:cubicBezTo>
                <a:cubicBezTo>
                  <a:pt x="680" y="364"/>
                  <a:pt x="682" y="364"/>
                  <a:pt x="684" y="367"/>
                </a:cubicBezTo>
                <a:close/>
                <a:moveTo>
                  <a:pt x="1228" y="485"/>
                </a:moveTo>
                <a:cubicBezTo>
                  <a:pt x="1227" y="486"/>
                  <a:pt x="1227" y="487"/>
                  <a:pt x="1226" y="488"/>
                </a:cubicBezTo>
                <a:cubicBezTo>
                  <a:pt x="1233" y="494"/>
                  <a:pt x="1242" y="482"/>
                  <a:pt x="1249" y="481"/>
                </a:cubicBezTo>
                <a:cubicBezTo>
                  <a:pt x="1252" y="480"/>
                  <a:pt x="1253" y="482"/>
                  <a:pt x="1254" y="479"/>
                </a:cubicBezTo>
                <a:cubicBezTo>
                  <a:pt x="1255" y="477"/>
                  <a:pt x="1256" y="474"/>
                  <a:pt x="1257" y="471"/>
                </a:cubicBezTo>
                <a:cubicBezTo>
                  <a:pt x="1258" y="468"/>
                  <a:pt x="1256" y="464"/>
                  <a:pt x="1254" y="461"/>
                </a:cubicBezTo>
                <a:cubicBezTo>
                  <a:pt x="1258" y="458"/>
                  <a:pt x="1260" y="458"/>
                  <a:pt x="1260" y="452"/>
                </a:cubicBezTo>
                <a:cubicBezTo>
                  <a:pt x="1258" y="452"/>
                  <a:pt x="1257" y="448"/>
                  <a:pt x="1255" y="446"/>
                </a:cubicBezTo>
                <a:cubicBezTo>
                  <a:pt x="1254" y="444"/>
                  <a:pt x="1250" y="446"/>
                  <a:pt x="1248" y="447"/>
                </a:cubicBezTo>
                <a:cubicBezTo>
                  <a:pt x="1249" y="446"/>
                  <a:pt x="1249" y="445"/>
                  <a:pt x="1249" y="445"/>
                </a:cubicBezTo>
                <a:cubicBezTo>
                  <a:pt x="1244" y="441"/>
                  <a:pt x="1238" y="448"/>
                  <a:pt x="1236" y="452"/>
                </a:cubicBezTo>
                <a:cubicBezTo>
                  <a:pt x="1238" y="453"/>
                  <a:pt x="1239" y="453"/>
                  <a:pt x="1241" y="454"/>
                </a:cubicBezTo>
                <a:cubicBezTo>
                  <a:pt x="1239" y="456"/>
                  <a:pt x="1238" y="457"/>
                  <a:pt x="1235" y="457"/>
                </a:cubicBezTo>
                <a:cubicBezTo>
                  <a:pt x="1233" y="456"/>
                  <a:pt x="1231" y="455"/>
                  <a:pt x="1229" y="456"/>
                </a:cubicBezTo>
                <a:cubicBezTo>
                  <a:pt x="1226" y="457"/>
                  <a:pt x="1227" y="458"/>
                  <a:pt x="1228" y="461"/>
                </a:cubicBezTo>
                <a:cubicBezTo>
                  <a:pt x="1229" y="463"/>
                  <a:pt x="1226" y="465"/>
                  <a:pt x="1225" y="466"/>
                </a:cubicBezTo>
                <a:cubicBezTo>
                  <a:pt x="1228" y="467"/>
                  <a:pt x="1230" y="468"/>
                  <a:pt x="1234" y="469"/>
                </a:cubicBezTo>
                <a:cubicBezTo>
                  <a:pt x="1231" y="471"/>
                  <a:pt x="1229" y="473"/>
                  <a:pt x="1226" y="476"/>
                </a:cubicBezTo>
                <a:cubicBezTo>
                  <a:pt x="1229" y="476"/>
                  <a:pt x="1233" y="474"/>
                  <a:pt x="1236" y="475"/>
                </a:cubicBezTo>
                <a:cubicBezTo>
                  <a:pt x="1234" y="476"/>
                  <a:pt x="1229" y="476"/>
                  <a:pt x="1228" y="478"/>
                </a:cubicBezTo>
                <a:cubicBezTo>
                  <a:pt x="1227" y="480"/>
                  <a:pt x="1225" y="480"/>
                  <a:pt x="1223" y="481"/>
                </a:cubicBezTo>
                <a:cubicBezTo>
                  <a:pt x="1224" y="481"/>
                  <a:pt x="1225" y="482"/>
                  <a:pt x="1227" y="482"/>
                </a:cubicBezTo>
                <a:cubicBezTo>
                  <a:pt x="1225" y="483"/>
                  <a:pt x="1224" y="484"/>
                  <a:pt x="1223" y="484"/>
                </a:cubicBezTo>
                <a:cubicBezTo>
                  <a:pt x="1225" y="485"/>
                  <a:pt x="1226" y="485"/>
                  <a:pt x="1228" y="485"/>
                </a:cubicBezTo>
                <a:close/>
                <a:moveTo>
                  <a:pt x="652" y="355"/>
                </a:moveTo>
                <a:cubicBezTo>
                  <a:pt x="653" y="356"/>
                  <a:pt x="653" y="359"/>
                  <a:pt x="654" y="359"/>
                </a:cubicBezTo>
                <a:cubicBezTo>
                  <a:pt x="661" y="359"/>
                  <a:pt x="668" y="356"/>
                  <a:pt x="669" y="348"/>
                </a:cubicBezTo>
                <a:cubicBezTo>
                  <a:pt x="667" y="348"/>
                  <a:pt x="666" y="348"/>
                  <a:pt x="664" y="347"/>
                </a:cubicBezTo>
                <a:cubicBezTo>
                  <a:pt x="660" y="348"/>
                  <a:pt x="657" y="348"/>
                  <a:pt x="654" y="351"/>
                </a:cubicBezTo>
                <a:cubicBezTo>
                  <a:pt x="652" y="353"/>
                  <a:pt x="651" y="352"/>
                  <a:pt x="652" y="355"/>
                </a:cubicBezTo>
                <a:close/>
                <a:moveTo>
                  <a:pt x="578" y="165"/>
                </a:moveTo>
                <a:cubicBezTo>
                  <a:pt x="577" y="161"/>
                  <a:pt x="572" y="154"/>
                  <a:pt x="568" y="156"/>
                </a:cubicBezTo>
                <a:cubicBezTo>
                  <a:pt x="565" y="156"/>
                  <a:pt x="552" y="159"/>
                  <a:pt x="554" y="166"/>
                </a:cubicBezTo>
                <a:cubicBezTo>
                  <a:pt x="555" y="168"/>
                  <a:pt x="565" y="172"/>
                  <a:pt x="568" y="173"/>
                </a:cubicBezTo>
                <a:cubicBezTo>
                  <a:pt x="574" y="173"/>
                  <a:pt x="580" y="173"/>
                  <a:pt x="578" y="165"/>
                </a:cubicBezTo>
                <a:close/>
                <a:moveTo>
                  <a:pt x="489" y="98"/>
                </a:moveTo>
                <a:cubicBezTo>
                  <a:pt x="493" y="99"/>
                  <a:pt x="494" y="93"/>
                  <a:pt x="498" y="96"/>
                </a:cubicBezTo>
                <a:cubicBezTo>
                  <a:pt x="497" y="97"/>
                  <a:pt x="496" y="98"/>
                  <a:pt x="495" y="98"/>
                </a:cubicBezTo>
                <a:cubicBezTo>
                  <a:pt x="497" y="99"/>
                  <a:pt x="500" y="99"/>
                  <a:pt x="502" y="99"/>
                </a:cubicBezTo>
                <a:cubicBezTo>
                  <a:pt x="502" y="106"/>
                  <a:pt x="493" y="101"/>
                  <a:pt x="489" y="104"/>
                </a:cubicBezTo>
                <a:cubicBezTo>
                  <a:pt x="490" y="115"/>
                  <a:pt x="503" y="104"/>
                  <a:pt x="506" y="107"/>
                </a:cubicBezTo>
                <a:cubicBezTo>
                  <a:pt x="508" y="110"/>
                  <a:pt x="513" y="109"/>
                  <a:pt x="517" y="110"/>
                </a:cubicBezTo>
                <a:cubicBezTo>
                  <a:pt x="520" y="110"/>
                  <a:pt x="521" y="112"/>
                  <a:pt x="523" y="116"/>
                </a:cubicBezTo>
                <a:cubicBezTo>
                  <a:pt x="524" y="119"/>
                  <a:pt x="541" y="118"/>
                  <a:pt x="533" y="109"/>
                </a:cubicBezTo>
                <a:cubicBezTo>
                  <a:pt x="531" y="108"/>
                  <a:pt x="529" y="106"/>
                  <a:pt x="529" y="104"/>
                </a:cubicBezTo>
                <a:cubicBezTo>
                  <a:pt x="530" y="101"/>
                  <a:pt x="530" y="102"/>
                  <a:pt x="528" y="100"/>
                </a:cubicBezTo>
                <a:cubicBezTo>
                  <a:pt x="525" y="97"/>
                  <a:pt x="524" y="98"/>
                  <a:pt x="519" y="99"/>
                </a:cubicBezTo>
                <a:cubicBezTo>
                  <a:pt x="521" y="90"/>
                  <a:pt x="510" y="94"/>
                  <a:pt x="507" y="96"/>
                </a:cubicBezTo>
                <a:cubicBezTo>
                  <a:pt x="505" y="91"/>
                  <a:pt x="502" y="87"/>
                  <a:pt x="496" y="88"/>
                </a:cubicBezTo>
                <a:cubicBezTo>
                  <a:pt x="490" y="89"/>
                  <a:pt x="486" y="87"/>
                  <a:pt x="484" y="94"/>
                </a:cubicBezTo>
                <a:cubicBezTo>
                  <a:pt x="486" y="94"/>
                  <a:pt x="488" y="94"/>
                  <a:pt x="491" y="94"/>
                </a:cubicBezTo>
                <a:cubicBezTo>
                  <a:pt x="490" y="95"/>
                  <a:pt x="489" y="97"/>
                  <a:pt x="489" y="98"/>
                </a:cubicBezTo>
                <a:close/>
                <a:moveTo>
                  <a:pt x="490" y="129"/>
                </a:moveTo>
                <a:cubicBezTo>
                  <a:pt x="492" y="131"/>
                  <a:pt x="495" y="128"/>
                  <a:pt x="493" y="126"/>
                </a:cubicBezTo>
                <a:cubicBezTo>
                  <a:pt x="491" y="124"/>
                  <a:pt x="490" y="122"/>
                  <a:pt x="488" y="121"/>
                </a:cubicBezTo>
                <a:cubicBezTo>
                  <a:pt x="486" y="119"/>
                  <a:pt x="484" y="117"/>
                  <a:pt x="481" y="118"/>
                </a:cubicBezTo>
                <a:cubicBezTo>
                  <a:pt x="481" y="120"/>
                  <a:pt x="482" y="123"/>
                  <a:pt x="482" y="125"/>
                </a:cubicBezTo>
                <a:cubicBezTo>
                  <a:pt x="485" y="127"/>
                  <a:pt x="489" y="127"/>
                  <a:pt x="490" y="129"/>
                </a:cubicBezTo>
                <a:close/>
                <a:moveTo>
                  <a:pt x="537" y="75"/>
                </a:moveTo>
                <a:cubicBezTo>
                  <a:pt x="535" y="70"/>
                  <a:pt x="524" y="72"/>
                  <a:pt x="527" y="78"/>
                </a:cubicBezTo>
                <a:cubicBezTo>
                  <a:pt x="532" y="80"/>
                  <a:pt x="541" y="85"/>
                  <a:pt x="537" y="75"/>
                </a:cubicBezTo>
                <a:close/>
                <a:moveTo>
                  <a:pt x="552" y="111"/>
                </a:moveTo>
                <a:cubicBezTo>
                  <a:pt x="550" y="112"/>
                  <a:pt x="547" y="112"/>
                  <a:pt x="545" y="113"/>
                </a:cubicBezTo>
                <a:cubicBezTo>
                  <a:pt x="547" y="114"/>
                  <a:pt x="551" y="117"/>
                  <a:pt x="551" y="117"/>
                </a:cubicBezTo>
                <a:cubicBezTo>
                  <a:pt x="554" y="117"/>
                  <a:pt x="556" y="116"/>
                  <a:pt x="558" y="116"/>
                </a:cubicBezTo>
                <a:cubicBezTo>
                  <a:pt x="561" y="115"/>
                  <a:pt x="565" y="115"/>
                  <a:pt x="567" y="113"/>
                </a:cubicBezTo>
                <a:cubicBezTo>
                  <a:pt x="568" y="110"/>
                  <a:pt x="565" y="109"/>
                  <a:pt x="568" y="106"/>
                </a:cubicBezTo>
                <a:cubicBezTo>
                  <a:pt x="565" y="105"/>
                  <a:pt x="561" y="105"/>
                  <a:pt x="559" y="104"/>
                </a:cubicBezTo>
                <a:cubicBezTo>
                  <a:pt x="557" y="103"/>
                  <a:pt x="555" y="101"/>
                  <a:pt x="552" y="100"/>
                </a:cubicBezTo>
                <a:cubicBezTo>
                  <a:pt x="549" y="98"/>
                  <a:pt x="536" y="96"/>
                  <a:pt x="543" y="103"/>
                </a:cubicBezTo>
                <a:cubicBezTo>
                  <a:pt x="542" y="104"/>
                  <a:pt x="541" y="104"/>
                  <a:pt x="540" y="104"/>
                </a:cubicBezTo>
                <a:cubicBezTo>
                  <a:pt x="542" y="111"/>
                  <a:pt x="548" y="107"/>
                  <a:pt x="552" y="111"/>
                </a:cubicBezTo>
                <a:close/>
                <a:moveTo>
                  <a:pt x="434" y="114"/>
                </a:moveTo>
                <a:cubicBezTo>
                  <a:pt x="427" y="115"/>
                  <a:pt x="424" y="113"/>
                  <a:pt x="425" y="122"/>
                </a:cubicBezTo>
                <a:cubicBezTo>
                  <a:pt x="429" y="122"/>
                  <a:pt x="431" y="127"/>
                  <a:pt x="434" y="126"/>
                </a:cubicBezTo>
                <a:cubicBezTo>
                  <a:pt x="438" y="125"/>
                  <a:pt x="443" y="124"/>
                  <a:pt x="447" y="123"/>
                </a:cubicBezTo>
                <a:cubicBezTo>
                  <a:pt x="450" y="122"/>
                  <a:pt x="449" y="121"/>
                  <a:pt x="449" y="118"/>
                </a:cubicBezTo>
                <a:cubicBezTo>
                  <a:pt x="450" y="117"/>
                  <a:pt x="445" y="118"/>
                  <a:pt x="443" y="116"/>
                </a:cubicBezTo>
                <a:cubicBezTo>
                  <a:pt x="447" y="115"/>
                  <a:pt x="451" y="115"/>
                  <a:pt x="453" y="112"/>
                </a:cubicBezTo>
                <a:cubicBezTo>
                  <a:pt x="448" y="110"/>
                  <a:pt x="440" y="113"/>
                  <a:pt x="434" y="114"/>
                </a:cubicBezTo>
                <a:close/>
                <a:moveTo>
                  <a:pt x="447" y="144"/>
                </a:moveTo>
                <a:cubicBezTo>
                  <a:pt x="450" y="145"/>
                  <a:pt x="453" y="147"/>
                  <a:pt x="456" y="149"/>
                </a:cubicBezTo>
                <a:cubicBezTo>
                  <a:pt x="454" y="150"/>
                  <a:pt x="452" y="150"/>
                  <a:pt x="450" y="151"/>
                </a:cubicBezTo>
                <a:cubicBezTo>
                  <a:pt x="452" y="152"/>
                  <a:pt x="459" y="154"/>
                  <a:pt x="459" y="156"/>
                </a:cubicBezTo>
                <a:cubicBezTo>
                  <a:pt x="458" y="160"/>
                  <a:pt x="454" y="158"/>
                  <a:pt x="450" y="158"/>
                </a:cubicBezTo>
                <a:cubicBezTo>
                  <a:pt x="448" y="158"/>
                  <a:pt x="440" y="159"/>
                  <a:pt x="440" y="156"/>
                </a:cubicBezTo>
                <a:cubicBezTo>
                  <a:pt x="439" y="151"/>
                  <a:pt x="438" y="152"/>
                  <a:pt x="433" y="152"/>
                </a:cubicBezTo>
                <a:cubicBezTo>
                  <a:pt x="434" y="152"/>
                  <a:pt x="435" y="152"/>
                  <a:pt x="436" y="151"/>
                </a:cubicBezTo>
                <a:cubicBezTo>
                  <a:pt x="433" y="149"/>
                  <a:pt x="429" y="144"/>
                  <a:pt x="425" y="144"/>
                </a:cubicBezTo>
                <a:cubicBezTo>
                  <a:pt x="418" y="146"/>
                  <a:pt x="421" y="143"/>
                  <a:pt x="415" y="140"/>
                </a:cubicBezTo>
                <a:cubicBezTo>
                  <a:pt x="414" y="140"/>
                  <a:pt x="405" y="141"/>
                  <a:pt x="405" y="143"/>
                </a:cubicBezTo>
                <a:cubicBezTo>
                  <a:pt x="405" y="145"/>
                  <a:pt x="412" y="146"/>
                  <a:pt x="414" y="146"/>
                </a:cubicBezTo>
                <a:cubicBezTo>
                  <a:pt x="408" y="146"/>
                  <a:pt x="404" y="145"/>
                  <a:pt x="398" y="148"/>
                </a:cubicBezTo>
                <a:cubicBezTo>
                  <a:pt x="398" y="151"/>
                  <a:pt x="398" y="151"/>
                  <a:pt x="398" y="151"/>
                </a:cubicBezTo>
                <a:cubicBezTo>
                  <a:pt x="402" y="153"/>
                  <a:pt x="408" y="151"/>
                  <a:pt x="413" y="151"/>
                </a:cubicBezTo>
                <a:cubicBezTo>
                  <a:pt x="411" y="152"/>
                  <a:pt x="394" y="151"/>
                  <a:pt x="394" y="155"/>
                </a:cubicBezTo>
                <a:cubicBezTo>
                  <a:pt x="395" y="159"/>
                  <a:pt x="409" y="155"/>
                  <a:pt x="411" y="154"/>
                </a:cubicBezTo>
                <a:cubicBezTo>
                  <a:pt x="405" y="159"/>
                  <a:pt x="394" y="156"/>
                  <a:pt x="391" y="162"/>
                </a:cubicBezTo>
                <a:cubicBezTo>
                  <a:pt x="395" y="164"/>
                  <a:pt x="397" y="164"/>
                  <a:pt x="402" y="163"/>
                </a:cubicBezTo>
                <a:cubicBezTo>
                  <a:pt x="402" y="164"/>
                  <a:pt x="402" y="165"/>
                  <a:pt x="401" y="165"/>
                </a:cubicBezTo>
                <a:cubicBezTo>
                  <a:pt x="403" y="166"/>
                  <a:pt x="405" y="167"/>
                  <a:pt x="407" y="167"/>
                </a:cubicBezTo>
                <a:cubicBezTo>
                  <a:pt x="406" y="163"/>
                  <a:pt x="410" y="164"/>
                  <a:pt x="411" y="167"/>
                </a:cubicBezTo>
                <a:cubicBezTo>
                  <a:pt x="416" y="164"/>
                  <a:pt x="417" y="164"/>
                  <a:pt x="418" y="158"/>
                </a:cubicBezTo>
                <a:cubicBezTo>
                  <a:pt x="422" y="159"/>
                  <a:pt x="421" y="162"/>
                  <a:pt x="420" y="165"/>
                </a:cubicBezTo>
                <a:cubicBezTo>
                  <a:pt x="423" y="165"/>
                  <a:pt x="429" y="166"/>
                  <a:pt x="430" y="162"/>
                </a:cubicBezTo>
                <a:cubicBezTo>
                  <a:pt x="431" y="166"/>
                  <a:pt x="438" y="164"/>
                  <a:pt x="441" y="162"/>
                </a:cubicBezTo>
                <a:cubicBezTo>
                  <a:pt x="435" y="168"/>
                  <a:pt x="424" y="169"/>
                  <a:pt x="416" y="172"/>
                </a:cubicBezTo>
                <a:cubicBezTo>
                  <a:pt x="425" y="178"/>
                  <a:pt x="429" y="176"/>
                  <a:pt x="440" y="173"/>
                </a:cubicBezTo>
                <a:cubicBezTo>
                  <a:pt x="446" y="171"/>
                  <a:pt x="451" y="168"/>
                  <a:pt x="457" y="166"/>
                </a:cubicBezTo>
                <a:cubicBezTo>
                  <a:pt x="461" y="165"/>
                  <a:pt x="462" y="168"/>
                  <a:pt x="466" y="168"/>
                </a:cubicBezTo>
                <a:cubicBezTo>
                  <a:pt x="467" y="168"/>
                  <a:pt x="467" y="165"/>
                  <a:pt x="470" y="165"/>
                </a:cubicBezTo>
                <a:cubicBezTo>
                  <a:pt x="473" y="165"/>
                  <a:pt x="476" y="165"/>
                  <a:pt x="478" y="165"/>
                </a:cubicBezTo>
                <a:cubicBezTo>
                  <a:pt x="482" y="165"/>
                  <a:pt x="484" y="161"/>
                  <a:pt x="485" y="157"/>
                </a:cubicBezTo>
                <a:cubicBezTo>
                  <a:pt x="486" y="152"/>
                  <a:pt x="485" y="148"/>
                  <a:pt x="479" y="148"/>
                </a:cubicBezTo>
                <a:cubicBezTo>
                  <a:pt x="471" y="149"/>
                  <a:pt x="478" y="152"/>
                  <a:pt x="474" y="156"/>
                </a:cubicBezTo>
                <a:cubicBezTo>
                  <a:pt x="473" y="152"/>
                  <a:pt x="472" y="151"/>
                  <a:pt x="469" y="150"/>
                </a:cubicBezTo>
                <a:cubicBezTo>
                  <a:pt x="467" y="149"/>
                  <a:pt x="466" y="145"/>
                  <a:pt x="464" y="144"/>
                </a:cubicBezTo>
                <a:cubicBezTo>
                  <a:pt x="460" y="141"/>
                  <a:pt x="463" y="132"/>
                  <a:pt x="456" y="135"/>
                </a:cubicBezTo>
                <a:cubicBezTo>
                  <a:pt x="453" y="139"/>
                  <a:pt x="451" y="141"/>
                  <a:pt x="447" y="144"/>
                </a:cubicBezTo>
                <a:close/>
                <a:moveTo>
                  <a:pt x="553" y="74"/>
                </a:moveTo>
                <a:cubicBezTo>
                  <a:pt x="554" y="83"/>
                  <a:pt x="564" y="83"/>
                  <a:pt x="570" y="80"/>
                </a:cubicBezTo>
                <a:cubicBezTo>
                  <a:pt x="568" y="84"/>
                  <a:pt x="565" y="83"/>
                  <a:pt x="562" y="84"/>
                </a:cubicBezTo>
                <a:cubicBezTo>
                  <a:pt x="559" y="84"/>
                  <a:pt x="560" y="87"/>
                  <a:pt x="563" y="87"/>
                </a:cubicBezTo>
                <a:cubicBezTo>
                  <a:pt x="565" y="87"/>
                  <a:pt x="565" y="91"/>
                  <a:pt x="567" y="89"/>
                </a:cubicBezTo>
                <a:cubicBezTo>
                  <a:pt x="569" y="88"/>
                  <a:pt x="571" y="86"/>
                  <a:pt x="573" y="87"/>
                </a:cubicBezTo>
                <a:cubicBezTo>
                  <a:pt x="573" y="88"/>
                  <a:pt x="573" y="88"/>
                  <a:pt x="573" y="89"/>
                </a:cubicBezTo>
                <a:cubicBezTo>
                  <a:pt x="576" y="90"/>
                  <a:pt x="576" y="88"/>
                  <a:pt x="579" y="87"/>
                </a:cubicBezTo>
                <a:cubicBezTo>
                  <a:pt x="579" y="87"/>
                  <a:pt x="582" y="90"/>
                  <a:pt x="581" y="86"/>
                </a:cubicBezTo>
                <a:cubicBezTo>
                  <a:pt x="586" y="87"/>
                  <a:pt x="593" y="85"/>
                  <a:pt x="596" y="88"/>
                </a:cubicBezTo>
                <a:cubicBezTo>
                  <a:pt x="593" y="88"/>
                  <a:pt x="589" y="89"/>
                  <a:pt x="585" y="89"/>
                </a:cubicBezTo>
                <a:cubicBezTo>
                  <a:pt x="591" y="91"/>
                  <a:pt x="596" y="90"/>
                  <a:pt x="602" y="90"/>
                </a:cubicBezTo>
                <a:cubicBezTo>
                  <a:pt x="591" y="92"/>
                  <a:pt x="582" y="91"/>
                  <a:pt x="572" y="95"/>
                </a:cubicBezTo>
                <a:cubicBezTo>
                  <a:pt x="575" y="97"/>
                  <a:pt x="578" y="98"/>
                  <a:pt x="582" y="99"/>
                </a:cubicBezTo>
                <a:cubicBezTo>
                  <a:pt x="580" y="99"/>
                  <a:pt x="578" y="99"/>
                  <a:pt x="576" y="99"/>
                </a:cubicBezTo>
                <a:cubicBezTo>
                  <a:pt x="579" y="104"/>
                  <a:pt x="587" y="102"/>
                  <a:pt x="592" y="103"/>
                </a:cubicBezTo>
                <a:cubicBezTo>
                  <a:pt x="589" y="103"/>
                  <a:pt x="585" y="104"/>
                  <a:pt x="582" y="104"/>
                </a:cubicBezTo>
                <a:cubicBezTo>
                  <a:pt x="587" y="111"/>
                  <a:pt x="596" y="110"/>
                  <a:pt x="603" y="110"/>
                </a:cubicBezTo>
                <a:cubicBezTo>
                  <a:pt x="603" y="109"/>
                  <a:pt x="601" y="107"/>
                  <a:pt x="600" y="107"/>
                </a:cubicBezTo>
                <a:cubicBezTo>
                  <a:pt x="604" y="106"/>
                  <a:pt x="606" y="108"/>
                  <a:pt x="609" y="111"/>
                </a:cubicBezTo>
                <a:cubicBezTo>
                  <a:pt x="608" y="108"/>
                  <a:pt x="606" y="105"/>
                  <a:pt x="605" y="101"/>
                </a:cubicBezTo>
                <a:cubicBezTo>
                  <a:pt x="608" y="105"/>
                  <a:pt x="611" y="108"/>
                  <a:pt x="614" y="111"/>
                </a:cubicBezTo>
                <a:cubicBezTo>
                  <a:pt x="616" y="107"/>
                  <a:pt x="617" y="105"/>
                  <a:pt x="614" y="102"/>
                </a:cubicBezTo>
                <a:cubicBezTo>
                  <a:pt x="628" y="109"/>
                  <a:pt x="613" y="96"/>
                  <a:pt x="622" y="93"/>
                </a:cubicBezTo>
                <a:cubicBezTo>
                  <a:pt x="622" y="96"/>
                  <a:pt x="623" y="99"/>
                  <a:pt x="624" y="101"/>
                </a:cubicBezTo>
                <a:cubicBezTo>
                  <a:pt x="626" y="99"/>
                  <a:pt x="630" y="98"/>
                  <a:pt x="629" y="94"/>
                </a:cubicBezTo>
                <a:cubicBezTo>
                  <a:pt x="631" y="96"/>
                  <a:pt x="641" y="91"/>
                  <a:pt x="645" y="89"/>
                </a:cubicBezTo>
                <a:cubicBezTo>
                  <a:pt x="643" y="86"/>
                  <a:pt x="640" y="85"/>
                  <a:pt x="638" y="82"/>
                </a:cubicBezTo>
                <a:cubicBezTo>
                  <a:pt x="638" y="84"/>
                  <a:pt x="637" y="85"/>
                  <a:pt x="636" y="86"/>
                </a:cubicBezTo>
                <a:cubicBezTo>
                  <a:pt x="636" y="79"/>
                  <a:pt x="628" y="83"/>
                  <a:pt x="625" y="85"/>
                </a:cubicBezTo>
                <a:cubicBezTo>
                  <a:pt x="629" y="78"/>
                  <a:pt x="630" y="75"/>
                  <a:pt x="622" y="74"/>
                </a:cubicBezTo>
                <a:cubicBezTo>
                  <a:pt x="627" y="69"/>
                  <a:pt x="620" y="63"/>
                  <a:pt x="615" y="67"/>
                </a:cubicBezTo>
                <a:cubicBezTo>
                  <a:pt x="616" y="69"/>
                  <a:pt x="617" y="71"/>
                  <a:pt x="618" y="73"/>
                </a:cubicBezTo>
                <a:cubicBezTo>
                  <a:pt x="615" y="73"/>
                  <a:pt x="613" y="72"/>
                  <a:pt x="611" y="70"/>
                </a:cubicBezTo>
                <a:cubicBezTo>
                  <a:pt x="610" y="68"/>
                  <a:pt x="613" y="63"/>
                  <a:pt x="609" y="65"/>
                </a:cubicBezTo>
                <a:cubicBezTo>
                  <a:pt x="605" y="66"/>
                  <a:pt x="601" y="64"/>
                  <a:pt x="598" y="61"/>
                </a:cubicBezTo>
                <a:cubicBezTo>
                  <a:pt x="593" y="55"/>
                  <a:pt x="590" y="51"/>
                  <a:pt x="584" y="49"/>
                </a:cubicBezTo>
                <a:cubicBezTo>
                  <a:pt x="580" y="48"/>
                  <a:pt x="574" y="46"/>
                  <a:pt x="571" y="50"/>
                </a:cubicBezTo>
                <a:cubicBezTo>
                  <a:pt x="574" y="51"/>
                  <a:pt x="578" y="50"/>
                  <a:pt x="581" y="52"/>
                </a:cubicBezTo>
                <a:cubicBezTo>
                  <a:pt x="578" y="58"/>
                  <a:pt x="566" y="49"/>
                  <a:pt x="563" y="59"/>
                </a:cubicBezTo>
                <a:cubicBezTo>
                  <a:pt x="566" y="60"/>
                  <a:pt x="570" y="59"/>
                  <a:pt x="572" y="61"/>
                </a:cubicBezTo>
                <a:cubicBezTo>
                  <a:pt x="569" y="62"/>
                  <a:pt x="556" y="62"/>
                  <a:pt x="560" y="67"/>
                </a:cubicBezTo>
                <a:cubicBezTo>
                  <a:pt x="558" y="67"/>
                  <a:pt x="556" y="68"/>
                  <a:pt x="554" y="69"/>
                </a:cubicBezTo>
                <a:cubicBezTo>
                  <a:pt x="557" y="71"/>
                  <a:pt x="560" y="70"/>
                  <a:pt x="563" y="71"/>
                </a:cubicBezTo>
                <a:cubicBezTo>
                  <a:pt x="563" y="71"/>
                  <a:pt x="562" y="71"/>
                  <a:pt x="561" y="72"/>
                </a:cubicBezTo>
                <a:cubicBezTo>
                  <a:pt x="565" y="73"/>
                  <a:pt x="568" y="70"/>
                  <a:pt x="571" y="72"/>
                </a:cubicBezTo>
                <a:cubicBezTo>
                  <a:pt x="570" y="72"/>
                  <a:pt x="569" y="73"/>
                  <a:pt x="568" y="73"/>
                </a:cubicBezTo>
                <a:cubicBezTo>
                  <a:pt x="569" y="74"/>
                  <a:pt x="570" y="75"/>
                  <a:pt x="570" y="76"/>
                </a:cubicBezTo>
                <a:cubicBezTo>
                  <a:pt x="569" y="75"/>
                  <a:pt x="568" y="75"/>
                  <a:pt x="567" y="75"/>
                </a:cubicBezTo>
                <a:cubicBezTo>
                  <a:pt x="562" y="74"/>
                  <a:pt x="558" y="74"/>
                  <a:pt x="553" y="74"/>
                </a:cubicBezTo>
                <a:close/>
                <a:moveTo>
                  <a:pt x="493" y="146"/>
                </a:moveTo>
                <a:cubicBezTo>
                  <a:pt x="496" y="150"/>
                  <a:pt x="509" y="151"/>
                  <a:pt x="507" y="144"/>
                </a:cubicBezTo>
                <a:cubicBezTo>
                  <a:pt x="504" y="143"/>
                  <a:pt x="496" y="144"/>
                  <a:pt x="493" y="146"/>
                </a:cubicBezTo>
                <a:close/>
                <a:moveTo>
                  <a:pt x="391" y="147"/>
                </a:moveTo>
                <a:cubicBezTo>
                  <a:pt x="389" y="148"/>
                  <a:pt x="377" y="153"/>
                  <a:pt x="378" y="156"/>
                </a:cubicBezTo>
                <a:cubicBezTo>
                  <a:pt x="379" y="159"/>
                  <a:pt x="385" y="158"/>
                  <a:pt x="386" y="156"/>
                </a:cubicBezTo>
                <a:cubicBezTo>
                  <a:pt x="388" y="154"/>
                  <a:pt x="392" y="150"/>
                  <a:pt x="391" y="147"/>
                </a:cubicBezTo>
                <a:close/>
                <a:moveTo>
                  <a:pt x="1255" y="423"/>
                </a:moveTo>
                <a:cubicBezTo>
                  <a:pt x="1254" y="424"/>
                  <a:pt x="1254" y="424"/>
                  <a:pt x="1254" y="424"/>
                </a:cubicBezTo>
                <a:cubicBezTo>
                  <a:pt x="1254" y="425"/>
                  <a:pt x="1254" y="425"/>
                  <a:pt x="1254" y="425"/>
                </a:cubicBezTo>
                <a:cubicBezTo>
                  <a:pt x="1254" y="424"/>
                  <a:pt x="1255" y="424"/>
                  <a:pt x="1255" y="423"/>
                </a:cubicBezTo>
                <a:close/>
                <a:moveTo>
                  <a:pt x="473" y="192"/>
                </a:moveTo>
                <a:cubicBezTo>
                  <a:pt x="477" y="194"/>
                  <a:pt x="478" y="194"/>
                  <a:pt x="481" y="197"/>
                </a:cubicBezTo>
                <a:cubicBezTo>
                  <a:pt x="483" y="199"/>
                  <a:pt x="485" y="202"/>
                  <a:pt x="488" y="201"/>
                </a:cubicBezTo>
                <a:cubicBezTo>
                  <a:pt x="490" y="200"/>
                  <a:pt x="493" y="196"/>
                  <a:pt x="493" y="193"/>
                </a:cubicBezTo>
                <a:cubicBezTo>
                  <a:pt x="492" y="189"/>
                  <a:pt x="490" y="189"/>
                  <a:pt x="487" y="187"/>
                </a:cubicBezTo>
                <a:cubicBezTo>
                  <a:pt x="482" y="188"/>
                  <a:pt x="476" y="186"/>
                  <a:pt x="473" y="192"/>
                </a:cubicBezTo>
                <a:close/>
                <a:moveTo>
                  <a:pt x="500" y="164"/>
                </a:moveTo>
                <a:cubicBezTo>
                  <a:pt x="498" y="158"/>
                  <a:pt x="495" y="159"/>
                  <a:pt x="491" y="161"/>
                </a:cubicBezTo>
                <a:cubicBezTo>
                  <a:pt x="486" y="168"/>
                  <a:pt x="497" y="165"/>
                  <a:pt x="500" y="164"/>
                </a:cubicBezTo>
                <a:close/>
                <a:moveTo>
                  <a:pt x="491" y="139"/>
                </a:moveTo>
                <a:cubicBezTo>
                  <a:pt x="493" y="141"/>
                  <a:pt x="493" y="141"/>
                  <a:pt x="494" y="143"/>
                </a:cubicBezTo>
                <a:cubicBezTo>
                  <a:pt x="497" y="144"/>
                  <a:pt x="502" y="145"/>
                  <a:pt x="505" y="142"/>
                </a:cubicBezTo>
                <a:cubicBezTo>
                  <a:pt x="503" y="141"/>
                  <a:pt x="501" y="139"/>
                  <a:pt x="499" y="138"/>
                </a:cubicBezTo>
                <a:cubicBezTo>
                  <a:pt x="497" y="137"/>
                  <a:pt x="494" y="138"/>
                  <a:pt x="491" y="139"/>
                </a:cubicBezTo>
                <a:close/>
                <a:moveTo>
                  <a:pt x="577" y="124"/>
                </a:moveTo>
                <a:cubicBezTo>
                  <a:pt x="578" y="122"/>
                  <a:pt x="580" y="120"/>
                  <a:pt x="581" y="118"/>
                </a:cubicBezTo>
                <a:cubicBezTo>
                  <a:pt x="573" y="116"/>
                  <a:pt x="564" y="116"/>
                  <a:pt x="557" y="120"/>
                </a:cubicBezTo>
                <a:cubicBezTo>
                  <a:pt x="558" y="126"/>
                  <a:pt x="573" y="123"/>
                  <a:pt x="577" y="124"/>
                </a:cubicBezTo>
                <a:close/>
                <a:moveTo>
                  <a:pt x="681" y="201"/>
                </a:moveTo>
                <a:cubicBezTo>
                  <a:pt x="682" y="202"/>
                  <a:pt x="685" y="203"/>
                  <a:pt x="687" y="204"/>
                </a:cubicBezTo>
                <a:cubicBezTo>
                  <a:pt x="689" y="206"/>
                  <a:pt x="698" y="202"/>
                  <a:pt x="701" y="201"/>
                </a:cubicBezTo>
                <a:cubicBezTo>
                  <a:pt x="705" y="201"/>
                  <a:pt x="709" y="202"/>
                  <a:pt x="713" y="202"/>
                </a:cubicBezTo>
                <a:cubicBezTo>
                  <a:pt x="708" y="195"/>
                  <a:pt x="704" y="193"/>
                  <a:pt x="697" y="189"/>
                </a:cubicBezTo>
                <a:cubicBezTo>
                  <a:pt x="695" y="188"/>
                  <a:pt x="692" y="190"/>
                  <a:pt x="689" y="189"/>
                </a:cubicBezTo>
                <a:cubicBezTo>
                  <a:pt x="686" y="188"/>
                  <a:pt x="683" y="187"/>
                  <a:pt x="680" y="185"/>
                </a:cubicBezTo>
                <a:cubicBezTo>
                  <a:pt x="675" y="186"/>
                  <a:pt x="674" y="193"/>
                  <a:pt x="679" y="195"/>
                </a:cubicBezTo>
                <a:cubicBezTo>
                  <a:pt x="682" y="197"/>
                  <a:pt x="679" y="198"/>
                  <a:pt x="681" y="201"/>
                </a:cubicBezTo>
                <a:close/>
                <a:moveTo>
                  <a:pt x="596" y="122"/>
                </a:moveTo>
                <a:cubicBezTo>
                  <a:pt x="594" y="124"/>
                  <a:pt x="599" y="126"/>
                  <a:pt x="601" y="127"/>
                </a:cubicBezTo>
                <a:cubicBezTo>
                  <a:pt x="603" y="129"/>
                  <a:pt x="606" y="127"/>
                  <a:pt x="609" y="126"/>
                </a:cubicBezTo>
                <a:cubicBezTo>
                  <a:pt x="608" y="120"/>
                  <a:pt x="600" y="118"/>
                  <a:pt x="596" y="122"/>
                </a:cubicBezTo>
                <a:close/>
                <a:moveTo>
                  <a:pt x="602" y="135"/>
                </a:moveTo>
                <a:cubicBezTo>
                  <a:pt x="599" y="137"/>
                  <a:pt x="605" y="141"/>
                  <a:pt x="608" y="140"/>
                </a:cubicBezTo>
                <a:cubicBezTo>
                  <a:pt x="607" y="140"/>
                  <a:pt x="607" y="138"/>
                  <a:pt x="607" y="138"/>
                </a:cubicBezTo>
                <a:cubicBezTo>
                  <a:pt x="610" y="135"/>
                  <a:pt x="604" y="133"/>
                  <a:pt x="602" y="135"/>
                </a:cubicBezTo>
                <a:close/>
                <a:moveTo>
                  <a:pt x="2449" y="172"/>
                </a:moveTo>
                <a:cubicBezTo>
                  <a:pt x="2458" y="172"/>
                  <a:pt x="2464" y="172"/>
                  <a:pt x="2473" y="169"/>
                </a:cubicBezTo>
                <a:cubicBezTo>
                  <a:pt x="2474" y="169"/>
                  <a:pt x="2474" y="164"/>
                  <a:pt x="2474" y="164"/>
                </a:cubicBezTo>
                <a:cubicBezTo>
                  <a:pt x="2473" y="163"/>
                  <a:pt x="2469" y="162"/>
                  <a:pt x="2468" y="162"/>
                </a:cubicBezTo>
                <a:cubicBezTo>
                  <a:pt x="2463" y="160"/>
                  <a:pt x="2461" y="161"/>
                  <a:pt x="2456" y="162"/>
                </a:cubicBezTo>
                <a:cubicBezTo>
                  <a:pt x="2457" y="161"/>
                  <a:pt x="2456" y="160"/>
                  <a:pt x="2457" y="159"/>
                </a:cubicBezTo>
                <a:cubicBezTo>
                  <a:pt x="2452" y="159"/>
                  <a:pt x="2448" y="158"/>
                  <a:pt x="2445" y="161"/>
                </a:cubicBezTo>
                <a:cubicBezTo>
                  <a:pt x="2445" y="153"/>
                  <a:pt x="2435" y="158"/>
                  <a:pt x="2436" y="163"/>
                </a:cubicBezTo>
                <a:cubicBezTo>
                  <a:pt x="2437" y="165"/>
                  <a:pt x="2447" y="170"/>
                  <a:pt x="2449" y="172"/>
                </a:cubicBezTo>
                <a:close/>
                <a:moveTo>
                  <a:pt x="1708" y="227"/>
                </a:moveTo>
                <a:cubicBezTo>
                  <a:pt x="1713" y="232"/>
                  <a:pt x="1719" y="236"/>
                  <a:pt x="1726" y="236"/>
                </a:cubicBezTo>
                <a:cubicBezTo>
                  <a:pt x="1732" y="237"/>
                  <a:pt x="1744" y="241"/>
                  <a:pt x="1750" y="236"/>
                </a:cubicBezTo>
                <a:cubicBezTo>
                  <a:pt x="1741" y="230"/>
                  <a:pt x="1734" y="225"/>
                  <a:pt x="1734" y="214"/>
                </a:cubicBezTo>
                <a:cubicBezTo>
                  <a:pt x="1734" y="205"/>
                  <a:pt x="1743" y="197"/>
                  <a:pt x="1748" y="191"/>
                </a:cubicBezTo>
                <a:cubicBezTo>
                  <a:pt x="1751" y="187"/>
                  <a:pt x="1754" y="183"/>
                  <a:pt x="1757" y="179"/>
                </a:cubicBezTo>
                <a:cubicBezTo>
                  <a:pt x="1759" y="176"/>
                  <a:pt x="1765" y="174"/>
                  <a:pt x="1769" y="171"/>
                </a:cubicBezTo>
                <a:cubicBezTo>
                  <a:pt x="1776" y="167"/>
                  <a:pt x="1780" y="161"/>
                  <a:pt x="1788" y="159"/>
                </a:cubicBezTo>
                <a:cubicBezTo>
                  <a:pt x="1797" y="156"/>
                  <a:pt x="1806" y="154"/>
                  <a:pt x="1816" y="151"/>
                </a:cubicBezTo>
                <a:cubicBezTo>
                  <a:pt x="1820" y="149"/>
                  <a:pt x="1839" y="146"/>
                  <a:pt x="1839" y="137"/>
                </a:cubicBezTo>
                <a:cubicBezTo>
                  <a:pt x="1840" y="128"/>
                  <a:pt x="1821" y="132"/>
                  <a:pt x="1818" y="135"/>
                </a:cubicBezTo>
                <a:cubicBezTo>
                  <a:pt x="1810" y="141"/>
                  <a:pt x="1802" y="142"/>
                  <a:pt x="1793" y="145"/>
                </a:cubicBezTo>
                <a:cubicBezTo>
                  <a:pt x="1784" y="145"/>
                  <a:pt x="1779" y="145"/>
                  <a:pt x="1771" y="148"/>
                </a:cubicBezTo>
                <a:cubicBezTo>
                  <a:pt x="1765" y="151"/>
                  <a:pt x="1755" y="153"/>
                  <a:pt x="1750" y="157"/>
                </a:cubicBezTo>
                <a:cubicBezTo>
                  <a:pt x="1745" y="162"/>
                  <a:pt x="1739" y="167"/>
                  <a:pt x="1734" y="173"/>
                </a:cubicBezTo>
                <a:cubicBezTo>
                  <a:pt x="1730" y="177"/>
                  <a:pt x="1727" y="181"/>
                  <a:pt x="1723" y="185"/>
                </a:cubicBezTo>
                <a:cubicBezTo>
                  <a:pt x="1720" y="188"/>
                  <a:pt x="1722" y="190"/>
                  <a:pt x="1723" y="194"/>
                </a:cubicBezTo>
                <a:cubicBezTo>
                  <a:pt x="1723" y="196"/>
                  <a:pt x="1715" y="200"/>
                  <a:pt x="1714" y="201"/>
                </a:cubicBezTo>
                <a:cubicBezTo>
                  <a:pt x="1709" y="204"/>
                  <a:pt x="1714" y="205"/>
                  <a:pt x="1711" y="209"/>
                </a:cubicBezTo>
                <a:cubicBezTo>
                  <a:pt x="1710" y="213"/>
                  <a:pt x="1704" y="211"/>
                  <a:pt x="1704" y="216"/>
                </a:cubicBezTo>
                <a:cubicBezTo>
                  <a:pt x="1704" y="222"/>
                  <a:pt x="1704" y="223"/>
                  <a:pt x="1708" y="227"/>
                </a:cubicBezTo>
                <a:close/>
                <a:moveTo>
                  <a:pt x="1725" y="69"/>
                </a:moveTo>
                <a:cubicBezTo>
                  <a:pt x="1716" y="66"/>
                  <a:pt x="1716" y="66"/>
                  <a:pt x="1709" y="72"/>
                </a:cubicBezTo>
                <a:cubicBezTo>
                  <a:pt x="1712" y="73"/>
                  <a:pt x="1716" y="73"/>
                  <a:pt x="1719" y="73"/>
                </a:cubicBezTo>
                <a:cubicBezTo>
                  <a:pt x="1721" y="72"/>
                  <a:pt x="1723" y="70"/>
                  <a:pt x="1725" y="69"/>
                </a:cubicBezTo>
                <a:close/>
                <a:moveTo>
                  <a:pt x="1758" y="48"/>
                </a:moveTo>
                <a:cubicBezTo>
                  <a:pt x="1756" y="47"/>
                  <a:pt x="1754" y="45"/>
                  <a:pt x="1751" y="43"/>
                </a:cubicBezTo>
                <a:cubicBezTo>
                  <a:pt x="1756" y="42"/>
                  <a:pt x="1760" y="41"/>
                  <a:pt x="1764" y="40"/>
                </a:cubicBezTo>
                <a:cubicBezTo>
                  <a:pt x="1757" y="39"/>
                  <a:pt x="1754" y="37"/>
                  <a:pt x="1749" y="41"/>
                </a:cubicBezTo>
                <a:cubicBezTo>
                  <a:pt x="1744" y="45"/>
                  <a:pt x="1739" y="48"/>
                  <a:pt x="1735" y="51"/>
                </a:cubicBezTo>
                <a:cubicBezTo>
                  <a:pt x="1739" y="51"/>
                  <a:pt x="1743" y="52"/>
                  <a:pt x="1747" y="52"/>
                </a:cubicBezTo>
                <a:cubicBezTo>
                  <a:pt x="1751" y="51"/>
                  <a:pt x="1754" y="50"/>
                  <a:pt x="1758" y="48"/>
                </a:cubicBezTo>
                <a:close/>
                <a:moveTo>
                  <a:pt x="1757" y="243"/>
                </a:moveTo>
                <a:cubicBezTo>
                  <a:pt x="1759" y="246"/>
                  <a:pt x="1768" y="254"/>
                  <a:pt x="1772" y="251"/>
                </a:cubicBezTo>
                <a:cubicBezTo>
                  <a:pt x="1775" y="248"/>
                  <a:pt x="1763" y="242"/>
                  <a:pt x="1762" y="240"/>
                </a:cubicBezTo>
                <a:cubicBezTo>
                  <a:pt x="1760" y="241"/>
                  <a:pt x="1759" y="242"/>
                  <a:pt x="1757" y="243"/>
                </a:cubicBezTo>
                <a:close/>
                <a:moveTo>
                  <a:pt x="1768" y="75"/>
                </a:moveTo>
                <a:cubicBezTo>
                  <a:pt x="1767" y="72"/>
                  <a:pt x="1763" y="74"/>
                  <a:pt x="1760" y="75"/>
                </a:cubicBezTo>
                <a:cubicBezTo>
                  <a:pt x="1762" y="75"/>
                  <a:pt x="1763" y="77"/>
                  <a:pt x="1764" y="77"/>
                </a:cubicBezTo>
                <a:cubicBezTo>
                  <a:pt x="1765" y="77"/>
                  <a:pt x="1767" y="76"/>
                  <a:pt x="1768" y="75"/>
                </a:cubicBezTo>
                <a:close/>
                <a:moveTo>
                  <a:pt x="1753" y="58"/>
                </a:moveTo>
                <a:cubicBezTo>
                  <a:pt x="1748" y="56"/>
                  <a:pt x="1743" y="54"/>
                  <a:pt x="1738" y="54"/>
                </a:cubicBezTo>
                <a:cubicBezTo>
                  <a:pt x="1730" y="55"/>
                  <a:pt x="1727" y="54"/>
                  <a:pt x="1722" y="60"/>
                </a:cubicBezTo>
                <a:cubicBezTo>
                  <a:pt x="1727" y="61"/>
                  <a:pt x="1732" y="62"/>
                  <a:pt x="1737" y="64"/>
                </a:cubicBezTo>
                <a:cubicBezTo>
                  <a:pt x="1744" y="63"/>
                  <a:pt x="1748" y="62"/>
                  <a:pt x="1753" y="58"/>
                </a:cubicBezTo>
                <a:close/>
                <a:moveTo>
                  <a:pt x="1677" y="62"/>
                </a:moveTo>
                <a:cubicBezTo>
                  <a:pt x="1673" y="65"/>
                  <a:pt x="1670" y="67"/>
                  <a:pt x="1666" y="70"/>
                </a:cubicBezTo>
                <a:cubicBezTo>
                  <a:pt x="1673" y="72"/>
                  <a:pt x="1677" y="73"/>
                  <a:pt x="1684" y="73"/>
                </a:cubicBezTo>
                <a:cubicBezTo>
                  <a:pt x="1684" y="71"/>
                  <a:pt x="1683" y="69"/>
                  <a:pt x="1683" y="67"/>
                </a:cubicBezTo>
                <a:cubicBezTo>
                  <a:pt x="1690" y="65"/>
                  <a:pt x="1697" y="63"/>
                  <a:pt x="1704" y="61"/>
                </a:cubicBezTo>
                <a:cubicBezTo>
                  <a:pt x="1700" y="59"/>
                  <a:pt x="1698" y="56"/>
                  <a:pt x="1693" y="58"/>
                </a:cubicBezTo>
                <a:cubicBezTo>
                  <a:pt x="1688" y="59"/>
                  <a:pt x="1684" y="61"/>
                  <a:pt x="1679" y="60"/>
                </a:cubicBezTo>
                <a:cubicBezTo>
                  <a:pt x="1669" y="57"/>
                  <a:pt x="1663" y="60"/>
                  <a:pt x="1653" y="63"/>
                </a:cubicBezTo>
                <a:cubicBezTo>
                  <a:pt x="1656" y="64"/>
                  <a:pt x="1660" y="65"/>
                  <a:pt x="1663" y="66"/>
                </a:cubicBezTo>
                <a:cubicBezTo>
                  <a:pt x="1668" y="65"/>
                  <a:pt x="1673" y="64"/>
                  <a:pt x="1677" y="62"/>
                </a:cubicBezTo>
                <a:close/>
                <a:moveTo>
                  <a:pt x="1681" y="266"/>
                </a:moveTo>
                <a:cubicBezTo>
                  <a:pt x="1684" y="268"/>
                  <a:pt x="1691" y="261"/>
                  <a:pt x="1693" y="260"/>
                </a:cubicBezTo>
                <a:cubicBezTo>
                  <a:pt x="1690" y="257"/>
                  <a:pt x="1688" y="256"/>
                  <a:pt x="1683" y="255"/>
                </a:cubicBezTo>
                <a:cubicBezTo>
                  <a:pt x="1678" y="257"/>
                  <a:pt x="1676" y="260"/>
                  <a:pt x="1681" y="266"/>
                </a:cubicBezTo>
                <a:close/>
                <a:moveTo>
                  <a:pt x="1471" y="245"/>
                </a:moveTo>
                <a:cubicBezTo>
                  <a:pt x="1479" y="244"/>
                  <a:pt x="1483" y="242"/>
                  <a:pt x="1488" y="236"/>
                </a:cubicBezTo>
                <a:cubicBezTo>
                  <a:pt x="1485" y="236"/>
                  <a:pt x="1485" y="239"/>
                  <a:pt x="1482" y="240"/>
                </a:cubicBezTo>
                <a:cubicBezTo>
                  <a:pt x="1480" y="242"/>
                  <a:pt x="1476" y="241"/>
                  <a:pt x="1473" y="241"/>
                </a:cubicBezTo>
                <a:cubicBezTo>
                  <a:pt x="1475" y="243"/>
                  <a:pt x="1473" y="245"/>
                  <a:pt x="1471" y="245"/>
                </a:cubicBezTo>
                <a:close/>
                <a:moveTo>
                  <a:pt x="435" y="107"/>
                </a:moveTo>
                <a:cubicBezTo>
                  <a:pt x="439" y="109"/>
                  <a:pt x="438" y="106"/>
                  <a:pt x="441" y="106"/>
                </a:cubicBezTo>
                <a:cubicBezTo>
                  <a:pt x="444" y="106"/>
                  <a:pt x="457" y="111"/>
                  <a:pt x="456" y="104"/>
                </a:cubicBezTo>
                <a:cubicBezTo>
                  <a:pt x="455" y="99"/>
                  <a:pt x="444" y="99"/>
                  <a:pt x="441" y="100"/>
                </a:cubicBezTo>
                <a:cubicBezTo>
                  <a:pt x="436" y="102"/>
                  <a:pt x="428" y="102"/>
                  <a:pt x="425" y="107"/>
                </a:cubicBezTo>
                <a:cubicBezTo>
                  <a:pt x="425" y="107"/>
                  <a:pt x="426" y="108"/>
                  <a:pt x="426" y="108"/>
                </a:cubicBezTo>
                <a:cubicBezTo>
                  <a:pt x="429" y="108"/>
                  <a:pt x="433" y="106"/>
                  <a:pt x="435" y="107"/>
                </a:cubicBezTo>
                <a:close/>
                <a:moveTo>
                  <a:pt x="1757" y="66"/>
                </a:moveTo>
                <a:cubicBezTo>
                  <a:pt x="1755" y="66"/>
                  <a:pt x="1735" y="66"/>
                  <a:pt x="1737" y="72"/>
                </a:cubicBezTo>
                <a:cubicBezTo>
                  <a:pt x="1739" y="78"/>
                  <a:pt x="1753" y="73"/>
                  <a:pt x="1758" y="72"/>
                </a:cubicBezTo>
                <a:cubicBezTo>
                  <a:pt x="1757" y="72"/>
                  <a:pt x="1757" y="70"/>
                  <a:pt x="1756" y="70"/>
                </a:cubicBezTo>
                <a:cubicBezTo>
                  <a:pt x="1758" y="69"/>
                  <a:pt x="1761" y="69"/>
                  <a:pt x="1763" y="69"/>
                </a:cubicBezTo>
                <a:cubicBezTo>
                  <a:pt x="1761" y="68"/>
                  <a:pt x="1759" y="67"/>
                  <a:pt x="1757" y="66"/>
                </a:cubicBezTo>
                <a:close/>
                <a:moveTo>
                  <a:pt x="2372" y="168"/>
                </a:moveTo>
                <a:cubicBezTo>
                  <a:pt x="2374" y="170"/>
                  <a:pt x="2377" y="173"/>
                  <a:pt x="2380" y="173"/>
                </a:cubicBezTo>
                <a:cubicBezTo>
                  <a:pt x="2386" y="172"/>
                  <a:pt x="2385" y="172"/>
                  <a:pt x="2388" y="166"/>
                </a:cubicBezTo>
                <a:cubicBezTo>
                  <a:pt x="2392" y="173"/>
                  <a:pt x="2398" y="168"/>
                  <a:pt x="2404" y="165"/>
                </a:cubicBezTo>
                <a:cubicBezTo>
                  <a:pt x="2406" y="165"/>
                  <a:pt x="2408" y="170"/>
                  <a:pt x="2409" y="170"/>
                </a:cubicBezTo>
                <a:cubicBezTo>
                  <a:pt x="2412" y="169"/>
                  <a:pt x="2415" y="169"/>
                  <a:pt x="2418" y="168"/>
                </a:cubicBezTo>
                <a:cubicBezTo>
                  <a:pt x="2417" y="166"/>
                  <a:pt x="2416" y="165"/>
                  <a:pt x="2415" y="163"/>
                </a:cubicBezTo>
                <a:cubicBezTo>
                  <a:pt x="2419" y="165"/>
                  <a:pt x="2420" y="166"/>
                  <a:pt x="2424" y="164"/>
                </a:cubicBezTo>
                <a:cubicBezTo>
                  <a:pt x="2426" y="162"/>
                  <a:pt x="2429" y="161"/>
                  <a:pt x="2431" y="158"/>
                </a:cubicBezTo>
                <a:cubicBezTo>
                  <a:pt x="2423" y="155"/>
                  <a:pt x="2415" y="152"/>
                  <a:pt x="2407" y="149"/>
                </a:cubicBezTo>
                <a:cubicBezTo>
                  <a:pt x="2405" y="148"/>
                  <a:pt x="2401" y="146"/>
                  <a:pt x="2399" y="147"/>
                </a:cubicBezTo>
                <a:cubicBezTo>
                  <a:pt x="2395" y="148"/>
                  <a:pt x="2397" y="151"/>
                  <a:pt x="2398" y="156"/>
                </a:cubicBezTo>
                <a:cubicBezTo>
                  <a:pt x="2392" y="153"/>
                  <a:pt x="2381" y="142"/>
                  <a:pt x="2375" y="147"/>
                </a:cubicBezTo>
                <a:cubicBezTo>
                  <a:pt x="2370" y="151"/>
                  <a:pt x="2368" y="152"/>
                  <a:pt x="2366" y="159"/>
                </a:cubicBezTo>
                <a:cubicBezTo>
                  <a:pt x="2365" y="162"/>
                  <a:pt x="2369" y="166"/>
                  <a:pt x="2372" y="168"/>
                </a:cubicBezTo>
                <a:close/>
                <a:moveTo>
                  <a:pt x="1255" y="441"/>
                </a:moveTo>
                <a:cubicBezTo>
                  <a:pt x="1257" y="441"/>
                  <a:pt x="1257" y="439"/>
                  <a:pt x="1256" y="437"/>
                </a:cubicBezTo>
                <a:cubicBezTo>
                  <a:pt x="1255" y="437"/>
                  <a:pt x="1254" y="438"/>
                  <a:pt x="1253" y="439"/>
                </a:cubicBezTo>
                <a:cubicBezTo>
                  <a:pt x="1255" y="439"/>
                  <a:pt x="1254" y="440"/>
                  <a:pt x="1255" y="441"/>
                </a:cubicBezTo>
                <a:close/>
                <a:moveTo>
                  <a:pt x="2402" y="194"/>
                </a:moveTo>
                <a:cubicBezTo>
                  <a:pt x="2407" y="198"/>
                  <a:pt x="2411" y="197"/>
                  <a:pt x="2417" y="197"/>
                </a:cubicBezTo>
                <a:cubicBezTo>
                  <a:pt x="2416" y="191"/>
                  <a:pt x="2415" y="191"/>
                  <a:pt x="2411" y="188"/>
                </a:cubicBezTo>
                <a:cubicBezTo>
                  <a:pt x="2409" y="187"/>
                  <a:pt x="2401" y="183"/>
                  <a:pt x="2401" y="183"/>
                </a:cubicBezTo>
                <a:cubicBezTo>
                  <a:pt x="2401" y="179"/>
                  <a:pt x="2397" y="175"/>
                  <a:pt x="2393" y="178"/>
                </a:cubicBezTo>
                <a:cubicBezTo>
                  <a:pt x="2387" y="182"/>
                  <a:pt x="2394" y="185"/>
                  <a:pt x="2396" y="187"/>
                </a:cubicBezTo>
                <a:cubicBezTo>
                  <a:pt x="2393" y="189"/>
                  <a:pt x="2390" y="192"/>
                  <a:pt x="2387" y="194"/>
                </a:cubicBezTo>
                <a:cubicBezTo>
                  <a:pt x="2391" y="193"/>
                  <a:pt x="2399" y="191"/>
                  <a:pt x="2402" y="194"/>
                </a:cubicBezTo>
                <a:close/>
                <a:moveTo>
                  <a:pt x="1808" y="59"/>
                </a:moveTo>
                <a:cubicBezTo>
                  <a:pt x="1813" y="58"/>
                  <a:pt x="1811" y="56"/>
                  <a:pt x="1811" y="50"/>
                </a:cubicBezTo>
                <a:cubicBezTo>
                  <a:pt x="1809" y="51"/>
                  <a:pt x="1805" y="50"/>
                  <a:pt x="1804" y="51"/>
                </a:cubicBezTo>
                <a:cubicBezTo>
                  <a:pt x="1802" y="52"/>
                  <a:pt x="1802" y="56"/>
                  <a:pt x="1801" y="56"/>
                </a:cubicBezTo>
                <a:cubicBezTo>
                  <a:pt x="1797" y="59"/>
                  <a:pt x="1792" y="53"/>
                  <a:pt x="1789" y="59"/>
                </a:cubicBezTo>
                <a:cubicBezTo>
                  <a:pt x="1790" y="60"/>
                  <a:pt x="1792" y="61"/>
                  <a:pt x="1793" y="62"/>
                </a:cubicBezTo>
                <a:cubicBezTo>
                  <a:pt x="1798" y="61"/>
                  <a:pt x="1803" y="60"/>
                  <a:pt x="1808" y="59"/>
                </a:cubicBezTo>
                <a:close/>
                <a:moveTo>
                  <a:pt x="1766" y="66"/>
                </a:moveTo>
                <a:cubicBezTo>
                  <a:pt x="1769" y="66"/>
                  <a:pt x="1770" y="65"/>
                  <a:pt x="1772" y="68"/>
                </a:cubicBezTo>
                <a:cubicBezTo>
                  <a:pt x="1775" y="71"/>
                  <a:pt x="1783" y="66"/>
                  <a:pt x="1786" y="63"/>
                </a:cubicBezTo>
                <a:cubicBezTo>
                  <a:pt x="1789" y="59"/>
                  <a:pt x="1782" y="54"/>
                  <a:pt x="1778" y="55"/>
                </a:cubicBezTo>
                <a:cubicBezTo>
                  <a:pt x="1772" y="56"/>
                  <a:pt x="1768" y="58"/>
                  <a:pt x="1762" y="61"/>
                </a:cubicBezTo>
                <a:cubicBezTo>
                  <a:pt x="1763" y="63"/>
                  <a:pt x="1763" y="66"/>
                  <a:pt x="1766" y="66"/>
                </a:cubicBezTo>
                <a:close/>
                <a:moveTo>
                  <a:pt x="2074" y="112"/>
                </a:moveTo>
                <a:cubicBezTo>
                  <a:pt x="2078" y="118"/>
                  <a:pt x="2089" y="110"/>
                  <a:pt x="2094" y="108"/>
                </a:cubicBezTo>
                <a:cubicBezTo>
                  <a:pt x="2096" y="108"/>
                  <a:pt x="2099" y="111"/>
                  <a:pt x="2101" y="111"/>
                </a:cubicBezTo>
                <a:cubicBezTo>
                  <a:pt x="2106" y="110"/>
                  <a:pt x="2110" y="109"/>
                  <a:pt x="2115" y="108"/>
                </a:cubicBezTo>
                <a:cubicBezTo>
                  <a:pt x="2118" y="108"/>
                  <a:pt x="2119" y="107"/>
                  <a:pt x="2122" y="104"/>
                </a:cubicBezTo>
                <a:cubicBezTo>
                  <a:pt x="2124" y="103"/>
                  <a:pt x="2120" y="98"/>
                  <a:pt x="2118" y="98"/>
                </a:cubicBezTo>
                <a:cubicBezTo>
                  <a:pt x="2114" y="97"/>
                  <a:pt x="2113" y="95"/>
                  <a:pt x="2110" y="92"/>
                </a:cubicBezTo>
                <a:cubicBezTo>
                  <a:pt x="2109" y="90"/>
                  <a:pt x="2103" y="92"/>
                  <a:pt x="2101" y="92"/>
                </a:cubicBezTo>
                <a:cubicBezTo>
                  <a:pt x="2102" y="91"/>
                  <a:pt x="2103" y="90"/>
                  <a:pt x="2105" y="88"/>
                </a:cubicBezTo>
                <a:cubicBezTo>
                  <a:pt x="2098" y="86"/>
                  <a:pt x="2094" y="86"/>
                  <a:pt x="2089" y="91"/>
                </a:cubicBezTo>
                <a:cubicBezTo>
                  <a:pt x="2085" y="96"/>
                  <a:pt x="2082" y="102"/>
                  <a:pt x="2078" y="108"/>
                </a:cubicBezTo>
                <a:cubicBezTo>
                  <a:pt x="2077" y="109"/>
                  <a:pt x="2075" y="110"/>
                  <a:pt x="2074" y="112"/>
                </a:cubicBezTo>
                <a:close/>
                <a:moveTo>
                  <a:pt x="2015" y="82"/>
                </a:moveTo>
                <a:cubicBezTo>
                  <a:pt x="2020" y="82"/>
                  <a:pt x="2029" y="79"/>
                  <a:pt x="2032" y="83"/>
                </a:cubicBezTo>
                <a:cubicBezTo>
                  <a:pt x="2036" y="88"/>
                  <a:pt x="2038" y="95"/>
                  <a:pt x="2044" y="94"/>
                </a:cubicBezTo>
                <a:cubicBezTo>
                  <a:pt x="2052" y="93"/>
                  <a:pt x="2055" y="93"/>
                  <a:pt x="2062" y="96"/>
                </a:cubicBezTo>
                <a:cubicBezTo>
                  <a:pt x="2069" y="98"/>
                  <a:pt x="2072" y="97"/>
                  <a:pt x="2078" y="95"/>
                </a:cubicBezTo>
                <a:cubicBezTo>
                  <a:pt x="2078" y="93"/>
                  <a:pt x="2075" y="88"/>
                  <a:pt x="2076" y="86"/>
                </a:cubicBezTo>
                <a:cubicBezTo>
                  <a:pt x="2077" y="83"/>
                  <a:pt x="2080" y="80"/>
                  <a:pt x="2077" y="78"/>
                </a:cubicBezTo>
                <a:cubicBezTo>
                  <a:pt x="2071" y="75"/>
                  <a:pt x="2068" y="78"/>
                  <a:pt x="2061" y="80"/>
                </a:cubicBezTo>
                <a:cubicBezTo>
                  <a:pt x="2064" y="78"/>
                  <a:pt x="2066" y="76"/>
                  <a:pt x="2068" y="74"/>
                </a:cubicBezTo>
                <a:cubicBezTo>
                  <a:pt x="2065" y="73"/>
                  <a:pt x="2058" y="73"/>
                  <a:pt x="2057" y="70"/>
                </a:cubicBezTo>
                <a:cubicBezTo>
                  <a:pt x="2056" y="62"/>
                  <a:pt x="2056" y="63"/>
                  <a:pt x="2062" y="61"/>
                </a:cubicBezTo>
                <a:cubicBezTo>
                  <a:pt x="2058" y="58"/>
                  <a:pt x="2050" y="49"/>
                  <a:pt x="2045" y="49"/>
                </a:cubicBezTo>
                <a:cubicBezTo>
                  <a:pt x="2039" y="49"/>
                  <a:pt x="2043" y="52"/>
                  <a:pt x="2039" y="53"/>
                </a:cubicBezTo>
                <a:cubicBezTo>
                  <a:pt x="2035" y="55"/>
                  <a:pt x="2032" y="56"/>
                  <a:pt x="2028" y="57"/>
                </a:cubicBezTo>
                <a:cubicBezTo>
                  <a:pt x="2023" y="58"/>
                  <a:pt x="2024" y="60"/>
                  <a:pt x="2022" y="65"/>
                </a:cubicBezTo>
                <a:cubicBezTo>
                  <a:pt x="2022" y="67"/>
                  <a:pt x="2015" y="67"/>
                  <a:pt x="2013" y="68"/>
                </a:cubicBezTo>
                <a:cubicBezTo>
                  <a:pt x="2012" y="68"/>
                  <a:pt x="2010" y="75"/>
                  <a:pt x="2009" y="77"/>
                </a:cubicBezTo>
                <a:cubicBezTo>
                  <a:pt x="2009" y="78"/>
                  <a:pt x="2014" y="81"/>
                  <a:pt x="2015" y="82"/>
                </a:cubicBezTo>
                <a:close/>
                <a:moveTo>
                  <a:pt x="2699" y="234"/>
                </a:moveTo>
                <a:cubicBezTo>
                  <a:pt x="2701" y="233"/>
                  <a:pt x="2703" y="235"/>
                  <a:pt x="2705" y="235"/>
                </a:cubicBezTo>
                <a:cubicBezTo>
                  <a:pt x="2712" y="233"/>
                  <a:pt x="2717" y="233"/>
                  <a:pt x="2722" y="228"/>
                </a:cubicBezTo>
                <a:cubicBezTo>
                  <a:pt x="2719" y="226"/>
                  <a:pt x="2717" y="223"/>
                  <a:pt x="2713" y="222"/>
                </a:cubicBezTo>
                <a:cubicBezTo>
                  <a:pt x="2709" y="222"/>
                  <a:pt x="2704" y="222"/>
                  <a:pt x="2699" y="222"/>
                </a:cubicBezTo>
                <a:cubicBezTo>
                  <a:pt x="2696" y="222"/>
                  <a:pt x="2691" y="225"/>
                  <a:pt x="2688" y="226"/>
                </a:cubicBezTo>
                <a:cubicBezTo>
                  <a:pt x="2687" y="227"/>
                  <a:pt x="2690" y="235"/>
                  <a:pt x="2690" y="237"/>
                </a:cubicBezTo>
                <a:cubicBezTo>
                  <a:pt x="2693" y="236"/>
                  <a:pt x="2696" y="235"/>
                  <a:pt x="2699" y="234"/>
                </a:cubicBezTo>
                <a:close/>
                <a:moveTo>
                  <a:pt x="1429" y="258"/>
                </a:moveTo>
                <a:cubicBezTo>
                  <a:pt x="1427" y="260"/>
                  <a:pt x="1423" y="260"/>
                  <a:pt x="1424" y="264"/>
                </a:cubicBezTo>
                <a:cubicBezTo>
                  <a:pt x="1426" y="263"/>
                  <a:pt x="1427" y="261"/>
                  <a:pt x="1428" y="260"/>
                </a:cubicBezTo>
                <a:cubicBezTo>
                  <a:pt x="1429" y="260"/>
                  <a:pt x="1429" y="259"/>
                  <a:pt x="1429" y="258"/>
                </a:cubicBezTo>
                <a:close/>
                <a:moveTo>
                  <a:pt x="1409" y="276"/>
                </a:moveTo>
                <a:cubicBezTo>
                  <a:pt x="1411" y="276"/>
                  <a:pt x="1413" y="275"/>
                  <a:pt x="1413" y="273"/>
                </a:cubicBezTo>
                <a:cubicBezTo>
                  <a:pt x="1412" y="272"/>
                  <a:pt x="1411" y="272"/>
                  <a:pt x="1409" y="274"/>
                </a:cubicBezTo>
                <a:cubicBezTo>
                  <a:pt x="1409" y="274"/>
                  <a:pt x="1409" y="275"/>
                  <a:pt x="1409" y="276"/>
                </a:cubicBezTo>
                <a:close/>
                <a:moveTo>
                  <a:pt x="1420" y="262"/>
                </a:moveTo>
                <a:cubicBezTo>
                  <a:pt x="1419" y="264"/>
                  <a:pt x="1417" y="266"/>
                  <a:pt x="1415" y="268"/>
                </a:cubicBezTo>
                <a:cubicBezTo>
                  <a:pt x="1417" y="268"/>
                  <a:pt x="1419" y="268"/>
                  <a:pt x="1420" y="269"/>
                </a:cubicBezTo>
                <a:cubicBezTo>
                  <a:pt x="1424" y="267"/>
                  <a:pt x="1423" y="264"/>
                  <a:pt x="1420" y="262"/>
                </a:cubicBezTo>
                <a:close/>
                <a:moveTo>
                  <a:pt x="1279" y="401"/>
                </a:moveTo>
                <a:cubicBezTo>
                  <a:pt x="1281" y="401"/>
                  <a:pt x="1281" y="401"/>
                  <a:pt x="1283" y="400"/>
                </a:cubicBezTo>
                <a:cubicBezTo>
                  <a:pt x="1281" y="400"/>
                  <a:pt x="1281" y="399"/>
                  <a:pt x="1279" y="399"/>
                </a:cubicBezTo>
                <a:cubicBezTo>
                  <a:pt x="1280" y="399"/>
                  <a:pt x="1280" y="399"/>
                  <a:pt x="1280" y="399"/>
                </a:cubicBezTo>
                <a:cubicBezTo>
                  <a:pt x="1278" y="397"/>
                  <a:pt x="1277" y="399"/>
                  <a:pt x="1277" y="401"/>
                </a:cubicBezTo>
                <a:cubicBezTo>
                  <a:pt x="1278" y="401"/>
                  <a:pt x="1278" y="402"/>
                  <a:pt x="1278" y="402"/>
                </a:cubicBezTo>
                <a:cubicBezTo>
                  <a:pt x="1278" y="402"/>
                  <a:pt x="1279" y="401"/>
                  <a:pt x="1279" y="401"/>
                </a:cubicBezTo>
                <a:close/>
                <a:moveTo>
                  <a:pt x="1482" y="240"/>
                </a:moveTo>
                <a:cubicBezTo>
                  <a:pt x="1483" y="238"/>
                  <a:pt x="1485" y="237"/>
                  <a:pt x="1485" y="235"/>
                </a:cubicBezTo>
                <a:cubicBezTo>
                  <a:pt x="1483" y="236"/>
                  <a:pt x="1483" y="237"/>
                  <a:pt x="1480" y="237"/>
                </a:cubicBezTo>
                <a:cubicBezTo>
                  <a:pt x="1478" y="236"/>
                  <a:pt x="1476" y="236"/>
                  <a:pt x="1474" y="236"/>
                </a:cubicBezTo>
                <a:cubicBezTo>
                  <a:pt x="1475" y="241"/>
                  <a:pt x="1478" y="240"/>
                  <a:pt x="1482" y="240"/>
                </a:cubicBezTo>
                <a:close/>
                <a:moveTo>
                  <a:pt x="1257" y="439"/>
                </a:moveTo>
                <a:cubicBezTo>
                  <a:pt x="1258" y="437"/>
                  <a:pt x="1259" y="436"/>
                  <a:pt x="1259" y="435"/>
                </a:cubicBezTo>
                <a:cubicBezTo>
                  <a:pt x="1258" y="435"/>
                  <a:pt x="1256" y="436"/>
                  <a:pt x="1257" y="439"/>
                </a:cubicBezTo>
                <a:close/>
                <a:moveTo>
                  <a:pt x="1421" y="270"/>
                </a:moveTo>
                <a:cubicBezTo>
                  <a:pt x="1418" y="270"/>
                  <a:pt x="1415" y="269"/>
                  <a:pt x="1415" y="274"/>
                </a:cubicBezTo>
                <a:cubicBezTo>
                  <a:pt x="1417" y="273"/>
                  <a:pt x="1419" y="271"/>
                  <a:pt x="1421" y="270"/>
                </a:cubicBezTo>
                <a:close/>
                <a:moveTo>
                  <a:pt x="1262" y="440"/>
                </a:moveTo>
                <a:cubicBezTo>
                  <a:pt x="1262" y="441"/>
                  <a:pt x="1263" y="442"/>
                  <a:pt x="1263" y="443"/>
                </a:cubicBezTo>
                <a:cubicBezTo>
                  <a:pt x="1264" y="441"/>
                  <a:pt x="1264" y="440"/>
                  <a:pt x="1262" y="440"/>
                </a:cubicBezTo>
                <a:close/>
                <a:moveTo>
                  <a:pt x="1260" y="419"/>
                </a:moveTo>
                <a:cubicBezTo>
                  <a:pt x="1260" y="420"/>
                  <a:pt x="1259" y="420"/>
                  <a:pt x="1259" y="420"/>
                </a:cubicBezTo>
                <a:cubicBezTo>
                  <a:pt x="1260" y="420"/>
                  <a:pt x="1260" y="420"/>
                  <a:pt x="1261" y="421"/>
                </a:cubicBezTo>
                <a:cubicBezTo>
                  <a:pt x="1259" y="422"/>
                  <a:pt x="1259" y="424"/>
                  <a:pt x="1258" y="426"/>
                </a:cubicBezTo>
                <a:cubicBezTo>
                  <a:pt x="1258" y="427"/>
                  <a:pt x="1255" y="428"/>
                  <a:pt x="1254" y="429"/>
                </a:cubicBezTo>
                <a:cubicBezTo>
                  <a:pt x="1258" y="430"/>
                  <a:pt x="1258" y="431"/>
                  <a:pt x="1254" y="432"/>
                </a:cubicBezTo>
                <a:cubicBezTo>
                  <a:pt x="1256" y="434"/>
                  <a:pt x="1262" y="432"/>
                  <a:pt x="1257" y="429"/>
                </a:cubicBezTo>
                <a:cubicBezTo>
                  <a:pt x="1260" y="431"/>
                  <a:pt x="1261" y="428"/>
                  <a:pt x="1263" y="426"/>
                </a:cubicBezTo>
                <a:cubicBezTo>
                  <a:pt x="1264" y="427"/>
                  <a:pt x="1264" y="427"/>
                  <a:pt x="1264" y="427"/>
                </a:cubicBezTo>
                <a:cubicBezTo>
                  <a:pt x="1261" y="429"/>
                  <a:pt x="1261" y="433"/>
                  <a:pt x="1260" y="436"/>
                </a:cubicBezTo>
                <a:cubicBezTo>
                  <a:pt x="1259" y="438"/>
                  <a:pt x="1261" y="439"/>
                  <a:pt x="1259" y="441"/>
                </a:cubicBezTo>
                <a:cubicBezTo>
                  <a:pt x="1259" y="443"/>
                  <a:pt x="1258" y="444"/>
                  <a:pt x="1259" y="445"/>
                </a:cubicBezTo>
                <a:cubicBezTo>
                  <a:pt x="1261" y="447"/>
                  <a:pt x="1261" y="442"/>
                  <a:pt x="1261" y="440"/>
                </a:cubicBezTo>
                <a:cubicBezTo>
                  <a:pt x="1261" y="437"/>
                  <a:pt x="1261" y="434"/>
                  <a:pt x="1265" y="433"/>
                </a:cubicBezTo>
                <a:cubicBezTo>
                  <a:pt x="1261" y="436"/>
                  <a:pt x="1264" y="439"/>
                  <a:pt x="1266" y="434"/>
                </a:cubicBezTo>
                <a:cubicBezTo>
                  <a:pt x="1267" y="435"/>
                  <a:pt x="1267" y="436"/>
                  <a:pt x="1267" y="437"/>
                </a:cubicBezTo>
                <a:cubicBezTo>
                  <a:pt x="1265" y="437"/>
                  <a:pt x="1266" y="438"/>
                  <a:pt x="1266" y="440"/>
                </a:cubicBezTo>
                <a:cubicBezTo>
                  <a:pt x="1267" y="443"/>
                  <a:pt x="1267" y="442"/>
                  <a:pt x="1266" y="445"/>
                </a:cubicBezTo>
                <a:cubicBezTo>
                  <a:pt x="1265" y="449"/>
                  <a:pt x="1262" y="449"/>
                  <a:pt x="1266" y="452"/>
                </a:cubicBezTo>
                <a:cubicBezTo>
                  <a:pt x="1266" y="452"/>
                  <a:pt x="1266" y="451"/>
                  <a:pt x="1265" y="450"/>
                </a:cubicBezTo>
                <a:cubicBezTo>
                  <a:pt x="1267" y="451"/>
                  <a:pt x="1270" y="453"/>
                  <a:pt x="1269" y="450"/>
                </a:cubicBezTo>
                <a:cubicBezTo>
                  <a:pt x="1272" y="452"/>
                  <a:pt x="1276" y="448"/>
                  <a:pt x="1280" y="448"/>
                </a:cubicBezTo>
                <a:cubicBezTo>
                  <a:pt x="1273" y="450"/>
                  <a:pt x="1277" y="461"/>
                  <a:pt x="1281" y="458"/>
                </a:cubicBezTo>
                <a:cubicBezTo>
                  <a:pt x="1279" y="461"/>
                  <a:pt x="1279" y="466"/>
                  <a:pt x="1282" y="468"/>
                </a:cubicBezTo>
                <a:cubicBezTo>
                  <a:pt x="1281" y="468"/>
                  <a:pt x="1281" y="468"/>
                  <a:pt x="1281" y="468"/>
                </a:cubicBezTo>
                <a:cubicBezTo>
                  <a:pt x="1280" y="467"/>
                  <a:pt x="1280" y="468"/>
                  <a:pt x="1279" y="467"/>
                </a:cubicBezTo>
                <a:cubicBezTo>
                  <a:pt x="1279" y="468"/>
                  <a:pt x="1279" y="468"/>
                  <a:pt x="1279" y="469"/>
                </a:cubicBezTo>
                <a:cubicBezTo>
                  <a:pt x="1277" y="468"/>
                  <a:pt x="1274" y="467"/>
                  <a:pt x="1272" y="469"/>
                </a:cubicBezTo>
                <a:cubicBezTo>
                  <a:pt x="1271" y="467"/>
                  <a:pt x="1270" y="466"/>
                  <a:pt x="1268" y="467"/>
                </a:cubicBezTo>
                <a:cubicBezTo>
                  <a:pt x="1271" y="470"/>
                  <a:pt x="1269" y="472"/>
                  <a:pt x="1267" y="474"/>
                </a:cubicBezTo>
                <a:cubicBezTo>
                  <a:pt x="1268" y="473"/>
                  <a:pt x="1270" y="473"/>
                  <a:pt x="1272" y="473"/>
                </a:cubicBezTo>
                <a:cubicBezTo>
                  <a:pt x="1271" y="476"/>
                  <a:pt x="1273" y="477"/>
                  <a:pt x="1271" y="481"/>
                </a:cubicBezTo>
                <a:cubicBezTo>
                  <a:pt x="1270" y="482"/>
                  <a:pt x="1265" y="483"/>
                  <a:pt x="1263" y="484"/>
                </a:cubicBezTo>
                <a:cubicBezTo>
                  <a:pt x="1263" y="485"/>
                  <a:pt x="1263" y="486"/>
                  <a:pt x="1263" y="486"/>
                </a:cubicBezTo>
                <a:cubicBezTo>
                  <a:pt x="1265" y="490"/>
                  <a:pt x="1268" y="485"/>
                  <a:pt x="1272" y="487"/>
                </a:cubicBezTo>
                <a:cubicBezTo>
                  <a:pt x="1271" y="487"/>
                  <a:pt x="1271" y="487"/>
                  <a:pt x="1270" y="488"/>
                </a:cubicBezTo>
                <a:cubicBezTo>
                  <a:pt x="1272" y="488"/>
                  <a:pt x="1275" y="490"/>
                  <a:pt x="1276" y="490"/>
                </a:cubicBezTo>
                <a:cubicBezTo>
                  <a:pt x="1278" y="489"/>
                  <a:pt x="1281" y="488"/>
                  <a:pt x="1284" y="487"/>
                </a:cubicBezTo>
                <a:cubicBezTo>
                  <a:pt x="1282" y="489"/>
                  <a:pt x="1280" y="490"/>
                  <a:pt x="1280" y="493"/>
                </a:cubicBezTo>
                <a:cubicBezTo>
                  <a:pt x="1275" y="492"/>
                  <a:pt x="1270" y="490"/>
                  <a:pt x="1268" y="496"/>
                </a:cubicBezTo>
                <a:cubicBezTo>
                  <a:pt x="1268" y="500"/>
                  <a:pt x="1262" y="502"/>
                  <a:pt x="1260" y="505"/>
                </a:cubicBezTo>
                <a:cubicBezTo>
                  <a:pt x="1264" y="508"/>
                  <a:pt x="1269" y="499"/>
                  <a:pt x="1275" y="504"/>
                </a:cubicBezTo>
                <a:cubicBezTo>
                  <a:pt x="1278" y="495"/>
                  <a:pt x="1279" y="502"/>
                  <a:pt x="1286" y="499"/>
                </a:cubicBezTo>
                <a:cubicBezTo>
                  <a:pt x="1287" y="498"/>
                  <a:pt x="1291" y="495"/>
                  <a:pt x="1293" y="495"/>
                </a:cubicBezTo>
                <a:cubicBezTo>
                  <a:pt x="1296" y="495"/>
                  <a:pt x="1296" y="498"/>
                  <a:pt x="1299" y="497"/>
                </a:cubicBezTo>
                <a:cubicBezTo>
                  <a:pt x="1304" y="496"/>
                  <a:pt x="1308" y="496"/>
                  <a:pt x="1313" y="494"/>
                </a:cubicBezTo>
                <a:cubicBezTo>
                  <a:pt x="1320" y="491"/>
                  <a:pt x="1309" y="489"/>
                  <a:pt x="1307" y="489"/>
                </a:cubicBezTo>
                <a:cubicBezTo>
                  <a:pt x="1313" y="485"/>
                  <a:pt x="1316" y="483"/>
                  <a:pt x="1317" y="476"/>
                </a:cubicBezTo>
                <a:cubicBezTo>
                  <a:pt x="1318" y="469"/>
                  <a:pt x="1306" y="474"/>
                  <a:pt x="1304" y="473"/>
                </a:cubicBezTo>
                <a:cubicBezTo>
                  <a:pt x="1309" y="469"/>
                  <a:pt x="1302" y="463"/>
                  <a:pt x="1299" y="463"/>
                </a:cubicBezTo>
                <a:cubicBezTo>
                  <a:pt x="1301" y="462"/>
                  <a:pt x="1303" y="463"/>
                  <a:pt x="1304" y="465"/>
                </a:cubicBezTo>
                <a:cubicBezTo>
                  <a:pt x="1303" y="456"/>
                  <a:pt x="1295" y="455"/>
                  <a:pt x="1293" y="448"/>
                </a:cubicBezTo>
                <a:cubicBezTo>
                  <a:pt x="1290" y="438"/>
                  <a:pt x="1286" y="437"/>
                  <a:pt x="1277" y="436"/>
                </a:cubicBezTo>
                <a:cubicBezTo>
                  <a:pt x="1278" y="434"/>
                  <a:pt x="1280" y="433"/>
                  <a:pt x="1283" y="434"/>
                </a:cubicBezTo>
                <a:cubicBezTo>
                  <a:pt x="1280" y="428"/>
                  <a:pt x="1292" y="422"/>
                  <a:pt x="1289" y="417"/>
                </a:cubicBezTo>
                <a:cubicBezTo>
                  <a:pt x="1287" y="413"/>
                  <a:pt x="1273" y="415"/>
                  <a:pt x="1271" y="418"/>
                </a:cubicBezTo>
                <a:cubicBezTo>
                  <a:pt x="1270" y="418"/>
                  <a:pt x="1270" y="418"/>
                  <a:pt x="1270" y="418"/>
                </a:cubicBezTo>
                <a:cubicBezTo>
                  <a:pt x="1271" y="417"/>
                  <a:pt x="1272" y="415"/>
                  <a:pt x="1273" y="414"/>
                </a:cubicBezTo>
                <a:cubicBezTo>
                  <a:pt x="1272" y="414"/>
                  <a:pt x="1271" y="413"/>
                  <a:pt x="1269" y="413"/>
                </a:cubicBezTo>
                <a:cubicBezTo>
                  <a:pt x="1270" y="413"/>
                  <a:pt x="1271" y="413"/>
                  <a:pt x="1272" y="413"/>
                </a:cubicBezTo>
                <a:cubicBezTo>
                  <a:pt x="1273" y="410"/>
                  <a:pt x="1279" y="409"/>
                  <a:pt x="1280" y="404"/>
                </a:cubicBezTo>
                <a:cubicBezTo>
                  <a:pt x="1277" y="403"/>
                  <a:pt x="1272" y="404"/>
                  <a:pt x="1269" y="406"/>
                </a:cubicBezTo>
                <a:cubicBezTo>
                  <a:pt x="1267" y="405"/>
                  <a:pt x="1269" y="405"/>
                  <a:pt x="1267" y="406"/>
                </a:cubicBezTo>
                <a:cubicBezTo>
                  <a:pt x="1266" y="402"/>
                  <a:pt x="1263" y="405"/>
                  <a:pt x="1264" y="408"/>
                </a:cubicBezTo>
                <a:cubicBezTo>
                  <a:pt x="1264" y="408"/>
                  <a:pt x="1263" y="409"/>
                  <a:pt x="1262" y="409"/>
                </a:cubicBezTo>
                <a:cubicBezTo>
                  <a:pt x="1262" y="410"/>
                  <a:pt x="1262" y="410"/>
                  <a:pt x="1261" y="411"/>
                </a:cubicBezTo>
                <a:cubicBezTo>
                  <a:pt x="1262" y="412"/>
                  <a:pt x="1263" y="413"/>
                  <a:pt x="1264" y="414"/>
                </a:cubicBezTo>
                <a:cubicBezTo>
                  <a:pt x="1263" y="413"/>
                  <a:pt x="1261" y="413"/>
                  <a:pt x="1259" y="413"/>
                </a:cubicBezTo>
                <a:cubicBezTo>
                  <a:pt x="1260" y="415"/>
                  <a:pt x="1260" y="416"/>
                  <a:pt x="1260" y="418"/>
                </a:cubicBezTo>
                <a:cubicBezTo>
                  <a:pt x="1260" y="417"/>
                  <a:pt x="1259" y="417"/>
                  <a:pt x="1258" y="417"/>
                </a:cubicBezTo>
                <a:cubicBezTo>
                  <a:pt x="1258" y="419"/>
                  <a:pt x="1259" y="419"/>
                  <a:pt x="1260" y="419"/>
                </a:cubicBezTo>
                <a:close/>
                <a:moveTo>
                  <a:pt x="1270" y="455"/>
                </a:moveTo>
                <a:cubicBezTo>
                  <a:pt x="1268" y="456"/>
                  <a:pt x="1267" y="457"/>
                  <a:pt x="1267" y="459"/>
                </a:cubicBezTo>
                <a:cubicBezTo>
                  <a:pt x="1267" y="459"/>
                  <a:pt x="1268" y="459"/>
                  <a:pt x="1268" y="459"/>
                </a:cubicBezTo>
                <a:cubicBezTo>
                  <a:pt x="1270" y="458"/>
                  <a:pt x="1270" y="457"/>
                  <a:pt x="1270" y="455"/>
                </a:cubicBezTo>
                <a:close/>
                <a:moveTo>
                  <a:pt x="1434" y="267"/>
                </a:moveTo>
                <a:cubicBezTo>
                  <a:pt x="1436" y="264"/>
                  <a:pt x="1439" y="261"/>
                  <a:pt x="1442" y="258"/>
                </a:cubicBezTo>
                <a:cubicBezTo>
                  <a:pt x="1440" y="260"/>
                  <a:pt x="1438" y="261"/>
                  <a:pt x="1436" y="263"/>
                </a:cubicBezTo>
                <a:cubicBezTo>
                  <a:pt x="1434" y="263"/>
                  <a:pt x="1433" y="265"/>
                  <a:pt x="1434" y="267"/>
                </a:cubicBezTo>
                <a:close/>
                <a:moveTo>
                  <a:pt x="1449" y="249"/>
                </a:moveTo>
                <a:cubicBezTo>
                  <a:pt x="1448" y="251"/>
                  <a:pt x="1446" y="251"/>
                  <a:pt x="1444" y="254"/>
                </a:cubicBezTo>
                <a:cubicBezTo>
                  <a:pt x="1446" y="254"/>
                  <a:pt x="1447" y="254"/>
                  <a:pt x="1449" y="254"/>
                </a:cubicBezTo>
                <a:cubicBezTo>
                  <a:pt x="1451" y="251"/>
                  <a:pt x="1453" y="250"/>
                  <a:pt x="1449" y="249"/>
                </a:cubicBezTo>
                <a:close/>
                <a:moveTo>
                  <a:pt x="1439" y="254"/>
                </a:moveTo>
                <a:cubicBezTo>
                  <a:pt x="1435" y="255"/>
                  <a:pt x="1435" y="255"/>
                  <a:pt x="1435" y="259"/>
                </a:cubicBezTo>
                <a:cubicBezTo>
                  <a:pt x="1434" y="265"/>
                  <a:pt x="1443" y="257"/>
                  <a:pt x="1444" y="256"/>
                </a:cubicBezTo>
                <a:cubicBezTo>
                  <a:pt x="1443" y="252"/>
                  <a:pt x="1441" y="253"/>
                  <a:pt x="1439" y="254"/>
                </a:cubicBezTo>
                <a:close/>
                <a:moveTo>
                  <a:pt x="1456" y="247"/>
                </a:moveTo>
                <a:cubicBezTo>
                  <a:pt x="1454" y="246"/>
                  <a:pt x="1451" y="245"/>
                  <a:pt x="1450" y="249"/>
                </a:cubicBezTo>
                <a:cubicBezTo>
                  <a:pt x="1451" y="249"/>
                  <a:pt x="1452" y="250"/>
                  <a:pt x="1453" y="250"/>
                </a:cubicBezTo>
                <a:cubicBezTo>
                  <a:pt x="1454" y="250"/>
                  <a:pt x="1456" y="249"/>
                  <a:pt x="1456" y="247"/>
                </a:cubicBezTo>
                <a:close/>
                <a:moveTo>
                  <a:pt x="1430" y="264"/>
                </a:moveTo>
                <a:cubicBezTo>
                  <a:pt x="1428" y="265"/>
                  <a:pt x="1429" y="267"/>
                  <a:pt x="1426" y="269"/>
                </a:cubicBezTo>
                <a:cubicBezTo>
                  <a:pt x="1427" y="267"/>
                  <a:pt x="1427" y="265"/>
                  <a:pt x="1427" y="263"/>
                </a:cubicBezTo>
                <a:cubicBezTo>
                  <a:pt x="1425" y="263"/>
                  <a:pt x="1424" y="265"/>
                  <a:pt x="1425" y="268"/>
                </a:cubicBezTo>
                <a:cubicBezTo>
                  <a:pt x="1424" y="268"/>
                  <a:pt x="1423" y="268"/>
                  <a:pt x="1422" y="268"/>
                </a:cubicBezTo>
                <a:cubicBezTo>
                  <a:pt x="1422" y="271"/>
                  <a:pt x="1423" y="270"/>
                  <a:pt x="1421" y="272"/>
                </a:cubicBezTo>
                <a:cubicBezTo>
                  <a:pt x="1424" y="272"/>
                  <a:pt x="1425" y="273"/>
                  <a:pt x="1427" y="271"/>
                </a:cubicBezTo>
                <a:cubicBezTo>
                  <a:pt x="1428" y="269"/>
                  <a:pt x="1430" y="268"/>
                  <a:pt x="1432" y="268"/>
                </a:cubicBezTo>
                <a:cubicBezTo>
                  <a:pt x="1433" y="266"/>
                  <a:pt x="1432" y="262"/>
                  <a:pt x="1430" y="264"/>
                </a:cubicBezTo>
                <a:close/>
                <a:moveTo>
                  <a:pt x="1423" y="275"/>
                </a:moveTo>
                <a:cubicBezTo>
                  <a:pt x="1423" y="279"/>
                  <a:pt x="1421" y="279"/>
                  <a:pt x="1418" y="280"/>
                </a:cubicBezTo>
                <a:cubicBezTo>
                  <a:pt x="1419" y="281"/>
                  <a:pt x="1419" y="281"/>
                  <a:pt x="1420" y="282"/>
                </a:cubicBezTo>
                <a:cubicBezTo>
                  <a:pt x="1420" y="283"/>
                  <a:pt x="1419" y="284"/>
                  <a:pt x="1418" y="284"/>
                </a:cubicBezTo>
                <a:cubicBezTo>
                  <a:pt x="1422" y="281"/>
                  <a:pt x="1423" y="280"/>
                  <a:pt x="1423" y="275"/>
                </a:cubicBezTo>
                <a:close/>
                <a:moveTo>
                  <a:pt x="1426" y="274"/>
                </a:moveTo>
                <a:cubicBezTo>
                  <a:pt x="1425" y="273"/>
                  <a:pt x="1424" y="274"/>
                  <a:pt x="1424" y="273"/>
                </a:cubicBezTo>
                <a:cubicBezTo>
                  <a:pt x="1423" y="275"/>
                  <a:pt x="1424" y="276"/>
                  <a:pt x="1424" y="277"/>
                </a:cubicBezTo>
                <a:cubicBezTo>
                  <a:pt x="1426" y="275"/>
                  <a:pt x="1429" y="272"/>
                  <a:pt x="1431" y="270"/>
                </a:cubicBezTo>
                <a:cubicBezTo>
                  <a:pt x="1429" y="270"/>
                  <a:pt x="1427" y="271"/>
                  <a:pt x="1426" y="274"/>
                </a:cubicBezTo>
                <a:close/>
                <a:moveTo>
                  <a:pt x="1462" y="248"/>
                </a:moveTo>
                <a:cubicBezTo>
                  <a:pt x="1459" y="246"/>
                  <a:pt x="1453" y="250"/>
                  <a:pt x="1451" y="253"/>
                </a:cubicBezTo>
                <a:cubicBezTo>
                  <a:pt x="1452" y="253"/>
                  <a:pt x="1454" y="252"/>
                  <a:pt x="1455" y="251"/>
                </a:cubicBezTo>
                <a:cubicBezTo>
                  <a:pt x="1458" y="250"/>
                  <a:pt x="1460" y="249"/>
                  <a:pt x="1462" y="248"/>
                </a:cubicBezTo>
                <a:close/>
                <a:moveTo>
                  <a:pt x="1465" y="244"/>
                </a:moveTo>
                <a:cubicBezTo>
                  <a:pt x="1464" y="244"/>
                  <a:pt x="1462" y="244"/>
                  <a:pt x="1462" y="244"/>
                </a:cubicBezTo>
                <a:cubicBezTo>
                  <a:pt x="1462" y="245"/>
                  <a:pt x="1462" y="246"/>
                  <a:pt x="1462" y="246"/>
                </a:cubicBezTo>
                <a:cubicBezTo>
                  <a:pt x="1464" y="248"/>
                  <a:pt x="1465" y="247"/>
                  <a:pt x="1465" y="244"/>
                </a:cubicBezTo>
                <a:close/>
                <a:moveTo>
                  <a:pt x="1850" y="192"/>
                </a:moveTo>
                <a:cubicBezTo>
                  <a:pt x="1845" y="192"/>
                  <a:pt x="1846" y="194"/>
                  <a:pt x="1846" y="200"/>
                </a:cubicBezTo>
                <a:cubicBezTo>
                  <a:pt x="1850" y="199"/>
                  <a:pt x="1855" y="198"/>
                  <a:pt x="1859" y="197"/>
                </a:cubicBezTo>
                <a:cubicBezTo>
                  <a:pt x="1857" y="193"/>
                  <a:pt x="1854" y="191"/>
                  <a:pt x="1850" y="192"/>
                </a:cubicBezTo>
                <a:close/>
                <a:moveTo>
                  <a:pt x="2309" y="678"/>
                </a:moveTo>
                <a:cubicBezTo>
                  <a:pt x="2309" y="680"/>
                  <a:pt x="2309" y="682"/>
                  <a:pt x="2310" y="684"/>
                </a:cubicBezTo>
                <a:cubicBezTo>
                  <a:pt x="2314" y="684"/>
                  <a:pt x="2311" y="679"/>
                  <a:pt x="2314" y="679"/>
                </a:cubicBezTo>
                <a:cubicBezTo>
                  <a:pt x="2319" y="680"/>
                  <a:pt x="2316" y="685"/>
                  <a:pt x="2315" y="687"/>
                </a:cubicBezTo>
                <a:cubicBezTo>
                  <a:pt x="2313" y="691"/>
                  <a:pt x="2312" y="702"/>
                  <a:pt x="2319" y="698"/>
                </a:cubicBezTo>
                <a:cubicBezTo>
                  <a:pt x="2324" y="694"/>
                  <a:pt x="2325" y="687"/>
                  <a:pt x="2328" y="682"/>
                </a:cubicBezTo>
                <a:cubicBezTo>
                  <a:pt x="2329" y="680"/>
                  <a:pt x="2326" y="676"/>
                  <a:pt x="2325" y="675"/>
                </a:cubicBezTo>
                <a:cubicBezTo>
                  <a:pt x="2324" y="672"/>
                  <a:pt x="2322" y="676"/>
                  <a:pt x="2320" y="672"/>
                </a:cubicBezTo>
                <a:cubicBezTo>
                  <a:pt x="2324" y="669"/>
                  <a:pt x="2328" y="674"/>
                  <a:pt x="2330" y="667"/>
                </a:cubicBezTo>
                <a:cubicBezTo>
                  <a:pt x="2332" y="671"/>
                  <a:pt x="2334" y="669"/>
                  <a:pt x="2336" y="668"/>
                </a:cubicBezTo>
                <a:cubicBezTo>
                  <a:pt x="2337" y="667"/>
                  <a:pt x="2342" y="666"/>
                  <a:pt x="2342" y="665"/>
                </a:cubicBezTo>
                <a:cubicBezTo>
                  <a:pt x="2345" y="662"/>
                  <a:pt x="2351" y="664"/>
                  <a:pt x="2354" y="664"/>
                </a:cubicBezTo>
                <a:cubicBezTo>
                  <a:pt x="2349" y="669"/>
                  <a:pt x="2352" y="673"/>
                  <a:pt x="2356" y="677"/>
                </a:cubicBezTo>
                <a:cubicBezTo>
                  <a:pt x="2359" y="673"/>
                  <a:pt x="2361" y="667"/>
                  <a:pt x="2365" y="668"/>
                </a:cubicBezTo>
                <a:cubicBezTo>
                  <a:pt x="2363" y="666"/>
                  <a:pt x="2362" y="663"/>
                  <a:pt x="2365" y="661"/>
                </a:cubicBezTo>
                <a:cubicBezTo>
                  <a:pt x="2369" y="667"/>
                  <a:pt x="2376" y="664"/>
                  <a:pt x="2380" y="659"/>
                </a:cubicBezTo>
                <a:cubicBezTo>
                  <a:pt x="2381" y="661"/>
                  <a:pt x="2381" y="663"/>
                  <a:pt x="2382" y="664"/>
                </a:cubicBezTo>
                <a:cubicBezTo>
                  <a:pt x="2384" y="661"/>
                  <a:pt x="2386" y="658"/>
                  <a:pt x="2389" y="656"/>
                </a:cubicBezTo>
                <a:cubicBezTo>
                  <a:pt x="2388" y="658"/>
                  <a:pt x="2388" y="660"/>
                  <a:pt x="2387" y="662"/>
                </a:cubicBezTo>
                <a:cubicBezTo>
                  <a:pt x="2391" y="660"/>
                  <a:pt x="2392" y="657"/>
                  <a:pt x="2395" y="655"/>
                </a:cubicBezTo>
                <a:cubicBezTo>
                  <a:pt x="2396" y="655"/>
                  <a:pt x="2395" y="647"/>
                  <a:pt x="2395" y="645"/>
                </a:cubicBezTo>
                <a:cubicBezTo>
                  <a:pt x="2396" y="641"/>
                  <a:pt x="2398" y="641"/>
                  <a:pt x="2398" y="635"/>
                </a:cubicBezTo>
                <a:cubicBezTo>
                  <a:pt x="2397" y="632"/>
                  <a:pt x="2397" y="627"/>
                  <a:pt x="2401" y="629"/>
                </a:cubicBezTo>
                <a:cubicBezTo>
                  <a:pt x="2401" y="626"/>
                  <a:pt x="2401" y="623"/>
                  <a:pt x="2403" y="622"/>
                </a:cubicBezTo>
                <a:cubicBezTo>
                  <a:pt x="2406" y="620"/>
                  <a:pt x="2405" y="616"/>
                  <a:pt x="2405" y="613"/>
                </a:cubicBezTo>
                <a:cubicBezTo>
                  <a:pt x="2405" y="610"/>
                  <a:pt x="2402" y="607"/>
                  <a:pt x="2401" y="604"/>
                </a:cubicBezTo>
                <a:cubicBezTo>
                  <a:pt x="2400" y="602"/>
                  <a:pt x="2401" y="600"/>
                  <a:pt x="2402" y="597"/>
                </a:cubicBezTo>
                <a:cubicBezTo>
                  <a:pt x="2398" y="595"/>
                  <a:pt x="2395" y="598"/>
                  <a:pt x="2397" y="603"/>
                </a:cubicBezTo>
                <a:cubicBezTo>
                  <a:pt x="2394" y="593"/>
                  <a:pt x="2389" y="605"/>
                  <a:pt x="2388" y="609"/>
                </a:cubicBezTo>
                <a:cubicBezTo>
                  <a:pt x="2387" y="612"/>
                  <a:pt x="2390" y="613"/>
                  <a:pt x="2390" y="615"/>
                </a:cubicBezTo>
                <a:cubicBezTo>
                  <a:pt x="2389" y="618"/>
                  <a:pt x="2387" y="622"/>
                  <a:pt x="2386" y="626"/>
                </a:cubicBezTo>
                <a:cubicBezTo>
                  <a:pt x="2385" y="631"/>
                  <a:pt x="2381" y="636"/>
                  <a:pt x="2377" y="638"/>
                </a:cubicBezTo>
                <a:cubicBezTo>
                  <a:pt x="2374" y="640"/>
                  <a:pt x="2371" y="641"/>
                  <a:pt x="2368" y="642"/>
                </a:cubicBezTo>
                <a:cubicBezTo>
                  <a:pt x="2365" y="642"/>
                  <a:pt x="2369" y="636"/>
                  <a:pt x="2370" y="636"/>
                </a:cubicBezTo>
                <a:cubicBezTo>
                  <a:pt x="2366" y="637"/>
                  <a:pt x="2364" y="637"/>
                  <a:pt x="2364" y="641"/>
                </a:cubicBezTo>
                <a:cubicBezTo>
                  <a:pt x="2364" y="644"/>
                  <a:pt x="2360" y="647"/>
                  <a:pt x="2359" y="649"/>
                </a:cubicBezTo>
                <a:cubicBezTo>
                  <a:pt x="2357" y="651"/>
                  <a:pt x="2359" y="653"/>
                  <a:pt x="2356" y="655"/>
                </a:cubicBezTo>
                <a:cubicBezTo>
                  <a:pt x="2352" y="657"/>
                  <a:pt x="2354" y="653"/>
                  <a:pt x="2351" y="653"/>
                </a:cubicBezTo>
                <a:cubicBezTo>
                  <a:pt x="2346" y="654"/>
                  <a:pt x="2336" y="653"/>
                  <a:pt x="2333" y="657"/>
                </a:cubicBezTo>
                <a:cubicBezTo>
                  <a:pt x="2329" y="663"/>
                  <a:pt x="2325" y="666"/>
                  <a:pt x="2319" y="666"/>
                </a:cubicBezTo>
                <a:cubicBezTo>
                  <a:pt x="2321" y="672"/>
                  <a:pt x="2313" y="675"/>
                  <a:pt x="2309" y="678"/>
                </a:cubicBezTo>
                <a:close/>
                <a:moveTo>
                  <a:pt x="2301" y="950"/>
                </a:moveTo>
                <a:cubicBezTo>
                  <a:pt x="2299" y="952"/>
                  <a:pt x="2295" y="955"/>
                  <a:pt x="2293" y="957"/>
                </a:cubicBezTo>
                <a:cubicBezTo>
                  <a:pt x="2291" y="961"/>
                  <a:pt x="2293" y="962"/>
                  <a:pt x="2293" y="966"/>
                </a:cubicBezTo>
                <a:cubicBezTo>
                  <a:pt x="2294" y="968"/>
                  <a:pt x="2294" y="972"/>
                  <a:pt x="2294" y="975"/>
                </a:cubicBezTo>
                <a:cubicBezTo>
                  <a:pt x="2293" y="977"/>
                  <a:pt x="2298" y="980"/>
                  <a:pt x="2300" y="981"/>
                </a:cubicBezTo>
                <a:cubicBezTo>
                  <a:pt x="2299" y="977"/>
                  <a:pt x="2297" y="968"/>
                  <a:pt x="2304" y="971"/>
                </a:cubicBezTo>
                <a:cubicBezTo>
                  <a:pt x="2303" y="970"/>
                  <a:pt x="2296" y="966"/>
                  <a:pt x="2300" y="965"/>
                </a:cubicBezTo>
                <a:cubicBezTo>
                  <a:pt x="2303" y="964"/>
                  <a:pt x="2304" y="960"/>
                  <a:pt x="2300" y="959"/>
                </a:cubicBezTo>
                <a:cubicBezTo>
                  <a:pt x="2300" y="957"/>
                  <a:pt x="2301" y="956"/>
                  <a:pt x="2302" y="955"/>
                </a:cubicBezTo>
                <a:cubicBezTo>
                  <a:pt x="2302" y="953"/>
                  <a:pt x="2301" y="952"/>
                  <a:pt x="2301" y="950"/>
                </a:cubicBezTo>
                <a:close/>
                <a:moveTo>
                  <a:pt x="2474" y="1179"/>
                </a:moveTo>
                <a:cubicBezTo>
                  <a:pt x="2470" y="1175"/>
                  <a:pt x="2476" y="1170"/>
                  <a:pt x="2469" y="1167"/>
                </a:cubicBezTo>
                <a:cubicBezTo>
                  <a:pt x="2468" y="1167"/>
                  <a:pt x="2464" y="1172"/>
                  <a:pt x="2464" y="1169"/>
                </a:cubicBezTo>
                <a:cubicBezTo>
                  <a:pt x="2463" y="1166"/>
                  <a:pt x="2462" y="1162"/>
                  <a:pt x="2461" y="1159"/>
                </a:cubicBezTo>
                <a:cubicBezTo>
                  <a:pt x="2459" y="1153"/>
                  <a:pt x="2459" y="1149"/>
                  <a:pt x="2454" y="1146"/>
                </a:cubicBezTo>
                <a:cubicBezTo>
                  <a:pt x="2452" y="1145"/>
                  <a:pt x="2438" y="1139"/>
                  <a:pt x="2438" y="1137"/>
                </a:cubicBezTo>
                <a:cubicBezTo>
                  <a:pt x="2438" y="1131"/>
                  <a:pt x="2439" y="1124"/>
                  <a:pt x="2435" y="1120"/>
                </a:cubicBezTo>
                <a:cubicBezTo>
                  <a:pt x="2430" y="1114"/>
                  <a:pt x="2430" y="1111"/>
                  <a:pt x="2430" y="1103"/>
                </a:cubicBezTo>
                <a:cubicBezTo>
                  <a:pt x="2430" y="1097"/>
                  <a:pt x="2423" y="1094"/>
                  <a:pt x="2419" y="1097"/>
                </a:cubicBezTo>
                <a:cubicBezTo>
                  <a:pt x="2418" y="1085"/>
                  <a:pt x="2414" y="1076"/>
                  <a:pt x="2409" y="1064"/>
                </a:cubicBezTo>
                <a:cubicBezTo>
                  <a:pt x="2404" y="1066"/>
                  <a:pt x="2403" y="1076"/>
                  <a:pt x="2402" y="1082"/>
                </a:cubicBezTo>
                <a:cubicBezTo>
                  <a:pt x="2400" y="1087"/>
                  <a:pt x="2401" y="1094"/>
                  <a:pt x="2402" y="1100"/>
                </a:cubicBezTo>
                <a:cubicBezTo>
                  <a:pt x="2402" y="1107"/>
                  <a:pt x="2398" y="1129"/>
                  <a:pt x="2388" y="1126"/>
                </a:cubicBezTo>
                <a:cubicBezTo>
                  <a:pt x="2385" y="1125"/>
                  <a:pt x="2382" y="1119"/>
                  <a:pt x="2378" y="1116"/>
                </a:cubicBezTo>
                <a:cubicBezTo>
                  <a:pt x="2372" y="1113"/>
                  <a:pt x="2365" y="1109"/>
                  <a:pt x="2359" y="1105"/>
                </a:cubicBezTo>
                <a:cubicBezTo>
                  <a:pt x="2353" y="1101"/>
                  <a:pt x="2355" y="1099"/>
                  <a:pt x="2357" y="1092"/>
                </a:cubicBezTo>
                <a:cubicBezTo>
                  <a:pt x="2358" y="1086"/>
                  <a:pt x="2362" y="1083"/>
                  <a:pt x="2366" y="1079"/>
                </a:cubicBezTo>
                <a:cubicBezTo>
                  <a:pt x="2359" y="1073"/>
                  <a:pt x="2358" y="1072"/>
                  <a:pt x="2350" y="1072"/>
                </a:cubicBezTo>
                <a:cubicBezTo>
                  <a:pt x="2344" y="1071"/>
                  <a:pt x="2337" y="1070"/>
                  <a:pt x="2331" y="1070"/>
                </a:cubicBezTo>
                <a:cubicBezTo>
                  <a:pt x="2331" y="1073"/>
                  <a:pt x="2331" y="1076"/>
                  <a:pt x="2332" y="1079"/>
                </a:cubicBezTo>
                <a:cubicBezTo>
                  <a:pt x="2325" y="1078"/>
                  <a:pt x="2318" y="1074"/>
                  <a:pt x="2314" y="1081"/>
                </a:cubicBezTo>
                <a:cubicBezTo>
                  <a:pt x="2310" y="1087"/>
                  <a:pt x="2309" y="1093"/>
                  <a:pt x="2307" y="1101"/>
                </a:cubicBezTo>
                <a:cubicBezTo>
                  <a:pt x="2301" y="1098"/>
                  <a:pt x="2295" y="1094"/>
                  <a:pt x="2289" y="1091"/>
                </a:cubicBezTo>
                <a:cubicBezTo>
                  <a:pt x="2286" y="1090"/>
                  <a:pt x="2279" y="1099"/>
                  <a:pt x="2277" y="1100"/>
                </a:cubicBezTo>
                <a:cubicBezTo>
                  <a:pt x="2267" y="1108"/>
                  <a:pt x="2254" y="1116"/>
                  <a:pt x="2249" y="1128"/>
                </a:cubicBezTo>
                <a:cubicBezTo>
                  <a:pt x="2247" y="1135"/>
                  <a:pt x="2247" y="1140"/>
                  <a:pt x="2241" y="1142"/>
                </a:cubicBezTo>
                <a:cubicBezTo>
                  <a:pt x="2232" y="1144"/>
                  <a:pt x="2224" y="1146"/>
                  <a:pt x="2216" y="1148"/>
                </a:cubicBezTo>
                <a:cubicBezTo>
                  <a:pt x="2210" y="1149"/>
                  <a:pt x="2207" y="1151"/>
                  <a:pt x="2202" y="1155"/>
                </a:cubicBezTo>
                <a:cubicBezTo>
                  <a:pt x="2196" y="1160"/>
                  <a:pt x="2194" y="1161"/>
                  <a:pt x="2191" y="1169"/>
                </a:cubicBezTo>
                <a:cubicBezTo>
                  <a:pt x="2190" y="1166"/>
                  <a:pt x="2189" y="1164"/>
                  <a:pt x="2188" y="1161"/>
                </a:cubicBezTo>
                <a:cubicBezTo>
                  <a:pt x="2184" y="1171"/>
                  <a:pt x="2181" y="1180"/>
                  <a:pt x="2186" y="1190"/>
                </a:cubicBezTo>
                <a:cubicBezTo>
                  <a:pt x="2188" y="1197"/>
                  <a:pt x="2187" y="1198"/>
                  <a:pt x="2185" y="1204"/>
                </a:cubicBezTo>
                <a:cubicBezTo>
                  <a:pt x="2184" y="1209"/>
                  <a:pt x="2187" y="1212"/>
                  <a:pt x="2189" y="1216"/>
                </a:cubicBezTo>
                <a:cubicBezTo>
                  <a:pt x="2193" y="1226"/>
                  <a:pt x="2197" y="1236"/>
                  <a:pt x="2198" y="1248"/>
                </a:cubicBezTo>
                <a:cubicBezTo>
                  <a:pt x="2199" y="1252"/>
                  <a:pt x="2203" y="1263"/>
                  <a:pt x="2201" y="1267"/>
                </a:cubicBezTo>
                <a:cubicBezTo>
                  <a:pt x="2201" y="1268"/>
                  <a:pt x="2191" y="1274"/>
                  <a:pt x="2196" y="1277"/>
                </a:cubicBezTo>
                <a:cubicBezTo>
                  <a:pt x="2200" y="1280"/>
                  <a:pt x="2204" y="1286"/>
                  <a:pt x="2209" y="1286"/>
                </a:cubicBezTo>
                <a:cubicBezTo>
                  <a:pt x="2213" y="1286"/>
                  <a:pt x="2219" y="1287"/>
                  <a:pt x="2223" y="1284"/>
                </a:cubicBezTo>
                <a:cubicBezTo>
                  <a:pt x="2228" y="1278"/>
                  <a:pt x="2229" y="1276"/>
                  <a:pt x="2236" y="1276"/>
                </a:cubicBezTo>
                <a:cubicBezTo>
                  <a:pt x="2241" y="1275"/>
                  <a:pt x="2246" y="1275"/>
                  <a:pt x="2251" y="1274"/>
                </a:cubicBezTo>
                <a:cubicBezTo>
                  <a:pt x="2255" y="1274"/>
                  <a:pt x="2258" y="1274"/>
                  <a:pt x="2262" y="1274"/>
                </a:cubicBezTo>
                <a:cubicBezTo>
                  <a:pt x="2263" y="1274"/>
                  <a:pt x="2265" y="1269"/>
                  <a:pt x="2266" y="1268"/>
                </a:cubicBezTo>
                <a:cubicBezTo>
                  <a:pt x="2267" y="1263"/>
                  <a:pt x="2275" y="1262"/>
                  <a:pt x="2279" y="1260"/>
                </a:cubicBezTo>
                <a:cubicBezTo>
                  <a:pt x="2283" y="1258"/>
                  <a:pt x="2289" y="1261"/>
                  <a:pt x="2292" y="1259"/>
                </a:cubicBezTo>
                <a:cubicBezTo>
                  <a:pt x="2295" y="1257"/>
                  <a:pt x="2301" y="1252"/>
                  <a:pt x="2304" y="1252"/>
                </a:cubicBezTo>
                <a:cubicBezTo>
                  <a:pt x="2316" y="1254"/>
                  <a:pt x="2326" y="1255"/>
                  <a:pt x="2337" y="1259"/>
                </a:cubicBezTo>
                <a:cubicBezTo>
                  <a:pt x="2344" y="1262"/>
                  <a:pt x="2345" y="1263"/>
                  <a:pt x="2349" y="1270"/>
                </a:cubicBezTo>
                <a:cubicBezTo>
                  <a:pt x="2351" y="1275"/>
                  <a:pt x="2354" y="1279"/>
                  <a:pt x="2357" y="1283"/>
                </a:cubicBezTo>
                <a:cubicBezTo>
                  <a:pt x="2363" y="1276"/>
                  <a:pt x="2368" y="1270"/>
                  <a:pt x="2373" y="1262"/>
                </a:cubicBezTo>
                <a:cubicBezTo>
                  <a:pt x="2376" y="1271"/>
                  <a:pt x="2370" y="1277"/>
                  <a:pt x="2366" y="1285"/>
                </a:cubicBezTo>
                <a:cubicBezTo>
                  <a:pt x="2373" y="1286"/>
                  <a:pt x="2373" y="1282"/>
                  <a:pt x="2376" y="1275"/>
                </a:cubicBezTo>
                <a:cubicBezTo>
                  <a:pt x="2376" y="1280"/>
                  <a:pt x="2375" y="1291"/>
                  <a:pt x="2380" y="1291"/>
                </a:cubicBezTo>
                <a:cubicBezTo>
                  <a:pt x="2384" y="1291"/>
                  <a:pt x="2387" y="1299"/>
                  <a:pt x="2387" y="1303"/>
                </a:cubicBezTo>
                <a:cubicBezTo>
                  <a:pt x="2390" y="1315"/>
                  <a:pt x="2399" y="1319"/>
                  <a:pt x="2410" y="1320"/>
                </a:cubicBezTo>
                <a:cubicBezTo>
                  <a:pt x="2416" y="1321"/>
                  <a:pt x="2417" y="1322"/>
                  <a:pt x="2423" y="1318"/>
                </a:cubicBezTo>
                <a:cubicBezTo>
                  <a:pt x="2429" y="1312"/>
                  <a:pt x="2428" y="1315"/>
                  <a:pt x="2434" y="1321"/>
                </a:cubicBezTo>
                <a:cubicBezTo>
                  <a:pt x="2436" y="1324"/>
                  <a:pt x="2443" y="1322"/>
                  <a:pt x="2445" y="1319"/>
                </a:cubicBezTo>
                <a:cubicBezTo>
                  <a:pt x="2450" y="1314"/>
                  <a:pt x="2451" y="1313"/>
                  <a:pt x="2458" y="1313"/>
                </a:cubicBezTo>
                <a:cubicBezTo>
                  <a:pt x="2471" y="1313"/>
                  <a:pt x="2470" y="1296"/>
                  <a:pt x="2472" y="1285"/>
                </a:cubicBezTo>
                <a:cubicBezTo>
                  <a:pt x="2473" y="1276"/>
                  <a:pt x="2483" y="1269"/>
                  <a:pt x="2485" y="1260"/>
                </a:cubicBezTo>
                <a:cubicBezTo>
                  <a:pt x="2488" y="1250"/>
                  <a:pt x="2494" y="1237"/>
                  <a:pt x="2494" y="1226"/>
                </a:cubicBezTo>
                <a:cubicBezTo>
                  <a:pt x="2494" y="1215"/>
                  <a:pt x="2491" y="1203"/>
                  <a:pt x="2489" y="1193"/>
                </a:cubicBezTo>
                <a:cubicBezTo>
                  <a:pt x="2484" y="1188"/>
                  <a:pt x="2479" y="1184"/>
                  <a:pt x="2474" y="1179"/>
                </a:cubicBezTo>
                <a:close/>
                <a:moveTo>
                  <a:pt x="2281" y="1001"/>
                </a:moveTo>
                <a:cubicBezTo>
                  <a:pt x="2278" y="1008"/>
                  <a:pt x="2290" y="1005"/>
                  <a:pt x="2291" y="1004"/>
                </a:cubicBezTo>
                <a:cubicBezTo>
                  <a:pt x="2291" y="1000"/>
                  <a:pt x="2282" y="996"/>
                  <a:pt x="2281" y="1001"/>
                </a:cubicBezTo>
                <a:close/>
                <a:moveTo>
                  <a:pt x="2321" y="1070"/>
                </a:moveTo>
                <a:cubicBezTo>
                  <a:pt x="2317" y="1072"/>
                  <a:pt x="2313" y="1067"/>
                  <a:pt x="2312" y="1074"/>
                </a:cubicBezTo>
                <a:cubicBezTo>
                  <a:pt x="2315" y="1074"/>
                  <a:pt x="2319" y="1076"/>
                  <a:pt x="2321" y="1074"/>
                </a:cubicBezTo>
                <a:cubicBezTo>
                  <a:pt x="2324" y="1072"/>
                  <a:pt x="2325" y="1068"/>
                  <a:pt x="2321" y="1070"/>
                </a:cubicBezTo>
                <a:close/>
                <a:moveTo>
                  <a:pt x="2490" y="1014"/>
                </a:moveTo>
                <a:cubicBezTo>
                  <a:pt x="2492" y="1010"/>
                  <a:pt x="2492" y="1010"/>
                  <a:pt x="2490" y="1006"/>
                </a:cubicBezTo>
                <a:cubicBezTo>
                  <a:pt x="2490" y="1006"/>
                  <a:pt x="2488" y="1007"/>
                  <a:pt x="2487" y="1006"/>
                </a:cubicBezTo>
                <a:cubicBezTo>
                  <a:pt x="2487" y="1005"/>
                  <a:pt x="2486" y="1003"/>
                  <a:pt x="2485" y="1003"/>
                </a:cubicBezTo>
                <a:cubicBezTo>
                  <a:pt x="2482" y="1000"/>
                  <a:pt x="2477" y="997"/>
                  <a:pt x="2473" y="995"/>
                </a:cubicBezTo>
                <a:cubicBezTo>
                  <a:pt x="2472" y="999"/>
                  <a:pt x="2490" y="1002"/>
                  <a:pt x="2488" y="1011"/>
                </a:cubicBezTo>
                <a:cubicBezTo>
                  <a:pt x="2488" y="1012"/>
                  <a:pt x="2489" y="1013"/>
                  <a:pt x="2490" y="1014"/>
                </a:cubicBezTo>
                <a:close/>
                <a:moveTo>
                  <a:pt x="2450" y="1341"/>
                </a:moveTo>
                <a:cubicBezTo>
                  <a:pt x="2448" y="1342"/>
                  <a:pt x="2441" y="1347"/>
                  <a:pt x="2439" y="1346"/>
                </a:cubicBezTo>
                <a:cubicBezTo>
                  <a:pt x="2434" y="1344"/>
                  <a:pt x="2430" y="1342"/>
                  <a:pt x="2426" y="1340"/>
                </a:cubicBezTo>
                <a:cubicBezTo>
                  <a:pt x="2425" y="1346"/>
                  <a:pt x="2426" y="1354"/>
                  <a:pt x="2429" y="1360"/>
                </a:cubicBezTo>
                <a:cubicBezTo>
                  <a:pt x="2432" y="1368"/>
                  <a:pt x="2435" y="1370"/>
                  <a:pt x="2442" y="1371"/>
                </a:cubicBezTo>
                <a:cubicBezTo>
                  <a:pt x="2451" y="1373"/>
                  <a:pt x="2459" y="1344"/>
                  <a:pt x="2450" y="1341"/>
                </a:cubicBezTo>
                <a:close/>
                <a:moveTo>
                  <a:pt x="2463" y="1020"/>
                </a:moveTo>
                <a:cubicBezTo>
                  <a:pt x="2460" y="1020"/>
                  <a:pt x="2457" y="1019"/>
                  <a:pt x="2454" y="1021"/>
                </a:cubicBezTo>
                <a:cubicBezTo>
                  <a:pt x="2456" y="1025"/>
                  <a:pt x="2465" y="1028"/>
                  <a:pt x="2470" y="1027"/>
                </a:cubicBezTo>
                <a:cubicBezTo>
                  <a:pt x="2473" y="1026"/>
                  <a:pt x="2478" y="1024"/>
                  <a:pt x="2479" y="1021"/>
                </a:cubicBezTo>
                <a:cubicBezTo>
                  <a:pt x="2480" y="1020"/>
                  <a:pt x="2487" y="1020"/>
                  <a:pt x="2482" y="1016"/>
                </a:cubicBezTo>
                <a:cubicBezTo>
                  <a:pt x="2488" y="1015"/>
                  <a:pt x="2485" y="1010"/>
                  <a:pt x="2482" y="1008"/>
                </a:cubicBezTo>
                <a:cubicBezTo>
                  <a:pt x="2478" y="1005"/>
                  <a:pt x="2479" y="1013"/>
                  <a:pt x="2479" y="1015"/>
                </a:cubicBezTo>
                <a:cubicBezTo>
                  <a:pt x="2479" y="1015"/>
                  <a:pt x="2465" y="1025"/>
                  <a:pt x="2468" y="1017"/>
                </a:cubicBezTo>
                <a:cubicBezTo>
                  <a:pt x="2468" y="1016"/>
                  <a:pt x="2466" y="1020"/>
                  <a:pt x="2463" y="1020"/>
                </a:cubicBezTo>
                <a:close/>
                <a:moveTo>
                  <a:pt x="2434" y="1019"/>
                </a:moveTo>
                <a:cubicBezTo>
                  <a:pt x="2432" y="1017"/>
                  <a:pt x="2433" y="1012"/>
                  <a:pt x="2430" y="1010"/>
                </a:cubicBezTo>
                <a:cubicBezTo>
                  <a:pt x="2426" y="1008"/>
                  <a:pt x="2423" y="1006"/>
                  <a:pt x="2420" y="1004"/>
                </a:cubicBezTo>
                <a:cubicBezTo>
                  <a:pt x="2414" y="1000"/>
                  <a:pt x="2408" y="999"/>
                  <a:pt x="2402" y="997"/>
                </a:cubicBezTo>
                <a:cubicBezTo>
                  <a:pt x="2393" y="994"/>
                  <a:pt x="2384" y="990"/>
                  <a:pt x="2375" y="987"/>
                </a:cubicBezTo>
                <a:cubicBezTo>
                  <a:pt x="2371" y="985"/>
                  <a:pt x="2364" y="988"/>
                  <a:pt x="2361" y="992"/>
                </a:cubicBezTo>
                <a:cubicBezTo>
                  <a:pt x="2360" y="994"/>
                  <a:pt x="2356" y="1001"/>
                  <a:pt x="2354" y="1001"/>
                </a:cubicBezTo>
                <a:cubicBezTo>
                  <a:pt x="2350" y="999"/>
                  <a:pt x="2349" y="999"/>
                  <a:pt x="2347" y="995"/>
                </a:cubicBezTo>
                <a:cubicBezTo>
                  <a:pt x="2345" y="990"/>
                  <a:pt x="2344" y="987"/>
                  <a:pt x="2344" y="982"/>
                </a:cubicBezTo>
                <a:cubicBezTo>
                  <a:pt x="2343" y="977"/>
                  <a:pt x="2342" y="978"/>
                  <a:pt x="2337" y="977"/>
                </a:cubicBezTo>
                <a:cubicBezTo>
                  <a:pt x="2330" y="975"/>
                  <a:pt x="2323" y="977"/>
                  <a:pt x="2319" y="984"/>
                </a:cubicBezTo>
                <a:cubicBezTo>
                  <a:pt x="2321" y="985"/>
                  <a:pt x="2324" y="985"/>
                  <a:pt x="2326" y="985"/>
                </a:cubicBezTo>
                <a:cubicBezTo>
                  <a:pt x="2328" y="986"/>
                  <a:pt x="2326" y="990"/>
                  <a:pt x="2328" y="990"/>
                </a:cubicBezTo>
                <a:cubicBezTo>
                  <a:pt x="2332" y="993"/>
                  <a:pt x="2338" y="991"/>
                  <a:pt x="2342" y="991"/>
                </a:cubicBezTo>
                <a:cubicBezTo>
                  <a:pt x="2342" y="992"/>
                  <a:pt x="2342" y="994"/>
                  <a:pt x="2342" y="995"/>
                </a:cubicBezTo>
                <a:cubicBezTo>
                  <a:pt x="2336" y="993"/>
                  <a:pt x="2333" y="994"/>
                  <a:pt x="2327" y="995"/>
                </a:cubicBezTo>
                <a:cubicBezTo>
                  <a:pt x="2329" y="1000"/>
                  <a:pt x="2332" y="1004"/>
                  <a:pt x="2334" y="1008"/>
                </a:cubicBezTo>
                <a:cubicBezTo>
                  <a:pt x="2336" y="1005"/>
                  <a:pt x="2339" y="1003"/>
                  <a:pt x="2341" y="1000"/>
                </a:cubicBezTo>
                <a:cubicBezTo>
                  <a:pt x="2342" y="1006"/>
                  <a:pt x="2342" y="1006"/>
                  <a:pt x="2347" y="1008"/>
                </a:cubicBezTo>
                <a:cubicBezTo>
                  <a:pt x="2353" y="1011"/>
                  <a:pt x="2359" y="1013"/>
                  <a:pt x="2365" y="1016"/>
                </a:cubicBezTo>
                <a:cubicBezTo>
                  <a:pt x="2368" y="1017"/>
                  <a:pt x="2374" y="1018"/>
                  <a:pt x="2375" y="1021"/>
                </a:cubicBezTo>
                <a:cubicBezTo>
                  <a:pt x="2378" y="1026"/>
                  <a:pt x="2380" y="1031"/>
                  <a:pt x="2382" y="1036"/>
                </a:cubicBezTo>
                <a:cubicBezTo>
                  <a:pt x="2374" y="1038"/>
                  <a:pt x="2374" y="1037"/>
                  <a:pt x="2373" y="1045"/>
                </a:cubicBezTo>
                <a:cubicBezTo>
                  <a:pt x="2378" y="1045"/>
                  <a:pt x="2384" y="1044"/>
                  <a:pt x="2389" y="1044"/>
                </a:cubicBezTo>
                <a:cubicBezTo>
                  <a:pt x="2392" y="1043"/>
                  <a:pt x="2394" y="1052"/>
                  <a:pt x="2398" y="1052"/>
                </a:cubicBezTo>
                <a:cubicBezTo>
                  <a:pt x="2403" y="1052"/>
                  <a:pt x="2409" y="1054"/>
                  <a:pt x="2414" y="1051"/>
                </a:cubicBezTo>
                <a:cubicBezTo>
                  <a:pt x="2417" y="1049"/>
                  <a:pt x="2418" y="1040"/>
                  <a:pt x="2420" y="1040"/>
                </a:cubicBezTo>
                <a:cubicBezTo>
                  <a:pt x="2424" y="1041"/>
                  <a:pt x="2433" y="1040"/>
                  <a:pt x="2435" y="1043"/>
                </a:cubicBezTo>
                <a:cubicBezTo>
                  <a:pt x="2440" y="1047"/>
                  <a:pt x="2444" y="1052"/>
                  <a:pt x="2448" y="1057"/>
                </a:cubicBezTo>
                <a:cubicBezTo>
                  <a:pt x="2452" y="1060"/>
                  <a:pt x="2456" y="1060"/>
                  <a:pt x="2461" y="1061"/>
                </a:cubicBezTo>
                <a:cubicBezTo>
                  <a:pt x="2464" y="1061"/>
                  <a:pt x="2469" y="1065"/>
                  <a:pt x="2472" y="1064"/>
                </a:cubicBezTo>
                <a:cubicBezTo>
                  <a:pt x="2470" y="1062"/>
                  <a:pt x="2464" y="1058"/>
                  <a:pt x="2467" y="1055"/>
                </a:cubicBezTo>
                <a:cubicBezTo>
                  <a:pt x="2464" y="1055"/>
                  <a:pt x="2460" y="1055"/>
                  <a:pt x="2462" y="1050"/>
                </a:cubicBezTo>
                <a:cubicBezTo>
                  <a:pt x="2454" y="1050"/>
                  <a:pt x="2455" y="1048"/>
                  <a:pt x="2451" y="1041"/>
                </a:cubicBezTo>
                <a:cubicBezTo>
                  <a:pt x="2451" y="1040"/>
                  <a:pt x="2447" y="1039"/>
                  <a:pt x="2446" y="1037"/>
                </a:cubicBezTo>
                <a:cubicBezTo>
                  <a:pt x="2444" y="1037"/>
                  <a:pt x="2444" y="1033"/>
                  <a:pt x="2443" y="1031"/>
                </a:cubicBezTo>
                <a:cubicBezTo>
                  <a:pt x="2445" y="1031"/>
                  <a:pt x="2448" y="1031"/>
                  <a:pt x="2450" y="1030"/>
                </a:cubicBezTo>
                <a:cubicBezTo>
                  <a:pt x="2451" y="1020"/>
                  <a:pt x="2438" y="1023"/>
                  <a:pt x="2434" y="1019"/>
                </a:cubicBezTo>
                <a:close/>
                <a:moveTo>
                  <a:pt x="2406" y="496"/>
                </a:moveTo>
                <a:cubicBezTo>
                  <a:pt x="2406" y="501"/>
                  <a:pt x="2407" y="506"/>
                  <a:pt x="2404" y="511"/>
                </a:cubicBezTo>
                <a:cubicBezTo>
                  <a:pt x="2401" y="517"/>
                  <a:pt x="2404" y="517"/>
                  <a:pt x="2405" y="524"/>
                </a:cubicBezTo>
                <a:cubicBezTo>
                  <a:pt x="2406" y="528"/>
                  <a:pt x="2406" y="528"/>
                  <a:pt x="2404" y="531"/>
                </a:cubicBezTo>
                <a:cubicBezTo>
                  <a:pt x="2403" y="533"/>
                  <a:pt x="2404" y="536"/>
                  <a:pt x="2404" y="538"/>
                </a:cubicBezTo>
                <a:cubicBezTo>
                  <a:pt x="2404" y="544"/>
                  <a:pt x="2403" y="545"/>
                  <a:pt x="2406" y="551"/>
                </a:cubicBezTo>
                <a:cubicBezTo>
                  <a:pt x="2406" y="548"/>
                  <a:pt x="2406" y="543"/>
                  <a:pt x="2410" y="542"/>
                </a:cubicBezTo>
                <a:cubicBezTo>
                  <a:pt x="2414" y="541"/>
                  <a:pt x="2416" y="546"/>
                  <a:pt x="2416" y="550"/>
                </a:cubicBezTo>
                <a:cubicBezTo>
                  <a:pt x="2420" y="546"/>
                  <a:pt x="2415" y="539"/>
                  <a:pt x="2413" y="536"/>
                </a:cubicBezTo>
                <a:cubicBezTo>
                  <a:pt x="2410" y="531"/>
                  <a:pt x="2408" y="530"/>
                  <a:pt x="2410" y="525"/>
                </a:cubicBezTo>
                <a:cubicBezTo>
                  <a:pt x="2412" y="517"/>
                  <a:pt x="2412" y="515"/>
                  <a:pt x="2419" y="514"/>
                </a:cubicBezTo>
                <a:cubicBezTo>
                  <a:pt x="2423" y="513"/>
                  <a:pt x="2423" y="521"/>
                  <a:pt x="2427" y="521"/>
                </a:cubicBezTo>
                <a:cubicBezTo>
                  <a:pt x="2424" y="514"/>
                  <a:pt x="2422" y="509"/>
                  <a:pt x="2420" y="501"/>
                </a:cubicBezTo>
                <a:cubicBezTo>
                  <a:pt x="2419" y="498"/>
                  <a:pt x="2418" y="495"/>
                  <a:pt x="2417" y="491"/>
                </a:cubicBezTo>
                <a:cubicBezTo>
                  <a:pt x="2417" y="489"/>
                  <a:pt x="2414" y="487"/>
                  <a:pt x="2414" y="484"/>
                </a:cubicBezTo>
                <a:cubicBezTo>
                  <a:pt x="2412" y="477"/>
                  <a:pt x="2418" y="473"/>
                  <a:pt x="2415" y="466"/>
                </a:cubicBezTo>
                <a:cubicBezTo>
                  <a:pt x="2413" y="462"/>
                  <a:pt x="2415" y="451"/>
                  <a:pt x="2408" y="456"/>
                </a:cubicBezTo>
                <a:cubicBezTo>
                  <a:pt x="2411" y="459"/>
                  <a:pt x="2412" y="463"/>
                  <a:pt x="2409" y="466"/>
                </a:cubicBezTo>
                <a:cubicBezTo>
                  <a:pt x="2408" y="467"/>
                  <a:pt x="2408" y="465"/>
                  <a:pt x="2405" y="467"/>
                </a:cubicBezTo>
                <a:cubicBezTo>
                  <a:pt x="2403" y="468"/>
                  <a:pt x="2404" y="469"/>
                  <a:pt x="2405" y="472"/>
                </a:cubicBezTo>
                <a:cubicBezTo>
                  <a:pt x="2406" y="475"/>
                  <a:pt x="2403" y="482"/>
                  <a:pt x="2403" y="485"/>
                </a:cubicBezTo>
                <a:cubicBezTo>
                  <a:pt x="2402" y="489"/>
                  <a:pt x="2410" y="491"/>
                  <a:pt x="2406" y="496"/>
                </a:cubicBezTo>
                <a:close/>
                <a:moveTo>
                  <a:pt x="2266" y="891"/>
                </a:moveTo>
                <a:cubicBezTo>
                  <a:pt x="2269" y="892"/>
                  <a:pt x="2272" y="886"/>
                  <a:pt x="2267" y="886"/>
                </a:cubicBezTo>
                <a:cubicBezTo>
                  <a:pt x="2266" y="887"/>
                  <a:pt x="2261" y="890"/>
                  <a:pt x="2266" y="891"/>
                </a:cubicBezTo>
                <a:close/>
                <a:moveTo>
                  <a:pt x="2260" y="892"/>
                </a:moveTo>
                <a:cubicBezTo>
                  <a:pt x="2261" y="889"/>
                  <a:pt x="2263" y="886"/>
                  <a:pt x="2265" y="884"/>
                </a:cubicBezTo>
                <a:cubicBezTo>
                  <a:pt x="2267" y="882"/>
                  <a:pt x="2266" y="878"/>
                  <a:pt x="2266" y="876"/>
                </a:cubicBezTo>
                <a:cubicBezTo>
                  <a:pt x="2266" y="876"/>
                  <a:pt x="2266" y="876"/>
                  <a:pt x="2265" y="876"/>
                </a:cubicBezTo>
                <a:cubicBezTo>
                  <a:pt x="2264" y="881"/>
                  <a:pt x="2260" y="887"/>
                  <a:pt x="2260" y="892"/>
                </a:cubicBezTo>
                <a:close/>
                <a:moveTo>
                  <a:pt x="2273" y="875"/>
                </a:moveTo>
                <a:cubicBezTo>
                  <a:pt x="2271" y="876"/>
                  <a:pt x="2269" y="875"/>
                  <a:pt x="2268" y="874"/>
                </a:cubicBezTo>
                <a:cubicBezTo>
                  <a:pt x="2268" y="876"/>
                  <a:pt x="2268" y="878"/>
                  <a:pt x="2269" y="880"/>
                </a:cubicBezTo>
                <a:cubicBezTo>
                  <a:pt x="2272" y="877"/>
                  <a:pt x="2270" y="885"/>
                  <a:pt x="2273" y="887"/>
                </a:cubicBezTo>
                <a:cubicBezTo>
                  <a:pt x="2273" y="886"/>
                  <a:pt x="2273" y="884"/>
                  <a:pt x="2273" y="883"/>
                </a:cubicBezTo>
                <a:cubicBezTo>
                  <a:pt x="2274" y="884"/>
                  <a:pt x="2274" y="885"/>
                  <a:pt x="2275" y="887"/>
                </a:cubicBezTo>
                <a:cubicBezTo>
                  <a:pt x="2277" y="884"/>
                  <a:pt x="2273" y="879"/>
                  <a:pt x="2273" y="875"/>
                </a:cubicBezTo>
                <a:close/>
                <a:moveTo>
                  <a:pt x="2262" y="868"/>
                </a:moveTo>
                <a:cubicBezTo>
                  <a:pt x="2262" y="870"/>
                  <a:pt x="2264" y="871"/>
                  <a:pt x="2266" y="873"/>
                </a:cubicBezTo>
                <a:cubicBezTo>
                  <a:pt x="2266" y="871"/>
                  <a:pt x="2266" y="869"/>
                  <a:pt x="2266" y="868"/>
                </a:cubicBezTo>
                <a:cubicBezTo>
                  <a:pt x="2263" y="868"/>
                  <a:pt x="2264" y="864"/>
                  <a:pt x="2259" y="865"/>
                </a:cubicBezTo>
                <a:cubicBezTo>
                  <a:pt x="2260" y="867"/>
                  <a:pt x="2260" y="869"/>
                  <a:pt x="2258" y="871"/>
                </a:cubicBezTo>
                <a:cubicBezTo>
                  <a:pt x="2259" y="870"/>
                  <a:pt x="2261" y="869"/>
                  <a:pt x="2262" y="868"/>
                </a:cubicBezTo>
                <a:close/>
                <a:moveTo>
                  <a:pt x="2267" y="865"/>
                </a:moveTo>
                <a:cubicBezTo>
                  <a:pt x="2267" y="868"/>
                  <a:pt x="2270" y="869"/>
                  <a:pt x="2272" y="871"/>
                </a:cubicBezTo>
                <a:cubicBezTo>
                  <a:pt x="2274" y="873"/>
                  <a:pt x="2272" y="873"/>
                  <a:pt x="2273" y="875"/>
                </a:cubicBezTo>
                <a:cubicBezTo>
                  <a:pt x="2278" y="882"/>
                  <a:pt x="2278" y="873"/>
                  <a:pt x="2277" y="868"/>
                </a:cubicBezTo>
                <a:cubicBezTo>
                  <a:pt x="2276" y="863"/>
                  <a:pt x="2271" y="865"/>
                  <a:pt x="2267" y="865"/>
                </a:cubicBezTo>
                <a:close/>
                <a:moveTo>
                  <a:pt x="2249" y="872"/>
                </a:moveTo>
                <a:cubicBezTo>
                  <a:pt x="2249" y="880"/>
                  <a:pt x="2248" y="887"/>
                  <a:pt x="2257" y="882"/>
                </a:cubicBezTo>
                <a:cubicBezTo>
                  <a:pt x="2255" y="885"/>
                  <a:pt x="2250" y="891"/>
                  <a:pt x="2255" y="893"/>
                </a:cubicBezTo>
                <a:cubicBezTo>
                  <a:pt x="2257" y="894"/>
                  <a:pt x="2256" y="896"/>
                  <a:pt x="2258" y="896"/>
                </a:cubicBezTo>
                <a:cubicBezTo>
                  <a:pt x="2261" y="896"/>
                  <a:pt x="2260" y="892"/>
                  <a:pt x="2260" y="890"/>
                </a:cubicBezTo>
                <a:cubicBezTo>
                  <a:pt x="2260" y="887"/>
                  <a:pt x="2263" y="881"/>
                  <a:pt x="2262" y="879"/>
                </a:cubicBezTo>
                <a:cubicBezTo>
                  <a:pt x="2259" y="874"/>
                  <a:pt x="2258" y="873"/>
                  <a:pt x="2253" y="871"/>
                </a:cubicBezTo>
                <a:cubicBezTo>
                  <a:pt x="2252" y="871"/>
                  <a:pt x="2250" y="872"/>
                  <a:pt x="2249" y="872"/>
                </a:cubicBezTo>
                <a:close/>
                <a:moveTo>
                  <a:pt x="2229" y="984"/>
                </a:moveTo>
                <a:cubicBezTo>
                  <a:pt x="2228" y="987"/>
                  <a:pt x="2229" y="989"/>
                  <a:pt x="2227" y="993"/>
                </a:cubicBezTo>
                <a:cubicBezTo>
                  <a:pt x="2225" y="998"/>
                  <a:pt x="2223" y="998"/>
                  <a:pt x="2226" y="1003"/>
                </a:cubicBezTo>
                <a:cubicBezTo>
                  <a:pt x="2228" y="1005"/>
                  <a:pt x="2232" y="1002"/>
                  <a:pt x="2231" y="1007"/>
                </a:cubicBezTo>
                <a:cubicBezTo>
                  <a:pt x="2231" y="1010"/>
                  <a:pt x="2228" y="1019"/>
                  <a:pt x="2229" y="1021"/>
                </a:cubicBezTo>
                <a:cubicBezTo>
                  <a:pt x="2230" y="1022"/>
                  <a:pt x="2237" y="1023"/>
                  <a:pt x="2238" y="1021"/>
                </a:cubicBezTo>
                <a:cubicBezTo>
                  <a:pt x="2238" y="1020"/>
                  <a:pt x="2236" y="1017"/>
                  <a:pt x="2237" y="1016"/>
                </a:cubicBezTo>
                <a:cubicBezTo>
                  <a:pt x="2237" y="1015"/>
                  <a:pt x="2238" y="1013"/>
                  <a:pt x="2238" y="1012"/>
                </a:cubicBezTo>
                <a:cubicBezTo>
                  <a:pt x="2239" y="1009"/>
                  <a:pt x="2238" y="1005"/>
                  <a:pt x="2238" y="1002"/>
                </a:cubicBezTo>
                <a:cubicBezTo>
                  <a:pt x="2239" y="999"/>
                  <a:pt x="2234" y="996"/>
                  <a:pt x="2241" y="996"/>
                </a:cubicBezTo>
                <a:cubicBezTo>
                  <a:pt x="2244" y="995"/>
                  <a:pt x="2241" y="1002"/>
                  <a:pt x="2242" y="1003"/>
                </a:cubicBezTo>
                <a:cubicBezTo>
                  <a:pt x="2243" y="1007"/>
                  <a:pt x="2247" y="1006"/>
                  <a:pt x="2246" y="1010"/>
                </a:cubicBezTo>
                <a:cubicBezTo>
                  <a:pt x="2245" y="1014"/>
                  <a:pt x="2248" y="1015"/>
                  <a:pt x="2251" y="1014"/>
                </a:cubicBezTo>
                <a:cubicBezTo>
                  <a:pt x="2249" y="1015"/>
                  <a:pt x="2257" y="1008"/>
                  <a:pt x="2256" y="1010"/>
                </a:cubicBezTo>
                <a:cubicBezTo>
                  <a:pt x="2258" y="1005"/>
                  <a:pt x="2253" y="1008"/>
                  <a:pt x="2252" y="1004"/>
                </a:cubicBezTo>
                <a:cubicBezTo>
                  <a:pt x="2251" y="1003"/>
                  <a:pt x="2254" y="1001"/>
                  <a:pt x="2253" y="1000"/>
                </a:cubicBezTo>
                <a:cubicBezTo>
                  <a:pt x="2252" y="998"/>
                  <a:pt x="2251" y="996"/>
                  <a:pt x="2250" y="994"/>
                </a:cubicBezTo>
                <a:cubicBezTo>
                  <a:pt x="2249" y="991"/>
                  <a:pt x="2247" y="991"/>
                  <a:pt x="2245" y="989"/>
                </a:cubicBezTo>
                <a:cubicBezTo>
                  <a:pt x="2252" y="992"/>
                  <a:pt x="2255" y="978"/>
                  <a:pt x="2261" y="982"/>
                </a:cubicBezTo>
                <a:cubicBezTo>
                  <a:pt x="2263" y="975"/>
                  <a:pt x="2257" y="979"/>
                  <a:pt x="2255" y="979"/>
                </a:cubicBezTo>
                <a:cubicBezTo>
                  <a:pt x="2252" y="979"/>
                  <a:pt x="2252" y="980"/>
                  <a:pt x="2250" y="981"/>
                </a:cubicBezTo>
                <a:cubicBezTo>
                  <a:pt x="2247" y="982"/>
                  <a:pt x="2248" y="979"/>
                  <a:pt x="2246" y="982"/>
                </a:cubicBezTo>
                <a:cubicBezTo>
                  <a:pt x="2239" y="989"/>
                  <a:pt x="2232" y="976"/>
                  <a:pt x="2237" y="970"/>
                </a:cubicBezTo>
                <a:cubicBezTo>
                  <a:pt x="2239" y="967"/>
                  <a:pt x="2243" y="970"/>
                  <a:pt x="2246" y="970"/>
                </a:cubicBezTo>
                <a:cubicBezTo>
                  <a:pt x="2250" y="969"/>
                  <a:pt x="2255" y="968"/>
                  <a:pt x="2259" y="970"/>
                </a:cubicBezTo>
                <a:cubicBezTo>
                  <a:pt x="2267" y="975"/>
                  <a:pt x="2272" y="965"/>
                  <a:pt x="2275" y="958"/>
                </a:cubicBezTo>
                <a:cubicBezTo>
                  <a:pt x="2271" y="958"/>
                  <a:pt x="2268" y="963"/>
                  <a:pt x="2265" y="965"/>
                </a:cubicBezTo>
                <a:cubicBezTo>
                  <a:pt x="2263" y="967"/>
                  <a:pt x="2260" y="965"/>
                  <a:pt x="2258" y="964"/>
                </a:cubicBezTo>
                <a:cubicBezTo>
                  <a:pt x="2256" y="964"/>
                  <a:pt x="2256" y="966"/>
                  <a:pt x="2254" y="965"/>
                </a:cubicBezTo>
                <a:cubicBezTo>
                  <a:pt x="2250" y="964"/>
                  <a:pt x="2243" y="960"/>
                  <a:pt x="2240" y="962"/>
                </a:cubicBezTo>
                <a:cubicBezTo>
                  <a:pt x="2235" y="965"/>
                  <a:pt x="2234" y="968"/>
                  <a:pt x="2232" y="973"/>
                </a:cubicBezTo>
                <a:cubicBezTo>
                  <a:pt x="2235" y="978"/>
                  <a:pt x="2230" y="980"/>
                  <a:pt x="2229" y="984"/>
                </a:cubicBezTo>
                <a:close/>
                <a:moveTo>
                  <a:pt x="2237" y="857"/>
                </a:moveTo>
                <a:cubicBezTo>
                  <a:pt x="2239" y="861"/>
                  <a:pt x="2241" y="865"/>
                  <a:pt x="2244" y="869"/>
                </a:cubicBezTo>
                <a:cubicBezTo>
                  <a:pt x="2248" y="863"/>
                  <a:pt x="2248" y="861"/>
                  <a:pt x="2242" y="857"/>
                </a:cubicBezTo>
                <a:cubicBezTo>
                  <a:pt x="2241" y="857"/>
                  <a:pt x="2239" y="857"/>
                  <a:pt x="2237" y="857"/>
                </a:cubicBezTo>
                <a:close/>
                <a:moveTo>
                  <a:pt x="2193" y="1042"/>
                </a:moveTo>
                <a:cubicBezTo>
                  <a:pt x="2193" y="1047"/>
                  <a:pt x="2197" y="1051"/>
                  <a:pt x="2200" y="1046"/>
                </a:cubicBezTo>
                <a:cubicBezTo>
                  <a:pt x="2203" y="1042"/>
                  <a:pt x="2196" y="1041"/>
                  <a:pt x="2193" y="1042"/>
                </a:cubicBezTo>
                <a:close/>
                <a:moveTo>
                  <a:pt x="2393" y="576"/>
                </a:moveTo>
                <a:cubicBezTo>
                  <a:pt x="2393" y="578"/>
                  <a:pt x="2393" y="581"/>
                  <a:pt x="2391" y="582"/>
                </a:cubicBezTo>
                <a:cubicBezTo>
                  <a:pt x="2389" y="584"/>
                  <a:pt x="2388" y="584"/>
                  <a:pt x="2387" y="587"/>
                </a:cubicBezTo>
                <a:cubicBezTo>
                  <a:pt x="2387" y="588"/>
                  <a:pt x="2390" y="597"/>
                  <a:pt x="2391" y="597"/>
                </a:cubicBezTo>
                <a:cubicBezTo>
                  <a:pt x="2392" y="597"/>
                  <a:pt x="2393" y="593"/>
                  <a:pt x="2395" y="594"/>
                </a:cubicBezTo>
                <a:cubicBezTo>
                  <a:pt x="2396" y="594"/>
                  <a:pt x="2399" y="594"/>
                  <a:pt x="2398" y="592"/>
                </a:cubicBezTo>
                <a:cubicBezTo>
                  <a:pt x="2396" y="589"/>
                  <a:pt x="2391" y="591"/>
                  <a:pt x="2392" y="586"/>
                </a:cubicBezTo>
                <a:cubicBezTo>
                  <a:pt x="2394" y="585"/>
                  <a:pt x="2397" y="588"/>
                  <a:pt x="2398" y="587"/>
                </a:cubicBezTo>
                <a:cubicBezTo>
                  <a:pt x="2400" y="587"/>
                  <a:pt x="2403" y="584"/>
                  <a:pt x="2404" y="586"/>
                </a:cubicBezTo>
                <a:cubicBezTo>
                  <a:pt x="2406" y="588"/>
                  <a:pt x="2413" y="593"/>
                  <a:pt x="2415" y="592"/>
                </a:cubicBezTo>
                <a:cubicBezTo>
                  <a:pt x="2415" y="592"/>
                  <a:pt x="2417" y="586"/>
                  <a:pt x="2417" y="585"/>
                </a:cubicBezTo>
                <a:cubicBezTo>
                  <a:pt x="2418" y="584"/>
                  <a:pt x="2421" y="582"/>
                  <a:pt x="2423" y="582"/>
                </a:cubicBezTo>
                <a:cubicBezTo>
                  <a:pt x="2428" y="582"/>
                  <a:pt x="2431" y="581"/>
                  <a:pt x="2434" y="577"/>
                </a:cubicBezTo>
                <a:cubicBezTo>
                  <a:pt x="2426" y="578"/>
                  <a:pt x="2432" y="570"/>
                  <a:pt x="2431" y="567"/>
                </a:cubicBezTo>
                <a:cubicBezTo>
                  <a:pt x="2425" y="573"/>
                  <a:pt x="2425" y="571"/>
                  <a:pt x="2417" y="568"/>
                </a:cubicBezTo>
                <a:cubicBezTo>
                  <a:pt x="2412" y="565"/>
                  <a:pt x="2410" y="560"/>
                  <a:pt x="2406" y="555"/>
                </a:cubicBezTo>
                <a:cubicBezTo>
                  <a:pt x="2401" y="549"/>
                  <a:pt x="2403" y="563"/>
                  <a:pt x="2404" y="565"/>
                </a:cubicBezTo>
                <a:cubicBezTo>
                  <a:pt x="2405" y="567"/>
                  <a:pt x="2401" y="569"/>
                  <a:pt x="2401" y="572"/>
                </a:cubicBezTo>
                <a:cubicBezTo>
                  <a:pt x="2401" y="574"/>
                  <a:pt x="2401" y="576"/>
                  <a:pt x="2400" y="578"/>
                </a:cubicBezTo>
                <a:cubicBezTo>
                  <a:pt x="2398" y="577"/>
                  <a:pt x="2395" y="577"/>
                  <a:pt x="2393" y="576"/>
                </a:cubicBezTo>
                <a:close/>
                <a:moveTo>
                  <a:pt x="1380" y="442"/>
                </a:moveTo>
                <a:cubicBezTo>
                  <a:pt x="1380" y="444"/>
                  <a:pt x="1383" y="449"/>
                  <a:pt x="1385" y="448"/>
                </a:cubicBezTo>
                <a:cubicBezTo>
                  <a:pt x="1388" y="448"/>
                  <a:pt x="1387" y="444"/>
                  <a:pt x="1385" y="443"/>
                </a:cubicBezTo>
                <a:cubicBezTo>
                  <a:pt x="1384" y="440"/>
                  <a:pt x="1382" y="441"/>
                  <a:pt x="1380" y="442"/>
                </a:cubicBezTo>
                <a:close/>
                <a:moveTo>
                  <a:pt x="1572" y="654"/>
                </a:moveTo>
                <a:cubicBezTo>
                  <a:pt x="1569" y="655"/>
                  <a:pt x="1566" y="658"/>
                  <a:pt x="1563" y="658"/>
                </a:cubicBezTo>
                <a:cubicBezTo>
                  <a:pt x="1561" y="658"/>
                  <a:pt x="1555" y="656"/>
                  <a:pt x="1554" y="659"/>
                </a:cubicBezTo>
                <a:cubicBezTo>
                  <a:pt x="1550" y="667"/>
                  <a:pt x="1566" y="662"/>
                  <a:pt x="1568" y="662"/>
                </a:cubicBezTo>
                <a:cubicBezTo>
                  <a:pt x="1566" y="658"/>
                  <a:pt x="1570" y="656"/>
                  <a:pt x="1572" y="654"/>
                </a:cubicBezTo>
                <a:close/>
                <a:moveTo>
                  <a:pt x="1508" y="661"/>
                </a:moveTo>
                <a:cubicBezTo>
                  <a:pt x="1508" y="658"/>
                  <a:pt x="1502" y="657"/>
                  <a:pt x="1499" y="657"/>
                </a:cubicBezTo>
                <a:cubicBezTo>
                  <a:pt x="1494" y="658"/>
                  <a:pt x="1493" y="657"/>
                  <a:pt x="1488" y="654"/>
                </a:cubicBezTo>
                <a:cubicBezTo>
                  <a:pt x="1487" y="655"/>
                  <a:pt x="1486" y="657"/>
                  <a:pt x="1486" y="658"/>
                </a:cubicBezTo>
                <a:cubicBezTo>
                  <a:pt x="1494" y="660"/>
                  <a:pt x="1500" y="661"/>
                  <a:pt x="1508" y="661"/>
                </a:cubicBezTo>
                <a:close/>
                <a:moveTo>
                  <a:pt x="1390" y="441"/>
                </a:moveTo>
                <a:cubicBezTo>
                  <a:pt x="1389" y="443"/>
                  <a:pt x="1390" y="447"/>
                  <a:pt x="1393" y="447"/>
                </a:cubicBezTo>
                <a:cubicBezTo>
                  <a:pt x="1396" y="446"/>
                  <a:pt x="1395" y="449"/>
                  <a:pt x="1396" y="452"/>
                </a:cubicBezTo>
                <a:cubicBezTo>
                  <a:pt x="1397" y="449"/>
                  <a:pt x="1396" y="445"/>
                  <a:pt x="1400" y="444"/>
                </a:cubicBezTo>
                <a:cubicBezTo>
                  <a:pt x="1399" y="444"/>
                  <a:pt x="1399" y="442"/>
                  <a:pt x="1398" y="442"/>
                </a:cubicBezTo>
                <a:cubicBezTo>
                  <a:pt x="1409" y="440"/>
                  <a:pt x="1391" y="430"/>
                  <a:pt x="1396" y="440"/>
                </a:cubicBezTo>
                <a:cubicBezTo>
                  <a:pt x="1394" y="440"/>
                  <a:pt x="1393" y="439"/>
                  <a:pt x="1395" y="437"/>
                </a:cubicBezTo>
                <a:cubicBezTo>
                  <a:pt x="1394" y="437"/>
                  <a:pt x="1393" y="437"/>
                  <a:pt x="1392" y="437"/>
                </a:cubicBezTo>
                <a:cubicBezTo>
                  <a:pt x="1392" y="439"/>
                  <a:pt x="1392" y="440"/>
                  <a:pt x="1390" y="441"/>
                </a:cubicBezTo>
                <a:close/>
                <a:moveTo>
                  <a:pt x="1485" y="406"/>
                </a:moveTo>
                <a:cubicBezTo>
                  <a:pt x="1480" y="404"/>
                  <a:pt x="1478" y="404"/>
                  <a:pt x="1472" y="406"/>
                </a:cubicBezTo>
                <a:cubicBezTo>
                  <a:pt x="1474" y="408"/>
                  <a:pt x="1476" y="410"/>
                  <a:pt x="1474" y="413"/>
                </a:cubicBezTo>
                <a:cubicBezTo>
                  <a:pt x="1477" y="409"/>
                  <a:pt x="1481" y="408"/>
                  <a:pt x="1485" y="406"/>
                </a:cubicBezTo>
                <a:close/>
                <a:moveTo>
                  <a:pt x="1370" y="608"/>
                </a:moveTo>
                <a:cubicBezTo>
                  <a:pt x="1370" y="609"/>
                  <a:pt x="1368" y="612"/>
                  <a:pt x="1368" y="613"/>
                </a:cubicBezTo>
                <a:cubicBezTo>
                  <a:pt x="1368" y="613"/>
                  <a:pt x="1370" y="614"/>
                  <a:pt x="1370" y="615"/>
                </a:cubicBezTo>
                <a:cubicBezTo>
                  <a:pt x="1369" y="619"/>
                  <a:pt x="1366" y="619"/>
                  <a:pt x="1369" y="622"/>
                </a:cubicBezTo>
                <a:cubicBezTo>
                  <a:pt x="1372" y="624"/>
                  <a:pt x="1374" y="624"/>
                  <a:pt x="1374" y="621"/>
                </a:cubicBezTo>
                <a:cubicBezTo>
                  <a:pt x="1374" y="618"/>
                  <a:pt x="1378" y="620"/>
                  <a:pt x="1378" y="617"/>
                </a:cubicBezTo>
                <a:cubicBezTo>
                  <a:pt x="1379" y="613"/>
                  <a:pt x="1379" y="609"/>
                  <a:pt x="1380" y="605"/>
                </a:cubicBezTo>
                <a:cubicBezTo>
                  <a:pt x="1381" y="597"/>
                  <a:pt x="1371" y="602"/>
                  <a:pt x="1369" y="603"/>
                </a:cubicBezTo>
                <a:cubicBezTo>
                  <a:pt x="1368" y="603"/>
                  <a:pt x="1368" y="602"/>
                  <a:pt x="1367" y="602"/>
                </a:cubicBezTo>
                <a:cubicBezTo>
                  <a:pt x="1365" y="606"/>
                  <a:pt x="1370" y="605"/>
                  <a:pt x="1370" y="608"/>
                </a:cubicBezTo>
                <a:close/>
                <a:moveTo>
                  <a:pt x="2772" y="338"/>
                </a:moveTo>
                <a:cubicBezTo>
                  <a:pt x="2771" y="338"/>
                  <a:pt x="2764" y="336"/>
                  <a:pt x="2763" y="337"/>
                </a:cubicBezTo>
                <a:cubicBezTo>
                  <a:pt x="2761" y="339"/>
                  <a:pt x="2763" y="342"/>
                  <a:pt x="2764" y="343"/>
                </a:cubicBezTo>
                <a:cubicBezTo>
                  <a:pt x="2768" y="347"/>
                  <a:pt x="2774" y="342"/>
                  <a:pt x="2777" y="345"/>
                </a:cubicBezTo>
                <a:cubicBezTo>
                  <a:pt x="2780" y="349"/>
                  <a:pt x="2785" y="351"/>
                  <a:pt x="2787" y="344"/>
                </a:cubicBezTo>
                <a:cubicBezTo>
                  <a:pt x="2783" y="342"/>
                  <a:pt x="2777" y="338"/>
                  <a:pt x="2772" y="338"/>
                </a:cubicBezTo>
                <a:close/>
                <a:moveTo>
                  <a:pt x="1444" y="425"/>
                </a:moveTo>
                <a:cubicBezTo>
                  <a:pt x="1446" y="423"/>
                  <a:pt x="1448" y="421"/>
                  <a:pt x="1450" y="420"/>
                </a:cubicBezTo>
                <a:cubicBezTo>
                  <a:pt x="1448" y="417"/>
                  <a:pt x="1450" y="415"/>
                  <a:pt x="1452" y="413"/>
                </a:cubicBezTo>
                <a:cubicBezTo>
                  <a:pt x="1444" y="411"/>
                  <a:pt x="1444" y="419"/>
                  <a:pt x="1444" y="425"/>
                </a:cubicBezTo>
                <a:close/>
                <a:moveTo>
                  <a:pt x="1460" y="387"/>
                </a:moveTo>
                <a:cubicBezTo>
                  <a:pt x="1460" y="386"/>
                  <a:pt x="1460" y="385"/>
                  <a:pt x="1460" y="384"/>
                </a:cubicBezTo>
                <a:cubicBezTo>
                  <a:pt x="1460" y="384"/>
                  <a:pt x="1460" y="384"/>
                  <a:pt x="1461" y="384"/>
                </a:cubicBezTo>
                <a:cubicBezTo>
                  <a:pt x="1460" y="379"/>
                  <a:pt x="1453" y="383"/>
                  <a:pt x="1460" y="387"/>
                </a:cubicBezTo>
                <a:close/>
                <a:moveTo>
                  <a:pt x="1370" y="589"/>
                </a:moveTo>
                <a:cubicBezTo>
                  <a:pt x="1367" y="591"/>
                  <a:pt x="1372" y="596"/>
                  <a:pt x="1375" y="596"/>
                </a:cubicBezTo>
                <a:cubicBezTo>
                  <a:pt x="1377" y="590"/>
                  <a:pt x="1377" y="587"/>
                  <a:pt x="1376" y="581"/>
                </a:cubicBezTo>
                <a:cubicBezTo>
                  <a:pt x="1374" y="581"/>
                  <a:pt x="1376" y="583"/>
                  <a:pt x="1375" y="585"/>
                </a:cubicBezTo>
                <a:cubicBezTo>
                  <a:pt x="1374" y="587"/>
                  <a:pt x="1371" y="588"/>
                  <a:pt x="1370" y="589"/>
                </a:cubicBezTo>
                <a:close/>
                <a:moveTo>
                  <a:pt x="2508" y="1024"/>
                </a:moveTo>
                <a:cubicBezTo>
                  <a:pt x="2506" y="1023"/>
                  <a:pt x="2506" y="1019"/>
                  <a:pt x="2503" y="1018"/>
                </a:cubicBezTo>
                <a:cubicBezTo>
                  <a:pt x="2503" y="1021"/>
                  <a:pt x="2503" y="1023"/>
                  <a:pt x="2505" y="1024"/>
                </a:cubicBezTo>
                <a:cubicBezTo>
                  <a:pt x="2506" y="1026"/>
                  <a:pt x="2505" y="1028"/>
                  <a:pt x="2506" y="1029"/>
                </a:cubicBezTo>
                <a:cubicBezTo>
                  <a:pt x="2508" y="1031"/>
                  <a:pt x="2515" y="1033"/>
                  <a:pt x="2513" y="1028"/>
                </a:cubicBezTo>
                <a:cubicBezTo>
                  <a:pt x="2512" y="1026"/>
                  <a:pt x="2510" y="1024"/>
                  <a:pt x="2508" y="1024"/>
                </a:cubicBezTo>
                <a:close/>
                <a:moveTo>
                  <a:pt x="2341" y="676"/>
                </a:moveTo>
                <a:cubicBezTo>
                  <a:pt x="2342" y="675"/>
                  <a:pt x="2344" y="679"/>
                  <a:pt x="2345" y="678"/>
                </a:cubicBezTo>
                <a:cubicBezTo>
                  <a:pt x="2346" y="676"/>
                  <a:pt x="2349" y="674"/>
                  <a:pt x="2349" y="672"/>
                </a:cubicBezTo>
                <a:cubicBezTo>
                  <a:pt x="2349" y="663"/>
                  <a:pt x="2337" y="671"/>
                  <a:pt x="2335" y="670"/>
                </a:cubicBezTo>
                <a:cubicBezTo>
                  <a:pt x="2332" y="676"/>
                  <a:pt x="2329" y="674"/>
                  <a:pt x="2332" y="682"/>
                </a:cubicBezTo>
                <a:cubicBezTo>
                  <a:pt x="2337" y="685"/>
                  <a:pt x="2337" y="677"/>
                  <a:pt x="2341" y="676"/>
                </a:cubicBezTo>
                <a:close/>
                <a:moveTo>
                  <a:pt x="2295" y="1000"/>
                </a:moveTo>
                <a:cubicBezTo>
                  <a:pt x="2292" y="1005"/>
                  <a:pt x="2299" y="1005"/>
                  <a:pt x="2301" y="1004"/>
                </a:cubicBezTo>
                <a:cubicBezTo>
                  <a:pt x="2302" y="1004"/>
                  <a:pt x="2302" y="1001"/>
                  <a:pt x="2303" y="1002"/>
                </a:cubicBezTo>
                <a:cubicBezTo>
                  <a:pt x="2305" y="1002"/>
                  <a:pt x="2307" y="1003"/>
                  <a:pt x="2308" y="1003"/>
                </a:cubicBezTo>
                <a:cubicBezTo>
                  <a:pt x="2313" y="1002"/>
                  <a:pt x="2314" y="1004"/>
                  <a:pt x="2319" y="1006"/>
                </a:cubicBezTo>
                <a:cubicBezTo>
                  <a:pt x="2320" y="998"/>
                  <a:pt x="2311" y="997"/>
                  <a:pt x="2306" y="996"/>
                </a:cubicBezTo>
                <a:cubicBezTo>
                  <a:pt x="2302" y="997"/>
                  <a:pt x="2298" y="996"/>
                  <a:pt x="2295" y="1000"/>
                </a:cubicBezTo>
                <a:close/>
                <a:moveTo>
                  <a:pt x="2647" y="1348"/>
                </a:moveTo>
                <a:cubicBezTo>
                  <a:pt x="2647" y="1345"/>
                  <a:pt x="2646" y="1342"/>
                  <a:pt x="2644" y="1339"/>
                </a:cubicBezTo>
                <a:cubicBezTo>
                  <a:pt x="2641" y="1341"/>
                  <a:pt x="2639" y="1341"/>
                  <a:pt x="2638" y="1346"/>
                </a:cubicBezTo>
                <a:cubicBezTo>
                  <a:pt x="2637" y="1350"/>
                  <a:pt x="2636" y="1348"/>
                  <a:pt x="2634" y="1351"/>
                </a:cubicBezTo>
                <a:cubicBezTo>
                  <a:pt x="2632" y="1354"/>
                  <a:pt x="2632" y="1358"/>
                  <a:pt x="2631" y="1360"/>
                </a:cubicBezTo>
                <a:cubicBezTo>
                  <a:pt x="2629" y="1363"/>
                  <a:pt x="2626" y="1365"/>
                  <a:pt x="2624" y="1366"/>
                </a:cubicBezTo>
                <a:cubicBezTo>
                  <a:pt x="2622" y="1368"/>
                  <a:pt x="2619" y="1371"/>
                  <a:pt x="2617" y="1372"/>
                </a:cubicBezTo>
                <a:cubicBezTo>
                  <a:pt x="2615" y="1373"/>
                  <a:pt x="2610" y="1374"/>
                  <a:pt x="2609" y="1376"/>
                </a:cubicBezTo>
                <a:cubicBezTo>
                  <a:pt x="2604" y="1382"/>
                  <a:pt x="2600" y="1387"/>
                  <a:pt x="2596" y="1393"/>
                </a:cubicBezTo>
                <a:cubicBezTo>
                  <a:pt x="2591" y="1399"/>
                  <a:pt x="2604" y="1398"/>
                  <a:pt x="2606" y="1400"/>
                </a:cubicBezTo>
                <a:cubicBezTo>
                  <a:pt x="2609" y="1403"/>
                  <a:pt x="2618" y="1406"/>
                  <a:pt x="2621" y="1402"/>
                </a:cubicBezTo>
                <a:cubicBezTo>
                  <a:pt x="2624" y="1397"/>
                  <a:pt x="2629" y="1391"/>
                  <a:pt x="2631" y="1385"/>
                </a:cubicBezTo>
                <a:cubicBezTo>
                  <a:pt x="2633" y="1377"/>
                  <a:pt x="2636" y="1376"/>
                  <a:pt x="2642" y="1371"/>
                </a:cubicBezTo>
                <a:cubicBezTo>
                  <a:pt x="2643" y="1373"/>
                  <a:pt x="2644" y="1374"/>
                  <a:pt x="2646" y="1375"/>
                </a:cubicBezTo>
                <a:cubicBezTo>
                  <a:pt x="2643" y="1370"/>
                  <a:pt x="2643" y="1369"/>
                  <a:pt x="2646" y="1365"/>
                </a:cubicBezTo>
                <a:cubicBezTo>
                  <a:pt x="2649" y="1361"/>
                  <a:pt x="2652" y="1357"/>
                  <a:pt x="2656" y="1353"/>
                </a:cubicBezTo>
                <a:cubicBezTo>
                  <a:pt x="2655" y="1349"/>
                  <a:pt x="2654" y="1346"/>
                  <a:pt x="2653" y="1343"/>
                </a:cubicBezTo>
                <a:cubicBezTo>
                  <a:pt x="2651" y="1345"/>
                  <a:pt x="2649" y="1347"/>
                  <a:pt x="2647" y="1348"/>
                </a:cubicBezTo>
                <a:close/>
                <a:moveTo>
                  <a:pt x="2606" y="1403"/>
                </a:moveTo>
                <a:cubicBezTo>
                  <a:pt x="2603" y="1404"/>
                  <a:pt x="2605" y="1407"/>
                  <a:pt x="2603" y="1410"/>
                </a:cubicBezTo>
                <a:cubicBezTo>
                  <a:pt x="2606" y="1407"/>
                  <a:pt x="2613" y="1409"/>
                  <a:pt x="2606" y="1403"/>
                </a:cubicBezTo>
                <a:close/>
                <a:moveTo>
                  <a:pt x="2685" y="1310"/>
                </a:moveTo>
                <a:cubicBezTo>
                  <a:pt x="2679" y="1314"/>
                  <a:pt x="2678" y="1313"/>
                  <a:pt x="2671" y="1312"/>
                </a:cubicBezTo>
                <a:cubicBezTo>
                  <a:pt x="2666" y="1310"/>
                  <a:pt x="2669" y="1302"/>
                  <a:pt x="2665" y="1300"/>
                </a:cubicBezTo>
                <a:cubicBezTo>
                  <a:pt x="2665" y="1305"/>
                  <a:pt x="2662" y="1308"/>
                  <a:pt x="2660" y="1303"/>
                </a:cubicBezTo>
                <a:cubicBezTo>
                  <a:pt x="2659" y="1301"/>
                  <a:pt x="2660" y="1299"/>
                  <a:pt x="2659" y="1297"/>
                </a:cubicBezTo>
                <a:cubicBezTo>
                  <a:pt x="2658" y="1296"/>
                  <a:pt x="2657" y="1294"/>
                  <a:pt x="2656" y="1293"/>
                </a:cubicBezTo>
                <a:cubicBezTo>
                  <a:pt x="2654" y="1287"/>
                  <a:pt x="2658" y="1287"/>
                  <a:pt x="2651" y="1285"/>
                </a:cubicBezTo>
                <a:cubicBezTo>
                  <a:pt x="2648" y="1284"/>
                  <a:pt x="2646" y="1280"/>
                  <a:pt x="2643" y="1279"/>
                </a:cubicBezTo>
                <a:cubicBezTo>
                  <a:pt x="2645" y="1283"/>
                  <a:pt x="2646" y="1286"/>
                  <a:pt x="2648" y="1290"/>
                </a:cubicBezTo>
                <a:cubicBezTo>
                  <a:pt x="2649" y="1289"/>
                  <a:pt x="2649" y="1289"/>
                  <a:pt x="2650" y="1288"/>
                </a:cubicBezTo>
                <a:cubicBezTo>
                  <a:pt x="2652" y="1292"/>
                  <a:pt x="2655" y="1306"/>
                  <a:pt x="2659" y="1304"/>
                </a:cubicBezTo>
                <a:cubicBezTo>
                  <a:pt x="2658" y="1308"/>
                  <a:pt x="2661" y="1313"/>
                  <a:pt x="2659" y="1317"/>
                </a:cubicBezTo>
                <a:cubicBezTo>
                  <a:pt x="2657" y="1322"/>
                  <a:pt x="2656" y="1324"/>
                  <a:pt x="2652" y="1327"/>
                </a:cubicBezTo>
                <a:cubicBezTo>
                  <a:pt x="2653" y="1329"/>
                  <a:pt x="2655" y="1331"/>
                  <a:pt x="2657" y="1332"/>
                </a:cubicBezTo>
                <a:cubicBezTo>
                  <a:pt x="2658" y="1333"/>
                  <a:pt x="2662" y="1333"/>
                  <a:pt x="2663" y="1334"/>
                </a:cubicBezTo>
                <a:cubicBezTo>
                  <a:pt x="2665" y="1339"/>
                  <a:pt x="2660" y="1344"/>
                  <a:pt x="2658" y="1347"/>
                </a:cubicBezTo>
                <a:cubicBezTo>
                  <a:pt x="2662" y="1349"/>
                  <a:pt x="2666" y="1351"/>
                  <a:pt x="2669" y="1345"/>
                </a:cubicBezTo>
                <a:cubicBezTo>
                  <a:pt x="2672" y="1340"/>
                  <a:pt x="2677" y="1334"/>
                  <a:pt x="2676" y="1328"/>
                </a:cubicBezTo>
                <a:cubicBezTo>
                  <a:pt x="2676" y="1325"/>
                  <a:pt x="2681" y="1324"/>
                  <a:pt x="2683" y="1325"/>
                </a:cubicBezTo>
                <a:cubicBezTo>
                  <a:pt x="2685" y="1327"/>
                  <a:pt x="2683" y="1323"/>
                  <a:pt x="2684" y="1323"/>
                </a:cubicBezTo>
                <a:cubicBezTo>
                  <a:pt x="2687" y="1320"/>
                  <a:pt x="2691" y="1311"/>
                  <a:pt x="2685" y="1310"/>
                </a:cubicBezTo>
                <a:close/>
                <a:moveTo>
                  <a:pt x="1322" y="615"/>
                </a:moveTo>
                <a:cubicBezTo>
                  <a:pt x="1324" y="616"/>
                  <a:pt x="1326" y="618"/>
                  <a:pt x="1327" y="619"/>
                </a:cubicBezTo>
                <a:cubicBezTo>
                  <a:pt x="1329" y="618"/>
                  <a:pt x="1330" y="617"/>
                  <a:pt x="1331" y="615"/>
                </a:cubicBezTo>
                <a:cubicBezTo>
                  <a:pt x="1328" y="610"/>
                  <a:pt x="1327" y="613"/>
                  <a:pt x="1322" y="615"/>
                </a:cubicBezTo>
                <a:close/>
                <a:moveTo>
                  <a:pt x="2759" y="312"/>
                </a:moveTo>
                <a:cubicBezTo>
                  <a:pt x="2759" y="317"/>
                  <a:pt x="2760" y="318"/>
                  <a:pt x="2756" y="320"/>
                </a:cubicBezTo>
                <a:cubicBezTo>
                  <a:pt x="2752" y="322"/>
                  <a:pt x="2755" y="327"/>
                  <a:pt x="2756" y="330"/>
                </a:cubicBezTo>
                <a:cubicBezTo>
                  <a:pt x="2750" y="329"/>
                  <a:pt x="2748" y="328"/>
                  <a:pt x="2743" y="325"/>
                </a:cubicBezTo>
                <a:cubicBezTo>
                  <a:pt x="2741" y="323"/>
                  <a:pt x="2734" y="326"/>
                  <a:pt x="2733" y="323"/>
                </a:cubicBezTo>
                <a:cubicBezTo>
                  <a:pt x="2732" y="318"/>
                  <a:pt x="2733" y="313"/>
                  <a:pt x="2728" y="313"/>
                </a:cubicBezTo>
                <a:cubicBezTo>
                  <a:pt x="2722" y="312"/>
                  <a:pt x="2717" y="312"/>
                  <a:pt x="2711" y="311"/>
                </a:cubicBezTo>
                <a:cubicBezTo>
                  <a:pt x="2708" y="311"/>
                  <a:pt x="2714" y="301"/>
                  <a:pt x="2706" y="302"/>
                </a:cubicBezTo>
                <a:cubicBezTo>
                  <a:pt x="2703" y="303"/>
                  <a:pt x="2704" y="312"/>
                  <a:pt x="2704" y="316"/>
                </a:cubicBezTo>
                <a:cubicBezTo>
                  <a:pt x="2704" y="322"/>
                  <a:pt x="2685" y="324"/>
                  <a:pt x="2680" y="325"/>
                </a:cubicBezTo>
                <a:cubicBezTo>
                  <a:pt x="2684" y="328"/>
                  <a:pt x="2689" y="329"/>
                  <a:pt x="2690" y="335"/>
                </a:cubicBezTo>
                <a:cubicBezTo>
                  <a:pt x="2690" y="342"/>
                  <a:pt x="2693" y="345"/>
                  <a:pt x="2697" y="350"/>
                </a:cubicBezTo>
                <a:cubicBezTo>
                  <a:pt x="2697" y="351"/>
                  <a:pt x="2694" y="355"/>
                  <a:pt x="2693" y="355"/>
                </a:cubicBezTo>
                <a:cubicBezTo>
                  <a:pt x="2692" y="356"/>
                  <a:pt x="2688" y="354"/>
                  <a:pt x="2686" y="354"/>
                </a:cubicBezTo>
                <a:cubicBezTo>
                  <a:pt x="2684" y="353"/>
                  <a:pt x="2678" y="351"/>
                  <a:pt x="2675" y="352"/>
                </a:cubicBezTo>
                <a:cubicBezTo>
                  <a:pt x="2665" y="358"/>
                  <a:pt x="2655" y="364"/>
                  <a:pt x="2645" y="371"/>
                </a:cubicBezTo>
                <a:cubicBezTo>
                  <a:pt x="2637" y="375"/>
                  <a:pt x="2628" y="378"/>
                  <a:pt x="2625" y="387"/>
                </a:cubicBezTo>
                <a:cubicBezTo>
                  <a:pt x="2617" y="380"/>
                  <a:pt x="2617" y="379"/>
                  <a:pt x="2608" y="380"/>
                </a:cubicBezTo>
                <a:cubicBezTo>
                  <a:pt x="2599" y="382"/>
                  <a:pt x="2599" y="382"/>
                  <a:pt x="2593" y="390"/>
                </a:cubicBezTo>
                <a:cubicBezTo>
                  <a:pt x="2593" y="387"/>
                  <a:pt x="2593" y="384"/>
                  <a:pt x="2593" y="382"/>
                </a:cubicBezTo>
                <a:cubicBezTo>
                  <a:pt x="2590" y="383"/>
                  <a:pt x="2585" y="387"/>
                  <a:pt x="2582" y="386"/>
                </a:cubicBezTo>
                <a:cubicBezTo>
                  <a:pt x="2579" y="386"/>
                  <a:pt x="2575" y="384"/>
                  <a:pt x="2573" y="387"/>
                </a:cubicBezTo>
                <a:cubicBezTo>
                  <a:pt x="2568" y="396"/>
                  <a:pt x="2563" y="404"/>
                  <a:pt x="2558" y="412"/>
                </a:cubicBezTo>
                <a:cubicBezTo>
                  <a:pt x="2560" y="413"/>
                  <a:pt x="2570" y="414"/>
                  <a:pt x="2569" y="417"/>
                </a:cubicBezTo>
                <a:cubicBezTo>
                  <a:pt x="2567" y="425"/>
                  <a:pt x="2567" y="425"/>
                  <a:pt x="2571" y="432"/>
                </a:cubicBezTo>
                <a:cubicBezTo>
                  <a:pt x="2563" y="435"/>
                  <a:pt x="2556" y="439"/>
                  <a:pt x="2561" y="449"/>
                </a:cubicBezTo>
                <a:cubicBezTo>
                  <a:pt x="2561" y="451"/>
                  <a:pt x="2554" y="453"/>
                  <a:pt x="2553" y="454"/>
                </a:cubicBezTo>
                <a:cubicBezTo>
                  <a:pt x="2549" y="455"/>
                  <a:pt x="2546" y="455"/>
                  <a:pt x="2545" y="459"/>
                </a:cubicBezTo>
                <a:cubicBezTo>
                  <a:pt x="2545" y="465"/>
                  <a:pt x="2546" y="469"/>
                  <a:pt x="2541" y="471"/>
                </a:cubicBezTo>
                <a:cubicBezTo>
                  <a:pt x="2535" y="472"/>
                  <a:pt x="2535" y="471"/>
                  <a:pt x="2533" y="478"/>
                </a:cubicBezTo>
                <a:cubicBezTo>
                  <a:pt x="2532" y="485"/>
                  <a:pt x="2524" y="492"/>
                  <a:pt x="2520" y="498"/>
                </a:cubicBezTo>
                <a:cubicBezTo>
                  <a:pt x="2514" y="473"/>
                  <a:pt x="2497" y="427"/>
                  <a:pt x="2526" y="413"/>
                </a:cubicBezTo>
                <a:cubicBezTo>
                  <a:pt x="2534" y="409"/>
                  <a:pt x="2539" y="408"/>
                  <a:pt x="2544" y="399"/>
                </a:cubicBezTo>
                <a:cubicBezTo>
                  <a:pt x="2548" y="392"/>
                  <a:pt x="2554" y="388"/>
                  <a:pt x="2561" y="383"/>
                </a:cubicBezTo>
                <a:cubicBezTo>
                  <a:pt x="2566" y="379"/>
                  <a:pt x="2572" y="377"/>
                  <a:pt x="2574" y="371"/>
                </a:cubicBezTo>
                <a:cubicBezTo>
                  <a:pt x="2575" y="366"/>
                  <a:pt x="2576" y="361"/>
                  <a:pt x="2577" y="356"/>
                </a:cubicBezTo>
                <a:cubicBezTo>
                  <a:pt x="2577" y="355"/>
                  <a:pt x="2584" y="355"/>
                  <a:pt x="2585" y="354"/>
                </a:cubicBezTo>
                <a:cubicBezTo>
                  <a:pt x="2581" y="353"/>
                  <a:pt x="2578" y="353"/>
                  <a:pt x="2573" y="353"/>
                </a:cubicBezTo>
                <a:cubicBezTo>
                  <a:pt x="2569" y="354"/>
                  <a:pt x="2568" y="359"/>
                  <a:pt x="2566" y="362"/>
                </a:cubicBezTo>
                <a:cubicBezTo>
                  <a:pt x="2562" y="369"/>
                  <a:pt x="2553" y="373"/>
                  <a:pt x="2547" y="378"/>
                </a:cubicBezTo>
                <a:cubicBezTo>
                  <a:pt x="2545" y="371"/>
                  <a:pt x="2545" y="368"/>
                  <a:pt x="2547" y="360"/>
                </a:cubicBezTo>
                <a:cubicBezTo>
                  <a:pt x="2542" y="363"/>
                  <a:pt x="2539" y="365"/>
                  <a:pt x="2534" y="365"/>
                </a:cubicBezTo>
                <a:cubicBezTo>
                  <a:pt x="2527" y="364"/>
                  <a:pt x="2526" y="364"/>
                  <a:pt x="2521" y="368"/>
                </a:cubicBezTo>
                <a:cubicBezTo>
                  <a:pt x="2513" y="374"/>
                  <a:pt x="2507" y="381"/>
                  <a:pt x="2501" y="389"/>
                </a:cubicBezTo>
                <a:cubicBezTo>
                  <a:pt x="2503" y="391"/>
                  <a:pt x="2508" y="393"/>
                  <a:pt x="2506" y="396"/>
                </a:cubicBezTo>
                <a:cubicBezTo>
                  <a:pt x="2506" y="397"/>
                  <a:pt x="2499" y="397"/>
                  <a:pt x="2497" y="397"/>
                </a:cubicBezTo>
                <a:cubicBezTo>
                  <a:pt x="2490" y="398"/>
                  <a:pt x="2483" y="399"/>
                  <a:pt x="2476" y="400"/>
                </a:cubicBezTo>
                <a:cubicBezTo>
                  <a:pt x="2479" y="398"/>
                  <a:pt x="2481" y="396"/>
                  <a:pt x="2484" y="395"/>
                </a:cubicBezTo>
                <a:cubicBezTo>
                  <a:pt x="2477" y="393"/>
                  <a:pt x="2470" y="392"/>
                  <a:pt x="2464" y="391"/>
                </a:cubicBezTo>
                <a:cubicBezTo>
                  <a:pt x="2462" y="390"/>
                  <a:pt x="2457" y="394"/>
                  <a:pt x="2455" y="395"/>
                </a:cubicBezTo>
                <a:cubicBezTo>
                  <a:pt x="2453" y="397"/>
                  <a:pt x="2451" y="395"/>
                  <a:pt x="2448" y="395"/>
                </a:cubicBezTo>
                <a:cubicBezTo>
                  <a:pt x="2442" y="394"/>
                  <a:pt x="2437" y="394"/>
                  <a:pt x="2430" y="394"/>
                </a:cubicBezTo>
                <a:cubicBezTo>
                  <a:pt x="2426" y="394"/>
                  <a:pt x="2415" y="393"/>
                  <a:pt x="2412" y="395"/>
                </a:cubicBezTo>
                <a:cubicBezTo>
                  <a:pt x="2402" y="405"/>
                  <a:pt x="2391" y="415"/>
                  <a:pt x="2382" y="425"/>
                </a:cubicBezTo>
                <a:cubicBezTo>
                  <a:pt x="2372" y="435"/>
                  <a:pt x="2362" y="442"/>
                  <a:pt x="2351" y="449"/>
                </a:cubicBezTo>
                <a:cubicBezTo>
                  <a:pt x="2353" y="453"/>
                  <a:pt x="2355" y="453"/>
                  <a:pt x="2358" y="453"/>
                </a:cubicBezTo>
                <a:cubicBezTo>
                  <a:pt x="2362" y="453"/>
                  <a:pt x="2363" y="453"/>
                  <a:pt x="2364" y="457"/>
                </a:cubicBezTo>
                <a:cubicBezTo>
                  <a:pt x="2364" y="458"/>
                  <a:pt x="2366" y="464"/>
                  <a:pt x="2367" y="464"/>
                </a:cubicBezTo>
                <a:cubicBezTo>
                  <a:pt x="2375" y="464"/>
                  <a:pt x="2376" y="466"/>
                  <a:pt x="2380" y="458"/>
                </a:cubicBezTo>
                <a:cubicBezTo>
                  <a:pt x="2383" y="451"/>
                  <a:pt x="2402" y="467"/>
                  <a:pt x="2401" y="472"/>
                </a:cubicBezTo>
                <a:cubicBezTo>
                  <a:pt x="2399" y="485"/>
                  <a:pt x="2396" y="497"/>
                  <a:pt x="2393" y="510"/>
                </a:cubicBezTo>
                <a:cubicBezTo>
                  <a:pt x="2391" y="521"/>
                  <a:pt x="2386" y="528"/>
                  <a:pt x="2380" y="538"/>
                </a:cubicBezTo>
                <a:cubicBezTo>
                  <a:pt x="2374" y="547"/>
                  <a:pt x="2369" y="557"/>
                  <a:pt x="2361" y="564"/>
                </a:cubicBezTo>
                <a:cubicBezTo>
                  <a:pt x="2356" y="569"/>
                  <a:pt x="2351" y="575"/>
                  <a:pt x="2346" y="580"/>
                </a:cubicBezTo>
                <a:cubicBezTo>
                  <a:pt x="2343" y="583"/>
                  <a:pt x="2337" y="583"/>
                  <a:pt x="2333" y="584"/>
                </a:cubicBezTo>
                <a:cubicBezTo>
                  <a:pt x="2331" y="584"/>
                  <a:pt x="2329" y="579"/>
                  <a:pt x="2328" y="578"/>
                </a:cubicBezTo>
                <a:cubicBezTo>
                  <a:pt x="2326" y="578"/>
                  <a:pt x="2322" y="582"/>
                  <a:pt x="2321" y="582"/>
                </a:cubicBezTo>
                <a:cubicBezTo>
                  <a:pt x="2315" y="586"/>
                  <a:pt x="2315" y="587"/>
                  <a:pt x="2312" y="595"/>
                </a:cubicBezTo>
                <a:cubicBezTo>
                  <a:pt x="2308" y="606"/>
                  <a:pt x="2300" y="612"/>
                  <a:pt x="2292" y="619"/>
                </a:cubicBezTo>
                <a:cubicBezTo>
                  <a:pt x="2301" y="627"/>
                  <a:pt x="2308" y="635"/>
                  <a:pt x="2307" y="648"/>
                </a:cubicBezTo>
                <a:cubicBezTo>
                  <a:pt x="2305" y="657"/>
                  <a:pt x="2306" y="659"/>
                  <a:pt x="2299" y="663"/>
                </a:cubicBezTo>
                <a:cubicBezTo>
                  <a:pt x="2293" y="666"/>
                  <a:pt x="2290" y="666"/>
                  <a:pt x="2283" y="666"/>
                </a:cubicBezTo>
                <a:cubicBezTo>
                  <a:pt x="2284" y="661"/>
                  <a:pt x="2285" y="656"/>
                  <a:pt x="2285" y="651"/>
                </a:cubicBezTo>
                <a:cubicBezTo>
                  <a:pt x="2286" y="645"/>
                  <a:pt x="2281" y="645"/>
                  <a:pt x="2285" y="640"/>
                </a:cubicBezTo>
                <a:cubicBezTo>
                  <a:pt x="2288" y="637"/>
                  <a:pt x="2287" y="633"/>
                  <a:pt x="2283" y="633"/>
                </a:cubicBezTo>
                <a:cubicBezTo>
                  <a:pt x="2279" y="633"/>
                  <a:pt x="2273" y="636"/>
                  <a:pt x="2272" y="630"/>
                </a:cubicBezTo>
                <a:cubicBezTo>
                  <a:pt x="2271" y="627"/>
                  <a:pt x="2275" y="620"/>
                  <a:pt x="2276" y="617"/>
                </a:cubicBezTo>
                <a:cubicBezTo>
                  <a:pt x="2276" y="616"/>
                  <a:pt x="2268" y="611"/>
                  <a:pt x="2267" y="611"/>
                </a:cubicBezTo>
                <a:cubicBezTo>
                  <a:pt x="2264" y="611"/>
                  <a:pt x="2258" y="616"/>
                  <a:pt x="2255" y="618"/>
                </a:cubicBezTo>
                <a:cubicBezTo>
                  <a:pt x="2252" y="620"/>
                  <a:pt x="2248" y="622"/>
                  <a:pt x="2244" y="625"/>
                </a:cubicBezTo>
                <a:cubicBezTo>
                  <a:pt x="2241" y="617"/>
                  <a:pt x="2248" y="612"/>
                  <a:pt x="2253" y="607"/>
                </a:cubicBezTo>
                <a:cubicBezTo>
                  <a:pt x="2248" y="603"/>
                  <a:pt x="2248" y="602"/>
                  <a:pt x="2243" y="605"/>
                </a:cubicBezTo>
                <a:cubicBezTo>
                  <a:pt x="2239" y="606"/>
                  <a:pt x="2237" y="609"/>
                  <a:pt x="2234" y="611"/>
                </a:cubicBezTo>
                <a:cubicBezTo>
                  <a:pt x="2230" y="615"/>
                  <a:pt x="2227" y="617"/>
                  <a:pt x="2223" y="618"/>
                </a:cubicBezTo>
                <a:cubicBezTo>
                  <a:pt x="2222" y="618"/>
                  <a:pt x="2214" y="621"/>
                  <a:pt x="2216" y="624"/>
                </a:cubicBezTo>
                <a:cubicBezTo>
                  <a:pt x="2219" y="627"/>
                  <a:pt x="2222" y="630"/>
                  <a:pt x="2225" y="634"/>
                </a:cubicBezTo>
                <a:cubicBezTo>
                  <a:pt x="2228" y="639"/>
                  <a:pt x="2228" y="639"/>
                  <a:pt x="2233" y="636"/>
                </a:cubicBezTo>
                <a:cubicBezTo>
                  <a:pt x="2241" y="632"/>
                  <a:pt x="2247" y="635"/>
                  <a:pt x="2255" y="638"/>
                </a:cubicBezTo>
                <a:cubicBezTo>
                  <a:pt x="2246" y="645"/>
                  <a:pt x="2237" y="653"/>
                  <a:pt x="2228" y="661"/>
                </a:cubicBezTo>
                <a:cubicBezTo>
                  <a:pt x="2232" y="664"/>
                  <a:pt x="2237" y="667"/>
                  <a:pt x="2239" y="672"/>
                </a:cubicBezTo>
                <a:cubicBezTo>
                  <a:pt x="2242" y="678"/>
                  <a:pt x="2245" y="684"/>
                  <a:pt x="2248" y="691"/>
                </a:cubicBezTo>
                <a:cubicBezTo>
                  <a:pt x="2243" y="690"/>
                  <a:pt x="2238" y="689"/>
                  <a:pt x="2234" y="688"/>
                </a:cubicBezTo>
                <a:cubicBezTo>
                  <a:pt x="2239" y="692"/>
                  <a:pt x="2244" y="695"/>
                  <a:pt x="2249" y="699"/>
                </a:cubicBezTo>
                <a:cubicBezTo>
                  <a:pt x="2245" y="701"/>
                  <a:pt x="2241" y="704"/>
                  <a:pt x="2238" y="707"/>
                </a:cubicBezTo>
                <a:cubicBezTo>
                  <a:pt x="2242" y="708"/>
                  <a:pt x="2247" y="709"/>
                  <a:pt x="2251" y="711"/>
                </a:cubicBezTo>
                <a:cubicBezTo>
                  <a:pt x="2246" y="721"/>
                  <a:pt x="2241" y="734"/>
                  <a:pt x="2234" y="743"/>
                </a:cubicBezTo>
                <a:cubicBezTo>
                  <a:pt x="2226" y="753"/>
                  <a:pt x="2220" y="764"/>
                  <a:pt x="2209" y="769"/>
                </a:cubicBezTo>
                <a:cubicBezTo>
                  <a:pt x="2197" y="774"/>
                  <a:pt x="2185" y="778"/>
                  <a:pt x="2173" y="783"/>
                </a:cubicBezTo>
                <a:cubicBezTo>
                  <a:pt x="2169" y="784"/>
                  <a:pt x="2166" y="786"/>
                  <a:pt x="2162" y="787"/>
                </a:cubicBezTo>
                <a:cubicBezTo>
                  <a:pt x="2159" y="788"/>
                  <a:pt x="2160" y="788"/>
                  <a:pt x="2160" y="792"/>
                </a:cubicBezTo>
                <a:cubicBezTo>
                  <a:pt x="2161" y="794"/>
                  <a:pt x="2161" y="799"/>
                  <a:pt x="2157" y="797"/>
                </a:cubicBezTo>
                <a:cubicBezTo>
                  <a:pt x="2156" y="796"/>
                  <a:pt x="2154" y="791"/>
                  <a:pt x="2154" y="789"/>
                </a:cubicBezTo>
                <a:cubicBezTo>
                  <a:pt x="2155" y="789"/>
                  <a:pt x="2156" y="788"/>
                  <a:pt x="2158" y="788"/>
                </a:cubicBezTo>
                <a:cubicBezTo>
                  <a:pt x="2154" y="784"/>
                  <a:pt x="2146" y="782"/>
                  <a:pt x="2141" y="786"/>
                </a:cubicBezTo>
                <a:cubicBezTo>
                  <a:pt x="2137" y="789"/>
                  <a:pt x="2128" y="793"/>
                  <a:pt x="2126" y="799"/>
                </a:cubicBezTo>
                <a:cubicBezTo>
                  <a:pt x="2126" y="800"/>
                  <a:pt x="2123" y="807"/>
                  <a:pt x="2123" y="809"/>
                </a:cubicBezTo>
                <a:cubicBezTo>
                  <a:pt x="2126" y="812"/>
                  <a:pt x="2128" y="816"/>
                  <a:pt x="2131" y="820"/>
                </a:cubicBezTo>
                <a:cubicBezTo>
                  <a:pt x="2134" y="825"/>
                  <a:pt x="2138" y="830"/>
                  <a:pt x="2142" y="835"/>
                </a:cubicBezTo>
                <a:cubicBezTo>
                  <a:pt x="2147" y="841"/>
                  <a:pt x="2150" y="844"/>
                  <a:pt x="2150" y="852"/>
                </a:cubicBezTo>
                <a:cubicBezTo>
                  <a:pt x="2150" y="857"/>
                  <a:pt x="2153" y="868"/>
                  <a:pt x="2149" y="872"/>
                </a:cubicBezTo>
                <a:cubicBezTo>
                  <a:pt x="2139" y="881"/>
                  <a:pt x="2129" y="890"/>
                  <a:pt x="2118" y="898"/>
                </a:cubicBezTo>
                <a:cubicBezTo>
                  <a:pt x="2114" y="895"/>
                  <a:pt x="2119" y="889"/>
                  <a:pt x="2116" y="886"/>
                </a:cubicBezTo>
                <a:cubicBezTo>
                  <a:pt x="2113" y="882"/>
                  <a:pt x="2109" y="878"/>
                  <a:pt x="2106" y="875"/>
                </a:cubicBezTo>
                <a:cubicBezTo>
                  <a:pt x="2099" y="868"/>
                  <a:pt x="2094" y="864"/>
                  <a:pt x="2086" y="864"/>
                </a:cubicBezTo>
                <a:cubicBezTo>
                  <a:pt x="2086" y="861"/>
                  <a:pt x="2086" y="859"/>
                  <a:pt x="2086" y="857"/>
                </a:cubicBezTo>
                <a:cubicBezTo>
                  <a:pt x="2078" y="858"/>
                  <a:pt x="2080" y="859"/>
                  <a:pt x="2079" y="868"/>
                </a:cubicBezTo>
                <a:cubicBezTo>
                  <a:pt x="2078" y="873"/>
                  <a:pt x="2076" y="878"/>
                  <a:pt x="2074" y="884"/>
                </a:cubicBezTo>
                <a:cubicBezTo>
                  <a:pt x="2073" y="886"/>
                  <a:pt x="2074" y="888"/>
                  <a:pt x="2074" y="891"/>
                </a:cubicBezTo>
                <a:cubicBezTo>
                  <a:pt x="2074" y="895"/>
                  <a:pt x="2074" y="894"/>
                  <a:pt x="2078" y="894"/>
                </a:cubicBezTo>
                <a:cubicBezTo>
                  <a:pt x="2080" y="894"/>
                  <a:pt x="2083" y="907"/>
                  <a:pt x="2084" y="910"/>
                </a:cubicBezTo>
                <a:cubicBezTo>
                  <a:pt x="2085" y="914"/>
                  <a:pt x="2093" y="918"/>
                  <a:pt x="2096" y="920"/>
                </a:cubicBezTo>
                <a:cubicBezTo>
                  <a:pt x="2099" y="922"/>
                  <a:pt x="2104" y="927"/>
                  <a:pt x="2105" y="931"/>
                </a:cubicBezTo>
                <a:cubicBezTo>
                  <a:pt x="2107" y="935"/>
                  <a:pt x="2105" y="942"/>
                  <a:pt x="2106" y="947"/>
                </a:cubicBezTo>
                <a:cubicBezTo>
                  <a:pt x="2107" y="952"/>
                  <a:pt x="2110" y="957"/>
                  <a:pt x="2112" y="962"/>
                </a:cubicBezTo>
                <a:cubicBezTo>
                  <a:pt x="2105" y="961"/>
                  <a:pt x="2101" y="956"/>
                  <a:pt x="2095" y="951"/>
                </a:cubicBezTo>
                <a:cubicBezTo>
                  <a:pt x="2089" y="947"/>
                  <a:pt x="2089" y="945"/>
                  <a:pt x="2087" y="938"/>
                </a:cubicBezTo>
                <a:cubicBezTo>
                  <a:pt x="2085" y="933"/>
                  <a:pt x="2083" y="921"/>
                  <a:pt x="2080" y="918"/>
                </a:cubicBezTo>
                <a:cubicBezTo>
                  <a:pt x="2075" y="912"/>
                  <a:pt x="2070" y="907"/>
                  <a:pt x="2065" y="902"/>
                </a:cubicBezTo>
                <a:cubicBezTo>
                  <a:pt x="2062" y="899"/>
                  <a:pt x="2066" y="886"/>
                  <a:pt x="2066" y="882"/>
                </a:cubicBezTo>
                <a:cubicBezTo>
                  <a:pt x="2067" y="875"/>
                  <a:pt x="2065" y="867"/>
                  <a:pt x="2065" y="860"/>
                </a:cubicBezTo>
                <a:cubicBezTo>
                  <a:pt x="2064" y="847"/>
                  <a:pt x="2059" y="835"/>
                  <a:pt x="2055" y="822"/>
                </a:cubicBezTo>
                <a:cubicBezTo>
                  <a:pt x="2053" y="825"/>
                  <a:pt x="2050" y="829"/>
                  <a:pt x="2047" y="832"/>
                </a:cubicBezTo>
                <a:cubicBezTo>
                  <a:pt x="2044" y="836"/>
                  <a:pt x="2044" y="836"/>
                  <a:pt x="2039" y="835"/>
                </a:cubicBezTo>
                <a:cubicBezTo>
                  <a:pt x="2033" y="834"/>
                  <a:pt x="2034" y="834"/>
                  <a:pt x="2035" y="828"/>
                </a:cubicBezTo>
                <a:cubicBezTo>
                  <a:pt x="2035" y="826"/>
                  <a:pt x="2037" y="819"/>
                  <a:pt x="2036" y="817"/>
                </a:cubicBezTo>
                <a:cubicBezTo>
                  <a:pt x="2033" y="808"/>
                  <a:pt x="2031" y="801"/>
                  <a:pt x="2024" y="795"/>
                </a:cubicBezTo>
                <a:cubicBezTo>
                  <a:pt x="2018" y="790"/>
                  <a:pt x="2016" y="782"/>
                  <a:pt x="2013" y="775"/>
                </a:cubicBezTo>
                <a:cubicBezTo>
                  <a:pt x="2010" y="777"/>
                  <a:pt x="2005" y="782"/>
                  <a:pt x="2002" y="782"/>
                </a:cubicBezTo>
                <a:cubicBezTo>
                  <a:pt x="1995" y="783"/>
                  <a:pt x="1989" y="784"/>
                  <a:pt x="1983" y="785"/>
                </a:cubicBezTo>
                <a:cubicBezTo>
                  <a:pt x="1982" y="785"/>
                  <a:pt x="1978" y="785"/>
                  <a:pt x="1977" y="786"/>
                </a:cubicBezTo>
                <a:cubicBezTo>
                  <a:pt x="1976" y="787"/>
                  <a:pt x="1978" y="791"/>
                  <a:pt x="1977" y="792"/>
                </a:cubicBezTo>
                <a:cubicBezTo>
                  <a:pt x="1974" y="795"/>
                  <a:pt x="1971" y="799"/>
                  <a:pt x="1968" y="802"/>
                </a:cubicBezTo>
                <a:cubicBezTo>
                  <a:pt x="1959" y="811"/>
                  <a:pt x="1950" y="820"/>
                  <a:pt x="1941" y="829"/>
                </a:cubicBezTo>
                <a:cubicBezTo>
                  <a:pt x="1938" y="832"/>
                  <a:pt x="1932" y="833"/>
                  <a:pt x="1929" y="835"/>
                </a:cubicBezTo>
                <a:cubicBezTo>
                  <a:pt x="1924" y="838"/>
                  <a:pt x="1926" y="841"/>
                  <a:pt x="1926" y="847"/>
                </a:cubicBezTo>
                <a:cubicBezTo>
                  <a:pt x="1926" y="851"/>
                  <a:pt x="1927" y="858"/>
                  <a:pt x="1926" y="863"/>
                </a:cubicBezTo>
                <a:cubicBezTo>
                  <a:pt x="1925" y="867"/>
                  <a:pt x="1921" y="874"/>
                  <a:pt x="1923" y="878"/>
                </a:cubicBezTo>
                <a:cubicBezTo>
                  <a:pt x="1924" y="885"/>
                  <a:pt x="1925" y="888"/>
                  <a:pt x="1930" y="894"/>
                </a:cubicBezTo>
                <a:cubicBezTo>
                  <a:pt x="1933" y="898"/>
                  <a:pt x="1935" y="903"/>
                  <a:pt x="1938" y="909"/>
                </a:cubicBezTo>
                <a:cubicBezTo>
                  <a:pt x="1942" y="919"/>
                  <a:pt x="1925" y="927"/>
                  <a:pt x="1924" y="914"/>
                </a:cubicBezTo>
                <a:cubicBezTo>
                  <a:pt x="1923" y="908"/>
                  <a:pt x="1923" y="902"/>
                  <a:pt x="1923" y="896"/>
                </a:cubicBezTo>
                <a:cubicBezTo>
                  <a:pt x="1923" y="890"/>
                  <a:pt x="1921" y="890"/>
                  <a:pt x="1917" y="885"/>
                </a:cubicBezTo>
                <a:cubicBezTo>
                  <a:pt x="1917" y="889"/>
                  <a:pt x="1917" y="894"/>
                  <a:pt x="1914" y="896"/>
                </a:cubicBezTo>
                <a:cubicBezTo>
                  <a:pt x="1911" y="898"/>
                  <a:pt x="1907" y="901"/>
                  <a:pt x="1903" y="903"/>
                </a:cubicBezTo>
                <a:cubicBezTo>
                  <a:pt x="1893" y="884"/>
                  <a:pt x="1885" y="865"/>
                  <a:pt x="1876" y="845"/>
                </a:cubicBezTo>
                <a:cubicBezTo>
                  <a:pt x="1874" y="840"/>
                  <a:pt x="1870" y="834"/>
                  <a:pt x="1869" y="829"/>
                </a:cubicBezTo>
                <a:cubicBezTo>
                  <a:pt x="1868" y="825"/>
                  <a:pt x="1869" y="820"/>
                  <a:pt x="1869" y="816"/>
                </a:cubicBezTo>
                <a:cubicBezTo>
                  <a:pt x="1868" y="803"/>
                  <a:pt x="1868" y="791"/>
                  <a:pt x="1868" y="778"/>
                </a:cubicBezTo>
                <a:cubicBezTo>
                  <a:pt x="1865" y="782"/>
                  <a:pt x="1862" y="785"/>
                  <a:pt x="1860" y="789"/>
                </a:cubicBezTo>
                <a:cubicBezTo>
                  <a:pt x="1857" y="793"/>
                  <a:pt x="1857" y="792"/>
                  <a:pt x="1852" y="792"/>
                </a:cubicBezTo>
                <a:cubicBezTo>
                  <a:pt x="1847" y="792"/>
                  <a:pt x="1842" y="782"/>
                  <a:pt x="1838" y="779"/>
                </a:cubicBezTo>
                <a:cubicBezTo>
                  <a:pt x="1842" y="778"/>
                  <a:pt x="1849" y="778"/>
                  <a:pt x="1850" y="773"/>
                </a:cubicBezTo>
                <a:cubicBezTo>
                  <a:pt x="1848" y="774"/>
                  <a:pt x="1845" y="774"/>
                  <a:pt x="1844" y="774"/>
                </a:cubicBezTo>
                <a:cubicBezTo>
                  <a:pt x="1838" y="773"/>
                  <a:pt x="1833" y="768"/>
                  <a:pt x="1828" y="765"/>
                </a:cubicBezTo>
                <a:cubicBezTo>
                  <a:pt x="1825" y="763"/>
                  <a:pt x="1823" y="755"/>
                  <a:pt x="1821" y="752"/>
                </a:cubicBezTo>
                <a:cubicBezTo>
                  <a:pt x="1820" y="748"/>
                  <a:pt x="1793" y="754"/>
                  <a:pt x="1789" y="754"/>
                </a:cubicBezTo>
                <a:cubicBezTo>
                  <a:pt x="1779" y="756"/>
                  <a:pt x="1769" y="752"/>
                  <a:pt x="1759" y="749"/>
                </a:cubicBezTo>
                <a:cubicBezTo>
                  <a:pt x="1755" y="749"/>
                  <a:pt x="1750" y="749"/>
                  <a:pt x="1748" y="745"/>
                </a:cubicBezTo>
                <a:cubicBezTo>
                  <a:pt x="1744" y="737"/>
                  <a:pt x="1745" y="735"/>
                  <a:pt x="1737" y="738"/>
                </a:cubicBezTo>
                <a:cubicBezTo>
                  <a:pt x="1731" y="740"/>
                  <a:pt x="1727" y="739"/>
                  <a:pt x="1720" y="738"/>
                </a:cubicBezTo>
                <a:cubicBezTo>
                  <a:pt x="1716" y="737"/>
                  <a:pt x="1713" y="732"/>
                  <a:pt x="1710" y="730"/>
                </a:cubicBezTo>
                <a:cubicBezTo>
                  <a:pt x="1703" y="727"/>
                  <a:pt x="1702" y="726"/>
                  <a:pt x="1699" y="719"/>
                </a:cubicBezTo>
                <a:cubicBezTo>
                  <a:pt x="1696" y="714"/>
                  <a:pt x="1695" y="708"/>
                  <a:pt x="1690" y="707"/>
                </a:cubicBezTo>
                <a:cubicBezTo>
                  <a:pt x="1681" y="706"/>
                  <a:pt x="1682" y="706"/>
                  <a:pt x="1675" y="713"/>
                </a:cubicBezTo>
                <a:cubicBezTo>
                  <a:pt x="1673" y="716"/>
                  <a:pt x="1681" y="725"/>
                  <a:pt x="1682" y="727"/>
                </a:cubicBezTo>
                <a:cubicBezTo>
                  <a:pt x="1688" y="737"/>
                  <a:pt x="1693" y="746"/>
                  <a:pt x="1698" y="756"/>
                </a:cubicBezTo>
                <a:cubicBezTo>
                  <a:pt x="1698" y="752"/>
                  <a:pt x="1699" y="747"/>
                  <a:pt x="1700" y="743"/>
                </a:cubicBezTo>
                <a:cubicBezTo>
                  <a:pt x="1703" y="749"/>
                  <a:pt x="1702" y="756"/>
                  <a:pt x="1703" y="763"/>
                </a:cubicBezTo>
                <a:cubicBezTo>
                  <a:pt x="1709" y="763"/>
                  <a:pt x="1720" y="764"/>
                  <a:pt x="1725" y="760"/>
                </a:cubicBezTo>
                <a:cubicBezTo>
                  <a:pt x="1731" y="757"/>
                  <a:pt x="1737" y="748"/>
                  <a:pt x="1741" y="743"/>
                </a:cubicBezTo>
                <a:cubicBezTo>
                  <a:pt x="1742" y="748"/>
                  <a:pt x="1740" y="757"/>
                  <a:pt x="1745" y="760"/>
                </a:cubicBezTo>
                <a:cubicBezTo>
                  <a:pt x="1747" y="762"/>
                  <a:pt x="1750" y="764"/>
                  <a:pt x="1753" y="766"/>
                </a:cubicBezTo>
                <a:cubicBezTo>
                  <a:pt x="1755" y="767"/>
                  <a:pt x="1758" y="766"/>
                  <a:pt x="1760" y="769"/>
                </a:cubicBezTo>
                <a:cubicBezTo>
                  <a:pt x="1761" y="771"/>
                  <a:pt x="1763" y="776"/>
                  <a:pt x="1765" y="776"/>
                </a:cubicBezTo>
                <a:cubicBezTo>
                  <a:pt x="1769" y="777"/>
                  <a:pt x="1767" y="780"/>
                  <a:pt x="1767" y="784"/>
                </a:cubicBezTo>
                <a:cubicBezTo>
                  <a:pt x="1767" y="788"/>
                  <a:pt x="1759" y="795"/>
                  <a:pt x="1756" y="798"/>
                </a:cubicBezTo>
                <a:cubicBezTo>
                  <a:pt x="1756" y="796"/>
                  <a:pt x="1755" y="795"/>
                  <a:pt x="1755" y="794"/>
                </a:cubicBezTo>
                <a:cubicBezTo>
                  <a:pt x="1753" y="799"/>
                  <a:pt x="1751" y="801"/>
                  <a:pt x="1751" y="807"/>
                </a:cubicBezTo>
                <a:cubicBezTo>
                  <a:pt x="1751" y="811"/>
                  <a:pt x="1750" y="811"/>
                  <a:pt x="1746" y="813"/>
                </a:cubicBezTo>
                <a:cubicBezTo>
                  <a:pt x="1742" y="815"/>
                  <a:pt x="1738" y="817"/>
                  <a:pt x="1734" y="819"/>
                </a:cubicBezTo>
                <a:cubicBezTo>
                  <a:pt x="1731" y="820"/>
                  <a:pt x="1731" y="826"/>
                  <a:pt x="1729" y="828"/>
                </a:cubicBezTo>
                <a:cubicBezTo>
                  <a:pt x="1727" y="828"/>
                  <a:pt x="1724" y="826"/>
                  <a:pt x="1722" y="827"/>
                </a:cubicBezTo>
                <a:cubicBezTo>
                  <a:pt x="1719" y="828"/>
                  <a:pt x="1716" y="829"/>
                  <a:pt x="1713" y="831"/>
                </a:cubicBezTo>
                <a:cubicBezTo>
                  <a:pt x="1709" y="833"/>
                  <a:pt x="1710" y="838"/>
                  <a:pt x="1706" y="839"/>
                </a:cubicBezTo>
                <a:cubicBezTo>
                  <a:pt x="1699" y="842"/>
                  <a:pt x="1692" y="844"/>
                  <a:pt x="1686" y="847"/>
                </a:cubicBezTo>
                <a:cubicBezTo>
                  <a:pt x="1684" y="847"/>
                  <a:pt x="1683" y="848"/>
                  <a:pt x="1682" y="850"/>
                </a:cubicBezTo>
                <a:cubicBezTo>
                  <a:pt x="1681" y="853"/>
                  <a:pt x="1678" y="853"/>
                  <a:pt x="1676" y="853"/>
                </a:cubicBezTo>
                <a:cubicBezTo>
                  <a:pt x="1670" y="854"/>
                  <a:pt x="1664" y="856"/>
                  <a:pt x="1658" y="858"/>
                </a:cubicBezTo>
                <a:cubicBezTo>
                  <a:pt x="1654" y="859"/>
                  <a:pt x="1653" y="864"/>
                  <a:pt x="1649" y="864"/>
                </a:cubicBezTo>
                <a:cubicBezTo>
                  <a:pt x="1641" y="864"/>
                  <a:pt x="1641" y="865"/>
                  <a:pt x="1639" y="858"/>
                </a:cubicBezTo>
                <a:cubicBezTo>
                  <a:pt x="1638" y="850"/>
                  <a:pt x="1637" y="843"/>
                  <a:pt x="1635" y="835"/>
                </a:cubicBezTo>
                <a:cubicBezTo>
                  <a:pt x="1633" y="823"/>
                  <a:pt x="1627" y="815"/>
                  <a:pt x="1621" y="805"/>
                </a:cubicBezTo>
                <a:cubicBezTo>
                  <a:pt x="1618" y="799"/>
                  <a:pt x="1617" y="798"/>
                  <a:pt x="1611" y="796"/>
                </a:cubicBezTo>
                <a:cubicBezTo>
                  <a:pt x="1607" y="795"/>
                  <a:pt x="1607" y="784"/>
                  <a:pt x="1607" y="780"/>
                </a:cubicBezTo>
                <a:cubicBezTo>
                  <a:pt x="1606" y="774"/>
                  <a:pt x="1602" y="769"/>
                  <a:pt x="1600" y="764"/>
                </a:cubicBezTo>
                <a:cubicBezTo>
                  <a:pt x="1598" y="761"/>
                  <a:pt x="1595" y="759"/>
                  <a:pt x="1593" y="756"/>
                </a:cubicBezTo>
                <a:cubicBezTo>
                  <a:pt x="1589" y="749"/>
                  <a:pt x="1585" y="742"/>
                  <a:pt x="1581" y="734"/>
                </a:cubicBezTo>
                <a:cubicBezTo>
                  <a:pt x="1579" y="731"/>
                  <a:pt x="1577" y="725"/>
                  <a:pt x="1572" y="726"/>
                </a:cubicBezTo>
                <a:cubicBezTo>
                  <a:pt x="1573" y="722"/>
                  <a:pt x="1574" y="717"/>
                  <a:pt x="1574" y="713"/>
                </a:cubicBezTo>
                <a:cubicBezTo>
                  <a:pt x="1572" y="718"/>
                  <a:pt x="1571" y="723"/>
                  <a:pt x="1569" y="728"/>
                </a:cubicBezTo>
                <a:cubicBezTo>
                  <a:pt x="1563" y="722"/>
                  <a:pt x="1560" y="717"/>
                  <a:pt x="1556" y="709"/>
                </a:cubicBezTo>
                <a:cubicBezTo>
                  <a:pt x="1552" y="714"/>
                  <a:pt x="1559" y="723"/>
                  <a:pt x="1562" y="728"/>
                </a:cubicBezTo>
                <a:cubicBezTo>
                  <a:pt x="1566" y="738"/>
                  <a:pt x="1571" y="748"/>
                  <a:pt x="1576" y="758"/>
                </a:cubicBezTo>
                <a:cubicBezTo>
                  <a:pt x="1579" y="764"/>
                  <a:pt x="1578" y="771"/>
                  <a:pt x="1583" y="775"/>
                </a:cubicBezTo>
                <a:cubicBezTo>
                  <a:pt x="1584" y="777"/>
                  <a:pt x="1589" y="781"/>
                  <a:pt x="1590" y="784"/>
                </a:cubicBezTo>
                <a:cubicBezTo>
                  <a:pt x="1590" y="789"/>
                  <a:pt x="1591" y="794"/>
                  <a:pt x="1592" y="799"/>
                </a:cubicBezTo>
                <a:cubicBezTo>
                  <a:pt x="1592" y="802"/>
                  <a:pt x="1592" y="807"/>
                  <a:pt x="1594" y="809"/>
                </a:cubicBezTo>
                <a:cubicBezTo>
                  <a:pt x="1597" y="812"/>
                  <a:pt x="1601" y="815"/>
                  <a:pt x="1603" y="818"/>
                </a:cubicBezTo>
                <a:cubicBezTo>
                  <a:pt x="1607" y="825"/>
                  <a:pt x="1609" y="835"/>
                  <a:pt x="1612" y="842"/>
                </a:cubicBezTo>
                <a:cubicBezTo>
                  <a:pt x="1613" y="844"/>
                  <a:pt x="1620" y="844"/>
                  <a:pt x="1622" y="846"/>
                </a:cubicBezTo>
                <a:cubicBezTo>
                  <a:pt x="1624" y="849"/>
                  <a:pt x="1627" y="852"/>
                  <a:pt x="1630" y="856"/>
                </a:cubicBezTo>
                <a:cubicBezTo>
                  <a:pt x="1634" y="861"/>
                  <a:pt x="1644" y="867"/>
                  <a:pt x="1637" y="874"/>
                </a:cubicBezTo>
                <a:cubicBezTo>
                  <a:pt x="1641" y="875"/>
                  <a:pt x="1647" y="885"/>
                  <a:pt x="1650" y="884"/>
                </a:cubicBezTo>
                <a:cubicBezTo>
                  <a:pt x="1664" y="880"/>
                  <a:pt x="1677" y="877"/>
                  <a:pt x="1690" y="873"/>
                </a:cubicBezTo>
                <a:cubicBezTo>
                  <a:pt x="1692" y="873"/>
                  <a:pt x="1699" y="870"/>
                  <a:pt x="1701" y="873"/>
                </a:cubicBezTo>
                <a:cubicBezTo>
                  <a:pt x="1702" y="875"/>
                  <a:pt x="1698" y="888"/>
                  <a:pt x="1697" y="891"/>
                </a:cubicBezTo>
                <a:cubicBezTo>
                  <a:pt x="1695" y="901"/>
                  <a:pt x="1687" y="911"/>
                  <a:pt x="1682" y="920"/>
                </a:cubicBezTo>
                <a:cubicBezTo>
                  <a:pt x="1678" y="928"/>
                  <a:pt x="1675" y="937"/>
                  <a:pt x="1669" y="943"/>
                </a:cubicBezTo>
                <a:cubicBezTo>
                  <a:pt x="1653" y="960"/>
                  <a:pt x="1634" y="975"/>
                  <a:pt x="1622" y="995"/>
                </a:cubicBezTo>
                <a:cubicBezTo>
                  <a:pt x="1620" y="1000"/>
                  <a:pt x="1603" y="1023"/>
                  <a:pt x="1605" y="1027"/>
                </a:cubicBezTo>
                <a:cubicBezTo>
                  <a:pt x="1610" y="1034"/>
                  <a:pt x="1610" y="1036"/>
                  <a:pt x="1610" y="1044"/>
                </a:cubicBezTo>
                <a:cubicBezTo>
                  <a:pt x="1609" y="1052"/>
                  <a:pt x="1610" y="1053"/>
                  <a:pt x="1614" y="1059"/>
                </a:cubicBezTo>
                <a:cubicBezTo>
                  <a:pt x="1621" y="1069"/>
                  <a:pt x="1619" y="1084"/>
                  <a:pt x="1620" y="1096"/>
                </a:cubicBezTo>
                <a:cubicBezTo>
                  <a:pt x="1620" y="1105"/>
                  <a:pt x="1613" y="1115"/>
                  <a:pt x="1605" y="1119"/>
                </a:cubicBezTo>
                <a:cubicBezTo>
                  <a:pt x="1601" y="1121"/>
                  <a:pt x="1593" y="1123"/>
                  <a:pt x="1590" y="1126"/>
                </a:cubicBezTo>
                <a:cubicBezTo>
                  <a:pt x="1586" y="1131"/>
                  <a:pt x="1582" y="1135"/>
                  <a:pt x="1578" y="1140"/>
                </a:cubicBezTo>
                <a:cubicBezTo>
                  <a:pt x="1575" y="1144"/>
                  <a:pt x="1571" y="1146"/>
                  <a:pt x="1573" y="1151"/>
                </a:cubicBezTo>
                <a:cubicBezTo>
                  <a:pt x="1574" y="1155"/>
                  <a:pt x="1580" y="1163"/>
                  <a:pt x="1579" y="1167"/>
                </a:cubicBezTo>
                <a:cubicBezTo>
                  <a:pt x="1579" y="1171"/>
                  <a:pt x="1580" y="1182"/>
                  <a:pt x="1577" y="1185"/>
                </a:cubicBezTo>
                <a:cubicBezTo>
                  <a:pt x="1575" y="1189"/>
                  <a:pt x="1565" y="1191"/>
                  <a:pt x="1562" y="1193"/>
                </a:cubicBezTo>
                <a:cubicBezTo>
                  <a:pt x="1556" y="1195"/>
                  <a:pt x="1558" y="1198"/>
                  <a:pt x="1557" y="1205"/>
                </a:cubicBezTo>
                <a:cubicBezTo>
                  <a:pt x="1557" y="1208"/>
                  <a:pt x="1557" y="1218"/>
                  <a:pt x="1555" y="1221"/>
                </a:cubicBezTo>
                <a:cubicBezTo>
                  <a:pt x="1549" y="1231"/>
                  <a:pt x="1543" y="1242"/>
                  <a:pt x="1535" y="1250"/>
                </a:cubicBezTo>
                <a:cubicBezTo>
                  <a:pt x="1531" y="1254"/>
                  <a:pt x="1526" y="1258"/>
                  <a:pt x="1522" y="1262"/>
                </a:cubicBezTo>
                <a:cubicBezTo>
                  <a:pt x="1519" y="1264"/>
                  <a:pt x="1514" y="1270"/>
                  <a:pt x="1511" y="1271"/>
                </a:cubicBezTo>
                <a:cubicBezTo>
                  <a:pt x="1499" y="1273"/>
                  <a:pt x="1487" y="1276"/>
                  <a:pt x="1476" y="1278"/>
                </a:cubicBezTo>
                <a:cubicBezTo>
                  <a:pt x="1470" y="1279"/>
                  <a:pt x="1465" y="1280"/>
                  <a:pt x="1460" y="1281"/>
                </a:cubicBezTo>
                <a:cubicBezTo>
                  <a:pt x="1457" y="1282"/>
                  <a:pt x="1452" y="1275"/>
                  <a:pt x="1450" y="1273"/>
                </a:cubicBezTo>
                <a:cubicBezTo>
                  <a:pt x="1443" y="1268"/>
                  <a:pt x="1444" y="1268"/>
                  <a:pt x="1445" y="1258"/>
                </a:cubicBezTo>
                <a:cubicBezTo>
                  <a:pt x="1445" y="1255"/>
                  <a:pt x="1441" y="1249"/>
                  <a:pt x="1440" y="1246"/>
                </a:cubicBezTo>
                <a:cubicBezTo>
                  <a:pt x="1437" y="1239"/>
                  <a:pt x="1434" y="1232"/>
                  <a:pt x="1432" y="1225"/>
                </a:cubicBezTo>
                <a:cubicBezTo>
                  <a:pt x="1430" y="1221"/>
                  <a:pt x="1425" y="1218"/>
                  <a:pt x="1422" y="1215"/>
                </a:cubicBezTo>
                <a:cubicBezTo>
                  <a:pt x="1420" y="1213"/>
                  <a:pt x="1420" y="1204"/>
                  <a:pt x="1420" y="1201"/>
                </a:cubicBezTo>
                <a:cubicBezTo>
                  <a:pt x="1418" y="1193"/>
                  <a:pt x="1417" y="1185"/>
                  <a:pt x="1416" y="1177"/>
                </a:cubicBezTo>
                <a:cubicBezTo>
                  <a:pt x="1414" y="1167"/>
                  <a:pt x="1409" y="1159"/>
                  <a:pt x="1405" y="1149"/>
                </a:cubicBezTo>
                <a:cubicBezTo>
                  <a:pt x="1401" y="1143"/>
                  <a:pt x="1398" y="1137"/>
                  <a:pt x="1396" y="1131"/>
                </a:cubicBezTo>
                <a:cubicBezTo>
                  <a:pt x="1394" y="1128"/>
                  <a:pt x="1396" y="1123"/>
                  <a:pt x="1396" y="1121"/>
                </a:cubicBezTo>
                <a:cubicBezTo>
                  <a:pt x="1398" y="1107"/>
                  <a:pt x="1399" y="1095"/>
                  <a:pt x="1405" y="1083"/>
                </a:cubicBezTo>
                <a:cubicBezTo>
                  <a:pt x="1411" y="1072"/>
                  <a:pt x="1408" y="1063"/>
                  <a:pt x="1405" y="1052"/>
                </a:cubicBezTo>
                <a:cubicBezTo>
                  <a:pt x="1402" y="1039"/>
                  <a:pt x="1399" y="1027"/>
                  <a:pt x="1396" y="1014"/>
                </a:cubicBezTo>
                <a:cubicBezTo>
                  <a:pt x="1395" y="1011"/>
                  <a:pt x="1390" y="1006"/>
                  <a:pt x="1388" y="1003"/>
                </a:cubicBezTo>
                <a:cubicBezTo>
                  <a:pt x="1384" y="997"/>
                  <a:pt x="1380" y="992"/>
                  <a:pt x="1375" y="986"/>
                </a:cubicBezTo>
                <a:cubicBezTo>
                  <a:pt x="1373" y="983"/>
                  <a:pt x="1375" y="979"/>
                  <a:pt x="1375" y="975"/>
                </a:cubicBezTo>
                <a:cubicBezTo>
                  <a:pt x="1376" y="968"/>
                  <a:pt x="1377" y="960"/>
                  <a:pt x="1378" y="952"/>
                </a:cubicBezTo>
                <a:cubicBezTo>
                  <a:pt x="1379" y="945"/>
                  <a:pt x="1379" y="945"/>
                  <a:pt x="1375" y="940"/>
                </a:cubicBezTo>
                <a:cubicBezTo>
                  <a:pt x="1371" y="934"/>
                  <a:pt x="1371" y="933"/>
                  <a:pt x="1364" y="934"/>
                </a:cubicBezTo>
                <a:cubicBezTo>
                  <a:pt x="1360" y="934"/>
                  <a:pt x="1352" y="936"/>
                  <a:pt x="1349" y="933"/>
                </a:cubicBezTo>
                <a:cubicBezTo>
                  <a:pt x="1345" y="928"/>
                  <a:pt x="1341" y="923"/>
                  <a:pt x="1337" y="918"/>
                </a:cubicBezTo>
                <a:cubicBezTo>
                  <a:pt x="1335" y="916"/>
                  <a:pt x="1311" y="920"/>
                  <a:pt x="1308" y="921"/>
                </a:cubicBezTo>
                <a:cubicBezTo>
                  <a:pt x="1302" y="924"/>
                  <a:pt x="1296" y="927"/>
                  <a:pt x="1290" y="930"/>
                </a:cubicBezTo>
                <a:cubicBezTo>
                  <a:pt x="1285" y="933"/>
                  <a:pt x="1283" y="931"/>
                  <a:pt x="1278" y="930"/>
                </a:cubicBezTo>
                <a:cubicBezTo>
                  <a:pt x="1273" y="929"/>
                  <a:pt x="1270" y="927"/>
                  <a:pt x="1265" y="929"/>
                </a:cubicBezTo>
                <a:cubicBezTo>
                  <a:pt x="1258" y="931"/>
                  <a:pt x="1252" y="933"/>
                  <a:pt x="1246" y="936"/>
                </a:cubicBezTo>
                <a:cubicBezTo>
                  <a:pt x="1243" y="937"/>
                  <a:pt x="1239" y="933"/>
                  <a:pt x="1237" y="931"/>
                </a:cubicBezTo>
                <a:cubicBezTo>
                  <a:pt x="1230" y="926"/>
                  <a:pt x="1224" y="922"/>
                  <a:pt x="1218" y="917"/>
                </a:cubicBezTo>
                <a:cubicBezTo>
                  <a:pt x="1210" y="912"/>
                  <a:pt x="1207" y="909"/>
                  <a:pt x="1202" y="901"/>
                </a:cubicBezTo>
                <a:cubicBezTo>
                  <a:pt x="1194" y="887"/>
                  <a:pt x="1186" y="874"/>
                  <a:pt x="1178" y="860"/>
                </a:cubicBezTo>
                <a:cubicBezTo>
                  <a:pt x="1176" y="856"/>
                  <a:pt x="1173" y="851"/>
                  <a:pt x="1171" y="847"/>
                </a:cubicBezTo>
                <a:cubicBezTo>
                  <a:pt x="1170" y="845"/>
                  <a:pt x="1174" y="837"/>
                  <a:pt x="1174" y="835"/>
                </a:cubicBezTo>
                <a:cubicBezTo>
                  <a:pt x="1176" y="831"/>
                  <a:pt x="1180" y="825"/>
                  <a:pt x="1179" y="821"/>
                </a:cubicBezTo>
                <a:cubicBezTo>
                  <a:pt x="1178" y="814"/>
                  <a:pt x="1176" y="808"/>
                  <a:pt x="1175" y="801"/>
                </a:cubicBezTo>
                <a:cubicBezTo>
                  <a:pt x="1174" y="797"/>
                  <a:pt x="1170" y="789"/>
                  <a:pt x="1171" y="785"/>
                </a:cubicBezTo>
                <a:cubicBezTo>
                  <a:pt x="1171" y="782"/>
                  <a:pt x="1175" y="778"/>
                  <a:pt x="1176" y="776"/>
                </a:cubicBezTo>
                <a:cubicBezTo>
                  <a:pt x="1183" y="762"/>
                  <a:pt x="1191" y="748"/>
                  <a:pt x="1199" y="735"/>
                </a:cubicBezTo>
                <a:cubicBezTo>
                  <a:pt x="1204" y="725"/>
                  <a:pt x="1210" y="722"/>
                  <a:pt x="1219" y="717"/>
                </a:cubicBezTo>
                <a:cubicBezTo>
                  <a:pt x="1224" y="714"/>
                  <a:pt x="1226" y="714"/>
                  <a:pt x="1227" y="708"/>
                </a:cubicBezTo>
                <a:cubicBezTo>
                  <a:pt x="1228" y="701"/>
                  <a:pt x="1229" y="693"/>
                  <a:pt x="1230" y="686"/>
                </a:cubicBezTo>
                <a:cubicBezTo>
                  <a:pt x="1232" y="678"/>
                  <a:pt x="1248" y="676"/>
                  <a:pt x="1252" y="668"/>
                </a:cubicBezTo>
                <a:cubicBezTo>
                  <a:pt x="1254" y="662"/>
                  <a:pt x="1255" y="654"/>
                  <a:pt x="1261" y="652"/>
                </a:cubicBezTo>
                <a:cubicBezTo>
                  <a:pt x="1262" y="652"/>
                  <a:pt x="1267" y="660"/>
                  <a:pt x="1271" y="659"/>
                </a:cubicBezTo>
                <a:cubicBezTo>
                  <a:pt x="1273" y="658"/>
                  <a:pt x="1278" y="656"/>
                  <a:pt x="1280" y="657"/>
                </a:cubicBezTo>
                <a:cubicBezTo>
                  <a:pt x="1281" y="658"/>
                  <a:pt x="1286" y="661"/>
                  <a:pt x="1287" y="660"/>
                </a:cubicBezTo>
                <a:cubicBezTo>
                  <a:pt x="1291" y="658"/>
                  <a:pt x="1296" y="654"/>
                  <a:pt x="1301" y="652"/>
                </a:cubicBezTo>
                <a:cubicBezTo>
                  <a:pt x="1309" y="648"/>
                  <a:pt x="1320" y="644"/>
                  <a:pt x="1330" y="643"/>
                </a:cubicBezTo>
                <a:cubicBezTo>
                  <a:pt x="1332" y="643"/>
                  <a:pt x="1336" y="642"/>
                  <a:pt x="1339" y="642"/>
                </a:cubicBezTo>
                <a:cubicBezTo>
                  <a:pt x="1341" y="643"/>
                  <a:pt x="1344" y="645"/>
                  <a:pt x="1346" y="645"/>
                </a:cubicBezTo>
                <a:cubicBezTo>
                  <a:pt x="1348" y="644"/>
                  <a:pt x="1350" y="642"/>
                  <a:pt x="1353" y="641"/>
                </a:cubicBezTo>
                <a:cubicBezTo>
                  <a:pt x="1355" y="641"/>
                  <a:pt x="1357" y="642"/>
                  <a:pt x="1359" y="642"/>
                </a:cubicBezTo>
                <a:cubicBezTo>
                  <a:pt x="1366" y="642"/>
                  <a:pt x="1370" y="643"/>
                  <a:pt x="1376" y="640"/>
                </a:cubicBezTo>
                <a:cubicBezTo>
                  <a:pt x="1380" y="637"/>
                  <a:pt x="1384" y="641"/>
                  <a:pt x="1389" y="643"/>
                </a:cubicBezTo>
                <a:cubicBezTo>
                  <a:pt x="1385" y="650"/>
                  <a:pt x="1385" y="650"/>
                  <a:pt x="1389" y="658"/>
                </a:cubicBezTo>
                <a:cubicBezTo>
                  <a:pt x="1390" y="661"/>
                  <a:pt x="1383" y="666"/>
                  <a:pt x="1381" y="668"/>
                </a:cubicBezTo>
                <a:cubicBezTo>
                  <a:pt x="1385" y="672"/>
                  <a:pt x="1389" y="678"/>
                  <a:pt x="1394" y="679"/>
                </a:cubicBezTo>
                <a:cubicBezTo>
                  <a:pt x="1402" y="681"/>
                  <a:pt x="1410" y="683"/>
                  <a:pt x="1418" y="686"/>
                </a:cubicBezTo>
                <a:cubicBezTo>
                  <a:pt x="1424" y="687"/>
                  <a:pt x="1423" y="694"/>
                  <a:pt x="1429" y="697"/>
                </a:cubicBezTo>
                <a:cubicBezTo>
                  <a:pt x="1434" y="699"/>
                  <a:pt x="1439" y="698"/>
                  <a:pt x="1444" y="702"/>
                </a:cubicBezTo>
                <a:cubicBezTo>
                  <a:pt x="1451" y="707"/>
                  <a:pt x="1455" y="708"/>
                  <a:pt x="1459" y="699"/>
                </a:cubicBezTo>
                <a:cubicBezTo>
                  <a:pt x="1460" y="697"/>
                  <a:pt x="1457" y="694"/>
                  <a:pt x="1458" y="692"/>
                </a:cubicBezTo>
                <a:cubicBezTo>
                  <a:pt x="1459" y="690"/>
                  <a:pt x="1461" y="685"/>
                  <a:pt x="1462" y="685"/>
                </a:cubicBezTo>
                <a:cubicBezTo>
                  <a:pt x="1470" y="682"/>
                  <a:pt x="1474" y="681"/>
                  <a:pt x="1482" y="683"/>
                </a:cubicBezTo>
                <a:cubicBezTo>
                  <a:pt x="1484" y="684"/>
                  <a:pt x="1482" y="687"/>
                  <a:pt x="1484" y="688"/>
                </a:cubicBezTo>
                <a:cubicBezTo>
                  <a:pt x="1488" y="689"/>
                  <a:pt x="1491" y="689"/>
                  <a:pt x="1495" y="690"/>
                </a:cubicBezTo>
                <a:cubicBezTo>
                  <a:pt x="1498" y="691"/>
                  <a:pt x="1498" y="692"/>
                  <a:pt x="1500" y="695"/>
                </a:cubicBezTo>
                <a:cubicBezTo>
                  <a:pt x="1500" y="697"/>
                  <a:pt x="1503" y="693"/>
                  <a:pt x="1505" y="694"/>
                </a:cubicBezTo>
                <a:cubicBezTo>
                  <a:pt x="1510" y="695"/>
                  <a:pt x="1516" y="697"/>
                  <a:pt x="1522" y="699"/>
                </a:cubicBezTo>
                <a:cubicBezTo>
                  <a:pt x="1528" y="701"/>
                  <a:pt x="1529" y="701"/>
                  <a:pt x="1535" y="698"/>
                </a:cubicBezTo>
                <a:cubicBezTo>
                  <a:pt x="1542" y="694"/>
                  <a:pt x="1543" y="693"/>
                  <a:pt x="1549" y="697"/>
                </a:cubicBezTo>
                <a:cubicBezTo>
                  <a:pt x="1557" y="700"/>
                  <a:pt x="1569" y="699"/>
                  <a:pt x="1573" y="689"/>
                </a:cubicBezTo>
                <a:cubicBezTo>
                  <a:pt x="1575" y="683"/>
                  <a:pt x="1586" y="664"/>
                  <a:pt x="1582" y="657"/>
                </a:cubicBezTo>
                <a:cubicBezTo>
                  <a:pt x="1579" y="653"/>
                  <a:pt x="1585" y="645"/>
                  <a:pt x="1584" y="643"/>
                </a:cubicBezTo>
                <a:cubicBezTo>
                  <a:pt x="1582" y="641"/>
                  <a:pt x="1580" y="644"/>
                  <a:pt x="1578" y="645"/>
                </a:cubicBezTo>
                <a:cubicBezTo>
                  <a:pt x="1577" y="647"/>
                  <a:pt x="1575" y="643"/>
                  <a:pt x="1573" y="644"/>
                </a:cubicBezTo>
                <a:cubicBezTo>
                  <a:pt x="1571" y="644"/>
                  <a:pt x="1569" y="649"/>
                  <a:pt x="1567" y="650"/>
                </a:cubicBezTo>
                <a:cubicBezTo>
                  <a:pt x="1565" y="651"/>
                  <a:pt x="1561" y="650"/>
                  <a:pt x="1559" y="650"/>
                </a:cubicBezTo>
                <a:cubicBezTo>
                  <a:pt x="1554" y="650"/>
                  <a:pt x="1552" y="645"/>
                  <a:pt x="1547" y="644"/>
                </a:cubicBezTo>
                <a:cubicBezTo>
                  <a:pt x="1544" y="643"/>
                  <a:pt x="1541" y="642"/>
                  <a:pt x="1540" y="645"/>
                </a:cubicBezTo>
                <a:cubicBezTo>
                  <a:pt x="1539" y="649"/>
                  <a:pt x="1539" y="649"/>
                  <a:pt x="1535" y="650"/>
                </a:cubicBezTo>
                <a:cubicBezTo>
                  <a:pt x="1531" y="650"/>
                  <a:pt x="1525" y="645"/>
                  <a:pt x="1522" y="643"/>
                </a:cubicBezTo>
                <a:cubicBezTo>
                  <a:pt x="1516" y="640"/>
                  <a:pt x="1506" y="623"/>
                  <a:pt x="1512" y="616"/>
                </a:cubicBezTo>
                <a:cubicBezTo>
                  <a:pt x="1510" y="617"/>
                  <a:pt x="1508" y="617"/>
                  <a:pt x="1506" y="617"/>
                </a:cubicBezTo>
                <a:cubicBezTo>
                  <a:pt x="1505" y="610"/>
                  <a:pt x="1514" y="608"/>
                  <a:pt x="1518" y="608"/>
                </a:cubicBezTo>
                <a:cubicBezTo>
                  <a:pt x="1525" y="608"/>
                  <a:pt x="1528" y="608"/>
                  <a:pt x="1535" y="604"/>
                </a:cubicBezTo>
                <a:cubicBezTo>
                  <a:pt x="1533" y="603"/>
                  <a:pt x="1531" y="602"/>
                  <a:pt x="1529" y="601"/>
                </a:cubicBezTo>
                <a:cubicBezTo>
                  <a:pt x="1530" y="598"/>
                  <a:pt x="1537" y="600"/>
                  <a:pt x="1541" y="600"/>
                </a:cubicBezTo>
                <a:cubicBezTo>
                  <a:pt x="1546" y="601"/>
                  <a:pt x="1547" y="599"/>
                  <a:pt x="1552" y="596"/>
                </a:cubicBezTo>
                <a:cubicBezTo>
                  <a:pt x="1555" y="594"/>
                  <a:pt x="1559" y="591"/>
                  <a:pt x="1563" y="591"/>
                </a:cubicBezTo>
                <a:cubicBezTo>
                  <a:pt x="1567" y="592"/>
                  <a:pt x="1572" y="592"/>
                  <a:pt x="1577" y="591"/>
                </a:cubicBezTo>
                <a:cubicBezTo>
                  <a:pt x="1575" y="593"/>
                  <a:pt x="1577" y="594"/>
                  <a:pt x="1579" y="595"/>
                </a:cubicBezTo>
                <a:cubicBezTo>
                  <a:pt x="1583" y="597"/>
                  <a:pt x="1582" y="593"/>
                  <a:pt x="1585" y="597"/>
                </a:cubicBezTo>
                <a:cubicBezTo>
                  <a:pt x="1586" y="599"/>
                  <a:pt x="1595" y="600"/>
                  <a:pt x="1598" y="602"/>
                </a:cubicBezTo>
                <a:cubicBezTo>
                  <a:pt x="1603" y="604"/>
                  <a:pt x="1606" y="601"/>
                  <a:pt x="1611" y="601"/>
                </a:cubicBezTo>
                <a:cubicBezTo>
                  <a:pt x="1617" y="602"/>
                  <a:pt x="1620" y="600"/>
                  <a:pt x="1625" y="597"/>
                </a:cubicBezTo>
                <a:cubicBezTo>
                  <a:pt x="1629" y="594"/>
                  <a:pt x="1627" y="587"/>
                  <a:pt x="1625" y="585"/>
                </a:cubicBezTo>
                <a:cubicBezTo>
                  <a:pt x="1621" y="581"/>
                  <a:pt x="1617" y="580"/>
                  <a:pt x="1613" y="576"/>
                </a:cubicBezTo>
                <a:cubicBezTo>
                  <a:pt x="1609" y="572"/>
                  <a:pt x="1605" y="567"/>
                  <a:pt x="1600" y="567"/>
                </a:cubicBezTo>
                <a:cubicBezTo>
                  <a:pt x="1599" y="567"/>
                  <a:pt x="1595" y="564"/>
                  <a:pt x="1595" y="563"/>
                </a:cubicBezTo>
                <a:cubicBezTo>
                  <a:pt x="1592" y="562"/>
                  <a:pt x="1590" y="560"/>
                  <a:pt x="1588" y="559"/>
                </a:cubicBezTo>
                <a:cubicBezTo>
                  <a:pt x="1588" y="558"/>
                  <a:pt x="1590" y="556"/>
                  <a:pt x="1590" y="556"/>
                </a:cubicBezTo>
                <a:cubicBezTo>
                  <a:pt x="1592" y="557"/>
                  <a:pt x="1594" y="557"/>
                  <a:pt x="1596" y="557"/>
                </a:cubicBezTo>
                <a:cubicBezTo>
                  <a:pt x="1594" y="551"/>
                  <a:pt x="1598" y="549"/>
                  <a:pt x="1603" y="549"/>
                </a:cubicBezTo>
                <a:cubicBezTo>
                  <a:pt x="1601" y="547"/>
                  <a:pt x="1598" y="545"/>
                  <a:pt x="1597" y="543"/>
                </a:cubicBezTo>
                <a:cubicBezTo>
                  <a:pt x="1599" y="543"/>
                  <a:pt x="1601" y="543"/>
                  <a:pt x="1603" y="543"/>
                </a:cubicBezTo>
                <a:cubicBezTo>
                  <a:pt x="1601" y="538"/>
                  <a:pt x="1607" y="541"/>
                  <a:pt x="1608" y="538"/>
                </a:cubicBezTo>
                <a:cubicBezTo>
                  <a:pt x="1609" y="535"/>
                  <a:pt x="1604" y="537"/>
                  <a:pt x="1603" y="537"/>
                </a:cubicBezTo>
                <a:cubicBezTo>
                  <a:pt x="1598" y="538"/>
                  <a:pt x="1592" y="538"/>
                  <a:pt x="1589" y="542"/>
                </a:cubicBezTo>
                <a:cubicBezTo>
                  <a:pt x="1589" y="542"/>
                  <a:pt x="1589" y="541"/>
                  <a:pt x="1589" y="541"/>
                </a:cubicBezTo>
                <a:cubicBezTo>
                  <a:pt x="1583" y="542"/>
                  <a:pt x="1581" y="543"/>
                  <a:pt x="1577" y="547"/>
                </a:cubicBezTo>
                <a:cubicBezTo>
                  <a:pt x="1577" y="546"/>
                  <a:pt x="1577" y="546"/>
                  <a:pt x="1578" y="545"/>
                </a:cubicBezTo>
                <a:cubicBezTo>
                  <a:pt x="1572" y="544"/>
                  <a:pt x="1574" y="552"/>
                  <a:pt x="1577" y="554"/>
                </a:cubicBezTo>
                <a:cubicBezTo>
                  <a:pt x="1580" y="558"/>
                  <a:pt x="1584" y="556"/>
                  <a:pt x="1589" y="556"/>
                </a:cubicBezTo>
                <a:cubicBezTo>
                  <a:pt x="1586" y="562"/>
                  <a:pt x="1582" y="558"/>
                  <a:pt x="1578" y="560"/>
                </a:cubicBezTo>
                <a:cubicBezTo>
                  <a:pt x="1574" y="562"/>
                  <a:pt x="1567" y="568"/>
                  <a:pt x="1563" y="565"/>
                </a:cubicBezTo>
                <a:cubicBezTo>
                  <a:pt x="1565" y="558"/>
                  <a:pt x="1562" y="559"/>
                  <a:pt x="1556" y="556"/>
                </a:cubicBezTo>
                <a:cubicBezTo>
                  <a:pt x="1559" y="554"/>
                  <a:pt x="1570" y="550"/>
                  <a:pt x="1562" y="548"/>
                </a:cubicBezTo>
                <a:cubicBezTo>
                  <a:pt x="1560" y="547"/>
                  <a:pt x="1557" y="548"/>
                  <a:pt x="1555" y="548"/>
                </a:cubicBezTo>
                <a:cubicBezTo>
                  <a:pt x="1553" y="548"/>
                  <a:pt x="1551" y="545"/>
                  <a:pt x="1549" y="544"/>
                </a:cubicBezTo>
                <a:cubicBezTo>
                  <a:pt x="1552" y="544"/>
                  <a:pt x="1556" y="546"/>
                  <a:pt x="1558" y="542"/>
                </a:cubicBezTo>
                <a:cubicBezTo>
                  <a:pt x="1554" y="544"/>
                  <a:pt x="1546" y="540"/>
                  <a:pt x="1544" y="542"/>
                </a:cubicBezTo>
                <a:cubicBezTo>
                  <a:pt x="1542" y="545"/>
                  <a:pt x="1535" y="550"/>
                  <a:pt x="1535" y="553"/>
                </a:cubicBezTo>
                <a:cubicBezTo>
                  <a:pt x="1534" y="555"/>
                  <a:pt x="1534" y="560"/>
                  <a:pt x="1533" y="562"/>
                </a:cubicBezTo>
                <a:cubicBezTo>
                  <a:pt x="1532" y="563"/>
                  <a:pt x="1528" y="563"/>
                  <a:pt x="1527" y="565"/>
                </a:cubicBezTo>
                <a:cubicBezTo>
                  <a:pt x="1526" y="571"/>
                  <a:pt x="1526" y="576"/>
                  <a:pt x="1521" y="579"/>
                </a:cubicBezTo>
                <a:cubicBezTo>
                  <a:pt x="1517" y="582"/>
                  <a:pt x="1518" y="588"/>
                  <a:pt x="1520" y="592"/>
                </a:cubicBezTo>
                <a:cubicBezTo>
                  <a:pt x="1522" y="595"/>
                  <a:pt x="1529" y="599"/>
                  <a:pt x="1529" y="600"/>
                </a:cubicBezTo>
                <a:cubicBezTo>
                  <a:pt x="1528" y="604"/>
                  <a:pt x="1520" y="599"/>
                  <a:pt x="1518" y="602"/>
                </a:cubicBezTo>
                <a:cubicBezTo>
                  <a:pt x="1514" y="605"/>
                  <a:pt x="1510" y="609"/>
                  <a:pt x="1506" y="612"/>
                </a:cubicBezTo>
                <a:cubicBezTo>
                  <a:pt x="1506" y="608"/>
                  <a:pt x="1508" y="607"/>
                  <a:pt x="1511" y="606"/>
                </a:cubicBezTo>
                <a:cubicBezTo>
                  <a:pt x="1509" y="605"/>
                  <a:pt x="1506" y="605"/>
                  <a:pt x="1504" y="604"/>
                </a:cubicBezTo>
                <a:cubicBezTo>
                  <a:pt x="1500" y="602"/>
                  <a:pt x="1497" y="603"/>
                  <a:pt x="1494" y="602"/>
                </a:cubicBezTo>
                <a:cubicBezTo>
                  <a:pt x="1492" y="602"/>
                  <a:pt x="1490" y="603"/>
                  <a:pt x="1488" y="604"/>
                </a:cubicBezTo>
                <a:cubicBezTo>
                  <a:pt x="1487" y="604"/>
                  <a:pt x="1489" y="607"/>
                  <a:pt x="1488" y="608"/>
                </a:cubicBezTo>
                <a:cubicBezTo>
                  <a:pt x="1485" y="611"/>
                  <a:pt x="1483" y="608"/>
                  <a:pt x="1480" y="606"/>
                </a:cubicBezTo>
                <a:cubicBezTo>
                  <a:pt x="1477" y="610"/>
                  <a:pt x="1480" y="613"/>
                  <a:pt x="1482" y="616"/>
                </a:cubicBezTo>
                <a:cubicBezTo>
                  <a:pt x="1484" y="620"/>
                  <a:pt x="1485" y="620"/>
                  <a:pt x="1481" y="624"/>
                </a:cubicBezTo>
                <a:cubicBezTo>
                  <a:pt x="1486" y="627"/>
                  <a:pt x="1491" y="628"/>
                  <a:pt x="1490" y="635"/>
                </a:cubicBezTo>
                <a:cubicBezTo>
                  <a:pt x="1487" y="633"/>
                  <a:pt x="1485" y="630"/>
                  <a:pt x="1482" y="634"/>
                </a:cubicBezTo>
                <a:cubicBezTo>
                  <a:pt x="1486" y="635"/>
                  <a:pt x="1486" y="637"/>
                  <a:pt x="1483" y="639"/>
                </a:cubicBezTo>
                <a:cubicBezTo>
                  <a:pt x="1481" y="642"/>
                  <a:pt x="1482" y="643"/>
                  <a:pt x="1483" y="646"/>
                </a:cubicBezTo>
                <a:cubicBezTo>
                  <a:pt x="1480" y="646"/>
                  <a:pt x="1477" y="646"/>
                  <a:pt x="1476" y="643"/>
                </a:cubicBezTo>
                <a:cubicBezTo>
                  <a:pt x="1475" y="640"/>
                  <a:pt x="1473" y="641"/>
                  <a:pt x="1471" y="643"/>
                </a:cubicBezTo>
                <a:cubicBezTo>
                  <a:pt x="1468" y="635"/>
                  <a:pt x="1467" y="634"/>
                  <a:pt x="1473" y="628"/>
                </a:cubicBezTo>
                <a:cubicBezTo>
                  <a:pt x="1467" y="628"/>
                  <a:pt x="1467" y="628"/>
                  <a:pt x="1463" y="622"/>
                </a:cubicBezTo>
                <a:cubicBezTo>
                  <a:pt x="1461" y="619"/>
                  <a:pt x="1460" y="614"/>
                  <a:pt x="1457" y="611"/>
                </a:cubicBezTo>
                <a:cubicBezTo>
                  <a:pt x="1452" y="607"/>
                  <a:pt x="1454" y="604"/>
                  <a:pt x="1455" y="598"/>
                </a:cubicBezTo>
                <a:cubicBezTo>
                  <a:pt x="1455" y="592"/>
                  <a:pt x="1453" y="592"/>
                  <a:pt x="1449" y="588"/>
                </a:cubicBezTo>
                <a:cubicBezTo>
                  <a:pt x="1443" y="583"/>
                  <a:pt x="1436" y="577"/>
                  <a:pt x="1428" y="576"/>
                </a:cubicBezTo>
                <a:cubicBezTo>
                  <a:pt x="1426" y="575"/>
                  <a:pt x="1422" y="570"/>
                  <a:pt x="1421" y="568"/>
                </a:cubicBezTo>
                <a:cubicBezTo>
                  <a:pt x="1419" y="562"/>
                  <a:pt x="1419" y="560"/>
                  <a:pt x="1414" y="557"/>
                </a:cubicBezTo>
                <a:cubicBezTo>
                  <a:pt x="1412" y="563"/>
                  <a:pt x="1410" y="560"/>
                  <a:pt x="1409" y="555"/>
                </a:cubicBezTo>
                <a:cubicBezTo>
                  <a:pt x="1408" y="551"/>
                  <a:pt x="1409" y="552"/>
                  <a:pt x="1404" y="553"/>
                </a:cubicBezTo>
                <a:cubicBezTo>
                  <a:pt x="1400" y="554"/>
                  <a:pt x="1397" y="555"/>
                  <a:pt x="1400" y="560"/>
                </a:cubicBezTo>
                <a:cubicBezTo>
                  <a:pt x="1401" y="562"/>
                  <a:pt x="1397" y="567"/>
                  <a:pt x="1400" y="569"/>
                </a:cubicBezTo>
                <a:cubicBezTo>
                  <a:pt x="1403" y="571"/>
                  <a:pt x="1408" y="573"/>
                  <a:pt x="1410" y="576"/>
                </a:cubicBezTo>
                <a:cubicBezTo>
                  <a:pt x="1412" y="579"/>
                  <a:pt x="1412" y="584"/>
                  <a:pt x="1414" y="586"/>
                </a:cubicBezTo>
                <a:cubicBezTo>
                  <a:pt x="1418" y="589"/>
                  <a:pt x="1420" y="592"/>
                  <a:pt x="1424" y="592"/>
                </a:cubicBezTo>
                <a:cubicBezTo>
                  <a:pt x="1427" y="592"/>
                  <a:pt x="1431" y="592"/>
                  <a:pt x="1427" y="595"/>
                </a:cubicBezTo>
                <a:cubicBezTo>
                  <a:pt x="1431" y="599"/>
                  <a:pt x="1451" y="607"/>
                  <a:pt x="1446" y="614"/>
                </a:cubicBezTo>
                <a:cubicBezTo>
                  <a:pt x="1444" y="613"/>
                  <a:pt x="1438" y="605"/>
                  <a:pt x="1436" y="607"/>
                </a:cubicBezTo>
                <a:cubicBezTo>
                  <a:pt x="1433" y="609"/>
                  <a:pt x="1433" y="610"/>
                  <a:pt x="1432" y="613"/>
                </a:cubicBezTo>
                <a:cubicBezTo>
                  <a:pt x="1432" y="616"/>
                  <a:pt x="1433" y="616"/>
                  <a:pt x="1435" y="617"/>
                </a:cubicBezTo>
                <a:cubicBezTo>
                  <a:pt x="1441" y="622"/>
                  <a:pt x="1432" y="623"/>
                  <a:pt x="1432" y="626"/>
                </a:cubicBezTo>
                <a:cubicBezTo>
                  <a:pt x="1432" y="629"/>
                  <a:pt x="1425" y="636"/>
                  <a:pt x="1425" y="630"/>
                </a:cubicBezTo>
                <a:cubicBezTo>
                  <a:pt x="1421" y="632"/>
                  <a:pt x="1420" y="637"/>
                  <a:pt x="1422" y="641"/>
                </a:cubicBezTo>
                <a:cubicBezTo>
                  <a:pt x="1424" y="645"/>
                  <a:pt x="1416" y="646"/>
                  <a:pt x="1415" y="643"/>
                </a:cubicBezTo>
                <a:cubicBezTo>
                  <a:pt x="1414" y="637"/>
                  <a:pt x="1395" y="638"/>
                  <a:pt x="1402" y="630"/>
                </a:cubicBezTo>
                <a:cubicBezTo>
                  <a:pt x="1403" y="631"/>
                  <a:pt x="1413" y="632"/>
                  <a:pt x="1416" y="631"/>
                </a:cubicBezTo>
                <a:cubicBezTo>
                  <a:pt x="1418" y="631"/>
                  <a:pt x="1423" y="631"/>
                  <a:pt x="1426" y="629"/>
                </a:cubicBezTo>
                <a:cubicBezTo>
                  <a:pt x="1428" y="627"/>
                  <a:pt x="1426" y="626"/>
                  <a:pt x="1428" y="624"/>
                </a:cubicBezTo>
                <a:cubicBezTo>
                  <a:pt x="1430" y="623"/>
                  <a:pt x="1426" y="612"/>
                  <a:pt x="1424" y="611"/>
                </a:cubicBezTo>
                <a:cubicBezTo>
                  <a:pt x="1423" y="611"/>
                  <a:pt x="1419" y="611"/>
                  <a:pt x="1420" y="609"/>
                </a:cubicBezTo>
                <a:cubicBezTo>
                  <a:pt x="1420" y="606"/>
                  <a:pt x="1417" y="605"/>
                  <a:pt x="1415" y="606"/>
                </a:cubicBezTo>
                <a:cubicBezTo>
                  <a:pt x="1415" y="603"/>
                  <a:pt x="1410" y="599"/>
                  <a:pt x="1407" y="599"/>
                </a:cubicBezTo>
                <a:cubicBezTo>
                  <a:pt x="1403" y="600"/>
                  <a:pt x="1401" y="596"/>
                  <a:pt x="1398" y="593"/>
                </a:cubicBezTo>
                <a:cubicBezTo>
                  <a:pt x="1393" y="588"/>
                  <a:pt x="1386" y="585"/>
                  <a:pt x="1384" y="578"/>
                </a:cubicBezTo>
                <a:cubicBezTo>
                  <a:pt x="1383" y="572"/>
                  <a:pt x="1383" y="571"/>
                  <a:pt x="1377" y="568"/>
                </a:cubicBezTo>
                <a:cubicBezTo>
                  <a:pt x="1374" y="567"/>
                  <a:pt x="1371" y="566"/>
                  <a:pt x="1369" y="568"/>
                </a:cubicBezTo>
                <a:cubicBezTo>
                  <a:pt x="1367" y="570"/>
                  <a:pt x="1353" y="581"/>
                  <a:pt x="1351" y="581"/>
                </a:cubicBezTo>
                <a:cubicBezTo>
                  <a:pt x="1346" y="579"/>
                  <a:pt x="1341" y="577"/>
                  <a:pt x="1336" y="576"/>
                </a:cubicBezTo>
                <a:cubicBezTo>
                  <a:pt x="1333" y="575"/>
                  <a:pt x="1329" y="580"/>
                  <a:pt x="1328" y="582"/>
                </a:cubicBezTo>
                <a:cubicBezTo>
                  <a:pt x="1327" y="583"/>
                  <a:pt x="1330" y="590"/>
                  <a:pt x="1328" y="593"/>
                </a:cubicBezTo>
                <a:cubicBezTo>
                  <a:pt x="1326" y="596"/>
                  <a:pt x="1319" y="597"/>
                  <a:pt x="1316" y="599"/>
                </a:cubicBezTo>
                <a:cubicBezTo>
                  <a:pt x="1308" y="603"/>
                  <a:pt x="1306" y="609"/>
                  <a:pt x="1301" y="618"/>
                </a:cubicBezTo>
                <a:cubicBezTo>
                  <a:pt x="1300" y="620"/>
                  <a:pt x="1306" y="622"/>
                  <a:pt x="1303" y="626"/>
                </a:cubicBezTo>
                <a:cubicBezTo>
                  <a:pt x="1301" y="629"/>
                  <a:pt x="1296" y="633"/>
                  <a:pt x="1298" y="636"/>
                </a:cubicBezTo>
                <a:cubicBezTo>
                  <a:pt x="1296" y="636"/>
                  <a:pt x="1292" y="636"/>
                  <a:pt x="1291" y="638"/>
                </a:cubicBezTo>
                <a:cubicBezTo>
                  <a:pt x="1290" y="639"/>
                  <a:pt x="1288" y="644"/>
                  <a:pt x="1286" y="644"/>
                </a:cubicBezTo>
                <a:cubicBezTo>
                  <a:pt x="1281" y="645"/>
                  <a:pt x="1276" y="644"/>
                  <a:pt x="1271" y="644"/>
                </a:cubicBezTo>
                <a:cubicBezTo>
                  <a:pt x="1267" y="644"/>
                  <a:pt x="1264" y="650"/>
                  <a:pt x="1260" y="651"/>
                </a:cubicBezTo>
                <a:cubicBezTo>
                  <a:pt x="1257" y="652"/>
                  <a:pt x="1251" y="645"/>
                  <a:pt x="1255" y="642"/>
                </a:cubicBezTo>
                <a:cubicBezTo>
                  <a:pt x="1251" y="644"/>
                  <a:pt x="1249" y="637"/>
                  <a:pt x="1244" y="640"/>
                </a:cubicBezTo>
                <a:cubicBezTo>
                  <a:pt x="1240" y="642"/>
                  <a:pt x="1238" y="639"/>
                  <a:pt x="1234" y="641"/>
                </a:cubicBezTo>
                <a:cubicBezTo>
                  <a:pt x="1235" y="638"/>
                  <a:pt x="1235" y="636"/>
                  <a:pt x="1235" y="633"/>
                </a:cubicBezTo>
                <a:cubicBezTo>
                  <a:pt x="1235" y="631"/>
                  <a:pt x="1235" y="629"/>
                  <a:pt x="1235" y="628"/>
                </a:cubicBezTo>
                <a:cubicBezTo>
                  <a:pt x="1235" y="626"/>
                  <a:pt x="1233" y="628"/>
                  <a:pt x="1232" y="627"/>
                </a:cubicBezTo>
                <a:cubicBezTo>
                  <a:pt x="1229" y="622"/>
                  <a:pt x="1231" y="621"/>
                  <a:pt x="1233" y="616"/>
                </a:cubicBezTo>
                <a:cubicBezTo>
                  <a:pt x="1234" y="611"/>
                  <a:pt x="1238" y="603"/>
                  <a:pt x="1235" y="598"/>
                </a:cubicBezTo>
                <a:cubicBezTo>
                  <a:pt x="1234" y="594"/>
                  <a:pt x="1234" y="589"/>
                  <a:pt x="1235" y="584"/>
                </a:cubicBezTo>
                <a:cubicBezTo>
                  <a:pt x="1233" y="586"/>
                  <a:pt x="1231" y="582"/>
                  <a:pt x="1232" y="579"/>
                </a:cubicBezTo>
                <a:cubicBezTo>
                  <a:pt x="1233" y="577"/>
                  <a:pt x="1238" y="577"/>
                  <a:pt x="1240" y="577"/>
                </a:cubicBezTo>
                <a:cubicBezTo>
                  <a:pt x="1240" y="576"/>
                  <a:pt x="1239" y="575"/>
                  <a:pt x="1239" y="575"/>
                </a:cubicBezTo>
                <a:cubicBezTo>
                  <a:pt x="1244" y="571"/>
                  <a:pt x="1246" y="577"/>
                  <a:pt x="1250" y="575"/>
                </a:cubicBezTo>
                <a:cubicBezTo>
                  <a:pt x="1256" y="574"/>
                  <a:pt x="1258" y="574"/>
                  <a:pt x="1264" y="576"/>
                </a:cubicBezTo>
                <a:cubicBezTo>
                  <a:pt x="1269" y="577"/>
                  <a:pt x="1273" y="575"/>
                  <a:pt x="1277" y="576"/>
                </a:cubicBezTo>
                <a:cubicBezTo>
                  <a:pt x="1280" y="577"/>
                  <a:pt x="1285" y="578"/>
                  <a:pt x="1288" y="577"/>
                </a:cubicBezTo>
                <a:cubicBezTo>
                  <a:pt x="1296" y="576"/>
                  <a:pt x="1295" y="560"/>
                  <a:pt x="1295" y="554"/>
                </a:cubicBezTo>
                <a:cubicBezTo>
                  <a:pt x="1295" y="548"/>
                  <a:pt x="1296" y="546"/>
                  <a:pt x="1290" y="544"/>
                </a:cubicBezTo>
                <a:cubicBezTo>
                  <a:pt x="1287" y="543"/>
                  <a:pt x="1286" y="537"/>
                  <a:pt x="1287" y="535"/>
                </a:cubicBezTo>
                <a:cubicBezTo>
                  <a:pt x="1284" y="536"/>
                  <a:pt x="1285" y="534"/>
                  <a:pt x="1284" y="534"/>
                </a:cubicBezTo>
                <a:cubicBezTo>
                  <a:pt x="1283" y="533"/>
                  <a:pt x="1279" y="533"/>
                  <a:pt x="1279" y="532"/>
                </a:cubicBezTo>
                <a:cubicBezTo>
                  <a:pt x="1276" y="530"/>
                  <a:pt x="1275" y="529"/>
                  <a:pt x="1272" y="529"/>
                </a:cubicBezTo>
                <a:cubicBezTo>
                  <a:pt x="1270" y="530"/>
                  <a:pt x="1269" y="529"/>
                  <a:pt x="1267" y="527"/>
                </a:cubicBezTo>
                <a:cubicBezTo>
                  <a:pt x="1268" y="527"/>
                  <a:pt x="1269" y="526"/>
                  <a:pt x="1270" y="526"/>
                </a:cubicBezTo>
                <a:cubicBezTo>
                  <a:pt x="1268" y="525"/>
                  <a:pt x="1266" y="524"/>
                  <a:pt x="1266" y="521"/>
                </a:cubicBezTo>
                <a:cubicBezTo>
                  <a:pt x="1270" y="521"/>
                  <a:pt x="1274" y="522"/>
                  <a:pt x="1276" y="520"/>
                </a:cubicBezTo>
                <a:cubicBezTo>
                  <a:pt x="1283" y="515"/>
                  <a:pt x="1279" y="523"/>
                  <a:pt x="1283" y="522"/>
                </a:cubicBezTo>
                <a:cubicBezTo>
                  <a:pt x="1284" y="522"/>
                  <a:pt x="1292" y="520"/>
                  <a:pt x="1292" y="518"/>
                </a:cubicBezTo>
                <a:cubicBezTo>
                  <a:pt x="1291" y="515"/>
                  <a:pt x="1290" y="512"/>
                  <a:pt x="1289" y="509"/>
                </a:cubicBezTo>
                <a:cubicBezTo>
                  <a:pt x="1290" y="509"/>
                  <a:pt x="1293" y="509"/>
                  <a:pt x="1294" y="510"/>
                </a:cubicBezTo>
                <a:cubicBezTo>
                  <a:pt x="1295" y="513"/>
                  <a:pt x="1294" y="513"/>
                  <a:pt x="1296" y="513"/>
                </a:cubicBezTo>
                <a:cubicBezTo>
                  <a:pt x="1301" y="514"/>
                  <a:pt x="1303" y="514"/>
                  <a:pt x="1307" y="512"/>
                </a:cubicBezTo>
                <a:cubicBezTo>
                  <a:pt x="1306" y="512"/>
                  <a:pt x="1305" y="511"/>
                  <a:pt x="1304" y="511"/>
                </a:cubicBezTo>
                <a:cubicBezTo>
                  <a:pt x="1306" y="508"/>
                  <a:pt x="1311" y="507"/>
                  <a:pt x="1314" y="505"/>
                </a:cubicBezTo>
                <a:cubicBezTo>
                  <a:pt x="1319" y="503"/>
                  <a:pt x="1314" y="500"/>
                  <a:pt x="1316" y="496"/>
                </a:cubicBezTo>
                <a:cubicBezTo>
                  <a:pt x="1317" y="494"/>
                  <a:pt x="1324" y="493"/>
                  <a:pt x="1326" y="492"/>
                </a:cubicBezTo>
                <a:cubicBezTo>
                  <a:pt x="1330" y="490"/>
                  <a:pt x="1332" y="490"/>
                  <a:pt x="1336" y="491"/>
                </a:cubicBezTo>
                <a:cubicBezTo>
                  <a:pt x="1335" y="490"/>
                  <a:pt x="1331" y="490"/>
                  <a:pt x="1331" y="488"/>
                </a:cubicBezTo>
                <a:cubicBezTo>
                  <a:pt x="1331" y="488"/>
                  <a:pt x="1334" y="487"/>
                  <a:pt x="1335" y="487"/>
                </a:cubicBezTo>
                <a:cubicBezTo>
                  <a:pt x="1335" y="486"/>
                  <a:pt x="1335" y="484"/>
                  <a:pt x="1336" y="483"/>
                </a:cubicBezTo>
                <a:cubicBezTo>
                  <a:pt x="1338" y="480"/>
                  <a:pt x="1339" y="478"/>
                  <a:pt x="1339" y="474"/>
                </a:cubicBezTo>
                <a:cubicBezTo>
                  <a:pt x="1340" y="472"/>
                  <a:pt x="1343" y="473"/>
                  <a:pt x="1344" y="471"/>
                </a:cubicBezTo>
                <a:cubicBezTo>
                  <a:pt x="1349" y="466"/>
                  <a:pt x="1353" y="469"/>
                  <a:pt x="1358" y="467"/>
                </a:cubicBezTo>
                <a:cubicBezTo>
                  <a:pt x="1358" y="467"/>
                  <a:pt x="1358" y="465"/>
                  <a:pt x="1359" y="464"/>
                </a:cubicBezTo>
                <a:cubicBezTo>
                  <a:pt x="1360" y="464"/>
                  <a:pt x="1362" y="464"/>
                  <a:pt x="1363" y="464"/>
                </a:cubicBezTo>
                <a:cubicBezTo>
                  <a:pt x="1365" y="464"/>
                  <a:pt x="1368" y="464"/>
                  <a:pt x="1370" y="465"/>
                </a:cubicBezTo>
                <a:cubicBezTo>
                  <a:pt x="1369" y="461"/>
                  <a:pt x="1372" y="462"/>
                  <a:pt x="1375" y="461"/>
                </a:cubicBezTo>
                <a:cubicBezTo>
                  <a:pt x="1373" y="461"/>
                  <a:pt x="1369" y="457"/>
                  <a:pt x="1371" y="456"/>
                </a:cubicBezTo>
                <a:cubicBezTo>
                  <a:pt x="1375" y="453"/>
                  <a:pt x="1372" y="453"/>
                  <a:pt x="1371" y="450"/>
                </a:cubicBezTo>
                <a:cubicBezTo>
                  <a:pt x="1369" y="446"/>
                  <a:pt x="1372" y="444"/>
                  <a:pt x="1369" y="442"/>
                </a:cubicBezTo>
                <a:cubicBezTo>
                  <a:pt x="1366" y="439"/>
                  <a:pt x="1367" y="438"/>
                  <a:pt x="1367" y="435"/>
                </a:cubicBezTo>
                <a:cubicBezTo>
                  <a:pt x="1366" y="429"/>
                  <a:pt x="1367" y="423"/>
                  <a:pt x="1373" y="422"/>
                </a:cubicBezTo>
                <a:cubicBezTo>
                  <a:pt x="1378" y="422"/>
                  <a:pt x="1382" y="417"/>
                  <a:pt x="1386" y="415"/>
                </a:cubicBezTo>
                <a:cubicBezTo>
                  <a:pt x="1383" y="419"/>
                  <a:pt x="1381" y="429"/>
                  <a:pt x="1388" y="431"/>
                </a:cubicBezTo>
                <a:cubicBezTo>
                  <a:pt x="1384" y="437"/>
                  <a:pt x="1377" y="439"/>
                  <a:pt x="1378" y="447"/>
                </a:cubicBezTo>
                <a:cubicBezTo>
                  <a:pt x="1379" y="453"/>
                  <a:pt x="1385" y="458"/>
                  <a:pt x="1390" y="456"/>
                </a:cubicBezTo>
                <a:cubicBezTo>
                  <a:pt x="1390" y="457"/>
                  <a:pt x="1389" y="459"/>
                  <a:pt x="1388" y="460"/>
                </a:cubicBezTo>
                <a:cubicBezTo>
                  <a:pt x="1394" y="464"/>
                  <a:pt x="1398" y="456"/>
                  <a:pt x="1403" y="455"/>
                </a:cubicBezTo>
                <a:cubicBezTo>
                  <a:pt x="1405" y="455"/>
                  <a:pt x="1409" y="458"/>
                  <a:pt x="1410" y="460"/>
                </a:cubicBezTo>
                <a:cubicBezTo>
                  <a:pt x="1411" y="463"/>
                  <a:pt x="1414" y="464"/>
                  <a:pt x="1416" y="465"/>
                </a:cubicBezTo>
                <a:cubicBezTo>
                  <a:pt x="1417" y="464"/>
                  <a:pt x="1417" y="463"/>
                  <a:pt x="1417" y="462"/>
                </a:cubicBezTo>
                <a:cubicBezTo>
                  <a:pt x="1415" y="462"/>
                  <a:pt x="1414" y="462"/>
                  <a:pt x="1412" y="462"/>
                </a:cubicBezTo>
                <a:cubicBezTo>
                  <a:pt x="1416" y="460"/>
                  <a:pt x="1428" y="459"/>
                  <a:pt x="1430" y="456"/>
                </a:cubicBezTo>
                <a:cubicBezTo>
                  <a:pt x="1434" y="451"/>
                  <a:pt x="1445" y="448"/>
                  <a:pt x="1450" y="453"/>
                </a:cubicBezTo>
                <a:cubicBezTo>
                  <a:pt x="1449" y="452"/>
                  <a:pt x="1447" y="452"/>
                  <a:pt x="1446" y="451"/>
                </a:cubicBezTo>
                <a:cubicBezTo>
                  <a:pt x="1447" y="456"/>
                  <a:pt x="1454" y="457"/>
                  <a:pt x="1456" y="454"/>
                </a:cubicBezTo>
                <a:cubicBezTo>
                  <a:pt x="1457" y="453"/>
                  <a:pt x="1458" y="450"/>
                  <a:pt x="1458" y="449"/>
                </a:cubicBezTo>
                <a:cubicBezTo>
                  <a:pt x="1459" y="448"/>
                  <a:pt x="1460" y="449"/>
                  <a:pt x="1461" y="448"/>
                </a:cubicBezTo>
                <a:cubicBezTo>
                  <a:pt x="1463" y="447"/>
                  <a:pt x="1465" y="446"/>
                  <a:pt x="1466" y="444"/>
                </a:cubicBezTo>
                <a:cubicBezTo>
                  <a:pt x="1466" y="446"/>
                  <a:pt x="1464" y="447"/>
                  <a:pt x="1463" y="449"/>
                </a:cubicBezTo>
                <a:cubicBezTo>
                  <a:pt x="1472" y="453"/>
                  <a:pt x="1467" y="437"/>
                  <a:pt x="1466" y="433"/>
                </a:cubicBezTo>
                <a:cubicBezTo>
                  <a:pt x="1466" y="430"/>
                  <a:pt x="1467" y="427"/>
                  <a:pt x="1469" y="425"/>
                </a:cubicBezTo>
                <a:cubicBezTo>
                  <a:pt x="1471" y="423"/>
                  <a:pt x="1469" y="419"/>
                  <a:pt x="1472" y="417"/>
                </a:cubicBezTo>
                <a:cubicBezTo>
                  <a:pt x="1480" y="411"/>
                  <a:pt x="1482" y="424"/>
                  <a:pt x="1488" y="424"/>
                </a:cubicBezTo>
                <a:cubicBezTo>
                  <a:pt x="1491" y="424"/>
                  <a:pt x="1493" y="420"/>
                  <a:pt x="1493" y="417"/>
                </a:cubicBezTo>
                <a:cubicBezTo>
                  <a:pt x="1492" y="415"/>
                  <a:pt x="1494" y="408"/>
                  <a:pt x="1493" y="408"/>
                </a:cubicBezTo>
                <a:cubicBezTo>
                  <a:pt x="1493" y="407"/>
                  <a:pt x="1491" y="409"/>
                  <a:pt x="1490" y="408"/>
                </a:cubicBezTo>
                <a:cubicBezTo>
                  <a:pt x="1489" y="408"/>
                  <a:pt x="1488" y="406"/>
                  <a:pt x="1487" y="405"/>
                </a:cubicBezTo>
                <a:cubicBezTo>
                  <a:pt x="1486" y="404"/>
                  <a:pt x="1484" y="397"/>
                  <a:pt x="1485" y="397"/>
                </a:cubicBezTo>
                <a:cubicBezTo>
                  <a:pt x="1491" y="395"/>
                  <a:pt x="1497" y="391"/>
                  <a:pt x="1503" y="392"/>
                </a:cubicBezTo>
                <a:cubicBezTo>
                  <a:pt x="1508" y="392"/>
                  <a:pt x="1512" y="393"/>
                  <a:pt x="1517" y="394"/>
                </a:cubicBezTo>
                <a:cubicBezTo>
                  <a:pt x="1523" y="394"/>
                  <a:pt x="1518" y="392"/>
                  <a:pt x="1521" y="390"/>
                </a:cubicBezTo>
                <a:cubicBezTo>
                  <a:pt x="1524" y="388"/>
                  <a:pt x="1527" y="389"/>
                  <a:pt x="1530" y="387"/>
                </a:cubicBezTo>
                <a:cubicBezTo>
                  <a:pt x="1532" y="386"/>
                  <a:pt x="1536" y="388"/>
                  <a:pt x="1538" y="388"/>
                </a:cubicBezTo>
                <a:cubicBezTo>
                  <a:pt x="1537" y="384"/>
                  <a:pt x="1529" y="383"/>
                  <a:pt x="1525" y="381"/>
                </a:cubicBezTo>
                <a:cubicBezTo>
                  <a:pt x="1526" y="380"/>
                  <a:pt x="1526" y="379"/>
                  <a:pt x="1526" y="378"/>
                </a:cubicBezTo>
                <a:cubicBezTo>
                  <a:pt x="1514" y="380"/>
                  <a:pt x="1501" y="383"/>
                  <a:pt x="1489" y="386"/>
                </a:cubicBezTo>
                <a:cubicBezTo>
                  <a:pt x="1487" y="386"/>
                  <a:pt x="1482" y="388"/>
                  <a:pt x="1481" y="387"/>
                </a:cubicBezTo>
                <a:cubicBezTo>
                  <a:pt x="1479" y="383"/>
                  <a:pt x="1478" y="382"/>
                  <a:pt x="1474" y="380"/>
                </a:cubicBezTo>
                <a:cubicBezTo>
                  <a:pt x="1469" y="378"/>
                  <a:pt x="1469" y="379"/>
                  <a:pt x="1470" y="373"/>
                </a:cubicBezTo>
                <a:cubicBezTo>
                  <a:pt x="1471" y="369"/>
                  <a:pt x="1471" y="367"/>
                  <a:pt x="1470" y="363"/>
                </a:cubicBezTo>
                <a:cubicBezTo>
                  <a:pt x="1469" y="361"/>
                  <a:pt x="1467" y="355"/>
                  <a:pt x="1467" y="352"/>
                </a:cubicBezTo>
                <a:cubicBezTo>
                  <a:pt x="1468" y="350"/>
                  <a:pt x="1473" y="346"/>
                  <a:pt x="1474" y="344"/>
                </a:cubicBezTo>
                <a:cubicBezTo>
                  <a:pt x="1478" y="339"/>
                  <a:pt x="1484" y="336"/>
                  <a:pt x="1488" y="331"/>
                </a:cubicBezTo>
                <a:cubicBezTo>
                  <a:pt x="1490" y="329"/>
                  <a:pt x="1493" y="323"/>
                  <a:pt x="1495" y="322"/>
                </a:cubicBezTo>
                <a:cubicBezTo>
                  <a:pt x="1498" y="321"/>
                  <a:pt x="1502" y="323"/>
                  <a:pt x="1500" y="318"/>
                </a:cubicBezTo>
                <a:cubicBezTo>
                  <a:pt x="1499" y="312"/>
                  <a:pt x="1494" y="309"/>
                  <a:pt x="1488" y="309"/>
                </a:cubicBezTo>
                <a:cubicBezTo>
                  <a:pt x="1479" y="308"/>
                  <a:pt x="1478" y="308"/>
                  <a:pt x="1472" y="315"/>
                </a:cubicBezTo>
                <a:cubicBezTo>
                  <a:pt x="1469" y="319"/>
                  <a:pt x="1467" y="323"/>
                  <a:pt x="1470" y="328"/>
                </a:cubicBezTo>
                <a:cubicBezTo>
                  <a:pt x="1472" y="333"/>
                  <a:pt x="1449" y="345"/>
                  <a:pt x="1447" y="347"/>
                </a:cubicBezTo>
                <a:cubicBezTo>
                  <a:pt x="1441" y="355"/>
                  <a:pt x="1431" y="367"/>
                  <a:pt x="1438" y="378"/>
                </a:cubicBezTo>
                <a:cubicBezTo>
                  <a:pt x="1440" y="382"/>
                  <a:pt x="1448" y="382"/>
                  <a:pt x="1451" y="388"/>
                </a:cubicBezTo>
                <a:cubicBezTo>
                  <a:pt x="1452" y="391"/>
                  <a:pt x="1446" y="395"/>
                  <a:pt x="1443" y="397"/>
                </a:cubicBezTo>
                <a:cubicBezTo>
                  <a:pt x="1438" y="401"/>
                  <a:pt x="1434" y="403"/>
                  <a:pt x="1433" y="410"/>
                </a:cubicBezTo>
                <a:cubicBezTo>
                  <a:pt x="1433" y="415"/>
                  <a:pt x="1433" y="423"/>
                  <a:pt x="1431" y="428"/>
                </a:cubicBezTo>
                <a:cubicBezTo>
                  <a:pt x="1428" y="434"/>
                  <a:pt x="1423" y="434"/>
                  <a:pt x="1417" y="436"/>
                </a:cubicBezTo>
                <a:cubicBezTo>
                  <a:pt x="1415" y="436"/>
                  <a:pt x="1415" y="439"/>
                  <a:pt x="1414" y="441"/>
                </a:cubicBezTo>
                <a:cubicBezTo>
                  <a:pt x="1413" y="444"/>
                  <a:pt x="1412" y="443"/>
                  <a:pt x="1409" y="443"/>
                </a:cubicBezTo>
                <a:cubicBezTo>
                  <a:pt x="1405" y="444"/>
                  <a:pt x="1405" y="445"/>
                  <a:pt x="1404" y="440"/>
                </a:cubicBezTo>
                <a:cubicBezTo>
                  <a:pt x="1404" y="438"/>
                  <a:pt x="1402" y="434"/>
                  <a:pt x="1403" y="432"/>
                </a:cubicBezTo>
                <a:cubicBezTo>
                  <a:pt x="1405" y="427"/>
                  <a:pt x="1398" y="421"/>
                  <a:pt x="1395" y="418"/>
                </a:cubicBezTo>
                <a:cubicBezTo>
                  <a:pt x="1394" y="416"/>
                  <a:pt x="1395" y="413"/>
                  <a:pt x="1394" y="411"/>
                </a:cubicBezTo>
                <a:cubicBezTo>
                  <a:pt x="1393" y="409"/>
                  <a:pt x="1391" y="406"/>
                  <a:pt x="1390" y="404"/>
                </a:cubicBezTo>
                <a:cubicBezTo>
                  <a:pt x="1390" y="402"/>
                  <a:pt x="1392" y="397"/>
                  <a:pt x="1389" y="397"/>
                </a:cubicBezTo>
                <a:cubicBezTo>
                  <a:pt x="1387" y="396"/>
                  <a:pt x="1387" y="392"/>
                  <a:pt x="1386" y="390"/>
                </a:cubicBezTo>
                <a:cubicBezTo>
                  <a:pt x="1384" y="396"/>
                  <a:pt x="1383" y="397"/>
                  <a:pt x="1378" y="400"/>
                </a:cubicBezTo>
                <a:cubicBezTo>
                  <a:pt x="1374" y="403"/>
                  <a:pt x="1372" y="407"/>
                  <a:pt x="1368" y="409"/>
                </a:cubicBezTo>
                <a:cubicBezTo>
                  <a:pt x="1362" y="413"/>
                  <a:pt x="1348" y="411"/>
                  <a:pt x="1348" y="402"/>
                </a:cubicBezTo>
                <a:cubicBezTo>
                  <a:pt x="1347" y="391"/>
                  <a:pt x="1343" y="381"/>
                  <a:pt x="1344" y="370"/>
                </a:cubicBezTo>
                <a:cubicBezTo>
                  <a:pt x="1344" y="361"/>
                  <a:pt x="1345" y="361"/>
                  <a:pt x="1352" y="355"/>
                </a:cubicBezTo>
                <a:cubicBezTo>
                  <a:pt x="1355" y="352"/>
                  <a:pt x="1359" y="351"/>
                  <a:pt x="1363" y="348"/>
                </a:cubicBezTo>
                <a:cubicBezTo>
                  <a:pt x="1369" y="346"/>
                  <a:pt x="1373" y="344"/>
                  <a:pt x="1377" y="340"/>
                </a:cubicBezTo>
                <a:cubicBezTo>
                  <a:pt x="1381" y="336"/>
                  <a:pt x="1384" y="332"/>
                  <a:pt x="1388" y="328"/>
                </a:cubicBezTo>
                <a:cubicBezTo>
                  <a:pt x="1396" y="321"/>
                  <a:pt x="1400" y="311"/>
                  <a:pt x="1406" y="301"/>
                </a:cubicBezTo>
                <a:cubicBezTo>
                  <a:pt x="1412" y="291"/>
                  <a:pt x="1420" y="284"/>
                  <a:pt x="1427" y="276"/>
                </a:cubicBezTo>
                <a:cubicBezTo>
                  <a:pt x="1434" y="268"/>
                  <a:pt x="1441" y="259"/>
                  <a:pt x="1451" y="255"/>
                </a:cubicBezTo>
                <a:cubicBezTo>
                  <a:pt x="1461" y="250"/>
                  <a:pt x="1472" y="246"/>
                  <a:pt x="1483" y="243"/>
                </a:cubicBezTo>
                <a:cubicBezTo>
                  <a:pt x="1487" y="242"/>
                  <a:pt x="1489" y="235"/>
                  <a:pt x="1493" y="232"/>
                </a:cubicBezTo>
                <a:cubicBezTo>
                  <a:pt x="1497" y="230"/>
                  <a:pt x="1503" y="230"/>
                  <a:pt x="1507" y="230"/>
                </a:cubicBezTo>
                <a:cubicBezTo>
                  <a:pt x="1501" y="236"/>
                  <a:pt x="1499" y="238"/>
                  <a:pt x="1497" y="246"/>
                </a:cubicBezTo>
                <a:cubicBezTo>
                  <a:pt x="1502" y="245"/>
                  <a:pt x="1506" y="237"/>
                  <a:pt x="1509" y="233"/>
                </a:cubicBezTo>
                <a:cubicBezTo>
                  <a:pt x="1510" y="236"/>
                  <a:pt x="1510" y="238"/>
                  <a:pt x="1511" y="241"/>
                </a:cubicBezTo>
                <a:cubicBezTo>
                  <a:pt x="1513" y="238"/>
                  <a:pt x="1515" y="235"/>
                  <a:pt x="1517" y="232"/>
                </a:cubicBezTo>
                <a:cubicBezTo>
                  <a:pt x="1518" y="231"/>
                  <a:pt x="1524" y="232"/>
                  <a:pt x="1525" y="232"/>
                </a:cubicBezTo>
                <a:cubicBezTo>
                  <a:pt x="1524" y="234"/>
                  <a:pt x="1523" y="236"/>
                  <a:pt x="1521" y="239"/>
                </a:cubicBezTo>
                <a:cubicBezTo>
                  <a:pt x="1527" y="243"/>
                  <a:pt x="1524" y="232"/>
                  <a:pt x="1528" y="234"/>
                </a:cubicBezTo>
                <a:cubicBezTo>
                  <a:pt x="1533" y="236"/>
                  <a:pt x="1538" y="238"/>
                  <a:pt x="1543" y="240"/>
                </a:cubicBezTo>
                <a:cubicBezTo>
                  <a:pt x="1548" y="242"/>
                  <a:pt x="1540" y="246"/>
                  <a:pt x="1538" y="246"/>
                </a:cubicBezTo>
                <a:cubicBezTo>
                  <a:pt x="1535" y="247"/>
                  <a:pt x="1530" y="245"/>
                  <a:pt x="1526" y="245"/>
                </a:cubicBezTo>
                <a:cubicBezTo>
                  <a:pt x="1528" y="248"/>
                  <a:pt x="1532" y="247"/>
                  <a:pt x="1533" y="251"/>
                </a:cubicBezTo>
                <a:cubicBezTo>
                  <a:pt x="1534" y="252"/>
                  <a:pt x="1539" y="250"/>
                  <a:pt x="1541" y="251"/>
                </a:cubicBezTo>
                <a:cubicBezTo>
                  <a:pt x="1545" y="251"/>
                  <a:pt x="1549" y="253"/>
                  <a:pt x="1552" y="249"/>
                </a:cubicBezTo>
                <a:cubicBezTo>
                  <a:pt x="1553" y="247"/>
                  <a:pt x="1558" y="251"/>
                  <a:pt x="1560" y="252"/>
                </a:cubicBezTo>
                <a:cubicBezTo>
                  <a:pt x="1559" y="256"/>
                  <a:pt x="1555" y="253"/>
                  <a:pt x="1553" y="253"/>
                </a:cubicBezTo>
                <a:cubicBezTo>
                  <a:pt x="1551" y="261"/>
                  <a:pt x="1566" y="258"/>
                  <a:pt x="1569" y="258"/>
                </a:cubicBezTo>
                <a:cubicBezTo>
                  <a:pt x="1577" y="258"/>
                  <a:pt x="1581" y="260"/>
                  <a:pt x="1588" y="264"/>
                </a:cubicBezTo>
                <a:cubicBezTo>
                  <a:pt x="1595" y="268"/>
                  <a:pt x="1601" y="271"/>
                  <a:pt x="1608" y="274"/>
                </a:cubicBezTo>
                <a:cubicBezTo>
                  <a:pt x="1613" y="275"/>
                  <a:pt x="1620" y="279"/>
                  <a:pt x="1622" y="285"/>
                </a:cubicBezTo>
                <a:cubicBezTo>
                  <a:pt x="1625" y="291"/>
                  <a:pt x="1624" y="291"/>
                  <a:pt x="1621" y="297"/>
                </a:cubicBezTo>
                <a:cubicBezTo>
                  <a:pt x="1619" y="300"/>
                  <a:pt x="1618" y="302"/>
                  <a:pt x="1614" y="303"/>
                </a:cubicBezTo>
                <a:cubicBezTo>
                  <a:pt x="1607" y="306"/>
                  <a:pt x="1604" y="306"/>
                  <a:pt x="1596" y="304"/>
                </a:cubicBezTo>
                <a:cubicBezTo>
                  <a:pt x="1582" y="301"/>
                  <a:pt x="1570" y="297"/>
                  <a:pt x="1556" y="291"/>
                </a:cubicBezTo>
                <a:cubicBezTo>
                  <a:pt x="1560" y="295"/>
                  <a:pt x="1572" y="302"/>
                  <a:pt x="1572" y="308"/>
                </a:cubicBezTo>
                <a:cubicBezTo>
                  <a:pt x="1572" y="314"/>
                  <a:pt x="1571" y="326"/>
                  <a:pt x="1576" y="328"/>
                </a:cubicBezTo>
                <a:cubicBezTo>
                  <a:pt x="1582" y="331"/>
                  <a:pt x="1590" y="338"/>
                  <a:pt x="1596" y="335"/>
                </a:cubicBezTo>
                <a:cubicBezTo>
                  <a:pt x="1600" y="334"/>
                  <a:pt x="1598" y="328"/>
                  <a:pt x="1594" y="328"/>
                </a:cubicBezTo>
                <a:cubicBezTo>
                  <a:pt x="1590" y="328"/>
                  <a:pt x="1589" y="325"/>
                  <a:pt x="1587" y="322"/>
                </a:cubicBezTo>
                <a:cubicBezTo>
                  <a:pt x="1592" y="317"/>
                  <a:pt x="1593" y="318"/>
                  <a:pt x="1600" y="320"/>
                </a:cubicBezTo>
                <a:cubicBezTo>
                  <a:pt x="1605" y="322"/>
                  <a:pt x="1611" y="324"/>
                  <a:pt x="1616" y="326"/>
                </a:cubicBezTo>
                <a:cubicBezTo>
                  <a:pt x="1616" y="325"/>
                  <a:pt x="1611" y="314"/>
                  <a:pt x="1612" y="314"/>
                </a:cubicBezTo>
                <a:cubicBezTo>
                  <a:pt x="1616" y="311"/>
                  <a:pt x="1620" y="308"/>
                  <a:pt x="1625" y="305"/>
                </a:cubicBezTo>
                <a:cubicBezTo>
                  <a:pt x="1627" y="304"/>
                  <a:pt x="1631" y="299"/>
                  <a:pt x="1634" y="300"/>
                </a:cubicBezTo>
                <a:cubicBezTo>
                  <a:pt x="1638" y="302"/>
                  <a:pt x="1642" y="303"/>
                  <a:pt x="1647" y="304"/>
                </a:cubicBezTo>
                <a:cubicBezTo>
                  <a:pt x="1647" y="302"/>
                  <a:pt x="1650" y="297"/>
                  <a:pt x="1649" y="295"/>
                </a:cubicBezTo>
                <a:cubicBezTo>
                  <a:pt x="1648" y="294"/>
                  <a:pt x="1644" y="287"/>
                  <a:pt x="1644" y="288"/>
                </a:cubicBezTo>
                <a:cubicBezTo>
                  <a:pt x="1645" y="284"/>
                  <a:pt x="1646" y="280"/>
                  <a:pt x="1647" y="275"/>
                </a:cubicBezTo>
                <a:cubicBezTo>
                  <a:pt x="1647" y="274"/>
                  <a:pt x="1642" y="270"/>
                  <a:pt x="1641" y="268"/>
                </a:cubicBezTo>
                <a:cubicBezTo>
                  <a:pt x="1647" y="269"/>
                  <a:pt x="1652" y="270"/>
                  <a:pt x="1658" y="271"/>
                </a:cubicBezTo>
                <a:cubicBezTo>
                  <a:pt x="1662" y="271"/>
                  <a:pt x="1664" y="277"/>
                  <a:pt x="1667" y="281"/>
                </a:cubicBezTo>
                <a:cubicBezTo>
                  <a:pt x="1664" y="281"/>
                  <a:pt x="1656" y="280"/>
                  <a:pt x="1655" y="283"/>
                </a:cubicBezTo>
                <a:cubicBezTo>
                  <a:pt x="1652" y="287"/>
                  <a:pt x="1657" y="289"/>
                  <a:pt x="1659" y="293"/>
                </a:cubicBezTo>
                <a:cubicBezTo>
                  <a:pt x="1662" y="296"/>
                  <a:pt x="1666" y="294"/>
                  <a:pt x="1670" y="293"/>
                </a:cubicBezTo>
                <a:cubicBezTo>
                  <a:pt x="1675" y="293"/>
                  <a:pt x="1672" y="289"/>
                  <a:pt x="1675" y="285"/>
                </a:cubicBezTo>
                <a:cubicBezTo>
                  <a:pt x="1676" y="284"/>
                  <a:pt x="1680" y="283"/>
                  <a:pt x="1682" y="282"/>
                </a:cubicBezTo>
                <a:cubicBezTo>
                  <a:pt x="1687" y="280"/>
                  <a:pt x="1692" y="277"/>
                  <a:pt x="1697" y="275"/>
                </a:cubicBezTo>
                <a:cubicBezTo>
                  <a:pt x="1704" y="272"/>
                  <a:pt x="1712" y="268"/>
                  <a:pt x="1719" y="265"/>
                </a:cubicBezTo>
                <a:cubicBezTo>
                  <a:pt x="1721" y="272"/>
                  <a:pt x="1721" y="272"/>
                  <a:pt x="1728" y="274"/>
                </a:cubicBezTo>
                <a:cubicBezTo>
                  <a:pt x="1732" y="275"/>
                  <a:pt x="1734" y="267"/>
                  <a:pt x="1738" y="267"/>
                </a:cubicBezTo>
                <a:cubicBezTo>
                  <a:pt x="1743" y="268"/>
                  <a:pt x="1746" y="269"/>
                  <a:pt x="1751" y="266"/>
                </a:cubicBezTo>
                <a:cubicBezTo>
                  <a:pt x="1757" y="263"/>
                  <a:pt x="1759" y="264"/>
                  <a:pt x="1765" y="265"/>
                </a:cubicBezTo>
                <a:cubicBezTo>
                  <a:pt x="1764" y="267"/>
                  <a:pt x="1763" y="268"/>
                  <a:pt x="1762" y="270"/>
                </a:cubicBezTo>
                <a:cubicBezTo>
                  <a:pt x="1769" y="272"/>
                  <a:pt x="1769" y="272"/>
                  <a:pt x="1773" y="266"/>
                </a:cubicBezTo>
                <a:cubicBezTo>
                  <a:pt x="1777" y="261"/>
                  <a:pt x="1775" y="260"/>
                  <a:pt x="1770" y="255"/>
                </a:cubicBezTo>
                <a:cubicBezTo>
                  <a:pt x="1780" y="250"/>
                  <a:pt x="1794" y="252"/>
                  <a:pt x="1804" y="256"/>
                </a:cubicBezTo>
                <a:cubicBezTo>
                  <a:pt x="1810" y="259"/>
                  <a:pt x="1817" y="261"/>
                  <a:pt x="1824" y="264"/>
                </a:cubicBezTo>
                <a:cubicBezTo>
                  <a:pt x="1828" y="266"/>
                  <a:pt x="1833" y="271"/>
                  <a:pt x="1837" y="274"/>
                </a:cubicBezTo>
                <a:cubicBezTo>
                  <a:pt x="1838" y="272"/>
                  <a:pt x="1840" y="263"/>
                  <a:pt x="1838" y="262"/>
                </a:cubicBezTo>
                <a:cubicBezTo>
                  <a:pt x="1833" y="258"/>
                  <a:pt x="1828" y="255"/>
                  <a:pt x="1823" y="251"/>
                </a:cubicBezTo>
                <a:cubicBezTo>
                  <a:pt x="1820" y="249"/>
                  <a:pt x="1825" y="242"/>
                  <a:pt x="1827" y="238"/>
                </a:cubicBezTo>
                <a:cubicBezTo>
                  <a:pt x="1828" y="236"/>
                  <a:pt x="1820" y="233"/>
                  <a:pt x="1818" y="231"/>
                </a:cubicBezTo>
                <a:cubicBezTo>
                  <a:pt x="1823" y="228"/>
                  <a:pt x="1828" y="224"/>
                  <a:pt x="1833" y="220"/>
                </a:cubicBezTo>
                <a:cubicBezTo>
                  <a:pt x="1836" y="217"/>
                  <a:pt x="1837" y="208"/>
                  <a:pt x="1839" y="204"/>
                </a:cubicBezTo>
                <a:cubicBezTo>
                  <a:pt x="1840" y="199"/>
                  <a:pt x="1863" y="204"/>
                  <a:pt x="1869" y="205"/>
                </a:cubicBezTo>
                <a:cubicBezTo>
                  <a:pt x="1867" y="210"/>
                  <a:pt x="1865" y="216"/>
                  <a:pt x="1862" y="221"/>
                </a:cubicBezTo>
                <a:cubicBezTo>
                  <a:pt x="1861" y="224"/>
                  <a:pt x="1866" y="231"/>
                  <a:pt x="1868" y="234"/>
                </a:cubicBezTo>
                <a:cubicBezTo>
                  <a:pt x="1870" y="239"/>
                  <a:pt x="1862" y="261"/>
                  <a:pt x="1866" y="264"/>
                </a:cubicBezTo>
                <a:cubicBezTo>
                  <a:pt x="1871" y="267"/>
                  <a:pt x="1876" y="267"/>
                  <a:pt x="1874" y="273"/>
                </a:cubicBezTo>
                <a:cubicBezTo>
                  <a:pt x="1872" y="277"/>
                  <a:pt x="1871" y="284"/>
                  <a:pt x="1868" y="286"/>
                </a:cubicBezTo>
                <a:cubicBezTo>
                  <a:pt x="1862" y="289"/>
                  <a:pt x="1857" y="293"/>
                  <a:pt x="1852" y="296"/>
                </a:cubicBezTo>
                <a:cubicBezTo>
                  <a:pt x="1850" y="297"/>
                  <a:pt x="1843" y="295"/>
                  <a:pt x="1840" y="294"/>
                </a:cubicBezTo>
                <a:cubicBezTo>
                  <a:pt x="1847" y="300"/>
                  <a:pt x="1854" y="305"/>
                  <a:pt x="1863" y="302"/>
                </a:cubicBezTo>
                <a:cubicBezTo>
                  <a:pt x="1870" y="299"/>
                  <a:pt x="1878" y="289"/>
                  <a:pt x="1883" y="284"/>
                </a:cubicBezTo>
                <a:cubicBezTo>
                  <a:pt x="1889" y="278"/>
                  <a:pt x="1874" y="269"/>
                  <a:pt x="1886" y="266"/>
                </a:cubicBezTo>
                <a:cubicBezTo>
                  <a:pt x="1889" y="265"/>
                  <a:pt x="1895" y="261"/>
                  <a:pt x="1897" y="263"/>
                </a:cubicBezTo>
                <a:cubicBezTo>
                  <a:pt x="1900" y="267"/>
                  <a:pt x="1904" y="271"/>
                  <a:pt x="1907" y="274"/>
                </a:cubicBezTo>
                <a:cubicBezTo>
                  <a:pt x="1906" y="269"/>
                  <a:pt x="1907" y="265"/>
                  <a:pt x="1903" y="262"/>
                </a:cubicBezTo>
                <a:cubicBezTo>
                  <a:pt x="1898" y="259"/>
                  <a:pt x="1897" y="258"/>
                  <a:pt x="1891" y="259"/>
                </a:cubicBezTo>
                <a:cubicBezTo>
                  <a:pt x="1890" y="260"/>
                  <a:pt x="1878" y="262"/>
                  <a:pt x="1877" y="261"/>
                </a:cubicBezTo>
                <a:cubicBezTo>
                  <a:pt x="1876" y="258"/>
                  <a:pt x="1873" y="252"/>
                  <a:pt x="1875" y="249"/>
                </a:cubicBezTo>
                <a:cubicBezTo>
                  <a:pt x="1877" y="245"/>
                  <a:pt x="1881" y="240"/>
                  <a:pt x="1879" y="236"/>
                </a:cubicBezTo>
                <a:cubicBezTo>
                  <a:pt x="1877" y="232"/>
                  <a:pt x="1870" y="226"/>
                  <a:pt x="1872" y="223"/>
                </a:cubicBezTo>
                <a:cubicBezTo>
                  <a:pt x="1875" y="218"/>
                  <a:pt x="1880" y="217"/>
                  <a:pt x="1884" y="215"/>
                </a:cubicBezTo>
                <a:cubicBezTo>
                  <a:pt x="1888" y="214"/>
                  <a:pt x="1885" y="206"/>
                  <a:pt x="1884" y="203"/>
                </a:cubicBezTo>
                <a:cubicBezTo>
                  <a:pt x="1887" y="203"/>
                  <a:pt x="1892" y="210"/>
                  <a:pt x="1890" y="213"/>
                </a:cubicBezTo>
                <a:cubicBezTo>
                  <a:pt x="1887" y="220"/>
                  <a:pt x="1887" y="220"/>
                  <a:pt x="1891" y="226"/>
                </a:cubicBezTo>
                <a:cubicBezTo>
                  <a:pt x="1893" y="231"/>
                  <a:pt x="1912" y="231"/>
                  <a:pt x="1917" y="231"/>
                </a:cubicBezTo>
                <a:cubicBezTo>
                  <a:pt x="1910" y="229"/>
                  <a:pt x="1904" y="226"/>
                  <a:pt x="1897" y="223"/>
                </a:cubicBezTo>
                <a:cubicBezTo>
                  <a:pt x="1889" y="219"/>
                  <a:pt x="1903" y="214"/>
                  <a:pt x="1906" y="213"/>
                </a:cubicBezTo>
                <a:cubicBezTo>
                  <a:pt x="1915" y="210"/>
                  <a:pt x="1919" y="212"/>
                  <a:pt x="1928" y="215"/>
                </a:cubicBezTo>
                <a:cubicBezTo>
                  <a:pt x="1931" y="217"/>
                  <a:pt x="1933" y="219"/>
                  <a:pt x="1936" y="220"/>
                </a:cubicBezTo>
                <a:cubicBezTo>
                  <a:pt x="1939" y="222"/>
                  <a:pt x="1942" y="221"/>
                  <a:pt x="1945" y="220"/>
                </a:cubicBezTo>
                <a:cubicBezTo>
                  <a:pt x="1944" y="218"/>
                  <a:pt x="1943" y="212"/>
                  <a:pt x="1941" y="210"/>
                </a:cubicBezTo>
                <a:cubicBezTo>
                  <a:pt x="1939" y="208"/>
                  <a:pt x="1933" y="209"/>
                  <a:pt x="1930" y="208"/>
                </a:cubicBezTo>
                <a:cubicBezTo>
                  <a:pt x="1927" y="208"/>
                  <a:pt x="1927" y="194"/>
                  <a:pt x="1926" y="190"/>
                </a:cubicBezTo>
                <a:cubicBezTo>
                  <a:pt x="1936" y="189"/>
                  <a:pt x="1947" y="188"/>
                  <a:pt x="1957" y="187"/>
                </a:cubicBezTo>
                <a:cubicBezTo>
                  <a:pt x="1963" y="187"/>
                  <a:pt x="1969" y="186"/>
                  <a:pt x="1975" y="186"/>
                </a:cubicBezTo>
                <a:cubicBezTo>
                  <a:pt x="1979" y="185"/>
                  <a:pt x="1977" y="181"/>
                  <a:pt x="1977" y="177"/>
                </a:cubicBezTo>
                <a:cubicBezTo>
                  <a:pt x="1977" y="169"/>
                  <a:pt x="1977" y="169"/>
                  <a:pt x="1983" y="166"/>
                </a:cubicBezTo>
                <a:cubicBezTo>
                  <a:pt x="1987" y="163"/>
                  <a:pt x="1992" y="160"/>
                  <a:pt x="1996" y="158"/>
                </a:cubicBezTo>
                <a:cubicBezTo>
                  <a:pt x="2006" y="154"/>
                  <a:pt x="2017" y="154"/>
                  <a:pt x="2027" y="152"/>
                </a:cubicBezTo>
                <a:cubicBezTo>
                  <a:pt x="2046" y="149"/>
                  <a:pt x="2065" y="146"/>
                  <a:pt x="2083" y="139"/>
                </a:cubicBezTo>
                <a:cubicBezTo>
                  <a:pt x="2087" y="138"/>
                  <a:pt x="2085" y="131"/>
                  <a:pt x="2089" y="129"/>
                </a:cubicBezTo>
                <a:cubicBezTo>
                  <a:pt x="2094" y="126"/>
                  <a:pt x="2099" y="124"/>
                  <a:pt x="2105" y="121"/>
                </a:cubicBezTo>
                <a:cubicBezTo>
                  <a:pt x="2111" y="118"/>
                  <a:pt x="2123" y="118"/>
                  <a:pt x="2127" y="125"/>
                </a:cubicBezTo>
                <a:cubicBezTo>
                  <a:pt x="2122" y="126"/>
                  <a:pt x="2117" y="128"/>
                  <a:pt x="2112" y="129"/>
                </a:cubicBezTo>
                <a:cubicBezTo>
                  <a:pt x="2120" y="130"/>
                  <a:pt x="2128" y="131"/>
                  <a:pt x="2136" y="133"/>
                </a:cubicBezTo>
                <a:cubicBezTo>
                  <a:pt x="2133" y="135"/>
                  <a:pt x="2130" y="138"/>
                  <a:pt x="2126" y="141"/>
                </a:cubicBezTo>
                <a:cubicBezTo>
                  <a:pt x="2131" y="142"/>
                  <a:pt x="2135" y="142"/>
                  <a:pt x="2140" y="142"/>
                </a:cubicBezTo>
                <a:cubicBezTo>
                  <a:pt x="2140" y="140"/>
                  <a:pt x="2139" y="134"/>
                  <a:pt x="2141" y="134"/>
                </a:cubicBezTo>
                <a:cubicBezTo>
                  <a:pt x="2144" y="134"/>
                  <a:pt x="2148" y="134"/>
                  <a:pt x="2151" y="134"/>
                </a:cubicBezTo>
                <a:cubicBezTo>
                  <a:pt x="2156" y="134"/>
                  <a:pt x="2162" y="133"/>
                  <a:pt x="2167" y="136"/>
                </a:cubicBezTo>
                <a:cubicBezTo>
                  <a:pt x="2171" y="139"/>
                  <a:pt x="2179" y="143"/>
                  <a:pt x="2182" y="147"/>
                </a:cubicBezTo>
                <a:cubicBezTo>
                  <a:pt x="2183" y="148"/>
                  <a:pt x="2187" y="153"/>
                  <a:pt x="2187" y="154"/>
                </a:cubicBezTo>
                <a:cubicBezTo>
                  <a:pt x="2186" y="156"/>
                  <a:pt x="2185" y="161"/>
                  <a:pt x="2183" y="162"/>
                </a:cubicBezTo>
                <a:cubicBezTo>
                  <a:pt x="2162" y="175"/>
                  <a:pt x="2140" y="188"/>
                  <a:pt x="2119" y="201"/>
                </a:cubicBezTo>
                <a:cubicBezTo>
                  <a:pt x="2134" y="197"/>
                  <a:pt x="2149" y="193"/>
                  <a:pt x="2164" y="189"/>
                </a:cubicBezTo>
                <a:cubicBezTo>
                  <a:pt x="2160" y="188"/>
                  <a:pt x="2156" y="188"/>
                  <a:pt x="2152" y="187"/>
                </a:cubicBezTo>
                <a:cubicBezTo>
                  <a:pt x="2157" y="183"/>
                  <a:pt x="2164" y="179"/>
                  <a:pt x="2169" y="183"/>
                </a:cubicBezTo>
                <a:cubicBezTo>
                  <a:pt x="2177" y="189"/>
                  <a:pt x="2179" y="189"/>
                  <a:pt x="2189" y="188"/>
                </a:cubicBezTo>
                <a:cubicBezTo>
                  <a:pt x="2202" y="187"/>
                  <a:pt x="2215" y="190"/>
                  <a:pt x="2227" y="191"/>
                </a:cubicBezTo>
                <a:cubicBezTo>
                  <a:pt x="2225" y="192"/>
                  <a:pt x="2223" y="194"/>
                  <a:pt x="2220" y="195"/>
                </a:cubicBezTo>
                <a:cubicBezTo>
                  <a:pt x="2223" y="197"/>
                  <a:pt x="2229" y="201"/>
                  <a:pt x="2232" y="201"/>
                </a:cubicBezTo>
                <a:cubicBezTo>
                  <a:pt x="2237" y="201"/>
                  <a:pt x="2243" y="201"/>
                  <a:pt x="2248" y="200"/>
                </a:cubicBezTo>
                <a:cubicBezTo>
                  <a:pt x="2251" y="200"/>
                  <a:pt x="2259" y="202"/>
                  <a:pt x="2260" y="198"/>
                </a:cubicBezTo>
                <a:cubicBezTo>
                  <a:pt x="2261" y="190"/>
                  <a:pt x="2260" y="190"/>
                  <a:pt x="2267" y="190"/>
                </a:cubicBezTo>
                <a:cubicBezTo>
                  <a:pt x="2272" y="190"/>
                  <a:pt x="2277" y="191"/>
                  <a:pt x="2282" y="190"/>
                </a:cubicBezTo>
                <a:cubicBezTo>
                  <a:pt x="2285" y="189"/>
                  <a:pt x="2293" y="186"/>
                  <a:pt x="2296" y="187"/>
                </a:cubicBezTo>
                <a:cubicBezTo>
                  <a:pt x="2299" y="188"/>
                  <a:pt x="2304" y="196"/>
                  <a:pt x="2306" y="199"/>
                </a:cubicBezTo>
                <a:cubicBezTo>
                  <a:pt x="2308" y="201"/>
                  <a:pt x="2305" y="210"/>
                  <a:pt x="2305" y="213"/>
                </a:cubicBezTo>
                <a:cubicBezTo>
                  <a:pt x="2305" y="215"/>
                  <a:pt x="2305" y="226"/>
                  <a:pt x="2306" y="227"/>
                </a:cubicBezTo>
                <a:cubicBezTo>
                  <a:pt x="2311" y="230"/>
                  <a:pt x="2316" y="232"/>
                  <a:pt x="2320" y="235"/>
                </a:cubicBezTo>
                <a:cubicBezTo>
                  <a:pt x="2323" y="236"/>
                  <a:pt x="2329" y="226"/>
                  <a:pt x="2330" y="224"/>
                </a:cubicBezTo>
                <a:cubicBezTo>
                  <a:pt x="2334" y="218"/>
                  <a:pt x="2334" y="218"/>
                  <a:pt x="2339" y="221"/>
                </a:cubicBezTo>
                <a:cubicBezTo>
                  <a:pt x="2345" y="225"/>
                  <a:pt x="2346" y="227"/>
                  <a:pt x="2352" y="225"/>
                </a:cubicBezTo>
                <a:cubicBezTo>
                  <a:pt x="2356" y="224"/>
                  <a:pt x="2360" y="221"/>
                  <a:pt x="2364" y="223"/>
                </a:cubicBezTo>
                <a:cubicBezTo>
                  <a:pt x="2367" y="224"/>
                  <a:pt x="2373" y="229"/>
                  <a:pt x="2376" y="228"/>
                </a:cubicBezTo>
                <a:cubicBezTo>
                  <a:pt x="2381" y="226"/>
                  <a:pt x="2386" y="224"/>
                  <a:pt x="2391" y="222"/>
                </a:cubicBezTo>
                <a:cubicBezTo>
                  <a:pt x="2389" y="219"/>
                  <a:pt x="2385" y="214"/>
                  <a:pt x="2387" y="212"/>
                </a:cubicBezTo>
                <a:cubicBezTo>
                  <a:pt x="2388" y="210"/>
                  <a:pt x="2392" y="202"/>
                  <a:pt x="2395" y="202"/>
                </a:cubicBezTo>
                <a:cubicBezTo>
                  <a:pt x="2404" y="203"/>
                  <a:pt x="2436" y="209"/>
                  <a:pt x="2443" y="211"/>
                </a:cubicBezTo>
                <a:cubicBezTo>
                  <a:pt x="2450" y="213"/>
                  <a:pt x="2461" y="213"/>
                  <a:pt x="2467" y="217"/>
                </a:cubicBezTo>
                <a:cubicBezTo>
                  <a:pt x="2471" y="220"/>
                  <a:pt x="2481" y="235"/>
                  <a:pt x="2485" y="234"/>
                </a:cubicBezTo>
                <a:cubicBezTo>
                  <a:pt x="2494" y="232"/>
                  <a:pt x="2503" y="231"/>
                  <a:pt x="2512" y="229"/>
                </a:cubicBezTo>
                <a:cubicBezTo>
                  <a:pt x="2520" y="228"/>
                  <a:pt x="2527" y="231"/>
                  <a:pt x="2534" y="234"/>
                </a:cubicBezTo>
                <a:cubicBezTo>
                  <a:pt x="2539" y="235"/>
                  <a:pt x="2541" y="234"/>
                  <a:pt x="2543" y="239"/>
                </a:cubicBezTo>
                <a:cubicBezTo>
                  <a:pt x="2544" y="244"/>
                  <a:pt x="2544" y="245"/>
                  <a:pt x="2542" y="250"/>
                </a:cubicBezTo>
                <a:cubicBezTo>
                  <a:pt x="2550" y="253"/>
                  <a:pt x="2556" y="256"/>
                  <a:pt x="2564" y="254"/>
                </a:cubicBezTo>
                <a:cubicBezTo>
                  <a:pt x="2573" y="253"/>
                  <a:pt x="2579" y="252"/>
                  <a:pt x="2588" y="254"/>
                </a:cubicBezTo>
                <a:cubicBezTo>
                  <a:pt x="2592" y="255"/>
                  <a:pt x="2596" y="257"/>
                  <a:pt x="2599" y="254"/>
                </a:cubicBezTo>
                <a:cubicBezTo>
                  <a:pt x="2604" y="251"/>
                  <a:pt x="2603" y="251"/>
                  <a:pt x="2607" y="255"/>
                </a:cubicBezTo>
                <a:cubicBezTo>
                  <a:pt x="2610" y="258"/>
                  <a:pt x="2614" y="264"/>
                  <a:pt x="2618" y="265"/>
                </a:cubicBezTo>
                <a:cubicBezTo>
                  <a:pt x="2621" y="266"/>
                  <a:pt x="2626" y="264"/>
                  <a:pt x="2629" y="264"/>
                </a:cubicBezTo>
                <a:cubicBezTo>
                  <a:pt x="2628" y="258"/>
                  <a:pt x="2627" y="252"/>
                  <a:pt x="2626" y="246"/>
                </a:cubicBezTo>
                <a:cubicBezTo>
                  <a:pt x="2640" y="247"/>
                  <a:pt x="2653" y="248"/>
                  <a:pt x="2666" y="249"/>
                </a:cubicBezTo>
                <a:cubicBezTo>
                  <a:pt x="2676" y="250"/>
                  <a:pt x="2686" y="257"/>
                  <a:pt x="2696" y="261"/>
                </a:cubicBezTo>
                <a:cubicBezTo>
                  <a:pt x="2706" y="267"/>
                  <a:pt x="2717" y="272"/>
                  <a:pt x="2727" y="278"/>
                </a:cubicBezTo>
                <a:cubicBezTo>
                  <a:pt x="2734" y="282"/>
                  <a:pt x="2735" y="282"/>
                  <a:pt x="2737" y="290"/>
                </a:cubicBezTo>
                <a:cubicBezTo>
                  <a:pt x="2741" y="298"/>
                  <a:pt x="2740" y="301"/>
                  <a:pt x="2748" y="301"/>
                </a:cubicBezTo>
                <a:cubicBezTo>
                  <a:pt x="2747" y="297"/>
                  <a:pt x="2746" y="294"/>
                  <a:pt x="2745" y="291"/>
                </a:cubicBezTo>
                <a:cubicBezTo>
                  <a:pt x="2753" y="291"/>
                  <a:pt x="2758" y="291"/>
                  <a:pt x="2765" y="294"/>
                </a:cubicBezTo>
                <a:cubicBezTo>
                  <a:pt x="2770" y="296"/>
                  <a:pt x="2775" y="302"/>
                  <a:pt x="2780" y="305"/>
                </a:cubicBezTo>
                <a:cubicBezTo>
                  <a:pt x="2777" y="308"/>
                  <a:pt x="2773" y="312"/>
                  <a:pt x="2770" y="313"/>
                </a:cubicBezTo>
                <a:cubicBezTo>
                  <a:pt x="2767" y="314"/>
                  <a:pt x="2762" y="312"/>
                  <a:pt x="2759" y="312"/>
                </a:cubicBezTo>
                <a:close/>
                <a:moveTo>
                  <a:pt x="1724" y="596"/>
                </a:moveTo>
                <a:cubicBezTo>
                  <a:pt x="1722" y="595"/>
                  <a:pt x="1722" y="591"/>
                  <a:pt x="1721" y="590"/>
                </a:cubicBezTo>
                <a:cubicBezTo>
                  <a:pt x="1714" y="586"/>
                  <a:pt x="1713" y="596"/>
                  <a:pt x="1713" y="600"/>
                </a:cubicBezTo>
                <a:cubicBezTo>
                  <a:pt x="1710" y="594"/>
                  <a:pt x="1709" y="591"/>
                  <a:pt x="1712" y="584"/>
                </a:cubicBezTo>
                <a:cubicBezTo>
                  <a:pt x="1709" y="583"/>
                  <a:pt x="1703" y="582"/>
                  <a:pt x="1701" y="580"/>
                </a:cubicBezTo>
                <a:cubicBezTo>
                  <a:pt x="1700" y="578"/>
                  <a:pt x="1700" y="571"/>
                  <a:pt x="1699" y="569"/>
                </a:cubicBezTo>
                <a:cubicBezTo>
                  <a:pt x="1699" y="568"/>
                  <a:pt x="1691" y="565"/>
                  <a:pt x="1695" y="564"/>
                </a:cubicBezTo>
                <a:cubicBezTo>
                  <a:pt x="1698" y="563"/>
                  <a:pt x="1699" y="568"/>
                  <a:pt x="1703" y="565"/>
                </a:cubicBezTo>
                <a:cubicBezTo>
                  <a:pt x="1701" y="562"/>
                  <a:pt x="1698" y="562"/>
                  <a:pt x="1700" y="559"/>
                </a:cubicBezTo>
                <a:cubicBezTo>
                  <a:pt x="1701" y="557"/>
                  <a:pt x="1705" y="556"/>
                  <a:pt x="1706" y="556"/>
                </a:cubicBezTo>
                <a:cubicBezTo>
                  <a:pt x="1711" y="557"/>
                  <a:pt x="1718" y="557"/>
                  <a:pt x="1722" y="558"/>
                </a:cubicBezTo>
                <a:cubicBezTo>
                  <a:pt x="1719" y="560"/>
                  <a:pt x="1716" y="563"/>
                  <a:pt x="1716" y="567"/>
                </a:cubicBezTo>
                <a:cubicBezTo>
                  <a:pt x="1719" y="563"/>
                  <a:pt x="1720" y="560"/>
                  <a:pt x="1725" y="560"/>
                </a:cubicBezTo>
                <a:cubicBezTo>
                  <a:pt x="1723" y="552"/>
                  <a:pt x="1721" y="557"/>
                  <a:pt x="1715" y="555"/>
                </a:cubicBezTo>
                <a:cubicBezTo>
                  <a:pt x="1716" y="552"/>
                  <a:pt x="1718" y="548"/>
                  <a:pt x="1716" y="545"/>
                </a:cubicBezTo>
                <a:cubicBezTo>
                  <a:pt x="1716" y="543"/>
                  <a:pt x="1713" y="537"/>
                  <a:pt x="1710" y="539"/>
                </a:cubicBezTo>
                <a:cubicBezTo>
                  <a:pt x="1708" y="542"/>
                  <a:pt x="1704" y="539"/>
                  <a:pt x="1701" y="538"/>
                </a:cubicBezTo>
                <a:cubicBezTo>
                  <a:pt x="1699" y="537"/>
                  <a:pt x="1695" y="541"/>
                  <a:pt x="1692" y="541"/>
                </a:cubicBezTo>
                <a:cubicBezTo>
                  <a:pt x="1686" y="543"/>
                  <a:pt x="1686" y="539"/>
                  <a:pt x="1685" y="547"/>
                </a:cubicBezTo>
                <a:cubicBezTo>
                  <a:pt x="1684" y="549"/>
                  <a:pt x="1677" y="551"/>
                  <a:pt x="1675" y="552"/>
                </a:cubicBezTo>
                <a:cubicBezTo>
                  <a:pt x="1671" y="554"/>
                  <a:pt x="1671" y="554"/>
                  <a:pt x="1670" y="559"/>
                </a:cubicBezTo>
                <a:cubicBezTo>
                  <a:pt x="1670" y="561"/>
                  <a:pt x="1666" y="564"/>
                  <a:pt x="1664" y="565"/>
                </a:cubicBezTo>
                <a:cubicBezTo>
                  <a:pt x="1668" y="566"/>
                  <a:pt x="1673" y="569"/>
                  <a:pt x="1673" y="573"/>
                </a:cubicBezTo>
                <a:cubicBezTo>
                  <a:pt x="1672" y="580"/>
                  <a:pt x="1673" y="583"/>
                  <a:pt x="1676" y="589"/>
                </a:cubicBezTo>
                <a:cubicBezTo>
                  <a:pt x="1678" y="593"/>
                  <a:pt x="1682" y="594"/>
                  <a:pt x="1684" y="597"/>
                </a:cubicBezTo>
                <a:cubicBezTo>
                  <a:pt x="1687" y="603"/>
                  <a:pt x="1688" y="605"/>
                  <a:pt x="1694" y="608"/>
                </a:cubicBezTo>
                <a:cubicBezTo>
                  <a:pt x="1689" y="609"/>
                  <a:pt x="1689" y="609"/>
                  <a:pt x="1687" y="614"/>
                </a:cubicBezTo>
                <a:cubicBezTo>
                  <a:pt x="1687" y="617"/>
                  <a:pt x="1685" y="620"/>
                  <a:pt x="1684" y="623"/>
                </a:cubicBezTo>
                <a:cubicBezTo>
                  <a:pt x="1683" y="626"/>
                  <a:pt x="1683" y="629"/>
                  <a:pt x="1683" y="633"/>
                </a:cubicBezTo>
                <a:cubicBezTo>
                  <a:pt x="1684" y="637"/>
                  <a:pt x="1685" y="636"/>
                  <a:pt x="1689" y="637"/>
                </a:cubicBezTo>
                <a:cubicBezTo>
                  <a:pt x="1692" y="638"/>
                  <a:pt x="1693" y="641"/>
                  <a:pt x="1695" y="642"/>
                </a:cubicBezTo>
                <a:cubicBezTo>
                  <a:pt x="1699" y="643"/>
                  <a:pt x="1702" y="644"/>
                  <a:pt x="1706" y="645"/>
                </a:cubicBezTo>
                <a:cubicBezTo>
                  <a:pt x="1710" y="646"/>
                  <a:pt x="1717" y="643"/>
                  <a:pt x="1722" y="643"/>
                </a:cubicBezTo>
                <a:cubicBezTo>
                  <a:pt x="1721" y="637"/>
                  <a:pt x="1720" y="632"/>
                  <a:pt x="1721" y="627"/>
                </a:cubicBezTo>
                <a:cubicBezTo>
                  <a:pt x="1723" y="618"/>
                  <a:pt x="1719" y="622"/>
                  <a:pt x="1716" y="616"/>
                </a:cubicBezTo>
                <a:cubicBezTo>
                  <a:pt x="1717" y="617"/>
                  <a:pt x="1718" y="616"/>
                  <a:pt x="1719" y="617"/>
                </a:cubicBezTo>
                <a:cubicBezTo>
                  <a:pt x="1719" y="615"/>
                  <a:pt x="1718" y="612"/>
                  <a:pt x="1717" y="612"/>
                </a:cubicBezTo>
                <a:cubicBezTo>
                  <a:pt x="1716" y="611"/>
                  <a:pt x="1714" y="612"/>
                  <a:pt x="1713" y="611"/>
                </a:cubicBezTo>
                <a:cubicBezTo>
                  <a:pt x="1711" y="608"/>
                  <a:pt x="1712" y="605"/>
                  <a:pt x="1713" y="603"/>
                </a:cubicBezTo>
                <a:cubicBezTo>
                  <a:pt x="1713" y="603"/>
                  <a:pt x="1726" y="605"/>
                  <a:pt x="1728" y="603"/>
                </a:cubicBezTo>
                <a:cubicBezTo>
                  <a:pt x="1729" y="600"/>
                  <a:pt x="1726" y="598"/>
                  <a:pt x="1724" y="596"/>
                </a:cubicBezTo>
                <a:close/>
                <a:moveTo>
                  <a:pt x="413" y="135"/>
                </a:moveTo>
                <a:cubicBezTo>
                  <a:pt x="416" y="136"/>
                  <a:pt x="420" y="138"/>
                  <a:pt x="423" y="136"/>
                </a:cubicBezTo>
                <a:cubicBezTo>
                  <a:pt x="422" y="135"/>
                  <a:pt x="422" y="134"/>
                  <a:pt x="421" y="133"/>
                </a:cubicBezTo>
                <a:cubicBezTo>
                  <a:pt x="418" y="134"/>
                  <a:pt x="415" y="133"/>
                  <a:pt x="413" y="135"/>
                </a:cubicBezTo>
                <a:close/>
                <a:moveTo>
                  <a:pt x="696" y="815"/>
                </a:moveTo>
                <a:cubicBezTo>
                  <a:pt x="699" y="817"/>
                  <a:pt x="702" y="819"/>
                  <a:pt x="705" y="820"/>
                </a:cubicBezTo>
                <a:cubicBezTo>
                  <a:pt x="707" y="820"/>
                  <a:pt x="709" y="817"/>
                  <a:pt x="712" y="818"/>
                </a:cubicBezTo>
                <a:cubicBezTo>
                  <a:pt x="712" y="817"/>
                  <a:pt x="711" y="816"/>
                  <a:pt x="710" y="815"/>
                </a:cubicBezTo>
                <a:cubicBezTo>
                  <a:pt x="706" y="814"/>
                  <a:pt x="699" y="810"/>
                  <a:pt x="696" y="815"/>
                </a:cubicBezTo>
                <a:close/>
                <a:moveTo>
                  <a:pt x="669" y="553"/>
                </a:moveTo>
                <a:cubicBezTo>
                  <a:pt x="669" y="554"/>
                  <a:pt x="668" y="554"/>
                  <a:pt x="668" y="554"/>
                </a:cubicBezTo>
                <a:cubicBezTo>
                  <a:pt x="669" y="555"/>
                  <a:pt x="669" y="555"/>
                  <a:pt x="669" y="555"/>
                </a:cubicBezTo>
                <a:cubicBezTo>
                  <a:pt x="670" y="553"/>
                  <a:pt x="671" y="552"/>
                  <a:pt x="670" y="551"/>
                </a:cubicBezTo>
                <a:cubicBezTo>
                  <a:pt x="670" y="551"/>
                  <a:pt x="669" y="551"/>
                  <a:pt x="669" y="552"/>
                </a:cubicBezTo>
                <a:cubicBezTo>
                  <a:pt x="668" y="549"/>
                  <a:pt x="666" y="549"/>
                  <a:pt x="664" y="550"/>
                </a:cubicBezTo>
                <a:cubicBezTo>
                  <a:pt x="661" y="551"/>
                  <a:pt x="660" y="549"/>
                  <a:pt x="658" y="551"/>
                </a:cubicBezTo>
                <a:cubicBezTo>
                  <a:pt x="658" y="551"/>
                  <a:pt x="659" y="551"/>
                  <a:pt x="660" y="551"/>
                </a:cubicBezTo>
                <a:cubicBezTo>
                  <a:pt x="663" y="552"/>
                  <a:pt x="666" y="555"/>
                  <a:pt x="669" y="553"/>
                </a:cubicBezTo>
                <a:close/>
                <a:moveTo>
                  <a:pt x="653" y="547"/>
                </a:moveTo>
                <a:cubicBezTo>
                  <a:pt x="652" y="546"/>
                  <a:pt x="652" y="547"/>
                  <a:pt x="651" y="547"/>
                </a:cubicBezTo>
                <a:cubicBezTo>
                  <a:pt x="652" y="547"/>
                  <a:pt x="652" y="548"/>
                  <a:pt x="653" y="549"/>
                </a:cubicBezTo>
                <a:cubicBezTo>
                  <a:pt x="653" y="548"/>
                  <a:pt x="653" y="548"/>
                  <a:pt x="653" y="547"/>
                </a:cubicBezTo>
                <a:close/>
                <a:moveTo>
                  <a:pt x="657" y="551"/>
                </a:moveTo>
                <a:cubicBezTo>
                  <a:pt x="657" y="550"/>
                  <a:pt x="657" y="550"/>
                  <a:pt x="657" y="550"/>
                </a:cubicBezTo>
                <a:cubicBezTo>
                  <a:pt x="656" y="549"/>
                  <a:pt x="656" y="549"/>
                  <a:pt x="655" y="548"/>
                </a:cubicBezTo>
                <a:cubicBezTo>
                  <a:pt x="654" y="549"/>
                  <a:pt x="654" y="549"/>
                  <a:pt x="653" y="550"/>
                </a:cubicBezTo>
                <a:cubicBezTo>
                  <a:pt x="654" y="550"/>
                  <a:pt x="656" y="551"/>
                  <a:pt x="657" y="551"/>
                </a:cubicBezTo>
                <a:close/>
                <a:moveTo>
                  <a:pt x="871" y="495"/>
                </a:moveTo>
                <a:cubicBezTo>
                  <a:pt x="872" y="492"/>
                  <a:pt x="873" y="490"/>
                  <a:pt x="874" y="488"/>
                </a:cubicBezTo>
                <a:cubicBezTo>
                  <a:pt x="867" y="485"/>
                  <a:pt x="860" y="494"/>
                  <a:pt x="858" y="500"/>
                </a:cubicBezTo>
                <a:cubicBezTo>
                  <a:pt x="854" y="509"/>
                  <a:pt x="851" y="514"/>
                  <a:pt x="844" y="521"/>
                </a:cubicBezTo>
                <a:cubicBezTo>
                  <a:pt x="842" y="522"/>
                  <a:pt x="842" y="529"/>
                  <a:pt x="843" y="531"/>
                </a:cubicBezTo>
                <a:cubicBezTo>
                  <a:pt x="844" y="533"/>
                  <a:pt x="850" y="533"/>
                  <a:pt x="852" y="532"/>
                </a:cubicBezTo>
                <a:cubicBezTo>
                  <a:pt x="859" y="532"/>
                  <a:pt x="867" y="532"/>
                  <a:pt x="874" y="535"/>
                </a:cubicBezTo>
                <a:cubicBezTo>
                  <a:pt x="871" y="536"/>
                  <a:pt x="870" y="538"/>
                  <a:pt x="870" y="541"/>
                </a:cubicBezTo>
                <a:cubicBezTo>
                  <a:pt x="876" y="539"/>
                  <a:pt x="878" y="535"/>
                  <a:pt x="885" y="534"/>
                </a:cubicBezTo>
                <a:cubicBezTo>
                  <a:pt x="884" y="539"/>
                  <a:pt x="883" y="539"/>
                  <a:pt x="887" y="541"/>
                </a:cubicBezTo>
                <a:cubicBezTo>
                  <a:pt x="891" y="543"/>
                  <a:pt x="892" y="543"/>
                  <a:pt x="894" y="539"/>
                </a:cubicBezTo>
                <a:cubicBezTo>
                  <a:pt x="896" y="536"/>
                  <a:pt x="893" y="527"/>
                  <a:pt x="892" y="523"/>
                </a:cubicBezTo>
                <a:cubicBezTo>
                  <a:pt x="892" y="521"/>
                  <a:pt x="887" y="520"/>
                  <a:pt x="888" y="518"/>
                </a:cubicBezTo>
                <a:cubicBezTo>
                  <a:pt x="888" y="514"/>
                  <a:pt x="888" y="514"/>
                  <a:pt x="885" y="510"/>
                </a:cubicBezTo>
                <a:cubicBezTo>
                  <a:pt x="883" y="508"/>
                  <a:pt x="873" y="511"/>
                  <a:pt x="871" y="512"/>
                </a:cubicBezTo>
                <a:cubicBezTo>
                  <a:pt x="871" y="510"/>
                  <a:pt x="871" y="507"/>
                  <a:pt x="870" y="506"/>
                </a:cubicBezTo>
                <a:cubicBezTo>
                  <a:pt x="868" y="505"/>
                  <a:pt x="866" y="505"/>
                  <a:pt x="866" y="503"/>
                </a:cubicBezTo>
                <a:cubicBezTo>
                  <a:pt x="866" y="498"/>
                  <a:pt x="867" y="498"/>
                  <a:pt x="871" y="495"/>
                </a:cubicBezTo>
                <a:close/>
                <a:moveTo>
                  <a:pt x="783" y="817"/>
                </a:moveTo>
                <a:cubicBezTo>
                  <a:pt x="785" y="821"/>
                  <a:pt x="793" y="818"/>
                  <a:pt x="794" y="815"/>
                </a:cubicBezTo>
                <a:cubicBezTo>
                  <a:pt x="794" y="814"/>
                  <a:pt x="793" y="814"/>
                  <a:pt x="793" y="813"/>
                </a:cubicBezTo>
                <a:cubicBezTo>
                  <a:pt x="790" y="813"/>
                  <a:pt x="780" y="810"/>
                  <a:pt x="783" y="817"/>
                </a:cubicBezTo>
                <a:close/>
                <a:moveTo>
                  <a:pt x="719" y="801"/>
                </a:moveTo>
                <a:cubicBezTo>
                  <a:pt x="722" y="800"/>
                  <a:pt x="725" y="799"/>
                  <a:pt x="728" y="798"/>
                </a:cubicBezTo>
                <a:cubicBezTo>
                  <a:pt x="725" y="796"/>
                  <a:pt x="724" y="794"/>
                  <a:pt x="721" y="794"/>
                </a:cubicBezTo>
                <a:cubicBezTo>
                  <a:pt x="718" y="793"/>
                  <a:pt x="717" y="790"/>
                  <a:pt x="716" y="790"/>
                </a:cubicBezTo>
                <a:cubicBezTo>
                  <a:pt x="712" y="790"/>
                  <a:pt x="706" y="788"/>
                  <a:pt x="703" y="784"/>
                </a:cubicBezTo>
                <a:cubicBezTo>
                  <a:pt x="703" y="784"/>
                  <a:pt x="703" y="784"/>
                  <a:pt x="703" y="785"/>
                </a:cubicBezTo>
                <a:cubicBezTo>
                  <a:pt x="694" y="779"/>
                  <a:pt x="683" y="773"/>
                  <a:pt x="673" y="772"/>
                </a:cubicBezTo>
                <a:cubicBezTo>
                  <a:pt x="666" y="771"/>
                  <a:pt x="662" y="773"/>
                  <a:pt x="655" y="774"/>
                </a:cubicBezTo>
                <a:cubicBezTo>
                  <a:pt x="650" y="776"/>
                  <a:pt x="649" y="780"/>
                  <a:pt x="645" y="783"/>
                </a:cubicBezTo>
                <a:cubicBezTo>
                  <a:pt x="653" y="787"/>
                  <a:pt x="662" y="769"/>
                  <a:pt x="670" y="777"/>
                </a:cubicBezTo>
                <a:cubicBezTo>
                  <a:pt x="669" y="778"/>
                  <a:pt x="668" y="778"/>
                  <a:pt x="666" y="778"/>
                </a:cubicBezTo>
                <a:cubicBezTo>
                  <a:pt x="667" y="780"/>
                  <a:pt x="670" y="781"/>
                  <a:pt x="672" y="780"/>
                </a:cubicBezTo>
                <a:cubicBezTo>
                  <a:pt x="674" y="779"/>
                  <a:pt x="674" y="781"/>
                  <a:pt x="677" y="781"/>
                </a:cubicBezTo>
                <a:cubicBezTo>
                  <a:pt x="681" y="781"/>
                  <a:pt x="686" y="785"/>
                  <a:pt x="690" y="785"/>
                </a:cubicBezTo>
                <a:cubicBezTo>
                  <a:pt x="695" y="786"/>
                  <a:pt x="695" y="791"/>
                  <a:pt x="699" y="793"/>
                </a:cubicBezTo>
                <a:cubicBezTo>
                  <a:pt x="701" y="794"/>
                  <a:pt x="705" y="793"/>
                  <a:pt x="705" y="796"/>
                </a:cubicBezTo>
                <a:cubicBezTo>
                  <a:pt x="705" y="797"/>
                  <a:pt x="701" y="800"/>
                  <a:pt x="701" y="801"/>
                </a:cubicBezTo>
                <a:cubicBezTo>
                  <a:pt x="707" y="802"/>
                  <a:pt x="712" y="800"/>
                  <a:pt x="719" y="801"/>
                </a:cubicBezTo>
                <a:close/>
                <a:moveTo>
                  <a:pt x="806" y="538"/>
                </a:moveTo>
                <a:cubicBezTo>
                  <a:pt x="803" y="545"/>
                  <a:pt x="809" y="546"/>
                  <a:pt x="814" y="549"/>
                </a:cubicBezTo>
                <a:cubicBezTo>
                  <a:pt x="819" y="551"/>
                  <a:pt x="820" y="548"/>
                  <a:pt x="823" y="544"/>
                </a:cubicBezTo>
                <a:cubicBezTo>
                  <a:pt x="818" y="544"/>
                  <a:pt x="813" y="544"/>
                  <a:pt x="809" y="543"/>
                </a:cubicBezTo>
                <a:cubicBezTo>
                  <a:pt x="808" y="542"/>
                  <a:pt x="807" y="540"/>
                  <a:pt x="806" y="538"/>
                </a:cubicBezTo>
                <a:close/>
                <a:moveTo>
                  <a:pt x="803" y="507"/>
                </a:moveTo>
                <a:cubicBezTo>
                  <a:pt x="808" y="511"/>
                  <a:pt x="819" y="520"/>
                  <a:pt x="825" y="516"/>
                </a:cubicBezTo>
                <a:cubicBezTo>
                  <a:pt x="820" y="509"/>
                  <a:pt x="811" y="507"/>
                  <a:pt x="803" y="507"/>
                </a:cubicBezTo>
                <a:close/>
                <a:moveTo>
                  <a:pt x="1031" y="1031"/>
                </a:moveTo>
                <a:cubicBezTo>
                  <a:pt x="1033" y="1041"/>
                  <a:pt x="1033" y="1041"/>
                  <a:pt x="1028" y="1049"/>
                </a:cubicBezTo>
                <a:cubicBezTo>
                  <a:pt x="1021" y="1059"/>
                  <a:pt x="1014" y="1069"/>
                  <a:pt x="1007" y="1079"/>
                </a:cubicBezTo>
                <a:cubicBezTo>
                  <a:pt x="1004" y="1084"/>
                  <a:pt x="1000" y="1088"/>
                  <a:pt x="999" y="1093"/>
                </a:cubicBezTo>
                <a:cubicBezTo>
                  <a:pt x="998" y="1108"/>
                  <a:pt x="997" y="1123"/>
                  <a:pt x="996" y="1137"/>
                </a:cubicBezTo>
                <a:cubicBezTo>
                  <a:pt x="995" y="1147"/>
                  <a:pt x="985" y="1157"/>
                  <a:pt x="980" y="1165"/>
                </a:cubicBezTo>
                <a:cubicBezTo>
                  <a:pt x="978" y="1168"/>
                  <a:pt x="976" y="1174"/>
                  <a:pt x="972" y="1174"/>
                </a:cubicBezTo>
                <a:cubicBezTo>
                  <a:pt x="969" y="1174"/>
                  <a:pt x="960" y="1173"/>
                  <a:pt x="957" y="1175"/>
                </a:cubicBezTo>
                <a:cubicBezTo>
                  <a:pt x="947" y="1182"/>
                  <a:pt x="937" y="1188"/>
                  <a:pt x="928" y="1195"/>
                </a:cubicBezTo>
                <a:cubicBezTo>
                  <a:pt x="926" y="1196"/>
                  <a:pt x="926" y="1211"/>
                  <a:pt x="925" y="1213"/>
                </a:cubicBezTo>
                <a:cubicBezTo>
                  <a:pt x="925" y="1216"/>
                  <a:pt x="926" y="1222"/>
                  <a:pt x="924" y="1224"/>
                </a:cubicBezTo>
                <a:cubicBezTo>
                  <a:pt x="916" y="1235"/>
                  <a:pt x="908" y="1245"/>
                  <a:pt x="900" y="1255"/>
                </a:cubicBezTo>
                <a:cubicBezTo>
                  <a:pt x="892" y="1265"/>
                  <a:pt x="885" y="1274"/>
                  <a:pt x="878" y="1284"/>
                </a:cubicBezTo>
                <a:cubicBezTo>
                  <a:pt x="876" y="1286"/>
                  <a:pt x="853" y="1276"/>
                  <a:pt x="849" y="1275"/>
                </a:cubicBezTo>
                <a:cubicBezTo>
                  <a:pt x="847" y="1283"/>
                  <a:pt x="860" y="1283"/>
                  <a:pt x="862" y="1290"/>
                </a:cubicBezTo>
                <a:cubicBezTo>
                  <a:pt x="862" y="1294"/>
                  <a:pt x="865" y="1300"/>
                  <a:pt x="864" y="1303"/>
                </a:cubicBezTo>
                <a:cubicBezTo>
                  <a:pt x="864" y="1306"/>
                  <a:pt x="859" y="1311"/>
                  <a:pt x="858" y="1313"/>
                </a:cubicBezTo>
                <a:cubicBezTo>
                  <a:pt x="853" y="1320"/>
                  <a:pt x="846" y="1320"/>
                  <a:pt x="838" y="1322"/>
                </a:cubicBezTo>
                <a:cubicBezTo>
                  <a:pt x="831" y="1324"/>
                  <a:pt x="827" y="1324"/>
                  <a:pt x="820" y="1323"/>
                </a:cubicBezTo>
                <a:cubicBezTo>
                  <a:pt x="821" y="1328"/>
                  <a:pt x="822" y="1330"/>
                  <a:pt x="821" y="1334"/>
                </a:cubicBezTo>
                <a:cubicBezTo>
                  <a:pt x="819" y="1337"/>
                  <a:pt x="821" y="1342"/>
                  <a:pt x="819" y="1343"/>
                </a:cubicBezTo>
                <a:cubicBezTo>
                  <a:pt x="811" y="1348"/>
                  <a:pt x="807" y="1346"/>
                  <a:pt x="799" y="1342"/>
                </a:cubicBezTo>
                <a:cubicBezTo>
                  <a:pt x="799" y="1346"/>
                  <a:pt x="798" y="1351"/>
                  <a:pt x="799" y="1355"/>
                </a:cubicBezTo>
                <a:cubicBezTo>
                  <a:pt x="799" y="1358"/>
                  <a:pt x="804" y="1363"/>
                  <a:pt x="803" y="1366"/>
                </a:cubicBezTo>
                <a:cubicBezTo>
                  <a:pt x="800" y="1371"/>
                  <a:pt x="798" y="1376"/>
                  <a:pt x="796" y="1381"/>
                </a:cubicBezTo>
                <a:cubicBezTo>
                  <a:pt x="793" y="1387"/>
                  <a:pt x="792" y="1386"/>
                  <a:pt x="787" y="1387"/>
                </a:cubicBezTo>
                <a:cubicBezTo>
                  <a:pt x="782" y="1388"/>
                  <a:pt x="781" y="1392"/>
                  <a:pt x="779" y="1397"/>
                </a:cubicBezTo>
                <a:cubicBezTo>
                  <a:pt x="778" y="1400"/>
                  <a:pt x="783" y="1405"/>
                  <a:pt x="785" y="1407"/>
                </a:cubicBezTo>
                <a:cubicBezTo>
                  <a:pt x="787" y="1410"/>
                  <a:pt x="794" y="1408"/>
                  <a:pt x="793" y="1413"/>
                </a:cubicBezTo>
                <a:cubicBezTo>
                  <a:pt x="791" y="1417"/>
                  <a:pt x="790" y="1419"/>
                  <a:pt x="787" y="1423"/>
                </a:cubicBezTo>
                <a:cubicBezTo>
                  <a:pt x="785" y="1426"/>
                  <a:pt x="781" y="1429"/>
                  <a:pt x="779" y="1434"/>
                </a:cubicBezTo>
                <a:cubicBezTo>
                  <a:pt x="777" y="1440"/>
                  <a:pt x="776" y="1440"/>
                  <a:pt x="770" y="1444"/>
                </a:cubicBezTo>
                <a:cubicBezTo>
                  <a:pt x="765" y="1447"/>
                  <a:pt x="771" y="1463"/>
                  <a:pt x="772" y="1469"/>
                </a:cubicBezTo>
                <a:cubicBezTo>
                  <a:pt x="772" y="1472"/>
                  <a:pt x="772" y="1477"/>
                  <a:pt x="774" y="1478"/>
                </a:cubicBezTo>
                <a:cubicBezTo>
                  <a:pt x="778" y="1482"/>
                  <a:pt x="782" y="1485"/>
                  <a:pt x="786" y="1489"/>
                </a:cubicBezTo>
                <a:cubicBezTo>
                  <a:pt x="793" y="1495"/>
                  <a:pt x="798" y="1494"/>
                  <a:pt x="807" y="1494"/>
                </a:cubicBezTo>
                <a:cubicBezTo>
                  <a:pt x="799" y="1498"/>
                  <a:pt x="791" y="1502"/>
                  <a:pt x="782" y="1505"/>
                </a:cubicBezTo>
                <a:cubicBezTo>
                  <a:pt x="776" y="1508"/>
                  <a:pt x="775" y="1507"/>
                  <a:pt x="768" y="1503"/>
                </a:cubicBezTo>
                <a:cubicBezTo>
                  <a:pt x="758" y="1499"/>
                  <a:pt x="748" y="1494"/>
                  <a:pt x="738" y="1489"/>
                </a:cubicBezTo>
                <a:cubicBezTo>
                  <a:pt x="733" y="1487"/>
                  <a:pt x="732" y="1481"/>
                  <a:pt x="730" y="1476"/>
                </a:cubicBezTo>
                <a:cubicBezTo>
                  <a:pt x="725" y="1463"/>
                  <a:pt x="716" y="1450"/>
                  <a:pt x="717" y="1435"/>
                </a:cubicBezTo>
                <a:cubicBezTo>
                  <a:pt x="720" y="1414"/>
                  <a:pt x="722" y="1392"/>
                  <a:pt x="725" y="1371"/>
                </a:cubicBezTo>
                <a:cubicBezTo>
                  <a:pt x="727" y="1350"/>
                  <a:pt x="728" y="1329"/>
                  <a:pt x="732" y="1308"/>
                </a:cubicBezTo>
                <a:cubicBezTo>
                  <a:pt x="737" y="1282"/>
                  <a:pt x="742" y="1257"/>
                  <a:pt x="746" y="1231"/>
                </a:cubicBezTo>
                <a:cubicBezTo>
                  <a:pt x="749" y="1215"/>
                  <a:pt x="752" y="1199"/>
                  <a:pt x="755" y="1184"/>
                </a:cubicBezTo>
                <a:cubicBezTo>
                  <a:pt x="757" y="1177"/>
                  <a:pt x="759" y="1170"/>
                  <a:pt x="759" y="1163"/>
                </a:cubicBezTo>
                <a:cubicBezTo>
                  <a:pt x="760" y="1157"/>
                  <a:pt x="758" y="1151"/>
                  <a:pt x="757" y="1145"/>
                </a:cubicBezTo>
                <a:cubicBezTo>
                  <a:pt x="757" y="1141"/>
                  <a:pt x="757" y="1132"/>
                  <a:pt x="755" y="1129"/>
                </a:cubicBezTo>
                <a:cubicBezTo>
                  <a:pt x="753" y="1126"/>
                  <a:pt x="746" y="1123"/>
                  <a:pt x="743" y="1120"/>
                </a:cubicBezTo>
                <a:cubicBezTo>
                  <a:pt x="737" y="1116"/>
                  <a:pt x="731" y="1112"/>
                  <a:pt x="725" y="1108"/>
                </a:cubicBezTo>
                <a:cubicBezTo>
                  <a:pt x="719" y="1104"/>
                  <a:pt x="717" y="1099"/>
                  <a:pt x="713" y="1092"/>
                </a:cubicBezTo>
                <a:cubicBezTo>
                  <a:pt x="706" y="1078"/>
                  <a:pt x="698" y="1064"/>
                  <a:pt x="691" y="1051"/>
                </a:cubicBezTo>
                <a:cubicBezTo>
                  <a:pt x="685" y="1039"/>
                  <a:pt x="679" y="1028"/>
                  <a:pt x="673" y="1016"/>
                </a:cubicBezTo>
                <a:cubicBezTo>
                  <a:pt x="669" y="1009"/>
                  <a:pt x="675" y="996"/>
                  <a:pt x="677" y="989"/>
                </a:cubicBezTo>
                <a:cubicBezTo>
                  <a:pt x="678" y="985"/>
                  <a:pt x="678" y="977"/>
                  <a:pt x="680" y="974"/>
                </a:cubicBezTo>
                <a:cubicBezTo>
                  <a:pt x="684" y="969"/>
                  <a:pt x="687" y="965"/>
                  <a:pt x="691" y="960"/>
                </a:cubicBezTo>
                <a:cubicBezTo>
                  <a:pt x="699" y="950"/>
                  <a:pt x="705" y="945"/>
                  <a:pt x="703" y="931"/>
                </a:cubicBezTo>
                <a:cubicBezTo>
                  <a:pt x="703" y="927"/>
                  <a:pt x="701" y="926"/>
                  <a:pt x="703" y="923"/>
                </a:cubicBezTo>
                <a:cubicBezTo>
                  <a:pt x="704" y="923"/>
                  <a:pt x="703" y="918"/>
                  <a:pt x="703" y="917"/>
                </a:cubicBezTo>
                <a:cubicBezTo>
                  <a:pt x="704" y="913"/>
                  <a:pt x="694" y="909"/>
                  <a:pt x="695" y="904"/>
                </a:cubicBezTo>
                <a:cubicBezTo>
                  <a:pt x="697" y="899"/>
                  <a:pt x="696" y="900"/>
                  <a:pt x="692" y="898"/>
                </a:cubicBezTo>
                <a:cubicBezTo>
                  <a:pt x="689" y="896"/>
                  <a:pt x="689" y="896"/>
                  <a:pt x="686" y="898"/>
                </a:cubicBezTo>
                <a:cubicBezTo>
                  <a:pt x="684" y="899"/>
                  <a:pt x="682" y="901"/>
                  <a:pt x="680" y="903"/>
                </a:cubicBezTo>
                <a:cubicBezTo>
                  <a:pt x="679" y="904"/>
                  <a:pt x="682" y="907"/>
                  <a:pt x="683" y="909"/>
                </a:cubicBezTo>
                <a:cubicBezTo>
                  <a:pt x="677" y="911"/>
                  <a:pt x="677" y="912"/>
                  <a:pt x="674" y="905"/>
                </a:cubicBezTo>
                <a:cubicBezTo>
                  <a:pt x="673" y="909"/>
                  <a:pt x="667" y="903"/>
                  <a:pt x="663" y="902"/>
                </a:cubicBezTo>
                <a:cubicBezTo>
                  <a:pt x="662" y="902"/>
                  <a:pt x="661" y="904"/>
                  <a:pt x="659" y="903"/>
                </a:cubicBezTo>
                <a:cubicBezTo>
                  <a:pt x="658" y="902"/>
                  <a:pt x="656" y="900"/>
                  <a:pt x="654" y="899"/>
                </a:cubicBezTo>
                <a:cubicBezTo>
                  <a:pt x="650" y="896"/>
                  <a:pt x="643" y="892"/>
                  <a:pt x="640" y="888"/>
                </a:cubicBezTo>
                <a:cubicBezTo>
                  <a:pt x="638" y="885"/>
                  <a:pt x="639" y="879"/>
                  <a:pt x="636" y="876"/>
                </a:cubicBezTo>
                <a:cubicBezTo>
                  <a:pt x="629" y="868"/>
                  <a:pt x="625" y="861"/>
                  <a:pt x="615" y="858"/>
                </a:cubicBezTo>
                <a:cubicBezTo>
                  <a:pt x="607" y="856"/>
                  <a:pt x="594" y="855"/>
                  <a:pt x="588" y="849"/>
                </a:cubicBezTo>
                <a:cubicBezTo>
                  <a:pt x="583" y="844"/>
                  <a:pt x="577" y="839"/>
                  <a:pt x="572" y="833"/>
                </a:cubicBezTo>
                <a:cubicBezTo>
                  <a:pt x="569" y="830"/>
                  <a:pt x="564" y="834"/>
                  <a:pt x="559" y="835"/>
                </a:cubicBezTo>
                <a:cubicBezTo>
                  <a:pt x="550" y="838"/>
                  <a:pt x="540" y="831"/>
                  <a:pt x="531" y="827"/>
                </a:cubicBezTo>
                <a:cubicBezTo>
                  <a:pt x="524" y="824"/>
                  <a:pt x="516" y="821"/>
                  <a:pt x="509" y="818"/>
                </a:cubicBezTo>
                <a:cubicBezTo>
                  <a:pt x="507" y="817"/>
                  <a:pt x="503" y="817"/>
                  <a:pt x="501" y="815"/>
                </a:cubicBezTo>
                <a:cubicBezTo>
                  <a:pt x="496" y="810"/>
                  <a:pt x="491" y="805"/>
                  <a:pt x="486" y="800"/>
                </a:cubicBezTo>
                <a:cubicBezTo>
                  <a:pt x="482" y="796"/>
                  <a:pt x="485" y="793"/>
                  <a:pt x="486" y="787"/>
                </a:cubicBezTo>
                <a:cubicBezTo>
                  <a:pt x="488" y="783"/>
                  <a:pt x="480" y="775"/>
                  <a:pt x="478" y="772"/>
                </a:cubicBezTo>
                <a:cubicBezTo>
                  <a:pt x="476" y="768"/>
                  <a:pt x="474" y="766"/>
                  <a:pt x="470" y="763"/>
                </a:cubicBezTo>
                <a:cubicBezTo>
                  <a:pt x="465" y="758"/>
                  <a:pt x="460" y="753"/>
                  <a:pt x="455" y="748"/>
                </a:cubicBezTo>
                <a:cubicBezTo>
                  <a:pt x="454" y="747"/>
                  <a:pt x="455" y="744"/>
                  <a:pt x="456" y="742"/>
                </a:cubicBezTo>
                <a:cubicBezTo>
                  <a:pt x="456" y="741"/>
                  <a:pt x="453" y="738"/>
                  <a:pt x="452" y="737"/>
                </a:cubicBezTo>
                <a:cubicBezTo>
                  <a:pt x="449" y="733"/>
                  <a:pt x="446" y="728"/>
                  <a:pt x="441" y="725"/>
                </a:cubicBezTo>
                <a:cubicBezTo>
                  <a:pt x="437" y="722"/>
                  <a:pt x="433" y="720"/>
                  <a:pt x="432" y="715"/>
                </a:cubicBezTo>
                <a:cubicBezTo>
                  <a:pt x="431" y="712"/>
                  <a:pt x="429" y="699"/>
                  <a:pt x="426" y="698"/>
                </a:cubicBezTo>
                <a:cubicBezTo>
                  <a:pt x="421" y="696"/>
                  <a:pt x="417" y="693"/>
                  <a:pt x="412" y="691"/>
                </a:cubicBezTo>
                <a:cubicBezTo>
                  <a:pt x="414" y="697"/>
                  <a:pt x="415" y="707"/>
                  <a:pt x="418" y="711"/>
                </a:cubicBezTo>
                <a:cubicBezTo>
                  <a:pt x="423" y="717"/>
                  <a:pt x="428" y="722"/>
                  <a:pt x="431" y="730"/>
                </a:cubicBezTo>
                <a:cubicBezTo>
                  <a:pt x="432" y="734"/>
                  <a:pt x="434" y="735"/>
                  <a:pt x="437" y="738"/>
                </a:cubicBezTo>
                <a:cubicBezTo>
                  <a:pt x="440" y="741"/>
                  <a:pt x="440" y="744"/>
                  <a:pt x="442" y="748"/>
                </a:cubicBezTo>
                <a:cubicBezTo>
                  <a:pt x="443" y="751"/>
                  <a:pt x="444" y="754"/>
                  <a:pt x="445" y="758"/>
                </a:cubicBezTo>
                <a:cubicBezTo>
                  <a:pt x="445" y="764"/>
                  <a:pt x="447" y="760"/>
                  <a:pt x="449" y="761"/>
                </a:cubicBezTo>
                <a:cubicBezTo>
                  <a:pt x="451" y="762"/>
                  <a:pt x="455" y="766"/>
                  <a:pt x="455" y="769"/>
                </a:cubicBezTo>
                <a:cubicBezTo>
                  <a:pt x="454" y="773"/>
                  <a:pt x="451" y="774"/>
                  <a:pt x="449" y="771"/>
                </a:cubicBezTo>
                <a:cubicBezTo>
                  <a:pt x="445" y="765"/>
                  <a:pt x="439" y="761"/>
                  <a:pt x="434" y="757"/>
                </a:cubicBezTo>
                <a:cubicBezTo>
                  <a:pt x="432" y="756"/>
                  <a:pt x="433" y="748"/>
                  <a:pt x="433" y="746"/>
                </a:cubicBezTo>
                <a:cubicBezTo>
                  <a:pt x="433" y="743"/>
                  <a:pt x="428" y="741"/>
                  <a:pt x="426" y="739"/>
                </a:cubicBezTo>
                <a:cubicBezTo>
                  <a:pt x="424" y="738"/>
                  <a:pt x="422" y="738"/>
                  <a:pt x="419" y="736"/>
                </a:cubicBezTo>
                <a:cubicBezTo>
                  <a:pt x="417" y="734"/>
                  <a:pt x="414" y="732"/>
                  <a:pt x="411" y="729"/>
                </a:cubicBezTo>
                <a:cubicBezTo>
                  <a:pt x="415" y="729"/>
                  <a:pt x="422" y="728"/>
                  <a:pt x="418" y="722"/>
                </a:cubicBezTo>
                <a:cubicBezTo>
                  <a:pt x="414" y="717"/>
                  <a:pt x="413" y="714"/>
                  <a:pt x="407" y="712"/>
                </a:cubicBezTo>
                <a:cubicBezTo>
                  <a:pt x="404" y="710"/>
                  <a:pt x="403" y="704"/>
                  <a:pt x="401" y="700"/>
                </a:cubicBezTo>
                <a:cubicBezTo>
                  <a:pt x="399" y="693"/>
                  <a:pt x="396" y="687"/>
                  <a:pt x="394" y="680"/>
                </a:cubicBezTo>
                <a:cubicBezTo>
                  <a:pt x="391" y="673"/>
                  <a:pt x="382" y="667"/>
                  <a:pt x="375" y="665"/>
                </a:cubicBezTo>
                <a:cubicBezTo>
                  <a:pt x="369" y="664"/>
                  <a:pt x="367" y="664"/>
                  <a:pt x="365" y="659"/>
                </a:cubicBezTo>
                <a:cubicBezTo>
                  <a:pt x="362" y="653"/>
                  <a:pt x="360" y="647"/>
                  <a:pt x="357" y="641"/>
                </a:cubicBezTo>
                <a:cubicBezTo>
                  <a:pt x="353" y="632"/>
                  <a:pt x="345" y="627"/>
                  <a:pt x="342" y="618"/>
                </a:cubicBezTo>
                <a:cubicBezTo>
                  <a:pt x="339" y="605"/>
                  <a:pt x="339" y="597"/>
                  <a:pt x="339" y="584"/>
                </a:cubicBezTo>
                <a:cubicBezTo>
                  <a:pt x="340" y="573"/>
                  <a:pt x="341" y="562"/>
                  <a:pt x="341" y="552"/>
                </a:cubicBezTo>
                <a:cubicBezTo>
                  <a:pt x="342" y="541"/>
                  <a:pt x="339" y="534"/>
                  <a:pt x="336" y="524"/>
                </a:cubicBezTo>
                <a:cubicBezTo>
                  <a:pt x="342" y="526"/>
                  <a:pt x="348" y="528"/>
                  <a:pt x="354" y="530"/>
                </a:cubicBezTo>
                <a:cubicBezTo>
                  <a:pt x="354" y="521"/>
                  <a:pt x="354" y="520"/>
                  <a:pt x="349" y="514"/>
                </a:cubicBezTo>
                <a:cubicBezTo>
                  <a:pt x="344" y="509"/>
                  <a:pt x="340" y="506"/>
                  <a:pt x="335" y="502"/>
                </a:cubicBezTo>
                <a:cubicBezTo>
                  <a:pt x="331" y="499"/>
                  <a:pt x="326" y="499"/>
                  <a:pt x="321" y="497"/>
                </a:cubicBezTo>
                <a:cubicBezTo>
                  <a:pt x="313" y="494"/>
                  <a:pt x="312" y="493"/>
                  <a:pt x="308" y="485"/>
                </a:cubicBezTo>
                <a:cubicBezTo>
                  <a:pt x="304" y="475"/>
                  <a:pt x="290" y="470"/>
                  <a:pt x="291" y="460"/>
                </a:cubicBezTo>
                <a:cubicBezTo>
                  <a:pt x="292" y="450"/>
                  <a:pt x="291" y="450"/>
                  <a:pt x="283" y="445"/>
                </a:cubicBezTo>
                <a:cubicBezTo>
                  <a:pt x="282" y="445"/>
                  <a:pt x="277" y="455"/>
                  <a:pt x="274" y="450"/>
                </a:cubicBezTo>
                <a:cubicBezTo>
                  <a:pt x="272" y="446"/>
                  <a:pt x="268" y="436"/>
                  <a:pt x="264" y="435"/>
                </a:cubicBezTo>
                <a:cubicBezTo>
                  <a:pt x="258" y="432"/>
                  <a:pt x="257" y="431"/>
                  <a:pt x="254" y="425"/>
                </a:cubicBezTo>
                <a:cubicBezTo>
                  <a:pt x="250" y="420"/>
                  <a:pt x="247" y="413"/>
                  <a:pt x="243" y="409"/>
                </a:cubicBezTo>
                <a:cubicBezTo>
                  <a:pt x="239" y="405"/>
                  <a:pt x="234" y="403"/>
                  <a:pt x="230" y="400"/>
                </a:cubicBezTo>
                <a:cubicBezTo>
                  <a:pt x="220" y="393"/>
                  <a:pt x="211" y="390"/>
                  <a:pt x="200" y="386"/>
                </a:cubicBezTo>
                <a:cubicBezTo>
                  <a:pt x="196" y="384"/>
                  <a:pt x="190" y="388"/>
                  <a:pt x="186" y="387"/>
                </a:cubicBezTo>
                <a:cubicBezTo>
                  <a:pt x="181" y="386"/>
                  <a:pt x="176" y="380"/>
                  <a:pt x="172" y="378"/>
                </a:cubicBezTo>
                <a:cubicBezTo>
                  <a:pt x="166" y="374"/>
                  <a:pt x="165" y="373"/>
                  <a:pt x="158" y="374"/>
                </a:cubicBezTo>
                <a:cubicBezTo>
                  <a:pt x="153" y="374"/>
                  <a:pt x="150" y="376"/>
                  <a:pt x="152" y="383"/>
                </a:cubicBezTo>
                <a:cubicBezTo>
                  <a:pt x="154" y="389"/>
                  <a:pt x="131" y="395"/>
                  <a:pt x="126" y="397"/>
                </a:cubicBezTo>
                <a:cubicBezTo>
                  <a:pt x="125" y="394"/>
                  <a:pt x="126" y="393"/>
                  <a:pt x="128" y="392"/>
                </a:cubicBezTo>
                <a:cubicBezTo>
                  <a:pt x="124" y="391"/>
                  <a:pt x="127" y="379"/>
                  <a:pt x="130" y="378"/>
                </a:cubicBezTo>
                <a:cubicBezTo>
                  <a:pt x="136" y="375"/>
                  <a:pt x="138" y="375"/>
                  <a:pt x="145" y="375"/>
                </a:cubicBezTo>
                <a:cubicBezTo>
                  <a:pt x="143" y="374"/>
                  <a:pt x="142" y="372"/>
                  <a:pt x="140" y="371"/>
                </a:cubicBezTo>
                <a:cubicBezTo>
                  <a:pt x="142" y="370"/>
                  <a:pt x="144" y="368"/>
                  <a:pt x="146" y="367"/>
                </a:cubicBezTo>
                <a:cubicBezTo>
                  <a:pt x="135" y="369"/>
                  <a:pt x="131" y="371"/>
                  <a:pt x="123" y="378"/>
                </a:cubicBezTo>
                <a:cubicBezTo>
                  <a:pt x="115" y="383"/>
                  <a:pt x="112" y="390"/>
                  <a:pt x="107" y="398"/>
                </a:cubicBezTo>
                <a:cubicBezTo>
                  <a:pt x="110" y="399"/>
                  <a:pt x="112" y="399"/>
                  <a:pt x="114" y="400"/>
                </a:cubicBezTo>
                <a:cubicBezTo>
                  <a:pt x="107" y="409"/>
                  <a:pt x="100" y="415"/>
                  <a:pt x="91" y="422"/>
                </a:cubicBezTo>
                <a:cubicBezTo>
                  <a:pt x="86" y="425"/>
                  <a:pt x="72" y="429"/>
                  <a:pt x="71" y="436"/>
                </a:cubicBezTo>
                <a:cubicBezTo>
                  <a:pt x="71" y="442"/>
                  <a:pt x="51" y="445"/>
                  <a:pt x="46" y="447"/>
                </a:cubicBezTo>
                <a:cubicBezTo>
                  <a:pt x="44" y="448"/>
                  <a:pt x="42" y="448"/>
                  <a:pt x="39" y="448"/>
                </a:cubicBezTo>
                <a:cubicBezTo>
                  <a:pt x="36" y="448"/>
                  <a:pt x="38" y="450"/>
                  <a:pt x="36" y="451"/>
                </a:cubicBezTo>
                <a:cubicBezTo>
                  <a:pt x="31" y="454"/>
                  <a:pt x="28" y="455"/>
                  <a:pt x="23" y="454"/>
                </a:cubicBezTo>
                <a:cubicBezTo>
                  <a:pt x="28" y="449"/>
                  <a:pt x="32" y="448"/>
                  <a:pt x="37" y="445"/>
                </a:cubicBezTo>
                <a:cubicBezTo>
                  <a:pt x="41" y="443"/>
                  <a:pt x="53" y="432"/>
                  <a:pt x="56" y="438"/>
                </a:cubicBezTo>
                <a:cubicBezTo>
                  <a:pt x="59" y="433"/>
                  <a:pt x="68" y="423"/>
                  <a:pt x="73" y="427"/>
                </a:cubicBezTo>
                <a:cubicBezTo>
                  <a:pt x="71" y="422"/>
                  <a:pt x="80" y="419"/>
                  <a:pt x="81" y="414"/>
                </a:cubicBezTo>
                <a:cubicBezTo>
                  <a:pt x="82" y="409"/>
                  <a:pt x="82" y="408"/>
                  <a:pt x="84" y="405"/>
                </a:cubicBezTo>
                <a:cubicBezTo>
                  <a:pt x="86" y="403"/>
                  <a:pt x="88" y="403"/>
                  <a:pt x="86" y="400"/>
                </a:cubicBezTo>
                <a:cubicBezTo>
                  <a:pt x="80" y="403"/>
                  <a:pt x="73" y="409"/>
                  <a:pt x="67" y="404"/>
                </a:cubicBezTo>
                <a:cubicBezTo>
                  <a:pt x="65" y="402"/>
                  <a:pt x="61" y="398"/>
                  <a:pt x="58" y="399"/>
                </a:cubicBezTo>
                <a:cubicBezTo>
                  <a:pt x="55" y="400"/>
                  <a:pt x="51" y="401"/>
                  <a:pt x="48" y="403"/>
                </a:cubicBezTo>
                <a:cubicBezTo>
                  <a:pt x="47" y="396"/>
                  <a:pt x="46" y="390"/>
                  <a:pt x="45" y="383"/>
                </a:cubicBezTo>
                <a:cubicBezTo>
                  <a:pt x="43" y="384"/>
                  <a:pt x="35" y="390"/>
                  <a:pt x="34" y="389"/>
                </a:cubicBezTo>
                <a:cubicBezTo>
                  <a:pt x="31" y="387"/>
                  <a:pt x="24" y="384"/>
                  <a:pt x="22" y="380"/>
                </a:cubicBezTo>
                <a:cubicBezTo>
                  <a:pt x="20" y="376"/>
                  <a:pt x="20" y="368"/>
                  <a:pt x="19" y="364"/>
                </a:cubicBezTo>
                <a:cubicBezTo>
                  <a:pt x="18" y="360"/>
                  <a:pt x="21" y="357"/>
                  <a:pt x="23" y="354"/>
                </a:cubicBezTo>
                <a:cubicBezTo>
                  <a:pt x="26" y="348"/>
                  <a:pt x="26" y="346"/>
                  <a:pt x="33" y="347"/>
                </a:cubicBezTo>
                <a:cubicBezTo>
                  <a:pt x="38" y="347"/>
                  <a:pt x="39" y="343"/>
                  <a:pt x="44" y="341"/>
                </a:cubicBezTo>
                <a:cubicBezTo>
                  <a:pt x="49" y="339"/>
                  <a:pt x="53" y="343"/>
                  <a:pt x="55" y="337"/>
                </a:cubicBezTo>
                <a:cubicBezTo>
                  <a:pt x="57" y="332"/>
                  <a:pt x="54" y="331"/>
                  <a:pt x="51" y="327"/>
                </a:cubicBezTo>
                <a:cubicBezTo>
                  <a:pt x="53" y="326"/>
                  <a:pt x="54" y="325"/>
                  <a:pt x="56" y="325"/>
                </a:cubicBezTo>
                <a:cubicBezTo>
                  <a:pt x="53" y="318"/>
                  <a:pt x="48" y="324"/>
                  <a:pt x="45" y="326"/>
                </a:cubicBezTo>
                <a:cubicBezTo>
                  <a:pt x="40" y="329"/>
                  <a:pt x="40" y="325"/>
                  <a:pt x="35" y="326"/>
                </a:cubicBezTo>
                <a:cubicBezTo>
                  <a:pt x="26" y="327"/>
                  <a:pt x="15" y="329"/>
                  <a:pt x="10" y="319"/>
                </a:cubicBezTo>
                <a:cubicBezTo>
                  <a:pt x="12" y="319"/>
                  <a:pt x="13" y="318"/>
                  <a:pt x="14" y="317"/>
                </a:cubicBezTo>
                <a:cubicBezTo>
                  <a:pt x="9" y="316"/>
                  <a:pt x="3" y="315"/>
                  <a:pt x="0" y="311"/>
                </a:cubicBezTo>
                <a:cubicBezTo>
                  <a:pt x="7" y="307"/>
                  <a:pt x="11" y="304"/>
                  <a:pt x="19" y="304"/>
                </a:cubicBezTo>
                <a:cubicBezTo>
                  <a:pt x="18" y="304"/>
                  <a:pt x="18" y="303"/>
                  <a:pt x="17" y="302"/>
                </a:cubicBezTo>
                <a:cubicBezTo>
                  <a:pt x="23" y="299"/>
                  <a:pt x="26" y="298"/>
                  <a:pt x="32" y="298"/>
                </a:cubicBezTo>
                <a:cubicBezTo>
                  <a:pt x="32" y="305"/>
                  <a:pt x="38" y="304"/>
                  <a:pt x="43" y="306"/>
                </a:cubicBezTo>
                <a:cubicBezTo>
                  <a:pt x="48" y="307"/>
                  <a:pt x="50" y="305"/>
                  <a:pt x="54" y="302"/>
                </a:cubicBezTo>
                <a:cubicBezTo>
                  <a:pt x="52" y="301"/>
                  <a:pt x="50" y="300"/>
                  <a:pt x="48" y="299"/>
                </a:cubicBezTo>
                <a:cubicBezTo>
                  <a:pt x="49" y="299"/>
                  <a:pt x="50" y="298"/>
                  <a:pt x="50" y="298"/>
                </a:cubicBezTo>
                <a:cubicBezTo>
                  <a:pt x="48" y="296"/>
                  <a:pt x="47" y="294"/>
                  <a:pt x="50" y="293"/>
                </a:cubicBezTo>
                <a:cubicBezTo>
                  <a:pt x="45" y="292"/>
                  <a:pt x="40" y="291"/>
                  <a:pt x="35" y="290"/>
                </a:cubicBezTo>
                <a:cubicBezTo>
                  <a:pt x="31" y="288"/>
                  <a:pt x="31" y="282"/>
                  <a:pt x="27" y="280"/>
                </a:cubicBezTo>
                <a:cubicBezTo>
                  <a:pt x="24" y="279"/>
                  <a:pt x="13" y="276"/>
                  <a:pt x="12" y="273"/>
                </a:cubicBezTo>
                <a:cubicBezTo>
                  <a:pt x="11" y="272"/>
                  <a:pt x="14" y="266"/>
                  <a:pt x="14" y="265"/>
                </a:cubicBezTo>
                <a:cubicBezTo>
                  <a:pt x="14" y="264"/>
                  <a:pt x="17" y="264"/>
                  <a:pt x="18" y="264"/>
                </a:cubicBezTo>
                <a:cubicBezTo>
                  <a:pt x="22" y="264"/>
                  <a:pt x="29" y="265"/>
                  <a:pt x="32" y="261"/>
                </a:cubicBezTo>
                <a:cubicBezTo>
                  <a:pt x="35" y="256"/>
                  <a:pt x="38" y="252"/>
                  <a:pt x="42" y="248"/>
                </a:cubicBezTo>
                <a:cubicBezTo>
                  <a:pt x="49" y="242"/>
                  <a:pt x="58" y="238"/>
                  <a:pt x="67" y="236"/>
                </a:cubicBezTo>
                <a:cubicBezTo>
                  <a:pt x="73" y="235"/>
                  <a:pt x="78" y="235"/>
                  <a:pt x="82" y="231"/>
                </a:cubicBezTo>
                <a:cubicBezTo>
                  <a:pt x="89" y="226"/>
                  <a:pt x="88" y="226"/>
                  <a:pt x="96" y="230"/>
                </a:cubicBezTo>
                <a:cubicBezTo>
                  <a:pt x="102" y="233"/>
                  <a:pt x="120" y="229"/>
                  <a:pt x="123" y="236"/>
                </a:cubicBezTo>
                <a:cubicBezTo>
                  <a:pt x="125" y="242"/>
                  <a:pt x="144" y="242"/>
                  <a:pt x="150" y="242"/>
                </a:cubicBezTo>
                <a:cubicBezTo>
                  <a:pt x="159" y="244"/>
                  <a:pt x="169" y="245"/>
                  <a:pt x="178" y="246"/>
                </a:cubicBezTo>
                <a:cubicBezTo>
                  <a:pt x="192" y="249"/>
                  <a:pt x="206" y="251"/>
                  <a:pt x="219" y="254"/>
                </a:cubicBezTo>
                <a:cubicBezTo>
                  <a:pt x="228" y="255"/>
                  <a:pt x="237" y="261"/>
                  <a:pt x="246" y="264"/>
                </a:cubicBezTo>
                <a:cubicBezTo>
                  <a:pt x="247" y="265"/>
                  <a:pt x="257" y="253"/>
                  <a:pt x="258" y="252"/>
                </a:cubicBezTo>
                <a:cubicBezTo>
                  <a:pt x="261" y="249"/>
                  <a:pt x="266" y="257"/>
                  <a:pt x="269" y="256"/>
                </a:cubicBezTo>
                <a:cubicBezTo>
                  <a:pt x="274" y="254"/>
                  <a:pt x="296" y="240"/>
                  <a:pt x="299" y="245"/>
                </a:cubicBezTo>
                <a:cubicBezTo>
                  <a:pt x="291" y="250"/>
                  <a:pt x="283" y="254"/>
                  <a:pt x="275" y="258"/>
                </a:cubicBezTo>
                <a:cubicBezTo>
                  <a:pt x="281" y="262"/>
                  <a:pt x="301" y="244"/>
                  <a:pt x="303" y="252"/>
                </a:cubicBezTo>
                <a:cubicBezTo>
                  <a:pt x="306" y="249"/>
                  <a:pt x="308" y="246"/>
                  <a:pt x="310" y="244"/>
                </a:cubicBezTo>
                <a:cubicBezTo>
                  <a:pt x="312" y="241"/>
                  <a:pt x="308" y="241"/>
                  <a:pt x="311" y="238"/>
                </a:cubicBezTo>
                <a:cubicBezTo>
                  <a:pt x="317" y="245"/>
                  <a:pt x="323" y="252"/>
                  <a:pt x="330" y="258"/>
                </a:cubicBezTo>
                <a:cubicBezTo>
                  <a:pt x="332" y="251"/>
                  <a:pt x="333" y="249"/>
                  <a:pt x="338" y="244"/>
                </a:cubicBezTo>
                <a:cubicBezTo>
                  <a:pt x="341" y="248"/>
                  <a:pt x="336" y="249"/>
                  <a:pt x="340" y="251"/>
                </a:cubicBezTo>
                <a:cubicBezTo>
                  <a:pt x="341" y="252"/>
                  <a:pt x="339" y="256"/>
                  <a:pt x="338" y="257"/>
                </a:cubicBezTo>
                <a:cubicBezTo>
                  <a:pt x="341" y="256"/>
                  <a:pt x="346" y="256"/>
                  <a:pt x="348" y="255"/>
                </a:cubicBezTo>
                <a:cubicBezTo>
                  <a:pt x="349" y="254"/>
                  <a:pt x="347" y="251"/>
                  <a:pt x="348" y="250"/>
                </a:cubicBezTo>
                <a:cubicBezTo>
                  <a:pt x="350" y="250"/>
                  <a:pt x="351" y="250"/>
                  <a:pt x="353" y="250"/>
                </a:cubicBezTo>
                <a:cubicBezTo>
                  <a:pt x="358" y="249"/>
                  <a:pt x="365" y="254"/>
                  <a:pt x="370" y="256"/>
                </a:cubicBezTo>
                <a:cubicBezTo>
                  <a:pt x="381" y="261"/>
                  <a:pt x="392" y="262"/>
                  <a:pt x="403" y="265"/>
                </a:cubicBezTo>
                <a:cubicBezTo>
                  <a:pt x="403" y="264"/>
                  <a:pt x="402" y="264"/>
                  <a:pt x="402" y="263"/>
                </a:cubicBezTo>
                <a:cubicBezTo>
                  <a:pt x="409" y="263"/>
                  <a:pt x="412" y="266"/>
                  <a:pt x="418" y="270"/>
                </a:cubicBezTo>
                <a:cubicBezTo>
                  <a:pt x="423" y="273"/>
                  <a:pt x="409" y="278"/>
                  <a:pt x="408" y="278"/>
                </a:cubicBezTo>
                <a:cubicBezTo>
                  <a:pt x="413" y="280"/>
                  <a:pt x="418" y="282"/>
                  <a:pt x="422" y="282"/>
                </a:cubicBezTo>
                <a:cubicBezTo>
                  <a:pt x="430" y="281"/>
                  <a:pt x="438" y="281"/>
                  <a:pt x="446" y="280"/>
                </a:cubicBezTo>
                <a:cubicBezTo>
                  <a:pt x="449" y="280"/>
                  <a:pt x="456" y="279"/>
                  <a:pt x="458" y="282"/>
                </a:cubicBezTo>
                <a:cubicBezTo>
                  <a:pt x="462" y="288"/>
                  <a:pt x="465" y="293"/>
                  <a:pt x="469" y="298"/>
                </a:cubicBezTo>
                <a:cubicBezTo>
                  <a:pt x="468" y="296"/>
                  <a:pt x="468" y="294"/>
                  <a:pt x="467" y="291"/>
                </a:cubicBezTo>
                <a:cubicBezTo>
                  <a:pt x="467" y="290"/>
                  <a:pt x="468" y="289"/>
                  <a:pt x="468" y="287"/>
                </a:cubicBezTo>
                <a:cubicBezTo>
                  <a:pt x="467" y="282"/>
                  <a:pt x="465" y="283"/>
                  <a:pt x="468" y="278"/>
                </a:cubicBezTo>
                <a:cubicBezTo>
                  <a:pt x="470" y="274"/>
                  <a:pt x="486" y="274"/>
                  <a:pt x="482" y="268"/>
                </a:cubicBezTo>
                <a:cubicBezTo>
                  <a:pt x="474" y="271"/>
                  <a:pt x="469" y="274"/>
                  <a:pt x="461" y="274"/>
                </a:cubicBezTo>
                <a:cubicBezTo>
                  <a:pt x="462" y="267"/>
                  <a:pt x="465" y="268"/>
                  <a:pt x="472" y="265"/>
                </a:cubicBezTo>
                <a:cubicBezTo>
                  <a:pt x="478" y="263"/>
                  <a:pt x="479" y="263"/>
                  <a:pt x="485" y="266"/>
                </a:cubicBezTo>
                <a:cubicBezTo>
                  <a:pt x="487" y="267"/>
                  <a:pt x="488" y="271"/>
                  <a:pt x="489" y="273"/>
                </a:cubicBezTo>
                <a:cubicBezTo>
                  <a:pt x="490" y="275"/>
                  <a:pt x="492" y="275"/>
                  <a:pt x="494" y="275"/>
                </a:cubicBezTo>
                <a:cubicBezTo>
                  <a:pt x="499" y="276"/>
                  <a:pt x="504" y="278"/>
                  <a:pt x="508" y="280"/>
                </a:cubicBezTo>
                <a:cubicBezTo>
                  <a:pt x="512" y="281"/>
                  <a:pt x="535" y="284"/>
                  <a:pt x="535" y="281"/>
                </a:cubicBezTo>
                <a:cubicBezTo>
                  <a:pt x="537" y="274"/>
                  <a:pt x="538" y="271"/>
                  <a:pt x="545" y="271"/>
                </a:cubicBezTo>
                <a:cubicBezTo>
                  <a:pt x="549" y="271"/>
                  <a:pt x="554" y="274"/>
                  <a:pt x="558" y="275"/>
                </a:cubicBezTo>
                <a:cubicBezTo>
                  <a:pt x="558" y="277"/>
                  <a:pt x="555" y="283"/>
                  <a:pt x="556" y="285"/>
                </a:cubicBezTo>
                <a:cubicBezTo>
                  <a:pt x="556" y="287"/>
                  <a:pt x="562" y="290"/>
                  <a:pt x="564" y="291"/>
                </a:cubicBezTo>
                <a:cubicBezTo>
                  <a:pt x="562" y="284"/>
                  <a:pt x="559" y="278"/>
                  <a:pt x="568" y="276"/>
                </a:cubicBezTo>
                <a:cubicBezTo>
                  <a:pt x="572" y="276"/>
                  <a:pt x="574" y="272"/>
                  <a:pt x="576" y="270"/>
                </a:cubicBezTo>
                <a:cubicBezTo>
                  <a:pt x="578" y="268"/>
                  <a:pt x="577" y="265"/>
                  <a:pt x="576" y="263"/>
                </a:cubicBezTo>
                <a:cubicBezTo>
                  <a:pt x="574" y="264"/>
                  <a:pt x="572" y="265"/>
                  <a:pt x="570" y="266"/>
                </a:cubicBezTo>
                <a:cubicBezTo>
                  <a:pt x="569" y="259"/>
                  <a:pt x="574" y="258"/>
                  <a:pt x="579" y="257"/>
                </a:cubicBezTo>
                <a:cubicBezTo>
                  <a:pt x="579" y="252"/>
                  <a:pt x="573" y="256"/>
                  <a:pt x="570" y="255"/>
                </a:cubicBezTo>
                <a:cubicBezTo>
                  <a:pt x="567" y="254"/>
                  <a:pt x="558" y="252"/>
                  <a:pt x="557" y="249"/>
                </a:cubicBezTo>
                <a:cubicBezTo>
                  <a:pt x="555" y="243"/>
                  <a:pt x="555" y="239"/>
                  <a:pt x="555" y="232"/>
                </a:cubicBezTo>
                <a:cubicBezTo>
                  <a:pt x="555" y="226"/>
                  <a:pt x="558" y="225"/>
                  <a:pt x="563" y="227"/>
                </a:cubicBezTo>
                <a:cubicBezTo>
                  <a:pt x="564" y="224"/>
                  <a:pt x="561" y="223"/>
                  <a:pt x="559" y="223"/>
                </a:cubicBezTo>
                <a:cubicBezTo>
                  <a:pt x="564" y="220"/>
                  <a:pt x="564" y="221"/>
                  <a:pt x="564" y="215"/>
                </a:cubicBezTo>
                <a:cubicBezTo>
                  <a:pt x="564" y="209"/>
                  <a:pt x="564" y="207"/>
                  <a:pt x="561" y="203"/>
                </a:cubicBezTo>
                <a:cubicBezTo>
                  <a:pt x="560" y="199"/>
                  <a:pt x="561" y="194"/>
                  <a:pt x="561" y="190"/>
                </a:cubicBezTo>
                <a:cubicBezTo>
                  <a:pt x="561" y="187"/>
                  <a:pt x="566" y="189"/>
                  <a:pt x="569" y="189"/>
                </a:cubicBezTo>
                <a:cubicBezTo>
                  <a:pt x="560" y="179"/>
                  <a:pt x="575" y="182"/>
                  <a:pt x="581" y="182"/>
                </a:cubicBezTo>
                <a:cubicBezTo>
                  <a:pt x="589" y="182"/>
                  <a:pt x="595" y="183"/>
                  <a:pt x="603" y="185"/>
                </a:cubicBezTo>
                <a:cubicBezTo>
                  <a:pt x="600" y="190"/>
                  <a:pt x="595" y="200"/>
                  <a:pt x="591" y="203"/>
                </a:cubicBezTo>
                <a:cubicBezTo>
                  <a:pt x="586" y="206"/>
                  <a:pt x="576" y="204"/>
                  <a:pt x="572" y="204"/>
                </a:cubicBezTo>
                <a:cubicBezTo>
                  <a:pt x="586" y="206"/>
                  <a:pt x="569" y="215"/>
                  <a:pt x="570" y="220"/>
                </a:cubicBezTo>
                <a:cubicBezTo>
                  <a:pt x="578" y="218"/>
                  <a:pt x="582" y="225"/>
                  <a:pt x="583" y="232"/>
                </a:cubicBezTo>
                <a:cubicBezTo>
                  <a:pt x="584" y="236"/>
                  <a:pt x="591" y="241"/>
                  <a:pt x="594" y="245"/>
                </a:cubicBezTo>
                <a:cubicBezTo>
                  <a:pt x="590" y="247"/>
                  <a:pt x="587" y="250"/>
                  <a:pt x="583" y="252"/>
                </a:cubicBezTo>
                <a:cubicBezTo>
                  <a:pt x="587" y="253"/>
                  <a:pt x="590" y="256"/>
                  <a:pt x="593" y="253"/>
                </a:cubicBezTo>
                <a:cubicBezTo>
                  <a:pt x="596" y="251"/>
                  <a:pt x="599" y="254"/>
                  <a:pt x="602" y="256"/>
                </a:cubicBezTo>
                <a:cubicBezTo>
                  <a:pt x="601" y="257"/>
                  <a:pt x="599" y="258"/>
                  <a:pt x="597" y="259"/>
                </a:cubicBezTo>
                <a:cubicBezTo>
                  <a:pt x="601" y="262"/>
                  <a:pt x="603" y="262"/>
                  <a:pt x="601" y="267"/>
                </a:cubicBezTo>
                <a:cubicBezTo>
                  <a:pt x="600" y="271"/>
                  <a:pt x="600" y="272"/>
                  <a:pt x="604" y="275"/>
                </a:cubicBezTo>
                <a:cubicBezTo>
                  <a:pt x="606" y="271"/>
                  <a:pt x="607" y="269"/>
                  <a:pt x="608" y="265"/>
                </a:cubicBezTo>
                <a:cubicBezTo>
                  <a:pt x="608" y="263"/>
                  <a:pt x="609" y="257"/>
                  <a:pt x="612" y="259"/>
                </a:cubicBezTo>
                <a:cubicBezTo>
                  <a:pt x="614" y="260"/>
                  <a:pt x="621" y="262"/>
                  <a:pt x="621" y="265"/>
                </a:cubicBezTo>
                <a:cubicBezTo>
                  <a:pt x="622" y="268"/>
                  <a:pt x="624" y="273"/>
                  <a:pt x="620" y="275"/>
                </a:cubicBezTo>
                <a:cubicBezTo>
                  <a:pt x="620" y="274"/>
                  <a:pt x="619" y="273"/>
                  <a:pt x="619" y="272"/>
                </a:cubicBezTo>
                <a:cubicBezTo>
                  <a:pt x="609" y="277"/>
                  <a:pt x="631" y="297"/>
                  <a:pt x="632" y="286"/>
                </a:cubicBezTo>
                <a:cubicBezTo>
                  <a:pt x="632" y="283"/>
                  <a:pt x="632" y="281"/>
                  <a:pt x="634" y="279"/>
                </a:cubicBezTo>
                <a:cubicBezTo>
                  <a:pt x="635" y="278"/>
                  <a:pt x="639" y="277"/>
                  <a:pt x="639" y="275"/>
                </a:cubicBezTo>
                <a:cubicBezTo>
                  <a:pt x="639" y="267"/>
                  <a:pt x="639" y="267"/>
                  <a:pt x="645" y="264"/>
                </a:cubicBezTo>
                <a:cubicBezTo>
                  <a:pt x="643" y="260"/>
                  <a:pt x="640" y="258"/>
                  <a:pt x="641" y="253"/>
                </a:cubicBezTo>
                <a:cubicBezTo>
                  <a:pt x="642" y="248"/>
                  <a:pt x="645" y="249"/>
                  <a:pt x="649" y="250"/>
                </a:cubicBezTo>
                <a:cubicBezTo>
                  <a:pt x="652" y="251"/>
                  <a:pt x="660" y="250"/>
                  <a:pt x="662" y="253"/>
                </a:cubicBezTo>
                <a:cubicBezTo>
                  <a:pt x="666" y="257"/>
                  <a:pt x="667" y="258"/>
                  <a:pt x="673" y="259"/>
                </a:cubicBezTo>
                <a:cubicBezTo>
                  <a:pt x="670" y="263"/>
                  <a:pt x="674" y="266"/>
                  <a:pt x="672" y="269"/>
                </a:cubicBezTo>
                <a:cubicBezTo>
                  <a:pt x="670" y="271"/>
                  <a:pt x="665" y="270"/>
                  <a:pt x="663" y="270"/>
                </a:cubicBezTo>
                <a:cubicBezTo>
                  <a:pt x="665" y="274"/>
                  <a:pt x="666" y="278"/>
                  <a:pt x="669" y="281"/>
                </a:cubicBezTo>
                <a:cubicBezTo>
                  <a:pt x="673" y="285"/>
                  <a:pt x="675" y="287"/>
                  <a:pt x="671" y="292"/>
                </a:cubicBezTo>
                <a:cubicBezTo>
                  <a:pt x="668" y="296"/>
                  <a:pt x="662" y="298"/>
                  <a:pt x="658" y="300"/>
                </a:cubicBezTo>
                <a:cubicBezTo>
                  <a:pt x="655" y="302"/>
                  <a:pt x="653" y="297"/>
                  <a:pt x="650" y="295"/>
                </a:cubicBezTo>
                <a:cubicBezTo>
                  <a:pt x="651" y="298"/>
                  <a:pt x="653" y="301"/>
                  <a:pt x="654" y="304"/>
                </a:cubicBezTo>
                <a:cubicBezTo>
                  <a:pt x="652" y="303"/>
                  <a:pt x="650" y="302"/>
                  <a:pt x="648" y="301"/>
                </a:cubicBezTo>
                <a:cubicBezTo>
                  <a:pt x="648" y="302"/>
                  <a:pt x="648" y="303"/>
                  <a:pt x="649" y="304"/>
                </a:cubicBezTo>
                <a:cubicBezTo>
                  <a:pt x="646" y="303"/>
                  <a:pt x="644" y="302"/>
                  <a:pt x="642" y="302"/>
                </a:cubicBezTo>
                <a:cubicBezTo>
                  <a:pt x="641" y="302"/>
                  <a:pt x="642" y="298"/>
                  <a:pt x="640" y="298"/>
                </a:cubicBezTo>
                <a:cubicBezTo>
                  <a:pt x="637" y="298"/>
                  <a:pt x="632" y="297"/>
                  <a:pt x="631" y="301"/>
                </a:cubicBezTo>
                <a:cubicBezTo>
                  <a:pt x="633" y="302"/>
                  <a:pt x="635" y="303"/>
                  <a:pt x="637" y="304"/>
                </a:cubicBezTo>
                <a:cubicBezTo>
                  <a:pt x="635" y="307"/>
                  <a:pt x="633" y="311"/>
                  <a:pt x="630" y="313"/>
                </a:cubicBezTo>
                <a:cubicBezTo>
                  <a:pt x="625" y="316"/>
                  <a:pt x="623" y="314"/>
                  <a:pt x="618" y="311"/>
                </a:cubicBezTo>
                <a:cubicBezTo>
                  <a:pt x="610" y="307"/>
                  <a:pt x="603" y="307"/>
                  <a:pt x="595" y="307"/>
                </a:cubicBezTo>
                <a:cubicBezTo>
                  <a:pt x="601" y="310"/>
                  <a:pt x="607" y="313"/>
                  <a:pt x="613" y="316"/>
                </a:cubicBezTo>
                <a:cubicBezTo>
                  <a:pt x="617" y="318"/>
                  <a:pt x="624" y="317"/>
                  <a:pt x="629" y="318"/>
                </a:cubicBezTo>
                <a:cubicBezTo>
                  <a:pt x="627" y="321"/>
                  <a:pt x="624" y="330"/>
                  <a:pt x="621" y="332"/>
                </a:cubicBezTo>
                <a:cubicBezTo>
                  <a:pt x="619" y="332"/>
                  <a:pt x="616" y="334"/>
                  <a:pt x="614" y="334"/>
                </a:cubicBezTo>
                <a:cubicBezTo>
                  <a:pt x="612" y="334"/>
                  <a:pt x="610" y="333"/>
                  <a:pt x="607" y="335"/>
                </a:cubicBezTo>
                <a:cubicBezTo>
                  <a:pt x="601" y="339"/>
                  <a:pt x="600" y="340"/>
                  <a:pt x="593" y="337"/>
                </a:cubicBezTo>
                <a:cubicBezTo>
                  <a:pt x="588" y="336"/>
                  <a:pt x="583" y="335"/>
                  <a:pt x="579" y="333"/>
                </a:cubicBezTo>
                <a:cubicBezTo>
                  <a:pt x="582" y="335"/>
                  <a:pt x="585" y="336"/>
                  <a:pt x="588" y="338"/>
                </a:cubicBezTo>
                <a:cubicBezTo>
                  <a:pt x="587" y="338"/>
                  <a:pt x="587" y="339"/>
                  <a:pt x="586" y="340"/>
                </a:cubicBezTo>
                <a:cubicBezTo>
                  <a:pt x="591" y="339"/>
                  <a:pt x="592" y="339"/>
                  <a:pt x="597" y="341"/>
                </a:cubicBezTo>
                <a:cubicBezTo>
                  <a:pt x="599" y="342"/>
                  <a:pt x="603" y="346"/>
                  <a:pt x="599" y="348"/>
                </a:cubicBezTo>
                <a:cubicBezTo>
                  <a:pt x="594" y="350"/>
                  <a:pt x="592" y="350"/>
                  <a:pt x="588" y="350"/>
                </a:cubicBezTo>
                <a:cubicBezTo>
                  <a:pt x="586" y="349"/>
                  <a:pt x="584" y="355"/>
                  <a:pt x="583" y="356"/>
                </a:cubicBezTo>
                <a:cubicBezTo>
                  <a:pt x="579" y="362"/>
                  <a:pt x="573" y="368"/>
                  <a:pt x="572" y="376"/>
                </a:cubicBezTo>
                <a:cubicBezTo>
                  <a:pt x="570" y="384"/>
                  <a:pt x="568" y="392"/>
                  <a:pt x="567" y="400"/>
                </a:cubicBezTo>
                <a:cubicBezTo>
                  <a:pt x="570" y="401"/>
                  <a:pt x="577" y="401"/>
                  <a:pt x="580" y="403"/>
                </a:cubicBezTo>
                <a:cubicBezTo>
                  <a:pt x="582" y="406"/>
                  <a:pt x="584" y="415"/>
                  <a:pt x="585" y="419"/>
                </a:cubicBezTo>
                <a:cubicBezTo>
                  <a:pt x="588" y="425"/>
                  <a:pt x="589" y="423"/>
                  <a:pt x="595" y="422"/>
                </a:cubicBezTo>
                <a:cubicBezTo>
                  <a:pt x="599" y="421"/>
                  <a:pt x="602" y="423"/>
                  <a:pt x="606" y="424"/>
                </a:cubicBezTo>
                <a:cubicBezTo>
                  <a:pt x="615" y="428"/>
                  <a:pt x="622" y="431"/>
                  <a:pt x="630" y="437"/>
                </a:cubicBezTo>
                <a:cubicBezTo>
                  <a:pt x="633" y="439"/>
                  <a:pt x="638" y="444"/>
                  <a:pt x="641" y="445"/>
                </a:cubicBezTo>
                <a:cubicBezTo>
                  <a:pt x="646" y="445"/>
                  <a:pt x="651" y="446"/>
                  <a:pt x="656" y="446"/>
                </a:cubicBezTo>
                <a:cubicBezTo>
                  <a:pt x="657" y="446"/>
                  <a:pt x="666" y="446"/>
                  <a:pt x="666" y="448"/>
                </a:cubicBezTo>
                <a:cubicBezTo>
                  <a:pt x="666" y="455"/>
                  <a:pt x="666" y="461"/>
                  <a:pt x="665" y="468"/>
                </a:cubicBezTo>
                <a:cubicBezTo>
                  <a:pt x="665" y="477"/>
                  <a:pt x="674" y="484"/>
                  <a:pt x="679" y="491"/>
                </a:cubicBezTo>
                <a:cubicBezTo>
                  <a:pt x="685" y="497"/>
                  <a:pt x="696" y="485"/>
                  <a:pt x="695" y="479"/>
                </a:cubicBezTo>
                <a:cubicBezTo>
                  <a:pt x="694" y="474"/>
                  <a:pt x="693" y="468"/>
                  <a:pt x="692" y="462"/>
                </a:cubicBezTo>
                <a:cubicBezTo>
                  <a:pt x="691" y="459"/>
                  <a:pt x="687" y="455"/>
                  <a:pt x="686" y="452"/>
                </a:cubicBezTo>
                <a:cubicBezTo>
                  <a:pt x="691" y="448"/>
                  <a:pt x="702" y="444"/>
                  <a:pt x="707" y="438"/>
                </a:cubicBezTo>
                <a:cubicBezTo>
                  <a:pt x="710" y="433"/>
                  <a:pt x="711" y="419"/>
                  <a:pt x="706" y="415"/>
                </a:cubicBezTo>
                <a:cubicBezTo>
                  <a:pt x="703" y="412"/>
                  <a:pt x="700" y="409"/>
                  <a:pt x="698" y="405"/>
                </a:cubicBezTo>
                <a:cubicBezTo>
                  <a:pt x="694" y="400"/>
                  <a:pt x="693" y="400"/>
                  <a:pt x="697" y="396"/>
                </a:cubicBezTo>
                <a:cubicBezTo>
                  <a:pt x="702" y="392"/>
                  <a:pt x="703" y="392"/>
                  <a:pt x="701" y="386"/>
                </a:cubicBezTo>
                <a:cubicBezTo>
                  <a:pt x="700" y="382"/>
                  <a:pt x="698" y="378"/>
                  <a:pt x="699" y="374"/>
                </a:cubicBezTo>
                <a:cubicBezTo>
                  <a:pt x="701" y="367"/>
                  <a:pt x="701" y="366"/>
                  <a:pt x="699" y="359"/>
                </a:cubicBezTo>
                <a:cubicBezTo>
                  <a:pt x="698" y="355"/>
                  <a:pt x="700" y="354"/>
                  <a:pt x="705" y="353"/>
                </a:cubicBezTo>
                <a:cubicBezTo>
                  <a:pt x="712" y="352"/>
                  <a:pt x="720" y="359"/>
                  <a:pt x="727" y="356"/>
                </a:cubicBezTo>
                <a:cubicBezTo>
                  <a:pt x="732" y="353"/>
                  <a:pt x="733" y="356"/>
                  <a:pt x="738" y="359"/>
                </a:cubicBezTo>
                <a:cubicBezTo>
                  <a:pt x="740" y="361"/>
                  <a:pt x="746" y="363"/>
                  <a:pt x="747" y="366"/>
                </a:cubicBezTo>
                <a:cubicBezTo>
                  <a:pt x="748" y="370"/>
                  <a:pt x="750" y="374"/>
                  <a:pt x="755" y="373"/>
                </a:cubicBezTo>
                <a:cubicBezTo>
                  <a:pt x="759" y="372"/>
                  <a:pt x="761" y="374"/>
                  <a:pt x="765" y="376"/>
                </a:cubicBezTo>
                <a:cubicBezTo>
                  <a:pt x="763" y="380"/>
                  <a:pt x="762" y="380"/>
                  <a:pt x="762" y="384"/>
                </a:cubicBezTo>
                <a:cubicBezTo>
                  <a:pt x="763" y="388"/>
                  <a:pt x="764" y="392"/>
                  <a:pt x="763" y="395"/>
                </a:cubicBezTo>
                <a:cubicBezTo>
                  <a:pt x="764" y="395"/>
                  <a:pt x="765" y="396"/>
                  <a:pt x="766" y="395"/>
                </a:cubicBezTo>
                <a:cubicBezTo>
                  <a:pt x="764" y="398"/>
                  <a:pt x="759" y="401"/>
                  <a:pt x="762" y="404"/>
                </a:cubicBezTo>
                <a:cubicBezTo>
                  <a:pt x="767" y="389"/>
                  <a:pt x="784" y="422"/>
                  <a:pt x="788" y="402"/>
                </a:cubicBezTo>
                <a:cubicBezTo>
                  <a:pt x="789" y="402"/>
                  <a:pt x="790" y="403"/>
                  <a:pt x="791" y="403"/>
                </a:cubicBezTo>
                <a:cubicBezTo>
                  <a:pt x="793" y="399"/>
                  <a:pt x="797" y="395"/>
                  <a:pt x="796" y="390"/>
                </a:cubicBezTo>
                <a:cubicBezTo>
                  <a:pt x="795" y="387"/>
                  <a:pt x="800" y="380"/>
                  <a:pt x="803" y="381"/>
                </a:cubicBezTo>
                <a:cubicBezTo>
                  <a:pt x="803" y="383"/>
                  <a:pt x="803" y="385"/>
                  <a:pt x="802" y="386"/>
                </a:cubicBezTo>
                <a:cubicBezTo>
                  <a:pt x="810" y="387"/>
                  <a:pt x="815" y="403"/>
                  <a:pt x="819" y="409"/>
                </a:cubicBezTo>
                <a:cubicBezTo>
                  <a:pt x="821" y="413"/>
                  <a:pt x="827" y="420"/>
                  <a:pt x="827" y="424"/>
                </a:cubicBezTo>
                <a:cubicBezTo>
                  <a:pt x="828" y="426"/>
                  <a:pt x="824" y="429"/>
                  <a:pt x="824" y="431"/>
                </a:cubicBezTo>
                <a:cubicBezTo>
                  <a:pt x="824" y="432"/>
                  <a:pt x="828" y="435"/>
                  <a:pt x="829" y="435"/>
                </a:cubicBezTo>
                <a:cubicBezTo>
                  <a:pt x="831" y="437"/>
                  <a:pt x="834" y="438"/>
                  <a:pt x="835" y="440"/>
                </a:cubicBezTo>
                <a:cubicBezTo>
                  <a:pt x="837" y="443"/>
                  <a:pt x="834" y="445"/>
                  <a:pt x="837" y="445"/>
                </a:cubicBezTo>
                <a:cubicBezTo>
                  <a:pt x="843" y="446"/>
                  <a:pt x="846" y="446"/>
                  <a:pt x="851" y="449"/>
                </a:cubicBezTo>
                <a:cubicBezTo>
                  <a:pt x="854" y="452"/>
                  <a:pt x="861" y="455"/>
                  <a:pt x="854" y="456"/>
                </a:cubicBezTo>
                <a:cubicBezTo>
                  <a:pt x="849" y="457"/>
                  <a:pt x="845" y="458"/>
                  <a:pt x="841" y="459"/>
                </a:cubicBezTo>
                <a:cubicBezTo>
                  <a:pt x="844" y="460"/>
                  <a:pt x="847" y="459"/>
                  <a:pt x="850" y="458"/>
                </a:cubicBezTo>
                <a:cubicBezTo>
                  <a:pt x="848" y="461"/>
                  <a:pt x="842" y="461"/>
                  <a:pt x="839" y="462"/>
                </a:cubicBezTo>
                <a:cubicBezTo>
                  <a:pt x="836" y="463"/>
                  <a:pt x="837" y="470"/>
                  <a:pt x="838" y="468"/>
                </a:cubicBezTo>
                <a:cubicBezTo>
                  <a:pt x="840" y="466"/>
                  <a:pt x="841" y="465"/>
                  <a:pt x="843" y="464"/>
                </a:cubicBezTo>
                <a:cubicBezTo>
                  <a:pt x="845" y="464"/>
                  <a:pt x="844" y="463"/>
                  <a:pt x="846" y="462"/>
                </a:cubicBezTo>
                <a:cubicBezTo>
                  <a:pt x="848" y="460"/>
                  <a:pt x="852" y="460"/>
                  <a:pt x="855" y="459"/>
                </a:cubicBezTo>
                <a:cubicBezTo>
                  <a:pt x="853" y="459"/>
                  <a:pt x="853" y="458"/>
                  <a:pt x="852" y="457"/>
                </a:cubicBezTo>
                <a:cubicBezTo>
                  <a:pt x="854" y="457"/>
                  <a:pt x="859" y="458"/>
                  <a:pt x="860" y="460"/>
                </a:cubicBezTo>
                <a:cubicBezTo>
                  <a:pt x="861" y="464"/>
                  <a:pt x="857" y="464"/>
                  <a:pt x="859" y="467"/>
                </a:cubicBezTo>
                <a:cubicBezTo>
                  <a:pt x="862" y="462"/>
                  <a:pt x="865" y="464"/>
                  <a:pt x="869" y="466"/>
                </a:cubicBezTo>
                <a:cubicBezTo>
                  <a:pt x="872" y="467"/>
                  <a:pt x="870" y="473"/>
                  <a:pt x="869" y="475"/>
                </a:cubicBezTo>
                <a:cubicBezTo>
                  <a:pt x="868" y="479"/>
                  <a:pt x="872" y="480"/>
                  <a:pt x="869" y="484"/>
                </a:cubicBezTo>
                <a:cubicBezTo>
                  <a:pt x="868" y="486"/>
                  <a:pt x="862" y="489"/>
                  <a:pt x="860" y="490"/>
                </a:cubicBezTo>
                <a:cubicBezTo>
                  <a:pt x="857" y="491"/>
                  <a:pt x="854" y="490"/>
                  <a:pt x="850" y="491"/>
                </a:cubicBezTo>
                <a:cubicBezTo>
                  <a:pt x="846" y="493"/>
                  <a:pt x="845" y="495"/>
                  <a:pt x="842" y="498"/>
                </a:cubicBezTo>
                <a:cubicBezTo>
                  <a:pt x="836" y="504"/>
                  <a:pt x="832" y="505"/>
                  <a:pt x="824" y="504"/>
                </a:cubicBezTo>
                <a:cubicBezTo>
                  <a:pt x="815" y="503"/>
                  <a:pt x="808" y="503"/>
                  <a:pt x="799" y="503"/>
                </a:cubicBezTo>
                <a:cubicBezTo>
                  <a:pt x="792" y="504"/>
                  <a:pt x="784" y="501"/>
                  <a:pt x="782" y="511"/>
                </a:cubicBezTo>
                <a:cubicBezTo>
                  <a:pt x="782" y="514"/>
                  <a:pt x="774" y="515"/>
                  <a:pt x="773" y="516"/>
                </a:cubicBezTo>
                <a:cubicBezTo>
                  <a:pt x="769" y="518"/>
                  <a:pt x="767" y="522"/>
                  <a:pt x="764" y="525"/>
                </a:cubicBezTo>
                <a:cubicBezTo>
                  <a:pt x="759" y="531"/>
                  <a:pt x="756" y="537"/>
                  <a:pt x="750" y="541"/>
                </a:cubicBezTo>
                <a:cubicBezTo>
                  <a:pt x="760" y="536"/>
                  <a:pt x="766" y="526"/>
                  <a:pt x="776" y="521"/>
                </a:cubicBezTo>
                <a:cubicBezTo>
                  <a:pt x="782" y="518"/>
                  <a:pt x="801" y="507"/>
                  <a:pt x="806" y="520"/>
                </a:cubicBezTo>
                <a:cubicBezTo>
                  <a:pt x="805" y="519"/>
                  <a:pt x="804" y="519"/>
                  <a:pt x="803" y="519"/>
                </a:cubicBezTo>
                <a:cubicBezTo>
                  <a:pt x="808" y="522"/>
                  <a:pt x="801" y="524"/>
                  <a:pt x="799" y="527"/>
                </a:cubicBezTo>
                <a:cubicBezTo>
                  <a:pt x="796" y="529"/>
                  <a:pt x="793" y="525"/>
                  <a:pt x="789" y="527"/>
                </a:cubicBezTo>
                <a:cubicBezTo>
                  <a:pt x="791" y="527"/>
                  <a:pt x="794" y="531"/>
                  <a:pt x="795" y="531"/>
                </a:cubicBezTo>
                <a:cubicBezTo>
                  <a:pt x="797" y="531"/>
                  <a:pt x="799" y="530"/>
                  <a:pt x="801" y="531"/>
                </a:cubicBezTo>
                <a:cubicBezTo>
                  <a:pt x="801" y="534"/>
                  <a:pt x="799" y="536"/>
                  <a:pt x="797" y="538"/>
                </a:cubicBezTo>
                <a:cubicBezTo>
                  <a:pt x="798" y="538"/>
                  <a:pt x="800" y="538"/>
                  <a:pt x="801" y="538"/>
                </a:cubicBezTo>
                <a:cubicBezTo>
                  <a:pt x="799" y="543"/>
                  <a:pt x="804" y="547"/>
                  <a:pt x="808" y="548"/>
                </a:cubicBezTo>
                <a:cubicBezTo>
                  <a:pt x="808" y="549"/>
                  <a:pt x="807" y="549"/>
                  <a:pt x="807" y="549"/>
                </a:cubicBezTo>
                <a:cubicBezTo>
                  <a:pt x="813" y="552"/>
                  <a:pt x="818" y="554"/>
                  <a:pt x="823" y="551"/>
                </a:cubicBezTo>
                <a:cubicBezTo>
                  <a:pt x="824" y="552"/>
                  <a:pt x="824" y="552"/>
                  <a:pt x="824" y="553"/>
                </a:cubicBezTo>
                <a:cubicBezTo>
                  <a:pt x="825" y="553"/>
                  <a:pt x="826" y="553"/>
                  <a:pt x="827" y="552"/>
                </a:cubicBezTo>
                <a:cubicBezTo>
                  <a:pt x="824" y="548"/>
                  <a:pt x="831" y="542"/>
                  <a:pt x="833" y="538"/>
                </a:cubicBezTo>
                <a:cubicBezTo>
                  <a:pt x="838" y="540"/>
                  <a:pt x="835" y="544"/>
                  <a:pt x="834" y="547"/>
                </a:cubicBezTo>
                <a:cubicBezTo>
                  <a:pt x="837" y="545"/>
                  <a:pt x="842" y="550"/>
                  <a:pt x="839" y="551"/>
                </a:cubicBezTo>
                <a:cubicBezTo>
                  <a:pt x="835" y="552"/>
                  <a:pt x="832" y="555"/>
                  <a:pt x="828" y="554"/>
                </a:cubicBezTo>
                <a:cubicBezTo>
                  <a:pt x="829" y="555"/>
                  <a:pt x="829" y="556"/>
                  <a:pt x="830" y="557"/>
                </a:cubicBezTo>
                <a:cubicBezTo>
                  <a:pt x="825" y="559"/>
                  <a:pt x="821" y="561"/>
                  <a:pt x="816" y="563"/>
                </a:cubicBezTo>
                <a:cubicBezTo>
                  <a:pt x="814" y="563"/>
                  <a:pt x="812" y="564"/>
                  <a:pt x="811" y="565"/>
                </a:cubicBezTo>
                <a:cubicBezTo>
                  <a:pt x="809" y="567"/>
                  <a:pt x="808" y="563"/>
                  <a:pt x="807" y="564"/>
                </a:cubicBezTo>
                <a:cubicBezTo>
                  <a:pt x="803" y="567"/>
                  <a:pt x="801" y="572"/>
                  <a:pt x="797" y="575"/>
                </a:cubicBezTo>
                <a:cubicBezTo>
                  <a:pt x="795" y="577"/>
                  <a:pt x="793" y="574"/>
                  <a:pt x="791" y="573"/>
                </a:cubicBezTo>
                <a:cubicBezTo>
                  <a:pt x="786" y="566"/>
                  <a:pt x="798" y="560"/>
                  <a:pt x="802" y="557"/>
                </a:cubicBezTo>
                <a:cubicBezTo>
                  <a:pt x="805" y="555"/>
                  <a:pt x="804" y="558"/>
                  <a:pt x="805" y="559"/>
                </a:cubicBezTo>
                <a:cubicBezTo>
                  <a:pt x="808" y="561"/>
                  <a:pt x="809" y="558"/>
                  <a:pt x="812" y="556"/>
                </a:cubicBezTo>
                <a:cubicBezTo>
                  <a:pt x="808" y="556"/>
                  <a:pt x="804" y="555"/>
                  <a:pt x="802" y="557"/>
                </a:cubicBezTo>
                <a:cubicBezTo>
                  <a:pt x="802" y="555"/>
                  <a:pt x="803" y="553"/>
                  <a:pt x="804" y="552"/>
                </a:cubicBezTo>
                <a:cubicBezTo>
                  <a:pt x="801" y="551"/>
                  <a:pt x="796" y="555"/>
                  <a:pt x="793" y="557"/>
                </a:cubicBezTo>
                <a:cubicBezTo>
                  <a:pt x="791" y="559"/>
                  <a:pt x="791" y="556"/>
                  <a:pt x="789" y="558"/>
                </a:cubicBezTo>
                <a:cubicBezTo>
                  <a:pt x="788" y="560"/>
                  <a:pt x="785" y="559"/>
                  <a:pt x="783" y="559"/>
                </a:cubicBezTo>
                <a:cubicBezTo>
                  <a:pt x="786" y="567"/>
                  <a:pt x="773" y="564"/>
                  <a:pt x="771" y="567"/>
                </a:cubicBezTo>
                <a:cubicBezTo>
                  <a:pt x="771" y="567"/>
                  <a:pt x="770" y="566"/>
                  <a:pt x="770" y="566"/>
                </a:cubicBezTo>
                <a:cubicBezTo>
                  <a:pt x="768" y="570"/>
                  <a:pt x="766" y="570"/>
                  <a:pt x="762" y="572"/>
                </a:cubicBezTo>
                <a:cubicBezTo>
                  <a:pt x="759" y="573"/>
                  <a:pt x="759" y="574"/>
                  <a:pt x="758" y="577"/>
                </a:cubicBezTo>
                <a:cubicBezTo>
                  <a:pt x="757" y="581"/>
                  <a:pt x="749" y="595"/>
                  <a:pt x="759" y="594"/>
                </a:cubicBezTo>
                <a:cubicBezTo>
                  <a:pt x="759" y="593"/>
                  <a:pt x="759" y="592"/>
                  <a:pt x="758" y="592"/>
                </a:cubicBezTo>
                <a:cubicBezTo>
                  <a:pt x="759" y="592"/>
                  <a:pt x="760" y="593"/>
                  <a:pt x="761" y="594"/>
                </a:cubicBezTo>
                <a:cubicBezTo>
                  <a:pt x="758" y="596"/>
                  <a:pt x="754" y="595"/>
                  <a:pt x="751" y="594"/>
                </a:cubicBezTo>
                <a:cubicBezTo>
                  <a:pt x="749" y="593"/>
                  <a:pt x="750" y="598"/>
                  <a:pt x="748" y="598"/>
                </a:cubicBezTo>
                <a:cubicBezTo>
                  <a:pt x="740" y="599"/>
                  <a:pt x="737" y="599"/>
                  <a:pt x="731" y="603"/>
                </a:cubicBezTo>
                <a:cubicBezTo>
                  <a:pt x="735" y="603"/>
                  <a:pt x="739" y="601"/>
                  <a:pt x="743" y="600"/>
                </a:cubicBezTo>
                <a:cubicBezTo>
                  <a:pt x="743" y="600"/>
                  <a:pt x="742" y="601"/>
                  <a:pt x="742" y="601"/>
                </a:cubicBezTo>
                <a:cubicBezTo>
                  <a:pt x="743" y="601"/>
                  <a:pt x="744" y="601"/>
                  <a:pt x="745" y="601"/>
                </a:cubicBezTo>
                <a:cubicBezTo>
                  <a:pt x="742" y="603"/>
                  <a:pt x="740" y="604"/>
                  <a:pt x="737" y="605"/>
                </a:cubicBezTo>
                <a:cubicBezTo>
                  <a:pt x="734" y="605"/>
                  <a:pt x="729" y="604"/>
                  <a:pt x="727" y="607"/>
                </a:cubicBezTo>
                <a:cubicBezTo>
                  <a:pt x="734" y="608"/>
                  <a:pt x="724" y="621"/>
                  <a:pt x="722" y="623"/>
                </a:cubicBezTo>
                <a:cubicBezTo>
                  <a:pt x="724" y="620"/>
                  <a:pt x="719" y="618"/>
                  <a:pt x="718" y="615"/>
                </a:cubicBezTo>
                <a:cubicBezTo>
                  <a:pt x="718" y="619"/>
                  <a:pt x="723" y="624"/>
                  <a:pt x="721" y="628"/>
                </a:cubicBezTo>
                <a:cubicBezTo>
                  <a:pt x="719" y="632"/>
                  <a:pt x="716" y="636"/>
                  <a:pt x="715" y="640"/>
                </a:cubicBezTo>
                <a:cubicBezTo>
                  <a:pt x="714" y="640"/>
                  <a:pt x="714" y="640"/>
                  <a:pt x="714" y="640"/>
                </a:cubicBezTo>
                <a:cubicBezTo>
                  <a:pt x="714" y="637"/>
                  <a:pt x="715" y="634"/>
                  <a:pt x="716" y="632"/>
                </a:cubicBezTo>
                <a:cubicBezTo>
                  <a:pt x="715" y="631"/>
                  <a:pt x="716" y="627"/>
                  <a:pt x="712" y="628"/>
                </a:cubicBezTo>
                <a:cubicBezTo>
                  <a:pt x="712" y="625"/>
                  <a:pt x="713" y="623"/>
                  <a:pt x="714" y="620"/>
                </a:cubicBezTo>
                <a:cubicBezTo>
                  <a:pt x="714" y="620"/>
                  <a:pt x="716" y="615"/>
                  <a:pt x="714" y="616"/>
                </a:cubicBezTo>
                <a:cubicBezTo>
                  <a:pt x="708" y="621"/>
                  <a:pt x="710" y="623"/>
                  <a:pt x="711" y="631"/>
                </a:cubicBezTo>
                <a:cubicBezTo>
                  <a:pt x="710" y="629"/>
                  <a:pt x="708" y="628"/>
                  <a:pt x="706" y="628"/>
                </a:cubicBezTo>
                <a:cubicBezTo>
                  <a:pt x="707" y="630"/>
                  <a:pt x="711" y="630"/>
                  <a:pt x="712" y="633"/>
                </a:cubicBezTo>
                <a:cubicBezTo>
                  <a:pt x="713" y="634"/>
                  <a:pt x="711" y="639"/>
                  <a:pt x="711" y="641"/>
                </a:cubicBezTo>
                <a:cubicBezTo>
                  <a:pt x="712" y="643"/>
                  <a:pt x="716" y="642"/>
                  <a:pt x="715" y="647"/>
                </a:cubicBezTo>
                <a:cubicBezTo>
                  <a:pt x="714" y="651"/>
                  <a:pt x="712" y="650"/>
                  <a:pt x="708" y="651"/>
                </a:cubicBezTo>
                <a:cubicBezTo>
                  <a:pt x="711" y="651"/>
                  <a:pt x="716" y="650"/>
                  <a:pt x="715" y="655"/>
                </a:cubicBezTo>
                <a:cubicBezTo>
                  <a:pt x="715" y="656"/>
                  <a:pt x="709" y="657"/>
                  <a:pt x="708" y="657"/>
                </a:cubicBezTo>
                <a:cubicBezTo>
                  <a:pt x="708" y="657"/>
                  <a:pt x="709" y="658"/>
                  <a:pt x="710" y="659"/>
                </a:cubicBezTo>
                <a:cubicBezTo>
                  <a:pt x="709" y="659"/>
                  <a:pt x="708" y="660"/>
                  <a:pt x="706" y="660"/>
                </a:cubicBezTo>
                <a:cubicBezTo>
                  <a:pt x="708" y="664"/>
                  <a:pt x="710" y="660"/>
                  <a:pt x="712" y="662"/>
                </a:cubicBezTo>
                <a:cubicBezTo>
                  <a:pt x="711" y="663"/>
                  <a:pt x="709" y="664"/>
                  <a:pt x="707" y="664"/>
                </a:cubicBezTo>
                <a:cubicBezTo>
                  <a:pt x="706" y="665"/>
                  <a:pt x="704" y="663"/>
                  <a:pt x="703" y="664"/>
                </a:cubicBezTo>
                <a:cubicBezTo>
                  <a:pt x="701" y="665"/>
                  <a:pt x="699" y="669"/>
                  <a:pt x="698" y="671"/>
                </a:cubicBezTo>
                <a:cubicBezTo>
                  <a:pt x="697" y="673"/>
                  <a:pt x="693" y="672"/>
                  <a:pt x="691" y="675"/>
                </a:cubicBezTo>
                <a:cubicBezTo>
                  <a:pt x="690" y="677"/>
                  <a:pt x="688" y="679"/>
                  <a:pt x="686" y="681"/>
                </a:cubicBezTo>
                <a:cubicBezTo>
                  <a:pt x="678" y="685"/>
                  <a:pt x="677" y="688"/>
                  <a:pt x="673" y="696"/>
                </a:cubicBezTo>
                <a:cubicBezTo>
                  <a:pt x="671" y="700"/>
                  <a:pt x="672" y="708"/>
                  <a:pt x="674" y="712"/>
                </a:cubicBezTo>
                <a:cubicBezTo>
                  <a:pt x="677" y="719"/>
                  <a:pt x="679" y="725"/>
                  <a:pt x="682" y="733"/>
                </a:cubicBezTo>
                <a:cubicBezTo>
                  <a:pt x="683" y="737"/>
                  <a:pt x="684" y="747"/>
                  <a:pt x="681" y="750"/>
                </a:cubicBezTo>
                <a:cubicBezTo>
                  <a:pt x="679" y="752"/>
                  <a:pt x="677" y="755"/>
                  <a:pt x="674" y="751"/>
                </a:cubicBezTo>
                <a:cubicBezTo>
                  <a:pt x="674" y="750"/>
                  <a:pt x="669" y="746"/>
                  <a:pt x="669" y="746"/>
                </a:cubicBezTo>
                <a:cubicBezTo>
                  <a:pt x="668" y="742"/>
                  <a:pt x="667" y="740"/>
                  <a:pt x="665" y="737"/>
                </a:cubicBezTo>
                <a:cubicBezTo>
                  <a:pt x="664" y="734"/>
                  <a:pt x="662" y="732"/>
                  <a:pt x="663" y="729"/>
                </a:cubicBezTo>
                <a:cubicBezTo>
                  <a:pt x="663" y="729"/>
                  <a:pt x="662" y="730"/>
                  <a:pt x="662" y="730"/>
                </a:cubicBezTo>
                <a:cubicBezTo>
                  <a:pt x="660" y="725"/>
                  <a:pt x="665" y="719"/>
                  <a:pt x="660" y="715"/>
                </a:cubicBezTo>
                <a:cubicBezTo>
                  <a:pt x="656" y="713"/>
                  <a:pt x="654" y="707"/>
                  <a:pt x="649" y="709"/>
                </a:cubicBezTo>
                <a:cubicBezTo>
                  <a:pt x="646" y="709"/>
                  <a:pt x="643" y="711"/>
                  <a:pt x="641" y="710"/>
                </a:cubicBezTo>
                <a:cubicBezTo>
                  <a:pt x="639" y="708"/>
                  <a:pt x="636" y="706"/>
                  <a:pt x="634" y="705"/>
                </a:cubicBezTo>
                <a:cubicBezTo>
                  <a:pt x="629" y="704"/>
                  <a:pt x="622" y="709"/>
                  <a:pt x="621" y="702"/>
                </a:cubicBezTo>
                <a:cubicBezTo>
                  <a:pt x="620" y="708"/>
                  <a:pt x="606" y="704"/>
                  <a:pt x="602" y="707"/>
                </a:cubicBezTo>
                <a:cubicBezTo>
                  <a:pt x="605" y="707"/>
                  <a:pt x="616" y="709"/>
                  <a:pt x="607" y="713"/>
                </a:cubicBezTo>
                <a:cubicBezTo>
                  <a:pt x="608" y="713"/>
                  <a:pt x="613" y="715"/>
                  <a:pt x="613" y="715"/>
                </a:cubicBezTo>
                <a:cubicBezTo>
                  <a:pt x="613" y="718"/>
                  <a:pt x="611" y="719"/>
                  <a:pt x="610" y="718"/>
                </a:cubicBezTo>
                <a:cubicBezTo>
                  <a:pt x="611" y="715"/>
                  <a:pt x="607" y="714"/>
                  <a:pt x="605" y="713"/>
                </a:cubicBezTo>
                <a:cubicBezTo>
                  <a:pt x="605" y="715"/>
                  <a:pt x="604" y="716"/>
                  <a:pt x="604" y="717"/>
                </a:cubicBezTo>
                <a:cubicBezTo>
                  <a:pt x="602" y="713"/>
                  <a:pt x="600" y="717"/>
                  <a:pt x="598" y="715"/>
                </a:cubicBezTo>
                <a:cubicBezTo>
                  <a:pt x="594" y="713"/>
                  <a:pt x="593" y="711"/>
                  <a:pt x="589" y="712"/>
                </a:cubicBezTo>
                <a:cubicBezTo>
                  <a:pt x="587" y="713"/>
                  <a:pt x="584" y="711"/>
                  <a:pt x="582" y="710"/>
                </a:cubicBezTo>
                <a:cubicBezTo>
                  <a:pt x="578" y="708"/>
                  <a:pt x="572" y="713"/>
                  <a:pt x="568" y="714"/>
                </a:cubicBezTo>
                <a:cubicBezTo>
                  <a:pt x="562" y="717"/>
                  <a:pt x="547" y="728"/>
                  <a:pt x="547" y="737"/>
                </a:cubicBezTo>
                <a:cubicBezTo>
                  <a:pt x="547" y="740"/>
                  <a:pt x="550" y="743"/>
                  <a:pt x="550" y="745"/>
                </a:cubicBezTo>
                <a:cubicBezTo>
                  <a:pt x="551" y="747"/>
                  <a:pt x="549" y="750"/>
                  <a:pt x="548" y="752"/>
                </a:cubicBezTo>
                <a:cubicBezTo>
                  <a:pt x="547" y="757"/>
                  <a:pt x="545" y="762"/>
                  <a:pt x="545" y="767"/>
                </a:cubicBezTo>
                <a:cubicBezTo>
                  <a:pt x="545" y="780"/>
                  <a:pt x="547" y="789"/>
                  <a:pt x="554" y="800"/>
                </a:cubicBezTo>
                <a:cubicBezTo>
                  <a:pt x="558" y="806"/>
                  <a:pt x="560" y="811"/>
                  <a:pt x="567" y="813"/>
                </a:cubicBezTo>
                <a:cubicBezTo>
                  <a:pt x="568" y="813"/>
                  <a:pt x="570" y="817"/>
                  <a:pt x="571" y="816"/>
                </a:cubicBezTo>
                <a:cubicBezTo>
                  <a:pt x="574" y="815"/>
                  <a:pt x="577" y="814"/>
                  <a:pt x="580" y="813"/>
                </a:cubicBezTo>
                <a:cubicBezTo>
                  <a:pt x="583" y="812"/>
                  <a:pt x="585" y="812"/>
                  <a:pt x="587" y="811"/>
                </a:cubicBezTo>
                <a:cubicBezTo>
                  <a:pt x="590" y="811"/>
                  <a:pt x="591" y="814"/>
                  <a:pt x="592" y="813"/>
                </a:cubicBezTo>
                <a:cubicBezTo>
                  <a:pt x="593" y="813"/>
                  <a:pt x="595" y="812"/>
                  <a:pt x="596" y="812"/>
                </a:cubicBezTo>
                <a:cubicBezTo>
                  <a:pt x="596" y="811"/>
                  <a:pt x="595" y="809"/>
                  <a:pt x="596" y="809"/>
                </a:cubicBezTo>
                <a:cubicBezTo>
                  <a:pt x="598" y="806"/>
                  <a:pt x="599" y="806"/>
                  <a:pt x="600" y="802"/>
                </a:cubicBezTo>
                <a:cubicBezTo>
                  <a:pt x="602" y="797"/>
                  <a:pt x="601" y="790"/>
                  <a:pt x="607" y="788"/>
                </a:cubicBezTo>
                <a:cubicBezTo>
                  <a:pt x="610" y="787"/>
                  <a:pt x="618" y="785"/>
                  <a:pt x="620" y="786"/>
                </a:cubicBezTo>
                <a:cubicBezTo>
                  <a:pt x="623" y="786"/>
                  <a:pt x="633" y="784"/>
                  <a:pt x="630" y="791"/>
                </a:cubicBezTo>
                <a:cubicBezTo>
                  <a:pt x="628" y="794"/>
                  <a:pt x="625" y="802"/>
                  <a:pt x="623" y="802"/>
                </a:cubicBezTo>
                <a:cubicBezTo>
                  <a:pt x="624" y="803"/>
                  <a:pt x="623" y="804"/>
                  <a:pt x="625" y="804"/>
                </a:cubicBezTo>
                <a:cubicBezTo>
                  <a:pt x="625" y="805"/>
                  <a:pt x="624" y="806"/>
                  <a:pt x="623" y="806"/>
                </a:cubicBezTo>
                <a:cubicBezTo>
                  <a:pt x="623" y="807"/>
                  <a:pt x="623" y="807"/>
                  <a:pt x="623" y="807"/>
                </a:cubicBezTo>
                <a:cubicBezTo>
                  <a:pt x="624" y="807"/>
                  <a:pt x="624" y="806"/>
                  <a:pt x="625" y="806"/>
                </a:cubicBezTo>
                <a:cubicBezTo>
                  <a:pt x="623" y="809"/>
                  <a:pt x="623" y="813"/>
                  <a:pt x="622" y="816"/>
                </a:cubicBezTo>
                <a:cubicBezTo>
                  <a:pt x="621" y="815"/>
                  <a:pt x="620" y="812"/>
                  <a:pt x="620" y="810"/>
                </a:cubicBezTo>
                <a:cubicBezTo>
                  <a:pt x="620" y="811"/>
                  <a:pt x="619" y="813"/>
                  <a:pt x="618" y="814"/>
                </a:cubicBezTo>
                <a:cubicBezTo>
                  <a:pt x="622" y="814"/>
                  <a:pt x="617" y="823"/>
                  <a:pt x="619" y="826"/>
                </a:cubicBezTo>
                <a:cubicBezTo>
                  <a:pt x="620" y="829"/>
                  <a:pt x="616" y="834"/>
                  <a:pt x="614" y="836"/>
                </a:cubicBezTo>
                <a:cubicBezTo>
                  <a:pt x="620" y="838"/>
                  <a:pt x="626" y="836"/>
                  <a:pt x="633" y="837"/>
                </a:cubicBezTo>
                <a:cubicBezTo>
                  <a:pt x="635" y="837"/>
                  <a:pt x="637" y="835"/>
                  <a:pt x="640" y="836"/>
                </a:cubicBezTo>
                <a:cubicBezTo>
                  <a:pt x="643" y="836"/>
                  <a:pt x="647" y="836"/>
                  <a:pt x="649" y="837"/>
                </a:cubicBezTo>
                <a:cubicBezTo>
                  <a:pt x="655" y="839"/>
                  <a:pt x="659" y="843"/>
                  <a:pt x="658" y="850"/>
                </a:cubicBezTo>
                <a:cubicBezTo>
                  <a:pt x="657" y="854"/>
                  <a:pt x="656" y="859"/>
                  <a:pt x="656" y="863"/>
                </a:cubicBezTo>
                <a:cubicBezTo>
                  <a:pt x="655" y="866"/>
                  <a:pt x="653" y="868"/>
                  <a:pt x="653" y="870"/>
                </a:cubicBezTo>
                <a:cubicBezTo>
                  <a:pt x="652" y="882"/>
                  <a:pt x="666" y="901"/>
                  <a:pt x="676" y="896"/>
                </a:cubicBezTo>
                <a:cubicBezTo>
                  <a:pt x="683" y="894"/>
                  <a:pt x="686" y="891"/>
                  <a:pt x="693" y="893"/>
                </a:cubicBezTo>
                <a:cubicBezTo>
                  <a:pt x="700" y="895"/>
                  <a:pt x="702" y="899"/>
                  <a:pt x="707" y="904"/>
                </a:cubicBezTo>
                <a:cubicBezTo>
                  <a:pt x="707" y="896"/>
                  <a:pt x="717" y="885"/>
                  <a:pt x="721" y="878"/>
                </a:cubicBezTo>
                <a:cubicBezTo>
                  <a:pt x="722" y="876"/>
                  <a:pt x="730" y="875"/>
                  <a:pt x="732" y="874"/>
                </a:cubicBezTo>
                <a:cubicBezTo>
                  <a:pt x="737" y="872"/>
                  <a:pt x="743" y="870"/>
                  <a:pt x="749" y="868"/>
                </a:cubicBezTo>
                <a:cubicBezTo>
                  <a:pt x="754" y="866"/>
                  <a:pt x="763" y="871"/>
                  <a:pt x="768" y="872"/>
                </a:cubicBezTo>
                <a:cubicBezTo>
                  <a:pt x="781" y="875"/>
                  <a:pt x="794" y="878"/>
                  <a:pt x="808" y="881"/>
                </a:cubicBezTo>
                <a:cubicBezTo>
                  <a:pt x="815" y="883"/>
                  <a:pt x="822" y="883"/>
                  <a:pt x="827" y="888"/>
                </a:cubicBezTo>
                <a:cubicBezTo>
                  <a:pt x="838" y="898"/>
                  <a:pt x="848" y="908"/>
                  <a:pt x="858" y="918"/>
                </a:cubicBezTo>
                <a:cubicBezTo>
                  <a:pt x="865" y="924"/>
                  <a:pt x="879" y="924"/>
                  <a:pt x="887" y="926"/>
                </a:cubicBezTo>
                <a:cubicBezTo>
                  <a:pt x="895" y="928"/>
                  <a:pt x="901" y="941"/>
                  <a:pt x="906" y="947"/>
                </a:cubicBezTo>
                <a:cubicBezTo>
                  <a:pt x="911" y="954"/>
                  <a:pt x="916" y="960"/>
                  <a:pt x="921" y="967"/>
                </a:cubicBezTo>
                <a:cubicBezTo>
                  <a:pt x="922" y="968"/>
                  <a:pt x="925" y="973"/>
                  <a:pt x="927" y="974"/>
                </a:cubicBezTo>
                <a:cubicBezTo>
                  <a:pt x="937" y="978"/>
                  <a:pt x="948" y="982"/>
                  <a:pt x="958" y="986"/>
                </a:cubicBezTo>
                <a:cubicBezTo>
                  <a:pt x="969" y="989"/>
                  <a:pt x="980" y="993"/>
                  <a:pt x="990" y="997"/>
                </a:cubicBezTo>
                <a:cubicBezTo>
                  <a:pt x="999" y="1000"/>
                  <a:pt x="1008" y="1010"/>
                  <a:pt x="1016" y="1016"/>
                </a:cubicBezTo>
                <a:cubicBezTo>
                  <a:pt x="1017" y="1016"/>
                  <a:pt x="1027" y="1016"/>
                  <a:pt x="1027" y="1017"/>
                </a:cubicBezTo>
                <a:cubicBezTo>
                  <a:pt x="1028" y="1022"/>
                  <a:pt x="1030" y="1026"/>
                  <a:pt x="1031" y="1031"/>
                </a:cubicBezTo>
                <a:close/>
                <a:moveTo>
                  <a:pt x="690" y="579"/>
                </a:moveTo>
                <a:cubicBezTo>
                  <a:pt x="690" y="583"/>
                  <a:pt x="680" y="585"/>
                  <a:pt x="676" y="585"/>
                </a:cubicBezTo>
                <a:cubicBezTo>
                  <a:pt x="672" y="585"/>
                  <a:pt x="671" y="585"/>
                  <a:pt x="667" y="588"/>
                </a:cubicBezTo>
                <a:cubicBezTo>
                  <a:pt x="665" y="591"/>
                  <a:pt x="663" y="593"/>
                  <a:pt x="660" y="591"/>
                </a:cubicBezTo>
                <a:cubicBezTo>
                  <a:pt x="660" y="589"/>
                  <a:pt x="663" y="588"/>
                  <a:pt x="665" y="587"/>
                </a:cubicBezTo>
                <a:cubicBezTo>
                  <a:pt x="663" y="585"/>
                  <a:pt x="663" y="586"/>
                  <a:pt x="663" y="584"/>
                </a:cubicBezTo>
                <a:cubicBezTo>
                  <a:pt x="660" y="587"/>
                  <a:pt x="658" y="590"/>
                  <a:pt x="656" y="594"/>
                </a:cubicBezTo>
                <a:cubicBezTo>
                  <a:pt x="658" y="595"/>
                  <a:pt x="659" y="595"/>
                  <a:pt x="661" y="596"/>
                </a:cubicBezTo>
                <a:cubicBezTo>
                  <a:pt x="661" y="596"/>
                  <a:pt x="660" y="597"/>
                  <a:pt x="660" y="597"/>
                </a:cubicBezTo>
                <a:cubicBezTo>
                  <a:pt x="667" y="598"/>
                  <a:pt x="670" y="594"/>
                  <a:pt x="676" y="592"/>
                </a:cubicBezTo>
                <a:cubicBezTo>
                  <a:pt x="682" y="590"/>
                  <a:pt x="686" y="587"/>
                  <a:pt x="691" y="583"/>
                </a:cubicBezTo>
                <a:cubicBezTo>
                  <a:pt x="692" y="581"/>
                  <a:pt x="692" y="580"/>
                  <a:pt x="690" y="579"/>
                </a:cubicBezTo>
                <a:close/>
                <a:moveTo>
                  <a:pt x="700" y="577"/>
                </a:moveTo>
                <a:cubicBezTo>
                  <a:pt x="705" y="582"/>
                  <a:pt x="717" y="572"/>
                  <a:pt x="711" y="570"/>
                </a:cubicBezTo>
                <a:cubicBezTo>
                  <a:pt x="712" y="568"/>
                  <a:pt x="714" y="567"/>
                  <a:pt x="716" y="566"/>
                </a:cubicBezTo>
                <a:cubicBezTo>
                  <a:pt x="712" y="567"/>
                  <a:pt x="705" y="572"/>
                  <a:pt x="703" y="571"/>
                </a:cubicBezTo>
                <a:cubicBezTo>
                  <a:pt x="699" y="569"/>
                  <a:pt x="693" y="572"/>
                  <a:pt x="689" y="573"/>
                </a:cubicBezTo>
                <a:cubicBezTo>
                  <a:pt x="679" y="585"/>
                  <a:pt x="696" y="573"/>
                  <a:pt x="700" y="577"/>
                </a:cubicBezTo>
                <a:close/>
                <a:moveTo>
                  <a:pt x="590" y="541"/>
                </a:moveTo>
                <a:cubicBezTo>
                  <a:pt x="593" y="542"/>
                  <a:pt x="596" y="540"/>
                  <a:pt x="599" y="539"/>
                </a:cubicBezTo>
                <a:cubicBezTo>
                  <a:pt x="599" y="540"/>
                  <a:pt x="599" y="541"/>
                  <a:pt x="598" y="541"/>
                </a:cubicBezTo>
                <a:cubicBezTo>
                  <a:pt x="606" y="546"/>
                  <a:pt x="617" y="530"/>
                  <a:pt x="623" y="534"/>
                </a:cubicBezTo>
                <a:cubicBezTo>
                  <a:pt x="620" y="535"/>
                  <a:pt x="618" y="538"/>
                  <a:pt x="617" y="541"/>
                </a:cubicBezTo>
                <a:cubicBezTo>
                  <a:pt x="620" y="539"/>
                  <a:pt x="622" y="539"/>
                  <a:pt x="624" y="542"/>
                </a:cubicBezTo>
                <a:cubicBezTo>
                  <a:pt x="626" y="544"/>
                  <a:pt x="628" y="543"/>
                  <a:pt x="630" y="544"/>
                </a:cubicBezTo>
                <a:cubicBezTo>
                  <a:pt x="631" y="545"/>
                  <a:pt x="642" y="541"/>
                  <a:pt x="644" y="541"/>
                </a:cubicBezTo>
                <a:cubicBezTo>
                  <a:pt x="643" y="544"/>
                  <a:pt x="647" y="543"/>
                  <a:pt x="649" y="544"/>
                </a:cubicBezTo>
                <a:cubicBezTo>
                  <a:pt x="650" y="545"/>
                  <a:pt x="651" y="548"/>
                  <a:pt x="653" y="550"/>
                </a:cubicBezTo>
                <a:cubicBezTo>
                  <a:pt x="650" y="549"/>
                  <a:pt x="647" y="548"/>
                  <a:pt x="646" y="551"/>
                </a:cubicBezTo>
                <a:cubicBezTo>
                  <a:pt x="642" y="546"/>
                  <a:pt x="634" y="549"/>
                  <a:pt x="632" y="553"/>
                </a:cubicBezTo>
                <a:cubicBezTo>
                  <a:pt x="631" y="553"/>
                  <a:pt x="631" y="553"/>
                  <a:pt x="631" y="553"/>
                </a:cubicBezTo>
                <a:cubicBezTo>
                  <a:pt x="631" y="552"/>
                  <a:pt x="632" y="551"/>
                  <a:pt x="632" y="551"/>
                </a:cubicBezTo>
                <a:cubicBezTo>
                  <a:pt x="631" y="552"/>
                  <a:pt x="630" y="552"/>
                  <a:pt x="629" y="553"/>
                </a:cubicBezTo>
                <a:cubicBezTo>
                  <a:pt x="629" y="552"/>
                  <a:pt x="629" y="551"/>
                  <a:pt x="629" y="550"/>
                </a:cubicBezTo>
                <a:cubicBezTo>
                  <a:pt x="626" y="553"/>
                  <a:pt x="621" y="560"/>
                  <a:pt x="621" y="564"/>
                </a:cubicBezTo>
                <a:cubicBezTo>
                  <a:pt x="624" y="565"/>
                  <a:pt x="625" y="559"/>
                  <a:pt x="628" y="557"/>
                </a:cubicBezTo>
                <a:cubicBezTo>
                  <a:pt x="628" y="560"/>
                  <a:pt x="625" y="564"/>
                  <a:pt x="625" y="567"/>
                </a:cubicBezTo>
                <a:cubicBezTo>
                  <a:pt x="624" y="571"/>
                  <a:pt x="622" y="576"/>
                  <a:pt x="622" y="580"/>
                </a:cubicBezTo>
                <a:cubicBezTo>
                  <a:pt x="622" y="586"/>
                  <a:pt x="626" y="603"/>
                  <a:pt x="632" y="590"/>
                </a:cubicBezTo>
                <a:cubicBezTo>
                  <a:pt x="635" y="583"/>
                  <a:pt x="634" y="579"/>
                  <a:pt x="633" y="572"/>
                </a:cubicBezTo>
                <a:cubicBezTo>
                  <a:pt x="632" y="564"/>
                  <a:pt x="637" y="563"/>
                  <a:pt x="639" y="558"/>
                </a:cubicBezTo>
                <a:cubicBezTo>
                  <a:pt x="639" y="559"/>
                  <a:pt x="639" y="561"/>
                  <a:pt x="639" y="562"/>
                </a:cubicBezTo>
                <a:cubicBezTo>
                  <a:pt x="641" y="560"/>
                  <a:pt x="640" y="556"/>
                  <a:pt x="645" y="556"/>
                </a:cubicBezTo>
                <a:cubicBezTo>
                  <a:pt x="641" y="551"/>
                  <a:pt x="648" y="552"/>
                  <a:pt x="651" y="554"/>
                </a:cubicBezTo>
                <a:cubicBezTo>
                  <a:pt x="653" y="557"/>
                  <a:pt x="656" y="555"/>
                  <a:pt x="657" y="560"/>
                </a:cubicBezTo>
                <a:cubicBezTo>
                  <a:pt x="657" y="560"/>
                  <a:pt x="657" y="560"/>
                  <a:pt x="656" y="560"/>
                </a:cubicBezTo>
                <a:cubicBezTo>
                  <a:pt x="658" y="562"/>
                  <a:pt x="658" y="566"/>
                  <a:pt x="656" y="568"/>
                </a:cubicBezTo>
                <a:cubicBezTo>
                  <a:pt x="655" y="568"/>
                  <a:pt x="652" y="572"/>
                  <a:pt x="652" y="573"/>
                </a:cubicBezTo>
                <a:cubicBezTo>
                  <a:pt x="653" y="575"/>
                  <a:pt x="659" y="570"/>
                  <a:pt x="660" y="570"/>
                </a:cubicBezTo>
                <a:cubicBezTo>
                  <a:pt x="663" y="570"/>
                  <a:pt x="663" y="579"/>
                  <a:pt x="664" y="581"/>
                </a:cubicBezTo>
                <a:cubicBezTo>
                  <a:pt x="666" y="579"/>
                  <a:pt x="668" y="577"/>
                  <a:pt x="669" y="575"/>
                </a:cubicBezTo>
                <a:cubicBezTo>
                  <a:pt x="670" y="574"/>
                  <a:pt x="669" y="570"/>
                  <a:pt x="670" y="569"/>
                </a:cubicBezTo>
                <a:cubicBezTo>
                  <a:pt x="671" y="565"/>
                  <a:pt x="675" y="560"/>
                  <a:pt x="670" y="558"/>
                </a:cubicBezTo>
                <a:cubicBezTo>
                  <a:pt x="674" y="556"/>
                  <a:pt x="672" y="561"/>
                  <a:pt x="675" y="560"/>
                </a:cubicBezTo>
                <a:cubicBezTo>
                  <a:pt x="675" y="561"/>
                  <a:pt x="675" y="562"/>
                  <a:pt x="674" y="563"/>
                </a:cubicBezTo>
                <a:cubicBezTo>
                  <a:pt x="675" y="563"/>
                  <a:pt x="675" y="563"/>
                  <a:pt x="675" y="564"/>
                </a:cubicBezTo>
                <a:cubicBezTo>
                  <a:pt x="677" y="562"/>
                  <a:pt x="681" y="565"/>
                  <a:pt x="683" y="564"/>
                </a:cubicBezTo>
                <a:cubicBezTo>
                  <a:pt x="683" y="564"/>
                  <a:pt x="682" y="561"/>
                  <a:pt x="685" y="563"/>
                </a:cubicBezTo>
                <a:cubicBezTo>
                  <a:pt x="682" y="559"/>
                  <a:pt x="682" y="551"/>
                  <a:pt x="676" y="550"/>
                </a:cubicBezTo>
                <a:cubicBezTo>
                  <a:pt x="671" y="549"/>
                  <a:pt x="665" y="549"/>
                  <a:pt x="659" y="547"/>
                </a:cubicBezTo>
                <a:cubicBezTo>
                  <a:pt x="658" y="547"/>
                  <a:pt x="647" y="544"/>
                  <a:pt x="648" y="543"/>
                </a:cubicBezTo>
                <a:cubicBezTo>
                  <a:pt x="649" y="541"/>
                  <a:pt x="648" y="540"/>
                  <a:pt x="647" y="539"/>
                </a:cubicBezTo>
                <a:cubicBezTo>
                  <a:pt x="646" y="538"/>
                  <a:pt x="648" y="537"/>
                  <a:pt x="647" y="535"/>
                </a:cubicBezTo>
                <a:cubicBezTo>
                  <a:pt x="646" y="532"/>
                  <a:pt x="643" y="534"/>
                  <a:pt x="645" y="528"/>
                </a:cubicBezTo>
                <a:cubicBezTo>
                  <a:pt x="637" y="530"/>
                  <a:pt x="637" y="526"/>
                  <a:pt x="633" y="520"/>
                </a:cubicBezTo>
                <a:cubicBezTo>
                  <a:pt x="631" y="517"/>
                  <a:pt x="629" y="521"/>
                  <a:pt x="627" y="520"/>
                </a:cubicBezTo>
                <a:cubicBezTo>
                  <a:pt x="624" y="519"/>
                  <a:pt x="622" y="517"/>
                  <a:pt x="619" y="517"/>
                </a:cubicBezTo>
                <a:cubicBezTo>
                  <a:pt x="622" y="520"/>
                  <a:pt x="619" y="521"/>
                  <a:pt x="617" y="523"/>
                </a:cubicBezTo>
                <a:cubicBezTo>
                  <a:pt x="617" y="522"/>
                  <a:pt x="618" y="520"/>
                  <a:pt x="618" y="519"/>
                </a:cubicBezTo>
                <a:cubicBezTo>
                  <a:pt x="616" y="520"/>
                  <a:pt x="616" y="523"/>
                  <a:pt x="614" y="524"/>
                </a:cubicBezTo>
                <a:cubicBezTo>
                  <a:pt x="614" y="523"/>
                  <a:pt x="614" y="522"/>
                  <a:pt x="615" y="521"/>
                </a:cubicBezTo>
                <a:cubicBezTo>
                  <a:pt x="611" y="522"/>
                  <a:pt x="612" y="526"/>
                  <a:pt x="609" y="527"/>
                </a:cubicBezTo>
                <a:cubicBezTo>
                  <a:pt x="606" y="529"/>
                  <a:pt x="602" y="530"/>
                  <a:pt x="599" y="532"/>
                </a:cubicBezTo>
                <a:cubicBezTo>
                  <a:pt x="596" y="535"/>
                  <a:pt x="593" y="538"/>
                  <a:pt x="590" y="541"/>
                </a:cubicBezTo>
                <a:close/>
                <a:moveTo>
                  <a:pt x="392" y="300"/>
                </a:moveTo>
                <a:cubicBezTo>
                  <a:pt x="391" y="300"/>
                  <a:pt x="390" y="299"/>
                  <a:pt x="389" y="299"/>
                </a:cubicBezTo>
                <a:cubicBezTo>
                  <a:pt x="390" y="298"/>
                  <a:pt x="390" y="297"/>
                  <a:pt x="391" y="297"/>
                </a:cubicBezTo>
                <a:cubicBezTo>
                  <a:pt x="388" y="296"/>
                  <a:pt x="385" y="301"/>
                  <a:pt x="382" y="301"/>
                </a:cubicBezTo>
                <a:cubicBezTo>
                  <a:pt x="377" y="302"/>
                  <a:pt x="375" y="302"/>
                  <a:pt x="370" y="300"/>
                </a:cubicBezTo>
                <a:cubicBezTo>
                  <a:pt x="371" y="296"/>
                  <a:pt x="377" y="295"/>
                  <a:pt x="380" y="294"/>
                </a:cubicBezTo>
                <a:cubicBezTo>
                  <a:pt x="374" y="291"/>
                  <a:pt x="372" y="291"/>
                  <a:pt x="366" y="293"/>
                </a:cubicBezTo>
                <a:cubicBezTo>
                  <a:pt x="362" y="295"/>
                  <a:pt x="358" y="296"/>
                  <a:pt x="354" y="298"/>
                </a:cubicBezTo>
                <a:cubicBezTo>
                  <a:pt x="349" y="299"/>
                  <a:pt x="345" y="300"/>
                  <a:pt x="340" y="301"/>
                </a:cubicBezTo>
                <a:cubicBezTo>
                  <a:pt x="338" y="302"/>
                  <a:pt x="328" y="302"/>
                  <a:pt x="335" y="307"/>
                </a:cubicBezTo>
                <a:cubicBezTo>
                  <a:pt x="336" y="307"/>
                  <a:pt x="337" y="306"/>
                  <a:pt x="337" y="306"/>
                </a:cubicBezTo>
                <a:cubicBezTo>
                  <a:pt x="337" y="305"/>
                  <a:pt x="337" y="305"/>
                  <a:pt x="336" y="304"/>
                </a:cubicBezTo>
                <a:cubicBezTo>
                  <a:pt x="339" y="303"/>
                  <a:pt x="347" y="303"/>
                  <a:pt x="350" y="304"/>
                </a:cubicBezTo>
                <a:cubicBezTo>
                  <a:pt x="349" y="303"/>
                  <a:pt x="349" y="303"/>
                  <a:pt x="349" y="302"/>
                </a:cubicBezTo>
                <a:cubicBezTo>
                  <a:pt x="354" y="302"/>
                  <a:pt x="359" y="302"/>
                  <a:pt x="363" y="305"/>
                </a:cubicBezTo>
                <a:cubicBezTo>
                  <a:pt x="361" y="309"/>
                  <a:pt x="355" y="306"/>
                  <a:pt x="351" y="307"/>
                </a:cubicBezTo>
                <a:cubicBezTo>
                  <a:pt x="353" y="308"/>
                  <a:pt x="354" y="309"/>
                  <a:pt x="355" y="311"/>
                </a:cubicBezTo>
                <a:cubicBezTo>
                  <a:pt x="353" y="311"/>
                  <a:pt x="351" y="312"/>
                  <a:pt x="350" y="313"/>
                </a:cubicBezTo>
                <a:cubicBezTo>
                  <a:pt x="353" y="317"/>
                  <a:pt x="348" y="317"/>
                  <a:pt x="346" y="318"/>
                </a:cubicBezTo>
                <a:cubicBezTo>
                  <a:pt x="349" y="320"/>
                  <a:pt x="352" y="318"/>
                  <a:pt x="356" y="320"/>
                </a:cubicBezTo>
                <a:cubicBezTo>
                  <a:pt x="358" y="321"/>
                  <a:pt x="361" y="315"/>
                  <a:pt x="363" y="314"/>
                </a:cubicBezTo>
                <a:cubicBezTo>
                  <a:pt x="367" y="311"/>
                  <a:pt x="373" y="313"/>
                  <a:pt x="368" y="316"/>
                </a:cubicBezTo>
                <a:cubicBezTo>
                  <a:pt x="366" y="318"/>
                  <a:pt x="366" y="319"/>
                  <a:pt x="365" y="320"/>
                </a:cubicBezTo>
                <a:cubicBezTo>
                  <a:pt x="364" y="321"/>
                  <a:pt x="362" y="321"/>
                  <a:pt x="361" y="322"/>
                </a:cubicBezTo>
                <a:cubicBezTo>
                  <a:pt x="366" y="326"/>
                  <a:pt x="371" y="314"/>
                  <a:pt x="377" y="315"/>
                </a:cubicBezTo>
                <a:cubicBezTo>
                  <a:pt x="376" y="313"/>
                  <a:pt x="374" y="312"/>
                  <a:pt x="372" y="312"/>
                </a:cubicBezTo>
                <a:cubicBezTo>
                  <a:pt x="377" y="306"/>
                  <a:pt x="387" y="314"/>
                  <a:pt x="389" y="308"/>
                </a:cubicBezTo>
                <a:cubicBezTo>
                  <a:pt x="389" y="309"/>
                  <a:pt x="387" y="309"/>
                  <a:pt x="387" y="309"/>
                </a:cubicBezTo>
                <a:cubicBezTo>
                  <a:pt x="387" y="305"/>
                  <a:pt x="389" y="307"/>
                  <a:pt x="390" y="305"/>
                </a:cubicBezTo>
                <a:cubicBezTo>
                  <a:pt x="391" y="303"/>
                  <a:pt x="391" y="302"/>
                  <a:pt x="392" y="300"/>
                </a:cubicBezTo>
                <a:close/>
                <a:moveTo>
                  <a:pt x="459" y="350"/>
                </a:moveTo>
                <a:cubicBezTo>
                  <a:pt x="453" y="348"/>
                  <a:pt x="445" y="346"/>
                  <a:pt x="440" y="350"/>
                </a:cubicBezTo>
                <a:cubicBezTo>
                  <a:pt x="438" y="352"/>
                  <a:pt x="437" y="355"/>
                  <a:pt x="435" y="356"/>
                </a:cubicBezTo>
                <a:cubicBezTo>
                  <a:pt x="433" y="359"/>
                  <a:pt x="431" y="360"/>
                  <a:pt x="428" y="360"/>
                </a:cubicBezTo>
                <a:cubicBezTo>
                  <a:pt x="425" y="360"/>
                  <a:pt x="419" y="360"/>
                  <a:pt x="417" y="356"/>
                </a:cubicBezTo>
                <a:cubicBezTo>
                  <a:pt x="417" y="355"/>
                  <a:pt x="411" y="356"/>
                  <a:pt x="410" y="353"/>
                </a:cubicBezTo>
                <a:cubicBezTo>
                  <a:pt x="409" y="352"/>
                  <a:pt x="404" y="350"/>
                  <a:pt x="403" y="351"/>
                </a:cubicBezTo>
                <a:cubicBezTo>
                  <a:pt x="402" y="352"/>
                  <a:pt x="409" y="355"/>
                  <a:pt x="410" y="355"/>
                </a:cubicBezTo>
                <a:cubicBezTo>
                  <a:pt x="408" y="359"/>
                  <a:pt x="418" y="362"/>
                  <a:pt x="412" y="364"/>
                </a:cubicBezTo>
                <a:cubicBezTo>
                  <a:pt x="410" y="364"/>
                  <a:pt x="408" y="363"/>
                  <a:pt x="407" y="365"/>
                </a:cubicBezTo>
                <a:cubicBezTo>
                  <a:pt x="405" y="367"/>
                  <a:pt x="406" y="368"/>
                  <a:pt x="403" y="369"/>
                </a:cubicBezTo>
                <a:cubicBezTo>
                  <a:pt x="404" y="369"/>
                  <a:pt x="404" y="369"/>
                  <a:pt x="405" y="370"/>
                </a:cubicBezTo>
                <a:cubicBezTo>
                  <a:pt x="403" y="371"/>
                  <a:pt x="400" y="370"/>
                  <a:pt x="398" y="370"/>
                </a:cubicBezTo>
                <a:cubicBezTo>
                  <a:pt x="398" y="370"/>
                  <a:pt x="398" y="371"/>
                  <a:pt x="398" y="371"/>
                </a:cubicBezTo>
                <a:cubicBezTo>
                  <a:pt x="395" y="371"/>
                  <a:pt x="393" y="370"/>
                  <a:pt x="391" y="370"/>
                </a:cubicBezTo>
                <a:cubicBezTo>
                  <a:pt x="394" y="374"/>
                  <a:pt x="403" y="375"/>
                  <a:pt x="408" y="376"/>
                </a:cubicBezTo>
                <a:cubicBezTo>
                  <a:pt x="411" y="377"/>
                  <a:pt x="423" y="375"/>
                  <a:pt x="421" y="371"/>
                </a:cubicBezTo>
                <a:cubicBezTo>
                  <a:pt x="425" y="367"/>
                  <a:pt x="428" y="368"/>
                  <a:pt x="432" y="366"/>
                </a:cubicBezTo>
                <a:cubicBezTo>
                  <a:pt x="434" y="365"/>
                  <a:pt x="437" y="362"/>
                  <a:pt x="439" y="360"/>
                </a:cubicBezTo>
                <a:cubicBezTo>
                  <a:pt x="438" y="360"/>
                  <a:pt x="438" y="360"/>
                  <a:pt x="437" y="360"/>
                </a:cubicBezTo>
                <a:cubicBezTo>
                  <a:pt x="440" y="358"/>
                  <a:pt x="441" y="356"/>
                  <a:pt x="444" y="355"/>
                </a:cubicBezTo>
                <a:cubicBezTo>
                  <a:pt x="447" y="355"/>
                  <a:pt x="449" y="356"/>
                  <a:pt x="451" y="353"/>
                </a:cubicBezTo>
                <a:cubicBezTo>
                  <a:pt x="449" y="354"/>
                  <a:pt x="449" y="354"/>
                  <a:pt x="447" y="353"/>
                </a:cubicBezTo>
                <a:cubicBezTo>
                  <a:pt x="449" y="353"/>
                  <a:pt x="451" y="352"/>
                  <a:pt x="453" y="352"/>
                </a:cubicBezTo>
                <a:cubicBezTo>
                  <a:pt x="451" y="352"/>
                  <a:pt x="449" y="352"/>
                  <a:pt x="447" y="351"/>
                </a:cubicBezTo>
                <a:cubicBezTo>
                  <a:pt x="449" y="351"/>
                  <a:pt x="450" y="351"/>
                  <a:pt x="452" y="351"/>
                </a:cubicBezTo>
                <a:cubicBezTo>
                  <a:pt x="447" y="349"/>
                  <a:pt x="442" y="353"/>
                  <a:pt x="437" y="356"/>
                </a:cubicBezTo>
                <a:cubicBezTo>
                  <a:pt x="439" y="350"/>
                  <a:pt x="455" y="346"/>
                  <a:pt x="456" y="353"/>
                </a:cubicBezTo>
                <a:cubicBezTo>
                  <a:pt x="457" y="352"/>
                  <a:pt x="458" y="351"/>
                  <a:pt x="459" y="350"/>
                </a:cubicBezTo>
                <a:close/>
                <a:moveTo>
                  <a:pt x="545" y="485"/>
                </a:moveTo>
                <a:cubicBezTo>
                  <a:pt x="545" y="481"/>
                  <a:pt x="545" y="483"/>
                  <a:pt x="547" y="482"/>
                </a:cubicBezTo>
                <a:cubicBezTo>
                  <a:pt x="547" y="483"/>
                  <a:pt x="547" y="483"/>
                  <a:pt x="547" y="484"/>
                </a:cubicBezTo>
                <a:cubicBezTo>
                  <a:pt x="547" y="484"/>
                  <a:pt x="547" y="484"/>
                  <a:pt x="547" y="483"/>
                </a:cubicBezTo>
                <a:cubicBezTo>
                  <a:pt x="550" y="484"/>
                  <a:pt x="549" y="487"/>
                  <a:pt x="549" y="489"/>
                </a:cubicBezTo>
                <a:cubicBezTo>
                  <a:pt x="550" y="488"/>
                  <a:pt x="551" y="486"/>
                  <a:pt x="553" y="487"/>
                </a:cubicBezTo>
                <a:cubicBezTo>
                  <a:pt x="554" y="488"/>
                  <a:pt x="552" y="491"/>
                  <a:pt x="551" y="492"/>
                </a:cubicBezTo>
                <a:cubicBezTo>
                  <a:pt x="552" y="491"/>
                  <a:pt x="553" y="491"/>
                  <a:pt x="554" y="491"/>
                </a:cubicBezTo>
                <a:cubicBezTo>
                  <a:pt x="551" y="493"/>
                  <a:pt x="551" y="497"/>
                  <a:pt x="552" y="500"/>
                </a:cubicBezTo>
                <a:cubicBezTo>
                  <a:pt x="553" y="504"/>
                  <a:pt x="555" y="500"/>
                  <a:pt x="555" y="498"/>
                </a:cubicBezTo>
                <a:cubicBezTo>
                  <a:pt x="555" y="498"/>
                  <a:pt x="556" y="498"/>
                  <a:pt x="556" y="499"/>
                </a:cubicBezTo>
                <a:cubicBezTo>
                  <a:pt x="555" y="496"/>
                  <a:pt x="558" y="492"/>
                  <a:pt x="556" y="491"/>
                </a:cubicBezTo>
                <a:cubicBezTo>
                  <a:pt x="554" y="489"/>
                  <a:pt x="552" y="484"/>
                  <a:pt x="551" y="482"/>
                </a:cubicBezTo>
                <a:cubicBezTo>
                  <a:pt x="550" y="478"/>
                  <a:pt x="542" y="461"/>
                  <a:pt x="545" y="459"/>
                </a:cubicBezTo>
                <a:cubicBezTo>
                  <a:pt x="545" y="459"/>
                  <a:pt x="545" y="459"/>
                  <a:pt x="545" y="459"/>
                </a:cubicBezTo>
                <a:cubicBezTo>
                  <a:pt x="544" y="460"/>
                  <a:pt x="543" y="460"/>
                  <a:pt x="542" y="460"/>
                </a:cubicBezTo>
                <a:cubicBezTo>
                  <a:pt x="542" y="458"/>
                  <a:pt x="543" y="457"/>
                  <a:pt x="545" y="456"/>
                </a:cubicBezTo>
                <a:cubicBezTo>
                  <a:pt x="545" y="456"/>
                  <a:pt x="543" y="455"/>
                  <a:pt x="543" y="455"/>
                </a:cubicBezTo>
                <a:cubicBezTo>
                  <a:pt x="541" y="459"/>
                  <a:pt x="541" y="461"/>
                  <a:pt x="544" y="463"/>
                </a:cubicBezTo>
                <a:cubicBezTo>
                  <a:pt x="542" y="462"/>
                  <a:pt x="536" y="459"/>
                  <a:pt x="535" y="464"/>
                </a:cubicBezTo>
                <a:cubicBezTo>
                  <a:pt x="533" y="471"/>
                  <a:pt x="534" y="470"/>
                  <a:pt x="540" y="471"/>
                </a:cubicBezTo>
                <a:cubicBezTo>
                  <a:pt x="533" y="473"/>
                  <a:pt x="541" y="480"/>
                  <a:pt x="543" y="483"/>
                </a:cubicBezTo>
                <a:cubicBezTo>
                  <a:pt x="543" y="484"/>
                  <a:pt x="544" y="484"/>
                  <a:pt x="545" y="485"/>
                </a:cubicBezTo>
                <a:close/>
                <a:moveTo>
                  <a:pt x="18" y="383"/>
                </a:moveTo>
                <a:cubicBezTo>
                  <a:pt x="13" y="381"/>
                  <a:pt x="10" y="385"/>
                  <a:pt x="5" y="384"/>
                </a:cubicBezTo>
                <a:cubicBezTo>
                  <a:pt x="7" y="388"/>
                  <a:pt x="11" y="388"/>
                  <a:pt x="14" y="389"/>
                </a:cubicBezTo>
                <a:cubicBezTo>
                  <a:pt x="15" y="387"/>
                  <a:pt x="17" y="388"/>
                  <a:pt x="19" y="388"/>
                </a:cubicBezTo>
                <a:cubicBezTo>
                  <a:pt x="19" y="387"/>
                  <a:pt x="19" y="387"/>
                  <a:pt x="19" y="386"/>
                </a:cubicBezTo>
                <a:cubicBezTo>
                  <a:pt x="19" y="385"/>
                  <a:pt x="17" y="385"/>
                  <a:pt x="18" y="383"/>
                </a:cubicBezTo>
                <a:close/>
                <a:moveTo>
                  <a:pt x="332" y="216"/>
                </a:moveTo>
                <a:cubicBezTo>
                  <a:pt x="337" y="219"/>
                  <a:pt x="340" y="220"/>
                  <a:pt x="344" y="224"/>
                </a:cubicBezTo>
                <a:cubicBezTo>
                  <a:pt x="350" y="231"/>
                  <a:pt x="349" y="231"/>
                  <a:pt x="357" y="227"/>
                </a:cubicBezTo>
                <a:cubicBezTo>
                  <a:pt x="358" y="226"/>
                  <a:pt x="359" y="225"/>
                  <a:pt x="360" y="225"/>
                </a:cubicBezTo>
                <a:cubicBezTo>
                  <a:pt x="361" y="224"/>
                  <a:pt x="361" y="226"/>
                  <a:pt x="361" y="226"/>
                </a:cubicBezTo>
                <a:cubicBezTo>
                  <a:pt x="364" y="226"/>
                  <a:pt x="366" y="224"/>
                  <a:pt x="369" y="223"/>
                </a:cubicBezTo>
                <a:cubicBezTo>
                  <a:pt x="371" y="212"/>
                  <a:pt x="371" y="212"/>
                  <a:pt x="371" y="212"/>
                </a:cubicBezTo>
                <a:cubicBezTo>
                  <a:pt x="374" y="215"/>
                  <a:pt x="378" y="212"/>
                  <a:pt x="379" y="208"/>
                </a:cubicBezTo>
                <a:cubicBezTo>
                  <a:pt x="380" y="205"/>
                  <a:pt x="381" y="205"/>
                  <a:pt x="384" y="204"/>
                </a:cubicBezTo>
                <a:cubicBezTo>
                  <a:pt x="390" y="201"/>
                  <a:pt x="400" y="199"/>
                  <a:pt x="405" y="194"/>
                </a:cubicBezTo>
                <a:cubicBezTo>
                  <a:pt x="409" y="191"/>
                  <a:pt x="409" y="190"/>
                  <a:pt x="405" y="187"/>
                </a:cubicBezTo>
                <a:cubicBezTo>
                  <a:pt x="402" y="185"/>
                  <a:pt x="399" y="183"/>
                  <a:pt x="396" y="182"/>
                </a:cubicBezTo>
                <a:cubicBezTo>
                  <a:pt x="390" y="179"/>
                  <a:pt x="384" y="177"/>
                  <a:pt x="379" y="183"/>
                </a:cubicBezTo>
                <a:cubicBezTo>
                  <a:pt x="379" y="182"/>
                  <a:pt x="379" y="180"/>
                  <a:pt x="379" y="180"/>
                </a:cubicBezTo>
                <a:cubicBezTo>
                  <a:pt x="372" y="182"/>
                  <a:pt x="366" y="173"/>
                  <a:pt x="360" y="174"/>
                </a:cubicBezTo>
                <a:cubicBezTo>
                  <a:pt x="352" y="175"/>
                  <a:pt x="344" y="176"/>
                  <a:pt x="336" y="178"/>
                </a:cubicBezTo>
                <a:cubicBezTo>
                  <a:pt x="338" y="180"/>
                  <a:pt x="343" y="188"/>
                  <a:pt x="342" y="189"/>
                </a:cubicBezTo>
                <a:cubicBezTo>
                  <a:pt x="339" y="191"/>
                  <a:pt x="333" y="197"/>
                  <a:pt x="337" y="201"/>
                </a:cubicBezTo>
                <a:cubicBezTo>
                  <a:pt x="330" y="201"/>
                  <a:pt x="335" y="204"/>
                  <a:pt x="333" y="207"/>
                </a:cubicBezTo>
                <a:cubicBezTo>
                  <a:pt x="331" y="210"/>
                  <a:pt x="327" y="213"/>
                  <a:pt x="328" y="217"/>
                </a:cubicBezTo>
                <a:cubicBezTo>
                  <a:pt x="329" y="217"/>
                  <a:pt x="331" y="217"/>
                  <a:pt x="332" y="216"/>
                </a:cubicBezTo>
                <a:close/>
                <a:moveTo>
                  <a:pt x="362" y="151"/>
                </a:moveTo>
                <a:cubicBezTo>
                  <a:pt x="366" y="152"/>
                  <a:pt x="364" y="149"/>
                  <a:pt x="365" y="148"/>
                </a:cubicBezTo>
                <a:cubicBezTo>
                  <a:pt x="367" y="146"/>
                  <a:pt x="370" y="148"/>
                  <a:pt x="370" y="153"/>
                </a:cubicBezTo>
                <a:cubicBezTo>
                  <a:pt x="372" y="152"/>
                  <a:pt x="375" y="152"/>
                  <a:pt x="376" y="150"/>
                </a:cubicBezTo>
                <a:cubicBezTo>
                  <a:pt x="378" y="148"/>
                  <a:pt x="373" y="144"/>
                  <a:pt x="376" y="143"/>
                </a:cubicBezTo>
                <a:cubicBezTo>
                  <a:pt x="378" y="142"/>
                  <a:pt x="379" y="149"/>
                  <a:pt x="382" y="145"/>
                </a:cubicBezTo>
                <a:cubicBezTo>
                  <a:pt x="384" y="143"/>
                  <a:pt x="383" y="141"/>
                  <a:pt x="381" y="140"/>
                </a:cubicBezTo>
                <a:cubicBezTo>
                  <a:pt x="383" y="139"/>
                  <a:pt x="386" y="141"/>
                  <a:pt x="386" y="137"/>
                </a:cubicBezTo>
                <a:cubicBezTo>
                  <a:pt x="386" y="134"/>
                  <a:pt x="389" y="135"/>
                  <a:pt x="390" y="136"/>
                </a:cubicBezTo>
                <a:cubicBezTo>
                  <a:pt x="384" y="140"/>
                  <a:pt x="390" y="146"/>
                  <a:pt x="395" y="144"/>
                </a:cubicBezTo>
                <a:cubicBezTo>
                  <a:pt x="399" y="143"/>
                  <a:pt x="408" y="136"/>
                  <a:pt x="401" y="133"/>
                </a:cubicBezTo>
                <a:cubicBezTo>
                  <a:pt x="402" y="133"/>
                  <a:pt x="404" y="132"/>
                  <a:pt x="406" y="132"/>
                </a:cubicBezTo>
                <a:cubicBezTo>
                  <a:pt x="397" y="131"/>
                  <a:pt x="405" y="127"/>
                  <a:pt x="408" y="126"/>
                </a:cubicBezTo>
                <a:cubicBezTo>
                  <a:pt x="403" y="123"/>
                  <a:pt x="401" y="121"/>
                  <a:pt x="395" y="123"/>
                </a:cubicBezTo>
                <a:cubicBezTo>
                  <a:pt x="396" y="123"/>
                  <a:pt x="396" y="124"/>
                  <a:pt x="398" y="125"/>
                </a:cubicBezTo>
                <a:cubicBezTo>
                  <a:pt x="395" y="127"/>
                  <a:pt x="393" y="125"/>
                  <a:pt x="390" y="124"/>
                </a:cubicBezTo>
                <a:cubicBezTo>
                  <a:pt x="388" y="124"/>
                  <a:pt x="385" y="125"/>
                  <a:pt x="383" y="125"/>
                </a:cubicBezTo>
                <a:cubicBezTo>
                  <a:pt x="378" y="126"/>
                  <a:pt x="376" y="128"/>
                  <a:pt x="372" y="132"/>
                </a:cubicBezTo>
                <a:cubicBezTo>
                  <a:pt x="369" y="134"/>
                  <a:pt x="363" y="141"/>
                  <a:pt x="359" y="142"/>
                </a:cubicBezTo>
                <a:cubicBezTo>
                  <a:pt x="353" y="142"/>
                  <a:pt x="349" y="144"/>
                  <a:pt x="354" y="150"/>
                </a:cubicBezTo>
                <a:cubicBezTo>
                  <a:pt x="356" y="151"/>
                  <a:pt x="359" y="151"/>
                  <a:pt x="362" y="151"/>
                </a:cubicBezTo>
                <a:close/>
                <a:moveTo>
                  <a:pt x="422" y="117"/>
                </a:moveTo>
                <a:cubicBezTo>
                  <a:pt x="417" y="112"/>
                  <a:pt x="417" y="112"/>
                  <a:pt x="411" y="114"/>
                </a:cubicBezTo>
                <a:cubicBezTo>
                  <a:pt x="413" y="116"/>
                  <a:pt x="415" y="117"/>
                  <a:pt x="418" y="119"/>
                </a:cubicBezTo>
                <a:cubicBezTo>
                  <a:pt x="419" y="118"/>
                  <a:pt x="421" y="117"/>
                  <a:pt x="422" y="117"/>
                </a:cubicBezTo>
                <a:close/>
                <a:moveTo>
                  <a:pt x="115" y="411"/>
                </a:moveTo>
                <a:cubicBezTo>
                  <a:pt x="118" y="413"/>
                  <a:pt x="121" y="410"/>
                  <a:pt x="122" y="408"/>
                </a:cubicBezTo>
                <a:cubicBezTo>
                  <a:pt x="123" y="409"/>
                  <a:pt x="123" y="409"/>
                  <a:pt x="123" y="410"/>
                </a:cubicBezTo>
                <a:cubicBezTo>
                  <a:pt x="124" y="409"/>
                  <a:pt x="124" y="408"/>
                  <a:pt x="125" y="408"/>
                </a:cubicBezTo>
                <a:cubicBezTo>
                  <a:pt x="123" y="407"/>
                  <a:pt x="121" y="406"/>
                  <a:pt x="120" y="406"/>
                </a:cubicBezTo>
                <a:cubicBezTo>
                  <a:pt x="118" y="407"/>
                  <a:pt x="116" y="408"/>
                  <a:pt x="115" y="411"/>
                </a:cubicBezTo>
                <a:close/>
                <a:moveTo>
                  <a:pt x="282" y="461"/>
                </a:moveTo>
                <a:cubicBezTo>
                  <a:pt x="282" y="456"/>
                  <a:pt x="271" y="458"/>
                  <a:pt x="271" y="459"/>
                </a:cubicBezTo>
                <a:cubicBezTo>
                  <a:pt x="271" y="465"/>
                  <a:pt x="283" y="486"/>
                  <a:pt x="287" y="481"/>
                </a:cubicBezTo>
                <a:cubicBezTo>
                  <a:pt x="286" y="479"/>
                  <a:pt x="284" y="478"/>
                  <a:pt x="283" y="477"/>
                </a:cubicBezTo>
                <a:cubicBezTo>
                  <a:pt x="282" y="471"/>
                  <a:pt x="281" y="467"/>
                  <a:pt x="282" y="461"/>
                </a:cubicBezTo>
                <a:close/>
                <a:moveTo>
                  <a:pt x="109" y="417"/>
                </a:moveTo>
                <a:cubicBezTo>
                  <a:pt x="102" y="413"/>
                  <a:pt x="102" y="427"/>
                  <a:pt x="109" y="427"/>
                </a:cubicBezTo>
                <a:cubicBezTo>
                  <a:pt x="111" y="427"/>
                  <a:pt x="112" y="423"/>
                  <a:pt x="115" y="423"/>
                </a:cubicBezTo>
                <a:cubicBezTo>
                  <a:pt x="118" y="422"/>
                  <a:pt x="119" y="421"/>
                  <a:pt x="119" y="418"/>
                </a:cubicBezTo>
                <a:cubicBezTo>
                  <a:pt x="121" y="419"/>
                  <a:pt x="122" y="419"/>
                  <a:pt x="123" y="417"/>
                </a:cubicBezTo>
                <a:cubicBezTo>
                  <a:pt x="123" y="416"/>
                  <a:pt x="122" y="416"/>
                  <a:pt x="121" y="416"/>
                </a:cubicBezTo>
                <a:cubicBezTo>
                  <a:pt x="123" y="411"/>
                  <a:pt x="109" y="411"/>
                  <a:pt x="109" y="417"/>
                </a:cubicBezTo>
                <a:close/>
                <a:moveTo>
                  <a:pt x="343" y="516"/>
                </a:moveTo>
                <a:cubicBezTo>
                  <a:pt x="342" y="514"/>
                  <a:pt x="339" y="514"/>
                  <a:pt x="337" y="513"/>
                </a:cubicBezTo>
                <a:cubicBezTo>
                  <a:pt x="335" y="512"/>
                  <a:pt x="335" y="511"/>
                  <a:pt x="333" y="508"/>
                </a:cubicBezTo>
                <a:cubicBezTo>
                  <a:pt x="329" y="501"/>
                  <a:pt x="328" y="502"/>
                  <a:pt x="321" y="500"/>
                </a:cubicBezTo>
                <a:cubicBezTo>
                  <a:pt x="315" y="498"/>
                  <a:pt x="313" y="495"/>
                  <a:pt x="307" y="497"/>
                </a:cubicBezTo>
                <a:cubicBezTo>
                  <a:pt x="317" y="509"/>
                  <a:pt x="327" y="516"/>
                  <a:pt x="340" y="523"/>
                </a:cubicBezTo>
                <a:cubicBezTo>
                  <a:pt x="348" y="526"/>
                  <a:pt x="347" y="523"/>
                  <a:pt x="343" y="516"/>
                </a:cubicBezTo>
                <a:close/>
                <a:moveTo>
                  <a:pt x="1691" y="1085"/>
                </a:moveTo>
                <a:cubicBezTo>
                  <a:pt x="1689" y="1082"/>
                  <a:pt x="1683" y="1072"/>
                  <a:pt x="1682" y="1082"/>
                </a:cubicBezTo>
                <a:cubicBezTo>
                  <a:pt x="1682" y="1090"/>
                  <a:pt x="1680" y="1090"/>
                  <a:pt x="1675" y="1095"/>
                </a:cubicBezTo>
                <a:cubicBezTo>
                  <a:pt x="1671" y="1100"/>
                  <a:pt x="1669" y="1104"/>
                  <a:pt x="1664" y="1106"/>
                </a:cubicBezTo>
                <a:cubicBezTo>
                  <a:pt x="1659" y="1109"/>
                  <a:pt x="1655" y="1111"/>
                  <a:pt x="1649" y="1112"/>
                </a:cubicBezTo>
                <a:cubicBezTo>
                  <a:pt x="1647" y="1112"/>
                  <a:pt x="1644" y="1123"/>
                  <a:pt x="1645" y="1125"/>
                </a:cubicBezTo>
                <a:cubicBezTo>
                  <a:pt x="1646" y="1130"/>
                  <a:pt x="1649" y="1138"/>
                  <a:pt x="1649" y="1143"/>
                </a:cubicBezTo>
                <a:cubicBezTo>
                  <a:pt x="1648" y="1148"/>
                  <a:pt x="1642" y="1153"/>
                  <a:pt x="1640" y="1158"/>
                </a:cubicBezTo>
                <a:cubicBezTo>
                  <a:pt x="1638" y="1164"/>
                  <a:pt x="1640" y="1169"/>
                  <a:pt x="1641" y="1174"/>
                </a:cubicBezTo>
                <a:cubicBezTo>
                  <a:pt x="1643" y="1180"/>
                  <a:pt x="1644" y="1186"/>
                  <a:pt x="1645" y="1191"/>
                </a:cubicBezTo>
                <a:cubicBezTo>
                  <a:pt x="1645" y="1193"/>
                  <a:pt x="1654" y="1197"/>
                  <a:pt x="1656" y="1196"/>
                </a:cubicBezTo>
                <a:cubicBezTo>
                  <a:pt x="1658" y="1195"/>
                  <a:pt x="1668" y="1192"/>
                  <a:pt x="1668" y="1192"/>
                </a:cubicBezTo>
                <a:cubicBezTo>
                  <a:pt x="1669" y="1187"/>
                  <a:pt x="1670" y="1183"/>
                  <a:pt x="1672" y="1179"/>
                </a:cubicBezTo>
                <a:cubicBezTo>
                  <a:pt x="1676" y="1163"/>
                  <a:pt x="1681" y="1148"/>
                  <a:pt x="1685" y="1132"/>
                </a:cubicBezTo>
                <a:cubicBezTo>
                  <a:pt x="1689" y="1122"/>
                  <a:pt x="1689" y="1117"/>
                  <a:pt x="1688" y="1106"/>
                </a:cubicBezTo>
                <a:cubicBezTo>
                  <a:pt x="1690" y="1107"/>
                  <a:pt x="1691" y="1109"/>
                  <a:pt x="1692" y="1110"/>
                </a:cubicBezTo>
                <a:cubicBezTo>
                  <a:pt x="1696" y="1102"/>
                  <a:pt x="1693" y="1095"/>
                  <a:pt x="1691" y="1086"/>
                </a:cubicBezTo>
                <a:lnTo>
                  <a:pt x="1691" y="1085"/>
                </a:lnTo>
                <a:close/>
                <a:moveTo>
                  <a:pt x="2234" y="832"/>
                </a:moveTo>
                <a:cubicBezTo>
                  <a:pt x="2232" y="835"/>
                  <a:pt x="2234" y="840"/>
                  <a:pt x="2235" y="844"/>
                </a:cubicBezTo>
                <a:cubicBezTo>
                  <a:pt x="2235" y="847"/>
                  <a:pt x="2239" y="847"/>
                  <a:pt x="2241" y="848"/>
                </a:cubicBezTo>
                <a:cubicBezTo>
                  <a:pt x="2236" y="850"/>
                  <a:pt x="2240" y="855"/>
                  <a:pt x="2244" y="856"/>
                </a:cubicBezTo>
                <a:cubicBezTo>
                  <a:pt x="2247" y="856"/>
                  <a:pt x="2246" y="853"/>
                  <a:pt x="2250" y="856"/>
                </a:cubicBezTo>
                <a:cubicBezTo>
                  <a:pt x="2252" y="856"/>
                  <a:pt x="2253" y="858"/>
                  <a:pt x="2254" y="860"/>
                </a:cubicBezTo>
                <a:cubicBezTo>
                  <a:pt x="2254" y="858"/>
                  <a:pt x="2255" y="856"/>
                  <a:pt x="2255" y="854"/>
                </a:cubicBezTo>
                <a:cubicBezTo>
                  <a:pt x="2259" y="855"/>
                  <a:pt x="2260" y="855"/>
                  <a:pt x="2260" y="860"/>
                </a:cubicBezTo>
                <a:cubicBezTo>
                  <a:pt x="2260" y="862"/>
                  <a:pt x="2265" y="864"/>
                  <a:pt x="2266" y="865"/>
                </a:cubicBezTo>
                <a:cubicBezTo>
                  <a:pt x="2269" y="859"/>
                  <a:pt x="2263" y="861"/>
                  <a:pt x="2264" y="856"/>
                </a:cubicBezTo>
                <a:cubicBezTo>
                  <a:pt x="2267" y="858"/>
                  <a:pt x="2270" y="856"/>
                  <a:pt x="2267" y="852"/>
                </a:cubicBezTo>
                <a:cubicBezTo>
                  <a:pt x="2265" y="851"/>
                  <a:pt x="2265" y="854"/>
                  <a:pt x="2264" y="854"/>
                </a:cubicBezTo>
                <a:cubicBezTo>
                  <a:pt x="2262" y="853"/>
                  <a:pt x="2260" y="852"/>
                  <a:pt x="2259" y="851"/>
                </a:cubicBezTo>
                <a:cubicBezTo>
                  <a:pt x="2258" y="850"/>
                  <a:pt x="2256" y="850"/>
                  <a:pt x="2255" y="849"/>
                </a:cubicBezTo>
                <a:cubicBezTo>
                  <a:pt x="2253" y="849"/>
                  <a:pt x="2252" y="852"/>
                  <a:pt x="2251" y="852"/>
                </a:cubicBezTo>
                <a:cubicBezTo>
                  <a:pt x="2247" y="852"/>
                  <a:pt x="2248" y="848"/>
                  <a:pt x="2247" y="845"/>
                </a:cubicBezTo>
                <a:cubicBezTo>
                  <a:pt x="2244" y="839"/>
                  <a:pt x="2248" y="841"/>
                  <a:pt x="2247" y="836"/>
                </a:cubicBezTo>
                <a:cubicBezTo>
                  <a:pt x="2247" y="834"/>
                  <a:pt x="2250" y="836"/>
                  <a:pt x="2251" y="835"/>
                </a:cubicBezTo>
                <a:cubicBezTo>
                  <a:pt x="2252" y="834"/>
                  <a:pt x="2252" y="831"/>
                  <a:pt x="2252" y="830"/>
                </a:cubicBezTo>
                <a:cubicBezTo>
                  <a:pt x="2254" y="824"/>
                  <a:pt x="2252" y="826"/>
                  <a:pt x="2251" y="821"/>
                </a:cubicBezTo>
                <a:cubicBezTo>
                  <a:pt x="2250" y="818"/>
                  <a:pt x="2254" y="817"/>
                  <a:pt x="2252" y="813"/>
                </a:cubicBezTo>
                <a:cubicBezTo>
                  <a:pt x="2246" y="816"/>
                  <a:pt x="2249" y="813"/>
                  <a:pt x="2244" y="812"/>
                </a:cubicBezTo>
                <a:cubicBezTo>
                  <a:pt x="2242" y="811"/>
                  <a:pt x="2239" y="813"/>
                  <a:pt x="2238" y="814"/>
                </a:cubicBezTo>
                <a:cubicBezTo>
                  <a:pt x="2237" y="819"/>
                  <a:pt x="2237" y="824"/>
                  <a:pt x="2236" y="829"/>
                </a:cubicBezTo>
                <a:cubicBezTo>
                  <a:pt x="2235" y="831"/>
                  <a:pt x="2238" y="832"/>
                  <a:pt x="2237" y="835"/>
                </a:cubicBezTo>
                <a:cubicBezTo>
                  <a:pt x="2236" y="834"/>
                  <a:pt x="2235" y="833"/>
                  <a:pt x="2234" y="832"/>
                </a:cubicBezTo>
                <a:close/>
                <a:moveTo>
                  <a:pt x="2247" y="765"/>
                </a:moveTo>
                <a:cubicBezTo>
                  <a:pt x="2248" y="761"/>
                  <a:pt x="2252" y="750"/>
                  <a:pt x="2244" y="754"/>
                </a:cubicBezTo>
                <a:cubicBezTo>
                  <a:pt x="2240" y="756"/>
                  <a:pt x="2236" y="762"/>
                  <a:pt x="2235" y="767"/>
                </a:cubicBezTo>
                <a:cubicBezTo>
                  <a:pt x="2234" y="773"/>
                  <a:pt x="2238" y="778"/>
                  <a:pt x="2241" y="782"/>
                </a:cubicBezTo>
                <a:cubicBezTo>
                  <a:pt x="2244" y="776"/>
                  <a:pt x="2246" y="772"/>
                  <a:pt x="2247" y="765"/>
                </a:cubicBezTo>
                <a:close/>
                <a:moveTo>
                  <a:pt x="2229" y="874"/>
                </a:moveTo>
                <a:cubicBezTo>
                  <a:pt x="2228" y="880"/>
                  <a:pt x="2227" y="884"/>
                  <a:pt x="2223" y="888"/>
                </a:cubicBezTo>
                <a:cubicBezTo>
                  <a:pt x="2218" y="893"/>
                  <a:pt x="2216" y="896"/>
                  <a:pt x="2212" y="902"/>
                </a:cubicBezTo>
                <a:cubicBezTo>
                  <a:pt x="2219" y="898"/>
                  <a:pt x="2224" y="897"/>
                  <a:pt x="2226" y="889"/>
                </a:cubicBezTo>
                <a:cubicBezTo>
                  <a:pt x="2226" y="887"/>
                  <a:pt x="2231" y="884"/>
                  <a:pt x="2232" y="883"/>
                </a:cubicBezTo>
                <a:cubicBezTo>
                  <a:pt x="2233" y="883"/>
                  <a:pt x="2231" y="878"/>
                  <a:pt x="2232" y="876"/>
                </a:cubicBezTo>
                <a:cubicBezTo>
                  <a:pt x="2231" y="875"/>
                  <a:pt x="2230" y="875"/>
                  <a:pt x="2229" y="874"/>
                </a:cubicBezTo>
                <a:close/>
                <a:moveTo>
                  <a:pt x="2281" y="894"/>
                </a:moveTo>
                <a:cubicBezTo>
                  <a:pt x="2280" y="891"/>
                  <a:pt x="2279" y="889"/>
                  <a:pt x="2276" y="889"/>
                </a:cubicBezTo>
                <a:cubicBezTo>
                  <a:pt x="2277" y="891"/>
                  <a:pt x="2277" y="893"/>
                  <a:pt x="2278" y="896"/>
                </a:cubicBezTo>
                <a:cubicBezTo>
                  <a:pt x="2275" y="895"/>
                  <a:pt x="2275" y="895"/>
                  <a:pt x="2274" y="897"/>
                </a:cubicBezTo>
                <a:cubicBezTo>
                  <a:pt x="2272" y="895"/>
                  <a:pt x="2271" y="897"/>
                  <a:pt x="2271" y="900"/>
                </a:cubicBezTo>
                <a:cubicBezTo>
                  <a:pt x="2268" y="897"/>
                  <a:pt x="2266" y="903"/>
                  <a:pt x="2263" y="904"/>
                </a:cubicBezTo>
                <a:cubicBezTo>
                  <a:pt x="2265" y="902"/>
                  <a:pt x="2265" y="898"/>
                  <a:pt x="2261" y="898"/>
                </a:cubicBezTo>
                <a:cubicBezTo>
                  <a:pt x="2257" y="898"/>
                  <a:pt x="2259" y="903"/>
                  <a:pt x="2257" y="904"/>
                </a:cubicBezTo>
                <a:cubicBezTo>
                  <a:pt x="2253" y="905"/>
                  <a:pt x="2247" y="909"/>
                  <a:pt x="2250" y="914"/>
                </a:cubicBezTo>
                <a:cubicBezTo>
                  <a:pt x="2252" y="913"/>
                  <a:pt x="2255" y="902"/>
                  <a:pt x="2257" y="910"/>
                </a:cubicBezTo>
                <a:cubicBezTo>
                  <a:pt x="2258" y="908"/>
                  <a:pt x="2258" y="908"/>
                  <a:pt x="2259" y="907"/>
                </a:cubicBezTo>
                <a:cubicBezTo>
                  <a:pt x="2259" y="910"/>
                  <a:pt x="2259" y="909"/>
                  <a:pt x="2261" y="910"/>
                </a:cubicBezTo>
                <a:cubicBezTo>
                  <a:pt x="2261" y="909"/>
                  <a:pt x="2261" y="908"/>
                  <a:pt x="2261" y="906"/>
                </a:cubicBezTo>
                <a:cubicBezTo>
                  <a:pt x="2269" y="905"/>
                  <a:pt x="2264" y="913"/>
                  <a:pt x="2265" y="918"/>
                </a:cubicBezTo>
                <a:cubicBezTo>
                  <a:pt x="2266" y="920"/>
                  <a:pt x="2273" y="925"/>
                  <a:pt x="2274" y="921"/>
                </a:cubicBezTo>
                <a:cubicBezTo>
                  <a:pt x="2275" y="921"/>
                  <a:pt x="2275" y="921"/>
                  <a:pt x="2275" y="921"/>
                </a:cubicBezTo>
                <a:cubicBezTo>
                  <a:pt x="2273" y="927"/>
                  <a:pt x="2279" y="925"/>
                  <a:pt x="2278" y="920"/>
                </a:cubicBezTo>
                <a:cubicBezTo>
                  <a:pt x="2277" y="916"/>
                  <a:pt x="2275" y="913"/>
                  <a:pt x="2279" y="910"/>
                </a:cubicBezTo>
                <a:cubicBezTo>
                  <a:pt x="2282" y="913"/>
                  <a:pt x="2280" y="916"/>
                  <a:pt x="2282" y="919"/>
                </a:cubicBezTo>
                <a:cubicBezTo>
                  <a:pt x="2282" y="917"/>
                  <a:pt x="2282" y="916"/>
                  <a:pt x="2282" y="914"/>
                </a:cubicBezTo>
                <a:cubicBezTo>
                  <a:pt x="2283" y="914"/>
                  <a:pt x="2283" y="914"/>
                  <a:pt x="2284" y="915"/>
                </a:cubicBezTo>
                <a:cubicBezTo>
                  <a:pt x="2284" y="912"/>
                  <a:pt x="2287" y="903"/>
                  <a:pt x="2284" y="903"/>
                </a:cubicBezTo>
                <a:cubicBezTo>
                  <a:pt x="2284" y="902"/>
                  <a:pt x="2284" y="901"/>
                  <a:pt x="2284" y="900"/>
                </a:cubicBezTo>
                <a:cubicBezTo>
                  <a:pt x="2283" y="900"/>
                  <a:pt x="2282" y="899"/>
                  <a:pt x="2282" y="899"/>
                </a:cubicBezTo>
                <a:cubicBezTo>
                  <a:pt x="2282" y="899"/>
                  <a:pt x="2283" y="898"/>
                  <a:pt x="2283" y="898"/>
                </a:cubicBezTo>
                <a:cubicBezTo>
                  <a:pt x="2284" y="896"/>
                  <a:pt x="2283" y="893"/>
                  <a:pt x="2281" y="894"/>
                </a:cubicBezTo>
                <a:close/>
                <a:moveTo>
                  <a:pt x="2239" y="1057"/>
                </a:moveTo>
                <a:cubicBezTo>
                  <a:pt x="2238" y="1054"/>
                  <a:pt x="2226" y="1050"/>
                  <a:pt x="2227" y="1056"/>
                </a:cubicBezTo>
                <a:cubicBezTo>
                  <a:pt x="2230" y="1057"/>
                  <a:pt x="2243" y="1065"/>
                  <a:pt x="2239" y="1057"/>
                </a:cubicBezTo>
                <a:close/>
                <a:moveTo>
                  <a:pt x="2214" y="1046"/>
                </a:moveTo>
                <a:cubicBezTo>
                  <a:pt x="2213" y="1045"/>
                  <a:pt x="2209" y="1043"/>
                  <a:pt x="2207" y="1043"/>
                </a:cubicBezTo>
                <a:cubicBezTo>
                  <a:pt x="2203" y="1043"/>
                  <a:pt x="2204" y="1045"/>
                  <a:pt x="2202" y="1048"/>
                </a:cubicBezTo>
                <a:cubicBezTo>
                  <a:pt x="2210" y="1051"/>
                  <a:pt x="2215" y="1050"/>
                  <a:pt x="2223" y="1049"/>
                </a:cubicBezTo>
                <a:cubicBezTo>
                  <a:pt x="2234" y="1047"/>
                  <a:pt x="2222" y="1041"/>
                  <a:pt x="2217" y="1043"/>
                </a:cubicBezTo>
                <a:cubicBezTo>
                  <a:pt x="2218" y="1045"/>
                  <a:pt x="2217" y="1046"/>
                  <a:pt x="2214" y="1046"/>
                </a:cubicBezTo>
                <a:close/>
                <a:moveTo>
                  <a:pt x="2247" y="1050"/>
                </a:moveTo>
                <a:cubicBezTo>
                  <a:pt x="2248" y="1050"/>
                  <a:pt x="2249" y="1048"/>
                  <a:pt x="2250" y="1048"/>
                </a:cubicBezTo>
                <a:cubicBezTo>
                  <a:pt x="2254" y="1049"/>
                  <a:pt x="2256" y="1045"/>
                  <a:pt x="2258" y="1045"/>
                </a:cubicBezTo>
                <a:cubicBezTo>
                  <a:pt x="2262" y="1045"/>
                  <a:pt x="2271" y="1048"/>
                  <a:pt x="2275" y="1044"/>
                </a:cubicBezTo>
                <a:cubicBezTo>
                  <a:pt x="2269" y="1042"/>
                  <a:pt x="2266" y="1044"/>
                  <a:pt x="2260" y="1043"/>
                </a:cubicBezTo>
                <a:cubicBezTo>
                  <a:pt x="2256" y="1043"/>
                  <a:pt x="2256" y="1043"/>
                  <a:pt x="2253" y="1046"/>
                </a:cubicBezTo>
                <a:cubicBezTo>
                  <a:pt x="2252" y="1047"/>
                  <a:pt x="2250" y="1044"/>
                  <a:pt x="2248" y="1045"/>
                </a:cubicBezTo>
                <a:cubicBezTo>
                  <a:pt x="2245" y="1047"/>
                  <a:pt x="2237" y="1041"/>
                  <a:pt x="2234" y="1045"/>
                </a:cubicBezTo>
                <a:cubicBezTo>
                  <a:pt x="2230" y="1049"/>
                  <a:pt x="2240" y="1048"/>
                  <a:pt x="2242" y="1050"/>
                </a:cubicBezTo>
                <a:cubicBezTo>
                  <a:pt x="2245" y="1048"/>
                  <a:pt x="2245" y="1050"/>
                  <a:pt x="2247" y="1050"/>
                </a:cubicBezTo>
                <a:close/>
                <a:moveTo>
                  <a:pt x="2252" y="1019"/>
                </a:moveTo>
                <a:cubicBezTo>
                  <a:pt x="2253" y="1020"/>
                  <a:pt x="2255" y="1021"/>
                  <a:pt x="2256" y="1023"/>
                </a:cubicBezTo>
                <a:cubicBezTo>
                  <a:pt x="2258" y="1020"/>
                  <a:pt x="2260" y="1019"/>
                  <a:pt x="2258" y="1016"/>
                </a:cubicBezTo>
                <a:cubicBezTo>
                  <a:pt x="2257" y="1015"/>
                  <a:pt x="2258" y="1013"/>
                  <a:pt x="2260" y="1014"/>
                </a:cubicBezTo>
                <a:cubicBezTo>
                  <a:pt x="2259" y="1009"/>
                  <a:pt x="2256" y="1011"/>
                  <a:pt x="2256" y="1015"/>
                </a:cubicBezTo>
                <a:cubicBezTo>
                  <a:pt x="2254" y="1009"/>
                  <a:pt x="2252" y="1016"/>
                  <a:pt x="2252" y="1019"/>
                </a:cubicBezTo>
                <a:close/>
                <a:moveTo>
                  <a:pt x="2149" y="968"/>
                </a:moveTo>
                <a:cubicBezTo>
                  <a:pt x="2148" y="969"/>
                  <a:pt x="2151" y="971"/>
                  <a:pt x="2151" y="973"/>
                </a:cubicBezTo>
                <a:cubicBezTo>
                  <a:pt x="2151" y="974"/>
                  <a:pt x="2149" y="974"/>
                  <a:pt x="2150" y="975"/>
                </a:cubicBezTo>
                <a:cubicBezTo>
                  <a:pt x="2150" y="977"/>
                  <a:pt x="2151" y="978"/>
                  <a:pt x="2151" y="980"/>
                </a:cubicBezTo>
                <a:cubicBezTo>
                  <a:pt x="2152" y="982"/>
                  <a:pt x="2153" y="980"/>
                  <a:pt x="2152" y="983"/>
                </a:cubicBezTo>
                <a:cubicBezTo>
                  <a:pt x="2155" y="982"/>
                  <a:pt x="2154" y="983"/>
                  <a:pt x="2155" y="981"/>
                </a:cubicBezTo>
                <a:cubicBezTo>
                  <a:pt x="2159" y="985"/>
                  <a:pt x="2158" y="992"/>
                  <a:pt x="2159" y="997"/>
                </a:cubicBezTo>
                <a:cubicBezTo>
                  <a:pt x="2159" y="1002"/>
                  <a:pt x="2168" y="998"/>
                  <a:pt x="2170" y="997"/>
                </a:cubicBezTo>
                <a:cubicBezTo>
                  <a:pt x="2171" y="999"/>
                  <a:pt x="2171" y="1001"/>
                  <a:pt x="2171" y="1003"/>
                </a:cubicBezTo>
                <a:cubicBezTo>
                  <a:pt x="2178" y="999"/>
                  <a:pt x="2179" y="998"/>
                  <a:pt x="2186" y="1002"/>
                </a:cubicBezTo>
                <a:cubicBezTo>
                  <a:pt x="2187" y="1003"/>
                  <a:pt x="2189" y="1002"/>
                  <a:pt x="2191" y="1002"/>
                </a:cubicBezTo>
                <a:cubicBezTo>
                  <a:pt x="2192" y="1003"/>
                  <a:pt x="2192" y="1007"/>
                  <a:pt x="2193" y="1008"/>
                </a:cubicBezTo>
                <a:cubicBezTo>
                  <a:pt x="2197" y="1007"/>
                  <a:pt x="2200" y="1005"/>
                  <a:pt x="2204" y="1003"/>
                </a:cubicBezTo>
                <a:cubicBezTo>
                  <a:pt x="2203" y="1005"/>
                  <a:pt x="2203" y="1008"/>
                  <a:pt x="2206" y="1007"/>
                </a:cubicBezTo>
                <a:cubicBezTo>
                  <a:pt x="2206" y="1002"/>
                  <a:pt x="2206" y="997"/>
                  <a:pt x="2206" y="992"/>
                </a:cubicBezTo>
                <a:cubicBezTo>
                  <a:pt x="2206" y="987"/>
                  <a:pt x="2207" y="987"/>
                  <a:pt x="2211" y="984"/>
                </a:cubicBezTo>
                <a:cubicBezTo>
                  <a:pt x="2216" y="980"/>
                  <a:pt x="2216" y="980"/>
                  <a:pt x="2215" y="973"/>
                </a:cubicBezTo>
                <a:cubicBezTo>
                  <a:pt x="2215" y="970"/>
                  <a:pt x="2217" y="964"/>
                  <a:pt x="2220" y="965"/>
                </a:cubicBezTo>
                <a:cubicBezTo>
                  <a:pt x="2225" y="966"/>
                  <a:pt x="2228" y="965"/>
                  <a:pt x="2223" y="961"/>
                </a:cubicBezTo>
                <a:cubicBezTo>
                  <a:pt x="2222" y="959"/>
                  <a:pt x="2219" y="958"/>
                  <a:pt x="2218" y="956"/>
                </a:cubicBezTo>
                <a:cubicBezTo>
                  <a:pt x="2218" y="955"/>
                  <a:pt x="2219" y="953"/>
                  <a:pt x="2219" y="952"/>
                </a:cubicBezTo>
                <a:cubicBezTo>
                  <a:pt x="2217" y="946"/>
                  <a:pt x="2214" y="946"/>
                  <a:pt x="2215" y="939"/>
                </a:cubicBezTo>
                <a:cubicBezTo>
                  <a:pt x="2215" y="935"/>
                  <a:pt x="2222" y="935"/>
                  <a:pt x="2224" y="935"/>
                </a:cubicBezTo>
                <a:cubicBezTo>
                  <a:pt x="2223" y="934"/>
                  <a:pt x="2222" y="932"/>
                  <a:pt x="2220" y="931"/>
                </a:cubicBezTo>
                <a:cubicBezTo>
                  <a:pt x="2223" y="930"/>
                  <a:pt x="2226" y="929"/>
                  <a:pt x="2229" y="928"/>
                </a:cubicBezTo>
                <a:cubicBezTo>
                  <a:pt x="2228" y="926"/>
                  <a:pt x="2226" y="926"/>
                  <a:pt x="2224" y="925"/>
                </a:cubicBezTo>
                <a:cubicBezTo>
                  <a:pt x="2222" y="925"/>
                  <a:pt x="2221" y="922"/>
                  <a:pt x="2220" y="921"/>
                </a:cubicBezTo>
                <a:cubicBezTo>
                  <a:pt x="2218" y="919"/>
                  <a:pt x="2212" y="913"/>
                  <a:pt x="2210" y="913"/>
                </a:cubicBezTo>
                <a:cubicBezTo>
                  <a:pt x="2208" y="914"/>
                  <a:pt x="2202" y="922"/>
                  <a:pt x="2200" y="924"/>
                </a:cubicBezTo>
                <a:cubicBezTo>
                  <a:pt x="2197" y="928"/>
                  <a:pt x="2200" y="930"/>
                  <a:pt x="2196" y="931"/>
                </a:cubicBezTo>
                <a:cubicBezTo>
                  <a:pt x="2190" y="933"/>
                  <a:pt x="2189" y="933"/>
                  <a:pt x="2186" y="938"/>
                </a:cubicBezTo>
                <a:cubicBezTo>
                  <a:pt x="2183" y="942"/>
                  <a:pt x="2182" y="945"/>
                  <a:pt x="2178" y="947"/>
                </a:cubicBezTo>
                <a:cubicBezTo>
                  <a:pt x="2174" y="948"/>
                  <a:pt x="2170" y="948"/>
                  <a:pt x="2168" y="952"/>
                </a:cubicBezTo>
                <a:cubicBezTo>
                  <a:pt x="2165" y="957"/>
                  <a:pt x="2163" y="957"/>
                  <a:pt x="2168" y="962"/>
                </a:cubicBezTo>
                <a:cubicBezTo>
                  <a:pt x="2164" y="961"/>
                  <a:pt x="2156" y="961"/>
                  <a:pt x="2155" y="955"/>
                </a:cubicBezTo>
                <a:cubicBezTo>
                  <a:pt x="2153" y="956"/>
                  <a:pt x="2151" y="957"/>
                  <a:pt x="2150" y="958"/>
                </a:cubicBezTo>
                <a:cubicBezTo>
                  <a:pt x="2149" y="961"/>
                  <a:pt x="2149" y="964"/>
                  <a:pt x="2149" y="968"/>
                </a:cubicBezTo>
                <a:close/>
                <a:moveTo>
                  <a:pt x="2270" y="1059"/>
                </a:moveTo>
                <a:cubicBezTo>
                  <a:pt x="2272" y="1056"/>
                  <a:pt x="2273" y="1055"/>
                  <a:pt x="2275" y="1054"/>
                </a:cubicBezTo>
                <a:cubicBezTo>
                  <a:pt x="2279" y="1052"/>
                  <a:pt x="2289" y="1049"/>
                  <a:pt x="2290" y="1044"/>
                </a:cubicBezTo>
                <a:cubicBezTo>
                  <a:pt x="2287" y="1045"/>
                  <a:pt x="2283" y="1045"/>
                  <a:pt x="2280" y="1046"/>
                </a:cubicBezTo>
                <a:cubicBezTo>
                  <a:pt x="2278" y="1046"/>
                  <a:pt x="2276" y="1046"/>
                  <a:pt x="2275" y="1047"/>
                </a:cubicBezTo>
                <a:cubicBezTo>
                  <a:pt x="2274" y="1047"/>
                  <a:pt x="2274" y="1049"/>
                  <a:pt x="2273" y="1049"/>
                </a:cubicBezTo>
                <a:cubicBezTo>
                  <a:pt x="2269" y="1051"/>
                  <a:pt x="2266" y="1052"/>
                  <a:pt x="2263" y="1054"/>
                </a:cubicBezTo>
                <a:cubicBezTo>
                  <a:pt x="2261" y="1057"/>
                  <a:pt x="2265" y="1058"/>
                  <a:pt x="2261" y="1062"/>
                </a:cubicBezTo>
                <a:cubicBezTo>
                  <a:pt x="2264" y="1061"/>
                  <a:pt x="2268" y="1062"/>
                  <a:pt x="2270" y="1059"/>
                </a:cubicBezTo>
                <a:close/>
                <a:moveTo>
                  <a:pt x="739" y="816"/>
                </a:moveTo>
                <a:cubicBezTo>
                  <a:pt x="741" y="816"/>
                  <a:pt x="744" y="815"/>
                  <a:pt x="745" y="816"/>
                </a:cubicBezTo>
                <a:cubicBezTo>
                  <a:pt x="747" y="817"/>
                  <a:pt x="746" y="822"/>
                  <a:pt x="749" y="821"/>
                </a:cubicBezTo>
                <a:cubicBezTo>
                  <a:pt x="751" y="821"/>
                  <a:pt x="751" y="816"/>
                  <a:pt x="752" y="815"/>
                </a:cubicBezTo>
                <a:cubicBezTo>
                  <a:pt x="755" y="813"/>
                  <a:pt x="755" y="815"/>
                  <a:pt x="756" y="815"/>
                </a:cubicBezTo>
                <a:cubicBezTo>
                  <a:pt x="760" y="815"/>
                  <a:pt x="763" y="814"/>
                  <a:pt x="768" y="814"/>
                </a:cubicBezTo>
                <a:cubicBezTo>
                  <a:pt x="771" y="814"/>
                  <a:pt x="771" y="817"/>
                  <a:pt x="773" y="813"/>
                </a:cubicBezTo>
                <a:cubicBezTo>
                  <a:pt x="774" y="811"/>
                  <a:pt x="770" y="809"/>
                  <a:pt x="769" y="809"/>
                </a:cubicBezTo>
                <a:cubicBezTo>
                  <a:pt x="765" y="808"/>
                  <a:pt x="765" y="808"/>
                  <a:pt x="763" y="804"/>
                </a:cubicBezTo>
                <a:cubicBezTo>
                  <a:pt x="761" y="801"/>
                  <a:pt x="761" y="803"/>
                  <a:pt x="758" y="802"/>
                </a:cubicBezTo>
                <a:cubicBezTo>
                  <a:pt x="757" y="802"/>
                  <a:pt x="753" y="800"/>
                  <a:pt x="752" y="801"/>
                </a:cubicBezTo>
                <a:cubicBezTo>
                  <a:pt x="751" y="801"/>
                  <a:pt x="747" y="802"/>
                  <a:pt x="747" y="802"/>
                </a:cubicBezTo>
                <a:cubicBezTo>
                  <a:pt x="741" y="802"/>
                  <a:pt x="739" y="800"/>
                  <a:pt x="734" y="803"/>
                </a:cubicBezTo>
                <a:cubicBezTo>
                  <a:pt x="739" y="805"/>
                  <a:pt x="739" y="807"/>
                  <a:pt x="742" y="812"/>
                </a:cubicBezTo>
                <a:cubicBezTo>
                  <a:pt x="739" y="815"/>
                  <a:pt x="725" y="809"/>
                  <a:pt x="726" y="814"/>
                </a:cubicBezTo>
                <a:cubicBezTo>
                  <a:pt x="731" y="818"/>
                  <a:pt x="733" y="815"/>
                  <a:pt x="739" y="816"/>
                </a:cubicBezTo>
                <a:close/>
                <a:moveTo>
                  <a:pt x="1185" y="330"/>
                </a:moveTo>
                <a:cubicBezTo>
                  <a:pt x="1189" y="331"/>
                  <a:pt x="1192" y="328"/>
                  <a:pt x="1191" y="323"/>
                </a:cubicBezTo>
                <a:cubicBezTo>
                  <a:pt x="1195" y="325"/>
                  <a:pt x="1197" y="322"/>
                  <a:pt x="1199" y="319"/>
                </a:cubicBezTo>
                <a:cubicBezTo>
                  <a:pt x="1196" y="317"/>
                  <a:pt x="1198" y="313"/>
                  <a:pt x="1197" y="312"/>
                </a:cubicBezTo>
                <a:cubicBezTo>
                  <a:pt x="1194" y="311"/>
                  <a:pt x="1192" y="308"/>
                  <a:pt x="1188" y="310"/>
                </a:cubicBezTo>
                <a:cubicBezTo>
                  <a:pt x="1193" y="303"/>
                  <a:pt x="1172" y="294"/>
                  <a:pt x="1176" y="304"/>
                </a:cubicBezTo>
                <a:cubicBezTo>
                  <a:pt x="1170" y="303"/>
                  <a:pt x="1168" y="306"/>
                  <a:pt x="1162" y="303"/>
                </a:cubicBezTo>
                <a:cubicBezTo>
                  <a:pt x="1162" y="306"/>
                  <a:pt x="1163" y="308"/>
                  <a:pt x="1163" y="310"/>
                </a:cubicBezTo>
                <a:cubicBezTo>
                  <a:pt x="1161" y="307"/>
                  <a:pt x="1160" y="304"/>
                  <a:pt x="1156" y="304"/>
                </a:cubicBezTo>
                <a:cubicBezTo>
                  <a:pt x="1153" y="304"/>
                  <a:pt x="1152" y="307"/>
                  <a:pt x="1153" y="310"/>
                </a:cubicBezTo>
                <a:cubicBezTo>
                  <a:pt x="1151" y="308"/>
                  <a:pt x="1149" y="304"/>
                  <a:pt x="1145" y="305"/>
                </a:cubicBezTo>
                <a:cubicBezTo>
                  <a:pt x="1148" y="311"/>
                  <a:pt x="1145" y="308"/>
                  <a:pt x="1143" y="310"/>
                </a:cubicBezTo>
                <a:cubicBezTo>
                  <a:pt x="1142" y="313"/>
                  <a:pt x="1141" y="315"/>
                  <a:pt x="1140" y="318"/>
                </a:cubicBezTo>
                <a:cubicBezTo>
                  <a:pt x="1138" y="315"/>
                  <a:pt x="1137" y="313"/>
                  <a:pt x="1135" y="310"/>
                </a:cubicBezTo>
                <a:cubicBezTo>
                  <a:pt x="1137" y="310"/>
                  <a:pt x="1139" y="309"/>
                  <a:pt x="1139" y="307"/>
                </a:cubicBezTo>
                <a:cubicBezTo>
                  <a:pt x="1138" y="306"/>
                  <a:pt x="1135" y="305"/>
                  <a:pt x="1134" y="304"/>
                </a:cubicBezTo>
                <a:cubicBezTo>
                  <a:pt x="1130" y="300"/>
                  <a:pt x="1130" y="299"/>
                  <a:pt x="1124" y="300"/>
                </a:cubicBezTo>
                <a:cubicBezTo>
                  <a:pt x="1125" y="302"/>
                  <a:pt x="1127" y="302"/>
                  <a:pt x="1130" y="302"/>
                </a:cubicBezTo>
                <a:cubicBezTo>
                  <a:pt x="1130" y="310"/>
                  <a:pt x="1123" y="301"/>
                  <a:pt x="1120" y="304"/>
                </a:cubicBezTo>
                <a:cubicBezTo>
                  <a:pt x="1117" y="308"/>
                  <a:pt x="1123" y="308"/>
                  <a:pt x="1122" y="310"/>
                </a:cubicBezTo>
                <a:cubicBezTo>
                  <a:pt x="1121" y="311"/>
                  <a:pt x="1118" y="310"/>
                  <a:pt x="1117" y="309"/>
                </a:cubicBezTo>
                <a:cubicBezTo>
                  <a:pt x="1117" y="310"/>
                  <a:pt x="1117" y="311"/>
                  <a:pt x="1117" y="312"/>
                </a:cubicBezTo>
                <a:cubicBezTo>
                  <a:pt x="1115" y="311"/>
                  <a:pt x="1115" y="312"/>
                  <a:pt x="1113" y="313"/>
                </a:cubicBezTo>
                <a:cubicBezTo>
                  <a:pt x="1118" y="315"/>
                  <a:pt x="1120" y="314"/>
                  <a:pt x="1125" y="312"/>
                </a:cubicBezTo>
                <a:cubicBezTo>
                  <a:pt x="1127" y="311"/>
                  <a:pt x="1132" y="313"/>
                  <a:pt x="1135" y="314"/>
                </a:cubicBezTo>
                <a:cubicBezTo>
                  <a:pt x="1133" y="315"/>
                  <a:pt x="1131" y="316"/>
                  <a:pt x="1129" y="317"/>
                </a:cubicBezTo>
                <a:cubicBezTo>
                  <a:pt x="1130" y="318"/>
                  <a:pt x="1133" y="319"/>
                  <a:pt x="1135" y="318"/>
                </a:cubicBezTo>
                <a:cubicBezTo>
                  <a:pt x="1135" y="318"/>
                  <a:pt x="1135" y="319"/>
                  <a:pt x="1135" y="319"/>
                </a:cubicBezTo>
                <a:cubicBezTo>
                  <a:pt x="1129" y="319"/>
                  <a:pt x="1123" y="322"/>
                  <a:pt x="1117" y="322"/>
                </a:cubicBezTo>
                <a:cubicBezTo>
                  <a:pt x="1118" y="326"/>
                  <a:pt x="1128" y="324"/>
                  <a:pt x="1131" y="324"/>
                </a:cubicBezTo>
                <a:cubicBezTo>
                  <a:pt x="1129" y="326"/>
                  <a:pt x="1130" y="327"/>
                  <a:pt x="1133" y="327"/>
                </a:cubicBezTo>
                <a:cubicBezTo>
                  <a:pt x="1133" y="328"/>
                  <a:pt x="1133" y="328"/>
                  <a:pt x="1133" y="329"/>
                </a:cubicBezTo>
                <a:cubicBezTo>
                  <a:pt x="1133" y="329"/>
                  <a:pt x="1134" y="329"/>
                  <a:pt x="1135" y="329"/>
                </a:cubicBezTo>
                <a:cubicBezTo>
                  <a:pt x="1133" y="334"/>
                  <a:pt x="1126" y="332"/>
                  <a:pt x="1127" y="337"/>
                </a:cubicBezTo>
                <a:cubicBezTo>
                  <a:pt x="1132" y="337"/>
                  <a:pt x="1137" y="336"/>
                  <a:pt x="1142" y="335"/>
                </a:cubicBezTo>
                <a:cubicBezTo>
                  <a:pt x="1143" y="335"/>
                  <a:pt x="1144" y="339"/>
                  <a:pt x="1145" y="339"/>
                </a:cubicBezTo>
                <a:cubicBezTo>
                  <a:pt x="1147" y="340"/>
                  <a:pt x="1150" y="340"/>
                  <a:pt x="1152" y="341"/>
                </a:cubicBezTo>
                <a:cubicBezTo>
                  <a:pt x="1156" y="342"/>
                  <a:pt x="1159" y="342"/>
                  <a:pt x="1163" y="340"/>
                </a:cubicBezTo>
                <a:cubicBezTo>
                  <a:pt x="1165" y="339"/>
                  <a:pt x="1164" y="338"/>
                  <a:pt x="1167" y="337"/>
                </a:cubicBezTo>
                <a:cubicBezTo>
                  <a:pt x="1169" y="337"/>
                  <a:pt x="1171" y="337"/>
                  <a:pt x="1173" y="336"/>
                </a:cubicBezTo>
                <a:cubicBezTo>
                  <a:pt x="1176" y="335"/>
                  <a:pt x="1182" y="329"/>
                  <a:pt x="1185" y="330"/>
                </a:cubicBezTo>
                <a:close/>
                <a:moveTo>
                  <a:pt x="1134" y="234"/>
                </a:moveTo>
                <a:cubicBezTo>
                  <a:pt x="1133" y="230"/>
                  <a:pt x="1130" y="222"/>
                  <a:pt x="1131" y="218"/>
                </a:cubicBezTo>
                <a:cubicBezTo>
                  <a:pt x="1134" y="209"/>
                  <a:pt x="1136" y="197"/>
                  <a:pt x="1142" y="190"/>
                </a:cubicBezTo>
                <a:cubicBezTo>
                  <a:pt x="1147" y="185"/>
                  <a:pt x="1151" y="181"/>
                  <a:pt x="1155" y="176"/>
                </a:cubicBezTo>
                <a:cubicBezTo>
                  <a:pt x="1156" y="175"/>
                  <a:pt x="1153" y="164"/>
                  <a:pt x="1153" y="162"/>
                </a:cubicBezTo>
                <a:cubicBezTo>
                  <a:pt x="1152" y="158"/>
                  <a:pt x="1153" y="151"/>
                  <a:pt x="1149" y="149"/>
                </a:cubicBezTo>
                <a:cubicBezTo>
                  <a:pt x="1145" y="146"/>
                  <a:pt x="1141" y="143"/>
                  <a:pt x="1136" y="140"/>
                </a:cubicBezTo>
                <a:cubicBezTo>
                  <a:pt x="1143" y="134"/>
                  <a:pt x="1149" y="128"/>
                  <a:pt x="1155" y="122"/>
                </a:cubicBezTo>
                <a:cubicBezTo>
                  <a:pt x="1149" y="117"/>
                  <a:pt x="1144" y="116"/>
                  <a:pt x="1141" y="108"/>
                </a:cubicBezTo>
                <a:cubicBezTo>
                  <a:pt x="1139" y="102"/>
                  <a:pt x="1146" y="94"/>
                  <a:pt x="1149" y="89"/>
                </a:cubicBezTo>
                <a:cubicBezTo>
                  <a:pt x="1153" y="84"/>
                  <a:pt x="1159" y="82"/>
                  <a:pt x="1164" y="78"/>
                </a:cubicBezTo>
                <a:cubicBezTo>
                  <a:pt x="1170" y="74"/>
                  <a:pt x="1174" y="70"/>
                  <a:pt x="1179" y="65"/>
                </a:cubicBezTo>
                <a:cubicBezTo>
                  <a:pt x="1177" y="64"/>
                  <a:pt x="1175" y="62"/>
                  <a:pt x="1174" y="61"/>
                </a:cubicBezTo>
                <a:cubicBezTo>
                  <a:pt x="1179" y="60"/>
                  <a:pt x="1186" y="59"/>
                  <a:pt x="1191" y="56"/>
                </a:cubicBezTo>
                <a:cubicBezTo>
                  <a:pt x="1198" y="53"/>
                  <a:pt x="1204" y="49"/>
                  <a:pt x="1211" y="45"/>
                </a:cubicBezTo>
                <a:cubicBezTo>
                  <a:pt x="1204" y="42"/>
                  <a:pt x="1196" y="37"/>
                  <a:pt x="1188" y="36"/>
                </a:cubicBezTo>
                <a:cubicBezTo>
                  <a:pt x="1183" y="35"/>
                  <a:pt x="1172" y="34"/>
                  <a:pt x="1168" y="39"/>
                </a:cubicBezTo>
                <a:cubicBezTo>
                  <a:pt x="1166" y="42"/>
                  <a:pt x="1164" y="46"/>
                  <a:pt x="1160" y="45"/>
                </a:cubicBezTo>
                <a:cubicBezTo>
                  <a:pt x="1156" y="45"/>
                  <a:pt x="1151" y="44"/>
                  <a:pt x="1146" y="43"/>
                </a:cubicBezTo>
                <a:cubicBezTo>
                  <a:pt x="1141" y="42"/>
                  <a:pt x="1131" y="49"/>
                  <a:pt x="1126" y="52"/>
                </a:cubicBezTo>
                <a:cubicBezTo>
                  <a:pt x="1127" y="50"/>
                  <a:pt x="1136" y="35"/>
                  <a:pt x="1130" y="35"/>
                </a:cubicBezTo>
                <a:cubicBezTo>
                  <a:pt x="1124" y="34"/>
                  <a:pt x="1118" y="36"/>
                  <a:pt x="1113" y="32"/>
                </a:cubicBezTo>
                <a:cubicBezTo>
                  <a:pt x="1121" y="29"/>
                  <a:pt x="1129" y="26"/>
                  <a:pt x="1137" y="23"/>
                </a:cubicBezTo>
                <a:cubicBezTo>
                  <a:pt x="1121" y="16"/>
                  <a:pt x="1107" y="9"/>
                  <a:pt x="1090" y="6"/>
                </a:cubicBezTo>
                <a:cubicBezTo>
                  <a:pt x="1072" y="4"/>
                  <a:pt x="1054" y="0"/>
                  <a:pt x="1035" y="2"/>
                </a:cubicBezTo>
                <a:cubicBezTo>
                  <a:pt x="1028" y="2"/>
                  <a:pt x="1021" y="3"/>
                  <a:pt x="1015" y="3"/>
                </a:cubicBezTo>
                <a:cubicBezTo>
                  <a:pt x="1012" y="4"/>
                  <a:pt x="1008" y="3"/>
                  <a:pt x="1005" y="4"/>
                </a:cubicBezTo>
                <a:cubicBezTo>
                  <a:pt x="1002" y="6"/>
                  <a:pt x="1002" y="14"/>
                  <a:pt x="998" y="13"/>
                </a:cubicBezTo>
                <a:cubicBezTo>
                  <a:pt x="992" y="12"/>
                  <a:pt x="987" y="11"/>
                  <a:pt x="981" y="10"/>
                </a:cubicBezTo>
                <a:cubicBezTo>
                  <a:pt x="975" y="9"/>
                  <a:pt x="967" y="5"/>
                  <a:pt x="961" y="8"/>
                </a:cubicBezTo>
                <a:cubicBezTo>
                  <a:pt x="952" y="12"/>
                  <a:pt x="943" y="17"/>
                  <a:pt x="933" y="21"/>
                </a:cubicBezTo>
                <a:cubicBezTo>
                  <a:pt x="942" y="26"/>
                  <a:pt x="952" y="30"/>
                  <a:pt x="957" y="40"/>
                </a:cubicBezTo>
                <a:cubicBezTo>
                  <a:pt x="942" y="34"/>
                  <a:pt x="927" y="29"/>
                  <a:pt x="911" y="26"/>
                </a:cubicBezTo>
                <a:cubicBezTo>
                  <a:pt x="906" y="25"/>
                  <a:pt x="899" y="28"/>
                  <a:pt x="894" y="28"/>
                </a:cubicBezTo>
                <a:cubicBezTo>
                  <a:pt x="883" y="30"/>
                  <a:pt x="872" y="31"/>
                  <a:pt x="861" y="33"/>
                </a:cubicBezTo>
                <a:cubicBezTo>
                  <a:pt x="856" y="33"/>
                  <a:pt x="849" y="33"/>
                  <a:pt x="844" y="35"/>
                </a:cubicBezTo>
                <a:cubicBezTo>
                  <a:pt x="838" y="38"/>
                  <a:pt x="832" y="42"/>
                  <a:pt x="826" y="45"/>
                </a:cubicBezTo>
                <a:cubicBezTo>
                  <a:pt x="810" y="53"/>
                  <a:pt x="795" y="61"/>
                  <a:pt x="779" y="69"/>
                </a:cubicBezTo>
                <a:cubicBezTo>
                  <a:pt x="785" y="75"/>
                  <a:pt x="792" y="74"/>
                  <a:pt x="800" y="75"/>
                </a:cubicBezTo>
                <a:cubicBezTo>
                  <a:pt x="798" y="79"/>
                  <a:pt x="796" y="84"/>
                  <a:pt x="795" y="88"/>
                </a:cubicBezTo>
                <a:cubicBezTo>
                  <a:pt x="793" y="93"/>
                  <a:pt x="792" y="92"/>
                  <a:pt x="787" y="92"/>
                </a:cubicBezTo>
                <a:cubicBezTo>
                  <a:pt x="780" y="93"/>
                  <a:pt x="774" y="94"/>
                  <a:pt x="767" y="96"/>
                </a:cubicBezTo>
                <a:cubicBezTo>
                  <a:pt x="758" y="99"/>
                  <a:pt x="749" y="101"/>
                  <a:pt x="740" y="104"/>
                </a:cubicBezTo>
                <a:cubicBezTo>
                  <a:pt x="738" y="104"/>
                  <a:pt x="738" y="110"/>
                  <a:pt x="737" y="112"/>
                </a:cubicBezTo>
                <a:cubicBezTo>
                  <a:pt x="737" y="114"/>
                  <a:pt x="741" y="118"/>
                  <a:pt x="742" y="119"/>
                </a:cubicBezTo>
                <a:cubicBezTo>
                  <a:pt x="745" y="123"/>
                  <a:pt x="748" y="130"/>
                  <a:pt x="752" y="132"/>
                </a:cubicBezTo>
                <a:cubicBezTo>
                  <a:pt x="757" y="136"/>
                  <a:pt x="763" y="139"/>
                  <a:pt x="768" y="142"/>
                </a:cubicBezTo>
                <a:cubicBezTo>
                  <a:pt x="771" y="143"/>
                  <a:pt x="778" y="150"/>
                  <a:pt x="781" y="149"/>
                </a:cubicBezTo>
                <a:cubicBezTo>
                  <a:pt x="787" y="149"/>
                  <a:pt x="793" y="148"/>
                  <a:pt x="799" y="147"/>
                </a:cubicBezTo>
                <a:cubicBezTo>
                  <a:pt x="810" y="146"/>
                  <a:pt x="819" y="148"/>
                  <a:pt x="830" y="150"/>
                </a:cubicBezTo>
                <a:cubicBezTo>
                  <a:pt x="835" y="151"/>
                  <a:pt x="841" y="152"/>
                  <a:pt x="846" y="152"/>
                </a:cubicBezTo>
                <a:cubicBezTo>
                  <a:pt x="849" y="153"/>
                  <a:pt x="855" y="163"/>
                  <a:pt x="856" y="165"/>
                </a:cubicBezTo>
                <a:cubicBezTo>
                  <a:pt x="864" y="175"/>
                  <a:pt x="868" y="186"/>
                  <a:pt x="873" y="197"/>
                </a:cubicBezTo>
                <a:cubicBezTo>
                  <a:pt x="875" y="203"/>
                  <a:pt x="876" y="204"/>
                  <a:pt x="874" y="210"/>
                </a:cubicBezTo>
                <a:cubicBezTo>
                  <a:pt x="872" y="216"/>
                  <a:pt x="869" y="220"/>
                  <a:pt x="873" y="224"/>
                </a:cubicBezTo>
                <a:cubicBezTo>
                  <a:pt x="877" y="229"/>
                  <a:pt x="883" y="231"/>
                  <a:pt x="881" y="238"/>
                </a:cubicBezTo>
                <a:cubicBezTo>
                  <a:pt x="880" y="245"/>
                  <a:pt x="877" y="248"/>
                  <a:pt x="881" y="253"/>
                </a:cubicBezTo>
                <a:cubicBezTo>
                  <a:pt x="887" y="259"/>
                  <a:pt x="886" y="259"/>
                  <a:pt x="894" y="257"/>
                </a:cubicBezTo>
                <a:cubicBezTo>
                  <a:pt x="899" y="255"/>
                  <a:pt x="905" y="254"/>
                  <a:pt x="910" y="252"/>
                </a:cubicBezTo>
                <a:cubicBezTo>
                  <a:pt x="910" y="256"/>
                  <a:pt x="909" y="260"/>
                  <a:pt x="909" y="264"/>
                </a:cubicBezTo>
                <a:cubicBezTo>
                  <a:pt x="909" y="266"/>
                  <a:pt x="903" y="267"/>
                  <a:pt x="902" y="267"/>
                </a:cubicBezTo>
                <a:cubicBezTo>
                  <a:pt x="899" y="269"/>
                  <a:pt x="895" y="271"/>
                  <a:pt x="891" y="272"/>
                </a:cubicBezTo>
                <a:cubicBezTo>
                  <a:pt x="890" y="272"/>
                  <a:pt x="890" y="278"/>
                  <a:pt x="890" y="279"/>
                </a:cubicBezTo>
                <a:cubicBezTo>
                  <a:pt x="889" y="284"/>
                  <a:pt x="886" y="294"/>
                  <a:pt x="888" y="299"/>
                </a:cubicBezTo>
                <a:cubicBezTo>
                  <a:pt x="891" y="307"/>
                  <a:pt x="894" y="314"/>
                  <a:pt x="897" y="322"/>
                </a:cubicBezTo>
                <a:cubicBezTo>
                  <a:pt x="901" y="335"/>
                  <a:pt x="909" y="345"/>
                  <a:pt x="916" y="356"/>
                </a:cubicBezTo>
                <a:cubicBezTo>
                  <a:pt x="920" y="362"/>
                  <a:pt x="924" y="369"/>
                  <a:pt x="928" y="375"/>
                </a:cubicBezTo>
                <a:cubicBezTo>
                  <a:pt x="930" y="378"/>
                  <a:pt x="936" y="379"/>
                  <a:pt x="939" y="380"/>
                </a:cubicBezTo>
                <a:cubicBezTo>
                  <a:pt x="946" y="383"/>
                  <a:pt x="953" y="385"/>
                  <a:pt x="959" y="388"/>
                </a:cubicBezTo>
                <a:cubicBezTo>
                  <a:pt x="961" y="388"/>
                  <a:pt x="970" y="388"/>
                  <a:pt x="970" y="387"/>
                </a:cubicBezTo>
                <a:cubicBezTo>
                  <a:pt x="974" y="374"/>
                  <a:pt x="979" y="362"/>
                  <a:pt x="983" y="349"/>
                </a:cubicBezTo>
                <a:cubicBezTo>
                  <a:pt x="986" y="338"/>
                  <a:pt x="990" y="328"/>
                  <a:pt x="993" y="318"/>
                </a:cubicBezTo>
                <a:cubicBezTo>
                  <a:pt x="995" y="313"/>
                  <a:pt x="995" y="313"/>
                  <a:pt x="1000" y="311"/>
                </a:cubicBezTo>
                <a:cubicBezTo>
                  <a:pt x="1007" y="309"/>
                  <a:pt x="1013" y="307"/>
                  <a:pt x="1020" y="304"/>
                </a:cubicBezTo>
                <a:cubicBezTo>
                  <a:pt x="1024" y="303"/>
                  <a:pt x="1030" y="302"/>
                  <a:pt x="1034" y="300"/>
                </a:cubicBezTo>
                <a:cubicBezTo>
                  <a:pt x="1038" y="297"/>
                  <a:pt x="1042" y="290"/>
                  <a:pt x="1045" y="286"/>
                </a:cubicBezTo>
                <a:cubicBezTo>
                  <a:pt x="1048" y="282"/>
                  <a:pt x="1049" y="280"/>
                  <a:pt x="1053" y="279"/>
                </a:cubicBezTo>
                <a:cubicBezTo>
                  <a:pt x="1060" y="277"/>
                  <a:pt x="1066" y="276"/>
                  <a:pt x="1072" y="274"/>
                </a:cubicBezTo>
                <a:cubicBezTo>
                  <a:pt x="1081" y="271"/>
                  <a:pt x="1092" y="271"/>
                  <a:pt x="1100" y="266"/>
                </a:cubicBezTo>
                <a:cubicBezTo>
                  <a:pt x="1110" y="259"/>
                  <a:pt x="1121" y="253"/>
                  <a:pt x="1131" y="247"/>
                </a:cubicBezTo>
                <a:cubicBezTo>
                  <a:pt x="1135" y="241"/>
                  <a:pt x="1136" y="241"/>
                  <a:pt x="1134" y="234"/>
                </a:cubicBezTo>
                <a:close/>
                <a:moveTo>
                  <a:pt x="2155" y="814"/>
                </a:moveTo>
                <a:cubicBezTo>
                  <a:pt x="2157" y="813"/>
                  <a:pt x="2160" y="813"/>
                  <a:pt x="2161" y="810"/>
                </a:cubicBezTo>
                <a:cubicBezTo>
                  <a:pt x="2161" y="807"/>
                  <a:pt x="2162" y="803"/>
                  <a:pt x="2165" y="804"/>
                </a:cubicBezTo>
                <a:cubicBezTo>
                  <a:pt x="2165" y="801"/>
                  <a:pt x="2164" y="799"/>
                  <a:pt x="2162" y="798"/>
                </a:cubicBezTo>
                <a:cubicBezTo>
                  <a:pt x="2162" y="799"/>
                  <a:pt x="2162" y="800"/>
                  <a:pt x="2162" y="800"/>
                </a:cubicBezTo>
                <a:cubicBezTo>
                  <a:pt x="2155" y="796"/>
                  <a:pt x="2151" y="803"/>
                  <a:pt x="2146" y="806"/>
                </a:cubicBezTo>
                <a:cubicBezTo>
                  <a:pt x="2146" y="811"/>
                  <a:pt x="2145" y="812"/>
                  <a:pt x="2149" y="814"/>
                </a:cubicBezTo>
                <a:cubicBezTo>
                  <a:pt x="2151" y="815"/>
                  <a:pt x="2152" y="815"/>
                  <a:pt x="2154" y="816"/>
                </a:cubicBezTo>
                <a:cubicBezTo>
                  <a:pt x="2156" y="816"/>
                  <a:pt x="2154" y="814"/>
                  <a:pt x="2155" y="814"/>
                </a:cubicBezTo>
                <a:close/>
                <a:moveTo>
                  <a:pt x="2124" y="1023"/>
                </a:moveTo>
                <a:cubicBezTo>
                  <a:pt x="2125" y="1017"/>
                  <a:pt x="2124" y="1008"/>
                  <a:pt x="2126" y="1003"/>
                </a:cubicBezTo>
                <a:cubicBezTo>
                  <a:pt x="2128" y="996"/>
                  <a:pt x="2120" y="991"/>
                  <a:pt x="2115" y="996"/>
                </a:cubicBezTo>
                <a:cubicBezTo>
                  <a:pt x="2119" y="993"/>
                  <a:pt x="2115" y="993"/>
                  <a:pt x="2115" y="990"/>
                </a:cubicBezTo>
                <a:cubicBezTo>
                  <a:pt x="2114" y="988"/>
                  <a:pt x="2114" y="983"/>
                  <a:pt x="2113" y="982"/>
                </a:cubicBezTo>
                <a:cubicBezTo>
                  <a:pt x="2111" y="981"/>
                  <a:pt x="2107" y="981"/>
                  <a:pt x="2107" y="979"/>
                </a:cubicBezTo>
                <a:cubicBezTo>
                  <a:pt x="2106" y="976"/>
                  <a:pt x="2109" y="975"/>
                  <a:pt x="2108" y="972"/>
                </a:cubicBezTo>
                <a:cubicBezTo>
                  <a:pt x="2108" y="969"/>
                  <a:pt x="2103" y="969"/>
                  <a:pt x="2103" y="967"/>
                </a:cubicBezTo>
                <a:cubicBezTo>
                  <a:pt x="2103" y="963"/>
                  <a:pt x="2102" y="965"/>
                  <a:pt x="2099" y="963"/>
                </a:cubicBezTo>
                <a:cubicBezTo>
                  <a:pt x="2096" y="961"/>
                  <a:pt x="2099" y="960"/>
                  <a:pt x="2095" y="959"/>
                </a:cubicBezTo>
                <a:cubicBezTo>
                  <a:pt x="2092" y="959"/>
                  <a:pt x="2090" y="959"/>
                  <a:pt x="2088" y="956"/>
                </a:cubicBezTo>
                <a:cubicBezTo>
                  <a:pt x="2085" y="952"/>
                  <a:pt x="2080" y="951"/>
                  <a:pt x="2077" y="947"/>
                </a:cubicBezTo>
                <a:cubicBezTo>
                  <a:pt x="2073" y="944"/>
                  <a:pt x="2068" y="940"/>
                  <a:pt x="2065" y="937"/>
                </a:cubicBezTo>
                <a:cubicBezTo>
                  <a:pt x="2062" y="932"/>
                  <a:pt x="2063" y="929"/>
                  <a:pt x="2056" y="928"/>
                </a:cubicBezTo>
                <a:cubicBezTo>
                  <a:pt x="2054" y="928"/>
                  <a:pt x="2044" y="924"/>
                  <a:pt x="2043" y="926"/>
                </a:cubicBezTo>
                <a:cubicBezTo>
                  <a:pt x="2041" y="928"/>
                  <a:pt x="2049" y="938"/>
                  <a:pt x="2051" y="939"/>
                </a:cubicBezTo>
                <a:cubicBezTo>
                  <a:pt x="2054" y="942"/>
                  <a:pt x="2060" y="943"/>
                  <a:pt x="2061" y="949"/>
                </a:cubicBezTo>
                <a:cubicBezTo>
                  <a:pt x="2061" y="956"/>
                  <a:pt x="2068" y="954"/>
                  <a:pt x="2070" y="960"/>
                </a:cubicBezTo>
                <a:cubicBezTo>
                  <a:pt x="2071" y="964"/>
                  <a:pt x="2072" y="967"/>
                  <a:pt x="2073" y="971"/>
                </a:cubicBezTo>
                <a:cubicBezTo>
                  <a:pt x="2073" y="973"/>
                  <a:pt x="2076" y="972"/>
                  <a:pt x="2077" y="974"/>
                </a:cubicBezTo>
                <a:cubicBezTo>
                  <a:pt x="2081" y="978"/>
                  <a:pt x="2083" y="987"/>
                  <a:pt x="2085" y="992"/>
                </a:cubicBezTo>
                <a:cubicBezTo>
                  <a:pt x="2087" y="996"/>
                  <a:pt x="2091" y="999"/>
                  <a:pt x="2094" y="1003"/>
                </a:cubicBezTo>
                <a:cubicBezTo>
                  <a:pt x="2101" y="1010"/>
                  <a:pt x="2107" y="1017"/>
                  <a:pt x="2115" y="1024"/>
                </a:cubicBezTo>
                <a:cubicBezTo>
                  <a:pt x="2115" y="1023"/>
                  <a:pt x="2115" y="1021"/>
                  <a:pt x="2115" y="1020"/>
                </a:cubicBezTo>
                <a:cubicBezTo>
                  <a:pt x="2119" y="1024"/>
                  <a:pt x="2121" y="1018"/>
                  <a:pt x="2124" y="1023"/>
                </a:cubicBezTo>
                <a:close/>
                <a:moveTo>
                  <a:pt x="2141" y="994"/>
                </a:moveTo>
                <a:cubicBezTo>
                  <a:pt x="2137" y="991"/>
                  <a:pt x="2138" y="1000"/>
                  <a:pt x="2139" y="1001"/>
                </a:cubicBezTo>
                <a:cubicBezTo>
                  <a:pt x="2144" y="1003"/>
                  <a:pt x="2144" y="997"/>
                  <a:pt x="2141" y="994"/>
                </a:cubicBezTo>
                <a:close/>
                <a:moveTo>
                  <a:pt x="2185" y="1039"/>
                </a:moveTo>
                <a:cubicBezTo>
                  <a:pt x="2181" y="1040"/>
                  <a:pt x="2176" y="1037"/>
                  <a:pt x="2177" y="1031"/>
                </a:cubicBezTo>
                <a:cubicBezTo>
                  <a:pt x="2174" y="1033"/>
                  <a:pt x="2167" y="1032"/>
                  <a:pt x="2166" y="1030"/>
                </a:cubicBezTo>
                <a:cubicBezTo>
                  <a:pt x="2163" y="1027"/>
                  <a:pt x="2162" y="1028"/>
                  <a:pt x="2161" y="1031"/>
                </a:cubicBezTo>
                <a:cubicBezTo>
                  <a:pt x="2161" y="1033"/>
                  <a:pt x="2158" y="1032"/>
                  <a:pt x="2157" y="1032"/>
                </a:cubicBezTo>
                <a:cubicBezTo>
                  <a:pt x="2151" y="1031"/>
                  <a:pt x="2147" y="1033"/>
                  <a:pt x="2144" y="1027"/>
                </a:cubicBezTo>
                <a:cubicBezTo>
                  <a:pt x="2143" y="1026"/>
                  <a:pt x="2135" y="1024"/>
                  <a:pt x="2134" y="1023"/>
                </a:cubicBezTo>
                <a:cubicBezTo>
                  <a:pt x="2133" y="1026"/>
                  <a:pt x="2130" y="1024"/>
                  <a:pt x="2128" y="1024"/>
                </a:cubicBezTo>
                <a:cubicBezTo>
                  <a:pt x="2126" y="1023"/>
                  <a:pt x="2126" y="1024"/>
                  <a:pt x="2124" y="1026"/>
                </a:cubicBezTo>
                <a:cubicBezTo>
                  <a:pt x="2119" y="1032"/>
                  <a:pt x="2126" y="1032"/>
                  <a:pt x="2130" y="1033"/>
                </a:cubicBezTo>
                <a:cubicBezTo>
                  <a:pt x="2130" y="1034"/>
                  <a:pt x="2129" y="1035"/>
                  <a:pt x="2129" y="1036"/>
                </a:cubicBezTo>
                <a:cubicBezTo>
                  <a:pt x="2134" y="1037"/>
                  <a:pt x="2139" y="1039"/>
                  <a:pt x="2143" y="1040"/>
                </a:cubicBezTo>
                <a:cubicBezTo>
                  <a:pt x="2146" y="1041"/>
                  <a:pt x="2148" y="1039"/>
                  <a:pt x="2151" y="1039"/>
                </a:cubicBezTo>
                <a:cubicBezTo>
                  <a:pt x="2153" y="1039"/>
                  <a:pt x="2156" y="1041"/>
                  <a:pt x="2158" y="1042"/>
                </a:cubicBezTo>
                <a:cubicBezTo>
                  <a:pt x="2160" y="1042"/>
                  <a:pt x="2162" y="1044"/>
                  <a:pt x="2164" y="1044"/>
                </a:cubicBezTo>
                <a:cubicBezTo>
                  <a:pt x="2166" y="1044"/>
                  <a:pt x="2167" y="1044"/>
                  <a:pt x="2169" y="1044"/>
                </a:cubicBezTo>
                <a:cubicBezTo>
                  <a:pt x="2170" y="1045"/>
                  <a:pt x="2171" y="1043"/>
                  <a:pt x="2171" y="1043"/>
                </a:cubicBezTo>
                <a:cubicBezTo>
                  <a:pt x="2176" y="1044"/>
                  <a:pt x="2178" y="1045"/>
                  <a:pt x="2183" y="1044"/>
                </a:cubicBezTo>
                <a:cubicBezTo>
                  <a:pt x="2186" y="1046"/>
                  <a:pt x="2189" y="1047"/>
                  <a:pt x="2192" y="1048"/>
                </a:cubicBezTo>
                <a:cubicBezTo>
                  <a:pt x="2189" y="1044"/>
                  <a:pt x="2193" y="1037"/>
                  <a:pt x="2185" y="1039"/>
                </a:cubicBezTo>
                <a:close/>
                <a:moveTo>
                  <a:pt x="2119" y="990"/>
                </a:moveTo>
                <a:cubicBezTo>
                  <a:pt x="2120" y="991"/>
                  <a:pt x="2121" y="991"/>
                  <a:pt x="2123" y="991"/>
                </a:cubicBezTo>
                <a:cubicBezTo>
                  <a:pt x="2124" y="991"/>
                  <a:pt x="2124" y="993"/>
                  <a:pt x="2125" y="994"/>
                </a:cubicBezTo>
                <a:cubicBezTo>
                  <a:pt x="2126" y="995"/>
                  <a:pt x="2126" y="996"/>
                  <a:pt x="2127" y="998"/>
                </a:cubicBezTo>
                <a:cubicBezTo>
                  <a:pt x="2128" y="999"/>
                  <a:pt x="2130" y="1000"/>
                  <a:pt x="2131" y="999"/>
                </a:cubicBezTo>
                <a:cubicBezTo>
                  <a:pt x="2130" y="998"/>
                  <a:pt x="2130" y="996"/>
                  <a:pt x="2132" y="995"/>
                </a:cubicBezTo>
                <a:cubicBezTo>
                  <a:pt x="2126" y="995"/>
                  <a:pt x="2129" y="985"/>
                  <a:pt x="2124" y="986"/>
                </a:cubicBezTo>
                <a:cubicBezTo>
                  <a:pt x="2124" y="987"/>
                  <a:pt x="2124" y="987"/>
                  <a:pt x="2124" y="988"/>
                </a:cubicBezTo>
                <a:cubicBezTo>
                  <a:pt x="2122" y="985"/>
                  <a:pt x="2121" y="988"/>
                  <a:pt x="2119" y="990"/>
                </a:cubicBezTo>
                <a:close/>
              </a:path>
            </a:pathLst>
          </a:custGeom>
          <a:solidFill>
            <a:srgbClr val="EEEEEE">
              <a:alpha val="76000"/>
            </a:srgb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415364"/>
              </a:solidFill>
              <a:effectLst/>
              <a:uLnTx/>
              <a:uFillTx/>
              <a:latin typeface="Arial" panose="020B0604020202020204"/>
              <a:ea typeface="+mn-ea"/>
              <a:cs typeface="+mn-cs"/>
            </a:endParaRPr>
          </a:p>
        </p:txBody>
      </p:sp>
      <p:sp>
        <p:nvSpPr>
          <p:cNvPr id="2" name="Segnaposto testo 1"/>
          <p:cNvSpPr>
            <a:spLocks noGrp="1"/>
          </p:cNvSpPr>
          <p:nvPr>
            <p:ph type="body" idx="13"/>
          </p:nvPr>
        </p:nvSpPr>
        <p:spPr/>
        <p:txBody>
          <a:bodyPr/>
          <a:lstStyle/>
          <a:p>
            <a:r>
              <a:rPr lang="it-IT" dirty="0"/>
              <a:t>Operatività 2025</a:t>
            </a:r>
          </a:p>
        </p:txBody>
      </p:sp>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grpSp>
        <p:nvGrpSpPr>
          <p:cNvPr id="16" name="Group 5">
            <a:extLst>
              <a:ext uri="{FF2B5EF4-FFF2-40B4-BE49-F238E27FC236}">
                <a16:creationId xmlns:a16="http://schemas.microsoft.com/office/drawing/2014/main" id="{AAB0186C-AAF4-46BD-8458-B078D8493DA3}"/>
              </a:ext>
            </a:extLst>
          </p:cNvPr>
          <p:cNvGrpSpPr/>
          <p:nvPr/>
        </p:nvGrpSpPr>
        <p:grpSpPr>
          <a:xfrm>
            <a:off x="553917" y="1612012"/>
            <a:ext cx="3933281" cy="3950497"/>
            <a:chOff x="1060021" y="1473417"/>
            <a:chExt cx="4479725" cy="4499333"/>
          </a:xfrm>
          <a:solidFill>
            <a:schemeClr val="accent2"/>
          </a:solidFill>
        </p:grpSpPr>
        <p:sp>
          <p:nvSpPr>
            <p:cNvPr id="17" name="Freeform 5">
              <a:extLst>
                <a:ext uri="{FF2B5EF4-FFF2-40B4-BE49-F238E27FC236}">
                  <a16:creationId xmlns:a16="http://schemas.microsoft.com/office/drawing/2014/main" id="{E9C7A73B-FB1C-4561-88FB-9178EFAA0BD6}"/>
                </a:ext>
              </a:extLst>
            </p:cNvPr>
            <p:cNvSpPr>
              <a:spLocks/>
            </p:cNvSpPr>
            <p:nvPr/>
          </p:nvSpPr>
          <p:spPr bwMode="auto">
            <a:xfrm>
              <a:off x="1880026" y="2059900"/>
              <a:ext cx="1474227" cy="461699"/>
            </a:xfrm>
            <a:custGeom>
              <a:avLst/>
              <a:gdLst>
                <a:gd name="T0" fmla="*/ 206 w 426"/>
                <a:gd name="T1" fmla="*/ 0 h 132"/>
                <a:gd name="T2" fmla="*/ 403 w 426"/>
                <a:gd name="T3" fmla="*/ 73 h 132"/>
                <a:gd name="T4" fmla="*/ 413 w 426"/>
                <a:gd name="T5" fmla="*/ 83 h 132"/>
                <a:gd name="T6" fmla="*/ 414 w 426"/>
                <a:gd name="T7" fmla="*/ 120 h 132"/>
                <a:gd name="T8" fmla="*/ 376 w 426"/>
                <a:gd name="T9" fmla="*/ 121 h 132"/>
                <a:gd name="T10" fmla="*/ 307 w 426"/>
                <a:gd name="T11" fmla="*/ 75 h 132"/>
                <a:gd name="T12" fmla="*/ 60 w 426"/>
                <a:gd name="T13" fmla="*/ 114 h 132"/>
                <a:gd name="T14" fmla="*/ 52 w 426"/>
                <a:gd name="T15" fmla="*/ 121 h 132"/>
                <a:gd name="T16" fmla="*/ 13 w 426"/>
                <a:gd name="T17" fmla="*/ 120 h 132"/>
                <a:gd name="T18" fmla="*/ 15 w 426"/>
                <a:gd name="T19" fmla="*/ 82 h 132"/>
                <a:gd name="T20" fmla="*/ 152 w 426"/>
                <a:gd name="T21" fmla="*/ 8 h 132"/>
                <a:gd name="T22" fmla="*/ 206 w 426"/>
                <a:gd name="T2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132">
                  <a:moveTo>
                    <a:pt x="206" y="0"/>
                  </a:moveTo>
                  <a:cubicBezTo>
                    <a:pt x="285" y="3"/>
                    <a:pt x="350" y="24"/>
                    <a:pt x="403" y="73"/>
                  </a:cubicBezTo>
                  <a:cubicBezTo>
                    <a:pt x="407" y="76"/>
                    <a:pt x="410" y="79"/>
                    <a:pt x="413" y="83"/>
                  </a:cubicBezTo>
                  <a:cubicBezTo>
                    <a:pt x="424" y="95"/>
                    <a:pt x="426" y="108"/>
                    <a:pt x="414" y="120"/>
                  </a:cubicBezTo>
                  <a:cubicBezTo>
                    <a:pt x="402" y="132"/>
                    <a:pt x="390" y="131"/>
                    <a:pt x="376" y="121"/>
                  </a:cubicBezTo>
                  <a:cubicBezTo>
                    <a:pt x="354" y="105"/>
                    <a:pt x="332" y="86"/>
                    <a:pt x="307" y="75"/>
                  </a:cubicBezTo>
                  <a:cubicBezTo>
                    <a:pt x="217" y="36"/>
                    <a:pt x="134" y="51"/>
                    <a:pt x="60" y="114"/>
                  </a:cubicBezTo>
                  <a:cubicBezTo>
                    <a:pt x="57" y="116"/>
                    <a:pt x="55" y="119"/>
                    <a:pt x="52" y="121"/>
                  </a:cubicBezTo>
                  <a:cubicBezTo>
                    <a:pt x="39" y="132"/>
                    <a:pt x="25" y="132"/>
                    <a:pt x="13" y="120"/>
                  </a:cubicBezTo>
                  <a:cubicBezTo>
                    <a:pt x="0" y="107"/>
                    <a:pt x="3" y="93"/>
                    <a:pt x="15" y="82"/>
                  </a:cubicBezTo>
                  <a:cubicBezTo>
                    <a:pt x="53" y="43"/>
                    <a:pt x="100" y="19"/>
                    <a:pt x="152" y="8"/>
                  </a:cubicBezTo>
                  <a:cubicBezTo>
                    <a:pt x="172" y="4"/>
                    <a:pt x="193" y="2"/>
                    <a:pt x="20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8" name="Freeform 6">
              <a:extLst>
                <a:ext uri="{FF2B5EF4-FFF2-40B4-BE49-F238E27FC236}">
                  <a16:creationId xmlns:a16="http://schemas.microsoft.com/office/drawing/2014/main" id="{13F1DB45-0E76-423F-B319-285F2ED7821A}"/>
                </a:ext>
              </a:extLst>
            </p:cNvPr>
            <p:cNvSpPr>
              <a:spLocks noEditPoints="1"/>
            </p:cNvSpPr>
            <p:nvPr/>
          </p:nvSpPr>
          <p:spPr bwMode="auto">
            <a:xfrm>
              <a:off x="1060021" y="1473417"/>
              <a:ext cx="4479725" cy="4499333"/>
            </a:xfrm>
            <a:custGeom>
              <a:avLst/>
              <a:gdLst>
                <a:gd name="T0" fmla="*/ 1257 w 1295"/>
                <a:gd name="T1" fmla="*/ 1098 h 1289"/>
                <a:gd name="T2" fmla="*/ 1123 w 1295"/>
                <a:gd name="T3" fmla="*/ 981 h 1289"/>
                <a:gd name="T4" fmla="*/ 895 w 1295"/>
                <a:gd name="T5" fmla="*/ 781 h 1289"/>
                <a:gd name="T6" fmla="*/ 872 w 1295"/>
                <a:gd name="T7" fmla="*/ 773 h 1289"/>
                <a:gd name="T8" fmla="*/ 816 w 1295"/>
                <a:gd name="T9" fmla="*/ 752 h 1289"/>
                <a:gd name="T10" fmla="*/ 814 w 1295"/>
                <a:gd name="T11" fmla="*/ 722 h 1289"/>
                <a:gd name="T12" fmla="*/ 825 w 1295"/>
                <a:gd name="T13" fmla="*/ 706 h 1289"/>
                <a:gd name="T14" fmla="*/ 903 w 1295"/>
                <a:gd name="T15" fmla="*/ 452 h 1289"/>
                <a:gd name="T16" fmla="*/ 452 w 1295"/>
                <a:gd name="T17" fmla="*/ 0 h 1289"/>
                <a:gd name="T18" fmla="*/ 0 w 1295"/>
                <a:gd name="T19" fmla="*/ 452 h 1289"/>
                <a:gd name="T20" fmla="*/ 452 w 1295"/>
                <a:gd name="T21" fmla="*/ 903 h 1289"/>
                <a:gd name="T22" fmla="*/ 697 w 1295"/>
                <a:gd name="T23" fmla="*/ 831 h 1289"/>
                <a:gd name="T24" fmla="*/ 704 w 1295"/>
                <a:gd name="T25" fmla="*/ 826 h 1289"/>
                <a:gd name="T26" fmla="*/ 705 w 1295"/>
                <a:gd name="T27" fmla="*/ 826 h 1289"/>
                <a:gd name="T28" fmla="*/ 714 w 1295"/>
                <a:gd name="T29" fmla="*/ 819 h 1289"/>
                <a:gd name="T30" fmla="*/ 757 w 1295"/>
                <a:gd name="T31" fmla="*/ 822 h 1289"/>
                <a:gd name="T32" fmla="*/ 774 w 1295"/>
                <a:gd name="T33" fmla="*/ 869 h 1289"/>
                <a:gd name="T34" fmla="*/ 786 w 1295"/>
                <a:gd name="T35" fmla="*/ 900 h 1289"/>
                <a:gd name="T36" fmla="*/ 1109 w 1295"/>
                <a:gd name="T37" fmla="*/ 1268 h 1289"/>
                <a:gd name="T38" fmla="*/ 1159 w 1295"/>
                <a:gd name="T39" fmla="*/ 1284 h 1289"/>
                <a:gd name="T40" fmla="*/ 1278 w 1295"/>
                <a:gd name="T41" fmla="*/ 1181 h 1289"/>
                <a:gd name="T42" fmla="*/ 1257 w 1295"/>
                <a:gd name="T43" fmla="*/ 1098 h 1289"/>
                <a:gd name="T44" fmla="*/ 90 w 1295"/>
                <a:gd name="T45" fmla="*/ 452 h 1289"/>
                <a:gd name="T46" fmla="*/ 452 w 1295"/>
                <a:gd name="T47" fmla="*/ 90 h 1289"/>
                <a:gd name="T48" fmla="*/ 813 w 1295"/>
                <a:gd name="T49" fmla="*/ 452 h 1289"/>
                <a:gd name="T50" fmla="*/ 452 w 1295"/>
                <a:gd name="T51" fmla="*/ 813 h 1289"/>
                <a:gd name="T52" fmla="*/ 90 w 1295"/>
                <a:gd name="T53" fmla="*/ 452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5" h="1289">
                  <a:moveTo>
                    <a:pt x="1257" y="1098"/>
                  </a:moveTo>
                  <a:cubicBezTo>
                    <a:pt x="1212" y="1059"/>
                    <a:pt x="1168" y="1020"/>
                    <a:pt x="1123" y="981"/>
                  </a:cubicBezTo>
                  <a:cubicBezTo>
                    <a:pt x="1047" y="914"/>
                    <a:pt x="971" y="847"/>
                    <a:pt x="895" y="781"/>
                  </a:cubicBezTo>
                  <a:cubicBezTo>
                    <a:pt x="889" y="776"/>
                    <a:pt x="878" y="770"/>
                    <a:pt x="872" y="773"/>
                  </a:cubicBezTo>
                  <a:cubicBezTo>
                    <a:pt x="846" y="783"/>
                    <a:pt x="832" y="768"/>
                    <a:pt x="816" y="752"/>
                  </a:cubicBezTo>
                  <a:cubicBezTo>
                    <a:pt x="805" y="741"/>
                    <a:pt x="805" y="734"/>
                    <a:pt x="814" y="722"/>
                  </a:cubicBezTo>
                  <a:cubicBezTo>
                    <a:pt x="817" y="717"/>
                    <a:pt x="821" y="712"/>
                    <a:pt x="825" y="706"/>
                  </a:cubicBezTo>
                  <a:cubicBezTo>
                    <a:pt x="874" y="634"/>
                    <a:pt x="903" y="546"/>
                    <a:pt x="903" y="452"/>
                  </a:cubicBezTo>
                  <a:cubicBezTo>
                    <a:pt x="903" y="202"/>
                    <a:pt x="701" y="0"/>
                    <a:pt x="452" y="0"/>
                  </a:cubicBezTo>
                  <a:cubicBezTo>
                    <a:pt x="202" y="0"/>
                    <a:pt x="0" y="202"/>
                    <a:pt x="0" y="452"/>
                  </a:cubicBezTo>
                  <a:cubicBezTo>
                    <a:pt x="0" y="701"/>
                    <a:pt x="202" y="903"/>
                    <a:pt x="452" y="903"/>
                  </a:cubicBezTo>
                  <a:cubicBezTo>
                    <a:pt x="542" y="903"/>
                    <a:pt x="626" y="877"/>
                    <a:pt x="697" y="831"/>
                  </a:cubicBezTo>
                  <a:cubicBezTo>
                    <a:pt x="699" y="829"/>
                    <a:pt x="702" y="828"/>
                    <a:pt x="704" y="826"/>
                  </a:cubicBezTo>
                  <a:cubicBezTo>
                    <a:pt x="704" y="826"/>
                    <a:pt x="704" y="826"/>
                    <a:pt x="705" y="826"/>
                  </a:cubicBezTo>
                  <a:cubicBezTo>
                    <a:pt x="708" y="824"/>
                    <a:pt x="711" y="822"/>
                    <a:pt x="714" y="819"/>
                  </a:cubicBezTo>
                  <a:cubicBezTo>
                    <a:pt x="732" y="807"/>
                    <a:pt x="742" y="805"/>
                    <a:pt x="757" y="822"/>
                  </a:cubicBezTo>
                  <a:cubicBezTo>
                    <a:pt x="769" y="836"/>
                    <a:pt x="781" y="847"/>
                    <a:pt x="774" y="869"/>
                  </a:cubicBezTo>
                  <a:cubicBezTo>
                    <a:pt x="771" y="877"/>
                    <a:pt x="779" y="892"/>
                    <a:pt x="786" y="900"/>
                  </a:cubicBezTo>
                  <a:cubicBezTo>
                    <a:pt x="893" y="1023"/>
                    <a:pt x="1001" y="1146"/>
                    <a:pt x="1109" y="1268"/>
                  </a:cubicBezTo>
                  <a:cubicBezTo>
                    <a:pt x="1122" y="1284"/>
                    <a:pt x="1139" y="1289"/>
                    <a:pt x="1159" y="1284"/>
                  </a:cubicBezTo>
                  <a:cubicBezTo>
                    <a:pt x="1216" y="1270"/>
                    <a:pt x="1256" y="1234"/>
                    <a:pt x="1278" y="1181"/>
                  </a:cubicBezTo>
                  <a:cubicBezTo>
                    <a:pt x="1295" y="1141"/>
                    <a:pt x="1290" y="1127"/>
                    <a:pt x="1257" y="1098"/>
                  </a:cubicBezTo>
                  <a:close/>
                  <a:moveTo>
                    <a:pt x="90" y="452"/>
                  </a:moveTo>
                  <a:cubicBezTo>
                    <a:pt x="90" y="252"/>
                    <a:pt x="252" y="90"/>
                    <a:pt x="452" y="90"/>
                  </a:cubicBezTo>
                  <a:cubicBezTo>
                    <a:pt x="651" y="90"/>
                    <a:pt x="813" y="252"/>
                    <a:pt x="813" y="452"/>
                  </a:cubicBezTo>
                  <a:cubicBezTo>
                    <a:pt x="813" y="651"/>
                    <a:pt x="651" y="813"/>
                    <a:pt x="452" y="813"/>
                  </a:cubicBezTo>
                  <a:cubicBezTo>
                    <a:pt x="252" y="813"/>
                    <a:pt x="90" y="651"/>
                    <a:pt x="90" y="45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sp>
        <p:nvSpPr>
          <p:cNvPr id="22" name="Rettangolo 21"/>
          <p:cNvSpPr/>
          <p:nvPr/>
        </p:nvSpPr>
        <p:spPr>
          <a:xfrm>
            <a:off x="4593815" y="2770212"/>
            <a:ext cx="3189399"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5F85B1"/>
                </a:solidFill>
                <a:effectLst/>
                <a:uLnTx/>
                <a:uFillTx/>
                <a:latin typeface="Arial" panose="020B0604020202020204"/>
                <a:ea typeface="+mn-ea"/>
                <a:cs typeface="+mn-cs"/>
              </a:rPr>
              <a:t>INVESTIMENTI PARTECIPATIVI</a:t>
            </a:r>
          </a:p>
        </p:txBody>
      </p:sp>
      <p:sp>
        <p:nvSpPr>
          <p:cNvPr id="24" name="Rettangolo 23"/>
          <p:cNvSpPr/>
          <p:nvPr/>
        </p:nvSpPr>
        <p:spPr>
          <a:xfrm>
            <a:off x="6479271" y="4888341"/>
            <a:ext cx="339259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5F85B1"/>
                </a:solidFill>
                <a:effectLst/>
                <a:uLnTx/>
                <a:uFillTx/>
                <a:latin typeface="Arial" panose="020B0604020202020204"/>
                <a:ea typeface="+mn-ea"/>
                <a:cs typeface="+mn-cs"/>
              </a:rPr>
              <a:t>SUPPORTO ALL’EXPORT</a:t>
            </a:r>
          </a:p>
        </p:txBody>
      </p:sp>
      <p:sp>
        <p:nvSpPr>
          <p:cNvPr id="26" name="Rettangolo 25"/>
          <p:cNvSpPr/>
          <p:nvPr/>
        </p:nvSpPr>
        <p:spPr>
          <a:xfrm>
            <a:off x="8175570" y="2770212"/>
            <a:ext cx="4048567"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5F85B1"/>
                </a:solidFill>
                <a:effectLst/>
                <a:uLnTx/>
                <a:uFillTx/>
                <a:latin typeface="Arial" panose="020B0604020202020204"/>
                <a:ea typeface="+mn-ea"/>
                <a:cs typeface="+mn-cs"/>
              </a:rPr>
              <a:t>FINANZIAMENTI AGEVOLATI PER L’INTERNAZIONALIZZAZIONE</a:t>
            </a:r>
          </a:p>
        </p:txBody>
      </p:sp>
      <p:sp>
        <p:nvSpPr>
          <p:cNvPr id="27" name="CasellaDiTesto 26"/>
          <p:cNvSpPr txBox="1"/>
          <p:nvPr/>
        </p:nvSpPr>
        <p:spPr>
          <a:xfrm>
            <a:off x="4837018" y="1371135"/>
            <a:ext cx="2702983" cy="1104900"/>
          </a:xfrm>
          <a:prstGeom prst="rect">
            <a:avLst/>
          </a:prstGeom>
        </p:spPr>
        <p:txBody>
          <a:bodyPr vert="horz" wrap="square" lIns="91440" tIns="45720" rIns="91440" bIns="45720" rtlCol="0" anchor="b">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1" i="0" u="none" strike="noStrike" kern="1200" cap="none" spc="0" normalizeH="0" baseline="0" noProof="0" dirty="0">
                <a:ln>
                  <a:noFill/>
                </a:ln>
                <a:solidFill>
                  <a:srgbClr val="005392"/>
                </a:solidFill>
                <a:effectLst/>
                <a:uLnTx/>
                <a:uFillTx/>
                <a:latin typeface="Arial" panose="020B0604020202020204"/>
                <a:ea typeface="+mn-ea"/>
                <a:cs typeface="+mn-cs"/>
              </a:rPr>
              <a:t>461</a:t>
            </a:r>
            <a:r>
              <a:rPr kumimoji="0" lang="it-IT" sz="2400" b="1" i="0" u="none" strike="noStrike" kern="1200" cap="none" spc="0" normalizeH="0" baseline="0" noProof="0" dirty="0">
                <a:ln>
                  <a:noFill/>
                </a:ln>
                <a:solidFill>
                  <a:srgbClr val="B5C8E5">
                    <a:lumMod val="50000"/>
                  </a:srgbClr>
                </a:solidFill>
                <a:effectLst/>
                <a:uLnTx/>
                <a:uFillTx/>
                <a:latin typeface="Arial" panose="020B0604020202020204"/>
                <a:ea typeface="+mn-ea"/>
                <a:cs typeface="+mn-cs"/>
              </a:rPr>
              <a:t>€mln</a:t>
            </a:r>
          </a:p>
        </p:txBody>
      </p:sp>
      <p:sp>
        <p:nvSpPr>
          <p:cNvPr id="28" name="CasellaDiTesto 27"/>
          <p:cNvSpPr txBox="1"/>
          <p:nvPr/>
        </p:nvSpPr>
        <p:spPr>
          <a:xfrm>
            <a:off x="8883343" y="1363897"/>
            <a:ext cx="2980601" cy="1104900"/>
          </a:xfrm>
          <a:prstGeom prst="rect">
            <a:avLst/>
          </a:prstGeom>
        </p:spPr>
        <p:txBody>
          <a:bodyPr vert="horz" wrap="square" lIns="91440" tIns="45720" rIns="91440" bIns="45720" rtlCol="0" anchor="b">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100" b="1" i="0" u="none" strike="noStrike" kern="1200" cap="none" spc="0" normalizeH="0" baseline="0" noProof="0" dirty="0">
                <a:ln>
                  <a:noFill/>
                </a:ln>
                <a:solidFill>
                  <a:srgbClr val="B5C8E5">
                    <a:lumMod val="50000"/>
                  </a:srgbClr>
                </a:solidFill>
                <a:effectLst/>
                <a:uLnTx/>
                <a:uFillTx/>
                <a:latin typeface="Arial" panose="020B0604020202020204"/>
                <a:ea typeface="+mn-ea"/>
                <a:cs typeface="+mn-cs"/>
              </a:rPr>
              <a:t>1.068</a:t>
            </a:r>
            <a:r>
              <a:rPr kumimoji="0" lang="it-IT" sz="2400" b="1" i="0" u="none" strike="noStrike" kern="1200" cap="none" spc="0" normalizeH="0" baseline="0" noProof="0" dirty="0">
                <a:ln>
                  <a:noFill/>
                </a:ln>
                <a:solidFill>
                  <a:srgbClr val="B5C8E5">
                    <a:lumMod val="50000"/>
                  </a:srgbClr>
                </a:solidFill>
                <a:effectLst/>
                <a:uLnTx/>
                <a:uFillTx/>
                <a:latin typeface="Arial" panose="020B0604020202020204"/>
                <a:ea typeface="+mn-ea"/>
                <a:cs typeface="+mn-cs"/>
              </a:rPr>
              <a:t>€mln</a:t>
            </a:r>
          </a:p>
        </p:txBody>
      </p:sp>
      <p:sp>
        <p:nvSpPr>
          <p:cNvPr id="29" name="CasellaDiTesto 28"/>
          <p:cNvSpPr txBox="1"/>
          <p:nvPr/>
        </p:nvSpPr>
        <p:spPr>
          <a:xfrm>
            <a:off x="6943699" y="3569214"/>
            <a:ext cx="2895964" cy="1104900"/>
          </a:xfrm>
          <a:prstGeom prst="rect">
            <a:avLst/>
          </a:prstGeom>
        </p:spPr>
        <p:txBody>
          <a:bodyPr vert="horz" wrap="square" lIns="91440" tIns="45720" rIns="91440" bIns="45720" rtlCol="0" anchor="b">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1" i="0" u="none" strike="noStrike" kern="1200" cap="none" spc="0" normalizeH="0" baseline="0" noProof="0" dirty="0">
                <a:ln>
                  <a:noFill/>
                </a:ln>
                <a:solidFill>
                  <a:srgbClr val="B5C8E5">
                    <a:lumMod val="50000"/>
                  </a:srgbClr>
                </a:solidFill>
                <a:effectLst/>
                <a:uLnTx/>
                <a:uFillTx/>
                <a:latin typeface="Arial" panose="020B0604020202020204"/>
                <a:ea typeface="+mn-ea"/>
                <a:cs typeface="+mn-cs"/>
              </a:rPr>
              <a:t>7.152</a:t>
            </a:r>
            <a:r>
              <a:rPr kumimoji="0" lang="it-IT" sz="2400" b="1" i="0" u="none" strike="noStrike" kern="1200" cap="none" spc="0" normalizeH="0" baseline="0" noProof="0" dirty="0">
                <a:ln>
                  <a:noFill/>
                </a:ln>
                <a:solidFill>
                  <a:srgbClr val="B5C8E5">
                    <a:lumMod val="50000"/>
                  </a:srgbClr>
                </a:solidFill>
                <a:effectLst/>
                <a:uLnTx/>
                <a:uFillTx/>
                <a:latin typeface="Arial" panose="020B0604020202020204"/>
                <a:ea typeface="+mn-ea"/>
                <a:cs typeface="+mn-cs"/>
              </a:rPr>
              <a:t>€mln</a:t>
            </a:r>
          </a:p>
        </p:txBody>
      </p:sp>
      <p:pic>
        <p:nvPicPr>
          <p:cNvPr id="35" name="Immagine 3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2064" y="2612301"/>
            <a:ext cx="1735015" cy="777865"/>
          </a:xfrm>
          <a:prstGeom prst="rect">
            <a:avLst/>
          </a:prstGeom>
        </p:spPr>
      </p:pic>
      <p:sp>
        <p:nvSpPr>
          <p:cNvPr id="3" name="CasellaDiTesto 2"/>
          <p:cNvSpPr txBox="1"/>
          <p:nvPr/>
        </p:nvSpPr>
        <p:spPr>
          <a:xfrm>
            <a:off x="8987829" y="2149860"/>
            <a:ext cx="2771628" cy="462441"/>
          </a:xfrm>
          <a:prstGeom prst="rect">
            <a:avLst/>
          </a:prstGeom>
        </p:spPr>
        <p:txBody>
          <a:bodyPr vert="horz" wrap="square" lIns="91440" tIns="45720" rIns="91440" bIns="45720" rtlCol="0" anchor="b">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5392"/>
                </a:solidFill>
                <a:effectLst/>
                <a:uLnTx/>
                <a:uFillTx/>
                <a:latin typeface="Arial" panose="020B0604020202020204"/>
                <a:ea typeface="+mn-ea"/>
                <a:cs typeface="+mn-cs"/>
              </a:rPr>
              <a:t>2.494 operazioni</a:t>
            </a:r>
          </a:p>
        </p:txBody>
      </p:sp>
      <p:sp>
        <p:nvSpPr>
          <p:cNvPr id="31" name="CasellaDiTesto 30"/>
          <p:cNvSpPr txBox="1"/>
          <p:nvPr/>
        </p:nvSpPr>
        <p:spPr>
          <a:xfrm>
            <a:off x="4798356" y="2149860"/>
            <a:ext cx="2771628" cy="462441"/>
          </a:xfrm>
          <a:prstGeom prst="rect">
            <a:avLst/>
          </a:prstGeom>
        </p:spPr>
        <p:txBody>
          <a:bodyPr vert="horz" wrap="square" lIns="91440" tIns="45720" rIns="91440" bIns="45720" rtlCol="0" anchor="b">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5392"/>
                </a:solidFill>
                <a:effectLst/>
                <a:uLnTx/>
                <a:uFillTx/>
                <a:latin typeface="Arial" panose="020B0604020202020204"/>
                <a:ea typeface="+mn-ea"/>
                <a:cs typeface="+mn-cs"/>
              </a:rPr>
              <a:t>risorse impegnate*</a:t>
            </a:r>
          </a:p>
        </p:txBody>
      </p:sp>
      <p:sp>
        <p:nvSpPr>
          <p:cNvPr id="32" name="CasellaDiTesto 31"/>
          <p:cNvSpPr txBox="1"/>
          <p:nvPr/>
        </p:nvSpPr>
        <p:spPr>
          <a:xfrm>
            <a:off x="6956920" y="4355178"/>
            <a:ext cx="2771628" cy="462441"/>
          </a:xfrm>
          <a:prstGeom prst="rect">
            <a:avLst/>
          </a:prstGeom>
        </p:spPr>
        <p:txBody>
          <a:bodyPr vert="horz" wrap="square" lIns="91440" tIns="45720" rIns="91440" bIns="45720" rtlCol="0" anchor="b">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5392"/>
                </a:solidFill>
                <a:effectLst/>
                <a:uLnTx/>
                <a:uFillTx/>
                <a:latin typeface="Arial" panose="020B0604020202020204"/>
                <a:ea typeface="+mn-ea"/>
                <a:cs typeface="+mn-cs"/>
              </a:rPr>
              <a:t>106 operazioni</a:t>
            </a:r>
          </a:p>
        </p:txBody>
      </p:sp>
      <p:sp>
        <p:nvSpPr>
          <p:cNvPr id="7" name="CasellaDiTesto 6">
            <a:extLst>
              <a:ext uri="{FF2B5EF4-FFF2-40B4-BE49-F238E27FC236}">
                <a16:creationId xmlns:a16="http://schemas.microsoft.com/office/drawing/2014/main" id="{9D6980F2-DD00-881F-C42F-17386513A7E0}"/>
              </a:ext>
            </a:extLst>
          </p:cNvPr>
          <p:cNvSpPr txBox="1"/>
          <p:nvPr/>
        </p:nvSpPr>
        <p:spPr>
          <a:xfrm>
            <a:off x="686312" y="6343626"/>
            <a:ext cx="7431536"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415364"/>
                </a:solidFill>
                <a:effectLst/>
                <a:uLnTx/>
                <a:uFillTx/>
                <a:latin typeface="Arial" panose="020B0604020202020204"/>
                <a:ea typeface="+mn-ea"/>
                <a:cs typeface="+mn-cs"/>
              </a:rPr>
              <a:t>* Comprende operatività risorse di Venture Capital, contributi in conto interessi, operatività start-up e Sezione Crescita PMI </a:t>
            </a:r>
          </a:p>
        </p:txBody>
      </p:sp>
    </p:spTree>
    <p:extLst>
      <p:ext uri="{BB962C8B-B14F-4D97-AF65-F5344CB8AC3E}">
        <p14:creationId xmlns:p14="http://schemas.microsoft.com/office/powerpoint/2010/main" val="1278043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magine 35" descr="Immagine che contiene paesaggio, alba, cielo, nebbia&#10;&#10;Descrizione generata automaticamente">
            <a:extLst>
              <a:ext uri="{FF2B5EF4-FFF2-40B4-BE49-F238E27FC236}">
                <a16:creationId xmlns:a16="http://schemas.microsoft.com/office/drawing/2014/main" id="{934AC3CB-E074-19B9-0F43-0DB74CB4000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 b="-1"/>
          <a:stretch/>
        </p:blipFill>
        <p:spPr>
          <a:xfrm>
            <a:off x="697" y="-24932"/>
            <a:ext cx="3919874" cy="6888318"/>
          </a:xfrm>
          <a:prstGeom prst="rect">
            <a:avLst/>
          </a:prstGeom>
        </p:spPr>
      </p:pic>
      <p:sp>
        <p:nvSpPr>
          <p:cNvPr id="624" name="Freeform 2609"/>
          <p:cNvSpPr>
            <a:spLocks noChangeAspect="1"/>
          </p:cNvSpPr>
          <p:nvPr/>
        </p:nvSpPr>
        <p:spPr bwMode="auto">
          <a:xfrm>
            <a:off x="8725672" y="3282897"/>
            <a:ext cx="515252" cy="474928"/>
          </a:xfrm>
          <a:custGeom>
            <a:avLst/>
            <a:gdLst>
              <a:gd name="T0" fmla="*/ 249 w 267"/>
              <a:gd name="T1" fmla="*/ 145 h 242"/>
              <a:gd name="T2" fmla="*/ 243 w 267"/>
              <a:gd name="T3" fmla="*/ 132 h 242"/>
              <a:gd name="T4" fmla="*/ 232 w 267"/>
              <a:gd name="T5" fmla="*/ 117 h 242"/>
              <a:gd name="T6" fmla="*/ 233 w 267"/>
              <a:gd name="T7" fmla="*/ 103 h 242"/>
              <a:gd name="T8" fmla="*/ 220 w 267"/>
              <a:gd name="T9" fmla="*/ 91 h 242"/>
              <a:gd name="T10" fmla="*/ 214 w 267"/>
              <a:gd name="T11" fmla="*/ 84 h 242"/>
              <a:gd name="T12" fmla="*/ 195 w 267"/>
              <a:gd name="T13" fmla="*/ 72 h 242"/>
              <a:gd name="T14" fmla="*/ 176 w 267"/>
              <a:gd name="T15" fmla="*/ 59 h 242"/>
              <a:gd name="T16" fmla="*/ 113 w 267"/>
              <a:gd name="T17" fmla="*/ 24 h 242"/>
              <a:gd name="T18" fmla="*/ 89 w 267"/>
              <a:gd name="T19" fmla="*/ 7 h 242"/>
              <a:gd name="T20" fmla="*/ 63 w 267"/>
              <a:gd name="T21" fmla="*/ 6 h 242"/>
              <a:gd name="T22" fmla="*/ 35 w 267"/>
              <a:gd name="T23" fmla="*/ 16 h 242"/>
              <a:gd name="T24" fmla="*/ 43 w 267"/>
              <a:gd name="T25" fmla="*/ 37 h 242"/>
              <a:gd name="T26" fmla="*/ 28 w 267"/>
              <a:gd name="T27" fmla="*/ 47 h 242"/>
              <a:gd name="T28" fmla="*/ 5 w 267"/>
              <a:gd name="T29" fmla="*/ 56 h 242"/>
              <a:gd name="T30" fmla="*/ 1 w 267"/>
              <a:gd name="T31" fmla="*/ 79 h 242"/>
              <a:gd name="T32" fmla="*/ 13 w 267"/>
              <a:gd name="T33" fmla="*/ 79 h 242"/>
              <a:gd name="T34" fmla="*/ 31 w 267"/>
              <a:gd name="T35" fmla="*/ 114 h 242"/>
              <a:gd name="T36" fmla="*/ 44 w 267"/>
              <a:gd name="T37" fmla="*/ 132 h 242"/>
              <a:gd name="T38" fmla="*/ 52 w 267"/>
              <a:gd name="T39" fmla="*/ 149 h 242"/>
              <a:gd name="T40" fmla="*/ 66 w 267"/>
              <a:gd name="T41" fmla="*/ 165 h 242"/>
              <a:gd name="T42" fmla="*/ 71 w 267"/>
              <a:gd name="T43" fmla="*/ 191 h 242"/>
              <a:gd name="T44" fmla="*/ 81 w 267"/>
              <a:gd name="T45" fmla="*/ 217 h 242"/>
              <a:gd name="T46" fmla="*/ 96 w 267"/>
              <a:gd name="T47" fmla="*/ 231 h 242"/>
              <a:gd name="T48" fmla="*/ 107 w 267"/>
              <a:gd name="T49" fmla="*/ 249 h 242"/>
              <a:gd name="T50" fmla="*/ 120 w 267"/>
              <a:gd name="T51" fmla="*/ 276 h 242"/>
              <a:gd name="T52" fmla="*/ 126 w 267"/>
              <a:gd name="T53" fmla="*/ 280 h 242"/>
              <a:gd name="T54" fmla="*/ 136 w 267"/>
              <a:gd name="T55" fmla="*/ 284 h 242"/>
              <a:gd name="T56" fmla="*/ 139 w 267"/>
              <a:gd name="T57" fmla="*/ 271 h 242"/>
              <a:gd name="T58" fmla="*/ 186 w 267"/>
              <a:gd name="T59" fmla="*/ 271 h 242"/>
              <a:gd name="T60" fmla="*/ 203 w 267"/>
              <a:gd name="T61" fmla="*/ 276 h 242"/>
              <a:gd name="T62" fmla="*/ 267 w 267"/>
              <a:gd name="T63" fmla="*/ 242 h 242"/>
              <a:gd name="T64" fmla="*/ 321 w 267"/>
              <a:gd name="T65" fmla="*/ 189 h 242"/>
              <a:gd name="T66" fmla="*/ 309 w 267"/>
              <a:gd name="T67" fmla="*/ 180 h 242"/>
              <a:gd name="T68" fmla="*/ 257 w 267"/>
              <a:gd name="T69" fmla="*/ 156 h 242"/>
              <a:gd name="T70" fmla="*/ 258 w 267"/>
              <a:gd name="T71" fmla="*/ 149 h 242"/>
              <a:gd name="T72" fmla="*/ 257 w 267"/>
              <a:gd name="T73" fmla="*/ 145 h 2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7"/>
              <a:gd name="T112" fmla="*/ 0 h 242"/>
              <a:gd name="T113" fmla="*/ 267 w 267"/>
              <a:gd name="T114" fmla="*/ 242 h 2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7" h="242">
                <a:moveTo>
                  <a:pt x="210" y="119"/>
                </a:moveTo>
                <a:cubicBezTo>
                  <a:pt x="209" y="120"/>
                  <a:pt x="208" y="121"/>
                  <a:pt x="207" y="121"/>
                </a:cubicBezTo>
                <a:cubicBezTo>
                  <a:pt x="206" y="120"/>
                  <a:pt x="205" y="118"/>
                  <a:pt x="205" y="117"/>
                </a:cubicBezTo>
                <a:cubicBezTo>
                  <a:pt x="204" y="115"/>
                  <a:pt x="204" y="112"/>
                  <a:pt x="202" y="110"/>
                </a:cubicBezTo>
                <a:cubicBezTo>
                  <a:pt x="201" y="108"/>
                  <a:pt x="199" y="106"/>
                  <a:pt x="197" y="104"/>
                </a:cubicBezTo>
                <a:cubicBezTo>
                  <a:pt x="196" y="102"/>
                  <a:pt x="193" y="101"/>
                  <a:pt x="193" y="98"/>
                </a:cubicBezTo>
                <a:cubicBezTo>
                  <a:pt x="192" y="96"/>
                  <a:pt x="194" y="94"/>
                  <a:pt x="194" y="92"/>
                </a:cubicBezTo>
                <a:cubicBezTo>
                  <a:pt x="195" y="90"/>
                  <a:pt x="195" y="87"/>
                  <a:pt x="194" y="86"/>
                </a:cubicBezTo>
                <a:cubicBezTo>
                  <a:pt x="192" y="83"/>
                  <a:pt x="188" y="82"/>
                  <a:pt x="186" y="80"/>
                </a:cubicBezTo>
                <a:cubicBezTo>
                  <a:pt x="184" y="79"/>
                  <a:pt x="184" y="77"/>
                  <a:pt x="183" y="76"/>
                </a:cubicBezTo>
                <a:cubicBezTo>
                  <a:pt x="182" y="74"/>
                  <a:pt x="179" y="75"/>
                  <a:pt x="178" y="74"/>
                </a:cubicBezTo>
                <a:cubicBezTo>
                  <a:pt x="177" y="73"/>
                  <a:pt x="178" y="71"/>
                  <a:pt x="178" y="70"/>
                </a:cubicBezTo>
                <a:cubicBezTo>
                  <a:pt x="176" y="67"/>
                  <a:pt x="175" y="63"/>
                  <a:pt x="173" y="60"/>
                </a:cubicBezTo>
                <a:cubicBezTo>
                  <a:pt x="169" y="60"/>
                  <a:pt x="165" y="60"/>
                  <a:pt x="162" y="60"/>
                </a:cubicBezTo>
                <a:cubicBezTo>
                  <a:pt x="160" y="58"/>
                  <a:pt x="160" y="54"/>
                  <a:pt x="158" y="52"/>
                </a:cubicBezTo>
                <a:cubicBezTo>
                  <a:pt x="154" y="51"/>
                  <a:pt x="150" y="50"/>
                  <a:pt x="146" y="49"/>
                </a:cubicBezTo>
                <a:cubicBezTo>
                  <a:pt x="139" y="48"/>
                  <a:pt x="131" y="48"/>
                  <a:pt x="124" y="48"/>
                </a:cubicBezTo>
                <a:cubicBezTo>
                  <a:pt x="114" y="38"/>
                  <a:pt x="104" y="29"/>
                  <a:pt x="94" y="20"/>
                </a:cubicBezTo>
                <a:cubicBezTo>
                  <a:pt x="91" y="18"/>
                  <a:pt x="87" y="16"/>
                  <a:pt x="84" y="14"/>
                </a:cubicBezTo>
                <a:cubicBezTo>
                  <a:pt x="80" y="11"/>
                  <a:pt x="77" y="9"/>
                  <a:pt x="74" y="6"/>
                </a:cubicBezTo>
                <a:cubicBezTo>
                  <a:pt x="68" y="4"/>
                  <a:pt x="63" y="2"/>
                  <a:pt x="58" y="0"/>
                </a:cubicBezTo>
                <a:cubicBezTo>
                  <a:pt x="56" y="1"/>
                  <a:pt x="54" y="4"/>
                  <a:pt x="52" y="5"/>
                </a:cubicBezTo>
                <a:cubicBezTo>
                  <a:pt x="45" y="8"/>
                  <a:pt x="38" y="9"/>
                  <a:pt x="29" y="11"/>
                </a:cubicBezTo>
                <a:cubicBezTo>
                  <a:pt x="29" y="11"/>
                  <a:pt x="28" y="12"/>
                  <a:pt x="29" y="13"/>
                </a:cubicBezTo>
                <a:cubicBezTo>
                  <a:pt x="32" y="19"/>
                  <a:pt x="38" y="23"/>
                  <a:pt x="40" y="29"/>
                </a:cubicBezTo>
                <a:cubicBezTo>
                  <a:pt x="41" y="30"/>
                  <a:pt x="37" y="29"/>
                  <a:pt x="36" y="31"/>
                </a:cubicBezTo>
                <a:cubicBezTo>
                  <a:pt x="35" y="32"/>
                  <a:pt x="36" y="35"/>
                  <a:pt x="34" y="36"/>
                </a:cubicBezTo>
                <a:cubicBezTo>
                  <a:pt x="31" y="37"/>
                  <a:pt x="26" y="37"/>
                  <a:pt x="23" y="39"/>
                </a:cubicBezTo>
                <a:cubicBezTo>
                  <a:pt x="21" y="41"/>
                  <a:pt x="20" y="45"/>
                  <a:pt x="18" y="49"/>
                </a:cubicBezTo>
                <a:cubicBezTo>
                  <a:pt x="13" y="49"/>
                  <a:pt x="9" y="47"/>
                  <a:pt x="4" y="47"/>
                </a:cubicBezTo>
                <a:cubicBezTo>
                  <a:pt x="3" y="50"/>
                  <a:pt x="3" y="55"/>
                  <a:pt x="2" y="58"/>
                </a:cubicBezTo>
                <a:cubicBezTo>
                  <a:pt x="1" y="61"/>
                  <a:pt x="0" y="64"/>
                  <a:pt x="1" y="66"/>
                </a:cubicBezTo>
                <a:cubicBezTo>
                  <a:pt x="1" y="67"/>
                  <a:pt x="4" y="66"/>
                  <a:pt x="5" y="66"/>
                </a:cubicBezTo>
                <a:cubicBezTo>
                  <a:pt x="7" y="66"/>
                  <a:pt x="10" y="65"/>
                  <a:pt x="11" y="66"/>
                </a:cubicBezTo>
                <a:cubicBezTo>
                  <a:pt x="15" y="72"/>
                  <a:pt x="16" y="80"/>
                  <a:pt x="19" y="86"/>
                </a:cubicBezTo>
                <a:cubicBezTo>
                  <a:pt x="21" y="89"/>
                  <a:pt x="24" y="92"/>
                  <a:pt x="26" y="95"/>
                </a:cubicBezTo>
                <a:cubicBezTo>
                  <a:pt x="28" y="98"/>
                  <a:pt x="30" y="100"/>
                  <a:pt x="32" y="103"/>
                </a:cubicBezTo>
                <a:cubicBezTo>
                  <a:pt x="34" y="105"/>
                  <a:pt x="37" y="107"/>
                  <a:pt x="37" y="110"/>
                </a:cubicBezTo>
                <a:cubicBezTo>
                  <a:pt x="38" y="112"/>
                  <a:pt x="35" y="115"/>
                  <a:pt x="36" y="117"/>
                </a:cubicBezTo>
                <a:cubicBezTo>
                  <a:pt x="37" y="120"/>
                  <a:pt x="41" y="123"/>
                  <a:pt x="43" y="124"/>
                </a:cubicBezTo>
                <a:cubicBezTo>
                  <a:pt x="46" y="126"/>
                  <a:pt x="48" y="129"/>
                  <a:pt x="51" y="132"/>
                </a:cubicBezTo>
                <a:cubicBezTo>
                  <a:pt x="52" y="134"/>
                  <a:pt x="54" y="136"/>
                  <a:pt x="55" y="138"/>
                </a:cubicBezTo>
                <a:cubicBezTo>
                  <a:pt x="56" y="142"/>
                  <a:pt x="58" y="146"/>
                  <a:pt x="59" y="151"/>
                </a:cubicBezTo>
                <a:cubicBezTo>
                  <a:pt x="59" y="153"/>
                  <a:pt x="59" y="156"/>
                  <a:pt x="59" y="159"/>
                </a:cubicBezTo>
                <a:cubicBezTo>
                  <a:pt x="59" y="161"/>
                  <a:pt x="58" y="164"/>
                  <a:pt x="59" y="167"/>
                </a:cubicBezTo>
                <a:cubicBezTo>
                  <a:pt x="61" y="172"/>
                  <a:pt x="64" y="177"/>
                  <a:pt x="67" y="181"/>
                </a:cubicBezTo>
                <a:cubicBezTo>
                  <a:pt x="69" y="183"/>
                  <a:pt x="72" y="183"/>
                  <a:pt x="74" y="185"/>
                </a:cubicBezTo>
                <a:cubicBezTo>
                  <a:pt x="76" y="187"/>
                  <a:pt x="78" y="190"/>
                  <a:pt x="80" y="193"/>
                </a:cubicBezTo>
                <a:cubicBezTo>
                  <a:pt x="82" y="195"/>
                  <a:pt x="84" y="198"/>
                  <a:pt x="86" y="200"/>
                </a:cubicBezTo>
                <a:cubicBezTo>
                  <a:pt x="87" y="203"/>
                  <a:pt x="88" y="206"/>
                  <a:pt x="89" y="208"/>
                </a:cubicBezTo>
                <a:cubicBezTo>
                  <a:pt x="93" y="214"/>
                  <a:pt x="96" y="219"/>
                  <a:pt x="100" y="224"/>
                </a:cubicBezTo>
                <a:cubicBezTo>
                  <a:pt x="101" y="226"/>
                  <a:pt x="99" y="228"/>
                  <a:pt x="100" y="230"/>
                </a:cubicBezTo>
                <a:cubicBezTo>
                  <a:pt x="101" y="231"/>
                  <a:pt x="102" y="227"/>
                  <a:pt x="103" y="228"/>
                </a:cubicBezTo>
                <a:cubicBezTo>
                  <a:pt x="105" y="229"/>
                  <a:pt x="103" y="232"/>
                  <a:pt x="105" y="234"/>
                </a:cubicBezTo>
                <a:cubicBezTo>
                  <a:pt x="106" y="237"/>
                  <a:pt x="108" y="240"/>
                  <a:pt x="109" y="242"/>
                </a:cubicBezTo>
                <a:cubicBezTo>
                  <a:pt x="111" y="240"/>
                  <a:pt x="112" y="239"/>
                  <a:pt x="113" y="237"/>
                </a:cubicBezTo>
                <a:cubicBezTo>
                  <a:pt x="114" y="234"/>
                  <a:pt x="113" y="231"/>
                  <a:pt x="113" y="229"/>
                </a:cubicBezTo>
                <a:cubicBezTo>
                  <a:pt x="114" y="227"/>
                  <a:pt x="115" y="226"/>
                  <a:pt x="116" y="226"/>
                </a:cubicBezTo>
                <a:cubicBezTo>
                  <a:pt x="118" y="225"/>
                  <a:pt x="119" y="228"/>
                  <a:pt x="120" y="228"/>
                </a:cubicBezTo>
                <a:cubicBezTo>
                  <a:pt x="132" y="228"/>
                  <a:pt x="144" y="226"/>
                  <a:pt x="155" y="226"/>
                </a:cubicBezTo>
                <a:lnTo>
                  <a:pt x="162" y="231"/>
                </a:lnTo>
                <a:cubicBezTo>
                  <a:pt x="164" y="233"/>
                  <a:pt x="167" y="232"/>
                  <a:pt x="169" y="230"/>
                </a:cubicBezTo>
                <a:cubicBezTo>
                  <a:pt x="174" y="226"/>
                  <a:pt x="176" y="220"/>
                  <a:pt x="180" y="215"/>
                </a:cubicBezTo>
                <a:cubicBezTo>
                  <a:pt x="194" y="211"/>
                  <a:pt x="208" y="206"/>
                  <a:pt x="222" y="202"/>
                </a:cubicBezTo>
                <a:lnTo>
                  <a:pt x="261" y="188"/>
                </a:lnTo>
                <a:lnTo>
                  <a:pt x="267" y="158"/>
                </a:lnTo>
                <a:lnTo>
                  <a:pt x="261" y="146"/>
                </a:lnTo>
                <a:lnTo>
                  <a:pt x="257" y="150"/>
                </a:lnTo>
                <a:lnTo>
                  <a:pt x="218" y="142"/>
                </a:lnTo>
                <a:lnTo>
                  <a:pt x="214" y="130"/>
                </a:lnTo>
                <a:lnTo>
                  <a:pt x="217" y="126"/>
                </a:lnTo>
                <a:cubicBezTo>
                  <a:pt x="217" y="125"/>
                  <a:pt x="216" y="124"/>
                  <a:pt x="215" y="124"/>
                </a:cubicBezTo>
                <a:cubicBezTo>
                  <a:pt x="214" y="124"/>
                  <a:pt x="212" y="127"/>
                  <a:pt x="212" y="126"/>
                </a:cubicBezTo>
                <a:cubicBezTo>
                  <a:pt x="211" y="124"/>
                  <a:pt x="214" y="123"/>
                  <a:pt x="214" y="121"/>
                </a:cubicBezTo>
                <a:cubicBezTo>
                  <a:pt x="213" y="120"/>
                  <a:pt x="211" y="120"/>
                  <a:pt x="210" y="119"/>
                </a:cubicBezTo>
                <a:close/>
              </a:path>
            </a:pathLst>
          </a:custGeom>
          <a:solidFill>
            <a:srgbClr val="005392"/>
          </a:solidFill>
          <a:ln w="3175">
            <a:solidFill>
              <a:srgbClr val="8F8F90"/>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415364"/>
              </a:solidFill>
              <a:effectLst/>
              <a:uLnTx/>
              <a:uFillTx/>
              <a:latin typeface="Arial" panose="020B0604020202020204"/>
              <a:ea typeface="+mn-ea"/>
              <a:cs typeface="+mn-cs"/>
            </a:endParaRPr>
          </a:p>
        </p:txBody>
      </p:sp>
      <p:sp>
        <p:nvSpPr>
          <p:cNvPr id="28" name="Rettangolo 27"/>
          <p:cNvSpPr/>
          <p:nvPr/>
        </p:nvSpPr>
        <p:spPr>
          <a:xfrm>
            <a:off x="0" y="0"/>
            <a:ext cx="3893425"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sp>
        <p:nvSpPr>
          <p:cNvPr id="2" name="Segnaposto testo 1"/>
          <p:cNvSpPr>
            <a:spLocks noGrp="1"/>
          </p:cNvSpPr>
          <p:nvPr>
            <p:ph type="body" idx="13"/>
          </p:nvPr>
        </p:nvSpPr>
        <p:spPr>
          <a:xfrm>
            <a:off x="74162" y="332718"/>
            <a:ext cx="3912317" cy="383116"/>
          </a:xfrm>
        </p:spPr>
        <p:txBody>
          <a:bodyPr/>
          <a:lstStyle/>
          <a:p>
            <a:r>
              <a:rPr lang="it-IT" altLang="it-IT" sz="2300" dirty="0">
                <a:solidFill>
                  <a:schemeClr val="bg1"/>
                </a:solidFill>
              </a:rPr>
              <a:t>Progetti in portafoglio 2025</a:t>
            </a:r>
          </a:p>
          <a:p>
            <a:endParaRPr lang="it-IT" dirty="0"/>
          </a:p>
        </p:txBody>
      </p:sp>
      <p:grpSp>
        <p:nvGrpSpPr>
          <p:cNvPr id="35" name="Gruppo 28"/>
          <p:cNvGrpSpPr>
            <a:grpSpLocks/>
          </p:cNvGrpSpPr>
          <p:nvPr/>
        </p:nvGrpSpPr>
        <p:grpSpPr bwMode="auto">
          <a:xfrm>
            <a:off x="4014582" y="1285860"/>
            <a:ext cx="8097849" cy="4679676"/>
            <a:chOff x="274819" y="1581601"/>
            <a:chExt cx="35287152" cy="17275834"/>
          </a:xfrm>
        </p:grpSpPr>
        <p:sp>
          <p:nvSpPr>
            <p:cNvPr id="54" name="Freeform 2656"/>
            <p:cNvSpPr>
              <a:spLocks noChangeAspect="1"/>
            </p:cNvSpPr>
            <p:nvPr/>
          </p:nvSpPr>
          <p:spPr bwMode="auto">
            <a:xfrm>
              <a:off x="3246629" y="3637103"/>
              <a:ext cx="7750024" cy="4143001"/>
            </a:xfrm>
            <a:custGeom>
              <a:avLst/>
              <a:gdLst>
                <a:gd name="T0" fmla="*/ 938 w 965"/>
                <a:gd name="T1" fmla="*/ 566 h 565"/>
                <a:gd name="T2" fmla="*/ 1022 w 965"/>
                <a:gd name="T3" fmla="*/ 509 h 565"/>
                <a:gd name="T4" fmla="*/ 1120 w 965"/>
                <a:gd name="T5" fmla="*/ 488 h 565"/>
                <a:gd name="T6" fmla="*/ 1156 w 965"/>
                <a:gd name="T7" fmla="*/ 449 h 565"/>
                <a:gd name="T8" fmla="*/ 1112 w 965"/>
                <a:gd name="T9" fmla="*/ 436 h 565"/>
                <a:gd name="T10" fmla="*/ 1117 w 965"/>
                <a:gd name="T11" fmla="*/ 407 h 565"/>
                <a:gd name="T12" fmla="*/ 1074 w 965"/>
                <a:gd name="T13" fmla="*/ 372 h 565"/>
                <a:gd name="T14" fmla="*/ 1080 w 965"/>
                <a:gd name="T15" fmla="*/ 340 h 565"/>
                <a:gd name="T16" fmla="*/ 1062 w 965"/>
                <a:gd name="T17" fmla="*/ 310 h 565"/>
                <a:gd name="T18" fmla="*/ 1028 w 965"/>
                <a:gd name="T19" fmla="*/ 329 h 565"/>
                <a:gd name="T20" fmla="*/ 976 w 965"/>
                <a:gd name="T21" fmla="*/ 324 h 565"/>
                <a:gd name="T22" fmla="*/ 985 w 965"/>
                <a:gd name="T23" fmla="*/ 281 h 565"/>
                <a:gd name="T24" fmla="*/ 948 w 965"/>
                <a:gd name="T25" fmla="*/ 248 h 565"/>
                <a:gd name="T26" fmla="*/ 888 w 965"/>
                <a:gd name="T27" fmla="*/ 236 h 565"/>
                <a:gd name="T28" fmla="*/ 877 w 965"/>
                <a:gd name="T29" fmla="*/ 286 h 565"/>
                <a:gd name="T30" fmla="*/ 874 w 965"/>
                <a:gd name="T31" fmla="*/ 349 h 565"/>
                <a:gd name="T32" fmla="*/ 832 w 965"/>
                <a:gd name="T33" fmla="*/ 444 h 565"/>
                <a:gd name="T34" fmla="*/ 799 w 965"/>
                <a:gd name="T35" fmla="*/ 491 h 565"/>
                <a:gd name="T36" fmla="*/ 790 w 965"/>
                <a:gd name="T37" fmla="*/ 414 h 565"/>
                <a:gd name="T38" fmla="*/ 702 w 965"/>
                <a:gd name="T39" fmla="*/ 371 h 565"/>
                <a:gd name="T40" fmla="*/ 653 w 965"/>
                <a:gd name="T41" fmla="*/ 326 h 565"/>
                <a:gd name="T42" fmla="*/ 664 w 965"/>
                <a:gd name="T43" fmla="*/ 253 h 565"/>
                <a:gd name="T44" fmla="*/ 686 w 965"/>
                <a:gd name="T45" fmla="*/ 211 h 565"/>
                <a:gd name="T46" fmla="*/ 763 w 965"/>
                <a:gd name="T47" fmla="*/ 184 h 565"/>
                <a:gd name="T48" fmla="*/ 782 w 965"/>
                <a:gd name="T49" fmla="*/ 140 h 565"/>
                <a:gd name="T50" fmla="*/ 821 w 965"/>
                <a:gd name="T51" fmla="*/ 145 h 565"/>
                <a:gd name="T52" fmla="*/ 854 w 965"/>
                <a:gd name="T53" fmla="*/ 85 h 565"/>
                <a:gd name="T54" fmla="*/ 829 w 965"/>
                <a:gd name="T55" fmla="*/ 58 h 565"/>
                <a:gd name="T56" fmla="*/ 781 w 965"/>
                <a:gd name="T57" fmla="*/ 121 h 565"/>
                <a:gd name="T58" fmla="*/ 752 w 965"/>
                <a:gd name="T59" fmla="*/ 82 h 565"/>
                <a:gd name="T60" fmla="*/ 721 w 965"/>
                <a:gd name="T61" fmla="*/ 67 h 565"/>
                <a:gd name="T62" fmla="*/ 725 w 965"/>
                <a:gd name="T63" fmla="*/ 20 h 565"/>
                <a:gd name="T64" fmla="*/ 684 w 965"/>
                <a:gd name="T65" fmla="*/ 14 h 565"/>
                <a:gd name="T66" fmla="*/ 698 w 965"/>
                <a:gd name="T67" fmla="*/ 65 h 565"/>
                <a:gd name="T68" fmla="*/ 696 w 965"/>
                <a:gd name="T69" fmla="*/ 82 h 565"/>
                <a:gd name="T70" fmla="*/ 656 w 965"/>
                <a:gd name="T71" fmla="*/ 133 h 565"/>
                <a:gd name="T72" fmla="*/ 632 w 965"/>
                <a:gd name="T73" fmla="*/ 97 h 565"/>
                <a:gd name="T74" fmla="*/ 564 w 965"/>
                <a:gd name="T75" fmla="*/ 103 h 565"/>
                <a:gd name="T76" fmla="*/ 538 w 965"/>
                <a:gd name="T77" fmla="*/ 90 h 565"/>
                <a:gd name="T78" fmla="*/ 499 w 965"/>
                <a:gd name="T79" fmla="*/ 125 h 565"/>
                <a:gd name="T80" fmla="*/ 403 w 965"/>
                <a:gd name="T81" fmla="*/ 108 h 565"/>
                <a:gd name="T82" fmla="*/ 352 w 965"/>
                <a:gd name="T83" fmla="*/ 68 h 565"/>
                <a:gd name="T84" fmla="*/ 282 w 965"/>
                <a:gd name="T85" fmla="*/ 68 h 565"/>
                <a:gd name="T86" fmla="*/ 204 w 965"/>
                <a:gd name="T87" fmla="*/ 72 h 565"/>
                <a:gd name="T88" fmla="*/ 217 w 965"/>
                <a:gd name="T89" fmla="*/ 49 h 565"/>
                <a:gd name="T90" fmla="*/ 107 w 965"/>
                <a:gd name="T91" fmla="*/ 74 h 565"/>
                <a:gd name="T92" fmla="*/ 28 w 965"/>
                <a:gd name="T93" fmla="*/ 301 h 565"/>
                <a:gd name="T94" fmla="*/ 86 w 965"/>
                <a:gd name="T95" fmla="*/ 331 h 565"/>
                <a:gd name="T96" fmla="*/ 131 w 965"/>
                <a:gd name="T97" fmla="*/ 406 h 565"/>
                <a:gd name="T98" fmla="*/ 132 w 965"/>
                <a:gd name="T99" fmla="*/ 432 h 565"/>
                <a:gd name="T100" fmla="*/ 133 w 965"/>
                <a:gd name="T101" fmla="*/ 481 h 565"/>
                <a:gd name="T102" fmla="*/ 169 w 965"/>
                <a:gd name="T103" fmla="*/ 522 h 565"/>
                <a:gd name="T104" fmla="*/ 594 w 965"/>
                <a:gd name="T105" fmla="*/ 540 h 565"/>
                <a:gd name="T106" fmla="*/ 678 w 965"/>
                <a:gd name="T107" fmla="*/ 542 h 565"/>
                <a:gd name="T108" fmla="*/ 728 w 965"/>
                <a:gd name="T109" fmla="*/ 560 h 565"/>
                <a:gd name="T110" fmla="*/ 770 w 965"/>
                <a:gd name="T111" fmla="*/ 599 h 565"/>
                <a:gd name="T112" fmla="*/ 775 w 965"/>
                <a:gd name="T113" fmla="*/ 620 h 565"/>
                <a:gd name="T114" fmla="*/ 750 w 965"/>
                <a:gd name="T115" fmla="*/ 672 h 565"/>
                <a:gd name="T116" fmla="*/ 803 w 965"/>
                <a:gd name="T117" fmla="*/ 662 h 565"/>
                <a:gd name="T118" fmla="*/ 842 w 965"/>
                <a:gd name="T119" fmla="*/ 635 h 5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5"/>
                <a:gd name="T181" fmla="*/ 0 h 565"/>
                <a:gd name="T182" fmla="*/ 965 w 965"/>
                <a:gd name="T183" fmla="*/ 565 h 5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5" h="565">
                  <a:moveTo>
                    <a:pt x="711" y="522"/>
                  </a:moveTo>
                  <a:cubicBezTo>
                    <a:pt x="712" y="520"/>
                    <a:pt x="713" y="519"/>
                    <a:pt x="714" y="518"/>
                  </a:cubicBezTo>
                  <a:cubicBezTo>
                    <a:pt x="716" y="516"/>
                    <a:pt x="717" y="515"/>
                    <a:pt x="721" y="514"/>
                  </a:cubicBezTo>
                  <a:cubicBezTo>
                    <a:pt x="724" y="513"/>
                    <a:pt x="726" y="512"/>
                    <a:pt x="729" y="511"/>
                  </a:cubicBezTo>
                  <a:cubicBezTo>
                    <a:pt x="731" y="510"/>
                    <a:pt x="734" y="508"/>
                    <a:pt x="736" y="506"/>
                  </a:cubicBezTo>
                  <a:cubicBezTo>
                    <a:pt x="738" y="504"/>
                    <a:pt x="740" y="502"/>
                    <a:pt x="742" y="500"/>
                  </a:cubicBezTo>
                  <a:cubicBezTo>
                    <a:pt x="744" y="498"/>
                    <a:pt x="746" y="496"/>
                    <a:pt x="749" y="495"/>
                  </a:cubicBezTo>
                  <a:cubicBezTo>
                    <a:pt x="751" y="493"/>
                    <a:pt x="754" y="492"/>
                    <a:pt x="757" y="490"/>
                  </a:cubicBezTo>
                  <a:cubicBezTo>
                    <a:pt x="760" y="488"/>
                    <a:pt x="763" y="486"/>
                    <a:pt x="767" y="484"/>
                  </a:cubicBezTo>
                  <a:cubicBezTo>
                    <a:pt x="769" y="483"/>
                    <a:pt x="772" y="482"/>
                    <a:pt x="774" y="480"/>
                  </a:cubicBezTo>
                  <a:cubicBezTo>
                    <a:pt x="777" y="478"/>
                    <a:pt x="780" y="475"/>
                    <a:pt x="782" y="472"/>
                  </a:cubicBezTo>
                  <a:cubicBezTo>
                    <a:pt x="786" y="468"/>
                    <a:pt x="789" y="463"/>
                    <a:pt x="793" y="459"/>
                  </a:cubicBezTo>
                  <a:cubicBezTo>
                    <a:pt x="796" y="456"/>
                    <a:pt x="798" y="452"/>
                    <a:pt x="801" y="450"/>
                  </a:cubicBezTo>
                  <a:cubicBezTo>
                    <a:pt x="804" y="448"/>
                    <a:pt x="807" y="446"/>
                    <a:pt x="810" y="444"/>
                  </a:cubicBezTo>
                  <a:cubicBezTo>
                    <a:pt x="811" y="443"/>
                    <a:pt x="812" y="442"/>
                    <a:pt x="813" y="441"/>
                  </a:cubicBezTo>
                  <a:cubicBezTo>
                    <a:pt x="815" y="440"/>
                    <a:pt x="816" y="441"/>
                    <a:pt x="818" y="440"/>
                  </a:cubicBezTo>
                  <a:cubicBezTo>
                    <a:pt x="820" y="440"/>
                    <a:pt x="822" y="439"/>
                    <a:pt x="823" y="438"/>
                  </a:cubicBezTo>
                  <a:cubicBezTo>
                    <a:pt x="824" y="437"/>
                    <a:pt x="824" y="434"/>
                    <a:pt x="825" y="433"/>
                  </a:cubicBezTo>
                  <a:cubicBezTo>
                    <a:pt x="825" y="431"/>
                    <a:pt x="827" y="430"/>
                    <a:pt x="828" y="429"/>
                  </a:cubicBezTo>
                  <a:cubicBezTo>
                    <a:pt x="830" y="427"/>
                    <a:pt x="832" y="427"/>
                    <a:pt x="834" y="426"/>
                  </a:cubicBezTo>
                  <a:cubicBezTo>
                    <a:pt x="838" y="425"/>
                    <a:pt x="841" y="426"/>
                    <a:pt x="844" y="425"/>
                  </a:cubicBezTo>
                  <a:cubicBezTo>
                    <a:pt x="847" y="425"/>
                    <a:pt x="849" y="424"/>
                    <a:pt x="852" y="424"/>
                  </a:cubicBezTo>
                  <a:cubicBezTo>
                    <a:pt x="856" y="424"/>
                    <a:pt x="860" y="424"/>
                    <a:pt x="864" y="424"/>
                  </a:cubicBezTo>
                  <a:cubicBezTo>
                    <a:pt x="866" y="424"/>
                    <a:pt x="868" y="426"/>
                    <a:pt x="871" y="426"/>
                  </a:cubicBezTo>
                  <a:cubicBezTo>
                    <a:pt x="873" y="426"/>
                    <a:pt x="876" y="424"/>
                    <a:pt x="879" y="424"/>
                  </a:cubicBezTo>
                  <a:cubicBezTo>
                    <a:pt x="882" y="424"/>
                    <a:pt x="885" y="426"/>
                    <a:pt x="888" y="426"/>
                  </a:cubicBezTo>
                  <a:cubicBezTo>
                    <a:pt x="889" y="427"/>
                    <a:pt x="890" y="428"/>
                    <a:pt x="891" y="428"/>
                  </a:cubicBezTo>
                  <a:cubicBezTo>
                    <a:pt x="897" y="427"/>
                    <a:pt x="903" y="427"/>
                    <a:pt x="909" y="426"/>
                  </a:cubicBezTo>
                  <a:cubicBezTo>
                    <a:pt x="912" y="425"/>
                    <a:pt x="914" y="423"/>
                    <a:pt x="916" y="422"/>
                  </a:cubicBezTo>
                  <a:cubicBezTo>
                    <a:pt x="918" y="420"/>
                    <a:pt x="918" y="417"/>
                    <a:pt x="921" y="415"/>
                  </a:cubicBezTo>
                  <a:cubicBezTo>
                    <a:pt x="922" y="415"/>
                    <a:pt x="923" y="417"/>
                    <a:pt x="924" y="417"/>
                  </a:cubicBezTo>
                  <a:cubicBezTo>
                    <a:pt x="926" y="414"/>
                    <a:pt x="926" y="410"/>
                    <a:pt x="928" y="408"/>
                  </a:cubicBezTo>
                  <a:cubicBezTo>
                    <a:pt x="929" y="407"/>
                    <a:pt x="932" y="407"/>
                    <a:pt x="933" y="407"/>
                  </a:cubicBezTo>
                  <a:cubicBezTo>
                    <a:pt x="936" y="406"/>
                    <a:pt x="938" y="404"/>
                    <a:pt x="941" y="403"/>
                  </a:cubicBezTo>
                  <a:cubicBezTo>
                    <a:pt x="943" y="403"/>
                    <a:pt x="945" y="404"/>
                    <a:pt x="947" y="404"/>
                  </a:cubicBezTo>
                  <a:cubicBezTo>
                    <a:pt x="950" y="403"/>
                    <a:pt x="953" y="402"/>
                    <a:pt x="956" y="400"/>
                  </a:cubicBezTo>
                  <a:cubicBezTo>
                    <a:pt x="959" y="398"/>
                    <a:pt x="962" y="396"/>
                    <a:pt x="963" y="393"/>
                  </a:cubicBezTo>
                  <a:cubicBezTo>
                    <a:pt x="964" y="391"/>
                    <a:pt x="960" y="390"/>
                    <a:pt x="961" y="388"/>
                  </a:cubicBezTo>
                  <a:cubicBezTo>
                    <a:pt x="961" y="387"/>
                    <a:pt x="965" y="389"/>
                    <a:pt x="964" y="388"/>
                  </a:cubicBezTo>
                  <a:cubicBezTo>
                    <a:pt x="962" y="386"/>
                    <a:pt x="957" y="387"/>
                    <a:pt x="955" y="384"/>
                  </a:cubicBezTo>
                  <a:cubicBezTo>
                    <a:pt x="954" y="382"/>
                    <a:pt x="960" y="385"/>
                    <a:pt x="962" y="384"/>
                  </a:cubicBezTo>
                  <a:cubicBezTo>
                    <a:pt x="963" y="384"/>
                    <a:pt x="961" y="382"/>
                    <a:pt x="961" y="381"/>
                  </a:cubicBezTo>
                  <a:cubicBezTo>
                    <a:pt x="962" y="380"/>
                    <a:pt x="964" y="379"/>
                    <a:pt x="964" y="378"/>
                  </a:cubicBezTo>
                  <a:cubicBezTo>
                    <a:pt x="965" y="377"/>
                    <a:pt x="963" y="375"/>
                    <a:pt x="963" y="374"/>
                  </a:cubicBezTo>
                  <a:cubicBezTo>
                    <a:pt x="963" y="373"/>
                    <a:pt x="965" y="375"/>
                    <a:pt x="965" y="374"/>
                  </a:cubicBezTo>
                  <a:cubicBezTo>
                    <a:pt x="965" y="372"/>
                    <a:pt x="965" y="369"/>
                    <a:pt x="964" y="367"/>
                  </a:cubicBezTo>
                  <a:cubicBezTo>
                    <a:pt x="962" y="365"/>
                    <a:pt x="960" y="364"/>
                    <a:pt x="958" y="363"/>
                  </a:cubicBezTo>
                  <a:cubicBezTo>
                    <a:pt x="957" y="362"/>
                    <a:pt x="955" y="362"/>
                    <a:pt x="953" y="363"/>
                  </a:cubicBezTo>
                  <a:cubicBezTo>
                    <a:pt x="951" y="364"/>
                    <a:pt x="950" y="367"/>
                    <a:pt x="948" y="368"/>
                  </a:cubicBezTo>
                  <a:cubicBezTo>
                    <a:pt x="947" y="368"/>
                    <a:pt x="946" y="366"/>
                    <a:pt x="946" y="365"/>
                  </a:cubicBezTo>
                  <a:cubicBezTo>
                    <a:pt x="946" y="363"/>
                    <a:pt x="949" y="362"/>
                    <a:pt x="949" y="360"/>
                  </a:cubicBezTo>
                  <a:cubicBezTo>
                    <a:pt x="949" y="358"/>
                    <a:pt x="947" y="358"/>
                    <a:pt x="945" y="357"/>
                  </a:cubicBezTo>
                  <a:cubicBezTo>
                    <a:pt x="944" y="356"/>
                    <a:pt x="941" y="355"/>
                    <a:pt x="939" y="355"/>
                  </a:cubicBezTo>
                  <a:cubicBezTo>
                    <a:pt x="938" y="355"/>
                    <a:pt x="938" y="357"/>
                    <a:pt x="937" y="358"/>
                  </a:cubicBezTo>
                  <a:cubicBezTo>
                    <a:pt x="934" y="360"/>
                    <a:pt x="930" y="362"/>
                    <a:pt x="927" y="363"/>
                  </a:cubicBezTo>
                  <a:cubicBezTo>
                    <a:pt x="923" y="365"/>
                    <a:pt x="920" y="368"/>
                    <a:pt x="916" y="368"/>
                  </a:cubicBezTo>
                  <a:cubicBezTo>
                    <a:pt x="915" y="368"/>
                    <a:pt x="913" y="365"/>
                    <a:pt x="914" y="364"/>
                  </a:cubicBezTo>
                  <a:cubicBezTo>
                    <a:pt x="917" y="362"/>
                    <a:pt x="921" y="361"/>
                    <a:pt x="925" y="360"/>
                  </a:cubicBezTo>
                  <a:cubicBezTo>
                    <a:pt x="928" y="358"/>
                    <a:pt x="932" y="357"/>
                    <a:pt x="935" y="356"/>
                  </a:cubicBezTo>
                  <a:cubicBezTo>
                    <a:pt x="937" y="354"/>
                    <a:pt x="940" y="353"/>
                    <a:pt x="942" y="351"/>
                  </a:cubicBezTo>
                  <a:cubicBezTo>
                    <a:pt x="945" y="350"/>
                    <a:pt x="948" y="351"/>
                    <a:pt x="950" y="348"/>
                  </a:cubicBezTo>
                  <a:cubicBezTo>
                    <a:pt x="950" y="347"/>
                    <a:pt x="946" y="349"/>
                    <a:pt x="944" y="347"/>
                  </a:cubicBezTo>
                  <a:cubicBezTo>
                    <a:pt x="943" y="346"/>
                    <a:pt x="946" y="344"/>
                    <a:pt x="944" y="344"/>
                  </a:cubicBezTo>
                  <a:cubicBezTo>
                    <a:pt x="942" y="343"/>
                    <a:pt x="940" y="345"/>
                    <a:pt x="937" y="345"/>
                  </a:cubicBezTo>
                  <a:cubicBezTo>
                    <a:pt x="935" y="345"/>
                    <a:pt x="932" y="344"/>
                    <a:pt x="931" y="342"/>
                  </a:cubicBezTo>
                  <a:cubicBezTo>
                    <a:pt x="930" y="341"/>
                    <a:pt x="932" y="340"/>
                    <a:pt x="931" y="339"/>
                  </a:cubicBezTo>
                  <a:cubicBezTo>
                    <a:pt x="930" y="338"/>
                    <a:pt x="928" y="339"/>
                    <a:pt x="926" y="339"/>
                  </a:cubicBezTo>
                  <a:cubicBezTo>
                    <a:pt x="925" y="338"/>
                    <a:pt x="924" y="337"/>
                    <a:pt x="922" y="337"/>
                  </a:cubicBezTo>
                  <a:cubicBezTo>
                    <a:pt x="920" y="336"/>
                    <a:pt x="917" y="338"/>
                    <a:pt x="915" y="336"/>
                  </a:cubicBezTo>
                  <a:cubicBezTo>
                    <a:pt x="914" y="334"/>
                    <a:pt x="917" y="330"/>
                    <a:pt x="916" y="327"/>
                  </a:cubicBezTo>
                  <a:cubicBezTo>
                    <a:pt x="916" y="326"/>
                    <a:pt x="913" y="328"/>
                    <a:pt x="912" y="327"/>
                  </a:cubicBezTo>
                  <a:cubicBezTo>
                    <a:pt x="910" y="326"/>
                    <a:pt x="907" y="325"/>
                    <a:pt x="906" y="323"/>
                  </a:cubicBezTo>
                  <a:cubicBezTo>
                    <a:pt x="905" y="322"/>
                    <a:pt x="908" y="321"/>
                    <a:pt x="907" y="320"/>
                  </a:cubicBezTo>
                  <a:cubicBezTo>
                    <a:pt x="906" y="319"/>
                    <a:pt x="903" y="319"/>
                    <a:pt x="901" y="317"/>
                  </a:cubicBezTo>
                  <a:cubicBezTo>
                    <a:pt x="900" y="317"/>
                    <a:pt x="898" y="316"/>
                    <a:pt x="899" y="315"/>
                  </a:cubicBezTo>
                  <a:cubicBezTo>
                    <a:pt x="899" y="314"/>
                    <a:pt x="904" y="314"/>
                    <a:pt x="903" y="313"/>
                  </a:cubicBezTo>
                  <a:cubicBezTo>
                    <a:pt x="901" y="310"/>
                    <a:pt x="897" y="312"/>
                    <a:pt x="895" y="310"/>
                  </a:cubicBezTo>
                  <a:cubicBezTo>
                    <a:pt x="894" y="310"/>
                    <a:pt x="895" y="308"/>
                    <a:pt x="895" y="308"/>
                  </a:cubicBezTo>
                  <a:cubicBezTo>
                    <a:pt x="898" y="307"/>
                    <a:pt x="901" y="308"/>
                    <a:pt x="904" y="308"/>
                  </a:cubicBezTo>
                  <a:cubicBezTo>
                    <a:pt x="905" y="308"/>
                    <a:pt x="907" y="307"/>
                    <a:pt x="908" y="305"/>
                  </a:cubicBezTo>
                  <a:cubicBezTo>
                    <a:pt x="908" y="304"/>
                    <a:pt x="909" y="302"/>
                    <a:pt x="908" y="301"/>
                  </a:cubicBezTo>
                  <a:cubicBezTo>
                    <a:pt x="906" y="300"/>
                    <a:pt x="904" y="302"/>
                    <a:pt x="903" y="301"/>
                  </a:cubicBezTo>
                  <a:cubicBezTo>
                    <a:pt x="902" y="300"/>
                    <a:pt x="903" y="298"/>
                    <a:pt x="902" y="298"/>
                  </a:cubicBezTo>
                  <a:cubicBezTo>
                    <a:pt x="901" y="296"/>
                    <a:pt x="896" y="298"/>
                    <a:pt x="896" y="295"/>
                  </a:cubicBezTo>
                  <a:cubicBezTo>
                    <a:pt x="896" y="293"/>
                    <a:pt x="902" y="295"/>
                    <a:pt x="903" y="292"/>
                  </a:cubicBezTo>
                  <a:cubicBezTo>
                    <a:pt x="904" y="291"/>
                    <a:pt x="902" y="288"/>
                    <a:pt x="901" y="287"/>
                  </a:cubicBezTo>
                  <a:cubicBezTo>
                    <a:pt x="900" y="286"/>
                    <a:pt x="896" y="288"/>
                    <a:pt x="896" y="287"/>
                  </a:cubicBezTo>
                  <a:cubicBezTo>
                    <a:pt x="895" y="285"/>
                    <a:pt x="900" y="285"/>
                    <a:pt x="900" y="283"/>
                  </a:cubicBezTo>
                  <a:cubicBezTo>
                    <a:pt x="900" y="282"/>
                    <a:pt x="897" y="283"/>
                    <a:pt x="896" y="281"/>
                  </a:cubicBezTo>
                  <a:cubicBezTo>
                    <a:pt x="896" y="280"/>
                    <a:pt x="898" y="277"/>
                    <a:pt x="897" y="276"/>
                  </a:cubicBezTo>
                  <a:cubicBezTo>
                    <a:pt x="894" y="275"/>
                    <a:pt x="891" y="278"/>
                    <a:pt x="888" y="277"/>
                  </a:cubicBezTo>
                  <a:cubicBezTo>
                    <a:pt x="887" y="277"/>
                    <a:pt x="887" y="275"/>
                    <a:pt x="888" y="275"/>
                  </a:cubicBezTo>
                  <a:cubicBezTo>
                    <a:pt x="890" y="274"/>
                    <a:pt x="893" y="275"/>
                    <a:pt x="894" y="273"/>
                  </a:cubicBezTo>
                  <a:cubicBezTo>
                    <a:pt x="895" y="273"/>
                    <a:pt x="895" y="271"/>
                    <a:pt x="894" y="270"/>
                  </a:cubicBezTo>
                  <a:cubicBezTo>
                    <a:pt x="893" y="270"/>
                    <a:pt x="891" y="271"/>
                    <a:pt x="890" y="270"/>
                  </a:cubicBezTo>
                  <a:cubicBezTo>
                    <a:pt x="889" y="269"/>
                    <a:pt x="892" y="266"/>
                    <a:pt x="890" y="265"/>
                  </a:cubicBezTo>
                  <a:cubicBezTo>
                    <a:pt x="889" y="264"/>
                    <a:pt x="885" y="268"/>
                    <a:pt x="884" y="266"/>
                  </a:cubicBezTo>
                  <a:cubicBezTo>
                    <a:pt x="883" y="264"/>
                    <a:pt x="888" y="263"/>
                    <a:pt x="888" y="261"/>
                  </a:cubicBezTo>
                  <a:cubicBezTo>
                    <a:pt x="889" y="260"/>
                    <a:pt x="886" y="259"/>
                    <a:pt x="885" y="258"/>
                  </a:cubicBezTo>
                  <a:cubicBezTo>
                    <a:pt x="884" y="256"/>
                    <a:pt x="885" y="254"/>
                    <a:pt x="884" y="252"/>
                  </a:cubicBezTo>
                  <a:cubicBezTo>
                    <a:pt x="884" y="250"/>
                    <a:pt x="881" y="249"/>
                    <a:pt x="881" y="247"/>
                  </a:cubicBezTo>
                  <a:cubicBezTo>
                    <a:pt x="880" y="245"/>
                    <a:pt x="881" y="243"/>
                    <a:pt x="881" y="240"/>
                  </a:cubicBezTo>
                  <a:cubicBezTo>
                    <a:pt x="880" y="237"/>
                    <a:pt x="878" y="240"/>
                    <a:pt x="877" y="240"/>
                  </a:cubicBezTo>
                  <a:cubicBezTo>
                    <a:pt x="875" y="244"/>
                    <a:pt x="873" y="248"/>
                    <a:pt x="871" y="252"/>
                  </a:cubicBezTo>
                  <a:cubicBezTo>
                    <a:pt x="870" y="254"/>
                    <a:pt x="869" y="256"/>
                    <a:pt x="868" y="258"/>
                  </a:cubicBezTo>
                  <a:cubicBezTo>
                    <a:pt x="868" y="260"/>
                    <a:pt x="867" y="261"/>
                    <a:pt x="866" y="263"/>
                  </a:cubicBezTo>
                  <a:cubicBezTo>
                    <a:pt x="866" y="264"/>
                    <a:pt x="867" y="265"/>
                    <a:pt x="866" y="266"/>
                  </a:cubicBezTo>
                  <a:cubicBezTo>
                    <a:pt x="865" y="268"/>
                    <a:pt x="861" y="267"/>
                    <a:pt x="860" y="269"/>
                  </a:cubicBezTo>
                  <a:cubicBezTo>
                    <a:pt x="858" y="272"/>
                    <a:pt x="860" y="276"/>
                    <a:pt x="858" y="279"/>
                  </a:cubicBezTo>
                  <a:cubicBezTo>
                    <a:pt x="857" y="280"/>
                    <a:pt x="858" y="275"/>
                    <a:pt x="857" y="274"/>
                  </a:cubicBezTo>
                  <a:cubicBezTo>
                    <a:pt x="856" y="272"/>
                    <a:pt x="855" y="270"/>
                    <a:pt x="854" y="270"/>
                  </a:cubicBezTo>
                  <a:cubicBezTo>
                    <a:pt x="851" y="271"/>
                    <a:pt x="852" y="275"/>
                    <a:pt x="850" y="277"/>
                  </a:cubicBezTo>
                  <a:cubicBezTo>
                    <a:pt x="848" y="278"/>
                    <a:pt x="845" y="278"/>
                    <a:pt x="844" y="279"/>
                  </a:cubicBezTo>
                  <a:cubicBezTo>
                    <a:pt x="841" y="280"/>
                    <a:pt x="840" y="286"/>
                    <a:pt x="837" y="285"/>
                  </a:cubicBezTo>
                  <a:cubicBezTo>
                    <a:pt x="834" y="284"/>
                    <a:pt x="838" y="277"/>
                    <a:pt x="835" y="276"/>
                  </a:cubicBezTo>
                  <a:cubicBezTo>
                    <a:pt x="832" y="276"/>
                    <a:pt x="834" y="284"/>
                    <a:pt x="831" y="284"/>
                  </a:cubicBezTo>
                  <a:cubicBezTo>
                    <a:pt x="828" y="284"/>
                    <a:pt x="832" y="278"/>
                    <a:pt x="831" y="276"/>
                  </a:cubicBezTo>
                  <a:cubicBezTo>
                    <a:pt x="831" y="273"/>
                    <a:pt x="831" y="270"/>
                    <a:pt x="828" y="269"/>
                  </a:cubicBezTo>
                  <a:cubicBezTo>
                    <a:pt x="825" y="268"/>
                    <a:pt x="821" y="269"/>
                    <a:pt x="818" y="270"/>
                  </a:cubicBezTo>
                  <a:cubicBezTo>
                    <a:pt x="816" y="271"/>
                    <a:pt x="816" y="274"/>
                    <a:pt x="814" y="274"/>
                  </a:cubicBezTo>
                  <a:cubicBezTo>
                    <a:pt x="812" y="274"/>
                    <a:pt x="812" y="272"/>
                    <a:pt x="813" y="270"/>
                  </a:cubicBezTo>
                  <a:cubicBezTo>
                    <a:pt x="813" y="269"/>
                    <a:pt x="815" y="268"/>
                    <a:pt x="816" y="267"/>
                  </a:cubicBezTo>
                  <a:cubicBezTo>
                    <a:pt x="817" y="266"/>
                    <a:pt x="819" y="265"/>
                    <a:pt x="820" y="263"/>
                  </a:cubicBezTo>
                  <a:cubicBezTo>
                    <a:pt x="821" y="262"/>
                    <a:pt x="820" y="260"/>
                    <a:pt x="819" y="259"/>
                  </a:cubicBezTo>
                  <a:cubicBezTo>
                    <a:pt x="818" y="258"/>
                    <a:pt x="816" y="260"/>
                    <a:pt x="816" y="259"/>
                  </a:cubicBezTo>
                  <a:cubicBezTo>
                    <a:pt x="815" y="258"/>
                    <a:pt x="815" y="256"/>
                    <a:pt x="816" y="254"/>
                  </a:cubicBezTo>
                  <a:cubicBezTo>
                    <a:pt x="816" y="253"/>
                    <a:pt x="818" y="254"/>
                    <a:pt x="818" y="253"/>
                  </a:cubicBezTo>
                  <a:cubicBezTo>
                    <a:pt x="819" y="252"/>
                    <a:pt x="820" y="249"/>
                    <a:pt x="818" y="248"/>
                  </a:cubicBezTo>
                  <a:cubicBezTo>
                    <a:pt x="816" y="247"/>
                    <a:pt x="808" y="250"/>
                    <a:pt x="809" y="248"/>
                  </a:cubicBezTo>
                  <a:cubicBezTo>
                    <a:pt x="811" y="244"/>
                    <a:pt x="817" y="247"/>
                    <a:pt x="820" y="245"/>
                  </a:cubicBezTo>
                  <a:cubicBezTo>
                    <a:pt x="821" y="244"/>
                    <a:pt x="819" y="241"/>
                    <a:pt x="820" y="239"/>
                  </a:cubicBezTo>
                  <a:cubicBezTo>
                    <a:pt x="820" y="237"/>
                    <a:pt x="820" y="236"/>
                    <a:pt x="821" y="234"/>
                  </a:cubicBezTo>
                  <a:cubicBezTo>
                    <a:pt x="822" y="233"/>
                    <a:pt x="825" y="233"/>
                    <a:pt x="826" y="231"/>
                  </a:cubicBezTo>
                  <a:cubicBezTo>
                    <a:pt x="826" y="230"/>
                    <a:pt x="826" y="228"/>
                    <a:pt x="825" y="228"/>
                  </a:cubicBezTo>
                  <a:cubicBezTo>
                    <a:pt x="823" y="228"/>
                    <a:pt x="822" y="230"/>
                    <a:pt x="820" y="230"/>
                  </a:cubicBezTo>
                  <a:cubicBezTo>
                    <a:pt x="819" y="230"/>
                    <a:pt x="818" y="227"/>
                    <a:pt x="817" y="226"/>
                  </a:cubicBezTo>
                  <a:cubicBezTo>
                    <a:pt x="812" y="226"/>
                    <a:pt x="808" y="227"/>
                    <a:pt x="803" y="226"/>
                  </a:cubicBezTo>
                  <a:cubicBezTo>
                    <a:pt x="802" y="226"/>
                    <a:pt x="800" y="224"/>
                    <a:pt x="800" y="223"/>
                  </a:cubicBezTo>
                  <a:cubicBezTo>
                    <a:pt x="799" y="221"/>
                    <a:pt x="801" y="219"/>
                    <a:pt x="800" y="218"/>
                  </a:cubicBezTo>
                  <a:cubicBezTo>
                    <a:pt x="799" y="217"/>
                    <a:pt x="797" y="218"/>
                    <a:pt x="796" y="217"/>
                  </a:cubicBezTo>
                  <a:cubicBezTo>
                    <a:pt x="796" y="216"/>
                    <a:pt x="797" y="215"/>
                    <a:pt x="796" y="214"/>
                  </a:cubicBezTo>
                  <a:cubicBezTo>
                    <a:pt x="795" y="212"/>
                    <a:pt x="792" y="212"/>
                    <a:pt x="790" y="210"/>
                  </a:cubicBezTo>
                  <a:cubicBezTo>
                    <a:pt x="790" y="209"/>
                    <a:pt x="790" y="208"/>
                    <a:pt x="790" y="207"/>
                  </a:cubicBezTo>
                  <a:cubicBezTo>
                    <a:pt x="787" y="205"/>
                    <a:pt x="784" y="203"/>
                    <a:pt x="782" y="201"/>
                  </a:cubicBezTo>
                  <a:cubicBezTo>
                    <a:pt x="781" y="201"/>
                    <a:pt x="780" y="200"/>
                    <a:pt x="780" y="200"/>
                  </a:cubicBezTo>
                  <a:cubicBezTo>
                    <a:pt x="777" y="202"/>
                    <a:pt x="775" y="204"/>
                    <a:pt x="772" y="205"/>
                  </a:cubicBezTo>
                  <a:cubicBezTo>
                    <a:pt x="771" y="206"/>
                    <a:pt x="770" y="204"/>
                    <a:pt x="769" y="205"/>
                  </a:cubicBezTo>
                  <a:cubicBezTo>
                    <a:pt x="769" y="205"/>
                    <a:pt x="769" y="208"/>
                    <a:pt x="768" y="207"/>
                  </a:cubicBezTo>
                  <a:cubicBezTo>
                    <a:pt x="765" y="207"/>
                    <a:pt x="764" y="203"/>
                    <a:pt x="761" y="203"/>
                  </a:cubicBezTo>
                  <a:cubicBezTo>
                    <a:pt x="760" y="202"/>
                    <a:pt x="759" y="204"/>
                    <a:pt x="758" y="204"/>
                  </a:cubicBezTo>
                  <a:cubicBezTo>
                    <a:pt x="757" y="204"/>
                    <a:pt x="758" y="202"/>
                    <a:pt x="757" y="201"/>
                  </a:cubicBezTo>
                  <a:cubicBezTo>
                    <a:pt x="755" y="201"/>
                    <a:pt x="753" y="202"/>
                    <a:pt x="752" y="201"/>
                  </a:cubicBezTo>
                  <a:cubicBezTo>
                    <a:pt x="749" y="200"/>
                    <a:pt x="747" y="199"/>
                    <a:pt x="745" y="198"/>
                  </a:cubicBezTo>
                  <a:cubicBezTo>
                    <a:pt x="743" y="198"/>
                    <a:pt x="742" y="197"/>
                    <a:pt x="740" y="197"/>
                  </a:cubicBezTo>
                  <a:cubicBezTo>
                    <a:pt x="738" y="197"/>
                    <a:pt x="736" y="199"/>
                    <a:pt x="734" y="201"/>
                  </a:cubicBezTo>
                  <a:cubicBezTo>
                    <a:pt x="733" y="202"/>
                    <a:pt x="731" y="202"/>
                    <a:pt x="730" y="203"/>
                  </a:cubicBezTo>
                  <a:cubicBezTo>
                    <a:pt x="729" y="205"/>
                    <a:pt x="729" y="207"/>
                    <a:pt x="729" y="209"/>
                  </a:cubicBezTo>
                  <a:cubicBezTo>
                    <a:pt x="729" y="211"/>
                    <a:pt x="728" y="213"/>
                    <a:pt x="729" y="215"/>
                  </a:cubicBezTo>
                  <a:cubicBezTo>
                    <a:pt x="730" y="216"/>
                    <a:pt x="734" y="216"/>
                    <a:pt x="734" y="217"/>
                  </a:cubicBezTo>
                  <a:cubicBezTo>
                    <a:pt x="734" y="219"/>
                    <a:pt x="731" y="220"/>
                    <a:pt x="730" y="221"/>
                  </a:cubicBezTo>
                  <a:cubicBezTo>
                    <a:pt x="729" y="223"/>
                    <a:pt x="729" y="226"/>
                    <a:pt x="728" y="228"/>
                  </a:cubicBezTo>
                  <a:cubicBezTo>
                    <a:pt x="726" y="231"/>
                    <a:pt x="719" y="230"/>
                    <a:pt x="720" y="234"/>
                  </a:cubicBezTo>
                  <a:cubicBezTo>
                    <a:pt x="720" y="237"/>
                    <a:pt x="726" y="232"/>
                    <a:pt x="729" y="234"/>
                  </a:cubicBezTo>
                  <a:cubicBezTo>
                    <a:pt x="731" y="234"/>
                    <a:pt x="727" y="236"/>
                    <a:pt x="728" y="237"/>
                  </a:cubicBezTo>
                  <a:cubicBezTo>
                    <a:pt x="728" y="238"/>
                    <a:pt x="730" y="237"/>
                    <a:pt x="731" y="238"/>
                  </a:cubicBezTo>
                  <a:cubicBezTo>
                    <a:pt x="731" y="239"/>
                    <a:pt x="728" y="239"/>
                    <a:pt x="728" y="240"/>
                  </a:cubicBezTo>
                  <a:cubicBezTo>
                    <a:pt x="727" y="242"/>
                    <a:pt x="728" y="244"/>
                    <a:pt x="728" y="245"/>
                  </a:cubicBezTo>
                  <a:cubicBezTo>
                    <a:pt x="729" y="247"/>
                    <a:pt x="732" y="247"/>
                    <a:pt x="732" y="248"/>
                  </a:cubicBezTo>
                  <a:cubicBezTo>
                    <a:pt x="732" y="251"/>
                    <a:pt x="730" y="253"/>
                    <a:pt x="728" y="255"/>
                  </a:cubicBezTo>
                  <a:cubicBezTo>
                    <a:pt x="727" y="255"/>
                    <a:pt x="726" y="255"/>
                    <a:pt x="726" y="255"/>
                  </a:cubicBezTo>
                  <a:cubicBezTo>
                    <a:pt x="725" y="257"/>
                    <a:pt x="726" y="259"/>
                    <a:pt x="725" y="261"/>
                  </a:cubicBezTo>
                  <a:cubicBezTo>
                    <a:pt x="723" y="263"/>
                    <a:pt x="720" y="265"/>
                    <a:pt x="718" y="267"/>
                  </a:cubicBezTo>
                  <a:cubicBezTo>
                    <a:pt x="717" y="268"/>
                    <a:pt x="715" y="270"/>
                    <a:pt x="715" y="272"/>
                  </a:cubicBezTo>
                  <a:cubicBezTo>
                    <a:pt x="714" y="273"/>
                    <a:pt x="714" y="276"/>
                    <a:pt x="715" y="277"/>
                  </a:cubicBezTo>
                  <a:cubicBezTo>
                    <a:pt x="717" y="280"/>
                    <a:pt x="721" y="281"/>
                    <a:pt x="723" y="284"/>
                  </a:cubicBezTo>
                  <a:cubicBezTo>
                    <a:pt x="725" y="286"/>
                    <a:pt x="727" y="288"/>
                    <a:pt x="728" y="291"/>
                  </a:cubicBezTo>
                  <a:cubicBezTo>
                    <a:pt x="729" y="294"/>
                    <a:pt x="730" y="298"/>
                    <a:pt x="729" y="301"/>
                  </a:cubicBezTo>
                  <a:cubicBezTo>
                    <a:pt x="729" y="306"/>
                    <a:pt x="729" y="311"/>
                    <a:pt x="728" y="315"/>
                  </a:cubicBezTo>
                  <a:cubicBezTo>
                    <a:pt x="727" y="319"/>
                    <a:pt x="725" y="323"/>
                    <a:pt x="722" y="326"/>
                  </a:cubicBezTo>
                  <a:cubicBezTo>
                    <a:pt x="720" y="329"/>
                    <a:pt x="717" y="331"/>
                    <a:pt x="714" y="334"/>
                  </a:cubicBezTo>
                  <a:cubicBezTo>
                    <a:pt x="710" y="336"/>
                    <a:pt x="707" y="339"/>
                    <a:pt x="704" y="341"/>
                  </a:cubicBezTo>
                  <a:cubicBezTo>
                    <a:pt x="701" y="343"/>
                    <a:pt x="698" y="344"/>
                    <a:pt x="695" y="345"/>
                  </a:cubicBezTo>
                  <a:cubicBezTo>
                    <a:pt x="693" y="346"/>
                    <a:pt x="689" y="345"/>
                    <a:pt x="688" y="347"/>
                  </a:cubicBezTo>
                  <a:cubicBezTo>
                    <a:pt x="686" y="350"/>
                    <a:pt x="688" y="353"/>
                    <a:pt x="689" y="356"/>
                  </a:cubicBezTo>
                  <a:cubicBezTo>
                    <a:pt x="690" y="358"/>
                    <a:pt x="693" y="357"/>
                    <a:pt x="694" y="359"/>
                  </a:cubicBezTo>
                  <a:cubicBezTo>
                    <a:pt x="695" y="361"/>
                    <a:pt x="692" y="364"/>
                    <a:pt x="692" y="366"/>
                  </a:cubicBezTo>
                  <a:cubicBezTo>
                    <a:pt x="692" y="367"/>
                    <a:pt x="693" y="369"/>
                    <a:pt x="693" y="370"/>
                  </a:cubicBezTo>
                  <a:cubicBezTo>
                    <a:pt x="693" y="373"/>
                    <a:pt x="693" y="376"/>
                    <a:pt x="694" y="378"/>
                  </a:cubicBezTo>
                  <a:cubicBezTo>
                    <a:pt x="694" y="382"/>
                    <a:pt x="696" y="386"/>
                    <a:pt x="695" y="389"/>
                  </a:cubicBezTo>
                  <a:cubicBezTo>
                    <a:pt x="694" y="393"/>
                    <a:pt x="690" y="395"/>
                    <a:pt x="689" y="399"/>
                  </a:cubicBezTo>
                  <a:cubicBezTo>
                    <a:pt x="689" y="401"/>
                    <a:pt x="691" y="402"/>
                    <a:pt x="691" y="404"/>
                  </a:cubicBezTo>
                  <a:cubicBezTo>
                    <a:pt x="691" y="406"/>
                    <a:pt x="691" y="409"/>
                    <a:pt x="689" y="410"/>
                  </a:cubicBezTo>
                  <a:cubicBezTo>
                    <a:pt x="688" y="410"/>
                    <a:pt x="687" y="407"/>
                    <a:pt x="686" y="406"/>
                  </a:cubicBezTo>
                  <a:cubicBezTo>
                    <a:pt x="685" y="405"/>
                    <a:pt x="683" y="404"/>
                    <a:pt x="683" y="405"/>
                  </a:cubicBezTo>
                  <a:cubicBezTo>
                    <a:pt x="681" y="406"/>
                    <a:pt x="681" y="409"/>
                    <a:pt x="680" y="410"/>
                  </a:cubicBezTo>
                  <a:cubicBezTo>
                    <a:pt x="679" y="411"/>
                    <a:pt x="677" y="410"/>
                    <a:pt x="676" y="410"/>
                  </a:cubicBezTo>
                  <a:cubicBezTo>
                    <a:pt x="674" y="410"/>
                    <a:pt x="672" y="409"/>
                    <a:pt x="671" y="408"/>
                  </a:cubicBezTo>
                  <a:cubicBezTo>
                    <a:pt x="669" y="408"/>
                    <a:pt x="667" y="410"/>
                    <a:pt x="666" y="409"/>
                  </a:cubicBezTo>
                  <a:cubicBezTo>
                    <a:pt x="666" y="407"/>
                    <a:pt x="670" y="406"/>
                    <a:pt x="670" y="404"/>
                  </a:cubicBezTo>
                  <a:cubicBezTo>
                    <a:pt x="670" y="402"/>
                    <a:pt x="668" y="400"/>
                    <a:pt x="667" y="398"/>
                  </a:cubicBezTo>
                  <a:cubicBezTo>
                    <a:pt x="666" y="396"/>
                    <a:pt x="664" y="394"/>
                    <a:pt x="662" y="392"/>
                  </a:cubicBezTo>
                  <a:cubicBezTo>
                    <a:pt x="661" y="391"/>
                    <a:pt x="658" y="393"/>
                    <a:pt x="657" y="392"/>
                  </a:cubicBezTo>
                  <a:cubicBezTo>
                    <a:pt x="656" y="390"/>
                    <a:pt x="660" y="389"/>
                    <a:pt x="660" y="388"/>
                  </a:cubicBezTo>
                  <a:cubicBezTo>
                    <a:pt x="658" y="384"/>
                    <a:pt x="654" y="382"/>
                    <a:pt x="653" y="379"/>
                  </a:cubicBezTo>
                  <a:cubicBezTo>
                    <a:pt x="652" y="377"/>
                    <a:pt x="653" y="376"/>
                    <a:pt x="653" y="374"/>
                  </a:cubicBezTo>
                  <a:cubicBezTo>
                    <a:pt x="654" y="372"/>
                    <a:pt x="654" y="370"/>
                    <a:pt x="655" y="368"/>
                  </a:cubicBezTo>
                  <a:cubicBezTo>
                    <a:pt x="656" y="366"/>
                    <a:pt x="657" y="364"/>
                    <a:pt x="657" y="362"/>
                  </a:cubicBezTo>
                  <a:cubicBezTo>
                    <a:pt x="656" y="359"/>
                    <a:pt x="654" y="355"/>
                    <a:pt x="655" y="352"/>
                  </a:cubicBezTo>
                  <a:cubicBezTo>
                    <a:pt x="655" y="349"/>
                    <a:pt x="657" y="348"/>
                    <a:pt x="658" y="345"/>
                  </a:cubicBezTo>
                  <a:cubicBezTo>
                    <a:pt x="659" y="344"/>
                    <a:pt x="659" y="341"/>
                    <a:pt x="658" y="340"/>
                  </a:cubicBezTo>
                  <a:cubicBezTo>
                    <a:pt x="656" y="338"/>
                    <a:pt x="652" y="338"/>
                    <a:pt x="649" y="338"/>
                  </a:cubicBezTo>
                  <a:cubicBezTo>
                    <a:pt x="645" y="337"/>
                    <a:pt x="640" y="337"/>
                    <a:pt x="636" y="337"/>
                  </a:cubicBezTo>
                  <a:cubicBezTo>
                    <a:pt x="634" y="337"/>
                    <a:pt x="632" y="339"/>
                    <a:pt x="630" y="339"/>
                  </a:cubicBezTo>
                  <a:cubicBezTo>
                    <a:pt x="628" y="340"/>
                    <a:pt x="626" y="339"/>
                    <a:pt x="624" y="338"/>
                  </a:cubicBezTo>
                  <a:cubicBezTo>
                    <a:pt x="622" y="337"/>
                    <a:pt x="622" y="333"/>
                    <a:pt x="620" y="332"/>
                  </a:cubicBezTo>
                  <a:cubicBezTo>
                    <a:pt x="618" y="330"/>
                    <a:pt x="615" y="329"/>
                    <a:pt x="612" y="328"/>
                  </a:cubicBezTo>
                  <a:cubicBezTo>
                    <a:pt x="610" y="327"/>
                    <a:pt x="607" y="326"/>
                    <a:pt x="604" y="325"/>
                  </a:cubicBezTo>
                  <a:cubicBezTo>
                    <a:pt x="602" y="325"/>
                    <a:pt x="600" y="324"/>
                    <a:pt x="598" y="323"/>
                  </a:cubicBezTo>
                  <a:cubicBezTo>
                    <a:pt x="596" y="321"/>
                    <a:pt x="594" y="318"/>
                    <a:pt x="592" y="316"/>
                  </a:cubicBezTo>
                  <a:cubicBezTo>
                    <a:pt x="590" y="314"/>
                    <a:pt x="588" y="311"/>
                    <a:pt x="585" y="309"/>
                  </a:cubicBezTo>
                  <a:cubicBezTo>
                    <a:pt x="583" y="308"/>
                    <a:pt x="581" y="307"/>
                    <a:pt x="578" y="306"/>
                  </a:cubicBezTo>
                  <a:cubicBezTo>
                    <a:pt x="576" y="306"/>
                    <a:pt x="574" y="305"/>
                    <a:pt x="572" y="304"/>
                  </a:cubicBezTo>
                  <a:cubicBezTo>
                    <a:pt x="570" y="303"/>
                    <a:pt x="570" y="300"/>
                    <a:pt x="567" y="300"/>
                  </a:cubicBezTo>
                  <a:cubicBezTo>
                    <a:pt x="565" y="299"/>
                    <a:pt x="562" y="300"/>
                    <a:pt x="560" y="301"/>
                  </a:cubicBezTo>
                  <a:cubicBezTo>
                    <a:pt x="556" y="302"/>
                    <a:pt x="552" y="304"/>
                    <a:pt x="548" y="305"/>
                  </a:cubicBezTo>
                  <a:cubicBezTo>
                    <a:pt x="546" y="306"/>
                    <a:pt x="542" y="309"/>
                    <a:pt x="543" y="307"/>
                  </a:cubicBezTo>
                  <a:cubicBezTo>
                    <a:pt x="543" y="304"/>
                    <a:pt x="547" y="304"/>
                    <a:pt x="549" y="302"/>
                  </a:cubicBezTo>
                  <a:cubicBezTo>
                    <a:pt x="549" y="300"/>
                    <a:pt x="549" y="299"/>
                    <a:pt x="549" y="297"/>
                  </a:cubicBezTo>
                  <a:cubicBezTo>
                    <a:pt x="548" y="294"/>
                    <a:pt x="547" y="292"/>
                    <a:pt x="547" y="290"/>
                  </a:cubicBezTo>
                  <a:cubicBezTo>
                    <a:pt x="546" y="287"/>
                    <a:pt x="547" y="285"/>
                    <a:pt x="547" y="282"/>
                  </a:cubicBezTo>
                  <a:cubicBezTo>
                    <a:pt x="546" y="279"/>
                    <a:pt x="546" y="274"/>
                    <a:pt x="544" y="272"/>
                  </a:cubicBezTo>
                  <a:cubicBezTo>
                    <a:pt x="542" y="270"/>
                    <a:pt x="538" y="271"/>
                    <a:pt x="536" y="272"/>
                  </a:cubicBezTo>
                  <a:cubicBezTo>
                    <a:pt x="533" y="273"/>
                    <a:pt x="533" y="278"/>
                    <a:pt x="530" y="278"/>
                  </a:cubicBezTo>
                  <a:cubicBezTo>
                    <a:pt x="528" y="278"/>
                    <a:pt x="531" y="274"/>
                    <a:pt x="530" y="272"/>
                  </a:cubicBezTo>
                  <a:cubicBezTo>
                    <a:pt x="530" y="270"/>
                    <a:pt x="526" y="270"/>
                    <a:pt x="526" y="268"/>
                  </a:cubicBezTo>
                  <a:cubicBezTo>
                    <a:pt x="526" y="267"/>
                    <a:pt x="528" y="266"/>
                    <a:pt x="529" y="265"/>
                  </a:cubicBezTo>
                  <a:cubicBezTo>
                    <a:pt x="529" y="262"/>
                    <a:pt x="528" y="258"/>
                    <a:pt x="529" y="254"/>
                  </a:cubicBezTo>
                  <a:cubicBezTo>
                    <a:pt x="530" y="250"/>
                    <a:pt x="532" y="247"/>
                    <a:pt x="534" y="243"/>
                  </a:cubicBezTo>
                  <a:cubicBezTo>
                    <a:pt x="535" y="240"/>
                    <a:pt x="536" y="237"/>
                    <a:pt x="538" y="234"/>
                  </a:cubicBezTo>
                  <a:cubicBezTo>
                    <a:pt x="540" y="230"/>
                    <a:pt x="543" y="227"/>
                    <a:pt x="546" y="224"/>
                  </a:cubicBezTo>
                  <a:cubicBezTo>
                    <a:pt x="549" y="221"/>
                    <a:pt x="553" y="219"/>
                    <a:pt x="555" y="215"/>
                  </a:cubicBezTo>
                  <a:cubicBezTo>
                    <a:pt x="556" y="214"/>
                    <a:pt x="553" y="213"/>
                    <a:pt x="553" y="211"/>
                  </a:cubicBezTo>
                  <a:cubicBezTo>
                    <a:pt x="554" y="209"/>
                    <a:pt x="557" y="209"/>
                    <a:pt x="558" y="208"/>
                  </a:cubicBezTo>
                  <a:cubicBezTo>
                    <a:pt x="560" y="207"/>
                    <a:pt x="561" y="205"/>
                    <a:pt x="563" y="204"/>
                  </a:cubicBezTo>
                  <a:cubicBezTo>
                    <a:pt x="564" y="203"/>
                    <a:pt x="566" y="201"/>
                    <a:pt x="567" y="200"/>
                  </a:cubicBezTo>
                  <a:cubicBezTo>
                    <a:pt x="569" y="199"/>
                    <a:pt x="571" y="200"/>
                    <a:pt x="573" y="198"/>
                  </a:cubicBezTo>
                  <a:cubicBezTo>
                    <a:pt x="573" y="197"/>
                    <a:pt x="571" y="195"/>
                    <a:pt x="572" y="195"/>
                  </a:cubicBezTo>
                  <a:cubicBezTo>
                    <a:pt x="575" y="194"/>
                    <a:pt x="578" y="196"/>
                    <a:pt x="581" y="195"/>
                  </a:cubicBezTo>
                  <a:cubicBezTo>
                    <a:pt x="585" y="194"/>
                    <a:pt x="588" y="192"/>
                    <a:pt x="590" y="189"/>
                  </a:cubicBezTo>
                  <a:cubicBezTo>
                    <a:pt x="591" y="187"/>
                    <a:pt x="590" y="184"/>
                    <a:pt x="589" y="182"/>
                  </a:cubicBezTo>
                  <a:cubicBezTo>
                    <a:pt x="588" y="181"/>
                    <a:pt x="587" y="181"/>
                    <a:pt x="586" y="180"/>
                  </a:cubicBezTo>
                  <a:cubicBezTo>
                    <a:pt x="584" y="179"/>
                    <a:pt x="583" y="177"/>
                    <a:pt x="581" y="177"/>
                  </a:cubicBezTo>
                  <a:cubicBezTo>
                    <a:pt x="578" y="176"/>
                    <a:pt x="575" y="177"/>
                    <a:pt x="572" y="176"/>
                  </a:cubicBezTo>
                  <a:cubicBezTo>
                    <a:pt x="571" y="175"/>
                    <a:pt x="566" y="174"/>
                    <a:pt x="567" y="173"/>
                  </a:cubicBezTo>
                  <a:cubicBezTo>
                    <a:pt x="570" y="171"/>
                    <a:pt x="573" y="174"/>
                    <a:pt x="575" y="174"/>
                  </a:cubicBezTo>
                  <a:cubicBezTo>
                    <a:pt x="579" y="175"/>
                    <a:pt x="582" y="175"/>
                    <a:pt x="585" y="175"/>
                  </a:cubicBezTo>
                  <a:cubicBezTo>
                    <a:pt x="587" y="176"/>
                    <a:pt x="589" y="178"/>
                    <a:pt x="591" y="178"/>
                  </a:cubicBezTo>
                  <a:cubicBezTo>
                    <a:pt x="594" y="177"/>
                    <a:pt x="596" y="176"/>
                    <a:pt x="598" y="175"/>
                  </a:cubicBezTo>
                  <a:cubicBezTo>
                    <a:pt x="600" y="174"/>
                    <a:pt x="600" y="172"/>
                    <a:pt x="601" y="171"/>
                  </a:cubicBezTo>
                  <a:cubicBezTo>
                    <a:pt x="602" y="169"/>
                    <a:pt x="601" y="166"/>
                    <a:pt x="603" y="165"/>
                  </a:cubicBezTo>
                  <a:cubicBezTo>
                    <a:pt x="605" y="165"/>
                    <a:pt x="607" y="168"/>
                    <a:pt x="609" y="169"/>
                  </a:cubicBezTo>
                  <a:cubicBezTo>
                    <a:pt x="611" y="170"/>
                    <a:pt x="615" y="171"/>
                    <a:pt x="617" y="170"/>
                  </a:cubicBezTo>
                  <a:cubicBezTo>
                    <a:pt x="621" y="169"/>
                    <a:pt x="623" y="165"/>
                    <a:pt x="626" y="162"/>
                  </a:cubicBezTo>
                  <a:cubicBezTo>
                    <a:pt x="630" y="159"/>
                    <a:pt x="633" y="156"/>
                    <a:pt x="636" y="153"/>
                  </a:cubicBezTo>
                  <a:cubicBezTo>
                    <a:pt x="638" y="151"/>
                    <a:pt x="641" y="147"/>
                    <a:pt x="639" y="145"/>
                  </a:cubicBezTo>
                  <a:cubicBezTo>
                    <a:pt x="636" y="142"/>
                    <a:pt x="630" y="143"/>
                    <a:pt x="625" y="142"/>
                  </a:cubicBezTo>
                  <a:cubicBezTo>
                    <a:pt x="622" y="142"/>
                    <a:pt x="618" y="142"/>
                    <a:pt x="615" y="140"/>
                  </a:cubicBezTo>
                  <a:cubicBezTo>
                    <a:pt x="612" y="138"/>
                    <a:pt x="606" y="134"/>
                    <a:pt x="608" y="130"/>
                  </a:cubicBezTo>
                  <a:cubicBezTo>
                    <a:pt x="611" y="127"/>
                    <a:pt x="616" y="133"/>
                    <a:pt x="620" y="134"/>
                  </a:cubicBezTo>
                  <a:cubicBezTo>
                    <a:pt x="624" y="136"/>
                    <a:pt x="627" y="139"/>
                    <a:pt x="631" y="140"/>
                  </a:cubicBezTo>
                  <a:cubicBezTo>
                    <a:pt x="633" y="141"/>
                    <a:pt x="636" y="142"/>
                    <a:pt x="639" y="141"/>
                  </a:cubicBezTo>
                  <a:cubicBezTo>
                    <a:pt x="644" y="138"/>
                    <a:pt x="649" y="133"/>
                    <a:pt x="653" y="129"/>
                  </a:cubicBezTo>
                  <a:cubicBezTo>
                    <a:pt x="654" y="128"/>
                    <a:pt x="656" y="127"/>
                    <a:pt x="656" y="126"/>
                  </a:cubicBezTo>
                  <a:cubicBezTo>
                    <a:pt x="655" y="123"/>
                    <a:pt x="651" y="122"/>
                    <a:pt x="649" y="119"/>
                  </a:cubicBezTo>
                  <a:cubicBezTo>
                    <a:pt x="649" y="118"/>
                    <a:pt x="651" y="117"/>
                    <a:pt x="652" y="117"/>
                  </a:cubicBezTo>
                  <a:cubicBezTo>
                    <a:pt x="656" y="117"/>
                    <a:pt x="659" y="118"/>
                    <a:pt x="662" y="119"/>
                  </a:cubicBezTo>
                  <a:cubicBezTo>
                    <a:pt x="664" y="119"/>
                    <a:pt x="665" y="121"/>
                    <a:pt x="666" y="122"/>
                  </a:cubicBezTo>
                  <a:cubicBezTo>
                    <a:pt x="668" y="123"/>
                    <a:pt x="669" y="125"/>
                    <a:pt x="671" y="125"/>
                  </a:cubicBezTo>
                  <a:cubicBezTo>
                    <a:pt x="672" y="125"/>
                    <a:pt x="671" y="123"/>
                    <a:pt x="672" y="123"/>
                  </a:cubicBezTo>
                  <a:cubicBezTo>
                    <a:pt x="674" y="123"/>
                    <a:pt x="677" y="126"/>
                    <a:pt x="680" y="125"/>
                  </a:cubicBezTo>
                  <a:cubicBezTo>
                    <a:pt x="681" y="124"/>
                    <a:pt x="680" y="121"/>
                    <a:pt x="679" y="120"/>
                  </a:cubicBezTo>
                  <a:cubicBezTo>
                    <a:pt x="678" y="117"/>
                    <a:pt x="675" y="115"/>
                    <a:pt x="673" y="112"/>
                  </a:cubicBezTo>
                  <a:cubicBezTo>
                    <a:pt x="672" y="112"/>
                    <a:pt x="669" y="111"/>
                    <a:pt x="670" y="110"/>
                  </a:cubicBezTo>
                  <a:cubicBezTo>
                    <a:pt x="672" y="109"/>
                    <a:pt x="674" y="109"/>
                    <a:pt x="676" y="110"/>
                  </a:cubicBezTo>
                  <a:cubicBezTo>
                    <a:pt x="678" y="111"/>
                    <a:pt x="679" y="114"/>
                    <a:pt x="680" y="115"/>
                  </a:cubicBezTo>
                  <a:cubicBezTo>
                    <a:pt x="682" y="117"/>
                    <a:pt x="682" y="121"/>
                    <a:pt x="684" y="121"/>
                  </a:cubicBezTo>
                  <a:cubicBezTo>
                    <a:pt x="689" y="120"/>
                    <a:pt x="693" y="115"/>
                    <a:pt x="697" y="113"/>
                  </a:cubicBezTo>
                  <a:cubicBezTo>
                    <a:pt x="701" y="111"/>
                    <a:pt x="705" y="111"/>
                    <a:pt x="708" y="108"/>
                  </a:cubicBezTo>
                  <a:cubicBezTo>
                    <a:pt x="710" y="107"/>
                    <a:pt x="710" y="104"/>
                    <a:pt x="711" y="102"/>
                  </a:cubicBezTo>
                  <a:cubicBezTo>
                    <a:pt x="711" y="101"/>
                    <a:pt x="712" y="100"/>
                    <a:pt x="712" y="98"/>
                  </a:cubicBezTo>
                  <a:cubicBezTo>
                    <a:pt x="712" y="96"/>
                    <a:pt x="709" y="94"/>
                    <a:pt x="708" y="91"/>
                  </a:cubicBezTo>
                  <a:cubicBezTo>
                    <a:pt x="707" y="89"/>
                    <a:pt x="707" y="87"/>
                    <a:pt x="706" y="86"/>
                  </a:cubicBezTo>
                  <a:cubicBezTo>
                    <a:pt x="705" y="84"/>
                    <a:pt x="703" y="82"/>
                    <a:pt x="704" y="80"/>
                  </a:cubicBezTo>
                  <a:cubicBezTo>
                    <a:pt x="705" y="78"/>
                    <a:pt x="708" y="79"/>
                    <a:pt x="710" y="79"/>
                  </a:cubicBezTo>
                  <a:cubicBezTo>
                    <a:pt x="711" y="77"/>
                    <a:pt x="716" y="76"/>
                    <a:pt x="719" y="75"/>
                  </a:cubicBezTo>
                  <a:cubicBezTo>
                    <a:pt x="720" y="74"/>
                    <a:pt x="720" y="72"/>
                    <a:pt x="719" y="71"/>
                  </a:cubicBezTo>
                  <a:cubicBezTo>
                    <a:pt x="717" y="70"/>
                    <a:pt x="715" y="70"/>
                    <a:pt x="712" y="71"/>
                  </a:cubicBezTo>
                  <a:cubicBezTo>
                    <a:pt x="711" y="71"/>
                    <a:pt x="710" y="74"/>
                    <a:pt x="708" y="74"/>
                  </a:cubicBezTo>
                  <a:cubicBezTo>
                    <a:pt x="706" y="75"/>
                    <a:pt x="702" y="75"/>
                    <a:pt x="703" y="74"/>
                  </a:cubicBezTo>
                  <a:cubicBezTo>
                    <a:pt x="704" y="71"/>
                    <a:pt x="708" y="70"/>
                    <a:pt x="711" y="68"/>
                  </a:cubicBezTo>
                  <a:cubicBezTo>
                    <a:pt x="713" y="67"/>
                    <a:pt x="715" y="65"/>
                    <a:pt x="717" y="64"/>
                  </a:cubicBezTo>
                  <a:cubicBezTo>
                    <a:pt x="718" y="64"/>
                    <a:pt x="722" y="64"/>
                    <a:pt x="721" y="63"/>
                  </a:cubicBezTo>
                  <a:cubicBezTo>
                    <a:pt x="718" y="61"/>
                    <a:pt x="715" y="61"/>
                    <a:pt x="712" y="59"/>
                  </a:cubicBezTo>
                  <a:cubicBezTo>
                    <a:pt x="709" y="58"/>
                    <a:pt x="706" y="57"/>
                    <a:pt x="705" y="54"/>
                  </a:cubicBezTo>
                  <a:cubicBezTo>
                    <a:pt x="704" y="53"/>
                    <a:pt x="708" y="53"/>
                    <a:pt x="708" y="52"/>
                  </a:cubicBezTo>
                  <a:cubicBezTo>
                    <a:pt x="707" y="51"/>
                    <a:pt x="705" y="51"/>
                    <a:pt x="703" y="50"/>
                  </a:cubicBezTo>
                  <a:cubicBezTo>
                    <a:pt x="702" y="50"/>
                    <a:pt x="701" y="51"/>
                    <a:pt x="699" y="51"/>
                  </a:cubicBezTo>
                  <a:cubicBezTo>
                    <a:pt x="696" y="50"/>
                    <a:pt x="694" y="48"/>
                    <a:pt x="691" y="48"/>
                  </a:cubicBezTo>
                  <a:cubicBezTo>
                    <a:pt x="688" y="48"/>
                    <a:pt x="686" y="49"/>
                    <a:pt x="683" y="49"/>
                  </a:cubicBezTo>
                  <a:cubicBezTo>
                    <a:pt x="682" y="49"/>
                    <a:pt x="680" y="47"/>
                    <a:pt x="680" y="48"/>
                  </a:cubicBezTo>
                  <a:cubicBezTo>
                    <a:pt x="677" y="52"/>
                    <a:pt x="676" y="56"/>
                    <a:pt x="676" y="60"/>
                  </a:cubicBezTo>
                  <a:cubicBezTo>
                    <a:pt x="677" y="63"/>
                    <a:pt x="682" y="65"/>
                    <a:pt x="682" y="68"/>
                  </a:cubicBezTo>
                  <a:cubicBezTo>
                    <a:pt x="683" y="69"/>
                    <a:pt x="679" y="67"/>
                    <a:pt x="678" y="68"/>
                  </a:cubicBezTo>
                  <a:cubicBezTo>
                    <a:pt x="677" y="69"/>
                    <a:pt x="679" y="70"/>
                    <a:pt x="678" y="71"/>
                  </a:cubicBezTo>
                  <a:cubicBezTo>
                    <a:pt x="676" y="72"/>
                    <a:pt x="672" y="69"/>
                    <a:pt x="672" y="73"/>
                  </a:cubicBezTo>
                  <a:cubicBezTo>
                    <a:pt x="670" y="73"/>
                    <a:pt x="669" y="75"/>
                    <a:pt x="668" y="76"/>
                  </a:cubicBezTo>
                  <a:cubicBezTo>
                    <a:pt x="665" y="81"/>
                    <a:pt x="662" y="86"/>
                    <a:pt x="659" y="92"/>
                  </a:cubicBezTo>
                  <a:cubicBezTo>
                    <a:pt x="658" y="94"/>
                    <a:pt x="659" y="97"/>
                    <a:pt x="658" y="98"/>
                  </a:cubicBezTo>
                  <a:cubicBezTo>
                    <a:pt x="656" y="100"/>
                    <a:pt x="653" y="100"/>
                    <a:pt x="651" y="101"/>
                  </a:cubicBezTo>
                  <a:cubicBezTo>
                    <a:pt x="649" y="103"/>
                    <a:pt x="647" y="105"/>
                    <a:pt x="644" y="105"/>
                  </a:cubicBezTo>
                  <a:cubicBezTo>
                    <a:pt x="643" y="105"/>
                    <a:pt x="645" y="102"/>
                    <a:pt x="644" y="101"/>
                  </a:cubicBezTo>
                  <a:cubicBezTo>
                    <a:pt x="643" y="97"/>
                    <a:pt x="639" y="93"/>
                    <a:pt x="639" y="89"/>
                  </a:cubicBezTo>
                  <a:cubicBezTo>
                    <a:pt x="639" y="87"/>
                    <a:pt x="641" y="86"/>
                    <a:pt x="641" y="84"/>
                  </a:cubicBezTo>
                  <a:cubicBezTo>
                    <a:pt x="642" y="83"/>
                    <a:pt x="641" y="81"/>
                    <a:pt x="641" y="80"/>
                  </a:cubicBezTo>
                  <a:cubicBezTo>
                    <a:pt x="642" y="79"/>
                    <a:pt x="644" y="80"/>
                    <a:pt x="644" y="79"/>
                  </a:cubicBezTo>
                  <a:cubicBezTo>
                    <a:pt x="646" y="76"/>
                    <a:pt x="646" y="73"/>
                    <a:pt x="645" y="70"/>
                  </a:cubicBezTo>
                  <a:cubicBezTo>
                    <a:pt x="645" y="68"/>
                    <a:pt x="642" y="67"/>
                    <a:pt x="641" y="65"/>
                  </a:cubicBezTo>
                  <a:cubicBezTo>
                    <a:pt x="639" y="63"/>
                    <a:pt x="638" y="59"/>
                    <a:pt x="635" y="57"/>
                  </a:cubicBezTo>
                  <a:cubicBezTo>
                    <a:pt x="634" y="57"/>
                    <a:pt x="633" y="60"/>
                    <a:pt x="631" y="62"/>
                  </a:cubicBezTo>
                  <a:cubicBezTo>
                    <a:pt x="630" y="64"/>
                    <a:pt x="628" y="66"/>
                    <a:pt x="627" y="68"/>
                  </a:cubicBezTo>
                  <a:cubicBezTo>
                    <a:pt x="625" y="70"/>
                    <a:pt x="625" y="74"/>
                    <a:pt x="623" y="76"/>
                  </a:cubicBezTo>
                  <a:cubicBezTo>
                    <a:pt x="622" y="79"/>
                    <a:pt x="621" y="82"/>
                    <a:pt x="619" y="82"/>
                  </a:cubicBezTo>
                  <a:cubicBezTo>
                    <a:pt x="617" y="83"/>
                    <a:pt x="617" y="80"/>
                    <a:pt x="617" y="79"/>
                  </a:cubicBezTo>
                  <a:cubicBezTo>
                    <a:pt x="617" y="75"/>
                    <a:pt x="618" y="72"/>
                    <a:pt x="618" y="69"/>
                  </a:cubicBezTo>
                  <a:cubicBezTo>
                    <a:pt x="618" y="67"/>
                    <a:pt x="617" y="64"/>
                    <a:pt x="616" y="62"/>
                  </a:cubicBezTo>
                  <a:cubicBezTo>
                    <a:pt x="615" y="60"/>
                    <a:pt x="612" y="58"/>
                    <a:pt x="613" y="56"/>
                  </a:cubicBezTo>
                  <a:cubicBezTo>
                    <a:pt x="613" y="54"/>
                    <a:pt x="617" y="55"/>
                    <a:pt x="617" y="53"/>
                  </a:cubicBezTo>
                  <a:cubicBezTo>
                    <a:pt x="618" y="52"/>
                    <a:pt x="616" y="50"/>
                    <a:pt x="615" y="50"/>
                  </a:cubicBezTo>
                  <a:cubicBezTo>
                    <a:pt x="612" y="51"/>
                    <a:pt x="612" y="54"/>
                    <a:pt x="609" y="54"/>
                  </a:cubicBezTo>
                  <a:cubicBezTo>
                    <a:pt x="608" y="55"/>
                    <a:pt x="607" y="53"/>
                    <a:pt x="605" y="53"/>
                  </a:cubicBezTo>
                  <a:cubicBezTo>
                    <a:pt x="604" y="54"/>
                    <a:pt x="603" y="56"/>
                    <a:pt x="601" y="56"/>
                  </a:cubicBezTo>
                  <a:cubicBezTo>
                    <a:pt x="600" y="55"/>
                    <a:pt x="603" y="52"/>
                    <a:pt x="602" y="51"/>
                  </a:cubicBezTo>
                  <a:cubicBezTo>
                    <a:pt x="602" y="50"/>
                    <a:pt x="599" y="50"/>
                    <a:pt x="600" y="50"/>
                  </a:cubicBezTo>
                  <a:cubicBezTo>
                    <a:pt x="601" y="47"/>
                    <a:pt x="606" y="47"/>
                    <a:pt x="607" y="44"/>
                  </a:cubicBezTo>
                  <a:cubicBezTo>
                    <a:pt x="607" y="42"/>
                    <a:pt x="603" y="43"/>
                    <a:pt x="602" y="41"/>
                  </a:cubicBezTo>
                  <a:cubicBezTo>
                    <a:pt x="602" y="40"/>
                    <a:pt x="603" y="39"/>
                    <a:pt x="604" y="39"/>
                  </a:cubicBezTo>
                  <a:cubicBezTo>
                    <a:pt x="605" y="39"/>
                    <a:pt x="607" y="40"/>
                    <a:pt x="608" y="40"/>
                  </a:cubicBezTo>
                  <a:cubicBezTo>
                    <a:pt x="609" y="40"/>
                    <a:pt x="611" y="40"/>
                    <a:pt x="612" y="39"/>
                  </a:cubicBezTo>
                  <a:cubicBezTo>
                    <a:pt x="612" y="37"/>
                    <a:pt x="611" y="36"/>
                    <a:pt x="610" y="35"/>
                  </a:cubicBezTo>
                  <a:cubicBezTo>
                    <a:pt x="609" y="34"/>
                    <a:pt x="608" y="33"/>
                    <a:pt x="607" y="32"/>
                  </a:cubicBezTo>
                  <a:cubicBezTo>
                    <a:pt x="605" y="30"/>
                    <a:pt x="601" y="28"/>
                    <a:pt x="600" y="25"/>
                  </a:cubicBezTo>
                  <a:cubicBezTo>
                    <a:pt x="600" y="22"/>
                    <a:pt x="603" y="20"/>
                    <a:pt x="604" y="17"/>
                  </a:cubicBezTo>
                  <a:cubicBezTo>
                    <a:pt x="604" y="15"/>
                    <a:pt x="604" y="12"/>
                    <a:pt x="603" y="10"/>
                  </a:cubicBezTo>
                  <a:cubicBezTo>
                    <a:pt x="602" y="9"/>
                    <a:pt x="599" y="9"/>
                    <a:pt x="598" y="8"/>
                  </a:cubicBezTo>
                  <a:cubicBezTo>
                    <a:pt x="597" y="8"/>
                    <a:pt x="597" y="7"/>
                    <a:pt x="596" y="6"/>
                  </a:cubicBezTo>
                  <a:cubicBezTo>
                    <a:pt x="594" y="5"/>
                    <a:pt x="592" y="5"/>
                    <a:pt x="590" y="4"/>
                  </a:cubicBezTo>
                  <a:cubicBezTo>
                    <a:pt x="589" y="3"/>
                    <a:pt x="589" y="1"/>
                    <a:pt x="588" y="1"/>
                  </a:cubicBezTo>
                  <a:cubicBezTo>
                    <a:pt x="586" y="0"/>
                    <a:pt x="584" y="1"/>
                    <a:pt x="582" y="2"/>
                  </a:cubicBezTo>
                  <a:cubicBezTo>
                    <a:pt x="580" y="3"/>
                    <a:pt x="578" y="5"/>
                    <a:pt x="576" y="6"/>
                  </a:cubicBezTo>
                  <a:cubicBezTo>
                    <a:pt x="575" y="7"/>
                    <a:pt x="573" y="9"/>
                    <a:pt x="574" y="10"/>
                  </a:cubicBezTo>
                  <a:cubicBezTo>
                    <a:pt x="574" y="11"/>
                    <a:pt x="578" y="10"/>
                    <a:pt x="578" y="12"/>
                  </a:cubicBezTo>
                  <a:cubicBezTo>
                    <a:pt x="578" y="13"/>
                    <a:pt x="576" y="15"/>
                    <a:pt x="574" y="15"/>
                  </a:cubicBezTo>
                  <a:cubicBezTo>
                    <a:pt x="573" y="15"/>
                    <a:pt x="572" y="12"/>
                    <a:pt x="570" y="12"/>
                  </a:cubicBezTo>
                  <a:cubicBezTo>
                    <a:pt x="567" y="14"/>
                    <a:pt x="566" y="18"/>
                    <a:pt x="565" y="21"/>
                  </a:cubicBezTo>
                  <a:cubicBezTo>
                    <a:pt x="564" y="22"/>
                    <a:pt x="564" y="24"/>
                    <a:pt x="564" y="25"/>
                  </a:cubicBezTo>
                  <a:cubicBezTo>
                    <a:pt x="565" y="27"/>
                    <a:pt x="567" y="27"/>
                    <a:pt x="568" y="29"/>
                  </a:cubicBezTo>
                  <a:cubicBezTo>
                    <a:pt x="568" y="30"/>
                    <a:pt x="569" y="31"/>
                    <a:pt x="568" y="31"/>
                  </a:cubicBezTo>
                  <a:cubicBezTo>
                    <a:pt x="566" y="32"/>
                    <a:pt x="564" y="31"/>
                    <a:pt x="562" y="32"/>
                  </a:cubicBezTo>
                  <a:cubicBezTo>
                    <a:pt x="560" y="33"/>
                    <a:pt x="558" y="36"/>
                    <a:pt x="557" y="39"/>
                  </a:cubicBezTo>
                  <a:cubicBezTo>
                    <a:pt x="556" y="41"/>
                    <a:pt x="557" y="44"/>
                    <a:pt x="559" y="46"/>
                  </a:cubicBezTo>
                  <a:cubicBezTo>
                    <a:pt x="560" y="47"/>
                    <a:pt x="563" y="47"/>
                    <a:pt x="565" y="48"/>
                  </a:cubicBezTo>
                  <a:cubicBezTo>
                    <a:pt x="568" y="49"/>
                    <a:pt x="571" y="52"/>
                    <a:pt x="575" y="52"/>
                  </a:cubicBezTo>
                  <a:cubicBezTo>
                    <a:pt x="576" y="52"/>
                    <a:pt x="577" y="49"/>
                    <a:pt x="578" y="50"/>
                  </a:cubicBezTo>
                  <a:cubicBezTo>
                    <a:pt x="580" y="50"/>
                    <a:pt x="580" y="54"/>
                    <a:pt x="582" y="54"/>
                  </a:cubicBezTo>
                  <a:cubicBezTo>
                    <a:pt x="585" y="55"/>
                    <a:pt x="588" y="53"/>
                    <a:pt x="591" y="53"/>
                  </a:cubicBezTo>
                  <a:cubicBezTo>
                    <a:pt x="592" y="53"/>
                    <a:pt x="595" y="53"/>
                    <a:pt x="595" y="54"/>
                  </a:cubicBezTo>
                  <a:cubicBezTo>
                    <a:pt x="595" y="57"/>
                    <a:pt x="593" y="58"/>
                    <a:pt x="591" y="59"/>
                  </a:cubicBezTo>
                  <a:cubicBezTo>
                    <a:pt x="590" y="60"/>
                    <a:pt x="588" y="61"/>
                    <a:pt x="586" y="60"/>
                  </a:cubicBezTo>
                  <a:cubicBezTo>
                    <a:pt x="585" y="60"/>
                    <a:pt x="585" y="58"/>
                    <a:pt x="584" y="57"/>
                  </a:cubicBezTo>
                  <a:cubicBezTo>
                    <a:pt x="582" y="57"/>
                    <a:pt x="580" y="56"/>
                    <a:pt x="579" y="57"/>
                  </a:cubicBezTo>
                  <a:cubicBezTo>
                    <a:pt x="577" y="59"/>
                    <a:pt x="578" y="62"/>
                    <a:pt x="577" y="63"/>
                  </a:cubicBezTo>
                  <a:cubicBezTo>
                    <a:pt x="575" y="65"/>
                    <a:pt x="572" y="66"/>
                    <a:pt x="570" y="69"/>
                  </a:cubicBezTo>
                  <a:cubicBezTo>
                    <a:pt x="570" y="70"/>
                    <a:pt x="569" y="73"/>
                    <a:pt x="570" y="73"/>
                  </a:cubicBezTo>
                  <a:cubicBezTo>
                    <a:pt x="572" y="74"/>
                    <a:pt x="575" y="72"/>
                    <a:pt x="577" y="71"/>
                  </a:cubicBezTo>
                  <a:cubicBezTo>
                    <a:pt x="578" y="70"/>
                    <a:pt x="579" y="69"/>
                    <a:pt x="580" y="68"/>
                  </a:cubicBezTo>
                  <a:cubicBezTo>
                    <a:pt x="580" y="67"/>
                    <a:pt x="579" y="65"/>
                    <a:pt x="580" y="66"/>
                  </a:cubicBezTo>
                  <a:cubicBezTo>
                    <a:pt x="581" y="67"/>
                    <a:pt x="582" y="69"/>
                    <a:pt x="583" y="71"/>
                  </a:cubicBezTo>
                  <a:cubicBezTo>
                    <a:pt x="583" y="73"/>
                    <a:pt x="584" y="74"/>
                    <a:pt x="583" y="76"/>
                  </a:cubicBezTo>
                  <a:cubicBezTo>
                    <a:pt x="580" y="78"/>
                    <a:pt x="577" y="80"/>
                    <a:pt x="574" y="81"/>
                  </a:cubicBezTo>
                  <a:cubicBezTo>
                    <a:pt x="571" y="83"/>
                    <a:pt x="568" y="85"/>
                    <a:pt x="565" y="86"/>
                  </a:cubicBezTo>
                  <a:cubicBezTo>
                    <a:pt x="563" y="87"/>
                    <a:pt x="561" y="85"/>
                    <a:pt x="560" y="86"/>
                  </a:cubicBezTo>
                  <a:cubicBezTo>
                    <a:pt x="557" y="87"/>
                    <a:pt x="554" y="89"/>
                    <a:pt x="553" y="92"/>
                  </a:cubicBezTo>
                  <a:cubicBezTo>
                    <a:pt x="553" y="94"/>
                    <a:pt x="558" y="95"/>
                    <a:pt x="558" y="97"/>
                  </a:cubicBezTo>
                  <a:cubicBezTo>
                    <a:pt x="559" y="100"/>
                    <a:pt x="559" y="103"/>
                    <a:pt x="558" y="105"/>
                  </a:cubicBezTo>
                  <a:cubicBezTo>
                    <a:pt x="558" y="107"/>
                    <a:pt x="559" y="110"/>
                    <a:pt x="557" y="111"/>
                  </a:cubicBezTo>
                  <a:cubicBezTo>
                    <a:pt x="554" y="112"/>
                    <a:pt x="550" y="111"/>
                    <a:pt x="547" y="111"/>
                  </a:cubicBezTo>
                  <a:cubicBezTo>
                    <a:pt x="546" y="110"/>
                    <a:pt x="543" y="108"/>
                    <a:pt x="544" y="107"/>
                  </a:cubicBezTo>
                  <a:cubicBezTo>
                    <a:pt x="548" y="106"/>
                    <a:pt x="552" y="110"/>
                    <a:pt x="555" y="108"/>
                  </a:cubicBezTo>
                  <a:cubicBezTo>
                    <a:pt x="557" y="107"/>
                    <a:pt x="556" y="103"/>
                    <a:pt x="555" y="102"/>
                  </a:cubicBezTo>
                  <a:cubicBezTo>
                    <a:pt x="553" y="100"/>
                    <a:pt x="550" y="103"/>
                    <a:pt x="548" y="102"/>
                  </a:cubicBezTo>
                  <a:cubicBezTo>
                    <a:pt x="546" y="101"/>
                    <a:pt x="545" y="99"/>
                    <a:pt x="545" y="97"/>
                  </a:cubicBezTo>
                  <a:cubicBezTo>
                    <a:pt x="546" y="95"/>
                    <a:pt x="548" y="93"/>
                    <a:pt x="549" y="91"/>
                  </a:cubicBezTo>
                  <a:cubicBezTo>
                    <a:pt x="551" y="88"/>
                    <a:pt x="554" y="85"/>
                    <a:pt x="553" y="82"/>
                  </a:cubicBezTo>
                  <a:cubicBezTo>
                    <a:pt x="553" y="80"/>
                    <a:pt x="550" y="82"/>
                    <a:pt x="548" y="82"/>
                  </a:cubicBezTo>
                  <a:cubicBezTo>
                    <a:pt x="546" y="82"/>
                    <a:pt x="544" y="81"/>
                    <a:pt x="542" y="81"/>
                  </a:cubicBezTo>
                  <a:cubicBezTo>
                    <a:pt x="539" y="80"/>
                    <a:pt x="537" y="77"/>
                    <a:pt x="534" y="77"/>
                  </a:cubicBezTo>
                  <a:cubicBezTo>
                    <a:pt x="531" y="77"/>
                    <a:pt x="528" y="79"/>
                    <a:pt x="527" y="81"/>
                  </a:cubicBezTo>
                  <a:cubicBezTo>
                    <a:pt x="527" y="83"/>
                    <a:pt x="528" y="86"/>
                    <a:pt x="530" y="87"/>
                  </a:cubicBezTo>
                  <a:cubicBezTo>
                    <a:pt x="532" y="89"/>
                    <a:pt x="535" y="89"/>
                    <a:pt x="538" y="91"/>
                  </a:cubicBezTo>
                  <a:cubicBezTo>
                    <a:pt x="539" y="92"/>
                    <a:pt x="539" y="94"/>
                    <a:pt x="538" y="95"/>
                  </a:cubicBezTo>
                  <a:cubicBezTo>
                    <a:pt x="537" y="96"/>
                    <a:pt x="535" y="97"/>
                    <a:pt x="533" y="96"/>
                  </a:cubicBezTo>
                  <a:cubicBezTo>
                    <a:pt x="531" y="95"/>
                    <a:pt x="530" y="92"/>
                    <a:pt x="527" y="91"/>
                  </a:cubicBezTo>
                  <a:cubicBezTo>
                    <a:pt x="524" y="91"/>
                    <a:pt x="521" y="92"/>
                    <a:pt x="518" y="92"/>
                  </a:cubicBezTo>
                  <a:cubicBezTo>
                    <a:pt x="516" y="92"/>
                    <a:pt x="514" y="91"/>
                    <a:pt x="513" y="90"/>
                  </a:cubicBezTo>
                  <a:cubicBezTo>
                    <a:pt x="506" y="90"/>
                    <a:pt x="500" y="91"/>
                    <a:pt x="494" y="91"/>
                  </a:cubicBezTo>
                  <a:cubicBezTo>
                    <a:pt x="490" y="91"/>
                    <a:pt x="486" y="92"/>
                    <a:pt x="483" y="91"/>
                  </a:cubicBezTo>
                  <a:cubicBezTo>
                    <a:pt x="480" y="91"/>
                    <a:pt x="478" y="90"/>
                    <a:pt x="476" y="89"/>
                  </a:cubicBezTo>
                  <a:cubicBezTo>
                    <a:pt x="474" y="88"/>
                    <a:pt x="472" y="86"/>
                    <a:pt x="470" y="86"/>
                  </a:cubicBezTo>
                  <a:cubicBezTo>
                    <a:pt x="467" y="85"/>
                    <a:pt x="463" y="87"/>
                    <a:pt x="460" y="86"/>
                  </a:cubicBezTo>
                  <a:cubicBezTo>
                    <a:pt x="458" y="85"/>
                    <a:pt x="457" y="83"/>
                    <a:pt x="456" y="82"/>
                  </a:cubicBezTo>
                  <a:cubicBezTo>
                    <a:pt x="454" y="81"/>
                    <a:pt x="452" y="80"/>
                    <a:pt x="451" y="78"/>
                  </a:cubicBezTo>
                  <a:cubicBezTo>
                    <a:pt x="450" y="76"/>
                    <a:pt x="452" y="73"/>
                    <a:pt x="451" y="71"/>
                  </a:cubicBezTo>
                  <a:cubicBezTo>
                    <a:pt x="450" y="69"/>
                    <a:pt x="446" y="66"/>
                    <a:pt x="444" y="68"/>
                  </a:cubicBezTo>
                  <a:cubicBezTo>
                    <a:pt x="436" y="72"/>
                    <a:pt x="428" y="74"/>
                    <a:pt x="421" y="75"/>
                  </a:cubicBezTo>
                  <a:cubicBezTo>
                    <a:pt x="419" y="76"/>
                    <a:pt x="414" y="80"/>
                    <a:pt x="414" y="82"/>
                  </a:cubicBezTo>
                  <a:cubicBezTo>
                    <a:pt x="415" y="85"/>
                    <a:pt x="420" y="83"/>
                    <a:pt x="424" y="83"/>
                  </a:cubicBezTo>
                  <a:cubicBezTo>
                    <a:pt x="424" y="79"/>
                    <a:pt x="428" y="80"/>
                    <a:pt x="431" y="79"/>
                  </a:cubicBezTo>
                  <a:cubicBezTo>
                    <a:pt x="436" y="79"/>
                    <a:pt x="441" y="77"/>
                    <a:pt x="445" y="74"/>
                  </a:cubicBezTo>
                  <a:cubicBezTo>
                    <a:pt x="446" y="73"/>
                    <a:pt x="448" y="73"/>
                    <a:pt x="448" y="75"/>
                  </a:cubicBezTo>
                  <a:cubicBezTo>
                    <a:pt x="448" y="76"/>
                    <a:pt x="447" y="78"/>
                    <a:pt x="445" y="79"/>
                  </a:cubicBezTo>
                  <a:cubicBezTo>
                    <a:pt x="441" y="81"/>
                    <a:pt x="437" y="84"/>
                    <a:pt x="433" y="85"/>
                  </a:cubicBezTo>
                  <a:cubicBezTo>
                    <a:pt x="430" y="86"/>
                    <a:pt x="426" y="85"/>
                    <a:pt x="423" y="87"/>
                  </a:cubicBezTo>
                  <a:cubicBezTo>
                    <a:pt x="421" y="87"/>
                    <a:pt x="419" y="89"/>
                    <a:pt x="418" y="91"/>
                  </a:cubicBezTo>
                  <a:cubicBezTo>
                    <a:pt x="418" y="94"/>
                    <a:pt x="420" y="97"/>
                    <a:pt x="421" y="100"/>
                  </a:cubicBezTo>
                  <a:cubicBezTo>
                    <a:pt x="421" y="104"/>
                    <a:pt x="422" y="108"/>
                    <a:pt x="421" y="111"/>
                  </a:cubicBezTo>
                  <a:cubicBezTo>
                    <a:pt x="421" y="114"/>
                    <a:pt x="420" y="108"/>
                    <a:pt x="418" y="110"/>
                  </a:cubicBezTo>
                  <a:cubicBezTo>
                    <a:pt x="417" y="110"/>
                    <a:pt x="418" y="117"/>
                    <a:pt x="417" y="117"/>
                  </a:cubicBezTo>
                  <a:cubicBezTo>
                    <a:pt x="415" y="117"/>
                    <a:pt x="413" y="114"/>
                    <a:pt x="411" y="112"/>
                  </a:cubicBezTo>
                  <a:cubicBezTo>
                    <a:pt x="411" y="110"/>
                    <a:pt x="410" y="107"/>
                    <a:pt x="411" y="106"/>
                  </a:cubicBezTo>
                  <a:cubicBezTo>
                    <a:pt x="412" y="104"/>
                    <a:pt x="416" y="106"/>
                    <a:pt x="416" y="104"/>
                  </a:cubicBezTo>
                  <a:cubicBezTo>
                    <a:pt x="417" y="101"/>
                    <a:pt x="415" y="96"/>
                    <a:pt x="412" y="95"/>
                  </a:cubicBezTo>
                  <a:cubicBezTo>
                    <a:pt x="410" y="94"/>
                    <a:pt x="409" y="100"/>
                    <a:pt x="407" y="100"/>
                  </a:cubicBezTo>
                  <a:cubicBezTo>
                    <a:pt x="405" y="100"/>
                    <a:pt x="408" y="96"/>
                    <a:pt x="407" y="94"/>
                  </a:cubicBezTo>
                  <a:cubicBezTo>
                    <a:pt x="406" y="93"/>
                    <a:pt x="404" y="91"/>
                    <a:pt x="402" y="91"/>
                  </a:cubicBezTo>
                  <a:cubicBezTo>
                    <a:pt x="400" y="91"/>
                    <a:pt x="399" y="94"/>
                    <a:pt x="398" y="93"/>
                  </a:cubicBezTo>
                  <a:cubicBezTo>
                    <a:pt x="396" y="92"/>
                    <a:pt x="399" y="87"/>
                    <a:pt x="397" y="87"/>
                  </a:cubicBezTo>
                  <a:cubicBezTo>
                    <a:pt x="391" y="87"/>
                    <a:pt x="387" y="92"/>
                    <a:pt x="381" y="93"/>
                  </a:cubicBezTo>
                  <a:cubicBezTo>
                    <a:pt x="377" y="94"/>
                    <a:pt x="374" y="92"/>
                    <a:pt x="370" y="92"/>
                  </a:cubicBezTo>
                  <a:cubicBezTo>
                    <a:pt x="366" y="92"/>
                    <a:pt x="361" y="94"/>
                    <a:pt x="356" y="93"/>
                  </a:cubicBezTo>
                  <a:cubicBezTo>
                    <a:pt x="352" y="93"/>
                    <a:pt x="348" y="91"/>
                    <a:pt x="344" y="90"/>
                  </a:cubicBezTo>
                  <a:cubicBezTo>
                    <a:pt x="341" y="90"/>
                    <a:pt x="338" y="92"/>
                    <a:pt x="336" y="90"/>
                  </a:cubicBezTo>
                  <a:cubicBezTo>
                    <a:pt x="335" y="88"/>
                    <a:pt x="337" y="85"/>
                    <a:pt x="339" y="84"/>
                  </a:cubicBezTo>
                  <a:cubicBezTo>
                    <a:pt x="341" y="82"/>
                    <a:pt x="344" y="81"/>
                    <a:pt x="346" y="81"/>
                  </a:cubicBezTo>
                  <a:cubicBezTo>
                    <a:pt x="348" y="80"/>
                    <a:pt x="351" y="82"/>
                    <a:pt x="352" y="81"/>
                  </a:cubicBezTo>
                  <a:cubicBezTo>
                    <a:pt x="353" y="80"/>
                    <a:pt x="353" y="78"/>
                    <a:pt x="353" y="76"/>
                  </a:cubicBezTo>
                  <a:cubicBezTo>
                    <a:pt x="351" y="74"/>
                    <a:pt x="349" y="71"/>
                    <a:pt x="347" y="69"/>
                  </a:cubicBezTo>
                  <a:cubicBezTo>
                    <a:pt x="344" y="67"/>
                    <a:pt x="341" y="65"/>
                    <a:pt x="338" y="65"/>
                  </a:cubicBezTo>
                  <a:cubicBezTo>
                    <a:pt x="335" y="65"/>
                    <a:pt x="334" y="68"/>
                    <a:pt x="331" y="68"/>
                  </a:cubicBezTo>
                  <a:cubicBezTo>
                    <a:pt x="328" y="69"/>
                    <a:pt x="324" y="68"/>
                    <a:pt x="320" y="67"/>
                  </a:cubicBezTo>
                  <a:cubicBezTo>
                    <a:pt x="317" y="67"/>
                    <a:pt x="314" y="65"/>
                    <a:pt x="311" y="64"/>
                  </a:cubicBezTo>
                  <a:cubicBezTo>
                    <a:pt x="308" y="62"/>
                    <a:pt x="307" y="59"/>
                    <a:pt x="305" y="59"/>
                  </a:cubicBezTo>
                  <a:cubicBezTo>
                    <a:pt x="301" y="57"/>
                    <a:pt x="297" y="58"/>
                    <a:pt x="293" y="57"/>
                  </a:cubicBezTo>
                  <a:cubicBezTo>
                    <a:pt x="290" y="57"/>
                    <a:pt x="286" y="57"/>
                    <a:pt x="284" y="56"/>
                  </a:cubicBezTo>
                  <a:cubicBezTo>
                    <a:pt x="282" y="54"/>
                    <a:pt x="282" y="50"/>
                    <a:pt x="279" y="50"/>
                  </a:cubicBezTo>
                  <a:cubicBezTo>
                    <a:pt x="274" y="48"/>
                    <a:pt x="268" y="46"/>
                    <a:pt x="262" y="48"/>
                  </a:cubicBezTo>
                  <a:cubicBezTo>
                    <a:pt x="259" y="48"/>
                    <a:pt x="260" y="53"/>
                    <a:pt x="258" y="55"/>
                  </a:cubicBezTo>
                  <a:cubicBezTo>
                    <a:pt x="255" y="58"/>
                    <a:pt x="252" y="59"/>
                    <a:pt x="248" y="59"/>
                  </a:cubicBezTo>
                  <a:cubicBezTo>
                    <a:pt x="246" y="60"/>
                    <a:pt x="242" y="61"/>
                    <a:pt x="242" y="59"/>
                  </a:cubicBezTo>
                  <a:cubicBezTo>
                    <a:pt x="241" y="56"/>
                    <a:pt x="246" y="54"/>
                    <a:pt x="247" y="51"/>
                  </a:cubicBezTo>
                  <a:cubicBezTo>
                    <a:pt x="247" y="49"/>
                    <a:pt x="246" y="47"/>
                    <a:pt x="246" y="46"/>
                  </a:cubicBezTo>
                  <a:cubicBezTo>
                    <a:pt x="246" y="45"/>
                    <a:pt x="248" y="42"/>
                    <a:pt x="246" y="42"/>
                  </a:cubicBezTo>
                  <a:cubicBezTo>
                    <a:pt x="244" y="42"/>
                    <a:pt x="241" y="44"/>
                    <a:pt x="240" y="46"/>
                  </a:cubicBezTo>
                  <a:cubicBezTo>
                    <a:pt x="237" y="49"/>
                    <a:pt x="237" y="54"/>
                    <a:pt x="235" y="57"/>
                  </a:cubicBezTo>
                  <a:cubicBezTo>
                    <a:pt x="234" y="58"/>
                    <a:pt x="231" y="59"/>
                    <a:pt x="230" y="58"/>
                  </a:cubicBezTo>
                  <a:cubicBezTo>
                    <a:pt x="227" y="57"/>
                    <a:pt x="224" y="55"/>
                    <a:pt x="222" y="53"/>
                  </a:cubicBezTo>
                  <a:cubicBezTo>
                    <a:pt x="220" y="51"/>
                    <a:pt x="220" y="49"/>
                    <a:pt x="219" y="46"/>
                  </a:cubicBezTo>
                  <a:cubicBezTo>
                    <a:pt x="218" y="44"/>
                    <a:pt x="218" y="41"/>
                    <a:pt x="217" y="39"/>
                  </a:cubicBezTo>
                  <a:cubicBezTo>
                    <a:pt x="216" y="36"/>
                    <a:pt x="215" y="33"/>
                    <a:pt x="212" y="31"/>
                  </a:cubicBezTo>
                  <a:cubicBezTo>
                    <a:pt x="211" y="31"/>
                    <a:pt x="210" y="33"/>
                    <a:pt x="209" y="34"/>
                  </a:cubicBezTo>
                  <a:cubicBezTo>
                    <a:pt x="211" y="37"/>
                    <a:pt x="210" y="39"/>
                    <a:pt x="205" y="39"/>
                  </a:cubicBezTo>
                  <a:cubicBezTo>
                    <a:pt x="204" y="46"/>
                    <a:pt x="197" y="49"/>
                    <a:pt x="194" y="49"/>
                  </a:cubicBezTo>
                  <a:cubicBezTo>
                    <a:pt x="196" y="47"/>
                    <a:pt x="197" y="45"/>
                    <a:pt x="195" y="45"/>
                  </a:cubicBezTo>
                  <a:cubicBezTo>
                    <a:pt x="193" y="45"/>
                    <a:pt x="183" y="50"/>
                    <a:pt x="180" y="51"/>
                  </a:cubicBezTo>
                  <a:cubicBezTo>
                    <a:pt x="176" y="53"/>
                    <a:pt x="174" y="58"/>
                    <a:pt x="170" y="60"/>
                  </a:cubicBezTo>
                  <a:cubicBezTo>
                    <a:pt x="169" y="60"/>
                    <a:pt x="170" y="56"/>
                    <a:pt x="169" y="56"/>
                  </a:cubicBezTo>
                  <a:cubicBezTo>
                    <a:pt x="166" y="56"/>
                    <a:pt x="163" y="58"/>
                    <a:pt x="160" y="59"/>
                  </a:cubicBezTo>
                  <a:cubicBezTo>
                    <a:pt x="158" y="60"/>
                    <a:pt x="155" y="61"/>
                    <a:pt x="152" y="63"/>
                  </a:cubicBezTo>
                  <a:cubicBezTo>
                    <a:pt x="151" y="64"/>
                    <a:pt x="151" y="67"/>
                    <a:pt x="149" y="68"/>
                  </a:cubicBezTo>
                  <a:cubicBezTo>
                    <a:pt x="147" y="69"/>
                    <a:pt x="143" y="70"/>
                    <a:pt x="143" y="68"/>
                  </a:cubicBezTo>
                  <a:cubicBezTo>
                    <a:pt x="144" y="65"/>
                    <a:pt x="147" y="63"/>
                    <a:pt x="150" y="60"/>
                  </a:cubicBezTo>
                  <a:cubicBezTo>
                    <a:pt x="152" y="58"/>
                    <a:pt x="155" y="56"/>
                    <a:pt x="158" y="55"/>
                  </a:cubicBezTo>
                  <a:cubicBezTo>
                    <a:pt x="163" y="53"/>
                    <a:pt x="168" y="53"/>
                    <a:pt x="172" y="52"/>
                  </a:cubicBezTo>
                  <a:cubicBezTo>
                    <a:pt x="179" y="49"/>
                    <a:pt x="187" y="47"/>
                    <a:pt x="192" y="42"/>
                  </a:cubicBezTo>
                  <a:cubicBezTo>
                    <a:pt x="194" y="41"/>
                    <a:pt x="191" y="39"/>
                    <a:pt x="189" y="39"/>
                  </a:cubicBezTo>
                  <a:cubicBezTo>
                    <a:pt x="187" y="41"/>
                    <a:pt x="184" y="40"/>
                    <a:pt x="181" y="41"/>
                  </a:cubicBezTo>
                  <a:cubicBezTo>
                    <a:pt x="178" y="42"/>
                    <a:pt x="176" y="45"/>
                    <a:pt x="173" y="46"/>
                  </a:cubicBezTo>
                  <a:cubicBezTo>
                    <a:pt x="168" y="47"/>
                    <a:pt x="163" y="48"/>
                    <a:pt x="158" y="50"/>
                  </a:cubicBezTo>
                  <a:cubicBezTo>
                    <a:pt x="155" y="51"/>
                    <a:pt x="153" y="52"/>
                    <a:pt x="150" y="54"/>
                  </a:cubicBezTo>
                  <a:cubicBezTo>
                    <a:pt x="149" y="54"/>
                    <a:pt x="148" y="55"/>
                    <a:pt x="146" y="56"/>
                  </a:cubicBezTo>
                  <a:cubicBezTo>
                    <a:pt x="145" y="57"/>
                    <a:pt x="142" y="57"/>
                    <a:pt x="141" y="57"/>
                  </a:cubicBezTo>
                  <a:cubicBezTo>
                    <a:pt x="137" y="60"/>
                    <a:pt x="133" y="62"/>
                    <a:pt x="130" y="65"/>
                  </a:cubicBezTo>
                  <a:cubicBezTo>
                    <a:pt x="129" y="66"/>
                    <a:pt x="128" y="68"/>
                    <a:pt x="127" y="68"/>
                  </a:cubicBezTo>
                  <a:cubicBezTo>
                    <a:pt x="125" y="69"/>
                    <a:pt x="122" y="68"/>
                    <a:pt x="119" y="68"/>
                  </a:cubicBezTo>
                  <a:cubicBezTo>
                    <a:pt x="116" y="68"/>
                    <a:pt x="112" y="68"/>
                    <a:pt x="109" y="68"/>
                  </a:cubicBezTo>
                  <a:cubicBezTo>
                    <a:pt x="106" y="68"/>
                    <a:pt x="102" y="68"/>
                    <a:pt x="99" y="67"/>
                  </a:cubicBezTo>
                  <a:cubicBezTo>
                    <a:pt x="95" y="66"/>
                    <a:pt x="92" y="64"/>
                    <a:pt x="89" y="62"/>
                  </a:cubicBezTo>
                  <a:cubicBezTo>
                    <a:pt x="87" y="60"/>
                    <a:pt x="85" y="57"/>
                    <a:pt x="82" y="55"/>
                  </a:cubicBezTo>
                  <a:cubicBezTo>
                    <a:pt x="83" y="54"/>
                    <a:pt x="85" y="53"/>
                    <a:pt x="83" y="52"/>
                  </a:cubicBezTo>
                  <a:cubicBezTo>
                    <a:pt x="83" y="51"/>
                    <a:pt x="79" y="54"/>
                    <a:pt x="79" y="53"/>
                  </a:cubicBezTo>
                  <a:cubicBezTo>
                    <a:pt x="77" y="52"/>
                    <a:pt x="75" y="52"/>
                    <a:pt x="74" y="51"/>
                  </a:cubicBezTo>
                  <a:cubicBezTo>
                    <a:pt x="70" y="51"/>
                    <a:pt x="65" y="52"/>
                    <a:pt x="62" y="53"/>
                  </a:cubicBezTo>
                  <a:lnTo>
                    <a:pt x="0" y="241"/>
                  </a:lnTo>
                  <a:lnTo>
                    <a:pt x="5" y="244"/>
                  </a:lnTo>
                  <a:cubicBezTo>
                    <a:pt x="7" y="245"/>
                    <a:pt x="7" y="247"/>
                    <a:pt x="9" y="246"/>
                  </a:cubicBezTo>
                  <a:cubicBezTo>
                    <a:pt x="11" y="245"/>
                    <a:pt x="12" y="238"/>
                    <a:pt x="15" y="239"/>
                  </a:cubicBezTo>
                  <a:lnTo>
                    <a:pt x="21" y="242"/>
                  </a:lnTo>
                  <a:cubicBezTo>
                    <a:pt x="24" y="243"/>
                    <a:pt x="22" y="248"/>
                    <a:pt x="23" y="251"/>
                  </a:cubicBezTo>
                  <a:cubicBezTo>
                    <a:pt x="25" y="256"/>
                    <a:pt x="28" y="260"/>
                    <a:pt x="30" y="264"/>
                  </a:cubicBezTo>
                  <a:cubicBezTo>
                    <a:pt x="31" y="266"/>
                    <a:pt x="31" y="268"/>
                    <a:pt x="33" y="268"/>
                  </a:cubicBezTo>
                  <a:cubicBezTo>
                    <a:pt x="36" y="269"/>
                    <a:pt x="36" y="266"/>
                    <a:pt x="38" y="265"/>
                  </a:cubicBezTo>
                  <a:cubicBezTo>
                    <a:pt x="40" y="264"/>
                    <a:pt x="44" y="267"/>
                    <a:pt x="45" y="265"/>
                  </a:cubicBezTo>
                  <a:cubicBezTo>
                    <a:pt x="45" y="262"/>
                    <a:pt x="47" y="260"/>
                    <a:pt x="50" y="259"/>
                  </a:cubicBezTo>
                  <a:cubicBezTo>
                    <a:pt x="51" y="259"/>
                    <a:pt x="50" y="257"/>
                    <a:pt x="50" y="256"/>
                  </a:cubicBezTo>
                  <a:cubicBezTo>
                    <a:pt x="53" y="254"/>
                    <a:pt x="57" y="252"/>
                    <a:pt x="60" y="253"/>
                  </a:cubicBezTo>
                  <a:cubicBezTo>
                    <a:pt x="62" y="253"/>
                    <a:pt x="63" y="256"/>
                    <a:pt x="64" y="259"/>
                  </a:cubicBezTo>
                  <a:cubicBezTo>
                    <a:pt x="65" y="261"/>
                    <a:pt x="62" y="263"/>
                    <a:pt x="63" y="265"/>
                  </a:cubicBezTo>
                  <a:cubicBezTo>
                    <a:pt x="64" y="267"/>
                    <a:pt x="67" y="266"/>
                    <a:pt x="69" y="268"/>
                  </a:cubicBezTo>
                  <a:cubicBezTo>
                    <a:pt x="70" y="270"/>
                    <a:pt x="70" y="274"/>
                    <a:pt x="72" y="276"/>
                  </a:cubicBezTo>
                  <a:cubicBezTo>
                    <a:pt x="74" y="280"/>
                    <a:pt x="79" y="282"/>
                    <a:pt x="81" y="286"/>
                  </a:cubicBezTo>
                  <a:cubicBezTo>
                    <a:pt x="82" y="289"/>
                    <a:pt x="79" y="294"/>
                    <a:pt x="81" y="298"/>
                  </a:cubicBezTo>
                  <a:cubicBezTo>
                    <a:pt x="83" y="302"/>
                    <a:pt x="84" y="307"/>
                    <a:pt x="87" y="311"/>
                  </a:cubicBezTo>
                  <a:cubicBezTo>
                    <a:pt x="89" y="315"/>
                    <a:pt x="94" y="314"/>
                    <a:pt x="97" y="317"/>
                  </a:cubicBezTo>
                  <a:cubicBezTo>
                    <a:pt x="98" y="317"/>
                    <a:pt x="97" y="319"/>
                    <a:pt x="98" y="320"/>
                  </a:cubicBezTo>
                  <a:cubicBezTo>
                    <a:pt x="99" y="322"/>
                    <a:pt x="101" y="322"/>
                    <a:pt x="103" y="322"/>
                  </a:cubicBezTo>
                  <a:cubicBezTo>
                    <a:pt x="102" y="324"/>
                    <a:pt x="101" y="326"/>
                    <a:pt x="101" y="328"/>
                  </a:cubicBezTo>
                  <a:cubicBezTo>
                    <a:pt x="101" y="330"/>
                    <a:pt x="100" y="333"/>
                    <a:pt x="101" y="335"/>
                  </a:cubicBezTo>
                  <a:cubicBezTo>
                    <a:pt x="102" y="336"/>
                    <a:pt x="104" y="330"/>
                    <a:pt x="104" y="332"/>
                  </a:cubicBezTo>
                  <a:cubicBezTo>
                    <a:pt x="104" y="334"/>
                    <a:pt x="99" y="337"/>
                    <a:pt x="101" y="339"/>
                  </a:cubicBezTo>
                  <a:cubicBezTo>
                    <a:pt x="103" y="341"/>
                    <a:pt x="111" y="336"/>
                    <a:pt x="109" y="338"/>
                  </a:cubicBezTo>
                  <a:cubicBezTo>
                    <a:pt x="107" y="341"/>
                    <a:pt x="102" y="340"/>
                    <a:pt x="99" y="342"/>
                  </a:cubicBezTo>
                  <a:cubicBezTo>
                    <a:pt x="97" y="343"/>
                    <a:pt x="96" y="345"/>
                    <a:pt x="96" y="347"/>
                  </a:cubicBezTo>
                  <a:cubicBezTo>
                    <a:pt x="96" y="349"/>
                    <a:pt x="96" y="351"/>
                    <a:pt x="98" y="351"/>
                  </a:cubicBezTo>
                  <a:cubicBezTo>
                    <a:pt x="101" y="352"/>
                    <a:pt x="105" y="348"/>
                    <a:pt x="109" y="350"/>
                  </a:cubicBezTo>
                  <a:cubicBezTo>
                    <a:pt x="111" y="351"/>
                    <a:pt x="106" y="354"/>
                    <a:pt x="103" y="354"/>
                  </a:cubicBezTo>
                  <a:cubicBezTo>
                    <a:pt x="100" y="355"/>
                    <a:pt x="97" y="354"/>
                    <a:pt x="94" y="354"/>
                  </a:cubicBezTo>
                  <a:cubicBezTo>
                    <a:pt x="93" y="355"/>
                    <a:pt x="93" y="356"/>
                    <a:pt x="93" y="357"/>
                  </a:cubicBezTo>
                  <a:cubicBezTo>
                    <a:pt x="93" y="359"/>
                    <a:pt x="93" y="361"/>
                    <a:pt x="94" y="362"/>
                  </a:cubicBezTo>
                  <a:cubicBezTo>
                    <a:pt x="95" y="364"/>
                    <a:pt x="96" y="365"/>
                    <a:pt x="98" y="366"/>
                  </a:cubicBezTo>
                  <a:cubicBezTo>
                    <a:pt x="100" y="366"/>
                    <a:pt x="103" y="366"/>
                    <a:pt x="104" y="365"/>
                  </a:cubicBezTo>
                  <a:cubicBezTo>
                    <a:pt x="107" y="364"/>
                    <a:pt x="108" y="359"/>
                    <a:pt x="110" y="360"/>
                  </a:cubicBezTo>
                  <a:cubicBezTo>
                    <a:pt x="112" y="361"/>
                    <a:pt x="108" y="364"/>
                    <a:pt x="107" y="366"/>
                  </a:cubicBezTo>
                  <a:cubicBezTo>
                    <a:pt x="106" y="368"/>
                    <a:pt x="105" y="369"/>
                    <a:pt x="104" y="371"/>
                  </a:cubicBezTo>
                  <a:cubicBezTo>
                    <a:pt x="103" y="373"/>
                    <a:pt x="101" y="374"/>
                    <a:pt x="101" y="376"/>
                  </a:cubicBezTo>
                  <a:cubicBezTo>
                    <a:pt x="101" y="378"/>
                    <a:pt x="103" y="380"/>
                    <a:pt x="104" y="380"/>
                  </a:cubicBezTo>
                  <a:cubicBezTo>
                    <a:pt x="106" y="380"/>
                    <a:pt x="105" y="377"/>
                    <a:pt x="107" y="376"/>
                  </a:cubicBezTo>
                  <a:cubicBezTo>
                    <a:pt x="109" y="376"/>
                    <a:pt x="112" y="377"/>
                    <a:pt x="112" y="378"/>
                  </a:cubicBezTo>
                  <a:cubicBezTo>
                    <a:pt x="114" y="381"/>
                    <a:pt x="112" y="385"/>
                    <a:pt x="112" y="388"/>
                  </a:cubicBezTo>
                  <a:cubicBezTo>
                    <a:pt x="113" y="390"/>
                    <a:pt x="115" y="390"/>
                    <a:pt x="115" y="392"/>
                  </a:cubicBezTo>
                  <a:cubicBezTo>
                    <a:pt x="114" y="394"/>
                    <a:pt x="111" y="394"/>
                    <a:pt x="111" y="396"/>
                  </a:cubicBezTo>
                  <a:cubicBezTo>
                    <a:pt x="110" y="398"/>
                    <a:pt x="113" y="398"/>
                    <a:pt x="114" y="400"/>
                  </a:cubicBezTo>
                  <a:cubicBezTo>
                    <a:pt x="114" y="401"/>
                    <a:pt x="111" y="401"/>
                    <a:pt x="111" y="401"/>
                  </a:cubicBezTo>
                  <a:cubicBezTo>
                    <a:pt x="112" y="403"/>
                    <a:pt x="115" y="402"/>
                    <a:pt x="115" y="403"/>
                  </a:cubicBezTo>
                  <a:cubicBezTo>
                    <a:pt x="116" y="405"/>
                    <a:pt x="114" y="408"/>
                    <a:pt x="115" y="409"/>
                  </a:cubicBezTo>
                  <a:cubicBezTo>
                    <a:pt x="117" y="411"/>
                    <a:pt x="120" y="411"/>
                    <a:pt x="122" y="412"/>
                  </a:cubicBezTo>
                  <a:cubicBezTo>
                    <a:pt x="124" y="413"/>
                    <a:pt x="125" y="415"/>
                    <a:pt x="127" y="417"/>
                  </a:cubicBezTo>
                  <a:cubicBezTo>
                    <a:pt x="129" y="418"/>
                    <a:pt x="131" y="420"/>
                    <a:pt x="133" y="421"/>
                  </a:cubicBezTo>
                  <a:cubicBezTo>
                    <a:pt x="134" y="422"/>
                    <a:pt x="136" y="420"/>
                    <a:pt x="137" y="420"/>
                  </a:cubicBezTo>
                  <a:cubicBezTo>
                    <a:pt x="139" y="420"/>
                    <a:pt x="141" y="419"/>
                    <a:pt x="142" y="421"/>
                  </a:cubicBezTo>
                  <a:cubicBezTo>
                    <a:pt x="143" y="422"/>
                    <a:pt x="140" y="424"/>
                    <a:pt x="140" y="425"/>
                  </a:cubicBezTo>
                  <a:cubicBezTo>
                    <a:pt x="139" y="428"/>
                    <a:pt x="139" y="431"/>
                    <a:pt x="139" y="434"/>
                  </a:cubicBezTo>
                  <a:cubicBezTo>
                    <a:pt x="139" y="435"/>
                    <a:pt x="139" y="437"/>
                    <a:pt x="141" y="437"/>
                  </a:cubicBezTo>
                  <a:cubicBezTo>
                    <a:pt x="142" y="438"/>
                    <a:pt x="141" y="435"/>
                    <a:pt x="141" y="435"/>
                  </a:cubicBezTo>
                  <a:cubicBezTo>
                    <a:pt x="144" y="434"/>
                    <a:pt x="147" y="432"/>
                    <a:pt x="149" y="433"/>
                  </a:cubicBezTo>
                  <a:cubicBezTo>
                    <a:pt x="151" y="435"/>
                    <a:pt x="147" y="439"/>
                    <a:pt x="149" y="441"/>
                  </a:cubicBezTo>
                  <a:cubicBezTo>
                    <a:pt x="151" y="442"/>
                    <a:pt x="153" y="438"/>
                    <a:pt x="155" y="438"/>
                  </a:cubicBezTo>
                  <a:cubicBezTo>
                    <a:pt x="156" y="438"/>
                    <a:pt x="155" y="441"/>
                    <a:pt x="155" y="442"/>
                  </a:cubicBezTo>
                  <a:cubicBezTo>
                    <a:pt x="156" y="444"/>
                    <a:pt x="157" y="446"/>
                    <a:pt x="158" y="448"/>
                  </a:cubicBezTo>
                  <a:cubicBezTo>
                    <a:pt x="167" y="448"/>
                    <a:pt x="176" y="449"/>
                    <a:pt x="184" y="449"/>
                  </a:cubicBezTo>
                  <a:cubicBezTo>
                    <a:pt x="226" y="449"/>
                    <a:pt x="268" y="449"/>
                    <a:pt x="310" y="449"/>
                  </a:cubicBezTo>
                  <a:cubicBezTo>
                    <a:pt x="345" y="449"/>
                    <a:pt x="380" y="450"/>
                    <a:pt x="415" y="450"/>
                  </a:cubicBezTo>
                  <a:cubicBezTo>
                    <a:pt x="432" y="450"/>
                    <a:pt x="450" y="450"/>
                    <a:pt x="467" y="449"/>
                  </a:cubicBezTo>
                  <a:cubicBezTo>
                    <a:pt x="474" y="449"/>
                    <a:pt x="481" y="448"/>
                    <a:pt x="488" y="448"/>
                  </a:cubicBezTo>
                  <a:cubicBezTo>
                    <a:pt x="490" y="448"/>
                    <a:pt x="492" y="449"/>
                    <a:pt x="495" y="450"/>
                  </a:cubicBezTo>
                  <a:cubicBezTo>
                    <a:pt x="498" y="451"/>
                    <a:pt x="500" y="453"/>
                    <a:pt x="503" y="454"/>
                  </a:cubicBezTo>
                  <a:cubicBezTo>
                    <a:pt x="506" y="455"/>
                    <a:pt x="510" y="454"/>
                    <a:pt x="513" y="455"/>
                  </a:cubicBezTo>
                  <a:cubicBezTo>
                    <a:pt x="515" y="456"/>
                    <a:pt x="517" y="458"/>
                    <a:pt x="519" y="459"/>
                  </a:cubicBezTo>
                  <a:cubicBezTo>
                    <a:pt x="523" y="461"/>
                    <a:pt x="526" y="463"/>
                    <a:pt x="530" y="463"/>
                  </a:cubicBezTo>
                  <a:cubicBezTo>
                    <a:pt x="532" y="464"/>
                    <a:pt x="535" y="463"/>
                    <a:pt x="538" y="463"/>
                  </a:cubicBezTo>
                  <a:cubicBezTo>
                    <a:pt x="542" y="464"/>
                    <a:pt x="546" y="466"/>
                    <a:pt x="549" y="466"/>
                  </a:cubicBezTo>
                  <a:cubicBezTo>
                    <a:pt x="551" y="465"/>
                    <a:pt x="552" y="464"/>
                    <a:pt x="554" y="463"/>
                  </a:cubicBezTo>
                  <a:cubicBezTo>
                    <a:pt x="555" y="462"/>
                    <a:pt x="556" y="460"/>
                    <a:pt x="557" y="459"/>
                  </a:cubicBezTo>
                  <a:cubicBezTo>
                    <a:pt x="559" y="458"/>
                    <a:pt x="560" y="456"/>
                    <a:pt x="562" y="456"/>
                  </a:cubicBezTo>
                  <a:cubicBezTo>
                    <a:pt x="562" y="456"/>
                    <a:pt x="561" y="459"/>
                    <a:pt x="562" y="458"/>
                  </a:cubicBezTo>
                  <a:cubicBezTo>
                    <a:pt x="564" y="457"/>
                    <a:pt x="564" y="454"/>
                    <a:pt x="565" y="452"/>
                  </a:cubicBezTo>
                  <a:cubicBezTo>
                    <a:pt x="566" y="452"/>
                    <a:pt x="567" y="452"/>
                    <a:pt x="567" y="453"/>
                  </a:cubicBezTo>
                  <a:cubicBezTo>
                    <a:pt x="567" y="454"/>
                    <a:pt x="564" y="457"/>
                    <a:pt x="566" y="457"/>
                  </a:cubicBezTo>
                  <a:cubicBezTo>
                    <a:pt x="567" y="458"/>
                    <a:pt x="569" y="455"/>
                    <a:pt x="570" y="454"/>
                  </a:cubicBezTo>
                  <a:cubicBezTo>
                    <a:pt x="571" y="452"/>
                    <a:pt x="570" y="450"/>
                    <a:pt x="572" y="449"/>
                  </a:cubicBezTo>
                  <a:cubicBezTo>
                    <a:pt x="573" y="449"/>
                    <a:pt x="575" y="451"/>
                    <a:pt x="577" y="451"/>
                  </a:cubicBezTo>
                  <a:cubicBezTo>
                    <a:pt x="580" y="452"/>
                    <a:pt x="583" y="452"/>
                    <a:pt x="586" y="452"/>
                  </a:cubicBezTo>
                  <a:cubicBezTo>
                    <a:pt x="588" y="452"/>
                    <a:pt x="591" y="452"/>
                    <a:pt x="593" y="453"/>
                  </a:cubicBezTo>
                  <a:cubicBezTo>
                    <a:pt x="594" y="455"/>
                    <a:pt x="593" y="458"/>
                    <a:pt x="594" y="460"/>
                  </a:cubicBezTo>
                  <a:cubicBezTo>
                    <a:pt x="595" y="462"/>
                    <a:pt x="595" y="465"/>
                    <a:pt x="597" y="466"/>
                  </a:cubicBezTo>
                  <a:cubicBezTo>
                    <a:pt x="598" y="468"/>
                    <a:pt x="599" y="468"/>
                    <a:pt x="601" y="469"/>
                  </a:cubicBezTo>
                  <a:cubicBezTo>
                    <a:pt x="603" y="469"/>
                    <a:pt x="605" y="467"/>
                    <a:pt x="607" y="467"/>
                  </a:cubicBezTo>
                  <a:cubicBezTo>
                    <a:pt x="608" y="468"/>
                    <a:pt x="606" y="470"/>
                    <a:pt x="606" y="471"/>
                  </a:cubicBezTo>
                  <a:cubicBezTo>
                    <a:pt x="606" y="472"/>
                    <a:pt x="604" y="472"/>
                    <a:pt x="604" y="473"/>
                  </a:cubicBezTo>
                  <a:cubicBezTo>
                    <a:pt x="605" y="476"/>
                    <a:pt x="607" y="477"/>
                    <a:pt x="608" y="479"/>
                  </a:cubicBezTo>
                  <a:cubicBezTo>
                    <a:pt x="608" y="481"/>
                    <a:pt x="606" y="482"/>
                    <a:pt x="607" y="484"/>
                  </a:cubicBezTo>
                  <a:cubicBezTo>
                    <a:pt x="608" y="486"/>
                    <a:pt x="611" y="486"/>
                    <a:pt x="612" y="487"/>
                  </a:cubicBezTo>
                  <a:cubicBezTo>
                    <a:pt x="612" y="489"/>
                    <a:pt x="609" y="489"/>
                    <a:pt x="609" y="490"/>
                  </a:cubicBezTo>
                  <a:cubicBezTo>
                    <a:pt x="609" y="491"/>
                    <a:pt x="610" y="493"/>
                    <a:pt x="611" y="493"/>
                  </a:cubicBezTo>
                  <a:cubicBezTo>
                    <a:pt x="612" y="494"/>
                    <a:pt x="614" y="494"/>
                    <a:pt x="616" y="494"/>
                  </a:cubicBezTo>
                  <a:cubicBezTo>
                    <a:pt x="618" y="495"/>
                    <a:pt x="621" y="494"/>
                    <a:pt x="624" y="495"/>
                  </a:cubicBezTo>
                  <a:cubicBezTo>
                    <a:pt x="628" y="496"/>
                    <a:pt x="632" y="497"/>
                    <a:pt x="636" y="498"/>
                  </a:cubicBezTo>
                  <a:cubicBezTo>
                    <a:pt x="638" y="498"/>
                    <a:pt x="640" y="499"/>
                    <a:pt x="642" y="499"/>
                  </a:cubicBezTo>
                  <a:cubicBezTo>
                    <a:pt x="645" y="500"/>
                    <a:pt x="648" y="500"/>
                    <a:pt x="651" y="502"/>
                  </a:cubicBezTo>
                  <a:cubicBezTo>
                    <a:pt x="653" y="504"/>
                    <a:pt x="656" y="506"/>
                    <a:pt x="658" y="509"/>
                  </a:cubicBezTo>
                  <a:cubicBezTo>
                    <a:pt x="659" y="510"/>
                    <a:pt x="659" y="513"/>
                    <a:pt x="660" y="515"/>
                  </a:cubicBezTo>
                  <a:cubicBezTo>
                    <a:pt x="660" y="517"/>
                    <a:pt x="662" y="519"/>
                    <a:pt x="660" y="521"/>
                  </a:cubicBezTo>
                  <a:cubicBezTo>
                    <a:pt x="659" y="522"/>
                    <a:pt x="658" y="517"/>
                    <a:pt x="657" y="518"/>
                  </a:cubicBezTo>
                  <a:cubicBezTo>
                    <a:pt x="656" y="520"/>
                    <a:pt x="659" y="522"/>
                    <a:pt x="658" y="524"/>
                  </a:cubicBezTo>
                  <a:cubicBezTo>
                    <a:pt x="657" y="525"/>
                    <a:pt x="654" y="524"/>
                    <a:pt x="653" y="523"/>
                  </a:cubicBezTo>
                  <a:cubicBezTo>
                    <a:pt x="652" y="523"/>
                    <a:pt x="652" y="521"/>
                    <a:pt x="651" y="521"/>
                  </a:cubicBezTo>
                  <a:cubicBezTo>
                    <a:pt x="650" y="521"/>
                    <a:pt x="649" y="523"/>
                    <a:pt x="648" y="522"/>
                  </a:cubicBezTo>
                  <a:cubicBezTo>
                    <a:pt x="647" y="520"/>
                    <a:pt x="648" y="517"/>
                    <a:pt x="647" y="515"/>
                  </a:cubicBezTo>
                  <a:cubicBezTo>
                    <a:pt x="646" y="514"/>
                    <a:pt x="646" y="518"/>
                    <a:pt x="646" y="517"/>
                  </a:cubicBezTo>
                  <a:cubicBezTo>
                    <a:pt x="644" y="516"/>
                    <a:pt x="644" y="513"/>
                    <a:pt x="642" y="512"/>
                  </a:cubicBezTo>
                  <a:cubicBezTo>
                    <a:pt x="641" y="512"/>
                    <a:pt x="639" y="511"/>
                    <a:pt x="639" y="512"/>
                  </a:cubicBezTo>
                  <a:cubicBezTo>
                    <a:pt x="639" y="515"/>
                    <a:pt x="642" y="518"/>
                    <a:pt x="642" y="521"/>
                  </a:cubicBezTo>
                  <a:cubicBezTo>
                    <a:pt x="642" y="524"/>
                    <a:pt x="639" y="526"/>
                    <a:pt x="638" y="529"/>
                  </a:cubicBezTo>
                  <a:cubicBezTo>
                    <a:pt x="637" y="531"/>
                    <a:pt x="636" y="532"/>
                    <a:pt x="636" y="534"/>
                  </a:cubicBezTo>
                  <a:cubicBezTo>
                    <a:pt x="636" y="536"/>
                    <a:pt x="637" y="538"/>
                    <a:pt x="637" y="540"/>
                  </a:cubicBezTo>
                  <a:cubicBezTo>
                    <a:pt x="637" y="542"/>
                    <a:pt x="636" y="543"/>
                    <a:pt x="634" y="545"/>
                  </a:cubicBezTo>
                  <a:cubicBezTo>
                    <a:pt x="632" y="547"/>
                    <a:pt x="629" y="548"/>
                    <a:pt x="627" y="550"/>
                  </a:cubicBezTo>
                  <a:cubicBezTo>
                    <a:pt x="626" y="552"/>
                    <a:pt x="626" y="554"/>
                    <a:pt x="625" y="555"/>
                  </a:cubicBezTo>
                  <a:cubicBezTo>
                    <a:pt x="625" y="556"/>
                    <a:pt x="627" y="557"/>
                    <a:pt x="627" y="558"/>
                  </a:cubicBezTo>
                  <a:cubicBezTo>
                    <a:pt x="627" y="559"/>
                    <a:pt x="626" y="560"/>
                    <a:pt x="625" y="560"/>
                  </a:cubicBezTo>
                  <a:cubicBezTo>
                    <a:pt x="622" y="561"/>
                    <a:pt x="620" y="559"/>
                    <a:pt x="617" y="559"/>
                  </a:cubicBezTo>
                  <a:cubicBezTo>
                    <a:pt x="617" y="560"/>
                    <a:pt x="616" y="562"/>
                    <a:pt x="615" y="563"/>
                  </a:cubicBezTo>
                  <a:cubicBezTo>
                    <a:pt x="618" y="564"/>
                    <a:pt x="620" y="565"/>
                    <a:pt x="623" y="564"/>
                  </a:cubicBezTo>
                  <a:cubicBezTo>
                    <a:pt x="626" y="564"/>
                    <a:pt x="630" y="562"/>
                    <a:pt x="633" y="560"/>
                  </a:cubicBezTo>
                  <a:cubicBezTo>
                    <a:pt x="635" y="559"/>
                    <a:pt x="636" y="556"/>
                    <a:pt x="638" y="555"/>
                  </a:cubicBezTo>
                  <a:cubicBezTo>
                    <a:pt x="640" y="554"/>
                    <a:pt x="643" y="554"/>
                    <a:pt x="645" y="554"/>
                  </a:cubicBezTo>
                  <a:cubicBezTo>
                    <a:pt x="648" y="554"/>
                    <a:pt x="650" y="556"/>
                    <a:pt x="652" y="555"/>
                  </a:cubicBezTo>
                  <a:cubicBezTo>
                    <a:pt x="652" y="555"/>
                    <a:pt x="650" y="553"/>
                    <a:pt x="651" y="553"/>
                  </a:cubicBezTo>
                  <a:cubicBezTo>
                    <a:pt x="652" y="552"/>
                    <a:pt x="655" y="552"/>
                    <a:pt x="657" y="552"/>
                  </a:cubicBezTo>
                  <a:cubicBezTo>
                    <a:pt x="659" y="552"/>
                    <a:pt x="661" y="552"/>
                    <a:pt x="663" y="552"/>
                  </a:cubicBezTo>
                  <a:cubicBezTo>
                    <a:pt x="665" y="552"/>
                    <a:pt x="667" y="552"/>
                    <a:pt x="669" y="552"/>
                  </a:cubicBezTo>
                  <a:cubicBezTo>
                    <a:pt x="668" y="551"/>
                    <a:pt x="668" y="550"/>
                    <a:pt x="668" y="549"/>
                  </a:cubicBezTo>
                  <a:cubicBezTo>
                    <a:pt x="668" y="547"/>
                    <a:pt x="668" y="546"/>
                    <a:pt x="668" y="545"/>
                  </a:cubicBezTo>
                  <a:cubicBezTo>
                    <a:pt x="667" y="545"/>
                    <a:pt x="666" y="545"/>
                    <a:pt x="664" y="545"/>
                  </a:cubicBezTo>
                  <a:cubicBezTo>
                    <a:pt x="663" y="545"/>
                    <a:pt x="660" y="547"/>
                    <a:pt x="660" y="545"/>
                  </a:cubicBezTo>
                  <a:cubicBezTo>
                    <a:pt x="659" y="544"/>
                    <a:pt x="661" y="542"/>
                    <a:pt x="662" y="541"/>
                  </a:cubicBezTo>
                  <a:cubicBezTo>
                    <a:pt x="663" y="539"/>
                    <a:pt x="664" y="537"/>
                    <a:pt x="666" y="536"/>
                  </a:cubicBezTo>
                  <a:cubicBezTo>
                    <a:pt x="668" y="535"/>
                    <a:pt x="671" y="535"/>
                    <a:pt x="673" y="535"/>
                  </a:cubicBezTo>
                  <a:cubicBezTo>
                    <a:pt x="676" y="535"/>
                    <a:pt x="679" y="534"/>
                    <a:pt x="681" y="533"/>
                  </a:cubicBezTo>
                  <a:cubicBezTo>
                    <a:pt x="684" y="532"/>
                    <a:pt x="686" y="531"/>
                    <a:pt x="689" y="531"/>
                  </a:cubicBezTo>
                  <a:cubicBezTo>
                    <a:pt x="690" y="530"/>
                    <a:pt x="691" y="530"/>
                    <a:pt x="693" y="530"/>
                  </a:cubicBezTo>
                  <a:cubicBezTo>
                    <a:pt x="696" y="529"/>
                    <a:pt x="699" y="530"/>
                    <a:pt x="702" y="529"/>
                  </a:cubicBezTo>
                  <a:cubicBezTo>
                    <a:pt x="703" y="529"/>
                    <a:pt x="706" y="529"/>
                    <a:pt x="707" y="528"/>
                  </a:cubicBezTo>
                  <a:cubicBezTo>
                    <a:pt x="709" y="527"/>
                    <a:pt x="710" y="523"/>
                    <a:pt x="711" y="522"/>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5" name="Freeform 2652"/>
            <p:cNvSpPr>
              <a:spLocks noChangeAspect="1"/>
            </p:cNvSpPr>
            <p:nvPr/>
          </p:nvSpPr>
          <p:spPr bwMode="auto">
            <a:xfrm>
              <a:off x="17597904" y="6612385"/>
              <a:ext cx="374601" cy="239942"/>
            </a:xfrm>
            <a:custGeom>
              <a:avLst/>
              <a:gdLst>
                <a:gd name="T0" fmla="*/ 0 w 46"/>
                <a:gd name="T1" fmla="*/ 8 h 33"/>
                <a:gd name="T2" fmla="*/ 6 w 46"/>
                <a:gd name="T3" fmla="*/ 4 h 33"/>
                <a:gd name="T4" fmla="*/ 11 w 46"/>
                <a:gd name="T5" fmla="*/ 2 h 33"/>
                <a:gd name="T6" fmla="*/ 16 w 46"/>
                <a:gd name="T7" fmla="*/ 5 h 33"/>
                <a:gd name="T8" fmla="*/ 20 w 46"/>
                <a:gd name="T9" fmla="*/ 5 h 33"/>
                <a:gd name="T10" fmla="*/ 22 w 46"/>
                <a:gd name="T11" fmla="*/ 4 h 33"/>
                <a:gd name="T12" fmla="*/ 25 w 46"/>
                <a:gd name="T13" fmla="*/ 1 h 33"/>
                <a:gd name="T14" fmla="*/ 28 w 46"/>
                <a:gd name="T15" fmla="*/ 0 h 33"/>
                <a:gd name="T16" fmla="*/ 33 w 46"/>
                <a:gd name="T17" fmla="*/ 0 h 33"/>
                <a:gd name="T18" fmla="*/ 37 w 46"/>
                <a:gd name="T19" fmla="*/ 2 h 33"/>
                <a:gd name="T20" fmla="*/ 38 w 46"/>
                <a:gd name="T21" fmla="*/ 5 h 33"/>
                <a:gd name="T22" fmla="*/ 42 w 46"/>
                <a:gd name="T23" fmla="*/ 5 h 33"/>
                <a:gd name="T24" fmla="*/ 45 w 46"/>
                <a:gd name="T25" fmla="*/ 7 h 33"/>
                <a:gd name="T26" fmla="*/ 44 w 46"/>
                <a:gd name="T27" fmla="*/ 13 h 33"/>
                <a:gd name="T28" fmla="*/ 49 w 46"/>
                <a:gd name="T29" fmla="*/ 13 h 33"/>
                <a:gd name="T30" fmla="*/ 53 w 46"/>
                <a:gd name="T31" fmla="*/ 17 h 33"/>
                <a:gd name="T32" fmla="*/ 51 w 46"/>
                <a:gd name="T33" fmla="*/ 19 h 33"/>
                <a:gd name="T34" fmla="*/ 54 w 46"/>
                <a:gd name="T35" fmla="*/ 19 h 33"/>
                <a:gd name="T36" fmla="*/ 55 w 46"/>
                <a:gd name="T37" fmla="*/ 22 h 33"/>
                <a:gd name="T38" fmla="*/ 50 w 46"/>
                <a:gd name="T39" fmla="*/ 26 h 33"/>
                <a:gd name="T40" fmla="*/ 48 w 46"/>
                <a:gd name="T41" fmla="*/ 27 h 33"/>
                <a:gd name="T42" fmla="*/ 45 w 46"/>
                <a:gd name="T43" fmla="*/ 31 h 33"/>
                <a:gd name="T44" fmla="*/ 47 w 46"/>
                <a:gd name="T45" fmla="*/ 34 h 33"/>
                <a:gd name="T46" fmla="*/ 48 w 46"/>
                <a:gd name="T47" fmla="*/ 39 h 33"/>
                <a:gd name="T48" fmla="*/ 44 w 46"/>
                <a:gd name="T49" fmla="*/ 39 h 33"/>
                <a:gd name="T50" fmla="*/ 39 w 46"/>
                <a:gd name="T51" fmla="*/ 37 h 33"/>
                <a:gd name="T52" fmla="*/ 35 w 46"/>
                <a:gd name="T53" fmla="*/ 33 h 33"/>
                <a:gd name="T54" fmla="*/ 32 w 46"/>
                <a:gd name="T55" fmla="*/ 30 h 33"/>
                <a:gd name="T56" fmla="*/ 30 w 46"/>
                <a:gd name="T57" fmla="*/ 30 h 33"/>
                <a:gd name="T58" fmla="*/ 25 w 46"/>
                <a:gd name="T59" fmla="*/ 30 h 33"/>
                <a:gd name="T60" fmla="*/ 24 w 46"/>
                <a:gd name="T61" fmla="*/ 26 h 33"/>
                <a:gd name="T62" fmla="*/ 22 w 46"/>
                <a:gd name="T63" fmla="*/ 22 h 33"/>
                <a:gd name="T64" fmla="*/ 17 w 46"/>
                <a:gd name="T65" fmla="*/ 22 h 33"/>
                <a:gd name="T66" fmla="*/ 16 w 46"/>
                <a:gd name="T67" fmla="*/ 20 h 33"/>
                <a:gd name="T68" fmla="*/ 11 w 46"/>
                <a:gd name="T69" fmla="*/ 19 h 33"/>
                <a:gd name="T70" fmla="*/ 8 w 46"/>
                <a:gd name="T71" fmla="*/ 15 h 33"/>
                <a:gd name="T72" fmla="*/ 5 w 46"/>
                <a:gd name="T73" fmla="*/ 14 h 33"/>
                <a:gd name="T74" fmla="*/ 2 w 46"/>
                <a:gd name="T75" fmla="*/ 13 h 33"/>
                <a:gd name="T76" fmla="*/ 0 w 46"/>
                <a:gd name="T77" fmla="*/ 8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
                <a:gd name="T118" fmla="*/ 0 h 33"/>
                <a:gd name="T119" fmla="*/ 46 w 46"/>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 h="33">
                  <a:moveTo>
                    <a:pt x="0" y="7"/>
                  </a:moveTo>
                  <a:cubicBezTo>
                    <a:pt x="1" y="6"/>
                    <a:pt x="3" y="4"/>
                    <a:pt x="5" y="3"/>
                  </a:cubicBezTo>
                  <a:cubicBezTo>
                    <a:pt x="6" y="3"/>
                    <a:pt x="7" y="2"/>
                    <a:pt x="9" y="2"/>
                  </a:cubicBezTo>
                  <a:cubicBezTo>
                    <a:pt x="10" y="2"/>
                    <a:pt x="12" y="3"/>
                    <a:pt x="13" y="4"/>
                  </a:cubicBezTo>
                  <a:cubicBezTo>
                    <a:pt x="15" y="4"/>
                    <a:pt x="16" y="4"/>
                    <a:pt x="17" y="4"/>
                  </a:cubicBezTo>
                  <a:cubicBezTo>
                    <a:pt x="17" y="4"/>
                    <a:pt x="18" y="3"/>
                    <a:pt x="18" y="3"/>
                  </a:cubicBezTo>
                  <a:cubicBezTo>
                    <a:pt x="19" y="2"/>
                    <a:pt x="20" y="2"/>
                    <a:pt x="21" y="1"/>
                  </a:cubicBezTo>
                  <a:cubicBezTo>
                    <a:pt x="21" y="1"/>
                    <a:pt x="22" y="0"/>
                    <a:pt x="23" y="0"/>
                  </a:cubicBezTo>
                  <a:cubicBezTo>
                    <a:pt x="25" y="0"/>
                    <a:pt x="26" y="0"/>
                    <a:pt x="28" y="0"/>
                  </a:cubicBezTo>
                  <a:cubicBezTo>
                    <a:pt x="29" y="0"/>
                    <a:pt x="31" y="1"/>
                    <a:pt x="31" y="2"/>
                  </a:cubicBezTo>
                  <a:cubicBezTo>
                    <a:pt x="32" y="2"/>
                    <a:pt x="31" y="4"/>
                    <a:pt x="32" y="4"/>
                  </a:cubicBezTo>
                  <a:cubicBezTo>
                    <a:pt x="33" y="5"/>
                    <a:pt x="34" y="3"/>
                    <a:pt x="35" y="4"/>
                  </a:cubicBezTo>
                  <a:cubicBezTo>
                    <a:pt x="36" y="4"/>
                    <a:pt x="38" y="5"/>
                    <a:pt x="38" y="6"/>
                  </a:cubicBezTo>
                  <a:cubicBezTo>
                    <a:pt x="39" y="7"/>
                    <a:pt x="37" y="9"/>
                    <a:pt x="37" y="11"/>
                  </a:cubicBezTo>
                  <a:cubicBezTo>
                    <a:pt x="38" y="12"/>
                    <a:pt x="40" y="11"/>
                    <a:pt x="41" y="11"/>
                  </a:cubicBezTo>
                  <a:cubicBezTo>
                    <a:pt x="42" y="12"/>
                    <a:pt x="43" y="13"/>
                    <a:pt x="44" y="14"/>
                  </a:cubicBezTo>
                  <a:cubicBezTo>
                    <a:pt x="44" y="14"/>
                    <a:pt x="43" y="15"/>
                    <a:pt x="43" y="16"/>
                  </a:cubicBezTo>
                  <a:cubicBezTo>
                    <a:pt x="44" y="16"/>
                    <a:pt x="45" y="16"/>
                    <a:pt x="45" y="16"/>
                  </a:cubicBezTo>
                  <a:cubicBezTo>
                    <a:pt x="46" y="17"/>
                    <a:pt x="46" y="18"/>
                    <a:pt x="46" y="19"/>
                  </a:cubicBezTo>
                  <a:cubicBezTo>
                    <a:pt x="45" y="21"/>
                    <a:pt x="43" y="21"/>
                    <a:pt x="42" y="22"/>
                  </a:cubicBezTo>
                  <a:cubicBezTo>
                    <a:pt x="41" y="22"/>
                    <a:pt x="40" y="22"/>
                    <a:pt x="40" y="23"/>
                  </a:cubicBezTo>
                  <a:cubicBezTo>
                    <a:pt x="39" y="24"/>
                    <a:pt x="38" y="25"/>
                    <a:pt x="38" y="26"/>
                  </a:cubicBezTo>
                  <a:cubicBezTo>
                    <a:pt x="38" y="27"/>
                    <a:pt x="39" y="28"/>
                    <a:pt x="39" y="29"/>
                  </a:cubicBezTo>
                  <a:cubicBezTo>
                    <a:pt x="39" y="30"/>
                    <a:pt x="40" y="32"/>
                    <a:pt x="40" y="33"/>
                  </a:cubicBezTo>
                  <a:cubicBezTo>
                    <a:pt x="39" y="33"/>
                    <a:pt x="38" y="33"/>
                    <a:pt x="37" y="33"/>
                  </a:cubicBezTo>
                  <a:cubicBezTo>
                    <a:pt x="36" y="32"/>
                    <a:pt x="34" y="32"/>
                    <a:pt x="33" y="31"/>
                  </a:cubicBezTo>
                  <a:cubicBezTo>
                    <a:pt x="32" y="30"/>
                    <a:pt x="30" y="29"/>
                    <a:pt x="29" y="28"/>
                  </a:cubicBezTo>
                  <a:cubicBezTo>
                    <a:pt x="28" y="27"/>
                    <a:pt x="28" y="25"/>
                    <a:pt x="27" y="25"/>
                  </a:cubicBezTo>
                  <a:cubicBezTo>
                    <a:pt x="26" y="24"/>
                    <a:pt x="25" y="25"/>
                    <a:pt x="25" y="25"/>
                  </a:cubicBezTo>
                  <a:cubicBezTo>
                    <a:pt x="23" y="25"/>
                    <a:pt x="22" y="26"/>
                    <a:pt x="21" y="25"/>
                  </a:cubicBezTo>
                  <a:cubicBezTo>
                    <a:pt x="20" y="25"/>
                    <a:pt x="21" y="23"/>
                    <a:pt x="20" y="22"/>
                  </a:cubicBezTo>
                  <a:cubicBezTo>
                    <a:pt x="20" y="21"/>
                    <a:pt x="20" y="19"/>
                    <a:pt x="18" y="19"/>
                  </a:cubicBezTo>
                  <a:cubicBezTo>
                    <a:pt x="17" y="18"/>
                    <a:pt x="16" y="19"/>
                    <a:pt x="14" y="19"/>
                  </a:cubicBezTo>
                  <a:cubicBezTo>
                    <a:pt x="14" y="18"/>
                    <a:pt x="13" y="17"/>
                    <a:pt x="13" y="17"/>
                  </a:cubicBezTo>
                  <a:cubicBezTo>
                    <a:pt x="12" y="16"/>
                    <a:pt x="10" y="17"/>
                    <a:pt x="9" y="16"/>
                  </a:cubicBezTo>
                  <a:cubicBezTo>
                    <a:pt x="8" y="15"/>
                    <a:pt x="8" y="13"/>
                    <a:pt x="7" y="13"/>
                  </a:cubicBezTo>
                  <a:cubicBezTo>
                    <a:pt x="6" y="12"/>
                    <a:pt x="5" y="12"/>
                    <a:pt x="4" y="12"/>
                  </a:cubicBezTo>
                  <a:cubicBezTo>
                    <a:pt x="3" y="12"/>
                    <a:pt x="2" y="12"/>
                    <a:pt x="2" y="11"/>
                  </a:cubicBezTo>
                  <a:cubicBezTo>
                    <a:pt x="1" y="10"/>
                    <a:pt x="0" y="8"/>
                    <a:pt x="0" y="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6" name="Freeform 2657"/>
            <p:cNvSpPr>
              <a:spLocks noChangeAspect="1"/>
            </p:cNvSpPr>
            <p:nvPr/>
          </p:nvSpPr>
          <p:spPr bwMode="auto">
            <a:xfrm>
              <a:off x="8965498" y="6860328"/>
              <a:ext cx="1431798" cy="751819"/>
            </a:xfrm>
            <a:custGeom>
              <a:avLst/>
              <a:gdLst>
                <a:gd name="T0" fmla="*/ 130 w 178"/>
                <a:gd name="T1" fmla="*/ 90 h 103"/>
                <a:gd name="T2" fmla="*/ 137 w 178"/>
                <a:gd name="T3" fmla="*/ 84 h 103"/>
                <a:gd name="T4" fmla="*/ 143 w 178"/>
                <a:gd name="T5" fmla="*/ 83 h 103"/>
                <a:gd name="T6" fmla="*/ 147 w 178"/>
                <a:gd name="T7" fmla="*/ 88 h 103"/>
                <a:gd name="T8" fmla="*/ 165 w 178"/>
                <a:gd name="T9" fmla="*/ 77 h 103"/>
                <a:gd name="T10" fmla="*/ 160 w 178"/>
                <a:gd name="T11" fmla="*/ 84 h 103"/>
                <a:gd name="T12" fmla="*/ 179 w 178"/>
                <a:gd name="T13" fmla="*/ 87 h 103"/>
                <a:gd name="T14" fmla="*/ 165 w 178"/>
                <a:gd name="T15" fmla="*/ 93 h 103"/>
                <a:gd name="T16" fmla="*/ 150 w 178"/>
                <a:gd name="T17" fmla="*/ 91 h 103"/>
                <a:gd name="T18" fmla="*/ 136 w 178"/>
                <a:gd name="T19" fmla="*/ 110 h 103"/>
                <a:gd name="T20" fmla="*/ 142 w 178"/>
                <a:gd name="T21" fmla="*/ 123 h 103"/>
                <a:gd name="T22" fmla="*/ 157 w 178"/>
                <a:gd name="T23" fmla="*/ 110 h 103"/>
                <a:gd name="T24" fmla="*/ 170 w 178"/>
                <a:gd name="T25" fmla="*/ 102 h 103"/>
                <a:gd name="T26" fmla="*/ 200 w 178"/>
                <a:gd name="T27" fmla="*/ 91 h 103"/>
                <a:gd name="T28" fmla="*/ 208 w 178"/>
                <a:gd name="T29" fmla="*/ 81 h 103"/>
                <a:gd name="T30" fmla="*/ 201 w 178"/>
                <a:gd name="T31" fmla="*/ 75 h 103"/>
                <a:gd name="T32" fmla="*/ 189 w 178"/>
                <a:gd name="T33" fmla="*/ 76 h 103"/>
                <a:gd name="T34" fmla="*/ 171 w 178"/>
                <a:gd name="T35" fmla="*/ 71 h 103"/>
                <a:gd name="T36" fmla="*/ 171 w 178"/>
                <a:gd name="T37" fmla="*/ 67 h 103"/>
                <a:gd name="T38" fmla="*/ 159 w 178"/>
                <a:gd name="T39" fmla="*/ 59 h 103"/>
                <a:gd name="T40" fmla="*/ 157 w 178"/>
                <a:gd name="T41" fmla="*/ 49 h 103"/>
                <a:gd name="T42" fmla="*/ 160 w 178"/>
                <a:gd name="T43" fmla="*/ 43 h 103"/>
                <a:gd name="T44" fmla="*/ 160 w 178"/>
                <a:gd name="T45" fmla="*/ 34 h 103"/>
                <a:gd name="T46" fmla="*/ 148 w 178"/>
                <a:gd name="T47" fmla="*/ 35 h 103"/>
                <a:gd name="T48" fmla="*/ 133 w 178"/>
                <a:gd name="T49" fmla="*/ 28 h 103"/>
                <a:gd name="T50" fmla="*/ 157 w 178"/>
                <a:gd name="T51" fmla="*/ 26 h 103"/>
                <a:gd name="T52" fmla="*/ 172 w 178"/>
                <a:gd name="T53" fmla="*/ 12 h 103"/>
                <a:gd name="T54" fmla="*/ 160 w 178"/>
                <a:gd name="T55" fmla="*/ 1 h 103"/>
                <a:gd name="T56" fmla="*/ 133 w 178"/>
                <a:gd name="T57" fmla="*/ 10 h 103"/>
                <a:gd name="T58" fmla="*/ 112 w 178"/>
                <a:gd name="T59" fmla="*/ 19 h 103"/>
                <a:gd name="T60" fmla="*/ 90 w 178"/>
                <a:gd name="T61" fmla="*/ 39 h 103"/>
                <a:gd name="T62" fmla="*/ 75 w 178"/>
                <a:gd name="T63" fmla="*/ 53 h 103"/>
                <a:gd name="T64" fmla="*/ 57 w 178"/>
                <a:gd name="T65" fmla="*/ 60 h 103"/>
                <a:gd name="T66" fmla="*/ 40 w 178"/>
                <a:gd name="T67" fmla="*/ 71 h 103"/>
                <a:gd name="T68" fmla="*/ 23 w 178"/>
                <a:gd name="T69" fmla="*/ 87 h 103"/>
                <a:gd name="T70" fmla="*/ 7 w 178"/>
                <a:gd name="T71" fmla="*/ 93 h 103"/>
                <a:gd name="T72" fmla="*/ 7 w 178"/>
                <a:gd name="T73" fmla="*/ 93 h 103"/>
                <a:gd name="T74" fmla="*/ 60 w 178"/>
                <a:gd name="T75" fmla="*/ 93 h 103"/>
                <a:gd name="T76" fmla="*/ 65 w 178"/>
                <a:gd name="T77" fmla="*/ 85 h 103"/>
                <a:gd name="T78" fmla="*/ 75 w 178"/>
                <a:gd name="T79" fmla="*/ 79 h 103"/>
                <a:gd name="T80" fmla="*/ 81 w 178"/>
                <a:gd name="T81" fmla="*/ 69 h 103"/>
                <a:gd name="T82" fmla="*/ 87 w 178"/>
                <a:gd name="T83" fmla="*/ 58 h 103"/>
                <a:gd name="T84" fmla="*/ 101 w 178"/>
                <a:gd name="T85" fmla="*/ 41 h 103"/>
                <a:gd name="T86" fmla="*/ 111 w 178"/>
                <a:gd name="T87" fmla="*/ 43 h 103"/>
                <a:gd name="T88" fmla="*/ 120 w 178"/>
                <a:gd name="T89" fmla="*/ 47 h 103"/>
                <a:gd name="T90" fmla="*/ 120 w 178"/>
                <a:gd name="T91" fmla="*/ 73 h 1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8"/>
                <a:gd name="T139" fmla="*/ 0 h 103"/>
                <a:gd name="T140" fmla="*/ 178 w 178"/>
                <a:gd name="T141" fmla="*/ 103 h 1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8" h="103">
                  <a:moveTo>
                    <a:pt x="100" y="75"/>
                  </a:moveTo>
                  <a:cubicBezTo>
                    <a:pt x="103" y="75"/>
                    <a:pt x="106" y="75"/>
                    <a:pt x="108" y="75"/>
                  </a:cubicBezTo>
                  <a:cubicBezTo>
                    <a:pt x="110" y="75"/>
                    <a:pt x="113" y="76"/>
                    <a:pt x="114" y="75"/>
                  </a:cubicBezTo>
                  <a:cubicBezTo>
                    <a:pt x="115" y="74"/>
                    <a:pt x="113" y="71"/>
                    <a:pt x="114" y="70"/>
                  </a:cubicBezTo>
                  <a:cubicBezTo>
                    <a:pt x="114" y="68"/>
                    <a:pt x="115" y="64"/>
                    <a:pt x="118" y="64"/>
                  </a:cubicBezTo>
                  <a:cubicBezTo>
                    <a:pt x="119" y="64"/>
                    <a:pt x="118" y="67"/>
                    <a:pt x="119" y="69"/>
                  </a:cubicBezTo>
                  <a:cubicBezTo>
                    <a:pt x="119" y="70"/>
                    <a:pt x="118" y="72"/>
                    <a:pt x="119" y="73"/>
                  </a:cubicBezTo>
                  <a:cubicBezTo>
                    <a:pt x="119" y="74"/>
                    <a:pt x="121" y="74"/>
                    <a:pt x="122" y="73"/>
                  </a:cubicBezTo>
                  <a:cubicBezTo>
                    <a:pt x="126" y="72"/>
                    <a:pt x="128" y="69"/>
                    <a:pt x="131" y="67"/>
                  </a:cubicBezTo>
                  <a:cubicBezTo>
                    <a:pt x="133" y="66"/>
                    <a:pt x="135" y="63"/>
                    <a:pt x="137" y="64"/>
                  </a:cubicBezTo>
                  <a:cubicBezTo>
                    <a:pt x="139" y="65"/>
                    <a:pt x="135" y="66"/>
                    <a:pt x="134" y="68"/>
                  </a:cubicBezTo>
                  <a:cubicBezTo>
                    <a:pt x="133" y="69"/>
                    <a:pt x="132" y="70"/>
                    <a:pt x="133" y="70"/>
                  </a:cubicBezTo>
                  <a:cubicBezTo>
                    <a:pt x="135" y="71"/>
                    <a:pt x="137" y="70"/>
                    <a:pt x="139" y="70"/>
                  </a:cubicBezTo>
                  <a:cubicBezTo>
                    <a:pt x="143" y="71"/>
                    <a:pt x="149" y="69"/>
                    <a:pt x="149" y="72"/>
                  </a:cubicBezTo>
                  <a:cubicBezTo>
                    <a:pt x="149" y="75"/>
                    <a:pt x="142" y="72"/>
                    <a:pt x="139" y="74"/>
                  </a:cubicBezTo>
                  <a:cubicBezTo>
                    <a:pt x="138" y="74"/>
                    <a:pt x="138" y="76"/>
                    <a:pt x="137" y="77"/>
                  </a:cubicBezTo>
                  <a:cubicBezTo>
                    <a:pt x="136" y="77"/>
                    <a:pt x="136" y="74"/>
                    <a:pt x="135" y="74"/>
                  </a:cubicBezTo>
                  <a:cubicBezTo>
                    <a:pt x="132" y="74"/>
                    <a:pt x="128" y="75"/>
                    <a:pt x="125" y="76"/>
                  </a:cubicBezTo>
                  <a:cubicBezTo>
                    <a:pt x="122" y="78"/>
                    <a:pt x="118" y="80"/>
                    <a:pt x="116" y="83"/>
                  </a:cubicBezTo>
                  <a:cubicBezTo>
                    <a:pt x="114" y="85"/>
                    <a:pt x="113" y="88"/>
                    <a:pt x="113" y="91"/>
                  </a:cubicBezTo>
                  <a:cubicBezTo>
                    <a:pt x="112" y="93"/>
                    <a:pt x="113" y="95"/>
                    <a:pt x="114" y="96"/>
                  </a:cubicBezTo>
                  <a:cubicBezTo>
                    <a:pt x="115" y="98"/>
                    <a:pt x="116" y="102"/>
                    <a:pt x="118" y="102"/>
                  </a:cubicBezTo>
                  <a:cubicBezTo>
                    <a:pt x="120" y="103"/>
                    <a:pt x="123" y="100"/>
                    <a:pt x="125" y="98"/>
                  </a:cubicBezTo>
                  <a:cubicBezTo>
                    <a:pt x="127" y="96"/>
                    <a:pt x="129" y="94"/>
                    <a:pt x="131" y="91"/>
                  </a:cubicBezTo>
                  <a:cubicBezTo>
                    <a:pt x="133" y="89"/>
                    <a:pt x="133" y="85"/>
                    <a:pt x="136" y="83"/>
                  </a:cubicBezTo>
                  <a:cubicBezTo>
                    <a:pt x="137" y="82"/>
                    <a:pt x="139" y="85"/>
                    <a:pt x="141" y="85"/>
                  </a:cubicBezTo>
                  <a:cubicBezTo>
                    <a:pt x="144" y="85"/>
                    <a:pt x="146" y="85"/>
                    <a:pt x="148" y="84"/>
                  </a:cubicBezTo>
                  <a:cubicBezTo>
                    <a:pt x="154" y="82"/>
                    <a:pt x="160" y="78"/>
                    <a:pt x="166" y="76"/>
                  </a:cubicBezTo>
                  <a:cubicBezTo>
                    <a:pt x="170" y="75"/>
                    <a:pt x="174" y="76"/>
                    <a:pt x="176" y="73"/>
                  </a:cubicBezTo>
                  <a:cubicBezTo>
                    <a:pt x="178" y="71"/>
                    <a:pt x="175" y="68"/>
                    <a:pt x="173" y="67"/>
                  </a:cubicBezTo>
                  <a:cubicBezTo>
                    <a:pt x="171" y="66"/>
                    <a:pt x="168" y="67"/>
                    <a:pt x="167" y="66"/>
                  </a:cubicBezTo>
                  <a:cubicBezTo>
                    <a:pt x="166" y="65"/>
                    <a:pt x="168" y="62"/>
                    <a:pt x="167" y="62"/>
                  </a:cubicBezTo>
                  <a:cubicBezTo>
                    <a:pt x="163" y="62"/>
                    <a:pt x="161" y="66"/>
                    <a:pt x="157" y="67"/>
                  </a:cubicBezTo>
                  <a:cubicBezTo>
                    <a:pt x="156" y="67"/>
                    <a:pt x="158" y="64"/>
                    <a:pt x="157" y="63"/>
                  </a:cubicBezTo>
                  <a:cubicBezTo>
                    <a:pt x="154" y="62"/>
                    <a:pt x="150" y="63"/>
                    <a:pt x="146" y="62"/>
                  </a:cubicBezTo>
                  <a:cubicBezTo>
                    <a:pt x="144" y="61"/>
                    <a:pt x="143" y="60"/>
                    <a:pt x="142" y="59"/>
                  </a:cubicBezTo>
                  <a:cubicBezTo>
                    <a:pt x="141" y="58"/>
                    <a:pt x="144" y="58"/>
                    <a:pt x="144" y="57"/>
                  </a:cubicBezTo>
                  <a:cubicBezTo>
                    <a:pt x="144" y="56"/>
                    <a:pt x="143" y="56"/>
                    <a:pt x="142" y="56"/>
                  </a:cubicBezTo>
                  <a:cubicBezTo>
                    <a:pt x="140" y="55"/>
                    <a:pt x="138" y="56"/>
                    <a:pt x="136" y="55"/>
                  </a:cubicBezTo>
                  <a:cubicBezTo>
                    <a:pt x="134" y="53"/>
                    <a:pt x="133" y="51"/>
                    <a:pt x="132" y="49"/>
                  </a:cubicBezTo>
                  <a:cubicBezTo>
                    <a:pt x="132" y="46"/>
                    <a:pt x="135" y="44"/>
                    <a:pt x="134" y="41"/>
                  </a:cubicBezTo>
                  <a:cubicBezTo>
                    <a:pt x="134" y="40"/>
                    <a:pt x="132" y="41"/>
                    <a:pt x="131" y="41"/>
                  </a:cubicBezTo>
                  <a:cubicBezTo>
                    <a:pt x="129" y="41"/>
                    <a:pt x="126" y="42"/>
                    <a:pt x="127" y="41"/>
                  </a:cubicBezTo>
                  <a:cubicBezTo>
                    <a:pt x="128" y="38"/>
                    <a:pt x="132" y="38"/>
                    <a:pt x="133" y="36"/>
                  </a:cubicBezTo>
                  <a:cubicBezTo>
                    <a:pt x="135" y="34"/>
                    <a:pt x="137" y="31"/>
                    <a:pt x="137" y="28"/>
                  </a:cubicBezTo>
                  <a:cubicBezTo>
                    <a:pt x="137" y="27"/>
                    <a:pt x="134" y="28"/>
                    <a:pt x="133" y="28"/>
                  </a:cubicBezTo>
                  <a:cubicBezTo>
                    <a:pt x="131" y="28"/>
                    <a:pt x="129" y="29"/>
                    <a:pt x="127" y="30"/>
                  </a:cubicBezTo>
                  <a:cubicBezTo>
                    <a:pt x="125" y="30"/>
                    <a:pt x="124" y="30"/>
                    <a:pt x="123" y="29"/>
                  </a:cubicBezTo>
                  <a:cubicBezTo>
                    <a:pt x="123" y="28"/>
                    <a:pt x="124" y="27"/>
                    <a:pt x="123" y="26"/>
                  </a:cubicBezTo>
                  <a:cubicBezTo>
                    <a:pt x="120" y="24"/>
                    <a:pt x="111" y="27"/>
                    <a:pt x="111" y="23"/>
                  </a:cubicBezTo>
                  <a:cubicBezTo>
                    <a:pt x="111" y="19"/>
                    <a:pt x="119" y="20"/>
                    <a:pt x="123" y="20"/>
                  </a:cubicBezTo>
                  <a:cubicBezTo>
                    <a:pt x="126" y="20"/>
                    <a:pt x="128" y="23"/>
                    <a:pt x="131" y="22"/>
                  </a:cubicBezTo>
                  <a:cubicBezTo>
                    <a:pt x="136" y="20"/>
                    <a:pt x="141" y="17"/>
                    <a:pt x="145" y="13"/>
                  </a:cubicBezTo>
                  <a:cubicBezTo>
                    <a:pt x="146" y="12"/>
                    <a:pt x="143" y="11"/>
                    <a:pt x="143" y="10"/>
                  </a:cubicBezTo>
                  <a:cubicBezTo>
                    <a:pt x="143" y="9"/>
                    <a:pt x="147" y="8"/>
                    <a:pt x="146" y="7"/>
                  </a:cubicBezTo>
                  <a:cubicBezTo>
                    <a:pt x="143" y="4"/>
                    <a:pt x="138" y="2"/>
                    <a:pt x="133" y="1"/>
                  </a:cubicBezTo>
                  <a:cubicBezTo>
                    <a:pt x="130" y="0"/>
                    <a:pt x="127" y="0"/>
                    <a:pt x="124" y="1"/>
                  </a:cubicBezTo>
                  <a:cubicBezTo>
                    <a:pt x="119" y="3"/>
                    <a:pt x="116" y="6"/>
                    <a:pt x="111" y="8"/>
                  </a:cubicBezTo>
                  <a:cubicBezTo>
                    <a:pt x="109" y="9"/>
                    <a:pt x="107" y="7"/>
                    <a:pt x="105" y="8"/>
                  </a:cubicBezTo>
                  <a:cubicBezTo>
                    <a:pt x="101" y="10"/>
                    <a:pt x="97" y="13"/>
                    <a:pt x="93" y="16"/>
                  </a:cubicBezTo>
                  <a:cubicBezTo>
                    <a:pt x="90" y="18"/>
                    <a:pt x="87" y="20"/>
                    <a:pt x="84" y="22"/>
                  </a:cubicBezTo>
                  <a:cubicBezTo>
                    <a:pt x="81" y="25"/>
                    <a:pt x="78" y="29"/>
                    <a:pt x="75" y="32"/>
                  </a:cubicBezTo>
                  <a:cubicBezTo>
                    <a:pt x="73" y="35"/>
                    <a:pt x="71" y="37"/>
                    <a:pt x="69" y="39"/>
                  </a:cubicBezTo>
                  <a:cubicBezTo>
                    <a:pt x="67" y="41"/>
                    <a:pt x="65" y="43"/>
                    <a:pt x="62" y="44"/>
                  </a:cubicBezTo>
                  <a:cubicBezTo>
                    <a:pt x="60" y="45"/>
                    <a:pt x="57" y="46"/>
                    <a:pt x="54" y="47"/>
                  </a:cubicBezTo>
                  <a:cubicBezTo>
                    <a:pt x="51" y="48"/>
                    <a:pt x="49" y="49"/>
                    <a:pt x="47" y="50"/>
                  </a:cubicBezTo>
                  <a:cubicBezTo>
                    <a:pt x="44" y="52"/>
                    <a:pt x="42" y="55"/>
                    <a:pt x="39" y="57"/>
                  </a:cubicBezTo>
                  <a:cubicBezTo>
                    <a:pt x="37" y="58"/>
                    <a:pt x="35" y="57"/>
                    <a:pt x="33" y="59"/>
                  </a:cubicBezTo>
                  <a:cubicBezTo>
                    <a:pt x="31" y="61"/>
                    <a:pt x="29" y="64"/>
                    <a:pt x="27" y="66"/>
                  </a:cubicBezTo>
                  <a:cubicBezTo>
                    <a:pt x="25" y="68"/>
                    <a:pt x="22" y="71"/>
                    <a:pt x="19" y="72"/>
                  </a:cubicBezTo>
                  <a:cubicBezTo>
                    <a:pt x="17" y="74"/>
                    <a:pt x="14" y="74"/>
                    <a:pt x="12" y="75"/>
                  </a:cubicBezTo>
                  <a:cubicBezTo>
                    <a:pt x="10" y="76"/>
                    <a:pt x="8" y="76"/>
                    <a:pt x="6" y="77"/>
                  </a:cubicBezTo>
                  <a:cubicBezTo>
                    <a:pt x="4" y="78"/>
                    <a:pt x="2" y="81"/>
                    <a:pt x="0" y="83"/>
                  </a:cubicBezTo>
                  <a:cubicBezTo>
                    <a:pt x="3" y="81"/>
                    <a:pt x="4" y="79"/>
                    <a:pt x="6" y="77"/>
                  </a:cubicBezTo>
                  <a:cubicBezTo>
                    <a:pt x="12" y="77"/>
                    <a:pt x="19" y="77"/>
                    <a:pt x="25" y="77"/>
                  </a:cubicBezTo>
                  <a:cubicBezTo>
                    <a:pt x="33" y="77"/>
                    <a:pt x="42" y="77"/>
                    <a:pt x="50" y="77"/>
                  </a:cubicBezTo>
                  <a:cubicBezTo>
                    <a:pt x="50" y="76"/>
                    <a:pt x="49" y="74"/>
                    <a:pt x="50" y="73"/>
                  </a:cubicBezTo>
                  <a:cubicBezTo>
                    <a:pt x="51" y="72"/>
                    <a:pt x="52" y="71"/>
                    <a:pt x="54" y="71"/>
                  </a:cubicBezTo>
                  <a:cubicBezTo>
                    <a:pt x="56" y="70"/>
                    <a:pt x="59" y="72"/>
                    <a:pt x="60" y="71"/>
                  </a:cubicBezTo>
                  <a:cubicBezTo>
                    <a:pt x="62" y="70"/>
                    <a:pt x="61" y="68"/>
                    <a:pt x="62" y="66"/>
                  </a:cubicBezTo>
                  <a:cubicBezTo>
                    <a:pt x="63" y="65"/>
                    <a:pt x="65" y="65"/>
                    <a:pt x="66" y="63"/>
                  </a:cubicBezTo>
                  <a:cubicBezTo>
                    <a:pt x="67" y="61"/>
                    <a:pt x="66" y="59"/>
                    <a:pt x="67" y="57"/>
                  </a:cubicBezTo>
                  <a:cubicBezTo>
                    <a:pt x="68" y="55"/>
                    <a:pt x="71" y="53"/>
                    <a:pt x="73" y="51"/>
                  </a:cubicBezTo>
                  <a:cubicBezTo>
                    <a:pt x="73" y="50"/>
                    <a:pt x="71" y="49"/>
                    <a:pt x="72" y="48"/>
                  </a:cubicBezTo>
                  <a:cubicBezTo>
                    <a:pt x="73" y="45"/>
                    <a:pt x="76" y="42"/>
                    <a:pt x="78" y="39"/>
                  </a:cubicBezTo>
                  <a:cubicBezTo>
                    <a:pt x="79" y="37"/>
                    <a:pt x="81" y="34"/>
                    <a:pt x="84" y="34"/>
                  </a:cubicBezTo>
                  <a:cubicBezTo>
                    <a:pt x="86" y="34"/>
                    <a:pt x="85" y="39"/>
                    <a:pt x="87" y="39"/>
                  </a:cubicBezTo>
                  <a:cubicBezTo>
                    <a:pt x="89" y="40"/>
                    <a:pt x="90" y="36"/>
                    <a:pt x="92" y="36"/>
                  </a:cubicBezTo>
                  <a:cubicBezTo>
                    <a:pt x="94" y="36"/>
                    <a:pt x="96" y="37"/>
                    <a:pt x="98" y="38"/>
                  </a:cubicBezTo>
                  <a:cubicBezTo>
                    <a:pt x="98" y="38"/>
                    <a:pt x="99" y="39"/>
                    <a:pt x="100" y="39"/>
                  </a:cubicBezTo>
                  <a:cubicBezTo>
                    <a:pt x="99" y="46"/>
                    <a:pt x="98" y="53"/>
                    <a:pt x="98" y="61"/>
                  </a:cubicBezTo>
                  <a:cubicBezTo>
                    <a:pt x="98" y="61"/>
                    <a:pt x="99" y="61"/>
                    <a:pt x="100" y="61"/>
                  </a:cubicBezTo>
                  <a:cubicBezTo>
                    <a:pt x="100" y="65"/>
                    <a:pt x="100" y="70"/>
                    <a:pt x="100" y="7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7" name="Freeform 3521"/>
            <p:cNvSpPr>
              <a:spLocks noChangeAspect="1"/>
            </p:cNvSpPr>
            <p:nvPr/>
          </p:nvSpPr>
          <p:spPr bwMode="auto">
            <a:xfrm>
              <a:off x="8774034" y="7532166"/>
              <a:ext cx="58273" cy="31992"/>
            </a:xfrm>
            <a:custGeom>
              <a:avLst/>
              <a:gdLst>
                <a:gd name="T0" fmla="*/ 7 w 7"/>
                <a:gd name="T1" fmla="*/ 1 h 5"/>
                <a:gd name="T2" fmla="*/ 7 w 7"/>
                <a:gd name="T3" fmla="*/ 4 h 5"/>
                <a:gd name="T4" fmla="*/ 3 w 7"/>
                <a:gd name="T5" fmla="*/ 5 h 5"/>
                <a:gd name="T6" fmla="*/ 0 w 7"/>
                <a:gd name="T7" fmla="*/ 2 h 5"/>
                <a:gd name="T8" fmla="*/ 2 w 7"/>
                <a:gd name="T9" fmla="*/ 0 h 5"/>
                <a:gd name="T10" fmla="*/ 7 w 7"/>
                <a:gd name="T11" fmla="*/ 1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6" y="1"/>
                  </a:moveTo>
                  <a:cubicBezTo>
                    <a:pt x="7" y="1"/>
                    <a:pt x="7" y="3"/>
                    <a:pt x="6" y="3"/>
                  </a:cubicBezTo>
                  <a:cubicBezTo>
                    <a:pt x="5" y="4"/>
                    <a:pt x="4" y="5"/>
                    <a:pt x="3" y="4"/>
                  </a:cubicBezTo>
                  <a:cubicBezTo>
                    <a:pt x="2" y="4"/>
                    <a:pt x="0" y="3"/>
                    <a:pt x="0" y="2"/>
                  </a:cubicBezTo>
                  <a:cubicBezTo>
                    <a:pt x="0" y="1"/>
                    <a:pt x="1" y="0"/>
                    <a:pt x="2" y="0"/>
                  </a:cubicBezTo>
                  <a:cubicBezTo>
                    <a:pt x="3" y="0"/>
                    <a:pt x="5" y="0"/>
                    <a:pt x="6"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8" name="Freeform 3532"/>
            <p:cNvSpPr>
              <a:spLocks noChangeAspect="1"/>
            </p:cNvSpPr>
            <p:nvPr/>
          </p:nvSpPr>
          <p:spPr bwMode="auto">
            <a:xfrm>
              <a:off x="9073713" y="7884081"/>
              <a:ext cx="199786" cy="71980"/>
            </a:xfrm>
            <a:custGeom>
              <a:avLst/>
              <a:gdLst>
                <a:gd name="T0" fmla="*/ 1 w 25"/>
                <a:gd name="T1" fmla="*/ 8 h 10"/>
                <a:gd name="T2" fmla="*/ 1 w 25"/>
                <a:gd name="T3" fmla="*/ 11 h 10"/>
                <a:gd name="T4" fmla="*/ 7 w 25"/>
                <a:gd name="T5" fmla="*/ 11 h 10"/>
                <a:gd name="T6" fmla="*/ 22 w 25"/>
                <a:gd name="T7" fmla="*/ 6 h 10"/>
                <a:gd name="T8" fmla="*/ 29 w 25"/>
                <a:gd name="T9" fmla="*/ 4 h 10"/>
                <a:gd name="T10" fmla="*/ 26 w 25"/>
                <a:gd name="T11" fmla="*/ 4 h 10"/>
                <a:gd name="T12" fmla="*/ 20 w 25"/>
                <a:gd name="T13" fmla="*/ 4 h 10"/>
                <a:gd name="T14" fmla="*/ 24 w 25"/>
                <a:gd name="T15" fmla="*/ 1 h 10"/>
                <a:gd name="T16" fmla="*/ 20 w 25"/>
                <a:gd name="T17" fmla="*/ 1 h 10"/>
                <a:gd name="T18" fmla="*/ 11 w 25"/>
                <a:gd name="T19" fmla="*/ 4 h 10"/>
                <a:gd name="T20" fmla="*/ 6 w 25"/>
                <a:gd name="T21" fmla="*/ 5 h 10"/>
                <a:gd name="T22" fmla="*/ 1 w 25"/>
                <a:gd name="T23" fmla="*/ 8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10"/>
                <a:gd name="T38" fmla="*/ 25 w 25"/>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10">
                  <a:moveTo>
                    <a:pt x="1" y="7"/>
                  </a:moveTo>
                  <a:cubicBezTo>
                    <a:pt x="1" y="7"/>
                    <a:pt x="0" y="8"/>
                    <a:pt x="1" y="9"/>
                  </a:cubicBezTo>
                  <a:cubicBezTo>
                    <a:pt x="2" y="10"/>
                    <a:pt x="4" y="10"/>
                    <a:pt x="6" y="9"/>
                  </a:cubicBezTo>
                  <a:cubicBezTo>
                    <a:pt x="10" y="8"/>
                    <a:pt x="14" y="7"/>
                    <a:pt x="18" y="5"/>
                  </a:cubicBezTo>
                  <a:cubicBezTo>
                    <a:pt x="20" y="5"/>
                    <a:pt x="22" y="4"/>
                    <a:pt x="24" y="3"/>
                  </a:cubicBezTo>
                  <a:cubicBezTo>
                    <a:pt x="25" y="3"/>
                    <a:pt x="22" y="3"/>
                    <a:pt x="22" y="3"/>
                  </a:cubicBezTo>
                  <a:cubicBezTo>
                    <a:pt x="20" y="3"/>
                    <a:pt x="18" y="4"/>
                    <a:pt x="17" y="3"/>
                  </a:cubicBezTo>
                  <a:cubicBezTo>
                    <a:pt x="17" y="2"/>
                    <a:pt x="21" y="2"/>
                    <a:pt x="20" y="1"/>
                  </a:cubicBezTo>
                  <a:cubicBezTo>
                    <a:pt x="20" y="0"/>
                    <a:pt x="18" y="1"/>
                    <a:pt x="17" y="1"/>
                  </a:cubicBezTo>
                  <a:cubicBezTo>
                    <a:pt x="14" y="2"/>
                    <a:pt x="12" y="2"/>
                    <a:pt x="9" y="3"/>
                  </a:cubicBezTo>
                  <a:cubicBezTo>
                    <a:pt x="8" y="3"/>
                    <a:pt x="6" y="3"/>
                    <a:pt x="5" y="4"/>
                  </a:cubicBezTo>
                  <a:cubicBezTo>
                    <a:pt x="4" y="5"/>
                    <a:pt x="2" y="5"/>
                    <a:pt x="1" y="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9" name="Freeform 2538"/>
            <p:cNvSpPr>
              <a:spLocks noChangeAspect="1"/>
            </p:cNvSpPr>
            <p:nvPr/>
          </p:nvSpPr>
          <p:spPr bwMode="auto">
            <a:xfrm>
              <a:off x="6967641" y="10563433"/>
              <a:ext cx="424542" cy="423900"/>
            </a:xfrm>
            <a:custGeom>
              <a:avLst/>
              <a:gdLst>
                <a:gd name="T0" fmla="*/ 48 w 53"/>
                <a:gd name="T1" fmla="*/ 56 h 58"/>
                <a:gd name="T2" fmla="*/ 48 w 53"/>
                <a:gd name="T3" fmla="*/ 49 h 58"/>
                <a:gd name="T4" fmla="*/ 53 w 53"/>
                <a:gd name="T5" fmla="*/ 45 h 58"/>
                <a:gd name="T6" fmla="*/ 62 w 53"/>
                <a:gd name="T7" fmla="*/ 39 h 58"/>
                <a:gd name="T8" fmla="*/ 63 w 53"/>
                <a:gd name="T9" fmla="*/ 36 h 58"/>
                <a:gd name="T10" fmla="*/ 58 w 53"/>
                <a:gd name="T11" fmla="*/ 33 h 58"/>
                <a:gd name="T12" fmla="*/ 53 w 53"/>
                <a:gd name="T13" fmla="*/ 31 h 58"/>
                <a:gd name="T14" fmla="*/ 48 w 53"/>
                <a:gd name="T15" fmla="*/ 31 h 58"/>
                <a:gd name="T16" fmla="*/ 51 w 53"/>
                <a:gd name="T17" fmla="*/ 12 h 58"/>
                <a:gd name="T18" fmla="*/ 50 w 53"/>
                <a:gd name="T19" fmla="*/ 0 h 58"/>
                <a:gd name="T20" fmla="*/ 21 w 53"/>
                <a:gd name="T21" fmla="*/ 1 h 58"/>
                <a:gd name="T22" fmla="*/ 20 w 53"/>
                <a:gd name="T23" fmla="*/ 11 h 58"/>
                <a:gd name="T24" fmla="*/ 14 w 53"/>
                <a:gd name="T25" fmla="*/ 12 h 58"/>
                <a:gd name="T26" fmla="*/ 20 w 53"/>
                <a:gd name="T27" fmla="*/ 18 h 58"/>
                <a:gd name="T28" fmla="*/ 25 w 53"/>
                <a:gd name="T29" fmla="*/ 19 h 58"/>
                <a:gd name="T30" fmla="*/ 26 w 53"/>
                <a:gd name="T31" fmla="*/ 23 h 58"/>
                <a:gd name="T32" fmla="*/ 27 w 53"/>
                <a:gd name="T33" fmla="*/ 31 h 58"/>
                <a:gd name="T34" fmla="*/ 8 w 53"/>
                <a:gd name="T35" fmla="*/ 30 h 58"/>
                <a:gd name="T36" fmla="*/ 1 w 53"/>
                <a:gd name="T37" fmla="*/ 45 h 58"/>
                <a:gd name="T38" fmla="*/ 2 w 53"/>
                <a:gd name="T39" fmla="*/ 51 h 58"/>
                <a:gd name="T40" fmla="*/ 0 w 53"/>
                <a:gd name="T41" fmla="*/ 56 h 58"/>
                <a:gd name="T42" fmla="*/ 5 w 53"/>
                <a:gd name="T43" fmla="*/ 61 h 58"/>
                <a:gd name="T44" fmla="*/ 12 w 53"/>
                <a:gd name="T45" fmla="*/ 65 h 58"/>
                <a:gd name="T46" fmla="*/ 23 w 53"/>
                <a:gd name="T47" fmla="*/ 68 h 58"/>
                <a:gd name="T48" fmla="*/ 30 w 53"/>
                <a:gd name="T49" fmla="*/ 69 h 58"/>
                <a:gd name="T50" fmla="*/ 34 w 53"/>
                <a:gd name="T51" fmla="*/ 65 h 58"/>
                <a:gd name="T52" fmla="*/ 38 w 53"/>
                <a:gd name="T53" fmla="*/ 65 h 58"/>
                <a:gd name="T54" fmla="*/ 40 w 53"/>
                <a:gd name="T55" fmla="*/ 57 h 58"/>
                <a:gd name="T56" fmla="*/ 45 w 53"/>
                <a:gd name="T57" fmla="*/ 56 h 58"/>
                <a:gd name="T58" fmla="*/ 48 w 53"/>
                <a:gd name="T59" fmla="*/ 56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
                <a:gd name="T91" fmla="*/ 0 h 58"/>
                <a:gd name="T92" fmla="*/ 53 w 53"/>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 h="58">
                  <a:moveTo>
                    <a:pt x="40" y="47"/>
                  </a:moveTo>
                  <a:cubicBezTo>
                    <a:pt x="40" y="45"/>
                    <a:pt x="40" y="43"/>
                    <a:pt x="40" y="41"/>
                  </a:cubicBezTo>
                  <a:cubicBezTo>
                    <a:pt x="41" y="40"/>
                    <a:pt x="43" y="39"/>
                    <a:pt x="45" y="38"/>
                  </a:cubicBezTo>
                  <a:cubicBezTo>
                    <a:pt x="47" y="36"/>
                    <a:pt x="50" y="35"/>
                    <a:pt x="52" y="33"/>
                  </a:cubicBezTo>
                  <a:cubicBezTo>
                    <a:pt x="53" y="33"/>
                    <a:pt x="52" y="31"/>
                    <a:pt x="53" y="30"/>
                  </a:cubicBezTo>
                  <a:cubicBezTo>
                    <a:pt x="51" y="30"/>
                    <a:pt x="50" y="29"/>
                    <a:pt x="49" y="28"/>
                  </a:cubicBezTo>
                  <a:cubicBezTo>
                    <a:pt x="47" y="28"/>
                    <a:pt x="46" y="27"/>
                    <a:pt x="45" y="26"/>
                  </a:cubicBezTo>
                  <a:cubicBezTo>
                    <a:pt x="43" y="26"/>
                    <a:pt x="42" y="26"/>
                    <a:pt x="40" y="26"/>
                  </a:cubicBezTo>
                  <a:cubicBezTo>
                    <a:pt x="41" y="21"/>
                    <a:pt x="42" y="15"/>
                    <a:pt x="43" y="10"/>
                  </a:cubicBezTo>
                  <a:cubicBezTo>
                    <a:pt x="42" y="6"/>
                    <a:pt x="42" y="4"/>
                    <a:pt x="42" y="0"/>
                  </a:cubicBezTo>
                  <a:cubicBezTo>
                    <a:pt x="34" y="1"/>
                    <a:pt x="26" y="0"/>
                    <a:pt x="18" y="1"/>
                  </a:cubicBezTo>
                  <a:cubicBezTo>
                    <a:pt x="18" y="4"/>
                    <a:pt x="19" y="7"/>
                    <a:pt x="17" y="9"/>
                  </a:cubicBezTo>
                  <a:cubicBezTo>
                    <a:pt x="16" y="11"/>
                    <a:pt x="12" y="9"/>
                    <a:pt x="12" y="10"/>
                  </a:cubicBezTo>
                  <a:cubicBezTo>
                    <a:pt x="12" y="12"/>
                    <a:pt x="15" y="14"/>
                    <a:pt x="17" y="15"/>
                  </a:cubicBezTo>
                  <a:cubicBezTo>
                    <a:pt x="18" y="16"/>
                    <a:pt x="20" y="15"/>
                    <a:pt x="21" y="16"/>
                  </a:cubicBezTo>
                  <a:cubicBezTo>
                    <a:pt x="22" y="17"/>
                    <a:pt x="21" y="19"/>
                    <a:pt x="22" y="19"/>
                  </a:cubicBezTo>
                  <a:cubicBezTo>
                    <a:pt x="24" y="21"/>
                    <a:pt x="23" y="24"/>
                    <a:pt x="23" y="26"/>
                  </a:cubicBezTo>
                  <a:cubicBezTo>
                    <a:pt x="18" y="26"/>
                    <a:pt x="12" y="25"/>
                    <a:pt x="7" y="25"/>
                  </a:cubicBezTo>
                  <a:cubicBezTo>
                    <a:pt x="5" y="30"/>
                    <a:pt x="3" y="34"/>
                    <a:pt x="1" y="38"/>
                  </a:cubicBezTo>
                  <a:cubicBezTo>
                    <a:pt x="1" y="40"/>
                    <a:pt x="2" y="41"/>
                    <a:pt x="2" y="43"/>
                  </a:cubicBezTo>
                  <a:cubicBezTo>
                    <a:pt x="1" y="44"/>
                    <a:pt x="0" y="46"/>
                    <a:pt x="0" y="47"/>
                  </a:cubicBezTo>
                  <a:cubicBezTo>
                    <a:pt x="1" y="48"/>
                    <a:pt x="2" y="50"/>
                    <a:pt x="4" y="51"/>
                  </a:cubicBezTo>
                  <a:cubicBezTo>
                    <a:pt x="6" y="53"/>
                    <a:pt x="8" y="54"/>
                    <a:pt x="10" y="55"/>
                  </a:cubicBezTo>
                  <a:cubicBezTo>
                    <a:pt x="13" y="56"/>
                    <a:pt x="16" y="57"/>
                    <a:pt x="19" y="57"/>
                  </a:cubicBezTo>
                  <a:cubicBezTo>
                    <a:pt x="21" y="58"/>
                    <a:pt x="23" y="58"/>
                    <a:pt x="25" y="58"/>
                  </a:cubicBezTo>
                  <a:cubicBezTo>
                    <a:pt x="27" y="57"/>
                    <a:pt x="28" y="56"/>
                    <a:pt x="29" y="55"/>
                  </a:cubicBezTo>
                  <a:cubicBezTo>
                    <a:pt x="30" y="55"/>
                    <a:pt x="31" y="56"/>
                    <a:pt x="32" y="55"/>
                  </a:cubicBezTo>
                  <a:cubicBezTo>
                    <a:pt x="33" y="53"/>
                    <a:pt x="32" y="50"/>
                    <a:pt x="34" y="48"/>
                  </a:cubicBezTo>
                  <a:cubicBezTo>
                    <a:pt x="34" y="47"/>
                    <a:pt x="36" y="47"/>
                    <a:pt x="38" y="47"/>
                  </a:cubicBezTo>
                  <a:cubicBezTo>
                    <a:pt x="38" y="47"/>
                    <a:pt x="39" y="47"/>
                    <a:pt x="40" y="4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0" name="Freeform 2542"/>
            <p:cNvSpPr>
              <a:spLocks noChangeAspect="1"/>
            </p:cNvSpPr>
            <p:nvPr/>
          </p:nvSpPr>
          <p:spPr bwMode="auto">
            <a:xfrm>
              <a:off x="7891647" y="11435225"/>
              <a:ext cx="566060" cy="263934"/>
            </a:xfrm>
            <a:custGeom>
              <a:avLst/>
              <a:gdLst>
                <a:gd name="T0" fmla="*/ 76 w 70"/>
                <a:gd name="T1" fmla="*/ 40 h 36"/>
                <a:gd name="T2" fmla="*/ 79 w 70"/>
                <a:gd name="T3" fmla="*/ 35 h 36"/>
                <a:gd name="T4" fmla="*/ 83 w 70"/>
                <a:gd name="T5" fmla="*/ 35 h 36"/>
                <a:gd name="T6" fmla="*/ 84 w 70"/>
                <a:gd name="T7" fmla="*/ 27 h 36"/>
                <a:gd name="T8" fmla="*/ 82 w 70"/>
                <a:gd name="T9" fmla="*/ 22 h 36"/>
                <a:gd name="T10" fmla="*/ 84 w 70"/>
                <a:gd name="T11" fmla="*/ 18 h 36"/>
                <a:gd name="T12" fmla="*/ 77 w 70"/>
                <a:gd name="T13" fmla="*/ 10 h 36"/>
                <a:gd name="T14" fmla="*/ 65 w 70"/>
                <a:gd name="T15" fmla="*/ 6 h 36"/>
                <a:gd name="T16" fmla="*/ 56 w 70"/>
                <a:gd name="T17" fmla="*/ 1 h 36"/>
                <a:gd name="T18" fmla="*/ 50 w 70"/>
                <a:gd name="T19" fmla="*/ 5 h 36"/>
                <a:gd name="T20" fmla="*/ 40 w 70"/>
                <a:gd name="T21" fmla="*/ 7 h 36"/>
                <a:gd name="T22" fmla="*/ 26 w 70"/>
                <a:gd name="T23" fmla="*/ 15 h 36"/>
                <a:gd name="T24" fmla="*/ 19 w 70"/>
                <a:gd name="T25" fmla="*/ 12 h 36"/>
                <a:gd name="T26" fmla="*/ 13 w 70"/>
                <a:gd name="T27" fmla="*/ 12 h 36"/>
                <a:gd name="T28" fmla="*/ 10 w 70"/>
                <a:gd name="T29" fmla="*/ 5 h 36"/>
                <a:gd name="T30" fmla="*/ 4 w 70"/>
                <a:gd name="T31" fmla="*/ 1 h 36"/>
                <a:gd name="T32" fmla="*/ 2 w 70"/>
                <a:gd name="T33" fmla="*/ 9 h 36"/>
                <a:gd name="T34" fmla="*/ 6 w 70"/>
                <a:gd name="T35" fmla="*/ 13 h 36"/>
                <a:gd name="T36" fmla="*/ 2 w 70"/>
                <a:gd name="T37" fmla="*/ 17 h 36"/>
                <a:gd name="T38" fmla="*/ 2 w 70"/>
                <a:gd name="T39" fmla="*/ 22 h 36"/>
                <a:gd name="T40" fmla="*/ 0 w 70"/>
                <a:gd name="T41" fmla="*/ 26 h 36"/>
                <a:gd name="T42" fmla="*/ 11 w 70"/>
                <a:gd name="T43" fmla="*/ 26 h 36"/>
                <a:gd name="T44" fmla="*/ 19 w 70"/>
                <a:gd name="T45" fmla="*/ 26 h 36"/>
                <a:gd name="T46" fmla="*/ 22 w 70"/>
                <a:gd name="T47" fmla="*/ 33 h 36"/>
                <a:gd name="T48" fmla="*/ 24 w 70"/>
                <a:gd name="T49" fmla="*/ 37 h 36"/>
                <a:gd name="T50" fmla="*/ 28 w 70"/>
                <a:gd name="T51" fmla="*/ 31 h 36"/>
                <a:gd name="T52" fmla="*/ 30 w 70"/>
                <a:gd name="T53" fmla="*/ 38 h 36"/>
                <a:gd name="T54" fmla="*/ 35 w 70"/>
                <a:gd name="T55" fmla="*/ 43 h 36"/>
                <a:gd name="T56" fmla="*/ 44 w 70"/>
                <a:gd name="T57" fmla="*/ 39 h 36"/>
                <a:gd name="T58" fmla="*/ 41 w 70"/>
                <a:gd name="T59" fmla="*/ 32 h 36"/>
                <a:gd name="T60" fmla="*/ 37 w 70"/>
                <a:gd name="T61" fmla="*/ 26 h 36"/>
                <a:gd name="T62" fmla="*/ 42 w 70"/>
                <a:gd name="T63" fmla="*/ 23 h 36"/>
                <a:gd name="T64" fmla="*/ 47 w 70"/>
                <a:gd name="T65" fmla="*/ 20 h 36"/>
                <a:gd name="T66" fmla="*/ 47 w 70"/>
                <a:gd name="T67" fmla="*/ 13 h 36"/>
                <a:gd name="T68" fmla="*/ 56 w 70"/>
                <a:gd name="T69" fmla="*/ 10 h 36"/>
                <a:gd name="T70" fmla="*/ 65 w 70"/>
                <a:gd name="T71" fmla="*/ 16 h 36"/>
                <a:gd name="T72" fmla="*/ 70 w 70"/>
                <a:gd name="T73" fmla="*/ 18 h 36"/>
                <a:gd name="T74" fmla="*/ 72 w 70"/>
                <a:gd name="T75" fmla="*/ 27 h 36"/>
                <a:gd name="T76" fmla="*/ 68 w 70"/>
                <a:gd name="T77" fmla="*/ 28 h 36"/>
                <a:gd name="T78" fmla="*/ 71 w 70"/>
                <a:gd name="T79" fmla="*/ 35 h 36"/>
                <a:gd name="T80" fmla="*/ 76 w 70"/>
                <a:gd name="T81" fmla="*/ 40 h 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
                <a:gd name="T124" fmla="*/ 0 h 36"/>
                <a:gd name="T125" fmla="*/ 70 w 70"/>
                <a:gd name="T126" fmla="*/ 36 h 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 h="36">
                  <a:moveTo>
                    <a:pt x="63" y="33"/>
                  </a:moveTo>
                  <a:cubicBezTo>
                    <a:pt x="64" y="32"/>
                    <a:pt x="65" y="30"/>
                    <a:pt x="66" y="29"/>
                  </a:cubicBezTo>
                  <a:cubicBezTo>
                    <a:pt x="67" y="28"/>
                    <a:pt x="69" y="30"/>
                    <a:pt x="69" y="29"/>
                  </a:cubicBezTo>
                  <a:cubicBezTo>
                    <a:pt x="70" y="27"/>
                    <a:pt x="70" y="25"/>
                    <a:pt x="70" y="22"/>
                  </a:cubicBezTo>
                  <a:cubicBezTo>
                    <a:pt x="70" y="21"/>
                    <a:pt x="68" y="19"/>
                    <a:pt x="68" y="18"/>
                  </a:cubicBezTo>
                  <a:cubicBezTo>
                    <a:pt x="68" y="16"/>
                    <a:pt x="69" y="16"/>
                    <a:pt x="70" y="15"/>
                  </a:cubicBezTo>
                  <a:cubicBezTo>
                    <a:pt x="68" y="12"/>
                    <a:pt x="67" y="10"/>
                    <a:pt x="64" y="8"/>
                  </a:cubicBezTo>
                  <a:cubicBezTo>
                    <a:pt x="61" y="6"/>
                    <a:pt x="58" y="7"/>
                    <a:pt x="54" y="5"/>
                  </a:cubicBezTo>
                  <a:cubicBezTo>
                    <a:pt x="52" y="4"/>
                    <a:pt x="50" y="1"/>
                    <a:pt x="47" y="1"/>
                  </a:cubicBezTo>
                  <a:cubicBezTo>
                    <a:pt x="45" y="0"/>
                    <a:pt x="44" y="4"/>
                    <a:pt x="42" y="4"/>
                  </a:cubicBezTo>
                  <a:cubicBezTo>
                    <a:pt x="39" y="5"/>
                    <a:pt x="35" y="5"/>
                    <a:pt x="33" y="6"/>
                  </a:cubicBezTo>
                  <a:cubicBezTo>
                    <a:pt x="29" y="7"/>
                    <a:pt x="26" y="11"/>
                    <a:pt x="22" y="12"/>
                  </a:cubicBezTo>
                  <a:cubicBezTo>
                    <a:pt x="20" y="13"/>
                    <a:pt x="18" y="10"/>
                    <a:pt x="16" y="10"/>
                  </a:cubicBezTo>
                  <a:cubicBezTo>
                    <a:pt x="14" y="10"/>
                    <a:pt x="12" y="11"/>
                    <a:pt x="11" y="10"/>
                  </a:cubicBezTo>
                  <a:cubicBezTo>
                    <a:pt x="9" y="9"/>
                    <a:pt x="9" y="6"/>
                    <a:pt x="8" y="4"/>
                  </a:cubicBezTo>
                  <a:cubicBezTo>
                    <a:pt x="7" y="3"/>
                    <a:pt x="4" y="2"/>
                    <a:pt x="3" y="1"/>
                  </a:cubicBezTo>
                  <a:cubicBezTo>
                    <a:pt x="3" y="3"/>
                    <a:pt x="1" y="5"/>
                    <a:pt x="2" y="7"/>
                  </a:cubicBezTo>
                  <a:cubicBezTo>
                    <a:pt x="2" y="9"/>
                    <a:pt x="5" y="9"/>
                    <a:pt x="5" y="11"/>
                  </a:cubicBezTo>
                  <a:cubicBezTo>
                    <a:pt x="5" y="12"/>
                    <a:pt x="2" y="12"/>
                    <a:pt x="2" y="14"/>
                  </a:cubicBezTo>
                  <a:cubicBezTo>
                    <a:pt x="1" y="15"/>
                    <a:pt x="2" y="16"/>
                    <a:pt x="2" y="18"/>
                  </a:cubicBezTo>
                  <a:cubicBezTo>
                    <a:pt x="2" y="19"/>
                    <a:pt x="1" y="20"/>
                    <a:pt x="0" y="21"/>
                  </a:cubicBezTo>
                  <a:cubicBezTo>
                    <a:pt x="3" y="21"/>
                    <a:pt x="6" y="21"/>
                    <a:pt x="9" y="21"/>
                  </a:cubicBezTo>
                  <a:cubicBezTo>
                    <a:pt x="11" y="21"/>
                    <a:pt x="14" y="20"/>
                    <a:pt x="16" y="21"/>
                  </a:cubicBezTo>
                  <a:cubicBezTo>
                    <a:pt x="17" y="22"/>
                    <a:pt x="17" y="25"/>
                    <a:pt x="18" y="27"/>
                  </a:cubicBezTo>
                  <a:cubicBezTo>
                    <a:pt x="18" y="28"/>
                    <a:pt x="18" y="31"/>
                    <a:pt x="20" y="30"/>
                  </a:cubicBezTo>
                  <a:cubicBezTo>
                    <a:pt x="22" y="30"/>
                    <a:pt x="21" y="25"/>
                    <a:pt x="23" y="25"/>
                  </a:cubicBezTo>
                  <a:cubicBezTo>
                    <a:pt x="25" y="25"/>
                    <a:pt x="24" y="29"/>
                    <a:pt x="25" y="31"/>
                  </a:cubicBezTo>
                  <a:cubicBezTo>
                    <a:pt x="26" y="33"/>
                    <a:pt x="27" y="35"/>
                    <a:pt x="29" y="35"/>
                  </a:cubicBezTo>
                  <a:cubicBezTo>
                    <a:pt x="32" y="36"/>
                    <a:pt x="36" y="35"/>
                    <a:pt x="37" y="32"/>
                  </a:cubicBezTo>
                  <a:cubicBezTo>
                    <a:pt x="38" y="30"/>
                    <a:pt x="35" y="28"/>
                    <a:pt x="34" y="26"/>
                  </a:cubicBezTo>
                  <a:cubicBezTo>
                    <a:pt x="33" y="24"/>
                    <a:pt x="30" y="23"/>
                    <a:pt x="31" y="21"/>
                  </a:cubicBezTo>
                  <a:cubicBezTo>
                    <a:pt x="31" y="19"/>
                    <a:pt x="33" y="19"/>
                    <a:pt x="35" y="19"/>
                  </a:cubicBezTo>
                  <a:cubicBezTo>
                    <a:pt x="36" y="18"/>
                    <a:pt x="38" y="17"/>
                    <a:pt x="39" y="16"/>
                  </a:cubicBezTo>
                  <a:cubicBezTo>
                    <a:pt x="40" y="14"/>
                    <a:pt x="38" y="12"/>
                    <a:pt x="39" y="11"/>
                  </a:cubicBezTo>
                  <a:cubicBezTo>
                    <a:pt x="41" y="9"/>
                    <a:pt x="45" y="8"/>
                    <a:pt x="47" y="8"/>
                  </a:cubicBezTo>
                  <a:cubicBezTo>
                    <a:pt x="50" y="9"/>
                    <a:pt x="52" y="12"/>
                    <a:pt x="54" y="13"/>
                  </a:cubicBezTo>
                  <a:cubicBezTo>
                    <a:pt x="55" y="14"/>
                    <a:pt x="57" y="14"/>
                    <a:pt x="58" y="15"/>
                  </a:cubicBezTo>
                  <a:cubicBezTo>
                    <a:pt x="59" y="17"/>
                    <a:pt x="60" y="20"/>
                    <a:pt x="60" y="22"/>
                  </a:cubicBezTo>
                  <a:cubicBezTo>
                    <a:pt x="60" y="23"/>
                    <a:pt x="58" y="22"/>
                    <a:pt x="57" y="23"/>
                  </a:cubicBezTo>
                  <a:cubicBezTo>
                    <a:pt x="57" y="25"/>
                    <a:pt x="58" y="27"/>
                    <a:pt x="59" y="29"/>
                  </a:cubicBezTo>
                  <a:cubicBezTo>
                    <a:pt x="60" y="30"/>
                    <a:pt x="62" y="32"/>
                    <a:pt x="63" y="33"/>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1" name="Freeform 2543"/>
            <p:cNvSpPr>
              <a:spLocks noChangeAspect="1"/>
            </p:cNvSpPr>
            <p:nvPr/>
          </p:nvSpPr>
          <p:spPr bwMode="auto">
            <a:xfrm>
              <a:off x="7591969" y="11267263"/>
              <a:ext cx="341303" cy="343920"/>
            </a:xfrm>
            <a:custGeom>
              <a:avLst/>
              <a:gdLst>
                <a:gd name="T0" fmla="*/ 49 w 42"/>
                <a:gd name="T1" fmla="*/ 29 h 47"/>
                <a:gd name="T2" fmla="*/ 47 w 42"/>
                <a:gd name="T3" fmla="*/ 26 h 47"/>
                <a:gd name="T4" fmla="*/ 44 w 42"/>
                <a:gd name="T5" fmla="*/ 23 h 47"/>
                <a:gd name="T6" fmla="*/ 36 w 42"/>
                <a:gd name="T7" fmla="*/ 15 h 47"/>
                <a:gd name="T8" fmla="*/ 36 w 42"/>
                <a:gd name="T9" fmla="*/ 8 h 47"/>
                <a:gd name="T10" fmla="*/ 35 w 42"/>
                <a:gd name="T11" fmla="*/ 5 h 47"/>
                <a:gd name="T12" fmla="*/ 34 w 42"/>
                <a:gd name="T13" fmla="*/ 8 h 47"/>
                <a:gd name="T14" fmla="*/ 25 w 42"/>
                <a:gd name="T15" fmla="*/ 8 h 47"/>
                <a:gd name="T16" fmla="*/ 21 w 42"/>
                <a:gd name="T17" fmla="*/ 5 h 47"/>
                <a:gd name="T18" fmla="*/ 16 w 42"/>
                <a:gd name="T19" fmla="*/ 5 h 47"/>
                <a:gd name="T20" fmla="*/ 5 w 42"/>
                <a:gd name="T21" fmla="*/ 0 h 47"/>
                <a:gd name="T22" fmla="*/ 4 w 42"/>
                <a:gd name="T23" fmla="*/ 0 h 47"/>
                <a:gd name="T24" fmla="*/ 1 w 42"/>
                <a:gd name="T25" fmla="*/ 1 h 47"/>
                <a:gd name="T26" fmla="*/ 0 w 42"/>
                <a:gd name="T27" fmla="*/ 5 h 47"/>
                <a:gd name="T28" fmla="*/ 1 w 42"/>
                <a:gd name="T29" fmla="*/ 8 h 47"/>
                <a:gd name="T30" fmla="*/ 1 w 42"/>
                <a:gd name="T31" fmla="*/ 12 h 47"/>
                <a:gd name="T32" fmla="*/ 0 w 42"/>
                <a:gd name="T33" fmla="*/ 19 h 47"/>
                <a:gd name="T34" fmla="*/ 1 w 42"/>
                <a:gd name="T35" fmla="*/ 23 h 47"/>
                <a:gd name="T36" fmla="*/ 7 w 42"/>
                <a:gd name="T37" fmla="*/ 26 h 47"/>
                <a:gd name="T38" fmla="*/ 12 w 42"/>
                <a:gd name="T39" fmla="*/ 27 h 47"/>
                <a:gd name="T40" fmla="*/ 12 w 42"/>
                <a:gd name="T41" fmla="*/ 25 h 47"/>
                <a:gd name="T42" fmla="*/ 10 w 42"/>
                <a:gd name="T43" fmla="*/ 19 h 47"/>
                <a:gd name="T44" fmla="*/ 11 w 42"/>
                <a:gd name="T45" fmla="*/ 18 h 47"/>
                <a:gd name="T46" fmla="*/ 16 w 42"/>
                <a:gd name="T47" fmla="*/ 23 h 47"/>
                <a:gd name="T48" fmla="*/ 18 w 42"/>
                <a:gd name="T49" fmla="*/ 29 h 47"/>
                <a:gd name="T50" fmla="*/ 28 w 42"/>
                <a:gd name="T51" fmla="*/ 32 h 47"/>
                <a:gd name="T52" fmla="*/ 34 w 42"/>
                <a:gd name="T53" fmla="*/ 38 h 47"/>
                <a:gd name="T54" fmla="*/ 34 w 42"/>
                <a:gd name="T55" fmla="*/ 46 h 47"/>
                <a:gd name="T56" fmla="*/ 39 w 42"/>
                <a:gd name="T57" fmla="*/ 50 h 47"/>
                <a:gd name="T58" fmla="*/ 36 w 42"/>
                <a:gd name="T59" fmla="*/ 46 h 47"/>
                <a:gd name="T60" fmla="*/ 36 w 42"/>
                <a:gd name="T61" fmla="*/ 43 h 47"/>
                <a:gd name="T62" fmla="*/ 40 w 42"/>
                <a:gd name="T63" fmla="*/ 46 h 47"/>
                <a:gd name="T64" fmla="*/ 45 w 42"/>
                <a:gd name="T65" fmla="*/ 55 h 47"/>
                <a:gd name="T66" fmla="*/ 45 w 42"/>
                <a:gd name="T67" fmla="*/ 52 h 47"/>
                <a:gd name="T68" fmla="*/ 47 w 42"/>
                <a:gd name="T69" fmla="*/ 49 h 47"/>
                <a:gd name="T70" fmla="*/ 47 w 42"/>
                <a:gd name="T71" fmla="*/ 44 h 47"/>
                <a:gd name="T72" fmla="*/ 51 w 42"/>
                <a:gd name="T73" fmla="*/ 41 h 47"/>
                <a:gd name="T74" fmla="*/ 47 w 42"/>
                <a:gd name="T75" fmla="*/ 36 h 47"/>
                <a:gd name="T76" fmla="*/ 49 w 42"/>
                <a:gd name="T77" fmla="*/ 29 h 4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
                <a:gd name="T118" fmla="*/ 0 h 47"/>
                <a:gd name="T119" fmla="*/ 42 w 42"/>
                <a:gd name="T120" fmla="*/ 47 h 4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 h="47">
                  <a:moveTo>
                    <a:pt x="40" y="24"/>
                  </a:moveTo>
                  <a:cubicBezTo>
                    <a:pt x="40" y="23"/>
                    <a:pt x="40" y="23"/>
                    <a:pt x="39" y="22"/>
                  </a:cubicBezTo>
                  <a:cubicBezTo>
                    <a:pt x="38" y="21"/>
                    <a:pt x="37" y="20"/>
                    <a:pt x="36" y="19"/>
                  </a:cubicBezTo>
                  <a:cubicBezTo>
                    <a:pt x="34" y="17"/>
                    <a:pt x="31" y="15"/>
                    <a:pt x="30" y="13"/>
                  </a:cubicBezTo>
                  <a:cubicBezTo>
                    <a:pt x="29" y="11"/>
                    <a:pt x="30" y="9"/>
                    <a:pt x="30" y="7"/>
                  </a:cubicBezTo>
                  <a:cubicBezTo>
                    <a:pt x="30" y="6"/>
                    <a:pt x="29" y="5"/>
                    <a:pt x="29" y="4"/>
                  </a:cubicBezTo>
                  <a:cubicBezTo>
                    <a:pt x="29" y="5"/>
                    <a:pt x="29" y="7"/>
                    <a:pt x="28" y="7"/>
                  </a:cubicBezTo>
                  <a:cubicBezTo>
                    <a:pt x="26" y="8"/>
                    <a:pt x="23" y="8"/>
                    <a:pt x="21" y="7"/>
                  </a:cubicBezTo>
                  <a:cubicBezTo>
                    <a:pt x="19" y="7"/>
                    <a:pt x="19" y="4"/>
                    <a:pt x="17" y="4"/>
                  </a:cubicBezTo>
                  <a:cubicBezTo>
                    <a:pt x="16" y="3"/>
                    <a:pt x="14" y="4"/>
                    <a:pt x="13" y="4"/>
                  </a:cubicBezTo>
                  <a:cubicBezTo>
                    <a:pt x="9" y="3"/>
                    <a:pt x="8" y="0"/>
                    <a:pt x="4" y="0"/>
                  </a:cubicBezTo>
                  <a:lnTo>
                    <a:pt x="3" y="0"/>
                  </a:lnTo>
                  <a:cubicBezTo>
                    <a:pt x="2" y="0"/>
                    <a:pt x="2" y="1"/>
                    <a:pt x="1" y="1"/>
                  </a:cubicBezTo>
                  <a:cubicBezTo>
                    <a:pt x="1" y="2"/>
                    <a:pt x="0" y="3"/>
                    <a:pt x="0" y="4"/>
                  </a:cubicBezTo>
                  <a:cubicBezTo>
                    <a:pt x="0" y="5"/>
                    <a:pt x="1" y="6"/>
                    <a:pt x="1" y="7"/>
                  </a:cubicBezTo>
                  <a:cubicBezTo>
                    <a:pt x="1" y="8"/>
                    <a:pt x="1" y="9"/>
                    <a:pt x="1" y="10"/>
                  </a:cubicBezTo>
                  <a:cubicBezTo>
                    <a:pt x="1" y="12"/>
                    <a:pt x="0" y="14"/>
                    <a:pt x="0" y="16"/>
                  </a:cubicBezTo>
                  <a:cubicBezTo>
                    <a:pt x="0" y="17"/>
                    <a:pt x="0" y="18"/>
                    <a:pt x="1" y="19"/>
                  </a:cubicBezTo>
                  <a:cubicBezTo>
                    <a:pt x="3" y="20"/>
                    <a:pt x="4" y="21"/>
                    <a:pt x="6" y="22"/>
                  </a:cubicBezTo>
                  <a:cubicBezTo>
                    <a:pt x="7" y="23"/>
                    <a:pt x="9" y="24"/>
                    <a:pt x="10" y="23"/>
                  </a:cubicBezTo>
                  <a:cubicBezTo>
                    <a:pt x="11" y="23"/>
                    <a:pt x="10" y="22"/>
                    <a:pt x="10" y="21"/>
                  </a:cubicBezTo>
                  <a:cubicBezTo>
                    <a:pt x="10" y="19"/>
                    <a:pt x="8" y="18"/>
                    <a:pt x="8" y="16"/>
                  </a:cubicBezTo>
                  <a:cubicBezTo>
                    <a:pt x="8" y="15"/>
                    <a:pt x="9" y="15"/>
                    <a:pt x="9" y="15"/>
                  </a:cubicBezTo>
                  <a:cubicBezTo>
                    <a:pt x="11" y="16"/>
                    <a:pt x="12" y="18"/>
                    <a:pt x="13" y="19"/>
                  </a:cubicBezTo>
                  <a:cubicBezTo>
                    <a:pt x="14" y="21"/>
                    <a:pt x="13" y="23"/>
                    <a:pt x="15" y="24"/>
                  </a:cubicBezTo>
                  <a:cubicBezTo>
                    <a:pt x="17" y="26"/>
                    <a:pt x="21" y="25"/>
                    <a:pt x="23" y="27"/>
                  </a:cubicBezTo>
                  <a:cubicBezTo>
                    <a:pt x="25" y="28"/>
                    <a:pt x="27" y="30"/>
                    <a:pt x="28" y="32"/>
                  </a:cubicBezTo>
                  <a:cubicBezTo>
                    <a:pt x="28" y="34"/>
                    <a:pt x="27" y="37"/>
                    <a:pt x="28" y="39"/>
                  </a:cubicBezTo>
                  <a:cubicBezTo>
                    <a:pt x="28" y="41"/>
                    <a:pt x="31" y="42"/>
                    <a:pt x="32" y="42"/>
                  </a:cubicBezTo>
                  <a:cubicBezTo>
                    <a:pt x="34" y="42"/>
                    <a:pt x="31" y="40"/>
                    <a:pt x="30" y="39"/>
                  </a:cubicBezTo>
                  <a:cubicBezTo>
                    <a:pt x="30" y="38"/>
                    <a:pt x="29" y="36"/>
                    <a:pt x="30" y="36"/>
                  </a:cubicBezTo>
                  <a:cubicBezTo>
                    <a:pt x="32" y="36"/>
                    <a:pt x="32" y="38"/>
                    <a:pt x="33" y="39"/>
                  </a:cubicBezTo>
                  <a:cubicBezTo>
                    <a:pt x="35" y="41"/>
                    <a:pt x="35" y="44"/>
                    <a:pt x="37" y="46"/>
                  </a:cubicBezTo>
                  <a:cubicBezTo>
                    <a:pt x="37" y="47"/>
                    <a:pt x="37" y="44"/>
                    <a:pt x="37" y="44"/>
                  </a:cubicBezTo>
                  <a:cubicBezTo>
                    <a:pt x="38" y="43"/>
                    <a:pt x="39" y="42"/>
                    <a:pt x="39" y="41"/>
                  </a:cubicBezTo>
                  <a:cubicBezTo>
                    <a:pt x="39" y="39"/>
                    <a:pt x="38" y="38"/>
                    <a:pt x="39" y="37"/>
                  </a:cubicBezTo>
                  <a:cubicBezTo>
                    <a:pt x="39" y="35"/>
                    <a:pt x="42" y="35"/>
                    <a:pt x="42" y="34"/>
                  </a:cubicBezTo>
                  <a:cubicBezTo>
                    <a:pt x="42" y="32"/>
                    <a:pt x="39" y="32"/>
                    <a:pt x="39" y="30"/>
                  </a:cubicBezTo>
                  <a:cubicBezTo>
                    <a:pt x="38" y="28"/>
                    <a:pt x="40" y="26"/>
                    <a:pt x="40" y="2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2" name="Freeform 3154"/>
            <p:cNvSpPr>
              <a:spLocks noChangeAspect="1"/>
            </p:cNvSpPr>
            <p:nvPr/>
          </p:nvSpPr>
          <p:spPr bwMode="auto">
            <a:xfrm>
              <a:off x="2705545" y="5364686"/>
              <a:ext cx="66595" cy="47988"/>
            </a:xfrm>
            <a:custGeom>
              <a:avLst/>
              <a:gdLst>
                <a:gd name="T0" fmla="*/ 6 w 8"/>
                <a:gd name="T1" fmla="*/ 6 h 7"/>
                <a:gd name="T2" fmla="*/ 1 w 8"/>
                <a:gd name="T3" fmla="*/ 7 h 7"/>
                <a:gd name="T4" fmla="*/ 3 w 8"/>
                <a:gd name="T5" fmla="*/ 3 h 7"/>
                <a:gd name="T6" fmla="*/ 9 w 8"/>
                <a:gd name="T7" fmla="*/ 1 h 7"/>
                <a:gd name="T8" fmla="*/ 6 w 8"/>
                <a:gd name="T9" fmla="*/ 6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5" y="5"/>
                  </a:moveTo>
                  <a:cubicBezTo>
                    <a:pt x="4" y="6"/>
                    <a:pt x="2" y="7"/>
                    <a:pt x="1" y="6"/>
                  </a:cubicBezTo>
                  <a:cubicBezTo>
                    <a:pt x="0" y="5"/>
                    <a:pt x="1" y="4"/>
                    <a:pt x="2" y="3"/>
                  </a:cubicBezTo>
                  <a:cubicBezTo>
                    <a:pt x="4" y="2"/>
                    <a:pt x="6" y="0"/>
                    <a:pt x="7" y="1"/>
                  </a:cubicBezTo>
                  <a:cubicBezTo>
                    <a:pt x="8" y="2"/>
                    <a:pt x="6" y="4"/>
                    <a:pt x="5" y="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3" name="Freeform 3166"/>
            <p:cNvSpPr>
              <a:spLocks noChangeAspect="1"/>
            </p:cNvSpPr>
            <p:nvPr/>
          </p:nvSpPr>
          <p:spPr bwMode="auto">
            <a:xfrm>
              <a:off x="1282069" y="5620624"/>
              <a:ext cx="58273" cy="47988"/>
            </a:xfrm>
            <a:custGeom>
              <a:avLst/>
              <a:gdLst>
                <a:gd name="T0" fmla="*/ 3 w 8"/>
                <a:gd name="T1" fmla="*/ 5 h 6"/>
                <a:gd name="T2" fmla="*/ 0 w 8"/>
                <a:gd name="T3" fmla="*/ 6 h 6"/>
                <a:gd name="T4" fmla="*/ 3 w 8"/>
                <a:gd name="T5" fmla="*/ 4 h 6"/>
                <a:gd name="T6" fmla="*/ 9 w 8"/>
                <a:gd name="T7" fmla="*/ 1 h 6"/>
                <a:gd name="T8" fmla="*/ 3 w 8"/>
                <a:gd name="T9" fmla="*/ 5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4"/>
                  </a:moveTo>
                  <a:cubicBezTo>
                    <a:pt x="3" y="5"/>
                    <a:pt x="1" y="6"/>
                    <a:pt x="0" y="5"/>
                  </a:cubicBezTo>
                  <a:cubicBezTo>
                    <a:pt x="0" y="5"/>
                    <a:pt x="2" y="3"/>
                    <a:pt x="3" y="3"/>
                  </a:cubicBezTo>
                  <a:cubicBezTo>
                    <a:pt x="4" y="2"/>
                    <a:pt x="7" y="0"/>
                    <a:pt x="8" y="1"/>
                  </a:cubicBezTo>
                  <a:cubicBezTo>
                    <a:pt x="8" y="2"/>
                    <a:pt x="4" y="4"/>
                    <a:pt x="3"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4" name="Freeform 3173"/>
            <p:cNvSpPr>
              <a:spLocks noChangeAspect="1"/>
            </p:cNvSpPr>
            <p:nvPr/>
          </p:nvSpPr>
          <p:spPr bwMode="auto">
            <a:xfrm>
              <a:off x="3729445" y="6108509"/>
              <a:ext cx="41625" cy="39988"/>
            </a:xfrm>
            <a:custGeom>
              <a:avLst/>
              <a:gdLst>
                <a:gd name="T0" fmla="*/ 5 w 5"/>
                <a:gd name="T1" fmla="*/ 5 h 6"/>
                <a:gd name="T2" fmla="*/ 5 w 5"/>
                <a:gd name="T3" fmla="*/ 7 h 6"/>
                <a:gd name="T4" fmla="*/ 2 w 5"/>
                <a:gd name="T5" fmla="*/ 5 h 6"/>
                <a:gd name="T6" fmla="*/ 0 w 5"/>
                <a:gd name="T7" fmla="*/ 0 h 6"/>
                <a:gd name="T8" fmla="*/ 5 w 5"/>
                <a:gd name="T9" fmla="*/ 5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4"/>
                  </a:moveTo>
                  <a:cubicBezTo>
                    <a:pt x="4" y="4"/>
                    <a:pt x="5" y="6"/>
                    <a:pt x="4" y="6"/>
                  </a:cubicBezTo>
                  <a:cubicBezTo>
                    <a:pt x="4" y="6"/>
                    <a:pt x="3" y="5"/>
                    <a:pt x="2" y="4"/>
                  </a:cubicBezTo>
                  <a:cubicBezTo>
                    <a:pt x="1" y="3"/>
                    <a:pt x="0" y="0"/>
                    <a:pt x="0" y="0"/>
                  </a:cubicBezTo>
                  <a:cubicBezTo>
                    <a:pt x="1" y="0"/>
                    <a:pt x="3" y="2"/>
                    <a:pt x="4"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5" name="Freeform 3186"/>
            <p:cNvSpPr>
              <a:spLocks noChangeAspect="1"/>
            </p:cNvSpPr>
            <p:nvPr/>
          </p:nvSpPr>
          <p:spPr bwMode="auto">
            <a:xfrm>
              <a:off x="9439987" y="5052764"/>
              <a:ext cx="66595" cy="23992"/>
            </a:xfrm>
            <a:custGeom>
              <a:avLst/>
              <a:gdLst>
                <a:gd name="T0" fmla="*/ 7 w 8"/>
                <a:gd name="T1" fmla="*/ 1 h 3"/>
                <a:gd name="T2" fmla="*/ 10 w 8"/>
                <a:gd name="T3" fmla="*/ 3 h 3"/>
                <a:gd name="T4" fmla="*/ 5 w 8"/>
                <a:gd name="T5" fmla="*/ 4 h 3"/>
                <a:gd name="T6" fmla="*/ 1 w 8"/>
                <a:gd name="T7" fmla="*/ 1 h 3"/>
                <a:gd name="T8" fmla="*/ 7 w 8"/>
                <a:gd name="T9" fmla="*/ 1 h 3"/>
                <a:gd name="T10" fmla="*/ 0 60000 65536"/>
                <a:gd name="T11" fmla="*/ 0 60000 65536"/>
                <a:gd name="T12" fmla="*/ 0 60000 65536"/>
                <a:gd name="T13" fmla="*/ 0 60000 65536"/>
                <a:gd name="T14" fmla="*/ 0 60000 65536"/>
                <a:gd name="T15" fmla="*/ 0 w 8"/>
                <a:gd name="T16" fmla="*/ 0 h 3"/>
                <a:gd name="T17" fmla="*/ 8 w 8"/>
                <a:gd name="T18" fmla="*/ 3 h 3"/>
              </a:gdLst>
              <a:ahLst/>
              <a:cxnLst>
                <a:cxn ang="T10">
                  <a:pos x="T0" y="T1"/>
                </a:cxn>
                <a:cxn ang="T11">
                  <a:pos x="T2" y="T3"/>
                </a:cxn>
                <a:cxn ang="T12">
                  <a:pos x="T4" y="T5"/>
                </a:cxn>
                <a:cxn ang="T13">
                  <a:pos x="T6" y="T7"/>
                </a:cxn>
                <a:cxn ang="T14">
                  <a:pos x="T8" y="T9"/>
                </a:cxn>
              </a:cxnLst>
              <a:rect l="T15" t="T16" r="T17" b="T18"/>
              <a:pathLst>
                <a:path w="8" h="3">
                  <a:moveTo>
                    <a:pt x="6" y="1"/>
                  </a:moveTo>
                  <a:cubicBezTo>
                    <a:pt x="7" y="1"/>
                    <a:pt x="8" y="2"/>
                    <a:pt x="8" y="2"/>
                  </a:cubicBezTo>
                  <a:cubicBezTo>
                    <a:pt x="8" y="3"/>
                    <a:pt x="6" y="3"/>
                    <a:pt x="4" y="3"/>
                  </a:cubicBezTo>
                  <a:cubicBezTo>
                    <a:pt x="3" y="2"/>
                    <a:pt x="0" y="2"/>
                    <a:pt x="1" y="1"/>
                  </a:cubicBezTo>
                  <a:cubicBezTo>
                    <a:pt x="2" y="0"/>
                    <a:pt x="4" y="1"/>
                    <a:pt x="6"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6" name="Freeform 3187"/>
            <p:cNvSpPr>
              <a:spLocks noChangeAspect="1"/>
            </p:cNvSpPr>
            <p:nvPr/>
          </p:nvSpPr>
          <p:spPr bwMode="auto">
            <a:xfrm>
              <a:off x="8590897" y="4580875"/>
              <a:ext cx="33298" cy="63985"/>
            </a:xfrm>
            <a:custGeom>
              <a:avLst/>
              <a:gdLst>
                <a:gd name="T0" fmla="*/ 4 w 4"/>
                <a:gd name="T1" fmla="*/ 6 h 9"/>
                <a:gd name="T2" fmla="*/ 3 w 4"/>
                <a:gd name="T3" fmla="*/ 11 h 9"/>
                <a:gd name="T4" fmla="*/ 0 w 4"/>
                <a:gd name="T5" fmla="*/ 6 h 9"/>
                <a:gd name="T6" fmla="*/ 1 w 4"/>
                <a:gd name="T7" fmla="*/ 0 h 9"/>
                <a:gd name="T8" fmla="*/ 4 w 4"/>
                <a:gd name="T9" fmla="*/ 6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3" y="5"/>
                  </a:moveTo>
                  <a:cubicBezTo>
                    <a:pt x="4" y="7"/>
                    <a:pt x="3" y="9"/>
                    <a:pt x="2" y="9"/>
                  </a:cubicBezTo>
                  <a:cubicBezTo>
                    <a:pt x="1" y="8"/>
                    <a:pt x="1" y="6"/>
                    <a:pt x="0" y="5"/>
                  </a:cubicBezTo>
                  <a:cubicBezTo>
                    <a:pt x="0" y="3"/>
                    <a:pt x="0" y="0"/>
                    <a:pt x="1" y="0"/>
                  </a:cubicBezTo>
                  <a:cubicBezTo>
                    <a:pt x="3" y="0"/>
                    <a:pt x="3" y="4"/>
                    <a:pt x="3" y="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7" name="Freeform 3343"/>
            <p:cNvSpPr>
              <a:spLocks noChangeAspect="1"/>
            </p:cNvSpPr>
            <p:nvPr/>
          </p:nvSpPr>
          <p:spPr bwMode="auto">
            <a:xfrm>
              <a:off x="8882254" y="5956543"/>
              <a:ext cx="24971" cy="31992"/>
            </a:xfrm>
            <a:custGeom>
              <a:avLst/>
              <a:gdLst>
                <a:gd name="T0" fmla="*/ 3 w 2"/>
                <a:gd name="T1" fmla="*/ 4 h 5"/>
                <a:gd name="T2" fmla="*/ 2 w 2"/>
                <a:gd name="T3" fmla="*/ 6 h 5"/>
                <a:gd name="T4" fmla="*/ 2 w 2"/>
                <a:gd name="T5" fmla="*/ 2 h 5"/>
                <a:gd name="T6" fmla="*/ 3 w 2"/>
                <a:gd name="T7" fmla="*/ 0 h 5"/>
                <a:gd name="T8" fmla="*/ 3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1" y="5"/>
                    <a:pt x="1" y="5"/>
                  </a:cubicBezTo>
                  <a:cubicBezTo>
                    <a:pt x="0" y="4"/>
                    <a:pt x="0" y="3"/>
                    <a:pt x="1" y="2"/>
                  </a:cubicBezTo>
                  <a:cubicBezTo>
                    <a:pt x="1" y="1"/>
                    <a:pt x="1" y="0"/>
                    <a:pt x="2" y="0"/>
                  </a:cubicBezTo>
                  <a:cubicBezTo>
                    <a:pt x="2" y="1"/>
                    <a:pt x="2" y="2"/>
                    <a:pt x="2"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8" name="Freeform 3344"/>
            <p:cNvSpPr>
              <a:spLocks noChangeAspect="1"/>
            </p:cNvSpPr>
            <p:nvPr/>
          </p:nvSpPr>
          <p:spPr bwMode="auto">
            <a:xfrm>
              <a:off x="8707439" y="6524409"/>
              <a:ext cx="33298" cy="23992"/>
            </a:xfrm>
            <a:custGeom>
              <a:avLst/>
              <a:gdLst>
                <a:gd name="T0" fmla="*/ 2 w 5"/>
                <a:gd name="T1" fmla="*/ 4 h 3"/>
                <a:gd name="T2" fmla="*/ 1 w 5"/>
                <a:gd name="T3" fmla="*/ 4 h 3"/>
                <a:gd name="T4" fmla="*/ 4 w 5"/>
                <a:gd name="T5" fmla="*/ 1 h 3"/>
                <a:gd name="T6" fmla="*/ 6 w 5"/>
                <a:gd name="T7" fmla="*/ 1 h 3"/>
                <a:gd name="T8" fmla="*/ 2 w 5"/>
                <a:gd name="T9" fmla="*/ 4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3"/>
                  </a:moveTo>
                  <a:cubicBezTo>
                    <a:pt x="2" y="3"/>
                    <a:pt x="0" y="3"/>
                    <a:pt x="1" y="3"/>
                  </a:cubicBezTo>
                  <a:cubicBezTo>
                    <a:pt x="1" y="2"/>
                    <a:pt x="2" y="1"/>
                    <a:pt x="3" y="1"/>
                  </a:cubicBezTo>
                  <a:cubicBezTo>
                    <a:pt x="3" y="1"/>
                    <a:pt x="5" y="0"/>
                    <a:pt x="5" y="1"/>
                  </a:cubicBezTo>
                  <a:cubicBezTo>
                    <a:pt x="5" y="2"/>
                    <a:pt x="3" y="3"/>
                    <a:pt x="2"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9" name="Freeform 3345"/>
            <p:cNvSpPr>
              <a:spLocks noChangeAspect="1"/>
            </p:cNvSpPr>
            <p:nvPr/>
          </p:nvSpPr>
          <p:spPr bwMode="auto">
            <a:xfrm>
              <a:off x="8765713" y="5940547"/>
              <a:ext cx="33298" cy="31992"/>
            </a:xfrm>
            <a:custGeom>
              <a:avLst/>
              <a:gdLst>
                <a:gd name="T0" fmla="*/ 3 w 4"/>
                <a:gd name="T1" fmla="*/ 4 h 4"/>
                <a:gd name="T2" fmla="*/ 0 w 4"/>
                <a:gd name="T3" fmla="*/ 4 h 4"/>
                <a:gd name="T4" fmla="*/ 1 w 4"/>
                <a:gd name="T5" fmla="*/ 1 h 4"/>
                <a:gd name="T6" fmla="*/ 5 w 4"/>
                <a:gd name="T7" fmla="*/ 0 h 4"/>
                <a:gd name="T8" fmla="*/ 3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3"/>
                    <a:pt x="0" y="4"/>
                    <a:pt x="0" y="3"/>
                  </a:cubicBezTo>
                  <a:cubicBezTo>
                    <a:pt x="0" y="3"/>
                    <a:pt x="1" y="2"/>
                    <a:pt x="1" y="1"/>
                  </a:cubicBezTo>
                  <a:cubicBezTo>
                    <a:pt x="2" y="1"/>
                    <a:pt x="3" y="0"/>
                    <a:pt x="4" y="0"/>
                  </a:cubicBezTo>
                  <a:cubicBezTo>
                    <a:pt x="4" y="1"/>
                    <a:pt x="2" y="2"/>
                    <a:pt x="2"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70" name="Oval 3346"/>
            <p:cNvSpPr>
              <a:spLocks noChangeAspect="1" noChangeArrowheads="1"/>
            </p:cNvSpPr>
            <p:nvPr/>
          </p:nvSpPr>
          <p:spPr bwMode="auto">
            <a:xfrm>
              <a:off x="10846814" y="7172250"/>
              <a:ext cx="8322" cy="8001"/>
            </a:xfrm>
            <a:prstGeom prst="ellipse">
              <a:avLst/>
            </a:pr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71" name="Freeform 3347"/>
            <p:cNvSpPr>
              <a:spLocks noChangeAspect="1"/>
            </p:cNvSpPr>
            <p:nvPr/>
          </p:nvSpPr>
          <p:spPr bwMode="auto">
            <a:xfrm>
              <a:off x="11096546" y="6804339"/>
              <a:ext cx="24971" cy="15996"/>
            </a:xfrm>
            <a:custGeom>
              <a:avLst/>
              <a:gdLst>
                <a:gd name="T0" fmla="*/ 1 w 3"/>
                <a:gd name="T1" fmla="*/ 2 h 3"/>
                <a:gd name="T2" fmla="*/ 0 w 3"/>
                <a:gd name="T3" fmla="*/ 2 h 3"/>
                <a:gd name="T4" fmla="*/ 1 w 3"/>
                <a:gd name="T5" fmla="*/ 1 h 3"/>
                <a:gd name="T6" fmla="*/ 3 w 3"/>
                <a:gd name="T7" fmla="*/ 1 h 3"/>
                <a:gd name="T8" fmla="*/ 1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3"/>
                    <a:pt x="0" y="3"/>
                    <a:pt x="0" y="2"/>
                  </a:cubicBezTo>
                  <a:cubicBezTo>
                    <a:pt x="0" y="2"/>
                    <a:pt x="0" y="1"/>
                    <a:pt x="1" y="1"/>
                  </a:cubicBezTo>
                  <a:cubicBezTo>
                    <a:pt x="1" y="1"/>
                    <a:pt x="2" y="0"/>
                    <a:pt x="2" y="1"/>
                  </a:cubicBezTo>
                  <a:cubicBezTo>
                    <a:pt x="3" y="1"/>
                    <a:pt x="2" y="2"/>
                    <a:pt x="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72" name="Freeform 3522"/>
            <p:cNvSpPr>
              <a:spLocks noChangeAspect="1"/>
            </p:cNvSpPr>
            <p:nvPr/>
          </p:nvSpPr>
          <p:spPr bwMode="auto">
            <a:xfrm>
              <a:off x="8241272" y="7300219"/>
              <a:ext cx="158166" cy="47988"/>
            </a:xfrm>
            <a:custGeom>
              <a:avLst/>
              <a:gdLst>
                <a:gd name="T0" fmla="*/ 23 w 19"/>
                <a:gd name="T1" fmla="*/ 4 h 6"/>
                <a:gd name="T2" fmla="*/ 18 w 19"/>
                <a:gd name="T3" fmla="*/ 8 h 6"/>
                <a:gd name="T4" fmla="*/ 13 w 19"/>
                <a:gd name="T5" fmla="*/ 7 h 6"/>
                <a:gd name="T6" fmla="*/ 5 w 19"/>
                <a:gd name="T7" fmla="*/ 4 h 6"/>
                <a:gd name="T8" fmla="*/ 0 w 19"/>
                <a:gd name="T9" fmla="*/ 1 h 6"/>
                <a:gd name="T10" fmla="*/ 5 w 19"/>
                <a:gd name="T11" fmla="*/ 1 h 6"/>
                <a:gd name="T12" fmla="*/ 8 w 19"/>
                <a:gd name="T13" fmla="*/ 3 h 6"/>
                <a:gd name="T14" fmla="*/ 11 w 19"/>
                <a:gd name="T15" fmla="*/ 1 h 6"/>
                <a:gd name="T16" fmla="*/ 18 w 19"/>
                <a:gd name="T17" fmla="*/ 3 h 6"/>
                <a:gd name="T18" fmla="*/ 23 w 19"/>
                <a:gd name="T19" fmla="*/ 4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6"/>
                <a:gd name="T32" fmla="*/ 19 w 1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6">
                  <a:moveTo>
                    <a:pt x="19" y="3"/>
                  </a:moveTo>
                  <a:cubicBezTo>
                    <a:pt x="19" y="5"/>
                    <a:pt x="17" y="6"/>
                    <a:pt x="15" y="6"/>
                  </a:cubicBezTo>
                  <a:cubicBezTo>
                    <a:pt x="14" y="6"/>
                    <a:pt x="12" y="5"/>
                    <a:pt x="11" y="5"/>
                  </a:cubicBezTo>
                  <a:cubicBezTo>
                    <a:pt x="8" y="4"/>
                    <a:pt x="6" y="4"/>
                    <a:pt x="4" y="3"/>
                  </a:cubicBezTo>
                  <a:cubicBezTo>
                    <a:pt x="3" y="3"/>
                    <a:pt x="0" y="2"/>
                    <a:pt x="0" y="1"/>
                  </a:cubicBezTo>
                  <a:cubicBezTo>
                    <a:pt x="0" y="0"/>
                    <a:pt x="3" y="1"/>
                    <a:pt x="4" y="1"/>
                  </a:cubicBezTo>
                  <a:cubicBezTo>
                    <a:pt x="5" y="1"/>
                    <a:pt x="6" y="2"/>
                    <a:pt x="7" y="2"/>
                  </a:cubicBezTo>
                  <a:cubicBezTo>
                    <a:pt x="8" y="2"/>
                    <a:pt x="9" y="2"/>
                    <a:pt x="9" y="1"/>
                  </a:cubicBezTo>
                  <a:cubicBezTo>
                    <a:pt x="11" y="1"/>
                    <a:pt x="13" y="1"/>
                    <a:pt x="15" y="2"/>
                  </a:cubicBezTo>
                  <a:cubicBezTo>
                    <a:pt x="16" y="2"/>
                    <a:pt x="19" y="2"/>
                    <a:pt x="19"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73" name="Freeform 3523"/>
            <p:cNvSpPr>
              <a:spLocks noChangeAspect="1"/>
            </p:cNvSpPr>
            <p:nvPr/>
          </p:nvSpPr>
          <p:spPr bwMode="auto">
            <a:xfrm>
              <a:off x="8191326" y="7284223"/>
              <a:ext cx="33298" cy="23997"/>
            </a:xfrm>
            <a:custGeom>
              <a:avLst/>
              <a:gdLst>
                <a:gd name="T0" fmla="*/ 3 w 4"/>
                <a:gd name="T1" fmla="*/ 0 h 3"/>
                <a:gd name="T2" fmla="*/ 0 w 4"/>
                <a:gd name="T3" fmla="*/ 1 h 3"/>
                <a:gd name="T4" fmla="*/ 3 w 4"/>
                <a:gd name="T5" fmla="*/ 4 h 3"/>
                <a:gd name="T6" fmla="*/ 5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1" y="0"/>
                    <a:pt x="0" y="1"/>
                    <a:pt x="0" y="1"/>
                  </a:cubicBezTo>
                  <a:cubicBezTo>
                    <a:pt x="0" y="3"/>
                    <a:pt x="1" y="3"/>
                    <a:pt x="2" y="3"/>
                  </a:cubicBezTo>
                  <a:cubicBezTo>
                    <a:pt x="3" y="3"/>
                    <a:pt x="4" y="2"/>
                    <a:pt x="4" y="1"/>
                  </a:cubicBezTo>
                  <a:cubicBezTo>
                    <a:pt x="4" y="0"/>
                    <a:pt x="3"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74" name="Freeform 3524"/>
            <p:cNvSpPr>
              <a:spLocks noChangeAspect="1"/>
            </p:cNvSpPr>
            <p:nvPr/>
          </p:nvSpPr>
          <p:spPr bwMode="auto">
            <a:xfrm>
              <a:off x="7708510" y="7020289"/>
              <a:ext cx="74922" cy="47988"/>
            </a:xfrm>
            <a:custGeom>
              <a:avLst/>
              <a:gdLst>
                <a:gd name="T0" fmla="*/ 1 w 8"/>
                <a:gd name="T1" fmla="*/ 5 h 6"/>
                <a:gd name="T2" fmla="*/ 3 w 8"/>
                <a:gd name="T3" fmla="*/ 7 h 6"/>
                <a:gd name="T4" fmla="*/ 10 w 8"/>
                <a:gd name="T5" fmla="*/ 2 h 6"/>
                <a:gd name="T6" fmla="*/ 9 w 8"/>
                <a:gd name="T7" fmla="*/ 1 h 6"/>
                <a:gd name="T8" fmla="*/ 1 w 8"/>
                <a:gd name="T9" fmla="*/ 5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1" y="4"/>
                  </a:moveTo>
                  <a:cubicBezTo>
                    <a:pt x="0" y="5"/>
                    <a:pt x="1" y="6"/>
                    <a:pt x="2" y="6"/>
                  </a:cubicBezTo>
                  <a:cubicBezTo>
                    <a:pt x="4" y="5"/>
                    <a:pt x="6" y="3"/>
                    <a:pt x="8" y="2"/>
                  </a:cubicBezTo>
                  <a:cubicBezTo>
                    <a:pt x="8" y="1"/>
                    <a:pt x="7" y="0"/>
                    <a:pt x="7" y="1"/>
                  </a:cubicBezTo>
                  <a:cubicBezTo>
                    <a:pt x="5" y="1"/>
                    <a:pt x="3" y="3"/>
                    <a:pt x="1"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75" name="Freeform 3525"/>
            <p:cNvSpPr>
              <a:spLocks noChangeAspect="1"/>
            </p:cNvSpPr>
            <p:nvPr/>
          </p:nvSpPr>
          <p:spPr bwMode="auto">
            <a:xfrm>
              <a:off x="7833379" y="6940309"/>
              <a:ext cx="24971" cy="23992"/>
            </a:xfrm>
            <a:custGeom>
              <a:avLst/>
              <a:gdLst>
                <a:gd name="T0" fmla="*/ 1 w 3"/>
                <a:gd name="T1" fmla="*/ 0 h 3"/>
                <a:gd name="T2" fmla="*/ 1 w 3"/>
                <a:gd name="T3" fmla="*/ 3 h 3"/>
                <a:gd name="T4" fmla="*/ 4 w 3"/>
                <a:gd name="T5" fmla="*/ 3 h 3"/>
                <a:gd name="T6" fmla="*/ 4 w 3"/>
                <a:gd name="T7" fmla="*/ 1 h 3"/>
                <a:gd name="T8" fmla="*/ 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1" y="1"/>
                    <a:pt x="0" y="2"/>
                    <a:pt x="1" y="3"/>
                  </a:cubicBezTo>
                  <a:cubicBezTo>
                    <a:pt x="1" y="3"/>
                    <a:pt x="2" y="3"/>
                    <a:pt x="3" y="3"/>
                  </a:cubicBezTo>
                  <a:cubicBezTo>
                    <a:pt x="3" y="2"/>
                    <a:pt x="3" y="2"/>
                    <a:pt x="3" y="1"/>
                  </a:cubicBezTo>
                  <a:cubicBezTo>
                    <a:pt x="3" y="1"/>
                    <a:pt x="2" y="0"/>
                    <a:pt x="1"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76" name="Freeform 3526"/>
            <p:cNvSpPr>
              <a:spLocks noChangeAspect="1"/>
            </p:cNvSpPr>
            <p:nvPr/>
          </p:nvSpPr>
          <p:spPr bwMode="auto">
            <a:xfrm>
              <a:off x="8016516" y="7068278"/>
              <a:ext cx="41619" cy="23992"/>
            </a:xfrm>
            <a:custGeom>
              <a:avLst/>
              <a:gdLst>
                <a:gd name="T0" fmla="*/ 1 w 4"/>
                <a:gd name="T1" fmla="*/ 1 h 3"/>
                <a:gd name="T2" fmla="*/ 1 w 4"/>
                <a:gd name="T3" fmla="*/ 4 h 3"/>
                <a:gd name="T4" fmla="*/ 4 w 4"/>
                <a:gd name="T5" fmla="*/ 3 h 3"/>
                <a:gd name="T6" fmla="*/ 5 w 4"/>
                <a:gd name="T7" fmla="*/ 1 h 3"/>
                <a:gd name="T8" fmla="*/ 1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1"/>
                  </a:moveTo>
                  <a:cubicBezTo>
                    <a:pt x="0" y="1"/>
                    <a:pt x="0" y="2"/>
                    <a:pt x="1" y="3"/>
                  </a:cubicBezTo>
                  <a:cubicBezTo>
                    <a:pt x="2" y="3"/>
                    <a:pt x="3" y="3"/>
                    <a:pt x="3" y="2"/>
                  </a:cubicBezTo>
                  <a:cubicBezTo>
                    <a:pt x="4" y="2"/>
                    <a:pt x="4" y="1"/>
                    <a:pt x="4" y="1"/>
                  </a:cubicBezTo>
                  <a:cubicBezTo>
                    <a:pt x="3" y="0"/>
                    <a:pt x="2" y="1"/>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77" name="Freeform 3527"/>
            <p:cNvSpPr>
              <a:spLocks noChangeAspect="1"/>
            </p:cNvSpPr>
            <p:nvPr/>
          </p:nvSpPr>
          <p:spPr bwMode="auto">
            <a:xfrm>
              <a:off x="10355671" y="7172250"/>
              <a:ext cx="174815" cy="183958"/>
            </a:xfrm>
            <a:custGeom>
              <a:avLst/>
              <a:gdLst>
                <a:gd name="T0" fmla="*/ 13 w 22"/>
                <a:gd name="T1" fmla="*/ 0 h 26"/>
                <a:gd name="T2" fmla="*/ 17 w 22"/>
                <a:gd name="T3" fmla="*/ 7 h 26"/>
                <a:gd name="T4" fmla="*/ 11 w 22"/>
                <a:gd name="T5" fmla="*/ 18 h 26"/>
                <a:gd name="T6" fmla="*/ 7 w 22"/>
                <a:gd name="T7" fmla="*/ 25 h 26"/>
                <a:gd name="T8" fmla="*/ 13 w 22"/>
                <a:gd name="T9" fmla="*/ 25 h 26"/>
                <a:gd name="T10" fmla="*/ 17 w 22"/>
                <a:gd name="T11" fmla="*/ 17 h 26"/>
                <a:gd name="T12" fmla="*/ 24 w 22"/>
                <a:gd name="T13" fmla="*/ 17 h 26"/>
                <a:gd name="T14" fmla="*/ 20 w 22"/>
                <a:gd name="T15" fmla="*/ 25 h 26"/>
                <a:gd name="T16" fmla="*/ 12 w 22"/>
                <a:gd name="T17" fmla="*/ 31 h 26"/>
                <a:gd name="T18" fmla="*/ 5 w 22"/>
                <a:gd name="T19" fmla="*/ 29 h 26"/>
                <a:gd name="T20" fmla="*/ 1 w 22"/>
                <a:gd name="T21" fmla="*/ 23 h 26"/>
                <a:gd name="T22" fmla="*/ 1 w 22"/>
                <a:gd name="T23" fmla="*/ 14 h 26"/>
                <a:gd name="T24" fmla="*/ 9 w 22"/>
                <a:gd name="T25" fmla="*/ 2 h 26"/>
                <a:gd name="T26" fmla="*/ 13 w 22"/>
                <a:gd name="T27" fmla="*/ 0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6"/>
                <a:gd name="T44" fmla="*/ 22 w 22"/>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6">
                  <a:moveTo>
                    <a:pt x="11" y="0"/>
                  </a:moveTo>
                  <a:cubicBezTo>
                    <a:pt x="13" y="1"/>
                    <a:pt x="15" y="4"/>
                    <a:pt x="14" y="6"/>
                  </a:cubicBezTo>
                  <a:cubicBezTo>
                    <a:pt x="14" y="10"/>
                    <a:pt x="11" y="12"/>
                    <a:pt x="9" y="15"/>
                  </a:cubicBezTo>
                  <a:cubicBezTo>
                    <a:pt x="8" y="17"/>
                    <a:pt x="6" y="19"/>
                    <a:pt x="6" y="21"/>
                  </a:cubicBezTo>
                  <a:cubicBezTo>
                    <a:pt x="7" y="22"/>
                    <a:pt x="10" y="22"/>
                    <a:pt x="11" y="21"/>
                  </a:cubicBezTo>
                  <a:cubicBezTo>
                    <a:pt x="12" y="20"/>
                    <a:pt x="12" y="16"/>
                    <a:pt x="14" y="14"/>
                  </a:cubicBezTo>
                  <a:cubicBezTo>
                    <a:pt x="15" y="13"/>
                    <a:pt x="19" y="12"/>
                    <a:pt x="20" y="14"/>
                  </a:cubicBezTo>
                  <a:cubicBezTo>
                    <a:pt x="22" y="16"/>
                    <a:pt x="19" y="19"/>
                    <a:pt x="17" y="21"/>
                  </a:cubicBezTo>
                  <a:cubicBezTo>
                    <a:pt x="15" y="23"/>
                    <a:pt x="13" y="25"/>
                    <a:pt x="10" y="26"/>
                  </a:cubicBezTo>
                  <a:cubicBezTo>
                    <a:pt x="8" y="26"/>
                    <a:pt x="6" y="25"/>
                    <a:pt x="4" y="24"/>
                  </a:cubicBezTo>
                  <a:cubicBezTo>
                    <a:pt x="3" y="23"/>
                    <a:pt x="1" y="21"/>
                    <a:pt x="1" y="19"/>
                  </a:cubicBezTo>
                  <a:cubicBezTo>
                    <a:pt x="0" y="17"/>
                    <a:pt x="0" y="14"/>
                    <a:pt x="1" y="12"/>
                  </a:cubicBezTo>
                  <a:cubicBezTo>
                    <a:pt x="3" y="8"/>
                    <a:pt x="5" y="5"/>
                    <a:pt x="8" y="2"/>
                  </a:cubicBezTo>
                  <a:cubicBezTo>
                    <a:pt x="9" y="1"/>
                    <a:pt x="10" y="0"/>
                    <a:pt x="11"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78" name="Freeform 3528"/>
            <p:cNvSpPr>
              <a:spLocks noChangeAspect="1"/>
            </p:cNvSpPr>
            <p:nvPr/>
          </p:nvSpPr>
          <p:spPr bwMode="auto">
            <a:xfrm>
              <a:off x="10089290" y="7148259"/>
              <a:ext cx="224762" cy="151961"/>
            </a:xfrm>
            <a:custGeom>
              <a:avLst/>
              <a:gdLst>
                <a:gd name="T0" fmla="*/ 32 w 28"/>
                <a:gd name="T1" fmla="*/ 13 h 20"/>
                <a:gd name="T2" fmla="*/ 27 w 28"/>
                <a:gd name="T3" fmla="*/ 17 h 20"/>
                <a:gd name="T4" fmla="*/ 27 w 28"/>
                <a:gd name="T5" fmla="*/ 23 h 20"/>
                <a:gd name="T6" fmla="*/ 19 w 28"/>
                <a:gd name="T7" fmla="*/ 22 h 20"/>
                <a:gd name="T8" fmla="*/ 19 w 28"/>
                <a:gd name="T9" fmla="*/ 17 h 20"/>
                <a:gd name="T10" fmla="*/ 13 w 28"/>
                <a:gd name="T11" fmla="*/ 19 h 20"/>
                <a:gd name="T12" fmla="*/ 6 w 28"/>
                <a:gd name="T13" fmla="*/ 14 h 20"/>
                <a:gd name="T14" fmla="*/ 1 w 28"/>
                <a:gd name="T15" fmla="*/ 12 h 20"/>
                <a:gd name="T16" fmla="*/ 1 w 28"/>
                <a:gd name="T17" fmla="*/ 5 h 20"/>
                <a:gd name="T18" fmla="*/ 5 w 28"/>
                <a:gd name="T19" fmla="*/ 1 h 20"/>
                <a:gd name="T20" fmla="*/ 5 w 28"/>
                <a:gd name="T21" fmla="*/ 8 h 20"/>
                <a:gd name="T22" fmla="*/ 9 w 28"/>
                <a:gd name="T23" fmla="*/ 12 h 20"/>
                <a:gd name="T24" fmla="*/ 16 w 28"/>
                <a:gd name="T25" fmla="*/ 14 h 20"/>
                <a:gd name="T26" fmla="*/ 23 w 28"/>
                <a:gd name="T27" fmla="*/ 13 h 20"/>
                <a:gd name="T28" fmla="*/ 32 w 28"/>
                <a:gd name="T29" fmla="*/ 13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20"/>
                <a:gd name="T47" fmla="*/ 28 w 28"/>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20">
                  <a:moveTo>
                    <a:pt x="26" y="11"/>
                  </a:moveTo>
                  <a:cubicBezTo>
                    <a:pt x="28" y="13"/>
                    <a:pt x="23" y="13"/>
                    <a:pt x="22" y="14"/>
                  </a:cubicBezTo>
                  <a:cubicBezTo>
                    <a:pt x="21" y="16"/>
                    <a:pt x="23" y="18"/>
                    <a:pt x="22" y="19"/>
                  </a:cubicBezTo>
                  <a:cubicBezTo>
                    <a:pt x="20" y="20"/>
                    <a:pt x="18" y="19"/>
                    <a:pt x="16" y="18"/>
                  </a:cubicBezTo>
                  <a:cubicBezTo>
                    <a:pt x="16" y="17"/>
                    <a:pt x="17" y="15"/>
                    <a:pt x="16" y="14"/>
                  </a:cubicBezTo>
                  <a:cubicBezTo>
                    <a:pt x="14" y="14"/>
                    <a:pt x="13" y="16"/>
                    <a:pt x="11" y="16"/>
                  </a:cubicBezTo>
                  <a:cubicBezTo>
                    <a:pt x="8" y="16"/>
                    <a:pt x="7" y="13"/>
                    <a:pt x="5" y="12"/>
                  </a:cubicBezTo>
                  <a:cubicBezTo>
                    <a:pt x="3" y="11"/>
                    <a:pt x="2" y="11"/>
                    <a:pt x="1" y="10"/>
                  </a:cubicBezTo>
                  <a:cubicBezTo>
                    <a:pt x="0" y="8"/>
                    <a:pt x="1" y="6"/>
                    <a:pt x="1" y="4"/>
                  </a:cubicBezTo>
                  <a:cubicBezTo>
                    <a:pt x="2" y="3"/>
                    <a:pt x="3" y="0"/>
                    <a:pt x="4" y="1"/>
                  </a:cubicBezTo>
                  <a:cubicBezTo>
                    <a:pt x="5" y="2"/>
                    <a:pt x="3" y="5"/>
                    <a:pt x="4" y="7"/>
                  </a:cubicBezTo>
                  <a:cubicBezTo>
                    <a:pt x="4" y="8"/>
                    <a:pt x="5" y="9"/>
                    <a:pt x="7" y="10"/>
                  </a:cubicBezTo>
                  <a:cubicBezTo>
                    <a:pt x="9" y="11"/>
                    <a:pt x="11" y="11"/>
                    <a:pt x="13" y="12"/>
                  </a:cubicBezTo>
                  <a:cubicBezTo>
                    <a:pt x="15" y="12"/>
                    <a:pt x="17" y="11"/>
                    <a:pt x="19" y="11"/>
                  </a:cubicBezTo>
                  <a:cubicBezTo>
                    <a:pt x="22" y="11"/>
                    <a:pt x="25" y="9"/>
                    <a:pt x="26" y="1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79" name="Freeform 3529"/>
            <p:cNvSpPr>
              <a:spLocks noChangeAspect="1"/>
            </p:cNvSpPr>
            <p:nvPr/>
          </p:nvSpPr>
          <p:spPr bwMode="auto">
            <a:xfrm>
              <a:off x="10122588" y="6796343"/>
              <a:ext cx="266381" cy="111973"/>
            </a:xfrm>
            <a:custGeom>
              <a:avLst/>
              <a:gdLst>
                <a:gd name="T0" fmla="*/ 1 w 33"/>
                <a:gd name="T1" fmla="*/ 2 h 15"/>
                <a:gd name="T2" fmla="*/ 2 w 33"/>
                <a:gd name="T3" fmla="*/ 0 h 15"/>
                <a:gd name="T4" fmla="*/ 23 w 33"/>
                <a:gd name="T5" fmla="*/ 4 h 15"/>
                <a:gd name="T6" fmla="*/ 36 w 33"/>
                <a:gd name="T7" fmla="*/ 11 h 15"/>
                <a:gd name="T8" fmla="*/ 39 w 33"/>
                <a:gd name="T9" fmla="*/ 16 h 15"/>
                <a:gd name="T10" fmla="*/ 23 w 33"/>
                <a:gd name="T11" fmla="*/ 14 h 15"/>
                <a:gd name="T12" fmla="*/ 11 w 33"/>
                <a:gd name="T13" fmla="*/ 7 h 15"/>
                <a:gd name="T14" fmla="*/ 1 w 33"/>
                <a:gd name="T15" fmla="*/ 2 h 15"/>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15"/>
                <a:gd name="T26" fmla="*/ 33 w 33"/>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15">
                  <a:moveTo>
                    <a:pt x="1" y="2"/>
                  </a:moveTo>
                  <a:cubicBezTo>
                    <a:pt x="0" y="1"/>
                    <a:pt x="1" y="0"/>
                    <a:pt x="2" y="0"/>
                  </a:cubicBezTo>
                  <a:cubicBezTo>
                    <a:pt x="7" y="0"/>
                    <a:pt x="13" y="2"/>
                    <a:pt x="19" y="3"/>
                  </a:cubicBezTo>
                  <a:cubicBezTo>
                    <a:pt x="23" y="5"/>
                    <a:pt x="27" y="7"/>
                    <a:pt x="30" y="9"/>
                  </a:cubicBezTo>
                  <a:cubicBezTo>
                    <a:pt x="32" y="10"/>
                    <a:pt x="33" y="13"/>
                    <a:pt x="32" y="13"/>
                  </a:cubicBezTo>
                  <a:cubicBezTo>
                    <a:pt x="28" y="15"/>
                    <a:pt x="23" y="13"/>
                    <a:pt x="19" y="12"/>
                  </a:cubicBezTo>
                  <a:cubicBezTo>
                    <a:pt x="16" y="11"/>
                    <a:pt x="13" y="8"/>
                    <a:pt x="9" y="6"/>
                  </a:cubicBezTo>
                  <a:cubicBezTo>
                    <a:pt x="7" y="4"/>
                    <a:pt x="3" y="3"/>
                    <a:pt x="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80" name="Freeform 3530"/>
            <p:cNvSpPr>
              <a:spLocks noChangeAspect="1"/>
            </p:cNvSpPr>
            <p:nvPr/>
          </p:nvSpPr>
          <p:spPr bwMode="auto">
            <a:xfrm>
              <a:off x="10322374" y="7068278"/>
              <a:ext cx="49946" cy="63985"/>
            </a:xfrm>
            <a:custGeom>
              <a:avLst/>
              <a:gdLst>
                <a:gd name="T0" fmla="*/ 6 w 6"/>
                <a:gd name="T1" fmla="*/ 1 h 9"/>
                <a:gd name="T2" fmla="*/ 0 w 6"/>
                <a:gd name="T3" fmla="*/ 11 h 9"/>
                <a:gd name="T4" fmla="*/ 4 w 6"/>
                <a:gd name="T5" fmla="*/ 10 h 9"/>
                <a:gd name="T6" fmla="*/ 7 w 6"/>
                <a:gd name="T7" fmla="*/ 1 h 9"/>
                <a:gd name="T8" fmla="*/ 6 w 6"/>
                <a:gd name="T9" fmla="*/ 1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5" y="1"/>
                  </a:moveTo>
                  <a:cubicBezTo>
                    <a:pt x="3" y="3"/>
                    <a:pt x="1" y="6"/>
                    <a:pt x="0" y="9"/>
                  </a:cubicBezTo>
                  <a:cubicBezTo>
                    <a:pt x="0" y="9"/>
                    <a:pt x="2" y="9"/>
                    <a:pt x="3" y="8"/>
                  </a:cubicBezTo>
                  <a:cubicBezTo>
                    <a:pt x="4" y="6"/>
                    <a:pt x="5" y="4"/>
                    <a:pt x="6" y="1"/>
                  </a:cubicBezTo>
                  <a:cubicBezTo>
                    <a:pt x="6" y="1"/>
                    <a:pt x="5" y="0"/>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81" name="Freeform 3531"/>
            <p:cNvSpPr>
              <a:spLocks noChangeAspect="1"/>
            </p:cNvSpPr>
            <p:nvPr/>
          </p:nvSpPr>
          <p:spPr bwMode="auto">
            <a:xfrm>
              <a:off x="10588755" y="6580393"/>
              <a:ext cx="657631" cy="639846"/>
            </a:xfrm>
            <a:custGeom>
              <a:avLst/>
              <a:gdLst>
                <a:gd name="T0" fmla="*/ 63 w 83"/>
                <a:gd name="T1" fmla="*/ 2 h 88"/>
                <a:gd name="T2" fmla="*/ 56 w 83"/>
                <a:gd name="T3" fmla="*/ 7 h 88"/>
                <a:gd name="T4" fmla="*/ 55 w 83"/>
                <a:gd name="T5" fmla="*/ 16 h 88"/>
                <a:gd name="T6" fmla="*/ 44 w 83"/>
                <a:gd name="T7" fmla="*/ 30 h 88"/>
                <a:gd name="T8" fmla="*/ 43 w 83"/>
                <a:gd name="T9" fmla="*/ 38 h 88"/>
                <a:gd name="T10" fmla="*/ 50 w 83"/>
                <a:gd name="T11" fmla="*/ 29 h 88"/>
                <a:gd name="T12" fmla="*/ 56 w 83"/>
                <a:gd name="T13" fmla="*/ 35 h 88"/>
                <a:gd name="T14" fmla="*/ 50 w 83"/>
                <a:gd name="T15" fmla="*/ 39 h 88"/>
                <a:gd name="T16" fmla="*/ 63 w 83"/>
                <a:gd name="T17" fmla="*/ 47 h 88"/>
                <a:gd name="T18" fmla="*/ 69 w 83"/>
                <a:gd name="T19" fmla="*/ 47 h 88"/>
                <a:gd name="T20" fmla="*/ 74 w 83"/>
                <a:gd name="T21" fmla="*/ 45 h 88"/>
                <a:gd name="T22" fmla="*/ 79 w 83"/>
                <a:gd name="T23" fmla="*/ 44 h 88"/>
                <a:gd name="T24" fmla="*/ 86 w 83"/>
                <a:gd name="T25" fmla="*/ 45 h 88"/>
                <a:gd name="T26" fmla="*/ 78 w 83"/>
                <a:gd name="T27" fmla="*/ 56 h 88"/>
                <a:gd name="T28" fmla="*/ 79 w 83"/>
                <a:gd name="T29" fmla="*/ 66 h 88"/>
                <a:gd name="T30" fmla="*/ 88 w 83"/>
                <a:gd name="T31" fmla="*/ 62 h 88"/>
                <a:gd name="T32" fmla="*/ 88 w 83"/>
                <a:gd name="T33" fmla="*/ 67 h 88"/>
                <a:gd name="T34" fmla="*/ 79 w 83"/>
                <a:gd name="T35" fmla="*/ 72 h 88"/>
                <a:gd name="T36" fmla="*/ 81 w 83"/>
                <a:gd name="T37" fmla="*/ 75 h 88"/>
                <a:gd name="T38" fmla="*/ 79 w 83"/>
                <a:gd name="T39" fmla="*/ 81 h 88"/>
                <a:gd name="T40" fmla="*/ 82 w 83"/>
                <a:gd name="T41" fmla="*/ 80 h 88"/>
                <a:gd name="T42" fmla="*/ 91 w 83"/>
                <a:gd name="T43" fmla="*/ 73 h 88"/>
                <a:gd name="T44" fmla="*/ 92 w 83"/>
                <a:gd name="T45" fmla="*/ 76 h 88"/>
                <a:gd name="T46" fmla="*/ 88 w 83"/>
                <a:gd name="T47" fmla="*/ 87 h 88"/>
                <a:gd name="T48" fmla="*/ 95 w 83"/>
                <a:gd name="T49" fmla="*/ 80 h 88"/>
                <a:gd name="T50" fmla="*/ 93 w 83"/>
                <a:gd name="T51" fmla="*/ 91 h 88"/>
                <a:gd name="T52" fmla="*/ 88 w 83"/>
                <a:gd name="T53" fmla="*/ 103 h 88"/>
                <a:gd name="T54" fmla="*/ 80 w 83"/>
                <a:gd name="T55" fmla="*/ 103 h 88"/>
                <a:gd name="T56" fmla="*/ 80 w 83"/>
                <a:gd name="T57" fmla="*/ 94 h 88"/>
                <a:gd name="T58" fmla="*/ 72 w 83"/>
                <a:gd name="T59" fmla="*/ 101 h 88"/>
                <a:gd name="T60" fmla="*/ 76 w 83"/>
                <a:gd name="T61" fmla="*/ 88 h 88"/>
                <a:gd name="T62" fmla="*/ 75 w 83"/>
                <a:gd name="T63" fmla="*/ 79 h 88"/>
                <a:gd name="T64" fmla="*/ 70 w 83"/>
                <a:gd name="T65" fmla="*/ 78 h 88"/>
                <a:gd name="T66" fmla="*/ 68 w 83"/>
                <a:gd name="T67" fmla="*/ 88 h 88"/>
                <a:gd name="T68" fmla="*/ 60 w 83"/>
                <a:gd name="T69" fmla="*/ 91 h 88"/>
                <a:gd name="T70" fmla="*/ 54 w 83"/>
                <a:gd name="T71" fmla="*/ 98 h 88"/>
                <a:gd name="T72" fmla="*/ 45 w 83"/>
                <a:gd name="T73" fmla="*/ 98 h 88"/>
                <a:gd name="T74" fmla="*/ 57 w 83"/>
                <a:gd name="T75" fmla="*/ 88 h 88"/>
                <a:gd name="T76" fmla="*/ 61 w 83"/>
                <a:gd name="T77" fmla="*/ 80 h 88"/>
                <a:gd name="T78" fmla="*/ 52 w 83"/>
                <a:gd name="T79" fmla="*/ 85 h 88"/>
                <a:gd name="T80" fmla="*/ 44 w 83"/>
                <a:gd name="T81" fmla="*/ 79 h 88"/>
                <a:gd name="T82" fmla="*/ 27 w 83"/>
                <a:gd name="T83" fmla="*/ 82 h 88"/>
                <a:gd name="T84" fmla="*/ 13 w 83"/>
                <a:gd name="T85" fmla="*/ 80 h 88"/>
                <a:gd name="T86" fmla="*/ 4 w 83"/>
                <a:gd name="T87" fmla="*/ 82 h 88"/>
                <a:gd name="T88" fmla="*/ 0 w 83"/>
                <a:gd name="T89" fmla="*/ 75 h 88"/>
                <a:gd name="T90" fmla="*/ 11 w 83"/>
                <a:gd name="T91" fmla="*/ 66 h 88"/>
                <a:gd name="T92" fmla="*/ 18 w 83"/>
                <a:gd name="T93" fmla="*/ 61 h 88"/>
                <a:gd name="T94" fmla="*/ 5 w 83"/>
                <a:gd name="T95" fmla="*/ 61 h 88"/>
                <a:gd name="T96" fmla="*/ 13 w 83"/>
                <a:gd name="T97" fmla="*/ 54 h 88"/>
                <a:gd name="T98" fmla="*/ 23 w 83"/>
                <a:gd name="T99" fmla="*/ 53 h 88"/>
                <a:gd name="T100" fmla="*/ 21 w 83"/>
                <a:gd name="T101" fmla="*/ 47 h 88"/>
                <a:gd name="T102" fmla="*/ 21 w 83"/>
                <a:gd name="T103" fmla="*/ 42 h 88"/>
                <a:gd name="T104" fmla="*/ 31 w 83"/>
                <a:gd name="T105" fmla="*/ 31 h 88"/>
                <a:gd name="T106" fmla="*/ 36 w 83"/>
                <a:gd name="T107" fmla="*/ 20 h 88"/>
                <a:gd name="T108" fmla="*/ 43 w 83"/>
                <a:gd name="T109" fmla="*/ 8 h 88"/>
                <a:gd name="T110" fmla="*/ 52 w 83"/>
                <a:gd name="T111" fmla="*/ 1 h 88"/>
                <a:gd name="T112" fmla="*/ 58 w 83"/>
                <a:gd name="T113" fmla="*/ 1 h 88"/>
                <a:gd name="T114" fmla="*/ 63 w 83"/>
                <a:gd name="T115" fmla="*/ 2 h 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3"/>
                <a:gd name="T175" fmla="*/ 0 h 88"/>
                <a:gd name="T176" fmla="*/ 83 w 83"/>
                <a:gd name="T177" fmla="*/ 88 h 8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3" h="88">
                  <a:moveTo>
                    <a:pt x="53" y="2"/>
                  </a:moveTo>
                  <a:cubicBezTo>
                    <a:pt x="52" y="4"/>
                    <a:pt x="48" y="4"/>
                    <a:pt x="47" y="6"/>
                  </a:cubicBezTo>
                  <a:cubicBezTo>
                    <a:pt x="46" y="8"/>
                    <a:pt x="48" y="11"/>
                    <a:pt x="46" y="13"/>
                  </a:cubicBezTo>
                  <a:cubicBezTo>
                    <a:pt x="44" y="18"/>
                    <a:pt x="40" y="21"/>
                    <a:pt x="37" y="25"/>
                  </a:cubicBezTo>
                  <a:cubicBezTo>
                    <a:pt x="36" y="27"/>
                    <a:pt x="34" y="32"/>
                    <a:pt x="36" y="32"/>
                  </a:cubicBezTo>
                  <a:cubicBezTo>
                    <a:pt x="39" y="31"/>
                    <a:pt x="39" y="25"/>
                    <a:pt x="42" y="24"/>
                  </a:cubicBezTo>
                  <a:cubicBezTo>
                    <a:pt x="44" y="24"/>
                    <a:pt x="47" y="27"/>
                    <a:pt x="47" y="29"/>
                  </a:cubicBezTo>
                  <a:cubicBezTo>
                    <a:pt x="47" y="31"/>
                    <a:pt x="40" y="31"/>
                    <a:pt x="42" y="33"/>
                  </a:cubicBezTo>
                  <a:cubicBezTo>
                    <a:pt x="44" y="37"/>
                    <a:pt x="49" y="37"/>
                    <a:pt x="53" y="39"/>
                  </a:cubicBezTo>
                  <a:cubicBezTo>
                    <a:pt x="55" y="39"/>
                    <a:pt x="56" y="40"/>
                    <a:pt x="58" y="39"/>
                  </a:cubicBezTo>
                  <a:cubicBezTo>
                    <a:pt x="60" y="35"/>
                    <a:pt x="61" y="39"/>
                    <a:pt x="62" y="38"/>
                  </a:cubicBezTo>
                  <a:cubicBezTo>
                    <a:pt x="63" y="38"/>
                    <a:pt x="64" y="37"/>
                    <a:pt x="66" y="37"/>
                  </a:cubicBezTo>
                  <a:cubicBezTo>
                    <a:pt x="68" y="37"/>
                    <a:pt x="73" y="36"/>
                    <a:pt x="72" y="38"/>
                  </a:cubicBezTo>
                  <a:cubicBezTo>
                    <a:pt x="72" y="42"/>
                    <a:pt x="67" y="43"/>
                    <a:pt x="65" y="47"/>
                  </a:cubicBezTo>
                  <a:cubicBezTo>
                    <a:pt x="64" y="49"/>
                    <a:pt x="63" y="53"/>
                    <a:pt x="66" y="55"/>
                  </a:cubicBezTo>
                  <a:cubicBezTo>
                    <a:pt x="68" y="56"/>
                    <a:pt x="71" y="52"/>
                    <a:pt x="74" y="52"/>
                  </a:cubicBezTo>
                  <a:cubicBezTo>
                    <a:pt x="76" y="52"/>
                    <a:pt x="75" y="55"/>
                    <a:pt x="74" y="56"/>
                  </a:cubicBezTo>
                  <a:cubicBezTo>
                    <a:pt x="72" y="58"/>
                    <a:pt x="68" y="58"/>
                    <a:pt x="66" y="60"/>
                  </a:cubicBezTo>
                  <a:cubicBezTo>
                    <a:pt x="66" y="61"/>
                    <a:pt x="68" y="62"/>
                    <a:pt x="68" y="63"/>
                  </a:cubicBezTo>
                  <a:cubicBezTo>
                    <a:pt x="68" y="65"/>
                    <a:pt x="65" y="67"/>
                    <a:pt x="66" y="68"/>
                  </a:cubicBezTo>
                  <a:cubicBezTo>
                    <a:pt x="66" y="69"/>
                    <a:pt x="68" y="68"/>
                    <a:pt x="69" y="67"/>
                  </a:cubicBezTo>
                  <a:cubicBezTo>
                    <a:pt x="71" y="65"/>
                    <a:pt x="73" y="62"/>
                    <a:pt x="76" y="61"/>
                  </a:cubicBezTo>
                  <a:cubicBezTo>
                    <a:pt x="77" y="61"/>
                    <a:pt x="77" y="63"/>
                    <a:pt x="77" y="64"/>
                  </a:cubicBezTo>
                  <a:cubicBezTo>
                    <a:pt x="76" y="67"/>
                    <a:pt x="71" y="71"/>
                    <a:pt x="74" y="73"/>
                  </a:cubicBezTo>
                  <a:cubicBezTo>
                    <a:pt x="76" y="74"/>
                    <a:pt x="78" y="65"/>
                    <a:pt x="80" y="67"/>
                  </a:cubicBezTo>
                  <a:cubicBezTo>
                    <a:pt x="83" y="69"/>
                    <a:pt x="79" y="73"/>
                    <a:pt x="78" y="76"/>
                  </a:cubicBezTo>
                  <a:cubicBezTo>
                    <a:pt x="77" y="79"/>
                    <a:pt x="77" y="84"/>
                    <a:pt x="74" y="86"/>
                  </a:cubicBezTo>
                  <a:cubicBezTo>
                    <a:pt x="73" y="88"/>
                    <a:pt x="69" y="88"/>
                    <a:pt x="67" y="86"/>
                  </a:cubicBezTo>
                  <a:cubicBezTo>
                    <a:pt x="65" y="84"/>
                    <a:pt x="69" y="79"/>
                    <a:pt x="67" y="79"/>
                  </a:cubicBezTo>
                  <a:cubicBezTo>
                    <a:pt x="64" y="79"/>
                    <a:pt x="62" y="88"/>
                    <a:pt x="60" y="85"/>
                  </a:cubicBezTo>
                  <a:cubicBezTo>
                    <a:pt x="58" y="82"/>
                    <a:pt x="63" y="78"/>
                    <a:pt x="64" y="74"/>
                  </a:cubicBezTo>
                  <a:cubicBezTo>
                    <a:pt x="64" y="71"/>
                    <a:pt x="64" y="68"/>
                    <a:pt x="63" y="66"/>
                  </a:cubicBezTo>
                  <a:cubicBezTo>
                    <a:pt x="62" y="65"/>
                    <a:pt x="60" y="64"/>
                    <a:pt x="59" y="65"/>
                  </a:cubicBezTo>
                  <a:cubicBezTo>
                    <a:pt x="58" y="68"/>
                    <a:pt x="59" y="72"/>
                    <a:pt x="57" y="74"/>
                  </a:cubicBezTo>
                  <a:cubicBezTo>
                    <a:pt x="55" y="76"/>
                    <a:pt x="52" y="75"/>
                    <a:pt x="50" y="76"/>
                  </a:cubicBezTo>
                  <a:cubicBezTo>
                    <a:pt x="48" y="78"/>
                    <a:pt x="47" y="81"/>
                    <a:pt x="45" y="82"/>
                  </a:cubicBezTo>
                  <a:cubicBezTo>
                    <a:pt x="43" y="83"/>
                    <a:pt x="37" y="84"/>
                    <a:pt x="38" y="82"/>
                  </a:cubicBezTo>
                  <a:cubicBezTo>
                    <a:pt x="39" y="78"/>
                    <a:pt x="45" y="78"/>
                    <a:pt x="48" y="74"/>
                  </a:cubicBezTo>
                  <a:cubicBezTo>
                    <a:pt x="50" y="73"/>
                    <a:pt x="53" y="69"/>
                    <a:pt x="51" y="67"/>
                  </a:cubicBezTo>
                  <a:cubicBezTo>
                    <a:pt x="49" y="66"/>
                    <a:pt x="47" y="71"/>
                    <a:pt x="44" y="71"/>
                  </a:cubicBezTo>
                  <a:cubicBezTo>
                    <a:pt x="41" y="71"/>
                    <a:pt x="40" y="66"/>
                    <a:pt x="37" y="66"/>
                  </a:cubicBezTo>
                  <a:cubicBezTo>
                    <a:pt x="32" y="65"/>
                    <a:pt x="28" y="69"/>
                    <a:pt x="23" y="69"/>
                  </a:cubicBezTo>
                  <a:cubicBezTo>
                    <a:pt x="19" y="69"/>
                    <a:pt x="15" y="67"/>
                    <a:pt x="11" y="67"/>
                  </a:cubicBezTo>
                  <a:cubicBezTo>
                    <a:pt x="8" y="67"/>
                    <a:pt x="6" y="70"/>
                    <a:pt x="3" y="69"/>
                  </a:cubicBezTo>
                  <a:cubicBezTo>
                    <a:pt x="1" y="68"/>
                    <a:pt x="0" y="65"/>
                    <a:pt x="0" y="63"/>
                  </a:cubicBezTo>
                  <a:cubicBezTo>
                    <a:pt x="2" y="59"/>
                    <a:pt x="6" y="58"/>
                    <a:pt x="9" y="55"/>
                  </a:cubicBezTo>
                  <a:cubicBezTo>
                    <a:pt x="11" y="54"/>
                    <a:pt x="17" y="53"/>
                    <a:pt x="15" y="51"/>
                  </a:cubicBezTo>
                  <a:cubicBezTo>
                    <a:pt x="12" y="49"/>
                    <a:pt x="6" y="54"/>
                    <a:pt x="4" y="51"/>
                  </a:cubicBezTo>
                  <a:cubicBezTo>
                    <a:pt x="2" y="48"/>
                    <a:pt x="8" y="46"/>
                    <a:pt x="11" y="45"/>
                  </a:cubicBezTo>
                  <a:cubicBezTo>
                    <a:pt x="13" y="44"/>
                    <a:pt x="17" y="46"/>
                    <a:pt x="19" y="44"/>
                  </a:cubicBezTo>
                  <a:cubicBezTo>
                    <a:pt x="21" y="43"/>
                    <a:pt x="19" y="41"/>
                    <a:pt x="18" y="39"/>
                  </a:cubicBezTo>
                  <a:cubicBezTo>
                    <a:pt x="18" y="38"/>
                    <a:pt x="17" y="36"/>
                    <a:pt x="18" y="35"/>
                  </a:cubicBezTo>
                  <a:cubicBezTo>
                    <a:pt x="20" y="32"/>
                    <a:pt x="23" y="30"/>
                    <a:pt x="26" y="26"/>
                  </a:cubicBezTo>
                  <a:cubicBezTo>
                    <a:pt x="28" y="23"/>
                    <a:pt x="29" y="20"/>
                    <a:pt x="30" y="17"/>
                  </a:cubicBezTo>
                  <a:cubicBezTo>
                    <a:pt x="32" y="13"/>
                    <a:pt x="33" y="10"/>
                    <a:pt x="36" y="7"/>
                  </a:cubicBezTo>
                  <a:cubicBezTo>
                    <a:pt x="38" y="4"/>
                    <a:pt x="41" y="3"/>
                    <a:pt x="44" y="1"/>
                  </a:cubicBezTo>
                  <a:cubicBezTo>
                    <a:pt x="46" y="1"/>
                    <a:pt x="47" y="1"/>
                    <a:pt x="49" y="1"/>
                  </a:cubicBezTo>
                  <a:cubicBezTo>
                    <a:pt x="50" y="1"/>
                    <a:pt x="54" y="0"/>
                    <a:pt x="53"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82" name="Freeform 3533"/>
            <p:cNvSpPr>
              <a:spLocks noChangeAspect="1"/>
            </p:cNvSpPr>
            <p:nvPr/>
          </p:nvSpPr>
          <p:spPr bwMode="auto">
            <a:xfrm>
              <a:off x="8757386" y="5932552"/>
              <a:ext cx="116542" cy="111973"/>
            </a:xfrm>
            <a:custGeom>
              <a:avLst/>
              <a:gdLst>
                <a:gd name="T0" fmla="*/ 11 w 15"/>
                <a:gd name="T1" fmla="*/ 1 h 15"/>
                <a:gd name="T2" fmla="*/ 8 w 15"/>
                <a:gd name="T3" fmla="*/ 7 h 15"/>
                <a:gd name="T4" fmla="*/ 6 w 15"/>
                <a:gd name="T5" fmla="*/ 6 h 15"/>
                <a:gd name="T6" fmla="*/ 1 w 15"/>
                <a:gd name="T7" fmla="*/ 16 h 15"/>
                <a:gd name="T8" fmla="*/ 10 w 15"/>
                <a:gd name="T9" fmla="*/ 14 h 15"/>
                <a:gd name="T10" fmla="*/ 16 w 15"/>
                <a:gd name="T11" fmla="*/ 11 h 15"/>
                <a:gd name="T12" fmla="*/ 18 w 15"/>
                <a:gd name="T13" fmla="*/ 5 h 15"/>
                <a:gd name="T14" fmla="*/ 14 w 15"/>
                <a:gd name="T15" fmla="*/ 0 h 15"/>
                <a:gd name="T16" fmla="*/ 11 w 15"/>
                <a:gd name="T17" fmla="*/ 1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5"/>
                <a:gd name="T29" fmla="*/ 15 w 15"/>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5">
                  <a:moveTo>
                    <a:pt x="9" y="1"/>
                  </a:moveTo>
                  <a:cubicBezTo>
                    <a:pt x="8" y="2"/>
                    <a:pt x="8" y="5"/>
                    <a:pt x="7" y="6"/>
                  </a:cubicBezTo>
                  <a:cubicBezTo>
                    <a:pt x="7" y="6"/>
                    <a:pt x="5" y="4"/>
                    <a:pt x="5" y="5"/>
                  </a:cubicBezTo>
                  <a:cubicBezTo>
                    <a:pt x="3" y="7"/>
                    <a:pt x="0" y="10"/>
                    <a:pt x="1" y="13"/>
                  </a:cubicBezTo>
                  <a:cubicBezTo>
                    <a:pt x="2" y="15"/>
                    <a:pt x="6" y="12"/>
                    <a:pt x="8" y="12"/>
                  </a:cubicBezTo>
                  <a:cubicBezTo>
                    <a:pt x="10" y="11"/>
                    <a:pt x="12" y="10"/>
                    <a:pt x="13" y="9"/>
                  </a:cubicBezTo>
                  <a:cubicBezTo>
                    <a:pt x="14" y="7"/>
                    <a:pt x="15" y="5"/>
                    <a:pt x="15" y="4"/>
                  </a:cubicBezTo>
                  <a:cubicBezTo>
                    <a:pt x="15" y="2"/>
                    <a:pt x="13" y="1"/>
                    <a:pt x="12" y="0"/>
                  </a:cubicBezTo>
                  <a:cubicBezTo>
                    <a:pt x="11" y="0"/>
                    <a:pt x="10" y="0"/>
                    <a:pt x="9"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83" name="Freeform 3534"/>
            <p:cNvSpPr>
              <a:spLocks noChangeAspect="1"/>
            </p:cNvSpPr>
            <p:nvPr/>
          </p:nvSpPr>
          <p:spPr bwMode="auto">
            <a:xfrm>
              <a:off x="8507653" y="6372443"/>
              <a:ext cx="124869" cy="71985"/>
            </a:xfrm>
            <a:custGeom>
              <a:avLst/>
              <a:gdLst>
                <a:gd name="T0" fmla="*/ 16 w 15"/>
                <a:gd name="T1" fmla="*/ 4 h 9"/>
                <a:gd name="T2" fmla="*/ 18 w 15"/>
                <a:gd name="T3" fmla="*/ 10 h 9"/>
                <a:gd name="T4" fmla="*/ 13 w 15"/>
                <a:gd name="T5" fmla="*/ 10 h 9"/>
                <a:gd name="T6" fmla="*/ 7 w 15"/>
                <a:gd name="T7" fmla="*/ 9 h 9"/>
                <a:gd name="T8" fmla="*/ 1 w 15"/>
                <a:gd name="T9" fmla="*/ 6 h 9"/>
                <a:gd name="T10" fmla="*/ 4 w 15"/>
                <a:gd name="T11" fmla="*/ 1 h 9"/>
                <a:gd name="T12" fmla="*/ 12 w 15"/>
                <a:gd name="T13" fmla="*/ 0 h 9"/>
                <a:gd name="T14" fmla="*/ 16 w 15"/>
                <a:gd name="T15" fmla="*/ 4 h 9"/>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
                <a:gd name="T26" fmla="*/ 15 w 1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
                  <a:moveTo>
                    <a:pt x="13" y="3"/>
                  </a:moveTo>
                  <a:cubicBezTo>
                    <a:pt x="14" y="4"/>
                    <a:pt x="15" y="6"/>
                    <a:pt x="15" y="8"/>
                  </a:cubicBezTo>
                  <a:cubicBezTo>
                    <a:pt x="14" y="9"/>
                    <a:pt x="12" y="9"/>
                    <a:pt x="11" y="8"/>
                  </a:cubicBezTo>
                  <a:cubicBezTo>
                    <a:pt x="9" y="8"/>
                    <a:pt x="7" y="7"/>
                    <a:pt x="6" y="7"/>
                  </a:cubicBezTo>
                  <a:cubicBezTo>
                    <a:pt x="4" y="6"/>
                    <a:pt x="2" y="6"/>
                    <a:pt x="1" y="5"/>
                  </a:cubicBezTo>
                  <a:cubicBezTo>
                    <a:pt x="0" y="4"/>
                    <a:pt x="1" y="2"/>
                    <a:pt x="3" y="1"/>
                  </a:cubicBezTo>
                  <a:cubicBezTo>
                    <a:pt x="5" y="0"/>
                    <a:pt x="8" y="0"/>
                    <a:pt x="10" y="0"/>
                  </a:cubicBezTo>
                  <a:cubicBezTo>
                    <a:pt x="12" y="0"/>
                    <a:pt x="13" y="2"/>
                    <a:pt x="13"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84" name="Freeform 3535"/>
            <p:cNvSpPr>
              <a:spLocks noChangeAspect="1"/>
            </p:cNvSpPr>
            <p:nvPr/>
          </p:nvSpPr>
          <p:spPr bwMode="auto">
            <a:xfrm>
              <a:off x="9956100" y="5348690"/>
              <a:ext cx="66595" cy="63985"/>
            </a:xfrm>
            <a:custGeom>
              <a:avLst/>
              <a:gdLst>
                <a:gd name="T0" fmla="*/ 6 w 8"/>
                <a:gd name="T1" fmla="*/ 0 h 9"/>
                <a:gd name="T2" fmla="*/ 9 w 8"/>
                <a:gd name="T3" fmla="*/ 5 h 9"/>
                <a:gd name="T4" fmla="*/ 3 w 8"/>
                <a:gd name="T5" fmla="*/ 11 h 9"/>
                <a:gd name="T6" fmla="*/ 1 w 8"/>
                <a:gd name="T7" fmla="*/ 9 h 9"/>
                <a:gd name="T8" fmla="*/ 6 w 8"/>
                <a:gd name="T9" fmla="*/ 0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5" y="0"/>
                  </a:moveTo>
                  <a:cubicBezTo>
                    <a:pt x="6" y="0"/>
                    <a:pt x="8" y="2"/>
                    <a:pt x="7" y="4"/>
                  </a:cubicBezTo>
                  <a:cubicBezTo>
                    <a:pt x="7" y="6"/>
                    <a:pt x="4" y="8"/>
                    <a:pt x="2" y="9"/>
                  </a:cubicBezTo>
                  <a:cubicBezTo>
                    <a:pt x="1" y="9"/>
                    <a:pt x="0" y="8"/>
                    <a:pt x="1" y="7"/>
                  </a:cubicBezTo>
                  <a:cubicBezTo>
                    <a:pt x="1" y="5"/>
                    <a:pt x="2" y="1"/>
                    <a:pt x="5"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85" name="Freeform 3539"/>
            <p:cNvSpPr>
              <a:spLocks noChangeAspect="1"/>
            </p:cNvSpPr>
            <p:nvPr/>
          </p:nvSpPr>
          <p:spPr bwMode="auto">
            <a:xfrm>
              <a:off x="8898903" y="5100752"/>
              <a:ext cx="91566" cy="135965"/>
            </a:xfrm>
            <a:custGeom>
              <a:avLst/>
              <a:gdLst>
                <a:gd name="T0" fmla="*/ 11 w 12"/>
                <a:gd name="T1" fmla="*/ 1 h 18"/>
                <a:gd name="T2" fmla="*/ 13 w 12"/>
                <a:gd name="T3" fmla="*/ 4 h 18"/>
                <a:gd name="T4" fmla="*/ 13 w 12"/>
                <a:gd name="T5" fmla="*/ 10 h 18"/>
                <a:gd name="T6" fmla="*/ 6 w 12"/>
                <a:gd name="T7" fmla="*/ 21 h 18"/>
                <a:gd name="T8" fmla="*/ 1 w 12"/>
                <a:gd name="T9" fmla="*/ 17 h 18"/>
                <a:gd name="T10" fmla="*/ 1 w 12"/>
                <a:gd name="T11" fmla="*/ 9 h 18"/>
                <a:gd name="T12" fmla="*/ 7 w 12"/>
                <a:gd name="T13" fmla="*/ 1 h 18"/>
                <a:gd name="T14" fmla="*/ 11 w 12"/>
                <a:gd name="T15" fmla="*/ 1 h 1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8"/>
                <a:gd name="T26" fmla="*/ 12 w 1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8">
                  <a:moveTo>
                    <a:pt x="9" y="1"/>
                  </a:moveTo>
                  <a:cubicBezTo>
                    <a:pt x="10" y="1"/>
                    <a:pt x="11" y="2"/>
                    <a:pt x="11" y="3"/>
                  </a:cubicBezTo>
                  <a:cubicBezTo>
                    <a:pt x="12" y="5"/>
                    <a:pt x="12" y="7"/>
                    <a:pt x="11" y="8"/>
                  </a:cubicBezTo>
                  <a:cubicBezTo>
                    <a:pt x="10" y="11"/>
                    <a:pt x="8" y="15"/>
                    <a:pt x="5" y="17"/>
                  </a:cubicBezTo>
                  <a:cubicBezTo>
                    <a:pt x="3" y="18"/>
                    <a:pt x="2" y="15"/>
                    <a:pt x="1" y="14"/>
                  </a:cubicBezTo>
                  <a:cubicBezTo>
                    <a:pt x="0" y="12"/>
                    <a:pt x="0" y="9"/>
                    <a:pt x="1" y="7"/>
                  </a:cubicBezTo>
                  <a:cubicBezTo>
                    <a:pt x="2" y="5"/>
                    <a:pt x="4" y="3"/>
                    <a:pt x="6" y="1"/>
                  </a:cubicBezTo>
                  <a:cubicBezTo>
                    <a:pt x="7" y="1"/>
                    <a:pt x="8" y="0"/>
                    <a:pt x="9"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86" name="Freeform 3540"/>
            <p:cNvSpPr>
              <a:spLocks noChangeAspect="1"/>
            </p:cNvSpPr>
            <p:nvPr/>
          </p:nvSpPr>
          <p:spPr bwMode="auto">
            <a:xfrm>
              <a:off x="8574249" y="5036768"/>
              <a:ext cx="199786" cy="119969"/>
            </a:xfrm>
            <a:custGeom>
              <a:avLst/>
              <a:gdLst>
                <a:gd name="T0" fmla="*/ 26 w 25"/>
                <a:gd name="T1" fmla="*/ 0 h 17"/>
                <a:gd name="T2" fmla="*/ 30 w 25"/>
                <a:gd name="T3" fmla="*/ 1 h 17"/>
                <a:gd name="T4" fmla="*/ 29 w 25"/>
                <a:gd name="T5" fmla="*/ 5 h 17"/>
                <a:gd name="T6" fmla="*/ 19 w 25"/>
                <a:gd name="T7" fmla="*/ 12 h 17"/>
                <a:gd name="T8" fmla="*/ 13 w 25"/>
                <a:gd name="T9" fmla="*/ 19 h 17"/>
                <a:gd name="T10" fmla="*/ 7 w 25"/>
                <a:gd name="T11" fmla="*/ 16 h 17"/>
                <a:gd name="T12" fmla="*/ 2 w 25"/>
                <a:gd name="T13" fmla="*/ 20 h 17"/>
                <a:gd name="T14" fmla="*/ 1 w 25"/>
                <a:gd name="T15" fmla="*/ 18 h 17"/>
                <a:gd name="T16" fmla="*/ 1 w 25"/>
                <a:gd name="T17" fmla="*/ 13 h 17"/>
                <a:gd name="T18" fmla="*/ 10 w 25"/>
                <a:gd name="T19" fmla="*/ 4 h 17"/>
                <a:gd name="T20" fmla="*/ 11 w 25"/>
                <a:gd name="T21" fmla="*/ 0 h 17"/>
                <a:gd name="T22" fmla="*/ 16 w 25"/>
                <a:gd name="T23" fmla="*/ 4 h 17"/>
                <a:gd name="T24" fmla="*/ 20 w 25"/>
                <a:gd name="T25" fmla="*/ 1 h 17"/>
                <a:gd name="T26" fmla="*/ 23 w 25"/>
                <a:gd name="T27" fmla="*/ 1 h 17"/>
                <a:gd name="T28" fmla="*/ 26 w 25"/>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17"/>
                <a:gd name="T47" fmla="*/ 25 w 25"/>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17">
                  <a:moveTo>
                    <a:pt x="22" y="0"/>
                  </a:moveTo>
                  <a:cubicBezTo>
                    <a:pt x="23" y="0"/>
                    <a:pt x="25" y="0"/>
                    <a:pt x="25" y="1"/>
                  </a:cubicBezTo>
                  <a:cubicBezTo>
                    <a:pt x="25" y="2"/>
                    <a:pt x="25" y="4"/>
                    <a:pt x="24" y="4"/>
                  </a:cubicBezTo>
                  <a:cubicBezTo>
                    <a:pt x="22" y="7"/>
                    <a:pt x="19" y="8"/>
                    <a:pt x="16" y="10"/>
                  </a:cubicBezTo>
                  <a:cubicBezTo>
                    <a:pt x="14" y="11"/>
                    <a:pt x="13" y="14"/>
                    <a:pt x="11" y="16"/>
                  </a:cubicBezTo>
                  <a:cubicBezTo>
                    <a:pt x="9" y="16"/>
                    <a:pt x="8" y="14"/>
                    <a:pt x="6" y="14"/>
                  </a:cubicBezTo>
                  <a:cubicBezTo>
                    <a:pt x="4" y="15"/>
                    <a:pt x="4" y="17"/>
                    <a:pt x="2" y="17"/>
                  </a:cubicBezTo>
                  <a:cubicBezTo>
                    <a:pt x="1" y="17"/>
                    <a:pt x="1" y="16"/>
                    <a:pt x="1" y="15"/>
                  </a:cubicBezTo>
                  <a:cubicBezTo>
                    <a:pt x="0" y="14"/>
                    <a:pt x="0" y="12"/>
                    <a:pt x="1" y="11"/>
                  </a:cubicBezTo>
                  <a:cubicBezTo>
                    <a:pt x="2" y="8"/>
                    <a:pt x="6" y="6"/>
                    <a:pt x="8" y="3"/>
                  </a:cubicBezTo>
                  <a:cubicBezTo>
                    <a:pt x="8" y="2"/>
                    <a:pt x="8" y="0"/>
                    <a:pt x="9" y="0"/>
                  </a:cubicBezTo>
                  <a:cubicBezTo>
                    <a:pt x="11" y="0"/>
                    <a:pt x="11" y="3"/>
                    <a:pt x="13" y="3"/>
                  </a:cubicBezTo>
                  <a:cubicBezTo>
                    <a:pt x="14" y="3"/>
                    <a:pt x="16" y="1"/>
                    <a:pt x="17" y="1"/>
                  </a:cubicBezTo>
                  <a:cubicBezTo>
                    <a:pt x="18" y="1"/>
                    <a:pt x="19" y="1"/>
                    <a:pt x="19" y="1"/>
                  </a:cubicBezTo>
                  <a:cubicBezTo>
                    <a:pt x="20" y="1"/>
                    <a:pt x="21" y="0"/>
                    <a:pt x="2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87" name="Freeform 3541"/>
            <p:cNvSpPr>
              <a:spLocks noChangeAspect="1"/>
            </p:cNvSpPr>
            <p:nvPr/>
          </p:nvSpPr>
          <p:spPr bwMode="auto">
            <a:xfrm>
              <a:off x="8316195" y="4588876"/>
              <a:ext cx="649304" cy="431896"/>
            </a:xfrm>
            <a:custGeom>
              <a:avLst/>
              <a:gdLst>
                <a:gd name="T0" fmla="*/ 90 w 81"/>
                <a:gd name="T1" fmla="*/ 46 h 59"/>
                <a:gd name="T2" fmla="*/ 92 w 81"/>
                <a:gd name="T3" fmla="*/ 51 h 59"/>
                <a:gd name="T4" fmla="*/ 90 w 81"/>
                <a:gd name="T5" fmla="*/ 52 h 59"/>
                <a:gd name="T6" fmla="*/ 96 w 81"/>
                <a:gd name="T7" fmla="*/ 53 h 59"/>
                <a:gd name="T8" fmla="*/ 95 w 81"/>
                <a:gd name="T9" fmla="*/ 55 h 59"/>
                <a:gd name="T10" fmla="*/ 85 w 81"/>
                <a:gd name="T11" fmla="*/ 59 h 59"/>
                <a:gd name="T12" fmla="*/ 78 w 81"/>
                <a:gd name="T13" fmla="*/ 58 h 59"/>
                <a:gd name="T14" fmla="*/ 77 w 81"/>
                <a:gd name="T15" fmla="*/ 55 h 59"/>
                <a:gd name="T16" fmla="*/ 73 w 81"/>
                <a:gd name="T17" fmla="*/ 57 h 59"/>
                <a:gd name="T18" fmla="*/ 68 w 81"/>
                <a:gd name="T19" fmla="*/ 54 h 59"/>
                <a:gd name="T20" fmla="*/ 67 w 81"/>
                <a:gd name="T21" fmla="*/ 55 h 59"/>
                <a:gd name="T22" fmla="*/ 63 w 81"/>
                <a:gd name="T23" fmla="*/ 53 h 59"/>
                <a:gd name="T24" fmla="*/ 65 w 81"/>
                <a:gd name="T25" fmla="*/ 51 h 59"/>
                <a:gd name="T26" fmla="*/ 60 w 81"/>
                <a:gd name="T27" fmla="*/ 49 h 59"/>
                <a:gd name="T28" fmla="*/ 57 w 81"/>
                <a:gd name="T29" fmla="*/ 49 h 59"/>
                <a:gd name="T30" fmla="*/ 57 w 81"/>
                <a:gd name="T31" fmla="*/ 45 h 59"/>
                <a:gd name="T32" fmla="*/ 50 w 81"/>
                <a:gd name="T33" fmla="*/ 46 h 59"/>
                <a:gd name="T34" fmla="*/ 48 w 81"/>
                <a:gd name="T35" fmla="*/ 54 h 59"/>
                <a:gd name="T36" fmla="*/ 41 w 81"/>
                <a:gd name="T37" fmla="*/ 58 h 59"/>
                <a:gd name="T38" fmla="*/ 37 w 81"/>
                <a:gd name="T39" fmla="*/ 59 h 59"/>
                <a:gd name="T40" fmla="*/ 34 w 81"/>
                <a:gd name="T41" fmla="*/ 65 h 59"/>
                <a:gd name="T42" fmla="*/ 25 w 81"/>
                <a:gd name="T43" fmla="*/ 70 h 59"/>
                <a:gd name="T44" fmla="*/ 20 w 81"/>
                <a:gd name="T45" fmla="*/ 70 h 59"/>
                <a:gd name="T46" fmla="*/ 20 w 81"/>
                <a:gd name="T47" fmla="*/ 60 h 59"/>
                <a:gd name="T48" fmla="*/ 22 w 81"/>
                <a:gd name="T49" fmla="*/ 55 h 59"/>
                <a:gd name="T50" fmla="*/ 19 w 81"/>
                <a:gd name="T51" fmla="*/ 53 h 59"/>
                <a:gd name="T52" fmla="*/ 17 w 81"/>
                <a:gd name="T53" fmla="*/ 55 h 59"/>
                <a:gd name="T54" fmla="*/ 11 w 81"/>
                <a:gd name="T55" fmla="*/ 55 h 59"/>
                <a:gd name="T56" fmla="*/ 4 w 81"/>
                <a:gd name="T57" fmla="*/ 59 h 59"/>
                <a:gd name="T58" fmla="*/ 0 w 81"/>
                <a:gd name="T59" fmla="*/ 57 h 59"/>
                <a:gd name="T60" fmla="*/ 7 w 81"/>
                <a:gd name="T61" fmla="*/ 48 h 59"/>
                <a:gd name="T62" fmla="*/ 16 w 81"/>
                <a:gd name="T63" fmla="*/ 45 h 59"/>
                <a:gd name="T64" fmla="*/ 17 w 81"/>
                <a:gd name="T65" fmla="*/ 34 h 59"/>
                <a:gd name="T66" fmla="*/ 22 w 81"/>
                <a:gd name="T67" fmla="*/ 23 h 59"/>
                <a:gd name="T68" fmla="*/ 24 w 81"/>
                <a:gd name="T69" fmla="*/ 13 h 59"/>
                <a:gd name="T70" fmla="*/ 29 w 81"/>
                <a:gd name="T71" fmla="*/ 6 h 59"/>
                <a:gd name="T72" fmla="*/ 35 w 81"/>
                <a:gd name="T73" fmla="*/ 1 h 59"/>
                <a:gd name="T74" fmla="*/ 37 w 81"/>
                <a:gd name="T75" fmla="*/ 5 h 59"/>
                <a:gd name="T76" fmla="*/ 40 w 81"/>
                <a:gd name="T77" fmla="*/ 8 h 59"/>
                <a:gd name="T78" fmla="*/ 36 w 81"/>
                <a:gd name="T79" fmla="*/ 11 h 59"/>
                <a:gd name="T80" fmla="*/ 38 w 81"/>
                <a:gd name="T81" fmla="*/ 19 h 59"/>
                <a:gd name="T82" fmla="*/ 41 w 81"/>
                <a:gd name="T83" fmla="*/ 19 h 59"/>
                <a:gd name="T84" fmla="*/ 44 w 81"/>
                <a:gd name="T85" fmla="*/ 12 h 59"/>
                <a:gd name="T86" fmla="*/ 49 w 81"/>
                <a:gd name="T87" fmla="*/ 18 h 59"/>
                <a:gd name="T88" fmla="*/ 50 w 81"/>
                <a:gd name="T89" fmla="*/ 19 h 59"/>
                <a:gd name="T90" fmla="*/ 59 w 81"/>
                <a:gd name="T91" fmla="*/ 22 h 59"/>
                <a:gd name="T92" fmla="*/ 60 w 81"/>
                <a:gd name="T93" fmla="*/ 25 h 59"/>
                <a:gd name="T94" fmla="*/ 77 w 81"/>
                <a:gd name="T95" fmla="*/ 34 h 59"/>
                <a:gd name="T96" fmla="*/ 77 w 81"/>
                <a:gd name="T97" fmla="*/ 40 h 59"/>
                <a:gd name="T98" fmla="*/ 78 w 81"/>
                <a:gd name="T99" fmla="*/ 43 h 59"/>
                <a:gd name="T100" fmla="*/ 73 w 81"/>
                <a:gd name="T101" fmla="*/ 48 h 59"/>
                <a:gd name="T102" fmla="*/ 79 w 81"/>
                <a:gd name="T103" fmla="*/ 48 h 59"/>
                <a:gd name="T104" fmla="*/ 81 w 81"/>
                <a:gd name="T105" fmla="*/ 46 h 59"/>
                <a:gd name="T106" fmla="*/ 87 w 81"/>
                <a:gd name="T107" fmla="*/ 48 h 59"/>
                <a:gd name="T108" fmla="*/ 90 w 81"/>
                <a:gd name="T109" fmla="*/ 46 h 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1"/>
                <a:gd name="T166" fmla="*/ 0 h 59"/>
                <a:gd name="T167" fmla="*/ 81 w 81"/>
                <a:gd name="T168" fmla="*/ 59 h 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1" h="59">
                  <a:moveTo>
                    <a:pt x="75" y="38"/>
                  </a:moveTo>
                  <a:cubicBezTo>
                    <a:pt x="77" y="38"/>
                    <a:pt x="77" y="40"/>
                    <a:pt x="77" y="42"/>
                  </a:cubicBezTo>
                  <a:cubicBezTo>
                    <a:pt x="77" y="43"/>
                    <a:pt x="74" y="43"/>
                    <a:pt x="75" y="43"/>
                  </a:cubicBezTo>
                  <a:cubicBezTo>
                    <a:pt x="76" y="44"/>
                    <a:pt x="79" y="43"/>
                    <a:pt x="80" y="44"/>
                  </a:cubicBezTo>
                  <a:cubicBezTo>
                    <a:pt x="81" y="44"/>
                    <a:pt x="80" y="45"/>
                    <a:pt x="79" y="46"/>
                  </a:cubicBezTo>
                  <a:cubicBezTo>
                    <a:pt x="77" y="47"/>
                    <a:pt x="74" y="49"/>
                    <a:pt x="71" y="49"/>
                  </a:cubicBezTo>
                  <a:cubicBezTo>
                    <a:pt x="69" y="50"/>
                    <a:pt x="67" y="49"/>
                    <a:pt x="65" y="48"/>
                  </a:cubicBezTo>
                  <a:cubicBezTo>
                    <a:pt x="64" y="48"/>
                    <a:pt x="64" y="47"/>
                    <a:pt x="64" y="46"/>
                  </a:cubicBezTo>
                  <a:cubicBezTo>
                    <a:pt x="63" y="46"/>
                    <a:pt x="62" y="47"/>
                    <a:pt x="61" y="47"/>
                  </a:cubicBezTo>
                  <a:cubicBezTo>
                    <a:pt x="60" y="46"/>
                    <a:pt x="59" y="45"/>
                    <a:pt x="57" y="45"/>
                  </a:cubicBezTo>
                  <a:cubicBezTo>
                    <a:pt x="56" y="45"/>
                    <a:pt x="57" y="47"/>
                    <a:pt x="56" y="46"/>
                  </a:cubicBezTo>
                  <a:cubicBezTo>
                    <a:pt x="55" y="46"/>
                    <a:pt x="54" y="45"/>
                    <a:pt x="53" y="44"/>
                  </a:cubicBezTo>
                  <a:cubicBezTo>
                    <a:pt x="53" y="43"/>
                    <a:pt x="55" y="42"/>
                    <a:pt x="54" y="42"/>
                  </a:cubicBezTo>
                  <a:cubicBezTo>
                    <a:pt x="53" y="41"/>
                    <a:pt x="51" y="41"/>
                    <a:pt x="50" y="41"/>
                  </a:cubicBezTo>
                  <a:cubicBezTo>
                    <a:pt x="49" y="41"/>
                    <a:pt x="48" y="42"/>
                    <a:pt x="48" y="41"/>
                  </a:cubicBezTo>
                  <a:cubicBezTo>
                    <a:pt x="48" y="40"/>
                    <a:pt x="50" y="38"/>
                    <a:pt x="48" y="37"/>
                  </a:cubicBezTo>
                  <a:cubicBezTo>
                    <a:pt x="46" y="36"/>
                    <a:pt x="44" y="36"/>
                    <a:pt x="42" y="38"/>
                  </a:cubicBezTo>
                  <a:cubicBezTo>
                    <a:pt x="40" y="40"/>
                    <a:pt x="41" y="43"/>
                    <a:pt x="40" y="45"/>
                  </a:cubicBezTo>
                  <a:cubicBezTo>
                    <a:pt x="38" y="47"/>
                    <a:pt x="36" y="47"/>
                    <a:pt x="34" y="48"/>
                  </a:cubicBezTo>
                  <a:cubicBezTo>
                    <a:pt x="33" y="48"/>
                    <a:pt x="32" y="48"/>
                    <a:pt x="31" y="49"/>
                  </a:cubicBezTo>
                  <a:cubicBezTo>
                    <a:pt x="29" y="50"/>
                    <a:pt x="29" y="53"/>
                    <a:pt x="28" y="54"/>
                  </a:cubicBezTo>
                  <a:cubicBezTo>
                    <a:pt x="26" y="56"/>
                    <a:pt x="23" y="57"/>
                    <a:pt x="21" y="58"/>
                  </a:cubicBezTo>
                  <a:cubicBezTo>
                    <a:pt x="20" y="59"/>
                    <a:pt x="18" y="59"/>
                    <a:pt x="17" y="58"/>
                  </a:cubicBezTo>
                  <a:cubicBezTo>
                    <a:pt x="16" y="55"/>
                    <a:pt x="17" y="53"/>
                    <a:pt x="17" y="50"/>
                  </a:cubicBezTo>
                  <a:cubicBezTo>
                    <a:pt x="17" y="49"/>
                    <a:pt x="18" y="47"/>
                    <a:pt x="18" y="46"/>
                  </a:cubicBezTo>
                  <a:cubicBezTo>
                    <a:pt x="18" y="45"/>
                    <a:pt x="17" y="44"/>
                    <a:pt x="16" y="44"/>
                  </a:cubicBezTo>
                  <a:cubicBezTo>
                    <a:pt x="15" y="44"/>
                    <a:pt x="15" y="46"/>
                    <a:pt x="14" y="46"/>
                  </a:cubicBezTo>
                  <a:cubicBezTo>
                    <a:pt x="12" y="47"/>
                    <a:pt x="11" y="46"/>
                    <a:pt x="9" y="46"/>
                  </a:cubicBezTo>
                  <a:cubicBezTo>
                    <a:pt x="7" y="47"/>
                    <a:pt x="5" y="49"/>
                    <a:pt x="3" y="49"/>
                  </a:cubicBezTo>
                  <a:cubicBezTo>
                    <a:pt x="2" y="49"/>
                    <a:pt x="0" y="48"/>
                    <a:pt x="0" y="47"/>
                  </a:cubicBezTo>
                  <a:cubicBezTo>
                    <a:pt x="1" y="44"/>
                    <a:pt x="3" y="42"/>
                    <a:pt x="6" y="40"/>
                  </a:cubicBezTo>
                  <a:cubicBezTo>
                    <a:pt x="8" y="39"/>
                    <a:pt x="12" y="40"/>
                    <a:pt x="13" y="37"/>
                  </a:cubicBezTo>
                  <a:cubicBezTo>
                    <a:pt x="15" y="35"/>
                    <a:pt x="14" y="31"/>
                    <a:pt x="14" y="28"/>
                  </a:cubicBezTo>
                  <a:cubicBezTo>
                    <a:pt x="15" y="25"/>
                    <a:pt x="17" y="22"/>
                    <a:pt x="18" y="19"/>
                  </a:cubicBezTo>
                  <a:cubicBezTo>
                    <a:pt x="18" y="16"/>
                    <a:pt x="19" y="14"/>
                    <a:pt x="20" y="11"/>
                  </a:cubicBezTo>
                  <a:cubicBezTo>
                    <a:pt x="21" y="9"/>
                    <a:pt x="22" y="7"/>
                    <a:pt x="24" y="5"/>
                  </a:cubicBezTo>
                  <a:cubicBezTo>
                    <a:pt x="25" y="4"/>
                    <a:pt x="26" y="1"/>
                    <a:pt x="29" y="1"/>
                  </a:cubicBezTo>
                  <a:cubicBezTo>
                    <a:pt x="30" y="0"/>
                    <a:pt x="30" y="3"/>
                    <a:pt x="31" y="4"/>
                  </a:cubicBezTo>
                  <a:cubicBezTo>
                    <a:pt x="32" y="5"/>
                    <a:pt x="33" y="6"/>
                    <a:pt x="33" y="7"/>
                  </a:cubicBezTo>
                  <a:cubicBezTo>
                    <a:pt x="32" y="8"/>
                    <a:pt x="30" y="8"/>
                    <a:pt x="30" y="9"/>
                  </a:cubicBezTo>
                  <a:cubicBezTo>
                    <a:pt x="30" y="11"/>
                    <a:pt x="31" y="14"/>
                    <a:pt x="32" y="16"/>
                  </a:cubicBezTo>
                  <a:cubicBezTo>
                    <a:pt x="32" y="16"/>
                    <a:pt x="34" y="17"/>
                    <a:pt x="34" y="16"/>
                  </a:cubicBezTo>
                  <a:cubicBezTo>
                    <a:pt x="35" y="14"/>
                    <a:pt x="35" y="11"/>
                    <a:pt x="37" y="10"/>
                  </a:cubicBezTo>
                  <a:cubicBezTo>
                    <a:pt x="39" y="10"/>
                    <a:pt x="40" y="13"/>
                    <a:pt x="41" y="15"/>
                  </a:cubicBezTo>
                  <a:cubicBezTo>
                    <a:pt x="42" y="15"/>
                    <a:pt x="42" y="16"/>
                    <a:pt x="42" y="16"/>
                  </a:cubicBezTo>
                  <a:cubicBezTo>
                    <a:pt x="44" y="17"/>
                    <a:pt x="47" y="17"/>
                    <a:pt x="49" y="18"/>
                  </a:cubicBezTo>
                  <a:cubicBezTo>
                    <a:pt x="50" y="18"/>
                    <a:pt x="49" y="20"/>
                    <a:pt x="50" y="21"/>
                  </a:cubicBezTo>
                  <a:cubicBezTo>
                    <a:pt x="54" y="24"/>
                    <a:pt x="60" y="24"/>
                    <a:pt x="64" y="28"/>
                  </a:cubicBezTo>
                  <a:cubicBezTo>
                    <a:pt x="65" y="29"/>
                    <a:pt x="63" y="31"/>
                    <a:pt x="64" y="33"/>
                  </a:cubicBezTo>
                  <a:cubicBezTo>
                    <a:pt x="64" y="34"/>
                    <a:pt x="66" y="35"/>
                    <a:pt x="65" y="36"/>
                  </a:cubicBezTo>
                  <a:cubicBezTo>
                    <a:pt x="65" y="38"/>
                    <a:pt x="61" y="38"/>
                    <a:pt x="61" y="40"/>
                  </a:cubicBezTo>
                  <a:cubicBezTo>
                    <a:pt x="61" y="42"/>
                    <a:pt x="64" y="40"/>
                    <a:pt x="66" y="40"/>
                  </a:cubicBezTo>
                  <a:cubicBezTo>
                    <a:pt x="67" y="40"/>
                    <a:pt x="67" y="38"/>
                    <a:pt x="68" y="38"/>
                  </a:cubicBezTo>
                  <a:cubicBezTo>
                    <a:pt x="70" y="38"/>
                    <a:pt x="71" y="40"/>
                    <a:pt x="73" y="40"/>
                  </a:cubicBezTo>
                  <a:cubicBezTo>
                    <a:pt x="74" y="40"/>
                    <a:pt x="74" y="38"/>
                    <a:pt x="75" y="38"/>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88" name="Freeform 3542"/>
            <p:cNvSpPr>
              <a:spLocks noChangeAspect="1"/>
            </p:cNvSpPr>
            <p:nvPr/>
          </p:nvSpPr>
          <p:spPr bwMode="auto">
            <a:xfrm>
              <a:off x="8640844" y="4564879"/>
              <a:ext cx="108220" cy="79981"/>
            </a:xfrm>
            <a:custGeom>
              <a:avLst/>
              <a:gdLst>
                <a:gd name="T0" fmla="*/ 1 w 13"/>
                <a:gd name="T1" fmla="*/ 1 h 11"/>
                <a:gd name="T2" fmla="*/ 1 w 13"/>
                <a:gd name="T3" fmla="*/ 4 h 11"/>
                <a:gd name="T4" fmla="*/ 4 w 13"/>
                <a:gd name="T5" fmla="*/ 4 h 11"/>
                <a:gd name="T6" fmla="*/ 4 w 13"/>
                <a:gd name="T7" fmla="*/ 8 h 11"/>
                <a:gd name="T8" fmla="*/ 7 w 13"/>
                <a:gd name="T9" fmla="*/ 9 h 11"/>
                <a:gd name="T10" fmla="*/ 7 w 13"/>
                <a:gd name="T11" fmla="*/ 12 h 11"/>
                <a:gd name="T12" fmla="*/ 15 w 13"/>
                <a:gd name="T13" fmla="*/ 11 h 11"/>
                <a:gd name="T14" fmla="*/ 12 w 13"/>
                <a:gd name="T15" fmla="*/ 8 h 11"/>
                <a:gd name="T16" fmla="*/ 10 w 13"/>
                <a:gd name="T17" fmla="*/ 6 h 11"/>
                <a:gd name="T18" fmla="*/ 6 w 13"/>
                <a:gd name="T19" fmla="*/ 1 h 11"/>
                <a:gd name="T20" fmla="*/ 1 w 13"/>
                <a:gd name="T21" fmla="*/ 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1"/>
                <a:gd name="T35" fmla="*/ 13 w 1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1">
                  <a:moveTo>
                    <a:pt x="1" y="1"/>
                  </a:moveTo>
                  <a:cubicBezTo>
                    <a:pt x="0" y="1"/>
                    <a:pt x="0" y="2"/>
                    <a:pt x="1" y="3"/>
                  </a:cubicBezTo>
                  <a:cubicBezTo>
                    <a:pt x="1" y="3"/>
                    <a:pt x="3" y="2"/>
                    <a:pt x="3" y="3"/>
                  </a:cubicBezTo>
                  <a:cubicBezTo>
                    <a:pt x="4" y="4"/>
                    <a:pt x="2" y="6"/>
                    <a:pt x="3" y="7"/>
                  </a:cubicBezTo>
                  <a:cubicBezTo>
                    <a:pt x="4" y="8"/>
                    <a:pt x="5" y="7"/>
                    <a:pt x="6" y="8"/>
                  </a:cubicBezTo>
                  <a:cubicBezTo>
                    <a:pt x="6" y="8"/>
                    <a:pt x="5" y="10"/>
                    <a:pt x="6" y="10"/>
                  </a:cubicBezTo>
                  <a:cubicBezTo>
                    <a:pt x="8" y="10"/>
                    <a:pt x="10" y="11"/>
                    <a:pt x="12" y="9"/>
                  </a:cubicBezTo>
                  <a:cubicBezTo>
                    <a:pt x="13" y="9"/>
                    <a:pt x="11" y="8"/>
                    <a:pt x="10" y="7"/>
                  </a:cubicBezTo>
                  <a:cubicBezTo>
                    <a:pt x="9" y="6"/>
                    <a:pt x="9" y="6"/>
                    <a:pt x="8" y="5"/>
                  </a:cubicBezTo>
                  <a:cubicBezTo>
                    <a:pt x="7" y="4"/>
                    <a:pt x="6" y="2"/>
                    <a:pt x="5" y="1"/>
                  </a:cubicBezTo>
                  <a:cubicBezTo>
                    <a:pt x="4" y="1"/>
                    <a:pt x="2" y="0"/>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89" name="Freeform 3544"/>
            <p:cNvSpPr>
              <a:spLocks noChangeAspect="1"/>
            </p:cNvSpPr>
            <p:nvPr/>
          </p:nvSpPr>
          <p:spPr bwMode="auto">
            <a:xfrm>
              <a:off x="7392183" y="3965026"/>
              <a:ext cx="391250" cy="255938"/>
            </a:xfrm>
            <a:custGeom>
              <a:avLst/>
              <a:gdLst>
                <a:gd name="T0" fmla="*/ 57 w 49"/>
                <a:gd name="T1" fmla="*/ 28 h 35"/>
                <a:gd name="T2" fmla="*/ 58 w 49"/>
                <a:gd name="T3" fmla="*/ 30 h 35"/>
                <a:gd name="T4" fmla="*/ 52 w 49"/>
                <a:gd name="T5" fmla="*/ 34 h 35"/>
                <a:gd name="T6" fmla="*/ 46 w 49"/>
                <a:gd name="T7" fmla="*/ 37 h 35"/>
                <a:gd name="T8" fmla="*/ 41 w 49"/>
                <a:gd name="T9" fmla="*/ 42 h 35"/>
                <a:gd name="T10" fmla="*/ 33 w 49"/>
                <a:gd name="T11" fmla="*/ 40 h 35"/>
                <a:gd name="T12" fmla="*/ 18 w 49"/>
                <a:gd name="T13" fmla="*/ 32 h 35"/>
                <a:gd name="T14" fmla="*/ 16 w 49"/>
                <a:gd name="T15" fmla="*/ 31 h 35"/>
                <a:gd name="T16" fmla="*/ 13 w 49"/>
                <a:gd name="T17" fmla="*/ 31 h 35"/>
                <a:gd name="T18" fmla="*/ 10 w 49"/>
                <a:gd name="T19" fmla="*/ 28 h 35"/>
                <a:gd name="T20" fmla="*/ 7 w 49"/>
                <a:gd name="T21" fmla="*/ 30 h 35"/>
                <a:gd name="T22" fmla="*/ 0 w 49"/>
                <a:gd name="T23" fmla="*/ 26 h 35"/>
                <a:gd name="T24" fmla="*/ 6 w 49"/>
                <a:gd name="T25" fmla="*/ 22 h 35"/>
                <a:gd name="T26" fmla="*/ 10 w 49"/>
                <a:gd name="T27" fmla="*/ 24 h 35"/>
                <a:gd name="T28" fmla="*/ 16 w 49"/>
                <a:gd name="T29" fmla="*/ 22 h 35"/>
                <a:gd name="T30" fmla="*/ 20 w 49"/>
                <a:gd name="T31" fmla="*/ 17 h 35"/>
                <a:gd name="T32" fmla="*/ 22 w 49"/>
                <a:gd name="T33" fmla="*/ 10 h 35"/>
                <a:gd name="T34" fmla="*/ 24 w 49"/>
                <a:gd name="T35" fmla="*/ 14 h 35"/>
                <a:gd name="T36" fmla="*/ 30 w 49"/>
                <a:gd name="T37" fmla="*/ 13 h 35"/>
                <a:gd name="T38" fmla="*/ 25 w 49"/>
                <a:gd name="T39" fmla="*/ 10 h 35"/>
                <a:gd name="T40" fmla="*/ 25 w 49"/>
                <a:gd name="T41" fmla="*/ 5 h 35"/>
                <a:gd name="T42" fmla="*/ 30 w 49"/>
                <a:gd name="T43" fmla="*/ 0 h 35"/>
                <a:gd name="T44" fmla="*/ 36 w 49"/>
                <a:gd name="T45" fmla="*/ 6 h 35"/>
                <a:gd name="T46" fmla="*/ 36 w 49"/>
                <a:gd name="T47" fmla="*/ 10 h 35"/>
                <a:gd name="T48" fmla="*/ 41 w 49"/>
                <a:gd name="T49" fmla="*/ 11 h 35"/>
                <a:gd name="T50" fmla="*/ 47 w 49"/>
                <a:gd name="T51" fmla="*/ 18 h 35"/>
                <a:gd name="T52" fmla="*/ 47 w 49"/>
                <a:gd name="T53" fmla="*/ 24 h 35"/>
                <a:gd name="T54" fmla="*/ 49 w 49"/>
                <a:gd name="T55" fmla="*/ 24 h 35"/>
                <a:gd name="T56" fmla="*/ 49 w 49"/>
                <a:gd name="T57" fmla="*/ 30 h 35"/>
                <a:gd name="T58" fmla="*/ 57 w 49"/>
                <a:gd name="T59" fmla="*/ 28 h 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9"/>
                <a:gd name="T91" fmla="*/ 0 h 35"/>
                <a:gd name="T92" fmla="*/ 49 w 49"/>
                <a:gd name="T93" fmla="*/ 35 h 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9" h="35">
                  <a:moveTo>
                    <a:pt x="47" y="23"/>
                  </a:moveTo>
                  <a:cubicBezTo>
                    <a:pt x="47" y="23"/>
                    <a:pt x="49" y="25"/>
                    <a:pt x="48" y="25"/>
                  </a:cubicBezTo>
                  <a:cubicBezTo>
                    <a:pt x="47" y="27"/>
                    <a:pt x="44" y="27"/>
                    <a:pt x="43" y="28"/>
                  </a:cubicBezTo>
                  <a:cubicBezTo>
                    <a:pt x="41" y="29"/>
                    <a:pt x="40" y="30"/>
                    <a:pt x="38" y="31"/>
                  </a:cubicBezTo>
                  <a:cubicBezTo>
                    <a:pt x="37" y="32"/>
                    <a:pt x="36" y="34"/>
                    <a:pt x="34" y="35"/>
                  </a:cubicBezTo>
                  <a:cubicBezTo>
                    <a:pt x="32" y="35"/>
                    <a:pt x="29" y="34"/>
                    <a:pt x="27" y="33"/>
                  </a:cubicBezTo>
                  <a:cubicBezTo>
                    <a:pt x="23" y="32"/>
                    <a:pt x="19" y="29"/>
                    <a:pt x="15" y="27"/>
                  </a:cubicBezTo>
                  <a:cubicBezTo>
                    <a:pt x="14" y="27"/>
                    <a:pt x="14" y="26"/>
                    <a:pt x="13" y="26"/>
                  </a:cubicBezTo>
                  <a:cubicBezTo>
                    <a:pt x="13" y="25"/>
                    <a:pt x="12" y="26"/>
                    <a:pt x="11" y="26"/>
                  </a:cubicBezTo>
                  <a:cubicBezTo>
                    <a:pt x="10" y="25"/>
                    <a:pt x="9" y="23"/>
                    <a:pt x="8" y="23"/>
                  </a:cubicBezTo>
                  <a:cubicBezTo>
                    <a:pt x="7" y="23"/>
                    <a:pt x="7" y="25"/>
                    <a:pt x="6" y="25"/>
                  </a:cubicBezTo>
                  <a:cubicBezTo>
                    <a:pt x="4" y="25"/>
                    <a:pt x="1" y="24"/>
                    <a:pt x="0" y="22"/>
                  </a:cubicBezTo>
                  <a:cubicBezTo>
                    <a:pt x="0" y="20"/>
                    <a:pt x="3" y="18"/>
                    <a:pt x="5" y="18"/>
                  </a:cubicBezTo>
                  <a:cubicBezTo>
                    <a:pt x="6" y="18"/>
                    <a:pt x="7" y="20"/>
                    <a:pt x="8" y="20"/>
                  </a:cubicBezTo>
                  <a:cubicBezTo>
                    <a:pt x="9" y="20"/>
                    <a:pt x="11" y="19"/>
                    <a:pt x="13" y="18"/>
                  </a:cubicBezTo>
                  <a:cubicBezTo>
                    <a:pt x="14" y="17"/>
                    <a:pt x="16" y="16"/>
                    <a:pt x="17" y="14"/>
                  </a:cubicBezTo>
                  <a:cubicBezTo>
                    <a:pt x="18" y="12"/>
                    <a:pt x="16" y="9"/>
                    <a:pt x="18" y="8"/>
                  </a:cubicBezTo>
                  <a:cubicBezTo>
                    <a:pt x="19" y="7"/>
                    <a:pt x="19" y="11"/>
                    <a:pt x="20" y="12"/>
                  </a:cubicBezTo>
                  <a:cubicBezTo>
                    <a:pt x="22" y="12"/>
                    <a:pt x="24" y="13"/>
                    <a:pt x="25" y="11"/>
                  </a:cubicBezTo>
                  <a:cubicBezTo>
                    <a:pt x="25" y="10"/>
                    <a:pt x="22" y="10"/>
                    <a:pt x="21" y="8"/>
                  </a:cubicBezTo>
                  <a:cubicBezTo>
                    <a:pt x="21" y="7"/>
                    <a:pt x="21" y="5"/>
                    <a:pt x="21" y="4"/>
                  </a:cubicBezTo>
                  <a:cubicBezTo>
                    <a:pt x="22" y="2"/>
                    <a:pt x="24" y="0"/>
                    <a:pt x="25" y="0"/>
                  </a:cubicBezTo>
                  <a:cubicBezTo>
                    <a:pt x="28" y="1"/>
                    <a:pt x="29" y="3"/>
                    <a:pt x="30" y="5"/>
                  </a:cubicBezTo>
                  <a:cubicBezTo>
                    <a:pt x="31" y="6"/>
                    <a:pt x="30" y="7"/>
                    <a:pt x="30" y="8"/>
                  </a:cubicBezTo>
                  <a:cubicBezTo>
                    <a:pt x="31" y="9"/>
                    <a:pt x="33" y="8"/>
                    <a:pt x="34" y="9"/>
                  </a:cubicBezTo>
                  <a:cubicBezTo>
                    <a:pt x="36" y="11"/>
                    <a:pt x="38" y="13"/>
                    <a:pt x="39" y="15"/>
                  </a:cubicBezTo>
                  <a:cubicBezTo>
                    <a:pt x="39" y="17"/>
                    <a:pt x="38" y="19"/>
                    <a:pt x="39" y="20"/>
                  </a:cubicBezTo>
                  <a:cubicBezTo>
                    <a:pt x="39" y="21"/>
                    <a:pt x="41" y="19"/>
                    <a:pt x="41" y="20"/>
                  </a:cubicBezTo>
                  <a:cubicBezTo>
                    <a:pt x="42" y="21"/>
                    <a:pt x="40" y="24"/>
                    <a:pt x="41" y="25"/>
                  </a:cubicBezTo>
                  <a:cubicBezTo>
                    <a:pt x="43" y="26"/>
                    <a:pt x="45" y="23"/>
                    <a:pt x="47" y="2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90" name="Freeform 3550"/>
            <p:cNvSpPr>
              <a:spLocks noChangeAspect="1"/>
            </p:cNvSpPr>
            <p:nvPr/>
          </p:nvSpPr>
          <p:spPr bwMode="auto">
            <a:xfrm>
              <a:off x="4153992" y="4076999"/>
              <a:ext cx="33298" cy="47988"/>
            </a:xfrm>
            <a:custGeom>
              <a:avLst/>
              <a:gdLst>
                <a:gd name="T0" fmla="*/ 2 w 5"/>
                <a:gd name="T1" fmla="*/ 1 h 7"/>
                <a:gd name="T2" fmla="*/ 5 w 5"/>
                <a:gd name="T3" fmla="*/ 8 h 7"/>
                <a:gd name="T4" fmla="*/ 1 w 5"/>
                <a:gd name="T5" fmla="*/ 6 h 7"/>
                <a:gd name="T6" fmla="*/ 2 w 5"/>
                <a:gd name="T7" fmla="*/ 1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4" y="6"/>
                  </a:cubicBezTo>
                  <a:cubicBezTo>
                    <a:pt x="4" y="7"/>
                    <a:pt x="1" y="6"/>
                    <a:pt x="1" y="5"/>
                  </a:cubicBezTo>
                  <a:cubicBezTo>
                    <a:pt x="0" y="3"/>
                    <a:pt x="1" y="0"/>
                    <a:pt x="2"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91" name="Freeform 3551"/>
            <p:cNvSpPr>
              <a:spLocks noChangeAspect="1"/>
            </p:cNvSpPr>
            <p:nvPr/>
          </p:nvSpPr>
          <p:spPr bwMode="auto">
            <a:xfrm>
              <a:off x="4187290" y="4068999"/>
              <a:ext cx="58268" cy="63985"/>
            </a:xfrm>
            <a:custGeom>
              <a:avLst/>
              <a:gdLst>
                <a:gd name="T0" fmla="*/ 5 w 6"/>
                <a:gd name="T1" fmla="*/ 1 h 9"/>
                <a:gd name="T2" fmla="*/ 8 w 6"/>
                <a:gd name="T3" fmla="*/ 9 h 9"/>
                <a:gd name="T4" fmla="*/ 1 w 6"/>
                <a:gd name="T5" fmla="*/ 10 h 9"/>
                <a:gd name="T6" fmla="*/ 1 w 6"/>
                <a:gd name="T7" fmla="*/ 2 h 9"/>
                <a:gd name="T8" fmla="*/ 5 w 6"/>
                <a:gd name="T9" fmla="*/ 1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4" y="1"/>
                  </a:moveTo>
                  <a:cubicBezTo>
                    <a:pt x="5" y="2"/>
                    <a:pt x="6" y="5"/>
                    <a:pt x="6" y="7"/>
                  </a:cubicBezTo>
                  <a:cubicBezTo>
                    <a:pt x="5" y="8"/>
                    <a:pt x="2" y="9"/>
                    <a:pt x="1" y="8"/>
                  </a:cubicBezTo>
                  <a:cubicBezTo>
                    <a:pt x="0" y="6"/>
                    <a:pt x="0" y="4"/>
                    <a:pt x="1" y="2"/>
                  </a:cubicBezTo>
                  <a:cubicBezTo>
                    <a:pt x="1" y="1"/>
                    <a:pt x="3" y="0"/>
                    <a:pt x="4"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92" name="Freeform 3552"/>
            <p:cNvSpPr>
              <a:spLocks noChangeAspect="1"/>
            </p:cNvSpPr>
            <p:nvPr/>
          </p:nvSpPr>
          <p:spPr bwMode="auto">
            <a:xfrm>
              <a:off x="4228909" y="4013015"/>
              <a:ext cx="141518" cy="95977"/>
            </a:xfrm>
            <a:custGeom>
              <a:avLst/>
              <a:gdLst>
                <a:gd name="T0" fmla="*/ 15 w 17"/>
                <a:gd name="T1" fmla="*/ 0 h 14"/>
                <a:gd name="T2" fmla="*/ 21 w 17"/>
                <a:gd name="T3" fmla="*/ 5 h 14"/>
                <a:gd name="T4" fmla="*/ 12 w 17"/>
                <a:gd name="T5" fmla="*/ 11 h 14"/>
                <a:gd name="T6" fmla="*/ 5 w 17"/>
                <a:gd name="T7" fmla="*/ 15 h 14"/>
                <a:gd name="T8" fmla="*/ 1 w 17"/>
                <a:gd name="T9" fmla="*/ 10 h 14"/>
                <a:gd name="T10" fmla="*/ 2 w 17"/>
                <a:gd name="T11" fmla="*/ 6 h 14"/>
                <a:gd name="T12" fmla="*/ 11 w 17"/>
                <a:gd name="T13" fmla="*/ 6 h 14"/>
                <a:gd name="T14" fmla="*/ 15 w 17"/>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4"/>
                <a:gd name="T26" fmla="*/ 17 w 17"/>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4">
                  <a:moveTo>
                    <a:pt x="12" y="0"/>
                  </a:moveTo>
                  <a:cubicBezTo>
                    <a:pt x="14" y="0"/>
                    <a:pt x="17" y="2"/>
                    <a:pt x="17" y="4"/>
                  </a:cubicBezTo>
                  <a:cubicBezTo>
                    <a:pt x="16" y="7"/>
                    <a:pt x="13" y="8"/>
                    <a:pt x="10" y="10"/>
                  </a:cubicBezTo>
                  <a:cubicBezTo>
                    <a:pt x="8" y="11"/>
                    <a:pt x="6" y="14"/>
                    <a:pt x="4" y="13"/>
                  </a:cubicBezTo>
                  <a:cubicBezTo>
                    <a:pt x="2" y="13"/>
                    <a:pt x="1" y="11"/>
                    <a:pt x="1" y="9"/>
                  </a:cubicBezTo>
                  <a:cubicBezTo>
                    <a:pt x="0" y="8"/>
                    <a:pt x="1" y="6"/>
                    <a:pt x="2" y="5"/>
                  </a:cubicBezTo>
                  <a:cubicBezTo>
                    <a:pt x="4" y="4"/>
                    <a:pt x="7" y="6"/>
                    <a:pt x="9" y="5"/>
                  </a:cubicBezTo>
                  <a:cubicBezTo>
                    <a:pt x="10" y="4"/>
                    <a:pt x="10" y="0"/>
                    <a:pt x="1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93" name="Freeform 3553"/>
            <p:cNvSpPr>
              <a:spLocks noChangeAspect="1"/>
            </p:cNvSpPr>
            <p:nvPr/>
          </p:nvSpPr>
          <p:spPr bwMode="auto">
            <a:xfrm>
              <a:off x="8332843" y="3333176"/>
              <a:ext cx="2422399" cy="1863553"/>
            </a:xfrm>
            <a:custGeom>
              <a:avLst/>
              <a:gdLst>
                <a:gd name="T0" fmla="*/ 264 w 301"/>
                <a:gd name="T1" fmla="*/ 259 h 254"/>
                <a:gd name="T2" fmla="*/ 263 w 301"/>
                <a:gd name="T3" fmla="*/ 279 h 254"/>
                <a:gd name="T4" fmla="*/ 275 w 301"/>
                <a:gd name="T5" fmla="*/ 303 h 254"/>
                <a:gd name="T6" fmla="*/ 227 w 301"/>
                <a:gd name="T7" fmla="*/ 282 h 254"/>
                <a:gd name="T8" fmla="*/ 213 w 301"/>
                <a:gd name="T9" fmla="*/ 265 h 254"/>
                <a:gd name="T10" fmla="*/ 195 w 301"/>
                <a:gd name="T11" fmla="*/ 250 h 254"/>
                <a:gd name="T12" fmla="*/ 180 w 301"/>
                <a:gd name="T13" fmla="*/ 243 h 254"/>
                <a:gd name="T14" fmla="*/ 176 w 301"/>
                <a:gd name="T15" fmla="*/ 238 h 254"/>
                <a:gd name="T16" fmla="*/ 138 w 301"/>
                <a:gd name="T17" fmla="*/ 247 h 254"/>
                <a:gd name="T18" fmla="*/ 140 w 301"/>
                <a:gd name="T19" fmla="*/ 219 h 254"/>
                <a:gd name="T20" fmla="*/ 186 w 301"/>
                <a:gd name="T21" fmla="*/ 215 h 254"/>
                <a:gd name="T22" fmla="*/ 217 w 301"/>
                <a:gd name="T23" fmla="*/ 169 h 254"/>
                <a:gd name="T24" fmla="*/ 198 w 301"/>
                <a:gd name="T25" fmla="*/ 134 h 254"/>
                <a:gd name="T26" fmla="*/ 183 w 301"/>
                <a:gd name="T27" fmla="*/ 130 h 254"/>
                <a:gd name="T28" fmla="*/ 178 w 301"/>
                <a:gd name="T29" fmla="*/ 119 h 254"/>
                <a:gd name="T30" fmla="*/ 157 w 301"/>
                <a:gd name="T31" fmla="*/ 95 h 254"/>
                <a:gd name="T32" fmla="*/ 132 w 301"/>
                <a:gd name="T33" fmla="*/ 92 h 254"/>
                <a:gd name="T34" fmla="*/ 116 w 301"/>
                <a:gd name="T35" fmla="*/ 107 h 254"/>
                <a:gd name="T36" fmla="*/ 95 w 301"/>
                <a:gd name="T37" fmla="*/ 106 h 254"/>
                <a:gd name="T38" fmla="*/ 47 w 301"/>
                <a:gd name="T39" fmla="*/ 101 h 254"/>
                <a:gd name="T40" fmla="*/ 34 w 301"/>
                <a:gd name="T41" fmla="*/ 97 h 254"/>
                <a:gd name="T42" fmla="*/ 19 w 301"/>
                <a:gd name="T43" fmla="*/ 73 h 254"/>
                <a:gd name="T44" fmla="*/ 2 w 301"/>
                <a:gd name="T45" fmla="*/ 62 h 254"/>
                <a:gd name="T46" fmla="*/ 61 w 301"/>
                <a:gd name="T47" fmla="*/ 1 h 254"/>
                <a:gd name="T48" fmla="*/ 54 w 301"/>
                <a:gd name="T49" fmla="*/ 30 h 254"/>
                <a:gd name="T50" fmla="*/ 50 w 301"/>
                <a:gd name="T51" fmla="*/ 71 h 254"/>
                <a:gd name="T52" fmla="*/ 70 w 301"/>
                <a:gd name="T53" fmla="*/ 68 h 254"/>
                <a:gd name="T54" fmla="*/ 79 w 301"/>
                <a:gd name="T55" fmla="*/ 48 h 254"/>
                <a:gd name="T56" fmla="*/ 74 w 301"/>
                <a:gd name="T57" fmla="*/ 25 h 254"/>
                <a:gd name="T58" fmla="*/ 79 w 301"/>
                <a:gd name="T59" fmla="*/ 12 h 254"/>
                <a:gd name="T60" fmla="*/ 131 w 301"/>
                <a:gd name="T61" fmla="*/ 8 h 254"/>
                <a:gd name="T62" fmla="*/ 124 w 301"/>
                <a:gd name="T63" fmla="*/ 48 h 254"/>
                <a:gd name="T64" fmla="*/ 150 w 301"/>
                <a:gd name="T65" fmla="*/ 42 h 254"/>
                <a:gd name="T66" fmla="*/ 155 w 301"/>
                <a:gd name="T67" fmla="*/ 41 h 254"/>
                <a:gd name="T68" fmla="*/ 191 w 301"/>
                <a:gd name="T69" fmla="*/ 35 h 254"/>
                <a:gd name="T70" fmla="*/ 201 w 301"/>
                <a:gd name="T71" fmla="*/ 48 h 254"/>
                <a:gd name="T72" fmla="*/ 211 w 301"/>
                <a:gd name="T73" fmla="*/ 59 h 254"/>
                <a:gd name="T74" fmla="*/ 221 w 301"/>
                <a:gd name="T75" fmla="*/ 74 h 254"/>
                <a:gd name="T76" fmla="*/ 252 w 301"/>
                <a:gd name="T77" fmla="*/ 70 h 254"/>
                <a:gd name="T78" fmla="*/ 245 w 301"/>
                <a:gd name="T79" fmla="*/ 83 h 254"/>
                <a:gd name="T80" fmla="*/ 239 w 301"/>
                <a:gd name="T81" fmla="*/ 96 h 254"/>
                <a:gd name="T82" fmla="*/ 264 w 301"/>
                <a:gd name="T83" fmla="*/ 84 h 254"/>
                <a:gd name="T84" fmla="*/ 266 w 301"/>
                <a:gd name="T85" fmla="*/ 96 h 254"/>
                <a:gd name="T86" fmla="*/ 264 w 301"/>
                <a:gd name="T87" fmla="*/ 109 h 254"/>
                <a:gd name="T88" fmla="*/ 271 w 301"/>
                <a:gd name="T89" fmla="*/ 113 h 254"/>
                <a:gd name="T90" fmla="*/ 279 w 301"/>
                <a:gd name="T91" fmla="*/ 120 h 254"/>
                <a:gd name="T92" fmla="*/ 283 w 301"/>
                <a:gd name="T93" fmla="*/ 133 h 254"/>
                <a:gd name="T94" fmla="*/ 293 w 301"/>
                <a:gd name="T95" fmla="*/ 145 h 254"/>
                <a:gd name="T96" fmla="*/ 303 w 301"/>
                <a:gd name="T97" fmla="*/ 162 h 254"/>
                <a:gd name="T98" fmla="*/ 325 w 301"/>
                <a:gd name="T99" fmla="*/ 168 h 254"/>
                <a:gd name="T100" fmla="*/ 331 w 301"/>
                <a:gd name="T101" fmla="*/ 184 h 254"/>
                <a:gd name="T102" fmla="*/ 356 w 301"/>
                <a:gd name="T103" fmla="*/ 181 h 254"/>
                <a:gd name="T104" fmla="*/ 348 w 301"/>
                <a:gd name="T105" fmla="*/ 201 h 254"/>
                <a:gd name="T106" fmla="*/ 329 w 301"/>
                <a:gd name="T107" fmla="*/ 208 h 254"/>
                <a:gd name="T108" fmla="*/ 308 w 301"/>
                <a:gd name="T109" fmla="*/ 216 h 254"/>
                <a:gd name="T110" fmla="*/ 300 w 301"/>
                <a:gd name="T111" fmla="*/ 198 h 254"/>
                <a:gd name="T112" fmla="*/ 273 w 301"/>
                <a:gd name="T113" fmla="*/ 193 h 254"/>
                <a:gd name="T114" fmla="*/ 277 w 301"/>
                <a:gd name="T115" fmla="*/ 213 h 254"/>
                <a:gd name="T116" fmla="*/ 301 w 301"/>
                <a:gd name="T117" fmla="*/ 243 h 254"/>
                <a:gd name="T118" fmla="*/ 296 w 301"/>
                <a:gd name="T119" fmla="*/ 279 h 2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1"/>
                <a:gd name="T181" fmla="*/ 0 h 254"/>
                <a:gd name="T182" fmla="*/ 301 w 301"/>
                <a:gd name="T183" fmla="*/ 254 h 2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1" h="254">
                  <a:moveTo>
                    <a:pt x="248" y="236"/>
                  </a:moveTo>
                  <a:cubicBezTo>
                    <a:pt x="245" y="237"/>
                    <a:pt x="243" y="234"/>
                    <a:pt x="241" y="233"/>
                  </a:cubicBezTo>
                  <a:cubicBezTo>
                    <a:pt x="239" y="232"/>
                    <a:pt x="238" y="230"/>
                    <a:pt x="236" y="229"/>
                  </a:cubicBezTo>
                  <a:cubicBezTo>
                    <a:pt x="235" y="229"/>
                    <a:pt x="234" y="231"/>
                    <a:pt x="233" y="230"/>
                  </a:cubicBezTo>
                  <a:cubicBezTo>
                    <a:pt x="231" y="230"/>
                    <a:pt x="231" y="227"/>
                    <a:pt x="230" y="227"/>
                  </a:cubicBezTo>
                  <a:cubicBezTo>
                    <a:pt x="228" y="225"/>
                    <a:pt x="225" y="226"/>
                    <a:pt x="224" y="224"/>
                  </a:cubicBezTo>
                  <a:cubicBezTo>
                    <a:pt x="222" y="222"/>
                    <a:pt x="223" y="217"/>
                    <a:pt x="220" y="216"/>
                  </a:cubicBezTo>
                  <a:cubicBezTo>
                    <a:pt x="217" y="215"/>
                    <a:pt x="221" y="222"/>
                    <a:pt x="218" y="222"/>
                  </a:cubicBezTo>
                  <a:cubicBezTo>
                    <a:pt x="215" y="222"/>
                    <a:pt x="215" y="217"/>
                    <a:pt x="213" y="216"/>
                  </a:cubicBezTo>
                  <a:cubicBezTo>
                    <a:pt x="212" y="215"/>
                    <a:pt x="211" y="216"/>
                    <a:pt x="209" y="216"/>
                  </a:cubicBezTo>
                  <a:cubicBezTo>
                    <a:pt x="208" y="216"/>
                    <a:pt x="206" y="214"/>
                    <a:pt x="206" y="216"/>
                  </a:cubicBezTo>
                  <a:cubicBezTo>
                    <a:pt x="207" y="219"/>
                    <a:pt x="210" y="222"/>
                    <a:pt x="213" y="225"/>
                  </a:cubicBezTo>
                  <a:cubicBezTo>
                    <a:pt x="214" y="226"/>
                    <a:pt x="217" y="227"/>
                    <a:pt x="219" y="228"/>
                  </a:cubicBezTo>
                  <a:cubicBezTo>
                    <a:pt x="220" y="229"/>
                    <a:pt x="218" y="231"/>
                    <a:pt x="219" y="232"/>
                  </a:cubicBezTo>
                  <a:cubicBezTo>
                    <a:pt x="221" y="234"/>
                    <a:pt x="225" y="234"/>
                    <a:pt x="227" y="236"/>
                  </a:cubicBezTo>
                  <a:cubicBezTo>
                    <a:pt x="229" y="238"/>
                    <a:pt x="229" y="241"/>
                    <a:pt x="231" y="242"/>
                  </a:cubicBezTo>
                  <a:cubicBezTo>
                    <a:pt x="232" y="243"/>
                    <a:pt x="234" y="242"/>
                    <a:pt x="235" y="243"/>
                  </a:cubicBezTo>
                  <a:cubicBezTo>
                    <a:pt x="236" y="244"/>
                    <a:pt x="237" y="246"/>
                    <a:pt x="236" y="247"/>
                  </a:cubicBezTo>
                  <a:cubicBezTo>
                    <a:pt x="235" y="248"/>
                    <a:pt x="232" y="246"/>
                    <a:pt x="232" y="247"/>
                  </a:cubicBezTo>
                  <a:cubicBezTo>
                    <a:pt x="232" y="249"/>
                    <a:pt x="236" y="251"/>
                    <a:pt x="235" y="252"/>
                  </a:cubicBezTo>
                  <a:cubicBezTo>
                    <a:pt x="234" y="254"/>
                    <a:pt x="231" y="253"/>
                    <a:pt x="229" y="252"/>
                  </a:cubicBezTo>
                  <a:cubicBezTo>
                    <a:pt x="227" y="252"/>
                    <a:pt x="225" y="250"/>
                    <a:pt x="223" y="249"/>
                  </a:cubicBezTo>
                  <a:cubicBezTo>
                    <a:pt x="221" y="248"/>
                    <a:pt x="218" y="246"/>
                    <a:pt x="215" y="245"/>
                  </a:cubicBezTo>
                  <a:cubicBezTo>
                    <a:pt x="213" y="244"/>
                    <a:pt x="210" y="245"/>
                    <a:pt x="207" y="245"/>
                  </a:cubicBezTo>
                  <a:cubicBezTo>
                    <a:pt x="205" y="244"/>
                    <a:pt x="202" y="244"/>
                    <a:pt x="200" y="243"/>
                  </a:cubicBezTo>
                  <a:cubicBezTo>
                    <a:pt x="198" y="242"/>
                    <a:pt x="197" y="239"/>
                    <a:pt x="195" y="237"/>
                  </a:cubicBezTo>
                  <a:cubicBezTo>
                    <a:pt x="194" y="236"/>
                    <a:pt x="194" y="233"/>
                    <a:pt x="193" y="233"/>
                  </a:cubicBezTo>
                  <a:cubicBezTo>
                    <a:pt x="191" y="233"/>
                    <a:pt x="190" y="235"/>
                    <a:pt x="189" y="235"/>
                  </a:cubicBezTo>
                  <a:cubicBezTo>
                    <a:pt x="187" y="235"/>
                    <a:pt x="186" y="234"/>
                    <a:pt x="184" y="233"/>
                  </a:cubicBezTo>
                  <a:cubicBezTo>
                    <a:pt x="183" y="232"/>
                    <a:pt x="181" y="232"/>
                    <a:pt x="180" y="231"/>
                  </a:cubicBezTo>
                  <a:cubicBezTo>
                    <a:pt x="179" y="230"/>
                    <a:pt x="181" y="229"/>
                    <a:pt x="180" y="228"/>
                  </a:cubicBezTo>
                  <a:cubicBezTo>
                    <a:pt x="179" y="228"/>
                    <a:pt x="178" y="229"/>
                    <a:pt x="177" y="229"/>
                  </a:cubicBezTo>
                  <a:cubicBezTo>
                    <a:pt x="175" y="228"/>
                    <a:pt x="174" y="226"/>
                    <a:pt x="173" y="225"/>
                  </a:cubicBezTo>
                  <a:cubicBezTo>
                    <a:pt x="172" y="224"/>
                    <a:pt x="168" y="223"/>
                    <a:pt x="170" y="222"/>
                  </a:cubicBezTo>
                  <a:cubicBezTo>
                    <a:pt x="172" y="220"/>
                    <a:pt x="175" y="222"/>
                    <a:pt x="178" y="221"/>
                  </a:cubicBezTo>
                  <a:cubicBezTo>
                    <a:pt x="179" y="221"/>
                    <a:pt x="179" y="219"/>
                    <a:pt x="178" y="218"/>
                  </a:cubicBezTo>
                  <a:cubicBezTo>
                    <a:pt x="177" y="217"/>
                    <a:pt x="175" y="217"/>
                    <a:pt x="174" y="217"/>
                  </a:cubicBezTo>
                  <a:cubicBezTo>
                    <a:pt x="172" y="216"/>
                    <a:pt x="172" y="214"/>
                    <a:pt x="171" y="214"/>
                  </a:cubicBezTo>
                  <a:cubicBezTo>
                    <a:pt x="170" y="213"/>
                    <a:pt x="170" y="216"/>
                    <a:pt x="169" y="216"/>
                  </a:cubicBezTo>
                  <a:cubicBezTo>
                    <a:pt x="168" y="215"/>
                    <a:pt x="168" y="213"/>
                    <a:pt x="167" y="212"/>
                  </a:cubicBezTo>
                  <a:cubicBezTo>
                    <a:pt x="166" y="211"/>
                    <a:pt x="164" y="213"/>
                    <a:pt x="163" y="212"/>
                  </a:cubicBezTo>
                  <a:cubicBezTo>
                    <a:pt x="162" y="211"/>
                    <a:pt x="163" y="209"/>
                    <a:pt x="163" y="208"/>
                  </a:cubicBezTo>
                  <a:cubicBezTo>
                    <a:pt x="162" y="206"/>
                    <a:pt x="159" y="206"/>
                    <a:pt x="158" y="205"/>
                  </a:cubicBezTo>
                  <a:cubicBezTo>
                    <a:pt x="158" y="203"/>
                    <a:pt x="159" y="200"/>
                    <a:pt x="159" y="198"/>
                  </a:cubicBezTo>
                  <a:cubicBezTo>
                    <a:pt x="159" y="198"/>
                    <a:pt x="157" y="198"/>
                    <a:pt x="157" y="198"/>
                  </a:cubicBezTo>
                  <a:cubicBezTo>
                    <a:pt x="155" y="200"/>
                    <a:pt x="155" y="202"/>
                    <a:pt x="154" y="204"/>
                  </a:cubicBezTo>
                  <a:cubicBezTo>
                    <a:pt x="153" y="205"/>
                    <a:pt x="154" y="203"/>
                    <a:pt x="154" y="202"/>
                  </a:cubicBezTo>
                  <a:cubicBezTo>
                    <a:pt x="154" y="201"/>
                    <a:pt x="156" y="198"/>
                    <a:pt x="155" y="197"/>
                  </a:cubicBezTo>
                  <a:cubicBezTo>
                    <a:pt x="153" y="197"/>
                    <a:pt x="152" y="201"/>
                    <a:pt x="150" y="202"/>
                  </a:cubicBezTo>
                  <a:cubicBezTo>
                    <a:pt x="149" y="202"/>
                    <a:pt x="150" y="200"/>
                    <a:pt x="150" y="199"/>
                  </a:cubicBezTo>
                  <a:cubicBezTo>
                    <a:pt x="150" y="197"/>
                    <a:pt x="151" y="195"/>
                    <a:pt x="150" y="194"/>
                  </a:cubicBezTo>
                  <a:cubicBezTo>
                    <a:pt x="149" y="194"/>
                    <a:pt x="149" y="197"/>
                    <a:pt x="148" y="197"/>
                  </a:cubicBezTo>
                  <a:cubicBezTo>
                    <a:pt x="147" y="196"/>
                    <a:pt x="148" y="194"/>
                    <a:pt x="147" y="193"/>
                  </a:cubicBezTo>
                  <a:cubicBezTo>
                    <a:pt x="145" y="192"/>
                    <a:pt x="144" y="191"/>
                    <a:pt x="142" y="191"/>
                  </a:cubicBezTo>
                  <a:cubicBezTo>
                    <a:pt x="141" y="192"/>
                    <a:pt x="141" y="195"/>
                    <a:pt x="142" y="196"/>
                  </a:cubicBezTo>
                  <a:cubicBezTo>
                    <a:pt x="143" y="197"/>
                    <a:pt x="147" y="196"/>
                    <a:pt x="147" y="198"/>
                  </a:cubicBezTo>
                  <a:cubicBezTo>
                    <a:pt x="147" y="200"/>
                    <a:pt x="145" y="202"/>
                    <a:pt x="143" y="202"/>
                  </a:cubicBezTo>
                  <a:cubicBezTo>
                    <a:pt x="141" y="202"/>
                    <a:pt x="140" y="200"/>
                    <a:pt x="138" y="200"/>
                  </a:cubicBezTo>
                  <a:cubicBezTo>
                    <a:pt x="136" y="199"/>
                    <a:pt x="134" y="197"/>
                    <a:pt x="132" y="198"/>
                  </a:cubicBezTo>
                  <a:cubicBezTo>
                    <a:pt x="131" y="199"/>
                    <a:pt x="133" y="201"/>
                    <a:pt x="132" y="202"/>
                  </a:cubicBezTo>
                  <a:cubicBezTo>
                    <a:pt x="130" y="203"/>
                    <a:pt x="127" y="202"/>
                    <a:pt x="125" y="203"/>
                  </a:cubicBezTo>
                  <a:cubicBezTo>
                    <a:pt x="124" y="203"/>
                    <a:pt x="125" y="205"/>
                    <a:pt x="124" y="206"/>
                  </a:cubicBezTo>
                  <a:cubicBezTo>
                    <a:pt x="122" y="207"/>
                    <a:pt x="118" y="206"/>
                    <a:pt x="115" y="206"/>
                  </a:cubicBezTo>
                  <a:cubicBezTo>
                    <a:pt x="113" y="205"/>
                    <a:pt x="112" y="203"/>
                    <a:pt x="110" y="202"/>
                  </a:cubicBezTo>
                  <a:cubicBezTo>
                    <a:pt x="109" y="202"/>
                    <a:pt x="107" y="203"/>
                    <a:pt x="106" y="202"/>
                  </a:cubicBezTo>
                  <a:cubicBezTo>
                    <a:pt x="105" y="200"/>
                    <a:pt x="104" y="197"/>
                    <a:pt x="104" y="194"/>
                  </a:cubicBezTo>
                  <a:cubicBezTo>
                    <a:pt x="104" y="192"/>
                    <a:pt x="105" y="190"/>
                    <a:pt x="107" y="189"/>
                  </a:cubicBezTo>
                  <a:cubicBezTo>
                    <a:pt x="110" y="187"/>
                    <a:pt x="113" y="189"/>
                    <a:pt x="115" y="188"/>
                  </a:cubicBezTo>
                  <a:cubicBezTo>
                    <a:pt x="116" y="187"/>
                    <a:pt x="115" y="186"/>
                    <a:pt x="116" y="184"/>
                  </a:cubicBezTo>
                  <a:cubicBezTo>
                    <a:pt x="116" y="184"/>
                    <a:pt x="116" y="182"/>
                    <a:pt x="117" y="182"/>
                  </a:cubicBezTo>
                  <a:cubicBezTo>
                    <a:pt x="120" y="182"/>
                    <a:pt x="122" y="182"/>
                    <a:pt x="125" y="182"/>
                  </a:cubicBezTo>
                  <a:cubicBezTo>
                    <a:pt x="127" y="182"/>
                    <a:pt x="128" y="183"/>
                    <a:pt x="129" y="183"/>
                  </a:cubicBezTo>
                  <a:cubicBezTo>
                    <a:pt x="131" y="183"/>
                    <a:pt x="133" y="182"/>
                    <a:pt x="135" y="183"/>
                  </a:cubicBezTo>
                  <a:cubicBezTo>
                    <a:pt x="137" y="183"/>
                    <a:pt x="139" y="184"/>
                    <a:pt x="141" y="184"/>
                  </a:cubicBezTo>
                  <a:cubicBezTo>
                    <a:pt x="142" y="184"/>
                    <a:pt x="144" y="183"/>
                    <a:pt x="145" y="183"/>
                  </a:cubicBezTo>
                  <a:cubicBezTo>
                    <a:pt x="146" y="183"/>
                    <a:pt x="148" y="184"/>
                    <a:pt x="149" y="183"/>
                  </a:cubicBezTo>
                  <a:cubicBezTo>
                    <a:pt x="151" y="182"/>
                    <a:pt x="152" y="180"/>
                    <a:pt x="155" y="179"/>
                  </a:cubicBezTo>
                  <a:cubicBezTo>
                    <a:pt x="156" y="179"/>
                    <a:pt x="159" y="181"/>
                    <a:pt x="160" y="180"/>
                  </a:cubicBezTo>
                  <a:cubicBezTo>
                    <a:pt x="161" y="178"/>
                    <a:pt x="160" y="175"/>
                    <a:pt x="158" y="173"/>
                  </a:cubicBezTo>
                  <a:cubicBezTo>
                    <a:pt x="157" y="172"/>
                    <a:pt x="153" y="171"/>
                    <a:pt x="153" y="169"/>
                  </a:cubicBezTo>
                  <a:cubicBezTo>
                    <a:pt x="153" y="167"/>
                    <a:pt x="156" y="164"/>
                    <a:pt x="158" y="162"/>
                  </a:cubicBezTo>
                  <a:cubicBezTo>
                    <a:pt x="162" y="159"/>
                    <a:pt x="167" y="157"/>
                    <a:pt x="170" y="154"/>
                  </a:cubicBezTo>
                  <a:cubicBezTo>
                    <a:pt x="172" y="152"/>
                    <a:pt x="173" y="149"/>
                    <a:pt x="175" y="147"/>
                  </a:cubicBezTo>
                  <a:cubicBezTo>
                    <a:pt x="176" y="145"/>
                    <a:pt x="181" y="144"/>
                    <a:pt x="181" y="141"/>
                  </a:cubicBezTo>
                  <a:cubicBezTo>
                    <a:pt x="182" y="138"/>
                    <a:pt x="178" y="136"/>
                    <a:pt x="177" y="133"/>
                  </a:cubicBezTo>
                  <a:cubicBezTo>
                    <a:pt x="176" y="131"/>
                    <a:pt x="176" y="129"/>
                    <a:pt x="177" y="127"/>
                  </a:cubicBezTo>
                  <a:cubicBezTo>
                    <a:pt x="177" y="126"/>
                    <a:pt x="178" y="125"/>
                    <a:pt x="178" y="124"/>
                  </a:cubicBezTo>
                  <a:cubicBezTo>
                    <a:pt x="176" y="123"/>
                    <a:pt x="174" y="123"/>
                    <a:pt x="172" y="122"/>
                  </a:cubicBezTo>
                  <a:cubicBezTo>
                    <a:pt x="171" y="122"/>
                    <a:pt x="169" y="121"/>
                    <a:pt x="168" y="120"/>
                  </a:cubicBezTo>
                  <a:cubicBezTo>
                    <a:pt x="167" y="119"/>
                    <a:pt x="168" y="117"/>
                    <a:pt x="168" y="116"/>
                  </a:cubicBezTo>
                  <a:cubicBezTo>
                    <a:pt x="167" y="114"/>
                    <a:pt x="167" y="112"/>
                    <a:pt x="165" y="112"/>
                  </a:cubicBezTo>
                  <a:cubicBezTo>
                    <a:pt x="164" y="112"/>
                    <a:pt x="166" y="115"/>
                    <a:pt x="165" y="117"/>
                  </a:cubicBezTo>
                  <a:cubicBezTo>
                    <a:pt x="164" y="118"/>
                    <a:pt x="162" y="118"/>
                    <a:pt x="161" y="117"/>
                  </a:cubicBezTo>
                  <a:cubicBezTo>
                    <a:pt x="159" y="116"/>
                    <a:pt x="160" y="113"/>
                    <a:pt x="159" y="111"/>
                  </a:cubicBezTo>
                  <a:cubicBezTo>
                    <a:pt x="159" y="111"/>
                    <a:pt x="157" y="112"/>
                    <a:pt x="157" y="112"/>
                  </a:cubicBezTo>
                  <a:cubicBezTo>
                    <a:pt x="156" y="110"/>
                    <a:pt x="156" y="109"/>
                    <a:pt x="157" y="107"/>
                  </a:cubicBezTo>
                  <a:cubicBezTo>
                    <a:pt x="157" y="106"/>
                    <a:pt x="160" y="104"/>
                    <a:pt x="158" y="104"/>
                  </a:cubicBezTo>
                  <a:cubicBezTo>
                    <a:pt x="156" y="105"/>
                    <a:pt x="155" y="107"/>
                    <a:pt x="153" y="108"/>
                  </a:cubicBezTo>
                  <a:cubicBezTo>
                    <a:pt x="153" y="108"/>
                    <a:pt x="152" y="105"/>
                    <a:pt x="152" y="106"/>
                  </a:cubicBezTo>
                  <a:cubicBezTo>
                    <a:pt x="151" y="107"/>
                    <a:pt x="153" y="110"/>
                    <a:pt x="151" y="111"/>
                  </a:cubicBezTo>
                  <a:cubicBezTo>
                    <a:pt x="147" y="114"/>
                    <a:pt x="142" y="116"/>
                    <a:pt x="137" y="116"/>
                  </a:cubicBezTo>
                  <a:cubicBezTo>
                    <a:pt x="135" y="116"/>
                    <a:pt x="136" y="112"/>
                    <a:pt x="137" y="111"/>
                  </a:cubicBezTo>
                  <a:cubicBezTo>
                    <a:pt x="138" y="109"/>
                    <a:pt x="140" y="107"/>
                    <a:pt x="142" y="106"/>
                  </a:cubicBezTo>
                  <a:cubicBezTo>
                    <a:pt x="144" y="104"/>
                    <a:pt x="148" y="105"/>
                    <a:pt x="150" y="103"/>
                  </a:cubicBezTo>
                  <a:cubicBezTo>
                    <a:pt x="152" y="102"/>
                    <a:pt x="149" y="100"/>
                    <a:pt x="148" y="99"/>
                  </a:cubicBezTo>
                  <a:cubicBezTo>
                    <a:pt x="147" y="98"/>
                    <a:pt x="144" y="99"/>
                    <a:pt x="143" y="97"/>
                  </a:cubicBezTo>
                  <a:cubicBezTo>
                    <a:pt x="142" y="96"/>
                    <a:pt x="145" y="92"/>
                    <a:pt x="143" y="92"/>
                  </a:cubicBezTo>
                  <a:cubicBezTo>
                    <a:pt x="141" y="90"/>
                    <a:pt x="137" y="95"/>
                    <a:pt x="135" y="94"/>
                  </a:cubicBezTo>
                  <a:cubicBezTo>
                    <a:pt x="133" y="92"/>
                    <a:pt x="138" y="89"/>
                    <a:pt x="137" y="87"/>
                  </a:cubicBezTo>
                  <a:cubicBezTo>
                    <a:pt x="137" y="85"/>
                    <a:pt x="134" y="88"/>
                    <a:pt x="132" y="89"/>
                  </a:cubicBezTo>
                  <a:cubicBezTo>
                    <a:pt x="131" y="90"/>
                    <a:pt x="130" y="94"/>
                    <a:pt x="130" y="92"/>
                  </a:cubicBezTo>
                  <a:cubicBezTo>
                    <a:pt x="129" y="88"/>
                    <a:pt x="132" y="83"/>
                    <a:pt x="131" y="79"/>
                  </a:cubicBezTo>
                  <a:cubicBezTo>
                    <a:pt x="130" y="77"/>
                    <a:pt x="128" y="82"/>
                    <a:pt x="126" y="82"/>
                  </a:cubicBezTo>
                  <a:cubicBezTo>
                    <a:pt x="124" y="82"/>
                    <a:pt x="124" y="79"/>
                    <a:pt x="122" y="78"/>
                  </a:cubicBezTo>
                  <a:cubicBezTo>
                    <a:pt x="121" y="77"/>
                    <a:pt x="119" y="77"/>
                    <a:pt x="118" y="76"/>
                  </a:cubicBezTo>
                  <a:cubicBezTo>
                    <a:pt x="118" y="74"/>
                    <a:pt x="122" y="69"/>
                    <a:pt x="119" y="70"/>
                  </a:cubicBezTo>
                  <a:cubicBezTo>
                    <a:pt x="117" y="70"/>
                    <a:pt x="117" y="75"/>
                    <a:pt x="115" y="76"/>
                  </a:cubicBezTo>
                  <a:cubicBezTo>
                    <a:pt x="113" y="77"/>
                    <a:pt x="114" y="72"/>
                    <a:pt x="112" y="72"/>
                  </a:cubicBezTo>
                  <a:cubicBezTo>
                    <a:pt x="110" y="72"/>
                    <a:pt x="109" y="76"/>
                    <a:pt x="110" y="77"/>
                  </a:cubicBezTo>
                  <a:cubicBezTo>
                    <a:pt x="112" y="80"/>
                    <a:pt x="117" y="78"/>
                    <a:pt x="119" y="81"/>
                  </a:cubicBezTo>
                  <a:cubicBezTo>
                    <a:pt x="121" y="83"/>
                    <a:pt x="120" y="87"/>
                    <a:pt x="118" y="88"/>
                  </a:cubicBezTo>
                  <a:cubicBezTo>
                    <a:pt x="115" y="90"/>
                    <a:pt x="110" y="90"/>
                    <a:pt x="106" y="89"/>
                  </a:cubicBezTo>
                  <a:cubicBezTo>
                    <a:pt x="105" y="89"/>
                    <a:pt x="105" y="85"/>
                    <a:pt x="103" y="85"/>
                  </a:cubicBezTo>
                  <a:cubicBezTo>
                    <a:pt x="98" y="83"/>
                    <a:pt x="93" y="83"/>
                    <a:pt x="87" y="83"/>
                  </a:cubicBezTo>
                  <a:cubicBezTo>
                    <a:pt x="86" y="83"/>
                    <a:pt x="89" y="85"/>
                    <a:pt x="90" y="85"/>
                  </a:cubicBezTo>
                  <a:cubicBezTo>
                    <a:pt x="92" y="87"/>
                    <a:pt x="95" y="87"/>
                    <a:pt x="97" y="89"/>
                  </a:cubicBezTo>
                  <a:cubicBezTo>
                    <a:pt x="98" y="90"/>
                    <a:pt x="95" y="91"/>
                    <a:pt x="93" y="91"/>
                  </a:cubicBezTo>
                  <a:cubicBezTo>
                    <a:pt x="90" y="90"/>
                    <a:pt x="88" y="87"/>
                    <a:pt x="85" y="86"/>
                  </a:cubicBezTo>
                  <a:cubicBezTo>
                    <a:pt x="83" y="84"/>
                    <a:pt x="81" y="81"/>
                    <a:pt x="79" y="80"/>
                  </a:cubicBezTo>
                  <a:cubicBezTo>
                    <a:pt x="77" y="79"/>
                    <a:pt x="75" y="79"/>
                    <a:pt x="73" y="79"/>
                  </a:cubicBezTo>
                  <a:cubicBezTo>
                    <a:pt x="72" y="79"/>
                    <a:pt x="75" y="80"/>
                    <a:pt x="76" y="81"/>
                  </a:cubicBezTo>
                  <a:cubicBezTo>
                    <a:pt x="78" y="83"/>
                    <a:pt x="82" y="84"/>
                    <a:pt x="83" y="87"/>
                  </a:cubicBezTo>
                  <a:cubicBezTo>
                    <a:pt x="83" y="88"/>
                    <a:pt x="80" y="88"/>
                    <a:pt x="79" y="88"/>
                  </a:cubicBezTo>
                  <a:cubicBezTo>
                    <a:pt x="74" y="88"/>
                    <a:pt x="70" y="86"/>
                    <a:pt x="66" y="86"/>
                  </a:cubicBezTo>
                  <a:cubicBezTo>
                    <a:pt x="62" y="86"/>
                    <a:pt x="58" y="87"/>
                    <a:pt x="55" y="86"/>
                  </a:cubicBezTo>
                  <a:cubicBezTo>
                    <a:pt x="53" y="85"/>
                    <a:pt x="56" y="81"/>
                    <a:pt x="54" y="80"/>
                  </a:cubicBezTo>
                  <a:cubicBezTo>
                    <a:pt x="52" y="80"/>
                    <a:pt x="53" y="84"/>
                    <a:pt x="52" y="85"/>
                  </a:cubicBezTo>
                  <a:cubicBezTo>
                    <a:pt x="49" y="86"/>
                    <a:pt x="46" y="83"/>
                    <a:pt x="43" y="84"/>
                  </a:cubicBezTo>
                  <a:cubicBezTo>
                    <a:pt x="42" y="84"/>
                    <a:pt x="46" y="86"/>
                    <a:pt x="45" y="86"/>
                  </a:cubicBezTo>
                  <a:cubicBezTo>
                    <a:pt x="43" y="87"/>
                    <a:pt x="41" y="85"/>
                    <a:pt x="39" y="84"/>
                  </a:cubicBezTo>
                  <a:cubicBezTo>
                    <a:pt x="38" y="83"/>
                    <a:pt x="36" y="82"/>
                    <a:pt x="35" y="80"/>
                  </a:cubicBezTo>
                  <a:cubicBezTo>
                    <a:pt x="34" y="79"/>
                    <a:pt x="36" y="76"/>
                    <a:pt x="35" y="76"/>
                  </a:cubicBezTo>
                  <a:cubicBezTo>
                    <a:pt x="33" y="76"/>
                    <a:pt x="35" y="79"/>
                    <a:pt x="33" y="80"/>
                  </a:cubicBezTo>
                  <a:cubicBezTo>
                    <a:pt x="33" y="81"/>
                    <a:pt x="31" y="80"/>
                    <a:pt x="31" y="80"/>
                  </a:cubicBezTo>
                  <a:cubicBezTo>
                    <a:pt x="30" y="79"/>
                    <a:pt x="31" y="77"/>
                    <a:pt x="30" y="76"/>
                  </a:cubicBezTo>
                  <a:cubicBezTo>
                    <a:pt x="30" y="76"/>
                    <a:pt x="29" y="76"/>
                    <a:pt x="28" y="76"/>
                  </a:cubicBezTo>
                  <a:cubicBezTo>
                    <a:pt x="28" y="78"/>
                    <a:pt x="30" y="80"/>
                    <a:pt x="28" y="81"/>
                  </a:cubicBezTo>
                  <a:cubicBezTo>
                    <a:pt x="26" y="81"/>
                    <a:pt x="23" y="79"/>
                    <a:pt x="20" y="78"/>
                  </a:cubicBezTo>
                  <a:cubicBezTo>
                    <a:pt x="19" y="78"/>
                    <a:pt x="18" y="80"/>
                    <a:pt x="17" y="80"/>
                  </a:cubicBezTo>
                  <a:cubicBezTo>
                    <a:pt x="16" y="79"/>
                    <a:pt x="17" y="77"/>
                    <a:pt x="16" y="76"/>
                  </a:cubicBezTo>
                  <a:cubicBezTo>
                    <a:pt x="14" y="74"/>
                    <a:pt x="11" y="73"/>
                    <a:pt x="10" y="71"/>
                  </a:cubicBezTo>
                  <a:cubicBezTo>
                    <a:pt x="8" y="69"/>
                    <a:pt x="8" y="66"/>
                    <a:pt x="7" y="63"/>
                  </a:cubicBezTo>
                  <a:cubicBezTo>
                    <a:pt x="7" y="63"/>
                    <a:pt x="6" y="61"/>
                    <a:pt x="7" y="61"/>
                  </a:cubicBezTo>
                  <a:cubicBezTo>
                    <a:pt x="10" y="61"/>
                    <a:pt x="13" y="61"/>
                    <a:pt x="16" y="61"/>
                  </a:cubicBezTo>
                  <a:cubicBezTo>
                    <a:pt x="19" y="62"/>
                    <a:pt x="20" y="64"/>
                    <a:pt x="23" y="65"/>
                  </a:cubicBezTo>
                  <a:cubicBezTo>
                    <a:pt x="25" y="65"/>
                    <a:pt x="30" y="67"/>
                    <a:pt x="31" y="64"/>
                  </a:cubicBezTo>
                  <a:cubicBezTo>
                    <a:pt x="31" y="61"/>
                    <a:pt x="26" y="61"/>
                    <a:pt x="24" y="59"/>
                  </a:cubicBezTo>
                  <a:cubicBezTo>
                    <a:pt x="23" y="59"/>
                    <a:pt x="24" y="57"/>
                    <a:pt x="23" y="57"/>
                  </a:cubicBezTo>
                  <a:cubicBezTo>
                    <a:pt x="21" y="57"/>
                    <a:pt x="18" y="58"/>
                    <a:pt x="16" y="58"/>
                  </a:cubicBezTo>
                  <a:cubicBezTo>
                    <a:pt x="11" y="58"/>
                    <a:pt x="6" y="58"/>
                    <a:pt x="1" y="56"/>
                  </a:cubicBezTo>
                  <a:cubicBezTo>
                    <a:pt x="0" y="56"/>
                    <a:pt x="1" y="54"/>
                    <a:pt x="2" y="52"/>
                  </a:cubicBezTo>
                  <a:cubicBezTo>
                    <a:pt x="3" y="49"/>
                    <a:pt x="4" y="46"/>
                    <a:pt x="5" y="43"/>
                  </a:cubicBezTo>
                  <a:cubicBezTo>
                    <a:pt x="6" y="41"/>
                    <a:pt x="8" y="40"/>
                    <a:pt x="9" y="37"/>
                  </a:cubicBezTo>
                  <a:cubicBezTo>
                    <a:pt x="10" y="35"/>
                    <a:pt x="8" y="32"/>
                    <a:pt x="9" y="30"/>
                  </a:cubicBezTo>
                  <a:cubicBezTo>
                    <a:pt x="10" y="27"/>
                    <a:pt x="14" y="26"/>
                    <a:pt x="16" y="23"/>
                  </a:cubicBezTo>
                  <a:cubicBezTo>
                    <a:pt x="19" y="20"/>
                    <a:pt x="20" y="16"/>
                    <a:pt x="23" y="13"/>
                  </a:cubicBezTo>
                  <a:cubicBezTo>
                    <a:pt x="27" y="9"/>
                    <a:pt x="32" y="6"/>
                    <a:pt x="37" y="4"/>
                  </a:cubicBezTo>
                  <a:cubicBezTo>
                    <a:pt x="41" y="2"/>
                    <a:pt x="46" y="1"/>
                    <a:pt x="51" y="1"/>
                  </a:cubicBezTo>
                  <a:cubicBezTo>
                    <a:pt x="55" y="0"/>
                    <a:pt x="59" y="1"/>
                    <a:pt x="63" y="1"/>
                  </a:cubicBezTo>
                  <a:cubicBezTo>
                    <a:pt x="65" y="1"/>
                    <a:pt x="67" y="0"/>
                    <a:pt x="68" y="1"/>
                  </a:cubicBezTo>
                  <a:cubicBezTo>
                    <a:pt x="69" y="2"/>
                    <a:pt x="68" y="4"/>
                    <a:pt x="67" y="5"/>
                  </a:cubicBezTo>
                  <a:cubicBezTo>
                    <a:pt x="65" y="6"/>
                    <a:pt x="61" y="7"/>
                    <a:pt x="59" y="8"/>
                  </a:cubicBezTo>
                  <a:cubicBezTo>
                    <a:pt x="57" y="9"/>
                    <a:pt x="54" y="10"/>
                    <a:pt x="53" y="12"/>
                  </a:cubicBezTo>
                  <a:cubicBezTo>
                    <a:pt x="51" y="14"/>
                    <a:pt x="52" y="17"/>
                    <a:pt x="51" y="19"/>
                  </a:cubicBezTo>
                  <a:cubicBezTo>
                    <a:pt x="49" y="22"/>
                    <a:pt x="46" y="23"/>
                    <a:pt x="45" y="25"/>
                  </a:cubicBezTo>
                  <a:cubicBezTo>
                    <a:pt x="45" y="28"/>
                    <a:pt x="48" y="30"/>
                    <a:pt x="48" y="32"/>
                  </a:cubicBezTo>
                  <a:cubicBezTo>
                    <a:pt x="48" y="35"/>
                    <a:pt x="45" y="37"/>
                    <a:pt x="45" y="39"/>
                  </a:cubicBezTo>
                  <a:cubicBezTo>
                    <a:pt x="44" y="41"/>
                    <a:pt x="44" y="44"/>
                    <a:pt x="45" y="45"/>
                  </a:cubicBezTo>
                  <a:cubicBezTo>
                    <a:pt x="47" y="48"/>
                    <a:pt x="51" y="50"/>
                    <a:pt x="53" y="52"/>
                  </a:cubicBezTo>
                  <a:cubicBezTo>
                    <a:pt x="54" y="53"/>
                    <a:pt x="57" y="53"/>
                    <a:pt x="56" y="54"/>
                  </a:cubicBezTo>
                  <a:cubicBezTo>
                    <a:pt x="55" y="56"/>
                    <a:pt x="51" y="56"/>
                    <a:pt x="49" y="57"/>
                  </a:cubicBezTo>
                  <a:cubicBezTo>
                    <a:pt x="46" y="58"/>
                    <a:pt x="44" y="58"/>
                    <a:pt x="42" y="59"/>
                  </a:cubicBezTo>
                  <a:cubicBezTo>
                    <a:pt x="40" y="60"/>
                    <a:pt x="38" y="62"/>
                    <a:pt x="38" y="64"/>
                  </a:cubicBezTo>
                  <a:cubicBezTo>
                    <a:pt x="38" y="65"/>
                    <a:pt x="41" y="63"/>
                    <a:pt x="42" y="62"/>
                  </a:cubicBezTo>
                  <a:cubicBezTo>
                    <a:pt x="45" y="62"/>
                    <a:pt x="47" y="60"/>
                    <a:pt x="50" y="59"/>
                  </a:cubicBezTo>
                  <a:cubicBezTo>
                    <a:pt x="51" y="59"/>
                    <a:pt x="53" y="58"/>
                    <a:pt x="54" y="59"/>
                  </a:cubicBezTo>
                  <a:cubicBezTo>
                    <a:pt x="55" y="61"/>
                    <a:pt x="53" y="63"/>
                    <a:pt x="53" y="65"/>
                  </a:cubicBezTo>
                  <a:cubicBezTo>
                    <a:pt x="53" y="66"/>
                    <a:pt x="55" y="67"/>
                    <a:pt x="55" y="66"/>
                  </a:cubicBezTo>
                  <a:cubicBezTo>
                    <a:pt x="57" y="63"/>
                    <a:pt x="57" y="60"/>
                    <a:pt x="58" y="57"/>
                  </a:cubicBezTo>
                  <a:cubicBezTo>
                    <a:pt x="58" y="56"/>
                    <a:pt x="59" y="55"/>
                    <a:pt x="60" y="54"/>
                  </a:cubicBezTo>
                  <a:cubicBezTo>
                    <a:pt x="61" y="52"/>
                    <a:pt x="62" y="50"/>
                    <a:pt x="61" y="49"/>
                  </a:cubicBezTo>
                  <a:cubicBezTo>
                    <a:pt x="59" y="46"/>
                    <a:pt x="56" y="46"/>
                    <a:pt x="53" y="45"/>
                  </a:cubicBezTo>
                  <a:cubicBezTo>
                    <a:pt x="52" y="44"/>
                    <a:pt x="49" y="42"/>
                    <a:pt x="50" y="41"/>
                  </a:cubicBezTo>
                  <a:cubicBezTo>
                    <a:pt x="51" y="38"/>
                    <a:pt x="54" y="35"/>
                    <a:pt x="57" y="34"/>
                  </a:cubicBezTo>
                  <a:cubicBezTo>
                    <a:pt x="58" y="33"/>
                    <a:pt x="60" y="36"/>
                    <a:pt x="61" y="37"/>
                  </a:cubicBezTo>
                  <a:cubicBezTo>
                    <a:pt x="63" y="38"/>
                    <a:pt x="64" y="40"/>
                    <a:pt x="66" y="40"/>
                  </a:cubicBezTo>
                  <a:cubicBezTo>
                    <a:pt x="67" y="41"/>
                    <a:pt x="67" y="38"/>
                    <a:pt x="66" y="38"/>
                  </a:cubicBezTo>
                  <a:cubicBezTo>
                    <a:pt x="65" y="36"/>
                    <a:pt x="62" y="37"/>
                    <a:pt x="61" y="35"/>
                  </a:cubicBezTo>
                  <a:cubicBezTo>
                    <a:pt x="60" y="34"/>
                    <a:pt x="63" y="32"/>
                    <a:pt x="62" y="31"/>
                  </a:cubicBezTo>
                  <a:cubicBezTo>
                    <a:pt x="62" y="30"/>
                    <a:pt x="59" y="32"/>
                    <a:pt x="58" y="31"/>
                  </a:cubicBezTo>
                  <a:cubicBezTo>
                    <a:pt x="57" y="31"/>
                    <a:pt x="57" y="29"/>
                    <a:pt x="57" y="28"/>
                  </a:cubicBezTo>
                  <a:cubicBezTo>
                    <a:pt x="57" y="24"/>
                    <a:pt x="55" y="20"/>
                    <a:pt x="57" y="18"/>
                  </a:cubicBezTo>
                  <a:cubicBezTo>
                    <a:pt x="58" y="16"/>
                    <a:pt x="60" y="20"/>
                    <a:pt x="62" y="21"/>
                  </a:cubicBezTo>
                  <a:cubicBezTo>
                    <a:pt x="65" y="22"/>
                    <a:pt x="68" y="25"/>
                    <a:pt x="71" y="25"/>
                  </a:cubicBezTo>
                  <a:cubicBezTo>
                    <a:pt x="72" y="25"/>
                    <a:pt x="72" y="23"/>
                    <a:pt x="71" y="22"/>
                  </a:cubicBezTo>
                  <a:cubicBezTo>
                    <a:pt x="68" y="20"/>
                    <a:pt x="64" y="20"/>
                    <a:pt x="61" y="17"/>
                  </a:cubicBezTo>
                  <a:cubicBezTo>
                    <a:pt x="60" y="16"/>
                    <a:pt x="64" y="16"/>
                    <a:pt x="65" y="16"/>
                  </a:cubicBezTo>
                  <a:cubicBezTo>
                    <a:pt x="68" y="16"/>
                    <a:pt x="71" y="19"/>
                    <a:pt x="73" y="17"/>
                  </a:cubicBezTo>
                  <a:cubicBezTo>
                    <a:pt x="75" y="15"/>
                    <a:pt x="69" y="16"/>
                    <a:pt x="67" y="14"/>
                  </a:cubicBezTo>
                  <a:cubicBezTo>
                    <a:pt x="66" y="13"/>
                    <a:pt x="65" y="11"/>
                    <a:pt x="66" y="10"/>
                  </a:cubicBezTo>
                  <a:cubicBezTo>
                    <a:pt x="68" y="9"/>
                    <a:pt x="69" y="12"/>
                    <a:pt x="71" y="12"/>
                  </a:cubicBezTo>
                  <a:cubicBezTo>
                    <a:pt x="72" y="11"/>
                    <a:pt x="73" y="8"/>
                    <a:pt x="74" y="8"/>
                  </a:cubicBezTo>
                  <a:cubicBezTo>
                    <a:pt x="76" y="7"/>
                    <a:pt x="78" y="9"/>
                    <a:pt x="80" y="9"/>
                  </a:cubicBezTo>
                  <a:cubicBezTo>
                    <a:pt x="81" y="8"/>
                    <a:pt x="79" y="6"/>
                    <a:pt x="80" y="6"/>
                  </a:cubicBezTo>
                  <a:cubicBezTo>
                    <a:pt x="85" y="4"/>
                    <a:pt x="89" y="2"/>
                    <a:pt x="94" y="2"/>
                  </a:cubicBezTo>
                  <a:cubicBezTo>
                    <a:pt x="99" y="1"/>
                    <a:pt x="104" y="1"/>
                    <a:pt x="108" y="3"/>
                  </a:cubicBezTo>
                  <a:cubicBezTo>
                    <a:pt x="109" y="3"/>
                    <a:pt x="109" y="6"/>
                    <a:pt x="109" y="7"/>
                  </a:cubicBezTo>
                  <a:cubicBezTo>
                    <a:pt x="109" y="9"/>
                    <a:pt x="107" y="11"/>
                    <a:pt x="108" y="13"/>
                  </a:cubicBezTo>
                  <a:cubicBezTo>
                    <a:pt x="109" y="15"/>
                    <a:pt x="112" y="14"/>
                    <a:pt x="113" y="16"/>
                  </a:cubicBezTo>
                  <a:cubicBezTo>
                    <a:pt x="114" y="17"/>
                    <a:pt x="112" y="19"/>
                    <a:pt x="112" y="21"/>
                  </a:cubicBezTo>
                  <a:cubicBezTo>
                    <a:pt x="112" y="23"/>
                    <a:pt x="114" y="24"/>
                    <a:pt x="113" y="25"/>
                  </a:cubicBezTo>
                  <a:cubicBezTo>
                    <a:pt x="110" y="29"/>
                    <a:pt x="104" y="30"/>
                    <a:pt x="101" y="34"/>
                  </a:cubicBezTo>
                  <a:cubicBezTo>
                    <a:pt x="100" y="35"/>
                    <a:pt x="106" y="32"/>
                    <a:pt x="107" y="34"/>
                  </a:cubicBezTo>
                  <a:cubicBezTo>
                    <a:pt x="108" y="36"/>
                    <a:pt x="104" y="38"/>
                    <a:pt x="103" y="40"/>
                  </a:cubicBezTo>
                  <a:cubicBezTo>
                    <a:pt x="103" y="41"/>
                    <a:pt x="103" y="44"/>
                    <a:pt x="105" y="44"/>
                  </a:cubicBezTo>
                  <a:cubicBezTo>
                    <a:pt x="107" y="43"/>
                    <a:pt x="108" y="40"/>
                    <a:pt x="110" y="38"/>
                  </a:cubicBezTo>
                  <a:cubicBezTo>
                    <a:pt x="111" y="37"/>
                    <a:pt x="111" y="36"/>
                    <a:pt x="113" y="35"/>
                  </a:cubicBezTo>
                  <a:cubicBezTo>
                    <a:pt x="114" y="35"/>
                    <a:pt x="115" y="37"/>
                    <a:pt x="116" y="36"/>
                  </a:cubicBezTo>
                  <a:cubicBezTo>
                    <a:pt x="117" y="35"/>
                    <a:pt x="115" y="32"/>
                    <a:pt x="116" y="32"/>
                  </a:cubicBezTo>
                  <a:cubicBezTo>
                    <a:pt x="118" y="32"/>
                    <a:pt x="118" y="35"/>
                    <a:pt x="120" y="36"/>
                  </a:cubicBezTo>
                  <a:cubicBezTo>
                    <a:pt x="122" y="37"/>
                    <a:pt x="125" y="33"/>
                    <a:pt x="125" y="35"/>
                  </a:cubicBezTo>
                  <a:cubicBezTo>
                    <a:pt x="126" y="37"/>
                    <a:pt x="122" y="40"/>
                    <a:pt x="123" y="43"/>
                  </a:cubicBezTo>
                  <a:cubicBezTo>
                    <a:pt x="124" y="45"/>
                    <a:pt x="127" y="44"/>
                    <a:pt x="128" y="43"/>
                  </a:cubicBezTo>
                  <a:cubicBezTo>
                    <a:pt x="129" y="42"/>
                    <a:pt x="125" y="39"/>
                    <a:pt x="127" y="38"/>
                  </a:cubicBezTo>
                  <a:cubicBezTo>
                    <a:pt x="128" y="37"/>
                    <a:pt x="130" y="40"/>
                    <a:pt x="132" y="41"/>
                  </a:cubicBezTo>
                  <a:cubicBezTo>
                    <a:pt x="133" y="42"/>
                    <a:pt x="134" y="45"/>
                    <a:pt x="134" y="44"/>
                  </a:cubicBezTo>
                  <a:cubicBezTo>
                    <a:pt x="134" y="42"/>
                    <a:pt x="133" y="40"/>
                    <a:pt x="132" y="38"/>
                  </a:cubicBezTo>
                  <a:cubicBezTo>
                    <a:pt x="131" y="36"/>
                    <a:pt x="128" y="35"/>
                    <a:pt x="129" y="34"/>
                  </a:cubicBezTo>
                  <a:cubicBezTo>
                    <a:pt x="131" y="33"/>
                    <a:pt x="133" y="36"/>
                    <a:pt x="135" y="36"/>
                  </a:cubicBezTo>
                  <a:cubicBezTo>
                    <a:pt x="137" y="37"/>
                    <a:pt x="140" y="38"/>
                    <a:pt x="143" y="37"/>
                  </a:cubicBezTo>
                  <a:cubicBezTo>
                    <a:pt x="144" y="37"/>
                    <a:pt x="141" y="36"/>
                    <a:pt x="140" y="35"/>
                  </a:cubicBezTo>
                  <a:cubicBezTo>
                    <a:pt x="137" y="34"/>
                    <a:pt x="133" y="35"/>
                    <a:pt x="132" y="32"/>
                  </a:cubicBezTo>
                  <a:cubicBezTo>
                    <a:pt x="132" y="30"/>
                    <a:pt x="136" y="28"/>
                    <a:pt x="138" y="27"/>
                  </a:cubicBezTo>
                  <a:cubicBezTo>
                    <a:pt x="140" y="26"/>
                    <a:pt x="143" y="24"/>
                    <a:pt x="145" y="25"/>
                  </a:cubicBezTo>
                  <a:cubicBezTo>
                    <a:pt x="150" y="25"/>
                    <a:pt x="155" y="27"/>
                    <a:pt x="159" y="29"/>
                  </a:cubicBezTo>
                  <a:cubicBezTo>
                    <a:pt x="160" y="29"/>
                    <a:pt x="161" y="32"/>
                    <a:pt x="162" y="31"/>
                  </a:cubicBezTo>
                  <a:cubicBezTo>
                    <a:pt x="163" y="31"/>
                    <a:pt x="162" y="27"/>
                    <a:pt x="163" y="28"/>
                  </a:cubicBezTo>
                  <a:cubicBezTo>
                    <a:pt x="167" y="29"/>
                    <a:pt x="170" y="31"/>
                    <a:pt x="171" y="35"/>
                  </a:cubicBezTo>
                  <a:cubicBezTo>
                    <a:pt x="172" y="37"/>
                    <a:pt x="168" y="38"/>
                    <a:pt x="166" y="39"/>
                  </a:cubicBezTo>
                  <a:cubicBezTo>
                    <a:pt x="164" y="41"/>
                    <a:pt x="162" y="42"/>
                    <a:pt x="161" y="44"/>
                  </a:cubicBezTo>
                  <a:cubicBezTo>
                    <a:pt x="161" y="45"/>
                    <a:pt x="162" y="46"/>
                    <a:pt x="162" y="46"/>
                  </a:cubicBezTo>
                  <a:cubicBezTo>
                    <a:pt x="164" y="44"/>
                    <a:pt x="165" y="41"/>
                    <a:pt x="168" y="40"/>
                  </a:cubicBezTo>
                  <a:cubicBezTo>
                    <a:pt x="171" y="39"/>
                    <a:pt x="175" y="37"/>
                    <a:pt x="177" y="40"/>
                  </a:cubicBezTo>
                  <a:cubicBezTo>
                    <a:pt x="179" y="42"/>
                    <a:pt x="175" y="44"/>
                    <a:pt x="173" y="46"/>
                  </a:cubicBezTo>
                  <a:cubicBezTo>
                    <a:pt x="171" y="47"/>
                    <a:pt x="168" y="47"/>
                    <a:pt x="168" y="48"/>
                  </a:cubicBezTo>
                  <a:cubicBezTo>
                    <a:pt x="167" y="50"/>
                    <a:pt x="172" y="48"/>
                    <a:pt x="172" y="49"/>
                  </a:cubicBezTo>
                  <a:cubicBezTo>
                    <a:pt x="172" y="51"/>
                    <a:pt x="169" y="53"/>
                    <a:pt x="169" y="55"/>
                  </a:cubicBezTo>
                  <a:cubicBezTo>
                    <a:pt x="169" y="56"/>
                    <a:pt x="171" y="56"/>
                    <a:pt x="172" y="56"/>
                  </a:cubicBezTo>
                  <a:cubicBezTo>
                    <a:pt x="174" y="54"/>
                    <a:pt x="174" y="51"/>
                    <a:pt x="176" y="49"/>
                  </a:cubicBezTo>
                  <a:cubicBezTo>
                    <a:pt x="178" y="47"/>
                    <a:pt x="181" y="43"/>
                    <a:pt x="181" y="45"/>
                  </a:cubicBezTo>
                  <a:cubicBezTo>
                    <a:pt x="182" y="48"/>
                    <a:pt x="178" y="50"/>
                    <a:pt x="177" y="53"/>
                  </a:cubicBezTo>
                  <a:cubicBezTo>
                    <a:pt x="176" y="54"/>
                    <a:pt x="175" y="58"/>
                    <a:pt x="176" y="58"/>
                  </a:cubicBezTo>
                  <a:cubicBezTo>
                    <a:pt x="179" y="56"/>
                    <a:pt x="179" y="48"/>
                    <a:pt x="182" y="50"/>
                  </a:cubicBezTo>
                  <a:cubicBezTo>
                    <a:pt x="185" y="51"/>
                    <a:pt x="179" y="56"/>
                    <a:pt x="180" y="59"/>
                  </a:cubicBezTo>
                  <a:cubicBezTo>
                    <a:pt x="182" y="61"/>
                    <a:pt x="183" y="53"/>
                    <a:pt x="185" y="54"/>
                  </a:cubicBezTo>
                  <a:cubicBezTo>
                    <a:pt x="187" y="56"/>
                    <a:pt x="181" y="63"/>
                    <a:pt x="184" y="62"/>
                  </a:cubicBezTo>
                  <a:cubicBezTo>
                    <a:pt x="188" y="62"/>
                    <a:pt x="189" y="57"/>
                    <a:pt x="190" y="54"/>
                  </a:cubicBezTo>
                  <a:cubicBezTo>
                    <a:pt x="192" y="52"/>
                    <a:pt x="192" y="48"/>
                    <a:pt x="194" y="47"/>
                  </a:cubicBezTo>
                  <a:cubicBezTo>
                    <a:pt x="196" y="46"/>
                    <a:pt x="200" y="47"/>
                    <a:pt x="202" y="49"/>
                  </a:cubicBezTo>
                  <a:cubicBezTo>
                    <a:pt x="203" y="50"/>
                    <a:pt x="199" y="54"/>
                    <a:pt x="201" y="54"/>
                  </a:cubicBezTo>
                  <a:cubicBezTo>
                    <a:pt x="202" y="55"/>
                    <a:pt x="202" y="50"/>
                    <a:pt x="204" y="50"/>
                  </a:cubicBezTo>
                  <a:cubicBezTo>
                    <a:pt x="207" y="50"/>
                    <a:pt x="209" y="53"/>
                    <a:pt x="210" y="55"/>
                  </a:cubicBezTo>
                  <a:cubicBezTo>
                    <a:pt x="211" y="55"/>
                    <a:pt x="211" y="57"/>
                    <a:pt x="210" y="58"/>
                  </a:cubicBezTo>
                  <a:cubicBezTo>
                    <a:pt x="209" y="59"/>
                    <a:pt x="207" y="60"/>
                    <a:pt x="205" y="61"/>
                  </a:cubicBezTo>
                  <a:cubicBezTo>
                    <a:pt x="203" y="62"/>
                    <a:pt x="200" y="60"/>
                    <a:pt x="198" y="61"/>
                  </a:cubicBezTo>
                  <a:cubicBezTo>
                    <a:pt x="196" y="62"/>
                    <a:pt x="196" y="65"/>
                    <a:pt x="195" y="67"/>
                  </a:cubicBezTo>
                  <a:cubicBezTo>
                    <a:pt x="194" y="69"/>
                    <a:pt x="191" y="72"/>
                    <a:pt x="193" y="73"/>
                  </a:cubicBezTo>
                  <a:cubicBezTo>
                    <a:pt x="195" y="74"/>
                    <a:pt x="197" y="70"/>
                    <a:pt x="199" y="69"/>
                  </a:cubicBezTo>
                  <a:cubicBezTo>
                    <a:pt x="201" y="67"/>
                    <a:pt x="204" y="66"/>
                    <a:pt x="206" y="67"/>
                  </a:cubicBezTo>
                  <a:cubicBezTo>
                    <a:pt x="208" y="67"/>
                    <a:pt x="203" y="70"/>
                    <a:pt x="204" y="69"/>
                  </a:cubicBezTo>
                  <a:cubicBezTo>
                    <a:pt x="206" y="68"/>
                    <a:pt x="208" y="67"/>
                    <a:pt x="210" y="65"/>
                  </a:cubicBezTo>
                  <a:cubicBezTo>
                    <a:pt x="211" y="64"/>
                    <a:pt x="212" y="61"/>
                    <a:pt x="213" y="61"/>
                  </a:cubicBezTo>
                  <a:cubicBezTo>
                    <a:pt x="215" y="62"/>
                    <a:pt x="215" y="65"/>
                    <a:pt x="214" y="67"/>
                  </a:cubicBezTo>
                  <a:cubicBezTo>
                    <a:pt x="213" y="69"/>
                    <a:pt x="210" y="71"/>
                    <a:pt x="207" y="72"/>
                  </a:cubicBezTo>
                  <a:cubicBezTo>
                    <a:pt x="205" y="73"/>
                    <a:pt x="202" y="73"/>
                    <a:pt x="200" y="74"/>
                  </a:cubicBezTo>
                  <a:cubicBezTo>
                    <a:pt x="198" y="75"/>
                    <a:pt x="197" y="77"/>
                    <a:pt x="196" y="79"/>
                  </a:cubicBezTo>
                  <a:cubicBezTo>
                    <a:pt x="196" y="80"/>
                    <a:pt x="198" y="80"/>
                    <a:pt x="199" y="80"/>
                  </a:cubicBezTo>
                  <a:cubicBezTo>
                    <a:pt x="200" y="79"/>
                    <a:pt x="200" y="76"/>
                    <a:pt x="202" y="75"/>
                  </a:cubicBezTo>
                  <a:cubicBezTo>
                    <a:pt x="203" y="74"/>
                    <a:pt x="205" y="75"/>
                    <a:pt x="205" y="76"/>
                  </a:cubicBezTo>
                  <a:cubicBezTo>
                    <a:pt x="206" y="78"/>
                    <a:pt x="203" y="80"/>
                    <a:pt x="203" y="82"/>
                  </a:cubicBezTo>
                  <a:cubicBezTo>
                    <a:pt x="203" y="83"/>
                    <a:pt x="205" y="82"/>
                    <a:pt x="206" y="81"/>
                  </a:cubicBezTo>
                  <a:cubicBezTo>
                    <a:pt x="207" y="79"/>
                    <a:pt x="207" y="75"/>
                    <a:pt x="209" y="73"/>
                  </a:cubicBezTo>
                  <a:cubicBezTo>
                    <a:pt x="212" y="70"/>
                    <a:pt x="216" y="68"/>
                    <a:pt x="220" y="67"/>
                  </a:cubicBezTo>
                  <a:cubicBezTo>
                    <a:pt x="221" y="66"/>
                    <a:pt x="221" y="69"/>
                    <a:pt x="220" y="70"/>
                  </a:cubicBezTo>
                  <a:cubicBezTo>
                    <a:pt x="218" y="72"/>
                    <a:pt x="214" y="73"/>
                    <a:pt x="212" y="75"/>
                  </a:cubicBezTo>
                  <a:cubicBezTo>
                    <a:pt x="211" y="76"/>
                    <a:pt x="212" y="78"/>
                    <a:pt x="213" y="77"/>
                  </a:cubicBezTo>
                  <a:cubicBezTo>
                    <a:pt x="218" y="75"/>
                    <a:pt x="222" y="71"/>
                    <a:pt x="227" y="69"/>
                  </a:cubicBezTo>
                  <a:cubicBezTo>
                    <a:pt x="228" y="69"/>
                    <a:pt x="228" y="71"/>
                    <a:pt x="229" y="72"/>
                  </a:cubicBezTo>
                  <a:cubicBezTo>
                    <a:pt x="231" y="73"/>
                    <a:pt x="235" y="73"/>
                    <a:pt x="235" y="75"/>
                  </a:cubicBezTo>
                  <a:cubicBezTo>
                    <a:pt x="236" y="77"/>
                    <a:pt x="232" y="78"/>
                    <a:pt x="230" y="79"/>
                  </a:cubicBezTo>
                  <a:cubicBezTo>
                    <a:pt x="228" y="80"/>
                    <a:pt x="225" y="79"/>
                    <a:pt x="222" y="80"/>
                  </a:cubicBezTo>
                  <a:cubicBezTo>
                    <a:pt x="220" y="81"/>
                    <a:pt x="218" y="83"/>
                    <a:pt x="216" y="85"/>
                  </a:cubicBezTo>
                  <a:cubicBezTo>
                    <a:pt x="215" y="85"/>
                    <a:pt x="215" y="87"/>
                    <a:pt x="216" y="87"/>
                  </a:cubicBezTo>
                  <a:cubicBezTo>
                    <a:pt x="220" y="86"/>
                    <a:pt x="222" y="84"/>
                    <a:pt x="226" y="83"/>
                  </a:cubicBezTo>
                  <a:cubicBezTo>
                    <a:pt x="227" y="82"/>
                    <a:pt x="231" y="80"/>
                    <a:pt x="231" y="81"/>
                  </a:cubicBezTo>
                  <a:cubicBezTo>
                    <a:pt x="230" y="84"/>
                    <a:pt x="227" y="85"/>
                    <a:pt x="224" y="87"/>
                  </a:cubicBezTo>
                  <a:cubicBezTo>
                    <a:pt x="223" y="88"/>
                    <a:pt x="221" y="88"/>
                    <a:pt x="220" y="89"/>
                  </a:cubicBezTo>
                  <a:cubicBezTo>
                    <a:pt x="219" y="89"/>
                    <a:pt x="220" y="91"/>
                    <a:pt x="220" y="91"/>
                  </a:cubicBezTo>
                  <a:cubicBezTo>
                    <a:pt x="224" y="90"/>
                    <a:pt x="227" y="88"/>
                    <a:pt x="230" y="86"/>
                  </a:cubicBezTo>
                  <a:cubicBezTo>
                    <a:pt x="233" y="85"/>
                    <a:pt x="235" y="82"/>
                    <a:pt x="238" y="80"/>
                  </a:cubicBezTo>
                  <a:cubicBezTo>
                    <a:pt x="239" y="80"/>
                    <a:pt x="240" y="81"/>
                    <a:pt x="241" y="81"/>
                  </a:cubicBezTo>
                  <a:cubicBezTo>
                    <a:pt x="243" y="83"/>
                    <a:pt x="246" y="85"/>
                    <a:pt x="248" y="87"/>
                  </a:cubicBezTo>
                  <a:cubicBezTo>
                    <a:pt x="249" y="88"/>
                    <a:pt x="250" y="91"/>
                    <a:pt x="248" y="91"/>
                  </a:cubicBezTo>
                  <a:cubicBezTo>
                    <a:pt x="244" y="92"/>
                    <a:pt x="240" y="90"/>
                    <a:pt x="235" y="91"/>
                  </a:cubicBezTo>
                  <a:cubicBezTo>
                    <a:pt x="232" y="91"/>
                    <a:pt x="229" y="92"/>
                    <a:pt x="226" y="94"/>
                  </a:cubicBezTo>
                  <a:cubicBezTo>
                    <a:pt x="225" y="95"/>
                    <a:pt x="229" y="94"/>
                    <a:pt x="230" y="95"/>
                  </a:cubicBezTo>
                  <a:cubicBezTo>
                    <a:pt x="233" y="95"/>
                    <a:pt x="236" y="97"/>
                    <a:pt x="239" y="97"/>
                  </a:cubicBezTo>
                  <a:cubicBezTo>
                    <a:pt x="243" y="98"/>
                    <a:pt x="247" y="97"/>
                    <a:pt x="250" y="98"/>
                  </a:cubicBezTo>
                  <a:cubicBezTo>
                    <a:pt x="252" y="99"/>
                    <a:pt x="253" y="100"/>
                    <a:pt x="253" y="101"/>
                  </a:cubicBezTo>
                  <a:cubicBezTo>
                    <a:pt x="253" y="102"/>
                    <a:pt x="251" y="103"/>
                    <a:pt x="251" y="103"/>
                  </a:cubicBezTo>
                  <a:cubicBezTo>
                    <a:pt x="248" y="103"/>
                    <a:pt x="245" y="103"/>
                    <a:pt x="243" y="103"/>
                  </a:cubicBezTo>
                  <a:cubicBezTo>
                    <a:pt x="240" y="102"/>
                    <a:pt x="237" y="100"/>
                    <a:pt x="233" y="100"/>
                  </a:cubicBezTo>
                  <a:cubicBezTo>
                    <a:pt x="231" y="100"/>
                    <a:pt x="228" y="101"/>
                    <a:pt x="226" y="102"/>
                  </a:cubicBezTo>
                  <a:cubicBezTo>
                    <a:pt x="225" y="103"/>
                    <a:pt x="224" y="106"/>
                    <a:pt x="226" y="106"/>
                  </a:cubicBezTo>
                  <a:cubicBezTo>
                    <a:pt x="228" y="107"/>
                    <a:pt x="231" y="104"/>
                    <a:pt x="234" y="104"/>
                  </a:cubicBezTo>
                  <a:cubicBezTo>
                    <a:pt x="235" y="104"/>
                    <a:pt x="238" y="104"/>
                    <a:pt x="238" y="105"/>
                  </a:cubicBezTo>
                  <a:cubicBezTo>
                    <a:pt x="239" y="107"/>
                    <a:pt x="236" y="107"/>
                    <a:pt x="235" y="108"/>
                  </a:cubicBezTo>
                  <a:cubicBezTo>
                    <a:pt x="233" y="108"/>
                    <a:pt x="230" y="106"/>
                    <a:pt x="230" y="108"/>
                  </a:cubicBezTo>
                  <a:cubicBezTo>
                    <a:pt x="231" y="110"/>
                    <a:pt x="238" y="110"/>
                    <a:pt x="236" y="111"/>
                  </a:cubicBezTo>
                  <a:cubicBezTo>
                    <a:pt x="233" y="113"/>
                    <a:pt x="228" y="110"/>
                    <a:pt x="224" y="111"/>
                  </a:cubicBezTo>
                  <a:cubicBezTo>
                    <a:pt x="223" y="112"/>
                    <a:pt x="223" y="114"/>
                    <a:pt x="224" y="114"/>
                  </a:cubicBezTo>
                  <a:cubicBezTo>
                    <a:pt x="227" y="115"/>
                    <a:pt x="231" y="112"/>
                    <a:pt x="233" y="114"/>
                  </a:cubicBezTo>
                  <a:cubicBezTo>
                    <a:pt x="235" y="116"/>
                    <a:pt x="224" y="116"/>
                    <a:pt x="226" y="117"/>
                  </a:cubicBezTo>
                  <a:cubicBezTo>
                    <a:pt x="232" y="119"/>
                    <a:pt x="239" y="116"/>
                    <a:pt x="245" y="118"/>
                  </a:cubicBezTo>
                  <a:cubicBezTo>
                    <a:pt x="249" y="119"/>
                    <a:pt x="236" y="117"/>
                    <a:pt x="235" y="120"/>
                  </a:cubicBezTo>
                  <a:cubicBezTo>
                    <a:pt x="234" y="122"/>
                    <a:pt x="242" y="119"/>
                    <a:pt x="244" y="121"/>
                  </a:cubicBezTo>
                  <a:cubicBezTo>
                    <a:pt x="245" y="123"/>
                    <a:pt x="238" y="123"/>
                    <a:pt x="238" y="126"/>
                  </a:cubicBezTo>
                  <a:cubicBezTo>
                    <a:pt x="238" y="128"/>
                    <a:pt x="242" y="123"/>
                    <a:pt x="244" y="123"/>
                  </a:cubicBezTo>
                  <a:cubicBezTo>
                    <a:pt x="245" y="124"/>
                    <a:pt x="242" y="127"/>
                    <a:pt x="244" y="127"/>
                  </a:cubicBezTo>
                  <a:cubicBezTo>
                    <a:pt x="246" y="128"/>
                    <a:pt x="249" y="122"/>
                    <a:pt x="251" y="124"/>
                  </a:cubicBezTo>
                  <a:cubicBezTo>
                    <a:pt x="253" y="126"/>
                    <a:pt x="247" y="129"/>
                    <a:pt x="249" y="132"/>
                  </a:cubicBezTo>
                  <a:cubicBezTo>
                    <a:pt x="250" y="133"/>
                    <a:pt x="252" y="127"/>
                    <a:pt x="253" y="128"/>
                  </a:cubicBezTo>
                  <a:cubicBezTo>
                    <a:pt x="255" y="130"/>
                    <a:pt x="251" y="136"/>
                    <a:pt x="253" y="135"/>
                  </a:cubicBezTo>
                  <a:cubicBezTo>
                    <a:pt x="256" y="135"/>
                    <a:pt x="255" y="127"/>
                    <a:pt x="258" y="128"/>
                  </a:cubicBezTo>
                  <a:cubicBezTo>
                    <a:pt x="261" y="128"/>
                    <a:pt x="256" y="137"/>
                    <a:pt x="258" y="136"/>
                  </a:cubicBezTo>
                  <a:cubicBezTo>
                    <a:pt x="262" y="136"/>
                    <a:pt x="260" y="130"/>
                    <a:pt x="262" y="127"/>
                  </a:cubicBezTo>
                  <a:cubicBezTo>
                    <a:pt x="263" y="126"/>
                    <a:pt x="266" y="127"/>
                    <a:pt x="266" y="128"/>
                  </a:cubicBezTo>
                  <a:cubicBezTo>
                    <a:pt x="267" y="131"/>
                    <a:pt x="262" y="132"/>
                    <a:pt x="263" y="134"/>
                  </a:cubicBezTo>
                  <a:cubicBezTo>
                    <a:pt x="264" y="137"/>
                    <a:pt x="269" y="135"/>
                    <a:pt x="271" y="137"/>
                  </a:cubicBezTo>
                  <a:cubicBezTo>
                    <a:pt x="272" y="137"/>
                    <a:pt x="272" y="139"/>
                    <a:pt x="271" y="140"/>
                  </a:cubicBezTo>
                  <a:cubicBezTo>
                    <a:pt x="270" y="141"/>
                    <a:pt x="266" y="139"/>
                    <a:pt x="265" y="141"/>
                  </a:cubicBezTo>
                  <a:cubicBezTo>
                    <a:pt x="264" y="143"/>
                    <a:pt x="267" y="145"/>
                    <a:pt x="268" y="145"/>
                  </a:cubicBezTo>
                  <a:cubicBezTo>
                    <a:pt x="271" y="146"/>
                    <a:pt x="273" y="142"/>
                    <a:pt x="276" y="142"/>
                  </a:cubicBezTo>
                  <a:cubicBezTo>
                    <a:pt x="277" y="142"/>
                    <a:pt x="278" y="144"/>
                    <a:pt x="279" y="144"/>
                  </a:cubicBezTo>
                  <a:cubicBezTo>
                    <a:pt x="281" y="144"/>
                    <a:pt x="283" y="140"/>
                    <a:pt x="284" y="142"/>
                  </a:cubicBezTo>
                  <a:cubicBezTo>
                    <a:pt x="284" y="144"/>
                    <a:pt x="281" y="146"/>
                    <a:pt x="280" y="148"/>
                  </a:cubicBezTo>
                  <a:cubicBezTo>
                    <a:pt x="279" y="150"/>
                    <a:pt x="276" y="151"/>
                    <a:pt x="276" y="153"/>
                  </a:cubicBezTo>
                  <a:cubicBezTo>
                    <a:pt x="276" y="154"/>
                    <a:pt x="278" y="154"/>
                    <a:pt x="279" y="154"/>
                  </a:cubicBezTo>
                  <a:cubicBezTo>
                    <a:pt x="280" y="153"/>
                    <a:pt x="280" y="149"/>
                    <a:pt x="282" y="150"/>
                  </a:cubicBezTo>
                  <a:cubicBezTo>
                    <a:pt x="284" y="150"/>
                    <a:pt x="282" y="154"/>
                    <a:pt x="283" y="155"/>
                  </a:cubicBezTo>
                  <a:cubicBezTo>
                    <a:pt x="285" y="155"/>
                    <a:pt x="284" y="150"/>
                    <a:pt x="286" y="150"/>
                  </a:cubicBezTo>
                  <a:cubicBezTo>
                    <a:pt x="287" y="150"/>
                    <a:pt x="288" y="154"/>
                    <a:pt x="289" y="153"/>
                  </a:cubicBezTo>
                  <a:cubicBezTo>
                    <a:pt x="291" y="153"/>
                    <a:pt x="289" y="149"/>
                    <a:pt x="290" y="149"/>
                  </a:cubicBezTo>
                  <a:cubicBezTo>
                    <a:pt x="292" y="148"/>
                    <a:pt x="295" y="150"/>
                    <a:pt x="297" y="151"/>
                  </a:cubicBezTo>
                  <a:cubicBezTo>
                    <a:pt x="298" y="152"/>
                    <a:pt x="301" y="154"/>
                    <a:pt x="300" y="156"/>
                  </a:cubicBezTo>
                  <a:cubicBezTo>
                    <a:pt x="298" y="158"/>
                    <a:pt x="292" y="155"/>
                    <a:pt x="292" y="158"/>
                  </a:cubicBezTo>
                  <a:cubicBezTo>
                    <a:pt x="292" y="160"/>
                    <a:pt x="299" y="159"/>
                    <a:pt x="299" y="162"/>
                  </a:cubicBezTo>
                  <a:cubicBezTo>
                    <a:pt x="299" y="164"/>
                    <a:pt x="295" y="163"/>
                    <a:pt x="292" y="163"/>
                  </a:cubicBezTo>
                  <a:cubicBezTo>
                    <a:pt x="290" y="163"/>
                    <a:pt x="288" y="162"/>
                    <a:pt x="286" y="163"/>
                  </a:cubicBezTo>
                  <a:cubicBezTo>
                    <a:pt x="285" y="163"/>
                    <a:pt x="282" y="164"/>
                    <a:pt x="283" y="165"/>
                  </a:cubicBezTo>
                  <a:cubicBezTo>
                    <a:pt x="284" y="167"/>
                    <a:pt x="288" y="166"/>
                    <a:pt x="290" y="167"/>
                  </a:cubicBezTo>
                  <a:cubicBezTo>
                    <a:pt x="291" y="168"/>
                    <a:pt x="288" y="169"/>
                    <a:pt x="287" y="169"/>
                  </a:cubicBezTo>
                  <a:cubicBezTo>
                    <a:pt x="285" y="169"/>
                    <a:pt x="280" y="167"/>
                    <a:pt x="280" y="169"/>
                  </a:cubicBezTo>
                  <a:cubicBezTo>
                    <a:pt x="281" y="172"/>
                    <a:pt x="288" y="172"/>
                    <a:pt x="288" y="176"/>
                  </a:cubicBezTo>
                  <a:cubicBezTo>
                    <a:pt x="288" y="178"/>
                    <a:pt x="283" y="174"/>
                    <a:pt x="281" y="175"/>
                  </a:cubicBezTo>
                  <a:cubicBezTo>
                    <a:pt x="280" y="175"/>
                    <a:pt x="282" y="177"/>
                    <a:pt x="282" y="177"/>
                  </a:cubicBezTo>
                  <a:cubicBezTo>
                    <a:pt x="280" y="178"/>
                    <a:pt x="277" y="178"/>
                    <a:pt x="275" y="177"/>
                  </a:cubicBezTo>
                  <a:cubicBezTo>
                    <a:pt x="274" y="177"/>
                    <a:pt x="275" y="172"/>
                    <a:pt x="274" y="173"/>
                  </a:cubicBezTo>
                  <a:cubicBezTo>
                    <a:pt x="272" y="175"/>
                    <a:pt x="272" y="179"/>
                    <a:pt x="272" y="181"/>
                  </a:cubicBezTo>
                  <a:cubicBezTo>
                    <a:pt x="272" y="184"/>
                    <a:pt x="274" y="189"/>
                    <a:pt x="271" y="191"/>
                  </a:cubicBezTo>
                  <a:cubicBezTo>
                    <a:pt x="270" y="193"/>
                    <a:pt x="268" y="190"/>
                    <a:pt x="266" y="188"/>
                  </a:cubicBezTo>
                  <a:cubicBezTo>
                    <a:pt x="265" y="187"/>
                    <a:pt x="264" y="184"/>
                    <a:pt x="263" y="184"/>
                  </a:cubicBezTo>
                  <a:cubicBezTo>
                    <a:pt x="261" y="183"/>
                    <a:pt x="261" y="187"/>
                    <a:pt x="260" y="187"/>
                  </a:cubicBezTo>
                  <a:cubicBezTo>
                    <a:pt x="258" y="187"/>
                    <a:pt x="258" y="185"/>
                    <a:pt x="257" y="183"/>
                  </a:cubicBezTo>
                  <a:cubicBezTo>
                    <a:pt x="257" y="182"/>
                    <a:pt x="258" y="181"/>
                    <a:pt x="257" y="180"/>
                  </a:cubicBezTo>
                  <a:cubicBezTo>
                    <a:pt x="257" y="179"/>
                    <a:pt x="255" y="179"/>
                    <a:pt x="255" y="177"/>
                  </a:cubicBezTo>
                  <a:cubicBezTo>
                    <a:pt x="254" y="175"/>
                    <a:pt x="254" y="173"/>
                    <a:pt x="255" y="172"/>
                  </a:cubicBezTo>
                  <a:cubicBezTo>
                    <a:pt x="256" y="169"/>
                    <a:pt x="260" y="170"/>
                    <a:pt x="261" y="168"/>
                  </a:cubicBezTo>
                  <a:cubicBezTo>
                    <a:pt x="262" y="167"/>
                    <a:pt x="263" y="163"/>
                    <a:pt x="262" y="163"/>
                  </a:cubicBezTo>
                  <a:cubicBezTo>
                    <a:pt x="258" y="164"/>
                    <a:pt x="256" y="167"/>
                    <a:pt x="253" y="169"/>
                  </a:cubicBezTo>
                  <a:cubicBezTo>
                    <a:pt x="252" y="169"/>
                    <a:pt x="250" y="171"/>
                    <a:pt x="250" y="170"/>
                  </a:cubicBezTo>
                  <a:cubicBezTo>
                    <a:pt x="249" y="168"/>
                    <a:pt x="251" y="166"/>
                    <a:pt x="250" y="165"/>
                  </a:cubicBezTo>
                  <a:cubicBezTo>
                    <a:pt x="249" y="164"/>
                    <a:pt x="246" y="166"/>
                    <a:pt x="244" y="165"/>
                  </a:cubicBezTo>
                  <a:cubicBezTo>
                    <a:pt x="243" y="165"/>
                    <a:pt x="241" y="164"/>
                    <a:pt x="240" y="162"/>
                  </a:cubicBezTo>
                  <a:cubicBezTo>
                    <a:pt x="239" y="161"/>
                    <a:pt x="241" y="158"/>
                    <a:pt x="240" y="157"/>
                  </a:cubicBezTo>
                  <a:cubicBezTo>
                    <a:pt x="237" y="156"/>
                    <a:pt x="233" y="156"/>
                    <a:pt x="231" y="158"/>
                  </a:cubicBezTo>
                  <a:cubicBezTo>
                    <a:pt x="230" y="160"/>
                    <a:pt x="235" y="161"/>
                    <a:pt x="235" y="164"/>
                  </a:cubicBezTo>
                  <a:cubicBezTo>
                    <a:pt x="235" y="165"/>
                    <a:pt x="233" y="165"/>
                    <a:pt x="231" y="164"/>
                  </a:cubicBezTo>
                  <a:cubicBezTo>
                    <a:pt x="230" y="163"/>
                    <a:pt x="229" y="160"/>
                    <a:pt x="228" y="161"/>
                  </a:cubicBezTo>
                  <a:cubicBezTo>
                    <a:pt x="226" y="162"/>
                    <a:pt x="228" y="164"/>
                    <a:pt x="228" y="166"/>
                  </a:cubicBezTo>
                  <a:cubicBezTo>
                    <a:pt x="229" y="168"/>
                    <a:pt x="234" y="169"/>
                    <a:pt x="233" y="171"/>
                  </a:cubicBezTo>
                  <a:cubicBezTo>
                    <a:pt x="232" y="173"/>
                    <a:pt x="227" y="173"/>
                    <a:pt x="225" y="172"/>
                  </a:cubicBezTo>
                  <a:cubicBezTo>
                    <a:pt x="223" y="170"/>
                    <a:pt x="224" y="166"/>
                    <a:pt x="221" y="165"/>
                  </a:cubicBezTo>
                  <a:cubicBezTo>
                    <a:pt x="220" y="165"/>
                    <a:pt x="220" y="168"/>
                    <a:pt x="221" y="170"/>
                  </a:cubicBezTo>
                  <a:cubicBezTo>
                    <a:pt x="221" y="172"/>
                    <a:pt x="222" y="176"/>
                    <a:pt x="224" y="177"/>
                  </a:cubicBezTo>
                  <a:cubicBezTo>
                    <a:pt x="226" y="178"/>
                    <a:pt x="229" y="176"/>
                    <a:pt x="231" y="177"/>
                  </a:cubicBezTo>
                  <a:cubicBezTo>
                    <a:pt x="233" y="180"/>
                    <a:pt x="232" y="184"/>
                    <a:pt x="233" y="187"/>
                  </a:cubicBezTo>
                  <a:cubicBezTo>
                    <a:pt x="233" y="190"/>
                    <a:pt x="231" y="193"/>
                    <a:pt x="233" y="195"/>
                  </a:cubicBezTo>
                  <a:cubicBezTo>
                    <a:pt x="234" y="196"/>
                    <a:pt x="235" y="191"/>
                    <a:pt x="237" y="191"/>
                  </a:cubicBezTo>
                  <a:cubicBezTo>
                    <a:pt x="239" y="191"/>
                    <a:pt x="241" y="193"/>
                    <a:pt x="243" y="194"/>
                  </a:cubicBezTo>
                  <a:cubicBezTo>
                    <a:pt x="244" y="195"/>
                    <a:pt x="247" y="194"/>
                    <a:pt x="248" y="195"/>
                  </a:cubicBezTo>
                  <a:cubicBezTo>
                    <a:pt x="249" y="197"/>
                    <a:pt x="246" y="200"/>
                    <a:pt x="247" y="202"/>
                  </a:cubicBezTo>
                  <a:cubicBezTo>
                    <a:pt x="248" y="203"/>
                    <a:pt x="250" y="201"/>
                    <a:pt x="251" y="202"/>
                  </a:cubicBezTo>
                  <a:cubicBezTo>
                    <a:pt x="252" y="203"/>
                    <a:pt x="251" y="205"/>
                    <a:pt x="251" y="206"/>
                  </a:cubicBezTo>
                  <a:cubicBezTo>
                    <a:pt x="251" y="208"/>
                    <a:pt x="252" y="210"/>
                    <a:pt x="253" y="212"/>
                  </a:cubicBezTo>
                  <a:cubicBezTo>
                    <a:pt x="255" y="216"/>
                    <a:pt x="258" y="218"/>
                    <a:pt x="259" y="222"/>
                  </a:cubicBezTo>
                  <a:cubicBezTo>
                    <a:pt x="259" y="224"/>
                    <a:pt x="256" y="224"/>
                    <a:pt x="254" y="223"/>
                  </a:cubicBezTo>
                  <a:cubicBezTo>
                    <a:pt x="252" y="222"/>
                    <a:pt x="250" y="217"/>
                    <a:pt x="249" y="219"/>
                  </a:cubicBezTo>
                  <a:cubicBezTo>
                    <a:pt x="248" y="224"/>
                    <a:pt x="252" y="228"/>
                    <a:pt x="252" y="233"/>
                  </a:cubicBezTo>
                  <a:cubicBezTo>
                    <a:pt x="251" y="234"/>
                    <a:pt x="248" y="231"/>
                    <a:pt x="247" y="232"/>
                  </a:cubicBezTo>
                  <a:cubicBezTo>
                    <a:pt x="246" y="233"/>
                    <a:pt x="249" y="236"/>
                    <a:pt x="248" y="23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94" name="Freeform 3554"/>
            <p:cNvSpPr>
              <a:spLocks noChangeAspect="1"/>
            </p:cNvSpPr>
            <p:nvPr/>
          </p:nvSpPr>
          <p:spPr bwMode="auto">
            <a:xfrm>
              <a:off x="9348421" y="4220965"/>
              <a:ext cx="208108" cy="183953"/>
            </a:xfrm>
            <a:custGeom>
              <a:avLst/>
              <a:gdLst>
                <a:gd name="T0" fmla="*/ 29 w 26"/>
                <a:gd name="T1" fmla="*/ 2 h 25"/>
                <a:gd name="T2" fmla="*/ 31 w 26"/>
                <a:gd name="T3" fmla="*/ 5 h 25"/>
                <a:gd name="T4" fmla="*/ 29 w 26"/>
                <a:gd name="T5" fmla="*/ 20 h 25"/>
                <a:gd name="T6" fmla="*/ 17 w 26"/>
                <a:gd name="T7" fmla="*/ 29 h 25"/>
                <a:gd name="T8" fmla="*/ 4 w 26"/>
                <a:gd name="T9" fmla="*/ 28 h 25"/>
                <a:gd name="T10" fmla="*/ 0 w 26"/>
                <a:gd name="T11" fmla="*/ 23 h 25"/>
                <a:gd name="T12" fmla="*/ 4 w 26"/>
                <a:gd name="T13" fmla="*/ 11 h 25"/>
                <a:gd name="T14" fmla="*/ 11 w 26"/>
                <a:gd name="T15" fmla="*/ 2 h 25"/>
                <a:gd name="T16" fmla="*/ 20 w 26"/>
                <a:gd name="T17" fmla="*/ 0 h 25"/>
                <a:gd name="T18" fmla="*/ 29 w 26"/>
                <a:gd name="T19" fmla="*/ 2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5"/>
                <a:gd name="T32" fmla="*/ 26 w 26"/>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5">
                  <a:moveTo>
                    <a:pt x="24" y="2"/>
                  </a:moveTo>
                  <a:cubicBezTo>
                    <a:pt x="25" y="2"/>
                    <a:pt x="26" y="3"/>
                    <a:pt x="26" y="4"/>
                  </a:cubicBezTo>
                  <a:cubicBezTo>
                    <a:pt x="25" y="9"/>
                    <a:pt x="26" y="14"/>
                    <a:pt x="24" y="17"/>
                  </a:cubicBezTo>
                  <a:cubicBezTo>
                    <a:pt x="22" y="21"/>
                    <a:pt x="18" y="23"/>
                    <a:pt x="14" y="24"/>
                  </a:cubicBezTo>
                  <a:cubicBezTo>
                    <a:pt x="11" y="25"/>
                    <a:pt x="6" y="24"/>
                    <a:pt x="3" y="23"/>
                  </a:cubicBezTo>
                  <a:cubicBezTo>
                    <a:pt x="1" y="23"/>
                    <a:pt x="0" y="21"/>
                    <a:pt x="0" y="19"/>
                  </a:cubicBezTo>
                  <a:cubicBezTo>
                    <a:pt x="0" y="16"/>
                    <a:pt x="1" y="12"/>
                    <a:pt x="3" y="9"/>
                  </a:cubicBezTo>
                  <a:cubicBezTo>
                    <a:pt x="4" y="7"/>
                    <a:pt x="6" y="4"/>
                    <a:pt x="9" y="2"/>
                  </a:cubicBezTo>
                  <a:cubicBezTo>
                    <a:pt x="11" y="1"/>
                    <a:pt x="14" y="0"/>
                    <a:pt x="17" y="0"/>
                  </a:cubicBezTo>
                  <a:cubicBezTo>
                    <a:pt x="19" y="0"/>
                    <a:pt x="22" y="1"/>
                    <a:pt x="24"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95" name="Freeform 3555"/>
            <p:cNvSpPr>
              <a:spLocks noChangeAspect="1"/>
            </p:cNvSpPr>
            <p:nvPr/>
          </p:nvSpPr>
          <p:spPr bwMode="auto">
            <a:xfrm>
              <a:off x="9564855" y="4244956"/>
              <a:ext cx="133190" cy="79981"/>
            </a:xfrm>
            <a:custGeom>
              <a:avLst/>
              <a:gdLst>
                <a:gd name="T0" fmla="*/ 3 w 16"/>
                <a:gd name="T1" fmla="*/ 2 h 11"/>
                <a:gd name="T2" fmla="*/ 1 w 16"/>
                <a:gd name="T3" fmla="*/ 5 h 11"/>
                <a:gd name="T4" fmla="*/ 3 w 16"/>
                <a:gd name="T5" fmla="*/ 12 h 11"/>
                <a:gd name="T6" fmla="*/ 11 w 16"/>
                <a:gd name="T7" fmla="*/ 11 h 11"/>
                <a:gd name="T8" fmla="*/ 17 w 16"/>
                <a:gd name="T9" fmla="*/ 12 h 11"/>
                <a:gd name="T10" fmla="*/ 19 w 16"/>
                <a:gd name="T11" fmla="*/ 5 h 11"/>
                <a:gd name="T12" fmla="*/ 12 w 16"/>
                <a:gd name="T13" fmla="*/ 2 h 11"/>
                <a:gd name="T14" fmla="*/ 7 w 16"/>
                <a:gd name="T15" fmla="*/ 0 h 11"/>
                <a:gd name="T16" fmla="*/ 3 w 16"/>
                <a:gd name="T17" fmla="*/ 2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1"/>
                <a:gd name="T29" fmla="*/ 16 w 1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1">
                  <a:moveTo>
                    <a:pt x="2" y="2"/>
                  </a:moveTo>
                  <a:cubicBezTo>
                    <a:pt x="1" y="2"/>
                    <a:pt x="1" y="3"/>
                    <a:pt x="1" y="4"/>
                  </a:cubicBezTo>
                  <a:cubicBezTo>
                    <a:pt x="1" y="6"/>
                    <a:pt x="0" y="9"/>
                    <a:pt x="2" y="10"/>
                  </a:cubicBezTo>
                  <a:cubicBezTo>
                    <a:pt x="4" y="11"/>
                    <a:pt x="7" y="9"/>
                    <a:pt x="9" y="9"/>
                  </a:cubicBezTo>
                  <a:cubicBezTo>
                    <a:pt x="11" y="9"/>
                    <a:pt x="13" y="11"/>
                    <a:pt x="14" y="10"/>
                  </a:cubicBezTo>
                  <a:cubicBezTo>
                    <a:pt x="16" y="9"/>
                    <a:pt x="16" y="6"/>
                    <a:pt x="15" y="4"/>
                  </a:cubicBezTo>
                  <a:cubicBezTo>
                    <a:pt x="14" y="2"/>
                    <a:pt x="12" y="3"/>
                    <a:pt x="10" y="2"/>
                  </a:cubicBezTo>
                  <a:cubicBezTo>
                    <a:pt x="9" y="2"/>
                    <a:pt x="8" y="1"/>
                    <a:pt x="6" y="0"/>
                  </a:cubicBezTo>
                  <a:cubicBezTo>
                    <a:pt x="4" y="0"/>
                    <a:pt x="3" y="1"/>
                    <a:pt x="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96" name="Freeform 3557"/>
            <p:cNvSpPr>
              <a:spLocks noChangeAspect="1"/>
            </p:cNvSpPr>
            <p:nvPr/>
          </p:nvSpPr>
          <p:spPr bwMode="auto">
            <a:xfrm>
              <a:off x="9165284" y="4053003"/>
              <a:ext cx="158161" cy="111973"/>
            </a:xfrm>
            <a:custGeom>
              <a:avLst/>
              <a:gdLst>
                <a:gd name="T0" fmla="*/ 18 w 19"/>
                <a:gd name="T1" fmla="*/ 0 h 15"/>
                <a:gd name="T2" fmla="*/ 23 w 19"/>
                <a:gd name="T3" fmla="*/ 2 h 15"/>
                <a:gd name="T4" fmla="*/ 15 w 19"/>
                <a:gd name="T5" fmla="*/ 8 h 15"/>
                <a:gd name="T6" fmla="*/ 10 w 19"/>
                <a:gd name="T7" fmla="*/ 16 h 15"/>
                <a:gd name="T8" fmla="*/ 2 w 19"/>
                <a:gd name="T9" fmla="*/ 17 h 15"/>
                <a:gd name="T10" fmla="*/ 0 w 19"/>
                <a:gd name="T11" fmla="*/ 13 h 15"/>
                <a:gd name="T12" fmla="*/ 8 w 19"/>
                <a:gd name="T13" fmla="*/ 7 h 15"/>
                <a:gd name="T14" fmla="*/ 15 w 19"/>
                <a:gd name="T15" fmla="*/ 2 h 15"/>
                <a:gd name="T16" fmla="*/ 18 w 19"/>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5"/>
                <a:gd name="T29" fmla="*/ 19 w 19"/>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5">
                  <a:moveTo>
                    <a:pt x="15" y="0"/>
                  </a:moveTo>
                  <a:cubicBezTo>
                    <a:pt x="17" y="0"/>
                    <a:pt x="19" y="1"/>
                    <a:pt x="19" y="2"/>
                  </a:cubicBezTo>
                  <a:cubicBezTo>
                    <a:pt x="17" y="5"/>
                    <a:pt x="14" y="5"/>
                    <a:pt x="12" y="7"/>
                  </a:cubicBezTo>
                  <a:cubicBezTo>
                    <a:pt x="11" y="9"/>
                    <a:pt x="10" y="11"/>
                    <a:pt x="8" y="13"/>
                  </a:cubicBezTo>
                  <a:cubicBezTo>
                    <a:pt x="6" y="14"/>
                    <a:pt x="4" y="15"/>
                    <a:pt x="2" y="14"/>
                  </a:cubicBezTo>
                  <a:cubicBezTo>
                    <a:pt x="1" y="14"/>
                    <a:pt x="0" y="12"/>
                    <a:pt x="0" y="11"/>
                  </a:cubicBezTo>
                  <a:cubicBezTo>
                    <a:pt x="2" y="9"/>
                    <a:pt x="5" y="8"/>
                    <a:pt x="7" y="6"/>
                  </a:cubicBezTo>
                  <a:cubicBezTo>
                    <a:pt x="8" y="5"/>
                    <a:pt x="10" y="3"/>
                    <a:pt x="12" y="2"/>
                  </a:cubicBezTo>
                  <a:cubicBezTo>
                    <a:pt x="13" y="1"/>
                    <a:pt x="14" y="0"/>
                    <a:pt x="15"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97" name="Freeform 3562"/>
            <p:cNvSpPr>
              <a:spLocks noChangeAspect="1"/>
            </p:cNvSpPr>
            <p:nvPr/>
          </p:nvSpPr>
          <p:spPr bwMode="auto">
            <a:xfrm>
              <a:off x="9223552" y="3333176"/>
              <a:ext cx="407898" cy="191954"/>
            </a:xfrm>
            <a:custGeom>
              <a:avLst/>
              <a:gdLst>
                <a:gd name="T0" fmla="*/ 25 w 51"/>
                <a:gd name="T1" fmla="*/ 6 h 26"/>
                <a:gd name="T2" fmla="*/ 39 w 51"/>
                <a:gd name="T3" fmla="*/ 5 h 26"/>
                <a:gd name="T4" fmla="*/ 50 w 51"/>
                <a:gd name="T5" fmla="*/ 12 h 26"/>
                <a:gd name="T6" fmla="*/ 56 w 51"/>
                <a:gd name="T7" fmla="*/ 16 h 26"/>
                <a:gd name="T8" fmla="*/ 61 w 51"/>
                <a:gd name="T9" fmla="*/ 24 h 26"/>
                <a:gd name="T10" fmla="*/ 60 w 51"/>
                <a:gd name="T11" fmla="*/ 27 h 26"/>
                <a:gd name="T12" fmla="*/ 49 w 51"/>
                <a:gd name="T13" fmla="*/ 24 h 26"/>
                <a:gd name="T14" fmla="*/ 33 w 51"/>
                <a:gd name="T15" fmla="*/ 25 h 26"/>
                <a:gd name="T16" fmla="*/ 19 w 51"/>
                <a:gd name="T17" fmla="*/ 30 h 26"/>
                <a:gd name="T18" fmla="*/ 12 w 51"/>
                <a:gd name="T19" fmla="*/ 30 h 26"/>
                <a:gd name="T20" fmla="*/ 7 w 51"/>
                <a:gd name="T21" fmla="*/ 24 h 26"/>
                <a:gd name="T22" fmla="*/ 8 w 51"/>
                <a:gd name="T23" fmla="*/ 17 h 26"/>
                <a:gd name="T24" fmla="*/ 7 w 51"/>
                <a:gd name="T25" fmla="*/ 16 h 26"/>
                <a:gd name="T26" fmla="*/ 0 w 51"/>
                <a:gd name="T27" fmla="*/ 14 h 26"/>
                <a:gd name="T28" fmla="*/ 5 w 51"/>
                <a:gd name="T29" fmla="*/ 1 h 26"/>
                <a:gd name="T30" fmla="*/ 10 w 51"/>
                <a:gd name="T31" fmla="*/ 1 h 26"/>
                <a:gd name="T32" fmla="*/ 25 w 51"/>
                <a:gd name="T33" fmla="*/ 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26"/>
                <a:gd name="T53" fmla="*/ 51 w 51"/>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26">
                  <a:moveTo>
                    <a:pt x="21" y="5"/>
                  </a:moveTo>
                  <a:cubicBezTo>
                    <a:pt x="25" y="6"/>
                    <a:pt x="29" y="3"/>
                    <a:pt x="33" y="4"/>
                  </a:cubicBezTo>
                  <a:cubicBezTo>
                    <a:pt x="37" y="4"/>
                    <a:pt x="39" y="8"/>
                    <a:pt x="42" y="10"/>
                  </a:cubicBezTo>
                  <a:cubicBezTo>
                    <a:pt x="43" y="11"/>
                    <a:pt x="46" y="12"/>
                    <a:pt x="47" y="13"/>
                  </a:cubicBezTo>
                  <a:cubicBezTo>
                    <a:pt x="49" y="15"/>
                    <a:pt x="50" y="18"/>
                    <a:pt x="51" y="20"/>
                  </a:cubicBezTo>
                  <a:cubicBezTo>
                    <a:pt x="51" y="21"/>
                    <a:pt x="51" y="23"/>
                    <a:pt x="50" y="23"/>
                  </a:cubicBezTo>
                  <a:cubicBezTo>
                    <a:pt x="47" y="23"/>
                    <a:pt x="44" y="21"/>
                    <a:pt x="41" y="20"/>
                  </a:cubicBezTo>
                  <a:cubicBezTo>
                    <a:pt x="36" y="20"/>
                    <a:pt x="32" y="20"/>
                    <a:pt x="28" y="21"/>
                  </a:cubicBezTo>
                  <a:cubicBezTo>
                    <a:pt x="24" y="21"/>
                    <a:pt x="20" y="24"/>
                    <a:pt x="16" y="25"/>
                  </a:cubicBezTo>
                  <a:cubicBezTo>
                    <a:pt x="14" y="25"/>
                    <a:pt x="12" y="26"/>
                    <a:pt x="10" y="25"/>
                  </a:cubicBezTo>
                  <a:cubicBezTo>
                    <a:pt x="8" y="24"/>
                    <a:pt x="7" y="22"/>
                    <a:pt x="6" y="20"/>
                  </a:cubicBezTo>
                  <a:cubicBezTo>
                    <a:pt x="6" y="18"/>
                    <a:pt x="7" y="16"/>
                    <a:pt x="7" y="14"/>
                  </a:cubicBezTo>
                  <a:cubicBezTo>
                    <a:pt x="7" y="14"/>
                    <a:pt x="6" y="13"/>
                    <a:pt x="6" y="13"/>
                  </a:cubicBezTo>
                  <a:cubicBezTo>
                    <a:pt x="4" y="12"/>
                    <a:pt x="1" y="14"/>
                    <a:pt x="0" y="12"/>
                  </a:cubicBezTo>
                  <a:cubicBezTo>
                    <a:pt x="0" y="8"/>
                    <a:pt x="2" y="5"/>
                    <a:pt x="4" y="1"/>
                  </a:cubicBezTo>
                  <a:cubicBezTo>
                    <a:pt x="5" y="0"/>
                    <a:pt x="7" y="1"/>
                    <a:pt x="8" y="1"/>
                  </a:cubicBezTo>
                  <a:cubicBezTo>
                    <a:pt x="13" y="2"/>
                    <a:pt x="17" y="5"/>
                    <a:pt x="21" y="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98" name="Freeform 3563"/>
            <p:cNvSpPr>
              <a:spLocks noChangeAspect="1"/>
            </p:cNvSpPr>
            <p:nvPr/>
          </p:nvSpPr>
          <p:spPr bwMode="auto">
            <a:xfrm>
              <a:off x="7916623" y="3269192"/>
              <a:ext cx="516113" cy="375912"/>
            </a:xfrm>
            <a:custGeom>
              <a:avLst/>
              <a:gdLst>
                <a:gd name="T0" fmla="*/ 74 w 65"/>
                <a:gd name="T1" fmla="*/ 6 h 50"/>
                <a:gd name="T2" fmla="*/ 78 w 65"/>
                <a:gd name="T3" fmla="*/ 7 h 50"/>
                <a:gd name="T4" fmla="*/ 68 w 65"/>
                <a:gd name="T5" fmla="*/ 16 h 50"/>
                <a:gd name="T6" fmla="*/ 58 w 65"/>
                <a:gd name="T7" fmla="*/ 27 h 50"/>
                <a:gd name="T8" fmla="*/ 46 w 65"/>
                <a:gd name="T9" fmla="*/ 39 h 50"/>
                <a:gd name="T10" fmla="*/ 28 w 65"/>
                <a:gd name="T11" fmla="*/ 35 h 50"/>
                <a:gd name="T12" fmla="*/ 20 w 65"/>
                <a:gd name="T13" fmla="*/ 37 h 50"/>
                <a:gd name="T14" fmla="*/ 20 w 65"/>
                <a:gd name="T15" fmla="*/ 39 h 50"/>
                <a:gd name="T16" fmla="*/ 26 w 65"/>
                <a:gd name="T17" fmla="*/ 41 h 50"/>
                <a:gd name="T18" fmla="*/ 28 w 65"/>
                <a:gd name="T19" fmla="*/ 46 h 50"/>
                <a:gd name="T20" fmla="*/ 14 w 65"/>
                <a:gd name="T21" fmla="*/ 60 h 50"/>
                <a:gd name="T22" fmla="*/ 11 w 65"/>
                <a:gd name="T23" fmla="*/ 59 h 50"/>
                <a:gd name="T24" fmla="*/ 1 w 65"/>
                <a:gd name="T25" fmla="*/ 59 h 50"/>
                <a:gd name="T26" fmla="*/ 4 w 65"/>
                <a:gd name="T27" fmla="*/ 54 h 50"/>
                <a:gd name="T28" fmla="*/ 4 w 65"/>
                <a:gd name="T29" fmla="*/ 44 h 50"/>
                <a:gd name="T30" fmla="*/ 0 w 65"/>
                <a:gd name="T31" fmla="*/ 39 h 50"/>
                <a:gd name="T32" fmla="*/ 4 w 65"/>
                <a:gd name="T33" fmla="*/ 23 h 50"/>
                <a:gd name="T34" fmla="*/ 4 w 65"/>
                <a:gd name="T35" fmla="*/ 20 h 50"/>
                <a:gd name="T36" fmla="*/ 6 w 65"/>
                <a:gd name="T37" fmla="*/ 12 h 50"/>
                <a:gd name="T38" fmla="*/ 16 w 65"/>
                <a:gd name="T39" fmla="*/ 15 h 50"/>
                <a:gd name="T40" fmla="*/ 18 w 65"/>
                <a:gd name="T41" fmla="*/ 13 h 50"/>
                <a:gd name="T42" fmla="*/ 11 w 65"/>
                <a:gd name="T43" fmla="*/ 6 h 50"/>
                <a:gd name="T44" fmla="*/ 17 w 65"/>
                <a:gd name="T45" fmla="*/ 4 h 50"/>
                <a:gd name="T46" fmla="*/ 31 w 65"/>
                <a:gd name="T47" fmla="*/ 1 h 50"/>
                <a:gd name="T48" fmla="*/ 34 w 65"/>
                <a:gd name="T49" fmla="*/ 4 h 50"/>
                <a:gd name="T50" fmla="*/ 38 w 65"/>
                <a:gd name="T51" fmla="*/ 1 h 50"/>
                <a:gd name="T52" fmla="*/ 52 w 65"/>
                <a:gd name="T53" fmla="*/ 2 h 50"/>
                <a:gd name="T54" fmla="*/ 53 w 65"/>
                <a:gd name="T55" fmla="*/ 6 h 50"/>
                <a:gd name="T56" fmla="*/ 59 w 65"/>
                <a:gd name="T57" fmla="*/ 2 h 50"/>
                <a:gd name="T58" fmla="*/ 74 w 65"/>
                <a:gd name="T59" fmla="*/ 6 h 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5"/>
                <a:gd name="T91" fmla="*/ 0 h 50"/>
                <a:gd name="T92" fmla="*/ 65 w 65"/>
                <a:gd name="T93" fmla="*/ 50 h 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5" h="50">
                  <a:moveTo>
                    <a:pt x="62" y="5"/>
                  </a:moveTo>
                  <a:cubicBezTo>
                    <a:pt x="63" y="5"/>
                    <a:pt x="65" y="5"/>
                    <a:pt x="65" y="6"/>
                  </a:cubicBezTo>
                  <a:cubicBezTo>
                    <a:pt x="63" y="9"/>
                    <a:pt x="60" y="11"/>
                    <a:pt x="57" y="13"/>
                  </a:cubicBezTo>
                  <a:cubicBezTo>
                    <a:pt x="54" y="16"/>
                    <a:pt x="51" y="19"/>
                    <a:pt x="48" y="22"/>
                  </a:cubicBezTo>
                  <a:cubicBezTo>
                    <a:pt x="45" y="26"/>
                    <a:pt x="42" y="31"/>
                    <a:pt x="38" y="32"/>
                  </a:cubicBezTo>
                  <a:cubicBezTo>
                    <a:pt x="33" y="33"/>
                    <a:pt x="28" y="30"/>
                    <a:pt x="23" y="29"/>
                  </a:cubicBezTo>
                  <a:cubicBezTo>
                    <a:pt x="21" y="29"/>
                    <a:pt x="19" y="29"/>
                    <a:pt x="17" y="30"/>
                  </a:cubicBezTo>
                  <a:cubicBezTo>
                    <a:pt x="16" y="30"/>
                    <a:pt x="17" y="31"/>
                    <a:pt x="17" y="32"/>
                  </a:cubicBezTo>
                  <a:cubicBezTo>
                    <a:pt x="18" y="33"/>
                    <a:pt x="21" y="33"/>
                    <a:pt x="22" y="34"/>
                  </a:cubicBezTo>
                  <a:cubicBezTo>
                    <a:pt x="23" y="35"/>
                    <a:pt x="24" y="36"/>
                    <a:pt x="23" y="38"/>
                  </a:cubicBezTo>
                  <a:cubicBezTo>
                    <a:pt x="21" y="42"/>
                    <a:pt x="16" y="46"/>
                    <a:pt x="12" y="49"/>
                  </a:cubicBezTo>
                  <a:cubicBezTo>
                    <a:pt x="11" y="50"/>
                    <a:pt x="10" y="49"/>
                    <a:pt x="9" y="48"/>
                  </a:cubicBezTo>
                  <a:cubicBezTo>
                    <a:pt x="7" y="48"/>
                    <a:pt x="4" y="49"/>
                    <a:pt x="1" y="48"/>
                  </a:cubicBezTo>
                  <a:cubicBezTo>
                    <a:pt x="0" y="47"/>
                    <a:pt x="2" y="46"/>
                    <a:pt x="3" y="44"/>
                  </a:cubicBezTo>
                  <a:cubicBezTo>
                    <a:pt x="3" y="42"/>
                    <a:pt x="4" y="39"/>
                    <a:pt x="3" y="36"/>
                  </a:cubicBezTo>
                  <a:cubicBezTo>
                    <a:pt x="3" y="34"/>
                    <a:pt x="0" y="34"/>
                    <a:pt x="0" y="32"/>
                  </a:cubicBezTo>
                  <a:cubicBezTo>
                    <a:pt x="0" y="28"/>
                    <a:pt x="2" y="23"/>
                    <a:pt x="3" y="19"/>
                  </a:cubicBezTo>
                  <a:cubicBezTo>
                    <a:pt x="3" y="18"/>
                    <a:pt x="3" y="17"/>
                    <a:pt x="3" y="16"/>
                  </a:cubicBezTo>
                  <a:cubicBezTo>
                    <a:pt x="4" y="14"/>
                    <a:pt x="3" y="11"/>
                    <a:pt x="5" y="10"/>
                  </a:cubicBezTo>
                  <a:cubicBezTo>
                    <a:pt x="8" y="9"/>
                    <a:pt x="10" y="12"/>
                    <a:pt x="13" y="12"/>
                  </a:cubicBezTo>
                  <a:cubicBezTo>
                    <a:pt x="14" y="12"/>
                    <a:pt x="15" y="11"/>
                    <a:pt x="15" y="11"/>
                  </a:cubicBezTo>
                  <a:cubicBezTo>
                    <a:pt x="13" y="8"/>
                    <a:pt x="9" y="8"/>
                    <a:pt x="9" y="5"/>
                  </a:cubicBezTo>
                  <a:cubicBezTo>
                    <a:pt x="9" y="3"/>
                    <a:pt x="12" y="4"/>
                    <a:pt x="14" y="3"/>
                  </a:cubicBezTo>
                  <a:cubicBezTo>
                    <a:pt x="18" y="2"/>
                    <a:pt x="22" y="1"/>
                    <a:pt x="26" y="1"/>
                  </a:cubicBezTo>
                  <a:cubicBezTo>
                    <a:pt x="27" y="1"/>
                    <a:pt x="27" y="3"/>
                    <a:pt x="28" y="3"/>
                  </a:cubicBezTo>
                  <a:cubicBezTo>
                    <a:pt x="29" y="3"/>
                    <a:pt x="30" y="1"/>
                    <a:pt x="32" y="1"/>
                  </a:cubicBezTo>
                  <a:cubicBezTo>
                    <a:pt x="35" y="0"/>
                    <a:pt x="39" y="0"/>
                    <a:pt x="43" y="2"/>
                  </a:cubicBezTo>
                  <a:cubicBezTo>
                    <a:pt x="44" y="2"/>
                    <a:pt x="43" y="5"/>
                    <a:pt x="44" y="5"/>
                  </a:cubicBezTo>
                  <a:cubicBezTo>
                    <a:pt x="46" y="5"/>
                    <a:pt x="47" y="2"/>
                    <a:pt x="49" y="2"/>
                  </a:cubicBezTo>
                  <a:cubicBezTo>
                    <a:pt x="54" y="1"/>
                    <a:pt x="58" y="3"/>
                    <a:pt x="62" y="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99" name="Freeform 3564"/>
            <p:cNvSpPr>
              <a:spLocks noChangeAspect="1"/>
            </p:cNvSpPr>
            <p:nvPr/>
          </p:nvSpPr>
          <p:spPr bwMode="auto">
            <a:xfrm>
              <a:off x="7333915" y="3325181"/>
              <a:ext cx="507786" cy="415900"/>
            </a:xfrm>
            <a:custGeom>
              <a:avLst/>
              <a:gdLst>
                <a:gd name="T0" fmla="*/ 52 w 64"/>
                <a:gd name="T1" fmla="*/ 26 h 58"/>
                <a:gd name="T2" fmla="*/ 56 w 64"/>
                <a:gd name="T3" fmla="*/ 20 h 58"/>
                <a:gd name="T4" fmla="*/ 69 w 64"/>
                <a:gd name="T5" fmla="*/ 14 h 58"/>
                <a:gd name="T6" fmla="*/ 66 w 64"/>
                <a:gd name="T7" fmla="*/ 10 h 58"/>
                <a:gd name="T8" fmla="*/ 74 w 64"/>
                <a:gd name="T9" fmla="*/ 4 h 58"/>
                <a:gd name="T10" fmla="*/ 70 w 64"/>
                <a:gd name="T11" fmla="*/ 0 h 58"/>
                <a:gd name="T12" fmla="*/ 56 w 64"/>
                <a:gd name="T13" fmla="*/ 4 h 58"/>
                <a:gd name="T14" fmla="*/ 46 w 64"/>
                <a:gd name="T15" fmla="*/ 6 h 58"/>
                <a:gd name="T16" fmla="*/ 39 w 64"/>
                <a:gd name="T17" fmla="*/ 4 h 58"/>
                <a:gd name="T18" fmla="*/ 34 w 64"/>
                <a:gd name="T19" fmla="*/ 5 h 58"/>
                <a:gd name="T20" fmla="*/ 31 w 64"/>
                <a:gd name="T21" fmla="*/ 2 h 58"/>
                <a:gd name="T22" fmla="*/ 24 w 64"/>
                <a:gd name="T23" fmla="*/ 6 h 58"/>
                <a:gd name="T24" fmla="*/ 30 w 64"/>
                <a:gd name="T25" fmla="*/ 10 h 58"/>
                <a:gd name="T26" fmla="*/ 28 w 64"/>
                <a:gd name="T27" fmla="*/ 12 h 58"/>
                <a:gd name="T28" fmla="*/ 19 w 64"/>
                <a:gd name="T29" fmla="*/ 8 h 58"/>
                <a:gd name="T30" fmla="*/ 18 w 64"/>
                <a:gd name="T31" fmla="*/ 12 h 58"/>
                <a:gd name="T32" fmla="*/ 26 w 64"/>
                <a:gd name="T33" fmla="*/ 17 h 58"/>
                <a:gd name="T34" fmla="*/ 33 w 64"/>
                <a:gd name="T35" fmla="*/ 17 h 58"/>
                <a:gd name="T36" fmla="*/ 28 w 64"/>
                <a:gd name="T37" fmla="*/ 23 h 58"/>
                <a:gd name="T38" fmla="*/ 32 w 64"/>
                <a:gd name="T39" fmla="*/ 27 h 58"/>
                <a:gd name="T40" fmla="*/ 24 w 64"/>
                <a:gd name="T41" fmla="*/ 35 h 58"/>
                <a:gd name="T42" fmla="*/ 15 w 64"/>
                <a:gd name="T43" fmla="*/ 33 h 58"/>
                <a:gd name="T44" fmla="*/ 10 w 64"/>
                <a:gd name="T45" fmla="*/ 26 h 58"/>
                <a:gd name="T46" fmla="*/ 5 w 64"/>
                <a:gd name="T47" fmla="*/ 26 h 58"/>
                <a:gd name="T48" fmla="*/ 0 w 64"/>
                <a:gd name="T49" fmla="*/ 33 h 58"/>
                <a:gd name="T50" fmla="*/ 2 w 64"/>
                <a:gd name="T51" fmla="*/ 42 h 58"/>
                <a:gd name="T52" fmla="*/ 10 w 64"/>
                <a:gd name="T53" fmla="*/ 45 h 58"/>
                <a:gd name="T54" fmla="*/ 15 w 64"/>
                <a:gd name="T55" fmla="*/ 46 h 58"/>
                <a:gd name="T56" fmla="*/ 24 w 64"/>
                <a:gd name="T57" fmla="*/ 52 h 58"/>
                <a:gd name="T58" fmla="*/ 26 w 64"/>
                <a:gd name="T59" fmla="*/ 58 h 58"/>
                <a:gd name="T60" fmla="*/ 32 w 64"/>
                <a:gd name="T61" fmla="*/ 61 h 58"/>
                <a:gd name="T62" fmla="*/ 33 w 64"/>
                <a:gd name="T63" fmla="*/ 68 h 58"/>
                <a:gd name="T64" fmla="*/ 39 w 64"/>
                <a:gd name="T65" fmla="*/ 68 h 58"/>
                <a:gd name="T66" fmla="*/ 43 w 64"/>
                <a:gd name="T67" fmla="*/ 69 h 58"/>
                <a:gd name="T68" fmla="*/ 49 w 64"/>
                <a:gd name="T69" fmla="*/ 64 h 58"/>
                <a:gd name="T70" fmla="*/ 47 w 64"/>
                <a:gd name="T71" fmla="*/ 58 h 58"/>
                <a:gd name="T72" fmla="*/ 52 w 64"/>
                <a:gd name="T73" fmla="*/ 61 h 58"/>
                <a:gd name="T74" fmla="*/ 62 w 64"/>
                <a:gd name="T75" fmla="*/ 61 h 58"/>
                <a:gd name="T76" fmla="*/ 69 w 64"/>
                <a:gd name="T77" fmla="*/ 56 h 58"/>
                <a:gd name="T78" fmla="*/ 68 w 64"/>
                <a:gd name="T79" fmla="*/ 46 h 58"/>
                <a:gd name="T80" fmla="*/ 75 w 64"/>
                <a:gd name="T81" fmla="*/ 40 h 58"/>
                <a:gd name="T82" fmla="*/ 74 w 64"/>
                <a:gd name="T83" fmla="*/ 36 h 58"/>
                <a:gd name="T84" fmla="*/ 65 w 64"/>
                <a:gd name="T85" fmla="*/ 36 h 58"/>
                <a:gd name="T86" fmla="*/ 68 w 64"/>
                <a:gd name="T87" fmla="*/ 31 h 58"/>
                <a:gd name="T88" fmla="*/ 65 w 64"/>
                <a:gd name="T89" fmla="*/ 25 h 58"/>
                <a:gd name="T90" fmla="*/ 59 w 64"/>
                <a:gd name="T91" fmla="*/ 23 h 58"/>
                <a:gd name="T92" fmla="*/ 52 w 64"/>
                <a:gd name="T93" fmla="*/ 2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4"/>
                <a:gd name="T142" fmla="*/ 0 h 58"/>
                <a:gd name="T143" fmla="*/ 64 w 64"/>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4" h="58">
                  <a:moveTo>
                    <a:pt x="44" y="22"/>
                  </a:moveTo>
                  <a:cubicBezTo>
                    <a:pt x="42" y="21"/>
                    <a:pt x="45" y="18"/>
                    <a:pt x="47" y="17"/>
                  </a:cubicBezTo>
                  <a:cubicBezTo>
                    <a:pt x="50" y="14"/>
                    <a:pt x="55" y="15"/>
                    <a:pt x="58" y="12"/>
                  </a:cubicBezTo>
                  <a:cubicBezTo>
                    <a:pt x="59" y="11"/>
                    <a:pt x="56" y="9"/>
                    <a:pt x="56" y="8"/>
                  </a:cubicBezTo>
                  <a:cubicBezTo>
                    <a:pt x="58" y="6"/>
                    <a:pt x="62" y="5"/>
                    <a:pt x="62" y="3"/>
                  </a:cubicBezTo>
                  <a:cubicBezTo>
                    <a:pt x="63" y="1"/>
                    <a:pt x="60" y="0"/>
                    <a:pt x="59" y="0"/>
                  </a:cubicBezTo>
                  <a:cubicBezTo>
                    <a:pt x="55" y="1"/>
                    <a:pt x="51" y="3"/>
                    <a:pt x="47" y="3"/>
                  </a:cubicBezTo>
                  <a:cubicBezTo>
                    <a:pt x="44" y="4"/>
                    <a:pt x="42" y="6"/>
                    <a:pt x="39" y="5"/>
                  </a:cubicBezTo>
                  <a:cubicBezTo>
                    <a:pt x="37" y="5"/>
                    <a:pt x="35" y="3"/>
                    <a:pt x="33" y="3"/>
                  </a:cubicBezTo>
                  <a:cubicBezTo>
                    <a:pt x="32" y="2"/>
                    <a:pt x="31" y="4"/>
                    <a:pt x="29" y="4"/>
                  </a:cubicBezTo>
                  <a:cubicBezTo>
                    <a:pt x="28" y="4"/>
                    <a:pt x="27" y="2"/>
                    <a:pt x="26" y="2"/>
                  </a:cubicBezTo>
                  <a:cubicBezTo>
                    <a:pt x="24" y="3"/>
                    <a:pt x="20" y="3"/>
                    <a:pt x="20" y="5"/>
                  </a:cubicBezTo>
                  <a:cubicBezTo>
                    <a:pt x="20" y="7"/>
                    <a:pt x="24" y="6"/>
                    <a:pt x="25" y="8"/>
                  </a:cubicBezTo>
                  <a:cubicBezTo>
                    <a:pt x="26" y="8"/>
                    <a:pt x="25" y="10"/>
                    <a:pt x="24" y="10"/>
                  </a:cubicBezTo>
                  <a:cubicBezTo>
                    <a:pt x="21" y="10"/>
                    <a:pt x="20" y="7"/>
                    <a:pt x="16" y="7"/>
                  </a:cubicBezTo>
                  <a:cubicBezTo>
                    <a:pt x="15" y="7"/>
                    <a:pt x="14" y="9"/>
                    <a:pt x="15" y="10"/>
                  </a:cubicBezTo>
                  <a:cubicBezTo>
                    <a:pt x="17" y="12"/>
                    <a:pt x="19" y="13"/>
                    <a:pt x="22" y="14"/>
                  </a:cubicBezTo>
                  <a:cubicBezTo>
                    <a:pt x="24" y="15"/>
                    <a:pt x="27" y="12"/>
                    <a:pt x="28" y="14"/>
                  </a:cubicBezTo>
                  <a:cubicBezTo>
                    <a:pt x="28" y="16"/>
                    <a:pt x="24" y="17"/>
                    <a:pt x="24" y="19"/>
                  </a:cubicBezTo>
                  <a:cubicBezTo>
                    <a:pt x="23" y="21"/>
                    <a:pt x="28" y="22"/>
                    <a:pt x="27" y="23"/>
                  </a:cubicBezTo>
                  <a:cubicBezTo>
                    <a:pt x="26" y="26"/>
                    <a:pt x="23" y="28"/>
                    <a:pt x="20" y="29"/>
                  </a:cubicBezTo>
                  <a:cubicBezTo>
                    <a:pt x="18" y="30"/>
                    <a:pt x="15" y="30"/>
                    <a:pt x="13" y="28"/>
                  </a:cubicBezTo>
                  <a:cubicBezTo>
                    <a:pt x="11" y="27"/>
                    <a:pt x="10" y="23"/>
                    <a:pt x="8" y="22"/>
                  </a:cubicBezTo>
                  <a:cubicBezTo>
                    <a:pt x="7" y="21"/>
                    <a:pt x="5" y="21"/>
                    <a:pt x="4" y="22"/>
                  </a:cubicBezTo>
                  <a:cubicBezTo>
                    <a:pt x="2" y="23"/>
                    <a:pt x="0" y="26"/>
                    <a:pt x="0" y="28"/>
                  </a:cubicBezTo>
                  <a:cubicBezTo>
                    <a:pt x="0" y="31"/>
                    <a:pt x="1" y="33"/>
                    <a:pt x="2" y="35"/>
                  </a:cubicBezTo>
                  <a:cubicBezTo>
                    <a:pt x="4" y="36"/>
                    <a:pt x="6" y="38"/>
                    <a:pt x="8" y="38"/>
                  </a:cubicBezTo>
                  <a:cubicBezTo>
                    <a:pt x="9" y="39"/>
                    <a:pt x="12" y="38"/>
                    <a:pt x="13" y="39"/>
                  </a:cubicBezTo>
                  <a:cubicBezTo>
                    <a:pt x="16" y="40"/>
                    <a:pt x="18" y="42"/>
                    <a:pt x="20" y="44"/>
                  </a:cubicBezTo>
                  <a:cubicBezTo>
                    <a:pt x="21" y="45"/>
                    <a:pt x="21" y="48"/>
                    <a:pt x="22" y="49"/>
                  </a:cubicBezTo>
                  <a:cubicBezTo>
                    <a:pt x="24" y="51"/>
                    <a:pt x="26" y="50"/>
                    <a:pt x="27" y="51"/>
                  </a:cubicBezTo>
                  <a:cubicBezTo>
                    <a:pt x="28" y="53"/>
                    <a:pt x="27" y="56"/>
                    <a:pt x="28" y="57"/>
                  </a:cubicBezTo>
                  <a:cubicBezTo>
                    <a:pt x="29" y="58"/>
                    <a:pt x="31" y="57"/>
                    <a:pt x="33" y="57"/>
                  </a:cubicBezTo>
                  <a:cubicBezTo>
                    <a:pt x="34" y="57"/>
                    <a:pt x="35" y="58"/>
                    <a:pt x="36" y="58"/>
                  </a:cubicBezTo>
                  <a:cubicBezTo>
                    <a:pt x="38" y="57"/>
                    <a:pt x="40" y="56"/>
                    <a:pt x="41" y="54"/>
                  </a:cubicBezTo>
                  <a:cubicBezTo>
                    <a:pt x="42" y="52"/>
                    <a:pt x="39" y="50"/>
                    <a:pt x="40" y="49"/>
                  </a:cubicBezTo>
                  <a:cubicBezTo>
                    <a:pt x="41" y="47"/>
                    <a:pt x="42" y="51"/>
                    <a:pt x="44" y="51"/>
                  </a:cubicBezTo>
                  <a:cubicBezTo>
                    <a:pt x="46" y="52"/>
                    <a:pt x="49" y="52"/>
                    <a:pt x="52" y="51"/>
                  </a:cubicBezTo>
                  <a:cubicBezTo>
                    <a:pt x="54" y="51"/>
                    <a:pt x="57" y="50"/>
                    <a:pt x="58" y="47"/>
                  </a:cubicBezTo>
                  <a:cubicBezTo>
                    <a:pt x="59" y="45"/>
                    <a:pt x="56" y="42"/>
                    <a:pt x="57" y="39"/>
                  </a:cubicBezTo>
                  <a:cubicBezTo>
                    <a:pt x="58" y="37"/>
                    <a:pt x="62" y="36"/>
                    <a:pt x="63" y="34"/>
                  </a:cubicBezTo>
                  <a:cubicBezTo>
                    <a:pt x="64" y="33"/>
                    <a:pt x="64" y="30"/>
                    <a:pt x="62" y="30"/>
                  </a:cubicBezTo>
                  <a:cubicBezTo>
                    <a:pt x="60" y="28"/>
                    <a:pt x="57" y="31"/>
                    <a:pt x="55" y="30"/>
                  </a:cubicBezTo>
                  <a:cubicBezTo>
                    <a:pt x="54" y="29"/>
                    <a:pt x="57" y="27"/>
                    <a:pt x="57" y="26"/>
                  </a:cubicBezTo>
                  <a:cubicBezTo>
                    <a:pt x="57" y="24"/>
                    <a:pt x="56" y="22"/>
                    <a:pt x="55" y="21"/>
                  </a:cubicBezTo>
                  <a:cubicBezTo>
                    <a:pt x="54" y="20"/>
                    <a:pt x="51" y="19"/>
                    <a:pt x="50" y="19"/>
                  </a:cubicBezTo>
                  <a:cubicBezTo>
                    <a:pt x="47" y="19"/>
                    <a:pt x="46" y="24"/>
                    <a:pt x="44" y="2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00" name="Freeform 3567"/>
            <p:cNvSpPr>
              <a:spLocks noChangeAspect="1"/>
            </p:cNvSpPr>
            <p:nvPr/>
          </p:nvSpPr>
          <p:spPr bwMode="auto">
            <a:xfrm>
              <a:off x="7916623" y="3037250"/>
              <a:ext cx="308000" cy="183953"/>
            </a:xfrm>
            <a:custGeom>
              <a:avLst/>
              <a:gdLst>
                <a:gd name="T0" fmla="*/ 44 w 37"/>
                <a:gd name="T1" fmla="*/ 16 h 25"/>
                <a:gd name="T2" fmla="*/ 41 w 37"/>
                <a:gd name="T3" fmla="*/ 28 h 25"/>
                <a:gd name="T4" fmla="*/ 38 w 37"/>
                <a:gd name="T5" fmla="*/ 30 h 25"/>
                <a:gd name="T6" fmla="*/ 26 w 37"/>
                <a:gd name="T7" fmla="*/ 29 h 25"/>
                <a:gd name="T8" fmla="*/ 19 w 37"/>
                <a:gd name="T9" fmla="*/ 29 h 25"/>
                <a:gd name="T10" fmla="*/ 17 w 37"/>
                <a:gd name="T11" fmla="*/ 25 h 25"/>
                <a:gd name="T12" fmla="*/ 13 w 37"/>
                <a:gd name="T13" fmla="*/ 26 h 25"/>
                <a:gd name="T14" fmla="*/ 9 w 37"/>
                <a:gd name="T15" fmla="*/ 24 h 25"/>
                <a:gd name="T16" fmla="*/ 9 w 37"/>
                <a:gd name="T17" fmla="*/ 20 h 25"/>
                <a:gd name="T18" fmla="*/ 5 w 37"/>
                <a:gd name="T19" fmla="*/ 20 h 25"/>
                <a:gd name="T20" fmla="*/ 4 w 37"/>
                <a:gd name="T21" fmla="*/ 18 h 25"/>
                <a:gd name="T22" fmla="*/ 0 w 37"/>
                <a:gd name="T23" fmla="*/ 18 h 25"/>
                <a:gd name="T24" fmla="*/ 4 w 37"/>
                <a:gd name="T25" fmla="*/ 13 h 25"/>
                <a:gd name="T26" fmla="*/ 12 w 37"/>
                <a:gd name="T27" fmla="*/ 8 h 25"/>
                <a:gd name="T28" fmla="*/ 22 w 37"/>
                <a:gd name="T29" fmla="*/ 1 h 25"/>
                <a:gd name="T30" fmla="*/ 29 w 37"/>
                <a:gd name="T31" fmla="*/ 0 h 25"/>
                <a:gd name="T32" fmla="*/ 39 w 37"/>
                <a:gd name="T33" fmla="*/ 4 h 25"/>
                <a:gd name="T34" fmla="*/ 45 w 37"/>
                <a:gd name="T35" fmla="*/ 10 h 25"/>
                <a:gd name="T36" fmla="*/ 44 w 37"/>
                <a:gd name="T37" fmla="*/ 16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25"/>
                <a:gd name="T59" fmla="*/ 37 w 37"/>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25">
                  <a:moveTo>
                    <a:pt x="36" y="13"/>
                  </a:moveTo>
                  <a:cubicBezTo>
                    <a:pt x="35" y="16"/>
                    <a:pt x="35" y="20"/>
                    <a:pt x="34" y="23"/>
                  </a:cubicBezTo>
                  <a:cubicBezTo>
                    <a:pt x="34" y="24"/>
                    <a:pt x="32" y="24"/>
                    <a:pt x="31" y="25"/>
                  </a:cubicBezTo>
                  <a:cubicBezTo>
                    <a:pt x="28" y="25"/>
                    <a:pt x="25" y="25"/>
                    <a:pt x="21" y="24"/>
                  </a:cubicBezTo>
                  <a:cubicBezTo>
                    <a:pt x="20" y="24"/>
                    <a:pt x="18" y="24"/>
                    <a:pt x="16" y="24"/>
                  </a:cubicBezTo>
                  <a:cubicBezTo>
                    <a:pt x="15" y="23"/>
                    <a:pt x="15" y="21"/>
                    <a:pt x="14" y="21"/>
                  </a:cubicBezTo>
                  <a:cubicBezTo>
                    <a:pt x="13" y="21"/>
                    <a:pt x="12" y="22"/>
                    <a:pt x="11" y="22"/>
                  </a:cubicBezTo>
                  <a:cubicBezTo>
                    <a:pt x="9" y="22"/>
                    <a:pt x="8" y="21"/>
                    <a:pt x="7" y="20"/>
                  </a:cubicBezTo>
                  <a:cubicBezTo>
                    <a:pt x="6" y="19"/>
                    <a:pt x="8" y="17"/>
                    <a:pt x="7" y="17"/>
                  </a:cubicBezTo>
                  <a:cubicBezTo>
                    <a:pt x="6" y="16"/>
                    <a:pt x="5" y="17"/>
                    <a:pt x="4" y="17"/>
                  </a:cubicBezTo>
                  <a:cubicBezTo>
                    <a:pt x="3" y="17"/>
                    <a:pt x="3" y="15"/>
                    <a:pt x="3" y="15"/>
                  </a:cubicBezTo>
                  <a:cubicBezTo>
                    <a:pt x="2" y="15"/>
                    <a:pt x="0" y="16"/>
                    <a:pt x="0" y="15"/>
                  </a:cubicBezTo>
                  <a:cubicBezTo>
                    <a:pt x="0" y="13"/>
                    <a:pt x="1" y="12"/>
                    <a:pt x="3" y="11"/>
                  </a:cubicBezTo>
                  <a:cubicBezTo>
                    <a:pt x="5" y="9"/>
                    <a:pt x="8" y="8"/>
                    <a:pt x="10" y="7"/>
                  </a:cubicBezTo>
                  <a:cubicBezTo>
                    <a:pt x="13" y="5"/>
                    <a:pt x="15" y="2"/>
                    <a:pt x="18" y="1"/>
                  </a:cubicBezTo>
                  <a:cubicBezTo>
                    <a:pt x="20" y="0"/>
                    <a:pt x="22" y="0"/>
                    <a:pt x="24" y="0"/>
                  </a:cubicBezTo>
                  <a:cubicBezTo>
                    <a:pt x="27" y="0"/>
                    <a:pt x="30" y="1"/>
                    <a:pt x="32" y="3"/>
                  </a:cubicBezTo>
                  <a:cubicBezTo>
                    <a:pt x="34" y="4"/>
                    <a:pt x="36" y="6"/>
                    <a:pt x="37" y="8"/>
                  </a:cubicBezTo>
                  <a:cubicBezTo>
                    <a:pt x="37" y="10"/>
                    <a:pt x="36" y="11"/>
                    <a:pt x="36" y="1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01" name="Freeform 3569"/>
            <p:cNvSpPr>
              <a:spLocks noChangeAspect="1"/>
            </p:cNvSpPr>
            <p:nvPr/>
          </p:nvSpPr>
          <p:spPr bwMode="auto">
            <a:xfrm>
              <a:off x="7899974" y="3029249"/>
              <a:ext cx="99893" cy="63985"/>
            </a:xfrm>
            <a:custGeom>
              <a:avLst/>
              <a:gdLst>
                <a:gd name="T0" fmla="*/ 15 w 13"/>
                <a:gd name="T1" fmla="*/ 2 h 9"/>
                <a:gd name="T2" fmla="*/ 13 w 13"/>
                <a:gd name="T3" fmla="*/ 4 h 9"/>
                <a:gd name="T4" fmla="*/ 9 w 13"/>
                <a:gd name="T5" fmla="*/ 2 h 9"/>
                <a:gd name="T6" fmla="*/ 6 w 13"/>
                <a:gd name="T7" fmla="*/ 8 h 9"/>
                <a:gd name="T8" fmla="*/ 1 w 13"/>
                <a:gd name="T9" fmla="*/ 9 h 9"/>
                <a:gd name="T10" fmla="*/ 2 w 13"/>
                <a:gd name="T11" fmla="*/ 3 h 9"/>
                <a:gd name="T12" fmla="*/ 7 w 13"/>
                <a:gd name="T13" fmla="*/ 2 h 9"/>
                <a:gd name="T14" fmla="*/ 12 w 13"/>
                <a:gd name="T15" fmla="*/ 0 h 9"/>
                <a:gd name="T16" fmla="*/ 15 w 13"/>
                <a:gd name="T17" fmla="*/ 2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9"/>
                <a:gd name="T29" fmla="*/ 13 w 1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9">
                  <a:moveTo>
                    <a:pt x="13" y="2"/>
                  </a:moveTo>
                  <a:cubicBezTo>
                    <a:pt x="13" y="3"/>
                    <a:pt x="12" y="4"/>
                    <a:pt x="11" y="4"/>
                  </a:cubicBezTo>
                  <a:cubicBezTo>
                    <a:pt x="10" y="4"/>
                    <a:pt x="9" y="2"/>
                    <a:pt x="8" y="2"/>
                  </a:cubicBezTo>
                  <a:cubicBezTo>
                    <a:pt x="6" y="3"/>
                    <a:pt x="7" y="6"/>
                    <a:pt x="5" y="7"/>
                  </a:cubicBezTo>
                  <a:cubicBezTo>
                    <a:pt x="4" y="8"/>
                    <a:pt x="2" y="9"/>
                    <a:pt x="1" y="8"/>
                  </a:cubicBezTo>
                  <a:cubicBezTo>
                    <a:pt x="0" y="7"/>
                    <a:pt x="1" y="5"/>
                    <a:pt x="2" y="3"/>
                  </a:cubicBezTo>
                  <a:cubicBezTo>
                    <a:pt x="3" y="2"/>
                    <a:pt x="5" y="3"/>
                    <a:pt x="6" y="2"/>
                  </a:cubicBezTo>
                  <a:cubicBezTo>
                    <a:pt x="7" y="2"/>
                    <a:pt x="8" y="0"/>
                    <a:pt x="10" y="0"/>
                  </a:cubicBezTo>
                  <a:cubicBezTo>
                    <a:pt x="11" y="0"/>
                    <a:pt x="12" y="1"/>
                    <a:pt x="13"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02" name="Freeform 3570"/>
            <p:cNvSpPr>
              <a:spLocks noChangeAspect="1"/>
            </p:cNvSpPr>
            <p:nvPr/>
          </p:nvSpPr>
          <p:spPr bwMode="auto">
            <a:xfrm>
              <a:off x="6934343" y="3333176"/>
              <a:ext cx="249732" cy="167962"/>
            </a:xfrm>
            <a:custGeom>
              <a:avLst/>
              <a:gdLst>
                <a:gd name="T0" fmla="*/ 35 w 31"/>
                <a:gd name="T1" fmla="*/ 5 h 22"/>
                <a:gd name="T2" fmla="*/ 37 w 31"/>
                <a:gd name="T3" fmla="*/ 9 h 22"/>
                <a:gd name="T4" fmla="*/ 24 w 31"/>
                <a:gd name="T5" fmla="*/ 21 h 22"/>
                <a:gd name="T6" fmla="*/ 23 w 31"/>
                <a:gd name="T7" fmla="*/ 26 h 22"/>
                <a:gd name="T8" fmla="*/ 18 w 31"/>
                <a:gd name="T9" fmla="*/ 20 h 22"/>
                <a:gd name="T10" fmla="*/ 10 w 31"/>
                <a:gd name="T11" fmla="*/ 12 h 22"/>
                <a:gd name="T12" fmla="*/ 1 w 31"/>
                <a:gd name="T13" fmla="*/ 9 h 22"/>
                <a:gd name="T14" fmla="*/ 5 w 31"/>
                <a:gd name="T15" fmla="*/ 5 h 22"/>
                <a:gd name="T16" fmla="*/ 13 w 31"/>
                <a:gd name="T17" fmla="*/ 4 h 22"/>
                <a:gd name="T18" fmla="*/ 20 w 31"/>
                <a:gd name="T19" fmla="*/ 4 h 22"/>
                <a:gd name="T20" fmla="*/ 26 w 31"/>
                <a:gd name="T21" fmla="*/ 0 h 22"/>
                <a:gd name="T22" fmla="*/ 35 w 31"/>
                <a:gd name="T23" fmla="*/ 5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22"/>
                <a:gd name="T38" fmla="*/ 31 w 31"/>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22">
                  <a:moveTo>
                    <a:pt x="29" y="4"/>
                  </a:moveTo>
                  <a:cubicBezTo>
                    <a:pt x="30" y="4"/>
                    <a:pt x="31" y="6"/>
                    <a:pt x="31" y="7"/>
                  </a:cubicBezTo>
                  <a:cubicBezTo>
                    <a:pt x="28" y="11"/>
                    <a:pt x="23" y="14"/>
                    <a:pt x="20" y="17"/>
                  </a:cubicBezTo>
                  <a:cubicBezTo>
                    <a:pt x="20" y="18"/>
                    <a:pt x="21" y="22"/>
                    <a:pt x="19" y="21"/>
                  </a:cubicBezTo>
                  <a:cubicBezTo>
                    <a:pt x="17" y="21"/>
                    <a:pt x="16" y="18"/>
                    <a:pt x="15" y="16"/>
                  </a:cubicBezTo>
                  <a:cubicBezTo>
                    <a:pt x="13" y="14"/>
                    <a:pt x="11" y="11"/>
                    <a:pt x="8" y="10"/>
                  </a:cubicBezTo>
                  <a:cubicBezTo>
                    <a:pt x="6" y="8"/>
                    <a:pt x="3" y="9"/>
                    <a:pt x="1" y="7"/>
                  </a:cubicBezTo>
                  <a:cubicBezTo>
                    <a:pt x="0" y="6"/>
                    <a:pt x="3" y="5"/>
                    <a:pt x="4" y="4"/>
                  </a:cubicBezTo>
                  <a:cubicBezTo>
                    <a:pt x="6" y="3"/>
                    <a:pt x="9" y="3"/>
                    <a:pt x="11" y="3"/>
                  </a:cubicBezTo>
                  <a:cubicBezTo>
                    <a:pt x="13" y="2"/>
                    <a:pt x="15" y="3"/>
                    <a:pt x="17" y="3"/>
                  </a:cubicBezTo>
                  <a:cubicBezTo>
                    <a:pt x="19" y="3"/>
                    <a:pt x="20" y="0"/>
                    <a:pt x="22" y="0"/>
                  </a:cubicBezTo>
                  <a:cubicBezTo>
                    <a:pt x="25" y="1"/>
                    <a:pt x="27" y="2"/>
                    <a:pt x="29"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03" name="Freeform 3571"/>
            <p:cNvSpPr>
              <a:spLocks noChangeAspect="1"/>
            </p:cNvSpPr>
            <p:nvPr/>
          </p:nvSpPr>
          <p:spPr bwMode="auto">
            <a:xfrm>
              <a:off x="5793897" y="3405161"/>
              <a:ext cx="1556666" cy="799807"/>
            </a:xfrm>
            <a:custGeom>
              <a:avLst/>
              <a:gdLst>
                <a:gd name="T0" fmla="*/ 189 w 194"/>
                <a:gd name="T1" fmla="*/ 37 h 109"/>
                <a:gd name="T2" fmla="*/ 190 w 194"/>
                <a:gd name="T3" fmla="*/ 60 h 109"/>
                <a:gd name="T4" fmla="*/ 211 w 194"/>
                <a:gd name="T5" fmla="*/ 76 h 109"/>
                <a:gd name="T6" fmla="*/ 231 w 194"/>
                <a:gd name="T7" fmla="*/ 87 h 109"/>
                <a:gd name="T8" fmla="*/ 221 w 194"/>
                <a:gd name="T9" fmla="*/ 96 h 109"/>
                <a:gd name="T10" fmla="*/ 203 w 194"/>
                <a:gd name="T11" fmla="*/ 97 h 109"/>
                <a:gd name="T12" fmla="*/ 193 w 194"/>
                <a:gd name="T13" fmla="*/ 100 h 109"/>
                <a:gd name="T14" fmla="*/ 198 w 194"/>
                <a:gd name="T15" fmla="*/ 111 h 109"/>
                <a:gd name="T16" fmla="*/ 211 w 194"/>
                <a:gd name="T17" fmla="*/ 109 h 109"/>
                <a:gd name="T18" fmla="*/ 187 w 194"/>
                <a:gd name="T19" fmla="*/ 123 h 109"/>
                <a:gd name="T20" fmla="*/ 169 w 194"/>
                <a:gd name="T21" fmla="*/ 120 h 109"/>
                <a:gd name="T22" fmla="*/ 156 w 194"/>
                <a:gd name="T23" fmla="*/ 113 h 109"/>
                <a:gd name="T24" fmla="*/ 153 w 194"/>
                <a:gd name="T25" fmla="*/ 106 h 109"/>
                <a:gd name="T26" fmla="*/ 126 w 194"/>
                <a:gd name="T27" fmla="*/ 119 h 109"/>
                <a:gd name="T28" fmla="*/ 107 w 194"/>
                <a:gd name="T29" fmla="*/ 126 h 109"/>
                <a:gd name="T30" fmla="*/ 79 w 194"/>
                <a:gd name="T31" fmla="*/ 130 h 109"/>
                <a:gd name="T32" fmla="*/ 52 w 194"/>
                <a:gd name="T33" fmla="*/ 119 h 109"/>
                <a:gd name="T34" fmla="*/ 34 w 194"/>
                <a:gd name="T35" fmla="*/ 111 h 109"/>
                <a:gd name="T36" fmla="*/ 17 w 194"/>
                <a:gd name="T37" fmla="*/ 103 h 109"/>
                <a:gd name="T38" fmla="*/ 20 w 194"/>
                <a:gd name="T39" fmla="*/ 88 h 109"/>
                <a:gd name="T40" fmla="*/ 50 w 194"/>
                <a:gd name="T41" fmla="*/ 83 h 109"/>
                <a:gd name="T42" fmla="*/ 79 w 194"/>
                <a:gd name="T43" fmla="*/ 85 h 109"/>
                <a:gd name="T44" fmla="*/ 91 w 194"/>
                <a:gd name="T45" fmla="*/ 81 h 109"/>
                <a:gd name="T46" fmla="*/ 56 w 194"/>
                <a:gd name="T47" fmla="*/ 71 h 109"/>
                <a:gd name="T48" fmla="*/ 23 w 194"/>
                <a:gd name="T49" fmla="*/ 73 h 109"/>
                <a:gd name="T50" fmla="*/ 8 w 194"/>
                <a:gd name="T51" fmla="*/ 65 h 109"/>
                <a:gd name="T52" fmla="*/ 35 w 194"/>
                <a:gd name="T53" fmla="*/ 56 h 109"/>
                <a:gd name="T54" fmla="*/ 50 w 194"/>
                <a:gd name="T55" fmla="*/ 52 h 109"/>
                <a:gd name="T56" fmla="*/ 20 w 194"/>
                <a:gd name="T57" fmla="*/ 56 h 109"/>
                <a:gd name="T58" fmla="*/ 11 w 194"/>
                <a:gd name="T59" fmla="*/ 56 h 109"/>
                <a:gd name="T60" fmla="*/ 5 w 194"/>
                <a:gd name="T61" fmla="*/ 49 h 109"/>
                <a:gd name="T62" fmla="*/ 13 w 194"/>
                <a:gd name="T63" fmla="*/ 37 h 109"/>
                <a:gd name="T64" fmla="*/ 16 w 194"/>
                <a:gd name="T65" fmla="*/ 25 h 109"/>
                <a:gd name="T66" fmla="*/ 47 w 194"/>
                <a:gd name="T67" fmla="*/ 8 h 109"/>
                <a:gd name="T68" fmla="*/ 74 w 194"/>
                <a:gd name="T69" fmla="*/ 1 h 109"/>
                <a:gd name="T70" fmla="*/ 78 w 194"/>
                <a:gd name="T71" fmla="*/ 14 h 109"/>
                <a:gd name="T72" fmla="*/ 70 w 194"/>
                <a:gd name="T73" fmla="*/ 23 h 109"/>
                <a:gd name="T74" fmla="*/ 84 w 194"/>
                <a:gd name="T75" fmla="*/ 19 h 109"/>
                <a:gd name="T76" fmla="*/ 112 w 194"/>
                <a:gd name="T77" fmla="*/ 17 h 109"/>
                <a:gd name="T78" fmla="*/ 101 w 194"/>
                <a:gd name="T79" fmla="*/ 31 h 109"/>
                <a:gd name="T80" fmla="*/ 113 w 194"/>
                <a:gd name="T81" fmla="*/ 31 h 109"/>
                <a:gd name="T82" fmla="*/ 127 w 194"/>
                <a:gd name="T83" fmla="*/ 24 h 109"/>
                <a:gd name="T84" fmla="*/ 131 w 194"/>
                <a:gd name="T85" fmla="*/ 11 h 109"/>
                <a:gd name="T86" fmla="*/ 142 w 194"/>
                <a:gd name="T87" fmla="*/ 36 h 109"/>
                <a:gd name="T88" fmla="*/ 160 w 194"/>
                <a:gd name="T89" fmla="*/ 43 h 109"/>
                <a:gd name="T90" fmla="*/ 156 w 194"/>
                <a:gd name="T91" fmla="*/ 14 h 109"/>
                <a:gd name="T92" fmla="*/ 171 w 194"/>
                <a:gd name="T93" fmla="*/ 6 h 109"/>
                <a:gd name="T94" fmla="*/ 191 w 194"/>
                <a:gd name="T95" fmla="*/ 14 h 1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4"/>
                <a:gd name="T145" fmla="*/ 0 h 109"/>
                <a:gd name="T146" fmla="*/ 194 w 194"/>
                <a:gd name="T147" fmla="*/ 109 h 1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4" h="109">
                  <a:moveTo>
                    <a:pt x="159" y="12"/>
                  </a:moveTo>
                  <a:cubicBezTo>
                    <a:pt x="160" y="14"/>
                    <a:pt x="159" y="17"/>
                    <a:pt x="159" y="20"/>
                  </a:cubicBezTo>
                  <a:cubicBezTo>
                    <a:pt x="159" y="24"/>
                    <a:pt x="157" y="27"/>
                    <a:pt x="157" y="31"/>
                  </a:cubicBezTo>
                  <a:cubicBezTo>
                    <a:pt x="158" y="34"/>
                    <a:pt x="160" y="36"/>
                    <a:pt x="162" y="38"/>
                  </a:cubicBezTo>
                  <a:cubicBezTo>
                    <a:pt x="162" y="40"/>
                    <a:pt x="163" y="41"/>
                    <a:pt x="162" y="42"/>
                  </a:cubicBezTo>
                  <a:cubicBezTo>
                    <a:pt x="162" y="45"/>
                    <a:pt x="158" y="47"/>
                    <a:pt x="158" y="50"/>
                  </a:cubicBezTo>
                  <a:cubicBezTo>
                    <a:pt x="158" y="54"/>
                    <a:pt x="161" y="56"/>
                    <a:pt x="164" y="59"/>
                  </a:cubicBezTo>
                  <a:cubicBezTo>
                    <a:pt x="166" y="61"/>
                    <a:pt x="169" y="62"/>
                    <a:pt x="172" y="63"/>
                  </a:cubicBezTo>
                  <a:cubicBezTo>
                    <a:pt x="173" y="64"/>
                    <a:pt x="175" y="62"/>
                    <a:pt x="176" y="63"/>
                  </a:cubicBezTo>
                  <a:cubicBezTo>
                    <a:pt x="179" y="64"/>
                    <a:pt x="181" y="67"/>
                    <a:pt x="184" y="69"/>
                  </a:cubicBezTo>
                  <a:cubicBezTo>
                    <a:pt x="185" y="70"/>
                    <a:pt x="185" y="72"/>
                    <a:pt x="186" y="72"/>
                  </a:cubicBezTo>
                  <a:cubicBezTo>
                    <a:pt x="188" y="73"/>
                    <a:pt x="191" y="71"/>
                    <a:pt x="192" y="72"/>
                  </a:cubicBezTo>
                  <a:cubicBezTo>
                    <a:pt x="194" y="73"/>
                    <a:pt x="193" y="76"/>
                    <a:pt x="192" y="78"/>
                  </a:cubicBezTo>
                  <a:cubicBezTo>
                    <a:pt x="191" y="80"/>
                    <a:pt x="190" y="83"/>
                    <a:pt x="188" y="83"/>
                  </a:cubicBezTo>
                  <a:cubicBezTo>
                    <a:pt x="186" y="84"/>
                    <a:pt x="185" y="81"/>
                    <a:pt x="184" y="80"/>
                  </a:cubicBezTo>
                  <a:cubicBezTo>
                    <a:pt x="182" y="80"/>
                    <a:pt x="182" y="83"/>
                    <a:pt x="181" y="83"/>
                  </a:cubicBezTo>
                  <a:cubicBezTo>
                    <a:pt x="179" y="82"/>
                    <a:pt x="178" y="80"/>
                    <a:pt x="176" y="80"/>
                  </a:cubicBezTo>
                  <a:cubicBezTo>
                    <a:pt x="174" y="79"/>
                    <a:pt x="171" y="79"/>
                    <a:pt x="169" y="81"/>
                  </a:cubicBezTo>
                  <a:cubicBezTo>
                    <a:pt x="168" y="82"/>
                    <a:pt x="171" y="84"/>
                    <a:pt x="169" y="85"/>
                  </a:cubicBezTo>
                  <a:cubicBezTo>
                    <a:pt x="167" y="86"/>
                    <a:pt x="165" y="84"/>
                    <a:pt x="164" y="83"/>
                  </a:cubicBezTo>
                  <a:cubicBezTo>
                    <a:pt x="163" y="83"/>
                    <a:pt x="161" y="82"/>
                    <a:pt x="161" y="83"/>
                  </a:cubicBezTo>
                  <a:cubicBezTo>
                    <a:pt x="161" y="84"/>
                    <a:pt x="162" y="85"/>
                    <a:pt x="162" y="87"/>
                  </a:cubicBezTo>
                  <a:cubicBezTo>
                    <a:pt x="163" y="89"/>
                    <a:pt x="161" y="92"/>
                    <a:pt x="162" y="94"/>
                  </a:cubicBezTo>
                  <a:cubicBezTo>
                    <a:pt x="162" y="95"/>
                    <a:pt x="164" y="93"/>
                    <a:pt x="165" y="92"/>
                  </a:cubicBezTo>
                  <a:cubicBezTo>
                    <a:pt x="167" y="91"/>
                    <a:pt x="167" y="90"/>
                    <a:pt x="169" y="89"/>
                  </a:cubicBezTo>
                  <a:cubicBezTo>
                    <a:pt x="170" y="88"/>
                    <a:pt x="172" y="88"/>
                    <a:pt x="174" y="88"/>
                  </a:cubicBezTo>
                  <a:cubicBezTo>
                    <a:pt x="175" y="89"/>
                    <a:pt x="176" y="90"/>
                    <a:pt x="176" y="91"/>
                  </a:cubicBezTo>
                  <a:cubicBezTo>
                    <a:pt x="176" y="93"/>
                    <a:pt x="176" y="96"/>
                    <a:pt x="175" y="98"/>
                  </a:cubicBezTo>
                  <a:cubicBezTo>
                    <a:pt x="173" y="100"/>
                    <a:pt x="169" y="101"/>
                    <a:pt x="167" y="101"/>
                  </a:cubicBezTo>
                  <a:cubicBezTo>
                    <a:pt x="163" y="102"/>
                    <a:pt x="160" y="103"/>
                    <a:pt x="156" y="102"/>
                  </a:cubicBezTo>
                  <a:cubicBezTo>
                    <a:pt x="153" y="102"/>
                    <a:pt x="150" y="101"/>
                    <a:pt x="147" y="100"/>
                  </a:cubicBezTo>
                  <a:cubicBezTo>
                    <a:pt x="146" y="100"/>
                    <a:pt x="145" y="100"/>
                    <a:pt x="144" y="100"/>
                  </a:cubicBezTo>
                  <a:cubicBezTo>
                    <a:pt x="143" y="100"/>
                    <a:pt x="141" y="101"/>
                    <a:pt x="141" y="100"/>
                  </a:cubicBezTo>
                  <a:cubicBezTo>
                    <a:pt x="140" y="99"/>
                    <a:pt x="142" y="96"/>
                    <a:pt x="141" y="95"/>
                  </a:cubicBezTo>
                  <a:cubicBezTo>
                    <a:pt x="140" y="94"/>
                    <a:pt x="138" y="95"/>
                    <a:pt x="136" y="94"/>
                  </a:cubicBezTo>
                  <a:cubicBezTo>
                    <a:pt x="134" y="94"/>
                    <a:pt x="132" y="95"/>
                    <a:pt x="130" y="94"/>
                  </a:cubicBezTo>
                  <a:cubicBezTo>
                    <a:pt x="129" y="94"/>
                    <a:pt x="129" y="93"/>
                    <a:pt x="128" y="92"/>
                  </a:cubicBezTo>
                  <a:cubicBezTo>
                    <a:pt x="128" y="91"/>
                    <a:pt x="129" y="90"/>
                    <a:pt x="128" y="89"/>
                  </a:cubicBezTo>
                  <a:cubicBezTo>
                    <a:pt x="128" y="89"/>
                    <a:pt x="127" y="88"/>
                    <a:pt x="127" y="88"/>
                  </a:cubicBezTo>
                  <a:cubicBezTo>
                    <a:pt x="124" y="89"/>
                    <a:pt x="122" y="91"/>
                    <a:pt x="120" y="92"/>
                  </a:cubicBezTo>
                  <a:cubicBezTo>
                    <a:pt x="117" y="94"/>
                    <a:pt x="116" y="96"/>
                    <a:pt x="113" y="98"/>
                  </a:cubicBezTo>
                  <a:cubicBezTo>
                    <a:pt x="111" y="99"/>
                    <a:pt x="108" y="99"/>
                    <a:pt x="105" y="99"/>
                  </a:cubicBezTo>
                  <a:cubicBezTo>
                    <a:pt x="104" y="100"/>
                    <a:pt x="102" y="99"/>
                    <a:pt x="100" y="99"/>
                  </a:cubicBezTo>
                  <a:cubicBezTo>
                    <a:pt x="97" y="100"/>
                    <a:pt x="96" y="102"/>
                    <a:pt x="94" y="103"/>
                  </a:cubicBezTo>
                  <a:cubicBezTo>
                    <a:pt x="92" y="104"/>
                    <a:pt x="90" y="105"/>
                    <a:pt x="89" y="105"/>
                  </a:cubicBezTo>
                  <a:cubicBezTo>
                    <a:pt x="87" y="106"/>
                    <a:pt x="85" y="107"/>
                    <a:pt x="82" y="107"/>
                  </a:cubicBezTo>
                  <a:cubicBezTo>
                    <a:pt x="79" y="107"/>
                    <a:pt x="76" y="106"/>
                    <a:pt x="73" y="107"/>
                  </a:cubicBezTo>
                  <a:cubicBezTo>
                    <a:pt x="71" y="107"/>
                    <a:pt x="68" y="108"/>
                    <a:pt x="66" y="108"/>
                  </a:cubicBezTo>
                  <a:cubicBezTo>
                    <a:pt x="61" y="108"/>
                    <a:pt x="56" y="109"/>
                    <a:pt x="51" y="108"/>
                  </a:cubicBezTo>
                  <a:cubicBezTo>
                    <a:pt x="49" y="108"/>
                    <a:pt x="47" y="106"/>
                    <a:pt x="45" y="105"/>
                  </a:cubicBezTo>
                  <a:cubicBezTo>
                    <a:pt x="44" y="103"/>
                    <a:pt x="43" y="101"/>
                    <a:pt x="43" y="99"/>
                  </a:cubicBezTo>
                  <a:cubicBezTo>
                    <a:pt x="43" y="98"/>
                    <a:pt x="45" y="96"/>
                    <a:pt x="45" y="94"/>
                  </a:cubicBezTo>
                  <a:cubicBezTo>
                    <a:pt x="44" y="93"/>
                    <a:pt x="41" y="93"/>
                    <a:pt x="40" y="92"/>
                  </a:cubicBezTo>
                  <a:cubicBezTo>
                    <a:pt x="36" y="92"/>
                    <a:pt x="32" y="93"/>
                    <a:pt x="28" y="92"/>
                  </a:cubicBezTo>
                  <a:cubicBezTo>
                    <a:pt x="25" y="92"/>
                    <a:pt x="23" y="91"/>
                    <a:pt x="20" y="90"/>
                  </a:cubicBezTo>
                  <a:cubicBezTo>
                    <a:pt x="18" y="89"/>
                    <a:pt x="16" y="90"/>
                    <a:pt x="15" y="89"/>
                  </a:cubicBezTo>
                  <a:cubicBezTo>
                    <a:pt x="14" y="88"/>
                    <a:pt x="15" y="87"/>
                    <a:pt x="14" y="86"/>
                  </a:cubicBezTo>
                  <a:cubicBezTo>
                    <a:pt x="13" y="83"/>
                    <a:pt x="10" y="82"/>
                    <a:pt x="9" y="80"/>
                  </a:cubicBezTo>
                  <a:cubicBezTo>
                    <a:pt x="9" y="78"/>
                    <a:pt x="8" y="77"/>
                    <a:pt x="9" y="76"/>
                  </a:cubicBezTo>
                  <a:cubicBezTo>
                    <a:pt x="11" y="74"/>
                    <a:pt x="14" y="74"/>
                    <a:pt x="17" y="73"/>
                  </a:cubicBezTo>
                  <a:cubicBezTo>
                    <a:pt x="20" y="72"/>
                    <a:pt x="23" y="72"/>
                    <a:pt x="26" y="71"/>
                  </a:cubicBezTo>
                  <a:cubicBezTo>
                    <a:pt x="30" y="71"/>
                    <a:pt x="33" y="71"/>
                    <a:pt x="36" y="71"/>
                  </a:cubicBezTo>
                  <a:cubicBezTo>
                    <a:pt x="38" y="70"/>
                    <a:pt x="40" y="69"/>
                    <a:pt x="42" y="69"/>
                  </a:cubicBezTo>
                  <a:cubicBezTo>
                    <a:pt x="46" y="68"/>
                    <a:pt x="49" y="69"/>
                    <a:pt x="52" y="69"/>
                  </a:cubicBezTo>
                  <a:cubicBezTo>
                    <a:pt x="54" y="69"/>
                    <a:pt x="56" y="69"/>
                    <a:pt x="57" y="69"/>
                  </a:cubicBezTo>
                  <a:cubicBezTo>
                    <a:pt x="60" y="70"/>
                    <a:pt x="63" y="71"/>
                    <a:pt x="66" y="71"/>
                  </a:cubicBezTo>
                  <a:cubicBezTo>
                    <a:pt x="67" y="71"/>
                    <a:pt x="68" y="70"/>
                    <a:pt x="69" y="70"/>
                  </a:cubicBezTo>
                  <a:cubicBezTo>
                    <a:pt x="71" y="69"/>
                    <a:pt x="74" y="70"/>
                    <a:pt x="76" y="70"/>
                  </a:cubicBezTo>
                  <a:cubicBezTo>
                    <a:pt x="77" y="70"/>
                    <a:pt x="77" y="68"/>
                    <a:pt x="76" y="67"/>
                  </a:cubicBezTo>
                  <a:cubicBezTo>
                    <a:pt x="73" y="66"/>
                    <a:pt x="69" y="65"/>
                    <a:pt x="65" y="64"/>
                  </a:cubicBezTo>
                  <a:cubicBezTo>
                    <a:pt x="61" y="63"/>
                    <a:pt x="57" y="62"/>
                    <a:pt x="53" y="61"/>
                  </a:cubicBezTo>
                  <a:cubicBezTo>
                    <a:pt x="51" y="60"/>
                    <a:pt x="49" y="59"/>
                    <a:pt x="47" y="59"/>
                  </a:cubicBezTo>
                  <a:cubicBezTo>
                    <a:pt x="44" y="60"/>
                    <a:pt x="43" y="62"/>
                    <a:pt x="40" y="63"/>
                  </a:cubicBezTo>
                  <a:cubicBezTo>
                    <a:pt x="36" y="64"/>
                    <a:pt x="33" y="63"/>
                    <a:pt x="29" y="63"/>
                  </a:cubicBezTo>
                  <a:cubicBezTo>
                    <a:pt x="25" y="62"/>
                    <a:pt x="22" y="61"/>
                    <a:pt x="19" y="61"/>
                  </a:cubicBezTo>
                  <a:cubicBezTo>
                    <a:pt x="16" y="60"/>
                    <a:pt x="14" y="61"/>
                    <a:pt x="12" y="61"/>
                  </a:cubicBezTo>
                  <a:cubicBezTo>
                    <a:pt x="10" y="60"/>
                    <a:pt x="8" y="59"/>
                    <a:pt x="7" y="57"/>
                  </a:cubicBezTo>
                  <a:cubicBezTo>
                    <a:pt x="6" y="56"/>
                    <a:pt x="6" y="55"/>
                    <a:pt x="7" y="54"/>
                  </a:cubicBezTo>
                  <a:cubicBezTo>
                    <a:pt x="9" y="52"/>
                    <a:pt x="12" y="51"/>
                    <a:pt x="15" y="50"/>
                  </a:cubicBezTo>
                  <a:cubicBezTo>
                    <a:pt x="17" y="49"/>
                    <a:pt x="20" y="48"/>
                    <a:pt x="23" y="48"/>
                  </a:cubicBezTo>
                  <a:cubicBezTo>
                    <a:pt x="25" y="47"/>
                    <a:pt x="27" y="48"/>
                    <a:pt x="29" y="47"/>
                  </a:cubicBezTo>
                  <a:cubicBezTo>
                    <a:pt x="31" y="47"/>
                    <a:pt x="32" y="46"/>
                    <a:pt x="34" y="46"/>
                  </a:cubicBezTo>
                  <a:cubicBezTo>
                    <a:pt x="36" y="45"/>
                    <a:pt x="38" y="46"/>
                    <a:pt x="40" y="45"/>
                  </a:cubicBezTo>
                  <a:cubicBezTo>
                    <a:pt x="41" y="45"/>
                    <a:pt x="43" y="44"/>
                    <a:pt x="42" y="43"/>
                  </a:cubicBezTo>
                  <a:cubicBezTo>
                    <a:pt x="40" y="42"/>
                    <a:pt x="38" y="43"/>
                    <a:pt x="35" y="43"/>
                  </a:cubicBezTo>
                  <a:cubicBezTo>
                    <a:pt x="33" y="43"/>
                    <a:pt x="30" y="44"/>
                    <a:pt x="28" y="44"/>
                  </a:cubicBezTo>
                  <a:cubicBezTo>
                    <a:pt x="24" y="45"/>
                    <a:pt x="21" y="47"/>
                    <a:pt x="17" y="47"/>
                  </a:cubicBezTo>
                  <a:cubicBezTo>
                    <a:pt x="17" y="47"/>
                    <a:pt x="17" y="45"/>
                    <a:pt x="16" y="45"/>
                  </a:cubicBezTo>
                  <a:cubicBezTo>
                    <a:pt x="14" y="45"/>
                    <a:pt x="14" y="47"/>
                    <a:pt x="13" y="47"/>
                  </a:cubicBezTo>
                  <a:cubicBezTo>
                    <a:pt x="11" y="48"/>
                    <a:pt x="9" y="48"/>
                    <a:pt x="9" y="47"/>
                  </a:cubicBezTo>
                  <a:cubicBezTo>
                    <a:pt x="9" y="45"/>
                    <a:pt x="13" y="45"/>
                    <a:pt x="13" y="42"/>
                  </a:cubicBezTo>
                  <a:cubicBezTo>
                    <a:pt x="14" y="42"/>
                    <a:pt x="12" y="41"/>
                    <a:pt x="11" y="41"/>
                  </a:cubicBezTo>
                  <a:cubicBezTo>
                    <a:pt x="9" y="40"/>
                    <a:pt x="6" y="41"/>
                    <a:pt x="4" y="41"/>
                  </a:cubicBezTo>
                  <a:cubicBezTo>
                    <a:pt x="3" y="41"/>
                    <a:pt x="1" y="42"/>
                    <a:pt x="1" y="41"/>
                  </a:cubicBezTo>
                  <a:cubicBezTo>
                    <a:pt x="0" y="39"/>
                    <a:pt x="0" y="37"/>
                    <a:pt x="1" y="36"/>
                  </a:cubicBezTo>
                  <a:cubicBezTo>
                    <a:pt x="4" y="33"/>
                    <a:pt x="8" y="33"/>
                    <a:pt x="11" y="31"/>
                  </a:cubicBezTo>
                  <a:cubicBezTo>
                    <a:pt x="12" y="30"/>
                    <a:pt x="15" y="28"/>
                    <a:pt x="16" y="26"/>
                  </a:cubicBezTo>
                  <a:cubicBezTo>
                    <a:pt x="16" y="25"/>
                    <a:pt x="15" y="24"/>
                    <a:pt x="14" y="24"/>
                  </a:cubicBezTo>
                  <a:cubicBezTo>
                    <a:pt x="14" y="23"/>
                    <a:pt x="12" y="22"/>
                    <a:pt x="13" y="21"/>
                  </a:cubicBezTo>
                  <a:cubicBezTo>
                    <a:pt x="14" y="18"/>
                    <a:pt x="17" y="17"/>
                    <a:pt x="19" y="15"/>
                  </a:cubicBezTo>
                  <a:cubicBezTo>
                    <a:pt x="21" y="14"/>
                    <a:pt x="23" y="14"/>
                    <a:pt x="25" y="13"/>
                  </a:cubicBezTo>
                  <a:cubicBezTo>
                    <a:pt x="29" y="11"/>
                    <a:pt x="34" y="9"/>
                    <a:pt x="39" y="7"/>
                  </a:cubicBezTo>
                  <a:cubicBezTo>
                    <a:pt x="41" y="6"/>
                    <a:pt x="43" y="6"/>
                    <a:pt x="46" y="5"/>
                  </a:cubicBezTo>
                  <a:cubicBezTo>
                    <a:pt x="49" y="4"/>
                    <a:pt x="52" y="2"/>
                    <a:pt x="55" y="1"/>
                  </a:cubicBezTo>
                  <a:cubicBezTo>
                    <a:pt x="57" y="0"/>
                    <a:pt x="60" y="0"/>
                    <a:pt x="62" y="1"/>
                  </a:cubicBezTo>
                  <a:cubicBezTo>
                    <a:pt x="64" y="1"/>
                    <a:pt x="66" y="1"/>
                    <a:pt x="67" y="3"/>
                  </a:cubicBezTo>
                  <a:cubicBezTo>
                    <a:pt x="67" y="5"/>
                    <a:pt x="65" y="7"/>
                    <a:pt x="65" y="10"/>
                  </a:cubicBezTo>
                  <a:cubicBezTo>
                    <a:pt x="64" y="10"/>
                    <a:pt x="66" y="12"/>
                    <a:pt x="65" y="12"/>
                  </a:cubicBezTo>
                  <a:cubicBezTo>
                    <a:pt x="64" y="13"/>
                    <a:pt x="62" y="13"/>
                    <a:pt x="61" y="14"/>
                  </a:cubicBezTo>
                  <a:cubicBezTo>
                    <a:pt x="59" y="15"/>
                    <a:pt x="56" y="16"/>
                    <a:pt x="55" y="19"/>
                  </a:cubicBezTo>
                  <a:cubicBezTo>
                    <a:pt x="55" y="20"/>
                    <a:pt x="57" y="19"/>
                    <a:pt x="58" y="19"/>
                  </a:cubicBezTo>
                  <a:cubicBezTo>
                    <a:pt x="60" y="19"/>
                    <a:pt x="62" y="17"/>
                    <a:pt x="64" y="17"/>
                  </a:cubicBezTo>
                  <a:cubicBezTo>
                    <a:pt x="66" y="17"/>
                    <a:pt x="69" y="19"/>
                    <a:pt x="71" y="19"/>
                  </a:cubicBezTo>
                  <a:cubicBezTo>
                    <a:pt x="72" y="18"/>
                    <a:pt x="70" y="17"/>
                    <a:pt x="70" y="16"/>
                  </a:cubicBezTo>
                  <a:cubicBezTo>
                    <a:pt x="72" y="13"/>
                    <a:pt x="73" y="9"/>
                    <a:pt x="76" y="8"/>
                  </a:cubicBezTo>
                  <a:cubicBezTo>
                    <a:pt x="79" y="7"/>
                    <a:pt x="82" y="10"/>
                    <a:pt x="85" y="11"/>
                  </a:cubicBezTo>
                  <a:cubicBezTo>
                    <a:pt x="88" y="12"/>
                    <a:pt x="91" y="12"/>
                    <a:pt x="93" y="14"/>
                  </a:cubicBezTo>
                  <a:cubicBezTo>
                    <a:pt x="94" y="15"/>
                    <a:pt x="94" y="17"/>
                    <a:pt x="93" y="18"/>
                  </a:cubicBezTo>
                  <a:cubicBezTo>
                    <a:pt x="90" y="21"/>
                    <a:pt x="85" y="23"/>
                    <a:pt x="82" y="26"/>
                  </a:cubicBezTo>
                  <a:cubicBezTo>
                    <a:pt x="81" y="26"/>
                    <a:pt x="84" y="26"/>
                    <a:pt x="84" y="26"/>
                  </a:cubicBezTo>
                  <a:cubicBezTo>
                    <a:pt x="86" y="26"/>
                    <a:pt x="87" y="27"/>
                    <a:pt x="89" y="27"/>
                  </a:cubicBezTo>
                  <a:cubicBezTo>
                    <a:pt x="90" y="26"/>
                    <a:pt x="89" y="24"/>
                    <a:pt x="90" y="24"/>
                  </a:cubicBezTo>
                  <a:cubicBezTo>
                    <a:pt x="91" y="24"/>
                    <a:pt x="92" y="26"/>
                    <a:pt x="94" y="26"/>
                  </a:cubicBezTo>
                  <a:cubicBezTo>
                    <a:pt x="95" y="25"/>
                    <a:pt x="95" y="22"/>
                    <a:pt x="96" y="21"/>
                  </a:cubicBezTo>
                  <a:cubicBezTo>
                    <a:pt x="98" y="19"/>
                    <a:pt x="99" y="18"/>
                    <a:pt x="101" y="18"/>
                  </a:cubicBezTo>
                  <a:cubicBezTo>
                    <a:pt x="103" y="18"/>
                    <a:pt x="104" y="21"/>
                    <a:pt x="106" y="20"/>
                  </a:cubicBezTo>
                  <a:cubicBezTo>
                    <a:pt x="108" y="19"/>
                    <a:pt x="108" y="17"/>
                    <a:pt x="108" y="15"/>
                  </a:cubicBezTo>
                  <a:cubicBezTo>
                    <a:pt x="108" y="13"/>
                    <a:pt x="104" y="12"/>
                    <a:pt x="105" y="10"/>
                  </a:cubicBezTo>
                  <a:cubicBezTo>
                    <a:pt x="105" y="9"/>
                    <a:pt x="107" y="9"/>
                    <a:pt x="109" y="9"/>
                  </a:cubicBezTo>
                  <a:cubicBezTo>
                    <a:pt x="112" y="10"/>
                    <a:pt x="115" y="11"/>
                    <a:pt x="117" y="13"/>
                  </a:cubicBezTo>
                  <a:cubicBezTo>
                    <a:pt x="119" y="16"/>
                    <a:pt x="122" y="19"/>
                    <a:pt x="122" y="22"/>
                  </a:cubicBezTo>
                  <a:cubicBezTo>
                    <a:pt x="122" y="25"/>
                    <a:pt x="118" y="27"/>
                    <a:pt x="118" y="30"/>
                  </a:cubicBezTo>
                  <a:cubicBezTo>
                    <a:pt x="118" y="33"/>
                    <a:pt x="121" y="36"/>
                    <a:pt x="123" y="38"/>
                  </a:cubicBezTo>
                  <a:cubicBezTo>
                    <a:pt x="124" y="39"/>
                    <a:pt x="125" y="40"/>
                    <a:pt x="127" y="40"/>
                  </a:cubicBezTo>
                  <a:cubicBezTo>
                    <a:pt x="129" y="40"/>
                    <a:pt x="132" y="38"/>
                    <a:pt x="133" y="36"/>
                  </a:cubicBezTo>
                  <a:cubicBezTo>
                    <a:pt x="134" y="35"/>
                    <a:pt x="133" y="33"/>
                    <a:pt x="132" y="31"/>
                  </a:cubicBezTo>
                  <a:cubicBezTo>
                    <a:pt x="131" y="30"/>
                    <a:pt x="129" y="30"/>
                    <a:pt x="128" y="28"/>
                  </a:cubicBezTo>
                  <a:cubicBezTo>
                    <a:pt x="128" y="23"/>
                    <a:pt x="130" y="17"/>
                    <a:pt x="130" y="12"/>
                  </a:cubicBezTo>
                  <a:cubicBezTo>
                    <a:pt x="131" y="9"/>
                    <a:pt x="131" y="5"/>
                    <a:pt x="132" y="2"/>
                  </a:cubicBezTo>
                  <a:cubicBezTo>
                    <a:pt x="133" y="1"/>
                    <a:pt x="135" y="1"/>
                    <a:pt x="136" y="2"/>
                  </a:cubicBezTo>
                  <a:cubicBezTo>
                    <a:pt x="138" y="2"/>
                    <a:pt x="140" y="5"/>
                    <a:pt x="142" y="5"/>
                  </a:cubicBezTo>
                  <a:cubicBezTo>
                    <a:pt x="144" y="5"/>
                    <a:pt x="143" y="2"/>
                    <a:pt x="144" y="2"/>
                  </a:cubicBezTo>
                  <a:cubicBezTo>
                    <a:pt x="147" y="3"/>
                    <a:pt x="150" y="6"/>
                    <a:pt x="153" y="8"/>
                  </a:cubicBezTo>
                  <a:cubicBezTo>
                    <a:pt x="155" y="9"/>
                    <a:pt x="158" y="10"/>
                    <a:pt x="159" y="1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04" name="Freeform 3572"/>
            <p:cNvSpPr>
              <a:spLocks noChangeAspect="1"/>
            </p:cNvSpPr>
            <p:nvPr/>
          </p:nvSpPr>
          <p:spPr bwMode="auto">
            <a:xfrm>
              <a:off x="5211189" y="3213208"/>
              <a:ext cx="1023904" cy="575861"/>
            </a:xfrm>
            <a:custGeom>
              <a:avLst/>
              <a:gdLst>
                <a:gd name="T0" fmla="*/ 153 w 128"/>
                <a:gd name="T1" fmla="*/ 28 h 79"/>
                <a:gd name="T2" fmla="*/ 151 w 128"/>
                <a:gd name="T3" fmla="*/ 23 h 79"/>
                <a:gd name="T4" fmla="*/ 141 w 128"/>
                <a:gd name="T5" fmla="*/ 19 h 79"/>
                <a:gd name="T6" fmla="*/ 133 w 128"/>
                <a:gd name="T7" fmla="*/ 11 h 79"/>
                <a:gd name="T8" fmla="*/ 123 w 128"/>
                <a:gd name="T9" fmla="*/ 8 h 79"/>
                <a:gd name="T10" fmla="*/ 116 w 128"/>
                <a:gd name="T11" fmla="*/ 11 h 79"/>
                <a:gd name="T12" fmla="*/ 110 w 128"/>
                <a:gd name="T13" fmla="*/ 16 h 79"/>
                <a:gd name="T14" fmla="*/ 106 w 128"/>
                <a:gd name="T15" fmla="*/ 14 h 79"/>
                <a:gd name="T16" fmla="*/ 106 w 128"/>
                <a:gd name="T17" fmla="*/ 11 h 79"/>
                <a:gd name="T18" fmla="*/ 103 w 128"/>
                <a:gd name="T19" fmla="*/ 10 h 79"/>
                <a:gd name="T20" fmla="*/ 100 w 128"/>
                <a:gd name="T21" fmla="*/ 13 h 79"/>
                <a:gd name="T22" fmla="*/ 98 w 128"/>
                <a:gd name="T23" fmla="*/ 10 h 79"/>
                <a:gd name="T24" fmla="*/ 87 w 128"/>
                <a:gd name="T25" fmla="*/ 6 h 79"/>
                <a:gd name="T26" fmla="*/ 80 w 128"/>
                <a:gd name="T27" fmla="*/ 1 h 79"/>
                <a:gd name="T28" fmla="*/ 69 w 128"/>
                <a:gd name="T29" fmla="*/ 5 h 79"/>
                <a:gd name="T30" fmla="*/ 53 w 128"/>
                <a:gd name="T31" fmla="*/ 5 h 79"/>
                <a:gd name="T32" fmla="*/ 37 w 128"/>
                <a:gd name="T33" fmla="*/ 5 h 79"/>
                <a:gd name="T34" fmla="*/ 35 w 128"/>
                <a:gd name="T35" fmla="*/ 6 h 79"/>
                <a:gd name="T36" fmla="*/ 38 w 128"/>
                <a:gd name="T37" fmla="*/ 16 h 79"/>
                <a:gd name="T38" fmla="*/ 39 w 128"/>
                <a:gd name="T39" fmla="*/ 22 h 79"/>
                <a:gd name="T40" fmla="*/ 38 w 128"/>
                <a:gd name="T41" fmla="*/ 25 h 79"/>
                <a:gd name="T42" fmla="*/ 35 w 128"/>
                <a:gd name="T43" fmla="*/ 30 h 79"/>
                <a:gd name="T44" fmla="*/ 25 w 128"/>
                <a:gd name="T45" fmla="*/ 37 h 79"/>
                <a:gd name="T46" fmla="*/ 23 w 128"/>
                <a:gd name="T47" fmla="*/ 38 h 79"/>
                <a:gd name="T48" fmla="*/ 26 w 128"/>
                <a:gd name="T49" fmla="*/ 42 h 79"/>
                <a:gd name="T50" fmla="*/ 23 w 128"/>
                <a:gd name="T51" fmla="*/ 46 h 79"/>
                <a:gd name="T52" fmla="*/ 19 w 128"/>
                <a:gd name="T53" fmla="*/ 46 h 79"/>
                <a:gd name="T54" fmla="*/ 17 w 128"/>
                <a:gd name="T55" fmla="*/ 54 h 79"/>
                <a:gd name="T56" fmla="*/ 13 w 128"/>
                <a:gd name="T57" fmla="*/ 54 h 79"/>
                <a:gd name="T58" fmla="*/ 6 w 128"/>
                <a:gd name="T59" fmla="*/ 65 h 79"/>
                <a:gd name="T60" fmla="*/ 4 w 128"/>
                <a:gd name="T61" fmla="*/ 69 h 79"/>
                <a:gd name="T62" fmla="*/ 0 w 128"/>
                <a:gd name="T63" fmla="*/ 71 h 79"/>
                <a:gd name="T64" fmla="*/ 4 w 128"/>
                <a:gd name="T65" fmla="*/ 72 h 79"/>
                <a:gd name="T66" fmla="*/ 12 w 128"/>
                <a:gd name="T67" fmla="*/ 71 h 79"/>
                <a:gd name="T68" fmla="*/ 18 w 128"/>
                <a:gd name="T69" fmla="*/ 73 h 79"/>
                <a:gd name="T70" fmla="*/ 23 w 128"/>
                <a:gd name="T71" fmla="*/ 77 h 79"/>
                <a:gd name="T72" fmla="*/ 25 w 128"/>
                <a:gd name="T73" fmla="*/ 83 h 79"/>
                <a:gd name="T74" fmla="*/ 27 w 128"/>
                <a:gd name="T75" fmla="*/ 91 h 79"/>
                <a:gd name="T76" fmla="*/ 35 w 128"/>
                <a:gd name="T77" fmla="*/ 95 h 79"/>
                <a:gd name="T78" fmla="*/ 38 w 128"/>
                <a:gd name="T79" fmla="*/ 91 h 79"/>
                <a:gd name="T80" fmla="*/ 49 w 128"/>
                <a:gd name="T81" fmla="*/ 87 h 79"/>
                <a:gd name="T82" fmla="*/ 50 w 128"/>
                <a:gd name="T83" fmla="*/ 83 h 79"/>
                <a:gd name="T84" fmla="*/ 53 w 128"/>
                <a:gd name="T85" fmla="*/ 87 h 79"/>
                <a:gd name="T86" fmla="*/ 60 w 128"/>
                <a:gd name="T87" fmla="*/ 85 h 79"/>
                <a:gd name="T88" fmla="*/ 66 w 128"/>
                <a:gd name="T89" fmla="*/ 83 h 79"/>
                <a:gd name="T90" fmla="*/ 71 w 128"/>
                <a:gd name="T91" fmla="*/ 73 h 79"/>
                <a:gd name="T92" fmla="*/ 71 w 128"/>
                <a:gd name="T93" fmla="*/ 67 h 79"/>
                <a:gd name="T94" fmla="*/ 78 w 128"/>
                <a:gd name="T95" fmla="*/ 64 h 79"/>
                <a:gd name="T96" fmla="*/ 87 w 128"/>
                <a:gd name="T97" fmla="*/ 61 h 79"/>
                <a:gd name="T98" fmla="*/ 94 w 128"/>
                <a:gd name="T99" fmla="*/ 57 h 79"/>
                <a:gd name="T100" fmla="*/ 96 w 128"/>
                <a:gd name="T101" fmla="*/ 51 h 79"/>
                <a:gd name="T102" fmla="*/ 110 w 128"/>
                <a:gd name="T103" fmla="*/ 44 h 79"/>
                <a:gd name="T104" fmla="*/ 122 w 128"/>
                <a:gd name="T105" fmla="*/ 40 h 79"/>
                <a:gd name="T106" fmla="*/ 131 w 128"/>
                <a:gd name="T107" fmla="*/ 35 h 79"/>
                <a:gd name="T108" fmla="*/ 139 w 128"/>
                <a:gd name="T109" fmla="*/ 32 h 79"/>
                <a:gd name="T110" fmla="*/ 148 w 128"/>
                <a:gd name="T111" fmla="*/ 31 h 79"/>
                <a:gd name="T112" fmla="*/ 153 w 128"/>
                <a:gd name="T113" fmla="*/ 28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
                <a:gd name="T172" fmla="*/ 0 h 79"/>
                <a:gd name="T173" fmla="*/ 128 w 128"/>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 h="79">
                  <a:moveTo>
                    <a:pt x="128" y="23"/>
                  </a:moveTo>
                  <a:cubicBezTo>
                    <a:pt x="128" y="21"/>
                    <a:pt x="127" y="20"/>
                    <a:pt x="126" y="19"/>
                  </a:cubicBezTo>
                  <a:cubicBezTo>
                    <a:pt x="124" y="18"/>
                    <a:pt x="121" y="18"/>
                    <a:pt x="118" y="16"/>
                  </a:cubicBezTo>
                  <a:cubicBezTo>
                    <a:pt x="116" y="14"/>
                    <a:pt x="114" y="10"/>
                    <a:pt x="111" y="9"/>
                  </a:cubicBezTo>
                  <a:cubicBezTo>
                    <a:pt x="109" y="7"/>
                    <a:pt x="106" y="7"/>
                    <a:pt x="103" y="7"/>
                  </a:cubicBezTo>
                  <a:cubicBezTo>
                    <a:pt x="101" y="7"/>
                    <a:pt x="99" y="8"/>
                    <a:pt x="97" y="9"/>
                  </a:cubicBezTo>
                  <a:cubicBezTo>
                    <a:pt x="95" y="10"/>
                    <a:pt x="94" y="12"/>
                    <a:pt x="92" y="13"/>
                  </a:cubicBezTo>
                  <a:cubicBezTo>
                    <a:pt x="91" y="13"/>
                    <a:pt x="89" y="13"/>
                    <a:pt x="89" y="12"/>
                  </a:cubicBezTo>
                  <a:cubicBezTo>
                    <a:pt x="88" y="11"/>
                    <a:pt x="90" y="10"/>
                    <a:pt x="89" y="9"/>
                  </a:cubicBezTo>
                  <a:cubicBezTo>
                    <a:pt x="89" y="8"/>
                    <a:pt x="87" y="8"/>
                    <a:pt x="86" y="8"/>
                  </a:cubicBezTo>
                  <a:cubicBezTo>
                    <a:pt x="85" y="8"/>
                    <a:pt x="85" y="11"/>
                    <a:pt x="84" y="11"/>
                  </a:cubicBezTo>
                  <a:cubicBezTo>
                    <a:pt x="83" y="11"/>
                    <a:pt x="83" y="9"/>
                    <a:pt x="82" y="8"/>
                  </a:cubicBezTo>
                  <a:cubicBezTo>
                    <a:pt x="79" y="7"/>
                    <a:pt x="76" y="7"/>
                    <a:pt x="73" y="5"/>
                  </a:cubicBezTo>
                  <a:cubicBezTo>
                    <a:pt x="71" y="4"/>
                    <a:pt x="70" y="1"/>
                    <a:pt x="67" y="1"/>
                  </a:cubicBezTo>
                  <a:cubicBezTo>
                    <a:pt x="64" y="0"/>
                    <a:pt x="61" y="3"/>
                    <a:pt x="58" y="4"/>
                  </a:cubicBezTo>
                  <a:cubicBezTo>
                    <a:pt x="54" y="4"/>
                    <a:pt x="49" y="4"/>
                    <a:pt x="44" y="4"/>
                  </a:cubicBezTo>
                  <a:cubicBezTo>
                    <a:pt x="40" y="4"/>
                    <a:pt x="35" y="4"/>
                    <a:pt x="31" y="4"/>
                  </a:cubicBezTo>
                  <a:cubicBezTo>
                    <a:pt x="30" y="4"/>
                    <a:pt x="29" y="4"/>
                    <a:pt x="29" y="5"/>
                  </a:cubicBezTo>
                  <a:cubicBezTo>
                    <a:pt x="29" y="8"/>
                    <a:pt x="31" y="10"/>
                    <a:pt x="32" y="13"/>
                  </a:cubicBezTo>
                  <a:cubicBezTo>
                    <a:pt x="32" y="15"/>
                    <a:pt x="33" y="16"/>
                    <a:pt x="33" y="18"/>
                  </a:cubicBezTo>
                  <a:cubicBezTo>
                    <a:pt x="33" y="19"/>
                    <a:pt x="33" y="20"/>
                    <a:pt x="32" y="21"/>
                  </a:cubicBezTo>
                  <a:cubicBezTo>
                    <a:pt x="31" y="22"/>
                    <a:pt x="30" y="23"/>
                    <a:pt x="29" y="25"/>
                  </a:cubicBezTo>
                  <a:cubicBezTo>
                    <a:pt x="27" y="27"/>
                    <a:pt x="24" y="29"/>
                    <a:pt x="21" y="31"/>
                  </a:cubicBezTo>
                  <a:cubicBezTo>
                    <a:pt x="21" y="31"/>
                    <a:pt x="19" y="31"/>
                    <a:pt x="19" y="32"/>
                  </a:cubicBezTo>
                  <a:cubicBezTo>
                    <a:pt x="19" y="33"/>
                    <a:pt x="22" y="33"/>
                    <a:pt x="22" y="35"/>
                  </a:cubicBezTo>
                  <a:cubicBezTo>
                    <a:pt x="22" y="36"/>
                    <a:pt x="20" y="37"/>
                    <a:pt x="19" y="38"/>
                  </a:cubicBezTo>
                  <a:cubicBezTo>
                    <a:pt x="18" y="39"/>
                    <a:pt x="17" y="37"/>
                    <a:pt x="16" y="38"/>
                  </a:cubicBezTo>
                  <a:cubicBezTo>
                    <a:pt x="15" y="40"/>
                    <a:pt x="16" y="43"/>
                    <a:pt x="14" y="45"/>
                  </a:cubicBezTo>
                  <a:cubicBezTo>
                    <a:pt x="13" y="46"/>
                    <a:pt x="12" y="45"/>
                    <a:pt x="11" y="45"/>
                  </a:cubicBezTo>
                  <a:cubicBezTo>
                    <a:pt x="8" y="48"/>
                    <a:pt x="7" y="51"/>
                    <a:pt x="5" y="54"/>
                  </a:cubicBezTo>
                  <a:cubicBezTo>
                    <a:pt x="4" y="56"/>
                    <a:pt x="4" y="57"/>
                    <a:pt x="3" y="57"/>
                  </a:cubicBezTo>
                  <a:cubicBezTo>
                    <a:pt x="2" y="58"/>
                    <a:pt x="0" y="58"/>
                    <a:pt x="0" y="59"/>
                  </a:cubicBezTo>
                  <a:cubicBezTo>
                    <a:pt x="0" y="60"/>
                    <a:pt x="2" y="60"/>
                    <a:pt x="3" y="60"/>
                  </a:cubicBezTo>
                  <a:cubicBezTo>
                    <a:pt x="5" y="60"/>
                    <a:pt x="7" y="58"/>
                    <a:pt x="10" y="59"/>
                  </a:cubicBezTo>
                  <a:cubicBezTo>
                    <a:pt x="12" y="59"/>
                    <a:pt x="13" y="60"/>
                    <a:pt x="15" y="61"/>
                  </a:cubicBezTo>
                  <a:cubicBezTo>
                    <a:pt x="16" y="62"/>
                    <a:pt x="18" y="63"/>
                    <a:pt x="19" y="64"/>
                  </a:cubicBezTo>
                  <a:cubicBezTo>
                    <a:pt x="20" y="66"/>
                    <a:pt x="21" y="67"/>
                    <a:pt x="21" y="69"/>
                  </a:cubicBezTo>
                  <a:cubicBezTo>
                    <a:pt x="22" y="71"/>
                    <a:pt x="21" y="74"/>
                    <a:pt x="23" y="76"/>
                  </a:cubicBezTo>
                  <a:cubicBezTo>
                    <a:pt x="24" y="78"/>
                    <a:pt x="27" y="79"/>
                    <a:pt x="29" y="79"/>
                  </a:cubicBezTo>
                  <a:cubicBezTo>
                    <a:pt x="30" y="79"/>
                    <a:pt x="30" y="77"/>
                    <a:pt x="32" y="76"/>
                  </a:cubicBezTo>
                  <a:cubicBezTo>
                    <a:pt x="34" y="74"/>
                    <a:pt x="38" y="74"/>
                    <a:pt x="41" y="72"/>
                  </a:cubicBezTo>
                  <a:cubicBezTo>
                    <a:pt x="41" y="71"/>
                    <a:pt x="41" y="69"/>
                    <a:pt x="42" y="69"/>
                  </a:cubicBezTo>
                  <a:cubicBezTo>
                    <a:pt x="43" y="69"/>
                    <a:pt x="43" y="72"/>
                    <a:pt x="44" y="72"/>
                  </a:cubicBezTo>
                  <a:cubicBezTo>
                    <a:pt x="46" y="72"/>
                    <a:pt x="48" y="72"/>
                    <a:pt x="50" y="71"/>
                  </a:cubicBezTo>
                  <a:cubicBezTo>
                    <a:pt x="52" y="71"/>
                    <a:pt x="54" y="71"/>
                    <a:pt x="55" y="69"/>
                  </a:cubicBezTo>
                  <a:cubicBezTo>
                    <a:pt x="57" y="67"/>
                    <a:pt x="59" y="64"/>
                    <a:pt x="59" y="61"/>
                  </a:cubicBezTo>
                  <a:cubicBezTo>
                    <a:pt x="60" y="59"/>
                    <a:pt x="59" y="58"/>
                    <a:pt x="59" y="56"/>
                  </a:cubicBezTo>
                  <a:cubicBezTo>
                    <a:pt x="61" y="55"/>
                    <a:pt x="63" y="54"/>
                    <a:pt x="65" y="53"/>
                  </a:cubicBezTo>
                  <a:cubicBezTo>
                    <a:pt x="67" y="52"/>
                    <a:pt x="71" y="53"/>
                    <a:pt x="73" y="51"/>
                  </a:cubicBezTo>
                  <a:cubicBezTo>
                    <a:pt x="75" y="50"/>
                    <a:pt x="77" y="48"/>
                    <a:pt x="79" y="47"/>
                  </a:cubicBezTo>
                  <a:cubicBezTo>
                    <a:pt x="80" y="45"/>
                    <a:pt x="79" y="43"/>
                    <a:pt x="80" y="42"/>
                  </a:cubicBezTo>
                  <a:cubicBezTo>
                    <a:pt x="84" y="40"/>
                    <a:pt x="88" y="39"/>
                    <a:pt x="92" y="37"/>
                  </a:cubicBezTo>
                  <a:cubicBezTo>
                    <a:pt x="95" y="36"/>
                    <a:pt x="98" y="35"/>
                    <a:pt x="102" y="33"/>
                  </a:cubicBezTo>
                  <a:cubicBezTo>
                    <a:pt x="105" y="32"/>
                    <a:pt x="107" y="30"/>
                    <a:pt x="110" y="29"/>
                  </a:cubicBezTo>
                  <a:cubicBezTo>
                    <a:pt x="112" y="28"/>
                    <a:pt x="114" y="27"/>
                    <a:pt x="116" y="27"/>
                  </a:cubicBezTo>
                  <a:cubicBezTo>
                    <a:pt x="119" y="26"/>
                    <a:pt x="122" y="27"/>
                    <a:pt x="124" y="26"/>
                  </a:cubicBezTo>
                  <a:cubicBezTo>
                    <a:pt x="126" y="25"/>
                    <a:pt x="127" y="24"/>
                    <a:pt x="128" y="2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05" name="Freeform 3573"/>
            <p:cNvSpPr>
              <a:spLocks noChangeAspect="1"/>
            </p:cNvSpPr>
            <p:nvPr/>
          </p:nvSpPr>
          <p:spPr bwMode="auto">
            <a:xfrm>
              <a:off x="6126873" y="2821300"/>
              <a:ext cx="1098822" cy="439896"/>
            </a:xfrm>
            <a:custGeom>
              <a:avLst/>
              <a:gdLst>
                <a:gd name="T0" fmla="*/ 140 w 137"/>
                <a:gd name="T1" fmla="*/ 29 h 60"/>
                <a:gd name="T2" fmla="*/ 128 w 137"/>
                <a:gd name="T3" fmla="*/ 31 h 60"/>
                <a:gd name="T4" fmla="*/ 128 w 137"/>
                <a:gd name="T5" fmla="*/ 20 h 60"/>
                <a:gd name="T6" fmla="*/ 127 w 137"/>
                <a:gd name="T7" fmla="*/ 12 h 60"/>
                <a:gd name="T8" fmla="*/ 126 w 137"/>
                <a:gd name="T9" fmla="*/ 0 h 60"/>
                <a:gd name="T10" fmla="*/ 108 w 137"/>
                <a:gd name="T11" fmla="*/ 11 h 60"/>
                <a:gd name="T12" fmla="*/ 108 w 137"/>
                <a:gd name="T13" fmla="*/ 19 h 60"/>
                <a:gd name="T14" fmla="*/ 104 w 137"/>
                <a:gd name="T15" fmla="*/ 28 h 60"/>
                <a:gd name="T16" fmla="*/ 115 w 137"/>
                <a:gd name="T17" fmla="*/ 32 h 60"/>
                <a:gd name="T18" fmla="*/ 107 w 137"/>
                <a:gd name="T19" fmla="*/ 37 h 60"/>
                <a:gd name="T20" fmla="*/ 92 w 137"/>
                <a:gd name="T21" fmla="*/ 35 h 60"/>
                <a:gd name="T22" fmla="*/ 87 w 137"/>
                <a:gd name="T23" fmla="*/ 31 h 60"/>
                <a:gd name="T24" fmla="*/ 75 w 137"/>
                <a:gd name="T25" fmla="*/ 31 h 60"/>
                <a:gd name="T26" fmla="*/ 72 w 137"/>
                <a:gd name="T27" fmla="*/ 20 h 60"/>
                <a:gd name="T28" fmla="*/ 62 w 137"/>
                <a:gd name="T29" fmla="*/ 17 h 60"/>
                <a:gd name="T30" fmla="*/ 56 w 137"/>
                <a:gd name="T31" fmla="*/ 13 h 60"/>
                <a:gd name="T32" fmla="*/ 47 w 137"/>
                <a:gd name="T33" fmla="*/ 11 h 60"/>
                <a:gd name="T34" fmla="*/ 32 w 137"/>
                <a:gd name="T35" fmla="*/ 17 h 60"/>
                <a:gd name="T36" fmla="*/ 42 w 137"/>
                <a:gd name="T37" fmla="*/ 19 h 60"/>
                <a:gd name="T38" fmla="*/ 29 w 137"/>
                <a:gd name="T39" fmla="*/ 19 h 60"/>
                <a:gd name="T40" fmla="*/ 17 w 137"/>
                <a:gd name="T41" fmla="*/ 29 h 60"/>
                <a:gd name="T42" fmla="*/ 37 w 137"/>
                <a:gd name="T43" fmla="*/ 28 h 60"/>
                <a:gd name="T44" fmla="*/ 29 w 137"/>
                <a:gd name="T45" fmla="*/ 30 h 60"/>
                <a:gd name="T46" fmla="*/ 14 w 137"/>
                <a:gd name="T47" fmla="*/ 31 h 60"/>
                <a:gd name="T48" fmla="*/ 8 w 137"/>
                <a:gd name="T49" fmla="*/ 38 h 60"/>
                <a:gd name="T50" fmla="*/ 30 w 137"/>
                <a:gd name="T51" fmla="*/ 35 h 60"/>
                <a:gd name="T52" fmla="*/ 29 w 137"/>
                <a:gd name="T53" fmla="*/ 38 h 60"/>
                <a:gd name="T54" fmla="*/ 7 w 137"/>
                <a:gd name="T55" fmla="*/ 42 h 60"/>
                <a:gd name="T56" fmla="*/ 1 w 137"/>
                <a:gd name="T57" fmla="*/ 47 h 60"/>
                <a:gd name="T58" fmla="*/ 18 w 137"/>
                <a:gd name="T59" fmla="*/ 47 h 60"/>
                <a:gd name="T60" fmla="*/ 28 w 137"/>
                <a:gd name="T61" fmla="*/ 53 h 60"/>
                <a:gd name="T62" fmla="*/ 34 w 137"/>
                <a:gd name="T63" fmla="*/ 48 h 60"/>
                <a:gd name="T64" fmla="*/ 43 w 137"/>
                <a:gd name="T65" fmla="*/ 50 h 60"/>
                <a:gd name="T66" fmla="*/ 47 w 137"/>
                <a:gd name="T67" fmla="*/ 44 h 60"/>
                <a:gd name="T68" fmla="*/ 50 w 137"/>
                <a:gd name="T69" fmla="*/ 47 h 60"/>
                <a:gd name="T70" fmla="*/ 62 w 137"/>
                <a:gd name="T71" fmla="*/ 49 h 60"/>
                <a:gd name="T72" fmla="*/ 69 w 137"/>
                <a:gd name="T73" fmla="*/ 49 h 60"/>
                <a:gd name="T74" fmla="*/ 81 w 137"/>
                <a:gd name="T75" fmla="*/ 47 h 60"/>
                <a:gd name="T76" fmla="*/ 77 w 137"/>
                <a:gd name="T77" fmla="*/ 54 h 60"/>
                <a:gd name="T78" fmla="*/ 60 w 137"/>
                <a:gd name="T79" fmla="*/ 55 h 60"/>
                <a:gd name="T80" fmla="*/ 51 w 137"/>
                <a:gd name="T81" fmla="*/ 58 h 60"/>
                <a:gd name="T82" fmla="*/ 40 w 137"/>
                <a:gd name="T83" fmla="*/ 65 h 60"/>
                <a:gd name="T84" fmla="*/ 62 w 137"/>
                <a:gd name="T85" fmla="*/ 71 h 60"/>
                <a:gd name="T86" fmla="*/ 83 w 137"/>
                <a:gd name="T87" fmla="*/ 65 h 60"/>
                <a:gd name="T88" fmla="*/ 103 w 137"/>
                <a:gd name="T89" fmla="*/ 56 h 60"/>
                <a:gd name="T90" fmla="*/ 120 w 137"/>
                <a:gd name="T91" fmla="*/ 56 h 60"/>
                <a:gd name="T92" fmla="*/ 130 w 137"/>
                <a:gd name="T93" fmla="*/ 58 h 60"/>
                <a:gd name="T94" fmla="*/ 148 w 137"/>
                <a:gd name="T95" fmla="*/ 50 h 60"/>
                <a:gd name="T96" fmla="*/ 158 w 137"/>
                <a:gd name="T97" fmla="*/ 42 h 60"/>
                <a:gd name="T98" fmla="*/ 158 w 137"/>
                <a:gd name="T99" fmla="*/ 26 h 60"/>
                <a:gd name="T100" fmla="*/ 145 w 137"/>
                <a:gd name="T101" fmla="*/ 26 h 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7"/>
                <a:gd name="T154" fmla="*/ 0 h 60"/>
                <a:gd name="T155" fmla="*/ 137 w 137"/>
                <a:gd name="T156" fmla="*/ 60 h 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7" h="60">
                  <a:moveTo>
                    <a:pt x="119" y="29"/>
                  </a:moveTo>
                  <a:cubicBezTo>
                    <a:pt x="117" y="30"/>
                    <a:pt x="118" y="25"/>
                    <a:pt x="117" y="24"/>
                  </a:cubicBezTo>
                  <a:cubicBezTo>
                    <a:pt x="116" y="23"/>
                    <a:pt x="114" y="22"/>
                    <a:pt x="113" y="23"/>
                  </a:cubicBezTo>
                  <a:cubicBezTo>
                    <a:pt x="111" y="23"/>
                    <a:pt x="109" y="27"/>
                    <a:pt x="107" y="26"/>
                  </a:cubicBezTo>
                  <a:cubicBezTo>
                    <a:pt x="106" y="24"/>
                    <a:pt x="110" y="22"/>
                    <a:pt x="110" y="20"/>
                  </a:cubicBezTo>
                  <a:cubicBezTo>
                    <a:pt x="110" y="18"/>
                    <a:pt x="107" y="19"/>
                    <a:pt x="107" y="17"/>
                  </a:cubicBezTo>
                  <a:cubicBezTo>
                    <a:pt x="106" y="16"/>
                    <a:pt x="108" y="15"/>
                    <a:pt x="108" y="14"/>
                  </a:cubicBezTo>
                  <a:cubicBezTo>
                    <a:pt x="108" y="13"/>
                    <a:pt x="106" y="12"/>
                    <a:pt x="106" y="10"/>
                  </a:cubicBezTo>
                  <a:cubicBezTo>
                    <a:pt x="106" y="8"/>
                    <a:pt x="108" y="6"/>
                    <a:pt x="108" y="3"/>
                  </a:cubicBezTo>
                  <a:cubicBezTo>
                    <a:pt x="108" y="2"/>
                    <a:pt x="107" y="0"/>
                    <a:pt x="105" y="0"/>
                  </a:cubicBezTo>
                  <a:cubicBezTo>
                    <a:pt x="103" y="0"/>
                    <a:pt x="101" y="3"/>
                    <a:pt x="98" y="4"/>
                  </a:cubicBezTo>
                  <a:cubicBezTo>
                    <a:pt x="96" y="6"/>
                    <a:pt x="93" y="7"/>
                    <a:pt x="90" y="9"/>
                  </a:cubicBezTo>
                  <a:cubicBezTo>
                    <a:pt x="88" y="10"/>
                    <a:pt x="86" y="12"/>
                    <a:pt x="86" y="14"/>
                  </a:cubicBezTo>
                  <a:cubicBezTo>
                    <a:pt x="86" y="16"/>
                    <a:pt x="89" y="15"/>
                    <a:pt x="90" y="16"/>
                  </a:cubicBezTo>
                  <a:cubicBezTo>
                    <a:pt x="92" y="17"/>
                    <a:pt x="95" y="18"/>
                    <a:pt x="94" y="20"/>
                  </a:cubicBezTo>
                  <a:cubicBezTo>
                    <a:pt x="93" y="22"/>
                    <a:pt x="88" y="20"/>
                    <a:pt x="87" y="23"/>
                  </a:cubicBezTo>
                  <a:cubicBezTo>
                    <a:pt x="86" y="24"/>
                    <a:pt x="90" y="24"/>
                    <a:pt x="91" y="24"/>
                  </a:cubicBezTo>
                  <a:cubicBezTo>
                    <a:pt x="93" y="25"/>
                    <a:pt x="95" y="25"/>
                    <a:pt x="96" y="27"/>
                  </a:cubicBezTo>
                  <a:cubicBezTo>
                    <a:pt x="97" y="28"/>
                    <a:pt x="96" y="30"/>
                    <a:pt x="95" y="31"/>
                  </a:cubicBezTo>
                  <a:cubicBezTo>
                    <a:pt x="93" y="32"/>
                    <a:pt x="91" y="31"/>
                    <a:pt x="89" y="31"/>
                  </a:cubicBezTo>
                  <a:cubicBezTo>
                    <a:pt x="87" y="31"/>
                    <a:pt x="85" y="31"/>
                    <a:pt x="83" y="31"/>
                  </a:cubicBezTo>
                  <a:cubicBezTo>
                    <a:pt x="81" y="30"/>
                    <a:pt x="79" y="29"/>
                    <a:pt x="77" y="29"/>
                  </a:cubicBezTo>
                  <a:cubicBezTo>
                    <a:pt x="75" y="29"/>
                    <a:pt x="74" y="32"/>
                    <a:pt x="72" y="31"/>
                  </a:cubicBezTo>
                  <a:cubicBezTo>
                    <a:pt x="71" y="30"/>
                    <a:pt x="75" y="28"/>
                    <a:pt x="73" y="26"/>
                  </a:cubicBezTo>
                  <a:cubicBezTo>
                    <a:pt x="72" y="25"/>
                    <a:pt x="70" y="26"/>
                    <a:pt x="68" y="26"/>
                  </a:cubicBezTo>
                  <a:cubicBezTo>
                    <a:pt x="66" y="26"/>
                    <a:pt x="63" y="28"/>
                    <a:pt x="63" y="26"/>
                  </a:cubicBezTo>
                  <a:cubicBezTo>
                    <a:pt x="63" y="25"/>
                    <a:pt x="68" y="25"/>
                    <a:pt x="67" y="23"/>
                  </a:cubicBezTo>
                  <a:cubicBezTo>
                    <a:pt x="67" y="20"/>
                    <a:pt x="63" y="19"/>
                    <a:pt x="60" y="17"/>
                  </a:cubicBezTo>
                  <a:cubicBezTo>
                    <a:pt x="59" y="16"/>
                    <a:pt x="59" y="14"/>
                    <a:pt x="57" y="14"/>
                  </a:cubicBezTo>
                  <a:cubicBezTo>
                    <a:pt x="56" y="13"/>
                    <a:pt x="54" y="14"/>
                    <a:pt x="52" y="14"/>
                  </a:cubicBezTo>
                  <a:cubicBezTo>
                    <a:pt x="50" y="15"/>
                    <a:pt x="47" y="17"/>
                    <a:pt x="46" y="15"/>
                  </a:cubicBezTo>
                  <a:cubicBezTo>
                    <a:pt x="44" y="15"/>
                    <a:pt x="47" y="13"/>
                    <a:pt x="47" y="11"/>
                  </a:cubicBezTo>
                  <a:cubicBezTo>
                    <a:pt x="47" y="11"/>
                    <a:pt x="48" y="9"/>
                    <a:pt x="47" y="9"/>
                  </a:cubicBezTo>
                  <a:cubicBezTo>
                    <a:pt x="44" y="9"/>
                    <a:pt x="42" y="9"/>
                    <a:pt x="39" y="9"/>
                  </a:cubicBezTo>
                  <a:cubicBezTo>
                    <a:pt x="37" y="10"/>
                    <a:pt x="34" y="10"/>
                    <a:pt x="32" y="11"/>
                  </a:cubicBezTo>
                  <a:cubicBezTo>
                    <a:pt x="30" y="12"/>
                    <a:pt x="27" y="12"/>
                    <a:pt x="27" y="14"/>
                  </a:cubicBezTo>
                  <a:cubicBezTo>
                    <a:pt x="27" y="16"/>
                    <a:pt x="30" y="15"/>
                    <a:pt x="32" y="16"/>
                  </a:cubicBezTo>
                  <a:cubicBezTo>
                    <a:pt x="33" y="16"/>
                    <a:pt x="36" y="15"/>
                    <a:pt x="35" y="16"/>
                  </a:cubicBezTo>
                  <a:cubicBezTo>
                    <a:pt x="35" y="17"/>
                    <a:pt x="33" y="18"/>
                    <a:pt x="32" y="18"/>
                  </a:cubicBezTo>
                  <a:cubicBezTo>
                    <a:pt x="29" y="18"/>
                    <a:pt x="27" y="15"/>
                    <a:pt x="24" y="16"/>
                  </a:cubicBezTo>
                  <a:cubicBezTo>
                    <a:pt x="21" y="16"/>
                    <a:pt x="18" y="18"/>
                    <a:pt x="16" y="20"/>
                  </a:cubicBezTo>
                  <a:cubicBezTo>
                    <a:pt x="15" y="21"/>
                    <a:pt x="12" y="24"/>
                    <a:pt x="14" y="24"/>
                  </a:cubicBezTo>
                  <a:cubicBezTo>
                    <a:pt x="17" y="26"/>
                    <a:pt x="20" y="23"/>
                    <a:pt x="23" y="23"/>
                  </a:cubicBezTo>
                  <a:cubicBezTo>
                    <a:pt x="26" y="23"/>
                    <a:pt x="29" y="22"/>
                    <a:pt x="31" y="23"/>
                  </a:cubicBezTo>
                  <a:cubicBezTo>
                    <a:pt x="32" y="23"/>
                    <a:pt x="33" y="25"/>
                    <a:pt x="32" y="25"/>
                  </a:cubicBezTo>
                  <a:cubicBezTo>
                    <a:pt x="30" y="26"/>
                    <a:pt x="27" y="25"/>
                    <a:pt x="24" y="25"/>
                  </a:cubicBezTo>
                  <a:cubicBezTo>
                    <a:pt x="22" y="25"/>
                    <a:pt x="20" y="26"/>
                    <a:pt x="18" y="26"/>
                  </a:cubicBezTo>
                  <a:cubicBezTo>
                    <a:pt x="16" y="27"/>
                    <a:pt x="13" y="26"/>
                    <a:pt x="12" y="26"/>
                  </a:cubicBezTo>
                  <a:cubicBezTo>
                    <a:pt x="10" y="27"/>
                    <a:pt x="8" y="28"/>
                    <a:pt x="7" y="30"/>
                  </a:cubicBezTo>
                  <a:cubicBezTo>
                    <a:pt x="7" y="30"/>
                    <a:pt x="7" y="32"/>
                    <a:pt x="7" y="32"/>
                  </a:cubicBezTo>
                  <a:cubicBezTo>
                    <a:pt x="10" y="32"/>
                    <a:pt x="13" y="32"/>
                    <a:pt x="16" y="32"/>
                  </a:cubicBezTo>
                  <a:cubicBezTo>
                    <a:pt x="19" y="31"/>
                    <a:pt x="22" y="29"/>
                    <a:pt x="25" y="29"/>
                  </a:cubicBezTo>
                  <a:cubicBezTo>
                    <a:pt x="26" y="29"/>
                    <a:pt x="29" y="29"/>
                    <a:pt x="29" y="30"/>
                  </a:cubicBezTo>
                  <a:cubicBezTo>
                    <a:pt x="28" y="32"/>
                    <a:pt x="25" y="31"/>
                    <a:pt x="24" y="32"/>
                  </a:cubicBezTo>
                  <a:cubicBezTo>
                    <a:pt x="21" y="33"/>
                    <a:pt x="17" y="35"/>
                    <a:pt x="14" y="35"/>
                  </a:cubicBezTo>
                  <a:cubicBezTo>
                    <a:pt x="11" y="36"/>
                    <a:pt x="9" y="35"/>
                    <a:pt x="6" y="35"/>
                  </a:cubicBezTo>
                  <a:cubicBezTo>
                    <a:pt x="4" y="35"/>
                    <a:pt x="3" y="35"/>
                    <a:pt x="1" y="36"/>
                  </a:cubicBezTo>
                  <a:cubicBezTo>
                    <a:pt x="0" y="37"/>
                    <a:pt x="0" y="39"/>
                    <a:pt x="1" y="39"/>
                  </a:cubicBezTo>
                  <a:cubicBezTo>
                    <a:pt x="3" y="41"/>
                    <a:pt x="6" y="42"/>
                    <a:pt x="9" y="42"/>
                  </a:cubicBezTo>
                  <a:cubicBezTo>
                    <a:pt x="11" y="42"/>
                    <a:pt x="13" y="39"/>
                    <a:pt x="15" y="39"/>
                  </a:cubicBezTo>
                  <a:cubicBezTo>
                    <a:pt x="16" y="40"/>
                    <a:pt x="16" y="43"/>
                    <a:pt x="18" y="44"/>
                  </a:cubicBezTo>
                  <a:cubicBezTo>
                    <a:pt x="19" y="45"/>
                    <a:pt x="21" y="45"/>
                    <a:pt x="23" y="44"/>
                  </a:cubicBezTo>
                  <a:cubicBezTo>
                    <a:pt x="24" y="43"/>
                    <a:pt x="22" y="41"/>
                    <a:pt x="23" y="40"/>
                  </a:cubicBezTo>
                  <a:cubicBezTo>
                    <a:pt x="24" y="39"/>
                    <a:pt x="27" y="39"/>
                    <a:pt x="28" y="40"/>
                  </a:cubicBezTo>
                  <a:cubicBezTo>
                    <a:pt x="29" y="42"/>
                    <a:pt x="25" y="45"/>
                    <a:pt x="27" y="45"/>
                  </a:cubicBezTo>
                  <a:cubicBezTo>
                    <a:pt x="30" y="46"/>
                    <a:pt x="34" y="44"/>
                    <a:pt x="36" y="42"/>
                  </a:cubicBezTo>
                  <a:cubicBezTo>
                    <a:pt x="37" y="41"/>
                    <a:pt x="36" y="39"/>
                    <a:pt x="37" y="37"/>
                  </a:cubicBezTo>
                  <a:cubicBezTo>
                    <a:pt x="37" y="36"/>
                    <a:pt x="38" y="37"/>
                    <a:pt x="39" y="37"/>
                  </a:cubicBezTo>
                  <a:cubicBezTo>
                    <a:pt x="41" y="37"/>
                    <a:pt x="42" y="35"/>
                    <a:pt x="44" y="36"/>
                  </a:cubicBezTo>
                  <a:cubicBezTo>
                    <a:pt x="45" y="36"/>
                    <a:pt x="42" y="38"/>
                    <a:pt x="42" y="39"/>
                  </a:cubicBezTo>
                  <a:cubicBezTo>
                    <a:pt x="41" y="39"/>
                    <a:pt x="39" y="41"/>
                    <a:pt x="40" y="42"/>
                  </a:cubicBezTo>
                  <a:cubicBezTo>
                    <a:pt x="44" y="43"/>
                    <a:pt x="48" y="42"/>
                    <a:pt x="52" y="41"/>
                  </a:cubicBezTo>
                  <a:cubicBezTo>
                    <a:pt x="54" y="41"/>
                    <a:pt x="54" y="39"/>
                    <a:pt x="56" y="39"/>
                  </a:cubicBezTo>
                  <a:cubicBezTo>
                    <a:pt x="57" y="39"/>
                    <a:pt x="57" y="41"/>
                    <a:pt x="58" y="41"/>
                  </a:cubicBezTo>
                  <a:cubicBezTo>
                    <a:pt x="59" y="41"/>
                    <a:pt x="60" y="41"/>
                    <a:pt x="61" y="41"/>
                  </a:cubicBezTo>
                  <a:cubicBezTo>
                    <a:pt x="64" y="40"/>
                    <a:pt x="66" y="39"/>
                    <a:pt x="68" y="39"/>
                  </a:cubicBezTo>
                  <a:cubicBezTo>
                    <a:pt x="69" y="39"/>
                    <a:pt x="72" y="39"/>
                    <a:pt x="71" y="40"/>
                  </a:cubicBezTo>
                  <a:cubicBezTo>
                    <a:pt x="70" y="42"/>
                    <a:pt x="67" y="44"/>
                    <a:pt x="64" y="45"/>
                  </a:cubicBezTo>
                  <a:cubicBezTo>
                    <a:pt x="62" y="46"/>
                    <a:pt x="60" y="44"/>
                    <a:pt x="57" y="45"/>
                  </a:cubicBezTo>
                  <a:cubicBezTo>
                    <a:pt x="55" y="45"/>
                    <a:pt x="52" y="45"/>
                    <a:pt x="50" y="46"/>
                  </a:cubicBezTo>
                  <a:cubicBezTo>
                    <a:pt x="48" y="47"/>
                    <a:pt x="47" y="48"/>
                    <a:pt x="45" y="48"/>
                  </a:cubicBezTo>
                  <a:cubicBezTo>
                    <a:pt x="44" y="48"/>
                    <a:pt x="43" y="48"/>
                    <a:pt x="43" y="48"/>
                  </a:cubicBezTo>
                  <a:cubicBezTo>
                    <a:pt x="39" y="49"/>
                    <a:pt x="36" y="50"/>
                    <a:pt x="33" y="52"/>
                  </a:cubicBezTo>
                  <a:cubicBezTo>
                    <a:pt x="33" y="52"/>
                    <a:pt x="33" y="54"/>
                    <a:pt x="33" y="54"/>
                  </a:cubicBezTo>
                  <a:cubicBezTo>
                    <a:pt x="35" y="57"/>
                    <a:pt x="38" y="59"/>
                    <a:pt x="40" y="59"/>
                  </a:cubicBezTo>
                  <a:cubicBezTo>
                    <a:pt x="44" y="60"/>
                    <a:pt x="48" y="60"/>
                    <a:pt x="52" y="59"/>
                  </a:cubicBezTo>
                  <a:cubicBezTo>
                    <a:pt x="55" y="59"/>
                    <a:pt x="57" y="56"/>
                    <a:pt x="61" y="55"/>
                  </a:cubicBezTo>
                  <a:cubicBezTo>
                    <a:pt x="63" y="54"/>
                    <a:pt x="66" y="55"/>
                    <a:pt x="69" y="54"/>
                  </a:cubicBezTo>
                  <a:cubicBezTo>
                    <a:pt x="71" y="53"/>
                    <a:pt x="71" y="49"/>
                    <a:pt x="73" y="48"/>
                  </a:cubicBezTo>
                  <a:cubicBezTo>
                    <a:pt x="78" y="47"/>
                    <a:pt x="82" y="48"/>
                    <a:pt x="86" y="47"/>
                  </a:cubicBezTo>
                  <a:cubicBezTo>
                    <a:pt x="90" y="46"/>
                    <a:pt x="92" y="42"/>
                    <a:pt x="95" y="42"/>
                  </a:cubicBezTo>
                  <a:cubicBezTo>
                    <a:pt x="97" y="42"/>
                    <a:pt x="98" y="47"/>
                    <a:pt x="100" y="47"/>
                  </a:cubicBezTo>
                  <a:cubicBezTo>
                    <a:pt x="102" y="47"/>
                    <a:pt x="103" y="43"/>
                    <a:pt x="106" y="43"/>
                  </a:cubicBezTo>
                  <a:cubicBezTo>
                    <a:pt x="108" y="43"/>
                    <a:pt x="107" y="48"/>
                    <a:pt x="109" y="48"/>
                  </a:cubicBezTo>
                  <a:cubicBezTo>
                    <a:pt x="112" y="48"/>
                    <a:pt x="114" y="44"/>
                    <a:pt x="116" y="43"/>
                  </a:cubicBezTo>
                  <a:cubicBezTo>
                    <a:pt x="119" y="42"/>
                    <a:pt x="122" y="43"/>
                    <a:pt x="124" y="42"/>
                  </a:cubicBezTo>
                  <a:cubicBezTo>
                    <a:pt x="126" y="41"/>
                    <a:pt x="125" y="38"/>
                    <a:pt x="126" y="37"/>
                  </a:cubicBezTo>
                  <a:cubicBezTo>
                    <a:pt x="127" y="35"/>
                    <a:pt x="131" y="37"/>
                    <a:pt x="132" y="35"/>
                  </a:cubicBezTo>
                  <a:cubicBezTo>
                    <a:pt x="133" y="32"/>
                    <a:pt x="135" y="29"/>
                    <a:pt x="136" y="25"/>
                  </a:cubicBezTo>
                  <a:cubicBezTo>
                    <a:pt x="137" y="24"/>
                    <a:pt x="133" y="23"/>
                    <a:pt x="132" y="22"/>
                  </a:cubicBezTo>
                  <a:cubicBezTo>
                    <a:pt x="129" y="21"/>
                    <a:pt x="127" y="18"/>
                    <a:pt x="125" y="18"/>
                  </a:cubicBezTo>
                  <a:cubicBezTo>
                    <a:pt x="123" y="18"/>
                    <a:pt x="122" y="20"/>
                    <a:pt x="121" y="22"/>
                  </a:cubicBezTo>
                  <a:cubicBezTo>
                    <a:pt x="120" y="24"/>
                    <a:pt x="122" y="28"/>
                    <a:pt x="119" y="29"/>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06" name="Freeform 3574"/>
            <p:cNvSpPr>
              <a:spLocks noChangeAspect="1"/>
            </p:cNvSpPr>
            <p:nvPr/>
          </p:nvSpPr>
          <p:spPr bwMode="auto">
            <a:xfrm>
              <a:off x="5727302" y="2709327"/>
              <a:ext cx="707577" cy="303927"/>
            </a:xfrm>
            <a:custGeom>
              <a:avLst/>
              <a:gdLst>
                <a:gd name="T0" fmla="*/ 92 w 88"/>
                <a:gd name="T1" fmla="*/ 0 h 42"/>
                <a:gd name="T2" fmla="*/ 104 w 88"/>
                <a:gd name="T3" fmla="*/ 7 h 42"/>
                <a:gd name="T4" fmla="*/ 103 w 88"/>
                <a:gd name="T5" fmla="*/ 10 h 42"/>
                <a:gd name="T6" fmla="*/ 95 w 88"/>
                <a:gd name="T7" fmla="*/ 12 h 42"/>
                <a:gd name="T8" fmla="*/ 92 w 88"/>
                <a:gd name="T9" fmla="*/ 12 h 42"/>
                <a:gd name="T10" fmla="*/ 94 w 88"/>
                <a:gd name="T11" fmla="*/ 20 h 42"/>
                <a:gd name="T12" fmla="*/ 88 w 88"/>
                <a:gd name="T13" fmla="*/ 20 h 42"/>
                <a:gd name="T14" fmla="*/ 91 w 88"/>
                <a:gd name="T15" fmla="*/ 25 h 42"/>
                <a:gd name="T16" fmla="*/ 79 w 88"/>
                <a:gd name="T17" fmla="*/ 26 h 42"/>
                <a:gd name="T18" fmla="*/ 74 w 88"/>
                <a:gd name="T19" fmla="*/ 35 h 42"/>
                <a:gd name="T20" fmla="*/ 67 w 88"/>
                <a:gd name="T21" fmla="*/ 37 h 42"/>
                <a:gd name="T22" fmla="*/ 62 w 88"/>
                <a:gd name="T23" fmla="*/ 31 h 42"/>
                <a:gd name="T24" fmla="*/ 66 w 88"/>
                <a:gd name="T25" fmla="*/ 25 h 42"/>
                <a:gd name="T26" fmla="*/ 68 w 88"/>
                <a:gd name="T27" fmla="*/ 21 h 42"/>
                <a:gd name="T28" fmla="*/ 62 w 88"/>
                <a:gd name="T29" fmla="*/ 23 h 42"/>
                <a:gd name="T30" fmla="*/ 56 w 88"/>
                <a:gd name="T31" fmla="*/ 29 h 42"/>
                <a:gd name="T32" fmla="*/ 51 w 88"/>
                <a:gd name="T33" fmla="*/ 30 h 42"/>
                <a:gd name="T34" fmla="*/ 56 w 88"/>
                <a:gd name="T35" fmla="*/ 36 h 42"/>
                <a:gd name="T36" fmla="*/ 48 w 88"/>
                <a:gd name="T37" fmla="*/ 39 h 42"/>
                <a:gd name="T38" fmla="*/ 45 w 88"/>
                <a:gd name="T39" fmla="*/ 38 h 42"/>
                <a:gd name="T40" fmla="*/ 44 w 88"/>
                <a:gd name="T41" fmla="*/ 36 h 42"/>
                <a:gd name="T42" fmla="*/ 43 w 88"/>
                <a:gd name="T43" fmla="*/ 38 h 42"/>
                <a:gd name="T44" fmla="*/ 37 w 88"/>
                <a:gd name="T45" fmla="*/ 48 h 42"/>
                <a:gd name="T46" fmla="*/ 29 w 88"/>
                <a:gd name="T47" fmla="*/ 48 h 42"/>
                <a:gd name="T48" fmla="*/ 29 w 88"/>
                <a:gd name="T49" fmla="*/ 38 h 42"/>
                <a:gd name="T50" fmla="*/ 26 w 88"/>
                <a:gd name="T51" fmla="*/ 37 h 42"/>
                <a:gd name="T52" fmla="*/ 23 w 88"/>
                <a:gd name="T53" fmla="*/ 45 h 42"/>
                <a:gd name="T54" fmla="*/ 19 w 88"/>
                <a:gd name="T55" fmla="*/ 45 h 42"/>
                <a:gd name="T56" fmla="*/ 12 w 88"/>
                <a:gd name="T57" fmla="*/ 42 h 42"/>
                <a:gd name="T58" fmla="*/ 5 w 88"/>
                <a:gd name="T59" fmla="*/ 46 h 42"/>
                <a:gd name="T60" fmla="*/ 0 w 88"/>
                <a:gd name="T61" fmla="*/ 43 h 42"/>
                <a:gd name="T62" fmla="*/ 5 w 88"/>
                <a:gd name="T63" fmla="*/ 36 h 42"/>
                <a:gd name="T64" fmla="*/ 14 w 88"/>
                <a:gd name="T65" fmla="*/ 32 h 42"/>
                <a:gd name="T66" fmla="*/ 19 w 88"/>
                <a:gd name="T67" fmla="*/ 33 h 42"/>
                <a:gd name="T68" fmla="*/ 26 w 88"/>
                <a:gd name="T69" fmla="*/ 25 h 42"/>
                <a:gd name="T70" fmla="*/ 37 w 88"/>
                <a:gd name="T71" fmla="*/ 20 h 42"/>
                <a:gd name="T72" fmla="*/ 51 w 88"/>
                <a:gd name="T73" fmla="*/ 11 h 42"/>
                <a:gd name="T74" fmla="*/ 56 w 88"/>
                <a:gd name="T75" fmla="*/ 6 h 42"/>
                <a:gd name="T76" fmla="*/ 67 w 88"/>
                <a:gd name="T77" fmla="*/ 5 h 42"/>
                <a:gd name="T78" fmla="*/ 74 w 88"/>
                <a:gd name="T79" fmla="*/ 5 h 42"/>
                <a:gd name="T80" fmla="*/ 81 w 88"/>
                <a:gd name="T81" fmla="*/ 8 h 42"/>
                <a:gd name="T82" fmla="*/ 86 w 88"/>
                <a:gd name="T83" fmla="*/ 7 h 42"/>
                <a:gd name="T84" fmla="*/ 86 w 88"/>
                <a:gd name="T85" fmla="*/ 2 h 42"/>
                <a:gd name="T86" fmla="*/ 92 w 88"/>
                <a:gd name="T87" fmla="*/ 0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8"/>
                <a:gd name="T133" fmla="*/ 0 h 42"/>
                <a:gd name="T134" fmla="*/ 88 w 8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8" h="42">
                  <a:moveTo>
                    <a:pt x="77" y="0"/>
                  </a:moveTo>
                  <a:cubicBezTo>
                    <a:pt x="81" y="1"/>
                    <a:pt x="85" y="3"/>
                    <a:pt x="87" y="6"/>
                  </a:cubicBezTo>
                  <a:cubicBezTo>
                    <a:pt x="88" y="6"/>
                    <a:pt x="87" y="8"/>
                    <a:pt x="86" y="8"/>
                  </a:cubicBezTo>
                  <a:cubicBezTo>
                    <a:pt x="84" y="9"/>
                    <a:pt x="82" y="10"/>
                    <a:pt x="80" y="10"/>
                  </a:cubicBezTo>
                  <a:cubicBezTo>
                    <a:pt x="79" y="11"/>
                    <a:pt x="77" y="9"/>
                    <a:pt x="77" y="10"/>
                  </a:cubicBezTo>
                  <a:cubicBezTo>
                    <a:pt x="77" y="13"/>
                    <a:pt x="80" y="15"/>
                    <a:pt x="79" y="17"/>
                  </a:cubicBezTo>
                  <a:cubicBezTo>
                    <a:pt x="79" y="19"/>
                    <a:pt x="75" y="16"/>
                    <a:pt x="74" y="17"/>
                  </a:cubicBezTo>
                  <a:cubicBezTo>
                    <a:pt x="73" y="18"/>
                    <a:pt x="77" y="20"/>
                    <a:pt x="76" y="21"/>
                  </a:cubicBezTo>
                  <a:cubicBezTo>
                    <a:pt x="74" y="23"/>
                    <a:pt x="69" y="21"/>
                    <a:pt x="66" y="22"/>
                  </a:cubicBezTo>
                  <a:cubicBezTo>
                    <a:pt x="64" y="24"/>
                    <a:pt x="64" y="27"/>
                    <a:pt x="62" y="29"/>
                  </a:cubicBezTo>
                  <a:cubicBezTo>
                    <a:pt x="60" y="30"/>
                    <a:pt x="58" y="31"/>
                    <a:pt x="56" y="31"/>
                  </a:cubicBezTo>
                  <a:cubicBezTo>
                    <a:pt x="54" y="30"/>
                    <a:pt x="53" y="28"/>
                    <a:pt x="52" y="26"/>
                  </a:cubicBezTo>
                  <a:cubicBezTo>
                    <a:pt x="52" y="24"/>
                    <a:pt x="54" y="23"/>
                    <a:pt x="55" y="21"/>
                  </a:cubicBezTo>
                  <a:cubicBezTo>
                    <a:pt x="56" y="20"/>
                    <a:pt x="58" y="18"/>
                    <a:pt x="57" y="18"/>
                  </a:cubicBezTo>
                  <a:cubicBezTo>
                    <a:pt x="56" y="17"/>
                    <a:pt x="54" y="18"/>
                    <a:pt x="52" y="19"/>
                  </a:cubicBezTo>
                  <a:cubicBezTo>
                    <a:pt x="50" y="21"/>
                    <a:pt x="49" y="23"/>
                    <a:pt x="47" y="24"/>
                  </a:cubicBezTo>
                  <a:cubicBezTo>
                    <a:pt x="46" y="25"/>
                    <a:pt x="43" y="24"/>
                    <a:pt x="43" y="25"/>
                  </a:cubicBezTo>
                  <a:cubicBezTo>
                    <a:pt x="43" y="27"/>
                    <a:pt x="47" y="28"/>
                    <a:pt x="47" y="30"/>
                  </a:cubicBezTo>
                  <a:cubicBezTo>
                    <a:pt x="46" y="32"/>
                    <a:pt x="42" y="33"/>
                    <a:pt x="40" y="33"/>
                  </a:cubicBezTo>
                  <a:cubicBezTo>
                    <a:pt x="39" y="34"/>
                    <a:pt x="39" y="32"/>
                    <a:pt x="38" y="32"/>
                  </a:cubicBezTo>
                  <a:cubicBezTo>
                    <a:pt x="38" y="31"/>
                    <a:pt x="38" y="29"/>
                    <a:pt x="37" y="30"/>
                  </a:cubicBezTo>
                  <a:cubicBezTo>
                    <a:pt x="36" y="30"/>
                    <a:pt x="36" y="32"/>
                    <a:pt x="36" y="32"/>
                  </a:cubicBezTo>
                  <a:cubicBezTo>
                    <a:pt x="34" y="35"/>
                    <a:pt x="34" y="38"/>
                    <a:pt x="31" y="40"/>
                  </a:cubicBezTo>
                  <a:cubicBezTo>
                    <a:pt x="29" y="41"/>
                    <a:pt x="25" y="42"/>
                    <a:pt x="24" y="40"/>
                  </a:cubicBezTo>
                  <a:cubicBezTo>
                    <a:pt x="22" y="38"/>
                    <a:pt x="25" y="35"/>
                    <a:pt x="24" y="32"/>
                  </a:cubicBezTo>
                  <a:cubicBezTo>
                    <a:pt x="24" y="31"/>
                    <a:pt x="22" y="31"/>
                    <a:pt x="22" y="31"/>
                  </a:cubicBezTo>
                  <a:cubicBezTo>
                    <a:pt x="20" y="33"/>
                    <a:pt x="21" y="36"/>
                    <a:pt x="19" y="38"/>
                  </a:cubicBezTo>
                  <a:cubicBezTo>
                    <a:pt x="18" y="39"/>
                    <a:pt x="17" y="39"/>
                    <a:pt x="16" y="38"/>
                  </a:cubicBezTo>
                  <a:cubicBezTo>
                    <a:pt x="13" y="38"/>
                    <a:pt x="12" y="35"/>
                    <a:pt x="10" y="35"/>
                  </a:cubicBezTo>
                  <a:cubicBezTo>
                    <a:pt x="7" y="35"/>
                    <a:pt x="6" y="39"/>
                    <a:pt x="4" y="39"/>
                  </a:cubicBezTo>
                  <a:cubicBezTo>
                    <a:pt x="2" y="40"/>
                    <a:pt x="0" y="38"/>
                    <a:pt x="0" y="36"/>
                  </a:cubicBezTo>
                  <a:cubicBezTo>
                    <a:pt x="0" y="34"/>
                    <a:pt x="2" y="31"/>
                    <a:pt x="4" y="30"/>
                  </a:cubicBezTo>
                  <a:cubicBezTo>
                    <a:pt x="7" y="28"/>
                    <a:pt x="9" y="27"/>
                    <a:pt x="12" y="27"/>
                  </a:cubicBezTo>
                  <a:cubicBezTo>
                    <a:pt x="13" y="27"/>
                    <a:pt x="15" y="29"/>
                    <a:pt x="16" y="28"/>
                  </a:cubicBezTo>
                  <a:cubicBezTo>
                    <a:pt x="19" y="27"/>
                    <a:pt x="20" y="23"/>
                    <a:pt x="22" y="21"/>
                  </a:cubicBezTo>
                  <a:cubicBezTo>
                    <a:pt x="25" y="19"/>
                    <a:pt x="28" y="19"/>
                    <a:pt x="31" y="17"/>
                  </a:cubicBezTo>
                  <a:cubicBezTo>
                    <a:pt x="35" y="15"/>
                    <a:pt x="39" y="12"/>
                    <a:pt x="43" y="9"/>
                  </a:cubicBezTo>
                  <a:cubicBezTo>
                    <a:pt x="44" y="8"/>
                    <a:pt x="45" y="6"/>
                    <a:pt x="47" y="5"/>
                  </a:cubicBezTo>
                  <a:cubicBezTo>
                    <a:pt x="50" y="4"/>
                    <a:pt x="53" y="4"/>
                    <a:pt x="56" y="4"/>
                  </a:cubicBezTo>
                  <a:cubicBezTo>
                    <a:pt x="58" y="3"/>
                    <a:pt x="60" y="3"/>
                    <a:pt x="62" y="4"/>
                  </a:cubicBezTo>
                  <a:cubicBezTo>
                    <a:pt x="64" y="4"/>
                    <a:pt x="66" y="7"/>
                    <a:pt x="68" y="7"/>
                  </a:cubicBezTo>
                  <a:cubicBezTo>
                    <a:pt x="70" y="8"/>
                    <a:pt x="71" y="7"/>
                    <a:pt x="72" y="6"/>
                  </a:cubicBezTo>
                  <a:cubicBezTo>
                    <a:pt x="73" y="5"/>
                    <a:pt x="71" y="3"/>
                    <a:pt x="72" y="2"/>
                  </a:cubicBezTo>
                  <a:cubicBezTo>
                    <a:pt x="73" y="0"/>
                    <a:pt x="75" y="0"/>
                    <a:pt x="77"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07" name="Freeform 3575"/>
            <p:cNvSpPr>
              <a:spLocks noChangeAspect="1"/>
            </p:cNvSpPr>
            <p:nvPr/>
          </p:nvSpPr>
          <p:spPr bwMode="auto">
            <a:xfrm>
              <a:off x="6002010" y="2965265"/>
              <a:ext cx="174810" cy="103977"/>
            </a:xfrm>
            <a:custGeom>
              <a:avLst/>
              <a:gdLst>
                <a:gd name="T0" fmla="*/ 1 w 21"/>
                <a:gd name="T1" fmla="*/ 11 h 15"/>
                <a:gd name="T2" fmla="*/ 1 w 21"/>
                <a:gd name="T3" fmla="*/ 13 h 15"/>
                <a:gd name="T4" fmla="*/ 10 w 21"/>
                <a:gd name="T5" fmla="*/ 18 h 15"/>
                <a:gd name="T6" fmla="*/ 14 w 21"/>
                <a:gd name="T7" fmla="*/ 12 h 15"/>
                <a:gd name="T8" fmla="*/ 25 w 21"/>
                <a:gd name="T9" fmla="*/ 4 h 15"/>
                <a:gd name="T10" fmla="*/ 24 w 21"/>
                <a:gd name="T11" fmla="*/ 1 h 15"/>
                <a:gd name="T12" fmla="*/ 18 w 21"/>
                <a:gd name="T13" fmla="*/ 4 h 15"/>
                <a:gd name="T14" fmla="*/ 10 w 21"/>
                <a:gd name="T15" fmla="*/ 6 h 15"/>
                <a:gd name="T16" fmla="*/ 1 w 21"/>
                <a:gd name="T17" fmla="*/ 11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5"/>
                <a:gd name="T29" fmla="*/ 21 w 2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5">
                  <a:moveTo>
                    <a:pt x="1" y="9"/>
                  </a:moveTo>
                  <a:cubicBezTo>
                    <a:pt x="0" y="9"/>
                    <a:pt x="0" y="11"/>
                    <a:pt x="1" y="11"/>
                  </a:cubicBezTo>
                  <a:cubicBezTo>
                    <a:pt x="3" y="13"/>
                    <a:pt x="5" y="15"/>
                    <a:pt x="8" y="15"/>
                  </a:cubicBezTo>
                  <a:cubicBezTo>
                    <a:pt x="10" y="15"/>
                    <a:pt x="11" y="12"/>
                    <a:pt x="12" y="10"/>
                  </a:cubicBezTo>
                  <a:cubicBezTo>
                    <a:pt x="15" y="8"/>
                    <a:pt x="19" y="6"/>
                    <a:pt x="21" y="3"/>
                  </a:cubicBezTo>
                  <a:cubicBezTo>
                    <a:pt x="21" y="2"/>
                    <a:pt x="21" y="1"/>
                    <a:pt x="20" y="1"/>
                  </a:cubicBezTo>
                  <a:cubicBezTo>
                    <a:pt x="18" y="0"/>
                    <a:pt x="17" y="2"/>
                    <a:pt x="15" y="3"/>
                  </a:cubicBezTo>
                  <a:cubicBezTo>
                    <a:pt x="13" y="4"/>
                    <a:pt x="10" y="4"/>
                    <a:pt x="8" y="5"/>
                  </a:cubicBezTo>
                  <a:cubicBezTo>
                    <a:pt x="5" y="6"/>
                    <a:pt x="3" y="7"/>
                    <a:pt x="1" y="9"/>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08" name="Freeform 3577"/>
            <p:cNvSpPr>
              <a:spLocks noChangeAspect="1"/>
            </p:cNvSpPr>
            <p:nvPr/>
          </p:nvSpPr>
          <p:spPr bwMode="auto">
            <a:xfrm>
              <a:off x="6501474" y="2629346"/>
              <a:ext cx="116542" cy="71985"/>
            </a:xfrm>
            <a:custGeom>
              <a:avLst/>
              <a:gdLst>
                <a:gd name="T0" fmla="*/ 0 w 14"/>
                <a:gd name="T1" fmla="*/ 2 h 10"/>
                <a:gd name="T2" fmla="*/ 0 w 14"/>
                <a:gd name="T3" fmla="*/ 5 h 10"/>
                <a:gd name="T4" fmla="*/ 7 w 14"/>
                <a:gd name="T5" fmla="*/ 8 h 10"/>
                <a:gd name="T6" fmla="*/ 10 w 14"/>
                <a:gd name="T7" fmla="*/ 12 h 10"/>
                <a:gd name="T8" fmla="*/ 16 w 14"/>
                <a:gd name="T9" fmla="*/ 8 h 10"/>
                <a:gd name="T10" fmla="*/ 13 w 14"/>
                <a:gd name="T11" fmla="*/ 4 h 10"/>
                <a:gd name="T12" fmla="*/ 11 w 14"/>
                <a:gd name="T13" fmla="*/ 1 h 10"/>
                <a:gd name="T14" fmla="*/ 4 w 14"/>
                <a:gd name="T15" fmla="*/ 1 h 10"/>
                <a:gd name="T16" fmla="*/ 0 w 14"/>
                <a:gd name="T17" fmla="*/ 2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0"/>
                <a:gd name="T29" fmla="*/ 14 w 14"/>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0">
                  <a:moveTo>
                    <a:pt x="0" y="2"/>
                  </a:moveTo>
                  <a:cubicBezTo>
                    <a:pt x="0" y="3"/>
                    <a:pt x="0" y="4"/>
                    <a:pt x="0" y="4"/>
                  </a:cubicBezTo>
                  <a:cubicBezTo>
                    <a:pt x="2" y="6"/>
                    <a:pt x="4" y="6"/>
                    <a:pt x="6" y="7"/>
                  </a:cubicBezTo>
                  <a:cubicBezTo>
                    <a:pt x="7" y="8"/>
                    <a:pt x="7" y="10"/>
                    <a:pt x="8" y="10"/>
                  </a:cubicBezTo>
                  <a:cubicBezTo>
                    <a:pt x="10" y="9"/>
                    <a:pt x="13" y="9"/>
                    <a:pt x="13" y="7"/>
                  </a:cubicBezTo>
                  <a:cubicBezTo>
                    <a:pt x="14" y="6"/>
                    <a:pt x="12" y="4"/>
                    <a:pt x="11" y="3"/>
                  </a:cubicBezTo>
                  <a:cubicBezTo>
                    <a:pt x="10" y="2"/>
                    <a:pt x="10" y="1"/>
                    <a:pt x="9" y="1"/>
                  </a:cubicBezTo>
                  <a:cubicBezTo>
                    <a:pt x="7" y="0"/>
                    <a:pt x="5" y="1"/>
                    <a:pt x="3" y="1"/>
                  </a:cubicBezTo>
                  <a:cubicBezTo>
                    <a:pt x="2" y="1"/>
                    <a:pt x="1" y="1"/>
                    <a:pt x="0"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09" name="Freeform 3578"/>
            <p:cNvSpPr>
              <a:spLocks noChangeAspect="1"/>
            </p:cNvSpPr>
            <p:nvPr/>
          </p:nvSpPr>
          <p:spPr bwMode="auto">
            <a:xfrm>
              <a:off x="6626338" y="2605354"/>
              <a:ext cx="341303" cy="151961"/>
            </a:xfrm>
            <a:custGeom>
              <a:avLst/>
              <a:gdLst>
                <a:gd name="T0" fmla="*/ 2 w 42"/>
                <a:gd name="T1" fmla="*/ 7 h 21"/>
                <a:gd name="T2" fmla="*/ 0 w 42"/>
                <a:gd name="T3" fmla="*/ 17 h 21"/>
                <a:gd name="T4" fmla="*/ 6 w 42"/>
                <a:gd name="T5" fmla="*/ 23 h 21"/>
                <a:gd name="T6" fmla="*/ 12 w 42"/>
                <a:gd name="T7" fmla="*/ 25 h 21"/>
                <a:gd name="T8" fmla="*/ 23 w 42"/>
                <a:gd name="T9" fmla="*/ 20 h 21"/>
                <a:gd name="T10" fmla="*/ 29 w 42"/>
                <a:gd name="T11" fmla="*/ 21 h 21"/>
                <a:gd name="T12" fmla="*/ 34 w 42"/>
                <a:gd name="T13" fmla="*/ 20 h 21"/>
                <a:gd name="T14" fmla="*/ 41 w 42"/>
                <a:gd name="T15" fmla="*/ 17 h 21"/>
                <a:gd name="T16" fmla="*/ 41 w 42"/>
                <a:gd name="T17" fmla="*/ 13 h 21"/>
                <a:gd name="T18" fmla="*/ 34 w 42"/>
                <a:gd name="T19" fmla="*/ 12 h 21"/>
                <a:gd name="T20" fmla="*/ 29 w 42"/>
                <a:gd name="T21" fmla="*/ 11 h 21"/>
                <a:gd name="T22" fmla="*/ 36 w 42"/>
                <a:gd name="T23" fmla="*/ 7 h 21"/>
                <a:gd name="T24" fmla="*/ 46 w 42"/>
                <a:gd name="T25" fmla="*/ 7 h 21"/>
                <a:gd name="T26" fmla="*/ 50 w 42"/>
                <a:gd name="T27" fmla="*/ 2 h 21"/>
                <a:gd name="T28" fmla="*/ 45 w 42"/>
                <a:gd name="T29" fmla="*/ 0 h 21"/>
                <a:gd name="T30" fmla="*/ 32 w 42"/>
                <a:gd name="T31" fmla="*/ 1 h 21"/>
                <a:gd name="T32" fmla="*/ 19 w 42"/>
                <a:gd name="T33" fmla="*/ 4 h 21"/>
                <a:gd name="T34" fmla="*/ 11 w 42"/>
                <a:gd name="T35" fmla="*/ 6 h 21"/>
                <a:gd name="T36" fmla="*/ 2 w 42"/>
                <a:gd name="T37" fmla="*/ 7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21"/>
                <a:gd name="T59" fmla="*/ 42 w 42"/>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21">
                  <a:moveTo>
                    <a:pt x="2" y="6"/>
                  </a:moveTo>
                  <a:cubicBezTo>
                    <a:pt x="0" y="8"/>
                    <a:pt x="0" y="11"/>
                    <a:pt x="0" y="14"/>
                  </a:cubicBezTo>
                  <a:cubicBezTo>
                    <a:pt x="1" y="16"/>
                    <a:pt x="3" y="18"/>
                    <a:pt x="5" y="19"/>
                  </a:cubicBezTo>
                  <a:cubicBezTo>
                    <a:pt x="7" y="20"/>
                    <a:pt x="9" y="21"/>
                    <a:pt x="10" y="21"/>
                  </a:cubicBezTo>
                  <a:cubicBezTo>
                    <a:pt x="13" y="20"/>
                    <a:pt x="16" y="17"/>
                    <a:pt x="19" y="17"/>
                  </a:cubicBezTo>
                  <a:cubicBezTo>
                    <a:pt x="21" y="17"/>
                    <a:pt x="22" y="18"/>
                    <a:pt x="24" y="18"/>
                  </a:cubicBezTo>
                  <a:cubicBezTo>
                    <a:pt x="26" y="19"/>
                    <a:pt x="27" y="18"/>
                    <a:pt x="28" y="17"/>
                  </a:cubicBezTo>
                  <a:cubicBezTo>
                    <a:pt x="30" y="17"/>
                    <a:pt x="32" y="16"/>
                    <a:pt x="34" y="14"/>
                  </a:cubicBezTo>
                  <a:cubicBezTo>
                    <a:pt x="34" y="13"/>
                    <a:pt x="35" y="12"/>
                    <a:pt x="34" y="11"/>
                  </a:cubicBezTo>
                  <a:cubicBezTo>
                    <a:pt x="32" y="10"/>
                    <a:pt x="30" y="11"/>
                    <a:pt x="28" y="10"/>
                  </a:cubicBezTo>
                  <a:cubicBezTo>
                    <a:pt x="27" y="10"/>
                    <a:pt x="23" y="10"/>
                    <a:pt x="24" y="9"/>
                  </a:cubicBezTo>
                  <a:cubicBezTo>
                    <a:pt x="25" y="7"/>
                    <a:pt x="28" y="7"/>
                    <a:pt x="30" y="6"/>
                  </a:cubicBezTo>
                  <a:cubicBezTo>
                    <a:pt x="33" y="6"/>
                    <a:pt x="35" y="6"/>
                    <a:pt x="38" y="6"/>
                  </a:cubicBezTo>
                  <a:cubicBezTo>
                    <a:pt x="39" y="5"/>
                    <a:pt x="42" y="4"/>
                    <a:pt x="41" y="2"/>
                  </a:cubicBezTo>
                  <a:cubicBezTo>
                    <a:pt x="41" y="1"/>
                    <a:pt x="39" y="1"/>
                    <a:pt x="37" y="0"/>
                  </a:cubicBezTo>
                  <a:cubicBezTo>
                    <a:pt x="33" y="0"/>
                    <a:pt x="30" y="1"/>
                    <a:pt x="26" y="1"/>
                  </a:cubicBezTo>
                  <a:cubicBezTo>
                    <a:pt x="23" y="2"/>
                    <a:pt x="20" y="2"/>
                    <a:pt x="16" y="3"/>
                  </a:cubicBezTo>
                  <a:cubicBezTo>
                    <a:pt x="14" y="4"/>
                    <a:pt x="11" y="4"/>
                    <a:pt x="9" y="5"/>
                  </a:cubicBezTo>
                  <a:cubicBezTo>
                    <a:pt x="6" y="6"/>
                    <a:pt x="4" y="5"/>
                    <a:pt x="2" y="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10" name="Freeform 3579"/>
            <p:cNvSpPr>
              <a:spLocks noChangeAspect="1"/>
            </p:cNvSpPr>
            <p:nvPr/>
          </p:nvSpPr>
          <p:spPr bwMode="auto">
            <a:xfrm>
              <a:off x="6667962" y="2493381"/>
              <a:ext cx="324649" cy="95977"/>
            </a:xfrm>
            <a:custGeom>
              <a:avLst/>
              <a:gdLst>
                <a:gd name="T0" fmla="*/ 42 w 40"/>
                <a:gd name="T1" fmla="*/ 1 h 13"/>
                <a:gd name="T2" fmla="*/ 47 w 40"/>
                <a:gd name="T3" fmla="*/ 7 h 13"/>
                <a:gd name="T4" fmla="*/ 47 w 40"/>
                <a:gd name="T5" fmla="*/ 15 h 13"/>
                <a:gd name="T6" fmla="*/ 42 w 40"/>
                <a:gd name="T7" fmla="*/ 15 h 13"/>
                <a:gd name="T8" fmla="*/ 36 w 40"/>
                <a:gd name="T9" fmla="*/ 15 h 13"/>
                <a:gd name="T10" fmla="*/ 29 w 40"/>
                <a:gd name="T11" fmla="*/ 12 h 13"/>
                <a:gd name="T12" fmla="*/ 25 w 40"/>
                <a:gd name="T13" fmla="*/ 16 h 13"/>
                <a:gd name="T14" fmla="*/ 20 w 40"/>
                <a:gd name="T15" fmla="*/ 15 h 13"/>
                <a:gd name="T16" fmla="*/ 16 w 40"/>
                <a:gd name="T17" fmla="*/ 11 h 13"/>
                <a:gd name="T18" fmla="*/ 7 w 40"/>
                <a:gd name="T19" fmla="*/ 15 h 13"/>
                <a:gd name="T20" fmla="*/ 1 w 40"/>
                <a:gd name="T21" fmla="*/ 15 h 13"/>
                <a:gd name="T22" fmla="*/ 2 w 40"/>
                <a:gd name="T23" fmla="*/ 10 h 13"/>
                <a:gd name="T24" fmla="*/ 18 w 40"/>
                <a:gd name="T25" fmla="*/ 6 h 13"/>
                <a:gd name="T26" fmla="*/ 25 w 40"/>
                <a:gd name="T27" fmla="*/ 6 h 13"/>
                <a:gd name="T28" fmla="*/ 34 w 40"/>
                <a:gd name="T29" fmla="*/ 1 h 13"/>
                <a:gd name="T30" fmla="*/ 42 w 40"/>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13"/>
                <a:gd name="T50" fmla="*/ 40 w 40"/>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13">
                  <a:moveTo>
                    <a:pt x="35" y="1"/>
                  </a:moveTo>
                  <a:cubicBezTo>
                    <a:pt x="37" y="2"/>
                    <a:pt x="39" y="4"/>
                    <a:pt x="39" y="6"/>
                  </a:cubicBezTo>
                  <a:cubicBezTo>
                    <a:pt x="40" y="8"/>
                    <a:pt x="40" y="11"/>
                    <a:pt x="39" y="12"/>
                  </a:cubicBezTo>
                  <a:cubicBezTo>
                    <a:pt x="38" y="13"/>
                    <a:pt x="36" y="12"/>
                    <a:pt x="35" y="12"/>
                  </a:cubicBezTo>
                  <a:cubicBezTo>
                    <a:pt x="33" y="12"/>
                    <a:pt x="31" y="13"/>
                    <a:pt x="30" y="12"/>
                  </a:cubicBezTo>
                  <a:cubicBezTo>
                    <a:pt x="28" y="12"/>
                    <a:pt x="26" y="9"/>
                    <a:pt x="24" y="10"/>
                  </a:cubicBezTo>
                  <a:cubicBezTo>
                    <a:pt x="23" y="10"/>
                    <a:pt x="22" y="12"/>
                    <a:pt x="21" y="13"/>
                  </a:cubicBezTo>
                  <a:cubicBezTo>
                    <a:pt x="19" y="13"/>
                    <a:pt x="18" y="12"/>
                    <a:pt x="17" y="12"/>
                  </a:cubicBezTo>
                  <a:cubicBezTo>
                    <a:pt x="15" y="11"/>
                    <a:pt x="15" y="9"/>
                    <a:pt x="13" y="9"/>
                  </a:cubicBezTo>
                  <a:cubicBezTo>
                    <a:pt x="10" y="9"/>
                    <a:pt x="9" y="11"/>
                    <a:pt x="6" y="12"/>
                  </a:cubicBezTo>
                  <a:cubicBezTo>
                    <a:pt x="5" y="13"/>
                    <a:pt x="2" y="13"/>
                    <a:pt x="1" y="12"/>
                  </a:cubicBezTo>
                  <a:cubicBezTo>
                    <a:pt x="0" y="11"/>
                    <a:pt x="1" y="9"/>
                    <a:pt x="2" y="8"/>
                  </a:cubicBezTo>
                  <a:cubicBezTo>
                    <a:pt x="6" y="6"/>
                    <a:pt x="11" y="6"/>
                    <a:pt x="15" y="5"/>
                  </a:cubicBezTo>
                  <a:cubicBezTo>
                    <a:pt x="17" y="5"/>
                    <a:pt x="19" y="5"/>
                    <a:pt x="21" y="5"/>
                  </a:cubicBezTo>
                  <a:cubicBezTo>
                    <a:pt x="24" y="4"/>
                    <a:pt x="26" y="2"/>
                    <a:pt x="28" y="1"/>
                  </a:cubicBezTo>
                  <a:cubicBezTo>
                    <a:pt x="30" y="0"/>
                    <a:pt x="33" y="0"/>
                    <a:pt x="3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11" name="Freeform 3580"/>
            <p:cNvSpPr>
              <a:spLocks noChangeAspect="1"/>
            </p:cNvSpPr>
            <p:nvPr/>
          </p:nvSpPr>
          <p:spPr bwMode="auto">
            <a:xfrm>
              <a:off x="7209046" y="3069242"/>
              <a:ext cx="124869" cy="79981"/>
            </a:xfrm>
            <a:custGeom>
              <a:avLst/>
              <a:gdLst>
                <a:gd name="T0" fmla="*/ 8 w 15"/>
                <a:gd name="T1" fmla="*/ 1 h 12"/>
                <a:gd name="T2" fmla="*/ 14 w 15"/>
                <a:gd name="T3" fmla="*/ 1 h 12"/>
                <a:gd name="T4" fmla="*/ 17 w 15"/>
                <a:gd name="T5" fmla="*/ 9 h 12"/>
                <a:gd name="T6" fmla="*/ 11 w 15"/>
                <a:gd name="T7" fmla="*/ 14 h 12"/>
                <a:gd name="T8" fmla="*/ 5 w 15"/>
                <a:gd name="T9" fmla="*/ 12 h 12"/>
                <a:gd name="T10" fmla="*/ 0 w 15"/>
                <a:gd name="T11" fmla="*/ 9 h 12"/>
                <a:gd name="T12" fmla="*/ 5 w 15"/>
                <a:gd name="T13" fmla="*/ 2 h 12"/>
                <a:gd name="T14" fmla="*/ 8 w 15"/>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2"/>
                <a:gd name="T26" fmla="*/ 15 w 15"/>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2">
                  <a:moveTo>
                    <a:pt x="7" y="1"/>
                  </a:moveTo>
                  <a:cubicBezTo>
                    <a:pt x="9" y="1"/>
                    <a:pt x="11" y="0"/>
                    <a:pt x="12" y="1"/>
                  </a:cubicBezTo>
                  <a:cubicBezTo>
                    <a:pt x="14" y="3"/>
                    <a:pt x="15" y="6"/>
                    <a:pt x="14" y="8"/>
                  </a:cubicBezTo>
                  <a:cubicBezTo>
                    <a:pt x="14" y="10"/>
                    <a:pt x="11" y="11"/>
                    <a:pt x="9" y="12"/>
                  </a:cubicBezTo>
                  <a:cubicBezTo>
                    <a:pt x="7" y="12"/>
                    <a:pt x="5" y="11"/>
                    <a:pt x="4" y="10"/>
                  </a:cubicBezTo>
                  <a:cubicBezTo>
                    <a:pt x="2" y="9"/>
                    <a:pt x="0" y="9"/>
                    <a:pt x="0" y="8"/>
                  </a:cubicBezTo>
                  <a:cubicBezTo>
                    <a:pt x="1" y="5"/>
                    <a:pt x="3" y="3"/>
                    <a:pt x="4" y="2"/>
                  </a:cubicBezTo>
                  <a:cubicBezTo>
                    <a:pt x="5" y="1"/>
                    <a:pt x="6" y="1"/>
                    <a:pt x="7"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12" name="Freeform 3581"/>
            <p:cNvSpPr>
              <a:spLocks noChangeAspect="1"/>
            </p:cNvSpPr>
            <p:nvPr/>
          </p:nvSpPr>
          <p:spPr bwMode="auto">
            <a:xfrm>
              <a:off x="7258993" y="2669339"/>
              <a:ext cx="116542" cy="119969"/>
            </a:xfrm>
            <a:custGeom>
              <a:avLst/>
              <a:gdLst>
                <a:gd name="T0" fmla="*/ 4 w 15"/>
                <a:gd name="T1" fmla="*/ 1 h 17"/>
                <a:gd name="T2" fmla="*/ 12 w 15"/>
                <a:gd name="T3" fmla="*/ 7 h 17"/>
                <a:gd name="T4" fmla="*/ 18 w 15"/>
                <a:gd name="T5" fmla="*/ 15 h 17"/>
                <a:gd name="T6" fmla="*/ 12 w 15"/>
                <a:gd name="T7" fmla="*/ 19 h 17"/>
                <a:gd name="T8" fmla="*/ 6 w 15"/>
                <a:gd name="T9" fmla="*/ 13 h 17"/>
                <a:gd name="T10" fmla="*/ 0 w 15"/>
                <a:gd name="T11" fmla="*/ 4 h 17"/>
                <a:gd name="T12" fmla="*/ 0 w 15"/>
                <a:gd name="T13" fmla="*/ 1 h 17"/>
                <a:gd name="T14" fmla="*/ 4 w 15"/>
                <a:gd name="T15" fmla="*/ 1 h 1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7"/>
                <a:gd name="T26" fmla="*/ 15 w 15"/>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7">
                  <a:moveTo>
                    <a:pt x="3" y="1"/>
                  </a:moveTo>
                  <a:cubicBezTo>
                    <a:pt x="6" y="2"/>
                    <a:pt x="8" y="4"/>
                    <a:pt x="10" y="6"/>
                  </a:cubicBezTo>
                  <a:cubicBezTo>
                    <a:pt x="12" y="8"/>
                    <a:pt x="15" y="10"/>
                    <a:pt x="15" y="13"/>
                  </a:cubicBezTo>
                  <a:cubicBezTo>
                    <a:pt x="15" y="15"/>
                    <a:pt x="11" y="17"/>
                    <a:pt x="10" y="16"/>
                  </a:cubicBezTo>
                  <a:cubicBezTo>
                    <a:pt x="7" y="16"/>
                    <a:pt x="6" y="13"/>
                    <a:pt x="5" y="11"/>
                  </a:cubicBezTo>
                  <a:cubicBezTo>
                    <a:pt x="3" y="8"/>
                    <a:pt x="1" y="6"/>
                    <a:pt x="0" y="3"/>
                  </a:cubicBezTo>
                  <a:cubicBezTo>
                    <a:pt x="0" y="2"/>
                    <a:pt x="0" y="1"/>
                    <a:pt x="0" y="1"/>
                  </a:cubicBezTo>
                  <a:cubicBezTo>
                    <a:pt x="1" y="0"/>
                    <a:pt x="3" y="0"/>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13" name="Freeform 3582"/>
            <p:cNvSpPr>
              <a:spLocks noChangeAspect="1"/>
            </p:cNvSpPr>
            <p:nvPr/>
          </p:nvSpPr>
          <p:spPr bwMode="auto">
            <a:xfrm>
              <a:off x="7300617" y="2845296"/>
              <a:ext cx="158161" cy="71980"/>
            </a:xfrm>
            <a:custGeom>
              <a:avLst/>
              <a:gdLst>
                <a:gd name="T0" fmla="*/ 13 w 19"/>
                <a:gd name="T1" fmla="*/ 2 h 10"/>
                <a:gd name="T2" fmla="*/ 22 w 19"/>
                <a:gd name="T3" fmla="*/ 10 h 10"/>
                <a:gd name="T4" fmla="*/ 16 w 19"/>
                <a:gd name="T5" fmla="*/ 12 h 10"/>
                <a:gd name="T6" fmla="*/ 7 w 19"/>
                <a:gd name="T7" fmla="*/ 10 h 10"/>
                <a:gd name="T8" fmla="*/ 1 w 19"/>
                <a:gd name="T9" fmla="*/ 2 h 10"/>
                <a:gd name="T10" fmla="*/ 13 w 19"/>
                <a:gd name="T11" fmla="*/ 2 h 10"/>
                <a:gd name="T12" fmla="*/ 0 60000 65536"/>
                <a:gd name="T13" fmla="*/ 0 60000 65536"/>
                <a:gd name="T14" fmla="*/ 0 60000 65536"/>
                <a:gd name="T15" fmla="*/ 0 60000 65536"/>
                <a:gd name="T16" fmla="*/ 0 60000 65536"/>
                <a:gd name="T17" fmla="*/ 0 60000 65536"/>
                <a:gd name="T18" fmla="*/ 0 w 19"/>
                <a:gd name="T19" fmla="*/ 0 h 10"/>
                <a:gd name="T20" fmla="*/ 19 w 1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9" h="10">
                  <a:moveTo>
                    <a:pt x="11" y="2"/>
                  </a:moveTo>
                  <a:cubicBezTo>
                    <a:pt x="14" y="3"/>
                    <a:pt x="18" y="5"/>
                    <a:pt x="18" y="8"/>
                  </a:cubicBezTo>
                  <a:cubicBezTo>
                    <a:pt x="19" y="10"/>
                    <a:pt x="15" y="10"/>
                    <a:pt x="13" y="10"/>
                  </a:cubicBezTo>
                  <a:cubicBezTo>
                    <a:pt x="11" y="10"/>
                    <a:pt x="8" y="10"/>
                    <a:pt x="6" y="8"/>
                  </a:cubicBezTo>
                  <a:cubicBezTo>
                    <a:pt x="4" y="7"/>
                    <a:pt x="0" y="4"/>
                    <a:pt x="1" y="2"/>
                  </a:cubicBezTo>
                  <a:cubicBezTo>
                    <a:pt x="4" y="0"/>
                    <a:pt x="8" y="1"/>
                    <a:pt x="1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14" name="Freeform 3583"/>
            <p:cNvSpPr>
              <a:spLocks noChangeAspect="1"/>
            </p:cNvSpPr>
            <p:nvPr/>
          </p:nvSpPr>
          <p:spPr bwMode="auto">
            <a:xfrm>
              <a:off x="7317266" y="2917276"/>
              <a:ext cx="174810" cy="47988"/>
            </a:xfrm>
            <a:custGeom>
              <a:avLst/>
              <a:gdLst>
                <a:gd name="T0" fmla="*/ 24 w 21"/>
                <a:gd name="T1" fmla="*/ 0 h 6"/>
                <a:gd name="T2" fmla="*/ 26 w 21"/>
                <a:gd name="T3" fmla="*/ 1 h 6"/>
                <a:gd name="T4" fmla="*/ 20 w 21"/>
                <a:gd name="T5" fmla="*/ 6 h 6"/>
                <a:gd name="T6" fmla="*/ 7 w 21"/>
                <a:gd name="T7" fmla="*/ 7 h 6"/>
                <a:gd name="T8" fmla="*/ 1 w 21"/>
                <a:gd name="T9" fmla="*/ 6 h 6"/>
                <a:gd name="T10" fmla="*/ 1 w 21"/>
                <a:gd name="T11" fmla="*/ 2 h 6"/>
                <a:gd name="T12" fmla="*/ 15 w 21"/>
                <a:gd name="T13" fmla="*/ 1 h 6"/>
                <a:gd name="T14" fmla="*/ 24 w 21"/>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6"/>
                <a:gd name="T26" fmla="*/ 21 w 21"/>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6">
                  <a:moveTo>
                    <a:pt x="19" y="0"/>
                  </a:moveTo>
                  <a:cubicBezTo>
                    <a:pt x="20" y="0"/>
                    <a:pt x="21" y="1"/>
                    <a:pt x="21" y="1"/>
                  </a:cubicBezTo>
                  <a:cubicBezTo>
                    <a:pt x="20" y="3"/>
                    <a:pt x="18" y="4"/>
                    <a:pt x="16" y="5"/>
                  </a:cubicBezTo>
                  <a:cubicBezTo>
                    <a:pt x="13" y="6"/>
                    <a:pt x="9" y="6"/>
                    <a:pt x="6" y="6"/>
                  </a:cubicBezTo>
                  <a:cubicBezTo>
                    <a:pt x="4" y="6"/>
                    <a:pt x="2" y="6"/>
                    <a:pt x="1" y="5"/>
                  </a:cubicBezTo>
                  <a:cubicBezTo>
                    <a:pt x="0" y="4"/>
                    <a:pt x="0" y="2"/>
                    <a:pt x="1" y="2"/>
                  </a:cubicBezTo>
                  <a:cubicBezTo>
                    <a:pt x="4" y="0"/>
                    <a:pt x="8" y="2"/>
                    <a:pt x="12" y="1"/>
                  </a:cubicBezTo>
                  <a:cubicBezTo>
                    <a:pt x="14" y="1"/>
                    <a:pt x="17" y="0"/>
                    <a:pt x="19"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15" name="Freeform 3584"/>
            <p:cNvSpPr>
              <a:spLocks noChangeAspect="1"/>
            </p:cNvSpPr>
            <p:nvPr/>
          </p:nvSpPr>
          <p:spPr bwMode="auto">
            <a:xfrm>
              <a:off x="7342237" y="2965265"/>
              <a:ext cx="158166" cy="39993"/>
            </a:xfrm>
            <a:custGeom>
              <a:avLst/>
              <a:gdLst>
                <a:gd name="T0" fmla="*/ 10 w 19"/>
                <a:gd name="T1" fmla="*/ 2 h 6"/>
                <a:gd name="T2" fmla="*/ 18 w 19"/>
                <a:gd name="T3" fmla="*/ 0 h 6"/>
                <a:gd name="T4" fmla="*/ 22 w 19"/>
                <a:gd name="T5" fmla="*/ 1 h 6"/>
                <a:gd name="T6" fmla="*/ 12 w 19"/>
                <a:gd name="T7" fmla="*/ 4 h 6"/>
                <a:gd name="T8" fmla="*/ 5 w 19"/>
                <a:gd name="T9" fmla="*/ 7 h 6"/>
                <a:gd name="T10" fmla="*/ 1 w 19"/>
                <a:gd name="T11" fmla="*/ 5 h 6"/>
                <a:gd name="T12" fmla="*/ 10 w 19"/>
                <a:gd name="T13" fmla="*/ 2 h 6"/>
                <a:gd name="T14" fmla="*/ 0 60000 65536"/>
                <a:gd name="T15" fmla="*/ 0 60000 65536"/>
                <a:gd name="T16" fmla="*/ 0 60000 65536"/>
                <a:gd name="T17" fmla="*/ 0 60000 65536"/>
                <a:gd name="T18" fmla="*/ 0 60000 65536"/>
                <a:gd name="T19" fmla="*/ 0 60000 65536"/>
                <a:gd name="T20" fmla="*/ 0 60000 65536"/>
                <a:gd name="T21" fmla="*/ 0 w 19"/>
                <a:gd name="T22" fmla="*/ 0 h 6"/>
                <a:gd name="T23" fmla="*/ 19 w 1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
                  <a:moveTo>
                    <a:pt x="8" y="2"/>
                  </a:moveTo>
                  <a:cubicBezTo>
                    <a:pt x="10" y="2"/>
                    <a:pt x="13" y="0"/>
                    <a:pt x="15" y="0"/>
                  </a:cubicBezTo>
                  <a:cubicBezTo>
                    <a:pt x="16" y="0"/>
                    <a:pt x="19" y="0"/>
                    <a:pt x="18" y="1"/>
                  </a:cubicBezTo>
                  <a:cubicBezTo>
                    <a:pt x="16" y="2"/>
                    <a:pt x="13" y="2"/>
                    <a:pt x="10" y="3"/>
                  </a:cubicBezTo>
                  <a:cubicBezTo>
                    <a:pt x="8" y="4"/>
                    <a:pt x="6" y="6"/>
                    <a:pt x="4" y="6"/>
                  </a:cubicBezTo>
                  <a:cubicBezTo>
                    <a:pt x="3" y="6"/>
                    <a:pt x="0" y="4"/>
                    <a:pt x="1" y="4"/>
                  </a:cubicBezTo>
                  <a:cubicBezTo>
                    <a:pt x="3" y="2"/>
                    <a:pt x="6" y="3"/>
                    <a:pt x="8"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16" name="Freeform 3585"/>
            <p:cNvSpPr>
              <a:spLocks noChangeAspect="1"/>
            </p:cNvSpPr>
            <p:nvPr/>
          </p:nvSpPr>
          <p:spPr bwMode="auto">
            <a:xfrm>
              <a:off x="7400510" y="2981261"/>
              <a:ext cx="108215" cy="55989"/>
            </a:xfrm>
            <a:custGeom>
              <a:avLst/>
              <a:gdLst>
                <a:gd name="T0" fmla="*/ 0 w 14"/>
                <a:gd name="T1" fmla="*/ 6 h 7"/>
                <a:gd name="T2" fmla="*/ 5 w 14"/>
                <a:gd name="T3" fmla="*/ 8 h 7"/>
                <a:gd name="T4" fmla="*/ 11 w 14"/>
                <a:gd name="T5" fmla="*/ 4 h 7"/>
                <a:gd name="T6" fmla="*/ 17 w 14"/>
                <a:gd name="T7" fmla="*/ 1 h 7"/>
                <a:gd name="T8" fmla="*/ 15 w 14"/>
                <a:gd name="T9" fmla="*/ 0 h 7"/>
                <a:gd name="T10" fmla="*/ 5 w 14"/>
                <a:gd name="T11" fmla="*/ 3 h 7"/>
                <a:gd name="T12" fmla="*/ 0 w 14"/>
                <a:gd name="T13" fmla="*/ 6 h 7"/>
                <a:gd name="T14" fmla="*/ 0 60000 65536"/>
                <a:gd name="T15" fmla="*/ 0 60000 65536"/>
                <a:gd name="T16" fmla="*/ 0 60000 65536"/>
                <a:gd name="T17" fmla="*/ 0 60000 65536"/>
                <a:gd name="T18" fmla="*/ 0 60000 65536"/>
                <a:gd name="T19" fmla="*/ 0 60000 65536"/>
                <a:gd name="T20" fmla="*/ 0 60000 65536"/>
                <a:gd name="T21" fmla="*/ 0 w 14"/>
                <a:gd name="T22" fmla="*/ 0 h 7"/>
                <a:gd name="T23" fmla="*/ 14 w 1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7">
                  <a:moveTo>
                    <a:pt x="0" y="5"/>
                  </a:moveTo>
                  <a:cubicBezTo>
                    <a:pt x="0" y="7"/>
                    <a:pt x="3" y="6"/>
                    <a:pt x="4" y="6"/>
                  </a:cubicBezTo>
                  <a:cubicBezTo>
                    <a:pt x="6" y="5"/>
                    <a:pt x="7" y="4"/>
                    <a:pt x="9" y="3"/>
                  </a:cubicBezTo>
                  <a:cubicBezTo>
                    <a:pt x="11" y="2"/>
                    <a:pt x="13" y="2"/>
                    <a:pt x="14" y="1"/>
                  </a:cubicBezTo>
                  <a:cubicBezTo>
                    <a:pt x="14" y="0"/>
                    <a:pt x="13" y="0"/>
                    <a:pt x="12" y="0"/>
                  </a:cubicBezTo>
                  <a:cubicBezTo>
                    <a:pt x="9" y="0"/>
                    <a:pt x="6" y="1"/>
                    <a:pt x="4" y="2"/>
                  </a:cubicBezTo>
                  <a:cubicBezTo>
                    <a:pt x="2" y="3"/>
                    <a:pt x="0" y="4"/>
                    <a:pt x="0" y="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17" name="Freeform 3586"/>
            <p:cNvSpPr>
              <a:spLocks noChangeAspect="1"/>
            </p:cNvSpPr>
            <p:nvPr/>
          </p:nvSpPr>
          <p:spPr bwMode="auto">
            <a:xfrm>
              <a:off x="7433808" y="2861292"/>
              <a:ext cx="474488" cy="287931"/>
            </a:xfrm>
            <a:custGeom>
              <a:avLst/>
              <a:gdLst>
                <a:gd name="T0" fmla="*/ 26 w 59"/>
                <a:gd name="T1" fmla="*/ 34 h 40"/>
                <a:gd name="T2" fmla="*/ 24 w 59"/>
                <a:gd name="T3" fmla="*/ 37 h 40"/>
                <a:gd name="T4" fmla="*/ 28 w 59"/>
                <a:gd name="T5" fmla="*/ 40 h 40"/>
                <a:gd name="T6" fmla="*/ 24 w 59"/>
                <a:gd name="T7" fmla="*/ 41 h 40"/>
                <a:gd name="T8" fmla="*/ 25 w 59"/>
                <a:gd name="T9" fmla="*/ 47 h 40"/>
                <a:gd name="T10" fmla="*/ 31 w 59"/>
                <a:gd name="T11" fmla="*/ 47 h 40"/>
                <a:gd name="T12" fmla="*/ 36 w 59"/>
                <a:gd name="T13" fmla="*/ 44 h 40"/>
                <a:gd name="T14" fmla="*/ 40 w 59"/>
                <a:gd name="T15" fmla="*/ 47 h 40"/>
                <a:gd name="T16" fmla="*/ 46 w 59"/>
                <a:gd name="T17" fmla="*/ 47 h 40"/>
                <a:gd name="T18" fmla="*/ 55 w 59"/>
                <a:gd name="T19" fmla="*/ 46 h 40"/>
                <a:gd name="T20" fmla="*/ 55 w 59"/>
                <a:gd name="T21" fmla="*/ 42 h 40"/>
                <a:gd name="T22" fmla="*/ 60 w 59"/>
                <a:gd name="T23" fmla="*/ 43 h 40"/>
                <a:gd name="T24" fmla="*/ 58 w 59"/>
                <a:gd name="T25" fmla="*/ 38 h 40"/>
                <a:gd name="T26" fmla="*/ 58 w 59"/>
                <a:gd name="T27" fmla="*/ 34 h 40"/>
                <a:gd name="T28" fmla="*/ 61 w 59"/>
                <a:gd name="T29" fmla="*/ 31 h 40"/>
                <a:gd name="T30" fmla="*/ 66 w 59"/>
                <a:gd name="T31" fmla="*/ 35 h 40"/>
                <a:gd name="T32" fmla="*/ 69 w 59"/>
                <a:gd name="T33" fmla="*/ 29 h 40"/>
                <a:gd name="T34" fmla="*/ 65 w 59"/>
                <a:gd name="T35" fmla="*/ 25 h 40"/>
                <a:gd name="T36" fmla="*/ 69 w 59"/>
                <a:gd name="T37" fmla="*/ 17 h 40"/>
                <a:gd name="T38" fmla="*/ 70 w 59"/>
                <a:gd name="T39" fmla="*/ 11 h 40"/>
                <a:gd name="T40" fmla="*/ 71 w 59"/>
                <a:gd name="T41" fmla="*/ 5 h 40"/>
                <a:gd name="T42" fmla="*/ 65 w 59"/>
                <a:gd name="T43" fmla="*/ 0 h 40"/>
                <a:gd name="T44" fmla="*/ 60 w 59"/>
                <a:gd name="T45" fmla="*/ 1 h 40"/>
                <a:gd name="T46" fmla="*/ 57 w 59"/>
                <a:gd name="T47" fmla="*/ 6 h 40"/>
                <a:gd name="T48" fmla="*/ 47 w 59"/>
                <a:gd name="T49" fmla="*/ 1 h 40"/>
                <a:gd name="T50" fmla="*/ 34 w 59"/>
                <a:gd name="T51" fmla="*/ 2 h 40"/>
                <a:gd name="T52" fmla="*/ 31 w 59"/>
                <a:gd name="T53" fmla="*/ 7 h 40"/>
                <a:gd name="T54" fmla="*/ 36 w 59"/>
                <a:gd name="T55" fmla="*/ 8 h 40"/>
                <a:gd name="T56" fmla="*/ 35 w 59"/>
                <a:gd name="T57" fmla="*/ 12 h 40"/>
                <a:gd name="T58" fmla="*/ 41 w 59"/>
                <a:gd name="T59" fmla="*/ 12 h 40"/>
                <a:gd name="T60" fmla="*/ 39 w 59"/>
                <a:gd name="T61" fmla="*/ 17 h 40"/>
                <a:gd name="T62" fmla="*/ 42 w 59"/>
                <a:gd name="T63" fmla="*/ 22 h 40"/>
                <a:gd name="T64" fmla="*/ 32 w 59"/>
                <a:gd name="T65" fmla="*/ 18 h 40"/>
                <a:gd name="T66" fmla="*/ 26 w 59"/>
                <a:gd name="T67" fmla="*/ 8 h 40"/>
                <a:gd name="T68" fmla="*/ 18 w 59"/>
                <a:gd name="T69" fmla="*/ 6 h 40"/>
                <a:gd name="T70" fmla="*/ 13 w 59"/>
                <a:gd name="T71" fmla="*/ 12 h 40"/>
                <a:gd name="T72" fmla="*/ 19 w 59"/>
                <a:gd name="T73" fmla="*/ 14 h 40"/>
                <a:gd name="T74" fmla="*/ 16 w 59"/>
                <a:gd name="T75" fmla="*/ 18 h 40"/>
                <a:gd name="T76" fmla="*/ 20 w 59"/>
                <a:gd name="T77" fmla="*/ 18 h 40"/>
                <a:gd name="T78" fmla="*/ 22 w 59"/>
                <a:gd name="T79" fmla="*/ 24 h 40"/>
                <a:gd name="T80" fmla="*/ 14 w 59"/>
                <a:gd name="T81" fmla="*/ 23 h 40"/>
                <a:gd name="T82" fmla="*/ 7 w 59"/>
                <a:gd name="T83" fmla="*/ 28 h 40"/>
                <a:gd name="T84" fmla="*/ 1 w 59"/>
                <a:gd name="T85" fmla="*/ 29 h 40"/>
                <a:gd name="T86" fmla="*/ 1 w 59"/>
                <a:gd name="T87" fmla="*/ 34 h 40"/>
                <a:gd name="T88" fmla="*/ 13 w 59"/>
                <a:gd name="T89" fmla="*/ 31 h 40"/>
                <a:gd name="T90" fmla="*/ 18 w 59"/>
                <a:gd name="T91" fmla="*/ 29 h 40"/>
                <a:gd name="T92" fmla="*/ 26 w 59"/>
                <a:gd name="T93" fmla="*/ 29 h 40"/>
                <a:gd name="T94" fmla="*/ 34 w 59"/>
                <a:gd name="T95" fmla="*/ 26 h 40"/>
                <a:gd name="T96" fmla="*/ 43 w 59"/>
                <a:gd name="T97" fmla="*/ 26 h 40"/>
                <a:gd name="T98" fmla="*/ 39 w 59"/>
                <a:gd name="T99" fmla="*/ 29 h 40"/>
                <a:gd name="T100" fmla="*/ 34 w 59"/>
                <a:gd name="T101" fmla="*/ 32 h 40"/>
                <a:gd name="T102" fmla="*/ 26 w 59"/>
                <a:gd name="T103" fmla="*/ 34 h 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
                <a:gd name="T157" fmla="*/ 0 h 40"/>
                <a:gd name="T158" fmla="*/ 59 w 59"/>
                <a:gd name="T159" fmla="*/ 40 h 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 h="40">
                  <a:moveTo>
                    <a:pt x="22" y="28"/>
                  </a:moveTo>
                  <a:cubicBezTo>
                    <a:pt x="21" y="28"/>
                    <a:pt x="19" y="31"/>
                    <a:pt x="20" y="31"/>
                  </a:cubicBezTo>
                  <a:cubicBezTo>
                    <a:pt x="20" y="33"/>
                    <a:pt x="23" y="32"/>
                    <a:pt x="23" y="33"/>
                  </a:cubicBezTo>
                  <a:cubicBezTo>
                    <a:pt x="23" y="34"/>
                    <a:pt x="21" y="33"/>
                    <a:pt x="20" y="34"/>
                  </a:cubicBezTo>
                  <a:cubicBezTo>
                    <a:pt x="20" y="35"/>
                    <a:pt x="19" y="38"/>
                    <a:pt x="21" y="39"/>
                  </a:cubicBezTo>
                  <a:cubicBezTo>
                    <a:pt x="22" y="40"/>
                    <a:pt x="25" y="40"/>
                    <a:pt x="26" y="39"/>
                  </a:cubicBezTo>
                  <a:cubicBezTo>
                    <a:pt x="28" y="39"/>
                    <a:pt x="28" y="37"/>
                    <a:pt x="30" y="37"/>
                  </a:cubicBezTo>
                  <a:cubicBezTo>
                    <a:pt x="31" y="37"/>
                    <a:pt x="32" y="39"/>
                    <a:pt x="33" y="39"/>
                  </a:cubicBezTo>
                  <a:cubicBezTo>
                    <a:pt x="34" y="39"/>
                    <a:pt x="36" y="39"/>
                    <a:pt x="38" y="39"/>
                  </a:cubicBezTo>
                  <a:cubicBezTo>
                    <a:pt x="40" y="39"/>
                    <a:pt x="43" y="39"/>
                    <a:pt x="46" y="38"/>
                  </a:cubicBezTo>
                  <a:cubicBezTo>
                    <a:pt x="47" y="38"/>
                    <a:pt x="45" y="36"/>
                    <a:pt x="46" y="35"/>
                  </a:cubicBezTo>
                  <a:cubicBezTo>
                    <a:pt x="47" y="35"/>
                    <a:pt x="49" y="37"/>
                    <a:pt x="50" y="36"/>
                  </a:cubicBezTo>
                  <a:cubicBezTo>
                    <a:pt x="51" y="35"/>
                    <a:pt x="48" y="34"/>
                    <a:pt x="48" y="32"/>
                  </a:cubicBezTo>
                  <a:cubicBezTo>
                    <a:pt x="48" y="31"/>
                    <a:pt x="48" y="29"/>
                    <a:pt x="48" y="28"/>
                  </a:cubicBezTo>
                  <a:cubicBezTo>
                    <a:pt x="49" y="27"/>
                    <a:pt x="50" y="25"/>
                    <a:pt x="51" y="26"/>
                  </a:cubicBezTo>
                  <a:cubicBezTo>
                    <a:pt x="53" y="26"/>
                    <a:pt x="54" y="30"/>
                    <a:pt x="55" y="29"/>
                  </a:cubicBezTo>
                  <a:cubicBezTo>
                    <a:pt x="57" y="29"/>
                    <a:pt x="57" y="26"/>
                    <a:pt x="57" y="24"/>
                  </a:cubicBezTo>
                  <a:cubicBezTo>
                    <a:pt x="57" y="22"/>
                    <a:pt x="54" y="22"/>
                    <a:pt x="54" y="21"/>
                  </a:cubicBezTo>
                  <a:cubicBezTo>
                    <a:pt x="54" y="18"/>
                    <a:pt x="56" y="17"/>
                    <a:pt x="57" y="14"/>
                  </a:cubicBezTo>
                  <a:cubicBezTo>
                    <a:pt x="57" y="13"/>
                    <a:pt x="58" y="11"/>
                    <a:pt x="58" y="9"/>
                  </a:cubicBezTo>
                  <a:cubicBezTo>
                    <a:pt x="58" y="7"/>
                    <a:pt x="59" y="5"/>
                    <a:pt x="59" y="4"/>
                  </a:cubicBezTo>
                  <a:cubicBezTo>
                    <a:pt x="58" y="2"/>
                    <a:pt x="56" y="1"/>
                    <a:pt x="54" y="0"/>
                  </a:cubicBezTo>
                  <a:cubicBezTo>
                    <a:pt x="53" y="0"/>
                    <a:pt x="51" y="1"/>
                    <a:pt x="50" y="1"/>
                  </a:cubicBezTo>
                  <a:cubicBezTo>
                    <a:pt x="49" y="2"/>
                    <a:pt x="48" y="5"/>
                    <a:pt x="47" y="5"/>
                  </a:cubicBezTo>
                  <a:cubicBezTo>
                    <a:pt x="44" y="5"/>
                    <a:pt x="42" y="1"/>
                    <a:pt x="39" y="1"/>
                  </a:cubicBezTo>
                  <a:cubicBezTo>
                    <a:pt x="36" y="0"/>
                    <a:pt x="32" y="1"/>
                    <a:pt x="28" y="2"/>
                  </a:cubicBezTo>
                  <a:cubicBezTo>
                    <a:pt x="27" y="3"/>
                    <a:pt x="25" y="4"/>
                    <a:pt x="26" y="6"/>
                  </a:cubicBezTo>
                  <a:cubicBezTo>
                    <a:pt x="26" y="7"/>
                    <a:pt x="29" y="6"/>
                    <a:pt x="30" y="7"/>
                  </a:cubicBezTo>
                  <a:cubicBezTo>
                    <a:pt x="31" y="8"/>
                    <a:pt x="28" y="9"/>
                    <a:pt x="29" y="10"/>
                  </a:cubicBezTo>
                  <a:cubicBezTo>
                    <a:pt x="30" y="11"/>
                    <a:pt x="33" y="9"/>
                    <a:pt x="34" y="10"/>
                  </a:cubicBezTo>
                  <a:cubicBezTo>
                    <a:pt x="35" y="11"/>
                    <a:pt x="32" y="12"/>
                    <a:pt x="32" y="14"/>
                  </a:cubicBezTo>
                  <a:cubicBezTo>
                    <a:pt x="32" y="15"/>
                    <a:pt x="36" y="17"/>
                    <a:pt x="35" y="18"/>
                  </a:cubicBezTo>
                  <a:cubicBezTo>
                    <a:pt x="32" y="18"/>
                    <a:pt x="29" y="17"/>
                    <a:pt x="27" y="15"/>
                  </a:cubicBezTo>
                  <a:cubicBezTo>
                    <a:pt x="25" y="13"/>
                    <a:pt x="25" y="9"/>
                    <a:pt x="22" y="7"/>
                  </a:cubicBezTo>
                  <a:cubicBezTo>
                    <a:pt x="20" y="6"/>
                    <a:pt x="18" y="5"/>
                    <a:pt x="15" y="5"/>
                  </a:cubicBezTo>
                  <a:cubicBezTo>
                    <a:pt x="13" y="6"/>
                    <a:pt x="10" y="8"/>
                    <a:pt x="11" y="10"/>
                  </a:cubicBezTo>
                  <a:cubicBezTo>
                    <a:pt x="11" y="12"/>
                    <a:pt x="15" y="10"/>
                    <a:pt x="16" y="12"/>
                  </a:cubicBezTo>
                  <a:cubicBezTo>
                    <a:pt x="16" y="13"/>
                    <a:pt x="12" y="14"/>
                    <a:pt x="13" y="15"/>
                  </a:cubicBezTo>
                  <a:cubicBezTo>
                    <a:pt x="14" y="17"/>
                    <a:pt x="16" y="14"/>
                    <a:pt x="17" y="15"/>
                  </a:cubicBezTo>
                  <a:cubicBezTo>
                    <a:pt x="19" y="16"/>
                    <a:pt x="19" y="19"/>
                    <a:pt x="18" y="20"/>
                  </a:cubicBezTo>
                  <a:cubicBezTo>
                    <a:pt x="16" y="21"/>
                    <a:pt x="14" y="18"/>
                    <a:pt x="12" y="19"/>
                  </a:cubicBezTo>
                  <a:cubicBezTo>
                    <a:pt x="10" y="19"/>
                    <a:pt x="8" y="22"/>
                    <a:pt x="6" y="23"/>
                  </a:cubicBezTo>
                  <a:cubicBezTo>
                    <a:pt x="5" y="24"/>
                    <a:pt x="2" y="23"/>
                    <a:pt x="1" y="24"/>
                  </a:cubicBezTo>
                  <a:cubicBezTo>
                    <a:pt x="0" y="25"/>
                    <a:pt x="0" y="28"/>
                    <a:pt x="1" y="28"/>
                  </a:cubicBezTo>
                  <a:cubicBezTo>
                    <a:pt x="5" y="29"/>
                    <a:pt x="8" y="27"/>
                    <a:pt x="11" y="26"/>
                  </a:cubicBezTo>
                  <a:cubicBezTo>
                    <a:pt x="13" y="25"/>
                    <a:pt x="14" y="24"/>
                    <a:pt x="15" y="24"/>
                  </a:cubicBezTo>
                  <a:cubicBezTo>
                    <a:pt x="17" y="24"/>
                    <a:pt x="20" y="24"/>
                    <a:pt x="22" y="24"/>
                  </a:cubicBezTo>
                  <a:cubicBezTo>
                    <a:pt x="24" y="24"/>
                    <a:pt x="26" y="23"/>
                    <a:pt x="28" y="22"/>
                  </a:cubicBezTo>
                  <a:cubicBezTo>
                    <a:pt x="31" y="22"/>
                    <a:pt x="33" y="21"/>
                    <a:pt x="36" y="22"/>
                  </a:cubicBezTo>
                  <a:cubicBezTo>
                    <a:pt x="37" y="23"/>
                    <a:pt x="33" y="23"/>
                    <a:pt x="32" y="24"/>
                  </a:cubicBezTo>
                  <a:cubicBezTo>
                    <a:pt x="30" y="25"/>
                    <a:pt x="30" y="27"/>
                    <a:pt x="28" y="27"/>
                  </a:cubicBezTo>
                  <a:cubicBezTo>
                    <a:pt x="26" y="28"/>
                    <a:pt x="24" y="28"/>
                    <a:pt x="22" y="28"/>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18" name="Freeform 3587"/>
            <p:cNvSpPr>
              <a:spLocks noChangeAspect="1"/>
            </p:cNvSpPr>
            <p:nvPr/>
          </p:nvSpPr>
          <p:spPr bwMode="auto">
            <a:xfrm>
              <a:off x="7583647" y="2845296"/>
              <a:ext cx="108215" cy="39988"/>
            </a:xfrm>
            <a:custGeom>
              <a:avLst/>
              <a:gdLst>
                <a:gd name="T0" fmla="*/ 0 w 13"/>
                <a:gd name="T1" fmla="*/ 5 h 5"/>
                <a:gd name="T2" fmla="*/ 0 w 13"/>
                <a:gd name="T3" fmla="*/ 6 h 5"/>
                <a:gd name="T4" fmla="*/ 6 w 13"/>
                <a:gd name="T5" fmla="*/ 6 h 5"/>
                <a:gd name="T6" fmla="*/ 15 w 13"/>
                <a:gd name="T7" fmla="*/ 1 h 5"/>
                <a:gd name="T8" fmla="*/ 12 w 13"/>
                <a:gd name="T9" fmla="*/ 1 h 5"/>
                <a:gd name="T10" fmla="*/ 6 w 13"/>
                <a:gd name="T11" fmla="*/ 1 h 5"/>
                <a:gd name="T12" fmla="*/ 4 w 13"/>
                <a:gd name="T13" fmla="*/ 4 h 5"/>
                <a:gd name="T14" fmla="*/ 0 w 13"/>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5"/>
                <a:gd name="T26" fmla="*/ 13 w 1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5">
                  <a:moveTo>
                    <a:pt x="0" y="4"/>
                  </a:moveTo>
                  <a:cubicBezTo>
                    <a:pt x="0" y="4"/>
                    <a:pt x="0" y="5"/>
                    <a:pt x="0" y="5"/>
                  </a:cubicBezTo>
                  <a:cubicBezTo>
                    <a:pt x="2" y="5"/>
                    <a:pt x="3" y="5"/>
                    <a:pt x="5" y="5"/>
                  </a:cubicBezTo>
                  <a:cubicBezTo>
                    <a:pt x="7" y="4"/>
                    <a:pt x="10" y="3"/>
                    <a:pt x="12" y="1"/>
                  </a:cubicBezTo>
                  <a:cubicBezTo>
                    <a:pt x="13" y="1"/>
                    <a:pt x="11" y="1"/>
                    <a:pt x="10" y="1"/>
                  </a:cubicBezTo>
                  <a:cubicBezTo>
                    <a:pt x="9" y="1"/>
                    <a:pt x="7" y="0"/>
                    <a:pt x="5" y="1"/>
                  </a:cubicBezTo>
                  <a:cubicBezTo>
                    <a:pt x="4" y="1"/>
                    <a:pt x="4" y="3"/>
                    <a:pt x="3" y="3"/>
                  </a:cubicBezTo>
                  <a:cubicBezTo>
                    <a:pt x="2" y="4"/>
                    <a:pt x="1" y="3"/>
                    <a:pt x="0"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19" name="Freeform 3588"/>
            <p:cNvSpPr>
              <a:spLocks noChangeAspect="1"/>
            </p:cNvSpPr>
            <p:nvPr/>
          </p:nvSpPr>
          <p:spPr bwMode="auto">
            <a:xfrm>
              <a:off x="7575320" y="2637346"/>
              <a:ext cx="124869" cy="39988"/>
            </a:xfrm>
            <a:custGeom>
              <a:avLst/>
              <a:gdLst>
                <a:gd name="T0" fmla="*/ 0 w 16"/>
                <a:gd name="T1" fmla="*/ 4 h 6"/>
                <a:gd name="T2" fmla="*/ 6 w 16"/>
                <a:gd name="T3" fmla="*/ 7 h 6"/>
                <a:gd name="T4" fmla="*/ 13 w 16"/>
                <a:gd name="T5" fmla="*/ 4 h 6"/>
                <a:gd name="T6" fmla="*/ 18 w 16"/>
                <a:gd name="T7" fmla="*/ 5 h 6"/>
                <a:gd name="T8" fmla="*/ 12 w 16"/>
                <a:gd name="T9" fmla="*/ 1 h 6"/>
                <a:gd name="T10" fmla="*/ 6 w 16"/>
                <a:gd name="T11" fmla="*/ 1 h 6"/>
                <a:gd name="T12" fmla="*/ 0 w 16"/>
                <a:gd name="T13" fmla="*/ 4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0" y="3"/>
                  </a:moveTo>
                  <a:cubicBezTo>
                    <a:pt x="0" y="5"/>
                    <a:pt x="3" y="6"/>
                    <a:pt x="5" y="6"/>
                  </a:cubicBezTo>
                  <a:cubicBezTo>
                    <a:pt x="7" y="6"/>
                    <a:pt x="9" y="4"/>
                    <a:pt x="11" y="3"/>
                  </a:cubicBezTo>
                  <a:cubicBezTo>
                    <a:pt x="13" y="3"/>
                    <a:pt x="16" y="5"/>
                    <a:pt x="15" y="4"/>
                  </a:cubicBezTo>
                  <a:cubicBezTo>
                    <a:pt x="14" y="2"/>
                    <a:pt x="12" y="1"/>
                    <a:pt x="10" y="1"/>
                  </a:cubicBezTo>
                  <a:cubicBezTo>
                    <a:pt x="9" y="0"/>
                    <a:pt x="7" y="0"/>
                    <a:pt x="5" y="1"/>
                  </a:cubicBezTo>
                  <a:cubicBezTo>
                    <a:pt x="3" y="1"/>
                    <a:pt x="0" y="1"/>
                    <a:pt x="0"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20" name="Freeform 3589"/>
            <p:cNvSpPr>
              <a:spLocks noChangeAspect="1"/>
            </p:cNvSpPr>
            <p:nvPr/>
          </p:nvSpPr>
          <p:spPr bwMode="auto">
            <a:xfrm>
              <a:off x="7342237" y="2373408"/>
              <a:ext cx="524440" cy="303927"/>
            </a:xfrm>
            <a:custGeom>
              <a:avLst/>
              <a:gdLst>
                <a:gd name="T0" fmla="*/ 68 w 65"/>
                <a:gd name="T1" fmla="*/ 33 h 42"/>
                <a:gd name="T2" fmla="*/ 77 w 65"/>
                <a:gd name="T3" fmla="*/ 39 h 42"/>
                <a:gd name="T4" fmla="*/ 73 w 65"/>
                <a:gd name="T5" fmla="*/ 45 h 42"/>
                <a:gd name="T6" fmla="*/ 62 w 65"/>
                <a:gd name="T7" fmla="*/ 49 h 42"/>
                <a:gd name="T8" fmla="*/ 56 w 65"/>
                <a:gd name="T9" fmla="*/ 44 h 42"/>
                <a:gd name="T10" fmla="*/ 52 w 65"/>
                <a:gd name="T11" fmla="*/ 36 h 42"/>
                <a:gd name="T12" fmla="*/ 44 w 65"/>
                <a:gd name="T13" fmla="*/ 35 h 42"/>
                <a:gd name="T14" fmla="*/ 34 w 65"/>
                <a:gd name="T15" fmla="*/ 35 h 42"/>
                <a:gd name="T16" fmla="*/ 29 w 65"/>
                <a:gd name="T17" fmla="*/ 31 h 42"/>
                <a:gd name="T18" fmla="*/ 16 w 65"/>
                <a:gd name="T19" fmla="*/ 36 h 42"/>
                <a:gd name="T20" fmla="*/ 6 w 65"/>
                <a:gd name="T21" fmla="*/ 30 h 42"/>
                <a:gd name="T22" fmla="*/ 8 w 65"/>
                <a:gd name="T23" fmla="*/ 25 h 42"/>
                <a:gd name="T24" fmla="*/ 19 w 65"/>
                <a:gd name="T25" fmla="*/ 27 h 42"/>
                <a:gd name="T26" fmla="*/ 26 w 65"/>
                <a:gd name="T27" fmla="*/ 27 h 42"/>
                <a:gd name="T28" fmla="*/ 25 w 65"/>
                <a:gd name="T29" fmla="*/ 23 h 42"/>
                <a:gd name="T30" fmla="*/ 28 w 65"/>
                <a:gd name="T31" fmla="*/ 20 h 42"/>
                <a:gd name="T32" fmla="*/ 18 w 65"/>
                <a:gd name="T33" fmla="*/ 19 h 42"/>
                <a:gd name="T34" fmla="*/ 20 w 65"/>
                <a:gd name="T35" fmla="*/ 15 h 42"/>
                <a:gd name="T36" fmla="*/ 16 w 65"/>
                <a:gd name="T37" fmla="*/ 15 h 42"/>
                <a:gd name="T38" fmla="*/ 10 w 65"/>
                <a:gd name="T39" fmla="*/ 19 h 42"/>
                <a:gd name="T40" fmla="*/ 11 w 65"/>
                <a:gd name="T41" fmla="*/ 13 h 42"/>
                <a:gd name="T42" fmla="*/ 10 w 65"/>
                <a:gd name="T43" fmla="*/ 12 h 42"/>
                <a:gd name="T44" fmla="*/ 5 w 65"/>
                <a:gd name="T45" fmla="*/ 15 h 42"/>
                <a:gd name="T46" fmla="*/ 0 w 65"/>
                <a:gd name="T47" fmla="*/ 8 h 42"/>
                <a:gd name="T48" fmla="*/ 6 w 65"/>
                <a:gd name="T49" fmla="*/ 5 h 42"/>
                <a:gd name="T50" fmla="*/ 6 w 65"/>
                <a:gd name="T51" fmla="*/ 1 h 42"/>
                <a:gd name="T52" fmla="*/ 13 w 65"/>
                <a:gd name="T53" fmla="*/ 5 h 42"/>
                <a:gd name="T54" fmla="*/ 24 w 65"/>
                <a:gd name="T55" fmla="*/ 0 h 42"/>
                <a:gd name="T56" fmla="*/ 35 w 65"/>
                <a:gd name="T57" fmla="*/ 2 h 42"/>
                <a:gd name="T58" fmla="*/ 38 w 65"/>
                <a:gd name="T59" fmla="*/ 11 h 42"/>
                <a:gd name="T60" fmla="*/ 40 w 65"/>
                <a:gd name="T61" fmla="*/ 14 h 42"/>
                <a:gd name="T62" fmla="*/ 48 w 65"/>
                <a:gd name="T63" fmla="*/ 11 h 42"/>
                <a:gd name="T64" fmla="*/ 56 w 65"/>
                <a:gd name="T65" fmla="*/ 17 h 42"/>
                <a:gd name="T66" fmla="*/ 56 w 65"/>
                <a:gd name="T67" fmla="*/ 20 h 42"/>
                <a:gd name="T68" fmla="*/ 66 w 65"/>
                <a:gd name="T69" fmla="*/ 19 h 42"/>
                <a:gd name="T70" fmla="*/ 71 w 65"/>
                <a:gd name="T71" fmla="*/ 26 h 42"/>
                <a:gd name="T72" fmla="*/ 68 w 65"/>
                <a:gd name="T73" fmla="*/ 3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42"/>
                <a:gd name="T113" fmla="*/ 65 w 65"/>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42">
                  <a:moveTo>
                    <a:pt x="57" y="28"/>
                  </a:moveTo>
                  <a:cubicBezTo>
                    <a:pt x="59" y="30"/>
                    <a:pt x="63" y="30"/>
                    <a:pt x="64" y="33"/>
                  </a:cubicBezTo>
                  <a:cubicBezTo>
                    <a:pt x="65" y="35"/>
                    <a:pt x="63" y="38"/>
                    <a:pt x="61" y="38"/>
                  </a:cubicBezTo>
                  <a:cubicBezTo>
                    <a:pt x="58" y="38"/>
                    <a:pt x="54" y="39"/>
                    <a:pt x="52" y="41"/>
                  </a:cubicBezTo>
                  <a:cubicBezTo>
                    <a:pt x="50" y="42"/>
                    <a:pt x="48" y="38"/>
                    <a:pt x="47" y="37"/>
                  </a:cubicBezTo>
                  <a:cubicBezTo>
                    <a:pt x="45" y="35"/>
                    <a:pt x="45" y="31"/>
                    <a:pt x="43" y="30"/>
                  </a:cubicBezTo>
                  <a:cubicBezTo>
                    <a:pt x="42" y="28"/>
                    <a:pt x="39" y="29"/>
                    <a:pt x="37" y="29"/>
                  </a:cubicBezTo>
                  <a:cubicBezTo>
                    <a:pt x="34" y="29"/>
                    <a:pt x="31" y="29"/>
                    <a:pt x="28" y="29"/>
                  </a:cubicBezTo>
                  <a:cubicBezTo>
                    <a:pt x="26" y="28"/>
                    <a:pt x="26" y="26"/>
                    <a:pt x="24" y="26"/>
                  </a:cubicBezTo>
                  <a:cubicBezTo>
                    <a:pt x="20" y="27"/>
                    <a:pt x="17" y="30"/>
                    <a:pt x="13" y="30"/>
                  </a:cubicBezTo>
                  <a:cubicBezTo>
                    <a:pt x="10" y="30"/>
                    <a:pt x="7" y="27"/>
                    <a:pt x="5" y="25"/>
                  </a:cubicBezTo>
                  <a:cubicBezTo>
                    <a:pt x="4" y="24"/>
                    <a:pt x="5" y="21"/>
                    <a:pt x="7" y="21"/>
                  </a:cubicBezTo>
                  <a:cubicBezTo>
                    <a:pt x="10" y="21"/>
                    <a:pt x="13" y="23"/>
                    <a:pt x="16" y="23"/>
                  </a:cubicBezTo>
                  <a:cubicBezTo>
                    <a:pt x="18" y="24"/>
                    <a:pt x="20" y="24"/>
                    <a:pt x="22" y="23"/>
                  </a:cubicBezTo>
                  <a:cubicBezTo>
                    <a:pt x="23" y="22"/>
                    <a:pt x="21" y="20"/>
                    <a:pt x="21" y="19"/>
                  </a:cubicBezTo>
                  <a:cubicBezTo>
                    <a:pt x="21" y="18"/>
                    <a:pt x="24" y="17"/>
                    <a:pt x="23" y="17"/>
                  </a:cubicBezTo>
                  <a:cubicBezTo>
                    <a:pt x="20" y="16"/>
                    <a:pt x="17" y="18"/>
                    <a:pt x="15" y="16"/>
                  </a:cubicBezTo>
                  <a:cubicBezTo>
                    <a:pt x="14" y="15"/>
                    <a:pt x="17" y="14"/>
                    <a:pt x="17" y="13"/>
                  </a:cubicBezTo>
                  <a:cubicBezTo>
                    <a:pt x="17" y="12"/>
                    <a:pt x="15" y="12"/>
                    <a:pt x="13" y="13"/>
                  </a:cubicBezTo>
                  <a:cubicBezTo>
                    <a:pt x="11" y="14"/>
                    <a:pt x="10" y="17"/>
                    <a:pt x="8" y="16"/>
                  </a:cubicBezTo>
                  <a:cubicBezTo>
                    <a:pt x="6" y="16"/>
                    <a:pt x="9" y="13"/>
                    <a:pt x="9" y="11"/>
                  </a:cubicBezTo>
                  <a:cubicBezTo>
                    <a:pt x="9" y="10"/>
                    <a:pt x="9" y="9"/>
                    <a:pt x="8" y="10"/>
                  </a:cubicBezTo>
                  <a:cubicBezTo>
                    <a:pt x="6" y="10"/>
                    <a:pt x="5" y="13"/>
                    <a:pt x="4" y="13"/>
                  </a:cubicBezTo>
                  <a:cubicBezTo>
                    <a:pt x="2" y="12"/>
                    <a:pt x="0" y="9"/>
                    <a:pt x="0" y="7"/>
                  </a:cubicBezTo>
                  <a:cubicBezTo>
                    <a:pt x="1" y="5"/>
                    <a:pt x="4" y="6"/>
                    <a:pt x="5" y="4"/>
                  </a:cubicBezTo>
                  <a:cubicBezTo>
                    <a:pt x="6" y="3"/>
                    <a:pt x="4" y="1"/>
                    <a:pt x="5" y="1"/>
                  </a:cubicBezTo>
                  <a:cubicBezTo>
                    <a:pt x="7" y="1"/>
                    <a:pt x="8" y="4"/>
                    <a:pt x="11" y="4"/>
                  </a:cubicBezTo>
                  <a:cubicBezTo>
                    <a:pt x="14" y="4"/>
                    <a:pt x="17" y="0"/>
                    <a:pt x="20" y="0"/>
                  </a:cubicBezTo>
                  <a:cubicBezTo>
                    <a:pt x="23" y="0"/>
                    <a:pt x="26" y="0"/>
                    <a:pt x="29" y="2"/>
                  </a:cubicBezTo>
                  <a:cubicBezTo>
                    <a:pt x="31" y="4"/>
                    <a:pt x="31" y="6"/>
                    <a:pt x="32" y="9"/>
                  </a:cubicBezTo>
                  <a:cubicBezTo>
                    <a:pt x="33" y="10"/>
                    <a:pt x="32" y="12"/>
                    <a:pt x="33" y="12"/>
                  </a:cubicBezTo>
                  <a:cubicBezTo>
                    <a:pt x="35" y="12"/>
                    <a:pt x="38" y="9"/>
                    <a:pt x="40" y="9"/>
                  </a:cubicBezTo>
                  <a:cubicBezTo>
                    <a:pt x="43" y="9"/>
                    <a:pt x="45" y="12"/>
                    <a:pt x="47" y="14"/>
                  </a:cubicBezTo>
                  <a:cubicBezTo>
                    <a:pt x="48" y="15"/>
                    <a:pt x="47" y="16"/>
                    <a:pt x="47" y="17"/>
                  </a:cubicBezTo>
                  <a:cubicBezTo>
                    <a:pt x="50" y="17"/>
                    <a:pt x="53" y="15"/>
                    <a:pt x="55" y="16"/>
                  </a:cubicBezTo>
                  <a:cubicBezTo>
                    <a:pt x="57" y="17"/>
                    <a:pt x="58" y="20"/>
                    <a:pt x="59" y="22"/>
                  </a:cubicBezTo>
                  <a:cubicBezTo>
                    <a:pt x="59" y="24"/>
                    <a:pt x="56" y="26"/>
                    <a:pt x="57" y="28"/>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21" name="Freeform 3590"/>
            <p:cNvSpPr>
              <a:spLocks noChangeAspect="1"/>
            </p:cNvSpPr>
            <p:nvPr/>
          </p:nvSpPr>
          <p:spPr bwMode="auto">
            <a:xfrm>
              <a:off x="7916623" y="2237443"/>
              <a:ext cx="124863" cy="103972"/>
            </a:xfrm>
            <a:custGeom>
              <a:avLst/>
              <a:gdLst>
                <a:gd name="T0" fmla="*/ 6 w 15"/>
                <a:gd name="T1" fmla="*/ 1 h 13"/>
                <a:gd name="T2" fmla="*/ 1 w 15"/>
                <a:gd name="T3" fmla="*/ 10 h 13"/>
                <a:gd name="T4" fmla="*/ 8 w 15"/>
                <a:gd name="T5" fmla="*/ 12 h 13"/>
                <a:gd name="T6" fmla="*/ 12 w 15"/>
                <a:gd name="T7" fmla="*/ 16 h 13"/>
                <a:gd name="T8" fmla="*/ 16 w 15"/>
                <a:gd name="T9" fmla="*/ 12 h 13"/>
                <a:gd name="T10" fmla="*/ 16 w 15"/>
                <a:gd name="T11" fmla="*/ 4 h 13"/>
                <a:gd name="T12" fmla="*/ 10 w 15"/>
                <a:gd name="T13" fmla="*/ 4 h 13"/>
                <a:gd name="T14" fmla="*/ 6 w 15"/>
                <a:gd name="T15" fmla="*/ 1 h 13"/>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3"/>
                <a:gd name="T26" fmla="*/ 15 w 15"/>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3">
                  <a:moveTo>
                    <a:pt x="5" y="1"/>
                  </a:moveTo>
                  <a:cubicBezTo>
                    <a:pt x="2" y="2"/>
                    <a:pt x="0" y="5"/>
                    <a:pt x="1" y="8"/>
                  </a:cubicBezTo>
                  <a:cubicBezTo>
                    <a:pt x="1" y="10"/>
                    <a:pt x="5" y="9"/>
                    <a:pt x="7" y="10"/>
                  </a:cubicBezTo>
                  <a:cubicBezTo>
                    <a:pt x="8" y="11"/>
                    <a:pt x="9" y="13"/>
                    <a:pt x="10" y="13"/>
                  </a:cubicBezTo>
                  <a:cubicBezTo>
                    <a:pt x="12" y="13"/>
                    <a:pt x="13" y="11"/>
                    <a:pt x="13" y="10"/>
                  </a:cubicBezTo>
                  <a:cubicBezTo>
                    <a:pt x="14" y="8"/>
                    <a:pt x="15" y="5"/>
                    <a:pt x="13" y="3"/>
                  </a:cubicBezTo>
                  <a:cubicBezTo>
                    <a:pt x="12" y="2"/>
                    <a:pt x="10" y="4"/>
                    <a:pt x="8" y="3"/>
                  </a:cubicBezTo>
                  <a:cubicBezTo>
                    <a:pt x="7" y="3"/>
                    <a:pt x="6" y="0"/>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22" name="Freeform 3591"/>
            <p:cNvSpPr>
              <a:spLocks noChangeAspect="1"/>
            </p:cNvSpPr>
            <p:nvPr/>
          </p:nvSpPr>
          <p:spPr bwMode="auto">
            <a:xfrm>
              <a:off x="7949921" y="2469384"/>
              <a:ext cx="283030" cy="207950"/>
            </a:xfrm>
            <a:custGeom>
              <a:avLst/>
              <a:gdLst>
                <a:gd name="T0" fmla="*/ 6 w 35"/>
                <a:gd name="T1" fmla="*/ 0 h 29"/>
                <a:gd name="T2" fmla="*/ 22 w 35"/>
                <a:gd name="T3" fmla="*/ 5 h 29"/>
                <a:gd name="T4" fmla="*/ 28 w 35"/>
                <a:gd name="T5" fmla="*/ 8 h 29"/>
                <a:gd name="T6" fmla="*/ 34 w 35"/>
                <a:gd name="T7" fmla="*/ 11 h 29"/>
                <a:gd name="T8" fmla="*/ 41 w 35"/>
                <a:gd name="T9" fmla="*/ 16 h 29"/>
                <a:gd name="T10" fmla="*/ 36 w 35"/>
                <a:gd name="T11" fmla="*/ 21 h 29"/>
                <a:gd name="T12" fmla="*/ 37 w 35"/>
                <a:gd name="T13" fmla="*/ 28 h 29"/>
                <a:gd name="T14" fmla="*/ 24 w 35"/>
                <a:gd name="T15" fmla="*/ 33 h 29"/>
                <a:gd name="T16" fmla="*/ 18 w 35"/>
                <a:gd name="T17" fmla="*/ 30 h 29"/>
                <a:gd name="T18" fmla="*/ 10 w 35"/>
                <a:gd name="T19" fmla="*/ 35 h 29"/>
                <a:gd name="T20" fmla="*/ 8 w 35"/>
                <a:gd name="T21" fmla="*/ 29 h 29"/>
                <a:gd name="T22" fmla="*/ 4 w 35"/>
                <a:gd name="T23" fmla="*/ 24 h 29"/>
                <a:gd name="T24" fmla="*/ 0 w 35"/>
                <a:gd name="T25" fmla="*/ 12 h 29"/>
                <a:gd name="T26" fmla="*/ 2 w 35"/>
                <a:gd name="T27" fmla="*/ 2 h 29"/>
                <a:gd name="T28" fmla="*/ 6 w 35"/>
                <a:gd name="T29" fmla="*/ 0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9"/>
                <a:gd name="T47" fmla="*/ 35 w 35"/>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9">
                  <a:moveTo>
                    <a:pt x="5" y="0"/>
                  </a:moveTo>
                  <a:cubicBezTo>
                    <a:pt x="10" y="0"/>
                    <a:pt x="14" y="2"/>
                    <a:pt x="18" y="4"/>
                  </a:cubicBezTo>
                  <a:cubicBezTo>
                    <a:pt x="20" y="5"/>
                    <a:pt x="21" y="6"/>
                    <a:pt x="23" y="7"/>
                  </a:cubicBezTo>
                  <a:cubicBezTo>
                    <a:pt x="25" y="8"/>
                    <a:pt x="26" y="9"/>
                    <a:pt x="28" y="9"/>
                  </a:cubicBezTo>
                  <a:cubicBezTo>
                    <a:pt x="30" y="10"/>
                    <a:pt x="33" y="10"/>
                    <a:pt x="34" y="13"/>
                  </a:cubicBezTo>
                  <a:cubicBezTo>
                    <a:pt x="35" y="14"/>
                    <a:pt x="31" y="15"/>
                    <a:pt x="30" y="17"/>
                  </a:cubicBezTo>
                  <a:cubicBezTo>
                    <a:pt x="30" y="19"/>
                    <a:pt x="32" y="22"/>
                    <a:pt x="31" y="23"/>
                  </a:cubicBezTo>
                  <a:cubicBezTo>
                    <a:pt x="28" y="26"/>
                    <a:pt x="24" y="26"/>
                    <a:pt x="20" y="27"/>
                  </a:cubicBezTo>
                  <a:cubicBezTo>
                    <a:pt x="18" y="27"/>
                    <a:pt x="16" y="25"/>
                    <a:pt x="15" y="25"/>
                  </a:cubicBezTo>
                  <a:cubicBezTo>
                    <a:pt x="12" y="26"/>
                    <a:pt x="11" y="29"/>
                    <a:pt x="8" y="29"/>
                  </a:cubicBezTo>
                  <a:cubicBezTo>
                    <a:pt x="7" y="29"/>
                    <a:pt x="8" y="26"/>
                    <a:pt x="7" y="24"/>
                  </a:cubicBezTo>
                  <a:cubicBezTo>
                    <a:pt x="6" y="23"/>
                    <a:pt x="4" y="22"/>
                    <a:pt x="3" y="20"/>
                  </a:cubicBezTo>
                  <a:cubicBezTo>
                    <a:pt x="1" y="17"/>
                    <a:pt x="0" y="14"/>
                    <a:pt x="0" y="10"/>
                  </a:cubicBezTo>
                  <a:cubicBezTo>
                    <a:pt x="0" y="8"/>
                    <a:pt x="1" y="5"/>
                    <a:pt x="2" y="2"/>
                  </a:cubicBezTo>
                  <a:cubicBezTo>
                    <a:pt x="2" y="1"/>
                    <a:pt x="4" y="0"/>
                    <a:pt x="5"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23" name="Freeform 3592"/>
            <p:cNvSpPr>
              <a:spLocks noChangeAspect="1"/>
            </p:cNvSpPr>
            <p:nvPr/>
          </p:nvSpPr>
          <p:spPr bwMode="auto">
            <a:xfrm>
              <a:off x="8074784" y="2685335"/>
              <a:ext cx="283030" cy="71980"/>
            </a:xfrm>
            <a:custGeom>
              <a:avLst/>
              <a:gdLst>
                <a:gd name="T0" fmla="*/ 11 w 35"/>
                <a:gd name="T1" fmla="*/ 0 h 9"/>
                <a:gd name="T2" fmla="*/ 1 w 35"/>
                <a:gd name="T3" fmla="*/ 2 h 9"/>
                <a:gd name="T4" fmla="*/ 2 w 35"/>
                <a:gd name="T5" fmla="*/ 9 h 9"/>
                <a:gd name="T6" fmla="*/ 22 w 35"/>
                <a:gd name="T7" fmla="*/ 9 h 9"/>
                <a:gd name="T8" fmla="*/ 35 w 35"/>
                <a:gd name="T9" fmla="*/ 10 h 9"/>
                <a:gd name="T10" fmla="*/ 38 w 35"/>
                <a:gd name="T11" fmla="*/ 5 h 9"/>
                <a:gd name="T12" fmla="*/ 41 w 35"/>
                <a:gd name="T13" fmla="*/ 2 h 9"/>
                <a:gd name="T14" fmla="*/ 36 w 35"/>
                <a:gd name="T15" fmla="*/ 0 h 9"/>
                <a:gd name="T16" fmla="*/ 30 w 35"/>
                <a:gd name="T17" fmla="*/ 1 h 9"/>
                <a:gd name="T18" fmla="*/ 16 w 35"/>
                <a:gd name="T19" fmla="*/ 0 h 9"/>
                <a:gd name="T20" fmla="*/ 11 w 35"/>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9"/>
                <a:gd name="T35" fmla="*/ 35 w 35"/>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9">
                  <a:moveTo>
                    <a:pt x="9" y="0"/>
                  </a:moveTo>
                  <a:cubicBezTo>
                    <a:pt x="6" y="0"/>
                    <a:pt x="3" y="0"/>
                    <a:pt x="1" y="2"/>
                  </a:cubicBezTo>
                  <a:cubicBezTo>
                    <a:pt x="0" y="3"/>
                    <a:pt x="0" y="6"/>
                    <a:pt x="2" y="7"/>
                  </a:cubicBezTo>
                  <a:cubicBezTo>
                    <a:pt x="7" y="8"/>
                    <a:pt x="13" y="7"/>
                    <a:pt x="18" y="7"/>
                  </a:cubicBezTo>
                  <a:cubicBezTo>
                    <a:pt x="22" y="7"/>
                    <a:pt x="25" y="9"/>
                    <a:pt x="29" y="8"/>
                  </a:cubicBezTo>
                  <a:cubicBezTo>
                    <a:pt x="30" y="7"/>
                    <a:pt x="31" y="5"/>
                    <a:pt x="32" y="4"/>
                  </a:cubicBezTo>
                  <a:cubicBezTo>
                    <a:pt x="33" y="3"/>
                    <a:pt x="35" y="3"/>
                    <a:pt x="34" y="2"/>
                  </a:cubicBezTo>
                  <a:cubicBezTo>
                    <a:pt x="34" y="0"/>
                    <a:pt x="32" y="0"/>
                    <a:pt x="30" y="0"/>
                  </a:cubicBezTo>
                  <a:cubicBezTo>
                    <a:pt x="28" y="0"/>
                    <a:pt x="27" y="1"/>
                    <a:pt x="25" y="1"/>
                  </a:cubicBezTo>
                  <a:cubicBezTo>
                    <a:pt x="21" y="1"/>
                    <a:pt x="17" y="0"/>
                    <a:pt x="13" y="0"/>
                  </a:cubicBezTo>
                  <a:cubicBezTo>
                    <a:pt x="11" y="0"/>
                    <a:pt x="10" y="0"/>
                    <a:pt x="9"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24" name="Freeform 3593"/>
            <p:cNvSpPr>
              <a:spLocks noChangeAspect="1"/>
            </p:cNvSpPr>
            <p:nvPr/>
          </p:nvSpPr>
          <p:spPr bwMode="auto">
            <a:xfrm>
              <a:off x="8515980" y="2701331"/>
              <a:ext cx="99893" cy="71980"/>
            </a:xfrm>
            <a:custGeom>
              <a:avLst/>
              <a:gdLst>
                <a:gd name="T0" fmla="*/ 4 w 12"/>
                <a:gd name="T1" fmla="*/ 1 h 9"/>
                <a:gd name="T2" fmla="*/ 0 w 12"/>
                <a:gd name="T3" fmla="*/ 5 h 9"/>
                <a:gd name="T4" fmla="*/ 5 w 12"/>
                <a:gd name="T5" fmla="*/ 10 h 9"/>
                <a:gd name="T6" fmla="*/ 11 w 12"/>
                <a:gd name="T7" fmla="*/ 10 h 9"/>
                <a:gd name="T8" fmla="*/ 14 w 12"/>
                <a:gd name="T9" fmla="*/ 4 h 9"/>
                <a:gd name="T10" fmla="*/ 8 w 12"/>
                <a:gd name="T11" fmla="*/ 2 h 9"/>
                <a:gd name="T12" fmla="*/ 4 w 12"/>
                <a:gd name="T13" fmla="*/ 1 h 9"/>
                <a:gd name="T14" fmla="*/ 0 60000 65536"/>
                <a:gd name="T15" fmla="*/ 0 60000 65536"/>
                <a:gd name="T16" fmla="*/ 0 60000 65536"/>
                <a:gd name="T17" fmla="*/ 0 60000 65536"/>
                <a:gd name="T18" fmla="*/ 0 60000 65536"/>
                <a:gd name="T19" fmla="*/ 0 60000 65536"/>
                <a:gd name="T20" fmla="*/ 0 60000 65536"/>
                <a:gd name="T21" fmla="*/ 0 w 12"/>
                <a:gd name="T22" fmla="*/ 0 h 9"/>
                <a:gd name="T23" fmla="*/ 12 w 1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9">
                  <a:moveTo>
                    <a:pt x="3" y="1"/>
                  </a:moveTo>
                  <a:cubicBezTo>
                    <a:pt x="2" y="1"/>
                    <a:pt x="0" y="3"/>
                    <a:pt x="0" y="4"/>
                  </a:cubicBezTo>
                  <a:cubicBezTo>
                    <a:pt x="0" y="6"/>
                    <a:pt x="2" y="8"/>
                    <a:pt x="4" y="8"/>
                  </a:cubicBezTo>
                  <a:cubicBezTo>
                    <a:pt x="5" y="9"/>
                    <a:pt x="8" y="9"/>
                    <a:pt x="9" y="8"/>
                  </a:cubicBezTo>
                  <a:cubicBezTo>
                    <a:pt x="11" y="7"/>
                    <a:pt x="12" y="5"/>
                    <a:pt x="11" y="3"/>
                  </a:cubicBezTo>
                  <a:cubicBezTo>
                    <a:pt x="10" y="2"/>
                    <a:pt x="8" y="2"/>
                    <a:pt x="6" y="2"/>
                  </a:cubicBezTo>
                  <a:cubicBezTo>
                    <a:pt x="5" y="1"/>
                    <a:pt x="4" y="0"/>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25" name="Freeform 3594"/>
            <p:cNvSpPr>
              <a:spLocks noChangeAspect="1"/>
            </p:cNvSpPr>
            <p:nvPr/>
          </p:nvSpPr>
          <p:spPr bwMode="auto">
            <a:xfrm>
              <a:off x="7974891" y="2797308"/>
              <a:ext cx="1415149" cy="463888"/>
            </a:xfrm>
            <a:custGeom>
              <a:avLst/>
              <a:gdLst>
                <a:gd name="T0" fmla="*/ 205 w 177"/>
                <a:gd name="T1" fmla="*/ 42 h 63"/>
                <a:gd name="T2" fmla="*/ 210 w 177"/>
                <a:gd name="T3" fmla="*/ 51 h 63"/>
                <a:gd name="T4" fmla="*/ 202 w 177"/>
                <a:gd name="T5" fmla="*/ 59 h 63"/>
                <a:gd name="T6" fmla="*/ 210 w 177"/>
                <a:gd name="T7" fmla="*/ 62 h 63"/>
                <a:gd name="T8" fmla="*/ 200 w 177"/>
                <a:gd name="T9" fmla="*/ 62 h 63"/>
                <a:gd name="T10" fmla="*/ 201 w 177"/>
                <a:gd name="T11" fmla="*/ 70 h 63"/>
                <a:gd name="T12" fmla="*/ 187 w 177"/>
                <a:gd name="T13" fmla="*/ 69 h 63"/>
                <a:gd name="T14" fmla="*/ 168 w 177"/>
                <a:gd name="T15" fmla="*/ 72 h 63"/>
                <a:gd name="T16" fmla="*/ 158 w 177"/>
                <a:gd name="T17" fmla="*/ 71 h 63"/>
                <a:gd name="T18" fmla="*/ 140 w 177"/>
                <a:gd name="T19" fmla="*/ 71 h 63"/>
                <a:gd name="T20" fmla="*/ 135 w 177"/>
                <a:gd name="T21" fmla="*/ 71 h 63"/>
                <a:gd name="T22" fmla="*/ 128 w 177"/>
                <a:gd name="T23" fmla="*/ 74 h 63"/>
                <a:gd name="T24" fmla="*/ 121 w 177"/>
                <a:gd name="T25" fmla="*/ 72 h 63"/>
                <a:gd name="T26" fmla="*/ 115 w 177"/>
                <a:gd name="T27" fmla="*/ 74 h 63"/>
                <a:gd name="T28" fmla="*/ 93 w 177"/>
                <a:gd name="T29" fmla="*/ 63 h 63"/>
                <a:gd name="T30" fmla="*/ 86 w 177"/>
                <a:gd name="T31" fmla="*/ 65 h 63"/>
                <a:gd name="T32" fmla="*/ 72 w 177"/>
                <a:gd name="T33" fmla="*/ 70 h 63"/>
                <a:gd name="T34" fmla="*/ 60 w 177"/>
                <a:gd name="T35" fmla="*/ 69 h 63"/>
                <a:gd name="T36" fmla="*/ 50 w 177"/>
                <a:gd name="T37" fmla="*/ 55 h 63"/>
                <a:gd name="T38" fmla="*/ 50 w 177"/>
                <a:gd name="T39" fmla="*/ 52 h 63"/>
                <a:gd name="T40" fmla="*/ 56 w 177"/>
                <a:gd name="T41" fmla="*/ 41 h 63"/>
                <a:gd name="T42" fmla="*/ 50 w 177"/>
                <a:gd name="T43" fmla="*/ 29 h 63"/>
                <a:gd name="T44" fmla="*/ 42 w 177"/>
                <a:gd name="T45" fmla="*/ 24 h 63"/>
                <a:gd name="T46" fmla="*/ 20 w 177"/>
                <a:gd name="T47" fmla="*/ 24 h 63"/>
                <a:gd name="T48" fmla="*/ 22 w 177"/>
                <a:gd name="T49" fmla="*/ 19 h 63"/>
                <a:gd name="T50" fmla="*/ 8 w 177"/>
                <a:gd name="T51" fmla="*/ 16 h 63"/>
                <a:gd name="T52" fmla="*/ 4 w 177"/>
                <a:gd name="T53" fmla="*/ 13 h 63"/>
                <a:gd name="T54" fmla="*/ 6 w 177"/>
                <a:gd name="T55" fmla="*/ 8 h 63"/>
                <a:gd name="T56" fmla="*/ 10 w 177"/>
                <a:gd name="T57" fmla="*/ 1 h 63"/>
                <a:gd name="T58" fmla="*/ 29 w 177"/>
                <a:gd name="T59" fmla="*/ 1 h 63"/>
                <a:gd name="T60" fmla="*/ 43 w 177"/>
                <a:gd name="T61" fmla="*/ 4 h 63"/>
                <a:gd name="T62" fmla="*/ 48 w 177"/>
                <a:gd name="T63" fmla="*/ 11 h 63"/>
                <a:gd name="T64" fmla="*/ 52 w 177"/>
                <a:gd name="T65" fmla="*/ 12 h 63"/>
                <a:gd name="T66" fmla="*/ 72 w 177"/>
                <a:gd name="T67" fmla="*/ 10 h 63"/>
                <a:gd name="T68" fmla="*/ 80 w 177"/>
                <a:gd name="T69" fmla="*/ 18 h 63"/>
                <a:gd name="T70" fmla="*/ 71 w 177"/>
                <a:gd name="T71" fmla="*/ 18 h 63"/>
                <a:gd name="T72" fmla="*/ 91 w 177"/>
                <a:gd name="T73" fmla="*/ 21 h 63"/>
                <a:gd name="T74" fmla="*/ 93 w 177"/>
                <a:gd name="T75" fmla="*/ 27 h 63"/>
                <a:gd name="T76" fmla="*/ 66 w 177"/>
                <a:gd name="T77" fmla="*/ 21 h 63"/>
                <a:gd name="T78" fmla="*/ 77 w 177"/>
                <a:gd name="T79" fmla="*/ 29 h 63"/>
                <a:gd name="T80" fmla="*/ 71 w 177"/>
                <a:gd name="T81" fmla="*/ 35 h 63"/>
                <a:gd name="T82" fmla="*/ 85 w 177"/>
                <a:gd name="T83" fmla="*/ 35 h 63"/>
                <a:gd name="T84" fmla="*/ 87 w 177"/>
                <a:gd name="T85" fmla="*/ 41 h 63"/>
                <a:gd name="T86" fmla="*/ 84 w 177"/>
                <a:gd name="T87" fmla="*/ 45 h 63"/>
                <a:gd name="T88" fmla="*/ 91 w 177"/>
                <a:gd name="T89" fmla="*/ 48 h 63"/>
                <a:gd name="T90" fmla="*/ 95 w 177"/>
                <a:gd name="T91" fmla="*/ 43 h 63"/>
                <a:gd name="T92" fmla="*/ 104 w 177"/>
                <a:gd name="T93" fmla="*/ 46 h 63"/>
                <a:gd name="T94" fmla="*/ 111 w 177"/>
                <a:gd name="T95" fmla="*/ 46 h 63"/>
                <a:gd name="T96" fmla="*/ 125 w 177"/>
                <a:gd name="T97" fmla="*/ 47 h 63"/>
                <a:gd name="T98" fmla="*/ 135 w 177"/>
                <a:gd name="T99" fmla="*/ 49 h 63"/>
                <a:gd name="T100" fmla="*/ 144 w 177"/>
                <a:gd name="T101" fmla="*/ 41 h 63"/>
                <a:gd name="T102" fmla="*/ 162 w 177"/>
                <a:gd name="T103" fmla="*/ 35 h 63"/>
                <a:gd name="T104" fmla="*/ 181 w 177"/>
                <a:gd name="T105" fmla="*/ 34 h 63"/>
                <a:gd name="T106" fmla="*/ 196 w 177"/>
                <a:gd name="T107" fmla="*/ 37 h 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7"/>
                <a:gd name="T163" fmla="*/ 0 h 63"/>
                <a:gd name="T164" fmla="*/ 177 w 177"/>
                <a:gd name="T165" fmla="*/ 63 h 6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7" h="63">
                  <a:moveTo>
                    <a:pt x="173" y="33"/>
                  </a:moveTo>
                  <a:cubicBezTo>
                    <a:pt x="174" y="33"/>
                    <a:pt x="170" y="35"/>
                    <a:pt x="171" y="35"/>
                  </a:cubicBezTo>
                  <a:cubicBezTo>
                    <a:pt x="173" y="36"/>
                    <a:pt x="176" y="34"/>
                    <a:pt x="176" y="35"/>
                  </a:cubicBezTo>
                  <a:cubicBezTo>
                    <a:pt x="177" y="37"/>
                    <a:pt x="176" y="40"/>
                    <a:pt x="175" y="42"/>
                  </a:cubicBezTo>
                  <a:cubicBezTo>
                    <a:pt x="173" y="44"/>
                    <a:pt x="169" y="44"/>
                    <a:pt x="168" y="46"/>
                  </a:cubicBezTo>
                  <a:cubicBezTo>
                    <a:pt x="167" y="47"/>
                    <a:pt x="168" y="49"/>
                    <a:pt x="169" y="49"/>
                  </a:cubicBezTo>
                  <a:cubicBezTo>
                    <a:pt x="171" y="49"/>
                    <a:pt x="173" y="45"/>
                    <a:pt x="174" y="46"/>
                  </a:cubicBezTo>
                  <a:cubicBezTo>
                    <a:pt x="176" y="46"/>
                    <a:pt x="176" y="49"/>
                    <a:pt x="175" y="51"/>
                  </a:cubicBezTo>
                  <a:cubicBezTo>
                    <a:pt x="174" y="52"/>
                    <a:pt x="172" y="54"/>
                    <a:pt x="171" y="54"/>
                  </a:cubicBezTo>
                  <a:cubicBezTo>
                    <a:pt x="169" y="54"/>
                    <a:pt x="169" y="50"/>
                    <a:pt x="167" y="51"/>
                  </a:cubicBezTo>
                  <a:cubicBezTo>
                    <a:pt x="166" y="51"/>
                    <a:pt x="167" y="53"/>
                    <a:pt x="167" y="54"/>
                  </a:cubicBezTo>
                  <a:cubicBezTo>
                    <a:pt x="168" y="55"/>
                    <a:pt x="169" y="57"/>
                    <a:pt x="168" y="58"/>
                  </a:cubicBezTo>
                  <a:cubicBezTo>
                    <a:pt x="167" y="59"/>
                    <a:pt x="164" y="58"/>
                    <a:pt x="162" y="58"/>
                  </a:cubicBezTo>
                  <a:cubicBezTo>
                    <a:pt x="160" y="58"/>
                    <a:pt x="158" y="57"/>
                    <a:pt x="156" y="57"/>
                  </a:cubicBezTo>
                  <a:cubicBezTo>
                    <a:pt x="154" y="57"/>
                    <a:pt x="152" y="59"/>
                    <a:pt x="150" y="60"/>
                  </a:cubicBezTo>
                  <a:cubicBezTo>
                    <a:pt x="147" y="60"/>
                    <a:pt x="143" y="61"/>
                    <a:pt x="140" y="60"/>
                  </a:cubicBezTo>
                  <a:cubicBezTo>
                    <a:pt x="137" y="58"/>
                    <a:pt x="138" y="52"/>
                    <a:pt x="135" y="52"/>
                  </a:cubicBezTo>
                  <a:cubicBezTo>
                    <a:pt x="133" y="52"/>
                    <a:pt x="135" y="58"/>
                    <a:pt x="132" y="59"/>
                  </a:cubicBezTo>
                  <a:cubicBezTo>
                    <a:pt x="130" y="61"/>
                    <a:pt x="126" y="59"/>
                    <a:pt x="123" y="59"/>
                  </a:cubicBezTo>
                  <a:cubicBezTo>
                    <a:pt x="121" y="59"/>
                    <a:pt x="119" y="60"/>
                    <a:pt x="117" y="59"/>
                  </a:cubicBezTo>
                  <a:cubicBezTo>
                    <a:pt x="116" y="59"/>
                    <a:pt x="116" y="56"/>
                    <a:pt x="115" y="56"/>
                  </a:cubicBezTo>
                  <a:cubicBezTo>
                    <a:pt x="114" y="56"/>
                    <a:pt x="114" y="59"/>
                    <a:pt x="113" y="59"/>
                  </a:cubicBezTo>
                  <a:cubicBezTo>
                    <a:pt x="111" y="59"/>
                    <a:pt x="111" y="55"/>
                    <a:pt x="110" y="56"/>
                  </a:cubicBezTo>
                  <a:cubicBezTo>
                    <a:pt x="108" y="57"/>
                    <a:pt x="109" y="61"/>
                    <a:pt x="107" y="61"/>
                  </a:cubicBezTo>
                  <a:cubicBezTo>
                    <a:pt x="105" y="61"/>
                    <a:pt x="105" y="58"/>
                    <a:pt x="103" y="58"/>
                  </a:cubicBezTo>
                  <a:cubicBezTo>
                    <a:pt x="102" y="57"/>
                    <a:pt x="102" y="60"/>
                    <a:pt x="101" y="60"/>
                  </a:cubicBezTo>
                  <a:cubicBezTo>
                    <a:pt x="99" y="60"/>
                    <a:pt x="98" y="57"/>
                    <a:pt x="96" y="58"/>
                  </a:cubicBezTo>
                  <a:cubicBezTo>
                    <a:pt x="95" y="58"/>
                    <a:pt x="97" y="61"/>
                    <a:pt x="96" y="61"/>
                  </a:cubicBezTo>
                  <a:cubicBezTo>
                    <a:pt x="90" y="62"/>
                    <a:pt x="83" y="63"/>
                    <a:pt x="78" y="61"/>
                  </a:cubicBezTo>
                  <a:cubicBezTo>
                    <a:pt x="76" y="60"/>
                    <a:pt x="80" y="54"/>
                    <a:pt x="78" y="52"/>
                  </a:cubicBezTo>
                  <a:cubicBezTo>
                    <a:pt x="76" y="51"/>
                    <a:pt x="76" y="56"/>
                    <a:pt x="74" y="56"/>
                  </a:cubicBezTo>
                  <a:cubicBezTo>
                    <a:pt x="73" y="57"/>
                    <a:pt x="73" y="53"/>
                    <a:pt x="72" y="54"/>
                  </a:cubicBezTo>
                  <a:cubicBezTo>
                    <a:pt x="70" y="54"/>
                    <a:pt x="72" y="58"/>
                    <a:pt x="70" y="58"/>
                  </a:cubicBezTo>
                  <a:cubicBezTo>
                    <a:pt x="67" y="59"/>
                    <a:pt x="63" y="59"/>
                    <a:pt x="60" y="58"/>
                  </a:cubicBezTo>
                  <a:cubicBezTo>
                    <a:pt x="57" y="57"/>
                    <a:pt x="56" y="52"/>
                    <a:pt x="53" y="52"/>
                  </a:cubicBezTo>
                  <a:cubicBezTo>
                    <a:pt x="52" y="52"/>
                    <a:pt x="52" y="57"/>
                    <a:pt x="50" y="57"/>
                  </a:cubicBezTo>
                  <a:cubicBezTo>
                    <a:pt x="48" y="57"/>
                    <a:pt x="45" y="55"/>
                    <a:pt x="43" y="53"/>
                  </a:cubicBezTo>
                  <a:cubicBezTo>
                    <a:pt x="42" y="51"/>
                    <a:pt x="42" y="48"/>
                    <a:pt x="42" y="46"/>
                  </a:cubicBezTo>
                  <a:cubicBezTo>
                    <a:pt x="43" y="45"/>
                    <a:pt x="45" y="45"/>
                    <a:pt x="45" y="44"/>
                  </a:cubicBezTo>
                  <a:cubicBezTo>
                    <a:pt x="45" y="43"/>
                    <a:pt x="42" y="44"/>
                    <a:pt x="42" y="43"/>
                  </a:cubicBezTo>
                  <a:cubicBezTo>
                    <a:pt x="41" y="41"/>
                    <a:pt x="42" y="38"/>
                    <a:pt x="43" y="36"/>
                  </a:cubicBezTo>
                  <a:cubicBezTo>
                    <a:pt x="44" y="35"/>
                    <a:pt x="46" y="35"/>
                    <a:pt x="47" y="34"/>
                  </a:cubicBezTo>
                  <a:cubicBezTo>
                    <a:pt x="47" y="32"/>
                    <a:pt x="47" y="30"/>
                    <a:pt x="47" y="29"/>
                  </a:cubicBezTo>
                  <a:cubicBezTo>
                    <a:pt x="46" y="27"/>
                    <a:pt x="44" y="26"/>
                    <a:pt x="42" y="24"/>
                  </a:cubicBezTo>
                  <a:cubicBezTo>
                    <a:pt x="41" y="23"/>
                    <a:pt x="42" y="20"/>
                    <a:pt x="41" y="19"/>
                  </a:cubicBezTo>
                  <a:cubicBezTo>
                    <a:pt x="39" y="18"/>
                    <a:pt x="37" y="20"/>
                    <a:pt x="35" y="20"/>
                  </a:cubicBezTo>
                  <a:cubicBezTo>
                    <a:pt x="30" y="19"/>
                    <a:pt x="25" y="18"/>
                    <a:pt x="20" y="18"/>
                  </a:cubicBezTo>
                  <a:cubicBezTo>
                    <a:pt x="19" y="18"/>
                    <a:pt x="18" y="20"/>
                    <a:pt x="17" y="20"/>
                  </a:cubicBezTo>
                  <a:cubicBezTo>
                    <a:pt x="16" y="20"/>
                    <a:pt x="14" y="19"/>
                    <a:pt x="14" y="18"/>
                  </a:cubicBezTo>
                  <a:cubicBezTo>
                    <a:pt x="15" y="17"/>
                    <a:pt x="19" y="17"/>
                    <a:pt x="18" y="16"/>
                  </a:cubicBezTo>
                  <a:cubicBezTo>
                    <a:pt x="16" y="14"/>
                    <a:pt x="13" y="16"/>
                    <a:pt x="10" y="15"/>
                  </a:cubicBezTo>
                  <a:cubicBezTo>
                    <a:pt x="9" y="15"/>
                    <a:pt x="7" y="15"/>
                    <a:pt x="7" y="13"/>
                  </a:cubicBezTo>
                  <a:cubicBezTo>
                    <a:pt x="6" y="12"/>
                    <a:pt x="10" y="12"/>
                    <a:pt x="9" y="12"/>
                  </a:cubicBezTo>
                  <a:cubicBezTo>
                    <a:pt x="8" y="10"/>
                    <a:pt x="5" y="12"/>
                    <a:pt x="3" y="11"/>
                  </a:cubicBezTo>
                  <a:cubicBezTo>
                    <a:pt x="2" y="10"/>
                    <a:pt x="0" y="9"/>
                    <a:pt x="0" y="8"/>
                  </a:cubicBezTo>
                  <a:cubicBezTo>
                    <a:pt x="1" y="6"/>
                    <a:pt x="5" y="9"/>
                    <a:pt x="5" y="7"/>
                  </a:cubicBezTo>
                  <a:cubicBezTo>
                    <a:pt x="6" y="6"/>
                    <a:pt x="1" y="5"/>
                    <a:pt x="2" y="4"/>
                  </a:cubicBezTo>
                  <a:cubicBezTo>
                    <a:pt x="3" y="2"/>
                    <a:pt x="6" y="2"/>
                    <a:pt x="8" y="1"/>
                  </a:cubicBezTo>
                  <a:cubicBezTo>
                    <a:pt x="10" y="1"/>
                    <a:pt x="13" y="0"/>
                    <a:pt x="15" y="0"/>
                  </a:cubicBezTo>
                  <a:cubicBezTo>
                    <a:pt x="18" y="0"/>
                    <a:pt x="21" y="0"/>
                    <a:pt x="24" y="1"/>
                  </a:cubicBezTo>
                  <a:cubicBezTo>
                    <a:pt x="27" y="2"/>
                    <a:pt x="29" y="4"/>
                    <a:pt x="32" y="4"/>
                  </a:cubicBezTo>
                  <a:cubicBezTo>
                    <a:pt x="33" y="4"/>
                    <a:pt x="34" y="3"/>
                    <a:pt x="36" y="3"/>
                  </a:cubicBezTo>
                  <a:cubicBezTo>
                    <a:pt x="37" y="4"/>
                    <a:pt x="39" y="5"/>
                    <a:pt x="40" y="6"/>
                  </a:cubicBezTo>
                  <a:cubicBezTo>
                    <a:pt x="41" y="7"/>
                    <a:pt x="40" y="8"/>
                    <a:pt x="40" y="9"/>
                  </a:cubicBezTo>
                  <a:cubicBezTo>
                    <a:pt x="39" y="11"/>
                    <a:pt x="35" y="14"/>
                    <a:pt x="37" y="15"/>
                  </a:cubicBezTo>
                  <a:cubicBezTo>
                    <a:pt x="40" y="15"/>
                    <a:pt x="41" y="11"/>
                    <a:pt x="43" y="10"/>
                  </a:cubicBezTo>
                  <a:cubicBezTo>
                    <a:pt x="45" y="9"/>
                    <a:pt x="48" y="11"/>
                    <a:pt x="50" y="11"/>
                  </a:cubicBezTo>
                  <a:cubicBezTo>
                    <a:pt x="53" y="11"/>
                    <a:pt x="56" y="8"/>
                    <a:pt x="60" y="8"/>
                  </a:cubicBezTo>
                  <a:cubicBezTo>
                    <a:pt x="63" y="8"/>
                    <a:pt x="66" y="11"/>
                    <a:pt x="68" y="13"/>
                  </a:cubicBezTo>
                  <a:cubicBezTo>
                    <a:pt x="69" y="14"/>
                    <a:pt x="67" y="15"/>
                    <a:pt x="67" y="15"/>
                  </a:cubicBezTo>
                  <a:cubicBezTo>
                    <a:pt x="64" y="15"/>
                    <a:pt x="62" y="13"/>
                    <a:pt x="59" y="13"/>
                  </a:cubicBezTo>
                  <a:cubicBezTo>
                    <a:pt x="59" y="13"/>
                    <a:pt x="59" y="15"/>
                    <a:pt x="59" y="15"/>
                  </a:cubicBezTo>
                  <a:cubicBezTo>
                    <a:pt x="64" y="17"/>
                    <a:pt x="68" y="17"/>
                    <a:pt x="72" y="17"/>
                  </a:cubicBezTo>
                  <a:cubicBezTo>
                    <a:pt x="74" y="17"/>
                    <a:pt x="75" y="17"/>
                    <a:pt x="76" y="17"/>
                  </a:cubicBezTo>
                  <a:cubicBezTo>
                    <a:pt x="77" y="17"/>
                    <a:pt x="79" y="17"/>
                    <a:pt x="79" y="17"/>
                  </a:cubicBezTo>
                  <a:cubicBezTo>
                    <a:pt x="80" y="19"/>
                    <a:pt x="80" y="21"/>
                    <a:pt x="78" y="22"/>
                  </a:cubicBezTo>
                  <a:cubicBezTo>
                    <a:pt x="75" y="23"/>
                    <a:pt x="71" y="22"/>
                    <a:pt x="67" y="21"/>
                  </a:cubicBezTo>
                  <a:cubicBezTo>
                    <a:pt x="63" y="21"/>
                    <a:pt x="59" y="18"/>
                    <a:pt x="55" y="17"/>
                  </a:cubicBezTo>
                  <a:cubicBezTo>
                    <a:pt x="55" y="17"/>
                    <a:pt x="55" y="19"/>
                    <a:pt x="55" y="20"/>
                  </a:cubicBezTo>
                  <a:cubicBezTo>
                    <a:pt x="58" y="22"/>
                    <a:pt x="63" y="21"/>
                    <a:pt x="64" y="24"/>
                  </a:cubicBezTo>
                  <a:cubicBezTo>
                    <a:pt x="65" y="26"/>
                    <a:pt x="59" y="25"/>
                    <a:pt x="57" y="27"/>
                  </a:cubicBezTo>
                  <a:cubicBezTo>
                    <a:pt x="56" y="27"/>
                    <a:pt x="58" y="29"/>
                    <a:pt x="59" y="29"/>
                  </a:cubicBezTo>
                  <a:cubicBezTo>
                    <a:pt x="62" y="29"/>
                    <a:pt x="65" y="26"/>
                    <a:pt x="68" y="26"/>
                  </a:cubicBezTo>
                  <a:cubicBezTo>
                    <a:pt x="70" y="26"/>
                    <a:pt x="70" y="28"/>
                    <a:pt x="71" y="29"/>
                  </a:cubicBezTo>
                  <a:cubicBezTo>
                    <a:pt x="73" y="30"/>
                    <a:pt x="76" y="29"/>
                    <a:pt x="77" y="31"/>
                  </a:cubicBezTo>
                  <a:cubicBezTo>
                    <a:pt x="77" y="32"/>
                    <a:pt x="75" y="34"/>
                    <a:pt x="73" y="34"/>
                  </a:cubicBezTo>
                  <a:cubicBezTo>
                    <a:pt x="72" y="35"/>
                    <a:pt x="71" y="34"/>
                    <a:pt x="70" y="35"/>
                  </a:cubicBezTo>
                  <a:cubicBezTo>
                    <a:pt x="70" y="35"/>
                    <a:pt x="70" y="37"/>
                    <a:pt x="70" y="37"/>
                  </a:cubicBezTo>
                  <a:cubicBezTo>
                    <a:pt x="72" y="37"/>
                    <a:pt x="74" y="35"/>
                    <a:pt x="75" y="36"/>
                  </a:cubicBezTo>
                  <a:cubicBezTo>
                    <a:pt x="77" y="37"/>
                    <a:pt x="75" y="39"/>
                    <a:pt x="76" y="40"/>
                  </a:cubicBezTo>
                  <a:cubicBezTo>
                    <a:pt x="77" y="40"/>
                    <a:pt x="79" y="41"/>
                    <a:pt x="79" y="40"/>
                  </a:cubicBezTo>
                  <a:cubicBezTo>
                    <a:pt x="80" y="39"/>
                    <a:pt x="79" y="37"/>
                    <a:pt x="79" y="36"/>
                  </a:cubicBezTo>
                  <a:cubicBezTo>
                    <a:pt x="80" y="35"/>
                    <a:pt x="81" y="34"/>
                    <a:pt x="82" y="34"/>
                  </a:cubicBezTo>
                  <a:cubicBezTo>
                    <a:pt x="84" y="35"/>
                    <a:pt x="85" y="38"/>
                    <a:pt x="87" y="38"/>
                  </a:cubicBezTo>
                  <a:cubicBezTo>
                    <a:pt x="89" y="39"/>
                    <a:pt x="89" y="36"/>
                    <a:pt x="90" y="36"/>
                  </a:cubicBezTo>
                  <a:cubicBezTo>
                    <a:pt x="91" y="36"/>
                    <a:pt x="92" y="38"/>
                    <a:pt x="93" y="38"/>
                  </a:cubicBezTo>
                  <a:cubicBezTo>
                    <a:pt x="94" y="37"/>
                    <a:pt x="94" y="34"/>
                    <a:pt x="95" y="34"/>
                  </a:cubicBezTo>
                  <a:cubicBezTo>
                    <a:pt x="98" y="35"/>
                    <a:pt x="101" y="37"/>
                    <a:pt x="104" y="39"/>
                  </a:cubicBezTo>
                  <a:cubicBezTo>
                    <a:pt x="104" y="39"/>
                    <a:pt x="103" y="41"/>
                    <a:pt x="104" y="41"/>
                  </a:cubicBezTo>
                  <a:cubicBezTo>
                    <a:pt x="107" y="42"/>
                    <a:pt x="111" y="43"/>
                    <a:pt x="113" y="41"/>
                  </a:cubicBezTo>
                  <a:cubicBezTo>
                    <a:pt x="114" y="40"/>
                    <a:pt x="107" y="38"/>
                    <a:pt x="108" y="37"/>
                  </a:cubicBezTo>
                  <a:cubicBezTo>
                    <a:pt x="111" y="34"/>
                    <a:pt x="116" y="35"/>
                    <a:pt x="120" y="34"/>
                  </a:cubicBezTo>
                  <a:cubicBezTo>
                    <a:pt x="124" y="33"/>
                    <a:pt x="129" y="31"/>
                    <a:pt x="133" y="30"/>
                  </a:cubicBezTo>
                  <a:cubicBezTo>
                    <a:pt x="134" y="29"/>
                    <a:pt x="135" y="29"/>
                    <a:pt x="135" y="29"/>
                  </a:cubicBezTo>
                  <a:cubicBezTo>
                    <a:pt x="137" y="29"/>
                    <a:pt x="139" y="30"/>
                    <a:pt x="141" y="30"/>
                  </a:cubicBezTo>
                  <a:cubicBezTo>
                    <a:pt x="144" y="30"/>
                    <a:pt x="148" y="28"/>
                    <a:pt x="151" y="28"/>
                  </a:cubicBezTo>
                  <a:cubicBezTo>
                    <a:pt x="155" y="28"/>
                    <a:pt x="160" y="28"/>
                    <a:pt x="164" y="29"/>
                  </a:cubicBezTo>
                  <a:cubicBezTo>
                    <a:pt x="165" y="29"/>
                    <a:pt x="164" y="31"/>
                    <a:pt x="164" y="31"/>
                  </a:cubicBezTo>
                  <a:cubicBezTo>
                    <a:pt x="167" y="32"/>
                    <a:pt x="171" y="31"/>
                    <a:pt x="173" y="3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26" name="Freeform 3595"/>
            <p:cNvSpPr>
              <a:spLocks noChangeAspect="1"/>
            </p:cNvSpPr>
            <p:nvPr/>
          </p:nvSpPr>
          <p:spPr bwMode="auto">
            <a:xfrm>
              <a:off x="8524302" y="2813304"/>
              <a:ext cx="58273" cy="95977"/>
            </a:xfrm>
            <a:custGeom>
              <a:avLst/>
              <a:gdLst>
                <a:gd name="T0" fmla="*/ 0 w 7"/>
                <a:gd name="T1" fmla="*/ 2 h 13"/>
                <a:gd name="T2" fmla="*/ 8 w 7"/>
                <a:gd name="T3" fmla="*/ 1 h 13"/>
                <a:gd name="T4" fmla="*/ 6 w 7"/>
                <a:gd name="T5" fmla="*/ 14 h 13"/>
                <a:gd name="T6" fmla="*/ 4 w 7"/>
                <a:gd name="T7" fmla="*/ 13 h 13"/>
                <a:gd name="T8" fmla="*/ 0 w 7"/>
                <a:gd name="T9" fmla="*/ 2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0" y="2"/>
                  </a:moveTo>
                  <a:cubicBezTo>
                    <a:pt x="1" y="2"/>
                    <a:pt x="5" y="0"/>
                    <a:pt x="6" y="1"/>
                  </a:cubicBezTo>
                  <a:cubicBezTo>
                    <a:pt x="6" y="4"/>
                    <a:pt x="7" y="8"/>
                    <a:pt x="5" y="12"/>
                  </a:cubicBezTo>
                  <a:cubicBezTo>
                    <a:pt x="5" y="13"/>
                    <a:pt x="3" y="12"/>
                    <a:pt x="3" y="11"/>
                  </a:cubicBezTo>
                  <a:cubicBezTo>
                    <a:pt x="1" y="8"/>
                    <a:pt x="0" y="5"/>
                    <a:pt x="0"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27" name="Freeform 3596"/>
            <p:cNvSpPr>
              <a:spLocks noChangeAspect="1"/>
            </p:cNvSpPr>
            <p:nvPr/>
          </p:nvSpPr>
          <p:spPr bwMode="auto">
            <a:xfrm>
              <a:off x="8216302" y="1981505"/>
              <a:ext cx="899036" cy="647841"/>
            </a:xfrm>
            <a:custGeom>
              <a:avLst/>
              <a:gdLst>
                <a:gd name="T0" fmla="*/ 63 w 113"/>
                <a:gd name="T1" fmla="*/ 5 h 87"/>
                <a:gd name="T2" fmla="*/ 81 w 113"/>
                <a:gd name="T3" fmla="*/ 31 h 87"/>
                <a:gd name="T4" fmla="*/ 100 w 113"/>
                <a:gd name="T5" fmla="*/ 43 h 87"/>
                <a:gd name="T6" fmla="*/ 111 w 113"/>
                <a:gd name="T7" fmla="*/ 37 h 87"/>
                <a:gd name="T8" fmla="*/ 111 w 113"/>
                <a:gd name="T9" fmla="*/ 49 h 87"/>
                <a:gd name="T10" fmla="*/ 118 w 113"/>
                <a:gd name="T11" fmla="*/ 54 h 87"/>
                <a:gd name="T12" fmla="*/ 127 w 113"/>
                <a:gd name="T13" fmla="*/ 58 h 87"/>
                <a:gd name="T14" fmla="*/ 112 w 113"/>
                <a:gd name="T15" fmla="*/ 74 h 87"/>
                <a:gd name="T16" fmla="*/ 104 w 113"/>
                <a:gd name="T17" fmla="*/ 76 h 87"/>
                <a:gd name="T18" fmla="*/ 92 w 113"/>
                <a:gd name="T19" fmla="*/ 76 h 87"/>
                <a:gd name="T20" fmla="*/ 90 w 113"/>
                <a:gd name="T21" fmla="*/ 92 h 87"/>
                <a:gd name="T22" fmla="*/ 79 w 113"/>
                <a:gd name="T23" fmla="*/ 99 h 87"/>
                <a:gd name="T24" fmla="*/ 63 w 113"/>
                <a:gd name="T25" fmla="*/ 92 h 87"/>
                <a:gd name="T26" fmla="*/ 59 w 113"/>
                <a:gd name="T27" fmla="*/ 97 h 87"/>
                <a:gd name="T28" fmla="*/ 42 w 113"/>
                <a:gd name="T29" fmla="*/ 101 h 87"/>
                <a:gd name="T30" fmla="*/ 41 w 113"/>
                <a:gd name="T31" fmla="*/ 92 h 87"/>
                <a:gd name="T32" fmla="*/ 29 w 113"/>
                <a:gd name="T33" fmla="*/ 84 h 87"/>
                <a:gd name="T34" fmla="*/ 24 w 113"/>
                <a:gd name="T35" fmla="*/ 78 h 87"/>
                <a:gd name="T36" fmla="*/ 54 w 113"/>
                <a:gd name="T37" fmla="*/ 70 h 87"/>
                <a:gd name="T38" fmla="*/ 47 w 113"/>
                <a:gd name="T39" fmla="*/ 68 h 87"/>
                <a:gd name="T40" fmla="*/ 41 w 113"/>
                <a:gd name="T41" fmla="*/ 62 h 87"/>
                <a:gd name="T42" fmla="*/ 25 w 113"/>
                <a:gd name="T43" fmla="*/ 64 h 87"/>
                <a:gd name="T44" fmla="*/ 8 w 113"/>
                <a:gd name="T45" fmla="*/ 59 h 87"/>
                <a:gd name="T46" fmla="*/ 20 w 113"/>
                <a:gd name="T47" fmla="*/ 54 h 87"/>
                <a:gd name="T48" fmla="*/ 1 w 113"/>
                <a:gd name="T49" fmla="*/ 47 h 87"/>
                <a:gd name="T50" fmla="*/ 24 w 113"/>
                <a:gd name="T51" fmla="*/ 47 h 87"/>
                <a:gd name="T52" fmla="*/ 17 w 113"/>
                <a:gd name="T53" fmla="*/ 42 h 87"/>
                <a:gd name="T54" fmla="*/ 11 w 113"/>
                <a:gd name="T55" fmla="*/ 33 h 87"/>
                <a:gd name="T56" fmla="*/ 35 w 113"/>
                <a:gd name="T57" fmla="*/ 30 h 87"/>
                <a:gd name="T58" fmla="*/ 22 w 113"/>
                <a:gd name="T59" fmla="*/ 22 h 87"/>
                <a:gd name="T60" fmla="*/ 38 w 113"/>
                <a:gd name="T61" fmla="*/ 17 h 87"/>
                <a:gd name="T62" fmla="*/ 49 w 113"/>
                <a:gd name="T63" fmla="*/ 10 h 87"/>
                <a:gd name="T64" fmla="*/ 33 w 113"/>
                <a:gd name="T65" fmla="*/ 5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87"/>
                <a:gd name="T101" fmla="*/ 113 w 113"/>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87">
                  <a:moveTo>
                    <a:pt x="31" y="2"/>
                  </a:moveTo>
                  <a:cubicBezTo>
                    <a:pt x="39" y="2"/>
                    <a:pt x="47" y="0"/>
                    <a:pt x="53" y="4"/>
                  </a:cubicBezTo>
                  <a:cubicBezTo>
                    <a:pt x="59" y="7"/>
                    <a:pt x="59" y="16"/>
                    <a:pt x="62" y="21"/>
                  </a:cubicBezTo>
                  <a:cubicBezTo>
                    <a:pt x="64" y="23"/>
                    <a:pt x="66" y="25"/>
                    <a:pt x="68" y="26"/>
                  </a:cubicBezTo>
                  <a:cubicBezTo>
                    <a:pt x="71" y="27"/>
                    <a:pt x="74" y="25"/>
                    <a:pt x="76" y="26"/>
                  </a:cubicBezTo>
                  <a:cubicBezTo>
                    <a:pt x="80" y="28"/>
                    <a:pt x="80" y="35"/>
                    <a:pt x="84" y="36"/>
                  </a:cubicBezTo>
                  <a:cubicBezTo>
                    <a:pt x="86" y="37"/>
                    <a:pt x="83" y="30"/>
                    <a:pt x="85" y="29"/>
                  </a:cubicBezTo>
                  <a:cubicBezTo>
                    <a:pt x="88" y="28"/>
                    <a:pt x="92" y="28"/>
                    <a:pt x="93" y="31"/>
                  </a:cubicBezTo>
                  <a:cubicBezTo>
                    <a:pt x="94" y="33"/>
                    <a:pt x="89" y="34"/>
                    <a:pt x="89" y="36"/>
                  </a:cubicBezTo>
                  <a:cubicBezTo>
                    <a:pt x="89" y="38"/>
                    <a:pt x="94" y="39"/>
                    <a:pt x="93" y="41"/>
                  </a:cubicBezTo>
                  <a:cubicBezTo>
                    <a:pt x="93" y="44"/>
                    <a:pt x="84" y="47"/>
                    <a:pt x="87" y="49"/>
                  </a:cubicBezTo>
                  <a:cubicBezTo>
                    <a:pt x="90" y="51"/>
                    <a:pt x="94" y="45"/>
                    <a:pt x="99" y="45"/>
                  </a:cubicBezTo>
                  <a:cubicBezTo>
                    <a:pt x="100" y="45"/>
                    <a:pt x="101" y="48"/>
                    <a:pt x="103" y="48"/>
                  </a:cubicBezTo>
                  <a:cubicBezTo>
                    <a:pt x="104" y="49"/>
                    <a:pt x="105" y="47"/>
                    <a:pt x="106" y="48"/>
                  </a:cubicBezTo>
                  <a:cubicBezTo>
                    <a:pt x="108" y="50"/>
                    <a:pt x="113" y="54"/>
                    <a:pt x="111" y="56"/>
                  </a:cubicBezTo>
                  <a:cubicBezTo>
                    <a:pt x="107" y="60"/>
                    <a:pt x="100" y="59"/>
                    <a:pt x="94" y="61"/>
                  </a:cubicBezTo>
                  <a:cubicBezTo>
                    <a:pt x="92" y="62"/>
                    <a:pt x="91" y="64"/>
                    <a:pt x="90" y="65"/>
                  </a:cubicBezTo>
                  <a:cubicBezTo>
                    <a:pt x="89" y="65"/>
                    <a:pt x="88" y="62"/>
                    <a:pt x="87" y="63"/>
                  </a:cubicBezTo>
                  <a:cubicBezTo>
                    <a:pt x="84" y="66"/>
                    <a:pt x="84" y="73"/>
                    <a:pt x="80" y="73"/>
                  </a:cubicBezTo>
                  <a:cubicBezTo>
                    <a:pt x="76" y="73"/>
                    <a:pt x="79" y="66"/>
                    <a:pt x="77" y="63"/>
                  </a:cubicBezTo>
                  <a:cubicBezTo>
                    <a:pt x="76" y="62"/>
                    <a:pt x="75" y="65"/>
                    <a:pt x="75" y="66"/>
                  </a:cubicBezTo>
                  <a:cubicBezTo>
                    <a:pt x="74" y="70"/>
                    <a:pt x="77" y="74"/>
                    <a:pt x="75" y="76"/>
                  </a:cubicBezTo>
                  <a:cubicBezTo>
                    <a:pt x="74" y="78"/>
                    <a:pt x="71" y="73"/>
                    <a:pt x="69" y="74"/>
                  </a:cubicBezTo>
                  <a:cubicBezTo>
                    <a:pt x="66" y="76"/>
                    <a:pt x="69" y="82"/>
                    <a:pt x="66" y="82"/>
                  </a:cubicBezTo>
                  <a:cubicBezTo>
                    <a:pt x="62" y="83"/>
                    <a:pt x="60" y="78"/>
                    <a:pt x="57" y="76"/>
                  </a:cubicBezTo>
                  <a:cubicBezTo>
                    <a:pt x="55" y="75"/>
                    <a:pt x="52" y="74"/>
                    <a:pt x="53" y="76"/>
                  </a:cubicBezTo>
                  <a:cubicBezTo>
                    <a:pt x="54" y="79"/>
                    <a:pt x="62" y="80"/>
                    <a:pt x="60" y="83"/>
                  </a:cubicBezTo>
                  <a:cubicBezTo>
                    <a:pt x="58" y="86"/>
                    <a:pt x="53" y="79"/>
                    <a:pt x="49" y="80"/>
                  </a:cubicBezTo>
                  <a:cubicBezTo>
                    <a:pt x="47" y="80"/>
                    <a:pt x="51" y="85"/>
                    <a:pt x="49" y="86"/>
                  </a:cubicBezTo>
                  <a:cubicBezTo>
                    <a:pt x="45" y="87"/>
                    <a:pt x="40" y="85"/>
                    <a:pt x="35" y="84"/>
                  </a:cubicBezTo>
                  <a:cubicBezTo>
                    <a:pt x="32" y="83"/>
                    <a:pt x="26" y="83"/>
                    <a:pt x="26" y="79"/>
                  </a:cubicBezTo>
                  <a:cubicBezTo>
                    <a:pt x="25" y="76"/>
                    <a:pt x="35" y="79"/>
                    <a:pt x="34" y="76"/>
                  </a:cubicBezTo>
                  <a:cubicBezTo>
                    <a:pt x="34" y="73"/>
                    <a:pt x="28" y="76"/>
                    <a:pt x="25" y="74"/>
                  </a:cubicBezTo>
                  <a:cubicBezTo>
                    <a:pt x="24" y="73"/>
                    <a:pt x="24" y="72"/>
                    <a:pt x="24" y="70"/>
                  </a:cubicBezTo>
                  <a:cubicBezTo>
                    <a:pt x="24" y="69"/>
                    <a:pt x="27" y="69"/>
                    <a:pt x="26" y="68"/>
                  </a:cubicBezTo>
                  <a:cubicBezTo>
                    <a:pt x="25" y="66"/>
                    <a:pt x="19" y="67"/>
                    <a:pt x="20" y="65"/>
                  </a:cubicBezTo>
                  <a:cubicBezTo>
                    <a:pt x="22" y="61"/>
                    <a:pt x="27" y="59"/>
                    <a:pt x="31" y="58"/>
                  </a:cubicBezTo>
                  <a:cubicBezTo>
                    <a:pt x="35" y="57"/>
                    <a:pt x="40" y="58"/>
                    <a:pt x="45" y="58"/>
                  </a:cubicBezTo>
                  <a:cubicBezTo>
                    <a:pt x="46" y="58"/>
                    <a:pt x="50" y="57"/>
                    <a:pt x="49" y="56"/>
                  </a:cubicBezTo>
                  <a:cubicBezTo>
                    <a:pt x="46" y="55"/>
                    <a:pt x="42" y="57"/>
                    <a:pt x="39" y="56"/>
                  </a:cubicBezTo>
                  <a:cubicBezTo>
                    <a:pt x="38" y="55"/>
                    <a:pt x="42" y="54"/>
                    <a:pt x="41" y="52"/>
                  </a:cubicBezTo>
                  <a:cubicBezTo>
                    <a:pt x="40" y="51"/>
                    <a:pt x="37" y="50"/>
                    <a:pt x="34" y="51"/>
                  </a:cubicBezTo>
                  <a:cubicBezTo>
                    <a:pt x="31" y="51"/>
                    <a:pt x="29" y="54"/>
                    <a:pt x="26" y="55"/>
                  </a:cubicBezTo>
                  <a:cubicBezTo>
                    <a:pt x="24" y="55"/>
                    <a:pt x="23" y="53"/>
                    <a:pt x="21" y="53"/>
                  </a:cubicBezTo>
                  <a:cubicBezTo>
                    <a:pt x="18" y="53"/>
                    <a:pt x="15" y="57"/>
                    <a:pt x="12" y="56"/>
                  </a:cubicBezTo>
                  <a:cubicBezTo>
                    <a:pt x="9" y="55"/>
                    <a:pt x="5" y="51"/>
                    <a:pt x="7" y="49"/>
                  </a:cubicBezTo>
                  <a:cubicBezTo>
                    <a:pt x="10" y="46"/>
                    <a:pt x="16" y="49"/>
                    <a:pt x="20" y="48"/>
                  </a:cubicBezTo>
                  <a:cubicBezTo>
                    <a:pt x="22" y="47"/>
                    <a:pt x="19" y="45"/>
                    <a:pt x="17" y="45"/>
                  </a:cubicBezTo>
                  <a:cubicBezTo>
                    <a:pt x="14" y="45"/>
                    <a:pt x="10" y="48"/>
                    <a:pt x="6" y="47"/>
                  </a:cubicBezTo>
                  <a:cubicBezTo>
                    <a:pt x="3" y="46"/>
                    <a:pt x="2" y="42"/>
                    <a:pt x="1" y="39"/>
                  </a:cubicBezTo>
                  <a:cubicBezTo>
                    <a:pt x="0" y="38"/>
                    <a:pt x="0" y="35"/>
                    <a:pt x="2" y="35"/>
                  </a:cubicBezTo>
                  <a:cubicBezTo>
                    <a:pt x="8" y="35"/>
                    <a:pt x="14" y="40"/>
                    <a:pt x="20" y="39"/>
                  </a:cubicBezTo>
                  <a:cubicBezTo>
                    <a:pt x="22" y="39"/>
                    <a:pt x="25" y="35"/>
                    <a:pt x="23" y="34"/>
                  </a:cubicBezTo>
                  <a:cubicBezTo>
                    <a:pt x="20" y="32"/>
                    <a:pt x="17" y="35"/>
                    <a:pt x="14" y="35"/>
                  </a:cubicBezTo>
                  <a:cubicBezTo>
                    <a:pt x="11" y="34"/>
                    <a:pt x="9" y="33"/>
                    <a:pt x="8" y="31"/>
                  </a:cubicBezTo>
                  <a:cubicBezTo>
                    <a:pt x="7" y="30"/>
                    <a:pt x="8" y="28"/>
                    <a:pt x="9" y="27"/>
                  </a:cubicBezTo>
                  <a:cubicBezTo>
                    <a:pt x="12" y="25"/>
                    <a:pt x="16" y="25"/>
                    <a:pt x="20" y="25"/>
                  </a:cubicBezTo>
                  <a:cubicBezTo>
                    <a:pt x="23" y="25"/>
                    <a:pt x="27" y="27"/>
                    <a:pt x="29" y="25"/>
                  </a:cubicBezTo>
                  <a:cubicBezTo>
                    <a:pt x="30" y="23"/>
                    <a:pt x="26" y="22"/>
                    <a:pt x="24" y="21"/>
                  </a:cubicBezTo>
                  <a:cubicBezTo>
                    <a:pt x="22" y="20"/>
                    <a:pt x="18" y="20"/>
                    <a:pt x="18" y="18"/>
                  </a:cubicBezTo>
                  <a:cubicBezTo>
                    <a:pt x="19" y="15"/>
                    <a:pt x="22" y="13"/>
                    <a:pt x="25" y="13"/>
                  </a:cubicBezTo>
                  <a:cubicBezTo>
                    <a:pt x="28" y="12"/>
                    <a:pt x="30" y="15"/>
                    <a:pt x="32" y="14"/>
                  </a:cubicBezTo>
                  <a:cubicBezTo>
                    <a:pt x="36" y="14"/>
                    <a:pt x="40" y="12"/>
                    <a:pt x="43" y="10"/>
                  </a:cubicBezTo>
                  <a:cubicBezTo>
                    <a:pt x="44" y="9"/>
                    <a:pt x="42" y="8"/>
                    <a:pt x="41" y="8"/>
                  </a:cubicBezTo>
                  <a:cubicBezTo>
                    <a:pt x="37" y="7"/>
                    <a:pt x="33" y="9"/>
                    <a:pt x="29" y="8"/>
                  </a:cubicBezTo>
                  <a:cubicBezTo>
                    <a:pt x="28" y="8"/>
                    <a:pt x="28" y="5"/>
                    <a:pt x="28" y="4"/>
                  </a:cubicBezTo>
                  <a:cubicBezTo>
                    <a:pt x="28" y="3"/>
                    <a:pt x="30" y="2"/>
                    <a:pt x="3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28" name="Freeform 3597"/>
            <p:cNvSpPr>
              <a:spLocks noChangeAspect="1"/>
            </p:cNvSpPr>
            <p:nvPr/>
          </p:nvSpPr>
          <p:spPr bwMode="auto">
            <a:xfrm>
              <a:off x="8590897" y="1661582"/>
              <a:ext cx="2638839" cy="1303683"/>
            </a:xfrm>
            <a:custGeom>
              <a:avLst/>
              <a:gdLst>
                <a:gd name="T0" fmla="*/ 68 w 328"/>
                <a:gd name="T1" fmla="*/ 99 h 178"/>
                <a:gd name="T2" fmla="*/ 88 w 328"/>
                <a:gd name="T3" fmla="*/ 120 h 178"/>
                <a:gd name="T4" fmla="*/ 77 w 328"/>
                <a:gd name="T5" fmla="*/ 130 h 178"/>
                <a:gd name="T6" fmla="*/ 100 w 328"/>
                <a:gd name="T7" fmla="*/ 137 h 178"/>
                <a:gd name="T8" fmla="*/ 70 w 328"/>
                <a:gd name="T9" fmla="*/ 133 h 178"/>
                <a:gd name="T10" fmla="*/ 40 w 328"/>
                <a:gd name="T11" fmla="*/ 155 h 178"/>
                <a:gd name="T12" fmla="*/ 71 w 328"/>
                <a:gd name="T13" fmla="*/ 145 h 178"/>
                <a:gd name="T14" fmla="*/ 60 w 328"/>
                <a:gd name="T15" fmla="*/ 164 h 178"/>
                <a:gd name="T16" fmla="*/ 68 w 328"/>
                <a:gd name="T17" fmla="*/ 174 h 178"/>
                <a:gd name="T18" fmla="*/ 96 w 328"/>
                <a:gd name="T19" fmla="*/ 167 h 178"/>
                <a:gd name="T20" fmla="*/ 54 w 328"/>
                <a:gd name="T21" fmla="*/ 177 h 178"/>
                <a:gd name="T22" fmla="*/ 30 w 328"/>
                <a:gd name="T23" fmla="*/ 176 h 178"/>
                <a:gd name="T24" fmla="*/ 22 w 328"/>
                <a:gd name="T25" fmla="*/ 185 h 178"/>
                <a:gd name="T26" fmla="*/ 11 w 328"/>
                <a:gd name="T27" fmla="*/ 201 h 178"/>
                <a:gd name="T28" fmla="*/ 20 w 328"/>
                <a:gd name="T29" fmla="*/ 208 h 178"/>
                <a:gd name="T30" fmla="*/ 48 w 328"/>
                <a:gd name="T31" fmla="*/ 208 h 178"/>
                <a:gd name="T32" fmla="*/ 60 w 328"/>
                <a:gd name="T33" fmla="*/ 206 h 178"/>
                <a:gd name="T34" fmla="*/ 85 w 328"/>
                <a:gd name="T35" fmla="*/ 198 h 178"/>
                <a:gd name="T36" fmla="*/ 94 w 328"/>
                <a:gd name="T37" fmla="*/ 196 h 178"/>
                <a:gd name="T38" fmla="*/ 108 w 328"/>
                <a:gd name="T39" fmla="*/ 213 h 178"/>
                <a:gd name="T40" fmla="*/ 151 w 328"/>
                <a:gd name="T41" fmla="*/ 198 h 178"/>
                <a:gd name="T42" fmla="*/ 131 w 328"/>
                <a:gd name="T43" fmla="*/ 182 h 178"/>
                <a:gd name="T44" fmla="*/ 103 w 328"/>
                <a:gd name="T45" fmla="*/ 180 h 178"/>
                <a:gd name="T46" fmla="*/ 126 w 328"/>
                <a:gd name="T47" fmla="*/ 179 h 178"/>
                <a:gd name="T48" fmla="*/ 172 w 328"/>
                <a:gd name="T49" fmla="*/ 161 h 178"/>
                <a:gd name="T50" fmla="*/ 199 w 328"/>
                <a:gd name="T51" fmla="*/ 142 h 178"/>
                <a:gd name="T52" fmla="*/ 171 w 328"/>
                <a:gd name="T53" fmla="*/ 127 h 178"/>
                <a:gd name="T54" fmla="*/ 209 w 328"/>
                <a:gd name="T55" fmla="*/ 129 h 178"/>
                <a:gd name="T56" fmla="*/ 209 w 328"/>
                <a:gd name="T57" fmla="*/ 115 h 178"/>
                <a:gd name="T58" fmla="*/ 225 w 328"/>
                <a:gd name="T59" fmla="*/ 106 h 178"/>
                <a:gd name="T60" fmla="*/ 245 w 328"/>
                <a:gd name="T61" fmla="*/ 96 h 178"/>
                <a:gd name="T62" fmla="*/ 308 w 328"/>
                <a:gd name="T63" fmla="*/ 72 h 178"/>
                <a:gd name="T64" fmla="*/ 332 w 328"/>
                <a:gd name="T65" fmla="*/ 54 h 178"/>
                <a:gd name="T66" fmla="*/ 342 w 328"/>
                <a:gd name="T67" fmla="*/ 47 h 178"/>
                <a:gd name="T68" fmla="*/ 384 w 328"/>
                <a:gd name="T69" fmla="*/ 22 h 178"/>
                <a:gd name="T70" fmla="*/ 342 w 328"/>
                <a:gd name="T71" fmla="*/ 11 h 178"/>
                <a:gd name="T72" fmla="*/ 324 w 328"/>
                <a:gd name="T73" fmla="*/ 6 h 178"/>
                <a:gd name="T74" fmla="*/ 268 w 328"/>
                <a:gd name="T75" fmla="*/ 7 h 178"/>
                <a:gd name="T76" fmla="*/ 240 w 328"/>
                <a:gd name="T77" fmla="*/ 14 h 178"/>
                <a:gd name="T78" fmla="*/ 192 w 328"/>
                <a:gd name="T79" fmla="*/ 2 h 178"/>
                <a:gd name="T80" fmla="*/ 174 w 328"/>
                <a:gd name="T81" fmla="*/ 12 h 178"/>
                <a:gd name="T82" fmla="*/ 155 w 328"/>
                <a:gd name="T83" fmla="*/ 18 h 178"/>
                <a:gd name="T84" fmla="*/ 133 w 328"/>
                <a:gd name="T85" fmla="*/ 18 h 178"/>
                <a:gd name="T86" fmla="*/ 150 w 328"/>
                <a:gd name="T87" fmla="*/ 35 h 178"/>
                <a:gd name="T88" fmla="*/ 121 w 328"/>
                <a:gd name="T89" fmla="*/ 35 h 178"/>
                <a:gd name="T90" fmla="*/ 78 w 328"/>
                <a:gd name="T91" fmla="*/ 23 h 178"/>
                <a:gd name="T92" fmla="*/ 70 w 328"/>
                <a:gd name="T93" fmla="*/ 38 h 178"/>
                <a:gd name="T94" fmla="*/ 84 w 328"/>
                <a:gd name="T95" fmla="*/ 60 h 178"/>
                <a:gd name="T96" fmla="*/ 42 w 328"/>
                <a:gd name="T97" fmla="*/ 70 h 178"/>
                <a:gd name="T98" fmla="*/ 91 w 328"/>
                <a:gd name="T99" fmla="*/ 66 h 178"/>
                <a:gd name="T100" fmla="*/ 76 w 328"/>
                <a:gd name="T101" fmla="*/ 79 h 178"/>
                <a:gd name="T102" fmla="*/ 108 w 328"/>
                <a:gd name="T103" fmla="*/ 81 h 178"/>
                <a:gd name="T104" fmla="*/ 127 w 328"/>
                <a:gd name="T105" fmla="*/ 85 h 178"/>
                <a:gd name="T106" fmla="*/ 183 w 328"/>
                <a:gd name="T107" fmla="*/ 54 h 178"/>
                <a:gd name="T108" fmla="*/ 197 w 328"/>
                <a:gd name="T109" fmla="*/ 71 h 178"/>
                <a:gd name="T110" fmla="*/ 145 w 328"/>
                <a:gd name="T111" fmla="*/ 82 h 178"/>
                <a:gd name="T112" fmla="*/ 141 w 328"/>
                <a:gd name="T113" fmla="*/ 88 h 178"/>
                <a:gd name="T114" fmla="*/ 123 w 328"/>
                <a:gd name="T115" fmla="*/ 107 h 178"/>
                <a:gd name="T116" fmla="*/ 118 w 328"/>
                <a:gd name="T117" fmla="*/ 111 h 1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8"/>
                <a:gd name="T178" fmla="*/ 0 h 178"/>
                <a:gd name="T179" fmla="*/ 328 w 328"/>
                <a:gd name="T180" fmla="*/ 178 h 1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8" h="178">
                  <a:moveTo>
                    <a:pt x="82" y="78"/>
                  </a:moveTo>
                  <a:cubicBezTo>
                    <a:pt x="78" y="76"/>
                    <a:pt x="75" y="76"/>
                    <a:pt x="71" y="76"/>
                  </a:cubicBezTo>
                  <a:cubicBezTo>
                    <a:pt x="67" y="76"/>
                    <a:pt x="63" y="74"/>
                    <a:pt x="58" y="75"/>
                  </a:cubicBezTo>
                  <a:cubicBezTo>
                    <a:pt x="57" y="75"/>
                    <a:pt x="56" y="77"/>
                    <a:pt x="55" y="78"/>
                  </a:cubicBezTo>
                  <a:cubicBezTo>
                    <a:pt x="55" y="79"/>
                    <a:pt x="57" y="81"/>
                    <a:pt x="57" y="82"/>
                  </a:cubicBezTo>
                  <a:cubicBezTo>
                    <a:pt x="57" y="83"/>
                    <a:pt x="55" y="83"/>
                    <a:pt x="54" y="84"/>
                  </a:cubicBezTo>
                  <a:cubicBezTo>
                    <a:pt x="54" y="85"/>
                    <a:pt x="53" y="87"/>
                    <a:pt x="54" y="88"/>
                  </a:cubicBezTo>
                  <a:cubicBezTo>
                    <a:pt x="57" y="90"/>
                    <a:pt x="60" y="90"/>
                    <a:pt x="63" y="91"/>
                  </a:cubicBezTo>
                  <a:cubicBezTo>
                    <a:pt x="65" y="92"/>
                    <a:pt x="67" y="93"/>
                    <a:pt x="69" y="95"/>
                  </a:cubicBezTo>
                  <a:cubicBezTo>
                    <a:pt x="70" y="96"/>
                    <a:pt x="71" y="98"/>
                    <a:pt x="73" y="100"/>
                  </a:cubicBezTo>
                  <a:cubicBezTo>
                    <a:pt x="74" y="101"/>
                    <a:pt x="76" y="102"/>
                    <a:pt x="78" y="104"/>
                  </a:cubicBezTo>
                  <a:cubicBezTo>
                    <a:pt x="79" y="105"/>
                    <a:pt x="82" y="107"/>
                    <a:pt x="80" y="107"/>
                  </a:cubicBezTo>
                  <a:cubicBezTo>
                    <a:pt x="78" y="108"/>
                    <a:pt x="75" y="106"/>
                    <a:pt x="72" y="105"/>
                  </a:cubicBezTo>
                  <a:cubicBezTo>
                    <a:pt x="70" y="105"/>
                    <a:pt x="67" y="104"/>
                    <a:pt x="65" y="104"/>
                  </a:cubicBezTo>
                  <a:cubicBezTo>
                    <a:pt x="64" y="105"/>
                    <a:pt x="63" y="107"/>
                    <a:pt x="64" y="108"/>
                  </a:cubicBezTo>
                  <a:cubicBezTo>
                    <a:pt x="66" y="110"/>
                    <a:pt x="69" y="111"/>
                    <a:pt x="71" y="111"/>
                  </a:cubicBezTo>
                  <a:cubicBezTo>
                    <a:pt x="76" y="111"/>
                    <a:pt x="81" y="110"/>
                    <a:pt x="86" y="110"/>
                  </a:cubicBezTo>
                  <a:cubicBezTo>
                    <a:pt x="89" y="110"/>
                    <a:pt x="92" y="109"/>
                    <a:pt x="95" y="110"/>
                  </a:cubicBezTo>
                  <a:cubicBezTo>
                    <a:pt x="96" y="110"/>
                    <a:pt x="96" y="113"/>
                    <a:pt x="95" y="113"/>
                  </a:cubicBezTo>
                  <a:cubicBezTo>
                    <a:pt x="91" y="115"/>
                    <a:pt x="87" y="113"/>
                    <a:pt x="83" y="114"/>
                  </a:cubicBezTo>
                  <a:cubicBezTo>
                    <a:pt x="82" y="115"/>
                    <a:pt x="87" y="115"/>
                    <a:pt x="88" y="117"/>
                  </a:cubicBezTo>
                  <a:cubicBezTo>
                    <a:pt x="88" y="117"/>
                    <a:pt x="88" y="119"/>
                    <a:pt x="87" y="119"/>
                  </a:cubicBezTo>
                  <a:cubicBezTo>
                    <a:pt x="84" y="119"/>
                    <a:pt x="81" y="116"/>
                    <a:pt x="77" y="115"/>
                  </a:cubicBezTo>
                  <a:cubicBezTo>
                    <a:pt x="73" y="114"/>
                    <a:pt x="69" y="115"/>
                    <a:pt x="66" y="114"/>
                  </a:cubicBezTo>
                  <a:cubicBezTo>
                    <a:pt x="63" y="113"/>
                    <a:pt x="61" y="111"/>
                    <a:pt x="58" y="111"/>
                  </a:cubicBezTo>
                  <a:cubicBezTo>
                    <a:pt x="57" y="111"/>
                    <a:pt x="55" y="112"/>
                    <a:pt x="53" y="113"/>
                  </a:cubicBezTo>
                  <a:cubicBezTo>
                    <a:pt x="49" y="114"/>
                    <a:pt x="44" y="113"/>
                    <a:pt x="40" y="114"/>
                  </a:cubicBezTo>
                  <a:cubicBezTo>
                    <a:pt x="39" y="115"/>
                    <a:pt x="40" y="118"/>
                    <a:pt x="40" y="119"/>
                  </a:cubicBezTo>
                  <a:cubicBezTo>
                    <a:pt x="38" y="121"/>
                    <a:pt x="35" y="121"/>
                    <a:pt x="33" y="123"/>
                  </a:cubicBezTo>
                  <a:cubicBezTo>
                    <a:pt x="32" y="125"/>
                    <a:pt x="32" y="127"/>
                    <a:pt x="33" y="129"/>
                  </a:cubicBezTo>
                  <a:cubicBezTo>
                    <a:pt x="35" y="130"/>
                    <a:pt x="37" y="130"/>
                    <a:pt x="39" y="130"/>
                  </a:cubicBezTo>
                  <a:cubicBezTo>
                    <a:pt x="41" y="130"/>
                    <a:pt x="42" y="128"/>
                    <a:pt x="44" y="128"/>
                  </a:cubicBezTo>
                  <a:cubicBezTo>
                    <a:pt x="45" y="128"/>
                    <a:pt x="44" y="130"/>
                    <a:pt x="45" y="130"/>
                  </a:cubicBezTo>
                  <a:cubicBezTo>
                    <a:pt x="47" y="130"/>
                    <a:pt x="49" y="129"/>
                    <a:pt x="51" y="128"/>
                  </a:cubicBezTo>
                  <a:cubicBezTo>
                    <a:pt x="54" y="126"/>
                    <a:pt x="56" y="123"/>
                    <a:pt x="59" y="121"/>
                  </a:cubicBezTo>
                  <a:cubicBezTo>
                    <a:pt x="60" y="120"/>
                    <a:pt x="61" y="120"/>
                    <a:pt x="61" y="121"/>
                  </a:cubicBezTo>
                  <a:cubicBezTo>
                    <a:pt x="61" y="123"/>
                    <a:pt x="58" y="125"/>
                    <a:pt x="58" y="126"/>
                  </a:cubicBezTo>
                  <a:cubicBezTo>
                    <a:pt x="59" y="128"/>
                    <a:pt x="65" y="126"/>
                    <a:pt x="64" y="128"/>
                  </a:cubicBezTo>
                  <a:cubicBezTo>
                    <a:pt x="62" y="129"/>
                    <a:pt x="58" y="127"/>
                    <a:pt x="56" y="129"/>
                  </a:cubicBezTo>
                  <a:cubicBezTo>
                    <a:pt x="53" y="130"/>
                    <a:pt x="51" y="133"/>
                    <a:pt x="50" y="136"/>
                  </a:cubicBezTo>
                  <a:cubicBezTo>
                    <a:pt x="50" y="137"/>
                    <a:pt x="53" y="135"/>
                    <a:pt x="53" y="136"/>
                  </a:cubicBezTo>
                  <a:cubicBezTo>
                    <a:pt x="54" y="137"/>
                    <a:pt x="53" y="138"/>
                    <a:pt x="53" y="139"/>
                  </a:cubicBezTo>
                  <a:cubicBezTo>
                    <a:pt x="53" y="140"/>
                    <a:pt x="52" y="141"/>
                    <a:pt x="53" y="142"/>
                  </a:cubicBezTo>
                  <a:cubicBezTo>
                    <a:pt x="53" y="143"/>
                    <a:pt x="55" y="141"/>
                    <a:pt x="55" y="142"/>
                  </a:cubicBezTo>
                  <a:cubicBezTo>
                    <a:pt x="56" y="143"/>
                    <a:pt x="56" y="145"/>
                    <a:pt x="57" y="145"/>
                  </a:cubicBezTo>
                  <a:cubicBezTo>
                    <a:pt x="59" y="146"/>
                    <a:pt x="62" y="146"/>
                    <a:pt x="64" y="146"/>
                  </a:cubicBezTo>
                  <a:cubicBezTo>
                    <a:pt x="68" y="145"/>
                    <a:pt x="71" y="143"/>
                    <a:pt x="74" y="142"/>
                  </a:cubicBezTo>
                  <a:cubicBezTo>
                    <a:pt x="77" y="139"/>
                    <a:pt x="80" y="135"/>
                    <a:pt x="84" y="132"/>
                  </a:cubicBezTo>
                  <a:cubicBezTo>
                    <a:pt x="84" y="132"/>
                    <a:pt x="86" y="131"/>
                    <a:pt x="86" y="132"/>
                  </a:cubicBezTo>
                  <a:cubicBezTo>
                    <a:pt x="85" y="135"/>
                    <a:pt x="82" y="137"/>
                    <a:pt x="80" y="139"/>
                  </a:cubicBezTo>
                  <a:cubicBezTo>
                    <a:pt x="78" y="141"/>
                    <a:pt x="76" y="143"/>
                    <a:pt x="74" y="145"/>
                  </a:cubicBezTo>
                  <a:cubicBezTo>
                    <a:pt x="73" y="146"/>
                    <a:pt x="71" y="147"/>
                    <a:pt x="69" y="148"/>
                  </a:cubicBezTo>
                  <a:cubicBezTo>
                    <a:pt x="66" y="148"/>
                    <a:pt x="62" y="147"/>
                    <a:pt x="59" y="148"/>
                  </a:cubicBezTo>
                  <a:cubicBezTo>
                    <a:pt x="58" y="149"/>
                    <a:pt x="60" y="152"/>
                    <a:pt x="59" y="151"/>
                  </a:cubicBezTo>
                  <a:cubicBezTo>
                    <a:pt x="54" y="151"/>
                    <a:pt x="49" y="150"/>
                    <a:pt x="45" y="147"/>
                  </a:cubicBezTo>
                  <a:cubicBezTo>
                    <a:pt x="42" y="145"/>
                    <a:pt x="42" y="139"/>
                    <a:pt x="39" y="136"/>
                  </a:cubicBezTo>
                  <a:cubicBezTo>
                    <a:pt x="37" y="134"/>
                    <a:pt x="34" y="135"/>
                    <a:pt x="32" y="135"/>
                  </a:cubicBezTo>
                  <a:cubicBezTo>
                    <a:pt x="28" y="136"/>
                    <a:pt x="25" y="136"/>
                    <a:pt x="22" y="138"/>
                  </a:cubicBezTo>
                  <a:cubicBezTo>
                    <a:pt x="20" y="139"/>
                    <a:pt x="21" y="142"/>
                    <a:pt x="22" y="143"/>
                  </a:cubicBezTo>
                  <a:cubicBezTo>
                    <a:pt x="22" y="145"/>
                    <a:pt x="24" y="145"/>
                    <a:pt x="25" y="146"/>
                  </a:cubicBezTo>
                  <a:cubicBezTo>
                    <a:pt x="25" y="147"/>
                    <a:pt x="25" y="149"/>
                    <a:pt x="26" y="149"/>
                  </a:cubicBezTo>
                  <a:cubicBezTo>
                    <a:pt x="28" y="150"/>
                    <a:pt x="30" y="148"/>
                    <a:pt x="31" y="149"/>
                  </a:cubicBezTo>
                  <a:cubicBezTo>
                    <a:pt x="32" y="150"/>
                    <a:pt x="34" y="151"/>
                    <a:pt x="33" y="153"/>
                  </a:cubicBezTo>
                  <a:cubicBezTo>
                    <a:pt x="32" y="154"/>
                    <a:pt x="30" y="153"/>
                    <a:pt x="29" y="153"/>
                  </a:cubicBezTo>
                  <a:cubicBezTo>
                    <a:pt x="25" y="154"/>
                    <a:pt x="21" y="153"/>
                    <a:pt x="18" y="154"/>
                  </a:cubicBezTo>
                  <a:cubicBezTo>
                    <a:pt x="16" y="154"/>
                    <a:pt x="14" y="155"/>
                    <a:pt x="13" y="155"/>
                  </a:cubicBezTo>
                  <a:cubicBezTo>
                    <a:pt x="9" y="157"/>
                    <a:pt x="4" y="158"/>
                    <a:pt x="1" y="161"/>
                  </a:cubicBezTo>
                  <a:cubicBezTo>
                    <a:pt x="0" y="163"/>
                    <a:pt x="0" y="165"/>
                    <a:pt x="1" y="167"/>
                  </a:cubicBezTo>
                  <a:cubicBezTo>
                    <a:pt x="2" y="169"/>
                    <a:pt x="5" y="172"/>
                    <a:pt x="8" y="172"/>
                  </a:cubicBezTo>
                  <a:cubicBezTo>
                    <a:pt x="9" y="172"/>
                    <a:pt x="8" y="167"/>
                    <a:pt x="9" y="167"/>
                  </a:cubicBezTo>
                  <a:cubicBezTo>
                    <a:pt x="11" y="168"/>
                    <a:pt x="9" y="174"/>
                    <a:pt x="10" y="172"/>
                  </a:cubicBezTo>
                  <a:cubicBezTo>
                    <a:pt x="12" y="170"/>
                    <a:pt x="10" y="167"/>
                    <a:pt x="12" y="164"/>
                  </a:cubicBezTo>
                  <a:cubicBezTo>
                    <a:pt x="12" y="164"/>
                    <a:pt x="13" y="165"/>
                    <a:pt x="13" y="166"/>
                  </a:cubicBezTo>
                  <a:cubicBezTo>
                    <a:pt x="14" y="168"/>
                    <a:pt x="12" y="171"/>
                    <a:pt x="13" y="173"/>
                  </a:cubicBezTo>
                  <a:cubicBezTo>
                    <a:pt x="13" y="174"/>
                    <a:pt x="16" y="174"/>
                    <a:pt x="17" y="173"/>
                  </a:cubicBezTo>
                  <a:cubicBezTo>
                    <a:pt x="19" y="172"/>
                    <a:pt x="21" y="169"/>
                    <a:pt x="23" y="169"/>
                  </a:cubicBezTo>
                  <a:cubicBezTo>
                    <a:pt x="25" y="169"/>
                    <a:pt x="26" y="173"/>
                    <a:pt x="27" y="173"/>
                  </a:cubicBezTo>
                  <a:cubicBezTo>
                    <a:pt x="30" y="173"/>
                    <a:pt x="31" y="169"/>
                    <a:pt x="33" y="169"/>
                  </a:cubicBezTo>
                  <a:cubicBezTo>
                    <a:pt x="34" y="169"/>
                    <a:pt x="32" y="172"/>
                    <a:pt x="33" y="173"/>
                  </a:cubicBezTo>
                  <a:cubicBezTo>
                    <a:pt x="35" y="174"/>
                    <a:pt x="38" y="173"/>
                    <a:pt x="40" y="173"/>
                  </a:cubicBezTo>
                  <a:cubicBezTo>
                    <a:pt x="41" y="174"/>
                    <a:pt x="41" y="176"/>
                    <a:pt x="42" y="176"/>
                  </a:cubicBezTo>
                  <a:cubicBezTo>
                    <a:pt x="45" y="176"/>
                    <a:pt x="48" y="176"/>
                    <a:pt x="51" y="175"/>
                  </a:cubicBezTo>
                  <a:cubicBezTo>
                    <a:pt x="52" y="174"/>
                    <a:pt x="48" y="174"/>
                    <a:pt x="48" y="173"/>
                  </a:cubicBezTo>
                  <a:cubicBezTo>
                    <a:pt x="47" y="172"/>
                    <a:pt x="47" y="170"/>
                    <a:pt x="48" y="169"/>
                  </a:cubicBezTo>
                  <a:cubicBezTo>
                    <a:pt x="49" y="169"/>
                    <a:pt x="49" y="171"/>
                    <a:pt x="50" y="171"/>
                  </a:cubicBezTo>
                  <a:cubicBezTo>
                    <a:pt x="53" y="171"/>
                    <a:pt x="55" y="169"/>
                    <a:pt x="58" y="169"/>
                  </a:cubicBezTo>
                  <a:cubicBezTo>
                    <a:pt x="59" y="169"/>
                    <a:pt x="59" y="171"/>
                    <a:pt x="60" y="171"/>
                  </a:cubicBezTo>
                  <a:cubicBezTo>
                    <a:pt x="63" y="172"/>
                    <a:pt x="66" y="173"/>
                    <a:pt x="69" y="171"/>
                  </a:cubicBezTo>
                  <a:cubicBezTo>
                    <a:pt x="70" y="170"/>
                    <a:pt x="68" y="166"/>
                    <a:pt x="69" y="164"/>
                  </a:cubicBezTo>
                  <a:cubicBezTo>
                    <a:pt x="70" y="164"/>
                    <a:pt x="71" y="164"/>
                    <a:pt x="71" y="165"/>
                  </a:cubicBezTo>
                  <a:cubicBezTo>
                    <a:pt x="72" y="167"/>
                    <a:pt x="71" y="171"/>
                    <a:pt x="72" y="173"/>
                  </a:cubicBezTo>
                  <a:cubicBezTo>
                    <a:pt x="73" y="174"/>
                    <a:pt x="76" y="173"/>
                    <a:pt x="77" y="173"/>
                  </a:cubicBezTo>
                  <a:cubicBezTo>
                    <a:pt x="79" y="172"/>
                    <a:pt x="81" y="170"/>
                    <a:pt x="81" y="168"/>
                  </a:cubicBezTo>
                  <a:cubicBezTo>
                    <a:pt x="81" y="167"/>
                    <a:pt x="79" y="167"/>
                    <a:pt x="78" y="166"/>
                  </a:cubicBezTo>
                  <a:cubicBezTo>
                    <a:pt x="78" y="165"/>
                    <a:pt x="77" y="163"/>
                    <a:pt x="78" y="163"/>
                  </a:cubicBezTo>
                  <a:cubicBezTo>
                    <a:pt x="80" y="163"/>
                    <a:pt x="83" y="164"/>
                    <a:pt x="84" y="166"/>
                  </a:cubicBezTo>
                  <a:cubicBezTo>
                    <a:pt x="85" y="167"/>
                    <a:pt x="82" y="170"/>
                    <a:pt x="83" y="171"/>
                  </a:cubicBezTo>
                  <a:cubicBezTo>
                    <a:pt x="85" y="173"/>
                    <a:pt x="88" y="171"/>
                    <a:pt x="90" y="171"/>
                  </a:cubicBezTo>
                  <a:cubicBezTo>
                    <a:pt x="91" y="171"/>
                    <a:pt x="93" y="171"/>
                    <a:pt x="93" y="172"/>
                  </a:cubicBezTo>
                  <a:cubicBezTo>
                    <a:pt x="93" y="173"/>
                    <a:pt x="88" y="176"/>
                    <a:pt x="90" y="177"/>
                  </a:cubicBezTo>
                  <a:cubicBezTo>
                    <a:pt x="93" y="178"/>
                    <a:pt x="95" y="175"/>
                    <a:pt x="98" y="175"/>
                  </a:cubicBezTo>
                  <a:cubicBezTo>
                    <a:pt x="101" y="174"/>
                    <a:pt x="105" y="174"/>
                    <a:pt x="108" y="173"/>
                  </a:cubicBezTo>
                  <a:cubicBezTo>
                    <a:pt x="110" y="173"/>
                    <a:pt x="112" y="169"/>
                    <a:pt x="114" y="169"/>
                  </a:cubicBezTo>
                  <a:cubicBezTo>
                    <a:pt x="116" y="169"/>
                    <a:pt x="116" y="174"/>
                    <a:pt x="117" y="173"/>
                  </a:cubicBezTo>
                  <a:cubicBezTo>
                    <a:pt x="121" y="172"/>
                    <a:pt x="124" y="168"/>
                    <a:pt x="126" y="165"/>
                  </a:cubicBezTo>
                  <a:cubicBezTo>
                    <a:pt x="127" y="162"/>
                    <a:pt x="128" y="157"/>
                    <a:pt x="126" y="157"/>
                  </a:cubicBezTo>
                  <a:cubicBezTo>
                    <a:pt x="122" y="156"/>
                    <a:pt x="120" y="162"/>
                    <a:pt x="116" y="163"/>
                  </a:cubicBezTo>
                  <a:cubicBezTo>
                    <a:pt x="114" y="163"/>
                    <a:pt x="113" y="160"/>
                    <a:pt x="113" y="159"/>
                  </a:cubicBezTo>
                  <a:cubicBezTo>
                    <a:pt x="113" y="157"/>
                    <a:pt x="116" y="155"/>
                    <a:pt x="115" y="154"/>
                  </a:cubicBezTo>
                  <a:cubicBezTo>
                    <a:pt x="114" y="152"/>
                    <a:pt x="111" y="151"/>
                    <a:pt x="109" y="151"/>
                  </a:cubicBezTo>
                  <a:cubicBezTo>
                    <a:pt x="107" y="151"/>
                    <a:pt x="106" y="153"/>
                    <a:pt x="104" y="153"/>
                  </a:cubicBezTo>
                  <a:cubicBezTo>
                    <a:pt x="104" y="153"/>
                    <a:pt x="105" y="151"/>
                    <a:pt x="104" y="151"/>
                  </a:cubicBezTo>
                  <a:cubicBezTo>
                    <a:pt x="101" y="150"/>
                    <a:pt x="98" y="149"/>
                    <a:pt x="95" y="150"/>
                  </a:cubicBezTo>
                  <a:cubicBezTo>
                    <a:pt x="92" y="150"/>
                    <a:pt x="90" y="154"/>
                    <a:pt x="87" y="154"/>
                  </a:cubicBezTo>
                  <a:cubicBezTo>
                    <a:pt x="85" y="154"/>
                    <a:pt x="85" y="151"/>
                    <a:pt x="86" y="150"/>
                  </a:cubicBezTo>
                  <a:cubicBezTo>
                    <a:pt x="87" y="148"/>
                    <a:pt x="90" y="150"/>
                    <a:pt x="92" y="148"/>
                  </a:cubicBezTo>
                  <a:cubicBezTo>
                    <a:pt x="92" y="148"/>
                    <a:pt x="89" y="148"/>
                    <a:pt x="89" y="147"/>
                  </a:cubicBezTo>
                  <a:cubicBezTo>
                    <a:pt x="88" y="146"/>
                    <a:pt x="88" y="142"/>
                    <a:pt x="90" y="142"/>
                  </a:cubicBezTo>
                  <a:cubicBezTo>
                    <a:pt x="92" y="142"/>
                    <a:pt x="93" y="146"/>
                    <a:pt x="95" y="147"/>
                  </a:cubicBezTo>
                  <a:cubicBezTo>
                    <a:pt x="98" y="148"/>
                    <a:pt x="102" y="149"/>
                    <a:pt x="105" y="149"/>
                  </a:cubicBezTo>
                  <a:cubicBezTo>
                    <a:pt x="109" y="150"/>
                    <a:pt x="113" y="150"/>
                    <a:pt x="117" y="150"/>
                  </a:cubicBezTo>
                  <a:cubicBezTo>
                    <a:pt x="121" y="149"/>
                    <a:pt x="126" y="148"/>
                    <a:pt x="129" y="145"/>
                  </a:cubicBezTo>
                  <a:cubicBezTo>
                    <a:pt x="130" y="144"/>
                    <a:pt x="127" y="142"/>
                    <a:pt x="127" y="140"/>
                  </a:cubicBezTo>
                  <a:cubicBezTo>
                    <a:pt x="128" y="138"/>
                    <a:pt x="130" y="134"/>
                    <a:pt x="132" y="133"/>
                  </a:cubicBezTo>
                  <a:cubicBezTo>
                    <a:pt x="136" y="132"/>
                    <a:pt x="140" y="134"/>
                    <a:pt x="143" y="134"/>
                  </a:cubicBezTo>
                  <a:cubicBezTo>
                    <a:pt x="145" y="134"/>
                    <a:pt x="147" y="132"/>
                    <a:pt x="149" y="132"/>
                  </a:cubicBezTo>
                  <a:cubicBezTo>
                    <a:pt x="151" y="132"/>
                    <a:pt x="152" y="134"/>
                    <a:pt x="153" y="134"/>
                  </a:cubicBezTo>
                  <a:cubicBezTo>
                    <a:pt x="157" y="131"/>
                    <a:pt x="163" y="128"/>
                    <a:pt x="163" y="123"/>
                  </a:cubicBezTo>
                  <a:cubicBezTo>
                    <a:pt x="162" y="119"/>
                    <a:pt x="148" y="122"/>
                    <a:pt x="151" y="118"/>
                  </a:cubicBezTo>
                  <a:cubicBezTo>
                    <a:pt x="154" y="114"/>
                    <a:pt x="162" y="121"/>
                    <a:pt x="166" y="118"/>
                  </a:cubicBezTo>
                  <a:cubicBezTo>
                    <a:pt x="169" y="117"/>
                    <a:pt x="171" y="113"/>
                    <a:pt x="169" y="111"/>
                  </a:cubicBezTo>
                  <a:cubicBezTo>
                    <a:pt x="167" y="108"/>
                    <a:pt x="162" y="111"/>
                    <a:pt x="158" y="110"/>
                  </a:cubicBezTo>
                  <a:cubicBezTo>
                    <a:pt x="158" y="109"/>
                    <a:pt x="159" y="107"/>
                    <a:pt x="158" y="107"/>
                  </a:cubicBezTo>
                  <a:cubicBezTo>
                    <a:pt x="154" y="106"/>
                    <a:pt x="149" y="108"/>
                    <a:pt x="145" y="107"/>
                  </a:cubicBezTo>
                  <a:cubicBezTo>
                    <a:pt x="143" y="107"/>
                    <a:pt x="141" y="106"/>
                    <a:pt x="142" y="106"/>
                  </a:cubicBezTo>
                  <a:cubicBezTo>
                    <a:pt x="146" y="105"/>
                    <a:pt x="154" y="108"/>
                    <a:pt x="154" y="104"/>
                  </a:cubicBezTo>
                  <a:cubicBezTo>
                    <a:pt x="155" y="100"/>
                    <a:pt x="146" y="104"/>
                    <a:pt x="142" y="102"/>
                  </a:cubicBezTo>
                  <a:cubicBezTo>
                    <a:pt x="140" y="101"/>
                    <a:pt x="148" y="102"/>
                    <a:pt x="151" y="102"/>
                  </a:cubicBezTo>
                  <a:cubicBezTo>
                    <a:pt x="154" y="102"/>
                    <a:pt x="158" y="103"/>
                    <a:pt x="161" y="104"/>
                  </a:cubicBezTo>
                  <a:cubicBezTo>
                    <a:pt x="166" y="105"/>
                    <a:pt x="170" y="108"/>
                    <a:pt x="174" y="107"/>
                  </a:cubicBezTo>
                  <a:cubicBezTo>
                    <a:pt x="176" y="106"/>
                    <a:pt x="174" y="101"/>
                    <a:pt x="172" y="101"/>
                  </a:cubicBezTo>
                  <a:cubicBezTo>
                    <a:pt x="167" y="99"/>
                    <a:pt x="160" y="102"/>
                    <a:pt x="154" y="100"/>
                  </a:cubicBezTo>
                  <a:cubicBezTo>
                    <a:pt x="152" y="100"/>
                    <a:pt x="153" y="96"/>
                    <a:pt x="154" y="96"/>
                  </a:cubicBezTo>
                  <a:cubicBezTo>
                    <a:pt x="156" y="95"/>
                    <a:pt x="159" y="96"/>
                    <a:pt x="162" y="96"/>
                  </a:cubicBezTo>
                  <a:cubicBezTo>
                    <a:pt x="166" y="96"/>
                    <a:pt x="170" y="96"/>
                    <a:pt x="174" y="96"/>
                  </a:cubicBezTo>
                  <a:cubicBezTo>
                    <a:pt x="177" y="96"/>
                    <a:pt x="181" y="96"/>
                    <a:pt x="184" y="95"/>
                  </a:cubicBezTo>
                  <a:cubicBezTo>
                    <a:pt x="186" y="94"/>
                    <a:pt x="185" y="90"/>
                    <a:pt x="184" y="90"/>
                  </a:cubicBezTo>
                  <a:cubicBezTo>
                    <a:pt x="180" y="88"/>
                    <a:pt x="175" y="91"/>
                    <a:pt x="171" y="89"/>
                  </a:cubicBezTo>
                  <a:cubicBezTo>
                    <a:pt x="169" y="88"/>
                    <a:pt x="173" y="85"/>
                    <a:pt x="175" y="85"/>
                  </a:cubicBezTo>
                  <a:cubicBezTo>
                    <a:pt x="179" y="84"/>
                    <a:pt x="183" y="86"/>
                    <a:pt x="187" y="88"/>
                  </a:cubicBezTo>
                  <a:cubicBezTo>
                    <a:pt x="190" y="89"/>
                    <a:pt x="192" y="93"/>
                    <a:pt x="195" y="93"/>
                  </a:cubicBezTo>
                  <a:cubicBezTo>
                    <a:pt x="201" y="93"/>
                    <a:pt x="206" y="91"/>
                    <a:pt x="210" y="89"/>
                  </a:cubicBezTo>
                  <a:cubicBezTo>
                    <a:pt x="212" y="88"/>
                    <a:pt x="216" y="85"/>
                    <a:pt x="214" y="83"/>
                  </a:cubicBezTo>
                  <a:cubicBezTo>
                    <a:pt x="212" y="81"/>
                    <a:pt x="207" y="83"/>
                    <a:pt x="204" y="82"/>
                  </a:cubicBezTo>
                  <a:cubicBezTo>
                    <a:pt x="204" y="82"/>
                    <a:pt x="204" y="80"/>
                    <a:pt x="204" y="80"/>
                  </a:cubicBezTo>
                  <a:cubicBezTo>
                    <a:pt x="210" y="79"/>
                    <a:pt x="217" y="82"/>
                    <a:pt x="222" y="79"/>
                  </a:cubicBezTo>
                  <a:cubicBezTo>
                    <a:pt x="225" y="77"/>
                    <a:pt x="214" y="75"/>
                    <a:pt x="217" y="73"/>
                  </a:cubicBezTo>
                  <a:cubicBezTo>
                    <a:pt x="220" y="72"/>
                    <a:pt x="223" y="76"/>
                    <a:pt x="227" y="76"/>
                  </a:cubicBezTo>
                  <a:cubicBezTo>
                    <a:pt x="230" y="76"/>
                    <a:pt x="232" y="73"/>
                    <a:pt x="235" y="71"/>
                  </a:cubicBezTo>
                  <a:cubicBezTo>
                    <a:pt x="242" y="68"/>
                    <a:pt x="249" y="64"/>
                    <a:pt x="256" y="60"/>
                  </a:cubicBezTo>
                  <a:cubicBezTo>
                    <a:pt x="261" y="57"/>
                    <a:pt x="266" y="54"/>
                    <a:pt x="271" y="52"/>
                  </a:cubicBezTo>
                  <a:cubicBezTo>
                    <a:pt x="274" y="51"/>
                    <a:pt x="277" y="51"/>
                    <a:pt x="280" y="50"/>
                  </a:cubicBezTo>
                  <a:cubicBezTo>
                    <a:pt x="283" y="49"/>
                    <a:pt x="286" y="47"/>
                    <a:pt x="287" y="45"/>
                  </a:cubicBezTo>
                  <a:cubicBezTo>
                    <a:pt x="288" y="43"/>
                    <a:pt x="284" y="45"/>
                    <a:pt x="283" y="45"/>
                  </a:cubicBezTo>
                  <a:cubicBezTo>
                    <a:pt x="280" y="45"/>
                    <a:pt x="278" y="45"/>
                    <a:pt x="276" y="45"/>
                  </a:cubicBezTo>
                  <a:cubicBezTo>
                    <a:pt x="270" y="46"/>
                    <a:pt x="264" y="48"/>
                    <a:pt x="258" y="49"/>
                  </a:cubicBezTo>
                  <a:cubicBezTo>
                    <a:pt x="250" y="51"/>
                    <a:pt x="242" y="52"/>
                    <a:pt x="233" y="53"/>
                  </a:cubicBezTo>
                  <a:cubicBezTo>
                    <a:pt x="232" y="53"/>
                    <a:pt x="234" y="51"/>
                    <a:pt x="236" y="50"/>
                  </a:cubicBezTo>
                  <a:cubicBezTo>
                    <a:pt x="246" y="47"/>
                    <a:pt x="257" y="45"/>
                    <a:pt x="268" y="43"/>
                  </a:cubicBezTo>
                  <a:cubicBezTo>
                    <a:pt x="274" y="41"/>
                    <a:pt x="280" y="40"/>
                    <a:pt x="285" y="39"/>
                  </a:cubicBezTo>
                  <a:cubicBezTo>
                    <a:pt x="289" y="38"/>
                    <a:pt x="294" y="38"/>
                    <a:pt x="297" y="37"/>
                  </a:cubicBezTo>
                  <a:cubicBezTo>
                    <a:pt x="302" y="35"/>
                    <a:pt x="306" y="33"/>
                    <a:pt x="310" y="31"/>
                  </a:cubicBezTo>
                  <a:cubicBezTo>
                    <a:pt x="314" y="29"/>
                    <a:pt x="319" y="27"/>
                    <a:pt x="322" y="25"/>
                  </a:cubicBezTo>
                  <a:cubicBezTo>
                    <a:pt x="325" y="23"/>
                    <a:pt x="328" y="20"/>
                    <a:pt x="327" y="18"/>
                  </a:cubicBezTo>
                  <a:cubicBezTo>
                    <a:pt x="327" y="16"/>
                    <a:pt x="323" y="18"/>
                    <a:pt x="320" y="18"/>
                  </a:cubicBezTo>
                  <a:cubicBezTo>
                    <a:pt x="317" y="17"/>
                    <a:pt x="313" y="14"/>
                    <a:pt x="310" y="13"/>
                  </a:cubicBezTo>
                  <a:cubicBezTo>
                    <a:pt x="305" y="12"/>
                    <a:pt x="301" y="13"/>
                    <a:pt x="296" y="12"/>
                  </a:cubicBezTo>
                  <a:cubicBezTo>
                    <a:pt x="295" y="12"/>
                    <a:pt x="293" y="10"/>
                    <a:pt x="292" y="9"/>
                  </a:cubicBezTo>
                  <a:cubicBezTo>
                    <a:pt x="291" y="8"/>
                    <a:pt x="292" y="5"/>
                    <a:pt x="291" y="5"/>
                  </a:cubicBezTo>
                  <a:cubicBezTo>
                    <a:pt x="288" y="5"/>
                    <a:pt x="287" y="8"/>
                    <a:pt x="285" y="9"/>
                  </a:cubicBezTo>
                  <a:cubicBezTo>
                    <a:pt x="282" y="10"/>
                    <a:pt x="279" y="10"/>
                    <a:pt x="276" y="11"/>
                  </a:cubicBezTo>
                  <a:cubicBezTo>
                    <a:pt x="267" y="12"/>
                    <a:pt x="257" y="14"/>
                    <a:pt x="248" y="14"/>
                  </a:cubicBezTo>
                  <a:cubicBezTo>
                    <a:pt x="246" y="14"/>
                    <a:pt x="250" y="11"/>
                    <a:pt x="252" y="11"/>
                  </a:cubicBezTo>
                  <a:cubicBezTo>
                    <a:pt x="258" y="9"/>
                    <a:pt x="265" y="9"/>
                    <a:pt x="272" y="7"/>
                  </a:cubicBezTo>
                  <a:cubicBezTo>
                    <a:pt x="273" y="7"/>
                    <a:pt x="271" y="5"/>
                    <a:pt x="270" y="5"/>
                  </a:cubicBezTo>
                  <a:cubicBezTo>
                    <a:pt x="264" y="4"/>
                    <a:pt x="258" y="4"/>
                    <a:pt x="253" y="4"/>
                  </a:cubicBezTo>
                  <a:cubicBezTo>
                    <a:pt x="248" y="4"/>
                    <a:pt x="244" y="3"/>
                    <a:pt x="240" y="3"/>
                  </a:cubicBezTo>
                  <a:cubicBezTo>
                    <a:pt x="238" y="2"/>
                    <a:pt x="236" y="0"/>
                    <a:pt x="234" y="0"/>
                  </a:cubicBezTo>
                  <a:cubicBezTo>
                    <a:pt x="230" y="0"/>
                    <a:pt x="225" y="0"/>
                    <a:pt x="222" y="1"/>
                  </a:cubicBezTo>
                  <a:cubicBezTo>
                    <a:pt x="220" y="2"/>
                    <a:pt x="225" y="5"/>
                    <a:pt x="223" y="6"/>
                  </a:cubicBezTo>
                  <a:cubicBezTo>
                    <a:pt x="221" y="7"/>
                    <a:pt x="218" y="6"/>
                    <a:pt x="216" y="5"/>
                  </a:cubicBezTo>
                  <a:cubicBezTo>
                    <a:pt x="214" y="5"/>
                    <a:pt x="213" y="2"/>
                    <a:pt x="211" y="2"/>
                  </a:cubicBezTo>
                  <a:cubicBezTo>
                    <a:pt x="208" y="1"/>
                    <a:pt x="204" y="3"/>
                    <a:pt x="200" y="4"/>
                  </a:cubicBezTo>
                  <a:cubicBezTo>
                    <a:pt x="199" y="4"/>
                    <a:pt x="197" y="5"/>
                    <a:pt x="197" y="7"/>
                  </a:cubicBezTo>
                  <a:cubicBezTo>
                    <a:pt x="197" y="9"/>
                    <a:pt x="201" y="10"/>
                    <a:pt x="200" y="12"/>
                  </a:cubicBezTo>
                  <a:cubicBezTo>
                    <a:pt x="200" y="14"/>
                    <a:pt x="197" y="14"/>
                    <a:pt x="196" y="13"/>
                  </a:cubicBezTo>
                  <a:cubicBezTo>
                    <a:pt x="193" y="11"/>
                    <a:pt x="191" y="8"/>
                    <a:pt x="188" y="6"/>
                  </a:cubicBezTo>
                  <a:cubicBezTo>
                    <a:pt x="187" y="4"/>
                    <a:pt x="185" y="3"/>
                    <a:pt x="183" y="2"/>
                  </a:cubicBezTo>
                  <a:cubicBezTo>
                    <a:pt x="179" y="1"/>
                    <a:pt x="176" y="2"/>
                    <a:pt x="172" y="2"/>
                  </a:cubicBezTo>
                  <a:cubicBezTo>
                    <a:pt x="168" y="2"/>
                    <a:pt x="164" y="1"/>
                    <a:pt x="160" y="2"/>
                  </a:cubicBezTo>
                  <a:cubicBezTo>
                    <a:pt x="159" y="3"/>
                    <a:pt x="157" y="5"/>
                    <a:pt x="158" y="6"/>
                  </a:cubicBezTo>
                  <a:cubicBezTo>
                    <a:pt x="163" y="10"/>
                    <a:pt x="171" y="11"/>
                    <a:pt x="176" y="16"/>
                  </a:cubicBezTo>
                  <a:cubicBezTo>
                    <a:pt x="178" y="18"/>
                    <a:pt x="172" y="18"/>
                    <a:pt x="170" y="17"/>
                  </a:cubicBezTo>
                  <a:cubicBezTo>
                    <a:pt x="164" y="15"/>
                    <a:pt x="158" y="9"/>
                    <a:pt x="152" y="7"/>
                  </a:cubicBezTo>
                  <a:cubicBezTo>
                    <a:pt x="149" y="6"/>
                    <a:pt x="147" y="10"/>
                    <a:pt x="145" y="10"/>
                  </a:cubicBezTo>
                  <a:cubicBezTo>
                    <a:pt x="142" y="10"/>
                    <a:pt x="140" y="8"/>
                    <a:pt x="137" y="7"/>
                  </a:cubicBezTo>
                  <a:cubicBezTo>
                    <a:pt x="136" y="6"/>
                    <a:pt x="134" y="4"/>
                    <a:pt x="132" y="4"/>
                  </a:cubicBezTo>
                  <a:cubicBezTo>
                    <a:pt x="130" y="5"/>
                    <a:pt x="128" y="7"/>
                    <a:pt x="129" y="8"/>
                  </a:cubicBezTo>
                  <a:cubicBezTo>
                    <a:pt x="129" y="11"/>
                    <a:pt x="134" y="12"/>
                    <a:pt x="134" y="15"/>
                  </a:cubicBezTo>
                  <a:cubicBezTo>
                    <a:pt x="134" y="17"/>
                    <a:pt x="130" y="16"/>
                    <a:pt x="129" y="15"/>
                  </a:cubicBezTo>
                  <a:cubicBezTo>
                    <a:pt x="127" y="14"/>
                    <a:pt x="127" y="10"/>
                    <a:pt x="124" y="9"/>
                  </a:cubicBezTo>
                  <a:cubicBezTo>
                    <a:pt x="122" y="8"/>
                    <a:pt x="116" y="6"/>
                    <a:pt x="115" y="9"/>
                  </a:cubicBezTo>
                  <a:cubicBezTo>
                    <a:pt x="114" y="12"/>
                    <a:pt x="120" y="14"/>
                    <a:pt x="122" y="17"/>
                  </a:cubicBezTo>
                  <a:cubicBezTo>
                    <a:pt x="123" y="17"/>
                    <a:pt x="122" y="19"/>
                    <a:pt x="121" y="19"/>
                  </a:cubicBezTo>
                  <a:cubicBezTo>
                    <a:pt x="117" y="18"/>
                    <a:pt x="114" y="15"/>
                    <a:pt x="111" y="15"/>
                  </a:cubicBezTo>
                  <a:cubicBezTo>
                    <a:pt x="109" y="15"/>
                    <a:pt x="107" y="16"/>
                    <a:pt x="106" y="18"/>
                  </a:cubicBezTo>
                  <a:cubicBezTo>
                    <a:pt x="106" y="18"/>
                    <a:pt x="108" y="19"/>
                    <a:pt x="107" y="20"/>
                  </a:cubicBezTo>
                  <a:cubicBezTo>
                    <a:pt x="106" y="21"/>
                    <a:pt x="104" y="19"/>
                    <a:pt x="103" y="20"/>
                  </a:cubicBezTo>
                  <a:cubicBezTo>
                    <a:pt x="103" y="22"/>
                    <a:pt x="105" y="23"/>
                    <a:pt x="106" y="23"/>
                  </a:cubicBezTo>
                  <a:cubicBezTo>
                    <a:pt x="112" y="26"/>
                    <a:pt x="119" y="27"/>
                    <a:pt x="125" y="29"/>
                  </a:cubicBezTo>
                  <a:cubicBezTo>
                    <a:pt x="126" y="30"/>
                    <a:pt x="126" y="32"/>
                    <a:pt x="125" y="32"/>
                  </a:cubicBezTo>
                  <a:cubicBezTo>
                    <a:pt x="119" y="32"/>
                    <a:pt x="114" y="31"/>
                    <a:pt x="108" y="30"/>
                  </a:cubicBezTo>
                  <a:cubicBezTo>
                    <a:pt x="106" y="29"/>
                    <a:pt x="104" y="26"/>
                    <a:pt x="102" y="25"/>
                  </a:cubicBezTo>
                  <a:cubicBezTo>
                    <a:pt x="101" y="25"/>
                    <a:pt x="99" y="24"/>
                    <a:pt x="99" y="25"/>
                  </a:cubicBezTo>
                  <a:cubicBezTo>
                    <a:pt x="99" y="27"/>
                    <a:pt x="103" y="28"/>
                    <a:pt x="101" y="29"/>
                  </a:cubicBezTo>
                  <a:cubicBezTo>
                    <a:pt x="99" y="31"/>
                    <a:pt x="96" y="31"/>
                    <a:pt x="94" y="29"/>
                  </a:cubicBezTo>
                  <a:cubicBezTo>
                    <a:pt x="92" y="29"/>
                    <a:pt x="94" y="26"/>
                    <a:pt x="94" y="25"/>
                  </a:cubicBezTo>
                  <a:cubicBezTo>
                    <a:pt x="92" y="24"/>
                    <a:pt x="90" y="23"/>
                    <a:pt x="88" y="22"/>
                  </a:cubicBezTo>
                  <a:cubicBezTo>
                    <a:pt x="84" y="21"/>
                    <a:pt x="79" y="20"/>
                    <a:pt x="75" y="19"/>
                  </a:cubicBezTo>
                  <a:cubicBezTo>
                    <a:pt x="71" y="19"/>
                    <a:pt x="68" y="18"/>
                    <a:pt x="65" y="19"/>
                  </a:cubicBezTo>
                  <a:cubicBezTo>
                    <a:pt x="62" y="19"/>
                    <a:pt x="60" y="19"/>
                    <a:pt x="58" y="21"/>
                  </a:cubicBezTo>
                  <a:cubicBezTo>
                    <a:pt x="57" y="22"/>
                    <a:pt x="58" y="25"/>
                    <a:pt x="59" y="26"/>
                  </a:cubicBezTo>
                  <a:cubicBezTo>
                    <a:pt x="61" y="27"/>
                    <a:pt x="65" y="27"/>
                    <a:pt x="67" y="28"/>
                  </a:cubicBezTo>
                  <a:cubicBezTo>
                    <a:pt x="70" y="29"/>
                    <a:pt x="78" y="30"/>
                    <a:pt x="75" y="31"/>
                  </a:cubicBezTo>
                  <a:cubicBezTo>
                    <a:pt x="70" y="33"/>
                    <a:pt x="64" y="32"/>
                    <a:pt x="58" y="32"/>
                  </a:cubicBezTo>
                  <a:cubicBezTo>
                    <a:pt x="54" y="32"/>
                    <a:pt x="51" y="32"/>
                    <a:pt x="48" y="33"/>
                  </a:cubicBezTo>
                  <a:cubicBezTo>
                    <a:pt x="45" y="35"/>
                    <a:pt x="44" y="37"/>
                    <a:pt x="43" y="40"/>
                  </a:cubicBezTo>
                  <a:cubicBezTo>
                    <a:pt x="41" y="42"/>
                    <a:pt x="39" y="46"/>
                    <a:pt x="41" y="48"/>
                  </a:cubicBezTo>
                  <a:cubicBezTo>
                    <a:pt x="44" y="52"/>
                    <a:pt x="50" y="54"/>
                    <a:pt x="56" y="54"/>
                  </a:cubicBezTo>
                  <a:cubicBezTo>
                    <a:pt x="61" y="55"/>
                    <a:pt x="65" y="51"/>
                    <a:pt x="70" y="50"/>
                  </a:cubicBezTo>
                  <a:cubicBezTo>
                    <a:pt x="72" y="50"/>
                    <a:pt x="78" y="49"/>
                    <a:pt x="77" y="50"/>
                  </a:cubicBezTo>
                  <a:cubicBezTo>
                    <a:pt x="73" y="53"/>
                    <a:pt x="68" y="53"/>
                    <a:pt x="64" y="55"/>
                  </a:cubicBezTo>
                  <a:cubicBezTo>
                    <a:pt x="61" y="56"/>
                    <a:pt x="58" y="58"/>
                    <a:pt x="55" y="59"/>
                  </a:cubicBezTo>
                  <a:cubicBezTo>
                    <a:pt x="51" y="59"/>
                    <a:pt x="47" y="58"/>
                    <a:pt x="43" y="58"/>
                  </a:cubicBezTo>
                  <a:cubicBezTo>
                    <a:pt x="40" y="58"/>
                    <a:pt x="37" y="57"/>
                    <a:pt x="35" y="58"/>
                  </a:cubicBezTo>
                  <a:cubicBezTo>
                    <a:pt x="34" y="58"/>
                    <a:pt x="33" y="61"/>
                    <a:pt x="34" y="61"/>
                  </a:cubicBezTo>
                  <a:cubicBezTo>
                    <a:pt x="38" y="64"/>
                    <a:pt x="44" y="66"/>
                    <a:pt x="49" y="68"/>
                  </a:cubicBezTo>
                  <a:cubicBezTo>
                    <a:pt x="51" y="69"/>
                    <a:pt x="53" y="69"/>
                    <a:pt x="55" y="68"/>
                  </a:cubicBezTo>
                  <a:cubicBezTo>
                    <a:pt x="60" y="65"/>
                    <a:pt x="63" y="60"/>
                    <a:pt x="68" y="57"/>
                  </a:cubicBezTo>
                  <a:cubicBezTo>
                    <a:pt x="70" y="55"/>
                    <a:pt x="73" y="55"/>
                    <a:pt x="76" y="55"/>
                  </a:cubicBezTo>
                  <a:cubicBezTo>
                    <a:pt x="82" y="55"/>
                    <a:pt x="88" y="54"/>
                    <a:pt x="94" y="54"/>
                  </a:cubicBezTo>
                  <a:cubicBezTo>
                    <a:pt x="96" y="54"/>
                    <a:pt x="100" y="54"/>
                    <a:pt x="99" y="55"/>
                  </a:cubicBezTo>
                  <a:cubicBezTo>
                    <a:pt x="96" y="57"/>
                    <a:pt x="92" y="56"/>
                    <a:pt x="89" y="56"/>
                  </a:cubicBezTo>
                  <a:cubicBezTo>
                    <a:pt x="84" y="57"/>
                    <a:pt x="79" y="56"/>
                    <a:pt x="75" y="58"/>
                  </a:cubicBezTo>
                  <a:cubicBezTo>
                    <a:pt x="70" y="59"/>
                    <a:pt x="66" y="62"/>
                    <a:pt x="63" y="66"/>
                  </a:cubicBezTo>
                  <a:cubicBezTo>
                    <a:pt x="62" y="67"/>
                    <a:pt x="62" y="70"/>
                    <a:pt x="63" y="70"/>
                  </a:cubicBezTo>
                  <a:cubicBezTo>
                    <a:pt x="66" y="72"/>
                    <a:pt x="70" y="70"/>
                    <a:pt x="74" y="71"/>
                  </a:cubicBezTo>
                  <a:cubicBezTo>
                    <a:pt x="76" y="71"/>
                    <a:pt x="78" y="74"/>
                    <a:pt x="81" y="73"/>
                  </a:cubicBezTo>
                  <a:cubicBezTo>
                    <a:pt x="83" y="71"/>
                    <a:pt x="82" y="67"/>
                    <a:pt x="85" y="65"/>
                  </a:cubicBezTo>
                  <a:cubicBezTo>
                    <a:pt x="86" y="65"/>
                    <a:pt x="88" y="67"/>
                    <a:pt x="90" y="67"/>
                  </a:cubicBezTo>
                  <a:cubicBezTo>
                    <a:pt x="93" y="67"/>
                    <a:pt x="96" y="65"/>
                    <a:pt x="100" y="66"/>
                  </a:cubicBezTo>
                  <a:cubicBezTo>
                    <a:pt x="101" y="66"/>
                    <a:pt x="98" y="68"/>
                    <a:pt x="97" y="68"/>
                  </a:cubicBezTo>
                  <a:cubicBezTo>
                    <a:pt x="95" y="69"/>
                    <a:pt x="91" y="68"/>
                    <a:pt x="89" y="70"/>
                  </a:cubicBezTo>
                  <a:cubicBezTo>
                    <a:pt x="88" y="70"/>
                    <a:pt x="89" y="72"/>
                    <a:pt x="90" y="72"/>
                  </a:cubicBezTo>
                  <a:cubicBezTo>
                    <a:pt x="95" y="72"/>
                    <a:pt x="101" y="72"/>
                    <a:pt x="106" y="71"/>
                  </a:cubicBezTo>
                  <a:cubicBezTo>
                    <a:pt x="113" y="68"/>
                    <a:pt x="121" y="66"/>
                    <a:pt x="127" y="60"/>
                  </a:cubicBezTo>
                  <a:cubicBezTo>
                    <a:pt x="129" y="59"/>
                    <a:pt x="126" y="54"/>
                    <a:pt x="127" y="52"/>
                  </a:cubicBezTo>
                  <a:cubicBezTo>
                    <a:pt x="128" y="50"/>
                    <a:pt x="131" y="52"/>
                    <a:pt x="132" y="52"/>
                  </a:cubicBezTo>
                  <a:cubicBezTo>
                    <a:pt x="137" y="50"/>
                    <a:pt x="141" y="47"/>
                    <a:pt x="146" y="45"/>
                  </a:cubicBezTo>
                  <a:cubicBezTo>
                    <a:pt x="148" y="45"/>
                    <a:pt x="150" y="44"/>
                    <a:pt x="152" y="45"/>
                  </a:cubicBezTo>
                  <a:cubicBezTo>
                    <a:pt x="153" y="47"/>
                    <a:pt x="149" y="46"/>
                    <a:pt x="147" y="47"/>
                  </a:cubicBezTo>
                  <a:cubicBezTo>
                    <a:pt x="143" y="49"/>
                    <a:pt x="139" y="52"/>
                    <a:pt x="136" y="54"/>
                  </a:cubicBezTo>
                  <a:cubicBezTo>
                    <a:pt x="134" y="56"/>
                    <a:pt x="128" y="60"/>
                    <a:pt x="131" y="62"/>
                  </a:cubicBezTo>
                  <a:cubicBezTo>
                    <a:pt x="135" y="64"/>
                    <a:pt x="140" y="60"/>
                    <a:pt x="145" y="60"/>
                  </a:cubicBezTo>
                  <a:cubicBezTo>
                    <a:pt x="151" y="59"/>
                    <a:pt x="158" y="59"/>
                    <a:pt x="164" y="59"/>
                  </a:cubicBezTo>
                  <a:cubicBezTo>
                    <a:pt x="166" y="59"/>
                    <a:pt x="172" y="57"/>
                    <a:pt x="171" y="59"/>
                  </a:cubicBezTo>
                  <a:cubicBezTo>
                    <a:pt x="168" y="62"/>
                    <a:pt x="164" y="62"/>
                    <a:pt x="161" y="63"/>
                  </a:cubicBezTo>
                  <a:cubicBezTo>
                    <a:pt x="156" y="64"/>
                    <a:pt x="150" y="62"/>
                    <a:pt x="145" y="63"/>
                  </a:cubicBezTo>
                  <a:cubicBezTo>
                    <a:pt x="140" y="63"/>
                    <a:pt x="136" y="64"/>
                    <a:pt x="131" y="65"/>
                  </a:cubicBezTo>
                  <a:cubicBezTo>
                    <a:pt x="128" y="66"/>
                    <a:pt x="124" y="66"/>
                    <a:pt x="121" y="68"/>
                  </a:cubicBezTo>
                  <a:cubicBezTo>
                    <a:pt x="120" y="68"/>
                    <a:pt x="122" y="70"/>
                    <a:pt x="123" y="70"/>
                  </a:cubicBezTo>
                  <a:cubicBezTo>
                    <a:pt x="127" y="70"/>
                    <a:pt x="131" y="68"/>
                    <a:pt x="135" y="68"/>
                  </a:cubicBezTo>
                  <a:cubicBezTo>
                    <a:pt x="136" y="68"/>
                    <a:pt x="139" y="69"/>
                    <a:pt x="138" y="70"/>
                  </a:cubicBezTo>
                  <a:cubicBezTo>
                    <a:pt x="135" y="71"/>
                    <a:pt x="131" y="71"/>
                    <a:pt x="128" y="72"/>
                  </a:cubicBezTo>
                  <a:cubicBezTo>
                    <a:pt x="125" y="73"/>
                    <a:pt x="121" y="73"/>
                    <a:pt x="117" y="73"/>
                  </a:cubicBezTo>
                  <a:cubicBezTo>
                    <a:pt x="113" y="74"/>
                    <a:pt x="110" y="74"/>
                    <a:pt x="106" y="75"/>
                  </a:cubicBezTo>
                  <a:cubicBezTo>
                    <a:pt x="101" y="75"/>
                    <a:pt x="95" y="74"/>
                    <a:pt x="90" y="76"/>
                  </a:cubicBezTo>
                  <a:cubicBezTo>
                    <a:pt x="89" y="76"/>
                    <a:pt x="92" y="77"/>
                    <a:pt x="94" y="78"/>
                  </a:cubicBezTo>
                  <a:cubicBezTo>
                    <a:pt x="96" y="80"/>
                    <a:pt x="99" y="82"/>
                    <a:pt x="101" y="84"/>
                  </a:cubicBezTo>
                  <a:cubicBezTo>
                    <a:pt x="102" y="85"/>
                    <a:pt x="101" y="88"/>
                    <a:pt x="102" y="89"/>
                  </a:cubicBezTo>
                  <a:cubicBezTo>
                    <a:pt x="108" y="91"/>
                    <a:pt x="115" y="90"/>
                    <a:pt x="121" y="91"/>
                  </a:cubicBezTo>
                  <a:cubicBezTo>
                    <a:pt x="123" y="91"/>
                    <a:pt x="127" y="91"/>
                    <a:pt x="126" y="92"/>
                  </a:cubicBezTo>
                  <a:cubicBezTo>
                    <a:pt x="121" y="93"/>
                    <a:pt x="117" y="92"/>
                    <a:pt x="112" y="93"/>
                  </a:cubicBezTo>
                  <a:cubicBezTo>
                    <a:pt x="109" y="93"/>
                    <a:pt x="106" y="94"/>
                    <a:pt x="102" y="94"/>
                  </a:cubicBezTo>
                  <a:cubicBezTo>
                    <a:pt x="101" y="94"/>
                    <a:pt x="99" y="93"/>
                    <a:pt x="98" y="92"/>
                  </a:cubicBezTo>
                  <a:cubicBezTo>
                    <a:pt x="95" y="89"/>
                    <a:pt x="93" y="86"/>
                    <a:pt x="90" y="83"/>
                  </a:cubicBezTo>
                  <a:cubicBezTo>
                    <a:pt x="87" y="81"/>
                    <a:pt x="85" y="79"/>
                    <a:pt x="82" y="78"/>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29" name="Freeform 3598"/>
            <p:cNvSpPr>
              <a:spLocks noChangeAspect="1"/>
            </p:cNvSpPr>
            <p:nvPr/>
          </p:nvSpPr>
          <p:spPr bwMode="auto">
            <a:xfrm>
              <a:off x="9390040" y="2941273"/>
              <a:ext cx="83244" cy="87976"/>
            </a:xfrm>
            <a:custGeom>
              <a:avLst/>
              <a:gdLst>
                <a:gd name="T0" fmla="*/ 11 w 11"/>
                <a:gd name="T1" fmla="*/ 1 h 12"/>
                <a:gd name="T2" fmla="*/ 1 w 11"/>
                <a:gd name="T3" fmla="*/ 11 h 12"/>
                <a:gd name="T4" fmla="*/ 4 w 11"/>
                <a:gd name="T5" fmla="*/ 15 h 12"/>
                <a:gd name="T6" fmla="*/ 7 w 11"/>
                <a:gd name="T7" fmla="*/ 10 h 12"/>
                <a:gd name="T8" fmla="*/ 12 w 11"/>
                <a:gd name="T9" fmla="*/ 13 h 12"/>
                <a:gd name="T10" fmla="*/ 9 w 11"/>
                <a:gd name="T11" fmla="*/ 8 h 12"/>
                <a:gd name="T12" fmla="*/ 13 w 11"/>
                <a:gd name="T13" fmla="*/ 3 h 12"/>
                <a:gd name="T14" fmla="*/ 11 w 11"/>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2"/>
                <a:gd name="T26" fmla="*/ 11 w 11"/>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2">
                  <a:moveTo>
                    <a:pt x="9" y="1"/>
                  </a:moveTo>
                  <a:cubicBezTo>
                    <a:pt x="6" y="3"/>
                    <a:pt x="3" y="6"/>
                    <a:pt x="1" y="9"/>
                  </a:cubicBezTo>
                  <a:cubicBezTo>
                    <a:pt x="0" y="10"/>
                    <a:pt x="2" y="12"/>
                    <a:pt x="3" y="12"/>
                  </a:cubicBezTo>
                  <a:cubicBezTo>
                    <a:pt x="4" y="11"/>
                    <a:pt x="5" y="9"/>
                    <a:pt x="6" y="8"/>
                  </a:cubicBezTo>
                  <a:cubicBezTo>
                    <a:pt x="7" y="8"/>
                    <a:pt x="9" y="11"/>
                    <a:pt x="10" y="10"/>
                  </a:cubicBezTo>
                  <a:cubicBezTo>
                    <a:pt x="11" y="9"/>
                    <a:pt x="8" y="8"/>
                    <a:pt x="8" y="6"/>
                  </a:cubicBezTo>
                  <a:cubicBezTo>
                    <a:pt x="9" y="5"/>
                    <a:pt x="11" y="4"/>
                    <a:pt x="11" y="2"/>
                  </a:cubicBezTo>
                  <a:cubicBezTo>
                    <a:pt x="11" y="1"/>
                    <a:pt x="10" y="0"/>
                    <a:pt x="9"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30" name="Freeform 3599"/>
            <p:cNvSpPr>
              <a:spLocks noChangeAspect="1"/>
            </p:cNvSpPr>
            <p:nvPr/>
          </p:nvSpPr>
          <p:spPr bwMode="auto">
            <a:xfrm>
              <a:off x="8965498" y="2429397"/>
              <a:ext cx="108215" cy="55984"/>
            </a:xfrm>
            <a:custGeom>
              <a:avLst/>
              <a:gdLst>
                <a:gd name="T0" fmla="*/ 10 w 13"/>
                <a:gd name="T1" fmla="*/ 0 h 7"/>
                <a:gd name="T2" fmla="*/ 15 w 13"/>
                <a:gd name="T3" fmla="*/ 3 h 7"/>
                <a:gd name="T4" fmla="*/ 5 w 13"/>
                <a:gd name="T5" fmla="*/ 6 h 7"/>
                <a:gd name="T6" fmla="*/ 1 w 13"/>
                <a:gd name="T7" fmla="*/ 8 h 7"/>
                <a:gd name="T8" fmla="*/ 4 w 13"/>
                <a:gd name="T9" fmla="*/ 3 h 7"/>
                <a:gd name="T10" fmla="*/ 10 w 13"/>
                <a:gd name="T11" fmla="*/ 0 h 7"/>
                <a:gd name="T12" fmla="*/ 0 60000 65536"/>
                <a:gd name="T13" fmla="*/ 0 60000 65536"/>
                <a:gd name="T14" fmla="*/ 0 60000 65536"/>
                <a:gd name="T15" fmla="*/ 0 60000 65536"/>
                <a:gd name="T16" fmla="*/ 0 60000 65536"/>
                <a:gd name="T17" fmla="*/ 0 60000 65536"/>
                <a:gd name="T18" fmla="*/ 0 w 13"/>
                <a:gd name="T19" fmla="*/ 0 h 7"/>
                <a:gd name="T20" fmla="*/ 13 w 13"/>
                <a:gd name="T21" fmla="*/ 7 h 7"/>
              </a:gdLst>
              <a:ahLst/>
              <a:cxnLst>
                <a:cxn ang="T12">
                  <a:pos x="T0" y="T1"/>
                </a:cxn>
                <a:cxn ang="T13">
                  <a:pos x="T2" y="T3"/>
                </a:cxn>
                <a:cxn ang="T14">
                  <a:pos x="T4" y="T5"/>
                </a:cxn>
                <a:cxn ang="T15">
                  <a:pos x="T6" y="T7"/>
                </a:cxn>
                <a:cxn ang="T16">
                  <a:pos x="T8" y="T9"/>
                </a:cxn>
                <a:cxn ang="T17">
                  <a:pos x="T10" y="T11"/>
                </a:cxn>
              </a:cxnLst>
              <a:rect l="T18" t="T19" r="T20" b="T21"/>
              <a:pathLst>
                <a:path w="13" h="7">
                  <a:moveTo>
                    <a:pt x="8" y="0"/>
                  </a:moveTo>
                  <a:cubicBezTo>
                    <a:pt x="10" y="0"/>
                    <a:pt x="13" y="1"/>
                    <a:pt x="12" y="2"/>
                  </a:cubicBezTo>
                  <a:cubicBezTo>
                    <a:pt x="10" y="4"/>
                    <a:pt x="7" y="4"/>
                    <a:pt x="4" y="5"/>
                  </a:cubicBezTo>
                  <a:cubicBezTo>
                    <a:pt x="3" y="5"/>
                    <a:pt x="1" y="7"/>
                    <a:pt x="1" y="6"/>
                  </a:cubicBezTo>
                  <a:cubicBezTo>
                    <a:pt x="0" y="4"/>
                    <a:pt x="2" y="3"/>
                    <a:pt x="3" y="2"/>
                  </a:cubicBezTo>
                  <a:cubicBezTo>
                    <a:pt x="5" y="1"/>
                    <a:pt x="6" y="0"/>
                    <a:pt x="8"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31" name="Freeform 3618"/>
            <p:cNvSpPr>
              <a:spLocks noChangeAspect="1"/>
            </p:cNvSpPr>
            <p:nvPr/>
          </p:nvSpPr>
          <p:spPr bwMode="auto">
            <a:xfrm>
              <a:off x="4054099" y="6660374"/>
              <a:ext cx="391244" cy="343920"/>
            </a:xfrm>
            <a:custGeom>
              <a:avLst/>
              <a:gdLst>
                <a:gd name="T0" fmla="*/ 4 w 49"/>
                <a:gd name="T1" fmla="*/ 1 h 47"/>
                <a:gd name="T2" fmla="*/ 30 w 49"/>
                <a:gd name="T3" fmla="*/ 12 h 47"/>
                <a:gd name="T4" fmla="*/ 36 w 49"/>
                <a:gd name="T5" fmla="*/ 13 h 47"/>
                <a:gd name="T6" fmla="*/ 41 w 49"/>
                <a:gd name="T7" fmla="*/ 25 h 47"/>
                <a:gd name="T8" fmla="*/ 41 w 49"/>
                <a:gd name="T9" fmla="*/ 30 h 47"/>
                <a:gd name="T10" fmla="*/ 52 w 49"/>
                <a:gd name="T11" fmla="*/ 33 h 47"/>
                <a:gd name="T12" fmla="*/ 57 w 49"/>
                <a:gd name="T13" fmla="*/ 46 h 47"/>
                <a:gd name="T14" fmla="*/ 57 w 49"/>
                <a:gd name="T15" fmla="*/ 54 h 47"/>
                <a:gd name="T16" fmla="*/ 47 w 49"/>
                <a:gd name="T17" fmla="*/ 55 h 47"/>
                <a:gd name="T18" fmla="*/ 35 w 49"/>
                <a:gd name="T19" fmla="*/ 48 h 47"/>
                <a:gd name="T20" fmla="*/ 39 w 49"/>
                <a:gd name="T21" fmla="*/ 42 h 47"/>
                <a:gd name="T22" fmla="*/ 29 w 49"/>
                <a:gd name="T23" fmla="*/ 42 h 47"/>
                <a:gd name="T24" fmla="*/ 24 w 49"/>
                <a:gd name="T25" fmla="*/ 38 h 47"/>
                <a:gd name="T26" fmla="*/ 23 w 49"/>
                <a:gd name="T27" fmla="*/ 32 h 47"/>
                <a:gd name="T28" fmla="*/ 17 w 49"/>
                <a:gd name="T29" fmla="*/ 27 h 47"/>
                <a:gd name="T30" fmla="*/ 12 w 49"/>
                <a:gd name="T31" fmla="*/ 20 h 47"/>
                <a:gd name="T32" fmla="*/ 12 w 49"/>
                <a:gd name="T33" fmla="*/ 15 h 47"/>
                <a:gd name="T34" fmla="*/ 5 w 49"/>
                <a:gd name="T35" fmla="*/ 15 h 47"/>
                <a:gd name="T36" fmla="*/ 8 w 49"/>
                <a:gd name="T37" fmla="*/ 10 h 47"/>
                <a:gd name="T38" fmla="*/ 2 w 49"/>
                <a:gd name="T39" fmla="*/ 7 h 47"/>
                <a:gd name="T40" fmla="*/ 0 w 49"/>
                <a:gd name="T41" fmla="*/ 2 h 47"/>
                <a:gd name="T42" fmla="*/ 4 w 49"/>
                <a:gd name="T43" fmla="*/ 1 h 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
                <a:gd name="T67" fmla="*/ 0 h 47"/>
                <a:gd name="T68" fmla="*/ 49 w 49"/>
                <a:gd name="T69" fmla="*/ 47 h 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 h="47">
                  <a:moveTo>
                    <a:pt x="3" y="1"/>
                  </a:moveTo>
                  <a:cubicBezTo>
                    <a:pt x="11" y="3"/>
                    <a:pt x="18" y="7"/>
                    <a:pt x="25" y="10"/>
                  </a:cubicBezTo>
                  <a:cubicBezTo>
                    <a:pt x="27" y="11"/>
                    <a:pt x="29" y="10"/>
                    <a:pt x="30" y="11"/>
                  </a:cubicBezTo>
                  <a:cubicBezTo>
                    <a:pt x="33" y="14"/>
                    <a:pt x="33" y="18"/>
                    <a:pt x="34" y="21"/>
                  </a:cubicBezTo>
                  <a:cubicBezTo>
                    <a:pt x="34" y="23"/>
                    <a:pt x="33" y="24"/>
                    <a:pt x="34" y="25"/>
                  </a:cubicBezTo>
                  <a:cubicBezTo>
                    <a:pt x="37" y="27"/>
                    <a:pt x="41" y="26"/>
                    <a:pt x="43" y="28"/>
                  </a:cubicBezTo>
                  <a:cubicBezTo>
                    <a:pt x="46" y="31"/>
                    <a:pt x="47" y="35"/>
                    <a:pt x="47" y="39"/>
                  </a:cubicBezTo>
                  <a:cubicBezTo>
                    <a:pt x="48" y="41"/>
                    <a:pt x="49" y="44"/>
                    <a:pt x="47" y="45"/>
                  </a:cubicBezTo>
                  <a:cubicBezTo>
                    <a:pt x="45" y="47"/>
                    <a:pt x="42" y="47"/>
                    <a:pt x="39" y="46"/>
                  </a:cubicBezTo>
                  <a:cubicBezTo>
                    <a:pt x="35" y="45"/>
                    <a:pt x="31" y="43"/>
                    <a:pt x="29" y="40"/>
                  </a:cubicBezTo>
                  <a:cubicBezTo>
                    <a:pt x="28" y="38"/>
                    <a:pt x="33" y="36"/>
                    <a:pt x="32" y="35"/>
                  </a:cubicBezTo>
                  <a:cubicBezTo>
                    <a:pt x="30" y="33"/>
                    <a:pt x="26" y="35"/>
                    <a:pt x="24" y="35"/>
                  </a:cubicBezTo>
                  <a:cubicBezTo>
                    <a:pt x="22" y="34"/>
                    <a:pt x="20" y="33"/>
                    <a:pt x="20" y="32"/>
                  </a:cubicBezTo>
                  <a:cubicBezTo>
                    <a:pt x="19" y="30"/>
                    <a:pt x="20" y="28"/>
                    <a:pt x="19" y="27"/>
                  </a:cubicBezTo>
                  <a:cubicBezTo>
                    <a:pt x="18" y="25"/>
                    <a:pt x="15" y="24"/>
                    <a:pt x="14" y="23"/>
                  </a:cubicBezTo>
                  <a:cubicBezTo>
                    <a:pt x="12" y="21"/>
                    <a:pt x="11" y="19"/>
                    <a:pt x="10" y="17"/>
                  </a:cubicBezTo>
                  <a:cubicBezTo>
                    <a:pt x="9" y="16"/>
                    <a:pt x="11" y="14"/>
                    <a:pt x="10" y="13"/>
                  </a:cubicBezTo>
                  <a:cubicBezTo>
                    <a:pt x="8" y="12"/>
                    <a:pt x="5" y="15"/>
                    <a:pt x="4" y="13"/>
                  </a:cubicBezTo>
                  <a:cubicBezTo>
                    <a:pt x="3" y="12"/>
                    <a:pt x="7" y="10"/>
                    <a:pt x="7" y="8"/>
                  </a:cubicBezTo>
                  <a:cubicBezTo>
                    <a:pt x="6" y="7"/>
                    <a:pt x="3" y="8"/>
                    <a:pt x="2" y="6"/>
                  </a:cubicBezTo>
                  <a:cubicBezTo>
                    <a:pt x="1" y="5"/>
                    <a:pt x="0" y="4"/>
                    <a:pt x="0" y="2"/>
                  </a:cubicBezTo>
                  <a:cubicBezTo>
                    <a:pt x="0" y="2"/>
                    <a:pt x="3" y="0"/>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32" name="Freeform 3619"/>
            <p:cNvSpPr>
              <a:spLocks noChangeAspect="1"/>
            </p:cNvSpPr>
            <p:nvPr/>
          </p:nvSpPr>
          <p:spPr bwMode="auto">
            <a:xfrm>
              <a:off x="3704474" y="6228478"/>
              <a:ext cx="141512" cy="143965"/>
            </a:xfrm>
            <a:custGeom>
              <a:avLst/>
              <a:gdLst>
                <a:gd name="T0" fmla="*/ 21 w 17"/>
                <a:gd name="T1" fmla="*/ 4 h 19"/>
                <a:gd name="T2" fmla="*/ 16 w 17"/>
                <a:gd name="T3" fmla="*/ 13 h 19"/>
                <a:gd name="T4" fmla="*/ 12 w 17"/>
                <a:gd name="T5" fmla="*/ 22 h 19"/>
                <a:gd name="T6" fmla="*/ 5 w 17"/>
                <a:gd name="T7" fmla="*/ 23 h 19"/>
                <a:gd name="T8" fmla="*/ 1 w 17"/>
                <a:gd name="T9" fmla="*/ 18 h 19"/>
                <a:gd name="T10" fmla="*/ 2 w 17"/>
                <a:gd name="T11" fmla="*/ 7 h 19"/>
                <a:gd name="T12" fmla="*/ 2 w 17"/>
                <a:gd name="T13" fmla="*/ 1 h 19"/>
                <a:gd name="T14" fmla="*/ 15 w 17"/>
                <a:gd name="T15" fmla="*/ 4 h 19"/>
                <a:gd name="T16" fmla="*/ 21 w 17"/>
                <a:gd name="T17" fmla="*/ 4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9"/>
                <a:gd name="T29" fmla="*/ 17 w 17"/>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9">
                  <a:moveTo>
                    <a:pt x="17" y="3"/>
                  </a:moveTo>
                  <a:cubicBezTo>
                    <a:pt x="17" y="6"/>
                    <a:pt x="14" y="8"/>
                    <a:pt x="13" y="11"/>
                  </a:cubicBezTo>
                  <a:cubicBezTo>
                    <a:pt x="12" y="13"/>
                    <a:pt x="12" y="16"/>
                    <a:pt x="10" y="18"/>
                  </a:cubicBezTo>
                  <a:cubicBezTo>
                    <a:pt x="9" y="19"/>
                    <a:pt x="6" y="19"/>
                    <a:pt x="4" y="19"/>
                  </a:cubicBezTo>
                  <a:cubicBezTo>
                    <a:pt x="3" y="18"/>
                    <a:pt x="1" y="17"/>
                    <a:pt x="1" y="15"/>
                  </a:cubicBezTo>
                  <a:cubicBezTo>
                    <a:pt x="1" y="12"/>
                    <a:pt x="2" y="9"/>
                    <a:pt x="2" y="6"/>
                  </a:cubicBezTo>
                  <a:cubicBezTo>
                    <a:pt x="2" y="5"/>
                    <a:pt x="0" y="2"/>
                    <a:pt x="2" y="1"/>
                  </a:cubicBezTo>
                  <a:cubicBezTo>
                    <a:pt x="5" y="0"/>
                    <a:pt x="9" y="2"/>
                    <a:pt x="12" y="3"/>
                  </a:cubicBezTo>
                  <a:cubicBezTo>
                    <a:pt x="13" y="3"/>
                    <a:pt x="16" y="2"/>
                    <a:pt x="17"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33" name="Freeform 3620"/>
            <p:cNvSpPr>
              <a:spLocks noChangeAspect="1"/>
            </p:cNvSpPr>
            <p:nvPr/>
          </p:nvSpPr>
          <p:spPr bwMode="auto">
            <a:xfrm>
              <a:off x="3729445" y="6364448"/>
              <a:ext cx="116542" cy="159961"/>
            </a:xfrm>
            <a:custGeom>
              <a:avLst/>
              <a:gdLst>
                <a:gd name="T0" fmla="*/ 12 w 15"/>
                <a:gd name="T1" fmla="*/ 1 h 23"/>
                <a:gd name="T2" fmla="*/ 1 w 15"/>
                <a:gd name="T3" fmla="*/ 4 h 23"/>
                <a:gd name="T4" fmla="*/ 6 w 15"/>
                <a:gd name="T5" fmla="*/ 7 h 23"/>
                <a:gd name="T6" fmla="*/ 7 w 15"/>
                <a:gd name="T7" fmla="*/ 15 h 23"/>
                <a:gd name="T8" fmla="*/ 16 w 15"/>
                <a:gd name="T9" fmla="*/ 26 h 23"/>
                <a:gd name="T10" fmla="*/ 17 w 15"/>
                <a:gd name="T11" fmla="*/ 23 h 23"/>
                <a:gd name="T12" fmla="*/ 12 w 15"/>
                <a:gd name="T13" fmla="*/ 18 h 23"/>
                <a:gd name="T14" fmla="*/ 10 w 15"/>
                <a:gd name="T15" fmla="*/ 7 h 23"/>
                <a:gd name="T16" fmla="*/ 12 w 15"/>
                <a:gd name="T17" fmla="*/ 1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3"/>
                <a:gd name="T29" fmla="*/ 15 w 15"/>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3">
                  <a:moveTo>
                    <a:pt x="10" y="1"/>
                  </a:moveTo>
                  <a:cubicBezTo>
                    <a:pt x="7" y="0"/>
                    <a:pt x="3" y="1"/>
                    <a:pt x="1" y="3"/>
                  </a:cubicBezTo>
                  <a:cubicBezTo>
                    <a:pt x="0" y="4"/>
                    <a:pt x="4" y="4"/>
                    <a:pt x="5" y="6"/>
                  </a:cubicBezTo>
                  <a:cubicBezTo>
                    <a:pt x="6" y="8"/>
                    <a:pt x="5" y="11"/>
                    <a:pt x="6" y="13"/>
                  </a:cubicBezTo>
                  <a:cubicBezTo>
                    <a:pt x="8" y="17"/>
                    <a:pt x="10" y="20"/>
                    <a:pt x="13" y="22"/>
                  </a:cubicBezTo>
                  <a:cubicBezTo>
                    <a:pt x="13" y="23"/>
                    <a:pt x="15" y="21"/>
                    <a:pt x="14" y="20"/>
                  </a:cubicBezTo>
                  <a:cubicBezTo>
                    <a:pt x="13" y="18"/>
                    <a:pt x="11" y="17"/>
                    <a:pt x="10" y="15"/>
                  </a:cubicBezTo>
                  <a:cubicBezTo>
                    <a:pt x="9" y="12"/>
                    <a:pt x="8" y="9"/>
                    <a:pt x="8" y="6"/>
                  </a:cubicBezTo>
                  <a:cubicBezTo>
                    <a:pt x="8" y="4"/>
                    <a:pt x="11" y="2"/>
                    <a:pt x="10"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34" name="Freeform 3621"/>
            <p:cNvSpPr>
              <a:spLocks noChangeAspect="1"/>
            </p:cNvSpPr>
            <p:nvPr/>
          </p:nvSpPr>
          <p:spPr bwMode="auto">
            <a:xfrm>
              <a:off x="557849" y="4892803"/>
              <a:ext cx="274703" cy="111973"/>
            </a:xfrm>
            <a:custGeom>
              <a:avLst/>
              <a:gdLst>
                <a:gd name="T0" fmla="*/ 5 w 34"/>
                <a:gd name="T1" fmla="*/ 2 h 16"/>
                <a:gd name="T2" fmla="*/ 1 w 34"/>
                <a:gd name="T3" fmla="*/ 13 h 16"/>
                <a:gd name="T4" fmla="*/ 10 w 34"/>
                <a:gd name="T5" fmla="*/ 13 h 16"/>
                <a:gd name="T6" fmla="*/ 17 w 34"/>
                <a:gd name="T7" fmla="*/ 12 h 16"/>
                <a:gd name="T8" fmla="*/ 24 w 34"/>
                <a:gd name="T9" fmla="*/ 15 h 16"/>
                <a:gd name="T10" fmla="*/ 30 w 34"/>
                <a:gd name="T11" fmla="*/ 19 h 16"/>
                <a:gd name="T12" fmla="*/ 41 w 34"/>
                <a:gd name="T13" fmla="*/ 13 h 16"/>
                <a:gd name="T14" fmla="*/ 30 w 34"/>
                <a:gd name="T15" fmla="*/ 8 h 16"/>
                <a:gd name="T16" fmla="*/ 28 w 34"/>
                <a:gd name="T17" fmla="*/ 5 h 16"/>
                <a:gd name="T18" fmla="*/ 23 w 34"/>
                <a:gd name="T19" fmla="*/ 5 h 16"/>
                <a:gd name="T20" fmla="*/ 16 w 34"/>
                <a:gd name="T21" fmla="*/ 8 h 16"/>
                <a:gd name="T22" fmla="*/ 7 w 34"/>
                <a:gd name="T23" fmla="*/ 8 h 16"/>
                <a:gd name="T24" fmla="*/ 5 w 34"/>
                <a:gd name="T25" fmla="*/ 2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16"/>
                <a:gd name="T41" fmla="*/ 34 w 3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16">
                  <a:moveTo>
                    <a:pt x="4" y="2"/>
                  </a:moveTo>
                  <a:cubicBezTo>
                    <a:pt x="2" y="4"/>
                    <a:pt x="0" y="8"/>
                    <a:pt x="1" y="11"/>
                  </a:cubicBezTo>
                  <a:cubicBezTo>
                    <a:pt x="2" y="13"/>
                    <a:pt x="6" y="11"/>
                    <a:pt x="8" y="11"/>
                  </a:cubicBezTo>
                  <a:cubicBezTo>
                    <a:pt x="10" y="11"/>
                    <a:pt x="12" y="10"/>
                    <a:pt x="14" y="10"/>
                  </a:cubicBezTo>
                  <a:cubicBezTo>
                    <a:pt x="16" y="11"/>
                    <a:pt x="18" y="12"/>
                    <a:pt x="20" y="13"/>
                  </a:cubicBezTo>
                  <a:cubicBezTo>
                    <a:pt x="21" y="14"/>
                    <a:pt x="23" y="16"/>
                    <a:pt x="25" y="16"/>
                  </a:cubicBezTo>
                  <a:cubicBezTo>
                    <a:pt x="29" y="15"/>
                    <a:pt x="34" y="14"/>
                    <a:pt x="34" y="11"/>
                  </a:cubicBezTo>
                  <a:cubicBezTo>
                    <a:pt x="34" y="7"/>
                    <a:pt x="28" y="9"/>
                    <a:pt x="25" y="7"/>
                  </a:cubicBezTo>
                  <a:cubicBezTo>
                    <a:pt x="24" y="7"/>
                    <a:pt x="24" y="5"/>
                    <a:pt x="23" y="4"/>
                  </a:cubicBezTo>
                  <a:cubicBezTo>
                    <a:pt x="22" y="3"/>
                    <a:pt x="20" y="3"/>
                    <a:pt x="19" y="4"/>
                  </a:cubicBezTo>
                  <a:cubicBezTo>
                    <a:pt x="17" y="4"/>
                    <a:pt x="15" y="6"/>
                    <a:pt x="13" y="7"/>
                  </a:cubicBezTo>
                  <a:cubicBezTo>
                    <a:pt x="11" y="7"/>
                    <a:pt x="8" y="8"/>
                    <a:pt x="6" y="7"/>
                  </a:cubicBezTo>
                  <a:cubicBezTo>
                    <a:pt x="5" y="6"/>
                    <a:pt x="6" y="0"/>
                    <a:pt x="4"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35" name="Freeform 3622"/>
            <p:cNvSpPr>
              <a:spLocks noChangeAspect="1"/>
            </p:cNvSpPr>
            <p:nvPr/>
          </p:nvSpPr>
          <p:spPr bwMode="auto">
            <a:xfrm>
              <a:off x="3696147" y="5956543"/>
              <a:ext cx="149839" cy="215950"/>
            </a:xfrm>
            <a:custGeom>
              <a:avLst/>
              <a:gdLst>
                <a:gd name="T0" fmla="*/ 13 w 18"/>
                <a:gd name="T1" fmla="*/ 4 h 30"/>
                <a:gd name="T2" fmla="*/ 21 w 18"/>
                <a:gd name="T3" fmla="*/ 17 h 30"/>
                <a:gd name="T4" fmla="*/ 22 w 18"/>
                <a:gd name="T5" fmla="*/ 31 h 30"/>
                <a:gd name="T6" fmla="*/ 20 w 18"/>
                <a:gd name="T7" fmla="*/ 35 h 30"/>
                <a:gd name="T8" fmla="*/ 12 w 18"/>
                <a:gd name="T9" fmla="*/ 26 h 30"/>
                <a:gd name="T10" fmla="*/ 7 w 18"/>
                <a:gd name="T11" fmla="*/ 24 h 30"/>
                <a:gd name="T12" fmla="*/ 10 w 18"/>
                <a:gd name="T13" fmla="*/ 17 h 30"/>
                <a:gd name="T14" fmla="*/ 6 w 18"/>
                <a:gd name="T15" fmla="*/ 14 h 30"/>
                <a:gd name="T16" fmla="*/ 11 w 18"/>
                <a:gd name="T17" fmla="*/ 8 h 30"/>
                <a:gd name="T18" fmla="*/ 1 w 18"/>
                <a:gd name="T19" fmla="*/ 10 h 30"/>
                <a:gd name="T20" fmla="*/ 6 w 18"/>
                <a:gd name="T21" fmla="*/ 1 h 30"/>
                <a:gd name="T22" fmla="*/ 13 w 18"/>
                <a:gd name="T23" fmla="*/ 4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30"/>
                <a:gd name="T38" fmla="*/ 18 w 18"/>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30">
                  <a:moveTo>
                    <a:pt x="11" y="3"/>
                  </a:moveTo>
                  <a:cubicBezTo>
                    <a:pt x="14" y="6"/>
                    <a:pt x="15" y="10"/>
                    <a:pt x="17" y="14"/>
                  </a:cubicBezTo>
                  <a:cubicBezTo>
                    <a:pt x="18" y="18"/>
                    <a:pt x="18" y="22"/>
                    <a:pt x="18" y="26"/>
                  </a:cubicBezTo>
                  <a:cubicBezTo>
                    <a:pt x="18" y="27"/>
                    <a:pt x="17" y="30"/>
                    <a:pt x="16" y="29"/>
                  </a:cubicBezTo>
                  <a:cubicBezTo>
                    <a:pt x="13" y="28"/>
                    <a:pt x="12" y="24"/>
                    <a:pt x="10" y="22"/>
                  </a:cubicBezTo>
                  <a:cubicBezTo>
                    <a:pt x="8" y="21"/>
                    <a:pt x="6" y="22"/>
                    <a:pt x="6" y="20"/>
                  </a:cubicBezTo>
                  <a:cubicBezTo>
                    <a:pt x="5" y="18"/>
                    <a:pt x="8" y="16"/>
                    <a:pt x="8" y="14"/>
                  </a:cubicBezTo>
                  <a:cubicBezTo>
                    <a:pt x="8" y="12"/>
                    <a:pt x="4" y="13"/>
                    <a:pt x="5" y="12"/>
                  </a:cubicBezTo>
                  <a:cubicBezTo>
                    <a:pt x="5" y="10"/>
                    <a:pt x="10" y="9"/>
                    <a:pt x="9" y="7"/>
                  </a:cubicBezTo>
                  <a:cubicBezTo>
                    <a:pt x="7" y="5"/>
                    <a:pt x="3" y="10"/>
                    <a:pt x="1" y="8"/>
                  </a:cubicBezTo>
                  <a:cubicBezTo>
                    <a:pt x="0" y="6"/>
                    <a:pt x="3" y="2"/>
                    <a:pt x="5" y="1"/>
                  </a:cubicBezTo>
                  <a:cubicBezTo>
                    <a:pt x="7" y="0"/>
                    <a:pt x="10" y="1"/>
                    <a:pt x="11"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36" name="Freeform 3623"/>
            <p:cNvSpPr>
              <a:spLocks noChangeAspect="1"/>
            </p:cNvSpPr>
            <p:nvPr/>
          </p:nvSpPr>
          <p:spPr bwMode="auto">
            <a:xfrm>
              <a:off x="3737772" y="5852571"/>
              <a:ext cx="116542" cy="103972"/>
            </a:xfrm>
            <a:custGeom>
              <a:avLst/>
              <a:gdLst>
                <a:gd name="T0" fmla="*/ 1 w 15"/>
                <a:gd name="T1" fmla="*/ 2 h 13"/>
                <a:gd name="T2" fmla="*/ 1 w 15"/>
                <a:gd name="T3" fmla="*/ 15 h 13"/>
                <a:gd name="T4" fmla="*/ 10 w 15"/>
                <a:gd name="T5" fmla="*/ 14 h 13"/>
                <a:gd name="T6" fmla="*/ 10 w 15"/>
                <a:gd name="T7" fmla="*/ 10 h 13"/>
                <a:gd name="T8" fmla="*/ 14 w 15"/>
                <a:gd name="T9" fmla="*/ 12 h 13"/>
                <a:gd name="T10" fmla="*/ 17 w 15"/>
                <a:gd name="T11" fmla="*/ 12 h 13"/>
                <a:gd name="T12" fmla="*/ 12 w 15"/>
                <a:gd name="T13" fmla="*/ 5 h 13"/>
                <a:gd name="T14" fmla="*/ 6 w 15"/>
                <a:gd name="T15" fmla="*/ 4 h 13"/>
                <a:gd name="T16" fmla="*/ 1 w 15"/>
                <a:gd name="T17" fmla="*/ 2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3"/>
                <a:gd name="T29" fmla="*/ 15 w 15"/>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3">
                  <a:moveTo>
                    <a:pt x="1" y="2"/>
                  </a:moveTo>
                  <a:cubicBezTo>
                    <a:pt x="0" y="5"/>
                    <a:pt x="0" y="9"/>
                    <a:pt x="1" y="12"/>
                  </a:cubicBezTo>
                  <a:cubicBezTo>
                    <a:pt x="2" y="13"/>
                    <a:pt x="6" y="12"/>
                    <a:pt x="8" y="11"/>
                  </a:cubicBezTo>
                  <a:cubicBezTo>
                    <a:pt x="9" y="10"/>
                    <a:pt x="6" y="8"/>
                    <a:pt x="8" y="8"/>
                  </a:cubicBezTo>
                  <a:cubicBezTo>
                    <a:pt x="9" y="7"/>
                    <a:pt x="10" y="10"/>
                    <a:pt x="12" y="10"/>
                  </a:cubicBezTo>
                  <a:cubicBezTo>
                    <a:pt x="12" y="10"/>
                    <a:pt x="15" y="11"/>
                    <a:pt x="14" y="10"/>
                  </a:cubicBezTo>
                  <a:cubicBezTo>
                    <a:pt x="14" y="7"/>
                    <a:pt x="12" y="5"/>
                    <a:pt x="10" y="4"/>
                  </a:cubicBezTo>
                  <a:cubicBezTo>
                    <a:pt x="9" y="3"/>
                    <a:pt x="7" y="3"/>
                    <a:pt x="5" y="3"/>
                  </a:cubicBezTo>
                  <a:cubicBezTo>
                    <a:pt x="4" y="3"/>
                    <a:pt x="2" y="0"/>
                    <a:pt x="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37" name="Freeform 3624"/>
            <p:cNvSpPr>
              <a:spLocks noChangeAspect="1"/>
            </p:cNvSpPr>
            <p:nvPr/>
          </p:nvSpPr>
          <p:spPr bwMode="auto">
            <a:xfrm>
              <a:off x="3671176" y="5884563"/>
              <a:ext cx="58268" cy="103972"/>
            </a:xfrm>
            <a:custGeom>
              <a:avLst/>
              <a:gdLst>
                <a:gd name="T0" fmla="*/ 4 w 7"/>
                <a:gd name="T1" fmla="*/ 1 h 15"/>
                <a:gd name="T2" fmla="*/ 3 w 7"/>
                <a:gd name="T3" fmla="*/ 11 h 15"/>
                <a:gd name="T4" fmla="*/ 3 w 7"/>
                <a:gd name="T5" fmla="*/ 18 h 15"/>
                <a:gd name="T6" fmla="*/ 8 w 7"/>
                <a:gd name="T7" fmla="*/ 11 h 15"/>
                <a:gd name="T8" fmla="*/ 8 w 7"/>
                <a:gd name="T9" fmla="*/ 5 h 15"/>
                <a:gd name="T10" fmla="*/ 6 w 7"/>
                <a:gd name="T11" fmla="*/ 1 h 15"/>
                <a:gd name="T12" fmla="*/ 4 w 7"/>
                <a:gd name="T13" fmla="*/ 1 h 15"/>
                <a:gd name="T14" fmla="*/ 0 60000 65536"/>
                <a:gd name="T15" fmla="*/ 0 60000 65536"/>
                <a:gd name="T16" fmla="*/ 0 60000 65536"/>
                <a:gd name="T17" fmla="*/ 0 60000 65536"/>
                <a:gd name="T18" fmla="*/ 0 60000 65536"/>
                <a:gd name="T19" fmla="*/ 0 60000 65536"/>
                <a:gd name="T20" fmla="*/ 0 60000 65536"/>
                <a:gd name="T21" fmla="*/ 0 w 7"/>
                <a:gd name="T22" fmla="*/ 0 h 15"/>
                <a:gd name="T23" fmla="*/ 7 w 7"/>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5">
                  <a:moveTo>
                    <a:pt x="3" y="1"/>
                  </a:moveTo>
                  <a:cubicBezTo>
                    <a:pt x="2" y="4"/>
                    <a:pt x="2" y="6"/>
                    <a:pt x="2" y="9"/>
                  </a:cubicBezTo>
                  <a:cubicBezTo>
                    <a:pt x="2" y="11"/>
                    <a:pt x="0" y="15"/>
                    <a:pt x="2" y="15"/>
                  </a:cubicBezTo>
                  <a:cubicBezTo>
                    <a:pt x="4" y="14"/>
                    <a:pt x="5" y="11"/>
                    <a:pt x="6" y="9"/>
                  </a:cubicBezTo>
                  <a:cubicBezTo>
                    <a:pt x="7" y="7"/>
                    <a:pt x="6" y="5"/>
                    <a:pt x="6" y="4"/>
                  </a:cubicBezTo>
                  <a:cubicBezTo>
                    <a:pt x="6" y="3"/>
                    <a:pt x="6" y="2"/>
                    <a:pt x="5" y="1"/>
                  </a:cubicBezTo>
                  <a:cubicBezTo>
                    <a:pt x="5" y="0"/>
                    <a:pt x="3" y="0"/>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38" name="Freeform 3625"/>
            <p:cNvSpPr>
              <a:spLocks noChangeAspect="1"/>
            </p:cNvSpPr>
            <p:nvPr/>
          </p:nvSpPr>
          <p:spPr bwMode="auto">
            <a:xfrm>
              <a:off x="3604581" y="5820579"/>
              <a:ext cx="66595" cy="143965"/>
            </a:xfrm>
            <a:custGeom>
              <a:avLst/>
              <a:gdLst>
                <a:gd name="T0" fmla="*/ 1 w 9"/>
                <a:gd name="T1" fmla="*/ 0 h 20"/>
                <a:gd name="T2" fmla="*/ 1 w 9"/>
                <a:gd name="T3" fmla="*/ 4 h 20"/>
                <a:gd name="T4" fmla="*/ 3 w 9"/>
                <a:gd name="T5" fmla="*/ 17 h 20"/>
                <a:gd name="T6" fmla="*/ 6 w 9"/>
                <a:gd name="T7" fmla="*/ 24 h 20"/>
                <a:gd name="T8" fmla="*/ 10 w 9"/>
                <a:gd name="T9" fmla="*/ 16 h 20"/>
                <a:gd name="T10" fmla="*/ 8 w 9"/>
                <a:gd name="T11" fmla="*/ 4 h 20"/>
                <a:gd name="T12" fmla="*/ 4 w 9"/>
                <a:gd name="T13" fmla="*/ 1 h 20"/>
                <a:gd name="T14" fmla="*/ 1 w 9"/>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20"/>
                <a:gd name="T26" fmla="*/ 9 w 9"/>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20">
                  <a:moveTo>
                    <a:pt x="1" y="0"/>
                  </a:moveTo>
                  <a:cubicBezTo>
                    <a:pt x="0" y="1"/>
                    <a:pt x="1" y="2"/>
                    <a:pt x="1" y="3"/>
                  </a:cubicBezTo>
                  <a:cubicBezTo>
                    <a:pt x="1" y="7"/>
                    <a:pt x="3" y="10"/>
                    <a:pt x="3" y="14"/>
                  </a:cubicBezTo>
                  <a:cubicBezTo>
                    <a:pt x="4" y="16"/>
                    <a:pt x="3" y="20"/>
                    <a:pt x="5" y="20"/>
                  </a:cubicBezTo>
                  <a:cubicBezTo>
                    <a:pt x="7" y="19"/>
                    <a:pt x="8" y="15"/>
                    <a:pt x="9" y="13"/>
                  </a:cubicBezTo>
                  <a:cubicBezTo>
                    <a:pt x="9" y="10"/>
                    <a:pt x="8" y="6"/>
                    <a:pt x="7" y="3"/>
                  </a:cubicBezTo>
                  <a:cubicBezTo>
                    <a:pt x="7" y="2"/>
                    <a:pt x="6" y="2"/>
                    <a:pt x="4" y="1"/>
                  </a:cubicBezTo>
                  <a:cubicBezTo>
                    <a:pt x="3" y="0"/>
                    <a:pt x="2" y="0"/>
                    <a:pt x="1"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39" name="Freeform 3626"/>
            <p:cNvSpPr>
              <a:spLocks noChangeAspect="1"/>
            </p:cNvSpPr>
            <p:nvPr/>
          </p:nvSpPr>
          <p:spPr bwMode="auto">
            <a:xfrm>
              <a:off x="3529659" y="5724602"/>
              <a:ext cx="158166" cy="103972"/>
            </a:xfrm>
            <a:custGeom>
              <a:avLst/>
              <a:gdLst>
                <a:gd name="T0" fmla="*/ 1 w 20"/>
                <a:gd name="T1" fmla="*/ 2 h 15"/>
                <a:gd name="T2" fmla="*/ 1 w 20"/>
                <a:gd name="T3" fmla="*/ 6 h 15"/>
                <a:gd name="T4" fmla="*/ 10 w 20"/>
                <a:gd name="T5" fmla="*/ 17 h 15"/>
                <a:gd name="T6" fmla="*/ 11 w 20"/>
                <a:gd name="T7" fmla="*/ 13 h 15"/>
                <a:gd name="T8" fmla="*/ 11 w 20"/>
                <a:gd name="T9" fmla="*/ 11 h 15"/>
                <a:gd name="T10" fmla="*/ 22 w 20"/>
                <a:gd name="T11" fmla="*/ 14 h 15"/>
                <a:gd name="T12" fmla="*/ 22 w 20"/>
                <a:gd name="T13" fmla="*/ 10 h 15"/>
                <a:gd name="T14" fmla="*/ 13 w 20"/>
                <a:gd name="T15" fmla="*/ 6 h 15"/>
                <a:gd name="T16" fmla="*/ 17 w 20"/>
                <a:gd name="T17" fmla="*/ 6 h 15"/>
                <a:gd name="T18" fmla="*/ 23 w 20"/>
                <a:gd name="T19" fmla="*/ 7 h 15"/>
                <a:gd name="T20" fmla="*/ 22 w 20"/>
                <a:gd name="T21" fmla="*/ 2 h 15"/>
                <a:gd name="T22" fmla="*/ 13 w 20"/>
                <a:gd name="T23" fmla="*/ 0 h 15"/>
                <a:gd name="T24" fmla="*/ 5 w 20"/>
                <a:gd name="T25" fmla="*/ 2 h 15"/>
                <a:gd name="T26" fmla="*/ 1 w 20"/>
                <a:gd name="T27" fmla="*/ 2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5"/>
                <a:gd name="T44" fmla="*/ 20 w 20"/>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5">
                  <a:moveTo>
                    <a:pt x="1" y="2"/>
                  </a:moveTo>
                  <a:cubicBezTo>
                    <a:pt x="0" y="3"/>
                    <a:pt x="0" y="4"/>
                    <a:pt x="1" y="5"/>
                  </a:cubicBezTo>
                  <a:cubicBezTo>
                    <a:pt x="3" y="8"/>
                    <a:pt x="5" y="12"/>
                    <a:pt x="8" y="14"/>
                  </a:cubicBezTo>
                  <a:cubicBezTo>
                    <a:pt x="9" y="15"/>
                    <a:pt x="9" y="12"/>
                    <a:pt x="9" y="11"/>
                  </a:cubicBezTo>
                  <a:cubicBezTo>
                    <a:pt x="9" y="11"/>
                    <a:pt x="8" y="9"/>
                    <a:pt x="9" y="9"/>
                  </a:cubicBezTo>
                  <a:cubicBezTo>
                    <a:pt x="12" y="10"/>
                    <a:pt x="15" y="12"/>
                    <a:pt x="18" y="12"/>
                  </a:cubicBezTo>
                  <a:cubicBezTo>
                    <a:pt x="19" y="12"/>
                    <a:pt x="19" y="9"/>
                    <a:pt x="18" y="8"/>
                  </a:cubicBezTo>
                  <a:cubicBezTo>
                    <a:pt x="16" y="6"/>
                    <a:pt x="13" y="6"/>
                    <a:pt x="11" y="5"/>
                  </a:cubicBezTo>
                  <a:cubicBezTo>
                    <a:pt x="10" y="4"/>
                    <a:pt x="13" y="5"/>
                    <a:pt x="14" y="5"/>
                  </a:cubicBezTo>
                  <a:cubicBezTo>
                    <a:pt x="16" y="5"/>
                    <a:pt x="17" y="7"/>
                    <a:pt x="19" y="6"/>
                  </a:cubicBezTo>
                  <a:cubicBezTo>
                    <a:pt x="20" y="6"/>
                    <a:pt x="19" y="3"/>
                    <a:pt x="18" y="2"/>
                  </a:cubicBezTo>
                  <a:cubicBezTo>
                    <a:pt x="17" y="1"/>
                    <a:pt x="14" y="0"/>
                    <a:pt x="11" y="0"/>
                  </a:cubicBezTo>
                  <a:cubicBezTo>
                    <a:pt x="9" y="0"/>
                    <a:pt x="7" y="2"/>
                    <a:pt x="4" y="2"/>
                  </a:cubicBezTo>
                  <a:cubicBezTo>
                    <a:pt x="3" y="3"/>
                    <a:pt x="2" y="2"/>
                    <a:pt x="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40" name="Freeform 3627"/>
            <p:cNvSpPr>
              <a:spLocks noChangeAspect="1"/>
            </p:cNvSpPr>
            <p:nvPr/>
          </p:nvSpPr>
          <p:spPr bwMode="auto">
            <a:xfrm>
              <a:off x="3887611" y="6004532"/>
              <a:ext cx="83244" cy="103977"/>
            </a:xfrm>
            <a:custGeom>
              <a:avLst/>
              <a:gdLst>
                <a:gd name="T0" fmla="*/ 4 w 10"/>
                <a:gd name="T1" fmla="*/ 4 h 14"/>
                <a:gd name="T2" fmla="*/ 1 w 10"/>
                <a:gd name="T3" fmla="*/ 12 h 14"/>
                <a:gd name="T4" fmla="*/ 8 w 10"/>
                <a:gd name="T5" fmla="*/ 16 h 14"/>
                <a:gd name="T6" fmla="*/ 12 w 10"/>
                <a:gd name="T7" fmla="*/ 6 h 14"/>
                <a:gd name="T8" fmla="*/ 11 w 10"/>
                <a:gd name="T9" fmla="*/ 1 h 14"/>
                <a:gd name="T10" fmla="*/ 4 w 10"/>
                <a:gd name="T11" fmla="*/ 4 h 14"/>
                <a:gd name="T12" fmla="*/ 0 60000 65536"/>
                <a:gd name="T13" fmla="*/ 0 60000 65536"/>
                <a:gd name="T14" fmla="*/ 0 60000 65536"/>
                <a:gd name="T15" fmla="*/ 0 60000 65536"/>
                <a:gd name="T16" fmla="*/ 0 60000 65536"/>
                <a:gd name="T17" fmla="*/ 0 60000 65536"/>
                <a:gd name="T18" fmla="*/ 0 w 10"/>
                <a:gd name="T19" fmla="*/ 0 h 14"/>
                <a:gd name="T20" fmla="*/ 10 w 1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0" h="14">
                  <a:moveTo>
                    <a:pt x="3" y="3"/>
                  </a:moveTo>
                  <a:cubicBezTo>
                    <a:pt x="1" y="5"/>
                    <a:pt x="0" y="8"/>
                    <a:pt x="1" y="10"/>
                  </a:cubicBezTo>
                  <a:cubicBezTo>
                    <a:pt x="2" y="12"/>
                    <a:pt x="5" y="14"/>
                    <a:pt x="7" y="13"/>
                  </a:cubicBezTo>
                  <a:cubicBezTo>
                    <a:pt x="10" y="12"/>
                    <a:pt x="9" y="8"/>
                    <a:pt x="10" y="5"/>
                  </a:cubicBezTo>
                  <a:cubicBezTo>
                    <a:pt x="10" y="4"/>
                    <a:pt x="10" y="1"/>
                    <a:pt x="9" y="1"/>
                  </a:cubicBezTo>
                  <a:cubicBezTo>
                    <a:pt x="7" y="0"/>
                    <a:pt x="4" y="1"/>
                    <a:pt x="3"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41" name="Freeform 3629"/>
            <p:cNvSpPr>
              <a:spLocks noChangeAspect="1"/>
            </p:cNvSpPr>
            <p:nvPr/>
          </p:nvSpPr>
          <p:spPr bwMode="auto">
            <a:xfrm>
              <a:off x="2564028" y="5404679"/>
              <a:ext cx="124869" cy="87976"/>
            </a:xfrm>
            <a:custGeom>
              <a:avLst/>
              <a:gdLst>
                <a:gd name="T0" fmla="*/ 1 w 15"/>
                <a:gd name="T1" fmla="*/ 12 h 13"/>
                <a:gd name="T2" fmla="*/ 5 w 15"/>
                <a:gd name="T3" fmla="*/ 15 h 13"/>
                <a:gd name="T4" fmla="*/ 18 w 15"/>
                <a:gd name="T5" fmla="*/ 1 h 13"/>
                <a:gd name="T6" fmla="*/ 17 w 15"/>
                <a:gd name="T7" fmla="*/ 0 h 13"/>
                <a:gd name="T8" fmla="*/ 1 w 15"/>
                <a:gd name="T9" fmla="*/ 12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1" y="10"/>
                  </a:moveTo>
                  <a:cubicBezTo>
                    <a:pt x="0" y="11"/>
                    <a:pt x="3" y="13"/>
                    <a:pt x="4" y="13"/>
                  </a:cubicBezTo>
                  <a:cubicBezTo>
                    <a:pt x="8" y="10"/>
                    <a:pt x="11" y="5"/>
                    <a:pt x="15" y="1"/>
                  </a:cubicBezTo>
                  <a:cubicBezTo>
                    <a:pt x="15" y="1"/>
                    <a:pt x="15" y="0"/>
                    <a:pt x="14" y="0"/>
                  </a:cubicBezTo>
                  <a:cubicBezTo>
                    <a:pt x="10" y="3"/>
                    <a:pt x="5" y="6"/>
                    <a:pt x="1" y="1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42" name="Freeform 3630"/>
            <p:cNvSpPr>
              <a:spLocks noChangeAspect="1"/>
            </p:cNvSpPr>
            <p:nvPr/>
          </p:nvSpPr>
          <p:spPr bwMode="auto">
            <a:xfrm>
              <a:off x="1798183" y="5756594"/>
              <a:ext cx="274708" cy="159961"/>
            </a:xfrm>
            <a:custGeom>
              <a:avLst/>
              <a:gdLst>
                <a:gd name="T0" fmla="*/ 1 w 34"/>
                <a:gd name="T1" fmla="*/ 7 h 21"/>
                <a:gd name="T2" fmla="*/ 0 w 34"/>
                <a:gd name="T3" fmla="*/ 14 h 21"/>
                <a:gd name="T4" fmla="*/ 2 w 34"/>
                <a:gd name="T5" fmla="*/ 20 h 21"/>
                <a:gd name="T6" fmla="*/ 2 w 34"/>
                <a:gd name="T7" fmla="*/ 26 h 21"/>
                <a:gd name="T8" fmla="*/ 8 w 34"/>
                <a:gd name="T9" fmla="*/ 22 h 21"/>
                <a:gd name="T10" fmla="*/ 14 w 34"/>
                <a:gd name="T11" fmla="*/ 25 h 21"/>
                <a:gd name="T12" fmla="*/ 25 w 34"/>
                <a:gd name="T13" fmla="*/ 16 h 21"/>
                <a:gd name="T14" fmla="*/ 39 w 34"/>
                <a:gd name="T15" fmla="*/ 10 h 21"/>
                <a:gd name="T16" fmla="*/ 37 w 34"/>
                <a:gd name="T17" fmla="*/ 1 h 21"/>
                <a:gd name="T18" fmla="*/ 30 w 34"/>
                <a:gd name="T19" fmla="*/ 1 h 21"/>
                <a:gd name="T20" fmla="*/ 23 w 34"/>
                <a:gd name="T21" fmla="*/ 4 h 21"/>
                <a:gd name="T22" fmla="*/ 18 w 34"/>
                <a:gd name="T23" fmla="*/ 1 h 21"/>
                <a:gd name="T24" fmla="*/ 16 w 34"/>
                <a:gd name="T25" fmla="*/ 9 h 21"/>
                <a:gd name="T26" fmla="*/ 13 w 34"/>
                <a:gd name="T27" fmla="*/ 12 h 21"/>
                <a:gd name="T28" fmla="*/ 13 w 34"/>
                <a:gd name="T29" fmla="*/ 6 h 21"/>
                <a:gd name="T30" fmla="*/ 6 w 34"/>
                <a:gd name="T31" fmla="*/ 6 h 21"/>
                <a:gd name="T32" fmla="*/ 1 w 34"/>
                <a:gd name="T33" fmla="*/ 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21"/>
                <a:gd name="T53" fmla="*/ 34 w 34"/>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21">
                  <a:moveTo>
                    <a:pt x="1" y="6"/>
                  </a:moveTo>
                  <a:cubicBezTo>
                    <a:pt x="0" y="8"/>
                    <a:pt x="0" y="9"/>
                    <a:pt x="0" y="11"/>
                  </a:cubicBezTo>
                  <a:cubicBezTo>
                    <a:pt x="0" y="13"/>
                    <a:pt x="1" y="14"/>
                    <a:pt x="2" y="16"/>
                  </a:cubicBezTo>
                  <a:cubicBezTo>
                    <a:pt x="2" y="17"/>
                    <a:pt x="0" y="20"/>
                    <a:pt x="2" y="21"/>
                  </a:cubicBezTo>
                  <a:cubicBezTo>
                    <a:pt x="4" y="21"/>
                    <a:pt x="5" y="18"/>
                    <a:pt x="7" y="18"/>
                  </a:cubicBezTo>
                  <a:cubicBezTo>
                    <a:pt x="9" y="18"/>
                    <a:pt x="10" y="21"/>
                    <a:pt x="12" y="20"/>
                  </a:cubicBezTo>
                  <a:cubicBezTo>
                    <a:pt x="15" y="19"/>
                    <a:pt x="18" y="15"/>
                    <a:pt x="21" y="13"/>
                  </a:cubicBezTo>
                  <a:cubicBezTo>
                    <a:pt x="25" y="11"/>
                    <a:pt x="30" y="11"/>
                    <a:pt x="32" y="8"/>
                  </a:cubicBezTo>
                  <a:cubicBezTo>
                    <a:pt x="34" y="7"/>
                    <a:pt x="33" y="3"/>
                    <a:pt x="31" y="1"/>
                  </a:cubicBezTo>
                  <a:cubicBezTo>
                    <a:pt x="30" y="0"/>
                    <a:pt x="27" y="0"/>
                    <a:pt x="25" y="1"/>
                  </a:cubicBezTo>
                  <a:cubicBezTo>
                    <a:pt x="23" y="1"/>
                    <a:pt x="21" y="3"/>
                    <a:pt x="19" y="3"/>
                  </a:cubicBezTo>
                  <a:cubicBezTo>
                    <a:pt x="18" y="3"/>
                    <a:pt x="16" y="0"/>
                    <a:pt x="15" y="1"/>
                  </a:cubicBezTo>
                  <a:cubicBezTo>
                    <a:pt x="13" y="2"/>
                    <a:pt x="14" y="5"/>
                    <a:pt x="13" y="7"/>
                  </a:cubicBezTo>
                  <a:cubicBezTo>
                    <a:pt x="13" y="8"/>
                    <a:pt x="13" y="11"/>
                    <a:pt x="11" y="10"/>
                  </a:cubicBezTo>
                  <a:cubicBezTo>
                    <a:pt x="10" y="9"/>
                    <a:pt x="12" y="6"/>
                    <a:pt x="11" y="5"/>
                  </a:cubicBezTo>
                  <a:cubicBezTo>
                    <a:pt x="9" y="4"/>
                    <a:pt x="7" y="5"/>
                    <a:pt x="5" y="5"/>
                  </a:cubicBezTo>
                  <a:cubicBezTo>
                    <a:pt x="4" y="6"/>
                    <a:pt x="2" y="5"/>
                    <a:pt x="1" y="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43" name="Freeform 3631"/>
            <p:cNvSpPr>
              <a:spLocks noChangeAspect="1"/>
            </p:cNvSpPr>
            <p:nvPr/>
          </p:nvSpPr>
          <p:spPr bwMode="auto">
            <a:xfrm>
              <a:off x="1997968" y="5684609"/>
              <a:ext cx="124869" cy="63985"/>
            </a:xfrm>
            <a:custGeom>
              <a:avLst/>
              <a:gdLst>
                <a:gd name="T0" fmla="*/ 12 w 16"/>
                <a:gd name="T1" fmla="*/ 0 h 9"/>
                <a:gd name="T2" fmla="*/ 1 w 16"/>
                <a:gd name="T3" fmla="*/ 7 h 9"/>
                <a:gd name="T4" fmla="*/ 6 w 16"/>
                <a:gd name="T5" fmla="*/ 11 h 9"/>
                <a:gd name="T6" fmla="*/ 18 w 16"/>
                <a:gd name="T7" fmla="*/ 6 h 9"/>
                <a:gd name="T8" fmla="*/ 13 w 16"/>
                <a:gd name="T9" fmla="*/ 2 h 9"/>
                <a:gd name="T10" fmla="*/ 12 w 16"/>
                <a:gd name="T11" fmla="*/ 0 h 9"/>
                <a:gd name="T12" fmla="*/ 0 60000 65536"/>
                <a:gd name="T13" fmla="*/ 0 60000 65536"/>
                <a:gd name="T14" fmla="*/ 0 60000 65536"/>
                <a:gd name="T15" fmla="*/ 0 60000 65536"/>
                <a:gd name="T16" fmla="*/ 0 60000 65536"/>
                <a:gd name="T17" fmla="*/ 0 60000 65536"/>
                <a:gd name="T18" fmla="*/ 0 w 16"/>
                <a:gd name="T19" fmla="*/ 0 h 9"/>
                <a:gd name="T20" fmla="*/ 16 w 16"/>
                <a:gd name="T21" fmla="*/ 9 h 9"/>
              </a:gdLst>
              <a:ahLst/>
              <a:cxnLst>
                <a:cxn ang="T12">
                  <a:pos x="T0" y="T1"/>
                </a:cxn>
                <a:cxn ang="T13">
                  <a:pos x="T2" y="T3"/>
                </a:cxn>
                <a:cxn ang="T14">
                  <a:pos x="T4" y="T5"/>
                </a:cxn>
                <a:cxn ang="T15">
                  <a:pos x="T6" y="T7"/>
                </a:cxn>
                <a:cxn ang="T16">
                  <a:pos x="T8" y="T9"/>
                </a:cxn>
                <a:cxn ang="T17">
                  <a:pos x="T10" y="T11"/>
                </a:cxn>
              </a:cxnLst>
              <a:rect l="T18" t="T19" r="T20" b="T21"/>
              <a:pathLst>
                <a:path w="16" h="9">
                  <a:moveTo>
                    <a:pt x="10" y="0"/>
                  </a:moveTo>
                  <a:cubicBezTo>
                    <a:pt x="7" y="2"/>
                    <a:pt x="3" y="3"/>
                    <a:pt x="1" y="6"/>
                  </a:cubicBezTo>
                  <a:cubicBezTo>
                    <a:pt x="0" y="7"/>
                    <a:pt x="3" y="9"/>
                    <a:pt x="5" y="9"/>
                  </a:cubicBezTo>
                  <a:cubicBezTo>
                    <a:pt x="8" y="9"/>
                    <a:pt x="13" y="8"/>
                    <a:pt x="15" y="5"/>
                  </a:cubicBezTo>
                  <a:cubicBezTo>
                    <a:pt x="16" y="4"/>
                    <a:pt x="12" y="3"/>
                    <a:pt x="11" y="2"/>
                  </a:cubicBezTo>
                  <a:cubicBezTo>
                    <a:pt x="10" y="2"/>
                    <a:pt x="10" y="0"/>
                    <a:pt x="10"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44" name="Freeform 3632"/>
            <p:cNvSpPr>
              <a:spLocks noChangeAspect="1"/>
            </p:cNvSpPr>
            <p:nvPr/>
          </p:nvSpPr>
          <p:spPr bwMode="auto">
            <a:xfrm>
              <a:off x="732659" y="6124505"/>
              <a:ext cx="149839" cy="95977"/>
            </a:xfrm>
            <a:custGeom>
              <a:avLst/>
              <a:gdLst>
                <a:gd name="T0" fmla="*/ 23 w 19"/>
                <a:gd name="T1" fmla="*/ 0 h 12"/>
                <a:gd name="T2" fmla="*/ 23 w 19"/>
                <a:gd name="T3" fmla="*/ 8 h 12"/>
                <a:gd name="T4" fmla="*/ 10 w 19"/>
                <a:gd name="T5" fmla="*/ 10 h 12"/>
                <a:gd name="T6" fmla="*/ 2 w 19"/>
                <a:gd name="T7" fmla="*/ 15 h 12"/>
                <a:gd name="T8" fmla="*/ 1 w 19"/>
                <a:gd name="T9" fmla="*/ 11 h 12"/>
                <a:gd name="T10" fmla="*/ 8 w 19"/>
                <a:gd name="T11" fmla="*/ 4 h 12"/>
                <a:gd name="T12" fmla="*/ 16 w 19"/>
                <a:gd name="T13" fmla="*/ 3 h 12"/>
                <a:gd name="T14" fmla="*/ 23 w 19"/>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2"/>
                <a:gd name="T26" fmla="*/ 19 w 1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2">
                  <a:moveTo>
                    <a:pt x="19" y="0"/>
                  </a:moveTo>
                  <a:cubicBezTo>
                    <a:pt x="19" y="2"/>
                    <a:pt x="19" y="4"/>
                    <a:pt x="19" y="6"/>
                  </a:cubicBezTo>
                  <a:cubicBezTo>
                    <a:pt x="16" y="7"/>
                    <a:pt x="12" y="7"/>
                    <a:pt x="8" y="8"/>
                  </a:cubicBezTo>
                  <a:cubicBezTo>
                    <a:pt x="6" y="9"/>
                    <a:pt x="5" y="12"/>
                    <a:pt x="2" y="12"/>
                  </a:cubicBezTo>
                  <a:cubicBezTo>
                    <a:pt x="1" y="12"/>
                    <a:pt x="0" y="10"/>
                    <a:pt x="1" y="9"/>
                  </a:cubicBezTo>
                  <a:cubicBezTo>
                    <a:pt x="2" y="6"/>
                    <a:pt x="5" y="4"/>
                    <a:pt x="7" y="3"/>
                  </a:cubicBezTo>
                  <a:cubicBezTo>
                    <a:pt x="9" y="2"/>
                    <a:pt x="11" y="2"/>
                    <a:pt x="13" y="2"/>
                  </a:cubicBezTo>
                  <a:cubicBezTo>
                    <a:pt x="15" y="1"/>
                    <a:pt x="17" y="0"/>
                    <a:pt x="19"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45" name="Freeform 3633"/>
            <p:cNvSpPr>
              <a:spLocks noChangeAspect="1"/>
            </p:cNvSpPr>
            <p:nvPr/>
          </p:nvSpPr>
          <p:spPr bwMode="auto">
            <a:xfrm>
              <a:off x="408009" y="6244474"/>
              <a:ext cx="166488" cy="111973"/>
            </a:xfrm>
            <a:custGeom>
              <a:avLst/>
              <a:gdLst>
                <a:gd name="T0" fmla="*/ 24 w 21"/>
                <a:gd name="T1" fmla="*/ 7 h 15"/>
                <a:gd name="T2" fmla="*/ 1 w 21"/>
                <a:gd name="T3" fmla="*/ 17 h 15"/>
                <a:gd name="T4" fmla="*/ 2 w 21"/>
                <a:gd name="T5" fmla="*/ 13 h 15"/>
                <a:gd name="T6" fmla="*/ 11 w 21"/>
                <a:gd name="T7" fmla="*/ 10 h 15"/>
                <a:gd name="T8" fmla="*/ 17 w 21"/>
                <a:gd name="T9" fmla="*/ 6 h 15"/>
                <a:gd name="T10" fmla="*/ 11 w 21"/>
                <a:gd name="T11" fmla="*/ 2 h 15"/>
                <a:gd name="T12" fmla="*/ 21 w 21"/>
                <a:gd name="T13" fmla="*/ 1 h 15"/>
                <a:gd name="T14" fmla="*/ 20 w 21"/>
                <a:gd name="T15" fmla="*/ 6 h 15"/>
                <a:gd name="T16" fmla="*/ 24 w 21"/>
                <a:gd name="T17" fmla="*/ 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5"/>
                <a:gd name="T29" fmla="*/ 21 w 2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5">
                  <a:moveTo>
                    <a:pt x="20" y="6"/>
                  </a:moveTo>
                  <a:cubicBezTo>
                    <a:pt x="14" y="10"/>
                    <a:pt x="7" y="12"/>
                    <a:pt x="1" y="14"/>
                  </a:cubicBezTo>
                  <a:cubicBezTo>
                    <a:pt x="0" y="15"/>
                    <a:pt x="1" y="12"/>
                    <a:pt x="2" y="11"/>
                  </a:cubicBezTo>
                  <a:cubicBezTo>
                    <a:pt x="4" y="10"/>
                    <a:pt x="7" y="9"/>
                    <a:pt x="9" y="8"/>
                  </a:cubicBezTo>
                  <a:cubicBezTo>
                    <a:pt x="11" y="7"/>
                    <a:pt x="14" y="7"/>
                    <a:pt x="14" y="5"/>
                  </a:cubicBezTo>
                  <a:cubicBezTo>
                    <a:pt x="14" y="3"/>
                    <a:pt x="8" y="3"/>
                    <a:pt x="9" y="2"/>
                  </a:cubicBezTo>
                  <a:cubicBezTo>
                    <a:pt x="11" y="0"/>
                    <a:pt x="15" y="0"/>
                    <a:pt x="18" y="1"/>
                  </a:cubicBezTo>
                  <a:cubicBezTo>
                    <a:pt x="19" y="1"/>
                    <a:pt x="16" y="3"/>
                    <a:pt x="17" y="5"/>
                  </a:cubicBezTo>
                  <a:cubicBezTo>
                    <a:pt x="17" y="6"/>
                    <a:pt x="21" y="6"/>
                    <a:pt x="20" y="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46" name="Freeform 3634"/>
            <p:cNvSpPr>
              <a:spLocks noChangeAspect="1"/>
            </p:cNvSpPr>
            <p:nvPr/>
          </p:nvSpPr>
          <p:spPr bwMode="auto">
            <a:xfrm>
              <a:off x="274819" y="6292462"/>
              <a:ext cx="133190" cy="103977"/>
            </a:xfrm>
            <a:custGeom>
              <a:avLst/>
              <a:gdLst>
                <a:gd name="T0" fmla="*/ 0 w 17"/>
                <a:gd name="T1" fmla="*/ 17 h 14"/>
                <a:gd name="T2" fmla="*/ 12 w 17"/>
                <a:gd name="T3" fmla="*/ 9 h 14"/>
                <a:gd name="T4" fmla="*/ 20 w 17"/>
                <a:gd name="T5" fmla="*/ 2 h 14"/>
                <a:gd name="T6" fmla="*/ 14 w 17"/>
                <a:gd name="T7" fmla="*/ 1 h 14"/>
                <a:gd name="T8" fmla="*/ 12 w 17"/>
                <a:gd name="T9" fmla="*/ 9 h 14"/>
                <a:gd name="T10" fmla="*/ 6 w 17"/>
                <a:gd name="T11" fmla="*/ 9 h 14"/>
                <a:gd name="T12" fmla="*/ 0 w 17"/>
                <a:gd name="T13" fmla="*/ 17 h 14"/>
                <a:gd name="T14" fmla="*/ 0 60000 65536"/>
                <a:gd name="T15" fmla="*/ 0 60000 65536"/>
                <a:gd name="T16" fmla="*/ 0 60000 65536"/>
                <a:gd name="T17" fmla="*/ 0 60000 65536"/>
                <a:gd name="T18" fmla="*/ 0 60000 65536"/>
                <a:gd name="T19" fmla="*/ 0 60000 65536"/>
                <a:gd name="T20" fmla="*/ 0 60000 65536"/>
                <a:gd name="T21" fmla="*/ 0 w 17"/>
                <a:gd name="T22" fmla="*/ 0 h 14"/>
                <a:gd name="T23" fmla="*/ 17 w 17"/>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4">
                  <a:moveTo>
                    <a:pt x="0" y="14"/>
                  </a:moveTo>
                  <a:cubicBezTo>
                    <a:pt x="4" y="14"/>
                    <a:pt x="7" y="10"/>
                    <a:pt x="10" y="7"/>
                  </a:cubicBezTo>
                  <a:cubicBezTo>
                    <a:pt x="13" y="6"/>
                    <a:pt x="16" y="5"/>
                    <a:pt x="17" y="2"/>
                  </a:cubicBezTo>
                  <a:cubicBezTo>
                    <a:pt x="17" y="0"/>
                    <a:pt x="14" y="0"/>
                    <a:pt x="12" y="1"/>
                  </a:cubicBezTo>
                  <a:cubicBezTo>
                    <a:pt x="11" y="2"/>
                    <a:pt x="12" y="5"/>
                    <a:pt x="10" y="7"/>
                  </a:cubicBezTo>
                  <a:cubicBezTo>
                    <a:pt x="9" y="8"/>
                    <a:pt x="6" y="6"/>
                    <a:pt x="5" y="7"/>
                  </a:cubicBezTo>
                  <a:cubicBezTo>
                    <a:pt x="3" y="9"/>
                    <a:pt x="1" y="11"/>
                    <a:pt x="0" y="1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47" name="Freeform 3641"/>
            <p:cNvSpPr>
              <a:spLocks noChangeAspect="1"/>
            </p:cNvSpPr>
            <p:nvPr/>
          </p:nvSpPr>
          <p:spPr bwMode="auto">
            <a:xfrm>
              <a:off x="790932" y="5388683"/>
              <a:ext cx="158161" cy="103972"/>
            </a:xfrm>
            <a:custGeom>
              <a:avLst/>
              <a:gdLst>
                <a:gd name="T0" fmla="*/ 1 w 20"/>
                <a:gd name="T1" fmla="*/ 5 h 14"/>
                <a:gd name="T2" fmla="*/ 1 w 20"/>
                <a:gd name="T3" fmla="*/ 10 h 14"/>
                <a:gd name="T4" fmla="*/ 12 w 20"/>
                <a:gd name="T5" fmla="*/ 17 h 14"/>
                <a:gd name="T6" fmla="*/ 17 w 20"/>
                <a:gd name="T7" fmla="*/ 13 h 14"/>
                <a:gd name="T8" fmla="*/ 20 w 20"/>
                <a:gd name="T9" fmla="*/ 13 h 14"/>
                <a:gd name="T10" fmla="*/ 24 w 20"/>
                <a:gd name="T11" fmla="*/ 2 h 14"/>
                <a:gd name="T12" fmla="*/ 20 w 20"/>
                <a:gd name="T13" fmla="*/ 1 h 14"/>
                <a:gd name="T14" fmla="*/ 11 w 20"/>
                <a:gd name="T15" fmla="*/ 6 h 14"/>
                <a:gd name="T16" fmla="*/ 1 w 20"/>
                <a:gd name="T17" fmla="*/ 5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4"/>
                <a:gd name="T29" fmla="*/ 20 w 20"/>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4">
                  <a:moveTo>
                    <a:pt x="1" y="4"/>
                  </a:moveTo>
                  <a:cubicBezTo>
                    <a:pt x="0" y="4"/>
                    <a:pt x="1" y="7"/>
                    <a:pt x="1" y="8"/>
                  </a:cubicBezTo>
                  <a:cubicBezTo>
                    <a:pt x="4" y="10"/>
                    <a:pt x="6" y="13"/>
                    <a:pt x="10" y="14"/>
                  </a:cubicBezTo>
                  <a:cubicBezTo>
                    <a:pt x="11" y="14"/>
                    <a:pt x="13" y="12"/>
                    <a:pt x="14" y="11"/>
                  </a:cubicBezTo>
                  <a:cubicBezTo>
                    <a:pt x="15" y="11"/>
                    <a:pt x="17" y="12"/>
                    <a:pt x="17" y="11"/>
                  </a:cubicBezTo>
                  <a:cubicBezTo>
                    <a:pt x="19" y="8"/>
                    <a:pt x="20" y="5"/>
                    <a:pt x="20" y="2"/>
                  </a:cubicBezTo>
                  <a:cubicBezTo>
                    <a:pt x="20" y="1"/>
                    <a:pt x="18" y="0"/>
                    <a:pt x="17" y="1"/>
                  </a:cubicBezTo>
                  <a:cubicBezTo>
                    <a:pt x="14" y="1"/>
                    <a:pt x="12" y="4"/>
                    <a:pt x="9" y="5"/>
                  </a:cubicBezTo>
                  <a:cubicBezTo>
                    <a:pt x="6" y="5"/>
                    <a:pt x="4" y="3"/>
                    <a:pt x="1"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48" name="Freeform 2526"/>
            <p:cNvSpPr>
              <a:spLocks noChangeAspect="1"/>
            </p:cNvSpPr>
            <p:nvPr/>
          </p:nvSpPr>
          <p:spPr bwMode="auto">
            <a:xfrm>
              <a:off x="8799010" y="11891112"/>
              <a:ext cx="3970739" cy="4238978"/>
            </a:xfrm>
            <a:custGeom>
              <a:avLst/>
              <a:gdLst>
                <a:gd name="T0" fmla="*/ 344 w 495"/>
                <a:gd name="T1" fmla="*/ 671 h 578"/>
                <a:gd name="T2" fmla="*/ 317 w 495"/>
                <a:gd name="T3" fmla="*/ 652 h 578"/>
                <a:gd name="T4" fmla="*/ 269 w 495"/>
                <a:gd name="T5" fmla="*/ 628 h 578"/>
                <a:gd name="T6" fmla="*/ 320 w 495"/>
                <a:gd name="T7" fmla="*/ 561 h 578"/>
                <a:gd name="T8" fmla="*/ 311 w 495"/>
                <a:gd name="T9" fmla="*/ 525 h 578"/>
                <a:gd name="T10" fmla="*/ 280 w 495"/>
                <a:gd name="T11" fmla="*/ 479 h 578"/>
                <a:gd name="T12" fmla="*/ 248 w 495"/>
                <a:gd name="T13" fmla="*/ 439 h 578"/>
                <a:gd name="T14" fmla="*/ 244 w 495"/>
                <a:gd name="T15" fmla="*/ 377 h 578"/>
                <a:gd name="T16" fmla="*/ 212 w 495"/>
                <a:gd name="T17" fmla="*/ 348 h 578"/>
                <a:gd name="T18" fmla="*/ 175 w 495"/>
                <a:gd name="T19" fmla="*/ 319 h 578"/>
                <a:gd name="T20" fmla="*/ 130 w 495"/>
                <a:gd name="T21" fmla="*/ 275 h 578"/>
                <a:gd name="T22" fmla="*/ 82 w 495"/>
                <a:gd name="T23" fmla="*/ 282 h 578"/>
                <a:gd name="T24" fmla="*/ 50 w 495"/>
                <a:gd name="T25" fmla="*/ 257 h 578"/>
                <a:gd name="T26" fmla="*/ 4 w 495"/>
                <a:gd name="T27" fmla="*/ 239 h 578"/>
                <a:gd name="T28" fmla="*/ 18 w 495"/>
                <a:gd name="T29" fmla="*/ 189 h 578"/>
                <a:gd name="T30" fmla="*/ 61 w 495"/>
                <a:gd name="T31" fmla="*/ 166 h 578"/>
                <a:gd name="T32" fmla="*/ 62 w 495"/>
                <a:gd name="T33" fmla="*/ 78 h 578"/>
                <a:gd name="T34" fmla="*/ 85 w 495"/>
                <a:gd name="T35" fmla="*/ 60 h 578"/>
                <a:gd name="T36" fmla="*/ 106 w 495"/>
                <a:gd name="T37" fmla="*/ 68 h 578"/>
                <a:gd name="T38" fmla="*/ 145 w 495"/>
                <a:gd name="T39" fmla="*/ 67 h 578"/>
                <a:gd name="T40" fmla="*/ 160 w 495"/>
                <a:gd name="T41" fmla="*/ 48 h 578"/>
                <a:gd name="T42" fmla="*/ 148 w 495"/>
                <a:gd name="T43" fmla="*/ 25 h 578"/>
                <a:gd name="T44" fmla="*/ 172 w 495"/>
                <a:gd name="T45" fmla="*/ 22 h 578"/>
                <a:gd name="T46" fmla="*/ 209 w 495"/>
                <a:gd name="T47" fmla="*/ 1 h 578"/>
                <a:gd name="T48" fmla="*/ 221 w 495"/>
                <a:gd name="T49" fmla="*/ 23 h 578"/>
                <a:gd name="T50" fmla="*/ 224 w 495"/>
                <a:gd name="T51" fmla="*/ 62 h 578"/>
                <a:gd name="T52" fmla="*/ 242 w 495"/>
                <a:gd name="T53" fmla="*/ 65 h 578"/>
                <a:gd name="T54" fmla="*/ 270 w 495"/>
                <a:gd name="T55" fmla="*/ 58 h 578"/>
                <a:gd name="T56" fmla="*/ 288 w 495"/>
                <a:gd name="T57" fmla="*/ 46 h 578"/>
                <a:gd name="T58" fmla="*/ 313 w 495"/>
                <a:gd name="T59" fmla="*/ 54 h 578"/>
                <a:gd name="T60" fmla="*/ 342 w 495"/>
                <a:gd name="T61" fmla="*/ 18 h 578"/>
                <a:gd name="T62" fmla="*/ 361 w 495"/>
                <a:gd name="T63" fmla="*/ 61 h 578"/>
                <a:gd name="T64" fmla="*/ 353 w 495"/>
                <a:gd name="T65" fmla="*/ 84 h 578"/>
                <a:gd name="T66" fmla="*/ 310 w 495"/>
                <a:gd name="T67" fmla="*/ 121 h 578"/>
                <a:gd name="T68" fmla="*/ 332 w 495"/>
                <a:gd name="T69" fmla="*/ 131 h 578"/>
                <a:gd name="T70" fmla="*/ 354 w 495"/>
                <a:gd name="T71" fmla="*/ 98 h 578"/>
                <a:gd name="T72" fmla="*/ 383 w 495"/>
                <a:gd name="T73" fmla="*/ 108 h 578"/>
                <a:gd name="T74" fmla="*/ 372 w 495"/>
                <a:gd name="T75" fmla="*/ 122 h 578"/>
                <a:gd name="T76" fmla="*/ 377 w 495"/>
                <a:gd name="T77" fmla="*/ 122 h 578"/>
                <a:gd name="T78" fmla="*/ 416 w 495"/>
                <a:gd name="T79" fmla="*/ 108 h 578"/>
                <a:gd name="T80" fmla="*/ 448 w 495"/>
                <a:gd name="T81" fmla="*/ 128 h 578"/>
                <a:gd name="T82" fmla="*/ 492 w 495"/>
                <a:gd name="T83" fmla="*/ 137 h 578"/>
                <a:gd name="T84" fmla="*/ 554 w 495"/>
                <a:gd name="T85" fmla="*/ 172 h 578"/>
                <a:gd name="T86" fmla="*/ 593 w 495"/>
                <a:gd name="T87" fmla="*/ 213 h 578"/>
                <a:gd name="T88" fmla="*/ 553 w 495"/>
                <a:gd name="T89" fmla="*/ 297 h 578"/>
                <a:gd name="T90" fmla="*/ 534 w 495"/>
                <a:gd name="T91" fmla="*/ 349 h 578"/>
                <a:gd name="T92" fmla="*/ 522 w 495"/>
                <a:gd name="T93" fmla="*/ 438 h 578"/>
                <a:gd name="T94" fmla="*/ 491 w 495"/>
                <a:gd name="T95" fmla="*/ 495 h 578"/>
                <a:gd name="T96" fmla="*/ 454 w 495"/>
                <a:gd name="T97" fmla="*/ 497 h 578"/>
                <a:gd name="T98" fmla="*/ 397 w 495"/>
                <a:gd name="T99" fmla="*/ 546 h 578"/>
                <a:gd name="T100" fmla="*/ 397 w 495"/>
                <a:gd name="T101" fmla="*/ 599 h 578"/>
                <a:gd name="T102" fmla="*/ 358 w 495"/>
                <a:gd name="T103" fmla="*/ 657 h 578"/>
                <a:gd name="T104" fmla="*/ 361 w 495"/>
                <a:gd name="T105" fmla="*/ 624 h 578"/>
                <a:gd name="T106" fmla="*/ 347 w 495"/>
                <a:gd name="T107" fmla="*/ 675 h 5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5"/>
                <a:gd name="T163" fmla="*/ 0 h 578"/>
                <a:gd name="T164" fmla="*/ 495 w 495"/>
                <a:gd name="T165" fmla="*/ 578 h 5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5" h="578">
                  <a:moveTo>
                    <a:pt x="281" y="578"/>
                  </a:moveTo>
                  <a:cubicBezTo>
                    <a:pt x="280" y="577"/>
                    <a:pt x="278" y="576"/>
                    <a:pt x="277" y="575"/>
                  </a:cubicBezTo>
                  <a:cubicBezTo>
                    <a:pt x="277" y="573"/>
                    <a:pt x="278" y="571"/>
                    <a:pt x="279" y="570"/>
                  </a:cubicBezTo>
                  <a:cubicBezTo>
                    <a:pt x="280" y="567"/>
                    <a:pt x="280" y="565"/>
                    <a:pt x="282" y="563"/>
                  </a:cubicBezTo>
                  <a:cubicBezTo>
                    <a:pt x="283" y="562"/>
                    <a:pt x="285" y="563"/>
                    <a:pt x="285" y="563"/>
                  </a:cubicBezTo>
                  <a:cubicBezTo>
                    <a:pt x="286" y="562"/>
                    <a:pt x="286" y="560"/>
                    <a:pt x="287" y="559"/>
                  </a:cubicBezTo>
                  <a:cubicBezTo>
                    <a:pt x="287" y="556"/>
                    <a:pt x="289" y="553"/>
                    <a:pt x="287" y="552"/>
                  </a:cubicBezTo>
                  <a:cubicBezTo>
                    <a:pt x="285" y="551"/>
                    <a:pt x="286" y="556"/>
                    <a:pt x="285" y="558"/>
                  </a:cubicBezTo>
                  <a:cubicBezTo>
                    <a:pt x="283" y="559"/>
                    <a:pt x="281" y="559"/>
                    <a:pt x="279" y="559"/>
                  </a:cubicBezTo>
                  <a:cubicBezTo>
                    <a:pt x="278" y="559"/>
                    <a:pt x="277" y="558"/>
                    <a:pt x="276" y="557"/>
                  </a:cubicBezTo>
                  <a:cubicBezTo>
                    <a:pt x="275" y="556"/>
                    <a:pt x="275" y="554"/>
                    <a:pt x="274" y="553"/>
                  </a:cubicBezTo>
                  <a:cubicBezTo>
                    <a:pt x="271" y="549"/>
                    <a:pt x="268" y="545"/>
                    <a:pt x="264" y="543"/>
                  </a:cubicBezTo>
                  <a:cubicBezTo>
                    <a:pt x="260" y="541"/>
                    <a:pt x="256" y="541"/>
                    <a:pt x="253" y="539"/>
                  </a:cubicBezTo>
                  <a:cubicBezTo>
                    <a:pt x="251" y="537"/>
                    <a:pt x="250" y="534"/>
                    <a:pt x="247" y="532"/>
                  </a:cubicBezTo>
                  <a:cubicBezTo>
                    <a:pt x="247" y="532"/>
                    <a:pt x="247" y="533"/>
                    <a:pt x="246" y="534"/>
                  </a:cubicBezTo>
                  <a:cubicBezTo>
                    <a:pt x="245" y="534"/>
                    <a:pt x="244" y="536"/>
                    <a:pt x="243" y="536"/>
                  </a:cubicBezTo>
                  <a:cubicBezTo>
                    <a:pt x="239" y="531"/>
                    <a:pt x="239" y="523"/>
                    <a:pt x="234" y="520"/>
                  </a:cubicBezTo>
                  <a:cubicBezTo>
                    <a:pt x="232" y="518"/>
                    <a:pt x="227" y="522"/>
                    <a:pt x="224" y="523"/>
                  </a:cubicBezTo>
                  <a:cubicBezTo>
                    <a:pt x="228" y="518"/>
                    <a:pt x="232" y="514"/>
                    <a:pt x="235" y="509"/>
                  </a:cubicBezTo>
                  <a:cubicBezTo>
                    <a:pt x="238" y="504"/>
                    <a:pt x="239" y="498"/>
                    <a:pt x="242" y="494"/>
                  </a:cubicBezTo>
                  <a:cubicBezTo>
                    <a:pt x="244" y="491"/>
                    <a:pt x="248" y="491"/>
                    <a:pt x="250" y="489"/>
                  </a:cubicBezTo>
                  <a:cubicBezTo>
                    <a:pt x="252" y="487"/>
                    <a:pt x="253" y="484"/>
                    <a:pt x="255" y="482"/>
                  </a:cubicBezTo>
                  <a:cubicBezTo>
                    <a:pt x="259" y="479"/>
                    <a:pt x="265" y="479"/>
                    <a:pt x="267" y="476"/>
                  </a:cubicBezTo>
                  <a:cubicBezTo>
                    <a:pt x="269" y="473"/>
                    <a:pt x="267" y="470"/>
                    <a:pt x="267" y="467"/>
                  </a:cubicBezTo>
                  <a:cubicBezTo>
                    <a:pt x="267" y="464"/>
                    <a:pt x="269" y="462"/>
                    <a:pt x="268" y="460"/>
                  </a:cubicBezTo>
                  <a:cubicBezTo>
                    <a:pt x="268" y="458"/>
                    <a:pt x="265" y="455"/>
                    <a:pt x="264" y="453"/>
                  </a:cubicBezTo>
                  <a:cubicBezTo>
                    <a:pt x="263" y="452"/>
                    <a:pt x="262" y="451"/>
                    <a:pt x="261" y="451"/>
                  </a:cubicBezTo>
                  <a:cubicBezTo>
                    <a:pt x="259" y="451"/>
                    <a:pt x="257" y="451"/>
                    <a:pt x="256" y="451"/>
                  </a:cubicBezTo>
                  <a:cubicBezTo>
                    <a:pt x="256" y="449"/>
                    <a:pt x="256" y="447"/>
                    <a:pt x="256" y="445"/>
                  </a:cubicBezTo>
                  <a:cubicBezTo>
                    <a:pt x="257" y="443"/>
                    <a:pt x="258" y="440"/>
                    <a:pt x="259" y="437"/>
                  </a:cubicBezTo>
                  <a:cubicBezTo>
                    <a:pt x="259" y="434"/>
                    <a:pt x="261" y="430"/>
                    <a:pt x="261" y="426"/>
                  </a:cubicBezTo>
                  <a:cubicBezTo>
                    <a:pt x="260" y="424"/>
                    <a:pt x="257" y="423"/>
                    <a:pt x="255" y="423"/>
                  </a:cubicBezTo>
                  <a:cubicBezTo>
                    <a:pt x="251" y="422"/>
                    <a:pt x="247" y="427"/>
                    <a:pt x="244" y="425"/>
                  </a:cubicBezTo>
                  <a:cubicBezTo>
                    <a:pt x="241" y="424"/>
                    <a:pt x="239" y="420"/>
                    <a:pt x="239" y="417"/>
                  </a:cubicBezTo>
                  <a:cubicBezTo>
                    <a:pt x="238" y="413"/>
                    <a:pt x="242" y="408"/>
                    <a:pt x="241" y="403"/>
                  </a:cubicBezTo>
                  <a:cubicBezTo>
                    <a:pt x="240" y="401"/>
                    <a:pt x="236" y="400"/>
                    <a:pt x="233" y="399"/>
                  </a:cubicBezTo>
                  <a:cubicBezTo>
                    <a:pt x="229" y="398"/>
                    <a:pt x="225" y="399"/>
                    <a:pt x="222" y="398"/>
                  </a:cubicBezTo>
                  <a:cubicBezTo>
                    <a:pt x="219" y="398"/>
                    <a:pt x="216" y="399"/>
                    <a:pt x="213" y="398"/>
                  </a:cubicBezTo>
                  <a:cubicBezTo>
                    <a:pt x="212" y="398"/>
                    <a:pt x="213" y="396"/>
                    <a:pt x="213" y="395"/>
                  </a:cubicBezTo>
                  <a:cubicBezTo>
                    <a:pt x="213" y="390"/>
                    <a:pt x="214" y="386"/>
                    <a:pt x="213" y="381"/>
                  </a:cubicBezTo>
                  <a:cubicBezTo>
                    <a:pt x="212" y="378"/>
                    <a:pt x="208" y="378"/>
                    <a:pt x="207" y="375"/>
                  </a:cubicBezTo>
                  <a:cubicBezTo>
                    <a:pt x="206" y="372"/>
                    <a:pt x="207" y="369"/>
                    <a:pt x="207" y="366"/>
                  </a:cubicBezTo>
                  <a:cubicBezTo>
                    <a:pt x="208" y="362"/>
                    <a:pt x="210" y="357"/>
                    <a:pt x="211" y="353"/>
                  </a:cubicBezTo>
                  <a:cubicBezTo>
                    <a:pt x="212" y="348"/>
                    <a:pt x="212" y="344"/>
                    <a:pt x="212" y="339"/>
                  </a:cubicBezTo>
                  <a:cubicBezTo>
                    <a:pt x="211" y="335"/>
                    <a:pt x="211" y="331"/>
                    <a:pt x="208" y="328"/>
                  </a:cubicBezTo>
                  <a:cubicBezTo>
                    <a:pt x="207" y="326"/>
                    <a:pt x="202" y="327"/>
                    <a:pt x="201" y="325"/>
                  </a:cubicBezTo>
                  <a:cubicBezTo>
                    <a:pt x="200" y="322"/>
                    <a:pt x="203" y="320"/>
                    <a:pt x="203" y="317"/>
                  </a:cubicBezTo>
                  <a:cubicBezTo>
                    <a:pt x="204" y="316"/>
                    <a:pt x="203" y="315"/>
                    <a:pt x="203" y="314"/>
                  </a:cubicBezTo>
                  <a:cubicBezTo>
                    <a:pt x="203" y="313"/>
                    <a:pt x="202" y="314"/>
                    <a:pt x="202" y="314"/>
                  </a:cubicBezTo>
                  <a:cubicBezTo>
                    <a:pt x="194" y="314"/>
                    <a:pt x="186" y="314"/>
                    <a:pt x="179" y="314"/>
                  </a:cubicBezTo>
                  <a:cubicBezTo>
                    <a:pt x="178" y="314"/>
                    <a:pt x="179" y="313"/>
                    <a:pt x="179" y="312"/>
                  </a:cubicBezTo>
                  <a:cubicBezTo>
                    <a:pt x="177" y="307"/>
                    <a:pt x="174" y="303"/>
                    <a:pt x="174" y="298"/>
                  </a:cubicBezTo>
                  <a:cubicBezTo>
                    <a:pt x="174" y="296"/>
                    <a:pt x="177" y="297"/>
                    <a:pt x="177" y="296"/>
                  </a:cubicBezTo>
                  <a:cubicBezTo>
                    <a:pt x="178" y="294"/>
                    <a:pt x="178" y="292"/>
                    <a:pt x="177" y="290"/>
                  </a:cubicBezTo>
                  <a:cubicBezTo>
                    <a:pt x="177" y="288"/>
                    <a:pt x="175" y="286"/>
                    <a:pt x="174" y="284"/>
                  </a:cubicBezTo>
                  <a:cubicBezTo>
                    <a:pt x="174" y="281"/>
                    <a:pt x="176" y="277"/>
                    <a:pt x="174" y="275"/>
                  </a:cubicBezTo>
                  <a:cubicBezTo>
                    <a:pt x="173" y="274"/>
                    <a:pt x="169" y="273"/>
                    <a:pt x="166" y="273"/>
                  </a:cubicBezTo>
                  <a:cubicBezTo>
                    <a:pt x="162" y="272"/>
                    <a:pt x="159" y="273"/>
                    <a:pt x="155" y="272"/>
                  </a:cubicBezTo>
                  <a:cubicBezTo>
                    <a:pt x="153" y="271"/>
                    <a:pt x="153" y="267"/>
                    <a:pt x="151" y="266"/>
                  </a:cubicBezTo>
                  <a:cubicBezTo>
                    <a:pt x="149" y="266"/>
                    <a:pt x="148" y="267"/>
                    <a:pt x="146" y="266"/>
                  </a:cubicBezTo>
                  <a:cubicBezTo>
                    <a:pt x="144" y="265"/>
                    <a:pt x="144" y="261"/>
                    <a:pt x="142" y="260"/>
                  </a:cubicBezTo>
                  <a:cubicBezTo>
                    <a:pt x="139" y="259"/>
                    <a:pt x="137" y="260"/>
                    <a:pt x="134" y="260"/>
                  </a:cubicBezTo>
                  <a:cubicBezTo>
                    <a:pt x="131" y="259"/>
                    <a:pt x="126" y="260"/>
                    <a:pt x="123" y="258"/>
                  </a:cubicBezTo>
                  <a:cubicBezTo>
                    <a:pt x="120" y="254"/>
                    <a:pt x="116" y="249"/>
                    <a:pt x="113" y="245"/>
                  </a:cubicBezTo>
                  <a:cubicBezTo>
                    <a:pt x="112" y="243"/>
                    <a:pt x="112" y="241"/>
                    <a:pt x="111" y="239"/>
                  </a:cubicBezTo>
                  <a:cubicBezTo>
                    <a:pt x="110" y="236"/>
                    <a:pt x="111" y="233"/>
                    <a:pt x="108" y="229"/>
                  </a:cubicBezTo>
                  <a:cubicBezTo>
                    <a:pt x="108" y="226"/>
                    <a:pt x="112" y="220"/>
                    <a:pt x="109" y="218"/>
                  </a:cubicBezTo>
                  <a:cubicBezTo>
                    <a:pt x="105" y="219"/>
                    <a:pt x="100" y="217"/>
                    <a:pt x="95" y="219"/>
                  </a:cubicBezTo>
                  <a:cubicBezTo>
                    <a:pt x="92" y="220"/>
                    <a:pt x="91" y="224"/>
                    <a:pt x="88" y="225"/>
                  </a:cubicBezTo>
                  <a:cubicBezTo>
                    <a:pt x="86" y="226"/>
                    <a:pt x="83" y="226"/>
                    <a:pt x="82" y="227"/>
                  </a:cubicBezTo>
                  <a:cubicBezTo>
                    <a:pt x="79" y="228"/>
                    <a:pt x="78" y="231"/>
                    <a:pt x="76" y="232"/>
                  </a:cubicBezTo>
                  <a:cubicBezTo>
                    <a:pt x="73" y="234"/>
                    <a:pt x="71" y="235"/>
                    <a:pt x="68" y="235"/>
                  </a:cubicBezTo>
                  <a:cubicBezTo>
                    <a:pt x="66" y="236"/>
                    <a:pt x="64" y="235"/>
                    <a:pt x="63" y="235"/>
                  </a:cubicBezTo>
                  <a:cubicBezTo>
                    <a:pt x="61" y="235"/>
                    <a:pt x="59" y="234"/>
                    <a:pt x="58" y="234"/>
                  </a:cubicBezTo>
                  <a:cubicBezTo>
                    <a:pt x="57" y="234"/>
                    <a:pt x="55" y="235"/>
                    <a:pt x="54" y="235"/>
                  </a:cubicBezTo>
                  <a:cubicBezTo>
                    <a:pt x="51" y="235"/>
                    <a:pt x="47" y="238"/>
                    <a:pt x="46" y="235"/>
                  </a:cubicBezTo>
                  <a:cubicBezTo>
                    <a:pt x="43" y="229"/>
                    <a:pt x="45" y="221"/>
                    <a:pt x="44" y="214"/>
                  </a:cubicBezTo>
                  <a:cubicBezTo>
                    <a:pt x="44" y="214"/>
                    <a:pt x="43" y="214"/>
                    <a:pt x="42" y="214"/>
                  </a:cubicBezTo>
                  <a:cubicBezTo>
                    <a:pt x="39" y="217"/>
                    <a:pt x="38" y="221"/>
                    <a:pt x="34" y="223"/>
                  </a:cubicBezTo>
                  <a:cubicBezTo>
                    <a:pt x="32" y="224"/>
                    <a:pt x="28" y="224"/>
                    <a:pt x="25" y="223"/>
                  </a:cubicBezTo>
                  <a:cubicBezTo>
                    <a:pt x="23" y="221"/>
                    <a:pt x="24" y="217"/>
                    <a:pt x="22" y="215"/>
                  </a:cubicBezTo>
                  <a:cubicBezTo>
                    <a:pt x="20" y="213"/>
                    <a:pt x="15" y="215"/>
                    <a:pt x="14" y="213"/>
                  </a:cubicBezTo>
                  <a:cubicBezTo>
                    <a:pt x="12" y="211"/>
                    <a:pt x="16" y="208"/>
                    <a:pt x="15" y="206"/>
                  </a:cubicBezTo>
                  <a:cubicBezTo>
                    <a:pt x="12" y="203"/>
                    <a:pt x="5" y="203"/>
                    <a:pt x="3" y="199"/>
                  </a:cubicBezTo>
                  <a:cubicBezTo>
                    <a:pt x="1" y="197"/>
                    <a:pt x="2" y="193"/>
                    <a:pt x="2" y="190"/>
                  </a:cubicBezTo>
                  <a:cubicBezTo>
                    <a:pt x="2" y="188"/>
                    <a:pt x="2" y="185"/>
                    <a:pt x="2" y="182"/>
                  </a:cubicBezTo>
                  <a:cubicBezTo>
                    <a:pt x="2" y="180"/>
                    <a:pt x="0" y="177"/>
                    <a:pt x="2" y="175"/>
                  </a:cubicBezTo>
                  <a:cubicBezTo>
                    <a:pt x="4" y="172"/>
                    <a:pt x="10" y="172"/>
                    <a:pt x="12" y="168"/>
                  </a:cubicBezTo>
                  <a:cubicBezTo>
                    <a:pt x="13" y="167"/>
                    <a:pt x="9" y="166"/>
                    <a:pt x="10" y="164"/>
                  </a:cubicBezTo>
                  <a:cubicBezTo>
                    <a:pt x="10" y="161"/>
                    <a:pt x="14" y="160"/>
                    <a:pt x="15" y="157"/>
                  </a:cubicBezTo>
                  <a:cubicBezTo>
                    <a:pt x="16" y="154"/>
                    <a:pt x="14" y="152"/>
                    <a:pt x="15" y="150"/>
                  </a:cubicBezTo>
                  <a:cubicBezTo>
                    <a:pt x="17" y="146"/>
                    <a:pt x="21" y="144"/>
                    <a:pt x="24" y="142"/>
                  </a:cubicBezTo>
                  <a:cubicBezTo>
                    <a:pt x="26" y="142"/>
                    <a:pt x="28" y="143"/>
                    <a:pt x="29" y="142"/>
                  </a:cubicBezTo>
                  <a:cubicBezTo>
                    <a:pt x="33" y="142"/>
                    <a:pt x="36" y="140"/>
                    <a:pt x="39" y="139"/>
                  </a:cubicBezTo>
                  <a:cubicBezTo>
                    <a:pt x="41" y="139"/>
                    <a:pt x="44" y="137"/>
                    <a:pt x="46" y="137"/>
                  </a:cubicBezTo>
                  <a:cubicBezTo>
                    <a:pt x="48" y="137"/>
                    <a:pt x="49" y="138"/>
                    <a:pt x="51" y="138"/>
                  </a:cubicBezTo>
                  <a:cubicBezTo>
                    <a:pt x="53" y="125"/>
                    <a:pt x="55" y="110"/>
                    <a:pt x="57" y="97"/>
                  </a:cubicBezTo>
                  <a:cubicBezTo>
                    <a:pt x="58" y="94"/>
                    <a:pt x="58" y="92"/>
                    <a:pt x="59" y="90"/>
                  </a:cubicBezTo>
                  <a:cubicBezTo>
                    <a:pt x="57" y="88"/>
                    <a:pt x="55" y="87"/>
                    <a:pt x="54" y="85"/>
                  </a:cubicBezTo>
                  <a:cubicBezTo>
                    <a:pt x="52" y="84"/>
                    <a:pt x="50" y="83"/>
                    <a:pt x="49" y="82"/>
                  </a:cubicBezTo>
                  <a:cubicBezTo>
                    <a:pt x="49" y="77"/>
                    <a:pt x="49" y="72"/>
                    <a:pt x="49" y="67"/>
                  </a:cubicBezTo>
                  <a:cubicBezTo>
                    <a:pt x="50" y="66"/>
                    <a:pt x="51" y="66"/>
                    <a:pt x="52" y="65"/>
                  </a:cubicBezTo>
                  <a:cubicBezTo>
                    <a:pt x="55" y="65"/>
                    <a:pt x="57" y="66"/>
                    <a:pt x="59" y="65"/>
                  </a:cubicBezTo>
                  <a:cubicBezTo>
                    <a:pt x="60" y="65"/>
                    <a:pt x="59" y="64"/>
                    <a:pt x="59" y="63"/>
                  </a:cubicBezTo>
                  <a:cubicBezTo>
                    <a:pt x="58" y="61"/>
                    <a:pt x="58" y="60"/>
                    <a:pt x="57" y="59"/>
                  </a:cubicBezTo>
                  <a:cubicBezTo>
                    <a:pt x="56" y="58"/>
                    <a:pt x="55" y="59"/>
                    <a:pt x="54" y="59"/>
                  </a:cubicBezTo>
                  <a:cubicBezTo>
                    <a:pt x="53" y="56"/>
                    <a:pt x="53" y="54"/>
                    <a:pt x="53" y="51"/>
                  </a:cubicBezTo>
                  <a:cubicBezTo>
                    <a:pt x="59" y="51"/>
                    <a:pt x="65" y="50"/>
                    <a:pt x="71" y="50"/>
                  </a:cubicBezTo>
                  <a:cubicBezTo>
                    <a:pt x="71" y="49"/>
                    <a:pt x="71" y="48"/>
                    <a:pt x="72" y="48"/>
                  </a:cubicBezTo>
                  <a:cubicBezTo>
                    <a:pt x="73" y="48"/>
                    <a:pt x="74" y="49"/>
                    <a:pt x="76" y="50"/>
                  </a:cubicBezTo>
                  <a:cubicBezTo>
                    <a:pt x="77" y="48"/>
                    <a:pt x="77" y="45"/>
                    <a:pt x="79" y="45"/>
                  </a:cubicBezTo>
                  <a:cubicBezTo>
                    <a:pt x="80" y="44"/>
                    <a:pt x="80" y="47"/>
                    <a:pt x="81" y="48"/>
                  </a:cubicBezTo>
                  <a:cubicBezTo>
                    <a:pt x="83" y="52"/>
                    <a:pt x="84" y="56"/>
                    <a:pt x="86" y="60"/>
                  </a:cubicBezTo>
                  <a:cubicBezTo>
                    <a:pt x="87" y="59"/>
                    <a:pt x="87" y="58"/>
                    <a:pt x="88" y="57"/>
                  </a:cubicBezTo>
                  <a:cubicBezTo>
                    <a:pt x="91" y="60"/>
                    <a:pt x="93" y="64"/>
                    <a:pt x="96" y="65"/>
                  </a:cubicBezTo>
                  <a:cubicBezTo>
                    <a:pt x="98" y="67"/>
                    <a:pt x="101" y="66"/>
                    <a:pt x="104" y="65"/>
                  </a:cubicBezTo>
                  <a:cubicBezTo>
                    <a:pt x="107" y="63"/>
                    <a:pt x="110" y="60"/>
                    <a:pt x="113" y="58"/>
                  </a:cubicBezTo>
                  <a:cubicBezTo>
                    <a:pt x="114" y="57"/>
                    <a:pt x="115" y="57"/>
                    <a:pt x="116" y="56"/>
                  </a:cubicBezTo>
                  <a:cubicBezTo>
                    <a:pt x="117" y="56"/>
                    <a:pt x="118" y="54"/>
                    <a:pt x="119" y="54"/>
                  </a:cubicBezTo>
                  <a:cubicBezTo>
                    <a:pt x="120" y="54"/>
                    <a:pt x="120" y="56"/>
                    <a:pt x="121" y="56"/>
                  </a:cubicBezTo>
                  <a:cubicBezTo>
                    <a:pt x="122" y="56"/>
                    <a:pt x="122" y="55"/>
                    <a:pt x="122" y="54"/>
                  </a:cubicBezTo>
                  <a:cubicBezTo>
                    <a:pt x="123" y="52"/>
                    <a:pt x="121" y="50"/>
                    <a:pt x="122" y="48"/>
                  </a:cubicBezTo>
                  <a:cubicBezTo>
                    <a:pt x="123" y="47"/>
                    <a:pt x="126" y="48"/>
                    <a:pt x="128" y="47"/>
                  </a:cubicBezTo>
                  <a:cubicBezTo>
                    <a:pt x="128" y="46"/>
                    <a:pt x="127" y="45"/>
                    <a:pt x="128" y="45"/>
                  </a:cubicBezTo>
                  <a:cubicBezTo>
                    <a:pt x="129" y="43"/>
                    <a:pt x="132" y="43"/>
                    <a:pt x="133" y="42"/>
                  </a:cubicBezTo>
                  <a:cubicBezTo>
                    <a:pt x="134" y="41"/>
                    <a:pt x="134" y="40"/>
                    <a:pt x="133" y="40"/>
                  </a:cubicBezTo>
                  <a:cubicBezTo>
                    <a:pt x="130" y="39"/>
                    <a:pt x="127" y="40"/>
                    <a:pt x="124" y="40"/>
                  </a:cubicBezTo>
                  <a:cubicBezTo>
                    <a:pt x="123" y="40"/>
                    <a:pt x="122" y="39"/>
                    <a:pt x="122" y="38"/>
                  </a:cubicBezTo>
                  <a:cubicBezTo>
                    <a:pt x="121" y="37"/>
                    <a:pt x="122" y="35"/>
                    <a:pt x="122" y="34"/>
                  </a:cubicBezTo>
                  <a:cubicBezTo>
                    <a:pt x="121" y="34"/>
                    <a:pt x="120" y="33"/>
                    <a:pt x="120" y="32"/>
                  </a:cubicBezTo>
                  <a:cubicBezTo>
                    <a:pt x="121" y="30"/>
                    <a:pt x="123" y="29"/>
                    <a:pt x="123" y="27"/>
                  </a:cubicBezTo>
                  <a:cubicBezTo>
                    <a:pt x="124" y="25"/>
                    <a:pt x="124" y="23"/>
                    <a:pt x="123" y="21"/>
                  </a:cubicBezTo>
                  <a:cubicBezTo>
                    <a:pt x="122" y="19"/>
                    <a:pt x="119" y="20"/>
                    <a:pt x="118" y="18"/>
                  </a:cubicBezTo>
                  <a:cubicBezTo>
                    <a:pt x="118" y="17"/>
                    <a:pt x="120" y="17"/>
                    <a:pt x="122" y="17"/>
                  </a:cubicBezTo>
                  <a:cubicBezTo>
                    <a:pt x="125" y="17"/>
                    <a:pt x="127" y="20"/>
                    <a:pt x="130" y="20"/>
                  </a:cubicBezTo>
                  <a:cubicBezTo>
                    <a:pt x="132" y="21"/>
                    <a:pt x="133" y="20"/>
                    <a:pt x="134" y="20"/>
                  </a:cubicBezTo>
                  <a:cubicBezTo>
                    <a:pt x="137" y="21"/>
                    <a:pt x="139" y="22"/>
                    <a:pt x="141" y="22"/>
                  </a:cubicBezTo>
                  <a:cubicBezTo>
                    <a:pt x="142" y="21"/>
                    <a:pt x="141" y="19"/>
                    <a:pt x="143" y="18"/>
                  </a:cubicBezTo>
                  <a:cubicBezTo>
                    <a:pt x="147" y="17"/>
                    <a:pt x="152" y="18"/>
                    <a:pt x="156" y="17"/>
                  </a:cubicBezTo>
                  <a:cubicBezTo>
                    <a:pt x="158" y="16"/>
                    <a:pt x="158" y="14"/>
                    <a:pt x="160" y="13"/>
                  </a:cubicBezTo>
                  <a:cubicBezTo>
                    <a:pt x="162" y="12"/>
                    <a:pt x="164" y="13"/>
                    <a:pt x="165" y="12"/>
                  </a:cubicBezTo>
                  <a:cubicBezTo>
                    <a:pt x="166" y="11"/>
                    <a:pt x="167" y="9"/>
                    <a:pt x="167" y="7"/>
                  </a:cubicBezTo>
                  <a:cubicBezTo>
                    <a:pt x="168" y="5"/>
                    <a:pt x="167" y="2"/>
                    <a:pt x="167" y="1"/>
                  </a:cubicBezTo>
                  <a:cubicBezTo>
                    <a:pt x="170" y="1"/>
                    <a:pt x="172" y="0"/>
                    <a:pt x="174" y="1"/>
                  </a:cubicBezTo>
                  <a:cubicBezTo>
                    <a:pt x="176" y="1"/>
                    <a:pt x="175" y="4"/>
                    <a:pt x="175" y="5"/>
                  </a:cubicBezTo>
                  <a:cubicBezTo>
                    <a:pt x="175" y="6"/>
                    <a:pt x="173" y="7"/>
                    <a:pt x="173" y="8"/>
                  </a:cubicBezTo>
                  <a:cubicBezTo>
                    <a:pt x="173" y="9"/>
                    <a:pt x="173" y="11"/>
                    <a:pt x="174" y="11"/>
                  </a:cubicBezTo>
                  <a:cubicBezTo>
                    <a:pt x="176" y="12"/>
                    <a:pt x="178" y="10"/>
                    <a:pt x="180" y="11"/>
                  </a:cubicBezTo>
                  <a:cubicBezTo>
                    <a:pt x="181" y="12"/>
                    <a:pt x="179" y="15"/>
                    <a:pt x="180" y="17"/>
                  </a:cubicBezTo>
                  <a:cubicBezTo>
                    <a:pt x="181" y="18"/>
                    <a:pt x="184" y="17"/>
                    <a:pt x="184" y="19"/>
                  </a:cubicBezTo>
                  <a:cubicBezTo>
                    <a:pt x="182" y="21"/>
                    <a:pt x="177" y="21"/>
                    <a:pt x="176" y="24"/>
                  </a:cubicBezTo>
                  <a:cubicBezTo>
                    <a:pt x="176" y="28"/>
                    <a:pt x="176" y="34"/>
                    <a:pt x="176" y="38"/>
                  </a:cubicBezTo>
                  <a:cubicBezTo>
                    <a:pt x="176" y="40"/>
                    <a:pt x="179" y="40"/>
                    <a:pt x="179" y="41"/>
                  </a:cubicBezTo>
                  <a:cubicBezTo>
                    <a:pt x="180" y="42"/>
                    <a:pt x="179" y="45"/>
                    <a:pt x="179" y="46"/>
                  </a:cubicBezTo>
                  <a:cubicBezTo>
                    <a:pt x="179" y="48"/>
                    <a:pt x="180" y="49"/>
                    <a:pt x="181" y="49"/>
                  </a:cubicBezTo>
                  <a:cubicBezTo>
                    <a:pt x="182" y="51"/>
                    <a:pt x="185" y="51"/>
                    <a:pt x="187" y="52"/>
                  </a:cubicBezTo>
                  <a:cubicBezTo>
                    <a:pt x="188" y="53"/>
                    <a:pt x="186" y="55"/>
                    <a:pt x="187" y="56"/>
                  </a:cubicBezTo>
                  <a:cubicBezTo>
                    <a:pt x="188" y="57"/>
                    <a:pt x="189" y="59"/>
                    <a:pt x="191" y="59"/>
                  </a:cubicBezTo>
                  <a:cubicBezTo>
                    <a:pt x="192" y="60"/>
                    <a:pt x="194" y="61"/>
                    <a:pt x="195" y="60"/>
                  </a:cubicBezTo>
                  <a:cubicBezTo>
                    <a:pt x="196" y="59"/>
                    <a:pt x="194" y="57"/>
                    <a:pt x="194" y="56"/>
                  </a:cubicBezTo>
                  <a:cubicBezTo>
                    <a:pt x="195" y="54"/>
                    <a:pt x="197" y="53"/>
                    <a:pt x="199" y="52"/>
                  </a:cubicBezTo>
                  <a:cubicBezTo>
                    <a:pt x="200" y="52"/>
                    <a:pt x="201" y="54"/>
                    <a:pt x="202" y="54"/>
                  </a:cubicBezTo>
                  <a:cubicBezTo>
                    <a:pt x="203" y="53"/>
                    <a:pt x="202" y="50"/>
                    <a:pt x="204" y="49"/>
                  </a:cubicBezTo>
                  <a:cubicBezTo>
                    <a:pt x="205" y="49"/>
                    <a:pt x="206" y="50"/>
                    <a:pt x="208" y="49"/>
                  </a:cubicBezTo>
                  <a:cubicBezTo>
                    <a:pt x="209" y="49"/>
                    <a:pt x="209" y="47"/>
                    <a:pt x="210" y="47"/>
                  </a:cubicBezTo>
                  <a:cubicBezTo>
                    <a:pt x="212" y="47"/>
                    <a:pt x="213" y="48"/>
                    <a:pt x="214" y="48"/>
                  </a:cubicBezTo>
                  <a:cubicBezTo>
                    <a:pt x="216" y="49"/>
                    <a:pt x="218" y="48"/>
                    <a:pt x="220" y="48"/>
                  </a:cubicBezTo>
                  <a:cubicBezTo>
                    <a:pt x="221" y="48"/>
                    <a:pt x="224" y="48"/>
                    <a:pt x="225" y="48"/>
                  </a:cubicBezTo>
                  <a:cubicBezTo>
                    <a:pt x="227" y="48"/>
                    <a:pt x="229" y="47"/>
                    <a:pt x="229" y="46"/>
                  </a:cubicBezTo>
                  <a:cubicBezTo>
                    <a:pt x="229" y="44"/>
                    <a:pt x="225" y="45"/>
                    <a:pt x="225" y="43"/>
                  </a:cubicBezTo>
                  <a:cubicBezTo>
                    <a:pt x="225" y="41"/>
                    <a:pt x="227" y="39"/>
                    <a:pt x="229" y="38"/>
                  </a:cubicBezTo>
                  <a:cubicBezTo>
                    <a:pt x="231" y="38"/>
                    <a:pt x="232" y="40"/>
                    <a:pt x="234" y="40"/>
                  </a:cubicBezTo>
                  <a:cubicBezTo>
                    <a:pt x="235" y="40"/>
                    <a:pt x="237" y="39"/>
                    <a:pt x="238" y="39"/>
                  </a:cubicBezTo>
                  <a:cubicBezTo>
                    <a:pt x="239" y="39"/>
                    <a:pt x="240" y="37"/>
                    <a:pt x="240" y="38"/>
                  </a:cubicBezTo>
                  <a:cubicBezTo>
                    <a:pt x="242" y="38"/>
                    <a:pt x="242" y="40"/>
                    <a:pt x="242" y="41"/>
                  </a:cubicBezTo>
                  <a:cubicBezTo>
                    <a:pt x="244" y="43"/>
                    <a:pt x="245" y="44"/>
                    <a:pt x="247" y="45"/>
                  </a:cubicBezTo>
                  <a:cubicBezTo>
                    <a:pt x="249" y="46"/>
                    <a:pt x="251" y="46"/>
                    <a:pt x="252" y="45"/>
                  </a:cubicBezTo>
                  <a:cubicBezTo>
                    <a:pt x="253" y="45"/>
                    <a:pt x="254" y="43"/>
                    <a:pt x="255" y="43"/>
                  </a:cubicBezTo>
                  <a:cubicBezTo>
                    <a:pt x="257" y="42"/>
                    <a:pt x="258" y="42"/>
                    <a:pt x="259" y="43"/>
                  </a:cubicBezTo>
                  <a:cubicBezTo>
                    <a:pt x="260" y="43"/>
                    <a:pt x="260" y="45"/>
                    <a:pt x="261" y="45"/>
                  </a:cubicBezTo>
                  <a:cubicBezTo>
                    <a:pt x="262" y="46"/>
                    <a:pt x="265" y="46"/>
                    <a:pt x="267" y="45"/>
                  </a:cubicBezTo>
                  <a:cubicBezTo>
                    <a:pt x="269" y="44"/>
                    <a:pt x="270" y="41"/>
                    <a:pt x="270" y="39"/>
                  </a:cubicBezTo>
                  <a:cubicBezTo>
                    <a:pt x="271" y="36"/>
                    <a:pt x="271" y="33"/>
                    <a:pt x="272" y="29"/>
                  </a:cubicBezTo>
                  <a:cubicBezTo>
                    <a:pt x="273" y="27"/>
                    <a:pt x="275" y="24"/>
                    <a:pt x="277" y="22"/>
                  </a:cubicBezTo>
                  <a:cubicBezTo>
                    <a:pt x="279" y="20"/>
                    <a:pt x="281" y="19"/>
                    <a:pt x="284" y="17"/>
                  </a:cubicBezTo>
                  <a:cubicBezTo>
                    <a:pt x="285" y="16"/>
                    <a:pt x="284" y="15"/>
                    <a:pt x="285" y="15"/>
                  </a:cubicBezTo>
                  <a:cubicBezTo>
                    <a:pt x="287" y="15"/>
                    <a:pt x="288" y="17"/>
                    <a:pt x="288" y="18"/>
                  </a:cubicBezTo>
                  <a:cubicBezTo>
                    <a:pt x="289" y="21"/>
                    <a:pt x="287" y="24"/>
                    <a:pt x="288" y="27"/>
                  </a:cubicBezTo>
                  <a:cubicBezTo>
                    <a:pt x="289" y="29"/>
                    <a:pt x="290" y="30"/>
                    <a:pt x="291" y="32"/>
                  </a:cubicBezTo>
                  <a:cubicBezTo>
                    <a:pt x="293" y="36"/>
                    <a:pt x="294" y="41"/>
                    <a:pt x="295" y="45"/>
                  </a:cubicBezTo>
                  <a:cubicBezTo>
                    <a:pt x="296" y="47"/>
                    <a:pt x="295" y="49"/>
                    <a:pt x="296" y="51"/>
                  </a:cubicBezTo>
                  <a:cubicBezTo>
                    <a:pt x="297" y="52"/>
                    <a:pt x="300" y="50"/>
                    <a:pt x="301" y="51"/>
                  </a:cubicBezTo>
                  <a:cubicBezTo>
                    <a:pt x="302" y="52"/>
                    <a:pt x="297" y="53"/>
                    <a:pt x="298" y="54"/>
                  </a:cubicBezTo>
                  <a:cubicBezTo>
                    <a:pt x="299" y="55"/>
                    <a:pt x="302" y="54"/>
                    <a:pt x="303" y="56"/>
                  </a:cubicBezTo>
                  <a:cubicBezTo>
                    <a:pt x="303" y="57"/>
                    <a:pt x="299" y="55"/>
                    <a:pt x="299" y="56"/>
                  </a:cubicBezTo>
                  <a:cubicBezTo>
                    <a:pt x="299" y="58"/>
                    <a:pt x="302" y="58"/>
                    <a:pt x="302" y="59"/>
                  </a:cubicBezTo>
                  <a:cubicBezTo>
                    <a:pt x="302" y="61"/>
                    <a:pt x="300" y="62"/>
                    <a:pt x="299" y="64"/>
                  </a:cubicBezTo>
                  <a:cubicBezTo>
                    <a:pt x="297" y="66"/>
                    <a:pt x="296" y="68"/>
                    <a:pt x="294" y="70"/>
                  </a:cubicBezTo>
                  <a:cubicBezTo>
                    <a:pt x="293" y="72"/>
                    <a:pt x="291" y="73"/>
                    <a:pt x="290" y="74"/>
                  </a:cubicBezTo>
                  <a:cubicBezTo>
                    <a:pt x="288" y="76"/>
                    <a:pt x="287" y="78"/>
                    <a:pt x="285" y="80"/>
                  </a:cubicBezTo>
                  <a:cubicBezTo>
                    <a:pt x="284" y="83"/>
                    <a:pt x="283" y="87"/>
                    <a:pt x="281" y="90"/>
                  </a:cubicBezTo>
                  <a:cubicBezTo>
                    <a:pt x="279" y="92"/>
                    <a:pt x="278" y="94"/>
                    <a:pt x="275" y="95"/>
                  </a:cubicBezTo>
                  <a:cubicBezTo>
                    <a:pt x="272" y="97"/>
                    <a:pt x="268" y="98"/>
                    <a:pt x="264" y="99"/>
                  </a:cubicBezTo>
                  <a:cubicBezTo>
                    <a:pt x="262" y="100"/>
                    <a:pt x="260" y="101"/>
                    <a:pt x="258" y="101"/>
                  </a:cubicBezTo>
                  <a:cubicBezTo>
                    <a:pt x="260" y="102"/>
                    <a:pt x="263" y="103"/>
                    <a:pt x="265" y="103"/>
                  </a:cubicBezTo>
                  <a:cubicBezTo>
                    <a:pt x="268" y="102"/>
                    <a:pt x="270" y="100"/>
                    <a:pt x="273" y="99"/>
                  </a:cubicBezTo>
                  <a:cubicBezTo>
                    <a:pt x="273" y="98"/>
                    <a:pt x="275" y="98"/>
                    <a:pt x="275" y="99"/>
                  </a:cubicBezTo>
                  <a:cubicBezTo>
                    <a:pt x="275" y="102"/>
                    <a:pt x="273" y="105"/>
                    <a:pt x="274" y="108"/>
                  </a:cubicBezTo>
                  <a:cubicBezTo>
                    <a:pt x="274" y="111"/>
                    <a:pt x="277" y="112"/>
                    <a:pt x="279" y="115"/>
                  </a:cubicBezTo>
                  <a:cubicBezTo>
                    <a:pt x="278" y="113"/>
                    <a:pt x="277" y="111"/>
                    <a:pt x="277" y="109"/>
                  </a:cubicBezTo>
                  <a:cubicBezTo>
                    <a:pt x="276" y="106"/>
                    <a:pt x="276" y="103"/>
                    <a:pt x="277" y="100"/>
                  </a:cubicBezTo>
                  <a:cubicBezTo>
                    <a:pt x="278" y="99"/>
                    <a:pt x="281" y="99"/>
                    <a:pt x="282" y="98"/>
                  </a:cubicBezTo>
                  <a:cubicBezTo>
                    <a:pt x="284" y="96"/>
                    <a:pt x="286" y="94"/>
                    <a:pt x="288" y="92"/>
                  </a:cubicBezTo>
                  <a:cubicBezTo>
                    <a:pt x="289" y="90"/>
                    <a:pt x="289" y="87"/>
                    <a:pt x="291" y="85"/>
                  </a:cubicBezTo>
                  <a:cubicBezTo>
                    <a:pt x="292" y="84"/>
                    <a:pt x="295" y="86"/>
                    <a:pt x="296" y="85"/>
                  </a:cubicBezTo>
                  <a:cubicBezTo>
                    <a:pt x="296" y="84"/>
                    <a:pt x="295" y="83"/>
                    <a:pt x="295" y="82"/>
                  </a:cubicBezTo>
                  <a:cubicBezTo>
                    <a:pt x="295" y="80"/>
                    <a:pt x="296" y="79"/>
                    <a:pt x="297" y="78"/>
                  </a:cubicBezTo>
                  <a:cubicBezTo>
                    <a:pt x="299" y="78"/>
                    <a:pt x="301" y="78"/>
                    <a:pt x="302" y="78"/>
                  </a:cubicBezTo>
                  <a:cubicBezTo>
                    <a:pt x="304" y="79"/>
                    <a:pt x="304" y="81"/>
                    <a:pt x="306" y="81"/>
                  </a:cubicBezTo>
                  <a:cubicBezTo>
                    <a:pt x="310" y="81"/>
                    <a:pt x="314" y="79"/>
                    <a:pt x="318" y="79"/>
                  </a:cubicBezTo>
                  <a:cubicBezTo>
                    <a:pt x="319" y="79"/>
                    <a:pt x="321" y="78"/>
                    <a:pt x="321" y="79"/>
                  </a:cubicBezTo>
                  <a:cubicBezTo>
                    <a:pt x="321" y="83"/>
                    <a:pt x="320" y="87"/>
                    <a:pt x="319" y="90"/>
                  </a:cubicBezTo>
                  <a:cubicBezTo>
                    <a:pt x="318" y="93"/>
                    <a:pt x="318" y="95"/>
                    <a:pt x="317" y="97"/>
                  </a:cubicBezTo>
                  <a:cubicBezTo>
                    <a:pt x="316" y="99"/>
                    <a:pt x="314" y="100"/>
                    <a:pt x="313" y="100"/>
                  </a:cubicBezTo>
                  <a:cubicBezTo>
                    <a:pt x="307" y="101"/>
                    <a:pt x="301" y="99"/>
                    <a:pt x="296" y="100"/>
                  </a:cubicBezTo>
                  <a:cubicBezTo>
                    <a:pt x="294" y="101"/>
                    <a:pt x="292" y="103"/>
                    <a:pt x="291" y="104"/>
                  </a:cubicBezTo>
                  <a:cubicBezTo>
                    <a:pt x="294" y="104"/>
                    <a:pt x="298" y="103"/>
                    <a:pt x="302" y="103"/>
                  </a:cubicBezTo>
                  <a:cubicBezTo>
                    <a:pt x="305" y="103"/>
                    <a:pt x="307" y="102"/>
                    <a:pt x="310" y="102"/>
                  </a:cubicBezTo>
                  <a:cubicBezTo>
                    <a:pt x="310" y="105"/>
                    <a:pt x="309" y="108"/>
                    <a:pt x="308" y="111"/>
                  </a:cubicBezTo>
                  <a:cubicBezTo>
                    <a:pt x="308" y="113"/>
                    <a:pt x="305" y="114"/>
                    <a:pt x="305" y="117"/>
                  </a:cubicBezTo>
                  <a:cubicBezTo>
                    <a:pt x="304" y="120"/>
                    <a:pt x="306" y="123"/>
                    <a:pt x="307" y="126"/>
                  </a:cubicBezTo>
                  <a:cubicBezTo>
                    <a:pt x="307" y="123"/>
                    <a:pt x="307" y="121"/>
                    <a:pt x="308" y="118"/>
                  </a:cubicBezTo>
                  <a:cubicBezTo>
                    <a:pt x="308" y="117"/>
                    <a:pt x="309" y="115"/>
                    <a:pt x="309" y="114"/>
                  </a:cubicBezTo>
                  <a:cubicBezTo>
                    <a:pt x="311" y="110"/>
                    <a:pt x="312" y="106"/>
                    <a:pt x="314" y="102"/>
                  </a:cubicBezTo>
                  <a:cubicBezTo>
                    <a:pt x="315" y="100"/>
                    <a:pt x="318" y="100"/>
                    <a:pt x="320" y="98"/>
                  </a:cubicBezTo>
                  <a:cubicBezTo>
                    <a:pt x="321" y="97"/>
                    <a:pt x="323" y="95"/>
                    <a:pt x="324" y="93"/>
                  </a:cubicBezTo>
                  <a:cubicBezTo>
                    <a:pt x="325" y="90"/>
                    <a:pt x="324" y="87"/>
                    <a:pt x="326" y="85"/>
                  </a:cubicBezTo>
                  <a:cubicBezTo>
                    <a:pt x="328" y="83"/>
                    <a:pt x="330" y="85"/>
                    <a:pt x="332" y="85"/>
                  </a:cubicBezTo>
                  <a:cubicBezTo>
                    <a:pt x="335" y="85"/>
                    <a:pt x="338" y="84"/>
                    <a:pt x="340" y="85"/>
                  </a:cubicBezTo>
                  <a:cubicBezTo>
                    <a:pt x="343" y="86"/>
                    <a:pt x="345" y="89"/>
                    <a:pt x="347" y="90"/>
                  </a:cubicBezTo>
                  <a:cubicBezTo>
                    <a:pt x="352" y="92"/>
                    <a:pt x="357" y="92"/>
                    <a:pt x="361" y="94"/>
                  </a:cubicBezTo>
                  <a:cubicBezTo>
                    <a:pt x="362" y="94"/>
                    <a:pt x="360" y="97"/>
                    <a:pt x="361" y="97"/>
                  </a:cubicBezTo>
                  <a:cubicBezTo>
                    <a:pt x="362" y="98"/>
                    <a:pt x="363" y="95"/>
                    <a:pt x="364" y="95"/>
                  </a:cubicBezTo>
                  <a:cubicBezTo>
                    <a:pt x="365" y="95"/>
                    <a:pt x="366" y="96"/>
                    <a:pt x="367" y="97"/>
                  </a:cubicBezTo>
                  <a:cubicBezTo>
                    <a:pt x="369" y="98"/>
                    <a:pt x="370" y="99"/>
                    <a:pt x="371" y="100"/>
                  </a:cubicBezTo>
                  <a:cubicBezTo>
                    <a:pt x="372" y="102"/>
                    <a:pt x="373" y="105"/>
                    <a:pt x="373" y="107"/>
                  </a:cubicBezTo>
                  <a:cubicBezTo>
                    <a:pt x="373" y="109"/>
                    <a:pt x="371" y="112"/>
                    <a:pt x="372" y="114"/>
                  </a:cubicBezTo>
                  <a:cubicBezTo>
                    <a:pt x="372" y="115"/>
                    <a:pt x="375" y="116"/>
                    <a:pt x="376" y="115"/>
                  </a:cubicBezTo>
                  <a:cubicBezTo>
                    <a:pt x="379" y="114"/>
                    <a:pt x="381" y="111"/>
                    <a:pt x="384" y="110"/>
                  </a:cubicBezTo>
                  <a:cubicBezTo>
                    <a:pt x="386" y="109"/>
                    <a:pt x="389" y="110"/>
                    <a:pt x="391" y="110"/>
                  </a:cubicBezTo>
                  <a:cubicBezTo>
                    <a:pt x="392" y="110"/>
                    <a:pt x="394" y="111"/>
                    <a:pt x="396" y="111"/>
                  </a:cubicBezTo>
                  <a:cubicBezTo>
                    <a:pt x="400" y="112"/>
                    <a:pt x="405" y="113"/>
                    <a:pt x="410" y="114"/>
                  </a:cubicBezTo>
                  <a:cubicBezTo>
                    <a:pt x="414" y="114"/>
                    <a:pt x="419" y="113"/>
                    <a:pt x="423" y="114"/>
                  </a:cubicBezTo>
                  <a:cubicBezTo>
                    <a:pt x="427" y="114"/>
                    <a:pt x="431" y="115"/>
                    <a:pt x="435" y="117"/>
                  </a:cubicBezTo>
                  <a:cubicBezTo>
                    <a:pt x="440" y="120"/>
                    <a:pt x="444" y="124"/>
                    <a:pt x="448" y="128"/>
                  </a:cubicBezTo>
                  <a:cubicBezTo>
                    <a:pt x="451" y="130"/>
                    <a:pt x="451" y="134"/>
                    <a:pt x="453" y="137"/>
                  </a:cubicBezTo>
                  <a:cubicBezTo>
                    <a:pt x="455" y="138"/>
                    <a:pt x="457" y="137"/>
                    <a:pt x="459" y="138"/>
                  </a:cubicBezTo>
                  <a:cubicBezTo>
                    <a:pt x="460" y="139"/>
                    <a:pt x="460" y="141"/>
                    <a:pt x="462" y="143"/>
                  </a:cubicBezTo>
                  <a:cubicBezTo>
                    <a:pt x="463" y="144"/>
                    <a:pt x="465" y="144"/>
                    <a:pt x="466" y="145"/>
                  </a:cubicBezTo>
                  <a:cubicBezTo>
                    <a:pt x="468" y="146"/>
                    <a:pt x="470" y="148"/>
                    <a:pt x="472" y="148"/>
                  </a:cubicBezTo>
                  <a:cubicBezTo>
                    <a:pt x="476" y="149"/>
                    <a:pt x="481" y="146"/>
                    <a:pt x="485" y="147"/>
                  </a:cubicBezTo>
                  <a:cubicBezTo>
                    <a:pt x="488" y="149"/>
                    <a:pt x="489" y="153"/>
                    <a:pt x="490" y="156"/>
                  </a:cubicBezTo>
                  <a:cubicBezTo>
                    <a:pt x="491" y="158"/>
                    <a:pt x="490" y="160"/>
                    <a:pt x="490" y="162"/>
                  </a:cubicBezTo>
                  <a:cubicBezTo>
                    <a:pt x="491" y="167"/>
                    <a:pt x="494" y="172"/>
                    <a:pt x="494" y="177"/>
                  </a:cubicBezTo>
                  <a:cubicBezTo>
                    <a:pt x="495" y="181"/>
                    <a:pt x="495" y="185"/>
                    <a:pt x="494" y="188"/>
                  </a:cubicBezTo>
                  <a:cubicBezTo>
                    <a:pt x="494" y="192"/>
                    <a:pt x="494" y="196"/>
                    <a:pt x="492" y="200"/>
                  </a:cubicBezTo>
                  <a:cubicBezTo>
                    <a:pt x="490" y="204"/>
                    <a:pt x="485" y="207"/>
                    <a:pt x="483" y="212"/>
                  </a:cubicBezTo>
                  <a:cubicBezTo>
                    <a:pt x="481" y="216"/>
                    <a:pt x="481" y="221"/>
                    <a:pt x="478" y="224"/>
                  </a:cubicBezTo>
                  <a:cubicBezTo>
                    <a:pt x="476" y="228"/>
                    <a:pt x="470" y="230"/>
                    <a:pt x="467" y="234"/>
                  </a:cubicBezTo>
                  <a:cubicBezTo>
                    <a:pt x="464" y="238"/>
                    <a:pt x="463" y="243"/>
                    <a:pt x="461" y="247"/>
                  </a:cubicBezTo>
                  <a:cubicBezTo>
                    <a:pt x="459" y="251"/>
                    <a:pt x="458" y="256"/>
                    <a:pt x="454" y="260"/>
                  </a:cubicBezTo>
                  <a:cubicBezTo>
                    <a:pt x="453" y="261"/>
                    <a:pt x="449" y="258"/>
                    <a:pt x="448" y="260"/>
                  </a:cubicBezTo>
                  <a:cubicBezTo>
                    <a:pt x="446" y="263"/>
                    <a:pt x="447" y="267"/>
                    <a:pt x="446" y="271"/>
                  </a:cubicBezTo>
                  <a:cubicBezTo>
                    <a:pt x="445" y="273"/>
                    <a:pt x="443" y="275"/>
                    <a:pt x="443" y="277"/>
                  </a:cubicBezTo>
                  <a:cubicBezTo>
                    <a:pt x="443" y="278"/>
                    <a:pt x="446" y="279"/>
                    <a:pt x="446" y="281"/>
                  </a:cubicBezTo>
                  <a:cubicBezTo>
                    <a:pt x="447" y="284"/>
                    <a:pt x="445" y="287"/>
                    <a:pt x="445" y="291"/>
                  </a:cubicBezTo>
                  <a:cubicBezTo>
                    <a:pt x="445" y="296"/>
                    <a:pt x="448" y="300"/>
                    <a:pt x="447" y="305"/>
                  </a:cubicBezTo>
                  <a:cubicBezTo>
                    <a:pt x="447" y="313"/>
                    <a:pt x="443" y="320"/>
                    <a:pt x="443" y="328"/>
                  </a:cubicBezTo>
                  <a:cubicBezTo>
                    <a:pt x="442" y="330"/>
                    <a:pt x="445" y="332"/>
                    <a:pt x="444" y="334"/>
                  </a:cubicBezTo>
                  <a:cubicBezTo>
                    <a:pt x="444" y="336"/>
                    <a:pt x="441" y="337"/>
                    <a:pt x="441" y="339"/>
                  </a:cubicBezTo>
                  <a:cubicBezTo>
                    <a:pt x="440" y="344"/>
                    <a:pt x="441" y="350"/>
                    <a:pt x="440" y="356"/>
                  </a:cubicBezTo>
                  <a:cubicBezTo>
                    <a:pt x="439" y="359"/>
                    <a:pt x="436" y="362"/>
                    <a:pt x="435" y="365"/>
                  </a:cubicBezTo>
                  <a:cubicBezTo>
                    <a:pt x="433" y="368"/>
                    <a:pt x="431" y="371"/>
                    <a:pt x="430" y="375"/>
                  </a:cubicBezTo>
                  <a:cubicBezTo>
                    <a:pt x="428" y="378"/>
                    <a:pt x="426" y="381"/>
                    <a:pt x="424" y="385"/>
                  </a:cubicBezTo>
                  <a:cubicBezTo>
                    <a:pt x="423" y="387"/>
                    <a:pt x="422" y="389"/>
                    <a:pt x="422" y="391"/>
                  </a:cubicBezTo>
                  <a:cubicBezTo>
                    <a:pt x="422" y="394"/>
                    <a:pt x="424" y="397"/>
                    <a:pt x="422" y="399"/>
                  </a:cubicBezTo>
                  <a:cubicBezTo>
                    <a:pt x="420" y="402"/>
                    <a:pt x="415" y="403"/>
                    <a:pt x="412" y="406"/>
                  </a:cubicBezTo>
                  <a:cubicBezTo>
                    <a:pt x="410" y="407"/>
                    <a:pt x="411" y="411"/>
                    <a:pt x="409" y="412"/>
                  </a:cubicBezTo>
                  <a:cubicBezTo>
                    <a:pt x="407" y="413"/>
                    <a:pt x="404" y="413"/>
                    <a:pt x="401" y="412"/>
                  </a:cubicBezTo>
                  <a:cubicBezTo>
                    <a:pt x="400" y="412"/>
                    <a:pt x="399" y="409"/>
                    <a:pt x="397" y="409"/>
                  </a:cubicBezTo>
                  <a:cubicBezTo>
                    <a:pt x="396" y="409"/>
                    <a:pt x="397" y="412"/>
                    <a:pt x="396" y="412"/>
                  </a:cubicBezTo>
                  <a:cubicBezTo>
                    <a:pt x="394" y="414"/>
                    <a:pt x="391" y="415"/>
                    <a:pt x="388" y="415"/>
                  </a:cubicBezTo>
                  <a:cubicBezTo>
                    <a:pt x="386" y="415"/>
                    <a:pt x="384" y="412"/>
                    <a:pt x="382" y="412"/>
                  </a:cubicBezTo>
                  <a:cubicBezTo>
                    <a:pt x="380" y="412"/>
                    <a:pt x="379" y="413"/>
                    <a:pt x="378" y="414"/>
                  </a:cubicBezTo>
                  <a:cubicBezTo>
                    <a:pt x="375" y="416"/>
                    <a:pt x="374" y="419"/>
                    <a:pt x="372" y="421"/>
                  </a:cubicBezTo>
                  <a:cubicBezTo>
                    <a:pt x="371" y="422"/>
                    <a:pt x="369" y="424"/>
                    <a:pt x="367" y="425"/>
                  </a:cubicBezTo>
                  <a:cubicBezTo>
                    <a:pt x="364" y="426"/>
                    <a:pt x="360" y="425"/>
                    <a:pt x="358" y="426"/>
                  </a:cubicBezTo>
                  <a:cubicBezTo>
                    <a:pt x="352" y="429"/>
                    <a:pt x="348" y="435"/>
                    <a:pt x="343" y="439"/>
                  </a:cubicBezTo>
                  <a:cubicBezTo>
                    <a:pt x="341" y="441"/>
                    <a:pt x="339" y="443"/>
                    <a:pt x="338" y="445"/>
                  </a:cubicBezTo>
                  <a:cubicBezTo>
                    <a:pt x="335" y="448"/>
                    <a:pt x="332" y="451"/>
                    <a:pt x="331" y="455"/>
                  </a:cubicBezTo>
                  <a:cubicBezTo>
                    <a:pt x="330" y="457"/>
                    <a:pt x="331" y="460"/>
                    <a:pt x="331" y="463"/>
                  </a:cubicBezTo>
                  <a:cubicBezTo>
                    <a:pt x="331" y="464"/>
                    <a:pt x="329" y="465"/>
                    <a:pt x="329" y="466"/>
                  </a:cubicBezTo>
                  <a:cubicBezTo>
                    <a:pt x="330" y="469"/>
                    <a:pt x="333" y="472"/>
                    <a:pt x="334" y="476"/>
                  </a:cubicBezTo>
                  <a:cubicBezTo>
                    <a:pt x="334" y="482"/>
                    <a:pt x="334" y="488"/>
                    <a:pt x="332" y="494"/>
                  </a:cubicBezTo>
                  <a:cubicBezTo>
                    <a:pt x="332" y="495"/>
                    <a:pt x="329" y="494"/>
                    <a:pt x="329" y="495"/>
                  </a:cubicBezTo>
                  <a:cubicBezTo>
                    <a:pt x="329" y="497"/>
                    <a:pt x="332" y="498"/>
                    <a:pt x="331" y="499"/>
                  </a:cubicBezTo>
                  <a:cubicBezTo>
                    <a:pt x="329" y="502"/>
                    <a:pt x="323" y="504"/>
                    <a:pt x="321" y="507"/>
                  </a:cubicBezTo>
                  <a:cubicBezTo>
                    <a:pt x="317" y="513"/>
                    <a:pt x="315" y="521"/>
                    <a:pt x="312" y="528"/>
                  </a:cubicBezTo>
                  <a:cubicBezTo>
                    <a:pt x="311" y="532"/>
                    <a:pt x="310" y="537"/>
                    <a:pt x="307" y="541"/>
                  </a:cubicBezTo>
                  <a:cubicBezTo>
                    <a:pt x="304" y="545"/>
                    <a:pt x="300" y="548"/>
                    <a:pt x="296" y="551"/>
                  </a:cubicBezTo>
                  <a:cubicBezTo>
                    <a:pt x="295" y="552"/>
                    <a:pt x="293" y="550"/>
                    <a:pt x="293" y="549"/>
                  </a:cubicBezTo>
                  <a:cubicBezTo>
                    <a:pt x="294" y="547"/>
                    <a:pt x="296" y="548"/>
                    <a:pt x="298" y="547"/>
                  </a:cubicBezTo>
                  <a:cubicBezTo>
                    <a:pt x="300" y="545"/>
                    <a:pt x="302" y="544"/>
                    <a:pt x="303" y="541"/>
                  </a:cubicBezTo>
                  <a:cubicBezTo>
                    <a:pt x="304" y="540"/>
                    <a:pt x="302" y="538"/>
                    <a:pt x="303" y="537"/>
                  </a:cubicBezTo>
                  <a:cubicBezTo>
                    <a:pt x="304" y="536"/>
                    <a:pt x="306" y="537"/>
                    <a:pt x="306" y="536"/>
                  </a:cubicBezTo>
                  <a:cubicBezTo>
                    <a:pt x="308" y="533"/>
                    <a:pt x="310" y="529"/>
                    <a:pt x="310" y="525"/>
                  </a:cubicBezTo>
                  <a:cubicBezTo>
                    <a:pt x="309" y="523"/>
                    <a:pt x="307" y="527"/>
                    <a:pt x="305" y="526"/>
                  </a:cubicBezTo>
                  <a:cubicBezTo>
                    <a:pt x="303" y="525"/>
                    <a:pt x="303" y="521"/>
                    <a:pt x="301" y="520"/>
                  </a:cubicBezTo>
                  <a:cubicBezTo>
                    <a:pt x="299" y="520"/>
                    <a:pt x="299" y="523"/>
                    <a:pt x="300" y="525"/>
                  </a:cubicBezTo>
                  <a:cubicBezTo>
                    <a:pt x="300" y="526"/>
                    <a:pt x="303" y="527"/>
                    <a:pt x="303" y="528"/>
                  </a:cubicBezTo>
                  <a:cubicBezTo>
                    <a:pt x="302" y="533"/>
                    <a:pt x="297" y="536"/>
                    <a:pt x="295" y="540"/>
                  </a:cubicBezTo>
                  <a:cubicBezTo>
                    <a:pt x="294" y="543"/>
                    <a:pt x="292" y="546"/>
                    <a:pt x="291" y="549"/>
                  </a:cubicBezTo>
                  <a:cubicBezTo>
                    <a:pt x="291" y="550"/>
                    <a:pt x="294" y="551"/>
                    <a:pt x="293" y="553"/>
                  </a:cubicBezTo>
                  <a:cubicBezTo>
                    <a:pt x="293" y="556"/>
                    <a:pt x="290" y="559"/>
                    <a:pt x="289" y="562"/>
                  </a:cubicBezTo>
                  <a:cubicBezTo>
                    <a:pt x="287" y="565"/>
                    <a:pt x="287" y="568"/>
                    <a:pt x="285" y="571"/>
                  </a:cubicBezTo>
                  <a:cubicBezTo>
                    <a:pt x="284" y="573"/>
                    <a:pt x="282" y="576"/>
                    <a:pt x="281" y="578"/>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49" name="Freeform 2529"/>
            <p:cNvSpPr>
              <a:spLocks noChangeAspect="1"/>
            </p:cNvSpPr>
            <p:nvPr/>
          </p:nvSpPr>
          <p:spPr bwMode="auto">
            <a:xfrm>
              <a:off x="10522159" y="15690199"/>
              <a:ext cx="532762" cy="575861"/>
            </a:xfrm>
            <a:custGeom>
              <a:avLst/>
              <a:gdLst>
                <a:gd name="T0" fmla="*/ 74 w 66"/>
                <a:gd name="T1" fmla="*/ 68 h 79"/>
                <a:gd name="T2" fmla="*/ 79 w 66"/>
                <a:gd name="T3" fmla="*/ 71 h 79"/>
                <a:gd name="T4" fmla="*/ 74 w 66"/>
                <a:gd name="T5" fmla="*/ 79 h 79"/>
                <a:gd name="T6" fmla="*/ 71 w 66"/>
                <a:gd name="T7" fmla="*/ 83 h 79"/>
                <a:gd name="T8" fmla="*/ 55 w 66"/>
                <a:gd name="T9" fmla="*/ 93 h 79"/>
                <a:gd name="T10" fmla="*/ 32 w 66"/>
                <a:gd name="T11" fmla="*/ 93 h 79"/>
                <a:gd name="T12" fmla="*/ 12 w 66"/>
                <a:gd name="T13" fmla="*/ 86 h 79"/>
                <a:gd name="T14" fmla="*/ 2 w 66"/>
                <a:gd name="T15" fmla="*/ 79 h 79"/>
                <a:gd name="T16" fmla="*/ 2 w 66"/>
                <a:gd name="T17" fmla="*/ 64 h 79"/>
                <a:gd name="T18" fmla="*/ 5 w 66"/>
                <a:gd name="T19" fmla="*/ 55 h 79"/>
                <a:gd name="T20" fmla="*/ 4 w 66"/>
                <a:gd name="T21" fmla="*/ 49 h 79"/>
                <a:gd name="T22" fmla="*/ 6 w 66"/>
                <a:gd name="T23" fmla="*/ 45 h 79"/>
                <a:gd name="T24" fmla="*/ 2 w 66"/>
                <a:gd name="T25" fmla="*/ 37 h 79"/>
                <a:gd name="T26" fmla="*/ 7 w 66"/>
                <a:gd name="T27" fmla="*/ 29 h 79"/>
                <a:gd name="T28" fmla="*/ 7 w 66"/>
                <a:gd name="T29" fmla="*/ 13 h 79"/>
                <a:gd name="T30" fmla="*/ 11 w 66"/>
                <a:gd name="T31" fmla="*/ 6 h 79"/>
                <a:gd name="T32" fmla="*/ 23 w 66"/>
                <a:gd name="T33" fmla="*/ 2 h 79"/>
                <a:gd name="T34" fmla="*/ 34 w 66"/>
                <a:gd name="T35" fmla="*/ 21 h 79"/>
                <a:gd name="T36" fmla="*/ 37 w 66"/>
                <a:gd name="T37" fmla="*/ 19 h 79"/>
                <a:gd name="T38" fmla="*/ 38 w 66"/>
                <a:gd name="T39" fmla="*/ 17 h 79"/>
                <a:gd name="T40" fmla="*/ 45 w 66"/>
                <a:gd name="T41" fmla="*/ 25 h 79"/>
                <a:gd name="T42" fmla="*/ 59 w 66"/>
                <a:gd name="T43" fmla="*/ 30 h 79"/>
                <a:gd name="T44" fmla="*/ 71 w 66"/>
                <a:gd name="T45" fmla="*/ 42 h 79"/>
                <a:gd name="T46" fmla="*/ 73 w 66"/>
                <a:gd name="T47" fmla="*/ 46 h 79"/>
                <a:gd name="T48" fmla="*/ 77 w 66"/>
                <a:gd name="T49" fmla="*/ 49 h 79"/>
                <a:gd name="T50" fmla="*/ 74 w 66"/>
                <a:gd name="T51" fmla="*/ 57 h 79"/>
                <a:gd name="T52" fmla="*/ 72 w 66"/>
                <a:gd name="T53" fmla="*/ 61 h 79"/>
                <a:gd name="T54" fmla="*/ 74 w 66"/>
                <a:gd name="T55" fmla="*/ 68 h 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6"/>
                <a:gd name="T85" fmla="*/ 0 h 79"/>
                <a:gd name="T86" fmla="*/ 66 w 66"/>
                <a:gd name="T87" fmla="*/ 79 h 7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6" h="79">
                  <a:moveTo>
                    <a:pt x="62" y="57"/>
                  </a:moveTo>
                  <a:cubicBezTo>
                    <a:pt x="63" y="58"/>
                    <a:pt x="65" y="59"/>
                    <a:pt x="66" y="60"/>
                  </a:cubicBezTo>
                  <a:cubicBezTo>
                    <a:pt x="65" y="62"/>
                    <a:pt x="63" y="64"/>
                    <a:pt x="62" y="66"/>
                  </a:cubicBezTo>
                  <a:cubicBezTo>
                    <a:pt x="61" y="67"/>
                    <a:pt x="61" y="69"/>
                    <a:pt x="59" y="70"/>
                  </a:cubicBezTo>
                  <a:cubicBezTo>
                    <a:pt x="55" y="73"/>
                    <a:pt x="51" y="77"/>
                    <a:pt x="46" y="78"/>
                  </a:cubicBezTo>
                  <a:cubicBezTo>
                    <a:pt x="40" y="79"/>
                    <a:pt x="34" y="77"/>
                    <a:pt x="27" y="78"/>
                  </a:cubicBezTo>
                  <a:cubicBezTo>
                    <a:pt x="23" y="75"/>
                    <a:pt x="17" y="72"/>
                    <a:pt x="10" y="72"/>
                  </a:cubicBezTo>
                  <a:cubicBezTo>
                    <a:pt x="7" y="72"/>
                    <a:pt x="3" y="69"/>
                    <a:pt x="2" y="66"/>
                  </a:cubicBezTo>
                  <a:cubicBezTo>
                    <a:pt x="0" y="63"/>
                    <a:pt x="1" y="58"/>
                    <a:pt x="2" y="54"/>
                  </a:cubicBezTo>
                  <a:cubicBezTo>
                    <a:pt x="2" y="52"/>
                    <a:pt x="4" y="49"/>
                    <a:pt x="4" y="46"/>
                  </a:cubicBezTo>
                  <a:cubicBezTo>
                    <a:pt x="4" y="45"/>
                    <a:pt x="3" y="43"/>
                    <a:pt x="3" y="41"/>
                  </a:cubicBezTo>
                  <a:cubicBezTo>
                    <a:pt x="3" y="40"/>
                    <a:pt x="5" y="39"/>
                    <a:pt x="5" y="38"/>
                  </a:cubicBezTo>
                  <a:cubicBezTo>
                    <a:pt x="4" y="35"/>
                    <a:pt x="2" y="33"/>
                    <a:pt x="2" y="31"/>
                  </a:cubicBezTo>
                  <a:cubicBezTo>
                    <a:pt x="3" y="28"/>
                    <a:pt x="5" y="26"/>
                    <a:pt x="6" y="24"/>
                  </a:cubicBezTo>
                  <a:cubicBezTo>
                    <a:pt x="6" y="20"/>
                    <a:pt x="5" y="15"/>
                    <a:pt x="6" y="11"/>
                  </a:cubicBezTo>
                  <a:cubicBezTo>
                    <a:pt x="6" y="9"/>
                    <a:pt x="8" y="7"/>
                    <a:pt x="9" y="5"/>
                  </a:cubicBezTo>
                  <a:cubicBezTo>
                    <a:pt x="12" y="4"/>
                    <a:pt x="17" y="0"/>
                    <a:pt x="19" y="2"/>
                  </a:cubicBezTo>
                  <a:cubicBezTo>
                    <a:pt x="24" y="5"/>
                    <a:pt x="24" y="13"/>
                    <a:pt x="28" y="18"/>
                  </a:cubicBezTo>
                  <a:cubicBezTo>
                    <a:pt x="29" y="18"/>
                    <a:pt x="30" y="16"/>
                    <a:pt x="31" y="16"/>
                  </a:cubicBezTo>
                  <a:cubicBezTo>
                    <a:pt x="32" y="15"/>
                    <a:pt x="32" y="14"/>
                    <a:pt x="32" y="14"/>
                  </a:cubicBezTo>
                  <a:cubicBezTo>
                    <a:pt x="35" y="16"/>
                    <a:pt x="36" y="19"/>
                    <a:pt x="38" y="21"/>
                  </a:cubicBezTo>
                  <a:cubicBezTo>
                    <a:pt x="41" y="23"/>
                    <a:pt x="45" y="23"/>
                    <a:pt x="49" y="25"/>
                  </a:cubicBezTo>
                  <a:cubicBezTo>
                    <a:pt x="53" y="27"/>
                    <a:pt x="56" y="31"/>
                    <a:pt x="59" y="35"/>
                  </a:cubicBezTo>
                  <a:cubicBezTo>
                    <a:pt x="60" y="36"/>
                    <a:pt x="60" y="38"/>
                    <a:pt x="61" y="39"/>
                  </a:cubicBezTo>
                  <a:cubicBezTo>
                    <a:pt x="62" y="40"/>
                    <a:pt x="63" y="41"/>
                    <a:pt x="64" y="41"/>
                  </a:cubicBezTo>
                  <a:cubicBezTo>
                    <a:pt x="64" y="43"/>
                    <a:pt x="63" y="46"/>
                    <a:pt x="62" y="48"/>
                  </a:cubicBezTo>
                  <a:cubicBezTo>
                    <a:pt x="62" y="49"/>
                    <a:pt x="60" y="50"/>
                    <a:pt x="60" y="51"/>
                  </a:cubicBezTo>
                  <a:cubicBezTo>
                    <a:pt x="60" y="53"/>
                    <a:pt x="60" y="56"/>
                    <a:pt x="62" y="5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50" name="Freeform 2530"/>
            <p:cNvSpPr>
              <a:spLocks noChangeAspect="1"/>
            </p:cNvSpPr>
            <p:nvPr/>
          </p:nvSpPr>
          <p:spPr bwMode="auto">
            <a:xfrm>
              <a:off x="9631451" y="18401542"/>
              <a:ext cx="233083" cy="335919"/>
            </a:xfrm>
            <a:custGeom>
              <a:avLst/>
              <a:gdLst>
                <a:gd name="T0" fmla="*/ 34 w 28"/>
                <a:gd name="T1" fmla="*/ 52 h 45"/>
                <a:gd name="T2" fmla="*/ 32 w 28"/>
                <a:gd name="T3" fmla="*/ 50 h 45"/>
                <a:gd name="T4" fmla="*/ 32 w 28"/>
                <a:gd name="T5" fmla="*/ 54 h 45"/>
                <a:gd name="T6" fmla="*/ 22 w 28"/>
                <a:gd name="T7" fmla="*/ 52 h 45"/>
                <a:gd name="T8" fmla="*/ 11 w 28"/>
                <a:gd name="T9" fmla="*/ 50 h 45"/>
                <a:gd name="T10" fmla="*/ 4 w 28"/>
                <a:gd name="T11" fmla="*/ 52 h 45"/>
                <a:gd name="T12" fmla="*/ 1 w 28"/>
                <a:gd name="T13" fmla="*/ 46 h 45"/>
                <a:gd name="T14" fmla="*/ 1 w 28"/>
                <a:gd name="T15" fmla="*/ 41 h 45"/>
                <a:gd name="T16" fmla="*/ 5 w 28"/>
                <a:gd name="T17" fmla="*/ 44 h 45"/>
                <a:gd name="T18" fmla="*/ 11 w 28"/>
                <a:gd name="T19" fmla="*/ 43 h 45"/>
                <a:gd name="T20" fmla="*/ 11 w 28"/>
                <a:gd name="T21" fmla="*/ 41 h 45"/>
                <a:gd name="T22" fmla="*/ 16 w 28"/>
                <a:gd name="T23" fmla="*/ 40 h 45"/>
                <a:gd name="T24" fmla="*/ 22 w 28"/>
                <a:gd name="T25" fmla="*/ 44 h 45"/>
                <a:gd name="T26" fmla="*/ 27 w 28"/>
                <a:gd name="T27" fmla="*/ 44 h 45"/>
                <a:gd name="T28" fmla="*/ 27 w 28"/>
                <a:gd name="T29" fmla="*/ 42 h 45"/>
                <a:gd name="T30" fmla="*/ 16 w 28"/>
                <a:gd name="T31" fmla="*/ 36 h 45"/>
                <a:gd name="T32" fmla="*/ 10 w 28"/>
                <a:gd name="T33" fmla="*/ 32 h 45"/>
                <a:gd name="T34" fmla="*/ 12 w 28"/>
                <a:gd name="T35" fmla="*/ 28 h 45"/>
                <a:gd name="T36" fmla="*/ 21 w 28"/>
                <a:gd name="T37" fmla="*/ 23 h 45"/>
                <a:gd name="T38" fmla="*/ 19 w 28"/>
                <a:gd name="T39" fmla="*/ 18 h 45"/>
                <a:gd name="T40" fmla="*/ 7 w 28"/>
                <a:gd name="T41" fmla="*/ 23 h 45"/>
                <a:gd name="T42" fmla="*/ 4 w 28"/>
                <a:gd name="T43" fmla="*/ 14 h 45"/>
                <a:gd name="T44" fmla="*/ 9 w 28"/>
                <a:gd name="T45" fmla="*/ 11 h 45"/>
                <a:gd name="T46" fmla="*/ 5 w 28"/>
                <a:gd name="T47" fmla="*/ 6 h 45"/>
                <a:gd name="T48" fmla="*/ 9 w 28"/>
                <a:gd name="T49" fmla="*/ 7 h 45"/>
                <a:gd name="T50" fmla="*/ 12 w 28"/>
                <a:gd name="T51" fmla="*/ 7 h 45"/>
                <a:gd name="T52" fmla="*/ 16 w 28"/>
                <a:gd name="T53" fmla="*/ 0 h 45"/>
                <a:gd name="T54" fmla="*/ 22 w 28"/>
                <a:gd name="T55" fmla="*/ 5 h 45"/>
                <a:gd name="T56" fmla="*/ 27 w 28"/>
                <a:gd name="T57" fmla="*/ 4 h 45"/>
                <a:gd name="T58" fmla="*/ 34 w 28"/>
                <a:gd name="T59" fmla="*/ 52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
                <a:gd name="T91" fmla="*/ 0 h 45"/>
                <a:gd name="T92" fmla="*/ 28 w 28"/>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 h="45">
                  <a:moveTo>
                    <a:pt x="28" y="43"/>
                  </a:moveTo>
                  <a:cubicBezTo>
                    <a:pt x="28" y="43"/>
                    <a:pt x="27" y="41"/>
                    <a:pt x="26" y="42"/>
                  </a:cubicBezTo>
                  <a:cubicBezTo>
                    <a:pt x="25" y="42"/>
                    <a:pt x="27" y="45"/>
                    <a:pt x="26" y="45"/>
                  </a:cubicBezTo>
                  <a:cubicBezTo>
                    <a:pt x="23" y="45"/>
                    <a:pt x="21" y="44"/>
                    <a:pt x="18" y="43"/>
                  </a:cubicBezTo>
                  <a:cubicBezTo>
                    <a:pt x="15" y="43"/>
                    <a:pt x="12" y="42"/>
                    <a:pt x="9" y="42"/>
                  </a:cubicBezTo>
                  <a:cubicBezTo>
                    <a:pt x="7" y="42"/>
                    <a:pt x="4" y="44"/>
                    <a:pt x="3" y="43"/>
                  </a:cubicBezTo>
                  <a:cubicBezTo>
                    <a:pt x="1" y="42"/>
                    <a:pt x="2" y="40"/>
                    <a:pt x="1" y="38"/>
                  </a:cubicBezTo>
                  <a:cubicBezTo>
                    <a:pt x="1" y="37"/>
                    <a:pt x="0" y="35"/>
                    <a:pt x="1" y="34"/>
                  </a:cubicBezTo>
                  <a:cubicBezTo>
                    <a:pt x="2" y="34"/>
                    <a:pt x="3" y="37"/>
                    <a:pt x="4" y="37"/>
                  </a:cubicBezTo>
                  <a:cubicBezTo>
                    <a:pt x="6" y="37"/>
                    <a:pt x="8" y="37"/>
                    <a:pt x="9" y="36"/>
                  </a:cubicBezTo>
                  <a:cubicBezTo>
                    <a:pt x="10" y="35"/>
                    <a:pt x="9" y="34"/>
                    <a:pt x="9" y="34"/>
                  </a:cubicBezTo>
                  <a:cubicBezTo>
                    <a:pt x="10" y="33"/>
                    <a:pt x="12" y="33"/>
                    <a:pt x="13" y="33"/>
                  </a:cubicBezTo>
                  <a:cubicBezTo>
                    <a:pt x="15" y="34"/>
                    <a:pt x="16" y="36"/>
                    <a:pt x="18" y="37"/>
                  </a:cubicBezTo>
                  <a:cubicBezTo>
                    <a:pt x="19" y="38"/>
                    <a:pt x="21" y="38"/>
                    <a:pt x="22" y="37"/>
                  </a:cubicBezTo>
                  <a:cubicBezTo>
                    <a:pt x="23" y="37"/>
                    <a:pt x="23" y="35"/>
                    <a:pt x="22" y="35"/>
                  </a:cubicBezTo>
                  <a:cubicBezTo>
                    <a:pt x="19" y="33"/>
                    <a:pt x="16" y="32"/>
                    <a:pt x="13" y="30"/>
                  </a:cubicBezTo>
                  <a:cubicBezTo>
                    <a:pt x="11" y="29"/>
                    <a:pt x="9" y="28"/>
                    <a:pt x="8" y="27"/>
                  </a:cubicBezTo>
                  <a:cubicBezTo>
                    <a:pt x="8" y="25"/>
                    <a:pt x="9" y="24"/>
                    <a:pt x="10" y="23"/>
                  </a:cubicBezTo>
                  <a:cubicBezTo>
                    <a:pt x="12" y="21"/>
                    <a:pt x="15" y="21"/>
                    <a:pt x="17" y="19"/>
                  </a:cubicBezTo>
                  <a:cubicBezTo>
                    <a:pt x="18" y="18"/>
                    <a:pt x="17" y="15"/>
                    <a:pt x="16" y="15"/>
                  </a:cubicBezTo>
                  <a:cubicBezTo>
                    <a:pt x="12" y="15"/>
                    <a:pt x="9" y="20"/>
                    <a:pt x="6" y="19"/>
                  </a:cubicBezTo>
                  <a:cubicBezTo>
                    <a:pt x="3" y="18"/>
                    <a:pt x="3" y="14"/>
                    <a:pt x="3" y="12"/>
                  </a:cubicBezTo>
                  <a:cubicBezTo>
                    <a:pt x="3" y="10"/>
                    <a:pt x="7" y="11"/>
                    <a:pt x="7" y="9"/>
                  </a:cubicBezTo>
                  <a:cubicBezTo>
                    <a:pt x="7" y="7"/>
                    <a:pt x="4" y="6"/>
                    <a:pt x="4" y="5"/>
                  </a:cubicBezTo>
                  <a:cubicBezTo>
                    <a:pt x="4" y="4"/>
                    <a:pt x="6" y="6"/>
                    <a:pt x="7" y="6"/>
                  </a:cubicBezTo>
                  <a:cubicBezTo>
                    <a:pt x="8" y="6"/>
                    <a:pt x="9" y="7"/>
                    <a:pt x="10" y="6"/>
                  </a:cubicBezTo>
                  <a:cubicBezTo>
                    <a:pt x="12" y="4"/>
                    <a:pt x="11" y="1"/>
                    <a:pt x="13" y="0"/>
                  </a:cubicBezTo>
                  <a:cubicBezTo>
                    <a:pt x="15" y="0"/>
                    <a:pt x="16" y="4"/>
                    <a:pt x="18" y="4"/>
                  </a:cubicBezTo>
                  <a:cubicBezTo>
                    <a:pt x="19" y="4"/>
                    <a:pt x="20" y="4"/>
                    <a:pt x="22" y="3"/>
                  </a:cubicBezTo>
                  <a:cubicBezTo>
                    <a:pt x="24" y="16"/>
                    <a:pt x="26" y="30"/>
                    <a:pt x="28" y="43"/>
                  </a:cubicBezTo>
                  <a:close/>
                </a:path>
              </a:pathLst>
            </a:custGeom>
            <a:solidFill>
              <a:srgbClr val="747474"/>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51" name="Freeform 2531"/>
            <p:cNvSpPr>
              <a:spLocks noChangeAspect="1"/>
            </p:cNvSpPr>
            <p:nvPr/>
          </p:nvSpPr>
          <p:spPr bwMode="auto">
            <a:xfrm>
              <a:off x="9281826" y="14778419"/>
              <a:ext cx="1681530" cy="3655116"/>
            </a:xfrm>
            <a:custGeom>
              <a:avLst/>
              <a:gdLst>
                <a:gd name="T0" fmla="*/ 67 w 208"/>
                <a:gd name="T1" fmla="*/ 568 h 498"/>
                <a:gd name="T2" fmla="*/ 72 w 208"/>
                <a:gd name="T3" fmla="*/ 540 h 498"/>
                <a:gd name="T4" fmla="*/ 84 w 208"/>
                <a:gd name="T5" fmla="*/ 522 h 498"/>
                <a:gd name="T6" fmla="*/ 102 w 208"/>
                <a:gd name="T7" fmla="*/ 483 h 498"/>
                <a:gd name="T8" fmla="*/ 78 w 208"/>
                <a:gd name="T9" fmla="*/ 456 h 498"/>
                <a:gd name="T10" fmla="*/ 100 w 208"/>
                <a:gd name="T11" fmla="*/ 436 h 498"/>
                <a:gd name="T12" fmla="*/ 113 w 208"/>
                <a:gd name="T13" fmla="*/ 400 h 498"/>
                <a:gd name="T14" fmla="*/ 121 w 208"/>
                <a:gd name="T15" fmla="*/ 400 h 498"/>
                <a:gd name="T16" fmla="*/ 119 w 208"/>
                <a:gd name="T17" fmla="*/ 388 h 498"/>
                <a:gd name="T18" fmla="*/ 106 w 208"/>
                <a:gd name="T19" fmla="*/ 382 h 498"/>
                <a:gd name="T20" fmla="*/ 105 w 208"/>
                <a:gd name="T21" fmla="*/ 355 h 498"/>
                <a:gd name="T22" fmla="*/ 130 w 208"/>
                <a:gd name="T23" fmla="*/ 364 h 498"/>
                <a:gd name="T24" fmla="*/ 143 w 208"/>
                <a:gd name="T25" fmla="*/ 337 h 498"/>
                <a:gd name="T26" fmla="*/ 151 w 208"/>
                <a:gd name="T27" fmla="*/ 322 h 498"/>
                <a:gd name="T28" fmla="*/ 207 w 208"/>
                <a:gd name="T29" fmla="*/ 300 h 498"/>
                <a:gd name="T30" fmla="*/ 212 w 208"/>
                <a:gd name="T31" fmla="*/ 270 h 498"/>
                <a:gd name="T32" fmla="*/ 207 w 208"/>
                <a:gd name="T33" fmla="*/ 250 h 498"/>
                <a:gd name="T34" fmla="*/ 186 w 208"/>
                <a:gd name="T35" fmla="*/ 232 h 498"/>
                <a:gd name="T36" fmla="*/ 190 w 208"/>
                <a:gd name="T37" fmla="*/ 204 h 498"/>
                <a:gd name="T38" fmla="*/ 188 w 208"/>
                <a:gd name="T39" fmla="*/ 186 h 498"/>
                <a:gd name="T40" fmla="*/ 196 w 208"/>
                <a:gd name="T41" fmla="*/ 155 h 498"/>
                <a:gd name="T42" fmla="*/ 227 w 208"/>
                <a:gd name="T43" fmla="*/ 114 h 498"/>
                <a:gd name="T44" fmla="*/ 248 w 208"/>
                <a:gd name="T45" fmla="*/ 88 h 498"/>
                <a:gd name="T46" fmla="*/ 240 w 208"/>
                <a:gd name="T47" fmla="*/ 68 h 498"/>
                <a:gd name="T48" fmla="*/ 234 w 208"/>
                <a:gd name="T49" fmla="*/ 85 h 498"/>
                <a:gd name="T50" fmla="*/ 218 w 208"/>
                <a:gd name="T51" fmla="*/ 102 h 498"/>
                <a:gd name="T52" fmla="*/ 186 w 208"/>
                <a:gd name="T53" fmla="*/ 100 h 498"/>
                <a:gd name="T54" fmla="*/ 180 w 208"/>
                <a:gd name="T55" fmla="*/ 80 h 498"/>
                <a:gd name="T56" fmla="*/ 184 w 208"/>
                <a:gd name="T57" fmla="*/ 59 h 498"/>
                <a:gd name="T58" fmla="*/ 144 w 208"/>
                <a:gd name="T59" fmla="*/ 42 h 498"/>
                <a:gd name="T60" fmla="*/ 115 w 208"/>
                <a:gd name="T61" fmla="*/ 17 h 498"/>
                <a:gd name="T62" fmla="*/ 90 w 208"/>
                <a:gd name="T63" fmla="*/ 5 h 498"/>
                <a:gd name="T64" fmla="*/ 79 w 208"/>
                <a:gd name="T65" fmla="*/ 8 h 498"/>
                <a:gd name="T66" fmla="*/ 53 w 208"/>
                <a:gd name="T67" fmla="*/ 8 h 498"/>
                <a:gd name="T68" fmla="*/ 41 w 208"/>
                <a:gd name="T69" fmla="*/ 20 h 498"/>
                <a:gd name="T70" fmla="*/ 28 w 208"/>
                <a:gd name="T71" fmla="*/ 49 h 498"/>
                <a:gd name="T72" fmla="*/ 25 w 208"/>
                <a:gd name="T73" fmla="*/ 64 h 498"/>
                <a:gd name="T74" fmla="*/ 26 w 208"/>
                <a:gd name="T75" fmla="*/ 90 h 498"/>
                <a:gd name="T76" fmla="*/ 19 w 208"/>
                <a:gd name="T77" fmla="*/ 114 h 498"/>
                <a:gd name="T78" fmla="*/ 8 w 208"/>
                <a:gd name="T79" fmla="*/ 138 h 498"/>
                <a:gd name="T80" fmla="*/ 5 w 208"/>
                <a:gd name="T81" fmla="*/ 181 h 498"/>
                <a:gd name="T82" fmla="*/ 13 w 208"/>
                <a:gd name="T83" fmla="*/ 198 h 498"/>
                <a:gd name="T84" fmla="*/ 17 w 208"/>
                <a:gd name="T85" fmla="*/ 225 h 498"/>
                <a:gd name="T86" fmla="*/ 12 w 208"/>
                <a:gd name="T87" fmla="*/ 267 h 498"/>
                <a:gd name="T88" fmla="*/ 12 w 208"/>
                <a:gd name="T89" fmla="*/ 312 h 498"/>
                <a:gd name="T90" fmla="*/ 2 w 208"/>
                <a:gd name="T91" fmla="*/ 336 h 498"/>
                <a:gd name="T92" fmla="*/ 6 w 208"/>
                <a:gd name="T93" fmla="*/ 375 h 498"/>
                <a:gd name="T94" fmla="*/ 8 w 208"/>
                <a:gd name="T95" fmla="*/ 401 h 498"/>
                <a:gd name="T96" fmla="*/ 11 w 208"/>
                <a:gd name="T97" fmla="*/ 427 h 498"/>
                <a:gd name="T98" fmla="*/ 20 w 208"/>
                <a:gd name="T99" fmla="*/ 436 h 498"/>
                <a:gd name="T100" fmla="*/ 22 w 208"/>
                <a:gd name="T101" fmla="*/ 443 h 498"/>
                <a:gd name="T102" fmla="*/ 19 w 208"/>
                <a:gd name="T103" fmla="*/ 470 h 498"/>
                <a:gd name="T104" fmla="*/ 8 w 208"/>
                <a:gd name="T105" fmla="*/ 494 h 498"/>
                <a:gd name="T106" fmla="*/ 10 w 208"/>
                <a:gd name="T107" fmla="*/ 520 h 498"/>
                <a:gd name="T108" fmla="*/ 10 w 208"/>
                <a:gd name="T109" fmla="*/ 558 h 498"/>
                <a:gd name="T110" fmla="*/ 26 w 208"/>
                <a:gd name="T111" fmla="*/ 575 h 498"/>
                <a:gd name="T112" fmla="*/ 70 w 208"/>
                <a:gd name="T113" fmla="*/ 590 h 4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8"/>
                <a:gd name="T172" fmla="*/ 0 h 498"/>
                <a:gd name="T173" fmla="*/ 208 w 208"/>
                <a:gd name="T174" fmla="*/ 498 h 4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8" h="498">
                  <a:moveTo>
                    <a:pt x="58" y="491"/>
                  </a:moveTo>
                  <a:cubicBezTo>
                    <a:pt x="61" y="492"/>
                    <a:pt x="69" y="498"/>
                    <a:pt x="68" y="494"/>
                  </a:cubicBezTo>
                  <a:cubicBezTo>
                    <a:pt x="68" y="486"/>
                    <a:pt x="60" y="480"/>
                    <a:pt x="56" y="473"/>
                  </a:cubicBezTo>
                  <a:cubicBezTo>
                    <a:pt x="55" y="470"/>
                    <a:pt x="54" y="467"/>
                    <a:pt x="55" y="464"/>
                  </a:cubicBezTo>
                  <a:cubicBezTo>
                    <a:pt x="56" y="461"/>
                    <a:pt x="60" y="459"/>
                    <a:pt x="61" y="455"/>
                  </a:cubicBezTo>
                  <a:cubicBezTo>
                    <a:pt x="62" y="454"/>
                    <a:pt x="58" y="451"/>
                    <a:pt x="60" y="450"/>
                  </a:cubicBezTo>
                  <a:cubicBezTo>
                    <a:pt x="61" y="449"/>
                    <a:pt x="62" y="453"/>
                    <a:pt x="64" y="453"/>
                  </a:cubicBezTo>
                  <a:cubicBezTo>
                    <a:pt x="66" y="453"/>
                    <a:pt x="69" y="452"/>
                    <a:pt x="70" y="450"/>
                  </a:cubicBezTo>
                  <a:cubicBezTo>
                    <a:pt x="72" y="445"/>
                    <a:pt x="68" y="439"/>
                    <a:pt x="70" y="435"/>
                  </a:cubicBezTo>
                  <a:cubicBezTo>
                    <a:pt x="74" y="428"/>
                    <a:pt x="83" y="424"/>
                    <a:pt x="88" y="417"/>
                  </a:cubicBezTo>
                  <a:cubicBezTo>
                    <a:pt x="90" y="414"/>
                    <a:pt x="91" y="410"/>
                    <a:pt x="90" y="407"/>
                  </a:cubicBezTo>
                  <a:cubicBezTo>
                    <a:pt x="90" y="404"/>
                    <a:pt x="87" y="403"/>
                    <a:pt x="85" y="402"/>
                  </a:cubicBezTo>
                  <a:cubicBezTo>
                    <a:pt x="82" y="401"/>
                    <a:pt x="78" y="401"/>
                    <a:pt x="75" y="399"/>
                  </a:cubicBezTo>
                  <a:cubicBezTo>
                    <a:pt x="71" y="396"/>
                    <a:pt x="67" y="392"/>
                    <a:pt x="65" y="387"/>
                  </a:cubicBezTo>
                  <a:cubicBezTo>
                    <a:pt x="64" y="385"/>
                    <a:pt x="64" y="382"/>
                    <a:pt x="65" y="380"/>
                  </a:cubicBezTo>
                  <a:cubicBezTo>
                    <a:pt x="69" y="375"/>
                    <a:pt x="73" y="370"/>
                    <a:pt x="78" y="367"/>
                  </a:cubicBezTo>
                  <a:cubicBezTo>
                    <a:pt x="80" y="365"/>
                    <a:pt x="84" y="368"/>
                    <a:pt x="87" y="367"/>
                  </a:cubicBezTo>
                  <a:cubicBezTo>
                    <a:pt x="88" y="366"/>
                    <a:pt x="83" y="365"/>
                    <a:pt x="83" y="363"/>
                  </a:cubicBezTo>
                  <a:cubicBezTo>
                    <a:pt x="84" y="361"/>
                    <a:pt x="88" y="360"/>
                    <a:pt x="88" y="358"/>
                  </a:cubicBezTo>
                  <a:cubicBezTo>
                    <a:pt x="89" y="354"/>
                    <a:pt x="86" y="349"/>
                    <a:pt x="87" y="345"/>
                  </a:cubicBezTo>
                  <a:cubicBezTo>
                    <a:pt x="88" y="341"/>
                    <a:pt x="93" y="338"/>
                    <a:pt x="94" y="333"/>
                  </a:cubicBezTo>
                  <a:cubicBezTo>
                    <a:pt x="94" y="331"/>
                    <a:pt x="89" y="330"/>
                    <a:pt x="90" y="328"/>
                  </a:cubicBezTo>
                  <a:cubicBezTo>
                    <a:pt x="92" y="326"/>
                    <a:pt x="96" y="325"/>
                    <a:pt x="99" y="326"/>
                  </a:cubicBezTo>
                  <a:cubicBezTo>
                    <a:pt x="101" y="327"/>
                    <a:pt x="99" y="333"/>
                    <a:pt x="101" y="333"/>
                  </a:cubicBezTo>
                  <a:cubicBezTo>
                    <a:pt x="104" y="332"/>
                    <a:pt x="105" y="328"/>
                    <a:pt x="105" y="325"/>
                  </a:cubicBezTo>
                  <a:cubicBezTo>
                    <a:pt x="106" y="322"/>
                    <a:pt x="104" y="319"/>
                    <a:pt x="101" y="318"/>
                  </a:cubicBezTo>
                  <a:cubicBezTo>
                    <a:pt x="100" y="317"/>
                    <a:pt x="100" y="322"/>
                    <a:pt x="99" y="323"/>
                  </a:cubicBezTo>
                  <a:cubicBezTo>
                    <a:pt x="97" y="324"/>
                    <a:pt x="95" y="324"/>
                    <a:pt x="94" y="323"/>
                  </a:cubicBezTo>
                  <a:cubicBezTo>
                    <a:pt x="93" y="323"/>
                    <a:pt x="95" y="321"/>
                    <a:pt x="94" y="320"/>
                  </a:cubicBezTo>
                  <a:cubicBezTo>
                    <a:pt x="92" y="319"/>
                    <a:pt x="89" y="320"/>
                    <a:pt x="88" y="318"/>
                  </a:cubicBezTo>
                  <a:cubicBezTo>
                    <a:pt x="87" y="316"/>
                    <a:pt x="89" y="313"/>
                    <a:pt x="88" y="310"/>
                  </a:cubicBezTo>
                  <a:cubicBezTo>
                    <a:pt x="87" y="307"/>
                    <a:pt x="83" y="306"/>
                    <a:pt x="83" y="303"/>
                  </a:cubicBezTo>
                  <a:cubicBezTo>
                    <a:pt x="83" y="300"/>
                    <a:pt x="85" y="298"/>
                    <a:pt x="87" y="296"/>
                  </a:cubicBezTo>
                  <a:cubicBezTo>
                    <a:pt x="88" y="296"/>
                    <a:pt x="88" y="298"/>
                    <a:pt x="89" y="298"/>
                  </a:cubicBezTo>
                  <a:cubicBezTo>
                    <a:pt x="92" y="300"/>
                    <a:pt x="95" y="302"/>
                    <a:pt x="99" y="303"/>
                  </a:cubicBezTo>
                  <a:cubicBezTo>
                    <a:pt x="102" y="303"/>
                    <a:pt x="105" y="303"/>
                    <a:pt x="108" y="303"/>
                  </a:cubicBezTo>
                  <a:cubicBezTo>
                    <a:pt x="111" y="302"/>
                    <a:pt x="115" y="301"/>
                    <a:pt x="118" y="298"/>
                  </a:cubicBezTo>
                  <a:cubicBezTo>
                    <a:pt x="119" y="296"/>
                    <a:pt x="115" y="294"/>
                    <a:pt x="115" y="292"/>
                  </a:cubicBezTo>
                  <a:cubicBezTo>
                    <a:pt x="115" y="288"/>
                    <a:pt x="119" y="285"/>
                    <a:pt x="119" y="281"/>
                  </a:cubicBezTo>
                  <a:cubicBezTo>
                    <a:pt x="119" y="278"/>
                    <a:pt x="117" y="275"/>
                    <a:pt x="116" y="273"/>
                  </a:cubicBezTo>
                  <a:cubicBezTo>
                    <a:pt x="116" y="270"/>
                    <a:pt x="113" y="265"/>
                    <a:pt x="116" y="263"/>
                  </a:cubicBezTo>
                  <a:cubicBezTo>
                    <a:pt x="119" y="262"/>
                    <a:pt x="122" y="268"/>
                    <a:pt x="126" y="268"/>
                  </a:cubicBezTo>
                  <a:cubicBezTo>
                    <a:pt x="130" y="269"/>
                    <a:pt x="134" y="267"/>
                    <a:pt x="138" y="267"/>
                  </a:cubicBezTo>
                  <a:cubicBezTo>
                    <a:pt x="144" y="266"/>
                    <a:pt x="150" y="266"/>
                    <a:pt x="155" y="263"/>
                  </a:cubicBezTo>
                  <a:cubicBezTo>
                    <a:pt x="161" y="260"/>
                    <a:pt x="167" y="255"/>
                    <a:pt x="172" y="250"/>
                  </a:cubicBezTo>
                  <a:cubicBezTo>
                    <a:pt x="176" y="246"/>
                    <a:pt x="180" y="240"/>
                    <a:pt x="181" y="235"/>
                  </a:cubicBezTo>
                  <a:cubicBezTo>
                    <a:pt x="182" y="232"/>
                    <a:pt x="181" y="228"/>
                    <a:pt x="180" y="225"/>
                  </a:cubicBezTo>
                  <a:cubicBezTo>
                    <a:pt x="179" y="224"/>
                    <a:pt x="177" y="226"/>
                    <a:pt x="176" y="225"/>
                  </a:cubicBezTo>
                  <a:cubicBezTo>
                    <a:pt x="175" y="224"/>
                    <a:pt x="173" y="221"/>
                    <a:pt x="173" y="219"/>
                  </a:cubicBezTo>
                  <a:cubicBezTo>
                    <a:pt x="172" y="218"/>
                    <a:pt x="174" y="217"/>
                    <a:pt x="174" y="215"/>
                  </a:cubicBezTo>
                  <a:cubicBezTo>
                    <a:pt x="174" y="213"/>
                    <a:pt x="174" y="210"/>
                    <a:pt x="172" y="208"/>
                  </a:cubicBezTo>
                  <a:cubicBezTo>
                    <a:pt x="167" y="204"/>
                    <a:pt x="161" y="203"/>
                    <a:pt x="156" y="200"/>
                  </a:cubicBezTo>
                  <a:cubicBezTo>
                    <a:pt x="154" y="199"/>
                    <a:pt x="153" y="197"/>
                    <a:pt x="152" y="195"/>
                  </a:cubicBezTo>
                  <a:cubicBezTo>
                    <a:pt x="152" y="194"/>
                    <a:pt x="155" y="194"/>
                    <a:pt x="155" y="193"/>
                  </a:cubicBezTo>
                  <a:cubicBezTo>
                    <a:pt x="155" y="191"/>
                    <a:pt x="153" y="189"/>
                    <a:pt x="153" y="187"/>
                  </a:cubicBezTo>
                  <a:cubicBezTo>
                    <a:pt x="152" y="183"/>
                    <a:pt x="152" y="180"/>
                    <a:pt x="153" y="176"/>
                  </a:cubicBezTo>
                  <a:cubicBezTo>
                    <a:pt x="154" y="174"/>
                    <a:pt x="157" y="172"/>
                    <a:pt x="158" y="170"/>
                  </a:cubicBezTo>
                  <a:cubicBezTo>
                    <a:pt x="158" y="169"/>
                    <a:pt x="157" y="167"/>
                    <a:pt x="157" y="165"/>
                  </a:cubicBezTo>
                  <a:cubicBezTo>
                    <a:pt x="157" y="164"/>
                    <a:pt x="159" y="163"/>
                    <a:pt x="159" y="162"/>
                  </a:cubicBezTo>
                  <a:cubicBezTo>
                    <a:pt x="158" y="159"/>
                    <a:pt x="156" y="157"/>
                    <a:pt x="156" y="155"/>
                  </a:cubicBezTo>
                  <a:cubicBezTo>
                    <a:pt x="157" y="152"/>
                    <a:pt x="159" y="150"/>
                    <a:pt x="160" y="148"/>
                  </a:cubicBezTo>
                  <a:cubicBezTo>
                    <a:pt x="160" y="144"/>
                    <a:pt x="159" y="139"/>
                    <a:pt x="160" y="135"/>
                  </a:cubicBezTo>
                  <a:cubicBezTo>
                    <a:pt x="160" y="133"/>
                    <a:pt x="162" y="131"/>
                    <a:pt x="163" y="129"/>
                  </a:cubicBezTo>
                  <a:cubicBezTo>
                    <a:pt x="167" y="124"/>
                    <a:pt x="171" y="120"/>
                    <a:pt x="174" y="115"/>
                  </a:cubicBezTo>
                  <a:cubicBezTo>
                    <a:pt x="177" y="110"/>
                    <a:pt x="178" y="104"/>
                    <a:pt x="181" y="100"/>
                  </a:cubicBezTo>
                  <a:cubicBezTo>
                    <a:pt x="183" y="97"/>
                    <a:pt x="187" y="97"/>
                    <a:pt x="189" y="95"/>
                  </a:cubicBezTo>
                  <a:cubicBezTo>
                    <a:pt x="191" y="93"/>
                    <a:pt x="192" y="90"/>
                    <a:pt x="194" y="88"/>
                  </a:cubicBezTo>
                  <a:cubicBezTo>
                    <a:pt x="198" y="85"/>
                    <a:pt x="204" y="85"/>
                    <a:pt x="206" y="82"/>
                  </a:cubicBezTo>
                  <a:cubicBezTo>
                    <a:pt x="208" y="79"/>
                    <a:pt x="206" y="76"/>
                    <a:pt x="206" y="73"/>
                  </a:cubicBezTo>
                  <a:cubicBezTo>
                    <a:pt x="206" y="70"/>
                    <a:pt x="208" y="68"/>
                    <a:pt x="207" y="66"/>
                  </a:cubicBezTo>
                  <a:cubicBezTo>
                    <a:pt x="207" y="64"/>
                    <a:pt x="204" y="61"/>
                    <a:pt x="203" y="59"/>
                  </a:cubicBezTo>
                  <a:cubicBezTo>
                    <a:pt x="202" y="58"/>
                    <a:pt x="201" y="57"/>
                    <a:pt x="200" y="57"/>
                  </a:cubicBezTo>
                  <a:cubicBezTo>
                    <a:pt x="198" y="57"/>
                    <a:pt x="196" y="57"/>
                    <a:pt x="195" y="57"/>
                  </a:cubicBezTo>
                  <a:cubicBezTo>
                    <a:pt x="195" y="60"/>
                    <a:pt x="195" y="62"/>
                    <a:pt x="195" y="65"/>
                  </a:cubicBezTo>
                  <a:cubicBezTo>
                    <a:pt x="195" y="67"/>
                    <a:pt x="196" y="69"/>
                    <a:pt x="195" y="71"/>
                  </a:cubicBezTo>
                  <a:cubicBezTo>
                    <a:pt x="193" y="73"/>
                    <a:pt x="190" y="75"/>
                    <a:pt x="188" y="77"/>
                  </a:cubicBezTo>
                  <a:cubicBezTo>
                    <a:pt x="186" y="80"/>
                    <a:pt x="185" y="83"/>
                    <a:pt x="183" y="86"/>
                  </a:cubicBezTo>
                  <a:cubicBezTo>
                    <a:pt x="182" y="86"/>
                    <a:pt x="182" y="85"/>
                    <a:pt x="181" y="85"/>
                  </a:cubicBezTo>
                  <a:cubicBezTo>
                    <a:pt x="180" y="84"/>
                    <a:pt x="178" y="83"/>
                    <a:pt x="176" y="84"/>
                  </a:cubicBezTo>
                  <a:cubicBezTo>
                    <a:pt x="173" y="84"/>
                    <a:pt x="171" y="87"/>
                    <a:pt x="168" y="87"/>
                  </a:cubicBezTo>
                  <a:cubicBezTo>
                    <a:pt x="164" y="87"/>
                    <a:pt x="160" y="84"/>
                    <a:pt x="155" y="83"/>
                  </a:cubicBezTo>
                  <a:cubicBezTo>
                    <a:pt x="152" y="82"/>
                    <a:pt x="147" y="86"/>
                    <a:pt x="146" y="83"/>
                  </a:cubicBezTo>
                  <a:cubicBezTo>
                    <a:pt x="144" y="80"/>
                    <a:pt x="149" y="77"/>
                    <a:pt x="150" y="74"/>
                  </a:cubicBezTo>
                  <a:cubicBezTo>
                    <a:pt x="150" y="72"/>
                    <a:pt x="148" y="69"/>
                    <a:pt x="150" y="67"/>
                  </a:cubicBezTo>
                  <a:cubicBezTo>
                    <a:pt x="151" y="66"/>
                    <a:pt x="155" y="67"/>
                    <a:pt x="156" y="65"/>
                  </a:cubicBezTo>
                  <a:cubicBezTo>
                    <a:pt x="157" y="62"/>
                    <a:pt x="157" y="58"/>
                    <a:pt x="156" y="54"/>
                  </a:cubicBezTo>
                  <a:cubicBezTo>
                    <a:pt x="156" y="52"/>
                    <a:pt x="155" y="50"/>
                    <a:pt x="153" y="49"/>
                  </a:cubicBezTo>
                  <a:cubicBezTo>
                    <a:pt x="148" y="47"/>
                    <a:pt x="143" y="47"/>
                    <a:pt x="139" y="45"/>
                  </a:cubicBezTo>
                  <a:cubicBezTo>
                    <a:pt x="134" y="42"/>
                    <a:pt x="131" y="37"/>
                    <a:pt x="127" y="35"/>
                  </a:cubicBezTo>
                  <a:cubicBezTo>
                    <a:pt x="125" y="34"/>
                    <a:pt x="122" y="36"/>
                    <a:pt x="120" y="35"/>
                  </a:cubicBezTo>
                  <a:cubicBezTo>
                    <a:pt x="117" y="33"/>
                    <a:pt x="115" y="31"/>
                    <a:pt x="112" y="29"/>
                  </a:cubicBezTo>
                  <a:cubicBezTo>
                    <a:pt x="108" y="26"/>
                    <a:pt x="104" y="25"/>
                    <a:pt x="100" y="22"/>
                  </a:cubicBezTo>
                  <a:cubicBezTo>
                    <a:pt x="98" y="19"/>
                    <a:pt x="98" y="16"/>
                    <a:pt x="96" y="14"/>
                  </a:cubicBezTo>
                  <a:cubicBezTo>
                    <a:pt x="95" y="12"/>
                    <a:pt x="93" y="10"/>
                    <a:pt x="91" y="8"/>
                  </a:cubicBezTo>
                  <a:cubicBezTo>
                    <a:pt x="90" y="7"/>
                    <a:pt x="89" y="5"/>
                    <a:pt x="88" y="4"/>
                  </a:cubicBezTo>
                  <a:cubicBezTo>
                    <a:pt x="84" y="3"/>
                    <a:pt x="79" y="3"/>
                    <a:pt x="75" y="4"/>
                  </a:cubicBezTo>
                  <a:cubicBezTo>
                    <a:pt x="73" y="5"/>
                    <a:pt x="72" y="8"/>
                    <a:pt x="71" y="11"/>
                  </a:cubicBezTo>
                  <a:cubicBezTo>
                    <a:pt x="70" y="13"/>
                    <a:pt x="72" y="20"/>
                    <a:pt x="70" y="18"/>
                  </a:cubicBezTo>
                  <a:cubicBezTo>
                    <a:pt x="67" y="16"/>
                    <a:pt x="69" y="9"/>
                    <a:pt x="66" y="7"/>
                  </a:cubicBezTo>
                  <a:cubicBezTo>
                    <a:pt x="63" y="5"/>
                    <a:pt x="57" y="8"/>
                    <a:pt x="53" y="6"/>
                  </a:cubicBezTo>
                  <a:cubicBezTo>
                    <a:pt x="50" y="5"/>
                    <a:pt x="49" y="0"/>
                    <a:pt x="46" y="1"/>
                  </a:cubicBezTo>
                  <a:cubicBezTo>
                    <a:pt x="44" y="1"/>
                    <a:pt x="46" y="6"/>
                    <a:pt x="44" y="7"/>
                  </a:cubicBezTo>
                  <a:cubicBezTo>
                    <a:pt x="44" y="9"/>
                    <a:pt x="42" y="8"/>
                    <a:pt x="41" y="9"/>
                  </a:cubicBezTo>
                  <a:cubicBezTo>
                    <a:pt x="39" y="10"/>
                    <a:pt x="38" y="11"/>
                    <a:pt x="38" y="12"/>
                  </a:cubicBezTo>
                  <a:cubicBezTo>
                    <a:pt x="36" y="14"/>
                    <a:pt x="35" y="16"/>
                    <a:pt x="34" y="17"/>
                  </a:cubicBezTo>
                  <a:cubicBezTo>
                    <a:pt x="35" y="19"/>
                    <a:pt x="36" y="22"/>
                    <a:pt x="36" y="24"/>
                  </a:cubicBezTo>
                  <a:cubicBezTo>
                    <a:pt x="35" y="28"/>
                    <a:pt x="36" y="32"/>
                    <a:pt x="33" y="36"/>
                  </a:cubicBezTo>
                  <a:cubicBezTo>
                    <a:pt x="31" y="39"/>
                    <a:pt x="26" y="39"/>
                    <a:pt x="23" y="41"/>
                  </a:cubicBezTo>
                  <a:cubicBezTo>
                    <a:pt x="21" y="42"/>
                    <a:pt x="18" y="44"/>
                    <a:pt x="18" y="46"/>
                  </a:cubicBezTo>
                  <a:cubicBezTo>
                    <a:pt x="18" y="49"/>
                    <a:pt x="22" y="50"/>
                    <a:pt x="23" y="52"/>
                  </a:cubicBezTo>
                  <a:cubicBezTo>
                    <a:pt x="23" y="53"/>
                    <a:pt x="21" y="52"/>
                    <a:pt x="21" y="53"/>
                  </a:cubicBezTo>
                  <a:cubicBezTo>
                    <a:pt x="20" y="55"/>
                    <a:pt x="20" y="57"/>
                    <a:pt x="20" y="58"/>
                  </a:cubicBezTo>
                  <a:cubicBezTo>
                    <a:pt x="21" y="62"/>
                    <a:pt x="23" y="65"/>
                    <a:pt x="23" y="68"/>
                  </a:cubicBezTo>
                  <a:cubicBezTo>
                    <a:pt x="23" y="71"/>
                    <a:pt x="21" y="73"/>
                    <a:pt x="22" y="75"/>
                  </a:cubicBezTo>
                  <a:cubicBezTo>
                    <a:pt x="22" y="77"/>
                    <a:pt x="27" y="79"/>
                    <a:pt x="26" y="82"/>
                  </a:cubicBezTo>
                  <a:cubicBezTo>
                    <a:pt x="25" y="84"/>
                    <a:pt x="20" y="81"/>
                    <a:pt x="19" y="83"/>
                  </a:cubicBezTo>
                  <a:cubicBezTo>
                    <a:pt x="17" y="86"/>
                    <a:pt x="18" y="91"/>
                    <a:pt x="16" y="95"/>
                  </a:cubicBezTo>
                  <a:cubicBezTo>
                    <a:pt x="15" y="98"/>
                    <a:pt x="11" y="100"/>
                    <a:pt x="9" y="103"/>
                  </a:cubicBezTo>
                  <a:cubicBezTo>
                    <a:pt x="8" y="106"/>
                    <a:pt x="11" y="112"/>
                    <a:pt x="9" y="111"/>
                  </a:cubicBezTo>
                  <a:cubicBezTo>
                    <a:pt x="8" y="113"/>
                    <a:pt x="8" y="114"/>
                    <a:pt x="7" y="115"/>
                  </a:cubicBezTo>
                  <a:cubicBezTo>
                    <a:pt x="11" y="116"/>
                    <a:pt x="10" y="123"/>
                    <a:pt x="10" y="127"/>
                  </a:cubicBezTo>
                  <a:cubicBezTo>
                    <a:pt x="9" y="132"/>
                    <a:pt x="5" y="136"/>
                    <a:pt x="4" y="141"/>
                  </a:cubicBezTo>
                  <a:cubicBezTo>
                    <a:pt x="3" y="144"/>
                    <a:pt x="3" y="147"/>
                    <a:pt x="4" y="151"/>
                  </a:cubicBezTo>
                  <a:cubicBezTo>
                    <a:pt x="4" y="153"/>
                    <a:pt x="7" y="154"/>
                    <a:pt x="7" y="156"/>
                  </a:cubicBezTo>
                  <a:cubicBezTo>
                    <a:pt x="7" y="158"/>
                    <a:pt x="4" y="159"/>
                    <a:pt x="5" y="160"/>
                  </a:cubicBezTo>
                  <a:cubicBezTo>
                    <a:pt x="6" y="163"/>
                    <a:pt x="10" y="163"/>
                    <a:pt x="11" y="165"/>
                  </a:cubicBezTo>
                  <a:cubicBezTo>
                    <a:pt x="12" y="169"/>
                    <a:pt x="9" y="173"/>
                    <a:pt x="10" y="176"/>
                  </a:cubicBezTo>
                  <a:cubicBezTo>
                    <a:pt x="11" y="178"/>
                    <a:pt x="15" y="174"/>
                    <a:pt x="15" y="176"/>
                  </a:cubicBezTo>
                  <a:cubicBezTo>
                    <a:pt x="17" y="179"/>
                    <a:pt x="14" y="184"/>
                    <a:pt x="14" y="187"/>
                  </a:cubicBezTo>
                  <a:cubicBezTo>
                    <a:pt x="12" y="193"/>
                    <a:pt x="10" y="199"/>
                    <a:pt x="9" y="207"/>
                  </a:cubicBezTo>
                  <a:cubicBezTo>
                    <a:pt x="9" y="208"/>
                    <a:pt x="7" y="208"/>
                    <a:pt x="7" y="209"/>
                  </a:cubicBezTo>
                  <a:cubicBezTo>
                    <a:pt x="7" y="214"/>
                    <a:pt x="12" y="214"/>
                    <a:pt x="10" y="222"/>
                  </a:cubicBezTo>
                  <a:cubicBezTo>
                    <a:pt x="9" y="225"/>
                    <a:pt x="3" y="224"/>
                    <a:pt x="2" y="226"/>
                  </a:cubicBezTo>
                  <a:cubicBezTo>
                    <a:pt x="1" y="233"/>
                    <a:pt x="3" y="239"/>
                    <a:pt x="5" y="246"/>
                  </a:cubicBezTo>
                  <a:cubicBezTo>
                    <a:pt x="6" y="251"/>
                    <a:pt x="11" y="255"/>
                    <a:pt x="10" y="260"/>
                  </a:cubicBezTo>
                  <a:cubicBezTo>
                    <a:pt x="10" y="263"/>
                    <a:pt x="4" y="263"/>
                    <a:pt x="2" y="265"/>
                  </a:cubicBezTo>
                  <a:cubicBezTo>
                    <a:pt x="1" y="268"/>
                    <a:pt x="4" y="271"/>
                    <a:pt x="4" y="274"/>
                  </a:cubicBezTo>
                  <a:cubicBezTo>
                    <a:pt x="4" y="276"/>
                    <a:pt x="2" y="278"/>
                    <a:pt x="2" y="280"/>
                  </a:cubicBezTo>
                  <a:cubicBezTo>
                    <a:pt x="2" y="283"/>
                    <a:pt x="2" y="286"/>
                    <a:pt x="2" y="289"/>
                  </a:cubicBezTo>
                  <a:cubicBezTo>
                    <a:pt x="1" y="293"/>
                    <a:pt x="1" y="297"/>
                    <a:pt x="1" y="301"/>
                  </a:cubicBezTo>
                  <a:cubicBezTo>
                    <a:pt x="2" y="305"/>
                    <a:pt x="5" y="308"/>
                    <a:pt x="5" y="312"/>
                  </a:cubicBezTo>
                  <a:cubicBezTo>
                    <a:pt x="6" y="315"/>
                    <a:pt x="3" y="317"/>
                    <a:pt x="3" y="320"/>
                  </a:cubicBezTo>
                  <a:cubicBezTo>
                    <a:pt x="2" y="324"/>
                    <a:pt x="1" y="328"/>
                    <a:pt x="3" y="333"/>
                  </a:cubicBezTo>
                  <a:cubicBezTo>
                    <a:pt x="3" y="334"/>
                    <a:pt x="6" y="333"/>
                    <a:pt x="7" y="334"/>
                  </a:cubicBezTo>
                  <a:cubicBezTo>
                    <a:pt x="8" y="335"/>
                    <a:pt x="7" y="336"/>
                    <a:pt x="7" y="337"/>
                  </a:cubicBezTo>
                  <a:cubicBezTo>
                    <a:pt x="7" y="341"/>
                    <a:pt x="9" y="344"/>
                    <a:pt x="9" y="347"/>
                  </a:cubicBezTo>
                  <a:cubicBezTo>
                    <a:pt x="10" y="350"/>
                    <a:pt x="7" y="353"/>
                    <a:pt x="9" y="356"/>
                  </a:cubicBezTo>
                  <a:cubicBezTo>
                    <a:pt x="11" y="358"/>
                    <a:pt x="15" y="356"/>
                    <a:pt x="17" y="357"/>
                  </a:cubicBezTo>
                  <a:cubicBezTo>
                    <a:pt x="19" y="357"/>
                    <a:pt x="19" y="359"/>
                    <a:pt x="19" y="360"/>
                  </a:cubicBezTo>
                  <a:cubicBezTo>
                    <a:pt x="19" y="361"/>
                    <a:pt x="18" y="363"/>
                    <a:pt x="17" y="363"/>
                  </a:cubicBezTo>
                  <a:cubicBezTo>
                    <a:pt x="15" y="364"/>
                    <a:pt x="14" y="361"/>
                    <a:pt x="12" y="361"/>
                  </a:cubicBezTo>
                  <a:cubicBezTo>
                    <a:pt x="11" y="361"/>
                    <a:pt x="7" y="362"/>
                    <a:pt x="8" y="363"/>
                  </a:cubicBezTo>
                  <a:cubicBezTo>
                    <a:pt x="10" y="366"/>
                    <a:pt x="17" y="365"/>
                    <a:pt x="18" y="369"/>
                  </a:cubicBezTo>
                  <a:cubicBezTo>
                    <a:pt x="19" y="372"/>
                    <a:pt x="12" y="373"/>
                    <a:pt x="11" y="376"/>
                  </a:cubicBezTo>
                  <a:cubicBezTo>
                    <a:pt x="11" y="378"/>
                    <a:pt x="16" y="379"/>
                    <a:pt x="16" y="381"/>
                  </a:cubicBezTo>
                  <a:cubicBezTo>
                    <a:pt x="17" y="385"/>
                    <a:pt x="16" y="388"/>
                    <a:pt x="16" y="391"/>
                  </a:cubicBezTo>
                  <a:cubicBezTo>
                    <a:pt x="15" y="393"/>
                    <a:pt x="14" y="394"/>
                    <a:pt x="13" y="396"/>
                  </a:cubicBezTo>
                  <a:cubicBezTo>
                    <a:pt x="13" y="397"/>
                    <a:pt x="13" y="399"/>
                    <a:pt x="13" y="400"/>
                  </a:cubicBezTo>
                  <a:cubicBezTo>
                    <a:pt x="11" y="404"/>
                    <a:pt x="7" y="407"/>
                    <a:pt x="7" y="411"/>
                  </a:cubicBezTo>
                  <a:cubicBezTo>
                    <a:pt x="7" y="414"/>
                    <a:pt x="13" y="415"/>
                    <a:pt x="14" y="417"/>
                  </a:cubicBezTo>
                  <a:cubicBezTo>
                    <a:pt x="14" y="421"/>
                    <a:pt x="12" y="424"/>
                    <a:pt x="11" y="427"/>
                  </a:cubicBezTo>
                  <a:cubicBezTo>
                    <a:pt x="10" y="429"/>
                    <a:pt x="10" y="431"/>
                    <a:pt x="8" y="433"/>
                  </a:cubicBezTo>
                  <a:cubicBezTo>
                    <a:pt x="6" y="436"/>
                    <a:pt x="2" y="437"/>
                    <a:pt x="1" y="441"/>
                  </a:cubicBezTo>
                  <a:cubicBezTo>
                    <a:pt x="0" y="445"/>
                    <a:pt x="1" y="450"/>
                    <a:pt x="3" y="453"/>
                  </a:cubicBezTo>
                  <a:cubicBezTo>
                    <a:pt x="5" y="457"/>
                    <a:pt x="4" y="462"/>
                    <a:pt x="8" y="465"/>
                  </a:cubicBezTo>
                  <a:cubicBezTo>
                    <a:pt x="10" y="466"/>
                    <a:pt x="14" y="460"/>
                    <a:pt x="16" y="463"/>
                  </a:cubicBezTo>
                  <a:cubicBezTo>
                    <a:pt x="20" y="466"/>
                    <a:pt x="19" y="472"/>
                    <a:pt x="21" y="477"/>
                  </a:cubicBezTo>
                  <a:cubicBezTo>
                    <a:pt x="21" y="478"/>
                    <a:pt x="21" y="478"/>
                    <a:pt x="22" y="479"/>
                  </a:cubicBezTo>
                  <a:cubicBezTo>
                    <a:pt x="23" y="482"/>
                    <a:pt x="24" y="487"/>
                    <a:pt x="27" y="488"/>
                  </a:cubicBezTo>
                  <a:cubicBezTo>
                    <a:pt x="34" y="490"/>
                    <a:pt x="41" y="487"/>
                    <a:pt x="49" y="488"/>
                  </a:cubicBezTo>
                  <a:cubicBezTo>
                    <a:pt x="52" y="488"/>
                    <a:pt x="55" y="490"/>
                    <a:pt x="58" y="49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52" name="Freeform 2532"/>
            <p:cNvSpPr>
              <a:spLocks noChangeAspect="1"/>
            </p:cNvSpPr>
            <p:nvPr/>
          </p:nvSpPr>
          <p:spPr bwMode="auto">
            <a:xfrm>
              <a:off x="9032094" y="14330527"/>
              <a:ext cx="549411" cy="4007031"/>
            </a:xfrm>
            <a:custGeom>
              <a:avLst/>
              <a:gdLst>
                <a:gd name="T0" fmla="*/ 71 w 68"/>
                <a:gd name="T1" fmla="*/ 92 h 547"/>
                <a:gd name="T2" fmla="*/ 61 w 68"/>
                <a:gd name="T3" fmla="*/ 60 h 547"/>
                <a:gd name="T4" fmla="*/ 54 w 68"/>
                <a:gd name="T5" fmla="*/ 50 h 547"/>
                <a:gd name="T6" fmla="*/ 54 w 68"/>
                <a:gd name="T7" fmla="*/ 37 h 547"/>
                <a:gd name="T8" fmla="*/ 47 w 68"/>
                <a:gd name="T9" fmla="*/ 7 h 547"/>
                <a:gd name="T10" fmla="*/ 35 w 68"/>
                <a:gd name="T11" fmla="*/ 11 h 547"/>
                <a:gd name="T12" fmla="*/ 34 w 68"/>
                <a:gd name="T13" fmla="*/ 43 h 547"/>
                <a:gd name="T14" fmla="*/ 34 w 68"/>
                <a:gd name="T15" fmla="*/ 97 h 547"/>
                <a:gd name="T16" fmla="*/ 34 w 68"/>
                <a:gd name="T17" fmla="*/ 133 h 547"/>
                <a:gd name="T18" fmla="*/ 33 w 68"/>
                <a:gd name="T19" fmla="*/ 165 h 547"/>
                <a:gd name="T20" fmla="*/ 28 w 68"/>
                <a:gd name="T21" fmla="*/ 223 h 547"/>
                <a:gd name="T22" fmla="*/ 30 w 68"/>
                <a:gd name="T23" fmla="*/ 273 h 547"/>
                <a:gd name="T24" fmla="*/ 27 w 68"/>
                <a:gd name="T25" fmla="*/ 305 h 547"/>
                <a:gd name="T26" fmla="*/ 13 w 68"/>
                <a:gd name="T27" fmla="*/ 354 h 547"/>
                <a:gd name="T28" fmla="*/ 12 w 68"/>
                <a:gd name="T29" fmla="*/ 386 h 547"/>
                <a:gd name="T30" fmla="*/ 12 w 68"/>
                <a:gd name="T31" fmla="*/ 437 h 547"/>
                <a:gd name="T32" fmla="*/ 27 w 68"/>
                <a:gd name="T33" fmla="*/ 433 h 547"/>
                <a:gd name="T34" fmla="*/ 34 w 68"/>
                <a:gd name="T35" fmla="*/ 447 h 547"/>
                <a:gd name="T36" fmla="*/ 36 w 68"/>
                <a:gd name="T37" fmla="*/ 458 h 547"/>
                <a:gd name="T38" fmla="*/ 34 w 68"/>
                <a:gd name="T39" fmla="*/ 491 h 547"/>
                <a:gd name="T40" fmla="*/ 37 w 68"/>
                <a:gd name="T41" fmla="*/ 511 h 547"/>
                <a:gd name="T42" fmla="*/ 28 w 68"/>
                <a:gd name="T43" fmla="*/ 543 h 547"/>
                <a:gd name="T44" fmla="*/ 10 w 68"/>
                <a:gd name="T45" fmla="*/ 529 h 547"/>
                <a:gd name="T46" fmla="*/ 5 w 68"/>
                <a:gd name="T47" fmla="*/ 542 h 547"/>
                <a:gd name="T48" fmla="*/ 27 w 68"/>
                <a:gd name="T49" fmla="*/ 548 h 547"/>
                <a:gd name="T50" fmla="*/ 17 w 68"/>
                <a:gd name="T51" fmla="*/ 562 h 547"/>
                <a:gd name="T52" fmla="*/ 36 w 68"/>
                <a:gd name="T53" fmla="*/ 574 h 547"/>
                <a:gd name="T54" fmla="*/ 22 w 68"/>
                <a:gd name="T55" fmla="*/ 578 h 547"/>
                <a:gd name="T56" fmla="*/ 29 w 68"/>
                <a:gd name="T57" fmla="*/ 602 h 547"/>
                <a:gd name="T58" fmla="*/ 30 w 68"/>
                <a:gd name="T59" fmla="*/ 609 h 547"/>
                <a:gd name="T60" fmla="*/ 34 w 68"/>
                <a:gd name="T61" fmla="*/ 627 h 547"/>
                <a:gd name="T62" fmla="*/ 41 w 68"/>
                <a:gd name="T63" fmla="*/ 639 h 547"/>
                <a:gd name="T64" fmla="*/ 53 w 68"/>
                <a:gd name="T65" fmla="*/ 650 h 547"/>
                <a:gd name="T66" fmla="*/ 58 w 68"/>
                <a:gd name="T67" fmla="*/ 644 h 547"/>
                <a:gd name="T68" fmla="*/ 58 w 68"/>
                <a:gd name="T69" fmla="*/ 628 h 547"/>
                <a:gd name="T70" fmla="*/ 40 w 68"/>
                <a:gd name="T71" fmla="*/ 602 h 547"/>
                <a:gd name="T72" fmla="*/ 55 w 68"/>
                <a:gd name="T73" fmla="*/ 573 h 547"/>
                <a:gd name="T74" fmla="*/ 54 w 68"/>
                <a:gd name="T75" fmla="*/ 548 h 547"/>
                <a:gd name="T76" fmla="*/ 52 w 68"/>
                <a:gd name="T77" fmla="*/ 524 h 547"/>
                <a:gd name="T78" fmla="*/ 53 w 68"/>
                <a:gd name="T79" fmla="*/ 506 h 547"/>
                <a:gd name="T80" fmla="*/ 59 w 68"/>
                <a:gd name="T81" fmla="*/ 501 h 547"/>
                <a:gd name="T82" fmla="*/ 47 w 68"/>
                <a:gd name="T83" fmla="*/ 477 h 547"/>
                <a:gd name="T84" fmla="*/ 42 w 68"/>
                <a:gd name="T85" fmla="*/ 457 h 547"/>
                <a:gd name="T86" fmla="*/ 41 w 68"/>
                <a:gd name="T87" fmla="*/ 420 h 547"/>
                <a:gd name="T88" fmla="*/ 41 w 68"/>
                <a:gd name="T89" fmla="*/ 391 h 547"/>
                <a:gd name="T90" fmla="*/ 41 w 68"/>
                <a:gd name="T91" fmla="*/ 344 h 547"/>
                <a:gd name="T92" fmla="*/ 49 w 68"/>
                <a:gd name="T93" fmla="*/ 321 h 547"/>
                <a:gd name="T94" fmla="*/ 51 w 68"/>
                <a:gd name="T95" fmla="*/ 284 h 547"/>
                <a:gd name="T96" fmla="*/ 47 w 68"/>
                <a:gd name="T97" fmla="*/ 260 h 547"/>
                <a:gd name="T98" fmla="*/ 51 w 68"/>
                <a:gd name="T99" fmla="*/ 225 h 547"/>
                <a:gd name="T100" fmla="*/ 49 w 68"/>
                <a:gd name="T101" fmla="*/ 197 h 547"/>
                <a:gd name="T102" fmla="*/ 70 w 68"/>
                <a:gd name="T103" fmla="*/ 171 h 547"/>
                <a:gd name="T104" fmla="*/ 63 w 68"/>
                <a:gd name="T105" fmla="*/ 143 h 547"/>
                <a:gd name="T106" fmla="*/ 60 w 68"/>
                <a:gd name="T107" fmla="*/ 128 h 547"/>
                <a:gd name="T108" fmla="*/ 82 w 68"/>
                <a:gd name="T109" fmla="*/ 102 h 5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
                <a:gd name="T166" fmla="*/ 0 h 547"/>
                <a:gd name="T167" fmla="*/ 68 w 68"/>
                <a:gd name="T168" fmla="*/ 547 h 54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 h="547">
                  <a:moveTo>
                    <a:pt x="66" y="78"/>
                  </a:moveTo>
                  <a:cubicBezTo>
                    <a:pt x="65" y="78"/>
                    <a:pt x="64" y="79"/>
                    <a:pt x="62" y="78"/>
                  </a:cubicBezTo>
                  <a:cubicBezTo>
                    <a:pt x="61" y="78"/>
                    <a:pt x="60" y="78"/>
                    <a:pt x="59" y="77"/>
                  </a:cubicBezTo>
                  <a:cubicBezTo>
                    <a:pt x="58" y="75"/>
                    <a:pt x="59" y="73"/>
                    <a:pt x="58" y="72"/>
                  </a:cubicBezTo>
                  <a:cubicBezTo>
                    <a:pt x="57" y="67"/>
                    <a:pt x="55" y="62"/>
                    <a:pt x="53" y="57"/>
                  </a:cubicBezTo>
                  <a:cubicBezTo>
                    <a:pt x="52" y="55"/>
                    <a:pt x="52" y="52"/>
                    <a:pt x="51" y="50"/>
                  </a:cubicBezTo>
                  <a:cubicBezTo>
                    <a:pt x="50" y="49"/>
                    <a:pt x="48" y="50"/>
                    <a:pt x="48" y="49"/>
                  </a:cubicBezTo>
                  <a:cubicBezTo>
                    <a:pt x="47" y="48"/>
                    <a:pt x="48" y="46"/>
                    <a:pt x="48" y="45"/>
                  </a:cubicBezTo>
                  <a:cubicBezTo>
                    <a:pt x="48" y="43"/>
                    <a:pt x="46" y="43"/>
                    <a:pt x="45" y="42"/>
                  </a:cubicBezTo>
                  <a:cubicBezTo>
                    <a:pt x="45" y="40"/>
                    <a:pt x="45" y="38"/>
                    <a:pt x="45" y="36"/>
                  </a:cubicBezTo>
                  <a:cubicBezTo>
                    <a:pt x="45" y="35"/>
                    <a:pt x="46" y="34"/>
                    <a:pt x="46" y="34"/>
                  </a:cubicBezTo>
                  <a:cubicBezTo>
                    <a:pt x="47" y="33"/>
                    <a:pt x="45" y="32"/>
                    <a:pt x="45" y="31"/>
                  </a:cubicBezTo>
                  <a:cubicBezTo>
                    <a:pt x="45" y="29"/>
                    <a:pt x="47" y="28"/>
                    <a:pt x="47" y="26"/>
                  </a:cubicBezTo>
                  <a:cubicBezTo>
                    <a:pt x="46" y="24"/>
                    <a:pt x="43" y="22"/>
                    <a:pt x="42" y="20"/>
                  </a:cubicBezTo>
                  <a:cubicBezTo>
                    <a:pt x="40" y="15"/>
                    <a:pt x="41" y="11"/>
                    <a:pt x="39" y="6"/>
                  </a:cubicBezTo>
                  <a:cubicBezTo>
                    <a:pt x="38" y="4"/>
                    <a:pt x="35" y="3"/>
                    <a:pt x="34" y="1"/>
                  </a:cubicBezTo>
                  <a:cubicBezTo>
                    <a:pt x="32" y="1"/>
                    <a:pt x="30" y="0"/>
                    <a:pt x="29" y="1"/>
                  </a:cubicBezTo>
                  <a:cubicBezTo>
                    <a:pt x="28" y="4"/>
                    <a:pt x="31" y="7"/>
                    <a:pt x="29" y="9"/>
                  </a:cubicBezTo>
                  <a:cubicBezTo>
                    <a:pt x="28" y="11"/>
                    <a:pt x="25" y="11"/>
                    <a:pt x="22" y="12"/>
                  </a:cubicBezTo>
                  <a:cubicBezTo>
                    <a:pt x="23" y="15"/>
                    <a:pt x="24" y="18"/>
                    <a:pt x="24" y="21"/>
                  </a:cubicBezTo>
                  <a:cubicBezTo>
                    <a:pt x="25" y="26"/>
                    <a:pt x="27" y="31"/>
                    <a:pt x="28" y="36"/>
                  </a:cubicBezTo>
                  <a:cubicBezTo>
                    <a:pt x="28" y="39"/>
                    <a:pt x="27" y="43"/>
                    <a:pt x="27" y="47"/>
                  </a:cubicBezTo>
                  <a:cubicBezTo>
                    <a:pt x="27" y="51"/>
                    <a:pt x="29" y="54"/>
                    <a:pt x="29" y="58"/>
                  </a:cubicBezTo>
                  <a:cubicBezTo>
                    <a:pt x="30" y="66"/>
                    <a:pt x="29" y="73"/>
                    <a:pt x="28" y="81"/>
                  </a:cubicBezTo>
                  <a:cubicBezTo>
                    <a:pt x="27" y="83"/>
                    <a:pt x="26" y="86"/>
                    <a:pt x="26" y="88"/>
                  </a:cubicBezTo>
                  <a:cubicBezTo>
                    <a:pt x="26" y="90"/>
                    <a:pt x="27" y="91"/>
                    <a:pt x="27" y="93"/>
                  </a:cubicBezTo>
                  <a:cubicBezTo>
                    <a:pt x="28" y="99"/>
                    <a:pt x="27" y="105"/>
                    <a:pt x="28" y="111"/>
                  </a:cubicBezTo>
                  <a:cubicBezTo>
                    <a:pt x="28" y="113"/>
                    <a:pt x="30" y="114"/>
                    <a:pt x="29" y="116"/>
                  </a:cubicBezTo>
                  <a:cubicBezTo>
                    <a:pt x="29" y="118"/>
                    <a:pt x="27" y="120"/>
                    <a:pt x="26" y="122"/>
                  </a:cubicBezTo>
                  <a:cubicBezTo>
                    <a:pt x="26" y="127"/>
                    <a:pt x="27" y="133"/>
                    <a:pt x="27" y="138"/>
                  </a:cubicBezTo>
                  <a:cubicBezTo>
                    <a:pt x="27" y="142"/>
                    <a:pt x="26" y="147"/>
                    <a:pt x="25" y="151"/>
                  </a:cubicBezTo>
                  <a:cubicBezTo>
                    <a:pt x="24" y="158"/>
                    <a:pt x="21" y="164"/>
                    <a:pt x="21" y="171"/>
                  </a:cubicBezTo>
                  <a:cubicBezTo>
                    <a:pt x="20" y="176"/>
                    <a:pt x="24" y="181"/>
                    <a:pt x="23" y="186"/>
                  </a:cubicBezTo>
                  <a:cubicBezTo>
                    <a:pt x="23" y="189"/>
                    <a:pt x="18" y="191"/>
                    <a:pt x="18" y="195"/>
                  </a:cubicBezTo>
                  <a:cubicBezTo>
                    <a:pt x="18" y="200"/>
                    <a:pt x="21" y="205"/>
                    <a:pt x="22" y="211"/>
                  </a:cubicBezTo>
                  <a:cubicBezTo>
                    <a:pt x="23" y="216"/>
                    <a:pt x="25" y="222"/>
                    <a:pt x="25" y="228"/>
                  </a:cubicBezTo>
                  <a:cubicBezTo>
                    <a:pt x="25" y="231"/>
                    <a:pt x="22" y="233"/>
                    <a:pt x="22" y="236"/>
                  </a:cubicBezTo>
                  <a:cubicBezTo>
                    <a:pt x="22" y="239"/>
                    <a:pt x="23" y="242"/>
                    <a:pt x="23" y="246"/>
                  </a:cubicBezTo>
                  <a:cubicBezTo>
                    <a:pt x="23" y="249"/>
                    <a:pt x="23" y="251"/>
                    <a:pt x="22" y="254"/>
                  </a:cubicBezTo>
                  <a:cubicBezTo>
                    <a:pt x="21" y="257"/>
                    <a:pt x="18" y="260"/>
                    <a:pt x="18" y="263"/>
                  </a:cubicBezTo>
                  <a:cubicBezTo>
                    <a:pt x="16" y="272"/>
                    <a:pt x="17" y="280"/>
                    <a:pt x="15" y="289"/>
                  </a:cubicBezTo>
                  <a:cubicBezTo>
                    <a:pt x="15" y="291"/>
                    <a:pt x="12" y="293"/>
                    <a:pt x="11" y="295"/>
                  </a:cubicBezTo>
                  <a:cubicBezTo>
                    <a:pt x="9" y="299"/>
                    <a:pt x="7" y="302"/>
                    <a:pt x="7" y="305"/>
                  </a:cubicBezTo>
                  <a:cubicBezTo>
                    <a:pt x="7" y="308"/>
                    <a:pt x="10" y="311"/>
                    <a:pt x="11" y="314"/>
                  </a:cubicBezTo>
                  <a:cubicBezTo>
                    <a:pt x="11" y="316"/>
                    <a:pt x="10" y="319"/>
                    <a:pt x="10" y="322"/>
                  </a:cubicBezTo>
                  <a:cubicBezTo>
                    <a:pt x="10" y="326"/>
                    <a:pt x="13" y="329"/>
                    <a:pt x="13" y="333"/>
                  </a:cubicBezTo>
                  <a:cubicBezTo>
                    <a:pt x="13" y="337"/>
                    <a:pt x="10" y="341"/>
                    <a:pt x="10" y="346"/>
                  </a:cubicBezTo>
                  <a:cubicBezTo>
                    <a:pt x="9" y="352"/>
                    <a:pt x="9" y="358"/>
                    <a:pt x="10" y="364"/>
                  </a:cubicBezTo>
                  <a:cubicBezTo>
                    <a:pt x="11" y="367"/>
                    <a:pt x="12" y="371"/>
                    <a:pt x="15" y="373"/>
                  </a:cubicBezTo>
                  <a:cubicBezTo>
                    <a:pt x="17" y="374"/>
                    <a:pt x="20" y="375"/>
                    <a:pt x="21" y="373"/>
                  </a:cubicBezTo>
                  <a:cubicBezTo>
                    <a:pt x="23" y="370"/>
                    <a:pt x="21" y="365"/>
                    <a:pt x="22" y="361"/>
                  </a:cubicBezTo>
                  <a:cubicBezTo>
                    <a:pt x="22" y="360"/>
                    <a:pt x="24" y="360"/>
                    <a:pt x="24" y="361"/>
                  </a:cubicBezTo>
                  <a:cubicBezTo>
                    <a:pt x="25" y="363"/>
                    <a:pt x="24" y="366"/>
                    <a:pt x="25" y="368"/>
                  </a:cubicBezTo>
                  <a:cubicBezTo>
                    <a:pt x="25" y="369"/>
                    <a:pt x="27" y="371"/>
                    <a:pt x="28" y="373"/>
                  </a:cubicBezTo>
                  <a:cubicBezTo>
                    <a:pt x="27" y="374"/>
                    <a:pt x="25" y="376"/>
                    <a:pt x="26" y="377"/>
                  </a:cubicBezTo>
                  <a:cubicBezTo>
                    <a:pt x="26" y="378"/>
                    <a:pt x="28" y="376"/>
                    <a:pt x="29" y="378"/>
                  </a:cubicBezTo>
                  <a:cubicBezTo>
                    <a:pt x="30" y="380"/>
                    <a:pt x="30" y="380"/>
                    <a:pt x="30" y="382"/>
                  </a:cubicBezTo>
                  <a:cubicBezTo>
                    <a:pt x="26" y="383"/>
                    <a:pt x="29" y="391"/>
                    <a:pt x="28" y="394"/>
                  </a:cubicBezTo>
                  <a:cubicBezTo>
                    <a:pt x="27" y="396"/>
                    <a:pt x="26" y="398"/>
                    <a:pt x="26" y="401"/>
                  </a:cubicBezTo>
                  <a:cubicBezTo>
                    <a:pt x="26" y="404"/>
                    <a:pt x="28" y="406"/>
                    <a:pt x="28" y="409"/>
                  </a:cubicBezTo>
                  <a:cubicBezTo>
                    <a:pt x="28" y="411"/>
                    <a:pt x="25" y="413"/>
                    <a:pt x="26" y="415"/>
                  </a:cubicBezTo>
                  <a:cubicBezTo>
                    <a:pt x="27" y="417"/>
                    <a:pt x="32" y="416"/>
                    <a:pt x="32" y="417"/>
                  </a:cubicBezTo>
                  <a:cubicBezTo>
                    <a:pt x="34" y="420"/>
                    <a:pt x="33" y="424"/>
                    <a:pt x="31" y="426"/>
                  </a:cubicBezTo>
                  <a:cubicBezTo>
                    <a:pt x="30" y="428"/>
                    <a:pt x="26" y="426"/>
                    <a:pt x="25" y="428"/>
                  </a:cubicBezTo>
                  <a:cubicBezTo>
                    <a:pt x="25" y="431"/>
                    <a:pt x="29" y="432"/>
                    <a:pt x="28" y="434"/>
                  </a:cubicBezTo>
                  <a:cubicBezTo>
                    <a:pt x="28" y="441"/>
                    <a:pt x="25" y="447"/>
                    <a:pt x="23" y="453"/>
                  </a:cubicBezTo>
                  <a:cubicBezTo>
                    <a:pt x="22" y="454"/>
                    <a:pt x="21" y="453"/>
                    <a:pt x="21" y="452"/>
                  </a:cubicBezTo>
                  <a:cubicBezTo>
                    <a:pt x="20" y="449"/>
                    <a:pt x="24" y="445"/>
                    <a:pt x="22" y="444"/>
                  </a:cubicBezTo>
                  <a:cubicBezTo>
                    <a:pt x="17" y="443"/>
                    <a:pt x="13" y="440"/>
                    <a:pt x="8" y="441"/>
                  </a:cubicBezTo>
                  <a:cubicBezTo>
                    <a:pt x="7" y="446"/>
                    <a:pt x="3" y="446"/>
                    <a:pt x="2" y="450"/>
                  </a:cubicBezTo>
                  <a:cubicBezTo>
                    <a:pt x="1" y="452"/>
                    <a:pt x="0" y="456"/>
                    <a:pt x="2" y="457"/>
                  </a:cubicBezTo>
                  <a:cubicBezTo>
                    <a:pt x="4" y="457"/>
                    <a:pt x="6" y="455"/>
                    <a:pt x="4" y="452"/>
                  </a:cubicBezTo>
                  <a:cubicBezTo>
                    <a:pt x="5" y="451"/>
                    <a:pt x="7" y="452"/>
                    <a:pt x="8" y="452"/>
                  </a:cubicBezTo>
                  <a:cubicBezTo>
                    <a:pt x="10" y="451"/>
                    <a:pt x="11" y="454"/>
                    <a:pt x="12" y="455"/>
                  </a:cubicBezTo>
                  <a:cubicBezTo>
                    <a:pt x="15" y="453"/>
                    <a:pt x="20" y="455"/>
                    <a:pt x="22" y="457"/>
                  </a:cubicBezTo>
                  <a:cubicBezTo>
                    <a:pt x="23" y="459"/>
                    <a:pt x="20" y="461"/>
                    <a:pt x="20" y="462"/>
                  </a:cubicBezTo>
                  <a:cubicBezTo>
                    <a:pt x="19" y="463"/>
                    <a:pt x="18" y="465"/>
                    <a:pt x="17" y="466"/>
                  </a:cubicBezTo>
                  <a:cubicBezTo>
                    <a:pt x="16" y="467"/>
                    <a:pt x="14" y="467"/>
                    <a:pt x="14" y="469"/>
                  </a:cubicBezTo>
                  <a:cubicBezTo>
                    <a:pt x="13" y="470"/>
                    <a:pt x="12" y="472"/>
                    <a:pt x="13" y="472"/>
                  </a:cubicBezTo>
                  <a:cubicBezTo>
                    <a:pt x="18" y="473"/>
                    <a:pt x="23" y="470"/>
                    <a:pt x="28" y="472"/>
                  </a:cubicBezTo>
                  <a:cubicBezTo>
                    <a:pt x="30" y="473"/>
                    <a:pt x="32" y="477"/>
                    <a:pt x="30" y="479"/>
                  </a:cubicBezTo>
                  <a:cubicBezTo>
                    <a:pt x="29" y="481"/>
                    <a:pt x="26" y="477"/>
                    <a:pt x="23" y="477"/>
                  </a:cubicBezTo>
                  <a:cubicBezTo>
                    <a:pt x="21" y="476"/>
                    <a:pt x="18" y="474"/>
                    <a:pt x="17" y="476"/>
                  </a:cubicBezTo>
                  <a:cubicBezTo>
                    <a:pt x="15" y="477"/>
                    <a:pt x="16" y="481"/>
                    <a:pt x="18" y="482"/>
                  </a:cubicBezTo>
                  <a:cubicBezTo>
                    <a:pt x="20" y="484"/>
                    <a:pt x="24" y="480"/>
                    <a:pt x="25" y="482"/>
                  </a:cubicBezTo>
                  <a:cubicBezTo>
                    <a:pt x="26" y="485"/>
                    <a:pt x="21" y="487"/>
                    <a:pt x="21" y="490"/>
                  </a:cubicBezTo>
                  <a:cubicBezTo>
                    <a:pt x="21" y="494"/>
                    <a:pt x="21" y="499"/>
                    <a:pt x="24" y="502"/>
                  </a:cubicBezTo>
                  <a:cubicBezTo>
                    <a:pt x="26" y="503"/>
                    <a:pt x="26" y="495"/>
                    <a:pt x="28" y="496"/>
                  </a:cubicBezTo>
                  <a:cubicBezTo>
                    <a:pt x="31" y="497"/>
                    <a:pt x="28" y="501"/>
                    <a:pt x="29" y="503"/>
                  </a:cubicBezTo>
                  <a:cubicBezTo>
                    <a:pt x="28" y="505"/>
                    <a:pt x="26" y="506"/>
                    <a:pt x="25" y="508"/>
                  </a:cubicBezTo>
                  <a:cubicBezTo>
                    <a:pt x="23" y="510"/>
                    <a:pt x="21" y="513"/>
                    <a:pt x="22" y="516"/>
                  </a:cubicBezTo>
                  <a:cubicBezTo>
                    <a:pt x="24" y="518"/>
                    <a:pt x="28" y="517"/>
                    <a:pt x="30" y="519"/>
                  </a:cubicBezTo>
                  <a:cubicBezTo>
                    <a:pt x="31" y="520"/>
                    <a:pt x="28" y="522"/>
                    <a:pt x="28" y="523"/>
                  </a:cubicBezTo>
                  <a:cubicBezTo>
                    <a:pt x="29" y="525"/>
                    <a:pt x="34" y="523"/>
                    <a:pt x="34" y="525"/>
                  </a:cubicBezTo>
                  <a:cubicBezTo>
                    <a:pt x="34" y="527"/>
                    <a:pt x="29" y="526"/>
                    <a:pt x="29" y="528"/>
                  </a:cubicBezTo>
                  <a:cubicBezTo>
                    <a:pt x="29" y="530"/>
                    <a:pt x="33" y="531"/>
                    <a:pt x="34" y="533"/>
                  </a:cubicBezTo>
                  <a:cubicBezTo>
                    <a:pt x="35" y="536"/>
                    <a:pt x="34" y="540"/>
                    <a:pt x="36" y="542"/>
                  </a:cubicBezTo>
                  <a:cubicBezTo>
                    <a:pt x="38" y="545"/>
                    <a:pt x="40" y="547"/>
                    <a:pt x="43" y="547"/>
                  </a:cubicBezTo>
                  <a:cubicBezTo>
                    <a:pt x="45" y="547"/>
                    <a:pt x="43" y="543"/>
                    <a:pt x="44" y="542"/>
                  </a:cubicBezTo>
                  <a:cubicBezTo>
                    <a:pt x="44" y="540"/>
                    <a:pt x="47" y="540"/>
                    <a:pt x="47" y="539"/>
                  </a:cubicBezTo>
                  <a:cubicBezTo>
                    <a:pt x="47" y="537"/>
                    <a:pt x="44" y="536"/>
                    <a:pt x="45" y="535"/>
                  </a:cubicBezTo>
                  <a:cubicBezTo>
                    <a:pt x="45" y="534"/>
                    <a:pt x="47" y="536"/>
                    <a:pt x="48" y="537"/>
                  </a:cubicBezTo>
                  <a:cubicBezTo>
                    <a:pt x="49" y="538"/>
                    <a:pt x="52" y="539"/>
                    <a:pt x="54" y="540"/>
                  </a:cubicBezTo>
                  <a:cubicBezTo>
                    <a:pt x="53" y="539"/>
                    <a:pt x="53" y="539"/>
                    <a:pt x="53" y="538"/>
                  </a:cubicBezTo>
                  <a:cubicBezTo>
                    <a:pt x="51" y="533"/>
                    <a:pt x="52" y="527"/>
                    <a:pt x="48" y="524"/>
                  </a:cubicBezTo>
                  <a:cubicBezTo>
                    <a:pt x="46" y="521"/>
                    <a:pt x="42" y="527"/>
                    <a:pt x="40" y="526"/>
                  </a:cubicBezTo>
                  <a:cubicBezTo>
                    <a:pt x="36" y="523"/>
                    <a:pt x="37" y="518"/>
                    <a:pt x="35" y="514"/>
                  </a:cubicBezTo>
                  <a:cubicBezTo>
                    <a:pt x="33" y="511"/>
                    <a:pt x="32" y="506"/>
                    <a:pt x="33" y="502"/>
                  </a:cubicBezTo>
                  <a:cubicBezTo>
                    <a:pt x="34" y="498"/>
                    <a:pt x="38" y="497"/>
                    <a:pt x="40" y="494"/>
                  </a:cubicBezTo>
                  <a:cubicBezTo>
                    <a:pt x="42" y="492"/>
                    <a:pt x="42" y="490"/>
                    <a:pt x="43" y="488"/>
                  </a:cubicBezTo>
                  <a:cubicBezTo>
                    <a:pt x="44" y="485"/>
                    <a:pt x="46" y="482"/>
                    <a:pt x="46" y="478"/>
                  </a:cubicBezTo>
                  <a:cubicBezTo>
                    <a:pt x="45" y="476"/>
                    <a:pt x="39" y="475"/>
                    <a:pt x="39" y="472"/>
                  </a:cubicBezTo>
                  <a:cubicBezTo>
                    <a:pt x="39" y="468"/>
                    <a:pt x="43" y="465"/>
                    <a:pt x="45" y="461"/>
                  </a:cubicBezTo>
                  <a:cubicBezTo>
                    <a:pt x="45" y="460"/>
                    <a:pt x="45" y="458"/>
                    <a:pt x="45" y="457"/>
                  </a:cubicBezTo>
                  <a:cubicBezTo>
                    <a:pt x="46" y="455"/>
                    <a:pt x="47" y="454"/>
                    <a:pt x="48" y="452"/>
                  </a:cubicBezTo>
                  <a:cubicBezTo>
                    <a:pt x="48" y="449"/>
                    <a:pt x="49" y="446"/>
                    <a:pt x="48" y="442"/>
                  </a:cubicBezTo>
                  <a:cubicBezTo>
                    <a:pt x="48" y="440"/>
                    <a:pt x="43" y="439"/>
                    <a:pt x="43" y="437"/>
                  </a:cubicBezTo>
                  <a:cubicBezTo>
                    <a:pt x="44" y="434"/>
                    <a:pt x="51" y="433"/>
                    <a:pt x="50" y="430"/>
                  </a:cubicBezTo>
                  <a:cubicBezTo>
                    <a:pt x="49" y="426"/>
                    <a:pt x="42" y="427"/>
                    <a:pt x="40" y="424"/>
                  </a:cubicBezTo>
                  <a:cubicBezTo>
                    <a:pt x="39" y="423"/>
                    <a:pt x="43" y="422"/>
                    <a:pt x="44" y="422"/>
                  </a:cubicBezTo>
                  <a:cubicBezTo>
                    <a:pt x="46" y="422"/>
                    <a:pt x="47" y="425"/>
                    <a:pt x="49" y="424"/>
                  </a:cubicBezTo>
                  <a:cubicBezTo>
                    <a:pt x="50" y="424"/>
                    <a:pt x="51" y="422"/>
                    <a:pt x="51" y="421"/>
                  </a:cubicBezTo>
                  <a:cubicBezTo>
                    <a:pt x="51" y="420"/>
                    <a:pt x="51" y="418"/>
                    <a:pt x="49" y="418"/>
                  </a:cubicBezTo>
                  <a:cubicBezTo>
                    <a:pt x="47" y="417"/>
                    <a:pt x="43" y="419"/>
                    <a:pt x="41" y="417"/>
                  </a:cubicBezTo>
                  <a:cubicBezTo>
                    <a:pt x="39" y="414"/>
                    <a:pt x="42" y="411"/>
                    <a:pt x="41" y="408"/>
                  </a:cubicBezTo>
                  <a:cubicBezTo>
                    <a:pt x="41" y="405"/>
                    <a:pt x="39" y="402"/>
                    <a:pt x="39" y="398"/>
                  </a:cubicBezTo>
                  <a:cubicBezTo>
                    <a:pt x="39" y="397"/>
                    <a:pt x="40" y="396"/>
                    <a:pt x="39" y="395"/>
                  </a:cubicBezTo>
                  <a:cubicBezTo>
                    <a:pt x="38" y="394"/>
                    <a:pt x="35" y="395"/>
                    <a:pt x="35" y="394"/>
                  </a:cubicBezTo>
                  <a:cubicBezTo>
                    <a:pt x="33" y="389"/>
                    <a:pt x="34" y="385"/>
                    <a:pt x="35" y="381"/>
                  </a:cubicBezTo>
                  <a:cubicBezTo>
                    <a:pt x="35" y="378"/>
                    <a:pt x="38" y="376"/>
                    <a:pt x="37" y="373"/>
                  </a:cubicBezTo>
                  <a:cubicBezTo>
                    <a:pt x="37" y="369"/>
                    <a:pt x="34" y="366"/>
                    <a:pt x="33" y="362"/>
                  </a:cubicBezTo>
                  <a:cubicBezTo>
                    <a:pt x="33" y="358"/>
                    <a:pt x="33" y="354"/>
                    <a:pt x="34" y="350"/>
                  </a:cubicBezTo>
                  <a:cubicBezTo>
                    <a:pt x="34" y="347"/>
                    <a:pt x="34" y="344"/>
                    <a:pt x="34" y="341"/>
                  </a:cubicBezTo>
                  <a:cubicBezTo>
                    <a:pt x="34" y="339"/>
                    <a:pt x="36" y="337"/>
                    <a:pt x="36" y="335"/>
                  </a:cubicBezTo>
                  <a:cubicBezTo>
                    <a:pt x="36" y="332"/>
                    <a:pt x="33" y="329"/>
                    <a:pt x="34" y="326"/>
                  </a:cubicBezTo>
                  <a:cubicBezTo>
                    <a:pt x="36" y="324"/>
                    <a:pt x="42" y="324"/>
                    <a:pt x="42" y="321"/>
                  </a:cubicBezTo>
                  <a:cubicBezTo>
                    <a:pt x="43" y="316"/>
                    <a:pt x="38" y="312"/>
                    <a:pt x="37" y="307"/>
                  </a:cubicBezTo>
                  <a:cubicBezTo>
                    <a:pt x="35" y="300"/>
                    <a:pt x="33" y="294"/>
                    <a:pt x="34" y="287"/>
                  </a:cubicBezTo>
                  <a:cubicBezTo>
                    <a:pt x="35" y="285"/>
                    <a:pt x="41" y="286"/>
                    <a:pt x="42" y="283"/>
                  </a:cubicBezTo>
                  <a:cubicBezTo>
                    <a:pt x="44" y="275"/>
                    <a:pt x="39" y="275"/>
                    <a:pt x="39" y="270"/>
                  </a:cubicBezTo>
                  <a:cubicBezTo>
                    <a:pt x="39" y="269"/>
                    <a:pt x="41" y="269"/>
                    <a:pt x="41" y="268"/>
                  </a:cubicBezTo>
                  <a:cubicBezTo>
                    <a:pt x="42" y="260"/>
                    <a:pt x="44" y="254"/>
                    <a:pt x="46" y="248"/>
                  </a:cubicBezTo>
                  <a:cubicBezTo>
                    <a:pt x="46" y="245"/>
                    <a:pt x="49" y="240"/>
                    <a:pt x="47" y="237"/>
                  </a:cubicBezTo>
                  <a:cubicBezTo>
                    <a:pt x="47" y="235"/>
                    <a:pt x="43" y="239"/>
                    <a:pt x="42" y="237"/>
                  </a:cubicBezTo>
                  <a:cubicBezTo>
                    <a:pt x="41" y="234"/>
                    <a:pt x="44" y="230"/>
                    <a:pt x="43" y="226"/>
                  </a:cubicBezTo>
                  <a:cubicBezTo>
                    <a:pt x="42" y="224"/>
                    <a:pt x="38" y="224"/>
                    <a:pt x="37" y="221"/>
                  </a:cubicBezTo>
                  <a:cubicBezTo>
                    <a:pt x="36" y="220"/>
                    <a:pt x="39" y="219"/>
                    <a:pt x="39" y="217"/>
                  </a:cubicBezTo>
                  <a:cubicBezTo>
                    <a:pt x="39" y="215"/>
                    <a:pt x="36" y="214"/>
                    <a:pt x="36" y="212"/>
                  </a:cubicBezTo>
                  <a:cubicBezTo>
                    <a:pt x="35" y="208"/>
                    <a:pt x="35" y="205"/>
                    <a:pt x="36" y="202"/>
                  </a:cubicBezTo>
                  <a:cubicBezTo>
                    <a:pt x="37" y="197"/>
                    <a:pt x="41" y="193"/>
                    <a:pt x="42" y="188"/>
                  </a:cubicBezTo>
                  <a:cubicBezTo>
                    <a:pt x="42" y="184"/>
                    <a:pt x="43" y="177"/>
                    <a:pt x="39" y="176"/>
                  </a:cubicBezTo>
                  <a:cubicBezTo>
                    <a:pt x="40" y="175"/>
                    <a:pt x="40" y="174"/>
                    <a:pt x="41" y="172"/>
                  </a:cubicBezTo>
                  <a:cubicBezTo>
                    <a:pt x="43" y="173"/>
                    <a:pt x="40" y="167"/>
                    <a:pt x="41" y="164"/>
                  </a:cubicBezTo>
                  <a:cubicBezTo>
                    <a:pt x="43" y="161"/>
                    <a:pt x="47" y="159"/>
                    <a:pt x="48" y="156"/>
                  </a:cubicBezTo>
                  <a:cubicBezTo>
                    <a:pt x="50" y="152"/>
                    <a:pt x="49" y="147"/>
                    <a:pt x="51" y="144"/>
                  </a:cubicBezTo>
                  <a:cubicBezTo>
                    <a:pt x="52" y="142"/>
                    <a:pt x="57" y="145"/>
                    <a:pt x="58" y="143"/>
                  </a:cubicBezTo>
                  <a:cubicBezTo>
                    <a:pt x="59" y="140"/>
                    <a:pt x="54" y="138"/>
                    <a:pt x="54" y="136"/>
                  </a:cubicBezTo>
                  <a:cubicBezTo>
                    <a:pt x="53" y="134"/>
                    <a:pt x="55" y="132"/>
                    <a:pt x="55" y="129"/>
                  </a:cubicBezTo>
                  <a:cubicBezTo>
                    <a:pt x="55" y="126"/>
                    <a:pt x="53" y="123"/>
                    <a:pt x="52" y="119"/>
                  </a:cubicBezTo>
                  <a:cubicBezTo>
                    <a:pt x="52" y="118"/>
                    <a:pt x="52" y="116"/>
                    <a:pt x="53" y="114"/>
                  </a:cubicBezTo>
                  <a:cubicBezTo>
                    <a:pt x="53" y="113"/>
                    <a:pt x="55" y="114"/>
                    <a:pt x="55" y="113"/>
                  </a:cubicBezTo>
                  <a:cubicBezTo>
                    <a:pt x="54" y="111"/>
                    <a:pt x="50" y="110"/>
                    <a:pt x="50" y="107"/>
                  </a:cubicBezTo>
                  <a:cubicBezTo>
                    <a:pt x="50" y="105"/>
                    <a:pt x="53" y="103"/>
                    <a:pt x="55" y="102"/>
                  </a:cubicBezTo>
                  <a:cubicBezTo>
                    <a:pt x="58" y="100"/>
                    <a:pt x="63" y="100"/>
                    <a:pt x="65" y="97"/>
                  </a:cubicBezTo>
                  <a:cubicBezTo>
                    <a:pt x="68" y="93"/>
                    <a:pt x="67" y="89"/>
                    <a:pt x="68" y="85"/>
                  </a:cubicBezTo>
                  <a:cubicBezTo>
                    <a:pt x="68" y="83"/>
                    <a:pt x="67" y="80"/>
                    <a:pt x="66" y="78"/>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53" name="Freeform 2533"/>
            <p:cNvSpPr>
              <a:spLocks noChangeAspect="1"/>
            </p:cNvSpPr>
            <p:nvPr/>
          </p:nvSpPr>
          <p:spPr bwMode="auto">
            <a:xfrm>
              <a:off x="8041487" y="12442982"/>
              <a:ext cx="1348554" cy="1975521"/>
            </a:xfrm>
            <a:custGeom>
              <a:avLst/>
              <a:gdLst>
                <a:gd name="T0" fmla="*/ 94 w 168"/>
                <a:gd name="T1" fmla="*/ 1 h 269"/>
                <a:gd name="T2" fmla="*/ 105 w 168"/>
                <a:gd name="T3" fmla="*/ 11 h 269"/>
                <a:gd name="T4" fmla="*/ 115 w 168"/>
                <a:gd name="T5" fmla="*/ 22 h 269"/>
                <a:gd name="T6" fmla="*/ 124 w 168"/>
                <a:gd name="T7" fmla="*/ 29 h 269"/>
                <a:gd name="T8" fmla="*/ 123 w 168"/>
                <a:gd name="T9" fmla="*/ 38 h 269"/>
                <a:gd name="T10" fmla="*/ 138 w 168"/>
                <a:gd name="T11" fmla="*/ 41 h 269"/>
                <a:gd name="T12" fmla="*/ 151 w 168"/>
                <a:gd name="T13" fmla="*/ 41 h 269"/>
                <a:gd name="T14" fmla="*/ 167 w 168"/>
                <a:gd name="T15" fmla="*/ 38 h 269"/>
                <a:gd name="T16" fmla="*/ 172 w 168"/>
                <a:gd name="T17" fmla="*/ 43 h 269"/>
                <a:gd name="T18" fmla="*/ 170 w 168"/>
                <a:gd name="T19" fmla="*/ 62 h 269"/>
                <a:gd name="T20" fmla="*/ 173 w 168"/>
                <a:gd name="T21" fmla="*/ 68 h 269"/>
                <a:gd name="T22" fmla="*/ 168 w 168"/>
                <a:gd name="T23" fmla="*/ 73 h 269"/>
                <a:gd name="T24" fmla="*/ 148 w 168"/>
                <a:gd name="T25" fmla="*/ 79 h 269"/>
                <a:gd name="T26" fmla="*/ 131 w 168"/>
                <a:gd name="T27" fmla="*/ 89 h 269"/>
                <a:gd name="T28" fmla="*/ 125 w 168"/>
                <a:gd name="T29" fmla="*/ 106 h 269"/>
                <a:gd name="T30" fmla="*/ 115 w 168"/>
                <a:gd name="T31" fmla="*/ 119 h 269"/>
                <a:gd name="T32" fmla="*/ 115 w 168"/>
                <a:gd name="T33" fmla="*/ 137 h 269"/>
                <a:gd name="T34" fmla="*/ 131 w 168"/>
                <a:gd name="T35" fmla="*/ 156 h 269"/>
                <a:gd name="T36" fmla="*/ 139 w 168"/>
                <a:gd name="T37" fmla="*/ 167 h 269"/>
                <a:gd name="T38" fmla="*/ 154 w 168"/>
                <a:gd name="T39" fmla="*/ 177 h 269"/>
                <a:gd name="T40" fmla="*/ 166 w 168"/>
                <a:gd name="T41" fmla="*/ 166 h 269"/>
                <a:gd name="T42" fmla="*/ 178 w 168"/>
                <a:gd name="T43" fmla="*/ 191 h 269"/>
                <a:gd name="T44" fmla="*/ 202 w 168"/>
                <a:gd name="T45" fmla="*/ 219 h 269"/>
                <a:gd name="T46" fmla="*/ 195 w 168"/>
                <a:gd name="T47" fmla="*/ 232 h 269"/>
                <a:gd name="T48" fmla="*/ 192 w 168"/>
                <a:gd name="T49" fmla="*/ 240 h 269"/>
                <a:gd name="T50" fmla="*/ 190 w 168"/>
                <a:gd name="T51" fmla="*/ 262 h 269"/>
                <a:gd name="T52" fmla="*/ 192 w 168"/>
                <a:gd name="T53" fmla="*/ 289 h 269"/>
                <a:gd name="T54" fmla="*/ 185 w 168"/>
                <a:gd name="T55" fmla="*/ 301 h 269"/>
                <a:gd name="T56" fmla="*/ 183 w 168"/>
                <a:gd name="T57" fmla="*/ 310 h 269"/>
                <a:gd name="T58" fmla="*/ 174 w 168"/>
                <a:gd name="T59" fmla="*/ 323 h 269"/>
                <a:gd name="T60" fmla="*/ 159 w 168"/>
                <a:gd name="T61" fmla="*/ 306 h 269"/>
                <a:gd name="T62" fmla="*/ 131 w 168"/>
                <a:gd name="T63" fmla="*/ 288 h 269"/>
                <a:gd name="T64" fmla="*/ 97 w 168"/>
                <a:gd name="T65" fmla="*/ 265 h 269"/>
                <a:gd name="T66" fmla="*/ 83 w 168"/>
                <a:gd name="T67" fmla="*/ 247 h 269"/>
                <a:gd name="T68" fmla="*/ 87 w 168"/>
                <a:gd name="T69" fmla="*/ 235 h 269"/>
                <a:gd name="T70" fmla="*/ 61 w 168"/>
                <a:gd name="T71" fmla="*/ 197 h 269"/>
                <a:gd name="T72" fmla="*/ 42 w 168"/>
                <a:gd name="T73" fmla="*/ 149 h 269"/>
                <a:gd name="T74" fmla="*/ 31 w 168"/>
                <a:gd name="T75" fmla="*/ 122 h 269"/>
                <a:gd name="T76" fmla="*/ 17 w 168"/>
                <a:gd name="T77" fmla="*/ 114 h 269"/>
                <a:gd name="T78" fmla="*/ 5 w 168"/>
                <a:gd name="T79" fmla="*/ 100 h 269"/>
                <a:gd name="T80" fmla="*/ 7 w 168"/>
                <a:gd name="T81" fmla="*/ 92 h 269"/>
                <a:gd name="T82" fmla="*/ 5 w 168"/>
                <a:gd name="T83" fmla="*/ 85 h 269"/>
                <a:gd name="T84" fmla="*/ 11 w 168"/>
                <a:gd name="T85" fmla="*/ 62 h 269"/>
                <a:gd name="T86" fmla="*/ 20 w 168"/>
                <a:gd name="T87" fmla="*/ 64 h 269"/>
                <a:gd name="T88" fmla="*/ 13 w 168"/>
                <a:gd name="T89" fmla="*/ 68 h 269"/>
                <a:gd name="T90" fmla="*/ 16 w 168"/>
                <a:gd name="T91" fmla="*/ 77 h 269"/>
                <a:gd name="T92" fmla="*/ 30 w 168"/>
                <a:gd name="T93" fmla="*/ 76 h 269"/>
                <a:gd name="T94" fmla="*/ 35 w 168"/>
                <a:gd name="T95" fmla="*/ 85 h 269"/>
                <a:gd name="T96" fmla="*/ 44 w 168"/>
                <a:gd name="T97" fmla="*/ 58 h 269"/>
                <a:gd name="T98" fmla="*/ 73 w 168"/>
                <a:gd name="T99" fmla="*/ 43 h 269"/>
                <a:gd name="T100" fmla="*/ 82 w 168"/>
                <a:gd name="T101" fmla="*/ 32 h 269"/>
                <a:gd name="T102" fmla="*/ 89 w 168"/>
                <a:gd name="T103" fmla="*/ 18 h 269"/>
                <a:gd name="T104" fmla="*/ 93 w 168"/>
                <a:gd name="T105" fmla="*/ 8 h 269"/>
                <a:gd name="T106" fmla="*/ 89 w 168"/>
                <a:gd name="T107" fmla="*/ 0 h 2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8"/>
                <a:gd name="T163" fmla="*/ 0 h 269"/>
                <a:gd name="T164" fmla="*/ 168 w 168"/>
                <a:gd name="T165" fmla="*/ 269 h 2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8" h="269">
                  <a:moveTo>
                    <a:pt x="74" y="0"/>
                  </a:moveTo>
                  <a:cubicBezTo>
                    <a:pt x="75" y="0"/>
                    <a:pt x="77" y="0"/>
                    <a:pt x="78" y="1"/>
                  </a:cubicBezTo>
                  <a:cubicBezTo>
                    <a:pt x="79" y="1"/>
                    <a:pt x="80" y="2"/>
                    <a:pt x="81" y="3"/>
                  </a:cubicBezTo>
                  <a:cubicBezTo>
                    <a:pt x="83" y="5"/>
                    <a:pt x="85" y="7"/>
                    <a:pt x="87" y="9"/>
                  </a:cubicBezTo>
                  <a:cubicBezTo>
                    <a:pt x="88" y="11"/>
                    <a:pt x="87" y="14"/>
                    <a:pt x="89" y="15"/>
                  </a:cubicBezTo>
                  <a:cubicBezTo>
                    <a:pt x="91" y="17"/>
                    <a:pt x="94" y="17"/>
                    <a:pt x="96" y="18"/>
                  </a:cubicBezTo>
                  <a:cubicBezTo>
                    <a:pt x="98" y="20"/>
                    <a:pt x="99" y="23"/>
                    <a:pt x="101" y="25"/>
                  </a:cubicBezTo>
                  <a:cubicBezTo>
                    <a:pt x="101" y="26"/>
                    <a:pt x="102" y="23"/>
                    <a:pt x="103" y="24"/>
                  </a:cubicBezTo>
                  <a:cubicBezTo>
                    <a:pt x="104" y="25"/>
                    <a:pt x="104" y="26"/>
                    <a:pt x="103" y="28"/>
                  </a:cubicBezTo>
                  <a:cubicBezTo>
                    <a:pt x="103" y="29"/>
                    <a:pt x="101" y="30"/>
                    <a:pt x="102" y="32"/>
                  </a:cubicBezTo>
                  <a:cubicBezTo>
                    <a:pt x="102" y="33"/>
                    <a:pt x="105" y="33"/>
                    <a:pt x="107" y="33"/>
                  </a:cubicBezTo>
                  <a:cubicBezTo>
                    <a:pt x="110" y="34"/>
                    <a:pt x="112" y="34"/>
                    <a:pt x="115" y="34"/>
                  </a:cubicBezTo>
                  <a:cubicBezTo>
                    <a:pt x="117" y="33"/>
                    <a:pt x="119" y="31"/>
                    <a:pt x="122" y="31"/>
                  </a:cubicBezTo>
                  <a:cubicBezTo>
                    <a:pt x="124" y="31"/>
                    <a:pt x="125" y="34"/>
                    <a:pt x="126" y="34"/>
                  </a:cubicBezTo>
                  <a:cubicBezTo>
                    <a:pt x="128" y="34"/>
                    <a:pt x="130" y="32"/>
                    <a:pt x="132" y="31"/>
                  </a:cubicBezTo>
                  <a:cubicBezTo>
                    <a:pt x="134" y="31"/>
                    <a:pt x="137" y="31"/>
                    <a:pt x="139" y="32"/>
                  </a:cubicBezTo>
                  <a:cubicBezTo>
                    <a:pt x="140" y="33"/>
                    <a:pt x="138" y="35"/>
                    <a:pt x="139" y="36"/>
                  </a:cubicBezTo>
                  <a:cubicBezTo>
                    <a:pt x="140" y="37"/>
                    <a:pt x="143" y="35"/>
                    <a:pt x="143" y="36"/>
                  </a:cubicBezTo>
                  <a:cubicBezTo>
                    <a:pt x="142" y="42"/>
                    <a:pt x="138" y="46"/>
                    <a:pt x="137" y="51"/>
                  </a:cubicBezTo>
                  <a:cubicBezTo>
                    <a:pt x="137" y="53"/>
                    <a:pt x="140" y="51"/>
                    <a:pt x="141" y="52"/>
                  </a:cubicBezTo>
                  <a:cubicBezTo>
                    <a:pt x="142" y="52"/>
                    <a:pt x="140" y="53"/>
                    <a:pt x="141" y="54"/>
                  </a:cubicBezTo>
                  <a:cubicBezTo>
                    <a:pt x="141" y="55"/>
                    <a:pt x="143" y="56"/>
                    <a:pt x="144" y="57"/>
                  </a:cubicBezTo>
                  <a:cubicBezTo>
                    <a:pt x="145" y="59"/>
                    <a:pt x="145" y="60"/>
                    <a:pt x="145" y="62"/>
                  </a:cubicBezTo>
                  <a:cubicBezTo>
                    <a:pt x="143" y="62"/>
                    <a:pt x="142" y="61"/>
                    <a:pt x="140" y="61"/>
                  </a:cubicBezTo>
                  <a:cubicBezTo>
                    <a:pt x="138" y="61"/>
                    <a:pt x="135" y="63"/>
                    <a:pt x="133" y="63"/>
                  </a:cubicBezTo>
                  <a:cubicBezTo>
                    <a:pt x="130" y="64"/>
                    <a:pt x="127" y="66"/>
                    <a:pt x="123" y="66"/>
                  </a:cubicBezTo>
                  <a:cubicBezTo>
                    <a:pt x="122" y="67"/>
                    <a:pt x="120" y="66"/>
                    <a:pt x="118" y="66"/>
                  </a:cubicBezTo>
                  <a:cubicBezTo>
                    <a:pt x="115" y="68"/>
                    <a:pt x="111" y="70"/>
                    <a:pt x="109" y="74"/>
                  </a:cubicBezTo>
                  <a:cubicBezTo>
                    <a:pt x="108" y="76"/>
                    <a:pt x="110" y="78"/>
                    <a:pt x="109" y="81"/>
                  </a:cubicBezTo>
                  <a:cubicBezTo>
                    <a:pt x="108" y="84"/>
                    <a:pt x="104" y="85"/>
                    <a:pt x="104" y="88"/>
                  </a:cubicBezTo>
                  <a:cubicBezTo>
                    <a:pt x="103" y="90"/>
                    <a:pt x="107" y="91"/>
                    <a:pt x="106" y="92"/>
                  </a:cubicBezTo>
                  <a:cubicBezTo>
                    <a:pt x="104" y="96"/>
                    <a:pt x="98" y="96"/>
                    <a:pt x="96" y="99"/>
                  </a:cubicBezTo>
                  <a:cubicBezTo>
                    <a:pt x="94" y="101"/>
                    <a:pt x="96" y="104"/>
                    <a:pt x="96" y="106"/>
                  </a:cubicBezTo>
                  <a:cubicBezTo>
                    <a:pt x="96" y="109"/>
                    <a:pt x="96" y="112"/>
                    <a:pt x="96" y="114"/>
                  </a:cubicBezTo>
                  <a:cubicBezTo>
                    <a:pt x="96" y="117"/>
                    <a:pt x="95" y="121"/>
                    <a:pt x="97" y="123"/>
                  </a:cubicBezTo>
                  <a:cubicBezTo>
                    <a:pt x="99" y="127"/>
                    <a:pt x="106" y="127"/>
                    <a:pt x="109" y="130"/>
                  </a:cubicBezTo>
                  <a:cubicBezTo>
                    <a:pt x="110" y="132"/>
                    <a:pt x="106" y="135"/>
                    <a:pt x="108" y="137"/>
                  </a:cubicBezTo>
                  <a:cubicBezTo>
                    <a:pt x="109" y="139"/>
                    <a:pt x="114" y="137"/>
                    <a:pt x="116" y="139"/>
                  </a:cubicBezTo>
                  <a:cubicBezTo>
                    <a:pt x="118" y="141"/>
                    <a:pt x="117" y="145"/>
                    <a:pt x="119" y="147"/>
                  </a:cubicBezTo>
                  <a:cubicBezTo>
                    <a:pt x="122" y="148"/>
                    <a:pt x="126" y="148"/>
                    <a:pt x="128" y="147"/>
                  </a:cubicBezTo>
                  <a:cubicBezTo>
                    <a:pt x="132" y="145"/>
                    <a:pt x="133" y="141"/>
                    <a:pt x="136" y="138"/>
                  </a:cubicBezTo>
                  <a:cubicBezTo>
                    <a:pt x="137" y="138"/>
                    <a:pt x="138" y="138"/>
                    <a:pt x="138" y="138"/>
                  </a:cubicBezTo>
                  <a:cubicBezTo>
                    <a:pt x="139" y="145"/>
                    <a:pt x="137" y="153"/>
                    <a:pt x="140" y="159"/>
                  </a:cubicBezTo>
                  <a:cubicBezTo>
                    <a:pt x="141" y="162"/>
                    <a:pt x="145" y="159"/>
                    <a:pt x="148" y="159"/>
                  </a:cubicBezTo>
                  <a:cubicBezTo>
                    <a:pt x="149" y="159"/>
                    <a:pt x="151" y="158"/>
                    <a:pt x="152" y="158"/>
                  </a:cubicBezTo>
                  <a:cubicBezTo>
                    <a:pt x="157" y="166"/>
                    <a:pt x="162" y="174"/>
                    <a:pt x="168" y="182"/>
                  </a:cubicBezTo>
                  <a:cubicBezTo>
                    <a:pt x="167" y="184"/>
                    <a:pt x="166" y="186"/>
                    <a:pt x="165" y="188"/>
                  </a:cubicBezTo>
                  <a:cubicBezTo>
                    <a:pt x="164" y="190"/>
                    <a:pt x="163" y="191"/>
                    <a:pt x="162" y="193"/>
                  </a:cubicBezTo>
                  <a:cubicBezTo>
                    <a:pt x="162" y="195"/>
                    <a:pt x="163" y="197"/>
                    <a:pt x="163" y="200"/>
                  </a:cubicBezTo>
                  <a:cubicBezTo>
                    <a:pt x="162" y="201"/>
                    <a:pt x="160" y="199"/>
                    <a:pt x="160" y="200"/>
                  </a:cubicBezTo>
                  <a:cubicBezTo>
                    <a:pt x="160" y="202"/>
                    <a:pt x="163" y="205"/>
                    <a:pt x="163" y="207"/>
                  </a:cubicBezTo>
                  <a:cubicBezTo>
                    <a:pt x="163" y="211"/>
                    <a:pt x="158" y="214"/>
                    <a:pt x="158" y="218"/>
                  </a:cubicBezTo>
                  <a:cubicBezTo>
                    <a:pt x="157" y="220"/>
                    <a:pt x="160" y="222"/>
                    <a:pt x="160" y="224"/>
                  </a:cubicBezTo>
                  <a:cubicBezTo>
                    <a:pt x="161" y="229"/>
                    <a:pt x="161" y="235"/>
                    <a:pt x="160" y="241"/>
                  </a:cubicBezTo>
                  <a:cubicBezTo>
                    <a:pt x="160" y="243"/>
                    <a:pt x="159" y="246"/>
                    <a:pt x="157" y="248"/>
                  </a:cubicBezTo>
                  <a:cubicBezTo>
                    <a:pt x="156" y="249"/>
                    <a:pt x="154" y="250"/>
                    <a:pt x="154" y="251"/>
                  </a:cubicBezTo>
                  <a:cubicBezTo>
                    <a:pt x="153" y="253"/>
                    <a:pt x="156" y="256"/>
                    <a:pt x="157" y="258"/>
                  </a:cubicBezTo>
                  <a:cubicBezTo>
                    <a:pt x="155" y="258"/>
                    <a:pt x="153" y="257"/>
                    <a:pt x="152" y="258"/>
                  </a:cubicBezTo>
                  <a:cubicBezTo>
                    <a:pt x="151" y="261"/>
                    <a:pt x="154" y="264"/>
                    <a:pt x="152" y="266"/>
                  </a:cubicBezTo>
                  <a:cubicBezTo>
                    <a:pt x="151" y="268"/>
                    <a:pt x="148" y="268"/>
                    <a:pt x="145" y="269"/>
                  </a:cubicBezTo>
                  <a:cubicBezTo>
                    <a:pt x="143" y="266"/>
                    <a:pt x="140" y="264"/>
                    <a:pt x="138" y="262"/>
                  </a:cubicBezTo>
                  <a:cubicBezTo>
                    <a:pt x="136" y="260"/>
                    <a:pt x="134" y="257"/>
                    <a:pt x="132" y="255"/>
                  </a:cubicBezTo>
                  <a:cubicBezTo>
                    <a:pt x="129" y="252"/>
                    <a:pt x="127" y="249"/>
                    <a:pt x="123" y="246"/>
                  </a:cubicBezTo>
                  <a:cubicBezTo>
                    <a:pt x="119" y="244"/>
                    <a:pt x="114" y="242"/>
                    <a:pt x="109" y="240"/>
                  </a:cubicBezTo>
                  <a:cubicBezTo>
                    <a:pt x="105" y="237"/>
                    <a:pt x="100" y="233"/>
                    <a:pt x="95" y="230"/>
                  </a:cubicBezTo>
                  <a:cubicBezTo>
                    <a:pt x="91" y="227"/>
                    <a:pt x="86" y="225"/>
                    <a:pt x="81" y="221"/>
                  </a:cubicBezTo>
                  <a:cubicBezTo>
                    <a:pt x="79" y="219"/>
                    <a:pt x="76" y="216"/>
                    <a:pt x="74" y="213"/>
                  </a:cubicBezTo>
                  <a:cubicBezTo>
                    <a:pt x="72" y="211"/>
                    <a:pt x="70" y="209"/>
                    <a:pt x="69" y="206"/>
                  </a:cubicBezTo>
                  <a:cubicBezTo>
                    <a:pt x="68" y="205"/>
                    <a:pt x="68" y="203"/>
                    <a:pt x="69" y="202"/>
                  </a:cubicBezTo>
                  <a:cubicBezTo>
                    <a:pt x="69" y="200"/>
                    <a:pt x="72" y="198"/>
                    <a:pt x="72" y="196"/>
                  </a:cubicBezTo>
                  <a:cubicBezTo>
                    <a:pt x="70" y="191"/>
                    <a:pt x="66" y="188"/>
                    <a:pt x="63" y="184"/>
                  </a:cubicBezTo>
                  <a:cubicBezTo>
                    <a:pt x="59" y="177"/>
                    <a:pt x="55" y="171"/>
                    <a:pt x="51" y="164"/>
                  </a:cubicBezTo>
                  <a:cubicBezTo>
                    <a:pt x="47" y="156"/>
                    <a:pt x="43" y="147"/>
                    <a:pt x="40" y="139"/>
                  </a:cubicBezTo>
                  <a:cubicBezTo>
                    <a:pt x="38" y="134"/>
                    <a:pt x="37" y="128"/>
                    <a:pt x="35" y="124"/>
                  </a:cubicBezTo>
                  <a:cubicBezTo>
                    <a:pt x="34" y="120"/>
                    <a:pt x="31" y="117"/>
                    <a:pt x="29" y="113"/>
                  </a:cubicBezTo>
                  <a:cubicBezTo>
                    <a:pt x="28" y="110"/>
                    <a:pt x="28" y="105"/>
                    <a:pt x="26" y="102"/>
                  </a:cubicBezTo>
                  <a:cubicBezTo>
                    <a:pt x="24" y="99"/>
                    <a:pt x="22" y="97"/>
                    <a:pt x="19" y="95"/>
                  </a:cubicBezTo>
                  <a:cubicBezTo>
                    <a:pt x="17" y="94"/>
                    <a:pt x="15" y="95"/>
                    <a:pt x="14" y="95"/>
                  </a:cubicBezTo>
                  <a:cubicBezTo>
                    <a:pt x="11" y="93"/>
                    <a:pt x="7" y="91"/>
                    <a:pt x="5" y="88"/>
                  </a:cubicBezTo>
                  <a:cubicBezTo>
                    <a:pt x="4" y="87"/>
                    <a:pt x="4" y="85"/>
                    <a:pt x="4" y="83"/>
                  </a:cubicBezTo>
                  <a:cubicBezTo>
                    <a:pt x="5" y="82"/>
                    <a:pt x="7" y="82"/>
                    <a:pt x="7" y="80"/>
                  </a:cubicBezTo>
                  <a:cubicBezTo>
                    <a:pt x="7" y="79"/>
                    <a:pt x="7" y="78"/>
                    <a:pt x="6" y="77"/>
                  </a:cubicBezTo>
                  <a:cubicBezTo>
                    <a:pt x="5" y="76"/>
                    <a:pt x="3" y="76"/>
                    <a:pt x="3" y="75"/>
                  </a:cubicBezTo>
                  <a:cubicBezTo>
                    <a:pt x="3" y="74"/>
                    <a:pt x="4" y="72"/>
                    <a:pt x="4" y="71"/>
                  </a:cubicBezTo>
                  <a:cubicBezTo>
                    <a:pt x="3" y="68"/>
                    <a:pt x="0" y="65"/>
                    <a:pt x="1" y="62"/>
                  </a:cubicBezTo>
                  <a:cubicBezTo>
                    <a:pt x="2" y="58"/>
                    <a:pt x="6" y="55"/>
                    <a:pt x="9" y="52"/>
                  </a:cubicBezTo>
                  <a:cubicBezTo>
                    <a:pt x="10" y="50"/>
                    <a:pt x="12" y="49"/>
                    <a:pt x="14" y="48"/>
                  </a:cubicBezTo>
                  <a:cubicBezTo>
                    <a:pt x="15" y="50"/>
                    <a:pt x="16" y="51"/>
                    <a:pt x="17" y="53"/>
                  </a:cubicBezTo>
                  <a:cubicBezTo>
                    <a:pt x="17" y="54"/>
                    <a:pt x="16" y="55"/>
                    <a:pt x="16" y="55"/>
                  </a:cubicBezTo>
                  <a:cubicBezTo>
                    <a:pt x="14" y="56"/>
                    <a:pt x="12" y="56"/>
                    <a:pt x="11" y="57"/>
                  </a:cubicBezTo>
                  <a:cubicBezTo>
                    <a:pt x="12" y="59"/>
                    <a:pt x="12" y="60"/>
                    <a:pt x="13" y="61"/>
                  </a:cubicBezTo>
                  <a:cubicBezTo>
                    <a:pt x="13" y="62"/>
                    <a:pt x="12" y="64"/>
                    <a:pt x="13" y="64"/>
                  </a:cubicBezTo>
                  <a:cubicBezTo>
                    <a:pt x="15" y="64"/>
                    <a:pt x="16" y="62"/>
                    <a:pt x="18" y="61"/>
                  </a:cubicBezTo>
                  <a:cubicBezTo>
                    <a:pt x="20" y="61"/>
                    <a:pt x="23" y="61"/>
                    <a:pt x="25" y="63"/>
                  </a:cubicBezTo>
                  <a:cubicBezTo>
                    <a:pt x="26" y="65"/>
                    <a:pt x="26" y="68"/>
                    <a:pt x="27" y="70"/>
                  </a:cubicBezTo>
                  <a:cubicBezTo>
                    <a:pt x="28" y="70"/>
                    <a:pt x="29" y="71"/>
                    <a:pt x="29" y="71"/>
                  </a:cubicBezTo>
                  <a:cubicBezTo>
                    <a:pt x="31" y="69"/>
                    <a:pt x="33" y="67"/>
                    <a:pt x="34" y="64"/>
                  </a:cubicBezTo>
                  <a:cubicBezTo>
                    <a:pt x="35" y="59"/>
                    <a:pt x="36" y="53"/>
                    <a:pt x="37" y="48"/>
                  </a:cubicBezTo>
                  <a:cubicBezTo>
                    <a:pt x="38" y="46"/>
                    <a:pt x="40" y="45"/>
                    <a:pt x="42" y="44"/>
                  </a:cubicBezTo>
                  <a:cubicBezTo>
                    <a:pt x="49" y="41"/>
                    <a:pt x="55" y="39"/>
                    <a:pt x="61" y="36"/>
                  </a:cubicBezTo>
                  <a:cubicBezTo>
                    <a:pt x="62" y="35"/>
                    <a:pt x="61" y="34"/>
                    <a:pt x="62" y="33"/>
                  </a:cubicBezTo>
                  <a:cubicBezTo>
                    <a:pt x="63" y="31"/>
                    <a:pt x="66" y="29"/>
                    <a:pt x="68" y="27"/>
                  </a:cubicBezTo>
                  <a:cubicBezTo>
                    <a:pt x="69" y="26"/>
                    <a:pt x="71" y="24"/>
                    <a:pt x="72" y="23"/>
                  </a:cubicBezTo>
                  <a:cubicBezTo>
                    <a:pt x="73" y="20"/>
                    <a:pt x="72" y="17"/>
                    <a:pt x="74" y="15"/>
                  </a:cubicBezTo>
                  <a:cubicBezTo>
                    <a:pt x="74" y="13"/>
                    <a:pt x="77" y="14"/>
                    <a:pt x="77" y="13"/>
                  </a:cubicBezTo>
                  <a:cubicBezTo>
                    <a:pt x="78" y="11"/>
                    <a:pt x="78" y="9"/>
                    <a:pt x="77" y="7"/>
                  </a:cubicBezTo>
                  <a:cubicBezTo>
                    <a:pt x="77" y="5"/>
                    <a:pt x="75" y="4"/>
                    <a:pt x="74" y="2"/>
                  </a:cubicBezTo>
                  <a:cubicBezTo>
                    <a:pt x="74" y="1"/>
                    <a:pt x="74" y="1"/>
                    <a:pt x="74"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54" name="Freeform 2536"/>
            <p:cNvSpPr>
              <a:spLocks noChangeAspect="1"/>
            </p:cNvSpPr>
            <p:nvPr/>
          </p:nvSpPr>
          <p:spPr bwMode="auto">
            <a:xfrm>
              <a:off x="4670105" y="8899834"/>
              <a:ext cx="2905215" cy="2007518"/>
            </a:xfrm>
            <a:custGeom>
              <a:avLst/>
              <a:gdLst>
                <a:gd name="T0" fmla="*/ 414 w 361"/>
                <a:gd name="T1" fmla="*/ 257 h 274"/>
                <a:gd name="T2" fmla="*/ 421 w 361"/>
                <a:gd name="T3" fmla="*/ 243 h 274"/>
                <a:gd name="T4" fmla="*/ 434 w 361"/>
                <a:gd name="T5" fmla="*/ 214 h 274"/>
                <a:gd name="T6" fmla="*/ 396 w 361"/>
                <a:gd name="T7" fmla="*/ 209 h 274"/>
                <a:gd name="T8" fmla="*/ 371 w 361"/>
                <a:gd name="T9" fmla="*/ 245 h 274"/>
                <a:gd name="T10" fmla="*/ 364 w 361"/>
                <a:gd name="T11" fmla="*/ 256 h 274"/>
                <a:gd name="T12" fmla="*/ 349 w 361"/>
                <a:gd name="T13" fmla="*/ 259 h 274"/>
                <a:gd name="T14" fmla="*/ 339 w 361"/>
                <a:gd name="T15" fmla="*/ 258 h 274"/>
                <a:gd name="T16" fmla="*/ 296 w 361"/>
                <a:gd name="T17" fmla="*/ 255 h 274"/>
                <a:gd name="T18" fmla="*/ 269 w 361"/>
                <a:gd name="T19" fmla="*/ 204 h 274"/>
                <a:gd name="T20" fmla="*/ 274 w 361"/>
                <a:gd name="T21" fmla="*/ 202 h 274"/>
                <a:gd name="T22" fmla="*/ 270 w 361"/>
                <a:gd name="T23" fmla="*/ 152 h 274"/>
                <a:gd name="T24" fmla="*/ 281 w 361"/>
                <a:gd name="T25" fmla="*/ 128 h 274"/>
                <a:gd name="T26" fmla="*/ 251 w 361"/>
                <a:gd name="T27" fmla="*/ 107 h 274"/>
                <a:gd name="T28" fmla="*/ 234 w 361"/>
                <a:gd name="T29" fmla="*/ 62 h 274"/>
                <a:gd name="T30" fmla="*/ 208 w 361"/>
                <a:gd name="T31" fmla="*/ 55 h 274"/>
                <a:gd name="T32" fmla="*/ 190 w 361"/>
                <a:gd name="T33" fmla="*/ 62 h 274"/>
                <a:gd name="T34" fmla="*/ 162 w 361"/>
                <a:gd name="T35" fmla="*/ 25 h 274"/>
                <a:gd name="T36" fmla="*/ 89 w 361"/>
                <a:gd name="T37" fmla="*/ 24 h 274"/>
                <a:gd name="T38" fmla="*/ 6 w 361"/>
                <a:gd name="T39" fmla="*/ 0 h 274"/>
                <a:gd name="T40" fmla="*/ 7 w 361"/>
                <a:gd name="T41" fmla="*/ 22 h 274"/>
                <a:gd name="T42" fmla="*/ 12 w 361"/>
                <a:gd name="T43" fmla="*/ 46 h 274"/>
                <a:gd name="T44" fmla="*/ 32 w 361"/>
                <a:gd name="T45" fmla="*/ 77 h 274"/>
                <a:gd name="T46" fmla="*/ 36 w 361"/>
                <a:gd name="T47" fmla="*/ 91 h 274"/>
                <a:gd name="T48" fmla="*/ 19 w 361"/>
                <a:gd name="T49" fmla="*/ 90 h 274"/>
                <a:gd name="T50" fmla="*/ 46 w 361"/>
                <a:gd name="T51" fmla="*/ 107 h 274"/>
                <a:gd name="T52" fmla="*/ 55 w 361"/>
                <a:gd name="T53" fmla="*/ 139 h 274"/>
                <a:gd name="T54" fmla="*/ 72 w 361"/>
                <a:gd name="T55" fmla="*/ 157 h 274"/>
                <a:gd name="T56" fmla="*/ 95 w 361"/>
                <a:gd name="T57" fmla="*/ 172 h 274"/>
                <a:gd name="T58" fmla="*/ 83 w 361"/>
                <a:gd name="T59" fmla="*/ 157 h 274"/>
                <a:gd name="T60" fmla="*/ 73 w 361"/>
                <a:gd name="T61" fmla="*/ 119 h 274"/>
                <a:gd name="T62" fmla="*/ 54 w 361"/>
                <a:gd name="T63" fmla="*/ 91 h 274"/>
                <a:gd name="T64" fmla="*/ 41 w 361"/>
                <a:gd name="T65" fmla="*/ 60 h 274"/>
                <a:gd name="T66" fmla="*/ 31 w 361"/>
                <a:gd name="T67" fmla="*/ 18 h 274"/>
                <a:gd name="T68" fmla="*/ 53 w 361"/>
                <a:gd name="T69" fmla="*/ 26 h 274"/>
                <a:gd name="T70" fmla="*/ 61 w 361"/>
                <a:gd name="T71" fmla="*/ 67 h 274"/>
                <a:gd name="T72" fmla="*/ 85 w 361"/>
                <a:gd name="T73" fmla="*/ 94 h 274"/>
                <a:gd name="T74" fmla="*/ 95 w 361"/>
                <a:gd name="T75" fmla="*/ 109 h 274"/>
                <a:gd name="T76" fmla="*/ 100 w 361"/>
                <a:gd name="T77" fmla="*/ 121 h 274"/>
                <a:gd name="T78" fmla="*/ 118 w 361"/>
                <a:gd name="T79" fmla="*/ 138 h 274"/>
                <a:gd name="T80" fmla="*/ 138 w 361"/>
                <a:gd name="T81" fmla="*/ 172 h 274"/>
                <a:gd name="T82" fmla="*/ 148 w 361"/>
                <a:gd name="T83" fmla="*/ 217 h 274"/>
                <a:gd name="T84" fmla="*/ 153 w 361"/>
                <a:gd name="T85" fmla="*/ 239 h 274"/>
                <a:gd name="T86" fmla="*/ 198 w 361"/>
                <a:gd name="T87" fmla="*/ 267 h 274"/>
                <a:gd name="T88" fmla="*/ 252 w 361"/>
                <a:gd name="T89" fmla="*/ 295 h 274"/>
                <a:gd name="T90" fmla="*/ 302 w 361"/>
                <a:gd name="T91" fmla="*/ 300 h 274"/>
                <a:gd name="T92" fmla="*/ 321 w 361"/>
                <a:gd name="T93" fmla="*/ 304 h 274"/>
                <a:gd name="T94" fmla="*/ 345 w 361"/>
                <a:gd name="T95" fmla="*/ 318 h 274"/>
                <a:gd name="T96" fmla="*/ 369 w 361"/>
                <a:gd name="T97" fmla="*/ 292 h 274"/>
                <a:gd name="T98" fmla="*/ 365 w 361"/>
                <a:gd name="T99" fmla="*/ 274 h 274"/>
                <a:gd name="T100" fmla="*/ 403 w 361"/>
                <a:gd name="T101" fmla="*/ 265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1"/>
                <a:gd name="T154" fmla="*/ 0 h 274"/>
                <a:gd name="T155" fmla="*/ 361 w 361"/>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1" h="274">
                  <a:moveTo>
                    <a:pt x="340" y="217"/>
                  </a:moveTo>
                  <a:cubicBezTo>
                    <a:pt x="340" y="216"/>
                    <a:pt x="339" y="215"/>
                    <a:pt x="340" y="214"/>
                  </a:cubicBezTo>
                  <a:cubicBezTo>
                    <a:pt x="340" y="213"/>
                    <a:pt x="341" y="212"/>
                    <a:pt x="342" y="212"/>
                  </a:cubicBezTo>
                  <a:cubicBezTo>
                    <a:pt x="343" y="212"/>
                    <a:pt x="343" y="213"/>
                    <a:pt x="344" y="214"/>
                  </a:cubicBezTo>
                  <a:cubicBezTo>
                    <a:pt x="345" y="215"/>
                    <a:pt x="345" y="218"/>
                    <a:pt x="347" y="218"/>
                  </a:cubicBezTo>
                  <a:cubicBezTo>
                    <a:pt x="348" y="219"/>
                    <a:pt x="348" y="216"/>
                    <a:pt x="348" y="215"/>
                  </a:cubicBezTo>
                  <a:cubicBezTo>
                    <a:pt x="349" y="212"/>
                    <a:pt x="351" y="209"/>
                    <a:pt x="352" y="206"/>
                  </a:cubicBezTo>
                  <a:cubicBezTo>
                    <a:pt x="352" y="204"/>
                    <a:pt x="350" y="203"/>
                    <a:pt x="350" y="202"/>
                  </a:cubicBezTo>
                  <a:cubicBezTo>
                    <a:pt x="350" y="199"/>
                    <a:pt x="352" y="198"/>
                    <a:pt x="353" y="195"/>
                  </a:cubicBezTo>
                  <a:cubicBezTo>
                    <a:pt x="353" y="193"/>
                    <a:pt x="353" y="191"/>
                    <a:pt x="354" y="189"/>
                  </a:cubicBezTo>
                  <a:cubicBezTo>
                    <a:pt x="355" y="186"/>
                    <a:pt x="358" y="185"/>
                    <a:pt x="359" y="183"/>
                  </a:cubicBezTo>
                  <a:cubicBezTo>
                    <a:pt x="360" y="181"/>
                    <a:pt x="361" y="180"/>
                    <a:pt x="361" y="178"/>
                  </a:cubicBezTo>
                  <a:cubicBezTo>
                    <a:pt x="361" y="176"/>
                    <a:pt x="360" y="174"/>
                    <a:pt x="359" y="173"/>
                  </a:cubicBezTo>
                  <a:cubicBezTo>
                    <a:pt x="356" y="172"/>
                    <a:pt x="352" y="172"/>
                    <a:pt x="349" y="172"/>
                  </a:cubicBezTo>
                  <a:cubicBezTo>
                    <a:pt x="346" y="172"/>
                    <a:pt x="343" y="172"/>
                    <a:pt x="339" y="172"/>
                  </a:cubicBezTo>
                  <a:cubicBezTo>
                    <a:pt x="336" y="173"/>
                    <a:pt x="332" y="174"/>
                    <a:pt x="329" y="174"/>
                  </a:cubicBezTo>
                  <a:cubicBezTo>
                    <a:pt x="325" y="175"/>
                    <a:pt x="321" y="174"/>
                    <a:pt x="318" y="176"/>
                  </a:cubicBezTo>
                  <a:cubicBezTo>
                    <a:pt x="315" y="179"/>
                    <a:pt x="314" y="183"/>
                    <a:pt x="313" y="186"/>
                  </a:cubicBezTo>
                  <a:cubicBezTo>
                    <a:pt x="312" y="190"/>
                    <a:pt x="313" y="193"/>
                    <a:pt x="312" y="196"/>
                  </a:cubicBezTo>
                  <a:cubicBezTo>
                    <a:pt x="311" y="199"/>
                    <a:pt x="310" y="202"/>
                    <a:pt x="309" y="204"/>
                  </a:cubicBezTo>
                  <a:cubicBezTo>
                    <a:pt x="308" y="206"/>
                    <a:pt x="306" y="208"/>
                    <a:pt x="304" y="209"/>
                  </a:cubicBezTo>
                  <a:cubicBezTo>
                    <a:pt x="303" y="209"/>
                    <a:pt x="300" y="209"/>
                    <a:pt x="299" y="210"/>
                  </a:cubicBezTo>
                  <a:cubicBezTo>
                    <a:pt x="298" y="210"/>
                    <a:pt x="300" y="210"/>
                    <a:pt x="301" y="210"/>
                  </a:cubicBezTo>
                  <a:cubicBezTo>
                    <a:pt x="302" y="211"/>
                    <a:pt x="303" y="212"/>
                    <a:pt x="303" y="213"/>
                  </a:cubicBezTo>
                  <a:cubicBezTo>
                    <a:pt x="303" y="214"/>
                    <a:pt x="300" y="215"/>
                    <a:pt x="299" y="215"/>
                  </a:cubicBezTo>
                  <a:cubicBezTo>
                    <a:pt x="298" y="216"/>
                    <a:pt x="298" y="218"/>
                    <a:pt x="296" y="218"/>
                  </a:cubicBezTo>
                  <a:cubicBezTo>
                    <a:pt x="296" y="219"/>
                    <a:pt x="297" y="217"/>
                    <a:pt x="296" y="217"/>
                  </a:cubicBezTo>
                  <a:cubicBezTo>
                    <a:pt x="294" y="216"/>
                    <a:pt x="291" y="218"/>
                    <a:pt x="290" y="216"/>
                  </a:cubicBezTo>
                  <a:cubicBezTo>
                    <a:pt x="289" y="215"/>
                    <a:pt x="294" y="215"/>
                    <a:pt x="295" y="214"/>
                  </a:cubicBezTo>
                  <a:cubicBezTo>
                    <a:pt x="295" y="213"/>
                    <a:pt x="294" y="213"/>
                    <a:pt x="294" y="212"/>
                  </a:cubicBezTo>
                  <a:cubicBezTo>
                    <a:pt x="292" y="212"/>
                    <a:pt x="290" y="211"/>
                    <a:pt x="288" y="211"/>
                  </a:cubicBezTo>
                  <a:cubicBezTo>
                    <a:pt x="286" y="212"/>
                    <a:pt x="284" y="214"/>
                    <a:pt x="282" y="215"/>
                  </a:cubicBezTo>
                  <a:cubicBezTo>
                    <a:pt x="278" y="216"/>
                    <a:pt x="273" y="218"/>
                    <a:pt x="268" y="219"/>
                  </a:cubicBezTo>
                  <a:cubicBezTo>
                    <a:pt x="266" y="220"/>
                    <a:pt x="263" y="220"/>
                    <a:pt x="261" y="218"/>
                  </a:cubicBezTo>
                  <a:cubicBezTo>
                    <a:pt x="258" y="217"/>
                    <a:pt x="257" y="214"/>
                    <a:pt x="254" y="212"/>
                  </a:cubicBezTo>
                  <a:cubicBezTo>
                    <a:pt x="252" y="211"/>
                    <a:pt x="249" y="214"/>
                    <a:pt x="246" y="212"/>
                  </a:cubicBezTo>
                  <a:cubicBezTo>
                    <a:pt x="244" y="211"/>
                    <a:pt x="243" y="209"/>
                    <a:pt x="242" y="207"/>
                  </a:cubicBezTo>
                  <a:cubicBezTo>
                    <a:pt x="241" y="203"/>
                    <a:pt x="240" y="200"/>
                    <a:pt x="238" y="196"/>
                  </a:cubicBezTo>
                  <a:cubicBezTo>
                    <a:pt x="236" y="193"/>
                    <a:pt x="232" y="190"/>
                    <a:pt x="230" y="187"/>
                  </a:cubicBezTo>
                  <a:cubicBezTo>
                    <a:pt x="228" y="182"/>
                    <a:pt x="226" y="176"/>
                    <a:pt x="224" y="170"/>
                  </a:cubicBezTo>
                  <a:cubicBezTo>
                    <a:pt x="224" y="169"/>
                    <a:pt x="223" y="166"/>
                    <a:pt x="224" y="167"/>
                  </a:cubicBezTo>
                  <a:cubicBezTo>
                    <a:pt x="226" y="168"/>
                    <a:pt x="226" y="170"/>
                    <a:pt x="227" y="172"/>
                  </a:cubicBezTo>
                  <a:cubicBezTo>
                    <a:pt x="227" y="173"/>
                    <a:pt x="228" y="174"/>
                    <a:pt x="228" y="173"/>
                  </a:cubicBezTo>
                  <a:cubicBezTo>
                    <a:pt x="229" y="171"/>
                    <a:pt x="228" y="170"/>
                    <a:pt x="228" y="168"/>
                  </a:cubicBezTo>
                  <a:cubicBezTo>
                    <a:pt x="227" y="165"/>
                    <a:pt x="225" y="163"/>
                    <a:pt x="224" y="160"/>
                  </a:cubicBezTo>
                  <a:cubicBezTo>
                    <a:pt x="224" y="158"/>
                    <a:pt x="224" y="155"/>
                    <a:pt x="224" y="153"/>
                  </a:cubicBezTo>
                  <a:cubicBezTo>
                    <a:pt x="224" y="148"/>
                    <a:pt x="224" y="144"/>
                    <a:pt x="224" y="140"/>
                  </a:cubicBezTo>
                  <a:cubicBezTo>
                    <a:pt x="224" y="135"/>
                    <a:pt x="224" y="131"/>
                    <a:pt x="225" y="127"/>
                  </a:cubicBezTo>
                  <a:cubicBezTo>
                    <a:pt x="225" y="125"/>
                    <a:pt x="227" y="123"/>
                    <a:pt x="228" y="120"/>
                  </a:cubicBezTo>
                  <a:cubicBezTo>
                    <a:pt x="229" y="118"/>
                    <a:pt x="227" y="116"/>
                    <a:pt x="228" y="113"/>
                  </a:cubicBezTo>
                  <a:cubicBezTo>
                    <a:pt x="229" y="112"/>
                    <a:pt x="231" y="115"/>
                    <a:pt x="231" y="114"/>
                  </a:cubicBezTo>
                  <a:cubicBezTo>
                    <a:pt x="233" y="113"/>
                    <a:pt x="233" y="109"/>
                    <a:pt x="234" y="107"/>
                  </a:cubicBezTo>
                  <a:cubicBezTo>
                    <a:pt x="232" y="106"/>
                    <a:pt x="231" y="103"/>
                    <a:pt x="229" y="103"/>
                  </a:cubicBezTo>
                  <a:cubicBezTo>
                    <a:pt x="227" y="102"/>
                    <a:pt x="225" y="103"/>
                    <a:pt x="223" y="103"/>
                  </a:cubicBezTo>
                  <a:cubicBezTo>
                    <a:pt x="220" y="101"/>
                    <a:pt x="217" y="100"/>
                    <a:pt x="215" y="98"/>
                  </a:cubicBezTo>
                  <a:cubicBezTo>
                    <a:pt x="212" y="95"/>
                    <a:pt x="211" y="92"/>
                    <a:pt x="209" y="89"/>
                  </a:cubicBezTo>
                  <a:cubicBezTo>
                    <a:pt x="208" y="87"/>
                    <a:pt x="209" y="84"/>
                    <a:pt x="208" y="82"/>
                  </a:cubicBezTo>
                  <a:cubicBezTo>
                    <a:pt x="207" y="80"/>
                    <a:pt x="205" y="78"/>
                    <a:pt x="204" y="75"/>
                  </a:cubicBezTo>
                  <a:cubicBezTo>
                    <a:pt x="202" y="71"/>
                    <a:pt x="200" y="67"/>
                    <a:pt x="198" y="62"/>
                  </a:cubicBezTo>
                  <a:cubicBezTo>
                    <a:pt x="197" y="59"/>
                    <a:pt x="196" y="55"/>
                    <a:pt x="195" y="52"/>
                  </a:cubicBezTo>
                  <a:cubicBezTo>
                    <a:pt x="194" y="49"/>
                    <a:pt x="192" y="46"/>
                    <a:pt x="190" y="45"/>
                  </a:cubicBezTo>
                  <a:cubicBezTo>
                    <a:pt x="187" y="44"/>
                    <a:pt x="185" y="44"/>
                    <a:pt x="182" y="44"/>
                  </a:cubicBezTo>
                  <a:cubicBezTo>
                    <a:pt x="180" y="44"/>
                    <a:pt x="178" y="44"/>
                    <a:pt x="177" y="44"/>
                  </a:cubicBezTo>
                  <a:cubicBezTo>
                    <a:pt x="175" y="45"/>
                    <a:pt x="174" y="45"/>
                    <a:pt x="173" y="46"/>
                  </a:cubicBezTo>
                  <a:cubicBezTo>
                    <a:pt x="172" y="47"/>
                    <a:pt x="172" y="48"/>
                    <a:pt x="171" y="49"/>
                  </a:cubicBezTo>
                  <a:cubicBezTo>
                    <a:pt x="171" y="51"/>
                    <a:pt x="171" y="53"/>
                    <a:pt x="170" y="55"/>
                  </a:cubicBezTo>
                  <a:cubicBezTo>
                    <a:pt x="170" y="56"/>
                    <a:pt x="168" y="57"/>
                    <a:pt x="167" y="57"/>
                  </a:cubicBezTo>
                  <a:cubicBezTo>
                    <a:pt x="164" y="56"/>
                    <a:pt x="161" y="53"/>
                    <a:pt x="158" y="52"/>
                  </a:cubicBezTo>
                  <a:cubicBezTo>
                    <a:pt x="156" y="50"/>
                    <a:pt x="152" y="50"/>
                    <a:pt x="151" y="48"/>
                  </a:cubicBezTo>
                  <a:cubicBezTo>
                    <a:pt x="148" y="45"/>
                    <a:pt x="148" y="41"/>
                    <a:pt x="146" y="38"/>
                  </a:cubicBezTo>
                  <a:cubicBezTo>
                    <a:pt x="145" y="35"/>
                    <a:pt x="145" y="32"/>
                    <a:pt x="143" y="30"/>
                  </a:cubicBezTo>
                  <a:cubicBezTo>
                    <a:pt x="141" y="27"/>
                    <a:pt x="138" y="24"/>
                    <a:pt x="135" y="21"/>
                  </a:cubicBezTo>
                  <a:cubicBezTo>
                    <a:pt x="133" y="18"/>
                    <a:pt x="132" y="16"/>
                    <a:pt x="131" y="13"/>
                  </a:cubicBezTo>
                  <a:cubicBezTo>
                    <a:pt x="124" y="13"/>
                    <a:pt x="117" y="13"/>
                    <a:pt x="109" y="13"/>
                  </a:cubicBezTo>
                  <a:cubicBezTo>
                    <a:pt x="109" y="16"/>
                    <a:pt x="108" y="18"/>
                    <a:pt x="108" y="21"/>
                  </a:cubicBezTo>
                  <a:cubicBezTo>
                    <a:pt x="97" y="20"/>
                    <a:pt x="86" y="20"/>
                    <a:pt x="74" y="20"/>
                  </a:cubicBezTo>
                  <a:cubicBezTo>
                    <a:pt x="74" y="20"/>
                    <a:pt x="73" y="20"/>
                    <a:pt x="72" y="20"/>
                  </a:cubicBezTo>
                  <a:cubicBezTo>
                    <a:pt x="57" y="14"/>
                    <a:pt x="43" y="8"/>
                    <a:pt x="28" y="2"/>
                  </a:cubicBezTo>
                  <a:cubicBezTo>
                    <a:pt x="28" y="2"/>
                    <a:pt x="28" y="1"/>
                    <a:pt x="28" y="0"/>
                  </a:cubicBezTo>
                  <a:cubicBezTo>
                    <a:pt x="20" y="0"/>
                    <a:pt x="13" y="0"/>
                    <a:pt x="5" y="0"/>
                  </a:cubicBezTo>
                  <a:cubicBezTo>
                    <a:pt x="3" y="1"/>
                    <a:pt x="2" y="2"/>
                    <a:pt x="0" y="3"/>
                  </a:cubicBezTo>
                  <a:cubicBezTo>
                    <a:pt x="1" y="5"/>
                    <a:pt x="3" y="7"/>
                    <a:pt x="3" y="9"/>
                  </a:cubicBezTo>
                  <a:cubicBezTo>
                    <a:pt x="4" y="11"/>
                    <a:pt x="3" y="13"/>
                    <a:pt x="3" y="15"/>
                  </a:cubicBezTo>
                  <a:cubicBezTo>
                    <a:pt x="4" y="16"/>
                    <a:pt x="5" y="17"/>
                    <a:pt x="6" y="18"/>
                  </a:cubicBezTo>
                  <a:cubicBezTo>
                    <a:pt x="6" y="22"/>
                    <a:pt x="5" y="26"/>
                    <a:pt x="6" y="29"/>
                  </a:cubicBezTo>
                  <a:cubicBezTo>
                    <a:pt x="6" y="30"/>
                    <a:pt x="7" y="31"/>
                    <a:pt x="8" y="32"/>
                  </a:cubicBezTo>
                  <a:cubicBezTo>
                    <a:pt x="8" y="33"/>
                    <a:pt x="8" y="34"/>
                    <a:pt x="8" y="35"/>
                  </a:cubicBezTo>
                  <a:cubicBezTo>
                    <a:pt x="8" y="37"/>
                    <a:pt x="10" y="37"/>
                    <a:pt x="10" y="38"/>
                  </a:cubicBezTo>
                  <a:cubicBezTo>
                    <a:pt x="11" y="40"/>
                    <a:pt x="10" y="42"/>
                    <a:pt x="10" y="45"/>
                  </a:cubicBezTo>
                  <a:cubicBezTo>
                    <a:pt x="11" y="46"/>
                    <a:pt x="12" y="47"/>
                    <a:pt x="13" y="48"/>
                  </a:cubicBezTo>
                  <a:cubicBezTo>
                    <a:pt x="15" y="50"/>
                    <a:pt x="18" y="51"/>
                    <a:pt x="20" y="54"/>
                  </a:cubicBezTo>
                  <a:cubicBezTo>
                    <a:pt x="22" y="57"/>
                    <a:pt x="25" y="60"/>
                    <a:pt x="27" y="64"/>
                  </a:cubicBezTo>
                  <a:cubicBezTo>
                    <a:pt x="27" y="65"/>
                    <a:pt x="27" y="67"/>
                    <a:pt x="27" y="68"/>
                  </a:cubicBezTo>
                  <a:cubicBezTo>
                    <a:pt x="26" y="70"/>
                    <a:pt x="24" y="70"/>
                    <a:pt x="24" y="71"/>
                  </a:cubicBezTo>
                  <a:cubicBezTo>
                    <a:pt x="24" y="73"/>
                    <a:pt x="26" y="73"/>
                    <a:pt x="27" y="74"/>
                  </a:cubicBezTo>
                  <a:cubicBezTo>
                    <a:pt x="28" y="75"/>
                    <a:pt x="30" y="75"/>
                    <a:pt x="30" y="76"/>
                  </a:cubicBezTo>
                  <a:cubicBezTo>
                    <a:pt x="29" y="78"/>
                    <a:pt x="27" y="77"/>
                    <a:pt x="25" y="77"/>
                  </a:cubicBezTo>
                  <a:cubicBezTo>
                    <a:pt x="24" y="76"/>
                    <a:pt x="23" y="75"/>
                    <a:pt x="22" y="74"/>
                  </a:cubicBezTo>
                  <a:cubicBezTo>
                    <a:pt x="19" y="74"/>
                    <a:pt x="17" y="72"/>
                    <a:pt x="14" y="73"/>
                  </a:cubicBezTo>
                  <a:cubicBezTo>
                    <a:pt x="13" y="73"/>
                    <a:pt x="15" y="74"/>
                    <a:pt x="16" y="75"/>
                  </a:cubicBezTo>
                  <a:cubicBezTo>
                    <a:pt x="18" y="77"/>
                    <a:pt x="20" y="79"/>
                    <a:pt x="21" y="81"/>
                  </a:cubicBezTo>
                  <a:cubicBezTo>
                    <a:pt x="24" y="83"/>
                    <a:pt x="26" y="86"/>
                    <a:pt x="29" y="88"/>
                  </a:cubicBezTo>
                  <a:cubicBezTo>
                    <a:pt x="30" y="89"/>
                    <a:pt x="31" y="89"/>
                    <a:pt x="33" y="90"/>
                  </a:cubicBezTo>
                  <a:cubicBezTo>
                    <a:pt x="35" y="90"/>
                    <a:pt x="37" y="88"/>
                    <a:pt x="38" y="89"/>
                  </a:cubicBezTo>
                  <a:cubicBezTo>
                    <a:pt x="40" y="90"/>
                    <a:pt x="40" y="93"/>
                    <a:pt x="41" y="94"/>
                  </a:cubicBezTo>
                  <a:cubicBezTo>
                    <a:pt x="42" y="96"/>
                    <a:pt x="43" y="97"/>
                    <a:pt x="45" y="99"/>
                  </a:cubicBezTo>
                  <a:cubicBezTo>
                    <a:pt x="46" y="101"/>
                    <a:pt x="49" y="104"/>
                    <a:pt x="49" y="107"/>
                  </a:cubicBezTo>
                  <a:cubicBezTo>
                    <a:pt x="49" y="110"/>
                    <a:pt x="46" y="113"/>
                    <a:pt x="46" y="116"/>
                  </a:cubicBezTo>
                  <a:cubicBezTo>
                    <a:pt x="45" y="118"/>
                    <a:pt x="45" y="120"/>
                    <a:pt x="46" y="121"/>
                  </a:cubicBezTo>
                  <a:cubicBezTo>
                    <a:pt x="46" y="122"/>
                    <a:pt x="48" y="121"/>
                    <a:pt x="49" y="121"/>
                  </a:cubicBezTo>
                  <a:cubicBezTo>
                    <a:pt x="50" y="122"/>
                    <a:pt x="50" y="124"/>
                    <a:pt x="52" y="125"/>
                  </a:cubicBezTo>
                  <a:cubicBezTo>
                    <a:pt x="54" y="127"/>
                    <a:pt x="57" y="129"/>
                    <a:pt x="60" y="131"/>
                  </a:cubicBezTo>
                  <a:cubicBezTo>
                    <a:pt x="63" y="133"/>
                    <a:pt x="65" y="136"/>
                    <a:pt x="68" y="139"/>
                  </a:cubicBezTo>
                  <a:cubicBezTo>
                    <a:pt x="69" y="141"/>
                    <a:pt x="70" y="144"/>
                    <a:pt x="70" y="146"/>
                  </a:cubicBezTo>
                  <a:cubicBezTo>
                    <a:pt x="71" y="148"/>
                    <a:pt x="69" y="152"/>
                    <a:pt x="70" y="151"/>
                  </a:cubicBezTo>
                  <a:cubicBezTo>
                    <a:pt x="74" y="150"/>
                    <a:pt x="77" y="147"/>
                    <a:pt x="79" y="143"/>
                  </a:cubicBezTo>
                  <a:cubicBezTo>
                    <a:pt x="79" y="142"/>
                    <a:pt x="76" y="142"/>
                    <a:pt x="75" y="140"/>
                  </a:cubicBezTo>
                  <a:cubicBezTo>
                    <a:pt x="75" y="139"/>
                    <a:pt x="76" y="138"/>
                    <a:pt x="75" y="137"/>
                  </a:cubicBezTo>
                  <a:cubicBezTo>
                    <a:pt x="74" y="134"/>
                    <a:pt x="72" y="131"/>
                    <a:pt x="70" y="129"/>
                  </a:cubicBezTo>
                  <a:cubicBezTo>
                    <a:pt x="70" y="128"/>
                    <a:pt x="70" y="132"/>
                    <a:pt x="69" y="131"/>
                  </a:cubicBezTo>
                  <a:cubicBezTo>
                    <a:pt x="68" y="131"/>
                    <a:pt x="68" y="129"/>
                    <a:pt x="67" y="128"/>
                  </a:cubicBezTo>
                  <a:cubicBezTo>
                    <a:pt x="66" y="126"/>
                    <a:pt x="66" y="123"/>
                    <a:pt x="65" y="121"/>
                  </a:cubicBezTo>
                  <a:cubicBezTo>
                    <a:pt x="63" y="116"/>
                    <a:pt x="60" y="111"/>
                    <a:pt x="59" y="106"/>
                  </a:cubicBezTo>
                  <a:cubicBezTo>
                    <a:pt x="59" y="104"/>
                    <a:pt x="61" y="101"/>
                    <a:pt x="61" y="99"/>
                  </a:cubicBezTo>
                  <a:cubicBezTo>
                    <a:pt x="60" y="96"/>
                    <a:pt x="58" y="92"/>
                    <a:pt x="56" y="90"/>
                  </a:cubicBezTo>
                  <a:cubicBezTo>
                    <a:pt x="55" y="89"/>
                    <a:pt x="55" y="94"/>
                    <a:pt x="54" y="93"/>
                  </a:cubicBezTo>
                  <a:cubicBezTo>
                    <a:pt x="52" y="90"/>
                    <a:pt x="52" y="86"/>
                    <a:pt x="51" y="84"/>
                  </a:cubicBezTo>
                  <a:cubicBezTo>
                    <a:pt x="49" y="81"/>
                    <a:pt x="46" y="79"/>
                    <a:pt x="45" y="76"/>
                  </a:cubicBezTo>
                  <a:cubicBezTo>
                    <a:pt x="44" y="73"/>
                    <a:pt x="44" y="70"/>
                    <a:pt x="43" y="67"/>
                  </a:cubicBezTo>
                  <a:cubicBezTo>
                    <a:pt x="42" y="65"/>
                    <a:pt x="40" y="63"/>
                    <a:pt x="39" y="62"/>
                  </a:cubicBezTo>
                  <a:cubicBezTo>
                    <a:pt x="38" y="61"/>
                    <a:pt x="37" y="61"/>
                    <a:pt x="36" y="60"/>
                  </a:cubicBezTo>
                  <a:cubicBezTo>
                    <a:pt x="35" y="57"/>
                    <a:pt x="36" y="53"/>
                    <a:pt x="34" y="50"/>
                  </a:cubicBezTo>
                  <a:cubicBezTo>
                    <a:pt x="32" y="47"/>
                    <a:pt x="27" y="46"/>
                    <a:pt x="25" y="42"/>
                  </a:cubicBezTo>
                  <a:cubicBezTo>
                    <a:pt x="23" y="39"/>
                    <a:pt x="25" y="36"/>
                    <a:pt x="25" y="32"/>
                  </a:cubicBezTo>
                  <a:cubicBezTo>
                    <a:pt x="25" y="30"/>
                    <a:pt x="23" y="28"/>
                    <a:pt x="23" y="26"/>
                  </a:cubicBezTo>
                  <a:cubicBezTo>
                    <a:pt x="23" y="22"/>
                    <a:pt x="22" y="17"/>
                    <a:pt x="26" y="15"/>
                  </a:cubicBezTo>
                  <a:cubicBezTo>
                    <a:pt x="29" y="13"/>
                    <a:pt x="32" y="18"/>
                    <a:pt x="35" y="19"/>
                  </a:cubicBezTo>
                  <a:cubicBezTo>
                    <a:pt x="37" y="19"/>
                    <a:pt x="38" y="17"/>
                    <a:pt x="39" y="18"/>
                  </a:cubicBezTo>
                  <a:cubicBezTo>
                    <a:pt x="40" y="19"/>
                    <a:pt x="38" y="21"/>
                    <a:pt x="39" y="22"/>
                  </a:cubicBezTo>
                  <a:cubicBezTo>
                    <a:pt x="40" y="23"/>
                    <a:pt x="43" y="21"/>
                    <a:pt x="44" y="22"/>
                  </a:cubicBezTo>
                  <a:cubicBezTo>
                    <a:pt x="45" y="24"/>
                    <a:pt x="43" y="27"/>
                    <a:pt x="44" y="30"/>
                  </a:cubicBezTo>
                  <a:cubicBezTo>
                    <a:pt x="44" y="33"/>
                    <a:pt x="45" y="36"/>
                    <a:pt x="46" y="39"/>
                  </a:cubicBezTo>
                  <a:cubicBezTo>
                    <a:pt x="47" y="43"/>
                    <a:pt x="50" y="46"/>
                    <a:pt x="51" y="49"/>
                  </a:cubicBezTo>
                  <a:cubicBezTo>
                    <a:pt x="52" y="51"/>
                    <a:pt x="50" y="54"/>
                    <a:pt x="51" y="56"/>
                  </a:cubicBezTo>
                  <a:cubicBezTo>
                    <a:pt x="52" y="59"/>
                    <a:pt x="55" y="61"/>
                    <a:pt x="58" y="64"/>
                  </a:cubicBezTo>
                  <a:cubicBezTo>
                    <a:pt x="60" y="67"/>
                    <a:pt x="62" y="70"/>
                    <a:pt x="65" y="73"/>
                  </a:cubicBezTo>
                  <a:cubicBezTo>
                    <a:pt x="67" y="74"/>
                    <a:pt x="70" y="72"/>
                    <a:pt x="72" y="74"/>
                  </a:cubicBezTo>
                  <a:cubicBezTo>
                    <a:pt x="73" y="75"/>
                    <a:pt x="71" y="77"/>
                    <a:pt x="71" y="78"/>
                  </a:cubicBezTo>
                  <a:cubicBezTo>
                    <a:pt x="71" y="80"/>
                    <a:pt x="71" y="82"/>
                    <a:pt x="72" y="84"/>
                  </a:cubicBezTo>
                  <a:cubicBezTo>
                    <a:pt x="72" y="85"/>
                    <a:pt x="73" y="85"/>
                    <a:pt x="74" y="85"/>
                  </a:cubicBezTo>
                  <a:cubicBezTo>
                    <a:pt x="75" y="85"/>
                    <a:pt x="77" y="83"/>
                    <a:pt x="77" y="84"/>
                  </a:cubicBezTo>
                  <a:cubicBezTo>
                    <a:pt x="79" y="86"/>
                    <a:pt x="77" y="89"/>
                    <a:pt x="79" y="91"/>
                  </a:cubicBezTo>
                  <a:cubicBezTo>
                    <a:pt x="79" y="92"/>
                    <a:pt x="82" y="90"/>
                    <a:pt x="83" y="91"/>
                  </a:cubicBezTo>
                  <a:cubicBezTo>
                    <a:pt x="84" y="92"/>
                    <a:pt x="84" y="93"/>
                    <a:pt x="84" y="94"/>
                  </a:cubicBezTo>
                  <a:cubicBezTo>
                    <a:pt x="85" y="96"/>
                    <a:pt x="86" y="97"/>
                    <a:pt x="86" y="99"/>
                  </a:cubicBezTo>
                  <a:cubicBezTo>
                    <a:pt x="86" y="100"/>
                    <a:pt x="84" y="100"/>
                    <a:pt x="83" y="101"/>
                  </a:cubicBezTo>
                  <a:cubicBezTo>
                    <a:pt x="83" y="102"/>
                    <a:pt x="82" y="105"/>
                    <a:pt x="83" y="107"/>
                  </a:cubicBezTo>
                  <a:cubicBezTo>
                    <a:pt x="83" y="108"/>
                    <a:pt x="86" y="105"/>
                    <a:pt x="87" y="106"/>
                  </a:cubicBezTo>
                  <a:cubicBezTo>
                    <a:pt x="89" y="107"/>
                    <a:pt x="89" y="111"/>
                    <a:pt x="91" y="112"/>
                  </a:cubicBezTo>
                  <a:cubicBezTo>
                    <a:pt x="93" y="114"/>
                    <a:pt x="96" y="113"/>
                    <a:pt x="98" y="115"/>
                  </a:cubicBezTo>
                  <a:cubicBezTo>
                    <a:pt x="99" y="116"/>
                    <a:pt x="98" y="119"/>
                    <a:pt x="99" y="121"/>
                  </a:cubicBezTo>
                  <a:cubicBezTo>
                    <a:pt x="100" y="123"/>
                    <a:pt x="102" y="125"/>
                    <a:pt x="104" y="127"/>
                  </a:cubicBezTo>
                  <a:cubicBezTo>
                    <a:pt x="106" y="129"/>
                    <a:pt x="107" y="131"/>
                    <a:pt x="108" y="133"/>
                  </a:cubicBezTo>
                  <a:cubicBezTo>
                    <a:pt x="110" y="136"/>
                    <a:pt x="113" y="140"/>
                    <a:pt x="115" y="143"/>
                  </a:cubicBezTo>
                  <a:cubicBezTo>
                    <a:pt x="118" y="148"/>
                    <a:pt x="122" y="152"/>
                    <a:pt x="125" y="157"/>
                  </a:cubicBezTo>
                  <a:cubicBezTo>
                    <a:pt x="127" y="161"/>
                    <a:pt x="128" y="166"/>
                    <a:pt x="129" y="170"/>
                  </a:cubicBezTo>
                  <a:cubicBezTo>
                    <a:pt x="129" y="172"/>
                    <a:pt x="129" y="174"/>
                    <a:pt x="129" y="175"/>
                  </a:cubicBezTo>
                  <a:cubicBezTo>
                    <a:pt x="127" y="177"/>
                    <a:pt x="124" y="178"/>
                    <a:pt x="123" y="181"/>
                  </a:cubicBezTo>
                  <a:cubicBezTo>
                    <a:pt x="123" y="182"/>
                    <a:pt x="126" y="181"/>
                    <a:pt x="127" y="183"/>
                  </a:cubicBezTo>
                  <a:cubicBezTo>
                    <a:pt x="127" y="184"/>
                    <a:pt x="125" y="185"/>
                    <a:pt x="125" y="185"/>
                  </a:cubicBezTo>
                  <a:cubicBezTo>
                    <a:pt x="124" y="187"/>
                    <a:pt x="121" y="187"/>
                    <a:pt x="122" y="189"/>
                  </a:cubicBezTo>
                  <a:cubicBezTo>
                    <a:pt x="122" y="193"/>
                    <a:pt x="125" y="196"/>
                    <a:pt x="127" y="199"/>
                  </a:cubicBezTo>
                  <a:cubicBezTo>
                    <a:pt x="129" y="201"/>
                    <a:pt x="132" y="204"/>
                    <a:pt x="135" y="206"/>
                  </a:cubicBezTo>
                  <a:cubicBezTo>
                    <a:pt x="137" y="207"/>
                    <a:pt x="140" y="207"/>
                    <a:pt x="142" y="209"/>
                  </a:cubicBezTo>
                  <a:cubicBezTo>
                    <a:pt x="145" y="211"/>
                    <a:pt x="146" y="215"/>
                    <a:pt x="150" y="217"/>
                  </a:cubicBezTo>
                  <a:cubicBezTo>
                    <a:pt x="154" y="220"/>
                    <a:pt x="161" y="219"/>
                    <a:pt x="165" y="222"/>
                  </a:cubicBezTo>
                  <a:cubicBezTo>
                    <a:pt x="169" y="224"/>
                    <a:pt x="171" y="228"/>
                    <a:pt x="174" y="230"/>
                  </a:cubicBezTo>
                  <a:cubicBezTo>
                    <a:pt x="180" y="234"/>
                    <a:pt x="187" y="238"/>
                    <a:pt x="194" y="240"/>
                  </a:cubicBezTo>
                  <a:cubicBezTo>
                    <a:pt x="197" y="242"/>
                    <a:pt x="200" y="241"/>
                    <a:pt x="203" y="242"/>
                  </a:cubicBezTo>
                  <a:cubicBezTo>
                    <a:pt x="206" y="242"/>
                    <a:pt x="208" y="245"/>
                    <a:pt x="210" y="246"/>
                  </a:cubicBezTo>
                  <a:cubicBezTo>
                    <a:pt x="213" y="248"/>
                    <a:pt x="215" y="251"/>
                    <a:pt x="219" y="252"/>
                  </a:cubicBezTo>
                  <a:cubicBezTo>
                    <a:pt x="223" y="254"/>
                    <a:pt x="228" y="256"/>
                    <a:pt x="233" y="257"/>
                  </a:cubicBezTo>
                  <a:cubicBezTo>
                    <a:pt x="235" y="258"/>
                    <a:pt x="238" y="258"/>
                    <a:pt x="241" y="257"/>
                  </a:cubicBezTo>
                  <a:cubicBezTo>
                    <a:pt x="244" y="255"/>
                    <a:pt x="247" y="252"/>
                    <a:pt x="251" y="250"/>
                  </a:cubicBezTo>
                  <a:cubicBezTo>
                    <a:pt x="252" y="249"/>
                    <a:pt x="252" y="248"/>
                    <a:pt x="253" y="248"/>
                  </a:cubicBezTo>
                  <a:cubicBezTo>
                    <a:pt x="255" y="248"/>
                    <a:pt x="256" y="249"/>
                    <a:pt x="258" y="250"/>
                  </a:cubicBezTo>
                  <a:cubicBezTo>
                    <a:pt x="258" y="250"/>
                    <a:pt x="259" y="249"/>
                    <a:pt x="259" y="250"/>
                  </a:cubicBezTo>
                  <a:cubicBezTo>
                    <a:pt x="262" y="250"/>
                    <a:pt x="265" y="251"/>
                    <a:pt x="267" y="253"/>
                  </a:cubicBezTo>
                  <a:cubicBezTo>
                    <a:pt x="270" y="256"/>
                    <a:pt x="272" y="260"/>
                    <a:pt x="275" y="264"/>
                  </a:cubicBezTo>
                  <a:cubicBezTo>
                    <a:pt x="278" y="267"/>
                    <a:pt x="283" y="271"/>
                    <a:pt x="286" y="274"/>
                  </a:cubicBezTo>
                  <a:cubicBezTo>
                    <a:pt x="286" y="273"/>
                    <a:pt x="287" y="271"/>
                    <a:pt x="288" y="270"/>
                  </a:cubicBezTo>
                  <a:cubicBezTo>
                    <a:pt x="288" y="268"/>
                    <a:pt x="287" y="267"/>
                    <a:pt x="287" y="265"/>
                  </a:cubicBezTo>
                  <a:cubicBezTo>
                    <a:pt x="289" y="261"/>
                    <a:pt x="291" y="257"/>
                    <a:pt x="293" y="252"/>
                  </a:cubicBezTo>
                  <a:cubicBezTo>
                    <a:pt x="298" y="252"/>
                    <a:pt x="304" y="253"/>
                    <a:pt x="309" y="253"/>
                  </a:cubicBezTo>
                  <a:cubicBezTo>
                    <a:pt x="309" y="251"/>
                    <a:pt x="310" y="248"/>
                    <a:pt x="308" y="246"/>
                  </a:cubicBezTo>
                  <a:cubicBezTo>
                    <a:pt x="307" y="246"/>
                    <a:pt x="308" y="244"/>
                    <a:pt x="307" y="243"/>
                  </a:cubicBezTo>
                  <a:cubicBezTo>
                    <a:pt x="306" y="242"/>
                    <a:pt x="304" y="243"/>
                    <a:pt x="303" y="242"/>
                  </a:cubicBezTo>
                  <a:cubicBezTo>
                    <a:pt x="301" y="241"/>
                    <a:pt x="298" y="239"/>
                    <a:pt x="298" y="237"/>
                  </a:cubicBezTo>
                  <a:cubicBezTo>
                    <a:pt x="298" y="236"/>
                    <a:pt x="302" y="238"/>
                    <a:pt x="303" y="236"/>
                  </a:cubicBezTo>
                  <a:cubicBezTo>
                    <a:pt x="305" y="234"/>
                    <a:pt x="304" y="231"/>
                    <a:pt x="304" y="228"/>
                  </a:cubicBezTo>
                  <a:cubicBezTo>
                    <a:pt x="312" y="227"/>
                    <a:pt x="320" y="228"/>
                    <a:pt x="328" y="227"/>
                  </a:cubicBezTo>
                  <a:cubicBezTo>
                    <a:pt x="329" y="226"/>
                    <a:pt x="329" y="225"/>
                    <a:pt x="330" y="225"/>
                  </a:cubicBezTo>
                  <a:cubicBezTo>
                    <a:pt x="331" y="224"/>
                    <a:pt x="332" y="227"/>
                    <a:pt x="333" y="226"/>
                  </a:cubicBezTo>
                  <a:cubicBezTo>
                    <a:pt x="335" y="225"/>
                    <a:pt x="335" y="223"/>
                    <a:pt x="335" y="221"/>
                  </a:cubicBezTo>
                  <a:cubicBezTo>
                    <a:pt x="336" y="220"/>
                    <a:pt x="338" y="218"/>
                    <a:pt x="340" y="21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55" name="Freeform 2544"/>
            <p:cNvSpPr>
              <a:spLocks noChangeAspect="1"/>
            </p:cNvSpPr>
            <p:nvPr/>
          </p:nvSpPr>
          <p:spPr bwMode="auto">
            <a:xfrm>
              <a:off x="8282897" y="11131298"/>
              <a:ext cx="1223685" cy="1767571"/>
            </a:xfrm>
            <a:custGeom>
              <a:avLst/>
              <a:gdLst>
                <a:gd name="T0" fmla="*/ 33 w 152"/>
                <a:gd name="T1" fmla="*/ 80 h 241"/>
                <a:gd name="T2" fmla="*/ 41 w 152"/>
                <a:gd name="T3" fmla="*/ 65 h 241"/>
                <a:gd name="T4" fmla="*/ 51 w 152"/>
                <a:gd name="T5" fmla="*/ 50 h 241"/>
                <a:gd name="T6" fmla="*/ 61 w 152"/>
                <a:gd name="T7" fmla="*/ 29 h 241"/>
                <a:gd name="T8" fmla="*/ 73 w 152"/>
                <a:gd name="T9" fmla="*/ 26 h 241"/>
                <a:gd name="T10" fmla="*/ 95 w 152"/>
                <a:gd name="T11" fmla="*/ 18 h 241"/>
                <a:gd name="T12" fmla="*/ 110 w 152"/>
                <a:gd name="T13" fmla="*/ 6 h 241"/>
                <a:gd name="T14" fmla="*/ 122 w 152"/>
                <a:gd name="T15" fmla="*/ 8 h 241"/>
                <a:gd name="T16" fmla="*/ 104 w 152"/>
                <a:gd name="T17" fmla="*/ 24 h 241"/>
                <a:gd name="T18" fmla="*/ 85 w 152"/>
                <a:gd name="T19" fmla="*/ 59 h 241"/>
                <a:gd name="T20" fmla="*/ 98 w 152"/>
                <a:gd name="T21" fmla="*/ 60 h 241"/>
                <a:gd name="T22" fmla="*/ 104 w 152"/>
                <a:gd name="T23" fmla="*/ 90 h 241"/>
                <a:gd name="T24" fmla="*/ 122 w 152"/>
                <a:gd name="T25" fmla="*/ 94 h 241"/>
                <a:gd name="T26" fmla="*/ 136 w 152"/>
                <a:gd name="T27" fmla="*/ 96 h 241"/>
                <a:gd name="T28" fmla="*/ 153 w 152"/>
                <a:gd name="T29" fmla="*/ 109 h 241"/>
                <a:gd name="T30" fmla="*/ 175 w 152"/>
                <a:gd name="T31" fmla="*/ 109 h 241"/>
                <a:gd name="T32" fmla="*/ 171 w 152"/>
                <a:gd name="T33" fmla="*/ 128 h 241"/>
                <a:gd name="T34" fmla="*/ 172 w 152"/>
                <a:gd name="T35" fmla="*/ 149 h 241"/>
                <a:gd name="T36" fmla="*/ 167 w 152"/>
                <a:gd name="T37" fmla="*/ 165 h 241"/>
                <a:gd name="T38" fmla="*/ 183 w 152"/>
                <a:gd name="T39" fmla="*/ 192 h 241"/>
                <a:gd name="T40" fmla="*/ 172 w 152"/>
                <a:gd name="T41" fmla="*/ 177 h 241"/>
                <a:gd name="T42" fmla="*/ 163 w 152"/>
                <a:gd name="T43" fmla="*/ 183 h 241"/>
                <a:gd name="T44" fmla="*/ 146 w 152"/>
                <a:gd name="T45" fmla="*/ 194 h 241"/>
                <a:gd name="T46" fmla="*/ 140 w 152"/>
                <a:gd name="T47" fmla="*/ 201 h 241"/>
                <a:gd name="T48" fmla="*/ 142 w 152"/>
                <a:gd name="T49" fmla="*/ 225 h 241"/>
                <a:gd name="T50" fmla="*/ 138 w 152"/>
                <a:gd name="T51" fmla="*/ 289 h 241"/>
                <a:gd name="T52" fmla="*/ 134 w 152"/>
                <a:gd name="T53" fmla="*/ 277 h 241"/>
                <a:gd name="T54" fmla="*/ 131 w 152"/>
                <a:gd name="T55" fmla="*/ 258 h 241"/>
                <a:gd name="T56" fmla="*/ 116 w 152"/>
                <a:gd name="T57" fmla="*/ 255 h 241"/>
                <a:gd name="T58" fmla="*/ 93 w 152"/>
                <a:gd name="T59" fmla="*/ 254 h 241"/>
                <a:gd name="T60" fmla="*/ 88 w 152"/>
                <a:gd name="T61" fmla="*/ 243 h 241"/>
                <a:gd name="T62" fmla="*/ 71 w 152"/>
                <a:gd name="T63" fmla="*/ 233 h 241"/>
                <a:gd name="T64" fmla="*/ 58 w 152"/>
                <a:gd name="T65" fmla="*/ 216 h 241"/>
                <a:gd name="T66" fmla="*/ 39 w 152"/>
                <a:gd name="T67" fmla="*/ 206 h 241"/>
                <a:gd name="T68" fmla="*/ 28 w 152"/>
                <a:gd name="T69" fmla="*/ 206 h 241"/>
                <a:gd name="T70" fmla="*/ 13 w 152"/>
                <a:gd name="T71" fmla="*/ 198 h 241"/>
                <a:gd name="T72" fmla="*/ 1 w 152"/>
                <a:gd name="T73" fmla="*/ 186 h 241"/>
                <a:gd name="T74" fmla="*/ 4 w 152"/>
                <a:gd name="T75" fmla="*/ 176 h 241"/>
                <a:gd name="T76" fmla="*/ 19 w 152"/>
                <a:gd name="T77" fmla="*/ 168 h 241"/>
                <a:gd name="T78" fmla="*/ 29 w 152"/>
                <a:gd name="T79" fmla="*/ 149 h 241"/>
                <a:gd name="T80" fmla="*/ 20 w 152"/>
                <a:gd name="T81" fmla="*/ 140 h 241"/>
                <a:gd name="T82" fmla="*/ 20 w 152"/>
                <a:gd name="T83" fmla="*/ 121 h 241"/>
                <a:gd name="T84" fmla="*/ 25 w 152"/>
                <a:gd name="T85" fmla="*/ 104 h 241"/>
                <a:gd name="T86" fmla="*/ 17 w 152"/>
                <a:gd name="T87" fmla="*/ 89 h 241"/>
                <a:gd name="T88" fmla="*/ 25 w 152"/>
                <a:gd name="T89" fmla="*/ 76 h 2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2"/>
                <a:gd name="T136" fmla="*/ 0 h 241"/>
                <a:gd name="T137" fmla="*/ 152 w 152"/>
                <a:gd name="T138" fmla="*/ 241 h 2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2" h="241">
                  <a:moveTo>
                    <a:pt x="21" y="56"/>
                  </a:moveTo>
                  <a:cubicBezTo>
                    <a:pt x="22" y="58"/>
                    <a:pt x="26" y="61"/>
                    <a:pt x="27" y="63"/>
                  </a:cubicBezTo>
                  <a:cubicBezTo>
                    <a:pt x="27" y="64"/>
                    <a:pt x="26" y="66"/>
                    <a:pt x="27" y="67"/>
                  </a:cubicBezTo>
                  <a:cubicBezTo>
                    <a:pt x="27" y="68"/>
                    <a:pt x="29" y="68"/>
                    <a:pt x="29" y="67"/>
                  </a:cubicBezTo>
                  <a:cubicBezTo>
                    <a:pt x="30" y="64"/>
                    <a:pt x="27" y="61"/>
                    <a:pt x="28" y="58"/>
                  </a:cubicBezTo>
                  <a:cubicBezTo>
                    <a:pt x="29" y="56"/>
                    <a:pt x="32" y="56"/>
                    <a:pt x="34" y="54"/>
                  </a:cubicBezTo>
                  <a:cubicBezTo>
                    <a:pt x="36" y="52"/>
                    <a:pt x="36" y="49"/>
                    <a:pt x="38" y="48"/>
                  </a:cubicBezTo>
                  <a:cubicBezTo>
                    <a:pt x="40" y="46"/>
                    <a:pt x="42" y="48"/>
                    <a:pt x="44" y="46"/>
                  </a:cubicBezTo>
                  <a:cubicBezTo>
                    <a:pt x="44" y="45"/>
                    <a:pt x="42" y="43"/>
                    <a:pt x="42" y="42"/>
                  </a:cubicBezTo>
                  <a:cubicBezTo>
                    <a:pt x="43" y="38"/>
                    <a:pt x="44" y="35"/>
                    <a:pt x="44" y="31"/>
                  </a:cubicBezTo>
                  <a:cubicBezTo>
                    <a:pt x="44" y="31"/>
                    <a:pt x="43" y="30"/>
                    <a:pt x="44" y="29"/>
                  </a:cubicBezTo>
                  <a:cubicBezTo>
                    <a:pt x="46" y="27"/>
                    <a:pt x="49" y="26"/>
                    <a:pt x="51" y="24"/>
                  </a:cubicBezTo>
                  <a:cubicBezTo>
                    <a:pt x="53" y="23"/>
                    <a:pt x="54" y="20"/>
                    <a:pt x="57" y="20"/>
                  </a:cubicBezTo>
                  <a:cubicBezTo>
                    <a:pt x="58" y="20"/>
                    <a:pt x="58" y="23"/>
                    <a:pt x="60" y="24"/>
                  </a:cubicBezTo>
                  <a:cubicBezTo>
                    <a:pt x="61" y="24"/>
                    <a:pt x="61" y="23"/>
                    <a:pt x="61" y="22"/>
                  </a:cubicBezTo>
                  <a:cubicBezTo>
                    <a:pt x="62" y="20"/>
                    <a:pt x="62" y="17"/>
                    <a:pt x="64" y="16"/>
                  </a:cubicBezTo>
                  <a:cubicBezTo>
                    <a:pt x="66" y="15"/>
                    <a:pt x="69" y="17"/>
                    <a:pt x="71" y="17"/>
                  </a:cubicBezTo>
                  <a:cubicBezTo>
                    <a:pt x="74" y="17"/>
                    <a:pt x="77" y="16"/>
                    <a:pt x="79" y="15"/>
                  </a:cubicBezTo>
                  <a:cubicBezTo>
                    <a:pt x="83" y="13"/>
                    <a:pt x="86" y="11"/>
                    <a:pt x="88" y="8"/>
                  </a:cubicBezTo>
                  <a:cubicBezTo>
                    <a:pt x="89" y="7"/>
                    <a:pt x="87" y="4"/>
                    <a:pt x="88" y="3"/>
                  </a:cubicBezTo>
                  <a:cubicBezTo>
                    <a:pt x="89" y="2"/>
                    <a:pt x="90" y="5"/>
                    <a:pt x="91" y="5"/>
                  </a:cubicBezTo>
                  <a:cubicBezTo>
                    <a:pt x="93" y="4"/>
                    <a:pt x="94" y="1"/>
                    <a:pt x="96" y="0"/>
                  </a:cubicBezTo>
                  <a:cubicBezTo>
                    <a:pt x="97" y="0"/>
                    <a:pt x="99" y="0"/>
                    <a:pt x="99" y="1"/>
                  </a:cubicBezTo>
                  <a:cubicBezTo>
                    <a:pt x="101" y="2"/>
                    <a:pt x="101" y="5"/>
                    <a:pt x="101" y="7"/>
                  </a:cubicBezTo>
                  <a:cubicBezTo>
                    <a:pt x="101" y="8"/>
                    <a:pt x="100" y="7"/>
                    <a:pt x="99" y="8"/>
                  </a:cubicBezTo>
                  <a:cubicBezTo>
                    <a:pt x="96" y="9"/>
                    <a:pt x="92" y="9"/>
                    <a:pt x="89" y="12"/>
                  </a:cubicBezTo>
                  <a:cubicBezTo>
                    <a:pt x="87" y="14"/>
                    <a:pt x="87" y="17"/>
                    <a:pt x="86" y="20"/>
                  </a:cubicBezTo>
                  <a:cubicBezTo>
                    <a:pt x="84" y="24"/>
                    <a:pt x="80" y="26"/>
                    <a:pt x="78" y="31"/>
                  </a:cubicBezTo>
                  <a:cubicBezTo>
                    <a:pt x="77" y="33"/>
                    <a:pt x="79" y="37"/>
                    <a:pt x="78" y="39"/>
                  </a:cubicBezTo>
                  <a:cubicBezTo>
                    <a:pt x="76" y="43"/>
                    <a:pt x="72" y="45"/>
                    <a:pt x="71" y="49"/>
                  </a:cubicBezTo>
                  <a:cubicBezTo>
                    <a:pt x="71" y="50"/>
                    <a:pt x="72" y="51"/>
                    <a:pt x="73" y="51"/>
                  </a:cubicBezTo>
                  <a:cubicBezTo>
                    <a:pt x="74" y="51"/>
                    <a:pt x="75" y="49"/>
                    <a:pt x="76" y="49"/>
                  </a:cubicBezTo>
                  <a:cubicBezTo>
                    <a:pt x="77" y="48"/>
                    <a:pt x="79" y="49"/>
                    <a:pt x="81" y="50"/>
                  </a:cubicBezTo>
                  <a:cubicBezTo>
                    <a:pt x="83" y="52"/>
                    <a:pt x="83" y="55"/>
                    <a:pt x="84" y="58"/>
                  </a:cubicBezTo>
                  <a:cubicBezTo>
                    <a:pt x="85" y="62"/>
                    <a:pt x="83" y="65"/>
                    <a:pt x="84" y="69"/>
                  </a:cubicBezTo>
                  <a:cubicBezTo>
                    <a:pt x="84" y="71"/>
                    <a:pt x="85" y="73"/>
                    <a:pt x="86" y="75"/>
                  </a:cubicBezTo>
                  <a:cubicBezTo>
                    <a:pt x="87" y="76"/>
                    <a:pt x="87" y="78"/>
                    <a:pt x="88" y="78"/>
                  </a:cubicBezTo>
                  <a:cubicBezTo>
                    <a:pt x="91" y="78"/>
                    <a:pt x="94" y="77"/>
                    <a:pt x="96" y="77"/>
                  </a:cubicBezTo>
                  <a:cubicBezTo>
                    <a:pt x="98" y="77"/>
                    <a:pt x="100" y="78"/>
                    <a:pt x="101" y="78"/>
                  </a:cubicBezTo>
                  <a:cubicBezTo>
                    <a:pt x="103" y="78"/>
                    <a:pt x="104" y="76"/>
                    <a:pt x="106" y="76"/>
                  </a:cubicBezTo>
                  <a:cubicBezTo>
                    <a:pt x="108" y="76"/>
                    <a:pt x="107" y="79"/>
                    <a:pt x="108" y="80"/>
                  </a:cubicBezTo>
                  <a:cubicBezTo>
                    <a:pt x="110" y="81"/>
                    <a:pt x="112" y="79"/>
                    <a:pt x="113" y="80"/>
                  </a:cubicBezTo>
                  <a:cubicBezTo>
                    <a:pt x="116" y="83"/>
                    <a:pt x="118" y="88"/>
                    <a:pt x="121" y="91"/>
                  </a:cubicBezTo>
                  <a:cubicBezTo>
                    <a:pt x="122" y="92"/>
                    <a:pt x="123" y="90"/>
                    <a:pt x="125" y="90"/>
                  </a:cubicBezTo>
                  <a:cubicBezTo>
                    <a:pt x="125" y="90"/>
                    <a:pt x="126" y="91"/>
                    <a:pt x="127" y="91"/>
                  </a:cubicBezTo>
                  <a:cubicBezTo>
                    <a:pt x="129" y="91"/>
                    <a:pt x="130" y="91"/>
                    <a:pt x="132" y="91"/>
                  </a:cubicBezTo>
                  <a:cubicBezTo>
                    <a:pt x="136" y="91"/>
                    <a:pt x="139" y="90"/>
                    <a:pt x="142" y="90"/>
                  </a:cubicBezTo>
                  <a:cubicBezTo>
                    <a:pt x="143" y="90"/>
                    <a:pt x="145" y="90"/>
                    <a:pt x="145" y="91"/>
                  </a:cubicBezTo>
                  <a:cubicBezTo>
                    <a:pt x="146" y="94"/>
                    <a:pt x="146" y="98"/>
                    <a:pt x="145" y="101"/>
                  </a:cubicBezTo>
                  <a:cubicBezTo>
                    <a:pt x="144" y="102"/>
                    <a:pt x="141" y="102"/>
                    <a:pt x="141" y="104"/>
                  </a:cubicBezTo>
                  <a:cubicBezTo>
                    <a:pt x="140" y="105"/>
                    <a:pt x="142" y="106"/>
                    <a:pt x="142" y="107"/>
                  </a:cubicBezTo>
                  <a:cubicBezTo>
                    <a:pt x="141" y="109"/>
                    <a:pt x="139" y="111"/>
                    <a:pt x="139" y="113"/>
                  </a:cubicBezTo>
                  <a:cubicBezTo>
                    <a:pt x="140" y="115"/>
                    <a:pt x="143" y="116"/>
                    <a:pt x="143" y="118"/>
                  </a:cubicBezTo>
                  <a:cubicBezTo>
                    <a:pt x="144" y="120"/>
                    <a:pt x="143" y="122"/>
                    <a:pt x="143" y="124"/>
                  </a:cubicBezTo>
                  <a:cubicBezTo>
                    <a:pt x="143" y="124"/>
                    <a:pt x="145" y="124"/>
                    <a:pt x="145" y="124"/>
                  </a:cubicBezTo>
                  <a:cubicBezTo>
                    <a:pt x="146" y="126"/>
                    <a:pt x="146" y="129"/>
                    <a:pt x="145" y="131"/>
                  </a:cubicBezTo>
                  <a:cubicBezTo>
                    <a:pt x="144" y="134"/>
                    <a:pt x="140" y="135"/>
                    <a:pt x="139" y="138"/>
                  </a:cubicBezTo>
                  <a:cubicBezTo>
                    <a:pt x="139" y="140"/>
                    <a:pt x="143" y="140"/>
                    <a:pt x="144" y="142"/>
                  </a:cubicBezTo>
                  <a:cubicBezTo>
                    <a:pt x="146" y="143"/>
                    <a:pt x="146" y="145"/>
                    <a:pt x="147" y="146"/>
                  </a:cubicBezTo>
                  <a:cubicBezTo>
                    <a:pt x="149" y="151"/>
                    <a:pt x="150" y="155"/>
                    <a:pt x="152" y="160"/>
                  </a:cubicBezTo>
                  <a:cubicBezTo>
                    <a:pt x="151" y="161"/>
                    <a:pt x="151" y="162"/>
                    <a:pt x="150" y="163"/>
                  </a:cubicBezTo>
                  <a:cubicBezTo>
                    <a:pt x="148" y="159"/>
                    <a:pt x="147" y="155"/>
                    <a:pt x="145" y="151"/>
                  </a:cubicBezTo>
                  <a:cubicBezTo>
                    <a:pt x="144" y="150"/>
                    <a:pt x="144" y="147"/>
                    <a:pt x="143" y="148"/>
                  </a:cubicBezTo>
                  <a:cubicBezTo>
                    <a:pt x="141" y="148"/>
                    <a:pt x="141" y="151"/>
                    <a:pt x="140" y="153"/>
                  </a:cubicBezTo>
                  <a:cubicBezTo>
                    <a:pt x="138" y="152"/>
                    <a:pt x="137" y="151"/>
                    <a:pt x="136" y="151"/>
                  </a:cubicBezTo>
                  <a:cubicBezTo>
                    <a:pt x="135" y="151"/>
                    <a:pt x="135" y="152"/>
                    <a:pt x="135" y="153"/>
                  </a:cubicBezTo>
                  <a:cubicBezTo>
                    <a:pt x="129" y="153"/>
                    <a:pt x="123" y="154"/>
                    <a:pt x="117" y="154"/>
                  </a:cubicBezTo>
                  <a:cubicBezTo>
                    <a:pt x="117" y="157"/>
                    <a:pt x="117" y="159"/>
                    <a:pt x="118" y="162"/>
                  </a:cubicBezTo>
                  <a:cubicBezTo>
                    <a:pt x="119" y="162"/>
                    <a:pt x="120" y="161"/>
                    <a:pt x="121" y="162"/>
                  </a:cubicBezTo>
                  <a:cubicBezTo>
                    <a:pt x="122" y="163"/>
                    <a:pt x="122" y="164"/>
                    <a:pt x="123" y="166"/>
                  </a:cubicBezTo>
                  <a:cubicBezTo>
                    <a:pt x="123" y="167"/>
                    <a:pt x="124" y="168"/>
                    <a:pt x="123" y="168"/>
                  </a:cubicBezTo>
                  <a:cubicBezTo>
                    <a:pt x="121" y="169"/>
                    <a:pt x="119" y="168"/>
                    <a:pt x="116" y="168"/>
                  </a:cubicBezTo>
                  <a:cubicBezTo>
                    <a:pt x="115" y="169"/>
                    <a:pt x="114" y="169"/>
                    <a:pt x="113" y="170"/>
                  </a:cubicBezTo>
                  <a:cubicBezTo>
                    <a:pt x="113" y="175"/>
                    <a:pt x="113" y="180"/>
                    <a:pt x="113" y="185"/>
                  </a:cubicBezTo>
                  <a:cubicBezTo>
                    <a:pt x="114" y="186"/>
                    <a:pt x="116" y="187"/>
                    <a:pt x="118" y="188"/>
                  </a:cubicBezTo>
                  <a:cubicBezTo>
                    <a:pt x="119" y="190"/>
                    <a:pt x="121" y="191"/>
                    <a:pt x="123" y="193"/>
                  </a:cubicBezTo>
                  <a:cubicBezTo>
                    <a:pt x="122" y="195"/>
                    <a:pt x="122" y="197"/>
                    <a:pt x="121" y="200"/>
                  </a:cubicBezTo>
                  <a:cubicBezTo>
                    <a:pt x="119" y="213"/>
                    <a:pt x="117" y="228"/>
                    <a:pt x="115" y="241"/>
                  </a:cubicBezTo>
                  <a:cubicBezTo>
                    <a:pt x="115" y="239"/>
                    <a:pt x="115" y="238"/>
                    <a:pt x="114" y="236"/>
                  </a:cubicBezTo>
                  <a:cubicBezTo>
                    <a:pt x="113" y="235"/>
                    <a:pt x="111" y="234"/>
                    <a:pt x="111" y="233"/>
                  </a:cubicBezTo>
                  <a:cubicBezTo>
                    <a:pt x="110" y="232"/>
                    <a:pt x="112" y="231"/>
                    <a:pt x="111" y="231"/>
                  </a:cubicBezTo>
                  <a:cubicBezTo>
                    <a:pt x="110" y="230"/>
                    <a:pt x="107" y="232"/>
                    <a:pt x="107" y="230"/>
                  </a:cubicBezTo>
                  <a:cubicBezTo>
                    <a:pt x="108" y="225"/>
                    <a:pt x="112" y="221"/>
                    <a:pt x="113" y="215"/>
                  </a:cubicBezTo>
                  <a:cubicBezTo>
                    <a:pt x="113" y="214"/>
                    <a:pt x="110" y="216"/>
                    <a:pt x="109" y="215"/>
                  </a:cubicBezTo>
                  <a:cubicBezTo>
                    <a:pt x="108" y="214"/>
                    <a:pt x="110" y="212"/>
                    <a:pt x="109" y="211"/>
                  </a:cubicBezTo>
                  <a:cubicBezTo>
                    <a:pt x="107" y="210"/>
                    <a:pt x="104" y="210"/>
                    <a:pt x="102" y="210"/>
                  </a:cubicBezTo>
                  <a:cubicBezTo>
                    <a:pt x="100" y="211"/>
                    <a:pt x="98" y="213"/>
                    <a:pt x="96" y="213"/>
                  </a:cubicBezTo>
                  <a:cubicBezTo>
                    <a:pt x="95" y="213"/>
                    <a:pt x="94" y="210"/>
                    <a:pt x="92" y="210"/>
                  </a:cubicBezTo>
                  <a:cubicBezTo>
                    <a:pt x="89" y="210"/>
                    <a:pt x="87" y="212"/>
                    <a:pt x="85" y="213"/>
                  </a:cubicBezTo>
                  <a:cubicBezTo>
                    <a:pt x="82" y="213"/>
                    <a:pt x="80" y="213"/>
                    <a:pt x="77" y="212"/>
                  </a:cubicBezTo>
                  <a:cubicBezTo>
                    <a:pt x="75" y="212"/>
                    <a:pt x="72" y="212"/>
                    <a:pt x="72" y="211"/>
                  </a:cubicBezTo>
                  <a:cubicBezTo>
                    <a:pt x="71" y="209"/>
                    <a:pt x="73" y="208"/>
                    <a:pt x="73" y="207"/>
                  </a:cubicBezTo>
                  <a:cubicBezTo>
                    <a:pt x="74" y="205"/>
                    <a:pt x="74" y="204"/>
                    <a:pt x="73" y="203"/>
                  </a:cubicBezTo>
                  <a:cubicBezTo>
                    <a:pt x="72" y="202"/>
                    <a:pt x="71" y="205"/>
                    <a:pt x="71" y="204"/>
                  </a:cubicBezTo>
                  <a:cubicBezTo>
                    <a:pt x="69" y="202"/>
                    <a:pt x="68" y="199"/>
                    <a:pt x="66" y="197"/>
                  </a:cubicBezTo>
                  <a:cubicBezTo>
                    <a:pt x="64" y="196"/>
                    <a:pt x="61" y="196"/>
                    <a:pt x="59" y="194"/>
                  </a:cubicBezTo>
                  <a:cubicBezTo>
                    <a:pt x="57" y="193"/>
                    <a:pt x="58" y="190"/>
                    <a:pt x="57" y="188"/>
                  </a:cubicBezTo>
                  <a:cubicBezTo>
                    <a:pt x="55" y="186"/>
                    <a:pt x="53" y="184"/>
                    <a:pt x="51" y="182"/>
                  </a:cubicBezTo>
                  <a:cubicBezTo>
                    <a:pt x="50" y="181"/>
                    <a:pt x="49" y="180"/>
                    <a:pt x="48" y="180"/>
                  </a:cubicBezTo>
                  <a:cubicBezTo>
                    <a:pt x="47" y="179"/>
                    <a:pt x="45" y="179"/>
                    <a:pt x="44" y="179"/>
                  </a:cubicBezTo>
                  <a:lnTo>
                    <a:pt x="36" y="173"/>
                  </a:lnTo>
                  <a:lnTo>
                    <a:pt x="32" y="172"/>
                  </a:lnTo>
                  <a:lnTo>
                    <a:pt x="31" y="174"/>
                  </a:lnTo>
                  <a:lnTo>
                    <a:pt x="27" y="174"/>
                  </a:lnTo>
                  <a:lnTo>
                    <a:pt x="23" y="172"/>
                  </a:lnTo>
                  <a:lnTo>
                    <a:pt x="19" y="172"/>
                  </a:lnTo>
                  <a:lnTo>
                    <a:pt x="16" y="168"/>
                  </a:lnTo>
                  <a:lnTo>
                    <a:pt x="11" y="165"/>
                  </a:lnTo>
                  <a:lnTo>
                    <a:pt x="8" y="162"/>
                  </a:lnTo>
                  <a:lnTo>
                    <a:pt x="1" y="159"/>
                  </a:lnTo>
                  <a:cubicBezTo>
                    <a:pt x="1" y="158"/>
                    <a:pt x="0" y="156"/>
                    <a:pt x="1" y="155"/>
                  </a:cubicBezTo>
                  <a:cubicBezTo>
                    <a:pt x="1" y="154"/>
                    <a:pt x="4" y="156"/>
                    <a:pt x="5" y="155"/>
                  </a:cubicBezTo>
                  <a:cubicBezTo>
                    <a:pt x="6" y="154"/>
                    <a:pt x="5" y="152"/>
                    <a:pt x="5" y="150"/>
                  </a:cubicBezTo>
                  <a:cubicBezTo>
                    <a:pt x="4" y="149"/>
                    <a:pt x="3" y="148"/>
                    <a:pt x="3" y="147"/>
                  </a:cubicBezTo>
                  <a:cubicBezTo>
                    <a:pt x="3" y="145"/>
                    <a:pt x="3" y="143"/>
                    <a:pt x="5" y="143"/>
                  </a:cubicBezTo>
                  <a:cubicBezTo>
                    <a:pt x="7" y="142"/>
                    <a:pt x="9" y="143"/>
                    <a:pt x="11" y="143"/>
                  </a:cubicBezTo>
                  <a:cubicBezTo>
                    <a:pt x="13" y="142"/>
                    <a:pt x="15" y="141"/>
                    <a:pt x="16" y="140"/>
                  </a:cubicBezTo>
                  <a:cubicBezTo>
                    <a:pt x="17" y="138"/>
                    <a:pt x="16" y="136"/>
                    <a:pt x="16" y="135"/>
                  </a:cubicBezTo>
                  <a:cubicBezTo>
                    <a:pt x="17" y="132"/>
                    <a:pt x="19" y="130"/>
                    <a:pt x="21" y="128"/>
                  </a:cubicBezTo>
                  <a:cubicBezTo>
                    <a:pt x="22" y="127"/>
                    <a:pt x="24" y="126"/>
                    <a:pt x="24" y="124"/>
                  </a:cubicBezTo>
                  <a:cubicBezTo>
                    <a:pt x="25" y="123"/>
                    <a:pt x="24" y="122"/>
                    <a:pt x="23" y="121"/>
                  </a:cubicBezTo>
                  <a:cubicBezTo>
                    <a:pt x="22" y="121"/>
                    <a:pt x="21" y="123"/>
                    <a:pt x="20" y="123"/>
                  </a:cubicBezTo>
                  <a:cubicBezTo>
                    <a:pt x="18" y="121"/>
                    <a:pt x="17" y="119"/>
                    <a:pt x="17" y="117"/>
                  </a:cubicBezTo>
                  <a:cubicBezTo>
                    <a:pt x="17" y="115"/>
                    <a:pt x="20" y="114"/>
                    <a:pt x="21" y="112"/>
                  </a:cubicBezTo>
                  <a:cubicBezTo>
                    <a:pt x="21" y="110"/>
                    <a:pt x="20" y="107"/>
                    <a:pt x="19" y="104"/>
                  </a:cubicBezTo>
                  <a:cubicBezTo>
                    <a:pt x="19" y="103"/>
                    <a:pt x="16" y="102"/>
                    <a:pt x="17" y="101"/>
                  </a:cubicBezTo>
                  <a:cubicBezTo>
                    <a:pt x="18" y="99"/>
                    <a:pt x="22" y="99"/>
                    <a:pt x="23" y="97"/>
                  </a:cubicBezTo>
                  <a:cubicBezTo>
                    <a:pt x="24" y="95"/>
                    <a:pt x="20" y="94"/>
                    <a:pt x="20" y="92"/>
                  </a:cubicBezTo>
                  <a:cubicBezTo>
                    <a:pt x="19" y="90"/>
                    <a:pt x="21" y="88"/>
                    <a:pt x="21" y="87"/>
                  </a:cubicBezTo>
                  <a:cubicBezTo>
                    <a:pt x="20" y="85"/>
                    <a:pt x="18" y="85"/>
                    <a:pt x="18" y="83"/>
                  </a:cubicBezTo>
                  <a:cubicBezTo>
                    <a:pt x="17" y="81"/>
                    <a:pt x="19" y="79"/>
                    <a:pt x="18" y="78"/>
                  </a:cubicBezTo>
                  <a:cubicBezTo>
                    <a:pt x="17" y="76"/>
                    <a:pt x="15" y="76"/>
                    <a:pt x="14" y="74"/>
                  </a:cubicBezTo>
                  <a:cubicBezTo>
                    <a:pt x="15" y="73"/>
                    <a:pt x="16" y="71"/>
                    <a:pt x="17" y="70"/>
                  </a:cubicBezTo>
                  <a:cubicBezTo>
                    <a:pt x="18" y="69"/>
                    <a:pt x="20" y="71"/>
                    <a:pt x="20" y="70"/>
                  </a:cubicBezTo>
                  <a:cubicBezTo>
                    <a:pt x="21" y="68"/>
                    <a:pt x="21" y="66"/>
                    <a:pt x="21" y="63"/>
                  </a:cubicBezTo>
                  <a:cubicBezTo>
                    <a:pt x="21" y="62"/>
                    <a:pt x="19" y="60"/>
                    <a:pt x="19" y="59"/>
                  </a:cubicBezTo>
                  <a:cubicBezTo>
                    <a:pt x="19" y="57"/>
                    <a:pt x="20" y="57"/>
                    <a:pt x="21" y="56"/>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56" name="Freeform 2547"/>
            <p:cNvSpPr>
              <a:spLocks noChangeAspect="1"/>
            </p:cNvSpPr>
            <p:nvPr/>
          </p:nvSpPr>
          <p:spPr bwMode="auto">
            <a:xfrm>
              <a:off x="4120694" y="6916312"/>
              <a:ext cx="5660596" cy="2863310"/>
            </a:xfrm>
            <a:custGeom>
              <a:avLst/>
              <a:gdLst>
                <a:gd name="T0" fmla="*/ 455 w 704"/>
                <a:gd name="T1" fmla="*/ 0 h 391"/>
                <a:gd name="T2" fmla="*/ 515 w 704"/>
                <a:gd name="T3" fmla="*/ 18 h 391"/>
                <a:gd name="T4" fmla="*/ 508 w 704"/>
                <a:gd name="T5" fmla="*/ 42 h 391"/>
                <a:gd name="T6" fmla="*/ 556 w 704"/>
                <a:gd name="T7" fmla="*/ 29 h 391"/>
                <a:gd name="T8" fmla="*/ 592 w 704"/>
                <a:gd name="T9" fmla="*/ 46 h 391"/>
                <a:gd name="T10" fmla="*/ 583 w 704"/>
                <a:gd name="T11" fmla="*/ 60 h 391"/>
                <a:gd name="T12" fmla="*/ 553 w 704"/>
                <a:gd name="T13" fmla="*/ 82 h 391"/>
                <a:gd name="T14" fmla="*/ 543 w 704"/>
                <a:gd name="T15" fmla="*/ 132 h 391"/>
                <a:gd name="T16" fmla="*/ 565 w 704"/>
                <a:gd name="T17" fmla="*/ 103 h 391"/>
                <a:gd name="T18" fmla="*/ 587 w 704"/>
                <a:gd name="T19" fmla="*/ 73 h 391"/>
                <a:gd name="T20" fmla="*/ 612 w 704"/>
                <a:gd name="T21" fmla="*/ 92 h 391"/>
                <a:gd name="T22" fmla="*/ 618 w 704"/>
                <a:gd name="T23" fmla="*/ 102 h 391"/>
                <a:gd name="T24" fmla="*/ 601 w 704"/>
                <a:gd name="T25" fmla="*/ 142 h 391"/>
                <a:gd name="T26" fmla="*/ 672 w 704"/>
                <a:gd name="T27" fmla="*/ 127 h 391"/>
                <a:gd name="T28" fmla="*/ 700 w 704"/>
                <a:gd name="T29" fmla="*/ 115 h 391"/>
                <a:gd name="T30" fmla="*/ 731 w 704"/>
                <a:gd name="T31" fmla="*/ 83 h 391"/>
                <a:gd name="T32" fmla="*/ 798 w 704"/>
                <a:gd name="T33" fmla="*/ 70 h 391"/>
                <a:gd name="T34" fmla="*/ 825 w 704"/>
                <a:gd name="T35" fmla="*/ 31 h 391"/>
                <a:gd name="T36" fmla="*/ 844 w 704"/>
                <a:gd name="T37" fmla="*/ 64 h 391"/>
                <a:gd name="T38" fmla="*/ 802 w 704"/>
                <a:gd name="T39" fmla="*/ 107 h 391"/>
                <a:gd name="T40" fmla="*/ 781 w 704"/>
                <a:gd name="T41" fmla="*/ 149 h 391"/>
                <a:gd name="T42" fmla="*/ 736 w 704"/>
                <a:gd name="T43" fmla="*/ 170 h 391"/>
                <a:gd name="T44" fmla="*/ 715 w 704"/>
                <a:gd name="T45" fmla="*/ 202 h 391"/>
                <a:gd name="T46" fmla="*/ 702 w 704"/>
                <a:gd name="T47" fmla="*/ 210 h 391"/>
                <a:gd name="T48" fmla="*/ 697 w 704"/>
                <a:gd name="T49" fmla="*/ 223 h 391"/>
                <a:gd name="T50" fmla="*/ 702 w 704"/>
                <a:gd name="T51" fmla="*/ 260 h 391"/>
                <a:gd name="T52" fmla="*/ 688 w 704"/>
                <a:gd name="T53" fmla="*/ 279 h 391"/>
                <a:gd name="T54" fmla="*/ 645 w 704"/>
                <a:gd name="T55" fmla="*/ 311 h 391"/>
                <a:gd name="T56" fmla="*/ 610 w 704"/>
                <a:gd name="T57" fmla="*/ 360 h 391"/>
                <a:gd name="T58" fmla="*/ 616 w 704"/>
                <a:gd name="T59" fmla="*/ 411 h 391"/>
                <a:gd name="T60" fmla="*/ 613 w 704"/>
                <a:gd name="T61" fmla="*/ 469 h 391"/>
                <a:gd name="T62" fmla="*/ 594 w 704"/>
                <a:gd name="T63" fmla="*/ 449 h 391"/>
                <a:gd name="T64" fmla="*/ 585 w 704"/>
                <a:gd name="T65" fmla="*/ 414 h 391"/>
                <a:gd name="T66" fmla="*/ 561 w 704"/>
                <a:gd name="T67" fmla="*/ 377 h 391"/>
                <a:gd name="T68" fmla="*/ 528 w 704"/>
                <a:gd name="T69" fmla="*/ 369 h 391"/>
                <a:gd name="T70" fmla="*/ 487 w 704"/>
                <a:gd name="T71" fmla="*/ 371 h 391"/>
                <a:gd name="T72" fmla="*/ 487 w 704"/>
                <a:gd name="T73" fmla="*/ 378 h 391"/>
                <a:gd name="T74" fmla="*/ 474 w 704"/>
                <a:gd name="T75" fmla="*/ 389 h 391"/>
                <a:gd name="T76" fmla="*/ 447 w 704"/>
                <a:gd name="T77" fmla="*/ 381 h 391"/>
                <a:gd name="T78" fmla="*/ 402 w 704"/>
                <a:gd name="T79" fmla="*/ 381 h 391"/>
                <a:gd name="T80" fmla="*/ 365 w 704"/>
                <a:gd name="T81" fmla="*/ 415 h 391"/>
                <a:gd name="T82" fmla="*/ 356 w 704"/>
                <a:gd name="T83" fmla="*/ 447 h 391"/>
                <a:gd name="T84" fmla="*/ 319 w 704"/>
                <a:gd name="T85" fmla="*/ 398 h 391"/>
                <a:gd name="T86" fmla="*/ 287 w 704"/>
                <a:gd name="T87" fmla="*/ 383 h 391"/>
                <a:gd name="T88" fmla="*/ 253 w 704"/>
                <a:gd name="T89" fmla="*/ 360 h 391"/>
                <a:gd name="T90" fmla="*/ 168 w 704"/>
                <a:gd name="T91" fmla="*/ 348 h 391"/>
                <a:gd name="T92" fmla="*/ 79 w 704"/>
                <a:gd name="T93" fmla="*/ 317 h 391"/>
                <a:gd name="T94" fmla="*/ 35 w 704"/>
                <a:gd name="T95" fmla="*/ 278 h 391"/>
                <a:gd name="T96" fmla="*/ 18 w 704"/>
                <a:gd name="T97" fmla="*/ 223 h 391"/>
                <a:gd name="T98" fmla="*/ 22 w 704"/>
                <a:gd name="T99" fmla="*/ 217 h 391"/>
                <a:gd name="T100" fmla="*/ 0 w 704"/>
                <a:gd name="T101" fmla="*/ 179 h 391"/>
                <a:gd name="T102" fmla="*/ 6 w 704"/>
                <a:gd name="T103" fmla="*/ 127 h 391"/>
                <a:gd name="T104" fmla="*/ 29 w 704"/>
                <a:gd name="T105" fmla="*/ 59 h 391"/>
                <a:gd name="T106" fmla="*/ 35 w 704"/>
                <a:gd name="T107" fmla="*/ 17 h 391"/>
                <a:gd name="T108" fmla="*/ 49 w 704"/>
                <a:gd name="T109" fmla="*/ 34 h 391"/>
                <a:gd name="T110" fmla="*/ 59 w 704"/>
                <a:gd name="T111" fmla="*/ 0 h 3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04"/>
                <a:gd name="T169" fmla="*/ 0 h 391"/>
                <a:gd name="T170" fmla="*/ 704 w 704"/>
                <a:gd name="T171" fmla="*/ 391 h 3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04" h="391">
                  <a:moveTo>
                    <a:pt x="49" y="0"/>
                  </a:moveTo>
                  <a:cubicBezTo>
                    <a:pt x="58" y="0"/>
                    <a:pt x="67" y="1"/>
                    <a:pt x="75" y="1"/>
                  </a:cubicBezTo>
                  <a:cubicBezTo>
                    <a:pt x="117" y="1"/>
                    <a:pt x="159" y="1"/>
                    <a:pt x="201" y="1"/>
                  </a:cubicBezTo>
                  <a:cubicBezTo>
                    <a:pt x="236" y="1"/>
                    <a:pt x="271" y="2"/>
                    <a:pt x="306" y="2"/>
                  </a:cubicBezTo>
                  <a:cubicBezTo>
                    <a:pt x="323" y="2"/>
                    <a:pt x="341" y="2"/>
                    <a:pt x="358" y="1"/>
                  </a:cubicBezTo>
                  <a:cubicBezTo>
                    <a:pt x="365" y="1"/>
                    <a:pt x="372" y="0"/>
                    <a:pt x="379" y="0"/>
                  </a:cubicBezTo>
                  <a:cubicBezTo>
                    <a:pt x="381" y="0"/>
                    <a:pt x="383" y="1"/>
                    <a:pt x="386" y="2"/>
                  </a:cubicBezTo>
                  <a:cubicBezTo>
                    <a:pt x="389" y="3"/>
                    <a:pt x="391" y="5"/>
                    <a:pt x="394" y="6"/>
                  </a:cubicBezTo>
                  <a:cubicBezTo>
                    <a:pt x="397" y="7"/>
                    <a:pt x="401" y="6"/>
                    <a:pt x="404" y="7"/>
                  </a:cubicBezTo>
                  <a:cubicBezTo>
                    <a:pt x="406" y="8"/>
                    <a:pt x="408" y="10"/>
                    <a:pt x="410" y="11"/>
                  </a:cubicBezTo>
                  <a:cubicBezTo>
                    <a:pt x="414" y="13"/>
                    <a:pt x="417" y="15"/>
                    <a:pt x="421" y="15"/>
                  </a:cubicBezTo>
                  <a:cubicBezTo>
                    <a:pt x="423" y="16"/>
                    <a:pt x="426" y="15"/>
                    <a:pt x="429" y="15"/>
                  </a:cubicBezTo>
                  <a:cubicBezTo>
                    <a:pt x="433" y="16"/>
                    <a:pt x="437" y="18"/>
                    <a:pt x="440" y="18"/>
                  </a:cubicBezTo>
                  <a:cubicBezTo>
                    <a:pt x="438" y="19"/>
                    <a:pt x="434" y="20"/>
                    <a:pt x="431" y="22"/>
                  </a:cubicBezTo>
                  <a:cubicBezTo>
                    <a:pt x="428" y="23"/>
                    <a:pt x="424" y="26"/>
                    <a:pt x="421" y="28"/>
                  </a:cubicBezTo>
                  <a:cubicBezTo>
                    <a:pt x="418" y="31"/>
                    <a:pt x="414" y="33"/>
                    <a:pt x="412" y="36"/>
                  </a:cubicBezTo>
                  <a:cubicBezTo>
                    <a:pt x="411" y="37"/>
                    <a:pt x="413" y="38"/>
                    <a:pt x="414" y="38"/>
                  </a:cubicBezTo>
                  <a:cubicBezTo>
                    <a:pt x="417" y="38"/>
                    <a:pt x="420" y="36"/>
                    <a:pt x="423" y="35"/>
                  </a:cubicBezTo>
                  <a:cubicBezTo>
                    <a:pt x="424" y="35"/>
                    <a:pt x="425" y="36"/>
                    <a:pt x="426" y="36"/>
                  </a:cubicBezTo>
                  <a:cubicBezTo>
                    <a:pt x="427" y="37"/>
                    <a:pt x="428" y="40"/>
                    <a:pt x="429" y="39"/>
                  </a:cubicBezTo>
                  <a:cubicBezTo>
                    <a:pt x="433" y="39"/>
                    <a:pt x="436" y="37"/>
                    <a:pt x="440" y="35"/>
                  </a:cubicBezTo>
                  <a:cubicBezTo>
                    <a:pt x="443" y="34"/>
                    <a:pt x="446" y="34"/>
                    <a:pt x="449" y="32"/>
                  </a:cubicBezTo>
                  <a:cubicBezTo>
                    <a:pt x="453" y="30"/>
                    <a:pt x="455" y="26"/>
                    <a:pt x="458" y="24"/>
                  </a:cubicBezTo>
                  <a:cubicBezTo>
                    <a:pt x="460" y="23"/>
                    <a:pt x="462" y="23"/>
                    <a:pt x="463" y="24"/>
                  </a:cubicBezTo>
                  <a:cubicBezTo>
                    <a:pt x="464" y="25"/>
                    <a:pt x="461" y="26"/>
                    <a:pt x="460" y="27"/>
                  </a:cubicBezTo>
                  <a:cubicBezTo>
                    <a:pt x="458" y="29"/>
                    <a:pt x="454" y="31"/>
                    <a:pt x="455" y="34"/>
                  </a:cubicBezTo>
                  <a:cubicBezTo>
                    <a:pt x="456" y="37"/>
                    <a:pt x="461" y="36"/>
                    <a:pt x="464" y="37"/>
                  </a:cubicBezTo>
                  <a:cubicBezTo>
                    <a:pt x="466" y="38"/>
                    <a:pt x="468" y="40"/>
                    <a:pt x="470" y="40"/>
                  </a:cubicBezTo>
                  <a:cubicBezTo>
                    <a:pt x="475" y="41"/>
                    <a:pt x="480" y="38"/>
                    <a:pt x="485" y="38"/>
                  </a:cubicBezTo>
                  <a:cubicBezTo>
                    <a:pt x="488" y="38"/>
                    <a:pt x="491" y="37"/>
                    <a:pt x="493" y="38"/>
                  </a:cubicBezTo>
                  <a:cubicBezTo>
                    <a:pt x="494" y="39"/>
                    <a:pt x="494" y="41"/>
                    <a:pt x="495" y="43"/>
                  </a:cubicBezTo>
                  <a:cubicBezTo>
                    <a:pt x="496" y="45"/>
                    <a:pt x="498" y="46"/>
                    <a:pt x="499" y="47"/>
                  </a:cubicBezTo>
                  <a:cubicBezTo>
                    <a:pt x="501" y="49"/>
                    <a:pt x="503" y="49"/>
                    <a:pt x="503" y="50"/>
                  </a:cubicBezTo>
                  <a:cubicBezTo>
                    <a:pt x="504" y="52"/>
                    <a:pt x="501" y="51"/>
                    <a:pt x="500" y="51"/>
                  </a:cubicBezTo>
                  <a:cubicBezTo>
                    <a:pt x="497" y="51"/>
                    <a:pt x="494" y="51"/>
                    <a:pt x="491" y="51"/>
                  </a:cubicBezTo>
                  <a:cubicBezTo>
                    <a:pt x="489" y="51"/>
                    <a:pt x="487" y="50"/>
                    <a:pt x="486" y="50"/>
                  </a:cubicBezTo>
                  <a:cubicBezTo>
                    <a:pt x="483" y="51"/>
                    <a:pt x="482" y="53"/>
                    <a:pt x="480" y="54"/>
                  </a:cubicBezTo>
                  <a:cubicBezTo>
                    <a:pt x="476" y="54"/>
                    <a:pt x="471" y="50"/>
                    <a:pt x="468" y="52"/>
                  </a:cubicBezTo>
                  <a:cubicBezTo>
                    <a:pt x="464" y="53"/>
                    <a:pt x="462" y="57"/>
                    <a:pt x="461" y="60"/>
                  </a:cubicBezTo>
                  <a:cubicBezTo>
                    <a:pt x="458" y="64"/>
                    <a:pt x="456" y="69"/>
                    <a:pt x="455" y="74"/>
                  </a:cubicBezTo>
                  <a:cubicBezTo>
                    <a:pt x="455" y="75"/>
                    <a:pt x="457" y="75"/>
                    <a:pt x="457" y="74"/>
                  </a:cubicBezTo>
                  <a:cubicBezTo>
                    <a:pt x="459" y="72"/>
                    <a:pt x="460" y="70"/>
                    <a:pt x="461" y="68"/>
                  </a:cubicBezTo>
                  <a:cubicBezTo>
                    <a:pt x="462" y="66"/>
                    <a:pt x="462" y="63"/>
                    <a:pt x="464" y="62"/>
                  </a:cubicBezTo>
                  <a:cubicBezTo>
                    <a:pt x="465" y="61"/>
                    <a:pt x="467" y="61"/>
                    <a:pt x="467" y="62"/>
                  </a:cubicBezTo>
                  <a:cubicBezTo>
                    <a:pt x="466" y="66"/>
                    <a:pt x="464" y="70"/>
                    <a:pt x="462" y="74"/>
                  </a:cubicBezTo>
                  <a:cubicBezTo>
                    <a:pt x="460" y="78"/>
                    <a:pt x="457" y="83"/>
                    <a:pt x="455" y="87"/>
                  </a:cubicBezTo>
                  <a:cubicBezTo>
                    <a:pt x="454" y="91"/>
                    <a:pt x="453" y="95"/>
                    <a:pt x="453" y="98"/>
                  </a:cubicBezTo>
                  <a:cubicBezTo>
                    <a:pt x="452" y="102"/>
                    <a:pt x="452" y="106"/>
                    <a:pt x="452" y="110"/>
                  </a:cubicBezTo>
                  <a:cubicBezTo>
                    <a:pt x="452" y="113"/>
                    <a:pt x="451" y="116"/>
                    <a:pt x="452" y="119"/>
                  </a:cubicBezTo>
                  <a:cubicBezTo>
                    <a:pt x="453" y="120"/>
                    <a:pt x="454" y="121"/>
                    <a:pt x="455" y="122"/>
                  </a:cubicBezTo>
                  <a:cubicBezTo>
                    <a:pt x="457" y="122"/>
                    <a:pt x="459" y="122"/>
                    <a:pt x="461" y="121"/>
                  </a:cubicBezTo>
                  <a:cubicBezTo>
                    <a:pt x="464" y="118"/>
                    <a:pt x="466" y="115"/>
                    <a:pt x="468" y="111"/>
                  </a:cubicBezTo>
                  <a:cubicBezTo>
                    <a:pt x="470" y="108"/>
                    <a:pt x="471" y="105"/>
                    <a:pt x="471" y="102"/>
                  </a:cubicBezTo>
                  <a:cubicBezTo>
                    <a:pt x="472" y="96"/>
                    <a:pt x="471" y="91"/>
                    <a:pt x="471" y="86"/>
                  </a:cubicBezTo>
                  <a:cubicBezTo>
                    <a:pt x="472" y="82"/>
                    <a:pt x="473" y="78"/>
                    <a:pt x="475" y="75"/>
                  </a:cubicBezTo>
                  <a:cubicBezTo>
                    <a:pt x="476" y="72"/>
                    <a:pt x="477" y="70"/>
                    <a:pt x="479" y="68"/>
                  </a:cubicBezTo>
                  <a:cubicBezTo>
                    <a:pt x="480" y="67"/>
                    <a:pt x="482" y="65"/>
                    <a:pt x="483" y="66"/>
                  </a:cubicBezTo>
                  <a:cubicBezTo>
                    <a:pt x="484" y="66"/>
                    <a:pt x="483" y="69"/>
                    <a:pt x="484" y="69"/>
                  </a:cubicBezTo>
                  <a:cubicBezTo>
                    <a:pt x="485" y="69"/>
                    <a:pt x="486" y="67"/>
                    <a:pt x="487" y="66"/>
                  </a:cubicBezTo>
                  <a:cubicBezTo>
                    <a:pt x="488" y="64"/>
                    <a:pt x="489" y="62"/>
                    <a:pt x="489" y="61"/>
                  </a:cubicBezTo>
                  <a:cubicBezTo>
                    <a:pt x="490" y="59"/>
                    <a:pt x="491" y="56"/>
                    <a:pt x="492" y="55"/>
                  </a:cubicBezTo>
                  <a:cubicBezTo>
                    <a:pt x="494" y="54"/>
                    <a:pt x="496" y="54"/>
                    <a:pt x="497" y="55"/>
                  </a:cubicBezTo>
                  <a:cubicBezTo>
                    <a:pt x="500" y="55"/>
                    <a:pt x="501" y="57"/>
                    <a:pt x="503" y="59"/>
                  </a:cubicBezTo>
                  <a:cubicBezTo>
                    <a:pt x="506" y="60"/>
                    <a:pt x="508" y="61"/>
                    <a:pt x="510" y="63"/>
                  </a:cubicBezTo>
                  <a:cubicBezTo>
                    <a:pt x="511" y="65"/>
                    <a:pt x="510" y="67"/>
                    <a:pt x="510" y="69"/>
                  </a:cubicBezTo>
                  <a:cubicBezTo>
                    <a:pt x="510" y="72"/>
                    <a:pt x="511" y="74"/>
                    <a:pt x="510" y="77"/>
                  </a:cubicBezTo>
                  <a:cubicBezTo>
                    <a:pt x="510" y="78"/>
                    <a:pt x="509" y="80"/>
                    <a:pt x="508" y="82"/>
                  </a:cubicBezTo>
                  <a:cubicBezTo>
                    <a:pt x="506" y="83"/>
                    <a:pt x="503" y="82"/>
                    <a:pt x="501" y="83"/>
                  </a:cubicBezTo>
                  <a:cubicBezTo>
                    <a:pt x="500" y="84"/>
                    <a:pt x="499" y="87"/>
                    <a:pt x="501" y="88"/>
                  </a:cubicBezTo>
                  <a:cubicBezTo>
                    <a:pt x="503" y="88"/>
                    <a:pt x="505" y="85"/>
                    <a:pt x="507" y="84"/>
                  </a:cubicBezTo>
                  <a:cubicBezTo>
                    <a:pt x="509" y="84"/>
                    <a:pt x="511" y="83"/>
                    <a:pt x="513" y="83"/>
                  </a:cubicBezTo>
                  <a:cubicBezTo>
                    <a:pt x="514" y="84"/>
                    <a:pt x="515" y="84"/>
                    <a:pt x="515" y="85"/>
                  </a:cubicBezTo>
                  <a:cubicBezTo>
                    <a:pt x="517" y="90"/>
                    <a:pt x="517" y="97"/>
                    <a:pt x="518" y="102"/>
                  </a:cubicBezTo>
                  <a:cubicBezTo>
                    <a:pt x="517" y="104"/>
                    <a:pt x="517" y="106"/>
                    <a:pt x="516" y="107"/>
                  </a:cubicBezTo>
                  <a:cubicBezTo>
                    <a:pt x="514" y="108"/>
                    <a:pt x="511" y="107"/>
                    <a:pt x="510" y="108"/>
                  </a:cubicBezTo>
                  <a:cubicBezTo>
                    <a:pt x="509" y="109"/>
                    <a:pt x="509" y="110"/>
                    <a:pt x="508" y="111"/>
                  </a:cubicBezTo>
                  <a:cubicBezTo>
                    <a:pt x="508" y="112"/>
                    <a:pt x="507" y="114"/>
                    <a:pt x="506" y="115"/>
                  </a:cubicBezTo>
                  <a:cubicBezTo>
                    <a:pt x="504" y="116"/>
                    <a:pt x="503" y="116"/>
                    <a:pt x="501" y="118"/>
                  </a:cubicBezTo>
                  <a:cubicBezTo>
                    <a:pt x="500" y="119"/>
                    <a:pt x="500" y="121"/>
                    <a:pt x="501" y="122"/>
                  </a:cubicBezTo>
                  <a:cubicBezTo>
                    <a:pt x="504" y="124"/>
                    <a:pt x="507" y="125"/>
                    <a:pt x="510" y="125"/>
                  </a:cubicBezTo>
                  <a:cubicBezTo>
                    <a:pt x="514" y="125"/>
                    <a:pt x="518" y="125"/>
                    <a:pt x="522" y="124"/>
                  </a:cubicBezTo>
                  <a:cubicBezTo>
                    <a:pt x="526" y="123"/>
                    <a:pt x="528" y="121"/>
                    <a:pt x="531" y="119"/>
                  </a:cubicBezTo>
                  <a:cubicBezTo>
                    <a:pt x="537" y="117"/>
                    <a:pt x="542" y="114"/>
                    <a:pt x="548" y="112"/>
                  </a:cubicBezTo>
                  <a:cubicBezTo>
                    <a:pt x="552" y="110"/>
                    <a:pt x="557" y="109"/>
                    <a:pt x="560" y="106"/>
                  </a:cubicBezTo>
                  <a:cubicBezTo>
                    <a:pt x="561" y="106"/>
                    <a:pt x="560" y="105"/>
                    <a:pt x="560" y="104"/>
                  </a:cubicBezTo>
                  <a:cubicBezTo>
                    <a:pt x="559" y="103"/>
                    <a:pt x="559" y="102"/>
                    <a:pt x="559" y="101"/>
                  </a:cubicBezTo>
                  <a:cubicBezTo>
                    <a:pt x="559" y="99"/>
                    <a:pt x="559" y="98"/>
                    <a:pt x="559" y="97"/>
                  </a:cubicBezTo>
                  <a:cubicBezTo>
                    <a:pt x="560" y="97"/>
                    <a:pt x="562" y="96"/>
                    <a:pt x="563" y="96"/>
                  </a:cubicBezTo>
                  <a:cubicBezTo>
                    <a:pt x="566" y="96"/>
                    <a:pt x="570" y="97"/>
                    <a:pt x="573" y="97"/>
                  </a:cubicBezTo>
                  <a:cubicBezTo>
                    <a:pt x="577" y="97"/>
                    <a:pt x="580" y="97"/>
                    <a:pt x="583" y="96"/>
                  </a:cubicBezTo>
                  <a:cubicBezTo>
                    <a:pt x="587" y="95"/>
                    <a:pt x="591" y="95"/>
                    <a:pt x="594" y="93"/>
                  </a:cubicBezTo>
                  <a:cubicBezTo>
                    <a:pt x="596" y="92"/>
                    <a:pt x="595" y="90"/>
                    <a:pt x="595" y="89"/>
                  </a:cubicBezTo>
                  <a:cubicBezTo>
                    <a:pt x="595" y="87"/>
                    <a:pt x="593" y="85"/>
                    <a:pt x="594" y="83"/>
                  </a:cubicBezTo>
                  <a:cubicBezTo>
                    <a:pt x="595" y="81"/>
                    <a:pt x="599" y="82"/>
                    <a:pt x="600" y="80"/>
                  </a:cubicBezTo>
                  <a:cubicBezTo>
                    <a:pt x="602" y="79"/>
                    <a:pt x="602" y="77"/>
                    <a:pt x="603" y="75"/>
                  </a:cubicBezTo>
                  <a:cubicBezTo>
                    <a:pt x="606" y="73"/>
                    <a:pt x="607" y="71"/>
                    <a:pt x="609" y="69"/>
                  </a:cubicBezTo>
                  <a:cubicBezTo>
                    <a:pt x="615" y="69"/>
                    <a:pt x="622" y="69"/>
                    <a:pt x="628" y="69"/>
                  </a:cubicBezTo>
                  <a:cubicBezTo>
                    <a:pt x="636" y="69"/>
                    <a:pt x="645" y="69"/>
                    <a:pt x="653" y="69"/>
                  </a:cubicBezTo>
                  <a:cubicBezTo>
                    <a:pt x="653" y="68"/>
                    <a:pt x="652" y="66"/>
                    <a:pt x="653" y="65"/>
                  </a:cubicBezTo>
                  <a:cubicBezTo>
                    <a:pt x="654" y="64"/>
                    <a:pt x="655" y="63"/>
                    <a:pt x="657" y="63"/>
                  </a:cubicBezTo>
                  <a:cubicBezTo>
                    <a:pt x="659" y="62"/>
                    <a:pt x="662" y="64"/>
                    <a:pt x="663" y="63"/>
                  </a:cubicBezTo>
                  <a:cubicBezTo>
                    <a:pt x="665" y="62"/>
                    <a:pt x="664" y="60"/>
                    <a:pt x="665" y="58"/>
                  </a:cubicBezTo>
                  <a:cubicBezTo>
                    <a:pt x="666" y="57"/>
                    <a:pt x="668" y="57"/>
                    <a:pt x="669" y="55"/>
                  </a:cubicBezTo>
                  <a:cubicBezTo>
                    <a:pt x="670" y="53"/>
                    <a:pt x="669" y="51"/>
                    <a:pt x="670" y="49"/>
                  </a:cubicBezTo>
                  <a:cubicBezTo>
                    <a:pt x="671" y="47"/>
                    <a:pt x="674" y="45"/>
                    <a:pt x="676" y="43"/>
                  </a:cubicBezTo>
                  <a:cubicBezTo>
                    <a:pt x="676" y="42"/>
                    <a:pt x="674" y="41"/>
                    <a:pt x="675" y="40"/>
                  </a:cubicBezTo>
                  <a:cubicBezTo>
                    <a:pt x="676" y="37"/>
                    <a:pt x="679" y="34"/>
                    <a:pt x="681" y="31"/>
                  </a:cubicBezTo>
                  <a:cubicBezTo>
                    <a:pt x="682" y="29"/>
                    <a:pt x="684" y="26"/>
                    <a:pt x="687" y="26"/>
                  </a:cubicBezTo>
                  <a:cubicBezTo>
                    <a:pt x="689" y="26"/>
                    <a:pt x="688" y="31"/>
                    <a:pt x="690" y="31"/>
                  </a:cubicBezTo>
                  <a:cubicBezTo>
                    <a:pt x="692" y="32"/>
                    <a:pt x="693" y="28"/>
                    <a:pt x="695" y="28"/>
                  </a:cubicBezTo>
                  <a:cubicBezTo>
                    <a:pt x="697" y="28"/>
                    <a:pt x="699" y="29"/>
                    <a:pt x="701" y="30"/>
                  </a:cubicBezTo>
                  <a:cubicBezTo>
                    <a:pt x="701" y="30"/>
                    <a:pt x="702" y="31"/>
                    <a:pt x="703" y="31"/>
                  </a:cubicBezTo>
                  <a:cubicBezTo>
                    <a:pt x="702" y="38"/>
                    <a:pt x="701" y="45"/>
                    <a:pt x="701" y="53"/>
                  </a:cubicBezTo>
                  <a:cubicBezTo>
                    <a:pt x="701" y="53"/>
                    <a:pt x="702" y="53"/>
                    <a:pt x="703" y="53"/>
                  </a:cubicBezTo>
                  <a:cubicBezTo>
                    <a:pt x="703" y="57"/>
                    <a:pt x="703" y="62"/>
                    <a:pt x="703" y="67"/>
                  </a:cubicBezTo>
                  <a:cubicBezTo>
                    <a:pt x="703" y="70"/>
                    <a:pt x="704" y="74"/>
                    <a:pt x="702" y="77"/>
                  </a:cubicBezTo>
                  <a:cubicBezTo>
                    <a:pt x="699" y="80"/>
                    <a:pt x="695" y="83"/>
                    <a:pt x="690" y="84"/>
                  </a:cubicBezTo>
                  <a:cubicBezTo>
                    <a:pt x="688" y="85"/>
                    <a:pt x="685" y="81"/>
                    <a:pt x="682" y="82"/>
                  </a:cubicBezTo>
                  <a:cubicBezTo>
                    <a:pt x="679" y="83"/>
                    <a:pt x="678" y="86"/>
                    <a:pt x="676" y="87"/>
                  </a:cubicBezTo>
                  <a:cubicBezTo>
                    <a:pt x="674" y="88"/>
                    <a:pt x="670" y="88"/>
                    <a:pt x="668" y="89"/>
                  </a:cubicBezTo>
                  <a:cubicBezTo>
                    <a:pt x="665" y="91"/>
                    <a:pt x="663" y="94"/>
                    <a:pt x="662" y="97"/>
                  </a:cubicBezTo>
                  <a:cubicBezTo>
                    <a:pt x="660" y="100"/>
                    <a:pt x="658" y="103"/>
                    <a:pt x="657" y="107"/>
                  </a:cubicBezTo>
                  <a:cubicBezTo>
                    <a:pt x="656" y="109"/>
                    <a:pt x="656" y="111"/>
                    <a:pt x="657" y="113"/>
                  </a:cubicBezTo>
                  <a:cubicBezTo>
                    <a:pt x="657" y="115"/>
                    <a:pt x="659" y="118"/>
                    <a:pt x="659" y="121"/>
                  </a:cubicBezTo>
                  <a:cubicBezTo>
                    <a:pt x="658" y="123"/>
                    <a:pt x="657" y="127"/>
                    <a:pt x="654" y="128"/>
                  </a:cubicBezTo>
                  <a:cubicBezTo>
                    <a:pt x="652" y="129"/>
                    <a:pt x="653" y="124"/>
                    <a:pt x="651" y="124"/>
                  </a:cubicBezTo>
                  <a:cubicBezTo>
                    <a:pt x="650" y="123"/>
                    <a:pt x="648" y="124"/>
                    <a:pt x="647" y="125"/>
                  </a:cubicBezTo>
                  <a:cubicBezTo>
                    <a:pt x="647" y="126"/>
                    <a:pt x="648" y="129"/>
                    <a:pt x="647" y="129"/>
                  </a:cubicBezTo>
                  <a:cubicBezTo>
                    <a:pt x="643" y="130"/>
                    <a:pt x="639" y="128"/>
                    <a:pt x="635" y="128"/>
                  </a:cubicBezTo>
                  <a:cubicBezTo>
                    <a:pt x="632" y="128"/>
                    <a:pt x="629" y="129"/>
                    <a:pt x="627" y="130"/>
                  </a:cubicBezTo>
                  <a:cubicBezTo>
                    <a:pt x="623" y="131"/>
                    <a:pt x="620" y="133"/>
                    <a:pt x="617" y="135"/>
                  </a:cubicBezTo>
                  <a:cubicBezTo>
                    <a:pt x="615" y="137"/>
                    <a:pt x="614" y="139"/>
                    <a:pt x="613" y="142"/>
                  </a:cubicBezTo>
                  <a:cubicBezTo>
                    <a:pt x="613" y="143"/>
                    <a:pt x="615" y="144"/>
                    <a:pt x="615" y="145"/>
                  </a:cubicBezTo>
                  <a:cubicBezTo>
                    <a:pt x="615" y="149"/>
                    <a:pt x="614" y="153"/>
                    <a:pt x="612" y="157"/>
                  </a:cubicBezTo>
                  <a:cubicBezTo>
                    <a:pt x="610" y="160"/>
                    <a:pt x="607" y="161"/>
                    <a:pt x="604" y="164"/>
                  </a:cubicBezTo>
                  <a:cubicBezTo>
                    <a:pt x="602" y="165"/>
                    <a:pt x="601" y="167"/>
                    <a:pt x="599" y="167"/>
                  </a:cubicBezTo>
                  <a:cubicBezTo>
                    <a:pt x="598" y="167"/>
                    <a:pt x="597" y="165"/>
                    <a:pt x="596" y="165"/>
                  </a:cubicBezTo>
                  <a:cubicBezTo>
                    <a:pt x="595" y="165"/>
                    <a:pt x="596" y="167"/>
                    <a:pt x="596" y="168"/>
                  </a:cubicBezTo>
                  <a:cubicBezTo>
                    <a:pt x="596" y="169"/>
                    <a:pt x="598" y="170"/>
                    <a:pt x="597" y="172"/>
                  </a:cubicBezTo>
                  <a:cubicBezTo>
                    <a:pt x="597" y="176"/>
                    <a:pt x="596" y="181"/>
                    <a:pt x="594" y="186"/>
                  </a:cubicBezTo>
                  <a:cubicBezTo>
                    <a:pt x="593" y="188"/>
                    <a:pt x="591" y="191"/>
                    <a:pt x="588" y="192"/>
                  </a:cubicBezTo>
                  <a:cubicBezTo>
                    <a:pt x="587" y="193"/>
                    <a:pt x="587" y="191"/>
                    <a:pt x="587" y="190"/>
                  </a:cubicBezTo>
                  <a:cubicBezTo>
                    <a:pt x="586" y="188"/>
                    <a:pt x="585" y="185"/>
                    <a:pt x="585" y="183"/>
                  </a:cubicBezTo>
                  <a:cubicBezTo>
                    <a:pt x="584" y="180"/>
                    <a:pt x="585" y="178"/>
                    <a:pt x="585" y="175"/>
                  </a:cubicBezTo>
                  <a:cubicBezTo>
                    <a:pt x="585" y="172"/>
                    <a:pt x="584" y="169"/>
                    <a:pt x="585" y="167"/>
                  </a:cubicBezTo>
                  <a:cubicBezTo>
                    <a:pt x="585" y="165"/>
                    <a:pt x="588" y="165"/>
                    <a:pt x="588" y="163"/>
                  </a:cubicBezTo>
                  <a:cubicBezTo>
                    <a:pt x="589" y="162"/>
                    <a:pt x="587" y="160"/>
                    <a:pt x="586" y="161"/>
                  </a:cubicBezTo>
                  <a:cubicBezTo>
                    <a:pt x="584" y="163"/>
                    <a:pt x="582" y="166"/>
                    <a:pt x="581" y="169"/>
                  </a:cubicBezTo>
                  <a:cubicBezTo>
                    <a:pt x="580" y="171"/>
                    <a:pt x="581" y="174"/>
                    <a:pt x="581" y="177"/>
                  </a:cubicBezTo>
                  <a:cubicBezTo>
                    <a:pt x="581" y="180"/>
                    <a:pt x="581" y="183"/>
                    <a:pt x="581" y="186"/>
                  </a:cubicBezTo>
                  <a:cubicBezTo>
                    <a:pt x="581" y="188"/>
                    <a:pt x="580" y="189"/>
                    <a:pt x="580" y="190"/>
                  </a:cubicBezTo>
                  <a:cubicBezTo>
                    <a:pt x="580" y="194"/>
                    <a:pt x="579" y="197"/>
                    <a:pt x="579" y="201"/>
                  </a:cubicBezTo>
                  <a:cubicBezTo>
                    <a:pt x="579" y="203"/>
                    <a:pt x="578" y="205"/>
                    <a:pt x="579" y="206"/>
                  </a:cubicBezTo>
                  <a:cubicBezTo>
                    <a:pt x="580" y="207"/>
                    <a:pt x="583" y="206"/>
                    <a:pt x="584" y="208"/>
                  </a:cubicBezTo>
                  <a:cubicBezTo>
                    <a:pt x="585" y="210"/>
                    <a:pt x="583" y="212"/>
                    <a:pt x="584" y="215"/>
                  </a:cubicBezTo>
                  <a:cubicBezTo>
                    <a:pt x="584" y="216"/>
                    <a:pt x="586" y="217"/>
                    <a:pt x="585" y="217"/>
                  </a:cubicBezTo>
                  <a:cubicBezTo>
                    <a:pt x="583" y="218"/>
                    <a:pt x="581" y="217"/>
                    <a:pt x="579" y="218"/>
                  </a:cubicBezTo>
                  <a:cubicBezTo>
                    <a:pt x="578" y="218"/>
                    <a:pt x="579" y="219"/>
                    <a:pt x="579" y="219"/>
                  </a:cubicBezTo>
                  <a:cubicBezTo>
                    <a:pt x="581" y="221"/>
                    <a:pt x="585" y="221"/>
                    <a:pt x="585" y="223"/>
                  </a:cubicBezTo>
                  <a:cubicBezTo>
                    <a:pt x="586" y="225"/>
                    <a:pt x="583" y="227"/>
                    <a:pt x="581" y="228"/>
                  </a:cubicBezTo>
                  <a:cubicBezTo>
                    <a:pt x="579" y="229"/>
                    <a:pt x="575" y="226"/>
                    <a:pt x="573" y="227"/>
                  </a:cubicBezTo>
                  <a:cubicBezTo>
                    <a:pt x="571" y="228"/>
                    <a:pt x="572" y="231"/>
                    <a:pt x="573" y="233"/>
                  </a:cubicBezTo>
                  <a:cubicBezTo>
                    <a:pt x="574" y="234"/>
                    <a:pt x="577" y="232"/>
                    <a:pt x="578" y="234"/>
                  </a:cubicBezTo>
                  <a:cubicBezTo>
                    <a:pt x="578" y="236"/>
                    <a:pt x="576" y="238"/>
                    <a:pt x="575" y="239"/>
                  </a:cubicBezTo>
                  <a:cubicBezTo>
                    <a:pt x="572" y="240"/>
                    <a:pt x="567" y="239"/>
                    <a:pt x="564" y="240"/>
                  </a:cubicBezTo>
                  <a:cubicBezTo>
                    <a:pt x="561" y="242"/>
                    <a:pt x="559" y="246"/>
                    <a:pt x="556" y="248"/>
                  </a:cubicBezTo>
                  <a:cubicBezTo>
                    <a:pt x="553" y="250"/>
                    <a:pt x="549" y="249"/>
                    <a:pt x="546" y="251"/>
                  </a:cubicBezTo>
                  <a:cubicBezTo>
                    <a:pt x="542" y="253"/>
                    <a:pt x="539" y="256"/>
                    <a:pt x="537" y="259"/>
                  </a:cubicBezTo>
                  <a:cubicBezTo>
                    <a:pt x="536" y="260"/>
                    <a:pt x="538" y="262"/>
                    <a:pt x="538" y="263"/>
                  </a:cubicBezTo>
                  <a:cubicBezTo>
                    <a:pt x="535" y="266"/>
                    <a:pt x="531" y="269"/>
                    <a:pt x="527" y="272"/>
                  </a:cubicBezTo>
                  <a:cubicBezTo>
                    <a:pt x="525" y="273"/>
                    <a:pt x="521" y="272"/>
                    <a:pt x="520" y="274"/>
                  </a:cubicBezTo>
                  <a:cubicBezTo>
                    <a:pt x="518" y="275"/>
                    <a:pt x="518" y="279"/>
                    <a:pt x="517" y="281"/>
                  </a:cubicBezTo>
                  <a:cubicBezTo>
                    <a:pt x="515" y="283"/>
                    <a:pt x="513" y="285"/>
                    <a:pt x="511" y="287"/>
                  </a:cubicBezTo>
                  <a:cubicBezTo>
                    <a:pt x="509" y="291"/>
                    <a:pt x="508" y="296"/>
                    <a:pt x="508" y="300"/>
                  </a:cubicBezTo>
                  <a:cubicBezTo>
                    <a:pt x="507" y="302"/>
                    <a:pt x="507" y="305"/>
                    <a:pt x="507" y="307"/>
                  </a:cubicBezTo>
                  <a:cubicBezTo>
                    <a:pt x="507" y="310"/>
                    <a:pt x="506" y="314"/>
                    <a:pt x="506" y="317"/>
                  </a:cubicBezTo>
                  <a:cubicBezTo>
                    <a:pt x="508" y="322"/>
                    <a:pt x="512" y="326"/>
                    <a:pt x="514" y="331"/>
                  </a:cubicBezTo>
                  <a:cubicBezTo>
                    <a:pt x="514" y="333"/>
                    <a:pt x="514" y="336"/>
                    <a:pt x="514" y="339"/>
                  </a:cubicBezTo>
                  <a:cubicBezTo>
                    <a:pt x="514" y="340"/>
                    <a:pt x="513" y="336"/>
                    <a:pt x="512" y="337"/>
                  </a:cubicBezTo>
                  <a:cubicBezTo>
                    <a:pt x="512" y="339"/>
                    <a:pt x="512" y="341"/>
                    <a:pt x="513" y="343"/>
                  </a:cubicBezTo>
                  <a:cubicBezTo>
                    <a:pt x="514" y="346"/>
                    <a:pt x="515" y="348"/>
                    <a:pt x="517" y="351"/>
                  </a:cubicBezTo>
                  <a:cubicBezTo>
                    <a:pt x="518" y="354"/>
                    <a:pt x="519" y="357"/>
                    <a:pt x="520" y="360"/>
                  </a:cubicBezTo>
                  <a:cubicBezTo>
                    <a:pt x="520" y="363"/>
                    <a:pt x="520" y="366"/>
                    <a:pt x="520" y="369"/>
                  </a:cubicBezTo>
                  <a:cubicBezTo>
                    <a:pt x="519" y="372"/>
                    <a:pt x="516" y="375"/>
                    <a:pt x="515" y="379"/>
                  </a:cubicBezTo>
                  <a:cubicBezTo>
                    <a:pt x="514" y="382"/>
                    <a:pt x="515" y="385"/>
                    <a:pt x="514" y="388"/>
                  </a:cubicBezTo>
                  <a:cubicBezTo>
                    <a:pt x="513" y="390"/>
                    <a:pt x="512" y="391"/>
                    <a:pt x="511" y="391"/>
                  </a:cubicBezTo>
                  <a:cubicBezTo>
                    <a:pt x="510" y="391"/>
                    <a:pt x="512" y="388"/>
                    <a:pt x="511" y="388"/>
                  </a:cubicBezTo>
                  <a:cubicBezTo>
                    <a:pt x="508" y="387"/>
                    <a:pt x="505" y="389"/>
                    <a:pt x="501" y="388"/>
                  </a:cubicBezTo>
                  <a:cubicBezTo>
                    <a:pt x="501" y="388"/>
                    <a:pt x="501" y="387"/>
                    <a:pt x="501" y="386"/>
                  </a:cubicBezTo>
                  <a:cubicBezTo>
                    <a:pt x="502" y="384"/>
                    <a:pt x="505" y="383"/>
                    <a:pt x="505" y="382"/>
                  </a:cubicBezTo>
                  <a:cubicBezTo>
                    <a:pt x="504" y="380"/>
                    <a:pt x="501" y="380"/>
                    <a:pt x="499" y="379"/>
                  </a:cubicBezTo>
                  <a:cubicBezTo>
                    <a:pt x="497" y="377"/>
                    <a:pt x="496" y="376"/>
                    <a:pt x="495" y="374"/>
                  </a:cubicBezTo>
                  <a:cubicBezTo>
                    <a:pt x="493" y="370"/>
                    <a:pt x="493" y="366"/>
                    <a:pt x="492" y="362"/>
                  </a:cubicBezTo>
                  <a:cubicBezTo>
                    <a:pt x="491" y="361"/>
                    <a:pt x="492" y="359"/>
                    <a:pt x="492" y="358"/>
                  </a:cubicBezTo>
                  <a:cubicBezTo>
                    <a:pt x="491" y="358"/>
                    <a:pt x="490" y="360"/>
                    <a:pt x="489" y="360"/>
                  </a:cubicBezTo>
                  <a:cubicBezTo>
                    <a:pt x="488" y="358"/>
                    <a:pt x="489" y="356"/>
                    <a:pt x="488" y="354"/>
                  </a:cubicBezTo>
                  <a:cubicBezTo>
                    <a:pt x="488" y="352"/>
                    <a:pt x="487" y="350"/>
                    <a:pt x="487" y="348"/>
                  </a:cubicBezTo>
                  <a:cubicBezTo>
                    <a:pt x="487" y="347"/>
                    <a:pt x="487" y="346"/>
                    <a:pt x="487" y="345"/>
                  </a:cubicBezTo>
                  <a:cubicBezTo>
                    <a:pt x="487" y="343"/>
                    <a:pt x="486" y="341"/>
                    <a:pt x="486" y="339"/>
                  </a:cubicBezTo>
                  <a:cubicBezTo>
                    <a:pt x="486" y="336"/>
                    <a:pt x="489" y="334"/>
                    <a:pt x="489" y="331"/>
                  </a:cubicBezTo>
                  <a:cubicBezTo>
                    <a:pt x="489" y="329"/>
                    <a:pt x="487" y="326"/>
                    <a:pt x="486" y="324"/>
                  </a:cubicBezTo>
                  <a:cubicBezTo>
                    <a:pt x="485" y="323"/>
                    <a:pt x="482" y="323"/>
                    <a:pt x="481" y="322"/>
                  </a:cubicBezTo>
                  <a:cubicBezTo>
                    <a:pt x="478" y="319"/>
                    <a:pt x="477" y="313"/>
                    <a:pt x="473" y="311"/>
                  </a:cubicBezTo>
                  <a:cubicBezTo>
                    <a:pt x="471" y="310"/>
                    <a:pt x="469" y="313"/>
                    <a:pt x="467" y="314"/>
                  </a:cubicBezTo>
                  <a:cubicBezTo>
                    <a:pt x="465" y="315"/>
                    <a:pt x="463" y="317"/>
                    <a:pt x="461" y="318"/>
                  </a:cubicBezTo>
                  <a:cubicBezTo>
                    <a:pt x="460" y="318"/>
                    <a:pt x="457" y="319"/>
                    <a:pt x="456" y="318"/>
                  </a:cubicBezTo>
                  <a:cubicBezTo>
                    <a:pt x="454" y="316"/>
                    <a:pt x="455" y="312"/>
                    <a:pt x="453" y="310"/>
                  </a:cubicBezTo>
                  <a:cubicBezTo>
                    <a:pt x="452" y="309"/>
                    <a:pt x="450" y="309"/>
                    <a:pt x="449" y="309"/>
                  </a:cubicBezTo>
                  <a:cubicBezTo>
                    <a:pt x="447" y="308"/>
                    <a:pt x="446" y="307"/>
                    <a:pt x="445" y="307"/>
                  </a:cubicBezTo>
                  <a:cubicBezTo>
                    <a:pt x="443" y="307"/>
                    <a:pt x="442" y="308"/>
                    <a:pt x="440" y="308"/>
                  </a:cubicBezTo>
                  <a:cubicBezTo>
                    <a:pt x="439" y="308"/>
                    <a:pt x="438" y="307"/>
                    <a:pt x="437" y="307"/>
                  </a:cubicBezTo>
                  <a:cubicBezTo>
                    <a:pt x="436" y="307"/>
                    <a:pt x="435" y="308"/>
                    <a:pt x="434" y="308"/>
                  </a:cubicBezTo>
                  <a:cubicBezTo>
                    <a:pt x="433" y="308"/>
                    <a:pt x="431" y="308"/>
                    <a:pt x="430" y="308"/>
                  </a:cubicBezTo>
                  <a:cubicBezTo>
                    <a:pt x="429" y="307"/>
                    <a:pt x="427" y="306"/>
                    <a:pt x="425" y="306"/>
                  </a:cubicBezTo>
                  <a:cubicBezTo>
                    <a:pt x="421" y="306"/>
                    <a:pt x="416" y="307"/>
                    <a:pt x="412" y="307"/>
                  </a:cubicBezTo>
                  <a:cubicBezTo>
                    <a:pt x="410" y="308"/>
                    <a:pt x="408" y="309"/>
                    <a:pt x="406" y="309"/>
                  </a:cubicBezTo>
                  <a:cubicBezTo>
                    <a:pt x="404" y="309"/>
                    <a:pt x="403" y="307"/>
                    <a:pt x="401" y="307"/>
                  </a:cubicBezTo>
                  <a:cubicBezTo>
                    <a:pt x="399" y="306"/>
                    <a:pt x="397" y="305"/>
                    <a:pt x="396" y="307"/>
                  </a:cubicBezTo>
                  <a:cubicBezTo>
                    <a:pt x="395" y="308"/>
                    <a:pt x="397" y="310"/>
                    <a:pt x="398" y="311"/>
                  </a:cubicBezTo>
                  <a:cubicBezTo>
                    <a:pt x="399" y="313"/>
                    <a:pt x="400" y="314"/>
                    <a:pt x="402" y="314"/>
                  </a:cubicBezTo>
                  <a:cubicBezTo>
                    <a:pt x="403" y="314"/>
                    <a:pt x="403" y="312"/>
                    <a:pt x="404" y="312"/>
                  </a:cubicBezTo>
                  <a:cubicBezTo>
                    <a:pt x="405" y="312"/>
                    <a:pt x="406" y="313"/>
                    <a:pt x="406" y="315"/>
                  </a:cubicBezTo>
                  <a:cubicBezTo>
                    <a:pt x="406" y="316"/>
                    <a:pt x="404" y="318"/>
                    <a:pt x="405" y="319"/>
                  </a:cubicBezTo>
                  <a:cubicBezTo>
                    <a:pt x="406" y="321"/>
                    <a:pt x="409" y="321"/>
                    <a:pt x="410" y="322"/>
                  </a:cubicBezTo>
                  <a:cubicBezTo>
                    <a:pt x="411" y="324"/>
                    <a:pt x="412" y="328"/>
                    <a:pt x="410" y="328"/>
                  </a:cubicBezTo>
                  <a:cubicBezTo>
                    <a:pt x="408" y="328"/>
                    <a:pt x="407" y="324"/>
                    <a:pt x="405" y="322"/>
                  </a:cubicBezTo>
                  <a:cubicBezTo>
                    <a:pt x="402" y="320"/>
                    <a:pt x="399" y="316"/>
                    <a:pt x="395" y="316"/>
                  </a:cubicBezTo>
                  <a:cubicBezTo>
                    <a:pt x="393" y="317"/>
                    <a:pt x="397" y="322"/>
                    <a:pt x="395" y="324"/>
                  </a:cubicBezTo>
                  <a:cubicBezTo>
                    <a:pt x="394" y="326"/>
                    <a:pt x="391" y="324"/>
                    <a:pt x="389" y="324"/>
                  </a:cubicBezTo>
                  <a:cubicBezTo>
                    <a:pt x="388" y="324"/>
                    <a:pt x="387" y="326"/>
                    <a:pt x="386" y="326"/>
                  </a:cubicBezTo>
                  <a:cubicBezTo>
                    <a:pt x="384" y="325"/>
                    <a:pt x="383" y="324"/>
                    <a:pt x="381" y="322"/>
                  </a:cubicBezTo>
                  <a:cubicBezTo>
                    <a:pt x="380" y="321"/>
                    <a:pt x="380" y="319"/>
                    <a:pt x="379" y="318"/>
                  </a:cubicBezTo>
                  <a:cubicBezTo>
                    <a:pt x="378" y="316"/>
                    <a:pt x="376" y="314"/>
                    <a:pt x="374" y="315"/>
                  </a:cubicBezTo>
                  <a:cubicBezTo>
                    <a:pt x="373" y="315"/>
                    <a:pt x="374" y="317"/>
                    <a:pt x="372" y="318"/>
                  </a:cubicBezTo>
                  <a:cubicBezTo>
                    <a:pt x="370" y="319"/>
                    <a:pt x="367" y="319"/>
                    <a:pt x="364" y="319"/>
                  </a:cubicBezTo>
                  <a:cubicBezTo>
                    <a:pt x="361" y="318"/>
                    <a:pt x="359" y="315"/>
                    <a:pt x="357" y="315"/>
                  </a:cubicBezTo>
                  <a:cubicBezTo>
                    <a:pt x="353" y="315"/>
                    <a:pt x="350" y="317"/>
                    <a:pt x="347" y="318"/>
                  </a:cubicBezTo>
                  <a:cubicBezTo>
                    <a:pt x="345" y="319"/>
                    <a:pt x="343" y="321"/>
                    <a:pt x="341" y="321"/>
                  </a:cubicBezTo>
                  <a:cubicBezTo>
                    <a:pt x="340" y="320"/>
                    <a:pt x="340" y="318"/>
                    <a:pt x="339" y="318"/>
                  </a:cubicBezTo>
                  <a:cubicBezTo>
                    <a:pt x="338" y="317"/>
                    <a:pt x="336" y="317"/>
                    <a:pt x="335" y="318"/>
                  </a:cubicBezTo>
                  <a:cubicBezTo>
                    <a:pt x="335" y="320"/>
                    <a:pt x="338" y="322"/>
                    <a:pt x="337" y="324"/>
                  </a:cubicBezTo>
                  <a:cubicBezTo>
                    <a:pt x="336" y="327"/>
                    <a:pt x="333" y="327"/>
                    <a:pt x="331" y="329"/>
                  </a:cubicBezTo>
                  <a:cubicBezTo>
                    <a:pt x="329" y="331"/>
                    <a:pt x="328" y="334"/>
                    <a:pt x="325" y="335"/>
                  </a:cubicBezTo>
                  <a:cubicBezTo>
                    <a:pt x="323" y="336"/>
                    <a:pt x="320" y="335"/>
                    <a:pt x="318" y="336"/>
                  </a:cubicBezTo>
                  <a:cubicBezTo>
                    <a:pt x="315" y="337"/>
                    <a:pt x="313" y="338"/>
                    <a:pt x="312" y="339"/>
                  </a:cubicBezTo>
                  <a:cubicBezTo>
                    <a:pt x="309" y="341"/>
                    <a:pt x="306" y="343"/>
                    <a:pt x="304" y="346"/>
                  </a:cubicBezTo>
                  <a:cubicBezTo>
                    <a:pt x="303" y="347"/>
                    <a:pt x="305" y="349"/>
                    <a:pt x="304" y="351"/>
                  </a:cubicBezTo>
                  <a:cubicBezTo>
                    <a:pt x="304" y="353"/>
                    <a:pt x="300" y="355"/>
                    <a:pt x="300" y="357"/>
                  </a:cubicBezTo>
                  <a:cubicBezTo>
                    <a:pt x="300" y="361"/>
                    <a:pt x="303" y="364"/>
                    <a:pt x="304" y="368"/>
                  </a:cubicBezTo>
                  <a:cubicBezTo>
                    <a:pt x="304" y="369"/>
                    <a:pt x="304" y="371"/>
                    <a:pt x="304" y="373"/>
                  </a:cubicBezTo>
                  <a:cubicBezTo>
                    <a:pt x="303" y="375"/>
                    <a:pt x="302" y="376"/>
                    <a:pt x="302" y="377"/>
                  </a:cubicBezTo>
                  <a:cubicBezTo>
                    <a:pt x="300" y="376"/>
                    <a:pt x="299" y="373"/>
                    <a:pt x="297" y="373"/>
                  </a:cubicBezTo>
                  <a:cubicBezTo>
                    <a:pt x="295" y="372"/>
                    <a:pt x="293" y="373"/>
                    <a:pt x="291" y="373"/>
                  </a:cubicBezTo>
                  <a:cubicBezTo>
                    <a:pt x="288" y="371"/>
                    <a:pt x="285" y="370"/>
                    <a:pt x="283" y="368"/>
                  </a:cubicBezTo>
                  <a:cubicBezTo>
                    <a:pt x="280" y="365"/>
                    <a:pt x="279" y="362"/>
                    <a:pt x="277" y="359"/>
                  </a:cubicBezTo>
                  <a:cubicBezTo>
                    <a:pt x="276" y="357"/>
                    <a:pt x="277" y="354"/>
                    <a:pt x="276" y="352"/>
                  </a:cubicBezTo>
                  <a:cubicBezTo>
                    <a:pt x="275" y="350"/>
                    <a:pt x="273" y="348"/>
                    <a:pt x="272" y="345"/>
                  </a:cubicBezTo>
                  <a:cubicBezTo>
                    <a:pt x="270" y="341"/>
                    <a:pt x="268" y="337"/>
                    <a:pt x="266" y="332"/>
                  </a:cubicBezTo>
                  <a:cubicBezTo>
                    <a:pt x="265" y="329"/>
                    <a:pt x="264" y="325"/>
                    <a:pt x="263" y="322"/>
                  </a:cubicBezTo>
                  <a:cubicBezTo>
                    <a:pt x="262" y="319"/>
                    <a:pt x="260" y="316"/>
                    <a:pt x="258" y="315"/>
                  </a:cubicBezTo>
                  <a:cubicBezTo>
                    <a:pt x="255" y="314"/>
                    <a:pt x="253" y="314"/>
                    <a:pt x="250" y="314"/>
                  </a:cubicBezTo>
                  <a:cubicBezTo>
                    <a:pt x="248" y="314"/>
                    <a:pt x="246" y="314"/>
                    <a:pt x="245" y="314"/>
                  </a:cubicBezTo>
                  <a:cubicBezTo>
                    <a:pt x="243" y="315"/>
                    <a:pt x="242" y="315"/>
                    <a:pt x="241" y="316"/>
                  </a:cubicBezTo>
                  <a:cubicBezTo>
                    <a:pt x="240" y="317"/>
                    <a:pt x="240" y="318"/>
                    <a:pt x="239" y="319"/>
                  </a:cubicBezTo>
                  <a:cubicBezTo>
                    <a:pt x="239" y="321"/>
                    <a:pt x="239" y="323"/>
                    <a:pt x="238" y="325"/>
                  </a:cubicBezTo>
                  <a:cubicBezTo>
                    <a:pt x="238" y="326"/>
                    <a:pt x="236" y="327"/>
                    <a:pt x="235" y="327"/>
                  </a:cubicBezTo>
                  <a:cubicBezTo>
                    <a:pt x="232" y="326"/>
                    <a:pt x="229" y="323"/>
                    <a:pt x="226" y="322"/>
                  </a:cubicBezTo>
                  <a:cubicBezTo>
                    <a:pt x="224" y="320"/>
                    <a:pt x="220" y="320"/>
                    <a:pt x="219" y="318"/>
                  </a:cubicBezTo>
                  <a:cubicBezTo>
                    <a:pt x="216" y="315"/>
                    <a:pt x="216" y="311"/>
                    <a:pt x="214" y="308"/>
                  </a:cubicBezTo>
                  <a:cubicBezTo>
                    <a:pt x="213" y="305"/>
                    <a:pt x="213" y="302"/>
                    <a:pt x="211" y="300"/>
                  </a:cubicBezTo>
                  <a:cubicBezTo>
                    <a:pt x="209" y="297"/>
                    <a:pt x="206" y="294"/>
                    <a:pt x="203" y="291"/>
                  </a:cubicBezTo>
                  <a:cubicBezTo>
                    <a:pt x="201" y="288"/>
                    <a:pt x="200" y="286"/>
                    <a:pt x="199" y="283"/>
                  </a:cubicBezTo>
                  <a:cubicBezTo>
                    <a:pt x="192" y="283"/>
                    <a:pt x="185" y="283"/>
                    <a:pt x="177" y="283"/>
                  </a:cubicBezTo>
                  <a:cubicBezTo>
                    <a:pt x="177" y="286"/>
                    <a:pt x="176" y="288"/>
                    <a:pt x="176" y="291"/>
                  </a:cubicBezTo>
                  <a:cubicBezTo>
                    <a:pt x="165" y="290"/>
                    <a:pt x="154" y="290"/>
                    <a:pt x="142" y="290"/>
                  </a:cubicBezTo>
                  <a:cubicBezTo>
                    <a:pt x="142" y="290"/>
                    <a:pt x="141" y="290"/>
                    <a:pt x="140" y="290"/>
                  </a:cubicBezTo>
                  <a:cubicBezTo>
                    <a:pt x="125" y="284"/>
                    <a:pt x="111" y="278"/>
                    <a:pt x="96" y="272"/>
                  </a:cubicBezTo>
                  <a:cubicBezTo>
                    <a:pt x="96" y="272"/>
                    <a:pt x="96" y="271"/>
                    <a:pt x="96" y="270"/>
                  </a:cubicBezTo>
                  <a:cubicBezTo>
                    <a:pt x="88" y="270"/>
                    <a:pt x="81" y="270"/>
                    <a:pt x="73" y="270"/>
                  </a:cubicBezTo>
                  <a:cubicBezTo>
                    <a:pt x="71" y="271"/>
                    <a:pt x="70" y="272"/>
                    <a:pt x="68" y="273"/>
                  </a:cubicBezTo>
                  <a:cubicBezTo>
                    <a:pt x="68" y="272"/>
                    <a:pt x="66" y="271"/>
                    <a:pt x="66" y="269"/>
                  </a:cubicBezTo>
                  <a:cubicBezTo>
                    <a:pt x="66" y="268"/>
                    <a:pt x="67" y="266"/>
                    <a:pt x="66" y="264"/>
                  </a:cubicBezTo>
                  <a:cubicBezTo>
                    <a:pt x="66" y="261"/>
                    <a:pt x="64" y="258"/>
                    <a:pt x="63" y="255"/>
                  </a:cubicBezTo>
                  <a:cubicBezTo>
                    <a:pt x="61" y="252"/>
                    <a:pt x="59" y="249"/>
                    <a:pt x="56" y="247"/>
                  </a:cubicBezTo>
                  <a:cubicBezTo>
                    <a:pt x="54" y="245"/>
                    <a:pt x="50" y="247"/>
                    <a:pt x="48" y="246"/>
                  </a:cubicBezTo>
                  <a:cubicBezTo>
                    <a:pt x="45" y="245"/>
                    <a:pt x="43" y="242"/>
                    <a:pt x="40" y="241"/>
                  </a:cubicBezTo>
                  <a:cubicBezTo>
                    <a:pt x="37" y="240"/>
                    <a:pt x="32" y="241"/>
                    <a:pt x="29" y="239"/>
                  </a:cubicBezTo>
                  <a:cubicBezTo>
                    <a:pt x="28" y="237"/>
                    <a:pt x="30" y="234"/>
                    <a:pt x="29" y="232"/>
                  </a:cubicBezTo>
                  <a:cubicBezTo>
                    <a:pt x="29" y="228"/>
                    <a:pt x="26" y="226"/>
                    <a:pt x="25" y="223"/>
                  </a:cubicBezTo>
                  <a:cubicBezTo>
                    <a:pt x="23" y="218"/>
                    <a:pt x="21" y="213"/>
                    <a:pt x="20" y="208"/>
                  </a:cubicBezTo>
                  <a:cubicBezTo>
                    <a:pt x="19" y="206"/>
                    <a:pt x="22" y="203"/>
                    <a:pt x="21" y="201"/>
                  </a:cubicBezTo>
                  <a:cubicBezTo>
                    <a:pt x="21" y="200"/>
                    <a:pt x="19" y="200"/>
                    <a:pt x="18" y="199"/>
                  </a:cubicBezTo>
                  <a:cubicBezTo>
                    <a:pt x="17" y="198"/>
                    <a:pt x="16" y="196"/>
                    <a:pt x="16" y="194"/>
                  </a:cubicBezTo>
                  <a:cubicBezTo>
                    <a:pt x="15" y="192"/>
                    <a:pt x="15" y="189"/>
                    <a:pt x="15" y="186"/>
                  </a:cubicBezTo>
                  <a:cubicBezTo>
                    <a:pt x="15" y="185"/>
                    <a:pt x="15" y="183"/>
                    <a:pt x="16" y="184"/>
                  </a:cubicBezTo>
                  <a:cubicBezTo>
                    <a:pt x="18" y="184"/>
                    <a:pt x="18" y="187"/>
                    <a:pt x="19" y="187"/>
                  </a:cubicBezTo>
                  <a:cubicBezTo>
                    <a:pt x="20" y="187"/>
                    <a:pt x="19" y="185"/>
                    <a:pt x="19" y="184"/>
                  </a:cubicBezTo>
                  <a:cubicBezTo>
                    <a:pt x="20" y="182"/>
                    <a:pt x="21" y="181"/>
                    <a:pt x="21" y="180"/>
                  </a:cubicBezTo>
                  <a:cubicBezTo>
                    <a:pt x="21" y="179"/>
                    <a:pt x="20" y="178"/>
                    <a:pt x="19" y="178"/>
                  </a:cubicBezTo>
                  <a:cubicBezTo>
                    <a:pt x="18" y="178"/>
                    <a:pt x="18" y="180"/>
                    <a:pt x="18" y="181"/>
                  </a:cubicBezTo>
                  <a:cubicBezTo>
                    <a:pt x="17" y="182"/>
                    <a:pt x="16" y="182"/>
                    <a:pt x="15" y="181"/>
                  </a:cubicBezTo>
                  <a:cubicBezTo>
                    <a:pt x="13" y="180"/>
                    <a:pt x="12" y="179"/>
                    <a:pt x="11" y="178"/>
                  </a:cubicBezTo>
                  <a:cubicBezTo>
                    <a:pt x="10" y="176"/>
                    <a:pt x="9" y="174"/>
                    <a:pt x="7" y="172"/>
                  </a:cubicBezTo>
                  <a:cubicBezTo>
                    <a:pt x="6" y="170"/>
                    <a:pt x="3" y="168"/>
                    <a:pt x="3" y="166"/>
                  </a:cubicBezTo>
                  <a:cubicBezTo>
                    <a:pt x="2" y="163"/>
                    <a:pt x="5" y="161"/>
                    <a:pt x="4" y="158"/>
                  </a:cubicBezTo>
                  <a:cubicBezTo>
                    <a:pt x="4" y="155"/>
                    <a:pt x="1" y="152"/>
                    <a:pt x="0" y="149"/>
                  </a:cubicBezTo>
                  <a:cubicBezTo>
                    <a:pt x="0" y="147"/>
                    <a:pt x="0" y="146"/>
                    <a:pt x="0" y="144"/>
                  </a:cubicBezTo>
                  <a:cubicBezTo>
                    <a:pt x="1" y="141"/>
                    <a:pt x="2" y="138"/>
                    <a:pt x="3" y="135"/>
                  </a:cubicBezTo>
                  <a:cubicBezTo>
                    <a:pt x="4" y="133"/>
                    <a:pt x="5" y="132"/>
                    <a:pt x="5" y="130"/>
                  </a:cubicBezTo>
                  <a:cubicBezTo>
                    <a:pt x="5" y="127"/>
                    <a:pt x="4" y="125"/>
                    <a:pt x="4" y="122"/>
                  </a:cubicBezTo>
                  <a:cubicBezTo>
                    <a:pt x="4" y="121"/>
                    <a:pt x="6" y="119"/>
                    <a:pt x="6" y="118"/>
                  </a:cubicBezTo>
                  <a:cubicBezTo>
                    <a:pt x="6" y="114"/>
                    <a:pt x="5" y="110"/>
                    <a:pt x="5" y="106"/>
                  </a:cubicBezTo>
                  <a:cubicBezTo>
                    <a:pt x="5" y="105"/>
                    <a:pt x="6" y="104"/>
                    <a:pt x="6" y="102"/>
                  </a:cubicBezTo>
                  <a:cubicBezTo>
                    <a:pt x="8" y="98"/>
                    <a:pt x="10" y="94"/>
                    <a:pt x="12" y="90"/>
                  </a:cubicBezTo>
                  <a:cubicBezTo>
                    <a:pt x="14" y="82"/>
                    <a:pt x="17" y="75"/>
                    <a:pt x="19" y="67"/>
                  </a:cubicBezTo>
                  <a:cubicBezTo>
                    <a:pt x="20" y="62"/>
                    <a:pt x="21" y="56"/>
                    <a:pt x="23" y="51"/>
                  </a:cubicBezTo>
                  <a:cubicBezTo>
                    <a:pt x="23" y="50"/>
                    <a:pt x="26" y="50"/>
                    <a:pt x="26" y="49"/>
                  </a:cubicBezTo>
                  <a:cubicBezTo>
                    <a:pt x="26" y="49"/>
                    <a:pt x="24" y="50"/>
                    <a:pt x="24" y="49"/>
                  </a:cubicBezTo>
                  <a:cubicBezTo>
                    <a:pt x="23" y="47"/>
                    <a:pt x="25" y="45"/>
                    <a:pt x="25" y="44"/>
                  </a:cubicBezTo>
                  <a:cubicBezTo>
                    <a:pt x="25" y="40"/>
                    <a:pt x="26" y="36"/>
                    <a:pt x="26" y="32"/>
                  </a:cubicBezTo>
                  <a:cubicBezTo>
                    <a:pt x="25" y="27"/>
                    <a:pt x="22" y="23"/>
                    <a:pt x="21" y="18"/>
                  </a:cubicBezTo>
                  <a:cubicBezTo>
                    <a:pt x="21" y="16"/>
                    <a:pt x="21" y="15"/>
                    <a:pt x="22" y="13"/>
                  </a:cubicBezTo>
                  <a:cubicBezTo>
                    <a:pt x="22" y="12"/>
                    <a:pt x="23" y="11"/>
                    <a:pt x="25" y="11"/>
                  </a:cubicBezTo>
                  <a:cubicBezTo>
                    <a:pt x="26" y="12"/>
                    <a:pt x="27" y="13"/>
                    <a:pt x="29" y="14"/>
                  </a:cubicBezTo>
                  <a:cubicBezTo>
                    <a:pt x="31" y="14"/>
                    <a:pt x="33" y="14"/>
                    <a:pt x="35" y="14"/>
                  </a:cubicBezTo>
                  <a:cubicBezTo>
                    <a:pt x="38" y="14"/>
                    <a:pt x="41" y="13"/>
                    <a:pt x="43" y="14"/>
                  </a:cubicBezTo>
                  <a:cubicBezTo>
                    <a:pt x="45" y="14"/>
                    <a:pt x="45" y="17"/>
                    <a:pt x="46" y="18"/>
                  </a:cubicBezTo>
                  <a:cubicBezTo>
                    <a:pt x="47" y="19"/>
                    <a:pt x="47" y="20"/>
                    <a:pt x="47" y="21"/>
                  </a:cubicBezTo>
                  <a:cubicBezTo>
                    <a:pt x="47" y="22"/>
                    <a:pt x="46" y="24"/>
                    <a:pt x="45" y="25"/>
                  </a:cubicBezTo>
                  <a:cubicBezTo>
                    <a:pt x="44" y="27"/>
                    <a:pt x="42" y="27"/>
                    <a:pt x="41" y="28"/>
                  </a:cubicBezTo>
                  <a:cubicBezTo>
                    <a:pt x="40" y="29"/>
                    <a:pt x="39" y="32"/>
                    <a:pt x="40" y="32"/>
                  </a:cubicBezTo>
                  <a:cubicBezTo>
                    <a:pt x="43" y="31"/>
                    <a:pt x="45" y="29"/>
                    <a:pt x="47" y="27"/>
                  </a:cubicBezTo>
                  <a:cubicBezTo>
                    <a:pt x="48" y="25"/>
                    <a:pt x="50" y="23"/>
                    <a:pt x="50" y="20"/>
                  </a:cubicBezTo>
                  <a:cubicBezTo>
                    <a:pt x="51" y="18"/>
                    <a:pt x="50" y="15"/>
                    <a:pt x="50" y="13"/>
                  </a:cubicBezTo>
                  <a:cubicBezTo>
                    <a:pt x="50" y="10"/>
                    <a:pt x="51" y="8"/>
                    <a:pt x="51" y="6"/>
                  </a:cubicBezTo>
                  <a:cubicBezTo>
                    <a:pt x="50" y="4"/>
                    <a:pt x="50" y="2"/>
                    <a:pt x="49" y="0"/>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57" name="Freeform 2658"/>
            <p:cNvSpPr>
              <a:spLocks noChangeAspect="1"/>
            </p:cNvSpPr>
            <p:nvPr/>
          </p:nvSpPr>
          <p:spPr bwMode="auto">
            <a:xfrm>
              <a:off x="915796" y="3741080"/>
              <a:ext cx="3163274" cy="2415418"/>
            </a:xfrm>
            <a:custGeom>
              <a:avLst/>
              <a:gdLst>
                <a:gd name="T0" fmla="*/ 460 w 394"/>
                <a:gd name="T1" fmla="*/ 395 h 329"/>
                <a:gd name="T2" fmla="*/ 456 w 394"/>
                <a:gd name="T3" fmla="*/ 369 h 329"/>
                <a:gd name="T4" fmla="*/ 447 w 394"/>
                <a:gd name="T5" fmla="*/ 366 h 329"/>
                <a:gd name="T6" fmla="*/ 432 w 394"/>
                <a:gd name="T7" fmla="*/ 343 h 329"/>
                <a:gd name="T8" fmla="*/ 419 w 394"/>
                <a:gd name="T9" fmla="*/ 311 h 329"/>
                <a:gd name="T10" fmla="*/ 420 w 394"/>
                <a:gd name="T11" fmla="*/ 324 h 329"/>
                <a:gd name="T12" fmla="*/ 416 w 394"/>
                <a:gd name="T13" fmla="*/ 347 h 329"/>
                <a:gd name="T14" fmla="*/ 404 w 394"/>
                <a:gd name="T15" fmla="*/ 309 h 329"/>
                <a:gd name="T16" fmla="*/ 393 w 394"/>
                <a:gd name="T17" fmla="*/ 322 h 329"/>
                <a:gd name="T18" fmla="*/ 357 w 394"/>
                <a:gd name="T19" fmla="*/ 298 h 329"/>
                <a:gd name="T20" fmla="*/ 340 w 394"/>
                <a:gd name="T21" fmla="*/ 285 h 329"/>
                <a:gd name="T22" fmla="*/ 295 w 394"/>
                <a:gd name="T23" fmla="*/ 270 h 329"/>
                <a:gd name="T24" fmla="*/ 274 w 394"/>
                <a:gd name="T25" fmla="*/ 257 h 329"/>
                <a:gd name="T26" fmla="*/ 248 w 394"/>
                <a:gd name="T27" fmla="*/ 256 h 329"/>
                <a:gd name="T28" fmla="*/ 230 w 394"/>
                <a:gd name="T29" fmla="*/ 280 h 329"/>
                <a:gd name="T30" fmla="*/ 188 w 394"/>
                <a:gd name="T31" fmla="*/ 297 h 329"/>
                <a:gd name="T32" fmla="*/ 200 w 394"/>
                <a:gd name="T33" fmla="*/ 271 h 329"/>
                <a:gd name="T34" fmla="*/ 241 w 394"/>
                <a:gd name="T35" fmla="*/ 253 h 329"/>
                <a:gd name="T36" fmla="*/ 219 w 394"/>
                <a:gd name="T37" fmla="*/ 246 h 329"/>
                <a:gd name="T38" fmla="*/ 184 w 394"/>
                <a:gd name="T39" fmla="*/ 281 h 329"/>
                <a:gd name="T40" fmla="*/ 164 w 394"/>
                <a:gd name="T41" fmla="*/ 307 h 329"/>
                <a:gd name="T42" fmla="*/ 129 w 394"/>
                <a:gd name="T43" fmla="*/ 334 h 329"/>
                <a:gd name="T44" fmla="*/ 85 w 394"/>
                <a:gd name="T45" fmla="*/ 357 h 329"/>
                <a:gd name="T46" fmla="*/ 58 w 394"/>
                <a:gd name="T47" fmla="*/ 373 h 329"/>
                <a:gd name="T48" fmla="*/ 16 w 394"/>
                <a:gd name="T49" fmla="*/ 389 h 329"/>
                <a:gd name="T50" fmla="*/ 28 w 394"/>
                <a:gd name="T51" fmla="*/ 371 h 329"/>
                <a:gd name="T52" fmla="*/ 85 w 394"/>
                <a:gd name="T53" fmla="*/ 342 h 329"/>
                <a:gd name="T54" fmla="*/ 115 w 394"/>
                <a:gd name="T55" fmla="*/ 304 h 329"/>
                <a:gd name="T56" fmla="*/ 85 w 394"/>
                <a:gd name="T57" fmla="*/ 319 h 329"/>
                <a:gd name="T58" fmla="*/ 69 w 394"/>
                <a:gd name="T59" fmla="*/ 303 h 329"/>
                <a:gd name="T60" fmla="*/ 47 w 394"/>
                <a:gd name="T61" fmla="*/ 305 h 329"/>
                <a:gd name="T62" fmla="*/ 52 w 394"/>
                <a:gd name="T63" fmla="*/ 275 h 329"/>
                <a:gd name="T64" fmla="*/ 29 w 394"/>
                <a:gd name="T65" fmla="*/ 285 h 329"/>
                <a:gd name="T66" fmla="*/ 30 w 394"/>
                <a:gd name="T67" fmla="*/ 259 h 329"/>
                <a:gd name="T68" fmla="*/ 17 w 394"/>
                <a:gd name="T69" fmla="*/ 250 h 329"/>
                <a:gd name="T70" fmla="*/ 42 w 394"/>
                <a:gd name="T71" fmla="*/ 211 h 329"/>
                <a:gd name="T72" fmla="*/ 91 w 394"/>
                <a:gd name="T73" fmla="*/ 198 h 329"/>
                <a:gd name="T74" fmla="*/ 105 w 394"/>
                <a:gd name="T75" fmla="*/ 173 h 329"/>
                <a:gd name="T76" fmla="*/ 75 w 394"/>
                <a:gd name="T77" fmla="*/ 175 h 329"/>
                <a:gd name="T78" fmla="*/ 41 w 394"/>
                <a:gd name="T79" fmla="*/ 152 h 329"/>
                <a:gd name="T80" fmla="*/ 60 w 394"/>
                <a:gd name="T81" fmla="*/ 133 h 329"/>
                <a:gd name="T82" fmla="*/ 80 w 394"/>
                <a:gd name="T83" fmla="*/ 133 h 329"/>
                <a:gd name="T84" fmla="*/ 110 w 394"/>
                <a:gd name="T85" fmla="*/ 116 h 329"/>
                <a:gd name="T86" fmla="*/ 115 w 394"/>
                <a:gd name="T87" fmla="*/ 116 h 329"/>
                <a:gd name="T88" fmla="*/ 86 w 394"/>
                <a:gd name="T89" fmla="*/ 95 h 329"/>
                <a:gd name="T90" fmla="*/ 111 w 394"/>
                <a:gd name="T91" fmla="*/ 60 h 329"/>
                <a:gd name="T92" fmla="*/ 165 w 394"/>
                <a:gd name="T93" fmla="*/ 24 h 329"/>
                <a:gd name="T94" fmla="*/ 217 w 394"/>
                <a:gd name="T95" fmla="*/ 12 h 329"/>
                <a:gd name="T96" fmla="*/ 236 w 394"/>
                <a:gd name="T97" fmla="*/ 17 h 329"/>
                <a:gd name="T98" fmla="*/ 255 w 394"/>
                <a:gd name="T99" fmla="*/ 19 h 329"/>
                <a:gd name="T100" fmla="*/ 282 w 394"/>
                <a:gd name="T101" fmla="*/ 20 h 329"/>
                <a:gd name="T102" fmla="*/ 321 w 394"/>
                <a:gd name="T103" fmla="*/ 23 h 329"/>
                <a:gd name="T104" fmla="*/ 374 w 394"/>
                <a:gd name="T105" fmla="*/ 38 h 329"/>
                <a:gd name="T106" fmla="*/ 423 w 394"/>
                <a:gd name="T107" fmla="*/ 46 h 329"/>
                <a:gd name="T108" fmla="*/ 367 w 394"/>
                <a:gd name="T109" fmla="*/ 269 h 329"/>
                <a:gd name="T110" fmla="*/ 388 w 394"/>
                <a:gd name="T111" fmla="*/ 304 h 329"/>
                <a:gd name="T112" fmla="*/ 409 w 394"/>
                <a:gd name="T113" fmla="*/ 289 h 329"/>
                <a:gd name="T114" fmla="*/ 431 w 394"/>
                <a:gd name="T115" fmla="*/ 304 h 329"/>
                <a:gd name="T116" fmla="*/ 453 w 394"/>
                <a:gd name="T117" fmla="*/ 355 h 3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4"/>
                <a:gd name="T178" fmla="*/ 0 h 329"/>
                <a:gd name="T179" fmla="*/ 394 w 394"/>
                <a:gd name="T180" fmla="*/ 329 h 3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4" h="329">
                  <a:moveTo>
                    <a:pt x="394" y="307"/>
                  </a:moveTo>
                  <a:cubicBezTo>
                    <a:pt x="393" y="309"/>
                    <a:pt x="391" y="310"/>
                    <a:pt x="391" y="312"/>
                  </a:cubicBezTo>
                  <a:cubicBezTo>
                    <a:pt x="389" y="316"/>
                    <a:pt x="389" y="319"/>
                    <a:pt x="388" y="323"/>
                  </a:cubicBezTo>
                  <a:cubicBezTo>
                    <a:pt x="387" y="325"/>
                    <a:pt x="386" y="328"/>
                    <a:pt x="384" y="329"/>
                  </a:cubicBezTo>
                  <a:cubicBezTo>
                    <a:pt x="382" y="329"/>
                    <a:pt x="380" y="328"/>
                    <a:pt x="380" y="327"/>
                  </a:cubicBezTo>
                  <a:cubicBezTo>
                    <a:pt x="379" y="324"/>
                    <a:pt x="381" y="322"/>
                    <a:pt x="381" y="320"/>
                  </a:cubicBezTo>
                  <a:cubicBezTo>
                    <a:pt x="381" y="317"/>
                    <a:pt x="382" y="314"/>
                    <a:pt x="382" y="311"/>
                  </a:cubicBezTo>
                  <a:cubicBezTo>
                    <a:pt x="382" y="309"/>
                    <a:pt x="383" y="307"/>
                    <a:pt x="381" y="307"/>
                  </a:cubicBezTo>
                  <a:cubicBezTo>
                    <a:pt x="378" y="306"/>
                    <a:pt x="375" y="307"/>
                    <a:pt x="373" y="309"/>
                  </a:cubicBezTo>
                  <a:cubicBezTo>
                    <a:pt x="371" y="310"/>
                    <a:pt x="372" y="314"/>
                    <a:pt x="370" y="315"/>
                  </a:cubicBezTo>
                  <a:cubicBezTo>
                    <a:pt x="369" y="316"/>
                    <a:pt x="368" y="313"/>
                    <a:pt x="368" y="312"/>
                  </a:cubicBezTo>
                  <a:cubicBezTo>
                    <a:pt x="369" y="309"/>
                    <a:pt x="372" y="308"/>
                    <a:pt x="373" y="305"/>
                  </a:cubicBezTo>
                  <a:cubicBezTo>
                    <a:pt x="373" y="303"/>
                    <a:pt x="370" y="302"/>
                    <a:pt x="369" y="300"/>
                  </a:cubicBezTo>
                  <a:cubicBezTo>
                    <a:pt x="369" y="299"/>
                    <a:pt x="370" y="297"/>
                    <a:pt x="369" y="295"/>
                  </a:cubicBezTo>
                  <a:cubicBezTo>
                    <a:pt x="368" y="292"/>
                    <a:pt x="366" y="291"/>
                    <a:pt x="364" y="289"/>
                  </a:cubicBezTo>
                  <a:cubicBezTo>
                    <a:pt x="363" y="288"/>
                    <a:pt x="361" y="288"/>
                    <a:pt x="361" y="286"/>
                  </a:cubicBezTo>
                  <a:cubicBezTo>
                    <a:pt x="360" y="284"/>
                    <a:pt x="361" y="281"/>
                    <a:pt x="361" y="278"/>
                  </a:cubicBezTo>
                  <a:cubicBezTo>
                    <a:pt x="360" y="276"/>
                    <a:pt x="360" y="274"/>
                    <a:pt x="359" y="273"/>
                  </a:cubicBezTo>
                  <a:cubicBezTo>
                    <a:pt x="358" y="271"/>
                    <a:pt x="355" y="271"/>
                    <a:pt x="354" y="269"/>
                  </a:cubicBezTo>
                  <a:cubicBezTo>
                    <a:pt x="352" y="266"/>
                    <a:pt x="351" y="262"/>
                    <a:pt x="350" y="259"/>
                  </a:cubicBezTo>
                  <a:cubicBezTo>
                    <a:pt x="349" y="257"/>
                    <a:pt x="351" y="254"/>
                    <a:pt x="350" y="252"/>
                  </a:cubicBezTo>
                  <a:cubicBezTo>
                    <a:pt x="350" y="251"/>
                    <a:pt x="347" y="251"/>
                    <a:pt x="347" y="252"/>
                  </a:cubicBezTo>
                  <a:cubicBezTo>
                    <a:pt x="346" y="256"/>
                    <a:pt x="346" y="260"/>
                    <a:pt x="347" y="264"/>
                  </a:cubicBezTo>
                  <a:cubicBezTo>
                    <a:pt x="348" y="266"/>
                    <a:pt x="349" y="268"/>
                    <a:pt x="351" y="270"/>
                  </a:cubicBezTo>
                  <a:cubicBezTo>
                    <a:pt x="352" y="272"/>
                    <a:pt x="355" y="272"/>
                    <a:pt x="356" y="274"/>
                  </a:cubicBezTo>
                  <a:cubicBezTo>
                    <a:pt x="357" y="275"/>
                    <a:pt x="358" y="277"/>
                    <a:pt x="357" y="279"/>
                  </a:cubicBezTo>
                  <a:cubicBezTo>
                    <a:pt x="356" y="281"/>
                    <a:pt x="354" y="284"/>
                    <a:pt x="352" y="286"/>
                  </a:cubicBezTo>
                  <a:cubicBezTo>
                    <a:pt x="351" y="287"/>
                    <a:pt x="349" y="288"/>
                    <a:pt x="347" y="289"/>
                  </a:cubicBezTo>
                  <a:cubicBezTo>
                    <a:pt x="346" y="289"/>
                    <a:pt x="345" y="288"/>
                    <a:pt x="345" y="288"/>
                  </a:cubicBezTo>
                  <a:cubicBezTo>
                    <a:pt x="345" y="282"/>
                    <a:pt x="349" y="276"/>
                    <a:pt x="347" y="271"/>
                  </a:cubicBezTo>
                  <a:cubicBezTo>
                    <a:pt x="347" y="268"/>
                    <a:pt x="342" y="269"/>
                    <a:pt x="340" y="267"/>
                  </a:cubicBezTo>
                  <a:cubicBezTo>
                    <a:pt x="338" y="264"/>
                    <a:pt x="339" y="260"/>
                    <a:pt x="337" y="257"/>
                  </a:cubicBezTo>
                  <a:cubicBezTo>
                    <a:pt x="336" y="256"/>
                    <a:pt x="333" y="257"/>
                    <a:pt x="332" y="257"/>
                  </a:cubicBezTo>
                  <a:cubicBezTo>
                    <a:pt x="330" y="257"/>
                    <a:pt x="326" y="256"/>
                    <a:pt x="327" y="257"/>
                  </a:cubicBezTo>
                  <a:cubicBezTo>
                    <a:pt x="328" y="260"/>
                    <a:pt x="335" y="261"/>
                    <a:pt x="335" y="264"/>
                  </a:cubicBezTo>
                  <a:cubicBezTo>
                    <a:pt x="335" y="267"/>
                    <a:pt x="331" y="268"/>
                    <a:pt x="328" y="268"/>
                  </a:cubicBezTo>
                  <a:cubicBezTo>
                    <a:pt x="325" y="268"/>
                    <a:pt x="321" y="266"/>
                    <a:pt x="318" y="264"/>
                  </a:cubicBezTo>
                  <a:cubicBezTo>
                    <a:pt x="316" y="262"/>
                    <a:pt x="316" y="259"/>
                    <a:pt x="315" y="257"/>
                  </a:cubicBezTo>
                  <a:cubicBezTo>
                    <a:pt x="313" y="255"/>
                    <a:pt x="311" y="254"/>
                    <a:pt x="309" y="253"/>
                  </a:cubicBezTo>
                  <a:cubicBezTo>
                    <a:pt x="306" y="251"/>
                    <a:pt x="300" y="252"/>
                    <a:pt x="298" y="248"/>
                  </a:cubicBezTo>
                  <a:cubicBezTo>
                    <a:pt x="297" y="245"/>
                    <a:pt x="302" y="242"/>
                    <a:pt x="303" y="239"/>
                  </a:cubicBezTo>
                  <a:cubicBezTo>
                    <a:pt x="304" y="237"/>
                    <a:pt x="305" y="233"/>
                    <a:pt x="303" y="233"/>
                  </a:cubicBezTo>
                  <a:cubicBezTo>
                    <a:pt x="299" y="234"/>
                    <a:pt x="298" y="240"/>
                    <a:pt x="293" y="241"/>
                  </a:cubicBezTo>
                  <a:cubicBezTo>
                    <a:pt x="290" y="242"/>
                    <a:pt x="287" y="239"/>
                    <a:pt x="284" y="237"/>
                  </a:cubicBezTo>
                  <a:cubicBezTo>
                    <a:pt x="283" y="236"/>
                    <a:pt x="283" y="234"/>
                    <a:pt x="281" y="233"/>
                  </a:cubicBezTo>
                  <a:cubicBezTo>
                    <a:pt x="279" y="232"/>
                    <a:pt x="276" y="231"/>
                    <a:pt x="273" y="231"/>
                  </a:cubicBezTo>
                  <a:cubicBezTo>
                    <a:pt x="266" y="230"/>
                    <a:pt x="258" y="233"/>
                    <a:pt x="252" y="231"/>
                  </a:cubicBezTo>
                  <a:cubicBezTo>
                    <a:pt x="249" y="231"/>
                    <a:pt x="247" y="228"/>
                    <a:pt x="246" y="225"/>
                  </a:cubicBezTo>
                  <a:cubicBezTo>
                    <a:pt x="245" y="224"/>
                    <a:pt x="249" y="222"/>
                    <a:pt x="248" y="221"/>
                  </a:cubicBezTo>
                  <a:cubicBezTo>
                    <a:pt x="246" y="220"/>
                    <a:pt x="245" y="223"/>
                    <a:pt x="243" y="223"/>
                  </a:cubicBezTo>
                  <a:cubicBezTo>
                    <a:pt x="241" y="223"/>
                    <a:pt x="239" y="222"/>
                    <a:pt x="237" y="221"/>
                  </a:cubicBezTo>
                  <a:cubicBezTo>
                    <a:pt x="234" y="219"/>
                    <a:pt x="230" y="218"/>
                    <a:pt x="229" y="214"/>
                  </a:cubicBezTo>
                  <a:cubicBezTo>
                    <a:pt x="229" y="212"/>
                    <a:pt x="238" y="210"/>
                    <a:pt x="236" y="208"/>
                  </a:cubicBezTo>
                  <a:cubicBezTo>
                    <a:pt x="232" y="206"/>
                    <a:pt x="228" y="211"/>
                    <a:pt x="224" y="211"/>
                  </a:cubicBezTo>
                  <a:cubicBezTo>
                    <a:pt x="221" y="211"/>
                    <a:pt x="218" y="209"/>
                    <a:pt x="215" y="209"/>
                  </a:cubicBezTo>
                  <a:cubicBezTo>
                    <a:pt x="212" y="210"/>
                    <a:pt x="208" y="211"/>
                    <a:pt x="207" y="213"/>
                  </a:cubicBezTo>
                  <a:cubicBezTo>
                    <a:pt x="206" y="215"/>
                    <a:pt x="210" y="215"/>
                    <a:pt x="210" y="217"/>
                  </a:cubicBezTo>
                  <a:cubicBezTo>
                    <a:pt x="211" y="219"/>
                    <a:pt x="212" y="221"/>
                    <a:pt x="210" y="223"/>
                  </a:cubicBezTo>
                  <a:cubicBezTo>
                    <a:pt x="208" y="227"/>
                    <a:pt x="204" y="231"/>
                    <a:pt x="200" y="233"/>
                  </a:cubicBezTo>
                  <a:cubicBezTo>
                    <a:pt x="198" y="234"/>
                    <a:pt x="194" y="232"/>
                    <a:pt x="192" y="233"/>
                  </a:cubicBezTo>
                  <a:cubicBezTo>
                    <a:pt x="190" y="234"/>
                    <a:pt x="189" y="237"/>
                    <a:pt x="187" y="238"/>
                  </a:cubicBezTo>
                  <a:cubicBezTo>
                    <a:pt x="181" y="243"/>
                    <a:pt x="175" y="249"/>
                    <a:pt x="167" y="252"/>
                  </a:cubicBezTo>
                  <a:cubicBezTo>
                    <a:pt x="164" y="253"/>
                    <a:pt x="160" y="253"/>
                    <a:pt x="157" y="252"/>
                  </a:cubicBezTo>
                  <a:cubicBezTo>
                    <a:pt x="156" y="251"/>
                    <a:pt x="156" y="248"/>
                    <a:pt x="157" y="247"/>
                  </a:cubicBezTo>
                  <a:cubicBezTo>
                    <a:pt x="160" y="244"/>
                    <a:pt x="165" y="244"/>
                    <a:pt x="168" y="242"/>
                  </a:cubicBezTo>
                  <a:cubicBezTo>
                    <a:pt x="170" y="241"/>
                    <a:pt x="173" y="239"/>
                    <a:pt x="171" y="238"/>
                  </a:cubicBezTo>
                  <a:cubicBezTo>
                    <a:pt x="168" y="236"/>
                    <a:pt x="163" y="242"/>
                    <a:pt x="162" y="239"/>
                  </a:cubicBezTo>
                  <a:cubicBezTo>
                    <a:pt x="161" y="234"/>
                    <a:pt x="165" y="230"/>
                    <a:pt x="167" y="226"/>
                  </a:cubicBezTo>
                  <a:cubicBezTo>
                    <a:pt x="169" y="224"/>
                    <a:pt x="171" y="221"/>
                    <a:pt x="173" y="219"/>
                  </a:cubicBezTo>
                  <a:cubicBezTo>
                    <a:pt x="176" y="216"/>
                    <a:pt x="178" y="214"/>
                    <a:pt x="181" y="212"/>
                  </a:cubicBezTo>
                  <a:cubicBezTo>
                    <a:pt x="184" y="210"/>
                    <a:pt x="186" y="208"/>
                    <a:pt x="189" y="208"/>
                  </a:cubicBezTo>
                  <a:cubicBezTo>
                    <a:pt x="193" y="207"/>
                    <a:pt x="197" y="211"/>
                    <a:pt x="201" y="211"/>
                  </a:cubicBezTo>
                  <a:cubicBezTo>
                    <a:pt x="202" y="210"/>
                    <a:pt x="198" y="208"/>
                    <a:pt x="198" y="206"/>
                  </a:cubicBezTo>
                  <a:cubicBezTo>
                    <a:pt x="198" y="205"/>
                    <a:pt x="201" y="203"/>
                    <a:pt x="199" y="202"/>
                  </a:cubicBezTo>
                  <a:cubicBezTo>
                    <a:pt x="198" y="200"/>
                    <a:pt x="195" y="201"/>
                    <a:pt x="193" y="202"/>
                  </a:cubicBezTo>
                  <a:cubicBezTo>
                    <a:pt x="190" y="203"/>
                    <a:pt x="186" y="204"/>
                    <a:pt x="183" y="205"/>
                  </a:cubicBezTo>
                  <a:cubicBezTo>
                    <a:pt x="177" y="209"/>
                    <a:pt x="171" y="212"/>
                    <a:pt x="165" y="217"/>
                  </a:cubicBezTo>
                  <a:cubicBezTo>
                    <a:pt x="163" y="219"/>
                    <a:pt x="163" y="224"/>
                    <a:pt x="160" y="227"/>
                  </a:cubicBezTo>
                  <a:cubicBezTo>
                    <a:pt x="159" y="228"/>
                    <a:pt x="155" y="225"/>
                    <a:pt x="154" y="227"/>
                  </a:cubicBezTo>
                  <a:cubicBezTo>
                    <a:pt x="152" y="228"/>
                    <a:pt x="155" y="232"/>
                    <a:pt x="154" y="234"/>
                  </a:cubicBezTo>
                  <a:cubicBezTo>
                    <a:pt x="151" y="237"/>
                    <a:pt x="147" y="238"/>
                    <a:pt x="144" y="240"/>
                  </a:cubicBezTo>
                  <a:cubicBezTo>
                    <a:pt x="142" y="241"/>
                    <a:pt x="140" y="241"/>
                    <a:pt x="139" y="242"/>
                  </a:cubicBezTo>
                  <a:cubicBezTo>
                    <a:pt x="136" y="245"/>
                    <a:pt x="131" y="247"/>
                    <a:pt x="130" y="252"/>
                  </a:cubicBezTo>
                  <a:cubicBezTo>
                    <a:pt x="130" y="255"/>
                    <a:pt x="135" y="254"/>
                    <a:pt x="137" y="256"/>
                  </a:cubicBezTo>
                  <a:cubicBezTo>
                    <a:pt x="138" y="257"/>
                    <a:pt x="140" y="259"/>
                    <a:pt x="139" y="260"/>
                  </a:cubicBezTo>
                  <a:cubicBezTo>
                    <a:pt x="137" y="262"/>
                    <a:pt x="133" y="261"/>
                    <a:pt x="130" y="263"/>
                  </a:cubicBezTo>
                  <a:cubicBezTo>
                    <a:pt x="127" y="265"/>
                    <a:pt x="125" y="269"/>
                    <a:pt x="122" y="271"/>
                  </a:cubicBezTo>
                  <a:cubicBezTo>
                    <a:pt x="117" y="274"/>
                    <a:pt x="112" y="276"/>
                    <a:pt x="108" y="278"/>
                  </a:cubicBezTo>
                  <a:cubicBezTo>
                    <a:pt x="104" y="280"/>
                    <a:pt x="99" y="281"/>
                    <a:pt x="96" y="283"/>
                  </a:cubicBezTo>
                  <a:cubicBezTo>
                    <a:pt x="94" y="285"/>
                    <a:pt x="94" y="288"/>
                    <a:pt x="92" y="289"/>
                  </a:cubicBezTo>
                  <a:cubicBezTo>
                    <a:pt x="88" y="292"/>
                    <a:pt x="84" y="293"/>
                    <a:pt x="80" y="295"/>
                  </a:cubicBezTo>
                  <a:cubicBezTo>
                    <a:pt x="77" y="296"/>
                    <a:pt x="74" y="295"/>
                    <a:pt x="71" y="297"/>
                  </a:cubicBezTo>
                  <a:cubicBezTo>
                    <a:pt x="70" y="297"/>
                    <a:pt x="71" y="299"/>
                    <a:pt x="70" y="300"/>
                  </a:cubicBezTo>
                  <a:cubicBezTo>
                    <a:pt x="68" y="301"/>
                    <a:pt x="65" y="299"/>
                    <a:pt x="63" y="300"/>
                  </a:cubicBezTo>
                  <a:cubicBezTo>
                    <a:pt x="60" y="302"/>
                    <a:pt x="60" y="306"/>
                    <a:pt x="57" y="308"/>
                  </a:cubicBezTo>
                  <a:cubicBezTo>
                    <a:pt x="54" y="310"/>
                    <a:pt x="51" y="310"/>
                    <a:pt x="48" y="311"/>
                  </a:cubicBezTo>
                  <a:cubicBezTo>
                    <a:pt x="42" y="312"/>
                    <a:pt x="37" y="313"/>
                    <a:pt x="31" y="315"/>
                  </a:cubicBezTo>
                  <a:cubicBezTo>
                    <a:pt x="29" y="316"/>
                    <a:pt x="27" y="318"/>
                    <a:pt x="24" y="318"/>
                  </a:cubicBezTo>
                  <a:cubicBezTo>
                    <a:pt x="23" y="318"/>
                    <a:pt x="22" y="314"/>
                    <a:pt x="21" y="315"/>
                  </a:cubicBezTo>
                  <a:cubicBezTo>
                    <a:pt x="18" y="317"/>
                    <a:pt x="16" y="322"/>
                    <a:pt x="13" y="324"/>
                  </a:cubicBezTo>
                  <a:cubicBezTo>
                    <a:pt x="11" y="324"/>
                    <a:pt x="10" y="321"/>
                    <a:pt x="9" y="321"/>
                  </a:cubicBezTo>
                  <a:cubicBezTo>
                    <a:pt x="6" y="322"/>
                    <a:pt x="4" y="328"/>
                    <a:pt x="0" y="327"/>
                  </a:cubicBezTo>
                  <a:cubicBezTo>
                    <a:pt x="0" y="325"/>
                    <a:pt x="1" y="322"/>
                    <a:pt x="3" y="320"/>
                  </a:cubicBezTo>
                  <a:cubicBezTo>
                    <a:pt x="9" y="315"/>
                    <a:pt x="16" y="312"/>
                    <a:pt x="23" y="309"/>
                  </a:cubicBezTo>
                  <a:cubicBezTo>
                    <a:pt x="26" y="307"/>
                    <a:pt x="30" y="309"/>
                    <a:pt x="34" y="308"/>
                  </a:cubicBezTo>
                  <a:cubicBezTo>
                    <a:pt x="37" y="307"/>
                    <a:pt x="39" y="305"/>
                    <a:pt x="42" y="303"/>
                  </a:cubicBezTo>
                  <a:cubicBezTo>
                    <a:pt x="47" y="300"/>
                    <a:pt x="52" y="297"/>
                    <a:pt x="57" y="294"/>
                  </a:cubicBezTo>
                  <a:cubicBezTo>
                    <a:pt x="62" y="291"/>
                    <a:pt x="67" y="288"/>
                    <a:pt x="71" y="285"/>
                  </a:cubicBezTo>
                  <a:cubicBezTo>
                    <a:pt x="74" y="283"/>
                    <a:pt x="78" y="282"/>
                    <a:pt x="80" y="279"/>
                  </a:cubicBezTo>
                  <a:cubicBezTo>
                    <a:pt x="82" y="275"/>
                    <a:pt x="83" y="271"/>
                    <a:pt x="85" y="267"/>
                  </a:cubicBezTo>
                  <a:cubicBezTo>
                    <a:pt x="87" y="264"/>
                    <a:pt x="88" y="261"/>
                    <a:pt x="90" y="258"/>
                  </a:cubicBezTo>
                  <a:cubicBezTo>
                    <a:pt x="92" y="256"/>
                    <a:pt x="99" y="253"/>
                    <a:pt x="96" y="253"/>
                  </a:cubicBezTo>
                  <a:cubicBezTo>
                    <a:pt x="91" y="254"/>
                    <a:pt x="86" y="258"/>
                    <a:pt x="80" y="259"/>
                  </a:cubicBezTo>
                  <a:cubicBezTo>
                    <a:pt x="79" y="259"/>
                    <a:pt x="78" y="256"/>
                    <a:pt x="76" y="256"/>
                  </a:cubicBezTo>
                  <a:cubicBezTo>
                    <a:pt x="74" y="256"/>
                    <a:pt x="73" y="258"/>
                    <a:pt x="72" y="260"/>
                  </a:cubicBezTo>
                  <a:cubicBezTo>
                    <a:pt x="71" y="262"/>
                    <a:pt x="73" y="265"/>
                    <a:pt x="71" y="266"/>
                  </a:cubicBezTo>
                  <a:cubicBezTo>
                    <a:pt x="70" y="267"/>
                    <a:pt x="68" y="265"/>
                    <a:pt x="67" y="263"/>
                  </a:cubicBezTo>
                  <a:cubicBezTo>
                    <a:pt x="66" y="260"/>
                    <a:pt x="67" y="256"/>
                    <a:pt x="65" y="253"/>
                  </a:cubicBezTo>
                  <a:cubicBezTo>
                    <a:pt x="63" y="252"/>
                    <a:pt x="61" y="254"/>
                    <a:pt x="59" y="254"/>
                  </a:cubicBezTo>
                  <a:cubicBezTo>
                    <a:pt x="58" y="254"/>
                    <a:pt x="59" y="252"/>
                    <a:pt x="58" y="252"/>
                  </a:cubicBezTo>
                  <a:cubicBezTo>
                    <a:pt x="53" y="253"/>
                    <a:pt x="49" y="256"/>
                    <a:pt x="45" y="258"/>
                  </a:cubicBezTo>
                  <a:cubicBezTo>
                    <a:pt x="43" y="259"/>
                    <a:pt x="41" y="262"/>
                    <a:pt x="38" y="262"/>
                  </a:cubicBezTo>
                  <a:cubicBezTo>
                    <a:pt x="37" y="263"/>
                    <a:pt x="35" y="262"/>
                    <a:pt x="35" y="261"/>
                  </a:cubicBezTo>
                  <a:cubicBezTo>
                    <a:pt x="35" y="258"/>
                    <a:pt x="37" y="256"/>
                    <a:pt x="39" y="254"/>
                  </a:cubicBezTo>
                  <a:cubicBezTo>
                    <a:pt x="40" y="252"/>
                    <a:pt x="42" y="251"/>
                    <a:pt x="42" y="249"/>
                  </a:cubicBezTo>
                  <a:cubicBezTo>
                    <a:pt x="41" y="247"/>
                    <a:pt x="37" y="247"/>
                    <a:pt x="38" y="245"/>
                  </a:cubicBezTo>
                  <a:cubicBezTo>
                    <a:pt x="38" y="242"/>
                    <a:pt x="43" y="241"/>
                    <a:pt x="44" y="239"/>
                  </a:cubicBezTo>
                  <a:cubicBezTo>
                    <a:pt x="45" y="236"/>
                    <a:pt x="43" y="232"/>
                    <a:pt x="43" y="229"/>
                  </a:cubicBezTo>
                  <a:cubicBezTo>
                    <a:pt x="44" y="227"/>
                    <a:pt x="48" y="224"/>
                    <a:pt x="47" y="222"/>
                  </a:cubicBezTo>
                  <a:cubicBezTo>
                    <a:pt x="46" y="220"/>
                    <a:pt x="43" y="223"/>
                    <a:pt x="41" y="225"/>
                  </a:cubicBezTo>
                  <a:cubicBezTo>
                    <a:pt x="39" y="227"/>
                    <a:pt x="40" y="231"/>
                    <a:pt x="38" y="233"/>
                  </a:cubicBezTo>
                  <a:cubicBezTo>
                    <a:pt x="34" y="236"/>
                    <a:pt x="29" y="237"/>
                    <a:pt x="24" y="237"/>
                  </a:cubicBezTo>
                  <a:cubicBezTo>
                    <a:pt x="22" y="237"/>
                    <a:pt x="22" y="234"/>
                    <a:pt x="20" y="233"/>
                  </a:cubicBezTo>
                  <a:cubicBezTo>
                    <a:pt x="18" y="230"/>
                    <a:pt x="15" y="229"/>
                    <a:pt x="14" y="225"/>
                  </a:cubicBezTo>
                  <a:cubicBezTo>
                    <a:pt x="13" y="222"/>
                    <a:pt x="14" y="217"/>
                    <a:pt x="17" y="215"/>
                  </a:cubicBezTo>
                  <a:cubicBezTo>
                    <a:pt x="19" y="213"/>
                    <a:pt x="23" y="215"/>
                    <a:pt x="25" y="216"/>
                  </a:cubicBezTo>
                  <a:cubicBezTo>
                    <a:pt x="28" y="217"/>
                    <a:pt x="31" y="220"/>
                    <a:pt x="33" y="219"/>
                  </a:cubicBezTo>
                  <a:cubicBezTo>
                    <a:pt x="35" y="219"/>
                    <a:pt x="35" y="215"/>
                    <a:pt x="33" y="214"/>
                  </a:cubicBezTo>
                  <a:cubicBezTo>
                    <a:pt x="30" y="212"/>
                    <a:pt x="26" y="214"/>
                    <a:pt x="22" y="213"/>
                  </a:cubicBezTo>
                  <a:cubicBezTo>
                    <a:pt x="19" y="212"/>
                    <a:pt x="15" y="211"/>
                    <a:pt x="14" y="208"/>
                  </a:cubicBezTo>
                  <a:cubicBezTo>
                    <a:pt x="12" y="205"/>
                    <a:pt x="12" y="201"/>
                    <a:pt x="14" y="198"/>
                  </a:cubicBezTo>
                  <a:cubicBezTo>
                    <a:pt x="17" y="192"/>
                    <a:pt x="22" y="187"/>
                    <a:pt x="27" y="183"/>
                  </a:cubicBezTo>
                  <a:cubicBezTo>
                    <a:pt x="29" y="181"/>
                    <a:pt x="33" y="184"/>
                    <a:pt x="35" y="182"/>
                  </a:cubicBezTo>
                  <a:cubicBezTo>
                    <a:pt x="37" y="180"/>
                    <a:pt x="34" y="178"/>
                    <a:pt x="35" y="176"/>
                  </a:cubicBezTo>
                  <a:cubicBezTo>
                    <a:pt x="37" y="173"/>
                    <a:pt x="40" y="169"/>
                    <a:pt x="43" y="169"/>
                  </a:cubicBezTo>
                  <a:cubicBezTo>
                    <a:pt x="47" y="168"/>
                    <a:pt x="50" y="172"/>
                    <a:pt x="54" y="172"/>
                  </a:cubicBezTo>
                  <a:cubicBezTo>
                    <a:pt x="57" y="171"/>
                    <a:pt x="60" y="168"/>
                    <a:pt x="63" y="167"/>
                  </a:cubicBezTo>
                  <a:cubicBezTo>
                    <a:pt x="67" y="165"/>
                    <a:pt x="71" y="166"/>
                    <a:pt x="76" y="165"/>
                  </a:cubicBezTo>
                  <a:cubicBezTo>
                    <a:pt x="79" y="164"/>
                    <a:pt x="82" y="163"/>
                    <a:pt x="84" y="160"/>
                  </a:cubicBezTo>
                  <a:cubicBezTo>
                    <a:pt x="86" y="157"/>
                    <a:pt x="85" y="154"/>
                    <a:pt x="84" y="151"/>
                  </a:cubicBezTo>
                  <a:cubicBezTo>
                    <a:pt x="84" y="149"/>
                    <a:pt x="80" y="149"/>
                    <a:pt x="80" y="147"/>
                  </a:cubicBezTo>
                  <a:cubicBezTo>
                    <a:pt x="82" y="145"/>
                    <a:pt x="86" y="146"/>
                    <a:pt x="88" y="144"/>
                  </a:cubicBezTo>
                  <a:cubicBezTo>
                    <a:pt x="90" y="142"/>
                    <a:pt x="90" y="139"/>
                    <a:pt x="88" y="139"/>
                  </a:cubicBezTo>
                  <a:cubicBezTo>
                    <a:pt x="85" y="138"/>
                    <a:pt x="81" y="141"/>
                    <a:pt x="78" y="142"/>
                  </a:cubicBezTo>
                  <a:cubicBezTo>
                    <a:pt x="74" y="144"/>
                    <a:pt x="71" y="148"/>
                    <a:pt x="67" y="149"/>
                  </a:cubicBezTo>
                  <a:cubicBezTo>
                    <a:pt x="66" y="149"/>
                    <a:pt x="65" y="146"/>
                    <a:pt x="63" y="146"/>
                  </a:cubicBezTo>
                  <a:cubicBezTo>
                    <a:pt x="58" y="144"/>
                    <a:pt x="53" y="144"/>
                    <a:pt x="47" y="144"/>
                  </a:cubicBezTo>
                  <a:cubicBezTo>
                    <a:pt x="42" y="144"/>
                    <a:pt x="36" y="146"/>
                    <a:pt x="32" y="144"/>
                  </a:cubicBezTo>
                  <a:cubicBezTo>
                    <a:pt x="29" y="142"/>
                    <a:pt x="29" y="138"/>
                    <a:pt x="29" y="136"/>
                  </a:cubicBezTo>
                  <a:cubicBezTo>
                    <a:pt x="29" y="133"/>
                    <a:pt x="36" y="130"/>
                    <a:pt x="34" y="127"/>
                  </a:cubicBezTo>
                  <a:cubicBezTo>
                    <a:pt x="30" y="123"/>
                    <a:pt x="23" y="125"/>
                    <a:pt x="19" y="122"/>
                  </a:cubicBezTo>
                  <a:cubicBezTo>
                    <a:pt x="17" y="121"/>
                    <a:pt x="20" y="120"/>
                    <a:pt x="21" y="119"/>
                  </a:cubicBezTo>
                  <a:cubicBezTo>
                    <a:pt x="28" y="116"/>
                    <a:pt x="36" y="113"/>
                    <a:pt x="44" y="111"/>
                  </a:cubicBezTo>
                  <a:cubicBezTo>
                    <a:pt x="46" y="110"/>
                    <a:pt x="48" y="112"/>
                    <a:pt x="50" y="111"/>
                  </a:cubicBezTo>
                  <a:cubicBezTo>
                    <a:pt x="51" y="110"/>
                    <a:pt x="50" y="107"/>
                    <a:pt x="52" y="107"/>
                  </a:cubicBezTo>
                  <a:cubicBezTo>
                    <a:pt x="58" y="105"/>
                    <a:pt x="65" y="103"/>
                    <a:pt x="71" y="103"/>
                  </a:cubicBezTo>
                  <a:cubicBezTo>
                    <a:pt x="73" y="103"/>
                    <a:pt x="72" y="106"/>
                    <a:pt x="71" y="106"/>
                  </a:cubicBezTo>
                  <a:cubicBezTo>
                    <a:pt x="70" y="108"/>
                    <a:pt x="64" y="111"/>
                    <a:pt x="67" y="111"/>
                  </a:cubicBezTo>
                  <a:cubicBezTo>
                    <a:pt x="74" y="114"/>
                    <a:pt x="83" y="114"/>
                    <a:pt x="91" y="112"/>
                  </a:cubicBezTo>
                  <a:cubicBezTo>
                    <a:pt x="93" y="112"/>
                    <a:pt x="94" y="109"/>
                    <a:pt x="94" y="107"/>
                  </a:cubicBezTo>
                  <a:cubicBezTo>
                    <a:pt x="93" y="103"/>
                    <a:pt x="88" y="102"/>
                    <a:pt x="88" y="98"/>
                  </a:cubicBezTo>
                  <a:cubicBezTo>
                    <a:pt x="87" y="97"/>
                    <a:pt x="91" y="97"/>
                    <a:pt x="92" y="97"/>
                  </a:cubicBezTo>
                  <a:cubicBezTo>
                    <a:pt x="95" y="99"/>
                    <a:pt x="96" y="103"/>
                    <a:pt x="99" y="104"/>
                  </a:cubicBezTo>
                  <a:cubicBezTo>
                    <a:pt x="103" y="106"/>
                    <a:pt x="108" y="107"/>
                    <a:pt x="113" y="107"/>
                  </a:cubicBezTo>
                  <a:cubicBezTo>
                    <a:pt x="114" y="107"/>
                    <a:pt x="116" y="104"/>
                    <a:pt x="114" y="103"/>
                  </a:cubicBezTo>
                  <a:cubicBezTo>
                    <a:pt x="109" y="100"/>
                    <a:pt x="102" y="100"/>
                    <a:pt x="96" y="97"/>
                  </a:cubicBezTo>
                  <a:cubicBezTo>
                    <a:pt x="95" y="97"/>
                    <a:pt x="94" y="95"/>
                    <a:pt x="93" y="94"/>
                  </a:cubicBezTo>
                  <a:cubicBezTo>
                    <a:pt x="88" y="93"/>
                    <a:pt x="82" y="96"/>
                    <a:pt x="77" y="93"/>
                  </a:cubicBezTo>
                  <a:cubicBezTo>
                    <a:pt x="75" y="92"/>
                    <a:pt x="78" y="89"/>
                    <a:pt x="77" y="87"/>
                  </a:cubicBezTo>
                  <a:cubicBezTo>
                    <a:pt x="76" y="84"/>
                    <a:pt x="74" y="81"/>
                    <a:pt x="72" y="79"/>
                  </a:cubicBezTo>
                  <a:cubicBezTo>
                    <a:pt x="68" y="74"/>
                    <a:pt x="59" y="72"/>
                    <a:pt x="58" y="65"/>
                  </a:cubicBezTo>
                  <a:cubicBezTo>
                    <a:pt x="57" y="61"/>
                    <a:pt x="62" y="57"/>
                    <a:pt x="66" y="55"/>
                  </a:cubicBezTo>
                  <a:cubicBezTo>
                    <a:pt x="68" y="53"/>
                    <a:pt x="70" y="55"/>
                    <a:pt x="73" y="55"/>
                  </a:cubicBezTo>
                  <a:cubicBezTo>
                    <a:pt x="79" y="54"/>
                    <a:pt x="86" y="53"/>
                    <a:pt x="93" y="50"/>
                  </a:cubicBezTo>
                  <a:cubicBezTo>
                    <a:pt x="97" y="49"/>
                    <a:pt x="102" y="47"/>
                    <a:pt x="106" y="43"/>
                  </a:cubicBezTo>
                  <a:cubicBezTo>
                    <a:pt x="108" y="41"/>
                    <a:pt x="108" y="37"/>
                    <a:pt x="110" y="35"/>
                  </a:cubicBezTo>
                  <a:cubicBezTo>
                    <a:pt x="113" y="31"/>
                    <a:pt x="118" y="28"/>
                    <a:pt x="123" y="25"/>
                  </a:cubicBezTo>
                  <a:cubicBezTo>
                    <a:pt x="128" y="23"/>
                    <a:pt x="133" y="22"/>
                    <a:pt x="138" y="20"/>
                  </a:cubicBezTo>
                  <a:cubicBezTo>
                    <a:pt x="141" y="19"/>
                    <a:pt x="144" y="17"/>
                    <a:pt x="148" y="15"/>
                  </a:cubicBezTo>
                  <a:cubicBezTo>
                    <a:pt x="152" y="13"/>
                    <a:pt x="155" y="10"/>
                    <a:pt x="160" y="9"/>
                  </a:cubicBezTo>
                  <a:cubicBezTo>
                    <a:pt x="163" y="9"/>
                    <a:pt x="167" y="11"/>
                    <a:pt x="170" y="11"/>
                  </a:cubicBezTo>
                  <a:cubicBezTo>
                    <a:pt x="174" y="11"/>
                    <a:pt x="178" y="11"/>
                    <a:pt x="181" y="10"/>
                  </a:cubicBezTo>
                  <a:cubicBezTo>
                    <a:pt x="186" y="7"/>
                    <a:pt x="188" y="1"/>
                    <a:pt x="192" y="0"/>
                  </a:cubicBezTo>
                  <a:cubicBezTo>
                    <a:pt x="196" y="0"/>
                    <a:pt x="201" y="2"/>
                    <a:pt x="202" y="6"/>
                  </a:cubicBezTo>
                  <a:cubicBezTo>
                    <a:pt x="203" y="8"/>
                    <a:pt x="198" y="9"/>
                    <a:pt x="197" y="11"/>
                  </a:cubicBezTo>
                  <a:cubicBezTo>
                    <a:pt x="196" y="12"/>
                    <a:pt x="196" y="14"/>
                    <a:pt x="197" y="14"/>
                  </a:cubicBezTo>
                  <a:cubicBezTo>
                    <a:pt x="199" y="14"/>
                    <a:pt x="201" y="11"/>
                    <a:pt x="203" y="10"/>
                  </a:cubicBezTo>
                  <a:cubicBezTo>
                    <a:pt x="206" y="8"/>
                    <a:pt x="208" y="6"/>
                    <a:pt x="210" y="6"/>
                  </a:cubicBezTo>
                  <a:cubicBezTo>
                    <a:pt x="212" y="6"/>
                    <a:pt x="213" y="7"/>
                    <a:pt x="213" y="8"/>
                  </a:cubicBezTo>
                  <a:cubicBezTo>
                    <a:pt x="214" y="11"/>
                    <a:pt x="211" y="15"/>
                    <a:pt x="213" y="16"/>
                  </a:cubicBezTo>
                  <a:cubicBezTo>
                    <a:pt x="216" y="17"/>
                    <a:pt x="219" y="12"/>
                    <a:pt x="222" y="11"/>
                  </a:cubicBezTo>
                  <a:cubicBezTo>
                    <a:pt x="226" y="10"/>
                    <a:pt x="230" y="11"/>
                    <a:pt x="234" y="11"/>
                  </a:cubicBezTo>
                  <a:cubicBezTo>
                    <a:pt x="236" y="11"/>
                    <a:pt x="238" y="11"/>
                    <a:pt x="239" y="13"/>
                  </a:cubicBezTo>
                  <a:cubicBezTo>
                    <a:pt x="239" y="14"/>
                    <a:pt x="235" y="15"/>
                    <a:pt x="235" y="17"/>
                  </a:cubicBezTo>
                  <a:cubicBezTo>
                    <a:pt x="236" y="19"/>
                    <a:pt x="240" y="17"/>
                    <a:pt x="241" y="18"/>
                  </a:cubicBezTo>
                  <a:cubicBezTo>
                    <a:pt x="244" y="20"/>
                    <a:pt x="244" y="25"/>
                    <a:pt x="247" y="25"/>
                  </a:cubicBezTo>
                  <a:cubicBezTo>
                    <a:pt x="251" y="25"/>
                    <a:pt x="253" y="20"/>
                    <a:pt x="257" y="19"/>
                  </a:cubicBezTo>
                  <a:cubicBezTo>
                    <a:pt x="261" y="18"/>
                    <a:pt x="265" y="19"/>
                    <a:pt x="268" y="19"/>
                  </a:cubicBezTo>
                  <a:cubicBezTo>
                    <a:pt x="271" y="20"/>
                    <a:pt x="274" y="20"/>
                    <a:pt x="276" y="21"/>
                  </a:cubicBezTo>
                  <a:cubicBezTo>
                    <a:pt x="280" y="23"/>
                    <a:pt x="283" y="25"/>
                    <a:pt x="286" y="26"/>
                  </a:cubicBezTo>
                  <a:cubicBezTo>
                    <a:pt x="292" y="27"/>
                    <a:pt x="298" y="26"/>
                    <a:pt x="304" y="27"/>
                  </a:cubicBezTo>
                  <a:cubicBezTo>
                    <a:pt x="307" y="28"/>
                    <a:pt x="309" y="32"/>
                    <a:pt x="312" y="32"/>
                  </a:cubicBezTo>
                  <a:cubicBezTo>
                    <a:pt x="317" y="32"/>
                    <a:pt x="320" y="27"/>
                    <a:pt x="325" y="27"/>
                  </a:cubicBezTo>
                  <a:cubicBezTo>
                    <a:pt x="329" y="26"/>
                    <a:pt x="332" y="28"/>
                    <a:pt x="336" y="29"/>
                  </a:cubicBezTo>
                  <a:cubicBezTo>
                    <a:pt x="339" y="30"/>
                    <a:pt x="343" y="32"/>
                    <a:pt x="346" y="33"/>
                  </a:cubicBezTo>
                  <a:cubicBezTo>
                    <a:pt x="348" y="35"/>
                    <a:pt x="351" y="36"/>
                    <a:pt x="353" y="38"/>
                  </a:cubicBezTo>
                  <a:lnTo>
                    <a:pt x="291" y="226"/>
                  </a:lnTo>
                  <a:lnTo>
                    <a:pt x="296" y="229"/>
                  </a:lnTo>
                  <a:cubicBezTo>
                    <a:pt x="298" y="230"/>
                    <a:pt x="298" y="232"/>
                    <a:pt x="300" y="231"/>
                  </a:cubicBezTo>
                  <a:cubicBezTo>
                    <a:pt x="302" y="230"/>
                    <a:pt x="303" y="223"/>
                    <a:pt x="306" y="224"/>
                  </a:cubicBezTo>
                  <a:lnTo>
                    <a:pt x="312" y="227"/>
                  </a:lnTo>
                  <a:cubicBezTo>
                    <a:pt x="315" y="228"/>
                    <a:pt x="313" y="233"/>
                    <a:pt x="314" y="236"/>
                  </a:cubicBezTo>
                  <a:cubicBezTo>
                    <a:pt x="316" y="241"/>
                    <a:pt x="319" y="245"/>
                    <a:pt x="321" y="249"/>
                  </a:cubicBezTo>
                  <a:cubicBezTo>
                    <a:pt x="322" y="251"/>
                    <a:pt x="322" y="253"/>
                    <a:pt x="324" y="253"/>
                  </a:cubicBezTo>
                  <a:cubicBezTo>
                    <a:pt x="327" y="254"/>
                    <a:pt x="327" y="251"/>
                    <a:pt x="329" y="250"/>
                  </a:cubicBezTo>
                  <a:cubicBezTo>
                    <a:pt x="331" y="249"/>
                    <a:pt x="335" y="252"/>
                    <a:pt x="336" y="250"/>
                  </a:cubicBezTo>
                  <a:cubicBezTo>
                    <a:pt x="336" y="247"/>
                    <a:pt x="338" y="245"/>
                    <a:pt x="341" y="244"/>
                  </a:cubicBezTo>
                  <a:cubicBezTo>
                    <a:pt x="342" y="244"/>
                    <a:pt x="341" y="242"/>
                    <a:pt x="341" y="241"/>
                  </a:cubicBezTo>
                  <a:cubicBezTo>
                    <a:pt x="344" y="239"/>
                    <a:pt x="348" y="237"/>
                    <a:pt x="351" y="238"/>
                  </a:cubicBezTo>
                  <a:cubicBezTo>
                    <a:pt x="353" y="238"/>
                    <a:pt x="354" y="241"/>
                    <a:pt x="355" y="244"/>
                  </a:cubicBezTo>
                  <a:cubicBezTo>
                    <a:pt x="356" y="246"/>
                    <a:pt x="353" y="248"/>
                    <a:pt x="354" y="250"/>
                  </a:cubicBezTo>
                  <a:cubicBezTo>
                    <a:pt x="355" y="252"/>
                    <a:pt x="358" y="251"/>
                    <a:pt x="360" y="253"/>
                  </a:cubicBezTo>
                  <a:cubicBezTo>
                    <a:pt x="361" y="255"/>
                    <a:pt x="361" y="259"/>
                    <a:pt x="363" y="261"/>
                  </a:cubicBezTo>
                  <a:cubicBezTo>
                    <a:pt x="365" y="265"/>
                    <a:pt x="370" y="267"/>
                    <a:pt x="372" y="271"/>
                  </a:cubicBezTo>
                  <a:cubicBezTo>
                    <a:pt x="373" y="274"/>
                    <a:pt x="370" y="279"/>
                    <a:pt x="372" y="283"/>
                  </a:cubicBezTo>
                  <a:cubicBezTo>
                    <a:pt x="374" y="287"/>
                    <a:pt x="375" y="292"/>
                    <a:pt x="378" y="296"/>
                  </a:cubicBezTo>
                  <a:cubicBezTo>
                    <a:pt x="380" y="300"/>
                    <a:pt x="385" y="299"/>
                    <a:pt x="388" y="302"/>
                  </a:cubicBezTo>
                  <a:cubicBezTo>
                    <a:pt x="389" y="302"/>
                    <a:pt x="388" y="304"/>
                    <a:pt x="389" y="305"/>
                  </a:cubicBezTo>
                  <a:cubicBezTo>
                    <a:pt x="390" y="307"/>
                    <a:pt x="392" y="307"/>
                    <a:pt x="394" y="307"/>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58" name="Freeform 3482"/>
            <p:cNvSpPr>
              <a:spLocks noChangeAspect="1"/>
            </p:cNvSpPr>
            <p:nvPr/>
          </p:nvSpPr>
          <p:spPr bwMode="auto">
            <a:xfrm>
              <a:off x="9806261" y="18433535"/>
              <a:ext cx="382923" cy="327923"/>
            </a:xfrm>
            <a:custGeom>
              <a:avLst/>
              <a:gdLst>
                <a:gd name="T0" fmla="*/ 29 w 47"/>
                <a:gd name="T1" fmla="*/ 53 h 45"/>
                <a:gd name="T2" fmla="*/ 44 w 47"/>
                <a:gd name="T3" fmla="*/ 54 h 45"/>
                <a:gd name="T4" fmla="*/ 56 w 47"/>
                <a:gd name="T5" fmla="*/ 48 h 45"/>
                <a:gd name="T6" fmla="*/ 56 w 47"/>
                <a:gd name="T7" fmla="*/ 44 h 45"/>
                <a:gd name="T8" fmla="*/ 45 w 47"/>
                <a:gd name="T9" fmla="*/ 43 h 45"/>
                <a:gd name="T10" fmla="*/ 33 w 47"/>
                <a:gd name="T11" fmla="*/ 36 h 45"/>
                <a:gd name="T12" fmla="*/ 17 w 47"/>
                <a:gd name="T13" fmla="*/ 25 h 45"/>
                <a:gd name="T14" fmla="*/ 8 w 47"/>
                <a:gd name="T15" fmla="*/ 17 h 45"/>
                <a:gd name="T16" fmla="*/ 5 w 47"/>
                <a:gd name="T17" fmla="*/ 12 h 45"/>
                <a:gd name="T18" fmla="*/ 7 w 47"/>
                <a:gd name="T19" fmla="*/ 8 h 45"/>
                <a:gd name="T20" fmla="*/ 4 w 47"/>
                <a:gd name="T21" fmla="*/ 1 h 45"/>
                <a:gd name="T22" fmla="*/ 0 w 47"/>
                <a:gd name="T23" fmla="*/ 0 h 45"/>
                <a:gd name="T24" fmla="*/ 7 w 47"/>
                <a:gd name="T25" fmla="*/ 48 h 45"/>
                <a:gd name="T26" fmla="*/ 12 w 47"/>
                <a:gd name="T27" fmla="*/ 48 h 45"/>
                <a:gd name="T28" fmla="*/ 17 w 47"/>
                <a:gd name="T29" fmla="*/ 50 h 45"/>
                <a:gd name="T30" fmla="*/ 24 w 47"/>
                <a:gd name="T31" fmla="*/ 50 h 45"/>
                <a:gd name="T32" fmla="*/ 29 w 47"/>
                <a:gd name="T33" fmla="*/ 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45"/>
                <a:gd name="T53" fmla="*/ 47 w 47"/>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45">
                  <a:moveTo>
                    <a:pt x="24" y="44"/>
                  </a:moveTo>
                  <a:cubicBezTo>
                    <a:pt x="28" y="44"/>
                    <a:pt x="32" y="45"/>
                    <a:pt x="36" y="45"/>
                  </a:cubicBezTo>
                  <a:cubicBezTo>
                    <a:pt x="40" y="44"/>
                    <a:pt x="43" y="43"/>
                    <a:pt x="46" y="40"/>
                  </a:cubicBezTo>
                  <a:cubicBezTo>
                    <a:pt x="47" y="40"/>
                    <a:pt x="47" y="38"/>
                    <a:pt x="46" y="37"/>
                  </a:cubicBezTo>
                  <a:cubicBezTo>
                    <a:pt x="43" y="36"/>
                    <a:pt x="40" y="37"/>
                    <a:pt x="37" y="36"/>
                  </a:cubicBezTo>
                  <a:cubicBezTo>
                    <a:pt x="33" y="35"/>
                    <a:pt x="30" y="32"/>
                    <a:pt x="27" y="30"/>
                  </a:cubicBezTo>
                  <a:cubicBezTo>
                    <a:pt x="22" y="27"/>
                    <a:pt x="18" y="25"/>
                    <a:pt x="14" y="21"/>
                  </a:cubicBezTo>
                  <a:cubicBezTo>
                    <a:pt x="11" y="19"/>
                    <a:pt x="9" y="16"/>
                    <a:pt x="7" y="14"/>
                  </a:cubicBezTo>
                  <a:cubicBezTo>
                    <a:pt x="6" y="13"/>
                    <a:pt x="4" y="12"/>
                    <a:pt x="4" y="10"/>
                  </a:cubicBezTo>
                  <a:cubicBezTo>
                    <a:pt x="4" y="9"/>
                    <a:pt x="7" y="9"/>
                    <a:pt x="6" y="7"/>
                  </a:cubicBezTo>
                  <a:cubicBezTo>
                    <a:pt x="6" y="5"/>
                    <a:pt x="5" y="3"/>
                    <a:pt x="3" y="1"/>
                  </a:cubicBezTo>
                  <a:cubicBezTo>
                    <a:pt x="2" y="1"/>
                    <a:pt x="1" y="0"/>
                    <a:pt x="0" y="0"/>
                  </a:cubicBezTo>
                  <a:cubicBezTo>
                    <a:pt x="2" y="13"/>
                    <a:pt x="4" y="27"/>
                    <a:pt x="6" y="40"/>
                  </a:cubicBezTo>
                  <a:cubicBezTo>
                    <a:pt x="7" y="40"/>
                    <a:pt x="9" y="40"/>
                    <a:pt x="10" y="40"/>
                  </a:cubicBezTo>
                  <a:cubicBezTo>
                    <a:pt x="12" y="41"/>
                    <a:pt x="13" y="42"/>
                    <a:pt x="14" y="42"/>
                  </a:cubicBezTo>
                  <a:cubicBezTo>
                    <a:pt x="16" y="42"/>
                    <a:pt x="18" y="42"/>
                    <a:pt x="20" y="42"/>
                  </a:cubicBezTo>
                  <a:cubicBezTo>
                    <a:pt x="21" y="43"/>
                    <a:pt x="23" y="43"/>
                    <a:pt x="24" y="4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59" name="Freeform 3483"/>
            <p:cNvSpPr>
              <a:spLocks noChangeAspect="1"/>
            </p:cNvSpPr>
            <p:nvPr/>
          </p:nvSpPr>
          <p:spPr bwMode="auto">
            <a:xfrm>
              <a:off x="9922802" y="18737461"/>
              <a:ext cx="83244" cy="47988"/>
            </a:xfrm>
            <a:custGeom>
              <a:avLst/>
              <a:gdLst>
                <a:gd name="T0" fmla="*/ 12 w 11"/>
                <a:gd name="T1" fmla="*/ 2 h 7"/>
                <a:gd name="T2" fmla="*/ 12 w 11"/>
                <a:gd name="T3" fmla="*/ 8 h 7"/>
                <a:gd name="T4" fmla="*/ 7 w 11"/>
                <a:gd name="T5" fmla="*/ 6 h 7"/>
                <a:gd name="T6" fmla="*/ 1 w 11"/>
                <a:gd name="T7" fmla="*/ 7 h 7"/>
                <a:gd name="T8" fmla="*/ 0 w 11"/>
                <a:gd name="T9" fmla="*/ 3 h 7"/>
                <a:gd name="T10" fmla="*/ 0 w 11"/>
                <a:gd name="T11" fmla="*/ 0 h 7"/>
                <a:gd name="T12" fmla="*/ 7 w 11"/>
                <a:gd name="T13" fmla="*/ 0 h 7"/>
                <a:gd name="T14" fmla="*/ 12 w 11"/>
                <a:gd name="T15" fmla="*/ 2 h 7"/>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7"/>
                <a:gd name="T26" fmla="*/ 11 w 11"/>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7">
                  <a:moveTo>
                    <a:pt x="10" y="2"/>
                  </a:moveTo>
                  <a:cubicBezTo>
                    <a:pt x="10" y="3"/>
                    <a:pt x="11" y="6"/>
                    <a:pt x="10" y="7"/>
                  </a:cubicBezTo>
                  <a:cubicBezTo>
                    <a:pt x="9" y="7"/>
                    <a:pt x="7" y="5"/>
                    <a:pt x="6" y="5"/>
                  </a:cubicBezTo>
                  <a:cubicBezTo>
                    <a:pt x="4" y="4"/>
                    <a:pt x="3" y="6"/>
                    <a:pt x="1" y="6"/>
                  </a:cubicBezTo>
                  <a:cubicBezTo>
                    <a:pt x="0" y="5"/>
                    <a:pt x="0" y="4"/>
                    <a:pt x="0" y="3"/>
                  </a:cubicBezTo>
                  <a:cubicBezTo>
                    <a:pt x="0" y="2"/>
                    <a:pt x="0" y="1"/>
                    <a:pt x="0" y="0"/>
                  </a:cubicBezTo>
                  <a:cubicBezTo>
                    <a:pt x="2" y="0"/>
                    <a:pt x="4" y="0"/>
                    <a:pt x="6" y="0"/>
                  </a:cubicBezTo>
                  <a:cubicBezTo>
                    <a:pt x="7" y="1"/>
                    <a:pt x="9" y="1"/>
                    <a:pt x="10"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60" name="Freeform 3484"/>
            <p:cNvSpPr>
              <a:spLocks noChangeAspect="1"/>
            </p:cNvSpPr>
            <p:nvPr/>
          </p:nvSpPr>
          <p:spPr bwMode="auto">
            <a:xfrm>
              <a:off x="9431665" y="18289569"/>
              <a:ext cx="324649" cy="295931"/>
            </a:xfrm>
            <a:custGeom>
              <a:avLst/>
              <a:gdLst>
                <a:gd name="T0" fmla="*/ 48 w 40"/>
                <a:gd name="T1" fmla="*/ 14 h 41"/>
                <a:gd name="T2" fmla="*/ 43 w 40"/>
                <a:gd name="T3" fmla="*/ 18 h 41"/>
                <a:gd name="T4" fmla="*/ 30 w 40"/>
                <a:gd name="T5" fmla="*/ 22 h 41"/>
                <a:gd name="T6" fmla="*/ 28 w 40"/>
                <a:gd name="T7" fmla="*/ 32 h 41"/>
                <a:gd name="T8" fmla="*/ 30 w 40"/>
                <a:gd name="T9" fmla="*/ 45 h 41"/>
                <a:gd name="T10" fmla="*/ 23 w 40"/>
                <a:gd name="T11" fmla="*/ 49 h 41"/>
                <a:gd name="T12" fmla="*/ 13 w 40"/>
                <a:gd name="T13" fmla="*/ 41 h 41"/>
                <a:gd name="T14" fmla="*/ 10 w 40"/>
                <a:gd name="T15" fmla="*/ 36 h 41"/>
                <a:gd name="T16" fmla="*/ 13 w 40"/>
                <a:gd name="T17" fmla="*/ 33 h 41"/>
                <a:gd name="T18" fmla="*/ 13 w 40"/>
                <a:gd name="T19" fmla="*/ 38 h 41"/>
                <a:gd name="T20" fmla="*/ 17 w 40"/>
                <a:gd name="T21" fmla="*/ 37 h 41"/>
                <a:gd name="T22" fmla="*/ 20 w 40"/>
                <a:gd name="T23" fmla="*/ 31 h 41"/>
                <a:gd name="T24" fmla="*/ 24 w 40"/>
                <a:gd name="T25" fmla="*/ 24 h 41"/>
                <a:gd name="T26" fmla="*/ 19 w 40"/>
                <a:gd name="T27" fmla="*/ 22 h 41"/>
                <a:gd name="T28" fmla="*/ 18 w 40"/>
                <a:gd name="T29" fmla="*/ 19 h 41"/>
                <a:gd name="T30" fmla="*/ 6 w 40"/>
                <a:gd name="T31" fmla="*/ 19 h 41"/>
                <a:gd name="T32" fmla="*/ 5 w 40"/>
                <a:gd name="T33" fmla="*/ 22 h 41"/>
                <a:gd name="T34" fmla="*/ 1 w 40"/>
                <a:gd name="T35" fmla="*/ 18 h 41"/>
                <a:gd name="T36" fmla="*/ 1 w 40"/>
                <a:gd name="T37" fmla="*/ 16 h 41"/>
                <a:gd name="T38" fmla="*/ 5 w 40"/>
                <a:gd name="T39" fmla="*/ 13 h 41"/>
                <a:gd name="T40" fmla="*/ 4 w 40"/>
                <a:gd name="T41" fmla="*/ 8 h 41"/>
                <a:gd name="T42" fmla="*/ 1 w 40"/>
                <a:gd name="T43" fmla="*/ 5 h 41"/>
                <a:gd name="T44" fmla="*/ 5 w 40"/>
                <a:gd name="T45" fmla="*/ 0 h 41"/>
                <a:gd name="T46" fmla="*/ 11 w 40"/>
                <a:gd name="T47" fmla="*/ 11 h 41"/>
                <a:gd name="T48" fmla="*/ 37 w 40"/>
                <a:gd name="T49" fmla="*/ 11 h 41"/>
                <a:gd name="T50" fmla="*/ 48 w 40"/>
                <a:gd name="T51" fmla="*/ 14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41"/>
                <a:gd name="T80" fmla="*/ 40 w 40"/>
                <a:gd name="T81" fmla="*/ 41 h 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41">
                  <a:moveTo>
                    <a:pt x="40" y="12"/>
                  </a:moveTo>
                  <a:cubicBezTo>
                    <a:pt x="39" y="13"/>
                    <a:pt x="38" y="15"/>
                    <a:pt x="36" y="15"/>
                  </a:cubicBezTo>
                  <a:cubicBezTo>
                    <a:pt x="33" y="17"/>
                    <a:pt x="28" y="16"/>
                    <a:pt x="25" y="18"/>
                  </a:cubicBezTo>
                  <a:cubicBezTo>
                    <a:pt x="23" y="20"/>
                    <a:pt x="23" y="24"/>
                    <a:pt x="23" y="27"/>
                  </a:cubicBezTo>
                  <a:cubicBezTo>
                    <a:pt x="22" y="31"/>
                    <a:pt x="26" y="35"/>
                    <a:pt x="25" y="38"/>
                  </a:cubicBezTo>
                  <a:cubicBezTo>
                    <a:pt x="24" y="40"/>
                    <a:pt x="21" y="41"/>
                    <a:pt x="19" y="41"/>
                  </a:cubicBezTo>
                  <a:cubicBezTo>
                    <a:pt x="16" y="39"/>
                    <a:pt x="13" y="36"/>
                    <a:pt x="11" y="34"/>
                  </a:cubicBezTo>
                  <a:cubicBezTo>
                    <a:pt x="10" y="33"/>
                    <a:pt x="8" y="32"/>
                    <a:pt x="8" y="30"/>
                  </a:cubicBezTo>
                  <a:cubicBezTo>
                    <a:pt x="8" y="29"/>
                    <a:pt x="10" y="28"/>
                    <a:pt x="11" y="28"/>
                  </a:cubicBezTo>
                  <a:cubicBezTo>
                    <a:pt x="12" y="29"/>
                    <a:pt x="11" y="31"/>
                    <a:pt x="11" y="32"/>
                  </a:cubicBezTo>
                  <a:cubicBezTo>
                    <a:pt x="12" y="33"/>
                    <a:pt x="14" y="32"/>
                    <a:pt x="14" y="31"/>
                  </a:cubicBezTo>
                  <a:cubicBezTo>
                    <a:pt x="16" y="30"/>
                    <a:pt x="17" y="28"/>
                    <a:pt x="17" y="26"/>
                  </a:cubicBezTo>
                  <a:cubicBezTo>
                    <a:pt x="18" y="24"/>
                    <a:pt x="20" y="22"/>
                    <a:pt x="20" y="20"/>
                  </a:cubicBezTo>
                  <a:cubicBezTo>
                    <a:pt x="20" y="19"/>
                    <a:pt x="17" y="19"/>
                    <a:pt x="16" y="18"/>
                  </a:cubicBezTo>
                  <a:cubicBezTo>
                    <a:pt x="15" y="18"/>
                    <a:pt x="15" y="16"/>
                    <a:pt x="15" y="16"/>
                  </a:cubicBezTo>
                  <a:cubicBezTo>
                    <a:pt x="12" y="15"/>
                    <a:pt x="8" y="15"/>
                    <a:pt x="5" y="16"/>
                  </a:cubicBezTo>
                  <a:cubicBezTo>
                    <a:pt x="4" y="16"/>
                    <a:pt x="5" y="18"/>
                    <a:pt x="4" y="18"/>
                  </a:cubicBezTo>
                  <a:cubicBezTo>
                    <a:pt x="3" y="18"/>
                    <a:pt x="2" y="16"/>
                    <a:pt x="1" y="15"/>
                  </a:cubicBezTo>
                  <a:cubicBezTo>
                    <a:pt x="0" y="15"/>
                    <a:pt x="0" y="14"/>
                    <a:pt x="1" y="13"/>
                  </a:cubicBezTo>
                  <a:cubicBezTo>
                    <a:pt x="2" y="12"/>
                    <a:pt x="4" y="13"/>
                    <a:pt x="4" y="11"/>
                  </a:cubicBezTo>
                  <a:cubicBezTo>
                    <a:pt x="5" y="10"/>
                    <a:pt x="3" y="8"/>
                    <a:pt x="3" y="7"/>
                  </a:cubicBezTo>
                  <a:cubicBezTo>
                    <a:pt x="2" y="6"/>
                    <a:pt x="1" y="5"/>
                    <a:pt x="1" y="4"/>
                  </a:cubicBezTo>
                  <a:cubicBezTo>
                    <a:pt x="1" y="3"/>
                    <a:pt x="3" y="2"/>
                    <a:pt x="4" y="0"/>
                  </a:cubicBezTo>
                  <a:cubicBezTo>
                    <a:pt x="5" y="3"/>
                    <a:pt x="6" y="8"/>
                    <a:pt x="9" y="9"/>
                  </a:cubicBezTo>
                  <a:cubicBezTo>
                    <a:pt x="16" y="11"/>
                    <a:pt x="23" y="8"/>
                    <a:pt x="31" y="9"/>
                  </a:cubicBezTo>
                  <a:cubicBezTo>
                    <a:pt x="34" y="9"/>
                    <a:pt x="37" y="11"/>
                    <a:pt x="40" y="1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61" name="Freeform 3485"/>
            <p:cNvSpPr>
              <a:spLocks noChangeAspect="1"/>
            </p:cNvSpPr>
            <p:nvPr/>
          </p:nvSpPr>
          <p:spPr bwMode="auto">
            <a:xfrm>
              <a:off x="9731344" y="18737461"/>
              <a:ext cx="224756" cy="119974"/>
            </a:xfrm>
            <a:custGeom>
              <a:avLst/>
              <a:gdLst>
                <a:gd name="T0" fmla="*/ 1 w 28"/>
                <a:gd name="T1" fmla="*/ 7 h 17"/>
                <a:gd name="T2" fmla="*/ 16 w 28"/>
                <a:gd name="T3" fmla="*/ 2 h 17"/>
                <a:gd name="T4" fmla="*/ 24 w 28"/>
                <a:gd name="T5" fmla="*/ 1 h 17"/>
                <a:gd name="T6" fmla="*/ 23 w 28"/>
                <a:gd name="T7" fmla="*/ 5 h 17"/>
                <a:gd name="T8" fmla="*/ 17 w 28"/>
                <a:gd name="T9" fmla="*/ 5 h 17"/>
                <a:gd name="T10" fmla="*/ 26 w 28"/>
                <a:gd name="T11" fmla="*/ 6 h 17"/>
                <a:gd name="T12" fmla="*/ 23 w 28"/>
                <a:gd name="T13" fmla="*/ 8 h 17"/>
                <a:gd name="T14" fmla="*/ 30 w 28"/>
                <a:gd name="T15" fmla="*/ 12 h 17"/>
                <a:gd name="T16" fmla="*/ 32 w 28"/>
                <a:gd name="T17" fmla="*/ 19 h 17"/>
                <a:gd name="T18" fmla="*/ 27 w 28"/>
                <a:gd name="T19" fmla="*/ 14 h 17"/>
                <a:gd name="T20" fmla="*/ 21 w 28"/>
                <a:gd name="T21" fmla="*/ 14 h 17"/>
                <a:gd name="T22" fmla="*/ 19 w 28"/>
                <a:gd name="T23" fmla="*/ 7 h 17"/>
                <a:gd name="T24" fmla="*/ 16 w 28"/>
                <a:gd name="T25" fmla="*/ 8 h 17"/>
                <a:gd name="T26" fmla="*/ 11 w 28"/>
                <a:gd name="T27" fmla="*/ 8 h 17"/>
                <a:gd name="T28" fmla="*/ 16 w 28"/>
                <a:gd name="T29" fmla="*/ 15 h 17"/>
                <a:gd name="T30" fmla="*/ 10 w 28"/>
                <a:gd name="T31" fmla="*/ 15 h 17"/>
                <a:gd name="T32" fmla="*/ 7 w 28"/>
                <a:gd name="T33" fmla="*/ 8 h 17"/>
                <a:gd name="T34" fmla="*/ 1 w 28"/>
                <a:gd name="T35" fmla="*/ 7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17"/>
                <a:gd name="T56" fmla="*/ 28 w 28"/>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17">
                  <a:moveTo>
                    <a:pt x="1" y="6"/>
                  </a:moveTo>
                  <a:cubicBezTo>
                    <a:pt x="4" y="3"/>
                    <a:pt x="9" y="3"/>
                    <a:pt x="13" y="2"/>
                  </a:cubicBezTo>
                  <a:cubicBezTo>
                    <a:pt x="15" y="1"/>
                    <a:pt x="18" y="0"/>
                    <a:pt x="20" y="1"/>
                  </a:cubicBezTo>
                  <a:cubicBezTo>
                    <a:pt x="21" y="1"/>
                    <a:pt x="20" y="3"/>
                    <a:pt x="19" y="4"/>
                  </a:cubicBezTo>
                  <a:cubicBezTo>
                    <a:pt x="17" y="4"/>
                    <a:pt x="12" y="2"/>
                    <a:pt x="14" y="4"/>
                  </a:cubicBezTo>
                  <a:cubicBezTo>
                    <a:pt x="16" y="5"/>
                    <a:pt x="19" y="4"/>
                    <a:pt x="21" y="5"/>
                  </a:cubicBezTo>
                  <a:cubicBezTo>
                    <a:pt x="22" y="6"/>
                    <a:pt x="18" y="6"/>
                    <a:pt x="19" y="7"/>
                  </a:cubicBezTo>
                  <a:cubicBezTo>
                    <a:pt x="20" y="9"/>
                    <a:pt x="23" y="8"/>
                    <a:pt x="25" y="10"/>
                  </a:cubicBezTo>
                  <a:cubicBezTo>
                    <a:pt x="26" y="11"/>
                    <a:pt x="28" y="15"/>
                    <a:pt x="26" y="16"/>
                  </a:cubicBezTo>
                  <a:cubicBezTo>
                    <a:pt x="25" y="17"/>
                    <a:pt x="24" y="13"/>
                    <a:pt x="22" y="12"/>
                  </a:cubicBezTo>
                  <a:cubicBezTo>
                    <a:pt x="21" y="11"/>
                    <a:pt x="18" y="13"/>
                    <a:pt x="17" y="12"/>
                  </a:cubicBezTo>
                  <a:cubicBezTo>
                    <a:pt x="16" y="10"/>
                    <a:pt x="17" y="8"/>
                    <a:pt x="16" y="6"/>
                  </a:cubicBezTo>
                  <a:cubicBezTo>
                    <a:pt x="15" y="5"/>
                    <a:pt x="14" y="7"/>
                    <a:pt x="13" y="7"/>
                  </a:cubicBezTo>
                  <a:cubicBezTo>
                    <a:pt x="12" y="7"/>
                    <a:pt x="9" y="6"/>
                    <a:pt x="9" y="7"/>
                  </a:cubicBezTo>
                  <a:cubicBezTo>
                    <a:pt x="9" y="9"/>
                    <a:pt x="13" y="11"/>
                    <a:pt x="13" y="13"/>
                  </a:cubicBezTo>
                  <a:cubicBezTo>
                    <a:pt x="12" y="14"/>
                    <a:pt x="9" y="14"/>
                    <a:pt x="8" y="13"/>
                  </a:cubicBezTo>
                  <a:cubicBezTo>
                    <a:pt x="7" y="11"/>
                    <a:pt x="8" y="9"/>
                    <a:pt x="6" y="7"/>
                  </a:cubicBezTo>
                  <a:cubicBezTo>
                    <a:pt x="5" y="6"/>
                    <a:pt x="0" y="7"/>
                    <a:pt x="1" y="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62" name="Freeform 3486"/>
            <p:cNvSpPr>
              <a:spLocks noChangeAspect="1"/>
            </p:cNvSpPr>
            <p:nvPr/>
          </p:nvSpPr>
          <p:spPr bwMode="auto">
            <a:xfrm>
              <a:off x="9356743" y="18521516"/>
              <a:ext cx="158166" cy="111973"/>
            </a:xfrm>
            <a:custGeom>
              <a:avLst/>
              <a:gdLst>
                <a:gd name="T0" fmla="*/ 10 w 20"/>
                <a:gd name="T1" fmla="*/ 0 h 15"/>
                <a:gd name="T2" fmla="*/ 18 w 20"/>
                <a:gd name="T3" fmla="*/ 5 h 15"/>
                <a:gd name="T4" fmla="*/ 23 w 20"/>
                <a:gd name="T5" fmla="*/ 10 h 15"/>
                <a:gd name="T6" fmla="*/ 20 w 20"/>
                <a:gd name="T7" fmla="*/ 16 h 15"/>
                <a:gd name="T8" fmla="*/ 16 w 20"/>
                <a:gd name="T9" fmla="*/ 12 h 15"/>
                <a:gd name="T10" fmla="*/ 14 w 20"/>
                <a:gd name="T11" fmla="*/ 18 h 15"/>
                <a:gd name="T12" fmla="*/ 12 w 20"/>
                <a:gd name="T13" fmla="*/ 13 h 15"/>
                <a:gd name="T14" fmla="*/ 8 w 20"/>
                <a:gd name="T15" fmla="*/ 14 h 15"/>
                <a:gd name="T16" fmla="*/ 7 w 20"/>
                <a:gd name="T17" fmla="*/ 7 h 15"/>
                <a:gd name="T18" fmla="*/ 0 w 20"/>
                <a:gd name="T19" fmla="*/ 1 h 15"/>
                <a:gd name="T20" fmla="*/ 2 w 20"/>
                <a:gd name="T21" fmla="*/ 0 h 15"/>
                <a:gd name="T22" fmla="*/ 8 w 20"/>
                <a:gd name="T23" fmla="*/ 2 h 15"/>
                <a:gd name="T24" fmla="*/ 10 w 20"/>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5"/>
                <a:gd name="T41" fmla="*/ 20 w 2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5">
                  <a:moveTo>
                    <a:pt x="8" y="0"/>
                  </a:moveTo>
                  <a:cubicBezTo>
                    <a:pt x="11" y="1"/>
                    <a:pt x="13" y="2"/>
                    <a:pt x="15" y="4"/>
                  </a:cubicBezTo>
                  <a:cubicBezTo>
                    <a:pt x="17" y="5"/>
                    <a:pt x="19" y="6"/>
                    <a:pt x="19" y="8"/>
                  </a:cubicBezTo>
                  <a:cubicBezTo>
                    <a:pt x="20" y="10"/>
                    <a:pt x="19" y="12"/>
                    <a:pt x="17" y="13"/>
                  </a:cubicBezTo>
                  <a:cubicBezTo>
                    <a:pt x="16" y="13"/>
                    <a:pt x="15" y="10"/>
                    <a:pt x="13" y="10"/>
                  </a:cubicBezTo>
                  <a:cubicBezTo>
                    <a:pt x="12" y="11"/>
                    <a:pt x="13" y="14"/>
                    <a:pt x="12" y="15"/>
                  </a:cubicBezTo>
                  <a:cubicBezTo>
                    <a:pt x="10" y="15"/>
                    <a:pt x="11" y="12"/>
                    <a:pt x="10" y="11"/>
                  </a:cubicBezTo>
                  <a:cubicBezTo>
                    <a:pt x="9" y="11"/>
                    <a:pt x="7" y="13"/>
                    <a:pt x="7" y="12"/>
                  </a:cubicBezTo>
                  <a:cubicBezTo>
                    <a:pt x="5" y="10"/>
                    <a:pt x="7" y="8"/>
                    <a:pt x="6" y="6"/>
                  </a:cubicBezTo>
                  <a:cubicBezTo>
                    <a:pt x="5" y="4"/>
                    <a:pt x="2" y="3"/>
                    <a:pt x="0" y="1"/>
                  </a:cubicBezTo>
                  <a:cubicBezTo>
                    <a:pt x="0" y="1"/>
                    <a:pt x="1" y="0"/>
                    <a:pt x="2" y="0"/>
                  </a:cubicBezTo>
                  <a:cubicBezTo>
                    <a:pt x="4" y="0"/>
                    <a:pt x="5" y="1"/>
                    <a:pt x="7" y="2"/>
                  </a:cubicBezTo>
                  <a:cubicBezTo>
                    <a:pt x="8" y="2"/>
                    <a:pt x="8" y="0"/>
                    <a:pt x="8"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63" name="Freeform 3487"/>
            <p:cNvSpPr>
              <a:spLocks noChangeAspect="1"/>
            </p:cNvSpPr>
            <p:nvPr/>
          </p:nvSpPr>
          <p:spPr bwMode="auto">
            <a:xfrm>
              <a:off x="9639772" y="18529512"/>
              <a:ext cx="58273" cy="111973"/>
            </a:xfrm>
            <a:custGeom>
              <a:avLst/>
              <a:gdLst>
                <a:gd name="T0" fmla="*/ 3 w 7"/>
                <a:gd name="T1" fmla="*/ 1 h 15"/>
                <a:gd name="T2" fmla="*/ 5 w 7"/>
                <a:gd name="T3" fmla="*/ 13 h 15"/>
                <a:gd name="T4" fmla="*/ 6 w 7"/>
                <a:gd name="T5" fmla="*/ 18 h 15"/>
                <a:gd name="T6" fmla="*/ 0 w 7"/>
                <a:gd name="T7" fmla="*/ 12 h 15"/>
                <a:gd name="T8" fmla="*/ 1 w 7"/>
                <a:gd name="T9" fmla="*/ 8 h 15"/>
                <a:gd name="T10" fmla="*/ 3 w 7"/>
                <a:gd name="T11" fmla="*/ 1 h 15"/>
                <a:gd name="T12" fmla="*/ 0 60000 65536"/>
                <a:gd name="T13" fmla="*/ 0 60000 65536"/>
                <a:gd name="T14" fmla="*/ 0 60000 65536"/>
                <a:gd name="T15" fmla="*/ 0 60000 65536"/>
                <a:gd name="T16" fmla="*/ 0 60000 65536"/>
                <a:gd name="T17" fmla="*/ 0 60000 65536"/>
                <a:gd name="T18" fmla="*/ 0 w 7"/>
                <a:gd name="T19" fmla="*/ 0 h 15"/>
                <a:gd name="T20" fmla="*/ 7 w 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7" h="15">
                  <a:moveTo>
                    <a:pt x="2" y="1"/>
                  </a:moveTo>
                  <a:cubicBezTo>
                    <a:pt x="4" y="4"/>
                    <a:pt x="3" y="8"/>
                    <a:pt x="4" y="11"/>
                  </a:cubicBezTo>
                  <a:cubicBezTo>
                    <a:pt x="4" y="12"/>
                    <a:pt x="7" y="15"/>
                    <a:pt x="5" y="15"/>
                  </a:cubicBezTo>
                  <a:cubicBezTo>
                    <a:pt x="3" y="14"/>
                    <a:pt x="2" y="12"/>
                    <a:pt x="0" y="10"/>
                  </a:cubicBezTo>
                  <a:cubicBezTo>
                    <a:pt x="0" y="9"/>
                    <a:pt x="1" y="8"/>
                    <a:pt x="1" y="7"/>
                  </a:cubicBezTo>
                  <a:cubicBezTo>
                    <a:pt x="1" y="5"/>
                    <a:pt x="0" y="0"/>
                    <a:pt x="2" y="1"/>
                  </a:cubicBezTo>
                  <a:close/>
                </a:path>
              </a:pathLst>
            </a:custGeom>
            <a:solidFill>
              <a:srgbClr val="D5003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64" name="Freeform 3493"/>
            <p:cNvSpPr>
              <a:spLocks noChangeAspect="1"/>
            </p:cNvSpPr>
            <p:nvPr/>
          </p:nvSpPr>
          <p:spPr bwMode="auto">
            <a:xfrm>
              <a:off x="9423338" y="18409543"/>
              <a:ext cx="133190" cy="119969"/>
            </a:xfrm>
            <a:custGeom>
              <a:avLst/>
              <a:gdLst>
                <a:gd name="T0" fmla="*/ 18 w 17"/>
                <a:gd name="T1" fmla="*/ 0 h 16"/>
                <a:gd name="T2" fmla="*/ 19 w 17"/>
                <a:gd name="T3" fmla="*/ 5 h 16"/>
                <a:gd name="T4" fmla="*/ 12 w 17"/>
                <a:gd name="T5" fmla="*/ 11 h 16"/>
                <a:gd name="T6" fmla="*/ 7 w 17"/>
                <a:gd name="T7" fmla="*/ 10 h 16"/>
                <a:gd name="T8" fmla="*/ 7 w 17"/>
                <a:gd name="T9" fmla="*/ 15 h 16"/>
                <a:gd name="T10" fmla="*/ 8 w 17"/>
                <a:gd name="T11" fmla="*/ 18 h 16"/>
                <a:gd name="T12" fmla="*/ 5 w 17"/>
                <a:gd name="T13" fmla="*/ 15 h 16"/>
                <a:gd name="T14" fmla="*/ 1 w 17"/>
                <a:gd name="T15" fmla="*/ 12 h 16"/>
                <a:gd name="T16" fmla="*/ 2 w 17"/>
                <a:gd name="T17" fmla="*/ 5 h 16"/>
                <a:gd name="T18" fmla="*/ 9 w 17"/>
                <a:gd name="T19" fmla="*/ 2 h 16"/>
                <a:gd name="T20" fmla="*/ 15 w 17"/>
                <a:gd name="T21" fmla="*/ 2 h 16"/>
                <a:gd name="T22" fmla="*/ 18 w 17"/>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6"/>
                <a:gd name="T38" fmla="*/ 17 w 17"/>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6">
                  <a:moveTo>
                    <a:pt x="15" y="0"/>
                  </a:moveTo>
                  <a:cubicBezTo>
                    <a:pt x="16" y="1"/>
                    <a:pt x="17" y="3"/>
                    <a:pt x="16" y="4"/>
                  </a:cubicBezTo>
                  <a:cubicBezTo>
                    <a:pt x="15" y="6"/>
                    <a:pt x="12" y="8"/>
                    <a:pt x="10" y="9"/>
                  </a:cubicBezTo>
                  <a:cubicBezTo>
                    <a:pt x="9" y="9"/>
                    <a:pt x="7" y="7"/>
                    <a:pt x="6" y="8"/>
                  </a:cubicBezTo>
                  <a:cubicBezTo>
                    <a:pt x="5" y="9"/>
                    <a:pt x="6" y="11"/>
                    <a:pt x="6" y="13"/>
                  </a:cubicBezTo>
                  <a:cubicBezTo>
                    <a:pt x="6" y="14"/>
                    <a:pt x="8" y="15"/>
                    <a:pt x="7" y="15"/>
                  </a:cubicBezTo>
                  <a:cubicBezTo>
                    <a:pt x="6" y="16"/>
                    <a:pt x="5" y="14"/>
                    <a:pt x="4" y="13"/>
                  </a:cubicBezTo>
                  <a:cubicBezTo>
                    <a:pt x="3" y="13"/>
                    <a:pt x="1" y="12"/>
                    <a:pt x="1" y="10"/>
                  </a:cubicBezTo>
                  <a:cubicBezTo>
                    <a:pt x="0" y="8"/>
                    <a:pt x="0" y="6"/>
                    <a:pt x="2" y="4"/>
                  </a:cubicBezTo>
                  <a:cubicBezTo>
                    <a:pt x="3" y="2"/>
                    <a:pt x="6" y="2"/>
                    <a:pt x="8" y="2"/>
                  </a:cubicBezTo>
                  <a:cubicBezTo>
                    <a:pt x="10" y="1"/>
                    <a:pt x="11" y="2"/>
                    <a:pt x="13" y="2"/>
                  </a:cubicBezTo>
                  <a:cubicBezTo>
                    <a:pt x="14" y="1"/>
                    <a:pt x="14" y="0"/>
                    <a:pt x="15"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65" name="Freeform 3494"/>
            <p:cNvSpPr>
              <a:spLocks noChangeAspect="1"/>
            </p:cNvSpPr>
            <p:nvPr/>
          </p:nvSpPr>
          <p:spPr bwMode="auto">
            <a:xfrm>
              <a:off x="9240201" y="18409543"/>
              <a:ext cx="183137" cy="95977"/>
            </a:xfrm>
            <a:custGeom>
              <a:avLst/>
              <a:gdLst>
                <a:gd name="T0" fmla="*/ 1 w 22"/>
                <a:gd name="T1" fmla="*/ 1 h 12"/>
                <a:gd name="T2" fmla="*/ 4 w 22"/>
                <a:gd name="T3" fmla="*/ 6 h 12"/>
                <a:gd name="T4" fmla="*/ 11 w 22"/>
                <a:gd name="T5" fmla="*/ 13 h 12"/>
                <a:gd name="T6" fmla="*/ 26 w 22"/>
                <a:gd name="T7" fmla="*/ 15 h 12"/>
                <a:gd name="T8" fmla="*/ 26 w 22"/>
                <a:gd name="T9" fmla="*/ 13 h 12"/>
                <a:gd name="T10" fmla="*/ 16 w 22"/>
                <a:gd name="T11" fmla="*/ 8 h 12"/>
                <a:gd name="T12" fmla="*/ 7 w 22"/>
                <a:gd name="T13" fmla="*/ 6 h 12"/>
                <a:gd name="T14" fmla="*/ 4 w 22"/>
                <a:gd name="T15" fmla="*/ 3 h 12"/>
                <a:gd name="T16" fmla="*/ 1 w 22"/>
                <a:gd name="T17" fmla="*/ 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2"/>
                <a:gd name="T29" fmla="*/ 22 w 2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2">
                  <a:moveTo>
                    <a:pt x="1" y="1"/>
                  </a:moveTo>
                  <a:cubicBezTo>
                    <a:pt x="0" y="3"/>
                    <a:pt x="2" y="4"/>
                    <a:pt x="3" y="5"/>
                  </a:cubicBezTo>
                  <a:cubicBezTo>
                    <a:pt x="4" y="7"/>
                    <a:pt x="7" y="9"/>
                    <a:pt x="9" y="10"/>
                  </a:cubicBezTo>
                  <a:cubicBezTo>
                    <a:pt x="13" y="11"/>
                    <a:pt x="17" y="12"/>
                    <a:pt x="21" y="12"/>
                  </a:cubicBezTo>
                  <a:cubicBezTo>
                    <a:pt x="22" y="12"/>
                    <a:pt x="21" y="10"/>
                    <a:pt x="21" y="10"/>
                  </a:cubicBezTo>
                  <a:cubicBezTo>
                    <a:pt x="18" y="8"/>
                    <a:pt x="16" y="7"/>
                    <a:pt x="13" y="6"/>
                  </a:cubicBezTo>
                  <a:cubicBezTo>
                    <a:pt x="11" y="6"/>
                    <a:pt x="8" y="6"/>
                    <a:pt x="6" y="5"/>
                  </a:cubicBezTo>
                  <a:cubicBezTo>
                    <a:pt x="5" y="4"/>
                    <a:pt x="5" y="3"/>
                    <a:pt x="3" y="2"/>
                  </a:cubicBezTo>
                  <a:cubicBezTo>
                    <a:pt x="3" y="1"/>
                    <a:pt x="1" y="0"/>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66" name="Freeform 3495"/>
            <p:cNvSpPr>
              <a:spLocks noChangeAspect="1"/>
            </p:cNvSpPr>
            <p:nvPr/>
          </p:nvSpPr>
          <p:spPr bwMode="auto">
            <a:xfrm>
              <a:off x="9348421" y="18329562"/>
              <a:ext cx="91566" cy="135965"/>
            </a:xfrm>
            <a:custGeom>
              <a:avLst/>
              <a:gdLst>
                <a:gd name="T0" fmla="*/ 12 w 12"/>
                <a:gd name="T1" fmla="*/ 0 h 19"/>
                <a:gd name="T2" fmla="*/ 14 w 12"/>
                <a:gd name="T3" fmla="*/ 5 h 19"/>
                <a:gd name="T4" fmla="*/ 11 w 12"/>
                <a:gd name="T5" fmla="*/ 11 h 19"/>
                <a:gd name="T6" fmla="*/ 11 w 12"/>
                <a:gd name="T7" fmla="*/ 18 h 19"/>
                <a:gd name="T8" fmla="*/ 11 w 12"/>
                <a:gd name="T9" fmla="*/ 23 h 19"/>
                <a:gd name="T10" fmla="*/ 4 w 12"/>
                <a:gd name="T11" fmla="*/ 18 h 19"/>
                <a:gd name="T12" fmla="*/ 2 w 12"/>
                <a:gd name="T13" fmla="*/ 15 h 19"/>
                <a:gd name="T14" fmla="*/ 1 w 12"/>
                <a:gd name="T15" fmla="*/ 6 h 19"/>
                <a:gd name="T16" fmla="*/ 8 w 12"/>
                <a:gd name="T17" fmla="*/ 5 h 19"/>
                <a:gd name="T18" fmla="*/ 12 w 12"/>
                <a:gd name="T19" fmla="*/ 5 h 19"/>
                <a:gd name="T20" fmla="*/ 12 w 12"/>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9"/>
                <a:gd name="T35" fmla="*/ 12 w 12"/>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9">
                  <a:moveTo>
                    <a:pt x="10" y="0"/>
                  </a:moveTo>
                  <a:cubicBezTo>
                    <a:pt x="11" y="0"/>
                    <a:pt x="12" y="3"/>
                    <a:pt x="12" y="4"/>
                  </a:cubicBezTo>
                  <a:cubicBezTo>
                    <a:pt x="12" y="6"/>
                    <a:pt x="9" y="7"/>
                    <a:pt x="9" y="9"/>
                  </a:cubicBezTo>
                  <a:cubicBezTo>
                    <a:pt x="8" y="11"/>
                    <a:pt x="9" y="13"/>
                    <a:pt x="9" y="15"/>
                  </a:cubicBezTo>
                  <a:cubicBezTo>
                    <a:pt x="9" y="16"/>
                    <a:pt x="10" y="19"/>
                    <a:pt x="9" y="19"/>
                  </a:cubicBezTo>
                  <a:cubicBezTo>
                    <a:pt x="6" y="19"/>
                    <a:pt x="4" y="17"/>
                    <a:pt x="3" y="15"/>
                  </a:cubicBezTo>
                  <a:cubicBezTo>
                    <a:pt x="2" y="15"/>
                    <a:pt x="2" y="13"/>
                    <a:pt x="2" y="12"/>
                  </a:cubicBezTo>
                  <a:cubicBezTo>
                    <a:pt x="2" y="10"/>
                    <a:pt x="0" y="7"/>
                    <a:pt x="1" y="5"/>
                  </a:cubicBezTo>
                  <a:cubicBezTo>
                    <a:pt x="2" y="4"/>
                    <a:pt x="5" y="5"/>
                    <a:pt x="7" y="4"/>
                  </a:cubicBezTo>
                  <a:cubicBezTo>
                    <a:pt x="8" y="4"/>
                    <a:pt x="9" y="5"/>
                    <a:pt x="10" y="4"/>
                  </a:cubicBezTo>
                  <a:cubicBezTo>
                    <a:pt x="11" y="3"/>
                    <a:pt x="9" y="1"/>
                    <a:pt x="10"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67" name="Freeform 3498"/>
            <p:cNvSpPr>
              <a:spLocks noChangeAspect="1"/>
            </p:cNvSpPr>
            <p:nvPr/>
          </p:nvSpPr>
          <p:spPr bwMode="auto">
            <a:xfrm>
              <a:off x="9098689" y="17897666"/>
              <a:ext cx="108215" cy="183953"/>
            </a:xfrm>
            <a:custGeom>
              <a:avLst/>
              <a:gdLst>
                <a:gd name="T0" fmla="*/ 11 w 14"/>
                <a:gd name="T1" fmla="*/ 1 h 25"/>
                <a:gd name="T2" fmla="*/ 16 w 14"/>
                <a:gd name="T3" fmla="*/ 26 h 25"/>
                <a:gd name="T4" fmla="*/ 13 w 14"/>
                <a:gd name="T5" fmla="*/ 30 h 25"/>
                <a:gd name="T6" fmla="*/ 9 w 14"/>
                <a:gd name="T7" fmla="*/ 26 h 25"/>
                <a:gd name="T8" fmla="*/ 10 w 14"/>
                <a:gd name="T9" fmla="*/ 18 h 25"/>
                <a:gd name="T10" fmla="*/ 8 w 14"/>
                <a:gd name="T11" fmla="*/ 18 h 25"/>
                <a:gd name="T12" fmla="*/ 7 w 14"/>
                <a:gd name="T13" fmla="*/ 23 h 25"/>
                <a:gd name="T14" fmla="*/ 7 w 14"/>
                <a:gd name="T15" fmla="*/ 25 h 25"/>
                <a:gd name="T16" fmla="*/ 3 w 14"/>
                <a:gd name="T17" fmla="*/ 19 h 25"/>
                <a:gd name="T18" fmla="*/ 1 w 14"/>
                <a:gd name="T19" fmla="*/ 12 h 25"/>
                <a:gd name="T20" fmla="*/ 6 w 14"/>
                <a:gd name="T21" fmla="*/ 13 h 25"/>
                <a:gd name="T22" fmla="*/ 7 w 14"/>
                <a:gd name="T23" fmla="*/ 16 h 25"/>
                <a:gd name="T24" fmla="*/ 8 w 14"/>
                <a:gd name="T25" fmla="*/ 8 h 25"/>
                <a:gd name="T26" fmla="*/ 7 w 14"/>
                <a:gd name="T27" fmla="*/ 2 h 25"/>
                <a:gd name="T28" fmla="*/ 11 w 14"/>
                <a:gd name="T29" fmla="*/ 1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25"/>
                <a:gd name="T47" fmla="*/ 14 w 14"/>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25">
                  <a:moveTo>
                    <a:pt x="10" y="1"/>
                  </a:moveTo>
                  <a:cubicBezTo>
                    <a:pt x="12" y="8"/>
                    <a:pt x="13" y="15"/>
                    <a:pt x="14" y="22"/>
                  </a:cubicBezTo>
                  <a:cubicBezTo>
                    <a:pt x="14" y="23"/>
                    <a:pt x="12" y="25"/>
                    <a:pt x="11" y="25"/>
                  </a:cubicBezTo>
                  <a:cubicBezTo>
                    <a:pt x="9" y="25"/>
                    <a:pt x="8" y="23"/>
                    <a:pt x="8" y="22"/>
                  </a:cubicBezTo>
                  <a:cubicBezTo>
                    <a:pt x="8" y="20"/>
                    <a:pt x="10" y="18"/>
                    <a:pt x="9" y="15"/>
                  </a:cubicBezTo>
                  <a:cubicBezTo>
                    <a:pt x="9" y="15"/>
                    <a:pt x="8" y="14"/>
                    <a:pt x="7" y="15"/>
                  </a:cubicBezTo>
                  <a:cubicBezTo>
                    <a:pt x="6" y="16"/>
                    <a:pt x="6" y="17"/>
                    <a:pt x="6" y="19"/>
                  </a:cubicBezTo>
                  <a:cubicBezTo>
                    <a:pt x="6" y="20"/>
                    <a:pt x="7" y="22"/>
                    <a:pt x="6" y="21"/>
                  </a:cubicBezTo>
                  <a:cubicBezTo>
                    <a:pt x="4" y="20"/>
                    <a:pt x="3" y="18"/>
                    <a:pt x="3" y="16"/>
                  </a:cubicBezTo>
                  <a:cubicBezTo>
                    <a:pt x="2" y="15"/>
                    <a:pt x="0" y="12"/>
                    <a:pt x="1" y="10"/>
                  </a:cubicBezTo>
                  <a:cubicBezTo>
                    <a:pt x="1" y="9"/>
                    <a:pt x="4" y="11"/>
                    <a:pt x="5" y="11"/>
                  </a:cubicBezTo>
                  <a:cubicBezTo>
                    <a:pt x="5" y="12"/>
                    <a:pt x="6" y="13"/>
                    <a:pt x="6" y="13"/>
                  </a:cubicBezTo>
                  <a:cubicBezTo>
                    <a:pt x="7" y="11"/>
                    <a:pt x="7" y="9"/>
                    <a:pt x="7" y="7"/>
                  </a:cubicBezTo>
                  <a:cubicBezTo>
                    <a:pt x="7" y="6"/>
                    <a:pt x="5" y="4"/>
                    <a:pt x="6" y="2"/>
                  </a:cubicBezTo>
                  <a:cubicBezTo>
                    <a:pt x="6" y="1"/>
                    <a:pt x="9" y="0"/>
                    <a:pt x="10"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68" name="Freeform 3501"/>
            <p:cNvSpPr>
              <a:spLocks noChangeAspect="1"/>
            </p:cNvSpPr>
            <p:nvPr/>
          </p:nvSpPr>
          <p:spPr bwMode="auto">
            <a:xfrm>
              <a:off x="9082040" y="17065867"/>
              <a:ext cx="99893" cy="207950"/>
            </a:xfrm>
            <a:custGeom>
              <a:avLst/>
              <a:gdLst>
                <a:gd name="T0" fmla="*/ 6 w 12"/>
                <a:gd name="T1" fmla="*/ 1 h 28"/>
                <a:gd name="T2" fmla="*/ 3 w 12"/>
                <a:gd name="T3" fmla="*/ 10 h 28"/>
                <a:gd name="T4" fmla="*/ 5 w 12"/>
                <a:gd name="T5" fmla="*/ 22 h 28"/>
                <a:gd name="T6" fmla="*/ 1 w 12"/>
                <a:gd name="T7" fmla="*/ 32 h 28"/>
                <a:gd name="T8" fmla="*/ 11 w 12"/>
                <a:gd name="T9" fmla="*/ 33 h 28"/>
                <a:gd name="T10" fmla="*/ 13 w 12"/>
                <a:gd name="T11" fmla="*/ 26 h 28"/>
                <a:gd name="T12" fmla="*/ 11 w 12"/>
                <a:gd name="T13" fmla="*/ 21 h 28"/>
                <a:gd name="T14" fmla="*/ 14 w 12"/>
                <a:gd name="T15" fmla="*/ 19 h 28"/>
                <a:gd name="T16" fmla="*/ 10 w 12"/>
                <a:gd name="T17" fmla="*/ 15 h 28"/>
                <a:gd name="T18" fmla="*/ 13 w 12"/>
                <a:gd name="T19" fmla="*/ 12 h 28"/>
                <a:gd name="T20" fmla="*/ 15 w 12"/>
                <a:gd name="T21" fmla="*/ 10 h 28"/>
                <a:gd name="T22" fmla="*/ 11 w 12"/>
                <a:gd name="T23" fmla="*/ 2 h 28"/>
                <a:gd name="T24" fmla="*/ 6 w 12"/>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8"/>
                <a:gd name="T41" fmla="*/ 12 w 12"/>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8">
                  <a:moveTo>
                    <a:pt x="5" y="1"/>
                  </a:moveTo>
                  <a:cubicBezTo>
                    <a:pt x="3" y="3"/>
                    <a:pt x="3" y="6"/>
                    <a:pt x="2" y="8"/>
                  </a:cubicBezTo>
                  <a:cubicBezTo>
                    <a:pt x="2" y="11"/>
                    <a:pt x="4" y="14"/>
                    <a:pt x="4" y="18"/>
                  </a:cubicBezTo>
                  <a:cubicBezTo>
                    <a:pt x="4" y="21"/>
                    <a:pt x="0" y="23"/>
                    <a:pt x="1" y="26"/>
                  </a:cubicBezTo>
                  <a:cubicBezTo>
                    <a:pt x="2" y="28"/>
                    <a:pt x="6" y="28"/>
                    <a:pt x="9" y="27"/>
                  </a:cubicBezTo>
                  <a:cubicBezTo>
                    <a:pt x="10" y="26"/>
                    <a:pt x="10" y="23"/>
                    <a:pt x="10" y="21"/>
                  </a:cubicBezTo>
                  <a:cubicBezTo>
                    <a:pt x="11" y="20"/>
                    <a:pt x="9" y="18"/>
                    <a:pt x="9" y="17"/>
                  </a:cubicBezTo>
                  <a:cubicBezTo>
                    <a:pt x="10" y="16"/>
                    <a:pt x="11" y="16"/>
                    <a:pt x="11" y="16"/>
                  </a:cubicBezTo>
                  <a:cubicBezTo>
                    <a:pt x="11" y="14"/>
                    <a:pt x="9" y="14"/>
                    <a:pt x="8" y="12"/>
                  </a:cubicBezTo>
                  <a:cubicBezTo>
                    <a:pt x="8" y="11"/>
                    <a:pt x="9" y="10"/>
                    <a:pt x="10" y="10"/>
                  </a:cubicBezTo>
                  <a:cubicBezTo>
                    <a:pt x="10" y="9"/>
                    <a:pt x="12" y="9"/>
                    <a:pt x="12" y="8"/>
                  </a:cubicBezTo>
                  <a:cubicBezTo>
                    <a:pt x="12" y="6"/>
                    <a:pt x="11" y="4"/>
                    <a:pt x="9" y="2"/>
                  </a:cubicBezTo>
                  <a:cubicBezTo>
                    <a:pt x="8" y="1"/>
                    <a:pt x="6" y="0"/>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69" name="Freeform 3652"/>
            <p:cNvSpPr>
              <a:spLocks noChangeAspect="1"/>
            </p:cNvSpPr>
            <p:nvPr/>
          </p:nvSpPr>
          <p:spPr bwMode="auto">
            <a:xfrm>
              <a:off x="10230808" y="18705469"/>
              <a:ext cx="99893" cy="31992"/>
            </a:xfrm>
            <a:custGeom>
              <a:avLst/>
              <a:gdLst>
                <a:gd name="T0" fmla="*/ 1 w 13"/>
                <a:gd name="T1" fmla="*/ 4 h 5"/>
                <a:gd name="T2" fmla="*/ 5 w 13"/>
                <a:gd name="T3" fmla="*/ 1 h 5"/>
                <a:gd name="T4" fmla="*/ 14 w 13"/>
                <a:gd name="T5" fmla="*/ 1 h 5"/>
                <a:gd name="T6" fmla="*/ 12 w 13"/>
                <a:gd name="T7" fmla="*/ 4 h 5"/>
                <a:gd name="T8" fmla="*/ 6 w 13"/>
                <a:gd name="T9" fmla="*/ 4 h 5"/>
                <a:gd name="T10" fmla="*/ 3 w 13"/>
                <a:gd name="T11" fmla="*/ 6 h 5"/>
                <a:gd name="T12" fmla="*/ 1 w 13"/>
                <a:gd name="T13" fmla="*/ 4 h 5"/>
                <a:gd name="T14" fmla="*/ 0 60000 65536"/>
                <a:gd name="T15" fmla="*/ 0 60000 65536"/>
                <a:gd name="T16" fmla="*/ 0 60000 65536"/>
                <a:gd name="T17" fmla="*/ 0 60000 65536"/>
                <a:gd name="T18" fmla="*/ 0 60000 65536"/>
                <a:gd name="T19" fmla="*/ 0 60000 65536"/>
                <a:gd name="T20" fmla="*/ 0 60000 65536"/>
                <a:gd name="T21" fmla="*/ 0 w 13"/>
                <a:gd name="T22" fmla="*/ 0 h 5"/>
                <a:gd name="T23" fmla="*/ 13 w 1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5">
                  <a:moveTo>
                    <a:pt x="1" y="3"/>
                  </a:moveTo>
                  <a:cubicBezTo>
                    <a:pt x="1" y="2"/>
                    <a:pt x="3" y="1"/>
                    <a:pt x="4" y="1"/>
                  </a:cubicBezTo>
                  <a:cubicBezTo>
                    <a:pt x="7" y="1"/>
                    <a:pt x="10" y="0"/>
                    <a:pt x="12" y="1"/>
                  </a:cubicBezTo>
                  <a:cubicBezTo>
                    <a:pt x="13" y="2"/>
                    <a:pt x="11" y="3"/>
                    <a:pt x="10" y="3"/>
                  </a:cubicBezTo>
                  <a:cubicBezTo>
                    <a:pt x="8" y="4"/>
                    <a:pt x="7" y="3"/>
                    <a:pt x="5" y="3"/>
                  </a:cubicBezTo>
                  <a:cubicBezTo>
                    <a:pt x="4" y="3"/>
                    <a:pt x="4" y="5"/>
                    <a:pt x="3" y="5"/>
                  </a:cubicBezTo>
                  <a:cubicBezTo>
                    <a:pt x="2" y="4"/>
                    <a:pt x="0" y="4"/>
                    <a:pt x="1"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70" name="Freeform 2511"/>
            <p:cNvSpPr>
              <a:spLocks noChangeAspect="1"/>
            </p:cNvSpPr>
            <p:nvPr/>
          </p:nvSpPr>
          <p:spPr bwMode="auto">
            <a:xfrm>
              <a:off x="19029702" y="14850399"/>
              <a:ext cx="1656559" cy="1439653"/>
            </a:xfrm>
            <a:custGeom>
              <a:avLst/>
              <a:gdLst>
                <a:gd name="T0" fmla="*/ 235 w 206"/>
                <a:gd name="T1" fmla="*/ 85 h 197"/>
                <a:gd name="T2" fmla="*/ 229 w 206"/>
                <a:gd name="T3" fmla="*/ 95 h 197"/>
                <a:gd name="T4" fmla="*/ 215 w 206"/>
                <a:gd name="T5" fmla="*/ 86 h 197"/>
                <a:gd name="T6" fmla="*/ 218 w 206"/>
                <a:gd name="T7" fmla="*/ 71 h 197"/>
                <a:gd name="T8" fmla="*/ 235 w 206"/>
                <a:gd name="T9" fmla="*/ 72 h 197"/>
                <a:gd name="T10" fmla="*/ 233 w 206"/>
                <a:gd name="T11" fmla="*/ 62 h 197"/>
                <a:gd name="T12" fmla="*/ 231 w 206"/>
                <a:gd name="T13" fmla="*/ 36 h 197"/>
                <a:gd name="T14" fmla="*/ 229 w 206"/>
                <a:gd name="T15" fmla="*/ 19 h 197"/>
                <a:gd name="T16" fmla="*/ 225 w 206"/>
                <a:gd name="T17" fmla="*/ 5 h 197"/>
                <a:gd name="T18" fmla="*/ 218 w 206"/>
                <a:gd name="T19" fmla="*/ 2 h 197"/>
                <a:gd name="T20" fmla="*/ 201 w 206"/>
                <a:gd name="T21" fmla="*/ 1 h 197"/>
                <a:gd name="T22" fmla="*/ 188 w 206"/>
                <a:gd name="T23" fmla="*/ 4 h 197"/>
                <a:gd name="T24" fmla="*/ 175 w 206"/>
                <a:gd name="T25" fmla="*/ 12 h 197"/>
                <a:gd name="T26" fmla="*/ 158 w 206"/>
                <a:gd name="T27" fmla="*/ 36 h 197"/>
                <a:gd name="T28" fmla="*/ 143 w 206"/>
                <a:gd name="T29" fmla="*/ 46 h 197"/>
                <a:gd name="T30" fmla="*/ 138 w 206"/>
                <a:gd name="T31" fmla="*/ 63 h 197"/>
                <a:gd name="T32" fmla="*/ 122 w 206"/>
                <a:gd name="T33" fmla="*/ 66 h 197"/>
                <a:gd name="T34" fmla="*/ 109 w 206"/>
                <a:gd name="T35" fmla="*/ 56 h 197"/>
                <a:gd name="T36" fmla="*/ 97 w 206"/>
                <a:gd name="T37" fmla="*/ 59 h 197"/>
                <a:gd name="T38" fmla="*/ 89 w 206"/>
                <a:gd name="T39" fmla="*/ 74 h 197"/>
                <a:gd name="T40" fmla="*/ 79 w 206"/>
                <a:gd name="T41" fmla="*/ 84 h 197"/>
                <a:gd name="T42" fmla="*/ 62 w 206"/>
                <a:gd name="T43" fmla="*/ 85 h 197"/>
                <a:gd name="T44" fmla="*/ 65 w 206"/>
                <a:gd name="T45" fmla="*/ 69 h 197"/>
                <a:gd name="T46" fmla="*/ 59 w 206"/>
                <a:gd name="T47" fmla="*/ 53 h 197"/>
                <a:gd name="T48" fmla="*/ 53 w 206"/>
                <a:gd name="T49" fmla="*/ 115 h 197"/>
                <a:gd name="T50" fmla="*/ 44 w 206"/>
                <a:gd name="T51" fmla="*/ 121 h 197"/>
                <a:gd name="T52" fmla="*/ 34 w 206"/>
                <a:gd name="T53" fmla="*/ 122 h 197"/>
                <a:gd name="T54" fmla="*/ 16 w 206"/>
                <a:gd name="T55" fmla="*/ 121 h 197"/>
                <a:gd name="T56" fmla="*/ 8 w 206"/>
                <a:gd name="T57" fmla="*/ 108 h 197"/>
                <a:gd name="T58" fmla="*/ 5 w 206"/>
                <a:gd name="T59" fmla="*/ 117 h 197"/>
                <a:gd name="T60" fmla="*/ 4 w 206"/>
                <a:gd name="T61" fmla="*/ 129 h 197"/>
                <a:gd name="T62" fmla="*/ 19 w 206"/>
                <a:gd name="T63" fmla="*/ 168 h 197"/>
                <a:gd name="T64" fmla="*/ 25 w 206"/>
                <a:gd name="T65" fmla="*/ 195 h 197"/>
                <a:gd name="T66" fmla="*/ 20 w 206"/>
                <a:gd name="T67" fmla="*/ 199 h 197"/>
                <a:gd name="T68" fmla="*/ 26 w 206"/>
                <a:gd name="T69" fmla="*/ 217 h 197"/>
                <a:gd name="T70" fmla="*/ 34 w 206"/>
                <a:gd name="T71" fmla="*/ 224 h 197"/>
                <a:gd name="T72" fmla="*/ 49 w 206"/>
                <a:gd name="T73" fmla="*/ 235 h 197"/>
                <a:gd name="T74" fmla="*/ 65 w 206"/>
                <a:gd name="T75" fmla="*/ 225 h 197"/>
                <a:gd name="T76" fmla="*/ 80 w 206"/>
                <a:gd name="T77" fmla="*/ 222 h 197"/>
                <a:gd name="T78" fmla="*/ 100 w 206"/>
                <a:gd name="T79" fmla="*/ 222 h 197"/>
                <a:gd name="T80" fmla="*/ 121 w 206"/>
                <a:gd name="T81" fmla="*/ 222 h 197"/>
                <a:gd name="T82" fmla="*/ 134 w 206"/>
                <a:gd name="T83" fmla="*/ 218 h 197"/>
                <a:gd name="T84" fmla="*/ 147 w 206"/>
                <a:gd name="T85" fmla="*/ 213 h 197"/>
                <a:gd name="T86" fmla="*/ 169 w 206"/>
                <a:gd name="T87" fmla="*/ 200 h 197"/>
                <a:gd name="T88" fmla="*/ 191 w 206"/>
                <a:gd name="T89" fmla="*/ 177 h 197"/>
                <a:gd name="T90" fmla="*/ 206 w 206"/>
                <a:gd name="T91" fmla="*/ 161 h 197"/>
                <a:gd name="T92" fmla="*/ 219 w 206"/>
                <a:gd name="T93" fmla="*/ 133 h 197"/>
                <a:gd name="T94" fmla="*/ 235 w 206"/>
                <a:gd name="T95" fmla="*/ 121 h 197"/>
                <a:gd name="T96" fmla="*/ 243 w 206"/>
                <a:gd name="T97" fmla="*/ 97 h 1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6"/>
                <a:gd name="T148" fmla="*/ 0 h 197"/>
                <a:gd name="T149" fmla="*/ 206 w 206"/>
                <a:gd name="T150" fmla="*/ 197 h 1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6" h="197">
                  <a:moveTo>
                    <a:pt x="206" y="72"/>
                  </a:moveTo>
                  <a:lnTo>
                    <a:pt x="196" y="71"/>
                  </a:lnTo>
                  <a:cubicBezTo>
                    <a:pt x="196" y="74"/>
                    <a:pt x="195" y="76"/>
                    <a:pt x="194" y="77"/>
                  </a:cubicBezTo>
                  <a:cubicBezTo>
                    <a:pt x="193" y="78"/>
                    <a:pt x="192" y="79"/>
                    <a:pt x="191" y="79"/>
                  </a:cubicBezTo>
                  <a:cubicBezTo>
                    <a:pt x="189" y="79"/>
                    <a:pt x="186" y="78"/>
                    <a:pt x="185" y="77"/>
                  </a:cubicBezTo>
                  <a:cubicBezTo>
                    <a:pt x="182" y="76"/>
                    <a:pt x="180" y="74"/>
                    <a:pt x="179" y="72"/>
                  </a:cubicBezTo>
                  <a:cubicBezTo>
                    <a:pt x="178" y="70"/>
                    <a:pt x="178" y="67"/>
                    <a:pt x="179" y="65"/>
                  </a:cubicBezTo>
                  <a:cubicBezTo>
                    <a:pt x="179" y="63"/>
                    <a:pt x="181" y="61"/>
                    <a:pt x="182" y="59"/>
                  </a:cubicBezTo>
                  <a:cubicBezTo>
                    <a:pt x="184" y="57"/>
                    <a:pt x="185" y="55"/>
                    <a:pt x="187" y="55"/>
                  </a:cubicBezTo>
                  <a:cubicBezTo>
                    <a:pt x="190" y="55"/>
                    <a:pt x="193" y="58"/>
                    <a:pt x="196" y="60"/>
                  </a:cubicBezTo>
                  <a:cubicBezTo>
                    <a:pt x="195" y="58"/>
                    <a:pt x="194" y="57"/>
                    <a:pt x="194" y="56"/>
                  </a:cubicBezTo>
                  <a:cubicBezTo>
                    <a:pt x="194" y="55"/>
                    <a:pt x="194" y="54"/>
                    <a:pt x="194" y="52"/>
                  </a:cubicBezTo>
                  <a:cubicBezTo>
                    <a:pt x="195" y="47"/>
                    <a:pt x="195" y="42"/>
                    <a:pt x="195" y="37"/>
                  </a:cubicBezTo>
                  <a:cubicBezTo>
                    <a:pt x="195" y="35"/>
                    <a:pt x="194" y="32"/>
                    <a:pt x="193" y="30"/>
                  </a:cubicBezTo>
                  <a:cubicBezTo>
                    <a:pt x="192" y="27"/>
                    <a:pt x="191" y="25"/>
                    <a:pt x="191" y="22"/>
                  </a:cubicBezTo>
                  <a:cubicBezTo>
                    <a:pt x="190" y="20"/>
                    <a:pt x="191" y="18"/>
                    <a:pt x="191" y="16"/>
                  </a:cubicBezTo>
                  <a:cubicBezTo>
                    <a:pt x="191" y="15"/>
                    <a:pt x="189" y="13"/>
                    <a:pt x="189" y="12"/>
                  </a:cubicBezTo>
                  <a:cubicBezTo>
                    <a:pt x="188" y="9"/>
                    <a:pt x="188" y="7"/>
                    <a:pt x="188" y="4"/>
                  </a:cubicBezTo>
                  <a:cubicBezTo>
                    <a:pt x="187" y="4"/>
                    <a:pt x="187" y="5"/>
                    <a:pt x="186" y="4"/>
                  </a:cubicBezTo>
                  <a:cubicBezTo>
                    <a:pt x="185" y="4"/>
                    <a:pt x="184" y="2"/>
                    <a:pt x="182" y="2"/>
                  </a:cubicBezTo>
                  <a:cubicBezTo>
                    <a:pt x="180" y="2"/>
                    <a:pt x="178" y="2"/>
                    <a:pt x="177" y="2"/>
                  </a:cubicBezTo>
                  <a:cubicBezTo>
                    <a:pt x="174" y="2"/>
                    <a:pt x="171" y="1"/>
                    <a:pt x="168" y="1"/>
                  </a:cubicBezTo>
                  <a:cubicBezTo>
                    <a:pt x="166" y="0"/>
                    <a:pt x="164" y="0"/>
                    <a:pt x="161" y="0"/>
                  </a:cubicBezTo>
                  <a:cubicBezTo>
                    <a:pt x="160" y="1"/>
                    <a:pt x="158" y="2"/>
                    <a:pt x="157" y="3"/>
                  </a:cubicBezTo>
                  <a:cubicBezTo>
                    <a:pt x="156" y="4"/>
                    <a:pt x="154" y="5"/>
                    <a:pt x="153" y="5"/>
                  </a:cubicBezTo>
                  <a:cubicBezTo>
                    <a:pt x="150" y="7"/>
                    <a:pt x="148" y="9"/>
                    <a:pt x="146" y="10"/>
                  </a:cubicBezTo>
                  <a:cubicBezTo>
                    <a:pt x="142" y="14"/>
                    <a:pt x="137" y="17"/>
                    <a:pt x="134" y="21"/>
                  </a:cubicBezTo>
                  <a:cubicBezTo>
                    <a:pt x="133" y="23"/>
                    <a:pt x="134" y="27"/>
                    <a:pt x="132" y="30"/>
                  </a:cubicBezTo>
                  <a:cubicBezTo>
                    <a:pt x="131" y="32"/>
                    <a:pt x="129" y="34"/>
                    <a:pt x="126" y="36"/>
                  </a:cubicBezTo>
                  <a:cubicBezTo>
                    <a:pt x="124" y="37"/>
                    <a:pt x="121" y="37"/>
                    <a:pt x="119" y="38"/>
                  </a:cubicBezTo>
                  <a:cubicBezTo>
                    <a:pt x="117" y="41"/>
                    <a:pt x="118" y="44"/>
                    <a:pt x="117" y="47"/>
                  </a:cubicBezTo>
                  <a:cubicBezTo>
                    <a:pt x="116" y="49"/>
                    <a:pt x="116" y="51"/>
                    <a:pt x="115" y="53"/>
                  </a:cubicBezTo>
                  <a:cubicBezTo>
                    <a:pt x="112" y="54"/>
                    <a:pt x="109" y="54"/>
                    <a:pt x="106" y="54"/>
                  </a:cubicBezTo>
                  <a:cubicBezTo>
                    <a:pt x="105" y="55"/>
                    <a:pt x="104" y="55"/>
                    <a:pt x="102" y="55"/>
                  </a:cubicBezTo>
                  <a:cubicBezTo>
                    <a:pt x="100" y="55"/>
                    <a:pt x="97" y="54"/>
                    <a:pt x="95" y="53"/>
                  </a:cubicBezTo>
                  <a:cubicBezTo>
                    <a:pt x="93" y="51"/>
                    <a:pt x="93" y="48"/>
                    <a:pt x="91" y="47"/>
                  </a:cubicBezTo>
                  <a:cubicBezTo>
                    <a:pt x="90" y="46"/>
                    <a:pt x="88" y="46"/>
                    <a:pt x="86" y="47"/>
                  </a:cubicBezTo>
                  <a:cubicBezTo>
                    <a:pt x="84" y="47"/>
                    <a:pt x="82" y="48"/>
                    <a:pt x="81" y="49"/>
                  </a:cubicBezTo>
                  <a:cubicBezTo>
                    <a:pt x="80" y="52"/>
                    <a:pt x="80" y="55"/>
                    <a:pt x="78" y="57"/>
                  </a:cubicBezTo>
                  <a:cubicBezTo>
                    <a:pt x="77" y="59"/>
                    <a:pt x="76" y="61"/>
                    <a:pt x="74" y="62"/>
                  </a:cubicBezTo>
                  <a:cubicBezTo>
                    <a:pt x="72" y="64"/>
                    <a:pt x="69" y="65"/>
                    <a:pt x="67" y="67"/>
                  </a:cubicBezTo>
                  <a:cubicBezTo>
                    <a:pt x="66" y="67"/>
                    <a:pt x="67" y="70"/>
                    <a:pt x="66" y="70"/>
                  </a:cubicBezTo>
                  <a:cubicBezTo>
                    <a:pt x="63" y="71"/>
                    <a:pt x="60" y="69"/>
                    <a:pt x="57" y="69"/>
                  </a:cubicBezTo>
                  <a:cubicBezTo>
                    <a:pt x="55" y="70"/>
                    <a:pt x="53" y="72"/>
                    <a:pt x="52" y="71"/>
                  </a:cubicBezTo>
                  <a:cubicBezTo>
                    <a:pt x="50" y="70"/>
                    <a:pt x="50" y="68"/>
                    <a:pt x="50" y="66"/>
                  </a:cubicBezTo>
                  <a:cubicBezTo>
                    <a:pt x="51" y="63"/>
                    <a:pt x="54" y="61"/>
                    <a:pt x="54" y="58"/>
                  </a:cubicBezTo>
                  <a:cubicBezTo>
                    <a:pt x="54" y="56"/>
                    <a:pt x="52" y="55"/>
                    <a:pt x="51" y="53"/>
                  </a:cubicBezTo>
                  <a:cubicBezTo>
                    <a:pt x="50" y="50"/>
                    <a:pt x="51" y="47"/>
                    <a:pt x="49" y="44"/>
                  </a:cubicBezTo>
                  <a:cubicBezTo>
                    <a:pt x="48" y="42"/>
                    <a:pt x="46" y="41"/>
                    <a:pt x="45" y="40"/>
                  </a:cubicBezTo>
                  <a:lnTo>
                    <a:pt x="44" y="96"/>
                  </a:lnTo>
                  <a:cubicBezTo>
                    <a:pt x="43" y="97"/>
                    <a:pt x="42" y="98"/>
                    <a:pt x="41" y="99"/>
                  </a:cubicBezTo>
                  <a:cubicBezTo>
                    <a:pt x="39" y="100"/>
                    <a:pt x="38" y="100"/>
                    <a:pt x="37" y="101"/>
                  </a:cubicBezTo>
                  <a:cubicBezTo>
                    <a:pt x="36" y="102"/>
                    <a:pt x="35" y="104"/>
                    <a:pt x="34" y="104"/>
                  </a:cubicBezTo>
                  <a:cubicBezTo>
                    <a:pt x="32" y="105"/>
                    <a:pt x="30" y="102"/>
                    <a:pt x="28" y="102"/>
                  </a:cubicBezTo>
                  <a:cubicBezTo>
                    <a:pt x="25" y="102"/>
                    <a:pt x="23" y="104"/>
                    <a:pt x="20" y="104"/>
                  </a:cubicBezTo>
                  <a:cubicBezTo>
                    <a:pt x="18" y="103"/>
                    <a:pt x="15" y="103"/>
                    <a:pt x="13" y="101"/>
                  </a:cubicBezTo>
                  <a:cubicBezTo>
                    <a:pt x="11" y="100"/>
                    <a:pt x="12" y="97"/>
                    <a:pt x="11" y="95"/>
                  </a:cubicBezTo>
                  <a:cubicBezTo>
                    <a:pt x="10" y="93"/>
                    <a:pt x="9" y="90"/>
                    <a:pt x="7" y="90"/>
                  </a:cubicBezTo>
                  <a:cubicBezTo>
                    <a:pt x="6" y="89"/>
                    <a:pt x="4" y="91"/>
                    <a:pt x="4" y="92"/>
                  </a:cubicBezTo>
                  <a:cubicBezTo>
                    <a:pt x="3" y="94"/>
                    <a:pt x="4" y="96"/>
                    <a:pt x="4" y="98"/>
                  </a:cubicBezTo>
                  <a:cubicBezTo>
                    <a:pt x="3" y="98"/>
                    <a:pt x="1" y="98"/>
                    <a:pt x="0" y="98"/>
                  </a:cubicBezTo>
                  <a:cubicBezTo>
                    <a:pt x="1" y="102"/>
                    <a:pt x="2" y="104"/>
                    <a:pt x="3" y="108"/>
                  </a:cubicBezTo>
                  <a:cubicBezTo>
                    <a:pt x="5" y="112"/>
                    <a:pt x="6" y="116"/>
                    <a:pt x="8" y="120"/>
                  </a:cubicBezTo>
                  <a:cubicBezTo>
                    <a:pt x="11" y="127"/>
                    <a:pt x="14" y="133"/>
                    <a:pt x="16" y="140"/>
                  </a:cubicBezTo>
                  <a:cubicBezTo>
                    <a:pt x="18" y="144"/>
                    <a:pt x="21" y="148"/>
                    <a:pt x="22" y="153"/>
                  </a:cubicBezTo>
                  <a:cubicBezTo>
                    <a:pt x="22" y="156"/>
                    <a:pt x="23" y="160"/>
                    <a:pt x="21" y="163"/>
                  </a:cubicBezTo>
                  <a:cubicBezTo>
                    <a:pt x="20" y="164"/>
                    <a:pt x="18" y="159"/>
                    <a:pt x="17" y="160"/>
                  </a:cubicBezTo>
                  <a:cubicBezTo>
                    <a:pt x="15" y="161"/>
                    <a:pt x="16" y="164"/>
                    <a:pt x="17" y="166"/>
                  </a:cubicBezTo>
                  <a:cubicBezTo>
                    <a:pt x="18" y="170"/>
                    <a:pt x="21" y="173"/>
                    <a:pt x="22" y="177"/>
                  </a:cubicBezTo>
                  <a:cubicBezTo>
                    <a:pt x="23" y="178"/>
                    <a:pt x="22" y="180"/>
                    <a:pt x="22" y="181"/>
                  </a:cubicBezTo>
                  <a:cubicBezTo>
                    <a:pt x="23" y="182"/>
                    <a:pt x="24" y="182"/>
                    <a:pt x="25" y="183"/>
                  </a:cubicBezTo>
                  <a:cubicBezTo>
                    <a:pt x="26" y="184"/>
                    <a:pt x="27" y="186"/>
                    <a:pt x="28" y="187"/>
                  </a:cubicBezTo>
                  <a:cubicBezTo>
                    <a:pt x="31" y="189"/>
                    <a:pt x="33" y="190"/>
                    <a:pt x="36" y="192"/>
                  </a:cubicBezTo>
                  <a:cubicBezTo>
                    <a:pt x="38" y="193"/>
                    <a:pt x="39" y="196"/>
                    <a:pt x="41" y="196"/>
                  </a:cubicBezTo>
                  <a:cubicBezTo>
                    <a:pt x="43" y="197"/>
                    <a:pt x="44" y="194"/>
                    <a:pt x="45" y="193"/>
                  </a:cubicBezTo>
                  <a:cubicBezTo>
                    <a:pt x="48" y="191"/>
                    <a:pt x="51" y="189"/>
                    <a:pt x="54" y="188"/>
                  </a:cubicBezTo>
                  <a:cubicBezTo>
                    <a:pt x="57" y="188"/>
                    <a:pt x="60" y="189"/>
                    <a:pt x="62" y="188"/>
                  </a:cubicBezTo>
                  <a:cubicBezTo>
                    <a:pt x="64" y="188"/>
                    <a:pt x="65" y="186"/>
                    <a:pt x="67" y="185"/>
                  </a:cubicBezTo>
                  <a:cubicBezTo>
                    <a:pt x="69" y="184"/>
                    <a:pt x="70" y="182"/>
                    <a:pt x="72" y="182"/>
                  </a:cubicBezTo>
                  <a:cubicBezTo>
                    <a:pt x="75" y="182"/>
                    <a:pt x="79" y="185"/>
                    <a:pt x="83" y="185"/>
                  </a:cubicBezTo>
                  <a:cubicBezTo>
                    <a:pt x="85" y="185"/>
                    <a:pt x="86" y="181"/>
                    <a:pt x="87" y="181"/>
                  </a:cubicBezTo>
                  <a:cubicBezTo>
                    <a:pt x="92" y="181"/>
                    <a:pt x="96" y="185"/>
                    <a:pt x="101" y="185"/>
                  </a:cubicBezTo>
                  <a:cubicBezTo>
                    <a:pt x="103" y="185"/>
                    <a:pt x="102" y="182"/>
                    <a:pt x="104" y="182"/>
                  </a:cubicBezTo>
                  <a:cubicBezTo>
                    <a:pt x="106" y="181"/>
                    <a:pt x="109" y="183"/>
                    <a:pt x="112" y="182"/>
                  </a:cubicBezTo>
                  <a:cubicBezTo>
                    <a:pt x="113" y="182"/>
                    <a:pt x="113" y="179"/>
                    <a:pt x="114" y="178"/>
                  </a:cubicBezTo>
                  <a:cubicBezTo>
                    <a:pt x="117" y="177"/>
                    <a:pt x="120" y="179"/>
                    <a:pt x="123" y="178"/>
                  </a:cubicBezTo>
                  <a:cubicBezTo>
                    <a:pt x="126" y="177"/>
                    <a:pt x="128" y="176"/>
                    <a:pt x="131" y="174"/>
                  </a:cubicBezTo>
                  <a:cubicBezTo>
                    <a:pt x="135" y="172"/>
                    <a:pt x="138" y="169"/>
                    <a:pt x="141" y="167"/>
                  </a:cubicBezTo>
                  <a:cubicBezTo>
                    <a:pt x="144" y="164"/>
                    <a:pt x="146" y="161"/>
                    <a:pt x="149" y="158"/>
                  </a:cubicBezTo>
                  <a:cubicBezTo>
                    <a:pt x="153" y="154"/>
                    <a:pt x="156" y="151"/>
                    <a:pt x="159" y="148"/>
                  </a:cubicBezTo>
                  <a:cubicBezTo>
                    <a:pt x="160" y="146"/>
                    <a:pt x="162" y="144"/>
                    <a:pt x="164" y="143"/>
                  </a:cubicBezTo>
                  <a:cubicBezTo>
                    <a:pt x="167" y="140"/>
                    <a:pt x="170" y="137"/>
                    <a:pt x="172" y="134"/>
                  </a:cubicBezTo>
                  <a:cubicBezTo>
                    <a:pt x="175" y="131"/>
                    <a:pt x="177" y="126"/>
                    <a:pt x="178" y="122"/>
                  </a:cubicBezTo>
                  <a:cubicBezTo>
                    <a:pt x="180" y="118"/>
                    <a:pt x="181" y="114"/>
                    <a:pt x="183" y="111"/>
                  </a:cubicBezTo>
                  <a:cubicBezTo>
                    <a:pt x="184" y="109"/>
                    <a:pt x="186" y="107"/>
                    <a:pt x="188" y="106"/>
                  </a:cubicBezTo>
                  <a:cubicBezTo>
                    <a:pt x="190" y="104"/>
                    <a:pt x="194" y="103"/>
                    <a:pt x="196" y="101"/>
                  </a:cubicBezTo>
                  <a:cubicBezTo>
                    <a:pt x="198" y="98"/>
                    <a:pt x="199" y="96"/>
                    <a:pt x="200" y="93"/>
                  </a:cubicBezTo>
                  <a:cubicBezTo>
                    <a:pt x="201" y="89"/>
                    <a:pt x="202" y="85"/>
                    <a:pt x="203" y="81"/>
                  </a:cubicBezTo>
                  <a:cubicBezTo>
                    <a:pt x="204" y="78"/>
                    <a:pt x="205" y="75"/>
                    <a:pt x="206" y="72"/>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71" name="Freeform 2550"/>
            <p:cNvSpPr>
              <a:spLocks noChangeAspect="1"/>
            </p:cNvSpPr>
            <p:nvPr/>
          </p:nvSpPr>
          <p:spPr bwMode="auto">
            <a:xfrm>
              <a:off x="15658320" y="9491691"/>
              <a:ext cx="832441" cy="727827"/>
            </a:xfrm>
            <a:custGeom>
              <a:avLst/>
              <a:gdLst>
                <a:gd name="T0" fmla="*/ 1 w 104"/>
                <a:gd name="T1" fmla="*/ 120 h 100"/>
                <a:gd name="T2" fmla="*/ 1 w 104"/>
                <a:gd name="T3" fmla="*/ 103 h 100"/>
                <a:gd name="T4" fmla="*/ 5 w 104"/>
                <a:gd name="T5" fmla="*/ 95 h 100"/>
                <a:gd name="T6" fmla="*/ 11 w 104"/>
                <a:gd name="T7" fmla="*/ 83 h 100"/>
                <a:gd name="T8" fmla="*/ 18 w 104"/>
                <a:gd name="T9" fmla="*/ 71 h 100"/>
                <a:gd name="T10" fmla="*/ 24 w 104"/>
                <a:gd name="T11" fmla="*/ 60 h 100"/>
                <a:gd name="T12" fmla="*/ 32 w 104"/>
                <a:gd name="T13" fmla="*/ 52 h 100"/>
                <a:gd name="T14" fmla="*/ 36 w 104"/>
                <a:gd name="T15" fmla="*/ 28 h 100"/>
                <a:gd name="T16" fmla="*/ 50 w 104"/>
                <a:gd name="T17" fmla="*/ 19 h 100"/>
                <a:gd name="T18" fmla="*/ 54 w 104"/>
                <a:gd name="T19" fmla="*/ 4 h 100"/>
                <a:gd name="T20" fmla="*/ 57 w 104"/>
                <a:gd name="T21" fmla="*/ 0 h 100"/>
                <a:gd name="T22" fmla="*/ 124 w 104"/>
                <a:gd name="T23" fmla="*/ 0 h 100"/>
                <a:gd name="T24" fmla="*/ 124 w 104"/>
                <a:gd name="T25" fmla="*/ 6 h 100"/>
                <a:gd name="T26" fmla="*/ 124 w 104"/>
                <a:gd name="T27" fmla="*/ 31 h 100"/>
                <a:gd name="T28" fmla="*/ 75 w 104"/>
                <a:gd name="T29" fmla="*/ 31 h 100"/>
                <a:gd name="T30" fmla="*/ 75 w 104"/>
                <a:gd name="T31" fmla="*/ 76 h 100"/>
                <a:gd name="T32" fmla="*/ 70 w 104"/>
                <a:gd name="T33" fmla="*/ 78 h 100"/>
                <a:gd name="T34" fmla="*/ 64 w 104"/>
                <a:gd name="T35" fmla="*/ 79 h 100"/>
                <a:gd name="T36" fmla="*/ 56 w 104"/>
                <a:gd name="T37" fmla="*/ 89 h 100"/>
                <a:gd name="T38" fmla="*/ 58 w 104"/>
                <a:gd name="T39" fmla="*/ 110 h 100"/>
                <a:gd name="T40" fmla="*/ 56 w 104"/>
                <a:gd name="T41" fmla="*/ 114 h 100"/>
                <a:gd name="T42" fmla="*/ 6 w 104"/>
                <a:gd name="T43" fmla="*/ 113 h 100"/>
                <a:gd name="T44" fmla="*/ 1 w 104"/>
                <a:gd name="T45" fmla="*/ 120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4"/>
                <a:gd name="T70" fmla="*/ 0 h 100"/>
                <a:gd name="T71" fmla="*/ 104 w 104"/>
                <a:gd name="T72" fmla="*/ 100 h 1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4" h="100">
                  <a:moveTo>
                    <a:pt x="1" y="100"/>
                  </a:moveTo>
                  <a:cubicBezTo>
                    <a:pt x="1" y="95"/>
                    <a:pt x="0" y="91"/>
                    <a:pt x="1" y="86"/>
                  </a:cubicBezTo>
                  <a:cubicBezTo>
                    <a:pt x="1" y="84"/>
                    <a:pt x="3" y="81"/>
                    <a:pt x="4" y="79"/>
                  </a:cubicBezTo>
                  <a:cubicBezTo>
                    <a:pt x="6" y="76"/>
                    <a:pt x="8" y="72"/>
                    <a:pt x="9" y="69"/>
                  </a:cubicBezTo>
                  <a:cubicBezTo>
                    <a:pt x="11" y="66"/>
                    <a:pt x="13" y="62"/>
                    <a:pt x="15" y="59"/>
                  </a:cubicBezTo>
                  <a:cubicBezTo>
                    <a:pt x="16" y="56"/>
                    <a:pt x="18" y="53"/>
                    <a:pt x="20" y="50"/>
                  </a:cubicBezTo>
                  <a:cubicBezTo>
                    <a:pt x="22" y="47"/>
                    <a:pt x="26" y="46"/>
                    <a:pt x="27" y="43"/>
                  </a:cubicBezTo>
                  <a:cubicBezTo>
                    <a:pt x="30" y="37"/>
                    <a:pt x="27" y="29"/>
                    <a:pt x="30" y="23"/>
                  </a:cubicBezTo>
                  <a:cubicBezTo>
                    <a:pt x="32" y="19"/>
                    <a:pt x="39" y="19"/>
                    <a:pt x="42" y="16"/>
                  </a:cubicBezTo>
                  <a:cubicBezTo>
                    <a:pt x="44" y="12"/>
                    <a:pt x="43" y="7"/>
                    <a:pt x="45" y="3"/>
                  </a:cubicBezTo>
                  <a:cubicBezTo>
                    <a:pt x="45" y="2"/>
                    <a:pt x="47" y="1"/>
                    <a:pt x="48" y="0"/>
                  </a:cubicBezTo>
                  <a:lnTo>
                    <a:pt x="104" y="0"/>
                  </a:lnTo>
                  <a:lnTo>
                    <a:pt x="104" y="5"/>
                  </a:lnTo>
                  <a:lnTo>
                    <a:pt x="104" y="26"/>
                  </a:lnTo>
                  <a:lnTo>
                    <a:pt x="63" y="26"/>
                  </a:lnTo>
                  <a:lnTo>
                    <a:pt x="63" y="63"/>
                  </a:lnTo>
                  <a:lnTo>
                    <a:pt x="59" y="65"/>
                  </a:lnTo>
                  <a:cubicBezTo>
                    <a:pt x="57" y="65"/>
                    <a:pt x="55" y="65"/>
                    <a:pt x="54" y="66"/>
                  </a:cubicBezTo>
                  <a:cubicBezTo>
                    <a:pt x="51" y="68"/>
                    <a:pt x="49" y="71"/>
                    <a:pt x="47" y="74"/>
                  </a:cubicBezTo>
                  <a:cubicBezTo>
                    <a:pt x="47" y="80"/>
                    <a:pt x="49" y="86"/>
                    <a:pt x="49" y="92"/>
                  </a:cubicBezTo>
                  <a:cubicBezTo>
                    <a:pt x="49" y="94"/>
                    <a:pt x="47" y="94"/>
                    <a:pt x="47" y="95"/>
                  </a:cubicBezTo>
                  <a:lnTo>
                    <a:pt x="5" y="94"/>
                  </a:lnTo>
                  <a:lnTo>
                    <a:pt x="1" y="100"/>
                  </a:ln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72" name="Freeform 2551"/>
            <p:cNvSpPr>
              <a:spLocks noChangeAspect="1"/>
            </p:cNvSpPr>
            <p:nvPr/>
          </p:nvSpPr>
          <p:spPr bwMode="auto">
            <a:xfrm>
              <a:off x="16041243" y="8539923"/>
              <a:ext cx="1207036" cy="951768"/>
            </a:xfrm>
            <a:custGeom>
              <a:avLst/>
              <a:gdLst>
                <a:gd name="T0" fmla="*/ 166 w 150"/>
                <a:gd name="T1" fmla="*/ 17 h 130"/>
                <a:gd name="T2" fmla="*/ 157 w 150"/>
                <a:gd name="T3" fmla="*/ 16 h 130"/>
                <a:gd name="T4" fmla="*/ 151 w 150"/>
                <a:gd name="T5" fmla="*/ 12 h 130"/>
                <a:gd name="T6" fmla="*/ 142 w 150"/>
                <a:gd name="T7" fmla="*/ 13 h 130"/>
                <a:gd name="T8" fmla="*/ 128 w 150"/>
                <a:gd name="T9" fmla="*/ 14 h 130"/>
                <a:gd name="T10" fmla="*/ 121 w 150"/>
                <a:gd name="T11" fmla="*/ 6 h 130"/>
                <a:gd name="T12" fmla="*/ 122 w 150"/>
                <a:gd name="T13" fmla="*/ 1 h 130"/>
                <a:gd name="T14" fmla="*/ 112 w 150"/>
                <a:gd name="T15" fmla="*/ 4 h 130"/>
                <a:gd name="T16" fmla="*/ 106 w 150"/>
                <a:gd name="T17" fmla="*/ 14 h 130"/>
                <a:gd name="T18" fmla="*/ 98 w 150"/>
                <a:gd name="T19" fmla="*/ 31 h 130"/>
                <a:gd name="T20" fmla="*/ 91 w 150"/>
                <a:gd name="T21" fmla="*/ 42 h 130"/>
                <a:gd name="T22" fmla="*/ 78 w 150"/>
                <a:gd name="T23" fmla="*/ 48 h 130"/>
                <a:gd name="T24" fmla="*/ 70 w 150"/>
                <a:gd name="T25" fmla="*/ 54 h 130"/>
                <a:gd name="T26" fmla="*/ 59 w 150"/>
                <a:gd name="T27" fmla="*/ 65 h 130"/>
                <a:gd name="T28" fmla="*/ 59 w 150"/>
                <a:gd name="T29" fmla="*/ 70 h 130"/>
                <a:gd name="T30" fmla="*/ 52 w 150"/>
                <a:gd name="T31" fmla="*/ 82 h 130"/>
                <a:gd name="T32" fmla="*/ 50 w 150"/>
                <a:gd name="T33" fmla="*/ 101 h 130"/>
                <a:gd name="T34" fmla="*/ 55 w 150"/>
                <a:gd name="T35" fmla="*/ 108 h 130"/>
                <a:gd name="T36" fmla="*/ 46 w 150"/>
                <a:gd name="T37" fmla="*/ 120 h 130"/>
                <a:gd name="T38" fmla="*/ 42 w 150"/>
                <a:gd name="T39" fmla="*/ 126 h 130"/>
                <a:gd name="T40" fmla="*/ 30 w 150"/>
                <a:gd name="T41" fmla="*/ 136 h 130"/>
                <a:gd name="T42" fmla="*/ 25 w 150"/>
                <a:gd name="T43" fmla="*/ 144 h 130"/>
                <a:gd name="T44" fmla="*/ 18 w 150"/>
                <a:gd name="T45" fmla="*/ 144 h 130"/>
                <a:gd name="T46" fmla="*/ 6 w 150"/>
                <a:gd name="T47" fmla="*/ 150 h 130"/>
                <a:gd name="T48" fmla="*/ 0 w 150"/>
                <a:gd name="T49" fmla="*/ 156 h 130"/>
                <a:gd name="T50" fmla="*/ 67 w 150"/>
                <a:gd name="T51" fmla="*/ 156 h 130"/>
                <a:gd name="T52" fmla="*/ 67 w 150"/>
                <a:gd name="T53" fmla="*/ 138 h 130"/>
                <a:gd name="T54" fmla="*/ 79 w 150"/>
                <a:gd name="T55" fmla="*/ 128 h 130"/>
                <a:gd name="T56" fmla="*/ 89 w 150"/>
                <a:gd name="T57" fmla="*/ 122 h 130"/>
                <a:gd name="T58" fmla="*/ 97 w 150"/>
                <a:gd name="T59" fmla="*/ 120 h 130"/>
                <a:gd name="T60" fmla="*/ 101 w 150"/>
                <a:gd name="T61" fmla="*/ 116 h 130"/>
                <a:gd name="T62" fmla="*/ 110 w 150"/>
                <a:gd name="T63" fmla="*/ 116 h 130"/>
                <a:gd name="T64" fmla="*/ 120 w 150"/>
                <a:gd name="T65" fmla="*/ 114 h 130"/>
                <a:gd name="T66" fmla="*/ 127 w 150"/>
                <a:gd name="T67" fmla="*/ 103 h 130"/>
                <a:gd name="T68" fmla="*/ 142 w 150"/>
                <a:gd name="T69" fmla="*/ 100 h 130"/>
                <a:gd name="T70" fmla="*/ 145 w 150"/>
                <a:gd name="T71" fmla="*/ 95 h 130"/>
                <a:gd name="T72" fmla="*/ 139 w 150"/>
                <a:gd name="T73" fmla="*/ 90 h 130"/>
                <a:gd name="T74" fmla="*/ 144 w 150"/>
                <a:gd name="T75" fmla="*/ 83 h 130"/>
                <a:gd name="T76" fmla="*/ 155 w 150"/>
                <a:gd name="T77" fmla="*/ 80 h 130"/>
                <a:gd name="T78" fmla="*/ 169 w 150"/>
                <a:gd name="T79" fmla="*/ 77 h 130"/>
                <a:gd name="T80" fmla="*/ 176 w 150"/>
                <a:gd name="T81" fmla="*/ 76 h 130"/>
                <a:gd name="T82" fmla="*/ 180 w 150"/>
                <a:gd name="T83" fmla="*/ 67 h 130"/>
                <a:gd name="T84" fmla="*/ 175 w 150"/>
                <a:gd name="T85" fmla="*/ 62 h 130"/>
                <a:gd name="T86" fmla="*/ 175 w 150"/>
                <a:gd name="T87" fmla="*/ 58 h 130"/>
                <a:gd name="T88" fmla="*/ 172 w 150"/>
                <a:gd name="T89" fmla="*/ 53 h 130"/>
                <a:gd name="T90" fmla="*/ 173 w 150"/>
                <a:gd name="T91" fmla="*/ 40 h 130"/>
                <a:gd name="T92" fmla="*/ 172 w 150"/>
                <a:gd name="T93" fmla="*/ 24 h 130"/>
                <a:gd name="T94" fmla="*/ 166 w 150"/>
                <a:gd name="T95" fmla="*/ 17 h 1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0"/>
                <a:gd name="T145" fmla="*/ 0 h 130"/>
                <a:gd name="T146" fmla="*/ 150 w 150"/>
                <a:gd name="T147" fmla="*/ 130 h 1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0" h="130">
                  <a:moveTo>
                    <a:pt x="138" y="14"/>
                  </a:moveTo>
                  <a:lnTo>
                    <a:pt x="131" y="13"/>
                  </a:lnTo>
                  <a:cubicBezTo>
                    <a:pt x="129" y="13"/>
                    <a:pt x="128" y="10"/>
                    <a:pt x="126" y="10"/>
                  </a:cubicBezTo>
                  <a:cubicBezTo>
                    <a:pt x="124" y="9"/>
                    <a:pt x="121" y="11"/>
                    <a:pt x="118" y="11"/>
                  </a:cubicBezTo>
                  <a:cubicBezTo>
                    <a:pt x="115" y="12"/>
                    <a:pt x="111" y="13"/>
                    <a:pt x="107" y="12"/>
                  </a:cubicBezTo>
                  <a:cubicBezTo>
                    <a:pt x="104" y="11"/>
                    <a:pt x="102" y="8"/>
                    <a:pt x="101" y="5"/>
                  </a:cubicBezTo>
                  <a:cubicBezTo>
                    <a:pt x="100" y="4"/>
                    <a:pt x="103" y="2"/>
                    <a:pt x="102" y="1"/>
                  </a:cubicBezTo>
                  <a:cubicBezTo>
                    <a:pt x="99" y="0"/>
                    <a:pt x="95" y="1"/>
                    <a:pt x="93" y="3"/>
                  </a:cubicBezTo>
                  <a:cubicBezTo>
                    <a:pt x="91" y="5"/>
                    <a:pt x="90" y="9"/>
                    <a:pt x="88" y="12"/>
                  </a:cubicBezTo>
                  <a:cubicBezTo>
                    <a:pt x="86" y="16"/>
                    <a:pt x="85" y="21"/>
                    <a:pt x="82" y="26"/>
                  </a:cubicBezTo>
                  <a:cubicBezTo>
                    <a:pt x="80" y="29"/>
                    <a:pt x="79" y="33"/>
                    <a:pt x="76" y="35"/>
                  </a:cubicBezTo>
                  <a:cubicBezTo>
                    <a:pt x="73" y="38"/>
                    <a:pt x="68" y="38"/>
                    <a:pt x="65" y="40"/>
                  </a:cubicBezTo>
                  <a:cubicBezTo>
                    <a:pt x="62" y="41"/>
                    <a:pt x="60" y="43"/>
                    <a:pt x="58" y="45"/>
                  </a:cubicBezTo>
                  <a:cubicBezTo>
                    <a:pt x="55" y="48"/>
                    <a:pt x="51" y="51"/>
                    <a:pt x="49" y="54"/>
                  </a:cubicBezTo>
                  <a:cubicBezTo>
                    <a:pt x="48" y="55"/>
                    <a:pt x="49" y="57"/>
                    <a:pt x="49" y="58"/>
                  </a:cubicBezTo>
                  <a:cubicBezTo>
                    <a:pt x="47" y="62"/>
                    <a:pt x="44" y="64"/>
                    <a:pt x="43" y="68"/>
                  </a:cubicBezTo>
                  <a:cubicBezTo>
                    <a:pt x="41" y="73"/>
                    <a:pt x="41" y="79"/>
                    <a:pt x="42" y="84"/>
                  </a:cubicBezTo>
                  <a:cubicBezTo>
                    <a:pt x="43" y="86"/>
                    <a:pt x="46" y="88"/>
                    <a:pt x="46" y="90"/>
                  </a:cubicBezTo>
                  <a:cubicBezTo>
                    <a:pt x="44" y="94"/>
                    <a:pt x="40" y="96"/>
                    <a:pt x="38" y="100"/>
                  </a:cubicBezTo>
                  <a:cubicBezTo>
                    <a:pt x="37" y="101"/>
                    <a:pt x="37" y="104"/>
                    <a:pt x="35" y="105"/>
                  </a:cubicBezTo>
                  <a:cubicBezTo>
                    <a:pt x="33" y="108"/>
                    <a:pt x="28" y="110"/>
                    <a:pt x="25" y="113"/>
                  </a:cubicBezTo>
                  <a:cubicBezTo>
                    <a:pt x="23" y="115"/>
                    <a:pt x="23" y="118"/>
                    <a:pt x="21" y="120"/>
                  </a:cubicBezTo>
                  <a:cubicBezTo>
                    <a:pt x="19" y="121"/>
                    <a:pt x="17" y="119"/>
                    <a:pt x="15" y="120"/>
                  </a:cubicBezTo>
                  <a:cubicBezTo>
                    <a:pt x="12" y="121"/>
                    <a:pt x="8" y="123"/>
                    <a:pt x="5" y="125"/>
                  </a:cubicBezTo>
                  <a:cubicBezTo>
                    <a:pt x="3" y="126"/>
                    <a:pt x="2" y="128"/>
                    <a:pt x="0" y="130"/>
                  </a:cubicBezTo>
                  <a:lnTo>
                    <a:pt x="56" y="130"/>
                  </a:lnTo>
                  <a:lnTo>
                    <a:pt x="56" y="115"/>
                  </a:lnTo>
                  <a:cubicBezTo>
                    <a:pt x="56" y="112"/>
                    <a:pt x="63" y="110"/>
                    <a:pt x="66" y="107"/>
                  </a:cubicBezTo>
                  <a:cubicBezTo>
                    <a:pt x="68" y="105"/>
                    <a:pt x="71" y="103"/>
                    <a:pt x="74" y="102"/>
                  </a:cubicBezTo>
                  <a:cubicBezTo>
                    <a:pt x="76" y="101"/>
                    <a:pt x="79" y="102"/>
                    <a:pt x="81" y="100"/>
                  </a:cubicBezTo>
                  <a:cubicBezTo>
                    <a:pt x="82" y="100"/>
                    <a:pt x="82" y="97"/>
                    <a:pt x="84" y="97"/>
                  </a:cubicBezTo>
                  <a:cubicBezTo>
                    <a:pt x="86" y="96"/>
                    <a:pt x="89" y="97"/>
                    <a:pt x="92" y="97"/>
                  </a:cubicBezTo>
                  <a:cubicBezTo>
                    <a:pt x="95" y="96"/>
                    <a:pt x="98" y="96"/>
                    <a:pt x="100" y="95"/>
                  </a:cubicBezTo>
                  <a:cubicBezTo>
                    <a:pt x="103" y="92"/>
                    <a:pt x="103" y="88"/>
                    <a:pt x="106" y="86"/>
                  </a:cubicBezTo>
                  <a:cubicBezTo>
                    <a:pt x="109" y="83"/>
                    <a:pt x="114" y="84"/>
                    <a:pt x="118" y="83"/>
                  </a:cubicBezTo>
                  <a:cubicBezTo>
                    <a:pt x="120" y="82"/>
                    <a:pt x="121" y="80"/>
                    <a:pt x="121" y="79"/>
                  </a:cubicBezTo>
                  <a:cubicBezTo>
                    <a:pt x="120" y="77"/>
                    <a:pt x="116" y="77"/>
                    <a:pt x="116" y="75"/>
                  </a:cubicBezTo>
                  <a:cubicBezTo>
                    <a:pt x="116" y="73"/>
                    <a:pt x="118" y="70"/>
                    <a:pt x="120" y="69"/>
                  </a:cubicBezTo>
                  <a:cubicBezTo>
                    <a:pt x="123" y="67"/>
                    <a:pt x="126" y="67"/>
                    <a:pt x="129" y="67"/>
                  </a:cubicBezTo>
                  <a:cubicBezTo>
                    <a:pt x="133" y="66"/>
                    <a:pt x="137" y="64"/>
                    <a:pt x="141" y="64"/>
                  </a:cubicBezTo>
                  <a:cubicBezTo>
                    <a:pt x="143" y="63"/>
                    <a:pt x="145" y="64"/>
                    <a:pt x="147" y="63"/>
                  </a:cubicBezTo>
                  <a:cubicBezTo>
                    <a:pt x="148" y="61"/>
                    <a:pt x="150" y="59"/>
                    <a:pt x="150" y="56"/>
                  </a:cubicBezTo>
                  <a:cubicBezTo>
                    <a:pt x="150" y="54"/>
                    <a:pt x="147" y="54"/>
                    <a:pt x="146" y="52"/>
                  </a:cubicBezTo>
                  <a:cubicBezTo>
                    <a:pt x="146" y="51"/>
                    <a:pt x="147" y="49"/>
                    <a:pt x="146" y="48"/>
                  </a:cubicBezTo>
                  <a:cubicBezTo>
                    <a:pt x="146" y="46"/>
                    <a:pt x="144" y="46"/>
                    <a:pt x="143" y="44"/>
                  </a:cubicBezTo>
                  <a:cubicBezTo>
                    <a:pt x="143" y="41"/>
                    <a:pt x="144" y="37"/>
                    <a:pt x="144" y="33"/>
                  </a:cubicBezTo>
                  <a:cubicBezTo>
                    <a:pt x="144" y="29"/>
                    <a:pt x="144" y="24"/>
                    <a:pt x="143" y="20"/>
                  </a:cubicBezTo>
                  <a:cubicBezTo>
                    <a:pt x="142" y="18"/>
                    <a:pt x="140" y="16"/>
                    <a:pt x="138" y="1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73" name="Freeform 2567"/>
            <p:cNvSpPr>
              <a:spLocks noChangeAspect="1"/>
            </p:cNvSpPr>
            <p:nvPr/>
          </p:nvSpPr>
          <p:spPr bwMode="auto">
            <a:xfrm>
              <a:off x="16490761" y="8411954"/>
              <a:ext cx="2072774" cy="2039506"/>
            </a:xfrm>
            <a:custGeom>
              <a:avLst/>
              <a:gdLst>
                <a:gd name="T0" fmla="*/ 215 w 258"/>
                <a:gd name="T1" fmla="*/ 323 h 278"/>
                <a:gd name="T2" fmla="*/ 181 w 258"/>
                <a:gd name="T3" fmla="*/ 334 h 278"/>
                <a:gd name="T4" fmla="*/ 179 w 258"/>
                <a:gd name="T5" fmla="*/ 320 h 278"/>
                <a:gd name="T6" fmla="*/ 161 w 258"/>
                <a:gd name="T7" fmla="*/ 312 h 278"/>
                <a:gd name="T8" fmla="*/ 149 w 258"/>
                <a:gd name="T9" fmla="*/ 304 h 278"/>
                <a:gd name="T10" fmla="*/ 58 w 258"/>
                <a:gd name="T11" fmla="*/ 225 h 278"/>
                <a:gd name="T12" fmla="*/ 0 w 258"/>
                <a:gd name="T13" fmla="*/ 177 h 278"/>
                <a:gd name="T14" fmla="*/ 12 w 258"/>
                <a:gd name="T15" fmla="*/ 149 h 278"/>
                <a:gd name="T16" fmla="*/ 30 w 258"/>
                <a:gd name="T17" fmla="*/ 141 h 278"/>
                <a:gd name="T18" fmla="*/ 43 w 258"/>
                <a:gd name="T19" fmla="*/ 137 h 278"/>
                <a:gd name="T20" fmla="*/ 60 w 258"/>
                <a:gd name="T21" fmla="*/ 124 h 278"/>
                <a:gd name="T22" fmla="*/ 78 w 258"/>
                <a:gd name="T23" fmla="*/ 115 h 278"/>
                <a:gd name="T24" fmla="*/ 77 w 258"/>
                <a:gd name="T25" fmla="*/ 103 h 278"/>
                <a:gd name="T26" fmla="*/ 102 w 258"/>
                <a:gd name="T27" fmla="*/ 97 h 278"/>
                <a:gd name="T28" fmla="*/ 113 w 258"/>
                <a:gd name="T29" fmla="*/ 88 h 278"/>
                <a:gd name="T30" fmla="*/ 108 w 258"/>
                <a:gd name="T31" fmla="*/ 78 h 278"/>
                <a:gd name="T32" fmla="*/ 106 w 258"/>
                <a:gd name="T33" fmla="*/ 60 h 278"/>
                <a:gd name="T34" fmla="*/ 99 w 258"/>
                <a:gd name="T35" fmla="*/ 37 h 278"/>
                <a:gd name="T36" fmla="*/ 112 w 258"/>
                <a:gd name="T37" fmla="*/ 28 h 278"/>
                <a:gd name="T38" fmla="*/ 129 w 258"/>
                <a:gd name="T39" fmla="*/ 22 h 278"/>
                <a:gd name="T40" fmla="*/ 150 w 258"/>
                <a:gd name="T41" fmla="*/ 8 h 278"/>
                <a:gd name="T42" fmla="*/ 181 w 258"/>
                <a:gd name="T43" fmla="*/ 4 h 278"/>
                <a:gd name="T44" fmla="*/ 205 w 258"/>
                <a:gd name="T45" fmla="*/ 5 h 278"/>
                <a:gd name="T46" fmla="*/ 216 w 258"/>
                <a:gd name="T47" fmla="*/ 4 h 278"/>
                <a:gd name="T48" fmla="*/ 231 w 258"/>
                <a:gd name="T49" fmla="*/ 0 h 278"/>
                <a:gd name="T50" fmla="*/ 240 w 258"/>
                <a:gd name="T51" fmla="*/ 0 h 278"/>
                <a:gd name="T52" fmla="*/ 257 w 258"/>
                <a:gd name="T53" fmla="*/ 2 h 278"/>
                <a:gd name="T54" fmla="*/ 254 w 258"/>
                <a:gd name="T55" fmla="*/ 10 h 278"/>
                <a:gd name="T56" fmla="*/ 255 w 258"/>
                <a:gd name="T57" fmla="*/ 17 h 278"/>
                <a:gd name="T58" fmla="*/ 255 w 258"/>
                <a:gd name="T59" fmla="*/ 35 h 278"/>
                <a:gd name="T60" fmla="*/ 248 w 258"/>
                <a:gd name="T61" fmla="*/ 50 h 278"/>
                <a:gd name="T62" fmla="*/ 242 w 258"/>
                <a:gd name="T63" fmla="*/ 64 h 278"/>
                <a:gd name="T64" fmla="*/ 254 w 258"/>
                <a:gd name="T65" fmla="*/ 79 h 278"/>
                <a:gd name="T66" fmla="*/ 260 w 258"/>
                <a:gd name="T67" fmla="*/ 91 h 278"/>
                <a:gd name="T68" fmla="*/ 272 w 258"/>
                <a:gd name="T69" fmla="*/ 129 h 278"/>
                <a:gd name="T70" fmla="*/ 278 w 258"/>
                <a:gd name="T71" fmla="*/ 156 h 278"/>
                <a:gd name="T72" fmla="*/ 280 w 258"/>
                <a:gd name="T73" fmla="*/ 197 h 278"/>
                <a:gd name="T74" fmla="*/ 282 w 258"/>
                <a:gd name="T75" fmla="*/ 225 h 278"/>
                <a:gd name="T76" fmla="*/ 293 w 258"/>
                <a:gd name="T77" fmla="*/ 237 h 278"/>
                <a:gd name="T78" fmla="*/ 302 w 258"/>
                <a:gd name="T79" fmla="*/ 246 h 2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8"/>
                <a:gd name="T121" fmla="*/ 0 h 278"/>
                <a:gd name="T122" fmla="*/ 258 w 258"/>
                <a:gd name="T123" fmla="*/ 278 h 27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8" h="278">
                  <a:moveTo>
                    <a:pt x="258" y="210"/>
                  </a:moveTo>
                  <a:lnTo>
                    <a:pt x="179" y="269"/>
                  </a:lnTo>
                  <a:lnTo>
                    <a:pt x="163" y="275"/>
                  </a:lnTo>
                  <a:cubicBezTo>
                    <a:pt x="159" y="276"/>
                    <a:pt x="156" y="278"/>
                    <a:pt x="151" y="278"/>
                  </a:cubicBezTo>
                  <a:cubicBezTo>
                    <a:pt x="150" y="278"/>
                    <a:pt x="148" y="278"/>
                    <a:pt x="148" y="277"/>
                  </a:cubicBezTo>
                  <a:cubicBezTo>
                    <a:pt x="147" y="273"/>
                    <a:pt x="150" y="269"/>
                    <a:pt x="149" y="266"/>
                  </a:cubicBezTo>
                  <a:cubicBezTo>
                    <a:pt x="147" y="263"/>
                    <a:pt x="143" y="262"/>
                    <a:pt x="140" y="261"/>
                  </a:cubicBezTo>
                  <a:cubicBezTo>
                    <a:pt x="138" y="260"/>
                    <a:pt x="136" y="261"/>
                    <a:pt x="134" y="260"/>
                  </a:cubicBezTo>
                  <a:cubicBezTo>
                    <a:pt x="132" y="259"/>
                    <a:pt x="131" y="257"/>
                    <a:pt x="130" y="255"/>
                  </a:cubicBezTo>
                  <a:cubicBezTo>
                    <a:pt x="128" y="254"/>
                    <a:pt x="125" y="255"/>
                    <a:pt x="124" y="253"/>
                  </a:cubicBezTo>
                  <a:cubicBezTo>
                    <a:pt x="123" y="251"/>
                    <a:pt x="124" y="249"/>
                    <a:pt x="124" y="246"/>
                  </a:cubicBezTo>
                  <a:lnTo>
                    <a:pt x="48" y="187"/>
                  </a:lnTo>
                  <a:lnTo>
                    <a:pt x="0" y="152"/>
                  </a:lnTo>
                  <a:lnTo>
                    <a:pt x="0" y="147"/>
                  </a:lnTo>
                  <a:lnTo>
                    <a:pt x="0" y="132"/>
                  </a:lnTo>
                  <a:cubicBezTo>
                    <a:pt x="0" y="129"/>
                    <a:pt x="7" y="127"/>
                    <a:pt x="10" y="124"/>
                  </a:cubicBezTo>
                  <a:cubicBezTo>
                    <a:pt x="12" y="122"/>
                    <a:pt x="15" y="120"/>
                    <a:pt x="18" y="119"/>
                  </a:cubicBezTo>
                  <a:cubicBezTo>
                    <a:pt x="20" y="118"/>
                    <a:pt x="23" y="119"/>
                    <a:pt x="25" y="117"/>
                  </a:cubicBezTo>
                  <a:cubicBezTo>
                    <a:pt x="26" y="117"/>
                    <a:pt x="26" y="114"/>
                    <a:pt x="28" y="114"/>
                  </a:cubicBezTo>
                  <a:cubicBezTo>
                    <a:pt x="30" y="113"/>
                    <a:pt x="33" y="114"/>
                    <a:pt x="36" y="114"/>
                  </a:cubicBezTo>
                  <a:cubicBezTo>
                    <a:pt x="39" y="113"/>
                    <a:pt x="42" y="113"/>
                    <a:pt x="44" y="112"/>
                  </a:cubicBezTo>
                  <a:cubicBezTo>
                    <a:pt x="47" y="109"/>
                    <a:pt x="47" y="105"/>
                    <a:pt x="50" y="103"/>
                  </a:cubicBezTo>
                  <a:cubicBezTo>
                    <a:pt x="53" y="100"/>
                    <a:pt x="58" y="101"/>
                    <a:pt x="62" y="100"/>
                  </a:cubicBezTo>
                  <a:cubicBezTo>
                    <a:pt x="64" y="99"/>
                    <a:pt x="65" y="97"/>
                    <a:pt x="65" y="96"/>
                  </a:cubicBezTo>
                  <a:cubicBezTo>
                    <a:pt x="64" y="94"/>
                    <a:pt x="60" y="94"/>
                    <a:pt x="60" y="92"/>
                  </a:cubicBezTo>
                  <a:cubicBezTo>
                    <a:pt x="60" y="90"/>
                    <a:pt x="62" y="87"/>
                    <a:pt x="64" y="86"/>
                  </a:cubicBezTo>
                  <a:cubicBezTo>
                    <a:pt x="67" y="84"/>
                    <a:pt x="70" y="84"/>
                    <a:pt x="73" y="84"/>
                  </a:cubicBezTo>
                  <a:cubicBezTo>
                    <a:pt x="77" y="83"/>
                    <a:pt x="81" y="81"/>
                    <a:pt x="85" y="81"/>
                  </a:cubicBezTo>
                  <a:cubicBezTo>
                    <a:pt x="87" y="80"/>
                    <a:pt x="89" y="81"/>
                    <a:pt x="91" y="80"/>
                  </a:cubicBezTo>
                  <a:cubicBezTo>
                    <a:pt x="92" y="78"/>
                    <a:pt x="94" y="76"/>
                    <a:pt x="94" y="73"/>
                  </a:cubicBezTo>
                  <a:cubicBezTo>
                    <a:pt x="94" y="71"/>
                    <a:pt x="91" y="71"/>
                    <a:pt x="90" y="69"/>
                  </a:cubicBezTo>
                  <a:cubicBezTo>
                    <a:pt x="90" y="68"/>
                    <a:pt x="91" y="66"/>
                    <a:pt x="90" y="65"/>
                  </a:cubicBezTo>
                  <a:cubicBezTo>
                    <a:pt x="90" y="63"/>
                    <a:pt x="88" y="63"/>
                    <a:pt x="87" y="61"/>
                  </a:cubicBezTo>
                  <a:cubicBezTo>
                    <a:pt x="87" y="58"/>
                    <a:pt x="88" y="54"/>
                    <a:pt x="88" y="50"/>
                  </a:cubicBezTo>
                  <a:cubicBezTo>
                    <a:pt x="88" y="46"/>
                    <a:pt x="88" y="41"/>
                    <a:pt x="87" y="37"/>
                  </a:cubicBezTo>
                  <a:cubicBezTo>
                    <a:pt x="86" y="35"/>
                    <a:pt x="84" y="33"/>
                    <a:pt x="82" y="31"/>
                  </a:cubicBezTo>
                  <a:cubicBezTo>
                    <a:pt x="85" y="31"/>
                    <a:pt x="87" y="31"/>
                    <a:pt x="89" y="29"/>
                  </a:cubicBezTo>
                  <a:cubicBezTo>
                    <a:pt x="91" y="28"/>
                    <a:pt x="91" y="24"/>
                    <a:pt x="93" y="23"/>
                  </a:cubicBezTo>
                  <a:cubicBezTo>
                    <a:pt x="95" y="21"/>
                    <a:pt x="97" y="20"/>
                    <a:pt x="100" y="19"/>
                  </a:cubicBezTo>
                  <a:cubicBezTo>
                    <a:pt x="102" y="19"/>
                    <a:pt x="105" y="19"/>
                    <a:pt x="107" y="18"/>
                  </a:cubicBezTo>
                  <a:cubicBezTo>
                    <a:pt x="110" y="16"/>
                    <a:pt x="111" y="13"/>
                    <a:pt x="114" y="11"/>
                  </a:cubicBezTo>
                  <a:cubicBezTo>
                    <a:pt x="118" y="9"/>
                    <a:pt x="121" y="8"/>
                    <a:pt x="125" y="7"/>
                  </a:cubicBezTo>
                  <a:cubicBezTo>
                    <a:pt x="128" y="6"/>
                    <a:pt x="132" y="6"/>
                    <a:pt x="135" y="5"/>
                  </a:cubicBezTo>
                  <a:cubicBezTo>
                    <a:pt x="140" y="5"/>
                    <a:pt x="145" y="4"/>
                    <a:pt x="151" y="3"/>
                  </a:cubicBezTo>
                  <a:cubicBezTo>
                    <a:pt x="156" y="3"/>
                    <a:pt x="161" y="2"/>
                    <a:pt x="166" y="2"/>
                  </a:cubicBezTo>
                  <a:cubicBezTo>
                    <a:pt x="168" y="2"/>
                    <a:pt x="169" y="3"/>
                    <a:pt x="171" y="4"/>
                  </a:cubicBezTo>
                  <a:cubicBezTo>
                    <a:pt x="173" y="4"/>
                    <a:pt x="174" y="6"/>
                    <a:pt x="175" y="6"/>
                  </a:cubicBezTo>
                  <a:cubicBezTo>
                    <a:pt x="177" y="6"/>
                    <a:pt x="178" y="4"/>
                    <a:pt x="180" y="3"/>
                  </a:cubicBezTo>
                  <a:cubicBezTo>
                    <a:pt x="182" y="2"/>
                    <a:pt x="185" y="2"/>
                    <a:pt x="187" y="1"/>
                  </a:cubicBezTo>
                  <a:cubicBezTo>
                    <a:pt x="189" y="1"/>
                    <a:pt x="190" y="0"/>
                    <a:pt x="192" y="0"/>
                  </a:cubicBezTo>
                  <a:cubicBezTo>
                    <a:pt x="193" y="1"/>
                    <a:pt x="194" y="2"/>
                    <a:pt x="195" y="2"/>
                  </a:cubicBezTo>
                  <a:cubicBezTo>
                    <a:pt x="197" y="2"/>
                    <a:pt x="198" y="0"/>
                    <a:pt x="200" y="0"/>
                  </a:cubicBezTo>
                  <a:cubicBezTo>
                    <a:pt x="202" y="0"/>
                    <a:pt x="205" y="3"/>
                    <a:pt x="207" y="2"/>
                  </a:cubicBezTo>
                  <a:lnTo>
                    <a:pt x="214" y="2"/>
                  </a:lnTo>
                  <a:cubicBezTo>
                    <a:pt x="214" y="2"/>
                    <a:pt x="214" y="4"/>
                    <a:pt x="214" y="5"/>
                  </a:cubicBezTo>
                  <a:cubicBezTo>
                    <a:pt x="213" y="6"/>
                    <a:pt x="212" y="7"/>
                    <a:pt x="211" y="8"/>
                  </a:cubicBezTo>
                  <a:cubicBezTo>
                    <a:pt x="211" y="9"/>
                    <a:pt x="209" y="9"/>
                    <a:pt x="209" y="10"/>
                  </a:cubicBezTo>
                  <a:cubicBezTo>
                    <a:pt x="209" y="11"/>
                    <a:pt x="211" y="12"/>
                    <a:pt x="212" y="14"/>
                  </a:cubicBezTo>
                  <a:cubicBezTo>
                    <a:pt x="212" y="16"/>
                    <a:pt x="211" y="17"/>
                    <a:pt x="211" y="18"/>
                  </a:cubicBezTo>
                  <a:cubicBezTo>
                    <a:pt x="211" y="22"/>
                    <a:pt x="212" y="25"/>
                    <a:pt x="212" y="29"/>
                  </a:cubicBezTo>
                  <a:cubicBezTo>
                    <a:pt x="212" y="32"/>
                    <a:pt x="212" y="36"/>
                    <a:pt x="210" y="38"/>
                  </a:cubicBezTo>
                  <a:cubicBezTo>
                    <a:pt x="210" y="40"/>
                    <a:pt x="207" y="41"/>
                    <a:pt x="206" y="42"/>
                  </a:cubicBezTo>
                  <a:cubicBezTo>
                    <a:pt x="204" y="44"/>
                    <a:pt x="202" y="46"/>
                    <a:pt x="201" y="48"/>
                  </a:cubicBezTo>
                  <a:cubicBezTo>
                    <a:pt x="200" y="50"/>
                    <a:pt x="200" y="52"/>
                    <a:pt x="201" y="53"/>
                  </a:cubicBezTo>
                  <a:cubicBezTo>
                    <a:pt x="201" y="56"/>
                    <a:pt x="202" y="59"/>
                    <a:pt x="204" y="61"/>
                  </a:cubicBezTo>
                  <a:cubicBezTo>
                    <a:pt x="206" y="63"/>
                    <a:pt x="209" y="64"/>
                    <a:pt x="211" y="66"/>
                  </a:cubicBezTo>
                  <a:cubicBezTo>
                    <a:pt x="212" y="68"/>
                    <a:pt x="210" y="70"/>
                    <a:pt x="211" y="72"/>
                  </a:cubicBezTo>
                  <a:cubicBezTo>
                    <a:pt x="212" y="74"/>
                    <a:pt x="214" y="75"/>
                    <a:pt x="216" y="76"/>
                  </a:cubicBezTo>
                  <a:cubicBezTo>
                    <a:pt x="217" y="77"/>
                    <a:pt x="220" y="77"/>
                    <a:pt x="221" y="78"/>
                  </a:cubicBezTo>
                  <a:lnTo>
                    <a:pt x="226" y="107"/>
                  </a:lnTo>
                  <a:cubicBezTo>
                    <a:pt x="225" y="107"/>
                    <a:pt x="223" y="107"/>
                    <a:pt x="223" y="109"/>
                  </a:cubicBezTo>
                  <a:cubicBezTo>
                    <a:pt x="225" y="116"/>
                    <a:pt x="230" y="123"/>
                    <a:pt x="231" y="130"/>
                  </a:cubicBezTo>
                  <a:cubicBezTo>
                    <a:pt x="232" y="136"/>
                    <a:pt x="229" y="143"/>
                    <a:pt x="230" y="149"/>
                  </a:cubicBezTo>
                  <a:cubicBezTo>
                    <a:pt x="230" y="154"/>
                    <a:pt x="234" y="159"/>
                    <a:pt x="233" y="164"/>
                  </a:cubicBezTo>
                  <a:cubicBezTo>
                    <a:pt x="232" y="167"/>
                    <a:pt x="225" y="166"/>
                    <a:pt x="226" y="169"/>
                  </a:cubicBezTo>
                  <a:cubicBezTo>
                    <a:pt x="226" y="176"/>
                    <a:pt x="233" y="181"/>
                    <a:pt x="235" y="187"/>
                  </a:cubicBezTo>
                  <a:cubicBezTo>
                    <a:pt x="236" y="190"/>
                    <a:pt x="234" y="195"/>
                    <a:pt x="236" y="198"/>
                  </a:cubicBezTo>
                  <a:cubicBezTo>
                    <a:pt x="238" y="200"/>
                    <a:pt x="242" y="197"/>
                    <a:pt x="244" y="197"/>
                  </a:cubicBezTo>
                  <a:cubicBezTo>
                    <a:pt x="248" y="198"/>
                    <a:pt x="252" y="199"/>
                    <a:pt x="254" y="202"/>
                  </a:cubicBezTo>
                  <a:cubicBezTo>
                    <a:pt x="255" y="203"/>
                    <a:pt x="251" y="204"/>
                    <a:pt x="251" y="205"/>
                  </a:cubicBezTo>
                  <a:cubicBezTo>
                    <a:pt x="252" y="208"/>
                    <a:pt x="256" y="209"/>
                    <a:pt x="258" y="210"/>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74" name="Freeform 2581"/>
            <p:cNvSpPr>
              <a:spLocks noChangeAspect="1"/>
            </p:cNvSpPr>
            <p:nvPr/>
          </p:nvSpPr>
          <p:spPr bwMode="auto">
            <a:xfrm>
              <a:off x="16432487" y="7796100"/>
              <a:ext cx="324654" cy="623850"/>
            </a:xfrm>
            <a:custGeom>
              <a:avLst/>
              <a:gdLst>
                <a:gd name="T0" fmla="*/ 30 w 40"/>
                <a:gd name="T1" fmla="*/ 97 h 86"/>
                <a:gd name="T2" fmla="*/ 23 w 40"/>
                <a:gd name="T3" fmla="*/ 102 h 86"/>
                <a:gd name="T4" fmla="*/ 20 w 40"/>
                <a:gd name="T5" fmla="*/ 99 h 86"/>
                <a:gd name="T6" fmla="*/ 12 w 40"/>
                <a:gd name="T7" fmla="*/ 99 h 86"/>
                <a:gd name="T8" fmla="*/ 7 w 40"/>
                <a:gd name="T9" fmla="*/ 102 h 86"/>
                <a:gd name="T10" fmla="*/ 10 w 40"/>
                <a:gd name="T11" fmla="*/ 93 h 86"/>
                <a:gd name="T12" fmla="*/ 8 w 40"/>
                <a:gd name="T13" fmla="*/ 84 h 86"/>
                <a:gd name="T14" fmla="*/ 12 w 40"/>
                <a:gd name="T15" fmla="*/ 72 h 86"/>
                <a:gd name="T16" fmla="*/ 8 w 40"/>
                <a:gd name="T17" fmla="*/ 72 h 86"/>
                <a:gd name="T18" fmla="*/ 4 w 40"/>
                <a:gd name="T19" fmla="*/ 73 h 86"/>
                <a:gd name="T20" fmla="*/ 7 w 40"/>
                <a:gd name="T21" fmla="*/ 67 h 86"/>
                <a:gd name="T22" fmla="*/ 7 w 40"/>
                <a:gd name="T23" fmla="*/ 63 h 86"/>
                <a:gd name="T24" fmla="*/ 4 w 40"/>
                <a:gd name="T25" fmla="*/ 67 h 86"/>
                <a:gd name="T26" fmla="*/ 0 w 40"/>
                <a:gd name="T27" fmla="*/ 66 h 86"/>
                <a:gd name="T28" fmla="*/ 2 w 40"/>
                <a:gd name="T29" fmla="*/ 59 h 86"/>
                <a:gd name="T30" fmla="*/ 6 w 40"/>
                <a:gd name="T31" fmla="*/ 50 h 86"/>
                <a:gd name="T32" fmla="*/ 8 w 40"/>
                <a:gd name="T33" fmla="*/ 41 h 86"/>
                <a:gd name="T34" fmla="*/ 10 w 40"/>
                <a:gd name="T35" fmla="*/ 35 h 86"/>
                <a:gd name="T36" fmla="*/ 12 w 40"/>
                <a:gd name="T37" fmla="*/ 29 h 86"/>
                <a:gd name="T38" fmla="*/ 12 w 40"/>
                <a:gd name="T39" fmla="*/ 19 h 86"/>
                <a:gd name="T40" fmla="*/ 10 w 40"/>
                <a:gd name="T41" fmla="*/ 12 h 86"/>
                <a:gd name="T42" fmla="*/ 8 w 40"/>
                <a:gd name="T43" fmla="*/ 5 h 86"/>
                <a:gd name="T44" fmla="*/ 18 w 40"/>
                <a:gd name="T45" fmla="*/ 0 h 86"/>
                <a:gd name="T46" fmla="*/ 22 w 40"/>
                <a:gd name="T47" fmla="*/ 2 h 86"/>
                <a:gd name="T48" fmla="*/ 19 w 40"/>
                <a:gd name="T49" fmla="*/ 7 h 86"/>
                <a:gd name="T50" fmla="*/ 26 w 40"/>
                <a:gd name="T51" fmla="*/ 6 h 86"/>
                <a:gd name="T52" fmla="*/ 31 w 40"/>
                <a:gd name="T53" fmla="*/ 7 h 86"/>
                <a:gd name="T54" fmla="*/ 35 w 40"/>
                <a:gd name="T55" fmla="*/ 4 h 86"/>
                <a:gd name="T56" fmla="*/ 43 w 40"/>
                <a:gd name="T57" fmla="*/ 4 h 86"/>
                <a:gd name="T58" fmla="*/ 42 w 40"/>
                <a:gd name="T59" fmla="*/ 10 h 86"/>
                <a:gd name="T60" fmla="*/ 48 w 40"/>
                <a:gd name="T61" fmla="*/ 11 h 86"/>
                <a:gd name="T62" fmla="*/ 43 w 40"/>
                <a:gd name="T63" fmla="*/ 18 h 86"/>
                <a:gd name="T64" fmla="*/ 37 w 40"/>
                <a:gd name="T65" fmla="*/ 23 h 86"/>
                <a:gd name="T66" fmla="*/ 38 w 40"/>
                <a:gd name="T67" fmla="*/ 36 h 86"/>
                <a:gd name="T68" fmla="*/ 36 w 40"/>
                <a:gd name="T69" fmla="*/ 40 h 86"/>
                <a:gd name="T70" fmla="*/ 37 w 40"/>
                <a:gd name="T71" fmla="*/ 43 h 86"/>
                <a:gd name="T72" fmla="*/ 36 w 40"/>
                <a:gd name="T73" fmla="*/ 49 h 86"/>
                <a:gd name="T74" fmla="*/ 30 w 40"/>
                <a:gd name="T75" fmla="*/ 52 h 86"/>
                <a:gd name="T76" fmla="*/ 32 w 40"/>
                <a:gd name="T77" fmla="*/ 59 h 86"/>
                <a:gd name="T78" fmla="*/ 36 w 40"/>
                <a:gd name="T79" fmla="*/ 61 h 86"/>
                <a:gd name="T80" fmla="*/ 36 w 40"/>
                <a:gd name="T81" fmla="*/ 65 h 86"/>
                <a:gd name="T82" fmla="*/ 31 w 40"/>
                <a:gd name="T83" fmla="*/ 69 h 86"/>
                <a:gd name="T84" fmla="*/ 31 w 40"/>
                <a:gd name="T85" fmla="*/ 74 h 86"/>
                <a:gd name="T86" fmla="*/ 36 w 40"/>
                <a:gd name="T87" fmla="*/ 80 h 86"/>
                <a:gd name="T88" fmla="*/ 31 w 40"/>
                <a:gd name="T89" fmla="*/ 85 h 86"/>
                <a:gd name="T90" fmla="*/ 28 w 40"/>
                <a:gd name="T91" fmla="*/ 90 h 86"/>
                <a:gd name="T92" fmla="*/ 30 w 40"/>
                <a:gd name="T93" fmla="*/ 97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
                <a:gd name="T142" fmla="*/ 0 h 86"/>
                <a:gd name="T143" fmla="*/ 40 w 40"/>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 h="86">
                  <a:moveTo>
                    <a:pt x="25" y="81"/>
                  </a:moveTo>
                  <a:cubicBezTo>
                    <a:pt x="23" y="83"/>
                    <a:pt x="21" y="85"/>
                    <a:pt x="19" y="85"/>
                  </a:cubicBezTo>
                  <a:cubicBezTo>
                    <a:pt x="18" y="85"/>
                    <a:pt x="18" y="84"/>
                    <a:pt x="17" y="83"/>
                  </a:cubicBezTo>
                  <a:cubicBezTo>
                    <a:pt x="15" y="83"/>
                    <a:pt x="12" y="83"/>
                    <a:pt x="10" y="83"/>
                  </a:cubicBezTo>
                  <a:cubicBezTo>
                    <a:pt x="8" y="83"/>
                    <a:pt x="6" y="86"/>
                    <a:pt x="6" y="85"/>
                  </a:cubicBezTo>
                  <a:cubicBezTo>
                    <a:pt x="5" y="82"/>
                    <a:pt x="7" y="80"/>
                    <a:pt x="8" y="78"/>
                  </a:cubicBezTo>
                  <a:cubicBezTo>
                    <a:pt x="8" y="75"/>
                    <a:pt x="7" y="72"/>
                    <a:pt x="7" y="70"/>
                  </a:cubicBezTo>
                  <a:cubicBezTo>
                    <a:pt x="8" y="66"/>
                    <a:pt x="10" y="63"/>
                    <a:pt x="10" y="60"/>
                  </a:cubicBezTo>
                  <a:cubicBezTo>
                    <a:pt x="10" y="59"/>
                    <a:pt x="8" y="60"/>
                    <a:pt x="7" y="60"/>
                  </a:cubicBezTo>
                  <a:cubicBezTo>
                    <a:pt x="6" y="61"/>
                    <a:pt x="4" y="62"/>
                    <a:pt x="3" y="61"/>
                  </a:cubicBezTo>
                  <a:cubicBezTo>
                    <a:pt x="3" y="59"/>
                    <a:pt x="5" y="58"/>
                    <a:pt x="6" y="56"/>
                  </a:cubicBezTo>
                  <a:cubicBezTo>
                    <a:pt x="6" y="55"/>
                    <a:pt x="7" y="53"/>
                    <a:pt x="6" y="53"/>
                  </a:cubicBezTo>
                  <a:cubicBezTo>
                    <a:pt x="4" y="53"/>
                    <a:pt x="5" y="56"/>
                    <a:pt x="3" y="56"/>
                  </a:cubicBezTo>
                  <a:cubicBezTo>
                    <a:pt x="2" y="56"/>
                    <a:pt x="1" y="56"/>
                    <a:pt x="0" y="55"/>
                  </a:cubicBezTo>
                  <a:cubicBezTo>
                    <a:pt x="0" y="53"/>
                    <a:pt x="1" y="51"/>
                    <a:pt x="2" y="49"/>
                  </a:cubicBezTo>
                  <a:cubicBezTo>
                    <a:pt x="2" y="47"/>
                    <a:pt x="4" y="45"/>
                    <a:pt x="5" y="42"/>
                  </a:cubicBezTo>
                  <a:cubicBezTo>
                    <a:pt x="6" y="39"/>
                    <a:pt x="7" y="37"/>
                    <a:pt x="7" y="34"/>
                  </a:cubicBezTo>
                  <a:cubicBezTo>
                    <a:pt x="8" y="32"/>
                    <a:pt x="7" y="31"/>
                    <a:pt x="8" y="29"/>
                  </a:cubicBezTo>
                  <a:cubicBezTo>
                    <a:pt x="8" y="27"/>
                    <a:pt x="10" y="26"/>
                    <a:pt x="10" y="24"/>
                  </a:cubicBezTo>
                  <a:cubicBezTo>
                    <a:pt x="10" y="21"/>
                    <a:pt x="10" y="18"/>
                    <a:pt x="10" y="16"/>
                  </a:cubicBezTo>
                  <a:cubicBezTo>
                    <a:pt x="9" y="14"/>
                    <a:pt x="9" y="12"/>
                    <a:pt x="8" y="10"/>
                  </a:cubicBezTo>
                  <a:cubicBezTo>
                    <a:pt x="8" y="8"/>
                    <a:pt x="8" y="6"/>
                    <a:pt x="7" y="4"/>
                  </a:cubicBezTo>
                  <a:cubicBezTo>
                    <a:pt x="10" y="3"/>
                    <a:pt x="12" y="1"/>
                    <a:pt x="15" y="0"/>
                  </a:cubicBezTo>
                  <a:cubicBezTo>
                    <a:pt x="16" y="0"/>
                    <a:pt x="18" y="1"/>
                    <a:pt x="18" y="2"/>
                  </a:cubicBezTo>
                  <a:cubicBezTo>
                    <a:pt x="18" y="4"/>
                    <a:pt x="14" y="5"/>
                    <a:pt x="16" y="6"/>
                  </a:cubicBezTo>
                  <a:cubicBezTo>
                    <a:pt x="17" y="7"/>
                    <a:pt x="20" y="5"/>
                    <a:pt x="22" y="5"/>
                  </a:cubicBezTo>
                  <a:cubicBezTo>
                    <a:pt x="23" y="5"/>
                    <a:pt x="25" y="6"/>
                    <a:pt x="26" y="6"/>
                  </a:cubicBezTo>
                  <a:cubicBezTo>
                    <a:pt x="27" y="5"/>
                    <a:pt x="28" y="3"/>
                    <a:pt x="29" y="3"/>
                  </a:cubicBezTo>
                  <a:cubicBezTo>
                    <a:pt x="31" y="3"/>
                    <a:pt x="34" y="2"/>
                    <a:pt x="36" y="3"/>
                  </a:cubicBezTo>
                  <a:cubicBezTo>
                    <a:pt x="37" y="4"/>
                    <a:pt x="35" y="6"/>
                    <a:pt x="35" y="8"/>
                  </a:cubicBezTo>
                  <a:cubicBezTo>
                    <a:pt x="36" y="9"/>
                    <a:pt x="40" y="8"/>
                    <a:pt x="40" y="9"/>
                  </a:cubicBezTo>
                  <a:cubicBezTo>
                    <a:pt x="40" y="12"/>
                    <a:pt x="37" y="13"/>
                    <a:pt x="36" y="15"/>
                  </a:cubicBezTo>
                  <a:cubicBezTo>
                    <a:pt x="34" y="17"/>
                    <a:pt x="32" y="17"/>
                    <a:pt x="31" y="19"/>
                  </a:cubicBezTo>
                  <a:cubicBezTo>
                    <a:pt x="30" y="23"/>
                    <a:pt x="33" y="26"/>
                    <a:pt x="32" y="30"/>
                  </a:cubicBezTo>
                  <a:cubicBezTo>
                    <a:pt x="32" y="31"/>
                    <a:pt x="30" y="32"/>
                    <a:pt x="30" y="33"/>
                  </a:cubicBezTo>
                  <a:cubicBezTo>
                    <a:pt x="29" y="34"/>
                    <a:pt x="31" y="35"/>
                    <a:pt x="31" y="36"/>
                  </a:cubicBezTo>
                  <a:cubicBezTo>
                    <a:pt x="31" y="38"/>
                    <a:pt x="31" y="40"/>
                    <a:pt x="30" y="41"/>
                  </a:cubicBezTo>
                  <a:cubicBezTo>
                    <a:pt x="28" y="42"/>
                    <a:pt x="25" y="41"/>
                    <a:pt x="25" y="43"/>
                  </a:cubicBezTo>
                  <a:cubicBezTo>
                    <a:pt x="24" y="45"/>
                    <a:pt x="26" y="47"/>
                    <a:pt x="27" y="49"/>
                  </a:cubicBezTo>
                  <a:cubicBezTo>
                    <a:pt x="28" y="50"/>
                    <a:pt x="30" y="50"/>
                    <a:pt x="30" y="51"/>
                  </a:cubicBezTo>
                  <a:cubicBezTo>
                    <a:pt x="31" y="52"/>
                    <a:pt x="31" y="53"/>
                    <a:pt x="30" y="54"/>
                  </a:cubicBezTo>
                  <a:cubicBezTo>
                    <a:pt x="29" y="56"/>
                    <a:pt x="27" y="57"/>
                    <a:pt x="26" y="58"/>
                  </a:cubicBezTo>
                  <a:cubicBezTo>
                    <a:pt x="26" y="59"/>
                    <a:pt x="26" y="61"/>
                    <a:pt x="26" y="62"/>
                  </a:cubicBezTo>
                  <a:cubicBezTo>
                    <a:pt x="27" y="64"/>
                    <a:pt x="30" y="65"/>
                    <a:pt x="30" y="67"/>
                  </a:cubicBezTo>
                  <a:cubicBezTo>
                    <a:pt x="30" y="69"/>
                    <a:pt x="27" y="69"/>
                    <a:pt x="26" y="71"/>
                  </a:cubicBezTo>
                  <a:cubicBezTo>
                    <a:pt x="25" y="72"/>
                    <a:pt x="23" y="74"/>
                    <a:pt x="23" y="75"/>
                  </a:cubicBezTo>
                  <a:cubicBezTo>
                    <a:pt x="23" y="78"/>
                    <a:pt x="24" y="79"/>
                    <a:pt x="25" y="8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75" name="Freeform 2584"/>
            <p:cNvSpPr>
              <a:spLocks noChangeAspect="1"/>
            </p:cNvSpPr>
            <p:nvPr/>
          </p:nvSpPr>
          <p:spPr bwMode="auto">
            <a:xfrm>
              <a:off x="18005803" y="7172250"/>
              <a:ext cx="1165417" cy="1135726"/>
            </a:xfrm>
            <a:custGeom>
              <a:avLst/>
              <a:gdLst>
                <a:gd name="T0" fmla="*/ 94 w 145"/>
                <a:gd name="T1" fmla="*/ 29 h 154"/>
                <a:gd name="T2" fmla="*/ 80 w 145"/>
                <a:gd name="T3" fmla="*/ 38 h 154"/>
                <a:gd name="T4" fmla="*/ 82 w 145"/>
                <a:gd name="T5" fmla="*/ 58 h 154"/>
                <a:gd name="T6" fmla="*/ 97 w 145"/>
                <a:gd name="T7" fmla="*/ 71 h 154"/>
                <a:gd name="T8" fmla="*/ 119 w 145"/>
                <a:gd name="T9" fmla="*/ 102 h 154"/>
                <a:gd name="T10" fmla="*/ 138 w 145"/>
                <a:gd name="T11" fmla="*/ 105 h 154"/>
                <a:gd name="T12" fmla="*/ 140 w 145"/>
                <a:gd name="T13" fmla="*/ 118 h 154"/>
                <a:gd name="T14" fmla="*/ 169 w 145"/>
                <a:gd name="T15" fmla="*/ 133 h 154"/>
                <a:gd name="T16" fmla="*/ 167 w 145"/>
                <a:gd name="T17" fmla="*/ 143 h 154"/>
                <a:gd name="T18" fmla="*/ 156 w 145"/>
                <a:gd name="T19" fmla="*/ 136 h 154"/>
                <a:gd name="T20" fmla="*/ 145 w 145"/>
                <a:gd name="T21" fmla="*/ 147 h 154"/>
                <a:gd name="T22" fmla="*/ 154 w 145"/>
                <a:gd name="T23" fmla="*/ 159 h 154"/>
                <a:gd name="T24" fmla="*/ 145 w 145"/>
                <a:gd name="T25" fmla="*/ 167 h 154"/>
                <a:gd name="T26" fmla="*/ 139 w 145"/>
                <a:gd name="T27" fmla="*/ 184 h 154"/>
                <a:gd name="T28" fmla="*/ 136 w 145"/>
                <a:gd name="T29" fmla="*/ 173 h 154"/>
                <a:gd name="T30" fmla="*/ 139 w 145"/>
                <a:gd name="T31" fmla="*/ 163 h 154"/>
                <a:gd name="T32" fmla="*/ 132 w 145"/>
                <a:gd name="T33" fmla="*/ 143 h 154"/>
                <a:gd name="T34" fmla="*/ 121 w 145"/>
                <a:gd name="T35" fmla="*/ 138 h 154"/>
                <a:gd name="T36" fmla="*/ 115 w 145"/>
                <a:gd name="T37" fmla="*/ 132 h 154"/>
                <a:gd name="T38" fmla="*/ 102 w 145"/>
                <a:gd name="T39" fmla="*/ 119 h 154"/>
                <a:gd name="T40" fmla="*/ 84 w 145"/>
                <a:gd name="T41" fmla="*/ 111 h 154"/>
                <a:gd name="T42" fmla="*/ 66 w 145"/>
                <a:gd name="T43" fmla="*/ 95 h 154"/>
                <a:gd name="T44" fmla="*/ 56 w 145"/>
                <a:gd name="T45" fmla="*/ 82 h 154"/>
                <a:gd name="T46" fmla="*/ 47 w 145"/>
                <a:gd name="T47" fmla="*/ 62 h 154"/>
                <a:gd name="T48" fmla="*/ 29 w 145"/>
                <a:gd name="T49" fmla="*/ 55 h 154"/>
                <a:gd name="T50" fmla="*/ 16 w 145"/>
                <a:gd name="T51" fmla="*/ 66 h 154"/>
                <a:gd name="T52" fmla="*/ 8 w 145"/>
                <a:gd name="T53" fmla="*/ 66 h 154"/>
                <a:gd name="T54" fmla="*/ 10 w 145"/>
                <a:gd name="T55" fmla="*/ 61 h 154"/>
                <a:gd name="T56" fmla="*/ 4 w 145"/>
                <a:gd name="T57" fmla="*/ 46 h 154"/>
                <a:gd name="T58" fmla="*/ 6 w 145"/>
                <a:gd name="T59" fmla="*/ 37 h 154"/>
                <a:gd name="T60" fmla="*/ 1 w 145"/>
                <a:gd name="T61" fmla="*/ 25 h 154"/>
                <a:gd name="T62" fmla="*/ 12 w 145"/>
                <a:gd name="T63" fmla="*/ 23 h 154"/>
                <a:gd name="T64" fmla="*/ 20 w 145"/>
                <a:gd name="T65" fmla="*/ 16 h 154"/>
                <a:gd name="T66" fmla="*/ 29 w 145"/>
                <a:gd name="T67" fmla="*/ 20 h 154"/>
                <a:gd name="T68" fmla="*/ 36 w 145"/>
                <a:gd name="T69" fmla="*/ 16 h 154"/>
                <a:gd name="T70" fmla="*/ 46 w 145"/>
                <a:gd name="T71" fmla="*/ 16 h 154"/>
                <a:gd name="T72" fmla="*/ 49 w 145"/>
                <a:gd name="T73" fmla="*/ 10 h 154"/>
                <a:gd name="T74" fmla="*/ 54 w 145"/>
                <a:gd name="T75" fmla="*/ 5 h 154"/>
                <a:gd name="T76" fmla="*/ 62 w 145"/>
                <a:gd name="T77" fmla="*/ 4 h 154"/>
                <a:gd name="T78" fmla="*/ 79 w 145"/>
                <a:gd name="T79" fmla="*/ 0 h 154"/>
                <a:gd name="T80" fmla="*/ 90 w 145"/>
                <a:gd name="T81" fmla="*/ 10 h 154"/>
                <a:gd name="T82" fmla="*/ 97 w 145"/>
                <a:gd name="T83" fmla="*/ 14 h 154"/>
                <a:gd name="T84" fmla="*/ 101 w 145"/>
                <a:gd name="T85" fmla="*/ 29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
                <a:gd name="T130" fmla="*/ 0 h 154"/>
                <a:gd name="T131" fmla="*/ 145 w 145"/>
                <a:gd name="T132" fmla="*/ 154 h 1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 h="154">
                  <a:moveTo>
                    <a:pt x="84" y="24"/>
                  </a:moveTo>
                  <a:cubicBezTo>
                    <a:pt x="83" y="24"/>
                    <a:pt x="82" y="24"/>
                    <a:pt x="81" y="24"/>
                  </a:cubicBezTo>
                  <a:cubicBezTo>
                    <a:pt x="80" y="24"/>
                    <a:pt x="79" y="23"/>
                    <a:pt x="78" y="24"/>
                  </a:cubicBezTo>
                  <a:cubicBezTo>
                    <a:pt x="76" y="24"/>
                    <a:pt x="75" y="26"/>
                    <a:pt x="74" y="26"/>
                  </a:cubicBezTo>
                  <a:cubicBezTo>
                    <a:pt x="72" y="27"/>
                    <a:pt x="70" y="26"/>
                    <a:pt x="69" y="27"/>
                  </a:cubicBezTo>
                  <a:cubicBezTo>
                    <a:pt x="68" y="28"/>
                    <a:pt x="67" y="30"/>
                    <a:pt x="67" y="32"/>
                  </a:cubicBezTo>
                  <a:cubicBezTo>
                    <a:pt x="67" y="34"/>
                    <a:pt x="70" y="35"/>
                    <a:pt x="70" y="37"/>
                  </a:cubicBezTo>
                  <a:cubicBezTo>
                    <a:pt x="70" y="38"/>
                    <a:pt x="67" y="39"/>
                    <a:pt x="67" y="40"/>
                  </a:cubicBezTo>
                  <a:cubicBezTo>
                    <a:pt x="67" y="43"/>
                    <a:pt x="67" y="46"/>
                    <a:pt x="68" y="48"/>
                  </a:cubicBezTo>
                  <a:cubicBezTo>
                    <a:pt x="69" y="50"/>
                    <a:pt x="70" y="52"/>
                    <a:pt x="71" y="54"/>
                  </a:cubicBezTo>
                  <a:cubicBezTo>
                    <a:pt x="72" y="55"/>
                    <a:pt x="74" y="53"/>
                    <a:pt x="75" y="54"/>
                  </a:cubicBezTo>
                  <a:cubicBezTo>
                    <a:pt x="77" y="55"/>
                    <a:pt x="79" y="58"/>
                    <a:pt x="81" y="59"/>
                  </a:cubicBezTo>
                  <a:cubicBezTo>
                    <a:pt x="82" y="60"/>
                    <a:pt x="83" y="59"/>
                    <a:pt x="84" y="60"/>
                  </a:cubicBezTo>
                  <a:cubicBezTo>
                    <a:pt x="86" y="65"/>
                    <a:pt x="87" y="72"/>
                    <a:pt x="90" y="77"/>
                  </a:cubicBezTo>
                  <a:cubicBezTo>
                    <a:pt x="92" y="81"/>
                    <a:pt x="96" y="82"/>
                    <a:pt x="99" y="85"/>
                  </a:cubicBezTo>
                  <a:cubicBezTo>
                    <a:pt x="100" y="86"/>
                    <a:pt x="101" y="87"/>
                    <a:pt x="102" y="87"/>
                  </a:cubicBezTo>
                  <a:cubicBezTo>
                    <a:pt x="105" y="88"/>
                    <a:pt x="108" y="87"/>
                    <a:pt x="112" y="87"/>
                  </a:cubicBezTo>
                  <a:cubicBezTo>
                    <a:pt x="113" y="87"/>
                    <a:pt x="114" y="87"/>
                    <a:pt x="115" y="87"/>
                  </a:cubicBezTo>
                  <a:cubicBezTo>
                    <a:pt x="116" y="88"/>
                    <a:pt x="115" y="90"/>
                    <a:pt x="114" y="91"/>
                  </a:cubicBezTo>
                  <a:cubicBezTo>
                    <a:pt x="114" y="92"/>
                    <a:pt x="112" y="93"/>
                    <a:pt x="112" y="94"/>
                  </a:cubicBezTo>
                  <a:cubicBezTo>
                    <a:pt x="113" y="96"/>
                    <a:pt x="115" y="97"/>
                    <a:pt x="117" y="98"/>
                  </a:cubicBezTo>
                  <a:cubicBezTo>
                    <a:pt x="120" y="100"/>
                    <a:pt x="124" y="100"/>
                    <a:pt x="126" y="101"/>
                  </a:cubicBezTo>
                  <a:cubicBezTo>
                    <a:pt x="130" y="103"/>
                    <a:pt x="132" y="106"/>
                    <a:pt x="135" y="108"/>
                  </a:cubicBezTo>
                  <a:cubicBezTo>
                    <a:pt x="137" y="109"/>
                    <a:pt x="139" y="109"/>
                    <a:pt x="141" y="111"/>
                  </a:cubicBezTo>
                  <a:cubicBezTo>
                    <a:pt x="142" y="112"/>
                    <a:pt x="143" y="113"/>
                    <a:pt x="143" y="115"/>
                  </a:cubicBezTo>
                  <a:cubicBezTo>
                    <a:pt x="143" y="118"/>
                    <a:pt x="145" y="121"/>
                    <a:pt x="143" y="123"/>
                  </a:cubicBezTo>
                  <a:cubicBezTo>
                    <a:pt x="142" y="124"/>
                    <a:pt x="140" y="121"/>
                    <a:pt x="139" y="119"/>
                  </a:cubicBezTo>
                  <a:cubicBezTo>
                    <a:pt x="138" y="118"/>
                    <a:pt x="139" y="116"/>
                    <a:pt x="138" y="115"/>
                  </a:cubicBezTo>
                  <a:cubicBezTo>
                    <a:pt x="138" y="114"/>
                    <a:pt x="137" y="115"/>
                    <a:pt x="136" y="115"/>
                  </a:cubicBezTo>
                  <a:cubicBezTo>
                    <a:pt x="134" y="114"/>
                    <a:pt x="132" y="114"/>
                    <a:pt x="130" y="113"/>
                  </a:cubicBezTo>
                  <a:cubicBezTo>
                    <a:pt x="129" y="113"/>
                    <a:pt x="128" y="111"/>
                    <a:pt x="127" y="111"/>
                  </a:cubicBezTo>
                  <a:cubicBezTo>
                    <a:pt x="125" y="112"/>
                    <a:pt x="123" y="114"/>
                    <a:pt x="122" y="115"/>
                  </a:cubicBezTo>
                  <a:cubicBezTo>
                    <a:pt x="121" y="117"/>
                    <a:pt x="121" y="120"/>
                    <a:pt x="121" y="122"/>
                  </a:cubicBezTo>
                  <a:cubicBezTo>
                    <a:pt x="121" y="123"/>
                    <a:pt x="121" y="124"/>
                    <a:pt x="121" y="125"/>
                  </a:cubicBezTo>
                  <a:cubicBezTo>
                    <a:pt x="123" y="127"/>
                    <a:pt x="126" y="127"/>
                    <a:pt x="128" y="129"/>
                  </a:cubicBezTo>
                  <a:cubicBezTo>
                    <a:pt x="129" y="129"/>
                    <a:pt x="128" y="131"/>
                    <a:pt x="128" y="132"/>
                  </a:cubicBezTo>
                  <a:cubicBezTo>
                    <a:pt x="128" y="133"/>
                    <a:pt x="130" y="135"/>
                    <a:pt x="129" y="137"/>
                  </a:cubicBezTo>
                  <a:cubicBezTo>
                    <a:pt x="128" y="138"/>
                    <a:pt x="127" y="136"/>
                    <a:pt x="125" y="137"/>
                  </a:cubicBezTo>
                  <a:cubicBezTo>
                    <a:pt x="124" y="137"/>
                    <a:pt x="122" y="138"/>
                    <a:pt x="121" y="139"/>
                  </a:cubicBezTo>
                  <a:cubicBezTo>
                    <a:pt x="121" y="141"/>
                    <a:pt x="122" y="144"/>
                    <a:pt x="121" y="146"/>
                  </a:cubicBezTo>
                  <a:cubicBezTo>
                    <a:pt x="121" y="147"/>
                    <a:pt x="118" y="147"/>
                    <a:pt x="118" y="148"/>
                  </a:cubicBezTo>
                  <a:cubicBezTo>
                    <a:pt x="117" y="150"/>
                    <a:pt x="118" y="152"/>
                    <a:pt x="116" y="153"/>
                  </a:cubicBezTo>
                  <a:cubicBezTo>
                    <a:pt x="115" y="154"/>
                    <a:pt x="113" y="153"/>
                    <a:pt x="112" y="152"/>
                  </a:cubicBezTo>
                  <a:cubicBezTo>
                    <a:pt x="111" y="152"/>
                    <a:pt x="111" y="151"/>
                    <a:pt x="111" y="150"/>
                  </a:cubicBezTo>
                  <a:cubicBezTo>
                    <a:pt x="112" y="148"/>
                    <a:pt x="113" y="146"/>
                    <a:pt x="113" y="144"/>
                  </a:cubicBezTo>
                  <a:cubicBezTo>
                    <a:pt x="113" y="143"/>
                    <a:pt x="112" y="142"/>
                    <a:pt x="113" y="142"/>
                  </a:cubicBezTo>
                  <a:cubicBezTo>
                    <a:pt x="114" y="140"/>
                    <a:pt x="117" y="141"/>
                    <a:pt x="118" y="140"/>
                  </a:cubicBezTo>
                  <a:cubicBezTo>
                    <a:pt x="118" y="138"/>
                    <a:pt x="116" y="137"/>
                    <a:pt x="116" y="136"/>
                  </a:cubicBezTo>
                  <a:cubicBezTo>
                    <a:pt x="115" y="135"/>
                    <a:pt x="116" y="134"/>
                    <a:pt x="115" y="133"/>
                  </a:cubicBezTo>
                  <a:cubicBezTo>
                    <a:pt x="115" y="131"/>
                    <a:pt x="114" y="129"/>
                    <a:pt x="113" y="127"/>
                  </a:cubicBezTo>
                  <a:cubicBezTo>
                    <a:pt x="112" y="125"/>
                    <a:pt x="111" y="121"/>
                    <a:pt x="110" y="119"/>
                  </a:cubicBezTo>
                  <a:cubicBezTo>
                    <a:pt x="109" y="118"/>
                    <a:pt x="108" y="119"/>
                    <a:pt x="108" y="119"/>
                  </a:cubicBezTo>
                  <a:cubicBezTo>
                    <a:pt x="107" y="119"/>
                    <a:pt x="105" y="119"/>
                    <a:pt x="105" y="118"/>
                  </a:cubicBezTo>
                  <a:cubicBezTo>
                    <a:pt x="103" y="117"/>
                    <a:pt x="102" y="116"/>
                    <a:pt x="101" y="115"/>
                  </a:cubicBezTo>
                  <a:cubicBezTo>
                    <a:pt x="101" y="114"/>
                    <a:pt x="103" y="114"/>
                    <a:pt x="102" y="114"/>
                  </a:cubicBezTo>
                  <a:cubicBezTo>
                    <a:pt x="102" y="112"/>
                    <a:pt x="101" y="111"/>
                    <a:pt x="100" y="110"/>
                  </a:cubicBezTo>
                  <a:cubicBezTo>
                    <a:pt x="99" y="109"/>
                    <a:pt x="97" y="110"/>
                    <a:pt x="96" y="110"/>
                  </a:cubicBezTo>
                  <a:cubicBezTo>
                    <a:pt x="94" y="109"/>
                    <a:pt x="93" y="109"/>
                    <a:pt x="91" y="108"/>
                  </a:cubicBezTo>
                  <a:cubicBezTo>
                    <a:pt x="90" y="107"/>
                    <a:pt x="89" y="105"/>
                    <a:pt x="88" y="103"/>
                  </a:cubicBezTo>
                  <a:cubicBezTo>
                    <a:pt x="87" y="101"/>
                    <a:pt x="87" y="100"/>
                    <a:pt x="85" y="99"/>
                  </a:cubicBezTo>
                  <a:cubicBezTo>
                    <a:pt x="84" y="98"/>
                    <a:pt x="82" y="99"/>
                    <a:pt x="80" y="99"/>
                  </a:cubicBezTo>
                  <a:cubicBezTo>
                    <a:pt x="78" y="99"/>
                    <a:pt x="76" y="98"/>
                    <a:pt x="75" y="96"/>
                  </a:cubicBezTo>
                  <a:cubicBezTo>
                    <a:pt x="73" y="95"/>
                    <a:pt x="72" y="93"/>
                    <a:pt x="70" y="92"/>
                  </a:cubicBezTo>
                  <a:cubicBezTo>
                    <a:pt x="69" y="91"/>
                    <a:pt x="67" y="90"/>
                    <a:pt x="66" y="88"/>
                  </a:cubicBezTo>
                  <a:cubicBezTo>
                    <a:pt x="65" y="87"/>
                    <a:pt x="63" y="85"/>
                    <a:pt x="61" y="83"/>
                  </a:cubicBezTo>
                  <a:cubicBezTo>
                    <a:pt x="59" y="82"/>
                    <a:pt x="57" y="81"/>
                    <a:pt x="55" y="79"/>
                  </a:cubicBezTo>
                  <a:cubicBezTo>
                    <a:pt x="53" y="78"/>
                    <a:pt x="53" y="76"/>
                    <a:pt x="52" y="74"/>
                  </a:cubicBezTo>
                  <a:cubicBezTo>
                    <a:pt x="50" y="73"/>
                    <a:pt x="48" y="72"/>
                    <a:pt x="47" y="71"/>
                  </a:cubicBezTo>
                  <a:cubicBezTo>
                    <a:pt x="46" y="70"/>
                    <a:pt x="47" y="69"/>
                    <a:pt x="47" y="68"/>
                  </a:cubicBezTo>
                  <a:cubicBezTo>
                    <a:pt x="46" y="66"/>
                    <a:pt x="45" y="64"/>
                    <a:pt x="44" y="62"/>
                  </a:cubicBezTo>
                  <a:cubicBezTo>
                    <a:pt x="43" y="59"/>
                    <a:pt x="43" y="56"/>
                    <a:pt x="42" y="54"/>
                  </a:cubicBezTo>
                  <a:cubicBezTo>
                    <a:pt x="42" y="53"/>
                    <a:pt x="40" y="52"/>
                    <a:pt x="39" y="52"/>
                  </a:cubicBezTo>
                  <a:cubicBezTo>
                    <a:pt x="37" y="51"/>
                    <a:pt x="36" y="51"/>
                    <a:pt x="34" y="50"/>
                  </a:cubicBezTo>
                  <a:cubicBezTo>
                    <a:pt x="32" y="49"/>
                    <a:pt x="31" y="47"/>
                    <a:pt x="29" y="47"/>
                  </a:cubicBezTo>
                  <a:cubicBezTo>
                    <a:pt x="27" y="46"/>
                    <a:pt x="26" y="46"/>
                    <a:pt x="24" y="46"/>
                  </a:cubicBezTo>
                  <a:cubicBezTo>
                    <a:pt x="22" y="47"/>
                    <a:pt x="21" y="48"/>
                    <a:pt x="19" y="49"/>
                  </a:cubicBezTo>
                  <a:cubicBezTo>
                    <a:pt x="18" y="50"/>
                    <a:pt x="18" y="52"/>
                    <a:pt x="17" y="53"/>
                  </a:cubicBezTo>
                  <a:cubicBezTo>
                    <a:pt x="16" y="54"/>
                    <a:pt x="15" y="55"/>
                    <a:pt x="13" y="55"/>
                  </a:cubicBezTo>
                  <a:cubicBezTo>
                    <a:pt x="12" y="56"/>
                    <a:pt x="11" y="56"/>
                    <a:pt x="9" y="56"/>
                  </a:cubicBezTo>
                  <a:cubicBezTo>
                    <a:pt x="9" y="57"/>
                    <a:pt x="8" y="58"/>
                    <a:pt x="8" y="58"/>
                  </a:cubicBezTo>
                  <a:cubicBezTo>
                    <a:pt x="8" y="57"/>
                    <a:pt x="7" y="56"/>
                    <a:pt x="7" y="55"/>
                  </a:cubicBezTo>
                  <a:cubicBezTo>
                    <a:pt x="8" y="54"/>
                    <a:pt x="10" y="55"/>
                    <a:pt x="11" y="54"/>
                  </a:cubicBezTo>
                  <a:cubicBezTo>
                    <a:pt x="12" y="53"/>
                    <a:pt x="12" y="52"/>
                    <a:pt x="12" y="51"/>
                  </a:cubicBezTo>
                  <a:cubicBezTo>
                    <a:pt x="11" y="50"/>
                    <a:pt x="9" y="51"/>
                    <a:pt x="8" y="51"/>
                  </a:cubicBezTo>
                  <a:cubicBezTo>
                    <a:pt x="6" y="50"/>
                    <a:pt x="4" y="49"/>
                    <a:pt x="3" y="47"/>
                  </a:cubicBezTo>
                  <a:cubicBezTo>
                    <a:pt x="2" y="46"/>
                    <a:pt x="3" y="44"/>
                    <a:pt x="3" y="42"/>
                  </a:cubicBezTo>
                  <a:cubicBezTo>
                    <a:pt x="3" y="41"/>
                    <a:pt x="4" y="40"/>
                    <a:pt x="3" y="38"/>
                  </a:cubicBezTo>
                  <a:cubicBezTo>
                    <a:pt x="3" y="37"/>
                    <a:pt x="0" y="37"/>
                    <a:pt x="0" y="36"/>
                  </a:cubicBezTo>
                  <a:cubicBezTo>
                    <a:pt x="0" y="35"/>
                    <a:pt x="1" y="34"/>
                    <a:pt x="1" y="33"/>
                  </a:cubicBezTo>
                  <a:cubicBezTo>
                    <a:pt x="2" y="32"/>
                    <a:pt x="4" y="32"/>
                    <a:pt x="5" y="31"/>
                  </a:cubicBezTo>
                  <a:cubicBezTo>
                    <a:pt x="5" y="30"/>
                    <a:pt x="4" y="28"/>
                    <a:pt x="4" y="27"/>
                  </a:cubicBezTo>
                  <a:cubicBezTo>
                    <a:pt x="3" y="26"/>
                    <a:pt x="1" y="25"/>
                    <a:pt x="0" y="23"/>
                  </a:cubicBezTo>
                  <a:cubicBezTo>
                    <a:pt x="0" y="23"/>
                    <a:pt x="0" y="22"/>
                    <a:pt x="1" y="21"/>
                  </a:cubicBezTo>
                  <a:cubicBezTo>
                    <a:pt x="1" y="21"/>
                    <a:pt x="3" y="21"/>
                    <a:pt x="4" y="20"/>
                  </a:cubicBezTo>
                  <a:cubicBezTo>
                    <a:pt x="5" y="20"/>
                    <a:pt x="6" y="21"/>
                    <a:pt x="7" y="20"/>
                  </a:cubicBezTo>
                  <a:cubicBezTo>
                    <a:pt x="8" y="20"/>
                    <a:pt x="9" y="19"/>
                    <a:pt x="10" y="19"/>
                  </a:cubicBezTo>
                  <a:cubicBezTo>
                    <a:pt x="11" y="19"/>
                    <a:pt x="12" y="20"/>
                    <a:pt x="13" y="20"/>
                  </a:cubicBezTo>
                  <a:cubicBezTo>
                    <a:pt x="15" y="19"/>
                    <a:pt x="16" y="18"/>
                    <a:pt x="17" y="16"/>
                  </a:cubicBezTo>
                  <a:cubicBezTo>
                    <a:pt x="17" y="15"/>
                    <a:pt x="17" y="14"/>
                    <a:pt x="17" y="13"/>
                  </a:cubicBezTo>
                  <a:cubicBezTo>
                    <a:pt x="18" y="12"/>
                    <a:pt x="19" y="10"/>
                    <a:pt x="20" y="10"/>
                  </a:cubicBezTo>
                  <a:cubicBezTo>
                    <a:pt x="22" y="11"/>
                    <a:pt x="20" y="14"/>
                    <a:pt x="21" y="15"/>
                  </a:cubicBezTo>
                  <a:cubicBezTo>
                    <a:pt x="22" y="16"/>
                    <a:pt x="23" y="16"/>
                    <a:pt x="24" y="17"/>
                  </a:cubicBezTo>
                  <a:cubicBezTo>
                    <a:pt x="25" y="17"/>
                    <a:pt x="25" y="19"/>
                    <a:pt x="26" y="19"/>
                  </a:cubicBezTo>
                  <a:cubicBezTo>
                    <a:pt x="27" y="19"/>
                    <a:pt x="28" y="19"/>
                    <a:pt x="29" y="18"/>
                  </a:cubicBezTo>
                  <a:cubicBezTo>
                    <a:pt x="30" y="17"/>
                    <a:pt x="30" y="15"/>
                    <a:pt x="30" y="13"/>
                  </a:cubicBezTo>
                  <a:cubicBezTo>
                    <a:pt x="30" y="12"/>
                    <a:pt x="30" y="11"/>
                    <a:pt x="31" y="11"/>
                  </a:cubicBezTo>
                  <a:cubicBezTo>
                    <a:pt x="33" y="11"/>
                    <a:pt x="33" y="13"/>
                    <a:pt x="34" y="13"/>
                  </a:cubicBezTo>
                  <a:cubicBezTo>
                    <a:pt x="35" y="14"/>
                    <a:pt x="37" y="13"/>
                    <a:pt x="38" y="13"/>
                  </a:cubicBezTo>
                  <a:cubicBezTo>
                    <a:pt x="39" y="13"/>
                    <a:pt x="40" y="14"/>
                    <a:pt x="40" y="14"/>
                  </a:cubicBezTo>
                  <a:cubicBezTo>
                    <a:pt x="41" y="12"/>
                    <a:pt x="40" y="11"/>
                    <a:pt x="40" y="9"/>
                  </a:cubicBezTo>
                  <a:cubicBezTo>
                    <a:pt x="40" y="9"/>
                    <a:pt x="40" y="8"/>
                    <a:pt x="41" y="8"/>
                  </a:cubicBezTo>
                  <a:cubicBezTo>
                    <a:pt x="42" y="8"/>
                    <a:pt x="43" y="10"/>
                    <a:pt x="44" y="10"/>
                  </a:cubicBezTo>
                  <a:cubicBezTo>
                    <a:pt x="45" y="9"/>
                    <a:pt x="44" y="7"/>
                    <a:pt x="44" y="6"/>
                  </a:cubicBezTo>
                  <a:cubicBezTo>
                    <a:pt x="44" y="5"/>
                    <a:pt x="44" y="4"/>
                    <a:pt x="45" y="4"/>
                  </a:cubicBezTo>
                  <a:cubicBezTo>
                    <a:pt x="46" y="4"/>
                    <a:pt x="47" y="5"/>
                    <a:pt x="48" y="5"/>
                  </a:cubicBezTo>
                  <a:cubicBezTo>
                    <a:pt x="50" y="5"/>
                    <a:pt x="51" y="6"/>
                    <a:pt x="52" y="6"/>
                  </a:cubicBezTo>
                  <a:cubicBezTo>
                    <a:pt x="53" y="5"/>
                    <a:pt x="52" y="3"/>
                    <a:pt x="52" y="3"/>
                  </a:cubicBezTo>
                  <a:cubicBezTo>
                    <a:pt x="54" y="2"/>
                    <a:pt x="55" y="2"/>
                    <a:pt x="57" y="2"/>
                  </a:cubicBezTo>
                  <a:cubicBezTo>
                    <a:pt x="59" y="1"/>
                    <a:pt x="60" y="2"/>
                    <a:pt x="62" y="1"/>
                  </a:cubicBezTo>
                  <a:cubicBezTo>
                    <a:pt x="63" y="1"/>
                    <a:pt x="64" y="0"/>
                    <a:pt x="66" y="0"/>
                  </a:cubicBezTo>
                  <a:cubicBezTo>
                    <a:pt x="66" y="1"/>
                    <a:pt x="65" y="2"/>
                    <a:pt x="66" y="3"/>
                  </a:cubicBezTo>
                  <a:cubicBezTo>
                    <a:pt x="66" y="5"/>
                    <a:pt x="67" y="6"/>
                    <a:pt x="69" y="7"/>
                  </a:cubicBezTo>
                  <a:cubicBezTo>
                    <a:pt x="70" y="7"/>
                    <a:pt x="73" y="7"/>
                    <a:pt x="75" y="8"/>
                  </a:cubicBezTo>
                  <a:cubicBezTo>
                    <a:pt x="77" y="8"/>
                    <a:pt x="80" y="9"/>
                    <a:pt x="83" y="9"/>
                  </a:cubicBezTo>
                  <a:cubicBezTo>
                    <a:pt x="83" y="9"/>
                    <a:pt x="83" y="10"/>
                    <a:pt x="84" y="10"/>
                  </a:cubicBezTo>
                  <a:cubicBezTo>
                    <a:pt x="83" y="11"/>
                    <a:pt x="81" y="11"/>
                    <a:pt x="81" y="12"/>
                  </a:cubicBezTo>
                  <a:cubicBezTo>
                    <a:pt x="80" y="13"/>
                    <a:pt x="82" y="14"/>
                    <a:pt x="82" y="16"/>
                  </a:cubicBezTo>
                  <a:cubicBezTo>
                    <a:pt x="83" y="17"/>
                    <a:pt x="81" y="18"/>
                    <a:pt x="82" y="20"/>
                  </a:cubicBezTo>
                  <a:cubicBezTo>
                    <a:pt x="82" y="21"/>
                    <a:pt x="83" y="22"/>
                    <a:pt x="84" y="2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76" name="Freeform 2596"/>
            <p:cNvSpPr>
              <a:spLocks noChangeAspect="1"/>
            </p:cNvSpPr>
            <p:nvPr/>
          </p:nvSpPr>
          <p:spPr bwMode="auto">
            <a:xfrm>
              <a:off x="19337707" y="7844088"/>
              <a:ext cx="616006" cy="639846"/>
            </a:xfrm>
            <a:custGeom>
              <a:avLst/>
              <a:gdLst>
                <a:gd name="T0" fmla="*/ 87 w 76"/>
                <a:gd name="T1" fmla="*/ 15 h 86"/>
                <a:gd name="T2" fmla="*/ 92 w 76"/>
                <a:gd name="T3" fmla="*/ 6 h 86"/>
                <a:gd name="T4" fmla="*/ 87 w 76"/>
                <a:gd name="T5" fmla="*/ 0 h 86"/>
                <a:gd name="T6" fmla="*/ 76 w 76"/>
                <a:gd name="T7" fmla="*/ 7 h 86"/>
                <a:gd name="T8" fmla="*/ 64 w 76"/>
                <a:gd name="T9" fmla="*/ 5 h 86"/>
                <a:gd name="T10" fmla="*/ 56 w 76"/>
                <a:gd name="T11" fmla="*/ 2 h 86"/>
                <a:gd name="T12" fmla="*/ 44 w 76"/>
                <a:gd name="T13" fmla="*/ 5 h 86"/>
                <a:gd name="T14" fmla="*/ 35 w 76"/>
                <a:gd name="T15" fmla="*/ 6 h 86"/>
                <a:gd name="T16" fmla="*/ 21 w 76"/>
                <a:gd name="T17" fmla="*/ 16 h 86"/>
                <a:gd name="T18" fmla="*/ 13 w 76"/>
                <a:gd name="T19" fmla="*/ 22 h 86"/>
                <a:gd name="T20" fmla="*/ 8 w 76"/>
                <a:gd name="T21" fmla="*/ 31 h 86"/>
                <a:gd name="T22" fmla="*/ 4 w 76"/>
                <a:gd name="T23" fmla="*/ 37 h 86"/>
                <a:gd name="T24" fmla="*/ 4 w 76"/>
                <a:gd name="T25" fmla="*/ 47 h 86"/>
                <a:gd name="T26" fmla="*/ 15 w 76"/>
                <a:gd name="T27" fmla="*/ 53 h 86"/>
                <a:gd name="T28" fmla="*/ 12 w 76"/>
                <a:gd name="T29" fmla="*/ 59 h 86"/>
                <a:gd name="T30" fmla="*/ 16 w 76"/>
                <a:gd name="T31" fmla="*/ 67 h 86"/>
                <a:gd name="T32" fmla="*/ 22 w 76"/>
                <a:gd name="T33" fmla="*/ 67 h 86"/>
                <a:gd name="T34" fmla="*/ 34 w 76"/>
                <a:gd name="T35" fmla="*/ 65 h 86"/>
                <a:gd name="T36" fmla="*/ 47 w 76"/>
                <a:gd name="T37" fmla="*/ 70 h 86"/>
                <a:gd name="T38" fmla="*/ 40 w 76"/>
                <a:gd name="T39" fmla="*/ 73 h 86"/>
                <a:gd name="T40" fmla="*/ 24 w 76"/>
                <a:gd name="T41" fmla="*/ 70 h 86"/>
                <a:gd name="T42" fmla="*/ 16 w 76"/>
                <a:gd name="T43" fmla="*/ 75 h 86"/>
                <a:gd name="T44" fmla="*/ 24 w 76"/>
                <a:gd name="T45" fmla="*/ 87 h 86"/>
                <a:gd name="T46" fmla="*/ 28 w 76"/>
                <a:gd name="T47" fmla="*/ 98 h 86"/>
                <a:gd name="T48" fmla="*/ 35 w 76"/>
                <a:gd name="T49" fmla="*/ 98 h 86"/>
                <a:gd name="T50" fmla="*/ 38 w 76"/>
                <a:gd name="T51" fmla="*/ 104 h 86"/>
                <a:gd name="T52" fmla="*/ 41 w 76"/>
                <a:gd name="T53" fmla="*/ 97 h 86"/>
                <a:gd name="T54" fmla="*/ 47 w 76"/>
                <a:gd name="T55" fmla="*/ 103 h 86"/>
                <a:gd name="T56" fmla="*/ 45 w 76"/>
                <a:gd name="T57" fmla="*/ 94 h 86"/>
                <a:gd name="T58" fmla="*/ 45 w 76"/>
                <a:gd name="T59" fmla="*/ 83 h 86"/>
                <a:gd name="T60" fmla="*/ 51 w 76"/>
                <a:gd name="T61" fmla="*/ 83 h 86"/>
                <a:gd name="T62" fmla="*/ 46 w 76"/>
                <a:gd name="T63" fmla="*/ 75 h 86"/>
                <a:gd name="T64" fmla="*/ 56 w 76"/>
                <a:gd name="T65" fmla="*/ 75 h 86"/>
                <a:gd name="T66" fmla="*/ 59 w 76"/>
                <a:gd name="T67" fmla="*/ 76 h 86"/>
                <a:gd name="T68" fmla="*/ 51 w 76"/>
                <a:gd name="T69" fmla="*/ 65 h 86"/>
                <a:gd name="T70" fmla="*/ 36 w 76"/>
                <a:gd name="T71" fmla="*/ 56 h 86"/>
                <a:gd name="T72" fmla="*/ 40 w 76"/>
                <a:gd name="T73" fmla="*/ 47 h 86"/>
                <a:gd name="T74" fmla="*/ 46 w 76"/>
                <a:gd name="T75" fmla="*/ 50 h 86"/>
                <a:gd name="T76" fmla="*/ 41 w 76"/>
                <a:gd name="T77" fmla="*/ 40 h 86"/>
                <a:gd name="T78" fmla="*/ 35 w 76"/>
                <a:gd name="T79" fmla="*/ 25 h 86"/>
                <a:gd name="T80" fmla="*/ 45 w 76"/>
                <a:gd name="T81" fmla="*/ 28 h 86"/>
                <a:gd name="T82" fmla="*/ 52 w 76"/>
                <a:gd name="T83" fmla="*/ 34 h 86"/>
                <a:gd name="T84" fmla="*/ 51 w 76"/>
                <a:gd name="T85" fmla="*/ 29 h 86"/>
                <a:gd name="T86" fmla="*/ 57 w 76"/>
                <a:gd name="T87" fmla="*/ 33 h 86"/>
                <a:gd name="T88" fmla="*/ 56 w 76"/>
                <a:gd name="T89" fmla="*/ 27 h 86"/>
                <a:gd name="T90" fmla="*/ 62 w 76"/>
                <a:gd name="T91" fmla="*/ 28 h 86"/>
                <a:gd name="T92" fmla="*/ 52 w 76"/>
                <a:gd name="T93" fmla="*/ 18 h 86"/>
                <a:gd name="T94" fmla="*/ 57 w 76"/>
                <a:gd name="T95" fmla="*/ 19 h 86"/>
                <a:gd name="T96" fmla="*/ 68 w 76"/>
                <a:gd name="T97" fmla="*/ 17 h 86"/>
                <a:gd name="T98" fmla="*/ 80 w 76"/>
                <a:gd name="T99" fmla="*/ 1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
                <a:gd name="T151" fmla="*/ 0 h 86"/>
                <a:gd name="T152" fmla="*/ 76 w 76"/>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 h="86">
                  <a:moveTo>
                    <a:pt x="71" y="15"/>
                  </a:moveTo>
                  <a:cubicBezTo>
                    <a:pt x="71" y="14"/>
                    <a:pt x="72" y="13"/>
                    <a:pt x="72" y="12"/>
                  </a:cubicBezTo>
                  <a:cubicBezTo>
                    <a:pt x="72" y="10"/>
                    <a:pt x="71" y="9"/>
                    <a:pt x="72" y="7"/>
                  </a:cubicBezTo>
                  <a:cubicBezTo>
                    <a:pt x="73" y="6"/>
                    <a:pt x="75" y="7"/>
                    <a:pt x="76" y="5"/>
                  </a:cubicBezTo>
                  <a:cubicBezTo>
                    <a:pt x="76" y="4"/>
                    <a:pt x="76" y="3"/>
                    <a:pt x="76" y="2"/>
                  </a:cubicBezTo>
                  <a:cubicBezTo>
                    <a:pt x="75" y="0"/>
                    <a:pt x="73" y="0"/>
                    <a:pt x="72" y="0"/>
                  </a:cubicBezTo>
                  <a:cubicBezTo>
                    <a:pt x="72" y="1"/>
                    <a:pt x="72" y="3"/>
                    <a:pt x="71" y="3"/>
                  </a:cubicBezTo>
                  <a:cubicBezTo>
                    <a:pt x="69" y="5"/>
                    <a:pt x="66" y="6"/>
                    <a:pt x="63" y="6"/>
                  </a:cubicBezTo>
                  <a:cubicBezTo>
                    <a:pt x="62" y="7"/>
                    <a:pt x="60" y="6"/>
                    <a:pt x="58" y="5"/>
                  </a:cubicBezTo>
                  <a:cubicBezTo>
                    <a:pt x="57" y="5"/>
                    <a:pt x="55" y="5"/>
                    <a:pt x="53" y="4"/>
                  </a:cubicBezTo>
                  <a:cubicBezTo>
                    <a:pt x="52" y="4"/>
                    <a:pt x="52" y="2"/>
                    <a:pt x="51" y="2"/>
                  </a:cubicBezTo>
                  <a:cubicBezTo>
                    <a:pt x="50" y="1"/>
                    <a:pt x="48" y="1"/>
                    <a:pt x="46" y="2"/>
                  </a:cubicBezTo>
                  <a:cubicBezTo>
                    <a:pt x="44" y="2"/>
                    <a:pt x="44" y="4"/>
                    <a:pt x="43" y="4"/>
                  </a:cubicBezTo>
                  <a:cubicBezTo>
                    <a:pt x="41" y="5"/>
                    <a:pt x="39" y="4"/>
                    <a:pt x="36" y="4"/>
                  </a:cubicBezTo>
                  <a:cubicBezTo>
                    <a:pt x="35" y="4"/>
                    <a:pt x="33" y="4"/>
                    <a:pt x="32" y="4"/>
                  </a:cubicBezTo>
                  <a:cubicBezTo>
                    <a:pt x="31" y="5"/>
                    <a:pt x="30" y="5"/>
                    <a:pt x="29" y="5"/>
                  </a:cubicBezTo>
                  <a:cubicBezTo>
                    <a:pt x="26" y="6"/>
                    <a:pt x="24" y="7"/>
                    <a:pt x="21" y="8"/>
                  </a:cubicBezTo>
                  <a:cubicBezTo>
                    <a:pt x="20" y="9"/>
                    <a:pt x="19" y="12"/>
                    <a:pt x="17" y="13"/>
                  </a:cubicBezTo>
                  <a:cubicBezTo>
                    <a:pt x="15" y="14"/>
                    <a:pt x="13" y="13"/>
                    <a:pt x="10" y="14"/>
                  </a:cubicBezTo>
                  <a:cubicBezTo>
                    <a:pt x="11" y="15"/>
                    <a:pt x="11" y="16"/>
                    <a:pt x="11" y="18"/>
                  </a:cubicBezTo>
                  <a:cubicBezTo>
                    <a:pt x="10" y="19"/>
                    <a:pt x="8" y="19"/>
                    <a:pt x="8" y="20"/>
                  </a:cubicBezTo>
                  <a:cubicBezTo>
                    <a:pt x="7" y="22"/>
                    <a:pt x="8" y="24"/>
                    <a:pt x="7" y="26"/>
                  </a:cubicBezTo>
                  <a:cubicBezTo>
                    <a:pt x="6" y="27"/>
                    <a:pt x="4" y="26"/>
                    <a:pt x="3" y="27"/>
                  </a:cubicBezTo>
                  <a:cubicBezTo>
                    <a:pt x="3" y="28"/>
                    <a:pt x="4" y="30"/>
                    <a:pt x="3" y="31"/>
                  </a:cubicBezTo>
                  <a:cubicBezTo>
                    <a:pt x="2" y="32"/>
                    <a:pt x="2" y="33"/>
                    <a:pt x="0" y="34"/>
                  </a:cubicBezTo>
                  <a:cubicBezTo>
                    <a:pt x="1" y="35"/>
                    <a:pt x="2" y="37"/>
                    <a:pt x="3" y="39"/>
                  </a:cubicBezTo>
                  <a:cubicBezTo>
                    <a:pt x="4" y="40"/>
                    <a:pt x="5" y="41"/>
                    <a:pt x="7" y="42"/>
                  </a:cubicBezTo>
                  <a:cubicBezTo>
                    <a:pt x="8" y="43"/>
                    <a:pt x="11" y="42"/>
                    <a:pt x="12" y="44"/>
                  </a:cubicBezTo>
                  <a:cubicBezTo>
                    <a:pt x="13" y="45"/>
                    <a:pt x="9" y="44"/>
                    <a:pt x="9" y="45"/>
                  </a:cubicBezTo>
                  <a:cubicBezTo>
                    <a:pt x="8" y="47"/>
                    <a:pt x="9" y="48"/>
                    <a:pt x="10" y="49"/>
                  </a:cubicBezTo>
                  <a:cubicBezTo>
                    <a:pt x="10" y="50"/>
                    <a:pt x="11" y="51"/>
                    <a:pt x="12" y="52"/>
                  </a:cubicBezTo>
                  <a:cubicBezTo>
                    <a:pt x="13" y="53"/>
                    <a:pt x="12" y="55"/>
                    <a:pt x="13" y="55"/>
                  </a:cubicBezTo>
                  <a:cubicBezTo>
                    <a:pt x="14" y="55"/>
                    <a:pt x="15" y="54"/>
                    <a:pt x="16" y="54"/>
                  </a:cubicBezTo>
                  <a:cubicBezTo>
                    <a:pt x="17" y="54"/>
                    <a:pt x="17" y="55"/>
                    <a:pt x="18" y="55"/>
                  </a:cubicBezTo>
                  <a:cubicBezTo>
                    <a:pt x="20" y="55"/>
                    <a:pt x="21" y="54"/>
                    <a:pt x="23" y="54"/>
                  </a:cubicBezTo>
                  <a:cubicBezTo>
                    <a:pt x="25" y="54"/>
                    <a:pt x="26" y="54"/>
                    <a:pt x="28" y="54"/>
                  </a:cubicBezTo>
                  <a:cubicBezTo>
                    <a:pt x="29" y="54"/>
                    <a:pt x="30" y="55"/>
                    <a:pt x="32" y="55"/>
                  </a:cubicBezTo>
                  <a:cubicBezTo>
                    <a:pt x="34" y="56"/>
                    <a:pt x="37" y="56"/>
                    <a:pt x="39" y="58"/>
                  </a:cubicBezTo>
                  <a:cubicBezTo>
                    <a:pt x="40" y="60"/>
                    <a:pt x="36" y="60"/>
                    <a:pt x="35" y="60"/>
                  </a:cubicBezTo>
                  <a:cubicBezTo>
                    <a:pt x="34" y="60"/>
                    <a:pt x="33" y="60"/>
                    <a:pt x="33" y="60"/>
                  </a:cubicBezTo>
                  <a:cubicBezTo>
                    <a:pt x="29" y="59"/>
                    <a:pt x="27" y="57"/>
                    <a:pt x="23" y="56"/>
                  </a:cubicBezTo>
                  <a:cubicBezTo>
                    <a:pt x="22" y="56"/>
                    <a:pt x="21" y="58"/>
                    <a:pt x="20" y="58"/>
                  </a:cubicBezTo>
                  <a:cubicBezTo>
                    <a:pt x="19" y="58"/>
                    <a:pt x="17" y="57"/>
                    <a:pt x="16" y="58"/>
                  </a:cubicBezTo>
                  <a:cubicBezTo>
                    <a:pt x="15" y="59"/>
                    <a:pt x="13" y="60"/>
                    <a:pt x="13" y="62"/>
                  </a:cubicBezTo>
                  <a:cubicBezTo>
                    <a:pt x="13" y="64"/>
                    <a:pt x="16" y="66"/>
                    <a:pt x="18" y="68"/>
                  </a:cubicBezTo>
                  <a:cubicBezTo>
                    <a:pt x="19" y="69"/>
                    <a:pt x="20" y="71"/>
                    <a:pt x="20" y="72"/>
                  </a:cubicBezTo>
                  <a:cubicBezTo>
                    <a:pt x="20" y="74"/>
                    <a:pt x="19" y="75"/>
                    <a:pt x="19" y="77"/>
                  </a:cubicBezTo>
                  <a:cubicBezTo>
                    <a:pt x="20" y="79"/>
                    <a:pt x="21" y="82"/>
                    <a:pt x="23" y="81"/>
                  </a:cubicBezTo>
                  <a:cubicBezTo>
                    <a:pt x="25" y="81"/>
                    <a:pt x="23" y="77"/>
                    <a:pt x="25" y="76"/>
                  </a:cubicBezTo>
                  <a:cubicBezTo>
                    <a:pt x="27" y="76"/>
                    <a:pt x="28" y="79"/>
                    <a:pt x="29" y="81"/>
                  </a:cubicBezTo>
                  <a:cubicBezTo>
                    <a:pt x="29" y="81"/>
                    <a:pt x="28" y="83"/>
                    <a:pt x="29" y="84"/>
                  </a:cubicBezTo>
                  <a:cubicBezTo>
                    <a:pt x="29" y="84"/>
                    <a:pt x="30" y="86"/>
                    <a:pt x="31" y="86"/>
                  </a:cubicBezTo>
                  <a:cubicBezTo>
                    <a:pt x="32" y="84"/>
                    <a:pt x="30" y="81"/>
                    <a:pt x="31" y="80"/>
                  </a:cubicBezTo>
                  <a:cubicBezTo>
                    <a:pt x="32" y="79"/>
                    <a:pt x="33" y="80"/>
                    <a:pt x="34" y="80"/>
                  </a:cubicBezTo>
                  <a:cubicBezTo>
                    <a:pt x="35" y="82"/>
                    <a:pt x="36" y="84"/>
                    <a:pt x="37" y="86"/>
                  </a:cubicBezTo>
                  <a:cubicBezTo>
                    <a:pt x="38" y="86"/>
                    <a:pt x="39" y="86"/>
                    <a:pt x="39" y="85"/>
                  </a:cubicBezTo>
                  <a:cubicBezTo>
                    <a:pt x="39" y="84"/>
                    <a:pt x="38" y="82"/>
                    <a:pt x="37" y="81"/>
                  </a:cubicBezTo>
                  <a:cubicBezTo>
                    <a:pt x="37" y="80"/>
                    <a:pt x="38" y="79"/>
                    <a:pt x="37" y="78"/>
                  </a:cubicBezTo>
                  <a:cubicBezTo>
                    <a:pt x="36" y="75"/>
                    <a:pt x="33" y="72"/>
                    <a:pt x="33" y="69"/>
                  </a:cubicBezTo>
                  <a:cubicBezTo>
                    <a:pt x="33" y="67"/>
                    <a:pt x="36" y="68"/>
                    <a:pt x="37" y="69"/>
                  </a:cubicBezTo>
                  <a:cubicBezTo>
                    <a:pt x="38" y="69"/>
                    <a:pt x="37" y="72"/>
                    <a:pt x="38" y="72"/>
                  </a:cubicBezTo>
                  <a:cubicBezTo>
                    <a:pt x="40" y="72"/>
                    <a:pt x="42" y="71"/>
                    <a:pt x="42" y="69"/>
                  </a:cubicBezTo>
                  <a:cubicBezTo>
                    <a:pt x="42" y="67"/>
                    <a:pt x="39" y="68"/>
                    <a:pt x="38" y="66"/>
                  </a:cubicBezTo>
                  <a:cubicBezTo>
                    <a:pt x="37" y="65"/>
                    <a:pt x="38" y="63"/>
                    <a:pt x="38" y="62"/>
                  </a:cubicBezTo>
                  <a:cubicBezTo>
                    <a:pt x="38" y="61"/>
                    <a:pt x="39" y="60"/>
                    <a:pt x="41" y="60"/>
                  </a:cubicBezTo>
                  <a:cubicBezTo>
                    <a:pt x="42" y="60"/>
                    <a:pt x="44" y="61"/>
                    <a:pt x="46" y="62"/>
                  </a:cubicBezTo>
                  <a:cubicBezTo>
                    <a:pt x="47" y="63"/>
                    <a:pt x="47" y="65"/>
                    <a:pt x="48" y="65"/>
                  </a:cubicBezTo>
                  <a:cubicBezTo>
                    <a:pt x="49" y="66"/>
                    <a:pt x="49" y="64"/>
                    <a:pt x="49" y="63"/>
                  </a:cubicBezTo>
                  <a:cubicBezTo>
                    <a:pt x="49" y="62"/>
                    <a:pt x="49" y="59"/>
                    <a:pt x="48" y="58"/>
                  </a:cubicBezTo>
                  <a:cubicBezTo>
                    <a:pt x="47" y="56"/>
                    <a:pt x="44" y="55"/>
                    <a:pt x="42" y="54"/>
                  </a:cubicBezTo>
                  <a:cubicBezTo>
                    <a:pt x="40" y="52"/>
                    <a:pt x="39" y="51"/>
                    <a:pt x="37" y="50"/>
                  </a:cubicBezTo>
                  <a:cubicBezTo>
                    <a:pt x="35" y="48"/>
                    <a:pt x="31" y="49"/>
                    <a:pt x="30" y="46"/>
                  </a:cubicBezTo>
                  <a:cubicBezTo>
                    <a:pt x="29" y="45"/>
                    <a:pt x="34" y="46"/>
                    <a:pt x="35" y="44"/>
                  </a:cubicBezTo>
                  <a:cubicBezTo>
                    <a:pt x="35" y="42"/>
                    <a:pt x="33" y="41"/>
                    <a:pt x="33" y="39"/>
                  </a:cubicBezTo>
                  <a:cubicBezTo>
                    <a:pt x="33" y="38"/>
                    <a:pt x="35" y="38"/>
                    <a:pt x="36" y="38"/>
                  </a:cubicBezTo>
                  <a:cubicBezTo>
                    <a:pt x="37" y="39"/>
                    <a:pt x="37" y="40"/>
                    <a:pt x="38" y="41"/>
                  </a:cubicBezTo>
                  <a:cubicBezTo>
                    <a:pt x="38" y="41"/>
                    <a:pt x="39" y="40"/>
                    <a:pt x="39" y="40"/>
                  </a:cubicBezTo>
                  <a:cubicBezTo>
                    <a:pt x="37" y="37"/>
                    <a:pt x="35" y="35"/>
                    <a:pt x="34" y="33"/>
                  </a:cubicBezTo>
                  <a:cubicBezTo>
                    <a:pt x="33" y="31"/>
                    <a:pt x="31" y="29"/>
                    <a:pt x="30" y="27"/>
                  </a:cubicBezTo>
                  <a:cubicBezTo>
                    <a:pt x="29" y="25"/>
                    <a:pt x="29" y="23"/>
                    <a:pt x="29" y="21"/>
                  </a:cubicBezTo>
                  <a:cubicBezTo>
                    <a:pt x="29" y="21"/>
                    <a:pt x="30" y="19"/>
                    <a:pt x="31" y="19"/>
                  </a:cubicBezTo>
                  <a:cubicBezTo>
                    <a:pt x="33" y="20"/>
                    <a:pt x="35" y="22"/>
                    <a:pt x="37" y="23"/>
                  </a:cubicBezTo>
                  <a:cubicBezTo>
                    <a:pt x="39" y="25"/>
                    <a:pt x="40" y="28"/>
                    <a:pt x="42" y="29"/>
                  </a:cubicBezTo>
                  <a:cubicBezTo>
                    <a:pt x="42" y="30"/>
                    <a:pt x="43" y="29"/>
                    <a:pt x="43" y="28"/>
                  </a:cubicBezTo>
                  <a:cubicBezTo>
                    <a:pt x="43" y="26"/>
                    <a:pt x="40" y="25"/>
                    <a:pt x="40" y="23"/>
                  </a:cubicBezTo>
                  <a:cubicBezTo>
                    <a:pt x="40" y="23"/>
                    <a:pt x="42" y="23"/>
                    <a:pt x="42" y="24"/>
                  </a:cubicBezTo>
                  <a:cubicBezTo>
                    <a:pt x="44" y="25"/>
                    <a:pt x="44" y="27"/>
                    <a:pt x="46" y="28"/>
                  </a:cubicBezTo>
                  <a:cubicBezTo>
                    <a:pt x="46" y="29"/>
                    <a:pt x="47" y="27"/>
                    <a:pt x="47" y="27"/>
                  </a:cubicBezTo>
                  <a:cubicBezTo>
                    <a:pt x="46" y="25"/>
                    <a:pt x="44" y="24"/>
                    <a:pt x="43" y="22"/>
                  </a:cubicBezTo>
                  <a:cubicBezTo>
                    <a:pt x="43" y="22"/>
                    <a:pt x="45" y="22"/>
                    <a:pt x="46" y="22"/>
                  </a:cubicBezTo>
                  <a:cubicBezTo>
                    <a:pt x="48" y="23"/>
                    <a:pt x="49" y="25"/>
                    <a:pt x="51" y="25"/>
                  </a:cubicBezTo>
                  <a:cubicBezTo>
                    <a:pt x="52" y="25"/>
                    <a:pt x="51" y="24"/>
                    <a:pt x="51" y="23"/>
                  </a:cubicBezTo>
                  <a:cubicBezTo>
                    <a:pt x="49" y="22"/>
                    <a:pt x="47" y="21"/>
                    <a:pt x="45" y="20"/>
                  </a:cubicBezTo>
                  <a:cubicBezTo>
                    <a:pt x="44" y="18"/>
                    <a:pt x="43" y="17"/>
                    <a:pt x="43" y="15"/>
                  </a:cubicBezTo>
                  <a:cubicBezTo>
                    <a:pt x="43" y="14"/>
                    <a:pt x="44" y="14"/>
                    <a:pt x="45" y="14"/>
                  </a:cubicBezTo>
                  <a:cubicBezTo>
                    <a:pt x="46" y="15"/>
                    <a:pt x="47" y="16"/>
                    <a:pt x="47" y="16"/>
                  </a:cubicBezTo>
                  <a:cubicBezTo>
                    <a:pt x="49" y="15"/>
                    <a:pt x="49" y="12"/>
                    <a:pt x="51" y="12"/>
                  </a:cubicBezTo>
                  <a:cubicBezTo>
                    <a:pt x="52" y="11"/>
                    <a:pt x="54" y="14"/>
                    <a:pt x="56" y="14"/>
                  </a:cubicBezTo>
                  <a:cubicBezTo>
                    <a:pt x="57" y="14"/>
                    <a:pt x="58" y="11"/>
                    <a:pt x="59" y="11"/>
                  </a:cubicBezTo>
                  <a:cubicBezTo>
                    <a:pt x="61" y="11"/>
                    <a:pt x="64" y="12"/>
                    <a:pt x="66" y="13"/>
                  </a:cubicBezTo>
                  <a:cubicBezTo>
                    <a:pt x="67" y="14"/>
                    <a:pt x="69" y="14"/>
                    <a:pt x="71" y="15"/>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77" name="Freeform 2599"/>
            <p:cNvSpPr>
              <a:spLocks noChangeAspect="1"/>
            </p:cNvSpPr>
            <p:nvPr/>
          </p:nvSpPr>
          <p:spPr bwMode="auto">
            <a:xfrm>
              <a:off x="19321059" y="7036286"/>
              <a:ext cx="932333" cy="551864"/>
            </a:xfrm>
            <a:custGeom>
              <a:avLst/>
              <a:gdLst>
                <a:gd name="T0" fmla="*/ 137 w 116"/>
                <a:gd name="T1" fmla="*/ 63 h 76"/>
                <a:gd name="T2" fmla="*/ 129 w 116"/>
                <a:gd name="T3" fmla="*/ 59 h 76"/>
                <a:gd name="T4" fmla="*/ 125 w 116"/>
                <a:gd name="T5" fmla="*/ 62 h 76"/>
                <a:gd name="T6" fmla="*/ 119 w 116"/>
                <a:gd name="T7" fmla="*/ 63 h 76"/>
                <a:gd name="T8" fmla="*/ 114 w 116"/>
                <a:gd name="T9" fmla="*/ 61 h 76"/>
                <a:gd name="T10" fmla="*/ 111 w 116"/>
                <a:gd name="T11" fmla="*/ 47 h 76"/>
                <a:gd name="T12" fmla="*/ 116 w 116"/>
                <a:gd name="T13" fmla="*/ 36 h 76"/>
                <a:gd name="T14" fmla="*/ 109 w 116"/>
                <a:gd name="T15" fmla="*/ 25 h 76"/>
                <a:gd name="T16" fmla="*/ 99 w 116"/>
                <a:gd name="T17" fmla="*/ 14 h 76"/>
                <a:gd name="T18" fmla="*/ 95 w 116"/>
                <a:gd name="T19" fmla="*/ 2 h 76"/>
                <a:gd name="T20" fmla="*/ 89 w 116"/>
                <a:gd name="T21" fmla="*/ 0 h 76"/>
                <a:gd name="T22" fmla="*/ 84 w 116"/>
                <a:gd name="T23" fmla="*/ 1 h 76"/>
                <a:gd name="T24" fmla="*/ 79 w 116"/>
                <a:gd name="T25" fmla="*/ 2 h 76"/>
                <a:gd name="T26" fmla="*/ 70 w 116"/>
                <a:gd name="T27" fmla="*/ 4 h 76"/>
                <a:gd name="T28" fmla="*/ 65 w 116"/>
                <a:gd name="T29" fmla="*/ 10 h 76"/>
                <a:gd name="T30" fmla="*/ 60 w 116"/>
                <a:gd name="T31" fmla="*/ 5 h 76"/>
                <a:gd name="T32" fmla="*/ 55 w 116"/>
                <a:gd name="T33" fmla="*/ 5 h 76"/>
                <a:gd name="T34" fmla="*/ 46 w 116"/>
                <a:gd name="T35" fmla="*/ 4 h 76"/>
                <a:gd name="T36" fmla="*/ 40 w 116"/>
                <a:gd name="T37" fmla="*/ 0 h 76"/>
                <a:gd name="T38" fmla="*/ 36 w 116"/>
                <a:gd name="T39" fmla="*/ 5 h 76"/>
                <a:gd name="T40" fmla="*/ 34 w 116"/>
                <a:gd name="T41" fmla="*/ 7 h 76"/>
                <a:gd name="T42" fmla="*/ 29 w 116"/>
                <a:gd name="T43" fmla="*/ 8 h 76"/>
                <a:gd name="T44" fmla="*/ 24 w 116"/>
                <a:gd name="T45" fmla="*/ 14 h 76"/>
                <a:gd name="T46" fmla="*/ 19 w 116"/>
                <a:gd name="T47" fmla="*/ 23 h 76"/>
                <a:gd name="T48" fmla="*/ 18 w 116"/>
                <a:gd name="T49" fmla="*/ 31 h 76"/>
                <a:gd name="T50" fmla="*/ 14 w 116"/>
                <a:gd name="T51" fmla="*/ 32 h 76"/>
                <a:gd name="T52" fmla="*/ 14 w 116"/>
                <a:gd name="T53" fmla="*/ 37 h 76"/>
                <a:gd name="T54" fmla="*/ 8 w 116"/>
                <a:gd name="T55" fmla="*/ 40 h 76"/>
                <a:gd name="T56" fmla="*/ 0 w 116"/>
                <a:gd name="T57" fmla="*/ 42 h 76"/>
                <a:gd name="T58" fmla="*/ 4 w 116"/>
                <a:gd name="T59" fmla="*/ 48 h 76"/>
                <a:gd name="T60" fmla="*/ 7 w 116"/>
                <a:gd name="T61" fmla="*/ 53 h 76"/>
                <a:gd name="T62" fmla="*/ 10 w 116"/>
                <a:gd name="T63" fmla="*/ 59 h 76"/>
                <a:gd name="T64" fmla="*/ 18 w 116"/>
                <a:gd name="T65" fmla="*/ 63 h 76"/>
                <a:gd name="T66" fmla="*/ 18 w 116"/>
                <a:gd name="T67" fmla="*/ 71 h 76"/>
                <a:gd name="T68" fmla="*/ 25 w 116"/>
                <a:gd name="T69" fmla="*/ 74 h 76"/>
                <a:gd name="T70" fmla="*/ 30 w 116"/>
                <a:gd name="T71" fmla="*/ 77 h 76"/>
                <a:gd name="T72" fmla="*/ 31 w 116"/>
                <a:gd name="T73" fmla="*/ 73 h 76"/>
                <a:gd name="T74" fmla="*/ 35 w 116"/>
                <a:gd name="T75" fmla="*/ 75 h 76"/>
                <a:gd name="T76" fmla="*/ 32 w 116"/>
                <a:gd name="T77" fmla="*/ 78 h 76"/>
                <a:gd name="T78" fmla="*/ 34 w 116"/>
                <a:gd name="T79" fmla="*/ 80 h 76"/>
                <a:gd name="T80" fmla="*/ 38 w 116"/>
                <a:gd name="T81" fmla="*/ 85 h 76"/>
                <a:gd name="T82" fmla="*/ 36 w 116"/>
                <a:gd name="T83" fmla="*/ 90 h 76"/>
                <a:gd name="T84" fmla="*/ 44 w 116"/>
                <a:gd name="T85" fmla="*/ 89 h 76"/>
                <a:gd name="T86" fmla="*/ 60 w 116"/>
                <a:gd name="T87" fmla="*/ 90 h 76"/>
                <a:gd name="T88" fmla="*/ 70 w 116"/>
                <a:gd name="T89" fmla="*/ 91 h 76"/>
                <a:gd name="T90" fmla="*/ 84 w 116"/>
                <a:gd name="T91" fmla="*/ 89 h 76"/>
                <a:gd name="T92" fmla="*/ 89 w 116"/>
                <a:gd name="T93" fmla="*/ 85 h 76"/>
                <a:gd name="T94" fmla="*/ 96 w 116"/>
                <a:gd name="T95" fmla="*/ 84 h 76"/>
                <a:gd name="T96" fmla="*/ 102 w 116"/>
                <a:gd name="T97" fmla="*/ 84 h 76"/>
                <a:gd name="T98" fmla="*/ 108 w 116"/>
                <a:gd name="T99" fmla="*/ 86 h 76"/>
                <a:gd name="T100" fmla="*/ 115 w 116"/>
                <a:gd name="T101" fmla="*/ 87 h 76"/>
                <a:gd name="T102" fmla="*/ 119 w 116"/>
                <a:gd name="T103" fmla="*/ 90 h 76"/>
                <a:gd name="T104" fmla="*/ 122 w 116"/>
                <a:gd name="T105" fmla="*/ 90 h 76"/>
                <a:gd name="T106" fmla="*/ 122 w 116"/>
                <a:gd name="T107" fmla="*/ 81 h 76"/>
                <a:gd name="T108" fmla="*/ 125 w 116"/>
                <a:gd name="T109" fmla="*/ 77 h 76"/>
                <a:gd name="T110" fmla="*/ 121 w 116"/>
                <a:gd name="T111" fmla="*/ 72 h 76"/>
                <a:gd name="T112" fmla="*/ 126 w 116"/>
                <a:gd name="T113" fmla="*/ 66 h 76"/>
                <a:gd name="T114" fmla="*/ 129 w 116"/>
                <a:gd name="T115" fmla="*/ 67 h 76"/>
                <a:gd name="T116" fmla="*/ 128 w 116"/>
                <a:gd name="T117" fmla="*/ 74 h 76"/>
                <a:gd name="T118" fmla="*/ 137 w 116"/>
                <a:gd name="T119" fmla="*/ 72 h 76"/>
                <a:gd name="T120" fmla="*/ 137 w 116"/>
                <a:gd name="T121" fmla="*/ 63 h 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76"/>
                <a:gd name="T185" fmla="*/ 116 w 116"/>
                <a:gd name="T186" fmla="*/ 76 h 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76">
                  <a:moveTo>
                    <a:pt x="114" y="53"/>
                  </a:moveTo>
                  <a:cubicBezTo>
                    <a:pt x="112" y="52"/>
                    <a:pt x="111" y="49"/>
                    <a:pt x="108" y="49"/>
                  </a:cubicBezTo>
                  <a:cubicBezTo>
                    <a:pt x="106" y="49"/>
                    <a:pt x="106" y="52"/>
                    <a:pt x="104" y="52"/>
                  </a:cubicBezTo>
                  <a:cubicBezTo>
                    <a:pt x="102" y="53"/>
                    <a:pt x="101" y="53"/>
                    <a:pt x="99" y="53"/>
                  </a:cubicBezTo>
                  <a:cubicBezTo>
                    <a:pt x="97" y="53"/>
                    <a:pt x="96" y="51"/>
                    <a:pt x="95" y="51"/>
                  </a:cubicBezTo>
                  <a:cubicBezTo>
                    <a:pt x="94" y="46"/>
                    <a:pt x="93" y="43"/>
                    <a:pt x="93" y="39"/>
                  </a:cubicBezTo>
                  <a:cubicBezTo>
                    <a:pt x="94" y="36"/>
                    <a:pt x="97" y="33"/>
                    <a:pt x="97" y="30"/>
                  </a:cubicBezTo>
                  <a:cubicBezTo>
                    <a:pt x="96" y="27"/>
                    <a:pt x="93" y="24"/>
                    <a:pt x="91" y="21"/>
                  </a:cubicBezTo>
                  <a:cubicBezTo>
                    <a:pt x="89" y="18"/>
                    <a:pt x="85" y="15"/>
                    <a:pt x="83" y="12"/>
                  </a:cubicBezTo>
                  <a:cubicBezTo>
                    <a:pt x="81" y="9"/>
                    <a:pt x="81" y="5"/>
                    <a:pt x="79" y="2"/>
                  </a:cubicBezTo>
                  <a:cubicBezTo>
                    <a:pt x="78" y="0"/>
                    <a:pt x="76" y="0"/>
                    <a:pt x="74" y="0"/>
                  </a:cubicBezTo>
                  <a:cubicBezTo>
                    <a:pt x="73" y="0"/>
                    <a:pt x="71" y="0"/>
                    <a:pt x="70" y="1"/>
                  </a:cubicBezTo>
                  <a:cubicBezTo>
                    <a:pt x="68" y="1"/>
                    <a:pt x="67" y="2"/>
                    <a:pt x="66" y="2"/>
                  </a:cubicBezTo>
                  <a:cubicBezTo>
                    <a:pt x="63" y="3"/>
                    <a:pt x="60" y="2"/>
                    <a:pt x="58" y="3"/>
                  </a:cubicBezTo>
                  <a:cubicBezTo>
                    <a:pt x="56" y="4"/>
                    <a:pt x="56" y="7"/>
                    <a:pt x="54" y="8"/>
                  </a:cubicBezTo>
                  <a:cubicBezTo>
                    <a:pt x="53" y="8"/>
                    <a:pt x="52" y="5"/>
                    <a:pt x="50" y="4"/>
                  </a:cubicBezTo>
                  <a:cubicBezTo>
                    <a:pt x="49" y="3"/>
                    <a:pt x="47" y="4"/>
                    <a:pt x="46" y="4"/>
                  </a:cubicBezTo>
                  <a:cubicBezTo>
                    <a:pt x="43" y="4"/>
                    <a:pt x="41" y="3"/>
                    <a:pt x="38" y="3"/>
                  </a:cubicBezTo>
                  <a:cubicBezTo>
                    <a:pt x="36" y="2"/>
                    <a:pt x="35" y="0"/>
                    <a:pt x="33" y="0"/>
                  </a:cubicBezTo>
                  <a:cubicBezTo>
                    <a:pt x="31" y="0"/>
                    <a:pt x="31" y="3"/>
                    <a:pt x="30" y="4"/>
                  </a:cubicBezTo>
                  <a:cubicBezTo>
                    <a:pt x="29" y="4"/>
                    <a:pt x="29" y="5"/>
                    <a:pt x="28" y="6"/>
                  </a:cubicBezTo>
                  <a:cubicBezTo>
                    <a:pt x="27" y="7"/>
                    <a:pt x="25" y="6"/>
                    <a:pt x="24" y="7"/>
                  </a:cubicBezTo>
                  <a:cubicBezTo>
                    <a:pt x="22" y="9"/>
                    <a:pt x="21" y="11"/>
                    <a:pt x="20" y="12"/>
                  </a:cubicBezTo>
                  <a:cubicBezTo>
                    <a:pt x="18" y="14"/>
                    <a:pt x="17" y="16"/>
                    <a:pt x="16" y="19"/>
                  </a:cubicBezTo>
                  <a:cubicBezTo>
                    <a:pt x="15" y="21"/>
                    <a:pt x="16" y="24"/>
                    <a:pt x="15" y="26"/>
                  </a:cubicBezTo>
                  <a:cubicBezTo>
                    <a:pt x="14" y="27"/>
                    <a:pt x="12" y="26"/>
                    <a:pt x="12" y="27"/>
                  </a:cubicBezTo>
                  <a:cubicBezTo>
                    <a:pt x="11" y="28"/>
                    <a:pt x="13" y="30"/>
                    <a:pt x="12" y="31"/>
                  </a:cubicBezTo>
                  <a:cubicBezTo>
                    <a:pt x="11" y="33"/>
                    <a:pt x="8" y="33"/>
                    <a:pt x="7" y="33"/>
                  </a:cubicBezTo>
                  <a:cubicBezTo>
                    <a:pt x="5" y="34"/>
                    <a:pt x="2" y="34"/>
                    <a:pt x="0" y="35"/>
                  </a:cubicBezTo>
                  <a:cubicBezTo>
                    <a:pt x="1" y="37"/>
                    <a:pt x="2" y="39"/>
                    <a:pt x="3" y="40"/>
                  </a:cubicBezTo>
                  <a:cubicBezTo>
                    <a:pt x="4" y="42"/>
                    <a:pt x="5" y="42"/>
                    <a:pt x="6" y="44"/>
                  </a:cubicBezTo>
                  <a:cubicBezTo>
                    <a:pt x="7" y="45"/>
                    <a:pt x="7" y="47"/>
                    <a:pt x="8" y="49"/>
                  </a:cubicBezTo>
                  <a:cubicBezTo>
                    <a:pt x="10" y="51"/>
                    <a:pt x="13" y="51"/>
                    <a:pt x="15" y="53"/>
                  </a:cubicBezTo>
                  <a:cubicBezTo>
                    <a:pt x="16" y="54"/>
                    <a:pt x="13" y="57"/>
                    <a:pt x="15" y="59"/>
                  </a:cubicBezTo>
                  <a:cubicBezTo>
                    <a:pt x="16" y="61"/>
                    <a:pt x="19" y="61"/>
                    <a:pt x="21" y="62"/>
                  </a:cubicBezTo>
                  <a:cubicBezTo>
                    <a:pt x="22" y="62"/>
                    <a:pt x="23" y="64"/>
                    <a:pt x="25" y="64"/>
                  </a:cubicBezTo>
                  <a:cubicBezTo>
                    <a:pt x="26" y="64"/>
                    <a:pt x="25" y="61"/>
                    <a:pt x="26" y="61"/>
                  </a:cubicBezTo>
                  <a:cubicBezTo>
                    <a:pt x="28" y="61"/>
                    <a:pt x="29" y="62"/>
                    <a:pt x="29" y="63"/>
                  </a:cubicBezTo>
                  <a:cubicBezTo>
                    <a:pt x="30" y="64"/>
                    <a:pt x="28" y="64"/>
                    <a:pt x="27" y="65"/>
                  </a:cubicBezTo>
                  <a:cubicBezTo>
                    <a:pt x="27" y="66"/>
                    <a:pt x="28" y="66"/>
                    <a:pt x="28" y="67"/>
                  </a:cubicBezTo>
                  <a:cubicBezTo>
                    <a:pt x="30" y="69"/>
                    <a:pt x="31" y="69"/>
                    <a:pt x="32" y="71"/>
                  </a:cubicBezTo>
                  <a:cubicBezTo>
                    <a:pt x="32" y="72"/>
                    <a:pt x="29" y="74"/>
                    <a:pt x="30" y="75"/>
                  </a:cubicBezTo>
                  <a:cubicBezTo>
                    <a:pt x="32" y="76"/>
                    <a:pt x="35" y="74"/>
                    <a:pt x="37" y="74"/>
                  </a:cubicBezTo>
                  <a:cubicBezTo>
                    <a:pt x="42" y="74"/>
                    <a:pt x="46" y="75"/>
                    <a:pt x="50" y="75"/>
                  </a:cubicBezTo>
                  <a:cubicBezTo>
                    <a:pt x="52" y="76"/>
                    <a:pt x="55" y="76"/>
                    <a:pt x="58" y="76"/>
                  </a:cubicBezTo>
                  <a:cubicBezTo>
                    <a:pt x="62" y="76"/>
                    <a:pt x="66" y="75"/>
                    <a:pt x="70" y="74"/>
                  </a:cubicBezTo>
                  <a:cubicBezTo>
                    <a:pt x="72" y="73"/>
                    <a:pt x="72" y="71"/>
                    <a:pt x="74" y="71"/>
                  </a:cubicBezTo>
                  <a:cubicBezTo>
                    <a:pt x="76" y="70"/>
                    <a:pt x="78" y="70"/>
                    <a:pt x="80" y="70"/>
                  </a:cubicBezTo>
                  <a:cubicBezTo>
                    <a:pt x="82" y="70"/>
                    <a:pt x="84" y="70"/>
                    <a:pt x="85" y="70"/>
                  </a:cubicBezTo>
                  <a:cubicBezTo>
                    <a:pt x="87" y="70"/>
                    <a:pt x="88" y="71"/>
                    <a:pt x="90" y="72"/>
                  </a:cubicBezTo>
                  <a:cubicBezTo>
                    <a:pt x="92" y="72"/>
                    <a:pt x="94" y="72"/>
                    <a:pt x="96" y="73"/>
                  </a:cubicBezTo>
                  <a:cubicBezTo>
                    <a:pt x="97" y="73"/>
                    <a:pt x="98" y="74"/>
                    <a:pt x="99" y="75"/>
                  </a:cubicBezTo>
                  <a:cubicBezTo>
                    <a:pt x="100" y="75"/>
                    <a:pt x="101" y="75"/>
                    <a:pt x="102" y="75"/>
                  </a:cubicBezTo>
                  <a:cubicBezTo>
                    <a:pt x="102" y="72"/>
                    <a:pt x="102" y="70"/>
                    <a:pt x="102" y="68"/>
                  </a:cubicBezTo>
                  <a:cubicBezTo>
                    <a:pt x="102" y="66"/>
                    <a:pt x="105" y="65"/>
                    <a:pt x="104" y="64"/>
                  </a:cubicBezTo>
                  <a:cubicBezTo>
                    <a:pt x="104" y="62"/>
                    <a:pt x="101" y="62"/>
                    <a:pt x="101" y="60"/>
                  </a:cubicBezTo>
                  <a:cubicBezTo>
                    <a:pt x="101" y="58"/>
                    <a:pt x="103" y="56"/>
                    <a:pt x="105" y="55"/>
                  </a:cubicBezTo>
                  <a:cubicBezTo>
                    <a:pt x="106" y="55"/>
                    <a:pt x="108" y="55"/>
                    <a:pt x="108" y="56"/>
                  </a:cubicBezTo>
                  <a:cubicBezTo>
                    <a:pt x="109" y="58"/>
                    <a:pt x="105" y="61"/>
                    <a:pt x="107" y="62"/>
                  </a:cubicBezTo>
                  <a:cubicBezTo>
                    <a:pt x="109" y="63"/>
                    <a:pt x="113" y="62"/>
                    <a:pt x="114" y="60"/>
                  </a:cubicBezTo>
                  <a:cubicBezTo>
                    <a:pt x="116" y="58"/>
                    <a:pt x="114" y="55"/>
                    <a:pt x="114" y="53"/>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78" name="Freeform 2721"/>
            <p:cNvSpPr>
              <a:spLocks noChangeAspect="1"/>
            </p:cNvSpPr>
            <p:nvPr/>
          </p:nvSpPr>
          <p:spPr bwMode="auto">
            <a:xfrm>
              <a:off x="16440814" y="7588150"/>
              <a:ext cx="1240334" cy="927776"/>
            </a:xfrm>
            <a:custGeom>
              <a:avLst/>
              <a:gdLst>
                <a:gd name="T0" fmla="*/ 26 w 154"/>
                <a:gd name="T1" fmla="*/ 123 h 126"/>
                <a:gd name="T2" fmla="*/ 35 w 154"/>
                <a:gd name="T3" fmla="*/ 113 h 126"/>
                <a:gd name="T4" fmla="*/ 30 w 154"/>
                <a:gd name="T5" fmla="*/ 103 h 126"/>
                <a:gd name="T6" fmla="*/ 35 w 154"/>
                <a:gd name="T7" fmla="*/ 94 h 126"/>
                <a:gd name="T8" fmla="*/ 29 w 154"/>
                <a:gd name="T9" fmla="*/ 84 h 126"/>
                <a:gd name="T10" fmla="*/ 36 w 154"/>
                <a:gd name="T11" fmla="*/ 76 h 126"/>
                <a:gd name="T12" fmla="*/ 37 w 154"/>
                <a:gd name="T13" fmla="*/ 69 h 126"/>
                <a:gd name="T14" fmla="*/ 42 w 154"/>
                <a:gd name="T15" fmla="*/ 51 h 126"/>
                <a:gd name="T16" fmla="*/ 41 w 154"/>
                <a:gd name="T17" fmla="*/ 42 h 126"/>
                <a:gd name="T18" fmla="*/ 34 w 154"/>
                <a:gd name="T19" fmla="*/ 36 h 126"/>
                <a:gd name="T20" fmla="*/ 25 w 154"/>
                <a:gd name="T21" fmla="*/ 39 h 126"/>
                <a:gd name="T22" fmla="*/ 20 w 154"/>
                <a:gd name="T23" fmla="*/ 35 h 126"/>
                <a:gd name="T24" fmla="*/ 7 w 154"/>
                <a:gd name="T25" fmla="*/ 37 h 126"/>
                <a:gd name="T26" fmla="*/ 8 w 154"/>
                <a:gd name="T27" fmla="*/ 28 h 126"/>
                <a:gd name="T28" fmla="*/ 6 w 154"/>
                <a:gd name="T29" fmla="*/ 23 h 126"/>
                <a:gd name="T30" fmla="*/ 1 w 154"/>
                <a:gd name="T31" fmla="*/ 14 h 126"/>
                <a:gd name="T32" fmla="*/ 17 w 154"/>
                <a:gd name="T33" fmla="*/ 8 h 126"/>
                <a:gd name="T34" fmla="*/ 20 w 154"/>
                <a:gd name="T35" fmla="*/ 1 h 126"/>
                <a:gd name="T36" fmla="*/ 35 w 154"/>
                <a:gd name="T37" fmla="*/ 4 h 126"/>
                <a:gd name="T38" fmla="*/ 59 w 154"/>
                <a:gd name="T39" fmla="*/ 2 h 126"/>
                <a:gd name="T40" fmla="*/ 79 w 154"/>
                <a:gd name="T41" fmla="*/ 6 h 126"/>
                <a:gd name="T42" fmla="*/ 93 w 154"/>
                <a:gd name="T43" fmla="*/ 8 h 126"/>
                <a:gd name="T44" fmla="*/ 103 w 154"/>
                <a:gd name="T45" fmla="*/ 10 h 126"/>
                <a:gd name="T46" fmla="*/ 117 w 154"/>
                <a:gd name="T47" fmla="*/ 10 h 126"/>
                <a:gd name="T48" fmla="*/ 126 w 154"/>
                <a:gd name="T49" fmla="*/ 16 h 126"/>
                <a:gd name="T50" fmla="*/ 141 w 154"/>
                <a:gd name="T51" fmla="*/ 21 h 126"/>
                <a:gd name="T52" fmla="*/ 148 w 154"/>
                <a:gd name="T53" fmla="*/ 17 h 126"/>
                <a:gd name="T54" fmla="*/ 163 w 154"/>
                <a:gd name="T55" fmla="*/ 25 h 126"/>
                <a:gd name="T56" fmla="*/ 178 w 154"/>
                <a:gd name="T57" fmla="*/ 27 h 126"/>
                <a:gd name="T58" fmla="*/ 184 w 154"/>
                <a:gd name="T59" fmla="*/ 31 h 126"/>
                <a:gd name="T60" fmla="*/ 172 w 154"/>
                <a:gd name="T61" fmla="*/ 45 h 126"/>
                <a:gd name="T62" fmla="*/ 151 w 154"/>
                <a:gd name="T63" fmla="*/ 53 h 126"/>
                <a:gd name="T64" fmla="*/ 149 w 154"/>
                <a:gd name="T65" fmla="*/ 63 h 126"/>
                <a:gd name="T66" fmla="*/ 133 w 154"/>
                <a:gd name="T67" fmla="*/ 83 h 126"/>
                <a:gd name="T68" fmla="*/ 137 w 154"/>
                <a:gd name="T69" fmla="*/ 97 h 126"/>
                <a:gd name="T70" fmla="*/ 133 w 154"/>
                <a:gd name="T71" fmla="*/ 105 h 126"/>
                <a:gd name="T72" fmla="*/ 125 w 154"/>
                <a:gd name="T73" fmla="*/ 121 h 126"/>
                <a:gd name="T74" fmla="*/ 117 w 154"/>
                <a:gd name="T75" fmla="*/ 124 h 126"/>
                <a:gd name="T76" fmla="*/ 108 w 154"/>
                <a:gd name="T77" fmla="*/ 138 h 126"/>
                <a:gd name="T78" fmla="*/ 101 w 154"/>
                <a:gd name="T79" fmla="*/ 138 h 126"/>
                <a:gd name="T80" fmla="*/ 86 w 154"/>
                <a:gd name="T81" fmla="*/ 140 h 126"/>
                <a:gd name="T82" fmla="*/ 70 w 154"/>
                <a:gd name="T83" fmla="*/ 142 h 126"/>
                <a:gd name="T84" fmla="*/ 58 w 154"/>
                <a:gd name="T85" fmla="*/ 151 h 126"/>
                <a:gd name="T86" fmla="*/ 44 w 154"/>
                <a:gd name="T87" fmla="*/ 142 h 126"/>
                <a:gd name="T88" fmla="*/ 36 w 154"/>
                <a:gd name="T89" fmla="*/ 130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4"/>
                <a:gd name="T136" fmla="*/ 0 h 126"/>
                <a:gd name="T137" fmla="*/ 154 w 154"/>
                <a:gd name="T138" fmla="*/ 126 h 1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4" h="126">
                  <a:moveTo>
                    <a:pt x="24" y="108"/>
                  </a:moveTo>
                  <a:cubicBezTo>
                    <a:pt x="23" y="106"/>
                    <a:pt x="22" y="105"/>
                    <a:pt x="22" y="102"/>
                  </a:cubicBezTo>
                  <a:cubicBezTo>
                    <a:pt x="22" y="101"/>
                    <a:pt x="24" y="99"/>
                    <a:pt x="25" y="98"/>
                  </a:cubicBezTo>
                  <a:cubicBezTo>
                    <a:pt x="26" y="96"/>
                    <a:pt x="29" y="96"/>
                    <a:pt x="29" y="94"/>
                  </a:cubicBezTo>
                  <a:cubicBezTo>
                    <a:pt x="29" y="92"/>
                    <a:pt x="26" y="91"/>
                    <a:pt x="25" y="89"/>
                  </a:cubicBezTo>
                  <a:cubicBezTo>
                    <a:pt x="25" y="88"/>
                    <a:pt x="25" y="86"/>
                    <a:pt x="25" y="85"/>
                  </a:cubicBezTo>
                  <a:cubicBezTo>
                    <a:pt x="26" y="84"/>
                    <a:pt x="28" y="83"/>
                    <a:pt x="29" y="81"/>
                  </a:cubicBezTo>
                  <a:cubicBezTo>
                    <a:pt x="30" y="80"/>
                    <a:pt x="30" y="79"/>
                    <a:pt x="29" y="78"/>
                  </a:cubicBezTo>
                  <a:cubicBezTo>
                    <a:pt x="29" y="77"/>
                    <a:pt x="27" y="77"/>
                    <a:pt x="26" y="76"/>
                  </a:cubicBezTo>
                  <a:cubicBezTo>
                    <a:pt x="25" y="74"/>
                    <a:pt x="23" y="72"/>
                    <a:pt x="24" y="70"/>
                  </a:cubicBezTo>
                  <a:cubicBezTo>
                    <a:pt x="24" y="68"/>
                    <a:pt x="27" y="69"/>
                    <a:pt x="29" y="68"/>
                  </a:cubicBezTo>
                  <a:cubicBezTo>
                    <a:pt x="30" y="67"/>
                    <a:pt x="30" y="65"/>
                    <a:pt x="30" y="63"/>
                  </a:cubicBezTo>
                  <a:cubicBezTo>
                    <a:pt x="30" y="62"/>
                    <a:pt x="28" y="61"/>
                    <a:pt x="29" y="60"/>
                  </a:cubicBezTo>
                  <a:cubicBezTo>
                    <a:pt x="29" y="59"/>
                    <a:pt x="31" y="58"/>
                    <a:pt x="31" y="57"/>
                  </a:cubicBezTo>
                  <a:cubicBezTo>
                    <a:pt x="32" y="53"/>
                    <a:pt x="29" y="50"/>
                    <a:pt x="30" y="46"/>
                  </a:cubicBezTo>
                  <a:cubicBezTo>
                    <a:pt x="31" y="44"/>
                    <a:pt x="33" y="44"/>
                    <a:pt x="35" y="42"/>
                  </a:cubicBezTo>
                  <a:cubicBezTo>
                    <a:pt x="36" y="40"/>
                    <a:pt x="39" y="39"/>
                    <a:pt x="39" y="36"/>
                  </a:cubicBezTo>
                  <a:cubicBezTo>
                    <a:pt x="39" y="35"/>
                    <a:pt x="35" y="36"/>
                    <a:pt x="34" y="35"/>
                  </a:cubicBezTo>
                  <a:cubicBezTo>
                    <a:pt x="34" y="33"/>
                    <a:pt x="36" y="31"/>
                    <a:pt x="35" y="30"/>
                  </a:cubicBezTo>
                  <a:cubicBezTo>
                    <a:pt x="33" y="29"/>
                    <a:pt x="30" y="30"/>
                    <a:pt x="28" y="30"/>
                  </a:cubicBezTo>
                  <a:cubicBezTo>
                    <a:pt x="27" y="30"/>
                    <a:pt x="26" y="32"/>
                    <a:pt x="25" y="33"/>
                  </a:cubicBezTo>
                  <a:cubicBezTo>
                    <a:pt x="24" y="33"/>
                    <a:pt x="22" y="32"/>
                    <a:pt x="21" y="32"/>
                  </a:cubicBezTo>
                  <a:cubicBezTo>
                    <a:pt x="19" y="32"/>
                    <a:pt x="16" y="34"/>
                    <a:pt x="15" y="33"/>
                  </a:cubicBezTo>
                  <a:cubicBezTo>
                    <a:pt x="13" y="32"/>
                    <a:pt x="17" y="31"/>
                    <a:pt x="17" y="29"/>
                  </a:cubicBezTo>
                  <a:cubicBezTo>
                    <a:pt x="17" y="28"/>
                    <a:pt x="15" y="27"/>
                    <a:pt x="14" y="27"/>
                  </a:cubicBezTo>
                  <a:cubicBezTo>
                    <a:pt x="11" y="28"/>
                    <a:pt x="9" y="30"/>
                    <a:pt x="6" y="31"/>
                  </a:cubicBezTo>
                  <a:cubicBezTo>
                    <a:pt x="7" y="29"/>
                    <a:pt x="8" y="28"/>
                    <a:pt x="8" y="26"/>
                  </a:cubicBezTo>
                  <a:cubicBezTo>
                    <a:pt x="8" y="25"/>
                    <a:pt x="7" y="24"/>
                    <a:pt x="7" y="23"/>
                  </a:cubicBezTo>
                  <a:cubicBezTo>
                    <a:pt x="7" y="21"/>
                    <a:pt x="9" y="20"/>
                    <a:pt x="8" y="18"/>
                  </a:cubicBezTo>
                  <a:cubicBezTo>
                    <a:pt x="7" y="17"/>
                    <a:pt x="6" y="20"/>
                    <a:pt x="5" y="19"/>
                  </a:cubicBezTo>
                  <a:cubicBezTo>
                    <a:pt x="4" y="19"/>
                    <a:pt x="4" y="17"/>
                    <a:pt x="4" y="15"/>
                  </a:cubicBezTo>
                  <a:cubicBezTo>
                    <a:pt x="3" y="14"/>
                    <a:pt x="0" y="13"/>
                    <a:pt x="1" y="12"/>
                  </a:cubicBezTo>
                  <a:cubicBezTo>
                    <a:pt x="3" y="9"/>
                    <a:pt x="6" y="8"/>
                    <a:pt x="9" y="7"/>
                  </a:cubicBezTo>
                  <a:cubicBezTo>
                    <a:pt x="10" y="6"/>
                    <a:pt x="12" y="7"/>
                    <a:pt x="14" y="7"/>
                  </a:cubicBezTo>
                  <a:cubicBezTo>
                    <a:pt x="15" y="6"/>
                    <a:pt x="13" y="5"/>
                    <a:pt x="14" y="4"/>
                  </a:cubicBezTo>
                  <a:cubicBezTo>
                    <a:pt x="15" y="3"/>
                    <a:pt x="16" y="2"/>
                    <a:pt x="17" y="1"/>
                  </a:cubicBezTo>
                  <a:cubicBezTo>
                    <a:pt x="19" y="1"/>
                    <a:pt x="21" y="0"/>
                    <a:pt x="23" y="0"/>
                  </a:cubicBezTo>
                  <a:cubicBezTo>
                    <a:pt x="25" y="0"/>
                    <a:pt x="26" y="3"/>
                    <a:pt x="29" y="3"/>
                  </a:cubicBezTo>
                  <a:cubicBezTo>
                    <a:pt x="33" y="4"/>
                    <a:pt x="37" y="3"/>
                    <a:pt x="42" y="3"/>
                  </a:cubicBezTo>
                  <a:cubicBezTo>
                    <a:pt x="44" y="3"/>
                    <a:pt x="46" y="2"/>
                    <a:pt x="49" y="2"/>
                  </a:cubicBezTo>
                  <a:cubicBezTo>
                    <a:pt x="51" y="2"/>
                    <a:pt x="53" y="5"/>
                    <a:pt x="55" y="5"/>
                  </a:cubicBezTo>
                  <a:cubicBezTo>
                    <a:pt x="59" y="5"/>
                    <a:pt x="63" y="5"/>
                    <a:pt x="66" y="5"/>
                  </a:cubicBezTo>
                  <a:cubicBezTo>
                    <a:pt x="68" y="5"/>
                    <a:pt x="70" y="4"/>
                    <a:pt x="71" y="4"/>
                  </a:cubicBezTo>
                  <a:cubicBezTo>
                    <a:pt x="73" y="4"/>
                    <a:pt x="75" y="7"/>
                    <a:pt x="77" y="7"/>
                  </a:cubicBezTo>
                  <a:cubicBezTo>
                    <a:pt x="78" y="7"/>
                    <a:pt x="78" y="4"/>
                    <a:pt x="80" y="4"/>
                  </a:cubicBezTo>
                  <a:cubicBezTo>
                    <a:pt x="82" y="4"/>
                    <a:pt x="83" y="7"/>
                    <a:pt x="86" y="8"/>
                  </a:cubicBezTo>
                  <a:cubicBezTo>
                    <a:pt x="88" y="8"/>
                    <a:pt x="90" y="7"/>
                    <a:pt x="92" y="7"/>
                  </a:cubicBezTo>
                  <a:cubicBezTo>
                    <a:pt x="94" y="7"/>
                    <a:pt x="96" y="7"/>
                    <a:pt x="97" y="8"/>
                  </a:cubicBezTo>
                  <a:cubicBezTo>
                    <a:pt x="99" y="9"/>
                    <a:pt x="98" y="11"/>
                    <a:pt x="100" y="12"/>
                  </a:cubicBezTo>
                  <a:cubicBezTo>
                    <a:pt x="101" y="13"/>
                    <a:pt x="103" y="13"/>
                    <a:pt x="105" y="13"/>
                  </a:cubicBezTo>
                  <a:cubicBezTo>
                    <a:pt x="107" y="14"/>
                    <a:pt x="109" y="15"/>
                    <a:pt x="111" y="16"/>
                  </a:cubicBezTo>
                  <a:cubicBezTo>
                    <a:pt x="113" y="16"/>
                    <a:pt x="115" y="16"/>
                    <a:pt x="117" y="17"/>
                  </a:cubicBezTo>
                  <a:cubicBezTo>
                    <a:pt x="119" y="17"/>
                    <a:pt x="121" y="17"/>
                    <a:pt x="122" y="16"/>
                  </a:cubicBezTo>
                  <a:cubicBezTo>
                    <a:pt x="123" y="16"/>
                    <a:pt x="123" y="14"/>
                    <a:pt x="123" y="14"/>
                  </a:cubicBezTo>
                  <a:cubicBezTo>
                    <a:pt x="126" y="15"/>
                    <a:pt x="129" y="17"/>
                    <a:pt x="131" y="18"/>
                  </a:cubicBezTo>
                  <a:cubicBezTo>
                    <a:pt x="133" y="19"/>
                    <a:pt x="134" y="20"/>
                    <a:pt x="136" y="21"/>
                  </a:cubicBezTo>
                  <a:cubicBezTo>
                    <a:pt x="138" y="21"/>
                    <a:pt x="139" y="21"/>
                    <a:pt x="141" y="21"/>
                  </a:cubicBezTo>
                  <a:cubicBezTo>
                    <a:pt x="143" y="22"/>
                    <a:pt x="146" y="22"/>
                    <a:pt x="148" y="22"/>
                  </a:cubicBezTo>
                  <a:cubicBezTo>
                    <a:pt x="149" y="22"/>
                    <a:pt x="150" y="21"/>
                    <a:pt x="151" y="21"/>
                  </a:cubicBezTo>
                  <a:cubicBezTo>
                    <a:pt x="152" y="22"/>
                    <a:pt x="153" y="24"/>
                    <a:pt x="153" y="26"/>
                  </a:cubicBezTo>
                  <a:cubicBezTo>
                    <a:pt x="154" y="28"/>
                    <a:pt x="154" y="30"/>
                    <a:pt x="153" y="32"/>
                  </a:cubicBezTo>
                  <a:cubicBezTo>
                    <a:pt x="150" y="34"/>
                    <a:pt x="146" y="35"/>
                    <a:pt x="143" y="37"/>
                  </a:cubicBezTo>
                  <a:cubicBezTo>
                    <a:pt x="142" y="38"/>
                    <a:pt x="142" y="41"/>
                    <a:pt x="141" y="41"/>
                  </a:cubicBezTo>
                  <a:cubicBezTo>
                    <a:pt x="136" y="43"/>
                    <a:pt x="130" y="42"/>
                    <a:pt x="126" y="44"/>
                  </a:cubicBezTo>
                  <a:cubicBezTo>
                    <a:pt x="124" y="45"/>
                    <a:pt x="124" y="48"/>
                    <a:pt x="123" y="49"/>
                  </a:cubicBezTo>
                  <a:cubicBezTo>
                    <a:pt x="123" y="50"/>
                    <a:pt x="124" y="51"/>
                    <a:pt x="124" y="52"/>
                  </a:cubicBezTo>
                  <a:cubicBezTo>
                    <a:pt x="123" y="54"/>
                    <a:pt x="121" y="54"/>
                    <a:pt x="119" y="56"/>
                  </a:cubicBezTo>
                  <a:cubicBezTo>
                    <a:pt x="116" y="60"/>
                    <a:pt x="113" y="65"/>
                    <a:pt x="111" y="69"/>
                  </a:cubicBezTo>
                  <a:cubicBezTo>
                    <a:pt x="110" y="71"/>
                    <a:pt x="110" y="73"/>
                    <a:pt x="111" y="74"/>
                  </a:cubicBezTo>
                  <a:cubicBezTo>
                    <a:pt x="111" y="76"/>
                    <a:pt x="113" y="78"/>
                    <a:pt x="114" y="80"/>
                  </a:cubicBezTo>
                  <a:cubicBezTo>
                    <a:pt x="115" y="81"/>
                    <a:pt x="117" y="82"/>
                    <a:pt x="117" y="83"/>
                  </a:cubicBezTo>
                  <a:cubicBezTo>
                    <a:pt x="116" y="85"/>
                    <a:pt x="112" y="86"/>
                    <a:pt x="111" y="87"/>
                  </a:cubicBezTo>
                  <a:cubicBezTo>
                    <a:pt x="109" y="89"/>
                    <a:pt x="107" y="91"/>
                    <a:pt x="106" y="93"/>
                  </a:cubicBezTo>
                  <a:cubicBezTo>
                    <a:pt x="105" y="95"/>
                    <a:pt x="104" y="97"/>
                    <a:pt x="104" y="100"/>
                  </a:cubicBezTo>
                  <a:cubicBezTo>
                    <a:pt x="104" y="101"/>
                    <a:pt x="107" y="101"/>
                    <a:pt x="106" y="102"/>
                  </a:cubicBezTo>
                  <a:cubicBezTo>
                    <a:pt x="103" y="103"/>
                    <a:pt x="100" y="102"/>
                    <a:pt x="97" y="103"/>
                  </a:cubicBezTo>
                  <a:cubicBezTo>
                    <a:pt x="96" y="104"/>
                    <a:pt x="94" y="105"/>
                    <a:pt x="93" y="107"/>
                  </a:cubicBezTo>
                  <a:cubicBezTo>
                    <a:pt x="91" y="109"/>
                    <a:pt x="92" y="112"/>
                    <a:pt x="90" y="114"/>
                  </a:cubicBezTo>
                  <a:cubicBezTo>
                    <a:pt x="90" y="115"/>
                    <a:pt x="88" y="116"/>
                    <a:pt x="87" y="116"/>
                  </a:cubicBezTo>
                  <a:cubicBezTo>
                    <a:pt x="86" y="116"/>
                    <a:pt x="85" y="114"/>
                    <a:pt x="84" y="114"/>
                  </a:cubicBezTo>
                  <a:cubicBezTo>
                    <a:pt x="83" y="114"/>
                    <a:pt x="82" y="116"/>
                    <a:pt x="81" y="116"/>
                  </a:cubicBezTo>
                  <a:cubicBezTo>
                    <a:pt x="78" y="117"/>
                    <a:pt x="75" y="116"/>
                    <a:pt x="72" y="116"/>
                  </a:cubicBezTo>
                  <a:cubicBezTo>
                    <a:pt x="69" y="116"/>
                    <a:pt x="67" y="115"/>
                    <a:pt x="64" y="116"/>
                  </a:cubicBezTo>
                  <a:cubicBezTo>
                    <a:pt x="62" y="116"/>
                    <a:pt x="60" y="117"/>
                    <a:pt x="58" y="118"/>
                  </a:cubicBezTo>
                  <a:cubicBezTo>
                    <a:pt x="56" y="119"/>
                    <a:pt x="53" y="120"/>
                    <a:pt x="51" y="122"/>
                  </a:cubicBezTo>
                  <a:cubicBezTo>
                    <a:pt x="50" y="122"/>
                    <a:pt x="49" y="125"/>
                    <a:pt x="48" y="125"/>
                  </a:cubicBezTo>
                  <a:cubicBezTo>
                    <a:pt x="46" y="126"/>
                    <a:pt x="43" y="126"/>
                    <a:pt x="41" y="125"/>
                  </a:cubicBezTo>
                  <a:cubicBezTo>
                    <a:pt x="39" y="124"/>
                    <a:pt x="38" y="121"/>
                    <a:pt x="37" y="118"/>
                  </a:cubicBezTo>
                  <a:cubicBezTo>
                    <a:pt x="36" y="117"/>
                    <a:pt x="37" y="115"/>
                    <a:pt x="36" y="113"/>
                  </a:cubicBezTo>
                  <a:cubicBezTo>
                    <a:pt x="34" y="111"/>
                    <a:pt x="32" y="109"/>
                    <a:pt x="30" y="108"/>
                  </a:cubicBezTo>
                  <a:cubicBezTo>
                    <a:pt x="28" y="108"/>
                    <a:pt x="26" y="108"/>
                    <a:pt x="24" y="108"/>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79" name="Freeform 2722"/>
            <p:cNvSpPr>
              <a:spLocks noChangeAspect="1"/>
            </p:cNvSpPr>
            <p:nvPr/>
          </p:nvSpPr>
          <p:spPr bwMode="auto">
            <a:xfrm>
              <a:off x="16823737" y="8515926"/>
              <a:ext cx="24971" cy="15996"/>
            </a:xfrm>
            <a:custGeom>
              <a:avLst/>
              <a:gdLst>
                <a:gd name="T0" fmla="*/ 0 w 4"/>
                <a:gd name="T1" fmla="*/ 2 h 3"/>
                <a:gd name="T2" fmla="*/ 2 w 4"/>
                <a:gd name="T3" fmla="*/ 1 h 3"/>
                <a:gd name="T4" fmla="*/ 3 w 4"/>
                <a:gd name="T5" fmla="*/ 0 h 3"/>
                <a:gd name="T6" fmla="*/ 4 w 4"/>
                <a:gd name="T7" fmla="*/ 2 h 3"/>
                <a:gd name="T8" fmla="*/ 2 w 4"/>
                <a:gd name="T9" fmla="*/ 3 h 3"/>
                <a:gd name="T10" fmla="*/ 0 w 4"/>
                <a:gd name="T11" fmla="*/ 2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2"/>
                  </a:moveTo>
                  <a:cubicBezTo>
                    <a:pt x="0" y="1"/>
                    <a:pt x="1" y="1"/>
                    <a:pt x="2" y="1"/>
                  </a:cubicBezTo>
                  <a:cubicBezTo>
                    <a:pt x="2" y="1"/>
                    <a:pt x="2" y="0"/>
                    <a:pt x="3" y="0"/>
                  </a:cubicBezTo>
                  <a:cubicBezTo>
                    <a:pt x="4" y="1"/>
                    <a:pt x="4" y="1"/>
                    <a:pt x="4" y="2"/>
                  </a:cubicBezTo>
                  <a:cubicBezTo>
                    <a:pt x="4" y="3"/>
                    <a:pt x="2" y="3"/>
                    <a:pt x="2" y="3"/>
                  </a:cubicBezTo>
                  <a:cubicBezTo>
                    <a:pt x="1" y="3"/>
                    <a:pt x="0" y="2"/>
                    <a:pt x="0"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80" name="Freeform 2723"/>
            <p:cNvSpPr>
              <a:spLocks noChangeAspect="1"/>
            </p:cNvSpPr>
            <p:nvPr/>
          </p:nvSpPr>
          <p:spPr bwMode="auto">
            <a:xfrm>
              <a:off x="17589582" y="8052038"/>
              <a:ext cx="116542" cy="87981"/>
            </a:xfrm>
            <a:custGeom>
              <a:avLst/>
              <a:gdLst>
                <a:gd name="T0" fmla="*/ 12 w 15"/>
                <a:gd name="T1" fmla="*/ 0 h 12"/>
                <a:gd name="T2" fmla="*/ 12 w 15"/>
                <a:gd name="T3" fmla="*/ 5 h 12"/>
                <a:gd name="T4" fmla="*/ 18 w 15"/>
                <a:gd name="T5" fmla="*/ 5 h 12"/>
                <a:gd name="T6" fmla="*/ 12 w 15"/>
                <a:gd name="T7" fmla="*/ 14 h 12"/>
                <a:gd name="T8" fmla="*/ 10 w 15"/>
                <a:gd name="T9" fmla="*/ 13 h 12"/>
                <a:gd name="T10" fmla="*/ 6 w 15"/>
                <a:gd name="T11" fmla="*/ 9 h 12"/>
                <a:gd name="T12" fmla="*/ 0 w 15"/>
                <a:gd name="T13" fmla="*/ 7 h 12"/>
                <a:gd name="T14" fmla="*/ 7 w 15"/>
                <a:gd name="T15" fmla="*/ 4 h 12"/>
                <a:gd name="T16" fmla="*/ 12 w 15"/>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2"/>
                <a:gd name="T29" fmla="*/ 15 w 1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2">
                  <a:moveTo>
                    <a:pt x="10" y="0"/>
                  </a:moveTo>
                  <a:cubicBezTo>
                    <a:pt x="11" y="1"/>
                    <a:pt x="9" y="3"/>
                    <a:pt x="10" y="4"/>
                  </a:cubicBezTo>
                  <a:cubicBezTo>
                    <a:pt x="11" y="5"/>
                    <a:pt x="15" y="2"/>
                    <a:pt x="15" y="4"/>
                  </a:cubicBezTo>
                  <a:cubicBezTo>
                    <a:pt x="15" y="7"/>
                    <a:pt x="12" y="10"/>
                    <a:pt x="10" y="12"/>
                  </a:cubicBezTo>
                  <a:cubicBezTo>
                    <a:pt x="10" y="12"/>
                    <a:pt x="9" y="11"/>
                    <a:pt x="8" y="11"/>
                  </a:cubicBezTo>
                  <a:cubicBezTo>
                    <a:pt x="7" y="10"/>
                    <a:pt x="6" y="8"/>
                    <a:pt x="5" y="8"/>
                  </a:cubicBezTo>
                  <a:cubicBezTo>
                    <a:pt x="4" y="7"/>
                    <a:pt x="0" y="8"/>
                    <a:pt x="0" y="6"/>
                  </a:cubicBezTo>
                  <a:cubicBezTo>
                    <a:pt x="1" y="4"/>
                    <a:pt x="4" y="4"/>
                    <a:pt x="6" y="3"/>
                  </a:cubicBezTo>
                  <a:cubicBezTo>
                    <a:pt x="7" y="2"/>
                    <a:pt x="8" y="0"/>
                    <a:pt x="10"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81" name="Freeform 2724"/>
            <p:cNvSpPr>
              <a:spLocks noChangeAspect="1"/>
            </p:cNvSpPr>
            <p:nvPr/>
          </p:nvSpPr>
          <p:spPr bwMode="auto">
            <a:xfrm>
              <a:off x="17739422" y="8044043"/>
              <a:ext cx="58268" cy="39988"/>
            </a:xfrm>
            <a:custGeom>
              <a:avLst/>
              <a:gdLst>
                <a:gd name="T0" fmla="*/ 3 w 8"/>
                <a:gd name="T1" fmla="*/ 0 h 6"/>
                <a:gd name="T2" fmla="*/ 8 w 8"/>
                <a:gd name="T3" fmla="*/ 6 h 6"/>
                <a:gd name="T4" fmla="*/ 0 w 8"/>
                <a:gd name="T5" fmla="*/ 4 h 6"/>
                <a:gd name="T6" fmla="*/ 0 w 8"/>
                <a:gd name="T7" fmla="*/ 1 h 6"/>
                <a:gd name="T8" fmla="*/ 3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0"/>
                  </a:moveTo>
                  <a:cubicBezTo>
                    <a:pt x="5" y="1"/>
                    <a:pt x="8" y="3"/>
                    <a:pt x="7" y="5"/>
                  </a:cubicBezTo>
                  <a:cubicBezTo>
                    <a:pt x="6" y="6"/>
                    <a:pt x="2" y="4"/>
                    <a:pt x="0" y="3"/>
                  </a:cubicBezTo>
                  <a:cubicBezTo>
                    <a:pt x="0" y="3"/>
                    <a:pt x="0" y="2"/>
                    <a:pt x="0" y="1"/>
                  </a:cubicBezTo>
                  <a:cubicBezTo>
                    <a:pt x="1" y="0"/>
                    <a:pt x="2" y="0"/>
                    <a:pt x="3"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82" name="Freeform 2725"/>
            <p:cNvSpPr>
              <a:spLocks noChangeAspect="1"/>
            </p:cNvSpPr>
            <p:nvPr/>
          </p:nvSpPr>
          <p:spPr bwMode="auto">
            <a:xfrm>
              <a:off x="17473041" y="8156016"/>
              <a:ext cx="49946" cy="39988"/>
            </a:xfrm>
            <a:custGeom>
              <a:avLst/>
              <a:gdLst>
                <a:gd name="T0" fmla="*/ 7 w 7"/>
                <a:gd name="T1" fmla="*/ 1 h 6"/>
                <a:gd name="T2" fmla="*/ 5 w 7"/>
                <a:gd name="T3" fmla="*/ 5 h 6"/>
                <a:gd name="T4" fmla="*/ 0 w 7"/>
                <a:gd name="T5" fmla="*/ 6 h 6"/>
                <a:gd name="T6" fmla="*/ 2 w 7"/>
                <a:gd name="T7" fmla="*/ 2 h 6"/>
                <a:gd name="T8" fmla="*/ 7 w 7"/>
                <a:gd name="T9" fmla="*/ 1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2"/>
                    <a:pt x="5" y="4"/>
                    <a:pt x="4" y="4"/>
                  </a:cubicBezTo>
                  <a:cubicBezTo>
                    <a:pt x="3" y="5"/>
                    <a:pt x="1" y="6"/>
                    <a:pt x="0" y="5"/>
                  </a:cubicBezTo>
                  <a:cubicBezTo>
                    <a:pt x="0" y="4"/>
                    <a:pt x="1" y="3"/>
                    <a:pt x="2" y="2"/>
                  </a:cubicBezTo>
                  <a:cubicBezTo>
                    <a:pt x="3" y="1"/>
                    <a:pt x="5" y="0"/>
                    <a:pt x="6"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83" name="Freeform 2726"/>
            <p:cNvSpPr>
              <a:spLocks noChangeAspect="1"/>
            </p:cNvSpPr>
            <p:nvPr/>
          </p:nvSpPr>
          <p:spPr bwMode="auto">
            <a:xfrm>
              <a:off x="17489689" y="8204004"/>
              <a:ext cx="49946" cy="23992"/>
            </a:xfrm>
            <a:custGeom>
              <a:avLst/>
              <a:gdLst>
                <a:gd name="T0" fmla="*/ 3 w 5"/>
                <a:gd name="T1" fmla="*/ 0 h 3"/>
                <a:gd name="T2" fmla="*/ 6 w 5"/>
                <a:gd name="T3" fmla="*/ 3 h 3"/>
                <a:gd name="T4" fmla="*/ 1 w 5"/>
                <a:gd name="T5" fmla="*/ 3 h 3"/>
                <a:gd name="T6" fmla="*/ 3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2" y="0"/>
                  </a:moveTo>
                  <a:cubicBezTo>
                    <a:pt x="3" y="0"/>
                    <a:pt x="5" y="1"/>
                    <a:pt x="4" y="2"/>
                  </a:cubicBezTo>
                  <a:cubicBezTo>
                    <a:pt x="4" y="3"/>
                    <a:pt x="1" y="3"/>
                    <a:pt x="1" y="2"/>
                  </a:cubicBezTo>
                  <a:cubicBezTo>
                    <a:pt x="0" y="2"/>
                    <a:pt x="1"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84" name="Freeform 2751"/>
            <p:cNvSpPr>
              <a:spLocks noChangeAspect="1"/>
            </p:cNvSpPr>
            <p:nvPr/>
          </p:nvSpPr>
          <p:spPr bwMode="auto">
            <a:xfrm>
              <a:off x="18147315" y="7900077"/>
              <a:ext cx="174815" cy="287931"/>
            </a:xfrm>
            <a:custGeom>
              <a:avLst/>
              <a:gdLst>
                <a:gd name="T0" fmla="*/ 22 w 22"/>
                <a:gd name="T1" fmla="*/ 4 h 39"/>
                <a:gd name="T2" fmla="*/ 26 w 22"/>
                <a:gd name="T3" fmla="*/ 14 h 39"/>
                <a:gd name="T4" fmla="*/ 22 w 22"/>
                <a:gd name="T5" fmla="*/ 20 h 39"/>
                <a:gd name="T6" fmla="*/ 24 w 22"/>
                <a:gd name="T7" fmla="*/ 25 h 39"/>
                <a:gd name="T8" fmla="*/ 22 w 22"/>
                <a:gd name="T9" fmla="*/ 42 h 39"/>
                <a:gd name="T10" fmla="*/ 15 w 22"/>
                <a:gd name="T11" fmla="*/ 40 h 39"/>
                <a:gd name="T12" fmla="*/ 13 w 22"/>
                <a:gd name="T13" fmla="*/ 46 h 39"/>
                <a:gd name="T14" fmla="*/ 7 w 22"/>
                <a:gd name="T15" fmla="*/ 45 h 39"/>
                <a:gd name="T16" fmla="*/ 4 w 22"/>
                <a:gd name="T17" fmla="*/ 41 h 39"/>
                <a:gd name="T18" fmla="*/ 5 w 22"/>
                <a:gd name="T19" fmla="*/ 35 h 39"/>
                <a:gd name="T20" fmla="*/ 8 w 22"/>
                <a:gd name="T21" fmla="*/ 28 h 39"/>
                <a:gd name="T22" fmla="*/ 5 w 22"/>
                <a:gd name="T23" fmla="*/ 24 h 39"/>
                <a:gd name="T24" fmla="*/ 6 w 22"/>
                <a:gd name="T25" fmla="*/ 20 h 39"/>
                <a:gd name="T26" fmla="*/ 4 w 22"/>
                <a:gd name="T27" fmla="*/ 14 h 39"/>
                <a:gd name="T28" fmla="*/ 0 w 22"/>
                <a:gd name="T29" fmla="*/ 11 h 39"/>
                <a:gd name="T30" fmla="*/ 2 w 22"/>
                <a:gd name="T31" fmla="*/ 2 h 39"/>
                <a:gd name="T32" fmla="*/ 7 w 22"/>
                <a:gd name="T33" fmla="*/ 8 h 39"/>
                <a:gd name="T34" fmla="*/ 11 w 22"/>
                <a:gd name="T35" fmla="*/ 5 h 39"/>
                <a:gd name="T36" fmla="*/ 17 w 22"/>
                <a:gd name="T37" fmla="*/ 1 h 39"/>
                <a:gd name="T38" fmla="*/ 22 w 22"/>
                <a:gd name="T39" fmla="*/ 4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39"/>
                <a:gd name="T62" fmla="*/ 22 w 22"/>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39">
                  <a:moveTo>
                    <a:pt x="19" y="3"/>
                  </a:moveTo>
                  <a:cubicBezTo>
                    <a:pt x="21" y="5"/>
                    <a:pt x="22" y="9"/>
                    <a:pt x="22" y="12"/>
                  </a:cubicBezTo>
                  <a:cubicBezTo>
                    <a:pt x="22" y="14"/>
                    <a:pt x="19" y="15"/>
                    <a:pt x="19" y="17"/>
                  </a:cubicBezTo>
                  <a:cubicBezTo>
                    <a:pt x="19" y="18"/>
                    <a:pt x="20" y="19"/>
                    <a:pt x="20" y="21"/>
                  </a:cubicBezTo>
                  <a:cubicBezTo>
                    <a:pt x="20" y="26"/>
                    <a:pt x="21" y="31"/>
                    <a:pt x="19" y="35"/>
                  </a:cubicBezTo>
                  <a:cubicBezTo>
                    <a:pt x="18" y="37"/>
                    <a:pt x="15" y="33"/>
                    <a:pt x="13" y="33"/>
                  </a:cubicBezTo>
                  <a:cubicBezTo>
                    <a:pt x="12" y="34"/>
                    <a:pt x="12" y="37"/>
                    <a:pt x="11" y="38"/>
                  </a:cubicBezTo>
                  <a:cubicBezTo>
                    <a:pt x="9" y="39"/>
                    <a:pt x="7" y="38"/>
                    <a:pt x="6" y="37"/>
                  </a:cubicBezTo>
                  <a:cubicBezTo>
                    <a:pt x="5" y="37"/>
                    <a:pt x="4" y="35"/>
                    <a:pt x="3" y="34"/>
                  </a:cubicBezTo>
                  <a:cubicBezTo>
                    <a:pt x="3" y="33"/>
                    <a:pt x="4" y="31"/>
                    <a:pt x="4" y="29"/>
                  </a:cubicBezTo>
                  <a:cubicBezTo>
                    <a:pt x="5" y="27"/>
                    <a:pt x="7" y="25"/>
                    <a:pt x="7" y="23"/>
                  </a:cubicBezTo>
                  <a:cubicBezTo>
                    <a:pt x="7" y="21"/>
                    <a:pt x="5" y="21"/>
                    <a:pt x="4" y="20"/>
                  </a:cubicBezTo>
                  <a:cubicBezTo>
                    <a:pt x="4" y="19"/>
                    <a:pt x="5" y="18"/>
                    <a:pt x="5" y="17"/>
                  </a:cubicBezTo>
                  <a:cubicBezTo>
                    <a:pt x="5" y="15"/>
                    <a:pt x="4" y="13"/>
                    <a:pt x="3" y="12"/>
                  </a:cubicBezTo>
                  <a:cubicBezTo>
                    <a:pt x="2" y="11"/>
                    <a:pt x="1" y="10"/>
                    <a:pt x="0" y="9"/>
                  </a:cubicBezTo>
                  <a:cubicBezTo>
                    <a:pt x="0" y="7"/>
                    <a:pt x="0" y="3"/>
                    <a:pt x="2" y="2"/>
                  </a:cubicBezTo>
                  <a:cubicBezTo>
                    <a:pt x="4" y="2"/>
                    <a:pt x="4" y="6"/>
                    <a:pt x="6" y="7"/>
                  </a:cubicBezTo>
                  <a:cubicBezTo>
                    <a:pt x="7" y="7"/>
                    <a:pt x="8" y="5"/>
                    <a:pt x="9" y="4"/>
                  </a:cubicBezTo>
                  <a:cubicBezTo>
                    <a:pt x="11" y="3"/>
                    <a:pt x="12" y="1"/>
                    <a:pt x="14" y="1"/>
                  </a:cubicBezTo>
                  <a:cubicBezTo>
                    <a:pt x="16" y="0"/>
                    <a:pt x="18" y="1"/>
                    <a:pt x="19" y="3"/>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85" name="Freeform 2752"/>
            <p:cNvSpPr>
              <a:spLocks noChangeAspect="1"/>
            </p:cNvSpPr>
            <p:nvPr/>
          </p:nvSpPr>
          <p:spPr bwMode="auto">
            <a:xfrm>
              <a:off x="18580184" y="8259988"/>
              <a:ext cx="308006" cy="199954"/>
            </a:xfrm>
            <a:custGeom>
              <a:avLst/>
              <a:gdLst>
                <a:gd name="T0" fmla="*/ 46 w 39"/>
                <a:gd name="T1" fmla="*/ 0 h 28"/>
                <a:gd name="T2" fmla="*/ 40 w 39"/>
                <a:gd name="T3" fmla="*/ 13 h 28"/>
                <a:gd name="T4" fmla="*/ 40 w 39"/>
                <a:gd name="T5" fmla="*/ 20 h 28"/>
                <a:gd name="T6" fmla="*/ 42 w 39"/>
                <a:gd name="T7" fmla="*/ 25 h 28"/>
                <a:gd name="T8" fmla="*/ 40 w 39"/>
                <a:gd name="T9" fmla="*/ 28 h 28"/>
                <a:gd name="T10" fmla="*/ 40 w 39"/>
                <a:gd name="T11" fmla="*/ 33 h 28"/>
                <a:gd name="T12" fmla="*/ 31 w 39"/>
                <a:gd name="T13" fmla="*/ 28 h 28"/>
                <a:gd name="T14" fmla="*/ 25 w 39"/>
                <a:gd name="T15" fmla="*/ 24 h 28"/>
                <a:gd name="T16" fmla="*/ 14 w 39"/>
                <a:gd name="T17" fmla="*/ 19 h 28"/>
                <a:gd name="T18" fmla="*/ 9 w 39"/>
                <a:gd name="T19" fmla="*/ 14 h 28"/>
                <a:gd name="T20" fmla="*/ 1 w 39"/>
                <a:gd name="T21" fmla="*/ 12 h 28"/>
                <a:gd name="T22" fmla="*/ 2 w 39"/>
                <a:gd name="T23" fmla="*/ 5 h 28"/>
                <a:gd name="T24" fmla="*/ 9 w 39"/>
                <a:gd name="T25" fmla="*/ 5 h 28"/>
                <a:gd name="T26" fmla="*/ 15 w 39"/>
                <a:gd name="T27" fmla="*/ 6 h 28"/>
                <a:gd name="T28" fmla="*/ 25 w 39"/>
                <a:gd name="T29" fmla="*/ 6 h 28"/>
                <a:gd name="T30" fmla="*/ 38 w 39"/>
                <a:gd name="T31" fmla="*/ 2 h 28"/>
                <a:gd name="T32" fmla="*/ 46 w 39"/>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8"/>
                <a:gd name="T53" fmla="*/ 39 w 3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8">
                  <a:moveTo>
                    <a:pt x="39" y="0"/>
                  </a:moveTo>
                  <a:cubicBezTo>
                    <a:pt x="38" y="3"/>
                    <a:pt x="35" y="7"/>
                    <a:pt x="34" y="11"/>
                  </a:cubicBezTo>
                  <a:cubicBezTo>
                    <a:pt x="33" y="13"/>
                    <a:pt x="34" y="15"/>
                    <a:pt x="34" y="17"/>
                  </a:cubicBezTo>
                  <a:cubicBezTo>
                    <a:pt x="35" y="19"/>
                    <a:pt x="37" y="20"/>
                    <a:pt x="36" y="21"/>
                  </a:cubicBezTo>
                  <a:cubicBezTo>
                    <a:pt x="36" y="23"/>
                    <a:pt x="34" y="23"/>
                    <a:pt x="34" y="24"/>
                  </a:cubicBezTo>
                  <a:cubicBezTo>
                    <a:pt x="33" y="25"/>
                    <a:pt x="35" y="28"/>
                    <a:pt x="34" y="28"/>
                  </a:cubicBezTo>
                  <a:cubicBezTo>
                    <a:pt x="31" y="28"/>
                    <a:pt x="28" y="26"/>
                    <a:pt x="26" y="24"/>
                  </a:cubicBezTo>
                  <a:cubicBezTo>
                    <a:pt x="24" y="23"/>
                    <a:pt x="23" y="21"/>
                    <a:pt x="21" y="20"/>
                  </a:cubicBezTo>
                  <a:cubicBezTo>
                    <a:pt x="18" y="19"/>
                    <a:pt x="15" y="18"/>
                    <a:pt x="12" y="16"/>
                  </a:cubicBezTo>
                  <a:cubicBezTo>
                    <a:pt x="11" y="15"/>
                    <a:pt x="10" y="13"/>
                    <a:pt x="8" y="12"/>
                  </a:cubicBezTo>
                  <a:cubicBezTo>
                    <a:pt x="6" y="11"/>
                    <a:pt x="3" y="12"/>
                    <a:pt x="1" y="10"/>
                  </a:cubicBezTo>
                  <a:cubicBezTo>
                    <a:pt x="0" y="8"/>
                    <a:pt x="1" y="5"/>
                    <a:pt x="2" y="4"/>
                  </a:cubicBezTo>
                  <a:cubicBezTo>
                    <a:pt x="4" y="3"/>
                    <a:pt x="6" y="4"/>
                    <a:pt x="8" y="4"/>
                  </a:cubicBezTo>
                  <a:cubicBezTo>
                    <a:pt x="10" y="3"/>
                    <a:pt x="12" y="5"/>
                    <a:pt x="13" y="5"/>
                  </a:cubicBezTo>
                  <a:cubicBezTo>
                    <a:pt x="16" y="5"/>
                    <a:pt x="19" y="5"/>
                    <a:pt x="21" y="5"/>
                  </a:cubicBezTo>
                  <a:cubicBezTo>
                    <a:pt x="25" y="5"/>
                    <a:pt x="29" y="3"/>
                    <a:pt x="32" y="2"/>
                  </a:cubicBezTo>
                  <a:cubicBezTo>
                    <a:pt x="35" y="2"/>
                    <a:pt x="37" y="0"/>
                    <a:pt x="39" y="0"/>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86" name="Freeform 2862"/>
            <p:cNvSpPr>
              <a:spLocks noChangeAspect="1"/>
            </p:cNvSpPr>
            <p:nvPr/>
          </p:nvSpPr>
          <p:spPr bwMode="auto">
            <a:xfrm>
              <a:off x="19679005" y="8563915"/>
              <a:ext cx="291357" cy="103977"/>
            </a:xfrm>
            <a:custGeom>
              <a:avLst/>
              <a:gdLst>
                <a:gd name="T0" fmla="*/ 4 w 36"/>
                <a:gd name="T1" fmla="*/ 0 h 13"/>
                <a:gd name="T2" fmla="*/ 1 w 36"/>
                <a:gd name="T3" fmla="*/ 5 h 13"/>
                <a:gd name="T4" fmla="*/ 1 w 36"/>
                <a:gd name="T5" fmla="*/ 9 h 13"/>
                <a:gd name="T6" fmla="*/ 14 w 36"/>
                <a:gd name="T7" fmla="*/ 10 h 13"/>
                <a:gd name="T8" fmla="*/ 19 w 36"/>
                <a:gd name="T9" fmla="*/ 12 h 13"/>
                <a:gd name="T10" fmla="*/ 20 w 36"/>
                <a:gd name="T11" fmla="*/ 16 h 13"/>
                <a:gd name="T12" fmla="*/ 41 w 36"/>
                <a:gd name="T13" fmla="*/ 14 h 13"/>
                <a:gd name="T14" fmla="*/ 42 w 36"/>
                <a:gd name="T15" fmla="*/ 10 h 13"/>
                <a:gd name="T16" fmla="*/ 35 w 36"/>
                <a:gd name="T17" fmla="*/ 11 h 13"/>
                <a:gd name="T18" fmla="*/ 35 w 36"/>
                <a:gd name="T19" fmla="*/ 7 h 13"/>
                <a:gd name="T20" fmla="*/ 26 w 36"/>
                <a:gd name="T21" fmla="*/ 7 h 13"/>
                <a:gd name="T22" fmla="*/ 20 w 36"/>
                <a:gd name="T23" fmla="*/ 5 h 13"/>
                <a:gd name="T24" fmla="*/ 13 w 36"/>
                <a:gd name="T25" fmla="*/ 6 h 13"/>
                <a:gd name="T26" fmla="*/ 8 w 36"/>
                <a:gd name="T27" fmla="*/ 2 h 13"/>
                <a:gd name="T28" fmla="*/ 4 w 36"/>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13"/>
                <a:gd name="T47" fmla="*/ 36 w 36"/>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13">
                  <a:moveTo>
                    <a:pt x="3" y="0"/>
                  </a:moveTo>
                  <a:cubicBezTo>
                    <a:pt x="2" y="1"/>
                    <a:pt x="2" y="3"/>
                    <a:pt x="1" y="4"/>
                  </a:cubicBezTo>
                  <a:cubicBezTo>
                    <a:pt x="1" y="5"/>
                    <a:pt x="0" y="7"/>
                    <a:pt x="1" y="7"/>
                  </a:cubicBezTo>
                  <a:cubicBezTo>
                    <a:pt x="5" y="8"/>
                    <a:pt x="9" y="8"/>
                    <a:pt x="12" y="8"/>
                  </a:cubicBezTo>
                  <a:cubicBezTo>
                    <a:pt x="14" y="8"/>
                    <a:pt x="15" y="9"/>
                    <a:pt x="16" y="10"/>
                  </a:cubicBezTo>
                  <a:cubicBezTo>
                    <a:pt x="16" y="11"/>
                    <a:pt x="16" y="13"/>
                    <a:pt x="17" y="13"/>
                  </a:cubicBezTo>
                  <a:cubicBezTo>
                    <a:pt x="22" y="12"/>
                    <a:pt x="28" y="10"/>
                    <a:pt x="34" y="11"/>
                  </a:cubicBezTo>
                  <a:cubicBezTo>
                    <a:pt x="35" y="11"/>
                    <a:pt x="36" y="8"/>
                    <a:pt x="35" y="8"/>
                  </a:cubicBezTo>
                  <a:cubicBezTo>
                    <a:pt x="33" y="7"/>
                    <a:pt x="31" y="9"/>
                    <a:pt x="29" y="9"/>
                  </a:cubicBezTo>
                  <a:cubicBezTo>
                    <a:pt x="28" y="9"/>
                    <a:pt x="29" y="7"/>
                    <a:pt x="29" y="6"/>
                  </a:cubicBezTo>
                  <a:cubicBezTo>
                    <a:pt x="26" y="6"/>
                    <a:pt x="24" y="7"/>
                    <a:pt x="22" y="6"/>
                  </a:cubicBezTo>
                  <a:cubicBezTo>
                    <a:pt x="20" y="6"/>
                    <a:pt x="19" y="4"/>
                    <a:pt x="17" y="4"/>
                  </a:cubicBezTo>
                  <a:cubicBezTo>
                    <a:pt x="15" y="3"/>
                    <a:pt x="13" y="5"/>
                    <a:pt x="11" y="5"/>
                  </a:cubicBezTo>
                  <a:cubicBezTo>
                    <a:pt x="9" y="5"/>
                    <a:pt x="8" y="3"/>
                    <a:pt x="7" y="2"/>
                  </a:cubicBezTo>
                  <a:cubicBezTo>
                    <a:pt x="6" y="1"/>
                    <a:pt x="4" y="0"/>
                    <a:pt x="3"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87" name="Freeform 2629"/>
            <p:cNvSpPr>
              <a:spLocks noChangeAspect="1"/>
            </p:cNvSpPr>
            <p:nvPr/>
          </p:nvSpPr>
          <p:spPr bwMode="auto">
            <a:xfrm>
              <a:off x="24207482" y="8595907"/>
              <a:ext cx="2896893" cy="3015275"/>
            </a:xfrm>
            <a:custGeom>
              <a:avLst/>
              <a:gdLst>
                <a:gd name="T0" fmla="*/ 302 w 361"/>
                <a:gd name="T1" fmla="*/ 247 h 412"/>
                <a:gd name="T2" fmla="*/ 278 w 361"/>
                <a:gd name="T3" fmla="*/ 290 h 412"/>
                <a:gd name="T4" fmla="*/ 234 w 361"/>
                <a:gd name="T5" fmla="*/ 327 h 412"/>
                <a:gd name="T6" fmla="*/ 191 w 361"/>
                <a:gd name="T7" fmla="*/ 360 h 412"/>
                <a:gd name="T8" fmla="*/ 187 w 361"/>
                <a:gd name="T9" fmla="*/ 453 h 412"/>
                <a:gd name="T10" fmla="*/ 158 w 361"/>
                <a:gd name="T11" fmla="*/ 490 h 412"/>
                <a:gd name="T12" fmla="*/ 137 w 361"/>
                <a:gd name="T13" fmla="*/ 463 h 412"/>
                <a:gd name="T14" fmla="*/ 106 w 361"/>
                <a:gd name="T15" fmla="*/ 384 h 412"/>
                <a:gd name="T16" fmla="*/ 85 w 361"/>
                <a:gd name="T17" fmla="*/ 332 h 412"/>
                <a:gd name="T18" fmla="*/ 77 w 361"/>
                <a:gd name="T19" fmla="*/ 297 h 412"/>
                <a:gd name="T20" fmla="*/ 74 w 361"/>
                <a:gd name="T21" fmla="*/ 257 h 412"/>
                <a:gd name="T22" fmla="*/ 64 w 361"/>
                <a:gd name="T23" fmla="*/ 249 h 412"/>
                <a:gd name="T24" fmla="*/ 14 w 361"/>
                <a:gd name="T25" fmla="*/ 249 h 412"/>
                <a:gd name="T26" fmla="*/ 36 w 361"/>
                <a:gd name="T27" fmla="*/ 228 h 412"/>
                <a:gd name="T28" fmla="*/ 6 w 361"/>
                <a:gd name="T29" fmla="*/ 219 h 412"/>
                <a:gd name="T30" fmla="*/ 23 w 361"/>
                <a:gd name="T31" fmla="*/ 210 h 412"/>
                <a:gd name="T32" fmla="*/ 42 w 361"/>
                <a:gd name="T33" fmla="*/ 204 h 412"/>
                <a:gd name="T34" fmla="*/ 28 w 361"/>
                <a:gd name="T35" fmla="*/ 176 h 412"/>
                <a:gd name="T36" fmla="*/ 29 w 361"/>
                <a:gd name="T37" fmla="*/ 141 h 412"/>
                <a:gd name="T38" fmla="*/ 52 w 361"/>
                <a:gd name="T39" fmla="*/ 133 h 412"/>
                <a:gd name="T40" fmla="*/ 80 w 361"/>
                <a:gd name="T41" fmla="*/ 100 h 412"/>
                <a:gd name="T42" fmla="*/ 89 w 361"/>
                <a:gd name="T43" fmla="*/ 76 h 412"/>
                <a:gd name="T44" fmla="*/ 85 w 361"/>
                <a:gd name="T45" fmla="*/ 54 h 412"/>
                <a:gd name="T46" fmla="*/ 83 w 361"/>
                <a:gd name="T47" fmla="*/ 16 h 412"/>
                <a:gd name="T48" fmla="*/ 125 w 361"/>
                <a:gd name="T49" fmla="*/ 2 h 412"/>
                <a:gd name="T50" fmla="*/ 142 w 361"/>
                <a:gd name="T51" fmla="*/ 26 h 412"/>
                <a:gd name="T52" fmla="*/ 148 w 361"/>
                <a:gd name="T53" fmla="*/ 59 h 412"/>
                <a:gd name="T54" fmla="*/ 151 w 361"/>
                <a:gd name="T55" fmla="*/ 80 h 412"/>
                <a:gd name="T56" fmla="*/ 186 w 361"/>
                <a:gd name="T57" fmla="*/ 101 h 412"/>
                <a:gd name="T58" fmla="*/ 178 w 361"/>
                <a:gd name="T59" fmla="*/ 128 h 412"/>
                <a:gd name="T60" fmla="*/ 234 w 361"/>
                <a:gd name="T61" fmla="*/ 151 h 412"/>
                <a:gd name="T62" fmla="*/ 260 w 361"/>
                <a:gd name="T63" fmla="*/ 168 h 412"/>
                <a:gd name="T64" fmla="*/ 293 w 361"/>
                <a:gd name="T65" fmla="*/ 158 h 412"/>
                <a:gd name="T66" fmla="*/ 305 w 361"/>
                <a:gd name="T67" fmla="*/ 147 h 412"/>
                <a:gd name="T68" fmla="*/ 332 w 361"/>
                <a:gd name="T69" fmla="*/ 164 h 412"/>
                <a:gd name="T70" fmla="*/ 345 w 361"/>
                <a:gd name="T71" fmla="*/ 145 h 412"/>
                <a:gd name="T72" fmla="*/ 369 w 361"/>
                <a:gd name="T73" fmla="*/ 127 h 412"/>
                <a:gd name="T74" fmla="*/ 401 w 361"/>
                <a:gd name="T75" fmla="*/ 120 h 412"/>
                <a:gd name="T76" fmla="*/ 419 w 361"/>
                <a:gd name="T77" fmla="*/ 133 h 412"/>
                <a:gd name="T78" fmla="*/ 426 w 361"/>
                <a:gd name="T79" fmla="*/ 146 h 412"/>
                <a:gd name="T80" fmla="*/ 414 w 361"/>
                <a:gd name="T81" fmla="*/ 157 h 412"/>
                <a:gd name="T82" fmla="*/ 404 w 361"/>
                <a:gd name="T83" fmla="*/ 179 h 412"/>
                <a:gd name="T84" fmla="*/ 391 w 361"/>
                <a:gd name="T85" fmla="*/ 216 h 412"/>
                <a:gd name="T86" fmla="*/ 381 w 361"/>
                <a:gd name="T87" fmla="*/ 233 h 412"/>
                <a:gd name="T88" fmla="*/ 369 w 361"/>
                <a:gd name="T89" fmla="*/ 252 h 412"/>
                <a:gd name="T90" fmla="*/ 356 w 361"/>
                <a:gd name="T91" fmla="*/ 230 h 412"/>
                <a:gd name="T92" fmla="*/ 347 w 361"/>
                <a:gd name="T93" fmla="*/ 212 h 412"/>
                <a:gd name="T94" fmla="*/ 354 w 361"/>
                <a:gd name="T95" fmla="*/ 192 h 412"/>
                <a:gd name="T96" fmla="*/ 317 w 361"/>
                <a:gd name="T97" fmla="*/ 179 h 412"/>
                <a:gd name="T98" fmla="*/ 302 w 361"/>
                <a:gd name="T99" fmla="*/ 171 h 412"/>
                <a:gd name="T100" fmla="*/ 305 w 361"/>
                <a:gd name="T101" fmla="*/ 198 h 412"/>
                <a:gd name="T102" fmla="*/ 307 w 361"/>
                <a:gd name="T103" fmla="*/ 217 h 412"/>
                <a:gd name="T104" fmla="*/ 314 w 361"/>
                <a:gd name="T105" fmla="*/ 236 h 4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1"/>
                <a:gd name="T160" fmla="*/ 0 h 412"/>
                <a:gd name="T161" fmla="*/ 361 w 361"/>
                <a:gd name="T162" fmla="*/ 412 h 4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1" h="412">
                  <a:moveTo>
                    <a:pt x="266" y="211"/>
                  </a:moveTo>
                  <a:cubicBezTo>
                    <a:pt x="265" y="212"/>
                    <a:pt x="264" y="215"/>
                    <a:pt x="263" y="214"/>
                  </a:cubicBezTo>
                  <a:cubicBezTo>
                    <a:pt x="260" y="213"/>
                    <a:pt x="261" y="208"/>
                    <a:pt x="258" y="208"/>
                  </a:cubicBezTo>
                  <a:cubicBezTo>
                    <a:pt x="256" y="207"/>
                    <a:pt x="258" y="213"/>
                    <a:pt x="256" y="212"/>
                  </a:cubicBezTo>
                  <a:cubicBezTo>
                    <a:pt x="254" y="212"/>
                    <a:pt x="254" y="206"/>
                    <a:pt x="252" y="206"/>
                  </a:cubicBezTo>
                  <a:cubicBezTo>
                    <a:pt x="249" y="207"/>
                    <a:pt x="249" y="211"/>
                    <a:pt x="247" y="213"/>
                  </a:cubicBezTo>
                  <a:cubicBezTo>
                    <a:pt x="245" y="216"/>
                    <a:pt x="239" y="215"/>
                    <a:pt x="238" y="219"/>
                  </a:cubicBezTo>
                  <a:cubicBezTo>
                    <a:pt x="236" y="221"/>
                    <a:pt x="239" y="225"/>
                    <a:pt x="239" y="228"/>
                  </a:cubicBezTo>
                  <a:cubicBezTo>
                    <a:pt x="239" y="230"/>
                    <a:pt x="238" y="231"/>
                    <a:pt x="238" y="233"/>
                  </a:cubicBezTo>
                  <a:cubicBezTo>
                    <a:pt x="236" y="236"/>
                    <a:pt x="234" y="240"/>
                    <a:pt x="232" y="242"/>
                  </a:cubicBezTo>
                  <a:cubicBezTo>
                    <a:pt x="230" y="244"/>
                    <a:pt x="227" y="245"/>
                    <a:pt x="224" y="245"/>
                  </a:cubicBezTo>
                  <a:cubicBezTo>
                    <a:pt x="223" y="245"/>
                    <a:pt x="221" y="242"/>
                    <a:pt x="220" y="243"/>
                  </a:cubicBezTo>
                  <a:cubicBezTo>
                    <a:pt x="217" y="245"/>
                    <a:pt x="217" y="249"/>
                    <a:pt x="215" y="251"/>
                  </a:cubicBezTo>
                  <a:cubicBezTo>
                    <a:pt x="212" y="255"/>
                    <a:pt x="209" y="260"/>
                    <a:pt x="206" y="264"/>
                  </a:cubicBezTo>
                  <a:cubicBezTo>
                    <a:pt x="203" y="267"/>
                    <a:pt x="199" y="270"/>
                    <a:pt x="195" y="273"/>
                  </a:cubicBezTo>
                  <a:cubicBezTo>
                    <a:pt x="191" y="276"/>
                    <a:pt x="185" y="276"/>
                    <a:pt x="182" y="280"/>
                  </a:cubicBezTo>
                  <a:cubicBezTo>
                    <a:pt x="181" y="283"/>
                    <a:pt x="187" y="286"/>
                    <a:pt x="185" y="288"/>
                  </a:cubicBezTo>
                  <a:cubicBezTo>
                    <a:pt x="183" y="292"/>
                    <a:pt x="177" y="290"/>
                    <a:pt x="174" y="292"/>
                  </a:cubicBezTo>
                  <a:cubicBezTo>
                    <a:pt x="171" y="294"/>
                    <a:pt x="170" y="298"/>
                    <a:pt x="167" y="300"/>
                  </a:cubicBezTo>
                  <a:cubicBezTo>
                    <a:pt x="164" y="301"/>
                    <a:pt x="161" y="298"/>
                    <a:pt x="159" y="300"/>
                  </a:cubicBezTo>
                  <a:cubicBezTo>
                    <a:pt x="157" y="301"/>
                    <a:pt x="157" y="305"/>
                    <a:pt x="157" y="308"/>
                  </a:cubicBezTo>
                  <a:cubicBezTo>
                    <a:pt x="158" y="314"/>
                    <a:pt x="160" y="321"/>
                    <a:pt x="160" y="328"/>
                  </a:cubicBezTo>
                  <a:cubicBezTo>
                    <a:pt x="161" y="333"/>
                    <a:pt x="161" y="338"/>
                    <a:pt x="160" y="342"/>
                  </a:cubicBezTo>
                  <a:cubicBezTo>
                    <a:pt x="159" y="347"/>
                    <a:pt x="156" y="352"/>
                    <a:pt x="155" y="356"/>
                  </a:cubicBezTo>
                  <a:cubicBezTo>
                    <a:pt x="154" y="364"/>
                    <a:pt x="158" y="371"/>
                    <a:pt x="156" y="378"/>
                  </a:cubicBezTo>
                  <a:cubicBezTo>
                    <a:pt x="156" y="380"/>
                    <a:pt x="152" y="377"/>
                    <a:pt x="150" y="378"/>
                  </a:cubicBezTo>
                  <a:cubicBezTo>
                    <a:pt x="147" y="381"/>
                    <a:pt x="145" y="384"/>
                    <a:pt x="144" y="388"/>
                  </a:cubicBezTo>
                  <a:cubicBezTo>
                    <a:pt x="144" y="391"/>
                    <a:pt x="148" y="393"/>
                    <a:pt x="147" y="395"/>
                  </a:cubicBezTo>
                  <a:cubicBezTo>
                    <a:pt x="146" y="397"/>
                    <a:pt x="141" y="396"/>
                    <a:pt x="139" y="398"/>
                  </a:cubicBezTo>
                  <a:cubicBezTo>
                    <a:pt x="136" y="401"/>
                    <a:pt x="135" y="406"/>
                    <a:pt x="132" y="409"/>
                  </a:cubicBezTo>
                  <a:cubicBezTo>
                    <a:pt x="131" y="411"/>
                    <a:pt x="128" y="412"/>
                    <a:pt x="126" y="411"/>
                  </a:cubicBezTo>
                  <a:cubicBezTo>
                    <a:pt x="123" y="409"/>
                    <a:pt x="120" y="405"/>
                    <a:pt x="118" y="402"/>
                  </a:cubicBezTo>
                  <a:cubicBezTo>
                    <a:pt x="118" y="401"/>
                    <a:pt x="119" y="400"/>
                    <a:pt x="119" y="399"/>
                  </a:cubicBezTo>
                  <a:cubicBezTo>
                    <a:pt x="119" y="398"/>
                    <a:pt x="117" y="397"/>
                    <a:pt x="116" y="395"/>
                  </a:cubicBezTo>
                  <a:cubicBezTo>
                    <a:pt x="115" y="392"/>
                    <a:pt x="116" y="389"/>
                    <a:pt x="114" y="386"/>
                  </a:cubicBezTo>
                  <a:cubicBezTo>
                    <a:pt x="113" y="383"/>
                    <a:pt x="110" y="380"/>
                    <a:pt x="109" y="376"/>
                  </a:cubicBezTo>
                  <a:cubicBezTo>
                    <a:pt x="108" y="372"/>
                    <a:pt x="109" y="368"/>
                    <a:pt x="107" y="364"/>
                  </a:cubicBezTo>
                  <a:cubicBezTo>
                    <a:pt x="105" y="359"/>
                    <a:pt x="100" y="354"/>
                    <a:pt x="96" y="348"/>
                  </a:cubicBezTo>
                  <a:cubicBezTo>
                    <a:pt x="94" y="345"/>
                    <a:pt x="92" y="341"/>
                    <a:pt x="91" y="337"/>
                  </a:cubicBezTo>
                  <a:cubicBezTo>
                    <a:pt x="89" y="331"/>
                    <a:pt x="90" y="326"/>
                    <a:pt x="88" y="320"/>
                  </a:cubicBezTo>
                  <a:cubicBezTo>
                    <a:pt x="87" y="318"/>
                    <a:pt x="85" y="316"/>
                    <a:pt x="83" y="313"/>
                  </a:cubicBezTo>
                  <a:cubicBezTo>
                    <a:pt x="81" y="311"/>
                    <a:pt x="79" y="308"/>
                    <a:pt x="77" y="306"/>
                  </a:cubicBezTo>
                  <a:cubicBezTo>
                    <a:pt x="77" y="305"/>
                    <a:pt x="77" y="304"/>
                    <a:pt x="77" y="303"/>
                  </a:cubicBezTo>
                  <a:cubicBezTo>
                    <a:pt x="76" y="300"/>
                    <a:pt x="73" y="298"/>
                    <a:pt x="72" y="295"/>
                  </a:cubicBezTo>
                  <a:cubicBezTo>
                    <a:pt x="71" y="289"/>
                    <a:pt x="72" y="283"/>
                    <a:pt x="71" y="277"/>
                  </a:cubicBezTo>
                  <a:cubicBezTo>
                    <a:pt x="70" y="272"/>
                    <a:pt x="67" y="269"/>
                    <a:pt x="66" y="264"/>
                  </a:cubicBezTo>
                  <a:cubicBezTo>
                    <a:pt x="66" y="263"/>
                    <a:pt x="68" y="262"/>
                    <a:pt x="68" y="261"/>
                  </a:cubicBezTo>
                  <a:cubicBezTo>
                    <a:pt x="68" y="260"/>
                    <a:pt x="65" y="261"/>
                    <a:pt x="65" y="259"/>
                  </a:cubicBezTo>
                  <a:cubicBezTo>
                    <a:pt x="64" y="258"/>
                    <a:pt x="65" y="255"/>
                    <a:pt x="65" y="253"/>
                  </a:cubicBezTo>
                  <a:cubicBezTo>
                    <a:pt x="65" y="252"/>
                    <a:pt x="65" y="250"/>
                    <a:pt x="64" y="248"/>
                  </a:cubicBezTo>
                  <a:cubicBezTo>
                    <a:pt x="63" y="243"/>
                    <a:pt x="60" y="239"/>
                    <a:pt x="60" y="234"/>
                  </a:cubicBezTo>
                  <a:cubicBezTo>
                    <a:pt x="60" y="231"/>
                    <a:pt x="63" y="230"/>
                    <a:pt x="63" y="227"/>
                  </a:cubicBezTo>
                  <a:cubicBezTo>
                    <a:pt x="64" y="224"/>
                    <a:pt x="62" y="221"/>
                    <a:pt x="61" y="219"/>
                  </a:cubicBezTo>
                  <a:cubicBezTo>
                    <a:pt x="60" y="218"/>
                    <a:pt x="58" y="217"/>
                    <a:pt x="59" y="215"/>
                  </a:cubicBezTo>
                  <a:cubicBezTo>
                    <a:pt x="59" y="214"/>
                    <a:pt x="62" y="215"/>
                    <a:pt x="62" y="214"/>
                  </a:cubicBezTo>
                  <a:cubicBezTo>
                    <a:pt x="61" y="212"/>
                    <a:pt x="58" y="214"/>
                    <a:pt x="57" y="213"/>
                  </a:cubicBezTo>
                  <a:cubicBezTo>
                    <a:pt x="56" y="211"/>
                    <a:pt x="57" y="208"/>
                    <a:pt x="57" y="206"/>
                  </a:cubicBezTo>
                  <a:cubicBezTo>
                    <a:pt x="58" y="204"/>
                    <a:pt x="60" y="203"/>
                    <a:pt x="59" y="203"/>
                  </a:cubicBezTo>
                  <a:cubicBezTo>
                    <a:pt x="58" y="201"/>
                    <a:pt x="55" y="201"/>
                    <a:pt x="54" y="203"/>
                  </a:cubicBezTo>
                  <a:cubicBezTo>
                    <a:pt x="53" y="204"/>
                    <a:pt x="53" y="206"/>
                    <a:pt x="53" y="208"/>
                  </a:cubicBezTo>
                  <a:cubicBezTo>
                    <a:pt x="53" y="211"/>
                    <a:pt x="53" y="213"/>
                    <a:pt x="53" y="215"/>
                  </a:cubicBezTo>
                  <a:cubicBezTo>
                    <a:pt x="53" y="217"/>
                    <a:pt x="53" y="219"/>
                    <a:pt x="51" y="220"/>
                  </a:cubicBezTo>
                  <a:cubicBezTo>
                    <a:pt x="49" y="223"/>
                    <a:pt x="46" y="225"/>
                    <a:pt x="42" y="226"/>
                  </a:cubicBezTo>
                  <a:cubicBezTo>
                    <a:pt x="38" y="226"/>
                    <a:pt x="34" y="225"/>
                    <a:pt x="31" y="223"/>
                  </a:cubicBezTo>
                  <a:cubicBezTo>
                    <a:pt x="24" y="219"/>
                    <a:pt x="17" y="214"/>
                    <a:pt x="12" y="208"/>
                  </a:cubicBezTo>
                  <a:cubicBezTo>
                    <a:pt x="11" y="207"/>
                    <a:pt x="11" y="204"/>
                    <a:pt x="12" y="203"/>
                  </a:cubicBezTo>
                  <a:cubicBezTo>
                    <a:pt x="14" y="201"/>
                    <a:pt x="16" y="204"/>
                    <a:pt x="18" y="204"/>
                  </a:cubicBezTo>
                  <a:cubicBezTo>
                    <a:pt x="22" y="202"/>
                    <a:pt x="25" y="199"/>
                    <a:pt x="28" y="197"/>
                  </a:cubicBezTo>
                  <a:cubicBezTo>
                    <a:pt x="29" y="196"/>
                    <a:pt x="32" y="194"/>
                    <a:pt x="33" y="192"/>
                  </a:cubicBezTo>
                  <a:cubicBezTo>
                    <a:pt x="33" y="191"/>
                    <a:pt x="31" y="190"/>
                    <a:pt x="30" y="190"/>
                  </a:cubicBezTo>
                  <a:cubicBezTo>
                    <a:pt x="27" y="191"/>
                    <a:pt x="26" y="194"/>
                    <a:pt x="23" y="194"/>
                  </a:cubicBezTo>
                  <a:cubicBezTo>
                    <a:pt x="20" y="195"/>
                    <a:pt x="15" y="195"/>
                    <a:pt x="12" y="194"/>
                  </a:cubicBezTo>
                  <a:cubicBezTo>
                    <a:pt x="10" y="194"/>
                    <a:pt x="8" y="191"/>
                    <a:pt x="7" y="189"/>
                  </a:cubicBezTo>
                  <a:cubicBezTo>
                    <a:pt x="6" y="188"/>
                    <a:pt x="6" y="187"/>
                    <a:pt x="5" y="186"/>
                  </a:cubicBezTo>
                  <a:cubicBezTo>
                    <a:pt x="5" y="185"/>
                    <a:pt x="6" y="183"/>
                    <a:pt x="5" y="183"/>
                  </a:cubicBezTo>
                  <a:cubicBezTo>
                    <a:pt x="4" y="182"/>
                    <a:pt x="2" y="182"/>
                    <a:pt x="0" y="182"/>
                  </a:cubicBezTo>
                  <a:cubicBezTo>
                    <a:pt x="1" y="181"/>
                    <a:pt x="3" y="180"/>
                    <a:pt x="4" y="179"/>
                  </a:cubicBezTo>
                  <a:cubicBezTo>
                    <a:pt x="5" y="178"/>
                    <a:pt x="7" y="178"/>
                    <a:pt x="8" y="177"/>
                  </a:cubicBezTo>
                  <a:cubicBezTo>
                    <a:pt x="9" y="176"/>
                    <a:pt x="7" y="174"/>
                    <a:pt x="8" y="174"/>
                  </a:cubicBezTo>
                  <a:cubicBezTo>
                    <a:pt x="12" y="173"/>
                    <a:pt x="15" y="174"/>
                    <a:pt x="19" y="175"/>
                  </a:cubicBezTo>
                  <a:cubicBezTo>
                    <a:pt x="21" y="175"/>
                    <a:pt x="23" y="176"/>
                    <a:pt x="25" y="176"/>
                  </a:cubicBezTo>
                  <a:cubicBezTo>
                    <a:pt x="28" y="176"/>
                    <a:pt x="30" y="172"/>
                    <a:pt x="33" y="172"/>
                  </a:cubicBezTo>
                  <a:cubicBezTo>
                    <a:pt x="34" y="172"/>
                    <a:pt x="31" y="175"/>
                    <a:pt x="33" y="175"/>
                  </a:cubicBezTo>
                  <a:cubicBezTo>
                    <a:pt x="34" y="176"/>
                    <a:pt x="37" y="175"/>
                    <a:pt x="37" y="174"/>
                  </a:cubicBezTo>
                  <a:cubicBezTo>
                    <a:pt x="38" y="173"/>
                    <a:pt x="35" y="171"/>
                    <a:pt x="35" y="170"/>
                  </a:cubicBezTo>
                  <a:cubicBezTo>
                    <a:pt x="35" y="169"/>
                    <a:pt x="38" y="169"/>
                    <a:pt x="38" y="169"/>
                  </a:cubicBezTo>
                  <a:cubicBezTo>
                    <a:pt x="37" y="165"/>
                    <a:pt x="33" y="162"/>
                    <a:pt x="32" y="158"/>
                  </a:cubicBezTo>
                  <a:cubicBezTo>
                    <a:pt x="31" y="157"/>
                    <a:pt x="33" y="155"/>
                    <a:pt x="32" y="154"/>
                  </a:cubicBezTo>
                  <a:cubicBezTo>
                    <a:pt x="31" y="154"/>
                    <a:pt x="29" y="155"/>
                    <a:pt x="28" y="154"/>
                  </a:cubicBezTo>
                  <a:cubicBezTo>
                    <a:pt x="25" y="153"/>
                    <a:pt x="24" y="150"/>
                    <a:pt x="23" y="147"/>
                  </a:cubicBezTo>
                  <a:cubicBezTo>
                    <a:pt x="22" y="145"/>
                    <a:pt x="24" y="143"/>
                    <a:pt x="23" y="140"/>
                  </a:cubicBezTo>
                  <a:cubicBezTo>
                    <a:pt x="23" y="139"/>
                    <a:pt x="21" y="139"/>
                    <a:pt x="20" y="138"/>
                  </a:cubicBezTo>
                  <a:cubicBezTo>
                    <a:pt x="18" y="138"/>
                    <a:pt x="16" y="139"/>
                    <a:pt x="15" y="138"/>
                  </a:cubicBezTo>
                  <a:cubicBezTo>
                    <a:pt x="13" y="137"/>
                    <a:pt x="12" y="135"/>
                    <a:pt x="13" y="133"/>
                  </a:cubicBezTo>
                  <a:cubicBezTo>
                    <a:pt x="15" y="127"/>
                    <a:pt x="20" y="123"/>
                    <a:pt x="24" y="118"/>
                  </a:cubicBezTo>
                  <a:cubicBezTo>
                    <a:pt x="25" y="118"/>
                    <a:pt x="26" y="117"/>
                    <a:pt x="27" y="118"/>
                  </a:cubicBezTo>
                  <a:cubicBezTo>
                    <a:pt x="29" y="118"/>
                    <a:pt x="30" y="121"/>
                    <a:pt x="32" y="122"/>
                  </a:cubicBezTo>
                  <a:cubicBezTo>
                    <a:pt x="34" y="122"/>
                    <a:pt x="35" y="119"/>
                    <a:pt x="37" y="118"/>
                  </a:cubicBezTo>
                  <a:cubicBezTo>
                    <a:pt x="39" y="118"/>
                    <a:pt x="42" y="121"/>
                    <a:pt x="43" y="119"/>
                  </a:cubicBezTo>
                  <a:cubicBezTo>
                    <a:pt x="45" y="117"/>
                    <a:pt x="43" y="114"/>
                    <a:pt x="43" y="111"/>
                  </a:cubicBezTo>
                  <a:cubicBezTo>
                    <a:pt x="44" y="110"/>
                    <a:pt x="46" y="111"/>
                    <a:pt x="47" y="110"/>
                  </a:cubicBezTo>
                  <a:cubicBezTo>
                    <a:pt x="49" y="108"/>
                    <a:pt x="49" y="105"/>
                    <a:pt x="51" y="104"/>
                  </a:cubicBezTo>
                  <a:cubicBezTo>
                    <a:pt x="53" y="101"/>
                    <a:pt x="58" y="101"/>
                    <a:pt x="59" y="98"/>
                  </a:cubicBezTo>
                  <a:cubicBezTo>
                    <a:pt x="61" y="95"/>
                    <a:pt x="58" y="90"/>
                    <a:pt x="59" y="87"/>
                  </a:cubicBezTo>
                  <a:cubicBezTo>
                    <a:pt x="60" y="84"/>
                    <a:pt x="65" y="84"/>
                    <a:pt x="67" y="83"/>
                  </a:cubicBezTo>
                  <a:cubicBezTo>
                    <a:pt x="67" y="82"/>
                    <a:pt x="66" y="80"/>
                    <a:pt x="67" y="79"/>
                  </a:cubicBezTo>
                  <a:cubicBezTo>
                    <a:pt x="68" y="77"/>
                    <a:pt x="69" y="74"/>
                    <a:pt x="71" y="72"/>
                  </a:cubicBezTo>
                  <a:cubicBezTo>
                    <a:pt x="72" y="71"/>
                    <a:pt x="74" y="72"/>
                    <a:pt x="74" y="70"/>
                  </a:cubicBezTo>
                  <a:cubicBezTo>
                    <a:pt x="75" y="69"/>
                    <a:pt x="72" y="69"/>
                    <a:pt x="72" y="67"/>
                  </a:cubicBezTo>
                  <a:cubicBezTo>
                    <a:pt x="72" y="66"/>
                    <a:pt x="74" y="65"/>
                    <a:pt x="74" y="63"/>
                  </a:cubicBezTo>
                  <a:cubicBezTo>
                    <a:pt x="74" y="62"/>
                    <a:pt x="72" y="60"/>
                    <a:pt x="73" y="59"/>
                  </a:cubicBezTo>
                  <a:cubicBezTo>
                    <a:pt x="73" y="57"/>
                    <a:pt x="75" y="55"/>
                    <a:pt x="76" y="54"/>
                  </a:cubicBezTo>
                  <a:cubicBezTo>
                    <a:pt x="79" y="52"/>
                    <a:pt x="83" y="52"/>
                    <a:pt x="84" y="50"/>
                  </a:cubicBezTo>
                  <a:cubicBezTo>
                    <a:pt x="85" y="47"/>
                    <a:pt x="81" y="45"/>
                    <a:pt x="79" y="44"/>
                  </a:cubicBezTo>
                  <a:cubicBezTo>
                    <a:pt x="76" y="43"/>
                    <a:pt x="73" y="45"/>
                    <a:pt x="71" y="45"/>
                  </a:cubicBezTo>
                  <a:cubicBezTo>
                    <a:pt x="70" y="44"/>
                    <a:pt x="71" y="43"/>
                    <a:pt x="71" y="42"/>
                  </a:cubicBezTo>
                  <a:cubicBezTo>
                    <a:pt x="69" y="40"/>
                    <a:pt x="66" y="39"/>
                    <a:pt x="65" y="37"/>
                  </a:cubicBezTo>
                  <a:cubicBezTo>
                    <a:pt x="64" y="33"/>
                    <a:pt x="65" y="28"/>
                    <a:pt x="65" y="24"/>
                  </a:cubicBezTo>
                  <a:cubicBezTo>
                    <a:pt x="65" y="21"/>
                    <a:pt x="64" y="18"/>
                    <a:pt x="65" y="15"/>
                  </a:cubicBezTo>
                  <a:cubicBezTo>
                    <a:pt x="65" y="14"/>
                    <a:pt x="67" y="13"/>
                    <a:pt x="69" y="13"/>
                  </a:cubicBezTo>
                  <a:cubicBezTo>
                    <a:pt x="72" y="13"/>
                    <a:pt x="74" y="16"/>
                    <a:pt x="77" y="17"/>
                  </a:cubicBezTo>
                  <a:cubicBezTo>
                    <a:pt x="81" y="18"/>
                    <a:pt x="85" y="17"/>
                    <a:pt x="89" y="17"/>
                  </a:cubicBezTo>
                  <a:cubicBezTo>
                    <a:pt x="92" y="16"/>
                    <a:pt x="95" y="15"/>
                    <a:pt x="97" y="13"/>
                  </a:cubicBezTo>
                  <a:cubicBezTo>
                    <a:pt x="98" y="12"/>
                    <a:pt x="99" y="10"/>
                    <a:pt x="100" y="8"/>
                  </a:cubicBezTo>
                  <a:cubicBezTo>
                    <a:pt x="102" y="6"/>
                    <a:pt x="103" y="4"/>
                    <a:pt x="104" y="2"/>
                  </a:cubicBezTo>
                  <a:cubicBezTo>
                    <a:pt x="106" y="2"/>
                    <a:pt x="108" y="0"/>
                    <a:pt x="110" y="1"/>
                  </a:cubicBezTo>
                  <a:cubicBezTo>
                    <a:pt x="112" y="3"/>
                    <a:pt x="111" y="7"/>
                    <a:pt x="113" y="9"/>
                  </a:cubicBezTo>
                  <a:cubicBezTo>
                    <a:pt x="115" y="12"/>
                    <a:pt x="118" y="13"/>
                    <a:pt x="120" y="16"/>
                  </a:cubicBezTo>
                  <a:cubicBezTo>
                    <a:pt x="121" y="18"/>
                    <a:pt x="123" y="19"/>
                    <a:pt x="123" y="22"/>
                  </a:cubicBezTo>
                  <a:cubicBezTo>
                    <a:pt x="122" y="23"/>
                    <a:pt x="118" y="20"/>
                    <a:pt x="118" y="22"/>
                  </a:cubicBezTo>
                  <a:cubicBezTo>
                    <a:pt x="118" y="25"/>
                    <a:pt x="120" y="28"/>
                    <a:pt x="122" y="31"/>
                  </a:cubicBezTo>
                  <a:cubicBezTo>
                    <a:pt x="123" y="33"/>
                    <a:pt x="126" y="34"/>
                    <a:pt x="128" y="36"/>
                  </a:cubicBezTo>
                  <a:cubicBezTo>
                    <a:pt x="131" y="39"/>
                    <a:pt x="135" y="42"/>
                    <a:pt x="135" y="45"/>
                  </a:cubicBezTo>
                  <a:cubicBezTo>
                    <a:pt x="135" y="49"/>
                    <a:pt x="130" y="51"/>
                    <a:pt x="127" y="52"/>
                  </a:cubicBezTo>
                  <a:cubicBezTo>
                    <a:pt x="125" y="52"/>
                    <a:pt x="124" y="50"/>
                    <a:pt x="123" y="49"/>
                  </a:cubicBezTo>
                  <a:cubicBezTo>
                    <a:pt x="123" y="48"/>
                    <a:pt x="124" y="46"/>
                    <a:pt x="123" y="46"/>
                  </a:cubicBezTo>
                  <a:cubicBezTo>
                    <a:pt x="122" y="46"/>
                    <a:pt x="121" y="48"/>
                    <a:pt x="120" y="49"/>
                  </a:cubicBezTo>
                  <a:cubicBezTo>
                    <a:pt x="119" y="50"/>
                    <a:pt x="119" y="51"/>
                    <a:pt x="119" y="52"/>
                  </a:cubicBezTo>
                  <a:cubicBezTo>
                    <a:pt x="120" y="55"/>
                    <a:pt x="122" y="58"/>
                    <a:pt x="123" y="61"/>
                  </a:cubicBezTo>
                  <a:cubicBezTo>
                    <a:pt x="124" y="63"/>
                    <a:pt x="124" y="66"/>
                    <a:pt x="126" y="67"/>
                  </a:cubicBezTo>
                  <a:cubicBezTo>
                    <a:pt x="127" y="68"/>
                    <a:pt x="129" y="66"/>
                    <a:pt x="130" y="67"/>
                  </a:cubicBezTo>
                  <a:cubicBezTo>
                    <a:pt x="133" y="69"/>
                    <a:pt x="133" y="72"/>
                    <a:pt x="136" y="74"/>
                  </a:cubicBezTo>
                  <a:cubicBezTo>
                    <a:pt x="137" y="75"/>
                    <a:pt x="139" y="74"/>
                    <a:pt x="141" y="74"/>
                  </a:cubicBezTo>
                  <a:cubicBezTo>
                    <a:pt x="144" y="76"/>
                    <a:pt x="147" y="79"/>
                    <a:pt x="150" y="81"/>
                  </a:cubicBezTo>
                  <a:cubicBezTo>
                    <a:pt x="152" y="82"/>
                    <a:pt x="153" y="83"/>
                    <a:pt x="155" y="84"/>
                  </a:cubicBezTo>
                  <a:cubicBezTo>
                    <a:pt x="153" y="86"/>
                    <a:pt x="151" y="88"/>
                    <a:pt x="149" y="90"/>
                  </a:cubicBezTo>
                  <a:cubicBezTo>
                    <a:pt x="147" y="91"/>
                    <a:pt x="146" y="92"/>
                    <a:pt x="145" y="93"/>
                  </a:cubicBezTo>
                  <a:cubicBezTo>
                    <a:pt x="144" y="95"/>
                    <a:pt x="146" y="95"/>
                    <a:pt x="145" y="97"/>
                  </a:cubicBezTo>
                  <a:cubicBezTo>
                    <a:pt x="145" y="99"/>
                    <a:pt x="144" y="101"/>
                    <a:pt x="144" y="104"/>
                  </a:cubicBezTo>
                  <a:cubicBezTo>
                    <a:pt x="145" y="105"/>
                    <a:pt x="147" y="106"/>
                    <a:pt x="148" y="107"/>
                  </a:cubicBezTo>
                  <a:cubicBezTo>
                    <a:pt x="150" y="108"/>
                    <a:pt x="152" y="106"/>
                    <a:pt x="153" y="107"/>
                  </a:cubicBezTo>
                  <a:cubicBezTo>
                    <a:pt x="156" y="110"/>
                    <a:pt x="158" y="114"/>
                    <a:pt x="162" y="117"/>
                  </a:cubicBezTo>
                  <a:cubicBezTo>
                    <a:pt x="166" y="120"/>
                    <a:pt x="171" y="120"/>
                    <a:pt x="175" y="123"/>
                  </a:cubicBezTo>
                  <a:cubicBezTo>
                    <a:pt x="176" y="123"/>
                    <a:pt x="177" y="125"/>
                    <a:pt x="178" y="125"/>
                  </a:cubicBezTo>
                  <a:cubicBezTo>
                    <a:pt x="184" y="126"/>
                    <a:pt x="189" y="125"/>
                    <a:pt x="195" y="126"/>
                  </a:cubicBezTo>
                  <a:cubicBezTo>
                    <a:pt x="198" y="126"/>
                    <a:pt x="202" y="127"/>
                    <a:pt x="204" y="129"/>
                  </a:cubicBezTo>
                  <a:cubicBezTo>
                    <a:pt x="205" y="130"/>
                    <a:pt x="203" y="132"/>
                    <a:pt x="204" y="133"/>
                  </a:cubicBezTo>
                  <a:cubicBezTo>
                    <a:pt x="206" y="135"/>
                    <a:pt x="208" y="137"/>
                    <a:pt x="211" y="138"/>
                  </a:cubicBezTo>
                  <a:cubicBezTo>
                    <a:pt x="212" y="138"/>
                    <a:pt x="213" y="136"/>
                    <a:pt x="214" y="137"/>
                  </a:cubicBezTo>
                  <a:cubicBezTo>
                    <a:pt x="215" y="137"/>
                    <a:pt x="215" y="140"/>
                    <a:pt x="217" y="140"/>
                  </a:cubicBezTo>
                  <a:cubicBezTo>
                    <a:pt x="219" y="141"/>
                    <a:pt x="221" y="140"/>
                    <a:pt x="223" y="140"/>
                  </a:cubicBezTo>
                  <a:cubicBezTo>
                    <a:pt x="226" y="141"/>
                    <a:pt x="228" y="142"/>
                    <a:pt x="231" y="143"/>
                  </a:cubicBezTo>
                  <a:cubicBezTo>
                    <a:pt x="235" y="143"/>
                    <a:pt x="239" y="145"/>
                    <a:pt x="243" y="144"/>
                  </a:cubicBezTo>
                  <a:cubicBezTo>
                    <a:pt x="245" y="144"/>
                    <a:pt x="247" y="142"/>
                    <a:pt x="247" y="141"/>
                  </a:cubicBezTo>
                  <a:cubicBezTo>
                    <a:pt x="247" y="138"/>
                    <a:pt x="245" y="135"/>
                    <a:pt x="244" y="132"/>
                  </a:cubicBezTo>
                  <a:cubicBezTo>
                    <a:pt x="244" y="130"/>
                    <a:pt x="245" y="128"/>
                    <a:pt x="245" y="126"/>
                  </a:cubicBezTo>
                  <a:cubicBezTo>
                    <a:pt x="245" y="124"/>
                    <a:pt x="245" y="122"/>
                    <a:pt x="245" y="121"/>
                  </a:cubicBezTo>
                  <a:cubicBezTo>
                    <a:pt x="247" y="119"/>
                    <a:pt x="248" y="117"/>
                    <a:pt x="250" y="116"/>
                  </a:cubicBezTo>
                  <a:cubicBezTo>
                    <a:pt x="251" y="116"/>
                    <a:pt x="253" y="115"/>
                    <a:pt x="254" y="116"/>
                  </a:cubicBezTo>
                  <a:cubicBezTo>
                    <a:pt x="255" y="118"/>
                    <a:pt x="254" y="121"/>
                    <a:pt x="254" y="123"/>
                  </a:cubicBezTo>
                  <a:cubicBezTo>
                    <a:pt x="254" y="126"/>
                    <a:pt x="255" y="128"/>
                    <a:pt x="255" y="130"/>
                  </a:cubicBezTo>
                  <a:cubicBezTo>
                    <a:pt x="256" y="132"/>
                    <a:pt x="256" y="134"/>
                    <a:pt x="258" y="135"/>
                  </a:cubicBezTo>
                  <a:cubicBezTo>
                    <a:pt x="261" y="137"/>
                    <a:pt x="265" y="138"/>
                    <a:pt x="269" y="138"/>
                  </a:cubicBezTo>
                  <a:cubicBezTo>
                    <a:pt x="271" y="138"/>
                    <a:pt x="271" y="135"/>
                    <a:pt x="273" y="135"/>
                  </a:cubicBezTo>
                  <a:cubicBezTo>
                    <a:pt x="274" y="135"/>
                    <a:pt x="275" y="137"/>
                    <a:pt x="277" y="137"/>
                  </a:cubicBezTo>
                  <a:cubicBezTo>
                    <a:pt x="281" y="137"/>
                    <a:pt x="285" y="136"/>
                    <a:pt x="288" y="135"/>
                  </a:cubicBezTo>
                  <a:cubicBezTo>
                    <a:pt x="291" y="135"/>
                    <a:pt x="295" y="136"/>
                    <a:pt x="296" y="134"/>
                  </a:cubicBezTo>
                  <a:cubicBezTo>
                    <a:pt x="298" y="132"/>
                    <a:pt x="296" y="128"/>
                    <a:pt x="294" y="126"/>
                  </a:cubicBezTo>
                  <a:cubicBezTo>
                    <a:pt x="293" y="125"/>
                    <a:pt x="289" y="126"/>
                    <a:pt x="287" y="125"/>
                  </a:cubicBezTo>
                  <a:cubicBezTo>
                    <a:pt x="286" y="124"/>
                    <a:pt x="288" y="122"/>
                    <a:pt x="288" y="121"/>
                  </a:cubicBezTo>
                  <a:cubicBezTo>
                    <a:pt x="291" y="121"/>
                    <a:pt x="293" y="120"/>
                    <a:pt x="296" y="120"/>
                  </a:cubicBezTo>
                  <a:cubicBezTo>
                    <a:pt x="298" y="119"/>
                    <a:pt x="301" y="121"/>
                    <a:pt x="302" y="120"/>
                  </a:cubicBezTo>
                  <a:cubicBezTo>
                    <a:pt x="303" y="119"/>
                    <a:pt x="300" y="116"/>
                    <a:pt x="301" y="115"/>
                  </a:cubicBezTo>
                  <a:cubicBezTo>
                    <a:pt x="302" y="113"/>
                    <a:pt x="305" y="113"/>
                    <a:pt x="307" y="111"/>
                  </a:cubicBezTo>
                  <a:cubicBezTo>
                    <a:pt x="308" y="110"/>
                    <a:pt x="307" y="107"/>
                    <a:pt x="308" y="106"/>
                  </a:cubicBezTo>
                  <a:cubicBezTo>
                    <a:pt x="311" y="104"/>
                    <a:pt x="315" y="106"/>
                    <a:pt x="318" y="105"/>
                  </a:cubicBezTo>
                  <a:cubicBezTo>
                    <a:pt x="319" y="104"/>
                    <a:pt x="317" y="102"/>
                    <a:pt x="317" y="101"/>
                  </a:cubicBezTo>
                  <a:cubicBezTo>
                    <a:pt x="319" y="99"/>
                    <a:pt x="322" y="98"/>
                    <a:pt x="324" y="98"/>
                  </a:cubicBezTo>
                  <a:cubicBezTo>
                    <a:pt x="327" y="98"/>
                    <a:pt x="329" y="101"/>
                    <a:pt x="332" y="101"/>
                  </a:cubicBezTo>
                  <a:cubicBezTo>
                    <a:pt x="333" y="102"/>
                    <a:pt x="333" y="100"/>
                    <a:pt x="334" y="100"/>
                  </a:cubicBezTo>
                  <a:cubicBezTo>
                    <a:pt x="336" y="98"/>
                    <a:pt x="338" y="96"/>
                    <a:pt x="341" y="95"/>
                  </a:cubicBezTo>
                  <a:cubicBezTo>
                    <a:pt x="343" y="95"/>
                    <a:pt x="345" y="97"/>
                    <a:pt x="346" y="98"/>
                  </a:cubicBezTo>
                  <a:cubicBezTo>
                    <a:pt x="347" y="100"/>
                    <a:pt x="349" y="102"/>
                    <a:pt x="349" y="105"/>
                  </a:cubicBezTo>
                  <a:cubicBezTo>
                    <a:pt x="348" y="107"/>
                    <a:pt x="344" y="108"/>
                    <a:pt x="344" y="111"/>
                  </a:cubicBezTo>
                  <a:cubicBezTo>
                    <a:pt x="344" y="112"/>
                    <a:pt x="347" y="110"/>
                    <a:pt x="349" y="111"/>
                  </a:cubicBezTo>
                  <a:cubicBezTo>
                    <a:pt x="350" y="111"/>
                    <a:pt x="351" y="113"/>
                    <a:pt x="352" y="113"/>
                  </a:cubicBezTo>
                  <a:cubicBezTo>
                    <a:pt x="354" y="114"/>
                    <a:pt x="357" y="112"/>
                    <a:pt x="359" y="113"/>
                  </a:cubicBezTo>
                  <a:cubicBezTo>
                    <a:pt x="360" y="113"/>
                    <a:pt x="360" y="115"/>
                    <a:pt x="361" y="116"/>
                  </a:cubicBezTo>
                  <a:cubicBezTo>
                    <a:pt x="360" y="118"/>
                    <a:pt x="360" y="119"/>
                    <a:pt x="359" y="120"/>
                  </a:cubicBezTo>
                  <a:cubicBezTo>
                    <a:pt x="358" y="122"/>
                    <a:pt x="356" y="121"/>
                    <a:pt x="355" y="122"/>
                  </a:cubicBezTo>
                  <a:cubicBezTo>
                    <a:pt x="354" y="123"/>
                    <a:pt x="354" y="125"/>
                    <a:pt x="355" y="126"/>
                  </a:cubicBezTo>
                  <a:cubicBezTo>
                    <a:pt x="355" y="128"/>
                    <a:pt x="358" y="129"/>
                    <a:pt x="358" y="131"/>
                  </a:cubicBezTo>
                  <a:cubicBezTo>
                    <a:pt x="358" y="132"/>
                    <a:pt x="356" y="131"/>
                    <a:pt x="355" y="131"/>
                  </a:cubicBezTo>
                  <a:cubicBezTo>
                    <a:pt x="353" y="131"/>
                    <a:pt x="352" y="129"/>
                    <a:pt x="351" y="129"/>
                  </a:cubicBezTo>
                  <a:cubicBezTo>
                    <a:pt x="349" y="129"/>
                    <a:pt x="347" y="130"/>
                    <a:pt x="345" y="131"/>
                  </a:cubicBezTo>
                  <a:cubicBezTo>
                    <a:pt x="343" y="133"/>
                    <a:pt x="342" y="135"/>
                    <a:pt x="340" y="137"/>
                  </a:cubicBezTo>
                  <a:cubicBezTo>
                    <a:pt x="338" y="138"/>
                    <a:pt x="336" y="138"/>
                    <a:pt x="335" y="139"/>
                  </a:cubicBezTo>
                  <a:cubicBezTo>
                    <a:pt x="334" y="140"/>
                    <a:pt x="335" y="141"/>
                    <a:pt x="335" y="143"/>
                  </a:cubicBezTo>
                  <a:cubicBezTo>
                    <a:pt x="335" y="144"/>
                    <a:pt x="334" y="145"/>
                    <a:pt x="335" y="147"/>
                  </a:cubicBezTo>
                  <a:cubicBezTo>
                    <a:pt x="335" y="147"/>
                    <a:pt x="337" y="148"/>
                    <a:pt x="337" y="149"/>
                  </a:cubicBezTo>
                  <a:cubicBezTo>
                    <a:pt x="336" y="150"/>
                    <a:pt x="334" y="150"/>
                    <a:pt x="333" y="151"/>
                  </a:cubicBezTo>
                  <a:cubicBezTo>
                    <a:pt x="333" y="153"/>
                    <a:pt x="334" y="154"/>
                    <a:pt x="333" y="155"/>
                  </a:cubicBezTo>
                  <a:cubicBezTo>
                    <a:pt x="332" y="157"/>
                    <a:pt x="329" y="156"/>
                    <a:pt x="329" y="158"/>
                  </a:cubicBezTo>
                  <a:cubicBezTo>
                    <a:pt x="329" y="160"/>
                    <a:pt x="333" y="161"/>
                    <a:pt x="332" y="162"/>
                  </a:cubicBezTo>
                  <a:cubicBezTo>
                    <a:pt x="330" y="168"/>
                    <a:pt x="328" y="174"/>
                    <a:pt x="326" y="180"/>
                  </a:cubicBezTo>
                  <a:cubicBezTo>
                    <a:pt x="326" y="181"/>
                    <a:pt x="324" y="181"/>
                    <a:pt x="323" y="181"/>
                  </a:cubicBezTo>
                  <a:cubicBezTo>
                    <a:pt x="321" y="180"/>
                    <a:pt x="319" y="178"/>
                    <a:pt x="317" y="178"/>
                  </a:cubicBezTo>
                  <a:cubicBezTo>
                    <a:pt x="316" y="177"/>
                    <a:pt x="315" y="178"/>
                    <a:pt x="315" y="179"/>
                  </a:cubicBezTo>
                  <a:cubicBezTo>
                    <a:pt x="316" y="181"/>
                    <a:pt x="317" y="183"/>
                    <a:pt x="318" y="185"/>
                  </a:cubicBezTo>
                  <a:cubicBezTo>
                    <a:pt x="318" y="188"/>
                    <a:pt x="319" y="191"/>
                    <a:pt x="318" y="194"/>
                  </a:cubicBezTo>
                  <a:cubicBezTo>
                    <a:pt x="318" y="194"/>
                    <a:pt x="315" y="193"/>
                    <a:pt x="315" y="194"/>
                  </a:cubicBezTo>
                  <a:cubicBezTo>
                    <a:pt x="314" y="197"/>
                    <a:pt x="315" y="201"/>
                    <a:pt x="315" y="204"/>
                  </a:cubicBezTo>
                  <a:cubicBezTo>
                    <a:pt x="315" y="206"/>
                    <a:pt x="314" y="208"/>
                    <a:pt x="313" y="210"/>
                  </a:cubicBezTo>
                  <a:cubicBezTo>
                    <a:pt x="313" y="211"/>
                    <a:pt x="312" y="210"/>
                    <a:pt x="311" y="210"/>
                  </a:cubicBezTo>
                  <a:cubicBezTo>
                    <a:pt x="310" y="210"/>
                    <a:pt x="309" y="210"/>
                    <a:pt x="308" y="210"/>
                  </a:cubicBezTo>
                  <a:cubicBezTo>
                    <a:pt x="308" y="206"/>
                    <a:pt x="309" y="202"/>
                    <a:pt x="308" y="198"/>
                  </a:cubicBezTo>
                  <a:cubicBezTo>
                    <a:pt x="307" y="195"/>
                    <a:pt x="304" y="193"/>
                    <a:pt x="303" y="190"/>
                  </a:cubicBezTo>
                  <a:cubicBezTo>
                    <a:pt x="302" y="187"/>
                    <a:pt x="304" y="185"/>
                    <a:pt x="303" y="183"/>
                  </a:cubicBezTo>
                  <a:cubicBezTo>
                    <a:pt x="302" y="182"/>
                    <a:pt x="299" y="181"/>
                    <a:pt x="298" y="182"/>
                  </a:cubicBezTo>
                  <a:cubicBezTo>
                    <a:pt x="296" y="185"/>
                    <a:pt x="298" y="189"/>
                    <a:pt x="297" y="192"/>
                  </a:cubicBezTo>
                  <a:cubicBezTo>
                    <a:pt x="296" y="194"/>
                    <a:pt x="294" y="195"/>
                    <a:pt x="293" y="194"/>
                  </a:cubicBezTo>
                  <a:cubicBezTo>
                    <a:pt x="291" y="193"/>
                    <a:pt x="293" y="190"/>
                    <a:pt x="291" y="189"/>
                  </a:cubicBezTo>
                  <a:cubicBezTo>
                    <a:pt x="290" y="189"/>
                    <a:pt x="289" y="192"/>
                    <a:pt x="287" y="192"/>
                  </a:cubicBezTo>
                  <a:cubicBezTo>
                    <a:pt x="286" y="192"/>
                    <a:pt x="286" y="190"/>
                    <a:pt x="286" y="188"/>
                  </a:cubicBezTo>
                  <a:cubicBezTo>
                    <a:pt x="286" y="184"/>
                    <a:pt x="287" y="180"/>
                    <a:pt x="289" y="177"/>
                  </a:cubicBezTo>
                  <a:cubicBezTo>
                    <a:pt x="290" y="175"/>
                    <a:pt x="294" y="175"/>
                    <a:pt x="296" y="173"/>
                  </a:cubicBezTo>
                  <a:cubicBezTo>
                    <a:pt x="297" y="171"/>
                    <a:pt x="298" y="169"/>
                    <a:pt x="300" y="167"/>
                  </a:cubicBezTo>
                  <a:cubicBezTo>
                    <a:pt x="301" y="166"/>
                    <a:pt x="303" y="168"/>
                    <a:pt x="303" y="167"/>
                  </a:cubicBezTo>
                  <a:cubicBezTo>
                    <a:pt x="303" y="165"/>
                    <a:pt x="302" y="164"/>
                    <a:pt x="301" y="163"/>
                  </a:cubicBezTo>
                  <a:cubicBezTo>
                    <a:pt x="299" y="162"/>
                    <a:pt x="297" y="160"/>
                    <a:pt x="295" y="160"/>
                  </a:cubicBezTo>
                  <a:cubicBezTo>
                    <a:pt x="289" y="159"/>
                    <a:pt x="282" y="160"/>
                    <a:pt x="276" y="160"/>
                  </a:cubicBezTo>
                  <a:cubicBezTo>
                    <a:pt x="274" y="160"/>
                    <a:pt x="272" y="159"/>
                    <a:pt x="271" y="158"/>
                  </a:cubicBezTo>
                  <a:cubicBezTo>
                    <a:pt x="270" y="156"/>
                    <a:pt x="272" y="154"/>
                    <a:pt x="272" y="151"/>
                  </a:cubicBezTo>
                  <a:cubicBezTo>
                    <a:pt x="272" y="149"/>
                    <a:pt x="271" y="146"/>
                    <a:pt x="269" y="146"/>
                  </a:cubicBezTo>
                  <a:cubicBezTo>
                    <a:pt x="267" y="145"/>
                    <a:pt x="266" y="150"/>
                    <a:pt x="264" y="149"/>
                  </a:cubicBezTo>
                  <a:cubicBezTo>
                    <a:pt x="262" y="148"/>
                    <a:pt x="262" y="144"/>
                    <a:pt x="259" y="143"/>
                  </a:cubicBezTo>
                  <a:cubicBezTo>
                    <a:pt x="258" y="142"/>
                    <a:pt x="257" y="145"/>
                    <a:pt x="256" y="144"/>
                  </a:cubicBezTo>
                  <a:cubicBezTo>
                    <a:pt x="254" y="143"/>
                    <a:pt x="253" y="139"/>
                    <a:pt x="250" y="138"/>
                  </a:cubicBezTo>
                  <a:cubicBezTo>
                    <a:pt x="249" y="138"/>
                    <a:pt x="249" y="140"/>
                    <a:pt x="250" y="141"/>
                  </a:cubicBezTo>
                  <a:cubicBezTo>
                    <a:pt x="250" y="142"/>
                    <a:pt x="252" y="142"/>
                    <a:pt x="252" y="143"/>
                  </a:cubicBezTo>
                  <a:cubicBezTo>
                    <a:pt x="252" y="145"/>
                    <a:pt x="249" y="147"/>
                    <a:pt x="249" y="150"/>
                  </a:cubicBezTo>
                  <a:cubicBezTo>
                    <a:pt x="249" y="152"/>
                    <a:pt x="251" y="153"/>
                    <a:pt x="252" y="154"/>
                  </a:cubicBezTo>
                  <a:cubicBezTo>
                    <a:pt x="254" y="157"/>
                    <a:pt x="259" y="158"/>
                    <a:pt x="259" y="161"/>
                  </a:cubicBezTo>
                  <a:cubicBezTo>
                    <a:pt x="259" y="163"/>
                    <a:pt x="255" y="161"/>
                    <a:pt x="254" y="162"/>
                  </a:cubicBezTo>
                  <a:cubicBezTo>
                    <a:pt x="253" y="162"/>
                    <a:pt x="255" y="164"/>
                    <a:pt x="254" y="165"/>
                  </a:cubicBezTo>
                  <a:cubicBezTo>
                    <a:pt x="254" y="166"/>
                    <a:pt x="253" y="165"/>
                    <a:pt x="252" y="166"/>
                  </a:cubicBezTo>
                  <a:cubicBezTo>
                    <a:pt x="252" y="167"/>
                    <a:pt x="251" y="168"/>
                    <a:pt x="251" y="169"/>
                  </a:cubicBezTo>
                  <a:cubicBezTo>
                    <a:pt x="252" y="171"/>
                    <a:pt x="255" y="171"/>
                    <a:pt x="256" y="172"/>
                  </a:cubicBezTo>
                  <a:cubicBezTo>
                    <a:pt x="258" y="173"/>
                    <a:pt x="259" y="174"/>
                    <a:pt x="259" y="176"/>
                  </a:cubicBezTo>
                  <a:cubicBezTo>
                    <a:pt x="259" y="178"/>
                    <a:pt x="256" y="179"/>
                    <a:pt x="256" y="181"/>
                  </a:cubicBezTo>
                  <a:cubicBezTo>
                    <a:pt x="255" y="182"/>
                    <a:pt x="257" y="183"/>
                    <a:pt x="258" y="184"/>
                  </a:cubicBezTo>
                  <a:cubicBezTo>
                    <a:pt x="259" y="186"/>
                    <a:pt x="258" y="188"/>
                    <a:pt x="259" y="190"/>
                  </a:cubicBezTo>
                  <a:cubicBezTo>
                    <a:pt x="260" y="191"/>
                    <a:pt x="262" y="189"/>
                    <a:pt x="263" y="190"/>
                  </a:cubicBezTo>
                  <a:cubicBezTo>
                    <a:pt x="263" y="191"/>
                    <a:pt x="262" y="192"/>
                    <a:pt x="262" y="193"/>
                  </a:cubicBezTo>
                  <a:cubicBezTo>
                    <a:pt x="262" y="194"/>
                    <a:pt x="262" y="195"/>
                    <a:pt x="262" y="197"/>
                  </a:cubicBezTo>
                  <a:cubicBezTo>
                    <a:pt x="262" y="198"/>
                    <a:pt x="263" y="199"/>
                    <a:pt x="263" y="201"/>
                  </a:cubicBezTo>
                  <a:cubicBezTo>
                    <a:pt x="263" y="202"/>
                    <a:pt x="263" y="203"/>
                    <a:pt x="263" y="205"/>
                  </a:cubicBezTo>
                  <a:cubicBezTo>
                    <a:pt x="263" y="207"/>
                    <a:pt x="265" y="209"/>
                    <a:pt x="266" y="21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88" name="Freeform 2886"/>
            <p:cNvSpPr>
              <a:spLocks noChangeAspect="1"/>
            </p:cNvSpPr>
            <p:nvPr/>
          </p:nvSpPr>
          <p:spPr bwMode="auto">
            <a:xfrm>
              <a:off x="19895440" y="2677334"/>
              <a:ext cx="14634305" cy="5238739"/>
            </a:xfrm>
            <a:custGeom>
              <a:avLst/>
              <a:gdLst>
                <a:gd name="T0" fmla="*/ 1579 w 1821"/>
                <a:gd name="T1" fmla="*/ 599 h 715"/>
                <a:gd name="T2" fmla="*/ 1708 w 1821"/>
                <a:gd name="T3" fmla="*/ 472 h 715"/>
                <a:gd name="T4" fmla="*/ 1833 w 1821"/>
                <a:gd name="T5" fmla="*/ 446 h 715"/>
                <a:gd name="T6" fmla="*/ 1813 w 1821"/>
                <a:gd name="T7" fmla="*/ 523 h 715"/>
                <a:gd name="T8" fmla="*/ 1905 w 1821"/>
                <a:gd name="T9" fmla="*/ 547 h 715"/>
                <a:gd name="T10" fmla="*/ 1944 w 1821"/>
                <a:gd name="T11" fmla="*/ 445 h 715"/>
                <a:gd name="T12" fmla="*/ 2058 w 1821"/>
                <a:gd name="T13" fmla="*/ 341 h 715"/>
                <a:gd name="T14" fmla="*/ 2164 w 1821"/>
                <a:gd name="T15" fmla="*/ 305 h 715"/>
                <a:gd name="T16" fmla="*/ 1874 w 1821"/>
                <a:gd name="T17" fmla="*/ 240 h 715"/>
                <a:gd name="T18" fmla="*/ 1631 w 1821"/>
                <a:gd name="T19" fmla="*/ 186 h 715"/>
                <a:gd name="T20" fmla="*/ 1520 w 1821"/>
                <a:gd name="T21" fmla="*/ 151 h 715"/>
                <a:gd name="T22" fmla="*/ 1405 w 1821"/>
                <a:gd name="T23" fmla="*/ 170 h 715"/>
                <a:gd name="T24" fmla="*/ 1229 w 1821"/>
                <a:gd name="T25" fmla="*/ 120 h 715"/>
                <a:gd name="T26" fmla="*/ 1061 w 1821"/>
                <a:gd name="T27" fmla="*/ 118 h 715"/>
                <a:gd name="T28" fmla="*/ 1074 w 1821"/>
                <a:gd name="T29" fmla="*/ 46 h 715"/>
                <a:gd name="T30" fmla="*/ 917 w 1821"/>
                <a:gd name="T31" fmla="*/ 23 h 715"/>
                <a:gd name="T32" fmla="*/ 813 w 1821"/>
                <a:gd name="T33" fmla="*/ 61 h 715"/>
                <a:gd name="T34" fmla="*/ 731 w 1821"/>
                <a:gd name="T35" fmla="*/ 116 h 715"/>
                <a:gd name="T36" fmla="*/ 714 w 1821"/>
                <a:gd name="T37" fmla="*/ 208 h 715"/>
                <a:gd name="T38" fmla="*/ 629 w 1821"/>
                <a:gd name="T39" fmla="*/ 157 h 715"/>
                <a:gd name="T40" fmla="*/ 598 w 1821"/>
                <a:gd name="T41" fmla="*/ 163 h 715"/>
                <a:gd name="T42" fmla="*/ 681 w 1821"/>
                <a:gd name="T43" fmla="*/ 275 h 715"/>
                <a:gd name="T44" fmla="*/ 598 w 1821"/>
                <a:gd name="T45" fmla="*/ 308 h 715"/>
                <a:gd name="T46" fmla="*/ 528 w 1821"/>
                <a:gd name="T47" fmla="*/ 136 h 715"/>
                <a:gd name="T48" fmla="*/ 433 w 1821"/>
                <a:gd name="T49" fmla="*/ 245 h 715"/>
                <a:gd name="T50" fmla="*/ 291 w 1821"/>
                <a:gd name="T51" fmla="*/ 262 h 715"/>
                <a:gd name="T52" fmla="*/ 211 w 1821"/>
                <a:gd name="T53" fmla="*/ 264 h 715"/>
                <a:gd name="T54" fmla="*/ 132 w 1821"/>
                <a:gd name="T55" fmla="*/ 342 h 715"/>
                <a:gd name="T56" fmla="*/ 56 w 1821"/>
                <a:gd name="T57" fmla="*/ 292 h 715"/>
                <a:gd name="T58" fmla="*/ 48 w 1821"/>
                <a:gd name="T59" fmla="*/ 222 h 715"/>
                <a:gd name="T60" fmla="*/ 1 w 1821"/>
                <a:gd name="T61" fmla="*/ 252 h 715"/>
                <a:gd name="T62" fmla="*/ 29 w 1821"/>
                <a:gd name="T63" fmla="*/ 352 h 715"/>
                <a:gd name="T64" fmla="*/ 18 w 1821"/>
                <a:gd name="T65" fmla="*/ 450 h 715"/>
                <a:gd name="T66" fmla="*/ 8 w 1821"/>
                <a:gd name="T67" fmla="*/ 478 h 715"/>
                <a:gd name="T68" fmla="*/ 17 w 1821"/>
                <a:gd name="T69" fmla="*/ 540 h 715"/>
                <a:gd name="T70" fmla="*/ 71 w 1821"/>
                <a:gd name="T71" fmla="*/ 596 h 715"/>
                <a:gd name="T72" fmla="*/ 104 w 1821"/>
                <a:gd name="T73" fmla="*/ 626 h 715"/>
                <a:gd name="T74" fmla="*/ 170 w 1821"/>
                <a:gd name="T75" fmla="*/ 674 h 715"/>
                <a:gd name="T76" fmla="*/ 176 w 1821"/>
                <a:gd name="T77" fmla="*/ 721 h 715"/>
                <a:gd name="T78" fmla="*/ 163 w 1821"/>
                <a:gd name="T79" fmla="*/ 768 h 715"/>
                <a:gd name="T80" fmla="*/ 238 w 1821"/>
                <a:gd name="T81" fmla="*/ 815 h 715"/>
                <a:gd name="T82" fmla="*/ 319 w 1821"/>
                <a:gd name="T83" fmla="*/ 857 h 715"/>
                <a:gd name="T84" fmla="*/ 313 w 1821"/>
                <a:gd name="T85" fmla="*/ 766 h 715"/>
                <a:gd name="T86" fmla="*/ 295 w 1821"/>
                <a:gd name="T87" fmla="*/ 722 h 715"/>
                <a:gd name="T88" fmla="*/ 316 w 1821"/>
                <a:gd name="T89" fmla="*/ 673 h 715"/>
                <a:gd name="T90" fmla="*/ 377 w 1821"/>
                <a:gd name="T91" fmla="*/ 643 h 715"/>
                <a:gd name="T92" fmla="*/ 454 w 1821"/>
                <a:gd name="T93" fmla="*/ 660 h 715"/>
                <a:gd name="T94" fmla="*/ 492 w 1821"/>
                <a:gd name="T95" fmla="*/ 610 h 715"/>
                <a:gd name="T96" fmla="*/ 582 w 1821"/>
                <a:gd name="T97" fmla="*/ 563 h 715"/>
                <a:gd name="T98" fmla="*/ 648 w 1821"/>
                <a:gd name="T99" fmla="*/ 593 h 715"/>
                <a:gd name="T100" fmla="*/ 762 w 1821"/>
                <a:gd name="T101" fmla="*/ 660 h 715"/>
                <a:gd name="T102" fmla="*/ 836 w 1821"/>
                <a:gd name="T103" fmla="*/ 674 h 715"/>
                <a:gd name="T104" fmla="*/ 926 w 1821"/>
                <a:gd name="T105" fmla="*/ 668 h 715"/>
                <a:gd name="T106" fmla="*/ 1007 w 1821"/>
                <a:gd name="T107" fmla="*/ 679 h 715"/>
                <a:gd name="T108" fmla="*/ 1071 w 1821"/>
                <a:gd name="T109" fmla="*/ 644 h 715"/>
                <a:gd name="T110" fmla="*/ 1167 w 1821"/>
                <a:gd name="T111" fmla="*/ 685 h 715"/>
                <a:gd name="T112" fmla="*/ 1286 w 1821"/>
                <a:gd name="T113" fmla="*/ 679 h 715"/>
                <a:gd name="T114" fmla="*/ 1341 w 1821"/>
                <a:gd name="T115" fmla="*/ 613 h 715"/>
                <a:gd name="T116" fmla="*/ 1431 w 1821"/>
                <a:gd name="T117" fmla="*/ 658 h 715"/>
                <a:gd name="T118" fmla="*/ 1502 w 1821"/>
                <a:gd name="T119" fmla="*/ 726 h 715"/>
                <a:gd name="T120" fmla="*/ 1541 w 1821"/>
                <a:gd name="T121" fmla="*/ 780 h 7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21"/>
                <a:gd name="T184" fmla="*/ 0 h 715"/>
                <a:gd name="T185" fmla="*/ 1821 w 1821"/>
                <a:gd name="T186" fmla="*/ 715 h 7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21" h="715">
                  <a:moveTo>
                    <a:pt x="1266" y="694"/>
                  </a:moveTo>
                  <a:cubicBezTo>
                    <a:pt x="1272" y="691"/>
                    <a:pt x="1278" y="683"/>
                    <a:pt x="1283" y="682"/>
                  </a:cubicBezTo>
                  <a:cubicBezTo>
                    <a:pt x="1285" y="681"/>
                    <a:pt x="1286" y="685"/>
                    <a:pt x="1288" y="686"/>
                  </a:cubicBezTo>
                  <a:cubicBezTo>
                    <a:pt x="1292" y="687"/>
                    <a:pt x="1297" y="688"/>
                    <a:pt x="1301" y="686"/>
                  </a:cubicBezTo>
                  <a:cubicBezTo>
                    <a:pt x="1307" y="684"/>
                    <a:pt x="1314" y="682"/>
                    <a:pt x="1318" y="676"/>
                  </a:cubicBezTo>
                  <a:cubicBezTo>
                    <a:pt x="1328" y="663"/>
                    <a:pt x="1334" y="646"/>
                    <a:pt x="1342" y="631"/>
                  </a:cubicBezTo>
                  <a:cubicBezTo>
                    <a:pt x="1348" y="618"/>
                    <a:pt x="1354" y="606"/>
                    <a:pt x="1361" y="593"/>
                  </a:cubicBezTo>
                  <a:cubicBezTo>
                    <a:pt x="1358" y="580"/>
                    <a:pt x="1359" y="566"/>
                    <a:pt x="1354" y="553"/>
                  </a:cubicBezTo>
                  <a:cubicBezTo>
                    <a:pt x="1350" y="544"/>
                    <a:pt x="1355" y="536"/>
                    <a:pt x="1356" y="529"/>
                  </a:cubicBezTo>
                  <a:cubicBezTo>
                    <a:pt x="1355" y="523"/>
                    <a:pt x="1353" y="516"/>
                    <a:pt x="1352" y="510"/>
                  </a:cubicBezTo>
                  <a:cubicBezTo>
                    <a:pt x="1342" y="504"/>
                    <a:pt x="1334" y="494"/>
                    <a:pt x="1323" y="490"/>
                  </a:cubicBezTo>
                  <a:cubicBezTo>
                    <a:pt x="1314" y="487"/>
                    <a:pt x="1319" y="498"/>
                    <a:pt x="1315" y="499"/>
                  </a:cubicBezTo>
                  <a:cubicBezTo>
                    <a:pt x="1312" y="500"/>
                    <a:pt x="1308" y="501"/>
                    <a:pt x="1304" y="500"/>
                  </a:cubicBezTo>
                  <a:cubicBezTo>
                    <a:pt x="1302" y="500"/>
                    <a:pt x="1301" y="487"/>
                    <a:pt x="1300" y="486"/>
                  </a:cubicBezTo>
                  <a:cubicBezTo>
                    <a:pt x="1299" y="486"/>
                    <a:pt x="1297" y="499"/>
                    <a:pt x="1296" y="498"/>
                  </a:cubicBezTo>
                  <a:cubicBezTo>
                    <a:pt x="1291" y="494"/>
                    <a:pt x="1296" y="481"/>
                    <a:pt x="1290" y="481"/>
                  </a:cubicBezTo>
                  <a:cubicBezTo>
                    <a:pt x="1286" y="481"/>
                    <a:pt x="1273" y="486"/>
                    <a:pt x="1271" y="478"/>
                  </a:cubicBezTo>
                  <a:cubicBezTo>
                    <a:pt x="1269" y="470"/>
                    <a:pt x="1281" y="467"/>
                    <a:pt x="1286" y="461"/>
                  </a:cubicBezTo>
                  <a:cubicBezTo>
                    <a:pt x="1294" y="451"/>
                    <a:pt x="1302" y="441"/>
                    <a:pt x="1309" y="431"/>
                  </a:cubicBezTo>
                  <a:cubicBezTo>
                    <a:pt x="1314" y="423"/>
                    <a:pt x="1317" y="412"/>
                    <a:pt x="1325" y="405"/>
                  </a:cubicBezTo>
                  <a:cubicBezTo>
                    <a:pt x="1333" y="399"/>
                    <a:pt x="1344" y="398"/>
                    <a:pt x="1354" y="396"/>
                  </a:cubicBezTo>
                  <a:cubicBezTo>
                    <a:pt x="1364" y="395"/>
                    <a:pt x="1375" y="399"/>
                    <a:pt x="1385" y="398"/>
                  </a:cubicBezTo>
                  <a:cubicBezTo>
                    <a:pt x="1392" y="398"/>
                    <a:pt x="1399" y="394"/>
                    <a:pt x="1406" y="393"/>
                  </a:cubicBezTo>
                  <a:cubicBezTo>
                    <a:pt x="1405" y="387"/>
                    <a:pt x="1417" y="393"/>
                    <a:pt x="1423" y="393"/>
                  </a:cubicBezTo>
                  <a:cubicBezTo>
                    <a:pt x="1430" y="394"/>
                    <a:pt x="1438" y="394"/>
                    <a:pt x="1445" y="397"/>
                  </a:cubicBezTo>
                  <a:cubicBezTo>
                    <a:pt x="1447" y="398"/>
                    <a:pt x="1436" y="400"/>
                    <a:pt x="1434" y="402"/>
                  </a:cubicBezTo>
                  <a:cubicBezTo>
                    <a:pt x="1433" y="403"/>
                    <a:pt x="1434" y="406"/>
                    <a:pt x="1435" y="407"/>
                  </a:cubicBezTo>
                  <a:cubicBezTo>
                    <a:pt x="1440" y="407"/>
                    <a:pt x="1449" y="404"/>
                    <a:pt x="1454" y="403"/>
                  </a:cubicBezTo>
                  <a:cubicBezTo>
                    <a:pt x="1460" y="399"/>
                    <a:pt x="1469" y="402"/>
                    <a:pt x="1477" y="401"/>
                  </a:cubicBezTo>
                  <a:cubicBezTo>
                    <a:pt x="1480" y="397"/>
                    <a:pt x="1472" y="394"/>
                    <a:pt x="1470" y="395"/>
                  </a:cubicBezTo>
                  <a:cubicBezTo>
                    <a:pt x="1467" y="393"/>
                    <a:pt x="1463" y="391"/>
                    <a:pt x="1464" y="387"/>
                  </a:cubicBezTo>
                  <a:cubicBezTo>
                    <a:pt x="1468" y="376"/>
                    <a:pt x="1475" y="365"/>
                    <a:pt x="1483" y="357"/>
                  </a:cubicBezTo>
                  <a:cubicBezTo>
                    <a:pt x="1489" y="352"/>
                    <a:pt x="1498" y="351"/>
                    <a:pt x="1505" y="349"/>
                  </a:cubicBezTo>
                  <a:cubicBezTo>
                    <a:pt x="1509" y="348"/>
                    <a:pt x="1515" y="344"/>
                    <a:pt x="1519" y="347"/>
                  </a:cubicBezTo>
                  <a:cubicBezTo>
                    <a:pt x="1523" y="351"/>
                    <a:pt x="1517" y="361"/>
                    <a:pt x="1520" y="366"/>
                  </a:cubicBezTo>
                  <a:cubicBezTo>
                    <a:pt x="1524" y="365"/>
                    <a:pt x="1524" y="373"/>
                    <a:pt x="1527" y="372"/>
                  </a:cubicBezTo>
                  <a:cubicBezTo>
                    <a:pt x="1534" y="365"/>
                    <a:pt x="1543" y="355"/>
                    <a:pt x="1555" y="353"/>
                  </a:cubicBezTo>
                  <a:cubicBezTo>
                    <a:pt x="1551" y="349"/>
                    <a:pt x="1545" y="339"/>
                    <a:pt x="1549" y="334"/>
                  </a:cubicBezTo>
                  <a:cubicBezTo>
                    <a:pt x="1553" y="329"/>
                    <a:pt x="1562" y="332"/>
                    <a:pt x="1568" y="335"/>
                  </a:cubicBezTo>
                  <a:cubicBezTo>
                    <a:pt x="1570" y="337"/>
                    <a:pt x="1562" y="338"/>
                    <a:pt x="1561" y="341"/>
                  </a:cubicBezTo>
                  <a:cubicBezTo>
                    <a:pt x="1559" y="346"/>
                    <a:pt x="1561" y="351"/>
                    <a:pt x="1561" y="356"/>
                  </a:cubicBezTo>
                  <a:cubicBezTo>
                    <a:pt x="1561" y="360"/>
                    <a:pt x="1563" y="364"/>
                    <a:pt x="1561" y="367"/>
                  </a:cubicBezTo>
                  <a:cubicBezTo>
                    <a:pt x="1558" y="371"/>
                    <a:pt x="1551" y="369"/>
                    <a:pt x="1547" y="373"/>
                  </a:cubicBezTo>
                  <a:cubicBezTo>
                    <a:pt x="1545" y="375"/>
                    <a:pt x="1549" y="379"/>
                    <a:pt x="1547" y="381"/>
                  </a:cubicBezTo>
                  <a:cubicBezTo>
                    <a:pt x="1544" y="387"/>
                    <a:pt x="1539" y="392"/>
                    <a:pt x="1535" y="398"/>
                  </a:cubicBezTo>
                  <a:cubicBezTo>
                    <a:pt x="1531" y="405"/>
                    <a:pt x="1530" y="415"/>
                    <a:pt x="1524" y="421"/>
                  </a:cubicBezTo>
                  <a:cubicBezTo>
                    <a:pt x="1519" y="425"/>
                    <a:pt x="1510" y="420"/>
                    <a:pt x="1506" y="425"/>
                  </a:cubicBezTo>
                  <a:cubicBezTo>
                    <a:pt x="1503" y="428"/>
                    <a:pt x="1510" y="432"/>
                    <a:pt x="1510" y="436"/>
                  </a:cubicBezTo>
                  <a:cubicBezTo>
                    <a:pt x="1509" y="441"/>
                    <a:pt x="1504" y="445"/>
                    <a:pt x="1504" y="449"/>
                  </a:cubicBezTo>
                  <a:cubicBezTo>
                    <a:pt x="1504" y="459"/>
                    <a:pt x="1505" y="469"/>
                    <a:pt x="1509" y="478"/>
                  </a:cubicBezTo>
                  <a:cubicBezTo>
                    <a:pt x="1515" y="493"/>
                    <a:pt x="1526" y="506"/>
                    <a:pt x="1533" y="521"/>
                  </a:cubicBezTo>
                  <a:cubicBezTo>
                    <a:pt x="1536" y="527"/>
                    <a:pt x="1537" y="534"/>
                    <a:pt x="1540" y="541"/>
                  </a:cubicBezTo>
                  <a:cubicBezTo>
                    <a:pt x="1541" y="543"/>
                    <a:pt x="1543" y="549"/>
                    <a:pt x="1545" y="547"/>
                  </a:cubicBezTo>
                  <a:cubicBezTo>
                    <a:pt x="1550" y="541"/>
                    <a:pt x="1557" y="534"/>
                    <a:pt x="1559" y="527"/>
                  </a:cubicBezTo>
                  <a:cubicBezTo>
                    <a:pt x="1561" y="522"/>
                    <a:pt x="1554" y="518"/>
                    <a:pt x="1556" y="513"/>
                  </a:cubicBezTo>
                  <a:cubicBezTo>
                    <a:pt x="1559" y="510"/>
                    <a:pt x="1568" y="516"/>
                    <a:pt x="1570" y="512"/>
                  </a:cubicBezTo>
                  <a:cubicBezTo>
                    <a:pt x="1573" y="505"/>
                    <a:pt x="1562" y="496"/>
                    <a:pt x="1566" y="490"/>
                  </a:cubicBezTo>
                  <a:cubicBezTo>
                    <a:pt x="1570" y="484"/>
                    <a:pt x="1583" y="491"/>
                    <a:pt x="1586" y="485"/>
                  </a:cubicBezTo>
                  <a:cubicBezTo>
                    <a:pt x="1589" y="480"/>
                    <a:pt x="1577" y="476"/>
                    <a:pt x="1578" y="470"/>
                  </a:cubicBezTo>
                  <a:cubicBezTo>
                    <a:pt x="1578" y="466"/>
                    <a:pt x="1580" y="448"/>
                    <a:pt x="1587" y="456"/>
                  </a:cubicBezTo>
                  <a:cubicBezTo>
                    <a:pt x="1589" y="454"/>
                    <a:pt x="1587" y="450"/>
                    <a:pt x="1587" y="448"/>
                  </a:cubicBezTo>
                  <a:cubicBezTo>
                    <a:pt x="1588" y="443"/>
                    <a:pt x="1580" y="447"/>
                    <a:pt x="1579" y="442"/>
                  </a:cubicBezTo>
                  <a:cubicBezTo>
                    <a:pt x="1577" y="437"/>
                    <a:pt x="1577" y="430"/>
                    <a:pt x="1580" y="424"/>
                  </a:cubicBezTo>
                  <a:cubicBezTo>
                    <a:pt x="1577" y="420"/>
                    <a:pt x="1569" y="428"/>
                    <a:pt x="1565" y="424"/>
                  </a:cubicBezTo>
                  <a:cubicBezTo>
                    <a:pt x="1562" y="421"/>
                    <a:pt x="1564" y="415"/>
                    <a:pt x="1565" y="410"/>
                  </a:cubicBezTo>
                  <a:cubicBezTo>
                    <a:pt x="1570" y="403"/>
                    <a:pt x="1565" y="393"/>
                    <a:pt x="1571" y="387"/>
                  </a:cubicBezTo>
                  <a:cubicBezTo>
                    <a:pt x="1574" y="384"/>
                    <a:pt x="1580" y="392"/>
                    <a:pt x="1585" y="391"/>
                  </a:cubicBezTo>
                  <a:cubicBezTo>
                    <a:pt x="1587" y="391"/>
                    <a:pt x="1583" y="386"/>
                    <a:pt x="1584" y="384"/>
                  </a:cubicBezTo>
                  <a:cubicBezTo>
                    <a:pt x="1587" y="380"/>
                    <a:pt x="1592" y="374"/>
                    <a:pt x="1597" y="375"/>
                  </a:cubicBezTo>
                  <a:cubicBezTo>
                    <a:pt x="1601" y="376"/>
                    <a:pt x="1596" y="384"/>
                    <a:pt x="1598" y="387"/>
                  </a:cubicBezTo>
                  <a:cubicBezTo>
                    <a:pt x="1599" y="389"/>
                    <a:pt x="1601" y="385"/>
                    <a:pt x="1603" y="384"/>
                  </a:cubicBezTo>
                  <a:cubicBezTo>
                    <a:pt x="1609" y="380"/>
                    <a:pt x="1612" y="372"/>
                    <a:pt x="1619" y="371"/>
                  </a:cubicBezTo>
                  <a:cubicBezTo>
                    <a:pt x="1626" y="371"/>
                    <a:pt x="1633" y="377"/>
                    <a:pt x="1640" y="379"/>
                  </a:cubicBezTo>
                  <a:cubicBezTo>
                    <a:pt x="1642" y="380"/>
                    <a:pt x="1645" y="383"/>
                    <a:pt x="1646" y="381"/>
                  </a:cubicBezTo>
                  <a:cubicBezTo>
                    <a:pt x="1648" y="380"/>
                    <a:pt x="1646" y="375"/>
                    <a:pt x="1648" y="373"/>
                  </a:cubicBezTo>
                  <a:cubicBezTo>
                    <a:pt x="1654" y="365"/>
                    <a:pt x="1662" y="359"/>
                    <a:pt x="1670" y="353"/>
                  </a:cubicBezTo>
                  <a:cubicBezTo>
                    <a:pt x="1678" y="348"/>
                    <a:pt x="1686" y="342"/>
                    <a:pt x="1695" y="339"/>
                  </a:cubicBezTo>
                  <a:cubicBezTo>
                    <a:pt x="1705" y="333"/>
                    <a:pt x="1717" y="338"/>
                    <a:pt x="1727" y="337"/>
                  </a:cubicBezTo>
                  <a:cubicBezTo>
                    <a:pt x="1731" y="335"/>
                    <a:pt x="1729" y="328"/>
                    <a:pt x="1727" y="325"/>
                  </a:cubicBezTo>
                  <a:cubicBezTo>
                    <a:pt x="1721" y="315"/>
                    <a:pt x="1713" y="308"/>
                    <a:pt x="1704" y="301"/>
                  </a:cubicBezTo>
                  <a:cubicBezTo>
                    <a:pt x="1698" y="297"/>
                    <a:pt x="1690" y="298"/>
                    <a:pt x="1685" y="294"/>
                  </a:cubicBezTo>
                  <a:cubicBezTo>
                    <a:pt x="1682" y="293"/>
                    <a:pt x="1679" y="288"/>
                    <a:pt x="1682" y="286"/>
                  </a:cubicBezTo>
                  <a:cubicBezTo>
                    <a:pt x="1686" y="284"/>
                    <a:pt x="1690" y="290"/>
                    <a:pt x="1695" y="289"/>
                  </a:cubicBezTo>
                  <a:cubicBezTo>
                    <a:pt x="1701" y="289"/>
                    <a:pt x="1710" y="289"/>
                    <a:pt x="1714" y="284"/>
                  </a:cubicBezTo>
                  <a:cubicBezTo>
                    <a:pt x="1717" y="280"/>
                    <a:pt x="1712" y="274"/>
                    <a:pt x="1712" y="270"/>
                  </a:cubicBezTo>
                  <a:cubicBezTo>
                    <a:pt x="1712" y="266"/>
                    <a:pt x="1711" y="259"/>
                    <a:pt x="1714" y="258"/>
                  </a:cubicBezTo>
                  <a:cubicBezTo>
                    <a:pt x="1718" y="257"/>
                    <a:pt x="1722" y="263"/>
                    <a:pt x="1724" y="266"/>
                  </a:cubicBezTo>
                  <a:cubicBezTo>
                    <a:pt x="1727" y="270"/>
                    <a:pt x="1726" y="279"/>
                    <a:pt x="1731" y="280"/>
                  </a:cubicBezTo>
                  <a:cubicBezTo>
                    <a:pt x="1737" y="282"/>
                    <a:pt x="1744" y="272"/>
                    <a:pt x="1750" y="274"/>
                  </a:cubicBezTo>
                  <a:cubicBezTo>
                    <a:pt x="1759" y="276"/>
                    <a:pt x="1765" y="288"/>
                    <a:pt x="1772" y="293"/>
                  </a:cubicBezTo>
                  <a:cubicBezTo>
                    <a:pt x="1779" y="293"/>
                    <a:pt x="1785" y="300"/>
                    <a:pt x="1793" y="302"/>
                  </a:cubicBezTo>
                  <a:cubicBezTo>
                    <a:pt x="1796" y="302"/>
                    <a:pt x="1811" y="299"/>
                    <a:pt x="1801" y="295"/>
                  </a:cubicBezTo>
                  <a:cubicBezTo>
                    <a:pt x="1802" y="289"/>
                    <a:pt x="1797" y="281"/>
                    <a:pt x="1800" y="276"/>
                  </a:cubicBezTo>
                  <a:cubicBezTo>
                    <a:pt x="1804" y="278"/>
                    <a:pt x="1811" y="279"/>
                    <a:pt x="1816" y="276"/>
                  </a:cubicBezTo>
                  <a:cubicBezTo>
                    <a:pt x="1819" y="275"/>
                    <a:pt x="1819" y="267"/>
                    <a:pt x="1821" y="264"/>
                  </a:cubicBezTo>
                  <a:cubicBezTo>
                    <a:pt x="1813" y="260"/>
                    <a:pt x="1809" y="257"/>
                    <a:pt x="1803" y="254"/>
                  </a:cubicBezTo>
                  <a:cubicBezTo>
                    <a:pt x="1792" y="251"/>
                    <a:pt x="1781" y="245"/>
                    <a:pt x="1769" y="245"/>
                  </a:cubicBezTo>
                  <a:cubicBezTo>
                    <a:pt x="1766" y="246"/>
                    <a:pt x="1773" y="253"/>
                    <a:pt x="1771" y="255"/>
                  </a:cubicBezTo>
                  <a:cubicBezTo>
                    <a:pt x="1768" y="258"/>
                    <a:pt x="1763" y="257"/>
                    <a:pt x="1760" y="254"/>
                  </a:cubicBezTo>
                  <a:cubicBezTo>
                    <a:pt x="1754" y="248"/>
                    <a:pt x="1754" y="235"/>
                    <a:pt x="1746" y="230"/>
                  </a:cubicBezTo>
                  <a:cubicBezTo>
                    <a:pt x="1725" y="221"/>
                    <a:pt x="1710" y="214"/>
                    <a:pt x="1692" y="207"/>
                  </a:cubicBezTo>
                  <a:cubicBezTo>
                    <a:pt x="1670" y="199"/>
                    <a:pt x="1649" y="187"/>
                    <a:pt x="1626" y="182"/>
                  </a:cubicBezTo>
                  <a:cubicBezTo>
                    <a:pt x="1617" y="180"/>
                    <a:pt x="1607" y="186"/>
                    <a:pt x="1598" y="185"/>
                  </a:cubicBezTo>
                  <a:cubicBezTo>
                    <a:pt x="1589" y="184"/>
                    <a:pt x="1580" y="179"/>
                    <a:pt x="1571" y="177"/>
                  </a:cubicBezTo>
                  <a:cubicBezTo>
                    <a:pt x="1569" y="177"/>
                    <a:pt x="1564" y="177"/>
                    <a:pt x="1568" y="183"/>
                  </a:cubicBezTo>
                  <a:cubicBezTo>
                    <a:pt x="1570" y="189"/>
                    <a:pt x="1578" y="192"/>
                    <a:pt x="1579" y="199"/>
                  </a:cubicBezTo>
                  <a:cubicBezTo>
                    <a:pt x="1580" y="202"/>
                    <a:pt x="1577" y="206"/>
                    <a:pt x="1574" y="207"/>
                  </a:cubicBezTo>
                  <a:cubicBezTo>
                    <a:pt x="1569" y="209"/>
                    <a:pt x="1564" y="206"/>
                    <a:pt x="1561" y="200"/>
                  </a:cubicBezTo>
                  <a:cubicBezTo>
                    <a:pt x="1557" y="199"/>
                    <a:pt x="1552" y="200"/>
                    <a:pt x="1548" y="197"/>
                  </a:cubicBezTo>
                  <a:cubicBezTo>
                    <a:pt x="1544" y="195"/>
                    <a:pt x="1544" y="187"/>
                    <a:pt x="1540" y="185"/>
                  </a:cubicBezTo>
                  <a:cubicBezTo>
                    <a:pt x="1537" y="184"/>
                    <a:pt x="1533" y="191"/>
                    <a:pt x="1530" y="192"/>
                  </a:cubicBezTo>
                  <a:cubicBezTo>
                    <a:pt x="1517" y="192"/>
                    <a:pt x="1503" y="185"/>
                    <a:pt x="1490" y="187"/>
                  </a:cubicBezTo>
                  <a:cubicBezTo>
                    <a:pt x="1484" y="188"/>
                    <a:pt x="1475" y="191"/>
                    <a:pt x="1474" y="199"/>
                  </a:cubicBezTo>
                  <a:cubicBezTo>
                    <a:pt x="1470" y="199"/>
                    <a:pt x="1470" y="191"/>
                    <a:pt x="1467" y="190"/>
                  </a:cubicBezTo>
                  <a:cubicBezTo>
                    <a:pt x="1462" y="187"/>
                    <a:pt x="1456" y="189"/>
                    <a:pt x="1451" y="187"/>
                  </a:cubicBezTo>
                  <a:cubicBezTo>
                    <a:pt x="1450" y="187"/>
                    <a:pt x="1451" y="184"/>
                    <a:pt x="1451" y="183"/>
                  </a:cubicBezTo>
                  <a:cubicBezTo>
                    <a:pt x="1451" y="176"/>
                    <a:pt x="1448" y="168"/>
                    <a:pt x="1438" y="163"/>
                  </a:cubicBezTo>
                  <a:cubicBezTo>
                    <a:pt x="1428" y="159"/>
                    <a:pt x="1415" y="159"/>
                    <a:pt x="1404" y="159"/>
                  </a:cubicBezTo>
                  <a:cubicBezTo>
                    <a:pt x="1389" y="160"/>
                    <a:pt x="1374" y="163"/>
                    <a:pt x="1359" y="162"/>
                  </a:cubicBezTo>
                  <a:cubicBezTo>
                    <a:pt x="1357" y="161"/>
                    <a:pt x="1361" y="156"/>
                    <a:pt x="1359" y="155"/>
                  </a:cubicBezTo>
                  <a:cubicBezTo>
                    <a:pt x="1354" y="150"/>
                    <a:pt x="1351" y="148"/>
                    <a:pt x="1344" y="147"/>
                  </a:cubicBezTo>
                  <a:cubicBezTo>
                    <a:pt x="1337" y="150"/>
                    <a:pt x="1323" y="147"/>
                    <a:pt x="1316" y="145"/>
                  </a:cubicBezTo>
                  <a:cubicBezTo>
                    <a:pt x="1312" y="143"/>
                    <a:pt x="1325" y="143"/>
                    <a:pt x="1327" y="139"/>
                  </a:cubicBezTo>
                  <a:cubicBezTo>
                    <a:pt x="1319" y="132"/>
                    <a:pt x="1304" y="129"/>
                    <a:pt x="1293" y="130"/>
                  </a:cubicBezTo>
                  <a:cubicBezTo>
                    <a:pt x="1287" y="130"/>
                    <a:pt x="1289" y="135"/>
                    <a:pt x="1285" y="138"/>
                  </a:cubicBezTo>
                  <a:cubicBezTo>
                    <a:pt x="1282" y="141"/>
                    <a:pt x="1280" y="148"/>
                    <a:pt x="1276" y="147"/>
                  </a:cubicBezTo>
                  <a:cubicBezTo>
                    <a:pt x="1275" y="146"/>
                    <a:pt x="1272" y="143"/>
                    <a:pt x="1273" y="141"/>
                  </a:cubicBezTo>
                  <a:cubicBezTo>
                    <a:pt x="1277" y="140"/>
                    <a:pt x="1276" y="134"/>
                    <a:pt x="1280" y="134"/>
                  </a:cubicBezTo>
                  <a:cubicBezTo>
                    <a:pt x="1280" y="133"/>
                    <a:pt x="1281" y="140"/>
                    <a:pt x="1282" y="139"/>
                  </a:cubicBezTo>
                  <a:cubicBezTo>
                    <a:pt x="1284" y="138"/>
                    <a:pt x="1287" y="131"/>
                    <a:pt x="1286" y="131"/>
                  </a:cubicBezTo>
                  <a:cubicBezTo>
                    <a:pt x="1282" y="127"/>
                    <a:pt x="1257" y="136"/>
                    <a:pt x="1258" y="131"/>
                  </a:cubicBezTo>
                  <a:cubicBezTo>
                    <a:pt x="1259" y="129"/>
                    <a:pt x="1262" y="126"/>
                    <a:pt x="1266" y="126"/>
                  </a:cubicBezTo>
                  <a:cubicBezTo>
                    <a:pt x="1272" y="126"/>
                    <a:pt x="1280" y="129"/>
                    <a:pt x="1283" y="127"/>
                  </a:cubicBezTo>
                  <a:cubicBezTo>
                    <a:pt x="1276" y="122"/>
                    <a:pt x="1267" y="125"/>
                    <a:pt x="1262" y="124"/>
                  </a:cubicBezTo>
                  <a:cubicBezTo>
                    <a:pt x="1248" y="121"/>
                    <a:pt x="1230" y="118"/>
                    <a:pt x="1218" y="114"/>
                  </a:cubicBezTo>
                  <a:cubicBezTo>
                    <a:pt x="1216" y="116"/>
                    <a:pt x="1222" y="120"/>
                    <a:pt x="1221" y="121"/>
                  </a:cubicBezTo>
                  <a:cubicBezTo>
                    <a:pt x="1219" y="125"/>
                    <a:pt x="1211" y="122"/>
                    <a:pt x="1207" y="124"/>
                  </a:cubicBezTo>
                  <a:cubicBezTo>
                    <a:pt x="1207" y="125"/>
                    <a:pt x="1205" y="130"/>
                    <a:pt x="1206" y="132"/>
                  </a:cubicBezTo>
                  <a:cubicBezTo>
                    <a:pt x="1208" y="134"/>
                    <a:pt x="1215" y="128"/>
                    <a:pt x="1215" y="130"/>
                  </a:cubicBezTo>
                  <a:cubicBezTo>
                    <a:pt x="1210" y="135"/>
                    <a:pt x="1214" y="140"/>
                    <a:pt x="1219" y="149"/>
                  </a:cubicBezTo>
                  <a:cubicBezTo>
                    <a:pt x="1215" y="149"/>
                    <a:pt x="1208" y="144"/>
                    <a:pt x="1203" y="144"/>
                  </a:cubicBezTo>
                  <a:cubicBezTo>
                    <a:pt x="1201" y="144"/>
                    <a:pt x="1191" y="146"/>
                    <a:pt x="1203" y="151"/>
                  </a:cubicBezTo>
                  <a:cubicBezTo>
                    <a:pt x="1202" y="153"/>
                    <a:pt x="1201" y="155"/>
                    <a:pt x="1199" y="155"/>
                  </a:cubicBezTo>
                  <a:cubicBezTo>
                    <a:pt x="1189" y="152"/>
                    <a:pt x="1180" y="144"/>
                    <a:pt x="1170" y="142"/>
                  </a:cubicBezTo>
                  <a:cubicBezTo>
                    <a:pt x="1166" y="141"/>
                    <a:pt x="1165" y="148"/>
                    <a:pt x="1162" y="149"/>
                  </a:cubicBezTo>
                  <a:cubicBezTo>
                    <a:pt x="1158" y="150"/>
                    <a:pt x="1152" y="151"/>
                    <a:pt x="1148" y="149"/>
                  </a:cubicBezTo>
                  <a:cubicBezTo>
                    <a:pt x="1143" y="143"/>
                    <a:pt x="1136" y="144"/>
                    <a:pt x="1134" y="137"/>
                  </a:cubicBezTo>
                  <a:cubicBezTo>
                    <a:pt x="1130" y="138"/>
                    <a:pt x="1133" y="147"/>
                    <a:pt x="1133" y="152"/>
                  </a:cubicBezTo>
                  <a:cubicBezTo>
                    <a:pt x="1133" y="157"/>
                    <a:pt x="1131" y="164"/>
                    <a:pt x="1127" y="164"/>
                  </a:cubicBezTo>
                  <a:cubicBezTo>
                    <a:pt x="1118" y="164"/>
                    <a:pt x="1114" y="156"/>
                    <a:pt x="1106" y="151"/>
                  </a:cubicBezTo>
                  <a:cubicBezTo>
                    <a:pt x="1101" y="147"/>
                    <a:pt x="1092" y="142"/>
                    <a:pt x="1089" y="136"/>
                  </a:cubicBezTo>
                  <a:cubicBezTo>
                    <a:pt x="1091" y="134"/>
                    <a:pt x="1096" y="135"/>
                    <a:pt x="1096" y="133"/>
                  </a:cubicBezTo>
                  <a:cubicBezTo>
                    <a:pt x="1096" y="129"/>
                    <a:pt x="1095" y="126"/>
                    <a:pt x="1093" y="122"/>
                  </a:cubicBezTo>
                  <a:cubicBezTo>
                    <a:pt x="1092" y="108"/>
                    <a:pt x="1082" y="104"/>
                    <a:pt x="1073" y="100"/>
                  </a:cubicBezTo>
                  <a:cubicBezTo>
                    <a:pt x="1065" y="96"/>
                    <a:pt x="1056" y="97"/>
                    <a:pt x="1047" y="97"/>
                  </a:cubicBezTo>
                  <a:cubicBezTo>
                    <a:pt x="1034" y="97"/>
                    <a:pt x="1032" y="89"/>
                    <a:pt x="1024" y="100"/>
                  </a:cubicBezTo>
                  <a:cubicBezTo>
                    <a:pt x="1020" y="103"/>
                    <a:pt x="1030" y="112"/>
                    <a:pt x="1026" y="112"/>
                  </a:cubicBezTo>
                  <a:cubicBezTo>
                    <a:pt x="1009" y="114"/>
                    <a:pt x="985" y="110"/>
                    <a:pt x="969" y="106"/>
                  </a:cubicBezTo>
                  <a:cubicBezTo>
                    <a:pt x="973" y="103"/>
                    <a:pt x="976" y="99"/>
                    <a:pt x="973" y="99"/>
                  </a:cubicBezTo>
                  <a:cubicBezTo>
                    <a:pt x="956" y="97"/>
                    <a:pt x="938" y="96"/>
                    <a:pt x="921" y="100"/>
                  </a:cubicBezTo>
                  <a:cubicBezTo>
                    <a:pt x="917" y="101"/>
                    <a:pt x="924" y="113"/>
                    <a:pt x="921" y="113"/>
                  </a:cubicBezTo>
                  <a:cubicBezTo>
                    <a:pt x="915" y="108"/>
                    <a:pt x="916" y="96"/>
                    <a:pt x="909" y="93"/>
                  </a:cubicBezTo>
                  <a:cubicBezTo>
                    <a:pt x="907" y="92"/>
                    <a:pt x="910" y="99"/>
                    <a:pt x="908" y="100"/>
                  </a:cubicBezTo>
                  <a:cubicBezTo>
                    <a:pt x="904" y="101"/>
                    <a:pt x="899" y="101"/>
                    <a:pt x="895" y="100"/>
                  </a:cubicBezTo>
                  <a:cubicBezTo>
                    <a:pt x="891" y="98"/>
                    <a:pt x="892" y="92"/>
                    <a:pt x="888" y="91"/>
                  </a:cubicBezTo>
                  <a:cubicBezTo>
                    <a:pt x="885" y="95"/>
                    <a:pt x="876" y="87"/>
                    <a:pt x="874" y="90"/>
                  </a:cubicBezTo>
                  <a:cubicBezTo>
                    <a:pt x="873" y="92"/>
                    <a:pt x="871" y="96"/>
                    <a:pt x="873" y="97"/>
                  </a:cubicBezTo>
                  <a:cubicBezTo>
                    <a:pt x="878" y="97"/>
                    <a:pt x="883" y="95"/>
                    <a:pt x="884" y="98"/>
                  </a:cubicBezTo>
                  <a:cubicBezTo>
                    <a:pt x="880" y="101"/>
                    <a:pt x="875" y="101"/>
                    <a:pt x="870" y="103"/>
                  </a:cubicBezTo>
                  <a:cubicBezTo>
                    <a:pt x="865" y="108"/>
                    <a:pt x="857" y="108"/>
                    <a:pt x="851" y="110"/>
                  </a:cubicBezTo>
                  <a:cubicBezTo>
                    <a:pt x="848" y="112"/>
                    <a:pt x="845" y="107"/>
                    <a:pt x="841" y="109"/>
                  </a:cubicBezTo>
                  <a:cubicBezTo>
                    <a:pt x="841" y="114"/>
                    <a:pt x="833" y="119"/>
                    <a:pt x="828" y="121"/>
                  </a:cubicBezTo>
                  <a:cubicBezTo>
                    <a:pt x="828" y="121"/>
                    <a:pt x="827" y="119"/>
                    <a:pt x="828" y="119"/>
                  </a:cubicBezTo>
                  <a:cubicBezTo>
                    <a:pt x="836" y="112"/>
                    <a:pt x="845" y="95"/>
                    <a:pt x="848" y="99"/>
                  </a:cubicBezTo>
                  <a:cubicBezTo>
                    <a:pt x="859" y="91"/>
                    <a:pt x="873" y="86"/>
                    <a:pt x="884" y="78"/>
                  </a:cubicBezTo>
                  <a:cubicBezTo>
                    <a:pt x="892" y="73"/>
                    <a:pt x="901" y="68"/>
                    <a:pt x="905" y="60"/>
                  </a:cubicBezTo>
                  <a:cubicBezTo>
                    <a:pt x="907" y="57"/>
                    <a:pt x="899" y="59"/>
                    <a:pt x="897" y="57"/>
                  </a:cubicBezTo>
                  <a:cubicBezTo>
                    <a:pt x="895" y="55"/>
                    <a:pt x="889" y="50"/>
                    <a:pt x="892" y="48"/>
                  </a:cubicBezTo>
                  <a:cubicBezTo>
                    <a:pt x="896" y="46"/>
                    <a:pt x="904" y="57"/>
                    <a:pt x="905" y="52"/>
                  </a:cubicBezTo>
                  <a:cubicBezTo>
                    <a:pt x="903" y="47"/>
                    <a:pt x="900" y="42"/>
                    <a:pt x="895" y="38"/>
                  </a:cubicBezTo>
                  <a:cubicBezTo>
                    <a:pt x="893" y="37"/>
                    <a:pt x="893" y="44"/>
                    <a:pt x="891" y="43"/>
                  </a:cubicBezTo>
                  <a:cubicBezTo>
                    <a:pt x="888" y="40"/>
                    <a:pt x="885" y="34"/>
                    <a:pt x="881" y="33"/>
                  </a:cubicBezTo>
                  <a:cubicBezTo>
                    <a:pt x="870" y="29"/>
                    <a:pt x="859" y="27"/>
                    <a:pt x="847" y="26"/>
                  </a:cubicBezTo>
                  <a:cubicBezTo>
                    <a:pt x="839" y="26"/>
                    <a:pt x="828" y="34"/>
                    <a:pt x="820" y="32"/>
                  </a:cubicBezTo>
                  <a:cubicBezTo>
                    <a:pt x="821" y="27"/>
                    <a:pt x="831" y="23"/>
                    <a:pt x="828" y="21"/>
                  </a:cubicBezTo>
                  <a:cubicBezTo>
                    <a:pt x="821" y="18"/>
                    <a:pt x="816" y="20"/>
                    <a:pt x="808" y="21"/>
                  </a:cubicBezTo>
                  <a:cubicBezTo>
                    <a:pt x="813" y="15"/>
                    <a:pt x="807" y="17"/>
                    <a:pt x="802" y="19"/>
                  </a:cubicBezTo>
                  <a:cubicBezTo>
                    <a:pt x="798" y="19"/>
                    <a:pt x="794" y="20"/>
                    <a:pt x="793" y="19"/>
                  </a:cubicBezTo>
                  <a:cubicBezTo>
                    <a:pt x="795" y="16"/>
                    <a:pt x="807" y="13"/>
                    <a:pt x="810" y="9"/>
                  </a:cubicBezTo>
                  <a:cubicBezTo>
                    <a:pt x="809" y="6"/>
                    <a:pt x="807" y="4"/>
                    <a:pt x="805" y="3"/>
                  </a:cubicBezTo>
                  <a:cubicBezTo>
                    <a:pt x="807" y="13"/>
                    <a:pt x="793" y="0"/>
                    <a:pt x="788" y="1"/>
                  </a:cubicBezTo>
                  <a:cubicBezTo>
                    <a:pt x="781" y="5"/>
                    <a:pt x="770" y="11"/>
                    <a:pt x="764" y="19"/>
                  </a:cubicBezTo>
                  <a:cubicBezTo>
                    <a:pt x="762" y="22"/>
                    <a:pt x="763" y="27"/>
                    <a:pt x="764" y="31"/>
                  </a:cubicBezTo>
                  <a:cubicBezTo>
                    <a:pt x="766" y="35"/>
                    <a:pt x="780" y="37"/>
                    <a:pt x="776" y="40"/>
                  </a:cubicBezTo>
                  <a:cubicBezTo>
                    <a:pt x="772" y="43"/>
                    <a:pt x="764" y="36"/>
                    <a:pt x="758" y="35"/>
                  </a:cubicBezTo>
                  <a:cubicBezTo>
                    <a:pt x="752" y="34"/>
                    <a:pt x="746" y="35"/>
                    <a:pt x="739" y="34"/>
                  </a:cubicBezTo>
                  <a:cubicBezTo>
                    <a:pt x="736" y="38"/>
                    <a:pt x="751" y="39"/>
                    <a:pt x="754" y="44"/>
                  </a:cubicBezTo>
                  <a:cubicBezTo>
                    <a:pt x="755" y="46"/>
                    <a:pt x="753" y="51"/>
                    <a:pt x="751" y="51"/>
                  </a:cubicBezTo>
                  <a:cubicBezTo>
                    <a:pt x="753" y="43"/>
                    <a:pt x="744" y="42"/>
                    <a:pt x="740" y="42"/>
                  </a:cubicBezTo>
                  <a:cubicBezTo>
                    <a:pt x="730" y="41"/>
                    <a:pt x="720" y="47"/>
                    <a:pt x="710" y="47"/>
                  </a:cubicBezTo>
                  <a:cubicBezTo>
                    <a:pt x="709" y="47"/>
                    <a:pt x="712" y="40"/>
                    <a:pt x="710" y="40"/>
                  </a:cubicBezTo>
                  <a:cubicBezTo>
                    <a:pt x="700" y="40"/>
                    <a:pt x="691" y="41"/>
                    <a:pt x="682" y="45"/>
                  </a:cubicBezTo>
                  <a:cubicBezTo>
                    <a:pt x="679" y="46"/>
                    <a:pt x="693" y="45"/>
                    <a:pt x="691" y="48"/>
                  </a:cubicBezTo>
                  <a:cubicBezTo>
                    <a:pt x="688" y="51"/>
                    <a:pt x="682" y="50"/>
                    <a:pt x="677" y="51"/>
                  </a:cubicBezTo>
                  <a:cubicBezTo>
                    <a:pt x="664" y="53"/>
                    <a:pt x="650" y="53"/>
                    <a:pt x="637" y="57"/>
                  </a:cubicBezTo>
                  <a:cubicBezTo>
                    <a:pt x="634" y="58"/>
                    <a:pt x="632" y="61"/>
                    <a:pt x="629" y="63"/>
                  </a:cubicBezTo>
                  <a:cubicBezTo>
                    <a:pt x="618" y="62"/>
                    <a:pt x="618" y="63"/>
                    <a:pt x="626" y="68"/>
                  </a:cubicBezTo>
                  <a:cubicBezTo>
                    <a:pt x="625" y="70"/>
                    <a:pt x="621" y="74"/>
                    <a:pt x="620" y="77"/>
                  </a:cubicBezTo>
                  <a:cubicBezTo>
                    <a:pt x="620" y="77"/>
                    <a:pt x="617" y="72"/>
                    <a:pt x="615" y="71"/>
                  </a:cubicBezTo>
                  <a:cubicBezTo>
                    <a:pt x="611" y="71"/>
                    <a:pt x="609" y="74"/>
                    <a:pt x="612" y="76"/>
                  </a:cubicBezTo>
                  <a:cubicBezTo>
                    <a:pt x="613" y="76"/>
                    <a:pt x="625" y="81"/>
                    <a:pt x="623" y="82"/>
                  </a:cubicBezTo>
                  <a:cubicBezTo>
                    <a:pt x="614" y="79"/>
                    <a:pt x="612" y="81"/>
                    <a:pt x="612" y="83"/>
                  </a:cubicBezTo>
                  <a:cubicBezTo>
                    <a:pt x="612" y="84"/>
                    <a:pt x="620" y="86"/>
                    <a:pt x="621" y="87"/>
                  </a:cubicBezTo>
                  <a:cubicBezTo>
                    <a:pt x="623" y="90"/>
                    <a:pt x="631" y="94"/>
                    <a:pt x="628" y="97"/>
                  </a:cubicBezTo>
                  <a:cubicBezTo>
                    <a:pt x="627" y="98"/>
                    <a:pt x="625" y="99"/>
                    <a:pt x="624" y="99"/>
                  </a:cubicBezTo>
                  <a:cubicBezTo>
                    <a:pt x="631" y="87"/>
                    <a:pt x="613" y="97"/>
                    <a:pt x="609" y="97"/>
                  </a:cubicBezTo>
                  <a:cubicBezTo>
                    <a:pt x="607" y="96"/>
                    <a:pt x="604" y="94"/>
                    <a:pt x="602" y="94"/>
                  </a:cubicBezTo>
                  <a:cubicBezTo>
                    <a:pt x="597" y="94"/>
                    <a:pt x="593" y="97"/>
                    <a:pt x="589" y="97"/>
                  </a:cubicBezTo>
                  <a:cubicBezTo>
                    <a:pt x="579" y="99"/>
                    <a:pt x="567" y="99"/>
                    <a:pt x="558" y="100"/>
                  </a:cubicBezTo>
                  <a:cubicBezTo>
                    <a:pt x="559" y="103"/>
                    <a:pt x="562" y="108"/>
                    <a:pt x="563" y="113"/>
                  </a:cubicBezTo>
                  <a:cubicBezTo>
                    <a:pt x="565" y="116"/>
                    <a:pt x="563" y="124"/>
                    <a:pt x="566" y="127"/>
                  </a:cubicBezTo>
                  <a:cubicBezTo>
                    <a:pt x="569" y="131"/>
                    <a:pt x="575" y="128"/>
                    <a:pt x="579" y="130"/>
                  </a:cubicBezTo>
                  <a:cubicBezTo>
                    <a:pt x="582" y="132"/>
                    <a:pt x="583" y="136"/>
                    <a:pt x="586" y="138"/>
                  </a:cubicBezTo>
                  <a:cubicBezTo>
                    <a:pt x="590" y="140"/>
                    <a:pt x="594" y="138"/>
                    <a:pt x="597" y="142"/>
                  </a:cubicBezTo>
                  <a:cubicBezTo>
                    <a:pt x="599" y="145"/>
                    <a:pt x="597" y="150"/>
                    <a:pt x="599" y="153"/>
                  </a:cubicBezTo>
                  <a:cubicBezTo>
                    <a:pt x="601" y="159"/>
                    <a:pt x="608" y="162"/>
                    <a:pt x="609" y="168"/>
                  </a:cubicBezTo>
                  <a:cubicBezTo>
                    <a:pt x="609" y="172"/>
                    <a:pt x="605" y="174"/>
                    <a:pt x="602" y="175"/>
                  </a:cubicBezTo>
                  <a:cubicBezTo>
                    <a:pt x="600" y="176"/>
                    <a:pt x="597" y="174"/>
                    <a:pt x="595" y="173"/>
                  </a:cubicBezTo>
                  <a:cubicBezTo>
                    <a:pt x="594" y="172"/>
                    <a:pt x="600" y="163"/>
                    <a:pt x="598" y="160"/>
                  </a:cubicBezTo>
                  <a:cubicBezTo>
                    <a:pt x="596" y="158"/>
                    <a:pt x="592" y="168"/>
                    <a:pt x="589" y="169"/>
                  </a:cubicBezTo>
                  <a:cubicBezTo>
                    <a:pt x="590" y="161"/>
                    <a:pt x="586" y="156"/>
                    <a:pt x="587" y="151"/>
                  </a:cubicBezTo>
                  <a:cubicBezTo>
                    <a:pt x="588" y="148"/>
                    <a:pt x="593" y="149"/>
                    <a:pt x="593" y="147"/>
                  </a:cubicBezTo>
                  <a:cubicBezTo>
                    <a:pt x="593" y="146"/>
                    <a:pt x="594" y="142"/>
                    <a:pt x="590" y="142"/>
                  </a:cubicBezTo>
                  <a:cubicBezTo>
                    <a:pt x="586" y="143"/>
                    <a:pt x="581" y="144"/>
                    <a:pt x="577" y="142"/>
                  </a:cubicBezTo>
                  <a:cubicBezTo>
                    <a:pt x="572" y="140"/>
                    <a:pt x="567" y="136"/>
                    <a:pt x="565" y="131"/>
                  </a:cubicBezTo>
                  <a:cubicBezTo>
                    <a:pt x="559" y="131"/>
                    <a:pt x="550" y="126"/>
                    <a:pt x="542" y="125"/>
                  </a:cubicBezTo>
                  <a:cubicBezTo>
                    <a:pt x="538" y="125"/>
                    <a:pt x="532" y="128"/>
                    <a:pt x="532" y="132"/>
                  </a:cubicBezTo>
                  <a:cubicBezTo>
                    <a:pt x="537" y="132"/>
                    <a:pt x="540" y="133"/>
                    <a:pt x="541" y="137"/>
                  </a:cubicBezTo>
                  <a:cubicBezTo>
                    <a:pt x="542" y="139"/>
                    <a:pt x="538" y="143"/>
                    <a:pt x="535" y="142"/>
                  </a:cubicBezTo>
                  <a:cubicBezTo>
                    <a:pt x="531" y="140"/>
                    <a:pt x="529" y="133"/>
                    <a:pt x="524" y="131"/>
                  </a:cubicBezTo>
                  <a:cubicBezTo>
                    <a:pt x="523" y="132"/>
                    <a:pt x="518" y="136"/>
                    <a:pt x="516" y="137"/>
                  </a:cubicBezTo>
                  <a:cubicBezTo>
                    <a:pt x="515" y="141"/>
                    <a:pt x="519" y="143"/>
                    <a:pt x="522" y="145"/>
                  </a:cubicBezTo>
                  <a:cubicBezTo>
                    <a:pt x="527" y="148"/>
                    <a:pt x="533" y="151"/>
                    <a:pt x="539" y="150"/>
                  </a:cubicBezTo>
                  <a:cubicBezTo>
                    <a:pt x="543" y="152"/>
                    <a:pt x="546" y="156"/>
                    <a:pt x="549" y="158"/>
                  </a:cubicBezTo>
                  <a:cubicBezTo>
                    <a:pt x="550" y="159"/>
                    <a:pt x="547" y="159"/>
                    <a:pt x="546" y="159"/>
                  </a:cubicBezTo>
                  <a:cubicBezTo>
                    <a:pt x="541" y="158"/>
                    <a:pt x="538" y="153"/>
                    <a:pt x="531" y="154"/>
                  </a:cubicBezTo>
                  <a:cubicBezTo>
                    <a:pt x="524" y="152"/>
                    <a:pt x="515" y="154"/>
                    <a:pt x="511" y="148"/>
                  </a:cubicBezTo>
                  <a:cubicBezTo>
                    <a:pt x="509" y="146"/>
                    <a:pt x="511" y="141"/>
                    <a:pt x="508" y="140"/>
                  </a:cubicBezTo>
                  <a:cubicBezTo>
                    <a:pt x="507" y="134"/>
                    <a:pt x="508" y="129"/>
                    <a:pt x="507" y="124"/>
                  </a:cubicBezTo>
                  <a:cubicBezTo>
                    <a:pt x="506" y="120"/>
                    <a:pt x="503" y="116"/>
                    <a:pt x="500" y="114"/>
                  </a:cubicBezTo>
                  <a:cubicBezTo>
                    <a:pt x="499" y="113"/>
                    <a:pt x="500" y="117"/>
                    <a:pt x="501" y="119"/>
                  </a:cubicBezTo>
                  <a:cubicBezTo>
                    <a:pt x="502" y="125"/>
                    <a:pt x="503" y="131"/>
                    <a:pt x="498" y="136"/>
                  </a:cubicBezTo>
                  <a:cubicBezTo>
                    <a:pt x="497" y="138"/>
                    <a:pt x="494" y="139"/>
                    <a:pt x="491" y="140"/>
                  </a:cubicBezTo>
                  <a:cubicBezTo>
                    <a:pt x="491" y="142"/>
                    <a:pt x="488" y="146"/>
                    <a:pt x="484" y="149"/>
                  </a:cubicBezTo>
                  <a:cubicBezTo>
                    <a:pt x="490" y="154"/>
                    <a:pt x="498" y="157"/>
                    <a:pt x="501" y="164"/>
                  </a:cubicBezTo>
                  <a:cubicBezTo>
                    <a:pt x="503" y="167"/>
                    <a:pt x="499" y="173"/>
                    <a:pt x="499" y="177"/>
                  </a:cubicBezTo>
                  <a:cubicBezTo>
                    <a:pt x="500" y="184"/>
                    <a:pt x="499" y="191"/>
                    <a:pt x="503" y="196"/>
                  </a:cubicBezTo>
                  <a:cubicBezTo>
                    <a:pt x="505" y="198"/>
                    <a:pt x="510" y="197"/>
                    <a:pt x="514" y="198"/>
                  </a:cubicBezTo>
                  <a:cubicBezTo>
                    <a:pt x="519" y="195"/>
                    <a:pt x="522" y="191"/>
                    <a:pt x="526" y="192"/>
                  </a:cubicBezTo>
                  <a:cubicBezTo>
                    <a:pt x="534" y="194"/>
                    <a:pt x="538" y="199"/>
                    <a:pt x="546" y="203"/>
                  </a:cubicBezTo>
                  <a:cubicBezTo>
                    <a:pt x="550" y="207"/>
                    <a:pt x="554" y="211"/>
                    <a:pt x="555" y="216"/>
                  </a:cubicBezTo>
                  <a:cubicBezTo>
                    <a:pt x="556" y="218"/>
                    <a:pt x="549" y="217"/>
                    <a:pt x="549" y="219"/>
                  </a:cubicBezTo>
                  <a:cubicBezTo>
                    <a:pt x="549" y="222"/>
                    <a:pt x="551" y="226"/>
                    <a:pt x="553" y="227"/>
                  </a:cubicBezTo>
                  <a:cubicBezTo>
                    <a:pt x="558" y="228"/>
                    <a:pt x="563" y="226"/>
                    <a:pt x="567" y="229"/>
                  </a:cubicBezTo>
                  <a:cubicBezTo>
                    <a:pt x="570" y="230"/>
                    <a:pt x="573" y="233"/>
                    <a:pt x="572" y="236"/>
                  </a:cubicBezTo>
                  <a:cubicBezTo>
                    <a:pt x="571" y="238"/>
                    <a:pt x="569" y="232"/>
                    <a:pt x="567" y="231"/>
                  </a:cubicBezTo>
                  <a:cubicBezTo>
                    <a:pt x="562" y="230"/>
                    <a:pt x="555" y="234"/>
                    <a:pt x="550" y="231"/>
                  </a:cubicBezTo>
                  <a:cubicBezTo>
                    <a:pt x="545" y="228"/>
                    <a:pt x="546" y="220"/>
                    <a:pt x="543" y="214"/>
                  </a:cubicBezTo>
                  <a:cubicBezTo>
                    <a:pt x="541" y="210"/>
                    <a:pt x="539" y="205"/>
                    <a:pt x="535" y="203"/>
                  </a:cubicBezTo>
                  <a:cubicBezTo>
                    <a:pt x="530" y="201"/>
                    <a:pt x="525" y="202"/>
                    <a:pt x="520" y="203"/>
                  </a:cubicBezTo>
                  <a:cubicBezTo>
                    <a:pt x="517" y="204"/>
                    <a:pt x="513" y="206"/>
                    <a:pt x="513" y="209"/>
                  </a:cubicBezTo>
                  <a:cubicBezTo>
                    <a:pt x="513" y="217"/>
                    <a:pt x="520" y="217"/>
                    <a:pt x="520" y="222"/>
                  </a:cubicBezTo>
                  <a:cubicBezTo>
                    <a:pt x="521" y="226"/>
                    <a:pt x="516" y="229"/>
                    <a:pt x="514" y="232"/>
                  </a:cubicBezTo>
                  <a:cubicBezTo>
                    <a:pt x="513" y="235"/>
                    <a:pt x="513" y="240"/>
                    <a:pt x="511" y="242"/>
                  </a:cubicBezTo>
                  <a:cubicBezTo>
                    <a:pt x="508" y="246"/>
                    <a:pt x="502" y="247"/>
                    <a:pt x="499" y="251"/>
                  </a:cubicBezTo>
                  <a:cubicBezTo>
                    <a:pt x="497" y="253"/>
                    <a:pt x="501" y="255"/>
                    <a:pt x="498" y="257"/>
                  </a:cubicBezTo>
                  <a:cubicBezTo>
                    <a:pt x="493" y="259"/>
                    <a:pt x="487" y="258"/>
                    <a:pt x="482" y="258"/>
                  </a:cubicBezTo>
                  <a:cubicBezTo>
                    <a:pt x="477" y="257"/>
                    <a:pt x="468" y="257"/>
                    <a:pt x="468" y="251"/>
                  </a:cubicBezTo>
                  <a:cubicBezTo>
                    <a:pt x="472" y="250"/>
                    <a:pt x="476" y="254"/>
                    <a:pt x="481" y="252"/>
                  </a:cubicBezTo>
                  <a:cubicBezTo>
                    <a:pt x="484" y="251"/>
                    <a:pt x="487" y="247"/>
                    <a:pt x="489" y="245"/>
                  </a:cubicBezTo>
                  <a:cubicBezTo>
                    <a:pt x="493" y="239"/>
                    <a:pt x="495" y="232"/>
                    <a:pt x="499" y="227"/>
                  </a:cubicBezTo>
                  <a:cubicBezTo>
                    <a:pt x="501" y="222"/>
                    <a:pt x="498" y="214"/>
                    <a:pt x="501" y="211"/>
                  </a:cubicBezTo>
                  <a:cubicBezTo>
                    <a:pt x="500" y="206"/>
                    <a:pt x="492" y="206"/>
                    <a:pt x="491" y="201"/>
                  </a:cubicBezTo>
                  <a:cubicBezTo>
                    <a:pt x="489" y="187"/>
                    <a:pt x="487" y="171"/>
                    <a:pt x="483" y="157"/>
                  </a:cubicBezTo>
                  <a:cubicBezTo>
                    <a:pt x="481" y="154"/>
                    <a:pt x="472" y="150"/>
                    <a:pt x="471" y="144"/>
                  </a:cubicBezTo>
                  <a:cubicBezTo>
                    <a:pt x="473" y="139"/>
                    <a:pt x="476" y="134"/>
                    <a:pt x="476" y="128"/>
                  </a:cubicBezTo>
                  <a:cubicBezTo>
                    <a:pt x="476" y="123"/>
                    <a:pt x="477" y="116"/>
                    <a:pt x="472" y="114"/>
                  </a:cubicBezTo>
                  <a:cubicBezTo>
                    <a:pt x="463" y="115"/>
                    <a:pt x="447" y="115"/>
                    <a:pt x="440" y="113"/>
                  </a:cubicBezTo>
                  <a:cubicBezTo>
                    <a:pt x="433" y="118"/>
                    <a:pt x="437" y="131"/>
                    <a:pt x="433" y="139"/>
                  </a:cubicBezTo>
                  <a:cubicBezTo>
                    <a:pt x="432" y="149"/>
                    <a:pt x="417" y="147"/>
                    <a:pt x="416" y="155"/>
                  </a:cubicBezTo>
                  <a:cubicBezTo>
                    <a:pt x="416" y="157"/>
                    <a:pt x="416" y="160"/>
                    <a:pt x="416" y="162"/>
                  </a:cubicBezTo>
                  <a:cubicBezTo>
                    <a:pt x="421" y="159"/>
                    <a:pt x="423" y="168"/>
                    <a:pt x="424" y="176"/>
                  </a:cubicBezTo>
                  <a:cubicBezTo>
                    <a:pt x="424" y="181"/>
                    <a:pt x="420" y="184"/>
                    <a:pt x="424" y="187"/>
                  </a:cubicBezTo>
                  <a:cubicBezTo>
                    <a:pt x="428" y="188"/>
                    <a:pt x="434" y="190"/>
                    <a:pt x="439" y="191"/>
                  </a:cubicBezTo>
                  <a:cubicBezTo>
                    <a:pt x="438" y="198"/>
                    <a:pt x="445" y="205"/>
                    <a:pt x="450" y="205"/>
                  </a:cubicBezTo>
                  <a:cubicBezTo>
                    <a:pt x="451" y="209"/>
                    <a:pt x="446" y="214"/>
                    <a:pt x="444" y="218"/>
                  </a:cubicBezTo>
                  <a:cubicBezTo>
                    <a:pt x="427" y="205"/>
                    <a:pt x="413" y="191"/>
                    <a:pt x="393" y="186"/>
                  </a:cubicBezTo>
                  <a:cubicBezTo>
                    <a:pt x="382" y="183"/>
                    <a:pt x="371" y="181"/>
                    <a:pt x="360" y="181"/>
                  </a:cubicBezTo>
                  <a:cubicBezTo>
                    <a:pt x="356" y="181"/>
                    <a:pt x="349" y="183"/>
                    <a:pt x="350" y="187"/>
                  </a:cubicBezTo>
                  <a:cubicBezTo>
                    <a:pt x="350" y="194"/>
                    <a:pt x="363" y="196"/>
                    <a:pt x="361" y="204"/>
                  </a:cubicBezTo>
                  <a:cubicBezTo>
                    <a:pt x="357" y="209"/>
                    <a:pt x="349" y="215"/>
                    <a:pt x="341" y="213"/>
                  </a:cubicBezTo>
                  <a:cubicBezTo>
                    <a:pt x="337" y="211"/>
                    <a:pt x="343" y="201"/>
                    <a:pt x="339" y="200"/>
                  </a:cubicBezTo>
                  <a:cubicBezTo>
                    <a:pt x="327" y="199"/>
                    <a:pt x="319" y="214"/>
                    <a:pt x="315" y="207"/>
                  </a:cubicBezTo>
                  <a:cubicBezTo>
                    <a:pt x="307" y="204"/>
                    <a:pt x="300" y="206"/>
                    <a:pt x="295" y="209"/>
                  </a:cubicBezTo>
                  <a:cubicBezTo>
                    <a:pt x="296" y="216"/>
                    <a:pt x="295" y="217"/>
                    <a:pt x="291" y="214"/>
                  </a:cubicBezTo>
                  <a:cubicBezTo>
                    <a:pt x="287" y="216"/>
                    <a:pt x="277" y="217"/>
                    <a:pt x="275" y="214"/>
                  </a:cubicBezTo>
                  <a:cubicBezTo>
                    <a:pt x="281" y="212"/>
                    <a:pt x="282" y="207"/>
                    <a:pt x="281" y="203"/>
                  </a:cubicBezTo>
                  <a:cubicBezTo>
                    <a:pt x="280" y="200"/>
                    <a:pt x="276" y="201"/>
                    <a:pt x="273" y="203"/>
                  </a:cubicBezTo>
                  <a:cubicBezTo>
                    <a:pt x="271" y="205"/>
                    <a:pt x="264" y="206"/>
                    <a:pt x="271" y="211"/>
                  </a:cubicBezTo>
                  <a:cubicBezTo>
                    <a:pt x="270" y="212"/>
                    <a:pt x="268" y="216"/>
                    <a:pt x="267" y="216"/>
                  </a:cubicBezTo>
                  <a:cubicBezTo>
                    <a:pt x="265" y="215"/>
                    <a:pt x="267" y="210"/>
                    <a:pt x="264" y="210"/>
                  </a:cubicBezTo>
                  <a:cubicBezTo>
                    <a:pt x="256" y="212"/>
                    <a:pt x="250" y="216"/>
                    <a:pt x="242" y="218"/>
                  </a:cubicBezTo>
                  <a:cubicBezTo>
                    <a:pt x="240" y="219"/>
                    <a:pt x="237" y="223"/>
                    <a:pt x="234" y="225"/>
                  </a:cubicBezTo>
                  <a:cubicBezTo>
                    <a:pt x="227" y="224"/>
                    <a:pt x="227" y="228"/>
                    <a:pt x="228" y="231"/>
                  </a:cubicBezTo>
                  <a:cubicBezTo>
                    <a:pt x="225" y="233"/>
                    <a:pt x="220" y="232"/>
                    <a:pt x="219" y="234"/>
                  </a:cubicBezTo>
                  <a:cubicBezTo>
                    <a:pt x="217" y="236"/>
                    <a:pt x="220" y="242"/>
                    <a:pt x="218" y="243"/>
                  </a:cubicBezTo>
                  <a:cubicBezTo>
                    <a:pt x="212" y="246"/>
                    <a:pt x="205" y="249"/>
                    <a:pt x="198" y="246"/>
                  </a:cubicBezTo>
                  <a:cubicBezTo>
                    <a:pt x="192" y="244"/>
                    <a:pt x="187" y="236"/>
                    <a:pt x="187" y="230"/>
                  </a:cubicBezTo>
                  <a:cubicBezTo>
                    <a:pt x="188" y="225"/>
                    <a:pt x="196" y="224"/>
                    <a:pt x="201" y="224"/>
                  </a:cubicBezTo>
                  <a:cubicBezTo>
                    <a:pt x="202" y="223"/>
                    <a:pt x="201" y="220"/>
                    <a:pt x="199" y="218"/>
                  </a:cubicBezTo>
                  <a:cubicBezTo>
                    <a:pt x="197" y="214"/>
                    <a:pt x="194" y="208"/>
                    <a:pt x="189" y="208"/>
                  </a:cubicBezTo>
                  <a:cubicBezTo>
                    <a:pt x="181" y="205"/>
                    <a:pt x="172" y="205"/>
                    <a:pt x="164" y="203"/>
                  </a:cubicBezTo>
                  <a:cubicBezTo>
                    <a:pt x="163" y="203"/>
                    <a:pt x="164" y="207"/>
                    <a:pt x="165" y="208"/>
                  </a:cubicBezTo>
                  <a:cubicBezTo>
                    <a:pt x="168" y="212"/>
                    <a:pt x="175" y="214"/>
                    <a:pt x="176" y="220"/>
                  </a:cubicBezTo>
                  <a:cubicBezTo>
                    <a:pt x="177" y="225"/>
                    <a:pt x="172" y="235"/>
                    <a:pt x="173" y="241"/>
                  </a:cubicBezTo>
                  <a:cubicBezTo>
                    <a:pt x="178" y="240"/>
                    <a:pt x="178" y="243"/>
                    <a:pt x="180" y="248"/>
                  </a:cubicBezTo>
                  <a:cubicBezTo>
                    <a:pt x="181" y="252"/>
                    <a:pt x="178" y="257"/>
                    <a:pt x="180" y="262"/>
                  </a:cubicBezTo>
                  <a:cubicBezTo>
                    <a:pt x="175" y="259"/>
                    <a:pt x="170" y="256"/>
                    <a:pt x="164" y="254"/>
                  </a:cubicBezTo>
                  <a:cubicBezTo>
                    <a:pt x="162" y="253"/>
                    <a:pt x="158" y="252"/>
                    <a:pt x="156" y="253"/>
                  </a:cubicBezTo>
                  <a:cubicBezTo>
                    <a:pt x="150" y="259"/>
                    <a:pt x="142" y="264"/>
                    <a:pt x="135" y="270"/>
                  </a:cubicBezTo>
                  <a:cubicBezTo>
                    <a:pt x="133" y="271"/>
                    <a:pt x="133" y="275"/>
                    <a:pt x="134" y="277"/>
                  </a:cubicBezTo>
                  <a:cubicBezTo>
                    <a:pt x="139" y="281"/>
                    <a:pt x="143" y="288"/>
                    <a:pt x="146" y="294"/>
                  </a:cubicBezTo>
                  <a:cubicBezTo>
                    <a:pt x="144" y="295"/>
                    <a:pt x="141" y="293"/>
                    <a:pt x="139" y="293"/>
                  </a:cubicBezTo>
                  <a:cubicBezTo>
                    <a:pt x="134" y="291"/>
                    <a:pt x="131" y="289"/>
                    <a:pt x="125" y="288"/>
                  </a:cubicBezTo>
                  <a:cubicBezTo>
                    <a:pt x="121" y="287"/>
                    <a:pt x="117" y="291"/>
                    <a:pt x="113" y="289"/>
                  </a:cubicBezTo>
                  <a:cubicBezTo>
                    <a:pt x="112" y="289"/>
                    <a:pt x="120" y="286"/>
                    <a:pt x="110" y="285"/>
                  </a:cubicBezTo>
                  <a:cubicBezTo>
                    <a:pt x="110" y="283"/>
                    <a:pt x="109" y="281"/>
                    <a:pt x="107" y="280"/>
                  </a:cubicBezTo>
                  <a:cubicBezTo>
                    <a:pt x="105" y="279"/>
                    <a:pt x="101" y="279"/>
                    <a:pt x="100" y="281"/>
                  </a:cubicBezTo>
                  <a:cubicBezTo>
                    <a:pt x="96" y="286"/>
                    <a:pt x="99" y="292"/>
                    <a:pt x="104" y="294"/>
                  </a:cubicBezTo>
                  <a:cubicBezTo>
                    <a:pt x="106" y="296"/>
                    <a:pt x="110" y="293"/>
                    <a:pt x="113" y="295"/>
                  </a:cubicBezTo>
                  <a:cubicBezTo>
                    <a:pt x="115" y="297"/>
                    <a:pt x="116" y="302"/>
                    <a:pt x="113" y="304"/>
                  </a:cubicBezTo>
                  <a:cubicBezTo>
                    <a:pt x="110" y="306"/>
                    <a:pt x="105" y="306"/>
                    <a:pt x="101" y="304"/>
                  </a:cubicBezTo>
                  <a:cubicBezTo>
                    <a:pt x="97" y="303"/>
                    <a:pt x="93" y="300"/>
                    <a:pt x="89" y="298"/>
                  </a:cubicBezTo>
                  <a:cubicBezTo>
                    <a:pt x="85" y="295"/>
                    <a:pt x="82" y="293"/>
                    <a:pt x="79" y="290"/>
                  </a:cubicBezTo>
                  <a:cubicBezTo>
                    <a:pt x="77" y="286"/>
                    <a:pt x="76" y="281"/>
                    <a:pt x="75" y="276"/>
                  </a:cubicBezTo>
                  <a:cubicBezTo>
                    <a:pt x="75" y="273"/>
                    <a:pt x="78" y="269"/>
                    <a:pt x="76" y="266"/>
                  </a:cubicBezTo>
                  <a:cubicBezTo>
                    <a:pt x="73" y="261"/>
                    <a:pt x="67" y="256"/>
                    <a:pt x="61" y="256"/>
                  </a:cubicBezTo>
                  <a:cubicBezTo>
                    <a:pt x="62" y="249"/>
                    <a:pt x="51" y="248"/>
                    <a:pt x="47" y="243"/>
                  </a:cubicBezTo>
                  <a:cubicBezTo>
                    <a:pt x="46" y="242"/>
                    <a:pt x="50" y="240"/>
                    <a:pt x="51" y="241"/>
                  </a:cubicBezTo>
                  <a:cubicBezTo>
                    <a:pt x="61" y="244"/>
                    <a:pt x="69" y="250"/>
                    <a:pt x="79" y="253"/>
                  </a:cubicBezTo>
                  <a:cubicBezTo>
                    <a:pt x="84" y="255"/>
                    <a:pt x="92" y="255"/>
                    <a:pt x="98" y="257"/>
                  </a:cubicBezTo>
                  <a:cubicBezTo>
                    <a:pt x="104" y="258"/>
                    <a:pt x="107" y="260"/>
                    <a:pt x="113" y="261"/>
                  </a:cubicBezTo>
                  <a:cubicBezTo>
                    <a:pt x="123" y="261"/>
                    <a:pt x="134" y="256"/>
                    <a:pt x="142" y="250"/>
                  </a:cubicBezTo>
                  <a:cubicBezTo>
                    <a:pt x="146" y="247"/>
                    <a:pt x="148" y="240"/>
                    <a:pt x="146" y="235"/>
                  </a:cubicBezTo>
                  <a:cubicBezTo>
                    <a:pt x="143" y="228"/>
                    <a:pt x="135" y="225"/>
                    <a:pt x="129" y="221"/>
                  </a:cubicBezTo>
                  <a:cubicBezTo>
                    <a:pt x="119" y="218"/>
                    <a:pt x="112" y="211"/>
                    <a:pt x="104" y="207"/>
                  </a:cubicBezTo>
                  <a:cubicBezTo>
                    <a:pt x="94" y="202"/>
                    <a:pt x="85" y="198"/>
                    <a:pt x="74" y="196"/>
                  </a:cubicBezTo>
                  <a:cubicBezTo>
                    <a:pt x="69" y="194"/>
                    <a:pt x="58" y="190"/>
                    <a:pt x="56" y="194"/>
                  </a:cubicBezTo>
                  <a:cubicBezTo>
                    <a:pt x="50" y="193"/>
                    <a:pt x="45" y="191"/>
                    <a:pt x="40" y="188"/>
                  </a:cubicBezTo>
                  <a:cubicBezTo>
                    <a:pt x="39" y="188"/>
                    <a:pt x="39" y="185"/>
                    <a:pt x="40" y="185"/>
                  </a:cubicBezTo>
                  <a:cubicBezTo>
                    <a:pt x="43" y="184"/>
                    <a:pt x="48" y="188"/>
                    <a:pt x="50" y="185"/>
                  </a:cubicBezTo>
                  <a:cubicBezTo>
                    <a:pt x="48" y="182"/>
                    <a:pt x="45" y="181"/>
                    <a:pt x="42" y="181"/>
                  </a:cubicBezTo>
                  <a:cubicBezTo>
                    <a:pt x="37" y="181"/>
                    <a:pt x="32" y="183"/>
                    <a:pt x="27" y="185"/>
                  </a:cubicBezTo>
                  <a:cubicBezTo>
                    <a:pt x="26" y="186"/>
                    <a:pt x="26" y="188"/>
                    <a:pt x="24" y="188"/>
                  </a:cubicBezTo>
                  <a:cubicBezTo>
                    <a:pt x="22" y="188"/>
                    <a:pt x="20" y="185"/>
                    <a:pt x="18" y="185"/>
                  </a:cubicBezTo>
                  <a:cubicBezTo>
                    <a:pt x="16" y="185"/>
                    <a:pt x="17" y="190"/>
                    <a:pt x="16" y="190"/>
                  </a:cubicBezTo>
                  <a:cubicBezTo>
                    <a:pt x="13" y="191"/>
                    <a:pt x="11" y="192"/>
                    <a:pt x="9" y="193"/>
                  </a:cubicBezTo>
                  <a:cubicBezTo>
                    <a:pt x="8" y="195"/>
                    <a:pt x="9" y="198"/>
                    <a:pt x="8" y="199"/>
                  </a:cubicBezTo>
                  <a:cubicBezTo>
                    <a:pt x="7" y="200"/>
                    <a:pt x="5" y="198"/>
                    <a:pt x="4" y="198"/>
                  </a:cubicBezTo>
                  <a:cubicBezTo>
                    <a:pt x="3" y="199"/>
                    <a:pt x="0" y="200"/>
                    <a:pt x="0" y="202"/>
                  </a:cubicBezTo>
                  <a:cubicBezTo>
                    <a:pt x="0" y="203"/>
                    <a:pt x="3" y="202"/>
                    <a:pt x="3" y="203"/>
                  </a:cubicBezTo>
                  <a:cubicBezTo>
                    <a:pt x="3" y="206"/>
                    <a:pt x="1" y="207"/>
                    <a:pt x="1" y="210"/>
                  </a:cubicBezTo>
                  <a:cubicBezTo>
                    <a:pt x="1" y="212"/>
                    <a:pt x="1" y="215"/>
                    <a:pt x="3" y="217"/>
                  </a:cubicBezTo>
                  <a:cubicBezTo>
                    <a:pt x="5" y="219"/>
                    <a:pt x="10" y="217"/>
                    <a:pt x="11" y="219"/>
                  </a:cubicBezTo>
                  <a:cubicBezTo>
                    <a:pt x="12" y="221"/>
                    <a:pt x="15" y="224"/>
                    <a:pt x="19" y="228"/>
                  </a:cubicBezTo>
                  <a:lnTo>
                    <a:pt x="9" y="240"/>
                  </a:lnTo>
                  <a:lnTo>
                    <a:pt x="24" y="263"/>
                  </a:lnTo>
                  <a:lnTo>
                    <a:pt x="21" y="267"/>
                  </a:lnTo>
                  <a:cubicBezTo>
                    <a:pt x="20" y="269"/>
                    <a:pt x="18" y="271"/>
                    <a:pt x="18" y="274"/>
                  </a:cubicBezTo>
                  <a:cubicBezTo>
                    <a:pt x="18" y="276"/>
                    <a:pt x="22" y="274"/>
                    <a:pt x="22" y="276"/>
                  </a:cubicBezTo>
                  <a:cubicBezTo>
                    <a:pt x="23" y="277"/>
                    <a:pt x="20" y="278"/>
                    <a:pt x="20" y="280"/>
                  </a:cubicBezTo>
                  <a:cubicBezTo>
                    <a:pt x="19" y="282"/>
                    <a:pt x="19" y="285"/>
                    <a:pt x="20" y="287"/>
                  </a:cubicBezTo>
                  <a:cubicBezTo>
                    <a:pt x="21" y="288"/>
                    <a:pt x="23" y="286"/>
                    <a:pt x="24" y="287"/>
                  </a:cubicBezTo>
                  <a:cubicBezTo>
                    <a:pt x="25" y="289"/>
                    <a:pt x="23" y="291"/>
                    <a:pt x="24" y="293"/>
                  </a:cubicBezTo>
                  <a:cubicBezTo>
                    <a:pt x="25" y="295"/>
                    <a:pt x="27" y="295"/>
                    <a:pt x="28" y="296"/>
                  </a:cubicBezTo>
                  <a:cubicBezTo>
                    <a:pt x="29" y="297"/>
                    <a:pt x="30" y="299"/>
                    <a:pt x="30" y="301"/>
                  </a:cubicBezTo>
                  <a:cubicBezTo>
                    <a:pt x="29" y="303"/>
                    <a:pt x="25" y="305"/>
                    <a:pt x="26" y="307"/>
                  </a:cubicBezTo>
                  <a:cubicBezTo>
                    <a:pt x="28" y="310"/>
                    <a:pt x="32" y="312"/>
                    <a:pt x="35" y="315"/>
                  </a:cubicBezTo>
                  <a:cubicBezTo>
                    <a:pt x="37" y="318"/>
                    <a:pt x="42" y="320"/>
                    <a:pt x="42" y="324"/>
                  </a:cubicBezTo>
                  <a:cubicBezTo>
                    <a:pt x="42" y="328"/>
                    <a:pt x="37" y="330"/>
                    <a:pt x="35" y="333"/>
                  </a:cubicBezTo>
                  <a:cubicBezTo>
                    <a:pt x="32" y="337"/>
                    <a:pt x="30" y="342"/>
                    <a:pt x="27" y="347"/>
                  </a:cubicBezTo>
                  <a:cubicBezTo>
                    <a:pt x="25" y="351"/>
                    <a:pt x="23" y="355"/>
                    <a:pt x="20" y="358"/>
                  </a:cubicBezTo>
                  <a:cubicBezTo>
                    <a:pt x="17" y="361"/>
                    <a:pt x="12" y="362"/>
                    <a:pt x="9" y="365"/>
                  </a:cubicBezTo>
                  <a:cubicBezTo>
                    <a:pt x="7" y="367"/>
                    <a:pt x="7" y="370"/>
                    <a:pt x="5" y="373"/>
                  </a:cubicBezTo>
                  <a:cubicBezTo>
                    <a:pt x="8" y="372"/>
                    <a:pt x="11" y="368"/>
                    <a:pt x="13" y="369"/>
                  </a:cubicBezTo>
                  <a:cubicBezTo>
                    <a:pt x="15" y="370"/>
                    <a:pt x="14" y="374"/>
                    <a:pt x="15" y="375"/>
                  </a:cubicBezTo>
                  <a:cubicBezTo>
                    <a:pt x="16" y="377"/>
                    <a:pt x="18" y="379"/>
                    <a:pt x="20" y="379"/>
                  </a:cubicBezTo>
                  <a:cubicBezTo>
                    <a:pt x="22" y="380"/>
                    <a:pt x="25" y="378"/>
                    <a:pt x="27" y="378"/>
                  </a:cubicBezTo>
                  <a:cubicBezTo>
                    <a:pt x="29" y="379"/>
                    <a:pt x="30" y="381"/>
                    <a:pt x="31" y="382"/>
                  </a:cubicBezTo>
                  <a:cubicBezTo>
                    <a:pt x="32" y="384"/>
                    <a:pt x="37" y="384"/>
                    <a:pt x="35" y="385"/>
                  </a:cubicBezTo>
                  <a:cubicBezTo>
                    <a:pt x="33" y="387"/>
                    <a:pt x="30" y="386"/>
                    <a:pt x="27" y="386"/>
                  </a:cubicBezTo>
                  <a:cubicBezTo>
                    <a:pt x="25" y="386"/>
                    <a:pt x="23" y="385"/>
                    <a:pt x="21" y="386"/>
                  </a:cubicBezTo>
                  <a:cubicBezTo>
                    <a:pt x="20" y="386"/>
                    <a:pt x="20" y="388"/>
                    <a:pt x="18" y="388"/>
                  </a:cubicBezTo>
                  <a:cubicBezTo>
                    <a:pt x="17" y="388"/>
                    <a:pt x="16" y="386"/>
                    <a:pt x="14" y="386"/>
                  </a:cubicBezTo>
                  <a:cubicBezTo>
                    <a:pt x="13" y="386"/>
                    <a:pt x="11" y="387"/>
                    <a:pt x="10" y="387"/>
                  </a:cubicBezTo>
                  <a:cubicBezTo>
                    <a:pt x="9" y="387"/>
                    <a:pt x="7" y="387"/>
                    <a:pt x="7" y="388"/>
                  </a:cubicBezTo>
                  <a:cubicBezTo>
                    <a:pt x="7" y="390"/>
                    <a:pt x="8" y="391"/>
                    <a:pt x="8" y="393"/>
                  </a:cubicBezTo>
                  <a:cubicBezTo>
                    <a:pt x="8" y="394"/>
                    <a:pt x="7" y="396"/>
                    <a:pt x="7" y="398"/>
                  </a:cubicBezTo>
                  <a:cubicBezTo>
                    <a:pt x="6" y="399"/>
                    <a:pt x="6" y="400"/>
                    <a:pt x="6" y="401"/>
                  </a:cubicBezTo>
                  <a:cubicBezTo>
                    <a:pt x="6" y="404"/>
                    <a:pt x="7" y="408"/>
                    <a:pt x="7" y="410"/>
                  </a:cubicBezTo>
                  <a:cubicBezTo>
                    <a:pt x="7" y="413"/>
                    <a:pt x="4" y="415"/>
                    <a:pt x="5" y="417"/>
                  </a:cubicBezTo>
                  <a:cubicBezTo>
                    <a:pt x="6" y="419"/>
                    <a:pt x="11" y="419"/>
                    <a:pt x="13" y="421"/>
                  </a:cubicBezTo>
                  <a:cubicBezTo>
                    <a:pt x="13" y="423"/>
                    <a:pt x="12" y="425"/>
                    <a:pt x="10" y="425"/>
                  </a:cubicBezTo>
                  <a:cubicBezTo>
                    <a:pt x="8" y="425"/>
                    <a:pt x="6" y="422"/>
                    <a:pt x="3" y="421"/>
                  </a:cubicBezTo>
                  <a:cubicBezTo>
                    <a:pt x="3" y="421"/>
                    <a:pt x="3" y="422"/>
                    <a:pt x="2" y="423"/>
                  </a:cubicBezTo>
                  <a:cubicBezTo>
                    <a:pt x="2" y="424"/>
                    <a:pt x="1" y="424"/>
                    <a:pt x="1" y="425"/>
                  </a:cubicBezTo>
                  <a:cubicBezTo>
                    <a:pt x="2" y="426"/>
                    <a:pt x="3" y="428"/>
                    <a:pt x="5" y="429"/>
                  </a:cubicBezTo>
                  <a:cubicBezTo>
                    <a:pt x="6" y="431"/>
                    <a:pt x="8" y="431"/>
                    <a:pt x="8" y="433"/>
                  </a:cubicBezTo>
                  <a:cubicBezTo>
                    <a:pt x="9" y="435"/>
                    <a:pt x="8" y="438"/>
                    <a:pt x="8" y="440"/>
                  </a:cubicBezTo>
                  <a:cubicBezTo>
                    <a:pt x="10" y="444"/>
                    <a:pt x="13" y="446"/>
                    <a:pt x="14" y="450"/>
                  </a:cubicBezTo>
                  <a:cubicBezTo>
                    <a:pt x="14" y="451"/>
                    <a:pt x="13" y="453"/>
                    <a:pt x="13" y="454"/>
                  </a:cubicBezTo>
                  <a:cubicBezTo>
                    <a:pt x="15" y="454"/>
                    <a:pt x="17" y="453"/>
                    <a:pt x="19" y="454"/>
                  </a:cubicBezTo>
                  <a:cubicBezTo>
                    <a:pt x="20" y="454"/>
                    <a:pt x="20" y="457"/>
                    <a:pt x="21" y="457"/>
                  </a:cubicBezTo>
                  <a:cubicBezTo>
                    <a:pt x="23" y="458"/>
                    <a:pt x="25" y="456"/>
                    <a:pt x="27" y="457"/>
                  </a:cubicBezTo>
                  <a:cubicBezTo>
                    <a:pt x="28" y="458"/>
                    <a:pt x="26" y="461"/>
                    <a:pt x="28" y="462"/>
                  </a:cubicBezTo>
                  <a:cubicBezTo>
                    <a:pt x="30" y="463"/>
                    <a:pt x="33" y="460"/>
                    <a:pt x="36" y="460"/>
                  </a:cubicBezTo>
                  <a:cubicBezTo>
                    <a:pt x="40" y="461"/>
                    <a:pt x="46" y="461"/>
                    <a:pt x="48" y="464"/>
                  </a:cubicBezTo>
                  <a:cubicBezTo>
                    <a:pt x="50" y="468"/>
                    <a:pt x="46" y="473"/>
                    <a:pt x="47" y="478"/>
                  </a:cubicBezTo>
                  <a:cubicBezTo>
                    <a:pt x="47" y="480"/>
                    <a:pt x="49" y="480"/>
                    <a:pt x="50" y="482"/>
                  </a:cubicBezTo>
                  <a:cubicBezTo>
                    <a:pt x="51" y="483"/>
                    <a:pt x="50" y="485"/>
                    <a:pt x="51" y="486"/>
                  </a:cubicBezTo>
                  <a:cubicBezTo>
                    <a:pt x="53" y="488"/>
                    <a:pt x="57" y="488"/>
                    <a:pt x="59" y="491"/>
                  </a:cubicBezTo>
                  <a:cubicBezTo>
                    <a:pt x="60" y="493"/>
                    <a:pt x="57" y="496"/>
                    <a:pt x="59" y="497"/>
                  </a:cubicBezTo>
                  <a:cubicBezTo>
                    <a:pt x="60" y="499"/>
                    <a:pt x="63" y="497"/>
                    <a:pt x="65" y="499"/>
                  </a:cubicBezTo>
                  <a:cubicBezTo>
                    <a:pt x="67" y="500"/>
                    <a:pt x="70" y="502"/>
                    <a:pt x="70" y="505"/>
                  </a:cubicBezTo>
                  <a:cubicBezTo>
                    <a:pt x="70" y="508"/>
                    <a:pt x="67" y="508"/>
                    <a:pt x="64" y="509"/>
                  </a:cubicBezTo>
                  <a:cubicBezTo>
                    <a:pt x="63" y="510"/>
                    <a:pt x="61" y="510"/>
                    <a:pt x="60" y="509"/>
                  </a:cubicBezTo>
                  <a:cubicBezTo>
                    <a:pt x="58" y="509"/>
                    <a:pt x="58" y="506"/>
                    <a:pt x="56" y="506"/>
                  </a:cubicBezTo>
                  <a:cubicBezTo>
                    <a:pt x="55" y="506"/>
                    <a:pt x="52" y="508"/>
                    <a:pt x="52" y="510"/>
                  </a:cubicBezTo>
                  <a:cubicBezTo>
                    <a:pt x="52" y="512"/>
                    <a:pt x="56" y="514"/>
                    <a:pt x="56" y="516"/>
                  </a:cubicBezTo>
                  <a:cubicBezTo>
                    <a:pt x="58" y="519"/>
                    <a:pt x="58" y="522"/>
                    <a:pt x="58" y="525"/>
                  </a:cubicBezTo>
                  <a:cubicBezTo>
                    <a:pt x="61" y="526"/>
                    <a:pt x="62" y="528"/>
                    <a:pt x="65" y="527"/>
                  </a:cubicBezTo>
                  <a:cubicBezTo>
                    <a:pt x="66" y="527"/>
                    <a:pt x="66" y="524"/>
                    <a:pt x="67" y="523"/>
                  </a:cubicBezTo>
                  <a:cubicBezTo>
                    <a:pt x="71" y="522"/>
                    <a:pt x="74" y="522"/>
                    <a:pt x="78" y="522"/>
                  </a:cubicBezTo>
                  <a:cubicBezTo>
                    <a:pt x="81" y="522"/>
                    <a:pt x="85" y="520"/>
                    <a:pt x="87" y="522"/>
                  </a:cubicBezTo>
                  <a:cubicBezTo>
                    <a:pt x="89" y="523"/>
                    <a:pt x="87" y="526"/>
                    <a:pt x="88" y="528"/>
                  </a:cubicBezTo>
                  <a:cubicBezTo>
                    <a:pt x="89" y="530"/>
                    <a:pt x="93" y="532"/>
                    <a:pt x="93" y="534"/>
                  </a:cubicBezTo>
                  <a:cubicBezTo>
                    <a:pt x="93" y="536"/>
                    <a:pt x="90" y="536"/>
                    <a:pt x="89" y="537"/>
                  </a:cubicBezTo>
                  <a:cubicBezTo>
                    <a:pt x="89" y="538"/>
                    <a:pt x="88" y="541"/>
                    <a:pt x="89" y="541"/>
                  </a:cubicBezTo>
                  <a:cubicBezTo>
                    <a:pt x="93" y="543"/>
                    <a:pt x="99" y="540"/>
                    <a:pt x="103" y="543"/>
                  </a:cubicBezTo>
                  <a:cubicBezTo>
                    <a:pt x="106" y="546"/>
                    <a:pt x="104" y="553"/>
                    <a:pt x="107" y="557"/>
                  </a:cubicBezTo>
                  <a:cubicBezTo>
                    <a:pt x="109" y="559"/>
                    <a:pt x="113" y="557"/>
                    <a:pt x="116" y="557"/>
                  </a:cubicBezTo>
                  <a:cubicBezTo>
                    <a:pt x="119" y="557"/>
                    <a:pt x="123" y="557"/>
                    <a:pt x="126" y="556"/>
                  </a:cubicBezTo>
                  <a:cubicBezTo>
                    <a:pt x="127" y="555"/>
                    <a:pt x="127" y="551"/>
                    <a:pt x="128" y="552"/>
                  </a:cubicBezTo>
                  <a:cubicBezTo>
                    <a:pt x="131" y="554"/>
                    <a:pt x="131" y="558"/>
                    <a:pt x="133" y="560"/>
                  </a:cubicBezTo>
                  <a:cubicBezTo>
                    <a:pt x="135" y="562"/>
                    <a:pt x="137" y="564"/>
                    <a:pt x="140" y="564"/>
                  </a:cubicBezTo>
                  <a:cubicBezTo>
                    <a:pt x="141" y="564"/>
                    <a:pt x="141" y="561"/>
                    <a:pt x="142" y="562"/>
                  </a:cubicBezTo>
                  <a:cubicBezTo>
                    <a:pt x="146" y="563"/>
                    <a:pt x="148" y="565"/>
                    <a:pt x="152" y="567"/>
                  </a:cubicBezTo>
                  <a:cubicBezTo>
                    <a:pt x="154" y="568"/>
                    <a:pt x="156" y="571"/>
                    <a:pt x="159" y="571"/>
                  </a:cubicBezTo>
                  <a:cubicBezTo>
                    <a:pt x="160" y="572"/>
                    <a:pt x="162" y="569"/>
                    <a:pt x="162" y="570"/>
                  </a:cubicBezTo>
                  <a:cubicBezTo>
                    <a:pt x="163" y="573"/>
                    <a:pt x="163" y="576"/>
                    <a:pt x="162" y="578"/>
                  </a:cubicBezTo>
                  <a:cubicBezTo>
                    <a:pt x="161" y="580"/>
                    <a:pt x="158" y="579"/>
                    <a:pt x="157" y="581"/>
                  </a:cubicBezTo>
                  <a:cubicBezTo>
                    <a:pt x="157" y="583"/>
                    <a:pt x="161" y="583"/>
                    <a:pt x="161" y="584"/>
                  </a:cubicBezTo>
                  <a:cubicBezTo>
                    <a:pt x="161" y="586"/>
                    <a:pt x="158" y="584"/>
                    <a:pt x="157" y="585"/>
                  </a:cubicBezTo>
                  <a:cubicBezTo>
                    <a:pt x="156" y="586"/>
                    <a:pt x="156" y="589"/>
                    <a:pt x="157" y="590"/>
                  </a:cubicBezTo>
                  <a:cubicBezTo>
                    <a:pt x="158" y="591"/>
                    <a:pt x="160" y="589"/>
                    <a:pt x="160" y="590"/>
                  </a:cubicBezTo>
                  <a:cubicBezTo>
                    <a:pt x="162" y="592"/>
                    <a:pt x="162" y="595"/>
                    <a:pt x="161" y="597"/>
                  </a:cubicBezTo>
                  <a:cubicBezTo>
                    <a:pt x="161" y="599"/>
                    <a:pt x="160" y="601"/>
                    <a:pt x="158" y="601"/>
                  </a:cubicBezTo>
                  <a:cubicBezTo>
                    <a:pt x="154" y="602"/>
                    <a:pt x="150" y="600"/>
                    <a:pt x="147" y="601"/>
                  </a:cubicBezTo>
                  <a:cubicBezTo>
                    <a:pt x="144" y="602"/>
                    <a:pt x="142" y="605"/>
                    <a:pt x="142" y="608"/>
                  </a:cubicBezTo>
                  <a:cubicBezTo>
                    <a:pt x="141" y="610"/>
                    <a:pt x="143" y="611"/>
                    <a:pt x="144" y="613"/>
                  </a:cubicBezTo>
                  <a:cubicBezTo>
                    <a:pt x="144" y="614"/>
                    <a:pt x="144" y="615"/>
                    <a:pt x="144" y="615"/>
                  </a:cubicBezTo>
                  <a:cubicBezTo>
                    <a:pt x="145" y="613"/>
                    <a:pt x="147" y="611"/>
                    <a:pt x="150" y="610"/>
                  </a:cubicBezTo>
                  <a:cubicBezTo>
                    <a:pt x="151" y="609"/>
                    <a:pt x="152" y="611"/>
                    <a:pt x="153" y="612"/>
                  </a:cubicBezTo>
                  <a:cubicBezTo>
                    <a:pt x="154" y="613"/>
                    <a:pt x="154" y="615"/>
                    <a:pt x="153" y="615"/>
                  </a:cubicBezTo>
                  <a:cubicBezTo>
                    <a:pt x="151" y="617"/>
                    <a:pt x="148" y="617"/>
                    <a:pt x="147" y="619"/>
                  </a:cubicBezTo>
                  <a:cubicBezTo>
                    <a:pt x="146" y="620"/>
                    <a:pt x="148" y="622"/>
                    <a:pt x="147" y="623"/>
                  </a:cubicBezTo>
                  <a:cubicBezTo>
                    <a:pt x="144" y="625"/>
                    <a:pt x="137" y="622"/>
                    <a:pt x="137" y="625"/>
                  </a:cubicBezTo>
                  <a:cubicBezTo>
                    <a:pt x="138" y="629"/>
                    <a:pt x="146" y="627"/>
                    <a:pt x="147" y="630"/>
                  </a:cubicBezTo>
                  <a:cubicBezTo>
                    <a:pt x="148" y="633"/>
                    <a:pt x="142" y="630"/>
                    <a:pt x="140" y="632"/>
                  </a:cubicBezTo>
                  <a:cubicBezTo>
                    <a:pt x="138" y="634"/>
                    <a:pt x="136" y="637"/>
                    <a:pt x="136" y="640"/>
                  </a:cubicBezTo>
                  <a:cubicBezTo>
                    <a:pt x="135" y="641"/>
                    <a:pt x="138" y="643"/>
                    <a:pt x="137" y="644"/>
                  </a:cubicBezTo>
                  <a:cubicBezTo>
                    <a:pt x="136" y="645"/>
                    <a:pt x="133" y="644"/>
                    <a:pt x="131" y="644"/>
                  </a:cubicBezTo>
                  <a:cubicBezTo>
                    <a:pt x="130" y="644"/>
                    <a:pt x="128" y="643"/>
                    <a:pt x="127" y="644"/>
                  </a:cubicBezTo>
                  <a:cubicBezTo>
                    <a:pt x="126" y="645"/>
                    <a:pt x="126" y="647"/>
                    <a:pt x="126" y="648"/>
                  </a:cubicBezTo>
                  <a:cubicBezTo>
                    <a:pt x="127" y="650"/>
                    <a:pt x="130" y="650"/>
                    <a:pt x="132" y="652"/>
                  </a:cubicBezTo>
                  <a:cubicBezTo>
                    <a:pt x="133" y="653"/>
                    <a:pt x="135" y="655"/>
                    <a:pt x="137" y="656"/>
                  </a:cubicBezTo>
                  <a:cubicBezTo>
                    <a:pt x="138" y="656"/>
                    <a:pt x="139" y="655"/>
                    <a:pt x="140" y="656"/>
                  </a:cubicBezTo>
                  <a:cubicBezTo>
                    <a:pt x="146" y="658"/>
                    <a:pt x="152" y="661"/>
                    <a:pt x="157" y="665"/>
                  </a:cubicBezTo>
                  <a:cubicBezTo>
                    <a:pt x="162" y="668"/>
                    <a:pt x="165" y="672"/>
                    <a:pt x="169" y="676"/>
                  </a:cubicBezTo>
                  <a:cubicBezTo>
                    <a:pt x="172" y="675"/>
                    <a:pt x="176" y="675"/>
                    <a:pt x="180" y="676"/>
                  </a:cubicBezTo>
                  <a:cubicBezTo>
                    <a:pt x="183" y="677"/>
                    <a:pt x="185" y="680"/>
                    <a:pt x="188" y="680"/>
                  </a:cubicBezTo>
                  <a:cubicBezTo>
                    <a:pt x="191" y="681"/>
                    <a:pt x="195" y="678"/>
                    <a:pt x="198" y="679"/>
                  </a:cubicBezTo>
                  <a:cubicBezTo>
                    <a:pt x="201" y="680"/>
                    <a:pt x="203" y="683"/>
                    <a:pt x="206" y="684"/>
                  </a:cubicBezTo>
                  <a:cubicBezTo>
                    <a:pt x="209" y="686"/>
                    <a:pt x="211" y="686"/>
                    <a:pt x="214" y="688"/>
                  </a:cubicBezTo>
                  <a:cubicBezTo>
                    <a:pt x="215" y="689"/>
                    <a:pt x="215" y="691"/>
                    <a:pt x="217" y="691"/>
                  </a:cubicBezTo>
                  <a:cubicBezTo>
                    <a:pt x="219" y="691"/>
                    <a:pt x="221" y="689"/>
                    <a:pt x="223" y="689"/>
                  </a:cubicBezTo>
                  <a:cubicBezTo>
                    <a:pt x="224" y="688"/>
                    <a:pt x="226" y="688"/>
                    <a:pt x="227" y="688"/>
                  </a:cubicBezTo>
                  <a:cubicBezTo>
                    <a:pt x="228" y="688"/>
                    <a:pt x="229" y="688"/>
                    <a:pt x="230" y="688"/>
                  </a:cubicBezTo>
                  <a:cubicBezTo>
                    <a:pt x="233" y="689"/>
                    <a:pt x="236" y="690"/>
                    <a:pt x="237" y="692"/>
                  </a:cubicBezTo>
                  <a:cubicBezTo>
                    <a:pt x="238" y="693"/>
                    <a:pt x="236" y="695"/>
                    <a:pt x="237" y="696"/>
                  </a:cubicBezTo>
                  <a:cubicBezTo>
                    <a:pt x="240" y="699"/>
                    <a:pt x="244" y="700"/>
                    <a:pt x="248" y="702"/>
                  </a:cubicBezTo>
                  <a:cubicBezTo>
                    <a:pt x="250" y="703"/>
                    <a:pt x="253" y="704"/>
                    <a:pt x="255" y="706"/>
                  </a:cubicBezTo>
                  <a:cubicBezTo>
                    <a:pt x="256" y="707"/>
                    <a:pt x="257" y="711"/>
                    <a:pt x="258" y="712"/>
                  </a:cubicBezTo>
                  <a:cubicBezTo>
                    <a:pt x="260" y="714"/>
                    <a:pt x="263" y="715"/>
                    <a:pt x="266" y="714"/>
                  </a:cubicBezTo>
                  <a:cubicBezTo>
                    <a:pt x="267" y="713"/>
                    <a:pt x="266" y="710"/>
                    <a:pt x="267" y="709"/>
                  </a:cubicBezTo>
                  <a:cubicBezTo>
                    <a:pt x="268" y="708"/>
                    <a:pt x="270" y="709"/>
                    <a:pt x="271" y="708"/>
                  </a:cubicBezTo>
                  <a:cubicBezTo>
                    <a:pt x="272" y="707"/>
                    <a:pt x="272" y="706"/>
                    <a:pt x="273" y="704"/>
                  </a:cubicBezTo>
                  <a:cubicBezTo>
                    <a:pt x="271" y="702"/>
                    <a:pt x="270" y="699"/>
                    <a:pt x="268" y="696"/>
                  </a:cubicBezTo>
                  <a:cubicBezTo>
                    <a:pt x="266" y="692"/>
                    <a:pt x="263" y="689"/>
                    <a:pt x="261" y="685"/>
                  </a:cubicBezTo>
                  <a:cubicBezTo>
                    <a:pt x="259" y="683"/>
                    <a:pt x="257" y="682"/>
                    <a:pt x="257" y="679"/>
                  </a:cubicBezTo>
                  <a:cubicBezTo>
                    <a:pt x="256" y="677"/>
                    <a:pt x="259" y="674"/>
                    <a:pt x="258" y="672"/>
                  </a:cubicBezTo>
                  <a:cubicBezTo>
                    <a:pt x="257" y="668"/>
                    <a:pt x="256" y="665"/>
                    <a:pt x="254" y="662"/>
                  </a:cubicBezTo>
                  <a:cubicBezTo>
                    <a:pt x="252" y="660"/>
                    <a:pt x="247" y="660"/>
                    <a:pt x="247" y="657"/>
                  </a:cubicBezTo>
                  <a:cubicBezTo>
                    <a:pt x="246" y="653"/>
                    <a:pt x="250" y="650"/>
                    <a:pt x="252" y="647"/>
                  </a:cubicBezTo>
                  <a:cubicBezTo>
                    <a:pt x="253" y="645"/>
                    <a:pt x="253" y="641"/>
                    <a:pt x="255" y="640"/>
                  </a:cubicBezTo>
                  <a:cubicBezTo>
                    <a:pt x="256" y="638"/>
                    <a:pt x="259" y="638"/>
                    <a:pt x="261" y="638"/>
                  </a:cubicBezTo>
                  <a:cubicBezTo>
                    <a:pt x="262" y="638"/>
                    <a:pt x="263" y="640"/>
                    <a:pt x="264" y="639"/>
                  </a:cubicBezTo>
                  <a:cubicBezTo>
                    <a:pt x="265" y="637"/>
                    <a:pt x="264" y="634"/>
                    <a:pt x="266" y="633"/>
                  </a:cubicBezTo>
                  <a:cubicBezTo>
                    <a:pt x="267" y="633"/>
                    <a:pt x="269" y="637"/>
                    <a:pt x="270" y="636"/>
                  </a:cubicBezTo>
                  <a:cubicBezTo>
                    <a:pt x="272" y="634"/>
                    <a:pt x="271" y="630"/>
                    <a:pt x="272" y="628"/>
                  </a:cubicBezTo>
                  <a:cubicBezTo>
                    <a:pt x="271" y="627"/>
                    <a:pt x="270" y="626"/>
                    <a:pt x="269" y="626"/>
                  </a:cubicBezTo>
                  <a:cubicBezTo>
                    <a:pt x="267" y="626"/>
                    <a:pt x="264" y="626"/>
                    <a:pt x="263" y="624"/>
                  </a:cubicBezTo>
                  <a:cubicBezTo>
                    <a:pt x="264" y="623"/>
                    <a:pt x="263" y="621"/>
                    <a:pt x="264" y="621"/>
                  </a:cubicBezTo>
                  <a:cubicBezTo>
                    <a:pt x="265" y="619"/>
                    <a:pt x="270" y="621"/>
                    <a:pt x="269" y="619"/>
                  </a:cubicBezTo>
                  <a:cubicBezTo>
                    <a:pt x="268" y="613"/>
                    <a:pt x="263" y="608"/>
                    <a:pt x="258" y="604"/>
                  </a:cubicBezTo>
                  <a:cubicBezTo>
                    <a:pt x="257" y="603"/>
                    <a:pt x="254" y="603"/>
                    <a:pt x="252" y="603"/>
                  </a:cubicBezTo>
                  <a:cubicBezTo>
                    <a:pt x="251" y="603"/>
                    <a:pt x="252" y="605"/>
                    <a:pt x="252" y="605"/>
                  </a:cubicBezTo>
                  <a:cubicBezTo>
                    <a:pt x="250" y="604"/>
                    <a:pt x="247" y="603"/>
                    <a:pt x="246" y="602"/>
                  </a:cubicBezTo>
                  <a:cubicBezTo>
                    <a:pt x="245" y="600"/>
                    <a:pt x="247" y="596"/>
                    <a:pt x="246" y="595"/>
                  </a:cubicBezTo>
                  <a:cubicBezTo>
                    <a:pt x="244" y="593"/>
                    <a:pt x="239" y="595"/>
                    <a:pt x="238" y="593"/>
                  </a:cubicBezTo>
                  <a:cubicBezTo>
                    <a:pt x="237" y="589"/>
                    <a:pt x="240" y="585"/>
                    <a:pt x="241" y="581"/>
                  </a:cubicBezTo>
                  <a:cubicBezTo>
                    <a:pt x="242" y="580"/>
                    <a:pt x="244" y="580"/>
                    <a:pt x="244" y="579"/>
                  </a:cubicBezTo>
                  <a:cubicBezTo>
                    <a:pt x="244" y="577"/>
                    <a:pt x="241" y="576"/>
                    <a:pt x="240" y="573"/>
                  </a:cubicBezTo>
                  <a:cubicBezTo>
                    <a:pt x="239" y="571"/>
                    <a:pt x="240" y="568"/>
                    <a:pt x="241" y="565"/>
                  </a:cubicBezTo>
                  <a:cubicBezTo>
                    <a:pt x="242" y="563"/>
                    <a:pt x="245" y="562"/>
                    <a:pt x="246" y="560"/>
                  </a:cubicBezTo>
                  <a:cubicBezTo>
                    <a:pt x="247" y="558"/>
                    <a:pt x="245" y="556"/>
                    <a:pt x="246" y="554"/>
                  </a:cubicBezTo>
                  <a:cubicBezTo>
                    <a:pt x="247" y="553"/>
                    <a:pt x="250" y="553"/>
                    <a:pt x="251" y="554"/>
                  </a:cubicBezTo>
                  <a:cubicBezTo>
                    <a:pt x="255" y="557"/>
                    <a:pt x="255" y="562"/>
                    <a:pt x="259" y="565"/>
                  </a:cubicBezTo>
                  <a:cubicBezTo>
                    <a:pt x="260" y="567"/>
                    <a:pt x="262" y="567"/>
                    <a:pt x="263" y="565"/>
                  </a:cubicBezTo>
                  <a:cubicBezTo>
                    <a:pt x="264" y="564"/>
                    <a:pt x="264" y="562"/>
                    <a:pt x="263" y="561"/>
                  </a:cubicBezTo>
                  <a:cubicBezTo>
                    <a:pt x="262" y="557"/>
                    <a:pt x="258" y="555"/>
                    <a:pt x="259" y="551"/>
                  </a:cubicBezTo>
                  <a:cubicBezTo>
                    <a:pt x="259" y="549"/>
                    <a:pt x="262" y="552"/>
                    <a:pt x="264" y="551"/>
                  </a:cubicBezTo>
                  <a:cubicBezTo>
                    <a:pt x="266" y="551"/>
                    <a:pt x="268" y="550"/>
                    <a:pt x="269" y="548"/>
                  </a:cubicBezTo>
                  <a:cubicBezTo>
                    <a:pt x="270" y="547"/>
                    <a:pt x="267" y="544"/>
                    <a:pt x="269" y="543"/>
                  </a:cubicBezTo>
                  <a:cubicBezTo>
                    <a:pt x="272" y="541"/>
                    <a:pt x="276" y="542"/>
                    <a:pt x="280" y="539"/>
                  </a:cubicBezTo>
                  <a:cubicBezTo>
                    <a:pt x="282" y="538"/>
                    <a:pt x="282" y="534"/>
                    <a:pt x="284" y="533"/>
                  </a:cubicBezTo>
                  <a:cubicBezTo>
                    <a:pt x="286" y="532"/>
                    <a:pt x="289" y="533"/>
                    <a:pt x="291" y="534"/>
                  </a:cubicBezTo>
                  <a:cubicBezTo>
                    <a:pt x="292" y="535"/>
                    <a:pt x="290" y="536"/>
                    <a:pt x="290" y="537"/>
                  </a:cubicBezTo>
                  <a:cubicBezTo>
                    <a:pt x="292" y="538"/>
                    <a:pt x="294" y="538"/>
                    <a:pt x="295" y="537"/>
                  </a:cubicBezTo>
                  <a:cubicBezTo>
                    <a:pt x="297" y="536"/>
                    <a:pt x="298" y="534"/>
                    <a:pt x="301" y="533"/>
                  </a:cubicBezTo>
                  <a:cubicBezTo>
                    <a:pt x="302" y="533"/>
                    <a:pt x="303" y="535"/>
                    <a:pt x="304" y="536"/>
                  </a:cubicBezTo>
                  <a:cubicBezTo>
                    <a:pt x="307" y="536"/>
                    <a:pt x="311" y="535"/>
                    <a:pt x="314" y="536"/>
                  </a:cubicBezTo>
                  <a:cubicBezTo>
                    <a:pt x="316" y="536"/>
                    <a:pt x="317" y="539"/>
                    <a:pt x="319" y="541"/>
                  </a:cubicBezTo>
                  <a:cubicBezTo>
                    <a:pt x="322" y="543"/>
                    <a:pt x="326" y="543"/>
                    <a:pt x="328" y="546"/>
                  </a:cubicBezTo>
                  <a:cubicBezTo>
                    <a:pt x="330" y="548"/>
                    <a:pt x="328" y="551"/>
                    <a:pt x="330" y="553"/>
                  </a:cubicBezTo>
                  <a:cubicBezTo>
                    <a:pt x="330" y="554"/>
                    <a:pt x="333" y="554"/>
                    <a:pt x="333" y="553"/>
                  </a:cubicBezTo>
                  <a:cubicBezTo>
                    <a:pt x="334" y="551"/>
                    <a:pt x="331" y="546"/>
                    <a:pt x="333" y="546"/>
                  </a:cubicBezTo>
                  <a:cubicBezTo>
                    <a:pt x="338" y="546"/>
                    <a:pt x="340" y="553"/>
                    <a:pt x="345" y="553"/>
                  </a:cubicBezTo>
                  <a:cubicBezTo>
                    <a:pt x="348" y="553"/>
                    <a:pt x="349" y="547"/>
                    <a:pt x="352" y="546"/>
                  </a:cubicBezTo>
                  <a:cubicBezTo>
                    <a:pt x="354" y="544"/>
                    <a:pt x="357" y="544"/>
                    <a:pt x="360" y="544"/>
                  </a:cubicBezTo>
                  <a:cubicBezTo>
                    <a:pt x="362" y="544"/>
                    <a:pt x="364" y="547"/>
                    <a:pt x="366" y="546"/>
                  </a:cubicBezTo>
                  <a:cubicBezTo>
                    <a:pt x="367" y="546"/>
                    <a:pt x="366" y="543"/>
                    <a:pt x="368" y="542"/>
                  </a:cubicBezTo>
                  <a:cubicBezTo>
                    <a:pt x="370" y="541"/>
                    <a:pt x="373" y="542"/>
                    <a:pt x="375" y="543"/>
                  </a:cubicBezTo>
                  <a:cubicBezTo>
                    <a:pt x="377" y="544"/>
                    <a:pt x="376" y="548"/>
                    <a:pt x="378" y="550"/>
                  </a:cubicBezTo>
                  <a:cubicBezTo>
                    <a:pt x="382" y="552"/>
                    <a:pt x="387" y="553"/>
                    <a:pt x="392" y="553"/>
                  </a:cubicBezTo>
                  <a:cubicBezTo>
                    <a:pt x="394" y="552"/>
                    <a:pt x="393" y="547"/>
                    <a:pt x="395" y="547"/>
                  </a:cubicBezTo>
                  <a:cubicBezTo>
                    <a:pt x="399" y="547"/>
                    <a:pt x="402" y="552"/>
                    <a:pt x="406" y="551"/>
                  </a:cubicBezTo>
                  <a:cubicBezTo>
                    <a:pt x="409" y="551"/>
                    <a:pt x="410" y="547"/>
                    <a:pt x="411" y="545"/>
                  </a:cubicBezTo>
                  <a:cubicBezTo>
                    <a:pt x="412" y="542"/>
                    <a:pt x="413" y="539"/>
                    <a:pt x="411" y="537"/>
                  </a:cubicBezTo>
                  <a:cubicBezTo>
                    <a:pt x="410" y="535"/>
                    <a:pt x="406" y="537"/>
                    <a:pt x="404" y="536"/>
                  </a:cubicBezTo>
                  <a:cubicBezTo>
                    <a:pt x="400" y="534"/>
                    <a:pt x="396" y="530"/>
                    <a:pt x="394" y="527"/>
                  </a:cubicBezTo>
                  <a:cubicBezTo>
                    <a:pt x="397" y="525"/>
                    <a:pt x="401" y="526"/>
                    <a:pt x="403" y="523"/>
                  </a:cubicBezTo>
                  <a:cubicBezTo>
                    <a:pt x="404" y="521"/>
                    <a:pt x="400" y="520"/>
                    <a:pt x="400" y="517"/>
                  </a:cubicBezTo>
                  <a:cubicBezTo>
                    <a:pt x="400" y="514"/>
                    <a:pt x="402" y="511"/>
                    <a:pt x="405" y="510"/>
                  </a:cubicBezTo>
                  <a:cubicBezTo>
                    <a:pt x="408" y="509"/>
                    <a:pt x="411" y="513"/>
                    <a:pt x="414" y="512"/>
                  </a:cubicBezTo>
                  <a:cubicBezTo>
                    <a:pt x="416" y="511"/>
                    <a:pt x="412" y="509"/>
                    <a:pt x="410" y="508"/>
                  </a:cubicBezTo>
                  <a:cubicBezTo>
                    <a:pt x="409" y="507"/>
                    <a:pt x="406" y="508"/>
                    <a:pt x="405" y="506"/>
                  </a:cubicBezTo>
                  <a:cubicBezTo>
                    <a:pt x="404" y="505"/>
                    <a:pt x="407" y="504"/>
                    <a:pt x="406" y="503"/>
                  </a:cubicBezTo>
                  <a:cubicBezTo>
                    <a:pt x="405" y="502"/>
                    <a:pt x="402" y="504"/>
                    <a:pt x="401" y="503"/>
                  </a:cubicBezTo>
                  <a:cubicBezTo>
                    <a:pt x="399" y="501"/>
                    <a:pt x="399" y="497"/>
                    <a:pt x="401" y="495"/>
                  </a:cubicBezTo>
                  <a:cubicBezTo>
                    <a:pt x="403" y="493"/>
                    <a:pt x="408" y="496"/>
                    <a:pt x="412" y="494"/>
                  </a:cubicBezTo>
                  <a:cubicBezTo>
                    <a:pt x="414" y="494"/>
                    <a:pt x="416" y="492"/>
                    <a:pt x="419" y="494"/>
                  </a:cubicBezTo>
                  <a:cubicBezTo>
                    <a:pt x="425" y="494"/>
                    <a:pt x="430" y="492"/>
                    <a:pt x="435" y="491"/>
                  </a:cubicBezTo>
                  <a:cubicBezTo>
                    <a:pt x="439" y="487"/>
                    <a:pt x="445" y="487"/>
                    <a:pt x="451" y="488"/>
                  </a:cubicBezTo>
                  <a:cubicBezTo>
                    <a:pt x="451" y="485"/>
                    <a:pt x="453" y="482"/>
                    <a:pt x="455" y="480"/>
                  </a:cubicBezTo>
                  <a:cubicBezTo>
                    <a:pt x="456" y="479"/>
                    <a:pt x="458" y="481"/>
                    <a:pt x="459" y="481"/>
                  </a:cubicBezTo>
                  <a:cubicBezTo>
                    <a:pt x="468" y="479"/>
                    <a:pt x="476" y="478"/>
                    <a:pt x="484" y="475"/>
                  </a:cubicBezTo>
                  <a:cubicBezTo>
                    <a:pt x="486" y="474"/>
                    <a:pt x="483" y="470"/>
                    <a:pt x="485" y="469"/>
                  </a:cubicBezTo>
                  <a:cubicBezTo>
                    <a:pt x="486" y="467"/>
                    <a:pt x="489" y="466"/>
                    <a:pt x="492" y="466"/>
                  </a:cubicBezTo>
                  <a:cubicBezTo>
                    <a:pt x="498" y="467"/>
                    <a:pt x="503" y="470"/>
                    <a:pt x="509" y="471"/>
                  </a:cubicBezTo>
                  <a:cubicBezTo>
                    <a:pt x="511" y="472"/>
                    <a:pt x="513" y="469"/>
                    <a:pt x="515" y="470"/>
                  </a:cubicBezTo>
                  <a:cubicBezTo>
                    <a:pt x="517" y="473"/>
                    <a:pt x="517" y="477"/>
                    <a:pt x="518" y="480"/>
                  </a:cubicBezTo>
                  <a:cubicBezTo>
                    <a:pt x="519" y="481"/>
                    <a:pt x="521" y="482"/>
                    <a:pt x="521" y="483"/>
                  </a:cubicBezTo>
                  <a:cubicBezTo>
                    <a:pt x="522" y="485"/>
                    <a:pt x="519" y="488"/>
                    <a:pt x="520" y="490"/>
                  </a:cubicBezTo>
                  <a:cubicBezTo>
                    <a:pt x="522" y="489"/>
                    <a:pt x="524" y="490"/>
                    <a:pt x="526" y="490"/>
                  </a:cubicBezTo>
                  <a:cubicBezTo>
                    <a:pt x="527" y="490"/>
                    <a:pt x="528" y="488"/>
                    <a:pt x="529" y="488"/>
                  </a:cubicBezTo>
                  <a:cubicBezTo>
                    <a:pt x="530" y="488"/>
                    <a:pt x="531" y="489"/>
                    <a:pt x="532" y="489"/>
                  </a:cubicBezTo>
                  <a:cubicBezTo>
                    <a:pt x="533" y="488"/>
                    <a:pt x="533" y="484"/>
                    <a:pt x="534" y="485"/>
                  </a:cubicBezTo>
                  <a:cubicBezTo>
                    <a:pt x="536" y="488"/>
                    <a:pt x="535" y="492"/>
                    <a:pt x="537" y="495"/>
                  </a:cubicBezTo>
                  <a:cubicBezTo>
                    <a:pt x="538" y="496"/>
                    <a:pt x="540" y="495"/>
                    <a:pt x="540" y="494"/>
                  </a:cubicBezTo>
                  <a:cubicBezTo>
                    <a:pt x="541" y="493"/>
                    <a:pt x="539" y="491"/>
                    <a:pt x="540" y="491"/>
                  </a:cubicBezTo>
                  <a:cubicBezTo>
                    <a:pt x="543" y="490"/>
                    <a:pt x="547" y="493"/>
                    <a:pt x="550" y="493"/>
                  </a:cubicBezTo>
                  <a:cubicBezTo>
                    <a:pt x="552" y="494"/>
                    <a:pt x="548" y="497"/>
                    <a:pt x="549" y="499"/>
                  </a:cubicBezTo>
                  <a:cubicBezTo>
                    <a:pt x="549" y="500"/>
                    <a:pt x="550" y="501"/>
                    <a:pt x="551" y="501"/>
                  </a:cubicBezTo>
                  <a:cubicBezTo>
                    <a:pt x="553" y="500"/>
                    <a:pt x="555" y="497"/>
                    <a:pt x="557" y="497"/>
                  </a:cubicBezTo>
                  <a:cubicBezTo>
                    <a:pt x="559" y="497"/>
                    <a:pt x="560" y="500"/>
                    <a:pt x="561" y="500"/>
                  </a:cubicBezTo>
                  <a:cubicBezTo>
                    <a:pt x="561" y="495"/>
                    <a:pt x="570" y="495"/>
                    <a:pt x="572" y="492"/>
                  </a:cubicBezTo>
                  <a:cubicBezTo>
                    <a:pt x="579" y="491"/>
                    <a:pt x="581" y="486"/>
                    <a:pt x="587" y="487"/>
                  </a:cubicBezTo>
                  <a:cubicBezTo>
                    <a:pt x="589" y="487"/>
                    <a:pt x="584" y="491"/>
                    <a:pt x="585" y="493"/>
                  </a:cubicBezTo>
                  <a:cubicBezTo>
                    <a:pt x="586" y="495"/>
                    <a:pt x="588" y="497"/>
                    <a:pt x="591" y="499"/>
                  </a:cubicBezTo>
                  <a:cubicBezTo>
                    <a:pt x="594" y="501"/>
                    <a:pt x="598" y="501"/>
                    <a:pt x="600" y="504"/>
                  </a:cubicBezTo>
                  <a:cubicBezTo>
                    <a:pt x="613" y="519"/>
                    <a:pt x="622" y="536"/>
                    <a:pt x="635" y="550"/>
                  </a:cubicBezTo>
                  <a:cubicBezTo>
                    <a:pt x="636" y="552"/>
                    <a:pt x="638" y="548"/>
                    <a:pt x="639" y="546"/>
                  </a:cubicBezTo>
                  <a:cubicBezTo>
                    <a:pt x="639" y="545"/>
                    <a:pt x="637" y="544"/>
                    <a:pt x="638" y="543"/>
                  </a:cubicBezTo>
                  <a:cubicBezTo>
                    <a:pt x="640" y="542"/>
                    <a:pt x="642" y="542"/>
                    <a:pt x="643" y="543"/>
                  </a:cubicBezTo>
                  <a:cubicBezTo>
                    <a:pt x="645" y="543"/>
                    <a:pt x="647" y="545"/>
                    <a:pt x="648" y="547"/>
                  </a:cubicBezTo>
                  <a:cubicBezTo>
                    <a:pt x="649" y="548"/>
                    <a:pt x="646" y="549"/>
                    <a:pt x="647" y="550"/>
                  </a:cubicBezTo>
                  <a:cubicBezTo>
                    <a:pt x="648" y="550"/>
                    <a:pt x="650" y="549"/>
                    <a:pt x="651" y="550"/>
                  </a:cubicBezTo>
                  <a:cubicBezTo>
                    <a:pt x="652" y="550"/>
                    <a:pt x="651" y="552"/>
                    <a:pt x="651" y="552"/>
                  </a:cubicBezTo>
                  <a:cubicBezTo>
                    <a:pt x="656" y="553"/>
                    <a:pt x="661" y="552"/>
                    <a:pt x="666" y="552"/>
                  </a:cubicBezTo>
                  <a:cubicBezTo>
                    <a:pt x="669" y="551"/>
                    <a:pt x="669" y="546"/>
                    <a:pt x="672" y="546"/>
                  </a:cubicBezTo>
                  <a:cubicBezTo>
                    <a:pt x="677" y="547"/>
                    <a:pt x="681" y="551"/>
                    <a:pt x="684" y="555"/>
                  </a:cubicBezTo>
                  <a:cubicBezTo>
                    <a:pt x="686" y="557"/>
                    <a:pt x="685" y="561"/>
                    <a:pt x="687" y="562"/>
                  </a:cubicBezTo>
                  <a:cubicBezTo>
                    <a:pt x="689" y="564"/>
                    <a:pt x="693" y="561"/>
                    <a:pt x="696" y="562"/>
                  </a:cubicBezTo>
                  <a:cubicBezTo>
                    <a:pt x="697" y="562"/>
                    <a:pt x="697" y="565"/>
                    <a:pt x="698" y="566"/>
                  </a:cubicBezTo>
                  <a:cubicBezTo>
                    <a:pt x="699" y="568"/>
                    <a:pt x="701" y="570"/>
                    <a:pt x="704" y="571"/>
                  </a:cubicBezTo>
                  <a:cubicBezTo>
                    <a:pt x="707" y="570"/>
                    <a:pt x="709" y="573"/>
                    <a:pt x="712" y="572"/>
                  </a:cubicBezTo>
                  <a:cubicBezTo>
                    <a:pt x="714" y="571"/>
                    <a:pt x="714" y="567"/>
                    <a:pt x="716" y="567"/>
                  </a:cubicBezTo>
                  <a:cubicBezTo>
                    <a:pt x="718" y="567"/>
                    <a:pt x="715" y="570"/>
                    <a:pt x="715" y="572"/>
                  </a:cubicBezTo>
                  <a:cubicBezTo>
                    <a:pt x="718" y="575"/>
                    <a:pt x="722" y="577"/>
                    <a:pt x="725" y="580"/>
                  </a:cubicBezTo>
                  <a:cubicBezTo>
                    <a:pt x="727" y="580"/>
                    <a:pt x="730" y="580"/>
                    <a:pt x="733" y="580"/>
                  </a:cubicBezTo>
                  <a:cubicBezTo>
                    <a:pt x="735" y="578"/>
                    <a:pt x="738" y="575"/>
                    <a:pt x="740" y="574"/>
                  </a:cubicBezTo>
                  <a:cubicBezTo>
                    <a:pt x="743" y="572"/>
                    <a:pt x="747" y="573"/>
                    <a:pt x="750" y="571"/>
                  </a:cubicBezTo>
                  <a:cubicBezTo>
                    <a:pt x="752" y="570"/>
                    <a:pt x="754" y="567"/>
                    <a:pt x="756" y="565"/>
                  </a:cubicBezTo>
                  <a:cubicBezTo>
                    <a:pt x="759" y="562"/>
                    <a:pt x="762" y="559"/>
                    <a:pt x="765" y="557"/>
                  </a:cubicBezTo>
                  <a:cubicBezTo>
                    <a:pt x="767" y="556"/>
                    <a:pt x="769" y="558"/>
                    <a:pt x="771" y="557"/>
                  </a:cubicBezTo>
                  <a:cubicBezTo>
                    <a:pt x="772" y="556"/>
                    <a:pt x="772" y="554"/>
                    <a:pt x="774" y="553"/>
                  </a:cubicBezTo>
                  <a:cubicBezTo>
                    <a:pt x="775" y="552"/>
                    <a:pt x="777" y="554"/>
                    <a:pt x="779" y="553"/>
                  </a:cubicBezTo>
                  <a:cubicBezTo>
                    <a:pt x="780" y="553"/>
                    <a:pt x="781" y="551"/>
                    <a:pt x="782" y="551"/>
                  </a:cubicBezTo>
                  <a:cubicBezTo>
                    <a:pt x="783" y="551"/>
                    <a:pt x="784" y="552"/>
                    <a:pt x="785" y="552"/>
                  </a:cubicBezTo>
                  <a:cubicBezTo>
                    <a:pt x="786" y="552"/>
                    <a:pt x="787" y="550"/>
                    <a:pt x="788" y="550"/>
                  </a:cubicBezTo>
                  <a:cubicBezTo>
                    <a:pt x="790" y="551"/>
                    <a:pt x="790" y="553"/>
                    <a:pt x="792" y="553"/>
                  </a:cubicBezTo>
                  <a:cubicBezTo>
                    <a:pt x="796" y="554"/>
                    <a:pt x="801" y="553"/>
                    <a:pt x="806" y="555"/>
                  </a:cubicBezTo>
                  <a:cubicBezTo>
                    <a:pt x="807" y="555"/>
                    <a:pt x="806" y="557"/>
                    <a:pt x="806" y="558"/>
                  </a:cubicBezTo>
                  <a:cubicBezTo>
                    <a:pt x="807" y="560"/>
                    <a:pt x="808" y="562"/>
                    <a:pt x="810" y="563"/>
                  </a:cubicBezTo>
                  <a:cubicBezTo>
                    <a:pt x="813" y="565"/>
                    <a:pt x="817" y="566"/>
                    <a:pt x="820" y="567"/>
                  </a:cubicBezTo>
                  <a:cubicBezTo>
                    <a:pt x="823" y="567"/>
                    <a:pt x="826" y="566"/>
                    <a:pt x="828" y="566"/>
                  </a:cubicBezTo>
                  <a:cubicBezTo>
                    <a:pt x="832" y="566"/>
                    <a:pt x="835" y="566"/>
                    <a:pt x="839" y="566"/>
                  </a:cubicBezTo>
                  <a:cubicBezTo>
                    <a:pt x="841" y="567"/>
                    <a:pt x="843" y="568"/>
                    <a:pt x="845" y="568"/>
                  </a:cubicBezTo>
                  <a:cubicBezTo>
                    <a:pt x="847" y="568"/>
                    <a:pt x="849" y="567"/>
                    <a:pt x="850" y="565"/>
                  </a:cubicBezTo>
                  <a:cubicBezTo>
                    <a:pt x="852" y="564"/>
                    <a:pt x="854" y="561"/>
                    <a:pt x="853" y="559"/>
                  </a:cubicBezTo>
                  <a:cubicBezTo>
                    <a:pt x="853" y="556"/>
                    <a:pt x="850" y="555"/>
                    <a:pt x="849" y="553"/>
                  </a:cubicBezTo>
                  <a:cubicBezTo>
                    <a:pt x="848" y="550"/>
                    <a:pt x="847" y="547"/>
                    <a:pt x="846" y="545"/>
                  </a:cubicBezTo>
                  <a:cubicBezTo>
                    <a:pt x="846" y="542"/>
                    <a:pt x="847" y="539"/>
                    <a:pt x="848" y="537"/>
                  </a:cubicBezTo>
                  <a:cubicBezTo>
                    <a:pt x="848" y="536"/>
                    <a:pt x="850" y="537"/>
                    <a:pt x="851" y="536"/>
                  </a:cubicBezTo>
                  <a:cubicBezTo>
                    <a:pt x="852" y="533"/>
                    <a:pt x="850" y="527"/>
                    <a:pt x="853" y="526"/>
                  </a:cubicBezTo>
                  <a:cubicBezTo>
                    <a:pt x="857" y="525"/>
                    <a:pt x="860" y="532"/>
                    <a:pt x="864" y="533"/>
                  </a:cubicBezTo>
                  <a:cubicBezTo>
                    <a:pt x="868" y="534"/>
                    <a:pt x="872" y="530"/>
                    <a:pt x="876" y="531"/>
                  </a:cubicBezTo>
                  <a:cubicBezTo>
                    <a:pt x="879" y="531"/>
                    <a:pt x="881" y="535"/>
                    <a:pt x="883" y="536"/>
                  </a:cubicBezTo>
                  <a:cubicBezTo>
                    <a:pt x="886" y="537"/>
                    <a:pt x="890" y="535"/>
                    <a:pt x="892" y="537"/>
                  </a:cubicBezTo>
                  <a:cubicBezTo>
                    <a:pt x="895" y="538"/>
                    <a:pt x="898" y="540"/>
                    <a:pt x="899" y="543"/>
                  </a:cubicBezTo>
                  <a:cubicBezTo>
                    <a:pt x="900" y="546"/>
                    <a:pt x="898" y="551"/>
                    <a:pt x="900" y="554"/>
                  </a:cubicBezTo>
                  <a:cubicBezTo>
                    <a:pt x="902" y="557"/>
                    <a:pt x="905" y="560"/>
                    <a:pt x="908" y="561"/>
                  </a:cubicBezTo>
                  <a:cubicBezTo>
                    <a:pt x="910" y="562"/>
                    <a:pt x="912" y="559"/>
                    <a:pt x="914" y="559"/>
                  </a:cubicBezTo>
                  <a:cubicBezTo>
                    <a:pt x="914" y="559"/>
                    <a:pt x="913" y="561"/>
                    <a:pt x="914" y="561"/>
                  </a:cubicBezTo>
                  <a:cubicBezTo>
                    <a:pt x="916" y="562"/>
                    <a:pt x="918" y="562"/>
                    <a:pt x="920" y="562"/>
                  </a:cubicBezTo>
                  <a:cubicBezTo>
                    <a:pt x="925" y="562"/>
                    <a:pt x="929" y="562"/>
                    <a:pt x="934" y="561"/>
                  </a:cubicBezTo>
                  <a:cubicBezTo>
                    <a:pt x="935" y="561"/>
                    <a:pt x="935" y="560"/>
                    <a:pt x="936" y="560"/>
                  </a:cubicBezTo>
                  <a:cubicBezTo>
                    <a:pt x="942" y="560"/>
                    <a:pt x="948" y="559"/>
                    <a:pt x="953" y="560"/>
                  </a:cubicBezTo>
                  <a:cubicBezTo>
                    <a:pt x="956" y="560"/>
                    <a:pt x="959" y="562"/>
                    <a:pt x="962" y="563"/>
                  </a:cubicBezTo>
                  <a:cubicBezTo>
                    <a:pt x="965" y="564"/>
                    <a:pt x="969" y="563"/>
                    <a:pt x="972" y="565"/>
                  </a:cubicBezTo>
                  <a:cubicBezTo>
                    <a:pt x="973" y="567"/>
                    <a:pt x="971" y="570"/>
                    <a:pt x="972" y="571"/>
                  </a:cubicBezTo>
                  <a:cubicBezTo>
                    <a:pt x="973" y="574"/>
                    <a:pt x="975" y="576"/>
                    <a:pt x="978" y="577"/>
                  </a:cubicBezTo>
                  <a:cubicBezTo>
                    <a:pt x="985" y="579"/>
                    <a:pt x="992" y="577"/>
                    <a:pt x="1000" y="578"/>
                  </a:cubicBezTo>
                  <a:cubicBezTo>
                    <a:pt x="1001" y="578"/>
                    <a:pt x="1003" y="580"/>
                    <a:pt x="1005" y="579"/>
                  </a:cubicBezTo>
                  <a:cubicBezTo>
                    <a:pt x="1008" y="578"/>
                    <a:pt x="1009" y="575"/>
                    <a:pt x="1011" y="575"/>
                  </a:cubicBezTo>
                  <a:cubicBezTo>
                    <a:pt x="1015" y="574"/>
                    <a:pt x="1019" y="575"/>
                    <a:pt x="1023" y="574"/>
                  </a:cubicBezTo>
                  <a:cubicBezTo>
                    <a:pt x="1025" y="574"/>
                    <a:pt x="1027" y="572"/>
                    <a:pt x="1029" y="571"/>
                  </a:cubicBezTo>
                  <a:cubicBezTo>
                    <a:pt x="1031" y="569"/>
                    <a:pt x="1032" y="568"/>
                    <a:pt x="1033" y="567"/>
                  </a:cubicBezTo>
                  <a:cubicBezTo>
                    <a:pt x="1036" y="565"/>
                    <a:pt x="1039" y="564"/>
                    <a:pt x="1042" y="563"/>
                  </a:cubicBezTo>
                  <a:cubicBezTo>
                    <a:pt x="1044" y="562"/>
                    <a:pt x="1047" y="560"/>
                    <a:pt x="1049" y="561"/>
                  </a:cubicBezTo>
                  <a:cubicBezTo>
                    <a:pt x="1052" y="561"/>
                    <a:pt x="1054" y="564"/>
                    <a:pt x="1057" y="565"/>
                  </a:cubicBezTo>
                  <a:cubicBezTo>
                    <a:pt x="1059" y="566"/>
                    <a:pt x="1061" y="567"/>
                    <a:pt x="1064" y="567"/>
                  </a:cubicBezTo>
                  <a:cubicBezTo>
                    <a:pt x="1066" y="567"/>
                    <a:pt x="1069" y="566"/>
                    <a:pt x="1071" y="566"/>
                  </a:cubicBezTo>
                  <a:cubicBezTo>
                    <a:pt x="1073" y="566"/>
                    <a:pt x="1074" y="568"/>
                    <a:pt x="1075" y="568"/>
                  </a:cubicBezTo>
                  <a:cubicBezTo>
                    <a:pt x="1080" y="570"/>
                    <a:pt x="1086" y="571"/>
                    <a:pt x="1091" y="572"/>
                  </a:cubicBezTo>
                  <a:cubicBezTo>
                    <a:pt x="1095" y="569"/>
                    <a:pt x="1101" y="567"/>
                    <a:pt x="1104" y="564"/>
                  </a:cubicBezTo>
                  <a:cubicBezTo>
                    <a:pt x="1105" y="563"/>
                    <a:pt x="1103" y="561"/>
                    <a:pt x="1103" y="560"/>
                  </a:cubicBezTo>
                  <a:cubicBezTo>
                    <a:pt x="1104" y="558"/>
                    <a:pt x="1106" y="556"/>
                    <a:pt x="1107" y="553"/>
                  </a:cubicBezTo>
                  <a:cubicBezTo>
                    <a:pt x="1107" y="549"/>
                    <a:pt x="1105" y="545"/>
                    <a:pt x="1107" y="540"/>
                  </a:cubicBezTo>
                  <a:cubicBezTo>
                    <a:pt x="1108" y="537"/>
                    <a:pt x="1112" y="536"/>
                    <a:pt x="1113" y="532"/>
                  </a:cubicBezTo>
                  <a:cubicBezTo>
                    <a:pt x="1114" y="528"/>
                    <a:pt x="1114" y="523"/>
                    <a:pt x="1112" y="520"/>
                  </a:cubicBezTo>
                  <a:cubicBezTo>
                    <a:pt x="1110" y="518"/>
                    <a:pt x="1108" y="523"/>
                    <a:pt x="1106" y="523"/>
                  </a:cubicBezTo>
                  <a:cubicBezTo>
                    <a:pt x="1104" y="522"/>
                    <a:pt x="1102" y="520"/>
                    <a:pt x="1103" y="519"/>
                  </a:cubicBezTo>
                  <a:cubicBezTo>
                    <a:pt x="1104" y="515"/>
                    <a:pt x="1107" y="512"/>
                    <a:pt x="1110" y="511"/>
                  </a:cubicBezTo>
                  <a:cubicBezTo>
                    <a:pt x="1112" y="509"/>
                    <a:pt x="1115" y="511"/>
                    <a:pt x="1117" y="511"/>
                  </a:cubicBezTo>
                  <a:cubicBezTo>
                    <a:pt x="1119" y="510"/>
                    <a:pt x="1121" y="508"/>
                    <a:pt x="1124" y="507"/>
                  </a:cubicBezTo>
                  <a:cubicBezTo>
                    <a:pt x="1129" y="506"/>
                    <a:pt x="1135" y="505"/>
                    <a:pt x="1141" y="505"/>
                  </a:cubicBezTo>
                  <a:cubicBezTo>
                    <a:pt x="1145" y="505"/>
                    <a:pt x="1148" y="507"/>
                    <a:pt x="1152" y="508"/>
                  </a:cubicBezTo>
                  <a:cubicBezTo>
                    <a:pt x="1153" y="509"/>
                    <a:pt x="1155" y="509"/>
                    <a:pt x="1156" y="509"/>
                  </a:cubicBezTo>
                  <a:cubicBezTo>
                    <a:pt x="1158" y="509"/>
                    <a:pt x="1159" y="508"/>
                    <a:pt x="1160" y="508"/>
                  </a:cubicBezTo>
                  <a:cubicBezTo>
                    <a:pt x="1164" y="510"/>
                    <a:pt x="1169" y="513"/>
                    <a:pt x="1173" y="516"/>
                  </a:cubicBezTo>
                  <a:cubicBezTo>
                    <a:pt x="1175" y="518"/>
                    <a:pt x="1175" y="522"/>
                    <a:pt x="1177" y="524"/>
                  </a:cubicBezTo>
                  <a:cubicBezTo>
                    <a:pt x="1177" y="525"/>
                    <a:pt x="1179" y="525"/>
                    <a:pt x="1179" y="526"/>
                  </a:cubicBezTo>
                  <a:cubicBezTo>
                    <a:pt x="1179" y="527"/>
                    <a:pt x="1177" y="528"/>
                    <a:pt x="1178" y="529"/>
                  </a:cubicBezTo>
                  <a:cubicBezTo>
                    <a:pt x="1180" y="533"/>
                    <a:pt x="1184" y="536"/>
                    <a:pt x="1187" y="540"/>
                  </a:cubicBezTo>
                  <a:cubicBezTo>
                    <a:pt x="1188" y="541"/>
                    <a:pt x="1187" y="543"/>
                    <a:pt x="1188" y="544"/>
                  </a:cubicBezTo>
                  <a:cubicBezTo>
                    <a:pt x="1189" y="546"/>
                    <a:pt x="1191" y="547"/>
                    <a:pt x="1192" y="548"/>
                  </a:cubicBezTo>
                  <a:cubicBezTo>
                    <a:pt x="1194" y="552"/>
                    <a:pt x="1196" y="555"/>
                    <a:pt x="1197" y="559"/>
                  </a:cubicBezTo>
                  <a:cubicBezTo>
                    <a:pt x="1198" y="561"/>
                    <a:pt x="1201" y="560"/>
                    <a:pt x="1202" y="561"/>
                  </a:cubicBezTo>
                  <a:cubicBezTo>
                    <a:pt x="1202" y="562"/>
                    <a:pt x="1200" y="563"/>
                    <a:pt x="1201" y="564"/>
                  </a:cubicBezTo>
                  <a:cubicBezTo>
                    <a:pt x="1201" y="566"/>
                    <a:pt x="1202" y="569"/>
                    <a:pt x="1204" y="570"/>
                  </a:cubicBezTo>
                  <a:cubicBezTo>
                    <a:pt x="1207" y="571"/>
                    <a:pt x="1211" y="570"/>
                    <a:pt x="1214" y="572"/>
                  </a:cubicBezTo>
                  <a:cubicBezTo>
                    <a:pt x="1217" y="572"/>
                    <a:pt x="1219" y="575"/>
                    <a:pt x="1222" y="575"/>
                  </a:cubicBezTo>
                  <a:cubicBezTo>
                    <a:pt x="1224" y="575"/>
                    <a:pt x="1225" y="572"/>
                    <a:pt x="1227" y="573"/>
                  </a:cubicBezTo>
                  <a:cubicBezTo>
                    <a:pt x="1231" y="575"/>
                    <a:pt x="1233" y="580"/>
                    <a:pt x="1237" y="583"/>
                  </a:cubicBezTo>
                  <a:cubicBezTo>
                    <a:pt x="1238" y="584"/>
                    <a:pt x="1241" y="583"/>
                    <a:pt x="1243" y="584"/>
                  </a:cubicBezTo>
                  <a:cubicBezTo>
                    <a:pt x="1244" y="586"/>
                    <a:pt x="1244" y="589"/>
                    <a:pt x="1245" y="592"/>
                  </a:cubicBezTo>
                  <a:cubicBezTo>
                    <a:pt x="1245" y="593"/>
                    <a:pt x="1244" y="595"/>
                    <a:pt x="1245" y="597"/>
                  </a:cubicBezTo>
                  <a:cubicBezTo>
                    <a:pt x="1246" y="600"/>
                    <a:pt x="1248" y="605"/>
                    <a:pt x="1251" y="605"/>
                  </a:cubicBezTo>
                  <a:cubicBezTo>
                    <a:pt x="1257" y="606"/>
                    <a:pt x="1264" y="605"/>
                    <a:pt x="1270" y="605"/>
                  </a:cubicBezTo>
                  <a:cubicBezTo>
                    <a:pt x="1272" y="605"/>
                    <a:pt x="1272" y="600"/>
                    <a:pt x="1274" y="599"/>
                  </a:cubicBezTo>
                  <a:cubicBezTo>
                    <a:pt x="1281" y="597"/>
                    <a:pt x="1287" y="594"/>
                    <a:pt x="1294" y="593"/>
                  </a:cubicBezTo>
                  <a:cubicBezTo>
                    <a:pt x="1296" y="593"/>
                    <a:pt x="1294" y="597"/>
                    <a:pt x="1295" y="598"/>
                  </a:cubicBezTo>
                  <a:cubicBezTo>
                    <a:pt x="1296" y="601"/>
                    <a:pt x="1298" y="604"/>
                    <a:pt x="1298" y="607"/>
                  </a:cubicBezTo>
                  <a:cubicBezTo>
                    <a:pt x="1298" y="610"/>
                    <a:pt x="1294" y="612"/>
                    <a:pt x="1294" y="614"/>
                  </a:cubicBezTo>
                  <a:cubicBezTo>
                    <a:pt x="1293" y="618"/>
                    <a:pt x="1294" y="622"/>
                    <a:pt x="1294" y="626"/>
                  </a:cubicBezTo>
                  <a:cubicBezTo>
                    <a:pt x="1294" y="629"/>
                    <a:pt x="1294" y="631"/>
                    <a:pt x="1293" y="634"/>
                  </a:cubicBezTo>
                  <a:cubicBezTo>
                    <a:pt x="1293" y="636"/>
                    <a:pt x="1293" y="639"/>
                    <a:pt x="1292" y="641"/>
                  </a:cubicBezTo>
                  <a:cubicBezTo>
                    <a:pt x="1292" y="642"/>
                    <a:pt x="1290" y="642"/>
                    <a:pt x="1289" y="644"/>
                  </a:cubicBezTo>
                  <a:cubicBezTo>
                    <a:pt x="1289" y="645"/>
                    <a:pt x="1290" y="648"/>
                    <a:pt x="1288" y="649"/>
                  </a:cubicBezTo>
                  <a:cubicBezTo>
                    <a:pt x="1287" y="650"/>
                    <a:pt x="1285" y="650"/>
                    <a:pt x="1284" y="650"/>
                  </a:cubicBezTo>
                  <a:cubicBezTo>
                    <a:pt x="1280" y="649"/>
                    <a:pt x="1277" y="646"/>
                    <a:pt x="1274" y="646"/>
                  </a:cubicBezTo>
                  <a:cubicBezTo>
                    <a:pt x="1272" y="647"/>
                    <a:pt x="1272" y="650"/>
                    <a:pt x="1271" y="652"/>
                  </a:cubicBezTo>
                  <a:cubicBezTo>
                    <a:pt x="1269" y="653"/>
                    <a:pt x="1266" y="653"/>
                    <a:pt x="1265" y="655"/>
                  </a:cubicBezTo>
                  <a:cubicBezTo>
                    <a:pt x="1264" y="655"/>
                    <a:pt x="1265" y="657"/>
                    <a:pt x="1266" y="657"/>
                  </a:cubicBezTo>
                  <a:cubicBezTo>
                    <a:pt x="1267" y="661"/>
                    <a:pt x="1271" y="665"/>
                    <a:pt x="1271" y="669"/>
                  </a:cubicBezTo>
                  <a:cubicBezTo>
                    <a:pt x="1273" y="674"/>
                    <a:pt x="1272" y="680"/>
                    <a:pt x="1271" y="686"/>
                  </a:cubicBezTo>
                  <a:cubicBezTo>
                    <a:pt x="1271" y="688"/>
                    <a:pt x="1268" y="687"/>
                    <a:pt x="1267" y="689"/>
                  </a:cubicBezTo>
                  <a:cubicBezTo>
                    <a:pt x="1266" y="690"/>
                    <a:pt x="1266" y="692"/>
                    <a:pt x="1266" y="69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89" name="Freeform 3113"/>
            <p:cNvSpPr>
              <a:spLocks noChangeAspect="1"/>
            </p:cNvSpPr>
            <p:nvPr/>
          </p:nvSpPr>
          <p:spPr bwMode="auto">
            <a:xfrm>
              <a:off x="20594690" y="4708844"/>
              <a:ext cx="8327" cy="15996"/>
            </a:xfrm>
            <a:custGeom>
              <a:avLst/>
              <a:gdLst>
                <a:gd name="T0" fmla="*/ 2 w 2"/>
                <a:gd name="T1" fmla="*/ 2 h 3"/>
                <a:gd name="T2" fmla="*/ 1 w 2"/>
                <a:gd name="T3" fmla="*/ 3 h 3"/>
                <a:gd name="T4" fmla="*/ 0 w 2"/>
                <a:gd name="T5" fmla="*/ 2 h 3"/>
                <a:gd name="T6" fmla="*/ 1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0" y="1"/>
                    <a:pt x="0" y="0"/>
                    <a:pt x="1" y="0"/>
                  </a:cubicBezTo>
                  <a:cubicBezTo>
                    <a:pt x="2" y="0"/>
                    <a:pt x="2" y="1"/>
                    <a:pt x="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90" name="Freeform 3149"/>
            <p:cNvSpPr>
              <a:spLocks noChangeAspect="1"/>
            </p:cNvSpPr>
            <p:nvPr/>
          </p:nvSpPr>
          <p:spPr bwMode="auto">
            <a:xfrm>
              <a:off x="21660214" y="4068999"/>
              <a:ext cx="158166" cy="127969"/>
            </a:xfrm>
            <a:custGeom>
              <a:avLst/>
              <a:gdLst>
                <a:gd name="T0" fmla="*/ 22 w 20"/>
                <a:gd name="T1" fmla="*/ 6 h 17"/>
                <a:gd name="T2" fmla="*/ 24 w 20"/>
                <a:gd name="T3" fmla="*/ 9 h 17"/>
                <a:gd name="T4" fmla="*/ 19 w 20"/>
                <a:gd name="T5" fmla="*/ 15 h 17"/>
                <a:gd name="T6" fmla="*/ 7 w 20"/>
                <a:gd name="T7" fmla="*/ 21 h 17"/>
                <a:gd name="T8" fmla="*/ 2 w 20"/>
                <a:gd name="T9" fmla="*/ 20 h 17"/>
                <a:gd name="T10" fmla="*/ 0 w 20"/>
                <a:gd name="T11" fmla="*/ 11 h 17"/>
                <a:gd name="T12" fmla="*/ 2 w 20"/>
                <a:gd name="T13" fmla="*/ 1 h 17"/>
                <a:gd name="T14" fmla="*/ 10 w 20"/>
                <a:gd name="T15" fmla="*/ 1 h 17"/>
                <a:gd name="T16" fmla="*/ 17 w 20"/>
                <a:gd name="T17" fmla="*/ 5 h 17"/>
                <a:gd name="T18" fmla="*/ 22 w 20"/>
                <a:gd name="T19" fmla="*/ 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7"/>
                <a:gd name="T32" fmla="*/ 20 w 20"/>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7">
                  <a:moveTo>
                    <a:pt x="18" y="5"/>
                  </a:moveTo>
                  <a:cubicBezTo>
                    <a:pt x="19" y="6"/>
                    <a:pt x="20" y="6"/>
                    <a:pt x="20" y="7"/>
                  </a:cubicBezTo>
                  <a:cubicBezTo>
                    <a:pt x="19" y="9"/>
                    <a:pt x="17" y="11"/>
                    <a:pt x="16" y="12"/>
                  </a:cubicBezTo>
                  <a:cubicBezTo>
                    <a:pt x="13" y="14"/>
                    <a:pt x="10" y="16"/>
                    <a:pt x="6" y="17"/>
                  </a:cubicBezTo>
                  <a:cubicBezTo>
                    <a:pt x="5" y="17"/>
                    <a:pt x="3" y="17"/>
                    <a:pt x="2" y="16"/>
                  </a:cubicBezTo>
                  <a:cubicBezTo>
                    <a:pt x="0" y="14"/>
                    <a:pt x="0" y="12"/>
                    <a:pt x="0" y="9"/>
                  </a:cubicBezTo>
                  <a:cubicBezTo>
                    <a:pt x="0" y="6"/>
                    <a:pt x="0" y="3"/>
                    <a:pt x="2" y="1"/>
                  </a:cubicBezTo>
                  <a:cubicBezTo>
                    <a:pt x="4" y="0"/>
                    <a:pt x="6" y="1"/>
                    <a:pt x="8" y="1"/>
                  </a:cubicBezTo>
                  <a:cubicBezTo>
                    <a:pt x="10" y="1"/>
                    <a:pt x="12" y="3"/>
                    <a:pt x="14" y="4"/>
                  </a:cubicBezTo>
                  <a:cubicBezTo>
                    <a:pt x="15" y="4"/>
                    <a:pt x="17" y="4"/>
                    <a:pt x="18" y="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91" name="Freeform 3150"/>
            <p:cNvSpPr>
              <a:spLocks noChangeAspect="1"/>
            </p:cNvSpPr>
            <p:nvPr/>
          </p:nvSpPr>
          <p:spPr bwMode="auto">
            <a:xfrm>
              <a:off x="22517630" y="3893041"/>
              <a:ext cx="208108" cy="143965"/>
            </a:xfrm>
            <a:custGeom>
              <a:avLst/>
              <a:gdLst>
                <a:gd name="T0" fmla="*/ 8 w 25"/>
                <a:gd name="T1" fmla="*/ 1 h 20"/>
                <a:gd name="T2" fmla="*/ 22 w 25"/>
                <a:gd name="T3" fmla="*/ 12 h 20"/>
                <a:gd name="T4" fmla="*/ 25 w 25"/>
                <a:gd name="T5" fmla="*/ 12 h 20"/>
                <a:gd name="T6" fmla="*/ 30 w 25"/>
                <a:gd name="T7" fmla="*/ 18 h 20"/>
                <a:gd name="T8" fmla="*/ 29 w 25"/>
                <a:gd name="T9" fmla="*/ 20 h 20"/>
                <a:gd name="T10" fmla="*/ 20 w 25"/>
                <a:gd name="T11" fmla="*/ 23 h 20"/>
                <a:gd name="T12" fmla="*/ 14 w 25"/>
                <a:gd name="T13" fmla="*/ 17 h 20"/>
                <a:gd name="T14" fmla="*/ 8 w 25"/>
                <a:gd name="T15" fmla="*/ 17 h 20"/>
                <a:gd name="T16" fmla="*/ 1 w 25"/>
                <a:gd name="T17" fmla="*/ 10 h 20"/>
                <a:gd name="T18" fmla="*/ 1 w 25"/>
                <a:gd name="T19" fmla="*/ 4 h 20"/>
                <a:gd name="T20" fmla="*/ 5 w 25"/>
                <a:gd name="T21" fmla="*/ 4 h 20"/>
                <a:gd name="T22" fmla="*/ 8 w 25"/>
                <a:gd name="T23" fmla="*/ 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20"/>
                <a:gd name="T38" fmla="*/ 25 w 25"/>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20">
                  <a:moveTo>
                    <a:pt x="7" y="1"/>
                  </a:moveTo>
                  <a:cubicBezTo>
                    <a:pt x="11" y="3"/>
                    <a:pt x="14" y="7"/>
                    <a:pt x="18" y="10"/>
                  </a:cubicBezTo>
                  <a:cubicBezTo>
                    <a:pt x="19" y="10"/>
                    <a:pt x="20" y="9"/>
                    <a:pt x="21" y="10"/>
                  </a:cubicBezTo>
                  <a:cubicBezTo>
                    <a:pt x="23" y="11"/>
                    <a:pt x="24" y="13"/>
                    <a:pt x="25" y="15"/>
                  </a:cubicBezTo>
                  <a:cubicBezTo>
                    <a:pt x="25" y="15"/>
                    <a:pt x="25" y="16"/>
                    <a:pt x="24" y="17"/>
                  </a:cubicBezTo>
                  <a:cubicBezTo>
                    <a:pt x="22" y="18"/>
                    <a:pt x="19" y="20"/>
                    <a:pt x="17" y="19"/>
                  </a:cubicBezTo>
                  <a:cubicBezTo>
                    <a:pt x="15" y="19"/>
                    <a:pt x="14" y="16"/>
                    <a:pt x="12" y="14"/>
                  </a:cubicBezTo>
                  <a:cubicBezTo>
                    <a:pt x="11" y="14"/>
                    <a:pt x="9" y="15"/>
                    <a:pt x="7" y="14"/>
                  </a:cubicBezTo>
                  <a:cubicBezTo>
                    <a:pt x="5" y="13"/>
                    <a:pt x="3" y="11"/>
                    <a:pt x="1" y="8"/>
                  </a:cubicBezTo>
                  <a:cubicBezTo>
                    <a:pt x="0" y="6"/>
                    <a:pt x="0" y="4"/>
                    <a:pt x="1" y="3"/>
                  </a:cubicBezTo>
                  <a:cubicBezTo>
                    <a:pt x="2" y="2"/>
                    <a:pt x="3" y="3"/>
                    <a:pt x="4" y="3"/>
                  </a:cubicBezTo>
                  <a:cubicBezTo>
                    <a:pt x="5" y="2"/>
                    <a:pt x="6" y="0"/>
                    <a:pt x="7"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92" name="Freeform 3151"/>
            <p:cNvSpPr>
              <a:spLocks noChangeAspect="1"/>
            </p:cNvSpPr>
            <p:nvPr/>
          </p:nvSpPr>
          <p:spPr bwMode="auto">
            <a:xfrm>
              <a:off x="22026488" y="2813304"/>
              <a:ext cx="1240339" cy="631845"/>
            </a:xfrm>
            <a:custGeom>
              <a:avLst/>
              <a:gdLst>
                <a:gd name="T0" fmla="*/ 184 w 154"/>
                <a:gd name="T1" fmla="*/ 16 h 86"/>
                <a:gd name="T2" fmla="*/ 171 w 154"/>
                <a:gd name="T3" fmla="*/ 25 h 86"/>
                <a:gd name="T4" fmla="*/ 127 w 154"/>
                <a:gd name="T5" fmla="*/ 38 h 86"/>
                <a:gd name="T6" fmla="*/ 120 w 154"/>
                <a:gd name="T7" fmla="*/ 37 h 86"/>
                <a:gd name="T8" fmla="*/ 112 w 154"/>
                <a:gd name="T9" fmla="*/ 43 h 86"/>
                <a:gd name="T10" fmla="*/ 105 w 154"/>
                <a:gd name="T11" fmla="*/ 47 h 86"/>
                <a:gd name="T12" fmla="*/ 95 w 154"/>
                <a:gd name="T13" fmla="*/ 55 h 86"/>
                <a:gd name="T14" fmla="*/ 83 w 154"/>
                <a:gd name="T15" fmla="*/ 55 h 86"/>
                <a:gd name="T16" fmla="*/ 83 w 154"/>
                <a:gd name="T17" fmla="*/ 61 h 86"/>
                <a:gd name="T18" fmla="*/ 73 w 154"/>
                <a:gd name="T19" fmla="*/ 66 h 86"/>
                <a:gd name="T20" fmla="*/ 65 w 154"/>
                <a:gd name="T21" fmla="*/ 66 h 86"/>
                <a:gd name="T22" fmla="*/ 61 w 154"/>
                <a:gd name="T23" fmla="*/ 77 h 86"/>
                <a:gd name="T24" fmla="*/ 56 w 154"/>
                <a:gd name="T25" fmla="*/ 85 h 86"/>
                <a:gd name="T26" fmla="*/ 50 w 154"/>
                <a:gd name="T27" fmla="*/ 81 h 86"/>
                <a:gd name="T28" fmla="*/ 50 w 154"/>
                <a:gd name="T29" fmla="*/ 85 h 86"/>
                <a:gd name="T30" fmla="*/ 54 w 154"/>
                <a:gd name="T31" fmla="*/ 92 h 86"/>
                <a:gd name="T32" fmla="*/ 46 w 154"/>
                <a:gd name="T33" fmla="*/ 91 h 86"/>
                <a:gd name="T34" fmla="*/ 49 w 154"/>
                <a:gd name="T35" fmla="*/ 97 h 86"/>
                <a:gd name="T36" fmla="*/ 38 w 154"/>
                <a:gd name="T37" fmla="*/ 103 h 86"/>
                <a:gd name="T38" fmla="*/ 26 w 154"/>
                <a:gd name="T39" fmla="*/ 98 h 86"/>
                <a:gd name="T40" fmla="*/ 12 w 154"/>
                <a:gd name="T41" fmla="*/ 98 h 86"/>
                <a:gd name="T42" fmla="*/ 7 w 154"/>
                <a:gd name="T43" fmla="*/ 98 h 86"/>
                <a:gd name="T44" fmla="*/ 13 w 154"/>
                <a:gd name="T45" fmla="*/ 93 h 86"/>
                <a:gd name="T46" fmla="*/ 1 w 154"/>
                <a:gd name="T47" fmla="*/ 95 h 86"/>
                <a:gd name="T48" fmla="*/ 10 w 154"/>
                <a:gd name="T49" fmla="*/ 86 h 86"/>
                <a:gd name="T50" fmla="*/ 17 w 154"/>
                <a:gd name="T51" fmla="*/ 80 h 86"/>
                <a:gd name="T52" fmla="*/ 24 w 154"/>
                <a:gd name="T53" fmla="*/ 83 h 86"/>
                <a:gd name="T54" fmla="*/ 18 w 154"/>
                <a:gd name="T55" fmla="*/ 77 h 86"/>
                <a:gd name="T56" fmla="*/ 31 w 154"/>
                <a:gd name="T57" fmla="*/ 73 h 86"/>
                <a:gd name="T58" fmla="*/ 20 w 154"/>
                <a:gd name="T59" fmla="*/ 69 h 86"/>
                <a:gd name="T60" fmla="*/ 31 w 154"/>
                <a:gd name="T61" fmla="*/ 66 h 86"/>
                <a:gd name="T62" fmla="*/ 25 w 154"/>
                <a:gd name="T63" fmla="*/ 63 h 86"/>
                <a:gd name="T64" fmla="*/ 25 w 154"/>
                <a:gd name="T65" fmla="*/ 60 h 86"/>
                <a:gd name="T66" fmla="*/ 18 w 154"/>
                <a:gd name="T67" fmla="*/ 53 h 86"/>
                <a:gd name="T68" fmla="*/ 22 w 154"/>
                <a:gd name="T69" fmla="*/ 53 h 86"/>
                <a:gd name="T70" fmla="*/ 25 w 154"/>
                <a:gd name="T71" fmla="*/ 56 h 86"/>
                <a:gd name="T72" fmla="*/ 35 w 154"/>
                <a:gd name="T73" fmla="*/ 53 h 86"/>
                <a:gd name="T74" fmla="*/ 46 w 154"/>
                <a:gd name="T75" fmla="*/ 53 h 86"/>
                <a:gd name="T76" fmla="*/ 48 w 154"/>
                <a:gd name="T77" fmla="*/ 46 h 86"/>
                <a:gd name="T78" fmla="*/ 48 w 154"/>
                <a:gd name="T79" fmla="*/ 40 h 86"/>
                <a:gd name="T80" fmla="*/ 58 w 154"/>
                <a:gd name="T81" fmla="*/ 41 h 86"/>
                <a:gd name="T82" fmla="*/ 61 w 154"/>
                <a:gd name="T83" fmla="*/ 35 h 86"/>
                <a:gd name="T84" fmla="*/ 73 w 154"/>
                <a:gd name="T85" fmla="*/ 31 h 86"/>
                <a:gd name="T86" fmla="*/ 77 w 154"/>
                <a:gd name="T87" fmla="*/ 29 h 86"/>
                <a:gd name="T88" fmla="*/ 82 w 154"/>
                <a:gd name="T89" fmla="*/ 30 h 86"/>
                <a:gd name="T90" fmla="*/ 83 w 154"/>
                <a:gd name="T91" fmla="*/ 25 h 86"/>
                <a:gd name="T92" fmla="*/ 102 w 154"/>
                <a:gd name="T93" fmla="*/ 25 h 86"/>
                <a:gd name="T94" fmla="*/ 105 w 154"/>
                <a:gd name="T95" fmla="*/ 28 h 86"/>
                <a:gd name="T96" fmla="*/ 109 w 154"/>
                <a:gd name="T97" fmla="*/ 24 h 86"/>
                <a:gd name="T98" fmla="*/ 120 w 154"/>
                <a:gd name="T99" fmla="*/ 23 h 86"/>
                <a:gd name="T100" fmla="*/ 131 w 154"/>
                <a:gd name="T101" fmla="*/ 23 h 86"/>
                <a:gd name="T102" fmla="*/ 135 w 154"/>
                <a:gd name="T103" fmla="*/ 17 h 86"/>
                <a:gd name="T104" fmla="*/ 144 w 154"/>
                <a:gd name="T105" fmla="*/ 14 h 86"/>
                <a:gd name="T106" fmla="*/ 145 w 154"/>
                <a:gd name="T107" fmla="*/ 8 h 86"/>
                <a:gd name="T108" fmla="*/ 166 w 154"/>
                <a:gd name="T109" fmla="*/ 1 h 86"/>
                <a:gd name="T110" fmla="*/ 175 w 154"/>
                <a:gd name="T111" fmla="*/ 5 h 86"/>
                <a:gd name="T112" fmla="*/ 181 w 154"/>
                <a:gd name="T113" fmla="*/ 6 h 86"/>
                <a:gd name="T114" fmla="*/ 185 w 154"/>
                <a:gd name="T115" fmla="*/ 12 h 86"/>
                <a:gd name="T116" fmla="*/ 184 w 154"/>
                <a:gd name="T117" fmla="*/ 16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4"/>
                <a:gd name="T178" fmla="*/ 0 h 86"/>
                <a:gd name="T179" fmla="*/ 154 w 15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4" h="86">
                  <a:moveTo>
                    <a:pt x="153" y="13"/>
                  </a:moveTo>
                  <a:cubicBezTo>
                    <a:pt x="149" y="16"/>
                    <a:pt x="146" y="19"/>
                    <a:pt x="142" y="21"/>
                  </a:cubicBezTo>
                  <a:cubicBezTo>
                    <a:pt x="130" y="25"/>
                    <a:pt x="118" y="29"/>
                    <a:pt x="106" y="32"/>
                  </a:cubicBezTo>
                  <a:cubicBezTo>
                    <a:pt x="104" y="32"/>
                    <a:pt x="102" y="30"/>
                    <a:pt x="100" y="31"/>
                  </a:cubicBezTo>
                  <a:cubicBezTo>
                    <a:pt x="97" y="32"/>
                    <a:pt x="96" y="35"/>
                    <a:pt x="93" y="36"/>
                  </a:cubicBezTo>
                  <a:cubicBezTo>
                    <a:pt x="91" y="38"/>
                    <a:pt x="89" y="38"/>
                    <a:pt x="87" y="39"/>
                  </a:cubicBezTo>
                  <a:cubicBezTo>
                    <a:pt x="84" y="41"/>
                    <a:pt x="83" y="45"/>
                    <a:pt x="79" y="46"/>
                  </a:cubicBezTo>
                  <a:cubicBezTo>
                    <a:pt x="76" y="48"/>
                    <a:pt x="72" y="45"/>
                    <a:pt x="69" y="46"/>
                  </a:cubicBezTo>
                  <a:cubicBezTo>
                    <a:pt x="68" y="47"/>
                    <a:pt x="70" y="50"/>
                    <a:pt x="69" y="51"/>
                  </a:cubicBezTo>
                  <a:cubicBezTo>
                    <a:pt x="67" y="53"/>
                    <a:pt x="64" y="54"/>
                    <a:pt x="61" y="55"/>
                  </a:cubicBezTo>
                  <a:cubicBezTo>
                    <a:pt x="59" y="55"/>
                    <a:pt x="56" y="54"/>
                    <a:pt x="54" y="55"/>
                  </a:cubicBezTo>
                  <a:cubicBezTo>
                    <a:pt x="52" y="57"/>
                    <a:pt x="52" y="61"/>
                    <a:pt x="51" y="64"/>
                  </a:cubicBezTo>
                  <a:cubicBezTo>
                    <a:pt x="50" y="66"/>
                    <a:pt x="50" y="70"/>
                    <a:pt x="47" y="71"/>
                  </a:cubicBezTo>
                  <a:cubicBezTo>
                    <a:pt x="46" y="72"/>
                    <a:pt x="44" y="68"/>
                    <a:pt x="42" y="68"/>
                  </a:cubicBezTo>
                  <a:cubicBezTo>
                    <a:pt x="41" y="68"/>
                    <a:pt x="42" y="70"/>
                    <a:pt x="42" y="71"/>
                  </a:cubicBezTo>
                  <a:cubicBezTo>
                    <a:pt x="43" y="73"/>
                    <a:pt x="47" y="76"/>
                    <a:pt x="45" y="77"/>
                  </a:cubicBezTo>
                  <a:cubicBezTo>
                    <a:pt x="44" y="79"/>
                    <a:pt x="40" y="74"/>
                    <a:pt x="38" y="76"/>
                  </a:cubicBezTo>
                  <a:cubicBezTo>
                    <a:pt x="36" y="77"/>
                    <a:pt x="42" y="79"/>
                    <a:pt x="41" y="81"/>
                  </a:cubicBezTo>
                  <a:cubicBezTo>
                    <a:pt x="39" y="84"/>
                    <a:pt x="36" y="85"/>
                    <a:pt x="32" y="86"/>
                  </a:cubicBezTo>
                  <a:cubicBezTo>
                    <a:pt x="29" y="86"/>
                    <a:pt x="26" y="83"/>
                    <a:pt x="22" y="82"/>
                  </a:cubicBezTo>
                  <a:cubicBezTo>
                    <a:pt x="18" y="82"/>
                    <a:pt x="14" y="82"/>
                    <a:pt x="10" y="82"/>
                  </a:cubicBezTo>
                  <a:cubicBezTo>
                    <a:pt x="9" y="82"/>
                    <a:pt x="6" y="83"/>
                    <a:pt x="6" y="82"/>
                  </a:cubicBezTo>
                  <a:cubicBezTo>
                    <a:pt x="7" y="80"/>
                    <a:pt x="13" y="79"/>
                    <a:pt x="11" y="78"/>
                  </a:cubicBezTo>
                  <a:cubicBezTo>
                    <a:pt x="8" y="76"/>
                    <a:pt x="3" y="81"/>
                    <a:pt x="1" y="79"/>
                  </a:cubicBezTo>
                  <a:cubicBezTo>
                    <a:pt x="0" y="76"/>
                    <a:pt x="6" y="74"/>
                    <a:pt x="8" y="72"/>
                  </a:cubicBezTo>
                  <a:cubicBezTo>
                    <a:pt x="10" y="70"/>
                    <a:pt x="11" y="68"/>
                    <a:pt x="14" y="67"/>
                  </a:cubicBezTo>
                  <a:cubicBezTo>
                    <a:pt x="16" y="67"/>
                    <a:pt x="19" y="71"/>
                    <a:pt x="20" y="69"/>
                  </a:cubicBezTo>
                  <a:cubicBezTo>
                    <a:pt x="20" y="67"/>
                    <a:pt x="14" y="66"/>
                    <a:pt x="15" y="64"/>
                  </a:cubicBezTo>
                  <a:cubicBezTo>
                    <a:pt x="18" y="61"/>
                    <a:pt x="24" y="64"/>
                    <a:pt x="26" y="61"/>
                  </a:cubicBezTo>
                  <a:cubicBezTo>
                    <a:pt x="27" y="58"/>
                    <a:pt x="17" y="61"/>
                    <a:pt x="17" y="58"/>
                  </a:cubicBezTo>
                  <a:cubicBezTo>
                    <a:pt x="17" y="55"/>
                    <a:pt x="24" y="57"/>
                    <a:pt x="26" y="55"/>
                  </a:cubicBezTo>
                  <a:cubicBezTo>
                    <a:pt x="27" y="54"/>
                    <a:pt x="22" y="54"/>
                    <a:pt x="21" y="53"/>
                  </a:cubicBezTo>
                  <a:cubicBezTo>
                    <a:pt x="20" y="52"/>
                    <a:pt x="21" y="51"/>
                    <a:pt x="21" y="50"/>
                  </a:cubicBezTo>
                  <a:cubicBezTo>
                    <a:pt x="19" y="47"/>
                    <a:pt x="16" y="46"/>
                    <a:pt x="15" y="44"/>
                  </a:cubicBezTo>
                  <a:cubicBezTo>
                    <a:pt x="15" y="43"/>
                    <a:pt x="17" y="44"/>
                    <a:pt x="18" y="44"/>
                  </a:cubicBezTo>
                  <a:cubicBezTo>
                    <a:pt x="19" y="45"/>
                    <a:pt x="20" y="47"/>
                    <a:pt x="21" y="47"/>
                  </a:cubicBezTo>
                  <a:cubicBezTo>
                    <a:pt x="24" y="47"/>
                    <a:pt x="26" y="44"/>
                    <a:pt x="29" y="44"/>
                  </a:cubicBezTo>
                  <a:cubicBezTo>
                    <a:pt x="32" y="43"/>
                    <a:pt x="35" y="45"/>
                    <a:pt x="38" y="44"/>
                  </a:cubicBezTo>
                  <a:cubicBezTo>
                    <a:pt x="39" y="43"/>
                    <a:pt x="39" y="40"/>
                    <a:pt x="40" y="38"/>
                  </a:cubicBezTo>
                  <a:cubicBezTo>
                    <a:pt x="40" y="36"/>
                    <a:pt x="39" y="34"/>
                    <a:pt x="40" y="33"/>
                  </a:cubicBezTo>
                  <a:cubicBezTo>
                    <a:pt x="43" y="32"/>
                    <a:pt x="46" y="35"/>
                    <a:pt x="48" y="34"/>
                  </a:cubicBezTo>
                  <a:cubicBezTo>
                    <a:pt x="50" y="33"/>
                    <a:pt x="49" y="30"/>
                    <a:pt x="51" y="29"/>
                  </a:cubicBezTo>
                  <a:cubicBezTo>
                    <a:pt x="54" y="28"/>
                    <a:pt x="58" y="28"/>
                    <a:pt x="61" y="26"/>
                  </a:cubicBezTo>
                  <a:cubicBezTo>
                    <a:pt x="62" y="26"/>
                    <a:pt x="62" y="24"/>
                    <a:pt x="64" y="24"/>
                  </a:cubicBezTo>
                  <a:cubicBezTo>
                    <a:pt x="65" y="23"/>
                    <a:pt x="67" y="26"/>
                    <a:pt x="68" y="25"/>
                  </a:cubicBezTo>
                  <a:cubicBezTo>
                    <a:pt x="69" y="24"/>
                    <a:pt x="67" y="21"/>
                    <a:pt x="69" y="21"/>
                  </a:cubicBezTo>
                  <a:cubicBezTo>
                    <a:pt x="74" y="19"/>
                    <a:pt x="80" y="20"/>
                    <a:pt x="85" y="21"/>
                  </a:cubicBezTo>
                  <a:cubicBezTo>
                    <a:pt x="86" y="21"/>
                    <a:pt x="86" y="23"/>
                    <a:pt x="87" y="23"/>
                  </a:cubicBezTo>
                  <a:cubicBezTo>
                    <a:pt x="89" y="23"/>
                    <a:pt x="89" y="21"/>
                    <a:pt x="91" y="20"/>
                  </a:cubicBezTo>
                  <a:cubicBezTo>
                    <a:pt x="94" y="19"/>
                    <a:pt x="97" y="19"/>
                    <a:pt x="100" y="19"/>
                  </a:cubicBezTo>
                  <a:cubicBezTo>
                    <a:pt x="103" y="19"/>
                    <a:pt x="106" y="20"/>
                    <a:pt x="109" y="19"/>
                  </a:cubicBezTo>
                  <a:cubicBezTo>
                    <a:pt x="111" y="18"/>
                    <a:pt x="110" y="15"/>
                    <a:pt x="112" y="14"/>
                  </a:cubicBezTo>
                  <a:cubicBezTo>
                    <a:pt x="114" y="13"/>
                    <a:pt x="118" y="13"/>
                    <a:pt x="120" y="12"/>
                  </a:cubicBezTo>
                  <a:cubicBezTo>
                    <a:pt x="121" y="11"/>
                    <a:pt x="120" y="8"/>
                    <a:pt x="121" y="7"/>
                  </a:cubicBezTo>
                  <a:cubicBezTo>
                    <a:pt x="126" y="4"/>
                    <a:pt x="132" y="2"/>
                    <a:pt x="138" y="1"/>
                  </a:cubicBezTo>
                  <a:cubicBezTo>
                    <a:pt x="140" y="0"/>
                    <a:pt x="143" y="3"/>
                    <a:pt x="146" y="4"/>
                  </a:cubicBezTo>
                  <a:cubicBezTo>
                    <a:pt x="147" y="4"/>
                    <a:pt x="149" y="4"/>
                    <a:pt x="151" y="5"/>
                  </a:cubicBezTo>
                  <a:cubicBezTo>
                    <a:pt x="152" y="6"/>
                    <a:pt x="153" y="8"/>
                    <a:pt x="154" y="10"/>
                  </a:cubicBezTo>
                  <a:cubicBezTo>
                    <a:pt x="154" y="11"/>
                    <a:pt x="154" y="12"/>
                    <a:pt x="153" y="1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93" name="Freeform 3152"/>
            <p:cNvSpPr>
              <a:spLocks noChangeAspect="1"/>
            </p:cNvSpPr>
            <p:nvPr/>
          </p:nvSpPr>
          <p:spPr bwMode="auto">
            <a:xfrm>
              <a:off x="21893297" y="3429153"/>
              <a:ext cx="524440" cy="471889"/>
            </a:xfrm>
            <a:custGeom>
              <a:avLst/>
              <a:gdLst>
                <a:gd name="T0" fmla="*/ 59 w 66"/>
                <a:gd name="T1" fmla="*/ 7 h 64"/>
                <a:gd name="T2" fmla="*/ 54 w 66"/>
                <a:gd name="T3" fmla="*/ 11 h 64"/>
                <a:gd name="T4" fmla="*/ 55 w 66"/>
                <a:gd name="T5" fmla="*/ 13 h 64"/>
                <a:gd name="T6" fmla="*/ 48 w 66"/>
                <a:gd name="T7" fmla="*/ 13 h 64"/>
                <a:gd name="T8" fmla="*/ 51 w 66"/>
                <a:gd name="T9" fmla="*/ 18 h 64"/>
                <a:gd name="T10" fmla="*/ 51 w 66"/>
                <a:gd name="T11" fmla="*/ 30 h 64"/>
                <a:gd name="T12" fmla="*/ 53 w 66"/>
                <a:gd name="T13" fmla="*/ 48 h 64"/>
                <a:gd name="T14" fmla="*/ 75 w 66"/>
                <a:gd name="T15" fmla="*/ 67 h 64"/>
                <a:gd name="T16" fmla="*/ 79 w 66"/>
                <a:gd name="T17" fmla="*/ 72 h 64"/>
                <a:gd name="T18" fmla="*/ 74 w 66"/>
                <a:gd name="T19" fmla="*/ 75 h 64"/>
                <a:gd name="T20" fmla="*/ 67 w 66"/>
                <a:gd name="T21" fmla="*/ 71 h 64"/>
                <a:gd name="T22" fmla="*/ 65 w 66"/>
                <a:gd name="T23" fmla="*/ 75 h 64"/>
                <a:gd name="T24" fmla="*/ 56 w 66"/>
                <a:gd name="T25" fmla="*/ 75 h 64"/>
                <a:gd name="T26" fmla="*/ 51 w 66"/>
                <a:gd name="T27" fmla="*/ 69 h 64"/>
                <a:gd name="T28" fmla="*/ 48 w 66"/>
                <a:gd name="T29" fmla="*/ 69 h 64"/>
                <a:gd name="T30" fmla="*/ 53 w 66"/>
                <a:gd name="T31" fmla="*/ 75 h 64"/>
                <a:gd name="T32" fmla="*/ 48 w 66"/>
                <a:gd name="T33" fmla="*/ 76 h 64"/>
                <a:gd name="T34" fmla="*/ 43 w 66"/>
                <a:gd name="T35" fmla="*/ 71 h 64"/>
                <a:gd name="T36" fmla="*/ 29 w 66"/>
                <a:gd name="T37" fmla="*/ 71 h 64"/>
                <a:gd name="T38" fmla="*/ 31 w 66"/>
                <a:gd name="T39" fmla="*/ 66 h 64"/>
                <a:gd name="T40" fmla="*/ 30 w 66"/>
                <a:gd name="T41" fmla="*/ 61 h 64"/>
                <a:gd name="T42" fmla="*/ 36 w 66"/>
                <a:gd name="T43" fmla="*/ 59 h 64"/>
                <a:gd name="T44" fmla="*/ 30 w 66"/>
                <a:gd name="T45" fmla="*/ 57 h 64"/>
                <a:gd name="T46" fmla="*/ 25 w 66"/>
                <a:gd name="T47" fmla="*/ 51 h 64"/>
                <a:gd name="T48" fmla="*/ 18 w 66"/>
                <a:gd name="T49" fmla="*/ 52 h 64"/>
                <a:gd name="T50" fmla="*/ 14 w 66"/>
                <a:gd name="T51" fmla="*/ 46 h 64"/>
                <a:gd name="T52" fmla="*/ 10 w 66"/>
                <a:gd name="T53" fmla="*/ 48 h 64"/>
                <a:gd name="T54" fmla="*/ 2 w 66"/>
                <a:gd name="T55" fmla="*/ 47 h 64"/>
                <a:gd name="T56" fmla="*/ 1 w 66"/>
                <a:gd name="T57" fmla="*/ 35 h 64"/>
                <a:gd name="T58" fmla="*/ 7 w 66"/>
                <a:gd name="T59" fmla="*/ 35 h 64"/>
                <a:gd name="T60" fmla="*/ 10 w 66"/>
                <a:gd name="T61" fmla="*/ 37 h 64"/>
                <a:gd name="T62" fmla="*/ 12 w 66"/>
                <a:gd name="T63" fmla="*/ 25 h 64"/>
                <a:gd name="T64" fmla="*/ 13 w 66"/>
                <a:gd name="T65" fmla="*/ 16 h 64"/>
                <a:gd name="T66" fmla="*/ 19 w 66"/>
                <a:gd name="T67" fmla="*/ 6 h 64"/>
                <a:gd name="T68" fmla="*/ 24 w 66"/>
                <a:gd name="T69" fmla="*/ 2 h 64"/>
                <a:gd name="T70" fmla="*/ 36 w 66"/>
                <a:gd name="T71" fmla="*/ 0 h 64"/>
                <a:gd name="T72" fmla="*/ 47 w 66"/>
                <a:gd name="T73" fmla="*/ 2 h 64"/>
                <a:gd name="T74" fmla="*/ 59 w 66"/>
                <a:gd name="T75" fmla="*/ 7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64"/>
                <a:gd name="T116" fmla="*/ 66 w 66"/>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64">
                  <a:moveTo>
                    <a:pt x="49" y="6"/>
                  </a:moveTo>
                  <a:cubicBezTo>
                    <a:pt x="50" y="7"/>
                    <a:pt x="46" y="7"/>
                    <a:pt x="45" y="9"/>
                  </a:cubicBezTo>
                  <a:cubicBezTo>
                    <a:pt x="45" y="9"/>
                    <a:pt x="46" y="11"/>
                    <a:pt x="46" y="11"/>
                  </a:cubicBezTo>
                  <a:cubicBezTo>
                    <a:pt x="44" y="12"/>
                    <a:pt x="41" y="9"/>
                    <a:pt x="40" y="11"/>
                  </a:cubicBezTo>
                  <a:cubicBezTo>
                    <a:pt x="39" y="12"/>
                    <a:pt x="43" y="13"/>
                    <a:pt x="43" y="15"/>
                  </a:cubicBezTo>
                  <a:cubicBezTo>
                    <a:pt x="44" y="18"/>
                    <a:pt x="42" y="22"/>
                    <a:pt x="43" y="25"/>
                  </a:cubicBezTo>
                  <a:cubicBezTo>
                    <a:pt x="43" y="30"/>
                    <a:pt x="41" y="36"/>
                    <a:pt x="44" y="40"/>
                  </a:cubicBezTo>
                  <a:cubicBezTo>
                    <a:pt x="49" y="47"/>
                    <a:pt x="57" y="51"/>
                    <a:pt x="63" y="56"/>
                  </a:cubicBezTo>
                  <a:cubicBezTo>
                    <a:pt x="64" y="57"/>
                    <a:pt x="66" y="58"/>
                    <a:pt x="66" y="60"/>
                  </a:cubicBezTo>
                  <a:cubicBezTo>
                    <a:pt x="66" y="62"/>
                    <a:pt x="64" y="63"/>
                    <a:pt x="62" y="62"/>
                  </a:cubicBezTo>
                  <a:cubicBezTo>
                    <a:pt x="60" y="62"/>
                    <a:pt x="58" y="59"/>
                    <a:pt x="56" y="59"/>
                  </a:cubicBezTo>
                  <a:cubicBezTo>
                    <a:pt x="55" y="59"/>
                    <a:pt x="55" y="62"/>
                    <a:pt x="54" y="62"/>
                  </a:cubicBezTo>
                  <a:cubicBezTo>
                    <a:pt x="52" y="63"/>
                    <a:pt x="49" y="63"/>
                    <a:pt x="47" y="62"/>
                  </a:cubicBezTo>
                  <a:cubicBezTo>
                    <a:pt x="46" y="61"/>
                    <a:pt x="45" y="58"/>
                    <a:pt x="43" y="57"/>
                  </a:cubicBezTo>
                  <a:cubicBezTo>
                    <a:pt x="42" y="56"/>
                    <a:pt x="40" y="56"/>
                    <a:pt x="40" y="57"/>
                  </a:cubicBezTo>
                  <a:cubicBezTo>
                    <a:pt x="40" y="59"/>
                    <a:pt x="44" y="60"/>
                    <a:pt x="44" y="62"/>
                  </a:cubicBezTo>
                  <a:cubicBezTo>
                    <a:pt x="44" y="64"/>
                    <a:pt x="41" y="64"/>
                    <a:pt x="40" y="63"/>
                  </a:cubicBezTo>
                  <a:cubicBezTo>
                    <a:pt x="38" y="63"/>
                    <a:pt x="38" y="59"/>
                    <a:pt x="36" y="59"/>
                  </a:cubicBezTo>
                  <a:cubicBezTo>
                    <a:pt x="32" y="57"/>
                    <a:pt x="28" y="60"/>
                    <a:pt x="24" y="59"/>
                  </a:cubicBezTo>
                  <a:cubicBezTo>
                    <a:pt x="23" y="58"/>
                    <a:pt x="26" y="56"/>
                    <a:pt x="26" y="55"/>
                  </a:cubicBezTo>
                  <a:cubicBezTo>
                    <a:pt x="26" y="54"/>
                    <a:pt x="24" y="52"/>
                    <a:pt x="25" y="51"/>
                  </a:cubicBezTo>
                  <a:cubicBezTo>
                    <a:pt x="26" y="49"/>
                    <a:pt x="30" y="51"/>
                    <a:pt x="30" y="49"/>
                  </a:cubicBezTo>
                  <a:cubicBezTo>
                    <a:pt x="30" y="47"/>
                    <a:pt x="26" y="48"/>
                    <a:pt x="25" y="47"/>
                  </a:cubicBezTo>
                  <a:cubicBezTo>
                    <a:pt x="24" y="45"/>
                    <a:pt x="23" y="42"/>
                    <a:pt x="21" y="42"/>
                  </a:cubicBezTo>
                  <a:cubicBezTo>
                    <a:pt x="20" y="41"/>
                    <a:pt x="17" y="43"/>
                    <a:pt x="15" y="43"/>
                  </a:cubicBezTo>
                  <a:cubicBezTo>
                    <a:pt x="14" y="42"/>
                    <a:pt x="14" y="39"/>
                    <a:pt x="12" y="38"/>
                  </a:cubicBezTo>
                  <a:cubicBezTo>
                    <a:pt x="11" y="38"/>
                    <a:pt x="9" y="39"/>
                    <a:pt x="8" y="40"/>
                  </a:cubicBezTo>
                  <a:cubicBezTo>
                    <a:pt x="6" y="40"/>
                    <a:pt x="3" y="41"/>
                    <a:pt x="2" y="39"/>
                  </a:cubicBezTo>
                  <a:cubicBezTo>
                    <a:pt x="0" y="36"/>
                    <a:pt x="0" y="32"/>
                    <a:pt x="1" y="29"/>
                  </a:cubicBezTo>
                  <a:cubicBezTo>
                    <a:pt x="2" y="27"/>
                    <a:pt x="5" y="28"/>
                    <a:pt x="6" y="29"/>
                  </a:cubicBezTo>
                  <a:cubicBezTo>
                    <a:pt x="7" y="29"/>
                    <a:pt x="7" y="32"/>
                    <a:pt x="8" y="31"/>
                  </a:cubicBezTo>
                  <a:cubicBezTo>
                    <a:pt x="9" y="28"/>
                    <a:pt x="9" y="24"/>
                    <a:pt x="10" y="21"/>
                  </a:cubicBezTo>
                  <a:cubicBezTo>
                    <a:pt x="10" y="19"/>
                    <a:pt x="10" y="16"/>
                    <a:pt x="11" y="13"/>
                  </a:cubicBezTo>
                  <a:cubicBezTo>
                    <a:pt x="12" y="10"/>
                    <a:pt x="14" y="8"/>
                    <a:pt x="16" y="5"/>
                  </a:cubicBezTo>
                  <a:cubicBezTo>
                    <a:pt x="17" y="4"/>
                    <a:pt x="18" y="2"/>
                    <a:pt x="20" y="2"/>
                  </a:cubicBezTo>
                  <a:cubicBezTo>
                    <a:pt x="23" y="1"/>
                    <a:pt x="26" y="0"/>
                    <a:pt x="30" y="0"/>
                  </a:cubicBezTo>
                  <a:cubicBezTo>
                    <a:pt x="33" y="0"/>
                    <a:pt x="36" y="1"/>
                    <a:pt x="39" y="2"/>
                  </a:cubicBezTo>
                  <a:cubicBezTo>
                    <a:pt x="43" y="3"/>
                    <a:pt x="47" y="3"/>
                    <a:pt x="49" y="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94" name="Freeform 3153"/>
            <p:cNvSpPr>
              <a:spLocks noChangeAspect="1"/>
            </p:cNvSpPr>
            <p:nvPr/>
          </p:nvSpPr>
          <p:spPr bwMode="auto">
            <a:xfrm>
              <a:off x="21968220" y="3757076"/>
              <a:ext cx="74917" cy="79981"/>
            </a:xfrm>
            <a:custGeom>
              <a:avLst/>
              <a:gdLst>
                <a:gd name="T0" fmla="*/ 2 w 9"/>
                <a:gd name="T1" fmla="*/ 1 h 11"/>
                <a:gd name="T2" fmla="*/ 1 w 9"/>
                <a:gd name="T3" fmla="*/ 2 h 11"/>
                <a:gd name="T4" fmla="*/ 10 w 9"/>
                <a:gd name="T5" fmla="*/ 12 h 11"/>
                <a:gd name="T6" fmla="*/ 11 w 9"/>
                <a:gd name="T7" fmla="*/ 8 h 11"/>
                <a:gd name="T8" fmla="*/ 7 w 9"/>
                <a:gd name="T9" fmla="*/ 4 h 11"/>
                <a:gd name="T10" fmla="*/ 2 w 9"/>
                <a:gd name="T11" fmla="*/ 1 h 11"/>
                <a:gd name="T12" fmla="*/ 0 60000 65536"/>
                <a:gd name="T13" fmla="*/ 0 60000 65536"/>
                <a:gd name="T14" fmla="*/ 0 60000 65536"/>
                <a:gd name="T15" fmla="*/ 0 60000 65536"/>
                <a:gd name="T16" fmla="*/ 0 60000 65536"/>
                <a:gd name="T17" fmla="*/ 0 60000 65536"/>
                <a:gd name="T18" fmla="*/ 0 w 9"/>
                <a:gd name="T19" fmla="*/ 0 h 11"/>
                <a:gd name="T20" fmla="*/ 9 w 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 h="11">
                  <a:moveTo>
                    <a:pt x="2" y="1"/>
                  </a:moveTo>
                  <a:cubicBezTo>
                    <a:pt x="1" y="0"/>
                    <a:pt x="0" y="2"/>
                    <a:pt x="1" y="2"/>
                  </a:cubicBezTo>
                  <a:cubicBezTo>
                    <a:pt x="3" y="5"/>
                    <a:pt x="5" y="8"/>
                    <a:pt x="8" y="10"/>
                  </a:cubicBezTo>
                  <a:cubicBezTo>
                    <a:pt x="9" y="11"/>
                    <a:pt x="9" y="8"/>
                    <a:pt x="9" y="7"/>
                  </a:cubicBezTo>
                  <a:cubicBezTo>
                    <a:pt x="8" y="6"/>
                    <a:pt x="7" y="4"/>
                    <a:pt x="6" y="3"/>
                  </a:cubicBezTo>
                  <a:cubicBezTo>
                    <a:pt x="5" y="2"/>
                    <a:pt x="3" y="1"/>
                    <a:pt x="2"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95" name="Freeform 3431"/>
            <p:cNvSpPr>
              <a:spLocks noChangeAspect="1"/>
            </p:cNvSpPr>
            <p:nvPr/>
          </p:nvSpPr>
          <p:spPr bwMode="auto">
            <a:xfrm>
              <a:off x="23449964" y="3381165"/>
              <a:ext cx="166488" cy="103977"/>
            </a:xfrm>
            <a:custGeom>
              <a:avLst/>
              <a:gdLst>
                <a:gd name="T0" fmla="*/ 8 w 21"/>
                <a:gd name="T1" fmla="*/ 0 h 14"/>
                <a:gd name="T2" fmla="*/ 13 w 21"/>
                <a:gd name="T3" fmla="*/ 2 h 14"/>
                <a:gd name="T4" fmla="*/ 14 w 21"/>
                <a:gd name="T5" fmla="*/ 9 h 14"/>
                <a:gd name="T6" fmla="*/ 18 w 21"/>
                <a:gd name="T7" fmla="*/ 7 h 14"/>
                <a:gd name="T8" fmla="*/ 23 w 21"/>
                <a:gd name="T9" fmla="*/ 13 h 14"/>
                <a:gd name="T10" fmla="*/ 12 w 21"/>
                <a:gd name="T11" fmla="*/ 15 h 14"/>
                <a:gd name="T12" fmla="*/ 5 w 21"/>
                <a:gd name="T13" fmla="*/ 16 h 14"/>
                <a:gd name="T14" fmla="*/ 4 w 21"/>
                <a:gd name="T15" fmla="*/ 15 h 14"/>
                <a:gd name="T16" fmla="*/ 1 w 21"/>
                <a:gd name="T17" fmla="*/ 16 h 14"/>
                <a:gd name="T18" fmla="*/ 1 w 21"/>
                <a:gd name="T19" fmla="*/ 10 h 14"/>
                <a:gd name="T20" fmla="*/ 1 w 21"/>
                <a:gd name="T21" fmla="*/ 4 h 14"/>
                <a:gd name="T22" fmla="*/ 8 w 21"/>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4"/>
                <a:gd name="T38" fmla="*/ 21 w 21"/>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4">
                  <a:moveTo>
                    <a:pt x="7" y="0"/>
                  </a:moveTo>
                  <a:cubicBezTo>
                    <a:pt x="9" y="0"/>
                    <a:pt x="10" y="1"/>
                    <a:pt x="11" y="2"/>
                  </a:cubicBezTo>
                  <a:cubicBezTo>
                    <a:pt x="12" y="4"/>
                    <a:pt x="11" y="6"/>
                    <a:pt x="12" y="7"/>
                  </a:cubicBezTo>
                  <a:cubicBezTo>
                    <a:pt x="13" y="8"/>
                    <a:pt x="14" y="5"/>
                    <a:pt x="15" y="6"/>
                  </a:cubicBezTo>
                  <a:cubicBezTo>
                    <a:pt x="17" y="7"/>
                    <a:pt x="21" y="9"/>
                    <a:pt x="19" y="11"/>
                  </a:cubicBezTo>
                  <a:cubicBezTo>
                    <a:pt x="18" y="13"/>
                    <a:pt x="13" y="11"/>
                    <a:pt x="10" y="12"/>
                  </a:cubicBezTo>
                  <a:cubicBezTo>
                    <a:pt x="8" y="12"/>
                    <a:pt x="6" y="13"/>
                    <a:pt x="4" y="13"/>
                  </a:cubicBezTo>
                  <a:cubicBezTo>
                    <a:pt x="4" y="13"/>
                    <a:pt x="4" y="12"/>
                    <a:pt x="3" y="12"/>
                  </a:cubicBezTo>
                  <a:cubicBezTo>
                    <a:pt x="2" y="12"/>
                    <a:pt x="1" y="14"/>
                    <a:pt x="1" y="13"/>
                  </a:cubicBezTo>
                  <a:cubicBezTo>
                    <a:pt x="0" y="12"/>
                    <a:pt x="1" y="9"/>
                    <a:pt x="1" y="8"/>
                  </a:cubicBezTo>
                  <a:cubicBezTo>
                    <a:pt x="1" y="6"/>
                    <a:pt x="0" y="4"/>
                    <a:pt x="1" y="3"/>
                  </a:cubicBezTo>
                  <a:cubicBezTo>
                    <a:pt x="2" y="1"/>
                    <a:pt x="5" y="0"/>
                    <a:pt x="7"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96" name="Freeform 3440"/>
            <p:cNvSpPr>
              <a:spLocks noChangeAspect="1"/>
            </p:cNvSpPr>
            <p:nvPr/>
          </p:nvSpPr>
          <p:spPr bwMode="auto">
            <a:xfrm>
              <a:off x="25905661" y="2397404"/>
              <a:ext cx="457845" cy="295926"/>
            </a:xfrm>
            <a:custGeom>
              <a:avLst/>
              <a:gdLst>
                <a:gd name="T0" fmla="*/ 64 w 57"/>
                <a:gd name="T1" fmla="*/ 22 h 40"/>
                <a:gd name="T2" fmla="*/ 65 w 57"/>
                <a:gd name="T3" fmla="*/ 35 h 40"/>
                <a:gd name="T4" fmla="*/ 40 w 57"/>
                <a:gd name="T5" fmla="*/ 40 h 40"/>
                <a:gd name="T6" fmla="*/ 19 w 57"/>
                <a:gd name="T7" fmla="*/ 40 h 40"/>
                <a:gd name="T8" fmla="*/ 5 w 57"/>
                <a:gd name="T9" fmla="*/ 47 h 40"/>
                <a:gd name="T10" fmla="*/ 1 w 57"/>
                <a:gd name="T11" fmla="*/ 44 h 40"/>
                <a:gd name="T12" fmla="*/ 1 w 57"/>
                <a:gd name="T13" fmla="*/ 29 h 40"/>
                <a:gd name="T14" fmla="*/ 6 w 57"/>
                <a:gd name="T15" fmla="*/ 23 h 40"/>
                <a:gd name="T16" fmla="*/ 11 w 57"/>
                <a:gd name="T17" fmla="*/ 24 h 40"/>
                <a:gd name="T18" fmla="*/ 8 w 57"/>
                <a:gd name="T19" fmla="*/ 16 h 40"/>
                <a:gd name="T20" fmla="*/ 16 w 57"/>
                <a:gd name="T21" fmla="*/ 5 h 40"/>
                <a:gd name="T22" fmla="*/ 22 w 57"/>
                <a:gd name="T23" fmla="*/ 13 h 40"/>
                <a:gd name="T24" fmla="*/ 23 w 57"/>
                <a:gd name="T25" fmla="*/ 2 h 40"/>
                <a:gd name="T26" fmla="*/ 29 w 57"/>
                <a:gd name="T27" fmla="*/ 2 h 40"/>
                <a:gd name="T28" fmla="*/ 31 w 57"/>
                <a:gd name="T29" fmla="*/ 13 h 40"/>
                <a:gd name="T30" fmla="*/ 36 w 57"/>
                <a:gd name="T31" fmla="*/ 7 h 40"/>
                <a:gd name="T32" fmla="*/ 40 w 57"/>
                <a:gd name="T33" fmla="*/ 12 h 40"/>
                <a:gd name="T34" fmla="*/ 44 w 57"/>
                <a:gd name="T35" fmla="*/ 10 h 40"/>
                <a:gd name="T36" fmla="*/ 54 w 57"/>
                <a:gd name="T37" fmla="*/ 19 h 40"/>
                <a:gd name="T38" fmla="*/ 56 w 57"/>
                <a:gd name="T39" fmla="*/ 16 h 40"/>
                <a:gd name="T40" fmla="*/ 64 w 57"/>
                <a:gd name="T41" fmla="*/ 22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40"/>
                <a:gd name="T65" fmla="*/ 57 w 57"/>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40">
                  <a:moveTo>
                    <a:pt x="53" y="18"/>
                  </a:moveTo>
                  <a:cubicBezTo>
                    <a:pt x="55" y="21"/>
                    <a:pt x="57" y="27"/>
                    <a:pt x="54" y="29"/>
                  </a:cubicBezTo>
                  <a:cubicBezTo>
                    <a:pt x="48" y="30"/>
                    <a:pt x="40" y="31"/>
                    <a:pt x="33" y="33"/>
                  </a:cubicBezTo>
                  <a:cubicBezTo>
                    <a:pt x="28" y="35"/>
                    <a:pt x="22" y="32"/>
                    <a:pt x="16" y="33"/>
                  </a:cubicBezTo>
                  <a:cubicBezTo>
                    <a:pt x="12" y="34"/>
                    <a:pt x="8" y="38"/>
                    <a:pt x="4" y="39"/>
                  </a:cubicBezTo>
                  <a:cubicBezTo>
                    <a:pt x="3" y="40"/>
                    <a:pt x="1" y="38"/>
                    <a:pt x="1" y="37"/>
                  </a:cubicBezTo>
                  <a:cubicBezTo>
                    <a:pt x="0" y="33"/>
                    <a:pt x="0" y="28"/>
                    <a:pt x="1" y="24"/>
                  </a:cubicBezTo>
                  <a:cubicBezTo>
                    <a:pt x="1" y="22"/>
                    <a:pt x="3" y="20"/>
                    <a:pt x="5" y="19"/>
                  </a:cubicBezTo>
                  <a:cubicBezTo>
                    <a:pt x="6" y="19"/>
                    <a:pt x="8" y="21"/>
                    <a:pt x="9" y="20"/>
                  </a:cubicBezTo>
                  <a:cubicBezTo>
                    <a:pt x="10" y="17"/>
                    <a:pt x="7" y="15"/>
                    <a:pt x="7" y="13"/>
                  </a:cubicBezTo>
                  <a:cubicBezTo>
                    <a:pt x="8" y="10"/>
                    <a:pt x="10" y="5"/>
                    <a:pt x="13" y="4"/>
                  </a:cubicBezTo>
                  <a:cubicBezTo>
                    <a:pt x="16" y="4"/>
                    <a:pt x="15" y="12"/>
                    <a:pt x="18" y="11"/>
                  </a:cubicBezTo>
                  <a:cubicBezTo>
                    <a:pt x="20" y="10"/>
                    <a:pt x="17" y="4"/>
                    <a:pt x="19" y="2"/>
                  </a:cubicBezTo>
                  <a:cubicBezTo>
                    <a:pt x="20" y="0"/>
                    <a:pt x="23" y="0"/>
                    <a:pt x="24" y="2"/>
                  </a:cubicBezTo>
                  <a:cubicBezTo>
                    <a:pt x="26" y="4"/>
                    <a:pt x="24" y="10"/>
                    <a:pt x="26" y="11"/>
                  </a:cubicBezTo>
                  <a:cubicBezTo>
                    <a:pt x="28" y="13"/>
                    <a:pt x="28" y="6"/>
                    <a:pt x="30" y="6"/>
                  </a:cubicBezTo>
                  <a:cubicBezTo>
                    <a:pt x="32" y="5"/>
                    <a:pt x="32" y="9"/>
                    <a:pt x="33" y="10"/>
                  </a:cubicBezTo>
                  <a:cubicBezTo>
                    <a:pt x="35" y="10"/>
                    <a:pt x="35" y="7"/>
                    <a:pt x="36" y="8"/>
                  </a:cubicBezTo>
                  <a:cubicBezTo>
                    <a:pt x="40" y="9"/>
                    <a:pt x="41" y="14"/>
                    <a:pt x="45" y="16"/>
                  </a:cubicBezTo>
                  <a:cubicBezTo>
                    <a:pt x="46" y="16"/>
                    <a:pt x="45" y="13"/>
                    <a:pt x="46" y="13"/>
                  </a:cubicBezTo>
                  <a:cubicBezTo>
                    <a:pt x="49" y="14"/>
                    <a:pt x="52" y="16"/>
                    <a:pt x="53" y="18"/>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97" name="Freeform 3441"/>
            <p:cNvSpPr>
              <a:spLocks noChangeAspect="1"/>
            </p:cNvSpPr>
            <p:nvPr/>
          </p:nvSpPr>
          <p:spPr bwMode="auto">
            <a:xfrm>
              <a:off x="25256357" y="2261435"/>
              <a:ext cx="632655" cy="295931"/>
            </a:xfrm>
            <a:custGeom>
              <a:avLst/>
              <a:gdLst>
                <a:gd name="T0" fmla="*/ 78 w 78"/>
                <a:gd name="T1" fmla="*/ 8 h 41"/>
                <a:gd name="T2" fmla="*/ 88 w 78"/>
                <a:gd name="T3" fmla="*/ 16 h 41"/>
                <a:gd name="T4" fmla="*/ 89 w 78"/>
                <a:gd name="T5" fmla="*/ 26 h 41"/>
                <a:gd name="T6" fmla="*/ 80 w 78"/>
                <a:gd name="T7" fmla="*/ 25 h 41"/>
                <a:gd name="T8" fmla="*/ 80 w 78"/>
                <a:gd name="T9" fmla="*/ 30 h 41"/>
                <a:gd name="T10" fmla="*/ 92 w 78"/>
                <a:gd name="T11" fmla="*/ 38 h 41"/>
                <a:gd name="T12" fmla="*/ 92 w 78"/>
                <a:gd name="T13" fmla="*/ 47 h 41"/>
                <a:gd name="T14" fmla="*/ 69 w 78"/>
                <a:gd name="T15" fmla="*/ 47 h 41"/>
                <a:gd name="T16" fmla="*/ 54 w 78"/>
                <a:gd name="T17" fmla="*/ 41 h 41"/>
                <a:gd name="T18" fmla="*/ 42 w 78"/>
                <a:gd name="T19" fmla="*/ 37 h 41"/>
                <a:gd name="T20" fmla="*/ 36 w 78"/>
                <a:gd name="T21" fmla="*/ 33 h 41"/>
                <a:gd name="T22" fmla="*/ 30 w 78"/>
                <a:gd name="T23" fmla="*/ 36 h 41"/>
                <a:gd name="T24" fmla="*/ 16 w 78"/>
                <a:gd name="T25" fmla="*/ 30 h 41"/>
                <a:gd name="T26" fmla="*/ 16 w 78"/>
                <a:gd name="T27" fmla="*/ 24 h 41"/>
                <a:gd name="T28" fmla="*/ 1 w 78"/>
                <a:gd name="T29" fmla="*/ 23 h 41"/>
                <a:gd name="T30" fmla="*/ 1 w 78"/>
                <a:gd name="T31" fmla="*/ 19 h 41"/>
                <a:gd name="T32" fmla="*/ 17 w 78"/>
                <a:gd name="T33" fmla="*/ 16 h 41"/>
                <a:gd name="T34" fmla="*/ 18 w 78"/>
                <a:gd name="T35" fmla="*/ 8 h 41"/>
                <a:gd name="T36" fmla="*/ 28 w 78"/>
                <a:gd name="T37" fmla="*/ 5 h 41"/>
                <a:gd name="T38" fmla="*/ 41 w 78"/>
                <a:gd name="T39" fmla="*/ 4 h 41"/>
                <a:gd name="T40" fmla="*/ 49 w 78"/>
                <a:gd name="T41" fmla="*/ 0 h 41"/>
                <a:gd name="T42" fmla="*/ 60 w 78"/>
                <a:gd name="T43" fmla="*/ 6 h 41"/>
                <a:gd name="T44" fmla="*/ 60 w 78"/>
                <a:gd name="T45" fmla="*/ 12 h 41"/>
                <a:gd name="T46" fmla="*/ 57 w 78"/>
                <a:gd name="T47" fmla="*/ 18 h 41"/>
                <a:gd name="T48" fmla="*/ 60 w 78"/>
                <a:gd name="T49" fmla="*/ 18 h 41"/>
                <a:gd name="T50" fmla="*/ 65 w 78"/>
                <a:gd name="T51" fmla="*/ 12 h 41"/>
                <a:gd name="T52" fmla="*/ 66 w 78"/>
                <a:gd name="T53" fmla="*/ 6 h 41"/>
                <a:gd name="T54" fmla="*/ 72 w 78"/>
                <a:gd name="T55" fmla="*/ 6 h 41"/>
                <a:gd name="T56" fmla="*/ 75 w 78"/>
                <a:gd name="T57" fmla="*/ 8 h 41"/>
                <a:gd name="T58" fmla="*/ 78 w 78"/>
                <a:gd name="T59" fmla="*/ 8 h 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8"/>
                <a:gd name="T91" fmla="*/ 0 h 41"/>
                <a:gd name="T92" fmla="*/ 78 w 78"/>
                <a:gd name="T93" fmla="*/ 41 h 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8" h="41">
                  <a:moveTo>
                    <a:pt x="65" y="7"/>
                  </a:moveTo>
                  <a:cubicBezTo>
                    <a:pt x="68" y="8"/>
                    <a:pt x="71" y="10"/>
                    <a:pt x="73" y="13"/>
                  </a:cubicBezTo>
                  <a:cubicBezTo>
                    <a:pt x="75" y="15"/>
                    <a:pt x="76" y="20"/>
                    <a:pt x="74" y="22"/>
                  </a:cubicBezTo>
                  <a:cubicBezTo>
                    <a:pt x="73" y="24"/>
                    <a:pt x="69" y="20"/>
                    <a:pt x="66" y="21"/>
                  </a:cubicBezTo>
                  <a:cubicBezTo>
                    <a:pt x="65" y="22"/>
                    <a:pt x="65" y="24"/>
                    <a:pt x="66" y="25"/>
                  </a:cubicBezTo>
                  <a:cubicBezTo>
                    <a:pt x="69" y="28"/>
                    <a:pt x="73" y="29"/>
                    <a:pt x="76" y="32"/>
                  </a:cubicBezTo>
                  <a:cubicBezTo>
                    <a:pt x="77" y="34"/>
                    <a:pt x="78" y="38"/>
                    <a:pt x="76" y="39"/>
                  </a:cubicBezTo>
                  <a:cubicBezTo>
                    <a:pt x="70" y="41"/>
                    <a:pt x="63" y="40"/>
                    <a:pt x="57" y="39"/>
                  </a:cubicBezTo>
                  <a:cubicBezTo>
                    <a:pt x="53" y="38"/>
                    <a:pt x="49" y="36"/>
                    <a:pt x="45" y="34"/>
                  </a:cubicBezTo>
                  <a:cubicBezTo>
                    <a:pt x="41" y="33"/>
                    <a:pt x="38" y="33"/>
                    <a:pt x="35" y="31"/>
                  </a:cubicBezTo>
                  <a:cubicBezTo>
                    <a:pt x="33" y="30"/>
                    <a:pt x="32" y="28"/>
                    <a:pt x="30" y="28"/>
                  </a:cubicBezTo>
                  <a:cubicBezTo>
                    <a:pt x="28" y="27"/>
                    <a:pt x="26" y="30"/>
                    <a:pt x="25" y="30"/>
                  </a:cubicBezTo>
                  <a:cubicBezTo>
                    <a:pt x="20" y="29"/>
                    <a:pt x="16" y="28"/>
                    <a:pt x="13" y="25"/>
                  </a:cubicBezTo>
                  <a:cubicBezTo>
                    <a:pt x="11" y="24"/>
                    <a:pt x="14" y="20"/>
                    <a:pt x="13" y="20"/>
                  </a:cubicBezTo>
                  <a:cubicBezTo>
                    <a:pt x="9" y="18"/>
                    <a:pt x="4" y="20"/>
                    <a:pt x="1" y="19"/>
                  </a:cubicBezTo>
                  <a:cubicBezTo>
                    <a:pt x="0" y="19"/>
                    <a:pt x="0" y="17"/>
                    <a:pt x="1" y="16"/>
                  </a:cubicBezTo>
                  <a:cubicBezTo>
                    <a:pt x="5" y="15"/>
                    <a:pt x="10" y="16"/>
                    <a:pt x="14" y="13"/>
                  </a:cubicBezTo>
                  <a:cubicBezTo>
                    <a:pt x="16" y="12"/>
                    <a:pt x="13" y="9"/>
                    <a:pt x="15" y="7"/>
                  </a:cubicBezTo>
                  <a:cubicBezTo>
                    <a:pt x="17" y="5"/>
                    <a:pt x="20" y="5"/>
                    <a:pt x="23" y="4"/>
                  </a:cubicBezTo>
                  <a:cubicBezTo>
                    <a:pt x="27" y="3"/>
                    <a:pt x="30" y="4"/>
                    <a:pt x="34" y="3"/>
                  </a:cubicBezTo>
                  <a:cubicBezTo>
                    <a:pt x="37" y="3"/>
                    <a:pt x="39" y="0"/>
                    <a:pt x="41" y="0"/>
                  </a:cubicBezTo>
                  <a:cubicBezTo>
                    <a:pt x="44" y="1"/>
                    <a:pt x="48" y="2"/>
                    <a:pt x="50" y="5"/>
                  </a:cubicBezTo>
                  <a:cubicBezTo>
                    <a:pt x="51" y="6"/>
                    <a:pt x="50" y="8"/>
                    <a:pt x="50" y="10"/>
                  </a:cubicBezTo>
                  <a:cubicBezTo>
                    <a:pt x="49" y="12"/>
                    <a:pt x="47" y="13"/>
                    <a:pt x="47" y="15"/>
                  </a:cubicBezTo>
                  <a:cubicBezTo>
                    <a:pt x="47" y="16"/>
                    <a:pt x="49" y="16"/>
                    <a:pt x="50" y="15"/>
                  </a:cubicBezTo>
                  <a:cubicBezTo>
                    <a:pt x="52" y="14"/>
                    <a:pt x="53" y="12"/>
                    <a:pt x="54" y="10"/>
                  </a:cubicBezTo>
                  <a:cubicBezTo>
                    <a:pt x="55" y="9"/>
                    <a:pt x="53" y="6"/>
                    <a:pt x="55" y="5"/>
                  </a:cubicBezTo>
                  <a:cubicBezTo>
                    <a:pt x="56" y="4"/>
                    <a:pt x="58" y="5"/>
                    <a:pt x="60" y="5"/>
                  </a:cubicBezTo>
                  <a:cubicBezTo>
                    <a:pt x="61" y="6"/>
                    <a:pt x="61" y="7"/>
                    <a:pt x="62" y="7"/>
                  </a:cubicBezTo>
                  <a:cubicBezTo>
                    <a:pt x="63" y="8"/>
                    <a:pt x="64" y="6"/>
                    <a:pt x="65" y="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98" name="Freeform 3442"/>
            <p:cNvSpPr>
              <a:spLocks noChangeAspect="1"/>
            </p:cNvSpPr>
            <p:nvPr/>
          </p:nvSpPr>
          <p:spPr bwMode="auto">
            <a:xfrm>
              <a:off x="25089869" y="2061485"/>
              <a:ext cx="507791" cy="231942"/>
            </a:xfrm>
            <a:custGeom>
              <a:avLst/>
              <a:gdLst>
                <a:gd name="T0" fmla="*/ 46 w 62"/>
                <a:gd name="T1" fmla="*/ 1 h 33"/>
                <a:gd name="T2" fmla="*/ 65 w 62"/>
                <a:gd name="T3" fmla="*/ 14 h 33"/>
                <a:gd name="T4" fmla="*/ 75 w 62"/>
                <a:gd name="T5" fmla="*/ 15 h 33"/>
                <a:gd name="T6" fmla="*/ 69 w 62"/>
                <a:gd name="T7" fmla="*/ 20 h 33"/>
                <a:gd name="T8" fmla="*/ 74 w 62"/>
                <a:gd name="T9" fmla="*/ 30 h 33"/>
                <a:gd name="T10" fmla="*/ 63 w 62"/>
                <a:gd name="T11" fmla="*/ 33 h 33"/>
                <a:gd name="T12" fmla="*/ 51 w 62"/>
                <a:gd name="T13" fmla="*/ 35 h 33"/>
                <a:gd name="T14" fmla="*/ 38 w 62"/>
                <a:gd name="T15" fmla="*/ 37 h 33"/>
                <a:gd name="T16" fmla="*/ 29 w 62"/>
                <a:gd name="T17" fmla="*/ 39 h 33"/>
                <a:gd name="T18" fmla="*/ 12 w 62"/>
                <a:gd name="T19" fmla="*/ 37 h 33"/>
                <a:gd name="T20" fmla="*/ 0 w 62"/>
                <a:gd name="T21" fmla="*/ 33 h 33"/>
                <a:gd name="T22" fmla="*/ 0 w 62"/>
                <a:gd name="T23" fmla="*/ 31 h 33"/>
                <a:gd name="T24" fmla="*/ 11 w 62"/>
                <a:gd name="T25" fmla="*/ 26 h 33"/>
                <a:gd name="T26" fmla="*/ 11 w 62"/>
                <a:gd name="T27" fmla="*/ 20 h 33"/>
                <a:gd name="T28" fmla="*/ 25 w 62"/>
                <a:gd name="T29" fmla="*/ 12 h 33"/>
                <a:gd name="T30" fmla="*/ 36 w 62"/>
                <a:gd name="T31" fmla="*/ 11 h 33"/>
                <a:gd name="T32" fmla="*/ 40 w 62"/>
                <a:gd name="T33" fmla="*/ 6 h 33"/>
                <a:gd name="T34" fmla="*/ 40 w 62"/>
                <a:gd name="T35" fmla="*/ 2 h 33"/>
                <a:gd name="T36" fmla="*/ 46 w 62"/>
                <a:gd name="T37" fmla="*/ 1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
                <a:gd name="T58" fmla="*/ 0 h 33"/>
                <a:gd name="T59" fmla="*/ 62 w 62"/>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 h="33">
                  <a:moveTo>
                    <a:pt x="38" y="1"/>
                  </a:moveTo>
                  <a:cubicBezTo>
                    <a:pt x="44" y="4"/>
                    <a:pt x="49" y="9"/>
                    <a:pt x="54" y="12"/>
                  </a:cubicBezTo>
                  <a:cubicBezTo>
                    <a:pt x="57" y="13"/>
                    <a:pt x="61" y="11"/>
                    <a:pt x="62" y="13"/>
                  </a:cubicBezTo>
                  <a:cubicBezTo>
                    <a:pt x="62" y="15"/>
                    <a:pt x="57" y="15"/>
                    <a:pt x="57" y="17"/>
                  </a:cubicBezTo>
                  <a:cubicBezTo>
                    <a:pt x="57" y="20"/>
                    <a:pt x="62" y="23"/>
                    <a:pt x="61" y="25"/>
                  </a:cubicBezTo>
                  <a:cubicBezTo>
                    <a:pt x="60" y="28"/>
                    <a:pt x="55" y="27"/>
                    <a:pt x="52" y="28"/>
                  </a:cubicBezTo>
                  <a:cubicBezTo>
                    <a:pt x="49" y="28"/>
                    <a:pt x="46" y="29"/>
                    <a:pt x="42" y="30"/>
                  </a:cubicBezTo>
                  <a:cubicBezTo>
                    <a:pt x="38" y="31"/>
                    <a:pt x="34" y="31"/>
                    <a:pt x="31" y="31"/>
                  </a:cubicBezTo>
                  <a:cubicBezTo>
                    <a:pt x="28" y="31"/>
                    <a:pt x="26" y="33"/>
                    <a:pt x="24" y="33"/>
                  </a:cubicBezTo>
                  <a:cubicBezTo>
                    <a:pt x="19" y="33"/>
                    <a:pt x="15" y="32"/>
                    <a:pt x="10" y="31"/>
                  </a:cubicBezTo>
                  <a:cubicBezTo>
                    <a:pt x="7" y="30"/>
                    <a:pt x="3" y="30"/>
                    <a:pt x="0" y="28"/>
                  </a:cubicBezTo>
                  <a:cubicBezTo>
                    <a:pt x="0" y="28"/>
                    <a:pt x="0" y="26"/>
                    <a:pt x="0" y="26"/>
                  </a:cubicBezTo>
                  <a:cubicBezTo>
                    <a:pt x="3" y="24"/>
                    <a:pt x="7" y="24"/>
                    <a:pt x="9" y="22"/>
                  </a:cubicBezTo>
                  <a:cubicBezTo>
                    <a:pt x="11" y="21"/>
                    <a:pt x="8" y="19"/>
                    <a:pt x="9" y="17"/>
                  </a:cubicBezTo>
                  <a:cubicBezTo>
                    <a:pt x="13" y="14"/>
                    <a:pt x="17" y="12"/>
                    <a:pt x="21" y="10"/>
                  </a:cubicBezTo>
                  <a:cubicBezTo>
                    <a:pt x="24" y="9"/>
                    <a:pt x="27" y="10"/>
                    <a:pt x="30" y="9"/>
                  </a:cubicBezTo>
                  <a:cubicBezTo>
                    <a:pt x="32" y="8"/>
                    <a:pt x="32" y="7"/>
                    <a:pt x="33" y="5"/>
                  </a:cubicBezTo>
                  <a:cubicBezTo>
                    <a:pt x="34" y="4"/>
                    <a:pt x="32" y="3"/>
                    <a:pt x="33" y="2"/>
                  </a:cubicBezTo>
                  <a:cubicBezTo>
                    <a:pt x="35" y="1"/>
                    <a:pt x="37" y="0"/>
                    <a:pt x="38"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199" name="Freeform 3446"/>
            <p:cNvSpPr>
              <a:spLocks noChangeAspect="1"/>
            </p:cNvSpPr>
            <p:nvPr/>
          </p:nvSpPr>
          <p:spPr bwMode="auto">
            <a:xfrm>
              <a:off x="29535101" y="3293188"/>
              <a:ext cx="91571" cy="79981"/>
            </a:xfrm>
            <a:custGeom>
              <a:avLst/>
              <a:gdLst>
                <a:gd name="T0" fmla="*/ 2 w 11"/>
                <a:gd name="T1" fmla="*/ 1 h 11"/>
                <a:gd name="T2" fmla="*/ 0 w 11"/>
                <a:gd name="T3" fmla="*/ 5 h 11"/>
                <a:gd name="T4" fmla="*/ 4 w 11"/>
                <a:gd name="T5" fmla="*/ 12 h 11"/>
                <a:gd name="T6" fmla="*/ 9 w 11"/>
                <a:gd name="T7" fmla="*/ 12 h 11"/>
                <a:gd name="T8" fmla="*/ 13 w 11"/>
                <a:gd name="T9" fmla="*/ 8 h 11"/>
                <a:gd name="T10" fmla="*/ 11 w 11"/>
                <a:gd name="T11" fmla="*/ 2 h 11"/>
                <a:gd name="T12" fmla="*/ 8 w 11"/>
                <a:gd name="T13" fmla="*/ 1 h 11"/>
                <a:gd name="T14" fmla="*/ 2 w 11"/>
                <a:gd name="T15" fmla="*/ 1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2" y="1"/>
                  </a:moveTo>
                  <a:cubicBezTo>
                    <a:pt x="1" y="1"/>
                    <a:pt x="0" y="3"/>
                    <a:pt x="0" y="4"/>
                  </a:cubicBezTo>
                  <a:cubicBezTo>
                    <a:pt x="1" y="6"/>
                    <a:pt x="2" y="9"/>
                    <a:pt x="3" y="10"/>
                  </a:cubicBezTo>
                  <a:cubicBezTo>
                    <a:pt x="5" y="11"/>
                    <a:pt x="6" y="11"/>
                    <a:pt x="8" y="10"/>
                  </a:cubicBezTo>
                  <a:cubicBezTo>
                    <a:pt x="9" y="9"/>
                    <a:pt x="10" y="9"/>
                    <a:pt x="11" y="7"/>
                  </a:cubicBezTo>
                  <a:cubicBezTo>
                    <a:pt x="11" y="5"/>
                    <a:pt x="10" y="4"/>
                    <a:pt x="9" y="2"/>
                  </a:cubicBezTo>
                  <a:cubicBezTo>
                    <a:pt x="9" y="1"/>
                    <a:pt x="8" y="1"/>
                    <a:pt x="7" y="1"/>
                  </a:cubicBezTo>
                  <a:cubicBezTo>
                    <a:pt x="5" y="1"/>
                    <a:pt x="4" y="0"/>
                    <a:pt x="2"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00" name="Freeform 3447"/>
            <p:cNvSpPr>
              <a:spLocks noChangeAspect="1"/>
            </p:cNvSpPr>
            <p:nvPr/>
          </p:nvSpPr>
          <p:spPr bwMode="auto">
            <a:xfrm>
              <a:off x="29560077" y="3357173"/>
              <a:ext cx="308000" cy="119969"/>
            </a:xfrm>
            <a:custGeom>
              <a:avLst/>
              <a:gdLst>
                <a:gd name="T0" fmla="*/ 1 w 38"/>
                <a:gd name="T1" fmla="*/ 13 h 17"/>
                <a:gd name="T2" fmla="*/ 1 w 38"/>
                <a:gd name="T3" fmla="*/ 16 h 17"/>
                <a:gd name="T4" fmla="*/ 13 w 38"/>
                <a:gd name="T5" fmla="*/ 14 h 17"/>
                <a:gd name="T6" fmla="*/ 38 w 38"/>
                <a:gd name="T7" fmla="*/ 18 h 17"/>
                <a:gd name="T8" fmla="*/ 44 w 38"/>
                <a:gd name="T9" fmla="*/ 19 h 17"/>
                <a:gd name="T10" fmla="*/ 46 w 38"/>
                <a:gd name="T11" fmla="*/ 13 h 17"/>
                <a:gd name="T12" fmla="*/ 36 w 38"/>
                <a:gd name="T13" fmla="*/ 5 h 17"/>
                <a:gd name="T14" fmla="*/ 18 w 38"/>
                <a:gd name="T15" fmla="*/ 1 h 17"/>
                <a:gd name="T16" fmla="*/ 10 w 38"/>
                <a:gd name="T17" fmla="*/ 2 h 17"/>
                <a:gd name="T18" fmla="*/ 10 w 38"/>
                <a:gd name="T19" fmla="*/ 9 h 17"/>
                <a:gd name="T20" fmla="*/ 1 w 38"/>
                <a:gd name="T21" fmla="*/ 13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17"/>
                <a:gd name="T35" fmla="*/ 38 w 3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17">
                  <a:moveTo>
                    <a:pt x="1" y="11"/>
                  </a:moveTo>
                  <a:cubicBezTo>
                    <a:pt x="0" y="12"/>
                    <a:pt x="0" y="14"/>
                    <a:pt x="1" y="14"/>
                  </a:cubicBezTo>
                  <a:cubicBezTo>
                    <a:pt x="5" y="14"/>
                    <a:pt x="8" y="11"/>
                    <a:pt x="11" y="12"/>
                  </a:cubicBezTo>
                  <a:cubicBezTo>
                    <a:pt x="18" y="12"/>
                    <a:pt x="24" y="14"/>
                    <a:pt x="31" y="15"/>
                  </a:cubicBezTo>
                  <a:cubicBezTo>
                    <a:pt x="33" y="15"/>
                    <a:pt x="34" y="17"/>
                    <a:pt x="36" y="16"/>
                  </a:cubicBezTo>
                  <a:cubicBezTo>
                    <a:pt x="37" y="15"/>
                    <a:pt x="38" y="13"/>
                    <a:pt x="38" y="11"/>
                  </a:cubicBezTo>
                  <a:cubicBezTo>
                    <a:pt x="36" y="8"/>
                    <a:pt x="33" y="5"/>
                    <a:pt x="30" y="4"/>
                  </a:cubicBezTo>
                  <a:cubicBezTo>
                    <a:pt x="25" y="2"/>
                    <a:pt x="20" y="1"/>
                    <a:pt x="15" y="1"/>
                  </a:cubicBezTo>
                  <a:cubicBezTo>
                    <a:pt x="12" y="0"/>
                    <a:pt x="9" y="1"/>
                    <a:pt x="8" y="2"/>
                  </a:cubicBezTo>
                  <a:cubicBezTo>
                    <a:pt x="6" y="4"/>
                    <a:pt x="9" y="7"/>
                    <a:pt x="8" y="8"/>
                  </a:cubicBezTo>
                  <a:cubicBezTo>
                    <a:pt x="6" y="10"/>
                    <a:pt x="3" y="9"/>
                    <a:pt x="1" y="1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01" name="Freeform 3448"/>
            <p:cNvSpPr>
              <a:spLocks noChangeAspect="1"/>
            </p:cNvSpPr>
            <p:nvPr/>
          </p:nvSpPr>
          <p:spPr bwMode="auto">
            <a:xfrm>
              <a:off x="29177155" y="2965265"/>
              <a:ext cx="699250" cy="295931"/>
            </a:xfrm>
            <a:custGeom>
              <a:avLst/>
              <a:gdLst>
                <a:gd name="T0" fmla="*/ 18 w 88"/>
                <a:gd name="T1" fmla="*/ 0 h 41"/>
                <a:gd name="T2" fmla="*/ 35 w 88"/>
                <a:gd name="T3" fmla="*/ 12 h 41"/>
                <a:gd name="T4" fmla="*/ 41 w 88"/>
                <a:gd name="T5" fmla="*/ 12 h 41"/>
                <a:gd name="T6" fmla="*/ 43 w 88"/>
                <a:gd name="T7" fmla="*/ 17 h 41"/>
                <a:gd name="T8" fmla="*/ 49 w 88"/>
                <a:gd name="T9" fmla="*/ 17 h 41"/>
                <a:gd name="T10" fmla="*/ 48 w 88"/>
                <a:gd name="T11" fmla="*/ 7 h 41"/>
                <a:gd name="T12" fmla="*/ 51 w 88"/>
                <a:gd name="T13" fmla="*/ 6 h 41"/>
                <a:gd name="T14" fmla="*/ 51 w 88"/>
                <a:gd name="T15" fmla="*/ 4 h 41"/>
                <a:gd name="T16" fmla="*/ 63 w 88"/>
                <a:gd name="T17" fmla="*/ 11 h 41"/>
                <a:gd name="T18" fmla="*/ 73 w 88"/>
                <a:gd name="T19" fmla="*/ 12 h 41"/>
                <a:gd name="T20" fmla="*/ 79 w 88"/>
                <a:gd name="T21" fmla="*/ 10 h 41"/>
                <a:gd name="T22" fmla="*/ 89 w 88"/>
                <a:gd name="T23" fmla="*/ 13 h 41"/>
                <a:gd name="T24" fmla="*/ 104 w 88"/>
                <a:gd name="T25" fmla="*/ 19 h 41"/>
                <a:gd name="T26" fmla="*/ 99 w 88"/>
                <a:gd name="T27" fmla="*/ 24 h 41"/>
                <a:gd name="T28" fmla="*/ 104 w 88"/>
                <a:gd name="T29" fmla="*/ 30 h 41"/>
                <a:gd name="T30" fmla="*/ 95 w 88"/>
                <a:gd name="T31" fmla="*/ 36 h 41"/>
                <a:gd name="T32" fmla="*/ 75 w 88"/>
                <a:gd name="T33" fmla="*/ 27 h 41"/>
                <a:gd name="T34" fmla="*/ 73 w 88"/>
                <a:gd name="T35" fmla="*/ 23 h 41"/>
                <a:gd name="T36" fmla="*/ 74 w 88"/>
                <a:gd name="T37" fmla="*/ 18 h 41"/>
                <a:gd name="T38" fmla="*/ 70 w 88"/>
                <a:gd name="T39" fmla="*/ 16 h 41"/>
                <a:gd name="T40" fmla="*/ 64 w 88"/>
                <a:gd name="T41" fmla="*/ 19 h 41"/>
                <a:gd name="T42" fmla="*/ 69 w 88"/>
                <a:gd name="T43" fmla="*/ 29 h 41"/>
                <a:gd name="T44" fmla="*/ 84 w 88"/>
                <a:gd name="T45" fmla="*/ 35 h 41"/>
                <a:gd name="T46" fmla="*/ 91 w 88"/>
                <a:gd name="T47" fmla="*/ 38 h 41"/>
                <a:gd name="T48" fmla="*/ 92 w 88"/>
                <a:gd name="T49" fmla="*/ 42 h 41"/>
                <a:gd name="T50" fmla="*/ 78 w 88"/>
                <a:gd name="T51" fmla="*/ 38 h 41"/>
                <a:gd name="T52" fmla="*/ 76 w 88"/>
                <a:gd name="T53" fmla="*/ 41 h 41"/>
                <a:gd name="T54" fmla="*/ 70 w 88"/>
                <a:gd name="T55" fmla="*/ 39 h 41"/>
                <a:gd name="T56" fmla="*/ 69 w 88"/>
                <a:gd name="T57" fmla="*/ 36 h 41"/>
                <a:gd name="T58" fmla="*/ 62 w 88"/>
                <a:gd name="T59" fmla="*/ 38 h 41"/>
                <a:gd name="T60" fmla="*/ 49 w 88"/>
                <a:gd name="T61" fmla="*/ 42 h 41"/>
                <a:gd name="T62" fmla="*/ 43 w 88"/>
                <a:gd name="T63" fmla="*/ 37 h 41"/>
                <a:gd name="T64" fmla="*/ 41 w 88"/>
                <a:gd name="T65" fmla="*/ 41 h 41"/>
                <a:gd name="T66" fmla="*/ 42 w 88"/>
                <a:gd name="T67" fmla="*/ 44 h 41"/>
                <a:gd name="T68" fmla="*/ 38 w 88"/>
                <a:gd name="T69" fmla="*/ 49 h 41"/>
                <a:gd name="T70" fmla="*/ 27 w 88"/>
                <a:gd name="T71" fmla="*/ 45 h 41"/>
                <a:gd name="T72" fmla="*/ 17 w 88"/>
                <a:gd name="T73" fmla="*/ 37 h 41"/>
                <a:gd name="T74" fmla="*/ 8 w 88"/>
                <a:gd name="T75" fmla="*/ 33 h 41"/>
                <a:gd name="T76" fmla="*/ 1 w 88"/>
                <a:gd name="T77" fmla="*/ 29 h 41"/>
                <a:gd name="T78" fmla="*/ 2 w 88"/>
                <a:gd name="T79" fmla="*/ 25 h 41"/>
                <a:gd name="T80" fmla="*/ 7 w 88"/>
                <a:gd name="T81" fmla="*/ 24 h 41"/>
                <a:gd name="T82" fmla="*/ 1 w 88"/>
                <a:gd name="T83" fmla="*/ 18 h 41"/>
                <a:gd name="T84" fmla="*/ 6 w 88"/>
                <a:gd name="T85" fmla="*/ 17 h 41"/>
                <a:gd name="T86" fmla="*/ 5 w 88"/>
                <a:gd name="T87" fmla="*/ 12 h 41"/>
                <a:gd name="T88" fmla="*/ 11 w 88"/>
                <a:gd name="T89" fmla="*/ 7 h 41"/>
                <a:gd name="T90" fmla="*/ 11 w 88"/>
                <a:gd name="T91" fmla="*/ 2 h 41"/>
                <a:gd name="T92" fmla="*/ 14 w 88"/>
                <a:gd name="T93" fmla="*/ 2 h 41"/>
                <a:gd name="T94" fmla="*/ 18 w 88"/>
                <a:gd name="T95" fmla="*/ 0 h 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
                <a:gd name="T145" fmla="*/ 0 h 41"/>
                <a:gd name="T146" fmla="*/ 88 w 88"/>
                <a:gd name="T147" fmla="*/ 41 h 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 h="41">
                  <a:moveTo>
                    <a:pt x="15" y="0"/>
                  </a:moveTo>
                  <a:cubicBezTo>
                    <a:pt x="20" y="3"/>
                    <a:pt x="24" y="7"/>
                    <a:pt x="29" y="10"/>
                  </a:cubicBezTo>
                  <a:cubicBezTo>
                    <a:pt x="30" y="11"/>
                    <a:pt x="33" y="9"/>
                    <a:pt x="34" y="10"/>
                  </a:cubicBezTo>
                  <a:cubicBezTo>
                    <a:pt x="36" y="11"/>
                    <a:pt x="35" y="13"/>
                    <a:pt x="36" y="14"/>
                  </a:cubicBezTo>
                  <a:cubicBezTo>
                    <a:pt x="38" y="15"/>
                    <a:pt x="40" y="15"/>
                    <a:pt x="41" y="14"/>
                  </a:cubicBezTo>
                  <a:cubicBezTo>
                    <a:pt x="42" y="11"/>
                    <a:pt x="39" y="9"/>
                    <a:pt x="40" y="6"/>
                  </a:cubicBezTo>
                  <a:cubicBezTo>
                    <a:pt x="40" y="5"/>
                    <a:pt x="42" y="6"/>
                    <a:pt x="43" y="5"/>
                  </a:cubicBezTo>
                  <a:cubicBezTo>
                    <a:pt x="44" y="4"/>
                    <a:pt x="42" y="3"/>
                    <a:pt x="43" y="3"/>
                  </a:cubicBezTo>
                  <a:cubicBezTo>
                    <a:pt x="47" y="4"/>
                    <a:pt x="50" y="7"/>
                    <a:pt x="53" y="9"/>
                  </a:cubicBezTo>
                  <a:cubicBezTo>
                    <a:pt x="56" y="10"/>
                    <a:pt x="58" y="10"/>
                    <a:pt x="61" y="10"/>
                  </a:cubicBezTo>
                  <a:cubicBezTo>
                    <a:pt x="63" y="10"/>
                    <a:pt x="64" y="7"/>
                    <a:pt x="66" y="8"/>
                  </a:cubicBezTo>
                  <a:cubicBezTo>
                    <a:pt x="69" y="8"/>
                    <a:pt x="72" y="10"/>
                    <a:pt x="75" y="11"/>
                  </a:cubicBezTo>
                  <a:cubicBezTo>
                    <a:pt x="79" y="13"/>
                    <a:pt x="84" y="13"/>
                    <a:pt x="87" y="16"/>
                  </a:cubicBezTo>
                  <a:cubicBezTo>
                    <a:pt x="88" y="17"/>
                    <a:pt x="83" y="18"/>
                    <a:pt x="83" y="20"/>
                  </a:cubicBezTo>
                  <a:cubicBezTo>
                    <a:pt x="83" y="22"/>
                    <a:pt x="87" y="23"/>
                    <a:pt x="87" y="25"/>
                  </a:cubicBezTo>
                  <a:cubicBezTo>
                    <a:pt x="86" y="27"/>
                    <a:pt x="83" y="30"/>
                    <a:pt x="80" y="30"/>
                  </a:cubicBezTo>
                  <a:cubicBezTo>
                    <a:pt x="74" y="29"/>
                    <a:pt x="68" y="26"/>
                    <a:pt x="63" y="23"/>
                  </a:cubicBezTo>
                  <a:cubicBezTo>
                    <a:pt x="61" y="22"/>
                    <a:pt x="61" y="20"/>
                    <a:pt x="61" y="19"/>
                  </a:cubicBezTo>
                  <a:cubicBezTo>
                    <a:pt x="61" y="17"/>
                    <a:pt x="62" y="16"/>
                    <a:pt x="62" y="15"/>
                  </a:cubicBezTo>
                  <a:cubicBezTo>
                    <a:pt x="62" y="14"/>
                    <a:pt x="60" y="13"/>
                    <a:pt x="59" y="13"/>
                  </a:cubicBezTo>
                  <a:cubicBezTo>
                    <a:pt x="57" y="13"/>
                    <a:pt x="55" y="14"/>
                    <a:pt x="54" y="16"/>
                  </a:cubicBezTo>
                  <a:cubicBezTo>
                    <a:pt x="54" y="19"/>
                    <a:pt x="56" y="22"/>
                    <a:pt x="58" y="24"/>
                  </a:cubicBezTo>
                  <a:cubicBezTo>
                    <a:pt x="62" y="27"/>
                    <a:pt x="66" y="27"/>
                    <a:pt x="70" y="29"/>
                  </a:cubicBezTo>
                  <a:cubicBezTo>
                    <a:pt x="72" y="30"/>
                    <a:pt x="74" y="31"/>
                    <a:pt x="76" y="32"/>
                  </a:cubicBezTo>
                  <a:cubicBezTo>
                    <a:pt x="77" y="33"/>
                    <a:pt x="78" y="35"/>
                    <a:pt x="77" y="35"/>
                  </a:cubicBezTo>
                  <a:cubicBezTo>
                    <a:pt x="73" y="35"/>
                    <a:pt x="69" y="33"/>
                    <a:pt x="65" y="32"/>
                  </a:cubicBezTo>
                  <a:cubicBezTo>
                    <a:pt x="64" y="32"/>
                    <a:pt x="65" y="34"/>
                    <a:pt x="64" y="34"/>
                  </a:cubicBezTo>
                  <a:cubicBezTo>
                    <a:pt x="62" y="34"/>
                    <a:pt x="60" y="34"/>
                    <a:pt x="59" y="33"/>
                  </a:cubicBezTo>
                  <a:cubicBezTo>
                    <a:pt x="58" y="32"/>
                    <a:pt x="59" y="30"/>
                    <a:pt x="58" y="30"/>
                  </a:cubicBezTo>
                  <a:cubicBezTo>
                    <a:pt x="56" y="30"/>
                    <a:pt x="54" y="31"/>
                    <a:pt x="52" y="32"/>
                  </a:cubicBezTo>
                  <a:cubicBezTo>
                    <a:pt x="48" y="33"/>
                    <a:pt x="45" y="35"/>
                    <a:pt x="41" y="35"/>
                  </a:cubicBezTo>
                  <a:cubicBezTo>
                    <a:pt x="39" y="35"/>
                    <a:pt x="38" y="31"/>
                    <a:pt x="36" y="31"/>
                  </a:cubicBezTo>
                  <a:cubicBezTo>
                    <a:pt x="35" y="31"/>
                    <a:pt x="34" y="32"/>
                    <a:pt x="34" y="34"/>
                  </a:cubicBezTo>
                  <a:cubicBezTo>
                    <a:pt x="34" y="35"/>
                    <a:pt x="35" y="36"/>
                    <a:pt x="35" y="37"/>
                  </a:cubicBezTo>
                  <a:cubicBezTo>
                    <a:pt x="35" y="39"/>
                    <a:pt x="34" y="41"/>
                    <a:pt x="32" y="41"/>
                  </a:cubicBezTo>
                  <a:cubicBezTo>
                    <a:pt x="29" y="41"/>
                    <a:pt x="26" y="39"/>
                    <a:pt x="23" y="38"/>
                  </a:cubicBezTo>
                  <a:cubicBezTo>
                    <a:pt x="20" y="36"/>
                    <a:pt x="17" y="33"/>
                    <a:pt x="14" y="31"/>
                  </a:cubicBezTo>
                  <a:cubicBezTo>
                    <a:pt x="11" y="30"/>
                    <a:pt x="9" y="29"/>
                    <a:pt x="7" y="28"/>
                  </a:cubicBezTo>
                  <a:cubicBezTo>
                    <a:pt x="5" y="27"/>
                    <a:pt x="2" y="26"/>
                    <a:pt x="1" y="24"/>
                  </a:cubicBezTo>
                  <a:cubicBezTo>
                    <a:pt x="0" y="23"/>
                    <a:pt x="1" y="22"/>
                    <a:pt x="2" y="21"/>
                  </a:cubicBezTo>
                  <a:cubicBezTo>
                    <a:pt x="3" y="20"/>
                    <a:pt x="6" y="21"/>
                    <a:pt x="6" y="20"/>
                  </a:cubicBezTo>
                  <a:cubicBezTo>
                    <a:pt x="5" y="18"/>
                    <a:pt x="1" y="18"/>
                    <a:pt x="1" y="15"/>
                  </a:cubicBezTo>
                  <a:cubicBezTo>
                    <a:pt x="1" y="14"/>
                    <a:pt x="4" y="15"/>
                    <a:pt x="5" y="14"/>
                  </a:cubicBezTo>
                  <a:cubicBezTo>
                    <a:pt x="6" y="13"/>
                    <a:pt x="3" y="11"/>
                    <a:pt x="4" y="10"/>
                  </a:cubicBezTo>
                  <a:cubicBezTo>
                    <a:pt x="5" y="8"/>
                    <a:pt x="8" y="8"/>
                    <a:pt x="9" y="6"/>
                  </a:cubicBezTo>
                  <a:cubicBezTo>
                    <a:pt x="9" y="5"/>
                    <a:pt x="8" y="3"/>
                    <a:pt x="9" y="2"/>
                  </a:cubicBezTo>
                  <a:cubicBezTo>
                    <a:pt x="10" y="1"/>
                    <a:pt x="11" y="2"/>
                    <a:pt x="12" y="2"/>
                  </a:cubicBezTo>
                  <a:cubicBezTo>
                    <a:pt x="13" y="2"/>
                    <a:pt x="14" y="0"/>
                    <a:pt x="15"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02" name="Freeform 3450"/>
            <p:cNvSpPr>
              <a:spLocks noChangeAspect="1"/>
            </p:cNvSpPr>
            <p:nvPr/>
          </p:nvSpPr>
          <p:spPr bwMode="auto">
            <a:xfrm>
              <a:off x="29959649" y="3045246"/>
              <a:ext cx="432869" cy="183958"/>
            </a:xfrm>
            <a:custGeom>
              <a:avLst/>
              <a:gdLst>
                <a:gd name="T0" fmla="*/ 1 w 54"/>
                <a:gd name="T1" fmla="*/ 1 h 25"/>
                <a:gd name="T2" fmla="*/ 1 w 54"/>
                <a:gd name="T3" fmla="*/ 13 h 25"/>
                <a:gd name="T4" fmla="*/ 10 w 54"/>
                <a:gd name="T5" fmla="*/ 20 h 25"/>
                <a:gd name="T6" fmla="*/ 25 w 54"/>
                <a:gd name="T7" fmla="*/ 24 h 25"/>
                <a:gd name="T8" fmla="*/ 36 w 54"/>
                <a:gd name="T9" fmla="*/ 30 h 25"/>
                <a:gd name="T10" fmla="*/ 51 w 54"/>
                <a:gd name="T11" fmla="*/ 29 h 25"/>
                <a:gd name="T12" fmla="*/ 61 w 54"/>
                <a:gd name="T13" fmla="*/ 25 h 25"/>
                <a:gd name="T14" fmla="*/ 61 w 54"/>
                <a:gd name="T15" fmla="*/ 19 h 25"/>
                <a:gd name="T16" fmla="*/ 65 w 54"/>
                <a:gd name="T17" fmla="*/ 14 h 25"/>
                <a:gd name="T18" fmla="*/ 61 w 54"/>
                <a:gd name="T19" fmla="*/ 13 h 25"/>
                <a:gd name="T20" fmla="*/ 60 w 54"/>
                <a:gd name="T21" fmla="*/ 14 h 25"/>
                <a:gd name="T22" fmla="*/ 46 w 54"/>
                <a:gd name="T23" fmla="*/ 12 h 25"/>
                <a:gd name="T24" fmla="*/ 35 w 54"/>
                <a:gd name="T25" fmla="*/ 16 h 25"/>
                <a:gd name="T26" fmla="*/ 30 w 54"/>
                <a:gd name="T27" fmla="*/ 11 h 25"/>
                <a:gd name="T28" fmla="*/ 24 w 54"/>
                <a:gd name="T29" fmla="*/ 11 h 25"/>
                <a:gd name="T30" fmla="*/ 19 w 54"/>
                <a:gd name="T31" fmla="*/ 8 h 25"/>
                <a:gd name="T32" fmla="*/ 12 w 54"/>
                <a:gd name="T33" fmla="*/ 12 h 25"/>
                <a:gd name="T34" fmla="*/ 4 w 54"/>
                <a:gd name="T35" fmla="*/ 5 h 25"/>
                <a:gd name="T36" fmla="*/ 1 w 54"/>
                <a:gd name="T37" fmla="*/ 1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25"/>
                <a:gd name="T59" fmla="*/ 54 w 54"/>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25">
                  <a:moveTo>
                    <a:pt x="1" y="1"/>
                  </a:moveTo>
                  <a:cubicBezTo>
                    <a:pt x="0" y="4"/>
                    <a:pt x="1" y="9"/>
                    <a:pt x="1" y="11"/>
                  </a:cubicBezTo>
                  <a:cubicBezTo>
                    <a:pt x="3" y="14"/>
                    <a:pt x="5" y="15"/>
                    <a:pt x="8" y="17"/>
                  </a:cubicBezTo>
                  <a:cubicBezTo>
                    <a:pt x="11" y="17"/>
                    <a:pt x="16" y="19"/>
                    <a:pt x="21" y="20"/>
                  </a:cubicBezTo>
                  <a:cubicBezTo>
                    <a:pt x="24" y="21"/>
                    <a:pt x="26" y="24"/>
                    <a:pt x="30" y="25"/>
                  </a:cubicBezTo>
                  <a:cubicBezTo>
                    <a:pt x="34" y="25"/>
                    <a:pt x="38" y="25"/>
                    <a:pt x="42" y="24"/>
                  </a:cubicBezTo>
                  <a:cubicBezTo>
                    <a:pt x="45" y="23"/>
                    <a:pt x="49" y="23"/>
                    <a:pt x="51" y="21"/>
                  </a:cubicBezTo>
                  <a:cubicBezTo>
                    <a:pt x="53" y="20"/>
                    <a:pt x="51" y="17"/>
                    <a:pt x="51" y="16"/>
                  </a:cubicBezTo>
                  <a:cubicBezTo>
                    <a:pt x="52" y="14"/>
                    <a:pt x="54" y="13"/>
                    <a:pt x="54" y="12"/>
                  </a:cubicBezTo>
                  <a:cubicBezTo>
                    <a:pt x="54" y="11"/>
                    <a:pt x="52" y="11"/>
                    <a:pt x="51" y="11"/>
                  </a:cubicBezTo>
                  <a:cubicBezTo>
                    <a:pt x="51" y="11"/>
                    <a:pt x="50" y="12"/>
                    <a:pt x="50" y="12"/>
                  </a:cubicBezTo>
                  <a:cubicBezTo>
                    <a:pt x="46" y="12"/>
                    <a:pt x="42" y="10"/>
                    <a:pt x="38" y="10"/>
                  </a:cubicBezTo>
                  <a:cubicBezTo>
                    <a:pt x="35" y="10"/>
                    <a:pt x="32" y="13"/>
                    <a:pt x="29" y="13"/>
                  </a:cubicBezTo>
                  <a:cubicBezTo>
                    <a:pt x="27" y="12"/>
                    <a:pt x="27" y="9"/>
                    <a:pt x="25" y="9"/>
                  </a:cubicBezTo>
                  <a:cubicBezTo>
                    <a:pt x="24" y="8"/>
                    <a:pt x="22" y="9"/>
                    <a:pt x="20" y="9"/>
                  </a:cubicBezTo>
                  <a:cubicBezTo>
                    <a:pt x="19" y="9"/>
                    <a:pt x="18" y="7"/>
                    <a:pt x="16" y="7"/>
                  </a:cubicBezTo>
                  <a:cubicBezTo>
                    <a:pt x="14" y="8"/>
                    <a:pt x="12" y="11"/>
                    <a:pt x="10" y="10"/>
                  </a:cubicBezTo>
                  <a:cubicBezTo>
                    <a:pt x="7" y="10"/>
                    <a:pt x="5" y="7"/>
                    <a:pt x="3" y="4"/>
                  </a:cubicBezTo>
                  <a:cubicBezTo>
                    <a:pt x="2" y="3"/>
                    <a:pt x="1" y="0"/>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03" name="Freeform 3452"/>
            <p:cNvSpPr>
              <a:spLocks noChangeAspect="1"/>
            </p:cNvSpPr>
            <p:nvPr/>
          </p:nvSpPr>
          <p:spPr bwMode="auto">
            <a:xfrm>
              <a:off x="32257185" y="3997019"/>
              <a:ext cx="141512" cy="79981"/>
            </a:xfrm>
            <a:custGeom>
              <a:avLst/>
              <a:gdLst>
                <a:gd name="T0" fmla="*/ 5 w 18"/>
                <a:gd name="T1" fmla="*/ 0 h 10"/>
                <a:gd name="T2" fmla="*/ 0 w 18"/>
                <a:gd name="T3" fmla="*/ 1 h 10"/>
                <a:gd name="T4" fmla="*/ 7 w 18"/>
                <a:gd name="T5" fmla="*/ 7 h 10"/>
                <a:gd name="T6" fmla="*/ 17 w 18"/>
                <a:gd name="T7" fmla="*/ 12 h 10"/>
                <a:gd name="T8" fmla="*/ 21 w 18"/>
                <a:gd name="T9" fmla="*/ 10 h 10"/>
                <a:gd name="T10" fmla="*/ 18 w 18"/>
                <a:gd name="T11" fmla="*/ 4 h 10"/>
                <a:gd name="T12" fmla="*/ 5 w 18"/>
                <a:gd name="T13" fmla="*/ 0 h 10"/>
                <a:gd name="T14" fmla="*/ 0 60000 65536"/>
                <a:gd name="T15" fmla="*/ 0 60000 65536"/>
                <a:gd name="T16" fmla="*/ 0 60000 65536"/>
                <a:gd name="T17" fmla="*/ 0 60000 65536"/>
                <a:gd name="T18" fmla="*/ 0 60000 65536"/>
                <a:gd name="T19" fmla="*/ 0 60000 65536"/>
                <a:gd name="T20" fmla="*/ 0 60000 65536"/>
                <a:gd name="T21" fmla="*/ 0 w 18"/>
                <a:gd name="T22" fmla="*/ 0 h 10"/>
                <a:gd name="T23" fmla="*/ 18 w 1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0">
                  <a:moveTo>
                    <a:pt x="4" y="0"/>
                  </a:moveTo>
                  <a:cubicBezTo>
                    <a:pt x="2" y="0"/>
                    <a:pt x="0" y="0"/>
                    <a:pt x="0" y="1"/>
                  </a:cubicBezTo>
                  <a:cubicBezTo>
                    <a:pt x="1" y="4"/>
                    <a:pt x="4" y="4"/>
                    <a:pt x="6" y="6"/>
                  </a:cubicBezTo>
                  <a:cubicBezTo>
                    <a:pt x="9" y="7"/>
                    <a:pt x="11" y="9"/>
                    <a:pt x="14" y="10"/>
                  </a:cubicBezTo>
                  <a:cubicBezTo>
                    <a:pt x="15" y="10"/>
                    <a:pt x="17" y="9"/>
                    <a:pt x="17" y="8"/>
                  </a:cubicBezTo>
                  <a:cubicBezTo>
                    <a:pt x="18" y="6"/>
                    <a:pt x="17" y="4"/>
                    <a:pt x="15" y="3"/>
                  </a:cubicBezTo>
                  <a:cubicBezTo>
                    <a:pt x="12" y="1"/>
                    <a:pt x="7" y="0"/>
                    <a:pt x="4"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04" name="Freeform 3453"/>
            <p:cNvSpPr>
              <a:spLocks noChangeAspect="1"/>
            </p:cNvSpPr>
            <p:nvPr/>
          </p:nvSpPr>
          <p:spPr bwMode="auto">
            <a:xfrm>
              <a:off x="33114596" y="3741080"/>
              <a:ext cx="324654" cy="159961"/>
            </a:xfrm>
            <a:custGeom>
              <a:avLst/>
              <a:gdLst>
                <a:gd name="T0" fmla="*/ 6 w 41"/>
                <a:gd name="T1" fmla="*/ 4 h 22"/>
                <a:gd name="T2" fmla="*/ 0 w 41"/>
                <a:gd name="T3" fmla="*/ 15 h 22"/>
                <a:gd name="T4" fmla="*/ 7 w 41"/>
                <a:gd name="T5" fmla="*/ 26 h 22"/>
                <a:gd name="T6" fmla="*/ 14 w 41"/>
                <a:gd name="T7" fmla="*/ 22 h 22"/>
                <a:gd name="T8" fmla="*/ 25 w 41"/>
                <a:gd name="T9" fmla="*/ 20 h 22"/>
                <a:gd name="T10" fmla="*/ 37 w 41"/>
                <a:gd name="T11" fmla="*/ 20 h 22"/>
                <a:gd name="T12" fmla="*/ 47 w 41"/>
                <a:gd name="T13" fmla="*/ 17 h 22"/>
                <a:gd name="T14" fmla="*/ 47 w 41"/>
                <a:gd name="T15" fmla="*/ 10 h 22"/>
                <a:gd name="T16" fmla="*/ 31 w 41"/>
                <a:gd name="T17" fmla="*/ 2 h 22"/>
                <a:gd name="T18" fmla="*/ 25 w 41"/>
                <a:gd name="T19" fmla="*/ 0 h 22"/>
                <a:gd name="T20" fmla="*/ 17 w 41"/>
                <a:gd name="T21" fmla="*/ 2 h 22"/>
                <a:gd name="T22" fmla="*/ 6 w 41"/>
                <a:gd name="T23" fmla="*/ 4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22"/>
                <a:gd name="T38" fmla="*/ 41 w 41"/>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22">
                  <a:moveTo>
                    <a:pt x="5" y="3"/>
                  </a:moveTo>
                  <a:cubicBezTo>
                    <a:pt x="4" y="6"/>
                    <a:pt x="1" y="9"/>
                    <a:pt x="0" y="12"/>
                  </a:cubicBezTo>
                  <a:cubicBezTo>
                    <a:pt x="1" y="15"/>
                    <a:pt x="3" y="18"/>
                    <a:pt x="6" y="21"/>
                  </a:cubicBezTo>
                  <a:cubicBezTo>
                    <a:pt x="8" y="22"/>
                    <a:pt x="10" y="19"/>
                    <a:pt x="12" y="18"/>
                  </a:cubicBezTo>
                  <a:cubicBezTo>
                    <a:pt x="15" y="17"/>
                    <a:pt x="18" y="16"/>
                    <a:pt x="21" y="16"/>
                  </a:cubicBezTo>
                  <a:cubicBezTo>
                    <a:pt x="24" y="16"/>
                    <a:pt x="27" y="16"/>
                    <a:pt x="31" y="16"/>
                  </a:cubicBezTo>
                  <a:cubicBezTo>
                    <a:pt x="34" y="15"/>
                    <a:pt x="37" y="16"/>
                    <a:pt x="39" y="14"/>
                  </a:cubicBezTo>
                  <a:cubicBezTo>
                    <a:pt x="41" y="13"/>
                    <a:pt x="41" y="9"/>
                    <a:pt x="39" y="8"/>
                  </a:cubicBezTo>
                  <a:cubicBezTo>
                    <a:pt x="36" y="5"/>
                    <a:pt x="31" y="4"/>
                    <a:pt x="26" y="2"/>
                  </a:cubicBezTo>
                  <a:cubicBezTo>
                    <a:pt x="24" y="1"/>
                    <a:pt x="23" y="0"/>
                    <a:pt x="21" y="0"/>
                  </a:cubicBezTo>
                  <a:cubicBezTo>
                    <a:pt x="18" y="0"/>
                    <a:pt x="16" y="1"/>
                    <a:pt x="14" y="2"/>
                  </a:cubicBezTo>
                  <a:cubicBezTo>
                    <a:pt x="11" y="2"/>
                    <a:pt x="8" y="2"/>
                    <a:pt x="5"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05" name="Freeform 2598"/>
            <p:cNvSpPr>
              <a:spLocks noChangeAspect="1"/>
            </p:cNvSpPr>
            <p:nvPr/>
          </p:nvSpPr>
          <p:spPr bwMode="auto">
            <a:xfrm>
              <a:off x="19512517" y="7532166"/>
              <a:ext cx="624333" cy="367911"/>
            </a:xfrm>
            <a:custGeom>
              <a:avLst/>
              <a:gdLst>
                <a:gd name="T0" fmla="*/ 83 w 78"/>
                <a:gd name="T1" fmla="*/ 45 h 51"/>
                <a:gd name="T2" fmla="*/ 81 w 78"/>
                <a:gd name="T3" fmla="*/ 39 h 51"/>
                <a:gd name="T4" fmla="*/ 76 w 78"/>
                <a:gd name="T5" fmla="*/ 36 h 51"/>
                <a:gd name="T6" fmla="*/ 82 w 78"/>
                <a:gd name="T7" fmla="*/ 31 h 51"/>
                <a:gd name="T8" fmla="*/ 82 w 78"/>
                <a:gd name="T9" fmla="*/ 24 h 51"/>
                <a:gd name="T10" fmla="*/ 86 w 78"/>
                <a:gd name="T11" fmla="*/ 17 h 51"/>
                <a:gd name="T12" fmla="*/ 89 w 78"/>
                <a:gd name="T13" fmla="*/ 17 h 51"/>
                <a:gd name="T14" fmla="*/ 92 w 78"/>
                <a:gd name="T15" fmla="*/ 17 h 51"/>
                <a:gd name="T16" fmla="*/ 93 w 78"/>
                <a:gd name="T17" fmla="*/ 10 h 51"/>
                <a:gd name="T18" fmla="*/ 89 w 78"/>
                <a:gd name="T19" fmla="*/ 10 h 51"/>
                <a:gd name="T20" fmla="*/ 86 w 78"/>
                <a:gd name="T21" fmla="*/ 7 h 51"/>
                <a:gd name="T22" fmla="*/ 79 w 78"/>
                <a:gd name="T23" fmla="*/ 6 h 51"/>
                <a:gd name="T24" fmla="*/ 73 w 78"/>
                <a:gd name="T25" fmla="*/ 4 h 51"/>
                <a:gd name="T26" fmla="*/ 67 w 78"/>
                <a:gd name="T27" fmla="*/ 4 h 51"/>
                <a:gd name="T28" fmla="*/ 60 w 78"/>
                <a:gd name="T29" fmla="*/ 5 h 51"/>
                <a:gd name="T30" fmla="*/ 55 w 78"/>
                <a:gd name="T31" fmla="*/ 8 h 51"/>
                <a:gd name="T32" fmla="*/ 41 w 78"/>
                <a:gd name="T33" fmla="*/ 11 h 51"/>
                <a:gd name="T34" fmla="*/ 31 w 78"/>
                <a:gd name="T35" fmla="*/ 10 h 51"/>
                <a:gd name="T36" fmla="*/ 15 w 78"/>
                <a:gd name="T37" fmla="*/ 8 h 51"/>
                <a:gd name="T38" fmla="*/ 7 w 78"/>
                <a:gd name="T39" fmla="*/ 10 h 51"/>
                <a:gd name="T40" fmla="*/ 10 w 78"/>
                <a:gd name="T41" fmla="*/ 5 h 51"/>
                <a:gd name="T42" fmla="*/ 5 w 78"/>
                <a:gd name="T43" fmla="*/ 0 h 51"/>
                <a:gd name="T44" fmla="*/ 1 w 78"/>
                <a:gd name="T45" fmla="*/ 6 h 51"/>
                <a:gd name="T46" fmla="*/ 1 w 78"/>
                <a:gd name="T47" fmla="*/ 16 h 51"/>
                <a:gd name="T48" fmla="*/ 7 w 78"/>
                <a:gd name="T49" fmla="*/ 22 h 51"/>
                <a:gd name="T50" fmla="*/ 11 w 78"/>
                <a:gd name="T51" fmla="*/ 25 h 51"/>
                <a:gd name="T52" fmla="*/ 4 w 78"/>
                <a:gd name="T53" fmla="*/ 29 h 51"/>
                <a:gd name="T54" fmla="*/ 4 w 78"/>
                <a:gd name="T55" fmla="*/ 38 h 51"/>
                <a:gd name="T56" fmla="*/ 5 w 78"/>
                <a:gd name="T57" fmla="*/ 43 h 51"/>
                <a:gd name="T58" fmla="*/ 11 w 78"/>
                <a:gd name="T59" fmla="*/ 45 h 51"/>
                <a:gd name="T60" fmla="*/ 12 w 78"/>
                <a:gd name="T61" fmla="*/ 51 h 51"/>
                <a:gd name="T62" fmla="*/ 12 w 78"/>
                <a:gd name="T63" fmla="*/ 57 h 51"/>
                <a:gd name="T64" fmla="*/ 17 w 78"/>
                <a:gd name="T65" fmla="*/ 57 h 51"/>
                <a:gd name="T66" fmla="*/ 25 w 78"/>
                <a:gd name="T67" fmla="*/ 57 h 51"/>
                <a:gd name="T68" fmla="*/ 29 w 78"/>
                <a:gd name="T69" fmla="*/ 55 h 51"/>
                <a:gd name="T70" fmla="*/ 35 w 78"/>
                <a:gd name="T71" fmla="*/ 55 h 51"/>
                <a:gd name="T72" fmla="*/ 37 w 78"/>
                <a:gd name="T73" fmla="*/ 57 h 51"/>
                <a:gd name="T74" fmla="*/ 43 w 78"/>
                <a:gd name="T75" fmla="*/ 59 h 51"/>
                <a:gd name="T76" fmla="*/ 49 w 78"/>
                <a:gd name="T77" fmla="*/ 60 h 51"/>
                <a:gd name="T78" fmla="*/ 58 w 78"/>
                <a:gd name="T79" fmla="*/ 56 h 51"/>
                <a:gd name="T80" fmla="*/ 60 w 78"/>
                <a:gd name="T81" fmla="*/ 53 h 51"/>
                <a:gd name="T82" fmla="*/ 60 w 78"/>
                <a:gd name="T83" fmla="*/ 48 h 51"/>
                <a:gd name="T84" fmla="*/ 64 w 78"/>
                <a:gd name="T85" fmla="*/ 47 h 51"/>
                <a:gd name="T86" fmla="*/ 70 w 78"/>
                <a:gd name="T87" fmla="*/ 48 h 51"/>
                <a:gd name="T88" fmla="*/ 74 w 78"/>
                <a:gd name="T89" fmla="*/ 44 h 51"/>
                <a:gd name="T90" fmla="*/ 79 w 78"/>
                <a:gd name="T91" fmla="*/ 44 h 51"/>
                <a:gd name="T92" fmla="*/ 82 w 78"/>
                <a:gd name="T93" fmla="*/ 47 h 51"/>
                <a:gd name="T94" fmla="*/ 83 w 78"/>
                <a:gd name="T95" fmla="*/ 45 h 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
                <a:gd name="T145" fmla="*/ 0 h 51"/>
                <a:gd name="T146" fmla="*/ 78 w 78"/>
                <a:gd name="T147" fmla="*/ 51 h 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 h="51">
                  <a:moveTo>
                    <a:pt x="70" y="38"/>
                  </a:moveTo>
                  <a:cubicBezTo>
                    <a:pt x="70" y="36"/>
                    <a:pt x="69" y="34"/>
                    <a:pt x="68" y="33"/>
                  </a:cubicBezTo>
                  <a:cubicBezTo>
                    <a:pt x="67" y="32"/>
                    <a:pt x="63" y="32"/>
                    <a:pt x="64" y="30"/>
                  </a:cubicBezTo>
                  <a:cubicBezTo>
                    <a:pt x="64" y="28"/>
                    <a:pt x="68" y="28"/>
                    <a:pt x="69" y="26"/>
                  </a:cubicBezTo>
                  <a:cubicBezTo>
                    <a:pt x="70" y="24"/>
                    <a:pt x="68" y="22"/>
                    <a:pt x="69" y="20"/>
                  </a:cubicBezTo>
                  <a:cubicBezTo>
                    <a:pt x="69" y="18"/>
                    <a:pt x="70" y="16"/>
                    <a:pt x="72" y="14"/>
                  </a:cubicBezTo>
                  <a:cubicBezTo>
                    <a:pt x="72" y="13"/>
                    <a:pt x="74" y="14"/>
                    <a:pt x="75" y="14"/>
                  </a:cubicBezTo>
                  <a:cubicBezTo>
                    <a:pt x="75" y="14"/>
                    <a:pt x="76" y="14"/>
                    <a:pt x="77" y="14"/>
                  </a:cubicBezTo>
                  <a:cubicBezTo>
                    <a:pt x="78" y="12"/>
                    <a:pt x="78" y="10"/>
                    <a:pt x="78" y="8"/>
                  </a:cubicBezTo>
                  <a:cubicBezTo>
                    <a:pt x="77" y="8"/>
                    <a:pt x="76" y="8"/>
                    <a:pt x="75" y="8"/>
                  </a:cubicBezTo>
                  <a:cubicBezTo>
                    <a:pt x="74" y="7"/>
                    <a:pt x="73" y="6"/>
                    <a:pt x="72" y="6"/>
                  </a:cubicBezTo>
                  <a:cubicBezTo>
                    <a:pt x="70" y="5"/>
                    <a:pt x="68" y="5"/>
                    <a:pt x="66" y="5"/>
                  </a:cubicBezTo>
                  <a:cubicBezTo>
                    <a:pt x="64" y="4"/>
                    <a:pt x="63" y="3"/>
                    <a:pt x="61" y="3"/>
                  </a:cubicBezTo>
                  <a:cubicBezTo>
                    <a:pt x="60" y="3"/>
                    <a:pt x="58" y="3"/>
                    <a:pt x="56" y="3"/>
                  </a:cubicBezTo>
                  <a:cubicBezTo>
                    <a:pt x="54" y="3"/>
                    <a:pt x="52" y="3"/>
                    <a:pt x="50" y="4"/>
                  </a:cubicBezTo>
                  <a:cubicBezTo>
                    <a:pt x="48" y="4"/>
                    <a:pt x="48" y="6"/>
                    <a:pt x="46" y="7"/>
                  </a:cubicBezTo>
                  <a:cubicBezTo>
                    <a:pt x="42" y="8"/>
                    <a:pt x="38" y="9"/>
                    <a:pt x="34" y="9"/>
                  </a:cubicBezTo>
                  <a:cubicBezTo>
                    <a:pt x="31" y="9"/>
                    <a:pt x="28" y="9"/>
                    <a:pt x="26" y="8"/>
                  </a:cubicBezTo>
                  <a:cubicBezTo>
                    <a:pt x="22" y="8"/>
                    <a:pt x="18" y="7"/>
                    <a:pt x="13" y="7"/>
                  </a:cubicBezTo>
                  <a:cubicBezTo>
                    <a:pt x="11" y="7"/>
                    <a:pt x="8" y="9"/>
                    <a:pt x="6" y="8"/>
                  </a:cubicBezTo>
                  <a:cubicBezTo>
                    <a:pt x="5" y="7"/>
                    <a:pt x="8" y="5"/>
                    <a:pt x="8" y="4"/>
                  </a:cubicBezTo>
                  <a:cubicBezTo>
                    <a:pt x="7" y="2"/>
                    <a:pt x="6" y="2"/>
                    <a:pt x="4" y="0"/>
                  </a:cubicBezTo>
                  <a:cubicBezTo>
                    <a:pt x="3" y="2"/>
                    <a:pt x="1" y="3"/>
                    <a:pt x="1" y="5"/>
                  </a:cubicBezTo>
                  <a:cubicBezTo>
                    <a:pt x="0" y="7"/>
                    <a:pt x="0" y="10"/>
                    <a:pt x="1" y="13"/>
                  </a:cubicBezTo>
                  <a:cubicBezTo>
                    <a:pt x="2" y="15"/>
                    <a:pt x="5" y="16"/>
                    <a:pt x="6" y="18"/>
                  </a:cubicBezTo>
                  <a:cubicBezTo>
                    <a:pt x="7" y="19"/>
                    <a:pt x="10" y="20"/>
                    <a:pt x="9" y="21"/>
                  </a:cubicBezTo>
                  <a:cubicBezTo>
                    <a:pt x="8" y="23"/>
                    <a:pt x="4" y="22"/>
                    <a:pt x="3" y="24"/>
                  </a:cubicBezTo>
                  <a:cubicBezTo>
                    <a:pt x="2" y="27"/>
                    <a:pt x="3" y="30"/>
                    <a:pt x="3" y="32"/>
                  </a:cubicBezTo>
                  <a:cubicBezTo>
                    <a:pt x="3" y="34"/>
                    <a:pt x="3" y="35"/>
                    <a:pt x="4" y="36"/>
                  </a:cubicBezTo>
                  <a:cubicBezTo>
                    <a:pt x="5" y="37"/>
                    <a:pt x="8" y="36"/>
                    <a:pt x="9" y="38"/>
                  </a:cubicBezTo>
                  <a:cubicBezTo>
                    <a:pt x="10" y="39"/>
                    <a:pt x="10" y="41"/>
                    <a:pt x="10" y="43"/>
                  </a:cubicBezTo>
                  <a:cubicBezTo>
                    <a:pt x="11" y="44"/>
                    <a:pt x="10" y="47"/>
                    <a:pt x="10" y="48"/>
                  </a:cubicBezTo>
                  <a:cubicBezTo>
                    <a:pt x="11" y="48"/>
                    <a:pt x="13" y="48"/>
                    <a:pt x="14" y="48"/>
                  </a:cubicBezTo>
                  <a:cubicBezTo>
                    <a:pt x="17" y="48"/>
                    <a:pt x="19" y="49"/>
                    <a:pt x="21" y="48"/>
                  </a:cubicBezTo>
                  <a:cubicBezTo>
                    <a:pt x="22" y="48"/>
                    <a:pt x="22" y="46"/>
                    <a:pt x="24" y="46"/>
                  </a:cubicBezTo>
                  <a:cubicBezTo>
                    <a:pt x="26" y="45"/>
                    <a:pt x="28" y="45"/>
                    <a:pt x="29" y="46"/>
                  </a:cubicBezTo>
                  <a:cubicBezTo>
                    <a:pt x="30" y="46"/>
                    <a:pt x="30" y="48"/>
                    <a:pt x="31" y="48"/>
                  </a:cubicBezTo>
                  <a:cubicBezTo>
                    <a:pt x="33" y="49"/>
                    <a:pt x="35" y="49"/>
                    <a:pt x="36" y="49"/>
                  </a:cubicBezTo>
                  <a:cubicBezTo>
                    <a:pt x="38" y="50"/>
                    <a:pt x="40" y="51"/>
                    <a:pt x="41" y="50"/>
                  </a:cubicBezTo>
                  <a:cubicBezTo>
                    <a:pt x="44" y="50"/>
                    <a:pt x="47" y="49"/>
                    <a:pt x="49" y="47"/>
                  </a:cubicBezTo>
                  <a:cubicBezTo>
                    <a:pt x="50" y="47"/>
                    <a:pt x="50" y="45"/>
                    <a:pt x="50" y="44"/>
                  </a:cubicBezTo>
                  <a:cubicBezTo>
                    <a:pt x="50" y="43"/>
                    <a:pt x="49" y="41"/>
                    <a:pt x="50" y="40"/>
                  </a:cubicBezTo>
                  <a:cubicBezTo>
                    <a:pt x="51" y="39"/>
                    <a:pt x="53" y="39"/>
                    <a:pt x="54" y="39"/>
                  </a:cubicBezTo>
                  <a:cubicBezTo>
                    <a:pt x="56" y="39"/>
                    <a:pt x="57" y="40"/>
                    <a:pt x="59" y="40"/>
                  </a:cubicBezTo>
                  <a:cubicBezTo>
                    <a:pt x="60" y="39"/>
                    <a:pt x="60" y="37"/>
                    <a:pt x="62" y="37"/>
                  </a:cubicBezTo>
                  <a:cubicBezTo>
                    <a:pt x="63" y="36"/>
                    <a:pt x="65" y="37"/>
                    <a:pt x="66" y="37"/>
                  </a:cubicBezTo>
                  <a:cubicBezTo>
                    <a:pt x="67" y="38"/>
                    <a:pt x="68" y="39"/>
                    <a:pt x="69" y="39"/>
                  </a:cubicBezTo>
                  <a:cubicBezTo>
                    <a:pt x="69" y="39"/>
                    <a:pt x="70" y="38"/>
                    <a:pt x="70" y="38"/>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06" name="Freeform 2527"/>
            <p:cNvSpPr>
              <a:spLocks noChangeAspect="1"/>
            </p:cNvSpPr>
            <p:nvPr/>
          </p:nvSpPr>
          <p:spPr bwMode="auto">
            <a:xfrm>
              <a:off x="9265177" y="13474730"/>
              <a:ext cx="1240334" cy="1447653"/>
            </a:xfrm>
            <a:custGeom>
              <a:avLst/>
              <a:gdLst>
                <a:gd name="T0" fmla="*/ 118 w 154"/>
                <a:gd name="T1" fmla="*/ 201 h 197"/>
                <a:gd name="T2" fmla="*/ 121 w 154"/>
                <a:gd name="T3" fmla="*/ 186 h 197"/>
                <a:gd name="T4" fmla="*/ 150 w 154"/>
                <a:gd name="T5" fmla="*/ 168 h 197"/>
                <a:gd name="T6" fmla="*/ 179 w 154"/>
                <a:gd name="T7" fmla="*/ 179 h 197"/>
                <a:gd name="T8" fmla="*/ 185 w 154"/>
                <a:gd name="T9" fmla="*/ 147 h 197"/>
                <a:gd name="T10" fmla="*/ 172 w 154"/>
                <a:gd name="T11" fmla="*/ 130 h 197"/>
                <a:gd name="T12" fmla="*/ 174 w 154"/>
                <a:gd name="T13" fmla="*/ 117 h 197"/>
                <a:gd name="T14" fmla="*/ 145 w 154"/>
                <a:gd name="T15" fmla="*/ 117 h 197"/>
                <a:gd name="T16" fmla="*/ 139 w 154"/>
                <a:gd name="T17" fmla="*/ 97 h 197"/>
                <a:gd name="T18" fmla="*/ 143 w 154"/>
                <a:gd name="T19" fmla="*/ 88 h 197"/>
                <a:gd name="T20" fmla="*/ 139 w 154"/>
                <a:gd name="T21" fmla="*/ 70 h 197"/>
                <a:gd name="T22" fmla="*/ 117 w 154"/>
                <a:gd name="T23" fmla="*/ 66 h 197"/>
                <a:gd name="T24" fmla="*/ 106 w 154"/>
                <a:gd name="T25" fmla="*/ 59 h 197"/>
                <a:gd name="T26" fmla="*/ 91 w 154"/>
                <a:gd name="T27" fmla="*/ 52 h 197"/>
                <a:gd name="T28" fmla="*/ 66 w 154"/>
                <a:gd name="T29" fmla="*/ 34 h 197"/>
                <a:gd name="T30" fmla="*/ 60 w 154"/>
                <a:gd name="T31" fmla="*/ 14 h 197"/>
                <a:gd name="T32" fmla="*/ 44 w 154"/>
                <a:gd name="T33" fmla="*/ 2 h 197"/>
                <a:gd name="T34" fmla="*/ 29 w 154"/>
                <a:gd name="T35" fmla="*/ 12 h 197"/>
                <a:gd name="T36" fmla="*/ 12 w 154"/>
                <a:gd name="T37" fmla="*/ 22 h 197"/>
                <a:gd name="T38" fmla="*/ 0 w 154"/>
                <a:gd name="T39" fmla="*/ 20 h 197"/>
                <a:gd name="T40" fmla="*/ 16 w 154"/>
                <a:gd name="T41" fmla="*/ 57 h 197"/>
                <a:gd name="T42" fmla="*/ 13 w 154"/>
                <a:gd name="T43" fmla="*/ 71 h 197"/>
                <a:gd name="T44" fmla="*/ 13 w 154"/>
                <a:gd name="T45" fmla="*/ 79 h 197"/>
                <a:gd name="T46" fmla="*/ 10 w 154"/>
                <a:gd name="T47" fmla="*/ 100 h 197"/>
                <a:gd name="T48" fmla="*/ 6 w 154"/>
                <a:gd name="T49" fmla="*/ 129 h 197"/>
                <a:gd name="T50" fmla="*/ 6 w 154"/>
                <a:gd name="T51" fmla="*/ 141 h 197"/>
                <a:gd name="T52" fmla="*/ 16 w 154"/>
                <a:gd name="T53" fmla="*/ 164 h 197"/>
                <a:gd name="T54" fmla="*/ 19 w 154"/>
                <a:gd name="T55" fmla="*/ 177 h 197"/>
                <a:gd name="T56" fmla="*/ 19 w 154"/>
                <a:gd name="T57" fmla="*/ 183 h 197"/>
                <a:gd name="T58" fmla="*/ 23 w 154"/>
                <a:gd name="T59" fmla="*/ 194 h 197"/>
                <a:gd name="T60" fmla="*/ 26 w 154"/>
                <a:gd name="T61" fmla="*/ 200 h 197"/>
                <a:gd name="T62" fmla="*/ 35 w 154"/>
                <a:gd name="T63" fmla="*/ 226 h 197"/>
                <a:gd name="T64" fmla="*/ 40 w 154"/>
                <a:gd name="T65" fmla="*/ 233 h 197"/>
                <a:gd name="T66" fmla="*/ 49 w 154"/>
                <a:gd name="T67" fmla="*/ 227 h 197"/>
                <a:gd name="T68" fmla="*/ 56 w 154"/>
                <a:gd name="T69" fmla="*/ 221 h 197"/>
                <a:gd name="T70" fmla="*/ 67 w 154"/>
                <a:gd name="T71" fmla="*/ 220 h 197"/>
                <a:gd name="T72" fmla="*/ 88 w 154"/>
                <a:gd name="T73" fmla="*/ 235 h 197"/>
                <a:gd name="T74" fmla="*/ 94 w 154"/>
                <a:gd name="T75" fmla="*/ 218 h 197"/>
                <a:gd name="T76" fmla="*/ 113 w 154"/>
                <a:gd name="T77" fmla="*/ 223 h 1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4"/>
                <a:gd name="T118" fmla="*/ 0 h 197"/>
                <a:gd name="T119" fmla="*/ 154 w 154"/>
                <a:gd name="T120" fmla="*/ 197 h 1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4" h="197">
                  <a:moveTo>
                    <a:pt x="94" y="185"/>
                  </a:moveTo>
                  <a:cubicBezTo>
                    <a:pt x="96" y="179"/>
                    <a:pt x="97" y="173"/>
                    <a:pt x="98" y="167"/>
                  </a:cubicBezTo>
                  <a:cubicBezTo>
                    <a:pt x="98" y="164"/>
                    <a:pt x="97" y="162"/>
                    <a:pt x="97" y="160"/>
                  </a:cubicBezTo>
                  <a:cubicBezTo>
                    <a:pt x="99" y="158"/>
                    <a:pt x="100" y="156"/>
                    <a:pt x="101" y="155"/>
                  </a:cubicBezTo>
                  <a:cubicBezTo>
                    <a:pt x="102" y="152"/>
                    <a:pt x="102" y="149"/>
                    <a:pt x="103" y="147"/>
                  </a:cubicBezTo>
                  <a:cubicBezTo>
                    <a:pt x="110" y="144"/>
                    <a:pt x="117" y="142"/>
                    <a:pt x="125" y="140"/>
                  </a:cubicBezTo>
                  <a:cubicBezTo>
                    <a:pt x="129" y="140"/>
                    <a:pt x="133" y="141"/>
                    <a:pt x="138" y="141"/>
                  </a:cubicBezTo>
                  <a:cubicBezTo>
                    <a:pt x="141" y="144"/>
                    <a:pt x="145" y="146"/>
                    <a:pt x="149" y="149"/>
                  </a:cubicBezTo>
                  <a:cubicBezTo>
                    <a:pt x="150" y="145"/>
                    <a:pt x="152" y="140"/>
                    <a:pt x="153" y="136"/>
                  </a:cubicBezTo>
                  <a:cubicBezTo>
                    <a:pt x="154" y="131"/>
                    <a:pt x="154" y="127"/>
                    <a:pt x="154" y="122"/>
                  </a:cubicBezTo>
                  <a:cubicBezTo>
                    <a:pt x="153" y="118"/>
                    <a:pt x="153" y="114"/>
                    <a:pt x="150" y="111"/>
                  </a:cubicBezTo>
                  <a:cubicBezTo>
                    <a:pt x="149" y="109"/>
                    <a:pt x="144" y="110"/>
                    <a:pt x="143" y="108"/>
                  </a:cubicBezTo>
                  <a:cubicBezTo>
                    <a:pt x="142" y="105"/>
                    <a:pt x="145" y="103"/>
                    <a:pt x="145" y="100"/>
                  </a:cubicBezTo>
                  <a:cubicBezTo>
                    <a:pt x="146" y="99"/>
                    <a:pt x="145" y="98"/>
                    <a:pt x="145" y="97"/>
                  </a:cubicBezTo>
                  <a:cubicBezTo>
                    <a:pt x="145" y="96"/>
                    <a:pt x="144" y="97"/>
                    <a:pt x="144" y="97"/>
                  </a:cubicBezTo>
                  <a:cubicBezTo>
                    <a:pt x="136" y="97"/>
                    <a:pt x="128" y="97"/>
                    <a:pt x="121" y="97"/>
                  </a:cubicBezTo>
                  <a:cubicBezTo>
                    <a:pt x="120" y="97"/>
                    <a:pt x="121" y="96"/>
                    <a:pt x="121" y="95"/>
                  </a:cubicBezTo>
                  <a:cubicBezTo>
                    <a:pt x="119" y="90"/>
                    <a:pt x="116" y="86"/>
                    <a:pt x="116" y="81"/>
                  </a:cubicBezTo>
                  <a:cubicBezTo>
                    <a:pt x="116" y="79"/>
                    <a:pt x="119" y="80"/>
                    <a:pt x="119" y="79"/>
                  </a:cubicBezTo>
                  <a:cubicBezTo>
                    <a:pt x="120" y="77"/>
                    <a:pt x="120" y="75"/>
                    <a:pt x="119" y="73"/>
                  </a:cubicBezTo>
                  <a:cubicBezTo>
                    <a:pt x="119" y="71"/>
                    <a:pt x="117" y="69"/>
                    <a:pt x="116" y="67"/>
                  </a:cubicBezTo>
                  <a:cubicBezTo>
                    <a:pt x="116" y="64"/>
                    <a:pt x="118" y="60"/>
                    <a:pt x="116" y="58"/>
                  </a:cubicBezTo>
                  <a:cubicBezTo>
                    <a:pt x="115" y="57"/>
                    <a:pt x="111" y="56"/>
                    <a:pt x="108" y="56"/>
                  </a:cubicBezTo>
                  <a:cubicBezTo>
                    <a:pt x="104" y="55"/>
                    <a:pt x="101" y="56"/>
                    <a:pt x="97" y="55"/>
                  </a:cubicBezTo>
                  <a:cubicBezTo>
                    <a:pt x="95" y="54"/>
                    <a:pt x="95" y="50"/>
                    <a:pt x="93" y="49"/>
                  </a:cubicBezTo>
                  <a:cubicBezTo>
                    <a:pt x="91" y="49"/>
                    <a:pt x="90" y="50"/>
                    <a:pt x="88" y="49"/>
                  </a:cubicBezTo>
                  <a:cubicBezTo>
                    <a:pt x="86" y="48"/>
                    <a:pt x="86" y="44"/>
                    <a:pt x="84" y="43"/>
                  </a:cubicBezTo>
                  <a:cubicBezTo>
                    <a:pt x="81" y="42"/>
                    <a:pt x="79" y="43"/>
                    <a:pt x="76" y="43"/>
                  </a:cubicBezTo>
                  <a:cubicBezTo>
                    <a:pt x="73" y="42"/>
                    <a:pt x="68" y="43"/>
                    <a:pt x="65" y="41"/>
                  </a:cubicBezTo>
                  <a:cubicBezTo>
                    <a:pt x="62" y="37"/>
                    <a:pt x="58" y="32"/>
                    <a:pt x="55" y="28"/>
                  </a:cubicBezTo>
                  <a:cubicBezTo>
                    <a:pt x="54" y="26"/>
                    <a:pt x="54" y="24"/>
                    <a:pt x="53" y="22"/>
                  </a:cubicBezTo>
                  <a:cubicBezTo>
                    <a:pt x="52" y="19"/>
                    <a:pt x="53" y="16"/>
                    <a:pt x="50" y="12"/>
                  </a:cubicBezTo>
                  <a:cubicBezTo>
                    <a:pt x="50" y="9"/>
                    <a:pt x="54" y="3"/>
                    <a:pt x="51" y="1"/>
                  </a:cubicBezTo>
                  <a:cubicBezTo>
                    <a:pt x="47" y="2"/>
                    <a:pt x="42" y="0"/>
                    <a:pt x="37" y="2"/>
                  </a:cubicBezTo>
                  <a:cubicBezTo>
                    <a:pt x="34" y="3"/>
                    <a:pt x="33" y="7"/>
                    <a:pt x="30" y="8"/>
                  </a:cubicBezTo>
                  <a:cubicBezTo>
                    <a:pt x="28" y="9"/>
                    <a:pt x="25" y="9"/>
                    <a:pt x="24" y="10"/>
                  </a:cubicBezTo>
                  <a:cubicBezTo>
                    <a:pt x="21" y="11"/>
                    <a:pt x="20" y="14"/>
                    <a:pt x="18" y="15"/>
                  </a:cubicBezTo>
                  <a:cubicBezTo>
                    <a:pt x="15" y="17"/>
                    <a:pt x="13" y="18"/>
                    <a:pt x="10" y="18"/>
                  </a:cubicBezTo>
                  <a:cubicBezTo>
                    <a:pt x="8" y="19"/>
                    <a:pt x="6" y="18"/>
                    <a:pt x="5" y="18"/>
                  </a:cubicBezTo>
                  <a:cubicBezTo>
                    <a:pt x="3" y="18"/>
                    <a:pt x="1" y="17"/>
                    <a:pt x="0" y="17"/>
                  </a:cubicBezTo>
                  <a:cubicBezTo>
                    <a:pt x="5" y="25"/>
                    <a:pt x="10" y="33"/>
                    <a:pt x="16" y="41"/>
                  </a:cubicBezTo>
                  <a:cubicBezTo>
                    <a:pt x="15" y="43"/>
                    <a:pt x="14" y="45"/>
                    <a:pt x="13" y="47"/>
                  </a:cubicBezTo>
                  <a:cubicBezTo>
                    <a:pt x="12" y="49"/>
                    <a:pt x="11" y="50"/>
                    <a:pt x="10" y="52"/>
                  </a:cubicBezTo>
                  <a:cubicBezTo>
                    <a:pt x="10" y="54"/>
                    <a:pt x="11" y="56"/>
                    <a:pt x="11" y="59"/>
                  </a:cubicBezTo>
                  <a:cubicBezTo>
                    <a:pt x="10" y="60"/>
                    <a:pt x="8" y="58"/>
                    <a:pt x="8" y="59"/>
                  </a:cubicBezTo>
                  <a:cubicBezTo>
                    <a:pt x="8" y="61"/>
                    <a:pt x="11" y="64"/>
                    <a:pt x="11" y="66"/>
                  </a:cubicBezTo>
                  <a:cubicBezTo>
                    <a:pt x="11" y="70"/>
                    <a:pt x="6" y="73"/>
                    <a:pt x="6" y="77"/>
                  </a:cubicBezTo>
                  <a:cubicBezTo>
                    <a:pt x="5" y="79"/>
                    <a:pt x="8" y="81"/>
                    <a:pt x="8" y="83"/>
                  </a:cubicBezTo>
                  <a:cubicBezTo>
                    <a:pt x="9" y="88"/>
                    <a:pt x="9" y="94"/>
                    <a:pt x="8" y="100"/>
                  </a:cubicBezTo>
                  <a:cubicBezTo>
                    <a:pt x="8" y="102"/>
                    <a:pt x="7" y="105"/>
                    <a:pt x="5" y="107"/>
                  </a:cubicBezTo>
                  <a:cubicBezTo>
                    <a:pt x="4" y="108"/>
                    <a:pt x="2" y="109"/>
                    <a:pt x="2" y="110"/>
                  </a:cubicBezTo>
                  <a:cubicBezTo>
                    <a:pt x="1" y="112"/>
                    <a:pt x="4" y="115"/>
                    <a:pt x="5" y="117"/>
                  </a:cubicBezTo>
                  <a:cubicBezTo>
                    <a:pt x="6" y="119"/>
                    <a:pt x="9" y="120"/>
                    <a:pt x="10" y="122"/>
                  </a:cubicBezTo>
                  <a:cubicBezTo>
                    <a:pt x="12" y="127"/>
                    <a:pt x="11" y="131"/>
                    <a:pt x="13" y="136"/>
                  </a:cubicBezTo>
                  <a:cubicBezTo>
                    <a:pt x="14" y="138"/>
                    <a:pt x="17" y="140"/>
                    <a:pt x="18" y="142"/>
                  </a:cubicBezTo>
                  <a:cubicBezTo>
                    <a:pt x="18" y="144"/>
                    <a:pt x="16" y="145"/>
                    <a:pt x="16" y="147"/>
                  </a:cubicBezTo>
                  <a:cubicBezTo>
                    <a:pt x="16" y="148"/>
                    <a:pt x="18" y="149"/>
                    <a:pt x="17" y="150"/>
                  </a:cubicBezTo>
                  <a:cubicBezTo>
                    <a:pt x="17" y="150"/>
                    <a:pt x="16" y="151"/>
                    <a:pt x="16" y="152"/>
                  </a:cubicBezTo>
                  <a:cubicBezTo>
                    <a:pt x="16" y="154"/>
                    <a:pt x="16" y="156"/>
                    <a:pt x="16" y="158"/>
                  </a:cubicBezTo>
                  <a:cubicBezTo>
                    <a:pt x="17" y="159"/>
                    <a:pt x="19" y="159"/>
                    <a:pt x="19" y="161"/>
                  </a:cubicBezTo>
                  <a:cubicBezTo>
                    <a:pt x="19" y="162"/>
                    <a:pt x="18" y="164"/>
                    <a:pt x="19" y="165"/>
                  </a:cubicBezTo>
                  <a:cubicBezTo>
                    <a:pt x="19" y="166"/>
                    <a:pt x="21" y="165"/>
                    <a:pt x="22" y="166"/>
                  </a:cubicBezTo>
                  <a:cubicBezTo>
                    <a:pt x="23" y="168"/>
                    <a:pt x="23" y="171"/>
                    <a:pt x="24" y="173"/>
                  </a:cubicBezTo>
                  <a:cubicBezTo>
                    <a:pt x="26" y="178"/>
                    <a:pt x="28" y="183"/>
                    <a:pt x="29" y="188"/>
                  </a:cubicBezTo>
                  <a:cubicBezTo>
                    <a:pt x="30" y="189"/>
                    <a:pt x="29" y="191"/>
                    <a:pt x="30" y="193"/>
                  </a:cubicBezTo>
                  <a:cubicBezTo>
                    <a:pt x="31" y="194"/>
                    <a:pt x="32" y="194"/>
                    <a:pt x="33" y="194"/>
                  </a:cubicBezTo>
                  <a:cubicBezTo>
                    <a:pt x="35" y="195"/>
                    <a:pt x="36" y="194"/>
                    <a:pt x="37" y="194"/>
                  </a:cubicBezTo>
                  <a:cubicBezTo>
                    <a:pt x="38" y="193"/>
                    <a:pt x="39" y="191"/>
                    <a:pt x="41" y="189"/>
                  </a:cubicBezTo>
                  <a:cubicBezTo>
                    <a:pt x="41" y="188"/>
                    <a:pt x="42" y="187"/>
                    <a:pt x="44" y="186"/>
                  </a:cubicBezTo>
                  <a:cubicBezTo>
                    <a:pt x="45" y="185"/>
                    <a:pt x="47" y="186"/>
                    <a:pt x="47" y="184"/>
                  </a:cubicBezTo>
                  <a:cubicBezTo>
                    <a:pt x="49" y="183"/>
                    <a:pt x="47" y="178"/>
                    <a:pt x="49" y="178"/>
                  </a:cubicBezTo>
                  <a:cubicBezTo>
                    <a:pt x="52" y="177"/>
                    <a:pt x="53" y="182"/>
                    <a:pt x="56" y="183"/>
                  </a:cubicBezTo>
                  <a:cubicBezTo>
                    <a:pt x="60" y="185"/>
                    <a:pt x="66" y="182"/>
                    <a:pt x="69" y="184"/>
                  </a:cubicBezTo>
                  <a:cubicBezTo>
                    <a:pt x="72" y="186"/>
                    <a:pt x="70" y="193"/>
                    <a:pt x="73" y="195"/>
                  </a:cubicBezTo>
                  <a:cubicBezTo>
                    <a:pt x="75" y="197"/>
                    <a:pt x="73" y="190"/>
                    <a:pt x="74" y="188"/>
                  </a:cubicBezTo>
                  <a:cubicBezTo>
                    <a:pt x="75" y="185"/>
                    <a:pt x="76" y="182"/>
                    <a:pt x="78" y="181"/>
                  </a:cubicBezTo>
                  <a:cubicBezTo>
                    <a:pt x="82" y="180"/>
                    <a:pt x="87" y="180"/>
                    <a:pt x="91" y="181"/>
                  </a:cubicBezTo>
                  <a:cubicBezTo>
                    <a:pt x="92" y="182"/>
                    <a:pt x="93" y="184"/>
                    <a:pt x="94" y="18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07" name="Freeform 2528"/>
            <p:cNvSpPr>
              <a:spLocks noChangeAspect="1"/>
            </p:cNvSpPr>
            <p:nvPr/>
          </p:nvSpPr>
          <p:spPr bwMode="auto">
            <a:xfrm>
              <a:off x="10022695" y="14506484"/>
              <a:ext cx="865738" cy="903780"/>
            </a:xfrm>
            <a:custGeom>
              <a:avLst/>
              <a:gdLst>
                <a:gd name="T0" fmla="*/ 124 w 109"/>
                <a:gd name="T1" fmla="*/ 113 h 124"/>
                <a:gd name="T2" fmla="*/ 124 w 109"/>
                <a:gd name="T3" fmla="*/ 106 h 124"/>
                <a:gd name="T4" fmla="*/ 128 w 109"/>
                <a:gd name="T5" fmla="*/ 96 h 124"/>
                <a:gd name="T6" fmla="*/ 130 w 109"/>
                <a:gd name="T7" fmla="*/ 83 h 124"/>
                <a:gd name="T8" fmla="*/ 123 w 109"/>
                <a:gd name="T9" fmla="*/ 79 h 124"/>
                <a:gd name="T10" fmla="*/ 110 w 109"/>
                <a:gd name="T11" fmla="*/ 82 h 124"/>
                <a:gd name="T12" fmla="*/ 104 w 109"/>
                <a:gd name="T13" fmla="*/ 72 h 124"/>
                <a:gd name="T14" fmla="*/ 106 w 109"/>
                <a:gd name="T15" fmla="*/ 55 h 124"/>
                <a:gd name="T16" fmla="*/ 97 w 109"/>
                <a:gd name="T17" fmla="*/ 50 h 124"/>
                <a:gd name="T18" fmla="*/ 83 w 109"/>
                <a:gd name="T19" fmla="*/ 49 h 124"/>
                <a:gd name="T20" fmla="*/ 73 w 109"/>
                <a:gd name="T21" fmla="*/ 49 h 124"/>
                <a:gd name="T22" fmla="*/ 73 w 109"/>
                <a:gd name="T23" fmla="*/ 46 h 124"/>
                <a:gd name="T24" fmla="*/ 73 w 109"/>
                <a:gd name="T25" fmla="*/ 29 h 124"/>
                <a:gd name="T26" fmla="*/ 66 w 109"/>
                <a:gd name="T27" fmla="*/ 22 h 124"/>
                <a:gd name="T28" fmla="*/ 66 w 109"/>
                <a:gd name="T29" fmla="*/ 11 h 124"/>
                <a:gd name="T30" fmla="*/ 52 w 109"/>
                <a:gd name="T31" fmla="*/ 1 h 124"/>
                <a:gd name="T32" fmla="*/ 37 w 109"/>
                <a:gd name="T33" fmla="*/ 0 h 124"/>
                <a:gd name="T34" fmla="*/ 11 w 109"/>
                <a:gd name="T35" fmla="*/ 8 h 124"/>
                <a:gd name="T36" fmla="*/ 8 w 109"/>
                <a:gd name="T37" fmla="*/ 18 h 124"/>
                <a:gd name="T38" fmla="*/ 4 w 109"/>
                <a:gd name="T39" fmla="*/ 24 h 124"/>
                <a:gd name="T40" fmla="*/ 5 w 109"/>
                <a:gd name="T41" fmla="*/ 32 h 124"/>
                <a:gd name="T42" fmla="*/ 0 w 109"/>
                <a:gd name="T43" fmla="*/ 54 h 124"/>
                <a:gd name="T44" fmla="*/ 6 w 109"/>
                <a:gd name="T45" fmla="*/ 61 h 124"/>
                <a:gd name="T46" fmla="*/ 11 w 109"/>
                <a:gd name="T47" fmla="*/ 71 h 124"/>
                <a:gd name="T48" fmla="*/ 25 w 109"/>
                <a:gd name="T49" fmla="*/ 79 h 124"/>
                <a:gd name="T50" fmla="*/ 35 w 109"/>
                <a:gd name="T51" fmla="*/ 87 h 124"/>
                <a:gd name="T52" fmla="*/ 43 w 109"/>
                <a:gd name="T53" fmla="*/ 87 h 124"/>
                <a:gd name="T54" fmla="*/ 57 w 109"/>
                <a:gd name="T55" fmla="*/ 99 h 124"/>
                <a:gd name="T56" fmla="*/ 74 w 109"/>
                <a:gd name="T57" fmla="*/ 103 h 124"/>
                <a:gd name="T58" fmla="*/ 78 w 109"/>
                <a:gd name="T59" fmla="*/ 109 h 124"/>
                <a:gd name="T60" fmla="*/ 78 w 109"/>
                <a:gd name="T61" fmla="*/ 123 h 124"/>
                <a:gd name="T62" fmla="*/ 70 w 109"/>
                <a:gd name="T63" fmla="*/ 125 h 124"/>
                <a:gd name="T64" fmla="*/ 70 w 109"/>
                <a:gd name="T65" fmla="*/ 133 h 124"/>
                <a:gd name="T66" fmla="*/ 66 w 109"/>
                <a:gd name="T67" fmla="*/ 144 h 124"/>
                <a:gd name="T68" fmla="*/ 76 w 109"/>
                <a:gd name="T69" fmla="*/ 144 h 124"/>
                <a:gd name="T70" fmla="*/ 92 w 109"/>
                <a:gd name="T71" fmla="*/ 149 h 124"/>
                <a:gd name="T72" fmla="*/ 101 w 109"/>
                <a:gd name="T73" fmla="*/ 145 h 124"/>
                <a:gd name="T74" fmla="*/ 107 w 109"/>
                <a:gd name="T75" fmla="*/ 147 h 124"/>
                <a:gd name="T76" fmla="*/ 110 w 109"/>
                <a:gd name="T77" fmla="*/ 148 h 124"/>
                <a:gd name="T78" fmla="*/ 116 w 109"/>
                <a:gd name="T79" fmla="*/ 137 h 124"/>
                <a:gd name="T80" fmla="*/ 124 w 109"/>
                <a:gd name="T81" fmla="*/ 130 h 124"/>
                <a:gd name="T82" fmla="*/ 124 w 109"/>
                <a:gd name="T83" fmla="*/ 123 h 124"/>
                <a:gd name="T84" fmla="*/ 124 w 109"/>
                <a:gd name="T85" fmla="*/ 113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
                <a:gd name="T130" fmla="*/ 0 h 124"/>
                <a:gd name="T131" fmla="*/ 109 w 109"/>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 h="124">
                  <a:moveTo>
                    <a:pt x="104" y="94"/>
                  </a:moveTo>
                  <a:cubicBezTo>
                    <a:pt x="104" y="92"/>
                    <a:pt x="104" y="90"/>
                    <a:pt x="104" y="88"/>
                  </a:cubicBezTo>
                  <a:cubicBezTo>
                    <a:pt x="105" y="86"/>
                    <a:pt x="106" y="83"/>
                    <a:pt x="107" y="80"/>
                  </a:cubicBezTo>
                  <a:cubicBezTo>
                    <a:pt x="107" y="77"/>
                    <a:pt x="109" y="73"/>
                    <a:pt x="109" y="69"/>
                  </a:cubicBezTo>
                  <a:cubicBezTo>
                    <a:pt x="108" y="67"/>
                    <a:pt x="105" y="66"/>
                    <a:pt x="103" y="66"/>
                  </a:cubicBezTo>
                  <a:cubicBezTo>
                    <a:pt x="99" y="65"/>
                    <a:pt x="95" y="70"/>
                    <a:pt x="92" y="68"/>
                  </a:cubicBezTo>
                  <a:cubicBezTo>
                    <a:pt x="89" y="67"/>
                    <a:pt x="87" y="63"/>
                    <a:pt x="87" y="60"/>
                  </a:cubicBezTo>
                  <a:cubicBezTo>
                    <a:pt x="86" y="56"/>
                    <a:pt x="90" y="51"/>
                    <a:pt x="89" y="46"/>
                  </a:cubicBezTo>
                  <a:cubicBezTo>
                    <a:pt x="88" y="44"/>
                    <a:pt x="84" y="43"/>
                    <a:pt x="81" y="42"/>
                  </a:cubicBezTo>
                  <a:cubicBezTo>
                    <a:pt x="77" y="41"/>
                    <a:pt x="73" y="42"/>
                    <a:pt x="70" y="41"/>
                  </a:cubicBezTo>
                  <a:cubicBezTo>
                    <a:pt x="67" y="41"/>
                    <a:pt x="64" y="42"/>
                    <a:pt x="61" y="41"/>
                  </a:cubicBezTo>
                  <a:cubicBezTo>
                    <a:pt x="60" y="41"/>
                    <a:pt x="61" y="39"/>
                    <a:pt x="61" y="38"/>
                  </a:cubicBezTo>
                  <a:cubicBezTo>
                    <a:pt x="61" y="33"/>
                    <a:pt x="62" y="29"/>
                    <a:pt x="61" y="24"/>
                  </a:cubicBezTo>
                  <a:cubicBezTo>
                    <a:pt x="60" y="21"/>
                    <a:pt x="56" y="21"/>
                    <a:pt x="55" y="18"/>
                  </a:cubicBezTo>
                  <a:cubicBezTo>
                    <a:pt x="54" y="15"/>
                    <a:pt x="55" y="12"/>
                    <a:pt x="55" y="9"/>
                  </a:cubicBezTo>
                  <a:cubicBezTo>
                    <a:pt x="51" y="6"/>
                    <a:pt x="47" y="4"/>
                    <a:pt x="44" y="1"/>
                  </a:cubicBezTo>
                  <a:cubicBezTo>
                    <a:pt x="39" y="1"/>
                    <a:pt x="35" y="0"/>
                    <a:pt x="31" y="0"/>
                  </a:cubicBezTo>
                  <a:cubicBezTo>
                    <a:pt x="23" y="2"/>
                    <a:pt x="16" y="4"/>
                    <a:pt x="9" y="7"/>
                  </a:cubicBezTo>
                  <a:cubicBezTo>
                    <a:pt x="8" y="9"/>
                    <a:pt x="8" y="12"/>
                    <a:pt x="7" y="15"/>
                  </a:cubicBezTo>
                  <a:cubicBezTo>
                    <a:pt x="6" y="16"/>
                    <a:pt x="5" y="18"/>
                    <a:pt x="3" y="20"/>
                  </a:cubicBezTo>
                  <a:cubicBezTo>
                    <a:pt x="3" y="22"/>
                    <a:pt x="4" y="24"/>
                    <a:pt x="4" y="27"/>
                  </a:cubicBezTo>
                  <a:cubicBezTo>
                    <a:pt x="3" y="33"/>
                    <a:pt x="2" y="39"/>
                    <a:pt x="0" y="45"/>
                  </a:cubicBezTo>
                  <a:cubicBezTo>
                    <a:pt x="2" y="47"/>
                    <a:pt x="4" y="49"/>
                    <a:pt x="5" y="51"/>
                  </a:cubicBezTo>
                  <a:cubicBezTo>
                    <a:pt x="7" y="53"/>
                    <a:pt x="7" y="56"/>
                    <a:pt x="9" y="59"/>
                  </a:cubicBezTo>
                  <a:cubicBezTo>
                    <a:pt x="13" y="62"/>
                    <a:pt x="17" y="63"/>
                    <a:pt x="21" y="66"/>
                  </a:cubicBezTo>
                  <a:cubicBezTo>
                    <a:pt x="24" y="68"/>
                    <a:pt x="26" y="70"/>
                    <a:pt x="29" y="72"/>
                  </a:cubicBezTo>
                  <a:cubicBezTo>
                    <a:pt x="31" y="73"/>
                    <a:pt x="34" y="71"/>
                    <a:pt x="36" y="72"/>
                  </a:cubicBezTo>
                  <a:cubicBezTo>
                    <a:pt x="40" y="74"/>
                    <a:pt x="43" y="79"/>
                    <a:pt x="48" y="82"/>
                  </a:cubicBezTo>
                  <a:cubicBezTo>
                    <a:pt x="52" y="84"/>
                    <a:pt x="57" y="84"/>
                    <a:pt x="62" y="86"/>
                  </a:cubicBezTo>
                  <a:cubicBezTo>
                    <a:pt x="64" y="87"/>
                    <a:pt x="65" y="89"/>
                    <a:pt x="65" y="91"/>
                  </a:cubicBezTo>
                  <a:cubicBezTo>
                    <a:pt x="66" y="95"/>
                    <a:pt x="66" y="99"/>
                    <a:pt x="65" y="102"/>
                  </a:cubicBezTo>
                  <a:cubicBezTo>
                    <a:pt x="64" y="104"/>
                    <a:pt x="60" y="103"/>
                    <a:pt x="59" y="104"/>
                  </a:cubicBezTo>
                  <a:cubicBezTo>
                    <a:pt x="57" y="106"/>
                    <a:pt x="59" y="109"/>
                    <a:pt x="59" y="111"/>
                  </a:cubicBezTo>
                  <a:cubicBezTo>
                    <a:pt x="58" y="114"/>
                    <a:pt x="53" y="117"/>
                    <a:pt x="55" y="120"/>
                  </a:cubicBezTo>
                  <a:cubicBezTo>
                    <a:pt x="56" y="123"/>
                    <a:pt x="61" y="119"/>
                    <a:pt x="64" y="120"/>
                  </a:cubicBezTo>
                  <a:cubicBezTo>
                    <a:pt x="69" y="121"/>
                    <a:pt x="73" y="124"/>
                    <a:pt x="77" y="124"/>
                  </a:cubicBezTo>
                  <a:cubicBezTo>
                    <a:pt x="80" y="124"/>
                    <a:pt x="82" y="121"/>
                    <a:pt x="85" y="121"/>
                  </a:cubicBezTo>
                  <a:cubicBezTo>
                    <a:pt x="87" y="120"/>
                    <a:pt x="89" y="121"/>
                    <a:pt x="90" y="122"/>
                  </a:cubicBezTo>
                  <a:cubicBezTo>
                    <a:pt x="91" y="122"/>
                    <a:pt x="91" y="123"/>
                    <a:pt x="92" y="123"/>
                  </a:cubicBezTo>
                  <a:cubicBezTo>
                    <a:pt x="94" y="120"/>
                    <a:pt x="95" y="117"/>
                    <a:pt x="97" y="114"/>
                  </a:cubicBezTo>
                  <a:cubicBezTo>
                    <a:pt x="99" y="112"/>
                    <a:pt x="102" y="110"/>
                    <a:pt x="104" y="108"/>
                  </a:cubicBezTo>
                  <a:cubicBezTo>
                    <a:pt x="105" y="106"/>
                    <a:pt x="104" y="104"/>
                    <a:pt x="104" y="102"/>
                  </a:cubicBezTo>
                  <a:cubicBezTo>
                    <a:pt x="104" y="99"/>
                    <a:pt x="104" y="97"/>
                    <a:pt x="104" y="9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08" name="Freeform 2534"/>
            <p:cNvSpPr>
              <a:spLocks noChangeAspect="1"/>
            </p:cNvSpPr>
            <p:nvPr/>
          </p:nvSpPr>
          <p:spPr bwMode="auto">
            <a:xfrm>
              <a:off x="8074784" y="12299017"/>
              <a:ext cx="591035" cy="663837"/>
            </a:xfrm>
            <a:custGeom>
              <a:avLst/>
              <a:gdLst>
                <a:gd name="T0" fmla="*/ 12 w 74"/>
                <a:gd name="T1" fmla="*/ 81 h 91"/>
                <a:gd name="T2" fmla="*/ 19 w 74"/>
                <a:gd name="T3" fmla="*/ 78 h 91"/>
                <a:gd name="T4" fmla="*/ 22 w 74"/>
                <a:gd name="T5" fmla="*/ 67 h 91"/>
                <a:gd name="T6" fmla="*/ 19 w 74"/>
                <a:gd name="T7" fmla="*/ 65 h 91"/>
                <a:gd name="T8" fmla="*/ 17 w 74"/>
                <a:gd name="T9" fmla="*/ 67 h 91"/>
                <a:gd name="T10" fmla="*/ 13 w 74"/>
                <a:gd name="T11" fmla="*/ 66 h 91"/>
                <a:gd name="T12" fmla="*/ 10 w 74"/>
                <a:gd name="T13" fmla="*/ 69 h 91"/>
                <a:gd name="T14" fmla="*/ 1 w 74"/>
                <a:gd name="T15" fmla="*/ 65 h 91"/>
                <a:gd name="T16" fmla="*/ 2 w 74"/>
                <a:gd name="T17" fmla="*/ 60 h 91"/>
                <a:gd name="T18" fmla="*/ 5 w 74"/>
                <a:gd name="T19" fmla="*/ 54 h 91"/>
                <a:gd name="T20" fmla="*/ 2 w 74"/>
                <a:gd name="T21" fmla="*/ 50 h 91"/>
                <a:gd name="T22" fmla="*/ 2 w 74"/>
                <a:gd name="T23" fmla="*/ 43 h 91"/>
                <a:gd name="T24" fmla="*/ 7 w 74"/>
                <a:gd name="T25" fmla="*/ 35 h 91"/>
                <a:gd name="T26" fmla="*/ 5 w 74"/>
                <a:gd name="T27" fmla="*/ 31 h 91"/>
                <a:gd name="T28" fmla="*/ 12 w 74"/>
                <a:gd name="T29" fmla="*/ 24 h 91"/>
                <a:gd name="T30" fmla="*/ 13 w 74"/>
                <a:gd name="T31" fmla="*/ 17 h 91"/>
                <a:gd name="T32" fmla="*/ 13 w 74"/>
                <a:gd name="T33" fmla="*/ 11 h 91"/>
                <a:gd name="T34" fmla="*/ 20 w 74"/>
                <a:gd name="T35" fmla="*/ 7 h 91"/>
                <a:gd name="T36" fmla="*/ 28 w 74"/>
                <a:gd name="T37" fmla="*/ 2 h 91"/>
                <a:gd name="T38" fmla="*/ 32 w 74"/>
                <a:gd name="T39" fmla="*/ 0 h 91"/>
                <a:gd name="T40" fmla="*/ 41 w 74"/>
                <a:gd name="T41" fmla="*/ 4 h 91"/>
                <a:gd name="T42" fmla="*/ 45 w 74"/>
                <a:gd name="T43" fmla="*/ 7 h 91"/>
                <a:gd name="T44" fmla="*/ 51 w 74"/>
                <a:gd name="T45" fmla="*/ 11 h 91"/>
                <a:gd name="T46" fmla="*/ 54 w 74"/>
                <a:gd name="T47" fmla="*/ 16 h 91"/>
                <a:gd name="T48" fmla="*/ 59 w 74"/>
                <a:gd name="T49" fmla="*/ 16 h 91"/>
                <a:gd name="T50" fmla="*/ 64 w 74"/>
                <a:gd name="T51" fmla="*/ 18 h 91"/>
                <a:gd name="T52" fmla="*/ 69 w 74"/>
                <a:gd name="T53" fmla="*/ 18 h 91"/>
                <a:gd name="T54" fmla="*/ 70 w 74"/>
                <a:gd name="T55" fmla="*/ 16 h 91"/>
                <a:gd name="T56" fmla="*/ 75 w 74"/>
                <a:gd name="T57" fmla="*/ 17 h 91"/>
                <a:gd name="T58" fmla="*/ 84 w 74"/>
                <a:gd name="T59" fmla="*/ 24 h 91"/>
                <a:gd name="T60" fmla="*/ 84 w 74"/>
                <a:gd name="T61" fmla="*/ 26 h 91"/>
                <a:gd name="T62" fmla="*/ 88 w 74"/>
                <a:gd name="T63" fmla="*/ 32 h 91"/>
                <a:gd name="T64" fmla="*/ 88 w 74"/>
                <a:gd name="T65" fmla="*/ 40 h 91"/>
                <a:gd name="T66" fmla="*/ 84 w 74"/>
                <a:gd name="T67" fmla="*/ 42 h 91"/>
                <a:gd name="T68" fmla="*/ 82 w 74"/>
                <a:gd name="T69" fmla="*/ 52 h 91"/>
                <a:gd name="T70" fmla="*/ 77 w 74"/>
                <a:gd name="T71" fmla="*/ 56 h 91"/>
                <a:gd name="T72" fmla="*/ 70 w 74"/>
                <a:gd name="T73" fmla="*/ 63 h 91"/>
                <a:gd name="T74" fmla="*/ 69 w 74"/>
                <a:gd name="T75" fmla="*/ 67 h 91"/>
                <a:gd name="T76" fmla="*/ 46 w 74"/>
                <a:gd name="T77" fmla="*/ 77 h 91"/>
                <a:gd name="T78" fmla="*/ 40 w 74"/>
                <a:gd name="T79" fmla="*/ 81 h 91"/>
                <a:gd name="T80" fmla="*/ 36 w 74"/>
                <a:gd name="T81" fmla="*/ 101 h 91"/>
                <a:gd name="T82" fmla="*/ 30 w 74"/>
                <a:gd name="T83" fmla="*/ 109 h 91"/>
                <a:gd name="T84" fmla="*/ 28 w 74"/>
                <a:gd name="T85" fmla="*/ 108 h 91"/>
                <a:gd name="T86" fmla="*/ 25 w 74"/>
                <a:gd name="T87" fmla="*/ 99 h 91"/>
                <a:gd name="T88" fmla="*/ 17 w 74"/>
                <a:gd name="T89" fmla="*/ 97 h 91"/>
                <a:gd name="T90" fmla="*/ 11 w 74"/>
                <a:gd name="T91" fmla="*/ 101 h 91"/>
                <a:gd name="T92" fmla="*/ 11 w 74"/>
                <a:gd name="T93" fmla="*/ 97 h 91"/>
                <a:gd name="T94" fmla="*/ 8 w 74"/>
                <a:gd name="T95" fmla="*/ 92 h 91"/>
                <a:gd name="T96" fmla="*/ 14 w 74"/>
                <a:gd name="T97" fmla="*/ 90 h 91"/>
                <a:gd name="T98" fmla="*/ 16 w 74"/>
                <a:gd name="T99" fmla="*/ 87 h 91"/>
                <a:gd name="T100" fmla="*/ 12 w 74"/>
                <a:gd name="T101" fmla="*/ 81 h 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4"/>
                <a:gd name="T154" fmla="*/ 0 h 91"/>
                <a:gd name="T155" fmla="*/ 74 w 74"/>
                <a:gd name="T156" fmla="*/ 91 h 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4" h="91">
                  <a:moveTo>
                    <a:pt x="10" y="68"/>
                  </a:moveTo>
                  <a:cubicBezTo>
                    <a:pt x="12" y="67"/>
                    <a:pt x="15" y="67"/>
                    <a:pt x="16" y="65"/>
                  </a:cubicBezTo>
                  <a:cubicBezTo>
                    <a:pt x="18" y="63"/>
                    <a:pt x="18" y="60"/>
                    <a:pt x="18" y="56"/>
                  </a:cubicBezTo>
                  <a:cubicBezTo>
                    <a:pt x="18" y="55"/>
                    <a:pt x="17" y="54"/>
                    <a:pt x="16" y="54"/>
                  </a:cubicBezTo>
                  <a:cubicBezTo>
                    <a:pt x="15" y="54"/>
                    <a:pt x="15" y="56"/>
                    <a:pt x="14" y="56"/>
                  </a:cubicBezTo>
                  <a:cubicBezTo>
                    <a:pt x="13" y="56"/>
                    <a:pt x="12" y="54"/>
                    <a:pt x="11" y="55"/>
                  </a:cubicBezTo>
                  <a:cubicBezTo>
                    <a:pt x="10" y="55"/>
                    <a:pt x="9" y="58"/>
                    <a:pt x="8" y="58"/>
                  </a:cubicBezTo>
                  <a:cubicBezTo>
                    <a:pt x="5" y="57"/>
                    <a:pt x="3" y="56"/>
                    <a:pt x="1" y="54"/>
                  </a:cubicBezTo>
                  <a:cubicBezTo>
                    <a:pt x="0" y="53"/>
                    <a:pt x="2" y="51"/>
                    <a:pt x="2" y="50"/>
                  </a:cubicBezTo>
                  <a:cubicBezTo>
                    <a:pt x="3" y="48"/>
                    <a:pt x="4" y="47"/>
                    <a:pt x="4" y="45"/>
                  </a:cubicBezTo>
                  <a:cubicBezTo>
                    <a:pt x="4" y="44"/>
                    <a:pt x="2" y="43"/>
                    <a:pt x="2" y="42"/>
                  </a:cubicBezTo>
                  <a:cubicBezTo>
                    <a:pt x="1" y="40"/>
                    <a:pt x="1" y="37"/>
                    <a:pt x="2" y="36"/>
                  </a:cubicBezTo>
                  <a:cubicBezTo>
                    <a:pt x="2" y="33"/>
                    <a:pt x="5" y="31"/>
                    <a:pt x="6" y="29"/>
                  </a:cubicBezTo>
                  <a:cubicBezTo>
                    <a:pt x="6" y="28"/>
                    <a:pt x="3" y="27"/>
                    <a:pt x="4" y="26"/>
                  </a:cubicBezTo>
                  <a:cubicBezTo>
                    <a:pt x="5" y="24"/>
                    <a:pt x="8" y="22"/>
                    <a:pt x="10" y="20"/>
                  </a:cubicBezTo>
                  <a:cubicBezTo>
                    <a:pt x="11" y="18"/>
                    <a:pt x="11" y="16"/>
                    <a:pt x="11" y="14"/>
                  </a:cubicBezTo>
                  <a:cubicBezTo>
                    <a:pt x="12" y="12"/>
                    <a:pt x="10" y="10"/>
                    <a:pt x="11" y="9"/>
                  </a:cubicBezTo>
                  <a:cubicBezTo>
                    <a:pt x="12" y="7"/>
                    <a:pt x="15" y="7"/>
                    <a:pt x="17" y="6"/>
                  </a:cubicBezTo>
                  <a:cubicBezTo>
                    <a:pt x="19" y="5"/>
                    <a:pt x="21" y="3"/>
                    <a:pt x="23" y="2"/>
                  </a:cubicBezTo>
                  <a:cubicBezTo>
                    <a:pt x="24" y="1"/>
                    <a:pt x="26" y="1"/>
                    <a:pt x="27" y="0"/>
                  </a:cubicBezTo>
                  <a:lnTo>
                    <a:pt x="34" y="3"/>
                  </a:lnTo>
                  <a:lnTo>
                    <a:pt x="37" y="6"/>
                  </a:lnTo>
                  <a:lnTo>
                    <a:pt x="42" y="9"/>
                  </a:lnTo>
                  <a:lnTo>
                    <a:pt x="45" y="13"/>
                  </a:lnTo>
                  <a:lnTo>
                    <a:pt x="49" y="13"/>
                  </a:lnTo>
                  <a:lnTo>
                    <a:pt x="53" y="15"/>
                  </a:lnTo>
                  <a:lnTo>
                    <a:pt x="57" y="15"/>
                  </a:lnTo>
                  <a:lnTo>
                    <a:pt x="58" y="13"/>
                  </a:lnTo>
                  <a:lnTo>
                    <a:pt x="62" y="14"/>
                  </a:lnTo>
                  <a:lnTo>
                    <a:pt x="70" y="20"/>
                  </a:lnTo>
                  <a:cubicBezTo>
                    <a:pt x="70" y="21"/>
                    <a:pt x="70" y="21"/>
                    <a:pt x="70" y="22"/>
                  </a:cubicBezTo>
                  <a:cubicBezTo>
                    <a:pt x="71" y="24"/>
                    <a:pt x="73" y="25"/>
                    <a:pt x="73" y="27"/>
                  </a:cubicBezTo>
                  <a:cubicBezTo>
                    <a:pt x="74" y="29"/>
                    <a:pt x="74" y="31"/>
                    <a:pt x="73" y="33"/>
                  </a:cubicBezTo>
                  <a:cubicBezTo>
                    <a:pt x="73" y="34"/>
                    <a:pt x="70" y="33"/>
                    <a:pt x="70" y="35"/>
                  </a:cubicBezTo>
                  <a:cubicBezTo>
                    <a:pt x="68" y="37"/>
                    <a:pt x="69" y="40"/>
                    <a:pt x="68" y="43"/>
                  </a:cubicBezTo>
                  <a:cubicBezTo>
                    <a:pt x="67" y="44"/>
                    <a:pt x="65" y="46"/>
                    <a:pt x="64" y="47"/>
                  </a:cubicBezTo>
                  <a:cubicBezTo>
                    <a:pt x="62" y="49"/>
                    <a:pt x="59" y="51"/>
                    <a:pt x="58" y="53"/>
                  </a:cubicBezTo>
                  <a:cubicBezTo>
                    <a:pt x="57" y="54"/>
                    <a:pt x="58" y="55"/>
                    <a:pt x="57" y="56"/>
                  </a:cubicBezTo>
                  <a:cubicBezTo>
                    <a:pt x="51" y="59"/>
                    <a:pt x="45" y="61"/>
                    <a:pt x="38" y="64"/>
                  </a:cubicBezTo>
                  <a:cubicBezTo>
                    <a:pt x="36" y="65"/>
                    <a:pt x="34" y="66"/>
                    <a:pt x="33" y="68"/>
                  </a:cubicBezTo>
                  <a:cubicBezTo>
                    <a:pt x="32" y="73"/>
                    <a:pt x="31" y="79"/>
                    <a:pt x="30" y="84"/>
                  </a:cubicBezTo>
                  <a:cubicBezTo>
                    <a:pt x="29" y="87"/>
                    <a:pt x="27" y="89"/>
                    <a:pt x="25" y="91"/>
                  </a:cubicBezTo>
                  <a:cubicBezTo>
                    <a:pt x="25" y="91"/>
                    <a:pt x="24" y="90"/>
                    <a:pt x="23" y="90"/>
                  </a:cubicBezTo>
                  <a:cubicBezTo>
                    <a:pt x="22" y="88"/>
                    <a:pt x="22" y="85"/>
                    <a:pt x="21" y="83"/>
                  </a:cubicBezTo>
                  <a:cubicBezTo>
                    <a:pt x="19" y="81"/>
                    <a:pt x="16" y="81"/>
                    <a:pt x="14" y="81"/>
                  </a:cubicBezTo>
                  <a:cubicBezTo>
                    <a:pt x="12" y="82"/>
                    <a:pt x="11" y="84"/>
                    <a:pt x="9" y="84"/>
                  </a:cubicBezTo>
                  <a:cubicBezTo>
                    <a:pt x="8" y="84"/>
                    <a:pt x="9" y="82"/>
                    <a:pt x="9" y="81"/>
                  </a:cubicBezTo>
                  <a:cubicBezTo>
                    <a:pt x="8" y="80"/>
                    <a:pt x="8" y="79"/>
                    <a:pt x="7" y="77"/>
                  </a:cubicBezTo>
                  <a:cubicBezTo>
                    <a:pt x="8" y="76"/>
                    <a:pt x="10" y="76"/>
                    <a:pt x="12" y="75"/>
                  </a:cubicBezTo>
                  <a:cubicBezTo>
                    <a:pt x="12" y="75"/>
                    <a:pt x="13" y="74"/>
                    <a:pt x="13" y="73"/>
                  </a:cubicBezTo>
                  <a:cubicBezTo>
                    <a:pt x="12" y="71"/>
                    <a:pt x="11" y="70"/>
                    <a:pt x="10" y="68"/>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09" name="Freeform 2535"/>
            <p:cNvSpPr>
              <a:spLocks noChangeAspect="1"/>
            </p:cNvSpPr>
            <p:nvPr/>
          </p:nvSpPr>
          <p:spPr bwMode="auto">
            <a:xfrm>
              <a:off x="9040415" y="10331491"/>
              <a:ext cx="382923" cy="223946"/>
            </a:xfrm>
            <a:custGeom>
              <a:avLst/>
              <a:gdLst>
                <a:gd name="T0" fmla="*/ 5 w 47"/>
                <a:gd name="T1" fmla="*/ 30 h 30"/>
                <a:gd name="T2" fmla="*/ 8 w 47"/>
                <a:gd name="T3" fmla="*/ 36 h 30"/>
                <a:gd name="T4" fmla="*/ 15 w 47"/>
                <a:gd name="T5" fmla="*/ 26 h 30"/>
                <a:gd name="T6" fmla="*/ 24 w 47"/>
                <a:gd name="T7" fmla="*/ 28 h 30"/>
                <a:gd name="T8" fmla="*/ 34 w 47"/>
                <a:gd name="T9" fmla="*/ 24 h 30"/>
                <a:gd name="T10" fmla="*/ 50 w 47"/>
                <a:gd name="T11" fmla="*/ 25 h 30"/>
                <a:gd name="T12" fmla="*/ 56 w 47"/>
                <a:gd name="T13" fmla="*/ 19 h 30"/>
                <a:gd name="T14" fmla="*/ 47 w 47"/>
                <a:gd name="T15" fmla="*/ 12 h 30"/>
                <a:gd name="T16" fmla="*/ 36 w 47"/>
                <a:gd name="T17" fmla="*/ 7 h 30"/>
                <a:gd name="T18" fmla="*/ 29 w 47"/>
                <a:gd name="T19" fmla="*/ 5 h 30"/>
                <a:gd name="T20" fmla="*/ 16 w 47"/>
                <a:gd name="T21" fmla="*/ 0 h 30"/>
                <a:gd name="T22" fmla="*/ 5 w 47"/>
                <a:gd name="T23" fmla="*/ 1 h 30"/>
                <a:gd name="T24" fmla="*/ 6 w 47"/>
                <a:gd name="T25" fmla="*/ 10 h 30"/>
                <a:gd name="T26" fmla="*/ 4 w 47"/>
                <a:gd name="T27" fmla="*/ 13 h 30"/>
                <a:gd name="T28" fmla="*/ 5 w 47"/>
                <a:gd name="T29" fmla="*/ 17 h 30"/>
                <a:gd name="T30" fmla="*/ 0 w 47"/>
                <a:gd name="T31" fmla="*/ 22 h 30"/>
                <a:gd name="T32" fmla="*/ 6 w 47"/>
                <a:gd name="T33" fmla="*/ 28 h 30"/>
                <a:gd name="T34" fmla="*/ 5 w 47"/>
                <a:gd name="T35" fmla="*/ 3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30"/>
                <a:gd name="T56" fmla="*/ 47 w 4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30">
                  <a:moveTo>
                    <a:pt x="4" y="25"/>
                  </a:moveTo>
                  <a:cubicBezTo>
                    <a:pt x="5" y="27"/>
                    <a:pt x="6" y="30"/>
                    <a:pt x="7" y="30"/>
                  </a:cubicBezTo>
                  <a:cubicBezTo>
                    <a:pt x="10" y="28"/>
                    <a:pt x="9" y="23"/>
                    <a:pt x="12" y="22"/>
                  </a:cubicBezTo>
                  <a:cubicBezTo>
                    <a:pt x="14" y="21"/>
                    <a:pt x="17" y="23"/>
                    <a:pt x="20" y="23"/>
                  </a:cubicBezTo>
                  <a:cubicBezTo>
                    <a:pt x="23" y="23"/>
                    <a:pt x="25" y="20"/>
                    <a:pt x="28" y="20"/>
                  </a:cubicBezTo>
                  <a:cubicBezTo>
                    <a:pt x="32" y="20"/>
                    <a:pt x="37" y="22"/>
                    <a:pt x="41" y="21"/>
                  </a:cubicBezTo>
                  <a:cubicBezTo>
                    <a:pt x="44" y="20"/>
                    <a:pt x="47" y="18"/>
                    <a:pt x="46" y="16"/>
                  </a:cubicBezTo>
                  <a:cubicBezTo>
                    <a:pt x="46" y="13"/>
                    <a:pt x="42" y="11"/>
                    <a:pt x="39" y="10"/>
                  </a:cubicBezTo>
                  <a:cubicBezTo>
                    <a:pt x="36" y="8"/>
                    <a:pt x="33" y="8"/>
                    <a:pt x="30" y="6"/>
                  </a:cubicBezTo>
                  <a:cubicBezTo>
                    <a:pt x="28" y="6"/>
                    <a:pt x="26" y="4"/>
                    <a:pt x="24" y="4"/>
                  </a:cubicBezTo>
                  <a:cubicBezTo>
                    <a:pt x="20" y="2"/>
                    <a:pt x="16" y="1"/>
                    <a:pt x="13" y="0"/>
                  </a:cubicBezTo>
                  <a:cubicBezTo>
                    <a:pt x="10" y="0"/>
                    <a:pt x="7" y="1"/>
                    <a:pt x="4" y="1"/>
                  </a:cubicBezTo>
                  <a:cubicBezTo>
                    <a:pt x="5" y="4"/>
                    <a:pt x="6" y="6"/>
                    <a:pt x="5" y="8"/>
                  </a:cubicBezTo>
                  <a:cubicBezTo>
                    <a:pt x="5" y="10"/>
                    <a:pt x="4" y="10"/>
                    <a:pt x="3" y="11"/>
                  </a:cubicBezTo>
                  <a:cubicBezTo>
                    <a:pt x="3" y="12"/>
                    <a:pt x="4" y="13"/>
                    <a:pt x="4" y="14"/>
                  </a:cubicBezTo>
                  <a:cubicBezTo>
                    <a:pt x="3" y="16"/>
                    <a:pt x="0" y="17"/>
                    <a:pt x="0" y="18"/>
                  </a:cubicBezTo>
                  <a:cubicBezTo>
                    <a:pt x="1" y="20"/>
                    <a:pt x="4" y="21"/>
                    <a:pt x="5" y="23"/>
                  </a:cubicBezTo>
                  <a:cubicBezTo>
                    <a:pt x="5" y="24"/>
                    <a:pt x="4" y="25"/>
                    <a:pt x="4" y="25"/>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10" name="Freeform 2537"/>
            <p:cNvSpPr>
              <a:spLocks noChangeAspect="1"/>
            </p:cNvSpPr>
            <p:nvPr/>
          </p:nvSpPr>
          <p:spPr bwMode="auto">
            <a:xfrm>
              <a:off x="7292290" y="10491452"/>
              <a:ext cx="133190" cy="263934"/>
            </a:xfrm>
            <a:custGeom>
              <a:avLst/>
              <a:gdLst>
                <a:gd name="T0" fmla="*/ 6 w 17"/>
                <a:gd name="T1" fmla="*/ 43 h 36"/>
                <a:gd name="T2" fmla="*/ 9 w 17"/>
                <a:gd name="T3" fmla="*/ 37 h 36"/>
                <a:gd name="T4" fmla="*/ 15 w 17"/>
                <a:gd name="T5" fmla="*/ 32 h 36"/>
                <a:gd name="T6" fmla="*/ 15 w 17"/>
                <a:gd name="T7" fmla="*/ 20 h 36"/>
                <a:gd name="T8" fmla="*/ 16 w 17"/>
                <a:gd name="T9" fmla="*/ 13 h 36"/>
                <a:gd name="T10" fmla="*/ 20 w 17"/>
                <a:gd name="T11" fmla="*/ 2 h 36"/>
                <a:gd name="T12" fmla="*/ 15 w 17"/>
                <a:gd name="T13" fmla="*/ 4 h 36"/>
                <a:gd name="T14" fmla="*/ 16 w 17"/>
                <a:gd name="T15" fmla="*/ 0 h 36"/>
                <a:gd name="T16" fmla="*/ 11 w 17"/>
                <a:gd name="T17" fmla="*/ 5 h 36"/>
                <a:gd name="T18" fmla="*/ 8 w 17"/>
                <a:gd name="T19" fmla="*/ 11 h 36"/>
                <a:gd name="T20" fmla="*/ 5 w 17"/>
                <a:gd name="T21" fmla="*/ 10 h 36"/>
                <a:gd name="T22" fmla="*/ 2 w 17"/>
                <a:gd name="T23" fmla="*/ 12 h 36"/>
                <a:gd name="T24" fmla="*/ 4 w 17"/>
                <a:gd name="T25" fmla="*/ 24 h 36"/>
                <a:gd name="T26" fmla="*/ 0 w 17"/>
                <a:gd name="T27" fmla="*/ 43 h 36"/>
                <a:gd name="T28" fmla="*/ 6 w 17"/>
                <a:gd name="T29" fmla="*/ 43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36"/>
                <a:gd name="T47" fmla="*/ 17 w 17"/>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36">
                  <a:moveTo>
                    <a:pt x="5" y="36"/>
                  </a:moveTo>
                  <a:cubicBezTo>
                    <a:pt x="6" y="35"/>
                    <a:pt x="7" y="32"/>
                    <a:pt x="8" y="31"/>
                  </a:cubicBezTo>
                  <a:cubicBezTo>
                    <a:pt x="9" y="29"/>
                    <a:pt x="12" y="29"/>
                    <a:pt x="13" y="27"/>
                  </a:cubicBezTo>
                  <a:cubicBezTo>
                    <a:pt x="14" y="24"/>
                    <a:pt x="12" y="21"/>
                    <a:pt x="13" y="17"/>
                  </a:cubicBezTo>
                  <a:cubicBezTo>
                    <a:pt x="13" y="15"/>
                    <a:pt x="13" y="13"/>
                    <a:pt x="14" y="11"/>
                  </a:cubicBezTo>
                  <a:cubicBezTo>
                    <a:pt x="15" y="8"/>
                    <a:pt x="17" y="5"/>
                    <a:pt x="17" y="2"/>
                  </a:cubicBezTo>
                  <a:cubicBezTo>
                    <a:pt x="17" y="1"/>
                    <a:pt x="15" y="4"/>
                    <a:pt x="13" y="3"/>
                  </a:cubicBezTo>
                  <a:cubicBezTo>
                    <a:pt x="13" y="3"/>
                    <a:pt x="14" y="1"/>
                    <a:pt x="14" y="0"/>
                  </a:cubicBezTo>
                  <a:cubicBezTo>
                    <a:pt x="12" y="1"/>
                    <a:pt x="10" y="3"/>
                    <a:pt x="9" y="4"/>
                  </a:cubicBezTo>
                  <a:cubicBezTo>
                    <a:pt x="9" y="6"/>
                    <a:pt x="9" y="8"/>
                    <a:pt x="7" y="9"/>
                  </a:cubicBezTo>
                  <a:cubicBezTo>
                    <a:pt x="6" y="10"/>
                    <a:pt x="5" y="7"/>
                    <a:pt x="4" y="8"/>
                  </a:cubicBezTo>
                  <a:cubicBezTo>
                    <a:pt x="3" y="8"/>
                    <a:pt x="3" y="9"/>
                    <a:pt x="2" y="10"/>
                  </a:cubicBezTo>
                  <a:cubicBezTo>
                    <a:pt x="2" y="14"/>
                    <a:pt x="2" y="16"/>
                    <a:pt x="3" y="20"/>
                  </a:cubicBezTo>
                  <a:cubicBezTo>
                    <a:pt x="2" y="25"/>
                    <a:pt x="1" y="31"/>
                    <a:pt x="0" y="36"/>
                  </a:cubicBezTo>
                  <a:cubicBezTo>
                    <a:pt x="2" y="36"/>
                    <a:pt x="3" y="36"/>
                    <a:pt x="5" y="3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11" name="Freeform 2539"/>
            <p:cNvSpPr>
              <a:spLocks noChangeAspect="1"/>
            </p:cNvSpPr>
            <p:nvPr/>
          </p:nvSpPr>
          <p:spPr bwMode="auto">
            <a:xfrm>
              <a:off x="7167427" y="10907352"/>
              <a:ext cx="266381" cy="159961"/>
            </a:xfrm>
            <a:custGeom>
              <a:avLst/>
              <a:gdLst>
                <a:gd name="T0" fmla="*/ 38 w 33"/>
                <a:gd name="T1" fmla="*/ 20 h 22"/>
                <a:gd name="T2" fmla="*/ 38 w 33"/>
                <a:gd name="T3" fmla="*/ 14 h 22"/>
                <a:gd name="T4" fmla="*/ 35 w 33"/>
                <a:gd name="T5" fmla="*/ 11 h 22"/>
                <a:gd name="T6" fmla="*/ 28 w 33"/>
                <a:gd name="T7" fmla="*/ 12 h 22"/>
                <a:gd name="T8" fmla="*/ 28 w 33"/>
                <a:gd name="T9" fmla="*/ 7 h 22"/>
                <a:gd name="T10" fmla="*/ 24 w 33"/>
                <a:gd name="T11" fmla="*/ 6 h 22"/>
                <a:gd name="T12" fmla="*/ 20 w 33"/>
                <a:gd name="T13" fmla="*/ 4 h 22"/>
                <a:gd name="T14" fmla="*/ 18 w 33"/>
                <a:gd name="T15" fmla="*/ 0 h 22"/>
                <a:gd name="T16" fmla="*/ 15 w 33"/>
                <a:gd name="T17" fmla="*/ 0 h 22"/>
                <a:gd name="T18" fmla="*/ 11 w 33"/>
                <a:gd name="T19" fmla="*/ 1 h 22"/>
                <a:gd name="T20" fmla="*/ 8 w 33"/>
                <a:gd name="T21" fmla="*/ 9 h 22"/>
                <a:gd name="T22" fmla="*/ 5 w 33"/>
                <a:gd name="T23" fmla="*/ 9 h 22"/>
                <a:gd name="T24" fmla="*/ 0 w 33"/>
                <a:gd name="T25" fmla="*/ 13 h 22"/>
                <a:gd name="T26" fmla="*/ 6 w 33"/>
                <a:gd name="T27" fmla="*/ 15 h 22"/>
                <a:gd name="T28" fmla="*/ 8 w 33"/>
                <a:gd name="T29" fmla="*/ 19 h 22"/>
                <a:gd name="T30" fmla="*/ 17 w 33"/>
                <a:gd name="T31" fmla="*/ 20 h 22"/>
                <a:gd name="T32" fmla="*/ 19 w 33"/>
                <a:gd name="T33" fmla="*/ 22 h 22"/>
                <a:gd name="T34" fmla="*/ 26 w 33"/>
                <a:gd name="T35" fmla="*/ 21 h 22"/>
                <a:gd name="T36" fmla="*/ 31 w 33"/>
                <a:gd name="T37" fmla="*/ 25 h 22"/>
                <a:gd name="T38" fmla="*/ 34 w 33"/>
                <a:gd name="T39" fmla="*/ 25 h 22"/>
                <a:gd name="T40" fmla="*/ 35 w 33"/>
                <a:gd name="T41" fmla="*/ 21 h 22"/>
                <a:gd name="T42" fmla="*/ 38 w 33"/>
                <a:gd name="T43" fmla="*/ 20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
                <a:gd name="T67" fmla="*/ 0 h 22"/>
                <a:gd name="T68" fmla="*/ 33 w 33"/>
                <a:gd name="T69" fmla="*/ 22 h 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 h="22">
                  <a:moveTo>
                    <a:pt x="32" y="17"/>
                  </a:moveTo>
                  <a:cubicBezTo>
                    <a:pt x="32" y="15"/>
                    <a:pt x="33" y="14"/>
                    <a:pt x="32" y="12"/>
                  </a:cubicBezTo>
                  <a:cubicBezTo>
                    <a:pt x="32" y="10"/>
                    <a:pt x="31" y="10"/>
                    <a:pt x="30" y="9"/>
                  </a:cubicBezTo>
                  <a:cubicBezTo>
                    <a:pt x="28" y="9"/>
                    <a:pt x="26" y="11"/>
                    <a:pt x="24" y="10"/>
                  </a:cubicBezTo>
                  <a:cubicBezTo>
                    <a:pt x="23" y="9"/>
                    <a:pt x="25" y="7"/>
                    <a:pt x="24" y="6"/>
                  </a:cubicBezTo>
                  <a:cubicBezTo>
                    <a:pt x="23" y="5"/>
                    <a:pt x="21" y="5"/>
                    <a:pt x="20" y="5"/>
                  </a:cubicBezTo>
                  <a:cubicBezTo>
                    <a:pt x="19" y="4"/>
                    <a:pt x="18" y="4"/>
                    <a:pt x="17" y="3"/>
                  </a:cubicBezTo>
                  <a:cubicBezTo>
                    <a:pt x="16" y="2"/>
                    <a:pt x="15" y="1"/>
                    <a:pt x="15" y="0"/>
                  </a:cubicBezTo>
                  <a:cubicBezTo>
                    <a:pt x="14" y="0"/>
                    <a:pt x="13" y="0"/>
                    <a:pt x="13" y="0"/>
                  </a:cubicBezTo>
                  <a:cubicBezTo>
                    <a:pt x="11" y="0"/>
                    <a:pt x="9" y="0"/>
                    <a:pt x="9" y="1"/>
                  </a:cubicBezTo>
                  <a:cubicBezTo>
                    <a:pt x="7" y="3"/>
                    <a:pt x="8" y="6"/>
                    <a:pt x="7" y="8"/>
                  </a:cubicBezTo>
                  <a:cubicBezTo>
                    <a:pt x="6" y="9"/>
                    <a:pt x="5" y="8"/>
                    <a:pt x="4" y="8"/>
                  </a:cubicBezTo>
                  <a:cubicBezTo>
                    <a:pt x="3" y="9"/>
                    <a:pt x="2" y="10"/>
                    <a:pt x="0" y="11"/>
                  </a:cubicBezTo>
                  <a:cubicBezTo>
                    <a:pt x="2" y="12"/>
                    <a:pt x="4" y="12"/>
                    <a:pt x="5" y="13"/>
                  </a:cubicBezTo>
                  <a:cubicBezTo>
                    <a:pt x="6" y="13"/>
                    <a:pt x="6" y="15"/>
                    <a:pt x="7" y="16"/>
                  </a:cubicBezTo>
                  <a:cubicBezTo>
                    <a:pt x="9" y="17"/>
                    <a:pt x="12" y="16"/>
                    <a:pt x="14" y="17"/>
                  </a:cubicBezTo>
                  <a:cubicBezTo>
                    <a:pt x="15" y="17"/>
                    <a:pt x="15" y="19"/>
                    <a:pt x="16" y="19"/>
                  </a:cubicBezTo>
                  <a:cubicBezTo>
                    <a:pt x="18" y="19"/>
                    <a:pt x="20" y="17"/>
                    <a:pt x="22" y="18"/>
                  </a:cubicBezTo>
                  <a:cubicBezTo>
                    <a:pt x="24" y="18"/>
                    <a:pt x="24" y="21"/>
                    <a:pt x="26" y="21"/>
                  </a:cubicBezTo>
                  <a:cubicBezTo>
                    <a:pt x="27" y="22"/>
                    <a:pt x="29" y="22"/>
                    <a:pt x="29" y="21"/>
                  </a:cubicBezTo>
                  <a:cubicBezTo>
                    <a:pt x="30" y="20"/>
                    <a:pt x="29" y="18"/>
                    <a:pt x="30" y="18"/>
                  </a:cubicBezTo>
                  <a:cubicBezTo>
                    <a:pt x="30" y="17"/>
                    <a:pt x="31" y="17"/>
                    <a:pt x="32" y="1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12" name="Freeform 2540"/>
            <p:cNvSpPr>
              <a:spLocks noChangeAspect="1"/>
            </p:cNvSpPr>
            <p:nvPr/>
          </p:nvSpPr>
          <p:spPr bwMode="auto">
            <a:xfrm>
              <a:off x="7292290" y="10763387"/>
              <a:ext cx="599357" cy="319923"/>
            </a:xfrm>
            <a:custGeom>
              <a:avLst/>
              <a:gdLst>
                <a:gd name="T0" fmla="*/ 20 w 75"/>
                <a:gd name="T1" fmla="*/ 45 h 44"/>
                <a:gd name="T2" fmla="*/ 20 w 75"/>
                <a:gd name="T3" fmla="*/ 39 h 44"/>
                <a:gd name="T4" fmla="*/ 18 w 75"/>
                <a:gd name="T5" fmla="*/ 35 h 44"/>
                <a:gd name="T6" fmla="*/ 11 w 75"/>
                <a:gd name="T7" fmla="*/ 36 h 44"/>
                <a:gd name="T8" fmla="*/ 11 w 75"/>
                <a:gd name="T9" fmla="*/ 31 h 44"/>
                <a:gd name="T10" fmla="*/ 6 w 75"/>
                <a:gd name="T11" fmla="*/ 30 h 44"/>
                <a:gd name="T12" fmla="*/ 2 w 75"/>
                <a:gd name="T13" fmla="*/ 28 h 44"/>
                <a:gd name="T14" fmla="*/ 0 w 75"/>
                <a:gd name="T15" fmla="*/ 24 h 44"/>
                <a:gd name="T16" fmla="*/ 0 w 75"/>
                <a:gd name="T17" fmla="*/ 17 h 44"/>
                <a:gd name="T18" fmla="*/ 6 w 75"/>
                <a:gd name="T19" fmla="*/ 13 h 44"/>
                <a:gd name="T20" fmla="*/ 14 w 75"/>
                <a:gd name="T21" fmla="*/ 7 h 44"/>
                <a:gd name="T22" fmla="*/ 16 w 75"/>
                <a:gd name="T23" fmla="*/ 4 h 44"/>
                <a:gd name="T24" fmla="*/ 22 w 75"/>
                <a:gd name="T25" fmla="*/ 0 h 44"/>
                <a:gd name="T26" fmla="*/ 28 w 75"/>
                <a:gd name="T27" fmla="*/ 1 h 44"/>
                <a:gd name="T28" fmla="*/ 30 w 75"/>
                <a:gd name="T29" fmla="*/ 4 h 44"/>
                <a:gd name="T30" fmla="*/ 41 w 75"/>
                <a:gd name="T31" fmla="*/ 4 h 44"/>
                <a:gd name="T32" fmla="*/ 49 w 75"/>
                <a:gd name="T33" fmla="*/ 0 h 44"/>
                <a:gd name="T34" fmla="*/ 54 w 75"/>
                <a:gd name="T35" fmla="*/ 0 h 44"/>
                <a:gd name="T36" fmla="*/ 64 w 75"/>
                <a:gd name="T37" fmla="*/ 1 h 44"/>
                <a:gd name="T38" fmla="*/ 71 w 75"/>
                <a:gd name="T39" fmla="*/ 2 h 44"/>
                <a:gd name="T40" fmla="*/ 76 w 75"/>
                <a:gd name="T41" fmla="*/ 2 h 44"/>
                <a:gd name="T42" fmla="*/ 80 w 75"/>
                <a:gd name="T43" fmla="*/ 6 h 44"/>
                <a:gd name="T44" fmla="*/ 80 w 75"/>
                <a:gd name="T45" fmla="*/ 7 h 44"/>
                <a:gd name="T46" fmla="*/ 76 w 75"/>
                <a:gd name="T47" fmla="*/ 6 h 44"/>
                <a:gd name="T48" fmla="*/ 76 w 75"/>
                <a:gd name="T49" fmla="*/ 11 h 44"/>
                <a:gd name="T50" fmla="*/ 77 w 75"/>
                <a:gd name="T51" fmla="*/ 12 h 44"/>
                <a:gd name="T52" fmla="*/ 83 w 75"/>
                <a:gd name="T53" fmla="*/ 12 h 44"/>
                <a:gd name="T54" fmla="*/ 83 w 75"/>
                <a:gd name="T55" fmla="*/ 11 h 44"/>
                <a:gd name="T56" fmla="*/ 83 w 75"/>
                <a:gd name="T57" fmla="*/ 8 h 44"/>
                <a:gd name="T58" fmla="*/ 89 w 75"/>
                <a:gd name="T59" fmla="*/ 13 h 44"/>
                <a:gd name="T60" fmla="*/ 89 w 75"/>
                <a:gd name="T61" fmla="*/ 18 h 44"/>
                <a:gd name="T62" fmla="*/ 82 w 75"/>
                <a:gd name="T63" fmla="*/ 18 h 44"/>
                <a:gd name="T64" fmla="*/ 78 w 75"/>
                <a:gd name="T65" fmla="*/ 20 h 44"/>
                <a:gd name="T66" fmla="*/ 68 w 75"/>
                <a:gd name="T67" fmla="*/ 24 h 44"/>
                <a:gd name="T68" fmla="*/ 66 w 75"/>
                <a:gd name="T69" fmla="*/ 20 h 44"/>
                <a:gd name="T70" fmla="*/ 60 w 75"/>
                <a:gd name="T71" fmla="*/ 25 h 44"/>
                <a:gd name="T72" fmla="*/ 59 w 75"/>
                <a:gd name="T73" fmla="*/ 30 h 44"/>
                <a:gd name="T74" fmla="*/ 50 w 75"/>
                <a:gd name="T75" fmla="*/ 35 h 44"/>
                <a:gd name="T76" fmla="*/ 44 w 75"/>
                <a:gd name="T77" fmla="*/ 35 h 44"/>
                <a:gd name="T78" fmla="*/ 41 w 75"/>
                <a:gd name="T79" fmla="*/ 39 h 44"/>
                <a:gd name="T80" fmla="*/ 35 w 75"/>
                <a:gd name="T81" fmla="*/ 39 h 44"/>
                <a:gd name="T82" fmla="*/ 35 w 75"/>
                <a:gd name="T83" fmla="*/ 47 h 44"/>
                <a:gd name="T84" fmla="*/ 30 w 75"/>
                <a:gd name="T85" fmla="*/ 53 h 44"/>
                <a:gd name="T86" fmla="*/ 26 w 75"/>
                <a:gd name="T87" fmla="*/ 53 h 44"/>
                <a:gd name="T88" fmla="*/ 24 w 75"/>
                <a:gd name="T89" fmla="*/ 49 h 44"/>
                <a:gd name="T90" fmla="*/ 20 w 75"/>
                <a:gd name="T91" fmla="*/ 45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5"/>
                <a:gd name="T139" fmla="*/ 0 h 44"/>
                <a:gd name="T140" fmla="*/ 75 w 75"/>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5" h="44">
                  <a:moveTo>
                    <a:pt x="17" y="37"/>
                  </a:moveTo>
                  <a:cubicBezTo>
                    <a:pt x="17" y="35"/>
                    <a:pt x="18" y="34"/>
                    <a:pt x="17" y="32"/>
                  </a:cubicBezTo>
                  <a:cubicBezTo>
                    <a:pt x="17" y="30"/>
                    <a:pt x="16" y="30"/>
                    <a:pt x="15" y="29"/>
                  </a:cubicBezTo>
                  <a:cubicBezTo>
                    <a:pt x="13" y="29"/>
                    <a:pt x="11" y="31"/>
                    <a:pt x="9" y="30"/>
                  </a:cubicBezTo>
                  <a:cubicBezTo>
                    <a:pt x="8" y="29"/>
                    <a:pt x="10" y="27"/>
                    <a:pt x="9" y="26"/>
                  </a:cubicBezTo>
                  <a:cubicBezTo>
                    <a:pt x="8" y="25"/>
                    <a:pt x="6" y="25"/>
                    <a:pt x="5" y="25"/>
                  </a:cubicBezTo>
                  <a:cubicBezTo>
                    <a:pt x="4" y="24"/>
                    <a:pt x="3" y="24"/>
                    <a:pt x="2" y="23"/>
                  </a:cubicBezTo>
                  <a:cubicBezTo>
                    <a:pt x="1" y="22"/>
                    <a:pt x="0" y="21"/>
                    <a:pt x="0" y="20"/>
                  </a:cubicBezTo>
                  <a:cubicBezTo>
                    <a:pt x="0" y="18"/>
                    <a:pt x="0" y="16"/>
                    <a:pt x="0" y="14"/>
                  </a:cubicBezTo>
                  <a:cubicBezTo>
                    <a:pt x="1" y="13"/>
                    <a:pt x="3" y="12"/>
                    <a:pt x="5" y="11"/>
                  </a:cubicBezTo>
                  <a:cubicBezTo>
                    <a:pt x="7" y="9"/>
                    <a:pt x="10" y="8"/>
                    <a:pt x="12" y="6"/>
                  </a:cubicBezTo>
                  <a:cubicBezTo>
                    <a:pt x="13" y="6"/>
                    <a:pt x="12" y="4"/>
                    <a:pt x="13" y="3"/>
                  </a:cubicBezTo>
                  <a:cubicBezTo>
                    <a:pt x="14" y="2"/>
                    <a:pt x="16" y="1"/>
                    <a:pt x="18" y="0"/>
                  </a:cubicBezTo>
                  <a:cubicBezTo>
                    <a:pt x="20" y="0"/>
                    <a:pt x="21" y="0"/>
                    <a:pt x="23" y="1"/>
                  </a:cubicBezTo>
                  <a:cubicBezTo>
                    <a:pt x="24" y="1"/>
                    <a:pt x="24" y="3"/>
                    <a:pt x="25" y="3"/>
                  </a:cubicBezTo>
                  <a:cubicBezTo>
                    <a:pt x="28" y="4"/>
                    <a:pt x="31" y="4"/>
                    <a:pt x="34" y="3"/>
                  </a:cubicBezTo>
                  <a:cubicBezTo>
                    <a:pt x="37" y="3"/>
                    <a:pt x="39" y="1"/>
                    <a:pt x="41" y="0"/>
                  </a:cubicBezTo>
                  <a:cubicBezTo>
                    <a:pt x="43" y="0"/>
                    <a:pt x="44" y="0"/>
                    <a:pt x="45" y="0"/>
                  </a:cubicBezTo>
                  <a:cubicBezTo>
                    <a:pt x="48" y="0"/>
                    <a:pt x="51" y="0"/>
                    <a:pt x="53" y="1"/>
                  </a:cubicBezTo>
                  <a:cubicBezTo>
                    <a:pt x="55" y="1"/>
                    <a:pt x="57" y="2"/>
                    <a:pt x="59" y="2"/>
                  </a:cubicBezTo>
                  <a:cubicBezTo>
                    <a:pt x="60" y="2"/>
                    <a:pt x="62" y="1"/>
                    <a:pt x="63" y="2"/>
                  </a:cubicBezTo>
                  <a:cubicBezTo>
                    <a:pt x="65" y="2"/>
                    <a:pt x="66" y="4"/>
                    <a:pt x="67" y="5"/>
                  </a:cubicBezTo>
                  <a:cubicBezTo>
                    <a:pt x="67" y="6"/>
                    <a:pt x="67" y="6"/>
                    <a:pt x="67" y="6"/>
                  </a:cubicBezTo>
                  <a:cubicBezTo>
                    <a:pt x="66" y="6"/>
                    <a:pt x="64" y="5"/>
                    <a:pt x="63" y="5"/>
                  </a:cubicBezTo>
                  <a:cubicBezTo>
                    <a:pt x="62" y="6"/>
                    <a:pt x="63" y="8"/>
                    <a:pt x="63" y="9"/>
                  </a:cubicBezTo>
                  <a:cubicBezTo>
                    <a:pt x="63" y="9"/>
                    <a:pt x="64" y="10"/>
                    <a:pt x="64" y="10"/>
                  </a:cubicBezTo>
                  <a:cubicBezTo>
                    <a:pt x="66" y="11"/>
                    <a:pt x="67" y="11"/>
                    <a:pt x="69" y="10"/>
                  </a:cubicBezTo>
                  <a:cubicBezTo>
                    <a:pt x="69" y="10"/>
                    <a:pt x="69" y="9"/>
                    <a:pt x="69" y="9"/>
                  </a:cubicBezTo>
                  <a:cubicBezTo>
                    <a:pt x="69" y="8"/>
                    <a:pt x="68" y="6"/>
                    <a:pt x="69" y="7"/>
                  </a:cubicBezTo>
                  <a:cubicBezTo>
                    <a:pt x="71" y="8"/>
                    <a:pt x="73" y="9"/>
                    <a:pt x="74" y="11"/>
                  </a:cubicBezTo>
                  <a:cubicBezTo>
                    <a:pt x="75" y="12"/>
                    <a:pt x="74" y="14"/>
                    <a:pt x="74" y="15"/>
                  </a:cubicBezTo>
                  <a:cubicBezTo>
                    <a:pt x="72" y="15"/>
                    <a:pt x="70" y="14"/>
                    <a:pt x="68" y="15"/>
                  </a:cubicBezTo>
                  <a:cubicBezTo>
                    <a:pt x="67" y="15"/>
                    <a:pt x="66" y="17"/>
                    <a:pt x="65" y="17"/>
                  </a:cubicBezTo>
                  <a:cubicBezTo>
                    <a:pt x="62" y="18"/>
                    <a:pt x="59" y="20"/>
                    <a:pt x="57" y="20"/>
                  </a:cubicBezTo>
                  <a:cubicBezTo>
                    <a:pt x="55" y="20"/>
                    <a:pt x="56" y="17"/>
                    <a:pt x="55" y="17"/>
                  </a:cubicBezTo>
                  <a:cubicBezTo>
                    <a:pt x="53" y="17"/>
                    <a:pt x="51" y="19"/>
                    <a:pt x="50" y="21"/>
                  </a:cubicBezTo>
                  <a:cubicBezTo>
                    <a:pt x="49" y="22"/>
                    <a:pt x="50" y="24"/>
                    <a:pt x="49" y="25"/>
                  </a:cubicBezTo>
                  <a:cubicBezTo>
                    <a:pt x="47" y="27"/>
                    <a:pt x="45" y="28"/>
                    <a:pt x="42" y="29"/>
                  </a:cubicBezTo>
                  <a:cubicBezTo>
                    <a:pt x="40" y="29"/>
                    <a:pt x="38" y="29"/>
                    <a:pt x="37" y="29"/>
                  </a:cubicBezTo>
                  <a:cubicBezTo>
                    <a:pt x="35" y="30"/>
                    <a:pt x="35" y="31"/>
                    <a:pt x="34" y="32"/>
                  </a:cubicBezTo>
                  <a:cubicBezTo>
                    <a:pt x="32" y="32"/>
                    <a:pt x="30" y="31"/>
                    <a:pt x="29" y="32"/>
                  </a:cubicBezTo>
                  <a:cubicBezTo>
                    <a:pt x="28" y="34"/>
                    <a:pt x="30" y="37"/>
                    <a:pt x="29" y="39"/>
                  </a:cubicBezTo>
                  <a:cubicBezTo>
                    <a:pt x="28" y="41"/>
                    <a:pt x="27" y="42"/>
                    <a:pt x="25" y="44"/>
                  </a:cubicBezTo>
                  <a:cubicBezTo>
                    <a:pt x="24" y="44"/>
                    <a:pt x="23" y="44"/>
                    <a:pt x="22" y="44"/>
                  </a:cubicBezTo>
                  <a:cubicBezTo>
                    <a:pt x="21" y="43"/>
                    <a:pt x="20" y="42"/>
                    <a:pt x="20" y="41"/>
                  </a:cubicBezTo>
                  <a:cubicBezTo>
                    <a:pt x="19" y="40"/>
                    <a:pt x="18" y="38"/>
                    <a:pt x="17" y="3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13" name="Freeform 2541"/>
            <p:cNvSpPr>
              <a:spLocks noChangeAspect="1"/>
            </p:cNvSpPr>
            <p:nvPr/>
          </p:nvSpPr>
          <p:spPr bwMode="auto">
            <a:xfrm>
              <a:off x="7417159" y="10867359"/>
              <a:ext cx="466167" cy="455893"/>
            </a:xfrm>
            <a:custGeom>
              <a:avLst/>
              <a:gdLst>
                <a:gd name="T0" fmla="*/ 31 w 58"/>
                <a:gd name="T1" fmla="*/ 65 h 63"/>
                <a:gd name="T2" fmla="*/ 42 w 58"/>
                <a:gd name="T3" fmla="*/ 70 h 63"/>
                <a:gd name="T4" fmla="*/ 46 w 58"/>
                <a:gd name="T5" fmla="*/ 70 h 63"/>
                <a:gd name="T6" fmla="*/ 51 w 58"/>
                <a:gd name="T7" fmla="*/ 74 h 63"/>
                <a:gd name="T8" fmla="*/ 59 w 58"/>
                <a:gd name="T9" fmla="*/ 74 h 63"/>
                <a:gd name="T10" fmla="*/ 61 w 58"/>
                <a:gd name="T11" fmla="*/ 70 h 63"/>
                <a:gd name="T12" fmla="*/ 57 w 58"/>
                <a:gd name="T13" fmla="*/ 63 h 63"/>
                <a:gd name="T14" fmla="*/ 59 w 58"/>
                <a:gd name="T15" fmla="*/ 55 h 63"/>
                <a:gd name="T16" fmla="*/ 58 w 58"/>
                <a:gd name="T17" fmla="*/ 48 h 63"/>
                <a:gd name="T18" fmla="*/ 62 w 58"/>
                <a:gd name="T19" fmla="*/ 42 h 63"/>
                <a:gd name="T20" fmla="*/ 62 w 58"/>
                <a:gd name="T21" fmla="*/ 26 h 63"/>
                <a:gd name="T22" fmla="*/ 68 w 58"/>
                <a:gd name="T23" fmla="*/ 15 h 63"/>
                <a:gd name="T24" fmla="*/ 68 w 58"/>
                <a:gd name="T25" fmla="*/ 7 h 63"/>
                <a:gd name="T26" fmla="*/ 69 w 58"/>
                <a:gd name="T27" fmla="*/ 1 h 63"/>
                <a:gd name="T28" fmla="*/ 62 w 58"/>
                <a:gd name="T29" fmla="*/ 1 h 63"/>
                <a:gd name="T30" fmla="*/ 58 w 58"/>
                <a:gd name="T31" fmla="*/ 4 h 63"/>
                <a:gd name="T32" fmla="*/ 49 w 58"/>
                <a:gd name="T33" fmla="*/ 7 h 63"/>
                <a:gd name="T34" fmla="*/ 46 w 58"/>
                <a:gd name="T35" fmla="*/ 4 h 63"/>
                <a:gd name="T36" fmla="*/ 40 w 58"/>
                <a:gd name="T37" fmla="*/ 8 h 63"/>
                <a:gd name="T38" fmla="*/ 39 w 58"/>
                <a:gd name="T39" fmla="*/ 13 h 63"/>
                <a:gd name="T40" fmla="*/ 31 w 58"/>
                <a:gd name="T41" fmla="*/ 18 h 63"/>
                <a:gd name="T42" fmla="*/ 25 w 58"/>
                <a:gd name="T43" fmla="*/ 18 h 63"/>
                <a:gd name="T44" fmla="*/ 21 w 58"/>
                <a:gd name="T45" fmla="*/ 21 h 63"/>
                <a:gd name="T46" fmla="*/ 15 w 58"/>
                <a:gd name="T47" fmla="*/ 21 h 63"/>
                <a:gd name="T48" fmla="*/ 15 w 58"/>
                <a:gd name="T49" fmla="*/ 30 h 63"/>
                <a:gd name="T50" fmla="*/ 11 w 58"/>
                <a:gd name="T51" fmla="*/ 36 h 63"/>
                <a:gd name="T52" fmla="*/ 7 w 58"/>
                <a:gd name="T53" fmla="*/ 36 h 63"/>
                <a:gd name="T54" fmla="*/ 5 w 58"/>
                <a:gd name="T55" fmla="*/ 37 h 63"/>
                <a:gd name="T56" fmla="*/ 1 w 58"/>
                <a:gd name="T57" fmla="*/ 33 h 63"/>
                <a:gd name="T58" fmla="*/ 1 w 58"/>
                <a:gd name="T59" fmla="*/ 38 h 63"/>
                <a:gd name="T60" fmla="*/ 15 w 58"/>
                <a:gd name="T61" fmla="*/ 54 h 63"/>
                <a:gd name="T62" fmla="*/ 27 w 58"/>
                <a:gd name="T63" fmla="*/ 67 h 63"/>
                <a:gd name="T64" fmla="*/ 30 w 58"/>
                <a:gd name="T65" fmla="*/ 65 h 63"/>
                <a:gd name="T66" fmla="*/ 27 w 58"/>
                <a:gd name="T67" fmla="*/ 60 h 63"/>
                <a:gd name="T68" fmla="*/ 26 w 58"/>
                <a:gd name="T69" fmla="*/ 51 h 63"/>
                <a:gd name="T70" fmla="*/ 27 w 58"/>
                <a:gd name="T71" fmla="*/ 50 h 63"/>
                <a:gd name="T72" fmla="*/ 36 w 58"/>
                <a:gd name="T73" fmla="*/ 56 h 63"/>
                <a:gd name="T74" fmla="*/ 43 w 58"/>
                <a:gd name="T75" fmla="*/ 64 h 63"/>
                <a:gd name="T76" fmla="*/ 43 w 58"/>
                <a:gd name="T77" fmla="*/ 68 h 63"/>
                <a:gd name="T78" fmla="*/ 32 w 58"/>
                <a:gd name="T79" fmla="*/ 63 h 63"/>
                <a:gd name="T80" fmla="*/ 31 w 58"/>
                <a:gd name="T81" fmla="*/ 65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63"/>
                <a:gd name="T125" fmla="*/ 58 w 58"/>
                <a:gd name="T126" fmla="*/ 63 h 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63">
                  <a:moveTo>
                    <a:pt x="26" y="55"/>
                  </a:moveTo>
                  <a:cubicBezTo>
                    <a:pt x="30" y="55"/>
                    <a:pt x="31" y="58"/>
                    <a:pt x="35" y="59"/>
                  </a:cubicBezTo>
                  <a:cubicBezTo>
                    <a:pt x="36" y="59"/>
                    <a:pt x="38" y="58"/>
                    <a:pt x="39" y="59"/>
                  </a:cubicBezTo>
                  <a:cubicBezTo>
                    <a:pt x="41" y="59"/>
                    <a:pt x="41" y="62"/>
                    <a:pt x="43" y="62"/>
                  </a:cubicBezTo>
                  <a:cubicBezTo>
                    <a:pt x="45" y="63"/>
                    <a:pt x="48" y="63"/>
                    <a:pt x="50" y="62"/>
                  </a:cubicBezTo>
                  <a:cubicBezTo>
                    <a:pt x="51" y="62"/>
                    <a:pt x="51" y="60"/>
                    <a:pt x="51" y="59"/>
                  </a:cubicBezTo>
                  <a:cubicBezTo>
                    <a:pt x="50" y="57"/>
                    <a:pt x="48" y="55"/>
                    <a:pt x="48" y="53"/>
                  </a:cubicBezTo>
                  <a:cubicBezTo>
                    <a:pt x="48" y="50"/>
                    <a:pt x="50" y="48"/>
                    <a:pt x="50" y="46"/>
                  </a:cubicBezTo>
                  <a:cubicBezTo>
                    <a:pt x="50" y="44"/>
                    <a:pt x="48" y="42"/>
                    <a:pt x="49" y="40"/>
                  </a:cubicBezTo>
                  <a:cubicBezTo>
                    <a:pt x="49" y="38"/>
                    <a:pt x="52" y="37"/>
                    <a:pt x="52" y="35"/>
                  </a:cubicBezTo>
                  <a:cubicBezTo>
                    <a:pt x="53" y="31"/>
                    <a:pt x="51" y="26"/>
                    <a:pt x="52" y="22"/>
                  </a:cubicBezTo>
                  <a:cubicBezTo>
                    <a:pt x="53" y="18"/>
                    <a:pt x="56" y="16"/>
                    <a:pt x="57" y="13"/>
                  </a:cubicBezTo>
                  <a:cubicBezTo>
                    <a:pt x="58" y="11"/>
                    <a:pt x="57" y="8"/>
                    <a:pt x="57" y="6"/>
                  </a:cubicBezTo>
                  <a:cubicBezTo>
                    <a:pt x="57" y="4"/>
                    <a:pt x="57" y="3"/>
                    <a:pt x="58" y="1"/>
                  </a:cubicBezTo>
                  <a:cubicBezTo>
                    <a:pt x="56" y="1"/>
                    <a:pt x="54" y="0"/>
                    <a:pt x="52" y="1"/>
                  </a:cubicBezTo>
                  <a:cubicBezTo>
                    <a:pt x="51" y="1"/>
                    <a:pt x="50" y="3"/>
                    <a:pt x="49" y="3"/>
                  </a:cubicBezTo>
                  <a:cubicBezTo>
                    <a:pt x="46" y="4"/>
                    <a:pt x="43" y="6"/>
                    <a:pt x="41" y="6"/>
                  </a:cubicBezTo>
                  <a:cubicBezTo>
                    <a:pt x="39" y="6"/>
                    <a:pt x="40" y="3"/>
                    <a:pt x="39" y="3"/>
                  </a:cubicBezTo>
                  <a:cubicBezTo>
                    <a:pt x="37" y="3"/>
                    <a:pt x="35" y="5"/>
                    <a:pt x="34" y="7"/>
                  </a:cubicBezTo>
                  <a:cubicBezTo>
                    <a:pt x="33" y="8"/>
                    <a:pt x="34" y="10"/>
                    <a:pt x="33" y="11"/>
                  </a:cubicBezTo>
                  <a:cubicBezTo>
                    <a:pt x="31" y="13"/>
                    <a:pt x="29" y="14"/>
                    <a:pt x="26" y="15"/>
                  </a:cubicBezTo>
                  <a:cubicBezTo>
                    <a:pt x="24" y="15"/>
                    <a:pt x="22" y="15"/>
                    <a:pt x="21" y="15"/>
                  </a:cubicBezTo>
                  <a:cubicBezTo>
                    <a:pt x="19" y="16"/>
                    <a:pt x="19" y="17"/>
                    <a:pt x="18" y="18"/>
                  </a:cubicBezTo>
                  <a:cubicBezTo>
                    <a:pt x="16" y="18"/>
                    <a:pt x="14" y="17"/>
                    <a:pt x="13" y="18"/>
                  </a:cubicBezTo>
                  <a:cubicBezTo>
                    <a:pt x="12" y="20"/>
                    <a:pt x="14" y="23"/>
                    <a:pt x="13" y="25"/>
                  </a:cubicBezTo>
                  <a:cubicBezTo>
                    <a:pt x="12" y="27"/>
                    <a:pt x="11" y="28"/>
                    <a:pt x="9" y="30"/>
                  </a:cubicBezTo>
                  <a:cubicBezTo>
                    <a:pt x="8" y="30"/>
                    <a:pt x="7" y="30"/>
                    <a:pt x="6" y="30"/>
                  </a:cubicBezTo>
                  <a:cubicBezTo>
                    <a:pt x="5" y="30"/>
                    <a:pt x="4" y="32"/>
                    <a:pt x="4" y="31"/>
                  </a:cubicBezTo>
                  <a:cubicBezTo>
                    <a:pt x="3" y="31"/>
                    <a:pt x="2" y="28"/>
                    <a:pt x="1" y="28"/>
                  </a:cubicBezTo>
                  <a:cubicBezTo>
                    <a:pt x="0" y="29"/>
                    <a:pt x="0" y="31"/>
                    <a:pt x="1" y="32"/>
                  </a:cubicBezTo>
                  <a:cubicBezTo>
                    <a:pt x="4" y="37"/>
                    <a:pt x="9" y="41"/>
                    <a:pt x="13" y="45"/>
                  </a:cubicBezTo>
                  <a:cubicBezTo>
                    <a:pt x="17" y="49"/>
                    <a:pt x="19" y="53"/>
                    <a:pt x="23" y="56"/>
                  </a:cubicBezTo>
                  <a:cubicBezTo>
                    <a:pt x="24" y="56"/>
                    <a:pt x="24" y="55"/>
                    <a:pt x="25" y="55"/>
                  </a:cubicBezTo>
                  <a:cubicBezTo>
                    <a:pt x="25" y="53"/>
                    <a:pt x="23" y="52"/>
                    <a:pt x="23" y="50"/>
                  </a:cubicBezTo>
                  <a:cubicBezTo>
                    <a:pt x="22" y="48"/>
                    <a:pt x="22" y="45"/>
                    <a:pt x="22" y="43"/>
                  </a:cubicBezTo>
                  <a:cubicBezTo>
                    <a:pt x="22" y="42"/>
                    <a:pt x="23" y="42"/>
                    <a:pt x="23" y="42"/>
                  </a:cubicBezTo>
                  <a:cubicBezTo>
                    <a:pt x="26" y="43"/>
                    <a:pt x="28" y="45"/>
                    <a:pt x="30" y="47"/>
                  </a:cubicBezTo>
                  <a:cubicBezTo>
                    <a:pt x="32" y="49"/>
                    <a:pt x="34" y="51"/>
                    <a:pt x="36" y="54"/>
                  </a:cubicBezTo>
                  <a:cubicBezTo>
                    <a:pt x="36" y="55"/>
                    <a:pt x="37" y="57"/>
                    <a:pt x="36" y="57"/>
                  </a:cubicBezTo>
                  <a:cubicBezTo>
                    <a:pt x="32" y="57"/>
                    <a:pt x="30" y="54"/>
                    <a:pt x="27" y="53"/>
                  </a:cubicBezTo>
                  <a:cubicBezTo>
                    <a:pt x="26" y="53"/>
                    <a:pt x="26" y="54"/>
                    <a:pt x="26" y="55"/>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14" name="Freeform 2545"/>
            <p:cNvSpPr>
              <a:spLocks noChangeAspect="1"/>
            </p:cNvSpPr>
            <p:nvPr/>
          </p:nvSpPr>
          <p:spPr bwMode="auto">
            <a:xfrm>
              <a:off x="8857278" y="11171286"/>
              <a:ext cx="1381851" cy="1207711"/>
            </a:xfrm>
            <a:custGeom>
              <a:avLst/>
              <a:gdLst>
                <a:gd name="T0" fmla="*/ 182 w 173"/>
                <a:gd name="T1" fmla="*/ 104 h 165"/>
                <a:gd name="T2" fmla="*/ 191 w 173"/>
                <a:gd name="T3" fmla="*/ 92 h 165"/>
                <a:gd name="T4" fmla="*/ 190 w 173"/>
                <a:gd name="T5" fmla="*/ 82 h 165"/>
                <a:gd name="T6" fmla="*/ 207 w 173"/>
                <a:gd name="T7" fmla="*/ 67 h 165"/>
                <a:gd name="T8" fmla="*/ 188 w 173"/>
                <a:gd name="T9" fmla="*/ 62 h 165"/>
                <a:gd name="T10" fmla="*/ 191 w 173"/>
                <a:gd name="T11" fmla="*/ 49 h 165"/>
                <a:gd name="T12" fmla="*/ 168 w 173"/>
                <a:gd name="T13" fmla="*/ 38 h 165"/>
                <a:gd name="T14" fmla="*/ 173 w 173"/>
                <a:gd name="T15" fmla="*/ 25 h 165"/>
                <a:gd name="T16" fmla="*/ 144 w 173"/>
                <a:gd name="T17" fmla="*/ 28 h 165"/>
                <a:gd name="T18" fmla="*/ 134 w 173"/>
                <a:gd name="T19" fmla="*/ 34 h 165"/>
                <a:gd name="T20" fmla="*/ 110 w 173"/>
                <a:gd name="T21" fmla="*/ 29 h 165"/>
                <a:gd name="T22" fmla="*/ 83 w 173"/>
                <a:gd name="T23" fmla="*/ 31 h 165"/>
                <a:gd name="T24" fmla="*/ 71 w 173"/>
                <a:gd name="T25" fmla="*/ 12 h 165"/>
                <a:gd name="T26" fmla="*/ 56 w 173"/>
                <a:gd name="T27" fmla="*/ 4 h 165"/>
                <a:gd name="T28" fmla="*/ 50 w 173"/>
                <a:gd name="T29" fmla="*/ 10 h 165"/>
                <a:gd name="T30" fmla="*/ 51 w 173"/>
                <a:gd name="T31" fmla="*/ 13 h 165"/>
                <a:gd name="T32" fmla="*/ 34 w 173"/>
                <a:gd name="T33" fmla="*/ 23 h 165"/>
                <a:gd name="T34" fmla="*/ 35 w 173"/>
                <a:gd name="T35" fmla="*/ 42 h 165"/>
                <a:gd name="T36" fmla="*/ 24 w 173"/>
                <a:gd name="T37" fmla="*/ 48 h 165"/>
                <a:gd name="T38" fmla="*/ 28 w 173"/>
                <a:gd name="T39" fmla="*/ 29 h 165"/>
                <a:gd name="T40" fmla="*/ 23 w 173"/>
                <a:gd name="T41" fmla="*/ 10 h 165"/>
                <a:gd name="T42" fmla="*/ 22 w 173"/>
                <a:gd name="T43" fmla="*/ 8 h 165"/>
                <a:gd name="T44" fmla="*/ 8 w 173"/>
                <a:gd name="T45" fmla="*/ 41 h 165"/>
                <a:gd name="T46" fmla="*/ 6 w 173"/>
                <a:gd name="T47" fmla="*/ 53 h 165"/>
                <a:gd name="T48" fmla="*/ 16 w 173"/>
                <a:gd name="T49" fmla="*/ 77 h 165"/>
                <a:gd name="T50" fmla="*/ 30 w 173"/>
                <a:gd name="T51" fmla="*/ 86 h 165"/>
                <a:gd name="T52" fmla="*/ 44 w 173"/>
                <a:gd name="T53" fmla="*/ 90 h 165"/>
                <a:gd name="T54" fmla="*/ 65 w 173"/>
                <a:gd name="T55" fmla="*/ 102 h 165"/>
                <a:gd name="T56" fmla="*/ 85 w 173"/>
                <a:gd name="T57" fmla="*/ 102 h 165"/>
                <a:gd name="T58" fmla="*/ 84 w 173"/>
                <a:gd name="T59" fmla="*/ 119 h 165"/>
                <a:gd name="T60" fmla="*/ 86 w 173"/>
                <a:gd name="T61" fmla="*/ 136 h 165"/>
                <a:gd name="T62" fmla="*/ 89 w 173"/>
                <a:gd name="T63" fmla="*/ 151 h 165"/>
                <a:gd name="T64" fmla="*/ 91 w 173"/>
                <a:gd name="T65" fmla="*/ 169 h 165"/>
                <a:gd name="T66" fmla="*/ 116 w 173"/>
                <a:gd name="T67" fmla="*/ 196 h 165"/>
                <a:gd name="T68" fmla="*/ 134 w 173"/>
                <a:gd name="T69" fmla="*/ 182 h 165"/>
                <a:gd name="T70" fmla="*/ 138 w 173"/>
                <a:gd name="T71" fmla="*/ 175 h 165"/>
                <a:gd name="T72" fmla="*/ 151 w 173"/>
                <a:gd name="T73" fmla="*/ 168 h 165"/>
                <a:gd name="T74" fmla="*/ 138 w 173"/>
                <a:gd name="T75" fmla="*/ 163 h 165"/>
                <a:gd name="T76" fmla="*/ 139 w 173"/>
                <a:gd name="T77" fmla="*/ 150 h 165"/>
                <a:gd name="T78" fmla="*/ 138 w 173"/>
                <a:gd name="T79" fmla="*/ 138 h 165"/>
                <a:gd name="T80" fmla="*/ 160 w 173"/>
                <a:gd name="T81" fmla="*/ 144 h 165"/>
                <a:gd name="T82" fmla="*/ 183 w 173"/>
                <a:gd name="T83" fmla="*/ 133 h 165"/>
                <a:gd name="T84" fmla="*/ 191 w 173"/>
                <a:gd name="T85" fmla="*/ 119 h 1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65"/>
                <a:gd name="T131" fmla="*/ 173 w 173"/>
                <a:gd name="T132" fmla="*/ 165 h 1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65">
                  <a:moveTo>
                    <a:pt x="160" y="99"/>
                  </a:moveTo>
                  <a:cubicBezTo>
                    <a:pt x="157" y="95"/>
                    <a:pt x="153" y="92"/>
                    <a:pt x="150" y="88"/>
                  </a:cubicBezTo>
                  <a:cubicBezTo>
                    <a:pt x="150" y="87"/>
                    <a:pt x="152" y="87"/>
                    <a:pt x="152" y="87"/>
                  </a:cubicBezTo>
                  <a:cubicBezTo>
                    <a:pt x="152" y="85"/>
                    <a:pt x="152" y="83"/>
                    <a:pt x="152" y="82"/>
                  </a:cubicBezTo>
                  <a:cubicBezTo>
                    <a:pt x="152" y="81"/>
                    <a:pt x="153" y="80"/>
                    <a:pt x="153" y="79"/>
                  </a:cubicBezTo>
                  <a:cubicBezTo>
                    <a:pt x="155" y="78"/>
                    <a:pt x="158" y="78"/>
                    <a:pt x="160" y="77"/>
                  </a:cubicBezTo>
                  <a:cubicBezTo>
                    <a:pt x="162" y="76"/>
                    <a:pt x="165" y="76"/>
                    <a:pt x="166" y="74"/>
                  </a:cubicBezTo>
                  <a:cubicBezTo>
                    <a:pt x="167" y="73"/>
                    <a:pt x="163" y="73"/>
                    <a:pt x="162" y="72"/>
                  </a:cubicBezTo>
                  <a:cubicBezTo>
                    <a:pt x="161" y="71"/>
                    <a:pt x="159" y="70"/>
                    <a:pt x="159" y="68"/>
                  </a:cubicBezTo>
                  <a:cubicBezTo>
                    <a:pt x="159" y="66"/>
                    <a:pt x="162" y="64"/>
                    <a:pt x="164" y="62"/>
                  </a:cubicBezTo>
                  <a:cubicBezTo>
                    <a:pt x="165" y="61"/>
                    <a:pt x="167" y="59"/>
                    <a:pt x="169" y="58"/>
                  </a:cubicBezTo>
                  <a:cubicBezTo>
                    <a:pt x="170" y="57"/>
                    <a:pt x="172" y="57"/>
                    <a:pt x="173" y="56"/>
                  </a:cubicBezTo>
                  <a:cubicBezTo>
                    <a:pt x="172" y="54"/>
                    <a:pt x="171" y="54"/>
                    <a:pt x="170" y="53"/>
                  </a:cubicBezTo>
                  <a:cubicBezTo>
                    <a:pt x="168" y="52"/>
                    <a:pt x="166" y="51"/>
                    <a:pt x="164" y="50"/>
                  </a:cubicBezTo>
                  <a:cubicBezTo>
                    <a:pt x="162" y="50"/>
                    <a:pt x="160" y="52"/>
                    <a:pt x="157" y="52"/>
                  </a:cubicBezTo>
                  <a:cubicBezTo>
                    <a:pt x="156" y="52"/>
                    <a:pt x="160" y="51"/>
                    <a:pt x="160" y="50"/>
                  </a:cubicBezTo>
                  <a:cubicBezTo>
                    <a:pt x="161" y="49"/>
                    <a:pt x="159" y="48"/>
                    <a:pt x="159" y="47"/>
                  </a:cubicBezTo>
                  <a:cubicBezTo>
                    <a:pt x="159" y="45"/>
                    <a:pt x="161" y="43"/>
                    <a:pt x="160" y="41"/>
                  </a:cubicBezTo>
                  <a:cubicBezTo>
                    <a:pt x="159" y="39"/>
                    <a:pt x="156" y="38"/>
                    <a:pt x="154" y="36"/>
                  </a:cubicBezTo>
                  <a:cubicBezTo>
                    <a:pt x="151" y="35"/>
                    <a:pt x="149" y="33"/>
                    <a:pt x="146" y="32"/>
                  </a:cubicBezTo>
                  <a:cubicBezTo>
                    <a:pt x="144" y="31"/>
                    <a:pt x="141" y="33"/>
                    <a:pt x="140" y="32"/>
                  </a:cubicBezTo>
                  <a:cubicBezTo>
                    <a:pt x="137" y="30"/>
                    <a:pt x="134" y="27"/>
                    <a:pt x="135" y="25"/>
                  </a:cubicBezTo>
                  <a:cubicBezTo>
                    <a:pt x="137" y="22"/>
                    <a:pt x="141" y="25"/>
                    <a:pt x="144" y="24"/>
                  </a:cubicBezTo>
                  <a:cubicBezTo>
                    <a:pt x="145" y="23"/>
                    <a:pt x="145" y="21"/>
                    <a:pt x="145" y="21"/>
                  </a:cubicBezTo>
                  <a:cubicBezTo>
                    <a:pt x="142" y="21"/>
                    <a:pt x="139" y="22"/>
                    <a:pt x="136" y="22"/>
                  </a:cubicBezTo>
                  <a:cubicBezTo>
                    <a:pt x="132" y="22"/>
                    <a:pt x="129" y="22"/>
                    <a:pt x="125" y="22"/>
                  </a:cubicBezTo>
                  <a:cubicBezTo>
                    <a:pt x="123" y="22"/>
                    <a:pt x="120" y="21"/>
                    <a:pt x="120" y="23"/>
                  </a:cubicBezTo>
                  <a:cubicBezTo>
                    <a:pt x="120" y="25"/>
                    <a:pt x="127" y="24"/>
                    <a:pt x="126" y="26"/>
                  </a:cubicBezTo>
                  <a:cubicBezTo>
                    <a:pt x="125" y="28"/>
                    <a:pt x="121" y="25"/>
                    <a:pt x="119" y="25"/>
                  </a:cubicBezTo>
                  <a:cubicBezTo>
                    <a:pt x="117" y="26"/>
                    <a:pt x="114" y="27"/>
                    <a:pt x="112" y="28"/>
                  </a:cubicBezTo>
                  <a:cubicBezTo>
                    <a:pt x="110" y="29"/>
                    <a:pt x="108" y="32"/>
                    <a:pt x="105" y="32"/>
                  </a:cubicBezTo>
                  <a:cubicBezTo>
                    <a:pt x="102" y="32"/>
                    <a:pt x="99" y="30"/>
                    <a:pt x="97" y="29"/>
                  </a:cubicBezTo>
                  <a:cubicBezTo>
                    <a:pt x="95" y="27"/>
                    <a:pt x="94" y="25"/>
                    <a:pt x="92" y="24"/>
                  </a:cubicBezTo>
                  <a:cubicBezTo>
                    <a:pt x="89" y="23"/>
                    <a:pt x="86" y="23"/>
                    <a:pt x="83" y="23"/>
                  </a:cubicBezTo>
                  <a:cubicBezTo>
                    <a:pt x="80" y="23"/>
                    <a:pt x="78" y="25"/>
                    <a:pt x="75" y="25"/>
                  </a:cubicBezTo>
                  <a:cubicBezTo>
                    <a:pt x="73" y="26"/>
                    <a:pt x="71" y="26"/>
                    <a:pt x="69" y="26"/>
                  </a:cubicBezTo>
                  <a:cubicBezTo>
                    <a:pt x="68" y="26"/>
                    <a:pt x="67" y="25"/>
                    <a:pt x="66" y="24"/>
                  </a:cubicBezTo>
                  <a:cubicBezTo>
                    <a:pt x="66" y="21"/>
                    <a:pt x="68" y="18"/>
                    <a:pt x="66" y="16"/>
                  </a:cubicBezTo>
                  <a:cubicBezTo>
                    <a:pt x="65" y="14"/>
                    <a:pt x="62" y="12"/>
                    <a:pt x="59" y="10"/>
                  </a:cubicBezTo>
                  <a:cubicBezTo>
                    <a:pt x="56" y="9"/>
                    <a:pt x="53" y="11"/>
                    <a:pt x="50" y="10"/>
                  </a:cubicBezTo>
                  <a:cubicBezTo>
                    <a:pt x="49" y="10"/>
                    <a:pt x="49" y="9"/>
                    <a:pt x="49" y="8"/>
                  </a:cubicBezTo>
                  <a:cubicBezTo>
                    <a:pt x="48" y="6"/>
                    <a:pt x="48" y="5"/>
                    <a:pt x="47" y="3"/>
                  </a:cubicBezTo>
                  <a:cubicBezTo>
                    <a:pt x="46" y="2"/>
                    <a:pt x="45" y="0"/>
                    <a:pt x="44" y="0"/>
                  </a:cubicBezTo>
                  <a:cubicBezTo>
                    <a:pt x="43" y="0"/>
                    <a:pt x="41" y="1"/>
                    <a:pt x="40" y="2"/>
                  </a:cubicBezTo>
                  <a:cubicBezTo>
                    <a:pt x="40" y="4"/>
                    <a:pt x="41" y="7"/>
                    <a:pt x="42" y="8"/>
                  </a:cubicBezTo>
                  <a:cubicBezTo>
                    <a:pt x="43" y="9"/>
                    <a:pt x="46" y="8"/>
                    <a:pt x="47" y="8"/>
                  </a:cubicBezTo>
                  <a:cubicBezTo>
                    <a:pt x="48" y="9"/>
                    <a:pt x="49" y="10"/>
                    <a:pt x="49" y="11"/>
                  </a:cubicBezTo>
                  <a:cubicBezTo>
                    <a:pt x="47" y="12"/>
                    <a:pt x="45" y="10"/>
                    <a:pt x="43" y="11"/>
                  </a:cubicBezTo>
                  <a:cubicBezTo>
                    <a:pt x="41" y="11"/>
                    <a:pt x="40" y="13"/>
                    <a:pt x="39" y="14"/>
                  </a:cubicBezTo>
                  <a:cubicBezTo>
                    <a:pt x="37" y="14"/>
                    <a:pt x="35" y="14"/>
                    <a:pt x="34" y="15"/>
                  </a:cubicBezTo>
                  <a:cubicBezTo>
                    <a:pt x="32" y="16"/>
                    <a:pt x="30" y="17"/>
                    <a:pt x="28" y="19"/>
                  </a:cubicBezTo>
                  <a:cubicBezTo>
                    <a:pt x="27" y="20"/>
                    <a:pt x="26" y="21"/>
                    <a:pt x="26" y="23"/>
                  </a:cubicBezTo>
                  <a:cubicBezTo>
                    <a:pt x="26" y="25"/>
                    <a:pt x="26" y="27"/>
                    <a:pt x="27" y="28"/>
                  </a:cubicBezTo>
                  <a:cubicBezTo>
                    <a:pt x="27" y="31"/>
                    <a:pt x="28" y="33"/>
                    <a:pt x="29" y="35"/>
                  </a:cubicBezTo>
                  <a:cubicBezTo>
                    <a:pt x="29" y="37"/>
                    <a:pt x="30" y="39"/>
                    <a:pt x="29" y="41"/>
                  </a:cubicBezTo>
                  <a:cubicBezTo>
                    <a:pt x="28" y="43"/>
                    <a:pt x="25" y="46"/>
                    <a:pt x="23" y="45"/>
                  </a:cubicBezTo>
                  <a:cubicBezTo>
                    <a:pt x="21" y="45"/>
                    <a:pt x="21" y="42"/>
                    <a:pt x="20" y="40"/>
                  </a:cubicBezTo>
                  <a:cubicBezTo>
                    <a:pt x="19" y="39"/>
                    <a:pt x="17" y="38"/>
                    <a:pt x="17" y="36"/>
                  </a:cubicBezTo>
                  <a:cubicBezTo>
                    <a:pt x="17" y="33"/>
                    <a:pt x="18" y="31"/>
                    <a:pt x="19" y="30"/>
                  </a:cubicBezTo>
                  <a:cubicBezTo>
                    <a:pt x="20" y="28"/>
                    <a:pt x="22" y="26"/>
                    <a:pt x="23" y="24"/>
                  </a:cubicBezTo>
                  <a:cubicBezTo>
                    <a:pt x="24" y="22"/>
                    <a:pt x="24" y="20"/>
                    <a:pt x="24" y="18"/>
                  </a:cubicBezTo>
                  <a:cubicBezTo>
                    <a:pt x="23" y="16"/>
                    <a:pt x="21" y="14"/>
                    <a:pt x="19" y="11"/>
                  </a:cubicBezTo>
                  <a:cubicBezTo>
                    <a:pt x="19" y="10"/>
                    <a:pt x="19" y="9"/>
                    <a:pt x="19" y="8"/>
                  </a:cubicBezTo>
                  <a:cubicBezTo>
                    <a:pt x="22" y="7"/>
                    <a:pt x="25" y="8"/>
                    <a:pt x="27" y="6"/>
                  </a:cubicBezTo>
                  <a:cubicBezTo>
                    <a:pt x="28" y="6"/>
                    <a:pt x="28" y="4"/>
                    <a:pt x="28" y="3"/>
                  </a:cubicBezTo>
                  <a:cubicBezTo>
                    <a:pt x="25" y="4"/>
                    <a:pt x="21" y="4"/>
                    <a:pt x="18" y="7"/>
                  </a:cubicBezTo>
                  <a:cubicBezTo>
                    <a:pt x="16" y="9"/>
                    <a:pt x="16" y="12"/>
                    <a:pt x="15" y="15"/>
                  </a:cubicBezTo>
                  <a:cubicBezTo>
                    <a:pt x="13" y="19"/>
                    <a:pt x="9" y="21"/>
                    <a:pt x="7" y="26"/>
                  </a:cubicBezTo>
                  <a:cubicBezTo>
                    <a:pt x="6" y="28"/>
                    <a:pt x="8" y="32"/>
                    <a:pt x="7" y="34"/>
                  </a:cubicBezTo>
                  <a:cubicBezTo>
                    <a:pt x="5" y="38"/>
                    <a:pt x="1" y="40"/>
                    <a:pt x="0" y="44"/>
                  </a:cubicBezTo>
                  <a:cubicBezTo>
                    <a:pt x="0" y="45"/>
                    <a:pt x="1" y="46"/>
                    <a:pt x="2" y="46"/>
                  </a:cubicBezTo>
                  <a:cubicBezTo>
                    <a:pt x="3" y="46"/>
                    <a:pt x="4" y="44"/>
                    <a:pt x="5" y="44"/>
                  </a:cubicBezTo>
                  <a:cubicBezTo>
                    <a:pt x="6" y="43"/>
                    <a:pt x="8" y="44"/>
                    <a:pt x="10" y="45"/>
                  </a:cubicBezTo>
                  <a:cubicBezTo>
                    <a:pt x="12" y="47"/>
                    <a:pt x="12" y="50"/>
                    <a:pt x="13" y="53"/>
                  </a:cubicBezTo>
                  <a:cubicBezTo>
                    <a:pt x="14" y="57"/>
                    <a:pt x="12" y="60"/>
                    <a:pt x="13" y="64"/>
                  </a:cubicBezTo>
                  <a:cubicBezTo>
                    <a:pt x="13" y="66"/>
                    <a:pt x="14" y="68"/>
                    <a:pt x="15" y="70"/>
                  </a:cubicBezTo>
                  <a:cubicBezTo>
                    <a:pt x="16" y="71"/>
                    <a:pt x="16" y="73"/>
                    <a:pt x="17" y="73"/>
                  </a:cubicBezTo>
                  <a:cubicBezTo>
                    <a:pt x="20" y="73"/>
                    <a:pt x="23" y="72"/>
                    <a:pt x="25" y="72"/>
                  </a:cubicBezTo>
                  <a:cubicBezTo>
                    <a:pt x="27" y="72"/>
                    <a:pt x="29" y="73"/>
                    <a:pt x="30" y="73"/>
                  </a:cubicBezTo>
                  <a:cubicBezTo>
                    <a:pt x="32" y="73"/>
                    <a:pt x="33" y="71"/>
                    <a:pt x="35" y="71"/>
                  </a:cubicBezTo>
                  <a:cubicBezTo>
                    <a:pt x="37" y="71"/>
                    <a:pt x="36" y="74"/>
                    <a:pt x="37" y="75"/>
                  </a:cubicBezTo>
                  <a:cubicBezTo>
                    <a:pt x="39" y="76"/>
                    <a:pt x="41" y="74"/>
                    <a:pt x="42" y="75"/>
                  </a:cubicBezTo>
                  <a:cubicBezTo>
                    <a:pt x="45" y="78"/>
                    <a:pt x="47" y="83"/>
                    <a:pt x="50" y="86"/>
                  </a:cubicBezTo>
                  <a:cubicBezTo>
                    <a:pt x="51" y="87"/>
                    <a:pt x="52" y="85"/>
                    <a:pt x="54" y="85"/>
                  </a:cubicBezTo>
                  <a:cubicBezTo>
                    <a:pt x="54" y="85"/>
                    <a:pt x="55" y="86"/>
                    <a:pt x="56" y="86"/>
                  </a:cubicBezTo>
                  <a:cubicBezTo>
                    <a:pt x="58" y="86"/>
                    <a:pt x="59" y="86"/>
                    <a:pt x="61" y="86"/>
                  </a:cubicBezTo>
                  <a:cubicBezTo>
                    <a:pt x="65" y="86"/>
                    <a:pt x="68" y="85"/>
                    <a:pt x="71" y="85"/>
                  </a:cubicBezTo>
                  <a:cubicBezTo>
                    <a:pt x="72" y="85"/>
                    <a:pt x="74" y="85"/>
                    <a:pt x="74" y="86"/>
                  </a:cubicBezTo>
                  <a:cubicBezTo>
                    <a:pt x="75" y="89"/>
                    <a:pt x="75" y="93"/>
                    <a:pt x="74" y="96"/>
                  </a:cubicBezTo>
                  <a:cubicBezTo>
                    <a:pt x="73" y="97"/>
                    <a:pt x="70" y="97"/>
                    <a:pt x="70" y="99"/>
                  </a:cubicBezTo>
                  <a:cubicBezTo>
                    <a:pt x="69" y="100"/>
                    <a:pt x="71" y="101"/>
                    <a:pt x="71" y="102"/>
                  </a:cubicBezTo>
                  <a:cubicBezTo>
                    <a:pt x="70" y="104"/>
                    <a:pt x="68" y="106"/>
                    <a:pt x="68" y="108"/>
                  </a:cubicBezTo>
                  <a:cubicBezTo>
                    <a:pt x="69" y="110"/>
                    <a:pt x="72" y="111"/>
                    <a:pt x="72" y="113"/>
                  </a:cubicBezTo>
                  <a:cubicBezTo>
                    <a:pt x="73" y="115"/>
                    <a:pt x="72" y="117"/>
                    <a:pt x="72" y="119"/>
                  </a:cubicBezTo>
                  <a:cubicBezTo>
                    <a:pt x="72" y="119"/>
                    <a:pt x="74" y="119"/>
                    <a:pt x="74" y="119"/>
                  </a:cubicBezTo>
                  <a:cubicBezTo>
                    <a:pt x="75" y="121"/>
                    <a:pt x="75" y="124"/>
                    <a:pt x="74" y="126"/>
                  </a:cubicBezTo>
                  <a:cubicBezTo>
                    <a:pt x="73" y="129"/>
                    <a:pt x="69" y="130"/>
                    <a:pt x="68" y="133"/>
                  </a:cubicBezTo>
                  <a:cubicBezTo>
                    <a:pt x="68" y="135"/>
                    <a:pt x="72" y="135"/>
                    <a:pt x="73" y="137"/>
                  </a:cubicBezTo>
                  <a:cubicBezTo>
                    <a:pt x="75" y="138"/>
                    <a:pt x="75" y="140"/>
                    <a:pt x="76" y="141"/>
                  </a:cubicBezTo>
                  <a:cubicBezTo>
                    <a:pt x="78" y="146"/>
                    <a:pt x="79" y="150"/>
                    <a:pt x="81" y="155"/>
                  </a:cubicBezTo>
                  <a:cubicBezTo>
                    <a:pt x="84" y="158"/>
                    <a:pt x="86" y="162"/>
                    <a:pt x="89" y="163"/>
                  </a:cubicBezTo>
                  <a:cubicBezTo>
                    <a:pt x="91" y="165"/>
                    <a:pt x="94" y="164"/>
                    <a:pt x="97" y="163"/>
                  </a:cubicBezTo>
                  <a:cubicBezTo>
                    <a:pt x="100" y="161"/>
                    <a:pt x="103" y="158"/>
                    <a:pt x="106" y="156"/>
                  </a:cubicBezTo>
                  <a:cubicBezTo>
                    <a:pt x="107" y="155"/>
                    <a:pt x="108" y="155"/>
                    <a:pt x="109" y="154"/>
                  </a:cubicBezTo>
                  <a:cubicBezTo>
                    <a:pt x="110" y="154"/>
                    <a:pt x="111" y="152"/>
                    <a:pt x="112" y="152"/>
                  </a:cubicBezTo>
                  <a:cubicBezTo>
                    <a:pt x="113" y="152"/>
                    <a:pt x="113" y="154"/>
                    <a:pt x="114" y="154"/>
                  </a:cubicBezTo>
                  <a:cubicBezTo>
                    <a:pt x="115" y="154"/>
                    <a:pt x="115" y="153"/>
                    <a:pt x="115" y="152"/>
                  </a:cubicBezTo>
                  <a:cubicBezTo>
                    <a:pt x="116" y="150"/>
                    <a:pt x="114" y="148"/>
                    <a:pt x="115" y="146"/>
                  </a:cubicBezTo>
                  <a:cubicBezTo>
                    <a:pt x="116" y="145"/>
                    <a:pt x="119" y="146"/>
                    <a:pt x="121" y="145"/>
                  </a:cubicBezTo>
                  <a:cubicBezTo>
                    <a:pt x="121" y="144"/>
                    <a:pt x="120" y="143"/>
                    <a:pt x="121" y="143"/>
                  </a:cubicBezTo>
                  <a:cubicBezTo>
                    <a:pt x="122" y="141"/>
                    <a:pt x="125" y="141"/>
                    <a:pt x="126" y="140"/>
                  </a:cubicBezTo>
                  <a:cubicBezTo>
                    <a:pt x="127" y="139"/>
                    <a:pt x="127" y="138"/>
                    <a:pt x="126" y="138"/>
                  </a:cubicBezTo>
                  <a:cubicBezTo>
                    <a:pt x="123" y="137"/>
                    <a:pt x="120" y="138"/>
                    <a:pt x="117" y="138"/>
                  </a:cubicBezTo>
                  <a:cubicBezTo>
                    <a:pt x="116" y="138"/>
                    <a:pt x="115" y="137"/>
                    <a:pt x="115" y="136"/>
                  </a:cubicBezTo>
                  <a:cubicBezTo>
                    <a:pt x="114" y="135"/>
                    <a:pt x="115" y="133"/>
                    <a:pt x="115" y="132"/>
                  </a:cubicBezTo>
                  <a:cubicBezTo>
                    <a:pt x="114" y="132"/>
                    <a:pt x="113" y="131"/>
                    <a:pt x="113" y="130"/>
                  </a:cubicBezTo>
                  <a:cubicBezTo>
                    <a:pt x="114" y="128"/>
                    <a:pt x="116" y="127"/>
                    <a:pt x="116" y="125"/>
                  </a:cubicBezTo>
                  <a:cubicBezTo>
                    <a:pt x="117" y="123"/>
                    <a:pt x="117" y="121"/>
                    <a:pt x="116" y="119"/>
                  </a:cubicBezTo>
                  <a:cubicBezTo>
                    <a:pt x="115" y="117"/>
                    <a:pt x="112" y="118"/>
                    <a:pt x="111" y="116"/>
                  </a:cubicBezTo>
                  <a:cubicBezTo>
                    <a:pt x="111" y="115"/>
                    <a:pt x="113" y="115"/>
                    <a:pt x="115" y="115"/>
                  </a:cubicBezTo>
                  <a:cubicBezTo>
                    <a:pt x="118" y="115"/>
                    <a:pt x="120" y="118"/>
                    <a:pt x="123" y="118"/>
                  </a:cubicBezTo>
                  <a:cubicBezTo>
                    <a:pt x="125" y="119"/>
                    <a:pt x="126" y="118"/>
                    <a:pt x="127" y="118"/>
                  </a:cubicBezTo>
                  <a:cubicBezTo>
                    <a:pt x="130" y="119"/>
                    <a:pt x="132" y="120"/>
                    <a:pt x="134" y="120"/>
                  </a:cubicBezTo>
                  <a:cubicBezTo>
                    <a:pt x="135" y="119"/>
                    <a:pt x="134" y="117"/>
                    <a:pt x="136" y="116"/>
                  </a:cubicBezTo>
                  <a:cubicBezTo>
                    <a:pt x="140" y="115"/>
                    <a:pt x="145" y="116"/>
                    <a:pt x="149" y="115"/>
                  </a:cubicBezTo>
                  <a:cubicBezTo>
                    <a:pt x="151" y="114"/>
                    <a:pt x="151" y="112"/>
                    <a:pt x="153" y="111"/>
                  </a:cubicBezTo>
                  <a:cubicBezTo>
                    <a:pt x="155" y="110"/>
                    <a:pt x="157" y="111"/>
                    <a:pt x="158" y="110"/>
                  </a:cubicBezTo>
                  <a:cubicBezTo>
                    <a:pt x="159" y="109"/>
                    <a:pt x="160" y="107"/>
                    <a:pt x="160" y="105"/>
                  </a:cubicBezTo>
                  <a:cubicBezTo>
                    <a:pt x="161" y="103"/>
                    <a:pt x="160" y="100"/>
                    <a:pt x="160" y="99"/>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15" name="Freeform 2546"/>
            <p:cNvSpPr>
              <a:spLocks noChangeAspect="1"/>
            </p:cNvSpPr>
            <p:nvPr/>
          </p:nvSpPr>
          <p:spPr bwMode="auto">
            <a:xfrm>
              <a:off x="10064320" y="11579190"/>
              <a:ext cx="499464" cy="759814"/>
            </a:xfrm>
            <a:custGeom>
              <a:avLst/>
              <a:gdLst>
                <a:gd name="T0" fmla="*/ 75 w 63"/>
                <a:gd name="T1" fmla="*/ 108 h 103"/>
                <a:gd name="T2" fmla="*/ 71 w 63"/>
                <a:gd name="T3" fmla="*/ 104 h 103"/>
                <a:gd name="T4" fmla="*/ 68 w 63"/>
                <a:gd name="T5" fmla="*/ 98 h 103"/>
                <a:gd name="T6" fmla="*/ 65 w 63"/>
                <a:gd name="T7" fmla="*/ 88 h 103"/>
                <a:gd name="T8" fmla="*/ 63 w 63"/>
                <a:gd name="T9" fmla="*/ 87 h 103"/>
                <a:gd name="T10" fmla="*/ 63 w 63"/>
                <a:gd name="T11" fmla="*/ 82 h 103"/>
                <a:gd name="T12" fmla="*/ 60 w 63"/>
                <a:gd name="T13" fmla="*/ 82 h 103"/>
                <a:gd name="T14" fmla="*/ 52 w 63"/>
                <a:gd name="T15" fmla="*/ 71 h 103"/>
                <a:gd name="T16" fmla="*/ 55 w 63"/>
                <a:gd name="T17" fmla="*/ 64 h 103"/>
                <a:gd name="T18" fmla="*/ 56 w 63"/>
                <a:gd name="T19" fmla="*/ 57 h 103"/>
                <a:gd name="T20" fmla="*/ 62 w 63"/>
                <a:gd name="T21" fmla="*/ 57 h 103"/>
                <a:gd name="T22" fmla="*/ 64 w 63"/>
                <a:gd name="T23" fmla="*/ 52 h 103"/>
                <a:gd name="T24" fmla="*/ 63 w 63"/>
                <a:gd name="T25" fmla="*/ 45 h 103"/>
                <a:gd name="T26" fmla="*/ 67 w 63"/>
                <a:gd name="T27" fmla="*/ 40 h 103"/>
                <a:gd name="T28" fmla="*/ 64 w 63"/>
                <a:gd name="T29" fmla="*/ 35 h 103"/>
                <a:gd name="T30" fmla="*/ 60 w 63"/>
                <a:gd name="T31" fmla="*/ 31 h 103"/>
                <a:gd name="T32" fmla="*/ 52 w 63"/>
                <a:gd name="T33" fmla="*/ 26 h 103"/>
                <a:gd name="T34" fmla="*/ 46 w 63"/>
                <a:gd name="T35" fmla="*/ 25 h 103"/>
                <a:gd name="T36" fmla="*/ 44 w 63"/>
                <a:gd name="T37" fmla="*/ 31 h 103"/>
                <a:gd name="T38" fmla="*/ 44 w 63"/>
                <a:gd name="T39" fmla="*/ 25 h 103"/>
                <a:gd name="T40" fmla="*/ 44 w 63"/>
                <a:gd name="T41" fmla="*/ 18 h 103"/>
                <a:gd name="T42" fmla="*/ 39 w 63"/>
                <a:gd name="T43" fmla="*/ 8 h 103"/>
                <a:gd name="T44" fmla="*/ 36 w 63"/>
                <a:gd name="T45" fmla="*/ 5 h 103"/>
                <a:gd name="T46" fmla="*/ 30 w 63"/>
                <a:gd name="T47" fmla="*/ 1 h 103"/>
                <a:gd name="T48" fmla="*/ 27 w 63"/>
                <a:gd name="T49" fmla="*/ 0 h 103"/>
                <a:gd name="T50" fmla="*/ 23 w 63"/>
                <a:gd name="T51" fmla="*/ 2 h 103"/>
                <a:gd name="T52" fmla="*/ 17 w 63"/>
                <a:gd name="T53" fmla="*/ 7 h 103"/>
                <a:gd name="T54" fmla="*/ 11 w 63"/>
                <a:gd name="T55" fmla="*/ 14 h 103"/>
                <a:gd name="T56" fmla="*/ 14 w 63"/>
                <a:gd name="T57" fmla="*/ 19 h 103"/>
                <a:gd name="T58" fmla="*/ 19 w 63"/>
                <a:gd name="T59" fmla="*/ 22 h 103"/>
                <a:gd name="T60" fmla="*/ 12 w 63"/>
                <a:gd name="T61" fmla="*/ 25 h 103"/>
                <a:gd name="T62" fmla="*/ 4 w 63"/>
                <a:gd name="T63" fmla="*/ 28 h 103"/>
                <a:gd name="T64" fmla="*/ 2 w 63"/>
                <a:gd name="T65" fmla="*/ 31 h 103"/>
                <a:gd name="T66" fmla="*/ 2 w 63"/>
                <a:gd name="T67" fmla="*/ 37 h 103"/>
                <a:gd name="T68" fmla="*/ 0 w 63"/>
                <a:gd name="T69" fmla="*/ 39 h 103"/>
                <a:gd name="T70" fmla="*/ 12 w 63"/>
                <a:gd name="T71" fmla="*/ 52 h 103"/>
                <a:gd name="T72" fmla="*/ 20 w 63"/>
                <a:gd name="T73" fmla="*/ 52 h 103"/>
                <a:gd name="T74" fmla="*/ 21 w 63"/>
                <a:gd name="T75" fmla="*/ 57 h 103"/>
                <a:gd name="T76" fmla="*/ 19 w 63"/>
                <a:gd name="T77" fmla="*/ 60 h 103"/>
                <a:gd name="T78" fmla="*/ 20 w 63"/>
                <a:gd name="T79" fmla="*/ 64 h 103"/>
                <a:gd name="T80" fmla="*/ 27 w 63"/>
                <a:gd name="T81" fmla="*/ 64 h 103"/>
                <a:gd name="T82" fmla="*/ 27 w 63"/>
                <a:gd name="T83" fmla="*/ 71 h 103"/>
                <a:gd name="T84" fmla="*/ 32 w 63"/>
                <a:gd name="T85" fmla="*/ 73 h 103"/>
                <a:gd name="T86" fmla="*/ 23 w 63"/>
                <a:gd name="T87" fmla="*/ 79 h 103"/>
                <a:gd name="T88" fmla="*/ 23 w 63"/>
                <a:gd name="T89" fmla="*/ 96 h 103"/>
                <a:gd name="T90" fmla="*/ 26 w 63"/>
                <a:gd name="T91" fmla="*/ 100 h 103"/>
                <a:gd name="T92" fmla="*/ 26 w 63"/>
                <a:gd name="T93" fmla="*/ 106 h 103"/>
                <a:gd name="T94" fmla="*/ 29 w 63"/>
                <a:gd name="T95" fmla="*/ 110 h 103"/>
                <a:gd name="T96" fmla="*/ 36 w 63"/>
                <a:gd name="T97" fmla="*/ 113 h 103"/>
                <a:gd name="T98" fmla="*/ 36 w 63"/>
                <a:gd name="T99" fmla="*/ 118 h 103"/>
                <a:gd name="T100" fmla="*/ 40 w 63"/>
                <a:gd name="T101" fmla="*/ 122 h 103"/>
                <a:gd name="T102" fmla="*/ 45 w 63"/>
                <a:gd name="T103" fmla="*/ 123 h 103"/>
                <a:gd name="T104" fmla="*/ 44 w 63"/>
                <a:gd name="T105" fmla="*/ 118 h 103"/>
                <a:gd name="T106" fmla="*/ 50 w 63"/>
                <a:gd name="T107" fmla="*/ 113 h 103"/>
                <a:gd name="T108" fmla="*/ 54 w 63"/>
                <a:gd name="T109" fmla="*/ 116 h 103"/>
                <a:gd name="T110" fmla="*/ 56 w 63"/>
                <a:gd name="T111" fmla="*/ 110 h 103"/>
                <a:gd name="T112" fmla="*/ 61 w 63"/>
                <a:gd name="T113" fmla="*/ 110 h 103"/>
                <a:gd name="T114" fmla="*/ 63 w 63"/>
                <a:gd name="T115" fmla="*/ 107 h 103"/>
                <a:gd name="T116" fmla="*/ 68 w 63"/>
                <a:gd name="T117" fmla="*/ 108 h 103"/>
                <a:gd name="T118" fmla="*/ 75 w 63"/>
                <a:gd name="T119" fmla="*/ 108 h 1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
                <a:gd name="T181" fmla="*/ 0 h 103"/>
                <a:gd name="T182" fmla="*/ 63 w 63"/>
                <a:gd name="T183" fmla="*/ 103 h 10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 h="103">
                  <a:moveTo>
                    <a:pt x="63" y="90"/>
                  </a:moveTo>
                  <a:cubicBezTo>
                    <a:pt x="62" y="89"/>
                    <a:pt x="60" y="87"/>
                    <a:pt x="60" y="86"/>
                  </a:cubicBezTo>
                  <a:cubicBezTo>
                    <a:pt x="59" y="84"/>
                    <a:pt x="58" y="83"/>
                    <a:pt x="57" y="81"/>
                  </a:cubicBezTo>
                  <a:cubicBezTo>
                    <a:pt x="56" y="78"/>
                    <a:pt x="54" y="75"/>
                    <a:pt x="55" y="73"/>
                  </a:cubicBezTo>
                  <a:cubicBezTo>
                    <a:pt x="55" y="72"/>
                    <a:pt x="53" y="73"/>
                    <a:pt x="53" y="72"/>
                  </a:cubicBezTo>
                  <a:cubicBezTo>
                    <a:pt x="52" y="71"/>
                    <a:pt x="54" y="69"/>
                    <a:pt x="53" y="68"/>
                  </a:cubicBezTo>
                  <a:cubicBezTo>
                    <a:pt x="52" y="67"/>
                    <a:pt x="51" y="69"/>
                    <a:pt x="50" y="68"/>
                  </a:cubicBezTo>
                  <a:cubicBezTo>
                    <a:pt x="48" y="65"/>
                    <a:pt x="45" y="62"/>
                    <a:pt x="44" y="59"/>
                  </a:cubicBezTo>
                  <a:cubicBezTo>
                    <a:pt x="44" y="57"/>
                    <a:pt x="46" y="55"/>
                    <a:pt x="46" y="53"/>
                  </a:cubicBezTo>
                  <a:cubicBezTo>
                    <a:pt x="47" y="51"/>
                    <a:pt x="46" y="49"/>
                    <a:pt x="47" y="47"/>
                  </a:cubicBezTo>
                  <a:cubicBezTo>
                    <a:pt x="48" y="46"/>
                    <a:pt x="50" y="47"/>
                    <a:pt x="52" y="47"/>
                  </a:cubicBezTo>
                  <a:cubicBezTo>
                    <a:pt x="53" y="46"/>
                    <a:pt x="54" y="45"/>
                    <a:pt x="54" y="43"/>
                  </a:cubicBezTo>
                  <a:cubicBezTo>
                    <a:pt x="54" y="41"/>
                    <a:pt x="53" y="39"/>
                    <a:pt x="53" y="37"/>
                  </a:cubicBezTo>
                  <a:cubicBezTo>
                    <a:pt x="53" y="36"/>
                    <a:pt x="55" y="35"/>
                    <a:pt x="56" y="33"/>
                  </a:cubicBezTo>
                  <a:cubicBezTo>
                    <a:pt x="56" y="32"/>
                    <a:pt x="55" y="30"/>
                    <a:pt x="54" y="29"/>
                  </a:cubicBezTo>
                  <a:cubicBezTo>
                    <a:pt x="53" y="28"/>
                    <a:pt x="51" y="27"/>
                    <a:pt x="50" y="26"/>
                  </a:cubicBezTo>
                  <a:cubicBezTo>
                    <a:pt x="48" y="25"/>
                    <a:pt x="46" y="23"/>
                    <a:pt x="44" y="22"/>
                  </a:cubicBezTo>
                  <a:cubicBezTo>
                    <a:pt x="43" y="21"/>
                    <a:pt x="41" y="20"/>
                    <a:pt x="39" y="21"/>
                  </a:cubicBezTo>
                  <a:cubicBezTo>
                    <a:pt x="38" y="22"/>
                    <a:pt x="38" y="26"/>
                    <a:pt x="37" y="26"/>
                  </a:cubicBezTo>
                  <a:cubicBezTo>
                    <a:pt x="35" y="26"/>
                    <a:pt x="37" y="23"/>
                    <a:pt x="37" y="21"/>
                  </a:cubicBezTo>
                  <a:cubicBezTo>
                    <a:pt x="37" y="19"/>
                    <a:pt x="37" y="17"/>
                    <a:pt x="37" y="15"/>
                  </a:cubicBezTo>
                  <a:cubicBezTo>
                    <a:pt x="36" y="12"/>
                    <a:pt x="34" y="10"/>
                    <a:pt x="33" y="7"/>
                  </a:cubicBezTo>
                  <a:cubicBezTo>
                    <a:pt x="32" y="6"/>
                    <a:pt x="31" y="5"/>
                    <a:pt x="30" y="4"/>
                  </a:cubicBezTo>
                  <a:cubicBezTo>
                    <a:pt x="28" y="3"/>
                    <a:pt x="27" y="1"/>
                    <a:pt x="25" y="1"/>
                  </a:cubicBezTo>
                  <a:cubicBezTo>
                    <a:pt x="24" y="0"/>
                    <a:pt x="24" y="0"/>
                    <a:pt x="23" y="0"/>
                  </a:cubicBezTo>
                  <a:cubicBezTo>
                    <a:pt x="22" y="1"/>
                    <a:pt x="20" y="1"/>
                    <a:pt x="19" y="2"/>
                  </a:cubicBezTo>
                  <a:cubicBezTo>
                    <a:pt x="17" y="3"/>
                    <a:pt x="15" y="5"/>
                    <a:pt x="14" y="6"/>
                  </a:cubicBezTo>
                  <a:cubicBezTo>
                    <a:pt x="12" y="8"/>
                    <a:pt x="9" y="10"/>
                    <a:pt x="9" y="12"/>
                  </a:cubicBezTo>
                  <a:cubicBezTo>
                    <a:pt x="9" y="14"/>
                    <a:pt x="11" y="15"/>
                    <a:pt x="12" y="16"/>
                  </a:cubicBezTo>
                  <a:cubicBezTo>
                    <a:pt x="13" y="17"/>
                    <a:pt x="17" y="17"/>
                    <a:pt x="16" y="18"/>
                  </a:cubicBezTo>
                  <a:cubicBezTo>
                    <a:pt x="15" y="20"/>
                    <a:pt x="12" y="20"/>
                    <a:pt x="10" y="21"/>
                  </a:cubicBezTo>
                  <a:cubicBezTo>
                    <a:pt x="8" y="22"/>
                    <a:pt x="5" y="22"/>
                    <a:pt x="3" y="23"/>
                  </a:cubicBezTo>
                  <a:cubicBezTo>
                    <a:pt x="3" y="24"/>
                    <a:pt x="2" y="25"/>
                    <a:pt x="2" y="26"/>
                  </a:cubicBezTo>
                  <a:cubicBezTo>
                    <a:pt x="2" y="27"/>
                    <a:pt x="2" y="29"/>
                    <a:pt x="2" y="31"/>
                  </a:cubicBezTo>
                  <a:cubicBezTo>
                    <a:pt x="2" y="31"/>
                    <a:pt x="0" y="31"/>
                    <a:pt x="0" y="32"/>
                  </a:cubicBezTo>
                  <a:cubicBezTo>
                    <a:pt x="3" y="36"/>
                    <a:pt x="7" y="39"/>
                    <a:pt x="10" y="43"/>
                  </a:cubicBezTo>
                  <a:cubicBezTo>
                    <a:pt x="13" y="43"/>
                    <a:pt x="15" y="42"/>
                    <a:pt x="17" y="43"/>
                  </a:cubicBezTo>
                  <a:cubicBezTo>
                    <a:pt x="19" y="43"/>
                    <a:pt x="18" y="46"/>
                    <a:pt x="18" y="47"/>
                  </a:cubicBezTo>
                  <a:cubicBezTo>
                    <a:pt x="18" y="48"/>
                    <a:pt x="16" y="49"/>
                    <a:pt x="16" y="50"/>
                  </a:cubicBezTo>
                  <a:cubicBezTo>
                    <a:pt x="16" y="51"/>
                    <a:pt x="16" y="53"/>
                    <a:pt x="17" y="53"/>
                  </a:cubicBezTo>
                  <a:cubicBezTo>
                    <a:pt x="19" y="54"/>
                    <a:pt x="21" y="52"/>
                    <a:pt x="23" y="53"/>
                  </a:cubicBezTo>
                  <a:cubicBezTo>
                    <a:pt x="24" y="54"/>
                    <a:pt x="22" y="57"/>
                    <a:pt x="23" y="59"/>
                  </a:cubicBezTo>
                  <a:cubicBezTo>
                    <a:pt x="24" y="60"/>
                    <a:pt x="27" y="59"/>
                    <a:pt x="27" y="61"/>
                  </a:cubicBezTo>
                  <a:cubicBezTo>
                    <a:pt x="25" y="63"/>
                    <a:pt x="20" y="63"/>
                    <a:pt x="19" y="66"/>
                  </a:cubicBezTo>
                  <a:cubicBezTo>
                    <a:pt x="19" y="70"/>
                    <a:pt x="19" y="76"/>
                    <a:pt x="19" y="80"/>
                  </a:cubicBezTo>
                  <a:cubicBezTo>
                    <a:pt x="19" y="82"/>
                    <a:pt x="22" y="82"/>
                    <a:pt x="22" y="83"/>
                  </a:cubicBezTo>
                  <a:cubicBezTo>
                    <a:pt x="23" y="84"/>
                    <a:pt x="22" y="87"/>
                    <a:pt x="22" y="88"/>
                  </a:cubicBezTo>
                  <a:cubicBezTo>
                    <a:pt x="22" y="90"/>
                    <a:pt x="23" y="91"/>
                    <a:pt x="24" y="91"/>
                  </a:cubicBezTo>
                  <a:cubicBezTo>
                    <a:pt x="25" y="93"/>
                    <a:pt x="28" y="93"/>
                    <a:pt x="30" y="94"/>
                  </a:cubicBezTo>
                  <a:cubicBezTo>
                    <a:pt x="31" y="95"/>
                    <a:pt x="29" y="97"/>
                    <a:pt x="30" y="98"/>
                  </a:cubicBezTo>
                  <a:cubicBezTo>
                    <a:pt x="31" y="99"/>
                    <a:pt x="32" y="101"/>
                    <a:pt x="34" y="101"/>
                  </a:cubicBezTo>
                  <a:cubicBezTo>
                    <a:pt x="35" y="102"/>
                    <a:pt x="37" y="103"/>
                    <a:pt x="38" y="102"/>
                  </a:cubicBezTo>
                  <a:cubicBezTo>
                    <a:pt x="39" y="101"/>
                    <a:pt x="37" y="99"/>
                    <a:pt x="37" y="98"/>
                  </a:cubicBezTo>
                  <a:cubicBezTo>
                    <a:pt x="38" y="96"/>
                    <a:pt x="40" y="95"/>
                    <a:pt x="42" y="94"/>
                  </a:cubicBezTo>
                  <a:cubicBezTo>
                    <a:pt x="43" y="94"/>
                    <a:pt x="44" y="96"/>
                    <a:pt x="45" y="96"/>
                  </a:cubicBezTo>
                  <a:cubicBezTo>
                    <a:pt x="46" y="95"/>
                    <a:pt x="45" y="92"/>
                    <a:pt x="47" y="91"/>
                  </a:cubicBezTo>
                  <a:cubicBezTo>
                    <a:pt x="48" y="91"/>
                    <a:pt x="49" y="92"/>
                    <a:pt x="51" y="91"/>
                  </a:cubicBezTo>
                  <a:cubicBezTo>
                    <a:pt x="52" y="91"/>
                    <a:pt x="52" y="89"/>
                    <a:pt x="53" y="89"/>
                  </a:cubicBezTo>
                  <a:cubicBezTo>
                    <a:pt x="55" y="89"/>
                    <a:pt x="56" y="90"/>
                    <a:pt x="57" y="90"/>
                  </a:cubicBezTo>
                  <a:cubicBezTo>
                    <a:pt x="59" y="91"/>
                    <a:pt x="61" y="90"/>
                    <a:pt x="63" y="9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16" name="Freeform 2548"/>
            <p:cNvSpPr>
              <a:spLocks noChangeAspect="1"/>
            </p:cNvSpPr>
            <p:nvPr/>
          </p:nvSpPr>
          <p:spPr bwMode="auto">
            <a:xfrm>
              <a:off x="10413945" y="11819132"/>
              <a:ext cx="407893" cy="415900"/>
            </a:xfrm>
            <a:custGeom>
              <a:avLst/>
              <a:gdLst>
                <a:gd name="T0" fmla="*/ 50 w 51"/>
                <a:gd name="T1" fmla="*/ 61 h 58"/>
                <a:gd name="T2" fmla="*/ 47 w 51"/>
                <a:gd name="T3" fmla="*/ 57 h 58"/>
                <a:gd name="T4" fmla="*/ 45 w 51"/>
                <a:gd name="T5" fmla="*/ 58 h 58"/>
                <a:gd name="T6" fmla="*/ 40 w 51"/>
                <a:gd name="T7" fmla="*/ 59 h 58"/>
                <a:gd name="T8" fmla="*/ 34 w 51"/>
                <a:gd name="T9" fmla="*/ 57 h 58"/>
                <a:gd name="T10" fmla="*/ 29 w 51"/>
                <a:gd name="T11" fmla="*/ 63 h 58"/>
                <a:gd name="T12" fmla="*/ 34 w 51"/>
                <a:gd name="T13" fmla="*/ 67 h 58"/>
                <a:gd name="T14" fmla="*/ 29 w 51"/>
                <a:gd name="T15" fmla="*/ 69 h 58"/>
                <a:gd name="T16" fmla="*/ 23 w 51"/>
                <a:gd name="T17" fmla="*/ 69 h 58"/>
                <a:gd name="T18" fmla="*/ 19 w 51"/>
                <a:gd name="T19" fmla="*/ 64 h 58"/>
                <a:gd name="T20" fmla="*/ 16 w 51"/>
                <a:gd name="T21" fmla="*/ 58 h 58"/>
                <a:gd name="T22" fmla="*/ 13 w 51"/>
                <a:gd name="T23" fmla="*/ 49 h 58"/>
                <a:gd name="T24" fmla="*/ 11 w 51"/>
                <a:gd name="T25" fmla="*/ 48 h 58"/>
                <a:gd name="T26" fmla="*/ 11 w 51"/>
                <a:gd name="T27" fmla="*/ 43 h 58"/>
                <a:gd name="T28" fmla="*/ 7 w 51"/>
                <a:gd name="T29" fmla="*/ 43 h 58"/>
                <a:gd name="T30" fmla="*/ 0 w 51"/>
                <a:gd name="T31" fmla="*/ 32 h 58"/>
                <a:gd name="T32" fmla="*/ 2 w 51"/>
                <a:gd name="T33" fmla="*/ 25 h 58"/>
                <a:gd name="T34" fmla="*/ 4 w 51"/>
                <a:gd name="T35" fmla="*/ 18 h 58"/>
                <a:gd name="T36" fmla="*/ 10 w 51"/>
                <a:gd name="T37" fmla="*/ 18 h 58"/>
                <a:gd name="T38" fmla="*/ 12 w 51"/>
                <a:gd name="T39" fmla="*/ 13 h 58"/>
                <a:gd name="T40" fmla="*/ 11 w 51"/>
                <a:gd name="T41" fmla="*/ 6 h 58"/>
                <a:gd name="T42" fmla="*/ 15 w 51"/>
                <a:gd name="T43" fmla="*/ 1 h 58"/>
                <a:gd name="T44" fmla="*/ 24 w 51"/>
                <a:gd name="T45" fmla="*/ 2 h 58"/>
                <a:gd name="T46" fmla="*/ 32 w 51"/>
                <a:gd name="T47" fmla="*/ 5 h 58"/>
                <a:gd name="T48" fmla="*/ 38 w 51"/>
                <a:gd name="T49" fmla="*/ 0 h 58"/>
                <a:gd name="T50" fmla="*/ 43 w 51"/>
                <a:gd name="T51" fmla="*/ 2 h 58"/>
                <a:gd name="T52" fmla="*/ 47 w 51"/>
                <a:gd name="T53" fmla="*/ 2 h 58"/>
                <a:gd name="T54" fmla="*/ 53 w 51"/>
                <a:gd name="T55" fmla="*/ 2 h 58"/>
                <a:gd name="T56" fmla="*/ 58 w 51"/>
                <a:gd name="T57" fmla="*/ 2 h 58"/>
                <a:gd name="T58" fmla="*/ 62 w 51"/>
                <a:gd name="T59" fmla="*/ 6 h 58"/>
                <a:gd name="T60" fmla="*/ 60 w 51"/>
                <a:gd name="T61" fmla="*/ 12 h 58"/>
                <a:gd name="T62" fmla="*/ 53 w 51"/>
                <a:gd name="T63" fmla="*/ 20 h 58"/>
                <a:gd name="T64" fmla="*/ 57 w 51"/>
                <a:gd name="T65" fmla="*/ 33 h 58"/>
                <a:gd name="T66" fmla="*/ 61 w 51"/>
                <a:gd name="T67" fmla="*/ 40 h 58"/>
                <a:gd name="T68" fmla="*/ 57 w 51"/>
                <a:gd name="T69" fmla="*/ 48 h 58"/>
                <a:gd name="T70" fmla="*/ 56 w 51"/>
                <a:gd name="T71" fmla="*/ 58 h 58"/>
                <a:gd name="T72" fmla="*/ 50 w 51"/>
                <a:gd name="T73" fmla="*/ 61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58"/>
                <a:gd name="T113" fmla="*/ 51 w 51"/>
                <a:gd name="T114" fmla="*/ 58 h 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58">
                  <a:moveTo>
                    <a:pt x="41" y="51"/>
                  </a:moveTo>
                  <a:cubicBezTo>
                    <a:pt x="41" y="50"/>
                    <a:pt x="41" y="48"/>
                    <a:pt x="39" y="48"/>
                  </a:cubicBezTo>
                  <a:cubicBezTo>
                    <a:pt x="39" y="47"/>
                    <a:pt x="38" y="49"/>
                    <a:pt x="37" y="49"/>
                  </a:cubicBezTo>
                  <a:cubicBezTo>
                    <a:pt x="36" y="49"/>
                    <a:pt x="34" y="50"/>
                    <a:pt x="33" y="50"/>
                  </a:cubicBezTo>
                  <a:cubicBezTo>
                    <a:pt x="31" y="50"/>
                    <a:pt x="30" y="48"/>
                    <a:pt x="28" y="48"/>
                  </a:cubicBezTo>
                  <a:cubicBezTo>
                    <a:pt x="26" y="49"/>
                    <a:pt x="24" y="51"/>
                    <a:pt x="24" y="53"/>
                  </a:cubicBezTo>
                  <a:cubicBezTo>
                    <a:pt x="24" y="55"/>
                    <a:pt x="28" y="54"/>
                    <a:pt x="28" y="56"/>
                  </a:cubicBezTo>
                  <a:cubicBezTo>
                    <a:pt x="28" y="57"/>
                    <a:pt x="26" y="58"/>
                    <a:pt x="24" y="58"/>
                  </a:cubicBezTo>
                  <a:cubicBezTo>
                    <a:pt x="23" y="58"/>
                    <a:pt x="20" y="58"/>
                    <a:pt x="19" y="58"/>
                  </a:cubicBezTo>
                  <a:cubicBezTo>
                    <a:pt x="18" y="57"/>
                    <a:pt x="16" y="55"/>
                    <a:pt x="16" y="54"/>
                  </a:cubicBezTo>
                  <a:cubicBezTo>
                    <a:pt x="15" y="52"/>
                    <a:pt x="14" y="51"/>
                    <a:pt x="13" y="49"/>
                  </a:cubicBezTo>
                  <a:cubicBezTo>
                    <a:pt x="12" y="46"/>
                    <a:pt x="10" y="43"/>
                    <a:pt x="11" y="41"/>
                  </a:cubicBezTo>
                  <a:cubicBezTo>
                    <a:pt x="11" y="40"/>
                    <a:pt x="9" y="41"/>
                    <a:pt x="9" y="40"/>
                  </a:cubicBezTo>
                  <a:cubicBezTo>
                    <a:pt x="8" y="39"/>
                    <a:pt x="10" y="37"/>
                    <a:pt x="9" y="36"/>
                  </a:cubicBezTo>
                  <a:cubicBezTo>
                    <a:pt x="8" y="35"/>
                    <a:pt x="7" y="37"/>
                    <a:pt x="6" y="36"/>
                  </a:cubicBezTo>
                  <a:cubicBezTo>
                    <a:pt x="4" y="33"/>
                    <a:pt x="1" y="30"/>
                    <a:pt x="0" y="27"/>
                  </a:cubicBezTo>
                  <a:cubicBezTo>
                    <a:pt x="0" y="25"/>
                    <a:pt x="2" y="23"/>
                    <a:pt x="2" y="21"/>
                  </a:cubicBezTo>
                  <a:cubicBezTo>
                    <a:pt x="3" y="19"/>
                    <a:pt x="2" y="17"/>
                    <a:pt x="3" y="15"/>
                  </a:cubicBezTo>
                  <a:cubicBezTo>
                    <a:pt x="4" y="14"/>
                    <a:pt x="6" y="15"/>
                    <a:pt x="8" y="15"/>
                  </a:cubicBezTo>
                  <a:cubicBezTo>
                    <a:pt x="9" y="14"/>
                    <a:pt x="10" y="13"/>
                    <a:pt x="10" y="11"/>
                  </a:cubicBezTo>
                  <a:cubicBezTo>
                    <a:pt x="10" y="9"/>
                    <a:pt x="9" y="7"/>
                    <a:pt x="9" y="5"/>
                  </a:cubicBezTo>
                  <a:cubicBezTo>
                    <a:pt x="9" y="4"/>
                    <a:pt x="11" y="3"/>
                    <a:pt x="12" y="1"/>
                  </a:cubicBezTo>
                  <a:cubicBezTo>
                    <a:pt x="15" y="2"/>
                    <a:pt x="17" y="1"/>
                    <a:pt x="20" y="2"/>
                  </a:cubicBezTo>
                  <a:cubicBezTo>
                    <a:pt x="22" y="2"/>
                    <a:pt x="24" y="4"/>
                    <a:pt x="26" y="4"/>
                  </a:cubicBezTo>
                  <a:cubicBezTo>
                    <a:pt x="28" y="4"/>
                    <a:pt x="29" y="1"/>
                    <a:pt x="31" y="0"/>
                  </a:cubicBezTo>
                  <a:cubicBezTo>
                    <a:pt x="32" y="0"/>
                    <a:pt x="34" y="1"/>
                    <a:pt x="35" y="2"/>
                  </a:cubicBezTo>
                  <a:cubicBezTo>
                    <a:pt x="36" y="2"/>
                    <a:pt x="38" y="2"/>
                    <a:pt x="39" y="2"/>
                  </a:cubicBezTo>
                  <a:cubicBezTo>
                    <a:pt x="41" y="3"/>
                    <a:pt x="42" y="3"/>
                    <a:pt x="44" y="2"/>
                  </a:cubicBezTo>
                  <a:cubicBezTo>
                    <a:pt x="45" y="2"/>
                    <a:pt x="46" y="1"/>
                    <a:pt x="48" y="2"/>
                  </a:cubicBezTo>
                  <a:cubicBezTo>
                    <a:pt x="49" y="2"/>
                    <a:pt x="50" y="4"/>
                    <a:pt x="51" y="5"/>
                  </a:cubicBezTo>
                  <a:cubicBezTo>
                    <a:pt x="51" y="6"/>
                    <a:pt x="49" y="9"/>
                    <a:pt x="49" y="10"/>
                  </a:cubicBezTo>
                  <a:cubicBezTo>
                    <a:pt x="47" y="12"/>
                    <a:pt x="45" y="14"/>
                    <a:pt x="44" y="17"/>
                  </a:cubicBezTo>
                  <a:cubicBezTo>
                    <a:pt x="44" y="21"/>
                    <a:pt x="46" y="24"/>
                    <a:pt x="47" y="28"/>
                  </a:cubicBezTo>
                  <a:cubicBezTo>
                    <a:pt x="48" y="30"/>
                    <a:pt x="50" y="32"/>
                    <a:pt x="50" y="34"/>
                  </a:cubicBezTo>
                  <a:cubicBezTo>
                    <a:pt x="50" y="36"/>
                    <a:pt x="48" y="38"/>
                    <a:pt x="47" y="40"/>
                  </a:cubicBezTo>
                  <a:cubicBezTo>
                    <a:pt x="46" y="43"/>
                    <a:pt x="47" y="46"/>
                    <a:pt x="46" y="49"/>
                  </a:cubicBezTo>
                  <a:cubicBezTo>
                    <a:pt x="45" y="50"/>
                    <a:pt x="43" y="50"/>
                    <a:pt x="41" y="5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17" name="Freeform 2549"/>
            <p:cNvSpPr>
              <a:spLocks noChangeAspect="1"/>
            </p:cNvSpPr>
            <p:nvPr/>
          </p:nvSpPr>
          <p:spPr bwMode="auto">
            <a:xfrm>
              <a:off x="10746921" y="11843124"/>
              <a:ext cx="332976" cy="383907"/>
            </a:xfrm>
            <a:custGeom>
              <a:avLst/>
              <a:gdLst>
                <a:gd name="T0" fmla="*/ 50 w 42"/>
                <a:gd name="T1" fmla="*/ 27 h 52"/>
                <a:gd name="T2" fmla="*/ 46 w 42"/>
                <a:gd name="T3" fmla="*/ 21 h 52"/>
                <a:gd name="T4" fmla="*/ 42 w 42"/>
                <a:gd name="T5" fmla="*/ 21 h 52"/>
                <a:gd name="T6" fmla="*/ 33 w 42"/>
                <a:gd name="T7" fmla="*/ 13 h 52"/>
                <a:gd name="T8" fmla="*/ 30 w 42"/>
                <a:gd name="T9" fmla="*/ 7 h 52"/>
                <a:gd name="T10" fmla="*/ 23 w 42"/>
                <a:gd name="T11" fmla="*/ 6 h 52"/>
                <a:gd name="T12" fmla="*/ 17 w 42"/>
                <a:gd name="T13" fmla="*/ 1 h 52"/>
                <a:gd name="T14" fmla="*/ 12 w 42"/>
                <a:gd name="T15" fmla="*/ 1 h 52"/>
                <a:gd name="T16" fmla="*/ 10 w 42"/>
                <a:gd name="T17" fmla="*/ 7 h 52"/>
                <a:gd name="T18" fmla="*/ 4 w 42"/>
                <a:gd name="T19" fmla="*/ 16 h 52"/>
                <a:gd name="T20" fmla="*/ 7 w 42"/>
                <a:gd name="T21" fmla="*/ 29 h 52"/>
                <a:gd name="T22" fmla="*/ 11 w 42"/>
                <a:gd name="T23" fmla="*/ 36 h 52"/>
                <a:gd name="T24" fmla="*/ 7 w 42"/>
                <a:gd name="T25" fmla="*/ 43 h 52"/>
                <a:gd name="T26" fmla="*/ 6 w 42"/>
                <a:gd name="T27" fmla="*/ 54 h 52"/>
                <a:gd name="T28" fmla="*/ 0 w 42"/>
                <a:gd name="T29" fmla="*/ 56 h 52"/>
                <a:gd name="T30" fmla="*/ 6 w 42"/>
                <a:gd name="T31" fmla="*/ 61 h 52"/>
                <a:gd name="T32" fmla="*/ 12 w 42"/>
                <a:gd name="T33" fmla="*/ 61 h 52"/>
                <a:gd name="T34" fmla="*/ 15 w 42"/>
                <a:gd name="T35" fmla="*/ 58 h 52"/>
                <a:gd name="T36" fmla="*/ 20 w 42"/>
                <a:gd name="T37" fmla="*/ 58 h 52"/>
                <a:gd name="T38" fmla="*/ 23 w 42"/>
                <a:gd name="T39" fmla="*/ 61 h 52"/>
                <a:gd name="T40" fmla="*/ 30 w 42"/>
                <a:gd name="T41" fmla="*/ 61 h 52"/>
                <a:gd name="T42" fmla="*/ 33 w 42"/>
                <a:gd name="T43" fmla="*/ 54 h 52"/>
                <a:gd name="T44" fmla="*/ 36 w 42"/>
                <a:gd name="T45" fmla="*/ 42 h 52"/>
                <a:gd name="T46" fmla="*/ 42 w 42"/>
                <a:gd name="T47" fmla="*/ 33 h 52"/>
                <a:gd name="T48" fmla="*/ 50 w 42"/>
                <a:gd name="T49" fmla="*/ 27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
                <a:gd name="T76" fmla="*/ 0 h 52"/>
                <a:gd name="T77" fmla="*/ 42 w 42"/>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 h="52">
                  <a:moveTo>
                    <a:pt x="42" y="23"/>
                  </a:moveTo>
                  <a:cubicBezTo>
                    <a:pt x="41" y="22"/>
                    <a:pt x="40" y="19"/>
                    <a:pt x="39" y="18"/>
                  </a:cubicBezTo>
                  <a:cubicBezTo>
                    <a:pt x="38" y="17"/>
                    <a:pt x="36" y="19"/>
                    <a:pt x="35" y="18"/>
                  </a:cubicBezTo>
                  <a:cubicBezTo>
                    <a:pt x="32" y="16"/>
                    <a:pt x="30" y="13"/>
                    <a:pt x="28" y="11"/>
                  </a:cubicBezTo>
                  <a:cubicBezTo>
                    <a:pt x="27" y="9"/>
                    <a:pt x="27" y="6"/>
                    <a:pt x="25" y="6"/>
                  </a:cubicBezTo>
                  <a:cubicBezTo>
                    <a:pt x="23" y="6"/>
                    <a:pt x="21" y="6"/>
                    <a:pt x="19" y="5"/>
                  </a:cubicBezTo>
                  <a:cubicBezTo>
                    <a:pt x="17" y="4"/>
                    <a:pt x="16" y="1"/>
                    <a:pt x="14" y="1"/>
                  </a:cubicBezTo>
                  <a:cubicBezTo>
                    <a:pt x="13" y="0"/>
                    <a:pt x="12" y="1"/>
                    <a:pt x="10" y="1"/>
                  </a:cubicBezTo>
                  <a:cubicBezTo>
                    <a:pt x="10" y="2"/>
                    <a:pt x="8" y="5"/>
                    <a:pt x="8" y="6"/>
                  </a:cubicBezTo>
                  <a:cubicBezTo>
                    <a:pt x="6" y="8"/>
                    <a:pt x="4" y="10"/>
                    <a:pt x="3" y="13"/>
                  </a:cubicBezTo>
                  <a:cubicBezTo>
                    <a:pt x="3" y="17"/>
                    <a:pt x="5" y="20"/>
                    <a:pt x="6" y="24"/>
                  </a:cubicBezTo>
                  <a:cubicBezTo>
                    <a:pt x="7" y="26"/>
                    <a:pt x="9" y="28"/>
                    <a:pt x="9" y="30"/>
                  </a:cubicBezTo>
                  <a:cubicBezTo>
                    <a:pt x="9" y="32"/>
                    <a:pt x="7" y="34"/>
                    <a:pt x="6" y="36"/>
                  </a:cubicBezTo>
                  <a:cubicBezTo>
                    <a:pt x="5" y="39"/>
                    <a:pt x="6" y="42"/>
                    <a:pt x="5" y="45"/>
                  </a:cubicBezTo>
                  <a:cubicBezTo>
                    <a:pt x="4" y="46"/>
                    <a:pt x="2" y="46"/>
                    <a:pt x="0" y="47"/>
                  </a:cubicBezTo>
                  <a:cubicBezTo>
                    <a:pt x="2" y="49"/>
                    <a:pt x="3" y="50"/>
                    <a:pt x="5" y="51"/>
                  </a:cubicBezTo>
                  <a:cubicBezTo>
                    <a:pt x="7" y="52"/>
                    <a:pt x="9" y="52"/>
                    <a:pt x="10" y="51"/>
                  </a:cubicBezTo>
                  <a:cubicBezTo>
                    <a:pt x="11" y="51"/>
                    <a:pt x="12" y="49"/>
                    <a:pt x="13" y="49"/>
                  </a:cubicBezTo>
                  <a:cubicBezTo>
                    <a:pt x="15" y="48"/>
                    <a:pt x="16" y="48"/>
                    <a:pt x="17" y="49"/>
                  </a:cubicBezTo>
                  <a:cubicBezTo>
                    <a:pt x="18" y="49"/>
                    <a:pt x="18" y="51"/>
                    <a:pt x="19" y="51"/>
                  </a:cubicBezTo>
                  <a:cubicBezTo>
                    <a:pt x="20" y="52"/>
                    <a:pt x="23" y="52"/>
                    <a:pt x="25" y="51"/>
                  </a:cubicBezTo>
                  <a:cubicBezTo>
                    <a:pt x="27" y="50"/>
                    <a:pt x="28" y="47"/>
                    <a:pt x="28" y="45"/>
                  </a:cubicBezTo>
                  <a:cubicBezTo>
                    <a:pt x="29" y="42"/>
                    <a:pt x="29" y="39"/>
                    <a:pt x="30" y="35"/>
                  </a:cubicBezTo>
                  <a:cubicBezTo>
                    <a:pt x="31" y="33"/>
                    <a:pt x="33" y="30"/>
                    <a:pt x="35" y="28"/>
                  </a:cubicBezTo>
                  <a:cubicBezTo>
                    <a:pt x="37" y="26"/>
                    <a:pt x="39" y="25"/>
                    <a:pt x="42" y="2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18" name="Freeform 3157"/>
            <p:cNvSpPr>
              <a:spLocks noChangeAspect="1"/>
            </p:cNvSpPr>
            <p:nvPr/>
          </p:nvSpPr>
          <p:spPr bwMode="auto">
            <a:xfrm>
              <a:off x="8907225" y="10419467"/>
              <a:ext cx="41625" cy="23997"/>
            </a:xfrm>
            <a:custGeom>
              <a:avLst/>
              <a:gdLst>
                <a:gd name="T0" fmla="*/ 5 w 5"/>
                <a:gd name="T1" fmla="*/ 2 h 4"/>
                <a:gd name="T2" fmla="*/ 6 w 5"/>
                <a:gd name="T3" fmla="*/ 4 h 4"/>
                <a:gd name="T4" fmla="*/ 2 w 5"/>
                <a:gd name="T5" fmla="*/ 3 h 4"/>
                <a:gd name="T6" fmla="*/ 1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2"/>
                  </a:moveTo>
                  <a:cubicBezTo>
                    <a:pt x="4" y="2"/>
                    <a:pt x="5" y="3"/>
                    <a:pt x="5" y="4"/>
                  </a:cubicBezTo>
                  <a:cubicBezTo>
                    <a:pt x="4" y="4"/>
                    <a:pt x="3" y="3"/>
                    <a:pt x="2" y="3"/>
                  </a:cubicBezTo>
                  <a:cubicBezTo>
                    <a:pt x="1" y="2"/>
                    <a:pt x="0" y="1"/>
                    <a:pt x="1" y="0"/>
                  </a:cubicBezTo>
                  <a:cubicBezTo>
                    <a:pt x="2" y="0"/>
                    <a:pt x="3" y="1"/>
                    <a:pt x="4"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19" name="Freeform 3161"/>
            <p:cNvSpPr>
              <a:spLocks noChangeAspect="1"/>
            </p:cNvSpPr>
            <p:nvPr/>
          </p:nvSpPr>
          <p:spPr bwMode="auto">
            <a:xfrm>
              <a:off x="4944808" y="9251749"/>
              <a:ext cx="49946" cy="39993"/>
            </a:xfrm>
            <a:custGeom>
              <a:avLst/>
              <a:gdLst>
                <a:gd name="T0" fmla="*/ 5 w 6"/>
                <a:gd name="T1" fmla="*/ 4 h 6"/>
                <a:gd name="T2" fmla="*/ 6 w 6"/>
                <a:gd name="T3" fmla="*/ 7 h 6"/>
                <a:gd name="T4" fmla="*/ 2 w 6"/>
                <a:gd name="T5" fmla="*/ 5 h 6"/>
                <a:gd name="T6" fmla="*/ 1 w 6"/>
                <a:gd name="T7" fmla="*/ 0 h 6"/>
                <a:gd name="T8" fmla="*/ 5 w 6"/>
                <a:gd name="T9" fmla="*/ 4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3"/>
                  </a:moveTo>
                  <a:cubicBezTo>
                    <a:pt x="5" y="4"/>
                    <a:pt x="6" y="6"/>
                    <a:pt x="5" y="6"/>
                  </a:cubicBezTo>
                  <a:cubicBezTo>
                    <a:pt x="4" y="6"/>
                    <a:pt x="3" y="5"/>
                    <a:pt x="2" y="4"/>
                  </a:cubicBezTo>
                  <a:cubicBezTo>
                    <a:pt x="2" y="2"/>
                    <a:pt x="0" y="0"/>
                    <a:pt x="1" y="0"/>
                  </a:cubicBezTo>
                  <a:cubicBezTo>
                    <a:pt x="2" y="0"/>
                    <a:pt x="3" y="2"/>
                    <a:pt x="4"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20" name="Freeform 3162"/>
            <p:cNvSpPr>
              <a:spLocks noChangeAspect="1"/>
            </p:cNvSpPr>
            <p:nvPr/>
          </p:nvSpPr>
          <p:spPr bwMode="auto">
            <a:xfrm>
              <a:off x="4778320" y="9363722"/>
              <a:ext cx="8327" cy="39993"/>
            </a:xfrm>
            <a:custGeom>
              <a:avLst/>
              <a:gdLst>
                <a:gd name="T0" fmla="*/ 1 w 1"/>
                <a:gd name="T1" fmla="*/ 4 h 5"/>
                <a:gd name="T2" fmla="*/ 1 w 1"/>
                <a:gd name="T3" fmla="*/ 6 h 5"/>
                <a:gd name="T4" fmla="*/ 0 w 1"/>
                <a:gd name="T5" fmla="*/ 4 h 5"/>
                <a:gd name="T6" fmla="*/ 1 w 1"/>
                <a:gd name="T7" fmla="*/ 1 h 5"/>
                <a:gd name="T8" fmla="*/ 1 w 1"/>
                <a:gd name="T9" fmla="*/ 4 h 5"/>
                <a:gd name="T10" fmla="*/ 0 60000 65536"/>
                <a:gd name="T11" fmla="*/ 0 60000 65536"/>
                <a:gd name="T12" fmla="*/ 0 60000 65536"/>
                <a:gd name="T13" fmla="*/ 0 60000 65536"/>
                <a:gd name="T14" fmla="*/ 0 60000 65536"/>
                <a:gd name="T15" fmla="*/ 0 w 1"/>
                <a:gd name="T16" fmla="*/ 0 h 5"/>
                <a:gd name="T17" fmla="*/ 1 w 1"/>
                <a:gd name="T18" fmla="*/ 5 h 5"/>
              </a:gdLst>
              <a:ahLst/>
              <a:cxnLst>
                <a:cxn ang="T10">
                  <a:pos x="T0" y="T1"/>
                </a:cxn>
                <a:cxn ang="T11">
                  <a:pos x="T2" y="T3"/>
                </a:cxn>
                <a:cxn ang="T12">
                  <a:pos x="T4" y="T5"/>
                </a:cxn>
                <a:cxn ang="T13">
                  <a:pos x="T6" y="T7"/>
                </a:cxn>
                <a:cxn ang="T14">
                  <a:pos x="T8" y="T9"/>
                </a:cxn>
              </a:cxnLst>
              <a:rect l="T15" t="T16" r="T17" b="T18"/>
              <a:pathLst>
                <a:path w="1" h="5">
                  <a:moveTo>
                    <a:pt x="1" y="3"/>
                  </a:moveTo>
                  <a:cubicBezTo>
                    <a:pt x="1" y="4"/>
                    <a:pt x="1" y="5"/>
                    <a:pt x="1" y="5"/>
                  </a:cubicBezTo>
                  <a:cubicBezTo>
                    <a:pt x="0" y="5"/>
                    <a:pt x="0" y="4"/>
                    <a:pt x="0" y="3"/>
                  </a:cubicBezTo>
                  <a:cubicBezTo>
                    <a:pt x="0" y="2"/>
                    <a:pt x="0" y="0"/>
                    <a:pt x="1" y="1"/>
                  </a:cubicBezTo>
                  <a:cubicBezTo>
                    <a:pt x="1" y="1"/>
                    <a:pt x="1" y="2"/>
                    <a:pt x="1"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21" name="Freeform 3163"/>
            <p:cNvSpPr>
              <a:spLocks noChangeAspect="1"/>
            </p:cNvSpPr>
            <p:nvPr/>
          </p:nvSpPr>
          <p:spPr bwMode="auto">
            <a:xfrm>
              <a:off x="4470319" y="9291742"/>
              <a:ext cx="16649" cy="39988"/>
            </a:xfrm>
            <a:custGeom>
              <a:avLst/>
              <a:gdLst>
                <a:gd name="T0" fmla="*/ 2 w 1"/>
                <a:gd name="T1" fmla="*/ 4 h 5"/>
                <a:gd name="T2" fmla="*/ 0 w 1"/>
                <a:gd name="T3" fmla="*/ 6 h 5"/>
                <a:gd name="T4" fmla="*/ 0 w 1"/>
                <a:gd name="T5" fmla="*/ 4 h 5"/>
                <a:gd name="T6" fmla="*/ 2 w 1"/>
                <a:gd name="T7" fmla="*/ 0 h 5"/>
                <a:gd name="T8" fmla="*/ 2 w 1"/>
                <a:gd name="T9" fmla="*/ 4 h 5"/>
                <a:gd name="T10" fmla="*/ 0 60000 65536"/>
                <a:gd name="T11" fmla="*/ 0 60000 65536"/>
                <a:gd name="T12" fmla="*/ 0 60000 65536"/>
                <a:gd name="T13" fmla="*/ 0 60000 65536"/>
                <a:gd name="T14" fmla="*/ 0 60000 65536"/>
                <a:gd name="T15" fmla="*/ 0 w 1"/>
                <a:gd name="T16" fmla="*/ 0 h 5"/>
                <a:gd name="T17" fmla="*/ 1 w 1"/>
                <a:gd name="T18" fmla="*/ 5 h 5"/>
              </a:gdLst>
              <a:ahLst/>
              <a:cxnLst>
                <a:cxn ang="T10">
                  <a:pos x="T0" y="T1"/>
                </a:cxn>
                <a:cxn ang="T11">
                  <a:pos x="T2" y="T3"/>
                </a:cxn>
                <a:cxn ang="T12">
                  <a:pos x="T4" y="T5"/>
                </a:cxn>
                <a:cxn ang="T13">
                  <a:pos x="T6" y="T7"/>
                </a:cxn>
                <a:cxn ang="T14">
                  <a:pos x="T8" y="T9"/>
                </a:cxn>
              </a:cxnLst>
              <a:rect l="T15" t="T16" r="T17" b="T18"/>
              <a:pathLst>
                <a:path w="1" h="5">
                  <a:moveTo>
                    <a:pt x="1" y="3"/>
                  </a:moveTo>
                  <a:cubicBezTo>
                    <a:pt x="1" y="4"/>
                    <a:pt x="1" y="5"/>
                    <a:pt x="0" y="5"/>
                  </a:cubicBezTo>
                  <a:cubicBezTo>
                    <a:pt x="0" y="5"/>
                    <a:pt x="0" y="4"/>
                    <a:pt x="0" y="3"/>
                  </a:cubicBezTo>
                  <a:cubicBezTo>
                    <a:pt x="0" y="2"/>
                    <a:pt x="0" y="0"/>
                    <a:pt x="1" y="0"/>
                  </a:cubicBezTo>
                  <a:cubicBezTo>
                    <a:pt x="1" y="1"/>
                    <a:pt x="1" y="2"/>
                    <a:pt x="1"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22" name="Freeform 3164"/>
            <p:cNvSpPr>
              <a:spLocks noChangeAspect="1"/>
            </p:cNvSpPr>
            <p:nvPr/>
          </p:nvSpPr>
          <p:spPr bwMode="auto">
            <a:xfrm>
              <a:off x="4495290" y="8931826"/>
              <a:ext cx="33298" cy="31992"/>
            </a:xfrm>
            <a:custGeom>
              <a:avLst/>
              <a:gdLst>
                <a:gd name="T0" fmla="*/ 3 w 4"/>
                <a:gd name="T1" fmla="*/ 4 h 5"/>
                <a:gd name="T2" fmla="*/ 0 w 4"/>
                <a:gd name="T3" fmla="*/ 5 h 5"/>
                <a:gd name="T4" fmla="*/ 1 w 4"/>
                <a:gd name="T5" fmla="*/ 2 h 5"/>
                <a:gd name="T6" fmla="*/ 4 w 4"/>
                <a:gd name="T7" fmla="*/ 1 h 5"/>
                <a:gd name="T8" fmla="*/ 3 w 4"/>
                <a:gd name="T9" fmla="*/ 4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3"/>
                  </a:moveTo>
                  <a:cubicBezTo>
                    <a:pt x="1" y="4"/>
                    <a:pt x="0" y="5"/>
                    <a:pt x="0" y="4"/>
                  </a:cubicBezTo>
                  <a:cubicBezTo>
                    <a:pt x="0" y="4"/>
                    <a:pt x="0" y="3"/>
                    <a:pt x="1" y="2"/>
                  </a:cubicBezTo>
                  <a:cubicBezTo>
                    <a:pt x="1" y="2"/>
                    <a:pt x="3" y="0"/>
                    <a:pt x="3" y="1"/>
                  </a:cubicBezTo>
                  <a:cubicBezTo>
                    <a:pt x="4" y="2"/>
                    <a:pt x="2" y="3"/>
                    <a:pt x="2"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23" name="Freeform 3189"/>
            <p:cNvSpPr>
              <a:spLocks noChangeAspect="1"/>
            </p:cNvSpPr>
            <p:nvPr/>
          </p:nvSpPr>
          <p:spPr bwMode="auto">
            <a:xfrm>
              <a:off x="8657493" y="9915591"/>
              <a:ext cx="24976" cy="31992"/>
            </a:xfrm>
            <a:custGeom>
              <a:avLst/>
              <a:gdLst>
                <a:gd name="T0" fmla="*/ 3 w 4"/>
                <a:gd name="T1" fmla="*/ 3 h 4"/>
                <a:gd name="T2" fmla="*/ 4 w 4"/>
                <a:gd name="T3" fmla="*/ 5 h 4"/>
                <a:gd name="T4" fmla="*/ 1 w 4"/>
                <a:gd name="T5" fmla="*/ 4 h 4"/>
                <a:gd name="T6" fmla="*/ 0 w 4"/>
                <a:gd name="T7" fmla="*/ 1 h 4"/>
                <a:gd name="T8" fmla="*/ 3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3"/>
                    <a:pt x="4" y="4"/>
                    <a:pt x="4" y="4"/>
                  </a:cubicBezTo>
                  <a:cubicBezTo>
                    <a:pt x="3" y="4"/>
                    <a:pt x="2" y="4"/>
                    <a:pt x="1" y="3"/>
                  </a:cubicBezTo>
                  <a:cubicBezTo>
                    <a:pt x="1" y="2"/>
                    <a:pt x="0" y="1"/>
                    <a:pt x="0" y="1"/>
                  </a:cubicBezTo>
                  <a:cubicBezTo>
                    <a:pt x="1" y="0"/>
                    <a:pt x="2" y="2"/>
                    <a:pt x="3"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24" name="Freeform 3190"/>
            <p:cNvSpPr>
              <a:spLocks noChangeAspect="1"/>
            </p:cNvSpPr>
            <p:nvPr/>
          </p:nvSpPr>
          <p:spPr bwMode="auto">
            <a:xfrm>
              <a:off x="8682468" y="9803618"/>
              <a:ext cx="58268" cy="47988"/>
            </a:xfrm>
            <a:custGeom>
              <a:avLst/>
              <a:gdLst>
                <a:gd name="T0" fmla="*/ 5 w 6"/>
                <a:gd name="T1" fmla="*/ 4 h 6"/>
                <a:gd name="T2" fmla="*/ 8 w 6"/>
                <a:gd name="T3" fmla="*/ 7 h 6"/>
                <a:gd name="T4" fmla="*/ 4 w 6"/>
                <a:gd name="T5" fmla="*/ 5 h 6"/>
                <a:gd name="T6" fmla="*/ 1 w 6"/>
                <a:gd name="T7" fmla="*/ 0 h 6"/>
                <a:gd name="T8" fmla="*/ 5 w 6"/>
                <a:gd name="T9" fmla="*/ 4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3"/>
                  </a:moveTo>
                  <a:cubicBezTo>
                    <a:pt x="5" y="4"/>
                    <a:pt x="6" y="6"/>
                    <a:pt x="6" y="6"/>
                  </a:cubicBezTo>
                  <a:cubicBezTo>
                    <a:pt x="5" y="6"/>
                    <a:pt x="4" y="5"/>
                    <a:pt x="3" y="4"/>
                  </a:cubicBezTo>
                  <a:cubicBezTo>
                    <a:pt x="2" y="3"/>
                    <a:pt x="0" y="0"/>
                    <a:pt x="1" y="0"/>
                  </a:cubicBezTo>
                  <a:cubicBezTo>
                    <a:pt x="2" y="0"/>
                    <a:pt x="3" y="2"/>
                    <a:pt x="4"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25" name="Freeform 3191"/>
            <p:cNvSpPr>
              <a:spLocks noChangeAspect="1"/>
            </p:cNvSpPr>
            <p:nvPr/>
          </p:nvSpPr>
          <p:spPr bwMode="auto">
            <a:xfrm>
              <a:off x="8740737" y="9947584"/>
              <a:ext cx="41625" cy="39988"/>
            </a:xfrm>
            <a:custGeom>
              <a:avLst/>
              <a:gdLst>
                <a:gd name="T0" fmla="*/ 5 w 6"/>
                <a:gd name="T1" fmla="*/ 4 h 6"/>
                <a:gd name="T2" fmla="*/ 6 w 6"/>
                <a:gd name="T3" fmla="*/ 7 h 6"/>
                <a:gd name="T4" fmla="*/ 2 w 6"/>
                <a:gd name="T5" fmla="*/ 4 h 6"/>
                <a:gd name="T6" fmla="*/ 1 w 6"/>
                <a:gd name="T7" fmla="*/ 0 h 6"/>
                <a:gd name="T8" fmla="*/ 5 w 6"/>
                <a:gd name="T9" fmla="*/ 4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3"/>
                  </a:moveTo>
                  <a:cubicBezTo>
                    <a:pt x="5" y="4"/>
                    <a:pt x="6" y="6"/>
                    <a:pt x="5" y="6"/>
                  </a:cubicBezTo>
                  <a:cubicBezTo>
                    <a:pt x="4" y="6"/>
                    <a:pt x="3" y="5"/>
                    <a:pt x="2" y="3"/>
                  </a:cubicBezTo>
                  <a:cubicBezTo>
                    <a:pt x="1" y="2"/>
                    <a:pt x="0" y="0"/>
                    <a:pt x="1" y="0"/>
                  </a:cubicBezTo>
                  <a:cubicBezTo>
                    <a:pt x="1" y="0"/>
                    <a:pt x="3" y="2"/>
                    <a:pt x="4"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26" name="Freeform 3197"/>
            <p:cNvSpPr>
              <a:spLocks noChangeAspect="1"/>
            </p:cNvSpPr>
            <p:nvPr/>
          </p:nvSpPr>
          <p:spPr bwMode="auto">
            <a:xfrm>
              <a:off x="8832308" y="10035560"/>
              <a:ext cx="41619" cy="55989"/>
            </a:xfrm>
            <a:custGeom>
              <a:avLst/>
              <a:gdLst>
                <a:gd name="T0" fmla="*/ 4 w 5"/>
                <a:gd name="T1" fmla="*/ 3 h 7"/>
                <a:gd name="T2" fmla="*/ 6 w 5"/>
                <a:gd name="T3" fmla="*/ 0 h 7"/>
                <a:gd name="T4" fmla="*/ 4 w 5"/>
                <a:gd name="T5" fmla="*/ 4 h 7"/>
                <a:gd name="T6" fmla="*/ 0 w 5"/>
                <a:gd name="T7" fmla="*/ 8 h 7"/>
                <a:gd name="T8" fmla="*/ 4 w 5"/>
                <a:gd name="T9" fmla="*/ 3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3" y="2"/>
                  </a:moveTo>
                  <a:cubicBezTo>
                    <a:pt x="4" y="1"/>
                    <a:pt x="5" y="0"/>
                    <a:pt x="5" y="0"/>
                  </a:cubicBezTo>
                  <a:cubicBezTo>
                    <a:pt x="5" y="1"/>
                    <a:pt x="4" y="2"/>
                    <a:pt x="3" y="3"/>
                  </a:cubicBezTo>
                  <a:cubicBezTo>
                    <a:pt x="3" y="5"/>
                    <a:pt x="1" y="7"/>
                    <a:pt x="0" y="6"/>
                  </a:cubicBezTo>
                  <a:cubicBezTo>
                    <a:pt x="0" y="5"/>
                    <a:pt x="2" y="3"/>
                    <a:pt x="3"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27" name="Freeform 3202"/>
            <p:cNvSpPr>
              <a:spLocks noChangeAspect="1"/>
            </p:cNvSpPr>
            <p:nvPr/>
          </p:nvSpPr>
          <p:spPr bwMode="auto">
            <a:xfrm>
              <a:off x="11121517" y="12466974"/>
              <a:ext cx="33298" cy="39993"/>
            </a:xfrm>
            <a:custGeom>
              <a:avLst/>
              <a:gdLst>
                <a:gd name="T0" fmla="*/ 3 w 4"/>
                <a:gd name="T1" fmla="*/ 5 h 5"/>
                <a:gd name="T2" fmla="*/ 1 w 4"/>
                <a:gd name="T3" fmla="*/ 6 h 5"/>
                <a:gd name="T4" fmla="*/ 1 w 4"/>
                <a:gd name="T5" fmla="*/ 4 h 5"/>
                <a:gd name="T6" fmla="*/ 5 w 4"/>
                <a:gd name="T7" fmla="*/ 1 h 5"/>
                <a:gd name="T8" fmla="*/ 3 w 4"/>
                <a:gd name="T9" fmla="*/ 5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4"/>
                  </a:moveTo>
                  <a:cubicBezTo>
                    <a:pt x="2" y="4"/>
                    <a:pt x="1" y="5"/>
                    <a:pt x="1" y="5"/>
                  </a:cubicBezTo>
                  <a:cubicBezTo>
                    <a:pt x="0" y="4"/>
                    <a:pt x="1" y="3"/>
                    <a:pt x="1" y="3"/>
                  </a:cubicBezTo>
                  <a:cubicBezTo>
                    <a:pt x="2" y="2"/>
                    <a:pt x="3" y="0"/>
                    <a:pt x="4" y="1"/>
                  </a:cubicBezTo>
                  <a:cubicBezTo>
                    <a:pt x="4" y="2"/>
                    <a:pt x="3" y="3"/>
                    <a:pt x="2"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28" name="Freeform 3203"/>
            <p:cNvSpPr>
              <a:spLocks noChangeAspect="1"/>
            </p:cNvSpPr>
            <p:nvPr/>
          </p:nvSpPr>
          <p:spPr bwMode="auto">
            <a:xfrm>
              <a:off x="11113195" y="12442982"/>
              <a:ext cx="41619" cy="47988"/>
            </a:xfrm>
            <a:custGeom>
              <a:avLst/>
              <a:gdLst>
                <a:gd name="T0" fmla="*/ 4 w 5"/>
                <a:gd name="T1" fmla="*/ 5 h 6"/>
                <a:gd name="T2" fmla="*/ 1 w 5"/>
                <a:gd name="T3" fmla="*/ 6 h 6"/>
                <a:gd name="T4" fmla="*/ 2 w 5"/>
                <a:gd name="T5" fmla="*/ 4 h 6"/>
                <a:gd name="T6" fmla="*/ 5 w 5"/>
                <a:gd name="T7" fmla="*/ 1 h 6"/>
                <a:gd name="T8" fmla="*/ 4 w 5"/>
                <a:gd name="T9" fmla="*/ 5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3" y="4"/>
                  </a:moveTo>
                  <a:cubicBezTo>
                    <a:pt x="2" y="5"/>
                    <a:pt x="1" y="6"/>
                    <a:pt x="1" y="5"/>
                  </a:cubicBezTo>
                  <a:cubicBezTo>
                    <a:pt x="0" y="4"/>
                    <a:pt x="1" y="3"/>
                    <a:pt x="2" y="3"/>
                  </a:cubicBezTo>
                  <a:cubicBezTo>
                    <a:pt x="2" y="2"/>
                    <a:pt x="4" y="0"/>
                    <a:pt x="4" y="1"/>
                  </a:cubicBezTo>
                  <a:cubicBezTo>
                    <a:pt x="5" y="2"/>
                    <a:pt x="4" y="3"/>
                    <a:pt x="3"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29" name="Freeform 3204"/>
            <p:cNvSpPr>
              <a:spLocks noChangeAspect="1"/>
            </p:cNvSpPr>
            <p:nvPr/>
          </p:nvSpPr>
          <p:spPr bwMode="auto">
            <a:xfrm>
              <a:off x="11179790" y="12203040"/>
              <a:ext cx="16649" cy="31992"/>
            </a:xfrm>
            <a:custGeom>
              <a:avLst/>
              <a:gdLst>
                <a:gd name="T0" fmla="*/ 3 w 3"/>
                <a:gd name="T1" fmla="*/ 3 h 4"/>
                <a:gd name="T2" fmla="*/ 3 w 3"/>
                <a:gd name="T3" fmla="*/ 5 h 4"/>
                <a:gd name="T4" fmla="*/ 1 w 3"/>
                <a:gd name="T5" fmla="*/ 4 h 4"/>
                <a:gd name="T6" fmla="*/ 0 w 3"/>
                <a:gd name="T7" fmla="*/ 0 h 4"/>
                <a:gd name="T8" fmla="*/ 3 w 3"/>
                <a:gd name="T9" fmla="*/ 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3"/>
                    <a:pt x="3" y="4"/>
                    <a:pt x="3" y="4"/>
                  </a:cubicBezTo>
                  <a:cubicBezTo>
                    <a:pt x="2" y="4"/>
                    <a:pt x="1" y="3"/>
                    <a:pt x="1" y="3"/>
                  </a:cubicBezTo>
                  <a:cubicBezTo>
                    <a:pt x="1" y="2"/>
                    <a:pt x="0" y="0"/>
                    <a:pt x="0" y="0"/>
                  </a:cubicBezTo>
                  <a:cubicBezTo>
                    <a:pt x="1" y="0"/>
                    <a:pt x="2" y="1"/>
                    <a:pt x="3"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30" name="Freeform 3237"/>
            <p:cNvSpPr>
              <a:spLocks noChangeAspect="1"/>
            </p:cNvSpPr>
            <p:nvPr/>
          </p:nvSpPr>
          <p:spPr bwMode="auto">
            <a:xfrm>
              <a:off x="5053028" y="9291742"/>
              <a:ext cx="16649" cy="39988"/>
            </a:xfrm>
            <a:custGeom>
              <a:avLst/>
              <a:gdLst>
                <a:gd name="T0" fmla="*/ 2 w 2"/>
                <a:gd name="T1" fmla="*/ 4 h 5"/>
                <a:gd name="T2" fmla="*/ 1 w 2"/>
                <a:gd name="T3" fmla="*/ 6 h 5"/>
                <a:gd name="T4" fmla="*/ 0 w 2"/>
                <a:gd name="T5" fmla="*/ 4 h 5"/>
                <a:gd name="T6" fmla="*/ 1 w 2"/>
                <a:gd name="T7" fmla="*/ 0 h 5"/>
                <a:gd name="T8" fmla="*/ 2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1" y="5"/>
                    <a:pt x="1" y="5"/>
                  </a:cubicBezTo>
                  <a:cubicBezTo>
                    <a:pt x="0" y="5"/>
                    <a:pt x="0" y="4"/>
                    <a:pt x="0" y="3"/>
                  </a:cubicBezTo>
                  <a:cubicBezTo>
                    <a:pt x="0" y="2"/>
                    <a:pt x="0" y="0"/>
                    <a:pt x="1" y="0"/>
                  </a:cubicBezTo>
                  <a:cubicBezTo>
                    <a:pt x="2" y="1"/>
                    <a:pt x="2" y="2"/>
                    <a:pt x="2"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31" name="Freeform 3257"/>
            <p:cNvSpPr>
              <a:spLocks noChangeAspect="1"/>
            </p:cNvSpPr>
            <p:nvPr/>
          </p:nvSpPr>
          <p:spPr bwMode="auto">
            <a:xfrm>
              <a:off x="8482683" y="9883599"/>
              <a:ext cx="16649" cy="39988"/>
            </a:xfrm>
            <a:custGeom>
              <a:avLst/>
              <a:gdLst>
                <a:gd name="T0" fmla="*/ 3 w 2"/>
                <a:gd name="T1" fmla="*/ 4 h 5"/>
                <a:gd name="T2" fmla="*/ 2 w 2"/>
                <a:gd name="T3" fmla="*/ 6 h 5"/>
                <a:gd name="T4" fmla="*/ 0 w 2"/>
                <a:gd name="T5" fmla="*/ 2 h 5"/>
                <a:gd name="T6" fmla="*/ 2 w 2"/>
                <a:gd name="T7" fmla="*/ 0 h 5"/>
                <a:gd name="T8" fmla="*/ 3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1" y="5"/>
                  </a:cubicBezTo>
                  <a:cubicBezTo>
                    <a:pt x="0" y="4"/>
                    <a:pt x="0" y="3"/>
                    <a:pt x="0" y="2"/>
                  </a:cubicBezTo>
                  <a:cubicBezTo>
                    <a:pt x="0" y="1"/>
                    <a:pt x="0" y="0"/>
                    <a:pt x="1" y="0"/>
                  </a:cubicBezTo>
                  <a:cubicBezTo>
                    <a:pt x="2" y="0"/>
                    <a:pt x="2" y="2"/>
                    <a:pt x="2"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32" name="Freeform 3263"/>
            <p:cNvSpPr>
              <a:spLocks noChangeAspect="1"/>
            </p:cNvSpPr>
            <p:nvPr/>
          </p:nvSpPr>
          <p:spPr bwMode="auto">
            <a:xfrm>
              <a:off x="11263034" y="12442982"/>
              <a:ext cx="41619" cy="15996"/>
            </a:xfrm>
            <a:custGeom>
              <a:avLst/>
              <a:gdLst>
                <a:gd name="T0" fmla="*/ 2 w 5"/>
                <a:gd name="T1" fmla="*/ 3 h 3"/>
                <a:gd name="T2" fmla="*/ 0 w 5"/>
                <a:gd name="T3" fmla="*/ 2 h 3"/>
                <a:gd name="T4" fmla="*/ 2 w 5"/>
                <a:gd name="T5" fmla="*/ 0 h 3"/>
                <a:gd name="T6" fmla="*/ 6 w 5"/>
                <a:gd name="T7" fmla="*/ 1 h 3"/>
                <a:gd name="T8" fmla="*/ 2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3"/>
                  </a:moveTo>
                  <a:cubicBezTo>
                    <a:pt x="2" y="3"/>
                    <a:pt x="0" y="3"/>
                    <a:pt x="0" y="2"/>
                  </a:cubicBezTo>
                  <a:cubicBezTo>
                    <a:pt x="0" y="1"/>
                    <a:pt x="1" y="0"/>
                    <a:pt x="2" y="0"/>
                  </a:cubicBezTo>
                  <a:cubicBezTo>
                    <a:pt x="3" y="0"/>
                    <a:pt x="5" y="0"/>
                    <a:pt x="5" y="1"/>
                  </a:cubicBezTo>
                  <a:cubicBezTo>
                    <a:pt x="5" y="2"/>
                    <a:pt x="3" y="3"/>
                    <a:pt x="2"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33" name="Freeform 3366"/>
            <p:cNvSpPr>
              <a:spLocks noChangeAspect="1"/>
            </p:cNvSpPr>
            <p:nvPr/>
          </p:nvSpPr>
          <p:spPr bwMode="auto">
            <a:xfrm>
              <a:off x="11196439" y="12370997"/>
              <a:ext cx="33298" cy="23997"/>
            </a:xfrm>
            <a:custGeom>
              <a:avLst/>
              <a:gdLst>
                <a:gd name="T0" fmla="*/ 3 w 3"/>
                <a:gd name="T1" fmla="*/ 3 h 3"/>
                <a:gd name="T2" fmla="*/ 1 w 3"/>
                <a:gd name="T3" fmla="*/ 3 h 3"/>
                <a:gd name="T4" fmla="*/ 1 w 3"/>
                <a:gd name="T5" fmla="*/ 1 h 3"/>
                <a:gd name="T6" fmla="*/ 3 w 3"/>
                <a:gd name="T7" fmla="*/ 0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1" y="3"/>
                    <a:pt x="1" y="2"/>
                  </a:cubicBezTo>
                  <a:cubicBezTo>
                    <a:pt x="0" y="2"/>
                    <a:pt x="0" y="1"/>
                    <a:pt x="1" y="1"/>
                  </a:cubicBezTo>
                  <a:cubicBezTo>
                    <a:pt x="1" y="0"/>
                    <a:pt x="1" y="0"/>
                    <a:pt x="2" y="0"/>
                  </a:cubicBezTo>
                  <a:cubicBezTo>
                    <a:pt x="3" y="0"/>
                    <a:pt x="2" y="1"/>
                    <a:pt x="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34" name="Freeform 3369"/>
            <p:cNvSpPr>
              <a:spLocks noChangeAspect="1"/>
            </p:cNvSpPr>
            <p:nvPr/>
          </p:nvSpPr>
          <p:spPr bwMode="auto">
            <a:xfrm>
              <a:off x="8141380" y="12738908"/>
              <a:ext cx="16649" cy="8001"/>
            </a:xfrm>
            <a:custGeom>
              <a:avLst/>
              <a:gdLst>
                <a:gd name="T0" fmla="*/ 1 w 2"/>
                <a:gd name="T1" fmla="*/ 2 h 2"/>
                <a:gd name="T2" fmla="*/ 0 w 2"/>
                <a:gd name="T3" fmla="*/ 2 h 2"/>
                <a:gd name="T4" fmla="*/ 1 w 2"/>
                <a:gd name="T5" fmla="*/ 0 h 2"/>
                <a:gd name="T6" fmla="*/ 2 w 2"/>
                <a:gd name="T7" fmla="*/ 1 h 2"/>
                <a:gd name="T8" fmla="*/ 1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2"/>
                  </a:cubicBezTo>
                  <a:cubicBezTo>
                    <a:pt x="0" y="1"/>
                    <a:pt x="0" y="0"/>
                    <a:pt x="1" y="0"/>
                  </a:cubicBezTo>
                  <a:cubicBezTo>
                    <a:pt x="1" y="0"/>
                    <a:pt x="2" y="0"/>
                    <a:pt x="2" y="1"/>
                  </a:cubicBezTo>
                  <a:cubicBezTo>
                    <a:pt x="2" y="2"/>
                    <a:pt x="2" y="2"/>
                    <a:pt x="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35" name="Freeform 3370"/>
            <p:cNvSpPr>
              <a:spLocks noChangeAspect="1"/>
            </p:cNvSpPr>
            <p:nvPr/>
          </p:nvSpPr>
          <p:spPr bwMode="auto">
            <a:xfrm>
              <a:off x="8158028" y="12722912"/>
              <a:ext cx="33298" cy="15996"/>
            </a:xfrm>
            <a:custGeom>
              <a:avLst/>
              <a:gdLst>
                <a:gd name="T0" fmla="*/ 1 w 3"/>
                <a:gd name="T1" fmla="*/ 2 h 2"/>
                <a:gd name="T2" fmla="*/ 0 w 3"/>
                <a:gd name="T3" fmla="*/ 1 h 2"/>
                <a:gd name="T4" fmla="*/ 1 w 3"/>
                <a:gd name="T5" fmla="*/ 0 h 2"/>
                <a:gd name="T6" fmla="*/ 3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0" y="2"/>
                    <a:pt x="0" y="2"/>
                    <a:pt x="0" y="1"/>
                  </a:cubicBezTo>
                  <a:cubicBezTo>
                    <a:pt x="0" y="0"/>
                    <a:pt x="1" y="0"/>
                    <a:pt x="1" y="0"/>
                  </a:cubicBezTo>
                  <a:cubicBezTo>
                    <a:pt x="2" y="0"/>
                    <a:pt x="3" y="0"/>
                    <a:pt x="2" y="1"/>
                  </a:cubicBezTo>
                  <a:cubicBezTo>
                    <a:pt x="2" y="2"/>
                    <a:pt x="1" y="2"/>
                    <a:pt x="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36" name="Freeform 3506"/>
            <p:cNvSpPr>
              <a:spLocks noChangeAspect="1"/>
            </p:cNvSpPr>
            <p:nvPr/>
          </p:nvSpPr>
          <p:spPr bwMode="auto">
            <a:xfrm>
              <a:off x="11046600" y="12506966"/>
              <a:ext cx="58268" cy="87976"/>
            </a:xfrm>
            <a:custGeom>
              <a:avLst/>
              <a:gdLst>
                <a:gd name="T0" fmla="*/ 0 w 7"/>
                <a:gd name="T1" fmla="*/ 14 h 12"/>
                <a:gd name="T2" fmla="*/ 1 w 7"/>
                <a:gd name="T3" fmla="*/ 14 h 12"/>
                <a:gd name="T4" fmla="*/ 6 w 7"/>
                <a:gd name="T5" fmla="*/ 8 h 12"/>
                <a:gd name="T6" fmla="*/ 9 w 7"/>
                <a:gd name="T7" fmla="*/ 1 h 12"/>
                <a:gd name="T8" fmla="*/ 5 w 7"/>
                <a:gd name="T9" fmla="*/ 4 h 12"/>
                <a:gd name="T10" fmla="*/ 4 w 7"/>
                <a:gd name="T11" fmla="*/ 9 h 12"/>
                <a:gd name="T12" fmla="*/ 0 w 7"/>
                <a:gd name="T13" fmla="*/ 14 h 12"/>
                <a:gd name="T14" fmla="*/ 0 60000 65536"/>
                <a:gd name="T15" fmla="*/ 0 60000 65536"/>
                <a:gd name="T16" fmla="*/ 0 60000 65536"/>
                <a:gd name="T17" fmla="*/ 0 60000 65536"/>
                <a:gd name="T18" fmla="*/ 0 60000 65536"/>
                <a:gd name="T19" fmla="*/ 0 60000 65536"/>
                <a:gd name="T20" fmla="*/ 0 60000 65536"/>
                <a:gd name="T21" fmla="*/ 0 w 7"/>
                <a:gd name="T22" fmla="*/ 0 h 12"/>
                <a:gd name="T23" fmla="*/ 7 w 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2">
                  <a:moveTo>
                    <a:pt x="0" y="12"/>
                  </a:moveTo>
                  <a:cubicBezTo>
                    <a:pt x="0" y="12"/>
                    <a:pt x="1" y="12"/>
                    <a:pt x="1" y="12"/>
                  </a:cubicBezTo>
                  <a:cubicBezTo>
                    <a:pt x="3" y="11"/>
                    <a:pt x="4" y="9"/>
                    <a:pt x="5" y="7"/>
                  </a:cubicBezTo>
                  <a:cubicBezTo>
                    <a:pt x="6" y="5"/>
                    <a:pt x="7" y="3"/>
                    <a:pt x="7" y="1"/>
                  </a:cubicBezTo>
                  <a:cubicBezTo>
                    <a:pt x="7" y="0"/>
                    <a:pt x="5" y="2"/>
                    <a:pt x="4" y="3"/>
                  </a:cubicBezTo>
                  <a:cubicBezTo>
                    <a:pt x="3" y="5"/>
                    <a:pt x="3" y="6"/>
                    <a:pt x="3" y="8"/>
                  </a:cubicBezTo>
                  <a:cubicBezTo>
                    <a:pt x="2" y="9"/>
                    <a:pt x="0" y="10"/>
                    <a:pt x="0" y="1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37" name="Freeform 3507"/>
            <p:cNvSpPr>
              <a:spLocks noChangeAspect="1"/>
            </p:cNvSpPr>
            <p:nvPr/>
          </p:nvSpPr>
          <p:spPr bwMode="auto">
            <a:xfrm>
              <a:off x="11196439" y="12410990"/>
              <a:ext cx="66595" cy="31992"/>
            </a:xfrm>
            <a:custGeom>
              <a:avLst/>
              <a:gdLst>
                <a:gd name="T0" fmla="*/ 1 w 8"/>
                <a:gd name="T1" fmla="*/ 1 h 5"/>
                <a:gd name="T2" fmla="*/ 1 w 8"/>
                <a:gd name="T3" fmla="*/ 5 h 5"/>
                <a:gd name="T4" fmla="*/ 7 w 8"/>
                <a:gd name="T5" fmla="*/ 5 h 5"/>
                <a:gd name="T6" fmla="*/ 10 w 8"/>
                <a:gd name="T7" fmla="*/ 1 h 5"/>
                <a:gd name="T8" fmla="*/ 6 w 8"/>
                <a:gd name="T9" fmla="*/ 1 h 5"/>
                <a:gd name="T10" fmla="*/ 1 w 8"/>
                <a:gd name="T11" fmla="*/ 1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1" y="1"/>
                  </a:moveTo>
                  <a:cubicBezTo>
                    <a:pt x="0" y="2"/>
                    <a:pt x="0" y="4"/>
                    <a:pt x="1" y="4"/>
                  </a:cubicBezTo>
                  <a:cubicBezTo>
                    <a:pt x="2" y="5"/>
                    <a:pt x="4" y="5"/>
                    <a:pt x="6" y="4"/>
                  </a:cubicBezTo>
                  <a:cubicBezTo>
                    <a:pt x="7" y="4"/>
                    <a:pt x="8" y="2"/>
                    <a:pt x="8" y="1"/>
                  </a:cubicBezTo>
                  <a:cubicBezTo>
                    <a:pt x="7" y="0"/>
                    <a:pt x="6" y="1"/>
                    <a:pt x="5" y="1"/>
                  </a:cubicBezTo>
                  <a:cubicBezTo>
                    <a:pt x="4" y="1"/>
                    <a:pt x="2" y="0"/>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38" name="Freeform 3508"/>
            <p:cNvSpPr>
              <a:spLocks noChangeAspect="1"/>
            </p:cNvSpPr>
            <p:nvPr/>
          </p:nvSpPr>
          <p:spPr bwMode="auto">
            <a:xfrm>
              <a:off x="11163141" y="12410990"/>
              <a:ext cx="33298" cy="39988"/>
            </a:xfrm>
            <a:custGeom>
              <a:avLst/>
              <a:gdLst>
                <a:gd name="T0" fmla="*/ 0 w 4"/>
                <a:gd name="T1" fmla="*/ 2 h 5"/>
                <a:gd name="T2" fmla="*/ 3 w 4"/>
                <a:gd name="T3" fmla="*/ 5 h 5"/>
                <a:gd name="T4" fmla="*/ 4 w 4"/>
                <a:gd name="T5" fmla="*/ 0 h 5"/>
                <a:gd name="T6" fmla="*/ 0 w 4"/>
                <a:gd name="T7" fmla="*/ 2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0" y="2"/>
                  </a:moveTo>
                  <a:cubicBezTo>
                    <a:pt x="0" y="3"/>
                    <a:pt x="1" y="5"/>
                    <a:pt x="2" y="4"/>
                  </a:cubicBezTo>
                  <a:cubicBezTo>
                    <a:pt x="3" y="4"/>
                    <a:pt x="4" y="1"/>
                    <a:pt x="3" y="0"/>
                  </a:cubicBezTo>
                  <a:cubicBezTo>
                    <a:pt x="2" y="0"/>
                    <a:pt x="0" y="1"/>
                    <a:pt x="0"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39" name="Freeform 3509"/>
            <p:cNvSpPr>
              <a:spLocks noChangeAspect="1"/>
            </p:cNvSpPr>
            <p:nvPr/>
          </p:nvSpPr>
          <p:spPr bwMode="auto">
            <a:xfrm>
              <a:off x="9764641" y="11275263"/>
              <a:ext cx="74917" cy="39988"/>
            </a:xfrm>
            <a:custGeom>
              <a:avLst/>
              <a:gdLst>
                <a:gd name="T0" fmla="*/ 4 w 10"/>
                <a:gd name="T1" fmla="*/ 1 h 5"/>
                <a:gd name="T2" fmla="*/ 1 w 10"/>
                <a:gd name="T3" fmla="*/ 5 h 5"/>
                <a:gd name="T4" fmla="*/ 10 w 10"/>
                <a:gd name="T5" fmla="*/ 5 h 5"/>
                <a:gd name="T6" fmla="*/ 11 w 10"/>
                <a:gd name="T7" fmla="*/ 1 h 5"/>
                <a:gd name="T8" fmla="*/ 6 w 10"/>
                <a:gd name="T9" fmla="*/ 1 h 5"/>
                <a:gd name="T10" fmla="*/ 4 w 10"/>
                <a:gd name="T11" fmla="*/ 1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3" y="1"/>
                  </a:moveTo>
                  <a:cubicBezTo>
                    <a:pt x="2" y="1"/>
                    <a:pt x="0" y="3"/>
                    <a:pt x="1" y="4"/>
                  </a:cubicBezTo>
                  <a:cubicBezTo>
                    <a:pt x="3" y="5"/>
                    <a:pt x="6" y="5"/>
                    <a:pt x="8" y="4"/>
                  </a:cubicBezTo>
                  <a:cubicBezTo>
                    <a:pt x="9" y="4"/>
                    <a:pt x="10" y="2"/>
                    <a:pt x="9" y="1"/>
                  </a:cubicBezTo>
                  <a:cubicBezTo>
                    <a:pt x="8" y="0"/>
                    <a:pt x="7" y="1"/>
                    <a:pt x="5" y="1"/>
                  </a:cubicBezTo>
                  <a:cubicBezTo>
                    <a:pt x="4" y="1"/>
                    <a:pt x="3" y="0"/>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40" name="Freeform 3510"/>
            <p:cNvSpPr>
              <a:spLocks noChangeAspect="1"/>
            </p:cNvSpPr>
            <p:nvPr/>
          </p:nvSpPr>
          <p:spPr bwMode="auto">
            <a:xfrm>
              <a:off x="10031022" y="11315251"/>
              <a:ext cx="83244" cy="79981"/>
            </a:xfrm>
            <a:custGeom>
              <a:avLst/>
              <a:gdLst>
                <a:gd name="T0" fmla="*/ 6 w 11"/>
                <a:gd name="T1" fmla="*/ 1 h 11"/>
                <a:gd name="T2" fmla="*/ 5 w 11"/>
                <a:gd name="T3" fmla="*/ 5 h 11"/>
                <a:gd name="T4" fmla="*/ 6 w 11"/>
                <a:gd name="T5" fmla="*/ 8 h 11"/>
                <a:gd name="T6" fmla="*/ 0 w 11"/>
                <a:gd name="T7" fmla="*/ 11 h 11"/>
                <a:gd name="T8" fmla="*/ 1 w 11"/>
                <a:gd name="T9" fmla="*/ 12 h 11"/>
                <a:gd name="T10" fmla="*/ 11 w 11"/>
                <a:gd name="T11" fmla="*/ 11 h 11"/>
                <a:gd name="T12" fmla="*/ 13 w 11"/>
                <a:gd name="T13" fmla="*/ 9 h 11"/>
                <a:gd name="T14" fmla="*/ 13 w 11"/>
                <a:gd name="T15" fmla="*/ 2 h 11"/>
                <a:gd name="T16" fmla="*/ 13 w 11"/>
                <a:gd name="T17" fmla="*/ 0 h 11"/>
                <a:gd name="T18" fmla="*/ 6 w 11"/>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5" y="1"/>
                  </a:moveTo>
                  <a:cubicBezTo>
                    <a:pt x="4" y="1"/>
                    <a:pt x="4" y="3"/>
                    <a:pt x="4" y="4"/>
                  </a:cubicBezTo>
                  <a:cubicBezTo>
                    <a:pt x="5" y="5"/>
                    <a:pt x="6" y="7"/>
                    <a:pt x="5" y="7"/>
                  </a:cubicBezTo>
                  <a:cubicBezTo>
                    <a:pt x="4" y="9"/>
                    <a:pt x="2" y="8"/>
                    <a:pt x="0" y="9"/>
                  </a:cubicBezTo>
                  <a:cubicBezTo>
                    <a:pt x="0" y="9"/>
                    <a:pt x="0" y="10"/>
                    <a:pt x="1" y="10"/>
                  </a:cubicBezTo>
                  <a:cubicBezTo>
                    <a:pt x="3" y="11"/>
                    <a:pt x="6" y="10"/>
                    <a:pt x="9" y="9"/>
                  </a:cubicBezTo>
                  <a:cubicBezTo>
                    <a:pt x="9" y="9"/>
                    <a:pt x="11" y="9"/>
                    <a:pt x="11" y="8"/>
                  </a:cubicBezTo>
                  <a:cubicBezTo>
                    <a:pt x="11" y="6"/>
                    <a:pt x="11" y="4"/>
                    <a:pt x="11" y="2"/>
                  </a:cubicBezTo>
                  <a:cubicBezTo>
                    <a:pt x="11" y="2"/>
                    <a:pt x="11" y="1"/>
                    <a:pt x="11" y="0"/>
                  </a:cubicBezTo>
                  <a:cubicBezTo>
                    <a:pt x="9" y="0"/>
                    <a:pt x="6" y="0"/>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41" name="Freeform 3511"/>
            <p:cNvSpPr>
              <a:spLocks noChangeAspect="1"/>
            </p:cNvSpPr>
            <p:nvPr/>
          </p:nvSpPr>
          <p:spPr bwMode="auto">
            <a:xfrm>
              <a:off x="9523231" y="10459460"/>
              <a:ext cx="191464" cy="71980"/>
            </a:xfrm>
            <a:custGeom>
              <a:avLst/>
              <a:gdLst>
                <a:gd name="T0" fmla="*/ 1 w 24"/>
                <a:gd name="T1" fmla="*/ 1 h 9"/>
                <a:gd name="T2" fmla="*/ 0 w 24"/>
                <a:gd name="T3" fmla="*/ 5 h 9"/>
                <a:gd name="T4" fmla="*/ 2 w 24"/>
                <a:gd name="T5" fmla="*/ 10 h 9"/>
                <a:gd name="T6" fmla="*/ 12 w 24"/>
                <a:gd name="T7" fmla="*/ 10 h 9"/>
                <a:gd name="T8" fmla="*/ 22 w 24"/>
                <a:gd name="T9" fmla="*/ 10 h 9"/>
                <a:gd name="T10" fmla="*/ 28 w 24"/>
                <a:gd name="T11" fmla="*/ 4 h 9"/>
                <a:gd name="T12" fmla="*/ 19 w 24"/>
                <a:gd name="T13" fmla="*/ 2 h 9"/>
                <a:gd name="T14" fmla="*/ 8 w 24"/>
                <a:gd name="T15" fmla="*/ 1 h 9"/>
                <a:gd name="T16" fmla="*/ 1 w 24"/>
                <a:gd name="T17" fmla="*/ 1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9"/>
                <a:gd name="T29" fmla="*/ 24 w 24"/>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9">
                  <a:moveTo>
                    <a:pt x="1" y="1"/>
                  </a:moveTo>
                  <a:cubicBezTo>
                    <a:pt x="0" y="1"/>
                    <a:pt x="0" y="3"/>
                    <a:pt x="0" y="4"/>
                  </a:cubicBezTo>
                  <a:cubicBezTo>
                    <a:pt x="0" y="6"/>
                    <a:pt x="1" y="8"/>
                    <a:pt x="2" y="8"/>
                  </a:cubicBezTo>
                  <a:cubicBezTo>
                    <a:pt x="5" y="9"/>
                    <a:pt x="7" y="8"/>
                    <a:pt x="10" y="8"/>
                  </a:cubicBezTo>
                  <a:cubicBezTo>
                    <a:pt x="13" y="8"/>
                    <a:pt x="16" y="9"/>
                    <a:pt x="18" y="8"/>
                  </a:cubicBezTo>
                  <a:cubicBezTo>
                    <a:pt x="20" y="7"/>
                    <a:pt x="24" y="5"/>
                    <a:pt x="23" y="3"/>
                  </a:cubicBezTo>
                  <a:cubicBezTo>
                    <a:pt x="22" y="1"/>
                    <a:pt x="18" y="2"/>
                    <a:pt x="16" y="2"/>
                  </a:cubicBezTo>
                  <a:cubicBezTo>
                    <a:pt x="13" y="1"/>
                    <a:pt x="10" y="1"/>
                    <a:pt x="7" y="1"/>
                  </a:cubicBezTo>
                  <a:cubicBezTo>
                    <a:pt x="5" y="0"/>
                    <a:pt x="3" y="0"/>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42" name="Freeform 3512"/>
            <p:cNvSpPr>
              <a:spLocks noChangeAspect="1"/>
            </p:cNvSpPr>
            <p:nvPr/>
          </p:nvSpPr>
          <p:spPr bwMode="auto">
            <a:xfrm>
              <a:off x="8873927" y="10179525"/>
              <a:ext cx="83244" cy="55989"/>
            </a:xfrm>
            <a:custGeom>
              <a:avLst/>
              <a:gdLst>
                <a:gd name="T0" fmla="*/ 8 w 11"/>
                <a:gd name="T1" fmla="*/ 4 h 7"/>
                <a:gd name="T2" fmla="*/ 12 w 11"/>
                <a:gd name="T3" fmla="*/ 0 h 7"/>
                <a:gd name="T4" fmla="*/ 12 w 11"/>
                <a:gd name="T5" fmla="*/ 4 h 7"/>
                <a:gd name="T6" fmla="*/ 9 w 11"/>
                <a:gd name="T7" fmla="*/ 8 h 7"/>
                <a:gd name="T8" fmla="*/ 2 w 11"/>
                <a:gd name="T9" fmla="*/ 8 h 7"/>
                <a:gd name="T10" fmla="*/ 0 w 11"/>
                <a:gd name="T11" fmla="*/ 6 h 7"/>
                <a:gd name="T12" fmla="*/ 4 w 11"/>
                <a:gd name="T13" fmla="*/ 3 h 7"/>
                <a:gd name="T14" fmla="*/ 8 w 11"/>
                <a:gd name="T15" fmla="*/ 4 h 7"/>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7"/>
                <a:gd name="T26" fmla="*/ 11 w 11"/>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7">
                  <a:moveTo>
                    <a:pt x="7" y="3"/>
                  </a:moveTo>
                  <a:cubicBezTo>
                    <a:pt x="8" y="2"/>
                    <a:pt x="9" y="0"/>
                    <a:pt x="10" y="0"/>
                  </a:cubicBezTo>
                  <a:cubicBezTo>
                    <a:pt x="11" y="0"/>
                    <a:pt x="10" y="2"/>
                    <a:pt x="10" y="3"/>
                  </a:cubicBezTo>
                  <a:cubicBezTo>
                    <a:pt x="9" y="4"/>
                    <a:pt x="9" y="6"/>
                    <a:pt x="8" y="6"/>
                  </a:cubicBezTo>
                  <a:cubicBezTo>
                    <a:pt x="6" y="7"/>
                    <a:pt x="4" y="7"/>
                    <a:pt x="2" y="6"/>
                  </a:cubicBezTo>
                  <a:cubicBezTo>
                    <a:pt x="1" y="6"/>
                    <a:pt x="0" y="5"/>
                    <a:pt x="0" y="5"/>
                  </a:cubicBezTo>
                  <a:cubicBezTo>
                    <a:pt x="1" y="3"/>
                    <a:pt x="2" y="2"/>
                    <a:pt x="3" y="2"/>
                  </a:cubicBezTo>
                  <a:cubicBezTo>
                    <a:pt x="5" y="2"/>
                    <a:pt x="6" y="3"/>
                    <a:pt x="7"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43" name="Freeform 3513"/>
            <p:cNvSpPr>
              <a:spLocks noChangeAspect="1"/>
            </p:cNvSpPr>
            <p:nvPr/>
          </p:nvSpPr>
          <p:spPr bwMode="auto">
            <a:xfrm>
              <a:off x="8774034" y="10323490"/>
              <a:ext cx="308006" cy="191954"/>
            </a:xfrm>
            <a:custGeom>
              <a:avLst/>
              <a:gdLst>
                <a:gd name="T0" fmla="*/ 44 w 39"/>
                <a:gd name="T1" fmla="*/ 31 h 26"/>
                <a:gd name="T2" fmla="*/ 45 w 39"/>
                <a:gd name="T3" fmla="*/ 29 h 26"/>
                <a:gd name="T4" fmla="*/ 39 w 39"/>
                <a:gd name="T5" fmla="*/ 23 h 26"/>
                <a:gd name="T6" fmla="*/ 44 w 39"/>
                <a:gd name="T7" fmla="*/ 18 h 26"/>
                <a:gd name="T8" fmla="*/ 42 w 39"/>
                <a:gd name="T9" fmla="*/ 14 h 26"/>
                <a:gd name="T10" fmla="*/ 45 w 39"/>
                <a:gd name="T11" fmla="*/ 11 h 26"/>
                <a:gd name="T12" fmla="*/ 44 w 39"/>
                <a:gd name="T13" fmla="*/ 2 h 26"/>
                <a:gd name="T14" fmla="*/ 37 w 39"/>
                <a:gd name="T15" fmla="*/ 4 h 26"/>
                <a:gd name="T16" fmla="*/ 32 w 39"/>
                <a:gd name="T17" fmla="*/ 1 h 26"/>
                <a:gd name="T18" fmla="*/ 21 w 39"/>
                <a:gd name="T19" fmla="*/ 1 h 26"/>
                <a:gd name="T20" fmla="*/ 18 w 39"/>
                <a:gd name="T21" fmla="*/ 6 h 26"/>
                <a:gd name="T22" fmla="*/ 19 w 39"/>
                <a:gd name="T23" fmla="*/ 8 h 26"/>
                <a:gd name="T24" fmla="*/ 26 w 39"/>
                <a:gd name="T25" fmla="*/ 8 h 26"/>
                <a:gd name="T26" fmla="*/ 27 w 39"/>
                <a:gd name="T27" fmla="*/ 17 h 26"/>
                <a:gd name="T28" fmla="*/ 34 w 39"/>
                <a:gd name="T29" fmla="*/ 23 h 26"/>
                <a:gd name="T30" fmla="*/ 28 w 39"/>
                <a:gd name="T31" fmla="*/ 23 h 26"/>
                <a:gd name="T32" fmla="*/ 11 w 39"/>
                <a:gd name="T33" fmla="*/ 21 h 26"/>
                <a:gd name="T34" fmla="*/ 5 w 39"/>
                <a:gd name="T35" fmla="*/ 20 h 26"/>
                <a:gd name="T36" fmla="*/ 0 w 39"/>
                <a:gd name="T37" fmla="*/ 24 h 26"/>
                <a:gd name="T38" fmla="*/ 5 w 39"/>
                <a:gd name="T39" fmla="*/ 27 h 26"/>
                <a:gd name="T40" fmla="*/ 12 w 39"/>
                <a:gd name="T41" fmla="*/ 30 h 26"/>
                <a:gd name="T42" fmla="*/ 22 w 39"/>
                <a:gd name="T43" fmla="*/ 27 h 26"/>
                <a:gd name="T44" fmla="*/ 29 w 39"/>
                <a:gd name="T45" fmla="*/ 29 h 26"/>
                <a:gd name="T46" fmla="*/ 37 w 39"/>
                <a:gd name="T47" fmla="*/ 27 h 26"/>
                <a:gd name="T48" fmla="*/ 44 w 39"/>
                <a:gd name="T49" fmla="*/ 31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
                <a:gd name="T76" fmla="*/ 0 h 26"/>
                <a:gd name="T77" fmla="*/ 39 w 39"/>
                <a:gd name="T78" fmla="*/ 26 h 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 h="26">
                  <a:moveTo>
                    <a:pt x="37" y="26"/>
                  </a:moveTo>
                  <a:cubicBezTo>
                    <a:pt x="37" y="26"/>
                    <a:pt x="38" y="25"/>
                    <a:pt x="38" y="24"/>
                  </a:cubicBezTo>
                  <a:cubicBezTo>
                    <a:pt x="37" y="22"/>
                    <a:pt x="34" y="21"/>
                    <a:pt x="33" y="19"/>
                  </a:cubicBezTo>
                  <a:cubicBezTo>
                    <a:pt x="33" y="18"/>
                    <a:pt x="36" y="17"/>
                    <a:pt x="37" y="15"/>
                  </a:cubicBezTo>
                  <a:cubicBezTo>
                    <a:pt x="37" y="14"/>
                    <a:pt x="36" y="13"/>
                    <a:pt x="36" y="12"/>
                  </a:cubicBezTo>
                  <a:cubicBezTo>
                    <a:pt x="37" y="11"/>
                    <a:pt x="38" y="11"/>
                    <a:pt x="38" y="9"/>
                  </a:cubicBezTo>
                  <a:cubicBezTo>
                    <a:pt x="39" y="7"/>
                    <a:pt x="38" y="5"/>
                    <a:pt x="37" y="2"/>
                  </a:cubicBezTo>
                  <a:cubicBezTo>
                    <a:pt x="35" y="3"/>
                    <a:pt x="33" y="4"/>
                    <a:pt x="31" y="3"/>
                  </a:cubicBezTo>
                  <a:cubicBezTo>
                    <a:pt x="30" y="3"/>
                    <a:pt x="29" y="1"/>
                    <a:pt x="27" y="1"/>
                  </a:cubicBezTo>
                  <a:cubicBezTo>
                    <a:pt x="24" y="0"/>
                    <a:pt x="21" y="0"/>
                    <a:pt x="18" y="1"/>
                  </a:cubicBezTo>
                  <a:cubicBezTo>
                    <a:pt x="17" y="2"/>
                    <a:pt x="15" y="4"/>
                    <a:pt x="15" y="5"/>
                  </a:cubicBezTo>
                  <a:cubicBezTo>
                    <a:pt x="14" y="6"/>
                    <a:pt x="16" y="7"/>
                    <a:pt x="16" y="7"/>
                  </a:cubicBezTo>
                  <a:cubicBezTo>
                    <a:pt x="18" y="7"/>
                    <a:pt x="20" y="6"/>
                    <a:pt x="22" y="7"/>
                  </a:cubicBezTo>
                  <a:cubicBezTo>
                    <a:pt x="23" y="9"/>
                    <a:pt x="22" y="12"/>
                    <a:pt x="23" y="14"/>
                  </a:cubicBezTo>
                  <a:cubicBezTo>
                    <a:pt x="25" y="16"/>
                    <a:pt x="29" y="16"/>
                    <a:pt x="29" y="19"/>
                  </a:cubicBezTo>
                  <a:cubicBezTo>
                    <a:pt x="29" y="20"/>
                    <a:pt x="25" y="19"/>
                    <a:pt x="24" y="19"/>
                  </a:cubicBezTo>
                  <a:cubicBezTo>
                    <a:pt x="19" y="19"/>
                    <a:pt x="14" y="19"/>
                    <a:pt x="9" y="18"/>
                  </a:cubicBezTo>
                  <a:cubicBezTo>
                    <a:pt x="7" y="18"/>
                    <a:pt x="6" y="16"/>
                    <a:pt x="4" y="17"/>
                  </a:cubicBezTo>
                  <a:cubicBezTo>
                    <a:pt x="2" y="17"/>
                    <a:pt x="0" y="19"/>
                    <a:pt x="0" y="20"/>
                  </a:cubicBezTo>
                  <a:cubicBezTo>
                    <a:pt x="0" y="22"/>
                    <a:pt x="3" y="23"/>
                    <a:pt x="4" y="23"/>
                  </a:cubicBezTo>
                  <a:cubicBezTo>
                    <a:pt x="6" y="24"/>
                    <a:pt x="8" y="25"/>
                    <a:pt x="10" y="25"/>
                  </a:cubicBezTo>
                  <a:cubicBezTo>
                    <a:pt x="13" y="25"/>
                    <a:pt x="16" y="24"/>
                    <a:pt x="19" y="23"/>
                  </a:cubicBezTo>
                  <a:cubicBezTo>
                    <a:pt x="21" y="23"/>
                    <a:pt x="23" y="24"/>
                    <a:pt x="25" y="24"/>
                  </a:cubicBezTo>
                  <a:cubicBezTo>
                    <a:pt x="27" y="24"/>
                    <a:pt x="29" y="22"/>
                    <a:pt x="31" y="23"/>
                  </a:cubicBezTo>
                  <a:cubicBezTo>
                    <a:pt x="33" y="24"/>
                    <a:pt x="34" y="25"/>
                    <a:pt x="37" y="2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44" name="Freeform 3514"/>
            <p:cNvSpPr>
              <a:spLocks noChangeAspect="1"/>
            </p:cNvSpPr>
            <p:nvPr/>
          </p:nvSpPr>
          <p:spPr bwMode="auto">
            <a:xfrm>
              <a:off x="8374463" y="10475456"/>
              <a:ext cx="224762" cy="87976"/>
            </a:xfrm>
            <a:custGeom>
              <a:avLst/>
              <a:gdLst>
                <a:gd name="T0" fmla="*/ 22 w 29"/>
                <a:gd name="T1" fmla="*/ 1 h 12"/>
                <a:gd name="T2" fmla="*/ 33 w 29"/>
                <a:gd name="T3" fmla="*/ 9 h 12"/>
                <a:gd name="T4" fmla="*/ 33 w 29"/>
                <a:gd name="T5" fmla="*/ 13 h 12"/>
                <a:gd name="T6" fmla="*/ 23 w 29"/>
                <a:gd name="T7" fmla="*/ 11 h 12"/>
                <a:gd name="T8" fmla="*/ 19 w 29"/>
                <a:gd name="T9" fmla="*/ 15 h 12"/>
                <a:gd name="T10" fmla="*/ 7 w 29"/>
                <a:gd name="T11" fmla="*/ 9 h 12"/>
                <a:gd name="T12" fmla="*/ 0 w 29"/>
                <a:gd name="T13" fmla="*/ 5 h 12"/>
                <a:gd name="T14" fmla="*/ 5 w 29"/>
                <a:gd name="T15" fmla="*/ 0 h 12"/>
                <a:gd name="T16" fmla="*/ 18 w 29"/>
                <a:gd name="T17" fmla="*/ 1 h 12"/>
                <a:gd name="T18" fmla="*/ 22 w 29"/>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2"/>
                <a:gd name="T32" fmla="*/ 29 w 2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2">
                  <a:moveTo>
                    <a:pt x="19" y="1"/>
                  </a:moveTo>
                  <a:cubicBezTo>
                    <a:pt x="22" y="2"/>
                    <a:pt x="25" y="4"/>
                    <a:pt x="28" y="7"/>
                  </a:cubicBezTo>
                  <a:cubicBezTo>
                    <a:pt x="29" y="7"/>
                    <a:pt x="29" y="10"/>
                    <a:pt x="28" y="10"/>
                  </a:cubicBezTo>
                  <a:cubicBezTo>
                    <a:pt x="25" y="11"/>
                    <a:pt x="22" y="8"/>
                    <a:pt x="20" y="9"/>
                  </a:cubicBezTo>
                  <a:cubicBezTo>
                    <a:pt x="18" y="9"/>
                    <a:pt x="18" y="12"/>
                    <a:pt x="16" y="12"/>
                  </a:cubicBezTo>
                  <a:cubicBezTo>
                    <a:pt x="12" y="11"/>
                    <a:pt x="9" y="8"/>
                    <a:pt x="6" y="7"/>
                  </a:cubicBezTo>
                  <a:cubicBezTo>
                    <a:pt x="4" y="6"/>
                    <a:pt x="1" y="6"/>
                    <a:pt x="0" y="4"/>
                  </a:cubicBezTo>
                  <a:cubicBezTo>
                    <a:pt x="0" y="2"/>
                    <a:pt x="3" y="1"/>
                    <a:pt x="4" y="0"/>
                  </a:cubicBezTo>
                  <a:cubicBezTo>
                    <a:pt x="8" y="0"/>
                    <a:pt x="12" y="1"/>
                    <a:pt x="15" y="1"/>
                  </a:cubicBezTo>
                  <a:cubicBezTo>
                    <a:pt x="17" y="1"/>
                    <a:pt x="18" y="0"/>
                    <a:pt x="19" y="1"/>
                  </a:cubicBezTo>
                  <a:close/>
                </a:path>
              </a:pathLst>
            </a:custGeom>
            <a:solidFill>
              <a:srgbClr val="D9D9D9"/>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45" name="Freeform 3515"/>
            <p:cNvSpPr>
              <a:spLocks noChangeAspect="1"/>
            </p:cNvSpPr>
            <p:nvPr/>
          </p:nvSpPr>
          <p:spPr bwMode="auto">
            <a:xfrm>
              <a:off x="7758457" y="9963580"/>
              <a:ext cx="1082173" cy="383907"/>
            </a:xfrm>
            <a:custGeom>
              <a:avLst/>
              <a:gdLst>
                <a:gd name="T0" fmla="*/ 155 w 134"/>
                <a:gd name="T1" fmla="*/ 52 h 52"/>
                <a:gd name="T2" fmla="*/ 160 w 134"/>
                <a:gd name="T3" fmla="*/ 55 h 52"/>
                <a:gd name="T4" fmla="*/ 150 w 134"/>
                <a:gd name="T5" fmla="*/ 58 h 52"/>
                <a:gd name="T6" fmla="*/ 138 w 134"/>
                <a:gd name="T7" fmla="*/ 62 h 52"/>
                <a:gd name="T8" fmla="*/ 120 w 134"/>
                <a:gd name="T9" fmla="*/ 61 h 52"/>
                <a:gd name="T10" fmla="*/ 115 w 134"/>
                <a:gd name="T11" fmla="*/ 63 h 52"/>
                <a:gd name="T12" fmla="*/ 105 w 134"/>
                <a:gd name="T13" fmla="*/ 62 h 52"/>
                <a:gd name="T14" fmla="*/ 106 w 134"/>
                <a:gd name="T15" fmla="*/ 59 h 52"/>
                <a:gd name="T16" fmla="*/ 114 w 134"/>
                <a:gd name="T17" fmla="*/ 52 h 52"/>
                <a:gd name="T18" fmla="*/ 112 w 134"/>
                <a:gd name="T19" fmla="*/ 48 h 52"/>
                <a:gd name="T20" fmla="*/ 101 w 134"/>
                <a:gd name="T21" fmla="*/ 47 h 52"/>
                <a:gd name="T22" fmla="*/ 94 w 134"/>
                <a:gd name="T23" fmla="*/ 41 h 52"/>
                <a:gd name="T24" fmla="*/ 93 w 134"/>
                <a:gd name="T25" fmla="*/ 30 h 52"/>
                <a:gd name="T26" fmla="*/ 83 w 134"/>
                <a:gd name="T27" fmla="*/ 30 h 52"/>
                <a:gd name="T28" fmla="*/ 71 w 134"/>
                <a:gd name="T29" fmla="*/ 27 h 52"/>
                <a:gd name="T30" fmla="*/ 66 w 134"/>
                <a:gd name="T31" fmla="*/ 21 h 52"/>
                <a:gd name="T32" fmla="*/ 58 w 134"/>
                <a:gd name="T33" fmla="*/ 22 h 52"/>
                <a:gd name="T34" fmla="*/ 50 w 134"/>
                <a:gd name="T35" fmla="*/ 19 h 52"/>
                <a:gd name="T36" fmla="*/ 41 w 134"/>
                <a:gd name="T37" fmla="*/ 18 h 52"/>
                <a:gd name="T38" fmla="*/ 43 w 134"/>
                <a:gd name="T39" fmla="*/ 16 h 52"/>
                <a:gd name="T40" fmla="*/ 47 w 134"/>
                <a:gd name="T41" fmla="*/ 13 h 52"/>
                <a:gd name="T42" fmla="*/ 36 w 134"/>
                <a:gd name="T43" fmla="*/ 10 h 52"/>
                <a:gd name="T44" fmla="*/ 24 w 134"/>
                <a:gd name="T45" fmla="*/ 15 h 52"/>
                <a:gd name="T46" fmla="*/ 14 w 134"/>
                <a:gd name="T47" fmla="*/ 21 h 52"/>
                <a:gd name="T48" fmla="*/ 7 w 134"/>
                <a:gd name="T49" fmla="*/ 27 h 52"/>
                <a:gd name="T50" fmla="*/ 0 w 134"/>
                <a:gd name="T51" fmla="*/ 24 h 52"/>
                <a:gd name="T52" fmla="*/ 6 w 134"/>
                <a:gd name="T53" fmla="*/ 21 h 52"/>
                <a:gd name="T54" fmla="*/ 10 w 134"/>
                <a:gd name="T55" fmla="*/ 12 h 52"/>
                <a:gd name="T56" fmla="*/ 24 w 134"/>
                <a:gd name="T57" fmla="*/ 5 h 52"/>
                <a:gd name="T58" fmla="*/ 41 w 134"/>
                <a:gd name="T59" fmla="*/ 0 h 52"/>
                <a:gd name="T60" fmla="*/ 55 w 134"/>
                <a:gd name="T61" fmla="*/ 2 h 52"/>
                <a:gd name="T62" fmla="*/ 65 w 134"/>
                <a:gd name="T63" fmla="*/ 4 h 52"/>
                <a:gd name="T64" fmla="*/ 68 w 134"/>
                <a:gd name="T65" fmla="*/ 6 h 52"/>
                <a:gd name="T66" fmla="*/ 76 w 134"/>
                <a:gd name="T67" fmla="*/ 7 h 52"/>
                <a:gd name="T68" fmla="*/ 82 w 134"/>
                <a:gd name="T69" fmla="*/ 16 h 52"/>
                <a:gd name="T70" fmla="*/ 96 w 134"/>
                <a:gd name="T71" fmla="*/ 17 h 52"/>
                <a:gd name="T72" fmla="*/ 102 w 134"/>
                <a:gd name="T73" fmla="*/ 25 h 52"/>
                <a:gd name="T74" fmla="*/ 105 w 134"/>
                <a:gd name="T75" fmla="*/ 24 h 52"/>
                <a:gd name="T76" fmla="*/ 99 w 134"/>
                <a:gd name="T77" fmla="*/ 17 h 52"/>
                <a:gd name="T78" fmla="*/ 101 w 134"/>
                <a:gd name="T79" fmla="*/ 16 h 52"/>
                <a:gd name="T80" fmla="*/ 109 w 134"/>
                <a:gd name="T81" fmla="*/ 24 h 52"/>
                <a:gd name="T82" fmla="*/ 109 w 134"/>
                <a:gd name="T83" fmla="*/ 28 h 52"/>
                <a:gd name="T84" fmla="*/ 117 w 134"/>
                <a:gd name="T85" fmla="*/ 29 h 52"/>
                <a:gd name="T86" fmla="*/ 127 w 134"/>
                <a:gd name="T87" fmla="*/ 35 h 52"/>
                <a:gd name="T88" fmla="*/ 131 w 134"/>
                <a:gd name="T89" fmla="*/ 40 h 52"/>
                <a:gd name="T90" fmla="*/ 139 w 134"/>
                <a:gd name="T91" fmla="*/ 41 h 52"/>
                <a:gd name="T92" fmla="*/ 135 w 134"/>
                <a:gd name="T93" fmla="*/ 47 h 52"/>
                <a:gd name="T94" fmla="*/ 145 w 134"/>
                <a:gd name="T95" fmla="*/ 46 h 52"/>
                <a:gd name="T96" fmla="*/ 154 w 134"/>
                <a:gd name="T97" fmla="*/ 48 h 52"/>
                <a:gd name="T98" fmla="*/ 155 w 134"/>
                <a:gd name="T99" fmla="*/ 52 h 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4"/>
                <a:gd name="T151" fmla="*/ 0 h 52"/>
                <a:gd name="T152" fmla="*/ 134 w 134"/>
                <a:gd name="T153" fmla="*/ 52 h 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4" h="52">
                  <a:moveTo>
                    <a:pt x="129" y="43"/>
                  </a:moveTo>
                  <a:cubicBezTo>
                    <a:pt x="130" y="44"/>
                    <a:pt x="134" y="44"/>
                    <a:pt x="133" y="45"/>
                  </a:cubicBezTo>
                  <a:cubicBezTo>
                    <a:pt x="131" y="47"/>
                    <a:pt x="127" y="47"/>
                    <a:pt x="125" y="48"/>
                  </a:cubicBezTo>
                  <a:cubicBezTo>
                    <a:pt x="122" y="49"/>
                    <a:pt x="119" y="51"/>
                    <a:pt x="115" y="51"/>
                  </a:cubicBezTo>
                  <a:cubicBezTo>
                    <a:pt x="110" y="51"/>
                    <a:pt x="105" y="50"/>
                    <a:pt x="100" y="50"/>
                  </a:cubicBezTo>
                  <a:cubicBezTo>
                    <a:pt x="99" y="50"/>
                    <a:pt x="97" y="52"/>
                    <a:pt x="96" y="52"/>
                  </a:cubicBezTo>
                  <a:cubicBezTo>
                    <a:pt x="93" y="52"/>
                    <a:pt x="90" y="52"/>
                    <a:pt x="87" y="51"/>
                  </a:cubicBezTo>
                  <a:cubicBezTo>
                    <a:pt x="87" y="51"/>
                    <a:pt x="88" y="50"/>
                    <a:pt x="88" y="49"/>
                  </a:cubicBezTo>
                  <a:cubicBezTo>
                    <a:pt x="90" y="47"/>
                    <a:pt x="94" y="46"/>
                    <a:pt x="95" y="43"/>
                  </a:cubicBezTo>
                  <a:cubicBezTo>
                    <a:pt x="95" y="42"/>
                    <a:pt x="94" y="41"/>
                    <a:pt x="93" y="40"/>
                  </a:cubicBezTo>
                  <a:cubicBezTo>
                    <a:pt x="90" y="39"/>
                    <a:pt x="87" y="40"/>
                    <a:pt x="84" y="39"/>
                  </a:cubicBezTo>
                  <a:cubicBezTo>
                    <a:pt x="82" y="38"/>
                    <a:pt x="79" y="36"/>
                    <a:pt x="78" y="34"/>
                  </a:cubicBezTo>
                  <a:cubicBezTo>
                    <a:pt x="77" y="31"/>
                    <a:pt x="79" y="28"/>
                    <a:pt x="77" y="25"/>
                  </a:cubicBezTo>
                  <a:cubicBezTo>
                    <a:pt x="76" y="23"/>
                    <a:pt x="72" y="25"/>
                    <a:pt x="69" y="25"/>
                  </a:cubicBezTo>
                  <a:cubicBezTo>
                    <a:pt x="66" y="24"/>
                    <a:pt x="62" y="24"/>
                    <a:pt x="59" y="22"/>
                  </a:cubicBezTo>
                  <a:cubicBezTo>
                    <a:pt x="57" y="21"/>
                    <a:pt x="57" y="18"/>
                    <a:pt x="55" y="17"/>
                  </a:cubicBezTo>
                  <a:cubicBezTo>
                    <a:pt x="53" y="17"/>
                    <a:pt x="50" y="18"/>
                    <a:pt x="48" y="18"/>
                  </a:cubicBezTo>
                  <a:cubicBezTo>
                    <a:pt x="46" y="18"/>
                    <a:pt x="44" y="16"/>
                    <a:pt x="42" y="16"/>
                  </a:cubicBezTo>
                  <a:cubicBezTo>
                    <a:pt x="40" y="15"/>
                    <a:pt x="36" y="16"/>
                    <a:pt x="34" y="15"/>
                  </a:cubicBezTo>
                  <a:cubicBezTo>
                    <a:pt x="33" y="15"/>
                    <a:pt x="35" y="14"/>
                    <a:pt x="36" y="13"/>
                  </a:cubicBezTo>
                  <a:cubicBezTo>
                    <a:pt x="37" y="12"/>
                    <a:pt x="40" y="12"/>
                    <a:pt x="39" y="11"/>
                  </a:cubicBezTo>
                  <a:cubicBezTo>
                    <a:pt x="37" y="9"/>
                    <a:pt x="33" y="8"/>
                    <a:pt x="30" y="8"/>
                  </a:cubicBezTo>
                  <a:cubicBezTo>
                    <a:pt x="27" y="9"/>
                    <a:pt x="24" y="11"/>
                    <a:pt x="20" y="12"/>
                  </a:cubicBezTo>
                  <a:cubicBezTo>
                    <a:pt x="17" y="14"/>
                    <a:pt x="14" y="15"/>
                    <a:pt x="12" y="17"/>
                  </a:cubicBezTo>
                  <a:cubicBezTo>
                    <a:pt x="9" y="18"/>
                    <a:pt x="8" y="22"/>
                    <a:pt x="6" y="22"/>
                  </a:cubicBezTo>
                  <a:cubicBezTo>
                    <a:pt x="4" y="23"/>
                    <a:pt x="1" y="22"/>
                    <a:pt x="0" y="20"/>
                  </a:cubicBezTo>
                  <a:cubicBezTo>
                    <a:pt x="0" y="19"/>
                    <a:pt x="4" y="19"/>
                    <a:pt x="5" y="17"/>
                  </a:cubicBezTo>
                  <a:cubicBezTo>
                    <a:pt x="6" y="15"/>
                    <a:pt x="6" y="11"/>
                    <a:pt x="8" y="10"/>
                  </a:cubicBezTo>
                  <a:cubicBezTo>
                    <a:pt x="12" y="7"/>
                    <a:pt x="16" y="6"/>
                    <a:pt x="20" y="4"/>
                  </a:cubicBezTo>
                  <a:cubicBezTo>
                    <a:pt x="24" y="3"/>
                    <a:pt x="29" y="1"/>
                    <a:pt x="34" y="0"/>
                  </a:cubicBezTo>
                  <a:cubicBezTo>
                    <a:pt x="38" y="0"/>
                    <a:pt x="42" y="1"/>
                    <a:pt x="46" y="2"/>
                  </a:cubicBezTo>
                  <a:cubicBezTo>
                    <a:pt x="48" y="2"/>
                    <a:pt x="51" y="2"/>
                    <a:pt x="54" y="3"/>
                  </a:cubicBezTo>
                  <a:cubicBezTo>
                    <a:pt x="55" y="3"/>
                    <a:pt x="56" y="4"/>
                    <a:pt x="57" y="5"/>
                  </a:cubicBezTo>
                  <a:cubicBezTo>
                    <a:pt x="59" y="5"/>
                    <a:pt x="61" y="4"/>
                    <a:pt x="63" y="6"/>
                  </a:cubicBezTo>
                  <a:cubicBezTo>
                    <a:pt x="66" y="7"/>
                    <a:pt x="65" y="12"/>
                    <a:pt x="68" y="13"/>
                  </a:cubicBezTo>
                  <a:cubicBezTo>
                    <a:pt x="72" y="15"/>
                    <a:pt x="76" y="13"/>
                    <a:pt x="80" y="14"/>
                  </a:cubicBezTo>
                  <a:cubicBezTo>
                    <a:pt x="82" y="15"/>
                    <a:pt x="83" y="19"/>
                    <a:pt x="85" y="21"/>
                  </a:cubicBezTo>
                  <a:cubicBezTo>
                    <a:pt x="86" y="21"/>
                    <a:pt x="88" y="20"/>
                    <a:pt x="87" y="20"/>
                  </a:cubicBezTo>
                  <a:cubicBezTo>
                    <a:pt x="86" y="17"/>
                    <a:pt x="83" y="16"/>
                    <a:pt x="82" y="14"/>
                  </a:cubicBezTo>
                  <a:cubicBezTo>
                    <a:pt x="82" y="13"/>
                    <a:pt x="83" y="12"/>
                    <a:pt x="84" y="13"/>
                  </a:cubicBezTo>
                  <a:cubicBezTo>
                    <a:pt x="86" y="15"/>
                    <a:pt x="89" y="17"/>
                    <a:pt x="91" y="20"/>
                  </a:cubicBezTo>
                  <a:cubicBezTo>
                    <a:pt x="92" y="21"/>
                    <a:pt x="90" y="22"/>
                    <a:pt x="91" y="23"/>
                  </a:cubicBezTo>
                  <a:cubicBezTo>
                    <a:pt x="92" y="24"/>
                    <a:pt x="95" y="23"/>
                    <a:pt x="97" y="24"/>
                  </a:cubicBezTo>
                  <a:cubicBezTo>
                    <a:pt x="100" y="25"/>
                    <a:pt x="103" y="27"/>
                    <a:pt x="106" y="29"/>
                  </a:cubicBezTo>
                  <a:cubicBezTo>
                    <a:pt x="107" y="30"/>
                    <a:pt x="108" y="32"/>
                    <a:pt x="109" y="33"/>
                  </a:cubicBezTo>
                  <a:cubicBezTo>
                    <a:pt x="111" y="34"/>
                    <a:pt x="115" y="32"/>
                    <a:pt x="116" y="34"/>
                  </a:cubicBezTo>
                  <a:cubicBezTo>
                    <a:pt x="117" y="36"/>
                    <a:pt x="110" y="38"/>
                    <a:pt x="112" y="39"/>
                  </a:cubicBezTo>
                  <a:cubicBezTo>
                    <a:pt x="115" y="41"/>
                    <a:pt x="118" y="38"/>
                    <a:pt x="121" y="38"/>
                  </a:cubicBezTo>
                  <a:cubicBezTo>
                    <a:pt x="124" y="38"/>
                    <a:pt x="126" y="39"/>
                    <a:pt x="128" y="40"/>
                  </a:cubicBezTo>
                  <a:cubicBezTo>
                    <a:pt x="128" y="41"/>
                    <a:pt x="128" y="43"/>
                    <a:pt x="129" y="43"/>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46" name="Freeform 3516"/>
            <p:cNvSpPr>
              <a:spLocks noChangeAspect="1"/>
            </p:cNvSpPr>
            <p:nvPr/>
          </p:nvSpPr>
          <p:spPr bwMode="auto">
            <a:xfrm>
              <a:off x="7916623" y="10123541"/>
              <a:ext cx="74917" cy="55984"/>
            </a:xfrm>
            <a:custGeom>
              <a:avLst/>
              <a:gdLst>
                <a:gd name="T0" fmla="*/ 6 w 9"/>
                <a:gd name="T1" fmla="*/ 0 h 8"/>
                <a:gd name="T2" fmla="*/ 10 w 9"/>
                <a:gd name="T3" fmla="*/ 7 h 8"/>
                <a:gd name="T4" fmla="*/ 1 w 9"/>
                <a:gd name="T5" fmla="*/ 8 h 8"/>
                <a:gd name="T6" fmla="*/ 2 w 9"/>
                <a:gd name="T7" fmla="*/ 5 h 8"/>
                <a:gd name="T8" fmla="*/ 1 w 9"/>
                <a:gd name="T9" fmla="*/ 1 h 8"/>
                <a:gd name="T10" fmla="*/ 6 w 9"/>
                <a:gd name="T11" fmla="*/ 0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5" y="0"/>
                  </a:moveTo>
                  <a:cubicBezTo>
                    <a:pt x="6" y="2"/>
                    <a:pt x="9" y="4"/>
                    <a:pt x="8" y="6"/>
                  </a:cubicBezTo>
                  <a:cubicBezTo>
                    <a:pt x="7" y="8"/>
                    <a:pt x="3" y="8"/>
                    <a:pt x="1" y="7"/>
                  </a:cubicBezTo>
                  <a:cubicBezTo>
                    <a:pt x="0" y="7"/>
                    <a:pt x="2" y="5"/>
                    <a:pt x="2" y="4"/>
                  </a:cubicBezTo>
                  <a:cubicBezTo>
                    <a:pt x="2" y="3"/>
                    <a:pt x="1" y="2"/>
                    <a:pt x="1" y="1"/>
                  </a:cubicBezTo>
                  <a:cubicBezTo>
                    <a:pt x="2" y="0"/>
                    <a:pt x="4" y="0"/>
                    <a:pt x="5"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47" name="Freeform 3517"/>
            <p:cNvSpPr>
              <a:spLocks noChangeAspect="1"/>
            </p:cNvSpPr>
            <p:nvPr/>
          </p:nvSpPr>
          <p:spPr bwMode="auto">
            <a:xfrm>
              <a:off x="8432736" y="9763625"/>
              <a:ext cx="66595" cy="87981"/>
            </a:xfrm>
            <a:custGeom>
              <a:avLst/>
              <a:gdLst>
                <a:gd name="T0" fmla="*/ 6 w 7"/>
                <a:gd name="T1" fmla="*/ 1 h 12"/>
                <a:gd name="T2" fmla="*/ 4 w 7"/>
                <a:gd name="T3" fmla="*/ 1 h 12"/>
                <a:gd name="T4" fmla="*/ 0 w 7"/>
                <a:gd name="T5" fmla="*/ 9 h 12"/>
                <a:gd name="T6" fmla="*/ 4 w 7"/>
                <a:gd name="T7" fmla="*/ 13 h 12"/>
                <a:gd name="T8" fmla="*/ 9 w 7"/>
                <a:gd name="T9" fmla="*/ 11 h 12"/>
                <a:gd name="T10" fmla="*/ 6 w 7"/>
                <a:gd name="T11" fmla="*/ 1 h 12"/>
                <a:gd name="T12" fmla="*/ 0 60000 65536"/>
                <a:gd name="T13" fmla="*/ 0 60000 65536"/>
                <a:gd name="T14" fmla="*/ 0 60000 65536"/>
                <a:gd name="T15" fmla="*/ 0 60000 65536"/>
                <a:gd name="T16" fmla="*/ 0 60000 65536"/>
                <a:gd name="T17" fmla="*/ 0 60000 65536"/>
                <a:gd name="T18" fmla="*/ 0 w 7"/>
                <a:gd name="T19" fmla="*/ 0 h 12"/>
                <a:gd name="T20" fmla="*/ 7 w 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 h="12">
                  <a:moveTo>
                    <a:pt x="5" y="1"/>
                  </a:moveTo>
                  <a:cubicBezTo>
                    <a:pt x="5" y="0"/>
                    <a:pt x="3" y="0"/>
                    <a:pt x="3" y="1"/>
                  </a:cubicBezTo>
                  <a:cubicBezTo>
                    <a:pt x="1" y="3"/>
                    <a:pt x="0" y="5"/>
                    <a:pt x="0" y="8"/>
                  </a:cubicBezTo>
                  <a:cubicBezTo>
                    <a:pt x="0" y="9"/>
                    <a:pt x="1" y="11"/>
                    <a:pt x="3" y="11"/>
                  </a:cubicBezTo>
                  <a:cubicBezTo>
                    <a:pt x="5" y="12"/>
                    <a:pt x="6" y="10"/>
                    <a:pt x="7" y="9"/>
                  </a:cubicBezTo>
                  <a:cubicBezTo>
                    <a:pt x="7" y="6"/>
                    <a:pt x="7" y="3"/>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48" name="Freeform 3518"/>
            <p:cNvSpPr>
              <a:spLocks noChangeAspect="1"/>
            </p:cNvSpPr>
            <p:nvPr/>
          </p:nvSpPr>
          <p:spPr bwMode="auto">
            <a:xfrm>
              <a:off x="8374463" y="9579672"/>
              <a:ext cx="133190" cy="31992"/>
            </a:xfrm>
            <a:custGeom>
              <a:avLst/>
              <a:gdLst>
                <a:gd name="T0" fmla="*/ 18 w 17"/>
                <a:gd name="T1" fmla="*/ 0 h 4"/>
                <a:gd name="T2" fmla="*/ 19 w 17"/>
                <a:gd name="T3" fmla="*/ 3 h 4"/>
                <a:gd name="T4" fmla="*/ 13 w 17"/>
                <a:gd name="T5" fmla="*/ 3 h 4"/>
                <a:gd name="T6" fmla="*/ 5 w 17"/>
                <a:gd name="T7" fmla="*/ 5 h 4"/>
                <a:gd name="T8" fmla="*/ 1 w 17"/>
                <a:gd name="T9" fmla="*/ 1 h 4"/>
                <a:gd name="T10" fmla="*/ 7 w 17"/>
                <a:gd name="T11" fmla="*/ 1 h 4"/>
                <a:gd name="T12" fmla="*/ 14 w 17"/>
                <a:gd name="T13" fmla="*/ 0 h 4"/>
                <a:gd name="T14" fmla="*/ 18 w 17"/>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4"/>
                <a:gd name="T26" fmla="*/ 17 w 1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4">
                  <a:moveTo>
                    <a:pt x="15" y="0"/>
                  </a:moveTo>
                  <a:cubicBezTo>
                    <a:pt x="16" y="1"/>
                    <a:pt x="17" y="2"/>
                    <a:pt x="16" y="2"/>
                  </a:cubicBezTo>
                  <a:cubicBezTo>
                    <a:pt x="15" y="3"/>
                    <a:pt x="13" y="2"/>
                    <a:pt x="11" y="2"/>
                  </a:cubicBezTo>
                  <a:cubicBezTo>
                    <a:pt x="9" y="2"/>
                    <a:pt x="7" y="4"/>
                    <a:pt x="4" y="4"/>
                  </a:cubicBezTo>
                  <a:cubicBezTo>
                    <a:pt x="3" y="4"/>
                    <a:pt x="0" y="2"/>
                    <a:pt x="1" y="1"/>
                  </a:cubicBezTo>
                  <a:cubicBezTo>
                    <a:pt x="2" y="0"/>
                    <a:pt x="4" y="1"/>
                    <a:pt x="6" y="1"/>
                  </a:cubicBezTo>
                  <a:cubicBezTo>
                    <a:pt x="8" y="1"/>
                    <a:pt x="10" y="0"/>
                    <a:pt x="12" y="0"/>
                  </a:cubicBezTo>
                  <a:cubicBezTo>
                    <a:pt x="13" y="0"/>
                    <a:pt x="14" y="0"/>
                    <a:pt x="15"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49" name="Freeform 3519"/>
            <p:cNvSpPr>
              <a:spLocks noChangeAspect="1"/>
            </p:cNvSpPr>
            <p:nvPr/>
          </p:nvSpPr>
          <p:spPr bwMode="auto">
            <a:xfrm>
              <a:off x="8524302" y="9555676"/>
              <a:ext cx="58273" cy="143965"/>
            </a:xfrm>
            <a:custGeom>
              <a:avLst/>
              <a:gdLst>
                <a:gd name="T0" fmla="*/ 1 w 7"/>
                <a:gd name="T1" fmla="*/ 1 h 19"/>
                <a:gd name="T2" fmla="*/ 3 w 7"/>
                <a:gd name="T3" fmla="*/ 6 h 19"/>
                <a:gd name="T4" fmla="*/ 6 w 7"/>
                <a:gd name="T5" fmla="*/ 7 h 19"/>
                <a:gd name="T6" fmla="*/ 4 w 7"/>
                <a:gd name="T7" fmla="*/ 16 h 19"/>
                <a:gd name="T8" fmla="*/ 1 w 7"/>
                <a:gd name="T9" fmla="*/ 19 h 19"/>
                <a:gd name="T10" fmla="*/ 4 w 7"/>
                <a:gd name="T11" fmla="*/ 22 h 19"/>
                <a:gd name="T12" fmla="*/ 5 w 7"/>
                <a:gd name="T13" fmla="*/ 18 h 19"/>
                <a:gd name="T14" fmla="*/ 9 w 7"/>
                <a:gd name="T15" fmla="*/ 8 h 19"/>
                <a:gd name="T16" fmla="*/ 9 w 7"/>
                <a:gd name="T17" fmla="*/ 6 h 19"/>
                <a:gd name="T18" fmla="*/ 5 w 7"/>
                <a:gd name="T19" fmla="*/ 4 h 19"/>
                <a:gd name="T20" fmla="*/ 1 w 7"/>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9"/>
                <a:gd name="T35" fmla="*/ 7 w 7"/>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9">
                  <a:moveTo>
                    <a:pt x="1" y="1"/>
                  </a:moveTo>
                  <a:cubicBezTo>
                    <a:pt x="0" y="2"/>
                    <a:pt x="1" y="4"/>
                    <a:pt x="2" y="5"/>
                  </a:cubicBezTo>
                  <a:cubicBezTo>
                    <a:pt x="3" y="6"/>
                    <a:pt x="5" y="5"/>
                    <a:pt x="5" y="6"/>
                  </a:cubicBezTo>
                  <a:cubicBezTo>
                    <a:pt x="6" y="9"/>
                    <a:pt x="4" y="11"/>
                    <a:pt x="3" y="13"/>
                  </a:cubicBezTo>
                  <a:cubicBezTo>
                    <a:pt x="3" y="14"/>
                    <a:pt x="1" y="15"/>
                    <a:pt x="1" y="16"/>
                  </a:cubicBezTo>
                  <a:cubicBezTo>
                    <a:pt x="1" y="17"/>
                    <a:pt x="2" y="19"/>
                    <a:pt x="3" y="18"/>
                  </a:cubicBezTo>
                  <a:cubicBezTo>
                    <a:pt x="4" y="18"/>
                    <a:pt x="4" y="16"/>
                    <a:pt x="4" y="15"/>
                  </a:cubicBezTo>
                  <a:cubicBezTo>
                    <a:pt x="5" y="12"/>
                    <a:pt x="6" y="10"/>
                    <a:pt x="7" y="7"/>
                  </a:cubicBezTo>
                  <a:cubicBezTo>
                    <a:pt x="7" y="6"/>
                    <a:pt x="7" y="6"/>
                    <a:pt x="7" y="5"/>
                  </a:cubicBezTo>
                  <a:cubicBezTo>
                    <a:pt x="6" y="4"/>
                    <a:pt x="5" y="4"/>
                    <a:pt x="4" y="3"/>
                  </a:cubicBezTo>
                  <a:cubicBezTo>
                    <a:pt x="3" y="2"/>
                    <a:pt x="2" y="0"/>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50" name="Freeform 3520"/>
            <p:cNvSpPr>
              <a:spLocks noChangeAspect="1"/>
            </p:cNvSpPr>
            <p:nvPr/>
          </p:nvSpPr>
          <p:spPr bwMode="auto">
            <a:xfrm>
              <a:off x="8599224" y="9731633"/>
              <a:ext cx="58268" cy="87981"/>
            </a:xfrm>
            <a:custGeom>
              <a:avLst/>
              <a:gdLst>
                <a:gd name="T0" fmla="*/ 0 w 7"/>
                <a:gd name="T1" fmla="*/ 1 h 12"/>
                <a:gd name="T2" fmla="*/ 6 w 7"/>
                <a:gd name="T3" fmla="*/ 6 h 12"/>
                <a:gd name="T4" fmla="*/ 8 w 7"/>
                <a:gd name="T5" fmla="*/ 13 h 12"/>
                <a:gd name="T6" fmla="*/ 9 w 7"/>
                <a:gd name="T7" fmla="*/ 12 h 12"/>
                <a:gd name="T8" fmla="*/ 8 w 7"/>
                <a:gd name="T9" fmla="*/ 5 h 12"/>
                <a:gd name="T10" fmla="*/ 4 w 7"/>
                <a:gd name="T11" fmla="*/ 0 h 12"/>
                <a:gd name="T12" fmla="*/ 0 w 7"/>
                <a:gd name="T13" fmla="*/ 1 h 12"/>
                <a:gd name="T14" fmla="*/ 0 60000 65536"/>
                <a:gd name="T15" fmla="*/ 0 60000 65536"/>
                <a:gd name="T16" fmla="*/ 0 60000 65536"/>
                <a:gd name="T17" fmla="*/ 0 60000 65536"/>
                <a:gd name="T18" fmla="*/ 0 60000 65536"/>
                <a:gd name="T19" fmla="*/ 0 60000 65536"/>
                <a:gd name="T20" fmla="*/ 0 60000 65536"/>
                <a:gd name="T21" fmla="*/ 0 w 7"/>
                <a:gd name="T22" fmla="*/ 0 h 12"/>
                <a:gd name="T23" fmla="*/ 7 w 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2">
                  <a:moveTo>
                    <a:pt x="0" y="1"/>
                  </a:moveTo>
                  <a:cubicBezTo>
                    <a:pt x="1" y="3"/>
                    <a:pt x="4" y="3"/>
                    <a:pt x="5" y="5"/>
                  </a:cubicBezTo>
                  <a:cubicBezTo>
                    <a:pt x="6" y="7"/>
                    <a:pt x="5" y="9"/>
                    <a:pt x="6" y="11"/>
                  </a:cubicBezTo>
                  <a:cubicBezTo>
                    <a:pt x="6" y="12"/>
                    <a:pt x="7" y="11"/>
                    <a:pt x="7" y="10"/>
                  </a:cubicBezTo>
                  <a:cubicBezTo>
                    <a:pt x="7" y="8"/>
                    <a:pt x="7" y="6"/>
                    <a:pt x="6" y="4"/>
                  </a:cubicBezTo>
                  <a:cubicBezTo>
                    <a:pt x="6" y="2"/>
                    <a:pt x="4" y="1"/>
                    <a:pt x="3" y="0"/>
                  </a:cubicBezTo>
                  <a:cubicBezTo>
                    <a:pt x="2" y="0"/>
                    <a:pt x="0" y="0"/>
                    <a:pt x="0"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51" name="Freeform 3156"/>
            <p:cNvSpPr>
              <a:spLocks noChangeAspect="1"/>
            </p:cNvSpPr>
            <p:nvPr/>
          </p:nvSpPr>
          <p:spPr bwMode="auto">
            <a:xfrm>
              <a:off x="14542850" y="1861531"/>
              <a:ext cx="74917" cy="71985"/>
            </a:xfrm>
            <a:custGeom>
              <a:avLst/>
              <a:gdLst>
                <a:gd name="T0" fmla="*/ 8 w 10"/>
                <a:gd name="T1" fmla="*/ 5 h 9"/>
                <a:gd name="T2" fmla="*/ 12 w 10"/>
                <a:gd name="T3" fmla="*/ 11 h 9"/>
                <a:gd name="T4" fmla="*/ 5 w 10"/>
                <a:gd name="T5" fmla="*/ 7 h 9"/>
                <a:gd name="T6" fmla="*/ 1 w 10"/>
                <a:gd name="T7" fmla="*/ 0 h 9"/>
                <a:gd name="T8" fmla="*/ 8 w 10"/>
                <a:gd name="T9" fmla="*/ 5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7" y="4"/>
                  </a:moveTo>
                  <a:cubicBezTo>
                    <a:pt x="8" y="5"/>
                    <a:pt x="10" y="8"/>
                    <a:pt x="10" y="9"/>
                  </a:cubicBezTo>
                  <a:cubicBezTo>
                    <a:pt x="9" y="9"/>
                    <a:pt x="5" y="7"/>
                    <a:pt x="4" y="6"/>
                  </a:cubicBezTo>
                  <a:cubicBezTo>
                    <a:pt x="2" y="4"/>
                    <a:pt x="0" y="0"/>
                    <a:pt x="1" y="0"/>
                  </a:cubicBezTo>
                  <a:cubicBezTo>
                    <a:pt x="2" y="0"/>
                    <a:pt x="5" y="3"/>
                    <a:pt x="7"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52" name="Freeform 3179"/>
            <p:cNvSpPr>
              <a:spLocks noChangeAspect="1"/>
            </p:cNvSpPr>
            <p:nvPr/>
          </p:nvSpPr>
          <p:spPr bwMode="auto">
            <a:xfrm>
              <a:off x="14651065" y="1853535"/>
              <a:ext cx="74922" cy="47988"/>
            </a:xfrm>
            <a:custGeom>
              <a:avLst/>
              <a:gdLst>
                <a:gd name="T0" fmla="*/ 6 w 8"/>
                <a:gd name="T1" fmla="*/ 5 h 7"/>
                <a:gd name="T2" fmla="*/ 9 w 8"/>
                <a:gd name="T3" fmla="*/ 8 h 7"/>
                <a:gd name="T4" fmla="*/ 5 w 8"/>
                <a:gd name="T5" fmla="*/ 6 h 7"/>
                <a:gd name="T6" fmla="*/ 1 w 8"/>
                <a:gd name="T7" fmla="*/ 0 h 7"/>
                <a:gd name="T8" fmla="*/ 6 w 8"/>
                <a:gd name="T9" fmla="*/ 5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5" y="4"/>
                  </a:moveTo>
                  <a:cubicBezTo>
                    <a:pt x="6" y="5"/>
                    <a:pt x="8" y="7"/>
                    <a:pt x="7" y="7"/>
                  </a:cubicBezTo>
                  <a:cubicBezTo>
                    <a:pt x="7" y="7"/>
                    <a:pt x="5" y="6"/>
                    <a:pt x="4" y="5"/>
                  </a:cubicBezTo>
                  <a:cubicBezTo>
                    <a:pt x="2" y="3"/>
                    <a:pt x="0" y="1"/>
                    <a:pt x="1" y="0"/>
                  </a:cubicBezTo>
                  <a:cubicBezTo>
                    <a:pt x="1" y="0"/>
                    <a:pt x="4" y="3"/>
                    <a:pt x="5"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53" name="Freeform 3180"/>
            <p:cNvSpPr>
              <a:spLocks noChangeAspect="1"/>
            </p:cNvSpPr>
            <p:nvPr/>
          </p:nvSpPr>
          <p:spPr bwMode="auto">
            <a:xfrm>
              <a:off x="14684362" y="1933516"/>
              <a:ext cx="49946" cy="31992"/>
            </a:xfrm>
            <a:custGeom>
              <a:avLst/>
              <a:gdLst>
                <a:gd name="T0" fmla="*/ 5 w 6"/>
                <a:gd name="T1" fmla="*/ 2 h 5"/>
                <a:gd name="T2" fmla="*/ 6 w 6"/>
                <a:gd name="T3" fmla="*/ 6 h 5"/>
                <a:gd name="T4" fmla="*/ 2 w 6"/>
                <a:gd name="T5" fmla="*/ 4 h 5"/>
                <a:gd name="T6" fmla="*/ 1 w 6"/>
                <a:gd name="T7" fmla="*/ 0 h 5"/>
                <a:gd name="T8" fmla="*/ 5 w 6"/>
                <a:gd name="T9" fmla="*/ 2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4" y="2"/>
                  </a:moveTo>
                  <a:cubicBezTo>
                    <a:pt x="4" y="3"/>
                    <a:pt x="6" y="5"/>
                    <a:pt x="5" y="5"/>
                  </a:cubicBezTo>
                  <a:cubicBezTo>
                    <a:pt x="5" y="5"/>
                    <a:pt x="3" y="4"/>
                    <a:pt x="2" y="3"/>
                  </a:cubicBezTo>
                  <a:cubicBezTo>
                    <a:pt x="1" y="1"/>
                    <a:pt x="0" y="0"/>
                    <a:pt x="1" y="0"/>
                  </a:cubicBezTo>
                  <a:cubicBezTo>
                    <a:pt x="1" y="0"/>
                    <a:pt x="2" y="1"/>
                    <a:pt x="4"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54" name="Freeform 3181"/>
            <p:cNvSpPr>
              <a:spLocks noChangeAspect="1"/>
            </p:cNvSpPr>
            <p:nvPr/>
          </p:nvSpPr>
          <p:spPr bwMode="auto">
            <a:xfrm>
              <a:off x="12212016" y="1797546"/>
              <a:ext cx="33298" cy="23997"/>
            </a:xfrm>
            <a:custGeom>
              <a:avLst/>
              <a:gdLst>
                <a:gd name="T0" fmla="*/ 4 w 4"/>
                <a:gd name="T1" fmla="*/ 3 h 3"/>
                <a:gd name="T2" fmla="*/ 5 w 4"/>
                <a:gd name="T3" fmla="*/ 4 h 3"/>
                <a:gd name="T4" fmla="*/ 3 w 4"/>
                <a:gd name="T5" fmla="*/ 3 h 3"/>
                <a:gd name="T6" fmla="*/ 0 w 4"/>
                <a:gd name="T7" fmla="*/ 0 h 3"/>
                <a:gd name="T8" fmla="*/ 4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2"/>
                  </a:moveTo>
                  <a:cubicBezTo>
                    <a:pt x="3" y="2"/>
                    <a:pt x="4" y="3"/>
                    <a:pt x="4" y="3"/>
                  </a:cubicBezTo>
                  <a:cubicBezTo>
                    <a:pt x="3" y="3"/>
                    <a:pt x="2" y="3"/>
                    <a:pt x="2" y="2"/>
                  </a:cubicBezTo>
                  <a:cubicBezTo>
                    <a:pt x="1" y="2"/>
                    <a:pt x="0" y="1"/>
                    <a:pt x="0" y="0"/>
                  </a:cubicBezTo>
                  <a:cubicBezTo>
                    <a:pt x="1" y="0"/>
                    <a:pt x="2" y="1"/>
                    <a:pt x="3"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55" name="Freeform 3182"/>
            <p:cNvSpPr>
              <a:spLocks noChangeAspect="1"/>
            </p:cNvSpPr>
            <p:nvPr/>
          </p:nvSpPr>
          <p:spPr bwMode="auto">
            <a:xfrm>
              <a:off x="12303582" y="1725566"/>
              <a:ext cx="58273" cy="47988"/>
            </a:xfrm>
            <a:custGeom>
              <a:avLst/>
              <a:gdLst>
                <a:gd name="T0" fmla="*/ 7 w 8"/>
                <a:gd name="T1" fmla="*/ 4 h 6"/>
                <a:gd name="T2" fmla="*/ 9 w 8"/>
                <a:gd name="T3" fmla="*/ 7 h 6"/>
                <a:gd name="T4" fmla="*/ 5 w 8"/>
                <a:gd name="T5" fmla="*/ 5 h 6"/>
                <a:gd name="T6" fmla="*/ 1 w 8"/>
                <a:gd name="T7" fmla="*/ 1 h 6"/>
                <a:gd name="T8" fmla="*/ 7 w 8"/>
                <a:gd name="T9" fmla="*/ 4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6" y="3"/>
                  </a:moveTo>
                  <a:cubicBezTo>
                    <a:pt x="7" y="3"/>
                    <a:pt x="8" y="5"/>
                    <a:pt x="8" y="6"/>
                  </a:cubicBezTo>
                  <a:cubicBezTo>
                    <a:pt x="7" y="6"/>
                    <a:pt x="5" y="5"/>
                    <a:pt x="4" y="4"/>
                  </a:cubicBezTo>
                  <a:cubicBezTo>
                    <a:pt x="2" y="4"/>
                    <a:pt x="0" y="1"/>
                    <a:pt x="1" y="1"/>
                  </a:cubicBezTo>
                  <a:cubicBezTo>
                    <a:pt x="2" y="0"/>
                    <a:pt x="4" y="2"/>
                    <a:pt x="6"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56" name="Freeform 3183"/>
            <p:cNvSpPr>
              <a:spLocks noChangeAspect="1"/>
            </p:cNvSpPr>
            <p:nvPr/>
          </p:nvSpPr>
          <p:spPr bwMode="auto">
            <a:xfrm>
              <a:off x="12844671" y="1645586"/>
              <a:ext cx="124863" cy="47988"/>
            </a:xfrm>
            <a:custGeom>
              <a:avLst/>
              <a:gdLst>
                <a:gd name="T0" fmla="*/ 11 w 15"/>
                <a:gd name="T1" fmla="*/ 4 h 6"/>
                <a:gd name="T2" fmla="*/ 17 w 15"/>
                <a:gd name="T3" fmla="*/ 6 h 6"/>
                <a:gd name="T4" fmla="*/ 10 w 15"/>
                <a:gd name="T5" fmla="*/ 6 h 6"/>
                <a:gd name="T6" fmla="*/ 1 w 15"/>
                <a:gd name="T7" fmla="*/ 2 h 6"/>
                <a:gd name="T8" fmla="*/ 11 w 15"/>
                <a:gd name="T9" fmla="*/ 4 h 6"/>
                <a:gd name="T10" fmla="*/ 0 60000 65536"/>
                <a:gd name="T11" fmla="*/ 0 60000 65536"/>
                <a:gd name="T12" fmla="*/ 0 60000 65536"/>
                <a:gd name="T13" fmla="*/ 0 60000 65536"/>
                <a:gd name="T14" fmla="*/ 0 60000 65536"/>
                <a:gd name="T15" fmla="*/ 0 w 15"/>
                <a:gd name="T16" fmla="*/ 0 h 6"/>
                <a:gd name="T17" fmla="*/ 15 w 15"/>
                <a:gd name="T18" fmla="*/ 6 h 6"/>
              </a:gdLst>
              <a:ahLst/>
              <a:cxnLst>
                <a:cxn ang="T10">
                  <a:pos x="T0" y="T1"/>
                </a:cxn>
                <a:cxn ang="T11">
                  <a:pos x="T2" y="T3"/>
                </a:cxn>
                <a:cxn ang="T12">
                  <a:pos x="T4" y="T5"/>
                </a:cxn>
                <a:cxn ang="T13">
                  <a:pos x="T6" y="T7"/>
                </a:cxn>
                <a:cxn ang="T14">
                  <a:pos x="T8" y="T9"/>
                </a:cxn>
              </a:cxnLst>
              <a:rect l="T15" t="T16" r="T17" b="T18"/>
              <a:pathLst>
                <a:path w="15" h="6">
                  <a:moveTo>
                    <a:pt x="9" y="3"/>
                  </a:moveTo>
                  <a:cubicBezTo>
                    <a:pt x="11" y="3"/>
                    <a:pt x="15" y="4"/>
                    <a:pt x="14" y="5"/>
                  </a:cubicBezTo>
                  <a:cubicBezTo>
                    <a:pt x="14" y="6"/>
                    <a:pt x="10" y="5"/>
                    <a:pt x="8" y="5"/>
                  </a:cubicBezTo>
                  <a:cubicBezTo>
                    <a:pt x="5" y="4"/>
                    <a:pt x="0" y="3"/>
                    <a:pt x="1" y="2"/>
                  </a:cubicBezTo>
                  <a:cubicBezTo>
                    <a:pt x="2" y="0"/>
                    <a:pt x="7" y="2"/>
                    <a:pt x="9"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57" name="Freeform 3244"/>
            <p:cNvSpPr>
              <a:spLocks noChangeAspect="1"/>
            </p:cNvSpPr>
            <p:nvPr/>
          </p:nvSpPr>
          <p:spPr bwMode="auto">
            <a:xfrm>
              <a:off x="14634416" y="2229442"/>
              <a:ext cx="41625" cy="39993"/>
            </a:xfrm>
            <a:custGeom>
              <a:avLst/>
              <a:gdLst>
                <a:gd name="T0" fmla="*/ 4 w 5"/>
                <a:gd name="T1" fmla="*/ 5 h 5"/>
                <a:gd name="T2" fmla="*/ 1 w 5"/>
                <a:gd name="T3" fmla="*/ 5 h 5"/>
                <a:gd name="T4" fmla="*/ 2 w 5"/>
                <a:gd name="T5" fmla="*/ 2 h 5"/>
                <a:gd name="T6" fmla="*/ 6 w 5"/>
                <a:gd name="T7" fmla="*/ 1 h 5"/>
                <a:gd name="T8" fmla="*/ 4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3" y="4"/>
                  </a:moveTo>
                  <a:cubicBezTo>
                    <a:pt x="2" y="4"/>
                    <a:pt x="1" y="5"/>
                    <a:pt x="1" y="4"/>
                  </a:cubicBezTo>
                  <a:cubicBezTo>
                    <a:pt x="0" y="3"/>
                    <a:pt x="1" y="2"/>
                    <a:pt x="2" y="2"/>
                  </a:cubicBezTo>
                  <a:cubicBezTo>
                    <a:pt x="3" y="1"/>
                    <a:pt x="5" y="0"/>
                    <a:pt x="5" y="1"/>
                  </a:cubicBezTo>
                  <a:cubicBezTo>
                    <a:pt x="5" y="2"/>
                    <a:pt x="4" y="3"/>
                    <a:pt x="3"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58" name="Freeform 3245"/>
            <p:cNvSpPr>
              <a:spLocks noChangeAspect="1"/>
            </p:cNvSpPr>
            <p:nvPr/>
          </p:nvSpPr>
          <p:spPr bwMode="auto">
            <a:xfrm>
              <a:off x="12919588" y="1637585"/>
              <a:ext cx="33298" cy="15996"/>
            </a:xfrm>
            <a:custGeom>
              <a:avLst/>
              <a:gdLst>
                <a:gd name="T0" fmla="*/ 4 w 4"/>
                <a:gd name="T1" fmla="*/ 1 h 3"/>
                <a:gd name="T2" fmla="*/ 5 w 4"/>
                <a:gd name="T3" fmla="*/ 3 h 3"/>
                <a:gd name="T4" fmla="*/ 3 w 4"/>
                <a:gd name="T5" fmla="*/ 3 h 3"/>
                <a:gd name="T6" fmla="*/ 1 w 4"/>
                <a:gd name="T7" fmla="*/ 1 h 3"/>
                <a:gd name="T8" fmla="*/ 4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1"/>
                  </a:moveTo>
                  <a:cubicBezTo>
                    <a:pt x="3" y="1"/>
                    <a:pt x="4" y="2"/>
                    <a:pt x="4" y="3"/>
                  </a:cubicBezTo>
                  <a:cubicBezTo>
                    <a:pt x="3" y="3"/>
                    <a:pt x="2" y="3"/>
                    <a:pt x="2" y="3"/>
                  </a:cubicBezTo>
                  <a:cubicBezTo>
                    <a:pt x="1" y="2"/>
                    <a:pt x="0" y="1"/>
                    <a:pt x="1" y="1"/>
                  </a:cubicBezTo>
                  <a:cubicBezTo>
                    <a:pt x="2" y="0"/>
                    <a:pt x="3" y="1"/>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59" name="Freeform 3246"/>
            <p:cNvSpPr>
              <a:spLocks noChangeAspect="1"/>
            </p:cNvSpPr>
            <p:nvPr/>
          </p:nvSpPr>
          <p:spPr bwMode="auto">
            <a:xfrm>
              <a:off x="12112124" y="1749558"/>
              <a:ext cx="16649" cy="15996"/>
            </a:xfrm>
            <a:custGeom>
              <a:avLst/>
              <a:gdLst>
                <a:gd name="T0" fmla="*/ 2 w 3"/>
                <a:gd name="T1" fmla="*/ 1 h 3"/>
                <a:gd name="T2" fmla="*/ 3 w 3"/>
                <a:gd name="T3" fmla="*/ 2 h 3"/>
                <a:gd name="T4" fmla="*/ 1 w 3"/>
                <a:gd name="T5" fmla="*/ 3 h 3"/>
                <a:gd name="T6" fmla="*/ 0 w 3"/>
                <a:gd name="T7" fmla="*/ 1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1"/>
                    <a:pt x="3" y="2"/>
                  </a:cubicBezTo>
                  <a:cubicBezTo>
                    <a:pt x="3" y="3"/>
                    <a:pt x="2" y="3"/>
                    <a:pt x="1" y="3"/>
                  </a:cubicBezTo>
                  <a:cubicBezTo>
                    <a:pt x="1" y="3"/>
                    <a:pt x="0" y="2"/>
                    <a:pt x="0" y="1"/>
                  </a:cubicBezTo>
                  <a:cubicBezTo>
                    <a:pt x="0" y="0"/>
                    <a:pt x="1" y="1"/>
                    <a:pt x="2"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60" name="Freeform 3296"/>
            <p:cNvSpPr>
              <a:spLocks noChangeAspect="1"/>
            </p:cNvSpPr>
            <p:nvPr/>
          </p:nvSpPr>
          <p:spPr bwMode="auto">
            <a:xfrm>
              <a:off x="12852993" y="4620868"/>
              <a:ext cx="41625" cy="31992"/>
            </a:xfrm>
            <a:custGeom>
              <a:avLst/>
              <a:gdLst>
                <a:gd name="T0" fmla="*/ 5 w 5"/>
                <a:gd name="T1" fmla="*/ 3 h 4"/>
                <a:gd name="T2" fmla="*/ 5 w 5"/>
                <a:gd name="T3" fmla="*/ 5 h 4"/>
                <a:gd name="T4" fmla="*/ 2 w 5"/>
                <a:gd name="T5" fmla="*/ 4 h 4"/>
                <a:gd name="T6" fmla="*/ 1 w 5"/>
                <a:gd name="T7" fmla="*/ 0 h 4"/>
                <a:gd name="T8" fmla="*/ 5 w 5"/>
                <a:gd name="T9" fmla="*/ 3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2"/>
                  </a:moveTo>
                  <a:cubicBezTo>
                    <a:pt x="4" y="2"/>
                    <a:pt x="5" y="3"/>
                    <a:pt x="4" y="4"/>
                  </a:cubicBezTo>
                  <a:cubicBezTo>
                    <a:pt x="3" y="4"/>
                    <a:pt x="2" y="4"/>
                    <a:pt x="2" y="3"/>
                  </a:cubicBezTo>
                  <a:cubicBezTo>
                    <a:pt x="1" y="2"/>
                    <a:pt x="0" y="1"/>
                    <a:pt x="1" y="0"/>
                  </a:cubicBezTo>
                  <a:cubicBezTo>
                    <a:pt x="2" y="0"/>
                    <a:pt x="3" y="1"/>
                    <a:pt x="4"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61" name="Freeform 3331"/>
            <p:cNvSpPr>
              <a:spLocks noChangeAspect="1"/>
            </p:cNvSpPr>
            <p:nvPr/>
          </p:nvSpPr>
          <p:spPr bwMode="auto">
            <a:xfrm>
              <a:off x="10280754" y="4021010"/>
              <a:ext cx="33298" cy="8001"/>
            </a:xfrm>
            <a:custGeom>
              <a:avLst/>
              <a:gdLst>
                <a:gd name="T0" fmla="*/ 1 w 3"/>
                <a:gd name="T1" fmla="*/ 2 h 2"/>
                <a:gd name="T2" fmla="*/ 0 w 3"/>
                <a:gd name="T3" fmla="*/ 1 h 2"/>
                <a:gd name="T4" fmla="*/ 1 w 3"/>
                <a:gd name="T5" fmla="*/ 0 h 2"/>
                <a:gd name="T6" fmla="*/ 3 w 3"/>
                <a:gd name="T7" fmla="*/ 0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0" y="1"/>
                    <a:pt x="0" y="0"/>
                    <a:pt x="1" y="0"/>
                  </a:cubicBezTo>
                  <a:cubicBezTo>
                    <a:pt x="1" y="0"/>
                    <a:pt x="2" y="0"/>
                    <a:pt x="2" y="0"/>
                  </a:cubicBezTo>
                  <a:cubicBezTo>
                    <a:pt x="3" y="1"/>
                    <a:pt x="2" y="1"/>
                    <a:pt x="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62" name="Freeform 3332"/>
            <p:cNvSpPr>
              <a:spLocks noChangeAspect="1"/>
            </p:cNvSpPr>
            <p:nvPr/>
          </p:nvSpPr>
          <p:spPr bwMode="auto">
            <a:xfrm>
              <a:off x="10239130" y="3997019"/>
              <a:ext cx="33298" cy="23992"/>
            </a:xfrm>
            <a:custGeom>
              <a:avLst/>
              <a:gdLst>
                <a:gd name="T0" fmla="*/ 3 w 3"/>
                <a:gd name="T1" fmla="*/ 3 h 3"/>
                <a:gd name="T2" fmla="*/ 1 w 3"/>
                <a:gd name="T3" fmla="*/ 3 h 3"/>
                <a:gd name="T4" fmla="*/ 1 w 3"/>
                <a:gd name="T5" fmla="*/ 1 h 3"/>
                <a:gd name="T6" fmla="*/ 4 w 3"/>
                <a:gd name="T7" fmla="*/ 0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1" y="3"/>
                    <a:pt x="1" y="2"/>
                  </a:cubicBezTo>
                  <a:cubicBezTo>
                    <a:pt x="0" y="2"/>
                    <a:pt x="1" y="1"/>
                    <a:pt x="1" y="1"/>
                  </a:cubicBezTo>
                  <a:cubicBezTo>
                    <a:pt x="1" y="0"/>
                    <a:pt x="2" y="0"/>
                    <a:pt x="3" y="0"/>
                  </a:cubicBezTo>
                  <a:cubicBezTo>
                    <a:pt x="3" y="1"/>
                    <a:pt x="2" y="2"/>
                    <a:pt x="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63" name="Freeform 3601"/>
            <p:cNvSpPr>
              <a:spLocks noChangeAspect="1"/>
            </p:cNvSpPr>
            <p:nvPr/>
          </p:nvSpPr>
          <p:spPr bwMode="auto">
            <a:xfrm>
              <a:off x="10105939" y="1581601"/>
              <a:ext cx="5177780" cy="3903059"/>
            </a:xfrm>
            <a:custGeom>
              <a:avLst/>
              <a:gdLst>
                <a:gd name="T0" fmla="*/ 702 w 645"/>
                <a:gd name="T1" fmla="*/ 88 h 532"/>
                <a:gd name="T2" fmla="*/ 726 w 645"/>
                <a:gd name="T3" fmla="*/ 98 h 532"/>
                <a:gd name="T4" fmla="*/ 685 w 645"/>
                <a:gd name="T5" fmla="*/ 112 h 532"/>
                <a:gd name="T6" fmla="*/ 683 w 645"/>
                <a:gd name="T7" fmla="*/ 136 h 532"/>
                <a:gd name="T8" fmla="*/ 661 w 645"/>
                <a:gd name="T9" fmla="*/ 174 h 532"/>
                <a:gd name="T10" fmla="*/ 684 w 645"/>
                <a:gd name="T11" fmla="*/ 193 h 532"/>
                <a:gd name="T12" fmla="*/ 665 w 645"/>
                <a:gd name="T13" fmla="*/ 207 h 532"/>
                <a:gd name="T14" fmla="*/ 671 w 645"/>
                <a:gd name="T15" fmla="*/ 223 h 532"/>
                <a:gd name="T16" fmla="*/ 674 w 645"/>
                <a:gd name="T17" fmla="*/ 251 h 532"/>
                <a:gd name="T18" fmla="*/ 646 w 645"/>
                <a:gd name="T19" fmla="*/ 256 h 532"/>
                <a:gd name="T20" fmla="*/ 678 w 645"/>
                <a:gd name="T21" fmla="*/ 274 h 532"/>
                <a:gd name="T22" fmla="*/ 641 w 645"/>
                <a:gd name="T23" fmla="*/ 291 h 532"/>
                <a:gd name="T24" fmla="*/ 637 w 645"/>
                <a:gd name="T25" fmla="*/ 303 h 532"/>
                <a:gd name="T26" fmla="*/ 598 w 645"/>
                <a:gd name="T27" fmla="*/ 297 h 532"/>
                <a:gd name="T28" fmla="*/ 594 w 645"/>
                <a:gd name="T29" fmla="*/ 310 h 532"/>
                <a:gd name="T30" fmla="*/ 599 w 645"/>
                <a:gd name="T31" fmla="*/ 324 h 532"/>
                <a:gd name="T32" fmla="*/ 629 w 645"/>
                <a:gd name="T33" fmla="*/ 340 h 532"/>
                <a:gd name="T34" fmla="*/ 640 w 645"/>
                <a:gd name="T35" fmla="*/ 362 h 532"/>
                <a:gd name="T36" fmla="*/ 622 w 645"/>
                <a:gd name="T37" fmla="*/ 376 h 532"/>
                <a:gd name="T38" fmla="*/ 554 w 645"/>
                <a:gd name="T39" fmla="*/ 336 h 532"/>
                <a:gd name="T40" fmla="*/ 584 w 645"/>
                <a:gd name="T41" fmla="*/ 359 h 532"/>
                <a:gd name="T42" fmla="*/ 540 w 645"/>
                <a:gd name="T43" fmla="*/ 380 h 532"/>
                <a:gd name="T44" fmla="*/ 580 w 645"/>
                <a:gd name="T45" fmla="*/ 383 h 532"/>
                <a:gd name="T46" fmla="*/ 598 w 645"/>
                <a:gd name="T47" fmla="*/ 405 h 532"/>
                <a:gd name="T48" fmla="*/ 487 w 645"/>
                <a:gd name="T49" fmla="*/ 429 h 532"/>
                <a:gd name="T50" fmla="*/ 434 w 645"/>
                <a:gd name="T51" fmla="*/ 492 h 532"/>
                <a:gd name="T52" fmla="*/ 406 w 645"/>
                <a:gd name="T53" fmla="*/ 500 h 532"/>
                <a:gd name="T54" fmla="*/ 377 w 645"/>
                <a:gd name="T55" fmla="*/ 531 h 532"/>
                <a:gd name="T56" fmla="*/ 344 w 645"/>
                <a:gd name="T57" fmla="*/ 590 h 532"/>
                <a:gd name="T58" fmla="*/ 299 w 645"/>
                <a:gd name="T59" fmla="*/ 614 h 532"/>
                <a:gd name="T60" fmla="*/ 238 w 645"/>
                <a:gd name="T61" fmla="*/ 565 h 532"/>
                <a:gd name="T62" fmla="*/ 210 w 645"/>
                <a:gd name="T63" fmla="*/ 494 h 532"/>
                <a:gd name="T64" fmla="*/ 208 w 645"/>
                <a:gd name="T65" fmla="*/ 437 h 532"/>
                <a:gd name="T66" fmla="*/ 253 w 645"/>
                <a:gd name="T67" fmla="*/ 392 h 532"/>
                <a:gd name="T68" fmla="*/ 222 w 645"/>
                <a:gd name="T69" fmla="*/ 370 h 532"/>
                <a:gd name="T70" fmla="*/ 217 w 645"/>
                <a:gd name="T71" fmla="*/ 352 h 532"/>
                <a:gd name="T72" fmla="*/ 193 w 645"/>
                <a:gd name="T73" fmla="*/ 270 h 532"/>
                <a:gd name="T74" fmla="*/ 85 w 645"/>
                <a:gd name="T75" fmla="*/ 221 h 532"/>
                <a:gd name="T76" fmla="*/ 50 w 645"/>
                <a:gd name="T77" fmla="*/ 211 h 532"/>
                <a:gd name="T78" fmla="*/ 34 w 645"/>
                <a:gd name="T79" fmla="*/ 195 h 532"/>
                <a:gd name="T80" fmla="*/ 65 w 645"/>
                <a:gd name="T81" fmla="*/ 181 h 532"/>
                <a:gd name="T82" fmla="*/ 37 w 645"/>
                <a:gd name="T83" fmla="*/ 148 h 532"/>
                <a:gd name="T84" fmla="*/ 122 w 645"/>
                <a:gd name="T85" fmla="*/ 106 h 532"/>
                <a:gd name="T86" fmla="*/ 132 w 645"/>
                <a:gd name="T87" fmla="*/ 79 h 532"/>
                <a:gd name="T88" fmla="*/ 254 w 645"/>
                <a:gd name="T89" fmla="*/ 43 h 532"/>
                <a:gd name="T90" fmla="*/ 300 w 645"/>
                <a:gd name="T91" fmla="*/ 55 h 532"/>
                <a:gd name="T92" fmla="*/ 362 w 645"/>
                <a:gd name="T93" fmla="*/ 61 h 532"/>
                <a:gd name="T94" fmla="*/ 388 w 645"/>
                <a:gd name="T95" fmla="*/ 32 h 532"/>
                <a:gd name="T96" fmla="*/ 407 w 645"/>
                <a:gd name="T97" fmla="*/ 20 h 532"/>
                <a:gd name="T98" fmla="*/ 458 w 645"/>
                <a:gd name="T99" fmla="*/ 11 h 532"/>
                <a:gd name="T100" fmla="*/ 592 w 645"/>
                <a:gd name="T101" fmla="*/ 7 h 532"/>
                <a:gd name="T102" fmla="*/ 522 w 645"/>
                <a:gd name="T103" fmla="*/ 25 h 532"/>
                <a:gd name="T104" fmla="*/ 655 w 645"/>
                <a:gd name="T105" fmla="*/ 30 h 532"/>
                <a:gd name="T106" fmla="*/ 508 w 645"/>
                <a:gd name="T107" fmla="*/ 55 h 532"/>
                <a:gd name="T108" fmla="*/ 622 w 645"/>
                <a:gd name="T109" fmla="*/ 52 h 532"/>
                <a:gd name="T110" fmla="*/ 634 w 645"/>
                <a:gd name="T111" fmla="*/ 85 h 532"/>
                <a:gd name="T112" fmla="*/ 701 w 645"/>
                <a:gd name="T113" fmla="*/ 66 h 5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5"/>
                <a:gd name="T172" fmla="*/ 0 h 532"/>
                <a:gd name="T173" fmla="*/ 645 w 645"/>
                <a:gd name="T174" fmla="*/ 532 h 5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5" h="532">
                  <a:moveTo>
                    <a:pt x="645" y="54"/>
                  </a:moveTo>
                  <a:cubicBezTo>
                    <a:pt x="638" y="61"/>
                    <a:pt x="627" y="60"/>
                    <a:pt x="618" y="65"/>
                  </a:cubicBezTo>
                  <a:cubicBezTo>
                    <a:pt x="616" y="66"/>
                    <a:pt x="619" y="70"/>
                    <a:pt x="616" y="70"/>
                  </a:cubicBezTo>
                  <a:cubicBezTo>
                    <a:pt x="610" y="72"/>
                    <a:pt x="605" y="74"/>
                    <a:pt x="601" y="75"/>
                  </a:cubicBezTo>
                  <a:cubicBezTo>
                    <a:pt x="596" y="76"/>
                    <a:pt x="590" y="73"/>
                    <a:pt x="585" y="73"/>
                  </a:cubicBezTo>
                  <a:cubicBezTo>
                    <a:pt x="579" y="80"/>
                    <a:pt x="567" y="73"/>
                    <a:pt x="558" y="76"/>
                  </a:cubicBezTo>
                  <a:cubicBezTo>
                    <a:pt x="556" y="76"/>
                    <a:pt x="556" y="80"/>
                    <a:pt x="558" y="80"/>
                  </a:cubicBezTo>
                  <a:cubicBezTo>
                    <a:pt x="563" y="78"/>
                    <a:pt x="569" y="81"/>
                    <a:pt x="574" y="80"/>
                  </a:cubicBezTo>
                  <a:cubicBezTo>
                    <a:pt x="579" y="80"/>
                    <a:pt x="583" y="78"/>
                    <a:pt x="588" y="78"/>
                  </a:cubicBezTo>
                  <a:cubicBezTo>
                    <a:pt x="594" y="78"/>
                    <a:pt x="601" y="79"/>
                    <a:pt x="605" y="82"/>
                  </a:cubicBezTo>
                  <a:cubicBezTo>
                    <a:pt x="601" y="86"/>
                    <a:pt x="594" y="87"/>
                    <a:pt x="589" y="88"/>
                  </a:cubicBezTo>
                  <a:cubicBezTo>
                    <a:pt x="584" y="89"/>
                    <a:pt x="579" y="88"/>
                    <a:pt x="574" y="88"/>
                  </a:cubicBezTo>
                  <a:cubicBezTo>
                    <a:pt x="571" y="88"/>
                    <a:pt x="566" y="86"/>
                    <a:pt x="563" y="88"/>
                  </a:cubicBezTo>
                  <a:cubicBezTo>
                    <a:pt x="560" y="90"/>
                    <a:pt x="555" y="95"/>
                    <a:pt x="558" y="97"/>
                  </a:cubicBezTo>
                  <a:cubicBezTo>
                    <a:pt x="562" y="99"/>
                    <a:pt x="566" y="93"/>
                    <a:pt x="571" y="93"/>
                  </a:cubicBezTo>
                  <a:cubicBezTo>
                    <a:pt x="576" y="92"/>
                    <a:pt x="583" y="89"/>
                    <a:pt x="586" y="92"/>
                  </a:cubicBezTo>
                  <a:cubicBezTo>
                    <a:pt x="589" y="94"/>
                    <a:pt x="583" y="99"/>
                    <a:pt x="580" y="100"/>
                  </a:cubicBezTo>
                  <a:cubicBezTo>
                    <a:pt x="578" y="101"/>
                    <a:pt x="574" y="98"/>
                    <a:pt x="571" y="99"/>
                  </a:cubicBezTo>
                  <a:cubicBezTo>
                    <a:pt x="568" y="101"/>
                    <a:pt x="566" y="105"/>
                    <a:pt x="565" y="109"/>
                  </a:cubicBezTo>
                  <a:cubicBezTo>
                    <a:pt x="565" y="111"/>
                    <a:pt x="570" y="111"/>
                    <a:pt x="569" y="113"/>
                  </a:cubicBezTo>
                  <a:cubicBezTo>
                    <a:pt x="567" y="117"/>
                    <a:pt x="564" y="120"/>
                    <a:pt x="560" y="122"/>
                  </a:cubicBezTo>
                  <a:cubicBezTo>
                    <a:pt x="558" y="123"/>
                    <a:pt x="554" y="119"/>
                    <a:pt x="553" y="121"/>
                  </a:cubicBezTo>
                  <a:cubicBezTo>
                    <a:pt x="550" y="126"/>
                    <a:pt x="549" y="132"/>
                    <a:pt x="547" y="137"/>
                  </a:cubicBezTo>
                  <a:cubicBezTo>
                    <a:pt x="546" y="141"/>
                    <a:pt x="542" y="144"/>
                    <a:pt x="542" y="148"/>
                  </a:cubicBezTo>
                  <a:cubicBezTo>
                    <a:pt x="542" y="151"/>
                    <a:pt x="548" y="145"/>
                    <a:pt x="551" y="145"/>
                  </a:cubicBezTo>
                  <a:cubicBezTo>
                    <a:pt x="557" y="145"/>
                    <a:pt x="562" y="147"/>
                    <a:pt x="568" y="150"/>
                  </a:cubicBezTo>
                  <a:cubicBezTo>
                    <a:pt x="569" y="151"/>
                    <a:pt x="570" y="154"/>
                    <a:pt x="568" y="154"/>
                  </a:cubicBezTo>
                  <a:cubicBezTo>
                    <a:pt x="563" y="154"/>
                    <a:pt x="558" y="149"/>
                    <a:pt x="553" y="150"/>
                  </a:cubicBezTo>
                  <a:cubicBezTo>
                    <a:pt x="551" y="150"/>
                    <a:pt x="552" y="155"/>
                    <a:pt x="554" y="156"/>
                  </a:cubicBezTo>
                  <a:cubicBezTo>
                    <a:pt x="559" y="159"/>
                    <a:pt x="564" y="160"/>
                    <a:pt x="570" y="161"/>
                  </a:cubicBezTo>
                  <a:cubicBezTo>
                    <a:pt x="572" y="162"/>
                    <a:pt x="574" y="158"/>
                    <a:pt x="576" y="160"/>
                  </a:cubicBezTo>
                  <a:cubicBezTo>
                    <a:pt x="578" y="163"/>
                    <a:pt x="580" y="170"/>
                    <a:pt x="577" y="171"/>
                  </a:cubicBezTo>
                  <a:cubicBezTo>
                    <a:pt x="570" y="172"/>
                    <a:pt x="564" y="170"/>
                    <a:pt x="557" y="169"/>
                  </a:cubicBezTo>
                  <a:cubicBezTo>
                    <a:pt x="553" y="169"/>
                    <a:pt x="542" y="167"/>
                    <a:pt x="539" y="168"/>
                  </a:cubicBezTo>
                  <a:cubicBezTo>
                    <a:pt x="537" y="169"/>
                    <a:pt x="551" y="170"/>
                    <a:pt x="554" y="172"/>
                  </a:cubicBezTo>
                  <a:cubicBezTo>
                    <a:pt x="555" y="173"/>
                    <a:pt x="545" y="174"/>
                    <a:pt x="542" y="175"/>
                  </a:cubicBezTo>
                  <a:cubicBezTo>
                    <a:pt x="539" y="175"/>
                    <a:pt x="540" y="172"/>
                    <a:pt x="537" y="172"/>
                  </a:cubicBezTo>
                  <a:cubicBezTo>
                    <a:pt x="534" y="172"/>
                    <a:pt x="530" y="173"/>
                    <a:pt x="531" y="175"/>
                  </a:cubicBezTo>
                  <a:cubicBezTo>
                    <a:pt x="532" y="179"/>
                    <a:pt x="541" y="180"/>
                    <a:pt x="541" y="184"/>
                  </a:cubicBezTo>
                  <a:cubicBezTo>
                    <a:pt x="547" y="186"/>
                    <a:pt x="554" y="184"/>
                    <a:pt x="559" y="186"/>
                  </a:cubicBezTo>
                  <a:cubicBezTo>
                    <a:pt x="561" y="187"/>
                    <a:pt x="559" y="190"/>
                    <a:pt x="557" y="191"/>
                  </a:cubicBezTo>
                  <a:cubicBezTo>
                    <a:pt x="551" y="191"/>
                    <a:pt x="546" y="189"/>
                    <a:pt x="540" y="190"/>
                  </a:cubicBezTo>
                  <a:cubicBezTo>
                    <a:pt x="539" y="191"/>
                    <a:pt x="539" y="193"/>
                    <a:pt x="540" y="194"/>
                  </a:cubicBezTo>
                  <a:cubicBezTo>
                    <a:pt x="546" y="196"/>
                    <a:pt x="556" y="192"/>
                    <a:pt x="561" y="196"/>
                  </a:cubicBezTo>
                  <a:cubicBezTo>
                    <a:pt x="564" y="198"/>
                    <a:pt x="564" y="206"/>
                    <a:pt x="562" y="209"/>
                  </a:cubicBezTo>
                  <a:cubicBezTo>
                    <a:pt x="559" y="212"/>
                    <a:pt x="555" y="207"/>
                    <a:pt x="551" y="205"/>
                  </a:cubicBezTo>
                  <a:cubicBezTo>
                    <a:pt x="546" y="203"/>
                    <a:pt x="542" y="199"/>
                    <a:pt x="536" y="198"/>
                  </a:cubicBezTo>
                  <a:cubicBezTo>
                    <a:pt x="534" y="198"/>
                    <a:pt x="531" y="201"/>
                    <a:pt x="532" y="202"/>
                  </a:cubicBezTo>
                  <a:cubicBezTo>
                    <a:pt x="537" y="206"/>
                    <a:pt x="547" y="204"/>
                    <a:pt x="550" y="210"/>
                  </a:cubicBezTo>
                  <a:cubicBezTo>
                    <a:pt x="552" y="214"/>
                    <a:pt x="539" y="209"/>
                    <a:pt x="538" y="213"/>
                  </a:cubicBezTo>
                  <a:cubicBezTo>
                    <a:pt x="537" y="217"/>
                    <a:pt x="546" y="211"/>
                    <a:pt x="549" y="213"/>
                  </a:cubicBezTo>
                  <a:cubicBezTo>
                    <a:pt x="551" y="214"/>
                    <a:pt x="549" y="217"/>
                    <a:pt x="549" y="219"/>
                  </a:cubicBezTo>
                  <a:cubicBezTo>
                    <a:pt x="548" y="220"/>
                    <a:pt x="545" y="222"/>
                    <a:pt x="546" y="222"/>
                  </a:cubicBezTo>
                  <a:cubicBezTo>
                    <a:pt x="551" y="224"/>
                    <a:pt x="557" y="222"/>
                    <a:pt x="562" y="224"/>
                  </a:cubicBezTo>
                  <a:cubicBezTo>
                    <a:pt x="563" y="224"/>
                    <a:pt x="565" y="227"/>
                    <a:pt x="565" y="228"/>
                  </a:cubicBezTo>
                  <a:cubicBezTo>
                    <a:pt x="564" y="230"/>
                    <a:pt x="561" y="231"/>
                    <a:pt x="559" y="231"/>
                  </a:cubicBezTo>
                  <a:cubicBezTo>
                    <a:pt x="554" y="230"/>
                    <a:pt x="550" y="227"/>
                    <a:pt x="546" y="226"/>
                  </a:cubicBezTo>
                  <a:cubicBezTo>
                    <a:pt x="543" y="225"/>
                    <a:pt x="539" y="226"/>
                    <a:pt x="536" y="225"/>
                  </a:cubicBezTo>
                  <a:cubicBezTo>
                    <a:pt x="534" y="225"/>
                    <a:pt x="533" y="228"/>
                    <a:pt x="533" y="230"/>
                  </a:cubicBezTo>
                  <a:cubicBezTo>
                    <a:pt x="532" y="234"/>
                    <a:pt x="531" y="239"/>
                    <a:pt x="534" y="242"/>
                  </a:cubicBezTo>
                  <a:cubicBezTo>
                    <a:pt x="536" y="244"/>
                    <a:pt x="534" y="235"/>
                    <a:pt x="537" y="235"/>
                  </a:cubicBezTo>
                  <a:cubicBezTo>
                    <a:pt x="542" y="235"/>
                    <a:pt x="544" y="239"/>
                    <a:pt x="551" y="240"/>
                  </a:cubicBezTo>
                  <a:cubicBezTo>
                    <a:pt x="552" y="242"/>
                    <a:pt x="549" y="246"/>
                    <a:pt x="549" y="248"/>
                  </a:cubicBezTo>
                  <a:cubicBezTo>
                    <a:pt x="545" y="250"/>
                    <a:pt x="541" y="248"/>
                    <a:pt x="537" y="249"/>
                  </a:cubicBezTo>
                  <a:cubicBezTo>
                    <a:pt x="535" y="250"/>
                    <a:pt x="533" y="253"/>
                    <a:pt x="531" y="252"/>
                  </a:cubicBezTo>
                  <a:cubicBezTo>
                    <a:pt x="524" y="252"/>
                    <a:pt x="516" y="249"/>
                    <a:pt x="510" y="246"/>
                  </a:cubicBezTo>
                  <a:cubicBezTo>
                    <a:pt x="508" y="245"/>
                    <a:pt x="510" y="241"/>
                    <a:pt x="507" y="241"/>
                  </a:cubicBezTo>
                  <a:cubicBezTo>
                    <a:pt x="505" y="241"/>
                    <a:pt x="505" y="247"/>
                    <a:pt x="503" y="246"/>
                  </a:cubicBezTo>
                  <a:cubicBezTo>
                    <a:pt x="499" y="246"/>
                    <a:pt x="498" y="238"/>
                    <a:pt x="494" y="238"/>
                  </a:cubicBezTo>
                  <a:cubicBezTo>
                    <a:pt x="492" y="241"/>
                    <a:pt x="497" y="244"/>
                    <a:pt x="498" y="247"/>
                  </a:cubicBezTo>
                  <a:cubicBezTo>
                    <a:pt x="498" y="248"/>
                    <a:pt x="493" y="250"/>
                    <a:pt x="490" y="253"/>
                  </a:cubicBezTo>
                  <a:cubicBezTo>
                    <a:pt x="485" y="256"/>
                    <a:pt x="478" y="246"/>
                    <a:pt x="473" y="249"/>
                  </a:cubicBezTo>
                  <a:cubicBezTo>
                    <a:pt x="470" y="251"/>
                    <a:pt x="478" y="252"/>
                    <a:pt x="484" y="254"/>
                  </a:cubicBezTo>
                  <a:cubicBezTo>
                    <a:pt x="480" y="255"/>
                    <a:pt x="474" y="253"/>
                    <a:pt x="472" y="256"/>
                  </a:cubicBezTo>
                  <a:cubicBezTo>
                    <a:pt x="478" y="257"/>
                    <a:pt x="490" y="256"/>
                    <a:pt x="495" y="258"/>
                  </a:cubicBezTo>
                  <a:cubicBezTo>
                    <a:pt x="497" y="258"/>
                    <a:pt x="495" y="260"/>
                    <a:pt x="494" y="261"/>
                  </a:cubicBezTo>
                  <a:cubicBezTo>
                    <a:pt x="488" y="262"/>
                    <a:pt x="478" y="259"/>
                    <a:pt x="472" y="261"/>
                  </a:cubicBezTo>
                  <a:cubicBezTo>
                    <a:pt x="474" y="264"/>
                    <a:pt x="478" y="263"/>
                    <a:pt x="480" y="264"/>
                  </a:cubicBezTo>
                  <a:cubicBezTo>
                    <a:pt x="483" y="264"/>
                    <a:pt x="480" y="268"/>
                    <a:pt x="491" y="264"/>
                  </a:cubicBezTo>
                  <a:cubicBezTo>
                    <a:pt x="495" y="265"/>
                    <a:pt x="501" y="266"/>
                    <a:pt x="499" y="270"/>
                  </a:cubicBezTo>
                  <a:cubicBezTo>
                    <a:pt x="496" y="274"/>
                    <a:pt x="489" y="270"/>
                    <a:pt x="484" y="271"/>
                  </a:cubicBezTo>
                  <a:cubicBezTo>
                    <a:pt x="483" y="274"/>
                    <a:pt x="490" y="272"/>
                    <a:pt x="491" y="274"/>
                  </a:cubicBezTo>
                  <a:cubicBezTo>
                    <a:pt x="492" y="275"/>
                    <a:pt x="488" y="278"/>
                    <a:pt x="490" y="278"/>
                  </a:cubicBezTo>
                  <a:cubicBezTo>
                    <a:pt x="493" y="279"/>
                    <a:pt x="496" y="273"/>
                    <a:pt x="498" y="273"/>
                  </a:cubicBezTo>
                  <a:cubicBezTo>
                    <a:pt x="508" y="275"/>
                    <a:pt x="516" y="278"/>
                    <a:pt x="524" y="283"/>
                  </a:cubicBezTo>
                  <a:cubicBezTo>
                    <a:pt x="526" y="284"/>
                    <a:pt x="519" y="286"/>
                    <a:pt x="518" y="289"/>
                  </a:cubicBezTo>
                  <a:cubicBezTo>
                    <a:pt x="519" y="292"/>
                    <a:pt x="529" y="286"/>
                    <a:pt x="530" y="288"/>
                  </a:cubicBezTo>
                  <a:cubicBezTo>
                    <a:pt x="532" y="291"/>
                    <a:pt x="523" y="296"/>
                    <a:pt x="525" y="299"/>
                  </a:cubicBezTo>
                  <a:cubicBezTo>
                    <a:pt x="527" y="301"/>
                    <a:pt x="530" y="294"/>
                    <a:pt x="533" y="295"/>
                  </a:cubicBezTo>
                  <a:cubicBezTo>
                    <a:pt x="535" y="295"/>
                    <a:pt x="534" y="299"/>
                    <a:pt x="533" y="301"/>
                  </a:cubicBezTo>
                  <a:cubicBezTo>
                    <a:pt x="532" y="302"/>
                    <a:pt x="527" y="299"/>
                    <a:pt x="528" y="301"/>
                  </a:cubicBezTo>
                  <a:cubicBezTo>
                    <a:pt x="528" y="305"/>
                    <a:pt x="535" y="307"/>
                    <a:pt x="534" y="311"/>
                  </a:cubicBezTo>
                  <a:cubicBezTo>
                    <a:pt x="534" y="313"/>
                    <a:pt x="529" y="314"/>
                    <a:pt x="526" y="313"/>
                  </a:cubicBezTo>
                  <a:cubicBezTo>
                    <a:pt x="523" y="312"/>
                    <a:pt x="525" y="305"/>
                    <a:pt x="522" y="305"/>
                  </a:cubicBezTo>
                  <a:cubicBezTo>
                    <a:pt x="519" y="305"/>
                    <a:pt x="521" y="312"/>
                    <a:pt x="518" y="313"/>
                  </a:cubicBezTo>
                  <a:cubicBezTo>
                    <a:pt x="514" y="314"/>
                    <a:pt x="509" y="312"/>
                    <a:pt x="506" y="309"/>
                  </a:cubicBezTo>
                  <a:cubicBezTo>
                    <a:pt x="502" y="305"/>
                    <a:pt x="503" y="298"/>
                    <a:pt x="499" y="294"/>
                  </a:cubicBezTo>
                  <a:cubicBezTo>
                    <a:pt x="497" y="292"/>
                    <a:pt x="494" y="294"/>
                    <a:pt x="491" y="293"/>
                  </a:cubicBezTo>
                  <a:cubicBezTo>
                    <a:pt x="486" y="292"/>
                    <a:pt x="479" y="289"/>
                    <a:pt x="474" y="287"/>
                  </a:cubicBezTo>
                  <a:cubicBezTo>
                    <a:pt x="470" y="285"/>
                    <a:pt x="467" y="280"/>
                    <a:pt x="462" y="280"/>
                  </a:cubicBezTo>
                  <a:cubicBezTo>
                    <a:pt x="460" y="280"/>
                    <a:pt x="466" y="285"/>
                    <a:pt x="465" y="286"/>
                  </a:cubicBezTo>
                  <a:cubicBezTo>
                    <a:pt x="464" y="288"/>
                    <a:pt x="460" y="288"/>
                    <a:pt x="461" y="289"/>
                  </a:cubicBezTo>
                  <a:cubicBezTo>
                    <a:pt x="464" y="291"/>
                    <a:pt x="468" y="292"/>
                    <a:pt x="472" y="293"/>
                  </a:cubicBezTo>
                  <a:cubicBezTo>
                    <a:pt x="477" y="294"/>
                    <a:pt x="481" y="293"/>
                    <a:pt x="485" y="294"/>
                  </a:cubicBezTo>
                  <a:cubicBezTo>
                    <a:pt x="487" y="295"/>
                    <a:pt x="488" y="298"/>
                    <a:pt x="487" y="299"/>
                  </a:cubicBezTo>
                  <a:cubicBezTo>
                    <a:pt x="482" y="301"/>
                    <a:pt x="474" y="303"/>
                    <a:pt x="469" y="303"/>
                  </a:cubicBezTo>
                  <a:cubicBezTo>
                    <a:pt x="467" y="303"/>
                    <a:pt x="468" y="299"/>
                    <a:pt x="466" y="299"/>
                  </a:cubicBezTo>
                  <a:cubicBezTo>
                    <a:pt x="463" y="300"/>
                    <a:pt x="459" y="302"/>
                    <a:pt x="458" y="305"/>
                  </a:cubicBezTo>
                  <a:cubicBezTo>
                    <a:pt x="464" y="306"/>
                    <a:pt x="461" y="309"/>
                    <a:pt x="460" y="311"/>
                  </a:cubicBezTo>
                  <a:cubicBezTo>
                    <a:pt x="458" y="314"/>
                    <a:pt x="447" y="314"/>
                    <a:pt x="450" y="316"/>
                  </a:cubicBezTo>
                  <a:cubicBezTo>
                    <a:pt x="455" y="316"/>
                    <a:pt x="462" y="316"/>
                    <a:pt x="468" y="316"/>
                  </a:cubicBezTo>
                  <a:cubicBezTo>
                    <a:pt x="469" y="316"/>
                    <a:pt x="479" y="316"/>
                    <a:pt x="478" y="317"/>
                  </a:cubicBezTo>
                  <a:cubicBezTo>
                    <a:pt x="474" y="319"/>
                    <a:pt x="458" y="318"/>
                    <a:pt x="456" y="323"/>
                  </a:cubicBezTo>
                  <a:cubicBezTo>
                    <a:pt x="460" y="324"/>
                    <a:pt x="466" y="324"/>
                    <a:pt x="468" y="325"/>
                  </a:cubicBezTo>
                  <a:cubicBezTo>
                    <a:pt x="471" y="321"/>
                    <a:pt x="478" y="320"/>
                    <a:pt x="483" y="319"/>
                  </a:cubicBezTo>
                  <a:cubicBezTo>
                    <a:pt x="488" y="318"/>
                    <a:pt x="493" y="318"/>
                    <a:pt x="497" y="318"/>
                  </a:cubicBezTo>
                  <a:cubicBezTo>
                    <a:pt x="505" y="319"/>
                    <a:pt x="513" y="321"/>
                    <a:pt x="521" y="322"/>
                  </a:cubicBezTo>
                  <a:cubicBezTo>
                    <a:pt x="523" y="323"/>
                    <a:pt x="529" y="320"/>
                    <a:pt x="527" y="323"/>
                  </a:cubicBezTo>
                  <a:cubicBezTo>
                    <a:pt x="521" y="328"/>
                    <a:pt x="515" y="327"/>
                    <a:pt x="508" y="330"/>
                  </a:cubicBezTo>
                  <a:cubicBezTo>
                    <a:pt x="508" y="335"/>
                    <a:pt x="501" y="334"/>
                    <a:pt x="498" y="337"/>
                  </a:cubicBezTo>
                  <a:cubicBezTo>
                    <a:pt x="493" y="342"/>
                    <a:pt x="488" y="348"/>
                    <a:pt x="481" y="351"/>
                  </a:cubicBezTo>
                  <a:cubicBezTo>
                    <a:pt x="472" y="355"/>
                    <a:pt x="461" y="355"/>
                    <a:pt x="451" y="357"/>
                  </a:cubicBezTo>
                  <a:cubicBezTo>
                    <a:pt x="444" y="359"/>
                    <a:pt x="437" y="362"/>
                    <a:pt x="430" y="363"/>
                  </a:cubicBezTo>
                  <a:cubicBezTo>
                    <a:pt x="426" y="364"/>
                    <a:pt x="422" y="364"/>
                    <a:pt x="418" y="363"/>
                  </a:cubicBezTo>
                  <a:cubicBezTo>
                    <a:pt x="414" y="362"/>
                    <a:pt x="410" y="356"/>
                    <a:pt x="406" y="357"/>
                  </a:cubicBezTo>
                  <a:cubicBezTo>
                    <a:pt x="403" y="358"/>
                    <a:pt x="413" y="363"/>
                    <a:pt x="411" y="366"/>
                  </a:cubicBezTo>
                  <a:cubicBezTo>
                    <a:pt x="409" y="370"/>
                    <a:pt x="400" y="369"/>
                    <a:pt x="397" y="373"/>
                  </a:cubicBezTo>
                  <a:cubicBezTo>
                    <a:pt x="391" y="379"/>
                    <a:pt x="391" y="389"/>
                    <a:pt x="386" y="395"/>
                  </a:cubicBezTo>
                  <a:cubicBezTo>
                    <a:pt x="382" y="400"/>
                    <a:pt x="375" y="400"/>
                    <a:pt x="370" y="403"/>
                  </a:cubicBezTo>
                  <a:cubicBezTo>
                    <a:pt x="367" y="405"/>
                    <a:pt x="366" y="411"/>
                    <a:pt x="362" y="410"/>
                  </a:cubicBezTo>
                  <a:cubicBezTo>
                    <a:pt x="358" y="409"/>
                    <a:pt x="348" y="413"/>
                    <a:pt x="344" y="410"/>
                  </a:cubicBezTo>
                  <a:cubicBezTo>
                    <a:pt x="342" y="408"/>
                    <a:pt x="354" y="404"/>
                    <a:pt x="352" y="402"/>
                  </a:cubicBezTo>
                  <a:cubicBezTo>
                    <a:pt x="349" y="399"/>
                    <a:pt x="344" y="400"/>
                    <a:pt x="341" y="402"/>
                  </a:cubicBezTo>
                  <a:cubicBezTo>
                    <a:pt x="338" y="404"/>
                    <a:pt x="339" y="408"/>
                    <a:pt x="338" y="411"/>
                  </a:cubicBezTo>
                  <a:cubicBezTo>
                    <a:pt x="338" y="413"/>
                    <a:pt x="339" y="415"/>
                    <a:pt x="338" y="416"/>
                  </a:cubicBezTo>
                  <a:cubicBezTo>
                    <a:pt x="335" y="417"/>
                    <a:pt x="330" y="415"/>
                    <a:pt x="327" y="416"/>
                  </a:cubicBezTo>
                  <a:cubicBezTo>
                    <a:pt x="323" y="416"/>
                    <a:pt x="318" y="416"/>
                    <a:pt x="316" y="419"/>
                  </a:cubicBezTo>
                  <a:cubicBezTo>
                    <a:pt x="315" y="421"/>
                    <a:pt x="321" y="424"/>
                    <a:pt x="319" y="425"/>
                  </a:cubicBezTo>
                  <a:cubicBezTo>
                    <a:pt x="316" y="428"/>
                    <a:pt x="308" y="423"/>
                    <a:pt x="307" y="427"/>
                  </a:cubicBezTo>
                  <a:cubicBezTo>
                    <a:pt x="305" y="432"/>
                    <a:pt x="316" y="437"/>
                    <a:pt x="314" y="442"/>
                  </a:cubicBezTo>
                  <a:cubicBezTo>
                    <a:pt x="313" y="446"/>
                    <a:pt x="303" y="438"/>
                    <a:pt x="302" y="442"/>
                  </a:cubicBezTo>
                  <a:cubicBezTo>
                    <a:pt x="300" y="447"/>
                    <a:pt x="310" y="450"/>
                    <a:pt x="309" y="456"/>
                  </a:cubicBezTo>
                  <a:cubicBezTo>
                    <a:pt x="309" y="460"/>
                    <a:pt x="302" y="459"/>
                    <a:pt x="299" y="462"/>
                  </a:cubicBezTo>
                  <a:cubicBezTo>
                    <a:pt x="295" y="466"/>
                    <a:pt x="292" y="470"/>
                    <a:pt x="290" y="474"/>
                  </a:cubicBezTo>
                  <a:cubicBezTo>
                    <a:pt x="288" y="480"/>
                    <a:pt x="289" y="486"/>
                    <a:pt x="287" y="491"/>
                  </a:cubicBezTo>
                  <a:cubicBezTo>
                    <a:pt x="285" y="496"/>
                    <a:pt x="280" y="499"/>
                    <a:pt x="278" y="503"/>
                  </a:cubicBezTo>
                  <a:cubicBezTo>
                    <a:pt x="276" y="507"/>
                    <a:pt x="275" y="512"/>
                    <a:pt x="274" y="517"/>
                  </a:cubicBezTo>
                  <a:cubicBezTo>
                    <a:pt x="273" y="521"/>
                    <a:pt x="275" y="527"/>
                    <a:pt x="271" y="530"/>
                  </a:cubicBezTo>
                  <a:cubicBezTo>
                    <a:pt x="266" y="532"/>
                    <a:pt x="259" y="531"/>
                    <a:pt x="254" y="527"/>
                  </a:cubicBezTo>
                  <a:cubicBezTo>
                    <a:pt x="250" y="524"/>
                    <a:pt x="252" y="516"/>
                    <a:pt x="249" y="511"/>
                  </a:cubicBezTo>
                  <a:cubicBezTo>
                    <a:pt x="247" y="509"/>
                    <a:pt x="244" y="511"/>
                    <a:pt x="241" y="511"/>
                  </a:cubicBezTo>
                  <a:cubicBezTo>
                    <a:pt x="235" y="511"/>
                    <a:pt x="227" y="515"/>
                    <a:pt x="221" y="512"/>
                  </a:cubicBezTo>
                  <a:cubicBezTo>
                    <a:pt x="216" y="510"/>
                    <a:pt x="214" y="504"/>
                    <a:pt x="211" y="499"/>
                  </a:cubicBezTo>
                  <a:cubicBezTo>
                    <a:pt x="206" y="493"/>
                    <a:pt x="200" y="488"/>
                    <a:pt x="197" y="481"/>
                  </a:cubicBezTo>
                  <a:cubicBezTo>
                    <a:pt x="195" y="478"/>
                    <a:pt x="199" y="474"/>
                    <a:pt x="198" y="470"/>
                  </a:cubicBezTo>
                  <a:cubicBezTo>
                    <a:pt x="197" y="467"/>
                    <a:pt x="193" y="466"/>
                    <a:pt x="192" y="463"/>
                  </a:cubicBezTo>
                  <a:cubicBezTo>
                    <a:pt x="189" y="460"/>
                    <a:pt x="189" y="456"/>
                    <a:pt x="187" y="452"/>
                  </a:cubicBezTo>
                  <a:cubicBezTo>
                    <a:pt x="185" y="447"/>
                    <a:pt x="182" y="442"/>
                    <a:pt x="181" y="437"/>
                  </a:cubicBezTo>
                  <a:cubicBezTo>
                    <a:pt x="180" y="431"/>
                    <a:pt x="184" y="426"/>
                    <a:pt x="182" y="421"/>
                  </a:cubicBezTo>
                  <a:cubicBezTo>
                    <a:pt x="182" y="417"/>
                    <a:pt x="177" y="415"/>
                    <a:pt x="175" y="411"/>
                  </a:cubicBezTo>
                  <a:cubicBezTo>
                    <a:pt x="173" y="408"/>
                    <a:pt x="171" y="404"/>
                    <a:pt x="172" y="400"/>
                  </a:cubicBezTo>
                  <a:cubicBezTo>
                    <a:pt x="173" y="396"/>
                    <a:pt x="180" y="394"/>
                    <a:pt x="179" y="390"/>
                  </a:cubicBezTo>
                  <a:cubicBezTo>
                    <a:pt x="179" y="386"/>
                    <a:pt x="172" y="388"/>
                    <a:pt x="170" y="385"/>
                  </a:cubicBezTo>
                  <a:cubicBezTo>
                    <a:pt x="169" y="382"/>
                    <a:pt x="170" y="379"/>
                    <a:pt x="170" y="376"/>
                  </a:cubicBezTo>
                  <a:cubicBezTo>
                    <a:pt x="171" y="372"/>
                    <a:pt x="170" y="367"/>
                    <a:pt x="173" y="364"/>
                  </a:cubicBezTo>
                  <a:cubicBezTo>
                    <a:pt x="175" y="362"/>
                    <a:pt x="181" y="365"/>
                    <a:pt x="184" y="363"/>
                  </a:cubicBezTo>
                  <a:cubicBezTo>
                    <a:pt x="186" y="361"/>
                    <a:pt x="184" y="356"/>
                    <a:pt x="187" y="354"/>
                  </a:cubicBezTo>
                  <a:cubicBezTo>
                    <a:pt x="192" y="352"/>
                    <a:pt x="198" y="357"/>
                    <a:pt x="202" y="354"/>
                  </a:cubicBezTo>
                  <a:cubicBezTo>
                    <a:pt x="206" y="351"/>
                    <a:pt x="206" y="344"/>
                    <a:pt x="207" y="339"/>
                  </a:cubicBezTo>
                  <a:cubicBezTo>
                    <a:pt x="209" y="335"/>
                    <a:pt x="212" y="330"/>
                    <a:pt x="211" y="326"/>
                  </a:cubicBezTo>
                  <a:cubicBezTo>
                    <a:pt x="211" y="324"/>
                    <a:pt x="208" y="323"/>
                    <a:pt x="206" y="323"/>
                  </a:cubicBezTo>
                  <a:cubicBezTo>
                    <a:pt x="202" y="322"/>
                    <a:pt x="198" y="323"/>
                    <a:pt x="195" y="322"/>
                  </a:cubicBezTo>
                  <a:cubicBezTo>
                    <a:pt x="188" y="321"/>
                    <a:pt x="182" y="319"/>
                    <a:pt x="176" y="317"/>
                  </a:cubicBezTo>
                  <a:cubicBezTo>
                    <a:pt x="174" y="315"/>
                    <a:pt x="168" y="312"/>
                    <a:pt x="170" y="310"/>
                  </a:cubicBezTo>
                  <a:cubicBezTo>
                    <a:pt x="174" y="306"/>
                    <a:pt x="180" y="308"/>
                    <a:pt x="185" y="308"/>
                  </a:cubicBezTo>
                  <a:cubicBezTo>
                    <a:pt x="195" y="310"/>
                    <a:pt x="204" y="320"/>
                    <a:pt x="213" y="317"/>
                  </a:cubicBezTo>
                  <a:cubicBezTo>
                    <a:pt x="219" y="315"/>
                    <a:pt x="208" y="306"/>
                    <a:pt x="204" y="302"/>
                  </a:cubicBezTo>
                  <a:cubicBezTo>
                    <a:pt x="201" y="298"/>
                    <a:pt x="196" y="296"/>
                    <a:pt x="193" y="293"/>
                  </a:cubicBezTo>
                  <a:cubicBezTo>
                    <a:pt x="190" y="291"/>
                    <a:pt x="190" y="285"/>
                    <a:pt x="186" y="285"/>
                  </a:cubicBezTo>
                  <a:cubicBezTo>
                    <a:pt x="183" y="285"/>
                    <a:pt x="184" y="292"/>
                    <a:pt x="181" y="293"/>
                  </a:cubicBezTo>
                  <a:cubicBezTo>
                    <a:pt x="174" y="293"/>
                    <a:pt x="166" y="292"/>
                    <a:pt x="161" y="287"/>
                  </a:cubicBezTo>
                  <a:cubicBezTo>
                    <a:pt x="158" y="284"/>
                    <a:pt x="162" y="279"/>
                    <a:pt x="164" y="275"/>
                  </a:cubicBezTo>
                  <a:cubicBezTo>
                    <a:pt x="165" y="271"/>
                    <a:pt x="171" y="268"/>
                    <a:pt x="171" y="264"/>
                  </a:cubicBezTo>
                  <a:cubicBezTo>
                    <a:pt x="172" y="258"/>
                    <a:pt x="169" y="253"/>
                    <a:pt x="167" y="247"/>
                  </a:cubicBezTo>
                  <a:cubicBezTo>
                    <a:pt x="165" y="240"/>
                    <a:pt x="164" y="232"/>
                    <a:pt x="161" y="225"/>
                  </a:cubicBezTo>
                  <a:cubicBezTo>
                    <a:pt x="156" y="217"/>
                    <a:pt x="148" y="212"/>
                    <a:pt x="142" y="204"/>
                  </a:cubicBezTo>
                  <a:cubicBezTo>
                    <a:pt x="141" y="202"/>
                    <a:pt x="142" y="198"/>
                    <a:pt x="139" y="197"/>
                  </a:cubicBezTo>
                  <a:cubicBezTo>
                    <a:pt x="133" y="193"/>
                    <a:pt x="125" y="191"/>
                    <a:pt x="118" y="189"/>
                  </a:cubicBezTo>
                  <a:cubicBezTo>
                    <a:pt x="110" y="187"/>
                    <a:pt x="102" y="184"/>
                    <a:pt x="93" y="183"/>
                  </a:cubicBezTo>
                  <a:cubicBezTo>
                    <a:pt x="86" y="182"/>
                    <a:pt x="79" y="183"/>
                    <a:pt x="71" y="184"/>
                  </a:cubicBezTo>
                  <a:cubicBezTo>
                    <a:pt x="67" y="184"/>
                    <a:pt x="61" y="183"/>
                    <a:pt x="57" y="185"/>
                  </a:cubicBezTo>
                  <a:cubicBezTo>
                    <a:pt x="55" y="186"/>
                    <a:pt x="58" y="191"/>
                    <a:pt x="56" y="191"/>
                  </a:cubicBezTo>
                  <a:cubicBezTo>
                    <a:pt x="49" y="193"/>
                    <a:pt x="41" y="192"/>
                    <a:pt x="34" y="189"/>
                  </a:cubicBezTo>
                  <a:cubicBezTo>
                    <a:pt x="31" y="188"/>
                    <a:pt x="28" y="184"/>
                    <a:pt x="29" y="182"/>
                  </a:cubicBezTo>
                  <a:cubicBezTo>
                    <a:pt x="32" y="178"/>
                    <a:pt x="43" y="181"/>
                    <a:pt x="42" y="176"/>
                  </a:cubicBezTo>
                  <a:cubicBezTo>
                    <a:pt x="41" y="171"/>
                    <a:pt x="32" y="175"/>
                    <a:pt x="28" y="173"/>
                  </a:cubicBezTo>
                  <a:cubicBezTo>
                    <a:pt x="26" y="172"/>
                    <a:pt x="27" y="168"/>
                    <a:pt x="25" y="168"/>
                  </a:cubicBezTo>
                  <a:cubicBezTo>
                    <a:pt x="22" y="168"/>
                    <a:pt x="20" y="175"/>
                    <a:pt x="17" y="174"/>
                  </a:cubicBezTo>
                  <a:cubicBezTo>
                    <a:pt x="14" y="173"/>
                    <a:pt x="11" y="168"/>
                    <a:pt x="13" y="166"/>
                  </a:cubicBezTo>
                  <a:cubicBezTo>
                    <a:pt x="17" y="162"/>
                    <a:pt x="23" y="162"/>
                    <a:pt x="28" y="162"/>
                  </a:cubicBezTo>
                  <a:cubicBezTo>
                    <a:pt x="34" y="161"/>
                    <a:pt x="40" y="163"/>
                    <a:pt x="47" y="163"/>
                  </a:cubicBezTo>
                  <a:cubicBezTo>
                    <a:pt x="54" y="164"/>
                    <a:pt x="62" y="167"/>
                    <a:pt x="68" y="163"/>
                  </a:cubicBezTo>
                  <a:cubicBezTo>
                    <a:pt x="71" y="162"/>
                    <a:pt x="63" y="158"/>
                    <a:pt x="64" y="155"/>
                  </a:cubicBezTo>
                  <a:cubicBezTo>
                    <a:pt x="65" y="151"/>
                    <a:pt x="77" y="149"/>
                    <a:pt x="74" y="148"/>
                  </a:cubicBezTo>
                  <a:cubicBezTo>
                    <a:pt x="68" y="145"/>
                    <a:pt x="61" y="150"/>
                    <a:pt x="54" y="151"/>
                  </a:cubicBezTo>
                  <a:cubicBezTo>
                    <a:pt x="49" y="151"/>
                    <a:pt x="43" y="152"/>
                    <a:pt x="37" y="151"/>
                  </a:cubicBezTo>
                  <a:cubicBezTo>
                    <a:pt x="31" y="151"/>
                    <a:pt x="24" y="150"/>
                    <a:pt x="18" y="148"/>
                  </a:cubicBezTo>
                  <a:cubicBezTo>
                    <a:pt x="12" y="147"/>
                    <a:pt x="6" y="145"/>
                    <a:pt x="2" y="140"/>
                  </a:cubicBezTo>
                  <a:cubicBezTo>
                    <a:pt x="0" y="138"/>
                    <a:pt x="0" y="132"/>
                    <a:pt x="3" y="131"/>
                  </a:cubicBezTo>
                  <a:cubicBezTo>
                    <a:pt x="11" y="126"/>
                    <a:pt x="22" y="125"/>
                    <a:pt x="31" y="123"/>
                  </a:cubicBezTo>
                  <a:cubicBezTo>
                    <a:pt x="36" y="121"/>
                    <a:pt x="41" y="119"/>
                    <a:pt x="47" y="118"/>
                  </a:cubicBezTo>
                  <a:cubicBezTo>
                    <a:pt x="56" y="117"/>
                    <a:pt x="66" y="119"/>
                    <a:pt x="75" y="116"/>
                  </a:cubicBezTo>
                  <a:cubicBezTo>
                    <a:pt x="81" y="114"/>
                    <a:pt x="86" y="110"/>
                    <a:pt x="90" y="105"/>
                  </a:cubicBezTo>
                  <a:cubicBezTo>
                    <a:pt x="92" y="103"/>
                    <a:pt x="89" y="100"/>
                    <a:pt x="90" y="98"/>
                  </a:cubicBezTo>
                  <a:cubicBezTo>
                    <a:pt x="93" y="94"/>
                    <a:pt x="104" y="92"/>
                    <a:pt x="102" y="88"/>
                  </a:cubicBezTo>
                  <a:cubicBezTo>
                    <a:pt x="99" y="83"/>
                    <a:pt x="92" y="90"/>
                    <a:pt x="87" y="91"/>
                  </a:cubicBezTo>
                  <a:cubicBezTo>
                    <a:pt x="83" y="91"/>
                    <a:pt x="80" y="91"/>
                    <a:pt x="77" y="91"/>
                  </a:cubicBezTo>
                  <a:cubicBezTo>
                    <a:pt x="74" y="91"/>
                    <a:pt x="66" y="91"/>
                    <a:pt x="68" y="89"/>
                  </a:cubicBezTo>
                  <a:cubicBezTo>
                    <a:pt x="73" y="82"/>
                    <a:pt x="82" y="80"/>
                    <a:pt x="89" y="77"/>
                  </a:cubicBezTo>
                  <a:cubicBezTo>
                    <a:pt x="96" y="73"/>
                    <a:pt x="102" y="68"/>
                    <a:pt x="110" y="66"/>
                  </a:cubicBezTo>
                  <a:cubicBezTo>
                    <a:pt x="115" y="64"/>
                    <a:pt x="122" y="68"/>
                    <a:pt x="127" y="65"/>
                  </a:cubicBezTo>
                  <a:cubicBezTo>
                    <a:pt x="134" y="62"/>
                    <a:pt x="138" y="54"/>
                    <a:pt x="145" y="50"/>
                  </a:cubicBezTo>
                  <a:cubicBezTo>
                    <a:pt x="153" y="46"/>
                    <a:pt x="163" y="44"/>
                    <a:pt x="172" y="41"/>
                  </a:cubicBezTo>
                  <a:cubicBezTo>
                    <a:pt x="181" y="39"/>
                    <a:pt x="189" y="36"/>
                    <a:pt x="198" y="35"/>
                  </a:cubicBezTo>
                  <a:cubicBezTo>
                    <a:pt x="203" y="34"/>
                    <a:pt x="209" y="32"/>
                    <a:pt x="212" y="36"/>
                  </a:cubicBezTo>
                  <a:cubicBezTo>
                    <a:pt x="215" y="40"/>
                    <a:pt x="208" y="48"/>
                    <a:pt x="213" y="51"/>
                  </a:cubicBezTo>
                  <a:cubicBezTo>
                    <a:pt x="216" y="53"/>
                    <a:pt x="217" y="42"/>
                    <a:pt x="221" y="42"/>
                  </a:cubicBezTo>
                  <a:cubicBezTo>
                    <a:pt x="229" y="42"/>
                    <a:pt x="234" y="50"/>
                    <a:pt x="241" y="52"/>
                  </a:cubicBezTo>
                  <a:cubicBezTo>
                    <a:pt x="243" y="52"/>
                    <a:pt x="238" y="47"/>
                    <a:pt x="240" y="46"/>
                  </a:cubicBezTo>
                  <a:cubicBezTo>
                    <a:pt x="243" y="44"/>
                    <a:pt x="250" y="50"/>
                    <a:pt x="250" y="46"/>
                  </a:cubicBezTo>
                  <a:cubicBezTo>
                    <a:pt x="250" y="40"/>
                    <a:pt x="238" y="38"/>
                    <a:pt x="240" y="32"/>
                  </a:cubicBezTo>
                  <a:cubicBezTo>
                    <a:pt x="241" y="27"/>
                    <a:pt x="250" y="32"/>
                    <a:pt x="255" y="33"/>
                  </a:cubicBezTo>
                  <a:cubicBezTo>
                    <a:pt x="264" y="35"/>
                    <a:pt x="274" y="36"/>
                    <a:pt x="282" y="40"/>
                  </a:cubicBezTo>
                  <a:cubicBezTo>
                    <a:pt x="286" y="42"/>
                    <a:pt x="287" y="48"/>
                    <a:pt x="291" y="49"/>
                  </a:cubicBezTo>
                  <a:cubicBezTo>
                    <a:pt x="294" y="51"/>
                    <a:pt x="299" y="53"/>
                    <a:pt x="302" y="51"/>
                  </a:cubicBezTo>
                  <a:cubicBezTo>
                    <a:pt x="304" y="50"/>
                    <a:pt x="300" y="45"/>
                    <a:pt x="300" y="43"/>
                  </a:cubicBezTo>
                  <a:cubicBezTo>
                    <a:pt x="301" y="40"/>
                    <a:pt x="301" y="37"/>
                    <a:pt x="303" y="37"/>
                  </a:cubicBezTo>
                  <a:cubicBezTo>
                    <a:pt x="306" y="35"/>
                    <a:pt x="319" y="40"/>
                    <a:pt x="317" y="37"/>
                  </a:cubicBezTo>
                  <a:cubicBezTo>
                    <a:pt x="312" y="32"/>
                    <a:pt x="292" y="32"/>
                    <a:pt x="296" y="27"/>
                  </a:cubicBezTo>
                  <a:cubicBezTo>
                    <a:pt x="303" y="26"/>
                    <a:pt x="314" y="27"/>
                    <a:pt x="323" y="27"/>
                  </a:cubicBezTo>
                  <a:cubicBezTo>
                    <a:pt x="328" y="26"/>
                    <a:pt x="344" y="26"/>
                    <a:pt x="339" y="25"/>
                  </a:cubicBezTo>
                  <a:cubicBezTo>
                    <a:pt x="330" y="23"/>
                    <a:pt x="320" y="26"/>
                    <a:pt x="312" y="24"/>
                  </a:cubicBezTo>
                  <a:cubicBezTo>
                    <a:pt x="306" y="22"/>
                    <a:pt x="291" y="20"/>
                    <a:pt x="293" y="14"/>
                  </a:cubicBezTo>
                  <a:cubicBezTo>
                    <a:pt x="301" y="12"/>
                    <a:pt x="313" y="17"/>
                    <a:pt x="319" y="11"/>
                  </a:cubicBezTo>
                  <a:cubicBezTo>
                    <a:pt x="327" y="11"/>
                    <a:pt x="331" y="16"/>
                    <a:pt x="339" y="17"/>
                  </a:cubicBezTo>
                  <a:cubicBezTo>
                    <a:pt x="345" y="18"/>
                    <a:pt x="351" y="18"/>
                    <a:pt x="358" y="18"/>
                  </a:cubicBezTo>
                  <a:cubicBezTo>
                    <a:pt x="362" y="17"/>
                    <a:pt x="369" y="18"/>
                    <a:pt x="370" y="14"/>
                  </a:cubicBezTo>
                  <a:cubicBezTo>
                    <a:pt x="372" y="11"/>
                    <a:pt x="359" y="15"/>
                    <a:pt x="361" y="12"/>
                  </a:cubicBezTo>
                  <a:cubicBezTo>
                    <a:pt x="364" y="7"/>
                    <a:pt x="368" y="6"/>
                    <a:pt x="373" y="6"/>
                  </a:cubicBezTo>
                  <a:cubicBezTo>
                    <a:pt x="376" y="5"/>
                    <a:pt x="380" y="9"/>
                    <a:pt x="382" y="9"/>
                  </a:cubicBezTo>
                  <a:cubicBezTo>
                    <a:pt x="385" y="8"/>
                    <a:pt x="378" y="4"/>
                    <a:pt x="381" y="3"/>
                  </a:cubicBezTo>
                  <a:cubicBezTo>
                    <a:pt x="388" y="1"/>
                    <a:pt x="403" y="2"/>
                    <a:pt x="410" y="2"/>
                  </a:cubicBezTo>
                  <a:cubicBezTo>
                    <a:pt x="416" y="2"/>
                    <a:pt x="422" y="2"/>
                    <a:pt x="429" y="2"/>
                  </a:cubicBezTo>
                  <a:cubicBezTo>
                    <a:pt x="440" y="2"/>
                    <a:pt x="451" y="0"/>
                    <a:pt x="463" y="1"/>
                  </a:cubicBezTo>
                  <a:cubicBezTo>
                    <a:pt x="473" y="2"/>
                    <a:pt x="483" y="3"/>
                    <a:pt x="493" y="6"/>
                  </a:cubicBezTo>
                  <a:cubicBezTo>
                    <a:pt x="497" y="7"/>
                    <a:pt x="507" y="11"/>
                    <a:pt x="507" y="15"/>
                  </a:cubicBezTo>
                  <a:cubicBezTo>
                    <a:pt x="503" y="19"/>
                    <a:pt x="496" y="18"/>
                    <a:pt x="492" y="19"/>
                  </a:cubicBezTo>
                  <a:cubicBezTo>
                    <a:pt x="485" y="21"/>
                    <a:pt x="477" y="19"/>
                    <a:pt x="470" y="19"/>
                  </a:cubicBezTo>
                  <a:cubicBezTo>
                    <a:pt x="461" y="19"/>
                    <a:pt x="453" y="19"/>
                    <a:pt x="444" y="19"/>
                  </a:cubicBezTo>
                  <a:cubicBezTo>
                    <a:pt x="441" y="19"/>
                    <a:pt x="432" y="20"/>
                    <a:pt x="435" y="21"/>
                  </a:cubicBezTo>
                  <a:cubicBezTo>
                    <a:pt x="444" y="22"/>
                    <a:pt x="453" y="22"/>
                    <a:pt x="462" y="22"/>
                  </a:cubicBezTo>
                  <a:cubicBezTo>
                    <a:pt x="475" y="23"/>
                    <a:pt x="488" y="24"/>
                    <a:pt x="500" y="24"/>
                  </a:cubicBezTo>
                  <a:cubicBezTo>
                    <a:pt x="506" y="24"/>
                    <a:pt x="511" y="20"/>
                    <a:pt x="517" y="20"/>
                  </a:cubicBezTo>
                  <a:cubicBezTo>
                    <a:pt x="523" y="20"/>
                    <a:pt x="529" y="20"/>
                    <a:pt x="534" y="20"/>
                  </a:cubicBezTo>
                  <a:cubicBezTo>
                    <a:pt x="538" y="21"/>
                    <a:pt x="544" y="21"/>
                    <a:pt x="546" y="25"/>
                  </a:cubicBezTo>
                  <a:cubicBezTo>
                    <a:pt x="545" y="31"/>
                    <a:pt x="537" y="32"/>
                    <a:pt x="531" y="34"/>
                  </a:cubicBezTo>
                  <a:cubicBezTo>
                    <a:pt x="524" y="36"/>
                    <a:pt x="517" y="35"/>
                    <a:pt x="509" y="36"/>
                  </a:cubicBezTo>
                  <a:cubicBezTo>
                    <a:pt x="502" y="37"/>
                    <a:pt x="495" y="39"/>
                    <a:pt x="488" y="40"/>
                  </a:cubicBezTo>
                  <a:cubicBezTo>
                    <a:pt x="475" y="40"/>
                    <a:pt x="463" y="38"/>
                    <a:pt x="450" y="40"/>
                  </a:cubicBezTo>
                  <a:cubicBezTo>
                    <a:pt x="441" y="40"/>
                    <a:pt x="431" y="43"/>
                    <a:pt x="423" y="46"/>
                  </a:cubicBezTo>
                  <a:cubicBezTo>
                    <a:pt x="420" y="46"/>
                    <a:pt x="416" y="50"/>
                    <a:pt x="418" y="51"/>
                  </a:cubicBezTo>
                  <a:cubicBezTo>
                    <a:pt x="431" y="54"/>
                    <a:pt x="444" y="53"/>
                    <a:pt x="457" y="53"/>
                  </a:cubicBezTo>
                  <a:cubicBezTo>
                    <a:pt x="469" y="54"/>
                    <a:pt x="482" y="55"/>
                    <a:pt x="494" y="55"/>
                  </a:cubicBezTo>
                  <a:cubicBezTo>
                    <a:pt x="501" y="54"/>
                    <a:pt x="507" y="53"/>
                    <a:pt x="513" y="50"/>
                  </a:cubicBezTo>
                  <a:cubicBezTo>
                    <a:pt x="516" y="49"/>
                    <a:pt x="516" y="45"/>
                    <a:pt x="518" y="43"/>
                  </a:cubicBezTo>
                  <a:cubicBezTo>
                    <a:pt x="523" y="41"/>
                    <a:pt x="529" y="39"/>
                    <a:pt x="534" y="41"/>
                  </a:cubicBezTo>
                  <a:cubicBezTo>
                    <a:pt x="537" y="43"/>
                    <a:pt x="540" y="48"/>
                    <a:pt x="539" y="52"/>
                  </a:cubicBezTo>
                  <a:cubicBezTo>
                    <a:pt x="537" y="57"/>
                    <a:pt x="530" y="60"/>
                    <a:pt x="525" y="64"/>
                  </a:cubicBezTo>
                  <a:cubicBezTo>
                    <a:pt x="519" y="79"/>
                    <a:pt x="507" y="80"/>
                    <a:pt x="500" y="89"/>
                  </a:cubicBezTo>
                  <a:cubicBezTo>
                    <a:pt x="507" y="90"/>
                    <a:pt x="519" y="77"/>
                    <a:pt x="528" y="71"/>
                  </a:cubicBezTo>
                  <a:cubicBezTo>
                    <a:pt x="537" y="66"/>
                    <a:pt x="544" y="62"/>
                    <a:pt x="552" y="56"/>
                  </a:cubicBezTo>
                  <a:cubicBezTo>
                    <a:pt x="555" y="54"/>
                    <a:pt x="556" y="49"/>
                    <a:pt x="559" y="50"/>
                  </a:cubicBezTo>
                  <a:cubicBezTo>
                    <a:pt x="563" y="50"/>
                    <a:pt x="557" y="57"/>
                    <a:pt x="560" y="58"/>
                  </a:cubicBezTo>
                  <a:cubicBezTo>
                    <a:pt x="564" y="60"/>
                    <a:pt x="567" y="54"/>
                    <a:pt x="571" y="54"/>
                  </a:cubicBezTo>
                  <a:cubicBezTo>
                    <a:pt x="574" y="54"/>
                    <a:pt x="581" y="57"/>
                    <a:pt x="584" y="55"/>
                  </a:cubicBezTo>
                  <a:cubicBezTo>
                    <a:pt x="591" y="54"/>
                    <a:pt x="595" y="47"/>
                    <a:pt x="602" y="46"/>
                  </a:cubicBezTo>
                  <a:cubicBezTo>
                    <a:pt x="609" y="44"/>
                    <a:pt x="617" y="46"/>
                    <a:pt x="624" y="47"/>
                  </a:cubicBezTo>
                  <a:cubicBezTo>
                    <a:pt x="631" y="48"/>
                    <a:pt x="635" y="50"/>
                    <a:pt x="645" y="5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64" name="Freeform 3602"/>
            <p:cNvSpPr>
              <a:spLocks noChangeAspect="1"/>
            </p:cNvSpPr>
            <p:nvPr/>
          </p:nvSpPr>
          <p:spPr bwMode="auto">
            <a:xfrm>
              <a:off x="11404546" y="3909037"/>
              <a:ext cx="274708" cy="183958"/>
            </a:xfrm>
            <a:custGeom>
              <a:avLst/>
              <a:gdLst>
                <a:gd name="T0" fmla="*/ 7 w 35"/>
                <a:gd name="T1" fmla="*/ 0 h 25"/>
                <a:gd name="T2" fmla="*/ 23 w 35"/>
                <a:gd name="T3" fmla="*/ 4 h 25"/>
                <a:gd name="T4" fmla="*/ 34 w 35"/>
                <a:gd name="T5" fmla="*/ 11 h 25"/>
                <a:gd name="T6" fmla="*/ 41 w 35"/>
                <a:gd name="T7" fmla="*/ 14 h 25"/>
                <a:gd name="T8" fmla="*/ 36 w 35"/>
                <a:gd name="T9" fmla="*/ 25 h 25"/>
                <a:gd name="T10" fmla="*/ 18 w 35"/>
                <a:gd name="T11" fmla="*/ 29 h 25"/>
                <a:gd name="T12" fmla="*/ 10 w 35"/>
                <a:gd name="T13" fmla="*/ 26 h 25"/>
                <a:gd name="T14" fmla="*/ 18 w 35"/>
                <a:gd name="T15" fmla="*/ 22 h 25"/>
                <a:gd name="T16" fmla="*/ 2 w 35"/>
                <a:gd name="T17" fmla="*/ 19 h 25"/>
                <a:gd name="T18" fmla="*/ 4 w 35"/>
                <a:gd name="T19" fmla="*/ 14 h 25"/>
                <a:gd name="T20" fmla="*/ 4 w 35"/>
                <a:gd name="T21" fmla="*/ 10 h 25"/>
                <a:gd name="T22" fmla="*/ 8 w 35"/>
                <a:gd name="T23" fmla="*/ 10 h 25"/>
                <a:gd name="T24" fmla="*/ 4 w 35"/>
                <a:gd name="T25" fmla="*/ 5 h 25"/>
                <a:gd name="T26" fmla="*/ 7 w 35"/>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25"/>
                <a:gd name="T44" fmla="*/ 35 w 35"/>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25">
                  <a:moveTo>
                    <a:pt x="6" y="0"/>
                  </a:moveTo>
                  <a:cubicBezTo>
                    <a:pt x="11" y="0"/>
                    <a:pt x="15" y="1"/>
                    <a:pt x="19" y="3"/>
                  </a:cubicBezTo>
                  <a:cubicBezTo>
                    <a:pt x="22" y="4"/>
                    <a:pt x="24" y="7"/>
                    <a:pt x="28" y="9"/>
                  </a:cubicBezTo>
                  <a:cubicBezTo>
                    <a:pt x="30" y="11"/>
                    <a:pt x="34" y="10"/>
                    <a:pt x="34" y="12"/>
                  </a:cubicBezTo>
                  <a:cubicBezTo>
                    <a:pt x="35" y="15"/>
                    <a:pt x="33" y="19"/>
                    <a:pt x="30" y="21"/>
                  </a:cubicBezTo>
                  <a:cubicBezTo>
                    <a:pt x="26" y="24"/>
                    <a:pt x="20" y="24"/>
                    <a:pt x="15" y="24"/>
                  </a:cubicBezTo>
                  <a:cubicBezTo>
                    <a:pt x="13" y="25"/>
                    <a:pt x="8" y="25"/>
                    <a:pt x="8" y="22"/>
                  </a:cubicBezTo>
                  <a:cubicBezTo>
                    <a:pt x="8" y="20"/>
                    <a:pt x="17" y="20"/>
                    <a:pt x="15" y="18"/>
                  </a:cubicBezTo>
                  <a:cubicBezTo>
                    <a:pt x="12" y="15"/>
                    <a:pt x="6" y="18"/>
                    <a:pt x="2" y="16"/>
                  </a:cubicBezTo>
                  <a:cubicBezTo>
                    <a:pt x="0" y="15"/>
                    <a:pt x="3" y="13"/>
                    <a:pt x="3" y="12"/>
                  </a:cubicBezTo>
                  <a:cubicBezTo>
                    <a:pt x="3" y="10"/>
                    <a:pt x="3" y="9"/>
                    <a:pt x="3" y="8"/>
                  </a:cubicBezTo>
                  <a:cubicBezTo>
                    <a:pt x="4" y="7"/>
                    <a:pt x="7" y="9"/>
                    <a:pt x="7" y="8"/>
                  </a:cubicBezTo>
                  <a:cubicBezTo>
                    <a:pt x="7" y="6"/>
                    <a:pt x="3" y="6"/>
                    <a:pt x="3" y="4"/>
                  </a:cubicBezTo>
                  <a:cubicBezTo>
                    <a:pt x="3" y="2"/>
                    <a:pt x="5" y="0"/>
                    <a:pt x="6"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65" name="Freeform 3603"/>
            <p:cNvSpPr>
              <a:spLocks noChangeAspect="1"/>
            </p:cNvSpPr>
            <p:nvPr/>
          </p:nvSpPr>
          <p:spPr bwMode="auto">
            <a:xfrm>
              <a:off x="10388969" y="2725323"/>
              <a:ext cx="233083" cy="55989"/>
            </a:xfrm>
            <a:custGeom>
              <a:avLst/>
              <a:gdLst>
                <a:gd name="T0" fmla="*/ 6 w 29"/>
                <a:gd name="T1" fmla="*/ 1 h 7"/>
                <a:gd name="T2" fmla="*/ 1 w 29"/>
                <a:gd name="T3" fmla="*/ 4 h 7"/>
                <a:gd name="T4" fmla="*/ 12 w 29"/>
                <a:gd name="T5" fmla="*/ 6 h 7"/>
                <a:gd name="T6" fmla="*/ 25 w 29"/>
                <a:gd name="T7" fmla="*/ 8 h 7"/>
                <a:gd name="T8" fmla="*/ 35 w 29"/>
                <a:gd name="T9" fmla="*/ 9 h 7"/>
                <a:gd name="T10" fmla="*/ 35 w 29"/>
                <a:gd name="T11" fmla="*/ 6 h 7"/>
                <a:gd name="T12" fmla="*/ 24 w 29"/>
                <a:gd name="T13" fmla="*/ 1 h 7"/>
                <a:gd name="T14" fmla="*/ 13 w 29"/>
                <a:gd name="T15" fmla="*/ 3 h 7"/>
                <a:gd name="T16" fmla="*/ 6 w 29"/>
                <a:gd name="T17" fmla="*/ 1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
                <a:gd name="T29" fmla="*/ 29 w 29"/>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
                  <a:moveTo>
                    <a:pt x="5" y="1"/>
                  </a:moveTo>
                  <a:cubicBezTo>
                    <a:pt x="4" y="2"/>
                    <a:pt x="0" y="2"/>
                    <a:pt x="1" y="3"/>
                  </a:cubicBezTo>
                  <a:cubicBezTo>
                    <a:pt x="4" y="5"/>
                    <a:pt x="7" y="4"/>
                    <a:pt x="10" y="5"/>
                  </a:cubicBezTo>
                  <a:cubicBezTo>
                    <a:pt x="14" y="5"/>
                    <a:pt x="17" y="6"/>
                    <a:pt x="21" y="6"/>
                  </a:cubicBezTo>
                  <a:cubicBezTo>
                    <a:pt x="24" y="6"/>
                    <a:pt x="26" y="7"/>
                    <a:pt x="29" y="7"/>
                  </a:cubicBezTo>
                  <a:cubicBezTo>
                    <a:pt x="29" y="6"/>
                    <a:pt x="29" y="5"/>
                    <a:pt x="29" y="5"/>
                  </a:cubicBezTo>
                  <a:cubicBezTo>
                    <a:pt x="26" y="3"/>
                    <a:pt x="23" y="1"/>
                    <a:pt x="20" y="1"/>
                  </a:cubicBezTo>
                  <a:cubicBezTo>
                    <a:pt x="17" y="0"/>
                    <a:pt x="14" y="2"/>
                    <a:pt x="11" y="2"/>
                  </a:cubicBezTo>
                  <a:cubicBezTo>
                    <a:pt x="9" y="2"/>
                    <a:pt x="7" y="1"/>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66" name="Freeform 3604"/>
            <p:cNvSpPr>
              <a:spLocks noChangeAspect="1"/>
            </p:cNvSpPr>
            <p:nvPr/>
          </p:nvSpPr>
          <p:spPr bwMode="auto">
            <a:xfrm>
              <a:off x="10189183" y="2717327"/>
              <a:ext cx="116542" cy="31992"/>
            </a:xfrm>
            <a:custGeom>
              <a:avLst/>
              <a:gdLst>
                <a:gd name="T0" fmla="*/ 9 w 14"/>
                <a:gd name="T1" fmla="*/ 1 h 4"/>
                <a:gd name="T2" fmla="*/ 16 w 14"/>
                <a:gd name="T3" fmla="*/ 3 h 4"/>
                <a:gd name="T4" fmla="*/ 16 w 14"/>
                <a:gd name="T5" fmla="*/ 5 h 4"/>
                <a:gd name="T6" fmla="*/ 5 w 14"/>
                <a:gd name="T7" fmla="*/ 5 h 4"/>
                <a:gd name="T8" fmla="*/ 1 w 14"/>
                <a:gd name="T9" fmla="*/ 3 h 4"/>
                <a:gd name="T10" fmla="*/ 9 w 14"/>
                <a:gd name="T11" fmla="*/ 1 h 4"/>
                <a:gd name="T12" fmla="*/ 0 60000 65536"/>
                <a:gd name="T13" fmla="*/ 0 60000 65536"/>
                <a:gd name="T14" fmla="*/ 0 60000 65536"/>
                <a:gd name="T15" fmla="*/ 0 60000 65536"/>
                <a:gd name="T16" fmla="*/ 0 60000 65536"/>
                <a:gd name="T17" fmla="*/ 0 60000 65536"/>
                <a:gd name="T18" fmla="*/ 0 w 14"/>
                <a:gd name="T19" fmla="*/ 0 h 4"/>
                <a:gd name="T20" fmla="*/ 14 w 14"/>
                <a:gd name="T21" fmla="*/ 4 h 4"/>
              </a:gdLst>
              <a:ahLst/>
              <a:cxnLst>
                <a:cxn ang="T12">
                  <a:pos x="T0" y="T1"/>
                </a:cxn>
                <a:cxn ang="T13">
                  <a:pos x="T2" y="T3"/>
                </a:cxn>
                <a:cxn ang="T14">
                  <a:pos x="T4" y="T5"/>
                </a:cxn>
                <a:cxn ang="T15">
                  <a:pos x="T6" y="T7"/>
                </a:cxn>
                <a:cxn ang="T16">
                  <a:pos x="T8" y="T9"/>
                </a:cxn>
                <a:cxn ang="T17">
                  <a:pos x="T10" y="T11"/>
                </a:cxn>
              </a:cxnLst>
              <a:rect l="T18" t="T19" r="T20" b="T21"/>
              <a:pathLst>
                <a:path w="14" h="4">
                  <a:moveTo>
                    <a:pt x="7" y="1"/>
                  </a:moveTo>
                  <a:cubicBezTo>
                    <a:pt x="9" y="1"/>
                    <a:pt x="11" y="1"/>
                    <a:pt x="13" y="2"/>
                  </a:cubicBezTo>
                  <a:cubicBezTo>
                    <a:pt x="14" y="2"/>
                    <a:pt x="14" y="4"/>
                    <a:pt x="13" y="4"/>
                  </a:cubicBezTo>
                  <a:cubicBezTo>
                    <a:pt x="10" y="4"/>
                    <a:pt x="7" y="4"/>
                    <a:pt x="4" y="4"/>
                  </a:cubicBezTo>
                  <a:cubicBezTo>
                    <a:pt x="3" y="4"/>
                    <a:pt x="0" y="2"/>
                    <a:pt x="1" y="2"/>
                  </a:cubicBezTo>
                  <a:cubicBezTo>
                    <a:pt x="2" y="0"/>
                    <a:pt x="5" y="1"/>
                    <a:pt x="7"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67" name="Freeform 3606"/>
            <p:cNvSpPr>
              <a:spLocks noChangeAspect="1"/>
            </p:cNvSpPr>
            <p:nvPr/>
          </p:nvSpPr>
          <p:spPr bwMode="auto">
            <a:xfrm>
              <a:off x="11837416" y="1821543"/>
              <a:ext cx="149839" cy="79981"/>
            </a:xfrm>
            <a:custGeom>
              <a:avLst/>
              <a:gdLst>
                <a:gd name="T0" fmla="*/ 1 w 18"/>
                <a:gd name="T1" fmla="*/ 0 h 12"/>
                <a:gd name="T2" fmla="*/ 1 w 18"/>
                <a:gd name="T3" fmla="*/ 6 h 12"/>
                <a:gd name="T4" fmla="*/ 16 w 18"/>
                <a:gd name="T5" fmla="*/ 12 h 12"/>
                <a:gd name="T6" fmla="*/ 22 w 18"/>
                <a:gd name="T7" fmla="*/ 12 h 12"/>
                <a:gd name="T8" fmla="*/ 17 w 18"/>
                <a:gd name="T9" fmla="*/ 8 h 12"/>
                <a:gd name="T10" fmla="*/ 9 w 18"/>
                <a:gd name="T11" fmla="*/ 5 h 12"/>
                <a:gd name="T12" fmla="*/ 1 w 18"/>
                <a:gd name="T13" fmla="*/ 0 h 12"/>
                <a:gd name="T14" fmla="*/ 0 60000 65536"/>
                <a:gd name="T15" fmla="*/ 0 60000 65536"/>
                <a:gd name="T16" fmla="*/ 0 60000 65536"/>
                <a:gd name="T17" fmla="*/ 0 60000 65536"/>
                <a:gd name="T18" fmla="*/ 0 60000 65536"/>
                <a:gd name="T19" fmla="*/ 0 60000 65536"/>
                <a:gd name="T20" fmla="*/ 0 60000 65536"/>
                <a:gd name="T21" fmla="*/ 0 w 18"/>
                <a:gd name="T22" fmla="*/ 0 h 12"/>
                <a:gd name="T23" fmla="*/ 18 w 1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2">
                  <a:moveTo>
                    <a:pt x="1" y="0"/>
                  </a:moveTo>
                  <a:cubicBezTo>
                    <a:pt x="0" y="1"/>
                    <a:pt x="0" y="4"/>
                    <a:pt x="1" y="5"/>
                  </a:cubicBezTo>
                  <a:cubicBezTo>
                    <a:pt x="5" y="8"/>
                    <a:pt x="9" y="9"/>
                    <a:pt x="13" y="10"/>
                  </a:cubicBezTo>
                  <a:cubicBezTo>
                    <a:pt x="14" y="11"/>
                    <a:pt x="17" y="12"/>
                    <a:pt x="18" y="10"/>
                  </a:cubicBezTo>
                  <a:cubicBezTo>
                    <a:pt x="18" y="9"/>
                    <a:pt x="16" y="8"/>
                    <a:pt x="14" y="7"/>
                  </a:cubicBezTo>
                  <a:cubicBezTo>
                    <a:pt x="12" y="6"/>
                    <a:pt x="10" y="5"/>
                    <a:pt x="7" y="4"/>
                  </a:cubicBezTo>
                  <a:cubicBezTo>
                    <a:pt x="5" y="3"/>
                    <a:pt x="4" y="0"/>
                    <a:pt x="1"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68" name="Freeform 3607"/>
            <p:cNvSpPr>
              <a:spLocks noChangeAspect="1"/>
            </p:cNvSpPr>
            <p:nvPr/>
          </p:nvSpPr>
          <p:spPr bwMode="auto">
            <a:xfrm>
              <a:off x="12286933" y="1797546"/>
              <a:ext cx="233083" cy="103977"/>
            </a:xfrm>
            <a:custGeom>
              <a:avLst/>
              <a:gdLst>
                <a:gd name="T0" fmla="*/ 2 w 29"/>
                <a:gd name="T1" fmla="*/ 0 h 14"/>
                <a:gd name="T2" fmla="*/ 10 w 29"/>
                <a:gd name="T3" fmla="*/ 0 h 14"/>
                <a:gd name="T4" fmla="*/ 21 w 29"/>
                <a:gd name="T5" fmla="*/ 1 h 14"/>
                <a:gd name="T6" fmla="*/ 34 w 29"/>
                <a:gd name="T7" fmla="*/ 5 h 14"/>
                <a:gd name="T8" fmla="*/ 35 w 29"/>
                <a:gd name="T9" fmla="*/ 7 h 14"/>
                <a:gd name="T10" fmla="*/ 29 w 29"/>
                <a:gd name="T11" fmla="*/ 10 h 14"/>
                <a:gd name="T12" fmla="*/ 31 w 29"/>
                <a:gd name="T13" fmla="*/ 13 h 14"/>
                <a:gd name="T14" fmla="*/ 28 w 29"/>
                <a:gd name="T15" fmla="*/ 17 h 14"/>
                <a:gd name="T16" fmla="*/ 8 w 29"/>
                <a:gd name="T17" fmla="*/ 6 h 14"/>
                <a:gd name="T18" fmla="*/ 1 w 29"/>
                <a:gd name="T19" fmla="*/ 1 h 14"/>
                <a:gd name="T20" fmla="*/ 2 w 29"/>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4"/>
                <a:gd name="T35" fmla="*/ 29 w 2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4">
                  <a:moveTo>
                    <a:pt x="2" y="0"/>
                  </a:moveTo>
                  <a:cubicBezTo>
                    <a:pt x="4" y="0"/>
                    <a:pt x="6" y="0"/>
                    <a:pt x="8" y="0"/>
                  </a:cubicBezTo>
                  <a:cubicBezTo>
                    <a:pt x="11" y="0"/>
                    <a:pt x="14" y="0"/>
                    <a:pt x="17" y="1"/>
                  </a:cubicBezTo>
                  <a:cubicBezTo>
                    <a:pt x="21" y="2"/>
                    <a:pt x="24" y="3"/>
                    <a:pt x="28" y="4"/>
                  </a:cubicBezTo>
                  <a:cubicBezTo>
                    <a:pt x="28" y="4"/>
                    <a:pt x="29" y="5"/>
                    <a:pt x="29" y="6"/>
                  </a:cubicBezTo>
                  <a:cubicBezTo>
                    <a:pt x="28" y="7"/>
                    <a:pt x="25" y="6"/>
                    <a:pt x="24" y="8"/>
                  </a:cubicBezTo>
                  <a:cubicBezTo>
                    <a:pt x="23" y="9"/>
                    <a:pt x="26" y="10"/>
                    <a:pt x="26" y="11"/>
                  </a:cubicBezTo>
                  <a:cubicBezTo>
                    <a:pt x="25" y="12"/>
                    <a:pt x="24" y="14"/>
                    <a:pt x="23" y="14"/>
                  </a:cubicBezTo>
                  <a:cubicBezTo>
                    <a:pt x="17" y="12"/>
                    <a:pt x="12" y="8"/>
                    <a:pt x="7" y="5"/>
                  </a:cubicBezTo>
                  <a:cubicBezTo>
                    <a:pt x="5" y="4"/>
                    <a:pt x="2" y="3"/>
                    <a:pt x="1" y="1"/>
                  </a:cubicBezTo>
                  <a:cubicBezTo>
                    <a:pt x="0" y="1"/>
                    <a:pt x="1" y="1"/>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69" name="Freeform 3608"/>
            <p:cNvSpPr>
              <a:spLocks noChangeAspect="1"/>
            </p:cNvSpPr>
            <p:nvPr/>
          </p:nvSpPr>
          <p:spPr bwMode="auto">
            <a:xfrm>
              <a:off x="12228665" y="1733562"/>
              <a:ext cx="58268" cy="47988"/>
            </a:xfrm>
            <a:custGeom>
              <a:avLst/>
              <a:gdLst>
                <a:gd name="T0" fmla="*/ 1 w 7"/>
                <a:gd name="T1" fmla="*/ 0 h 6"/>
                <a:gd name="T2" fmla="*/ 1 w 7"/>
                <a:gd name="T3" fmla="*/ 5 h 6"/>
                <a:gd name="T4" fmla="*/ 8 w 7"/>
                <a:gd name="T5" fmla="*/ 5 h 6"/>
                <a:gd name="T6" fmla="*/ 1 w 7"/>
                <a:gd name="T7" fmla="*/ 0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1" y="0"/>
                  </a:moveTo>
                  <a:cubicBezTo>
                    <a:pt x="0" y="1"/>
                    <a:pt x="0" y="3"/>
                    <a:pt x="1" y="4"/>
                  </a:cubicBezTo>
                  <a:cubicBezTo>
                    <a:pt x="3" y="5"/>
                    <a:pt x="7" y="6"/>
                    <a:pt x="7" y="4"/>
                  </a:cubicBezTo>
                  <a:cubicBezTo>
                    <a:pt x="7" y="1"/>
                    <a:pt x="4" y="0"/>
                    <a:pt x="1"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70" name="Freeform 3609"/>
            <p:cNvSpPr>
              <a:spLocks noChangeAspect="1"/>
            </p:cNvSpPr>
            <p:nvPr/>
          </p:nvSpPr>
          <p:spPr bwMode="auto">
            <a:xfrm>
              <a:off x="12345207" y="1677578"/>
              <a:ext cx="158161" cy="103972"/>
            </a:xfrm>
            <a:custGeom>
              <a:avLst/>
              <a:gdLst>
                <a:gd name="T0" fmla="*/ 1 w 20"/>
                <a:gd name="T1" fmla="*/ 9 h 14"/>
                <a:gd name="T2" fmla="*/ 11 w 20"/>
                <a:gd name="T3" fmla="*/ 17 h 14"/>
                <a:gd name="T4" fmla="*/ 23 w 20"/>
                <a:gd name="T5" fmla="*/ 13 h 14"/>
                <a:gd name="T6" fmla="*/ 16 w 20"/>
                <a:gd name="T7" fmla="*/ 7 h 14"/>
                <a:gd name="T8" fmla="*/ 11 w 20"/>
                <a:gd name="T9" fmla="*/ 1 h 14"/>
                <a:gd name="T10" fmla="*/ 5 w 20"/>
                <a:gd name="T11" fmla="*/ 5 h 14"/>
                <a:gd name="T12" fmla="*/ 8 w 20"/>
                <a:gd name="T13" fmla="*/ 10 h 14"/>
                <a:gd name="T14" fmla="*/ 1 w 20"/>
                <a:gd name="T15" fmla="*/ 9 h 14"/>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14"/>
                <a:gd name="T26" fmla="*/ 20 w 20"/>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14">
                  <a:moveTo>
                    <a:pt x="1" y="7"/>
                  </a:moveTo>
                  <a:cubicBezTo>
                    <a:pt x="2" y="10"/>
                    <a:pt x="6" y="13"/>
                    <a:pt x="9" y="14"/>
                  </a:cubicBezTo>
                  <a:cubicBezTo>
                    <a:pt x="12" y="14"/>
                    <a:pt x="17" y="14"/>
                    <a:pt x="19" y="11"/>
                  </a:cubicBezTo>
                  <a:cubicBezTo>
                    <a:pt x="20" y="9"/>
                    <a:pt x="15" y="8"/>
                    <a:pt x="13" y="6"/>
                  </a:cubicBezTo>
                  <a:cubicBezTo>
                    <a:pt x="12" y="4"/>
                    <a:pt x="11" y="1"/>
                    <a:pt x="9" y="1"/>
                  </a:cubicBezTo>
                  <a:cubicBezTo>
                    <a:pt x="7" y="0"/>
                    <a:pt x="5" y="2"/>
                    <a:pt x="4" y="4"/>
                  </a:cubicBezTo>
                  <a:cubicBezTo>
                    <a:pt x="4" y="6"/>
                    <a:pt x="8" y="7"/>
                    <a:pt x="7" y="8"/>
                  </a:cubicBezTo>
                  <a:cubicBezTo>
                    <a:pt x="5" y="9"/>
                    <a:pt x="0" y="5"/>
                    <a:pt x="1" y="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71" name="Freeform 3613"/>
            <p:cNvSpPr>
              <a:spLocks noChangeAspect="1"/>
            </p:cNvSpPr>
            <p:nvPr/>
          </p:nvSpPr>
          <p:spPr bwMode="auto">
            <a:xfrm>
              <a:off x="14401332" y="3245200"/>
              <a:ext cx="149839" cy="79981"/>
            </a:xfrm>
            <a:custGeom>
              <a:avLst/>
              <a:gdLst>
                <a:gd name="T0" fmla="*/ 1 w 19"/>
                <a:gd name="T1" fmla="*/ 1 h 10"/>
                <a:gd name="T2" fmla="*/ 1 w 19"/>
                <a:gd name="T3" fmla="*/ 5 h 10"/>
                <a:gd name="T4" fmla="*/ 8 w 19"/>
                <a:gd name="T5" fmla="*/ 7 h 10"/>
                <a:gd name="T6" fmla="*/ 13 w 19"/>
                <a:gd name="T7" fmla="*/ 10 h 10"/>
                <a:gd name="T8" fmla="*/ 22 w 19"/>
                <a:gd name="T9" fmla="*/ 10 h 10"/>
                <a:gd name="T10" fmla="*/ 19 w 19"/>
                <a:gd name="T11" fmla="*/ 5 h 10"/>
                <a:gd name="T12" fmla="*/ 16 w 19"/>
                <a:gd name="T13" fmla="*/ 2 h 10"/>
                <a:gd name="T14" fmla="*/ 1 w 19"/>
                <a:gd name="T15" fmla="*/ 1 h 10"/>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0"/>
                <a:gd name="T26" fmla="*/ 19 w 1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0">
                  <a:moveTo>
                    <a:pt x="1" y="1"/>
                  </a:moveTo>
                  <a:cubicBezTo>
                    <a:pt x="0" y="1"/>
                    <a:pt x="0" y="3"/>
                    <a:pt x="1" y="4"/>
                  </a:cubicBezTo>
                  <a:cubicBezTo>
                    <a:pt x="2" y="6"/>
                    <a:pt x="5" y="6"/>
                    <a:pt x="7" y="6"/>
                  </a:cubicBezTo>
                  <a:cubicBezTo>
                    <a:pt x="8" y="7"/>
                    <a:pt x="9" y="8"/>
                    <a:pt x="11" y="8"/>
                  </a:cubicBezTo>
                  <a:cubicBezTo>
                    <a:pt x="13" y="9"/>
                    <a:pt x="16" y="10"/>
                    <a:pt x="18" y="8"/>
                  </a:cubicBezTo>
                  <a:cubicBezTo>
                    <a:pt x="19" y="7"/>
                    <a:pt x="17" y="6"/>
                    <a:pt x="16" y="4"/>
                  </a:cubicBezTo>
                  <a:cubicBezTo>
                    <a:pt x="15" y="3"/>
                    <a:pt x="14" y="2"/>
                    <a:pt x="13" y="2"/>
                  </a:cubicBezTo>
                  <a:cubicBezTo>
                    <a:pt x="9" y="1"/>
                    <a:pt x="5" y="0"/>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72" name="Freeform 3614"/>
            <p:cNvSpPr>
              <a:spLocks noChangeAspect="1"/>
            </p:cNvSpPr>
            <p:nvPr/>
          </p:nvSpPr>
          <p:spPr bwMode="auto">
            <a:xfrm>
              <a:off x="14126630" y="3509134"/>
              <a:ext cx="266381" cy="111973"/>
            </a:xfrm>
            <a:custGeom>
              <a:avLst/>
              <a:gdLst>
                <a:gd name="T0" fmla="*/ 1 w 33"/>
                <a:gd name="T1" fmla="*/ 1 h 16"/>
                <a:gd name="T2" fmla="*/ 1 w 33"/>
                <a:gd name="T3" fmla="*/ 5 h 16"/>
                <a:gd name="T4" fmla="*/ 11 w 33"/>
                <a:gd name="T5" fmla="*/ 11 h 16"/>
                <a:gd name="T6" fmla="*/ 19 w 33"/>
                <a:gd name="T7" fmla="*/ 12 h 16"/>
                <a:gd name="T8" fmla="*/ 36 w 33"/>
                <a:gd name="T9" fmla="*/ 19 h 16"/>
                <a:gd name="T10" fmla="*/ 36 w 33"/>
                <a:gd name="T11" fmla="*/ 17 h 16"/>
                <a:gd name="T12" fmla="*/ 25 w 33"/>
                <a:gd name="T13" fmla="*/ 11 h 16"/>
                <a:gd name="T14" fmla="*/ 28 w 33"/>
                <a:gd name="T15" fmla="*/ 10 h 16"/>
                <a:gd name="T16" fmla="*/ 39 w 33"/>
                <a:gd name="T17" fmla="*/ 13 h 16"/>
                <a:gd name="T18" fmla="*/ 38 w 33"/>
                <a:gd name="T19" fmla="*/ 10 h 16"/>
                <a:gd name="T20" fmla="*/ 22 w 33"/>
                <a:gd name="T21" fmla="*/ 4 h 16"/>
                <a:gd name="T22" fmla="*/ 11 w 33"/>
                <a:gd name="T23" fmla="*/ 1 h 16"/>
                <a:gd name="T24" fmla="*/ 1 w 33"/>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6"/>
                <a:gd name="T41" fmla="*/ 33 w 33"/>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6">
                  <a:moveTo>
                    <a:pt x="1" y="1"/>
                  </a:moveTo>
                  <a:cubicBezTo>
                    <a:pt x="0" y="1"/>
                    <a:pt x="0" y="3"/>
                    <a:pt x="1" y="4"/>
                  </a:cubicBezTo>
                  <a:cubicBezTo>
                    <a:pt x="3" y="6"/>
                    <a:pt x="6" y="8"/>
                    <a:pt x="9" y="9"/>
                  </a:cubicBezTo>
                  <a:cubicBezTo>
                    <a:pt x="11" y="10"/>
                    <a:pt x="14" y="9"/>
                    <a:pt x="16" y="10"/>
                  </a:cubicBezTo>
                  <a:cubicBezTo>
                    <a:pt x="21" y="12"/>
                    <a:pt x="25" y="15"/>
                    <a:pt x="30" y="16"/>
                  </a:cubicBezTo>
                  <a:cubicBezTo>
                    <a:pt x="30" y="16"/>
                    <a:pt x="30" y="14"/>
                    <a:pt x="30" y="14"/>
                  </a:cubicBezTo>
                  <a:cubicBezTo>
                    <a:pt x="27" y="12"/>
                    <a:pt x="23" y="11"/>
                    <a:pt x="21" y="9"/>
                  </a:cubicBezTo>
                  <a:cubicBezTo>
                    <a:pt x="20" y="8"/>
                    <a:pt x="22" y="8"/>
                    <a:pt x="23" y="8"/>
                  </a:cubicBezTo>
                  <a:cubicBezTo>
                    <a:pt x="26" y="9"/>
                    <a:pt x="29" y="11"/>
                    <a:pt x="32" y="11"/>
                  </a:cubicBezTo>
                  <a:cubicBezTo>
                    <a:pt x="33" y="11"/>
                    <a:pt x="32" y="9"/>
                    <a:pt x="31" y="8"/>
                  </a:cubicBezTo>
                  <a:cubicBezTo>
                    <a:pt x="27" y="6"/>
                    <a:pt x="22" y="4"/>
                    <a:pt x="18" y="3"/>
                  </a:cubicBezTo>
                  <a:cubicBezTo>
                    <a:pt x="15" y="2"/>
                    <a:pt x="12" y="1"/>
                    <a:pt x="9" y="1"/>
                  </a:cubicBezTo>
                  <a:cubicBezTo>
                    <a:pt x="6" y="1"/>
                    <a:pt x="4" y="0"/>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73" name="Freeform 3615"/>
            <p:cNvSpPr>
              <a:spLocks noChangeAspect="1"/>
            </p:cNvSpPr>
            <p:nvPr/>
          </p:nvSpPr>
          <p:spPr bwMode="auto">
            <a:xfrm>
              <a:off x="14043386" y="3429153"/>
              <a:ext cx="258054" cy="39993"/>
            </a:xfrm>
            <a:custGeom>
              <a:avLst/>
              <a:gdLst>
                <a:gd name="T0" fmla="*/ 5 w 32"/>
                <a:gd name="T1" fmla="*/ 1 h 6"/>
                <a:gd name="T2" fmla="*/ 1 w 32"/>
                <a:gd name="T3" fmla="*/ 5 h 6"/>
                <a:gd name="T4" fmla="*/ 14 w 32"/>
                <a:gd name="T5" fmla="*/ 7 h 6"/>
                <a:gd name="T6" fmla="*/ 31 w 32"/>
                <a:gd name="T7" fmla="*/ 7 h 6"/>
                <a:gd name="T8" fmla="*/ 37 w 32"/>
                <a:gd name="T9" fmla="*/ 6 h 6"/>
                <a:gd name="T10" fmla="*/ 30 w 32"/>
                <a:gd name="T11" fmla="*/ 5 h 6"/>
                <a:gd name="T12" fmla="*/ 14 w 32"/>
                <a:gd name="T13" fmla="*/ 4 h 6"/>
                <a:gd name="T14" fmla="*/ 13 w 32"/>
                <a:gd name="T15" fmla="*/ 2 h 6"/>
                <a:gd name="T16" fmla="*/ 28 w 32"/>
                <a:gd name="T17" fmla="*/ 4 h 6"/>
                <a:gd name="T18" fmla="*/ 28 w 32"/>
                <a:gd name="T19" fmla="*/ 1 h 6"/>
                <a:gd name="T20" fmla="*/ 14 w 32"/>
                <a:gd name="T21" fmla="*/ 0 h 6"/>
                <a:gd name="T22" fmla="*/ 5 w 32"/>
                <a:gd name="T23" fmla="*/ 1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6"/>
                <a:gd name="T38" fmla="*/ 32 w 3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6">
                  <a:moveTo>
                    <a:pt x="4" y="1"/>
                  </a:moveTo>
                  <a:cubicBezTo>
                    <a:pt x="3" y="2"/>
                    <a:pt x="0" y="4"/>
                    <a:pt x="1" y="4"/>
                  </a:cubicBezTo>
                  <a:cubicBezTo>
                    <a:pt x="5" y="6"/>
                    <a:pt x="9" y="6"/>
                    <a:pt x="12" y="6"/>
                  </a:cubicBezTo>
                  <a:cubicBezTo>
                    <a:pt x="17" y="6"/>
                    <a:pt x="21" y="6"/>
                    <a:pt x="26" y="6"/>
                  </a:cubicBezTo>
                  <a:cubicBezTo>
                    <a:pt x="28" y="6"/>
                    <a:pt x="32" y="6"/>
                    <a:pt x="31" y="5"/>
                  </a:cubicBezTo>
                  <a:cubicBezTo>
                    <a:pt x="29" y="4"/>
                    <a:pt x="27" y="4"/>
                    <a:pt x="25" y="4"/>
                  </a:cubicBezTo>
                  <a:cubicBezTo>
                    <a:pt x="21" y="4"/>
                    <a:pt x="16" y="4"/>
                    <a:pt x="12" y="3"/>
                  </a:cubicBezTo>
                  <a:cubicBezTo>
                    <a:pt x="11" y="3"/>
                    <a:pt x="10" y="2"/>
                    <a:pt x="11" y="2"/>
                  </a:cubicBezTo>
                  <a:cubicBezTo>
                    <a:pt x="15" y="1"/>
                    <a:pt x="20" y="3"/>
                    <a:pt x="24" y="3"/>
                  </a:cubicBezTo>
                  <a:cubicBezTo>
                    <a:pt x="25" y="3"/>
                    <a:pt x="25" y="1"/>
                    <a:pt x="24" y="1"/>
                  </a:cubicBezTo>
                  <a:cubicBezTo>
                    <a:pt x="20" y="0"/>
                    <a:pt x="16" y="0"/>
                    <a:pt x="12" y="0"/>
                  </a:cubicBezTo>
                  <a:cubicBezTo>
                    <a:pt x="9" y="0"/>
                    <a:pt x="6" y="0"/>
                    <a:pt x="4"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74" name="Freeform 3616"/>
            <p:cNvSpPr>
              <a:spLocks noChangeAspect="1"/>
            </p:cNvSpPr>
            <p:nvPr/>
          </p:nvSpPr>
          <p:spPr bwMode="auto">
            <a:xfrm>
              <a:off x="14134951" y="3477141"/>
              <a:ext cx="241410" cy="55989"/>
            </a:xfrm>
            <a:custGeom>
              <a:avLst/>
              <a:gdLst>
                <a:gd name="T0" fmla="*/ 1 w 31"/>
                <a:gd name="T1" fmla="*/ 1 h 8"/>
                <a:gd name="T2" fmla="*/ 2 w 31"/>
                <a:gd name="T3" fmla="*/ 4 h 8"/>
                <a:gd name="T4" fmla="*/ 19 w 31"/>
                <a:gd name="T5" fmla="*/ 4 h 8"/>
                <a:gd name="T6" fmla="*/ 27 w 31"/>
                <a:gd name="T7" fmla="*/ 9 h 8"/>
                <a:gd name="T8" fmla="*/ 36 w 31"/>
                <a:gd name="T9" fmla="*/ 9 h 8"/>
                <a:gd name="T10" fmla="*/ 33 w 31"/>
                <a:gd name="T11" fmla="*/ 6 h 8"/>
                <a:gd name="T12" fmla="*/ 35 w 31"/>
                <a:gd name="T13" fmla="*/ 3 h 8"/>
                <a:gd name="T14" fmla="*/ 30 w 31"/>
                <a:gd name="T15" fmla="*/ 0 h 8"/>
                <a:gd name="T16" fmla="*/ 18 w 31"/>
                <a:gd name="T17" fmla="*/ 1 h 8"/>
                <a:gd name="T18" fmla="*/ 1 w 31"/>
                <a:gd name="T19" fmla="*/ 1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8"/>
                <a:gd name="T32" fmla="*/ 31 w 3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8">
                  <a:moveTo>
                    <a:pt x="1" y="1"/>
                  </a:moveTo>
                  <a:cubicBezTo>
                    <a:pt x="0" y="1"/>
                    <a:pt x="2" y="3"/>
                    <a:pt x="2" y="3"/>
                  </a:cubicBezTo>
                  <a:cubicBezTo>
                    <a:pt x="7" y="4"/>
                    <a:pt x="12" y="2"/>
                    <a:pt x="16" y="3"/>
                  </a:cubicBezTo>
                  <a:cubicBezTo>
                    <a:pt x="19" y="4"/>
                    <a:pt x="21" y="6"/>
                    <a:pt x="23" y="7"/>
                  </a:cubicBezTo>
                  <a:cubicBezTo>
                    <a:pt x="25" y="7"/>
                    <a:pt x="28" y="8"/>
                    <a:pt x="30" y="7"/>
                  </a:cubicBezTo>
                  <a:cubicBezTo>
                    <a:pt x="31" y="7"/>
                    <a:pt x="28" y="6"/>
                    <a:pt x="28" y="5"/>
                  </a:cubicBezTo>
                  <a:cubicBezTo>
                    <a:pt x="27" y="4"/>
                    <a:pt x="30" y="3"/>
                    <a:pt x="29" y="2"/>
                  </a:cubicBezTo>
                  <a:cubicBezTo>
                    <a:pt x="28" y="1"/>
                    <a:pt x="27" y="0"/>
                    <a:pt x="25" y="0"/>
                  </a:cubicBezTo>
                  <a:cubicBezTo>
                    <a:pt x="22" y="0"/>
                    <a:pt x="19" y="1"/>
                    <a:pt x="15" y="1"/>
                  </a:cubicBezTo>
                  <a:cubicBezTo>
                    <a:pt x="10" y="1"/>
                    <a:pt x="6" y="0"/>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75" name="Freeform 3617"/>
            <p:cNvSpPr>
              <a:spLocks noChangeAspect="1"/>
            </p:cNvSpPr>
            <p:nvPr/>
          </p:nvSpPr>
          <p:spPr bwMode="auto">
            <a:xfrm>
              <a:off x="13801975" y="3797064"/>
              <a:ext cx="274708" cy="95977"/>
            </a:xfrm>
            <a:custGeom>
              <a:avLst/>
              <a:gdLst>
                <a:gd name="T0" fmla="*/ 6 w 33"/>
                <a:gd name="T1" fmla="*/ 10 h 13"/>
                <a:gd name="T2" fmla="*/ 13 w 33"/>
                <a:gd name="T3" fmla="*/ 5 h 13"/>
                <a:gd name="T4" fmla="*/ 22 w 33"/>
                <a:gd name="T5" fmla="*/ 3 h 13"/>
                <a:gd name="T6" fmla="*/ 29 w 33"/>
                <a:gd name="T7" fmla="*/ 0 h 13"/>
                <a:gd name="T8" fmla="*/ 36 w 33"/>
                <a:gd name="T9" fmla="*/ 2 h 13"/>
                <a:gd name="T10" fmla="*/ 34 w 33"/>
                <a:gd name="T11" fmla="*/ 6 h 13"/>
                <a:gd name="T12" fmla="*/ 39 w 33"/>
                <a:gd name="T13" fmla="*/ 10 h 13"/>
                <a:gd name="T14" fmla="*/ 25 w 33"/>
                <a:gd name="T15" fmla="*/ 13 h 13"/>
                <a:gd name="T16" fmla="*/ 22 w 33"/>
                <a:gd name="T17" fmla="*/ 12 h 13"/>
                <a:gd name="T18" fmla="*/ 15 w 33"/>
                <a:gd name="T19" fmla="*/ 14 h 13"/>
                <a:gd name="T20" fmla="*/ 8 w 33"/>
                <a:gd name="T21" fmla="*/ 15 h 13"/>
                <a:gd name="T22" fmla="*/ 1 w 33"/>
                <a:gd name="T23" fmla="*/ 14 h 13"/>
                <a:gd name="T24" fmla="*/ 2 w 33"/>
                <a:gd name="T25" fmla="*/ 12 h 13"/>
                <a:gd name="T26" fmla="*/ 6 w 33"/>
                <a:gd name="T27" fmla="*/ 10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3"/>
                <a:gd name="T44" fmla="*/ 33 w 33"/>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3">
                  <a:moveTo>
                    <a:pt x="5" y="9"/>
                  </a:moveTo>
                  <a:cubicBezTo>
                    <a:pt x="7" y="8"/>
                    <a:pt x="8" y="5"/>
                    <a:pt x="11" y="4"/>
                  </a:cubicBezTo>
                  <a:cubicBezTo>
                    <a:pt x="13" y="3"/>
                    <a:pt x="16" y="4"/>
                    <a:pt x="18" y="3"/>
                  </a:cubicBezTo>
                  <a:cubicBezTo>
                    <a:pt x="20" y="3"/>
                    <a:pt x="22" y="0"/>
                    <a:pt x="24" y="0"/>
                  </a:cubicBezTo>
                  <a:cubicBezTo>
                    <a:pt x="26" y="0"/>
                    <a:pt x="29" y="1"/>
                    <a:pt x="30" y="2"/>
                  </a:cubicBezTo>
                  <a:cubicBezTo>
                    <a:pt x="31" y="3"/>
                    <a:pt x="28" y="4"/>
                    <a:pt x="28" y="5"/>
                  </a:cubicBezTo>
                  <a:cubicBezTo>
                    <a:pt x="29" y="7"/>
                    <a:pt x="33" y="8"/>
                    <a:pt x="32" y="9"/>
                  </a:cubicBezTo>
                  <a:cubicBezTo>
                    <a:pt x="29" y="11"/>
                    <a:pt x="25" y="10"/>
                    <a:pt x="21" y="11"/>
                  </a:cubicBezTo>
                  <a:cubicBezTo>
                    <a:pt x="20" y="11"/>
                    <a:pt x="19" y="10"/>
                    <a:pt x="18" y="10"/>
                  </a:cubicBezTo>
                  <a:cubicBezTo>
                    <a:pt x="16" y="10"/>
                    <a:pt x="14" y="11"/>
                    <a:pt x="12" y="12"/>
                  </a:cubicBezTo>
                  <a:cubicBezTo>
                    <a:pt x="10" y="12"/>
                    <a:pt x="9" y="12"/>
                    <a:pt x="7" y="13"/>
                  </a:cubicBezTo>
                  <a:cubicBezTo>
                    <a:pt x="5" y="13"/>
                    <a:pt x="3" y="13"/>
                    <a:pt x="1" y="12"/>
                  </a:cubicBezTo>
                  <a:cubicBezTo>
                    <a:pt x="0" y="12"/>
                    <a:pt x="1" y="10"/>
                    <a:pt x="2" y="10"/>
                  </a:cubicBezTo>
                  <a:cubicBezTo>
                    <a:pt x="3" y="9"/>
                    <a:pt x="4" y="10"/>
                    <a:pt x="5" y="9"/>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76" name="Freeform 3646"/>
            <p:cNvSpPr>
              <a:spLocks noChangeAspect="1"/>
            </p:cNvSpPr>
            <p:nvPr/>
          </p:nvSpPr>
          <p:spPr bwMode="auto">
            <a:xfrm>
              <a:off x="10522159" y="18265578"/>
              <a:ext cx="166488" cy="111973"/>
            </a:xfrm>
            <a:custGeom>
              <a:avLst/>
              <a:gdLst>
                <a:gd name="T0" fmla="*/ 7 w 20"/>
                <a:gd name="T1" fmla="*/ 18 h 16"/>
                <a:gd name="T2" fmla="*/ 23 w 20"/>
                <a:gd name="T3" fmla="*/ 2 h 16"/>
                <a:gd name="T4" fmla="*/ 20 w 20"/>
                <a:gd name="T5" fmla="*/ 0 h 16"/>
                <a:gd name="T6" fmla="*/ 13 w 20"/>
                <a:gd name="T7" fmla="*/ 2 h 16"/>
                <a:gd name="T8" fmla="*/ 7 w 20"/>
                <a:gd name="T9" fmla="*/ 1 h 16"/>
                <a:gd name="T10" fmla="*/ 7 w 20"/>
                <a:gd name="T11" fmla="*/ 4 h 16"/>
                <a:gd name="T12" fmla="*/ 5 w 20"/>
                <a:gd name="T13" fmla="*/ 6 h 16"/>
                <a:gd name="T14" fmla="*/ 11 w 20"/>
                <a:gd name="T15" fmla="*/ 7 h 16"/>
                <a:gd name="T16" fmla="*/ 6 w 20"/>
                <a:gd name="T17" fmla="*/ 12 h 16"/>
                <a:gd name="T18" fmla="*/ 0 w 20"/>
                <a:gd name="T19" fmla="*/ 15 h 16"/>
                <a:gd name="T20" fmla="*/ 7 w 20"/>
                <a:gd name="T21" fmla="*/ 18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6"/>
                <a:gd name="T35" fmla="*/ 20 w 2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6">
                  <a:moveTo>
                    <a:pt x="6" y="15"/>
                  </a:moveTo>
                  <a:cubicBezTo>
                    <a:pt x="11" y="12"/>
                    <a:pt x="15" y="7"/>
                    <a:pt x="19" y="2"/>
                  </a:cubicBezTo>
                  <a:cubicBezTo>
                    <a:pt x="20" y="1"/>
                    <a:pt x="18" y="0"/>
                    <a:pt x="17" y="0"/>
                  </a:cubicBezTo>
                  <a:cubicBezTo>
                    <a:pt x="15" y="0"/>
                    <a:pt x="13" y="2"/>
                    <a:pt x="11" y="2"/>
                  </a:cubicBezTo>
                  <a:cubicBezTo>
                    <a:pt x="9" y="2"/>
                    <a:pt x="8" y="1"/>
                    <a:pt x="6" y="1"/>
                  </a:cubicBezTo>
                  <a:cubicBezTo>
                    <a:pt x="6" y="1"/>
                    <a:pt x="7" y="3"/>
                    <a:pt x="6" y="3"/>
                  </a:cubicBezTo>
                  <a:cubicBezTo>
                    <a:pt x="6" y="4"/>
                    <a:pt x="4" y="4"/>
                    <a:pt x="4" y="5"/>
                  </a:cubicBezTo>
                  <a:cubicBezTo>
                    <a:pt x="6" y="6"/>
                    <a:pt x="9" y="4"/>
                    <a:pt x="9" y="6"/>
                  </a:cubicBezTo>
                  <a:cubicBezTo>
                    <a:pt x="10" y="8"/>
                    <a:pt x="6" y="9"/>
                    <a:pt x="5" y="10"/>
                  </a:cubicBezTo>
                  <a:cubicBezTo>
                    <a:pt x="3" y="11"/>
                    <a:pt x="0" y="11"/>
                    <a:pt x="0" y="13"/>
                  </a:cubicBezTo>
                  <a:cubicBezTo>
                    <a:pt x="1" y="15"/>
                    <a:pt x="4" y="16"/>
                    <a:pt x="6" y="1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77" name="Freeform 3647"/>
            <p:cNvSpPr>
              <a:spLocks noChangeAspect="1"/>
            </p:cNvSpPr>
            <p:nvPr/>
          </p:nvSpPr>
          <p:spPr bwMode="auto">
            <a:xfrm>
              <a:off x="10655350" y="18265578"/>
              <a:ext cx="183137" cy="127969"/>
            </a:xfrm>
            <a:custGeom>
              <a:avLst/>
              <a:gdLst>
                <a:gd name="T0" fmla="*/ 1 w 23"/>
                <a:gd name="T1" fmla="*/ 11 h 17"/>
                <a:gd name="T2" fmla="*/ 22 w 23"/>
                <a:gd name="T3" fmla="*/ 1 h 17"/>
                <a:gd name="T4" fmla="*/ 28 w 23"/>
                <a:gd name="T5" fmla="*/ 5 h 17"/>
                <a:gd name="T6" fmla="*/ 23 w 23"/>
                <a:gd name="T7" fmla="*/ 9 h 17"/>
                <a:gd name="T8" fmla="*/ 18 w 23"/>
                <a:gd name="T9" fmla="*/ 10 h 17"/>
                <a:gd name="T10" fmla="*/ 12 w 23"/>
                <a:gd name="T11" fmla="*/ 14 h 17"/>
                <a:gd name="T12" fmla="*/ 7 w 23"/>
                <a:gd name="T13" fmla="*/ 15 h 17"/>
                <a:gd name="T14" fmla="*/ 7 w 23"/>
                <a:gd name="T15" fmla="*/ 19 h 17"/>
                <a:gd name="T16" fmla="*/ 1 w 23"/>
                <a:gd name="T17" fmla="*/ 20 h 17"/>
                <a:gd name="T18" fmla="*/ 1 w 23"/>
                <a:gd name="T19" fmla="*/ 11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7"/>
                <a:gd name="T32" fmla="*/ 23 w 23"/>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7">
                  <a:moveTo>
                    <a:pt x="1" y="9"/>
                  </a:moveTo>
                  <a:cubicBezTo>
                    <a:pt x="6" y="5"/>
                    <a:pt x="12" y="2"/>
                    <a:pt x="18" y="1"/>
                  </a:cubicBezTo>
                  <a:cubicBezTo>
                    <a:pt x="20" y="0"/>
                    <a:pt x="22" y="2"/>
                    <a:pt x="23" y="4"/>
                  </a:cubicBezTo>
                  <a:cubicBezTo>
                    <a:pt x="23" y="6"/>
                    <a:pt x="21" y="6"/>
                    <a:pt x="19" y="7"/>
                  </a:cubicBezTo>
                  <a:cubicBezTo>
                    <a:pt x="18" y="7"/>
                    <a:pt x="16" y="7"/>
                    <a:pt x="15" y="8"/>
                  </a:cubicBezTo>
                  <a:cubicBezTo>
                    <a:pt x="13" y="9"/>
                    <a:pt x="12" y="10"/>
                    <a:pt x="10" y="11"/>
                  </a:cubicBezTo>
                  <a:cubicBezTo>
                    <a:pt x="9" y="12"/>
                    <a:pt x="7" y="11"/>
                    <a:pt x="6" y="12"/>
                  </a:cubicBezTo>
                  <a:cubicBezTo>
                    <a:pt x="5" y="12"/>
                    <a:pt x="6" y="14"/>
                    <a:pt x="6" y="15"/>
                  </a:cubicBezTo>
                  <a:cubicBezTo>
                    <a:pt x="4" y="15"/>
                    <a:pt x="2" y="17"/>
                    <a:pt x="1" y="16"/>
                  </a:cubicBezTo>
                  <a:cubicBezTo>
                    <a:pt x="0" y="14"/>
                    <a:pt x="0" y="10"/>
                    <a:pt x="1" y="9"/>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78" name="Freeform 3651"/>
            <p:cNvSpPr>
              <a:spLocks noChangeAspect="1"/>
            </p:cNvSpPr>
            <p:nvPr/>
          </p:nvSpPr>
          <p:spPr bwMode="auto">
            <a:xfrm>
              <a:off x="7616945" y="11227275"/>
              <a:ext cx="24971" cy="15996"/>
            </a:xfrm>
            <a:custGeom>
              <a:avLst/>
              <a:gdLst>
                <a:gd name="T0" fmla="*/ 2 w 3"/>
                <a:gd name="T1" fmla="*/ 2 h 3"/>
                <a:gd name="T2" fmla="*/ 3 w 3"/>
                <a:gd name="T3" fmla="*/ 3 h 3"/>
                <a:gd name="T4" fmla="*/ 1 w 3"/>
                <a:gd name="T5" fmla="*/ 2 h 3"/>
                <a:gd name="T6" fmla="*/ 1 w 3"/>
                <a:gd name="T7" fmla="*/ 1 h 3"/>
                <a:gd name="T8" fmla="*/ 2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3" y="2"/>
                    <a:pt x="3" y="2"/>
                    <a:pt x="3" y="3"/>
                  </a:cubicBezTo>
                  <a:cubicBezTo>
                    <a:pt x="2" y="3"/>
                    <a:pt x="2" y="3"/>
                    <a:pt x="1" y="2"/>
                  </a:cubicBezTo>
                  <a:cubicBezTo>
                    <a:pt x="1" y="2"/>
                    <a:pt x="0" y="1"/>
                    <a:pt x="1" y="1"/>
                  </a:cubicBezTo>
                  <a:cubicBezTo>
                    <a:pt x="1" y="0"/>
                    <a:pt x="2" y="1"/>
                    <a:pt x="2" y="2"/>
                  </a:cubicBezTo>
                  <a:close/>
                </a:path>
              </a:pathLst>
            </a:custGeom>
            <a:solidFill>
              <a:srgbClr val="D5003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79" name="Freeform 2509"/>
            <p:cNvSpPr>
              <a:spLocks noChangeAspect="1"/>
            </p:cNvSpPr>
            <p:nvPr/>
          </p:nvSpPr>
          <p:spPr bwMode="auto">
            <a:xfrm>
              <a:off x="30700518" y="12490970"/>
              <a:ext cx="1015577" cy="943772"/>
            </a:xfrm>
            <a:custGeom>
              <a:avLst/>
              <a:gdLst>
                <a:gd name="T0" fmla="*/ 141 w 127"/>
                <a:gd name="T1" fmla="*/ 146 h 128"/>
                <a:gd name="T2" fmla="*/ 121 w 127"/>
                <a:gd name="T3" fmla="*/ 138 h 128"/>
                <a:gd name="T4" fmla="*/ 121 w 127"/>
                <a:gd name="T5" fmla="*/ 130 h 128"/>
                <a:gd name="T6" fmla="*/ 115 w 127"/>
                <a:gd name="T7" fmla="*/ 120 h 128"/>
                <a:gd name="T8" fmla="*/ 117 w 127"/>
                <a:gd name="T9" fmla="*/ 113 h 128"/>
                <a:gd name="T10" fmla="*/ 111 w 127"/>
                <a:gd name="T11" fmla="*/ 100 h 128"/>
                <a:gd name="T12" fmla="*/ 101 w 127"/>
                <a:gd name="T13" fmla="*/ 84 h 128"/>
                <a:gd name="T14" fmla="*/ 73 w 127"/>
                <a:gd name="T15" fmla="*/ 72 h 128"/>
                <a:gd name="T16" fmla="*/ 56 w 127"/>
                <a:gd name="T17" fmla="*/ 67 h 128"/>
                <a:gd name="T18" fmla="*/ 51 w 127"/>
                <a:gd name="T19" fmla="*/ 64 h 128"/>
                <a:gd name="T20" fmla="*/ 42 w 127"/>
                <a:gd name="T21" fmla="*/ 54 h 128"/>
                <a:gd name="T22" fmla="*/ 42 w 127"/>
                <a:gd name="T23" fmla="*/ 46 h 128"/>
                <a:gd name="T24" fmla="*/ 37 w 127"/>
                <a:gd name="T25" fmla="*/ 60 h 128"/>
                <a:gd name="T26" fmla="*/ 29 w 127"/>
                <a:gd name="T27" fmla="*/ 64 h 128"/>
                <a:gd name="T28" fmla="*/ 29 w 127"/>
                <a:gd name="T29" fmla="*/ 57 h 128"/>
                <a:gd name="T30" fmla="*/ 16 w 127"/>
                <a:gd name="T31" fmla="*/ 45 h 128"/>
                <a:gd name="T32" fmla="*/ 30 w 127"/>
                <a:gd name="T33" fmla="*/ 42 h 128"/>
                <a:gd name="T34" fmla="*/ 38 w 127"/>
                <a:gd name="T35" fmla="*/ 41 h 128"/>
                <a:gd name="T36" fmla="*/ 44 w 127"/>
                <a:gd name="T37" fmla="*/ 31 h 128"/>
                <a:gd name="T38" fmla="*/ 20 w 127"/>
                <a:gd name="T39" fmla="*/ 34 h 128"/>
                <a:gd name="T40" fmla="*/ 11 w 127"/>
                <a:gd name="T41" fmla="*/ 20 h 128"/>
                <a:gd name="T42" fmla="*/ 5 w 127"/>
                <a:gd name="T43" fmla="*/ 14 h 128"/>
                <a:gd name="T44" fmla="*/ 19 w 127"/>
                <a:gd name="T45" fmla="*/ 4 h 128"/>
                <a:gd name="T46" fmla="*/ 39 w 127"/>
                <a:gd name="T47" fmla="*/ 7 h 128"/>
                <a:gd name="T48" fmla="*/ 51 w 127"/>
                <a:gd name="T49" fmla="*/ 17 h 128"/>
                <a:gd name="T50" fmla="*/ 54 w 127"/>
                <a:gd name="T51" fmla="*/ 45 h 128"/>
                <a:gd name="T52" fmla="*/ 56 w 127"/>
                <a:gd name="T53" fmla="*/ 41 h 128"/>
                <a:gd name="T54" fmla="*/ 66 w 127"/>
                <a:gd name="T55" fmla="*/ 54 h 128"/>
                <a:gd name="T56" fmla="*/ 81 w 127"/>
                <a:gd name="T57" fmla="*/ 34 h 128"/>
                <a:gd name="T58" fmla="*/ 95 w 127"/>
                <a:gd name="T59" fmla="*/ 25 h 128"/>
                <a:gd name="T60" fmla="*/ 113 w 127"/>
                <a:gd name="T61" fmla="*/ 22 h 128"/>
                <a:gd name="T62" fmla="*/ 139 w 127"/>
                <a:gd name="T63" fmla="*/ 36 h 128"/>
                <a:gd name="T64" fmla="*/ 152 w 127"/>
                <a:gd name="T65" fmla="*/ 105 h 128"/>
                <a:gd name="T66" fmla="*/ 151 w 127"/>
                <a:gd name="T67" fmla="*/ 115 h 1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128"/>
                <a:gd name="T104" fmla="*/ 127 w 127"/>
                <a:gd name="T105" fmla="*/ 128 h 1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128">
                  <a:moveTo>
                    <a:pt x="124" y="128"/>
                  </a:moveTo>
                  <a:cubicBezTo>
                    <a:pt x="122" y="127"/>
                    <a:pt x="120" y="124"/>
                    <a:pt x="118" y="121"/>
                  </a:cubicBezTo>
                  <a:cubicBezTo>
                    <a:pt x="116" y="119"/>
                    <a:pt x="114" y="116"/>
                    <a:pt x="110" y="115"/>
                  </a:cubicBezTo>
                  <a:cubicBezTo>
                    <a:pt x="107" y="114"/>
                    <a:pt x="104" y="115"/>
                    <a:pt x="101" y="115"/>
                  </a:cubicBezTo>
                  <a:cubicBezTo>
                    <a:pt x="100" y="115"/>
                    <a:pt x="98" y="115"/>
                    <a:pt x="98" y="114"/>
                  </a:cubicBezTo>
                  <a:cubicBezTo>
                    <a:pt x="98" y="112"/>
                    <a:pt x="100" y="110"/>
                    <a:pt x="101" y="108"/>
                  </a:cubicBezTo>
                  <a:cubicBezTo>
                    <a:pt x="101" y="107"/>
                    <a:pt x="101" y="105"/>
                    <a:pt x="100" y="103"/>
                  </a:cubicBezTo>
                  <a:cubicBezTo>
                    <a:pt x="99" y="102"/>
                    <a:pt x="97" y="102"/>
                    <a:pt x="96" y="100"/>
                  </a:cubicBezTo>
                  <a:cubicBezTo>
                    <a:pt x="95" y="99"/>
                    <a:pt x="94" y="97"/>
                    <a:pt x="95" y="95"/>
                  </a:cubicBezTo>
                  <a:cubicBezTo>
                    <a:pt x="95" y="94"/>
                    <a:pt x="98" y="95"/>
                    <a:pt x="98" y="94"/>
                  </a:cubicBezTo>
                  <a:cubicBezTo>
                    <a:pt x="99" y="93"/>
                    <a:pt x="97" y="93"/>
                    <a:pt x="96" y="92"/>
                  </a:cubicBezTo>
                  <a:cubicBezTo>
                    <a:pt x="95" y="89"/>
                    <a:pt x="94" y="86"/>
                    <a:pt x="93" y="83"/>
                  </a:cubicBezTo>
                  <a:cubicBezTo>
                    <a:pt x="92" y="80"/>
                    <a:pt x="90" y="78"/>
                    <a:pt x="89" y="76"/>
                  </a:cubicBezTo>
                  <a:cubicBezTo>
                    <a:pt x="87" y="74"/>
                    <a:pt x="86" y="72"/>
                    <a:pt x="84" y="70"/>
                  </a:cubicBezTo>
                  <a:cubicBezTo>
                    <a:pt x="81" y="68"/>
                    <a:pt x="77" y="67"/>
                    <a:pt x="74" y="65"/>
                  </a:cubicBezTo>
                  <a:cubicBezTo>
                    <a:pt x="70" y="63"/>
                    <a:pt x="66" y="61"/>
                    <a:pt x="61" y="60"/>
                  </a:cubicBezTo>
                  <a:cubicBezTo>
                    <a:pt x="59" y="59"/>
                    <a:pt x="57" y="60"/>
                    <a:pt x="55" y="60"/>
                  </a:cubicBezTo>
                  <a:cubicBezTo>
                    <a:pt x="52" y="59"/>
                    <a:pt x="49" y="58"/>
                    <a:pt x="47" y="56"/>
                  </a:cubicBezTo>
                  <a:cubicBezTo>
                    <a:pt x="46" y="55"/>
                    <a:pt x="48" y="53"/>
                    <a:pt x="47" y="52"/>
                  </a:cubicBezTo>
                  <a:cubicBezTo>
                    <a:pt x="46" y="51"/>
                    <a:pt x="45" y="54"/>
                    <a:pt x="43" y="53"/>
                  </a:cubicBezTo>
                  <a:cubicBezTo>
                    <a:pt x="41" y="53"/>
                    <a:pt x="40" y="52"/>
                    <a:pt x="39" y="51"/>
                  </a:cubicBezTo>
                  <a:cubicBezTo>
                    <a:pt x="37" y="49"/>
                    <a:pt x="35" y="47"/>
                    <a:pt x="35" y="45"/>
                  </a:cubicBezTo>
                  <a:cubicBezTo>
                    <a:pt x="34" y="43"/>
                    <a:pt x="37" y="42"/>
                    <a:pt x="37" y="40"/>
                  </a:cubicBezTo>
                  <a:cubicBezTo>
                    <a:pt x="37" y="39"/>
                    <a:pt x="36" y="37"/>
                    <a:pt x="35" y="38"/>
                  </a:cubicBezTo>
                  <a:cubicBezTo>
                    <a:pt x="34" y="40"/>
                    <a:pt x="33" y="43"/>
                    <a:pt x="32" y="45"/>
                  </a:cubicBezTo>
                  <a:cubicBezTo>
                    <a:pt x="32" y="47"/>
                    <a:pt x="32" y="48"/>
                    <a:pt x="31" y="50"/>
                  </a:cubicBezTo>
                  <a:cubicBezTo>
                    <a:pt x="30" y="52"/>
                    <a:pt x="28" y="53"/>
                    <a:pt x="27" y="54"/>
                  </a:cubicBezTo>
                  <a:cubicBezTo>
                    <a:pt x="26" y="54"/>
                    <a:pt x="24" y="54"/>
                    <a:pt x="24" y="53"/>
                  </a:cubicBezTo>
                  <a:cubicBezTo>
                    <a:pt x="22" y="52"/>
                    <a:pt x="22" y="50"/>
                    <a:pt x="22" y="48"/>
                  </a:cubicBezTo>
                  <a:cubicBezTo>
                    <a:pt x="22" y="47"/>
                    <a:pt x="25" y="48"/>
                    <a:pt x="24" y="47"/>
                  </a:cubicBezTo>
                  <a:cubicBezTo>
                    <a:pt x="23" y="44"/>
                    <a:pt x="22" y="41"/>
                    <a:pt x="19" y="39"/>
                  </a:cubicBezTo>
                  <a:cubicBezTo>
                    <a:pt x="18" y="37"/>
                    <a:pt x="15" y="38"/>
                    <a:pt x="13" y="37"/>
                  </a:cubicBezTo>
                  <a:cubicBezTo>
                    <a:pt x="13" y="36"/>
                    <a:pt x="15" y="35"/>
                    <a:pt x="17" y="35"/>
                  </a:cubicBezTo>
                  <a:cubicBezTo>
                    <a:pt x="19" y="34"/>
                    <a:pt x="22" y="36"/>
                    <a:pt x="25" y="35"/>
                  </a:cubicBezTo>
                  <a:cubicBezTo>
                    <a:pt x="27" y="35"/>
                    <a:pt x="27" y="31"/>
                    <a:pt x="29" y="31"/>
                  </a:cubicBezTo>
                  <a:cubicBezTo>
                    <a:pt x="30" y="31"/>
                    <a:pt x="31" y="33"/>
                    <a:pt x="32" y="34"/>
                  </a:cubicBezTo>
                  <a:cubicBezTo>
                    <a:pt x="33" y="34"/>
                    <a:pt x="35" y="33"/>
                    <a:pt x="35" y="32"/>
                  </a:cubicBezTo>
                  <a:cubicBezTo>
                    <a:pt x="36" y="31"/>
                    <a:pt x="38" y="28"/>
                    <a:pt x="37" y="26"/>
                  </a:cubicBezTo>
                  <a:cubicBezTo>
                    <a:pt x="36" y="25"/>
                    <a:pt x="33" y="27"/>
                    <a:pt x="32" y="27"/>
                  </a:cubicBezTo>
                  <a:cubicBezTo>
                    <a:pt x="27" y="27"/>
                    <a:pt x="22" y="29"/>
                    <a:pt x="17" y="28"/>
                  </a:cubicBezTo>
                  <a:cubicBezTo>
                    <a:pt x="15" y="27"/>
                    <a:pt x="15" y="25"/>
                    <a:pt x="14" y="23"/>
                  </a:cubicBezTo>
                  <a:cubicBezTo>
                    <a:pt x="13" y="21"/>
                    <a:pt x="11" y="18"/>
                    <a:pt x="9" y="17"/>
                  </a:cubicBezTo>
                  <a:cubicBezTo>
                    <a:pt x="7" y="16"/>
                    <a:pt x="3" y="18"/>
                    <a:pt x="1" y="17"/>
                  </a:cubicBezTo>
                  <a:cubicBezTo>
                    <a:pt x="0" y="15"/>
                    <a:pt x="3" y="14"/>
                    <a:pt x="4" y="12"/>
                  </a:cubicBezTo>
                  <a:cubicBezTo>
                    <a:pt x="5" y="11"/>
                    <a:pt x="5" y="8"/>
                    <a:pt x="6" y="7"/>
                  </a:cubicBezTo>
                  <a:cubicBezTo>
                    <a:pt x="9" y="4"/>
                    <a:pt x="13" y="4"/>
                    <a:pt x="16" y="3"/>
                  </a:cubicBezTo>
                  <a:cubicBezTo>
                    <a:pt x="18" y="2"/>
                    <a:pt x="20" y="0"/>
                    <a:pt x="23" y="1"/>
                  </a:cubicBezTo>
                  <a:cubicBezTo>
                    <a:pt x="27" y="1"/>
                    <a:pt x="30" y="4"/>
                    <a:pt x="33" y="6"/>
                  </a:cubicBezTo>
                  <a:cubicBezTo>
                    <a:pt x="35" y="6"/>
                    <a:pt x="37" y="4"/>
                    <a:pt x="39" y="5"/>
                  </a:cubicBezTo>
                  <a:cubicBezTo>
                    <a:pt x="41" y="7"/>
                    <a:pt x="43" y="11"/>
                    <a:pt x="43" y="14"/>
                  </a:cubicBezTo>
                  <a:cubicBezTo>
                    <a:pt x="44" y="18"/>
                    <a:pt x="40" y="22"/>
                    <a:pt x="41" y="26"/>
                  </a:cubicBezTo>
                  <a:cubicBezTo>
                    <a:pt x="41" y="30"/>
                    <a:pt x="43" y="34"/>
                    <a:pt x="45" y="37"/>
                  </a:cubicBezTo>
                  <a:cubicBezTo>
                    <a:pt x="46" y="38"/>
                    <a:pt x="46" y="35"/>
                    <a:pt x="46" y="34"/>
                  </a:cubicBezTo>
                  <a:cubicBezTo>
                    <a:pt x="46" y="33"/>
                    <a:pt x="47" y="33"/>
                    <a:pt x="47" y="34"/>
                  </a:cubicBezTo>
                  <a:cubicBezTo>
                    <a:pt x="48" y="36"/>
                    <a:pt x="47" y="40"/>
                    <a:pt x="49" y="42"/>
                  </a:cubicBezTo>
                  <a:cubicBezTo>
                    <a:pt x="50" y="44"/>
                    <a:pt x="53" y="46"/>
                    <a:pt x="55" y="45"/>
                  </a:cubicBezTo>
                  <a:cubicBezTo>
                    <a:pt x="60" y="43"/>
                    <a:pt x="64" y="38"/>
                    <a:pt x="67" y="33"/>
                  </a:cubicBezTo>
                  <a:cubicBezTo>
                    <a:pt x="68" y="32"/>
                    <a:pt x="67" y="29"/>
                    <a:pt x="68" y="28"/>
                  </a:cubicBezTo>
                  <a:cubicBezTo>
                    <a:pt x="71" y="27"/>
                    <a:pt x="74" y="29"/>
                    <a:pt x="76" y="28"/>
                  </a:cubicBezTo>
                  <a:cubicBezTo>
                    <a:pt x="78" y="27"/>
                    <a:pt x="77" y="23"/>
                    <a:pt x="79" y="21"/>
                  </a:cubicBezTo>
                  <a:cubicBezTo>
                    <a:pt x="81" y="19"/>
                    <a:pt x="84" y="18"/>
                    <a:pt x="87" y="17"/>
                  </a:cubicBezTo>
                  <a:cubicBezTo>
                    <a:pt x="89" y="17"/>
                    <a:pt x="92" y="17"/>
                    <a:pt x="94" y="18"/>
                  </a:cubicBezTo>
                  <a:cubicBezTo>
                    <a:pt x="100" y="22"/>
                    <a:pt x="105" y="27"/>
                    <a:pt x="111" y="30"/>
                  </a:cubicBezTo>
                  <a:cubicBezTo>
                    <a:pt x="112" y="31"/>
                    <a:pt x="115" y="29"/>
                    <a:pt x="116" y="30"/>
                  </a:cubicBezTo>
                  <a:cubicBezTo>
                    <a:pt x="120" y="31"/>
                    <a:pt x="124" y="32"/>
                    <a:pt x="127" y="34"/>
                  </a:cubicBezTo>
                  <a:lnTo>
                    <a:pt x="127" y="87"/>
                  </a:lnTo>
                  <a:cubicBezTo>
                    <a:pt x="127" y="89"/>
                    <a:pt x="124" y="90"/>
                    <a:pt x="124" y="92"/>
                  </a:cubicBezTo>
                  <a:cubicBezTo>
                    <a:pt x="124" y="93"/>
                    <a:pt x="126" y="95"/>
                    <a:pt x="126" y="96"/>
                  </a:cubicBezTo>
                  <a:lnTo>
                    <a:pt x="124" y="128"/>
                  </a:ln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80" name="Freeform 2510"/>
            <p:cNvSpPr>
              <a:spLocks noChangeAspect="1"/>
            </p:cNvSpPr>
            <p:nvPr/>
          </p:nvSpPr>
          <p:spPr bwMode="auto">
            <a:xfrm>
              <a:off x="29901375" y="13418747"/>
              <a:ext cx="183137" cy="159961"/>
            </a:xfrm>
            <a:custGeom>
              <a:avLst/>
              <a:gdLst>
                <a:gd name="T0" fmla="*/ 23 w 23"/>
                <a:gd name="T1" fmla="*/ 0 h 23"/>
                <a:gd name="T2" fmla="*/ 19 w 23"/>
                <a:gd name="T3" fmla="*/ 5 h 23"/>
                <a:gd name="T4" fmla="*/ 11 w 23"/>
                <a:gd name="T5" fmla="*/ 7 h 23"/>
                <a:gd name="T6" fmla="*/ 5 w 23"/>
                <a:gd name="T7" fmla="*/ 12 h 23"/>
                <a:gd name="T8" fmla="*/ 4 w 23"/>
                <a:gd name="T9" fmla="*/ 20 h 23"/>
                <a:gd name="T10" fmla="*/ 0 w 23"/>
                <a:gd name="T11" fmla="*/ 25 h 23"/>
                <a:gd name="T12" fmla="*/ 4 w 23"/>
                <a:gd name="T13" fmla="*/ 26 h 23"/>
                <a:gd name="T14" fmla="*/ 13 w 23"/>
                <a:gd name="T15" fmla="*/ 22 h 23"/>
                <a:gd name="T16" fmla="*/ 16 w 23"/>
                <a:gd name="T17" fmla="*/ 21 h 23"/>
                <a:gd name="T18" fmla="*/ 23 w 23"/>
                <a:gd name="T19" fmla="*/ 14 h 23"/>
                <a:gd name="T20" fmla="*/ 27 w 23"/>
                <a:gd name="T21" fmla="*/ 9 h 23"/>
                <a:gd name="T22" fmla="*/ 27 w 23"/>
                <a:gd name="T23" fmla="*/ 4 h 23"/>
                <a:gd name="T24" fmla="*/ 23 w 23"/>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3"/>
                <a:gd name="T41" fmla="*/ 23 w 2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3">
                  <a:moveTo>
                    <a:pt x="20" y="0"/>
                  </a:moveTo>
                  <a:cubicBezTo>
                    <a:pt x="19" y="2"/>
                    <a:pt x="18" y="3"/>
                    <a:pt x="16" y="4"/>
                  </a:cubicBezTo>
                  <a:cubicBezTo>
                    <a:pt x="14" y="5"/>
                    <a:pt x="11" y="5"/>
                    <a:pt x="9" y="6"/>
                  </a:cubicBezTo>
                  <a:cubicBezTo>
                    <a:pt x="7" y="7"/>
                    <a:pt x="5" y="8"/>
                    <a:pt x="4" y="10"/>
                  </a:cubicBezTo>
                  <a:cubicBezTo>
                    <a:pt x="3" y="12"/>
                    <a:pt x="4" y="15"/>
                    <a:pt x="3" y="17"/>
                  </a:cubicBezTo>
                  <a:cubicBezTo>
                    <a:pt x="3" y="18"/>
                    <a:pt x="1" y="20"/>
                    <a:pt x="0" y="21"/>
                  </a:cubicBezTo>
                  <a:cubicBezTo>
                    <a:pt x="0" y="22"/>
                    <a:pt x="2" y="23"/>
                    <a:pt x="3" y="22"/>
                  </a:cubicBezTo>
                  <a:cubicBezTo>
                    <a:pt x="6" y="22"/>
                    <a:pt x="8" y="20"/>
                    <a:pt x="11" y="19"/>
                  </a:cubicBezTo>
                  <a:cubicBezTo>
                    <a:pt x="12" y="18"/>
                    <a:pt x="13" y="19"/>
                    <a:pt x="14" y="18"/>
                  </a:cubicBezTo>
                  <a:cubicBezTo>
                    <a:pt x="16" y="17"/>
                    <a:pt x="18" y="14"/>
                    <a:pt x="20" y="12"/>
                  </a:cubicBezTo>
                  <a:cubicBezTo>
                    <a:pt x="21" y="11"/>
                    <a:pt x="22" y="10"/>
                    <a:pt x="23" y="8"/>
                  </a:cubicBezTo>
                  <a:cubicBezTo>
                    <a:pt x="23" y="7"/>
                    <a:pt x="23" y="5"/>
                    <a:pt x="23" y="3"/>
                  </a:cubicBezTo>
                  <a:cubicBezTo>
                    <a:pt x="22" y="2"/>
                    <a:pt x="21" y="1"/>
                    <a:pt x="20"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81" name="Freeform 2512"/>
            <p:cNvSpPr>
              <a:spLocks noChangeAspect="1"/>
            </p:cNvSpPr>
            <p:nvPr/>
          </p:nvSpPr>
          <p:spPr bwMode="auto">
            <a:xfrm>
              <a:off x="20461500" y="15258303"/>
              <a:ext cx="141518" cy="175958"/>
            </a:xfrm>
            <a:custGeom>
              <a:avLst/>
              <a:gdLst>
                <a:gd name="T0" fmla="*/ 22 w 18"/>
                <a:gd name="T1" fmla="*/ 19 h 24"/>
                <a:gd name="T2" fmla="*/ 22 w 18"/>
                <a:gd name="T3" fmla="*/ 13 h 24"/>
                <a:gd name="T4" fmla="*/ 22 w 18"/>
                <a:gd name="T5" fmla="*/ 6 h 24"/>
                <a:gd name="T6" fmla="*/ 11 w 18"/>
                <a:gd name="T7" fmla="*/ 0 h 24"/>
                <a:gd name="T8" fmla="*/ 5 w 18"/>
                <a:gd name="T9" fmla="*/ 5 h 24"/>
                <a:gd name="T10" fmla="*/ 1 w 18"/>
                <a:gd name="T11" fmla="*/ 12 h 24"/>
                <a:gd name="T12" fmla="*/ 1 w 18"/>
                <a:gd name="T13" fmla="*/ 21 h 24"/>
                <a:gd name="T14" fmla="*/ 9 w 18"/>
                <a:gd name="T15" fmla="*/ 27 h 24"/>
                <a:gd name="T16" fmla="*/ 16 w 18"/>
                <a:gd name="T17" fmla="*/ 29 h 24"/>
                <a:gd name="T18" fmla="*/ 20 w 18"/>
                <a:gd name="T19" fmla="*/ 27 h 24"/>
                <a:gd name="T20" fmla="*/ 22 w 18"/>
                <a:gd name="T21" fmla="*/ 19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4"/>
                <a:gd name="T35" fmla="*/ 18 w 1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4">
                  <a:moveTo>
                    <a:pt x="18" y="16"/>
                  </a:moveTo>
                  <a:cubicBezTo>
                    <a:pt x="18" y="14"/>
                    <a:pt x="18" y="13"/>
                    <a:pt x="18" y="11"/>
                  </a:cubicBezTo>
                  <a:cubicBezTo>
                    <a:pt x="18" y="9"/>
                    <a:pt x="17" y="7"/>
                    <a:pt x="18" y="5"/>
                  </a:cubicBezTo>
                  <a:cubicBezTo>
                    <a:pt x="15" y="3"/>
                    <a:pt x="12" y="0"/>
                    <a:pt x="9" y="0"/>
                  </a:cubicBezTo>
                  <a:cubicBezTo>
                    <a:pt x="7" y="0"/>
                    <a:pt x="6" y="2"/>
                    <a:pt x="4" y="4"/>
                  </a:cubicBezTo>
                  <a:cubicBezTo>
                    <a:pt x="3" y="6"/>
                    <a:pt x="1" y="8"/>
                    <a:pt x="1" y="10"/>
                  </a:cubicBezTo>
                  <a:cubicBezTo>
                    <a:pt x="0" y="12"/>
                    <a:pt x="0" y="15"/>
                    <a:pt x="1" y="17"/>
                  </a:cubicBezTo>
                  <a:cubicBezTo>
                    <a:pt x="2" y="19"/>
                    <a:pt x="4" y="21"/>
                    <a:pt x="7" y="22"/>
                  </a:cubicBezTo>
                  <a:cubicBezTo>
                    <a:pt x="8" y="23"/>
                    <a:pt x="11" y="24"/>
                    <a:pt x="13" y="24"/>
                  </a:cubicBezTo>
                  <a:cubicBezTo>
                    <a:pt x="14" y="24"/>
                    <a:pt x="15" y="23"/>
                    <a:pt x="16" y="22"/>
                  </a:cubicBezTo>
                  <a:cubicBezTo>
                    <a:pt x="17" y="21"/>
                    <a:pt x="18" y="19"/>
                    <a:pt x="18" y="1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82" name="Freeform 2513"/>
            <p:cNvSpPr>
              <a:spLocks noChangeAspect="1"/>
            </p:cNvSpPr>
            <p:nvPr/>
          </p:nvSpPr>
          <p:spPr bwMode="auto">
            <a:xfrm>
              <a:off x="18555213" y="14282538"/>
              <a:ext cx="1373524" cy="1335675"/>
            </a:xfrm>
            <a:custGeom>
              <a:avLst/>
              <a:gdLst>
                <a:gd name="T0" fmla="*/ 205 w 171"/>
                <a:gd name="T1" fmla="*/ 18 h 182"/>
                <a:gd name="T2" fmla="*/ 199 w 171"/>
                <a:gd name="T3" fmla="*/ 17 h 182"/>
                <a:gd name="T4" fmla="*/ 195 w 171"/>
                <a:gd name="T5" fmla="*/ 20 h 182"/>
                <a:gd name="T6" fmla="*/ 191 w 171"/>
                <a:gd name="T7" fmla="*/ 18 h 182"/>
                <a:gd name="T8" fmla="*/ 183 w 171"/>
                <a:gd name="T9" fmla="*/ 28 h 182"/>
                <a:gd name="T10" fmla="*/ 177 w 171"/>
                <a:gd name="T11" fmla="*/ 28 h 182"/>
                <a:gd name="T12" fmla="*/ 171 w 171"/>
                <a:gd name="T13" fmla="*/ 20 h 182"/>
                <a:gd name="T14" fmla="*/ 162 w 171"/>
                <a:gd name="T15" fmla="*/ 22 h 182"/>
                <a:gd name="T16" fmla="*/ 147 w 171"/>
                <a:gd name="T17" fmla="*/ 25 h 182"/>
                <a:gd name="T18" fmla="*/ 141 w 171"/>
                <a:gd name="T19" fmla="*/ 25 h 182"/>
                <a:gd name="T20" fmla="*/ 141 w 171"/>
                <a:gd name="T21" fmla="*/ 90 h 182"/>
                <a:gd name="T22" fmla="*/ 125 w 171"/>
                <a:gd name="T23" fmla="*/ 90 h 182"/>
                <a:gd name="T24" fmla="*/ 125 w 171"/>
                <a:gd name="T25" fmla="*/ 141 h 182"/>
                <a:gd name="T26" fmla="*/ 123 w 171"/>
                <a:gd name="T27" fmla="*/ 208 h 182"/>
                <a:gd name="T28" fmla="*/ 120 w 171"/>
                <a:gd name="T29" fmla="*/ 212 h 182"/>
                <a:gd name="T30" fmla="*/ 115 w 171"/>
                <a:gd name="T31" fmla="*/ 214 h 182"/>
                <a:gd name="T32" fmla="*/ 111 w 171"/>
                <a:gd name="T33" fmla="*/ 218 h 182"/>
                <a:gd name="T34" fmla="*/ 104 w 171"/>
                <a:gd name="T35" fmla="*/ 215 h 182"/>
                <a:gd name="T36" fmla="*/ 95 w 171"/>
                <a:gd name="T37" fmla="*/ 218 h 182"/>
                <a:gd name="T38" fmla="*/ 86 w 171"/>
                <a:gd name="T39" fmla="*/ 214 h 182"/>
                <a:gd name="T40" fmla="*/ 84 w 171"/>
                <a:gd name="T41" fmla="*/ 207 h 182"/>
                <a:gd name="T42" fmla="*/ 79 w 171"/>
                <a:gd name="T43" fmla="*/ 201 h 182"/>
                <a:gd name="T44" fmla="*/ 76 w 171"/>
                <a:gd name="T45" fmla="*/ 203 h 182"/>
                <a:gd name="T46" fmla="*/ 76 w 171"/>
                <a:gd name="T47" fmla="*/ 211 h 182"/>
                <a:gd name="T48" fmla="*/ 71 w 171"/>
                <a:gd name="T49" fmla="*/ 211 h 182"/>
                <a:gd name="T50" fmla="*/ 60 w 171"/>
                <a:gd name="T51" fmla="*/ 202 h 182"/>
                <a:gd name="T52" fmla="*/ 53 w 171"/>
                <a:gd name="T53" fmla="*/ 185 h 182"/>
                <a:gd name="T54" fmla="*/ 53 w 171"/>
                <a:gd name="T55" fmla="*/ 176 h 182"/>
                <a:gd name="T56" fmla="*/ 48 w 171"/>
                <a:gd name="T57" fmla="*/ 168 h 182"/>
                <a:gd name="T58" fmla="*/ 49 w 171"/>
                <a:gd name="T59" fmla="*/ 162 h 182"/>
                <a:gd name="T60" fmla="*/ 47 w 171"/>
                <a:gd name="T61" fmla="*/ 156 h 182"/>
                <a:gd name="T62" fmla="*/ 47 w 171"/>
                <a:gd name="T63" fmla="*/ 148 h 182"/>
                <a:gd name="T64" fmla="*/ 44 w 171"/>
                <a:gd name="T65" fmla="*/ 137 h 182"/>
                <a:gd name="T66" fmla="*/ 42 w 171"/>
                <a:gd name="T67" fmla="*/ 124 h 182"/>
                <a:gd name="T68" fmla="*/ 42 w 171"/>
                <a:gd name="T69" fmla="*/ 111 h 182"/>
                <a:gd name="T70" fmla="*/ 44 w 171"/>
                <a:gd name="T71" fmla="*/ 102 h 182"/>
                <a:gd name="T72" fmla="*/ 31 w 171"/>
                <a:gd name="T73" fmla="*/ 85 h 182"/>
                <a:gd name="T74" fmla="*/ 24 w 171"/>
                <a:gd name="T75" fmla="*/ 71 h 182"/>
                <a:gd name="T76" fmla="*/ 24 w 171"/>
                <a:gd name="T77" fmla="*/ 59 h 182"/>
                <a:gd name="T78" fmla="*/ 16 w 171"/>
                <a:gd name="T79" fmla="*/ 49 h 182"/>
                <a:gd name="T80" fmla="*/ 12 w 171"/>
                <a:gd name="T81" fmla="*/ 37 h 182"/>
                <a:gd name="T82" fmla="*/ 1 w 171"/>
                <a:gd name="T83" fmla="*/ 23 h 182"/>
                <a:gd name="T84" fmla="*/ 0 w 171"/>
                <a:gd name="T85" fmla="*/ 12 h 182"/>
                <a:gd name="T86" fmla="*/ 2 w 171"/>
                <a:gd name="T87" fmla="*/ 5 h 182"/>
                <a:gd name="T88" fmla="*/ 11 w 171"/>
                <a:gd name="T89" fmla="*/ 5 h 182"/>
                <a:gd name="T90" fmla="*/ 20 w 171"/>
                <a:gd name="T91" fmla="*/ 0 h 182"/>
                <a:gd name="T92" fmla="*/ 29 w 171"/>
                <a:gd name="T93" fmla="*/ 2 h 182"/>
                <a:gd name="T94" fmla="*/ 36 w 171"/>
                <a:gd name="T95" fmla="*/ 7 h 182"/>
                <a:gd name="T96" fmla="*/ 102 w 171"/>
                <a:gd name="T97" fmla="*/ 7 h 182"/>
                <a:gd name="T98" fmla="*/ 109 w 171"/>
                <a:gd name="T99" fmla="*/ 14 h 182"/>
                <a:gd name="T100" fmla="*/ 119 w 171"/>
                <a:gd name="T101" fmla="*/ 17 h 182"/>
                <a:gd name="T102" fmla="*/ 133 w 171"/>
                <a:gd name="T103" fmla="*/ 19 h 182"/>
                <a:gd name="T104" fmla="*/ 141 w 171"/>
                <a:gd name="T105" fmla="*/ 17 h 182"/>
                <a:gd name="T106" fmla="*/ 151 w 171"/>
                <a:gd name="T107" fmla="*/ 19 h 182"/>
                <a:gd name="T108" fmla="*/ 180 w 171"/>
                <a:gd name="T109" fmla="*/ 13 h 182"/>
                <a:gd name="T110" fmla="*/ 193 w 171"/>
                <a:gd name="T111" fmla="*/ 10 h 182"/>
                <a:gd name="T112" fmla="*/ 199 w 171"/>
                <a:gd name="T113" fmla="*/ 11 h 182"/>
                <a:gd name="T114" fmla="*/ 205 w 171"/>
                <a:gd name="T115" fmla="*/ 18 h 1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1"/>
                <a:gd name="T175" fmla="*/ 0 h 182"/>
                <a:gd name="T176" fmla="*/ 171 w 171"/>
                <a:gd name="T177" fmla="*/ 182 h 18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1" h="182">
                  <a:moveTo>
                    <a:pt x="171" y="15"/>
                  </a:moveTo>
                  <a:cubicBezTo>
                    <a:pt x="169" y="14"/>
                    <a:pt x="167" y="14"/>
                    <a:pt x="166" y="14"/>
                  </a:cubicBezTo>
                  <a:cubicBezTo>
                    <a:pt x="165" y="15"/>
                    <a:pt x="164" y="17"/>
                    <a:pt x="163" y="17"/>
                  </a:cubicBezTo>
                  <a:cubicBezTo>
                    <a:pt x="161" y="17"/>
                    <a:pt x="160" y="15"/>
                    <a:pt x="159" y="15"/>
                  </a:cubicBezTo>
                  <a:cubicBezTo>
                    <a:pt x="156" y="17"/>
                    <a:pt x="155" y="21"/>
                    <a:pt x="153" y="23"/>
                  </a:cubicBezTo>
                  <a:cubicBezTo>
                    <a:pt x="152" y="24"/>
                    <a:pt x="150" y="24"/>
                    <a:pt x="148" y="23"/>
                  </a:cubicBezTo>
                  <a:cubicBezTo>
                    <a:pt x="146" y="22"/>
                    <a:pt x="146" y="18"/>
                    <a:pt x="143" y="17"/>
                  </a:cubicBezTo>
                  <a:cubicBezTo>
                    <a:pt x="141" y="16"/>
                    <a:pt x="138" y="17"/>
                    <a:pt x="135" y="18"/>
                  </a:cubicBezTo>
                  <a:cubicBezTo>
                    <a:pt x="131" y="18"/>
                    <a:pt x="127" y="21"/>
                    <a:pt x="123" y="21"/>
                  </a:cubicBezTo>
                  <a:lnTo>
                    <a:pt x="118" y="21"/>
                  </a:lnTo>
                  <a:lnTo>
                    <a:pt x="118" y="75"/>
                  </a:lnTo>
                  <a:lnTo>
                    <a:pt x="104" y="75"/>
                  </a:lnTo>
                  <a:lnTo>
                    <a:pt x="104" y="117"/>
                  </a:lnTo>
                  <a:lnTo>
                    <a:pt x="103" y="173"/>
                  </a:lnTo>
                  <a:cubicBezTo>
                    <a:pt x="102" y="174"/>
                    <a:pt x="101" y="175"/>
                    <a:pt x="100" y="176"/>
                  </a:cubicBezTo>
                  <a:cubicBezTo>
                    <a:pt x="98" y="177"/>
                    <a:pt x="97" y="177"/>
                    <a:pt x="96" y="178"/>
                  </a:cubicBezTo>
                  <a:cubicBezTo>
                    <a:pt x="95" y="179"/>
                    <a:pt x="94" y="181"/>
                    <a:pt x="93" y="181"/>
                  </a:cubicBezTo>
                  <a:cubicBezTo>
                    <a:pt x="91" y="182"/>
                    <a:pt x="89" y="179"/>
                    <a:pt x="87" y="179"/>
                  </a:cubicBezTo>
                  <a:cubicBezTo>
                    <a:pt x="84" y="179"/>
                    <a:pt x="82" y="181"/>
                    <a:pt x="79" y="181"/>
                  </a:cubicBezTo>
                  <a:cubicBezTo>
                    <a:pt x="77" y="180"/>
                    <a:pt x="74" y="180"/>
                    <a:pt x="72" y="178"/>
                  </a:cubicBezTo>
                  <a:cubicBezTo>
                    <a:pt x="70" y="177"/>
                    <a:pt x="71" y="174"/>
                    <a:pt x="70" y="172"/>
                  </a:cubicBezTo>
                  <a:cubicBezTo>
                    <a:pt x="69" y="170"/>
                    <a:pt x="68" y="167"/>
                    <a:pt x="66" y="167"/>
                  </a:cubicBezTo>
                  <a:cubicBezTo>
                    <a:pt x="65" y="166"/>
                    <a:pt x="63" y="168"/>
                    <a:pt x="63" y="169"/>
                  </a:cubicBezTo>
                  <a:cubicBezTo>
                    <a:pt x="62" y="171"/>
                    <a:pt x="63" y="173"/>
                    <a:pt x="63" y="175"/>
                  </a:cubicBezTo>
                  <a:cubicBezTo>
                    <a:pt x="62" y="175"/>
                    <a:pt x="60" y="175"/>
                    <a:pt x="59" y="175"/>
                  </a:cubicBezTo>
                  <a:cubicBezTo>
                    <a:pt x="56" y="173"/>
                    <a:pt x="53" y="171"/>
                    <a:pt x="50" y="168"/>
                  </a:cubicBezTo>
                  <a:cubicBezTo>
                    <a:pt x="48" y="164"/>
                    <a:pt x="46" y="159"/>
                    <a:pt x="44" y="154"/>
                  </a:cubicBezTo>
                  <a:cubicBezTo>
                    <a:pt x="44" y="152"/>
                    <a:pt x="44" y="149"/>
                    <a:pt x="44" y="146"/>
                  </a:cubicBezTo>
                  <a:cubicBezTo>
                    <a:pt x="43" y="143"/>
                    <a:pt x="41" y="142"/>
                    <a:pt x="40" y="140"/>
                  </a:cubicBezTo>
                  <a:cubicBezTo>
                    <a:pt x="40" y="138"/>
                    <a:pt x="41" y="137"/>
                    <a:pt x="41" y="135"/>
                  </a:cubicBezTo>
                  <a:cubicBezTo>
                    <a:pt x="40" y="133"/>
                    <a:pt x="39" y="132"/>
                    <a:pt x="39" y="130"/>
                  </a:cubicBezTo>
                  <a:cubicBezTo>
                    <a:pt x="38" y="127"/>
                    <a:pt x="39" y="125"/>
                    <a:pt x="39" y="123"/>
                  </a:cubicBezTo>
                  <a:cubicBezTo>
                    <a:pt x="38" y="120"/>
                    <a:pt x="37" y="117"/>
                    <a:pt x="37" y="114"/>
                  </a:cubicBezTo>
                  <a:cubicBezTo>
                    <a:pt x="36" y="110"/>
                    <a:pt x="35" y="107"/>
                    <a:pt x="35" y="103"/>
                  </a:cubicBezTo>
                  <a:cubicBezTo>
                    <a:pt x="35" y="99"/>
                    <a:pt x="34" y="96"/>
                    <a:pt x="35" y="92"/>
                  </a:cubicBezTo>
                  <a:cubicBezTo>
                    <a:pt x="35" y="89"/>
                    <a:pt x="38" y="87"/>
                    <a:pt x="37" y="85"/>
                  </a:cubicBezTo>
                  <a:cubicBezTo>
                    <a:pt x="35" y="79"/>
                    <a:pt x="30" y="76"/>
                    <a:pt x="26" y="71"/>
                  </a:cubicBezTo>
                  <a:cubicBezTo>
                    <a:pt x="24" y="67"/>
                    <a:pt x="21" y="63"/>
                    <a:pt x="20" y="59"/>
                  </a:cubicBezTo>
                  <a:cubicBezTo>
                    <a:pt x="19" y="56"/>
                    <a:pt x="21" y="52"/>
                    <a:pt x="20" y="49"/>
                  </a:cubicBezTo>
                  <a:cubicBezTo>
                    <a:pt x="18" y="46"/>
                    <a:pt x="15" y="44"/>
                    <a:pt x="13" y="41"/>
                  </a:cubicBezTo>
                  <a:cubicBezTo>
                    <a:pt x="12" y="38"/>
                    <a:pt x="12" y="34"/>
                    <a:pt x="10" y="31"/>
                  </a:cubicBezTo>
                  <a:cubicBezTo>
                    <a:pt x="7" y="26"/>
                    <a:pt x="3" y="23"/>
                    <a:pt x="1" y="19"/>
                  </a:cubicBezTo>
                  <a:cubicBezTo>
                    <a:pt x="0" y="16"/>
                    <a:pt x="0" y="13"/>
                    <a:pt x="0" y="10"/>
                  </a:cubicBezTo>
                  <a:cubicBezTo>
                    <a:pt x="0" y="8"/>
                    <a:pt x="1" y="6"/>
                    <a:pt x="2" y="4"/>
                  </a:cubicBezTo>
                  <a:cubicBezTo>
                    <a:pt x="4" y="4"/>
                    <a:pt x="6" y="4"/>
                    <a:pt x="9" y="4"/>
                  </a:cubicBezTo>
                  <a:cubicBezTo>
                    <a:pt x="12" y="3"/>
                    <a:pt x="14" y="0"/>
                    <a:pt x="17" y="0"/>
                  </a:cubicBezTo>
                  <a:cubicBezTo>
                    <a:pt x="19" y="0"/>
                    <a:pt x="22" y="1"/>
                    <a:pt x="24" y="2"/>
                  </a:cubicBezTo>
                  <a:cubicBezTo>
                    <a:pt x="26" y="3"/>
                    <a:pt x="28" y="6"/>
                    <a:pt x="30" y="6"/>
                  </a:cubicBezTo>
                  <a:cubicBezTo>
                    <a:pt x="48" y="7"/>
                    <a:pt x="67" y="4"/>
                    <a:pt x="85" y="6"/>
                  </a:cubicBezTo>
                  <a:cubicBezTo>
                    <a:pt x="88" y="6"/>
                    <a:pt x="89" y="10"/>
                    <a:pt x="91" y="12"/>
                  </a:cubicBezTo>
                  <a:cubicBezTo>
                    <a:pt x="94" y="13"/>
                    <a:pt x="96" y="14"/>
                    <a:pt x="99" y="14"/>
                  </a:cubicBezTo>
                  <a:cubicBezTo>
                    <a:pt x="103" y="15"/>
                    <a:pt x="107" y="16"/>
                    <a:pt x="111" y="16"/>
                  </a:cubicBezTo>
                  <a:cubicBezTo>
                    <a:pt x="113" y="16"/>
                    <a:pt x="116" y="14"/>
                    <a:pt x="118" y="14"/>
                  </a:cubicBezTo>
                  <a:cubicBezTo>
                    <a:pt x="121" y="14"/>
                    <a:pt x="124" y="16"/>
                    <a:pt x="126" y="16"/>
                  </a:cubicBezTo>
                  <a:cubicBezTo>
                    <a:pt x="134" y="15"/>
                    <a:pt x="142" y="12"/>
                    <a:pt x="150" y="11"/>
                  </a:cubicBezTo>
                  <a:cubicBezTo>
                    <a:pt x="154" y="10"/>
                    <a:pt x="157" y="9"/>
                    <a:pt x="161" y="8"/>
                  </a:cubicBezTo>
                  <a:cubicBezTo>
                    <a:pt x="163" y="8"/>
                    <a:pt x="165" y="8"/>
                    <a:pt x="166" y="9"/>
                  </a:cubicBezTo>
                  <a:cubicBezTo>
                    <a:pt x="168" y="10"/>
                    <a:pt x="169" y="13"/>
                    <a:pt x="171" y="1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83" name="Freeform 2514"/>
            <p:cNvSpPr>
              <a:spLocks noChangeAspect="1"/>
            </p:cNvSpPr>
            <p:nvPr/>
          </p:nvSpPr>
          <p:spPr bwMode="auto">
            <a:xfrm>
              <a:off x="19395976" y="14386511"/>
              <a:ext cx="932333" cy="991761"/>
            </a:xfrm>
            <a:custGeom>
              <a:avLst/>
              <a:gdLst>
                <a:gd name="T0" fmla="*/ 139 w 116"/>
                <a:gd name="T1" fmla="*/ 76 h 135"/>
                <a:gd name="T2" fmla="*/ 137 w 116"/>
                <a:gd name="T3" fmla="*/ 73 h 135"/>
                <a:gd name="T4" fmla="*/ 137 w 116"/>
                <a:gd name="T5" fmla="*/ 70 h 135"/>
                <a:gd name="T6" fmla="*/ 128 w 116"/>
                <a:gd name="T7" fmla="*/ 66 h 135"/>
                <a:gd name="T8" fmla="*/ 121 w 116"/>
                <a:gd name="T9" fmla="*/ 65 h 135"/>
                <a:gd name="T10" fmla="*/ 116 w 116"/>
                <a:gd name="T11" fmla="*/ 58 h 135"/>
                <a:gd name="T12" fmla="*/ 116 w 116"/>
                <a:gd name="T13" fmla="*/ 47 h 135"/>
                <a:gd name="T14" fmla="*/ 111 w 116"/>
                <a:gd name="T15" fmla="*/ 47 h 135"/>
                <a:gd name="T16" fmla="*/ 111 w 116"/>
                <a:gd name="T17" fmla="*/ 40 h 135"/>
                <a:gd name="T18" fmla="*/ 99 w 116"/>
                <a:gd name="T19" fmla="*/ 32 h 135"/>
                <a:gd name="T20" fmla="*/ 93 w 116"/>
                <a:gd name="T21" fmla="*/ 30 h 135"/>
                <a:gd name="T22" fmla="*/ 90 w 116"/>
                <a:gd name="T23" fmla="*/ 18 h 135"/>
                <a:gd name="T24" fmla="*/ 85 w 116"/>
                <a:gd name="T25" fmla="*/ 11 h 135"/>
                <a:gd name="T26" fmla="*/ 80 w 116"/>
                <a:gd name="T27" fmla="*/ 1 h 135"/>
                <a:gd name="T28" fmla="*/ 74 w 116"/>
                <a:gd name="T29" fmla="*/ 0 h 135"/>
                <a:gd name="T30" fmla="*/ 71 w 116"/>
                <a:gd name="T31" fmla="*/ 4 h 135"/>
                <a:gd name="T32" fmla="*/ 66 w 116"/>
                <a:gd name="T33" fmla="*/ 1 h 135"/>
                <a:gd name="T34" fmla="*/ 59 w 116"/>
                <a:gd name="T35" fmla="*/ 11 h 135"/>
                <a:gd name="T36" fmla="*/ 53 w 116"/>
                <a:gd name="T37" fmla="*/ 11 h 135"/>
                <a:gd name="T38" fmla="*/ 47 w 116"/>
                <a:gd name="T39" fmla="*/ 4 h 135"/>
                <a:gd name="T40" fmla="*/ 37 w 116"/>
                <a:gd name="T41" fmla="*/ 5 h 135"/>
                <a:gd name="T42" fmla="*/ 23 w 116"/>
                <a:gd name="T43" fmla="*/ 8 h 135"/>
                <a:gd name="T44" fmla="*/ 17 w 116"/>
                <a:gd name="T45" fmla="*/ 8 h 135"/>
                <a:gd name="T46" fmla="*/ 17 w 116"/>
                <a:gd name="T47" fmla="*/ 73 h 135"/>
                <a:gd name="T48" fmla="*/ 0 w 116"/>
                <a:gd name="T49" fmla="*/ 73 h 135"/>
                <a:gd name="T50" fmla="*/ 0 w 116"/>
                <a:gd name="T51" fmla="*/ 124 h 135"/>
                <a:gd name="T52" fmla="*/ 5 w 116"/>
                <a:gd name="T53" fmla="*/ 128 h 135"/>
                <a:gd name="T54" fmla="*/ 7 w 116"/>
                <a:gd name="T55" fmla="*/ 139 h 135"/>
                <a:gd name="T56" fmla="*/ 11 w 116"/>
                <a:gd name="T57" fmla="*/ 145 h 135"/>
                <a:gd name="T58" fmla="*/ 6 w 116"/>
                <a:gd name="T59" fmla="*/ 155 h 135"/>
                <a:gd name="T60" fmla="*/ 8 w 116"/>
                <a:gd name="T61" fmla="*/ 161 h 135"/>
                <a:gd name="T62" fmla="*/ 14 w 116"/>
                <a:gd name="T63" fmla="*/ 158 h 135"/>
                <a:gd name="T64" fmla="*/ 25 w 116"/>
                <a:gd name="T65" fmla="*/ 160 h 135"/>
                <a:gd name="T66" fmla="*/ 26 w 116"/>
                <a:gd name="T67" fmla="*/ 156 h 135"/>
                <a:gd name="T68" fmla="*/ 35 w 116"/>
                <a:gd name="T69" fmla="*/ 150 h 135"/>
                <a:gd name="T70" fmla="*/ 40 w 116"/>
                <a:gd name="T71" fmla="*/ 144 h 135"/>
                <a:gd name="T72" fmla="*/ 43 w 116"/>
                <a:gd name="T73" fmla="*/ 134 h 135"/>
                <a:gd name="T74" fmla="*/ 49 w 116"/>
                <a:gd name="T75" fmla="*/ 132 h 135"/>
                <a:gd name="T76" fmla="*/ 55 w 116"/>
                <a:gd name="T77" fmla="*/ 132 h 135"/>
                <a:gd name="T78" fmla="*/ 60 w 116"/>
                <a:gd name="T79" fmla="*/ 139 h 135"/>
                <a:gd name="T80" fmla="*/ 68 w 116"/>
                <a:gd name="T81" fmla="*/ 142 h 135"/>
                <a:gd name="T82" fmla="*/ 73 w 116"/>
                <a:gd name="T83" fmla="*/ 140 h 135"/>
                <a:gd name="T84" fmla="*/ 84 w 116"/>
                <a:gd name="T85" fmla="*/ 139 h 135"/>
                <a:gd name="T86" fmla="*/ 86 w 116"/>
                <a:gd name="T87" fmla="*/ 132 h 135"/>
                <a:gd name="T88" fmla="*/ 89 w 116"/>
                <a:gd name="T89" fmla="*/ 121 h 135"/>
                <a:gd name="T90" fmla="*/ 97 w 116"/>
                <a:gd name="T91" fmla="*/ 119 h 135"/>
                <a:gd name="T92" fmla="*/ 104 w 116"/>
                <a:gd name="T93" fmla="*/ 112 h 135"/>
                <a:gd name="T94" fmla="*/ 107 w 116"/>
                <a:gd name="T95" fmla="*/ 101 h 135"/>
                <a:gd name="T96" fmla="*/ 121 w 116"/>
                <a:gd name="T97" fmla="*/ 88 h 135"/>
                <a:gd name="T98" fmla="*/ 129 w 116"/>
                <a:gd name="T99" fmla="*/ 82 h 135"/>
                <a:gd name="T100" fmla="*/ 134 w 116"/>
                <a:gd name="T101" fmla="*/ 79 h 135"/>
                <a:gd name="T102" fmla="*/ 139 w 116"/>
                <a:gd name="T103" fmla="*/ 76 h 1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6"/>
                <a:gd name="T157" fmla="*/ 0 h 135"/>
                <a:gd name="T158" fmla="*/ 116 w 116"/>
                <a:gd name="T159" fmla="*/ 135 h 1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6" h="135">
                  <a:moveTo>
                    <a:pt x="116" y="63"/>
                  </a:moveTo>
                  <a:cubicBezTo>
                    <a:pt x="115" y="63"/>
                    <a:pt x="115" y="62"/>
                    <a:pt x="114" y="61"/>
                  </a:cubicBezTo>
                  <a:cubicBezTo>
                    <a:pt x="114" y="60"/>
                    <a:pt x="115" y="58"/>
                    <a:pt x="114" y="58"/>
                  </a:cubicBezTo>
                  <a:cubicBezTo>
                    <a:pt x="112" y="56"/>
                    <a:pt x="110" y="56"/>
                    <a:pt x="107" y="55"/>
                  </a:cubicBezTo>
                  <a:cubicBezTo>
                    <a:pt x="105" y="54"/>
                    <a:pt x="103" y="56"/>
                    <a:pt x="101" y="54"/>
                  </a:cubicBezTo>
                  <a:cubicBezTo>
                    <a:pt x="99" y="53"/>
                    <a:pt x="98" y="51"/>
                    <a:pt x="97" y="48"/>
                  </a:cubicBezTo>
                  <a:cubicBezTo>
                    <a:pt x="97" y="45"/>
                    <a:pt x="99" y="41"/>
                    <a:pt x="97" y="39"/>
                  </a:cubicBezTo>
                  <a:cubicBezTo>
                    <a:pt x="97" y="37"/>
                    <a:pt x="94" y="40"/>
                    <a:pt x="93" y="39"/>
                  </a:cubicBezTo>
                  <a:cubicBezTo>
                    <a:pt x="92" y="37"/>
                    <a:pt x="94" y="35"/>
                    <a:pt x="93" y="33"/>
                  </a:cubicBezTo>
                  <a:cubicBezTo>
                    <a:pt x="90" y="31"/>
                    <a:pt x="86" y="29"/>
                    <a:pt x="83" y="27"/>
                  </a:cubicBezTo>
                  <a:cubicBezTo>
                    <a:pt x="81" y="26"/>
                    <a:pt x="79" y="27"/>
                    <a:pt x="78" y="25"/>
                  </a:cubicBezTo>
                  <a:cubicBezTo>
                    <a:pt x="76" y="22"/>
                    <a:pt x="76" y="18"/>
                    <a:pt x="75" y="15"/>
                  </a:cubicBezTo>
                  <a:cubicBezTo>
                    <a:pt x="74" y="13"/>
                    <a:pt x="73" y="11"/>
                    <a:pt x="71" y="9"/>
                  </a:cubicBezTo>
                  <a:cubicBezTo>
                    <a:pt x="70" y="6"/>
                    <a:pt x="68" y="3"/>
                    <a:pt x="67" y="1"/>
                  </a:cubicBezTo>
                  <a:cubicBezTo>
                    <a:pt x="65" y="0"/>
                    <a:pt x="63" y="0"/>
                    <a:pt x="62" y="0"/>
                  </a:cubicBezTo>
                  <a:cubicBezTo>
                    <a:pt x="61" y="1"/>
                    <a:pt x="60" y="3"/>
                    <a:pt x="59" y="3"/>
                  </a:cubicBezTo>
                  <a:cubicBezTo>
                    <a:pt x="57" y="3"/>
                    <a:pt x="56" y="1"/>
                    <a:pt x="55" y="1"/>
                  </a:cubicBezTo>
                  <a:cubicBezTo>
                    <a:pt x="52" y="3"/>
                    <a:pt x="51" y="7"/>
                    <a:pt x="49" y="9"/>
                  </a:cubicBezTo>
                  <a:cubicBezTo>
                    <a:pt x="48" y="10"/>
                    <a:pt x="46" y="10"/>
                    <a:pt x="44" y="9"/>
                  </a:cubicBezTo>
                  <a:cubicBezTo>
                    <a:pt x="42" y="8"/>
                    <a:pt x="42" y="4"/>
                    <a:pt x="39" y="3"/>
                  </a:cubicBezTo>
                  <a:cubicBezTo>
                    <a:pt x="37" y="2"/>
                    <a:pt x="34" y="3"/>
                    <a:pt x="31" y="4"/>
                  </a:cubicBezTo>
                  <a:cubicBezTo>
                    <a:pt x="27" y="4"/>
                    <a:pt x="23" y="7"/>
                    <a:pt x="19" y="7"/>
                  </a:cubicBezTo>
                  <a:lnTo>
                    <a:pt x="14" y="7"/>
                  </a:lnTo>
                  <a:lnTo>
                    <a:pt x="14" y="61"/>
                  </a:lnTo>
                  <a:lnTo>
                    <a:pt x="0" y="61"/>
                  </a:lnTo>
                  <a:lnTo>
                    <a:pt x="0" y="103"/>
                  </a:lnTo>
                  <a:cubicBezTo>
                    <a:pt x="1" y="104"/>
                    <a:pt x="3" y="105"/>
                    <a:pt x="4" y="107"/>
                  </a:cubicBezTo>
                  <a:cubicBezTo>
                    <a:pt x="6" y="110"/>
                    <a:pt x="5" y="113"/>
                    <a:pt x="6" y="116"/>
                  </a:cubicBezTo>
                  <a:cubicBezTo>
                    <a:pt x="7" y="118"/>
                    <a:pt x="9" y="119"/>
                    <a:pt x="9" y="121"/>
                  </a:cubicBezTo>
                  <a:cubicBezTo>
                    <a:pt x="9" y="124"/>
                    <a:pt x="6" y="126"/>
                    <a:pt x="5" y="129"/>
                  </a:cubicBezTo>
                  <a:cubicBezTo>
                    <a:pt x="5" y="131"/>
                    <a:pt x="5" y="133"/>
                    <a:pt x="7" y="134"/>
                  </a:cubicBezTo>
                  <a:cubicBezTo>
                    <a:pt x="8" y="135"/>
                    <a:pt x="10" y="133"/>
                    <a:pt x="12" y="132"/>
                  </a:cubicBezTo>
                  <a:cubicBezTo>
                    <a:pt x="15" y="132"/>
                    <a:pt x="18" y="134"/>
                    <a:pt x="21" y="133"/>
                  </a:cubicBezTo>
                  <a:cubicBezTo>
                    <a:pt x="22" y="133"/>
                    <a:pt x="21" y="130"/>
                    <a:pt x="22" y="130"/>
                  </a:cubicBezTo>
                  <a:cubicBezTo>
                    <a:pt x="24" y="128"/>
                    <a:pt x="27" y="127"/>
                    <a:pt x="29" y="125"/>
                  </a:cubicBezTo>
                  <a:cubicBezTo>
                    <a:pt x="31" y="124"/>
                    <a:pt x="32" y="122"/>
                    <a:pt x="33" y="120"/>
                  </a:cubicBezTo>
                  <a:cubicBezTo>
                    <a:pt x="35" y="118"/>
                    <a:pt x="35" y="115"/>
                    <a:pt x="36" y="112"/>
                  </a:cubicBezTo>
                  <a:cubicBezTo>
                    <a:pt x="37" y="111"/>
                    <a:pt x="39" y="110"/>
                    <a:pt x="41" y="110"/>
                  </a:cubicBezTo>
                  <a:cubicBezTo>
                    <a:pt x="43" y="109"/>
                    <a:pt x="45" y="109"/>
                    <a:pt x="46" y="110"/>
                  </a:cubicBezTo>
                  <a:cubicBezTo>
                    <a:pt x="48" y="111"/>
                    <a:pt x="48" y="114"/>
                    <a:pt x="50" y="116"/>
                  </a:cubicBezTo>
                  <a:cubicBezTo>
                    <a:pt x="52" y="117"/>
                    <a:pt x="55" y="118"/>
                    <a:pt x="57" y="118"/>
                  </a:cubicBezTo>
                  <a:cubicBezTo>
                    <a:pt x="59" y="118"/>
                    <a:pt x="60" y="118"/>
                    <a:pt x="61" y="117"/>
                  </a:cubicBezTo>
                  <a:cubicBezTo>
                    <a:pt x="64" y="117"/>
                    <a:pt x="67" y="117"/>
                    <a:pt x="70" y="116"/>
                  </a:cubicBezTo>
                  <a:cubicBezTo>
                    <a:pt x="71" y="114"/>
                    <a:pt x="71" y="112"/>
                    <a:pt x="72" y="110"/>
                  </a:cubicBezTo>
                  <a:cubicBezTo>
                    <a:pt x="73" y="107"/>
                    <a:pt x="72" y="104"/>
                    <a:pt x="74" y="101"/>
                  </a:cubicBezTo>
                  <a:cubicBezTo>
                    <a:pt x="76" y="100"/>
                    <a:pt x="79" y="100"/>
                    <a:pt x="81" y="99"/>
                  </a:cubicBezTo>
                  <a:cubicBezTo>
                    <a:pt x="84" y="97"/>
                    <a:pt x="86" y="95"/>
                    <a:pt x="87" y="93"/>
                  </a:cubicBezTo>
                  <a:cubicBezTo>
                    <a:pt x="89" y="90"/>
                    <a:pt x="88" y="86"/>
                    <a:pt x="89" y="84"/>
                  </a:cubicBezTo>
                  <a:cubicBezTo>
                    <a:pt x="92" y="80"/>
                    <a:pt x="97" y="77"/>
                    <a:pt x="101" y="73"/>
                  </a:cubicBezTo>
                  <a:cubicBezTo>
                    <a:pt x="103" y="72"/>
                    <a:pt x="105" y="70"/>
                    <a:pt x="108" y="68"/>
                  </a:cubicBezTo>
                  <a:cubicBezTo>
                    <a:pt x="109" y="68"/>
                    <a:pt x="111" y="67"/>
                    <a:pt x="112" y="66"/>
                  </a:cubicBezTo>
                  <a:cubicBezTo>
                    <a:pt x="113" y="65"/>
                    <a:pt x="115" y="64"/>
                    <a:pt x="116" y="6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84" name="Freeform 2515"/>
            <p:cNvSpPr>
              <a:spLocks noChangeAspect="1"/>
            </p:cNvSpPr>
            <p:nvPr/>
          </p:nvSpPr>
          <p:spPr bwMode="auto">
            <a:xfrm>
              <a:off x="19928738" y="14138573"/>
              <a:ext cx="790821" cy="751819"/>
            </a:xfrm>
            <a:custGeom>
              <a:avLst/>
              <a:gdLst>
                <a:gd name="T0" fmla="*/ 92 w 98"/>
                <a:gd name="T1" fmla="*/ 122 h 102"/>
                <a:gd name="T2" fmla="*/ 108 w 98"/>
                <a:gd name="T3" fmla="*/ 103 h 102"/>
                <a:gd name="T4" fmla="*/ 108 w 98"/>
                <a:gd name="T5" fmla="*/ 92 h 102"/>
                <a:gd name="T6" fmla="*/ 111 w 98"/>
                <a:gd name="T7" fmla="*/ 88 h 102"/>
                <a:gd name="T8" fmla="*/ 113 w 98"/>
                <a:gd name="T9" fmla="*/ 82 h 102"/>
                <a:gd name="T10" fmla="*/ 117 w 98"/>
                <a:gd name="T11" fmla="*/ 76 h 102"/>
                <a:gd name="T12" fmla="*/ 112 w 98"/>
                <a:gd name="T13" fmla="*/ 72 h 102"/>
                <a:gd name="T14" fmla="*/ 113 w 98"/>
                <a:gd name="T15" fmla="*/ 68 h 102"/>
                <a:gd name="T16" fmla="*/ 110 w 98"/>
                <a:gd name="T17" fmla="*/ 62 h 102"/>
                <a:gd name="T18" fmla="*/ 112 w 98"/>
                <a:gd name="T19" fmla="*/ 59 h 102"/>
                <a:gd name="T20" fmla="*/ 118 w 98"/>
                <a:gd name="T21" fmla="*/ 52 h 102"/>
                <a:gd name="T22" fmla="*/ 116 w 98"/>
                <a:gd name="T23" fmla="*/ 45 h 102"/>
                <a:gd name="T24" fmla="*/ 116 w 98"/>
                <a:gd name="T25" fmla="*/ 33 h 102"/>
                <a:gd name="T26" fmla="*/ 111 w 98"/>
                <a:gd name="T27" fmla="*/ 22 h 102"/>
                <a:gd name="T28" fmla="*/ 101 w 98"/>
                <a:gd name="T29" fmla="*/ 19 h 102"/>
                <a:gd name="T30" fmla="*/ 98 w 98"/>
                <a:gd name="T31" fmla="*/ 14 h 102"/>
                <a:gd name="T32" fmla="*/ 94 w 98"/>
                <a:gd name="T33" fmla="*/ 10 h 102"/>
                <a:gd name="T34" fmla="*/ 87 w 98"/>
                <a:gd name="T35" fmla="*/ 7 h 102"/>
                <a:gd name="T36" fmla="*/ 78 w 98"/>
                <a:gd name="T37" fmla="*/ 7 h 102"/>
                <a:gd name="T38" fmla="*/ 76 w 98"/>
                <a:gd name="T39" fmla="*/ 5 h 102"/>
                <a:gd name="T40" fmla="*/ 78 w 98"/>
                <a:gd name="T41" fmla="*/ 1 h 102"/>
                <a:gd name="T42" fmla="*/ 70 w 98"/>
                <a:gd name="T43" fmla="*/ 1 h 102"/>
                <a:gd name="T44" fmla="*/ 57 w 98"/>
                <a:gd name="T45" fmla="*/ 8 h 102"/>
                <a:gd name="T46" fmla="*/ 55 w 98"/>
                <a:gd name="T47" fmla="*/ 17 h 102"/>
                <a:gd name="T48" fmla="*/ 43 w 98"/>
                <a:gd name="T49" fmla="*/ 24 h 102"/>
                <a:gd name="T50" fmla="*/ 36 w 98"/>
                <a:gd name="T51" fmla="*/ 30 h 102"/>
                <a:gd name="T52" fmla="*/ 33 w 98"/>
                <a:gd name="T53" fmla="*/ 37 h 102"/>
                <a:gd name="T54" fmla="*/ 26 w 98"/>
                <a:gd name="T55" fmla="*/ 43 h 102"/>
                <a:gd name="T56" fmla="*/ 18 w 98"/>
                <a:gd name="T57" fmla="*/ 45 h 102"/>
                <a:gd name="T58" fmla="*/ 13 w 98"/>
                <a:gd name="T59" fmla="*/ 42 h 102"/>
                <a:gd name="T60" fmla="*/ 5 w 98"/>
                <a:gd name="T61" fmla="*/ 41 h 102"/>
                <a:gd name="T62" fmla="*/ 0 w 98"/>
                <a:gd name="T63" fmla="*/ 42 h 102"/>
                <a:gd name="T64" fmla="*/ 5 w 98"/>
                <a:gd name="T65" fmla="*/ 52 h 102"/>
                <a:gd name="T66" fmla="*/ 10 w 98"/>
                <a:gd name="T67" fmla="*/ 59 h 102"/>
                <a:gd name="T68" fmla="*/ 13 w 98"/>
                <a:gd name="T69" fmla="*/ 71 h 102"/>
                <a:gd name="T70" fmla="*/ 19 w 98"/>
                <a:gd name="T71" fmla="*/ 74 h 102"/>
                <a:gd name="T72" fmla="*/ 31 w 98"/>
                <a:gd name="T73" fmla="*/ 81 h 102"/>
                <a:gd name="T74" fmla="*/ 31 w 98"/>
                <a:gd name="T75" fmla="*/ 88 h 102"/>
                <a:gd name="T76" fmla="*/ 36 w 98"/>
                <a:gd name="T77" fmla="*/ 88 h 102"/>
                <a:gd name="T78" fmla="*/ 36 w 98"/>
                <a:gd name="T79" fmla="*/ 99 h 102"/>
                <a:gd name="T80" fmla="*/ 41 w 98"/>
                <a:gd name="T81" fmla="*/ 106 h 102"/>
                <a:gd name="T82" fmla="*/ 48 w 98"/>
                <a:gd name="T83" fmla="*/ 107 h 102"/>
                <a:gd name="T84" fmla="*/ 57 w 98"/>
                <a:gd name="T85" fmla="*/ 111 h 102"/>
                <a:gd name="T86" fmla="*/ 57 w 98"/>
                <a:gd name="T87" fmla="*/ 115 h 102"/>
                <a:gd name="T88" fmla="*/ 59 w 98"/>
                <a:gd name="T89" fmla="*/ 117 h 102"/>
                <a:gd name="T90" fmla="*/ 67 w 98"/>
                <a:gd name="T91" fmla="*/ 118 h 102"/>
                <a:gd name="T92" fmla="*/ 78 w 98"/>
                <a:gd name="T93" fmla="*/ 119 h 102"/>
                <a:gd name="T94" fmla="*/ 84 w 98"/>
                <a:gd name="T95" fmla="*/ 119 h 102"/>
                <a:gd name="T96" fmla="*/ 89 w 98"/>
                <a:gd name="T97" fmla="*/ 122 h 102"/>
                <a:gd name="T98" fmla="*/ 92 w 98"/>
                <a:gd name="T99" fmla="*/ 122 h 1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8"/>
                <a:gd name="T151" fmla="*/ 0 h 102"/>
                <a:gd name="T152" fmla="*/ 98 w 98"/>
                <a:gd name="T153" fmla="*/ 102 h 1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8" h="102">
                  <a:moveTo>
                    <a:pt x="76" y="101"/>
                  </a:moveTo>
                  <a:cubicBezTo>
                    <a:pt x="80" y="96"/>
                    <a:pt x="86" y="91"/>
                    <a:pt x="90" y="85"/>
                  </a:cubicBezTo>
                  <a:cubicBezTo>
                    <a:pt x="91" y="83"/>
                    <a:pt x="89" y="79"/>
                    <a:pt x="90" y="76"/>
                  </a:cubicBezTo>
                  <a:cubicBezTo>
                    <a:pt x="90" y="75"/>
                    <a:pt x="91" y="74"/>
                    <a:pt x="92" y="73"/>
                  </a:cubicBezTo>
                  <a:cubicBezTo>
                    <a:pt x="93" y="72"/>
                    <a:pt x="93" y="70"/>
                    <a:pt x="94" y="68"/>
                  </a:cubicBezTo>
                  <a:cubicBezTo>
                    <a:pt x="95" y="67"/>
                    <a:pt x="97" y="65"/>
                    <a:pt x="97" y="63"/>
                  </a:cubicBezTo>
                  <a:cubicBezTo>
                    <a:pt x="97" y="62"/>
                    <a:pt x="94" y="61"/>
                    <a:pt x="93" y="60"/>
                  </a:cubicBezTo>
                  <a:cubicBezTo>
                    <a:pt x="93" y="59"/>
                    <a:pt x="94" y="57"/>
                    <a:pt x="94" y="56"/>
                  </a:cubicBezTo>
                  <a:cubicBezTo>
                    <a:pt x="93" y="54"/>
                    <a:pt x="91" y="53"/>
                    <a:pt x="91" y="51"/>
                  </a:cubicBezTo>
                  <a:cubicBezTo>
                    <a:pt x="90" y="50"/>
                    <a:pt x="92" y="50"/>
                    <a:pt x="93" y="49"/>
                  </a:cubicBezTo>
                  <a:cubicBezTo>
                    <a:pt x="94" y="47"/>
                    <a:pt x="97" y="45"/>
                    <a:pt x="98" y="43"/>
                  </a:cubicBezTo>
                  <a:cubicBezTo>
                    <a:pt x="98" y="41"/>
                    <a:pt x="96" y="39"/>
                    <a:pt x="96" y="37"/>
                  </a:cubicBezTo>
                  <a:cubicBezTo>
                    <a:pt x="96" y="33"/>
                    <a:pt x="97" y="30"/>
                    <a:pt x="96" y="27"/>
                  </a:cubicBezTo>
                  <a:cubicBezTo>
                    <a:pt x="96" y="24"/>
                    <a:pt x="95" y="20"/>
                    <a:pt x="92" y="18"/>
                  </a:cubicBezTo>
                  <a:cubicBezTo>
                    <a:pt x="90" y="16"/>
                    <a:pt x="86" y="17"/>
                    <a:pt x="84" y="16"/>
                  </a:cubicBezTo>
                  <a:cubicBezTo>
                    <a:pt x="82" y="15"/>
                    <a:pt x="82" y="13"/>
                    <a:pt x="81" y="12"/>
                  </a:cubicBezTo>
                  <a:cubicBezTo>
                    <a:pt x="80" y="10"/>
                    <a:pt x="79" y="9"/>
                    <a:pt x="78" y="8"/>
                  </a:cubicBezTo>
                  <a:cubicBezTo>
                    <a:pt x="76" y="7"/>
                    <a:pt x="74" y="7"/>
                    <a:pt x="72" y="6"/>
                  </a:cubicBezTo>
                  <a:cubicBezTo>
                    <a:pt x="70" y="6"/>
                    <a:pt x="67" y="7"/>
                    <a:pt x="65" y="6"/>
                  </a:cubicBezTo>
                  <a:cubicBezTo>
                    <a:pt x="64" y="6"/>
                    <a:pt x="63" y="5"/>
                    <a:pt x="63" y="4"/>
                  </a:cubicBezTo>
                  <a:cubicBezTo>
                    <a:pt x="64" y="3"/>
                    <a:pt x="65" y="2"/>
                    <a:pt x="65" y="1"/>
                  </a:cubicBezTo>
                  <a:cubicBezTo>
                    <a:pt x="62" y="1"/>
                    <a:pt x="60" y="0"/>
                    <a:pt x="58" y="1"/>
                  </a:cubicBezTo>
                  <a:cubicBezTo>
                    <a:pt x="54" y="2"/>
                    <a:pt x="49" y="4"/>
                    <a:pt x="47" y="7"/>
                  </a:cubicBezTo>
                  <a:cubicBezTo>
                    <a:pt x="45" y="8"/>
                    <a:pt x="48" y="12"/>
                    <a:pt x="46" y="14"/>
                  </a:cubicBezTo>
                  <a:cubicBezTo>
                    <a:pt x="43" y="17"/>
                    <a:pt x="39" y="17"/>
                    <a:pt x="36" y="20"/>
                  </a:cubicBezTo>
                  <a:cubicBezTo>
                    <a:pt x="34" y="21"/>
                    <a:pt x="32" y="23"/>
                    <a:pt x="30" y="25"/>
                  </a:cubicBezTo>
                  <a:cubicBezTo>
                    <a:pt x="29" y="27"/>
                    <a:pt x="28" y="29"/>
                    <a:pt x="27" y="31"/>
                  </a:cubicBezTo>
                  <a:cubicBezTo>
                    <a:pt x="25" y="33"/>
                    <a:pt x="24" y="35"/>
                    <a:pt x="22" y="36"/>
                  </a:cubicBezTo>
                  <a:cubicBezTo>
                    <a:pt x="20" y="37"/>
                    <a:pt x="18" y="38"/>
                    <a:pt x="15" y="37"/>
                  </a:cubicBezTo>
                  <a:cubicBezTo>
                    <a:pt x="14" y="37"/>
                    <a:pt x="13" y="36"/>
                    <a:pt x="11" y="35"/>
                  </a:cubicBezTo>
                  <a:cubicBezTo>
                    <a:pt x="9" y="35"/>
                    <a:pt x="7" y="34"/>
                    <a:pt x="4" y="34"/>
                  </a:cubicBezTo>
                  <a:cubicBezTo>
                    <a:pt x="2" y="34"/>
                    <a:pt x="1" y="34"/>
                    <a:pt x="0" y="35"/>
                  </a:cubicBezTo>
                  <a:cubicBezTo>
                    <a:pt x="1" y="37"/>
                    <a:pt x="3" y="40"/>
                    <a:pt x="4" y="43"/>
                  </a:cubicBezTo>
                  <a:cubicBezTo>
                    <a:pt x="6" y="45"/>
                    <a:pt x="7" y="47"/>
                    <a:pt x="8" y="49"/>
                  </a:cubicBezTo>
                  <a:cubicBezTo>
                    <a:pt x="9" y="52"/>
                    <a:pt x="9" y="56"/>
                    <a:pt x="11" y="59"/>
                  </a:cubicBezTo>
                  <a:cubicBezTo>
                    <a:pt x="12" y="61"/>
                    <a:pt x="14" y="60"/>
                    <a:pt x="16" y="61"/>
                  </a:cubicBezTo>
                  <a:cubicBezTo>
                    <a:pt x="19" y="63"/>
                    <a:pt x="23" y="65"/>
                    <a:pt x="26" y="67"/>
                  </a:cubicBezTo>
                  <a:cubicBezTo>
                    <a:pt x="27" y="69"/>
                    <a:pt x="25" y="71"/>
                    <a:pt x="26" y="73"/>
                  </a:cubicBezTo>
                  <a:cubicBezTo>
                    <a:pt x="27" y="74"/>
                    <a:pt x="30" y="71"/>
                    <a:pt x="30" y="73"/>
                  </a:cubicBezTo>
                  <a:cubicBezTo>
                    <a:pt x="32" y="75"/>
                    <a:pt x="30" y="79"/>
                    <a:pt x="30" y="82"/>
                  </a:cubicBezTo>
                  <a:cubicBezTo>
                    <a:pt x="31" y="85"/>
                    <a:pt x="32" y="87"/>
                    <a:pt x="34" y="88"/>
                  </a:cubicBezTo>
                  <a:cubicBezTo>
                    <a:pt x="36" y="90"/>
                    <a:pt x="38" y="88"/>
                    <a:pt x="40" y="89"/>
                  </a:cubicBezTo>
                  <a:cubicBezTo>
                    <a:pt x="43" y="90"/>
                    <a:pt x="45" y="90"/>
                    <a:pt x="47" y="92"/>
                  </a:cubicBezTo>
                  <a:cubicBezTo>
                    <a:pt x="48" y="92"/>
                    <a:pt x="47" y="94"/>
                    <a:pt x="47" y="95"/>
                  </a:cubicBezTo>
                  <a:cubicBezTo>
                    <a:pt x="48" y="96"/>
                    <a:pt x="48" y="97"/>
                    <a:pt x="49" y="97"/>
                  </a:cubicBezTo>
                  <a:cubicBezTo>
                    <a:pt x="52" y="97"/>
                    <a:pt x="54" y="97"/>
                    <a:pt x="56" y="98"/>
                  </a:cubicBezTo>
                  <a:cubicBezTo>
                    <a:pt x="59" y="98"/>
                    <a:pt x="62" y="99"/>
                    <a:pt x="65" y="99"/>
                  </a:cubicBezTo>
                  <a:cubicBezTo>
                    <a:pt x="66" y="99"/>
                    <a:pt x="68" y="99"/>
                    <a:pt x="70" y="99"/>
                  </a:cubicBezTo>
                  <a:cubicBezTo>
                    <a:pt x="72" y="99"/>
                    <a:pt x="73" y="101"/>
                    <a:pt x="74" y="101"/>
                  </a:cubicBezTo>
                  <a:cubicBezTo>
                    <a:pt x="75" y="102"/>
                    <a:pt x="75" y="101"/>
                    <a:pt x="76" y="10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85" name="Freeform 2516"/>
            <p:cNvSpPr>
              <a:spLocks noChangeAspect="1"/>
            </p:cNvSpPr>
            <p:nvPr/>
          </p:nvSpPr>
          <p:spPr bwMode="auto">
            <a:xfrm>
              <a:off x="20436529" y="13570707"/>
              <a:ext cx="1082173" cy="1807564"/>
            </a:xfrm>
            <a:custGeom>
              <a:avLst/>
              <a:gdLst>
                <a:gd name="T0" fmla="*/ 37 w 134"/>
                <a:gd name="T1" fmla="*/ 290 h 247"/>
                <a:gd name="T2" fmla="*/ 35 w 134"/>
                <a:gd name="T3" fmla="*/ 276 h 247"/>
                <a:gd name="T4" fmla="*/ 40 w 134"/>
                <a:gd name="T5" fmla="*/ 270 h 247"/>
                <a:gd name="T6" fmla="*/ 58 w 134"/>
                <a:gd name="T7" fmla="*/ 260 h 247"/>
                <a:gd name="T8" fmla="*/ 76 w 134"/>
                <a:gd name="T9" fmla="*/ 248 h 247"/>
                <a:gd name="T10" fmla="*/ 77 w 134"/>
                <a:gd name="T11" fmla="*/ 231 h 247"/>
                <a:gd name="T12" fmla="*/ 74 w 134"/>
                <a:gd name="T13" fmla="*/ 207 h 247"/>
                <a:gd name="T14" fmla="*/ 67 w 134"/>
                <a:gd name="T15" fmla="*/ 191 h 247"/>
                <a:gd name="T16" fmla="*/ 66 w 134"/>
                <a:gd name="T17" fmla="*/ 173 h 247"/>
                <a:gd name="T18" fmla="*/ 85 w 134"/>
                <a:gd name="T19" fmla="*/ 153 h 247"/>
                <a:gd name="T20" fmla="*/ 102 w 134"/>
                <a:gd name="T21" fmla="*/ 134 h 247"/>
                <a:gd name="T22" fmla="*/ 137 w 134"/>
                <a:gd name="T23" fmla="*/ 114 h 247"/>
                <a:gd name="T24" fmla="*/ 161 w 134"/>
                <a:gd name="T25" fmla="*/ 80 h 247"/>
                <a:gd name="T26" fmla="*/ 160 w 134"/>
                <a:gd name="T27" fmla="*/ 73 h 247"/>
                <a:gd name="T28" fmla="*/ 157 w 134"/>
                <a:gd name="T29" fmla="*/ 53 h 247"/>
                <a:gd name="T30" fmla="*/ 154 w 134"/>
                <a:gd name="T31" fmla="*/ 22 h 247"/>
                <a:gd name="T32" fmla="*/ 159 w 134"/>
                <a:gd name="T33" fmla="*/ 6 h 247"/>
                <a:gd name="T34" fmla="*/ 153 w 134"/>
                <a:gd name="T35" fmla="*/ 2 h 247"/>
                <a:gd name="T36" fmla="*/ 133 w 134"/>
                <a:gd name="T37" fmla="*/ 16 h 247"/>
                <a:gd name="T38" fmla="*/ 124 w 134"/>
                <a:gd name="T39" fmla="*/ 17 h 247"/>
                <a:gd name="T40" fmla="*/ 113 w 134"/>
                <a:gd name="T41" fmla="*/ 23 h 247"/>
                <a:gd name="T42" fmla="*/ 96 w 134"/>
                <a:gd name="T43" fmla="*/ 24 h 247"/>
                <a:gd name="T44" fmla="*/ 83 w 134"/>
                <a:gd name="T45" fmla="*/ 22 h 247"/>
                <a:gd name="T46" fmla="*/ 70 w 134"/>
                <a:gd name="T47" fmla="*/ 19 h 247"/>
                <a:gd name="T48" fmla="*/ 66 w 134"/>
                <a:gd name="T49" fmla="*/ 35 h 247"/>
                <a:gd name="T50" fmla="*/ 68 w 134"/>
                <a:gd name="T51" fmla="*/ 53 h 247"/>
                <a:gd name="T52" fmla="*/ 77 w 134"/>
                <a:gd name="T53" fmla="*/ 66 h 247"/>
                <a:gd name="T54" fmla="*/ 85 w 134"/>
                <a:gd name="T55" fmla="*/ 81 h 247"/>
                <a:gd name="T56" fmla="*/ 85 w 134"/>
                <a:gd name="T57" fmla="*/ 102 h 247"/>
                <a:gd name="T58" fmla="*/ 77 w 134"/>
                <a:gd name="T59" fmla="*/ 109 h 247"/>
                <a:gd name="T60" fmla="*/ 65 w 134"/>
                <a:gd name="T61" fmla="*/ 107 h 247"/>
                <a:gd name="T62" fmla="*/ 61 w 134"/>
                <a:gd name="T63" fmla="*/ 97 h 247"/>
                <a:gd name="T64" fmla="*/ 66 w 134"/>
                <a:gd name="T65" fmla="*/ 79 h 247"/>
                <a:gd name="T66" fmla="*/ 52 w 134"/>
                <a:gd name="T67" fmla="*/ 75 h 247"/>
                <a:gd name="T68" fmla="*/ 43 w 134"/>
                <a:gd name="T69" fmla="*/ 67 h 247"/>
                <a:gd name="T70" fmla="*/ 4 w 134"/>
                <a:gd name="T71" fmla="*/ 91 h 247"/>
                <a:gd name="T72" fmla="*/ 0 w 134"/>
                <a:gd name="T73" fmla="*/ 98 h 247"/>
                <a:gd name="T74" fmla="*/ 11 w 134"/>
                <a:gd name="T75" fmla="*/ 101 h 247"/>
                <a:gd name="T76" fmla="*/ 22 w 134"/>
                <a:gd name="T77" fmla="*/ 108 h 247"/>
                <a:gd name="T78" fmla="*/ 35 w 134"/>
                <a:gd name="T79" fmla="*/ 115 h 247"/>
                <a:gd name="T80" fmla="*/ 40 w 134"/>
                <a:gd name="T81" fmla="*/ 138 h 247"/>
                <a:gd name="T82" fmla="*/ 36 w 134"/>
                <a:gd name="T83" fmla="*/ 152 h 247"/>
                <a:gd name="T84" fmla="*/ 37 w 134"/>
                <a:gd name="T85" fmla="*/ 161 h 247"/>
                <a:gd name="T86" fmla="*/ 41 w 134"/>
                <a:gd name="T87" fmla="*/ 169 h 247"/>
                <a:gd name="T88" fmla="*/ 35 w 134"/>
                <a:gd name="T89" fmla="*/ 181 h 247"/>
                <a:gd name="T90" fmla="*/ 32 w 134"/>
                <a:gd name="T91" fmla="*/ 195 h 247"/>
                <a:gd name="T92" fmla="*/ 17 w 134"/>
                <a:gd name="T93" fmla="*/ 224 h 247"/>
                <a:gd name="T94" fmla="*/ 19 w 134"/>
                <a:gd name="T95" fmla="*/ 236 h 247"/>
                <a:gd name="T96" fmla="*/ 24 w 134"/>
                <a:gd name="T97" fmla="*/ 254 h 247"/>
                <a:gd name="T98" fmla="*/ 23 w 134"/>
                <a:gd name="T99" fmla="*/ 277 h 247"/>
                <a:gd name="T100" fmla="*/ 25 w 134"/>
                <a:gd name="T101" fmla="*/ 289 h 247"/>
                <a:gd name="T102" fmla="*/ 37 w 134"/>
                <a:gd name="T103" fmla="*/ 296 h 2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4"/>
                <a:gd name="T157" fmla="*/ 0 h 247"/>
                <a:gd name="T158" fmla="*/ 134 w 134"/>
                <a:gd name="T159" fmla="*/ 247 h 2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4" h="247">
                  <a:moveTo>
                    <a:pt x="31" y="247"/>
                  </a:moveTo>
                  <a:cubicBezTo>
                    <a:pt x="31" y="246"/>
                    <a:pt x="31" y="243"/>
                    <a:pt x="31" y="242"/>
                  </a:cubicBezTo>
                  <a:cubicBezTo>
                    <a:pt x="31" y="239"/>
                    <a:pt x="29" y="237"/>
                    <a:pt x="28" y="235"/>
                  </a:cubicBezTo>
                  <a:cubicBezTo>
                    <a:pt x="28" y="234"/>
                    <a:pt x="28" y="232"/>
                    <a:pt x="29" y="230"/>
                  </a:cubicBezTo>
                  <a:cubicBezTo>
                    <a:pt x="29" y="228"/>
                    <a:pt x="30" y="226"/>
                    <a:pt x="31" y="225"/>
                  </a:cubicBezTo>
                  <a:cubicBezTo>
                    <a:pt x="31" y="224"/>
                    <a:pt x="32" y="225"/>
                    <a:pt x="33" y="225"/>
                  </a:cubicBezTo>
                  <a:cubicBezTo>
                    <a:pt x="35" y="223"/>
                    <a:pt x="37" y="222"/>
                    <a:pt x="39" y="220"/>
                  </a:cubicBezTo>
                  <a:cubicBezTo>
                    <a:pt x="42" y="219"/>
                    <a:pt x="45" y="218"/>
                    <a:pt x="48" y="217"/>
                  </a:cubicBezTo>
                  <a:cubicBezTo>
                    <a:pt x="51" y="215"/>
                    <a:pt x="55" y="214"/>
                    <a:pt x="59" y="212"/>
                  </a:cubicBezTo>
                  <a:cubicBezTo>
                    <a:pt x="60" y="210"/>
                    <a:pt x="62" y="209"/>
                    <a:pt x="63" y="207"/>
                  </a:cubicBezTo>
                  <a:cubicBezTo>
                    <a:pt x="63" y="206"/>
                    <a:pt x="63" y="204"/>
                    <a:pt x="63" y="203"/>
                  </a:cubicBezTo>
                  <a:cubicBezTo>
                    <a:pt x="64" y="199"/>
                    <a:pt x="64" y="196"/>
                    <a:pt x="64" y="193"/>
                  </a:cubicBezTo>
                  <a:cubicBezTo>
                    <a:pt x="64" y="189"/>
                    <a:pt x="64" y="185"/>
                    <a:pt x="64" y="181"/>
                  </a:cubicBezTo>
                  <a:cubicBezTo>
                    <a:pt x="63" y="178"/>
                    <a:pt x="63" y="176"/>
                    <a:pt x="62" y="173"/>
                  </a:cubicBezTo>
                  <a:cubicBezTo>
                    <a:pt x="62" y="169"/>
                    <a:pt x="61" y="165"/>
                    <a:pt x="60" y="161"/>
                  </a:cubicBezTo>
                  <a:cubicBezTo>
                    <a:pt x="59" y="160"/>
                    <a:pt x="57" y="160"/>
                    <a:pt x="56" y="159"/>
                  </a:cubicBezTo>
                  <a:cubicBezTo>
                    <a:pt x="56" y="158"/>
                    <a:pt x="58" y="157"/>
                    <a:pt x="58" y="155"/>
                  </a:cubicBezTo>
                  <a:cubicBezTo>
                    <a:pt x="58" y="151"/>
                    <a:pt x="54" y="148"/>
                    <a:pt x="55" y="144"/>
                  </a:cubicBezTo>
                  <a:cubicBezTo>
                    <a:pt x="55" y="143"/>
                    <a:pt x="58" y="142"/>
                    <a:pt x="59" y="141"/>
                  </a:cubicBezTo>
                  <a:cubicBezTo>
                    <a:pt x="63" y="137"/>
                    <a:pt x="67" y="133"/>
                    <a:pt x="71" y="128"/>
                  </a:cubicBezTo>
                  <a:cubicBezTo>
                    <a:pt x="75" y="124"/>
                    <a:pt x="78" y="120"/>
                    <a:pt x="82" y="116"/>
                  </a:cubicBezTo>
                  <a:cubicBezTo>
                    <a:pt x="83" y="115"/>
                    <a:pt x="84" y="113"/>
                    <a:pt x="85" y="112"/>
                  </a:cubicBezTo>
                  <a:cubicBezTo>
                    <a:pt x="91" y="108"/>
                    <a:pt x="96" y="105"/>
                    <a:pt x="102" y="102"/>
                  </a:cubicBezTo>
                  <a:cubicBezTo>
                    <a:pt x="106" y="99"/>
                    <a:pt x="111" y="98"/>
                    <a:pt x="114" y="95"/>
                  </a:cubicBezTo>
                  <a:cubicBezTo>
                    <a:pt x="120" y="90"/>
                    <a:pt x="124" y="84"/>
                    <a:pt x="128" y="78"/>
                  </a:cubicBezTo>
                  <a:cubicBezTo>
                    <a:pt x="130" y="74"/>
                    <a:pt x="133" y="71"/>
                    <a:pt x="134" y="67"/>
                  </a:cubicBezTo>
                  <a:cubicBezTo>
                    <a:pt x="134" y="66"/>
                    <a:pt x="131" y="66"/>
                    <a:pt x="131" y="65"/>
                  </a:cubicBezTo>
                  <a:cubicBezTo>
                    <a:pt x="131" y="64"/>
                    <a:pt x="133" y="63"/>
                    <a:pt x="133" y="61"/>
                  </a:cubicBezTo>
                  <a:cubicBezTo>
                    <a:pt x="133" y="60"/>
                    <a:pt x="130" y="59"/>
                    <a:pt x="130" y="57"/>
                  </a:cubicBezTo>
                  <a:cubicBezTo>
                    <a:pt x="129" y="53"/>
                    <a:pt x="131" y="49"/>
                    <a:pt x="131" y="44"/>
                  </a:cubicBezTo>
                  <a:cubicBezTo>
                    <a:pt x="131" y="41"/>
                    <a:pt x="130" y="37"/>
                    <a:pt x="130" y="33"/>
                  </a:cubicBezTo>
                  <a:cubicBezTo>
                    <a:pt x="129" y="28"/>
                    <a:pt x="128" y="23"/>
                    <a:pt x="128" y="18"/>
                  </a:cubicBezTo>
                  <a:cubicBezTo>
                    <a:pt x="128" y="15"/>
                    <a:pt x="128" y="12"/>
                    <a:pt x="129" y="9"/>
                  </a:cubicBezTo>
                  <a:cubicBezTo>
                    <a:pt x="129" y="8"/>
                    <a:pt x="132" y="7"/>
                    <a:pt x="132" y="5"/>
                  </a:cubicBezTo>
                  <a:cubicBezTo>
                    <a:pt x="132" y="4"/>
                    <a:pt x="132" y="2"/>
                    <a:pt x="131" y="1"/>
                  </a:cubicBezTo>
                  <a:cubicBezTo>
                    <a:pt x="130" y="0"/>
                    <a:pt x="128" y="2"/>
                    <a:pt x="127" y="2"/>
                  </a:cubicBezTo>
                  <a:cubicBezTo>
                    <a:pt x="124" y="5"/>
                    <a:pt x="121" y="9"/>
                    <a:pt x="117" y="11"/>
                  </a:cubicBezTo>
                  <a:cubicBezTo>
                    <a:pt x="116" y="12"/>
                    <a:pt x="113" y="12"/>
                    <a:pt x="111" y="13"/>
                  </a:cubicBezTo>
                  <a:cubicBezTo>
                    <a:pt x="110" y="14"/>
                    <a:pt x="108" y="15"/>
                    <a:pt x="106" y="16"/>
                  </a:cubicBezTo>
                  <a:cubicBezTo>
                    <a:pt x="105" y="16"/>
                    <a:pt x="105" y="14"/>
                    <a:pt x="103" y="14"/>
                  </a:cubicBezTo>
                  <a:cubicBezTo>
                    <a:pt x="102" y="13"/>
                    <a:pt x="100" y="13"/>
                    <a:pt x="99" y="14"/>
                  </a:cubicBezTo>
                  <a:cubicBezTo>
                    <a:pt x="96" y="15"/>
                    <a:pt x="96" y="18"/>
                    <a:pt x="94" y="19"/>
                  </a:cubicBezTo>
                  <a:cubicBezTo>
                    <a:pt x="91" y="20"/>
                    <a:pt x="90" y="17"/>
                    <a:pt x="87" y="17"/>
                  </a:cubicBezTo>
                  <a:cubicBezTo>
                    <a:pt x="85" y="17"/>
                    <a:pt x="83" y="20"/>
                    <a:pt x="80" y="20"/>
                  </a:cubicBezTo>
                  <a:cubicBezTo>
                    <a:pt x="77" y="19"/>
                    <a:pt x="77" y="14"/>
                    <a:pt x="74" y="13"/>
                  </a:cubicBezTo>
                  <a:cubicBezTo>
                    <a:pt x="72" y="13"/>
                    <a:pt x="71" y="17"/>
                    <a:pt x="69" y="18"/>
                  </a:cubicBezTo>
                  <a:cubicBezTo>
                    <a:pt x="67" y="18"/>
                    <a:pt x="64" y="18"/>
                    <a:pt x="62" y="18"/>
                  </a:cubicBezTo>
                  <a:cubicBezTo>
                    <a:pt x="61" y="17"/>
                    <a:pt x="60" y="17"/>
                    <a:pt x="58" y="16"/>
                  </a:cubicBezTo>
                  <a:cubicBezTo>
                    <a:pt x="58" y="19"/>
                    <a:pt x="57" y="21"/>
                    <a:pt x="56" y="23"/>
                  </a:cubicBezTo>
                  <a:cubicBezTo>
                    <a:pt x="56" y="25"/>
                    <a:pt x="55" y="27"/>
                    <a:pt x="55" y="29"/>
                  </a:cubicBezTo>
                  <a:cubicBezTo>
                    <a:pt x="55" y="31"/>
                    <a:pt x="55" y="34"/>
                    <a:pt x="55" y="36"/>
                  </a:cubicBezTo>
                  <a:cubicBezTo>
                    <a:pt x="56" y="38"/>
                    <a:pt x="56" y="41"/>
                    <a:pt x="57" y="44"/>
                  </a:cubicBezTo>
                  <a:cubicBezTo>
                    <a:pt x="57" y="46"/>
                    <a:pt x="57" y="48"/>
                    <a:pt x="58" y="50"/>
                  </a:cubicBezTo>
                  <a:cubicBezTo>
                    <a:pt x="59" y="52"/>
                    <a:pt x="62" y="53"/>
                    <a:pt x="64" y="55"/>
                  </a:cubicBezTo>
                  <a:cubicBezTo>
                    <a:pt x="66" y="57"/>
                    <a:pt x="66" y="59"/>
                    <a:pt x="67" y="61"/>
                  </a:cubicBezTo>
                  <a:cubicBezTo>
                    <a:pt x="69" y="64"/>
                    <a:pt x="70" y="66"/>
                    <a:pt x="71" y="68"/>
                  </a:cubicBezTo>
                  <a:cubicBezTo>
                    <a:pt x="72" y="71"/>
                    <a:pt x="71" y="75"/>
                    <a:pt x="71" y="79"/>
                  </a:cubicBezTo>
                  <a:cubicBezTo>
                    <a:pt x="71" y="81"/>
                    <a:pt x="72" y="83"/>
                    <a:pt x="71" y="85"/>
                  </a:cubicBezTo>
                  <a:cubicBezTo>
                    <a:pt x="70" y="87"/>
                    <a:pt x="67" y="85"/>
                    <a:pt x="65" y="86"/>
                  </a:cubicBezTo>
                  <a:cubicBezTo>
                    <a:pt x="64" y="87"/>
                    <a:pt x="64" y="89"/>
                    <a:pt x="64" y="91"/>
                  </a:cubicBezTo>
                  <a:cubicBezTo>
                    <a:pt x="63" y="93"/>
                    <a:pt x="64" y="98"/>
                    <a:pt x="62" y="97"/>
                  </a:cubicBezTo>
                  <a:cubicBezTo>
                    <a:pt x="58" y="96"/>
                    <a:pt x="56" y="92"/>
                    <a:pt x="54" y="89"/>
                  </a:cubicBezTo>
                  <a:cubicBezTo>
                    <a:pt x="53" y="87"/>
                    <a:pt x="52" y="86"/>
                    <a:pt x="52" y="84"/>
                  </a:cubicBezTo>
                  <a:cubicBezTo>
                    <a:pt x="51" y="83"/>
                    <a:pt x="50" y="82"/>
                    <a:pt x="51" y="81"/>
                  </a:cubicBezTo>
                  <a:cubicBezTo>
                    <a:pt x="52" y="78"/>
                    <a:pt x="54" y="77"/>
                    <a:pt x="55" y="75"/>
                  </a:cubicBezTo>
                  <a:cubicBezTo>
                    <a:pt x="56" y="72"/>
                    <a:pt x="56" y="69"/>
                    <a:pt x="55" y="66"/>
                  </a:cubicBezTo>
                  <a:cubicBezTo>
                    <a:pt x="54" y="64"/>
                    <a:pt x="54" y="61"/>
                    <a:pt x="52" y="61"/>
                  </a:cubicBezTo>
                  <a:cubicBezTo>
                    <a:pt x="49" y="60"/>
                    <a:pt x="46" y="65"/>
                    <a:pt x="43" y="63"/>
                  </a:cubicBezTo>
                  <a:cubicBezTo>
                    <a:pt x="40" y="62"/>
                    <a:pt x="41" y="57"/>
                    <a:pt x="39" y="55"/>
                  </a:cubicBezTo>
                  <a:cubicBezTo>
                    <a:pt x="39" y="54"/>
                    <a:pt x="37" y="56"/>
                    <a:pt x="36" y="56"/>
                  </a:cubicBezTo>
                  <a:lnTo>
                    <a:pt x="1" y="70"/>
                  </a:lnTo>
                  <a:lnTo>
                    <a:pt x="3" y="76"/>
                  </a:lnTo>
                  <a:lnTo>
                    <a:pt x="2" y="79"/>
                  </a:lnTo>
                  <a:cubicBezTo>
                    <a:pt x="2" y="80"/>
                    <a:pt x="1" y="81"/>
                    <a:pt x="0" y="82"/>
                  </a:cubicBezTo>
                  <a:cubicBezTo>
                    <a:pt x="0" y="83"/>
                    <a:pt x="1" y="84"/>
                    <a:pt x="2" y="84"/>
                  </a:cubicBezTo>
                  <a:cubicBezTo>
                    <a:pt x="4" y="85"/>
                    <a:pt x="7" y="84"/>
                    <a:pt x="9" y="84"/>
                  </a:cubicBezTo>
                  <a:cubicBezTo>
                    <a:pt x="11" y="85"/>
                    <a:pt x="13" y="85"/>
                    <a:pt x="15" y="86"/>
                  </a:cubicBezTo>
                  <a:cubicBezTo>
                    <a:pt x="16" y="87"/>
                    <a:pt x="17" y="88"/>
                    <a:pt x="18" y="90"/>
                  </a:cubicBezTo>
                  <a:cubicBezTo>
                    <a:pt x="19" y="91"/>
                    <a:pt x="19" y="93"/>
                    <a:pt x="21" y="94"/>
                  </a:cubicBezTo>
                  <a:cubicBezTo>
                    <a:pt x="23" y="95"/>
                    <a:pt x="27" y="94"/>
                    <a:pt x="29" y="96"/>
                  </a:cubicBezTo>
                  <a:cubicBezTo>
                    <a:pt x="32" y="98"/>
                    <a:pt x="33" y="102"/>
                    <a:pt x="33" y="105"/>
                  </a:cubicBezTo>
                  <a:cubicBezTo>
                    <a:pt x="34" y="108"/>
                    <a:pt x="33" y="111"/>
                    <a:pt x="33" y="115"/>
                  </a:cubicBezTo>
                  <a:cubicBezTo>
                    <a:pt x="33" y="117"/>
                    <a:pt x="35" y="119"/>
                    <a:pt x="35" y="121"/>
                  </a:cubicBezTo>
                  <a:cubicBezTo>
                    <a:pt x="34" y="123"/>
                    <a:pt x="31" y="125"/>
                    <a:pt x="30" y="127"/>
                  </a:cubicBezTo>
                  <a:cubicBezTo>
                    <a:pt x="29" y="128"/>
                    <a:pt x="27" y="128"/>
                    <a:pt x="28" y="129"/>
                  </a:cubicBezTo>
                  <a:cubicBezTo>
                    <a:pt x="28" y="131"/>
                    <a:pt x="30" y="132"/>
                    <a:pt x="31" y="134"/>
                  </a:cubicBezTo>
                  <a:cubicBezTo>
                    <a:pt x="31" y="135"/>
                    <a:pt x="30" y="137"/>
                    <a:pt x="30" y="138"/>
                  </a:cubicBezTo>
                  <a:cubicBezTo>
                    <a:pt x="31" y="139"/>
                    <a:pt x="34" y="140"/>
                    <a:pt x="34" y="141"/>
                  </a:cubicBezTo>
                  <a:cubicBezTo>
                    <a:pt x="34" y="143"/>
                    <a:pt x="32" y="145"/>
                    <a:pt x="31" y="146"/>
                  </a:cubicBezTo>
                  <a:cubicBezTo>
                    <a:pt x="30" y="148"/>
                    <a:pt x="30" y="150"/>
                    <a:pt x="29" y="151"/>
                  </a:cubicBezTo>
                  <a:cubicBezTo>
                    <a:pt x="28" y="152"/>
                    <a:pt x="27" y="153"/>
                    <a:pt x="27" y="154"/>
                  </a:cubicBezTo>
                  <a:cubicBezTo>
                    <a:pt x="26" y="157"/>
                    <a:pt x="28" y="161"/>
                    <a:pt x="27" y="163"/>
                  </a:cubicBezTo>
                  <a:cubicBezTo>
                    <a:pt x="23" y="169"/>
                    <a:pt x="17" y="174"/>
                    <a:pt x="13" y="179"/>
                  </a:cubicBezTo>
                  <a:cubicBezTo>
                    <a:pt x="13" y="182"/>
                    <a:pt x="13" y="184"/>
                    <a:pt x="14" y="187"/>
                  </a:cubicBezTo>
                  <a:cubicBezTo>
                    <a:pt x="14" y="188"/>
                    <a:pt x="16" y="190"/>
                    <a:pt x="16" y="191"/>
                  </a:cubicBezTo>
                  <a:cubicBezTo>
                    <a:pt x="16" y="193"/>
                    <a:pt x="15" y="195"/>
                    <a:pt x="16" y="197"/>
                  </a:cubicBezTo>
                  <a:cubicBezTo>
                    <a:pt x="16" y="200"/>
                    <a:pt x="17" y="202"/>
                    <a:pt x="18" y="205"/>
                  </a:cubicBezTo>
                  <a:cubicBezTo>
                    <a:pt x="19" y="207"/>
                    <a:pt x="20" y="210"/>
                    <a:pt x="20" y="212"/>
                  </a:cubicBezTo>
                  <a:cubicBezTo>
                    <a:pt x="20" y="217"/>
                    <a:pt x="20" y="222"/>
                    <a:pt x="19" y="227"/>
                  </a:cubicBezTo>
                  <a:cubicBezTo>
                    <a:pt x="19" y="229"/>
                    <a:pt x="19" y="230"/>
                    <a:pt x="19" y="231"/>
                  </a:cubicBezTo>
                  <a:cubicBezTo>
                    <a:pt x="19" y="232"/>
                    <a:pt x="20" y="233"/>
                    <a:pt x="21" y="235"/>
                  </a:cubicBezTo>
                  <a:cubicBezTo>
                    <a:pt x="20" y="237"/>
                    <a:pt x="21" y="239"/>
                    <a:pt x="21" y="241"/>
                  </a:cubicBezTo>
                  <a:cubicBezTo>
                    <a:pt x="21" y="243"/>
                    <a:pt x="21" y="244"/>
                    <a:pt x="21" y="246"/>
                  </a:cubicBezTo>
                  <a:lnTo>
                    <a:pt x="31" y="247"/>
                  </a:ln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86" name="Freeform 2517"/>
            <p:cNvSpPr>
              <a:spLocks noChangeAspect="1"/>
            </p:cNvSpPr>
            <p:nvPr/>
          </p:nvSpPr>
          <p:spPr bwMode="auto">
            <a:xfrm>
              <a:off x="20686261" y="13458734"/>
              <a:ext cx="324649" cy="823804"/>
            </a:xfrm>
            <a:custGeom>
              <a:avLst/>
              <a:gdLst>
                <a:gd name="T0" fmla="*/ 7 w 41"/>
                <a:gd name="T1" fmla="*/ 0 h 113"/>
                <a:gd name="T2" fmla="*/ 18 w 41"/>
                <a:gd name="T3" fmla="*/ 6 h 113"/>
                <a:gd name="T4" fmla="*/ 30 w 41"/>
                <a:gd name="T5" fmla="*/ 18 h 113"/>
                <a:gd name="T6" fmla="*/ 29 w 41"/>
                <a:gd name="T7" fmla="*/ 30 h 113"/>
                <a:gd name="T8" fmla="*/ 32 w 41"/>
                <a:gd name="T9" fmla="*/ 37 h 113"/>
                <a:gd name="T10" fmla="*/ 30 w 41"/>
                <a:gd name="T11" fmla="*/ 45 h 113"/>
                <a:gd name="T12" fmla="*/ 29 w 41"/>
                <a:gd name="T13" fmla="*/ 53 h 113"/>
                <a:gd name="T14" fmla="*/ 29 w 41"/>
                <a:gd name="T15" fmla="*/ 61 h 113"/>
                <a:gd name="T16" fmla="*/ 31 w 41"/>
                <a:gd name="T17" fmla="*/ 70 h 113"/>
                <a:gd name="T18" fmla="*/ 32 w 41"/>
                <a:gd name="T19" fmla="*/ 78 h 113"/>
                <a:gd name="T20" fmla="*/ 39 w 41"/>
                <a:gd name="T21" fmla="*/ 84 h 113"/>
                <a:gd name="T22" fmla="*/ 43 w 41"/>
                <a:gd name="T23" fmla="*/ 91 h 113"/>
                <a:gd name="T24" fmla="*/ 48 w 41"/>
                <a:gd name="T25" fmla="*/ 99 h 113"/>
                <a:gd name="T26" fmla="*/ 48 w 41"/>
                <a:gd name="T27" fmla="*/ 112 h 113"/>
                <a:gd name="T28" fmla="*/ 48 w 41"/>
                <a:gd name="T29" fmla="*/ 119 h 113"/>
                <a:gd name="T30" fmla="*/ 41 w 41"/>
                <a:gd name="T31" fmla="*/ 121 h 113"/>
                <a:gd name="T32" fmla="*/ 39 w 41"/>
                <a:gd name="T33" fmla="*/ 127 h 113"/>
                <a:gd name="T34" fmla="*/ 37 w 41"/>
                <a:gd name="T35" fmla="*/ 134 h 113"/>
                <a:gd name="T36" fmla="*/ 27 w 41"/>
                <a:gd name="T37" fmla="*/ 124 h 113"/>
                <a:gd name="T38" fmla="*/ 25 w 41"/>
                <a:gd name="T39" fmla="*/ 118 h 113"/>
                <a:gd name="T40" fmla="*/ 24 w 41"/>
                <a:gd name="T41" fmla="*/ 115 h 113"/>
                <a:gd name="T42" fmla="*/ 29 w 41"/>
                <a:gd name="T43" fmla="*/ 108 h 113"/>
                <a:gd name="T44" fmla="*/ 29 w 41"/>
                <a:gd name="T45" fmla="*/ 97 h 113"/>
                <a:gd name="T46" fmla="*/ 25 w 41"/>
                <a:gd name="T47" fmla="*/ 91 h 113"/>
                <a:gd name="T48" fmla="*/ 14 w 41"/>
                <a:gd name="T49" fmla="*/ 93 h 113"/>
                <a:gd name="T50" fmla="*/ 10 w 41"/>
                <a:gd name="T51" fmla="*/ 84 h 113"/>
                <a:gd name="T52" fmla="*/ 6 w 41"/>
                <a:gd name="T53" fmla="*/ 85 h 113"/>
                <a:gd name="T54" fmla="*/ 0 w 41"/>
                <a:gd name="T55" fmla="*/ 79 h 113"/>
                <a:gd name="T56" fmla="*/ 6 w 41"/>
                <a:gd name="T57" fmla="*/ 69 h 113"/>
                <a:gd name="T58" fmla="*/ 5 w 41"/>
                <a:gd name="T59" fmla="*/ 59 h 113"/>
                <a:gd name="T60" fmla="*/ 13 w 41"/>
                <a:gd name="T61" fmla="*/ 55 h 113"/>
                <a:gd name="T62" fmla="*/ 11 w 41"/>
                <a:gd name="T63" fmla="*/ 53 h 113"/>
                <a:gd name="T64" fmla="*/ 11 w 41"/>
                <a:gd name="T65" fmla="*/ 41 h 113"/>
                <a:gd name="T66" fmla="*/ 13 w 41"/>
                <a:gd name="T67" fmla="*/ 33 h 113"/>
                <a:gd name="T68" fmla="*/ 10 w 41"/>
                <a:gd name="T69" fmla="*/ 27 h 113"/>
                <a:gd name="T70" fmla="*/ 17 w 41"/>
                <a:gd name="T71" fmla="*/ 24 h 113"/>
                <a:gd name="T72" fmla="*/ 14 w 41"/>
                <a:gd name="T73" fmla="*/ 16 h 113"/>
                <a:gd name="T74" fmla="*/ 7 w 41"/>
                <a:gd name="T75" fmla="*/ 7 h 113"/>
                <a:gd name="T76" fmla="*/ 7 w 41"/>
                <a:gd name="T77" fmla="*/ 0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
                <a:gd name="T118" fmla="*/ 0 h 113"/>
                <a:gd name="T119" fmla="*/ 41 w 41"/>
                <a:gd name="T120" fmla="*/ 113 h 1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 h="113">
                  <a:moveTo>
                    <a:pt x="6" y="0"/>
                  </a:moveTo>
                  <a:cubicBezTo>
                    <a:pt x="9" y="2"/>
                    <a:pt x="12" y="3"/>
                    <a:pt x="15" y="5"/>
                  </a:cubicBezTo>
                  <a:cubicBezTo>
                    <a:pt x="19" y="8"/>
                    <a:pt x="23" y="11"/>
                    <a:pt x="25" y="15"/>
                  </a:cubicBezTo>
                  <a:cubicBezTo>
                    <a:pt x="26" y="18"/>
                    <a:pt x="23" y="21"/>
                    <a:pt x="24" y="25"/>
                  </a:cubicBezTo>
                  <a:cubicBezTo>
                    <a:pt x="24" y="27"/>
                    <a:pt x="26" y="29"/>
                    <a:pt x="27" y="31"/>
                  </a:cubicBezTo>
                  <a:cubicBezTo>
                    <a:pt x="27" y="34"/>
                    <a:pt x="26" y="36"/>
                    <a:pt x="25" y="38"/>
                  </a:cubicBezTo>
                  <a:cubicBezTo>
                    <a:pt x="25" y="40"/>
                    <a:pt x="24" y="42"/>
                    <a:pt x="24" y="44"/>
                  </a:cubicBezTo>
                  <a:cubicBezTo>
                    <a:pt x="24" y="46"/>
                    <a:pt x="24" y="49"/>
                    <a:pt x="24" y="51"/>
                  </a:cubicBezTo>
                  <a:cubicBezTo>
                    <a:pt x="25" y="53"/>
                    <a:pt x="25" y="56"/>
                    <a:pt x="26" y="59"/>
                  </a:cubicBezTo>
                  <a:cubicBezTo>
                    <a:pt x="26" y="61"/>
                    <a:pt x="26" y="63"/>
                    <a:pt x="27" y="65"/>
                  </a:cubicBezTo>
                  <a:cubicBezTo>
                    <a:pt x="28" y="67"/>
                    <a:pt x="31" y="68"/>
                    <a:pt x="33" y="70"/>
                  </a:cubicBezTo>
                  <a:cubicBezTo>
                    <a:pt x="35" y="72"/>
                    <a:pt x="35" y="74"/>
                    <a:pt x="36" y="76"/>
                  </a:cubicBezTo>
                  <a:cubicBezTo>
                    <a:pt x="38" y="79"/>
                    <a:pt x="39" y="81"/>
                    <a:pt x="40" y="83"/>
                  </a:cubicBezTo>
                  <a:cubicBezTo>
                    <a:pt x="41" y="86"/>
                    <a:pt x="40" y="90"/>
                    <a:pt x="40" y="94"/>
                  </a:cubicBezTo>
                  <a:cubicBezTo>
                    <a:pt x="40" y="96"/>
                    <a:pt x="41" y="98"/>
                    <a:pt x="40" y="100"/>
                  </a:cubicBezTo>
                  <a:cubicBezTo>
                    <a:pt x="39" y="102"/>
                    <a:pt x="36" y="100"/>
                    <a:pt x="34" y="101"/>
                  </a:cubicBezTo>
                  <a:cubicBezTo>
                    <a:pt x="33" y="102"/>
                    <a:pt x="33" y="104"/>
                    <a:pt x="33" y="106"/>
                  </a:cubicBezTo>
                  <a:cubicBezTo>
                    <a:pt x="32" y="108"/>
                    <a:pt x="33" y="113"/>
                    <a:pt x="31" y="112"/>
                  </a:cubicBezTo>
                  <a:cubicBezTo>
                    <a:pt x="27" y="111"/>
                    <a:pt x="25" y="107"/>
                    <a:pt x="23" y="104"/>
                  </a:cubicBezTo>
                  <a:cubicBezTo>
                    <a:pt x="22" y="102"/>
                    <a:pt x="21" y="101"/>
                    <a:pt x="21" y="99"/>
                  </a:cubicBezTo>
                  <a:cubicBezTo>
                    <a:pt x="20" y="98"/>
                    <a:pt x="19" y="97"/>
                    <a:pt x="20" y="96"/>
                  </a:cubicBezTo>
                  <a:cubicBezTo>
                    <a:pt x="21" y="93"/>
                    <a:pt x="23" y="92"/>
                    <a:pt x="24" y="90"/>
                  </a:cubicBezTo>
                  <a:cubicBezTo>
                    <a:pt x="25" y="87"/>
                    <a:pt x="25" y="84"/>
                    <a:pt x="24" y="81"/>
                  </a:cubicBezTo>
                  <a:cubicBezTo>
                    <a:pt x="23" y="79"/>
                    <a:pt x="23" y="76"/>
                    <a:pt x="21" y="76"/>
                  </a:cubicBezTo>
                  <a:cubicBezTo>
                    <a:pt x="18" y="75"/>
                    <a:pt x="15" y="80"/>
                    <a:pt x="12" y="78"/>
                  </a:cubicBezTo>
                  <a:cubicBezTo>
                    <a:pt x="9" y="77"/>
                    <a:pt x="10" y="72"/>
                    <a:pt x="8" y="70"/>
                  </a:cubicBezTo>
                  <a:cubicBezTo>
                    <a:pt x="8" y="69"/>
                    <a:pt x="6" y="71"/>
                    <a:pt x="5" y="71"/>
                  </a:cubicBezTo>
                  <a:cubicBezTo>
                    <a:pt x="4" y="69"/>
                    <a:pt x="0" y="68"/>
                    <a:pt x="0" y="66"/>
                  </a:cubicBezTo>
                  <a:cubicBezTo>
                    <a:pt x="0" y="63"/>
                    <a:pt x="4" y="61"/>
                    <a:pt x="5" y="58"/>
                  </a:cubicBezTo>
                  <a:cubicBezTo>
                    <a:pt x="6" y="55"/>
                    <a:pt x="3" y="52"/>
                    <a:pt x="4" y="49"/>
                  </a:cubicBezTo>
                  <a:cubicBezTo>
                    <a:pt x="5" y="47"/>
                    <a:pt x="9" y="48"/>
                    <a:pt x="11" y="46"/>
                  </a:cubicBezTo>
                  <a:cubicBezTo>
                    <a:pt x="11" y="45"/>
                    <a:pt x="10" y="45"/>
                    <a:pt x="9" y="44"/>
                  </a:cubicBezTo>
                  <a:cubicBezTo>
                    <a:pt x="9" y="41"/>
                    <a:pt x="8" y="37"/>
                    <a:pt x="9" y="34"/>
                  </a:cubicBezTo>
                  <a:cubicBezTo>
                    <a:pt x="9" y="32"/>
                    <a:pt x="12" y="30"/>
                    <a:pt x="11" y="28"/>
                  </a:cubicBezTo>
                  <a:cubicBezTo>
                    <a:pt x="11" y="26"/>
                    <a:pt x="7" y="25"/>
                    <a:pt x="8" y="23"/>
                  </a:cubicBezTo>
                  <a:cubicBezTo>
                    <a:pt x="8" y="21"/>
                    <a:pt x="13" y="23"/>
                    <a:pt x="14" y="20"/>
                  </a:cubicBezTo>
                  <a:cubicBezTo>
                    <a:pt x="15" y="18"/>
                    <a:pt x="14" y="15"/>
                    <a:pt x="12" y="13"/>
                  </a:cubicBezTo>
                  <a:cubicBezTo>
                    <a:pt x="11" y="10"/>
                    <a:pt x="7" y="9"/>
                    <a:pt x="6" y="6"/>
                  </a:cubicBezTo>
                  <a:cubicBezTo>
                    <a:pt x="5" y="5"/>
                    <a:pt x="6" y="2"/>
                    <a:pt x="6"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87" name="Freeform 2518"/>
            <p:cNvSpPr>
              <a:spLocks noChangeAspect="1"/>
            </p:cNvSpPr>
            <p:nvPr/>
          </p:nvSpPr>
          <p:spPr bwMode="auto">
            <a:xfrm>
              <a:off x="19612410" y="13346761"/>
              <a:ext cx="1190393" cy="1071742"/>
            </a:xfrm>
            <a:custGeom>
              <a:avLst/>
              <a:gdLst>
                <a:gd name="T0" fmla="*/ 161 w 149"/>
                <a:gd name="T1" fmla="*/ 19 h 147"/>
                <a:gd name="T2" fmla="*/ 141 w 149"/>
                <a:gd name="T3" fmla="*/ 10 h 147"/>
                <a:gd name="T4" fmla="*/ 106 w 149"/>
                <a:gd name="T5" fmla="*/ 4 h 147"/>
                <a:gd name="T6" fmla="*/ 103 w 149"/>
                <a:gd name="T7" fmla="*/ 29 h 147"/>
                <a:gd name="T8" fmla="*/ 99 w 149"/>
                <a:gd name="T9" fmla="*/ 53 h 147"/>
                <a:gd name="T10" fmla="*/ 109 w 149"/>
                <a:gd name="T11" fmla="*/ 73 h 147"/>
                <a:gd name="T12" fmla="*/ 119 w 149"/>
                <a:gd name="T13" fmla="*/ 72 h 147"/>
                <a:gd name="T14" fmla="*/ 107 w 149"/>
                <a:gd name="T15" fmla="*/ 93 h 147"/>
                <a:gd name="T16" fmla="*/ 89 w 149"/>
                <a:gd name="T17" fmla="*/ 72 h 147"/>
                <a:gd name="T18" fmla="*/ 76 w 149"/>
                <a:gd name="T19" fmla="*/ 59 h 147"/>
                <a:gd name="T20" fmla="*/ 55 w 149"/>
                <a:gd name="T21" fmla="*/ 62 h 147"/>
                <a:gd name="T22" fmla="*/ 48 w 149"/>
                <a:gd name="T23" fmla="*/ 54 h 147"/>
                <a:gd name="T24" fmla="*/ 29 w 149"/>
                <a:gd name="T25" fmla="*/ 51 h 147"/>
                <a:gd name="T26" fmla="*/ 29 w 149"/>
                <a:gd name="T27" fmla="*/ 67 h 147"/>
                <a:gd name="T28" fmla="*/ 26 w 149"/>
                <a:gd name="T29" fmla="*/ 79 h 147"/>
                <a:gd name="T30" fmla="*/ 0 w 149"/>
                <a:gd name="T31" fmla="*/ 84 h 147"/>
                <a:gd name="T32" fmla="*/ 11 w 149"/>
                <a:gd name="T33" fmla="*/ 156 h 147"/>
                <a:gd name="T34" fmla="*/ 23 w 149"/>
                <a:gd name="T35" fmla="*/ 168 h 147"/>
                <a:gd name="T36" fmla="*/ 42 w 149"/>
                <a:gd name="T37" fmla="*/ 165 h 147"/>
                <a:gd name="T38" fmla="*/ 53 w 149"/>
                <a:gd name="T39" fmla="*/ 171 h 147"/>
                <a:gd name="T40" fmla="*/ 66 w 149"/>
                <a:gd name="T41" fmla="*/ 175 h 147"/>
                <a:gd name="T42" fmla="*/ 80 w 149"/>
                <a:gd name="T43" fmla="*/ 168 h 147"/>
                <a:gd name="T44" fmla="*/ 91 w 149"/>
                <a:gd name="T45" fmla="*/ 154 h 147"/>
                <a:gd name="T46" fmla="*/ 105 w 149"/>
                <a:gd name="T47" fmla="*/ 139 h 147"/>
                <a:gd name="T48" fmla="*/ 126 w 149"/>
                <a:gd name="T49" fmla="*/ 132 h 147"/>
                <a:gd name="T50" fmla="*/ 125 w 149"/>
                <a:gd name="T51" fmla="*/ 121 h 147"/>
                <a:gd name="T52" fmla="*/ 161 w 149"/>
                <a:gd name="T53" fmla="*/ 98 h 147"/>
                <a:gd name="T54" fmla="*/ 166 w 149"/>
                <a:gd name="T55" fmla="*/ 78 h 147"/>
                <a:gd name="T56" fmla="*/ 172 w 149"/>
                <a:gd name="T57" fmla="*/ 72 h 147"/>
                <a:gd name="T58" fmla="*/ 174 w 149"/>
                <a:gd name="T59" fmla="*/ 53 h 147"/>
                <a:gd name="T60" fmla="*/ 178 w 149"/>
                <a:gd name="T61" fmla="*/ 43 h 147"/>
                <a:gd name="T62" fmla="*/ 168 w 149"/>
                <a:gd name="T63" fmla="*/ 26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9"/>
                <a:gd name="T97" fmla="*/ 0 h 147"/>
                <a:gd name="T98" fmla="*/ 149 w 149"/>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9" h="147">
                  <a:moveTo>
                    <a:pt x="140" y="16"/>
                  </a:moveTo>
                  <a:lnTo>
                    <a:pt x="134" y="16"/>
                  </a:lnTo>
                  <a:lnTo>
                    <a:pt x="126" y="13"/>
                  </a:lnTo>
                  <a:lnTo>
                    <a:pt x="117" y="8"/>
                  </a:lnTo>
                  <a:lnTo>
                    <a:pt x="111" y="2"/>
                  </a:lnTo>
                  <a:cubicBezTo>
                    <a:pt x="103" y="3"/>
                    <a:pt x="95" y="0"/>
                    <a:pt x="88" y="3"/>
                  </a:cubicBezTo>
                  <a:cubicBezTo>
                    <a:pt x="84" y="6"/>
                    <a:pt x="85" y="13"/>
                    <a:pt x="84" y="17"/>
                  </a:cubicBezTo>
                  <a:cubicBezTo>
                    <a:pt x="84" y="20"/>
                    <a:pt x="86" y="21"/>
                    <a:pt x="86" y="24"/>
                  </a:cubicBezTo>
                  <a:cubicBezTo>
                    <a:pt x="86" y="28"/>
                    <a:pt x="85" y="33"/>
                    <a:pt x="84" y="38"/>
                  </a:cubicBezTo>
                  <a:cubicBezTo>
                    <a:pt x="84" y="40"/>
                    <a:pt x="82" y="42"/>
                    <a:pt x="82" y="44"/>
                  </a:cubicBezTo>
                  <a:cubicBezTo>
                    <a:pt x="82" y="48"/>
                    <a:pt x="82" y="51"/>
                    <a:pt x="83" y="54"/>
                  </a:cubicBezTo>
                  <a:cubicBezTo>
                    <a:pt x="85" y="57"/>
                    <a:pt x="88" y="60"/>
                    <a:pt x="91" y="61"/>
                  </a:cubicBezTo>
                  <a:cubicBezTo>
                    <a:pt x="92" y="62"/>
                    <a:pt x="93" y="62"/>
                    <a:pt x="95" y="62"/>
                  </a:cubicBezTo>
                  <a:cubicBezTo>
                    <a:pt x="96" y="62"/>
                    <a:pt x="100" y="59"/>
                    <a:pt x="99" y="60"/>
                  </a:cubicBezTo>
                  <a:cubicBezTo>
                    <a:pt x="98" y="65"/>
                    <a:pt x="98" y="72"/>
                    <a:pt x="97" y="77"/>
                  </a:cubicBezTo>
                  <a:cubicBezTo>
                    <a:pt x="96" y="80"/>
                    <a:pt x="91" y="79"/>
                    <a:pt x="89" y="78"/>
                  </a:cubicBezTo>
                  <a:cubicBezTo>
                    <a:pt x="85" y="76"/>
                    <a:pt x="84" y="71"/>
                    <a:pt x="81" y="67"/>
                  </a:cubicBezTo>
                  <a:cubicBezTo>
                    <a:pt x="78" y="65"/>
                    <a:pt x="76" y="62"/>
                    <a:pt x="74" y="60"/>
                  </a:cubicBezTo>
                  <a:cubicBezTo>
                    <a:pt x="72" y="58"/>
                    <a:pt x="70" y="57"/>
                    <a:pt x="68" y="55"/>
                  </a:cubicBezTo>
                  <a:cubicBezTo>
                    <a:pt x="66" y="53"/>
                    <a:pt x="66" y="49"/>
                    <a:pt x="63" y="49"/>
                  </a:cubicBezTo>
                  <a:cubicBezTo>
                    <a:pt x="60" y="49"/>
                    <a:pt x="60" y="54"/>
                    <a:pt x="58" y="55"/>
                  </a:cubicBezTo>
                  <a:cubicBezTo>
                    <a:pt x="54" y="55"/>
                    <a:pt x="50" y="54"/>
                    <a:pt x="46" y="52"/>
                  </a:cubicBezTo>
                  <a:cubicBezTo>
                    <a:pt x="44" y="52"/>
                    <a:pt x="43" y="50"/>
                    <a:pt x="41" y="48"/>
                  </a:cubicBezTo>
                  <a:cubicBezTo>
                    <a:pt x="41" y="47"/>
                    <a:pt x="41" y="45"/>
                    <a:pt x="40" y="45"/>
                  </a:cubicBezTo>
                  <a:cubicBezTo>
                    <a:pt x="37" y="45"/>
                    <a:pt x="34" y="48"/>
                    <a:pt x="31" y="48"/>
                  </a:cubicBezTo>
                  <a:cubicBezTo>
                    <a:pt x="28" y="47"/>
                    <a:pt x="27" y="45"/>
                    <a:pt x="24" y="43"/>
                  </a:cubicBezTo>
                  <a:cubicBezTo>
                    <a:pt x="25" y="45"/>
                    <a:pt x="26" y="47"/>
                    <a:pt x="26" y="49"/>
                  </a:cubicBezTo>
                  <a:cubicBezTo>
                    <a:pt x="26" y="51"/>
                    <a:pt x="25" y="54"/>
                    <a:pt x="24" y="56"/>
                  </a:cubicBezTo>
                  <a:cubicBezTo>
                    <a:pt x="24" y="58"/>
                    <a:pt x="24" y="60"/>
                    <a:pt x="24" y="62"/>
                  </a:cubicBezTo>
                  <a:cubicBezTo>
                    <a:pt x="24" y="64"/>
                    <a:pt x="22" y="65"/>
                    <a:pt x="22" y="66"/>
                  </a:cubicBezTo>
                  <a:cubicBezTo>
                    <a:pt x="23" y="68"/>
                    <a:pt x="28" y="70"/>
                    <a:pt x="26" y="70"/>
                  </a:cubicBezTo>
                  <a:lnTo>
                    <a:pt x="0" y="70"/>
                  </a:lnTo>
                  <a:lnTo>
                    <a:pt x="0" y="119"/>
                  </a:lnTo>
                  <a:cubicBezTo>
                    <a:pt x="3" y="123"/>
                    <a:pt x="6" y="126"/>
                    <a:pt x="9" y="130"/>
                  </a:cubicBezTo>
                  <a:cubicBezTo>
                    <a:pt x="10" y="132"/>
                    <a:pt x="11" y="135"/>
                    <a:pt x="13" y="136"/>
                  </a:cubicBezTo>
                  <a:cubicBezTo>
                    <a:pt x="15" y="138"/>
                    <a:pt x="17" y="139"/>
                    <a:pt x="19" y="140"/>
                  </a:cubicBezTo>
                  <a:cubicBezTo>
                    <a:pt x="23" y="139"/>
                    <a:pt x="26" y="138"/>
                    <a:pt x="30" y="137"/>
                  </a:cubicBezTo>
                  <a:cubicBezTo>
                    <a:pt x="32" y="137"/>
                    <a:pt x="34" y="137"/>
                    <a:pt x="35" y="138"/>
                  </a:cubicBezTo>
                  <a:cubicBezTo>
                    <a:pt x="37" y="139"/>
                    <a:pt x="38" y="142"/>
                    <a:pt x="40" y="144"/>
                  </a:cubicBezTo>
                  <a:cubicBezTo>
                    <a:pt x="41" y="143"/>
                    <a:pt x="42" y="143"/>
                    <a:pt x="44" y="143"/>
                  </a:cubicBezTo>
                  <a:cubicBezTo>
                    <a:pt x="47" y="143"/>
                    <a:pt x="49" y="144"/>
                    <a:pt x="51" y="144"/>
                  </a:cubicBezTo>
                  <a:cubicBezTo>
                    <a:pt x="53" y="145"/>
                    <a:pt x="54" y="146"/>
                    <a:pt x="55" y="146"/>
                  </a:cubicBezTo>
                  <a:cubicBezTo>
                    <a:pt x="58" y="147"/>
                    <a:pt x="60" y="146"/>
                    <a:pt x="62" y="145"/>
                  </a:cubicBezTo>
                  <a:cubicBezTo>
                    <a:pt x="64" y="144"/>
                    <a:pt x="65" y="142"/>
                    <a:pt x="67" y="140"/>
                  </a:cubicBezTo>
                  <a:cubicBezTo>
                    <a:pt x="68" y="138"/>
                    <a:pt x="69" y="136"/>
                    <a:pt x="70" y="134"/>
                  </a:cubicBezTo>
                  <a:cubicBezTo>
                    <a:pt x="72" y="132"/>
                    <a:pt x="74" y="130"/>
                    <a:pt x="76" y="129"/>
                  </a:cubicBezTo>
                  <a:cubicBezTo>
                    <a:pt x="79" y="126"/>
                    <a:pt x="83" y="126"/>
                    <a:pt x="86" y="123"/>
                  </a:cubicBezTo>
                  <a:cubicBezTo>
                    <a:pt x="88" y="121"/>
                    <a:pt x="85" y="117"/>
                    <a:pt x="87" y="116"/>
                  </a:cubicBezTo>
                  <a:cubicBezTo>
                    <a:pt x="89" y="113"/>
                    <a:pt x="94" y="111"/>
                    <a:pt x="98" y="110"/>
                  </a:cubicBezTo>
                  <a:cubicBezTo>
                    <a:pt x="100" y="109"/>
                    <a:pt x="102" y="110"/>
                    <a:pt x="105" y="110"/>
                  </a:cubicBezTo>
                  <a:lnTo>
                    <a:pt x="106" y="107"/>
                  </a:lnTo>
                  <a:lnTo>
                    <a:pt x="104" y="101"/>
                  </a:lnTo>
                  <a:lnTo>
                    <a:pt x="139" y="87"/>
                  </a:lnTo>
                  <a:cubicBezTo>
                    <a:pt x="138" y="85"/>
                    <a:pt x="134" y="84"/>
                    <a:pt x="134" y="82"/>
                  </a:cubicBezTo>
                  <a:cubicBezTo>
                    <a:pt x="134" y="79"/>
                    <a:pt x="138" y="77"/>
                    <a:pt x="139" y="74"/>
                  </a:cubicBezTo>
                  <a:cubicBezTo>
                    <a:pt x="140" y="71"/>
                    <a:pt x="137" y="68"/>
                    <a:pt x="138" y="65"/>
                  </a:cubicBezTo>
                  <a:cubicBezTo>
                    <a:pt x="139" y="63"/>
                    <a:pt x="143" y="64"/>
                    <a:pt x="145" y="62"/>
                  </a:cubicBezTo>
                  <a:cubicBezTo>
                    <a:pt x="145" y="61"/>
                    <a:pt x="144" y="61"/>
                    <a:pt x="143" y="60"/>
                  </a:cubicBezTo>
                  <a:cubicBezTo>
                    <a:pt x="143" y="57"/>
                    <a:pt x="142" y="53"/>
                    <a:pt x="143" y="50"/>
                  </a:cubicBezTo>
                  <a:cubicBezTo>
                    <a:pt x="143" y="48"/>
                    <a:pt x="146" y="46"/>
                    <a:pt x="145" y="44"/>
                  </a:cubicBezTo>
                  <a:cubicBezTo>
                    <a:pt x="145" y="42"/>
                    <a:pt x="141" y="41"/>
                    <a:pt x="142" y="39"/>
                  </a:cubicBezTo>
                  <a:cubicBezTo>
                    <a:pt x="142" y="37"/>
                    <a:pt x="147" y="39"/>
                    <a:pt x="148" y="36"/>
                  </a:cubicBezTo>
                  <a:cubicBezTo>
                    <a:pt x="149" y="34"/>
                    <a:pt x="148" y="31"/>
                    <a:pt x="146" y="29"/>
                  </a:cubicBezTo>
                  <a:cubicBezTo>
                    <a:pt x="145" y="26"/>
                    <a:pt x="141" y="25"/>
                    <a:pt x="140" y="22"/>
                  </a:cubicBezTo>
                  <a:cubicBezTo>
                    <a:pt x="139" y="21"/>
                    <a:pt x="140" y="18"/>
                    <a:pt x="140" y="16"/>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88" name="Freeform 2519"/>
            <p:cNvSpPr>
              <a:spLocks noChangeAspect="1"/>
            </p:cNvSpPr>
            <p:nvPr/>
          </p:nvSpPr>
          <p:spPr bwMode="auto">
            <a:xfrm>
              <a:off x="18571862" y="13082828"/>
              <a:ext cx="1265310" cy="1319679"/>
            </a:xfrm>
            <a:custGeom>
              <a:avLst/>
              <a:gdLst>
                <a:gd name="T0" fmla="*/ 11 w 157"/>
                <a:gd name="T1" fmla="*/ 6 h 180"/>
                <a:gd name="T2" fmla="*/ 12 w 157"/>
                <a:gd name="T3" fmla="*/ 16 h 180"/>
                <a:gd name="T4" fmla="*/ 25 w 157"/>
                <a:gd name="T5" fmla="*/ 48 h 180"/>
                <a:gd name="T6" fmla="*/ 22 w 157"/>
                <a:gd name="T7" fmla="*/ 64 h 180"/>
                <a:gd name="T8" fmla="*/ 33 w 157"/>
                <a:gd name="T9" fmla="*/ 94 h 180"/>
                <a:gd name="T10" fmla="*/ 23 w 157"/>
                <a:gd name="T11" fmla="*/ 120 h 180"/>
                <a:gd name="T12" fmla="*/ 10 w 157"/>
                <a:gd name="T13" fmla="*/ 144 h 180"/>
                <a:gd name="T14" fmla="*/ 1 w 157"/>
                <a:gd name="T15" fmla="*/ 180 h 180"/>
                <a:gd name="T16" fmla="*/ 8 w 157"/>
                <a:gd name="T17" fmla="*/ 202 h 180"/>
                <a:gd name="T18" fmla="*/ 26 w 157"/>
                <a:gd name="T19" fmla="*/ 199 h 180"/>
                <a:gd name="T20" fmla="*/ 100 w 157"/>
                <a:gd name="T21" fmla="*/ 204 h 180"/>
                <a:gd name="T22" fmla="*/ 117 w 157"/>
                <a:gd name="T23" fmla="*/ 214 h 180"/>
                <a:gd name="T24" fmla="*/ 140 w 157"/>
                <a:gd name="T25" fmla="*/ 214 h 180"/>
                <a:gd name="T26" fmla="*/ 178 w 157"/>
                <a:gd name="T27" fmla="*/ 210 h 180"/>
                <a:gd name="T28" fmla="*/ 166 w 157"/>
                <a:gd name="T29" fmla="*/ 198 h 180"/>
                <a:gd name="T30" fmla="*/ 155 w 157"/>
                <a:gd name="T31" fmla="*/ 126 h 180"/>
                <a:gd name="T32" fmla="*/ 182 w 157"/>
                <a:gd name="T33" fmla="*/ 121 h 180"/>
                <a:gd name="T34" fmla="*/ 184 w 157"/>
                <a:gd name="T35" fmla="*/ 109 h 180"/>
                <a:gd name="T36" fmla="*/ 184 w 157"/>
                <a:gd name="T37" fmla="*/ 94 h 180"/>
                <a:gd name="T38" fmla="*/ 171 w 157"/>
                <a:gd name="T39" fmla="*/ 94 h 180"/>
                <a:gd name="T40" fmla="*/ 159 w 157"/>
                <a:gd name="T41" fmla="*/ 92 h 180"/>
                <a:gd name="T42" fmla="*/ 160 w 157"/>
                <a:gd name="T43" fmla="*/ 73 h 180"/>
                <a:gd name="T44" fmla="*/ 154 w 157"/>
                <a:gd name="T45" fmla="*/ 44 h 180"/>
                <a:gd name="T46" fmla="*/ 153 w 157"/>
                <a:gd name="T47" fmla="*/ 31 h 180"/>
                <a:gd name="T48" fmla="*/ 136 w 157"/>
                <a:gd name="T49" fmla="*/ 25 h 180"/>
                <a:gd name="T50" fmla="*/ 130 w 157"/>
                <a:gd name="T51" fmla="*/ 22 h 180"/>
                <a:gd name="T52" fmla="*/ 119 w 157"/>
                <a:gd name="T53" fmla="*/ 31 h 180"/>
                <a:gd name="T54" fmla="*/ 117 w 157"/>
                <a:gd name="T55" fmla="*/ 40 h 180"/>
                <a:gd name="T56" fmla="*/ 102 w 157"/>
                <a:gd name="T57" fmla="*/ 40 h 180"/>
                <a:gd name="T58" fmla="*/ 79 w 157"/>
                <a:gd name="T59" fmla="*/ 26 h 180"/>
                <a:gd name="T60" fmla="*/ 76 w 157"/>
                <a:gd name="T61" fmla="*/ 7 h 180"/>
                <a:gd name="T62" fmla="*/ 24 w 157"/>
                <a:gd name="T63" fmla="*/ 1 h 180"/>
                <a:gd name="T64" fmla="*/ 12 w 157"/>
                <a:gd name="T65" fmla="*/ 4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180"/>
                <a:gd name="T101" fmla="*/ 157 w 157"/>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180">
                  <a:moveTo>
                    <a:pt x="6" y="0"/>
                  </a:moveTo>
                  <a:cubicBezTo>
                    <a:pt x="6" y="1"/>
                    <a:pt x="9" y="3"/>
                    <a:pt x="9" y="5"/>
                  </a:cubicBezTo>
                  <a:cubicBezTo>
                    <a:pt x="9" y="6"/>
                    <a:pt x="6" y="5"/>
                    <a:pt x="7" y="6"/>
                  </a:cubicBezTo>
                  <a:cubicBezTo>
                    <a:pt x="7" y="9"/>
                    <a:pt x="9" y="11"/>
                    <a:pt x="10" y="13"/>
                  </a:cubicBezTo>
                  <a:cubicBezTo>
                    <a:pt x="12" y="16"/>
                    <a:pt x="14" y="18"/>
                    <a:pt x="15" y="21"/>
                  </a:cubicBezTo>
                  <a:cubicBezTo>
                    <a:pt x="17" y="27"/>
                    <a:pt x="21" y="33"/>
                    <a:pt x="21" y="40"/>
                  </a:cubicBezTo>
                  <a:cubicBezTo>
                    <a:pt x="21" y="42"/>
                    <a:pt x="17" y="43"/>
                    <a:pt x="16" y="46"/>
                  </a:cubicBezTo>
                  <a:cubicBezTo>
                    <a:pt x="16" y="48"/>
                    <a:pt x="17" y="51"/>
                    <a:pt x="18" y="53"/>
                  </a:cubicBezTo>
                  <a:cubicBezTo>
                    <a:pt x="19" y="57"/>
                    <a:pt x="21" y="61"/>
                    <a:pt x="22" y="65"/>
                  </a:cubicBezTo>
                  <a:cubicBezTo>
                    <a:pt x="24" y="69"/>
                    <a:pt x="27" y="73"/>
                    <a:pt x="27" y="78"/>
                  </a:cubicBezTo>
                  <a:cubicBezTo>
                    <a:pt x="27" y="83"/>
                    <a:pt x="26" y="89"/>
                    <a:pt x="24" y="93"/>
                  </a:cubicBezTo>
                  <a:cubicBezTo>
                    <a:pt x="23" y="96"/>
                    <a:pt x="21" y="98"/>
                    <a:pt x="19" y="100"/>
                  </a:cubicBezTo>
                  <a:cubicBezTo>
                    <a:pt x="17" y="103"/>
                    <a:pt x="13" y="106"/>
                    <a:pt x="11" y="110"/>
                  </a:cubicBezTo>
                  <a:cubicBezTo>
                    <a:pt x="9" y="113"/>
                    <a:pt x="9" y="116"/>
                    <a:pt x="8" y="120"/>
                  </a:cubicBezTo>
                  <a:cubicBezTo>
                    <a:pt x="7" y="125"/>
                    <a:pt x="6" y="131"/>
                    <a:pt x="5" y="137"/>
                  </a:cubicBezTo>
                  <a:cubicBezTo>
                    <a:pt x="4" y="142"/>
                    <a:pt x="2" y="146"/>
                    <a:pt x="1" y="150"/>
                  </a:cubicBezTo>
                  <a:cubicBezTo>
                    <a:pt x="0" y="156"/>
                    <a:pt x="0" y="162"/>
                    <a:pt x="0" y="168"/>
                  </a:cubicBezTo>
                  <a:cubicBezTo>
                    <a:pt x="2" y="168"/>
                    <a:pt x="4" y="168"/>
                    <a:pt x="7" y="168"/>
                  </a:cubicBezTo>
                  <a:cubicBezTo>
                    <a:pt x="10" y="167"/>
                    <a:pt x="12" y="164"/>
                    <a:pt x="15" y="164"/>
                  </a:cubicBezTo>
                  <a:cubicBezTo>
                    <a:pt x="17" y="164"/>
                    <a:pt x="20" y="165"/>
                    <a:pt x="22" y="166"/>
                  </a:cubicBezTo>
                  <a:cubicBezTo>
                    <a:pt x="24" y="167"/>
                    <a:pt x="26" y="170"/>
                    <a:pt x="28" y="170"/>
                  </a:cubicBezTo>
                  <a:cubicBezTo>
                    <a:pt x="46" y="171"/>
                    <a:pt x="65" y="168"/>
                    <a:pt x="83" y="170"/>
                  </a:cubicBezTo>
                  <a:cubicBezTo>
                    <a:pt x="86" y="170"/>
                    <a:pt x="87" y="174"/>
                    <a:pt x="89" y="176"/>
                  </a:cubicBezTo>
                  <a:cubicBezTo>
                    <a:pt x="92" y="177"/>
                    <a:pt x="94" y="178"/>
                    <a:pt x="97" y="178"/>
                  </a:cubicBezTo>
                  <a:cubicBezTo>
                    <a:pt x="101" y="179"/>
                    <a:pt x="105" y="180"/>
                    <a:pt x="109" y="180"/>
                  </a:cubicBezTo>
                  <a:cubicBezTo>
                    <a:pt x="111" y="180"/>
                    <a:pt x="114" y="178"/>
                    <a:pt x="116" y="178"/>
                  </a:cubicBezTo>
                  <a:cubicBezTo>
                    <a:pt x="119" y="178"/>
                    <a:pt x="122" y="180"/>
                    <a:pt x="124" y="180"/>
                  </a:cubicBezTo>
                  <a:cubicBezTo>
                    <a:pt x="132" y="179"/>
                    <a:pt x="140" y="176"/>
                    <a:pt x="148" y="175"/>
                  </a:cubicBezTo>
                  <a:cubicBezTo>
                    <a:pt x="146" y="174"/>
                    <a:pt x="144" y="173"/>
                    <a:pt x="142" y="171"/>
                  </a:cubicBezTo>
                  <a:cubicBezTo>
                    <a:pt x="140" y="170"/>
                    <a:pt x="139" y="167"/>
                    <a:pt x="138" y="165"/>
                  </a:cubicBezTo>
                  <a:cubicBezTo>
                    <a:pt x="135" y="161"/>
                    <a:pt x="132" y="158"/>
                    <a:pt x="129" y="154"/>
                  </a:cubicBezTo>
                  <a:lnTo>
                    <a:pt x="129" y="105"/>
                  </a:lnTo>
                  <a:lnTo>
                    <a:pt x="155" y="105"/>
                  </a:lnTo>
                  <a:cubicBezTo>
                    <a:pt x="157" y="105"/>
                    <a:pt x="152" y="103"/>
                    <a:pt x="151" y="101"/>
                  </a:cubicBezTo>
                  <a:cubicBezTo>
                    <a:pt x="151" y="100"/>
                    <a:pt x="153" y="99"/>
                    <a:pt x="153" y="97"/>
                  </a:cubicBezTo>
                  <a:cubicBezTo>
                    <a:pt x="153" y="95"/>
                    <a:pt x="153" y="93"/>
                    <a:pt x="153" y="91"/>
                  </a:cubicBezTo>
                  <a:cubicBezTo>
                    <a:pt x="154" y="89"/>
                    <a:pt x="155" y="86"/>
                    <a:pt x="155" y="84"/>
                  </a:cubicBezTo>
                  <a:cubicBezTo>
                    <a:pt x="155" y="82"/>
                    <a:pt x="154" y="80"/>
                    <a:pt x="153" y="78"/>
                  </a:cubicBezTo>
                  <a:cubicBezTo>
                    <a:pt x="153" y="77"/>
                    <a:pt x="153" y="76"/>
                    <a:pt x="152" y="76"/>
                  </a:cubicBezTo>
                  <a:cubicBezTo>
                    <a:pt x="149" y="76"/>
                    <a:pt x="145" y="77"/>
                    <a:pt x="142" y="78"/>
                  </a:cubicBezTo>
                  <a:cubicBezTo>
                    <a:pt x="139" y="79"/>
                    <a:pt x="135" y="81"/>
                    <a:pt x="132" y="81"/>
                  </a:cubicBezTo>
                  <a:cubicBezTo>
                    <a:pt x="130" y="81"/>
                    <a:pt x="131" y="79"/>
                    <a:pt x="132" y="77"/>
                  </a:cubicBezTo>
                  <a:cubicBezTo>
                    <a:pt x="132" y="76"/>
                    <a:pt x="133" y="74"/>
                    <a:pt x="133" y="72"/>
                  </a:cubicBezTo>
                  <a:cubicBezTo>
                    <a:pt x="133" y="68"/>
                    <a:pt x="134" y="64"/>
                    <a:pt x="133" y="61"/>
                  </a:cubicBezTo>
                  <a:cubicBezTo>
                    <a:pt x="132" y="58"/>
                    <a:pt x="127" y="58"/>
                    <a:pt x="127" y="55"/>
                  </a:cubicBezTo>
                  <a:cubicBezTo>
                    <a:pt x="126" y="50"/>
                    <a:pt x="128" y="43"/>
                    <a:pt x="128" y="37"/>
                  </a:cubicBezTo>
                  <a:cubicBezTo>
                    <a:pt x="128" y="35"/>
                    <a:pt x="127" y="33"/>
                    <a:pt x="126" y="30"/>
                  </a:cubicBezTo>
                  <a:cubicBezTo>
                    <a:pt x="126" y="29"/>
                    <a:pt x="128" y="28"/>
                    <a:pt x="127" y="26"/>
                  </a:cubicBezTo>
                  <a:cubicBezTo>
                    <a:pt x="127" y="24"/>
                    <a:pt x="127" y="21"/>
                    <a:pt x="125" y="20"/>
                  </a:cubicBezTo>
                  <a:cubicBezTo>
                    <a:pt x="121" y="18"/>
                    <a:pt x="117" y="21"/>
                    <a:pt x="113" y="21"/>
                  </a:cubicBezTo>
                  <a:cubicBezTo>
                    <a:pt x="112" y="20"/>
                    <a:pt x="112" y="18"/>
                    <a:pt x="111" y="18"/>
                  </a:cubicBezTo>
                  <a:cubicBezTo>
                    <a:pt x="110" y="17"/>
                    <a:pt x="109" y="18"/>
                    <a:pt x="108" y="18"/>
                  </a:cubicBezTo>
                  <a:cubicBezTo>
                    <a:pt x="105" y="18"/>
                    <a:pt x="102" y="18"/>
                    <a:pt x="100" y="20"/>
                  </a:cubicBezTo>
                  <a:cubicBezTo>
                    <a:pt x="98" y="21"/>
                    <a:pt x="100" y="24"/>
                    <a:pt x="99" y="26"/>
                  </a:cubicBezTo>
                  <a:cubicBezTo>
                    <a:pt x="99" y="27"/>
                    <a:pt x="98" y="28"/>
                    <a:pt x="98" y="29"/>
                  </a:cubicBezTo>
                  <a:cubicBezTo>
                    <a:pt x="97" y="30"/>
                    <a:pt x="98" y="32"/>
                    <a:pt x="97" y="33"/>
                  </a:cubicBezTo>
                  <a:cubicBezTo>
                    <a:pt x="95" y="34"/>
                    <a:pt x="93" y="33"/>
                    <a:pt x="92" y="33"/>
                  </a:cubicBezTo>
                  <a:cubicBezTo>
                    <a:pt x="89" y="33"/>
                    <a:pt x="87" y="33"/>
                    <a:pt x="85" y="33"/>
                  </a:cubicBezTo>
                  <a:cubicBezTo>
                    <a:pt x="80" y="33"/>
                    <a:pt x="76" y="35"/>
                    <a:pt x="72" y="33"/>
                  </a:cubicBezTo>
                  <a:cubicBezTo>
                    <a:pt x="68" y="31"/>
                    <a:pt x="67" y="26"/>
                    <a:pt x="66" y="22"/>
                  </a:cubicBezTo>
                  <a:cubicBezTo>
                    <a:pt x="65" y="19"/>
                    <a:pt x="64" y="16"/>
                    <a:pt x="64" y="14"/>
                  </a:cubicBezTo>
                  <a:cubicBezTo>
                    <a:pt x="64" y="11"/>
                    <a:pt x="64" y="9"/>
                    <a:pt x="63" y="6"/>
                  </a:cubicBezTo>
                  <a:cubicBezTo>
                    <a:pt x="63" y="4"/>
                    <a:pt x="64" y="1"/>
                    <a:pt x="62" y="1"/>
                  </a:cubicBezTo>
                  <a:lnTo>
                    <a:pt x="20" y="1"/>
                  </a:lnTo>
                  <a:cubicBezTo>
                    <a:pt x="18" y="1"/>
                    <a:pt x="16" y="1"/>
                    <a:pt x="14" y="1"/>
                  </a:cubicBezTo>
                  <a:cubicBezTo>
                    <a:pt x="12" y="1"/>
                    <a:pt x="11" y="3"/>
                    <a:pt x="10" y="3"/>
                  </a:cubicBezTo>
                  <a:cubicBezTo>
                    <a:pt x="8" y="3"/>
                    <a:pt x="7" y="1"/>
                    <a:pt x="6" y="0"/>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89" name="Freeform 2520"/>
            <p:cNvSpPr>
              <a:spLocks noChangeAspect="1"/>
            </p:cNvSpPr>
            <p:nvPr/>
          </p:nvSpPr>
          <p:spPr bwMode="auto">
            <a:xfrm>
              <a:off x="20378255" y="12546954"/>
              <a:ext cx="1082173" cy="1167718"/>
            </a:xfrm>
            <a:custGeom>
              <a:avLst/>
              <a:gdLst>
                <a:gd name="T0" fmla="*/ 18 w 134"/>
                <a:gd name="T1" fmla="*/ 132 h 159"/>
                <a:gd name="T2" fmla="*/ 25 w 134"/>
                <a:gd name="T3" fmla="*/ 139 h 159"/>
                <a:gd name="T4" fmla="*/ 36 w 134"/>
                <a:gd name="T5" fmla="*/ 145 h 159"/>
                <a:gd name="T6" fmla="*/ 46 w 134"/>
                <a:gd name="T7" fmla="*/ 149 h 159"/>
                <a:gd name="T8" fmla="*/ 53 w 134"/>
                <a:gd name="T9" fmla="*/ 149 h 159"/>
                <a:gd name="T10" fmla="*/ 64 w 134"/>
                <a:gd name="T11" fmla="*/ 155 h 159"/>
                <a:gd name="T12" fmla="*/ 76 w 134"/>
                <a:gd name="T13" fmla="*/ 167 h 159"/>
                <a:gd name="T14" fmla="*/ 74 w 134"/>
                <a:gd name="T15" fmla="*/ 179 h 159"/>
                <a:gd name="T16" fmla="*/ 78 w 134"/>
                <a:gd name="T17" fmla="*/ 186 h 159"/>
                <a:gd name="T18" fmla="*/ 83 w 134"/>
                <a:gd name="T19" fmla="*/ 189 h 159"/>
                <a:gd name="T20" fmla="*/ 91 w 134"/>
                <a:gd name="T21" fmla="*/ 189 h 159"/>
                <a:gd name="T22" fmla="*/ 97 w 134"/>
                <a:gd name="T23" fmla="*/ 183 h 159"/>
                <a:gd name="T24" fmla="*/ 105 w 134"/>
                <a:gd name="T25" fmla="*/ 191 h 159"/>
                <a:gd name="T26" fmla="*/ 113 w 134"/>
                <a:gd name="T27" fmla="*/ 187 h 159"/>
                <a:gd name="T28" fmla="*/ 121 w 134"/>
                <a:gd name="T29" fmla="*/ 190 h 159"/>
                <a:gd name="T30" fmla="*/ 127 w 134"/>
                <a:gd name="T31" fmla="*/ 184 h 159"/>
                <a:gd name="T32" fmla="*/ 132 w 134"/>
                <a:gd name="T33" fmla="*/ 184 h 159"/>
                <a:gd name="T34" fmla="*/ 136 w 134"/>
                <a:gd name="T35" fmla="*/ 186 h 159"/>
                <a:gd name="T36" fmla="*/ 142 w 134"/>
                <a:gd name="T37" fmla="*/ 183 h 159"/>
                <a:gd name="T38" fmla="*/ 149 w 134"/>
                <a:gd name="T39" fmla="*/ 180 h 159"/>
                <a:gd name="T40" fmla="*/ 161 w 134"/>
                <a:gd name="T41" fmla="*/ 169 h 159"/>
                <a:gd name="T42" fmla="*/ 159 w 134"/>
                <a:gd name="T43" fmla="*/ 163 h 159"/>
                <a:gd name="T44" fmla="*/ 155 w 134"/>
                <a:gd name="T45" fmla="*/ 155 h 159"/>
                <a:gd name="T46" fmla="*/ 153 w 134"/>
                <a:gd name="T47" fmla="*/ 147 h 159"/>
                <a:gd name="T48" fmla="*/ 147 w 134"/>
                <a:gd name="T49" fmla="*/ 132 h 159"/>
                <a:gd name="T50" fmla="*/ 148 w 134"/>
                <a:gd name="T51" fmla="*/ 124 h 159"/>
                <a:gd name="T52" fmla="*/ 148 w 134"/>
                <a:gd name="T53" fmla="*/ 114 h 159"/>
                <a:gd name="T54" fmla="*/ 150 w 134"/>
                <a:gd name="T55" fmla="*/ 108 h 159"/>
                <a:gd name="T56" fmla="*/ 145 w 134"/>
                <a:gd name="T57" fmla="*/ 96 h 159"/>
                <a:gd name="T58" fmla="*/ 139 w 134"/>
                <a:gd name="T59" fmla="*/ 91 h 159"/>
                <a:gd name="T60" fmla="*/ 139 w 134"/>
                <a:gd name="T61" fmla="*/ 84 h 159"/>
                <a:gd name="T62" fmla="*/ 143 w 134"/>
                <a:gd name="T63" fmla="*/ 76 h 159"/>
                <a:gd name="T64" fmla="*/ 148 w 134"/>
                <a:gd name="T65" fmla="*/ 70 h 159"/>
                <a:gd name="T66" fmla="*/ 123 w 134"/>
                <a:gd name="T67" fmla="*/ 47 h 159"/>
                <a:gd name="T68" fmla="*/ 121 w 134"/>
                <a:gd name="T69" fmla="*/ 40 h 159"/>
                <a:gd name="T70" fmla="*/ 61 w 134"/>
                <a:gd name="T71" fmla="*/ 0 h 159"/>
                <a:gd name="T72" fmla="*/ 55 w 134"/>
                <a:gd name="T73" fmla="*/ 4 h 159"/>
                <a:gd name="T74" fmla="*/ 41 w 134"/>
                <a:gd name="T75" fmla="*/ 4 h 159"/>
                <a:gd name="T76" fmla="*/ 23 w 134"/>
                <a:gd name="T77" fmla="*/ 2 h 159"/>
                <a:gd name="T78" fmla="*/ 13 w 134"/>
                <a:gd name="T79" fmla="*/ 5 h 159"/>
                <a:gd name="T80" fmla="*/ 19 w 134"/>
                <a:gd name="T81" fmla="*/ 12 h 159"/>
                <a:gd name="T82" fmla="*/ 19 w 134"/>
                <a:gd name="T83" fmla="*/ 20 h 159"/>
                <a:gd name="T84" fmla="*/ 22 w 134"/>
                <a:gd name="T85" fmla="*/ 26 h 159"/>
                <a:gd name="T86" fmla="*/ 16 w 134"/>
                <a:gd name="T87" fmla="*/ 32 h 159"/>
                <a:gd name="T88" fmla="*/ 16 w 134"/>
                <a:gd name="T89" fmla="*/ 36 h 159"/>
                <a:gd name="T90" fmla="*/ 20 w 134"/>
                <a:gd name="T91" fmla="*/ 40 h 159"/>
                <a:gd name="T92" fmla="*/ 20 w 134"/>
                <a:gd name="T93" fmla="*/ 44 h 159"/>
                <a:gd name="T94" fmla="*/ 14 w 134"/>
                <a:gd name="T95" fmla="*/ 50 h 159"/>
                <a:gd name="T96" fmla="*/ 11 w 134"/>
                <a:gd name="T97" fmla="*/ 56 h 159"/>
                <a:gd name="T98" fmla="*/ 0 w 134"/>
                <a:gd name="T99" fmla="*/ 68 h 159"/>
                <a:gd name="T100" fmla="*/ 1 w 134"/>
                <a:gd name="T101" fmla="*/ 78 h 159"/>
                <a:gd name="T102" fmla="*/ 1 w 134"/>
                <a:gd name="T103" fmla="*/ 86 h 159"/>
                <a:gd name="T104" fmla="*/ 2 w 134"/>
                <a:gd name="T105" fmla="*/ 97 h 159"/>
                <a:gd name="T106" fmla="*/ 8 w 134"/>
                <a:gd name="T107" fmla="*/ 106 h 159"/>
                <a:gd name="T108" fmla="*/ 14 w 134"/>
                <a:gd name="T109" fmla="*/ 118 h 159"/>
                <a:gd name="T110" fmla="*/ 18 w 134"/>
                <a:gd name="T111" fmla="*/ 132 h 1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4"/>
                <a:gd name="T169" fmla="*/ 0 h 159"/>
                <a:gd name="T170" fmla="*/ 134 w 134"/>
                <a:gd name="T171" fmla="*/ 159 h 1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4" h="159">
                  <a:moveTo>
                    <a:pt x="15" y="110"/>
                  </a:moveTo>
                  <a:lnTo>
                    <a:pt x="21" y="116"/>
                  </a:lnTo>
                  <a:lnTo>
                    <a:pt x="30" y="121"/>
                  </a:lnTo>
                  <a:lnTo>
                    <a:pt x="38" y="124"/>
                  </a:lnTo>
                  <a:lnTo>
                    <a:pt x="44" y="124"/>
                  </a:lnTo>
                  <a:cubicBezTo>
                    <a:pt x="47" y="126"/>
                    <a:pt x="50" y="127"/>
                    <a:pt x="53" y="129"/>
                  </a:cubicBezTo>
                  <a:cubicBezTo>
                    <a:pt x="57" y="132"/>
                    <a:pt x="61" y="135"/>
                    <a:pt x="63" y="139"/>
                  </a:cubicBezTo>
                  <a:cubicBezTo>
                    <a:pt x="64" y="142"/>
                    <a:pt x="61" y="145"/>
                    <a:pt x="62" y="149"/>
                  </a:cubicBezTo>
                  <a:cubicBezTo>
                    <a:pt x="62" y="151"/>
                    <a:pt x="64" y="153"/>
                    <a:pt x="65" y="155"/>
                  </a:cubicBezTo>
                  <a:cubicBezTo>
                    <a:pt x="67" y="156"/>
                    <a:pt x="68" y="156"/>
                    <a:pt x="69" y="157"/>
                  </a:cubicBezTo>
                  <a:cubicBezTo>
                    <a:pt x="71" y="157"/>
                    <a:pt x="74" y="157"/>
                    <a:pt x="76" y="157"/>
                  </a:cubicBezTo>
                  <a:cubicBezTo>
                    <a:pt x="78" y="156"/>
                    <a:pt x="79" y="152"/>
                    <a:pt x="81" y="152"/>
                  </a:cubicBezTo>
                  <a:cubicBezTo>
                    <a:pt x="84" y="153"/>
                    <a:pt x="84" y="158"/>
                    <a:pt x="87" y="159"/>
                  </a:cubicBezTo>
                  <a:cubicBezTo>
                    <a:pt x="90" y="159"/>
                    <a:pt x="92" y="156"/>
                    <a:pt x="94" y="156"/>
                  </a:cubicBezTo>
                  <a:cubicBezTo>
                    <a:pt x="97" y="156"/>
                    <a:pt x="98" y="159"/>
                    <a:pt x="101" y="158"/>
                  </a:cubicBezTo>
                  <a:cubicBezTo>
                    <a:pt x="103" y="157"/>
                    <a:pt x="103" y="154"/>
                    <a:pt x="106" y="153"/>
                  </a:cubicBezTo>
                  <a:cubicBezTo>
                    <a:pt x="107" y="152"/>
                    <a:pt x="109" y="152"/>
                    <a:pt x="110" y="153"/>
                  </a:cubicBezTo>
                  <a:cubicBezTo>
                    <a:pt x="112" y="153"/>
                    <a:pt x="112" y="155"/>
                    <a:pt x="113" y="155"/>
                  </a:cubicBezTo>
                  <a:cubicBezTo>
                    <a:pt x="115" y="154"/>
                    <a:pt x="117" y="153"/>
                    <a:pt x="118" y="152"/>
                  </a:cubicBezTo>
                  <a:cubicBezTo>
                    <a:pt x="120" y="151"/>
                    <a:pt x="123" y="151"/>
                    <a:pt x="124" y="150"/>
                  </a:cubicBezTo>
                  <a:cubicBezTo>
                    <a:pt x="128" y="148"/>
                    <a:pt x="131" y="144"/>
                    <a:pt x="134" y="141"/>
                  </a:cubicBezTo>
                  <a:cubicBezTo>
                    <a:pt x="134" y="139"/>
                    <a:pt x="133" y="138"/>
                    <a:pt x="132" y="136"/>
                  </a:cubicBezTo>
                  <a:cubicBezTo>
                    <a:pt x="131" y="134"/>
                    <a:pt x="129" y="132"/>
                    <a:pt x="129" y="129"/>
                  </a:cubicBezTo>
                  <a:cubicBezTo>
                    <a:pt x="128" y="127"/>
                    <a:pt x="128" y="124"/>
                    <a:pt x="127" y="122"/>
                  </a:cubicBezTo>
                  <a:cubicBezTo>
                    <a:pt x="126" y="118"/>
                    <a:pt x="123" y="114"/>
                    <a:pt x="122" y="110"/>
                  </a:cubicBezTo>
                  <a:cubicBezTo>
                    <a:pt x="122" y="108"/>
                    <a:pt x="123" y="105"/>
                    <a:pt x="123" y="103"/>
                  </a:cubicBezTo>
                  <a:cubicBezTo>
                    <a:pt x="124" y="100"/>
                    <a:pt x="123" y="97"/>
                    <a:pt x="123" y="95"/>
                  </a:cubicBezTo>
                  <a:cubicBezTo>
                    <a:pt x="124" y="93"/>
                    <a:pt x="125" y="92"/>
                    <a:pt x="125" y="90"/>
                  </a:cubicBezTo>
                  <a:cubicBezTo>
                    <a:pt x="124" y="86"/>
                    <a:pt x="123" y="83"/>
                    <a:pt x="121" y="80"/>
                  </a:cubicBezTo>
                  <a:cubicBezTo>
                    <a:pt x="120" y="78"/>
                    <a:pt x="117" y="78"/>
                    <a:pt x="116" y="76"/>
                  </a:cubicBezTo>
                  <a:cubicBezTo>
                    <a:pt x="115" y="74"/>
                    <a:pt x="116" y="72"/>
                    <a:pt x="116" y="70"/>
                  </a:cubicBezTo>
                  <a:cubicBezTo>
                    <a:pt x="117" y="67"/>
                    <a:pt x="118" y="65"/>
                    <a:pt x="119" y="63"/>
                  </a:cubicBezTo>
                  <a:cubicBezTo>
                    <a:pt x="120" y="61"/>
                    <a:pt x="122" y="59"/>
                    <a:pt x="123" y="58"/>
                  </a:cubicBezTo>
                  <a:lnTo>
                    <a:pt x="102" y="39"/>
                  </a:lnTo>
                  <a:lnTo>
                    <a:pt x="101" y="33"/>
                  </a:lnTo>
                  <a:lnTo>
                    <a:pt x="51" y="0"/>
                  </a:lnTo>
                  <a:cubicBezTo>
                    <a:pt x="49" y="1"/>
                    <a:pt x="48" y="2"/>
                    <a:pt x="46" y="3"/>
                  </a:cubicBezTo>
                  <a:cubicBezTo>
                    <a:pt x="42" y="4"/>
                    <a:pt x="38" y="4"/>
                    <a:pt x="34" y="3"/>
                  </a:cubicBezTo>
                  <a:cubicBezTo>
                    <a:pt x="29" y="3"/>
                    <a:pt x="24" y="2"/>
                    <a:pt x="19" y="2"/>
                  </a:cubicBezTo>
                  <a:cubicBezTo>
                    <a:pt x="16" y="2"/>
                    <a:pt x="14" y="4"/>
                    <a:pt x="11" y="4"/>
                  </a:cubicBezTo>
                  <a:cubicBezTo>
                    <a:pt x="13" y="6"/>
                    <a:pt x="15" y="7"/>
                    <a:pt x="16" y="10"/>
                  </a:cubicBezTo>
                  <a:cubicBezTo>
                    <a:pt x="17" y="12"/>
                    <a:pt x="16" y="14"/>
                    <a:pt x="16" y="17"/>
                  </a:cubicBezTo>
                  <a:cubicBezTo>
                    <a:pt x="16" y="18"/>
                    <a:pt x="18" y="20"/>
                    <a:pt x="18" y="22"/>
                  </a:cubicBezTo>
                  <a:cubicBezTo>
                    <a:pt x="17" y="24"/>
                    <a:pt x="14" y="25"/>
                    <a:pt x="13" y="27"/>
                  </a:cubicBezTo>
                  <a:lnTo>
                    <a:pt x="13" y="30"/>
                  </a:lnTo>
                  <a:lnTo>
                    <a:pt x="17" y="33"/>
                  </a:lnTo>
                  <a:lnTo>
                    <a:pt x="17" y="37"/>
                  </a:lnTo>
                  <a:lnTo>
                    <a:pt x="12" y="42"/>
                  </a:lnTo>
                  <a:lnTo>
                    <a:pt x="9" y="47"/>
                  </a:lnTo>
                  <a:lnTo>
                    <a:pt x="0" y="57"/>
                  </a:lnTo>
                  <a:cubicBezTo>
                    <a:pt x="0" y="60"/>
                    <a:pt x="1" y="63"/>
                    <a:pt x="1" y="65"/>
                  </a:cubicBezTo>
                  <a:cubicBezTo>
                    <a:pt x="1" y="68"/>
                    <a:pt x="1" y="70"/>
                    <a:pt x="1" y="72"/>
                  </a:cubicBezTo>
                  <a:cubicBezTo>
                    <a:pt x="1" y="75"/>
                    <a:pt x="1" y="78"/>
                    <a:pt x="2" y="81"/>
                  </a:cubicBezTo>
                  <a:cubicBezTo>
                    <a:pt x="3" y="84"/>
                    <a:pt x="5" y="86"/>
                    <a:pt x="7" y="88"/>
                  </a:cubicBezTo>
                  <a:cubicBezTo>
                    <a:pt x="9" y="92"/>
                    <a:pt x="11" y="95"/>
                    <a:pt x="12" y="98"/>
                  </a:cubicBezTo>
                  <a:cubicBezTo>
                    <a:pt x="14" y="102"/>
                    <a:pt x="14" y="106"/>
                    <a:pt x="15" y="110"/>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90" name="Freeform 2521"/>
            <p:cNvSpPr>
              <a:spLocks noChangeAspect="1"/>
            </p:cNvSpPr>
            <p:nvPr/>
          </p:nvSpPr>
          <p:spPr bwMode="auto">
            <a:xfrm>
              <a:off x="20328309" y="12714916"/>
              <a:ext cx="191464" cy="247938"/>
            </a:xfrm>
            <a:custGeom>
              <a:avLst/>
              <a:gdLst>
                <a:gd name="T0" fmla="*/ 8 w 24"/>
                <a:gd name="T1" fmla="*/ 41 h 34"/>
                <a:gd name="T2" fmla="*/ 6 w 24"/>
                <a:gd name="T3" fmla="*/ 31 h 34"/>
                <a:gd name="T4" fmla="*/ 4 w 24"/>
                <a:gd name="T5" fmla="*/ 16 h 34"/>
                <a:gd name="T6" fmla="*/ 5 w 24"/>
                <a:gd name="T7" fmla="*/ 11 h 34"/>
                <a:gd name="T8" fmla="*/ 0 w 24"/>
                <a:gd name="T9" fmla="*/ 6 h 34"/>
                <a:gd name="T10" fmla="*/ 5 w 24"/>
                <a:gd name="T11" fmla="*/ 5 h 34"/>
                <a:gd name="T12" fmla="*/ 7 w 24"/>
                <a:gd name="T13" fmla="*/ 7 h 34"/>
                <a:gd name="T14" fmla="*/ 12 w 24"/>
                <a:gd name="T15" fmla="*/ 7 h 34"/>
                <a:gd name="T16" fmla="*/ 15 w 24"/>
                <a:gd name="T17" fmla="*/ 1 h 34"/>
                <a:gd name="T18" fmla="*/ 21 w 24"/>
                <a:gd name="T19" fmla="*/ 2 h 34"/>
                <a:gd name="T20" fmla="*/ 24 w 24"/>
                <a:gd name="T21" fmla="*/ 5 h 34"/>
                <a:gd name="T22" fmla="*/ 24 w 24"/>
                <a:gd name="T23" fmla="*/ 8 h 34"/>
                <a:gd name="T24" fmla="*/ 29 w 24"/>
                <a:gd name="T25" fmla="*/ 12 h 34"/>
                <a:gd name="T26" fmla="*/ 29 w 24"/>
                <a:gd name="T27" fmla="*/ 17 h 34"/>
                <a:gd name="T28" fmla="*/ 23 w 24"/>
                <a:gd name="T29" fmla="*/ 23 h 34"/>
                <a:gd name="T30" fmla="*/ 19 w 24"/>
                <a:gd name="T31" fmla="*/ 29 h 34"/>
                <a:gd name="T32" fmla="*/ 8 w 24"/>
                <a:gd name="T33" fmla="*/ 4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4"/>
                <a:gd name="T53" fmla="*/ 24 w 24"/>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4">
                  <a:moveTo>
                    <a:pt x="7" y="34"/>
                  </a:moveTo>
                  <a:cubicBezTo>
                    <a:pt x="6" y="31"/>
                    <a:pt x="5" y="29"/>
                    <a:pt x="5" y="26"/>
                  </a:cubicBezTo>
                  <a:cubicBezTo>
                    <a:pt x="4" y="22"/>
                    <a:pt x="3" y="17"/>
                    <a:pt x="3" y="13"/>
                  </a:cubicBezTo>
                  <a:cubicBezTo>
                    <a:pt x="3" y="12"/>
                    <a:pt x="4" y="11"/>
                    <a:pt x="4" y="9"/>
                  </a:cubicBezTo>
                  <a:cubicBezTo>
                    <a:pt x="3" y="8"/>
                    <a:pt x="2" y="6"/>
                    <a:pt x="0" y="5"/>
                  </a:cubicBezTo>
                  <a:cubicBezTo>
                    <a:pt x="2" y="4"/>
                    <a:pt x="3" y="4"/>
                    <a:pt x="4" y="4"/>
                  </a:cubicBezTo>
                  <a:cubicBezTo>
                    <a:pt x="5" y="4"/>
                    <a:pt x="5" y="6"/>
                    <a:pt x="6" y="6"/>
                  </a:cubicBezTo>
                  <a:cubicBezTo>
                    <a:pt x="7" y="6"/>
                    <a:pt x="9" y="6"/>
                    <a:pt x="10" y="6"/>
                  </a:cubicBezTo>
                  <a:cubicBezTo>
                    <a:pt x="11" y="5"/>
                    <a:pt x="11" y="2"/>
                    <a:pt x="12" y="1"/>
                  </a:cubicBezTo>
                  <a:cubicBezTo>
                    <a:pt x="14" y="0"/>
                    <a:pt x="16" y="1"/>
                    <a:pt x="17" y="2"/>
                  </a:cubicBezTo>
                  <a:cubicBezTo>
                    <a:pt x="19" y="2"/>
                    <a:pt x="19" y="3"/>
                    <a:pt x="20" y="4"/>
                  </a:cubicBezTo>
                  <a:lnTo>
                    <a:pt x="20" y="7"/>
                  </a:lnTo>
                  <a:lnTo>
                    <a:pt x="24" y="10"/>
                  </a:lnTo>
                  <a:lnTo>
                    <a:pt x="24" y="14"/>
                  </a:lnTo>
                  <a:lnTo>
                    <a:pt x="19" y="19"/>
                  </a:lnTo>
                  <a:lnTo>
                    <a:pt x="16" y="24"/>
                  </a:lnTo>
                  <a:lnTo>
                    <a:pt x="7" y="34"/>
                  </a:ln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91" name="Freeform 2522"/>
            <p:cNvSpPr>
              <a:spLocks noChangeAspect="1"/>
            </p:cNvSpPr>
            <p:nvPr/>
          </p:nvSpPr>
          <p:spPr bwMode="auto">
            <a:xfrm>
              <a:off x="20319987" y="12578947"/>
              <a:ext cx="208108" cy="183958"/>
            </a:xfrm>
            <a:custGeom>
              <a:avLst/>
              <a:gdLst>
                <a:gd name="T0" fmla="*/ 1 w 26"/>
                <a:gd name="T1" fmla="*/ 29 h 25"/>
                <a:gd name="T2" fmla="*/ 0 w 26"/>
                <a:gd name="T3" fmla="*/ 24 h 25"/>
                <a:gd name="T4" fmla="*/ 5 w 26"/>
                <a:gd name="T5" fmla="*/ 10 h 25"/>
                <a:gd name="T6" fmla="*/ 10 w 26"/>
                <a:gd name="T7" fmla="*/ 4 h 25"/>
                <a:gd name="T8" fmla="*/ 17 w 26"/>
                <a:gd name="T9" fmla="*/ 5 h 25"/>
                <a:gd name="T10" fmla="*/ 23 w 26"/>
                <a:gd name="T11" fmla="*/ 0 h 25"/>
                <a:gd name="T12" fmla="*/ 29 w 26"/>
                <a:gd name="T13" fmla="*/ 7 h 25"/>
                <a:gd name="T14" fmla="*/ 29 w 26"/>
                <a:gd name="T15" fmla="*/ 16 h 25"/>
                <a:gd name="T16" fmla="*/ 31 w 26"/>
                <a:gd name="T17" fmla="*/ 22 h 25"/>
                <a:gd name="T18" fmla="*/ 25 w 26"/>
                <a:gd name="T19" fmla="*/ 28 h 25"/>
                <a:gd name="T20" fmla="*/ 21 w 26"/>
                <a:gd name="T21" fmla="*/ 25 h 25"/>
                <a:gd name="T22" fmla="*/ 16 w 26"/>
                <a:gd name="T23" fmla="*/ 24 h 25"/>
                <a:gd name="T24" fmla="*/ 13 w 26"/>
                <a:gd name="T25" fmla="*/ 30 h 25"/>
                <a:gd name="T26" fmla="*/ 8 w 26"/>
                <a:gd name="T27" fmla="*/ 30 h 25"/>
                <a:gd name="T28" fmla="*/ 6 w 26"/>
                <a:gd name="T29" fmla="*/ 28 h 25"/>
                <a:gd name="T30" fmla="*/ 1 w 26"/>
                <a:gd name="T31" fmla="*/ 29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5"/>
                <a:gd name="T50" fmla="*/ 26 w 26"/>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5">
                  <a:moveTo>
                    <a:pt x="1" y="24"/>
                  </a:moveTo>
                  <a:cubicBezTo>
                    <a:pt x="1" y="22"/>
                    <a:pt x="0" y="21"/>
                    <a:pt x="0" y="20"/>
                  </a:cubicBezTo>
                  <a:cubicBezTo>
                    <a:pt x="1" y="16"/>
                    <a:pt x="3" y="12"/>
                    <a:pt x="4" y="8"/>
                  </a:cubicBezTo>
                  <a:cubicBezTo>
                    <a:pt x="5" y="6"/>
                    <a:pt x="7" y="5"/>
                    <a:pt x="8" y="3"/>
                  </a:cubicBezTo>
                  <a:cubicBezTo>
                    <a:pt x="10" y="4"/>
                    <a:pt x="12" y="5"/>
                    <a:pt x="14" y="4"/>
                  </a:cubicBezTo>
                  <a:cubicBezTo>
                    <a:pt x="17" y="4"/>
                    <a:pt x="18" y="1"/>
                    <a:pt x="19" y="0"/>
                  </a:cubicBezTo>
                  <a:cubicBezTo>
                    <a:pt x="21" y="2"/>
                    <a:pt x="23" y="3"/>
                    <a:pt x="24" y="6"/>
                  </a:cubicBezTo>
                  <a:cubicBezTo>
                    <a:pt x="25" y="8"/>
                    <a:pt x="24" y="10"/>
                    <a:pt x="24" y="13"/>
                  </a:cubicBezTo>
                  <a:cubicBezTo>
                    <a:pt x="24" y="14"/>
                    <a:pt x="26" y="16"/>
                    <a:pt x="26" y="18"/>
                  </a:cubicBezTo>
                  <a:cubicBezTo>
                    <a:pt x="25" y="20"/>
                    <a:pt x="22" y="21"/>
                    <a:pt x="21" y="23"/>
                  </a:cubicBezTo>
                  <a:cubicBezTo>
                    <a:pt x="20" y="22"/>
                    <a:pt x="20" y="21"/>
                    <a:pt x="18" y="21"/>
                  </a:cubicBezTo>
                  <a:cubicBezTo>
                    <a:pt x="17" y="20"/>
                    <a:pt x="15" y="19"/>
                    <a:pt x="13" y="20"/>
                  </a:cubicBezTo>
                  <a:cubicBezTo>
                    <a:pt x="12" y="21"/>
                    <a:pt x="12" y="24"/>
                    <a:pt x="11" y="25"/>
                  </a:cubicBezTo>
                  <a:cubicBezTo>
                    <a:pt x="10" y="25"/>
                    <a:pt x="8" y="25"/>
                    <a:pt x="7" y="25"/>
                  </a:cubicBezTo>
                  <a:cubicBezTo>
                    <a:pt x="6" y="25"/>
                    <a:pt x="6" y="23"/>
                    <a:pt x="5" y="23"/>
                  </a:cubicBezTo>
                  <a:cubicBezTo>
                    <a:pt x="4" y="23"/>
                    <a:pt x="3" y="23"/>
                    <a:pt x="1" y="2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92" name="Freeform 2523"/>
            <p:cNvSpPr>
              <a:spLocks noChangeAspect="1"/>
            </p:cNvSpPr>
            <p:nvPr/>
          </p:nvSpPr>
          <p:spPr bwMode="auto">
            <a:xfrm>
              <a:off x="18596833" y="12930862"/>
              <a:ext cx="116542" cy="159961"/>
            </a:xfrm>
            <a:custGeom>
              <a:avLst/>
              <a:gdLst>
                <a:gd name="T0" fmla="*/ 4 w 14"/>
                <a:gd name="T1" fmla="*/ 25 h 21"/>
                <a:gd name="T2" fmla="*/ 4 w 14"/>
                <a:gd name="T3" fmla="*/ 17 h 21"/>
                <a:gd name="T4" fmla="*/ 0 w 14"/>
                <a:gd name="T5" fmla="*/ 10 h 21"/>
                <a:gd name="T6" fmla="*/ 12 w 14"/>
                <a:gd name="T7" fmla="*/ 1 h 21"/>
                <a:gd name="T8" fmla="*/ 17 w 14"/>
                <a:gd name="T9" fmla="*/ 5 h 21"/>
                <a:gd name="T10" fmla="*/ 7 w 14"/>
                <a:gd name="T11" fmla="*/ 11 h 21"/>
                <a:gd name="T12" fmla="*/ 9 w 14"/>
                <a:gd name="T13" fmla="*/ 24 h 21"/>
                <a:gd name="T14" fmla="*/ 4 w 14"/>
                <a:gd name="T15" fmla="*/ 25 h 21"/>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21"/>
                <a:gd name="T26" fmla="*/ 14 w 14"/>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21">
                  <a:moveTo>
                    <a:pt x="3" y="20"/>
                  </a:moveTo>
                  <a:cubicBezTo>
                    <a:pt x="3" y="18"/>
                    <a:pt x="3" y="16"/>
                    <a:pt x="3" y="14"/>
                  </a:cubicBezTo>
                  <a:cubicBezTo>
                    <a:pt x="2" y="12"/>
                    <a:pt x="1" y="10"/>
                    <a:pt x="0" y="8"/>
                  </a:cubicBezTo>
                  <a:cubicBezTo>
                    <a:pt x="3" y="6"/>
                    <a:pt x="6" y="2"/>
                    <a:pt x="10" y="1"/>
                  </a:cubicBezTo>
                  <a:cubicBezTo>
                    <a:pt x="11" y="0"/>
                    <a:pt x="13" y="3"/>
                    <a:pt x="14" y="4"/>
                  </a:cubicBezTo>
                  <a:cubicBezTo>
                    <a:pt x="11" y="5"/>
                    <a:pt x="8" y="7"/>
                    <a:pt x="6" y="9"/>
                  </a:cubicBezTo>
                  <a:cubicBezTo>
                    <a:pt x="5" y="12"/>
                    <a:pt x="8" y="16"/>
                    <a:pt x="7" y="19"/>
                  </a:cubicBezTo>
                  <a:cubicBezTo>
                    <a:pt x="6" y="21"/>
                    <a:pt x="4" y="20"/>
                    <a:pt x="3" y="2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93" name="Freeform 2524"/>
            <p:cNvSpPr>
              <a:spLocks noChangeAspect="1"/>
            </p:cNvSpPr>
            <p:nvPr/>
          </p:nvSpPr>
          <p:spPr bwMode="auto">
            <a:xfrm>
              <a:off x="18621809" y="11907109"/>
              <a:ext cx="1939584" cy="2023515"/>
            </a:xfrm>
            <a:custGeom>
              <a:avLst/>
              <a:gdLst>
                <a:gd name="T0" fmla="*/ 22 w 241"/>
                <a:gd name="T1" fmla="*/ 171 h 275"/>
                <a:gd name="T2" fmla="*/ 40 w 241"/>
                <a:gd name="T3" fmla="*/ 175 h 275"/>
                <a:gd name="T4" fmla="*/ 61 w 241"/>
                <a:gd name="T5" fmla="*/ 146 h 275"/>
                <a:gd name="T6" fmla="*/ 71 w 241"/>
                <a:gd name="T7" fmla="*/ 114 h 275"/>
                <a:gd name="T8" fmla="*/ 86 w 241"/>
                <a:gd name="T9" fmla="*/ 102 h 275"/>
                <a:gd name="T10" fmla="*/ 88 w 241"/>
                <a:gd name="T11" fmla="*/ 65 h 275"/>
                <a:gd name="T12" fmla="*/ 97 w 241"/>
                <a:gd name="T13" fmla="*/ 29 h 275"/>
                <a:gd name="T14" fmla="*/ 107 w 241"/>
                <a:gd name="T15" fmla="*/ 4 h 275"/>
                <a:gd name="T16" fmla="*/ 137 w 241"/>
                <a:gd name="T17" fmla="*/ 16 h 275"/>
                <a:gd name="T18" fmla="*/ 162 w 241"/>
                <a:gd name="T19" fmla="*/ 7 h 275"/>
                <a:gd name="T20" fmla="*/ 186 w 241"/>
                <a:gd name="T21" fmla="*/ 2 h 275"/>
                <a:gd name="T22" fmla="*/ 200 w 241"/>
                <a:gd name="T23" fmla="*/ 0 h 275"/>
                <a:gd name="T24" fmla="*/ 216 w 241"/>
                <a:gd name="T25" fmla="*/ 7 h 275"/>
                <a:gd name="T26" fmla="*/ 236 w 241"/>
                <a:gd name="T27" fmla="*/ 11 h 275"/>
                <a:gd name="T28" fmla="*/ 257 w 241"/>
                <a:gd name="T29" fmla="*/ 12 h 275"/>
                <a:gd name="T30" fmla="*/ 276 w 241"/>
                <a:gd name="T31" fmla="*/ 28 h 275"/>
                <a:gd name="T32" fmla="*/ 279 w 241"/>
                <a:gd name="T33" fmla="*/ 40 h 275"/>
                <a:gd name="T34" fmla="*/ 289 w 241"/>
                <a:gd name="T35" fmla="*/ 54 h 275"/>
                <a:gd name="T36" fmla="*/ 276 w 241"/>
                <a:gd name="T37" fmla="*/ 70 h 275"/>
                <a:gd name="T38" fmla="*/ 265 w 241"/>
                <a:gd name="T39" fmla="*/ 93 h 275"/>
                <a:gd name="T40" fmla="*/ 258 w 241"/>
                <a:gd name="T41" fmla="*/ 119 h 275"/>
                <a:gd name="T42" fmla="*/ 259 w 241"/>
                <a:gd name="T43" fmla="*/ 143 h 275"/>
                <a:gd name="T44" fmla="*/ 263 w 241"/>
                <a:gd name="T45" fmla="*/ 173 h 275"/>
                <a:gd name="T46" fmla="*/ 265 w 241"/>
                <a:gd name="T47" fmla="*/ 202 h 275"/>
                <a:gd name="T48" fmla="*/ 281 w 241"/>
                <a:gd name="T49" fmla="*/ 237 h 275"/>
                <a:gd name="T50" fmla="*/ 251 w 241"/>
                <a:gd name="T51" fmla="*/ 264 h 275"/>
                <a:gd name="T52" fmla="*/ 247 w 241"/>
                <a:gd name="T53" fmla="*/ 300 h 275"/>
                <a:gd name="T54" fmla="*/ 266 w 241"/>
                <a:gd name="T55" fmla="*/ 307 h 275"/>
                <a:gd name="T56" fmla="*/ 245 w 241"/>
                <a:gd name="T57" fmla="*/ 315 h 275"/>
                <a:gd name="T58" fmla="*/ 223 w 241"/>
                <a:gd name="T59" fmla="*/ 294 h 275"/>
                <a:gd name="T60" fmla="*/ 197 w 241"/>
                <a:gd name="T61" fmla="*/ 292 h 275"/>
                <a:gd name="T62" fmla="*/ 176 w 241"/>
                <a:gd name="T63" fmla="*/ 286 h 275"/>
                <a:gd name="T64" fmla="*/ 151 w 241"/>
                <a:gd name="T65" fmla="*/ 290 h 275"/>
                <a:gd name="T66" fmla="*/ 152 w 241"/>
                <a:gd name="T67" fmla="*/ 266 h 275"/>
                <a:gd name="T68" fmla="*/ 144 w 241"/>
                <a:gd name="T69" fmla="*/ 229 h 275"/>
                <a:gd name="T70" fmla="*/ 128 w 241"/>
                <a:gd name="T71" fmla="*/ 218 h 275"/>
                <a:gd name="T72" fmla="*/ 113 w 241"/>
                <a:gd name="T73" fmla="*/ 217 h 275"/>
                <a:gd name="T74" fmla="*/ 109 w 241"/>
                <a:gd name="T75" fmla="*/ 232 h 275"/>
                <a:gd name="T76" fmla="*/ 79 w 241"/>
                <a:gd name="T77" fmla="*/ 232 h 275"/>
                <a:gd name="T78" fmla="*/ 68 w 241"/>
                <a:gd name="T79" fmla="*/ 200 h 275"/>
                <a:gd name="T80" fmla="*/ 10 w 241"/>
                <a:gd name="T81" fmla="*/ 194 h 275"/>
                <a:gd name="T82" fmla="*/ 5 w 241"/>
                <a:gd name="T83" fmla="*/ 191 h 2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1"/>
                <a:gd name="T127" fmla="*/ 0 h 275"/>
                <a:gd name="T128" fmla="*/ 241 w 241"/>
                <a:gd name="T129" fmla="*/ 275 h 2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1" h="275">
                  <a:moveTo>
                    <a:pt x="11" y="144"/>
                  </a:moveTo>
                  <a:cubicBezTo>
                    <a:pt x="12" y="144"/>
                    <a:pt x="14" y="147"/>
                    <a:pt x="16" y="147"/>
                  </a:cubicBezTo>
                  <a:cubicBezTo>
                    <a:pt x="17" y="146"/>
                    <a:pt x="17" y="143"/>
                    <a:pt x="18" y="142"/>
                  </a:cubicBezTo>
                  <a:cubicBezTo>
                    <a:pt x="21" y="140"/>
                    <a:pt x="24" y="138"/>
                    <a:pt x="27" y="138"/>
                  </a:cubicBezTo>
                  <a:cubicBezTo>
                    <a:pt x="29" y="138"/>
                    <a:pt x="26" y="142"/>
                    <a:pt x="27" y="144"/>
                  </a:cubicBezTo>
                  <a:cubicBezTo>
                    <a:pt x="28" y="145"/>
                    <a:pt x="31" y="146"/>
                    <a:pt x="33" y="145"/>
                  </a:cubicBezTo>
                  <a:cubicBezTo>
                    <a:pt x="36" y="144"/>
                    <a:pt x="36" y="140"/>
                    <a:pt x="38" y="138"/>
                  </a:cubicBezTo>
                  <a:cubicBezTo>
                    <a:pt x="40" y="136"/>
                    <a:pt x="45" y="137"/>
                    <a:pt x="47" y="134"/>
                  </a:cubicBezTo>
                  <a:cubicBezTo>
                    <a:pt x="49" y="130"/>
                    <a:pt x="50" y="126"/>
                    <a:pt x="51" y="121"/>
                  </a:cubicBezTo>
                  <a:cubicBezTo>
                    <a:pt x="52" y="117"/>
                    <a:pt x="49" y="113"/>
                    <a:pt x="50" y="110"/>
                  </a:cubicBezTo>
                  <a:cubicBezTo>
                    <a:pt x="51" y="106"/>
                    <a:pt x="55" y="104"/>
                    <a:pt x="57" y="101"/>
                  </a:cubicBezTo>
                  <a:cubicBezTo>
                    <a:pt x="58" y="99"/>
                    <a:pt x="57" y="96"/>
                    <a:pt x="59" y="95"/>
                  </a:cubicBezTo>
                  <a:cubicBezTo>
                    <a:pt x="61" y="93"/>
                    <a:pt x="64" y="94"/>
                    <a:pt x="66" y="93"/>
                  </a:cubicBezTo>
                  <a:cubicBezTo>
                    <a:pt x="67" y="92"/>
                    <a:pt x="65" y="89"/>
                    <a:pt x="66" y="88"/>
                  </a:cubicBezTo>
                  <a:cubicBezTo>
                    <a:pt x="67" y="87"/>
                    <a:pt x="71" y="87"/>
                    <a:pt x="72" y="85"/>
                  </a:cubicBezTo>
                  <a:cubicBezTo>
                    <a:pt x="73" y="82"/>
                    <a:pt x="71" y="78"/>
                    <a:pt x="72" y="75"/>
                  </a:cubicBezTo>
                  <a:cubicBezTo>
                    <a:pt x="72" y="71"/>
                    <a:pt x="72" y="67"/>
                    <a:pt x="72" y="63"/>
                  </a:cubicBezTo>
                  <a:cubicBezTo>
                    <a:pt x="72" y="60"/>
                    <a:pt x="73" y="57"/>
                    <a:pt x="73" y="54"/>
                  </a:cubicBezTo>
                  <a:cubicBezTo>
                    <a:pt x="74" y="49"/>
                    <a:pt x="75" y="45"/>
                    <a:pt x="77" y="41"/>
                  </a:cubicBezTo>
                  <a:cubicBezTo>
                    <a:pt x="78" y="37"/>
                    <a:pt x="81" y="34"/>
                    <a:pt x="81" y="30"/>
                  </a:cubicBezTo>
                  <a:cubicBezTo>
                    <a:pt x="82" y="28"/>
                    <a:pt x="81" y="26"/>
                    <a:pt x="81" y="24"/>
                  </a:cubicBezTo>
                  <a:cubicBezTo>
                    <a:pt x="81" y="21"/>
                    <a:pt x="80" y="18"/>
                    <a:pt x="81" y="14"/>
                  </a:cubicBezTo>
                  <a:cubicBezTo>
                    <a:pt x="81" y="12"/>
                    <a:pt x="83" y="9"/>
                    <a:pt x="84" y="7"/>
                  </a:cubicBezTo>
                  <a:cubicBezTo>
                    <a:pt x="85" y="5"/>
                    <a:pt x="87" y="4"/>
                    <a:pt x="89" y="3"/>
                  </a:cubicBezTo>
                  <a:cubicBezTo>
                    <a:pt x="90" y="3"/>
                    <a:pt x="93" y="2"/>
                    <a:pt x="94" y="3"/>
                  </a:cubicBezTo>
                  <a:cubicBezTo>
                    <a:pt x="98" y="5"/>
                    <a:pt x="101" y="9"/>
                    <a:pt x="105" y="11"/>
                  </a:cubicBezTo>
                  <a:cubicBezTo>
                    <a:pt x="108" y="13"/>
                    <a:pt x="111" y="12"/>
                    <a:pt x="114" y="13"/>
                  </a:cubicBezTo>
                  <a:cubicBezTo>
                    <a:pt x="119" y="14"/>
                    <a:pt x="123" y="17"/>
                    <a:pt x="127" y="16"/>
                  </a:cubicBezTo>
                  <a:cubicBezTo>
                    <a:pt x="130" y="16"/>
                    <a:pt x="130" y="11"/>
                    <a:pt x="131" y="9"/>
                  </a:cubicBezTo>
                  <a:cubicBezTo>
                    <a:pt x="132" y="8"/>
                    <a:pt x="134" y="6"/>
                    <a:pt x="135" y="6"/>
                  </a:cubicBezTo>
                  <a:cubicBezTo>
                    <a:pt x="138" y="6"/>
                    <a:pt x="140" y="9"/>
                    <a:pt x="142" y="9"/>
                  </a:cubicBezTo>
                  <a:cubicBezTo>
                    <a:pt x="145" y="9"/>
                    <a:pt x="149" y="7"/>
                    <a:pt x="152" y="6"/>
                  </a:cubicBezTo>
                  <a:cubicBezTo>
                    <a:pt x="153" y="5"/>
                    <a:pt x="154" y="2"/>
                    <a:pt x="155" y="2"/>
                  </a:cubicBezTo>
                  <a:cubicBezTo>
                    <a:pt x="157" y="2"/>
                    <a:pt x="157" y="5"/>
                    <a:pt x="158" y="5"/>
                  </a:cubicBezTo>
                  <a:cubicBezTo>
                    <a:pt x="160" y="6"/>
                    <a:pt x="162" y="6"/>
                    <a:pt x="164" y="5"/>
                  </a:cubicBezTo>
                  <a:cubicBezTo>
                    <a:pt x="166" y="4"/>
                    <a:pt x="165" y="0"/>
                    <a:pt x="167" y="0"/>
                  </a:cubicBezTo>
                  <a:cubicBezTo>
                    <a:pt x="170" y="0"/>
                    <a:pt x="171" y="4"/>
                    <a:pt x="173" y="4"/>
                  </a:cubicBezTo>
                  <a:cubicBezTo>
                    <a:pt x="175" y="4"/>
                    <a:pt x="176" y="2"/>
                    <a:pt x="177" y="2"/>
                  </a:cubicBezTo>
                  <a:cubicBezTo>
                    <a:pt x="179" y="2"/>
                    <a:pt x="178" y="6"/>
                    <a:pt x="180" y="6"/>
                  </a:cubicBezTo>
                  <a:cubicBezTo>
                    <a:pt x="183" y="5"/>
                    <a:pt x="184" y="2"/>
                    <a:pt x="187" y="2"/>
                  </a:cubicBezTo>
                  <a:cubicBezTo>
                    <a:pt x="188" y="2"/>
                    <a:pt x="190" y="4"/>
                    <a:pt x="191" y="5"/>
                  </a:cubicBezTo>
                  <a:cubicBezTo>
                    <a:pt x="193" y="6"/>
                    <a:pt x="195" y="8"/>
                    <a:pt x="197" y="9"/>
                  </a:cubicBezTo>
                  <a:cubicBezTo>
                    <a:pt x="199" y="10"/>
                    <a:pt x="202" y="12"/>
                    <a:pt x="204" y="12"/>
                  </a:cubicBezTo>
                  <a:cubicBezTo>
                    <a:pt x="206" y="12"/>
                    <a:pt x="207" y="10"/>
                    <a:pt x="208" y="10"/>
                  </a:cubicBezTo>
                  <a:cubicBezTo>
                    <a:pt x="210" y="9"/>
                    <a:pt x="212" y="10"/>
                    <a:pt x="214" y="10"/>
                  </a:cubicBezTo>
                  <a:cubicBezTo>
                    <a:pt x="216" y="9"/>
                    <a:pt x="216" y="7"/>
                    <a:pt x="218" y="7"/>
                  </a:cubicBezTo>
                  <a:cubicBezTo>
                    <a:pt x="221" y="9"/>
                    <a:pt x="224" y="13"/>
                    <a:pt x="226" y="17"/>
                  </a:cubicBezTo>
                  <a:cubicBezTo>
                    <a:pt x="228" y="18"/>
                    <a:pt x="228" y="21"/>
                    <a:pt x="230" y="23"/>
                  </a:cubicBezTo>
                  <a:cubicBezTo>
                    <a:pt x="231" y="24"/>
                    <a:pt x="232" y="25"/>
                    <a:pt x="233" y="26"/>
                  </a:cubicBezTo>
                  <a:cubicBezTo>
                    <a:pt x="234" y="27"/>
                    <a:pt x="236" y="29"/>
                    <a:pt x="235" y="30"/>
                  </a:cubicBezTo>
                  <a:cubicBezTo>
                    <a:pt x="235" y="31"/>
                    <a:pt x="233" y="32"/>
                    <a:pt x="233" y="33"/>
                  </a:cubicBezTo>
                  <a:cubicBezTo>
                    <a:pt x="233" y="35"/>
                    <a:pt x="236" y="35"/>
                    <a:pt x="237" y="36"/>
                  </a:cubicBezTo>
                  <a:cubicBezTo>
                    <a:pt x="237" y="39"/>
                    <a:pt x="234" y="41"/>
                    <a:pt x="235" y="43"/>
                  </a:cubicBezTo>
                  <a:cubicBezTo>
                    <a:pt x="236" y="44"/>
                    <a:pt x="240" y="43"/>
                    <a:pt x="241" y="45"/>
                  </a:cubicBezTo>
                  <a:cubicBezTo>
                    <a:pt x="241" y="47"/>
                    <a:pt x="237" y="47"/>
                    <a:pt x="236" y="49"/>
                  </a:cubicBezTo>
                  <a:cubicBezTo>
                    <a:pt x="234" y="50"/>
                    <a:pt x="232" y="51"/>
                    <a:pt x="231" y="53"/>
                  </a:cubicBezTo>
                  <a:cubicBezTo>
                    <a:pt x="230" y="54"/>
                    <a:pt x="231" y="56"/>
                    <a:pt x="230" y="58"/>
                  </a:cubicBezTo>
                  <a:cubicBezTo>
                    <a:pt x="229" y="59"/>
                    <a:pt x="227" y="59"/>
                    <a:pt x="227" y="61"/>
                  </a:cubicBezTo>
                  <a:cubicBezTo>
                    <a:pt x="225" y="63"/>
                    <a:pt x="225" y="65"/>
                    <a:pt x="224" y="68"/>
                  </a:cubicBezTo>
                  <a:cubicBezTo>
                    <a:pt x="223" y="71"/>
                    <a:pt x="222" y="74"/>
                    <a:pt x="221" y="77"/>
                  </a:cubicBezTo>
                  <a:cubicBezTo>
                    <a:pt x="220" y="79"/>
                    <a:pt x="220" y="81"/>
                    <a:pt x="220" y="83"/>
                  </a:cubicBezTo>
                  <a:cubicBezTo>
                    <a:pt x="220" y="87"/>
                    <a:pt x="219" y="90"/>
                    <a:pt x="219" y="94"/>
                  </a:cubicBezTo>
                  <a:cubicBezTo>
                    <a:pt x="218" y="96"/>
                    <a:pt x="216" y="97"/>
                    <a:pt x="215" y="99"/>
                  </a:cubicBezTo>
                  <a:cubicBezTo>
                    <a:pt x="214" y="103"/>
                    <a:pt x="212" y="107"/>
                    <a:pt x="211" y="111"/>
                  </a:cubicBezTo>
                  <a:cubicBezTo>
                    <a:pt x="211" y="112"/>
                    <a:pt x="212" y="113"/>
                    <a:pt x="212" y="115"/>
                  </a:cubicBezTo>
                  <a:cubicBezTo>
                    <a:pt x="214" y="116"/>
                    <a:pt x="215" y="118"/>
                    <a:pt x="216" y="119"/>
                  </a:cubicBezTo>
                  <a:cubicBezTo>
                    <a:pt x="216" y="121"/>
                    <a:pt x="215" y="122"/>
                    <a:pt x="215" y="123"/>
                  </a:cubicBezTo>
                  <a:cubicBezTo>
                    <a:pt x="215" y="127"/>
                    <a:pt x="216" y="132"/>
                    <a:pt x="217" y="136"/>
                  </a:cubicBezTo>
                  <a:cubicBezTo>
                    <a:pt x="217" y="139"/>
                    <a:pt x="218" y="141"/>
                    <a:pt x="219" y="144"/>
                  </a:cubicBezTo>
                  <a:cubicBezTo>
                    <a:pt x="219" y="147"/>
                    <a:pt x="220" y="150"/>
                    <a:pt x="220" y="152"/>
                  </a:cubicBezTo>
                  <a:cubicBezTo>
                    <a:pt x="220" y="155"/>
                    <a:pt x="220" y="157"/>
                    <a:pt x="220" y="159"/>
                  </a:cubicBezTo>
                  <a:cubicBezTo>
                    <a:pt x="220" y="162"/>
                    <a:pt x="220" y="165"/>
                    <a:pt x="221" y="168"/>
                  </a:cubicBezTo>
                  <a:cubicBezTo>
                    <a:pt x="222" y="171"/>
                    <a:pt x="224" y="173"/>
                    <a:pt x="226" y="175"/>
                  </a:cubicBezTo>
                  <a:cubicBezTo>
                    <a:pt x="228" y="179"/>
                    <a:pt x="230" y="182"/>
                    <a:pt x="231" y="185"/>
                  </a:cubicBezTo>
                  <a:cubicBezTo>
                    <a:pt x="233" y="189"/>
                    <a:pt x="233" y="193"/>
                    <a:pt x="234" y="197"/>
                  </a:cubicBezTo>
                  <a:cubicBezTo>
                    <a:pt x="226" y="198"/>
                    <a:pt x="218" y="195"/>
                    <a:pt x="211" y="198"/>
                  </a:cubicBezTo>
                  <a:cubicBezTo>
                    <a:pt x="207" y="201"/>
                    <a:pt x="208" y="208"/>
                    <a:pt x="207" y="212"/>
                  </a:cubicBezTo>
                  <a:cubicBezTo>
                    <a:pt x="207" y="215"/>
                    <a:pt x="209" y="216"/>
                    <a:pt x="209" y="219"/>
                  </a:cubicBezTo>
                  <a:cubicBezTo>
                    <a:pt x="209" y="223"/>
                    <a:pt x="208" y="228"/>
                    <a:pt x="207" y="233"/>
                  </a:cubicBezTo>
                  <a:cubicBezTo>
                    <a:pt x="207" y="235"/>
                    <a:pt x="205" y="237"/>
                    <a:pt x="205" y="239"/>
                  </a:cubicBezTo>
                  <a:cubicBezTo>
                    <a:pt x="205" y="243"/>
                    <a:pt x="205" y="246"/>
                    <a:pt x="206" y="249"/>
                  </a:cubicBezTo>
                  <a:cubicBezTo>
                    <a:pt x="208" y="252"/>
                    <a:pt x="211" y="255"/>
                    <a:pt x="214" y="256"/>
                  </a:cubicBezTo>
                  <a:cubicBezTo>
                    <a:pt x="215" y="257"/>
                    <a:pt x="216" y="257"/>
                    <a:pt x="218" y="257"/>
                  </a:cubicBezTo>
                  <a:cubicBezTo>
                    <a:pt x="219" y="257"/>
                    <a:pt x="223" y="254"/>
                    <a:pt x="222" y="255"/>
                  </a:cubicBezTo>
                  <a:cubicBezTo>
                    <a:pt x="221" y="260"/>
                    <a:pt x="221" y="267"/>
                    <a:pt x="220" y="272"/>
                  </a:cubicBezTo>
                  <a:cubicBezTo>
                    <a:pt x="219" y="275"/>
                    <a:pt x="214" y="274"/>
                    <a:pt x="212" y="273"/>
                  </a:cubicBezTo>
                  <a:cubicBezTo>
                    <a:pt x="208" y="271"/>
                    <a:pt x="207" y="266"/>
                    <a:pt x="204" y="262"/>
                  </a:cubicBezTo>
                  <a:cubicBezTo>
                    <a:pt x="201" y="260"/>
                    <a:pt x="199" y="257"/>
                    <a:pt x="197" y="255"/>
                  </a:cubicBezTo>
                  <a:cubicBezTo>
                    <a:pt x="195" y="253"/>
                    <a:pt x="193" y="252"/>
                    <a:pt x="191" y="250"/>
                  </a:cubicBezTo>
                  <a:cubicBezTo>
                    <a:pt x="189" y="248"/>
                    <a:pt x="189" y="244"/>
                    <a:pt x="186" y="244"/>
                  </a:cubicBezTo>
                  <a:cubicBezTo>
                    <a:pt x="183" y="244"/>
                    <a:pt x="183" y="249"/>
                    <a:pt x="181" y="250"/>
                  </a:cubicBezTo>
                  <a:cubicBezTo>
                    <a:pt x="177" y="250"/>
                    <a:pt x="173" y="249"/>
                    <a:pt x="169" y="247"/>
                  </a:cubicBezTo>
                  <a:cubicBezTo>
                    <a:pt x="167" y="247"/>
                    <a:pt x="166" y="245"/>
                    <a:pt x="164" y="243"/>
                  </a:cubicBezTo>
                  <a:cubicBezTo>
                    <a:pt x="164" y="242"/>
                    <a:pt x="164" y="240"/>
                    <a:pt x="163" y="240"/>
                  </a:cubicBezTo>
                  <a:cubicBezTo>
                    <a:pt x="160" y="240"/>
                    <a:pt x="157" y="243"/>
                    <a:pt x="154" y="243"/>
                  </a:cubicBezTo>
                  <a:cubicBezTo>
                    <a:pt x="151" y="242"/>
                    <a:pt x="150" y="240"/>
                    <a:pt x="147" y="238"/>
                  </a:cubicBezTo>
                  <a:cubicBezTo>
                    <a:pt x="147" y="237"/>
                    <a:pt x="147" y="236"/>
                    <a:pt x="146" y="236"/>
                  </a:cubicBezTo>
                  <a:cubicBezTo>
                    <a:pt x="143" y="236"/>
                    <a:pt x="139" y="237"/>
                    <a:pt x="136" y="238"/>
                  </a:cubicBezTo>
                  <a:cubicBezTo>
                    <a:pt x="133" y="239"/>
                    <a:pt x="129" y="241"/>
                    <a:pt x="126" y="241"/>
                  </a:cubicBezTo>
                  <a:cubicBezTo>
                    <a:pt x="124" y="241"/>
                    <a:pt x="125" y="239"/>
                    <a:pt x="126" y="237"/>
                  </a:cubicBezTo>
                  <a:cubicBezTo>
                    <a:pt x="126" y="236"/>
                    <a:pt x="127" y="234"/>
                    <a:pt x="127" y="232"/>
                  </a:cubicBezTo>
                  <a:cubicBezTo>
                    <a:pt x="127" y="228"/>
                    <a:pt x="128" y="224"/>
                    <a:pt x="127" y="221"/>
                  </a:cubicBezTo>
                  <a:cubicBezTo>
                    <a:pt x="126" y="218"/>
                    <a:pt x="121" y="218"/>
                    <a:pt x="121" y="215"/>
                  </a:cubicBezTo>
                  <a:cubicBezTo>
                    <a:pt x="120" y="210"/>
                    <a:pt x="122" y="203"/>
                    <a:pt x="122" y="197"/>
                  </a:cubicBezTo>
                  <a:cubicBezTo>
                    <a:pt x="122" y="195"/>
                    <a:pt x="121" y="193"/>
                    <a:pt x="120" y="190"/>
                  </a:cubicBezTo>
                  <a:cubicBezTo>
                    <a:pt x="120" y="189"/>
                    <a:pt x="122" y="188"/>
                    <a:pt x="121" y="186"/>
                  </a:cubicBezTo>
                  <a:cubicBezTo>
                    <a:pt x="121" y="184"/>
                    <a:pt x="121" y="181"/>
                    <a:pt x="119" y="180"/>
                  </a:cubicBezTo>
                  <a:cubicBezTo>
                    <a:pt x="115" y="178"/>
                    <a:pt x="111" y="181"/>
                    <a:pt x="107" y="181"/>
                  </a:cubicBezTo>
                  <a:cubicBezTo>
                    <a:pt x="106" y="180"/>
                    <a:pt x="106" y="178"/>
                    <a:pt x="105" y="178"/>
                  </a:cubicBezTo>
                  <a:cubicBezTo>
                    <a:pt x="104" y="177"/>
                    <a:pt x="103" y="178"/>
                    <a:pt x="102" y="178"/>
                  </a:cubicBezTo>
                  <a:cubicBezTo>
                    <a:pt x="99" y="178"/>
                    <a:pt x="96" y="178"/>
                    <a:pt x="94" y="180"/>
                  </a:cubicBezTo>
                  <a:cubicBezTo>
                    <a:pt x="92" y="181"/>
                    <a:pt x="94" y="184"/>
                    <a:pt x="93" y="186"/>
                  </a:cubicBezTo>
                  <a:cubicBezTo>
                    <a:pt x="93" y="187"/>
                    <a:pt x="92" y="188"/>
                    <a:pt x="92" y="189"/>
                  </a:cubicBezTo>
                  <a:cubicBezTo>
                    <a:pt x="91" y="190"/>
                    <a:pt x="92" y="192"/>
                    <a:pt x="91" y="193"/>
                  </a:cubicBezTo>
                  <a:cubicBezTo>
                    <a:pt x="89" y="194"/>
                    <a:pt x="87" y="193"/>
                    <a:pt x="86" y="193"/>
                  </a:cubicBezTo>
                  <a:cubicBezTo>
                    <a:pt x="83" y="193"/>
                    <a:pt x="81" y="193"/>
                    <a:pt x="79" y="193"/>
                  </a:cubicBezTo>
                  <a:cubicBezTo>
                    <a:pt x="74" y="193"/>
                    <a:pt x="70" y="195"/>
                    <a:pt x="66" y="193"/>
                  </a:cubicBezTo>
                  <a:cubicBezTo>
                    <a:pt x="62" y="191"/>
                    <a:pt x="61" y="186"/>
                    <a:pt x="60" y="182"/>
                  </a:cubicBezTo>
                  <a:cubicBezTo>
                    <a:pt x="59" y="179"/>
                    <a:pt x="58" y="176"/>
                    <a:pt x="58" y="174"/>
                  </a:cubicBezTo>
                  <a:cubicBezTo>
                    <a:pt x="58" y="171"/>
                    <a:pt x="58" y="169"/>
                    <a:pt x="57" y="166"/>
                  </a:cubicBezTo>
                  <a:cubicBezTo>
                    <a:pt x="57" y="164"/>
                    <a:pt x="58" y="161"/>
                    <a:pt x="56" y="161"/>
                  </a:cubicBezTo>
                  <a:lnTo>
                    <a:pt x="14" y="161"/>
                  </a:lnTo>
                  <a:cubicBezTo>
                    <a:pt x="12" y="161"/>
                    <a:pt x="10" y="161"/>
                    <a:pt x="8" y="161"/>
                  </a:cubicBezTo>
                  <a:cubicBezTo>
                    <a:pt x="6" y="161"/>
                    <a:pt x="5" y="163"/>
                    <a:pt x="4" y="163"/>
                  </a:cubicBezTo>
                  <a:cubicBezTo>
                    <a:pt x="2" y="163"/>
                    <a:pt x="1" y="161"/>
                    <a:pt x="0" y="160"/>
                  </a:cubicBezTo>
                  <a:cubicBezTo>
                    <a:pt x="1" y="160"/>
                    <a:pt x="3" y="161"/>
                    <a:pt x="4" y="159"/>
                  </a:cubicBezTo>
                  <a:cubicBezTo>
                    <a:pt x="5" y="156"/>
                    <a:pt x="2" y="152"/>
                    <a:pt x="3" y="149"/>
                  </a:cubicBezTo>
                  <a:cubicBezTo>
                    <a:pt x="5" y="147"/>
                    <a:pt x="8" y="145"/>
                    <a:pt x="11" y="14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94" name="Freeform 2525"/>
            <p:cNvSpPr>
              <a:spLocks noChangeAspect="1"/>
            </p:cNvSpPr>
            <p:nvPr/>
          </p:nvSpPr>
          <p:spPr bwMode="auto">
            <a:xfrm>
              <a:off x="18513589" y="12075071"/>
              <a:ext cx="765845" cy="919776"/>
            </a:xfrm>
            <a:custGeom>
              <a:avLst/>
              <a:gdLst>
                <a:gd name="T0" fmla="*/ 13 w 96"/>
                <a:gd name="T1" fmla="*/ 150 h 125"/>
                <a:gd name="T2" fmla="*/ 6 w 96"/>
                <a:gd name="T3" fmla="*/ 140 h 125"/>
                <a:gd name="T4" fmla="*/ 0 w 96"/>
                <a:gd name="T5" fmla="*/ 132 h 125"/>
                <a:gd name="T6" fmla="*/ 2 w 96"/>
                <a:gd name="T7" fmla="*/ 126 h 125"/>
                <a:gd name="T8" fmla="*/ 10 w 96"/>
                <a:gd name="T9" fmla="*/ 127 h 125"/>
                <a:gd name="T10" fmla="*/ 11 w 96"/>
                <a:gd name="T11" fmla="*/ 119 h 125"/>
                <a:gd name="T12" fmla="*/ 5 w 96"/>
                <a:gd name="T13" fmla="*/ 113 h 125"/>
                <a:gd name="T14" fmla="*/ 6 w 96"/>
                <a:gd name="T15" fmla="*/ 104 h 125"/>
                <a:gd name="T16" fmla="*/ 17 w 96"/>
                <a:gd name="T17" fmla="*/ 106 h 125"/>
                <a:gd name="T18" fmla="*/ 19 w 96"/>
                <a:gd name="T19" fmla="*/ 97 h 125"/>
                <a:gd name="T20" fmla="*/ 26 w 96"/>
                <a:gd name="T21" fmla="*/ 103 h 125"/>
                <a:gd name="T22" fmla="*/ 36 w 96"/>
                <a:gd name="T23" fmla="*/ 102 h 125"/>
                <a:gd name="T24" fmla="*/ 38 w 96"/>
                <a:gd name="T25" fmla="*/ 106 h 125"/>
                <a:gd name="T26" fmla="*/ 43 w 96"/>
                <a:gd name="T27" fmla="*/ 106 h 125"/>
                <a:gd name="T28" fmla="*/ 44 w 96"/>
                <a:gd name="T29" fmla="*/ 95 h 125"/>
                <a:gd name="T30" fmla="*/ 44 w 96"/>
                <a:gd name="T31" fmla="*/ 83 h 125"/>
                <a:gd name="T32" fmla="*/ 47 w 96"/>
                <a:gd name="T33" fmla="*/ 74 h 125"/>
                <a:gd name="T34" fmla="*/ 40 w 96"/>
                <a:gd name="T35" fmla="*/ 72 h 125"/>
                <a:gd name="T36" fmla="*/ 42 w 96"/>
                <a:gd name="T37" fmla="*/ 59 h 125"/>
                <a:gd name="T38" fmla="*/ 50 w 96"/>
                <a:gd name="T39" fmla="*/ 54 h 125"/>
                <a:gd name="T40" fmla="*/ 50 w 96"/>
                <a:gd name="T41" fmla="*/ 42 h 125"/>
                <a:gd name="T42" fmla="*/ 34 w 96"/>
                <a:gd name="T43" fmla="*/ 41 h 125"/>
                <a:gd name="T44" fmla="*/ 31 w 96"/>
                <a:gd name="T45" fmla="*/ 35 h 125"/>
                <a:gd name="T46" fmla="*/ 35 w 96"/>
                <a:gd name="T47" fmla="*/ 26 h 125"/>
                <a:gd name="T48" fmla="*/ 52 w 96"/>
                <a:gd name="T49" fmla="*/ 26 h 125"/>
                <a:gd name="T50" fmla="*/ 75 w 96"/>
                <a:gd name="T51" fmla="*/ 35 h 125"/>
                <a:gd name="T52" fmla="*/ 75 w 96"/>
                <a:gd name="T53" fmla="*/ 29 h 125"/>
                <a:gd name="T54" fmla="*/ 77 w 96"/>
                <a:gd name="T55" fmla="*/ 22 h 125"/>
                <a:gd name="T56" fmla="*/ 80 w 96"/>
                <a:gd name="T57" fmla="*/ 18 h 125"/>
                <a:gd name="T58" fmla="*/ 81 w 96"/>
                <a:gd name="T59" fmla="*/ 8 h 125"/>
                <a:gd name="T60" fmla="*/ 83 w 96"/>
                <a:gd name="T61" fmla="*/ 2 h 125"/>
                <a:gd name="T62" fmla="*/ 93 w 96"/>
                <a:gd name="T63" fmla="*/ 2 h 125"/>
                <a:gd name="T64" fmla="*/ 98 w 96"/>
                <a:gd name="T65" fmla="*/ 0 h 125"/>
                <a:gd name="T66" fmla="*/ 105 w 96"/>
                <a:gd name="T67" fmla="*/ 2 h 125"/>
                <a:gd name="T68" fmla="*/ 114 w 96"/>
                <a:gd name="T69" fmla="*/ 1 h 125"/>
                <a:gd name="T70" fmla="*/ 114 w 96"/>
                <a:gd name="T71" fmla="*/ 8 h 125"/>
                <a:gd name="T72" fmla="*/ 109 w 96"/>
                <a:gd name="T73" fmla="*/ 22 h 125"/>
                <a:gd name="T74" fmla="*/ 104 w 96"/>
                <a:gd name="T75" fmla="*/ 37 h 125"/>
                <a:gd name="T76" fmla="*/ 103 w 96"/>
                <a:gd name="T77" fmla="*/ 48 h 125"/>
                <a:gd name="T78" fmla="*/ 103 w 96"/>
                <a:gd name="T79" fmla="*/ 62 h 125"/>
                <a:gd name="T80" fmla="*/ 103 w 96"/>
                <a:gd name="T81" fmla="*/ 74 h 125"/>
                <a:gd name="T82" fmla="*/ 96 w 96"/>
                <a:gd name="T83" fmla="*/ 78 h 125"/>
                <a:gd name="T84" fmla="*/ 96 w 96"/>
                <a:gd name="T85" fmla="*/ 84 h 125"/>
                <a:gd name="T86" fmla="*/ 87 w 96"/>
                <a:gd name="T87" fmla="*/ 86 h 125"/>
                <a:gd name="T88" fmla="*/ 85 w 96"/>
                <a:gd name="T89" fmla="*/ 94 h 125"/>
                <a:gd name="T90" fmla="*/ 77 w 96"/>
                <a:gd name="T91" fmla="*/ 104 h 125"/>
                <a:gd name="T92" fmla="*/ 78 w 96"/>
                <a:gd name="T93" fmla="*/ 118 h 125"/>
                <a:gd name="T94" fmla="*/ 73 w 96"/>
                <a:gd name="T95" fmla="*/ 133 h 125"/>
                <a:gd name="T96" fmla="*/ 62 w 96"/>
                <a:gd name="T97" fmla="*/ 138 h 125"/>
                <a:gd name="T98" fmla="*/ 56 w 96"/>
                <a:gd name="T99" fmla="*/ 146 h 125"/>
                <a:gd name="T100" fmla="*/ 49 w 96"/>
                <a:gd name="T101" fmla="*/ 145 h 125"/>
                <a:gd name="T102" fmla="*/ 49 w 96"/>
                <a:gd name="T103" fmla="*/ 138 h 125"/>
                <a:gd name="T104" fmla="*/ 38 w 96"/>
                <a:gd name="T105" fmla="*/ 143 h 125"/>
                <a:gd name="T106" fmla="*/ 36 w 96"/>
                <a:gd name="T107" fmla="*/ 149 h 125"/>
                <a:gd name="T108" fmla="*/ 30 w 96"/>
                <a:gd name="T109" fmla="*/ 145 h 125"/>
                <a:gd name="T110" fmla="*/ 25 w 96"/>
                <a:gd name="T111" fmla="*/ 142 h 125"/>
                <a:gd name="T112" fmla="*/ 13 w 96"/>
                <a:gd name="T113" fmla="*/ 150 h 1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
                <a:gd name="T172" fmla="*/ 0 h 125"/>
                <a:gd name="T173" fmla="*/ 96 w 96"/>
                <a:gd name="T174" fmla="*/ 125 h 1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 h="125">
                  <a:moveTo>
                    <a:pt x="11" y="125"/>
                  </a:moveTo>
                  <a:lnTo>
                    <a:pt x="5" y="117"/>
                  </a:lnTo>
                  <a:lnTo>
                    <a:pt x="0" y="110"/>
                  </a:lnTo>
                  <a:cubicBezTo>
                    <a:pt x="1" y="108"/>
                    <a:pt x="1" y="106"/>
                    <a:pt x="2" y="105"/>
                  </a:cubicBezTo>
                  <a:cubicBezTo>
                    <a:pt x="4" y="104"/>
                    <a:pt x="7" y="107"/>
                    <a:pt x="8" y="106"/>
                  </a:cubicBezTo>
                  <a:cubicBezTo>
                    <a:pt x="9" y="104"/>
                    <a:pt x="9" y="101"/>
                    <a:pt x="9" y="99"/>
                  </a:cubicBezTo>
                  <a:cubicBezTo>
                    <a:pt x="8" y="97"/>
                    <a:pt x="4" y="96"/>
                    <a:pt x="4" y="94"/>
                  </a:cubicBezTo>
                  <a:cubicBezTo>
                    <a:pt x="3" y="91"/>
                    <a:pt x="3" y="88"/>
                    <a:pt x="5" y="87"/>
                  </a:cubicBezTo>
                  <a:cubicBezTo>
                    <a:pt x="8" y="85"/>
                    <a:pt x="12" y="90"/>
                    <a:pt x="14" y="88"/>
                  </a:cubicBezTo>
                  <a:cubicBezTo>
                    <a:pt x="16" y="87"/>
                    <a:pt x="14" y="82"/>
                    <a:pt x="16" y="81"/>
                  </a:cubicBezTo>
                  <a:cubicBezTo>
                    <a:pt x="19" y="80"/>
                    <a:pt x="20" y="85"/>
                    <a:pt x="22" y="86"/>
                  </a:cubicBezTo>
                  <a:cubicBezTo>
                    <a:pt x="25" y="87"/>
                    <a:pt x="28" y="85"/>
                    <a:pt x="30" y="85"/>
                  </a:cubicBezTo>
                  <a:cubicBezTo>
                    <a:pt x="31" y="86"/>
                    <a:pt x="31" y="88"/>
                    <a:pt x="32" y="88"/>
                  </a:cubicBezTo>
                  <a:cubicBezTo>
                    <a:pt x="33" y="89"/>
                    <a:pt x="35" y="90"/>
                    <a:pt x="36" y="88"/>
                  </a:cubicBezTo>
                  <a:cubicBezTo>
                    <a:pt x="38" y="86"/>
                    <a:pt x="37" y="82"/>
                    <a:pt x="37" y="79"/>
                  </a:cubicBezTo>
                  <a:cubicBezTo>
                    <a:pt x="37" y="76"/>
                    <a:pt x="37" y="72"/>
                    <a:pt x="37" y="69"/>
                  </a:cubicBezTo>
                  <a:cubicBezTo>
                    <a:pt x="37" y="67"/>
                    <a:pt x="40" y="64"/>
                    <a:pt x="39" y="62"/>
                  </a:cubicBezTo>
                  <a:cubicBezTo>
                    <a:pt x="38" y="60"/>
                    <a:pt x="34" y="62"/>
                    <a:pt x="33" y="60"/>
                  </a:cubicBezTo>
                  <a:cubicBezTo>
                    <a:pt x="32" y="56"/>
                    <a:pt x="33" y="52"/>
                    <a:pt x="35" y="49"/>
                  </a:cubicBezTo>
                  <a:cubicBezTo>
                    <a:pt x="36" y="47"/>
                    <a:pt x="40" y="47"/>
                    <a:pt x="42" y="45"/>
                  </a:cubicBezTo>
                  <a:cubicBezTo>
                    <a:pt x="43" y="42"/>
                    <a:pt x="45" y="37"/>
                    <a:pt x="42" y="35"/>
                  </a:cubicBezTo>
                  <a:cubicBezTo>
                    <a:pt x="39" y="32"/>
                    <a:pt x="32" y="36"/>
                    <a:pt x="28" y="34"/>
                  </a:cubicBezTo>
                  <a:cubicBezTo>
                    <a:pt x="26" y="34"/>
                    <a:pt x="26" y="31"/>
                    <a:pt x="26" y="29"/>
                  </a:cubicBezTo>
                  <a:cubicBezTo>
                    <a:pt x="26" y="27"/>
                    <a:pt x="28" y="24"/>
                    <a:pt x="29" y="22"/>
                  </a:cubicBezTo>
                  <a:cubicBezTo>
                    <a:pt x="34" y="22"/>
                    <a:pt x="38" y="21"/>
                    <a:pt x="43" y="22"/>
                  </a:cubicBezTo>
                  <a:cubicBezTo>
                    <a:pt x="50" y="23"/>
                    <a:pt x="56" y="28"/>
                    <a:pt x="63" y="29"/>
                  </a:cubicBezTo>
                  <a:cubicBezTo>
                    <a:pt x="64" y="29"/>
                    <a:pt x="62" y="26"/>
                    <a:pt x="63" y="24"/>
                  </a:cubicBezTo>
                  <a:cubicBezTo>
                    <a:pt x="63" y="22"/>
                    <a:pt x="63" y="20"/>
                    <a:pt x="64" y="18"/>
                  </a:cubicBezTo>
                  <a:cubicBezTo>
                    <a:pt x="65" y="17"/>
                    <a:pt x="67" y="17"/>
                    <a:pt x="67" y="15"/>
                  </a:cubicBezTo>
                  <a:cubicBezTo>
                    <a:pt x="68" y="13"/>
                    <a:pt x="68" y="10"/>
                    <a:pt x="68" y="7"/>
                  </a:cubicBezTo>
                  <a:cubicBezTo>
                    <a:pt x="68" y="6"/>
                    <a:pt x="68" y="3"/>
                    <a:pt x="69" y="2"/>
                  </a:cubicBezTo>
                  <a:cubicBezTo>
                    <a:pt x="72" y="1"/>
                    <a:pt x="75" y="2"/>
                    <a:pt x="78" y="2"/>
                  </a:cubicBezTo>
                  <a:cubicBezTo>
                    <a:pt x="79" y="2"/>
                    <a:pt x="80" y="0"/>
                    <a:pt x="82" y="0"/>
                  </a:cubicBezTo>
                  <a:cubicBezTo>
                    <a:pt x="84" y="1"/>
                    <a:pt x="86" y="2"/>
                    <a:pt x="88" y="2"/>
                  </a:cubicBezTo>
                  <a:cubicBezTo>
                    <a:pt x="90" y="3"/>
                    <a:pt x="92" y="2"/>
                    <a:pt x="95" y="1"/>
                  </a:cubicBezTo>
                  <a:cubicBezTo>
                    <a:pt x="95" y="3"/>
                    <a:pt x="96" y="5"/>
                    <a:pt x="95" y="7"/>
                  </a:cubicBezTo>
                  <a:cubicBezTo>
                    <a:pt x="95" y="11"/>
                    <a:pt x="92" y="14"/>
                    <a:pt x="91" y="18"/>
                  </a:cubicBezTo>
                  <a:cubicBezTo>
                    <a:pt x="89" y="22"/>
                    <a:pt x="88" y="26"/>
                    <a:pt x="87" y="31"/>
                  </a:cubicBezTo>
                  <a:cubicBezTo>
                    <a:pt x="87" y="34"/>
                    <a:pt x="86" y="37"/>
                    <a:pt x="86" y="40"/>
                  </a:cubicBezTo>
                  <a:cubicBezTo>
                    <a:pt x="86" y="44"/>
                    <a:pt x="86" y="48"/>
                    <a:pt x="86" y="52"/>
                  </a:cubicBezTo>
                  <a:cubicBezTo>
                    <a:pt x="85" y="55"/>
                    <a:pt x="87" y="59"/>
                    <a:pt x="86" y="62"/>
                  </a:cubicBezTo>
                  <a:cubicBezTo>
                    <a:pt x="85" y="64"/>
                    <a:pt x="81" y="64"/>
                    <a:pt x="80" y="65"/>
                  </a:cubicBezTo>
                  <a:cubicBezTo>
                    <a:pt x="79" y="66"/>
                    <a:pt x="81" y="69"/>
                    <a:pt x="80" y="70"/>
                  </a:cubicBezTo>
                  <a:cubicBezTo>
                    <a:pt x="78" y="71"/>
                    <a:pt x="75" y="70"/>
                    <a:pt x="73" y="72"/>
                  </a:cubicBezTo>
                  <a:cubicBezTo>
                    <a:pt x="71" y="73"/>
                    <a:pt x="72" y="76"/>
                    <a:pt x="71" y="78"/>
                  </a:cubicBezTo>
                  <a:cubicBezTo>
                    <a:pt x="69" y="81"/>
                    <a:pt x="65" y="83"/>
                    <a:pt x="64" y="87"/>
                  </a:cubicBezTo>
                  <a:cubicBezTo>
                    <a:pt x="63" y="90"/>
                    <a:pt x="66" y="94"/>
                    <a:pt x="65" y="98"/>
                  </a:cubicBezTo>
                  <a:cubicBezTo>
                    <a:pt x="64" y="103"/>
                    <a:pt x="63" y="107"/>
                    <a:pt x="61" y="111"/>
                  </a:cubicBezTo>
                  <a:cubicBezTo>
                    <a:pt x="59" y="114"/>
                    <a:pt x="54" y="113"/>
                    <a:pt x="52" y="115"/>
                  </a:cubicBezTo>
                  <a:cubicBezTo>
                    <a:pt x="50" y="117"/>
                    <a:pt x="50" y="121"/>
                    <a:pt x="47" y="122"/>
                  </a:cubicBezTo>
                  <a:cubicBezTo>
                    <a:pt x="45" y="123"/>
                    <a:pt x="42" y="122"/>
                    <a:pt x="41" y="121"/>
                  </a:cubicBezTo>
                  <a:cubicBezTo>
                    <a:pt x="40" y="119"/>
                    <a:pt x="43" y="115"/>
                    <a:pt x="41" y="115"/>
                  </a:cubicBezTo>
                  <a:cubicBezTo>
                    <a:pt x="38" y="115"/>
                    <a:pt x="35" y="117"/>
                    <a:pt x="32" y="119"/>
                  </a:cubicBezTo>
                  <a:cubicBezTo>
                    <a:pt x="31" y="120"/>
                    <a:pt x="31" y="123"/>
                    <a:pt x="30" y="124"/>
                  </a:cubicBezTo>
                  <a:cubicBezTo>
                    <a:pt x="28" y="124"/>
                    <a:pt x="26" y="121"/>
                    <a:pt x="25" y="121"/>
                  </a:cubicBezTo>
                  <a:cubicBezTo>
                    <a:pt x="24" y="120"/>
                    <a:pt x="22" y="117"/>
                    <a:pt x="21" y="118"/>
                  </a:cubicBezTo>
                  <a:cubicBezTo>
                    <a:pt x="17" y="119"/>
                    <a:pt x="14" y="123"/>
                    <a:pt x="11" y="12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95" name="Freeform 2552"/>
            <p:cNvSpPr>
              <a:spLocks noChangeAspect="1"/>
            </p:cNvSpPr>
            <p:nvPr/>
          </p:nvSpPr>
          <p:spPr bwMode="auto">
            <a:xfrm>
              <a:off x="15666642" y="9523683"/>
              <a:ext cx="1207041" cy="1375668"/>
            </a:xfrm>
            <a:custGeom>
              <a:avLst/>
              <a:gdLst>
                <a:gd name="T0" fmla="*/ 70 w 151"/>
                <a:gd name="T1" fmla="*/ 224 h 187"/>
                <a:gd name="T2" fmla="*/ 76 w 151"/>
                <a:gd name="T3" fmla="*/ 223 h 187"/>
                <a:gd name="T4" fmla="*/ 79 w 151"/>
                <a:gd name="T5" fmla="*/ 213 h 187"/>
                <a:gd name="T6" fmla="*/ 84 w 151"/>
                <a:gd name="T7" fmla="*/ 213 h 187"/>
                <a:gd name="T8" fmla="*/ 90 w 151"/>
                <a:gd name="T9" fmla="*/ 220 h 187"/>
                <a:gd name="T10" fmla="*/ 95 w 151"/>
                <a:gd name="T11" fmla="*/ 214 h 187"/>
                <a:gd name="T12" fmla="*/ 110 w 151"/>
                <a:gd name="T13" fmla="*/ 214 h 187"/>
                <a:gd name="T14" fmla="*/ 114 w 151"/>
                <a:gd name="T15" fmla="*/ 209 h 187"/>
                <a:gd name="T16" fmla="*/ 116 w 151"/>
                <a:gd name="T17" fmla="*/ 214 h 187"/>
                <a:gd name="T18" fmla="*/ 173 w 151"/>
                <a:gd name="T19" fmla="*/ 214 h 187"/>
                <a:gd name="T20" fmla="*/ 176 w 151"/>
                <a:gd name="T21" fmla="*/ 197 h 187"/>
                <a:gd name="T22" fmla="*/ 171 w 151"/>
                <a:gd name="T23" fmla="*/ 195 h 187"/>
                <a:gd name="T24" fmla="*/ 158 w 151"/>
                <a:gd name="T25" fmla="*/ 42 h 187"/>
                <a:gd name="T26" fmla="*/ 181 w 151"/>
                <a:gd name="T27" fmla="*/ 42 h 187"/>
                <a:gd name="T28" fmla="*/ 123 w 151"/>
                <a:gd name="T29" fmla="*/ 0 h 187"/>
                <a:gd name="T30" fmla="*/ 123 w 151"/>
                <a:gd name="T31" fmla="*/ 25 h 187"/>
                <a:gd name="T32" fmla="*/ 74 w 151"/>
                <a:gd name="T33" fmla="*/ 25 h 187"/>
                <a:gd name="T34" fmla="*/ 74 w 151"/>
                <a:gd name="T35" fmla="*/ 70 h 187"/>
                <a:gd name="T36" fmla="*/ 70 w 151"/>
                <a:gd name="T37" fmla="*/ 72 h 187"/>
                <a:gd name="T38" fmla="*/ 64 w 151"/>
                <a:gd name="T39" fmla="*/ 73 h 187"/>
                <a:gd name="T40" fmla="*/ 55 w 151"/>
                <a:gd name="T41" fmla="*/ 83 h 187"/>
                <a:gd name="T42" fmla="*/ 58 w 151"/>
                <a:gd name="T43" fmla="*/ 105 h 187"/>
                <a:gd name="T44" fmla="*/ 55 w 151"/>
                <a:gd name="T45" fmla="*/ 108 h 187"/>
                <a:gd name="T46" fmla="*/ 5 w 151"/>
                <a:gd name="T47" fmla="*/ 107 h 187"/>
                <a:gd name="T48" fmla="*/ 0 w 151"/>
                <a:gd name="T49" fmla="*/ 114 h 187"/>
                <a:gd name="T50" fmla="*/ 5 w 151"/>
                <a:gd name="T51" fmla="*/ 119 h 187"/>
                <a:gd name="T52" fmla="*/ 7 w 151"/>
                <a:gd name="T53" fmla="*/ 119 h 187"/>
                <a:gd name="T54" fmla="*/ 10 w 151"/>
                <a:gd name="T55" fmla="*/ 129 h 187"/>
                <a:gd name="T56" fmla="*/ 6 w 151"/>
                <a:gd name="T57" fmla="*/ 146 h 187"/>
                <a:gd name="T58" fmla="*/ 8 w 151"/>
                <a:gd name="T59" fmla="*/ 149 h 187"/>
                <a:gd name="T60" fmla="*/ 11 w 151"/>
                <a:gd name="T61" fmla="*/ 162 h 187"/>
                <a:gd name="T62" fmla="*/ 8 w 151"/>
                <a:gd name="T63" fmla="*/ 179 h 187"/>
                <a:gd name="T64" fmla="*/ 4 w 151"/>
                <a:gd name="T65" fmla="*/ 197 h 187"/>
                <a:gd name="T66" fmla="*/ 10 w 151"/>
                <a:gd name="T67" fmla="*/ 191 h 187"/>
                <a:gd name="T68" fmla="*/ 25 w 151"/>
                <a:gd name="T69" fmla="*/ 191 h 187"/>
                <a:gd name="T70" fmla="*/ 28 w 151"/>
                <a:gd name="T71" fmla="*/ 189 h 187"/>
                <a:gd name="T72" fmla="*/ 37 w 151"/>
                <a:gd name="T73" fmla="*/ 190 h 187"/>
                <a:gd name="T74" fmla="*/ 44 w 151"/>
                <a:gd name="T75" fmla="*/ 200 h 187"/>
                <a:gd name="T76" fmla="*/ 52 w 151"/>
                <a:gd name="T77" fmla="*/ 200 h 187"/>
                <a:gd name="T78" fmla="*/ 55 w 151"/>
                <a:gd name="T79" fmla="*/ 212 h 187"/>
                <a:gd name="T80" fmla="*/ 61 w 151"/>
                <a:gd name="T81" fmla="*/ 219 h 187"/>
                <a:gd name="T82" fmla="*/ 70 w 151"/>
                <a:gd name="T83" fmla="*/ 224 h 1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1"/>
                <a:gd name="T127" fmla="*/ 0 h 187"/>
                <a:gd name="T128" fmla="*/ 151 w 151"/>
                <a:gd name="T129" fmla="*/ 187 h 1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1" h="187">
                  <a:moveTo>
                    <a:pt x="58" y="186"/>
                  </a:moveTo>
                  <a:cubicBezTo>
                    <a:pt x="60" y="186"/>
                    <a:pt x="62" y="187"/>
                    <a:pt x="63" y="185"/>
                  </a:cubicBezTo>
                  <a:cubicBezTo>
                    <a:pt x="65" y="183"/>
                    <a:pt x="64" y="179"/>
                    <a:pt x="66" y="177"/>
                  </a:cubicBezTo>
                  <a:cubicBezTo>
                    <a:pt x="66" y="176"/>
                    <a:pt x="69" y="176"/>
                    <a:pt x="70" y="177"/>
                  </a:cubicBezTo>
                  <a:cubicBezTo>
                    <a:pt x="72" y="178"/>
                    <a:pt x="72" y="182"/>
                    <a:pt x="75" y="183"/>
                  </a:cubicBezTo>
                  <a:cubicBezTo>
                    <a:pt x="77" y="183"/>
                    <a:pt x="77" y="178"/>
                    <a:pt x="79" y="178"/>
                  </a:cubicBezTo>
                  <a:cubicBezTo>
                    <a:pt x="83" y="176"/>
                    <a:pt x="88" y="179"/>
                    <a:pt x="92" y="178"/>
                  </a:cubicBezTo>
                  <a:cubicBezTo>
                    <a:pt x="94" y="177"/>
                    <a:pt x="93" y="174"/>
                    <a:pt x="95" y="174"/>
                  </a:cubicBezTo>
                  <a:cubicBezTo>
                    <a:pt x="96" y="174"/>
                    <a:pt x="96" y="178"/>
                    <a:pt x="97" y="178"/>
                  </a:cubicBezTo>
                  <a:lnTo>
                    <a:pt x="144" y="178"/>
                  </a:lnTo>
                  <a:lnTo>
                    <a:pt x="147" y="164"/>
                  </a:lnTo>
                  <a:lnTo>
                    <a:pt x="143" y="162"/>
                  </a:lnTo>
                  <a:lnTo>
                    <a:pt x="132" y="35"/>
                  </a:lnTo>
                  <a:cubicBezTo>
                    <a:pt x="131" y="29"/>
                    <a:pt x="144" y="35"/>
                    <a:pt x="151" y="35"/>
                  </a:cubicBezTo>
                  <a:lnTo>
                    <a:pt x="103" y="0"/>
                  </a:lnTo>
                  <a:lnTo>
                    <a:pt x="103" y="21"/>
                  </a:lnTo>
                  <a:lnTo>
                    <a:pt x="62" y="21"/>
                  </a:lnTo>
                  <a:lnTo>
                    <a:pt x="62" y="58"/>
                  </a:lnTo>
                  <a:lnTo>
                    <a:pt x="58" y="60"/>
                  </a:lnTo>
                  <a:cubicBezTo>
                    <a:pt x="56" y="60"/>
                    <a:pt x="54" y="60"/>
                    <a:pt x="53" y="61"/>
                  </a:cubicBezTo>
                  <a:cubicBezTo>
                    <a:pt x="50" y="63"/>
                    <a:pt x="48" y="66"/>
                    <a:pt x="46" y="69"/>
                  </a:cubicBezTo>
                  <a:cubicBezTo>
                    <a:pt x="46" y="75"/>
                    <a:pt x="48" y="81"/>
                    <a:pt x="48" y="87"/>
                  </a:cubicBezTo>
                  <a:cubicBezTo>
                    <a:pt x="48" y="89"/>
                    <a:pt x="46" y="89"/>
                    <a:pt x="46" y="90"/>
                  </a:cubicBezTo>
                  <a:lnTo>
                    <a:pt x="4" y="89"/>
                  </a:lnTo>
                  <a:lnTo>
                    <a:pt x="0" y="95"/>
                  </a:lnTo>
                  <a:cubicBezTo>
                    <a:pt x="1" y="96"/>
                    <a:pt x="2" y="98"/>
                    <a:pt x="4" y="99"/>
                  </a:cubicBezTo>
                  <a:cubicBezTo>
                    <a:pt x="4" y="99"/>
                    <a:pt x="6" y="98"/>
                    <a:pt x="6" y="99"/>
                  </a:cubicBezTo>
                  <a:cubicBezTo>
                    <a:pt x="7" y="101"/>
                    <a:pt x="8" y="104"/>
                    <a:pt x="8" y="107"/>
                  </a:cubicBezTo>
                  <a:cubicBezTo>
                    <a:pt x="8" y="111"/>
                    <a:pt x="6" y="116"/>
                    <a:pt x="5" y="121"/>
                  </a:cubicBezTo>
                  <a:cubicBezTo>
                    <a:pt x="5" y="122"/>
                    <a:pt x="7" y="123"/>
                    <a:pt x="7" y="124"/>
                  </a:cubicBezTo>
                  <a:cubicBezTo>
                    <a:pt x="8" y="127"/>
                    <a:pt x="9" y="131"/>
                    <a:pt x="9" y="135"/>
                  </a:cubicBezTo>
                  <a:cubicBezTo>
                    <a:pt x="9" y="139"/>
                    <a:pt x="8" y="144"/>
                    <a:pt x="7" y="149"/>
                  </a:cubicBezTo>
                  <a:cubicBezTo>
                    <a:pt x="6" y="154"/>
                    <a:pt x="4" y="160"/>
                    <a:pt x="3" y="164"/>
                  </a:cubicBezTo>
                  <a:cubicBezTo>
                    <a:pt x="5" y="163"/>
                    <a:pt x="6" y="160"/>
                    <a:pt x="8" y="159"/>
                  </a:cubicBezTo>
                  <a:cubicBezTo>
                    <a:pt x="12" y="158"/>
                    <a:pt x="17" y="160"/>
                    <a:pt x="21" y="159"/>
                  </a:cubicBezTo>
                  <a:cubicBezTo>
                    <a:pt x="22" y="159"/>
                    <a:pt x="22" y="157"/>
                    <a:pt x="23" y="157"/>
                  </a:cubicBezTo>
                  <a:cubicBezTo>
                    <a:pt x="26" y="157"/>
                    <a:pt x="29" y="156"/>
                    <a:pt x="31" y="158"/>
                  </a:cubicBezTo>
                  <a:cubicBezTo>
                    <a:pt x="34" y="159"/>
                    <a:pt x="34" y="164"/>
                    <a:pt x="37" y="166"/>
                  </a:cubicBezTo>
                  <a:cubicBezTo>
                    <a:pt x="39" y="167"/>
                    <a:pt x="41" y="165"/>
                    <a:pt x="43" y="166"/>
                  </a:cubicBezTo>
                  <a:cubicBezTo>
                    <a:pt x="45" y="169"/>
                    <a:pt x="45" y="173"/>
                    <a:pt x="46" y="176"/>
                  </a:cubicBezTo>
                  <a:cubicBezTo>
                    <a:pt x="47" y="178"/>
                    <a:pt x="49" y="181"/>
                    <a:pt x="51" y="182"/>
                  </a:cubicBezTo>
                  <a:cubicBezTo>
                    <a:pt x="53" y="184"/>
                    <a:pt x="56" y="185"/>
                    <a:pt x="58" y="186"/>
                  </a:cubicBezTo>
                  <a:close/>
                </a:path>
              </a:pathLst>
            </a:custGeom>
            <a:solidFill>
              <a:srgbClr val="D9D9D9"/>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96" name="Freeform 2553"/>
            <p:cNvSpPr>
              <a:spLocks noChangeAspect="1"/>
            </p:cNvSpPr>
            <p:nvPr/>
          </p:nvSpPr>
          <p:spPr bwMode="auto">
            <a:xfrm>
              <a:off x="15583398" y="10675406"/>
              <a:ext cx="624333" cy="463888"/>
            </a:xfrm>
            <a:custGeom>
              <a:avLst/>
              <a:gdLst>
                <a:gd name="T0" fmla="*/ 12 w 78"/>
                <a:gd name="T1" fmla="*/ 76 h 64"/>
                <a:gd name="T2" fmla="*/ 11 w 78"/>
                <a:gd name="T3" fmla="*/ 70 h 64"/>
                <a:gd name="T4" fmla="*/ 11 w 78"/>
                <a:gd name="T5" fmla="*/ 64 h 64"/>
                <a:gd name="T6" fmla="*/ 24 w 78"/>
                <a:gd name="T7" fmla="*/ 64 h 64"/>
                <a:gd name="T8" fmla="*/ 36 w 78"/>
                <a:gd name="T9" fmla="*/ 61 h 64"/>
                <a:gd name="T10" fmla="*/ 46 w 78"/>
                <a:gd name="T11" fmla="*/ 62 h 64"/>
                <a:gd name="T12" fmla="*/ 55 w 78"/>
                <a:gd name="T13" fmla="*/ 61 h 64"/>
                <a:gd name="T14" fmla="*/ 56 w 78"/>
                <a:gd name="T15" fmla="*/ 56 h 64"/>
                <a:gd name="T16" fmla="*/ 43 w 78"/>
                <a:gd name="T17" fmla="*/ 53 h 64"/>
                <a:gd name="T18" fmla="*/ 35 w 78"/>
                <a:gd name="T19" fmla="*/ 52 h 64"/>
                <a:gd name="T20" fmla="*/ 31 w 78"/>
                <a:gd name="T21" fmla="*/ 56 h 64"/>
                <a:gd name="T22" fmla="*/ 17 w 78"/>
                <a:gd name="T23" fmla="*/ 57 h 64"/>
                <a:gd name="T24" fmla="*/ 13 w 78"/>
                <a:gd name="T25" fmla="*/ 49 h 64"/>
                <a:gd name="T26" fmla="*/ 10 w 78"/>
                <a:gd name="T27" fmla="*/ 39 h 64"/>
                <a:gd name="T28" fmla="*/ 0 w 78"/>
                <a:gd name="T29" fmla="*/ 37 h 64"/>
                <a:gd name="T30" fmla="*/ 10 w 78"/>
                <a:gd name="T31" fmla="*/ 27 h 64"/>
                <a:gd name="T32" fmla="*/ 17 w 78"/>
                <a:gd name="T33" fmla="*/ 19 h 64"/>
                <a:gd name="T34" fmla="*/ 15 w 78"/>
                <a:gd name="T35" fmla="*/ 10 h 64"/>
                <a:gd name="T36" fmla="*/ 21 w 78"/>
                <a:gd name="T37" fmla="*/ 4 h 64"/>
                <a:gd name="T38" fmla="*/ 37 w 78"/>
                <a:gd name="T39" fmla="*/ 4 h 64"/>
                <a:gd name="T40" fmla="*/ 39 w 78"/>
                <a:gd name="T41" fmla="*/ 1 h 64"/>
                <a:gd name="T42" fmla="*/ 49 w 78"/>
                <a:gd name="T43" fmla="*/ 2 h 64"/>
                <a:gd name="T44" fmla="*/ 56 w 78"/>
                <a:gd name="T45" fmla="*/ 12 h 64"/>
                <a:gd name="T46" fmla="*/ 63 w 78"/>
                <a:gd name="T47" fmla="*/ 12 h 64"/>
                <a:gd name="T48" fmla="*/ 67 w 78"/>
                <a:gd name="T49" fmla="*/ 24 h 64"/>
                <a:gd name="T50" fmla="*/ 73 w 78"/>
                <a:gd name="T51" fmla="*/ 31 h 64"/>
                <a:gd name="T52" fmla="*/ 81 w 78"/>
                <a:gd name="T53" fmla="*/ 36 h 64"/>
                <a:gd name="T54" fmla="*/ 85 w 78"/>
                <a:gd name="T55" fmla="*/ 45 h 64"/>
                <a:gd name="T56" fmla="*/ 82 w 78"/>
                <a:gd name="T57" fmla="*/ 56 h 64"/>
                <a:gd name="T58" fmla="*/ 86 w 78"/>
                <a:gd name="T59" fmla="*/ 61 h 64"/>
                <a:gd name="T60" fmla="*/ 89 w 78"/>
                <a:gd name="T61" fmla="*/ 61 h 64"/>
                <a:gd name="T62" fmla="*/ 93 w 78"/>
                <a:gd name="T63" fmla="*/ 68 h 64"/>
                <a:gd name="T64" fmla="*/ 91 w 78"/>
                <a:gd name="T65" fmla="*/ 75 h 64"/>
                <a:gd name="T66" fmla="*/ 81 w 78"/>
                <a:gd name="T67" fmla="*/ 76 h 64"/>
                <a:gd name="T68" fmla="*/ 72 w 78"/>
                <a:gd name="T69" fmla="*/ 75 h 64"/>
                <a:gd name="T70" fmla="*/ 68 w 78"/>
                <a:gd name="T71" fmla="*/ 75 h 64"/>
                <a:gd name="T72" fmla="*/ 66 w 78"/>
                <a:gd name="T73" fmla="*/ 72 h 64"/>
                <a:gd name="T74" fmla="*/ 57 w 78"/>
                <a:gd name="T75" fmla="*/ 72 h 64"/>
                <a:gd name="T76" fmla="*/ 39 w 78"/>
                <a:gd name="T77" fmla="*/ 71 h 64"/>
                <a:gd name="T78" fmla="*/ 30 w 78"/>
                <a:gd name="T79" fmla="*/ 76 h 64"/>
                <a:gd name="T80" fmla="*/ 19 w 78"/>
                <a:gd name="T81" fmla="*/ 75 h 64"/>
                <a:gd name="T82" fmla="*/ 12 w 78"/>
                <a:gd name="T83" fmla="*/ 76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
                <a:gd name="T127" fmla="*/ 0 h 64"/>
                <a:gd name="T128" fmla="*/ 78 w 78"/>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 h="64">
                  <a:moveTo>
                    <a:pt x="10" y="64"/>
                  </a:moveTo>
                  <a:cubicBezTo>
                    <a:pt x="10" y="62"/>
                    <a:pt x="9" y="61"/>
                    <a:pt x="9" y="59"/>
                  </a:cubicBezTo>
                  <a:cubicBezTo>
                    <a:pt x="9" y="57"/>
                    <a:pt x="9" y="56"/>
                    <a:pt x="9" y="54"/>
                  </a:cubicBezTo>
                  <a:cubicBezTo>
                    <a:pt x="13" y="54"/>
                    <a:pt x="16" y="55"/>
                    <a:pt x="20" y="54"/>
                  </a:cubicBezTo>
                  <a:cubicBezTo>
                    <a:pt x="23" y="54"/>
                    <a:pt x="26" y="51"/>
                    <a:pt x="30" y="51"/>
                  </a:cubicBezTo>
                  <a:cubicBezTo>
                    <a:pt x="33" y="51"/>
                    <a:pt x="36" y="52"/>
                    <a:pt x="39" y="52"/>
                  </a:cubicBezTo>
                  <a:cubicBezTo>
                    <a:pt x="42" y="52"/>
                    <a:pt x="44" y="52"/>
                    <a:pt x="46" y="51"/>
                  </a:cubicBezTo>
                  <a:cubicBezTo>
                    <a:pt x="47" y="50"/>
                    <a:pt x="48" y="48"/>
                    <a:pt x="47" y="47"/>
                  </a:cubicBezTo>
                  <a:cubicBezTo>
                    <a:pt x="44" y="46"/>
                    <a:pt x="39" y="45"/>
                    <a:pt x="36" y="45"/>
                  </a:cubicBezTo>
                  <a:cubicBezTo>
                    <a:pt x="33" y="44"/>
                    <a:pt x="31" y="44"/>
                    <a:pt x="29" y="44"/>
                  </a:cubicBezTo>
                  <a:cubicBezTo>
                    <a:pt x="28" y="45"/>
                    <a:pt x="27" y="47"/>
                    <a:pt x="26" y="47"/>
                  </a:cubicBezTo>
                  <a:cubicBezTo>
                    <a:pt x="22" y="48"/>
                    <a:pt x="18" y="48"/>
                    <a:pt x="14" y="48"/>
                  </a:cubicBezTo>
                  <a:cubicBezTo>
                    <a:pt x="13" y="46"/>
                    <a:pt x="12" y="43"/>
                    <a:pt x="11" y="41"/>
                  </a:cubicBezTo>
                  <a:cubicBezTo>
                    <a:pt x="10" y="38"/>
                    <a:pt x="10" y="35"/>
                    <a:pt x="8" y="33"/>
                  </a:cubicBezTo>
                  <a:cubicBezTo>
                    <a:pt x="6" y="32"/>
                    <a:pt x="0" y="34"/>
                    <a:pt x="0" y="31"/>
                  </a:cubicBezTo>
                  <a:cubicBezTo>
                    <a:pt x="0" y="27"/>
                    <a:pt x="6" y="26"/>
                    <a:pt x="8" y="23"/>
                  </a:cubicBezTo>
                  <a:cubicBezTo>
                    <a:pt x="10" y="21"/>
                    <a:pt x="13" y="19"/>
                    <a:pt x="14" y="16"/>
                  </a:cubicBezTo>
                  <a:cubicBezTo>
                    <a:pt x="14" y="14"/>
                    <a:pt x="13" y="11"/>
                    <a:pt x="13" y="8"/>
                  </a:cubicBezTo>
                  <a:cubicBezTo>
                    <a:pt x="15" y="7"/>
                    <a:pt x="16" y="4"/>
                    <a:pt x="18" y="3"/>
                  </a:cubicBezTo>
                  <a:cubicBezTo>
                    <a:pt x="22" y="2"/>
                    <a:pt x="27" y="4"/>
                    <a:pt x="31" y="3"/>
                  </a:cubicBezTo>
                  <a:cubicBezTo>
                    <a:pt x="32" y="3"/>
                    <a:pt x="32" y="1"/>
                    <a:pt x="33" y="1"/>
                  </a:cubicBezTo>
                  <a:cubicBezTo>
                    <a:pt x="36" y="1"/>
                    <a:pt x="39" y="0"/>
                    <a:pt x="41" y="2"/>
                  </a:cubicBezTo>
                  <a:cubicBezTo>
                    <a:pt x="44" y="3"/>
                    <a:pt x="44" y="8"/>
                    <a:pt x="47" y="10"/>
                  </a:cubicBezTo>
                  <a:cubicBezTo>
                    <a:pt x="49" y="11"/>
                    <a:pt x="51" y="9"/>
                    <a:pt x="53" y="10"/>
                  </a:cubicBezTo>
                  <a:cubicBezTo>
                    <a:pt x="55" y="13"/>
                    <a:pt x="55" y="17"/>
                    <a:pt x="56" y="20"/>
                  </a:cubicBezTo>
                  <a:cubicBezTo>
                    <a:pt x="57" y="22"/>
                    <a:pt x="59" y="25"/>
                    <a:pt x="61" y="26"/>
                  </a:cubicBezTo>
                  <a:cubicBezTo>
                    <a:pt x="63" y="28"/>
                    <a:pt x="66" y="29"/>
                    <a:pt x="68" y="30"/>
                  </a:cubicBezTo>
                  <a:lnTo>
                    <a:pt x="71" y="38"/>
                  </a:lnTo>
                  <a:lnTo>
                    <a:pt x="69" y="47"/>
                  </a:lnTo>
                  <a:lnTo>
                    <a:pt x="72" y="51"/>
                  </a:lnTo>
                  <a:lnTo>
                    <a:pt x="75" y="51"/>
                  </a:lnTo>
                  <a:lnTo>
                    <a:pt x="78" y="57"/>
                  </a:lnTo>
                  <a:lnTo>
                    <a:pt x="76" y="63"/>
                  </a:lnTo>
                  <a:cubicBezTo>
                    <a:pt x="73" y="63"/>
                    <a:pt x="71" y="64"/>
                    <a:pt x="68" y="64"/>
                  </a:cubicBezTo>
                  <a:cubicBezTo>
                    <a:pt x="66" y="63"/>
                    <a:pt x="63" y="63"/>
                    <a:pt x="60" y="63"/>
                  </a:cubicBezTo>
                  <a:cubicBezTo>
                    <a:pt x="59" y="63"/>
                    <a:pt x="58" y="64"/>
                    <a:pt x="57" y="63"/>
                  </a:cubicBezTo>
                  <a:cubicBezTo>
                    <a:pt x="56" y="63"/>
                    <a:pt x="56" y="61"/>
                    <a:pt x="55" y="61"/>
                  </a:cubicBezTo>
                  <a:cubicBezTo>
                    <a:pt x="53" y="60"/>
                    <a:pt x="50" y="61"/>
                    <a:pt x="48" y="61"/>
                  </a:cubicBezTo>
                  <a:cubicBezTo>
                    <a:pt x="43" y="60"/>
                    <a:pt x="38" y="59"/>
                    <a:pt x="33" y="60"/>
                  </a:cubicBezTo>
                  <a:cubicBezTo>
                    <a:pt x="30" y="60"/>
                    <a:pt x="28" y="63"/>
                    <a:pt x="25" y="64"/>
                  </a:cubicBezTo>
                  <a:cubicBezTo>
                    <a:pt x="22" y="64"/>
                    <a:pt x="19" y="63"/>
                    <a:pt x="16" y="63"/>
                  </a:cubicBezTo>
                  <a:cubicBezTo>
                    <a:pt x="14" y="63"/>
                    <a:pt x="12" y="63"/>
                    <a:pt x="10" y="6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97" name="Freeform 2554"/>
            <p:cNvSpPr>
              <a:spLocks noChangeAspect="1"/>
            </p:cNvSpPr>
            <p:nvPr/>
          </p:nvSpPr>
          <p:spPr bwMode="auto">
            <a:xfrm>
              <a:off x="15666642" y="11099306"/>
              <a:ext cx="332976" cy="207950"/>
            </a:xfrm>
            <a:custGeom>
              <a:avLst/>
              <a:gdLst>
                <a:gd name="T0" fmla="*/ 26 w 42"/>
                <a:gd name="T1" fmla="*/ 33 h 27"/>
                <a:gd name="T2" fmla="*/ 31 w 42"/>
                <a:gd name="T3" fmla="*/ 22 h 27"/>
                <a:gd name="T4" fmla="*/ 39 w 42"/>
                <a:gd name="T5" fmla="*/ 18 h 27"/>
                <a:gd name="T6" fmla="*/ 48 w 42"/>
                <a:gd name="T7" fmla="*/ 17 h 27"/>
                <a:gd name="T8" fmla="*/ 45 w 42"/>
                <a:gd name="T9" fmla="*/ 10 h 27"/>
                <a:gd name="T10" fmla="*/ 46 w 42"/>
                <a:gd name="T11" fmla="*/ 6 h 27"/>
                <a:gd name="T12" fmla="*/ 45 w 42"/>
                <a:gd name="T13" fmla="*/ 2 h 27"/>
                <a:gd name="T14" fmla="*/ 27 w 42"/>
                <a:gd name="T15" fmla="*/ 1 h 27"/>
                <a:gd name="T16" fmla="*/ 18 w 42"/>
                <a:gd name="T17" fmla="*/ 6 h 27"/>
                <a:gd name="T18" fmla="*/ 7 w 42"/>
                <a:gd name="T19" fmla="*/ 5 h 27"/>
                <a:gd name="T20" fmla="*/ 0 w 42"/>
                <a:gd name="T21" fmla="*/ 6 h 27"/>
                <a:gd name="T22" fmla="*/ 6 w 42"/>
                <a:gd name="T23" fmla="*/ 15 h 27"/>
                <a:gd name="T24" fmla="*/ 26 w 42"/>
                <a:gd name="T25" fmla="*/ 15 h 27"/>
                <a:gd name="T26" fmla="*/ 17 w 42"/>
                <a:gd name="T27" fmla="*/ 18 h 27"/>
                <a:gd name="T28" fmla="*/ 21 w 42"/>
                <a:gd name="T29" fmla="*/ 24 h 27"/>
                <a:gd name="T30" fmla="*/ 26 w 42"/>
                <a:gd name="T31" fmla="*/ 33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27"/>
                <a:gd name="T50" fmla="*/ 42 w 42"/>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27">
                  <a:moveTo>
                    <a:pt x="22" y="27"/>
                  </a:moveTo>
                  <a:cubicBezTo>
                    <a:pt x="23" y="24"/>
                    <a:pt x="23" y="21"/>
                    <a:pt x="26" y="18"/>
                  </a:cubicBezTo>
                  <a:cubicBezTo>
                    <a:pt x="27" y="16"/>
                    <a:pt x="31" y="16"/>
                    <a:pt x="33" y="15"/>
                  </a:cubicBezTo>
                  <a:cubicBezTo>
                    <a:pt x="36" y="15"/>
                    <a:pt x="39" y="16"/>
                    <a:pt x="40" y="14"/>
                  </a:cubicBezTo>
                  <a:cubicBezTo>
                    <a:pt x="42" y="12"/>
                    <a:pt x="38" y="10"/>
                    <a:pt x="38" y="8"/>
                  </a:cubicBezTo>
                  <a:cubicBezTo>
                    <a:pt x="38" y="7"/>
                    <a:pt x="39" y="6"/>
                    <a:pt x="39" y="5"/>
                  </a:cubicBezTo>
                  <a:cubicBezTo>
                    <a:pt x="39" y="4"/>
                    <a:pt x="39" y="3"/>
                    <a:pt x="38" y="2"/>
                  </a:cubicBezTo>
                  <a:cubicBezTo>
                    <a:pt x="33" y="1"/>
                    <a:pt x="28" y="0"/>
                    <a:pt x="23" y="1"/>
                  </a:cubicBezTo>
                  <a:cubicBezTo>
                    <a:pt x="20" y="1"/>
                    <a:pt x="18" y="4"/>
                    <a:pt x="15" y="5"/>
                  </a:cubicBezTo>
                  <a:cubicBezTo>
                    <a:pt x="12" y="5"/>
                    <a:pt x="9" y="4"/>
                    <a:pt x="6" y="4"/>
                  </a:cubicBezTo>
                  <a:cubicBezTo>
                    <a:pt x="4" y="4"/>
                    <a:pt x="2" y="4"/>
                    <a:pt x="0" y="5"/>
                  </a:cubicBezTo>
                  <a:cubicBezTo>
                    <a:pt x="1" y="7"/>
                    <a:pt x="2" y="11"/>
                    <a:pt x="5" y="12"/>
                  </a:cubicBezTo>
                  <a:cubicBezTo>
                    <a:pt x="11" y="14"/>
                    <a:pt x="16" y="10"/>
                    <a:pt x="22" y="12"/>
                  </a:cubicBezTo>
                  <a:cubicBezTo>
                    <a:pt x="24" y="12"/>
                    <a:pt x="15" y="12"/>
                    <a:pt x="14" y="15"/>
                  </a:cubicBezTo>
                  <a:cubicBezTo>
                    <a:pt x="14" y="16"/>
                    <a:pt x="17" y="18"/>
                    <a:pt x="18" y="20"/>
                  </a:cubicBezTo>
                  <a:cubicBezTo>
                    <a:pt x="20" y="22"/>
                    <a:pt x="21" y="24"/>
                    <a:pt x="22" y="2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98" name="Freeform 2555"/>
            <p:cNvSpPr>
              <a:spLocks noChangeAspect="1"/>
            </p:cNvSpPr>
            <p:nvPr/>
          </p:nvSpPr>
          <p:spPr bwMode="auto">
            <a:xfrm>
              <a:off x="15658320" y="10995328"/>
              <a:ext cx="308000" cy="79981"/>
            </a:xfrm>
            <a:custGeom>
              <a:avLst/>
              <a:gdLst>
                <a:gd name="T0" fmla="*/ 0 w 39"/>
                <a:gd name="T1" fmla="*/ 13 h 11"/>
                <a:gd name="T2" fmla="*/ 17 w 39"/>
                <a:gd name="T3" fmla="*/ 9 h 11"/>
                <a:gd name="T4" fmla="*/ 6 w 39"/>
                <a:gd name="T5" fmla="*/ 5 h 11"/>
                <a:gd name="T6" fmla="*/ 20 w 39"/>
                <a:gd name="T7" fmla="*/ 4 h 11"/>
                <a:gd name="T8" fmla="*/ 24 w 39"/>
                <a:gd name="T9" fmla="*/ 0 h 11"/>
                <a:gd name="T10" fmla="*/ 32 w 39"/>
                <a:gd name="T11" fmla="*/ 1 h 11"/>
                <a:gd name="T12" fmla="*/ 45 w 39"/>
                <a:gd name="T13" fmla="*/ 4 h 11"/>
                <a:gd name="T14" fmla="*/ 44 w 39"/>
                <a:gd name="T15" fmla="*/ 9 h 11"/>
                <a:gd name="T16" fmla="*/ 35 w 39"/>
                <a:gd name="T17" fmla="*/ 10 h 11"/>
                <a:gd name="T18" fmla="*/ 25 w 39"/>
                <a:gd name="T19" fmla="*/ 9 h 11"/>
                <a:gd name="T20" fmla="*/ 13 w 39"/>
                <a:gd name="T21" fmla="*/ 13 h 11"/>
                <a:gd name="T22" fmla="*/ 0 w 39"/>
                <a:gd name="T23" fmla="*/ 13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11"/>
                <a:gd name="T38" fmla="*/ 39 w 39"/>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11">
                  <a:moveTo>
                    <a:pt x="0" y="10"/>
                  </a:moveTo>
                  <a:cubicBezTo>
                    <a:pt x="5" y="9"/>
                    <a:pt x="9" y="8"/>
                    <a:pt x="14" y="7"/>
                  </a:cubicBezTo>
                  <a:cubicBezTo>
                    <a:pt x="11" y="5"/>
                    <a:pt x="8" y="5"/>
                    <a:pt x="5" y="4"/>
                  </a:cubicBezTo>
                  <a:cubicBezTo>
                    <a:pt x="9" y="4"/>
                    <a:pt x="13" y="4"/>
                    <a:pt x="17" y="3"/>
                  </a:cubicBezTo>
                  <a:cubicBezTo>
                    <a:pt x="18" y="3"/>
                    <a:pt x="19" y="1"/>
                    <a:pt x="20" y="0"/>
                  </a:cubicBezTo>
                  <a:cubicBezTo>
                    <a:pt x="22" y="0"/>
                    <a:pt x="24" y="0"/>
                    <a:pt x="27" y="1"/>
                  </a:cubicBezTo>
                  <a:cubicBezTo>
                    <a:pt x="30" y="1"/>
                    <a:pt x="35" y="2"/>
                    <a:pt x="38" y="3"/>
                  </a:cubicBezTo>
                  <a:cubicBezTo>
                    <a:pt x="39" y="4"/>
                    <a:pt x="38" y="6"/>
                    <a:pt x="37" y="7"/>
                  </a:cubicBezTo>
                  <a:cubicBezTo>
                    <a:pt x="35" y="8"/>
                    <a:pt x="33" y="8"/>
                    <a:pt x="30" y="8"/>
                  </a:cubicBezTo>
                  <a:cubicBezTo>
                    <a:pt x="27" y="8"/>
                    <a:pt x="24" y="7"/>
                    <a:pt x="21" y="7"/>
                  </a:cubicBezTo>
                  <a:cubicBezTo>
                    <a:pt x="17" y="7"/>
                    <a:pt x="14" y="10"/>
                    <a:pt x="11" y="10"/>
                  </a:cubicBezTo>
                  <a:cubicBezTo>
                    <a:pt x="7" y="11"/>
                    <a:pt x="4" y="10"/>
                    <a:pt x="0" y="1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299" name="Freeform 2556"/>
            <p:cNvSpPr>
              <a:spLocks noChangeAspect="1"/>
            </p:cNvSpPr>
            <p:nvPr/>
          </p:nvSpPr>
          <p:spPr bwMode="auto">
            <a:xfrm>
              <a:off x="15841457" y="11115302"/>
              <a:ext cx="765845" cy="591857"/>
            </a:xfrm>
            <a:custGeom>
              <a:avLst/>
              <a:gdLst>
                <a:gd name="T0" fmla="*/ 102 w 96"/>
                <a:gd name="T1" fmla="*/ 38 h 81"/>
                <a:gd name="T2" fmla="*/ 96 w 96"/>
                <a:gd name="T3" fmla="*/ 32 h 81"/>
                <a:gd name="T4" fmla="*/ 96 w 96"/>
                <a:gd name="T5" fmla="*/ 18 h 81"/>
                <a:gd name="T6" fmla="*/ 85 w 96"/>
                <a:gd name="T7" fmla="*/ 6 h 81"/>
                <a:gd name="T8" fmla="*/ 80 w 96"/>
                <a:gd name="T9" fmla="*/ 11 h 81"/>
                <a:gd name="T10" fmla="*/ 67 w 96"/>
                <a:gd name="T11" fmla="*/ 14 h 81"/>
                <a:gd name="T12" fmla="*/ 59 w 96"/>
                <a:gd name="T13" fmla="*/ 11 h 81"/>
                <a:gd name="T14" fmla="*/ 53 w 96"/>
                <a:gd name="T15" fmla="*/ 4 h 81"/>
                <a:gd name="T16" fmla="*/ 34 w 96"/>
                <a:gd name="T17" fmla="*/ 4 h 81"/>
                <a:gd name="T18" fmla="*/ 28 w 96"/>
                <a:gd name="T19" fmla="*/ 1 h 81"/>
                <a:gd name="T20" fmla="*/ 20 w 96"/>
                <a:gd name="T21" fmla="*/ 5 h 81"/>
                <a:gd name="T22" fmla="*/ 22 w 96"/>
                <a:gd name="T23" fmla="*/ 16 h 81"/>
                <a:gd name="T24" fmla="*/ 5 w 96"/>
                <a:gd name="T25" fmla="*/ 20 h 81"/>
                <a:gd name="T26" fmla="*/ 7 w 96"/>
                <a:gd name="T27" fmla="*/ 31 h 81"/>
                <a:gd name="T28" fmla="*/ 14 w 96"/>
                <a:gd name="T29" fmla="*/ 44 h 81"/>
                <a:gd name="T30" fmla="*/ 25 w 96"/>
                <a:gd name="T31" fmla="*/ 56 h 81"/>
                <a:gd name="T32" fmla="*/ 34 w 96"/>
                <a:gd name="T33" fmla="*/ 57 h 81"/>
                <a:gd name="T34" fmla="*/ 47 w 96"/>
                <a:gd name="T35" fmla="*/ 50 h 81"/>
                <a:gd name="T36" fmla="*/ 56 w 96"/>
                <a:gd name="T37" fmla="*/ 48 h 81"/>
                <a:gd name="T38" fmla="*/ 62 w 96"/>
                <a:gd name="T39" fmla="*/ 55 h 81"/>
                <a:gd name="T40" fmla="*/ 66 w 96"/>
                <a:gd name="T41" fmla="*/ 63 h 81"/>
                <a:gd name="T42" fmla="*/ 66 w 96"/>
                <a:gd name="T43" fmla="*/ 75 h 81"/>
                <a:gd name="T44" fmla="*/ 74 w 96"/>
                <a:gd name="T45" fmla="*/ 74 h 81"/>
                <a:gd name="T46" fmla="*/ 80 w 96"/>
                <a:gd name="T47" fmla="*/ 73 h 81"/>
                <a:gd name="T48" fmla="*/ 85 w 96"/>
                <a:gd name="T49" fmla="*/ 80 h 81"/>
                <a:gd name="T50" fmla="*/ 85 w 96"/>
                <a:gd name="T51" fmla="*/ 89 h 81"/>
                <a:gd name="T52" fmla="*/ 89 w 96"/>
                <a:gd name="T53" fmla="*/ 97 h 81"/>
                <a:gd name="T54" fmla="*/ 97 w 96"/>
                <a:gd name="T55" fmla="*/ 89 h 81"/>
                <a:gd name="T56" fmla="*/ 105 w 96"/>
                <a:gd name="T57" fmla="*/ 90 h 81"/>
                <a:gd name="T58" fmla="*/ 109 w 96"/>
                <a:gd name="T59" fmla="*/ 80 h 81"/>
                <a:gd name="T60" fmla="*/ 114 w 96"/>
                <a:gd name="T61" fmla="*/ 74 h 81"/>
                <a:gd name="T62" fmla="*/ 111 w 96"/>
                <a:gd name="T63" fmla="*/ 66 h 81"/>
                <a:gd name="T64" fmla="*/ 105 w 96"/>
                <a:gd name="T65" fmla="*/ 5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81"/>
                <a:gd name="T101" fmla="*/ 96 w 96"/>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81">
                  <a:moveTo>
                    <a:pt x="92" y="38"/>
                  </a:moveTo>
                  <a:cubicBezTo>
                    <a:pt x="90" y="36"/>
                    <a:pt x="86" y="35"/>
                    <a:pt x="85" y="32"/>
                  </a:cubicBezTo>
                  <a:cubicBezTo>
                    <a:pt x="84" y="31"/>
                    <a:pt x="86" y="28"/>
                    <a:pt x="85" y="26"/>
                  </a:cubicBezTo>
                  <a:cubicBezTo>
                    <a:pt x="84" y="25"/>
                    <a:pt x="80" y="28"/>
                    <a:pt x="80" y="27"/>
                  </a:cubicBezTo>
                  <a:cubicBezTo>
                    <a:pt x="80" y="24"/>
                    <a:pt x="84" y="22"/>
                    <a:pt x="84" y="19"/>
                  </a:cubicBezTo>
                  <a:cubicBezTo>
                    <a:pt x="84" y="17"/>
                    <a:pt x="81" y="17"/>
                    <a:pt x="80" y="15"/>
                  </a:cubicBezTo>
                  <a:cubicBezTo>
                    <a:pt x="79" y="13"/>
                    <a:pt x="80" y="9"/>
                    <a:pt x="79" y="7"/>
                  </a:cubicBezTo>
                  <a:cubicBezTo>
                    <a:pt x="77" y="5"/>
                    <a:pt x="74" y="4"/>
                    <a:pt x="71" y="5"/>
                  </a:cubicBezTo>
                  <a:cubicBezTo>
                    <a:pt x="70" y="5"/>
                    <a:pt x="72" y="7"/>
                    <a:pt x="71" y="8"/>
                  </a:cubicBezTo>
                  <a:cubicBezTo>
                    <a:pt x="70" y="9"/>
                    <a:pt x="69" y="9"/>
                    <a:pt x="67" y="9"/>
                  </a:cubicBezTo>
                  <a:cubicBezTo>
                    <a:pt x="66" y="9"/>
                    <a:pt x="64" y="7"/>
                    <a:pt x="63" y="8"/>
                  </a:cubicBezTo>
                  <a:cubicBezTo>
                    <a:pt x="60" y="8"/>
                    <a:pt x="58" y="12"/>
                    <a:pt x="56" y="12"/>
                  </a:cubicBezTo>
                  <a:cubicBezTo>
                    <a:pt x="54" y="11"/>
                    <a:pt x="54" y="7"/>
                    <a:pt x="52" y="6"/>
                  </a:cubicBezTo>
                  <a:cubicBezTo>
                    <a:pt x="51" y="6"/>
                    <a:pt x="50" y="8"/>
                    <a:pt x="49" y="9"/>
                  </a:cubicBezTo>
                  <a:cubicBezTo>
                    <a:pt x="48" y="9"/>
                    <a:pt x="46" y="10"/>
                    <a:pt x="45" y="9"/>
                  </a:cubicBezTo>
                  <a:cubicBezTo>
                    <a:pt x="44" y="8"/>
                    <a:pt x="44" y="5"/>
                    <a:pt x="44" y="3"/>
                  </a:cubicBezTo>
                  <a:cubicBezTo>
                    <a:pt x="41" y="3"/>
                    <a:pt x="39" y="4"/>
                    <a:pt x="36" y="4"/>
                  </a:cubicBezTo>
                  <a:cubicBezTo>
                    <a:pt x="34" y="3"/>
                    <a:pt x="31" y="3"/>
                    <a:pt x="28" y="3"/>
                  </a:cubicBezTo>
                  <a:cubicBezTo>
                    <a:pt x="27" y="3"/>
                    <a:pt x="26" y="4"/>
                    <a:pt x="25" y="3"/>
                  </a:cubicBezTo>
                  <a:cubicBezTo>
                    <a:pt x="24" y="3"/>
                    <a:pt x="24" y="1"/>
                    <a:pt x="23" y="1"/>
                  </a:cubicBezTo>
                  <a:cubicBezTo>
                    <a:pt x="21" y="0"/>
                    <a:pt x="18" y="1"/>
                    <a:pt x="16" y="1"/>
                  </a:cubicBezTo>
                  <a:cubicBezTo>
                    <a:pt x="17" y="2"/>
                    <a:pt x="17" y="3"/>
                    <a:pt x="17" y="4"/>
                  </a:cubicBezTo>
                  <a:cubicBezTo>
                    <a:pt x="17" y="5"/>
                    <a:pt x="16" y="6"/>
                    <a:pt x="16" y="7"/>
                  </a:cubicBezTo>
                  <a:cubicBezTo>
                    <a:pt x="16" y="9"/>
                    <a:pt x="20" y="11"/>
                    <a:pt x="18" y="13"/>
                  </a:cubicBezTo>
                  <a:cubicBezTo>
                    <a:pt x="17" y="15"/>
                    <a:pt x="14" y="14"/>
                    <a:pt x="11" y="14"/>
                  </a:cubicBezTo>
                  <a:cubicBezTo>
                    <a:pt x="9" y="15"/>
                    <a:pt x="5" y="15"/>
                    <a:pt x="4" y="17"/>
                  </a:cubicBezTo>
                  <a:cubicBezTo>
                    <a:pt x="1" y="20"/>
                    <a:pt x="1" y="23"/>
                    <a:pt x="0" y="26"/>
                  </a:cubicBezTo>
                  <a:cubicBezTo>
                    <a:pt x="2" y="26"/>
                    <a:pt x="4" y="25"/>
                    <a:pt x="6" y="26"/>
                  </a:cubicBezTo>
                  <a:cubicBezTo>
                    <a:pt x="7" y="26"/>
                    <a:pt x="6" y="29"/>
                    <a:pt x="7" y="30"/>
                  </a:cubicBezTo>
                  <a:cubicBezTo>
                    <a:pt x="9" y="33"/>
                    <a:pt x="11" y="35"/>
                    <a:pt x="12" y="37"/>
                  </a:cubicBezTo>
                  <a:cubicBezTo>
                    <a:pt x="13" y="39"/>
                    <a:pt x="13" y="41"/>
                    <a:pt x="15" y="42"/>
                  </a:cubicBezTo>
                  <a:cubicBezTo>
                    <a:pt x="16" y="44"/>
                    <a:pt x="19" y="45"/>
                    <a:pt x="21" y="47"/>
                  </a:cubicBezTo>
                  <a:cubicBezTo>
                    <a:pt x="22" y="49"/>
                    <a:pt x="24" y="50"/>
                    <a:pt x="25" y="52"/>
                  </a:cubicBezTo>
                  <a:cubicBezTo>
                    <a:pt x="26" y="51"/>
                    <a:pt x="26" y="49"/>
                    <a:pt x="28" y="48"/>
                  </a:cubicBezTo>
                  <a:cubicBezTo>
                    <a:pt x="29" y="45"/>
                    <a:pt x="31" y="43"/>
                    <a:pt x="34" y="42"/>
                  </a:cubicBezTo>
                  <a:cubicBezTo>
                    <a:pt x="35" y="41"/>
                    <a:pt x="37" y="42"/>
                    <a:pt x="39" y="42"/>
                  </a:cubicBezTo>
                  <a:cubicBezTo>
                    <a:pt x="40" y="42"/>
                    <a:pt x="40" y="40"/>
                    <a:pt x="41" y="40"/>
                  </a:cubicBezTo>
                  <a:cubicBezTo>
                    <a:pt x="43" y="39"/>
                    <a:pt x="45" y="39"/>
                    <a:pt x="47" y="40"/>
                  </a:cubicBezTo>
                  <a:cubicBezTo>
                    <a:pt x="49" y="40"/>
                    <a:pt x="50" y="41"/>
                    <a:pt x="51" y="42"/>
                  </a:cubicBezTo>
                  <a:cubicBezTo>
                    <a:pt x="52" y="43"/>
                    <a:pt x="52" y="45"/>
                    <a:pt x="52" y="46"/>
                  </a:cubicBezTo>
                  <a:cubicBezTo>
                    <a:pt x="53" y="47"/>
                    <a:pt x="55" y="48"/>
                    <a:pt x="56" y="49"/>
                  </a:cubicBezTo>
                  <a:cubicBezTo>
                    <a:pt x="56" y="50"/>
                    <a:pt x="55" y="52"/>
                    <a:pt x="55" y="53"/>
                  </a:cubicBezTo>
                  <a:cubicBezTo>
                    <a:pt x="56" y="55"/>
                    <a:pt x="58" y="57"/>
                    <a:pt x="58" y="59"/>
                  </a:cubicBezTo>
                  <a:cubicBezTo>
                    <a:pt x="58" y="60"/>
                    <a:pt x="56" y="61"/>
                    <a:pt x="55" y="63"/>
                  </a:cubicBezTo>
                  <a:cubicBezTo>
                    <a:pt x="55" y="64"/>
                    <a:pt x="57" y="65"/>
                    <a:pt x="57" y="65"/>
                  </a:cubicBezTo>
                  <a:cubicBezTo>
                    <a:pt x="59" y="64"/>
                    <a:pt x="60" y="63"/>
                    <a:pt x="62" y="62"/>
                  </a:cubicBezTo>
                  <a:cubicBezTo>
                    <a:pt x="63" y="62"/>
                    <a:pt x="65" y="63"/>
                    <a:pt x="66" y="63"/>
                  </a:cubicBezTo>
                  <a:cubicBezTo>
                    <a:pt x="67" y="63"/>
                    <a:pt x="66" y="61"/>
                    <a:pt x="67" y="61"/>
                  </a:cubicBezTo>
                  <a:cubicBezTo>
                    <a:pt x="69" y="61"/>
                    <a:pt x="70" y="61"/>
                    <a:pt x="71" y="62"/>
                  </a:cubicBezTo>
                  <a:cubicBezTo>
                    <a:pt x="72" y="64"/>
                    <a:pt x="70" y="66"/>
                    <a:pt x="71" y="67"/>
                  </a:cubicBezTo>
                  <a:cubicBezTo>
                    <a:pt x="72" y="69"/>
                    <a:pt x="75" y="70"/>
                    <a:pt x="75" y="72"/>
                  </a:cubicBezTo>
                  <a:cubicBezTo>
                    <a:pt x="75" y="74"/>
                    <a:pt x="72" y="73"/>
                    <a:pt x="71" y="74"/>
                  </a:cubicBezTo>
                  <a:cubicBezTo>
                    <a:pt x="70" y="76"/>
                    <a:pt x="70" y="78"/>
                    <a:pt x="70" y="80"/>
                  </a:cubicBezTo>
                  <a:cubicBezTo>
                    <a:pt x="71" y="81"/>
                    <a:pt x="73" y="81"/>
                    <a:pt x="74" y="81"/>
                  </a:cubicBezTo>
                  <a:cubicBezTo>
                    <a:pt x="76" y="81"/>
                    <a:pt x="77" y="80"/>
                    <a:pt x="78" y="79"/>
                  </a:cubicBezTo>
                  <a:cubicBezTo>
                    <a:pt x="79" y="78"/>
                    <a:pt x="79" y="74"/>
                    <a:pt x="81" y="74"/>
                  </a:cubicBezTo>
                  <a:cubicBezTo>
                    <a:pt x="83" y="74"/>
                    <a:pt x="84" y="77"/>
                    <a:pt x="86" y="79"/>
                  </a:cubicBezTo>
                  <a:cubicBezTo>
                    <a:pt x="87" y="78"/>
                    <a:pt x="88" y="77"/>
                    <a:pt x="88" y="75"/>
                  </a:cubicBezTo>
                  <a:cubicBezTo>
                    <a:pt x="89" y="74"/>
                    <a:pt x="87" y="73"/>
                    <a:pt x="87" y="72"/>
                  </a:cubicBezTo>
                  <a:cubicBezTo>
                    <a:pt x="87" y="70"/>
                    <a:pt x="91" y="69"/>
                    <a:pt x="91" y="67"/>
                  </a:cubicBezTo>
                  <a:cubicBezTo>
                    <a:pt x="91" y="66"/>
                    <a:pt x="85" y="66"/>
                    <a:pt x="86" y="65"/>
                  </a:cubicBezTo>
                  <a:cubicBezTo>
                    <a:pt x="88" y="62"/>
                    <a:pt x="93" y="64"/>
                    <a:pt x="95" y="62"/>
                  </a:cubicBezTo>
                  <a:cubicBezTo>
                    <a:pt x="96" y="60"/>
                    <a:pt x="91" y="60"/>
                    <a:pt x="90" y="58"/>
                  </a:cubicBezTo>
                  <a:cubicBezTo>
                    <a:pt x="90" y="57"/>
                    <a:pt x="92" y="57"/>
                    <a:pt x="93" y="55"/>
                  </a:cubicBezTo>
                  <a:cubicBezTo>
                    <a:pt x="93" y="54"/>
                    <a:pt x="93" y="52"/>
                    <a:pt x="92" y="50"/>
                  </a:cubicBezTo>
                  <a:cubicBezTo>
                    <a:pt x="92" y="48"/>
                    <a:pt x="89" y="46"/>
                    <a:pt x="88" y="43"/>
                  </a:cubicBezTo>
                  <a:cubicBezTo>
                    <a:pt x="88" y="41"/>
                    <a:pt x="91" y="40"/>
                    <a:pt x="92" y="38"/>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00" name="Freeform 2557"/>
            <p:cNvSpPr>
              <a:spLocks noChangeAspect="1"/>
            </p:cNvSpPr>
            <p:nvPr/>
          </p:nvSpPr>
          <p:spPr bwMode="auto">
            <a:xfrm>
              <a:off x="16024594" y="11395232"/>
              <a:ext cx="291352" cy="343920"/>
            </a:xfrm>
            <a:custGeom>
              <a:avLst/>
              <a:gdLst>
                <a:gd name="T0" fmla="*/ 41 w 36"/>
                <a:gd name="T1" fmla="*/ 32 h 46"/>
                <a:gd name="T2" fmla="*/ 42 w 36"/>
                <a:gd name="T3" fmla="*/ 41 h 46"/>
                <a:gd name="T4" fmla="*/ 33 w 36"/>
                <a:gd name="T5" fmla="*/ 46 h 46"/>
                <a:gd name="T6" fmla="*/ 31 w 36"/>
                <a:gd name="T7" fmla="*/ 51 h 46"/>
                <a:gd name="T8" fmla="*/ 27 w 36"/>
                <a:gd name="T9" fmla="*/ 56 h 46"/>
                <a:gd name="T10" fmla="*/ 13 w 36"/>
                <a:gd name="T11" fmla="*/ 49 h 46"/>
                <a:gd name="T12" fmla="*/ 13 w 36"/>
                <a:gd name="T13" fmla="*/ 44 h 46"/>
                <a:gd name="T14" fmla="*/ 5 w 36"/>
                <a:gd name="T15" fmla="*/ 39 h 46"/>
                <a:gd name="T16" fmla="*/ 5 w 36"/>
                <a:gd name="T17" fmla="*/ 32 h 46"/>
                <a:gd name="T18" fmla="*/ 0 w 36"/>
                <a:gd name="T19" fmla="*/ 28 h 46"/>
                <a:gd name="T20" fmla="*/ 1 w 36"/>
                <a:gd name="T21" fmla="*/ 21 h 46"/>
                <a:gd name="T22" fmla="*/ 2 w 36"/>
                <a:gd name="T23" fmla="*/ 16 h 46"/>
                <a:gd name="T24" fmla="*/ 6 w 36"/>
                <a:gd name="T25" fmla="*/ 11 h 46"/>
                <a:gd name="T26" fmla="*/ 13 w 36"/>
                <a:gd name="T27" fmla="*/ 4 h 46"/>
                <a:gd name="T28" fmla="*/ 19 w 36"/>
                <a:gd name="T29" fmla="*/ 4 h 46"/>
                <a:gd name="T30" fmla="*/ 22 w 36"/>
                <a:gd name="T31" fmla="*/ 1 h 46"/>
                <a:gd name="T32" fmla="*/ 29 w 36"/>
                <a:gd name="T33" fmla="*/ 1 h 46"/>
                <a:gd name="T34" fmla="*/ 33 w 36"/>
                <a:gd name="T35" fmla="*/ 4 h 46"/>
                <a:gd name="T36" fmla="*/ 35 w 36"/>
                <a:gd name="T37" fmla="*/ 9 h 46"/>
                <a:gd name="T38" fmla="*/ 39 w 36"/>
                <a:gd name="T39" fmla="*/ 12 h 46"/>
                <a:gd name="T40" fmla="*/ 38 w 36"/>
                <a:gd name="T41" fmla="*/ 17 h 46"/>
                <a:gd name="T42" fmla="*/ 42 w 36"/>
                <a:gd name="T43" fmla="*/ 24 h 46"/>
                <a:gd name="T44" fmla="*/ 38 w 36"/>
                <a:gd name="T45" fmla="*/ 29 h 46"/>
                <a:gd name="T46" fmla="*/ 41 w 36"/>
                <a:gd name="T47" fmla="*/ 32 h 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46"/>
                <a:gd name="T74" fmla="*/ 36 w 36"/>
                <a:gd name="T75" fmla="*/ 46 h 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46">
                  <a:moveTo>
                    <a:pt x="34" y="26"/>
                  </a:moveTo>
                  <a:cubicBezTo>
                    <a:pt x="34" y="29"/>
                    <a:pt x="36" y="31"/>
                    <a:pt x="35" y="34"/>
                  </a:cubicBezTo>
                  <a:cubicBezTo>
                    <a:pt x="33" y="36"/>
                    <a:pt x="30" y="36"/>
                    <a:pt x="28" y="38"/>
                  </a:cubicBezTo>
                  <a:cubicBezTo>
                    <a:pt x="27" y="39"/>
                    <a:pt x="27" y="41"/>
                    <a:pt x="26" y="42"/>
                  </a:cubicBezTo>
                  <a:cubicBezTo>
                    <a:pt x="25" y="44"/>
                    <a:pt x="24" y="45"/>
                    <a:pt x="23" y="46"/>
                  </a:cubicBezTo>
                  <a:cubicBezTo>
                    <a:pt x="19" y="45"/>
                    <a:pt x="15" y="43"/>
                    <a:pt x="11" y="40"/>
                  </a:cubicBezTo>
                  <a:cubicBezTo>
                    <a:pt x="10" y="39"/>
                    <a:pt x="12" y="37"/>
                    <a:pt x="11" y="36"/>
                  </a:cubicBezTo>
                  <a:cubicBezTo>
                    <a:pt x="9" y="34"/>
                    <a:pt x="6" y="34"/>
                    <a:pt x="4" y="32"/>
                  </a:cubicBezTo>
                  <a:cubicBezTo>
                    <a:pt x="3" y="30"/>
                    <a:pt x="5" y="27"/>
                    <a:pt x="4" y="26"/>
                  </a:cubicBezTo>
                  <a:cubicBezTo>
                    <a:pt x="3" y="24"/>
                    <a:pt x="1" y="24"/>
                    <a:pt x="0" y="23"/>
                  </a:cubicBezTo>
                  <a:cubicBezTo>
                    <a:pt x="0" y="21"/>
                    <a:pt x="1" y="19"/>
                    <a:pt x="1" y="17"/>
                  </a:cubicBezTo>
                  <a:cubicBezTo>
                    <a:pt x="1" y="16"/>
                    <a:pt x="2" y="15"/>
                    <a:pt x="2" y="13"/>
                  </a:cubicBezTo>
                  <a:cubicBezTo>
                    <a:pt x="3" y="12"/>
                    <a:pt x="3" y="10"/>
                    <a:pt x="5" y="9"/>
                  </a:cubicBezTo>
                  <a:cubicBezTo>
                    <a:pt x="6" y="6"/>
                    <a:pt x="8" y="4"/>
                    <a:pt x="11" y="3"/>
                  </a:cubicBezTo>
                  <a:cubicBezTo>
                    <a:pt x="12" y="2"/>
                    <a:pt x="14" y="3"/>
                    <a:pt x="16" y="3"/>
                  </a:cubicBezTo>
                  <a:cubicBezTo>
                    <a:pt x="17" y="3"/>
                    <a:pt x="17" y="1"/>
                    <a:pt x="18" y="1"/>
                  </a:cubicBezTo>
                  <a:cubicBezTo>
                    <a:pt x="20" y="0"/>
                    <a:pt x="22" y="0"/>
                    <a:pt x="24" y="1"/>
                  </a:cubicBezTo>
                  <a:cubicBezTo>
                    <a:pt x="26" y="1"/>
                    <a:pt x="27" y="2"/>
                    <a:pt x="28" y="3"/>
                  </a:cubicBezTo>
                  <a:cubicBezTo>
                    <a:pt x="29" y="4"/>
                    <a:pt x="29" y="6"/>
                    <a:pt x="29" y="7"/>
                  </a:cubicBezTo>
                  <a:cubicBezTo>
                    <a:pt x="30" y="8"/>
                    <a:pt x="32" y="9"/>
                    <a:pt x="33" y="10"/>
                  </a:cubicBezTo>
                  <a:cubicBezTo>
                    <a:pt x="33" y="11"/>
                    <a:pt x="32" y="13"/>
                    <a:pt x="32" y="14"/>
                  </a:cubicBezTo>
                  <a:cubicBezTo>
                    <a:pt x="33" y="16"/>
                    <a:pt x="35" y="18"/>
                    <a:pt x="35" y="20"/>
                  </a:cubicBezTo>
                  <a:cubicBezTo>
                    <a:pt x="35" y="21"/>
                    <a:pt x="33" y="22"/>
                    <a:pt x="32" y="24"/>
                  </a:cubicBezTo>
                  <a:cubicBezTo>
                    <a:pt x="32" y="25"/>
                    <a:pt x="34" y="26"/>
                    <a:pt x="34" y="2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01" name="Freeform 2558"/>
            <p:cNvSpPr>
              <a:spLocks noChangeAspect="1"/>
            </p:cNvSpPr>
            <p:nvPr/>
          </p:nvSpPr>
          <p:spPr bwMode="auto">
            <a:xfrm>
              <a:off x="16207731" y="11563194"/>
              <a:ext cx="424542" cy="447892"/>
            </a:xfrm>
            <a:custGeom>
              <a:avLst/>
              <a:gdLst>
                <a:gd name="T0" fmla="*/ 59 w 52"/>
                <a:gd name="T1" fmla="*/ 74 h 62"/>
                <a:gd name="T2" fmla="*/ 52 w 52"/>
                <a:gd name="T3" fmla="*/ 69 h 62"/>
                <a:gd name="T4" fmla="*/ 42 w 52"/>
                <a:gd name="T5" fmla="*/ 64 h 62"/>
                <a:gd name="T6" fmla="*/ 30 w 52"/>
                <a:gd name="T7" fmla="*/ 56 h 62"/>
                <a:gd name="T8" fmla="*/ 19 w 52"/>
                <a:gd name="T9" fmla="*/ 45 h 62"/>
                <a:gd name="T10" fmla="*/ 10 w 52"/>
                <a:gd name="T11" fmla="*/ 38 h 62"/>
                <a:gd name="T12" fmla="*/ 1 w 52"/>
                <a:gd name="T13" fmla="*/ 33 h 62"/>
                <a:gd name="T14" fmla="*/ 0 w 52"/>
                <a:gd name="T15" fmla="*/ 29 h 62"/>
                <a:gd name="T16" fmla="*/ 4 w 52"/>
                <a:gd name="T17" fmla="*/ 24 h 62"/>
                <a:gd name="T18" fmla="*/ 6 w 52"/>
                <a:gd name="T19" fmla="*/ 19 h 62"/>
                <a:gd name="T20" fmla="*/ 15 w 52"/>
                <a:gd name="T21" fmla="*/ 14 h 62"/>
                <a:gd name="T22" fmla="*/ 13 w 52"/>
                <a:gd name="T23" fmla="*/ 5 h 62"/>
                <a:gd name="T24" fmla="*/ 19 w 52"/>
                <a:gd name="T25" fmla="*/ 1 h 62"/>
                <a:gd name="T26" fmla="*/ 24 w 52"/>
                <a:gd name="T27" fmla="*/ 2 h 62"/>
                <a:gd name="T28" fmla="*/ 25 w 52"/>
                <a:gd name="T29" fmla="*/ 0 h 62"/>
                <a:gd name="T30" fmla="*/ 30 w 52"/>
                <a:gd name="T31" fmla="*/ 1 h 62"/>
                <a:gd name="T32" fmla="*/ 30 w 52"/>
                <a:gd name="T33" fmla="*/ 7 h 62"/>
                <a:gd name="T34" fmla="*/ 35 w 52"/>
                <a:gd name="T35" fmla="*/ 13 h 62"/>
                <a:gd name="T36" fmla="*/ 30 w 52"/>
                <a:gd name="T37" fmla="*/ 16 h 62"/>
                <a:gd name="T38" fmla="*/ 29 w 52"/>
                <a:gd name="T39" fmla="*/ 23 h 62"/>
                <a:gd name="T40" fmla="*/ 34 w 52"/>
                <a:gd name="T41" fmla="*/ 24 h 62"/>
                <a:gd name="T42" fmla="*/ 39 w 52"/>
                <a:gd name="T43" fmla="*/ 21 h 62"/>
                <a:gd name="T44" fmla="*/ 42 w 52"/>
                <a:gd name="T45" fmla="*/ 16 h 62"/>
                <a:gd name="T46" fmla="*/ 48 w 52"/>
                <a:gd name="T47" fmla="*/ 21 h 62"/>
                <a:gd name="T48" fmla="*/ 50 w 52"/>
                <a:gd name="T49" fmla="*/ 27 h 62"/>
                <a:gd name="T50" fmla="*/ 45 w 52"/>
                <a:gd name="T51" fmla="*/ 33 h 62"/>
                <a:gd name="T52" fmla="*/ 50 w 52"/>
                <a:gd name="T53" fmla="*/ 39 h 62"/>
                <a:gd name="T54" fmla="*/ 56 w 52"/>
                <a:gd name="T55" fmla="*/ 41 h 62"/>
                <a:gd name="T56" fmla="*/ 56 w 52"/>
                <a:gd name="T57" fmla="*/ 45 h 62"/>
                <a:gd name="T58" fmla="*/ 62 w 52"/>
                <a:gd name="T59" fmla="*/ 47 h 62"/>
                <a:gd name="T60" fmla="*/ 62 w 52"/>
                <a:gd name="T61" fmla="*/ 55 h 62"/>
                <a:gd name="T62" fmla="*/ 58 w 52"/>
                <a:gd name="T63" fmla="*/ 61 h 62"/>
                <a:gd name="T64" fmla="*/ 59 w 52"/>
                <a:gd name="T65" fmla="*/ 74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62"/>
                <a:gd name="T101" fmla="*/ 52 w 52"/>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62">
                  <a:moveTo>
                    <a:pt x="49" y="62"/>
                  </a:moveTo>
                  <a:cubicBezTo>
                    <a:pt x="47" y="61"/>
                    <a:pt x="45" y="59"/>
                    <a:pt x="43" y="58"/>
                  </a:cubicBezTo>
                  <a:cubicBezTo>
                    <a:pt x="40" y="57"/>
                    <a:pt x="38" y="56"/>
                    <a:pt x="35" y="54"/>
                  </a:cubicBezTo>
                  <a:cubicBezTo>
                    <a:pt x="32" y="52"/>
                    <a:pt x="28" y="50"/>
                    <a:pt x="25" y="47"/>
                  </a:cubicBezTo>
                  <a:cubicBezTo>
                    <a:pt x="21" y="44"/>
                    <a:pt x="19" y="41"/>
                    <a:pt x="16" y="38"/>
                  </a:cubicBezTo>
                  <a:cubicBezTo>
                    <a:pt x="14" y="36"/>
                    <a:pt x="11" y="33"/>
                    <a:pt x="8" y="32"/>
                  </a:cubicBezTo>
                  <a:cubicBezTo>
                    <a:pt x="6" y="30"/>
                    <a:pt x="3" y="30"/>
                    <a:pt x="1" y="28"/>
                  </a:cubicBezTo>
                  <a:cubicBezTo>
                    <a:pt x="0" y="28"/>
                    <a:pt x="0" y="26"/>
                    <a:pt x="0" y="24"/>
                  </a:cubicBezTo>
                  <a:cubicBezTo>
                    <a:pt x="1" y="23"/>
                    <a:pt x="2" y="22"/>
                    <a:pt x="3" y="20"/>
                  </a:cubicBezTo>
                  <a:cubicBezTo>
                    <a:pt x="4" y="19"/>
                    <a:pt x="4" y="17"/>
                    <a:pt x="5" y="16"/>
                  </a:cubicBezTo>
                  <a:cubicBezTo>
                    <a:pt x="7" y="14"/>
                    <a:pt x="10" y="14"/>
                    <a:pt x="12" y="12"/>
                  </a:cubicBezTo>
                  <a:cubicBezTo>
                    <a:pt x="13" y="9"/>
                    <a:pt x="11" y="7"/>
                    <a:pt x="11" y="4"/>
                  </a:cubicBezTo>
                  <a:cubicBezTo>
                    <a:pt x="13" y="3"/>
                    <a:pt x="14" y="2"/>
                    <a:pt x="16" y="1"/>
                  </a:cubicBezTo>
                  <a:cubicBezTo>
                    <a:pt x="17" y="1"/>
                    <a:pt x="19" y="2"/>
                    <a:pt x="20" y="2"/>
                  </a:cubicBezTo>
                  <a:cubicBezTo>
                    <a:pt x="21" y="2"/>
                    <a:pt x="20" y="0"/>
                    <a:pt x="21" y="0"/>
                  </a:cubicBezTo>
                  <a:cubicBezTo>
                    <a:pt x="23" y="0"/>
                    <a:pt x="24" y="0"/>
                    <a:pt x="25" y="1"/>
                  </a:cubicBezTo>
                  <a:cubicBezTo>
                    <a:pt x="26" y="3"/>
                    <a:pt x="24" y="5"/>
                    <a:pt x="25" y="6"/>
                  </a:cubicBezTo>
                  <a:cubicBezTo>
                    <a:pt x="26" y="8"/>
                    <a:pt x="29" y="9"/>
                    <a:pt x="29" y="11"/>
                  </a:cubicBezTo>
                  <a:cubicBezTo>
                    <a:pt x="29" y="13"/>
                    <a:pt x="26" y="12"/>
                    <a:pt x="25" y="13"/>
                  </a:cubicBezTo>
                  <a:cubicBezTo>
                    <a:pt x="24" y="15"/>
                    <a:pt x="24" y="17"/>
                    <a:pt x="24" y="19"/>
                  </a:cubicBezTo>
                  <a:cubicBezTo>
                    <a:pt x="25" y="20"/>
                    <a:pt x="27" y="20"/>
                    <a:pt x="28" y="20"/>
                  </a:cubicBezTo>
                  <a:cubicBezTo>
                    <a:pt x="30" y="20"/>
                    <a:pt x="31" y="19"/>
                    <a:pt x="32" y="18"/>
                  </a:cubicBezTo>
                  <a:cubicBezTo>
                    <a:pt x="33" y="17"/>
                    <a:pt x="33" y="13"/>
                    <a:pt x="35" y="13"/>
                  </a:cubicBezTo>
                  <a:cubicBezTo>
                    <a:pt x="37" y="13"/>
                    <a:pt x="38" y="16"/>
                    <a:pt x="40" y="18"/>
                  </a:cubicBezTo>
                  <a:cubicBezTo>
                    <a:pt x="40" y="20"/>
                    <a:pt x="41" y="21"/>
                    <a:pt x="41" y="23"/>
                  </a:cubicBezTo>
                  <a:cubicBezTo>
                    <a:pt x="40" y="25"/>
                    <a:pt x="37" y="26"/>
                    <a:pt x="37" y="28"/>
                  </a:cubicBezTo>
                  <a:cubicBezTo>
                    <a:pt x="37" y="30"/>
                    <a:pt x="39" y="32"/>
                    <a:pt x="41" y="33"/>
                  </a:cubicBezTo>
                  <a:cubicBezTo>
                    <a:pt x="43" y="34"/>
                    <a:pt x="45" y="33"/>
                    <a:pt x="46" y="34"/>
                  </a:cubicBezTo>
                  <a:cubicBezTo>
                    <a:pt x="47" y="35"/>
                    <a:pt x="45" y="37"/>
                    <a:pt x="46" y="38"/>
                  </a:cubicBezTo>
                  <a:cubicBezTo>
                    <a:pt x="47" y="39"/>
                    <a:pt x="50" y="38"/>
                    <a:pt x="51" y="39"/>
                  </a:cubicBezTo>
                  <a:cubicBezTo>
                    <a:pt x="52" y="41"/>
                    <a:pt x="51" y="44"/>
                    <a:pt x="51" y="46"/>
                  </a:cubicBezTo>
                  <a:cubicBezTo>
                    <a:pt x="50" y="48"/>
                    <a:pt x="48" y="49"/>
                    <a:pt x="48" y="51"/>
                  </a:cubicBezTo>
                  <a:cubicBezTo>
                    <a:pt x="48" y="54"/>
                    <a:pt x="49" y="58"/>
                    <a:pt x="49" y="6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02" name="Freeform 2559"/>
            <p:cNvSpPr>
              <a:spLocks noChangeAspect="1"/>
            </p:cNvSpPr>
            <p:nvPr/>
          </p:nvSpPr>
          <p:spPr bwMode="auto">
            <a:xfrm>
              <a:off x="16507410" y="11339248"/>
              <a:ext cx="607679" cy="671838"/>
            </a:xfrm>
            <a:custGeom>
              <a:avLst/>
              <a:gdLst>
                <a:gd name="T0" fmla="*/ 86 w 76"/>
                <a:gd name="T1" fmla="*/ 97 h 92"/>
                <a:gd name="T2" fmla="*/ 72 w 76"/>
                <a:gd name="T3" fmla="*/ 94 h 92"/>
                <a:gd name="T4" fmla="*/ 68 w 76"/>
                <a:gd name="T5" fmla="*/ 97 h 92"/>
                <a:gd name="T6" fmla="*/ 63 w 76"/>
                <a:gd name="T7" fmla="*/ 94 h 92"/>
                <a:gd name="T8" fmla="*/ 46 w 76"/>
                <a:gd name="T9" fmla="*/ 96 h 92"/>
                <a:gd name="T10" fmla="*/ 28 w 76"/>
                <a:gd name="T11" fmla="*/ 102 h 92"/>
                <a:gd name="T12" fmla="*/ 14 w 76"/>
                <a:gd name="T13" fmla="*/ 110 h 92"/>
                <a:gd name="T14" fmla="*/ 13 w 76"/>
                <a:gd name="T15" fmla="*/ 97 h 92"/>
                <a:gd name="T16" fmla="*/ 17 w 76"/>
                <a:gd name="T17" fmla="*/ 91 h 92"/>
                <a:gd name="T18" fmla="*/ 17 w 76"/>
                <a:gd name="T19" fmla="*/ 83 h 92"/>
                <a:gd name="T20" fmla="*/ 11 w 76"/>
                <a:gd name="T21" fmla="*/ 81 h 92"/>
                <a:gd name="T22" fmla="*/ 11 w 76"/>
                <a:gd name="T23" fmla="*/ 77 h 92"/>
                <a:gd name="T24" fmla="*/ 5 w 76"/>
                <a:gd name="T25" fmla="*/ 75 h 92"/>
                <a:gd name="T26" fmla="*/ 0 w 76"/>
                <a:gd name="T27" fmla="*/ 69 h 92"/>
                <a:gd name="T28" fmla="*/ 5 w 76"/>
                <a:gd name="T29" fmla="*/ 63 h 92"/>
                <a:gd name="T30" fmla="*/ 4 w 76"/>
                <a:gd name="T31" fmla="*/ 57 h 92"/>
                <a:gd name="T32" fmla="*/ 6 w 76"/>
                <a:gd name="T33" fmla="*/ 53 h 92"/>
                <a:gd name="T34" fmla="*/ 5 w 76"/>
                <a:gd name="T35" fmla="*/ 49 h 92"/>
                <a:gd name="T36" fmla="*/ 10 w 76"/>
                <a:gd name="T37" fmla="*/ 43 h 92"/>
                <a:gd name="T38" fmla="*/ 4 w 76"/>
                <a:gd name="T39" fmla="*/ 41 h 92"/>
                <a:gd name="T40" fmla="*/ 14 w 76"/>
                <a:gd name="T41" fmla="*/ 37 h 92"/>
                <a:gd name="T42" fmla="*/ 8 w 76"/>
                <a:gd name="T43" fmla="*/ 32 h 92"/>
                <a:gd name="T44" fmla="*/ 12 w 76"/>
                <a:gd name="T45" fmla="*/ 29 h 92"/>
                <a:gd name="T46" fmla="*/ 11 w 76"/>
                <a:gd name="T47" fmla="*/ 23 h 92"/>
                <a:gd name="T48" fmla="*/ 6 w 76"/>
                <a:gd name="T49" fmla="*/ 14 h 92"/>
                <a:gd name="T50" fmla="*/ 11 w 76"/>
                <a:gd name="T51" fmla="*/ 8 h 92"/>
                <a:gd name="T52" fmla="*/ 13 w 76"/>
                <a:gd name="T53" fmla="*/ 4 h 92"/>
                <a:gd name="T54" fmla="*/ 19 w 76"/>
                <a:gd name="T55" fmla="*/ 5 h 92"/>
                <a:gd name="T56" fmla="*/ 25 w 76"/>
                <a:gd name="T57" fmla="*/ 6 h 92"/>
                <a:gd name="T58" fmla="*/ 26 w 76"/>
                <a:gd name="T59" fmla="*/ 0 h 92"/>
                <a:gd name="T60" fmla="*/ 30 w 76"/>
                <a:gd name="T61" fmla="*/ 2 h 92"/>
                <a:gd name="T62" fmla="*/ 35 w 76"/>
                <a:gd name="T63" fmla="*/ 0 h 92"/>
                <a:gd name="T64" fmla="*/ 35 w 76"/>
                <a:gd name="T65" fmla="*/ 7 h 92"/>
                <a:gd name="T66" fmla="*/ 40 w 76"/>
                <a:gd name="T67" fmla="*/ 6 h 92"/>
                <a:gd name="T68" fmla="*/ 49 w 76"/>
                <a:gd name="T69" fmla="*/ 4 h 92"/>
                <a:gd name="T70" fmla="*/ 49 w 76"/>
                <a:gd name="T71" fmla="*/ 8 h 92"/>
                <a:gd name="T72" fmla="*/ 53 w 76"/>
                <a:gd name="T73" fmla="*/ 10 h 92"/>
                <a:gd name="T74" fmla="*/ 53 w 76"/>
                <a:gd name="T75" fmla="*/ 14 h 92"/>
                <a:gd name="T76" fmla="*/ 56 w 76"/>
                <a:gd name="T77" fmla="*/ 16 h 92"/>
                <a:gd name="T78" fmla="*/ 60 w 76"/>
                <a:gd name="T79" fmla="*/ 17 h 92"/>
                <a:gd name="T80" fmla="*/ 67 w 76"/>
                <a:gd name="T81" fmla="*/ 14 h 92"/>
                <a:gd name="T82" fmla="*/ 77 w 76"/>
                <a:gd name="T83" fmla="*/ 13 h 92"/>
                <a:gd name="T84" fmla="*/ 83 w 76"/>
                <a:gd name="T85" fmla="*/ 14 h 92"/>
                <a:gd name="T86" fmla="*/ 86 w 76"/>
                <a:gd name="T87" fmla="*/ 18 h 92"/>
                <a:gd name="T88" fmla="*/ 87 w 76"/>
                <a:gd name="T89" fmla="*/ 25 h 92"/>
                <a:gd name="T90" fmla="*/ 89 w 76"/>
                <a:gd name="T91" fmla="*/ 30 h 92"/>
                <a:gd name="T92" fmla="*/ 90 w 76"/>
                <a:gd name="T93" fmla="*/ 36 h 92"/>
                <a:gd name="T94" fmla="*/ 90 w 76"/>
                <a:gd name="T95" fmla="*/ 42 h 92"/>
                <a:gd name="T96" fmla="*/ 87 w 76"/>
                <a:gd name="T97" fmla="*/ 48 h 92"/>
                <a:gd name="T98" fmla="*/ 86 w 76"/>
                <a:gd name="T99" fmla="*/ 59 h 92"/>
                <a:gd name="T100" fmla="*/ 81 w 76"/>
                <a:gd name="T101" fmla="*/ 66 h 92"/>
                <a:gd name="T102" fmla="*/ 84 w 76"/>
                <a:gd name="T103" fmla="*/ 75 h 92"/>
                <a:gd name="T104" fmla="*/ 83 w 76"/>
                <a:gd name="T105" fmla="*/ 84 h 92"/>
                <a:gd name="T106" fmla="*/ 87 w 76"/>
                <a:gd name="T107" fmla="*/ 87 h 92"/>
                <a:gd name="T108" fmla="*/ 87 w 76"/>
                <a:gd name="T109" fmla="*/ 94 h 92"/>
                <a:gd name="T110" fmla="*/ 86 w 76"/>
                <a:gd name="T111" fmla="*/ 97 h 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
                <a:gd name="T169" fmla="*/ 0 h 92"/>
                <a:gd name="T170" fmla="*/ 76 w 76"/>
                <a:gd name="T171" fmla="*/ 92 h 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 h="92">
                  <a:moveTo>
                    <a:pt x="72" y="81"/>
                  </a:moveTo>
                  <a:cubicBezTo>
                    <a:pt x="68" y="80"/>
                    <a:pt x="64" y="79"/>
                    <a:pt x="60" y="79"/>
                  </a:cubicBezTo>
                  <a:cubicBezTo>
                    <a:pt x="59" y="79"/>
                    <a:pt x="58" y="81"/>
                    <a:pt x="57" y="81"/>
                  </a:cubicBezTo>
                  <a:cubicBezTo>
                    <a:pt x="56" y="81"/>
                    <a:pt x="54" y="79"/>
                    <a:pt x="53" y="79"/>
                  </a:cubicBezTo>
                  <a:cubicBezTo>
                    <a:pt x="48" y="79"/>
                    <a:pt x="42" y="79"/>
                    <a:pt x="38" y="80"/>
                  </a:cubicBezTo>
                  <a:cubicBezTo>
                    <a:pt x="32" y="81"/>
                    <a:pt x="28" y="83"/>
                    <a:pt x="23" y="85"/>
                  </a:cubicBezTo>
                  <a:cubicBezTo>
                    <a:pt x="19" y="87"/>
                    <a:pt x="16" y="89"/>
                    <a:pt x="12" y="92"/>
                  </a:cubicBezTo>
                  <a:cubicBezTo>
                    <a:pt x="12" y="88"/>
                    <a:pt x="11" y="84"/>
                    <a:pt x="11" y="81"/>
                  </a:cubicBezTo>
                  <a:cubicBezTo>
                    <a:pt x="11" y="79"/>
                    <a:pt x="13" y="78"/>
                    <a:pt x="14" y="76"/>
                  </a:cubicBezTo>
                  <a:cubicBezTo>
                    <a:pt x="14" y="74"/>
                    <a:pt x="15" y="71"/>
                    <a:pt x="14" y="69"/>
                  </a:cubicBezTo>
                  <a:cubicBezTo>
                    <a:pt x="13" y="68"/>
                    <a:pt x="10" y="69"/>
                    <a:pt x="9" y="68"/>
                  </a:cubicBezTo>
                  <a:cubicBezTo>
                    <a:pt x="8" y="67"/>
                    <a:pt x="10" y="65"/>
                    <a:pt x="9" y="64"/>
                  </a:cubicBezTo>
                  <a:cubicBezTo>
                    <a:pt x="8" y="63"/>
                    <a:pt x="6" y="64"/>
                    <a:pt x="4" y="63"/>
                  </a:cubicBezTo>
                  <a:cubicBezTo>
                    <a:pt x="2" y="62"/>
                    <a:pt x="0" y="60"/>
                    <a:pt x="0" y="58"/>
                  </a:cubicBezTo>
                  <a:cubicBezTo>
                    <a:pt x="0" y="56"/>
                    <a:pt x="3" y="55"/>
                    <a:pt x="4" y="53"/>
                  </a:cubicBezTo>
                  <a:cubicBezTo>
                    <a:pt x="4" y="51"/>
                    <a:pt x="3" y="50"/>
                    <a:pt x="3" y="48"/>
                  </a:cubicBezTo>
                  <a:cubicBezTo>
                    <a:pt x="4" y="47"/>
                    <a:pt x="5" y="46"/>
                    <a:pt x="5" y="44"/>
                  </a:cubicBezTo>
                  <a:cubicBezTo>
                    <a:pt x="6" y="43"/>
                    <a:pt x="4" y="42"/>
                    <a:pt x="4" y="41"/>
                  </a:cubicBezTo>
                  <a:cubicBezTo>
                    <a:pt x="4" y="39"/>
                    <a:pt x="8" y="38"/>
                    <a:pt x="8" y="36"/>
                  </a:cubicBezTo>
                  <a:cubicBezTo>
                    <a:pt x="8" y="35"/>
                    <a:pt x="2" y="35"/>
                    <a:pt x="3" y="34"/>
                  </a:cubicBezTo>
                  <a:cubicBezTo>
                    <a:pt x="5" y="31"/>
                    <a:pt x="10" y="33"/>
                    <a:pt x="12" y="31"/>
                  </a:cubicBezTo>
                  <a:cubicBezTo>
                    <a:pt x="13" y="29"/>
                    <a:pt x="8" y="29"/>
                    <a:pt x="7" y="27"/>
                  </a:cubicBezTo>
                  <a:cubicBezTo>
                    <a:pt x="7" y="26"/>
                    <a:pt x="9" y="26"/>
                    <a:pt x="10" y="24"/>
                  </a:cubicBezTo>
                  <a:cubicBezTo>
                    <a:pt x="10" y="23"/>
                    <a:pt x="10" y="21"/>
                    <a:pt x="9" y="19"/>
                  </a:cubicBezTo>
                  <a:cubicBezTo>
                    <a:pt x="9" y="17"/>
                    <a:pt x="6" y="15"/>
                    <a:pt x="5" y="12"/>
                  </a:cubicBezTo>
                  <a:cubicBezTo>
                    <a:pt x="5" y="10"/>
                    <a:pt x="8" y="9"/>
                    <a:pt x="9" y="7"/>
                  </a:cubicBezTo>
                  <a:cubicBezTo>
                    <a:pt x="10" y="6"/>
                    <a:pt x="10" y="4"/>
                    <a:pt x="11" y="3"/>
                  </a:cubicBezTo>
                  <a:cubicBezTo>
                    <a:pt x="13" y="3"/>
                    <a:pt x="15" y="4"/>
                    <a:pt x="16" y="4"/>
                  </a:cubicBezTo>
                  <a:cubicBezTo>
                    <a:pt x="18" y="5"/>
                    <a:pt x="19" y="6"/>
                    <a:pt x="21" y="5"/>
                  </a:cubicBezTo>
                  <a:cubicBezTo>
                    <a:pt x="22" y="4"/>
                    <a:pt x="21" y="1"/>
                    <a:pt x="22" y="0"/>
                  </a:cubicBezTo>
                  <a:cubicBezTo>
                    <a:pt x="23" y="0"/>
                    <a:pt x="24" y="2"/>
                    <a:pt x="25" y="2"/>
                  </a:cubicBezTo>
                  <a:cubicBezTo>
                    <a:pt x="27" y="2"/>
                    <a:pt x="28" y="0"/>
                    <a:pt x="29" y="0"/>
                  </a:cubicBezTo>
                  <a:cubicBezTo>
                    <a:pt x="30" y="2"/>
                    <a:pt x="28" y="5"/>
                    <a:pt x="29" y="6"/>
                  </a:cubicBezTo>
                  <a:cubicBezTo>
                    <a:pt x="30" y="7"/>
                    <a:pt x="32" y="5"/>
                    <a:pt x="33" y="5"/>
                  </a:cubicBezTo>
                  <a:cubicBezTo>
                    <a:pt x="36" y="4"/>
                    <a:pt x="39" y="4"/>
                    <a:pt x="41" y="3"/>
                  </a:cubicBezTo>
                  <a:cubicBezTo>
                    <a:pt x="41" y="4"/>
                    <a:pt x="40" y="6"/>
                    <a:pt x="41" y="7"/>
                  </a:cubicBezTo>
                  <a:cubicBezTo>
                    <a:pt x="41" y="8"/>
                    <a:pt x="43" y="7"/>
                    <a:pt x="44" y="8"/>
                  </a:cubicBezTo>
                  <a:cubicBezTo>
                    <a:pt x="44" y="9"/>
                    <a:pt x="43" y="11"/>
                    <a:pt x="44" y="12"/>
                  </a:cubicBezTo>
                  <a:cubicBezTo>
                    <a:pt x="44" y="13"/>
                    <a:pt x="46" y="12"/>
                    <a:pt x="47" y="13"/>
                  </a:cubicBezTo>
                  <a:cubicBezTo>
                    <a:pt x="48" y="13"/>
                    <a:pt x="49" y="15"/>
                    <a:pt x="50" y="14"/>
                  </a:cubicBezTo>
                  <a:cubicBezTo>
                    <a:pt x="52" y="14"/>
                    <a:pt x="54" y="12"/>
                    <a:pt x="56" y="12"/>
                  </a:cubicBezTo>
                  <a:cubicBezTo>
                    <a:pt x="58" y="11"/>
                    <a:pt x="61" y="11"/>
                    <a:pt x="64" y="11"/>
                  </a:cubicBezTo>
                  <a:cubicBezTo>
                    <a:pt x="66" y="11"/>
                    <a:pt x="68" y="11"/>
                    <a:pt x="69" y="12"/>
                  </a:cubicBezTo>
                  <a:cubicBezTo>
                    <a:pt x="70" y="13"/>
                    <a:pt x="71" y="14"/>
                    <a:pt x="72" y="15"/>
                  </a:cubicBezTo>
                  <a:cubicBezTo>
                    <a:pt x="72" y="17"/>
                    <a:pt x="72" y="19"/>
                    <a:pt x="73" y="21"/>
                  </a:cubicBezTo>
                  <a:cubicBezTo>
                    <a:pt x="73" y="22"/>
                    <a:pt x="73" y="23"/>
                    <a:pt x="74" y="25"/>
                  </a:cubicBezTo>
                  <a:cubicBezTo>
                    <a:pt x="74" y="27"/>
                    <a:pt x="75" y="28"/>
                    <a:pt x="75" y="30"/>
                  </a:cubicBezTo>
                  <a:cubicBezTo>
                    <a:pt x="76" y="32"/>
                    <a:pt x="76" y="34"/>
                    <a:pt x="75" y="35"/>
                  </a:cubicBezTo>
                  <a:cubicBezTo>
                    <a:pt x="75" y="37"/>
                    <a:pt x="73" y="38"/>
                    <a:pt x="73" y="40"/>
                  </a:cubicBezTo>
                  <a:cubicBezTo>
                    <a:pt x="72" y="43"/>
                    <a:pt x="73" y="46"/>
                    <a:pt x="72" y="49"/>
                  </a:cubicBezTo>
                  <a:cubicBezTo>
                    <a:pt x="71" y="51"/>
                    <a:pt x="68" y="53"/>
                    <a:pt x="68" y="55"/>
                  </a:cubicBezTo>
                  <a:cubicBezTo>
                    <a:pt x="67" y="58"/>
                    <a:pt x="70" y="60"/>
                    <a:pt x="70" y="63"/>
                  </a:cubicBezTo>
                  <a:cubicBezTo>
                    <a:pt x="70" y="65"/>
                    <a:pt x="69" y="68"/>
                    <a:pt x="69" y="70"/>
                  </a:cubicBezTo>
                  <a:cubicBezTo>
                    <a:pt x="70" y="71"/>
                    <a:pt x="72" y="71"/>
                    <a:pt x="73" y="73"/>
                  </a:cubicBezTo>
                  <a:cubicBezTo>
                    <a:pt x="74" y="75"/>
                    <a:pt x="73" y="77"/>
                    <a:pt x="73" y="79"/>
                  </a:cubicBezTo>
                  <a:cubicBezTo>
                    <a:pt x="73" y="79"/>
                    <a:pt x="72" y="80"/>
                    <a:pt x="72" y="8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03" name="Freeform 2560"/>
            <p:cNvSpPr>
              <a:spLocks noChangeAspect="1"/>
            </p:cNvSpPr>
            <p:nvPr/>
          </p:nvSpPr>
          <p:spPr bwMode="auto">
            <a:xfrm>
              <a:off x="16124487" y="9739634"/>
              <a:ext cx="1673203" cy="1647603"/>
            </a:xfrm>
            <a:custGeom>
              <a:avLst/>
              <a:gdLst>
                <a:gd name="T0" fmla="*/ 96 w 208"/>
                <a:gd name="T1" fmla="*/ 268 h 225"/>
                <a:gd name="T2" fmla="*/ 91 w 208"/>
                <a:gd name="T3" fmla="*/ 262 h 225"/>
                <a:gd name="T4" fmla="*/ 83 w 208"/>
                <a:gd name="T5" fmla="*/ 262 h 225"/>
                <a:gd name="T6" fmla="*/ 76 w 208"/>
                <a:gd name="T7" fmla="*/ 266 h 225"/>
                <a:gd name="T8" fmla="*/ 67 w 208"/>
                <a:gd name="T9" fmla="*/ 270 h 225"/>
                <a:gd name="T10" fmla="*/ 59 w 208"/>
                <a:gd name="T11" fmla="*/ 256 h 225"/>
                <a:gd name="T12" fmla="*/ 58 w 208"/>
                <a:gd name="T13" fmla="*/ 247 h 225"/>
                <a:gd name="T14" fmla="*/ 52 w 208"/>
                <a:gd name="T15" fmla="*/ 233 h 225"/>
                <a:gd name="T16" fmla="*/ 42 w 208"/>
                <a:gd name="T17" fmla="*/ 234 h 225"/>
                <a:gd name="T18" fmla="*/ 32 w 208"/>
                <a:gd name="T19" fmla="*/ 234 h 225"/>
                <a:gd name="T20" fmla="*/ 19 w 208"/>
                <a:gd name="T21" fmla="*/ 232 h 225"/>
                <a:gd name="T22" fmla="*/ 11 w 208"/>
                <a:gd name="T23" fmla="*/ 235 h 225"/>
                <a:gd name="T24" fmla="*/ 12 w 208"/>
                <a:gd name="T25" fmla="*/ 221 h 225"/>
                <a:gd name="T26" fmla="*/ 5 w 208"/>
                <a:gd name="T27" fmla="*/ 214 h 225"/>
                <a:gd name="T28" fmla="*/ 4 w 208"/>
                <a:gd name="T29" fmla="*/ 198 h 225"/>
                <a:gd name="T30" fmla="*/ 6 w 208"/>
                <a:gd name="T31" fmla="*/ 187 h 225"/>
                <a:gd name="T32" fmla="*/ 14 w 208"/>
                <a:gd name="T33" fmla="*/ 178 h 225"/>
                <a:gd name="T34" fmla="*/ 25 w 208"/>
                <a:gd name="T35" fmla="*/ 179 h 225"/>
                <a:gd name="T36" fmla="*/ 44 w 208"/>
                <a:gd name="T37" fmla="*/ 174 h 225"/>
                <a:gd name="T38" fmla="*/ 103 w 208"/>
                <a:gd name="T39" fmla="*/ 179 h 225"/>
                <a:gd name="T40" fmla="*/ 102 w 208"/>
                <a:gd name="T41" fmla="*/ 160 h 225"/>
                <a:gd name="T42" fmla="*/ 112 w 208"/>
                <a:gd name="T43" fmla="*/ 7 h 225"/>
                <a:gd name="T44" fmla="*/ 203 w 208"/>
                <a:gd name="T45" fmla="*/ 86 h 225"/>
                <a:gd name="T46" fmla="*/ 215 w 208"/>
                <a:gd name="T47" fmla="*/ 95 h 225"/>
                <a:gd name="T48" fmla="*/ 233 w 208"/>
                <a:gd name="T49" fmla="*/ 102 h 225"/>
                <a:gd name="T50" fmla="*/ 236 w 208"/>
                <a:gd name="T51" fmla="*/ 116 h 225"/>
                <a:gd name="T52" fmla="*/ 250 w 208"/>
                <a:gd name="T53" fmla="*/ 167 h 225"/>
                <a:gd name="T54" fmla="*/ 243 w 208"/>
                <a:gd name="T55" fmla="*/ 173 h 225"/>
                <a:gd name="T56" fmla="*/ 236 w 208"/>
                <a:gd name="T57" fmla="*/ 179 h 225"/>
                <a:gd name="T58" fmla="*/ 198 w 208"/>
                <a:gd name="T59" fmla="*/ 187 h 225"/>
                <a:gd name="T60" fmla="*/ 177 w 208"/>
                <a:gd name="T61" fmla="*/ 184 h 225"/>
                <a:gd name="T62" fmla="*/ 155 w 208"/>
                <a:gd name="T63" fmla="*/ 200 h 225"/>
                <a:gd name="T64" fmla="*/ 144 w 208"/>
                <a:gd name="T65" fmla="*/ 204 h 225"/>
                <a:gd name="T66" fmla="*/ 138 w 208"/>
                <a:gd name="T67" fmla="*/ 209 h 225"/>
                <a:gd name="T68" fmla="*/ 133 w 208"/>
                <a:gd name="T69" fmla="*/ 217 h 225"/>
                <a:gd name="T70" fmla="*/ 121 w 208"/>
                <a:gd name="T71" fmla="*/ 216 h 225"/>
                <a:gd name="T72" fmla="*/ 119 w 208"/>
                <a:gd name="T73" fmla="*/ 227 h 225"/>
                <a:gd name="T74" fmla="*/ 118 w 208"/>
                <a:gd name="T75" fmla="*/ 232 h 225"/>
                <a:gd name="T76" fmla="*/ 103 w 208"/>
                <a:gd name="T77" fmla="*/ 239 h 225"/>
                <a:gd name="T78" fmla="*/ 105 w 208"/>
                <a:gd name="T79" fmla="*/ 254 h 2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8"/>
                <a:gd name="T121" fmla="*/ 0 h 225"/>
                <a:gd name="T122" fmla="*/ 208 w 208"/>
                <a:gd name="T123" fmla="*/ 225 h 2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8" h="225">
                  <a:moveTo>
                    <a:pt x="88" y="221"/>
                  </a:moveTo>
                  <a:cubicBezTo>
                    <a:pt x="86" y="222"/>
                    <a:pt x="83" y="222"/>
                    <a:pt x="80" y="223"/>
                  </a:cubicBezTo>
                  <a:cubicBezTo>
                    <a:pt x="79" y="223"/>
                    <a:pt x="77" y="225"/>
                    <a:pt x="76" y="224"/>
                  </a:cubicBezTo>
                  <a:cubicBezTo>
                    <a:pt x="75" y="223"/>
                    <a:pt x="77" y="220"/>
                    <a:pt x="76" y="218"/>
                  </a:cubicBezTo>
                  <a:cubicBezTo>
                    <a:pt x="75" y="218"/>
                    <a:pt x="74" y="220"/>
                    <a:pt x="72" y="220"/>
                  </a:cubicBezTo>
                  <a:cubicBezTo>
                    <a:pt x="71" y="220"/>
                    <a:pt x="70" y="218"/>
                    <a:pt x="69" y="218"/>
                  </a:cubicBezTo>
                  <a:cubicBezTo>
                    <a:pt x="68" y="219"/>
                    <a:pt x="69" y="222"/>
                    <a:pt x="68" y="223"/>
                  </a:cubicBezTo>
                  <a:cubicBezTo>
                    <a:pt x="66" y="224"/>
                    <a:pt x="65" y="223"/>
                    <a:pt x="63" y="222"/>
                  </a:cubicBezTo>
                  <a:cubicBezTo>
                    <a:pt x="62" y="222"/>
                    <a:pt x="60" y="221"/>
                    <a:pt x="58" y="221"/>
                  </a:cubicBezTo>
                  <a:cubicBezTo>
                    <a:pt x="57" y="222"/>
                    <a:pt x="57" y="224"/>
                    <a:pt x="56" y="225"/>
                  </a:cubicBezTo>
                  <a:cubicBezTo>
                    <a:pt x="54" y="223"/>
                    <a:pt x="50" y="222"/>
                    <a:pt x="49" y="219"/>
                  </a:cubicBezTo>
                  <a:cubicBezTo>
                    <a:pt x="48" y="218"/>
                    <a:pt x="50" y="215"/>
                    <a:pt x="49" y="213"/>
                  </a:cubicBezTo>
                  <a:cubicBezTo>
                    <a:pt x="48" y="212"/>
                    <a:pt x="44" y="215"/>
                    <a:pt x="44" y="214"/>
                  </a:cubicBezTo>
                  <a:cubicBezTo>
                    <a:pt x="44" y="211"/>
                    <a:pt x="48" y="209"/>
                    <a:pt x="48" y="206"/>
                  </a:cubicBezTo>
                  <a:cubicBezTo>
                    <a:pt x="48" y="204"/>
                    <a:pt x="45" y="204"/>
                    <a:pt x="44" y="202"/>
                  </a:cubicBezTo>
                  <a:cubicBezTo>
                    <a:pt x="43" y="200"/>
                    <a:pt x="44" y="196"/>
                    <a:pt x="43" y="194"/>
                  </a:cubicBezTo>
                  <a:cubicBezTo>
                    <a:pt x="41" y="192"/>
                    <a:pt x="38" y="191"/>
                    <a:pt x="35" y="192"/>
                  </a:cubicBezTo>
                  <a:cubicBezTo>
                    <a:pt x="34" y="192"/>
                    <a:pt x="36" y="194"/>
                    <a:pt x="35" y="195"/>
                  </a:cubicBezTo>
                  <a:cubicBezTo>
                    <a:pt x="34" y="196"/>
                    <a:pt x="33" y="196"/>
                    <a:pt x="31" y="196"/>
                  </a:cubicBezTo>
                  <a:cubicBezTo>
                    <a:pt x="30" y="196"/>
                    <a:pt x="28" y="194"/>
                    <a:pt x="27" y="195"/>
                  </a:cubicBezTo>
                  <a:cubicBezTo>
                    <a:pt x="24" y="195"/>
                    <a:pt x="22" y="199"/>
                    <a:pt x="20" y="199"/>
                  </a:cubicBezTo>
                  <a:cubicBezTo>
                    <a:pt x="18" y="198"/>
                    <a:pt x="18" y="194"/>
                    <a:pt x="16" y="193"/>
                  </a:cubicBezTo>
                  <a:cubicBezTo>
                    <a:pt x="15" y="193"/>
                    <a:pt x="14" y="195"/>
                    <a:pt x="13" y="196"/>
                  </a:cubicBezTo>
                  <a:cubicBezTo>
                    <a:pt x="12" y="196"/>
                    <a:pt x="10" y="197"/>
                    <a:pt x="9" y="196"/>
                  </a:cubicBezTo>
                  <a:cubicBezTo>
                    <a:pt x="8" y="195"/>
                    <a:pt x="8" y="192"/>
                    <a:pt x="8" y="190"/>
                  </a:cubicBezTo>
                  <a:lnTo>
                    <a:pt x="10" y="184"/>
                  </a:lnTo>
                  <a:lnTo>
                    <a:pt x="7" y="178"/>
                  </a:lnTo>
                  <a:lnTo>
                    <a:pt x="4" y="178"/>
                  </a:lnTo>
                  <a:lnTo>
                    <a:pt x="1" y="174"/>
                  </a:lnTo>
                  <a:lnTo>
                    <a:pt x="3" y="165"/>
                  </a:lnTo>
                  <a:lnTo>
                    <a:pt x="0" y="157"/>
                  </a:lnTo>
                  <a:cubicBezTo>
                    <a:pt x="2" y="157"/>
                    <a:pt x="4" y="158"/>
                    <a:pt x="5" y="156"/>
                  </a:cubicBezTo>
                  <a:cubicBezTo>
                    <a:pt x="7" y="154"/>
                    <a:pt x="6" y="150"/>
                    <a:pt x="8" y="148"/>
                  </a:cubicBezTo>
                  <a:cubicBezTo>
                    <a:pt x="8" y="147"/>
                    <a:pt x="11" y="147"/>
                    <a:pt x="12" y="148"/>
                  </a:cubicBezTo>
                  <a:cubicBezTo>
                    <a:pt x="14" y="149"/>
                    <a:pt x="14" y="153"/>
                    <a:pt x="17" y="154"/>
                  </a:cubicBezTo>
                  <a:cubicBezTo>
                    <a:pt x="19" y="154"/>
                    <a:pt x="19" y="149"/>
                    <a:pt x="21" y="149"/>
                  </a:cubicBezTo>
                  <a:cubicBezTo>
                    <a:pt x="25" y="147"/>
                    <a:pt x="30" y="150"/>
                    <a:pt x="34" y="149"/>
                  </a:cubicBezTo>
                  <a:cubicBezTo>
                    <a:pt x="36" y="148"/>
                    <a:pt x="35" y="145"/>
                    <a:pt x="37" y="145"/>
                  </a:cubicBezTo>
                  <a:cubicBezTo>
                    <a:pt x="38" y="145"/>
                    <a:pt x="38" y="149"/>
                    <a:pt x="39" y="149"/>
                  </a:cubicBezTo>
                  <a:lnTo>
                    <a:pt x="86" y="149"/>
                  </a:lnTo>
                  <a:lnTo>
                    <a:pt x="89" y="135"/>
                  </a:lnTo>
                  <a:lnTo>
                    <a:pt x="85" y="133"/>
                  </a:lnTo>
                  <a:lnTo>
                    <a:pt x="74" y="6"/>
                  </a:lnTo>
                  <a:cubicBezTo>
                    <a:pt x="73" y="0"/>
                    <a:pt x="86" y="6"/>
                    <a:pt x="93" y="6"/>
                  </a:cubicBezTo>
                  <a:lnTo>
                    <a:pt x="169" y="65"/>
                  </a:lnTo>
                  <a:cubicBezTo>
                    <a:pt x="169" y="68"/>
                    <a:pt x="168" y="70"/>
                    <a:pt x="169" y="72"/>
                  </a:cubicBezTo>
                  <a:cubicBezTo>
                    <a:pt x="170" y="74"/>
                    <a:pt x="173" y="73"/>
                    <a:pt x="175" y="74"/>
                  </a:cubicBezTo>
                  <a:cubicBezTo>
                    <a:pt x="176" y="76"/>
                    <a:pt x="177" y="78"/>
                    <a:pt x="179" y="79"/>
                  </a:cubicBezTo>
                  <a:cubicBezTo>
                    <a:pt x="181" y="80"/>
                    <a:pt x="183" y="79"/>
                    <a:pt x="185" y="80"/>
                  </a:cubicBezTo>
                  <a:cubicBezTo>
                    <a:pt x="188" y="81"/>
                    <a:pt x="192" y="82"/>
                    <a:pt x="194" y="85"/>
                  </a:cubicBezTo>
                  <a:cubicBezTo>
                    <a:pt x="195" y="88"/>
                    <a:pt x="192" y="92"/>
                    <a:pt x="193" y="96"/>
                  </a:cubicBezTo>
                  <a:cubicBezTo>
                    <a:pt x="193" y="97"/>
                    <a:pt x="195" y="97"/>
                    <a:pt x="196" y="97"/>
                  </a:cubicBezTo>
                  <a:cubicBezTo>
                    <a:pt x="201" y="97"/>
                    <a:pt x="204" y="95"/>
                    <a:pt x="208" y="94"/>
                  </a:cubicBezTo>
                  <a:lnTo>
                    <a:pt x="208" y="139"/>
                  </a:lnTo>
                  <a:cubicBezTo>
                    <a:pt x="207" y="139"/>
                    <a:pt x="205" y="139"/>
                    <a:pt x="204" y="140"/>
                  </a:cubicBezTo>
                  <a:cubicBezTo>
                    <a:pt x="203" y="141"/>
                    <a:pt x="203" y="143"/>
                    <a:pt x="202" y="144"/>
                  </a:cubicBezTo>
                  <a:cubicBezTo>
                    <a:pt x="201" y="145"/>
                    <a:pt x="199" y="144"/>
                    <a:pt x="198" y="145"/>
                  </a:cubicBezTo>
                  <a:lnTo>
                    <a:pt x="196" y="149"/>
                  </a:lnTo>
                  <a:lnTo>
                    <a:pt x="169" y="152"/>
                  </a:lnTo>
                  <a:cubicBezTo>
                    <a:pt x="168" y="153"/>
                    <a:pt x="167" y="156"/>
                    <a:pt x="165" y="156"/>
                  </a:cubicBezTo>
                  <a:lnTo>
                    <a:pt x="156" y="155"/>
                  </a:lnTo>
                  <a:cubicBezTo>
                    <a:pt x="153" y="155"/>
                    <a:pt x="150" y="152"/>
                    <a:pt x="147" y="153"/>
                  </a:cubicBezTo>
                  <a:cubicBezTo>
                    <a:pt x="141" y="155"/>
                    <a:pt x="136" y="159"/>
                    <a:pt x="131" y="162"/>
                  </a:cubicBezTo>
                  <a:cubicBezTo>
                    <a:pt x="130" y="163"/>
                    <a:pt x="131" y="166"/>
                    <a:pt x="129" y="167"/>
                  </a:cubicBezTo>
                  <a:cubicBezTo>
                    <a:pt x="128" y="168"/>
                    <a:pt x="127" y="165"/>
                    <a:pt x="126" y="166"/>
                  </a:cubicBezTo>
                  <a:cubicBezTo>
                    <a:pt x="124" y="166"/>
                    <a:pt x="121" y="168"/>
                    <a:pt x="120" y="170"/>
                  </a:cubicBezTo>
                  <a:cubicBezTo>
                    <a:pt x="119" y="171"/>
                    <a:pt x="122" y="174"/>
                    <a:pt x="120" y="175"/>
                  </a:cubicBezTo>
                  <a:cubicBezTo>
                    <a:pt x="119" y="176"/>
                    <a:pt x="117" y="173"/>
                    <a:pt x="115" y="174"/>
                  </a:cubicBezTo>
                  <a:cubicBezTo>
                    <a:pt x="114" y="175"/>
                    <a:pt x="116" y="177"/>
                    <a:pt x="115" y="179"/>
                  </a:cubicBezTo>
                  <a:cubicBezTo>
                    <a:pt x="114" y="180"/>
                    <a:pt x="112" y="181"/>
                    <a:pt x="111" y="181"/>
                  </a:cubicBezTo>
                  <a:cubicBezTo>
                    <a:pt x="108" y="181"/>
                    <a:pt x="107" y="177"/>
                    <a:pt x="105" y="177"/>
                  </a:cubicBezTo>
                  <a:cubicBezTo>
                    <a:pt x="103" y="177"/>
                    <a:pt x="103" y="179"/>
                    <a:pt x="101" y="180"/>
                  </a:cubicBezTo>
                  <a:cubicBezTo>
                    <a:pt x="100" y="181"/>
                    <a:pt x="97" y="180"/>
                    <a:pt x="97" y="182"/>
                  </a:cubicBezTo>
                  <a:cubicBezTo>
                    <a:pt x="96" y="184"/>
                    <a:pt x="100" y="186"/>
                    <a:pt x="99" y="189"/>
                  </a:cubicBezTo>
                  <a:cubicBezTo>
                    <a:pt x="99" y="190"/>
                    <a:pt x="97" y="188"/>
                    <a:pt x="96" y="189"/>
                  </a:cubicBezTo>
                  <a:cubicBezTo>
                    <a:pt x="96" y="190"/>
                    <a:pt x="99" y="191"/>
                    <a:pt x="98" y="193"/>
                  </a:cubicBezTo>
                  <a:cubicBezTo>
                    <a:pt x="97" y="195"/>
                    <a:pt x="95" y="197"/>
                    <a:pt x="93" y="199"/>
                  </a:cubicBezTo>
                  <a:cubicBezTo>
                    <a:pt x="91" y="200"/>
                    <a:pt x="87" y="197"/>
                    <a:pt x="86" y="199"/>
                  </a:cubicBezTo>
                  <a:cubicBezTo>
                    <a:pt x="85" y="201"/>
                    <a:pt x="89" y="202"/>
                    <a:pt x="89" y="205"/>
                  </a:cubicBezTo>
                  <a:cubicBezTo>
                    <a:pt x="89" y="207"/>
                    <a:pt x="87" y="210"/>
                    <a:pt x="87" y="212"/>
                  </a:cubicBezTo>
                  <a:cubicBezTo>
                    <a:pt x="87" y="215"/>
                    <a:pt x="88" y="218"/>
                    <a:pt x="88" y="22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04" name="Freeform 2561"/>
            <p:cNvSpPr>
              <a:spLocks noChangeAspect="1"/>
            </p:cNvSpPr>
            <p:nvPr/>
          </p:nvSpPr>
          <p:spPr bwMode="auto">
            <a:xfrm>
              <a:off x="16807088" y="10859364"/>
              <a:ext cx="799143" cy="591857"/>
            </a:xfrm>
            <a:custGeom>
              <a:avLst/>
              <a:gdLst>
                <a:gd name="T0" fmla="*/ 41 w 99"/>
                <a:gd name="T1" fmla="*/ 97 h 81"/>
                <a:gd name="T2" fmla="*/ 37 w 99"/>
                <a:gd name="T3" fmla="*/ 93 h 81"/>
                <a:gd name="T4" fmla="*/ 31 w 99"/>
                <a:gd name="T5" fmla="*/ 92 h 81"/>
                <a:gd name="T6" fmla="*/ 22 w 99"/>
                <a:gd name="T7" fmla="*/ 93 h 81"/>
                <a:gd name="T8" fmla="*/ 14 w 99"/>
                <a:gd name="T9" fmla="*/ 96 h 81"/>
                <a:gd name="T10" fmla="*/ 11 w 99"/>
                <a:gd name="T11" fmla="*/ 95 h 81"/>
                <a:gd name="T12" fmla="*/ 7 w 99"/>
                <a:gd name="T13" fmla="*/ 93 h 81"/>
                <a:gd name="T14" fmla="*/ 7 w 99"/>
                <a:gd name="T15" fmla="*/ 89 h 81"/>
                <a:gd name="T16" fmla="*/ 4 w 99"/>
                <a:gd name="T17" fmla="*/ 87 h 81"/>
                <a:gd name="T18" fmla="*/ 4 w 99"/>
                <a:gd name="T19" fmla="*/ 83 h 81"/>
                <a:gd name="T20" fmla="*/ 2 w 99"/>
                <a:gd name="T21" fmla="*/ 72 h 81"/>
                <a:gd name="T22" fmla="*/ 5 w 99"/>
                <a:gd name="T23" fmla="*/ 63 h 81"/>
                <a:gd name="T24" fmla="*/ 1 w 99"/>
                <a:gd name="T25" fmla="*/ 56 h 81"/>
                <a:gd name="T26" fmla="*/ 10 w 99"/>
                <a:gd name="T27" fmla="*/ 56 h 81"/>
                <a:gd name="T28" fmla="*/ 16 w 99"/>
                <a:gd name="T29" fmla="*/ 49 h 81"/>
                <a:gd name="T30" fmla="*/ 13 w 99"/>
                <a:gd name="T31" fmla="*/ 44 h 81"/>
                <a:gd name="T32" fmla="*/ 17 w 99"/>
                <a:gd name="T33" fmla="*/ 44 h 81"/>
                <a:gd name="T34" fmla="*/ 14 w 99"/>
                <a:gd name="T35" fmla="*/ 36 h 81"/>
                <a:gd name="T36" fmla="*/ 19 w 99"/>
                <a:gd name="T37" fmla="*/ 34 h 81"/>
                <a:gd name="T38" fmla="*/ 24 w 99"/>
                <a:gd name="T39" fmla="*/ 30 h 81"/>
                <a:gd name="T40" fmla="*/ 31 w 99"/>
                <a:gd name="T41" fmla="*/ 35 h 81"/>
                <a:gd name="T42" fmla="*/ 36 w 99"/>
                <a:gd name="T43" fmla="*/ 32 h 81"/>
                <a:gd name="T44" fmla="*/ 36 w 99"/>
                <a:gd name="T45" fmla="*/ 26 h 81"/>
                <a:gd name="T46" fmla="*/ 42 w 99"/>
                <a:gd name="T47" fmla="*/ 28 h 81"/>
                <a:gd name="T48" fmla="*/ 42 w 99"/>
                <a:gd name="T49" fmla="*/ 22 h 81"/>
                <a:gd name="T50" fmla="*/ 49 w 99"/>
                <a:gd name="T51" fmla="*/ 17 h 81"/>
                <a:gd name="T52" fmla="*/ 53 w 99"/>
                <a:gd name="T53" fmla="*/ 18 h 81"/>
                <a:gd name="T54" fmla="*/ 55 w 99"/>
                <a:gd name="T55" fmla="*/ 12 h 81"/>
                <a:gd name="T56" fmla="*/ 75 w 99"/>
                <a:gd name="T57" fmla="*/ 1 h 81"/>
                <a:gd name="T58" fmla="*/ 85 w 99"/>
                <a:gd name="T59" fmla="*/ 4 h 81"/>
                <a:gd name="T60" fmla="*/ 84 w 99"/>
                <a:gd name="T61" fmla="*/ 14 h 81"/>
                <a:gd name="T62" fmla="*/ 87 w 99"/>
                <a:gd name="T63" fmla="*/ 23 h 81"/>
                <a:gd name="T64" fmla="*/ 94 w 99"/>
                <a:gd name="T65" fmla="*/ 29 h 81"/>
                <a:gd name="T66" fmla="*/ 97 w 99"/>
                <a:gd name="T67" fmla="*/ 30 h 81"/>
                <a:gd name="T68" fmla="*/ 94 w 99"/>
                <a:gd name="T69" fmla="*/ 38 h 81"/>
                <a:gd name="T70" fmla="*/ 108 w 99"/>
                <a:gd name="T71" fmla="*/ 44 h 81"/>
                <a:gd name="T72" fmla="*/ 113 w 99"/>
                <a:gd name="T73" fmla="*/ 43 h 81"/>
                <a:gd name="T74" fmla="*/ 118 w 99"/>
                <a:gd name="T75" fmla="*/ 47 h 81"/>
                <a:gd name="T76" fmla="*/ 115 w 99"/>
                <a:gd name="T77" fmla="*/ 50 h 81"/>
                <a:gd name="T78" fmla="*/ 117 w 99"/>
                <a:gd name="T79" fmla="*/ 57 h 81"/>
                <a:gd name="T80" fmla="*/ 119 w 99"/>
                <a:gd name="T81" fmla="*/ 59 h 81"/>
                <a:gd name="T82" fmla="*/ 118 w 99"/>
                <a:gd name="T83" fmla="*/ 63 h 81"/>
                <a:gd name="T84" fmla="*/ 112 w 99"/>
                <a:gd name="T85" fmla="*/ 66 h 81"/>
                <a:gd name="T86" fmla="*/ 105 w 99"/>
                <a:gd name="T87" fmla="*/ 66 h 81"/>
                <a:gd name="T88" fmla="*/ 100 w 99"/>
                <a:gd name="T89" fmla="*/ 67 h 81"/>
                <a:gd name="T90" fmla="*/ 100 w 99"/>
                <a:gd name="T91" fmla="*/ 73 h 81"/>
                <a:gd name="T92" fmla="*/ 96 w 99"/>
                <a:gd name="T93" fmla="*/ 72 h 81"/>
                <a:gd name="T94" fmla="*/ 95 w 99"/>
                <a:gd name="T95" fmla="*/ 77 h 81"/>
                <a:gd name="T96" fmla="*/ 89 w 99"/>
                <a:gd name="T97" fmla="*/ 75 h 81"/>
                <a:gd name="T98" fmla="*/ 83 w 99"/>
                <a:gd name="T99" fmla="*/ 73 h 81"/>
                <a:gd name="T100" fmla="*/ 78 w 99"/>
                <a:gd name="T101" fmla="*/ 71 h 81"/>
                <a:gd name="T102" fmla="*/ 73 w 99"/>
                <a:gd name="T103" fmla="*/ 73 h 81"/>
                <a:gd name="T104" fmla="*/ 53 w 99"/>
                <a:gd name="T105" fmla="*/ 73 h 81"/>
                <a:gd name="T106" fmla="*/ 41 w 99"/>
                <a:gd name="T107" fmla="*/ 73 h 81"/>
                <a:gd name="T108" fmla="*/ 38 w 99"/>
                <a:gd name="T109" fmla="*/ 78 h 81"/>
                <a:gd name="T110" fmla="*/ 41 w 99"/>
                <a:gd name="T111" fmla="*/ 81 h 81"/>
                <a:gd name="T112" fmla="*/ 40 w 99"/>
                <a:gd name="T113" fmla="*/ 84 h 81"/>
                <a:gd name="T114" fmla="*/ 42 w 99"/>
                <a:gd name="T115" fmla="*/ 86 h 81"/>
                <a:gd name="T116" fmla="*/ 40 w 99"/>
                <a:gd name="T117" fmla="*/ 87 h 81"/>
                <a:gd name="T118" fmla="*/ 41 w 99"/>
                <a:gd name="T119" fmla="*/ 97 h 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9"/>
                <a:gd name="T181" fmla="*/ 0 h 81"/>
                <a:gd name="T182" fmla="*/ 99 w 99"/>
                <a:gd name="T183" fmla="*/ 81 h 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9" h="81">
                  <a:moveTo>
                    <a:pt x="34" y="81"/>
                  </a:moveTo>
                  <a:cubicBezTo>
                    <a:pt x="33" y="80"/>
                    <a:pt x="32" y="79"/>
                    <a:pt x="31" y="78"/>
                  </a:cubicBezTo>
                  <a:cubicBezTo>
                    <a:pt x="30" y="77"/>
                    <a:pt x="28" y="77"/>
                    <a:pt x="26" y="77"/>
                  </a:cubicBezTo>
                  <a:cubicBezTo>
                    <a:pt x="23" y="77"/>
                    <a:pt x="20" y="77"/>
                    <a:pt x="18" y="78"/>
                  </a:cubicBezTo>
                  <a:cubicBezTo>
                    <a:pt x="16" y="78"/>
                    <a:pt x="14" y="80"/>
                    <a:pt x="12" y="80"/>
                  </a:cubicBezTo>
                  <a:cubicBezTo>
                    <a:pt x="11" y="81"/>
                    <a:pt x="10" y="79"/>
                    <a:pt x="9" y="79"/>
                  </a:cubicBezTo>
                  <a:cubicBezTo>
                    <a:pt x="8" y="78"/>
                    <a:pt x="6" y="79"/>
                    <a:pt x="6" y="78"/>
                  </a:cubicBezTo>
                  <a:cubicBezTo>
                    <a:pt x="5" y="77"/>
                    <a:pt x="6" y="75"/>
                    <a:pt x="6" y="74"/>
                  </a:cubicBezTo>
                  <a:cubicBezTo>
                    <a:pt x="5" y="73"/>
                    <a:pt x="3" y="74"/>
                    <a:pt x="3" y="73"/>
                  </a:cubicBezTo>
                  <a:cubicBezTo>
                    <a:pt x="2" y="72"/>
                    <a:pt x="3" y="70"/>
                    <a:pt x="3" y="69"/>
                  </a:cubicBezTo>
                  <a:cubicBezTo>
                    <a:pt x="3" y="66"/>
                    <a:pt x="2" y="63"/>
                    <a:pt x="2" y="60"/>
                  </a:cubicBezTo>
                  <a:cubicBezTo>
                    <a:pt x="2" y="58"/>
                    <a:pt x="4" y="55"/>
                    <a:pt x="4" y="53"/>
                  </a:cubicBezTo>
                  <a:cubicBezTo>
                    <a:pt x="4" y="50"/>
                    <a:pt x="0" y="49"/>
                    <a:pt x="1" y="47"/>
                  </a:cubicBezTo>
                  <a:cubicBezTo>
                    <a:pt x="2" y="45"/>
                    <a:pt x="6" y="48"/>
                    <a:pt x="8" y="47"/>
                  </a:cubicBezTo>
                  <a:cubicBezTo>
                    <a:pt x="10" y="45"/>
                    <a:pt x="12" y="43"/>
                    <a:pt x="13" y="41"/>
                  </a:cubicBezTo>
                  <a:cubicBezTo>
                    <a:pt x="14" y="39"/>
                    <a:pt x="11" y="38"/>
                    <a:pt x="11" y="37"/>
                  </a:cubicBezTo>
                  <a:cubicBezTo>
                    <a:pt x="12" y="36"/>
                    <a:pt x="14" y="38"/>
                    <a:pt x="14" y="37"/>
                  </a:cubicBezTo>
                  <a:cubicBezTo>
                    <a:pt x="15" y="34"/>
                    <a:pt x="11" y="32"/>
                    <a:pt x="12" y="30"/>
                  </a:cubicBezTo>
                  <a:cubicBezTo>
                    <a:pt x="12" y="28"/>
                    <a:pt x="15" y="29"/>
                    <a:pt x="16" y="28"/>
                  </a:cubicBezTo>
                  <a:cubicBezTo>
                    <a:pt x="18" y="27"/>
                    <a:pt x="18" y="25"/>
                    <a:pt x="20" y="25"/>
                  </a:cubicBezTo>
                  <a:cubicBezTo>
                    <a:pt x="22" y="25"/>
                    <a:pt x="23" y="29"/>
                    <a:pt x="26" y="29"/>
                  </a:cubicBezTo>
                  <a:cubicBezTo>
                    <a:pt x="27" y="29"/>
                    <a:pt x="29" y="28"/>
                    <a:pt x="30" y="27"/>
                  </a:cubicBezTo>
                  <a:cubicBezTo>
                    <a:pt x="31" y="25"/>
                    <a:pt x="29" y="23"/>
                    <a:pt x="30" y="22"/>
                  </a:cubicBezTo>
                  <a:cubicBezTo>
                    <a:pt x="32" y="21"/>
                    <a:pt x="34" y="24"/>
                    <a:pt x="35" y="23"/>
                  </a:cubicBezTo>
                  <a:cubicBezTo>
                    <a:pt x="37" y="22"/>
                    <a:pt x="34" y="19"/>
                    <a:pt x="35" y="18"/>
                  </a:cubicBezTo>
                  <a:cubicBezTo>
                    <a:pt x="36" y="16"/>
                    <a:pt x="39" y="14"/>
                    <a:pt x="41" y="14"/>
                  </a:cubicBezTo>
                  <a:cubicBezTo>
                    <a:pt x="42" y="13"/>
                    <a:pt x="43" y="16"/>
                    <a:pt x="44" y="15"/>
                  </a:cubicBezTo>
                  <a:cubicBezTo>
                    <a:pt x="46" y="14"/>
                    <a:pt x="45" y="11"/>
                    <a:pt x="46" y="10"/>
                  </a:cubicBezTo>
                  <a:cubicBezTo>
                    <a:pt x="51" y="7"/>
                    <a:pt x="56" y="3"/>
                    <a:pt x="62" y="1"/>
                  </a:cubicBezTo>
                  <a:cubicBezTo>
                    <a:pt x="65" y="0"/>
                    <a:pt x="68" y="3"/>
                    <a:pt x="71" y="3"/>
                  </a:cubicBezTo>
                  <a:cubicBezTo>
                    <a:pt x="70" y="6"/>
                    <a:pt x="70" y="9"/>
                    <a:pt x="70" y="12"/>
                  </a:cubicBezTo>
                  <a:cubicBezTo>
                    <a:pt x="70" y="15"/>
                    <a:pt x="71" y="17"/>
                    <a:pt x="72" y="19"/>
                  </a:cubicBezTo>
                  <a:cubicBezTo>
                    <a:pt x="74" y="21"/>
                    <a:pt x="76" y="22"/>
                    <a:pt x="78" y="24"/>
                  </a:cubicBezTo>
                  <a:cubicBezTo>
                    <a:pt x="79" y="25"/>
                    <a:pt x="81" y="24"/>
                    <a:pt x="81" y="25"/>
                  </a:cubicBezTo>
                  <a:cubicBezTo>
                    <a:pt x="82" y="28"/>
                    <a:pt x="77" y="30"/>
                    <a:pt x="78" y="32"/>
                  </a:cubicBezTo>
                  <a:cubicBezTo>
                    <a:pt x="81" y="36"/>
                    <a:pt x="86" y="36"/>
                    <a:pt x="90" y="37"/>
                  </a:cubicBezTo>
                  <a:cubicBezTo>
                    <a:pt x="91" y="38"/>
                    <a:pt x="93" y="35"/>
                    <a:pt x="94" y="36"/>
                  </a:cubicBezTo>
                  <a:cubicBezTo>
                    <a:pt x="96" y="36"/>
                    <a:pt x="97" y="38"/>
                    <a:pt x="98" y="39"/>
                  </a:cubicBezTo>
                  <a:cubicBezTo>
                    <a:pt x="98" y="40"/>
                    <a:pt x="96" y="41"/>
                    <a:pt x="96" y="42"/>
                  </a:cubicBezTo>
                  <a:cubicBezTo>
                    <a:pt x="96" y="44"/>
                    <a:pt x="96" y="46"/>
                    <a:pt x="97" y="48"/>
                  </a:cubicBezTo>
                  <a:cubicBezTo>
                    <a:pt x="97" y="49"/>
                    <a:pt x="98" y="48"/>
                    <a:pt x="99" y="49"/>
                  </a:cubicBezTo>
                  <a:cubicBezTo>
                    <a:pt x="99" y="50"/>
                    <a:pt x="99" y="52"/>
                    <a:pt x="98" y="53"/>
                  </a:cubicBezTo>
                  <a:cubicBezTo>
                    <a:pt x="97" y="55"/>
                    <a:pt x="95" y="55"/>
                    <a:pt x="93" y="55"/>
                  </a:cubicBezTo>
                  <a:cubicBezTo>
                    <a:pt x="91" y="55"/>
                    <a:pt x="89" y="54"/>
                    <a:pt x="87" y="55"/>
                  </a:cubicBezTo>
                  <a:cubicBezTo>
                    <a:pt x="85" y="55"/>
                    <a:pt x="84" y="55"/>
                    <a:pt x="83" y="56"/>
                  </a:cubicBezTo>
                  <a:cubicBezTo>
                    <a:pt x="82" y="58"/>
                    <a:pt x="84" y="60"/>
                    <a:pt x="83" y="61"/>
                  </a:cubicBezTo>
                  <a:cubicBezTo>
                    <a:pt x="82" y="62"/>
                    <a:pt x="81" y="60"/>
                    <a:pt x="80" y="60"/>
                  </a:cubicBezTo>
                  <a:cubicBezTo>
                    <a:pt x="79" y="61"/>
                    <a:pt x="79" y="62"/>
                    <a:pt x="79" y="64"/>
                  </a:cubicBezTo>
                  <a:cubicBezTo>
                    <a:pt x="77" y="63"/>
                    <a:pt x="76" y="63"/>
                    <a:pt x="74" y="63"/>
                  </a:cubicBezTo>
                  <a:cubicBezTo>
                    <a:pt x="72" y="62"/>
                    <a:pt x="71" y="62"/>
                    <a:pt x="69" y="61"/>
                  </a:cubicBezTo>
                  <a:cubicBezTo>
                    <a:pt x="68" y="60"/>
                    <a:pt x="67" y="59"/>
                    <a:pt x="65" y="59"/>
                  </a:cubicBezTo>
                  <a:cubicBezTo>
                    <a:pt x="63" y="59"/>
                    <a:pt x="62" y="61"/>
                    <a:pt x="61" y="61"/>
                  </a:cubicBezTo>
                  <a:cubicBezTo>
                    <a:pt x="55" y="62"/>
                    <a:pt x="49" y="61"/>
                    <a:pt x="44" y="61"/>
                  </a:cubicBezTo>
                  <a:cubicBezTo>
                    <a:pt x="41" y="61"/>
                    <a:pt x="37" y="60"/>
                    <a:pt x="34" y="61"/>
                  </a:cubicBezTo>
                  <a:cubicBezTo>
                    <a:pt x="33" y="61"/>
                    <a:pt x="32" y="63"/>
                    <a:pt x="32" y="65"/>
                  </a:cubicBezTo>
                  <a:cubicBezTo>
                    <a:pt x="32" y="66"/>
                    <a:pt x="34" y="67"/>
                    <a:pt x="34" y="68"/>
                  </a:cubicBezTo>
                  <a:cubicBezTo>
                    <a:pt x="34" y="69"/>
                    <a:pt x="33" y="70"/>
                    <a:pt x="33" y="70"/>
                  </a:cubicBezTo>
                  <a:cubicBezTo>
                    <a:pt x="33" y="71"/>
                    <a:pt x="35" y="71"/>
                    <a:pt x="35" y="72"/>
                  </a:cubicBezTo>
                  <a:cubicBezTo>
                    <a:pt x="35" y="73"/>
                    <a:pt x="33" y="73"/>
                    <a:pt x="33" y="73"/>
                  </a:cubicBezTo>
                  <a:cubicBezTo>
                    <a:pt x="33" y="76"/>
                    <a:pt x="34" y="78"/>
                    <a:pt x="34" y="8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05" name="Freeform 2562"/>
            <p:cNvSpPr>
              <a:spLocks noChangeAspect="1"/>
            </p:cNvSpPr>
            <p:nvPr/>
          </p:nvSpPr>
          <p:spPr bwMode="auto">
            <a:xfrm>
              <a:off x="17048493" y="11283259"/>
              <a:ext cx="466167" cy="679839"/>
            </a:xfrm>
            <a:custGeom>
              <a:avLst/>
              <a:gdLst>
                <a:gd name="T0" fmla="*/ 6 w 58"/>
                <a:gd name="T1" fmla="*/ 106 h 92"/>
                <a:gd name="T2" fmla="*/ 21 w 58"/>
                <a:gd name="T3" fmla="*/ 111 h 92"/>
                <a:gd name="T4" fmla="*/ 25 w 58"/>
                <a:gd name="T5" fmla="*/ 106 h 92"/>
                <a:gd name="T6" fmla="*/ 35 w 58"/>
                <a:gd name="T7" fmla="*/ 106 h 92"/>
                <a:gd name="T8" fmla="*/ 41 w 58"/>
                <a:gd name="T9" fmla="*/ 103 h 92"/>
                <a:gd name="T10" fmla="*/ 46 w 58"/>
                <a:gd name="T11" fmla="*/ 98 h 92"/>
                <a:gd name="T12" fmla="*/ 57 w 58"/>
                <a:gd name="T13" fmla="*/ 95 h 92"/>
                <a:gd name="T14" fmla="*/ 63 w 58"/>
                <a:gd name="T15" fmla="*/ 92 h 92"/>
                <a:gd name="T16" fmla="*/ 70 w 58"/>
                <a:gd name="T17" fmla="*/ 89 h 92"/>
                <a:gd name="T18" fmla="*/ 59 w 58"/>
                <a:gd name="T19" fmla="*/ 83 h 92"/>
                <a:gd name="T20" fmla="*/ 56 w 58"/>
                <a:gd name="T21" fmla="*/ 78 h 92"/>
                <a:gd name="T22" fmla="*/ 58 w 58"/>
                <a:gd name="T23" fmla="*/ 70 h 92"/>
                <a:gd name="T24" fmla="*/ 57 w 58"/>
                <a:gd name="T25" fmla="*/ 65 h 92"/>
                <a:gd name="T26" fmla="*/ 58 w 58"/>
                <a:gd name="T27" fmla="*/ 56 h 92"/>
                <a:gd name="T28" fmla="*/ 59 w 58"/>
                <a:gd name="T29" fmla="*/ 51 h 92"/>
                <a:gd name="T30" fmla="*/ 57 w 58"/>
                <a:gd name="T31" fmla="*/ 45 h 92"/>
                <a:gd name="T32" fmla="*/ 57 w 58"/>
                <a:gd name="T33" fmla="*/ 31 h 92"/>
                <a:gd name="T34" fmla="*/ 53 w 58"/>
                <a:gd name="T35" fmla="*/ 28 h 92"/>
                <a:gd name="T36" fmla="*/ 54 w 58"/>
                <a:gd name="T37" fmla="*/ 17 h 92"/>
                <a:gd name="T38" fmla="*/ 51 w 58"/>
                <a:gd name="T39" fmla="*/ 14 h 92"/>
                <a:gd name="T40" fmla="*/ 51 w 58"/>
                <a:gd name="T41" fmla="*/ 11 h 92"/>
                <a:gd name="T42" fmla="*/ 47 w 58"/>
                <a:gd name="T43" fmla="*/ 7 h 92"/>
                <a:gd name="T44" fmla="*/ 48 w 58"/>
                <a:gd name="T45" fmla="*/ 2 h 92"/>
                <a:gd name="T46" fmla="*/ 43 w 58"/>
                <a:gd name="T47" fmla="*/ 0 h 92"/>
                <a:gd name="T48" fmla="*/ 39 w 58"/>
                <a:gd name="T49" fmla="*/ 2 h 92"/>
                <a:gd name="T50" fmla="*/ 18 w 58"/>
                <a:gd name="T51" fmla="*/ 2 h 92"/>
                <a:gd name="T52" fmla="*/ 6 w 58"/>
                <a:gd name="T53" fmla="*/ 2 h 92"/>
                <a:gd name="T54" fmla="*/ 4 w 58"/>
                <a:gd name="T55" fmla="*/ 7 h 92"/>
                <a:gd name="T56" fmla="*/ 6 w 58"/>
                <a:gd name="T57" fmla="*/ 11 h 92"/>
                <a:gd name="T58" fmla="*/ 5 w 58"/>
                <a:gd name="T59" fmla="*/ 13 h 92"/>
                <a:gd name="T60" fmla="*/ 7 w 58"/>
                <a:gd name="T61" fmla="*/ 16 h 92"/>
                <a:gd name="T62" fmla="*/ 5 w 58"/>
                <a:gd name="T63" fmla="*/ 17 h 92"/>
                <a:gd name="T64" fmla="*/ 6 w 58"/>
                <a:gd name="T65" fmla="*/ 27 h 92"/>
                <a:gd name="T66" fmla="*/ 7 w 58"/>
                <a:gd name="T67" fmla="*/ 34 h 92"/>
                <a:gd name="T68" fmla="*/ 8 w 58"/>
                <a:gd name="T69" fmla="*/ 39 h 92"/>
                <a:gd name="T70" fmla="*/ 10 w 58"/>
                <a:gd name="T71" fmla="*/ 45 h 92"/>
                <a:gd name="T72" fmla="*/ 10 w 58"/>
                <a:gd name="T73" fmla="*/ 51 h 92"/>
                <a:gd name="T74" fmla="*/ 7 w 58"/>
                <a:gd name="T75" fmla="*/ 57 h 92"/>
                <a:gd name="T76" fmla="*/ 6 w 58"/>
                <a:gd name="T77" fmla="*/ 68 h 92"/>
                <a:gd name="T78" fmla="*/ 1 w 58"/>
                <a:gd name="T79" fmla="*/ 75 h 92"/>
                <a:gd name="T80" fmla="*/ 4 w 58"/>
                <a:gd name="T81" fmla="*/ 84 h 92"/>
                <a:gd name="T82" fmla="*/ 2 w 58"/>
                <a:gd name="T83" fmla="*/ 93 h 92"/>
                <a:gd name="T84" fmla="*/ 7 w 58"/>
                <a:gd name="T85" fmla="*/ 97 h 92"/>
                <a:gd name="T86" fmla="*/ 7 w 58"/>
                <a:gd name="T87" fmla="*/ 104 h 92"/>
                <a:gd name="T88" fmla="*/ 6 w 58"/>
                <a:gd name="T89" fmla="*/ 106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
                <a:gd name="T136" fmla="*/ 0 h 92"/>
                <a:gd name="T137" fmla="*/ 58 w 58"/>
                <a:gd name="T138" fmla="*/ 92 h 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 h="92">
                  <a:moveTo>
                    <a:pt x="5" y="88"/>
                  </a:moveTo>
                  <a:cubicBezTo>
                    <a:pt x="9" y="89"/>
                    <a:pt x="13" y="92"/>
                    <a:pt x="17" y="92"/>
                  </a:cubicBezTo>
                  <a:cubicBezTo>
                    <a:pt x="19" y="92"/>
                    <a:pt x="19" y="88"/>
                    <a:pt x="21" y="88"/>
                  </a:cubicBezTo>
                  <a:cubicBezTo>
                    <a:pt x="24" y="87"/>
                    <a:pt x="27" y="88"/>
                    <a:pt x="29" y="88"/>
                  </a:cubicBezTo>
                  <a:cubicBezTo>
                    <a:pt x="31" y="87"/>
                    <a:pt x="32" y="86"/>
                    <a:pt x="34" y="85"/>
                  </a:cubicBezTo>
                  <a:cubicBezTo>
                    <a:pt x="35" y="84"/>
                    <a:pt x="36" y="82"/>
                    <a:pt x="38" y="81"/>
                  </a:cubicBezTo>
                  <a:cubicBezTo>
                    <a:pt x="41" y="80"/>
                    <a:pt x="44" y="80"/>
                    <a:pt x="47" y="79"/>
                  </a:cubicBezTo>
                  <a:cubicBezTo>
                    <a:pt x="49" y="79"/>
                    <a:pt x="51" y="77"/>
                    <a:pt x="52" y="76"/>
                  </a:cubicBezTo>
                  <a:cubicBezTo>
                    <a:pt x="54" y="75"/>
                    <a:pt x="56" y="75"/>
                    <a:pt x="58" y="74"/>
                  </a:cubicBezTo>
                  <a:cubicBezTo>
                    <a:pt x="55" y="73"/>
                    <a:pt x="51" y="71"/>
                    <a:pt x="49" y="69"/>
                  </a:cubicBezTo>
                  <a:cubicBezTo>
                    <a:pt x="47" y="68"/>
                    <a:pt x="46" y="66"/>
                    <a:pt x="46" y="65"/>
                  </a:cubicBezTo>
                  <a:cubicBezTo>
                    <a:pt x="46" y="62"/>
                    <a:pt x="48" y="60"/>
                    <a:pt x="48" y="58"/>
                  </a:cubicBezTo>
                  <a:cubicBezTo>
                    <a:pt x="48" y="57"/>
                    <a:pt x="47" y="55"/>
                    <a:pt x="47" y="54"/>
                  </a:cubicBezTo>
                  <a:cubicBezTo>
                    <a:pt x="47" y="51"/>
                    <a:pt x="47" y="48"/>
                    <a:pt x="48" y="46"/>
                  </a:cubicBezTo>
                  <a:cubicBezTo>
                    <a:pt x="48" y="45"/>
                    <a:pt x="49" y="44"/>
                    <a:pt x="49" y="42"/>
                  </a:cubicBezTo>
                  <a:cubicBezTo>
                    <a:pt x="49" y="40"/>
                    <a:pt x="47" y="39"/>
                    <a:pt x="47" y="37"/>
                  </a:cubicBezTo>
                  <a:cubicBezTo>
                    <a:pt x="46" y="33"/>
                    <a:pt x="48" y="30"/>
                    <a:pt x="47" y="26"/>
                  </a:cubicBezTo>
                  <a:cubicBezTo>
                    <a:pt x="47" y="25"/>
                    <a:pt x="45" y="25"/>
                    <a:pt x="44" y="23"/>
                  </a:cubicBezTo>
                  <a:cubicBezTo>
                    <a:pt x="44" y="20"/>
                    <a:pt x="45" y="17"/>
                    <a:pt x="45" y="14"/>
                  </a:cubicBezTo>
                  <a:cubicBezTo>
                    <a:pt x="44" y="13"/>
                    <a:pt x="42" y="13"/>
                    <a:pt x="42" y="12"/>
                  </a:cubicBezTo>
                  <a:cubicBezTo>
                    <a:pt x="41" y="11"/>
                    <a:pt x="42" y="10"/>
                    <a:pt x="42" y="9"/>
                  </a:cubicBezTo>
                  <a:cubicBezTo>
                    <a:pt x="41" y="8"/>
                    <a:pt x="40" y="7"/>
                    <a:pt x="39" y="6"/>
                  </a:cubicBezTo>
                  <a:cubicBezTo>
                    <a:pt x="39" y="5"/>
                    <a:pt x="40" y="3"/>
                    <a:pt x="40" y="2"/>
                  </a:cubicBezTo>
                  <a:cubicBezTo>
                    <a:pt x="39" y="1"/>
                    <a:pt x="38" y="0"/>
                    <a:pt x="36" y="0"/>
                  </a:cubicBezTo>
                  <a:cubicBezTo>
                    <a:pt x="34" y="0"/>
                    <a:pt x="33" y="2"/>
                    <a:pt x="32" y="2"/>
                  </a:cubicBezTo>
                  <a:cubicBezTo>
                    <a:pt x="26" y="3"/>
                    <a:pt x="20" y="2"/>
                    <a:pt x="15" y="2"/>
                  </a:cubicBezTo>
                  <a:cubicBezTo>
                    <a:pt x="12" y="2"/>
                    <a:pt x="8" y="1"/>
                    <a:pt x="5" y="2"/>
                  </a:cubicBezTo>
                  <a:cubicBezTo>
                    <a:pt x="4" y="2"/>
                    <a:pt x="3" y="4"/>
                    <a:pt x="3" y="6"/>
                  </a:cubicBezTo>
                  <a:cubicBezTo>
                    <a:pt x="3" y="7"/>
                    <a:pt x="5" y="8"/>
                    <a:pt x="5" y="9"/>
                  </a:cubicBezTo>
                  <a:cubicBezTo>
                    <a:pt x="5" y="10"/>
                    <a:pt x="4" y="11"/>
                    <a:pt x="4" y="11"/>
                  </a:cubicBezTo>
                  <a:cubicBezTo>
                    <a:pt x="4" y="12"/>
                    <a:pt x="6" y="12"/>
                    <a:pt x="6" y="13"/>
                  </a:cubicBezTo>
                  <a:cubicBezTo>
                    <a:pt x="6" y="14"/>
                    <a:pt x="4" y="14"/>
                    <a:pt x="4" y="14"/>
                  </a:cubicBezTo>
                  <a:cubicBezTo>
                    <a:pt x="4" y="17"/>
                    <a:pt x="5" y="19"/>
                    <a:pt x="5" y="22"/>
                  </a:cubicBezTo>
                  <a:cubicBezTo>
                    <a:pt x="5" y="24"/>
                    <a:pt x="5" y="26"/>
                    <a:pt x="6" y="28"/>
                  </a:cubicBezTo>
                  <a:cubicBezTo>
                    <a:pt x="6" y="29"/>
                    <a:pt x="6" y="30"/>
                    <a:pt x="7" y="32"/>
                  </a:cubicBezTo>
                  <a:cubicBezTo>
                    <a:pt x="7" y="34"/>
                    <a:pt x="8" y="35"/>
                    <a:pt x="8" y="37"/>
                  </a:cubicBezTo>
                  <a:cubicBezTo>
                    <a:pt x="9" y="39"/>
                    <a:pt x="9" y="41"/>
                    <a:pt x="8" y="42"/>
                  </a:cubicBezTo>
                  <a:cubicBezTo>
                    <a:pt x="8" y="44"/>
                    <a:pt x="6" y="45"/>
                    <a:pt x="6" y="47"/>
                  </a:cubicBezTo>
                  <a:cubicBezTo>
                    <a:pt x="5" y="50"/>
                    <a:pt x="6" y="53"/>
                    <a:pt x="5" y="56"/>
                  </a:cubicBezTo>
                  <a:cubicBezTo>
                    <a:pt x="4" y="58"/>
                    <a:pt x="1" y="60"/>
                    <a:pt x="1" y="62"/>
                  </a:cubicBezTo>
                  <a:cubicBezTo>
                    <a:pt x="0" y="65"/>
                    <a:pt x="3" y="67"/>
                    <a:pt x="3" y="70"/>
                  </a:cubicBezTo>
                  <a:cubicBezTo>
                    <a:pt x="3" y="72"/>
                    <a:pt x="2" y="75"/>
                    <a:pt x="2" y="77"/>
                  </a:cubicBezTo>
                  <a:cubicBezTo>
                    <a:pt x="3" y="78"/>
                    <a:pt x="5" y="78"/>
                    <a:pt x="6" y="80"/>
                  </a:cubicBezTo>
                  <a:cubicBezTo>
                    <a:pt x="7" y="82"/>
                    <a:pt x="6" y="84"/>
                    <a:pt x="6" y="86"/>
                  </a:cubicBezTo>
                  <a:cubicBezTo>
                    <a:pt x="6" y="86"/>
                    <a:pt x="5" y="87"/>
                    <a:pt x="5" y="88"/>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06" name="Freeform 2563"/>
            <p:cNvSpPr>
              <a:spLocks noChangeAspect="1"/>
            </p:cNvSpPr>
            <p:nvPr/>
          </p:nvSpPr>
          <p:spPr bwMode="auto">
            <a:xfrm>
              <a:off x="17356499" y="11307256"/>
              <a:ext cx="199786" cy="519872"/>
            </a:xfrm>
            <a:custGeom>
              <a:avLst/>
              <a:gdLst>
                <a:gd name="T0" fmla="*/ 23 w 24"/>
                <a:gd name="T1" fmla="*/ 86 h 72"/>
                <a:gd name="T2" fmla="*/ 12 w 24"/>
                <a:gd name="T3" fmla="*/ 80 h 72"/>
                <a:gd name="T4" fmla="*/ 8 w 24"/>
                <a:gd name="T5" fmla="*/ 75 h 72"/>
                <a:gd name="T6" fmla="*/ 11 w 24"/>
                <a:gd name="T7" fmla="*/ 67 h 72"/>
                <a:gd name="T8" fmla="*/ 10 w 24"/>
                <a:gd name="T9" fmla="*/ 62 h 72"/>
                <a:gd name="T10" fmla="*/ 11 w 24"/>
                <a:gd name="T11" fmla="*/ 53 h 72"/>
                <a:gd name="T12" fmla="*/ 12 w 24"/>
                <a:gd name="T13" fmla="*/ 48 h 72"/>
                <a:gd name="T14" fmla="*/ 10 w 24"/>
                <a:gd name="T15" fmla="*/ 42 h 72"/>
                <a:gd name="T16" fmla="*/ 10 w 24"/>
                <a:gd name="T17" fmla="*/ 29 h 72"/>
                <a:gd name="T18" fmla="*/ 6 w 24"/>
                <a:gd name="T19" fmla="*/ 25 h 72"/>
                <a:gd name="T20" fmla="*/ 7 w 24"/>
                <a:gd name="T21" fmla="*/ 14 h 72"/>
                <a:gd name="T22" fmla="*/ 4 w 24"/>
                <a:gd name="T23" fmla="*/ 12 h 72"/>
                <a:gd name="T24" fmla="*/ 4 w 24"/>
                <a:gd name="T25" fmla="*/ 8 h 72"/>
                <a:gd name="T26" fmla="*/ 0 w 24"/>
                <a:gd name="T27" fmla="*/ 5 h 72"/>
                <a:gd name="T28" fmla="*/ 1 w 24"/>
                <a:gd name="T29" fmla="*/ 0 h 72"/>
                <a:gd name="T30" fmla="*/ 7 w 24"/>
                <a:gd name="T31" fmla="*/ 2 h 72"/>
                <a:gd name="T32" fmla="*/ 13 w 24"/>
                <a:gd name="T33" fmla="*/ 4 h 72"/>
                <a:gd name="T34" fmla="*/ 15 w 24"/>
                <a:gd name="T35" fmla="*/ 11 h 72"/>
                <a:gd name="T36" fmla="*/ 21 w 24"/>
                <a:gd name="T37" fmla="*/ 18 h 72"/>
                <a:gd name="T38" fmla="*/ 22 w 24"/>
                <a:gd name="T39" fmla="*/ 29 h 72"/>
                <a:gd name="T40" fmla="*/ 25 w 24"/>
                <a:gd name="T41" fmla="*/ 33 h 72"/>
                <a:gd name="T42" fmla="*/ 25 w 24"/>
                <a:gd name="T43" fmla="*/ 74 h 72"/>
                <a:gd name="T44" fmla="*/ 29 w 24"/>
                <a:gd name="T45" fmla="*/ 82 h 72"/>
                <a:gd name="T46" fmla="*/ 23 w 24"/>
                <a:gd name="T47" fmla="*/ 86 h 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
                <a:gd name="T73" fmla="*/ 0 h 72"/>
                <a:gd name="T74" fmla="*/ 24 w 24"/>
                <a:gd name="T75" fmla="*/ 72 h 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 h="72">
                  <a:moveTo>
                    <a:pt x="19" y="72"/>
                  </a:moveTo>
                  <a:cubicBezTo>
                    <a:pt x="16" y="71"/>
                    <a:pt x="12" y="69"/>
                    <a:pt x="10" y="67"/>
                  </a:cubicBezTo>
                  <a:cubicBezTo>
                    <a:pt x="8" y="66"/>
                    <a:pt x="7" y="64"/>
                    <a:pt x="7" y="63"/>
                  </a:cubicBezTo>
                  <a:cubicBezTo>
                    <a:pt x="7" y="60"/>
                    <a:pt x="9" y="58"/>
                    <a:pt x="9" y="56"/>
                  </a:cubicBezTo>
                  <a:cubicBezTo>
                    <a:pt x="9" y="55"/>
                    <a:pt x="8" y="53"/>
                    <a:pt x="8" y="52"/>
                  </a:cubicBezTo>
                  <a:cubicBezTo>
                    <a:pt x="8" y="49"/>
                    <a:pt x="8" y="46"/>
                    <a:pt x="9" y="44"/>
                  </a:cubicBezTo>
                  <a:cubicBezTo>
                    <a:pt x="9" y="43"/>
                    <a:pt x="10" y="42"/>
                    <a:pt x="10" y="40"/>
                  </a:cubicBezTo>
                  <a:cubicBezTo>
                    <a:pt x="10" y="38"/>
                    <a:pt x="8" y="37"/>
                    <a:pt x="8" y="35"/>
                  </a:cubicBezTo>
                  <a:cubicBezTo>
                    <a:pt x="7" y="31"/>
                    <a:pt x="9" y="28"/>
                    <a:pt x="8" y="24"/>
                  </a:cubicBezTo>
                  <a:cubicBezTo>
                    <a:pt x="8" y="23"/>
                    <a:pt x="6" y="23"/>
                    <a:pt x="5" y="21"/>
                  </a:cubicBezTo>
                  <a:cubicBezTo>
                    <a:pt x="5" y="18"/>
                    <a:pt x="6" y="15"/>
                    <a:pt x="6" y="12"/>
                  </a:cubicBezTo>
                  <a:cubicBezTo>
                    <a:pt x="5" y="11"/>
                    <a:pt x="3" y="11"/>
                    <a:pt x="3" y="10"/>
                  </a:cubicBezTo>
                  <a:cubicBezTo>
                    <a:pt x="2" y="9"/>
                    <a:pt x="3" y="8"/>
                    <a:pt x="3" y="7"/>
                  </a:cubicBezTo>
                  <a:cubicBezTo>
                    <a:pt x="2" y="6"/>
                    <a:pt x="1" y="5"/>
                    <a:pt x="0" y="4"/>
                  </a:cubicBezTo>
                  <a:cubicBezTo>
                    <a:pt x="0" y="3"/>
                    <a:pt x="1" y="1"/>
                    <a:pt x="1" y="0"/>
                  </a:cubicBezTo>
                  <a:cubicBezTo>
                    <a:pt x="3" y="1"/>
                    <a:pt x="4" y="1"/>
                    <a:pt x="6" y="2"/>
                  </a:cubicBezTo>
                  <a:cubicBezTo>
                    <a:pt x="8" y="2"/>
                    <a:pt x="9" y="2"/>
                    <a:pt x="11" y="3"/>
                  </a:cubicBezTo>
                  <a:cubicBezTo>
                    <a:pt x="11" y="5"/>
                    <a:pt x="11" y="7"/>
                    <a:pt x="12" y="9"/>
                  </a:cubicBezTo>
                  <a:cubicBezTo>
                    <a:pt x="13" y="12"/>
                    <a:pt x="16" y="13"/>
                    <a:pt x="17" y="15"/>
                  </a:cubicBezTo>
                  <a:cubicBezTo>
                    <a:pt x="18" y="18"/>
                    <a:pt x="17" y="21"/>
                    <a:pt x="18" y="24"/>
                  </a:cubicBezTo>
                  <a:cubicBezTo>
                    <a:pt x="18" y="26"/>
                    <a:pt x="21" y="27"/>
                    <a:pt x="21" y="28"/>
                  </a:cubicBezTo>
                  <a:cubicBezTo>
                    <a:pt x="22" y="39"/>
                    <a:pt x="20" y="51"/>
                    <a:pt x="21" y="62"/>
                  </a:cubicBezTo>
                  <a:cubicBezTo>
                    <a:pt x="21" y="64"/>
                    <a:pt x="23" y="67"/>
                    <a:pt x="24" y="69"/>
                  </a:cubicBezTo>
                  <a:cubicBezTo>
                    <a:pt x="22" y="70"/>
                    <a:pt x="20" y="71"/>
                    <a:pt x="19" y="72"/>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07" name="Freeform 2564"/>
            <p:cNvSpPr>
              <a:spLocks noChangeAspect="1"/>
            </p:cNvSpPr>
            <p:nvPr/>
          </p:nvSpPr>
          <p:spPr bwMode="auto">
            <a:xfrm>
              <a:off x="17448065" y="11139294"/>
              <a:ext cx="316327" cy="671838"/>
            </a:xfrm>
            <a:custGeom>
              <a:avLst/>
              <a:gdLst>
                <a:gd name="T0" fmla="*/ 16 w 39"/>
                <a:gd name="T1" fmla="*/ 110 h 91"/>
                <a:gd name="T2" fmla="*/ 23 w 39"/>
                <a:gd name="T3" fmla="*/ 109 h 91"/>
                <a:gd name="T4" fmla="*/ 31 w 39"/>
                <a:gd name="T5" fmla="*/ 109 h 91"/>
                <a:gd name="T6" fmla="*/ 29 w 39"/>
                <a:gd name="T7" fmla="*/ 88 h 91"/>
                <a:gd name="T8" fmla="*/ 30 w 39"/>
                <a:gd name="T9" fmla="*/ 76 h 91"/>
                <a:gd name="T10" fmla="*/ 31 w 39"/>
                <a:gd name="T11" fmla="*/ 60 h 91"/>
                <a:gd name="T12" fmla="*/ 36 w 39"/>
                <a:gd name="T13" fmla="*/ 59 h 91"/>
                <a:gd name="T14" fmla="*/ 40 w 39"/>
                <a:gd name="T15" fmla="*/ 50 h 91"/>
                <a:gd name="T16" fmla="*/ 45 w 39"/>
                <a:gd name="T17" fmla="*/ 44 h 91"/>
                <a:gd name="T18" fmla="*/ 42 w 39"/>
                <a:gd name="T19" fmla="*/ 37 h 91"/>
                <a:gd name="T20" fmla="*/ 47 w 39"/>
                <a:gd name="T21" fmla="*/ 35 h 91"/>
                <a:gd name="T22" fmla="*/ 43 w 39"/>
                <a:gd name="T23" fmla="*/ 29 h 91"/>
                <a:gd name="T24" fmla="*/ 41 w 39"/>
                <a:gd name="T25" fmla="*/ 21 h 91"/>
                <a:gd name="T26" fmla="*/ 45 w 39"/>
                <a:gd name="T27" fmla="*/ 12 h 91"/>
                <a:gd name="T28" fmla="*/ 40 w 39"/>
                <a:gd name="T29" fmla="*/ 11 h 91"/>
                <a:gd name="T30" fmla="*/ 31 w 39"/>
                <a:gd name="T31" fmla="*/ 1 h 91"/>
                <a:gd name="T32" fmla="*/ 27 w 39"/>
                <a:gd name="T33" fmla="*/ 4 h 91"/>
                <a:gd name="T34" fmla="*/ 25 w 39"/>
                <a:gd name="T35" fmla="*/ 10 h 91"/>
                <a:gd name="T36" fmla="*/ 24 w 39"/>
                <a:gd name="T37" fmla="*/ 12 h 91"/>
                <a:gd name="T38" fmla="*/ 23 w 39"/>
                <a:gd name="T39" fmla="*/ 17 h 91"/>
                <a:gd name="T40" fmla="*/ 17 w 39"/>
                <a:gd name="T41" fmla="*/ 19 h 91"/>
                <a:gd name="T42" fmla="*/ 10 w 39"/>
                <a:gd name="T43" fmla="*/ 19 h 91"/>
                <a:gd name="T44" fmla="*/ 5 w 39"/>
                <a:gd name="T45" fmla="*/ 21 h 91"/>
                <a:gd name="T46" fmla="*/ 5 w 39"/>
                <a:gd name="T47" fmla="*/ 27 h 91"/>
                <a:gd name="T48" fmla="*/ 1 w 39"/>
                <a:gd name="T49" fmla="*/ 25 h 91"/>
                <a:gd name="T50" fmla="*/ 0 w 39"/>
                <a:gd name="T51" fmla="*/ 30 h 91"/>
                <a:gd name="T52" fmla="*/ 1 w 39"/>
                <a:gd name="T53" fmla="*/ 37 h 91"/>
                <a:gd name="T54" fmla="*/ 7 w 39"/>
                <a:gd name="T55" fmla="*/ 45 h 91"/>
                <a:gd name="T56" fmla="*/ 8 w 39"/>
                <a:gd name="T57" fmla="*/ 56 h 91"/>
                <a:gd name="T58" fmla="*/ 12 w 39"/>
                <a:gd name="T59" fmla="*/ 60 h 91"/>
                <a:gd name="T60" fmla="*/ 12 w 39"/>
                <a:gd name="T61" fmla="*/ 102 h 91"/>
                <a:gd name="T62" fmla="*/ 16 w 39"/>
                <a:gd name="T63" fmla="*/ 110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91"/>
                <a:gd name="T98" fmla="*/ 39 w 39"/>
                <a:gd name="T99" fmla="*/ 91 h 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91">
                  <a:moveTo>
                    <a:pt x="13" y="91"/>
                  </a:moveTo>
                  <a:cubicBezTo>
                    <a:pt x="15" y="91"/>
                    <a:pt x="17" y="90"/>
                    <a:pt x="19" y="90"/>
                  </a:cubicBezTo>
                  <a:cubicBezTo>
                    <a:pt x="21" y="89"/>
                    <a:pt x="23" y="90"/>
                    <a:pt x="26" y="90"/>
                  </a:cubicBezTo>
                  <a:cubicBezTo>
                    <a:pt x="25" y="84"/>
                    <a:pt x="25" y="79"/>
                    <a:pt x="24" y="73"/>
                  </a:cubicBezTo>
                  <a:cubicBezTo>
                    <a:pt x="24" y="70"/>
                    <a:pt x="25" y="66"/>
                    <a:pt x="25" y="63"/>
                  </a:cubicBezTo>
                  <a:cubicBezTo>
                    <a:pt x="25" y="59"/>
                    <a:pt x="24" y="54"/>
                    <a:pt x="26" y="50"/>
                  </a:cubicBezTo>
                  <a:cubicBezTo>
                    <a:pt x="26" y="49"/>
                    <a:pt x="30" y="50"/>
                    <a:pt x="30" y="49"/>
                  </a:cubicBezTo>
                  <a:cubicBezTo>
                    <a:pt x="32" y="46"/>
                    <a:pt x="31" y="43"/>
                    <a:pt x="33" y="41"/>
                  </a:cubicBezTo>
                  <a:cubicBezTo>
                    <a:pt x="34" y="39"/>
                    <a:pt x="37" y="38"/>
                    <a:pt x="37" y="36"/>
                  </a:cubicBezTo>
                  <a:cubicBezTo>
                    <a:pt x="38" y="34"/>
                    <a:pt x="34" y="33"/>
                    <a:pt x="35" y="31"/>
                  </a:cubicBezTo>
                  <a:cubicBezTo>
                    <a:pt x="35" y="29"/>
                    <a:pt x="39" y="31"/>
                    <a:pt x="39" y="29"/>
                  </a:cubicBezTo>
                  <a:cubicBezTo>
                    <a:pt x="39" y="27"/>
                    <a:pt x="36" y="26"/>
                    <a:pt x="36" y="24"/>
                  </a:cubicBezTo>
                  <a:cubicBezTo>
                    <a:pt x="35" y="22"/>
                    <a:pt x="34" y="20"/>
                    <a:pt x="34" y="17"/>
                  </a:cubicBezTo>
                  <a:cubicBezTo>
                    <a:pt x="34" y="15"/>
                    <a:pt x="36" y="13"/>
                    <a:pt x="37" y="10"/>
                  </a:cubicBezTo>
                  <a:cubicBezTo>
                    <a:pt x="35" y="10"/>
                    <a:pt x="34" y="10"/>
                    <a:pt x="33" y="9"/>
                  </a:cubicBezTo>
                  <a:cubicBezTo>
                    <a:pt x="30" y="7"/>
                    <a:pt x="29" y="2"/>
                    <a:pt x="26" y="1"/>
                  </a:cubicBezTo>
                  <a:cubicBezTo>
                    <a:pt x="25" y="0"/>
                    <a:pt x="23" y="1"/>
                    <a:pt x="22" y="3"/>
                  </a:cubicBezTo>
                  <a:cubicBezTo>
                    <a:pt x="21" y="4"/>
                    <a:pt x="22" y="7"/>
                    <a:pt x="21" y="8"/>
                  </a:cubicBezTo>
                  <a:cubicBezTo>
                    <a:pt x="21" y="9"/>
                    <a:pt x="20" y="9"/>
                    <a:pt x="20" y="10"/>
                  </a:cubicBezTo>
                  <a:cubicBezTo>
                    <a:pt x="20" y="11"/>
                    <a:pt x="20" y="13"/>
                    <a:pt x="19" y="14"/>
                  </a:cubicBezTo>
                  <a:cubicBezTo>
                    <a:pt x="18" y="16"/>
                    <a:pt x="16" y="16"/>
                    <a:pt x="14" y="16"/>
                  </a:cubicBezTo>
                  <a:cubicBezTo>
                    <a:pt x="12" y="16"/>
                    <a:pt x="10" y="15"/>
                    <a:pt x="8" y="16"/>
                  </a:cubicBezTo>
                  <a:cubicBezTo>
                    <a:pt x="6" y="16"/>
                    <a:pt x="5" y="16"/>
                    <a:pt x="4" y="17"/>
                  </a:cubicBezTo>
                  <a:cubicBezTo>
                    <a:pt x="3" y="19"/>
                    <a:pt x="5" y="21"/>
                    <a:pt x="4" y="22"/>
                  </a:cubicBezTo>
                  <a:cubicBezTo>
                    <a:pt x="3" y="23"/>
                    <a:pt x="2" y="21"/>
                    <a:pt x="1" y="21"/>
                  </a:cubicBezTo>
                  <a:cubicBezTo>
                    <a:pt x="0" y="22"/>
                    <a:pt x="0" y="23"/>
                    <a:pt x="0" y="25"/>
                  </a:cubicBezTo>
                  <a:cubicBezTo>
                    <a:pt x="0" y="27"/>
                    <a:pt x="0" y="29"/>
                    <a:pt x="1" y="31"/>
                  </a:cubicBezTo>
                  <a:cubicBezTo>
                    <a:pt x="2" y="34"/>
                    <a:pt x="5" y="35"/>
                    <a:pt x="6" y="37"/>
                  </a:cubicBezTo>
                  <a:cubicBezTo>
                    <a:pt x="7" y="40"/>
                    <a:pt x="6" y="43"/>
                    <a:pt x="7" y="46"/>
                  </a:cubicBezTo>
                  <a:cubicBezTo>
                    <a:pt x="7" y="48"/>
                    <a:pt x="10" y="49"/>
                    <a:pt x="10" y="50"/>
                  </a:cubicBezTo>
                  <a:cubicBezTo>
                    <a:pt x="11" y="61"/>
                    <a:pt x="9" y="73"/>
                    <a:pt x="10" y="84"/>
                  </a:cubicBezTo>
                  <a:cubicBezTo>
                    <a:pt x="10" y="86"/>
                    <a:pt x="12" y="89"/>
                    <a:pt x="13" y="91"/>
                  </a:cubicBezTo>
                  <a:close/>
                </a:path>
              </a:pathLst>
            </a:custGeom>
            <a:solidFill>
              <a:srgbClr val="CFD1D3"/>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08" name="Freeform 2565"/>
            <p:cNvSpPr>
              <a:spLocks noChangeAspect="1"/>
            </p:cNvSpPr>
            <p:nvPr/>
          </p:nvSpPr>
          <p:spPr bwMode="auto">
            <a:xfrm>
              <a:off x="17639529" y="11011325"/>
              <a:ext cx="1232012" cy="999761"/>
            </a:xfrm>
            <a:custGeom>
              <a:avLst/>
              <a:gdLst>
                <a:gd name="T0" fmla="*/ 94 w 153"/>
                <a:gd name="T1" fmla="*/ 148 h 137"/>
                <a:gd name="T2" fmla="*/ 97 w 153"/>
                <a:gd name="T3" fmla="*/ 129 h 137"/>
                <a:gd name="T4" fmla="*/ 113 w 153"/>
                <a:gd name="T5" fmla="*/ 116 h 137"/>
                <a:gd name="T6" fmla="*/ 120 w 153"/>
                <a:gd name="T7" fmla="*/ 119 h 137"/>
                <a:gd name="T8" fmla="*/ 129 w 153"/>
                <a:gd name="T9" fmla="*/ 124 h 137"/>
                <a:gd name="T10" fmla="*/ 141 w 153"/>
                <a:gd name="T11" fmla="*/ 114 h 137"/>
                <a:gd name="T12" fmla="*/ 146 w 153"/>
                <a:gd name="T13" fmla="*/ 96 h 137"/>
                <a:gd name="T14" fmla="*/ 156 w 153"/>
                <a:gd name="T15" fmla="*/ 75 h 137"/>
                <a:gd name="T16" fmla="*/ 161 w 153"/>
                <a:gd name="T17" fmla="*/ 65 h 137"/>
                <a:gd name="T18" fmla="*/ 171 w 153"/>
                <a:gd name="T19" fmla="*/ 44 h 137"/>
                <a:gd name="T20" fmla="*/ 180 w 153"/>
                <a:gd name="T21" fmla="*/ 28 h 137"/>
                <a:gd name="T22" fmla="*/ 176 w 153"/>
                <a:gd name="T23" fmla="*/ 17 h 137"/>
                <a:gd name="T24" fmla="*/ 166 w 153"/>
                <a:gd name="T25" fmla="*/ 2 h 137"/>
                <a:gd name="T26" fmla="*/ 152 w 153"/>
                <a:gd name="T27" fmla="*/ 8 h 137"/>
                <a:gd name="T28" fmla="*/ 129 w 153"/>
                <a:gd name="T29" fmla="*/ 8 h 137"/>
                <a:gd name="T30" fmla="*/ 105 w 153"/>
                <a:gd name="T31" fmla="*/ 17 h 137"/>
                <a:gd name="T32" fmla="*/ 88 w 153"/>
                <a:gd name="T33" fmla="*/ 11 h 137"/>
                <a:gd name="T34" fmla="*/ 67 w 153"/>
                <a:gd name="T35" fmla="*/ 11 h 137"/>
                <a:gd name="T36" fmla="*/ 38 w 153"/>
                <a:gd name="T37" fmla="*/ 0 h 137"/>
                <a:gd name="T38" fmla="*/ 19 w 153"/>
                <a:gd name="T39" fmla="*/ 14 h 137"/>
                <a:gd name="T40" fmla="*/ 16 w 153"/>
                <a:gd name="T41" fmla="*/ 34 h 137"/>
                <a:gd name="T42" fmla="*/ 14 w 153"/>
                <a:gd name="T43" fmla="*/ 50 h 137"/>
                <a:gd name="T44" fmla="*/ 13 w 153"/>
                <a:gd name="T45" fmla="*/ 59 h 137"/>
                <a:gd name="T46" fmla="*/ 11 w 153"/>
                <a:gd name="T47" fmla="*/ 71 h 137"/>
                <a:gd name="T48" fmla="*/ 2 w 153"/>
                <a:gd name="T49" fmla="*/ 81 h 137"/>
                <a:gd name="T50" fmla="*/ 0 w 153"/>
                <a:gd name="T51" fmla="*/ 109 h 137"/>
                <a:gd name="T52" fmla="*/ 14 w 153"/>
                <a:gd name="T53" fmla="*/ 127 h 137"/>
                <a:gd name="T54" fmla="*/ 36 w 153"/>
                <a:gd name="T55" fmla="*/ 135 h 137"/>
                <a:gd name="T56" fmla="*/ 43 w 153"/>
                <a:gd name="T57" fmla="*/ 146 h 137"/>
                <a:gd name="T58" fmla="*/ 44 w 153"/>
                <a:gd name="T59" fmla="*/ 160 h 137"/>
                <a:gd name="T60" fmla="*/ 67 w 153"/>
                <a:gd name="T61" fmla="*/ 163 h 137"/>
                <a:gd name="T62" fmla="*/ 83 w 153"/>
                <a:gd name="T63" fmla="*/ 153 h 1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137"/>
                <a:gd name="T98" fmla="*/ 153 w 153"/>
                <a:gd name="T99" fmla="*/ 137 h 1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137">
                  <a:moveTo>
                    <a:pt x="73" y="130"/>
                  </a:moveTo>
                  <a:cubicBezTo>
                    <a:pt x="75" y="128"/>
                    <a:pt x="77" y="126"/>
                    <a:pt x="78" y="124"/>
                  </a:cubicBezTo>
                  <a:cubicBezTo>
                    <a:pt x="78" y="121"/>
                    <a:pt x="76" y="117"/>
                    <a:pt x="77" y="114"/>
                  </a:cubicBezTo>
                  <a:cubicBezTo>
                    <a:pt x="78" y="112"/>
                    <a:pt x="80" y="110"/>
                    <a:pt x="81" y="108"/>
                  </a:cubicBezTo>
                  <a:cubicBezTo>
                    <a:pt x="83" y="106"/>
                    <a:pt x="86" y="105"/>
                    <a:pt x="88" y="104"/>
                  </a:cubicBezTo>
                  <a:cubicBezTo>
                    <a:pt x="90" y="102"/>
                    <a:pt x="91" y="98"/>
                    <a:pt x="94" y="97"/>
                  </a:cubicBezTo>
                  <a:cubicBezTo>
                    <a:pt x="95" y="97"/>
                    <a:pt x="96" y="99"/>
                    <a:pt x="98" y="100"/>
                  </a:cubicBezTo>
                  <a:cubicBezTo>
                    <a:pt x="99" y="100"/>
                    <a:pt x="100" y="100"/>
                    <a:pt x="100" y="99"/>
                  </a:cubicBezTo>
                  <a:cubicBezTo>
                    <a:pt x="101" y="99"/>
                    <a:pt x="101" y="96"/>
                    <a:pt x="101" y="97"/>
                  </a:cubicBezTo>
                  <a:cubicBezTo>
                    <a:pt x="104" y="98"/>
                    <a:pt x="105" y="102"/>
                    <a:pt x="107" y="104"/>
                  </a:cubicBezTo>
                  <a:cubicBezTo>
                    <a:pt x="108" y="105"/>
                    <a:pt x="111" y="106"/>
                    <a:pt x="112" y="105"/>
                  </a:cubicBezTo>
                  <a:cubicBezTo>
                    <a:pt x="115" y="103"/>
                    <a:pt x="116" y="98"/>
                    <a:pt x="117" y="95"/>
                  </a:cubicBezTo>
                  <a:cubicBezTo>
                    <a:pt x="119" y="92"/>
                    <a:pt x="120" y="89"/>
                    <a:pt x="121" y="86"/>
                  </a:cubicBezTo>
                  <a:cubicBezTo>
                    <a:pt x="121" y="84"/>
                    <a:pt x="120" y="82"/>
                    <a:pt x="121" y="80"/>
                  </a:cubicBezTo>
                  <a:cubicBezTo>
                    <a:pt x="123" y="77"/>
                    <a:pt x="126" y="76"/>
                    <a:pt x="128" y="73"/>
                  </a:cubicBezTo>
                  <a:cubicBezTo>
                    <a:pt x="129" y="70"/>
                    <a:pt x="128" y="66"/>
                    <a:pt x="130" y="63"/>
                  </a:cubicBezTo>
                  <a:cubicBezTo>
                    <a:pt x="131" y="61"/>
                    <a:pt x="133" y="60"/>
                    <a:pt x="134" y="58"/>
                  </a:cubicBezTo>
                  <a:cubicBezTo>
                    <a:pt x="135" y="57"/>
                    <a:pt x="134" y="55"/>
                    <a:pt x="134" y="54"/>
                  </a:cubicBezTo>
                  <a:cubicBezTo>
                    <a:pt x="134" y="52"/>
                    <a:pt x="136" y="50"/>
                    <a:pt x="137" y="48"/>
                  </a:cubicBezTo>
                  <a:cubicBezTo>
                    <a:pt x="138" y="44"/>
                    <a:pt x="139" y="40"/>
                    <a:pt x="142" y="37"/>
                  </a:cubicBezTo>
                  <a:cubicBezTo>
                    <a:pt x="144" y="35"/>
                    <a:pt x="150" y="36"/>
                    <a:pt x="152" y="33"/>
                  </a:cubicBezTo>
                  <a:cubicBezTo>
                    <a:pt x="153" y="30"/>
                    <a:pt x="151" y="26"/>
                    <a:pt x="150" y="23"/>
                  </a:cubicBezTo>
                  <a:cubicBezTo>
                    <a:pt x="149" y="21"/>
                    <a:pt x="145" y="22"/>
                    <a:pt x="144" y="20"/>
                  </a:cubicBezTo>
                  <a:cubicBezTo>
                    <a:pt x="144" y="18"/>
                    <a:pt x="145" y="15"/>
                    <a:pt x="146" y="14"/>
                  </a:cubicBezTo>
                  <a:cubicBezTo>
                    <a:pt x="145" y="13"/>
                    <a:pt x="144" y="11"/>
                    <a:pt x="143" y="10"/>
                  </a:cubicBezTo>
                  <a:cubicBezTo>
                    <a:pt x="141" y="8"/>
                    <a:pt x="140" y="4"/>
                    <a:pt x="138" y="2"/>
                  </a:cubicBezTo>
                  <a:cubicBezTo>
                    <a:pt x="136" y="2"/>
                    <a:pt x="133" y="2"/>
                    <a:pt x="131" y="3"/>
                  </a:cubicBezTo>
                  <a:cubicBezTo>
                    <a:pt x="129" y="4"/>
                    <a:pt x="127" y="6"/>
                    <a:pt x="126" y="7"/>
                  </a:cubicBezTo>
                  <a:cubicBezTo>
                    <a:pt x="124" y="8"/>
                    <a:pt x="122" y="9"/>
                    <a:pt x="120" y="9"/>
                  </a:cubicBezTo>
                  <a:cubicBezTo>
                    <a:pt x="115" y="9"/>
                    <a:pt x="111" y="7"/>
                    <a:pt x="107" y="7"/>
                  </a:cubicBezTo>
                  <a:cubicBezTo>
                    <a:pt x="103" y="6"/>
                    <a:pt x="98" y="6"/>
                    <a:pt x="95" y="8"/>
                  </a:cubicBezTo>
                  <a:cubicBezTo>
                    <a:pt x="92" y="9"/>
                    <a:pt x="90" y="13"/>
                    <a:pt x="87" y="14"/>
                  </a:cubicBezTo>
                  <a:cubicBezTo>
                    <a:pt x="85" y="15"/>
                    <a:pt x="83" y="15"/>
                    <a:pt x="81" y="15"/>
                  </a:cubicBezTo>
                  <a:cubicBezTo>
                    <a:pt x="78" y="13"/>
                    <a:pt x="76" y="10"/>
                    <a:pt x="73" y="9"/>
                  </a:cubicBezTo>
                  <a:cubicBezTo>
                    <a:pt x="70" y="7"/>
                    <a:pt x="66" y="7"/>
                    <a:pt x="63" y="7"/>
                  </a:cubicBezTo>
                  <a:cubicBezTo>
                    <a:pt x="60" y="7"/>
                    <a:pt x="58" y="10"/>
                    <a:pt x="56" y="9"/>
                  </a:cubicBezTo>
                  <a:cubicBezTo>
                    <a:pt x="53" y="9"/>
                    <a:pt x="51" y="6"/>
                    <a:pt x="48" y="5"/>
                  </a:cubicBezTo>
                  <a:cubicBezTo>
                    <a:pt x="43" y="3"/>
                    <a:pt x="38" y="1"/>
                    <a:pt x="32" y="0"/>
                  </a:cubicBezTo>
                  <a:cubicBezTo>
                    <a:pt x="28" y="0"/>
                    <a:pt x="23" y="0"/>
                    <a:pt x="19" y="2"/>
                  </a:cubicBezTo>
                  <a:cubicBezTo>
                    <a:pt x="17" y="4"/>
                    <a:pt x="18" y="9"/>
                    <a:pt x="16" y="12"/>
                  </a:cubicBezTo>
                  <a:cubicBezTo>
                    <a:pt x="15" y="15"/>
                    <a:pt x="12" y="16"/>
                    <a:pt x="12" y="18"/>
                  </a:cubicBezTo>
                  <a:cubicBezTo>
                    <a:pt x="11" y="21"/>
                    <a:pt x="12" y="25"/>
                    <a:pt x="13" y="28"/>
                  </a:cubicBezTo>
                  <a:cubicBezTo>
                    <a:pt x="12" y="31"/>
                    <a:pt x="10" y="33"/>
                    <a:pt x="10" y="35"/>
                  </a:cubicBezTo>
                  <a:cubicBezTo>
                    <a:pt x="10" y="38"/>
                    <a:pt x="11" y="40"/>
                    <a:pt x="12" y="42"/>
                  </a:cubicBezTo>
                  <a:cubicBezTo>
                    <a:pt x="12" y="44"/>
                    <a:pt x="15" y="45"/>
                    <a:pt x="15" y="47"/>
                  </a:cubicBezTo>
                  <a:cubicBezTo>
                    <a:pt x="15" y="49"/>
                    <a:pt x="11" y="47"/>
                    <a:pt x="11" y="49"/>
                  </a:cubicBezTo>
                  <a:cubicBezTo>
                    <a:pt x="10" y="51"/>
                    <a:pt x="14" y="52"/>
                    <a:pt x="13" y="54"/>
                  </a:cubicBezTo>
                  <a:cubicBezTo>
                    <a:pt x="13" y="56"/>
                    <a:pt x="10" y="57"/>
                    <a:pt x="9" y="59"/>
                  </a:cubicBezTo>
                  <a:cubicBezTo>
                    <a:pt x="7" y="61"/>
                    <a:pt x="8" y="64"/>
                    <a:pt x="6" y="67"/>
                  </a:cubicBezTo>
                  <a:cubicBezTo>
                    <a:pt x="6" y="68"/>
                    <a:pt x="2" y="67"/>
                    <a:pt x="2" y="68"/>
                  </a:cubicBezTo>
                  <a:cubicBezTo>
                    <a:pt x="0" y="72"/>
                    <a:pt x="1" y="77"/>
                    <a:pt x="1" y="81"/>
                  </a:cubicBezTo>
                  <a:cubicBezTo>
                    <a:pt x="1" y="84"/>
                    <a:pt x="0" y="88"/>
                    <a:pt x="0" y="91"/>
                  </a:cubicBezTo>
                  <a:cubicBezTo>
                    <a:pt x="1" y="97"/>
                    <a:pt x="1" y="102"/>
                    <a:pt x="2" y="108"/>
                  </a:cubicBezTo>
                  <a:cubicBezTo>
                    <a:pt x="5" y="107"/>
                    <a:pt x="8" y="106"/>
                    <a:pt x="12" y="106"/>
                  </a:cubicBezTo>
                  <a:cubicBezTo>
                    <a:pt x="15" y="106"/>
                    <a:pt x="18" y="107"/>
                    <a:pt x="21" y="108"/>
                  </a:cubicBezTo>
                  <a:cubicBezTo>
                    <a:pt x="25" y="109"/>
                    <a:pt x="28" y="111"/>
                    <a:pt x="30" y="113"/>
                  </a:cubicBezTo>
                  <a:cubicBezTo>
                    <a:pt x="32" y="115"/>
                    <a:pt x="32" y="119"/>
                    <a:pt x="34" y="122"/>
                  </a:cubicBezTo>
                  <a:cubicBezTo>
                    <a:pt x="34" y="122"/>
                    <a:pt x="36" y="121"/>
                    <a:pt x="36" y="122"/>
                  </a:cubicBezTo>
                  <a:cubicBezTo>
                    <a:pt x="36" y="123"/>
                    <a:pt x="34" y="124"/>
                    <a:pt x="34" y="125"/>
                  </a:cubicBezTo>
                  <a:cubicBezTo>
                    <a:pt x="34" y="128"/>
                    <a:pt x="35" y="132"/>
                    <a:pt x="37" y="134"/>
                  </a:cubicBezTo>
                  <a:cubicBezTo>
                    <a:pt x="39" y="136"/>
                    <a:pt x="42" y="136"/>
                    <a:pt x="44" y="136"/>
                  </a:cubicBezTo>
                  <a:cubicBezTo>
                    <a:pt x="48" y="137"/>
                    <a:pt x="52" y="137"/>
                    <a:pt x="56" y="136"/>
                  </a:cubicBezTo>
                  <a:cubicBezTo>
                    <a:pt x="61" y="136"/>
                    <a:pt x="66" y="136"/>
                    <a:pt x="71" y="133"/>
                  </a:cubicBezTo>
                  <a:cubicBezTo>
                    <a:pt x="72" y="132"/>
                    <a:pt x="68" y="129"/>
                    <a:pt x="69" y="128"/>
                  </a:cubicBezTo>
                  <a:cubicBezTo>
                    <a:pt x="70" y="127"/>
                    <a:pt x="72" y="129"/>
                    <a:pt x="73" y="130"/>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09" name="Freeform 2566"/>
            <p:cNvSpPr>
              <a:spLocks noChangeAspect="1"/>
            </p:cNvSpPr>
            <p:nvPr/>
          </p:nvSpPr>
          <p:spPr bwMode="auto">
            <a:xfrm>
              <a:off x="17373148" y="9955579"/>
              <a:ext cx="1614935" cy="1255700"/>
            </a:xfrm>
            <a:custGeom>
              <a:avLst/>
              <a:gdLst>
                <a:gd name="T0" fmla="*/ 206 w 200"/>
                <a:gd name="T1" fmla="*/ 175 h 172"/>
                <a:gd name="T2" fmla="*/ 206 w 200"/>
                <a:gd name="T3" fmla="*/ 157 h 172"/>
                <a:gd name="T4" fmla="*/ 234 w 200"/>
                <a:gd name="T5" fmla="*/ 122 h 172"/>
                <a:gd name="T6" fmla="*/ 233 w 200"/>
                <a:gd name="T7" fmla="*/ 98 h 172"/>
                <a:gd name="T8" fmla="*/ 233 w 200"/>
                <a:gd name="T9" fmla="*/ 72 h 172"/>
                <a:gd name="T10" fmla="*/ 241 w 200"/>
                <a:gd name="T11" fmla="*/ 55 h 172"/>
                <a:gd name="T12" fmla="*/ 233 w 200"/>
                <a:gd name="T13" fmla="*/ 49 h 172"/>
                <a:gd name="T14" fmla="*/ 234 w 200"/>
                <a:gd name="T15" fmla="*/ 42 h 172"/>
                <a:gd name="T16" fmla="*/ 229 w 200"/>
                <a:gd name="T17" fmla="*/ 36 h 172"/>
                <a:gd name="T18" fmla="*/ 230 w 200"/>
                <a:gd name="T19" fmla="*/ 25 h 172"/>
                <a:gd name="T20" fmla="*/ 225 w 200"/>
                <a:gd name="T21" fmla="*/ 11 h 172"/>
                <a:gd name="T22" fmla="*/ 208 w 200"/>
                <a:gd name="T23" fmla="*/ 18 h 172"/>
                <a:gd name="T24" fmla="*/ 201 w 200"/>
                <a:gd name="T25" fmla="*/ 7 h 172"/>
                <a:gd name="T26" fmla="*/ 187 w 200"/>
                <a:gd name="T27" fmla="*/ 6 h 172"/>
                <a:gd name="T28" fmla="*/ 178 w 200"/>
                <a:gd name="T29" fmla="*/ 0 h 172"/>
                <a:gd name="T30" fmla="*/ 83 w 200"/>
                <a:gd name="T31" fmla="*/ 71 h 172"/>
                <a:gd name="T32" fmla="*/ 64 w 200"/>
                <a:gd name="T33" fmla="*/ 78 h 172"/>
                <a:gd name="T34" fmla="*/ 64 w 200"/>
                <a:gd name="T35" fmla="*/ 132 h 172"/>
                <a:gd name="T36" fmla="*/ 59 w 200"/>
                <a:gd name="T37" fmla="*/ 133 h 172"/>
                <a:gd name="T38" fmla="*/ 57 w 200"/>
                <a:gd name="T39" fmla="*/ 138 h 172"/>
                <a:gd name="T40" fmla="*/ 52 w 200"/>
                <a:gd name="T41" fmla="*/ 139 h 172"/>
                <a:gd name="T42" fmla="*/ 49 w 200"/>
                <a:gd name="T43" fmla="*/ 144 h 172"/>
                <a:gd name="T44" fmla="*/ 17 w 200"/>
                <a:gd name="T45" fmla="*/ 147 h 172"/>
                <a:gd name="T46" fmla="*/ 12 w 200"/>
                <a:gd name="T47" fmla="*/ 152 h 172"/>
                <a:gd name="T48" fmla="*/ 1 w 200"/>
                <a:gd name="T49" fmla="*/ 151 h 172"/>
                <a:gd name="T50" fmla="*/ 0 w 200"/>
                <a:gd name="T51" fmla="*/ 162 h 172"/>
                <a:gd name="T52" fmla="*/ 2 w 200"/>
                <a:gd name="T53" fmla="*/ 170 h 172"/>
                <a:gd name="T54" fmla="*/ 10 w 200"/>
                <a:gd name="T55" fmla="*/ 176 h 172"/>
                <a:gd name="T56" fmla="*/ 13 w 200"/>
                <a:gd name="T57" fmla="*/ 177 h 172"/>
                <a:gd name="T58" fmla="*/ 10 w 200"/>
                <a:gd name="T59" fmla="*/ 186 h 172"/>
                <a:gd name="T60" fmla="*/ 24 w 200"/>
                <a:gd name="T61" fmla="*/ 192 h 172"/>
                <a:gd name="T62" fmla="*/ 29 w 200"/>
                <a:gd name="T63" fmla="*/ 190 h 172"/>
                <a:gd name="T64" fmla="*/ 34 w 200"/>
                <a:gd name="T65" fmla="*/ 194 h 172"/>
                <a:gd name="T66" fmla="*/ 31 w 200"/>
                <a:gd name="T67" fmla="*/ 198 h 172"/>
                <a:gd name="T68" fmla="*/ 33 w 200"/>
                <a:gd name="T69" fmla="*/ 205 h 172"/>
                <a:gd name="T70" fmla="*/ 35 w 200"/>
                <a:gd name="T71" fmla="*/ 206 h 172"/>
                <a:gd name="T72" fmla="*/ 36 w 200"/>
                <a:gd name="T73" fmla="*/ 204 h 172"/>
                <a:gd name="T74" fmla="*/ 37 w 200"/>
                <a:gd name="T75" fmla="*/ 198 h 172"/>
                <a:gd name="T76" fmla="*/ 42 w 200"/>
                <a:gd name="T77" fmla="*/ 195 h 172"/>
                <a:gd name="T78" fmla="*/ 51 w 200"/>
                <a:gd name="T79" fmla="*/ 205 h 172"/>
                <a:gd name="T80" fmla="*/ 55 w 200"/>
                <a:gd name="T81" fmla="*/ 206 h 172"/>
                <a:gd name="T82" fmla="*/ 54 w 200"/>
                <a:gd name="T83" fmla="*/ 194 h 172"/>
                <a:gd name="T84" fmla="*/ 59 w 200"/>
                <a:gd name="T85" fmla="*/ 187 h 172"/>
                <a:gd name="T86" fmla="*/ 63 w 200"/>
                <a:gd name="T87" fmla="*/ 175 h 172"/>
                <a:gd name="T88" fmla="*/ 78 w 200"/>
                <a:gd name="T89" fmla="*/ 172 h 172"/>
                <a:gd name="T90" fmla="*/ 98 w 200"/>
                <a:gd name="T91" fmla="*/ 178 h 172"/>
                <a:gd name="T92" fmla="*/ 107 w 200"/>
                <a:gd name="T93" fmla="*/ 183 h 172"/>
                <a:gd name="T94" fmla="*/ 116 w 200"/>
                <a:gd name="T95" fmla="*/ 181 h 172"/>
                <a:gd name="T96" fmla="*/ 128 w 200"/>
                <a:gd name="T97" fmla="*/ 183 h 172"/>
                <a:gd name="T98" fmla="*/ 137 w 200"/>
                <a:gd name="T99" fmla="*/ 190 h 172"/>
                <a:gd name="T100" fmla="*/ 145 w 200"/>
                <a:gd name="T101" fmla="*/ 189 h 172"/>
                <a:gd name="T102" fmla="*/ 154 w 200"/>
                <a:gd name="T103" fmla="*/ 182 h 172"/>
                <a:gd name="T104" fmla="*/ 169 w 200"/>
                <a:gd name="T105" fmla="*/ 181 h 172"/>
                <a:gd name="T106" fmla="*/ 184 w 200"/>
                <a:gd name="T107" fmla="*/ 183 h 172"/>
                <a:gd name="T108" fmla="*/ 192 w 200"/>
                <a:gd name="T109" fmla="*/ 181 h 172"/>
                <a:gd name="T110" fmla="*/ 198 w 200"/>
                <a:gd name="T111" fmla="*/ 176 h 172"/>
                <a:gd name="T112" fmla="*/ 206 w 200"/>
                <a:gd name="T113" fmla="*/ 175 h 1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
                <a:gd name="T172" fmla="*/ 0 h 172"/>
                <a:gd name="T173" fmla="*/ 200 w 200"/>
                <a:gd name="T174" fmla="*/ 172 h 1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 h="172">
                  <a:moveTo>
                    <a:pt x="171" y="146"/>
                  </a:moveTo>
                  <a:lnTo>
                    <a:pt x="171" y="131"/>
                  </a:lnTo>
                  <a:lnTo>
                    <a:pt x="194" y="102"/>
                  </a:lnTo>
                  <a:lnTo>
                    <a:pt x="193" y="82"/>
                  </a:lnTo>
                  <a:lnTo>
                    <a:pt x="193" y="60"/>
                  </a:lnTo>
                  <a:lnTo>
                    <a:pt x="200" y="46"/>
                  </a:lnTo>
                  <a:lnTo>
                    <a:pt x="193" y="41"/>
                  </a:lnTo>
                  <a:lnTo>
                    <a:pt x="194" y="35"/>
                  </a:lnTo>
                  <a:lnTo>
                    <a:pt x="190" y="30"/>
                  </a:lnTo>
                  <a:lnTo>
                    <a:pt x="191" y="21"/>
                  </a:lnTo>
                  <a:lnTo>
                    <a:pt x="187" y="9"/>
                  </a:lnTo>
                  <a:cubicBezTo>
                    <a:pt x="182" y="11"/>
                    <a:pt x="178" y="14"/>
                    <a:pt x="173" y="15"/>
                  </a:cubicBezTo>
                  <a:cubicBezTo>
                    <a:pt x="172" y="13"/>
                    <a:pt x="171" y="8"/>
                    <a:pt x="167" y="6"/>
                  </a:cubicBezTo>
                  <a:cubicBezTo>
                    <a:pt x="164" y="4"/>
                    <a:pt x="159" y="7"/>
                    <a:pt x="155" y="5"/>
                  </a:cubicBezTo>
                  <a:cubicBezTo>
                    <a:pt x="152" y="5"/>
                    <a:pt x="150" y="2"/>
                    <a:pt x="148" y="0"/>
                  </a:cubicBezTo>
                  <a:lnTo>
                    <a:pt x="69" y="59"/>
                  </a:lnTo>
                  <a:lnTo>
                    <a:pt x="53" y="65"/>
                  </a:lnTo>
                  <a:lnTo>
                    <a:pt x="53" y="110"/>
                  </a:lnTo>
                  <a:cubicBezTo>
                    <a:pt x="52" y="110"/>
                    <a:pt x="50" y="110"/>
                    <a:pt x="49" y="111"/>
                  </a:cubicBezTo>
                  <a:cubicBezTo>
                    <a:pt x="48" y="112"/>
                    <a:pt x="48" y="114"/>
                    <a:pt x="47" y="115"/>
                  </a:cubicBezTo>
                  <a:cubicBezTo>
                    <a:pt x="46" y="116"/>
                    <a:pt x="44" y="115"/>
                    <a:pt x="43" y="116"/>
                  </a:cubicBezTo>
                  <a:lnTo>
                    <a:pt x="41" y="120"/>
                  </a:lnTo>
                  <a:lnTo>
                    <a:pt x="14" y="123"/>
                  </a:lnTo>
                  <a:cubicBezTo>
                    <a:pt x="13" y="124"/>
                    <a:pt x="12" y="127"/>
                    <a:pt x="10" y="127"/>
                  </a:cubicBezTo>
                  <a:lnTo>
                    <a:pt x="1" y="126"/>
                  </a:lnTo>
                  <a:cubicBezTo>
                    <a:pt x="0" y="129"/>
                    <a:pt x="0" y="132"/>
                    <a:pt x="0" y="135"/>
                  </a:cubicBezTo>
                  <a:cubicBezTo>
                    <a:pt x="0" y="138"/>
                    <a:pt x="1" y="140"/>
                    <a:pt x="2" y="142"/>
                  </a:cubicBezTo>
                  <a:cubicBezTo>
                    <a:pt x="4" y="144"/>
                    <a:pt x="6" y="145"/>
                    <a:pt x="8" y="147"/>
                  </a:cubicBezTo>
                  <a:cubicBezTo>
                    <a:pt x="9" y="148"/>
                    <a:pt x="11" y="147"/>
                    <a:pt x="11" y="148"/>
                  </a:cubicBezTo>
                  <a:cubicBezTo>
                    <a:pt x="12" y="151"/>
                    <a:pt x="7" y="153"/>
                    <a:pt x="8" y="155"/>
                  </a:cubicBezTo>
                  <a:cubicBezTo>
                    <a:pt x="11" y="159"/>
                    <a:pt x="16" y="159"/>
                    <a:pt x="20" y="160"/>
                  </a:cubicBezTo>
                  <a:cubicBezTo>
                    <a:pt x="21" y="161"/>
                    <a:pt x="23" y="158"/>
                    <a:pt x="24" y="159"/>
                  </a:cubicBezTo>
                  <a:cubicBezTo>
                    <a:pt x="26" y="159"/>
                    <a:pt x="27" y="161"/>
                    <a:pt x="28" y="162"/>
                  </a:cubicBezTo>
                  <a:cubicBezTo>
                    <a:pt x="28" y="163"/>
                    <a:pt x="26" y="164"/>
                    <a:pt x="26" y="165"/>
                  </a:cubicBezTo>
                  <a:cubicBezTo>
                    <a:pt x="26" y="167"/>
                    <a:pt x="26" y="169"/>
                    <a:pt x="27" y="171"/>
                  </a:cubicBezTo>
                  <a:cubicBezTo>
                    <a:pt x="27" y="172"/>
                    <a:pt x="28" y="171"/>
                    <a:pt x="29" y="172"/>
                  </a:cubicBezTo>
                  <a:cubicBezTo>
                    <a:pt x="29" y="171"/>
                    <a:pt x="30" y="171"/>
                    <a:pt x="30" y="170"/>
                  </a:cubicBezTo>
                  <a:cubicBezTo>
                    <a:pt x="31" y="169"/>
                    <a:pt x="30" y="166"/>
                    <a:pt x="31" y="165"/>
                  </a:cubicBezTo>
                  <a:cubicBezTo>
                    <a:pt x="32" y="163"/>
                    <a:pt x="34" y="162"/>
                    <a:pt x="35" y="163"/>
                  </a:cubicBezTo>
                  <a:cubicBezTo>
                    <a:pt x="38" y="164"/>
                    <a:pt x="39" y="169"/>
                    <a:pt x="42" y="171"/>
                  </a:cubicBezTo>
                  <a:cubicBezTo>
                    <a:pt x="43" y="172"/>
                    <a:pt x="44" y="172"/>
                    <a:pt x="46" y="172"/>
                  </a:cubicBezTo>
                  <a:cubicBezTo>
                    <a:pt x="45" y="169"/>
                    <a:pt x="44" y="165"/>
                    <a:pt x="45" y="162"/>
                  </a:cubicBezTo>
                  <a:cubicBezTo>
                    <a:pt x="45" y="160"/>
                    <a:pt x="48" y="159"/>
                    <a:pt x="49" y="156"/>
                  </a:cubicBezTo>
                  <a:cubicBezTo>
                    <a:pt x="51" y="153"/>
                    <a:pt x="50" y="148"/>
                    <a:pt x="52" y="146"/>
                  </a:cubicBezTo>
                  <a:cubicBezTo>
                    <a:pt x="56" y="144"/>
                    <a:pt x="61" y="144"/>
                    <a:pt x="65" y="144"/>
                  </a:cubicBezTo>
                  <a:cubicBezTo>
                    <a:pt x="71" y="145"/>
                    <a:pt x="76" y="147"/>
                    <a:pt x="81" y="149"/>
                  </a:cubicBezTo>
                  <a:cubicBezTo>
                    <a:pt x="84" y="150"/>
                    <a:pt x="86" y="153"/>
                    <a:pt x="89" y="153"/>
                  </a:cubicBezTo>
                  <a:cubicBezTo>
                    <a:pt x="91" y="154"/>
                    <a:pt x="93" y="151"/>
                    <a:pt x="96" y="151"/>
                  </a:cubicBezTo>
                  <a:cubicBezTo>
                    <a:pt x="99" y="151"/>
                    <a:pt x="103" y="151"/>
                    <a:pt x="106" y="153"/>
                  </a:cubicBezTo>
                  <a:cubicBezTo>
                    <a:pt x="109" y="154"/>
                    <a:pt x="111" y="157"/>
                    <a:pt x="114" y="159"/>
                  </a:cubicBezTo>
                  <a:cubicBezTo>
                    <a:pt x="116" y="159"/>
                    <a:pt x="118" y="159"/>
                    <a:pt x="120" y="158"/>
                  </a:cubicBezTo>
                  <a:cubicBezTo>
                    <a:pt x="123" y="157"/>
                    <a:pt x="125" y="153"/>
                    <a:pt x="128" y="152"/>
                  </a:cubicBezTo>
                  <a:cubicBezTo>
                    <a:pt x="131" y="150"/>
                    <a:pt x="136" y="150"/>
                    <a:pt x="140" y="151"/>
                  </a:cubicBezTo>
                  <a:cubicBezTo>
                    <a:pt x="144" y="151"/>
                    <a:pt x="148" y="153"/>
                    <a:pt x="153" y="153"/>
                  </a:cubicBezTo>
                  <a:cubicBezTo>
                    <a:pt x="155" y="153"/>
                    <a:pt x="157" y="152"/>
                    <a:pt x="159" y="151"/>
                  </a:cubicBezTo>
                  <a:cubicBezTo>
                    <a:pt x="160" y="150"/>
                    <a:pt x="162" y="148"/>
                    <a:pt x="164" y="147"/>
                  </a:cubicBezTo>
                  <a:cubicBezTo>
                    <a:pt x="166" y="146"/>
                    <a:pt x="169" y="146"/>
                    <a:pt x="171" y="146"/>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10" name="Freeform 2568"/>
            <p:cNvSpPr>
              <a:spLocks noChangeAspect="1"/>
            </p:cNvSpPr>
            <p:nvPr/>
          </p:nvSpPr>
          <p:spPr bwMode="auto">
            <a:xfrm>
              <a:off x="18105695" y="8387957"/>
              <a:ext cx="416220" cy="807808"/>
            </a:xfrm>
            <a:custGeom>
              <a:avLst/>
              <a:gdLst>
                <a:gd name="T0" fmla="*/ 31 w 53"/>
                <a:gd name="T1" fmla="*/ 133 h 111"/>
                <a:gd name="T2" fmla="*/ 39 w 53"/>
                <a:gd name="T3" fmla="*/ 128 h 111"/>
                <a:gd name="T4" fmla="*/ 42 w 53"/>
                <a:gd name="T5" fmla="*/ 121 h 111"/>
                <a:gd name="T6" fmla="*/ 39 w 53"/>
                <a:gd name="T7" fmla="*/ 108 h 111"/>
                <a:gd name="T8" fmla="*/ 45 w 53"/>
                <a:gd name="T9" fmla="*/ 104 h 111"/>
                <a:gd name="T10" fmla="*/ 52 w 53"/>
                <a:gd name="T11" fmla="*/ 97 h 111"/>
                <a:gd name="T12" fmla="*/ 62 w 53"/>
                <a:gd name="T13" fmla="*/ 91 h 111"/>
                <a:gd name="T14" fmla="*/ 59 w 53"/>
                <a:gd name="T15" fmla="*/ 87 h 111"/>
                <a:gd name="T16" fmla="*/ 61 w 53"/>
                <a:gd name="T17" fmla="*/ 78 h 111"/>
                <a:gd name="T18" fmla="*/ 45 w 53"/>
                <a:gd name="T19" fmla="*/ 69 h 111"/>
                <a:gd name="T20" fmla="*/ 40 w 53"/>
                <a:gd name="T21" fmla="*/ 66 h 111"/>
                <a:gd name="T22" fmla="*/ 38 w 53"/>
                <a:gd name="T23" fmla="*/ 58 h 111"/>
                <a:gd name="T24" fmla="*/ 46 w 53"/>
                <a:gd name="T25" fmla="*/ 54 h 111"/>
                <a:gd name="T26" fmla="*/ 52 w 53"/>
                <a:gd name="T27" fmla="*/ 42 h 111"/>
                <a:gd name="T28" fmla="*/ 52 w 53"/>
                <a:gd name="T29" fmla="*/ 30 h 111"/>
                <a:gd name="T30" fmla="*/ 45 w 53"/>
                <a:gd name="T31" fmla="*/ 25 h 111"/>
                <a:gd name="T32" fmla="*/ 44 w 53"/>
                <a:gd name="T33" fmla="*/ 20 h 111"/>
                <a:gd name="T34" fmla="*/ 50 w 53"/>
                <a:gd name="T35" fmla="*/ 17 h 111"/>
                <a:gd name="T36" fmla="*/ 53 w 53"/>
                <a:gd name="T37" fmla="*/ 10 h 111"/>
                <a:gd name="T38" fmla="*/ 52 w 53"/>
                <a:gd name="T39" fmla="*/ 5 h 111"/>
                <a:gd name="T40" fmla="*/ 46 w 53"/>
                <a:gd name="T41" fmla="*/ 11 h 111"/>
                <a:gd name="T42" fmla="*/ 40 w 53"/>
                <a:gd name="T43" fmla="*/ 10 h 111"/>
                <a:gd name="T44" fmla="*/ 43 w 53"/>
                <a:gd name="T45" fmla="*/ 4 h 111"/>
                <a:gd name="T46" fmla="*/ 36 w 53"/>
                <a:gd name="T47" fmla="*/ 1 h 111"/>
                <a:gd name="T48" fmla="*/ 26 w 53"/>
                <a:gd name="T49" fmla="*/ 1 h 111"/>
                <a:gd name="T50" fmla="*/ 17 w 53"/>
                <a:gd name="T51" fmla="*/ 7 h 111"/>
                <a:gd name="T52" fmla="*/ 17 w 53"/>
                <a:gd name="T53" fmla="*/ 11 h 111"/>
                <a:gd name="T54" fmla="*/ 13 w 53"/>
                <a:gd name="T55" fmla="*/ 14 h 111"/>
                <a:gd name="T56" fmla="*/ 11 w 53"/>
                <a:gd name="T57" fmla="*/ 17 h 111"/>
                <a:gd name="T58" fmla="*/ 14 w 53"/>
                <a:gd name="T59" fmla="*/ 22 h 111"/>
                <a:gd name="T60" fmla="*/ 13 w 53"/>
                <a:gd name="T61" fmla="*/ 26 h 111"/>
                <a:gd name="T62" fmla="*/ 14 w 53"/>
                <a:gd name="T63" fmla="*/ 40 h 111"/>
                <a:gd name="T64" fmla="*/ 12 w 53"/>
                <a:gd name="T65" fmla="*/ 50 h 111"/>
                <a:gd name="T66" fmla="*/ 7 w 53"/>
                <a:gd name="T67" fmla="*/ 55 h 111"/>
                <a:gd name="T68" fmla="*/ 1 w 53"/>
                <a:gd name="T69" fmla="*/ 62 h 111"/>
                <a:gd name="T70" fmla="*/ 1 w 53"/>
                <a:gd name="T71" fmla="*/ 68 h 111"/>
                <a:gd name="T72" fmla="*/ 5 w 53"/>
                <a:gd name="T73" fmla="*/ 78 h 111"/>
                <a:gd name="T74" fmla="*/ 13 w 53"/>
                <a:gd name="T75" fmla="*/ 84 h 111"/>
                <a:gd name="T76" fmla="*/ 13 w 53"/>
                <a:gd name="T77" fmla="*/ 91 h 111"/>
                <a:gd name="T78" fmla="*/ 19 w 53"/>
                <a:gd name="T79" fmla="*/ 96 h 111"/>
                <a:gd name="T80" fmla="*/ 25 w 53"/>
                <a:gd name="T81" fmla="*/ 98 h 111"/>
                <a:gd name="T82" fmla="*/ 31 w 53"/>
                <a:gd name="T83" fmla="*/ 133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
                <a:gd name="T127" fmla="*/ 0 h 111"/>
                <a:gd name="T128" fmla="*/ 53 w 53"/>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 h="111">
                  <a:moveTo>
                    <a:pt x="26" y="111"/>
                  </a:moveTo>
                  <a:cubicBezTo>
                    <a:pt x="28" y="110"/>
                    <a:pt x="31" y="109"/>
                    <a:pt x="33" y="107"/>
                  </a:cubicBezTo>
                  <a:cubicBezTo>
                    <a:pt x="34" y="105"/>
                    <a:pt x="35" y="103"/>
                    <a:pt x="35" y="101"/>
                  </a:cubicBezTo>
                  <a:cubicBezTo>
                    <a:pt x="35" y="97"/>
                    <a:pt x="33" y="94"/>
                    <a:pt x="33" y="90"/>
                  </a:cubicBezTo>
                  <a:cubicBezTo>
                    <a:pt x="34" y="88"/>
                    <a:pt x="37" y="89"/>
                    <a:pt x="38" y="87"/>
                  </a:cubicBezTo>
                  <a:cubicBezTo>
                    <a:pt x="40" y="86"/>
                    <a:pt x="42" y="83"/>
                    <a:pt x="44" y="81"/>
                  </a:cubicBezTo>
                  <a:cubicBezTo>
                    <a:pt x="46" y="79"/>
                    <a:pt x="50" y="78"/>
                    <a:pt x="52" y="76"/>
                  </a:cubicBezTo>
                  <a:cubicBezTo>
                    <a:pt x="53" y="75"/>
                    <a:pt x="50" y="74"/>
                    <a:pt x="50" y="73"/>
                  </a:cubicBezTo>
                  <a:cubicBezTo>
                    <a:pt x="49" y="70"/>
                    <a:pt x="50" y="67"/>
                    <a:pt x="51" y="65"/>
                  </a:cubicBezTo>
                  <a:cubicBezTo>
                    <a:pt x="47" y="63"/>
                    <a:pt x="42" y="61"/>
                    <a:pt x="38" y="58"/>
                  </a:cubicBezTo>
                  <a:cubicBezTo>
                    <a:pt x="37" y="58"/>
                    <a:pt x="35" y="57"/>
                    <a:pt x="34" y="55"/>
                  </a:cubicBezTo>
                  <a:cubicBezTo>
                    <a:pt x="33" y="53"/>
                    <a:pt x="31" y="51"/>
                    <a:pt x="32" y="48"/>
                  </a:cubicBezTo>
                  <a:cubicBezTo>
                    <a:pt x="33" y="46"/>
                    <a:pt x="37" y="47"/>
                    <a:pt x="39" y="45"/>
                  </a:cubicBezTo>
                  <a:cubicBezTo>
                    <a:pt x="41" y="42"/>
                    <a:pt x="43" y="39"/>
                    <a:pt x="44" y="35"/>
                  </a:cubicBezTo>
                  <a:cubicBezTo>
                    <a:pt x="45" y="32"/>
                    <a:pt x="46" y="28"/>
                    <a:pt x="44" y="25"/>
                  </a:cubicBezTo>
                  <a:cubicBezTo>
                    <a:pt x="43" y="22"/>
                    <a:pt x="39" y="23"/>
                    <a:pt x="38" y="21"/>
                  </a:cubicBezTo>
                  <a:cubicBezTo>
                    <a:pt x="36" y="20"/>
                    <a:pt x="36" y="18"/>
                    <a:pt x="37" y="17"/>
                  </a:cubicBezTo>
                  <a:cubicBezTo>
                    <a:pt x="38" y="15"/>
                    <a:pt x="41" y="15"/>
                    <a:pt x="42" y="14"/>
                  </a:cubicBezTo>
                  <a:cubicBezTo>
                    <a:pt x="43" y="12"/>
                    <a:pt x="45" y="10"/>
                    <a:pt x="45" y="8"/>
                  </a:cubicBezTo>
                  <a:cubicBezTo>
                    <a:pt x="45" y="7"/>
                    <a:pt x="46" y="3"/>
                    <a:pt x="44" y="4"/>
                  </a:cubicBezTo>
                  <a:cubicBezTo>
                    <a:pt x="42" y="4"/>
                    <a:pt x="41" y="8"/>
                    <a:pt x="39" y="9"/>
                  </a:cubicBezTo>
                  <a:cubicBezTo>
                    <a:pt x="38" y="10"/>
                    <a:pt x="35" y="10"/>
                    <a:pt x="34" y="8"/>
                  </a:cubicBezTo>
                  <a:cubicBezTo>
                    <a:pt x="33" y="7"/>
                    <a:pt x="37" y="5"/>
                    <a:pt x="36" y="3"/>
                  </a:cubicBezTo>
                  <a:cubicBezTo>
                    <a:pt x="35" y="1"/>
                    <a:pt x="32" y="2"/>
                    <a:pt x="30" y="1"/>
                  </a:cubicBezTo>
                  <a:cubicBezTo>
                    <a:pt x="27" y="1"/>
                    <a:pt x="25" y="0"/>
                    <a:pt x="22" y="1"/>
                  </a:cubicBezTo>
                  <a:cubicBezTo>
                    <a:pt x="19" y="2"/>
                    <a:pt x="17" y="4"/>
                    <a:pt x="14" y="6"/>
                  </a:cubicBezTo>
                  <a:cubicBezTo>
                    <a:pt x="14" y="6"/>
                    <a:pt x="14" y="8"/>
                    <a:pt x="14" y="9"/>
                  </a:cubicBezTo>
                  <a:cubicBezTo>
                    <a:pt x="13" y="10"/>
                    <a:pt x="12" y="11"/>
                    <a:pt x="11" y="12"/>
                  </a:cubicBezTo>
                  <a:cubicBezTo>
                    <a:pt x="11" y="13"/>
                    <a:pt x="9" y="13"/>
                    <a:pt x="9" y="14"/>
                  </a:cubicBezTo>
                  <a:cubicBezTo>
                    <a:pt x="9" y="15"/>
                    <a:pt x="11" y="16"/>
                    <a:pt x="12" y="18"/>
                  </a:cubicBezTo>
                  <a:cubicBezTo>
                    <a:pt x="12" y="20"/>
                    <a:pt x="11" y="21"/>
                    <a:pt x="11" y="22"/>
                  </a:cubicBezTo>
                  <a:cubicBezTo>
                    <a:pt x="11" y="26"/>
                    <a:pt x="12" y="29"/>
                    <a:pt x="12" y="33"/>
                  </a:cubicBezTo>
                  <a:cubicBezTo>
                    <a:pt x="12" y="36"/>
                    <a:pt x="12" y="40"/>
                    <a:pt x="10" y="42"/>
                  </a:cubicBezTo>
                  <a:cubicBezTo>
                    <a:pt x="10" y="44"/>
                    <a:pt x="7" y="45"/>
                    <a:pt x="6" y="46"/>
                  </a:cubicBezTo>
                  <a:cubicBezTo>
                    <a:pt x="4" y="48"/>
                    <a:pt x="2" y="50"/>
                    <a:pt x="1" y="52"/>
                  </a:cubicBezTo>
                  <a:cubicBezTo>
                    <a:pt x="0" y="54"/>
                    <a:pt x="0" y="56"/>
                    <a:pt x="1" y="57"/>
                  </a:cubicBezTo>
                  <a:cubicBezTo>
                    <a:pt x="1" y="60"/>
                    <a:pt x="2" y="63"/>
                    <a:pt x="4" y="65"/>
                  </a:cubicBezTo>
                  <a:cubicBezTo>
                    <a:pt x="6" y="67"/>
                    <a:pt x="9" y="68"/>
                    <a:pt x="11" y="70"/>
                  </a:cubicBezTo>
                  <a:cubicBezTo>
                    <a:pt x="12" y="72"/>
                    <a:pt x="10" y="74"/>
                    <a:pt x="11" y="76"/>
                  </a:cubicBezTo>
                  <a:cubicBezTo>
                    <a:pt x="12" y="78"/>
                    <a:pt x="14" y="79"/>
                    <a:pt x="16" y="80"/>
                  </a:cubicBezTo>
                  <a:cubicBezTo>
                    <a:pt x="17" y="81"/>
                    <a:pt x="20" y="81"/>
                    <a:pt x="21" y="82"/>
                  </a:cubicBezTo>
                  <a:lnTo>
                    <a:pt x="26" y="111"/>
                  </a:ln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11" name="Freeform 2569"/>
            <p:cNvSpPr>
              <a:spLocks noChangeAspect="1"/>
            </p:cNvSpPr>
            <p:nvPr/>
          </p:nvSpPr>
          <p:spPr bwMode="auto">
            <a:xfrm>
              <a:off x="18280505" y="12227031"/>
              <a:ext cx="591035" cy="655842"/>
            </a:xfrm>
            <a:custGeom>
              <a:avLst/>
              <a:gdLst>
                <a:gd name="T0" fmla="*/ 69 w 73"/>
                <a:gd name="T1" fmla="*/ 2 h 90"/>
                <a:gd name="T2" fmla="*/ 60 w 73"/>
                <a:gd name="T3" fmla="*/ 0 h 90"/>
                <a:gd name="T4" fmla="*/ 36 w 73"/>
                <a:gd name="T5" fmla="*/ 0 h 90"/>
                <a:gd name="T6" fmla="*/ 35 w 73"/>
                <a:gd name="T7" fmla="*/ 4 h 90"/>
                <a:gd name="T8" fmla="*/ 36 w 73"/>
                <a:gd name="T9" fmla="*/ 19 h 90"/>
                <a:gd name="T10" fmla="*/ 33 w 73"/>
                <a:gd name="T11" fmla="*/ 22 h 90"/>
                <a:gd name="T12" fmla="*/ 11 w 73"/>
                <a:gd name="T13" fmla="*/ 20 h 90"/>
                <a:gd name="T14" fmla="*/ 10 w 73"/>
                <a:gd name="T15" fmla="*/ 30 h 90"/>
                <a:gd name="T16" fmla="*/ 7 w 73"/>
                <a:gd name="T17" fmla="*/ 41 h 90"/>
                <a:gd name="T18" fmla="*/ 4 w 73"/>
                <a:gd name="T19" fmla="*/ 54 h 90"/>
                <a:gd name="T20" fmla="*/ 0 w 73"/>
                <a:gd name="T21" fmla="*/ 52 h 90"/>
                <a:gd name="T22" fmla="*/ 4 w 73"/>
                <a:gd name="T23" fmla="*/ 62 h 90"/>
                <a:gd name="T24" fmla="*/ 11 w 73"/>
                <a:gd name="T25" fmla="*/ 68 h 90"/>
                <a:gd name="T26" fmla="*/ 6 w 73"/>
                <a:gd name="T27" fmla="*/ 70 h 90"/>
                <a:gd name="T28" fmla="*/ 11 w 73"/>
                <a:gd name="T29" fmla="*/ 74 h 90"/>
                <a:gd name="T30" fmla="*/ 10 w 73"/>
                <a:gd name="T31" fmla="*/ 79 h 90"/>
                <a:gd name="T32" fmla="*/ 18 w 73"/>
                <a:gd name="T33" fmla="*/ 84 h 90"/>
                <a:gd name="T34" fmla="*/ 14 w 73"/>
                <a:gd name="T35" fmla="*/ 85 h 90"/>
                <a:gd name="T36" fmla="*/ 20 w 73"/>
                <a:gd name="T37" fmla="*/ 92 h 90"/>
                <a:gd name="T38" fmla="*/ 28 w 73"/>
                <a:gd name="T39" fmla="*/ 103 h 90"/>
                <a:gd name="T40" fmla="*/ 34 w 73"/>
                <a:gd name="T41" fmla="*/ 108 h 90"/>
                <a:gd name="T42" fmla="*/ 36 w 73"/>
                <a:gd name="T43" fmla="*/ 102 h 90"/>
                <a:gd name="T44" fmla="*/ 43 w 73"/>
                <a:gd name="T45" fmla="*/ 103 h 90"/>
                <a:gd name="T46" fmla="*/ 45 w 73"/>
                <a:gd name="T47" fmla="*/ 95 h 90"/>
                <a:gd name="T48" fmla="*/ 39 w 73"/>
                <a:gd name="T49" fmla="*/ 89 h 90"/>
                <a:gd name="T50" fmla="*/ 40 w 73"/>
                <a:gd name="T51" fmla="*/ 80 h 90"/>
                <a:gd name="T52" fmla="*/ 51 w 73"/>
                <a:gd name="T53" fmla="*/ 82 h 90"/>
                <a:gd name="T54" fmla="*/ 53 w 73"/>
                <a:gd name="T55" fmla="*/ 73 h 90"/>
                <a:gd name="T56" fmla="*/ 60 w 73"/>
                <a:gd name="T57" fmla="*/ 79 h 90"/>
                <a:gd name="T58" fmla="*/ 70 w 73"/>
                <a:gd name="T59" fmla="*/ 78 h 90"/>
                <a:gd name="T60" fmla="*/ 72 w 73"/>
                <a:gd name="T61" fmla="*/ 82 h 90"/>
                <a:gd name="T62" fmla="*/ 77 w 73"/>
                <a:gd name="T63" fmla="*/ 82 h 90"/>
                <a:gd name="T64" fmla="*/ 78 w 73"/>
                <a:gd name="T65" fmla="*/ 71 h 90"/>
                <a:gd name="T66" fmla="*/ 78 w 73"/>
                <a:gd name="T67" fmla="*/ 59 h 90"/>
                <a:gd name="T68" fmla="*/ 81 w 73"/>
                <a:gd name="T69" fmla="*/ 50 h 90"/>
                <a:gd name="T70" fmla="*/ 74 w 73"/>
                <a:gd name="T71" fmla="*/ 48 h 90"/>
                <a:gd name="T72" fmla="*/ 76 w 73"/>
                <a:gd name="T73" fmla="*/ 35 h 90"/>
                <a:gd name="T74" fmla="*/ 84 w 73"/>
                <a:gd name="T75" fmla="*/ 30 h 90"/>
                <a:gd name="T76" fmla="*/ 84 w 73"/>
                <a:gd name="T77" fmla="*/ 18 h 90"/>
                <a:gd name="T78" fmla="*/ 68 w 73"/>
                <a:gd name="T79" fmla="*/ 17 h 90"/>
                <a:gd name="T80" fmla="*/ 65 w 73"/>
                <a:gd name="T81" fmla="*/ 11 h 90"/>
                <a:gd name="T82" fmla="*/ 69 w 73"/>
                <a:gd name="T83" fmla="*/ 2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90"/>
                <a:gd name="T128" fmla="*/ 73 w 73"/>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90">
                  <a:moveTo>
                    <a:pt x="57" y="2"/>
                  </a:moveTo>
                  <a:cubicBezTo>
                    <a:pt x="54" y="1"/>
                    <a:pt x="52" y="1"/>
                    <a:pt x="50" y="0"/>
                  </a:cubicBezTo>
                  <a:cubicBezTo>
                    <a:pt x="43" y="0"/>
                    <a:pt x="36" y="0"/>
                    <a:pt x="30" y="0"/>
                  </a:cubicBezTo>
                  <a:cubicBezTo>
                    <a:pt x="29" y="1"/>
                    <a:pt x="29" y="2"/>
                    <a:pt x="29" y="3"/>
                  </a:cubicBezTo>
                  <a:cubicBezTo>
                    <a:pt x="29" y="7"/>
                    <a:pt x="31" y="12"/>
                    <a:pt x="30" y="16"/>
                  </a:cubicBezTo>
                  <a:cubicBezTo>
                    <a:pt x="29" y="17"/>
                    <a:pt x="28" y="18"/>
                    <a:pt x="27" y="18"/>
                  </a:cubicBezTo>
                  <a:cubicBezTo>
                    <a:pt x="21" y="18"/>
                    <a:pt x="15" y="17"/>
                    <a:pt x="9" y="17"/>
                  </a:cubicBezTo>
                  <a:cubicBezTo>
                    <a:pt x="9" y="20"/>
                    <a:pt x="9" y="22"/>
                    <a:pt x="8" y="25"/>
                  </a:cubicBezTo>
                  <a:cubicBezTo>
                    <a:pt x="8" y="28"/>
                    <a:pt x="7" y="31"/>
                    <a:pt x="6" y="34"/>
                  </a:cubicBezTo>
                  <a:cubicBezTo>
                    <a:pt x="5" y="38"/>
                    <a:pt x="5" y="42"/>
                    <a:pt x="3" y="45"/>
                  </a:cubicBezTo>
                  <a:cubicBezTo>
                    <a:pt x="2" y="46"/>
                    <a:pt x="0" y="42"/>
                    <a:pt x="0" y="43"/>
                  </a:cubicBezTo>
                  <a:cubicBezTo>
                    <a:pt x="0" y="47"/>
                    <a:pt x="1" y="50"/>
                    <a:pt x="3" y="52"/>
                  </a:cubicBezTo>
                  <a:cubicBezTo>
                    <a:pt x="4" y="54"/>
                    <a:pt x="8" y="55"/>
                    <a:pt x="9" y="57"/>
                  </a:cubicBezTo>
                  <a:cubicBezTo>
                    <a:pt x="9" y="58"/>
                    <a:pt x="5" y="57"/>
                    <a:pt x="5" y="58"/>
                  </a:cubicBezTo>
                  <a:cubicBezTo>
                    <a:pt x="5" y="60"/>
                    <a:pt x="8" y="61"/>
                    <a:pt x="9" y="62"/>
                  </a:cubicBezTo>
                  <a:cubicBezTo>
                    <a:pt x="9" y="64"/>
                    <a:pt x="7" y="65"/>
                    <a:pt x="8" y="66"/>
                  </a:cubicBezTo>
                  <a:cubicBezTo>
                    <a:pt x="10" y="68"/>
                    <a:pt x="13" y="68"/>
                    <a:pt x="15" y="70"/>
                  </a:cubicBezTo>
                  <a:cubicBezTo>
                    <a:pt x="15" y="71"/>
                    <a:pt x="11" y="70"/>
                    <a:pt x="12" y="71"/>
                  </a:cubicBezTo>
                  <a:cubicBezTo>
                    <a:pt x="12" y="74"/>
                    <a:pt x="15" y="75"/>
                    <a:pt x="17" y="77"/>
                  </a:cubicBezTo>
                  <a:cubicBezTo>
                    <a:pt x="19" y="80"/>
                    <a:pt x="21" y="83"/>
                    <a:pt x="23" y="86"/>
                  </a:cubicBezTo>
                  <a:cubicBezTo>
                    <a:pt x="25" y="88"/>
                    <a:pt x="26" y="88"/>
                    <a:pt x="28" y="90"/>
                  </a:cubicBezTo>
                  <a:cubicBezTo>
                    <a:pt x="29" y="88"/>
                    <a:pt x="29" y="86"/>
                    <a:pt x="30" y="85"/>
                  </a:cubicBezTo>
                  <a:cubicBezTo>
                    <a:pt x="32" y="84"/>
                    <a:pt x="35" y="87"/>
                    <a:pt x="36" y="86"/>
                  </a:cubicBezTo>
                  <a:cubicBezTo>
                    <a:pt x="37" y="84"/>
                    <a:pt x="37" y="81"/>
                    <a:pt x="37" y="79"/>
                  </a:cubicBezTo>
                  <a:cubicBezTo>
                    <a:pt x="36" y="77"/>
                    <a:pt x="32" y="76"/>
                    <a:pt x="32" y="74"/>
                  </a:cubicBezTo>
                  <a:cubicBezTo>
                    <a:pt x="31" y="71"/>
                    <a:pt x="31" y="68"/>
                    <a:pt x="33" y="67"/>
                  </a:cubicBezTo>
                  <a:cubicBezTo>
                    <a:pt x="36" y="65"/>
                    <a:pt x="40" y="70"/>
                    <a:pt x="42" y="68"/>
                  </a:cubicBezTo>
                  <a:cubicBezTo>
                    <a:pt x="44" y="67"/>
                    <a:pt x="42" y="62"/>
                    <a:pt x="44" y="61"/>
                  </a:cubicBezTo>
                  <a:cubicBezTo>
                    <a:pt x="47" y="60"/>
                    <a:pt x="48" y="65"/>
                    <a:pt x="50" y="66"/>
                  </a:cubicBezTo>
                  <a:cubicBezTo>
                    <a:pt x="53" y="67"/>
                    <a:pt x="56" y="65"/>
                    <a:pt x="58" y="65"/>
                  </a:cubicBezTo>
                  <a:cubicBezTo>
                    <a:pt x="59" y="66"/>
                    <a:pt x="59" y="68"/>
                    <a:pt x="60" y="68"/>
                  </a:cubicBezTo>
                  <a:cubicBezTo>
                    <a:pt x="61" y="69"/>
                    <a:pt x="63" y="70"/>
                    <a:pt x="64" y="68"/>
                  </a:cubicBezTo>
                  <a:cubicBezTo>
                    <a:pt x="66" y="66"/>
                    <a:pt x="65" y="62"/>
                    <a:pt x="65" y="59"/>
                  </a:cubicBezTo>
                  <a:cubicBezTo>
                    <a:pt x="65" y="56"/>
                    <a:pt x="65" y="52"/>
                    <a:pt x="65" y="49"/>
                  </a:cubicBezTo>
                  <a:cubicBezTo>
                    <a:pt x="65" y="47"/>
                    <a:pt x="68" y="44"/>
                    <a:pt x="67" y="42"/>
                  </a:cubicBezTo>
                  <a:cubicBezTo>
                    <a:pt x="66" y="40"/>
                    <a:pt x="62" y="42"/>
                    <a:pt x="61" y="40"/>
                  </a:cubicBezTo>
                  <a:cubicBezTo>
                    <a:pt x="60" y="36"/>
                    <a:pt x="61" y="32"/>
                    <a:pt x="63" y="29"/>
                  </a:cubicBezTo>
                  <a:cubicBezTo>
                    <a:pt x="64" y="27"/>
                    <a:pt x="68" y="27"/>
                    <a:pt x="70" y="25"/>
                  </a:cubicBezTo>
                  <a:cubicBezTo>
                    <a:pt x="71" y="22"/>
                    <a:pt x="73" y="17"/>
                    <a:pt x="70" y="15"/>
                  </a:cubicBezTo>
                  <a:cubicBezTo>
                    <a:pt x="67" y="12"/>
                    <a:pt x="60" y="16"/>
                    <a:pt x="56" y="14"/>
                  </a:cubicBezTo>
                  <a:cubicBezTo>
                    <a:pt x="54" y="14"/>
                    <a:pt x="54" y="11"/>
                    <a:pt x="54" y="9"/>
                  </a:cubicBezTo>
                  <a:cubicBezTo>
                    <a:pt x="54" y="7"/>
                    <a:pt x="56" y="4"/>
                    <a:pt x="57" y="2"/>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12" name="Freeform 2570"/>
            <p:cNvSpPr>
              <a:spLocks noChangeAspect="1"/>
            </p:cNvSpPr>
            <p:nvPr/>
          </p:nvSpPr>
          <p:spPr bwMode="auto">
            <a:xfrm>
              <a:off x="18347101" y="12235032"/>
              <a:ext cx="183137" cy="127969"/>
            </a:xfrm>
            <a:custGeom>
              <a:avLst/>
              <a:gdLst>
                <a:gd name="T0" fmla="*/ 1 w 23"/>
                <a:gd name="T1" fmla="*/ 19 h 16"/>
                <a:gd name="T2" fmla="*/ 1 w 23"/>
                <a:gd name="T3" fmla="*/ 7 h 16"/>
                <a:gd name="T4" fmla="*/ 2 w 23"/>
                <a:gd name="T5" fmla="*/ 0 h 16"/>
                <a:gd name="T6" fmla="*/ 25 w 23"/>
                <a:gd name="T7" fmla="*/ 1 h 16"/>
                <a:gd name="T8" fmla="*/ 26 w 23"/>
                <a:gd name="T9" fmla="*/ 17 h 16"/>
                <a:gd name="T10" fmla="*/ 22 w 23"/>
                <a:gd name="T11" fmla="*/ 20 h 16"/>
                <a:gd name="T12" fmla="*/ 1 w 23"/>
                <a:gd name="T13" fmla="*/ 19 h 16"/>
                <a:gd name="T14" fmla="*/ 0 60000 65536"/>
                <a:gd name="T15" fmla="*/ 0 60000 65536"/>
                <a:gd name="T16" fmla="*/ 0 60000 65536"/>
                <a:gd name="T17" fmla="*/ 0 60000 65536"/>
                <a:gd name="T18" fmla="*/ 0 60000 65536"/>
                <a:gd name="T19" fmla="*/ 0 60000 65536"/>
                <a:gd name="T20" fmla="*/ 0 60000 65536"/>
                <a:gd name="T21" fmla="*/ 0 w 23"/>
                <a:gd name="T22" fmla="*/ 0 h 16"/>
                <a:gd name="T23" fmla="*/ 23 w 23"/>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6">
                  <a:moveTo>
                    <a:pt x="1" y="15"/>
                  </a:moveTo>
                  <a:cubicBezTo>
                    <a:pt x="1" y="12"/>
                    <a:pt x="0" y="9"/>
                    <a:pt x="1" y="6"/>
                  </a:cubicBezTo>
                  <a:cubicBezTo>
                    <a:pt x="1" y="4"/>
                    <a:pt x="2" y="2"/>
                    <a:pt x="2" y="0"/>
                  </a:cubicBezTo>
                  <a:lnTo>
                    <a:pt x="21" y="1"/>
                  </a:lnTo>
                  <a:cubicBezTo>
                    <a:pt x="21" y="5"/>
                    <a:pt x="23" y="10"/>
                    <a:pt x="22" y="14"/>
                  </a:cubicBezTo>
                  <a:cubicBezTo>
                    <a:pt x="21" y="15"/>
                    <a:pt x="20" y="16"/>
                    <a:pt x="19" y="16"/>
                  </a:cubicBezTo>
                  <a:cubicBezTo>
                    <a:pt x="13" y="16"/>
                    <a:pt x="7" y="15"/>
                    <a:pt x="1" y="1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13" name="Freeform 2571"/>
            <p:cNvSpPr>
              <a:spLocks noChangeAspect="1"/>
            </p:cNvSpPr>
            <p:nvPr/>
          </p:nvSpPr>
          <p:spPr bwMode="auto">
            <a:xfrm>
              <a:off x="18230559" y="11099306"/>
              <a:ext cx="799143" cy="1191710"/>
            </a:xfrm>
            <a:custGeom>
              <a:avLst/>
              <a:gdLst>
                <a:gd name="T0" fmla="*/ 23 w 99"/>
                <a:gd name="T1" fmla="*/ 175 h 162"/>
                <a:gd name="T2" fmla="*/ 19 w 99"/>
                <a:gd name="T3" fmla="*/ 158 h 162"/>
                <a:gd name="T4" fmla="*/ 16 w 99"/>
                <a:gd name="T5" fmla="*/ 156 h 162"/>
                <a:gd name="T6" fmla="*/ 7 w 99"/>
                <a:gd name="T7" fmla="*/ 144 h 162"/>
                <a:gd name="T8" fmla="*/ 0 w 99"/>
                <a:gd name="T9" fmla="*/ 141 h 162"/>
                <a:gd name="T10" fmla="*/ 5 w 99"/>
                <a:gd name="T11" fmla="*/ 122 h 162"/>
                <a:gd name="T12" fmla="*/ 18 w 99"/>
                <a:gd name="T13" fmla="*/ 110 h 162"/>
                <a:gd name="T14" fmla="*/ 30 w 99"/>
                <a:gd name="T15" fmla="*/ 105 h 162"/>
                <a:gd name="T16" fmla="*/ 34 w 99"/>
                <a:gd name="T17" fmla="*/ 101 h 162"/>
                <a:gd name="T18" fmla="*/ 47 w 99"/>
                <a:gd name="T19" fmla="*/ 111 h 162"/>
                <a:gd name="T20" fmla="*/ 58 w 99"/>
                <a:gd name="T21" fmla="*/ 88 h 162"/>
                <a:gd name="T22" fmla="*/ 66 w 99"/>
                <a:gd name="T23" fmla="*/ 72 h 162"/>
                <a:gd name="T24" fmla="*/ 73 w 99"/>
                <a:gd name="T25" fmla="*/ 54 h 162"/>
                <a:gd name="T26" fmla="*/ 77 w 99"/>
                <a:gd name="T27" fmla="*/ 42 h 162"/>
                <a:gd name="T28" fmla="*/ 95 w 99"/>
                <a:gd name="T29" fmla="*/ 24 h 162"/>
                <a:gd name="T30" fmla="*/ 85 w 99"/>
                <a:gd name="T31" fmla="*/ 8 h 162"/>
                <a:gd name="T32" fmla="*/ 93 w 99"/>
                <a:gd name="T33" fmla="*/ 0 h 162"/>
                <a:gd name="T34" fmla="*/ 101 w 99"/>
                <a:gd name="T35" fmla="*/ 30 h 162"/>
                <a:gd name="T36" fmla="*/ 112 w 99"/>
                <a:gd name="T37" fmla="*/ 52 h 162"/>
                <a:gd name="T38" fmla="*/ 97 w 99"/>
                <a:gd name="T39" fmla="*/ 51 h 162"/>
                <a:gd name="T40" fmla="*/ 85 w 99"/>
                <a:gd name="T41" fmla="*/ 57 h 162"/>
                <a:gd name="T42" fmla="*/ 101 w 99"/>
                <a:gd name="T43" fmla="*/ 75 h 162"/>
                <a:gd name="T44" fmla="*/ 109 w 99"/>
                <a:gd name="T45" fmla="*/ 90 h 162"/>
                <a:gd name="T46" fmla="*/ 103 w 99"/>
                <a:gd name="T47" fmla="*/ 102 h 162"/>
                <a:gd name="T48" fmla="*/ 93 w 99"/>
                <a:gd name="T49" fmla="*/ 119 h 162"/>
                <a:gd name="T50" fmla="*/ 96 w 99"/>
                <a:gd name="T51" fmla="*/ 144 h 162"/>
                <a:gd name="T52" fmla="*/ 105 w 99"/>
                <a:gd name="T53" fmla="*/ 153 h 162"/>
                <a:gd name="T54" fmla="*/ 109 w 99"/>
                <a:gd name="T55" fmla="*/ 170 h 162"/>
                <a:gd name="T56" fmla="*/ 119 w 99"/>
                <a:gd name="T57" fmla="*/ 182 h 162"/>
                <a:gd name="T58" fmla="*/ 118 w 99"/>
                <a:gd name="T59" fmla="*/ 195 h 162"/>
                <a:gd name="T60" fmla="*/ 77 w 99"/>
                <a:gd name="T61" fmla="*/ 187 h 162"/>
                <a:gd name="T62" fmla="*/ 44 w 99"/>
                <a:gd name="T63" fmla="*/ 184 h 162"/>
                <a:gd name="T64" fmla="*/ 20 w 99"/>
                <a:gd name="T65" fmla="*/ 187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
                <a:gd name="T100" fmla="*/ 0 h 162"/>
                <a:gd name="T101" fmla="*/ 99 w 99"/>
                <a:gd name="T102" fmla="*/ 162 h 1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 h="162">
                  <a:moveTo>
                    <a:pt x="17" y="155"/>
                  </a:moveTo>
                  <a:cubicBezTo>
                    <a:pt x="18" y="152"/>
                    <a:pt x="18" y="149"/>
                    <a:pt x="19" y="145"/>
                  </a:cubicBezTo>
                  <a:cubicBezTo>
                    <a:pt x="19" y="143"/>
                    <a:pt x="18" y="141"/>
                    <a:pt x="18" y="139"/>
                  </a:cubicBezTo>
                  <a:cubicBezTo>
                    <a:pt x="18" y="137"/>
                    <a:pt x="16" y="134"/>
                    <a:pt x="16" y="131"/>
                  </a:cubicBezTo>
                  <a:cubicBezTo>
                    <a:pt x="16" y="130"/>
                    <a:pt x="17" y="128"/>
                    <a:pt x="16" y="128"/>
                  </a:cubicBezTo>
                  <a:cubicBezTo>
                    <a:pt x="15" y="127"/>
                    <a:pt x="14" y="130"/>
                    <a:pt x="13" y="130"/>
                  </a:cubicBezTo>
                  <a:cubicBezTo>
                    <a:pt x="11" y="129"/>
                    <a:pt x="8" y="128"/>
                    <a:pt x="7" y="127"/>
                  </a:cubicBezTo>
                  <a:cubicBezTo>
                    <a:pt x="6" y="125"/>
                    <a:pt x="8" y="121"/>
                    <a:pt x="6" y="120"/>
                  </a:cubicBezTo>
                  <a:cubicBezTo>
                    <a:pt x="5" y="119"/>
                    <a:pt x="3" y="123"/>
                    <a:pt x="2" y="122"/>
                  </a:cubicBezTo>
                  <a:cubicBezTo>
                    <a:pt x="0" y="121"/>
                    <a:pt x="1" y="119"/>
                    <a:pt x="0" y="117"/>
                  </a:cubicBezTo>
                  <a:cubicBezTo>
                    <a:pt x="2" y="115"/>
                    <a:pt x="4" y="113"/>
                    <a:pt x="5" y="111"/>
                  </a:cubicBezTo>
                  <a:cubicBezTo>
                    <a:pt x="5" y="108"/>
                    <a:pt x="3" y="104"/>
                    <a:pt x="4" y="101"/>
                  </a:cubicBezTo>
                  <a:cubicBezTo>
                    <a:pt x="5" y="99"/>
                    <a:pt x="7" y="97"/>
                    <a:pt x="8" y="95"/>
                  </a:cubicBezTo>
                  <a:cubicBezTo>
                    <a:pt x="10" y="93"/>
                    <a:pt x="13" y="92"/>
                    <a:pt x="15" y="91"/>
                  </a:cubicBezTo>
                  <a:cubicBezTo>
                    <a:pt x="17" y="89"/>
                    <a:pt x="18" y="85"/>
                    <a:pt x="21" y="84"/>
                  </a:cubicBezTo>
                  <a:cubicBezTo>
                    <a:pt x="22" y="84"/>
                    <a:pt x="23" y="86"/>
                    <a:pt x="25" y="87"/>
                  </a:cubicBezTo>
                  <a:cubicBezTo>
                    <a:pt x="26" y="87"/>
                    <a:pt x="27" y="87"/>
                    <a:pt x="27" y="86"/>
                  </a:cubicBezTo>
                  <a:cubicBezTo>
                    <a:pt x="28" y="86"/>
                    <a:pt x="28" y="83"/>
                    <a:pt x="28" y="84"/>
                  </a:cubicBezTo>
                  <a:cubicBezTo>
                    <a:pt x="31" y="85"/>
                    <a:pt x="32" y="89"/>
                    <a:pt x="34" y="91"/>
                  </a:cubicBezTo>
                  <a:cubicBezTo>
                    <a:pt x="35" y="92"/>
                    <a:pt x="38" y="93"/>
                    <a:pt x="39" y="92"/>
                  </a:cubicBezTo>
                  <a:cubicBezTo>
                    <a:pt x="42" y="90"/>
                    <a:pt x="43" y="85"/>
                    <a:pt x="44" y="82"/>
                  </a:cubicBezTo>
                  <a:cubicBezTo>
                    <a:pt x="46" y="79"/>
                    <a:pt x="47" y="76"/>
                    <a:pt x="48" y="73"/>
                  </a:cubicBezTo>
                  <a:cubicBezTo>
                    <a:pt x="48" y="71"/>
                    <a:pt x="47" y="69"/>
                    <a:pt x="48" y="67"/>
                  </a:cubicBezTo>
                  <a:cubicBezTo>
                    <a:pt x="50" y="64"/>
                    <a:pt x="53" y="63"/>
                    <a:pt x="55" y="60"/>
                  </a:cubicBezTo>
                  <a:cubicBezTo>
                    <a:pt x="56" y="57"/>
                    <a:pt x="55" y="53"/>
                    <a:pt x="57" y="50"/>
                  </a:cubicBezTo>
                  <a:cubicBezTo>
                    <a:pt x="58" y="48"/>
                    <a:pt x="60" y="47"/>
                    <a:pt x="61" y="45"/>
                  </a:cubicBezTo>
                  <a:cubicBezTo>
                    <a:pt x="62" y="44"/>
                    <a:pt x="61" y="42"/>
                    <a:pt x="61" y="41"/>
                  </a:cubicBezTo>
                  <a:cubicBezTo>
                    <a:pt x="61" y="39"/>
                    <a:pt x="63" y="37"/>
                    <a:pt x="64" y="35"/>
                  </a:cubicBezTo>
                  <a:cubicBezTo>
                    <a:pt x="65" y="31"/>
                    <a:pt x="66" y="27"/>
                    <a:pt x="69" y="24"/>
                  </a:cubicBezTo>
                  <a:cubicBezTo>
                    <a:pt x="71" y="22"/>
                    <a:pt x="77" y="23"/>
                    <a:pt x="79" y="20"/>
                  </a:cubicBezTo>
                  <a:cubicBezTo>
                    <a:pt x="80" y="17"/>
                    <a:pt x="78" y="13"/>
                    <a:pt x="77" y="10"/>
                  </a:cubicBezTo>
                  <a:cubicBezTo>
                    <a:pt x="76" y="8"/>
                    <a:pt x="72" y="9"/>
                    <a:pt x="71" y="7"/>
                  </a:cubicBezTo>
                  <a:cubicBezTo>
                    <a:pt x="71" y="5"/>
                    <a:pt x="72" y="2"/>
                    <a:pt x="73" y="1"/>
                  </a:cubicBezTo>
                  <a:cubicBezTo>
                    <a:pt x="74" y="1"/>
                    <a:pt x="76" y="0"/>
                    <a:pt x="77" y="0"/>
                  </a:cubicBezTo>
                  <a:cubicBezTo>
                    <a:pt x="80" y="4"/>
                    <a:pt x="82" y="8"/>
                    <a:pt x="83" y="12"/>
                  </a:cubicBezTo>
                  <a:cubicBezTo>
                    <a:pt x="84" y="16"/>
                    <a:pt x="83" y="21"/>
                    <a:pt x="84" y="25"/>
                  </a:cubicBezTo>
                  <a:cubicBezTo>
                    <a:pt x="84" y="29"/>
                    <a:pt x="84" y="32"/>
                    <a:pt x="86" y="35"/>
                  </a:cubicBezTo>
                  <a:cubicBezTo>
                    <a:pt x="88" y="38"/>
                    <a:pt x="91" y="39"/>
                    <a:pt x="93" y="43"/>
                  </a:cubicBezTo>
                  <a:cubicBezTo>
                    <a:pt x="90" y="43"/>
                    <a:pt x="87" y="42"/>
                    <a:pt x="84" y="42"/>
                  </a:cubicBezTo>
                  <a:cubicBezTo>
                    <a:pt x="83" y="42"/>
                    <a:pt x="82" y="43"/>
                    <a:pt x="81" y="42"/>
                  </a:cubicBezTo>
                  <a:cubicBezTo>
                    <a:pt x="78" y="42"/>
                    <a:pt x="76" y="40"/>
                    <a:pt x="73" y="41"/>
                  </a:cubicBezTo>
                  <a:cubicBezTo>
                    <a:pt x="71" y="42"/>
                    <a:pt x="70" y="45"/>
                    <a:pt x="71" y="47"/>
                  </a:cubicBezTo>
                  <a:cubicBezTo>
                    <a:pt x="71" y="49"/>
                    <a:pt x="75" y="51"/>
                    <a:pt x="76" y="53"/>
                  </a:cubicBezTo>
                  <a:cubicBezTo>
                    <a:pt x="79" y="56"/>
                    <a:pt x="81" y="59"/>
                    <a:pt x="84" y="62"/>
                  </a:cubicBezTo>
                  <a:cubicBezTo>
                    <a:pt x="85" y="64"/>
                    <a:pt x="87" y="66"/>
                    <a:pt x="88" y="69"/>
                  </a:cubicBezTo>
                  <a:cubicBezTo>
                    <a:pt x="89" y="71"/>
                    <a:pt x="90" y="73"/>
                    <a:pt x="91" y="75"/>
                  </a:cubicBezTo>
                  <a:cubicBezTo>
                    <a:pt x="91" y="75"/>
                    <a:pt x="91" y="76"/>
                    <a:pt x="91" y="77"/>
                  </a:cubicBezTo>
                  <a:cubicBezTo>
                    <a:pt x="89" y="79"/>
                    <a:pt x="88" y="82"/>
                    <a:pt x="86" y="85"/>
                  </a:cubicBezTo>
                  <a:cubicBezTo>
                    <a:pt x="85" y="89"/>
                    <a:pt x="85" y="93"/>
                    <a:pt x="82" y="96"/>
                  </a:cubicBezTo>
                  <a:cubicBezTo>
                    <a:pt x="81" y="98"/>
                    <a:pt x="77" y="97"/>
                    <a:pt x="77" y="99"/>
                  </a:cubicBezTo>
                  <a:cubicBezTo>
                    <a:pt x="76" y="102"/>
                    <a:pt x="80" y="103"/>
                    <a:pt x="81" y="105"/>
                  </a:cubicBezTo>
                  <a:cubicBezTo>
                    <a:pt x="81" y="110"/>
                    <a:pt x="79" y="115"/>
                    <a:pt x="80" y="120"/>
                  </a:cubicBezTo>
                  <a:cubicBezTo>
                    <a:pt x="80" y="122"/>
                    <a:pt x="81" y="123"/>
                    <a:pt x="82" y="124"/>
                  </a:cubicBezTo>
                  <a:cubicBezTo>
                    <a:pt x="83" y="125"/>
                    <a:pt x="86" y="125"/>
                    <a:pt x="87" y="127"/>
                  </a:cubicBezTo>
                  <a:cubicBezTo>
                    <a:pt x="88" y="128"/>
                    <a:pt x="87" y="130"/>
                    <a:pt x="87" y="131"/>
                  </a:cubicBezTo>
                  <a:cubicBezTo>
                    <a:pt x="88" y="135"/>
                    <a:pt x="89" y="138"/>
                    <a:pt x="91" y="141"/>
                  </a:cubicBezTo>
                  <a:cubicBezTo>
                    <a:pt x="92" y="142"/>
                    <a:pt x="95" y="142"/>
                    <a:pt x="95" y="143"/>
                  </a:cubicBezTo>
                  <a:cubicBezTo>
                    <a:pt x="97" y="145"/>
                    <a:pt x="98" y="148"/>
                    <a:pt x="99" y="151"/>
                  </a:cubicBezTo>
                  <a:cubicBezTo>
                    <a:pt x="98" y="153"/>
                    <a:pt x="98" y="155"/>
                    <a:pt x="98" y="157"/>
                  </a:cubicBezTo>
                  <a:cubicBezTo>
                    <a:pt x="97" y="159"/>
                    <a:pt x="99" y="162"/>
                    <a:pt x="98" y="162"/>
                  </a:cubicBezTo>
                  <a:cubicBezTo>
                    <a:pt x="91" y="161"/>
                    <a:pt x="85" y="156"/>
                    <a:pt x="78" y="155"/>
                  </a:cubicBezTo>
                  <a:cubicBezTo>
                    <a:pt x="73" y="154"/>
                    <a:pt x="69" y="155"/>
                    <a:pt x="64" y="155"/>
                  </a:cubicBezTo>
                  <a:cubicBezTo>
                    <a:pt x="61" y="154"/>
                    <a:pt x="59" y="154"/>
                    <a:pt x="57" y="153"/>
                  </a:cubicBezTo>
                  <a:cubicBezTo>
                    <a:pt x="50" y="153"/>
                    <a:pt x="43" y="153"/>
                    <a:pt x="37" y="153"/>
                  </a:cubicBezTo>
                  <a:cubicBezTo>
                    <a:pt x="36" y="154"/>
                    <a:pt x="36" y="155"/>
                    <a:pt x="36" y="156"/>
                  </a:cubicBezTo>
                  <a:lnTo>
                    <a:pt x="17" y="155"/>
                  </a:ln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14" name="Freeform 2572"/>
            <p:cNvSpPr>
              <a:spLocks noChangeAspect="1"/>
            </p:cNvSpPr>
            <p:nvPr/>
          </p:nvSpPr>
          <p:spPr bwMode="auto">
            <a:xfrm>
              <a:off x="18754999" y="9963580"/>
              <a:ext cx="1040548" cy="1703587"/>
            </a:xfrm>
            <a:custGeom>
              <a:avLst/>
              <a:gdLst>
                <a:gd name="T0" fmla="*/ 31 w 130"/>
                <a:gd name="T1" fmla="*/ 279 h 232"/>
                <a:gd name="T2" fmla="*/ 40 w 130"/>
                <a:gd name="T3" fmla="*/ 278 h 232"/>
                <a:gd name="T4" fmla="*/ 47 w 130"/>
                <a:gd name="T5" fmla="*/ 274 h 232"/>
                <a:gd name="T6" fmla="*/ 54 w 130"/>
                <a:gd name="T7" fmla="*/ 278 h 232"/>
                <a:gd name="T8" fmla="*/ 58 w 130"/>
                <a:gd name="T9" fmla="*/ 273 h 232"/>
                <a:gd name="T10" fmla="*/ 71 w 130"/>
                <a:gd name="T11" fmla="*/ 271 h 232"/>
                <a:gd name="T12" fmla="*/ 76 w 130"/>
                <a:gd name="T13" fmla="*/ 271 h 232"/>
                <a:gd name="T14" fmla="*/ 80 w 130"/>
                <a:gd name="T15" fmla="*/ 266 h 232"/>
                <a:gd name="T16" fmla="*/ 85 w 130"/>
                <a:gd name="T17" fmla="*/ 260 h 232"/>
                <a:gd name="T18" fmla="*/ 80 w 130"/>
                <a:gd name="T19" fmla="*/ 257 h 232"/>
                <a:gd name="T20" fmla="*/ 85 w 130"/>
                <a:gd name="T21" fmla="*/ 254 h 232"/>
                <a:gd name="T22" fmla="*/ 98 w 130"/>
                <a:gd name="T23" fmla="*/ 254 h 232"/>
                <a:gd name="T24" fmla="*/ 112 w 130"/>
                <a:gd name="T25" fmla="*/ 248 h 232"/>
                <a:gd name="T26" fmla="*/ 114 w 130"/>
                <a:gd name="T27" fmla="*/ 238 h 232"/>
                <a:gd name="T28" fmla="*/ 120 w 130"/>
                <a:gd name="T29" fmla="*/ 238 h 232"/>
                <a:gd name="T30" fmla="*/ 126 w 130"/>
                <a:gd name="T31" fmla="*/ 231 h 232"/>
                <a:gd name="T32" fmla="*/ 126 w 130"/>
                <a:gd name="T33" fmla="*/ 222 h 232"/>
                <a:gd name="T34" fmla="*/ 139 w 130"/>
                <a:gd name="T35" fmla="*/ 220 h 232"/>
                <a:gd name="T36" fmla="*/ 140 w 130"/>
                <a:gd name="T37" fmla="*/ 215 h 232"/>
                <a:gd name="T38" fmla="*/ 134 w 130"/>
                <a:gd name="T39" fmla="*/ 208 h 232"/>
                <a:gd name="T40" fmla="*/ 138 w 130"/>
                <a:gd name="T41" fmla="*/ 203 h 232"/>
                <a:gd name="T42" fmla="*/ 134 w 130"/>
                <a:gd name="T43" fmla="*/ 202 h 232"/>
                <a:gd name="T44" fmla="*/ 133 w 130"/>
                <a:gd name="T45" fmla="*/ 190 h 232"/>
                <a:gd name="T46" fmla="*/ 125 w 130"/>
                <a:gd name="T47" fmla="*/ 192 h 232"/>
                <a:gd name="T48" fmla="*/ 125 w 130"/>
                <a:gd name="T49" fmla="*/ 186 h 232"/>
                <a:gd name="T50" fmla="*/ 131 w 130"/>
                <a:gd name="T51" fmla="*/ 179 h 232"/>
                <a:gd name="T52" fmla="*/ 130 w 130"/>
                <a:gd name="T53" fmla="*/ 168 h 232"/>
                <a:gd name="T54" fmla="*/ 136 w 130"/>
                <a:gd name="T55" fmla="*/ 165 h 232"/>
                <a:gd name="T56" fmla="*/ 132 w 130"/>
                <a:gd name="T57" fmla="*/ 158 h 232"/>
                <a:gd name="T58" fmla="*/ 136 w 130"/>
                <a:gd name="T59" fmla="*/ 154 h 232"/>
                <a:gd name="T60" fmla="*/ 142 w 130"/>
                <a:gd name="T61" fmla="*/ 146 h 232"/>
                <a:gd name="T62" fmla="*/ 140 w 130"/>
                <a:gd name="T63" fmla="*/ 140 h 232"/>
                <a:gd name="T64" fmla="*/ 146 w 130"/>
                <a:gd name="T65" fmla="*/ 136 h 232"/>
                <a:gd name="T66" fmla="*/ 154 w 130"/>
                <a:gd name="T67" fmla="*/ 136 h 232"/>
                <a:gd name="T68" fmla="*/ 154 w 130"/>
                <a:gd name="T69" fmla="*/ 72 h 232"/>
                <a:gd name="T70" fmla="*/ 29 w 130"/>
                <a:gd name="T71" fmla="*/ 0 h 232"/>
                <a:gd name="T72" fmla="*/ 19 w 130"/>
                <a:gd name="T73" fmla="*/ 8 h 232"/>
                <a:gd name="T74" fmla="*/ 24 w 130"/>
                <a:gd name="T75" fmla="*/ 23 h 232"/>
                <a:gd name="T76" fmla="*/ 23 w 130"/>
                <a:gd name="T77" fmla="*/ 34 h 232"/>
                <a:gd name="T78" fmla="*/ 28 w 130"/>
                <a:gd name="T79" fmla="*/ 40 h 232"/>
                <a:gd name="T80" fmla="*/ 26 w 130"/>
                <a:gd name="T81" fmla="*/ 47 h 232"/>
                <a:gd name="T82" fmla="*/ 35 w 130"/>
                <a:gd name="T83" fmla="*/ 53 h 232"/>
                <a:gd name="T84" fmla="*/ 26 w 130"/>
                <a:gd name="T85" fmla="*/ 70 h 232"/>
                <a:gd name="T86" fmla="*/ 26 w 130"/>
                <a:gd name="T87" fmla="*/ 96 h 232"/>
                <a:gd name="T88" fmla="*/ 28 w 130"/>
                <a:gd name="T89" fmla="*/ 120 h 232"/>
                <a:gd name="T90" fmla="*/ 0 w 130"/>
                <a:gd name="T91" fmla="*/ 155 h 232"/>
                <a:gd name="T92" fmla="*/ 0 w 130"/>
                <a:gd name="T93" fmla="*/ 173 h 232"/>
                <a:gd name="T94" fmla="*/ 6 w 130"/>
                <a:gd name="T95" fmla="*/ 183 h 232"/>
                <a:gd name="T96" fmla="*/ 10 w 130"/>
                <a:gd name="T97" fmla="*/ 188 h 232"/>
                <a:gd name="T98" fmla="*/ 14 w 130"/>
                <a:gd name="T99" fmla="*/ 186 h 232"/>
                <a:gd name="T100" fmla="*/ 22 w 130"/>
                <a:gd name="T101" fmla="*/ 201 h 232"/>
                <a:gd name="T102" fmla="*/ 23 w 130"/>
                <a:gd name="T103" fmla="*/ 216 h 232"/>
                <a:gd name="T104" fmla="*/ 25 w 130"/>
                <a:gd name="T105" fmla="*/ 228 h 232"/>
                <a:gd name="T106" fmla="*/ 34 w 130"/>
                <a:gd name="T107" fmla="*/ 238 h 232"/>
                <a:gd name="T108" fmla="*/ 23 w 130"/>
                <a:gd name="T109" fmla="*/ 237 h 232"/>
                <a:gd name="T110" fmla="*/ 19 w 130"/>
                <a:gd name="T111" fmla="*/ 237 h 232"/>
                <a:gd name="T112" fmla="*/ 10 w 130"/>
                <a:gd name="T113" fmla="*/ 236 h 232"/>
                <a:gd name="T114" fmla="*/ 7 w 130"/>
                <a:gd name="T115" fmla="*/ 243 h 232"/>
                <a:gd name="T116" fmla="*/ 13 w 130"/>
                <a:gd name="T117" fmla="*/ 250 h 232"/>
                <a:gd name="T118" fmla="*/ 23 w 130"/>
                <a:gd name="T119" fmla="*/ 261 h 232"/>
                <a:gd name="T120" fmla="*/ 28 w 130"/>
                <a:gd name="T121" fmla="*/ 269 h 232"/>
                <a:gd name="T122" fmla="*/ 31 w 130"/>
                <a:gd name="T123" fmla="*/ 277 h 232"/>
                <a:gd name="T124" fmla="*/ 31 w 130"/>
                <a:gd name="T125" fmla="*/ 279 h 2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
                <a:gd name="T190" fmla="*/ 0 h 232"/>
                <a:gd name="T191" fmla="*/ 130 w 130"/>
                <a:gd name="T192" fmla="*/ 232 h 2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 h="232">
                  <a:moveTo>
                    <a:pt x="26" y="232"/>
                  </a:moveTo>
                  <a:cubicBezTo>
                    <a:pt x="28" y="231"/>
                    <a:pt x="31" y="231"/>
                    <a:pt x="33" y="231"/>
                  </a:cubicBezTo>
                  <a:cubicBezTo>
                    <a:pt x="35" y="230"/>
                    <a:pt x="37" y="228"/>
                    <a:pt x="39" y="228"/>
                  </a:cubicBezTo>
                  <a:cubicBezTo>
                    <a:pt x="41" y="228"/>
                    <a:pt x="43" y="231"/>
                    <a:pt x="45" y="231"/>
                  </a:cubicBezTo>
                  <a:cubicBezTo>
                    <a:pt x="47" y="231"/>
                    <a:pt x="47" y="228"/>
                    <a:pt x="48" y="227"/>
                  </a:cubicBezTo>
                  <a:cubicBezTo>
                    <a:pt x="52" y="226"/>
                    <a:pt x="55" y="225"/>
                    <a:pt x="59" y="225"/>
                  </a:cubicBezTo>
                  <a:cubicBezTo>
                    <a:pt x="60" y="225"/>
                    <a:pt x="61" y="225"/>
                    <a:pt x="63" y="225"/>
                  </a:cubicBezTo>
                  <a:cubicBezTo>
                    <a:pt x="64" y="224"/>
                    <a:pt x="65" y="223"/>
                    <a:pt x="67" y="221"/>
                  </a:cubicBezTo>
                  <a:cubicBezTo>
                    <a:pt x="68" y="220"/>
                    <a:pt x="71" y="218"/>
                    <a:pt x="71" y="216"/>
                  </a:cubicBezTo>
                  <a:cubicBezTo>
                    <a:pt x="71" y="214"/>
                    <a:pt x="67" y="215"/>
                    <a:pt x="67" y="214"/>
                  </a:cubicBezTo>
                  <a:cubicBezTo>
                    <a:pt x="67" y="212"/>
                    <a:pt x="70" y="212"/>
                    <a:pt x="71" y="211"/>
                  </a:cubicBezTo>
                  <a:cubicBezTo>
                    <a:pt x="75" y="211"/>
                    <a:pt x="78" y="212"/>
                    <a:pt x="82" y="211"/>
                  </a:cubicBezTo>
                  <a:cubicBezTo>
                    <a:pt x="86" y="210"/>
                    <a:pt x="90" y="209"/>
                    <a:pt x="93" y="206"/>
                  </a:cubicBezTo>
                  <a:cubicBezTo>
                    <a:pt x="95" y="204"/>
                    <a:pt x="93" y="200"/>
                    <a:pt x="95" y="198"/>
                  </a:cubicBezTo>
                  <a:cubicBezTo>
                    <a:pt x="96" y="197"/>
                    <a:pt x="99" y="199"/>
                    <a:pt x="100" y="198"/>
                  </a:cubicBezTo>
                  <a:cubicBezTo>
                    <a:pt x="102" y="197"/>
                    <a:pt x="104" y="195"/>
                    <a:pt x="105" y="192"/>
                  </a:cubicBezTo>
                  <a:cubicBezTo>
                    <a:pt x="106" y="190"/>
                    <a:pt x="103" y="186"/>
                    <a:pt x="105" y="185"/>
                  </a:cubicBezTo>
                  <a:cubicBezTo>
                    <a:pt x="108" y="182"/>
                    <a:pt x="113" y="184"/>
                    <a:pt x="116" y="183"/>
                  </a:cubicBezTo>
                  <a:cubicBezTo>
                    <a:pt x="117" y="182"/>
                    <a:pt x="118" y="180"/>
                    <a:pt x="117" y="179"/>
                  </a:cubicBezTo>
                  <a:cubicBezTo>
                    <a:pt x="116" y="177"/>
                    <a:pt x="113" y="176"/>
                    <a:pt x="112" y="173"/>
                  </a:cubicBezTo>
                  <a:cubicBezTo>
                    <a:pt x="112" y="171"/>
                    <a:pt x="115" y="170"/>
                    <a:pt x="115" y="169"/>
                  </a:cubicBezTo>
                  <a:cubicBezTo>
                    <a:pt x="115" y="168"/>
                    <a:pt x="113" y="169"/>
                    <a:pt x="112" y="168"/>
                  </a:cubicBezTo>
                  <a:cubicBezTo>
                    <a:pt x="111" y="165"/>
                    <a:pt x="113" y="161"/>
                    <a:pt x="111" y="158"/>
                  </a:cubicBezTo>
                  <a:cubicBezTo>
                    <a:pt x="109" y="157"/>
                    <a:pt x="106" y="161"/>
                    <a:pt x="104" y="160"/>
                  </a:cubicBezTo>
                  <a:cubicBezTo>
                    <a:pt x="103" y="159"/>
                    <a:pt x="103" y="156"/>
                    <a:pt x="104" y="155"/>
                  </a:cubicBezTo>
                  <a:cubicBezTo>
                    <a:pt x="105" y="153"/>
                    <a:pt x="109" y="152"/>
                    <a:pt x="109" y="149"/>
                  </a:cubicBezTo>
                  <a:cubicBezTo>
                    <a:pt x="110" y="146"/>
                    <a:pt x="107" y="143"/>
                    <a:pt x="108" y="140"/>
                  </a:cubicBezTo>
                  <a:cubicBezTo>
                    <a:pt x="108" y="138"/>
                    <a:pt x="113" y="139"/>
                    <a:pt x="113" y="137"/>
                  </a:cubicBezTo>
                  <a:cubicBezTo>
                    <a:pt x="114" y="135"/>
                    <a:pt x="110" y="133"/>
                    <a:pt x="110" y="131"/>
                  </a:cubicBezTo>
                  <a:cubicBezTo>
                    <a:pt x="109" y="130"/>
                    <a:pt x="112" y="129"/>
                    <a:pt x="113" y="128"/>
                  </a:cubicBezTo>
                  <a:cubicBezTo>
                    <a:pt x="115" y="126"/>
                    <a:pt x="117" y="124"/>
                    <a:pt x="118" y="121"/>
                  </a:cubicBezTo>
                  <a:cubicBezTo>
                    <a:pt x="119" y="119"/>
                    <a:pt x="116" y="117"/>
                    <a:pt x="117" y="116"/>
                  </a:cubicBezTo>
                  <a:cubicBezTo>
                    <a:pt x="118" y="114"/>
                    <a:pt x="120" y="113"/>
                    <a:pt x="122" y="113"/>
                  </a:cubicBezTo>
                  <a:cubicBezTo>
                    <a:pt x="124" y="112"/>
                    <a:pt x="128" y="115"/>
                    <a:pt x="128" y="113"/>
                  </a:cubicBezTo>
                  <a:cubicBezTo>
                    <a:pt x="130" y="96"/>
                    <a:pt x="128" y="78"/>
                    <a:pt x="128" y="60"/>
                  </a:cubicBezTo>
                  <a:lnTo>
                    <a:pt x="24" y="0"/>
                  </a:lnTo>
                  <a:lnTo>
                    <a:pt x="16" y="7"/>
                  </a:lnTo>
                  <a:lnTo>
                    <a:pt x="20" y="19"/>
                  </a:lnTo>
                  <a:lnTo>
                    <a:pt x="19" y="28"/>
                  </a:lnTo>
                  <a:lnTo>
                    <a:pt x="23" y="33"/>
                  </a:lnTo>
                  <a:lnTo>
                    <a:pt x="22" y="39"/>
                  </a:lnTo>
                  <a:lnTo>
                    <a:pt x="29" y="44"/>
                  </a:lnTo>
                  <a:lnTo>
                    <a:pt x="22" y="58"/>
                  </a:lnTo>
                  <a:lnTo>
                    <a:pt x="22" y="80"/>
                  </a:lnTo>
                  <a:lnTo>
                    <a:pt x="23" y="100"/>
                  </a:lnTo>
                  <a:lnTo>
                    <a:pt x="0" y="129"/>
                  </a:lnTo>
                  <a:lnTo>
                    <a:pt x="0" y="144"/>
                  </a:lnTo>
                  <a:cubicBezTo>
                    <a:pt x="2" y="146"/>
                    <a:pt x="3" y="150"/>
                    <a:pt x="5" y="152"/>
                  </a:cubicBezTo>
                  <a:cubicBezTo>
                    <a:pt x="6" y="153"/>
                    <a:pt x="7" y="155"/>
                    <a:pt x="8" y="156"/>
                  </a:cubicBezTo>
                  <a:cubicBezTo>
                    <a:pt x="9" y="156"/>
                    <a:pt x="11" y="155"/>
                    <a:pt x="12" y="155"/>
                  </a:cubicBezTo>
                  <a:cubicBezTo>
                    <a:pt x="15" y="159"/>
                    <a:pt x="17" y="163"/>
                    <a:pt x="18" y="167"/>
                  </a:cubicBezTo>
                  <a:cubicBezTo>
                    <a:pt x="19" y="171"/>
                    <a:pt x="18" y="176"/>
                    <a:pt x="19" y="180"/>
                  </a:cubicBezTo>
                  <a:cubicBezTo>
                    <a:pt x="19" y="184"/>
                    <a:pt x="19" y="187"/>
                    <a:pt x="21" y="190"/>
                  </a:cubicBezTo>
                  <a:cubicBezTo>
                    <a:pt x="23" y="193"/>
                    <a:pt x="26" y="194"/>
                    <a:pt x="28" y="198"/>
                  </a:cubicBezTo>
                  <a:cubicBezTo>
                    <a:pt x="25" y="198"/>
                    <a:pt x="22" y="197"/>
                    <a:pt x="19" y="197"/>
                  </a:cubicBezTo>
                  <a:cubicBezTo>
                    <a:pt x="18" y="197"/>
                    <a:pt x="17" y="198"/>
                    <a:pt x="16" y="197"/>
                  </a:cubicBezTo>
                  <a:cubicBezTo>
                    <a:pt x="13" y="197"/>
                    <a:pt x="11" y="195"/>
                    <a:pt x="8" y="196"/>
                  </a:cubicBezTo>
                  <a:cubicBezTo>
                    <a:pt x="6" y="197"/>
                    <a:pt x="5" y="200"/>
                    <a:pt x="6" y="202"/>
                  </a:cubicBezTo>
                  <a:cubicBezTo>
                    <a:pt x="6" y="204"/>
                    <a:pt x="10" y="206"/>
                    <a:pt x="11" y="208"/>
                  </a:cubicBezTo>
                  <a:cubicBezTo>
                    <a:pt x="14" y="211"/>
                    <a:pt x="16" y="214"/>
                    <a:pt x="19" y="217"/>
                  </a:cubicBezTo>
                  <a:cubicBezTo>
                    <a:pt x="20" y="219"/>
                    <a:pt x="22" y="221"/>
                    <a:pt x="23" y="224"/>
                  </a:cubicBezTo>
                  <a:cubicBezTo>
                    <a:pt x="24" y="226"/>
                    <a:pt x="25" y="228"/>
                    <a:pt x="26" y="230"/>
                  </a:cubicBezTo>
                  <a:cubicBezTo>
                    <a:pt x="26" y="230"/>
                    <a:pt x="26" y="231"/>
                    <a:pt x="26" y="23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15" name="Freeform 2573"/>
            <p:cNvSpPr>
              <a:spLocks noChangeAspect="1"/>
            </p:cNvSpPr>
            <p:nvPr/>
          </p:nvSpPr>
          <p:spPr bwMode="auto">
            <a:xfrm>
              <a:off x="18838243" y="11307256"/>
              <a:ext cx="1323578" cy="903780"/>
            </a:xfrm>
            <a:custGeom>
              <a:avLst/>
              <a:gdLst>
                <a:gd name="T0" fmla="*/ 198 w 165"/>
                <a:gd name="T1" fmla="*/ 97 h 124"/>
                <a:gd name="T2" fmla="*/ 190 w 165"/>
                <a:gd name="T3" fmla="*/ 87 h 124"/>
                <a:gd name="T4" fmla="*/ 185 w 165"/>
                <a:gd name="T5" fmla="*/ 78 h 124"/>
                <a:gd name="T6" fmla="*/ 170 w 165"/>
                <a:gd name="T7" fmla="*/ 68 h 124"/>
                <a:gd name="T8" fmla="*/ 166 w 165"/>
                <a:gd name="T9" fmla="*/ 55 h 124"/>
                <a:gd name="T10" fmla="*/ 160 w 165"/>
                <a:gd name="T11" fmla="*/ 49 h 124"/>
                <a:gd name="T12" fmla="*/ 149 w 165"/>
                <a:gd name="T13" fmla="*/ 41 h 124"/>
                <a:gd name="T14" fmla="*/ 136 w 165"/>
                <a:gd name="T15" fmla="*/ 35 h 124"/>
                <a:gd name="T16" fmla="*/ 140 w 165"/>
                <a:gd name="T17" fmla="*/ 22 h 124"/>
                <a:gd name="T18" fmla="*/ 126 w 165"/>
                <a:gd name="T19" fmla="*/ 1 h 124"/>
                <a:gd name="T20" fmla="*/ 113 w 165"/>
                <a:gd name="T21" fmla="*/ 12 h 124"/>
                <a:gd name="T22" fmla="*/ 101 w 165"/>
                <a:gd name="T23" fmla="*/ 19 h 124"/>
                <a:gd name="T24" fmla="*/ 85 w 165"/>
                <a:gd name="T25" fmla="*/ 35 h 124"/>
                <a:gd name="T26" fmla="*/ 67 w 165"/>
                <a:gd name="T27" fmla="*/ 38 h 124"/>
                <a:gd name="T28" fmla="*/ 67 w 165"/>
                <a:gd name="T29" fmla="*/ 47 h 124"/>
                <a:gd name="T30" fmla="*/ 58 w 165"/>
                <a:gd name="T31" fmla="*/ 52 h 124"/>
                <a:gd name="T32" fmla="*/ 41 w 165"/>
                <a:gd name="T33" fmla="*/ 59 h 124"/>
                <a:gd name="T34" fmla="*/ 26 w 165"/>
                <a:gd name="T35" fmla="*/ 59 h 124"/>
                <a:gd name="T36" fmla="*/ 12 w 165"/>
                <a:gd name="T37" fmla="*/ 70 h 124"/>
                <a:gd name="T38" fmla="*/ 1 w 165"/>
                <a:gd name="T39" fmla="*/ 87 h 124"/>
                <a:gd name="T40" fmla="*/ 5 w 165"/>
                <a:gd name="T41" fmla="*/ 112 h 124"/>
                <a:gd name="T42" fmla="*/ 13 w 165"/>
                <a:gd name="T43" fmla="*/ 120 h 124"/>
                <a:gd name="T44" fmla="*/ 18 w 165"/>
                <a:gd name="T45" fmla="*/ 137 h 124"/>
                <a:gd name="T46" fmla="*/ 28 w 165"/>
                <a:gd name="T47" fmla="*/ 149 h 124"/>
                <a:gd name="T48" fmla="*/ 32 w 165"/>
                <a:gd name="T49" fmla="*/ 136 h 124"/>
                <a:gd name="T50" fmla="*/ 44 w 165"/>
                <a:gd name="T51" fmla="*/ 130 h 124"/>
                <a:gd name="T52" fmla="*/ 56 w 165"/>
                <a:gd name="T53" fmla="*/ 130 h 124"/>
                <a:gd name="T54" fmla="*/ 65 w 165"/>
                <a:gd name="T55" fmla="*/ 117 h 124"/>
                <a:gd name="T56" fmla="*/ 74 w 165"/>
                <a:gd name="T57" fmla="*/ 103 h 124"/>
                <a:gd name="T58" fmla="*/ 94 w 165"/>
                <a:gd name="T59" fmla="*/ 113 h 124"/>
                <a:gd name="T60" fmla="*/ 120 w 165"/>
                <a:gd name="T61" fmla="*/ 119 h 124"/>
                <a:gd name="T62" fmla="*/ 130 w 165"/>
                <a:gd name="T63" fmla="*/ 107 h 124"/>
                <a:gd name="T64" fmla="*/ 150 w 165"/>
                <a:gd name="T65" fmla="*/ 107 h 124"/>
                <a:gd name="T66" fmla="*/ 157 w 165"/>
                <a:gd name="T67" fmla="*/ 106 h 124"/>
                <a:gd name="T68" fmla="*/ 168 w 165"/>
                <a:gd name="T69" fmla="*/ 100 h 124"/>
                <a:gd name="T70" fmla="*/ 180 w 165"/>
                <a:gd name="T71" fmla="*/ 102 h 124"/>
                <a:gd name="T72" fmla="*/ 192 w 165"/>
                <a:gd name="T73" fmla="*/ 102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5"/>
                <a:gd name="T112" fmla="*/ 0 h 124"/>
                <a:gd name="T113" fmla="*/ 165 w 16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5" h="124">
                  <a:moveTo>
                    <a:pt x="164" y="88"/>
                  </a:moveTo>
                  <a:cubicBezTo>
                    <a:pt x="164" y="85"/>
                    <a:pt x="165" y="83"/>
                    <a:pt x="165" y="81"/>
                  </a:cubicBezTo>
                  <a:cubicBezTo>
                    <a:pt x="165" y="78"/>
                    <a:pt x="163" y="76"/>
                    <a:pt x="162" y="74"/>
                  </a:cubicBezTo>
                  <a:cubicBezTo>
                    <a:pt x="161" y="73"/>
                    <a:pt x="159" y="72"/>
                    <a:pt x="158" y="72"/>
                  </a:cubicBezTo>
                  <a:cubicBezTo>
                    <a:pt x="156" y="70"/>
                    <a:pt x="153" y="70"/>
                    <a:pt x="151" y="67"/>
                  </a:cubicBezTo>
                  <a:cubicBezTo>
                    <a:pt x="151" y="66"/>
                    <a:pt x="155" y="66"/>
                    <a:pt x="154" y="65"/>
                  </a:cubicBezTo>
                  <a:cubicBezTo>
                    <a:pt x="153" y="63"/>
                    <a:pt x="149" y="61"/>
                    <a:pt x="147" y="57"/>
                  </a:cubicBezTo>
                  <a:cubicBezTo>
                    <a:pt x="146" y="56"/>
                    <a:pt x="144" y="58"/>
                    <a:pt x="142" y="57"/>
                  </a:cubicBezTo>
                  <a:cubicBezTo>
                    <a:pt x="140" y="55"/>
                    <a:pt x="138" y="53"/>
                    <a:pt x="137" y="51"/>
                  </a:cubicBezTo>
                  <a:cubicBezTo>
                    <a:pt x="137" y="50"/>
                    <a:pt x="139" y="47"/>
                    <a:pt x="138" y="46"/>
                  </a:cubicBezTo>
                  <a:cubicBezTo>
                    <a:pt x="137" y="45"/>
                    <a:pt x="135" y="47"/>
                    <a:pt x="134" y="46"/>
                  </a:cubicBezTo>
                  <a:cubicBezTo>
                    <a:pt x="133" y="45"/>
                    <a:pt x="134" y="42"/>
                    <a:pt x="133" y="41"/>
                  </a:cubicBezTo>
                  <a:cubicBezTo>
                    <a:pt x="130" y="39"/>
                    <a:pt x="126" y="41"/>
                    <a:pt x="123" y="39"/>
                  </a:cubicBezTo>
                  <a:cubicBezTo>
                    <a:pt x="122" y="37"/>
                    <a:pt x="126" y="35"/>
                    <a:pt x="124" y="34"/>
                  </a:cubicBezTo>
                  <a:cubicBezTo>
                    <a:pt x="122" y="32"/>
                    <a:pt x="119" y="35"/>
                    <a:pt x="117" y="34"/>
                  </a:cubicBezTo>
                  <a:cubicBezTo>
                    <a:pt x="115" y="33"/>
                    <a:pt x="113" y="31"/>
                    <a:pt x="113" y="29"/>
                  </a:cubicBezTo>
                  <a:cubicBezTo>
                    <a:pt x="113" y="28"/>
                    <a:pt x="116" y="27"/>
                    <a:pt x="117" y="25"/>
                  </a:cubicBezTo>
                  <a:cubicBezTo>
                    <a:pt x="117" y="23"/>
                    <a:pt x="118" y="20"/>
                    <a:pt x="117" y="18"/>
                  </a:cubicBezTo>
                  <a:cubicBezTo>
                    <a:pt x="116" y="14"/>
                    <a:pt x="114" y="10"/>
                    <a:pt x="111" y="7"/>
                  </a:cubicBezTo>
                  <a:cubicBezTo>
                    <a:pt x="110" y="5"/>
                    <a:pt x="107" y="3"/>
                    <a:pt x="105" y="1"/>
                  </a:cubicBezTo>
                  <a:cubicBezTo>
                    <a:pt x="102" y="2"/>
                    <a:pt x="97" y="0"/>
                    <a:pt x="94" y="3"/>
                  </a:cubicBezTo>
                  <a:cubicBezTo>
                    <a:pt x="92" y="4"/>
                    <a:pt x="95" y="8"/>
                    <a:pt x="94" y="10"/>
                  </a:cubicBezTo>
                  <a:cubicBezTo>
                    <a:pt x="93" y="13"/>
                    <a:pt x="91" y="15"/>
                    <a:pt x="89" y="16"/>
                  </a:cubicBezTo>
                  <a:cubicBezTo>
                    <a:pt x="88" y="17"/>
                    <a:pt x="85" y="15"/>
                    <a:pt x="84" y="16"/>
                  </a:cubicBezTo>
                  <a:cubicBezTo>
                    <a:pt x="82" y="18"/>
                    <a:pt x="84" y="22"/>
                    <a:pt x="82" y="24"/>
                  </a:cubicBezTo>
                  <a:cubicBezTo>
                    <a:pt x="79" y="27"/>
                    <a:pt x="75" y="28"/>
                    <a:pt x="71" y="29"/>
                  </a:cubicBezTo>
                  <a:cubicBezTo>
                    <a:pt x="67" y="30"/>
                    <a:pt x="64" y="29"/>
                    <a:pt x="60" y="29"/>
                  </a:cubicBezTo>
                  <a:cubicBezTo>
                    <a:pt x="59" y="30"/>
                    <a:pt x="56" y="30"/>
                    <a:pt x="56" y="32"/>
                  </a:cubicBezTo>
                  <a:cubicBezTo>
                    <a:pt x="56" y="33"/>
                    <a:pt x="60" y="32"/>
                    <a:pt x="60" y="34"/>
                  </a:cubicBezTo>
                  <a:cubicBezTo>
                    <a:pt x="60" y="36"/>
                    <a:pt x="57" y="38"/>
                    <a:pt x="56" y="39"/>
                  </a:cubicBezTo>
                  <a:cubicBezTo>
                    <a:pt x="54" y="41"/>
                    <a:pt x="53" y="42"/>
                    <a:pt x="52" y="43"/>
                  </a:cubicBezTo>
                  <a:cubicBezTo>
                    <a:pt x="50" y="43"/>
                    <a:pt x="49" y="43"/>
                    <a:pt x="48" y="43"/>
                  </a:cubicBezTo>
                  <a:cubicBezTo>
                    <a:pt x="44" y="43"/>
                    <a:pt x="41" y="44"/>
                    <a:pt x="37" y="45"/>
                  </a:cubicBezTo>
                  <a:cubicBezTo>
                    <a:pt x="36" y="46"/>
                    <a:pt x="36" y="49"/>
                    <a:pt x="34" y="49"/>
                  </a:cubicBezTo>
                  <a:cubicBezTo>
                    <a:pt x="32" y="49"/>
                    <a:pt x="30" y="46"/>
                    <a:pt x="28" y="46"/>
                  </a:cubicBezTo>
                  <a:cubicBezTo>
                    <a:pt x="26" y="46"/>
                    <a:pt x="24" y="48"/>
                    <a:pt x="22" y="49"/>
                  </a:cubicBezTo>
                  <a:cubicBezTo>
                    <a:pt x="20" y="49"/>
                    <a:pt x="17" y="49"/>
                    <a:pt x="15" y="50"/>
                  </a:cubicBezTo>
                  <a:cubicBezTo>
                    <a:pt x="13" y="52"/>
                    <a:pt x="12" y="55"/>
                    <a:pt x="10" y="58"/>
                  </a:cubicBezTo>
                  <a:cubicBezTo>
                    <a:pt x="9" y="62"/>
                    <a:pt x="9" y="66"/>
                    <a:pt x="6" y="69"/>
                  </a:cubicBezTo>
                  <a:cubicBezTo>
                    <a:pt x="5" y="71"/>
                    <a:pt x="1" y="70"/>
                    <a:pt x="1" y="72"/>
                  </a:cubicBezTo>
                  <a:cubicBezTo>
                    <a:pt x="0" y="75"/>
                    <a:pt x="4" y="76"/>
                    <a:pt x="5" y="78"/>
                  </a:cubicBezTo>
                  <a:cubicBezTo>
                    <a:pt x="5" y="83"/>
                    <a:pt x="3" y="88"/>
                    <a:pt x="4" y="93"/>
                  </a:cubicBezTo>
                  <a:cubicBezTo>
                    <a:pt x="4" y="95"/>
                    <a:pt x="5" y="96"/>
                    <a:pt x="6" y="97"/>
                  </a:cubicBezTo>
                  <a:cubicBezTo>
                    <a:pt x="7" y="98"/>
                    <a:pt x="10" y="98"/>
                    <a:pt x="11" y="100"/>
                  </a:cubicBezTo>
                  <a:cubicBezTo>
                    <a:pt x="12" y="101"/>
                    <a:pt x="11" y="103"/>
                    <a:pt x="11" y="104"/>
                  </a:cubicBezTo>
                  <a:cubicBezTo>
                    <a:pt x="12" y="108"/>
                    <a:pt x="13" y="111"/>
                    <a:pt x="15" y="114"/>
                  </a:cubicBezTo>
                  <a:cubicBezTo>
                    <a:pt x="16" y="115"/>
                    <a:pt x="19" y="115"/>
                    <a:pt x="19" y="116"/>
                  </a:cubicBezTo>
                  <a:cubicBezTo>
                    <a:pt x="21" y="118"/>
                    <a:pt x="22" y="121"/>
                    <a:pt x="23" y="124"/>
                  </a:cubicBezTo>
                  <a:cubicBezTo>
                    <a:pt x="24" y="123"/>
                    <a:pt x="26" y="123"/>
                    <a:pt x="26" y="121"/>
                  </a:cubicBezTo>
                  <a:cubicBezTo>
                    <a:pt x="27" y="119"/>
                    <a:pt x="27" y="116"/>
                    <a:pt x="27" y="113"/>
                  </a:cubicBezTo>
                  <a:cubicBezTo>
                    <a:pt x="27" y="112"/>
                    <a:pt x="27" y="109"/>
                    <a:pt x="28" y="108"/>
                  </a:cubicBezTo>
                  <a:cubicBezTo>
                    <a:pt x="31" y="107"/>
                    <a:pt x="34" y="108"/>
                    <a:pt x="37" y="108"/>
                  </a:cubicBezTo>
                  <a:cubicBezTo>
                    <a:pt x="38" y="108"/>
                    <a:pt x="39" y="106"/>
                    <a:pt x="41" y="106"/>
                  </a:cubicBezTo>
                  <a:cubicBezTo>
                    <a:pt x="43" y="107"/>
                    <a:pt x="45" y="108"/>
                    <a:pt x="47" y="108"/>
                  </a:cubicBezTo>
                  <a:cubicBezTo>
                    <a:pt x="49" y="109"/>
                    <a:pt x="51" y="108"/>
                    <a:pt x="54" y="107"/>
                  </a:cubicBezTo>
                  <a:cubicBezTo>
                    <a:pt x="54" y="104"/>
                    <a:pt x="53" y="101"/>
                    <a:pt x="54" y="97"/>
                  </a:cubicBezTo>
                  <a:cubicBezTo>
                    <a:pt x="54" y="95"/>
                    <a:pt x="56" y="92"/>
                    <a:pt x="57" y="90"/>
                  </a:cubicBezTo>
                  <a:cubicBezTo>
                    <a:pt x="58" y="88"/>
                    <a:pt x="60" y="87"/>
                    <a:pt x="62" y="86"/>
                  </a:cubicBezTo>
                  <a:cubicBezTo>
                    <a:pt x="63" y="86"/>
                    <a:pt x="66" y="85"/>
                    <a:pt x="67" y="86"/>
                  </a:cubicBezTo>
                  <a:cubicBezTo>
                    <a:pt x="71" y="88"/>
                    <a:pt x="74" y="92"/>
                    <a:pt x="78" y="94"/>
                  </a:cubicBezTo>
                  <a:cubicBezTo>
                    <a:pt x="81" y="96"/>
                    <a:pt x="84" y="95"/>
                    <a:pt x="87" y="96"/>
                  </a:cubicBezTo>
                  <a:cubicBezTo>
                    <a:pt x="92" y="97"/>
                    <a:pt x="96" y="100"/>
                    <a:pt x="100" y="99"/>
                  </a:cubicBezTo>
                  <a:cubicBezTo>
                    <a:pt x="103" y="99"/>
                    <a:pt x="103" y="94"/>
                    <a:pt x="104" y="92"/>
                  </a:cubicBezTo>
                  <a:cubicBezTo>
                    <a:pt x="105" y="91"/>
                    <a:pt x="107" y="89"/>
                    <a:pt x="108" y="89"/>
                  </a:cubicBezTo>
                  <a:cubicBezTo>
                    <a:pt x="111" y="89"/>
                    <a:pt x="113" y="92"/>
                    <a:pt x="115" y="92"/>
                  </a:cubicBezTo>
                  <a:cubicBezTo>
                    <a:pt x="118" y="92"/>
                    <a:pt x="122" y="90"/>
                    <a:pt x="125" y="89"/>
                  </a:cubicBezTo>
                  <a:cubicBezTo>
                    <a:pt x="126" y="88"/>
                    <a:pt x="127" y="85"/>
                    <a:pt x="128" y="85"/>
                  </a:cubicBezTo>
                  <a:cubicBezTo>
                    <a:pt x="130" y="85"/>
                    <a:pt x="130" y="88"/>
                    <a:pt x="131" y="88"/>
                  </a:cubicBezTo>
                  <a:cubicBezTo>
                    <a:pt x="133" y="89"/>
                    <a:pt x="135" y="89"/>
                    <a:pt x="137" y="88"/>
                  </a:cubicBezTo>
                  <a:cubicBezTo>
                    <a:pt x="139" y="87"/>
                    <a:pt x="138" y="83"/>
                    <a:pt x="140" y="83"/>
                  </a:cubicBezTo>
                  <a:cubicBezTo>
                    <a:pt x="143" y="83"/>
                    <a:pt x="144" y="87"/>
                    <a:pt x="146" y="87"/>
                  </a:cubicBezTo>
                  <a:cubicBezTo>
                    <a:pt x="148" y="87"/>
                    <a:pt x="149" y="85"/>
                    <a:pt x="150" y="85"/>
                  </a:cubicBezTo>
                  <a:cubicBezTo>
                    <a:pt x="152" y="85"/>
                    <a:pt x="151" y="89"/>
                    <a:pt x="153" y="89"/>
                  </a:cubicBezTo>
                  <a:cubicBezTo>
                    <a:pt x="156" y="88"/>
                    <a:pt x="157" y="85"/>
                    <a:pt x="160" y="85"/>
                  </a:cubicBezTo>
                  <a:cubicBezTo>
                    <a:pt x="161" y="85"/>
                    <a:pt x="163" y="87"/>
                    <a:pt x="164" y="88"/>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16" name="Freeform 2574"/>
            <p:cNvSpPr>
              <a:spLocks noChangeAspect="1"/>
            </p:cNvSpPr>
            <p:nvPr/>
          </p:nvSpPr>
          <p:spPr bwMode="auto">
            <a:xfrm>
              <a:off x="20794476" y="11899113"/>
              <a:ext cx="807470" cy="1071742"/>
            </a:xfrm>
            <a:custGeom>
              <a:avLst/>
              <a:gdLst>
                <a:gd name="T0" fmla="*/ 121 w 101"/>
                <a:gd name="T1" fmla="*/ 26 h 147"/>
                <a:gd name="T2" fmla="*/ 115 w 101"/>
                <a:gd name="T3" fmla="*/ 26 h 147"/>
                <a:gd name="T4" fmla="*/ 108 w 101"/>
                <a:gd name="T5" fmla="*/ 19 h 147"/>
                <a:gd name="T6" fmla="*/ 93 w 101"/>
                <a:gd name="T7" fmla="*/ 26 h 147"/>
                <a:gd name="T8" fmla="*/ 91 w 101"/>
                <a:gd name="T9" fmla="*/ 34 h 147"/>
                <a:gd name="T10" fmla="*/ 69 w 101"/>
                <a:gd name="T11" fmla="*/ 32 h 147"/>
                <a:gd name="T12" fmla="*/ 53 w 101"/>
                <a:gd name="T13" fmla="*/ 18 h 147"/>
                <a:gd name="T14" fmla="*/ 43 w 101"/>
                <a:gd name="T15" fmla="*/ 17 h 147"/>
                <a:gd name="T16" fmla="*/ 35 w 101"/>
                <a:gd name="T17" fmla="*/ 14 h 147"/>
                <a:gd name="T18" fmla="*/ 34 w 101"/>
                <a:gd name="T19" fmla="*/ 2 h 147"/>
                <a:gd name="T20" fmla="*/ 25 w 101"/>
                <a:gd name="T21" fmla="*/ 0 h 147"/>
                <a:gd name="T22" fmla="*/ 6 w 101"/>
                <a:gd name="T23" fmla="*/ 20 h 147"/>
                <a:gd name="T24" fmla="*/ 8 w 101"/>
                <a:gd name="T25" fmla="*/ 26 h 147"/>
                <a:gd name="T26" fmla="*/ 13 w 101"/>
                <a:gd name="T27" fmla="*/ 29 h 147"/>
                <a:gd name="T28" fmla="*/ 14 w 101"/>
                <a:gd name="T29" fmla="*/ 40 h 147"/>
                <a:gd name="T30" fmla="*/ 22 w 101"/>
                <a:gd name="T31" fmla="*/ 50 h 147"/>
                <a:gd name="T32" fmla="*/ 23 w 101"/>
                <a:gd name="T33" fmla="*/ 63 h 147"/>
                <a:gd name="T34" fmla="*/ 16 w 101"/>
                <a:gd name="T35" fmla="*/ 74 h 147"/>
                <a:gd name="T36" fmla="*/ 6 w 101"/>
                <a:gd name="T37" fmla="*/ 86 h 147"/>
                <a:gd name="T38" fmla="*/ 0 w 101"/>
                <a:gd name="T39" fmla="*/ 107 h 147"/>
                <a:gd name="T40" fmla="*/ 60 w 101"/>
                <a:gd name="T41" fmla="*/ 146 h 147"/>
                <a:gd name="T42" fmla="*/ 61 w 101"/>
                <a:gd name="T43" fmla="*/ 153 h 147"/>
                <a:gd name="T44" fmla="*/ 86 w 101"/>
                <a:gd name="T45" fmla="*/ 176 h 147"/>
                <a:gd name="T46" fmla="*/ 87 w 101"/>
                <a:gd name="T47" fmla="*/ 170 h 147"/>
                <a:gd name="T48" fmla="*/ 90 w 101"/>
                <a:gd name="T49" fmla="*/ 163 h 147"/>
                <a:gd name="T50" fmla="*/ 96 w 101"/>
                <a:gd name="T51" fmla="*/ 152 h 147"/>
                <a:gd name="T52" fmla="*/ 99 w 101"/>
                <a:gd name="T53" fmla="*/ 144 h 147"/>
                <a:gd name="T54" fmla="*/ 99 w 101"/>
                <a:gd name="T55" fmla="*/ 138 h 147"/>
                <a:gd name="T56" fmla="*/ 105 w 101"/>
                <a:gd name="T57" fmla="*/ 136 h 147"/>
                <a:gd name="T58" fmla="*/ 109 w 101"/>
                <a:gd name="T59" fmla="*/ 131 h 147"/>
                <a:gd name="T60" fmla="*/ 114 w 101"/>
                <a:gd name="T61" fmla="*/ 126 h 147"/>
                <a:gd name="T62" fmla="*/ 120 w 101"/>
                <a:gd name="T63" fmla="*/ 122 h 147"/>
                <a:gd name="T64" fmla="*/ 110 w 101"/>
                <a:gd name="T65" fmla="*/ 110 h 147"/>
                <a:gd name="T66" fmla="*/ 110 w 101"/>
                <a:gd name="T67" fmla="*/ 45 h 147"/>
                <a:gd name="T68" fmla="*/ 117 w 101"/>
                <a:gd name="T69" fmla="*/ 37 h 147"/>
                <a:gd name="T70" fmla="*/ 121 w 101"/>
                <a:gd name="T71" fmla="*/ 26 h 1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147"/>
                <a:gd name="T110" fmla="*/ 101 w 101"/>
                <a:gd name="T111" fmla="*/ 147 h 1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147">
                  <a:moveTo>
                    <a:pt x="101" y="22"/>
                  </a:moveTo>
                  <a:cubicBezTo>
                    <a:pt x="100" y="22"/>
                    <a:pt x="97" y="23"/>
                    <a:pt x="96" y="22"/>
                  </a:cubicBezTo>
                  <a:cubicBezTo>
                    <a:pt x="93" y="21"/>
                    <a:pt x="93" y="16"/>
                    <a:pt x="90" y="16"/>
                  </a:cubicBezTo>
                  <a:cubicBezTo>
                    <a:pt x="85" y="16"/>
                    <a:pt x="82" y="19"/>
                    <a:pt x="78" y="22"/>
                  </a:cubicBezTo>
                  <a:cubicBezTo>
                    <a:pt x="77" y="23"/>
                    <a:pt x="78" y="28"/>
                    <a:pt x="76" y="28"/>
                  </a:cubicBezTo>
                  <a:lnTo>
                    <a:pt x="58" y="27"/>
                  </a:lnTo>
                  <a:cubicBezTo>
                    <a:pt x="52" y="26"/>
                    <a:pt x="49" y="18"/>
                    <a:pt x="44" y="15"/>
                  </a:cubicBezTo>
                  <a:cubicBezTo>
                    <a:pt x="41" y="14"/>
                    <a:pt x="38" y="15"/>
                    <a:pt x="36" y="14"/>
                  </a:cubicBezTo>
                  <a:cubicBezTo>
                    <a:pt x="33" y="14"/>
                    <a:pt x="30" y="14"/>
                    <a:pt x="29" y="12"/>
                  </a:cubicBezTo>
                  <a:cubicBezTo>
                    <a:pt x="27" y="9"/>
                    <a:pt x="30" y="5"/>
                    <a:pt x="28" y="2"/>
                  </a:cubicBezTo>
                  <a:cubicBezTo>
                    <a:pt x="27" y="0"/>
                    <a:pt x="23" y="1"/>
                    <a:pt x="21" y="0"/>
                  </a:cubicBezTo>
                  <a:lnTo>
                    <a:pt x="5" y="17"/>
                  </a:lnTo>
                  <a:cubicBezTo>
                    <a:pt x="6" y="19"/>
                    <a:pt x="6" y="20"/>
                    <a:pt x="7" y="22"/>
                  </a:cubicBezTo>
                  <a:cubicBezTo>
                    <a:pt x="8" y="23"/>
                    <a:pt x="10" y="23"/>
                    <a:pt x="11" y="24"/>
                  </a:cubicBezTo>
                  <a:cubicBezTo>
                    <a:pt x="12" y="27"/>
                    <a:pt x="11" y="30"/>
                    <a:pt x="12" y="33"/>
                  </a:cubicBezTo>
                  <a:cubicBezTo>
                    <a:pt x="13" y="36"/>
                    <a:pt x="17" y="39"/>
                    <a:pt x="18" y="42"/>
                  </a:cubicBezTo>
                  <a:cubicBezTo>
                    <a:pt x="19" y="46"/>
                    <a:pt x="20" y="50"/>
                    <a:pt x="19" y="53"/>
                  </a:cubicBezTo>
                  <a:cubicBezTo>
                    <a:pt x="18" y="57"/>
                    <a:pt x="15" y="59"/>
                    <a:pt x="13" y="62"/>
                  </a:cubicBezTo>
                  <a:cubicBezTo>
                    <a:pt x="11" y="65"/>
                    <a:pt x="7" y="69"/>
                    <a:pt x="5" y="72"/>
                  </a:cubicBezTo>
                  <a:cubicBezTo>
                    <a:pt x="3" y="77"/>
                    <a:pt x="2" y="83"/>
                    <a:pt x="0" y="89"/>
                  </a:cubicBezTo>
                  <a:lnTo>
                    <a:pt x="50" y="122"/>
                  </a:lnTo>
                  <a:lnTo>
                    <a:pt x="51" y="128"/>
                  </a:lnTo>
                  <a:lnTo>
                    <a:pt x="72" y="147"/>
                  </a:lnTo>
                  <a:cubicBezTo>
                    <a:pt x="72" y="145"/>
                    <a:pt x="72" y="144"/>
                    <a:pt x="73" y="142"/>
                  </a:cubicBezTo>
                  <a:cubicBezTo>
                    <a:pt x="73" y="140"/>
                    <a:pt x="74" y="138"/>
                    <a:pt x="75" y="136"/>
                  </a:cubicBezTo>
                  <a:cubicBezTo>
                    <a:pt x="77" y="133"/>
                    <a:pt x="78" y="130"/>
                    <a:pt x="80" y="127"/>
                  </a:cubicBezTo>
                  <a:cubicBezTo>
                    <a:pt x="81" y="124"/>
                    <a:pt x="82" y="122"/>
                    <a:pt x="83" y="120"/>
                  </a:cubicBezTo>
                  <a:cubicBezTo>
                    <a:pt x="83" y="118"/>
                    <a:pt x="81" y="116"/>
                    <a:pt x="83" y="115"/>
                  </a:cubicBezTo>
                  <a:cubicBezTo>
                    <a:pt x="84" y="113"/>
                    <a:pt x="86" y="115"/>
                    <a:pt x="88" y="114"/>
                  </a:cubicBezTo>
                  <a:cubicBezTo>
                    <a:pt x="89" y="113"/>
                    <a:pt x="89" y="110"/>
                    <a:pt x="91" y="109"/>
                  </a:cubicBezTo>
                  <a:cubicBezTo>
                    <a:pt x="92" y="107"/>
                    <a:pt x="94" y="106"/>
                    <a:pt x="95" y="105"/>
                  </a:cubicBezTo>
                  <a:cubicBezTo>
                    <a:pt x="96" y="104"/>
                    <a:pt x="98" y="103"/>
                    <a:pt x="100" y="102"/>
                  </a:cubicBezTo>
                  <a:lnTo>
                    <a:pt x="92" y="92"/>
                  </a:lnTo>
                  <a:lnTo>
                    <a:pt x="92" y="38"/>
                  </a:lnTo>
                  <a:lnTo>
                    <a:pt x="98" y="31"/>
                  </a:lnTo>
                  <a:cubicBezTo>
                    <a:pt x="101" y="29"/>
                    <a:pt x="100" y="25"/>
                    <a:pt x="101" y="22"/>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17" name="Freeform 2575"/>
            <p:cNvSpPr>
              <a:spLocks noChangeAspect="1"/>
            </p:cNvSpPr>
            <p:nvPr/>
          </p:nvSpPr>
          <p:spPr bwMode="auto">
            <a:xfrm>
              <a:off x="20378255" y="12019082"/>
              <a:ext cx="574387" cy="599858"/>
            </a:xfrm>
            <a:custGeom>
              <a:avLst/>
              <a:gdLst>
                <a:gd name="T0" fmla="*/ 62 w 71"/>
                <a:gd name="T1" fmla="*/ 87 h 81"/>
                <a:gd name="T2" fmla="*/ 56 w 71"/>
                <a:gd name="T3" fmla="*/ 91 h 81"/>
                <a:gd name="T4" fmla="*/ 41 w 71"/>
                <a:gd name="T5" fmla="*/ 91 h 81"/>
                <a:gd name="T6" fmla="*/ 23 w 71"/>
                <a:gd name="T7" fmla="*/ 90 h 81"/>
                <a:gd name="T8" fmla="*/ 13 w 71"/>
                <a:gd name="T9" fmla="*/ 92 h 81"/>
                <a:gd name="T10" fmla="*/ 7 w 71"/>
                <a:gd name="T11" fmla="*/ 97 h 81"/>
                <a:gd name="T12" fmla="*/ 0 w 71"/>
                <a:gd name="T13" fmla="*/ 96 h 81"/>
                <a:gd name="T14" fmla="*/ 1 w 71"/>
                <a:gd name="T15" fmla="*/ 82 h 81"/>
                <a:gd name="T16" fmla="*/ 2 w 71"/>
                <a:gd name="T17" fmla="*/ 75 h 81"/>
                <a:gd name="T18" fmla="*/ 6 w 71"/>
                <a:gd name="T19" fmla="*/ 64 h 81"/>
                <a:gd name="T20" fmla="*/ 10 w 71"/>
                <a:gd name="T21" fmla="*/ 56 h 81"/>
                <a:gd name="T22" fmla="*/ 13 w 71"/>
                <a:gd name="T23" fmla="*/ 52 h 81"/>
                <a:gd name="T24" fmla="*/ 15 w 71"/>
                <a:gd name="T25" fmla="*/ 46 h 81"/>
                <a:gd name="T26" fmla="*/ 21 w 71"/>
                <a:gd name="T27" fmla="*/ 41 h 81"/>
                <a:gd name="T28" fmla="*/ 27 w 71"/>
                <a:gd name="T29" fmla="*/ 36 h 81"/>
                <a:gd name="T30" fmla="*/ 19 w 71"/>
                <a:gd name="T31" fmla="*/ 34 h 81"/>
                <a:gd name="T32" fmla="*/ 22 w 71"/>
                <a:gd name="T33" fmla="*/ 25 h 81"/>
                <a:gd name="T34" fmla="*/ 17 w 71"/>
                <a:gd name="T35" fmla="*/ 22 h 81"/>
                <a:gd name="T36" fmla="*/ 19 w 71"/>
                <a:gd name="T37" fmla="*/ 18 h 81"/>
                <a:gd name="T38" fmla="*/ 17 w 71"/>
                <a:gd name="T39" fmla="*/ 13 h 81"/>
                <a:gd name="T40" fmla="*/ 21 w 71"/>
                <a:gd name="T41" fmla="*/ 10 h 81"/>
                <a:gd name="T42" fmla="*/ 29 w 71"/>
                <a:gd name="T43" fmla="*/ 10 h 81"/>
                <a:gd name="T44" fmla="*/ 35 w 71"/>
                <a:gd name="T45" fmla="*/ 6 h 81"/>
                <a:gd name="T46" fmla="*/ 39 w 71"/>
                <a:gd name="T47" fmla="*/ 11 h 81"/>
                <a:gd name="T48" fmla="*/ 44 w 71"/>
                <a:gd name="T49" fmla="*/ 8 h 81"/>
                <a:gd name="T50" fmla="*/ 52 w 71"/>
                <a:gd name="T51" fmla="*/ 5 h 81"/>
                <a:gd name="T52" fmla="*/ 56 w 71"/>
                <a:gd name="T53" fmla="*/ 7 h 81"/>
                <a:gd name="T54" fmla="*/ 62 w 71"/>
                <a:gd name="T55" fmla="*/ 7 h 81"/>
                <a:gd name="T56" fmla="*/ 68 w 71"/>
                <a:gd name="T57" fmla="*/ 0 h 81"/>
                <a:gd name="T58" fmla="*/ 70 w 71"/>
                <a:gd name="T59" fmla="*/ 6 h 81"/>
                <a:gd name="T60" fmla="*/ 75 w 71"/>
                <a:gd name="T61" fmla="*/ 8 h 81"/>
                <a:gd name="T62" fmla="*/ 76 w 71"/>
                <a:gd name="T63" fmla="*/ 19 h 81"/>
                <a:gd name="T64" fmla="*/ 84 w 71"/>
                <a:gd name="T65" fmla="*/ 30 h 81"/>
                <a:gd name="T66" fmla="*/ 85 w 71"/>
                <a:gd name="T67" fmla="*/ 44 h 81"/>
                <a:gd name="T68" fmla="*/ 78 w 71"/>
                <a:gd name="T69" fmla="*/ 54 h 81"/>
                <a:gd name="T70" fmla="*/ 68 w 71"/>
                <a:gd name="T71" fmla="*/ 67 h 81"/>
                <a:gd name="T72" fmla="*/ 62 w 71"/>
                <a:gd name="T73" fmla="*/ 87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
                <a:gd name="T112" fmla="*/ 0 h 81"/>
                <a:gd name="T113" fmla="*/ 71 w 71"/>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 h="81">
                  <a:moveTo>
                    <a:pt x="51" y="72"/>
                  </a:moveTo>
                  <a:cubicBezTo>
                    <a:pt x="49" y="73"/>
                    <a:pt x="48" y="74"/>
                    <a:pt x="46" y="75"/>
                  </a:cubicBezTo>
                  <a:cubicBezTo>
                    <a:pt x="42" y="76"/>
                    <a:pt x="38" y="76"/>
                    <a:pt x="34" y="75"/>
                  </a:cubicBezTo>
                  <a:cubicBezTo>
                    <a:pt x="29" y="75"/>
                    <a:pt x="24" y="74"/>
                    <a:pt x="19" y="74"/>
                  </a:cubicBezTo>
                  <a:cubicBezTo>
                    <a:pt x="16" y="74"/>
                    <a:pt x="14" y="76"/>
                    <a:pt x="11" y="76"/>
                  </a:cubicBezTo>
                  <a:cubicBezTo>
                    <a:pt x="10" y="77"/>
                    <a:pt x="9" y="80"/>
                    <a:pt x="6" y="80"/>
                  </a:cubicBezTo>
                  <a:cubicBezTo>
                    <a:pt x="4" y="81"/>
                    <a:pt x="2" y="80"/>
                    <a:pt x="0" y="79"/>
                  </a:cubicBezTo>
                  <a:cubicBezTo>
                    <a:pt x="0" y="75"/>
                    <a:pt x="1" y="72"/>
                    <a:pt x="1" y="68"/>
                  </a:cubicBezTo>
                  <a:cubicBezTo>
                    <a:pt x="1" y="66"/>
                    <a:pt x="1" y="64"/>
                    <a:pt x="2" y="62"/>
                  </a:cubicBezTo>
                  <a:cubicBezTo>
                    <a:pt x="3" y="59"/>
                    <a:pt x="4" y="56"/>
                    <a:pt x="5" y="53"/>
                  </a:cubicBezTo>
                  <a:cubicBezTo>
                    <a:pt x="6" y="50"/>
                    <a:pt x="6" y="48"/>
                    <a:pt x="8" y="46"/>
                  </a:cubicBezTo>
                  <a:cubicBezTo>
                    <a:pt x="8" y="44"/>
                    <a:pt x="10" y="44"/>
                    <a:pt x="11" y="43"/>
                  </a:cubicBezTo>
                  <a:cubicBezTo>
                    <a:pt x="12" y="41"/>
                    <a:pt x="11" y="39"/>
                    <a:pt x="12" y="38"/>
                  </a:cubicBezTo>
                  <a:cubicBezTo>
                    <a:pt x="13" y="36"/>
                    <a:pt x="15" y="35"/>
                    <a:pt x="17" y="34"/>
                  </a:cubicBezTo>
                  <a:cubicBezTo>
                    <a:pt x="18" y="32"/>
                    <a:pt x="22" y="32"/>
                    <a:pt x="22" y="30"/>
                  </a:cubicBezTo>
                  <a:cubicBezTo>
                    <a:pt x="21" y="28"/>
                    <a:pt x="17" y="29"/>
                    <a:pt x="16" y="28"/>
                  </a:cubicBezTo>
                  <a:cubicBezTo>
                    <a:pt x="15" y="26"/>
                    <a:pt x="18" y="24"/>
                    <a:pt x="18" y="21"/>
                  </a:cubicBezTo>
                  <a:cubicBezTo>
                    <a:pt x="17" y="20"/>
                    <a:pt x="14" y="20"/>
                    <a:pt x="14" y="18"/>
                  </a:cubicBezTo>
                  <a:cubicBezTo>
                    <a:pt x="14" y="17"/>
                    <a:pt x="16" y="16"/>
                    <a:pt x="16" y="15"/>
                  </a:cubicBezTo>
                  <a:cubicBezTo>
                    <a:pt x="17" y="14"/>
                    <a:pt x="15" y="12"/>
                    <a:pt x="14" y="11"/>
                  </a:cubicBezTo>
                  <a:cubicBezTo>
                    <a:pt x="15" y="10"/>
                    <a:pt x="15" y="8"/>
                    <a:pt x="17" y="8"/>
                  </a:cubicBezTo>
                  <a:cubicBezTo>
                    <a:pt x="19" y="7"/>
                    <a:pt x="22" y="8"/>
                    <a:pt x="24" y="8"/>
                  </a:cubicBezTo>
                  <a:cubicBezTo>
                    <a:pt x="26" y="7"/>
                    <a:pt x="27" y="4"/>
                    <a:pt x="29" y="5"/>
                  </a:cubicBezTo>
                  <a:cubicBezTo>
                    <a:pt x="31" y="5"/>
                    <a:pt x="30" y="9"/>
                    <a:pt x="32" y="9"/>
                  </a:cubicBezTo>
                  <a:cubicBezTo>
                    <a:pt x="33" y="10"/>
                    <a:pt x="34" y="7"/>
                    <a:pt x="36" y="7"/>
                  </a:cubicBezTo>
                  <a:cubicBezTo>
                    <a:pt x="38" y="5"/>
                    <a:pt x="40" y="4"/>
                    <a:pt x="43" y="4"/>
                  </a:cubicBezTo>
                  <a:cubicBezTo>
                    <a:pt x="44" y="4"/>
                    <a:pt x="45" y="6"/>
                    <a:pt x="46" y="6"/>
                  </a:cubicBezTo>
                  <a:cubicBezTo>
                    <a:pt x="48" y="6"/>
                    <a:pt x="50" y="7"/>
                    <a:pt x="51" y="6"/>
                  </a:cubicBezTo>
                  <a:cubicBezTo>
                    <a:pt x="54" y="5"/>
                    <a:pt x="55" y="2"/>
                    <a:pt x="56" y="0"/>
                  </a:cubicBezTo>
                  <a:cubicBezTo>
                    <a:pt x="57" y="2"/>
                    <a:pt x="57" y="3"/>
                    <a:pt x="58" y="5"/>
                  </a:cubicBezTo>
                  <a:cubicBezTo>
                    <a:pt x="59" y="6"/>
                    <a:pt x="61" y="6"/>
                    <a:pt x="62" y="7"/>
                  </a:cubicBezTo>
                  <a:cubicBezTo>
                    <a:pt x="63" y="10"/>
                    <a:pt x="62" y="13"/>
                    <a:pt x="63" y="16"/>
                  </a:cubicBezTo>
                  <a:cubicBezTo>
                    <a:pt x="64" y="19"/>
                    <a:pt x="68" y="22"/>
                    <a:pt x="69" y="25"/>
                  </a:cubicBezTo>
                  <a:cubicBezTo>
                    <a:pt x="70" y="29"/>
                    <a:pt x="71" y="33"/>
                    <a:pt x="70" y="36"/>
                  </a:cubicBezTo>
                  <a:cubicBezTo>
                    <a:pt x="69" y="40"/>
                    <a:pt x="66" y="42"/>
                    <a:pt x="64" y="45"/>
                  </a:cubicBezTo>
                  <a:cubicBezTo>
                    <a:pt x="62" y="48"/>
                    <a:pt x="58" y="52"/>
                    <a:pt x="56" y="55"/>
                  </a:cubicBezTo>
                  <a:cubicBezTo>
                    <a:pt x="54" y="60"/>
                    <a:pt x="53" y="66"/>
                    <a:pt x="51" y="72"/>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18" name="Freeform 2576"/>
            <p:cNvSpPr>
              <a:spLocks noChangeAspect="1"/>
            </p:cNvSpPr>
            <p:nvPr/>
          </p:nvSpPr>
          <p:spPr bwMode="auto">
            <a:xfrm>
              <a:off x="20702910" y="10867359"/>
              <a:ext cx="1548339" cy="1239704"/>
            </a:xfrm>
            <a:custGeom>
              <a:avLst/>
              <a:gdLst>
                <a:gd name="T0" fmla="*/ 139 w 193"/>
                <a:gd name="T1" fmla="*/ 55 h 168"/>
                <a:gd name="T2" fmla="*/ 135 w 193"/>
                <a:gd name="T3" fmla="*/ 72 h 168"/>
                <a:gd name="T4" fmla="*/ 144 w 193"/>
                <a:gd name="T5" fmla="*/ 72 h 168"/>
                <a:gd name="T6" fmla="*/ 145 w 193"/>
                <a:gd name="T7" fmla="*/ 83 h 168"/>
                <a:gd name="T8" fmla="*/ 157 w 193"/>
                <a:gd name="T9" fmla="*/ 99 h 168"/>
                <a:gd name="T10" fmla="*/ 214 w 193"/>
                <a:gd name="T11" fmla="*/ 125 h 168"/>
                <a:gd name="T12" fmla="*/ 184 w 193"/>
                <a:gd name="T13" fmla="*/ 177 h 168"/>
                <a:gd name="T14" fmla="*/ 150 w 193"/>
                <a:gd name="T15" fmla="*/ 185 h 168"/>
                <a:gd name="T16" fmla="*/ 129 w 193"/>
                <a:gd name="T17" fmla="*/ 195 h 168"/>
                <a:gd name="T18" fmla="*/ 107 w 193"/>
                <a:gd name="T19" fmla="*/ 195 h 168"/>
                <a:gd name="T20" fmla="*/ 83 w 193"/>
                <a:gd name="T21" fmla="*/ 201 h 168"/>
                <a:gd name="T22" fmla="*/ 56 w 193"/>
                <a:gd name="T23" fmla="*/ 185 h 168"/>
                <a:gd name="T24" fmla="*/ 47 w 193"/>
                <a:gd name="T25" fmla="*/ 171 h 168"/>
                <a:gd name="T26" fmla="*/ 35 w 193"/>
                <a:gd name="T27" fmla="*/ 162 h 168"/>
                <a:gd name="T28" fmla="*/ 24 w 193"/>
                <a:gd name="T29" fmla="*/ 141 h 168"/>
                <a:gd name="T30" fmla="*/ 2 w 193"/>
                <a:gd name="T31" fmla="*/ 127 h 168"/>
                <a:gd name="T32" fmla="*/ 13 w 193"/>
                <a:gd name="T33" fmla="*/ 117 h 168"/>
                <a:gd name="T34" fmla="*/ 19 w 193"/>
                <a:gd name="T35" fmla="*/ 100 h 168"/>
                <a:gd name="T36" fmla="*/ 19 w 193"/>
                <a:gd name="T37" fmla="*/ 81 h 168"/>
                <a:gd name="T38" fmla="*/ 28 w 193"/>
                <a:gd name="T39" fmla="*/ 77 h 168"/>
                <a:gd name="T40" fmla="*/ 32 w 193"/>
                <a:gd name="T41" fmla="*/ 55 h 168"/>
                <a:gd name="T42" fmla="*/ 41 w 193"/>
                <a:gd name="T43" fmla="*/ 41 h 168"/>
                <a:gd name="T44" fmla="*/ 49 w 193"/>
                <a:gd name="T45" fmla="*/ 35 h 168"/>
                <a:gd name="T46" fmla="*/ 53 w 193"/>
                <a:gd name="T47" fmla="*/ 19 h 168"/>
                <a:gd name="T48" fmla="*/ 63 w 193"/>
                <a:gd name="T49" fmla="*/ 14 h 168"/>
                <a:gd name="T50" fmla="*/ 71 w 193"/>
                <a:gd name="T51" fmla="*/ 16 h 168"/>
                <a:gd name="T52" fmla="*/ 79 w 193"/>
                <a:gd name="T53" fmla="*/ 7 h 168"/>
                <a:gd name="T54" fmla="*/ 90 w 193"/>
                <a:gd name="T55" fmla="*/ 10 h 168"/>
                <a:gd name="T56" fmla="*/ 99 w 193"/>
                <a:gd name="T57" fmla="*/ 11 h 168"/>
                <a:gd name="T58" fmla="*/ 120 w 193"/>
                <a:gd name="T59" fmla="*/ 18 h 168"/>
                <a:gd name="T60" fmla="*/ 136 w 193"/>
                <a:gd name="T61" fmla="*/ 36 h 168"/>
                <a:gd name="T62" fmla="*/ 143 w 193"/>
                <a:gd name="T63" fmla="*/ 47 h 1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3"/>
                <a:gd name="T97" fmla="*/ 0 h 168"/>
                <a:gd name="T98" fmla="*/ 193 w 193"/>
                <a:gd name="T99" fmla="*/ 168 h 1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3" h="168">
                  <a:moveTo>
                    <a:pt x="119" y="39"/>
                  </a:moveTo>
                  <a:cubicBezTo>
                    <a:pt x="118" y="41"/>
                    <a:pt x="117" y="44"/>
                    <a:pt x="116" y="46"/>
                  </a:cubicBezTo>
                  <a:cubicBezTo>
                    <a:pt x="115" y="48"/>
                    <a:pt x="113" y="50"/>
                    <a:pt x="112" y="52"/>
                  </a:cubicBezTo>
                  <a:cubicBezTo>
                    <a:pt x="112" y="55"/>
                    <a:pt x="112" y="57"/>
                    <a:pt x="112" y="60"/>
                  </a:cubicBezTo>
                  <a:cubicBezTo>
                    <a:pt x="113" y="61"/>
                    <a:pt x="114" y="62"/>
                    <a:pt x="115" y="62"/>
                  </a:cubicBezTo>
                  <a:cubicBezTo>
                    <a:pt x="117" y="62"/>
                    <a:pt x="118" y="60"/>
                    <a:pt x="120" y="60"/>
                  </a:cubicBezTo>
                  <a:cubicBezTo>
                    <a:pt x="122" y="60"/>
                    <a:pt x="124" y="60"/>
                    <a:pt x="126" y="60"/>
                  </a:cubicBezTo>
                  <a:cubicBezTo>
                    <a:pt x="124" y="63"/>
                    <a:pt x="120" y="66"/>
                    <a:pt x="121" y="69"/>
                  </a:cubicBezTo>
                  <a:cubicBezTo>
                    <a:pt x="122" y="73"/>
                    <a:pt x="127" y="74"/>
                    <a:pt x="129" y="77"/>
                  </a:cubicBezTo>
                  <a:cubicBezTo>
                    <a:pt x="130" y="78"/>
                    <a:pt x="130" y="80"/>
                    <a:pt x="131" y="82"/>
                  </a:cubicBezTo>
                  <a:cubicBezTo>
                    <a:pt x="133" y="84"/>
                    <a:pt x="134" y="87"/>
                    <a:pt x="137" y="88"/>
                  </a:cubicBezTo>
                  <a:lnTo>
                    <a:pt x="178" y="104"/>
                  </a:lnTo>
                  <a:cubicBezTo>
                    <a:pt x="182" y="105"/>
                    <a:pt x="193" y="99"/>
                    <a:pt x="190" y="102"/>
                  </a:cubicBezTo>
                  <a:lnTo>
                    <a:pt x="153" y="147"/>
                  </a:lnTo>
                  <a:cubicBezTo>
                    <a:pt x="150" y="151"/>
                    <a:pt x="143" y="147"/>
                    <a:pt x="139" y="148"/>
                  </a:cubicBezTo>
                  <a:cubicBezTo>
                    <a:pt x="134" y="149"/>
                    <a:pt x="130" y="152"/>
                    <a:pt x="125" y="154"/>
                  </a:cubicBezTo>
                  <a:cubicBezTo>
                    <a:pt x="121" y="156"/>
                    <a:pt x="116" y="160"/>
                    <a:pt x="112" y="162"/>
                  </a:cubicBezTo>
                  <a:cubicBezTo>
                    <a:pt x="111" y="162"/>
                    <a:pt x="108" y="163"/>
                    <a:pt x="107" y="162"/>
                  </a:cubicBezTo>
                  <a:cubicBezTo>
                    <a:pt x="104" y="161"/>
                    <a:pt x="104" y="156"/>
                    <a:pt x="101" y="156"/>
                  </a:cubicBezTo>
                  <a:cubicBezTo>
                    <a:pt x="96" y="156"/>
                    <a:pt x="93" y="159"/>
                    <a:pt x="89" y="162"/>
                  </a:cubicBezTo>
                  <a:cubicBezTo>
                    <a:pt x="88" y="163"/>
                    <a:pt x="89" y="168"/>
                    <a:pt x="87" y="168"/>
                  </a:cubicBezTo>
                  <a:lnTo>
                    <a:pt x="69" y="167"/>
                  </a:lnTo>
                  <a:cubicBezTo>
                    <a:pt x="63" y="166"/>
                    <a:pt x="60" y="158"/>
                    <a:pt x="55" y="155"/>
                  </a:cubicBezTo>
                  <a:cubicBezTo>
                    <a:pt x="52" y="154"/>
                    <a:pt x="49" y="155"/>
                    <a:pt x="47" y="154"/>
                  </a:cubicBezTo>
                  <a:cubicBezTo>
                    <a:pt x="44" y="154"/>
                    <a:pt x="41" y="154"/>
                    <a:pt x="40" y="152"/>
                  </a:cubicBezTo>
                  <a:cubicBezTo>
                    <a:pt x="38" y="149"/>
                    <a:pt x="41" y="145"/>
                    <a:pt x="39" y="142"/>
                  </a:cubicBezTo>
                  <a:cubicBezTo>
                    <a:pt x="38" y="140"/>
                    <a:pt x="34" y="141"/>
                    <a:pt x="32" y="140"/>
                  </a:cubicBezTo>
                  <a:cubicBezTo>
                    <a:pt x="31" y="138"/>
                    <a:pt x="29" y="137"/>
                    <a:pt x="29" y="135"/>
                  </a:cubicBezTo>
                  <a:cubicBezTo>
                    <a:pt x="27" y="132"/>
                    <a:pt x="28" y="128"/>
                    <a:pt x="26" y="125"/>
                  </a:cubicBezTo>
                  <a:cubicBezTo>
                    <a:pt x="25" y="122"/>
                    <a:pt x="22" y="120"/>
                    <a:pt x="20" y="117"/>
                  </a:cubicBezTo>
                  <a:cubicBezTo>
                    <a:pt x="17" y="114"/>
                    <a:pt x="16" y="109"/>
                    <a:pt x="12" y="107"/>
                  </a:cubicBezTo>
                  <a:cubicBezTo>
                    <a:pt x="9" y="105"/>
                    <a:pt x="5" y="108"/>
                    <a:pt x="2" y="106"/>
                  </a:cubicBezTo>
                  <a:cubicBezTo>
                    <a:pt x="0" y="104"/>
                    <a:pt x="1" y="100"/>
                    <a:pt x="3" y="98"/>
                  </a:cubicBezTo>
                  <a:cubicBezTo>
                    <a:pt x="5" y="96"/>
                    <a:pt x="9" y="98"/>
                    <a:pt x="11" y="97"/>
                  </a:cubicBezTo>
                  <a:cubicBezTo>
                    <a:pt x="13" y="97"/>
                    <a:pt x="16" y="97"/>
                    <a:pt x="16" y="96"/>
                  </a:cubicBezTo>
                  <a:cubicBezTo>
                    <a:pt x="18" y="92"/>
                    <a:pt x="15" y="87"/>
                    <a:pt x="16" y="83"/>
                  </a:cubicBezTo>
                  <a:cubicBezTo>
                    <a:pt x="16" y="79"/>
                    <a:pt x="18" y="75"/>
                    <a:pt x="18" y="71"/>
                  </a:cubicBezTo>
                  <a:cubicBezTo>
                    <a:pt x="18" y="70"/>
                    <a:pt x="16" y="69"/>
                    <a:pt x="16" y="67"/>
                  </a:cubicBezTo>
                  <a:cubicBezTo>
                    <a:pt x="16" y="65"/>
                    <a:pt x="17" y="64"/>
                    <a:pt x="19" y="63"/>
                  </a:cubicBezTo>
                  <a:cubicBezTo>
                    <a:pt x="20" y="63"/>
                    <a:pt x="21" y="64"/>
                    <a:pt x="23" y="64"/>
                  </a:cubicBezTo>
                  <a:cubicBezTo>
                    <a:pt x="24" y="64"/>
                    <a:pt x="26" y="65"/>
                    <a:pt x="26" y="64"/>
                  </a:cubicBezTo>
                  <a:cubicBezTo>
                    <a:pt x="27" y="58"/>
                    <a:pt x="25" y="52"/>
                    <a:pt x="27" y="46"/>
                  </a:cubicBezTo>
                  <a:cubicBezTo>
                    <a:pt x="27" y="44"/>
                    <a:pt x="30" y="44"/>
                    <a:pt x="31" y="43"/>
                  </a:cubicBezTo>
                  <a:cubicBezTo>
                    <a:pt x="32" y="40"/>
                    <a:pt x="32" y="36"/>
                    <a:pt x="34" y="34"/>
                  </a:cubicBezTo>
                  <a:cubicBezTo>
                    <a:pt x="36" y="32"/>
                    <a:pt x="39" y="33"/>
                    <a:pt x="41" y="32"/>
                  </a:cubicBezTo>
                  <a:cubicBezTo>
                    <a:pt x="42" y="31"/>
                    <a:pt x="40" y="30"/>
                    <a:pt x="41" y="29"/>
                  </a:cubicBezTo>
                  <a:cubicBezTo>
                    <a:pt x="42" y="26"/>
                    <a:pt x="44" y="24"/>
                    <a:pt x="44" y="22"/>
                  </a:cubicBezTo>
                  <a:cubicBezTo>
                    <a:pt x="45" y="20"/>
                    <a:pt x="43" y="18"/>
                    <a:pt x="44" y="16"/>
                  </a:cubicBezTo>
                  <a:cubicBezTo>
                    <a:pt x="44" y="14"/>
                    <a:pt x="46" y="13"/>
                    <a:pt x="47" y="12"/>
                  </a:cubicBezTo>
                  <a:cubicBezTo>
                    <a:pt x="48" y="12"/>
                    <a:pt x="50" y="12"/>
                    <a:pt x="52" y="12"/>
                  </a:cubicBezTo>
                  <a:cubicBezTo>
                    <a:pt x="53" y="12"/>
                    <a:pt x="54" y="9"/>
                    <a:pt x="55" y="9"/>
                  </a:cubicBezTo>
                  <a:cubicBezTo>
                    <a:pt x="57" y="9"/>
                    <a:pt x="58" y="15"/>
                    <a:pt x="59" y="13"/>
                  </a:cubicBezTo>
                  <a:cubicBezTo>
                    <a:pt x="62" y="11"/>
                    <a:pt x="60" y="5"/>
                    <a:pt x="62" y="2"/>
                  </a:cubicBezTo>
                  <a:cubicBezTo>
                    <a:pt x="63" y="0"/>
                    <a:pt x="64" y="5"/>
                    <a:pt x="66" y="6"/>
                  </a:cubicBezTo>
                  <a:cubicBezTo>
                    <a:pt x="67" y="7"/>
                    <a:pt x="68" y="8"/>
                    <a:pt x="69" y="9"/>
                  </a:cubicBezTo>
                  <a:cubicBezTo>
                    <a:pt x="71" y="9"/>
                    <a:pt x="73" y="8"/>
                    <a:pt x="75" y="8"/>
                  </a:cubicBezTo>
                  <a:cubicBezTo>
                    <a:pt x="76" y="8"/>
                    <a:pt x="77" y="6"/>
                    <a:pt x="78" y="6"/>
                  </a:cubicBezTo>
                  <a:cubicBezTo>
                    <a:pt x="79" y="6"/>
                    <a:pt x="80" y="8"/>
                    <a:pt x="82" y="9"/>
                  </a:cubicBezTo>
                  <a:cubicBezTo>
                    <a:pt x="86" y="10"/>
                    <a:pt x="89" y="9"/>
                    <a:pt x="93" y="10"/>
                  </a:cubicBezTo>
                  <a:cubicBezTo>
                    <a:pt x="95" y="11"/>
                    <a:pt x="98" y="13"/>
                    <a:pt x="100" y="15"/>
                  </a:cubicBezTo>
                  <a:cubicBezTo>
                    <a:pt x="102" y="17"/>
                    <a:pt x="102" y="20"/>
                    <a:pt x="104" y="22"/>
                  </a:cubicBezTo>
                  <a:cubicBezTo>
                    <a:pt x="107" y="25"/>
                    <a:pt x="110" y="27"/>
                    <a:pt x="113" y="30"/>
                  </a:cubicBezTo>
                  <a:cubicBezTo>
                    <a:pt x="114" y="31"/>
                    <a:pt x="114" y="33"/>
                    <a:pt x="115" y="35"/>
                  </a:cubicBezTo>
                  <a:cubicBezTo>
                    <a:pt x="116" y="36"/>
                    <a:pt x="118" y="38"/>
                    <a:pt x="119" y="39"/>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19" name="Freeform 2577"/>
            <p:cNvSpPr>
              <a:spLocks noChangeAspect="1"/>
            </p:cNvSpPr>
            <p:nvPr/>
          </p:nvSpPr>
          <p:spPr bwMode="auto">
            <a:xfrm>
              <a:off x="21601946" y="11131298"/>
              <a:ext cx="174810" cy="191954"/>
            </a:xfrm>
            <a:custGeom>
              <a:avLst/>
              <a:gdLst>
                <a:gd name="T0" fmla="*/ 17 w 22"/>
                <a:gd name="T1" fmla="*/ 29 h 26"/>
                <a:gd name="T2" fmla="*/ 9 w 22"/>
                <a:gd name="T3" fmla="*/ 29 h 26"/>
                <a:gd name="T4" fmla="*/ 4 w 22"/>
                <a:gd name="T5" fmla="*/ 31 h 26"/>
                <a:gd name="T6" fmla="*/ 0 w 22"/>
                <a:gd name="T7" fmla="*/ 29 h 26"/>
                <a:gd name="T8" fmla="*/ 0 w 22"/>
                <a:gd name="T9" fmla="*/ 19 h 26"/>
                <a:gd name="T10" fmla="*/ 5 w 22"/>
                <a:gd name="T11" fmla="*/ 12 h 26"/>
                <a:gd name="T12" fmla="*/ 8 w 22"/>
                <a:gd name="T13" fmla="*/ 4 h 26"/>
                <a:gd name="T14" fmla="*/ 14 w 22"/>
                <a:gd name="T15" fmla="*/ 5 h 26"/>
                <a:gd name="T16" fmla="*/ 17 w 22"/>
                <a:gd name="T17" fmla="*/ 1 h 26"/>
                <a:gd name="T18" fmla="*/ 20 w 22"/>
                <a:gd name="T19" fmla="*/ 1 h 26"/>
                <a:gd name="T20" fmla="*/ 22 w 22"/>
                <a:gd name="T21" fmla="*/ 6 h 26"/>
                <a:gd name="T22" fmla="*/ 25 w 22"/>
                <a:gd name="T23" fmla="*/ 12 h 26"/>
                <a:gd name="T24" fmla="*/ 18 w 22"/>
                <a:gd name="T25" fmla="*/ 16 h 26"/>
                <a:gd name="T26" fmla="*/ 9 w 22"/>
                <a:gd name="T27" fmla="*/ 23 h 26"/>
                <a:gd name="T28" fmla="*/ 18 w 22"/>
                <a:gd name="T29" fmla="*/ 21 h 26"/>
                <a:gd name="T30" fmla="*/ 24 w 22"/>
                <a:gd name="T31" fmla="*/ 24 h 26"/>
                <a:gd name="T32" fmla="*/ 20 w 22"/>
                <a:gd name="T33" fmla="*/ 26 h 26"/>
                <a:gd name="T34" fmla="*/ 17 w 22"/>
                <a:gd name="T35" fmla="*/ 29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6"/>
                <a:gd name="T56" fmla="*/ 22 w 2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6">
                  <a:moveTo>
                    <a:pt x="14" y="24"/>
                  </a:moveTo>
                  <a:cubicBezTo>
                    <a:pt x="12" y="24"/>
                    <a:pt x="10" y="24"/>
                    <a:pt x="8" y="24"/>
                  </a:cubicBezTo>
                  <a:cubicBezTo>
                    <a:pt x="6" y="24"/>
                    <a:pt x="5" y="26"/>
                    <a:pt x="3" y="26"/>
                  </a:cubicBezTo>
                  <a:cubicBezTo>
                    <a:pt x="2" y="26"/>
                    <a:pt x="1" y="25"/>
                    <a:pt x="0" y="24"/>
                  </a:cubicBezTo>
                  <a:cubicBezTo>
                    <a:pt x="0" y="21"/>
                    <a:pt x="0" y="19"/>
                    <a:pt x="0" y="16"/>
                  </a:cubicBezTo>
                  <a:cubicBezTo>
                    <a:pt x="1" y="14"/>
                    <a:pt x="3" y="12"/>
                    <a:pt x="4" y="10"/>
                  </a:cubicBezTo>
                  <a:cubicBezTo>
                    <a:pt x="5" y="8"/>
                    <a:pt x="6" y="5"/>
                    <a:pt x="7" y="3"/>
                  </a:cubicBezTo>
                  <a:cubicBezTo>
                    <a:pt x="9" y="3"/>
                    <a:pt x="10" y="5"/>
                    <a:pt x="12" y="4"/>
                  </a:cubicBezTo>
                  <a:cubicBezTo>
                    <a:pt x="13" y="4"/>
                    <a:pt x="13" y="2"/>
                    <a:pt x="14" y="1"/>
                  </a:cubicBezTo>
                  <a:cubicBezTo>
                    <a:pt x="14" y="0"/>
                    <a:pt x="16" y="1"/>
                    <a:pt x="17" y="1"/>
                  </a:cubicBezTo>
                  <a:cubicBezTo>
                    <a:pt x="18" y="2"/>
                    <a:pt x="18" y="4"/>
                    <a:pt x="19" y="5"/>
                  </a:cubicBezTo>
                  <a:cubicBezTo>
                    <a:pt x="20" y="6"/>
                    <a:pt x="22" y="8"/>
                    <a:pt x="21" y="10"/>
                  </a:cubicBezTo>
                  <a:cubicBezTo>
                    <a:pt x="20" y="12"/>
                    <a:pt x="17" y="12"/>
                    <a:pt x="15" y="13"/>
                  </a:cubicBezTo>
                  <a:cubicBezTo>
                    <a:pt x="12" y="15"/>
                    <a:pt x="8" y="16"/>
                    <a:pt x="8" y="19"/>
                  </a:cubicBezTo>
                  <a:cubicBezTo>
                    <a:pt x="8" y="21"/>
                    <a:pt x="12" y="18"/>
                    <a:pt x="15" y="18"/>
                  </a:cubicBezTo>
                  <a:cubicBezTo>
                    <a:pt x="16" y="19"/>
                    <a:pt x="18" y="19"/>
                    <a:pt x="20" y="20"/>
                  </a:cubicBezTo>
                  <a:cubicBezTo>
                    <a:pt x="19" y="21"/>
                    <a:pt x="18" y="21"/>
                    <a:pt x="17" y="22"/>
                  </a:cubicBezTo>
                  <a:cubicBezTo>
                    <a:pt x="16" y="23"/>
                    <a:pt x="15" y="24"/>
                    <a:pt x="14" y="2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20" name="Freeform 2578"/>
            <p:cNvSpPr>
              <a:spLocks noChangeAspect="1"/>
            </p:cNvSpPr>
            <p:nvPr/>
          </p:nvSpPr>
          <p:spPr bwMode="auto">
            <a:xfrm>
              <a:off x="21044208" y="10571433"/>
              <a:ext cx="690928" cy="599853"/>
            </a:xfrm>
            <a:custGeom>
              <a:avLst/>
              <a:gdLst>
                <a:gd name="T0" fmla="*/ 103 w 86"/>
                <a:gd name="T1" fmla="*/ 93 h 82"/>
                <a:gd name="T2" fmla="*/ 98 w 86"/>
                <a:gd name="T3" fmla="*/ 88 h 82"/>
                <a:gd name="T4" fmla="*/ 92 w 86"/>
                <a:gd name="T5" fmla="*/ 81 h 82"/>
                <a:gd name="T6" fmla="*/ 90 w 86"/>
                <a:gd name="T7" fmla="*/ 78 h 82"/>
                <a:gd name="T8" fmla="*/ 80 w 86"/>
                <a:gd name="T9" fmla="*/ 69 h 82"/>
                <a:gd name="T10" fmla="*/ 73 w 86"/>
                <a:gd name="T11" fmla="*/ 60 h 82"/>
                <a:gd name="T12" fmla="*/ 67 w 86"/>
                <a:gd name="T13" fmla="*/ 56 h 82"/>
                <a:gd name="T14" fmla="*/ 65 w 86"/>
                <a:gd name="T15" fmla="*/ 53 h 82"/>
                <a:gd name="T16" fmla="*/ 60 w 86"/>
                <a:gd name="T17" fmla="*/ 53 h 82"/>
                <a:gd name="T18" fmla="*/ 55 w 86"/>
                <a:gd name="T19" fmla="*/ 50 h 82"/>
                <a:gd name="T20" fmla="*/ 52 w 86"/>
                <a:gd name="T21" fmla="*/ 44 h 82"/>
                <a:gd name="T22" fmla="*/ 48 w 86"/>
                <a:gd name="T23" fmla="*/ 48 h 82"/>
                <a:gd name="T24" fmla="*/ 44 w 86"/>
                <a:gd name="T25" fmla="*/ 39 h 82"/>
                <a:gd name="T26" fmla="*/ 42 w 86"/>
                <a:gd name="T27" fmla="*/ 30 h 82"/>
                <a:gd name="T28" fmla="*/ 38 w 86"/>
                <a:gd name="T29" fmla="*/ 17 h 82"/>
                <a:gd name="T30" fmla="*/ 34 w 86"/>
                <a:gd name="T31" fmla="*/ 0 h 82"/>
                <a:gd name="T32" fmla="*/ 26 w 86"/>
                <a:gd name="T33" fmla="*/ 4 h 82"/>
                <a:gd name="T34" fmla="*/ 22 w 86"/>
                <a:gd name="T35" fmla="*/ 7 h 82"/>
                <a:gd name="T36" fmla="*/ 17 w 86"/>
                <a:gd name="T37" fmla="*/ 5 h 82"/>
                <a:gd name="T38" fmla="*/ 14 w 86"/>
                <a:gd name="T39" fmla="*/ 12 h 82"/>
                <a:gd name="T40" fmla="*/ 8 w 86"/>
                <a:gd name="T41" fmla="*/ 12 h 82"/>
                <a:gd name="T42" fmla="*/ 7 w 86"/>
                <a:gd name="T43" fmla="*/ 18 h 82"/>
                <a:gd name="T44" fmla="*/ 5 w 86"/>
                <a:gd name="T45" fmla="*/ 23 h 82"/>
                <a:gd name="T46" fmla="*/ 8 w 86"/>
                <a:gd name="T47" fmla="*/ 27 h 82"/>
                <a:gd name="T48" fmla="*/ 5 w 86"/>
                <a:gd name="T49" fmla="*/ 38 h 82"/>
                <a:gd name="T50" fmla="*/ 1 w 86"/>
                <a:gd name="T51" fmla="*/ 45 h 82"/>
                <a:gd name="T52" fmla="*/ 2 w 86"/>
                <a:gd name="T53" fmla="*/ 57 h 82"/>
                <a:gd name="T54" fmla="*/ 5 w 86"/>
                <a:gd name="T55" fmla="*/ 63 h 82"/>
                <a:gd name="T56" fmla="*/ 11 w 86"/>
                <a:gd name="T57" fmla="*/ 63 h 82"/>
                <a:gd name="T58" fmla="*/ 14 w 86"/>
                <a:gd name="T59" fmla="*/ 60 h 82"/>
                <a:gd name="T60" fmla="*/ 19 w 86"/>
                <a:gd name="T61" fmla="*/ 65 h 82"/>
                <a:gd name="T62" fmla="*/ 23 w 86"/>
                <a:gd name="T63" fmla="*/ 51 h 82"/>
                <a:gd name="T64" fmla="*/ 28 w 86"/>
                <a:gd name="T65" fmla="*/ 56 h 82"/>
                <a:gd name="T66" fmla="*/ 31 w 86"/>
                <a:gd name="T67" fmla="*/ 60 h 82"/>
                <a:gd name="T68" fmla="*/ 38 w 86"/>
                <a:gd name="T69" fmla="*/ 59 h 82"/>
                <a:gd name="T70" fmla="*/ 42 w 86"/>
                <a:gd name="T71" fmla="*/ 56 h 82"/>
                <a:gd name="T72" fmla="*/ 47 w 86"/>
                <a:gd name="T73" fmla="*/ 60 h 82"/>
                <a:gd name="T74" fmla="*/ 60 w 86"/>
                <a:gd name="T75" fmla="*/ 61 h 82"/>
                <a:gd name="T76" fmla="*/ 68 w 86"/>
                <a:gd name="T77" fmla="*/ 67 h 82"/>
                <a:gd name="T78" fmla="*/ 73 w 86"/>
                <a:gd name="T79" fmla="*/ 75 h 82"/>
                <a:gd name="T80" fmla="*/ 84 w 86"/>
                <a:gd name="T81" fmla="*/ 85 h 82"/>
                <a:gd name="T82" fmla="*/ 86 w 86"/>
                <a:gd name="T83" fmla="*/ 91 h 82"/>
                <a:gd name="T84" fmla="*/ 91 w 86"/>
                <a:gd name="T85" fmla="*/ 96 h 82"/>
                <a:gd name="T86" fmla="*/ 97 w 86"/>
                <a:gd name="T87" fmla="*/ 97 h 82"/>
                <a:gd name="T88" fmla="*/ 99 w 86"/>
                <a:gd name="T89" fmla="*/ 93 h 82"/>
                <a:gd name="T90" fmla="*/ 103 w 86"/>
                <a:gd name="T91" fmla="*/ 93 h 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82"/>
                <a:gd name="T140" fmla="*/ 86 w 86"/>
                <a:gd name="T141" fmla="*/ 82 h 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82">
                  <a:moveTo>
                    <a:pt x="86" y="78"/>
                  </a:moveTo>
                  <a:cubicBezTo>
                    <a:pt x="85" y="77"/>
                    <a:pt x="83" y="76"/>
                    <a:pt x="82" y="74"/>
                  </a:cubicBezTo>
                  <a:cubicBezTo>
                    <a:pt x="80" y="72"/>
                    <a:pt x="79" y="70"/>
                    <a:pt x="77" y="68"/>
                  </a:cubicBezTo>
                  <a:cubicBezTo>
                    <a:pt x="77" y="67"/>
                    <a:pt x="76" y="66"/>
                    <a:pt x="75" y="65"/>
                  </a:cubicBezTo>
                  <a:cubicBezTo>
                    <a:pt x="73" y="62"/>
                    <a:pt x="69" y="61"/>
                    <a:pt x="67" y="58"/>
                  </a:cubicBezTo>
                  <a:cubicBezTo>
                    <a:pt x="65" y="56"/>
                    <a:pt x="64" y="53"/>
                    <a:pt x="61" y="50"/>
                  </a:cubicBezTo>
                  <a:cubicBezTo>
                    <a:pt x="60" y="49"/>
                    <a:pt x="58" y="49"/>
                    <a:pt x="56" y="47"/>
                  </a:cubicBezTo>
                  <a:cubicBezTo>
                    <a:pt x="55" y="46"/>
                    <a:pt x="55" y="45"/>
                    <a:pt x="54" y="44"/>
                  </a:cubicBezTo>
                  <a:cubicBezTo>
                    <a:pt x="53" y="43"/>
                    <a:pt x="51" y="45"/>
                    <a:pt x="50" y="44"/>
                  </a:cubicBezTo>
                  <a:cubicBezTo>
                    <a:pt x="48" y="44"/>
                    <a:pt x="47" y="43"/>
                    <a:pt x="46" y="42"/>
                  </a:cubicBezTo>
                  <a:cubicBezTo>
                    <a:pt x="45" y="41"/>
                    <a:pt x="45" y="38"/>
                    <a:pt x="43" y="37"/>
                  </a:cubicBezTo>
                  <a:cubicBezTo>
                    <a:pt x="42" y="37"/>
                    <a:pt x="41" y="41"/>
                    <a:pt x="40" y="40"/>
                  </a:cubicBezTo>
                  <a:cubicBezTo>
                    <a:pt x="38" y="39"/>
                    <a:pt x="38" y="36"/>
                    <a:pt x="37" y="33"/>
                  </a:cubicBezTo>
                  <a:cubicBezTo>
                    <a:pt x="37" y="31"/>
                    <a:pt x="36" y="28"/>
                    <a:pt x="35" y="25"/>
                  </a:cubicBezTo>
                  <a:cubicBezTo>
                    <a:pt x="34" y="21"/>
                    <a:pt x="33" y="17"/>
                    <a:pt x="32" y="14"/>
                  </a:cubicBezTo>
                  <a:cubicBezTo>
                    <a:pt x="31" y="9"/>
                    <a:pt x="29" y="4"/>
                    <a:pt x="28" y="0"/>
                  </a:cubicBezTo>
                  <a:cubicBezTo>
                    <a:pt x="26" y="1"/>
                    <a:pt x="24" y="2"/>
                    <a:pt x="22" y="3"/>
                  </a:cubicBezTo>
                  <a:cubicBezTo>
                    <a:pt x="20" y="3"/>
                    <a:pt x="19" y="5"/>
                    <a:pt x="18" y="6"/>
                  </a:cubicBezTo>
                  <a:cubicBezTo>
                    <a:pt x="16" y="6"/>
                    <a:pt x="15" y="3"/>
                    <a:pt x="14" y="4"/>
                  </a:cubicBezTo>
                  <a:cubicBezTo>
                    <a:pt x="13" y="5"/>
                    <a:pt x="14" y="9"/>
                    <a:pt x="12" y="10"/>
                  </a:cubicBezTo>
                  <a:cubicBezTo>
                    <a:pt x="10" y="11"/>
                    <a:pt x="8" y="9"/>
                    <a:pt x="7" y="10"/>
                  </a:cubicBezTo>
                  <a:cubicBezTo>
                    <a:pt x="6" y="11"/>
                    <a:pt x="7" y="13"/>
                    <a:pt x="6" y="15"/>
                  </a:cubicBezTo>
                  <a:cubicBezTo>
                    <a:pt x="6" y="16"/>
                    <a:pt x="4" y="18"/>
                    <a:pt x="4" y="19"/>
                  </a:cubicBezTo>
                  <a:cubicBezTo>
                    <a:pt x="4" y="21"/>
                    <a:pt x="6" y="22"/>
                    <a:pt x="7" y="23"/>
                  </a:cubicBezTo>
                  <a:cubicBezTo>
                    <a:pt x="7" y="26"/>
                    <a:pt x="6" y="29"/>
                    <a:pt x="4" y="32"/>
                  </a:cubicBezTo>
                  <a:cubicBezTo>
                    <a:pt x="4" y="35"/>
                    <a:pt x="1" y="36"/>
                    <a:pt x="1" y="38"/>
                  </a:cubicBezTo>
                  <a:cubicBezTo>
                    <a:pt x="0" y="41"/>
                    <a:pt x="1" y="45"/>
                    <a:pt x="2" y="48"/>
                  </a:cubicBezTo>
                  <a:cubicBezTo>
                    <a:pt x="2" y="50"/>
                    <a:pt x="3" y="51"/>
                    <a:pt x="4" y="53"/>
                  </a:cubicBezTo>
                  <a:cubicBezTo>
                    <a:pt x="5" y="53"/>
                    <a:pt x="7" y="53"/>
                    <a:pt x="9" y="53"/>
                  </a:cubicBezTo>
                  <a:cubicBezTo>
                    <a:pt x="10" y="53"/>
                    <a:pt x="11" y="50"/>
                    <a:pt x="12" y="50"/>
                  </a:cubicBezTo>
                  <a:cubicBezTo>
                    <a:pt x="14" y="50"/>
                    <a:pt x="15" y="56"/>
                    <a:pt x="16" y="54"/>
                  </a:cubicBezTo>
                  <a:cubicBezTo>
                    <a:pt x="19" y="52"/>
                    <a:pt x="17" y="46"/>
                    <a:pt x="19" y="43"/>
                  </a:cubicBezTo>
                  <a:cubicBezTo>
                    <a:pt x="20" y="41"/>
                    <a:pt x="21" y="46"/>
                    <a:pt x="23" y="47"/>
                  </a:cubicBezTo>
                  <a:cubicBezTo>
                    <a:pt x="24" y="48"/>
                    <a:pt x="25" y="49"/>
                    <a:pt x="26" y="50"/>
                  </a:cubicBezTo>
                  <a:cubicBezTo>
                    <a:pt x="28" y="50"/>
                    <a:pt x="30" y="49"/>
                    <a:pt x="32" y="49"/>
                  </a:cubicBezTo>
                  <a:cubicBezTo>
                    <a:pt x="33" y="49"/>
                    <a:pt x="34" y="47"/>
                    <a:pt x="35" y="47"/>
                  </a:cubicBezTo>
                  <a:cubicBezTo>
                    <a:pt x="36" y="47"/>
                    <a:pt x="37" y="49"/>
                    <a:pt x="39" y="50"/>
                  </a:cubicBezTo>
                  <a:cubicBezTo>
                    <a:pt x="43" y="51"/>
                    <a:pt x="46" y="50"/>
                    <a:pt x="50" y="51"/>
                  </a:cubicBezTo>
                  <a:cubicBezTo>
                    <a:pt x="52" y="52"/>
                    <a:pt x="55" y="54"/>
                    <a:pt x="57" y="56"/>
                  </a:cubicBezTo>
                  <a:cubicBezTo>
                    <a:pt x="59" y="58"/>
                    <a:pt x="59" y="61"/>
                    <a:pt x="61" y="63"/>
                  </a:cubicBezTo>
                  <a:cubicBezTo>
                    <a:pt x="64" y="66"/>
                    <a:pt x="67" y="68"/>
                    <a:pt x="70" y="71"/>
                  </a:cubicBezTo>
                  <a:cubicBezTo>
                    <a:pt x="71" y="72"/>
                    <a:pt x="71" y="74"/>
                    <a:pt x="72" y="76"/>
                  </a:cubicBezTo>
                  <a:cubicBezTo>
                    <a:pt x="73" y="77"/>
                    <a:pt x="75" y="79"/>
                    <a:pt x="76" y="80"/>
                  </a:cubicBezTo>
                  <a:cubicBezTo>
                    <a:pt x="78" y="80"/>
                    <a:pt x="79" y="82"/>
                    <a:pt x="81" y="81"/>
                  </a:cubicBezTo>
                  <a:cubicBezTo>
                    <a:pt x="82" y="81"/>
                    <a:pt x="82" y="79"/>
                    <a:pt x="83" y="78"/>
                  </a:cubicBezTo>
                  <a:cubicBezTo>
                    <a:pt x="83" y="77"/>
                    <a:pt x="85" y="78"/>
                    <a:pt x="86" y="78"/>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21" name="Freeform 2579"/>
            <p:cNvSpPr>
              <a:spLocks noChangeAspect="1"/>
            </p:cNvSpPr>
            <p:nvPr/>
          </p:nvSpPr>
          <p:spPr bwMode="auto">
            <a:xfrm>
              <a:off x="19579113" y="10003568"/>
              <a:ext cx="1698179" cy="2103495"/>
            </a:xfrm>
            <a:custGeom>
              <a:avLst/>
              <a:gdLst>
                <a:gd name="T0" fmla="*/ 223 w 211"/>
                <a:gd name="T1" fmla="*/ 150 h 286"/>
                <a:gd name="T2" fmla="*/ 225 w 211"/>
                <a:gd name="T3" fmla="*/ 131 h 286"/>
                <a:gd name="T4" fmla="*/ 225 w 211"/>
                <a:gd name="T5" fmla="*/ 115 h 286"/>
                <a:gd name="T6" fmla="*/ 229 w 211"/>
                <a:gd name="T7" fmla="*/ 105 h 286"/>
                <a:gd name="T8" fmla="*/ 237 w 211"/>
                <a:gd name="T9" fmla="*/ 97 h 286"/>
                <a:gd name="T10" fmla="*/ 247 w 211"/>
                <a:gd name="T11" fmla="*/ 96 h 286"/>
                <a:gd name="T12" fmla="*/ 244 w 211"/>
                <a:gd name="T13" fmla="*/ 87 h 286"/>
                <a:gd name="T14" fmla="*/ 237 w 211"/>
                <a:gd name="T15" fmla="*/ 77 h 286"/>
                <a:gd name="T16" fmla="*/ 230 w 211"/>
                <a:gd name="T17" fmla="*/ 52 h 286"/>
                <a:gd name="T18" fmla="*/ 225 w 211"/>
                <a:gd name="T19" fmla="*/ 26 h 286"/>
                <a:gd name="T20" fmla="*/ 215 w 211"/>
                <a:gd name="T21" fmla="*/ 6 h 286"/>
                <a:gd name="T22" fmla="*/ 206 w 211"/>
                <a:gd name="T23" fmla="*/ 0 h 286"/>
                <a:gd name="T24" fmla="*/ 193 w 211"/>
                <a:gd name="T25" fmla="*/ 7 h 286"/>
                <a:gd name="T26" fmla="*/ 184 w 211"/>
                <a:gd name="T27" fmla="*/ 16 h 286"/>
                <a:gd name="T28" fmla="*/ 176 w 211"/>
                <a:gd name="T29" fmla="*/ 26 h 286"/>
                <a:gd name="T30" fmla="*/ 46 w 211"/>
                <a:gd name="T31" fmla="*/ 19 h 286"/>
                <a:gd name="T32" fmla="*/ 31 w 211"/>
                <a:gd name="T33" fmla="*/ 58 h 286"/>
                <a:gd name="T34" fmla="*/ 30 w 211"/>
                <a:gd name="T35" fmla="*/ 130 h 286"/>
                <a:gd name="T36" fmla="*/ 17 w 211"/>
                <a:gd name="T37" fmla="*/ 134 h 286"/>
                <a:gd name="T38" fmla="*/ 12 w 211"/>
                <a:gd name="T39" fmla="*/ 148 h 286"/>
                <a:gd name="T40" fmla="*/ 12 w 211"/>
                <a:gd name="T41" fmla="*/ 159 h 286"/>
                <a:gd name="T42" fmla="*/ 7 w 211"/>
                <a:gd name="T43" fmla="*/ 173 h 286"/>
                <a:gd name="T44" fmla="*/ 1 w 211"/>
                <a:gd name="T45" fmla="*/ 186 h 286"/>
                <a:gd name="T46" fmla="*/ 11 w 211"/>
                <a:gd name="T47" fmla="*/ 196 h 286"/>
                <a:gd name="T48" fmla="*/ 11 w 211"/>
                <a:gd name="T49" fmla="*/ 202 h 286"/>
                <a:gd name="T50" fmla="*/ 16 w 211"/>
                <a:gd name="T51" fmla="*/ 214 h 286"/>
                <a:gd name="T52" fmla="*/ 30 w 211"/>
                <a:gd name="T53" fmla="*/ 235 h 286"/>
                <a:gd name="T54" fmla="*/ 25 w 211"/>
                <a:gd name="T55" fmla="*/ 248 h 286"/>
                <a:gd name="T56" fmla="*/ 39 w 211"/>
                <a:gd name="T57" fmla="*/ 254 h 286"/>
                <a:gd name="T58" fmla="*/ 49 w 211"/>
                <a:gd name="T59" fmla="*/ 262 h 286"/>
                <a:gd name="T60" fmla="*/ 55 w 211"/>
                <a:gd name="T61" fmla="*/ 268 h 286"/>
                <a:gd name="T62" fmla="*/ 60 w 211"/>
                <a:gd name="T63" fmla="*/ 281 h 286"/>
                <a:gd name="T64" fmla="*/ 75 w 211"/>
                <a:gd name="T65" fmla="*/ 291 h 286"/>
                <a:gd name="T66" fmla="*/ 79 w 211"/>
                <a:gd name="T67" fmla="*/ 299 h 286"/>
                <a:gd name="T68" fmla="*/ 88 w 211"/>
                <a:gd name="T69" fmla="*/ 310 h 286"/>
                <a:gd name="T70" fmla="*/ 94 w 211"/>
                <a:gd name="T71" fmla="*/ 324 h 286"/>
                <a:gd name="T72" fmla="*/ 107 w 211"/>
                <a:gd name="T73" fmla="*/ 325 h 286"/>
                <a:gd name="T74" fmla="*/ 119 w 211"/>
                <a:gd name="T75" fmla="*/ 321 h 286"/>
                <a:gd name="T76" fmla="*/ 134 w 211"/>
                <a:gd name="T77" fmla="*/ 340 h 286"/>
                <a:gd name="T78" fmla="*/ 141 w 211"/>
                <a:gd name="T79" fmla="*/ 340 h 286"/>
                <a:gd name="T80" fmla="*/ 155 w 211"/>
                <a:gd name="T81" fmla="*/ 337 h 286"/>
                <a:gd name="T82" fmla="*/ 164 w 211"/>
                <a:gd name="T83" fmla="*/ 339 h 286"/>
                <a:gd name="T84" fmla="*/ 176 w 211"/>
                <a:gd name="T85" fmla="*/ 338 h 286"/>
                <a:gd name="T86" fmla="*/ 188 w 211"/>
                <a:gd name="T87" fmla="*/ 331 h 286"/>
                <a:gd name="T88" fmla="*/ 203 w 211"/>
                <a:gd name="T89" fmla="*/ 304 h 286"/>
                <a:gd name="T90" fmla="*/ 193 w 211"/>
                <a:gd name="T91" fmla="*/ 283 h 286"/>
                <a:gd name="T92" fmla="*/ 171 w 211"/>
                <a:gd name="T93" fmla="*/ 269 h 286"/>
                <a:gd name="T94" fmla="*/ 182 w 211"/>
                <a:gd name="T95" fmla="*/ 259 h 286"/>
                <a:gd name="T96" fmla="*/ 188 w 211"/>
                <a:gd name="T97" fmla="*/ 242 h 286"/>
                <a:gd name="T98" fmla="*/ 188 w 211"/>
                <a:gd name="T99" fmla="*/ 223 h 286"/>
                <a:gd name="T100" fmla="*/ 196 w 211"/>
                <a:gd name="T101" fmla="*/ 219 h 286"/>
                <a:gd name="T102" fmla="*/ 201 w 211"/>
                <a:gd name="T103" fmla="*/ 197 h 286"/>
                <a:gd name="T104" fmla="*/ 209 w 211"/>
                <a:gd name="T105" fmla="*/ 183 h 286"/>
                <a:gd name="T106" fmla="*/ 218 w 211"/>
                <a:gd name="T107" fmla="*/ 177 h 286"/>
                <a:gd name="T108" fmla="*/ 221 w 211"/>
                <a:gd name="T109" fmla="*/ 161 h 2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1"/>
                <a:gd name="T166" fmla="*/ 0 h 286"/>
                <a:gd name="T167" fmla="*/ 211 w 211"/>
                <a:gd name="T168" fmla="*/ 286 h 2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1" h="286">
                  <a:moveTo>
                    <a:pt x="187" y="130"/>
                  </a:moveTo>
                  <a:cubicBezTo>
                    <a:pt x="186" y="128"/>
                    <a:pt x="185" y="127"/>
                    <a:pt x="185" y="125"/>
                  </a:cubicBezTo>
                  <a:cubicBezTo>
                    <a:pt x="184" y="122"/>
                    <a:pt x="183" y="118"/>
                    <a:pt x="184" y="115"/>
                  </a:cubicBezTo>
                  <a:cubicBezTo>
                    <a:pt x="184" y="113"/>
                    <a:pt x="187" y="112"/>
                    <a:pt x="187" y="109"/>
                  </a:cubicBezTo>
                  <a:cubicBezTo>
                    <a:pt x="189" y="106"/>
                    <a:pt x="190" y="103"/>
                    <a:pt x="190" y="100"/>
                  </a:cubicBezTo>
                  <a:cubicBezTo>
                    <a:pt x="189" y="99"/>
                    <a:pt x="187" y="98"/>
                    <a:pt x="187" y="96"/>
                  </a:cubicBezTo>
                  <a:cubicBezTo>
                    <a:pt x="187" y="95"/>
                    <a:pt x="189" y="93"/>
                    <a:pt x="189" y="92"/>
                  </a:cubicBezTo>
                  <a:cubicBezTo>
                    <a:pt x="190" y="90"/>
                    <a:pt x="189" y="88"/>
                    <a:pt x="190" y="87"/>
                  </a:cubicBezTo>
                  <a:cubicBezTo>
                    <a:pt x="191" y="86"/>
                    <a:pt x="193" y="88"/>
                    <a:pt x="195" y="87"/>
                  </a:cubicBezTo>
                  <a:cubicBezTo>
                    <a:pt x="197" y="86"/>
                    <a:pt x="196" y="82"/>
                    <a:pt x="197" y="81"/>
                  </a:cubicBezTo>
                  <a:cubicBezTo>
                    <a:pt x="198" y="80"/>
                    <a:pt x="199" y="83"/>
                    <a:pt x="201" y="83"/>
                  </a:cubicBezTo>
                  <a:cubicBezTo>
                    <a:pt x="202" y="82"/>
                    <a:pt x="203" y="80"/>
                    <a:pt x="205" y="80"/>
                  </a:cubicBezTo>
                  <a:cubicBezTo>
                    <a:pt x="207" y="79"/>
                    <a:pt x="209" y="78"/>
                    <a:pt x="211" y="77"/>
                  </a:cubicBezTo>
                  <a:cubicBezTo>
                    <a:pt x="208" y="75"/>
                    <a:pt x="205" y="74"/>
                    <a:pt x="203" y="72"/>
                  </a:cubicBezTo>
                  <a:cubicBezTo>
                    <a:pt x="203" y="71"/>
                    <a:pt x="204" y="69"/>
                    <a:pt x="203" y="69"/>
                  </a:cubicBezTo>
                  <a:cubicBezTo>
                    <a:pt x="202" y="67"/>
                    <a:pt x="198" y="66"/>
                    <a:pt x="197" y="64"/>
                  </a:cubicBezTo>
                  <a:cubicBezTo>
                    <a:pt x="195" y="62"/>
                    <a:pt x="193" y="60"/>
                    <a:pt x="192" y="57"/>
                  </a:cubicBezTo>
                  <a:cubicBezTo>
                    <a:pt x="191" y="52"/>
                    <a:pt x="191" y="47"/>
                    <a:pt x="191" y="43"/>
                  </a:cubicBezTo>
                  <a:cubicBezTo>
                    <a:pt x="191" y="38"/>
                    <a:pt x="192" y="34"/>
                    <a:pt x="191" y="30"/>
                  </a:cubicBezTo>
                  <a:cubicBezTo>
                    <a:pt x="191" y="27"/>
                    <a:pt x="187" y="25"/>
                    <a:pt x="187" y="22"/>
                  </a:cubicBezTo>
                  <a:cubicBezTo>
                    <a:pt x="186" y="19"/>
                    <a:pt x="189" y="17"/>
                    <a:pt x="188" y="15"/>
                  </a:cubicBezTo>
                  <a:cubicBezTo>
                    <a:pt x="186" y="11"/>
                    <a:pt x="183" y="8"/>
                    <a:pt x="179" y="5"/>
                  </a:cubicBezTo>
                  <a:cubicBezTo>
                    <a:pt x="178" y="5"/>
                    <a:pt x="176" y="6"/>
                    <a:pt x="175" y="5"/>
                  </a:cubicBezTo>
                  <a:cubicBezTo>
                    <a:pt x="174" y="4"/>
                    <a:pt x="173" y="2"/>
                    <a:pt x="171" y="0"/>
                  </a:cubicBezTo>
                  <a:cubicBezTo>
                    <a:pt x="170" y="2"/>
                    <a:pt x="168" y="4"/>
                    <a:pt x="166" y="6"/>
                  </a:cubicBezTo>
                  <a:cubicBezTo>
                    <a:pt x="164" y="7"/>
                    <a:pt x="162" y="5"/>
                    <a:pt x="160" y="6"/>
                  </a:cubicBezTo>
                  <a:cubicBezTo>
                    <a:pt x="159" y="7"/>
                    <a:pt x="159" y="9"/>
                    <a:pt x="158" y="11"/>
                  </a:cubicBezTo>
                  <a:cubicBezTo>
                    <a:pt x="156" y="12"/>
                    <a:pt x="154" y="11"/>
                    <a:pt x="153" y="13"/>
                  </a:cubicBezTo>
                  <a:cubicBezTo>
                    <a:pt x="152" y="15"/>
                    <a:pt x="153" y="17"/>
                    <a:pt x="152" y="19"/>
                  </a:cubicBezTo>
                  <a:cubicBezTo>
                    <a:pt x="151" y="21"/>
                    <a:pt x="148" y="23"/>
                    <a:pt x="146" y="22"/>
                  </a:cubicBezTo>
                  <a:cubicBezTo>
                    <a:pt x="144" y="21"/>
                    <a:pt x="145" y="16"/>
                    <a:pt x="142" y="16"/>
                  </a:cubicBezTo>
                  <a:cubicBezTo>
                    <a:pt x="107" y="14"/>
                    <a:pt x="73" y="16"/>
                    <a:pt x="38" y="16"/>
                  </a:cubicBezTo>
                  <a:lnTo>
                    <a:pt x="37" y="48"/>
                  </a:lnTo>
                  <a:lnTo>
                    <a:pt x="26" y="48"/>
                  </a:lnTo>
                  <a:lnTo>
                    <a:pt x="25" y="55"/>
                  </a:lnTo>
                  <a:cubicBezTo>
                    <a:pt x="25" y="73"/>
                    <a:pt x="27" y="91"/>
                    <a:pt x="25" y="108"/>
                  </a:cubicBezTo>
                  <a:cubicBezTo>
                    <a:pt x="25" y="110"/>
                    <a:pt x="21" y="107"/>
                    <a:pt x="19" y="108"/>
                  </a:cubicBezTo>
                  <a:cubicBezTo>
                    <a:pt x="17" y="108"/>
                    <a:pt x="15" y="109"/>
                    <a:pt x="14" y="111"/>
                  </a:cubicBezTo>
                  <a:cubicBezTo>
                    <a:pt x="13" y="112"/>
                    <a:pt x="16" y="114"/>
                    <a:pt x="15" y="116"/>
                  </a:cubicBezTo>
                  <a:cubicBezTo>
                    <a:pt x="14" y="119"/>
                    <a:pt x="12" y="121"/>
                    <a:pt x="10" y="123"/>
                  </a:cubicBezTo>
                  <a:cubicBezTo>
                    <a:pt x="9" y="124"/>
                    <a:pt x="6" y="125"/>
                    <a:pt x="7" y="126"/>
                  </a:cubicBezTo>
                  <a:cubicBezTo>
                    <a:pt x="7" y="128"/>
                    <a:pt x="11" y="130"/>
                    <a:pt x="10" y="132"/>
                  </a:cubicBezTo>
                  <a:cubicBezTo>
                    <a:pt x="10" y="134"/>
                    <a:pt x="5" y="133"/>
                    <a:pt x="5" y="135"/>
                  </a:cubicBezTo>
                  <a:cubicBezTo>
                    <a:pt x="4" y="138"/>
                    <a:pt x="7" y="141"/>
                    <a:pt x="6" y="144"/>
                  </a:cubicBezTo>
                  <a:cubicBezTo>
                    <a:pt x="6" y="147"/>
                    <a:pt x="2" y="148"/>
                    <a:pt x="1" y="150"/>
                  </a:cubicBezTo>
                  <a:cubicBezTo>
                    <a:pt x="0" y="151"/>
                    <a:pt x="0" y="154"/>
                    <a:pt x="1" y="155"/>
                  </a:cubicBezTo>
                  <a:cubicBezTo>
                    <a:pt x="3" y="156"/>
                    <a:pt x="6" y="152"/>
                    <a:pt x="8" y="153"/>
                  </a:cubicBezTo>
                  <a:cubicBezTo>
                    <a:pt x="10" y="156"/>
                    <a:pt x="8" y="160"/>
                    <a:pt x="9" y="163"/>
                  </a:cubicBezTo>
                  <a:cubicBezTo>
                    <a:pt x="10" y="164"/>
                    <a:pt x="12" y="163"/>
                    <a:pt x="12" y="164"/>
                  </a:cubicBezTo>
                  <a:cubicBezTo>
                    <a:pt x="12" y="165"/>
                    <a:pt x="9" y="166"/>
                    <a:pt x="9" y="168"/>
                  </a:cubicBezTo>
                  <a:cubicBezTo>
                    <a:pt x="10" y="171"/>
                    <a:pt x="13" y="172"/>
                    <a:pt x="14" y="174"/>
                  </a:cubicBezTo>
                  <a:cubicBezTo>
                    <a:pt x="15" y="175"/>
                    <a:pt x="14" y="177"/>
                    <a:pt x="13" y="178"/>
                  </a:cubicBezTo>
                  <a:cubicBezTo>
                    <a:pt x="15" y="180"/>
                    <a:pt x="18" y="182"/>
                    <a:pt x="19" y="184"/>
                  </a:cubicBezTo>
                  <a:cubicBezTo>
                    <a:pt x="22" y="187"/>
                    <a:pt x="24" y="191"/>
                    <a:pt x="25" y="195"/>
                  </a:cubicBezTo>
                  <a:cubicBezTo>
                    <a:pt x="26" y="197"/>
                    <a:pt x="25" y="200"/>
                    <a:pt x="25" y="202"/>
                  </a:cubicBezTo>
                  <a:cubicBezTo>
                    <a:pt x="24" y="204"/>
                    <a:pt x="21" y="205"/>
                    <a:pt x="21" y="206"/>
                  </a:cubicBezTo>
                  <a:cubicBezTo>
                    <a:pt x="21" y="208"/>
                    <a:pt x="23" y="210"/>
                    <a:pt x="25" y="211"/>
                  </a:cubicBezTo>
                  <a:cubicBezTo>
                    <a:pt x="27" y="212"/>
                    <a:pt x="30" y="209"/>
                    <a:pt x="32" y="211"/>
                  </a:cubicBezTo>
                  <a:cubicBezTo>
                    <a:pt x="34" y="212"/>
                    <a:pt x="30" y="214"/>
                    <a:pt x="31" y="216"/>
                  </a:cubicBezTo>
                  <a:cubicBezTo>
                    <a:pt x="34" y="218"/>
                    <a:pt x="38" y="216"/>
                    <a:pt x="41" y="218"/>
                  </a:cubicBezTo>
                  <a:cubicBezTo>
                    <a:pt x="42" y="219"/>
                    <a:pt x="41" y="222"/>
                    <a:pt x="42" y="223"/>
                  </a:cubicBezTo>
                  <a:cubicBezTo>
                    <a:pt x="43" y="224"/>
                    <a:pt x="45" y="222"/>
                    <a:pt x="46" y="223"/>
                  </a:cubicBezTo>
                  <a:cubicBezTo>
                    <a:pt x="47" y="224"/>
                    <a:pt x="45" y="227"/>
                    <a:pt x="45" y="228"/>
                  </a:cubicBezTo>
                  <a:cubicBezTo>
                    <a:pt x="46" y="230"/>
                    <a:pt x="48" y="232"/>
                    <a:pt x="50" y="234"/>
                  </a:cubicBezTo>
                  <a:cubicBezTo>
                    <a:pt x="52" y="235"/>
                    <a:pt x="54" y="233"/>
                    <a:pt x="55" y="234"/>
                  </a:cubicBezTo>
                  <a:cubicBezTo>
                    <a:pt x="57" y="238"/>
                    <a:pt x="61" y="240"/>
                    <a:pt x="62" y="242"/>
                  </a:cubicBezTo>
                  <a:cubicBezTo>
                    <a:pt x="63" y="243"/>
                    <a:pt x="59" y="243"/>
                    <a:pt x="59" y="244"/>
                  </a:cubicBezTo>
                  <a:cubicBezTo>
                    <a:pt x="61" y="247"/>
                    <a:pt x="64" y="247"/>
                    <a:pt x="66" y="249"/>
                  </a:cubicBezTo>
                  <a:cubicBezTo>
                    <a:pt x="67" y="249"/>
                    <a:pt x="69" y="250"/>
                    <a:pt x="70" y="251"/>
                  </a:cubicBezTo>
                  <a:cubicBezTo>
                    <a:pt x="71" y="253"/>
                    <a:pt x="73" y="255"/>
                    <a:pt x="73" y="258"/>
                  </a:cubicBezTo>
                  <a:cubicBezTo>
                    <a:pt x="73" y="260"/>
                    <a:pt x="72" y="262"/>
                    <a:pt x="72" y="265"/>
                  </a:cubicBezTo>
                  <a:cubicBezTo>
                    <a:pt x="74" y="266"/>
                    <a:pt x="76" y="268"/>
                    <a:pt x="78" y="269"/>
                  </a:cubicBezTo>
                  <a:cubicBezTo>
                    <a:pt x="80" y="270"/>
                    <a:pt x="83" y="272"/>
                    <a:pt x="85" y="272"/>
                  </a:cubicBezTo>
                  <a:cubicBezTo>
                    <a:pt x="87" y="272"/>
                    <a:pt x="88" y="270"/>
                    <a:pt x="89" y="270"/>
                  </a:cubicBezTo>
                  <a:cubicBezTo>
                    <a:pt x="91" y="269"/>
                    <a:pt x="93" y="270"/>
                    <a:pt x="95" y="270"/>
                  </a:cubicBezTo>
                  <a:cubicBezTo>
                    <a:pt x="97" y="269"/>
                    <a:pt x="97" y="267"/>
                    <a:pt x="99" y="267"/>
                  </a:cubicBezTo>
                  <a:cubicBezTo>
                    <a:pt x="102" y="269"/>
                    <a:pt x="105" y="273"/>
                    <a:pt x="107" y="277"/>
                  </a:cubicBezTo>
                  <a:cubicBezTo>
                    <a:pt x="109" y="278"/>
                    <a:pt x="109" y="281"/>
                    <a:pt x="111" y="283"/>
                  </a:cubicBezTo>
                  <a:cubicBezTo>
                    <a:pt x="112" y="284"/>
                    <a:pt x="113" y="285"/>
                    <a:pt x="114" y="286"/>
                  </a:cubicBezTo>
                  <a:cubicBezTo>
                    <a:pt x="115" y="285"/>
                    <a:pt x="115" y="283"/>
                    <a:pt x="117" y="283"/>
                  </a:cubicBezTo>
                  <a:cubicBezTo>
                    <a:pt x="119" y="282"/>
                    <a:pt x="122" y="283"/>
                    <a:pt x="124" y="283"/>
                  </a:cubicBezTo>
                  <a:cubicBezTo>
                    <a:pt x="126" y="282"/>
                    <a:pt x="127" y="279"/>
                    <a:pt x="129" y="280"/>
                  </a:cubicBezTo>
                  <a:cubicBezTo>
                    <a:pt x="131" y="280"/>
                    <a:pt x="130" y="284"/>
                    <a:pt x="132" y="284"/>
                  </a:cubicBezTo>
                  <a:cubicBezTo>
                    <a:pt x="133" y="285"/>
                    <a:pt x="134" y="282"/>
                    <a:pt x="136" y="282"/>
                  </a:cubicBezTo>
                  <a:cubicBezTo>
                    <a:pt x="138" y="280"/>
                    <a:pt x="140" y="279"/>
                    <a:pt x="143" y="279"/>
                  </a:cubicBezTo>
                  <a:cubicBezTo>
                    <a:pt x="144" y="279"/>
                    <a:pt x="145" y="281"/>
                    <a:pt x="146" y="281"/>
                  </a:cubicBezTo>
                  <a:cubicBezTo>
                    <a:pt x="148" y="281"/>
                    <a:pt x="150" y="282"/>
                    <a:pt x="151" y="281"/>
                  </a:cubicBezTo>
                  <a:cubicBezTo>
                    <a:pt x="154" y="280"/>
                    <a:pt x="155" y="277"/>
                    <a:pt x="156" y="275"/>
                  </a:cubicBezTo>
                  <a:lnTo>
                    <a:pt x="172" y="258"/>
                  </a:lnTo>
                  <a:cubicBezTo>
                    <a:pt x="171" y="256"/>
                    <a:pt x="169" y="255"/>
                    <a:pt x="169" y="253"/>
                  </a:cubicBezTo>
                  <a:cubicBezTo>
                    <a:pt x="167" y="250"/>
                    <a:pt x="168" y="246"/>
                    <a:pt x="166" y="243"/>
                  </a:cubicBezTo>
                  <a:cubicBezTo>
                    <a:pt x="165" y="240"/>
                    <a:pt x="162" y="238"/>
                    <a:pt x="160" y="235"/>
                  </a:cubicBezTo>
                  <a:cubicBezTo>
                    <a:pt x="157" y="232"/>
                    <a:pt x="156" y="227"/>
                    <a:pt x="152" y="225"/>
                  </a:cubicBezTo>
                  <a:cubicBezTo>
                    <a:pt x="149" y="223"/>
                    <a:pt x="145" y="226"/>
                    <a:pt x="142" y="224"/>
                  </a:cubicBezTo>
                  <a:cubicBezTo>
                    <a:pt x="140" y="222"/>
                    <a:pt x="141" y="218"/>
                    <a:pt x="143" y="216"/>
                  </a:cubicBezTo>
                  <a:cubicBezTo>
                    <a:pt x="145" y="214"/>
                    <a:pt x="149" y="216"/>
                    <a:pt x="151" y="215"/>
                  </a:cubicBezTo>
                  <a:cubicBezTo>
                    <a:pt x="153" y="215"/>
                    <a:pt x="156" y="215"/>
                    <a:pt x="156" y="214"/>
                  </a:cubicBezTo>
                  <a:cubicBezTo>
                    <a:pt x="158" y="210"/>
                    <a:pt x="155" y="205"/>
                    <a:pt x="156" y="201"/>
                  </a:cubicBezTo>
                  <a:cubicBezTo>
                    <a:pt x="156" y="197"/>
                    <a:pt x="158" y="193"/>
                    <a:pt x="158" y="189"/>
                  </a:cubicBezTo>
                  <a:cubicBezTo>
                    <a:pt x="158" y="188"/>
                    <a:pt x="156" y="187"/>
                    <a:pt x="156" y="185"/>
                  </a:cubicBezTo>
                  <a:cubicBezTo>
                    <a:pt x="156" y="183"/>
                    <a:pt x="157" y="182"/>
                    <a:pt x="159" y="181"/>
                  </a:cubicBezTo>
                  <a:cubicBezTo>
                    <a:pt x="160" y="181"/>
                    <a:pt x="161" y="182"/>
                    <a:pt x="163" y="182"/>
                  </a:cubicBezTo>
                  <a:cubicBezTo>
                    <a:pt x="164" y="182"/>
                    <a:pt x="166" y="183"/>
                    <a:pt x="166" y="182"/>
                  </a:cubicBezTo>
                  <a:cubicBezTo>
                    <a:pt x="167" y="176"/>
                    <a:pt x="165" y="170"/>
                    <a:pt x="167" y="164"/>
                  </a:cubicBezTo>
                  <a:cubicBezTo>
                    <a:pt x="167" y="162"/>
                    <a:pt x="170" y="162"/>
                    <a:pt x="171" y="161"/>
                  </a:cubicBezTo>
                  <a:cubicBezTo>
                    <a:pt x="172" y="158"/>
                    <a:pt x="172" y="154"/>
                    <a:pt x="174" y="152"/>
                  </a:cubicBezTo>
                  <a:cubicBezTo>
                    <a:pt x="176" y="150"/>
                    <a:pt x="179" y="151"/>
                    <a:pt x="181" y="150"/>
                  </a:cubicBezTo>
                  <a:cubicBezTo>
                    <a:pt x="182" y="149"/>
                    <a:pt x="180" y="148"/>
                    <a:pt x="181" y="147"/>
                  </a:cubicBezTo>
                  <a:cubicBezTo>
                    <a:pt x="182" y="144"/>
                    <a:pt x="184" y="142"/>
                    <a:pt x="184" y="140"/>
                  </a:cubicBezTo>
                  <a:cubicBezTo>
                    <a:pt x="185" y="138"/>
                    <a:pt x="183" y="136"/>
                    <a:pt x="184" y="134"/>
                  </a:cubicBezTo>
                  <a:cubicBezTo>
                    <a:pt x="184" y="132"/>
                    <a:pt x="186" y="131"/>
                    <a:pt x="187" y="13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22" name="Freeform 2580"/>
            <p:cNvSpPr>
              <a:spLocks noChangeAspect="1"/>
            </p:cNvSpPr>
            <p:nvPr/>
          </p:nvSpPr>
          <p:spPr bwMode="auto">
            <a:xfrm>
              <a:off x="18280505" y="8859846"/>
              <a:ext cx="1606613" cy="1543625"/>
            </a:xfrm>
            <a:custGeom>
              <a:avLst/>
              <a:gdLst>
                <a:gd name="T0" fmla="*/ 239 w 199"/>
                <a:gd name="T1" fmla="*/ 206 h 211"/>
                <a:gd name="T2" fmla="*/ 238 w 199"/>
                <a:gd name="T3" fmla="*/ 245 h 211"/>
                <a:gd name="T4" fmla="*/ 225 w 199"/>
                <a:gd name="T5" fmla="*/ 245 h 211"/>
                <a:gd name="T6" fmla="*/ 223 w 199"/>
                <a:gd name="T7" fmla="*/ 253 h 211"/>
                <a:gd name="T8" fmla="*/ 98 w 199"/>
                <a:gd name="T9" fmla="*/ 181 h 211"/>
                <a:gd name="T10" fmla="*/ 89 w 199"/>
                <a:gd name="T11" fmla="*/ 189 h 211"/>
                <a:gd name="T12" fmla="*/ 72 w 199"/>
                <a:gd name="T13" fmla="*/ 197 h 211"/>
                <a:gd name="T14" fmla="*/ 65 w 199"/>
                <a:gd name="T15" fmla="*/ 186 h 211"/>
                <a:gd name="T16" fmla="*/ 50 w 199"/>
                <a:gd name="T17" fmla="*/ 185 h 211"/>
                <a:gd name="T18" fmla="*/ 42 w 199"/>
                <a:gd name="T19" fmla="*/ 179 h 211"/>
                <a:gd name="T20" fmla="*/ 34 w 199"/>
                <a:gd name="T21" fmla="*/ 173 h 211"/>
                <a:gd name="T22" fmla="*/ 37 w 199"/>
                <a:gd name="T23" fmla="*/ 169 h 211"/>
                <a:gd name="T24" fmla="*/ 25 w 199"/>
                <a:gd name="T25" fmla="*/ 163 h 211"/>
                <a:gd name="T26" fmla="*/ 16 w 199"/>
                <a:gd name="T27" fmla="*/ 164 h 211"/>
                <a:gd name="T28" fmla="*/ 14 w 199"/>
                <a:gd name="T29" fmla="*/ 151 h 211"/>
                <a:gd name="T30" fmla="*/ 4 w 199"/>
                <a:gd name="T31" fmla="*/ 129 h 211"/>
                <a:gd name="T32" fmla="*/ 12 w 199"/>
                <a:gd name="T33" fmla="*/ 124 h 211"/>
                <a:gd name="T34" fmla="*/ 8 w 199"/>
                <a:gd name="T35" fmla="*/ 106 h 211"/>
                <a:gd name="T36" fmla="*/ 10 w 199"/>
                <a:gd name="T37" fmla="*/ 83 h 211"/>
                <a:gd name="T38" fmla="*/ 0 w 199"/>
                <a:gd name="T39" fmla="*/ 58 h 211"/>
                <a:gd name="T40" fmla="*/ 4 w 199"/>
                <a:gd name="T41" fmla="*/ 55 h 211"/>
                <a:gd name="T42" fmla="*/ 12 w 199"/>
                <a:gd name="T43" fmla="*/ 50 h 211"/>
                <a:gd name="T44" fmla="*/ 14 w 199"/>
                <a:gd name="T45" fmla="*/ 43 h 211"/>
                <a:gd name="T46" fmla="*/ 12 w 199"/>
                <a:gd name="T47" fmla="*/ 30 h 211"/>
                <a:gd name="T48" fmla="*/ 18 w 199"/>
                <a:gd name="T49" fmla="*/ 26 h 211"/>
                <a:gd name="T50" fmla="*/ 25 w 199"/>
                <a:gd name="T51" fmla="*/ 19 h 211"/>
                <a:gd name="T52" fmla="*/ 35 w 199"/>
                <a:gd name="T53" fmla="*/ 13 h 211"/>
                <a:gd name="T54" fmla="*/ 32 w 199"/>
                <a:gd name="T55" fmla="*/ 10 h 211"/>
                <a:gd name="T56" fmla="*/ 34 w 199"/>
                <a:gd name="T57" fmla="*/ 0 h 211"/>
                <a:gd name="T58" fmla="*/ 41 w 199"/>
                <a:gd name="T59" fmla="*/ 4 h 211"/>
                <a:gd name="T60" fmla="*/ 58 w 199"/>
                <a:gd name="T61" fmla="*/ 6 h 211"/>
                <a:gd name="T62" fmla="*/ 73 w 199"/>
                <a:gd name="T63" fmla="*/ 10 h 211"/>
                <a:gd name="T64" fmla="*/ 86 w 199"/>
                <a:gd name="T65" fmla="*/ 14 h 211"/>
                <a:gd name="T66" fmla="*/ 92 w 199"/>
                <a:gd name="T67" fmla="*/ 28 h 211"/>
                <a:gd name="T68" fmla="*/ 101 w 199"/>
                <a:gd name="T69" fmla="*/ 36 h 211"/>
                <a:gd name="T70" fmla="*/ 113 w 199"/>
                <a:gd name="T71" fmla="*/ 38 h 211"/>
                <a:gd name="T72" fmla="*/ 131 w 199"/>
                <a:gd name="T73" fmla="*/ 43 h 211"/>
                <a:gd name="T74" fmla="*/ 142 w 199"/>
                <a:gd name="T75" fmla="*/ 53 h 211"/>
                <a:gd name="T76" fmla="*/ 153 w 199"/>
                <a:gd name="T77" fmla="*/ 54 h 211"/>
                <a:gd name="T78" fmla="*/ 159 w 199"/>
                <a:gd name="T79" fmla="*/ 47 h 211"/>
                <a:gd name="T80" fmla="*/ 162 w 199"/>
                <a:gd name="T81" fmla="*/ 38 h 211"/>
                <a:gd name="T82" fmla="*/ 160 w 199"/>
                <a:gd name="T83" fmla="*/ 31 h 211"/>
                <a:gd name="T84" fmla="*/ 160 w 199"/>
                <a:gd name="T85" fmla="*/ 20 h 211"/>
                <a:gd name="T86" fmla="*/ 166 w 199"/>
                <a:gd name="T87" fmla="*/ 12 h 211"/>
                <a:gd name="T88" fmla="*/ 179 w 199"/>
                <a:gd name="T89" fmla="*/ 7 h 211"/>
                <a:gd name="T90" fmla="*/ 189 w 199"/>
                <a:gd name="T91" fmla="*/ 5 h 211"/>
                <a:gd name="T92" fmla="*/ 198 w 199"/>
                <a:gd name="T93" fmla="*/ 8 h 211"/>
                <a:gd name="T94" fmla="*/ 204 w 199"/>
                <a:gd name="T95" fmla="*/ 11 h 211"/>
                <a:gd name="T96" fmla="*/ 209 w 199"/>
                <a:gd name="T97" fmla="*/ 18 h 211"/>
                <a:gd name="T98" fmla="*/ 222 w 199"/>
                <a:gd name="T99" fmla="*/ 23 h 211"/>
                <a:gd name="T100" fmla="*/ 231 w 199"/>
                <a:gd name="T101" fmla="*/ 23 h 211"/>
                <a:gd name="T102" fmla="*/ 235 w 199"/>
                <a:gd name="T103" fmla="*/ 23 h 211"/>
                <a:gd name="T104" fmla="*/ 238 w 199"/>
                <a:gd name="T105" fmla="*/ 26 h 211"/>
                <a:gd name="T106" fmla="*/ 234 w 199"/>
                <a:gd name="T107" fmla="*/ 32 h 211"/>
                <a:gd name="T108" fmla="*/ 234 w 199"/>
                <a:gd name="T109" fmla="*/ 46 h 211"/>
                <a:gd name="T110" fmla="*/ 231 w 199"/>
                <a:gd name="T111" fmla="*/ 55 h 211"/>
                <a:gd name="T112" fmla="*/ 235 w 199"/>
                <a:gd name="T113" fmla="*/ 74 h 211"/>
                <a:gd name="T114" fmla="*/ 239 w 199"/>
                <a:gd name="T115" fmla="*/ 206 h 2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9"/>
                <a:gd name="T175" fmla="*/ 0 h 211"/>
                <a:gd name="T176" fmla="*/ 199 w 199"/>
                <a:gd name="T177" fmla="*/ 211 h 2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9" h="211">
                  <a:moveTo>
                    <a:pt x="199" y="172"/>
                  </a:moveTo>
                  <a:lnTo>
                    <a:pt x="198" y="204"/>
                  </a:lnTo>
                  <a:lnTo>
                    <a:pt x="187" y="204"/>
                  </a:lnTo>
                  <a:lnTo>
                    <a:pt x="186" y="211"/>
                  </a:lnTo>
                  <a:lnTo>
                    <a:pt x="82" y="151"/>
                  </a:lnTo>
                  <a:lnTo>
                    <a:pt x="74" y="158"/>
                  </a:lnTo>
                  <a:cubicBezTo>
                    <a:pt x="69" y="160"/>
                    <a:pt x="65" y="163"/>
                    <a:pt x="60" y="164"/>
                  </a:cubicBezTo>
                  <a:cubicBezTo>
                    <a:pt x="59" y="162"/>
                    <a:pt x="58" y="157"/>
                    <a:pt x="54" y="155"/>
                  </a:cubicBezTo>
                  <a:cubicBezTo>
                    <a:pt x="51" y="153"/>
                    <a:pt x="46" y="156"/>
                    <a:pt x="42" y="154"/>
                  </a:cubicBezTo>
                  <a:cubicBezTo>
                    <a:pt x="39" y="154"/>
                    <a:pt x="37" y="151"/>
                    <a:pt x="35" y="149"/>
                  </a:cubicBezTo>
                  <a:cubicBezTo>
                    <a:pt x="33" y="148"/>
                    <a:pt x="29" y="147"/>
                    <a:pt x="28" y="144"/>
                  </a:cubicBezTo>
                  <a:cubicBezTo>
                    <a:pt x="28" y="143"/>
                    <a:pt x="32" y="142"/>
                    <a:pt x="31" y="141"/>
                  </a:cubicBezTo>
                  <a:cubicBezTo>
                    <a:pt x="29" y="138"/>
                    <a:pt x="25" y="137"/>
                    <a:pt x="21" y="136"/>
                  </a:cubicBezTo>
                  <a:cubicBezTo>
                    <a:pt x="19" y="136"/>
                    <a:pt x="15" y="139"/>
                    <a:pt x="13" y="137"/>
                  </a:cubicBezTo>
                  <a:cubicBezTo>
                    <a:pt x="11" y="134"/>
                    <a:pt x="13" y="129"/>
                    <a:pt x="12" y="126"/>
                  </a:cubicBezTo>
                  <a:cubicBezTo>
                    <a:pt x="10" y="120"/>
                    <a:pt x="3" y="115"/>
                    <a:pt x="3" y="108"/>
                  </a:cubicBezTo>
                  <a:cubicBezTo>
                    <a:pt x="2" y="105"/>
                    <a:pt x="9" y="106"/>
                    <a:pt x="10" y="103"/>
                  </a:cubicBezTo>
                  <a:cubicBezTo>
                    <a:pt x="11" y="98"/>
                    <a:pt x="7" y="93"/>
                    <a:pt x="7" y="88"/>
                  </a:cubicBezTo>
                  <a:cubicBezTo>
                    <a:pt x="6" y="82"/>
                    <a:pt x="9" y="75"/>
                    <a:pt x="8" y="69"/>
                  </a:cubicBezTo>
                  <a:cubicBezTo>
                    <a:pt x="7" y="62"/>
                    <a:pt x="2" y="55"/>
                    <a:pt x="0" y="48"/>
                  </a:cubicBezTo>
                  <a:cubicBezTo>
                    <a:pt x="0" y="46"/>
                    <a:pt x="2" y="46"/>
                    <a:pt x="3" y="46"/>
                  </a:cubicBezTo>
                  <a:cubicBezTo>
                    <a:pt x="5" y="45"/>
                    <a:pt x="8" y="44"/>
                    <a:pt x="10" y="42"/>
                  </a:cubicBezTo>
                  <a:cubicBezTo>
                    <a:pt x="11" y="40"/>
                    <a:pt x="12" y="38"/>
                    <a:pt x="12" y="36"/>
                  </a:cubicBezTo>
                  <a:cubicBezTo>
                    <a:pt x="12" y="32"/>
                    <a:pt x="10" y="29"/>
                    <a:pt x="10" y="25"/>
                  </a:cubicBezTo>
                  <a:cubicBezTo>
                    <a:pt x="11" y="23"/>
                    <a:pt x="14" y="24"/>
                    <a:pt x="15" y="22"/>
                  </a:cubicBezTo>
                  <a:cubicBezTo>
                    <a:pt x="17" y="21"/>
                    <a:pt x="19" y="18"/>
                    <a:pt x="21" y="16"/>
                  </a:cubicBezTo>
                  <a:cubicBezTo>
                    <a:pt x="23" y="14"/>
                    <a:pt x="27" y="13"/>
                    <a:pt x="29" y="11"/>
                  </a:cubicBezTo>
                  <a:cubicBezTo>
                    <a:pt x="30" y="10"/>
                    <a:pt x="27" y="9"/>
                    <a:pt x="27" y="8"/>
                  </a:cubicBezTo>
                  <a:cubicBezTo>
                    <a:pt x="26" y="5"/>
                    <a:pt x="27" y="2"/>
                    <a:pt x="28" y="0"/>
                  </a:cubicBezTo>
                  <a:cubicBezTo>
                    <a:pt x="30" y="1"/>
                    <a:pt x="32" y="3"/>
                    <a:pt x="34" y="3"/>
                  </a:cubicBezTo>
                  <a:cubicBezTo>
                    <a:pt x="39" y="4"/>
                    <a:pt x="44" y="4"/>
                    <a:pt x="48" y="5"/>
                  </a:cubicBezTo>
                  <a:cubicBezTo>
                    <a:pt x="53" y="5"/>
                    <a:pt x="57" y="6"/>
                    <a:pt x="61" y="8"/>
                  </a:cubicBezTo>
                  <a:cubicBezTo>
                    <a:pt x="65" y="9"/>
                    <a:pt x="69" y="10"/>
                    <a:pt x="72" y="12"/>
                  </a:cubicBezTo>
                  <a:cubicBezTo>
                    <a:pt x="75" y="15"/>
                    <a:pt x="75" y="20"/>
                    <a:pt x="77" y="23"/>
                  </a:cubicBezTo>
                  <a:cubicBezTo>
                    <a:pt x="79" y="26"/>
                    <a:pt x="81" y="29"/>
                    <a:pt x="84" y="30"/>
                  </a:cubicBezTo>
                  <a:cubicBezTo>
                    <a:pt x="87" y="32"/>
                    <a:pt x="91" y="31"/>
                    <a:pt x="94" y="32"/>
                  </a:cubicBezTo>
                  <a:cubicBezTo>
                    <a:pt x="99" y="33"/>
                    <a:pt x="104" y="34"/>
                    <a:pt x="109" y="36"/>
                  </a:cubicBezTo>
                  <a:cubicBezTo>
                    <a:pt x="112" y="38"/>
                    <a:pt x="114" y="43"/>
                    <a:pt x="118" y="44"/>
                  </a:cubicBezTo>
                  <a:cubicBezTo>
                    <a:pt x="121" y="46"/>
                    <a:pt x="124" y="46"/>
                    <a:pt x="127" y="45"/>
                  </a:cubicBezTo>
                  <a:cubicBezTo>
                    <a:pt x="129" y="44"/>
                    <a:pt x="131" y="41"/>
                    <a:pt x="132" y="39"/>
                  </a:cubicBezTo>
                  <a:cubicBezTo>
                    <a:pt x="134" y="37"/>
                    <a:pt x="135" y="35"/>
                    <a:pt x="135" y="32"/>
                  </a:cubicBezTo>
                  <a:cubicBezTo>
                    <a:pt x="135" y="30"/>
                    <a:pt x="133" y="28"/>
                    <a:pt x="133" y="26"/>
                  </a:cubicBezTo>
                  <a:cubicBezTo>
                    <a:pt x="132" y="23"/>
                    <a:pt x="132" y="20"/>
                    <a:pt x="133" y="17"/>
                  </a:cubicBezTo>
                  <a:cubicBezTo>
                    <a:pt x="133" y="14"/>
                    <a:pt x="136" y="12"/>
                    <a:pt x="138" y="10"/>
                  </a:cubicBezTo>
                  <a:cubicBezTo>
                    <a:pt x="141" y="8"/>
                    <a:pt x="145" y="7"/>
                    <a:pt x="149" y="6"/>
                  </a:cubicBezTo>
                  <a:cubicBezTo>
                    <a:pt x="152" y="5"/>
                    <a:pt x="154" y="4"/>
                    <a:pt x="157" y="4"/>
                  </a:cubicBezTo>
                  <a:cubicBezTo>
                    <a:pt x="160" y="4"/>
                    <a:pt x="162" y="6"/>
                    <a:pt x="165" y="7"/>
                  </a:cubicBezTo>
                  <a:cubicBezTo>
                    <a:pt x="166" y="8"/>
                    <a:pt x="169" y="7"/>
                    <a:pt x="170" y="9"/>
                  </a:cubicBezTo>
                  <a:cubicBezTo>
                    <a:pt x="172" y="10"/>
                    <a:pt x="172" y="13"/>
                    <a:pt x="174" y="15"/>
                  </a:cubicBezTo>
                  <a:cubicBezTo>
                    <a:pt x="177" y="17"/>
                    <a:pt x="181" y="18"/>
                    <a:pt x="185" y="19"/>
                  </a:cubicBezTo>
                  <a:cubicBezTo>
                    <a:pt x="187" y="19"/>
                    <a:pt x="190" y="19"/>
                    <a:pt x="192" y="19"/>
                  </a:cubicBezTo>
                  <a:cubicBezTo>
                    <a:pt x="193" y="19"/>
                    <a:pt x="195" y="18"/>
                    <a:pt x="196" y="19"/>
                  </a:cubicBezTo>
                  <a:cubicBezTo>
                    <a:pt x="197" y="20"/>
                    <a:pt x="197" y="21"/>
                    <a:pt x="198" y="22"/>
                  </a:cubicBezTo>
                  <a:cubicBezTo>
                    <a:pt x="197" y="23"/>
                    <a:pt x="195" y="25"/>
                    <a:pt x="195" y="27"/>
                  </a:cubicBezTo>
                  <a:cubicBezTo>
                    <a:pt x="194" y="31"/>
                    <a:pt x="196" y="35"/>
                    <a:pt x="195" y="38"/>
                  </a:cubicBezTo>
                  <a:cubicBezTo>
                    <a:pt x="195" y="41"/>
                    <a:pt x="192" y="43"/>
                    <a:pt x="192" y="46"/>
                  </a:cubicBezTo>
                  <a:cubicBezTo>
                    <a:pt x="192" y="51"/>
                    <a:pt x="195" y="56"/>
                    <a:pt x="196" y="62"/>
                  </a:cubicBezTo>
                  <a:cubicBezTo>
                    <a:pt x="198" y="99"/>
                    <a:pt x="198" y="136"/>
                    <a:pt x="199" y="172"/>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23" name="Freeform 2582"/>
            <p:cNvSpPr>
              <a:spLocks noChangeAspect="1"/>
            </p:cNvSpPr>
            <p:nvPr/>
          </p:nvSpPr>
          <p:spPr bwMode="auto">
            <a:xfrm>
              <a:off x="16890332" y="6652378"/>
              <a:ext cx="1256983" cy="1103734"/>
            </a:xfrm>
            <a:custGeom>
              <a:avLst/>
              <a:gdLst>
                <a:gd name="T0" fmla="*/ 181 w 156"/>
                <a:gd name="T1" fmla="*/ 150 h 150"/>
                <a:gd name="T2" fmla="*/ 171 w 156"/>
                <a:gd name="T3" fmla="*/ 142 h 150"/>
                <a:gd name="T4" fmla="*/ 168 w 156"/>
                <a:gd name="T5" fmla="*/ 128 h 150"/>
                <a:gd name="T6" fmla="*/ 172 w 156"/>
                <a:gd name="T7" fmla="*/ 118 h 150"/>
                <a:gd name="T8" fmla="*/ 172 w 156"/>
                <a:gd name="T9" fmla="*/ 109 h 150"/>
                <a:gd name="T10" fmla="*/ 166 w 156"/>
                <a:gd name="T11" fmla="*/ 100 h 150"/>
                <a:gd name="T12" fmla="*/ 159 w 156"/>
                <a:gd name="T13" fmla="*/ 98 h 150"/>
                <a:gd name="T14" fmla="*/ 166 w 156"/>
                <a:gd name="T15" fmla="*/ 85 h 150"/>
                <a:gd name="T16" fmla="*/ 171 w 156"/>
                <a:gd name="T17" fmla="*/ 77 h 150"/>
                <a:gd name="T18" fmla="*/ 180 w 156"/>
                <a:gd name="T19" fmla="*/ 68 h 150"/>
                <a:gd name="T20" fmla="*/ 184 w 156"/>
                <a:gd name="T21" fmla="*/ 48 h 150"/>
                <a:gd name="T22" fmla="*/ 176 w 156"/>
                <a:gd name="T23" fmla="*/ 40 h 150"/>
                <a:gd name="T24" fmla="*/ 164 w 156"/>
                <a:gd name="T25" fmla="*/ 35 h 150"/>
                <a:gd name="T26" fmla="*/ 154 w 156"/>
                <a:gd name="T27" fmla="*/ 32 h 150"/>
                <a:gd name="T28" fmla="*/ 141 w 156"/>
                <a:gd name="T29" fmla="*/ 26 h 150"/>
                <a:gd name="T30" fmla="*/ 131 w 156"/>
                <a:gd name="T31" fmla="*/ 23 h 150"/>
                <a:gd name="T32" fmla="*/ 123 w 156"/>
                <a:gd name="T33" fmla="*/ 16 h 150"/>
                <a:gd name="T34" fmla="*/ 114 w 156"/>
                <a:gd name="T35" fmla="*/ 8 h 150"/>
                <a:gd name="T36" fmla="*/ 106 w 156"/>
                <a:gd name="T37" fmla="*/ 1 h 150"/>
                <a:gd name="T38" fmla="*/ 94 w 156"/>
                <a:gd name="T39" fmla="*/ 22 h 150"/>
                <a:gd name="T40" fmla="*/ 71 w 156"/>
                <a:gd name="T41" fmla="*/ 30 h 150"/>
                <a:gd name="T42" fmla="*/ 71 w 156"/>
                <a:gd name="T43" fmla="*/ 37 h 150"/>
                <a:gd name="T44" fmla="*/ 53 w 156"/>
                <a:gd name="T45" fmla="*/ 37 h 150"/>
                <a:gd name="T46" fmla="*/ 47 w 156"/>
                <a:gd name="T47" fmla="*/ 30 h 150"/>
                <a:gd name="T48" fmla="*/ 46 w 156"/>
                <a:gd name="T49" fmla="*/ 42 h 150"/>
                <a:gd name="T50" fmla="*/ 43 w 156"/>
                <a:gd name="T51" fmla="*/ 53 h 150"/>
                <a:gd name="T52" fmla="*/ 28 w 156"/>
                <a:gd name="T53" fmla="*/ 50 h 150"/>
                <a:gd name="T54" fmla="*/ 17 w 156"/>
                <a:gd name="T55" fmla="*/ 52 h 150"/>
                <a:gd name="T56" fmla="*/ 2 w 156"/>
                <a:gd name="T57" fmla="*/ 54 h 150"/>
                <a:gd name="T58" fmla="*/ 8 w 156"/>
                <a:gd name="T59" fmla="*/ 64 h 150"/>
                <a:gd name="T60" fmla="*/ 7 w 156"/>
                <a:gd name="T61" fmla="*/ 71 h 150"/>
                <a:gd name="T62" fmla="*/ 25 w 156"/>
                <a:gd name="T63" fmla="*/ 76 h 150"/>
                <a:gd name="T64" fmla="*/ 34 w 156"/>
                <a:gd name="T65" fmla="*/ 77 h 150"/>
                <a:gd name="T66" fmla="*/ 41 w 156"/>
                <a:gd name="T67" fmla="*/ 80 h 150"/>
                <a:gd name="T68" fmla="*/ 39 w 156"/>
                <a:gd name="T69" fmla="*/ 90 h 150"/>
                <a:gd name="T70" fmla="*/ 49 w 156"/>
                <a:gd name="T71" fmla="*/ 101 h 150"/>
                <a:gd name="T72" fmla="*/ 54 w 156"/>
                <a:gd name="T73" fmla="*/ 107 h 150"/>
                <a:gd name="T74" fmla="*/ 58 w 156"/>
                <a:gd name="T75" fmla="*/ 116 h 150"/>
                <a:gd name="T76" fmla="*/ 53 w 156"/>
                <a:gd name="T77" fmla="*/ 118 h 150"/>
                <a:gd name="T78" fmla="*/ 55 w 156"/>
                <a:gd name="T79" fmla="*/ 133 h 150"/>
                <a:gd name="T80" fmla="*/ 51 w 156"/>
                <a:gd name="T81" fmla="*/ 154 h 150"/>
                <a:gd name="T82" fmla="*/ 49 w 156"/>
                <a:gd name="T83" fmla="*/ 163 h 150"/>
                <a:gd name="T84" fmla="*/ 66 w 156"/>
                <a:gd name="T85" fmla="*/ 173 h 150"/>
                <a:gd name="T86" fmla="*/ 81 w 156"/>
                <a:gd name="T87" fmla="*/ 170 h 150"/>
                <a:gd name="T88" fmla="*/ 102 w 156"/>
                <a:gd name="T89" fmla="*/ 179 h 150"/>
                <a:gd name="T90" fmla="*/ 113 w 156"/>
                <a:gd name="T91" fmla="*/ 170 h 150"/>
                <a:gd name="T92" fmla="*/ 131 w 156"/>
                <a:gd name="T93" fmla="*/ 160 h 150"/>
                <a:gd name="T94" fmla="*/ 143 w 156"/>
                <a:gd name="T95" fmla="*/ 157 h 150"/>
                <a:gd name="T96" fmla="*/ 159 w 156"/>
                <a:gd name="T97" fmla="*/ 167 h 150"/>
                <a:gd name="T98" fmla="*/ 171 w 156"/>
                <a:gd name="T99" fmla="*/ 160 h 1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6"/>
                <a:gd name="T151" fmla="*/ 0 h 150"/>
                <a:gd name="T152" fmla="*/ 156 w 156"/>
                <a:gd name="T153" fmla="*/ 150 h 1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6" h="150">
                  <a:moveTo>
                    <a:pt x="147" y="129"/>
                  </a:moveTo>
                  <a:cubicBezTo>
                    <a:pt x="147" y="128"/>
                    <a:pt x="146" y="127"/>
                    <a:pt x="146" y="126"/>
                  </a:cubicBezTo>
                  <a:cubicBezTo>
                    <a:pt x="147" y="125"/>
                    <a:pt x="149" y="126"/>
                    <a:pt x="150" y="125"/>
                  </a:cubicBezTo>
                  <a:cubicBezTo>
                    <a:pt x="151" y="124"/>
                    <a:pt x="151" y="123"/>
                    <a:pt x="151" y="122"/>
                  </a:cubicBezTo>
                  <a:cubicBezTo>
                    <a:pt x="150" y="121"/>
                    <a:pt x="148" y="122"/>
                    <a:pt x="147" y="122"/>
                  </a:cubicBezTo>
                  <a:cubicBezTo>
                    <a:pt x="145" y="121"/>
                    <a:pt x="143" y="120"/>
                    <a:pt x="142" y="118"/>
                  </a:cubicBezTo>
                  <a:cubicBezTo>
                    <a:pt x="141" y="117"/>
                    <a:pt x="142" y="115"/>
                    <a:pt x="142" y="113"/>
                  </a:cubicBezTo>
                  <a:cubicBezTo>
                    <a:pt x="142" y="112"/>
                    <a:pt x="143" y="111"/>
                    <a:pt x="142" y="109"/>
                  </a:cubicBezTo>
                  <a:cubicBezTo>
                    <a:pt x="142" y="108"/>
                    <a:pt x="139" y="108"/>
                    <a:pt x="139" y="107"/>
                  </a:cubicBezTo>
                  <a:cubicBezTo>
                    <a:pt x="139" y="106"/>
                    <a:pt x="140" y="105"/>
                    <a:pt x="140" y="104"/>
                  </a:cubicBezTo>
                  <a:cubicBezTo>
                    <a:pt x="141" y="103"/>
                    <a:pt x="143" y="103"/>
                    <a:pt x="144" y="102"/>
                  </a:cubicBezTo>
                  <a:cubicBezTo>
                    <a:pt x="144" y="101"/>
                    <a:pt x="143" y="99"/>
                    <a:pt x="143" y="98"/>
                  </a:cubicBezTo>
                  <a:cubicBezTo>
                    <a:pt x="142" y="97"/>
                    <a:pt x="140" y="96"/>
                    <a:pt x="139" y="94"/>
                  </a:cubicBezTo>
                  <a:cubicBezTo>
                    <a:pt x="139" y="94"/>
                    <a:pt x="139" y="93"/>
                    <a:pt x="140" y="92"/>
                  </a:cubicBezTo>
                  <a:cubicBezTo>
                    <a:pt x="140" y="92"/>
                    <a:pt x="142" y="92"/>
                    <a:pt x="143" y="91"/>
                  </a:cubicBezTo>
                  <a:cubicBezTo>
                    <a:pt x="142" y="90"/>
                    <a:pt x="141" y="89"/>
                    <a:pt x="140" y="88"/>
                  </a:cubicBezTo>
                  <a:cubicBezTo>
                    <a:pt x="140" y="87"/>
                    <a:pt x="140" y="85"/>
                    <a:pt x="140" y="84"/>
                  </a:cubicBezTo>
                  <a:cubicBezTo>
                    <a:pt x="139" y="84"/>
                    <a:pt x="139" y="83"/>
                    <a:pt x="138" y="83"/>
                  </a:cubicBezTo>
                  <a:cubicBezTo>
                    <a:pt x="137" y="83"/>
                    <a:pt x="136" y="83"/>
                    <a:pt x="135" y="83"/>
                  </a:cubicBezTo>
                  <a:cubicBezTo>
                    <a:pt x="134" y="84"/>
                    <a:pt x="133" y="87"/>
                    <a:pt x="131" y="87"/>
                  </a:cubicBezTo>
                  <a:cubicBezTo>
                    <a:pt x="130" y="86"/>
                    <a:pt x="131" y="84"/>
                    <a:pt x="132" y="82"/>
                  </a:cubicBezTo>
                  <a:cubicBezTo>
                    <a:pt x="132" y="81"/>
                    <a:pt x="132" y="79"/>
                    <a:pt x="133" y="78"/>
                  </a:cubicBezTo>
                  <a:cubicBezTo>
                    <a:pt x="133" y="77"/>
                    <a:pt x="134" y="75"/>
                    <a:pt x="135" y="74"/>
                  </a:cubicBezTo>
                  <a:cubicBezTo>
                    <a:pt x="135" y="73"/>
                    <a:pt x="137" y="72"/>
                    <a:pt x="138" y="71"/>
                  </a:cubicBezTo>
                  <a:cubicBezTo>
                    <a:pt x="139" y="70"/>
                    <a:pt x="141" y="68"/>
                    <a:pt x="142" y="67"/>
                  </a:cubicBezTo>
                  <a:cubicBezTo>
                    <a:pt x="142" y="66"/>
                    <a:pt x="140" y="66"/>
                    <a:pt x="140" y="65"/>
                  </a:cubicBezTo>
                  <a:cubicBezTo>
                    <a:pt x="140" y="65"/>
                    <a:pt x="141" y="64"/>
                    <a:pt x="142" y="64"/>
                  </a:cubicBezTo>
                  <a:cubicBezTo>
                    <a:pt x="143" y="63"/>
                    <a:pt x="144" y="65"/>
                    <a:pt x="146" y="65"/>
                  </a:cubicBezTo>
                  <a:cubicBezTo>
                    <a:pt x="147" y="65"/>
                    <a:pt x="148" y="64"/>
                    <a:pt x="149" y="63"/>
                  </a:cubicBezTo>
                  <a:cubicBezTo>
                    <a:pt x="149" y="61"/>
                    <a:pt x="149" y="59"/>
                    <a:pt x="149" y="57"/>
                  </a:cubicBezTo>
                  <a:cubicBezTo>
                    <a:pt x="149" y="55"/>
                    <a:pt x="149" y="53"/>
                    <a:pt x="149" y="52"/>
                  </a:cubicBezTo>
                  <a:cubicBezTo>
                    <a:pt x="149" y="50"/>
                    <a:pt x="150" y="48"/>
                    <a:pt x="151" y="46"/>
                  </a:cubicBezTo>
                  <a:cubicBezTo>
                    <a:pt x="152" y="44"/>
                    <a:pt x="152" y="42"/>
                    <a:pt x="153" y="40"/>
                  </a:cubicBezTo>
                  <a:cubicBezTo>
                    <a:pt x="154" y="39"/>
                    <a:pt x="156" y="39"/>
                    <a:pt x="156" y="37"/>
                  </a:cubicBezTo>
                  <a:cubicBezTo>
                    <a:pt x="155" y="36"/>
                    <a:pt x="152" y="36"/>
                    <a:pt x="150" y="36"/>
                  </a:cubicBezTo>
                  <a:cubicBezTo>
                    <a:pt x="149" y="35"/>
                    <a:pt x="148" y="34"/>
                    <a:pt x="146" y="33"/>
                  </a:cubicBezTo>
                  <a:cubicBezTo>
                    <a:pt x="145" y="33"/>
                    <a:pt x="144" y="34"/>
                    <a:pt x="143" y="34"/>
                  </a:cubicBezTo>
                  <a:cubicBezTo>
                    <a:pt x="141" y="33"/>
                    <a:pt x="140" y="33"/>
                    <a:pt x="139" y="32"/>
                  </a:cubicBezTo>
                  <a:cubicBezTo>
                    <a:pt x="138" y="31"/>
                    <a:pt x="137" y="30"/>
                    <a:pt x="136" y="29"/>
                  </a:cubicBezTo>
                  <a:cubicBezTo>
                    <a:pt x="135" y="29"/>
                    <a:pt x="135" y="28"/>
                    <a:pt x="134" y="28"/>
                  </a:cubicBezTo>
                  <a:cubicBezTo>
                    <a:pt x="133" y="28"/>
                    <a:pt x="132" y="28"/>
                    <a:pt x="131" y="28"/>
                  </a:cubicBezTo>
                  <a:cubicBezTo>
                    <a:pt x="130" y="28"/>
                    <a:pt x="129" y="27"/>
                    <a:pt x="128" y="27"/>
                  </a:cubicBezTo>
                  <a:cubicBezTo>
                    <a:pt x="127" y="27"/>
                    <a:pt x="126" y="27"/>
                    <a:pt x="125" y="27"/>
                  </a:cubicBezTo>
                  <a:cubicBezTo>
                    <a:pt x="124" y="26"/>
                    <a:pt x="122" y="26"/>
                    <a:pt x="121" y="25"/>
                  </a:cubicBezTo>
                  <a:cubicBezTo>
                    <a:pt x="120" y="24"/>
                    <a:pt x="118" y="23"/>
                    <a:pt x="117" y="22"/>
                  </a:cubicBezTo>
                  <a:cubicBezTo>
                    <a:pt x="116" y="21"/>
                    <a:pt x="116" y="19"/>
                    <a:pt x="115" y="19"/>
                  </a:cubicBezTo>
                  <a:cubicBezTo>
                    <a:pt x="114" y="18"/>
                    <a:pt x="113" y="19"/>
                    <a:pt x="113" y="19"/>
                  </a:cubicBezTo>
                  <a:cubicBezTo>
                    <a:pt x="111" y="19"/>
                    <a:pt x="110" y="20"/>
                    <a:pt x="109" y="19"/>
                  </a:cubicBezTo>
                  <a:cubicBezTo>
                    <a:pt x="108" y="19"/>
                    <a:pt x="109" y="17"/>
                    <a:pt x="108" y="16"/>
                  </a:cubicBezTo>
                  <a:cubicBezTo>
                    <a:pt x="108" y="15"/>
                    <a:pt x="108" y="13"/>
                    <a:pt x="106" y="13"/>
                  </a:cubicBezTo>
                  <a:cubicBezTo>
                    <a:pt x="105" y="12"/>
                    <a:pt x="104" y="13"/>
                    <a:pt x="102" y="13"/>
                  </a:cubicBezTo>
                  <a:cubicBezTo>
                    <a:pt x="102" y="12"/>
                    <a:pt x="101" y="11"/>
                    <a:pt x="101" y="11"/>
                  </a:cubicBezTo>
                  <a:cubicBezTo>
                    <a:pt x="100" y="10"/>
                    <a:pt x="98" y="11"/>
                    <a:pt x="97" y="10"/>
                  </a:cubicBezTo>
                  <a:cubicBezTo>
                    <a:pt x="96" y="9"/>
                    <a:pt x="96" y="7"/>
                    <a:pt x="95" y="7"/>
                  </a:cubicBezTo>
                  <a:cubicBezTo>
                    <a:pt x="94" y="6"/>
                    <a:pt x="93" y="6"/>
                    <a:pt x="92" y="6"/>
                  </a:cubicBezTo>
                  <a:cubicBezTo>
                    <a:pt x="91" y="6"/>
                    <a:pt x="90" y="6"/>
                    <a:pt x="90" y="5"/>
                  </a:cubicBezTo>
                  <a:cubicBezTo>
                    <a:pt x="89" y="4"/>
                    <a:pt x="88" y="2"/>
                    <a:pt x="88" y="1"/>
                  </a:cubicBezTo>
                  <a:cubicBezTo>
                    <a:pt x="84" y="2"/>
                    <a:pt x="79" y="0"/>
                    <a:pt x="77" y="3"/>
                  </a:cubicBezTo>
                  <a:cubicBezTo>
                    <a:pt x="75" y="7"/>
                    <a:pt x="76" y="12"/>
                    <a:pt x="76" y="16"/>
                  </a:cubicBezTo>
                  <a:cubicBezTo>
                    <a:pt x="76" y="17"/>
                    <a:pt x="78" y="18"/>
                    <a:pt x="78" y="18"/>
                  </a:cubicBezTo>
                  <a:cubicBezTo>
                    <a:pt x="76" y="19"/>
                    <a:pt x="75" y="18"/>
                    <a:pt x="73" y="18"/>
                  </a:cubicBezTo>
                  <a:cubicBezTo>
                    <a:pt x="71" y="19"/>
                    <a:pt x="69" y="20"/>
                    <a:pt x="67" y="21"/>
                  </a:cubicBezTo>
                  <a:cubicBezTo>
                    <a:pt x="64" y="23"/>
                    <a:pt x="61" y="23"/>
                    <a:pt x="59" y="25"/>
                  </a:cubicBezTo>
                  <a:cubicBezTo>
                    <a:pt x="58" y="26"/>
                    <a:pt x="58" y="27"/>
                    <a:pt x="59" y="28"/>
                  </a:cubicBezTo>
                  <a:cubicBezTo>
                    <a:pt x="60" y="29"/>
                    <a:pt x="63" y="28"/>
                    <a:pt x="63" y="29"/>
                  </a:cubicBezTo>
                  <a:cubicBezTo>
                    <a:pt x="63" y="31"/>
                    <a:pt x="60" y="30"/>
                    <a:pt x="59" y="31"/>
                  </a:cubicBezTo>
                  <a:cubicBezTo>
                    <a:pt x="56" y="31"/>
                    <a:pt x="54" y="31"/>
                    <a:pt x="51" y="30"/>
                  </a:cubicBezTo>
                  <a:cubicBezTo>
                    <a:pt x="49" y="30"/>
                    <a:pt x="47" y="29"/>
                    <a:pt x="46" y="30"/>
                  </a:cubicBezTo>
                  <a:cubicBezTo>
                    <a:pt x="45" y="30"/>
                    <a:pt x="44" y="31"/>
                    <a:pt x="44" y="31"/>
                  </a:cubicBezTo>
                  <a:cubicBezTo>
                    <a:pt x="43" y="31"/>
                    <a:pt x="43" y="29"/>
                    <a:pt x="43" y="28"/>
                  </a:cubicBezTo>
                  <a:cubicBezTo>
                    <a:pt x="43" y="27"/>
                    <a:pt x="44" y="26"/>
                    <a:pt x="43" y="25"/>
                  </a:cubicBezTo>
                  <a:cubicBezTo>
                    <a:pt x="42" y="24"/>
                    <a:pt x="40" y="25"/>
                    <a:pt x="39" y="25"/>
                  </a:cubicBezTo>
                  <a:cubicBezTo>
                    <a:pt x="38" y="25"/>
                    <a:pt x="36" y="23"/>
                    <a:pt x="36" y="24"/>
                  </a:cubicBezTo>
                  <a:cubicBezTo>
                    <a:pt x="35" y="25"/>
                    <a:pt x="36" y="28"/>
                    <a:pt x="36" y="29"/>
                  </a:cubicBezTo>
                  <a:cubicBezTo>
                    <a:pt x="36" y="31"/>
                    <a:pt x="38" y="33"/>
                    <a:pt x="38" y="35"/>
                  </a:cubicBezTo>
                  <a:cubicBezTo>
                    <a:pt x="39" y="37"/>
                    <a:pt x="39" y="40"/>
                    <a:pt x="40" y="42"/>
                  </a:cubicBezTo>
                  <a:cubicBezTo>
                    <a:pt x="40" y="42"/>
                    <a:pt x="41" y="43"/>
                    <a:pt x="40" y="44"/>
                  </a:cubicBezTo>
                  <a:cubicBezTo>
                    <a:pt x="39" y="45"/>
                    <a:pt x="37" y="44"/>
                    <a:pt x="36" y="44"/>
                  </a:cubicBezTo>
                  <a:cubicBezTo>
                    <a:pt x="34" y="44"/>
                    <a:pt x="32" y="43"/>
                    <a:pt x="30" y="43"/>
                  </a:cubicBezTo>
                  <a:cubicBezTo>
                    <a:pt x="29" y="43"/>
                    <a:pt x="28" y="46"/>
                    <a:pt x="27" y="46"/>
                  </a:cubicBezTo>
                  <a:cubicBezTo>
                    <a:pt x="25" y="46"/>
                    <a:pt x="24" y="43"/>
                    <a:pt x="23" y="42"/>
                  </a:cubicBezTo>
                  <a:cubicBezTo>
                    <a:pt x="22" y="41"/>
                    <a:pt x="22" y="40"/>
                    <a:pt x="21" y="40"/>
                  </a:cubicBezTo>
                  <a:cubicBezTo>
                    <a:pt x="19" y="40"/>
                    <a:pt x="17" y="40"/>
                    <a:pt x="15" y="40"/>
                  </a:cubicBezTo>
                  <a:cubicBezTo>
                    <a:pt x="15" y="41"/>
                    <a:pt x="15" y="43"/>
                    <a:pt x="14" y="43"/>
                  </a:cubicBezTo>
                  <a:cubicBezTo>
                    <a:pt x="14" y="44"/>
                    <a:pt x="13" y="43"/>
                    <a:pt x="12" y="43"/>
                  </a:cubicBezTo>
                  <a:cubicBezTo>
                    <a:pt x="10" y="43"/>
                    <a:pt x="9" y="43"/>
                    <a:pt x="8" y="43"/>
                  </a:cubicBezTo>
                  <a:cubicBezTo>
                    <a:pt x="6" y="43"/>
                    <a:pt x="4" y="44"/>
                    <a:pt x="2" y="45"/>
                  </a:cubicBezTo>
                  <a:cubicBezTo>
                    <a:pt x="1" y="46"/>
                    <a:pt x="0" y="47"/>
                    <a:pt x="0" y="49"/>
                  </a:cubicBezTo>
                  <a:cubicBezTo>
                    <a:pt x="1" y="50"/>
                    <a:pt x="3" y="50"/>
                    <a:pt x="4" y="51"/>
                  </a:cubicBezTo>
                  <a:cubicBezTo>
                    <a:pt x="5" y="51"/>
                    <a:pt x="7" y="52"/>
                    <a:pt x="7" y="53"/>
                  </a:cubicBezTo>
                  <a:cubicBezTo>
                    <a:pt x="5" y="54"/>
                    <a:pt x="2" y="52"/>
                    <a:pt x="1" y="54"/>
                  </a:cubicBezTo>
                  <a:cubicBezTo>
                    <a:pt x="0" y="55"/>
                    <a:pt x="3" y="55"/>
                    <a:pt x="4" y="56"/>
                  </a:cubicBezTo>
                  <a:cubicBezTo>
                    <a:pt x="5" y="57"/>
                    <a:pt x="4" y="59"/>
                    <a:pt x="6" y="59"/>
                  </a:cubicBezTo>
                  <a:cubicBezTo>
                    <a:pt x="7" y="60"/>
                    <a:pt x="9" y="57"/>
                    <a:pt x="10" y="57"/>
                  </a:cubicBezTo>
                  <a:cubicBezTo>
                    <a:pt x="13" y="57"/>
                    <a:pt x="16" y="59"/>
                    <a:pt x="18" y="60"/>
                  </a:cubicBezTo>
                  <a:cubicBezTo>
                    <a:pt x="19" y="61"/>
                    <a:pt x="20" y="63"/>
                    <a:pt x="21" y="63"/>
                  </a:cubicBezTo>
                  <a:cubicBezTo>
                    <a:pt x="22" y="64"/>
                    <a:pt x="24" y="62"/>
                    <a:pt x="25" y="62"/>
                  </a:cubicBezTo>
                  <a:cubicBezTo>
                    <a:pt x="26" y="62"/>
                    <a:pt x="25" y="64"/>
                    <a:pt x="25" y="64"/>
                  </a:cubicBezTo>
                  <a:cubicBezTo>
                    <a:pt x="26" y="64"/>
                    <a:pt x="27" y="63"/>
                    <a:pt x="28" y="64"/>
                  </a:cubicBezTo>
                  <a:cubicBezTo>
                    <a:pt x="28" y="65"/>
                    <a:pt x="27" y="67"/>
                    <a:pt x="28" y="67"/>
                  </a:cubicBezTo>
                  <a:cubicBezTo>
                    <a:pt x="28" y="68"/>
                    <a:pt x="30" y="67"/>
                    <a:pt x="31" y="67"/>
                  </a:cubicBezTo>
                  <a:cubicBezTo>
                    <a:pt x="32" y="67"/>
                    <a:pt x="34" y="66"/>
                    <a:pt x="34" y="67"/>
                  </a:cubicBezTo>
                  <a:cubicBezTo>
                    <a:pt x="34" y="69"/>
                    <a:pt x="31" y="69"/>
                    <a:pt x="31" y="70"/>
                  </a:cubicBezTo>
                  <a:cubicBezTo>
                    <a:pt x="31" y="71"/>
                    <a:pt x="33" y="71"/>
                    <a:pt x="34" y="72"/>
                  </a:cubicBezTo>
                  <a:cubicBezTo>
                    <a:pt x="34" y="73"/>
                    <a:pt x="32" y="74"/>
                    <a:pt x="32" y="75"/>
                  </a:cubicBezTo>
                  <a:cubicBezTo>
                    <a:pt x="33" y="77"/>
                    <a:pt x="35" y="77"/>
                    <a:pt x="35" y="78"/>
                  </a:cubicBezTo>
                  <a:cubicBezTo>
                    <a:pt x="36" y="79"/>
                    <a:pt x="36" y="81"/>
                    <a:pt x="37" y="82"/>
                  </a:cubicBezTo>
                  <a:cubicBezTo>
                    <a:pt x="38" y="83"/>
                    <a:pt x="40" y="84"/>
                    <a:pt x="41" y="84"/>
                  </a:cubicBezTo>
                  <a:cubicBezTo>
                    <a:pt x="43" y="85"/>
                    <a:pt x="44" y="83"/>
                    <a:pt x="45" y="84"/>
                  </a:cubicBezTo>
                  <a:cubicBezTo>
                    <a:pt x="46" y="85"/>
                    <a:pt x="44" y="86"/>
                    <a:pt x="44" y="87"/>
                  </a:cubicBezTo>
                  <a:cubicBezTo>
                    <a:pt x="44" y="88"/>
                    <a:pt x="45" y="89"/>
                    <a:pt x="45" y="89"/>
                  </a:cubicBezTo>
                  <a:cubicBezTo>
                    <a:pt x="45" y="91"/>
                    <a:pt x="45" y="92"/>
                    <a:pt x="44" y="93"/>
                  </a:cubicBezTo>
                  <a:cubicBezTo>
                    <a:pt x="44" y="94"/>
                    <a:pt x="43" y="94"/>
                    <a:pt x="44" y="95"/>
                  </a:cubicBezTo>
                  <a:cubicBezTo>
                    <a:pt x="45" y="96"/>
                    <a:pt x="47" y="96"/>
                    <a:pt x="48" y="97"/>
                  </a:cubicBezTo>
                  <a:cubicBezTo>
                    <a:pt x="49" y="99"/>
                    <a:pt x="51" y="102"/>
                    <a:pt x="49" y="103"/>
                  </a:cubicBezTo>
                  <a:cubicBezTo>
                    <a:pt x="48" y="103"/>
                    <a:pt x="47" y="100"/>
                    <a:pt x="46" y="99"/>
                  </a:cubicBezTo>
                  <a:cubicBezTo>
                    <a:pt x="46" y="98"/>
                    <a:pt x="45" y="97"/>
                    <a:pt x="44" y="98"/>
                  </a:cubicBezTo>
                  <a:cubicBezTo>
                    <a:pt x="43" y="100"/>
                    <a:pt x="43" y="103"/>
                    <a:pt x="43" y="105"/>
                  </a:cubicBezTo>
                  <a:cubicBezTo>
                    <a:pt x="43" y="107"/>
                    <a:pt x="42" y="110"/>
                    <a:pt x="42" y="112"/>
                  </a:cubicBezTo>
                  <a:cubicBezTo>
                    <a:pt x="43" y="113"/>
                    <a:pt x="45" y="110"/>
                    <a:pt x="46" y="111"/>
                  </a:cubicBezTo>
                  <a:cubicBezTo>
                    <a:pt x="46" y="112"/>
                    <a:pt x="44" y="113"/>
                    <a:pt x="43" y="114"/>
                  </a:cubicBezTo>
                  <a:cubicBezTo>
                    <a:pt x="43" y="117"/>
                    <a:pt x="42" y="119"/>
                    <a:pt x="42" y="121"/>
                  </a:cubicBezTo>
                  <a:cubicBezTo>
                    <a:pt x="42" y="123"/>
                    <a:pt x="42" y="126"/>
                    <a:pt x="42" y="128"/>
                  </a:cubicBezTo>
                  <a:cubicBezTo>
                    <a:pt x="41" y="129"/>
                    <a:pt x="40" y="130"/>
                    <a:pt x="39" y="132"/>
                  </a:cubicBezTo>
                  <a:cubicBezTo>
                    <a:pt x="38" y="133"/>
                    <a:pt x="37" y="134"/>
                    <a:pt x="36" y="135"/>
                  </a:cubicBezTo>
                  <a:cubicBezTo>
                    <a:pt x="38" y="135"/>
                    <a:pt x="40" y="135"/>
                    <a:pt x="41" y="136"/>
                  </a:cubicBezTo>
                  <a:cubicBezTo>
                    <a:pt x="43" y="137"/>
                    <a:pt x="42" y="139"/>
                    <a:pt x="44" y="140"/>
                  </a:cubicBezTo>
                  <a:cubicBezTo>
                    <a:pt x="45" y="141"/>
                    <a:pt x="47" y="141"/>
                    <a:pt x="49" y="141"/>
                  </a:cubicBezTo>
                  <a:cubicBezTo>
                    <a:pt x="51" y="142"/>
                    <a:pt x="53" y="143"/>
                    <a:pt x="55" y="144"/>
                  </a:cubicBezTo>
                  <a:cubicBezTo>
                    <a:pt x="57" y="144"/>
                    <a:pt x="59" y="144"/>
                    <a:pt x="61" y="145"/>
                  </a:cubicBezTo>
                  <a:cubicBezTo>
                    <a:pt x="63" y="145"/>
                    <a:pt x="65" y="145"/>
                    <a:pt x="66" y="144"/>
                  </a:cubicBezTo>
                  <a:cubicBezTo>
                    <a:pt x="67" y="144"/>
                    <a:pt x="67" y="142"/>
                    <a:pt x="67" y="142"/>
                  </a:cubicBezTo>
                  <a:cubicBezTo>
                    <a:pt x="70" y="143"/>
                    <a:pt x="73" y="145"/>
                    <a:pt x="75" y="146"/>
                  </a:cubicBezTo>
                  <a:cubicBezTo>
                    <a:pt x="77" y="147"/>
                    <a:pt x="78" y="148"/>
                    <a:pt x="80" y="149"/>
                  </a:cubicBezTo>
                  <a:cubicBezTo>
                    <a:pt x="82" y="149"/>
                    <a:pt x="83" y="149"/>
                    <a:pt x="85" y="149"/>
                  </a:cubicBezTo>
                  <a:cubicBezTo>
                    <a:pt x="87" y="150"/>
                    <a:pt x="90" y="150"/>
                    <a:pt x="92" y="150"/>
                  </a:cubicBezTo>
                  <a:cubicBezTo>
                    <a:pt x="93" y="150"/>
                    <a:pt x="94" y="149"/>
                    <a:pt x="95" y="149"/>
                  </a:cubicBezTo>
                  <a:cubicBezTo>
                    <a:pt x="95" y="146"/>
                    <a:pt x="94" y="144"/>
                    <a:pt x="94" y="142"/>
                  </a:cubicBezTo>
                  <a:cubicBezTo>
                    <a:pt x="95" y="140"/>
                    <a:pt x="96" y="139"/>
                    <a:pt x="98" y="137"/>
                  </a:cubicBezTo>
                  <a:cubicBezTo>
                    <a:pt x="100" y="135"/>
                    <a:pt x="103" y="133"/>
                    <a:pt x="106" y="132"/>
                  </a:cubicBezTo>
                  <a:cubicBezTo>
                    <a:pt x="107" y="132"/>
                    <a:pt x="108" y="133"/>
                    <a:pt x="109" y="133"/>
                  </a:cubicBezTo>
                  <a:cubicBezTo>
                    <a:pt x="110" y="133"/>
                    <a:pt x="112" y="132"/>
                    <a:pt x="113" y="132"/>
                  </a:cubicBezTo>
                  <a:cubicBezTo>
                    <a:pt x="114" y="132"/>
                    <a:pt x="115" y="135"/>
                    <a:pt x="116" y="135"/>
                  </a:cubicBezTo>
                  <a:cubicBezTo>
                    <a:pt x="117" y="135"/>
                    <a:pt x="117" y="131"/>
                    <a:pt x="119" y="131"/>
                  </a:cubicBezTo>
                  <a:cubicBezTo>
                    <a:pt x="121" y="131"/>
                    <a:pt x="122" y="133"/>
                    <a:pt x="123" y="135"/>
                  </a:cubicBezTo>
                  <a:cubicBezTo>
                    <a:pt x="125" y="136"/>
                    <a:pt x="125" y="138"/>
                    <a:pt x="127" y="139"/>
                  </a:cubicBezTo>
                  <a:cubicBezTo>
                    <a:pt x="129" y="140"/>
                    <a:pt x="130" y="139"/>
                    <a:pt x="132" y="139"/>
                  </a:cubicBezTo>
                  <a:cubicBezTo>
                    <a:pt x="134" y="139"/>
                    <a:pt x="136" y="139"/>
                    <a:pt x="138" y="138"/>
                  </a:cubicBezTo>
                  <a:cubicBezTo>
                    <a:pt x="139" y="138"/>
                    <a:pt x="137" y="136"/>
                    <a:pt x="138" y="135"/>
                  </a:cubicBezTo>
                  <a:cubicBezTo>
                    <a:pt x="139" y="134"/>
                    <a:pt x="140" y="134"/>
                    <a:pt x="142" y="133"/>
                  </a:cubicBezTo>
                  <a:cubicBezTo>
                    <a:pt x="143" y="132"/>
                    <a:pt x="145" y="130"/>
                    <a:pt x="147" y="129"/>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24" name="Freeform 2583"/>
            <p:cNvSpPr>
              <a:spLocks noChangeAspect="1"/>
            </p:cNvSpPr>
            <p:nvPr/>
          </p:nvSpPr>
          <p:spPr bwMode="auto">
            <a:xfrm>
              <a:off x="17905910" y="6772347"/>
              <a:ext cx="74917" cy="87981"/>
            </a:xfrm>
            <a:custGeom>
              <a:avLst/>
              <a:gdLst>
                <a:gd name="T0" fmla="*/ 10 w 9"/>
                <a:gd name="T1" fmla="*/ 14 h 12"/>
                <a:gd name="T2" fmla="*/ 11 w 9"/>
                <a:gd name="T3" fmla="*/ 9 h 12"/>
                <a:gd name="T4" fmla="*/ 10 w 9"/>
                <a:gd name="T5" fmla="*/ 7 h 12"/>
                <a:gd name="T6" fmla="*/ 6 w 9"/>
                <a:gd name="T7" fmla="*/ 4 h 12"/>
                <a:gd name="T8" fmla="*/ 5 w 9"/>
                <a:gd name="T9" fmla="*/ 0 h 12"/>
                <a:gd name="T10" fmla="*/ 2 w 9"/>
                <a:gd name="T11" fmla="*/ 1 h 12"/>
                <a:gd name="T12" fmla="*/ 0 w 9"/>
                <a:gd name="T13" fmla="*/ 5 h 12"/>
                <a:gd name="T14" fmla="*/ 1 w 9"/>
                <a:gd name="T15" fmla="*/ 8 h 12"/>
                <a:gd name="T16" fmla="*/ 2 w 9"/>
                <a:gd name="T17" fmla="*/ 13 h 12"/>
                <a:gd name="T18" fmla="*/ 6 w 9"/>
                <a:gd name="T19" fmla="*/ 14 h 12"/>
                <a:gd name="T20" fmla="*/ 10 w 9"/>
                <a:gd name="T21" fmla="*/ 14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2"/>
                <a:gd name="T35" fmla="*/ 9 w 9"/>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2">
                  <a:moveTo>
                    <a:pt x="8" y="12"/>
                  </a:moveTo>
                  <a:cubicBezTo>
                    <a:pt x="8" y="10"/>
                    <a:pt x="9" y="9"/>
                    <a:pt x="9" y="8"/>
                  </a:cubicBezTo>
                  <a:cubicBezTo>
                    <a:pt x="9" y="7"/>
                    <a:pt x="9" y="6"/>
                    <a:pt x="8" y="6"/>
                  </a:cubicBezTo>
                  <a:cubicBezTo>
                    <a:pt x="7" y="5"/>
                    <a:pt x="6" y="4"/>
                    <a:pt x="5" y="3"/>
                  </a:cubicBezTo>
                  <a:cubicBezTo>
                    <a:pt x="5" y="2"/>
                    <a:pt x="4" y="1"/>
                    <a:pt x="4" y="0"/>
                  </a:cubicBezTo>
                  <a:cubicBezTo>
                    <a:pt x="3" y="0"/>
                    <a:pt x="2" y="0"/>
                    <a:pt x="2" y="1"/>
                  </a:cubicBezTo>
                  <a:cubicBezTo>
                    <a:pt x="1" y="2"/>
                    <a:pt x="0" y="3"/>
                    <a:pt x="0" y="4"/>
                  </a:cubicBezTo>
                  <a:cubicBezTo>
                    <a:pt x="0" y="5"/>
                    <a:pt x="1" y="6"/>
                    <a:pt x="1" y="7"/>
                  </a:cubicBezTo>
                  <a:cubicBezTo>
                    <a:pt x="1" y="8"/>
                    <a:pt x="2" y="10"/>
                    <a:pt x="2" y="11"/>
                  </a:cubicBezTo>
                  <a:cubicBezTo>
                    <a:pt x="3" y="11"/>
                    <a:pt x="4" y="12"/>
                    <a:pt x="5" y="12"/>
                  </a:cubicBezTo>
                  <a:cubicBezTo>
                    <a:pt x="6" y="12"/>
                    <a:pt x="7" y="12"/>
                    <a:pt x="8" y="12"/>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25" name="Freeform 2585"/>
            <p:cNvSpPr>
              <a:spLocks noChangeAspect="1"/>
            </p:cNvSpPr>
            <p:nvPr/>
          </p:nvSpPr>
          <p:spPr bwMode="auto">
            <a:xfrm>
              <a:off x="17939207" y="7076273"/>
              <a:ext cx="432869" cy="247943"/>
            </a:xfrm>
            <a:custGeom>
              <a:avLst/>
              <a:gdLst>
                <a:gd name="T0" fmla="*/ 64 w 54"/>
                <a:gd name="T1" fmla="*/ 21 h 34"/>
                <a:gd name="T2" fmla="*/ 63 w 54"/>
                <a:gd name="T3" fmla="*/ 17 h 34"/>
                <a:gd name="T4" fmla="*/ 58 w 54"/>
                <a:gd name="T5" fmla="*/ 21 h 34"/>
                <a:gd name="T6" fmla="*/ 55 w 54"/>
                <a:gd name="T7" fmla="*/ 17 h 34"/>
                <a:gd name="T8" fmla="*/ 51 w 54"/>
                <a:gd name="T9" fmla="*/ 16 h 34"/>
                <a:gd name="T10" fmla="*/ 51 w 54"/>
                <a:gd name="T11" fmla="*/ 12 h 34"/>
                <a:gd name="T12" fmla="*/ 51 w 54"/>
                <a:gd name="T13" fmla="*/ 10 h 34"/>
                <a:gd name="T14" fmla="*/ 50 w 54"/>
                <a:gd name="T15" fmla="*/ 6 h 34"/>
                <a:gd name="T16" fmla="*/ 46 w 54"/>
                <a:gd name="T17" fmla="*/ 2 h 34"/>
                <a:gd name="T18" fmla="*/ 40 w 54"/>
                <a:gd name="T19" fmla="*/ 2 h 34"/>
                <a:gd name="T20" fmla="*/ 36 w 54"/>
                <a:gd name="T21" fmla="*/ 0 h 34"/>
                <a:gd name="T22" fmla="*/ 36 w 54"/>
                <a:gd name="T23" fmla="*/ 4 h 34"/>
                <a:gd name="T24" fmla="*/ 32 w 54"/>
                <a:gd name="T25" fmla="*/ 5 h 34"/>
                <a:gd name="T26" fmla="*/ 28 w 54"/>
                <a:gd name="T27" fmla="*/ 7 h 34"/>
                <a:gd name="T28" fmla="*/ 23 w 54"/>
                <a:gd name="T29" fmla="*/ 6 h 34"/>
                <a:gd name="T30" fmla="*/ 19 w 54"/>
                <a:gd name="T31" fmla="*/ 8 h 34"/>
                <a:gd name="T32" fmla="*/ 14 w 54"/>
                <a:gd name="T33" fmla="*/ 7 h 34"/>
                <a:gd name="T34" fmla="*/ 12 w 54"/>
                <a:gd name="T35" fmla="*/ 8 h 34"/>
                <a:gd name="T36" fmla="*/ 14 w 54"/>
                <a:gd name="T37" fmla="*/ 11 h 34"/>
                <a:gd name="T38" fmla="*/ 9 w 54"/>
                <a:gd name="T39" fmla="*/ 16 h 34"/>
                <a:gd name="T40" fmla="*/ 6 w 54"/>
                <a:gd name="T41" fmla="*/ 19 h 34"/>
                <a:gd name="T42" fmla="*/ 4 w 54"/>
                <a:gd name="T43" fmla="*/ 24 h 34"/>
                <a:gd name="T44" fmla="*/ 2 w 54"/>
                <a:gd name="T45" fmla="*/ 29 h 34"/>
                <a:gd name="T46" fmla="*/ 1 w 54"/>
                <a:gd name="T47" fmla="*/ 35 h 34"/>
                <a:gd name="T48" fmla="*/ 6 w 54"/>
                <a:gd name="T49" fmla="*/ 30 h 34"/>
                <a:gd name="T50" fmla="*/ 9 w 54"/>
                <a:gd name="T51" fmla="*/ 30 h 34"/>
                <a:gd name="T52" fmla="*/ 12 w 54"/>
                <a:gd name="T53" fmla="*/ 31 h 34"/>
                <a:gd name="T54" fmla="*/ 12 w 54"/>
                <a:gd name="T55" fmla="*/ 36 h 34"/>
                <a:gd name="T56" fmla="*/ 15 w 54"/>
                <a:gd name="T57" fmla="*/ 40 h 34"/>
                <a:gd name="T58" fmla="*/ 19 w 54"/>
                <a:gd name="T59" fmla="*/ 40 h 34"/>
                <a:gd name="T60" fmla="*/ 23 w 54"/>
                <a:gd name="T61" fmla="*/ 39 h 34"/>
                <a:gd name="T62" fmla="*/ 26 w 54"/>
                <a:gd name="T63" fmla="*/ 40 h 34"/>
                <a:gd name="T64" fmla="*/ 31 w 54"/>
                <a:gd name="T65" fmla="*/ 35 h 34"/>
                <a:gd name="T66" fmla="*/ 31 w 54"/>
                <a:gd name="T67" fmla="*/ 31 h 34"/>
                <a:gd name="T68" fmla="*/ 34 w 54"/>
                <a:gd name="T69" fmla="*/ 28 h 34"/>
                <a:gd name="T70" fmla="*/ 36 w 54"/>
                <a:gd name="T71" fmla="*/ 34 h 34"/>
                <a:gd name="T72" fmla="*/ 39 w 54"/>
                <a:gd name="T73" fmla="*/ 36 h 34"/>
                <a:gd name="T74" fmla="*/ 41 w 54"/>
                <a:gd name="T75" fmla="*/ 39 h 34"/>
                <a:gd name="T76" fmla="*/ 45 w 54"/>
                <a:gd name="T77" fmla="*/ 37 h 34"/>
                <a:gd name="T78" fmla="*/ 46 w 54"/>
                <a:gd name="T79" fmla="*/ 31 h 34"/>
                <a:gd name="T80" fmla="*/ 47 w 54"/>
                <a:gd name="T81" fmla="*/ 29 h 34"/>
                <a:gd name="T82" fmla="*/ 51 w 54"/>
                <a:gd name="T83" fmla="*/ 31 h 34"/>
                <a:gd name="T84" fmla="*/ 56 w 54"/>
                <a:gd name="T85" fmla="*/ 31 h 34"/>
                <a:gd name="T86" fmla="*/ 58 w 54"/>
                <a:gd name="T87" fmla="*/ 33 h 34"/>
                <a:gd name="T88" fmla="*/ 58 w 54"/>
                <a:gd name="T89" fmla="*/ 27 h 34"/>
                <a:gd name="T90" fmla="*/ 59 w 54"/>
                <a:gd name="T91" fmla="*/ 25 h 34"/>
                <a:gd name="T92" fmla="*/ 63 w 54"/>
                <a:gd name="T93" fmla="*/ 28 h 34"/>
                <a:gd name="T94" fmla="*/ 63 w 54"/>
                <a:gd name="T95" fmla="*/ 23 h 34"/>
                <a:gd name="T96" fmla="*/ 64 w 54"/>
                <a:gd name="T97" fmla="*/ 21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34"/>
                <a:gd name="T149" fmla="*/ 54 w 54"/>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34">
                  <a:moveTo>
                    <a:pt x="54" y="17"/>
                  </a:moveTo>
                  <a:cubicBezTo>
                    <a:pt x="53" y="16"/>
                    <a:pt x="54" y="14"/>
                    <a:pt x="53" y="14"/>
                  </a:cubicBezTo>
                  <a:cubicBezTo>
                    <a:pt x="51" y="14"/>
                    <a:pt x="51" y="17"/>
                    <a:pt x="49" y="17"/>
                  </a:cubicBezTo>
                  <a:cubicBezTo>
                    <a:pt x="48" y="17"/>
                    <a:pt x="47" y="15"/>
                    <a:pt x="46" y="14"/>
                  </a:cubicBezTo>
                  <a:cubicBezTo>
                    <a:pt x="45" y="13"/>
                    <a:pt x="43" y="14"/>
                    <a:pt x="43" y="13"/>
                  </a:cubicBezTo>
                  <a:cubicBezTo>
                    <a:pt x="42" y="13"/>
                    <a:pt x="43" y="11"/>
                    <a:pt x="43" y="10"/>
                  </a:cubicBezTo>
                  <a:cubicBezTo>
                    <a:pt x="43" y="10"/>
                    <a:pt x="43" y="9"/>
                    <a:pt x="43" y="8"/>
                  </a:cubicBezTo>
                  <a:cubicBezTo>
                    <a:pt x="42" y="7"/>
                    <a:pt x="42" y="6"/>
                    <a:pt x="42" y="5"/>
                  </a:cubicBezTo>
                  <a:cubicBezTo>
                    <a:pt x="41" y="4"/>
                    <a:pt x="40" y="3"/>
                    <a:pt x="39" y="2"/>
                  </a:cubicBezTo>
                  <a:cubicBezTo>
                    <a:pt x="37" y="2"/>
                    <a:pt x="36" y="2"/>
                    <a:pt x="34" y="2"/>
                  </a:cubicBezTo>
                  <a:cubicBezTo>
                    <a:pt x="33" y="2"/>
                    <a:pt x="31" y="0"/>
                    <a:pt x="30" y="0"/>
                  </a:cubicBezTo>
                  <a:cubicBezTo>
                    <a:pt x="29" y="0"/>
                    <a:pt x="31" y="2"/>
                    <a:pt x="30" y="3"/>
                  </a:cubicBezTo>
                  <a:cubicBezTo>
                    <a:pt x="29" y="4"/>
                    <a:pt x="28" y="3"/>
                    <a:pt x="27" y="4"/>
                  </a:cubicBezTo>
                  <a:cubicBezTo>
                    <a:pt x="26" y="4"/>
                    <a:pt x="25" y="5"/>
                    <a:pt x="24" y="6"/>
                  </a:cubicBezTo>
                  <a:cubicBezTo>
                    <a:pt x="22" y="6"/>
                    <a:pt x="20" y="5"/>
                    <a:pt x="19" y="5"/>
                  </a:cubicBezTo>
                  <a:cubicBezTo>
                    <a:pt x="18" y="6"/>
                    <a:pt x="17" y="7"/>
                    <a:pt x="16" y="7"/>
                  </a:cubicBezTo>
                  <a:cubicBezTo>
                    <a:pt x="14" y="7"/>
                    <a:pt x="13" y="5"/>
                    <a:pt x="12" y="6"/>
                  </a:cubicBezTo>
                  <a:cubicBezTo>
                    <a:pt x="11" y="6"/>
                    <a:pt x="10" y="7"/>
                    <a:pt x="10" y="7"/>
                  </a:cubicBezTo>
                  <a:cubicBezTo>
                    <a:pt x="10" y="8"/>
                    <a:pt x="12" y="8"/>
                    <a:pt x="12" y="9"/>
                  </a:cubicBezTo>
                  <a:cubicBezTo>
                    <a:pt x="11" y="10"/>
                    <a:pt x="9" y="12"/>
                    <a:pt x="8" y="13"/>
                  </a:cubicBezTo>
                  <a:cubicBezTo>
                    <a:pt x="7" y="14"/>
                    <a:pt x="5" y="15"/>
                    <a:pt x="5" y="16"/>
                  </a:cubicBezTo>
                  <a:cubicBezTo>
                    <a:pt x="4" y="17"/>
                    <a:pt x="3" y="19"/>
                    <a:pt x="3" y="20"/>
                  </a:cubicBezTo>
                  <a:cubicBezTo>
                    <a:pt x="2" y="21"/>
                    <a:pt x="2" y="23"/>
                    <a:pt x="2" y="24"/>
                  </a:cubicBezTo>
                  <a:cubicBezTo>
                    <a:pt x="1" y="26"/>
                    <a:pt x="0" y="28"/>
                    <a:pt x="1" y="29"/>
                  </a:cubicBezTo>
                  <a:cubicBezTo>
                    <a:pt x="3" y="29"/>
                    <a:pt x="4" y="26"/>
                    <a:pt x="5" y="25"/>
                  </a:cubicBezTo>
                  <a:cubicBezTo>
                    <a:pt x="6" y="25"/>
                    <a:pt x="7" y="25"/>
                    <a:pt x="8" y="25"/>
                  </a:cubicBezTo>
                  <a:cubicBezTo>
                    <a:pt x="9" y="25"/>
                    <a:pt x="9" y="26"/>
                    <a:pt x="10" y="26"/>
                  </a:cubicBezTo>
                  <a:cubicBezTo>
                    <a:pt x="10" y="27"/>
                    <a:pt x="10" y="29"/>
                    <a:pt x="10" y="30"/>
                  </a:cubicBezTo>
                  <a:cubicBezTo>
                    <a:pt x="11" y="31"/>
                    <a:pt x="12" y="32"/>
                    <a:pt x="13" y="33"/>
                  </a:cubicBezTo>
                  <a:cubicBezTo>
                    <a:pt x="14" y="33"/>
                    <a:pt x="15" y="34"/>
                    <a:pt x="16" y="33"/>
                  </a:cubicBezTo>
                  <a:cubicBezTo>
                    <a:pt x="17" y="33"/>
                    <a:pt x="18" y="32"/>
                    <a:pt x="19" y="32"/>
                  </a:cubicBezTo>
                  <a:cubicBezTo>
                    <a:pt x="20" y="32"/>
                    <a:pt x="21" y="33"/>
                    <a:pt x="22" y="33"/>
                  </a:cubicBezTo>
                  <a:cubicBezTo>
                    <a:pt x="24" y="32"/>
                    <a:pt x="25" y="31"/>
                    <a:pt x="26" y="29"/>
                  </a:cubicBezTo>
                  <a:cubicBezTo>
                    <a:pt x="26" y="28"/>
                    <a:pt x="26" y="27"/>
                    <a:pt x="26" y="26"/>
                  </a:cubicBezTo>
                  <a:cubicBezTo>
                    <a:pt x="27" y="25"/>
                    <a:pt x="28" y="23"/>
                    <a:pt x="29" y="23"/>
                  </a:cubicBezTo>
                  <a:cubicBezTo>
                    <a:pt x="31" y="24"/>
                    <a:pt x="29" y="27"/>
                    <a:pt x="30" y="28"/>
                  </a:cubicBezTo>
                  <a:cubicBezTo>
                    <a:pt x="31" y="29"/>
                    <a:pt x="32" y="29"/>
                    <a:pt x="33" y="30"/>
                  </a:cubicBezTo>
                  <a:cubicBezTo>
                    <a:pt x="34" y="30"/>
                    <a:pt x="34" y="32"/>
                    <a:pt x="35" y="32"/>
                  </a:cubicBezTo>
                  <a:cubicBezTo>
                    <a:pt x="36" y="32"/>
                    <a:pt x="37" y="32"/>
                    <a:pt x="38" y="31"/>
                  </a:cubicBezTo>
                  <a:cubicBezTo>
                    <a:pt x="39" y="30"/>
                    <a:pt x="39" y="28"/>
                    <a:pt x="39" y="26"/>
                  </a:cubicBezTo>
                  <a:cubicBezTo>
                    <a:pt x="39" y="25"/>
                    <a:pt x="39" y="24"/>
                    <a:pt x="40" y="24"/>
                  </a:cubicBezTo>
                  <a:cubicBezTo>
                    <a:pt x="42" y="24"/>
                    <a:pt x="42" y="26"/>
                    <a:pt x="43" y="26"/>
                  </a:cubicBezTo>
                  <a:cubicBezTo>
                    <a:pt x="44" y="27"/>
                    <a:pt x="46" y="26"/>
                    <a:pt x="47" y="26"/>
                  </a:cubicBezTo>
                  <a:cubicBezTo>
                    <a:pt x="48" y="26"/>
                    <a:pt x="49" y="27"/>
                    <a:pt x="49" y="27"/>
                  </a:cubicBezTo>
                  <a:cubicBezTo>
                    <a:pt x="50" y="25"/>
                    <a:pt x="49" y="24"/>
                    <a:pt x="49" y="22"/>
                  </a:cubicBezTo>
                  <a:cubicBezTo>
                    <a:pt x="49" y="22"/>
                    <a:pt x="49" y="21"/>
                    <a:pt x="50" y="21"/>
                  </a:cubicBezTo>
                  <a:cubicBezTo>
                    <a:pt x="51" y="21"/>
                    <a:pt x="52" y="23"/>
                    <a:pt x="53" y="23"/>
                  </a:cubicBezTo>
                  <a:cubicBezTo>
                    <a:pt x="54" y="22"/>
                    <a:pt x="53" y="20"/>
                    <a:pt x="53" y="19"/>
                  </a:cubicBezTo>
                  <a:cubicBezTo>
                    <a:pt x="53" y="18"/>
                    <a:pt x="53" y="17"/>
                    <a:pt x="54" y="1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26" name="Freeform 2586"/>
            <p:cNvSpPr>
              <a:spLocks noChangeAspect="1"/>
            </p:cNvSpPr>
            <p:nvPr/>
          </p:nvSpPr>
          <p:spPr bwMode="auto">
            <a:xfrm>
              <a:off x="18272184" y="6916312"/>
              <a:ext cx="732548" cy="343920"/>
            </a:xfrm>
            <a:custGeom>
              <a:avLst/>
              <a:gdLst>
                <a:gd name="T0" fmla="*/ 97 w 91"/>
                <a:gd name="T1" fmla="*/ 46 h 48"/>
                <a:gd name="T2" fmla="*/ 98 w 91"/>
                <a:gd name="T3" fmla="*/ 44 h 48"/>
                <a:gd name="T4" fmla="*/ 101 w 91"/>
                <a:gd name="T5" fmla="*/ 44 h 48"/>
                <a:gd name="T6" fmla="*/ 98 w 91"/>
                <a:gd name="T7" fmla="*/ 37 h 48"/>
                <a:gd name="T8" fmla="*/ 103 w 91"/>
                <a:gd name="T9" fmla="*/ 33 h 48"/>
                <a:gd name="T10" fmla="*/ 105 w 91"/>
                <a:gd name="T11" fmla="*/ 30 h 48"/>
                <a:gd name="T12" fmla="*/ 108 w 91"/>
                <a:gd name="T13" fmla="*/ 29 h 48"/>
                <a:gd name="T14" fmla="*/ 109 w 91"/>
                <a:gd name="T15" fmla="*/ 23 h 48"/>
                <a:gd name="T16" fmla="*/ 105 w 91"/>
                <a:gd name="T17" fmla="*/ 18 h 48"/>
                <a:gd name="T18" fmla="*/ 105 w 91"/>
                <a:gd name="T19" fmla="*/ 13 h 48"/>
                <a:gd name="T20" fmla="*/ 105 w 91"/>
                <a:gd name="T21" fmla="*/ 8 h 48"/>
                <a:gd name="T22" fmla="*/ 99 w 91"/>
                <a:gd name="T23" fmla="*/ 7 h 48"/>
                <a:gd name="T24" fmla="*/ 95 w 91"/>
                <a:gd name="T25" fmla="*/ 7 h 48"/>
                <a:gd name="T26" fmla="*/ 86 w 91"/>
                <a:gd name="T27" fmla="*/ 4 h 48"/>
                <a:gd name="T28" fmla="*/ 79 w 91"/>
                <a:gd name="T29" fmla="*/ 2 h 48"/>
                <a:gd name="T30" fmla="*/ 77 w 91"/>
                <a:gd name="T31" fmla="*/ 1 h 48"/>
                <a:gd name="T32" fmla="*/ 77 w 91"/>
                <a:gd name="T33" fmla="*/ 7 h 48"/>
                <a:gd name="T34" fmla="*/ 68 w 91"/>
                <a:gd name="T35" fmla="*/ 11 h 48"/>
                <a:gd name="T36" fmla="*/ 61 w 91"/>
                <a:gd name="T37" fmla="*/ 7 h 48"/>
                <a:gd name="T38" fmla="*/ 61 w 91"/>
                <a:gd name="T39" fmla="*/ 11 h 48"/>
                <a:gd name="T40" fmla="*/ 55 w 91"/>
                <a:gd name="T41" fmla="*/ 11 h 48"/>
                <a:gd name="T42" fmla="*/ 55 w 91"/>
                <a:gd name="T43" fmla="*/ 15 h 48"/>
                <a:gd name="T44" fmla="*/ 47 w 91"/>
                <a:gd name="T45" fmla="*/ 19 h 48"/>
                <a:gd name="T46" fmla="*/ 49 w 91"/>
                <a:gd name="T47" fmla="*/ 26 h 48"/>
                <a:gd name="T48" fmla="*/ 40 w 91"/>
                <a:gd name="T49" fmla="*/ 30 h 48"/>
                <a:gd name="T50" fmla="*/ 30 w 91"/>
                <a:gd name="T51" fmla="*/ 32 h 48"/>
                <a:gd name="T52" fmla="*/ 25 w 91"/>
                <a:gd name="T53" fmla="*/ 36 h 48"/>
                <a:gd name="T54" fmla="*/ 19 w 91"/>
                <a:gd name="T55" fmla="*/ 33 h 48"/>
                <a:gd name="T56" fmla="*/ 13 w 91"/>
                <a:gd name="T57" fmla="*/ 33 h 48"/>
                <a:gd name="T58" fmla="*/ 11 w 91"/>
                <a:gd name="T59" fmla="*/ 38 h 48"/>
                <a:gd name="T60" fmla="*/ 4 w 91"/>
                <a:gd name="T61" fmla="*/ 32 h 48"/>
                <a:gd name="T62" fmla="*/ 1 w 91"/>
                <a:gd name="T63" fmla="*/ 37 h 48"/>
                <a:gd name="T64" fmla="*/ 1 w 91"/>
                <a:gd name="T65" fmla="*/ 39 h 48"/>
                <a:gd name="T66" fmla="*/ 1 w 91"/>
                <a:gd name="T67" fmla="*/ 43 h 48"/>
                <a:gd name="T68" fmla="*/ 5 w 91"/>
                <a:gd name="T69" fmla="*/ 44 h 48"/>
                <a:gd name="T70" fmla="*/ 8 w 91"/>
                <a:gd name="T71" fmla="*/ 48 h 48"/>
                <a:gd name="T72" fmla="*/ 13 w 91"/>
                <a:gd name="T73" fmla="*/ 44 h 48"/>
                <a:gd name="T74" fmla="*/ 14 w 91"/>
                <a:gd name="T75" fmla="*/ 48 h 48"/>
                <a:gd name="T76" fmla="*/ 18 w 91"/>
                <a:gd name="T77" fmla="*/ 49 h 48"/>
                <a:gd name="T78" fmla="*/ 23 w 91"/>
                <a:gd name="T79" fmla="*/ 50 h 48"/>
                <a:gd name="T80" fmla="*/ 23 w 91"/>
                <a:gd name="T81" fmla="*/ 46 h 48"/>
                <a:gd name="T82" fmla="*/ 29 w 91"/>
                <a:gd name="T83" fmla="*/ 45 h 48"/>
                <a:gd name="T84" fmla="*/ 35 w 91"/>
                <a:gd name="T85" fmla="*/ 44 h 48"/>
                <a:gd name="T86" fmla="*/ 40 w 91"/>
                <a:gd name="T87" fmla="*/ 43 h 48"/>
                <a:gd name="T88" fmla="*/ 40 w 91"/>
                <a:gd name="T89" fmla="*/ 46 h 48"/>
                <a:gd name="T90" fmla="*/ 43 w 91"/>
                <a:gd name="T91" fmla="*/ 51 h 48"/>
                <a:gd name="T92" fmla="*/ 50 w 91"/>
                <a:gd name="T93" fmla="*/ 52 h 48"/>
                <a:gd name="T94" fmla="*/ 60 w 91"/>
                <a:gd name="T95" fmla="*/ 53 h 48"/>
                <a:gd name="T96" fmla="*/ 61 w 91"/>
                <a:gd name="T97" fmla="*/ 55 h 48"/>
                <a:gd name="T98" fmla="*/ 72 w 91"/>
                <a:gd name="T99" fmla="*/ 57 h 48"/>
                <a:gd name="T100" fmla="*/ 78 w 91"/>
                <a:gd name="T101" fmla="*/ 52 h 48"/>
                <a:gd name="T102" fmla="*/ 86 w 91"/>
                <a:gd name="T103" fmla="*/ 52 h 48"/>
                <a:gd name="T104" fmla="*/ 92 w 91"/>
                <a:gd name="T105" fmla="*/ 51 h 48"/>
                <a:gd name="T106" fmla="*/ 97 w 91"/>
                <a:gd name="T107" fmla="*/ 46 h 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48"/>
                <a:gd name="T164" fmla="*/ 91 w 91"/>
                <a:gd name="T165" fmla="*/ 48 h 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48">
                  <a:moveTo>
                    <a:pt x="81" y="39"/>
                  </a:moveTo>
                  <a:cubicBezTo>
                    <a:pt x="81" y="38"/>
                    <a:pt x="81" y="37"/>
                    <a:pt x="82" y="37"/>
                  </a:cubicBezTo>
                  <a:cubicBezTo>
                    <a:pt x="82" y="36"/>
                    <a:pt x="84" y="37"/>
                    <a:pt x="84" y="37"/>
                  </a:cubicBezTo>
                  <a:cubicBezTo>
                    <a:pt x="84" y="35"/>
                    <a:pt x="82" y="33"/>
                    <a:pt x="82" y="31"/>
                  </a:cubicBezTo>
                  <a:cubicBezTo>
                    <a:pt x="83" y="29"/>
                    <a:pt x="85" y="29"/>
                    <a:pt x="86" y="28"/>
                  </a:cubicBezTo>
                  <a:cubicBezTo>
                    <a:pt x="87" y="27"/>
                    <a:pt x="87" y="25"/>
                    <a:pt x="88" y="25"/>
                  </a:cubicBezTo>
                  <a:cubicBezTo>
                    <a:pt x="88" y="24"/>
                    <a:pt x="90" y="24"/>
                    <a:pt x="90" y="24"/>
                  </a:cubicBezTo>
                  <a:cubicBezTo>
                    <a:pt x="91" y="22"/>
                    <a:pt x="91" y="20"/>
                    <a:pt x="91" y="19"/>
                  </a:cubicBezTo>
                  <a:cubicBezTo>
                    <a:pt x="90" y="17"/>
                    <a:pt x="88" y="16"/>
                    <a:pt x="88" y="15"/>
                  </a:cubicBezTo>
                  <a:cubicBezTo>
                    <a:pt x="87" y="14"/>
                    <a:pt x="88" y="12"/>
                    <a:pt x="88" y="11"/>
                  </a:cubicBezTo>
                  <a:cubicBezTo>
                    <a:pt x="88" y="10"/>
                    <a:pt x="88" y="8"/>
                    <a:pt x="88" y="7"/>
                  </a:cubicBezTo>
                  <a:cubicBezTo>
                    <a:pt x="86" y="6"/>
                    <a:pt x="85" y="6"/>
                    <a:pt x="83" y="6"/>
                  </a:cubicBezTo>
                  <a:cubicBezTo>
                    <a:pt x="82" y="5"/>
                    <a:pt x="80" y="6"/>
                    <a:pt x="79" y="6"/>
                  </a:cubicBezTo>
                  <a:cubicBezTo>
                    <a:pt x="76" y="5"/>
                    <a:pt x="75" y="4"/>
                    <a:pt x="72" y="3"/>
                  </a:cubicBezTo>
                  <a:cubicBezTo>
                    <a:pt x="70" y="3"/>
                    <a:pt x="68" y="3"/>
                    <a:pt x="66" y="2"/>
                  </a:cubicBezTo>
                  <a:cubicBezTo>
                    <a:pt x="66" y="2"/>
                    <a:pt x="65" y="0"/>
                    <a:pt x="64" y="1"/>
                  </a:cubicBezTo>
                  <a:cubicBezTo>
                    <a:pt x="63" y="2"/>
                    <a:pt x="65" y="5"/>
                    <a:pt x="64" y="6"/>
                  </a:cubicBezTo>
                  <a:cubicBezTo>
                    <a:pt x="62" y="8"/>
                    <a:pt x="59" y="9"/>
                    <a:pt x="57" y="9"/>
                  </a:cubicBezTo>
                  <a:cubicBezTo>
                    <a:pt x="54" y="9"/>
                    <a:pt x="53" y="7"/>
                    <a:pt x="51" y="6"/>
                  </a:cubicBezTo>
                  <a:cubicBezTo>
                    <a:pt x="51" y="7"/>
                    <a:pt x="51" y="9"/>
                    <a:pt x="51" y="9"/>
                  </a:cubicBezTo>
                  <a:cubicBezTo>
                    <a:pt x="50" y="10"/>
                    <a:pt x="47" y="9"/>
                    <a:pt x="46" y="9"/>
                  </a:cubicBezTo>
                  <a:cubicBezTo>
                    <a:pt x="45" y="10"/>
                    <a:pt x="47" y="12"/>
                    <a:pt x="46" y="13"/>
                  </a:cubicBezTo>
                  <a:cubicBezTo>
                    <a:pt x="44" y="15"/>
                    <a:pt x="40" y="14"/>
                    <a:pt x="39" y="16"/>
                  </a:cubicBezTo>
                  <a:cubicBezTo>
                    <a:pt x="38" y="18"/>
                    <a:pt x="42" y="20"/>
                    <a:pt x="41" y="22"/>
                  </a:cubicBezTo>
                  <a:cubicBezTo>
                    <a:pt x="39" y="24"/>
                    <a:pt x="35" y="24"/>
                    <a:pt x="33" y="25"/>
                  </a:cubicBezTo>
                  <a:cubicBezTo>
                    <a:pt x="30" y="26"/>
                    <a:pt x="27" y="26"/>
                    <a:pt x="25" y="27"/>
                  </a:cubicBezTo>
                  <a:cubicBezTo>
                    <a:pt x="23" y="28"/>
                    <a:pt x="22" y="30"/>
                    <a:pt x="21" y="30"/>
                  </a:cubicBezTo>
                  <a:cubicBezTo>
                    <a:pt x="19" y="31"/>
                    <a:pt x="18" y="29"/>
                    <a:pt x="16" y="28"/>
                  </a:cubicBezTo>
                  <a:cubicBezTo>
                    <a:pt x="14" y="28"/>
                    <a:pt x="12" y="27"/>
                    <a:pt x="11" y="28"/>
                  </a:cubicBezTo>
                  <a:cubicBezTo>
                    <a:pt x="9" y="28"/>
                    <a:pt x="11" y="32"/>
                    <a:pt x="9" y="32"/>
                  </a:cubicBezTo>
                  <a:cubicBezTo>
                    <a:pt x="7" y="32"/>
                    <a:pt x="6" y="28"/>
                    <a:pt x="3" y="27"/>
                  </a:cubicBezTo>
                  <a:cubicBezTo>
                    <a:pt x="2" y="27"/>
                    <a:pt x="2" y="30"/>
                    <a:pt x="1" y="31"/>
                  </a:cubicBezTo>
                  <a:cubicBezTo>
                    <a:pt x="1" y="32"/>
                    <a:pt x="1" y="33"/>
                    <a:pt x="1" y="33"/>
                  </a:cubicBezTo>
                  <a:cubicBezTo>
                    <a:pt x="1" y="34"/>
                    <a:pt x="0" y="36"/>
                    <a:pt x="1" y="36"/>
                  </a:cubicBezTo>
                  <a:cubicBezTo>
                    <a:pt x="1" y="37"/>
                    <a:pt x="3" y="36"/>
                    <a:pt x="4" y="37"/>
                  </a:cubicBezTo>
                  <a:cubicBezTo>
                    <a:pt x="5" y="38"/>
                    <a:pt x="6" y="40"/>
                    <a:pt x="7" y="40"/>
                  </a:cubicBezTo>
                  <a:cubicBezTo>
                    <a:pt x="9" y="40"/>
                    <a:pt x="9" y="37"/>
                    <a:pt x="11" y="37"/>
                  </a:cubicBezTo>
                  <a:cubicBezTo>
                    <a:pt x="12" y="37"/>
                    <a:pt x="11" y="39"/>
                    <a:pt x="12" y="40"/>
                  </a:cubicBezTo>
                  <a:cubicBezTo>
                    <a:pt x="13" y="40"/>
                    <a:pt x="14" y="41"/>
                    <a:pt x="15" y="41"/>
                  </a:cubicBezTo>
                  <a:cubicBezTo>
                    <a:pt x="17" y="41"/>
                    <a:pt x="18" y="42"/>
                    <a:pt x="19" y="42"/>
                  </a:cubicBezTo>
                  <a:cubicBezTo>
                    <a:pt x="20" y="41"/>
                    <a:pt x="19" y="39"/>
                    <a:pt x="19" y="39"/>
                  </a:cubicBezTo>
                  <a:cubicBezTo>
                    <a:pt x="21" y="38"/>
                    <a:pt x="22" y="38"/>
                    <a:pt x="24" y="38"/>
                  </a:cubicBezTo>
                  <a:cubicBezTo>
                    <a:pt x="26" y="37"/>
                    <a:pt x="27" y="38"/>
                    <a:pt x="29" y="37"/>
                  </a:cubicBezTo>
                  <a:cubicBezTo>
                    <a:pt x="30" y="37"/>
                    <a:pt x="31" y="36"/>
                    <a:pt x="33" y="36"/>
                  </a:cubicBezTo>
                  <a:cubicBezTo>
                    <a:pt x="33" y="37"/>
                    <a:pt x="32" y="38"/>
                    <a:pt x="33" y="39"/>
                  </a:cubicBezTo>
                  <a:cubicBezTo>
                    <a:pt x="33" y="41"/>
                    <a:pt x="34" y="42"/>
                    <a:pt x="36" y="43"/>
                  </a:cubicBezTo>
                  <a:cubicBezTo>
                    <a:pt x="37" y="43"/>
                    <a:pt x="40" y="43"/>
                    <a:pt x="42" y="44"/>
                  </a:cubicBezTo>
                  <a:cubicBezTo>
                    <a:pt x="44" y="44"/>
                    <a:pt x="47" y="45"/>
                    <a:pt x="50" y="45"/>
                  </a:cubicBezTo>
                  <a:cubicBezTo>
                    <a:pt x="50" y="45"/>
                    <a:pt x="50" y="46"/>
                    <a:pt x="51" y="46"/>
                  </a:cubicBezTo>
                  <a:cubicBezTo>
                    <a:pt x="53" y="46"/>
                    <a:pt x="57" y="48"/>
                    <a:pt x="60" y="48"/>
                  </a:cubicBezTo>
                  <a:cubicBezTo>
                    <a:pt x="62" y="48"/>
                    <a:pt x="63" y="45"/>
                    <a:pt x="65" y="44"/>
                  </a:cubicBezTo>
                  <a:cubicBezTo>
                    <a:pt x="67" y="43"/>
                    <a:pt x="70" y="44"/>
                    <a:pt x="72" y="44"/>
                  </a:cubicBezTo>
                  <a:cubicBezTo>
                    <a:pt x="74" y="44"/>
                    <a:pt x="76" y="43"/>
                    <a:pt x="77" y="43"/>
                  </a:cubicBezTo>
                  <a:cubicBezTo>
                    <a:pt x="79" y="42"/>
                    <a:pt x="80" y="40"/>
                    <a:pt x="81" y="39"/>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27" name="Freeform 2587"/>
            <p:cNvSpPr>
              <a:spLocks noChangeAspect="1"/>
            </p:cNvSpPr>
            <p:nvPr/>
          </p:nvSpPr>
          <p:spPr bwMode="auto">
            <a:xfrm>
              <a:off x="18513589" y="6652378"/>
              <a:ext cx="649304" cy="327918"/>
            </a:xfrm>
            <a:custGeom>
              <a:avLst/>
              <a:gdLst>
                <a:gd name="T0" fmla="*/ 98 w 82"/>
                <a:gd name="T1" fmla="*/ 34 h 44"/>
                <a:gd name="T2" fmla="*/ 93 w 82"/>
                <a:gd name="T3" fmla="*/ 30 h 44"/>
                <a:gd name="T4" fmla="*/ 91 w 82"/>
                <a:gd name="T5" fmla="*/ 25 h 44"/>
                <a:gd name="T6" fmla="*/ 86 w 82"/>
                <a:gd name="T7" fmla="*/ 23 h 44"/>
                <a:gd name="T8" fmla="*/ 84 w 82"/>
                <a:gd name="T9" fmla="*/ 23 h 44"/>
                <a:gd name="T10" fmla="*/ 79 w 82"/>
                <a:gd name="T11" fmla="*/ 20 h 44"/>
                <a:gd name="T12" fmla="*/ 80 w 82"/>
                <a:gd name="T13" fmla="*/ 18 h 44"/>
                <a:gd name="T14" fmla="*/ 76 w 82"/>
                <a:gd name="T15" fmla="*/ 18 h 44"/>
                <a:gd name="T16" fmla="*/ 72 w 82"/>
                <a:gd name="T17" fmla="*/ 16 h 44"/>
                <a:gd name="T18" fmla="*/ 68 w 82"/>
                <a:gd name="T19" fmla="*/ 14 h 44"/>
                <a:gd name="T20" fmla="*/ 71 w 82"/>
                <a:gd name="T21" fmla="*/ 18 h 44"/>
                <a:gd name="T22" fmla="*/ 66 w 82"/>
                <a:gd name="T23" fmla="*/ 22 h 44"/>
                <a:gd name="T24" fmla="*/ 62 w 82"/>
                <a:gd name="T25" fmla="*/ 18 h 44"/>
                <a:gd name="T26" fmla="*/ 61 w 82"/>
                <a:gd name="T27" fmla="*/ 10 h 44"/>
                <a:gd name="T28" fmla="*/ 56 w 82"/>
                <a:gd name="T29" fmla="*/ 10 h 44"/>
                <a:gd name="T30" fmla="*/ 51 w 82"/>
                <a:gd name="T31" fmla="*/ 6 h 44"/>
                <a:gd name="T32" fmla="*/ 45 w 82"/>
                <a:gd name="T33" fmla="*/ 7 h 44"/>
                <a:gd name="T34" fmla="*/ 45 w 82"/>
                <a:gd name="T35" fmla="*/ 4 h 44"/>
                <a:gd name="T36" fmla="*/ 41 w 82"/>
                <a:gd name="T37" fmla="*/ 1 h 44"/>
                <a:gd name="T38" fmla="*/ 38 w 82"/>
                <a:gd name="T39" fmla="*/ 6 h 44"/>
                <a:gd name="T40" fmla="*/ 33 w 82"/>
                <a:gd name="T41" fmla="*/ 1 h 44"/>
                <a:gd name="T42" fmla="*/ 32 w 82"/>
                <a:gd name="T43" fmla="*/ 5 h 44"/>
                <a:gd name="T44" fmla="*/ 25 w 82"/>
                <a:gd name="T45" fmla="*/ 8 h 44"/>
                <a:gd name="T46" fmla="*/ 17 w 82"/>
                <a:gd name="T47" fmla="*/ 12 h 44"/>
                <a:gd name="T48" fmla="*/ 8 w 82"/>
                <a:gd name="T49" fmla="*/ 14 h 44"/>
                <a:gd name="T50" fmla="*/ 4 w 82"/>
                <a:gd name="T51" fmla="*/ 16 h 44"/>
                <a:gd name="T52" fmla="*/ 0 w 82"/>
                <a:gd name="T53" fmla="*/ 17 h 44"/>
                <a:gd name="T54" fmla="*/ 6 w 82"/>
                <a:gd name="T55" fmla="*/ 23 h 44"/>
                <a:gd name="T56" fmla="*/ 6 w 82"/>
                <a:gd name="T57" fmla="*/ 28 h 44"/>
                <a:gd name="T58" fmla="*/ 11 w 82"/>
                <a:gd name="T59" fmla="*/ 36 h 44"/>
                <a:gd name="T60" fmla="*/ 18 w 82"/>
                <a:gd name="T61" fmla="*/ 41 h 44"/>
                <a:gd name="T62" fmla="*/ 26 w 82"/>
                <a:gd name="T63" fmla="*/ 49 h 44"/>
                <a:gd name="T64" fmla="*/ 33 w 82"/>
                <a:gd name="T65" fmla="*/ 53 h 44"/>
                <a:gd name="T66" fmla="*/ 42 w 82"/>
                <a:gd name="T67" fmla="*/ 49 h 44"/>
                <a:gd name="T68" fmla="*/ 42 w 82"/>
                <a:gd name="T69" fmla="*/ 43 h 44"/>
                <a:gd name="T70" fmla="*/ 44 w 82"/>
                <a:gd name="T71" fmla="*/ 45 h 44"/>
                <a:gd name="T72" fmla="*/ 51 w 82"/>
                <a:gd name="T73" fmla="*/ 46 h 44"/>
                <a:gd name="T74" fmla="*/ 60 w 82"/>
                <a:gd name="T75" fmla="*/ 49 h 44"/>
                <a:gd name="T76" fmla="*/ 65 w 82"/>
                <a:gd name="T77" fmla="*/ 49 h 44"/>
                <a:gd name="T78" fmla="*/ 71 w 82"/>
                <a:gd name="T79" fmla="*/ 51 h 44"/>
                <a:gd name="T80" fmla="*/ 74 w 82"/>
                <a:gd name="T81" fmla="*/ 47 h 44"/>
                <a:gd name="T82" fmla="*/ 80 w 82"/>
                <a:gd name="T83" fmla="*/ 47 h 44"/>
                <a:gd name="T84" fmla="*/ 87 w 82"/>
                <a:gd name="T85" fmla="*/ 42 h 44"/>
                <a:gd name="T86" fmla="*/ 88 w 82"/>
                <a:gd name="T87" fmla="*/ 37 h 44"/>
                <a:gd name="T88" fmla="*/ 93 w 82"/>
                <a:gd name="T89" fmla="*/ 35 h 44"/>
                <a:gd name="T90" fmla="*/ 98 w 82"/>
                <a:gd name="T91" fmla="*/ 34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44"/>
                <a:gd name="T140" fmla="*/ 82 w 82"/>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44">
                  <a:moveTo>
                    <a:pt x="82" y="28"/>
                  </a:moveTo>
                  <a:cubicBezTo>
                    <a:pt x="81" y="27"/>
                    <a:pt x="79" y="26"/>
                    <a:pt x="78" y="25"/>
                  </a:cubicBezTo>
                  <a:cubicBezTo>
                    <a:pt x="77" y="24"/>
                    <a:pt x="77" y="22"/>
                    <a:pt x="76" y="21"/>
                  </a:cubicBezTo>
                  <a:cubicBezTo>
                    <a:pt x="75" y="20"/>
                    <a:pt x="74" y="19"/>
                    <a:pt x="72" y="19"/>
                  </a:cubicBezTo>
                  <a:cubicBezTo>
                    <a:pt x="71" y="19"/>
                    <a:pt x="70" y="19"/>
                    <a:pt x="70" y="19"/>
                  </a:cubicBezTo>
                  <a:cubicBezTo>
                    <a:pt x="68" y="19"/>
                    <a:pt x="67" y="18"/>
                    <a:pt x="66" y="17"/>
                  </a:cubicBezTo>
                  <a:cubicBezTo>
                    <a:pt x="66" y="16"/>
                    <a:pt x="68" y="15"/>
                    <a:pt x="67" y="15"/>
                  </a:cubicBezTo>
                  <a:cubicBezTo>
                    <a:pt x="66" y="14"/>
                    <a:pt x="65" y="15"/>
                    <a:pt x="64" y="15"/>
                  </a:cubicBezTo>
                  <a:cubicBezTo>
                    <a:pt x="62" y="15"/>
                    <a:pt x="61" y="13"/>
                    <a:pt x="60" y="13"/>
                  </a:cubicBezTo>
                  <a:cubicBezTo>
                    <a:pt x="59" y="12"/>
                    <a:pt x="57" y="11"/>
                    <a:pt x="57" y="12"/>
                  </a:cubicBezTo>
                  <a:cubicBezTo>
                    <a:pt x="57" y="13"/>
                    <a:pt x="59" y="14"/>
                    <a:pt x="59" y="15"/>
                  </a:cubicBezTo>
                  <a:cubicBezTo>
                    <a:pt x="59" y="16"/>
                    <a:pt x="57" y="18"/>
                    <a:pt x="55" y="18"/>
                  </a:cubicBezTo>
                  <a:cubicBezTo>
                    <a:pt x="54" y="18"/>
                    <a:pt x="53" y="16"/>
                    <a:pt x="52" y="15"/>
                  </a:cubicBezTo>
                  <a:cubicBezTo>
                    <a:pt x="51" y="13"/>
                    <a:pt x="52" y="10"/>
                    <a:pt x="51" y="8"/>
                  </a:cubicBezTo>
                  <a:cubicBezTo>
                    <a:pt x="50" y="7"/>
                    <a:pt x="49" y="9"/>
                    <a:pt x="47" y="8"/>
                  </a:cubicBezTo>
                  <a:cubicBezTo>
                    <a:pt x="46" y="8"/>
                    <a:pt x="45" y="6"/>
                    <a:pt x="43" y="5"/>
                  </a:cubicBezTo>
                  <a:cubicBezTo>
                    <a:pt x="42" y="5"/>
                    <a:pt x="40" y="6"/>
                    <a:pt x="38" y="6"/>
                  </a:cubicBezTo>
                  <a:cubicBezTo>
                    <a:pt x="37" y="5"/>
                    <a:pt x="39" y="3"/>
                    <a:pt x="38" y="3"/>
                  </a:cubicBezTo>
                  <a:cubicBezTo>
                    <a:pt x="37" y="2"/>
                    <a:pt x="35" y="2"/>
                    <a:pt x="34" y="1"/>
                  </a:cubicBezTo>
                  <a:cubicBezTo>
                    <a:pt x="33" y="3"/>
                    <a:pt x="34" y="6"/>
                    <a:pt x="32" y="5"/>
                  </a:cubicBezTo>
                  <a:cubicBezTo>
                    <a:pt x="30" y="5"/>
                    <a:pt x="30" y="1"/>
                    <a:pt x="28" y="1"/>
                  </a:cubicBezTo>
                  <a:cubicBezTo>
                    <a:pt x="27" y="0"/>
                    <a:pt x="28" y="3"/>
                    <a:pt x="27" y="4"/>
                  </a:cubicBezTo>
                  <a:cubicBezTo>
                    <a:pt x="25" y="5"/>
                    <a:pt x="23" y="6"/>
                    <a:pt x="21" y="7"/>
                  </a:cubicBezTo>
                  <a:cubicBezTo>
                    <a:pt x="18" y="8"/>
                    <a:pt x="16" y="9"/>
                    <a:pt x="14" y="10"/>
                  </a:cubicBezTo>
                  <a:cubicBezTo>
                    <a:pt x="12" y="10"/>
                    <a:pt x="9" y="11"/>
                    <a:pt x="7" y="12"/>
                  </a:cubicBezTo>
                  <a:cubicBezTo>
                    <a:pt x="6" y="12"/>
                    <a:pt x="5" y="13"/>
                    <a:pt x="3" y="13"/>
                  </a:cubicBezTo>
                  <a:cubicBezTo>
                    <a:pt x="2" y="14"/>
                    <a:pt x="0" y="13"/>
                    <a:pt x="0" y="14"/>
                  </a:cubicBezTo>
                  <a:cubicBezTo>
                    <a:pt x="1" y="16"/>
                    <a:pt x="4" y="17"/>
                    <a:pt x="5" y="19"/>
                  </a:cubicBezTo>
                  <a:cubicBezTo>
                    <a:pt x="6" y="20"/>
                    <a:pt x="4" y="22"/>
                    <a:pt x="5" y="23"/>
                  </a:cubicBezTo>
                  <a:cubicBezTo>
                    <a:pt x="6" y="26"/>
                    <a:pt x="7" y="28"/>
                    <a:pt x="9" y="30"/>
                  </a:cubicBezTo>
                  <a:cubicBezTo>
                    <a:pt x="11" y="32"/>
                    <a:pt x="13" y="33"/>
                    <a:pt x="15" y="34"/>
                  </a:cubicBezTo>
                  <a:cubicBezTo>
                    <a:pt x="18" y="36"/>
                    <a:pt x="20" y="39"/>
                    <a:pt x="22" y="41"/>
                  </a:cubicBezTo>
                  <a:cubicBezTo>
                    <a:pt x="24" y="42"/>
                    <a:pt x="25" y="44"/>
                    <a:pt x="28" y="44"/>
                  </a:cubicBezTo>
                  <a:cubicBezTo>
                    <a:pt x="30" y="44"/>
                    <a:pt x="33" y="43"/>
                    <a:pt x="35" y="41"/>
                  </a:cubicBezTo>
                  <a:cubicBezTo>
                    <a:pt x="36" y="40"/>
                    <a:pt x="34" y="37"/>
                    <a:pt x="35" y="36"/>
                  </a:cubicBezTo>
                  <a:cubicBezTo>
                    <a:pt x="36" y="35"/>
                    <a:pt x="37" y="37"/>
                    <a:pt x="37" y="37"/>
                  </a:cubicBezTo>
                  <a:cubicBezTo>
                    <a:pt x="39" y="38"/>
                    <a:pt x="41" y="38"/>
                    <a:pt x="43" y="38"/>
                  </a:cubicBezTo>
                  <a:cubicBezTo>
                    <a:pt x="46" y="39"/>
                    <a:pt x="47" y="40"/>
                    <a:pt x="50" y="41"/>
                  </a:cubicBezTo>
                  <a:cubicBezTo>
                    <a:pt x="51" y="41"/>
                    <a:pt x="53" y="40"/>
                    <a:pt x="54" y="41"/>
                  </a:cubicBezTo>
                  <a:cubicBezTo>
                    <a:pt x="56" y="41"/>
                    <a:pt x="57" y="41"/>
                    <a:pt x="59" y="42"/>
                  </a:cubicBezTo>
                  <a:cubicBezTo>
                    <a:pt x="60" y="41"/>
                    <a:pt x="61" y="39"/>
                    <a:pt x="62" y="39"/>
                  </a:cubicBezTo>
                  <a:cubicBezTo>
                    <a:pt x="64" y="38"/>
                    <a:pt x="65" y="40"/>
                    <a:pt x="67" y="39"/>
                  </a:cubicBezTo>
                  <a:cubicBezTo>
                    <a:pt x="69" y="38"/>
                    <a:pt x="71" y="36"/>
                    <a:pt x="73" y="35"/>
                  </a:cubicBezTo>
                  <a:cubicBezTo>
                    <a:pt x="73" y="34"/>
                    <a:pt x="73" y="32"/>
                    <a:pt x="74" y="31"/>
                  </a:cubicBezTo>
                  <a:cubicBezTo>
                    <a:pt x="75" y="30"/>
                    <a:pt x="77" y="29"/>
                    <a:pt x="78" y="29"/>
                  </a:cubicBezTo>
                  <a:cubicBezTo>
                    <a:pt x="79" y="29"/>
                    <a:pt x="81" y="28"/>
                    <a:pt x="82" y="28"/>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28" name="Freeform 2588"/>
            <p:cNvSpPr>
              <a:spLocks noChangeAspect="1"/>
            </p:cNvSpPr>
            <p:nvPr/>
          </p:nvSpPr>
          <p:spPr bwMode="auto">
            <a:xfrm>
              <a:off x="18655106" y="7196247"/>
              <a:ext cx="299679" cy="199949"/>
            </a:xfrm>
            <a:custGeom>
              <a:avLst/>
              <a:gdLst>
                <a:gd name="T0" fmla="*/ 45 w 37"/>
                <a:gd name="T1" fmla="*/ 8 h 27"/>
                <a:gd name="T2" fmla="*/ 43 w 37"/>
                <a:gd name="T3" fmla="*/ 5 h 27"/>
                <a:gd name="T4" fmla="*/ 41 w 37"/>
                <a:gd name="T5" fmla="*/ 0 h 27"/>
                <a:gd name="T6" fmla="*/ 36 w 37"/>
                <a:gd name="T7" fmla="*/ 5 h 27"/>
                <a:gd name="T8" fmla="*/ 30 w 37"/>
                <a:gd name="T9" fmla="*/ 6 h 27"/>
                <a:gd name="T10" fmla="*/ 22 w 37"/>
                <a:gd name="T11" fmla="*/ 6 h 27"/>
                <a:gd name="T12" fmla="*/ 16 w 37"/>
                <a:gd name="T13" fmla="*/ 11 h 27"/>
                <a:gd name="T14" fmla="*/ 5 w 37"/>
                <a:gd name="T15" fmla="*/ 8 h 27"/>
                <a:gd name="T16" fmla="*/ 1 w 37"/>
                <a:gd name="T17" fmla="*/ 11 h 27"/>
                <a:gd name="T18" fmla="*/ 2 w 37"/>
                <a:gd name="T19" fmla="*/ 15 h 27"/>
                <a:gd name="T20" fmla="*/ 2 w 37"/>
                <a:gd name="T21" fmla="*/ 20 h 27"/>
                <a:gd name="T22" fmla="*/ 5 w 37"/>
                <a:gd name="T23" fmla="*/ 25 h 27"/>
                <a:gd name="T24" fmla="*/ 7 w 37"/>
                <a:gd name="T25" fmla="*/ 27 h 27"/>
                <a:gd name="T26" fmla="*/ 4 w 37"/>
                <a:gd name="T27" fmla="*/ 31 h 27"/>
                <a:gd name="T28" fmla="*/ 7 w 37"/>
                <a:gd name="T29" fmla="*/ 31 h 27"/>
                <a:gd name="T30" fmla="*/ 10 w 37"/>
                <a:gd name="T31" fmla="*/ 28 h 27"/>
                <a:gd name="T32" fmla="*/ 13 w 37"/>
                <a:gd name="T33" fmla="*/ 30 h 27"/>
                <a:gd name="T34" fmla="*/ 17 w 37"/>
                <a:gd name="T35" fmla="*/ 27 h 27"/>
                <a:gd name="T36" fmla="*/ 19 w 37"/>
                <a:gd name="T37" fmla="*/ 30 h 27"/>
                <a:gd name="T38" fmla="*/ 23 w 37"/>
                <a:gd name="T39" fmla="*/ 30 h 27"/>
                <a:gd name="T40" fmla="*/ 28 w 37"/>
                <a:gd name="T41" fmla="*/ 31 h 27"/>
                <a:gd name="T42" fmla="*/ 28 w 37"/>
                <a:gd name="T43" fmla="*/ 23 h 27"/>
                <a:gd name="T44" fmla="*/ 33 w 37"/>
                <a:gd name="T45" fmla="*/ 23 h 27"/>
                <a:gd name="T46" fmla="*/ 33 w 37"/>
                <a:gd name="T47" fmla="*/ 14 h 27"/>
                <a:gd name="T48" fmla="*/ 41 w 37"/>
                <a:gd name="T49" fmla="*/ 11 h 27"/>
                <a:gd name="T50" fmla="*/ 41 w 37"/>
                <a:gd name="T51" fmla="*/ 7 h 27"/>
                <a:gd name="T52" fmla="*/ 45 w 37"/>
                <a:gd name="T53" fmla="*/ 8 h 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
                <a:gd name="T82" fmla="*/ 0 h 27"/>
                <a:gd name="T83" fmla="*/ 37 w 37"/>
                <a:gd name="T84" fmla="*/ 27 h 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 h="27">
                  <a:moveTo>
                    <a:pt x="37" y="7"/>
                  </a:moveTo>
                  <a:cubicBezTo>
                    <a:pt x="37" y="6"/>
                    <a:pt x="36" y="5"/>
                    <a:pt x="35" y="4"/>
                  </a:cubicBezTo>
                  <a:cubicBezTo>
                    <a:pt x="35" y="2"/>
                    <a:pt x="34" y="1"/>
                    <a:pt x="34" y="0"/>
                  </a:cubicBezTo>
                  <a:cubicBezTo>
                    <a:pt x="33" y="1"/>
                    <a:pt x="32" y="3"/>
                    <a:pt x="30" y="4"/>
                  </a:cubicBezTo>
                  <a:cubicBezTo>
                    <a:pt x="29" y="4"/>
                    <a:pt x="27" y="5"/>
                    <a:pt x="25" y="5"/>
                  </a:cubicBezTo>
                  <a:cubicBezTo>
                    <a:pt x="23" y="5"/>
                    <a:pt x="20" y="4"/>
                    <a:pt x="18" y="5"/>
                  </a:cubicBezTo>
                  <a:cubicBezTo>
                    <a:pt x="16" y="6"/>
                    <a:pt x="15" y="9"/>
                    <a:pt x="13" y="9"/>
                  </a:cubicBezTo>
                  <a:cubicBezTo>
                    <a:pt x="10" y="9"/>
                    <a:pt x="6" y="7"/>
                    <a:pt x="4" y="7"/>
                  </a:cubicBezTo>
                  <a:cubicBezTo>
                    <a:pt x="3" y="8"/>
                    <a:pt x="1" y="8"/>
                    <a:pt x="1" y="9"/>
                  </a:cubicBezTo>
                  <a:cubicBezTo>
                    <a:pt x="0" y="10"/>
                    <a:pt x="2" y="11"/>
                    <a:pt x="2" y="13"/>
                  </a:cubicBezTo>
                  <a:cubicBezTo>
                    <a:pt x="3" y="14"/>
                    <a:pt x="1" y="15"/>
                    <a:pt x="2" y="17"/>
                  </a:cubicBezTo>
                  <a:cubicBezTo>
                    <a:pt x="2" y="18"/>
                    <a:pt x="3" y="19"/>
                    <a:pt x="4" y="21"/>
                  </a:cubicBezTo>
                  <a:cubicBezTo>
                    <a:pt x="4" y="21"/>
                    <a:pt x="6" y="22"/>
                    <a:pt x="6" y="23"/>
                  </a:cubicBezTo>
                  <a:cubicBezTo>
                    <a:pt x="6" y="24"/>
                    <a:pt x="4" y="25"/>
                    <a:pt x="3" y="26"/>
                  </a:cubicBezTo>
                  <a:cubicBezTo>
                    <a:pt x="4" y="26"/>
                    <a:pt x="5" y="26"/>
                    <a:pt x="6" y="26"/>
                  </a:cubicBezTo>
                  <a:cubicBezTo>
                    <a:pt x="7" y="25"/>
                    <a:pt x="7" y="25"/>
                    <a:pt x="8" y="24"/>
                  </a:cubicBezTo>
                  <a:cubicBezTo>
                    <a:pt x="9" y="24"/>
                    <a:pt x="10" y="25"/>
                    <a:pt x="11" y="25"/>
                  </a:cubicBezTo>
                  <a:cubicBezTo>
                    <a:pt x="12" y="25"/>
                    <a:pt x="13" y="23"/>
                    <a:pt x="14" y="23"/>
                  </a:cubicBezTo>
                  <a:cubicBezTo>
                    <a:pt x="15" y="23"/>
                    <a:pt x="15" y="24"/>
                    <a:pt x="16" y="25"/>
                  </a:cubicBezTo>
                  <a:cubicBezTo>
                    <a:pt x="17" y="25"/>
                    <a:pt x="18" y="25"/>
                    <a:pt x="19" y="25"/>
                  </a:cubicBezTo>
                  <a:cubicBezTo>
                    <a:pt x="21" y="26"/>
                    <a:pt x="22" y="27"/>
                    <a:pt x="23" y="26"/>
                  </a:cubicBezTo>
                  <a:cubicBezTo>
                    <a:pt x="24" y="24"/>
                    <a:pt x="22" y="21"/>
                    <a:pt x="23" y="19"/>
                  </a:cubicBezTo>
                  <a:cubicBezTo>
                    <a:pt x="24" y="18"/>
                    <a:pt x="27" y="20"/>
                    <a:pt x="27" y="19"/>
                  </a:cubicBezTo>
                  <a:cubicBezTo>
                    <a:pt x="28" y="17"/>
                    <a:pt x="26" y="14"/>
                    <a:pt x="27" y="12"/>
                  </a:cubicBezTo>
                  <a:cubicBezTo>
                    <a:pt x="28" y="10"/>
                    <a:pt x="32" y="11"/>
                    <a:pt x="34" y="9"/>
                  </a:cubicBezTo>
                  <a:cubicBezTo>
                    <a:pt x="35" y="9"/>
                    <a:pt x="33" y="7"/>
                    <a:pt x="34" y="6"/>
                  </a:cubicBezTo>
                  <a:cubicBezTo>
                    <a:pt x="35" y="6"/>
                    <a:pt x="36" y="7"/>
                    <a:pt x="37" y="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29" name="Freeform 2589"/>
            <p:cNvSpPr>
              <a:spLocks noChangeAspect="1" noEditPoints="1"/>
            </p:cNvSpPr>
            <p:nvPr/>
          </p:nvSpPr>
          <p:spPr bwMode="auto">
            <a:xfrm>
              <a:off x="18929808" y="6980296"/>
              <a:ext cx="632653" cy="367912"/>
            </a:xfrm>
            <a:custGeom>
              <a:avLst/>
              <a:gdLst>
                <a:gd name="T0" fmla="*/ 0 w 79"/>
                <a:gd name="T1" fmla="*/ 36 h 50"/>
                <a:gd name="T2" fmla="*/ 1 w 79"/>
                <a:gd name="T3" fmla="*/ 41 h 50"/>
                <a:gd name="T4" fmla="*/ 4 w 79"/>
                <a:gd name="T5" fmla="*/ 44 h 50"/>
                <a:gd name="T6" fmla="*/ 4 w 79"/>
                <a:gd name="T7" fmla="*/ 44 h 50"/>
                <a:gd name="T8" fmla="*/ 6 w 79"/>
                <a:gd name="T9" fmla="*/ 48 h 50"/>
                <a:gd name="T10" fmla="*/ 10 w 79"/>
                <a:gd name="T11" fmla="*/ 48 h 50"/>
                <a:gd name="T12" fmla="*/ 11 w 79"/>
                <a:gd name="T13" fmla="*/ 52 h 50"/>
                <a:gd name="T14" fmla="*/ 12 w 79"/>
                <a:gd name="T15" fmla="*/ 52 h 50"/>
                <a:gd name="T16" fmla="*/ 16 w 79"/>
                <a:gd name="T17" fmla="*/ 56 h 50"/>
                <a:gd name="T18" fmla="*/ 24 w 79"/>
                <a:gd name="T19" fmla="*/ 59 h 50"/>
                <a:gd name="T20" fmla="*/ 32 w 79"/>
                <a:gd name="T21" fmla="*/ 60 h 50"/>
                <a:gd name="T22" fmla="*/ 36 w 79"/>
                <a:gd name="T23" fmla="*/ 58 h 50"/>
                <a:gd name="T24" fmla="*/ 38 w 79"/>
                <a:gd name="T25" fmla="*/ 58 h 50"/>
                <a:gd name="T26" fmla="*/ 42 w 79"/>
                <a:gd name="T27" fmla="*/ 54 h 50"/>
                <a:gd name="T28" fmla="*/ 48 w 79"/>
                <a:gd name="T29" fmla="*/ 53 h 50"/>
                <a:gd name="T30" fmla="*/ 52 w 79"/>
                <a:gd name="T31" fmla="*/ 50 h 50"/>
                <a:gd name="T32" fmla="*/ 59 w 79"/>
                <a:gd name="T33" fmla="*/ 52 h 50"/>
                <a:gd name="T34" fmla="*/ 67 w 79"/>
                <a:gd name="T35" fmla="*/ 49 h 50"/>
                <a:gd name="T36" fmla="*/ 73 w 79"/>
                <a:gd name="T37" fmla="*/ 47 h 50"/>
                <a:gd name="T38" fmla="*/ 73 w 79"/>
                <a:gd name="T39" fmla="*/ 42 h 50"/>
                <a:gd name="T40" fmla="*/ 77 w 79"/>
                <a:gd name="T41" fmla="*/ 41 h 50"/>
                <a:gd name="T42" fmla="*/ 78 w 79"/>
                <a:gd name="T43" fmla="*/ 32 h 50"/>
                <a:gd name="T44" fmla="*/ 83 w 79"/>
                <a:gd name="T45" fmla="*/ 24 h 50"/>
                <a:gd name="T46" fmla="*/ 88 w 79"/>
                <a:gd name="T47" fmla="*/ 18 h 50"/>
                <a:gd name="T48" fmla="*/ 93 w 79"/>
                <a:gd name="T49" fmla="*/ 17 h 50"/>
                <a:gd name="T50" fmla="*/ 95 w 79"/>
                <a:gd name="T51" fmla="*/ 14 h 50"/>
                <a:gd name="T52" fmla="*/ 95 w 79"/>
                <a:gd name="T53" fmla="*/ 11 h 50"/>
                <a:gd name="T54" fmla="*/ 90 w 79"/>
                <a:gd name="T55" fmla="*/ 11 h 50"/>
                <a:gd name="T56" fmla="*/ 90 w 79"/>
                <a:gd name="T57" fmla="*/ 8 h 50"/>
                <a:gd name="T58" fmla="*/ 88 w 79"/>
                <a:gd name="T59" fmla="*/ 6 h 50"/>
                <a:gd name="T60" fmla="*/ 84 w 79"/>
                <a:gd name="T61" fmla="*/ 4 h 50"/>
                <a:gd name="T62" fmla="*/ 78 w 79"/>
                <a:gd name="T63" fmla="*/ 6 h 50"/>
                <a:gd name="T64" fmla="*/ 73 w 79"/>
                <a:gd name="T65" fmla="*/ 0 h 50"/>
                <a:gd name="T66" fmla="*/ 69 w 79"/>
                <a:gd name="T67" fmla="*/ 1 h 50"/>
                <a:gd name="T68" fmla="*/ 61 w 79"/>
                <a:gd name="T69" fmla="*/ 1 h 50"/>
                <a:gd name="T70" fmla="*/ 58 w 79"/>
                <a:gd name="T71" fmla="*/ 6 h 50"/>
                <a:gd name="T72" fmla="*/ 53 w 79"/>
                <a:gd name="T73" fmla="*/ 10 h 50"/>
                <a:gd name="T74" fmla="*/ 47 w 79"/>
                <a:gd name="T75" fmla="*/ 7 h 50"/>
                <a:gd name="T76" fmla="*/ 46 w 79"/>
                <a:gd name="T77" fmla="*/ 12 h 50"/>
                <a:gd name="T78" fmla="*/ 38 w 79"/>
                <a:gd name="T79" fmla="*/ 12 h 50"/>
                <a:gd name="T80" fmla="*/ 35 w 79"/>
                <a:gd name="T81" fmla="*/ 12 h 50"/>
                <a:gd name="T82" fmla="*/ 36 w 79"/>
                <a:gd name="T83" fmla="*/ 16 h 50"/>
                <a:gd name="T84" fmla="*/ 34 w 79"/>
                <a:gd name="T85" fmla="*/ 18 h 50"/>
                <a:gd name="T86" fmla="*/ 18 w 79"/>
                <a:gd name="T87" fmla="*/ 17 h 50"/>
                <a:gd name="T88" fmla="*/ 12 w 79"/>
                <a:gd name="T89" fmla="*/ 12 h 50"/>
                <a:gd name="T90" fmla="*/ 11 w 79"/>
                <a:gd name="T91" fmla="*/ 18 h 50"/>
                <a:gd name="T92" fmla="*/ 8 w 79"/>
                <a:gd name="T93" fmla="*/ 19 h 50"/>
                <a:gd name="T94" fmla="*/ 6 w 79"/>
                <a:gd name="T95" fmla="*/ 23 h 50"/>
                <a:gd name="T96" fmla="*/ 1 w 79"/>
                <a:gd name="T97" fmla="*/ 26 h 50"/>
                <a:gd name="T98" fmla="*/ 4 w 79"/>
                <a:gd name="T99" fmla="*/ 34 h 50"/>
                <a:gd name="T100" fmla="*/ 1 w 79"/>
                <a:gd name="T101" fmla="*/ 34 h 50"/>
                <a:gd name="T102" fmla="*/ 0 w 79"/>
                <a:gd name="T103" fmla="*/ 36 h 50"/>
                <a:gd name="T104" fmla="*/ 1 w 79"/>
                <a:gd name="T105" fmla="*/ 41 h 50"/>
                <a:gd name="T106" fmla="*/ 4 w 79"/>
                <a:gd name="T107" fmla="*/ 44 h 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50"/>
                <a:gd name="T164" fmla="*/ 79 w 79"/>
                <a:gd name="T165" fmla="*/ 50 h 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50">
                  <a:moveTo>
                    <a:pt x="0" y="30"/>
                  </a:moveTo>
                  <a:cubicBezTo>
                    <a:pt x="0" y="31"/>
                    <a:pt x="1" y="32"/>
                    <a:pt x="1" y="34"/>
                  </a:cubicBezTo>
                  <a:cubicBezTo>
                    <a:pt x="2" y="35"/>
                    <a:pt x="3" y="36"/>
                    <a:pt x="3" y="37"/>
                  </a:cubicBezTo>
                  <a:moveTo>
                    <a:pt x="3" y="37"/>
                  </a:moveTo>
                  <a:cubicBezTo>
                    <a:pt x="4" y="38"/>
                    <a:pt x="4" y="39"/>
                    <a:pt x="5" y="40"/>
                  </a:cubicBezTo>
                  <a:cubicBezTo>
                    <a:pt x="6" y="40"/>
                    <a:pt x="7" y="39"/>
                    <a:pt x="8" y="40"/>
                  </a:cubicBezTo>
                  <a:cubicBezTo>
                    <a:pt x="9" y="40"/>
                    <a:pt x="8" y="42"/>
                    <a:pt x="9" y="43"/>
                  </a:cubicBezTo>
                  <a:cubicBezTo>
                    <a:pt x="9" y="43"/>
                    <a:pt x="10" y="43"/>
                    <a:pt x="10" y="43"/>
                  </a:cubicBezTo>
                  <a:cubicBezTo>
                    <a:pt x="12" y="44"/>
                    <a:pt x="12" y="46"/>
                    <a:pt x="13" y="47"/>
                  </a:cubicBezTo>
                  <a:cubicBezTo>
                    <a:pt x="15" y="48"/>
                    <a:pt x="18" y="49"/>
                    <a:pt x="20" y="49"/>
                  </a:cubicBezTo>
                  <a:cubicBezTo>
                    <a:pt x="22" y="50"/>
                    <a:pt x="25" y="50"/>
                    <a:pt x="27" y="50"/>
                  </a:cubicBezTo>
                  <a:cubicBezTo>
                    <a:pt x="28" y="50"/>
                    <a:pt x="29" y="48"/>
                    <a:pt x="30" y="48"/>
                  </a:cubicBezTo>
                  <a:cubicBezTo>
                    <a:pt x="30" y="47"/>
                    <a:pt x="31" y="48"/>
                    <a:pt x="32" y="48"/>
                  </a:cubicBezTo>
                  <a:cubicBezTo>
                    <a:pt x="33" y="47"/>
                    <a:pt x="34" y="46"/>
                    <a:pt x="35" y="45"/>
                  </a:cubicBezTo>
                  <a:cubicBezTo>
                    <a:pt x="37" y="44"/>
                    <a:pt x="38" y="44"/>
                    <a:pt x="40" y="44"/>
                  </a:cubicBezTo>
                  <a:cubicBezTo>
                    <a:pt x="41" y="44"/>
                    <a:pt x="42" y="42"/>
                    <a:pt x="43" y="42"/>
                  </a:cubicBezTo>
                  <a:cubicBezTo>
                    <a:pt x="46" y="42"/>
                    <a:pt x="47" y="43"/>
                    <a:pt x="49" y="43"/>
                  </a:cubicBezTo>
                  <a:cubicBezTo>
                    <a:pt x="51" y="42"/>
                    <a:pt x="54" y="42"/>
                    <a:pt x="56" y="41"/>
                  </a:cubicBezTo>
                  <a:cubicBezTo>
                    <a:pt x="57" y="41"/>
                    <a:pt x="60" y="41"/>
                    <a:pt x="61" y="39"/>
                  </a:cubicBezTo>
                  <a:cubicBezTo>
                    <a:pt x="62" y="38"/>
                    <a:pt x="60" y="36"/>
                    <a:pt x="61" y="35"/>
                  </a:cubicBezTo>
                  <a:cubicBezTo>
                    <a:pt x="61" y="34"/>
                    <a:pt x="63" y="35"/>
                    <a:pt x="64" y="34"/>
                  </a:cubicBezTo>
                  <a:cubicBezTo>
                    <a:pt x="65" y="32"/>
                    <a:pt x="64" y="29"/>
                    <a:pt x="65" y="27"/>
                  </a:cubicBezTo>
                  <a:cubicBezTo>
                    <a:pt x="66" y="24"/>
                    <a:pt x="67" y="22"/>
                    <a:pt x="69" y="20"/>
                  </a:cubicBezTo>
                  <a:cubicBezTo>
                    <a:pt x="70" y="19"/>
                    <a:pt x="71" y="17"/>
                    <a:pt x="73" y="15"/>
                  </a:cubicBezTo>
                  <a:cubicBezTo>
                    <a:pt x="74" y="14"/>
                    <a:pt x="76" y="15"/>
                    <a:pt x="77" y="14"/>
                  </a:cubicBezTo>
                  <a:cubicBezTo>
                    <a:pt x="78" y="13"/>
                    <a:pt x="78" y="12"/>
                    <a:pt x="79" y="12"/>
                  </a:cubicBezTo>
                  <a:cubicBezTo>
                    <a:pt x="79" y="11"/>
                    <a:pt x="79" y="10"/>
                    <a:pt x="79" y="9"/>
                  </a:cubicBezTo>
                  <a:cubicBezTo>
                    <a:pt x="78" y="9"/>
                    <a:pt x="76" y="9"/>
                    <a:pt x="75" y="9"/>
                  </a:cubicBezTo>
                  <a:cubicBezTo>
                    <a:pt x="75" y="8"/>
                    <a:pt x="75" y="7"/>
                    <a:pt x="75" y="7"/>
                  </a:cubicBezTo>
                  <a:cubicBezTo>
                    <a:pt x="74" y="6"/>
                    <a:pt x="73" y="6"/>
                    <a:pt x="73" y="5"/>
                  </a:cubicBezTo>
                  <a:cubicBezTo>
                    <a:pt x="72" y="5"/>
                    <a:pt x="71" y="4"/>
                    <a:pt x="70" y="3"/>
                  </a:cubicBezTo>
                  <a:cubicBezTo>
                    <a:pt x="69" y="4"/>
                    <a:pt x="67" y="5"/>
                    <a:pt x="65" y="5"/>
                  </a:cubicBezTo>
                  <a:cubicBezTo>
                    <a:pt x="63" y="4"/>
                    <a:pt x="63" y="1"/>
                    <a:pt x="61" y="0"/>
                  </a:cubicBezTo>
                  <a:cubicBezTo>
                    <a:pt x="60" y="0"/>
                    <a:pt x="59" y="1"/>
                    <a:pt x="57" y="1"/>
                  </a:cubicBezTo>
                  <a:cubicBezTo>
                    <a:pt x="55" y="1"/>
                    <a:pt x="53" y="0"/>
                    <a:pt x="51" y="1"/>
                  </a:cubicBezTo>
                  <a:cubicBezTo>
                    <a:pt x="49" y="1"/>
                    <a:pt x="49" y="4"/>
                    <a:pt x="48" y="5"/>
                  </a:cubicBezTo>
                  <a:cubicBezTo>
                    <a:pt x="47" y="6"/>
                    <a:pt x="45" y="7"/>
                    <a:pt x="44" y="8"/>
                  </a:cubicBezTo>
                  <a:cubicBezTo>
                    <a:pt x="42" y="8"/>
                    <a:pt x="41" y="6"/>
                    <a:pt x="39" y="6"/>
                  </a:cubicBezTo>
                  <a:cubicBezTo>
                    <a:pt x="38" y="6"/>
                    <a:pt x="39" y="9"/>
                    <a:pt x="38" y="10"/>
                  </a:cubicBezTo>
                  <a:cubicBezTo>
                    <a:pt x="36" y="10"/>
                    <a:pt x="34" y="9"/>
                    <a:pt x="32" y="10"/>
                  </a:cubicBezTo>
                  <a:cubicBezTo>
                    <a:pt x="31" y="10"/>
                    <a:pt x="29" y="9"/>
                    <a:pt x="29" y="10"/>
                  </a:cubicBezTo>
                  <a:cubicBezTo>
                    <a:pt x="29" y="11"/>
                    <a:pt x="31" y="12"/>
                    <a:pt x="30" y="13"/>
                  </a:cubicBezTo>
                  <a:cubicBezTo>
                    <a:pt x="30" y="14"/>
                    <a:pt x="29" y="15"/>
                    <a:pt x="28" y="15"/>
                  </a:cubicBezTo>
                  <a:cubicBezTo>
                    <a:pt x="24" y="15"/>
                    <a:pt x="19" y="15"/>
                    <a:pt x="15" y="14"/>
                  </a:cubicBezTo>
                  <a:cubicBezTo>
                    <a:pt x="13" y="13"/>
                    <a:pt x="12" y="11"/>
                    <a:pt x="10" y="10"/>
                  </a:cubicBezTo>
                  <a:cubicBezTo>
                    <a:pt x="10" y="11"/>
                    <a:pt x="10" y="13"/>
                    <a:pt x="9" y="15"/>
                  </a:cubicBezTo>
                  <a:cubicBezTo>
                    <a:pt x="9" y="15"/>
                    <a:pt x="7" y="15"/>
                    <a:pt x="7" y="16"/>
                  </a:cubicBezTo>
                  <a:cubicBezTo>
                    <a:pt x="6" y="16"/>
                    <a:pt x="6" y="18"/>
                    <a:pt x="5" y="19"/>
                  </a:cubicBezTo>
                  <a:cubicBezTo>
                    <a:pt x="4" y="20"/>
                    <a:pt x="2" y="20"/>
                    <a:pt x="1" y="22"/>
                  </a:cubicBezTo>
                  <a:cubicBezTo>
                    <a:pt x="1" y="24"/>
                    <a:pt x="3" y="26"/>
                    <a:pt x="3" y="28"/>
                  </a:cubicBezTo>
                  <a:cubicBezTo>
                    <a:pt x="3" y="28"/>
                    <a:pt x="1" y="27"/>
                    <a:pt x="1" y="28"/>
                  </a:cubicBezTo>
                  <a:cubicBezTo>
                    <a:pt x="0" y="28"/>
                    <a:pt x="0" y="29"/>
                    <a:pt x="0" y="30"/>
                  </a:cubicBezTo>
                  <a:cubicBezTo>
                    <a:pt x="0" y="31"/>
                    <a:pt x="1" y="32"/>
                    <a:pt x="1" y="34"/>
                  </a:cubicBezTo>
                  <a:cubicBezTo>
                    <a:pt x="2" y="35"/>
                    <a:pt x="3" y="36"/>
                    <a:pt x="3" y="3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30" name="Freeform 2591"/>
            <p:cNvSpPr>
              <a:spLocks noChangeAspect="1"/>
            </p:cNvSpPr>
            <p:nvPr/>
          </p:nvSpPr>
          <p:spPr bwMode="auto">
            <a:xfrm>
              <a:off x="18663428" y="7244235"/>
              <a:ext cx="574387" cy="447892"/>
            </a:xfrm>
            <a:custGeom>
              <a:avLst/>
              <a:gdLst>
                <a:gd name="T0" fmla="*/ 81 w 71"/>
                <a:gd name="T1" fmla="*/ 30 h 61"/>
                <a:gd name="T2" fmla="*/ 81 w 71"/>
                <a:gd name="T3" fmla="*/ 26 h 61"/>
                <a:gd name="T4" fmla="*/ 80 w 71"/>
                <a:gd name="T5" fmla="*/ 19 h 61"/>
                <a:gd name="T6" fmla="*/ 75 w 71"/>
                <a:gd name="T7" fmla="*/ 14 h 61"/>
                <a:gd name="T8" fmla="*/ 63 w 71"/>
                <a:gd name="T9" fmla="*/ 16 h 61"/>
                <a:gd name="T10" fmla="*/ 51 w 71"/>
                <a:gd name="T11" fmla="*/ 8 h 61"/>
                <a:gd name="T12" fmla="*/ 49 w 71"/>
                <a:gd name="T13" fmla="*/ 5 h 61"/>
                <a:gd name="T14" fmla="*/ 43 w 71"/>
                <a:gd name="T15" fmla="*/ 1 h 61"/>
                <a:gd name="T16" fmla="*/ 40 w 71"/>
                <a:gd name="T17" fmla="*/ 4 h 61"/>
                <a:gd name="T18" fmla="*/ 31 w 71"/>
                <a:gd name="T19" fmla="*/ 16 h 61"/>
                <a:gd name="T20" fmla="*/ 26 w 71"/>
                <a:gd name="T21" fmla="*/ 24 h 61"/>
                <a:gd name="T22" fmla="*/ 18 w 71"/>
                <a:gd name="T23" fmla="*/ 23 h 61"/>
                <a:gd name="T24" fmla="*/ 12 w 71"/>
                <a:gd name="T25" fmla="*/ 23 h 61"/>
                <a:gd name="T26" fmla="*/ 6 w 71"/>
                <a:gd name="T27" fmla="*/ 24 h 61"/>
                <a:gd name="T28" fmla="*/ 0 w 71"/>
                <a:gd name="T29" fmla="*/ 23 h 61"/>
                <a:gd name="T30" fmla="*/ 7 w 71"/>
                <a:gd name="T31" fmla="*/ 37 h 61"/>
                <a:gd name="T32" fmla="*/ 12 w 71"/>
                <a:gd name="T33" fmla="*/ 25 h 61"/>
                <a:gd name="T34" fmla="*/ 20 w 71"/>
                <a:gd name="T35" fmla="*/ 31 h 61"/>
                <a:gd name="T36" fmla="*/ 24 w 71"/>
                <a:gd name="T37" fmla="*/ 42 h 61"/>
                <a:gd name="T38" fmla="*/ 28 w 71"/>
                <a:gd name="T39" fmla="*/ 51 h 61"/>
                <a:gd name="T40" fmla="*/ 36 w 71"/>
                <a:gd name="T41" fmla="*/ 59 h 61"/>
                <a:gd name="T42" fmla="*/ 45 w 71"/>
                <a:gd name="T43" fmla="*/ 63 h 61"/>
                <a:gd name="T44" fmla="*/ 62 w 71"/>
                <a:gd name="T45" fmla="*/ 73 h 61"/>
                <a:gd name="T46" fmla="*/ 53 w 71"/>
                <a:gd name="T47" fmla="*/ 61 h 61"/>
                <a:gd name="T48" fmla="*/ 42 w 71"/>
                <a:gd name="T49" fmla="*/ 49 h 61"/>
                <a:gd name="T50" fmla="*/ 36 w 71"/>
                <a:gd name="T51" fmla="*/ 37 h 61"/>
                <a:gd name="T52" fmla="*/ 34 w 71"/>
                <a:gd name="T53" fmla="*/ 30 h 61"/>
                <a:gd name="T54" fmla="*/ 42 w 71"/>
                <a:gd name="T55" fmla="*/ 32 h 61"/>
                <a:gd name="T56" fmla="*/ 47 w 71"/>
                <a:gd name="T57" fmla="*/ 28 h 61"/>
                <a:gd name="T58" fmla="*/ 55 w 71"/>
                <a:gd name="T59" fmla="*/ 29 h 61"/>
                <a:gd name="T60" fmla="*/ 63 w 71"/>
                <a:gd name="T61" fmla="*/ 32 h 61"/>
                <a:gd name="T62" fmla="*/ 74 w 71"/>
                <a:gd name="T63" fmla="*/ 31 h 61"/>
                <a:gd name="T64" fmla="*/ 79 w 71"/>
                <a:gd name="T65" fmla="*/ 36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61"/>
                <a:gd name="T101" fmla="*/ 71 w 71"/>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61">
                  <a:moveTo>
                    <a:pt x="69" y="29"/>
                  </a:moveTo>
                  <a:cubicBezTo>
                    <a:pt x="69" y="28"/>
                    <a:pt x="68" y="27"/>
                    <a:pt x="68" y="25"/>
                  </a:cubicBezTo>
                  <a:cubicBezTo>
                    <a:pt x="69" y="24"/>
                    <a:pt x="71" y="25"/>
                    <a:pt x="71" y="23"/>
                  </a:cubicBezTo>
                  <a:cubicBezTo>
                    <a:pt x="71" y="22"/>
                    <a:pt x="69" y="23"/>
                    <a:pt x="68" y="22"/>
                  </a:cubicBezTo>
                  <a:cubicBezTo>
                    <a:pt x="67" y="21"/>
                    <a:pt x="67" y="20"/>
                    <a:pt x="67" y="19"/>
                  </a:cubicBezTo>
                  <a:cubicBezTo>
                    <a:pt x="67" y="18"/>
                    <a:pt x="67" y="17"/>
                    <a:pt x="67" y="16"/>
                  </a:cubicBezTo>
                  <a:cubicBezTo>
                    <a:pt x="67" y="14"/>
                    <a:pt x="66" y="13"/>
                    <a:pt x="65" y="12"/>
                  </a:cubicBezTo>
                  <a:cubicBezTo>
                    <a:pt x="64" y="12"/>
                    <a:pt x="63" y="11"/>
                    <a:pt x="63" y="12"/>
                  </a:cubicBezTo>
                  <a:cubicBezTo>
                    <a:pt x="62" y="12"/>
                    <a:pt x="61" y="14"/>
                    <a:pt x="60" y="14"/>
                  </a:cubicBezTo>
                  <a:cubicBezTo>
                    <a:pt x="58" y="14"/>
                    <a:pt x="55" y="14"/>
                    <a:pt x="53" y="13"/>
                  </a:cubicBezTo>
                  <a:cubicBezTo>
                    <a:pt x="51" y="13"/>
                    <a:pt x="48" y="12"/>
                    <a:pt x="46" y="11"/>
                  </a:cubicBezTo>
                  <a:cubicBezTo>
                    <a:pt x="45" y="10"/>
                    <a:pt x="45" y="8"/>
                    <a:pt x="43" y="7"/>
                  </a:cubicBezTo>
                  <a:cubicBezTo>
                    <a:pt x="43" y="7"/>
                    <a:pt x="42" y="7"/>
                    <a:pt x="42" y="7"/>
                  </a:cubicBezTo>
                  <a:cubicBezTo>
                    <a:pt x="41" y="6"/>
                    <a:pt x="42" y="4"/>
                    <a:pt x="41" y="4"/>
                  </a:cubicBezTo>
                  <a:cubicBezTo>
                    <a:pt x="40" y="3"/>
                    <a:pt x="39" y="4"/>
                    <a:pt x="38" y="4"/>
                  </a:cubicBezTo>
                  <a:cubicBezTo>
                    <a:pt x="37" y="3"/>
                    <a:pt x="37" y="2"/>
                    <a:pt x="36" y="1"/>
                  </a:cubicBezTo>
                  <a:cubicBezTo>
                    <a:pt x="35" y="1"/>
                    <a:pt x="34" y="0"/>
                    <a:pt x="33" y="0"/>
                  </a:cubicBezTo>
                  <a:cubicBezTo>
                    <a:pt x="32" y="1"/>
                    <a:pt x="34" y="3"/>
                    <a:pt x="33" y="3"/>
                  </a:cubicBezTo>
                  <a:cubicBezTo>
                    <a:pt x="31" y="5"/>
                    <a:pt x="27" y="4"/>
                    <a:pt x="26" y="6"/>
                  </a:cubicBezTo>
                  <a:cubicBezTo>
                    <a:pt x="25" y="8"/>
                    <a:pt x="27" y="11"/>
                    <a:pt x="26" y="13"/>
                  </a:cubicBezTo>
                  <a:cubicBezTo>
                    <a:pt x="26" y="14"/>
                    <a:pt x="23" y="12"/>
                    <a:pt x="22" y="13"/>
                  </a:cubicBezTo>
                  <a:cubicBezTo>
                    <a:pt x="21" y="15"/>
                    <a:pt x="23" y="18"/>
                    <a:pt x="22" y="20"/>
                  </a:cubicBezTo>
                  <a:cubicBezTo>
                    <a:pt x="21" y="21"/>
                    <a:pt x="20" y="20"/>
                    <a:pt x="18" y="19"/>
                  </a:cubicBezTo>
                  <a:cubicBezTo>
                    <a:pt x="17" y="19"/>
                    <a:pt x="16" y="19"/>
                    <a:pt x="15" y="19"/>
                  </a:cubicBezTo>
                  <a:cubicBezTo>
                    <a:pt x="14" y="18"/>
                    <a:pt x="14" y="17"/>
                    <a:pt x="13" y="17"/>
                  </a:cubicBezTo>
                  <a:cubicBezTo>
                    <a:pt x="12" y="17"/>
                    <a:pt x="11" y="19"/>
                    <a:pt x="10" y="19"/>
                  </a:cubicBezTo>
                  <a:cubicBezTo>
                    <a:pt x="9" y="19"/>
                    <a:pt x="8" y="18"/>
                    <a:pt x="7" y="18"/>
                  </a:cubicBezTo>
                  <a:cubicBezTo>
                    <a:pt x="6" y="19"/>
                    <a:pt x="6" y="19"/>
                    <a:pt x="5" y="20"/>
                  </a:cubicBezTo>
                  <a:cubicBezTo>
                    <a:pt x="4" y="20"/>
                    <a:pt x="3" y="20"/>
                    <a:pt x="2" y="20"/>
                  </a:cubicBezTo>
                  <a:cubicBezTo>
                    <a:pt x="1" y="19"/>
                    <a:pt x="0" y="18"/>
                    <a:pt x="0" y="19"/>
                  </a:cubicBezTo>
                  <a:cubicBezTo>
                    <a:pt x="0" y="21"/>
                    <a:pt x="1" y="23"/>
                    <a:pt x="2" y="26"/>
                  </a:cubicBezTo>
                  <a:cubicBezTo>
                    <a:pt x="3" y="28"/>
                    <a:pt x="3" y="31"/>
                    <a:pt x="6" y="31"/>
                  </a:cubicBezTo>
                  <a:cubicBezTo>
                    <a:pt x="7" y="31"/>
                    <a:pt x="7" y="28"/>
                    <a:pt x="8" y="26"/>
                  </a:cubicBezTo>
                  <a:cubicBezTo>
                    <a:pt x="9" y="24"/>
                    <a:pt x="9" y="22"/>
                    <a:pt x="10" y="21"/>
                  </a:cubicBezTo>
                  <a:cubicBezTo>
                    <a:pt x="11" y="21"/>
                    <a:pt x="13" y="21"/>
                    <a:pt x="13" y="22"/>
                  </a:cubicBezTo>
                  <a:cubicBezTo>
                    <a:pt x="15" y="23"/>
                    <a:pt x="16" y="24"/>
                    <a:pt x="17" y="26"/>
                  </a:cubicBezTo>
                  <a:cubicBezTo>
                    <a:pt x="17" y="28"/>
                    <a:pt x="17" y="29"/>
                    <a:pt x="17" y="31"/>
                  </a:cubicBezTo>
                  <a:cubicBezTo>
                    <a:pt x="18" y="33"/>
                    <a:pt x="19" y="34"/>
                    <a:pt x="20" y="35"/>
                  </a:cubicBezTo>
                  <a:cubicBezTo>
                    <a:pt x="21" y="37"/>
                    <a:pt x="25" y="38"/>
                    <a:pt x="25" y="39"/>
                  </a:cubicBezTo>
                  <a:cubicBezTo>
                    <a:pt x="26" y="40"/>
                    <a:pt x="22" y="42"/>
                    <a:pt x="23" y="43"/>
                  </a:cubicBezTo>
                  <a:cubicBezTo>
                    <a:pt x="24" y="44"/>
                    <a:pt x="26" y="45"/>
                    <a:pt x="27" y="47"/>
                  </a:cubicBezTo>
                  <a:cubicBezTo>
                    <a:pt x="28" y="48"/>
                    <a:pt x="29" y="48"/>
                    <a:pt x="30" y="49"/>
                  </a:cubicBezTo>
                  <a:cubicBezTo>
                    <a:pt x="31" y="50"/>
                    <a:pt x="31" y="52"/>
                    <a:pt x="33" y="53"/>
                  </a:cubicBezTo>
                  <a:cubicBezTo>
                    <a:pt x="34" y="54"/>
                    <a:pt x="37" y="52"/>
                    <a:pt x="38" y="53"/>
                  </a:cubicBezTo>
                  <a:cubicBezTo>
                    <a:pt x="41" y="53"/>
                    <a:pt x="43" y="55"/>
                    <a:pt x="44" y="56"/>
                  </a:cubicBezTo>
                  <a:cubicBezTo>
                    <a:pt x="47" y="57"/>
                    <a:pt x="50" y="59"/>
                    <a:pt x="52" y="61"/>
                  </a:cubicBezTo>
                  <a:cubicBezTo>
                    <a:pt x="51" y="60"/>
                    <a:pt x="50" y="58"/>
                    <a:pt x="49" y="57"/>
                  </a:cubicBezTo>
                  <a:cubicBezTo>
                    <a:pt x="47" y="55"/>
                    <a:pt x="45" y="53"/>
                    <a:pt x="44" y="51"/>
                  </a:cubicBezTo>
                  <a:cubicBezTo>
                    <a:pt x="42" y="49"/>
                    <a:pt x="40" y="47"/>
                    <a:pt x="39" y="45"/>
                  </a:cubicBezTo>
                  <a:cubicBezTo>
                    <a:pt x="37" y="43"/>
                    <a:pt x="36" y="43"/>
                    <a:pt x="35" y="41"/>
                  </a:cubicBezTo>
                  <a:cubicBezTo>
                    <a:pt x="34" y="40"/>
                    <a:pt x="34" y="38"/>
                    <a:pt x="33" y="36"/>
                  </a:cubicBezTo>
                  <a:cubicBezTo>
                    <a:pt x="32" y="34"/>
                    <a:pt x="31" y="33"/>
                    <a:pt x="30" y="31"/>
                  </a:cubicBezTo>
                  <a:cubicBezTo>
                    <a:pt x="29" y="31"/>
                    <a:pt x="28" y="32"/>
                    <a:pt x="28" y="31"/>
                  </a:cubicBezTo>
                  <a:cubicBezTo>
                    <a:pt x="27" y="30"/>
                    <a:pt x="27" y="27"/>
                    <a:pt x="28" y="25"/>
                  </a:cubicBezTo>
                  <a:cubicBezTo>
                    <a:pt x="28" y="25"/>
                    <a:pt x="29" y="23"/>
                    <a:pt x="30" y="24"/>
                  </a:cubicBezTo>
                  <a:cubicBezTo>
                    <a:pt x="32" y="24"/>
                    <a:pt x="33" y="27"/>
                    <a:pt x="35" y="27"/>
                  </a:cubicBezTo>
                  <a:cubicBezTo>
                    <a:pt x="36" y="28"/>
                    <a:pt x="36" y="25"/>
                    <a:pt x="37" y="25"/>
                  </a:cubicBezTo>
                  <a:cubicBezTo>
                    <a:pt x="37" y="24"/>
                    <a:pt x="38" y="23"/>
                    <a:pt x="39" y="23"/>
                  </a:cubicBezTo>
                  <a:cubicBezTo>
                    <a:pt x="40" y="23"/>
                    <a:pt x="40" y="25"/>
                    <a:pt x="41" y="25"/>
                  </a:cubicBezTo>
                  <a:cubicBezTo>
                    <a:pt x="43" y="25"/>
                    <a:pt x="44" y="24"/>
                    <a:pt x="46" y="24"/>
                  </a:cubicBezTo>
                  <a:cubicBezTo>
                    <a:pt x="48" y="24"/>
                    <a:pt x="51" y="24"/>
                    <a:pt x="53" y="25"/>
                  </a:cubicBezTo>
                  <a:cubicBezTo>
                    <a:pt x="53" y="25"/>
                    <a:pt x="53" y="27"/>
                    <a:pt x="53" y="27"/>
                  </a:cubicBezTo>
                  <a:cubicBezTo>
                    <a:pt x="54" y="27"/>
                    <a:pt x="54" y="26"/>
                    <a:pt x="55" y="26"/>
                  </a:cubicBezTo>
                  <a:cubicBezTo>
                    <a:pt x="57" y="25"/>
                    <a:pt x="60" y="26"/>
                    <a:pt x="62" y="26"/>
                  </a:cubicBezTo>
                  <a:cubicBezTo>
                    <a:pt x="63" y="26"/>
                    <a:pt x="64" y="26"/>
                    <a:pt x="65" y="27"/>
                  </a:cubicBezTo>
                  <a:cubicBezTo>
                    <a:pt x="66" y="28"/>
                    <a:pt x="65" y="29"/>
                    <a:pt x="66" y="30"/>
                  </a:cubicBezTo>
                  <a:cubicBezTo>
                    <a:pt x="67" y="31"/>
                    <a:pt x="68" y="29"/>
                    <a:pt x="69" y="29"/>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31" name="Freeform 2592"/>
            <p:cNvSpPr>
              <a:spLocks noChangeAspect="1"/>
            </p:cNvSpPr>
            <p:nvPr/>
          </p:nvSpPr>
          <p:spPr bwMode="auto">
            <a:xfrm>
              <a:off x="18879863" y="7404197"/>
              <a:ext cx="391250" cy="343915"/>
            </a:xfrm>
            <a:custGeom>
              <a:avLst/>
              <a:gdLst>
                <a:gd name="T0" fmla="*/ 30 w 49"/>
                <a:gd name="T1" fmla="*/ 46 h 46"/>
                <a:gd name="T2" fmla="*/ 26 w 49"/>
                <a:gd name="T3" fmla="*/ 41 h 46"/>
                <a:gd name="T4" fmla="*/ 20 w 49"/>
                <a:gd name="T5" fmla="*/ 34 h 46"/>
                <a:gd name="T6" fmla="*/ 14 w 49"/>
                <a:gd name="T7" fmla="*/ 27 h 46"/>
                <a:gd name="T8" fmla="*/ 10 w 49"/>
                <a:gd name="T9" fmla="*/ 22 h 46"/>
                <a:gd name="T10" fmla="*/ 7 w 49"/>
                <a:gd name="T11" fmla="*/ 16 h 46"/>
                <a:gd name="T12" fmla="*/ 4 w 49"/>
                <a:gd name="T13" fmla="*/ 10 h 46"/>
                <a:gd name="T14" fmla="*/ 1 w 49"/>
                <a:gd name="T15" fmla="*/ 10 h 46"/>
                <a:gd name="T16" fmla="*/ 1 w 49"/>
                <a:gd name="T17" fmla="*/ 2 h 46"/>
                <a:gd name="T18" fmla="*/ 4 w 49"/>
                <a:gd name="T19" fmla="*/ 1 h 46"/>
                <a:gd name="T20" fmla="*/ 10 w 49"/>
                <a:gd name="T21" fmla="*/ 5 h 46"/>
                <a:gd name="T22" fmla="*/ 12 w 49"/>
                <a:gd name="T23" fmla="*/ 2 h 46"/>
                <a:gd name="T24" fmla="*/ 14 w 49"/>
                <a:gd name="T25" fmla="*/ 0 h 46"/>
                <a:gd name="T26" fmla="*/ 17 w 49"/>
                <a:gd name="T27" fmla="*/ 2 h 46"/>
                <a:gd name="T28" fmla="*/ 23 w 49"/>
                <a:gd name="T29" fmla="*/ 1 h 46"/>
                <a:gd name="T30" fmla="*/ 31 w 49"/>
                <a:gd name="T31" fmla="*/ 2 h 46"/>
                <a:gd name="T32" fmla="*/ 31 w 49"/>
                <a:gd name="T33" fmla="*/ 5 h 46"/>
                <a:gd name="T34" fmla="*/ 34 w 49"/>
                <a:gd name="T35" fmla="*/ 4 h 46"/>
                <a:gd name="T36" fmla="*/ 42 w 49"/>
                <a:gd name="T37" fmla="*/ 4 h 46"/>
                <a:gd name="T38" fmla="*/ 46 w 49"/>
                <a:gd name="T39" fmla="*/ 5 h 46"/>
                <a:gd name="T40" fmla="*/ 47 w 49"/>
                <a:gd name="T41" fmla="*/ 9 h 46"/>
                <a:gd name="T42" fmla="*/ 51 w 49"/>
                <a:gd name="T43" fmla="*/ 7 h 46"/>
                <a:gd name="T44" fmla="*/ 54 w 49"/>
                <a:gd name="T45" fmla="*/ 7 h 46"/>
                <a:gd name="T46" fmla="*/ 51 w 49"/>
                <a:gd name="T47" fmla="*/ 18 h 46"/>
                <a:gd name="T48" fmla="*/ 58 w 49"/>
                <a:gd name="T49" fmla="*/ 26 h 46"/>
                <a:gd name="T50" fmla="*/ 53 w 49"/>
                <a:gd name="T51" fmla="*/ 26 h 46"/>
                <a:gd name="T52" fmla="*/ 58 w 49"/>
                <a:gd name="T53" fmla="*/ 34 h 46"/>
                <a:gd name="T54" fmla="*/ 53 w 49"/>
                <a:gd name="T55" fmla="*/ 34 h 46"/>
                <a:gd name="T56" fmla="*/ 49 w 49"/>
                <a:gd name="T57" fmla="*/ 35 h 46"/>
                <a:gd name="T58" fmla="*/ 49 w 49"/>
                <a:gd name="T59" fmla="*/ 40 h 46"/>
                <a:gd name="T60" fmla="*/ 45 w 49"/>
                <a:gd name="T61" fmla="*/ 45 h 46"/>
                <a:gd name="T62" fmla="*/ 41 w 49"/>
                <a:gd name="T63" fmla="*/ 49 h 46"/>
                <a:gd name="T64" fmla="*/ 42 w 49"/>
                <a:gd name="T65" fmla="*/ 56 h 46"/>
                <a:gd name="T66" fmla="*/ 34 w 49"/>
                <a:gd name="T67" fmla="*/ 49 h 46"/>
                <a:gd name="T68" fmla="*/ 30 w 49"/>
                <a:gd name="T69" fmla="*/ 46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46"/>
                <a:gd name="T107" fmla="*/ 49 w 49"/>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46">
                  <a:moveTo>
                    <a:pt x="25" y="38"/>
                  </a:moveTo>
                  <a:cubicBezTo>
                    <a:pt x="24" y="37"/>
                    <a:pt x="23" y="35"/>
                    <a:pt x="22" y="34"/>
                  </a:cubicBezTo>
                  <a:cubicBezTo>
                    <a:pt x="20" y="32"/>
                    <a:pt x="18" y="30"/>
                    <a:pt x="17" y="28"/>
                  </a:cubicBezTo>
                  <a:cubicBezTo>
                    <a:pt x="15" y="26"/>
                    <a:pt x="13" y="24"/>
                    <a:pt x="12" y="22"/>
                  </a:cubicBezTo>
                  <a:cubicBezTo>
                    <a:pt x="10" y="20"/>
                    <a:pt x="9" y="20"/>
                    <a:pt x="8" y="18"/>
                  </a:cubicBezTo>
                  <a:cubicBezTo>
                    <a:pt x="7" y="17"/>
                    <a:pt x="7" y="15"/>
                    <a:pt x="6" y="13"/>
                  </a:cubicBezTo>
                  <a:cubicBezTo>
                    <a:pt x="5" y="11"/>
                    <a:pt x="4" y="10"/>
                    <a:pt x="3" y="8"/>
                  </a:cubicBezTo>
                  <a:cubicBezTo>
                    <a:pt x="2" y="8"/>
                    <a:pt x="1" y="9"/>
                    <a:pt x="1" y="8"/>
                  </a:cubicBezTo>
                  <a:cubicBezTo>
                    <a:pt x="0" y="7"/>
                    <a:pt x="0" y="4"/>
                    <a:pt x="1" y="2"/>
                  </a:cubicBezTo>
                  <a:cubicBezTo>
                    <a:pt x="1" y="2"/>
                    <a:pt x="2" y="0"/>
                    <a:pt x="3" y="1"/>
                  </a:cubicBezTo>
                  <a:cubicBezTo>
                    <a:pt x="5" y="1"/>
                    <a:pt x="6" y="4"/>
                    <a:pt x="8" y="4"/>
                  </a:cubicBezTo>
                  <a:cubicBezTo>
                    <a:pt x="9" y="5"/>
                    <a:pt x="9" y="2"/>
                    <a:pt x="10" y="2"/>
                  </a:cubicBezTo>
                  <a:cubicBezTo>
                    <a:pt x="10" y="1"/>
                    <a:pt x="11" y="0"/>
                    <a:pt x="12" y="0"/>
                  </a:cubicBezTo>
                  <a:cubicBezTo>
                    <a:pt x="13" y="0"/>
                    <a:pt x="13" y="2"/>
                    <a:pt x="14" y="2"/>
                  </a:cubicBezTo>
                  <a:cubicBezTo>
                    <a:pt x="16" y="2"/>
                    <a:pt x="17" y="1"/>
                    <a:pt x="19" y="1"/>
                  </a:cubicBezTo>
                  <a:cubicBezTo>
                    <a:pt x="21" y="1"/>
                    <a:pt x="24" y="1"/>
                    <a:pt x="26" y="2"/>
                  </a:cubicBezTo>
                  <a:cubicBezTo>
                    <a:pt x="26" y="2"/>
                    <a:pt x="26" y="4"/>
                    <a:pt x="26" y="4"/>
                  </a:cubicBezTo>
                  <a:cubicBezTo>
                    <a:pt x="27" y="4"/>
                    <a:pt x="27" y="3"/>
                    <a:pt x="28" y="3"/>
                  </a:cubicBezTo>
                  <a:cubicBezTo>
                    <a:pt x="30" y="2"/>
                    <a:pt x="33" y="3"/>
                    <a:pt x="35" y="3"/>
                  </a:cubicBezTo>
                  <a:cubicBezTo>
                    <a:pt x="36" y="3"/>
                    <a:pt x="37" y="3"/>
                    <a:pt x="38" y="4"/>
                  </a:cubicBezTo>
                  <a:cubicBezTo>
                    <a:pt x="39" y="5"/>
                    <a:pt x="38" y="6"/>
                    <a:pt x="39" y="7"/>
                  </a:cubicBezTo>
                  <a:cubicBezTo>
                    <a:pt x="40" y="8"/>
                    <a:pt x="41" y="6"/>
                    <a:pt x="42" y="6"/>
                  </a:cubicBezTo>
                  <a:cubicBezTo>
                    <a:pt x="43" y="6"/>
                    <a:pt x="45" y="5"/>
                    <a:pt x="45" y="6"/>
                  </a:cubicBezTo>
                  <a:cubicBezTo>
                    <a:pt x="45" y="9"/>
                    <a:pt x="41" y="12"/>
                    <a:pt x="42" y="15"/>
                  </a:cubicBezTo>
                  <a:cubicBezTo>
                    <a:pt x="43" y="18"/>
                    <a:pt x="47" y="18"/>
                    <a:pt x="48" y="21"/>
                  </a:cubicBezTo>
                  <a:cubicBezTo>
                    <a:pt x="49" y="22"/>
                    <a:pt x="44" y="20"/>
                    <a:pt x="44" y="21"/>
                  </a:cubicBezTo>
                  <a:cubicBezTo>
                    <a:pt x="44" y="24"/>
                    <a:pt x="48" y="25"/>
                    <a:pt x="48" y="28"/>
                  </a:cubicBezTo>
                  <a:cubicBezTo>
                    <a:pt x="48" y="30"/>
                    <a:pt x="45" y="28"/>
                    <a:pt x="44" y="28"/>
                  </a:cubicBezTo>
                  <a:cubicBezTo>
                    <a:pt x="42" y="28"/>
                    <a:pt x="41" y="29"/>
                    <a:pt x="41" y="29"/>
                  </a:cubicBezTo>
                  <a:cubicBezTo>
                    <a:pt x="40" y="30"/>
                    <a:pt x="42" y="32"/>
                    <a:pt x="41" y="33"/>
                  </a:cubicBezTo>
                  <a:cubicBezTo>
                    <a:pt x="38" y="33"/>
                    <a:pt x="37" y="35"/>
                    <a:pt x="37" y="37"/>
                  </a:cubicBezTo>
                  <a:cubicBezTo>
                    <a:pt x="37" y="38"/>
                    <a:pt x="35" y="39"/>
                    <a:pt x="34" y="40"/>
                  </a:cubicBezTo>
                  <a:cubicBezTo>
                    <a:pt x="34" y="42"/>
                    <a:pt x="35" y="44"/>
                    <a:pt x="35" y="46"/>
                  </a:cubicBezTo>
                  <a:cubicBezTo>
                    <a:pt x="33" y="44"/>
                    <a:pt x="30" y="42"/>
                    <a:pt x="28" y="40"/>
                  </a:cubicBezTo>
                  <a:cubicBezTo>
                    <a:pt x="27" y="40"/>
                    <a:pt x="26" y="39"/>
                    <a:pt x="25" y="38"/>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32" name="Freeform 2593"/>
            <p:cNvSpPr>
              <a:spLocks noChangeAspect="1"/>
            </p:cNvSpPr>
            <p:nvPr/>
          </p:nvSpPr>
          <p:spPr bwMode="auto">
            <a:xfrm>
              <a:off x="19154571" y="7284223"/>
              <a:ext cx="441191" cy="543869"/>
            </a:xfrm>
            <a:custGeom>
              <a:avLst/>
              <a:gdLst>
                <a:gd name="T0" fmla="*/ 25 w 55"/>
                <a:gd name="T1" fmla="*/ 1 h 74"/>
                <a:gd name="T2" fmla="*/ 29 w 55"/>
                <a:gd name="T3" fmla="*/ 7 h 74"/>
                <a:gd name="T4" fmla="*/ 32 w 55"/>
                <a:gd name="T5" fmla="*/ 12 h 74"/>
                <a:gd name="T6" fmla="*/ 35 w 55"/>
                <a:gd name="T7" fmla="*/ 18 h 74"/>
                <a:gd name="T8" fmla="*/ 43 w 55"/>
                <a:gd name="T9" fmla="*/ 23 h 74"/>
                <a:gd name="T10" fmla="*/ 43 w 55"/>
                <a:gd name="T11" fmla="*/ 30 h 74"/>
                <a:gd name="T12" fmla="*/ 50 w 55"/>
                <a:gd name="T13" fmla="*/ 34 h 74"/>
                <a:gd name="T14" fmla="*/ 55 w 55"/>
                <a:gd name="T15" fmla="*/ 36 h 74"/>
                <a:gd name="T16" fmla="*/ 56 w 55"/>
                <a:gd name="T17" fmla="*/ 32 h 74"/>
                <a:gd name="T18" fmla="*/ 60 w 55"/>
                <a:gd name="T19" fmla="*/ 35 h 74"/>
                <a:gd name="T20" fmla="*/ 58 w 55"/>
                <a:gd name="T21" fmla="*/ 37 h 74"/>
                <a:gd name="T22" fmla="*/ 59 w 55"/>
                <a:gd name="T23" fmla="*/ 40 h 74"/>
                <a:gd name="T24" fmla="*/ 55 w 55"/>
                <a:gd name="T25" fmla="*/ 46 h 74"/>
                <a:gd name="T26" fmla="*/ 55 w 55"/>
                <a:gd name="T27" fmla="*/ 55 h 74"/>
                <a:gd name="T28" fmla="*/ 61 w 55"/>
                <a:gd name="T29" fmla="*/ 61 h 74"/>
                <a:gd name="T30" fmla="*/ 65 w 55"/>
                <a:gd name="T31" fmla="*/ 65 h 74"/>
                <a:gd name="T32" fmla="*/ 58 w 55"/>
                <a:gd name="T33" fmla="*/ 69 h 74"/>
                <a:gd name="T34" fmla="*/ 58 w 55"/>
                <a:gd name="T35" fmla="*/ 78 h 74"/>
                <a:gd name="T36" fmla="*/ 54 w 55"/>
                <a:gd name="T37" fmla="*/ 81 h 74"/>
                <a:gd name="T38" fmla="*/ 46 w 55"/>
                <a:gd name="T39" fmla="*/ 79 h 74"/>
                <a:gd name="T40" fmla="*/ 42 w 55"/>
                <a:gd name="T41" fmla="*/ 83 h 74"/>
                <a:gd name="T42" fmla="*/ 38 w 55"/>
                <a:gd name="T43" fmla="*/ 82 h 74"/>
                <a:gd name="T44" fmla="*/ 35 w 55"/>
                <a:gd name="T45" fmla="*/ 85 h 74"/>
                <a:gd name="T46" fmla="*/ 35 w 55"/>
                <a:gd name="T47" fmla="*/ 89 h 74"/>
                <a:gd name="T48" fmla="*/ 32 w 55"/>
                <a:gd name="T49" fmla="*/ 89 h 74"/>
                <a:gd name="T50" fmla="*/ 32 w 55"/>
                <a:gd name="T51" fmla="*/ 82 h 74"/>
                <a:gd name="T52" fmla="*/ 28 w 55"/>
                <a:gd name="T53" fmla="*/ 77 h 74"/>
                <a:gd name="T54" fmla="*/ 22 w 55"/>
                <a:gd name="T55" fmla="*/ 75 h 74"/>
                <a:gd name="T56" fmla="*/ 18 w 55"/>
                <a:gd name="T57" fmla="*/ 75 h 74"/>
                <a:gd name="T58" fmla="*/ 16 w 55"/>
                <a:gd name="T59" fmla="*/ 79 h 74"/>
                <a:gd name="T60" fmla="*/ 11 w 55"/>
                <a:gd name="T61" fmla="*/ 81 h 74"/>
                <a:gd name="T62" fmla="*/ 16 w 55"/>
                <a:gd name="T63" fmla="*/ 84 h 74"/>
                <a:gd name="T64" fmla="*/ 16 w 55"/>
                <a:gd name="T65" fmla="*/ 89 h 74"/>
                <a:gd name="T66" fmla="*/ 8 w 55"/>
                <a:gd name="T67" fmla="*/ 82 h 74"/>
                <a:gd name="T68" fmla="*/ 4 w 55"/>
                <a:gd name="T69" fmla="*/ 79 h 74"/>
                <a:gd name="T70" fmla="*/ 6 w 55"/>
                <a:gd name="T71" fmla="*/ 77 h 74"/>
                <a:gd name="T72" fmla="*/ 5 w 55"/>
                <a:gd name="T73" fmla="*/ 76 h 74"/>
                <a:gd name="T74" fmla="*/ 1 w 55"/>
                <a:gd name="T75" fmla="*/ 76 h 74"/>
                <a:gd name="T76" fmla="*/ 0 w 55"/>
                <a:gd name="T77" fmla="*/ 69 h 74"/>
                <a:gd name="T78" fmla="*/ 4 w 55"/>
                <a:gd name="T79" fmla="*/ 65 h 74"/>
                <a:gd name="T80" fmla="*/ 8 w 55"/>
                <a:gd name="T81" fmla="*/ 60 h 74"/>
                <a:gd name="T82" fmla="*/ 8 w 55"/>
                <a:gd name="T83" fmla="*/ 55 h 74"/>
                <a:gd name="T84" fmla="*/ 12 w 55"/>
                <a:gd name="T85" fmla="*/ 54 h 74"/>
                <a:gd name="T86" fmla="*/ 17 w 55"/>
                <a:gd name="T87" fmla="*/ 54 h 74"/>
                <a:gd name="T88" fmla="*/ 12 w 55"/>
                <a:gd name="T89" fmla="*/ 46 h 74"/>
                <a:gd name="T90" fmla="*/ 17 w 55"/>
                <a:gd name="T91" fmla="*/ 46 h 74"/>
                <a:gd name="T92" fmla="*/ 10 w 55"/>
                <a:gd name="T93" fmla="*/ 38 h 74"/>
                <a:gd name="T94" fmla="*/ 13 w 55"/>
                <a:gd name="T95" fmla="*/ 28 h 74"/>
                <a:gd name="T96" fmla="*/ 10 w 55"/>
                <a:gd name="T97" fmla="*/ 28 h 74"/>
                <a:gd name="T98" fmla="*/ 8 w 55"/>
                <a:gd name="T99" fmla="*/ 23 h 74"/>
                <a:gd name="T100" fmla="*/ 12 w 55"/>
                <a:gd name="T101" fmla="*/ 20 h 74"/>
                <a:gd name="T102" fmla="*/ 8 w 55"/>
                <a:gd name="T103" fmla="*/ 19 h 74"/>
                <a:gd name="T104" fmla="*/ 7 w 55"/>
                <a:gd name="T105" fmla="*/ 16 h 74"/>
                <a:gd name="T106" fmla="*/ 7 w 55"/>
                <a:gd name="T107" fmla="*/ 12 h 74"/>
                <a:gd name="T108" fmla="*/ 5 w 55"/>
                <a:gd name="T109" fmla="*/ 7 h 74"/>
                <a:gd name="T110" fmla="*/ 8 w 55"/>
                <a:gd name="T111" fmla="*/ 4 h 74"/>
                <a:gd name="T112" fmla="*/ 14 w 55"/>
                <a:gd name="T113" fmla="*/ 2 h 74"/>
                <a:gd name="T114" fmla="*/ 18 w 55"/>
                <a:gd name="T115" fmla="*/ 0 h 74"/>
                <a:gd name="T116" fmla="*/ 25 w 55"/>
                <a:gd name="T117" fmla="*/ 1 h 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
                <a:gd name="T178" fmla="*/ 0 h 74"/>
                <a:gd name="T179" fmla="*/ 55 w 55"/>
                <a:gd name="T180" fmla="*/ 74 h 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 h="74">
                  <a:moveTo>
                    <a:pt x="21" y="1"/>
                  </a:moveTo>
                  <a:cubicBezTo>
                    <a:pt x="22" y="3"/>
                    <a:pt x="23" y="5"/>
                    <a:pt x="24" y="6"/>
                  </a:cubicBezTo>
                  <a:cubicBezTo>
                    <a:pt x="25" y="8"/>
                    <a:pt x="26" y="8"/>
                    <a:pt x="27" y="10"/>
                  </a:cubicBezTo>
                  <a:cubicBezTo>
                    <a:pt x="28" y="11"/>
                    <a:pt x="28" y="13"/>
                    <a:pt x="29" y="15"/>
                  </a:cubicBezTo>
                  <a:cubicBezTo>
                    <a:pt x="31" y="17"/>
                    <a:pt x="34" y="17"/>
                    <a:pt x="36" y="19"/>
                  </a:cubicBezTo>
                  <a:cubicBezTo>
                    <a:pt x="37" y="20"/>
                    <a:pt x="34" y="23"/>
                    <a:pt x="36" y="25"/>
                  </a:cubicBezTo>
                  <a:cubicBezTo>
                    <a:pt x="37" y="27"/>
                    <a:pt x="40" y="27"/>
                    <a:pt x="42" y="28"/>
                  </a:cubicBezTo>
                  <a:cubicBezTo>
                    <a:pt x="43" y="28"/>
                    <a:pt x="44" y="30"/>
                    <a:pt x="46" y="30"/>
                  </a:cubicBezTo>
                  <a:cubicBezTo>
                    <a:pt x="47" y="30"/>
                    <a:pt x="46" y="27"/>
                    <a:pt x="47" y="27"/>
                  </a:cubicBezTo>
                  <a:cubicBezTo>
                    <a:pt x="49" y="27"/>
                    <a:pt x="50" y="28"/>
                    <a:pt x="50" y="29"/>
                  </a:cubicBezTo>
                  <a:cubicBezTo>
                    <a:pt x="51" y="30"/>
                    <a:pt x="49" y="30"/>
                    <a:pt x="48" y="31"/>
                  </a:cubicBezTo>
                  <a:cubicBezTo>
                    <a:pt x="48" y="32"/>
                    <a:pt x="49" y="32"/>
                    <a:pt x="49" y="33"/>
                  </a:cubicBezTo>
                  <a:cubicBezTo>
                    <a:pt x="48" y="35"/>
                    <a:pt x="46" y="36"/>
                    <a:pt x="46" y="38"/>
                  </a:cubicBezTo>
                  <a:cubicBezTo>
                    <a:pt x="45" y="40"/>
                    <a:pt x="45" y="43"/>
                    <a:pt x="46" y="46"/>
                  </a:cubicBezTo>
                  <a:cubicBezTo>
                    <a:pt x="47" y="48"/>
                    <a:pt x="50" y="49"/>
                    <a:pt x="51" y="51"/>
                  </a:cubicBezTo>
                  <a:cubicBezTo>
                    <a:pt x="52" y="52"/>
                    <a:pt x="55" y="53"/>
                    <a:pt x="54" y="54"/>
                  </a:cubicBezTo>
                  <a:cubicBezTo>
                    <a:pt x="53" y="56"/>
                    <a:pt x="49" y="55"/>
                    <a:pt x="48" y="57"/>
                  </a:cubicBezTo>
                  <a:cubicBezTo>
                    <a:pt x="47" y="60"/>
                    <a:pt x="48" y="63"/>
                    <a:pt x="48" y="65"/>
                  </a:cubicBezTo>
                  <a:cubicBezTo>
                    <a:pt x="47" y="66"/>
                    <a:pt x="46" y="66"/>
                    <a:pt x="45" y="67"/>
                  </a:cubicBezTo>
                  <a:cubicBezTo>
                    <a:pt x="43" y="67"/>
                    <a:pt x="40" y="66"/>
                    <a:pt x="38" y="66"/>
                  </a:cubicBezTo>
                  <a:cubicBezTo>
                    <a:pt x="37" y="67"/>
                    <a:pt x="36" y="69"/>
                    <a:pt x="35" y="69"/>
                  </a:cubicBezTo>
                  <a:cubicBezTo>
                    <a:pt x="34" y="70"/>
                    <a:pt x="33" y="68"/>
                    <a:pt x="32" y="68"/>
                  </a:cubicBezTo>
                  <a:cubicBezTo>
                    <a:pt x="31" y="68"/>
                    <a:pt x="30" y="69"/>
                    <a:pt x="29" y="71"/>
                  </a:cubicBezTo>
                  <a:cubicBezTo>
                    <a:pt x="29" y="71"/>
                    <a:pt x="30" y="73"/>
                    <a:pt x="29" y="74"/>
                  </a:cubicBezTo>
                  <a:cubicBezTo>
                    <a:pt x="29" y="74"/>
                    <a:pt x="28" y="74"/>
                    <a:pt x="27" y="74"/>
                  </a:cubicBezTo>
                  <a:cubicBezTo>
                    <a:pt x="27" y="72"/>
                    <a:pt x="27" y="70"/>
                    <a:pt x="27" y="68"/>
                  </a:cubicBezTo>
                  <a:cubicBezTo>
                    <a:pt x="26" y="66"/>
                    <a:pt x="24" y="65"/>
                    <a:pt x="23" y="64"/>
                  </a:cubicBezTo>
                  <a:cubicBezTo>
                    <a:pt x="21" y="63"/>
                    <a:pt x="20" y="63"/>
                    <a:pt x="18" y="62"/>
                  </a:cubicBezTo>
                  <a:cubicBezTo>
                    <a:pt x="17" y="62"/>
                    <a:pt x="16" y="61"/>
                    <a:pt x="15" y="62"/>
                  </a:cubicBezTo>
                  <a:cubicBezTo>
                    <a:pt x="14" y="63"/>
                    <a:pt x="14" y="65"/>
                    <a:pt x="13" y="66"/>
                  </a:cubicBezTo>
                  <a:cubicBezTo>
                    <a:pt x="11" y="66"/>
                    <a:pt x="8" y="65"/>
                    <a:pt x="9" y="67"/>
                  </a:cubicBezTo>
                  <a:cubicBezTo>
                    <a:pt x="9" y="69"/>
                    <a:pt x="12" y="69"/>
                    <a:pt x="13" y="70"/>
                  </a:cubicBezTo>
                  <a:cubicBezTo>
                    <a:pt x="13" y="71"/>
                    <a:pt x="13" y="73"/>
                    <a:pt x="13" y="74"/>
                  </a:cubicBezTo>
                  <a:cubicBezTo>
                    <a:pt x="11" y="72"/>
                    <a:pt x="9" y="69"/>
                    <a:pt x="7" y="68"/>
                  </a:cubicBezTo>
                  <a:cubicBezTo>
                    <a:pt x="6" y="67"/>
                    <a:pt x="4" y="67"/>
                    <a:pt x="3" y="66"/>
                  </a:cubicBezTo>
                  <a:cubicBezTo>
                    <a:pt x="3" y="65"/>
                    <a:pt x="5" y="65"/>
                    <a:pt x="5" y="64"/>
                  </a:cubicBezTo>
                  <a:cubicBezTo>
                    <a:pt x="5" y="64"/>
                    <a:pt x="5" y="63"/>
                    <a:pt x="4" y="63"/>
                  </a:cubicBezTo>
                  <a:cubicBezTo>
                    <a:pt x="3" y="63"/>
                    <a:pt x="2" y="63"/>
                    <a:pt x="1" y="63"/>
                  </a:cubicBezTo>
                  <a:cubicBezTo>
                    <a:pt x="1" y="61"/>
                    <a:pt x="0" y="59"/>
                    <a:pt x="0" y="57"/>
                  </a:cubicBezTo>
                  <a:cubicBezTo>
                    <a:pt x="1" y="56"/>
                    <a:pt x="3" y="55"/>
                    <a:pt x="3" y="54"/>
                  </a:cubicBezTo>
                  <a:cubicBezTo>
                    <a:pt x="3" y="52"/>
                    <a:pt x="4" y="50"/>
                    <a:pt x="7" y="50"/>
                  </a:cubicBezTo>
                  <a:cubicBezTo>
                    <a:pt x="8" y="49"/>
                    <a:pt x="6" y="47"/>
                    <a:pt x="7" y="46"/>
                  </a:cubicBezTo>
                  <a:cubicBezTo>
                    <a:pt x="7" y="46"/>
                    <a:pt x="8" y="45"/>
                    <a:pt x="10" y="45"/>
                  </a:cubicBezTo>
                  <a:cubicBezTo>
                    <a:pt x="11" y="45"/>
                    <a:pt x="14" y="47"/>
                    <a:pt x="14" y="45"/>
                  </a:cubicBezTo>
                  <a:cubicBezTo>
                    <a:pt x="14" y="42"/>
                    <a:pt x="10" y="41"/>
                    <a:pt x="10" y="38"/>
                  </a:cubicBezTo>
                  <a:cubicBezTo>
                    <a:pt x="10" y="37"/>
                    <a:pt x="15" y="39"/>
                    <a:pt x="14" y="38"/>
                  </a:cubicBezTo>
                  <a:cubicBezTo>
                    <a:pt x="13" y="35"/>
                    <a:pt x="9" y="35"/>
                    <a:pt x="8" y="32"/>
                  </a:cubicBezTo>
                  <a:cubicBezTo>
                    <a:pt x="7" y="29"/>
                    <a:pt x="11" y="26"/>
                    <a:pt x="11" y="23"/>
                  </a:cubicBezTo>
                  <a:cubicBezTo>
                    <a:pt x="11" y="22"/>
                    <a:pt x="9" y="23"/>
                    <a:pt x="8" y="23"/>
                  </a:cubicBezTo>
                  <a:cubicBezTo>
                    <a:pt x="8" y="22"/>
                    <a:pt x="7" y="21"/>
                    <a:pt x="7" y="19"/>
                  </a:cubicBezTo>
                  <a:cubicBezTo>
                    <a:pt x="8" y="18"/>
                    <a:pt x="10" y="19"/>
                    <a:pt x="10" y="17"/>
                  </a:cubicBezTo>
                  <a:cubicBezTo>
                    <a:pt x="10" y="16"/>
                    <a:pt x="8" y="17"/>
                    <a:pt x="7" y="16"/>
                  </a:cubicBezTo>
                  <a:cubicBezTo>
                    <a:pt x="6" y="15"/>
                    <a:pt x="6" y="14"/>
                    <a:pt x="6" y="13"/>
                  </a:cubicBezTo>
                  <a:cubicBezTo>
                    <a:pt x="6" y="12"/>
                    <a:pt x="6" y="11"/>
                    <a:pt x="6" y="10"/>
                  </a:cubicBezTo>
                  <a:cubicBezTo>
                    <a:pt x="6" y="8"/>
                    <a:pt x="5" y="7"/>
                    <a:pt x="4" y="6"/>
                  </a:cubicBezTo>
                  <a:cubicBezTo>
                    <a:pt x="5" y="5"/>
                    <a:pt x="6" y="4"/>
                    <a:pt x="7" y="3"/>
                  </a:cubicBezTo>
                  <a:cubicBezTo>
                    <a:pt x="9" y="2"/>
                    <a:pt x="10" y="2"/>
                    <a:pt x="12" y="2"/>
                  </a:cubicBezTo>
                  <a:cubicBezTo>
                    <a:pt x="13" y="2"/>
                    <a:pt x="14" y="0"/>
                    <a:pt x="15" y="0"/>
                  </a:cubicBezTo>
                  <a:cubicBezTo>
                    <a:pt x="18" y="0"/>
                    <a:pt x="19" y="1"/>
                    <a:pt x="21" y="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333" name="Freeform 2594"/>
            <p:cNvSpPr>
              <a:spLocks noChangeAspect="1"/>
            </p:cNvSpPr>
            <p:nvPr/>
          </p:nvSpPr>
          <p:spPr bwMode="auto">
            <a:xfrm>
              <a:off x="19362678" y="7764108"/>
              <a:ext cx="241410" cy="183958"/>
            </a:xfrm>
            <a:custGeom>
              <a:avLst/>
              <a:gdLst>
                <a:gd name="T0" fmla="*/ 35 w 30"/>
                <a:gd name="T1" fmla="*/ 19 h 26"/>
                <a:gd name="T2" fmla="*/ 31 w 30"/>
                <a:gd name="T3" fmla="*/ 20 h 26"/>
                <a:gd name="T4" fmla="*/ 22 w 30"/>
                <a:gd name="T5" fmla="*/ 24 h 26"/>
                <a:gd name="T6" fmla="*/ 17 w 30"/>
                <a:gd name="T7" fmla="*/ 30 h 26"/>
                <a:gd name="T8" fmla="*/ 8 w 30"/>
                <a:gd name="T9" fmla="*/ 31 h 26"/>
                <a:gd name="T10" fmla="*/ 5 w 30"/>
                <a:gd name="T11" fmla="*/ 29 h 26"/>
                <a:gd name="T12" fmla="*/ 1 w 30"/>
                <a:gd name="T13" fmla="*/ 24 h 26"/>
                <a:gd name="T14" fmla="*/ 1 w 30"/>
                <a:gd name="T15" fmla="*/ 17 h 26"/>
                <a:gd name="T16" fmla="*/ 1 w 30"/>
                <a:gd name="T17" fmla="*/ 11 h 26"/>
                <a:gd name="T18" fmla="*/ 4 w 30"/>
                <a:gd name="T19" fmla="*/ 11 h 26"/>
                <a:gd name="T20" fmla="*/ 4 w 30"/>
                <a:gd name="T21" fmla="*/ 7 h 26"/>
                <a:gd name="T22" fmla="*/ 7 w 30"/>
                <a:gd name="T23" fmla="*/ 4 h 26"/>
                <a:gd name="T24" fmla="*/ 11 w 30"/>
                <a:gd name="T25" fmla="*/ 5 h 26"/>
                <a:gd name="T26" fmla="*/ 14 w 30"/>
                <a:gd name="T27" fmla="*/ 1 h 26"/>
                <a:gd name="T28" fmla="*/ 23 w 30"/>
                <a:gd name="T29" fmla="*/ 2 h 26"/>
                <a:gd name="T30" fmla="*/ 26 w 30"/>
                <a:gd name="T31" fmla="*/ 0 h 26"/>
                <a:gd name="T32" fmla="*/ 28 w 30"/>
                <a:gd name="T33" fmla="*/ 5 h 26"/>
                <a:gd name="T34" fmla="*/ 34 w 30"/>
                <a:gd name="T35" fmla="*/ 7 h 26"/>
                <a:gd name="T36" fmla="*/ 35 w 30"/>
                <a:gd name="T37" fmla="*/ 13 h 26"/>
                <a:gd name="T38" fmla="*/ 35 w 30"/>
                <a:gd name="T39" fmla="*/ 19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26"/>
                <a:gd name="T62" fmla="*/ 30 w 30"/>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26">
                  <a:moveTo>
                    <a:pt x="29" y="16"/>
                  </a:moveTo>
                  <a:cubicBezTo>
                    <a:pt x="28" y="17"/>
                    <a:pt x="27" y="17"/>
                    <a:pt x="26" y="17"/>
                  </a:cubicBezTo>
                  <a:cubicBezTo>
                    <a:pt x="23" y="18"/>
                    <a:pt x="21" y="19"/>
                    <a:pt x="18" y="20"/>
                  </a:cubicBezTo>
                  <a:cubicBezTo>
                    <a:pt x="17" y="21"/>
                    <a:pt x="16" y="24"/>
                    <a:pt x="14" y="25"/>
                  </a:cubicBezTo>
                  <a:cubicBezTo>
                    <a:pt x="12" y="26"/>
                    <a:pt x="10" y="25"/>
                    <a:pt x="7" y="26"/>
                  </a:cubicBezTo>
                  <a:cubicBezTo>
                    <a:pt x="6" y="25"/>
                    <a:pt x="5" y="25"/>
                    <a:pt x="4" y="24"/>
                  </a:cubicBezTo>
                  <a:cubicBezTo>
                    <a:pt x="3" y="22"/>
                    <a:pt x="2" y="21"/>
                    <a:pt x="1" y="20"/>
                  </a:cubicBezTo>
                  <a:cubicBezTo>
                    <a:pt x="0" y="18"/>
                    <a:pt x="1" y="16"/>
                    <a:pt x="1" y="14"/>
                  </a:cubicBezTo>
                  <a:cubicBezTo>
                    <a:pt x="0" y="12"/>
                    <a:pt x="1" y="11"/>
                    <a:pt x="1" y="9"/>
                  </a:cubicBezTo>
                  <a:cubicBezTo>
                    <a:pt x="2" y="9"/>
                    <a:pt x="3" y="9"/>
                    <a:pt x="3" y="9"/>
                  </a:cubicBezTo>
                  <a:cubicBezTo>
                    <a:pt x="4" y="8"/>
                    <a:pt x="3" y="6"/>
                    <a:pt x="3" y="6"/>
                  </a:cubicBezTo>
                  <a:cubicBezTo>
                    <a:pt x="4" y="4"/>
                    <a:pt x="5" y="3"/>
                    <a:pt x="6" y="3"/>
                  </a:cubicBezTo>
                  <a:cubicBezTo>
                    <a:pt x="7" y="3"/>
                    <a:pt x="8" y="5"/>
                    <a:pt x="9" y="4"/>
                  </a:cubicBezTo>
                  <a:cubicBezTo>
                    <a:pt x="10" y="4"/>
                    <a:pt x="11" y="2"/>
                    <a:pt x="12" y="1"/>
                  </a:cubicBezTo>
                  <a:cubicBezTo>
                    <a:pt x="14" y="1"/>
                    <a:pt x="17" y="2"/>
                    <a:pt x="19" y="2"/>
                  </a:cubicBezTo>
                  <a:cubicBezTo>
                    <a:pt x="20" y="1"/>
                    <a:pt x="21" y="1"/>
                    <a:pt x="22" y="0"/>
                  </a:cubicBezTo>
                  <a:cubicBezTo>
                    <a:pt x="22" y="2"/>
                    <a:pt x="22" y="3"/>
                    <a:pt x="23" y="4"/>
                  </a:cubicBezTo>
                  <a:cubicBezTo>
                    <a:pt x="24" y="5"/>
                    <a:pt x="27" y="4"/>
                    <a:pt x="28" y="6"/>
                  </a:cubicBezTo>
                  <a:cubicBezTo>
                    <a:pt x="29" y="7"/>
                    <a:pt x="29" y="9"/>
                    <a:pt x="29" y="11"/>
                  </a:cubicBezTo>
                  <a:cubicBezTo>
                    <a:pt x="30" y="12"/>
                    <a:pt x="29" y="15"/>
                    <a:pt x="29" y="16"/>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34" name="Freeform 2595"/>
            <p:cNvSpPr>
              <a:spLocks noChangeAspect="1"/>
            </p:cNvSpPr>
            <p:nvPr/>
          </p:nvSpPr>
          <p:spPr bwMode="auto">
            <a:xfrm>
              <a:off x="19246136" y="7732115"/>
              <a:ext cx="183137" cy="367911"/>
            </a:xfrm>
            <a:custGeom>
              <a:avLst/>
              <a:gdLst>
                <a:gd name="T0" fmla="*/ 14 w 22"/>
                <a:gd name="T1" fmla="*/ 60 h 50"/>
                <a:gd name="T2" fmla="*/ 9 w 22"/>
                <a:gd name="T3" fmla="*/ 52 h 50"/>
                <a:gd name="T4" fmla="*/ 1 w 22"/>
                <a:gd name="T5" fmla="*/ 46 h 50"/>
                <a:gd name="T6" fmla="*/ 2 w 22"/>
                <a:gd name="T7" fmla="*/ 43 h 50"/>
                <a:gd name="T8" fmla="*/ 0 w 22"/>
                <a:gd name="T9" fmla="*/ 40 h 50"/>
                <a:gd name="T10" fmla="*/ 1 w 22"/>
                <a:gd name="T11" fmla="*/ 38 h 50"/>
                <a:gd name="T12" fmla="*/ 1 w 22"/>
                <a:gd name="T13" fmla="*/ 32 h 50"/>
                <a:gd name="T14" fmla="*/ 2 w 22"/>
                <a:gd name="T15" fmla="*/ 24 h 50"/>
                <a:gd name="T16" fmla="*/ 1 w 22"/>
                <a:gd name="T17" fmla="*/ 17 h 50"/>
                <a:gd name="T18" fmla="*/ 1 w 22"/>
                <a:gd name="T19" fmla="*/ 12 h 50"/>
                <a:gd name="T20" fmla="*/ 1 w 22"/>
                <a:gd name="T21" fmla="*/ 6 h 50"/>
                <a:gd name="T22" fmla="*/ 4 w 22"/>
                <a:gd name="T23" fmla="*/ 1 h 50"/>
                <a:gd name="T24" fmla="*/ 7 w 22"/>
                <a:gd name="T25" fmla="*/ 1 h 50"/>
                <a:gd name="T26" fmla="*/ 14 w 22"/>
                <a:gd name="T27" fmla="*/ 4 h 50"/>
                <a:gd name="T28" fmla="*/ 18 w 22"/>
                <a:gd name="T29" fmla="*/ 8 h 50"/>
                <a:gd name="T30" fmla="*/ 18 w 22"/>
                <a:gd name="T31" fmla="*/ 16 h 50"/>
                <a:gd name="T32" fmla="*/ 18 w 22"/>
                <a:gd name="T33" fmla="*/ 22 h 50"/>
                <a:gd name="T34" fmla="*/ 18 w 22"/>
                <a:gd name="T35" fmla="*/ 29 h 50"/>
                <a:gd name="T36" fmla="*/ 22 w 22"/>
                <a:gd name="T37" fmla="*/ 34 h 50"/>
                <a:gd name="T38" fmla="*/ 26 w 22"/>
                <a:gd name="T39" fmla="*/ 36 h 50"/>
                <a:gd name="T40" fmla="*/ 27 w 22"/>
                <a:gd name="T41" fmla="*/ 41 h 50"/>
                <a:gd name="T42" fmla="*/ 23 w 22"/>
                <a:gd name="T43" fmla="*/ 43 h 50"/>
                <a:gd name="T44" fmla="*/ 22 w 22"/>
                <a:gd name="T45" fmla="*/ 50 h 50"/>
                <a:gd name="T46" fmla="*/ 17 w 22"/>
                <a:gd name="T47" fmla="*/ 52 h 50"/>
                <a:gd name="T48" fmla="*/ 17 w 22"/>
                <a:gd name="T49" fmla="*/ 56 h 50"/>
                <a:gd name="T50" fmla="*/ 14 w 22"/>
                <a:gd name="T51" fmla="*/ 6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50"/>
                <a:gd name="T80" fmla="*/ 22 w 2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50">
                  <a:moveTo>
                    <a:pt x="11" y="50"/>
                  </a:moveTo>
                  <a:cubicBezTo>
                    <a:pt x="10" y="48"/>
                    <a:pt x="8" y="44"/>
                    <a:pt x="7" y="43"/>
                  </a:cubicBezTo>
                  <a:cubicBezTo>
                    <a:pt x="5" y="41"/>
                    <a:pt x="2" y="40"/>
                    <a:pt x="1" y="38"/>
                  </a:cubicBezTo>
                  <a:cubicBezTo>
                    <a:pt x="0" y="37"/>
                    <a:pt x="3" y="37"/>
                    <a:pt x="2" y="36"/>
                  </a:cubicBezTo>
                  <a:cubicBezTo>
                    <a:pt x="2" y="35"/>
                    <a:pt x="0" y="35"/>
                    <a:pt x="0" y="33"/>
                  </a:cubicBezTo>
                  <a:cubicBezTo>
                    <a:pt x="0" y="33"/>
                    <a:pt x="1" y="33"/>
                    <a:pt x="1" y="32"/>
                  </a:cubicBezTo>
                  <a:cubicBezTo>
                    <a:pt x="2" y="30"/>
                    <a:pt x="1" y="28"/>
                    <a:pt x="1" y="27"/>
                  </a:cubicBezTo>
                  <a:cubicBezTo>
                    <a:pt x="1" y="24"/>
                    <a:pt x="2" y="22"/>
                    <a:pt x="2" y="20"/>
                  </a:cubicBezTo>
                  <a:cubicBezTo>
                    <a:pt x="2" y="18"/>
                    <a:pt x="1" y="16"/>
                    <a:pt x="1" y="14"/>
                  </a:cubicBezTo>
                  <a:lnTo>
                    <a:pt x="1" y="10"/>
                  </a:lnTo>
                  <a:cubicBezTo>
                    <a:pt x="2" y="8"/>
                    <a:pt x="1" y="7"/>
                    <a:pt x="1" y="5"/>
                  </a:cubicBezTo>
                  <a:cubicBezTo>
                    <a:pt x="2" y="4"/>
                    <a:pt x="2" y="2"/>
                    <a:pt x="3" y="1"/>
                  </a:cubicBezTo>
                  <a:cubicBezTo>
                    <a:pt x="4" y="0"/>
                    <a:pt x="5" y="1"/>
                    <a:pt x="6" y="1"/>
                  </a:cubicBezTo>
                  <a:cubicBezTo>
                    <a:pt x="8" y="2"/>
                    <a:pt x="9" y="2"/>
                    <a:pt x="11" y="3"/>
                  </a:cubicBezTo>
                  <a:cubicBezTo>
                    <a:pt x="12" y="4"/>
                    <a:pt x="14" y="5"/>
                    <a:pt x="15" y="7"/>
                  </a:cubicBezTo>
                  <a:cubicBezTo>
                    <a:pt x="15" y="9"/>
                    <a:pt x="15" y="11"/>
                    <a:pt x="15" y="13"/>
                  </a:cubicBezTo>
                  <a:cubicBezTo>
                    <a:pt x="15" y="15"/>
                    <a:pt x="14" y="16"/>
                    <a:pt x="15" y="18"/>
                  </a:cubicBezTo>
                  <a:cubicBezTo>
                    <a:pt x="15" y="20"/>
                    <a:pt x="14" y="22"/>
                    <a:pt x="15" y="24"/>
                  </a:cubicBezTo>
                  <a:cubicBezTo>
                    <a:pt x="16" y="25"/>
                    <a:pt x="17" y="26"/>
                    <a:pt x="18" y="28"/>
                  </a:cubicBezTo>
                  <a:cubicBezTo>
                    <a:pt x="19" y="29"/>
                    <a:pt x="20" y="29"/>
                    <a:pt x="21" y="30"/>
                  </a:cubicBezTo>
                  <a:cubicBezTo>
                    <a:pt x="22" y="31"/>
                    <a:pt x="22" y="32"/>
                    <a:pt x="22" y="34"/>
                  </a:cubicBezTo>
                  <a:cubicBezTo>
                    <a:pt x="21" y="35"/>
                    <a:pt x="19" y="35"/>
                    <a:pt x="19" y="36"/>
                  </a:cubicBezTo>
                  <a:cubicBezTo>
                    <a:pt x="18" y="38"/>
                    <a:pt x="19" y="40"/>
                    <a:pt x="18" y="42"/>
                  </a:cubicBezTo>
                  <a:cubicBezTo>
                    <a:pt x="17" y="43"/>
                    <a:pt x="15" y="42"/>
                    <a:pt x="14" y="43"/>
                  </a:cubicBezTo>
                  <a:cubicBezTo>
                    <a:pt x="14" y="44"/>
                    <a:pt x="15" y="46"/>
                    <a:pt x="14" y="47"/>
                  </a:cubicBezTo>
                  <a:cubicBezTo>
                    <a:pt x="13" y="48"/>
                    <a:pt x="13" y="49"/>
                    <a:pt x="11" y="50"/>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35" name="Freeform 2597"/>
            <p:cNvSpPr>
              <a:spLocks noChangeAspect="1"/>
            </p:cNvSpPr>
            <p:nvPr/>
          </p:nvSpPr>
          <p:spPr bwMode="auto">
            <a:xfrm>
              <a:off x="19895440" y="7796100"/>
              <a:ext cx="283030" cy="191954"/>
            </a:xfrm>
            <a:custGeom>
              <a:avLst/>
              <a:gdLst>
                <a:gd name="T0" fmla="*/ 26 w 35"/>
                <a:gd name="T1" fmla="*/ 2 h 27"/>
                <a:gd name="T2" fmla="*/ 30 w 35"/>
                <a:gd name="T3" fmla="*/ 2 h 27"/>
                <a:gd name="T4" fmla="*/ 30 w 35"/>
                <a:gd name="T5" fmla="*/ 6 h 27"/>
                <a:gd name="T6" fmla="*/ 32 w 35"/>
                <a:gd name="T7" fmla="*/ 14 h 27"/>
                <a:gd name="T8" fmla="*/ 41 w 35"/>
                <a:gd name="T9" fmla="*/ 17 h 27"/>
                <a:gd name="T10" fmla="*/ 38 w 35"/>
                <a:gd name="T11" fmla="*/ 21 h 27"/>
                <a:gd name="T12" fmla="*/ 34 w 35"/>
                <a:gd name="T13" fmla="*/ 20 h 27"/>
                <a:gd name="T14" fmla="*/ 29 w 35"/>
                <a:gd name="T15" fmla="*/ 21 h 27"/>
                <a:gd name="T16" fmla="*/ 23 w 35"/>
                <a:gd name="T17" fmla="*/ 21 h 27"/>
                <a:gd name="T18" fmla="*/ 18 w 35"/>
                <a:gd name="T19" fmla="*/ 27 h 27"/>
                <a:gd name="T20" fmla="*/ 12 w 35"/>
                <a:gd name="T21" fmla="*/ 32 h 27"/>
                <a:gd name="T22" fmla="*/ 12 w 35"/>
                <a:gd name="T23" fmla="*/ 28 h 27"/>
                <a:gd name="T24" fmla="*/ 1 w 35"/>
                <a:gd name="T25" fmla="*/ 30 h 27"/>
                <a:gd name="T26" fmla="*/ 1 w 35"/>
                <a:gd name="T27" fmla="*/ 27 h 27"/>
                <a:gd name="T28" fmla="*/ 2 w 35"/>
                <a:gd name="T29" fmla="*/ 24 h 27"/>
                <a:gd name="T30" fmla="*/ 2 w 35"/>
                <a:gd name="T31" fmla="*/ 18 h 27"/>
                <a:gd name="T32" fmla="*/ 7 w 35"/>
                <a:gd name="T33" fmla="*/ 15 h 27"/>
                <a:gd name="T34" fmla="*/ 7 w 35"/>
                <a:gd name="T35" fmla="*/ 12 h 27"/>
                <a:gd name="T36" fmla="*/ 2 w 35"/>
                <a:gd name="T37" fmla="*/ 9 h 27"/>
                <a:gd name="T38" fmla="*/ 2 w 35"/>
                <a:gd name="T39" fmla="*/ 5 h 27"/>
                <a:gd name="T40" fmla="*/ 7 w 35"/>
                <a:gd name="T41" fmla="*/ 4 h 27"/>
                <a:gd name="T42" fmla="*/ 13 w 35"/>
                <a:gd name="T43" fmla="*/ 5 h 27"/>
                <a:gd name="T44" fmla="*/ 17 w 35"/>
                <a:gd name="T45" fmla="*/ 1 h 27"/>
                <a:gd name="T46" fmla="*/ 22 w 35"/>
                <a:gd name="T47" fmla="*/ 1 h 27"/>
                <a:gd name="T48" fmla="*/ 25 w 35"/>
                <a:gd name="T49" fmla="*/ 4 h 27"/>
                <a:gd name="T50" fmla="*/ 26 w 35"/>
                <a:gd name="T51" fmla="*/ 2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
                <a:gd name="T79" fmla="*/ 0 h 27"/>
                <a:gd name="T80" fmla="*/ 35 w 35"/>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 h="27">
                  <a:moveTo>
                    <a:pt x="22" y="2"/>
                  </a:moveTo>
                  <a:cubicBezTo>
                    <a:pt x="23" y="2"/>
                    <a:pt x="24" y="1"/>
                    <a:pt x="25" y="2"/>
                  </a:cubicBezTo>
                  <a:cubicBezTo>
                    <a:pt x="26" y="2"/>
                    <a:pt x="25" y="4"/>
                    <a:pt x="25" y="5"/>
                  </a:cubicBezTo>
                  <a:cubicBezTo>
                    <a:pt x="25" y="7"/>
                    <a:pt x="25" y="10"/>
                    <a:pt x="27" y="12"/>
                  </a:cubicBezTo>
                  <a:cubicBezTo>
                    <a:pt x="29" y="14"/>
                    <a:pt x="32" y="12"/>
                    <a:pt x="34" y="14"/>
                  </a:cubicBezTo>
                  <a:cubicBezTo>
                    <a:pt x="35" y="15"/>
                    <a:pt x="33" y="17"/>
                    <a:pt x="32" y="18"/>
                  </a:cubicBezTo>
                  <a:cubicBezTo>
                    <a:pt x="31" y="18"/>
                    <a:pt x="29" y="17"/>
                    <a:pt x="28" y="17"/>
                  </a:cubicBezTo>
                  <a:cubicBezTo>
                    <a:pt x="27" y="17"/>
                    <a:pt x="25" y="18"/>
                    <a:pt x="24" y="18"/>
                  </a:cubicBezTo>
                  <a:cubicBezTo>
                    <a:pt x="22" y="18"/>
                    <a:pt x="21" y="18"/>
                    <a:pt x="19" y="18"/>
                  </a:cubicBezTo>
                  <a:cubicBezTo>
                    <a:pt x="17" y="19"/>
                    <a:pt x="16" y="21"/>
                    <a:pt x="15" y="23"/>
                  </a:cubicBezTo>
                  <a:cubicBezTo>
                    <a:pt x="13" y="24"/>
                    <a:pt x="12" y="26"/>
                    <a:pt x="10" y="27"/>
                  </a:cubicBezTo>
                  <a:cubicBezTo>
                    <a:pt x="9" y="27"/>
                    <a:pt x="11" y="24"/>
                    <a:pt x="10" y="24"/>
                  </a:cubicBezTo>
                  <a:cubicBezTo>
                    <a:pt x="7" y="23"/>
                    <a:pt x="4" y="25"/>
                    <a:pt x="1" y="25"/>
                  </a:cubicBezTo>
                  <a:cubicBezTo>
                    <a:pt x="0" y="25"/>
                    <a:pt x="0" y="23"/>
                    <a:pt x="1" y="23"/>
                  </a:cubicBezTo>
                  <a:cubicBezTo>
                    <a:pt x="1" y="22"/>
                    <a:pt x="2" y="21"/>
                    <a:pt x="2" y="20"/>
                  </a:cubicBezTo>
                  <a:cubicBezTo>
                    <a:pt x="2" y="18"/>
                    <a:pt x="1" y="17"/>
                    <a:pt x="2" y="15"/>
                  </a:cubicBezTo>
                  <a:cubicBezTo>
                    <a:pt x="3" y="14"/>
                    <a:pt x="5" y="15"/>
                    <a:pt x="6" y="13"/>
                  </a:cubicBezTo>
                  <a:cubicBezTo>
                    <a:pt x="6" y="12"/>
                    <a:pt x="6" y="11"/>
                    <a:pt x="6" y="10"/>
                  </a:cubicBezTo>
                  <a:cubicBezTo>
                    <a:pt x="5" y="8"/>
                    <a:pt x="3" y="8"/>
                    <a:pt x="2" y="8"/>
                  </a:cubicBezTo>
                  <a:cubicBezTo>
                    <a:pt x="2" y="7"/>
                    <a:pt x="1" y="5"/>
                    <a:pt x="2" y="4"/>
                  </a:cubicBezTo>
                  <a:cubicBezTo>
                    <a:pt x="3" y="3"/>
                    <a:pt x="5" y="3"/>
                    <a:pt x="6" y="3"/>
                  </a:cubicBezTo>
                  <a:cubicBezTo>
                    <a:pt x="8" y="3"/>
                    <a:pt x="9" y="4"/>
                    <a:pt x="11" y="4"/>
                  </a:cubicBezTo>
                  <a:cubicBezTo>
                    <a:pt x="12" y="3"/>
                    <a:pt x="12" y="1"/>
                    <a:pt x="14" y="1"/>
                  </a:cubicBezTo>
                  <a:cubicBezTo>
                    <a:pt x="15" y="0"/>
                    <a:pt x="17" y="1"/>
                    <a:pt x="18" y="1"/>
                  </a:cubicBezTo>
                  <a:cubicBezTo>
                    <a:pt x="19" y="2"/>
                    <a:pt x="20" y="3"/>
                    <a:pt x="21" y="3"/>
                  </a:cubicBezTo>
                  <a:cubicBezTo>
                    <a:pt x="21" y="3"/>
                    <a:pt x="22" y="2"/>
                    <a:pt x="2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36" name="Freeform 2600"/>
            <p:cNvSpPr>
              <a:spLocks noChangeAspect="1"/>
            </p:cNvSpPr>
            <p:nvPr/>
          </p:nvSpPr>
          <p:spPr bwMode="auto">
            <a:xfrm>
              <a:off x="19920416" y="6988297"/>
              <a:ext cx="341298" cy="415900"/>
            </a:xfrm>
            <a:custGeom>
              <a:avLst/>
              <a:gdLst>
                <a:gd name="T0" fmla="*/ 25 w 43"/>
                <a:gd name="T1" fmla="*/ 69 h 58"/>
                <a:gd name="T2" fmla="*/ 31 w 43"/>
                <a:gd name="T3" fmla="*/ 62 h 58"/>
                <a:gd name="T4" fmla="*/ 36 w 43"/>
                <a:gd name="T5" fmla="*/ 52 h 58"/>
                <a:gd name="T6" fmla="*/ 37 w 43"/>
                <a:gd name="T7" fmla="*/ 44 h 58"/>
                <a:gd name="T8" fmla="*/ 43 w 43"/>
                <a:gd name="T9" fmla="*/ 45 h 58"/>
                <a:gd name="T10" fmla="*/ 50 w 43"/>
                <a:gd name="T11" fmla="*/ 45 h 58"/>
                <a:gd name="T12" fmla="*/ 50 w 43"/>
                <a:gd name="T13" fmla="*/ 37 h 58"/>
                <a:gd name="T14" fmla="*/ 44 w 43"/>
                <a:gd name="T15" fmla="*/ 35 h 58"/>
                <a:gd name="T16" fmla="*/ 43 w 43"/>
                <a:gd name="T17" fmla="*/ 26 h 58"/>
                <a:gd name="T18" fmla="*/ 38 w 43"/>
                <a:gd name="T19" fmla="*/ 20 h 58"/>
                <a:gd name="T20" fmla="*/ 37 w 43"/>
                <a:gd name="T21" fmla="*/ 12 h 58"/>
                <a:gd name="T22" fmla="*/ 28 w 43"/>
                <a:gd name="T23" fmla="*/ 10 h 58"/>
                <a:gd name="T24" fmla="*/ 25 w 43"/>
                <a:gd name="T25" fmla="*/ 10 h 58"/>
                <a:gd name="T26" fmla="*/ 13 w 43"/>
                <a:gd name="T27" fmla="*/ 1 h 58"/>
                <a:gd name="T28" fmla="*/ 6 w 43"/>
                <a:gd name="T29" fmla="*/ 2 h 58"/>
                <a:gd name="T30" fmla="*/ 1 w 43"/>
                <a:gd name="T31" fmla="*/ 2 h 58"/>
                <a:gd name="T32" fmla="*/ 0 w 43"/>
                <a:gd name="T33" fmla="*/ 8 h 58"/>
                <a:gd name="T34" fmla="*/ 6 w 43"/>
                <a:gd name="T35" fmla="*/ 11 h 58"/>
                <a:gd name="T36" fmla="*/ 11 w 43"/>
                <a:gd name="T37" fmla="*/ 23 h 58"/>
                <a:gd name="T38" fmla="*/ 20 w 43"/>
                <a:gd name="T39" fmla="*/ 33 h 58"/>
                <a:gd name="T40" fmla="*/ 27 w 43"/>
                <a:gd name="T41" fmla="*/ 44 h 58"/>
                <a:gd name="T42" fmla="*/ 23 w 43"/>
                <a:gd name="T43" fmla="*/ 55 h 58"/>
                <a:gd name="T44" fmla="*/ 25 w 43"/>
                <a:gd name="T45" fmla="*/ 69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
                <a:gd name="T70" fmla="*/ 0 h 58"/>
                <a:gd name="T71" fmla="*/ 43 w 43"/>
                <a:gd name="T72" fmla="*/ 58 h 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 h="58">
                  <a:moveTo>
                    <a:pt x="21" y="58"/>
                  </a:moveTo>
                  <a:cubicBezTo>
                    <a:pt x="23" y="56"/>
                    <a:pt x="25" y="54"/>
                    <a:pt x="26" y="52"/>
                  </a:cubicBezTo>
                  <a:cubicBezTo>
                    <a:pt x="28" y="49"/>
                    <a:pt x="29" y="47"/>
                    <a:pt x="30" y="44"/>
                  </a:cubicBezTo>
                  <a:cubicBezTo>
                    <a:pt x="31" y="41"/>
                    <a:pt x="29" y="38"/>
                    <a:pt x="31" y="37"/>
                  </a:cubicBezTo>
                  <a:cubicBezTo>
                    <a:pt x="32" y="35"/>
                    <a:pt x="35" y="38"/>
                    <a:pt x="36" y="38"/>
                  </a:cubicBezTo>
                  <a:cubicBezTo>
                    <a:pt x="38" y="38"/>
                    <a:pt x="41" y="39"/>
                    <a:pt x="42" y="38"/>
                  </a:cubicBezTo>
                  <a:cubicBezTo>
                    <a:pt x="43" y="36"/>
                    <a:pt x="43" y="33"/>
                    <a:pt x="42" y="31"/>
                  </a:cubicBezTo>
                  <a:cubicBezTo>
                    <a:pt x="41" y="30"/>
                    <a:pt x="38" y="30"/>
                    <a:pt x="37" y="29"/>
                  </a:cubicBezTo>
                  <a:cubicBezTo>
                    <a:pt x="36" y="27"/>
                    <a:pt x="37" y="24"/>
                    <a:pt x="36" y="22"/>
                  </a:cubicBezTo>
                  <a:cubicBezTo>
                    <a:pt x="35" y="20"/>
                    <a:pt x="33" y="19"/>
                    <a:pt x="32" y="17"/>
                  </a:cubicBezTo>
                  <a:cubicBezTo>
                    <a:pt x="31" y="15"/>
                    <a:pt x="32" y="12"/>
                    <a:pt x="31" y="10"/>
                  </a:cubicBezTo>
                  <a:cubicBezTo>
                    <a:pt x="29" y="8"/>
                    <a:pt x="26" y="8"/>
                    <a:pt x="24" y="8"/>
                  </a:cubicBezTo>
                  <a:cubicBezTo>
                    <a:pt x="23" y="7"/>
                    <a:pt x="22" y="8"/>
                    <a:pt x="21" y="8"/>
                  </a:cubicBezTo>
                  <a:cubicBezTo>
                    <a:pt x="17" y="6"/>
                    <a:pt x="15" y="2"/>
                    <a:pt x="11" y="1"/>
                  </a:cubicBezTo>
                  <a:cubicBezTo>
                    <a:pt x="9" y="0"/>
                    <a:pt x="7" y="2"/>
                    <a:pt x="5" y="2"/>
                  </a:cubicBezTo>
                  <a:cubicBezTo>
                    <a:pt x="3" y="3"/>
                    <a:pt x="2" y="2"/>
                    <a:pt x="1" y="2"/>
                  </a:cubicBezTo>
                  <a:cubicBezTo>
                    <a:pt x="0" y="3"/>
                    <a:pt x="1" y="5"/>
                    <a:pt x="0" y="7"/>
                  </a:cubicBezTo>
                  <a:cubicBezTo>
                    <a:pt x="2" y="7"/>
                    <a:pt x="4" y="7"/>
                    <a:pt x="5" y="9"/>
                  </a:cubicBezTo>
                  <a:cubicBezTo>
                    <a:pt x="7" y="12"/>
                    <a:pt x="7" y="16"/>
                    <a:pt x="9" y="19"/>
                  </a:cubicBezTo>
                  <a:cubicBezTo>
                    <a:pt x="11" y="22"/>
                    <a:pt x="15" y="25"/>
                    <a:pt x="17" y="28"/>
                  </a:cubicBezTo>
                  <a:cubicBezTo>
                    <a:pt x="19" y="31"/>
                    <a:pt x="22" y="34"/>
                    <a:pt x="23" y="37"/>
                  </a:cubicBezTo>
                  <a:cubicBezTo>
                    <a:pt x="23" y="40"/>
                    <a:pt x="20" y="43"/>
                    <a:pt x="19" y="46"/>
                  </a:cubicBezTo>
                  <a:cubicBezTo>
                    <a:pt x="19" y="50"/>
                    <a:pt x="20" y="53"/>
                    <a:pt x="21" y="58"/>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37" name="Freeform 2601"/>
            <p:cNvSpPr>
              <a:spLocks noChangeAspect="1"/>
            </p:cNvSpPr>
            <p:nvPr/>
          </p:nvSpPr>
          <p:spPr bwMode="auto">
            <a:xfrm>
              <a:off x="19487547" y="6484416"/>
              <a:ext cx="1723149" cy="1023753"/>
            </a:xfrm>
            <a:custGeom>
              <a:avLst/>
              <a:gdLst>
                <a:gd name="T0" fmla="*/ 223 w 214"/>
                <a:gd name="T1" fmla="*/ 113 h 140"/>
                <a:gd name="T2" fmla="*/ 197 w 214"/>
                <a:gd name="T3" fmla="*/ 122 h 140"/>
                <a:gd name="T4" fmla="*/ 185 w 214"/>
                <a:gd name="T5" fmla="*/ 130 h 140"/>
                <a:gd name="T6" fmla="*/ 169 w 214"/>
                <a:gd name="T7" fmla="*/ 128 h 140"/>
                <a:gd name="T8" fmla="*/ 189 w 214"/>
                <a:gd name="T9" fmla="*/ 145 h 140"/>
                <a:gd name="T10" fmla="*/ 207 w 214"/>
                <a:gd name="T11" fmla="*/ 148 h 140"/>
                <a:gd name="T12" fmla="*/ 201 w 214"/>
                <a:gd name="T13" fmla="*/ 157 h 140"/>
                <a:gd name="T14" fmla="*/ 184 w 214"/>
                <a:gd name="T15" fmla="*/ 161 h 140"/>
                <a:gd name="T16" fmla="*/ 166 w 214"/>
                <a:gd name="T17" fmla="*/ 152 h 140"/>
                <a:gd name="T18" fmla="*/ 168 w 214"/>
                <a:gd name="T19" fmla="*/ 134 h 140"/>
                <a:gd name="T20" fmla="*/ 147 w 214"/>
                <a:gd name="T21" fmla="*/ 131 h 140"/>
                <a:gd name="T22" fmla="*/ 138 w 214"/>
                <a:gd name="T23" fmla="*/ 125 h 140"/>
                <a:gd name="T24" fmla="*/ 145 w 214"/>
                <a:gd name="T25" fmla="*/ 125 h 140"/>
                <a:gd name="T26" fmla="*/ 130 w 214"/>
                <a:gd name="T27" fmla="*/ 119 h 140"/>
                <a:gd name="T28" fmla="*/ 116 w 214"/>
                <a:gd name="T29" fmla="*/ 127 h 140"/>
                <a:gd name="T30" fmla="*/ 118 w 214"/>
                <a:gd name="T31" fmla="*/ 134 h 140"/>
                <a:gd name="T32" fmla="*/ 109 w 214"/>
                <a:gd name="T33" fmla="*/ 140 h 140"/>
                <a:gd name="T34" fmla="*/ 104 w 214"/>
                <a:gd name="T35" fmla="*/ 149 h 140"/>
                <a:gd name="T36" fmla="*/ 89 w 214"/>
                <a:gd name="T37" fmla="*/ 151 h 140"/>
                <a:gd name="T38" fmla="*/ 101 w 214"/>
                <a:gd name="T39" fmla="*/ 126 h 140"/>
                <a:gd name="T40" fmla="*/ 114 w 214"/>
                <a:gd name="T41" fmla="*/ 119 h 140"/>
                <a:gd name="T42" fmla="*/ 102 w 214"/>
                <a:gd name="T43" fmla="*/ 102 h 140"/>
                <a:gd name="T44" fmla="*/ 89 w 214"/>
                <a:gd name="T45" fmla="*/ 91 h 140"/>
                <a:gd name="T46" fmla="*/ 65 w 214"/>
                <a:gd name="T47" fmla="*/ 84 h 140"/>
                <a:gd name="T48" fmla="*/ 54 w 214"/>
                <a:gd name="T49" fmla="*/ 92 h 140"/>
                <a:gd name="T50" fmla="*/ 35 w 214"/>
                <a:gd name="T51" fmla="*/ 95 h 140"/>
                <a:gd name="T52" fmla="*/ 14 w 214"/>
                <a:gd name="T53" fmla="*/ 90 h 140"/>
                <a:gd name="T54" fmla="*/ 6 w 214"/>
                <a:gd name="T55" fmla="*/ 91 h 140"/>
                <a:gd name="T56" fmla="*/ 0 w 214"/>
                <a:gd name="T57" fmla="*/ 84 h 140"/>
                <a:gd name="T58" fmla="*/ 4 w 214"/>
                <a:gd name="T59" fmla="*/ 72 h 140"/>
                <a:gd name="T60" fmla="*/ 10 w 214"/>
                <a:gd name="T61" fmla="*/ 68 h 140"/>
                <a:gd name="T62" fmla="*/ 6 w 214"/>
                <a:gd name="T63" fmla="*/ 59 h 140"/>
                <a:gd name="T64" fmla="*/ 24 w 214"/>
                <a:gd name="T65" fmla="*/ 44 h 140"/>
                <a:gd name="T66" fmla="*/ 25 w 214"/>
                <a:gd name="T67" fmla="*/ 35 h 140"/>
                <a:gd name="T68" fmla="*/ 26 w 214"/>
                <a:gd name="T69" fmla="*/ 20 h 140"/>
                <a:gd name="T70" fmla="*/ 49 w 214"/>
                <a:gd name="T71" fmla="*/ 13 h 140"/>
                <a:gd name="T72" fmla="*/ 73 w 214"/>
                <a:gd name="T73" fmla="*/ 20 h 140"/>
                <a:gd name="T74" fmla="*/ 90 w 214"/>
                <a:gd name="T75" fmla="*/ 22 h 140"/>
                <a:gd name="T76" fmla="*/ 108 w 214"/>
                <a:gd name="T77" fmla="*/ 22 h 140"/>
                <a:gd name="T78" fmla="*/ 121 w 214"/>
                <a:gd name="T79" fmla="*/ 10 h 140"/>
                <a:gd name="T80" fmla="*/ 142 w 214"/>
                <a:gd name="T81" fmla="*/ 4 h 140"/>
                <a:gd name="T82" fmla="*/ 167 w 214"/>
                <a:gd name="T83" fmla="*/ 10 h 140"/>
                <a:gd name="T84" fmla="*/ 168 w 214"/>
                <a:gd name="T85" fmla="*/ 25 h 140"/>
                <a:gd name="T86" fmla="*/ 201 w 214"/>
                <a:gd name="T87" fmla="*/ 44 h 140"/>
                <a:gd name="T88" fmla="*/ 221 w 214"/>
                <a:gd name="T89" fmla="*/ 48 h 140"/>
                <a:gd name="T90" fmla="*/ 244 w 214"/>
                <a:gd name="T91" fmla="*/ 56 h 140"/>
                <a:gd name="T92" fmla="*/ 256 w 214"/>
                <a:gd name="T93" fmla="*/ 70 h 140"/>
                <a:gd name="T94" fmla="*/ 250 w 214"/>
                <a:gd name="T95" fmla="*/ 78 h 140"/>
                <a:gd name="T96" fmla="*/ 255 w 214"/>
                <a:gd name="T97" fmla="*/ 92 h 140"/>
                <a:gd name="T98" fmla="*/ 232 w 214"/>
                <a:gd name="T99" fmla="*/ 106 h 1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4"/>
                <a:gd name="T151" fmla="*/ 0 h 140"/>
                <a:gd name="T152" fmla="*/ 214 w 214"/>
                <a:gd name="T153" fmla="*/ 140 h 1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4" h="140">
                  <a:moveTo>
                    <a:pt x="195" y="95"/>
                  </a:moveTo>
                  <a:cubicBezTo>
                    <a:pt x="194" y="94"/>
                    <a:pt x="193" y="93"/>
                    <a:pt x="191" y="92"/>
                  </a:cubicBezTo>
                  <a:cubicBezTo>
                    <a:pt x="190" y="92"/>
                    <a:pt x="188" y="93"/>
                    <a:pt x="186" y="94"/>
                  </a:cubicBezTo>
                  <a:cubicBezTo>
                    <a:pt x="184" y="95"/>
                    <a:pt x="183" y="96"/>
                    <a:pt x="181" y="97"/>
                  </a:cubicBezTo>
                  <a:cubicBezTo>
                    <a:pt x="178" y="99"/>
                    <a:pt x="176" y="100"/>
                    <a:pt x="173" y="101"/>
                  </a:cubicBezTo>
                  <a:cubicBezTo>
                    <a:pt x="170" y="102"/>
                    <a:pt x="167" y="101"/>
                    <a:pt x="164" y="102"/>
                  </a:cubicBezTo>
                  <a:cubicBezTo>
                    <a:pt x="163" y="102"/>
                    <a:pt x="162" y="105"/>
                    <a:pt x="160" y="106"/>
                  </a:cubicBezTo>
                  <a:cubicBezTo>
                    <a:pt x="159" y="106"/>
                    <a:pt x="159" y="103"/>
                    <a:pt x="158" y="103"/>
                  </a:cubicBezTo>
                  <a:cubicBezTo>
                    <a:pt x="156" y="104"/>
                    <a:pt x="154" y="106"/>
                    <a:pt x="154" y="108"/>
                  </a:cubicBezTo>
                  <a:cubicBezTo>
                    <a:pt x="153" y="110"/>
                    <a:pt x="156" y="112"/>
                    <a:pt x="155" y="114"/>
                  </a:cubicBezTo>
                  <a:cubicBezTo>
                    <a:pt x="154" y="116"/>
                    <a:pt x="153" y="111"/>
                    <a:pt x="152" y="111"/>
                  </a:cubicBezTo>
                  <a:cubicBezTo>
                    <a:pt x="148" y="109"/>
                    <a:pt x="145" y="107"/>
                    <a:pt x="141" y="107"/>
                  </a:cubicBezTo>
                  <a:cubicBezTo>
                    <a:pt x="140" y="107"/>
                    <a:pt x="142" y="110"/>
                    <a:pt x="143" y="111"/>
                  </a:cubicBezTo>
                  <a:cubicBezTo>
                    <a:pt x="145" y="113"/>
                    <a:pt x="148" y="114"/>
                    <a:pt x="151" y="116"/>
                  </a:cubicBezTo>
                  <a:cubicBezTo>
                    <a:pt x="153" y="117"/>
                    <a:pt x="155" y="119"/>
                    <a:pt x="157" y="121"/>
                  </a:cubicBezTo>
                  <a:cubicBezTo>
                    <a:pt x="158" y="123"/>
                    <a:pt x="160" y="125"/>
                    <a:pt x="162" y="126"/>
                  </a:cubicBezTo>
                  <a:cubicBezTo>
                    <a:pt x="164" y="126"/>
                    <a:pt x="166" y="124"/>
                    <a:pt x="167" y="123"/>
                  </a:cubicBezTo>
                  <a:cubicBezTo>
                    <a:pt x="169" y="123"/>
                    <a:pt x="171" y="123"/>
                    <a:pt x="172" y="123"/>
                  </a:cubicBezTo>
                  <a:cubicBezTo>
                    <a:pt x="174" y="123"/>
                    <a:pt x="176" y="123"/>
                    <a:pt x="176" y="125"/>
                  </a:cubicBezTo>
                  <a:cubicBezTo>
                    <a:pt x="177" y="126"/>
                    <a:pt x="176" y="127"/>
                    <a:pt x="175" y="128"/>
                  </a:cubicBezTo>
                  <a:cubicBezTo>
                    <a:pt x="172" y="130"/>
                    <a:pt x="170" y="131"/>
                    <a:pt x="167" y="131"/>
                  </a:cubicBezTo>
                  <a:cubicBezTo>
                    <a:pt x="166" y="131"/>
                    <a:pt x="164" y="128"/>
                    <a:pt x="163" y="128"/>
                  </a:cubicBezTo>
                  <a:cubicBezTo>
                    <a:pt x="161" y="129"/>
                    <a:pt x="161" y="131"/>
                    <a:pt x="160" y="132"/>
                  </a:cubicBezTo>
                  <a:cubicBezTo>
                    <a:pt x="158" y="133"/>
                    <a:pt x="155" y="133"/>
                    <a:pt x="153" y="134"/>
                  </a:cubicBezTo>
                  <a:cubicBezTo>
                    <a:pt x="150" y="135"/>
                    <a:pt x="149" y="139"/>
                    <a:pt x="146" y="139"/>
                  </a:cubicBezTo>
                  <a:cubicBezTo>
                    <a:pt x="144" y="140"/>
                    <a:pt x="140" y="139"/>
                    <a:pt x="139" y="137"/>
                  </a:cubicBezTo>
                  <a:cubicBezTo>
                    <a:pt x="137" y="134"/>
                    <a:pt x="140" y="130"/>
                    <a:pt x="138" y="127"/>
                  </a:cubicBezTo>
                  <a:cubicBezTo>
                    <a:pt x="135" y="124"/>
                    <a:pt x="126" y="128"/>
                    <a:pt x="126" y="123"/>
                  </a:cubicBezTo>
                  <a:cubicBezTo>
                    <a:pt x="127" y="118"/>
                    <a:pt x="136" y="119"/>
                    <a:pt x="140" y="115"/>
                  </a:cubicBezTo>
                  <a:cubicBezTo>
                    <a:pt x="141" y="115"/>
                    <a:pt x="141" y="113"/>
                    <a:pt x="140" y="112"/>
                  </a:cubicBezTo>
                  <a:cubicBezTo>
                    <a:pt x="139" y="111"/>
                    <a:pt x="137" y="110"/>
                    <a:pt x="135" y="110"/>
                  </a:cubicBezTo>
                  <a:cubicBezTo>
                    <a:pt x="133" y="110"/>
                    <a:pt x="130" y="111"/>
                    <a:pt x="127" y="111"/>
                  </a:cubicBezTo>
                  <a:cubicBezTo>
                    <a:pt x="126" y="111"/>
                    <a:pt x="124" y="110"/>
                    <a:pt x="122" y="109"/>
                  </a:cubicBezTo>
                  <a:cubicBezTo>
                    <a:pt x="120" y="109"/>
                    <a:pt x="117" y="110"/>
                    <a:pt x="116" y="108"/>
                  </a:cubicBezTo>
                  <a:cubicBezTo>
                    <a:pt x="115" y="106"/>
                    <a:pt x="120" y="106"/>
                    <a:pt x="120" y="105"/>
                  </a:cubicBezTo>
                  <a:cubicBezTo>
                    <a:pt x="119" y="103"/>
                    <a:pt x="117" y="105"/>
                    <a:pt x="115" y="104"/>
                  </a:cubicBezTo>
                  <a:cubicBezTo>
                    <a:pt x="114" y="104"/>
                    <a:pt x="111" y="103"/>
                    <a:pt x="112" y="102"/>
                  </a:cubicBezTo>
                  <a:cubicBezTo>
                    <a:pt x="113" y="101"/>
                    <a:pt x="115" y="102"/>
                    <a:pt x="117" y="102"/>
                  </a:cubicBezTo>
                  <a:cubicBezTo>
                    <a:pt x="118" y="102"/>
                    <a:pt x="119" y="104"/>
                    <a:pt x="121" y="104"/>
                  </a:cubicBezTo>
                  <a:cubicBezTo>
                    <a:pt x="122" y="104"/>
                    <a:pt x="124" y="103"/>
                    <a:pt x="124" y="102"/>
                  </a:cubicBezTo>
                  <a:cubicBezTo>
                    <a:pt x="123" y="100"/>
                    <a:pt x="121" y="100"/>
                    <a:pt x="119" y="100"/>
                  </a:cubicBezTo>
                  <a:cubicBezTo>
                    <a:pt x="115" y="99"/>
                    <a:pt x="112" y="99"/>
                    <a:pt x="108" y="99"/>
                  </a:cubicBezTo>
                  <a:cubicBezTo>
                    <a:pt x="106" y="99"/>
                    <a:pt x="104" y="100"/>
                    <a:pt x="103" y="101"/>
                  </a:cubicBezTo>
                  <a:cubicBezTo>
                    <a:pt x="101" y="102"/>
                    <a:pt x="102" y="105"/>
                    <a:pt x="101" y="106"/>
                  </a:cubicBezTo>
                  <a:cubicBezTo>
                    <a:pt x="100" y="107"/>
                    <a:pt x="98" y="105"/>
                    <a:pt x="97" y="106"/>
                  </a:cubicBezTo>
                  <a:cubicBezTo>
                    <a:pt x="96" y="106"/>
                    <a:pt x="96" y="107"/>
                    <a:pt x="96" y="107"/>
                  </a:cubicBezTo>
                  <a:cubicBezTo>
                    <a:pt x="97" y="108"/>
                    <a:pt x="98" y="108"/>
                    <a:pt x="98" y="109"/>
                  </a:cubicBezTo>
                  <a:cubicBezTo>
                    <a:pt x="99" y="110"/>
                    <a:pt x="98" y="111"/>
                    <a:pt x="98" y="112"/>
                  </a:cubicBezTo>
                  <a:cubicBezTo>
                    <a:pt x="97" y="114"/>
                    <a:pt x="96" y="115"/>
                    <a:pt x="95" y="117"/>
                  </a:cubicBezTo>
                  <a:cubicBezTo>
                    <a:pt x="94" y="118"/>
                    <a:pt x="95" y="121"/>
                    <a:pt x="93" y="121"/>
                  </a:cubicBezTo>
                  <a:cubicBezTo>
                    <a:pt x="92" y="121"/>
                    <a:pt x="93" y="117"/>
                    <a:pt x="91" y="117"/>
                  </a:cubicBezTo>
                  <a:cubicBezTo>
                    <a:pt x="90" y="117"/>
                    <a:pt x="91" y="120"/>
                    <a:pt x="91" y="122"/>
                  </a:cubicBezTo>
                  <a:cubicBezTo>
                    <a:pt x="91" y="124"/>
                    <a:pt x="92" y="126"/>
                    <a:pt x="93" y="128"/>
                  </a:cubicBezTo>
                  <a:cubicBezTo>
                    <a:pt x="91" y="127"/>
                    <a:pt x="90" y="124"/>
                    <a:pt x="87" y="124"/>
                  </a:cubicBezTo>
                  <a:cubicBezTo>
                    <a:pt x="85" y="124"/>
                    <a:pt x="85" y="127"/>
                    <a:pt x="83" y="127"/>
                  </a:cubicBezTo>
                  <a:cubicBezTo>
                    <a:pt x="81" y="128"/>
                    <a:pt x="80" y="128"/>
                    <a:pt x="78" y="128"/>
                  </a:cubicBezTo>
                  <a:cubicBezTo>
                    <a:pt x="76" y="128"/>
                    <a:pt x="75" y="126"/>
                    <a:pt x="74" y="126"/>
                  </a:cubicBezTo>
                  <a:cubicBezTo>
                    <a:pt x="76" y="124"/>
                    <a:pt x="78" y="122"/>
                    <a:pt x="79" y="120"/>
                  </a:cubicBezTo>
                  <a:cubicBezTo>
                    <a:pt x="81" y="117"/>
                    <a:pt x="82" y="115"/>
                    <a:pt x="83" y="112"/>
                  </a:cubicBezTo>
                  <a:cubicBezTo>
                    <a:pt x="84" y="109"/>
                    <a:pt x="82" y="106"/>
                    <a:pt x="84" y="105"/>
                  </a:cubicBezTo>
                  <a:cubicBezTo>
                    <a:pt x="85" y="103"/>
                    <a:pt x="88" y="106"/>
                    <a:pt x="89" y="106"/>
                  </a:cubicBezTo>
                  <a:cubicBezTo>
                    <a:pt x="91" y="106"/>
                    <a:pt x="94" y="107"/>
                    <a:pt x="95" y="106"/>
                  </a:cubicBezTo>
                  <a:cubicBezTo>
                    <a:pt x="96" y="104"/>
                    <a:pt x="96" y="101"/>
                    <a:pt x="95" y="99"/>
                  </a:cubicBezTo>
                  <a:cubicBezTo>
                    <a:pt x="94" y="98"/>
                    <a:pt x="91" y="98"/>
                    <a:pt x="90" y="97"/>
                  </a:cubicBezTo>
                  <a:cubicBezTo>
                    <a:pt x="89" y="95"/>
                    <a:pt x="90" y="92"/>
                    <a:pt x="89" y="90"/>
                  </a:cubicBezTo>
                  <a:cubicBezTo>
                    <a:pt x="88" y="88"/>
                    <a:pt x="86" y="87"/>
                    <a:pt x="85" y="85"/>
                  </a:cubicBezTo>
                  <a:cubicBezTo>
                    <a:pt x="84" y="83"/>
                    <a:pt x="85" y="80"/>
                    <a:pt x="84" y="78"/>
                  </a:cubicBezTo>
                  <a:cubicBezTo>
                    <a:pt x="82" y="76"/>
                    <a:pt x="79" y="76"/>
                    <a:pt x="77" y="76"/>
                  </a:cubicBezTo>
                  <a:cubicBezTo>
                    <a:pt x="76" y="75"/>
                    <a:pt x="75" y="76"/>
                    <a:pt x="74" y="76"/>
                  </a:cubicBezTo>
                  <a:cubicBezTo>
                    <a:pt x="70" y="74"/>
                    <a:pt x="68" y="70"/>
                    <a:pt x="64" y="69"/>
                  </a:cubicBezTo>
                  <a:cubicBezTo>
                    <a:pt x="62" y="68"/>
                    <a:pt x="60" y="70"/>
                    <a:pt x="58" y="70"/>
                  </a:cubicBezTo>
                  <a:cubicBezTo>
                    <a:pt x="56" y="71"/>
                    <a:pt x="55" y="70"/>
                    <a:pt x="54" y="70"/>
                  </a:cubicBezTo>
                  <a:cubicBezTo>
                    <a:pt x="53" y="71"/>
                    <a:pt x="54" y="73"/>
                    <a:pt x="53" y="75"/>
                  </a:cubicBezTo>
                  <a:cubicBezTo>
                    <a:pt x="52" y="75"/>
                    <a:pt x="50" y="75"/>
                    <a:pt x="49" y="76"/>
                  </a:cubicBezTo>
                  <a:cubicBezTo>
                    <a:pt x="47" y="76"/>
                    <a:pt x="46" y="77"/>
                    <a:pt x="45" y="77"/>
                  </a:cubicBezTo>
                  <a:cubicBezTo>
                    <a:pt x="42" y="78"/>
                    <a:pt x="39" y="77"/>
                    <a:pt x="37" y="78"/>
                  </a:cubicBezTo>
                  <a:cubicBezTo>
                    <a:pt x="35" y="79"/>
                    <a:pt x="35" y="82"/>
                    <a:pt x="33" y="83"/>
                  </a:cubicBezTo>
                  <a:cubicBezTo>
                    <a:pt x="32" y="83"/>
                    <a:pt x="31" y="80"/>
                    <a:pt x="29" y="79"/>
                  </a:cubicBezTo>
                  <a:cubicBezTo>
                    <a:pt x="28" y="78"/>
                    <a:pt x="26" y="79"/>
                    <a:pt x="25" y="79"/>
                  </a:cubicBezTo>
                  <a:cubicBezTo>
                    <a:pt x="22" y="79"/>
                    <a:pt x="20" y="78"/>
                    <a:pt x="17" y="78"/>
                  </a:cubicBezTo>
                  <a:cubicBezTo>
                    <a:pt x="15" y="77"/>
                    <a:pt x="14" y="75"/>
                    <a:pt x="12" y="75"/>
                  </a:cubicBezTo>
                  <a:cubicBezTo>
                    <a:pt x="10" y="75"/>
                    <a:pt x="10" y="78"/>
                    <a:pt x="9" y="79"/>
                  </a:cubicBezTo>
                  <a:cubicBezTo>
                    <a:pt x="9" y="78"/>
                    <a:pt x="9" y="77"/>
                    <a:pt x="9" y="76"/>
                  </a:cubicBezTo>
                  <a:cubicBezTo>
                    <a:pt x="8" y="76"/>
                    <a:pt x="6" y="76"/>
                    <a:pt x="5" y="76"/>
                  </a:cubicBezTo>
                  <a:cubicBezTo>
                    <a:pt x="5" y="75"/>
                    <a:pt x="5" y="74"/>
                    <a:pt x="5" y="74"/>
                  </a:cubicBezTo>
                  <a:cubicBezTo>
                    <a:pt x="4" y="73"/>
                    <a:pt x="3" y="73"/>
                    <a:pt x="3" y="72"/>
                  </a:cubicBezTo>
                  <a:cubicBezTo>
                    <a:pt x="2" y="72"/>
                    <a:pt x="1" y="71"/>
                    <a:pt x="0" y="70"/>
                  </a:cubicBezTo>
                  <a:cubicBezTo>
                    <a:pt x="0" y="69"/>
                    <a:pt x="0" y="68"/>
                    <a:pt x="0" y="67"/>
                  </a:cubicBezTo>
                  <a:cubicBezTo>
                    <a:pt x="0" y="66"/>
                    <a:pt x="1" y="65"/>
                    <a:pt x="2" y="64"/>
                  </a:cubicBezTo>
                  <a:cubicBezTo>
                    <a:pt x="2" y="63"/>
                    <a:pt x="2" y="61"/>
                    <a:pt x="3" y="60"/>
                  </a:cubicBezTo>
                  <a:cubicBezTo>
                    <a:pt x="3" y="60"/>
                    <a:pt x="4" y="59"/>
                    <a:pt x="5" y="58"/>
                  </a:cubicBezTo>
                  <a:cubicBezTo>
                    <a:pt x="6" y="59"/>
                    <a:pt x="7" y="60"/>
                    <a:pt x="8" y="59"/>
                  </a:cubicBezTo>
                  <a:cubicBezTo>
                    <a:pt x="9" y="59"/>
                    <a:pt x="9" y="58"/>
                    <a:pt x="8" y="57"/>
                  </a:cubicBezTo>
                  <a:cubicBezTo>
                    <a:pt x="8" y="57"/>
                    <a:pt x="6" y="57"/>
                    <a:pt x="6" y="56"/>
                  </a:cubicBezTo>
                  <a:cubicBezTo>
                    <a:pt x="5" y="55"/>
                    <a:pt x="7" y="53"/>
                    <a:pt x="6" y="52"/>
                  </a:cubicBezTo>
                  <a:cubicBezTo>
                    <a:pt x="6" y="51"/>
                    <a:pt x="5" y="50"/>
                    <a:pt x="5" y="49"/>
                  </a:cubicBezTo>
                  <a:cubicBezTo>
                    <a:pt x="7" y="46"/>
                    <a:pt x="9" y="43"/>
                    <a:pt x="11" y="41"/>
                  </a:cubicBezTo>
                  <a:cubicBezTo>
                    <a:pt x="13" y="39"/>
                    <a:pt x="15" y="40"/>
                    <a:pt x="17" y="39"/>
                  </a:cubicBezTo>
                  <a:cubicBezTo>
                    <a:pt x="18" y="38"/>
                    <a:pt x="19" y="38"/>
                    <a:pt x="20" y="37"/>
                  </a:cubicBezTo>
                  <a:cubicBezTo>
                    <a:pt x="21" y="36"/>
                    <a:pt x="22" y="35"/>
                    <a:pt x="22" y="34"/>
                  </a:cubicBezTo>
                  <a:cubicBezTo>
                    <a:pt x="22" y="32"/>
                    <a:pt x="19" y="31"/>
                    <a:pt x="18" y="29"/>
                  </a:cubicBezTo>
                  <a:cubicBezTo>
                    <a:pt x="18" y="29"/>
                    <a:pt x="22" y="30"/>
                    <a:pt x="21" y="29"/>
                  </a:cubicBezTo>
                  <a:cubicBezTo>
                    <a:pt x="20" y="27"/>
                    <a:pt x="17" y="26"/>
                    <a:pt x="16" y="24"/>
                  </a:cubicBezTo>
                  <a:cubicBezTo>
                    <a:pt x="15" y="22"/>
                    <a:pt x="16" y="19"/>
                    <a:pt x="16" y="16"/>
                  </a:cubicBezTo>
                  <a:cubicBezTo>
                    <a:pt x="18" y="16"/>
                    <a:pt x="21" y="18"/>
                    <a:pt x="22" y="17"/>
                  </a:cubicBezTo>
                  <a:cubicBezTo>
                    <a:pt x="24" y="16"/>
                    <a:pt x="22" y="12"/>
                    <a:pt x="24" y="11"/>
                  </a:cubicBezTo>
                  <a:cubicBezTo>
                    <a:pt x="26" y="9"/>
                    <a:pt x="28" y="10"/>
                    <a:pt x="31" y="11"/>
                  </a:cubicBezTo>
                  <a:cubicBezTo>
                    <a:pt x="34" y="11"/>
                    <a:pt x="38" y="11"/>
                    <a:pt x="41" y="11"/>
                  </a:cubicBezTo>
                  <a:cubicBezTo>
                    <a:pt x="43" y="12"/>
                    <a:pt x="45" y="13"/>
                    <a:pt x="47" y="13"/>
                  </a:cubicBezTo>
                  <a:cubicBezTo>
                    <a:pt x="49" y="13"/>
                    <a:pt x="51" y="12"/>
                    <a:pt x="53" y="13"/>
                  </a:cubicBezTo>
                  <a:cubicBezTo>
                    <a:pt x="56" y="14"/>
                    <a:pt x="59" y="15"/>
                    <a:pt x="61" y="17"/>
                  </a:cubicBezTo>
                  <a:cubicBezTo>
                    <a:pt x="62" y="17"/>
                    <a:pt x="63" y="19"/>
                    <a:pt x="64" y="19"/>
                  </a:cubicBezTo>
                  <a:cubicBezTo>
                    <a:pt x="66" y="19"/>
                    <a:pt x="68" y="17"/>
                    <a:pt x="70" y="17"/>
                  </a:cubicBezTo>
                  <a:cubicBezTo>
                    <a:pt x="72" y="17"/>
                    <a:pt x="73" y="18"/>
                    <a:pt x="75" y="18"/>
                  </a:cubicBezTo>
                  <a:cubicBezTo>
                    <a:pt x="77" y="18"/>
                    <a:pt x="78" y="17"/>
                    <a:pt x="80" y="17"/>
                  </a:cubicBezTo>
                  <a:cubicBezTo>
                    <a:pt x="82" y="17"/>
                    <a:pt x="83" y="18"/>
                    <a:pt x="85" y="18"/>
                  </a:cubicBezTo>
                  <a:cubicBezTo>
                    <a:pt x="87" y="18"/>
                    <a:pt x="88" y="17"/>
                    <a:pt x="90" y="18"/>
                  </a:cubicBezTo>
                  <a:cubicBezTo>
                    <a:pt x="92" y="18"/>
                    <a:pt x="94" y="21"/>
                    <a:pt x="95" y="20"/>
                  </a:cubicBezTo>
                  <a:cubicBezTo>
                    <a:pt x="97" y="19"/>
                    <a:pt x="97" y="16"/>
                    <a:pt x="98" y="14"/>
                  </a:cubicBezTo>
                  <a:cubicBezTo>
                    <a:pt x="99" y="12"/>
                    <a:pt x="99" y="10"/>
                    <a:pt x="101" y="8"/>
                  </a:cubicBezTo>
                  <a:cubicBezTo>
                    <a:pt x="103" y="6"/>
                    <a:pt x="107" y="6"/>
                    <a:pt x="109" y="5"/>
                  </a:cubicBezTo>
                  <a:cubicBezTo>
                    <a:pt x="112" y="6"/>
                    <a:pt x="113" y="8"/>
                    <a:pt x="116" y="7"/>
                  </a:cubicBezTo>
                  <a:cubicBezTo>
                    <a:pt x="117" y="7"/>
                    <a:pt x="117" y="4"/>
                    <a:pt x="118" y="3"/>
                  </a:cubicBezTo>
                  <a:cubicBezTo>
                    <a:pt x="122" y="2"/>
                    <a:pt x="125" y="2"/>
                    <a:pt x="129" y="2"/>
                  </a:cubicBezTo>
                  <a:cubicBezTo>
                    <a:pt x="132" y="2"/>
                    <a:pt x="136" y="0"/>
                    <a:pt x="138" y="2"/>
                  </a:cubicBezTo>
                  <a:cubicBezTo>
                    <a:pt x="140" y="3"/>
                    <a:pt x="138" y="6"/>
                    <a:pt x="139" y="8"/>
                  </a:cubicBezTo>
                  <a:cubicBezTo>
                    <a:pt x="140" y="10"/>
                    <a:pt x="144" y="12"/>
                    <a:pt x="144" y="14"/>
                  </a:cubicBezTo>
                  <a:cubicBezTo>
                    <a:pt x="144" y="16"/>
                    <a:pt x="141" y="16"/>
                    <a:pt x="140" y="17"/>
                  </a:cubicBezTo>
                  <a:cubicBezTo>
                    <a:pt x="140" y="18"/>
                    <a:pt x="139" y="21"/>
                    <a:pt x="140" y="21"/>
                  </a:cubicBezTo>
                  <a:cubicBezTo>
                    <a:pt x="144" y="23"/>
                    <a:pt x="150" y="20"/>
                    <a:pt x="154" y="23"/>
                  </a:cubicBezTo>
                  <a:cubicBezTo>
                    <a:pt x="157" y="26"/>
                    <a:pt x="155" y="33"/>
                    <a:pt x="158" y="37"/>
                  </a:cubicBezTo>
                  <a:cubicBezTo>
                    <a:pt x="160" y="39"/>
                    <a:pt x="164" y="37"/>
                    <a:pt x="167" y="37"/>
                  </a:cubicBezTo>
                  <a:cubicBezTo>
                    <a:pt x="170" y="37"/>
                    <a:pt x="174" y="37"/>
                    <a:pt x="177" y="36"/>
                  </a:cubicBezTo>
                  <a:cubicBezTo>
                    <a:pt x="178" y="35"/>
                    <a:pt x="178" y="31"/>
                    <a:pt x="179" y="32"/>
                  </a:cubicBezTo>
                  <a:cubicBezTo>
                    <a:pt x="182" y="34"/>
                    <a:pt x="182" y="38"/>
                    <a:pt x="184" y="40"/>
                  </a:cubicBezTo>
                  <a:cubicBezTo>
                    <a:pt x="186" y="42"/>
                    <a:pt x="188" y="44"/>
                    <a:pt x="191" y="44"/>
                  </a:cubicBezTo>
                  <a:cubicBezTo>
                    <a:pt x="192" y="44"/>
                    <a:pt x="192" y="41"/>
                    <a:pt x="193" y="42"/>
                  </a:cubicBezTo>
                  <a:cubicBezTo>
                    <a:pt x="197" y="43"/>
                    <a:pt x="199" y="45"/>
                    <a:pt x="203" y="47"/>
                  </a:cubicBezTo>
                  <a:cubicBezTo>
                    <a:pt x="205" y="48"/>
                    <a:pt x="207" y="51"/>
                    <a:pt x="210" y="51"/>
                  </a:cubicBezTo>
                  <a:cubicBezTo>
                    <a:pt x="211" y="52"/>
                    <a:pt x="213" y="49"/>
                    <a:pt x="213" y="50"/>
                  </a:cubicBezTo>
                  <a:cubicBezTo>
                    <a:pt x="214" y="53"/>
                    <a:pt x="214" y="56"/>
                    <a:pt x="213" y="58"/>
                  </a:cubicBezTo>
                  <a:cubicBezTo>
                    <a:pt x="212" y="60"/>
                    <a:pt x="209" y="59"/>
                    <a:pt x="208" y="61"/>
                  </a:cubicBezTo>
                  <a:cubicBezTo>
                    <a:pt x="208" y="63"/>
                    <a:pt x="212" y="63"/>
                    <a:pt x="212" y="64"/>
                  </a:cubicBezTo>
                  <a:cubicBezTo>
                    <a:pt x="212" y="66"/>
                    <a:pt x="209" y="64"/>
                    <a:pt x="208" y="65"/>
                  </a:cubicBezTo>
                  <a:cubicBezTo>
                    <a:pt x="207" y="66"/>
                    <a:pt x="207" y="69"/>
                    <a:pt x="208" y="70"/>
                  </a:cubicBezTo>
                  <a:cubicBezTo>
                    <a:pt x="209" y="71"/>
                    <a:pt x="211" y="69"/>
                    <a:pt x="211" y="70"/>
                  </a:cubicBezTo>
                  <a:cubicBezTo>
                    <a:pt x="213" y="72"/>
                    <a:pt x="213" y="75"/>
                    <a:pt x="212" y="77"/>
                  </a:cubicBezTo>
                  <a:cubicBezTo>
                    <a:pt x="212" y="79"/>
                    <a:pt x="211" y="81"/>
                    <a:pt x="209" y="81"/>
                  </a:cubicBezTo>
                  <a:cubicBezTo>
                    <a:pt x="205" y="82"/>
                    <a:pt x="201" y="80"/>
                    <a:pt x="198" y="81"/>
                  </a:cubicBezTo>
                  <a:cubicBezTo>
                    <a:pt x="195" y="82"/>
                    <a:pt x="193" y="85"/>
                    <a:pt x="193" y="88"/>
                  </a:cubicBezTo>
                  <a:cubicBezTo>
                    <a:pt x="192" y="90"/>
                    <a:pt x="194" y="91"/>
                    <a:pt x="195" y="93"/>
                  </a:cubicBezTo>
                  <a:cubicBezTo>
                    <a:pt x="195" y="94"/>
                    <a:pt x="195" y="95"/>
                    <a:pt x="195" y="95"/>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38" name="Freeform 2602"/>
            <p:cNvSpPr>
              <a:spLocks noChangeAspect="1"/>
            </p:cNvSpPr>
            <p:nvPr/>
          </p:nvSpPr>
          <p:spPr bwMode="auto">
            <a:xfrm>
              <a:off x="21801731" y="6084513"/>
              <a:ext cx="3929119" cy="1887545"/>
            </a:xfrm>
            <a:custGeom>
              <a:avLst/>
              <a:gdLst>
                <a:gd name="T0" fmla="*/ 579 w 488"/>
                <a:gd name="T1" fmla="*/ 153 h 256"/>
                <a:gd name="T2" fmla="*/ 564 w 488"/>
                <a:gd name="T3" fmla="*/ 183 h 256"/>
                <a:gd name="T4" fmla="*/ 528 w 488"/>
                <a:gd name="T5" fmla="*/ 213 h 256"/>
                <a:gd name="T6" fmla="*/ 509 w 488"/>
                <a:gd name="T7" fmla="*/ 221 h 256"/>
                <a:gd name="T8" fmla="*/ 500 w 488"/>
                <a:gd name="T9" fmla="*/ 232 h 256"/>
                <a:gd name="T10" fmla="*/ 504 w 488"/>
                <a:gd name="T11" fmla="*/ 277 h 256"/>
                <a:gd name="T12" fmla="*/ 488 w 488"/>
                <a:gd name="T13" fmla="*/ 268 h 256"/>
                <a:gd name="T14" fmla="*/ 444 w 488"/>
                <a:gd name="T15" fmla="*/ 265 h 256"/>
                <a:gd name="T16" fmla="*/ 409 w 488"/>
                <a:gd name="T17" fmla="*/ 260 h 256"/>
                <a:gd name="T18" fmla="*/ 382 w 488"/>
                <a:gd name="T19" fmla="*/ 269 h 256"/>
                <a:gd name="T20" fmla="*/ 358 w 488"/>
                <a:gd name="T21" fmla="*/ 283 h 256"/>
                <a:gd name="T22" fmla="*/ 330 w 488"/>
                <a:gd name="T23" fmla="*/ 298 h 256"/>
                <a:gd name="T24" fmla="*/ 303 w 488"/>
                <a:gd name="T25" fmla="*/ 291 h 256"/>
                <a:gd name="T26" fmla="*/ 295 w 488"/>
                <a:gd name="T27" fmla="*/ 268 h 256"/>
                <a:gd name="T28" fmla="*/ 271 w 488"/>
                <a:gd name="T29" fmla="*/ 254 h 256"/>
                <a:gd name="T30" fmla="*/ 184 w 488"/>
                <a:gd name="T31" fmla="*/ 208 h 256"/>
                <a:gd name="T32" fmla="*/ 148 w 488"/>
                <a:gd name="T33" fmla="*/ 297 h 256"/>
                <a:gd name="T34" fmla="*/ 121 w 488"/>
                <a:gd name="T35" fmla="*/ 276 h 256"/>
                <a:gd name="T36" fmla="*/ 98 w 488"/>
                <a:gd name="T37" fmla="*/ 278 h 256"/>
                <a:gd name="T38" fmla="*/ 86 w 488"/>
                <a:gd name="T39" fmla="*/ 260 h 256"/>
                <a:gd name="T40" fmla="*/ 64 w 488"/>
                <a:gd name="T41" fmla="*/ 233 h 256"/>
                <a:gd name="T42" fmla="*/ 73 w 488"/>
                <a:gd name="T43" fmla="*/ 224 h 256"/>
                <a:gd name="T44" fmla="*/ 98 w 488"/>
                <a:gd name="T45" fmla="*/ 208 h 256"/>
                <a:gd name="T46" fmla="*/ 89 w 488"/>
                <a:gd name="T47" fmla="*/ 185 h 256"/>
                <a:gd name="T48" fmla="*/ 42 w 488"/>
                <a:gd name="T49" fmla="*/ 195 h 256"/>
                <a:gd name="T50" fmla="*/ 38 w 488"/>
                <a:gd name="T51" fmla="*/ 184 h 256"/>
                <a:gd name="T52" fmla="*/ 11 w 488"/>
                <a:gd name="T53" fmla="*/ 164 h 256"/>
                <a:gd name="T54" fmla="*/ 8 w 488"/>
                <a:gd name="T55" fmla="*/ 136 h 256"/>
                <a:gd name="T56" fmla="*/ 11 w 488"/>
                <a:gd name="T57" fmla="*/ 106 h 256"/>
                <a:gd name="T58" fmla="*/ 31 w 488"/>
                <a:gd name="T59" fmla="*/ 114 h 256"/>
                <a:gd name="T60" fmla="*/ 38 w 488"/>
                <a:gd name="T61" fmla="*/ 93 h 256"/>
                <a:gd name="T62" fmla="*/ 64 w 488"/>
                <a:gd name="T63" fmla="*/ 85 h 256"/>
                <a:gd name="T64" fmla="*/ 92 w 488"/>
                <a:gd name="T65" fmla="*/ 84 h 256"/>
                <a:gd name="T66" fmla="*/ 115 w 488"/>
                <a:gd name="T67" fmla="*/ 105 h 256"/>
                <a:gd name="T68" fmla="*/ 148 w 488"/>
                <a:gd name="T69" fmla="*/ 94 h 256"/>
                <a:gd name="T70" fmla="*/ 169 w 488"/>
                <a:gd name="T71" fmla="*/ 101 h 256"/>
                <a:gd name="T72" fmla="*/ 209 w 488"/>
                <a:gd name="T73" fmla="*/ 95 h 256"/>
                <a:gd name="T74" fmla="*/ 199 w 488"/>
                <a:gd name="T75" fmla="*/ 69 h 256"/>
                <a:gd name="T76" fmla="*/ 208 w 488"/>
                <a:gd name="T77" fmla="*/ 51 h 256"/>
                <a:gd name="T78" fmla="*/ 197 w 488"/>
                <a:gd name="T79" fmla="*/ 35 h 256"/>
                <a:gd name="T80" fmla="*/ 257 w 488"/>
                <a:gd name="T81" fmla="*/ 26 h 256"/>
                <a:gd name="T82" fmla="*/ 298 w 488"/>
                <a:gd name="T83" fmla="*/ 4 h 256"/>
                <a:gd name="T84" fmla="*/ 337 w 488"/>
                <a:gd name="T85" fmla="*/ 17 h 256"/>
                <a:gd name="T86" fmla="*/ 351 w 488"/>
                <a:gd name="T87" fmla="*/ 26 h 256"/>
                <a:gd name="T88" fmla="*/ 364 w 488"/>
                <a:gd name="T89" fmla="*/ 34 h 256"/>
                <a:gd name="T90" fmla="*/ 377 w 488"/>
                <a:gd name="T91" fmla="*/ 42 h 256"/>
                <a:gd name="T92" fmla="*/ 420 w 488"/>
                <a:gd name="T93" fmla="*/ 25 h 256"/>
                <a:gd name="T94" fmla="*/ 478 w 488"/>
                <a:gd name="T95" fmla="*/ 101 h 256"/>
                <a:gd name="T96" fmla="*/ 494 w 488"/>
                <a:gd name="T97" fmla="*/ 97 h 256"/>
                <a:gd name="T98" fmla="*/ 515 w 488"/>
                <a:gd name="T99" fmla="*/ 103 h 256"/>
                <a:gd name="T100" fmla="*/ 551 w 488"/>
                <a:gd name="T101" fmla="*/ 115 h 256"/>
                <a:gd name="T102" fmla="*/ 575 w 488"/>
                <a:gd name="T103" fmla="*/ 122 h 2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8"/>
                <a:gd name="T157" fmla="*/ 0 h 256"/>
                <a:gd name="T158" fmla="*/ 488 w 488"/>
                <a:gd name="T159" fmla="*/ 256 h 2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8" h="256">
                  <a:moveTo>
                    <a:pt x="488" y="114"/>
                  </a:moveTo>
                  <a:cubicBezTo>
                    <a:pt x="486" y="115"/>
                    <a:pt x="484" y="115"/>
                    <a:pt x="483" y="117"/>
                  </a:cubicBezTo>
                  <a:cubicBezTo>
                    <a:pt x="482" y="119"/>
                    <a:pt x="483" y="120"/>
                    <a:pt x="483" y="122"/>
                  </a:cubicBezTo>
                  <a:cubicBezTo>
                    <a:pt x="483" y="124"/>
                    <a:pt x="484" y="126"/>
                    <a:pt x="482" y="127"/>
                  </a:cubicBezTo>
                  <a:cubicBezTo>
                    <a:pt x="480" y="128"/>
                    <a:pt x="475" y="125"/>
                    <a:pt x="473" y="127"/>
                  </a:cubicBezTo>
                  <a:cubicBezTo>
                    <a:pt x="471" y="130"/>
                    <a:pt x="471" y="135"/>
                    <a:pt x="472" y="138"/>
                  </a:cubicBezTo>
                  <a:cubicBezTo>
                    <a:pt x="472" y="142"/>
                    <a:pt x="475" y="145"/>
                    <a:pt x="475" y="149"/>
                  </a:cubicBezTo>
                  <a:cubicBezTo>
                    <a:pt x="474" y="151"/>
                    <a:pt x="472" y="151"/>
                    <a:pt x="470" y="152"/>
                  </a:cubicBezTo>
                  <a:cubicBezTo>
                    <a:pt x="466" y="153"/>
                    <a:pt x="461" y="154"/>
                    <a:pt x="457" y="153"/>
                  </a:cubicBezTo>
                  <a:cubicBezTo>
                    <a:pt x="453" y="153"/>
                    <a:pt x="448" y="148"/>
                    <a:pt x="444" y="150"/>
                  </a:cubicBezTo>
                  <a:cubicBezTo>
                    <a:pt x="440" y="152"/>
                    <a:pt x="441" y="158"/>
                    <a:pt x="441" y="162"/>
                  </a:cubicBezTo>
                  <a:cubicBezTo>
                    <a:pt x="440" y="167"/>
                    <a:pt x="439" y="172"/>
                    <a:pt x="440" y="177"/>
                  </a:cubicBezTo>
                  <a:cubicBezTo>
                    <a:pt x="440" y="180"/>
                    <a:pt x="443" y="181"/>
                    <a:pt x="443" y="183"/>
                  </a:cubicBezTo>
                  <a:cubicBezTo>
                    <a:pt x="442" y="184"/>
                    <a:pt x="440" y="184"/>
                    <a:pt x="439" y="184"/>
                  </a:cubicBezTo>
                  <a:cubicBezTo>
                    <a:pt x="437" y="183"/>
                    <a:pt x="435" y="181"/>
                    <a:pt x="432" y="181"/>
                  </a:cubicBezTo>
                  <a:cubicBezTo>
                    <a:pt x="429" y="181"/>
                    <a:pt x="427" y="184"/>
                    <a:pt x="424" y="184"/>
                  </a:cubicBezTo>
                  <a:cubicBezTo>
                    <a:pt x="420" y="185"/>
                    <a:pt x="416" y="185"/>
                    <a:pt x="413" y="186"/>
                  </a:cubicBezTo>
                  <a:cubicBezTo>
                    <a:pt x="412" y="186"/>
                    <a:pt x="409" y="187"/>
                    <a:pt x="410" y="188"/>
                  </a:cubicBezTo>
                  <a:cubicBezTo>
                    <a:pt x="412" y="190"/>
                    <a:pt x="415" y="188"/>
                    <a:pt x="416" y="190"/>
                  </a:cubicBezTo>
                  <a:cubicBezTo>
                    <a:pt x="417" y="190"/>
                    <a:pt x="416" y="192"/>
                    <a:pt x="416" y="193"/>
                  </a:cubicBezTo>
                  <a:cubicBezTo>
                    <a:pt x="416" y="196"/>
                    <a:pt x="416" y="200"/>
                    <a:pt x="417" y="203"/>
                  </a:cubicBezTo>
                  <a:cubicBezTo>
                    <a:pt x="419" y="208"/>
                    <a:pt x="423" y="211"/>
                    <a:pt x="424" y="216"/>
                  </a:cubicBezTo>
                  <a:cubicBezTo>
                    <a:pt x="424" y="219"/>
                    <a:pt x="420" y="221"/>
                    <a:pt x="419" y="223"/>
                  </a:cubicBezTo>
                  <a:cubicBezTo>
                    <a:pt x="419" y="225"/>
                    <a:pt x="419" y="228"/>
                    <a:pt x="420" y="230"/>
                  </a:cubicBezTo>
                  <a:cubicBezTo>
                    <a:pt x="419" y="230"/>
                    <a:pt x="418" y="230"/>
                    <a:pt x="417" y="229"/>
                  </a:cubicBezTo>
                  <a:cubicBezTo>
                    <a:pt x="415" y="229"/>
                    <a:pt x="412" y="229"/>
                    <a:pt x="410" y="227"/>
                  </a:cubicBezTo>
                  <a:cubicBezTo>
                    <a:pt x="409" y="226"/>
                    <a:pt x="410" y="224"/>
                    <a:pt x="409" y="223"/>
                  </a:cubicBezTo>
                  <a:cubicBezTo>
                    <a:pt x="408" y="222"/>
                    <a:pt x="407" y="223"/>
                    <a:pt x="406" y="223"/>
                  </a:cubicBezTo>
                  <a:cubicBezTo>
                    <a:pt x="404" y="223"/>
                    <a:pt x="402" y="221"/>
                    <a:pt x="400" y="221"/>
                  </a:cubicBezTo>
                  <a:cubicBezTo>
                    <a:pt x="397" y="220"/>
                    <a:pt x="394" y="221"/>
                    <a:pt x="390" y="221"/>
                  </a:cubicBezTo>
                  <a:cubicBezTo>
                    <a:pt x="386" y="221"/>
                    <a:pt x="383" y="221"/>
                    <a:pt x="379" y="220"/>
                  </a:cubicBezTo>
                  <a:cubicBezTo>
                    <a:pt x="376" y="220"/>
                    <a:pt x="373" y="220"/>
                    <a:pt x="370" y="220"/>
                  </a:cubicBezTo>
                  <a:cubicBezTo>
                    <a:pt x="369" y="220"/>
                    <a:pt x="369" y="222"/>
                    <a:pt x="369" y="222"/>
                  </a:cubicBezTo>
                  <a:cubicBezTo>
                    <a:pt x="365" y="222"/>
                    <a:pt x="361" y="221"/>
                    <a:pt x="358" y="220"/>
                  </a:cubicBezTo>
                  <a:cubicBezTo>
                    <a:pt x="354" y="219"/>
                    <a:pt x="351" y="216"/>
                    <a:pt x="348" y="215"/>
                  </a:cubicBezTo>
                  <a:cubicBezTo>
                    <a:pt x="346" y="214"/>
                    <a:pt x="343" y="215"/>
                    <a:pt x="341" y="216"/>
                  </a:cubicBezTo>
                  <a:cubicBezTo>
                    <a:pt x="339" y="216"/>
                    <a:pt x="337" y="217"/>
                    <a:pt x="337" y="219"/>
                  </a:cubicBezTo>
                  <a:cubicBezTo>
                    <a:pt x="336" y="221"/>
                    <a:pt x="338" y="224"/>
                    <a:pt x="337" y="227"/>
                  </a:cubicBezTo>
                  <a:cubicBezTo>
                    <a:pt x="336" y="228"/>
                    <a:pt x="334" y="228"/>
                    <a:pt x="332" y="228"/>
                  </a:cubicBezTo>
                  <a:cubicBezTo>
                    <a:pt x="327" y="227"/>
                    <a:pt x="323" y="225"/>
                    <a:pt x="318" y="224"/>
                  </a:cubicBezTo>
                  <a:cubicBezTo>
                    <a:pt x="317" y="224"/>
                    <a:pt x="315" y="224"/>
                    <a:pt x="313" y="225"/>
                  </a:cubicBezTo>
                  <a:cubicBezTo>
                    <a:pt x="311" y="226"/>
                    <a:pt x="309" y="228"/>
                    <a:pt x="307" y="230"/>
                  </a:cubicBezTo>
                  <a:cubicBezTo>
                    <a:pt x="305" y="233"/>
                    <a:pt x="304" y="236"/>
                    <a:pt x="301" y="238"/>
                  </a:cubicBezTo>
                  <a:cubicBezTo>
                    <a:pt x="300" y="239"/>
                    <a:pt x="299" y="235"/>
                    <a:pt x="298" y="235"/>
                  </a:cubicBezTo>
                  <a:cubicBezTo>
                    <a:pt x="295" y="236"/>
                    <a:pt x="294" y="239"/>
                    <a:pt x="292" y="241"/>
                  </a:cubicBezTo>
                  <a:cubicBezTo>
                    <a:pt x="289" y="246"/>
                    <a:pt x="287" y="252"/>
                    <a:pt x="282" y="255"/>
                  </a:cubicBezTo>
                  <a:cubicBezTo>
                    <a:pt x="280" y="256"/>
                    <a:pt x="277" y="255"/>
                    <a:pt x="275" y="253"/>
                  </a:cubicBezTo>
                  <a:cubicBezTo>
                    <a:pt x="274" y="252"/>
                    <a:pt x="277" y="249"/>
                    <a:pt x="275" y="248"/>
                  </a:cubicBezTo>
                  <a:cubicBezTo>
                    <a:pt x="274" y="247"/>
                    <a:pt x="271" y="249"/>
                    <a:pt x="269" y="249"/>
                  </a:cubicBezTo>
                  <a:cubicBezTo>
                    <a:pt x="266" y="250"/>
                    <a:pt x="262" y="251"/>
                    <a:pt x="258" y="250"/>
                  </a:cubicBezTo>
                  <a:cubicBezTo>
                    <a:pt x="257" y="250"/>
                    <a:pt x="255" y="249"/>
                    <a:pt x="254" y="248"/>
                  </a:cubicBezTo>
                  <a:cubicBezTo>
                    <a:pt x="253" y="246"/>
                    <a:pt x="254" y="243"/>
                    <a:pt x="252" y="242"/>
                  </a:cubicBezTo>
                  <a:cubicBezTo>
                    <a:pt x="251" y="241"/>
                    <a:pt x="248" y="243"/>
                    <a:pt x="247" y="242"/>
                  </a:cubicBezTo>
                  <a:cubicBezTo>
                    <a:pt x="245" y="240"/>
                    <a:pt x="245" y="236"/>
                    <a:pt x="245" y="233"/>
                  </a:cubicBezTo>
                  <a:cubicBezTo>
                    <a:pt x="245" y="232"/>
                    <a:pt x="247" y="231"/>
                    <a:pt x="247" y="229"/>
                  </a:cubicBezTo>
                  <a:cubicBezTo>
                    <a:pt x="247" y="227"/>
                    <a:pt x="247" y="225"/>
                    <a:pt x="246" y="223"/>
                  </a:cubicBezTo>
                  <a:cubicBezTo>
                    <a:pt x="244" y="220"/>
                    <a:pt x="243" y="216"/>
                    <a:pt x="240" y="213"/>
                  </a:cubicBezTo>
                  <a:cubicBezTo>
                    <a:pt x="239" y="212"/>
                    <a:pt x="237" y="214"/>
                    <a:pt x="236" y="213"/>
                  </a:cubicBezTo>
                  <a:cubicBezTo>
                    <a:pt x="234" y="212"/>
                    <a:pt x="236" y="208"/>
                    <a:pt x="234" y="207"/>
                  </a:cubicBezTo>
                  <a:cubicBezTo>
                    <a:pt x="231" y="207"/>
                    <a:pt x="229" y="212"/>
                    <a:pt x="226" y="211"/>
                  </a:cubicBezTo>
                  <a:lnTo>
                    <a:pt x="204" y="209"/>
                  </a:lnTo>
                  <a:cubicBezTo>
                    <a:pt x="200" y="210"/>
                    <a:pt x="196" y="211"/>
                    <a:pt x="193" y="212"/>
                  </a:cubicBezTo>
                  <a:cubicBezTo>
                    <a:pt x="190" y="207"/>
                    <a:pt x="188" y="202"/>
                    <a:pt x="185" y="197"/>
                  </a:cubicBezTo>
                  <a:cubicBezTo>
                    <a:pt x="175" y="189"/>
                    <a:pt x="164" y="181"/>
                    <a:pt x="153" y="173"/>
                  </a:cubicBezTo>
                  <a:cubicBezTo>
                    <a:pt x="148" y="174"/>
                    <a:pt x="143" y="175"/>
                    <a:pt x="138" y="176"/>
                  </a:cubicBezTo>
                  <a:cubicBezTo>
                    <a:pt x="133" y="178"/>
                    <a:pt x="128" y="180"/>
                    <a:pt x="123" y="182"/>
                  </a:cubicBezTo>
                  <a:cubicBezTo>
                    <a:pt x="124" y="203"/>
                    <a:pt x="126" y="225"/>
                    <a:pt x="127" y="246"/>
                  </a:cubicBezTo>
                  <a:cubicBezTo>
                    <a:pt x="126" y="247"/>
                    <a:pt x="125" y="247"/>
                    <a:pt x="123" y="247"/>
                  </a:cubicBezTo>
                  <a:cubicBezTo>
                    <a:pt x="122" y="247"/>
                    <a:pt x="120" y="248"/>
                    <a:pt x="119" y="247"/>
                  </a:cubicBezTo>
                  <a:cubicBezTo>
                    <a:pt x="116" y="245"/>
                    <a:pt x="115" y="242"/>
                    <a:pt x="114" y="240"/>
                  </a:cubicBezTo>
                  <a:cubicBezTo>
                    <a:pt x="112" y="237"/>
                    <a:pt x="112" y="234"/>
                    <a:pt x="110" y="232"/>
                  </a:cubicBezTo>
                  <a:cubicBezTo>
                    <a:pt x="108" y="230"/>
                    <a:pt x="104" y="230"/>
                    <a:pt x="101" y="229"/>
                  </a:cubicBezTo>
                  <a:cubicBezTo>
                    <a:pt x="99" y="229"/>
                    <a:pt x="96" y="229"/>
                    <a:pt x="94" y="229"/>
                  </a:cubicBezTo>
                  <a:cubicBezTo>
                    <a:pt x="91" y="230"/>
                    <a:pt x="89" y="232"/>
                    <a:pt x="88" y="234"/>
                  </a:cubicBezTo>
                  <a:cubicBezTo>
                    <a:pt x="86" y="235"/>
                    <a:pt x="86" y="237"/>
                    <a:pt x="85" y="239"/>
                  </a:cubicBezTo>
                  <a:cubicBezTo>
                    <a:pt x="84" y="236"/>
                    <a:pt x="81" y="234"/>
                    <a:pt x="82" y="231"/>
                  </a:cubicBezTo>
                  <a:cubicBezTo>
                    <a:pt x="82" y="228"/>
                    <a:pt x="86" y="227"/>
                    <a:pt x="86" y="224"/>
                  </a:cubicBezTo>
                  <a:cubicBezTo>
                    <a:pt x="86" y="222"/>
                    <a:pt x="84" y="222"/>
                    <a:pt x="82" y="221"/>
                  </a:cubicBezTo>
                  <a:cubicBezTo>
                    <a:pt x="80" y="221"/>
                    <a:pt x="77" y="221"/>
                    <a:pt x="75" y="220"/>
                  </a:cubicBezTo>
                  <a:cubicBezTo>
                    <a:pt x="73" y="219"/>
                    <a:pt x="74" y="217"/>
                    <a:pt x="72" y="216"/>
                  </a:cubicBezTo>
                  <a:cubicBezTo>
                    <a:pt x="71" y="215"/>
                    <a:pt x="69" y="216"/>
                    <a:pt x="68" y="215"/>
                  </a:cubicBezTo>
                  <a:cubicBezTo>
                    <a:pt x="66" y="213"/>
                    <a:pt x="68" y="211"/>
                    <a:pt x="68" y="209"/>
                  </a:cubicBezTo>
                  <a:cubicBezTo>
                    <a:pt x="66" y="205"/>
                    <a:pt x="64" y="201"/>
                    <a:pt x="61" y="198"/>
                  </a:cubicBezTo>
                  <a:cubicBezTo>
                    <a:pt x="59" y="195"/>
                    <a:pt x="55" y="196"/>
                    <a:pt x="53" y="194"/>
                  </a:cubicBezTo>
                  <a:cubicBezTo>
                    <a:pt x="52" y="192"/>
                    <a:pt x="55" y="190"/>
                    <a:pt x="56" y="190"/>
                  </a:cubicBezTo>
                  <a:cubicBezTo>
                    <a:pt x="59" y="189"/>
                    <a:pt x="62" y="191"/>
                    <a:pt x="65" y="192"/>
                  </a:cubicBezTo>
                  <a:cubicBezTo>
                    <a:pt x="66" y="192"/>
                    <a:pt x="69" y="193"/>
                    <a:pt x="68" y="192"/>
                  </a:cubicBezTo>
                  <a:cubicBezTo>
                    <a:pt x="67" y="189"/>
                    <a:pt x="62" y="189"/>
                    <a:pt x="61" y="186"/>
                  </a:cubicBezTo>
                  <a:cubicBezTo>
                    <a:pt x="61" y="183"/>
                    <a:pt x="63" y="179"/>
                    <a:pt x="66" y="178"/>
                  </a:cubicBezTo>
                  <a:cubicBezTo>
                    <a:pt x="70" y="176"/>
                    <a:pt x="75" y="176"/>
                    <a:pt x="80" y="176"/>
                  </a:cubicBezTo>
                  <a:cubicBezTo>
                    <a:pt x="83" y="176"/>
                    <a:pt x="88" y="180"/>
                    <a:pt x="88" y="177"/>
                  </a:cubicBezTo>
                  <a:cubicBezTo>
                    <a:pt x="89" y="175"/>
                    <a:pt x="82" y="175"/>
                    <a:pt x="82" y="173"/>
                  </a:cubicBezTo>
                  <a:cubicBezTo>
                    <a:pt x="81" y="169"/>
                    <a:pt x="85" y="167"/>
                    <a:pt x="86" y="164"/>
                  </a:cubicBezTo>
                  <a:cubicBezTo>
                    <a:pt x="86" y="160"/>
                    <a:pt x="88" y="156"/>
                    <a:pt x="86" y="153"/>
                  </a:cubicBezTo>
                  <a:cubicBezTo>
                    <a:pt x="84" y="150"/>
                    <a:pt x="79" y="151"/>
                    <a:pt x="75" y="151"/>
                  </a:cubicBezTo>
                  <a:cubicBezTo>
                    <a:pt x="74" y="151"/>
                    <a:pt x="75" y="154"/>
                    <a:pt x="74" y="154"/>
                  </a:cubicBezTo>
                  <a:cubicBezTo>
                    <a:pt x="71" y="155"/>
                    <a:pt x="69" y="153"/>
                    <a:pt x="66" y="152"/>
                  </a:cubicBezTo>
                  <a:cubicBezTo>
                    <a:pt x="64" y="151"/>
                    <a:pt x="62" y="149"/>
                    <a:pt x="60" y="149"/>
                  </a:cubicBezTo>
                  <a:cubicBezTo>
                    <a:pt x="56" y="150"/>
                    <a:pt x="52" y="153"/>
                    <a:pt x="49" y="155"/>
                  </a:cubicBezTo>
                  <a:cubicBezTo>
                    <a:pt x="44" y="157"/>
                    <a:pt x="40" y="160"/>
                    <a:pt x="35" y="162"/>
                  </a:cubicBezTo>
                  <a:cubicBezTo>
                    <a:pt x="34" y="161"/>
                    <a:pt x="33" y="160"/>
                    <a:pt x="32" y="160"/>
                  </a:cubicBezTo>
                  <a:cubicBezTo>
                    <a:pt x="30" y="160"/>
                    <a:pt x="27" y="160"/>
                    <a:pt x="26" y="158"/>
                  </a:cubicBezTo>
                  <a:cubicBezTo>
                    <a:pt x="27" y="157"/>
                    <a:pt x="26" y="155"/>
                    <a:pt x="27" y="155"/>
                  </a:cubicBezTo>
                  <a:cubicBezTo>
                    <a:pt x="28" y="153"/>
                    <a:pt x="33" y="155"/>
                    <a:pt x="32" y="153"/>
                  </a:cubicBezTo>
                  <a:cubicBezTo>
                    <a:pt x="31" y="147"/>
                    <a:pt x="26" y="142"/>
                    <a:pt x="21" y="138"/>
                  </a:cubicBezTo>
                  <a:cubicBezTo>
                    <a:pt x="20" y="137"/>
                    <a:pt x="17" y="137"/>
                    <a:pt x="15" y="137"/>
                  </a:cubicBezTo>
                  <a:cubicBezTo>
                    <a:pt x="14" y="137"/>
                    <a:pt x="15" y="139"/>
                    <a:pt x="15" y="139"/>
                  </a:cubicBezTo>
                  <a:cubicBezTo>
                    <a:pt x="13" y="138"/>
                    <a:pt x="10" y="137"/>
                    <a:pt x="9" y="136"/>
                  </a:cubicBezTo>
                  <a:cubicBezTo>
                    <a:pt x="8" y="134"/>
                    <a:pt x="10" y="130"/>
                    <a:pt x="9" y="129"/>
                  </a:cubicBezTo>
                  <a:cubicBezTo>
                    <a:pt x="7" y="127"/>
                    <a:pt x="2" y="129"/>
                    <a:pt x="1" y="127"/>
                  </a:cubicBezTo>
                  <a:cubicBezTo>
                    <a:pt x="0" y="123"/>
                    <a:pt x="3" y="119"/>
                    <a:pt x="4" y="115"/>
                  </a:cubicBezTo>
                  <a:cubicBezTo>
                    <a:pt x="5" y="114"/>
                    <a:pt x="7" y="114"/>
                    <a:pt x="7" y="113"/>
                  </a:cubicBezTo>
                  <a:cubicBezTo>
                    <a:pt x="7" y="111"/>
                    <a:pt x="4" y="110"/>
                    <a:pt x="3" y="107"/>
                  </a:cubicBezTo>
                  <a:cubicBezTo>
                    <a:pt x="2" y="105"/>
                    <a:pt x="3" y="102"/>
                    <a:pt x="4" y="99"/>
                  </a:cubicBezTo>
                  <a:cubicBezTo>
                    <a:pt x="5" y="97"/>
                    <a:pt x="8" y="96"/>
                    <a:pt x="9" y="94"/>
                  </a:cubicBezTo>
                  <a:cubicBezTo>
                    <a:pt x="10" y="92"/>
                    <a:pt x="8" y="90"/>
                    <a:pt x="9" y="88"/>
                  </a:cubicBezTo>
                  <a:cubicBezTo>
                    <a:pt x="10" y="87"/>
                    <a:pt x="13" y="87"/>
                    <a:pt x="14" y="88"/>
                  </a:cubicBezTo>
                  <a:cubicBezTo>
                    <a:pt x="18" y="91"/>
                    <a:pt x="18" y="96"/>
                    <a:pt x="22" y="99"/>
                  </a:cubicBezTo>
                  <a:cubicBezTo>
                    <a:pt x="23" y="101"/>
                    <a:pt x="25" y="101"/>
                    <a:pt x="26" y="99"/>
                  </a:cubicBezTo>
                  <a:cubicBezTo>
                    <a:pt x="27" y="98"/>
                    <a:pt x="27" y="96"/>
                    <a:pt x="26" y="95"/>
                  </a:cubicBezTo>
                  <a:cubicBezTo>
                    <a:pt x="25" y="91"/>
                    <a:pt x="21" y="89"/>
                    <a:pt x="22" y="85"/>
                  </a:cubicBezTo>
                  <a:cubicBezTo>
                    <a:pt x="22" y="83"/>
                    <a:pt x="25" y="86"/>
                    <a:pt x="27" y="85"/>
                  </a:cubicBezTo>
                  <a:cubicBezTo>
                    <a:pt x="29" y="85"/>
                    <a:pt x="31" y="84"/>
                    <a:pt x="32" y="82"/>
                  </a:cubicBezTo>
                  <a:cubicBezTo>
                    <a:pt x="33" y="81"/>
                    <a:pt x="30" y="78"/>
                    <a:pt x="32" y="77"/>
                  </a:cubicBezTo>
                  <a:cubicBezTo>
                    <a:pt x="35" y="75"/>
                    <a:pt x="39" y="76"/>
                    <a:pt x="43" y="73"/>
                  </a:cubicBezTo>
                  <a:cubicBezTo>
                    <a:pt x="45" y="72"/>
                    <a:pt x="45" y="68"/>
                    <a:pt x="47" y="67"/>
                  </a:cubicBezTo>
                  <a:cubicBezTo>
                    <a:pt x="49" y="66"/>
                    <a:pt x="52" y="67"/>
                    <a:pt x="54" y="68"/>
                  </a:cubicBezTo>
                  <a:cubicBezTo>
                    <a:pt x="55" y="69"/>
                    <a:pt x="53" y="70"/>
                    <a:pt x="53" y="71"/>
                  </a:cubicBezTo>
                  <a:cubicBezTo>
                    <a:pt x="55" y="72"/>
                    <a:pt x="57" y="72"/>
                    <a:pt x="58" y="71"/>
                  </a:cubicBezTo>
                  <a:cubicBezTo>
                    <a:pt x="60" y="70"/>
                    <a:pt x="61" y="68"/>
                    <a:pt x="64" y="67"/>
                  </a:cubicBezTo>
                  <a:cubicBezTo>
                    <a:pt x="65" y="67"/>
                    <a:pt x="66" y="69"/>
                    <a:pt x="67" y="70"/>
                  </a:cubicBezTo>
                  <a:cubicBezTo>
                    <a:pt x="70" y="70"/>
                    <a:pt x="74" y="69"/>
                    <a:pt x="77" y="70"/>
                  </a:cubicBezTo>
                  <a:cubicBezTo>
                    <a:pt x="79" y="70"/>
                    <a:pt x="80" y="73"/>
                    <a:pt x="82" y="75"/>
                  </a:cubicBezTo>
                  <a:cubicBezTo>
                    <a:pt x="85" y="77"/>
                    <a:pt x="89" y="77"/>
                    <a:pt x="91" y="80"/>
                  </a:cubicBezTo>
                  <a:cubicBezTo>
                    <a:pt x="93" y="82"/>
                    <a:pt x="91" y="85"/>
                    <a:pt x="93" y="87"/>
                  </a:cubicBezTo>
                  <a:cubicBezTo>
                    <a:pt x="93" y="88"/>
                    <a:pt x="96" y="88"/>
                    <a:pt x="96" y="87"/>
                  </a:cubicBezTo>
                  <a:cubicBezTo>
                    <a:pt x="97" y="85"/>
                    <a:pt x="94" y="80"/>
                    <a:pt x="96" y="80"/>
                  </a:cubicBezTo>
                  <a:cubicBezTo>
                    <a:pt x="101" y="80"/>
                    <a:pt x="103" y="87"/>
                    <a:pt x="108" y="87"/>
                  </a:cubicBezTo>
                  <a:cubicBezTo>
                    <a:pt x="111" y="87"/>
                    <a:pt x="112" y="81"/>
                    <a:pt x="115" y="80"/>
                  </a:cubicBezTo>
                  <a:cubicBezTo>
                    <a:pt x="117" y="78"/>
                    <a:pt x="120" y="78"/>
                    <a:pt x="123" y="78"/>
                  </a:cubicBezTo>
                  <a:cubicBezTo>
                    <a:pt x="125" y="78"/>
                    <a:pt x="127" y="81"/>
                    <a:pt x="129" y="80"/>
                  </a:cubicBezTo>
                  <a:cubicBezTo>
                    <a:pt x="130" y="80"/>
                    <a:pt x="129" y="77"/>
                    <a:pt x="131" y="76"/>
                  </a:cubicBezTo>
                  <a:cubicBezTo>
                    <a:pt x="133" y="75"/>
                    <a:pt x="136" y="76"/>
                    <a:pt x="138" y="77"/>
                  </a:cubicBezTo>
                  <a:cubicBezTo>
                    <a:pt x="140" y="78"/>
                    <a:pt x="139" y="82"/>
                    <a:pt x="141" y="84"/>
                  </a:cubicBezTo>
                  <a:cubicBezTo>
                    <a:pt x="145" y="86"/>
                    <a:pt x="150" y="87"/>
                    <a:pt x="155" y="87"/>
                  </a:cubicBezTo>
                  <a:cubicBezTo>
                    <a:pt x="157" y="86"/>
                    <a:pt x="156" y="81"/>
                    <a:pt x="158" y="81"/>
                  </a:cubicBezTo>
                  <a:cubicBezTo>
                    <a:pt x="162" y="81"/>
                    <a:pt x="165" y="86"/>
                    <a:pt x="169" y="85"/>
                  </a:cubicBezTo>
                  <a:cubicBezTo>
                    <a:pt x="172" y="85"/>
                    <a:pt x="173" y="81"/>
                    <a:pt x="174" y="79"/>
                  </a:cubicBezTo>
                  <a:cubicBezTo>
                    <a:pt x="175" y="76"/>
                    <a:pt x="176" y="73"/>
                    <a:pt x="174" y="71"/>
                  </a:cubicBezTo>
                  <a:cubicBezTo>
                    <a:pt x="173" y="69"/>
                    <a:pt x="169" y="71"/>
                    <a:pt x="167" y="70"/>
                  </a:cubicBezTo>
                  <a:cubicBezTo>
                    <a:pt x="163" y="68"/>
                    <a:pt x="159" y="64"/>
                    <a:pt x="157" y="61"/>
                  </a:cubicBezTo>
                  <a:cubicBezTo>
                    <a:pt x="160" y="59"/>
                    <a:pt x="164" y="60"/>
                    <a:pt x="166" y="57"/>
                  </a:cubicBezTo>
                  <a:cubicBezTo>
                    <a:pt x="167" y="55"/>
                    <a:pt x="163" y="54"/>
                    <a:pt x="163" y="51"/>
                  </a:cubicBezTo>
                  <a:cubicBezTo>
                    <a:pt x="163" y="48"/>
                    <a:pt x="165" y="45"/>
                    <a:pt x="168" y="44"/>
                  </a:cubicBezTo>
                  <a:cubicBezTo>
                    <a:pt x="171" y="43"/>
                    <a:pt x="174" y="47"/>
                    <a:pt x="177" y="46"/>
                  </a:cubicBezTo>
                  <a:cubicBezTo>
                    <a:pt x="179" y="45"/>
                    <a:pt x="175" y="43"/>
                    <a:pt x="173" y="42"/>
                  </a:cubicBezTo>
                  <a:cubicBezTo>
                    <a:pt x="172" y="41"/>
                    <a:pt x="169" y="42"/>
                    <a:pt x="168" y="40"/>
                  </a:cubicBezTo>
                  <a:cubicBezTo>
                    <a:pt x="167" y="39"/>
                    <a:pt x="170" y="38"/>
                    <a:pt x="169" y="37"/>
                  </a:cubicBezTo>
                  <a:cubicBezTo>
                    <a:pt x="168" y="36"/>
                    <a:pt x="165" y="38"/>
                    <a:pt x="164" y="37"/>
                  </a:cubicBezTo>
                  <a:cubicBezTo>
                    <a:pt x="162" y="35"/>
                    <a:pt x="162" y="31"/>
                    <a:pt x="164" y="29"/>
                  </a:cubicBezTo>
                  <a:cubicBezTo>
                    <a:pt x="166" y="27"/>
                    <a:pt x="171" y="30"/>
                    <a:pt x="175" y="28"/>
                  </a:cubicBezTo>
                  <a:cubicBezTo>
                    <a:pt x="177" y="28"/>
                    <a:pt x="179" y="26"/>
                    <a:pt x="182" y="28"/>
                  </a:cubicBezTo>
                  <a:cubicBezTo>
                    <a:pt x="188" y="28"/>
                    <a:pt x="193" y="26"/>
                    <a:pt x="198" y="25"/>
                  </a:cubicBezTo>
                  <a:cubicBezTo>
                    <a:pt x="202" y="21"/>
                    <a:pt x="208" y="21"/>
                    <a:pt x="214" y="22"/>
                  </a:cubicBezTo>
                  <a:cubicBezTo>
                    <a:pt x="214" y="19"/>
                    <a:pt x="216" y="16"/>
                    <a:pt x="218" y="14"/>
                  </a:cubicBezTo>
                  <a:cubicBezTo>
                    <a:pt x="219" y="13"/>
                    <a:pt x="221" y="15"/>
                    <a:pt x="222" y="15"/>
                  </a:cubicBezTo>
                  <a:cubicBezTo>
                    <a:pt x="231" y="13"/>
                    <a:pt x="239" y="12"/>
                    <a:pt x="247" y="9"/>
                  </a:cubicBezTo>
                  <a:cubicBezTo>
                    <a:pt x="249" y="8"/>
                    <a:pt x="246" y="4"/>
                    <a:pt x="248" y="3"/>
                  </a:cubicBezTo>
                  <a:cubicBezTo>
                    <a:pt x="249" y="1"/>
                    <a:pt x="252" y="0"/>
                    <a:pt x="255" y="0"/>
                  </a:cubicBezTo>
                  <a:cubicBezTo>
                    <a:pt x="261" y="1"/>
                    <a:pt x="266" y="4"/>
                    <a:pt x="272" y="5"/>
                  </a:cubicBezTo>
                  <a:cubicBezTo>
                    <a:pt x="274" y="6"/>
                    <a:pt x="276" y="3"/>
                    <a:pt x="278" y="4"/>
                  </a:cubicBezTo>
                  <a:cubicBezTo>
                    <a:pt x="280" y="7"/>
                    <a:pt x="280" y="11"/>
                    <a:pt x="281" y="14"/>
                  </a:cubicBezTo>
                  <a:cubicBezTo>
                    <a:pt x="282" y="15"/>
                    <a:pt x="284" y="16"/>
                    <a:pt x="284" y="17"/>
                  </a:cubicBezTo>
                  <a:cubicBezTo>
                    <a:pt x="285" y="19"/>
                    <a:pt x="282" y="22"/>
                    <a:pt x="283" y="24"/>
                  </a:cubicBezTo>
                  <a:cubicBezTo>
                    <a:pt x="285" y="23"/>
                    <a:pt x="287" y="24"/>
                    <a:pt x="289" y="24"/>
                  </a:cubicBezTo>
                  <a:cubicBezTo>
                    <a:pt x="290" y="24"/>
                    <a:pt x="291" y="22"/>
                    <a:pt x="292" y="22"/>
                  </a:cubicBezTo>
                  <a:cubicBezTo>
                    <a:pt x="293" y="22"/>
                    <a:pt x="294" y="23"/>
                    <a:pt x="295" y="23"/>
                  </a:cubicBezTo>
                  <a:cubicBezTo>
                    <a:pt x="296" y="22"/>
                    <a:pt x="296" y="18"/>
                    <a:pt x="297" y="19"/>
                  </a:cubicBezTo>
                  <a:cubicBezTo>
                    <a:pt x="299" y="22"/>
                    <a:pt x="298" y="26"/>
                    <a:pt x="300" y="29"/>
                  </a:cubicBezTo>
                  <a:cubicBezTo>
                    <a:pt x="301" y="30"/>
                    <a:pt x="303" y="29"/>
                    <a:pt x="303" y="28"/>
                  </a:cubicBezTo>
                  <a:cubicBezTo>
                    <a:pt x="304" y="27"/>
                    <a:pt x="302" y="25"/>
                    <a:pt x="303" y="25"/>
                  </a:cubicBezTo>
                  <a:cubicBezTo>
                    <a:pt x="306" y="24"/>
                    <a:pt x="310" y="27"/>
                    <a:pt x="313" y="27"/>
                  </a:cubicBezTo>
                  <a:cubicBezTo>
                    <a:pt x="315" y="28"/>
                    <a:pt x="311" y="31"/>
                    <a:pt x="312" y="33"/>
                  </a:cubicBezTo>
                  <a:cubicBezTo>
                    <a:pt x="312" y="34"/>
                    <a:pt x="313" y="35"/>
                    <a:pt x="314" y="35"/>
                  </a:cubicBezTo>
                  <a:cubicBezTo>
                    <a:pt x="316" y="34"/>
                    <a:pt x="318" y="31"/>
                    <a:pt x="320" y="31"/>
                  </a:cubicBezTo>
                  <a:cubicBezTo>
                    <a:pt x="322" y="31"/>
                    <a:pt x="323" y="34"/>
                    <a:pt x="324" y="34"/>
                  </a:cubicBezTo>
                  <a:cubicBezTo>
                    <a:pt x="324" y="29"/>
                    <a:pt x="333" y="29"/>
                    <a:pt x="335" y="26"/>
                  </a:cubicBezTo>
                  <a:cubicBezTo>
                    <a:pt x="342" y="25"/>
                    <a:pt x="344" y="20"/>
                    <a:pt x="350" y="21"/>
                  </a:cubicBezTo>
                  <a:cubicBezTo>
                    <a:pt x="352" y="21"/>
                    <a:pt x="347" y="25"/>
                    <a:pt x="348" y="27"/>
                  </a:cubicBezTo>
                  <a:cubicBezTo>
                    <a:pt x="349" y="29"/>
                    <a:pt x="351" y="31"/>
                    <a:pt x="354" y="33"/>
                  </a:cubicBezTo>
                  <a:cubicBezTo>
                    <a:pt x="357" y="35"/>
                    <a:pt x="361" y="35"/>
                    <a:pt x="363" y="38"/>
                  </a:cubicBezTo>
                  <a:cubicBezTo>
                    <a:pt x="376" y="53"/>
                    <a:pt x="385" y="70"/>
                    <a:pt x="398" y="84"/>
                  </a:cubicBezTo>
                  <a:cubicBezTo>
                    <a:pt x="399" y="86"/>
                    <a:pt x="401" y="82"/>
                    <a:pt x="402" y="80"/>
                  </a:cubicBezTo>
                  <a:cubicBezTo>
                    <a:pt x="402" y="79"/>
                    <a:pt x="400" y="78"/>
                    <a:pt x="401" y="77"/>
                  </a:cubicBezTo>
                  <a:cubicBezTo>
                    <a:pt x="403" y="76"/>
                    <a:pt x="405" y="76"/>
                    <a:pt x="406" y="77"/>
                  </a:cubicBezTo>
                  <a:cubicBezTo>
                    <a:pt x="408" y="77"/>
                    <a:pt x="410" y="79"/>
                    <a:pt x="411" y="81"/>
                  </a:cubicBezTo>
                  <a:cubicBezTo>
                    <a:pt x="412" y="82"/>
                    <a:pt x="409" y="83"/>
                    <a:pt x="410" y="84"/>
                  </a:cubicBezTo>
                  <a:cubicBezTo>
                    <a:pt x="411" y="84"/>
                    <a:pt x="413" y="83"/>
                    <a:pt x="414" y="84"/>
                  </a:cubicBezTo>
                  <a:cubicBezTo>
                    <a:pt x="415" y="84"/>
                    <a:pt x="414" y="86"/>
                    <a:pt x="414" y="86"/>
                  </a:cubicBezTo>
                  <a:cubicBezTo>
                    <a:pt x="419" y="87"/>
                    <a:pt x="424" y="86"/>
                    <a:pt x="429" y="86"/>
                  </a:cubicBezTo>
                  <a:cubicBezTo>
                    <a:pt x="432" y="85"/>
                    <a:pt x="432" y="80"/>
                    <a:pt x="435" y="80"/>
                  </a:cubicBezTo>
                  <a:cubicBezTo>
                    <a:pt x="440" y="81"/>
                    <a:pt x="444" y="85"/>
                    <a:pt x="447" y="89"/>
                  </a:cubicBezTo>
                  <a:cubicBezTo>
                    <a:pt x="449" y="91"/>
                    <a:pt x="448" y="95"/>
                    <a:pt x="450" y="96"/>
                  </a:cubicBezTo>
                  <a:cubicBezTo>
                    <a:pt x="452" y="98"/>
                    <a:pt x="456" y="95"/>
                    <a:pt x="459" y="96"/>
                  </a:cubicBezTo>
                  <a:cubicBezTo>
                    <a:pt x="460" y="96"/>
                    <a:pt x="460" y="99"/>
                    <a:pt x="461" y="100"/>
                  </a:cubicBezTo>
                  <a:cubicBezTo>
                    <a:pt x="462" y="102"/>
                    <a:pt x="464" y="104"/>
                    <a:pt x="467" y="105"/>
                  </a:cubicBezTo>
                  <a:cubicBezTo>
                    <a:pt x="470" y="104"/>
                    <a:pt x="472" y="107"/>
                    <a:pt x="475" y="106"/>
                  </a:cubicBezTo>
                  <a:cubicBezTo>
                    <a:pt x="477" y="105"/>
                    <a:pt x="477" y="101"/>
                    <a:pt x="479" y="101"/>
                  </a:cubicBezTo>
                  <a:cubicBezTo>
                    <a:pt x="481" y="101"/>
                    <a:pt x="478" y="104"/>
                    <a:pt x="478" y="106"/>
                  </a:cubicBezTo>
                  <a:cubicBezTo>
                    <a:pt x="481" y="109"/>
                    <a:pt x="485" y="111"/>
                    <a:pt x="488" y="11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39" name="Freeform 2603"/>
            <p:cNvSpPr>
              <a:spLocks noChangeAspect="1"/>
            </p:cNvSpPr>
            <p:nvPr/>
          </p:nvSpPr>
          <p:spPr bwMode="auto">
            <a:xfrm>
              <a:off x="19912089" y="7788104"/>
              <a:ext cx="1856345" cy="759814"/>
            </a:xfrm>
            <a:custGeom>
              <a:avLst/>
              <a:gdLst>
                <a:gd name="T0" fmla="*/ 155 w 232"/>
                <a:gd name="T1" fmla="*/ 124 h 104"/>
                <a:gd name="T2" fmla="*/ 161 w 232"/>
                <a:gd name="T3" fmla="*/ 109 h 104"/>
                <a:gd name="T4" fmla="*/ 185 w 232"/>
                <a:gd name="T5" fmla="*/ 108 h 104"/>
                <a:gd name="T6" fmla="*/ 212 w 232"/>
                <a:gd name="T7" fmla="*/ 106 h 104"/>
                <a:gd name="T8" fmla="*/ 240 w 232"/>
                <a:gd name="T9" fmla="*/ 97 h 104"/>
                <a:gd name="T10" fmla="*/ 249 w 232"/>
                <a:gd name="T11" fmla="*/ 95 h 104"/>
                <a:gd name="T12" fmla="*/ 264 w 232"/>
                <a:gd name="T13" fmla="*/ 101 h 104"/>
                <a:gd name="T14" fmla="*/ 271 w 232"/>
                <a:gd name="T15" fmla="*/ 103 h 104"/>
                <a:gd name="T16" fmla="*/ 277 w 232"/>
                <a:gd name="T17" fmla="*/ 94 h 104"/>
                <a:gd name="T18" fmla="*/ 270 w 232"/>
                <a:gd name="T19" fmla="*/ 81 h 104"/>
                <a:gd name="T20" fmla="*/ 265 w 232"/>
                <a:gd name="T21" fmla="*/ 58 h 104"/>
                <a:gd name="T22" fmla="*/ 270 w 232"/>
                <a:gd name="T23" fmla="*/ 44 h 104"/>
                <a:gd name="T24" fmla="*/ 256 w 232"/>
                <a:gd name="T25" fmla="*/ 38 h 104"/>
                <a:gd name="T26" fmla="*/ 254 w 232"/>
                <a:gd name="T27" fmla="*/ 22 h 104"/>
                <a:gd name="T28" fmla="*/ 240 w 232"/>
                <a:gd name="T29" fmla="*/ 14 h 104"/>
                <a:gd name="T30" fmla="*/ 225 w 232"/>
                <a:gd name="T31" fmla="*/ 17 h 104"/>
                <a:gd name="T32" fmla="*/ 216 w 232"/>
                <a:gd name="T33" fmla="*/ 22 h 104"/>
                <a:gd name="T34" fmla="*/ 195 w 232"/>
                <a:gd name="T35" fmla="*/ 24 h 104"/>
                <a:gd name="T36" fmla="*/ 183 w 232"/>
                <a:gd name="T37" fmla="*/ 26 h 104"/>
                <a:gd name="T38" fmla="*/ 167 w 232"/>
                <a:gd name="T39" fmla="*/ 22 h 104"/>
                <a:gd name="T40" fmla="*/ 155 w 232"/>
                <a:gd name="T41" fmla="*/ 18 h 104"/>
                <a:gd name="T42" fmla="*/ 146 w 232"/>
                <a:gd name="T43" fmla="*/ 19 h 104"/>
                <a:gd name="T44" fmla="*/ 138 w 232"/>
                <a:gd name="T45" fmla="*/ 12 h 104"/>
                <a:gd name="T46" fmla="*/ 132 w 232"/>
                <a:gd name="T47" fmla="*/ 2 h 104"/>
                <a:gd name="T48" fmla="*/ 123 w 232"/>
                <a:gd name="T49" fmla="*/ 5 h 104"/>
                <a:gd name="T50" fmla="*/ 104 w 232"/>
                <a:gd name="T51" fmla="*/ 4 h 104"/>
                <a:gd name="T52" fmla="*/ 79 w 232"/>
                <a:gd name="T53" fmla="*/ 18 h 104"/>
                <a:gd name="T54" fmla="*/ 64 w 232"/>
                <a:gd name="T55" fmla="*/ 22 h 104"/>
                <a:gd name="T56" fmla="*/ 52 w 232"/>
                <a:gd name="T57" fmla="*/ 18 h 104"/>
                <a:gd name="T58" fmla="*/ 41 w 232"/>
                <a:gd name="T59" fmla="*/ 23 h 104"/>
                <a:gd name="T60" fmla="*/ 58 w 232"/>
                <a:gd name="T61" fmla="*/ 28 h 104"/>
                <a:gd name="T62" fmla="*/ 47 w 232"/>
                <a:gd name="T63" fmla="*/ 30 h 104"/>
                <a:gd name="T64" fmla="*/ 46 w 232"/>
                <a:gd name="T65" fmla="*/ 34 h 104"/>
                <a:gd name="T66" fmla="*/ 53 w 232"/>
                <a:gd name="T67" fmla="*/ 36 h 104"/>
                <a:gd name="T68" fmla="*/ 43 w 232"/>
                <a:gd name="T69" fmla="*/ 40 h 104"/>
                <a:gd name="T70" fmla="*/ 38 w 232"/>
                <a:gd name="T71" fmla="*/ 36 h 104"/>
                <a:gd name="T72" fmla="*/ 32 w 232"/>
                <a:gd name="T73" fmla="*/ 41 h 104"/>
                <a:gd name="T74" fmla="*/ 29 w 232"/>
                <a:gd name="T75" fmla="*/ 38 h 104"/>
                <a:gd name="T76" fmla="*/ 25 w 232"/>
                <a:gd name="T77" fmla="*/ 37 h 104"/>
                <a:gd name="T78" fmla="*/ 11 w 232"/>
                <a:gd name="T79" fmla="*/ 38 h 104"/>
                <a:gd name="T80" fmla="*/ 2 w 232"/>
                <a:gd name="T81" fmla="*/ 53 h 104"/>
                <a:gd name="T82" fmla="*/ 11 w 232"/>
                <a:gd name="T83" fmla="*/ 58 h 104"/>
                <a:gd name="T84" fmla="*/ 12 w 232"/>
                <a:gd name="T85" fmla="*/ 65 h 104"/>
                <a:gd name="T86" fmla="*/ 12 w 232"/>
                <a:gd name="T87" fmla="*/ 70 h 104"/>
                <a:gd name="T88" fmla="*/ 11 w 232"/>
                <a:gd name="T89" fmla="*/ 76 h 104"/>
                <a:gd name="T90" fmla="*/ 7 w 232"/>
                <a:gd name="T91" fmla="*/ 79 h 104"/>
                <a:gd name="T92" fmla="*/ 20 w 232"/>
                <a:gd name="T93" fmla="*/ 84 h 104"/>
                <a:gd name="T94" fmla="*/ 25 w 232"/>
                <a:gd name="T95" fmla="*/ 99 h 104"/>
                <a:gd name="T96" fmla="*/ 34 w 232"/>
                <a:gd name="T97" fmla="*/ 105 h 104"/>
                <a:gd name="T98" fmla="*/ 32 w 232"/>
                <a:gd name="T99" fmla="*/ 109 h 104"/>
                <a:gd name="T100" fmla="*/ 37 w 232"/>
                <a:gd name="T101" fmla="*/ 109 h 104"/>
                <a:gd name="T102" fmla="*/ 48 w 232"/>
                <a:gd name="T103" fmla="*/ 111 h 104"/>
                <a:gd name="T104" fmla="*/ 68 w 232"/>
                <a:gd name="T105" fmla="*/ 117 h 104"/>
                <a:gd name="T106" fmla="*/ 73 w 232"/>
                <a:gd name="T107" fmla="*/ 106 h 104"/>
                <a:gd name="T108" fmla="*/ 97 w 232"/>
                <a:gd name="T109" fmla="*/ 119 h 104"/>
                <a:gd name="T110" fmla="*/ 121 w 232"/>
                <a:gd name="T111" fmla="*/ 117 h 104"/>
                <a:gd name="T112" fmla="*/ 140 w 232"/>
                <a:gd name="T113" fmla="*/ 113 h 104"/>
                <a:gd name="T114" fmla="*/ 151 w 232"/>
                <a:gd name="T115" fmla="*/ 106 h 104"/>
                <a:gd name="T116" fmla="*/ 149 w 232"/>
                <a:gd name="T117" fmla="*/ 118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2"/>
                <a:gd name="T178" fmla="*/ 0 h 104"/>
                <a:gd name="T179" fmla="*/ 232 w 232"/>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2" h="104">
                  <a:moveTo>
                    <a:pt x="125" y="104"/>
                  </a:moveTo>
                  <a:cubicBezTo>
                    <a:pt x="126" y="104"/>
                    <a:pt x="128" y="104"/>
                    <a:pt x="129" y="103"/>
                  </a:cubicBezTo>
                  <a:cubicBezTo>
                    <a:pt x="131" y="101"/>
                    <a:pt x="133" y="99"/>
                    <a:pt x="134" y="97"/>
                  </a:cubicBezTo>
                  <a:cubicBezTo>
                    <a:pt x="134" y="95"/>
                    <a:pt x="132" y="92"/>
                    <a:pt x="134" y="91"/>
                  </a:cubicBezTo>
                  <a:cubicBezTo>
                    <a:pt x="137" y="90"/>
                    <a:pt x="140" y="94"/>
                    <a:pt x="144" y="94"/>
                  </a:cubicBezTo>
                  <a:cubicBezTo>
                    <a:pt x="147" y="94"/>
                    <a:pt x="150" y="90"/>
                    <a:pt x="154" y="90"/>
                  </a:cubicBezTo>
                  <a:cubicBezTo>
                    <a:pt x="157" y="90"/>
                    <a:pt x="160" y="94"/>
                    <a:pt x="164" y="94"/>
                  </a:cubicBezTo>
                  <a:cubicBezTo>
                    <a:pt x="169" y="93"/>
                    <a:pt x="173" y="90"/>
                    <a:pt x="177" y="88"/>
                  </a:cubicBezTo>
                  <a:cubicBezTo>
                    <a:pt x="182" y="86"/>
                    <a:pt x="187" y="85"/>
                    <a:pt x="192" y="83"/>
                  </a:cubicBezTo>
                  <a:cubicBezTo>
                    <a:pt x="195" y="82"/>
                    <a:pt x="198" y="81"/>
                    <a:pt x="200" y="81"/>
                  </a:cubicBezTo>
                  <a:cubicBezTo>
                    <a:pt x="202" y="81"/>
                    <a:pt x="202" y="82"/>
                    <a:pt x="203" y="83"/>
                  </a:cubicBezTo>
                  <a:cubicBezTo>
                    <a:pt x="205" y="82"/>
                    <a:pt x="205" y="80"/>
                    <a:pt x="208" y="79"/>
                  </a:cubicBezTo>
                  <a:cubicBezTo>
                    <a:pt x="210" y="79"/>
                    <a:pt x="212" y="81"/>
                    <a:pt x="215" y="82"/>
                  </a:cubicBezTo>
                  <a:cubicBezTo>
                    <a:pt x="217" y="82"/>
                    <a:pt x="218" y="84"/>
                    <a:pt x="220" y="84"/>
                  </a:cubicBezTo>
                  <a:cubicBezTo>
                    <a:pt x="222" y="84"/>
                    <a:pt x="223" y="80"/>
                    <a:pt x="224" y="81"/>
                  </a:cubicBezTo>
                  <a:cubicBezTo>
                    <a:pt x="226" y="82"/>
                    <a:pt x="224" y="86"/>
                    <a:pt x="226" y="86"/>
                  </a:cubicBezTo>
                  <a:cubicBezTo>
                    <a:pt x="228" y="87"/>
                    <a:pt x="229" y="85"/>
                    <a:pt x="231" y="84"/>
                  </a:cubicBezTo>
                  <a:cubicBezTo>
                    <a:pt x="231" y="82"/>
                    <a:pt x="232" y="80"/>
                    <a:pt x="231" y="78"/>
                  </a:cubicBezTo>
                  <a:cubicBezTo>
                    <a:pt x="230" y="76"/>
                    <a:pt x="226" y="76"/>
                    <a:pt x="225" y="74"/>
                  </a:cubicBezTo>
                  <a:cubicBezTo>
                    <a:pt x="224" y="72"/>
                    <a:pt x="225" y="69"/>
                    <a:pt x="225" y="67"/>
                  </a:cubicBezTo>
                  <a:cubicBezTo>
                    <a:pt x="225" y="64"/>
                    <a:pt x="227" y="62"/>
                    <a:pt x="226" y="60"/>
                  </a:cubicBezTo>
                  <a:cubicBezTo>
                    <a:pt x="225" y="56"/>
                    <a:pt x="220" y="52"/>
                    <a:pt x="221" y="48"/>
                  </a:cubicBezTo>
                  <a:cubicBezTo>
                    <a:pt x="222" y="45"/>
                    <a:pt x="227" y="44"/>
                    <a:pt x="230" y="42"/>
                  </a:cubicBezTo>
                  <a:cubicBezTo>
                    <a:pt x="229" y="41"/>
                    <a:pt x="227" y="38"/>
                    <a:pt x="225" y="37"/>
                  </a:cubicBezTo>
                  <a:cubicBezTo>
                    <a:pt x="223" y="36"/>
                    <a:pt x="220" y="37"/>
                    <a:pt x="217" y="36"/>
                  </a:cubicBezTo>
                  <a:cubicBezTo>
                    <a:pt x="216" y="35"/>
                    <a:pt x="214" y="33"/>
                    <a:pt x="214" y="32"/>
                  </a:cubicBezTo>
                  <a:cubicBezTo>
                    <a:pt x="213" y="30"/>
                    <a:pt x="214" y="27"/>
                    <a:pt x="214" y="25"/>
                  </a:cubicBezTo>
                  <a:cubicBezTo>
                    <a:pt x="214" y="23"/>
                    <a:pt x="213" y="21"/>
                    <a:pt x="212" y="18"/>
                  </a:cubicBezTo>
                  <a:cubicBezTo>
                    <a:pt x="210" y="17"/>
                    <a:pt x="209" y="16"/>
                    <a:pt x="207" y="15"/>
                  </a:cubicBezTo>
                  <a:cubicBezTo>
                    <a:pt x="205" y="14"/>
                    <a:pt x="202" y="12"/>
                    <a:pt x="200" y="12"/>
                  </a:cubicBezTo>
                  <a:cubicBezTo>
                    <a:pt x="197" y="11"/>
                    <a:pt x="195" y="13"/>
                    <a:pt x="193" y="14"/>
                  </a:cubicBezTo>
                  <a:cubicBezTo>
                    <a:pt x="191" y="14"/>
                    <a:pt x="189" y="14"/>
                    <a:pt x="188" y="14"/>
                  </a:cubicBezTo>
                  <a:cubicBezTo>
                    <a:pt x="186" y="15"/>
                    <a:pt x="185" y="15"/>
                    <a:pt x="183" y="16"/>
                  </a:cubicBezTo>
                  <a:cubicBezTo>
                    <a:pt x="182" y="17"/>
                    <a:pt x="181" y="17"/>
                    <a:pt x="180" y="18"/>
                  </a:cubicBezTo>
                  <a:cubicBezTo>
                    <a:pt x="176" y="19"/>
                    <a:pt x="173" y="20"/>
                    <a:pt x="170" y="21"/>
                  </a:cubicBezTo>
                  <a:cubicBezTo>
                    <a:pt x="168" y="21"/>
                    <a:pt x="165" y="21"/>
                    <a:pt x="163" y="20"/>
                  </a:cubicBezTo>
                  <a:cubicBezTo>
                    <a:pt x="161" y="20"/>
                    <a:pt x="160" y="19"/>
                    <a:pt x="158" y="19"/>
                  </a:cubicBezTo>
                  <a:cubicBezTo>
                    <a:pt x="156" y="19"/>
                    <a:pt x="155" y="22"/>
                    <a:pt x="153" y="22"/>
                  </a:cubicBezTo>
                  <a:cubicBezTo>
                    <a:pt x="149" y="23"/>
                    <a:pt x="146" y="22"/>
                    <a:pt x="143" y="21"/>
                  </a:cubicBezTo>
                  <a:cubicBezTo>
                    <a:pt x="141" y="21"/>
                    <a:pt x="141" y="18"/>
                    <a:pt x="139" y="18"/>
                  </a:cubicBezTo>
                  <a:cubicBezTo>
                    <a:pt x="138" y="17"/>
                    <a:pt x="138" y="20"/>
                    <a:pt x="137" y="20"/>
                  </a:cubicBezTo>
                  <a:cubicBezTo>
                    <a:pt x="134" y="19"/>
                    <a:pt x="132" y="15"/>
                    <a:pt x="129" y="15"/>
                  </a:cubicBezTo>
                  <a:cubicBezTo>
                    <a:pt x="127" y="15"/>
                    <a:pt x="127" y="18"/>
                    <a:pt x="126" y="18"/>
                  </a:cubicBezTo>
                  <a:cubicBezTo>
                    <a:pt x="124" y="19"/>
                    <a:pt x="123" y="18"/>
                    <a:pt x="122" y="16"/>
                  </a:cubicBezTo>
                  <a:cubicBezTo>
                    <a:pt x="121" y="14"/>
                    <a:pt x="123" y="10"/>
                    <a:pt x="121" y="8"/>
                  </a:cubicBezTo>
                  <a:cubicBezTo>
                    <a:pt x="120" y="7"/>
                    <a:pt x="117" y="10"/>
                    <a:pt x="115" y="10"/>
                  </a:cubicBezTo>
                  <a:cubicBezTo>
                    <a:pt x="113" y="9"/>
                    <a:pt x="111" y="8"/>
                    <a:pt x="110" y="6"/>
                  </a:cubicBezTo>
                  <a:cubicBezTo>
                    <a:pt x="109" y="5"/>
                    <a:pt x="111" y="3"/>
                    <a:pt x="110" y="2"/>
                  </a:cubicBezTo>
                  <a:cubicBezTo>
                    <a:pt x="109" y="1"/>
                    <a:pt x="108" y="0"/>
                    <a:pt x="107" y="0"/>
                  </a:cubicBezTo>
                  <a:cubicBezTo>
                    <a:pt x="105" y="1"/>
                    <a:pt x="105" y="4"/>
                    <a:pt x="103" y="4"/>
                  </a:cubicBezTo>
                  <a:cubicBezTo>
                    <a:pt x="101" y="5"/>
                    <a:pt x="98" y="3"/>
                    <a:pt x="95" y="3"/>
                  </a:cubicBezTo>
                  <a:cubicBezTo>
                    <a:pt x="93" y="3"/>
                    <a:pt x="90" y="2"/>
                    <a:pt x="87" y="3"/>
                  </a:cubicBezTo>
                  <a:cubicBezTo>
                    <a:pt x="83" y="4"/>
                    <a:pt x="79" y="5"/>
                    <a:pt x="75" y="7"/>
                  </a:cubicBezTo>
                  <a:cubicBezTo>
                    <a:pt x="71" y="9"/>
                    <a:pt x="70" y="13"/>
                    <a:pt x="66" y="15"/>
                  </a:cubicBezTo>
                  <a:cubicBezTo>
                    <a:pt x="65" y="16"/>
                    <a:pt x="62" y="17"/>
                    <a:pt x="60" y="17"/>
                  </a:cubicBezTo>
                  <a:cubicBezTo>
                    <a:pt x="58" y="18"/>
                    <a:pt x="56" y="18"/>
                    <a:pt x="53" y="18"/>
                  </a:cubicBezTo>
                  <a:cubicBezTo>
                    <a:pt x="51" y="18"/>
                    <a:pt x="49" y="16"/>
                    <a:pt x="48" y="16"/>
                  </a:cubicBezTo>
                  <a:cubicBezTo>
                    <a:pt x="46" y="16"/>
                    <a:pt x="44" y="15"/>
                    <a:pt x="43" y="15"/>
                  </a:cubicBezTo>
                  <a:cubicBezTo>
                    <a:pt x="40" y="15"/>
                    <a:pt x="38" y="15"/>
                    <a:pt x="36" y="16"/>
                  </a:cubicBezTo>
                  <a:cubicBezTo>
                    <a:pt x="35" y="16"/>
                    <a:pt x="34" y="18"/>
                    <a:pt x="34" y="19"/>
                  </a:cubicBezTo>
                  <a:cubicBezTo>
                    <a:pt x="36" y="21"/>
                    <a:pt x="39" y="22"/>
                    <a:pt x="41" y="23"/>
                  </a:cubicBezTo>
                  <a:cubicBezTo>
                    <a:pt x="43" y="24"/>
                    <a:pt x="46" y="23"/>
                    <a:pt x="48" y="23"/>
                  </a:cubicBezTo>
                  <a:cubicBezTo>
                    <a:pt x="48" y="23"/>
                    <a:pt x="48" y="25"/>
                    <a:pt x="48" y="25"/>
                  </a:cubicBezTo>
                  <a:cubicBezTo>
                    <a:pt x="45" y="25"/>
                    <a:pt x="42" y="25"/>
                    <a:pt x="39" y="25"/>
                  </a:cubicBezTo>
                  <a:cubicBezTo>
                    <a:pt x="37" y="26"/>
                    <a:pt x="35" y="26"/>
                    <a:pt x="34" y="28"/>
                  </a:cubicBezTo>
                  <a:cubicBezTo>
                    <a:pt x="33" y="30"/>
                    <a:pt x="37" y="28"/>
                    <a:pt x="38" y="28"/>
                  </a:cubicBezTo>
                  <a:cubicBezTo>
                    <a:pt x="40" y="28"/>
                    <a:pt x="43" y="28"/>
                    <a:pt x="45" y="28"/>
                  </a:cubicBezTo>
                  <a:cubicBezTo>
                    <a:pt x="45" y="28"/>
                    <a:pt x="45" y="30"/>
                    <a:pt x="44" y="30"/>
                  </a:cubicBezTo>
                  <a:cubicBezTo>
                    <a:pt x="42" y="30"/>
                    <a:pt x="40" y="29"/>
                    <a:pt x="39" y="29"/>
                  </a:cubicBezTo>
                  <a:cubicBezTo>
                    <a:pt x="37" y="30"/>
                    <a:pt x="37" y="33"/>
                    <a:pt x="36" y="33"/>
                  </a:cubicBezTo>
                  <a:cubicBezTo>
                    <a:pt x="35" y="34"/>
                    <a:pt x="33" y="34"/>
                    <a:pt x="32" y="33"/>
                  </a:cubicBezTo>
                  <a:cubicBezTo>
                    <a:pt x="31" y="33"/>
                    <a:pt x="33" y="31"/>
                    <a:pt x="32" y="30"/>
                  </a:cubicBezTo>
                  <a:cubicBezTo>
                    <a:pt x="31" y="29"/>
                    <a:pt x="28" y="29"/>
                    <a:pt x="27" y="30"/>
                  </a:cubicBezTo>
                  <a:cubicBezTo>
                    <a:pt x="26" y="31"/>
                    <a:pt x="28" y="33"/>
                    <a:pt x="27" y="34"/>
                  </a:cubicBezTo>
                  <a:cubicBezTo>
                    <a:pt x="26" y="35"/>
                    <a:pt x="24" y="35"/>
                    <a:pt x="24" y="34"/>
                  </a:cubicBezTo>
                  <a:cubicBezTo>
                    <a:pt x="23" y="34"/>
                    <a:pt x="24" y="33"/>
                    <a:pt x="24" y="32"/>
                  </a:cubicBezTo>
                  <a:cubicBezTo>
                    <a:pt x="24" y="31"/>
                    <a:pt x="25" y="29"/>
                    <a:pt x="24" y="29"/>
                  </a:cubicBezTo>
                  <a:cubicBezTo>
                    <a:pt x="22" y="28"/>
                    <a:pt x="22" y="31"/>
                    <a:pt x="21" y="31"/>
                  </a:cubicBezTo>
                  <a:cubicBezTo>
                    <a:pt x="19" y="31"/>
                    <a:pt x="19" y="30"/>
                    <a:pt x="17" y="30"/>
                  </a:cubicBezTo>
                  <a:cubicBezTo>
                    <a:pt x="15" y="30"/>
                    <a:pt x="11" y="30"/>
                    <a:pt x="9" y="32"/>
                  </a:cubicBezTo>
                  <a:cubicBezTo>
                    <a:pt x="6" y="33"/>
                    <a:pt x="4" y="35"/>
                    <a:pt x="3" y="38"/>
                  </a:cubicBezTo>
                  <a:cubicBezTo>
                    <a:pt x="2" y="40"/>
                    <a:pt x="0" y="43"/>
                    <a:pt x="2" y="44"/>
                  </a:cubicBezTo>
                  <a:cubicBezTo>
                    <a:pt x="5" y="46"/>
                    <a:pt x="9" y="41"/>
                    <a:pt x="12" y="43"/>
                  </a:cubicBezTo>
                  <a:cubicBezTo>
                    <a:pt x="14" y="44"/>
                    <a:pt x="9" y="46"/>
                    <a:pt x="9" y="48"/>
                  </a:cubicBezTo>
                  <a:cubicBezTo>
                    <a:pt x="9" y="49"/>
                    <a:pt x="11" y="49"/>
                    <a:pt x="11" y="50"/>
                  </a:cubicBezTo>
                  <a:cubicBezTo>
                    <a:pt x="11" y="51"/>
                    <a:pt x="9" y="53"/>
                    <a:pt x="10" y="54"/>
                  </a:cubicBezTo>
                  <a:cubicBezTo>
                    <a:pt x="11" y="55"/>
                    <a:pt x="14" y="54"/>
                    <a:pt x="14" y="55"/>
                  </a:cubicBezTo>
                  <a:cubicBezTo>
                    <a:pt x="14" y="57"/>
                    <a:pt x="10" y="56"/>
                    <a:pt x="10" y="58"/>
                  </a:cubicBezTo>
                  <a:cubicBezTo>
                    <a:pt x="9" y="60"/>
                    <a:pt x="13" y="61"/>
                    <a:pt x="13" y="63"/>
                  </a:cubicBezTo>
                  <a:cubicBezTo>
                    <a:pt x="13" y="64"/>
                    <a:pt x="10" y="64"/>
                    <a:pt x="9" y="63"/>
                  </a:cubicBezTo>
                  <a:cubicBezTo>
                    <a:pt x="8" y="63"/>
                    <a:pt x="8" y="58"/>
                    <a:pt x="7" y="59"/>
                  </a:cubicBezTo>
                  <a:cubicBezTo>
                    <a:pt x="5" y="60"/>
                    <a:pt x="5" y="64"/>
                    <a:pt x="6" y="66"/>
                  </a:cubicBezTo>
                  <a:cubicBezTo>
                    <a:pt x="7" y="67"/>
                    <a:pt x="10" y="68"/>
                    <a:pt x="12" y="68"/>
                  </a:cubicBezTo>
                  <a:cubicBezTo>
                    <a:pt x="13" y="69"/>
                    <a:pt x="16" y="69"/>
                    <a:pt x="17" y="70"/>
                  </a:cubicBezTo>
                  <a:cubicBezTo>
                    <a:pt x="18" y="72"/>
                    <a:pt x="15" y="75"/>
                    <a:pt x="16" y="77"/>
                  </a:cubicBezTo>
                  <a:cubicBezTo>
                    <a:pt x="17" y="79"/>
                    <a:pt x="21" y="79"/>
                    <a:pt x="21" y="82"/>
                  </a:cubicBezTo>
                  <a:cubicBezTo>
                    <a:pt x="21" y="83"/>
                    <a:pt x="15" y="83"/>
                    <a:pt x="17" y="84"/>
                  </a:cubicBezTo>
                  <a:cubicBezTo>
                    <a:pt x="20" y="87"/>
                    <a:pt x="27" y="83"/>
                    <a:pt x="28" y="87"/>
                  </a:cubicBezTo>
                  <a:cubicBezTo>
                    <a:pt x="29" y="90"/>
                    <a:pt x="21" y="89"/>
                    <a:pt x="20" y="92"/>
                  </a:cubicBezTo>
                  <a:cubicBezTo>
                    <a:pt x="19" y="94"/>
                    <a:pt x="25" y="90"/>
                    <a:pt x="27" y="91"/>
                  </a:cubicBezTo>
                  <a:cubicBezTo>
                    <a:pt x="28" y="91"/>
                    <a:pt x="25" y="95"/>
                    <a:pt x="27" y="95"/>
                  </a:cubicBezTo>
                  <a:cubicBezTo>
                    <a:pt x="29" y="95"/>
                    <a:pt x="29" y="92"/>
                    <a:pt x="31" y="91"/>
                  </a:cubicBezTo>
                  <a:cubicBezTo>
                    <a:pt x="33" y="91"/>
                    <a:pt x="34" y="92"/>
                    <a:pt x="35" y="92"/>
                  </a:cubicBezTo>
                  <a:cubicBezTo>
                    <a:pt x="37" y="92"/>
                    <a:pt x="39" y="91"/>
                    <a:pt x="40" y="92"/>
                  </a:cubicBezTo>
                  <a:cubicBezTo>
                    <a:pt x="43" y="94"/>
                    <a:pt x="43" y="100"/>
                    <a:pt x="46" y="99"/>
                  </a:cubicBezTo>
                  <a:cubicBezTo>
                    <a:pt x="49" y="99"/>
                    <a:pt x="53" y="97"/>
                    <a:pt x="57" y="97"/>
                  </a:cubicBezTo>
                  <a:cubicBezTo>
                    <a:pt x="59" y="97"/>
                    <a:pt x="57" y="92"/>
                    <a:pt x="58" y="90"/>
                  </a:cubicBezTo>
                  <a:cubicBezTo>
                    <a:pt x="58" y="88"/>
                    <a:pt x="60" y="88"/>
                    <a:pt x="61" y="88"/>
                  </a:cubicBezTo>
                  <a:cubicBezTo>
                    <a:pt x="65" y="88"/>
                    <a:pt x="68" y="88"/>
                    <a:pt x="71" y="90"/>
                  </a:cubicBezTo>
                  <a:cubicBezTo>
                    <a:pt x="75" y="92"/>
                    <a:pt x="77" y="97"/>
                    <a:pt x="81" y="99"/>
                  </a:cubicBezTo>
                  <a:cubicBezTo>
                    <a:pt x="84" y="100"/>
                    <a:pt x="87" y="99"/>
                    <a:pt x="90" y="100"/>
                  </a:cubicBezTo>
                  <a:cubicBezTo>
                    <a:pt x="94" y="100"/>
                    <a:pt x="98" y="100"/>
                    <a:pt x="101" y="97"/>
                  </a:cubicBezTo>
                  <a:cubicBezTo>
                    <a:pt x="103" y="95"/>
                    <a:pt x="104" y="91"/>
                    <a:pt x="107" y="91"/>
                  </a:cubicBezTo>
                  <a:cubicBezTo>
                    <a:pt x="110" y="90"/>
                    <a:pt x="113" y="94"/>
                    <a:pt x="117" y="94"/>
                  </a:cubicBezTo>
                  <a:cubicBezTo>
                    <a:pt x="118" y="94"/>
                    <a:pt x="119" y="93"/>
                    <a:pt x="120" y="92"/>
                  </a:cubicBezTo>
                  <a:cubicBezTo>
                    <a:pt x="122" y="90"/>
                    <a:pt x="124" y="87"/>
                    <a:pt x="126" y="88"/>
                  </a:cubicBezTo>
                  <a:cubicBezTo>
                    <a:pt x="128" y="88"/>
                    <a:pt x="127" y="91"/>
                    <a:pt x="127" y="93"/>
                  </a:cubicBezTo>
                  <a:cubicBezTo>
                    <a:pt x="127" y="95"/>
                    <a:pt x="124" y="96"/>
                    <a:pt x="124" y="98"/>
                  </a:cubicBezTo>
                  <a:cubicBezTo>
                    <a:pt x="123" y="100"/>
                    <a:pt x="124" y="102"/>
                    <a:pt x="125" y="10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40" name="Freeform 2604"/>
            <p:cNvSpPr>
              <a:spLocks noChangeAspect="1"/>
            </p:cNvSpPr>
            <p:nvPr/>
          </p:nvSpPr>
          <p:spPr bwMode="auto">
            <a:xfrm>
              <a:off x="19828845" y="9027803"/>
              <a:ext cx="1148768" cy="1143727"/>
            </a:xfrm>
            <a:custGeom>
              <a:avLst/>
              <a:gdLst>
                <a:gd name="T0" fmla="*/ 167 w 144"/>
                <a:gd name="T1" fmla="*/ 160 h 157"/>
                <a:gd name="T2" fmla="*/ 165 w 144"/>
                <a:gd name="T3" fmla="*/ 147 h 157"/>
                <a:gd name="T4" fmla="*/ 171 w 144"/>
                <a:gd name="T5" fmla="*/ 147 h 157"/>
                <a:gd name="T6" fmla="*/ 161 w 144"/>
                <a:gd name="T7" fmla="*/ 135 h 157"/>
                <a:gd name="T8" fmla="*/ 150 w 144"/>
                <a:gd name="T9" fmla="*/ 119 h 157"/>
                <a:gd name="T10" fmla="*/ 141 w 144"/>
                <a:gd name="T11" fmla="*/ 99 h 157"/>
                <a:gd name="T12" fmla="*/ 136 w 144"/>
                <a:gd name="T13" fmla="*/ 84 h 157"/>
                <a:gd name="T14" fmla="*/ 131 w 144"/>
                <a:gd name="T15" fmla="*/ 72 h 157"/>
                <a:gd name="T16" fmla="*/ 119 w 144"/>
                <a:gd name="T17" fmla="*/ 59 h 157"/>
                <a:gd name="T18" fmla="*/ 113 w 144"/>
                <a:gd name="T19" fmla="*/ 43 h 157"/>
                <a:gd name="T20" fmla="*/ 115 w 144"/>
                <a:gd name="T21" fmla="*/ 31 h 157"/>
                <a:gd name="T22" fmla="*/ 110 w 144"/>
                <a:gd name="T23" fmla="*/ 23 h 157"/>
                <a:gd name="T24" fmla="*/ 111 w 144"/>
                <a:gd name="T25" fmla="*/ 12 h 157"/>
                <a:gd name="T26" fmla="*/ 104 w 144"/>
                <a:gd name="T27" fmla="*/ 10 h 157"/>
                <a:gd name="T28" fmla="*/ 96 w 144"/>
                <a:gd name="T29" fmla="*/ 6 h 157"/>
                <a:gd name="T30" fmla="*/ 91 w 144"/>
                <a:gd name="T31" fmla="*/ 7 h 157"/>
                <a:gd name="T32" fmla="*/ 84 w 144"/>
                <a:gd name="T33" fmla="*/ 7 h 157"/>
                <a:gd name="T34" fmla="*/ 78 w 144"/>
                <a:gd name="T35" fmla="*/ 12 h 157"/>
                <a:gd name="T36" fmla="*/ 67 w 144"/>
                <a:gd name="T37" fmla="*/ 18 h 157"/>
                <a:gd name="T38" fmla="*/ 56 w 144"/>
                <a:gd name="T39" fmla="*/ 12 h 157"/>
                <a:gd name="T40" fmla="*/ 47 w 144"/>
                <a:gd name="T41" fmla="*/ 10 h 157"/>
                <a:gd name="T42" fmla="*/ 37 w 144"/>
                <a:gd name="T43" fmla="*/ 6 h 157"/>
                <a:gd name="T44" fmla="*/ 24 w 144"/>
                <a:gd name="T45" fmla="*/ 2 h 157"/>
                <a:gd name="T46" fmla="*/ 13 w 144"/>
                <a:gd name="T47" fmla="*/ 2 h 157"/>
                <a:gd name="T48" fmla="*/ 7 w 144"/>
                <a:gd name="T49" fmla="*/ 0 h 157"/>
                <a:gd name="T50" fmla="*/ 4 w 144"/>
                <a:gd name="T51" fmla="*/ 6 h 157"/>
                <a:gd name="T52" fmla="*/ 4 w 144"/>
                <a:gd name="T53" fmla="*/ 19 h 157"/>
                <a:gd name="T54" fmla="*/ 0 w 144"/>
                <a:gd name="T55" fmla="*/ 29 h 157"/>
                <a:gd name="T56" fmla="*/ 5 w 144"/>
                <a:gd name="T57" fmla="*/ 48 h 157"/>
                <a:gd name="T58" fmla="*/ 8 w 144"/>
                <a:gd name="T59" fmla="*/ 180 h 157"/>
                <a:gd name="T60" fmla="*/ 133 w 144"/>
                <a:gd name="T61" fmla="*/ 180 h 157"/>
                <a:gd name="T62" fmla="*/ 137 w 144"/>
                <a:gd name="T63" fmla="*/ 187 h 157"/>
                <a:gd name="T64" fmla="*/ 145 w 144"/>
                <a:gd name="T65" fmla="*/ 183 h 157"/>
                <a:gd name="T66" fmla="*/ 146 w 144"/>
                <a:gd name="T67" fmla="*/ 176 h 157"/>
                <a:gd name="T68" fmla="*/ 152 w 144"/>
                <a:gd name="T69" fmla="*/ 174 h 157"/>
                <a:gd name="T70" fmla="*/ 154 w 144"/>
                <a:gd name="T71" fmla="*/ 168 h 157"/>
                <a:gd name="T72" fmla="*/ 161 w 144"/>
                <a:gd name="T73" fmla="*/ 168 h 157"/>
                <a:gd name="T74" fmla="*/ 167 w 144"/>
                <a:gd name="T75" fmla="*/ 160 h 1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157"/>
                <a:gd name="T116" fmla="*/ 144 w 144"/>
                <a:gd name="T117" fmla="*/ 157 h 1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157">
                  <a:moveTo>
                    <a:pt x="140" y="134"/>
                  </a:moveTo>
                  <a:cubicBezTo>
                    <a:pt x="140" y="131"/>
                    <a:pt x="137" y="126"/>
                    <a:pt x="138" y="123"/>
                  </a:cubicBezTo>
                  <a:cubicBezTo>
                    <a:pt x="138" y="121"/>
                    <a:pt x="144" y="124"/>
                    <a:pt x="143" y="123"/>
                  </a:cubicBezTo>
                  <a:cubicBezTo>
                    <a:pt x="142" y="118"/>
                    <a:pt x="137" y="117"/>
                    <a:pt x="135" y="113"/>
                  </a:cubicBezTo>
                  <a:cubicBezTo>
                    <a:pt x="132" y="109"/>
                    <a:pt x="129" y="104"/>
                    <a:pt x="126" y="99"/>
                  </a:cubicBezTo>
                  <a:cubicBezTo>
                    <a:pt x="123" y="94"/>
                    <a:pt x="121" y="89"/>
                    <a:pt x="118" y="83"/>
                  </a:cubicBezTo>
                  <a:cubicBezTo>
                    <a:pt x="116" y="79"/>
                    <a:pt x="115" y="74"/>
                    <a:pt x="114" y="70"/>
                  </a:cubicBezTo>
                  <a:cubicBezTo>
                    <a:pt x="113" y="66"/>
                    <a:pt x="112" y="63"/>
                    <a:pt x="110" y="60"/>
                  </a:cubicBezTo>
                  <a:cubicBezTo>
                    <a:pt x="108" y="56"/>
                    <a:pt x="103" y="53"/>
                    <a:pt x="100" y="49"/>
                  </a:cubicBezTo>
                  <a:cubicBezTo>
                    <a:pt x="98" y="45"/>
                    <a:pt x="96" y="41"/>
                    <a:pt x="95" y="36"/>
                  </a:cubicBezTo>
                  <a:cubicBezTo>
                    <a:pt x="94" y="33"/>
                    <a:pt x="96" y="30"/>
                    <a:pt x="96" y="26"/>
                  </a:cubicBezTo>
                  <a:cubicBezTo>
                    <a:pt x="95" y="24"/>
                    <a:pt x="93" y="22"/>
                    <a:pt x="92" y="19"/>
                  </a:cubicBezTo>
                  <a:cubicBezTo>
                    <a:pt x="92" y="16"/>
                    <a:pt x="95" y="13"/>
                    <a:pt x="93" y="10"/>
                  </a:cubicBezTo>
                  <a:cubicBezTo>
                    <a:pt x="92" y="8"/>
                    <a:pt x="89" y="9"/>
                    <a:pt x="87" y="8"/>
                  </a:cubicBezTo>
                  <a:cubicBezTo>
                    <a:pt x="84" y="7"/>
                    <a:pt x="82" y="5"/>
                    <a:pt x="80" y="5"/>
                  </a:cubicBezTo>
                  <a:cubicBezTo>
                    <a:pt x="78" y="5"/>
                    <a:pt x="77" y="6"/>
                    <a:pt x="76" y="6"/>
                  </a:cubicBezTo>
                  <a:cubicBezTo>
                    <a:pt x="74" y="7"/>
                    <a:pt x="72" y="5"/>
                    <a:pt x="70" y="6"/>
                  </a:cubicBezTo>
                  <a:cubicBezTo>
                    <a:pt x="68" y="6"/>
                    <a:pt x="67" y="9"/>
                    <a:pt x="65" y="10"/>
                  </a:cubicBezTo>
                  <a:cubicBezTo>
                    <a:pt x="62" y="12"/>
                    <a:pt x="59" y="15"/>
                    <a:pt x="56" y="15"/>
                  </a:cubicBezTo>
                  <a:cubicBezTo>
                    <a:pt x="53" y="15"/>
                    <a:pt x="50" y="11"/>
                    <a:pt x="47" y="10"/>
                  </a:cubicBezTo>
                  <a:cubicBezTo>
                    <a:pt x="45" y="9"/>
                    <a:pt x="42" y="9"/>
                    <a:pt x="39" y="8"/>
                  </a:cubicBezTo>
                  <a:cubicBezTo>
                    <a:pt x="36" y="7"/>
                    <a:pt x="34" y="6"/>
                    <a:pt x="31" y="5"/>
                  </a:cubicBezTo>
                  <a:cubicBezTo>
                    <a:pt x="28" y="4"/>
                    <a:pt x="24" y="2"/>
                    <a:pt x="20" y="2"/>
                  </a:cubicBezTo>
                  <a:cubicBezTo>
                    <a:pt x="17" y="1"/>
                    <a:pt x="14" y="3"/>
                    <a:pt x="11" y="2"/>
                  </a:cubicBezTo>
                  <a:cubicBezTo>
                    <a:pt x="9" y="2"/>
                    <a:pt x="7" y="1"/>
                    <a:pt x="6" y="0"/>
                  </a:cubicBezTo>
                  <a:cubicBezTo>
                    <a:pt x="5" y="1"/>
                    <a:pt x="3" y="3"/>
                    <a:pt x="3" y="5"/>
                  </a:cubicBezTo>
                  <a:cubicBezTo>
                    <a:pt x="2" y="9"/>
                    <a:pt x="4" y="13"/>
                    <a:pt x="3" y="16"/>
                  </a:cubicBezTo>
                  <a:cubicBezTo>
                    <a:pt x="3" y="19"/>
                    <a:pt x="0" y="21"/>
                    <a:pt x="0" y="24"/>
                  </a:cubicBezTo>
                  <a:cubicBezTo>
                    <a:pt x="0" y="29"/>
                    <a:pt x="3" y="34"/>
                    <a:pt x="4" y="40"/>
                  </a:cubicBezTo>
                  <a:cubicBezTo>
                    <a:pt x="6" y="77"/>
                    <a:pt x="6" y="113"/>
                    <a:pt x="7" y="150"/>
                  </a:cubicBezTo>
                  <a:cubicBezTo>
                    <a:pt x="42" y="150"/>
                    <a:pt x="76" y="148"/>
                    <a:pt x="111" y="150"/>
                  </a:cubicBezTo>
                  <a:cubicBezTo>
                    <a:pt x="114" y="150"/>
                    <a:pt x="113" y="155"/>
                    <a:pt x="115" y="156"/>
                  </a:cubicBezTo>
                  <a:cubicBezTo>
                    <a:pt x="117" y="157"/>
                    <a:pt x="120" y="155"/>
                    <a:pt x="121" y="153"/>
                  </a:cubicBezTo>
                  <a:cubicBezTo>
                    <a:pt x="122" y="151"/>
                    <a:pt x="121" y="149"/>
                    <a:pt x="122" y="147"/>
                  </a:cubicBezTo>
                  <a:cubicBezTo>
                    <a:pt x="123" y="145"/>
                    <a:pt x="125" y="146"/>
                    <a:pt x="127" y="145"/>
                  </a:cubicBezTo>
                  <a:cubicBezTo>
                    <a:pt x="128" y="143"/>
                    <a:pt x="128" y="141"/>
                    <a:pt x="129" y="140"/>
                  </a:cubicBezTo>
                  <a:cubicBezTo>
                    <a:pt x="131" y="139"/>
                    <a:pt x="133" y="141"/>
                    <a:pt x="135" y="140"/>
                  </a:cubicBezTo>
                  <a:cubicBezTo>
                    <a:pt x="137" y="138"/>
                    <a:pt x="139" y="136"/>
                    <a:pt x="140" y="13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41" name="Freeform 2605"/>
            <p:cNvSpPr>
              <a:spLocks noChangeAspect="1"/>
            </p:cNvSpPr>
            <p:nvPr/>
          </p:nvSpPr>
          <p:spPr bwMode="auto">
            <a:xfrm>
              <a:off x="20769505" y="8851845"/>
              <a:ext cx="141512" cy="431896"/>
            </a:xfrm>
            <a:custGeom>
              <a:avLst/>
              <a:gdLst>
                <a:gd name="T0" fmla="*/ 0 w 18"/>
                <a:gd name="T1" fmla="*/ 40 h 58"/>
                <a:gd name="T2" fmla="*/ 13 w 18"/>
                <a:gd name="T3" fmla="*/ 70 h 58"/>
                <a:gd name="T4" fmla="*/ 13 w 18"/>
                <a:gd name="T5" fmla="*/ 60 h 58"/>
                <a:gd name="T6" fmla="*/ 16 w 18"/>
                <a:gd name="T7" fmla="*/ 46 h 58"/>
                <a:gd name="T8" fmla="*/ 17 w 18"/>
                <a:gd name="T9" fmla="*/ 39 h 58"/>
                <a:gd name="T10" fmla="*/ 13 w 18"/>
                <a:gd name="T11" fmla="*/ 39 h 58"/>
                <a:gd name="T12" fmla="*/ 12 w 18"/>
                <a:gd name="T13" fmla="*/ 35 h 58"/>
                <a:gd name="T14" fmla="*/ 13 w 18"/>
                <a:gd name="T15" fmla="*/ 28 h 58"/>
                <a:gd name="T16" fmla="*/ 12 w 18"/>
                <a:gd name="T17" fmla="*/ 22 h 58"/>
                <a:gd name="T18" fmla="*/ 15 w 18"/>
                <a:gd name="T19" fmla="*/ 17 h 58"/>
                <a:gd name="T20" fmla="*/ 20 w 18"/>
                <a:gd name="T21" fmla="*/ 14 h 58"/>
                <a:gd name="T22" fmla="*/ 21 w 18"/>
                <a:gd name="T23" fmla="*/ 8 h 58"/>
                <a:gd name="T24" fmla="*/ 22 w 18"/>
                <a:gd name="T25" fmla="*/ 0 h 58"/>
                <a:gd name="T26" fmla="*/ 18 w 18"/>
                <a:gd name="T27" fmla="*/ 1 h 58"/>
                <a:gd name="T28" fmla="*/ 15 w 18"/>
                <a:gd name="T29" fmla="*/ 2 h 58"/>
                <a:gd name="T30" fmla="*/ 12 w 18"/>
                <a:gd name="T31" fmla="*/ 10 h 58"/>
                <a:gd name="T32" fmla="*/ 10 w 18"/>
                <a:gd name="T33" fmla="*/ 18 h 58"/>
                <a:gd name="T34" fmla="*/ 7 w 18"/>
                <a:gd name="T35" fmla="*/ 29 h 58"/>
                <a:gd name="T36" fmla="*/ 5 w 18"/>
                <a:gd name="T37" fmla="*/ 35 h 58"/>
                <a:gd name="T38" fmla="*/ 0 w 18"/>
                <a:gd name="T39" fmla="*/ 40 h 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
                <a:gd name="T61" fmla="*/ 0 h 58"/>
                <a:gd name="T62" fmla="*/ 18 w 18"/>
                <a:gd name="T63" fmla="*/ 58 h 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 h="58">
                  <a:moveTo>
                    <a:pt x="0" y="33"/>
                  </a:moveTo>
                  <a:lnTo>
                    <a:pt x="11" y="58"/>
                  </a:lnTo>
                  <a:cubicBezTo>
                    <a:pt x="11" y="56"/>
                    <a:pt x="11" y="53"/>
                    <a:pt x="11" y="50"/>
                  </a:cubicBezTo>
                  <a:cubicBezTo>
                    <a:pt x="12" y="46"/>
                    <a:pt x="12" y="42"/>
                    <a:pt x="13" y="38"/>
                  </a:cubicBezTo>
                  <a:cubicBezTo>
                    <a:pt x="13" y="36"/>
                    <a:pt x="14" y="34"/>
                    <a:pt x="14" y="32"/>
                  </a:cubicBezTo>
                  <a:cubicBezTo>
                    <a:pt x="13" y="32"/>
                    <a:pt x="11" y="33"/>
                    <a:pt x="11" y="32"/>
                  </a:cubicBezTo>
                  <a:cubicBezTo>
                    <a:pt x="10" y="31"/>
                    <a:pt x="10" y="30"/>
                    <a:pt x="10" y="29"/>
                  </a:cubicBezTo>
                  <a:cubicBezTo>
                    <a:pt x="10" y="27"/>
                    <a:pt x="11" y="25"/>
                    <a:pt x="11" y="23"/>
                  </a:cubicBezTo>
                  <a:cubicBezTo>
                    <a:pt x="11" y="21"/>
                    <a:pt x="10" y="19"/>
                    <a:pt x="10" y="18"/>
                  </a:cubicBezTo>
                  <a:cubicBezTo>
                    <a:pt x="10" y="16"/>
                    <a:pt x="11" y="15"/>
                    <a:pt x="12" y="14"/>
                  </a:cubicBezTo>
                  <a:cubicBezTo>
                    <a:pt x="13" y="13"/>
                    <a:pt x="14" y="13"/>
                    <a:pt x="16" y="12"/>
                  </a:cubicBezTo>
                  <a:cubicBezTo>
                    <a:pt x="16" y="10"/>
                    <a:pt x="16" y="8"/>
                    <a:pt x="17" y="7"/>
                  </a:cubicBezTo>
                  <a:cubicBezTo>
                    <a:pt x="17" y="5"/>
                    <a:pt x="17" y="2"/>
                    <a:pt x="18" y="0"/>
                  </a:cubicBezTo>
                  <a:cubicBezTo>
                    <a:pt x="17" y="0"/>
                    <a:pt x="16" y="0"/>
                    <a:pt x="15" y="1"/>
                  </a:cubicBezTo>
                  <a:cubicBezTo>
                    <a:pt x="14" y="1"/>
                    <a:pt x="13" y="2"/>
                    <a:pt x="12" y="2"/>
                  </a:cubicBezTo>
                  <a:cubicBezTo>
                    <a:pt x="11" y="4"/>
                    <a:pt x="10" y="6"/>
                    <a:pt x="10" y="8"/>
                  </a:cubicBezTo>
                  <a:cubicBezTo>
                    <a:pt x="9" y="10"/>
                    <a:pt x="8" y="13"/>
                    <a:pt x="8" y="15"/>
                  </a:cubicBezTo>
                  <a:cubicBezTo>
                    <a:pt x="7" y="18"/>
                    <a:pt x="7" y="21"/>
                    <a:pt x="6" y="24"/>
                  </a:cubicBezTo>
                  <a:cubicBezTo>
                    <a:pt x="5" y="26"/>
                    <a:pt x="5" y="28"/>
                    <a:pt x="4" y="29"/>
                  </a:cubicBezTo>
                  <a:cubicBezTo>
                    <a:pt x="3" y="31"/>
                    <a:pt x="1" y="32"/>
                    <a:pt x="0" y="33"/>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42" name="Freeform 2606"/>
            <p:cNvSpPr>
              <a:spLocks noChangeAspect="1"/>
            </p:cNvSpPr>
            <p:nvPr/>
          </p:nvSpPr>
          <p:spPr bwMode="auto">
            <a:xfrm>
              <a:off x="20844422" y="8939827"/>
              <a:ext cx="49946" cy="159961"/>
            </a:xfrm>
            <a:custGeom>
              <a:avLst/>
              <a:gdLst>
                <a:gd name="T0" fmla="*/ 5 w 6"/>
                <a:gd name="T1" fmla="*/ 25 h 21"/>
                <a:gd name="T2" fmla="*/ 6 w 6"/>
                <a:gd name="T3" fmla="*/ 10 h 21"/>
                <a:gd name="T4" fmla="*/ 7 w 6"/>
                <a:gd name="T5" fmla="*/ 0 h 21"/>
                <a:gd name="T6" fmla="*/ 2 w 6"/>
                <a:gd name="T7" fmla="*/ 2 h 21"/>
                <a:gd name="T8" fmla="*/ 0 w 6"/>
                <a:gd name="T9" fmla="*/ 7 h 21"/>
                <a:gd name="T10" fmla="*/ 1 w 6"/>
                <a:gd name="T11" fmla="*/ 14 h 21"/>
                <a:gd name="T12" fmla="*/ 0 w 6"/>
                <a:gd name="T13" fmla="*/ 21 h 21"/>
                <a:gd name="T14" fmla="*/ 1 w 6"/>
                <a:gd name="T15" fmla="*/ 25 h 21"/>
                <a:gd name="T16" fmla="*/ 5 w 6"/>
                <a:gd name="T17" fmla="*/ 25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1"/>
                <a:gd name="T29" fmla="*/ 6 w 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1">
                  <a:moveTo>
                    <a:pt x="4" y="20"/>
                  </a:moveTo>
                  <a:cubicBezTo>
                    <a:pt x="4" y="16"/>
                    <a:pt x="4" y="12"/>
                    <a:pt x="5" y="8"/>
                  </a:cubicBezTo>
                  <a:cubicBezTo>
                    <a:pt x="5" y="6"/>
                    <a:pt x="5" y="3"/>
                    <a:pt x="6" y="0"/>
                  </a:cubicBezTo>
                  <a:cubicBezTo>
                    <a:pt x="4" y="1"/>
                    <a:pt x="3" y="1"/>
                    <a:pt x="2" y="2"/>
                  </a:cubicBezTo>
                  <a:cubicBezTo>
                    <a:pt x="1" y="3"/>
                    <a:pt x="0" y="4"/>
                    <a:pt x="0" y="6"/>
                  </a:cubicBezTo>
                  <a:cubicBezTo>
                    <a:pt x="0" y="7"/>
                    <a:pt x="1" y="9"/>
                    <a:pt x="1" y="11"/>
                  </a:cubicBezTo>
                  <a:cubicBezTo>
                    <a:pt x="1" y="13"/>
                    <a:pt x="0" y="15"/>
                    <a:pt x="0" y="17"/>
                  </a:cubicBezTo>
                  <a:cubicBezTo>
                    <a:pt x="0" y="18"/>
                    <a:pt x="0" y="19"/>
                    <a:pt x="1" y="20"/>
                  </a:cubicBezTo>
                  <a:cubicBezTo>
                    <a:pt x="1" y="21"/>
                    <a:pt x="3" y="20"/>
                    <a:pt x="4" y="2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43" name="Freeform 2607"/>
            <p:cNvSpPr>
              <a:spLocks noChangeAspect="1"/>
            </p:cNvSpPr>
            <p:nvPr/>
          </p:nvSpPr>
          <p:spPr bwMode="auto">
            <a:xfrm>
              <a:off x="20894369" y="8379962"/>
              <a:ext cx="640982" cy="607853"/>
            </a:xfrm>
            <a:custGeom>
              <a:avLst/>
              <a:gdLst>
                <a:gd name="T0" fmla="*/ 2 w 80"/>
                <a:gd name="T1" fmla="*/ 78 h 83"/>
                <a:gd name="T2" fmla="*/ 5 w 80"/>
                <a:gd name="T3" fmla="*/ 78 h 83"/>
                <a:gd name="T4" fmla="*/ 7 w 80"/>
                <a:gd name="T5" fmla="*/ 70 h 83"/>
                <a:gd name="T6" fmla="*/ 13 w 80"/>
                <a:gd name="T7" fmla="*/ 70 h 83"/>
                <a:gd name="T8" fmla="*/ 17 w 80"/>
                <a:gd name="T9" fmla="*/ 63 h 83"/>
                <a:gd name="T10" fmla="*/ 12 w 80"/>
                <a:gd name="T11" fmla="*/ 54 h 83"/>
                <a:gd name="T12" fmla="*/ 6 w 80"/>
                <a:gd name="T13" fmla="*/ 53 h 83"/>
                <a:gd name="T14" fmla="*/ 5 w 80"/>
                <a:gd name="T15" fmla="*/ 42 h 83"/>
                <a:gd name="T16" fmla="*/ 6 w 80"/>
                <a:gd name="T17" fmla="*/ 36 h 83"/>
                <a:gd name="T18" fmla="*/ 2 w 80"/>
                <a:gd name="T19" fmla="*/ 34 h 83"/>
                <a:gd name="T20" fmla="*/ 2 w 80"/>
                <a:gd name="T21" fmla="*/ 28 h 83"/>
                <a:gd name="T22" fmla="*/ 7 w 80"/>
                <a:gd name="T23" fmla="*/ 27 h 83"/>
                <a:gd name="T24" fmla="*/ 13 w 80"/>
                <a:gd name="T25" fmla="*/ 19 h 83"/>
                <a:gd name="T26" fmla="*/ 13 w 80"/>
                <a:gd name="T27" fmla="*/ 12 h 83"/>
                <a:gd name="T28" fmla="*/ 25 w 80"/>
                <a:gd name="T29" fmla="*/ 16 h 83"/>
                <a:gd name="T30" fmla="*/ 37 w 80"/>
                <a:gd name="T31" fmla="*/ 11 h 83"/>
                <a:gd name="T32" fmla="*/ 49 w 80"/>
                <a:gd name="T33" fmla="*/ 16 h 83"/>
                <a:gd name="T34" fmla="*/ 65 w 80"/>
                <a:gd name="T35" fmla="*/ 8 h 83"/>
                <a:gd name="T36" fmla="*/ 83 w 80"/>
                <a:gd name="T37" fmla="*/ 2 h 83"/>
                <a:gd name="T38" fmla="*/ 92 w 80"/>
                <a:gd name="T39" fmla="*/ 0 h 83"/>
                <a:gd name="T40" fmla="*/ 96 w 80"/>
                <a:gd name="T41" fmla="*/ 2 h 83"/>
                <a:gd name="T42" fmla="*/ 91 w 80"/>
                <a:gd name="T43" fmla="*/ 11 h 83"/>
                <a:gd name="T44" fmla="*/ 83 w 80"/>
                <a:gd name="T45" fmla="*/ 16 h 83"/>
                <a:gd name="T46" fmla="*/ 79 w 80"/>
                <a:gd name="T47" fmla="*/ 22 h 83"/>
                <a:gd name="T48" fmla="*/ 82 w 80"/>
                <a:gd name="T49" fmla="*/ 33 h 83"/>
                <a:gd name="T50" fmla="*/ 80 w 80"/>
                <a:gd name="T51" fmla="*/ 40 h 83"/>
                <a:gd name="T52" fmla="*/ 78 w 80"/>
                <a:gd name="T53" fmla="*/ 52 h 83"/>
                <a:gd name="T54" fmla="*/ 68 w 80"/>
                <a:gd name="T55" fmla="*/ 58 h 83"/>
                <a:gd name="T56" fmla="*/ 66 w 80"/>
                <a:gd name="T57" fmla="*/ 63 h 83"/>
                <a:gd name="T58" fmla="*/ 50 w 80"/>
                <a:gd name="T59" fmla="*/ 75 h 83"/>
                <a:gd name="T60" fmla="*/ 19 w 80"/>
                <a:gd name="T61" fmla="*/ 96 h 83"/>
                <a:gd name="T62" fmla="*/ 16 w 80"/>
                <a:gd name="T63" fmla="*/ 100 h 83"/>
                <a:gd name="T64" fmla="*/ 16 w 80"/>
                <a:gd name="T65" fmla="*/ 96 h 83"/>
                <a:gd name="T66" fmla="*/ 0 w 80"/>
                <a:gd name="T67" fmla="*/ 93 h 83"/>
                <a:gd name="T68" fmla="*/ 1 w 80"/>
                <a:gd name="T69" fmla="*/ 87 h 83"/>
                <a:gd name="T70" fmla="*/ 2 w 80"/>
                <a:gd name="T71" fmla="*/ 78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83"/>
                <a:gd name="T110" fmla="*/ 80 w 80"/>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83">
                  <a:moveTo>
                    <a:pt x="2" y="65"/>
                  </a:moveTo>
                  <a:cubicBezTo>
                    <a:pt x="2" y="65"/>
                    <a:pt x="3" y="66"/>
                    <a:pt x="4" y="65"/>
                  </a:cubicBezTo>
                  <a:cubicBezTo>
                    <a:pt x="5" y="63"/>
                    <a:pt x="4" y="60"/>
                    <a:pt x="6" y="58"/>
                  </a:cubicBezTo>
                  <a:cubicBezTo>
                    <a:pt x="7" y="57"/>
                    <a:pt x="9" y="59"/>
                    <a:pt x="11" y="58"/>
                  </a:cubicBezTo>
                  <a:cubicBezTo>
                    <a:pt x="12" y="56"/>
                    <a:pt x="14" y="54"/>
                    <a:pt x="14" y="52"/>
                  </a:cubicBezTo>
                  <a:cubicBezTo>
                    <a:pt x="14" y="49"/>
                    <a:pt x="12" y="47"/>
                    <a:pt x="10" y="45"/>
                  </a:cubicBezTo>
                  <a:cubicBezTo>
                    <a:pt x="9" y="44"/>
                    <a:pt x="7" y="44"/>
                    <a:pt x="5" y="44"/>
                  </a:cubicBezTo>
                  <a:cubicBezTo>
                    <a:pt x="5" y="41"/>
                    <a:pt x="4" y="38"/>
                    <a:pt x="4" y="35"/>
                  </a:cubicBezTo>
                  <a:cubicBezTo>
                    <a:pt x="4" y="34"/>
                    <a:pt x="5" y="32"/>
                    <a:pt x="5" y="30"/>
                  </a:cubicBezTo>
                  <a:cubicBezTo>
                    <a:pt x="4" y="29"/>
                    <a:pt x="2" y="29"/>
                    <a:pt x="2" y="28"/>
                  </a:cubicBezTo>
                  <a:cubicBezTo>
                    <a:pt x="1" y="27"/>
                    <a:pt x="2" y="24"/>
                    <a:pt x="2" y="23"/>
                  </a:cubicBezTo>
                  <a:cubicBezTo>
                    <a:pt x="3" y="23"/>
                    <a:pt x="5" y="23"/>
                    <a:pt x="6" y="22"/>
                  </a:cubicBezTo>
                  <a:cubicBezTo>
                    <a:pt x="8" y="20"/>
                    <a:pt x="10" y="18"/>
                    <a:pt x="11" y="16"/>
                  </a:cubicBezTo>
                  <a:cubicBezTo>
                    <a:pt x="11" y="14"/>
                    <a:pt x="9" y="11"/>
                    <a:pt x="11" y="10"/>
                  </a:cubicBezTo>
                  <a:cubicBezTo>
                    <a:pt x="14" y="9"/>
                    <a:pt x="17" y="13"/>
                    <a:pt x="21" y="13"/>
                  </a:cubicBezTo>
                  <a:cubicBezTo>
                    <a:pt x="24" y="13"/>
                    <a:pt x="27" y="9"/>
                    <a:pt x="31" y="9"/>
                  </a:cubicBezTo>
                  <a:cubicBezTo>
                    <a:pt x="34" y="9"/>
                    <a:pt x="37" y="13"/>
                    <a:pt x="41" y="13"/>
                  </a:cubicBezTo>
                  <a:cubicBezTo>
                    <a:pt x="46" y="12"/>
                    <a:pt x="50" y="9"/>
                    <a:pt x="54" y="7"/>
                  </a:cubicBezTo>
                  <a:cubicBezTo>
                    <a:pt x="59" y="5"/>
                    <a:pt x="64" y="4"/>
                    <a:pt x="69" y="2"/>
                  </a:cubicBezTo>
                  <a:cubicBezTo>
                    <a:pt x="72" y="1"/>
                    <a:pt x="75" y="0"/>
                    <a:pt x="77" y="0"/>
                  </a:cubicBezTo>
                  <a:cubicBezTo>
                    <a:pt x="79" y="0"/>
                    <a:pt x="79" y="1"/>
                    <a:pt x="80" y="2"/>
                  </a:cubicBezTo>
                  <a:cubicBezTo>
                    <a:pt x="79" y="4"/>
                    <a:pt x="78" y="8"/>
                    <a:pt x="76" y="9"/>
                  </a:cubicBezTo>
                  <a:cubicBezTo>
                    <a:pt x="74" y="11"/>
                    <a:pt x="71" y="11"/>
                    <a:pt x="69" y="13"/>
                  </a:cubicBezTo>
                  <a:cubicBezTo>
                    <a:pt x="68" y="14"/>
                    <a:pt x="67" y="16"/>
                    <a:pt x="66" y="18"/>
                  </a:cubicBezTo>
                  <a:cubicBezTo>
                    <a:pt x="66" y="21"/>
                    <a:pt x="68" y="24"/>
                    <a:pt x="68" y="27"/>
                  </a:cubicBezTo>
                  <a:cubicBezTo>
                    <a:pt x="68" y="29"/>
                    <a:pt x="67" y="31"/>
                    <a:pt x="67" y="33"/>
                  </a:cubicBezTo>
                  <a:cubicBezTo>
                    <a:pt x="66" y="36"/>
                    <a:pt x="67" y="40"/>
                    <a:pt x="65" y="43"/>
                  </a:cubicBezTo>
                  <a:cubicBezTo>
                    <a:pt x="63" y="46"/>
                    <a:pt x="59" y="46"/>
                    <a:pt x="57" y="48"/>
                  </a:cubicBezTo>
                  <a:cubicBezTo>
                    <a:pt x="56" y="49"/>
                    <a:pt x="56" y="51"/>
                    <a:pt x="55" y="52"/>
                  </a:cubicBezTo>
                  <a:cubicBezTo>
                    <a:pt x="51" y="56"/>
                    <a:pt x="46" y="59"/>
                    <a:pt x="42" y="62"/>
                  </a:cubicBezTo>
                  <a:cubicBezTo>
                    <a:pt x="33" y="68"/>
                    <a:pt x="24" y="74"/>
                    <a:pt x="16" y="80"/>
                  </a:cubicBezTo>
                  <a:cubicBezTo>
                    <a:pt x="15" y="81"/>
                    <a:pt x="14" y="83"/>
                    <a:pt x="13" y="83"/>
                  </a:cubicBezTo>
                  <a:cubicBezTo>
                    <a:pt x="12" y="83"/>
                    <a:pt x="14" y="80"/>
                    <a:pt x="13" y="80"/>
                  </a:cubicBezTo>
                  <a:cubicBezTo>
                    <a:pt x="9" y="78"/>
                    <a:pt x="4" y="78"/>
                    <a:pt x="0" y="77"/>
                  </a:cubicBezTo>
                  <a:cubicBezTo>
                    <a:pt x="0" y="75"/>
                    <a:pt x="0" y="73"/>
                    <a:pt x="1" y="72"/>
                  </a:cubicBezTo>
                  <a:cubicBezTo>
                    <a:pt x="1" y="70"/>
                    <a:pt x="1" y="67"/>
                    <a:pt x="2" y="65"/>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44" name="Freeform 2608"/>
            <p:cNvSpPr>
              <a:spLocks noChangeAspect="1"/>
            </p:cNvSpPr>
            <p:nvPr/>
          </p:nvSpPr>
          <p:spPr bwMode="auto">
            <a:xfrm>
              <a:off x="20861071" y="8699884"/>
              <a:ext cx="149839" cy="167957"/>
            </a:xfrm>
            <a:custGeom>
              <a:avLst/>
              <a:gdLst>
                <a:gd name="T0" fmla="*/ 0 w 18"/>
                <a:gd name="T1" fmla="*/ 27 h 23"/>
                <a:gd name="T2" fmla="*/ 1 w 18"/>
                <a:gd name="T3" fmla="*/ 18 h 23"/>
                <a:gd name="T4" fmla="*/ 7 w 18"/>
                <a:gd name="T5" fmla="*/ 8 h 23"/>
                <a:gd name="T6" fmla="*/ 11 w 18"/>
                <a:gd name="T7" fmla="*/ 0 h 23"/>
                <a:gd name="T8" fmla="*/ 17 w 18"/>
                <a:gd name="T9" fmla="*/ 1 h 23"/>
                <a:gd name="T10" fmla="*/ 22 w 18"/>
                <a:gd name="T11" fmla="*/ 9 h 23"/>
                <a:gd name="T12" fmla="*/ 18 w 18"/>
                <a:gd name="T13" fmla="*/ 16 h 23"/>
                <a:gd name="T14" fmla="*/ 12 w 18"/>
                <a:gd name="T15" fmla="*/ 16 h 23"/>
                <a:gd name="T16" fmla="*/ 10 w 18"/>
                <a:gd name="T17" fmla="*/ 25 h 23"/>
                <a:gd name="T18" fmla="*/ 7 w 18"/>
                <a:gd name="T19" fmla="*/ 25 h 23"/>
                <a:gd name="T20" fmla="*/ 4 w 18"/>
                <a:gd name="T21" fmla="*/ 26 h 23"/>
                <a:gd name="T22" fmla="*/ 0 w 18"/>
                <a:gd name="T23" fmla="*/ 27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3"/>
                <a:gd name="T38" fmla="*/ 18 w 18"/>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3">
                  <a:moveTo>
                    <a:pt x="0" y="23"/>
                  </a:moveTo>
                  <a:cubicBezTo>
                    <a:pt x="0" y="21"/>
                    <a:pt x="0" y="18"/>
                    <a:pt x="1" y="15"/>
                  </a:cubicBezTo>
                  <a:cubicBezTo>
                    <a:pt x="2" y="12"/>
                    <a:pt x="4" y="10"/>
                    <a:pt x="6" y="7"/>
                  </a:cubicBezTo>
                  <a:cubicBezTo>
                    <a:pt x="7" y="5"/>
                    <a:pt x="8" y="2"/>
                    <a:pt x="9" y="0"/>
                  </a:cubicBezTo>
                  <a:cubicBezTo>
                    <a:pt x="11" y="0"/>
                    <a:pt x="13" y="0"/>
                    <a:pt x="14" y="1"/>
                  </a:cubicBezTo>
                  <a:cubicBezTo>
                    <a:pt x="16" y="3"/>
                    <a:pt x="18" y="5"/>
                    <a:pt x="18" y="8"/>
                  </a:cubicBezTo>
                  <a:cubicBezTo>
                    <a:pt x="18" y="10"/>
                    <a:pt x="16" y="12"/>
                    <a:pt x="15" y="14"/>
                  </a:cubicBezTo>
                  <a:cubicBezTo>
                    <a:pt x="13" y="15"/>
                    <a:pt x="11" y="13"/>
                    <a:pt x="10" y="14"/>
                  </a:cubicBezTo>
                  <a:cubicBezTo>
                    <a:pt x="8" y="16"/>
                    <a:pt x="9" y="19"/>
                    <a:pt x="8" y="21"/>
                  </a:cubicBezTo>
                  <a:cubicBezTo>
                    <a:pt x="7" y="22"/>
                    <a:pt x="6" y="21"/>
                    <a:pt x="6" y="21"/>
                  </a:cubicBezTo>
                  <a:cubicBezTo>
                    <a:pt x="5" y="21"/>
                    <a:pt x="4" y="21"/>
                    <a:pt x="3" y="22"/>
                  </a:cubicBezTo>
                  <a:cubicBezTo>
                    <a:pt x="2" y="22"/>
                    <a:pt x="1" y="23"/>
                    <a:pt x="0" y="23"/>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45" name="Freeform 2609"/>
            <p:cNvSpPr>
              <a:spLocks noChangeAspect="1"/>
            </p:cNvSpPr>
            <p:nvPr/>
          </p:nvSpPr>
          <p:spPr bwMode="auto">
            <a:xfrm>
              <a:off x="18781034" y="10389408"/>
              <a:ext cx="2147697" cy="1775571"/>
            </a:xfrm>
            <a:custGeom>
              <a:avLst/>
              <a:gdLst>
                <a:gd name="T0" fmla="*/ 249 w 267"/>
                <a:gd name="T1" fmla="*/ 145 h 242"/>
                <a:gd name="T2" fmla="*/ 243 w 267"/>
                <a:gd name="T3" fmla="*/ 132 h 242"/>
                <a:gd name="T4" fmla="*/ 232 w 267"/>
                <a:gd name="T5" fmla="*/ 117 h 242"/>
                <a:gd name="T6" fmla="*/ 233 w 267"/>
                <a:gd name="T7" fmla="*/ 103 h 242"/>
                <a:gd name="T8" fmla="*/ 220 w 267"/>
                <a:gd name="T9" fmla="*/ 91 h 242"/>
                <a:gd name="T10" fmla="*/ 214 w 267"/>
                <a:gd name="T11" fmla="*/ 84 h 242"/>
                <a:gd name="T12" fmla="*/ 195 w 267"/>
                <a:gd name="T13" fmla="*/ 72 h 242"/>
                <a:gd name="T14" fmla="*/ 176 w 267"/>
                <a:gd name="T15" fmla="*/ 59 h 242"/>
                <a:gd name="T16" fmla="*/ 113 w 267"/>
                <a:gd name="T17" fmla="*/ 24 h 242"/>
                <a:gd name="T18" fmla="*/ 89 w 267"/>
                <a:gd name="T19" fmla="*/ 7 h 242"/>
                <a:gd name="T20" fmla="*/ 63 w 267"/>
                <a:gd name="T21" fmla="*/ 6 h 242"/>
                <a:gd name="T22" fmla="*/ 35 w 267"/>
                <a:gd name="T23" fmla="*/ 16 h 242"/>
                <a:gd name="T24" fmla="*/ 43 w 267"/>
                <a:gd name="T25" fmla="*/ 37 h 242"/>
                <a:gd name="T26" fmla="*/ 28 w 267"/>
                <a:gd name="T27" fmla="*/ 47 h 242"/>
                <a:gd name="T28" fmla="*/ 5 w 267"/>
                <a:gd name="T29" fmla="*/ 56 h 242"/>
                <a:gd name="T30" fmla="*/ 1 w 267"/>
                <a:gd name="T31" fmla="*/ 79 h 242"/>
                <a:gd name="T32" fmla="*/ 13 w 267"/>
                <a:gd name="T33" fmla="*/ 79 h 242"/>
                <a:gd name="T34" fmla="*/ 31 w 267"/>
                <a:gd name="T35" fmla="*/ 114 h 242"/>
                <a:gd name="T36" fmla="*/ 44 w 267"/>
                <a:gd name="T37" fmla="*/ 132 h 242"/>
                <a:gd name="T38" fmla="*/ 52 w 267"/>
                <a:gd name="T39" fmla="*/ 149 h 242"/>
                <a:gd name="T40" fmla="*/ 66 w 267"/>
                <a:gd name="T41" fmla="*/ 165 h 242"/>
                <a:gd name="T42" fmla="*/ 71 w 267"/>
                <a:gd name="T43" fmla="*/ 191 h 242"/>
                <a:gd name="T44" fmla="*/ 81 w 267"/>
                <a:gd name="T45" fmla="*/ 217 h 242"/>
                <a:gd name="T46" fmla="*/ 96 w 267"/>
                <a:gd name="T47" fmla="*/ 231 h 242"/>
                <a:gd name="T48" fmla="*/ 107 w 267"/>
                <a:gd name="T49" fmla="*/ 249 h 242"/>
                <a:gd name="T50" fmla="*/ 120 w 267"/>
                <a:gd name="T51" fmla="*/ 276 h 242"/>
                <a:gd name="T52" fmla="*/ 126 w 267"/>
                <a:gd name="T53" fmla="*/ 280 h 242"/>
                <a:gd name="T54" fmla="*/ 136 w 267"/>
                <a:gd name="T55" fmla="*/ 284 h 242"/>
                <a:gd name="T56" fmla="*/ 139 w 267"/>
                <a:gd name="T57" fmla="*/ 271 h 242"/>
                <a:gd name="T58" fmla="*/ 186 w 267"/>
                <a:gd name="T59" fmla="*/ 271 h 242"/>
                <a:gd name="T60" fmla="*/ 203 w 267"/>
                <a:gd name="T61" fmla="*/ 276 h 242"/>
                <a:gd name="T62" fmla="*/ 267 w 267"/>
                <a:gd name="T63" fmla="*/ 242 h 242"/>
                <a:gd name="T64" fmla="*/ 321 w 267"/>
                <a:gd name="T65" fmla="*/ 189 h 242"/>
                <a:gd name="T66" fmla="*/ 309 w 267"/>
                <a:gd name="T67" fmla="*/ 180 h 242"/>
                <a:gd name="T68" fmla="*/ 257 w 267"/>
                <a:gd name="T69" fmla="*/ 156 h 242"/>
                <a:gd name="T70" fmla="*/ 258 w 267"/>
                <a:gd name="T71" fmla="*/ 149 h 242"/>
                <a:gd name="T72" fmla="*/ 257 w 267"/>
                <a:gd name="T73" fmla="*/ 145 h 2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7"/>
                <a:gd name="T112" fmla="*/ 0 h 242"/>
                <a:gd name="T113" fmla="*/ 267 w 267"/>
                <a:gd name="T114" fmla="*/ 242 h 2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7" h="242">
                  <a:moveTo>
                    <a:pt x="210" y="119"/>
                  </a:moveTo>
                  <a:cubicBezTo>
                    <a:pt x="209" y="120"/>
                    <a:pt x="208" y="121"/>
                    <a:pt x="207" y="121"/>
                  </a:cubicBezTo>
                  <a:cubicBezTo>
                    <a:pt x="206" y="120"/>
                    <a:pt x="205" y="118"/>
                    <a:pt x="205" y="117"/>
                  </a:cubicBezTo>
                  <a:cubicBezTo>
                    <a:pt x="204" y="115"/>
                    <a:pt x="204" y="112"/>
                    <a:pt x="202" y="110"/>
                  </a:cubicBezTo>
                  <a:cubicBezTo>
                    <a:pt x="201" y="108"/>
                    <a:pt x="199" y="106"/>
                    <a:pt x="197" y="104"/>
                  </a:cubicBezTo>
                  <a:cubicBezTo>
                    <a:pt x="196" y="102"/>
                    <a:pt x="193" y="101"/>
                    <a:pt x="193" y="98"/>
                  </a:cubicBezTo>
                  <a:cubicBezTo>
                    <a:pt x="192" y="96"/>
                    <a:pt x="194" y="94"/>
                    <a:pt x="194" y="92"/>
                  </a:cubicBezTo>
                  <a:cubicBezTo>
                    <a:pt x="195" y="90"/>
                    <a:pt x="195" y="87"/>
                    <a:pt x="194" y="86"/>
                  </a:cubicBezTo>
                  <a:cubicBezTo>
                    <a:pt x="192" y="83"/>
                    <a:pt x="188" y="82"/>
                    <a:pt x="186" y="80"/>
                  </a:cubicBezTo>
                  <a:cubicBezTo>
                    <a:pt x="184" y="79"/>
                    <a:pt x="184" y="77"/>
                    <a:pt x="183" y="76"/>
                  </a:cubicBezTo>
                  <a:cubicBezTo>
                    <a:pt x="182" y="74"/>
                    <a:pt x="179" y="75"/>
                    <a:pt x="178" y="74"/>
                  </a:cubicBezTo>
                  <a:cubicBezTo>
                    <a:pt x="177" y="73"/>
                    <a:pt x="178" y="71"/>
                    <a:pt x="178" y="70"/>
                  </a:cubicBezTo>
                  <a:cubicBezTo>
                    <a:pt x="176" y="67"/>
                    <a:pt x="175" y="63"/>
                    <a:pt x="173" y="60"/>
                  </a:cubicBezTo>
                  <a:cubicBezTo>
                    <a:pt x="169" y="60"/>
                    <a:pt x="165" y="60"/>
                    <a:pt x="162" y="60"/>
                  </a:cubicBezTo>
                  <a:cubicBezTo>
                    <a:pt x="160" y="58"/>
                    <a:pt x="160" y="54"/>
                    <a:pt x="158" y="52"/>
                  </a:cubicBezTo>
                  <a:cubicBezTo>
                    <a:pt x="154" y="51"/>
                    <a:pt x="150" y="50"/>
                    <a:pt x="146" y="49"/>
                  </a:cubicBezTo>
                  <a:cubicBezTo>
                    <a:pt x="139" y="48"/>
                    <a:pt x="131" y="48"/>
                    <a:pt x="124" y="48"/>
                  </a:cubicBezTo>
                  <a:cubicBezTo>
                    <a:pt x="114" y="38"/>
                    <a:pt x="104" y="29"/>
                    <a:pt x="94" y="20"/>
                  </a:cubicBezTo>
                  <a:cubicBezTo>
                    <a:pt x="91" y="18"/>
                    <a:pt x="87" y="16"/>
                    <a:pt x="84" y="14"/>
                  </a:cubicBezTo>
                  <a:cubicBezTo>
                    <a:pt x="80" y="11"/>
                    <a:pt x="77" y="9"/>
                    <a:pt x="74" y="6"/>
                  </a:cubicBezTo>
                  <a:cubicBezTo>
                    <a:pt x="68" y="4"/>
                    <a:pt x="63" y="2"/>
                    <a:pt x="58" y="0"/>
                  </a:cubicBezTo>
                  <a:cubicBezTo>
                    <a:pt x="56" y="1"/>
                    <a:pt x="54" y="4"/>
                    <a:pt x="52" y="5"/>
                  </a:cubicBezTo>
                  <a:cubicBezTo>
                    <a:pt x="45" y="8"/>
                    <a:pt x="38" y="9"/>
                    <a:pt x="29" y="11"/>
                  </a:cubicBezTo>
                  <a:cubicBezTo>
                    <a:pt x="29" y="11"/>
                    <a:pt x="28" y="12"/>
                    <a:pt x="29" y="13"/>
                  </a:cubicBezTo>
                  <a:cubicBezTo>
                    <a:pt x="32" y="19"/>
                    <a:pt x="38" y="23"/>
                    <a:pt x="40" y="29"/>
                  </a:cubicBezTo>
                  <a:cubicBezTo>
                    <a:pt x="41" y="30"/>
                    <a:pt x="37" y="29"/>
                    <a:pt x="36" y="31"/>
                  </a:cubicBezTo>
                  <a:cubicBezTo>
                    <a:pt x="35" y="32"/>
                    <a:pt x="36" y="35"/>
                    <a:pt x="34" y="36"/>
                  </a:cubicBezTo>
                  <a:cubicBezTo>
                    <a:pt x="31" y="37"/>
                    <a:pt x="26" y="37"/>
                    <a:pt x="23" y="39"/>
                  </a:cubicBezTo>
                  <a:cubicBezTo>
                    <a:pt x="21" y="41"/>
                    <a:pt x="20" y="45"/>
                    <a:pt x="18" y="49"/>
                  </a:cubicBezTo>
                  <a:cubicBezTo>
                    <a:pt x="13" y="49"/>
                    <a:pt x="9" y="47"/>
                    <a:pt x="4" y="47"/>
                  </a:cubicBezTo>
                  <a:cubicBezTo>
                    <a:pt x="3" y="50"/>
                    <a:pt x="3" y="55"/>
                    <a:pt x="2" y="58"/>
                  </a:cubicBezTo>
                  <a:cubicBezTo>
                    <a:pt x="1" y="61"/>
                    <a:pt x="0" y="64"/>
                    <a:pt x="1" y="66"/>
                  </a:cubicBezTo>
                  <a:cubicBezTo>
                    <a:pt x="1" y="67"/>
                    <a:pt x="4" y="66"/>
                    <a:pt x="5" y="66"/>
                  </a:cubicBezTo>
                  <a:cubicBezTo>
                    <a:pt x="7" y="66"/>
                    <a:pt x="10" y="65"/>
                    <a:pt x="11" y="66"/>
                  </a:cubicBezTo>
                  <a:cubicBezTo>
                    <a:pt x="15" y="72"/>
                    <a:pt x="16" y="80"/>
                    <a:pt x="19" y="86"/>
                  </a:cubicBezTo>
                  <a:cubicBezTo>
                    <a:pt x="21" y="89"/>
                    <a:pt x="24" y="92"/>
                    <a:pt x="26" y="95"/>
                  </a:cubicBezTo>
                  <a:cubicBezTo>
                    <a:pt x="28" y="98"/>
                    <a:pt x="30" y="100"/>
                    <a:pt x="32" y="103"/>
                  </a:cubicBezTo>
                  <a:cubicBezTo>
                    <a:pt x="34" y="105"/>
                    <a:pt x="37" y="107"/>
                    <a:pt x="37" y="110"/>
                  </a:cubicBezTo>
                  <a:cubicBezTo>
                    <a:pt x="38" y="112"/>
                    <a:pt x="35" y="115"/>
                    <a:pt x="36" y="117"/>
                  </a:cubicBezTo>
                  <a:cubicBezTo>
                    <a:pt x="37" y="120"/>
                    <a:pt x="41" y="123"/>
                    <a:pt x="43" y="124"/>
                  </a:cubicBezTo>
                  <a:cubicBezTo>
                    <a:pt x="46" y="126"/>
                    <a:pt x="48" y="129"/>
                    <a:pt x="51" y="132"/>
                  </a:cubicBezTo>
                  <a:cubicBezTo>
                    <a:pt x="52" y="134"/>
                    <a:pt x="54" y="136"/>
                    <a:pt x="55" y="138"/>
                  </a:cubicBezTo>
                  <a:cubicBezTo>
                    <a:pt x="56" y="142"/>
                    <a:pt x="58" y="146"/>
                    <a:pt x="59" y="151"/>
                  </a:cubicBezTo>
                  <a:cubicBezTo>
                    <a:pt x="59" y="153"/>
                    <a:pt x="59" y="156"/>
                    <a:pt x="59" y="159"/>
                  </a:cubicBezTo>
                  <a:cubicBezTo>
                    <a:pt x="59" y="161"/>
                    <a:pt x="58" y="164"/>
                    <a:pt x="59" y="167"/>
                  </a:cubicBezTo>
                  <a:cubicBezTo>
                    <a:pt x="61" y="172"/>
                    <a:pt x="64" y="177"/>
                    <a:pt x="67" y="181"/>
                  </a:cubicBezTo>
                  <a:cubicBezTo>
                    <a:pt x="69" y="183"/>
                    <a:pt x="72" y="183"/>
                    <a:pt x="74" y="185"/>
                  </a:cubicBezTo>
                  <a:cubicBezTo>
                    <a:pt x="76" y="187"/>
                    <a:pt x="78" y="190"/>
                    <a:pt x="80" y="193"/>
                  </a:cubicBezTo>
                  <a:cubicBezTo>
                    <a:pt x="82" y="195"/>
                    <a:pt x="84" y="198"/>
                    <a:pt x="86" y="200"/>
                  </a:cubicBezTo>
                  <a:cubicBezTo>
                    <a:pt x="87" y="203"/>
                    <a:pt x="88" y="206"/>
                    <a:pt x="89" y="208"/>
                  </a:cubicBezTo>
                  <a:cubicBezTo>
                    <a:pt x="93" y="214"/>
                    <a:pt x="96" y="219"/>
                    <a:pt x="100" y="224"/>
                  </a:cubicBezTo>
                  <a:cubicBezTo>
                    <a:pt x="101" y="226"/>
                    <a:pt x="99" y="228"/>
                    <a:pt x="100" y="230"/>
                  </a:cubicBezTo>
                  <a:cubicBezTo>
                    <a:pt x="101" y="231"/>
                    <a:pt x="102" y="227"/>
                    <a:pt x="103" y="228"/>
                  </a:cubicBezTo>
                  <a:cubicBezTo>
                    <a:pt x="105" y="229"/>
                    <a:pt x="103" y="232"/>
                    <a:pt x="105" y="234"/>
                  </a:cubicBezTo>
                  <a:cubicBezTo>
                    <a:pt x="106" y="237"/>
                    <a:pt x="108" y="240"/>
                    <a:pt x="109" y="242"/>
                  </a:cubicBezTo>
                  <a:cubicBezTo>
                    <a:pt x="111" y="240"/>
                    <a:pt x="112" y="239"/>
                    <a:pt x="113" y="237"/>
                  </a:cubicBezTo>
                  <a:cubicBezTo>
                    <a:pt x="114" y="234"/>
                    <a:pt x="113" y="231"/>
                    <a:pt x="113" y="229"/>
                  </a:cubicBezTo>
                  <a:cubicBezTo>
                    <a:pt x="114" y="227"/>
                    <a:pt x="115" y="226"/>
                    <a:pt x="116" y="226"/>
                  </a:cubicBezTo>
                  <a:cubicBezTo>
                    <a:pt x="118" y="225"/>
                    <a:pt x="119" y="228"/>
                    <a:pt x="120" y="228"/>
                  </a:cubicBezTo>
                  <a:cubicBezTo>
                    <a:pt x="132" y="228"/>
                    <a:pt x="144" y="226"/>
                    <a:pt x="155" y="226"/>
                  </a:cubicBezTo>
                  <a:lnTo>
                    <a:pt x="162" y="231"/>
                  </a:lnTo>
                  <a:cubicBezTo>
                    <a:pt x="164" y="233"/>
                    <a:pt x="167" y="232"/>
                    <a:pt x="169" y="230"/>
                  </a:cubicBezTo>
                  <a:cubicBezTo>
                    <a:pt x="174" y="226"/>
                    <a:pt x="176" y="220"/>
                    <a:pt x="180" y="215"/>
                  </a:cubicBezTo>
                  <a:cubicBezTo>
                    <a:pt x="194" y="211"/>
                    <a:pt x="208" y="206"/>
                    <a:pt x="222" y="202"/>
                  </a:cubicBezTo>
                  <a:lnTo>
                    <a:pt x="261" y="188"/>
                  </a:lnTo>
                  <a:lnTo>
                    <a:pt x="267" y="158"/>
                  </a:lnTo>
                  <a:lnTo>
                    <a:pt x="261" y="146"/>
                  </a:lnTo>
                  <a:lnTo>
                    <a:pt x="257" y="150"/>
                  </a:lnTo>
                  <a:lnTo>
                    <a:pt x="218" y="142"/>
                  </a:lnTo>
                  <a:lnTo>
                    <a:pt x="214" y="130"/>
                  </a:lnTo>
                  <a:lnTo>
                    <a:pt x="217" y="126"/>
                  </a:lnTo>
                  <a:cubicBezTo>
                    <a:pt x="217" y="125"/>
                    <a:pt x="216" y="124"/>
                    <a:pt x="215" y="124"/>
                  </a:cubicBezTo>
                  <a:cubicBezTo>
                    <a:pt x="214" y="124"/>
                    <a:pt x="212" y="127"/>
                    <a:pt x="212" y="126"/>
                  </a:cubicBezTo>
                  <a:cubicBezTo>
                    <a:pt x="211" y="124"/>
                    <a:pt x="214" y="123"/>
                    <a:pt x="214" y="121"/>
                  </a:cubicBezTo>
                  <a:cubicBezTo>
                    <a:pt x="213" y="120"/>
                    <a:pt x="211" y="120"/>
                    <a:pt x="210" y="119"/>
                  </a:cubicBezTo>
                  <a:close/>
                </a:path>
              </a:pathLst>
            </a:custGeom>
            <a:solidFill>
              <a:srgbClr val="D9D9D9"/>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46" name="Freeform 2610"/>
            <p:cNvSpPr>
              <a:spLocks noChangeAspect="1"/>
            </p:cNvSpPr>
            <p:nvPr/>
          </p:nvSpPr>
          <p:spPr bwMode="auto">
            <a:xfrm>
              <a:off x="20852749" y="8827854"/>
              <a:ext cx="432869" cy="495880"/>
            </a:xfrm>
            <a:custGeom>
              <a:avLst/>
              <a:gdLst>
                <a:gd name="T0" fmla="*/ 0 w 54"/>
                <a:gd name="T1" fmla="*/ 79 h 67"/>
                <a:gd name="T2" fmla="*/ 0 w 54"/>
                <a:gd name="T3" fmla="*/ 76 h 67"/>
                <a:gd name="T4" fmla="*/ 0 w 54"/>
                <a:gd name="T5" fmla="*/ 74 h 67"/>
                <a:gd name="T6" fmla="*/ 0 w 54"/>
                <a:gd name="T7" fmla="*/ 64 h 67"/>
                <a:gd name="T8" fmla="*/ 2 w 54"/>
                <a:gd name="T9" fmla="*/ 50 h 67"/>
                <a:gd name="T10" fmla="*/ 4 w 54"/>
                <a:gd name="T11" fmla="*/ 42 h 67"/>
                <a:gd name="T12" fmla="*/ 5 w 54"/>
                <a:gd name="T13" fmla="*/ 28 h 67"/>
                <a:gd name="T14" fmla="*/ 6 w 54"/>
                <a:gd name="T15" fmla="*/ 18 h 67"/>
                <a:gd name="T16" fmla="*/ 22 w 54"/>
                <a:gd name="T17" fmla="*/ 22 h 67"/>
                <a:gd name="T18" fmla="*/ 22 w 54"/>
                <a:gd name="T19" fmla="*/ 25 h 67"/>
                <a:gd name="T20" fmla="*/ 25 w 54"/>
                <a:gd name="T21" fmla="*/ 22 h 67"/>
                <a:gd name="T22" fmla="*/ 57 w 54"/>
                <a:gd name="T23" fmla="*/ 0 h 67"/>
                <a:gd name="T24" fmla="*/ 58 w 54"/>
                <a:gd name="T25" fmla="*/ 5 h 67"/>
                <a:gd name="T26" fmla="*/ 60 w 54"/>
                <a:gd name="T27" fmla="*/ 13 h 67"/>
                <a:gd name="T28" fmla="*/ 58 w 54"/>
                <a:gd name="T29" fmla="*/ 17 h 67"/>
                <a:gd name="T30" fmla="*/ 65 w 54"/>
                <a:gd name="T31" fmla="*/ 22 h 67"/>
                <a:gd name="T32" fmla="*/ 58 w 54"/>
                <a:gd name="T33" fmla="*/ 28 h 67"/>
                <a:gd name="T34" fmla="*/ 30 w 54"/>
                <a:gd name="T35" fmla="*/ 35 h 67"/>
                <a:gd name="T36" fmla="*/ 30 w 54"/>
                <a:gd name="T37" fmla="*/ 37 h 67"/>
                <a:gd name="T38" fmla="*/ 43 w 54"/>
                <a:gd name="T39" fmla="*/ 57 h 67"/>
                <a:gd name="T40" fmla="*/ 39 w 54"/>
                <a:gd name="T41" fmla="*/ 59 h 67"/>
                <a:gd name="T42" fmla="*/ 36 w 54"/>
                <a:gd name="T43" fmla="*/ 65 h 67"/>
                <a:gd name="T44" fmla="*/ 23 w 54"/>
                <a:gd name="T45" fmla="*/ 69 h 67"/>
                <a:gd name="T46" fmla="*/ 17 w 54"/>
                <a:gd name="T47" fmla="*/ 81 h 67"/>
                <a:gd name="T48" fmla="*/ 0 w 54"/>
                <a:gd name="T49" fmla="*/ 79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67"/>
                <a:gd name="T77" fmla="*/ 54 w 54"/>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67">
                  <a:moveTo>
                    <a:pt x="0" y="65"/>
                  </a:moveTo>
                  <a:cubicBezTo>
                    <a:pt x="0" y="64"/>
                    <a:pt x="0" y="63"/>
                    <a:pt x="0" y="63"/>
                  </a:cubicBezTo>
                  <a:cubicBezTo>
                    <a:pt x="0" y="62"/>
                    <a:pt x="0" y="62"/>
                    <a:pt x="0" y="61"/>
                  </a:cubicBezTo>
                  <a:cubicBezTo>
                    <a:pt x="0" y="59"/>
                    <a:pt x="0" y="56"/>
                    <a:pt x="0" y="53"/>
                  </a:cubicBezTo>
                  <a:cubicBezTo>
                    <a:pt x="1" y="49"/>
                    <a:pt x="1" y="45"/>
                    <a:pt x="2" y="41"/>
                  </a:cubicBezTo>
                  <a:cubicBezTo>
                    <a:pt x="2" y="39"/>
                    <a:pt x="3" y="37"/>
                    <a:pt x="3" y="35"/>
                  </a:cubicBezTo>
                  <a:cubicBezTo>
                    <a:pt x="3" y="31"/>
                    <a:pt x="3" y="27"/>
                    <a:pt x="4" y="23"/>
                  </a:cubicBezTo>
                  <a:cubicBezTo>
                    <a:pt x="4" y="21"/>
                    <a:pt x="4" y="18"/>
                    <a:pt x="5" y="15"/>
                  </a:cubicBezTo>
                  <a:cubicBezTo>
                    <a:pt x="9" y="16"/>
                    <a:pt x="14" y="16"/>
                    <a:pt x="18" y="18"/>
                  </a:cubicBezTo>
                  <a:cubicBezTo>
                    <a:pt x="19" y="18"/>
                    <a:pt x="17" y="21"/>
                    <a:pt x="18" y="21"/>
                  </a:cubicBezTo>
                  <a:cubicBezTo>
                    <a:pt x="19" y="21"/>
                    <a:pt x="20" y="19"/>
                    <a:pt x="21" y="18"/>
                  </a:cubicBezTo>
                  <a:cubicBezTo>
                    <a:pt x="29" y="12"/>
                    <a:pt x="38" y="6"/>
                    <a:pt x="47" y="0"/>
                  </a:cubicBezTo>
                  <a:cubicBezTo>
                    <a:pt x="47" y="2"/>
                    <a:pt x="47" y="3"/>
                    <a:pt x="48" y="4"/>
                  </a:cubicBezTo>
                  <a:cubicBezTo>
                    <a:pt x="48" y="7"/>
                    <a:pt x="50" y="9"/>
                    <a:pt x="50" y="11"/>
                  </a:cubicBezTo>
                  <a:cubicBezTo>
                    <a:pt x="50" y="13"/>
                    <a:pt x="48" y="13"/>
                    <a:pt x="48" y="14"/>
                  </a:cubicBezTo>
                  <a:cubicBezTo>
                    <a:pt x="50" y="16"/>
                    <a:pt x="52" y="17"/>
                    <a:pt x="54" y="18"/>
                  </a:cubicBezTo>
                  <a:cubicBezTo>
                    <a:pt x="52" y="19"/>
                    <a:pt x="50" y="22"/>
                    <a:pt x="48" y="23"/>
                  </a:cubicBezTo>
                  <a:cubicBezTo>
                    <a:pt x="41" y="26"/>
                    <a:pt x="34" y="27"/>
                    <a:pt x="25" y="29"/>
                  </a:cubicBezTo>
                  <a:cubicBezTo>
                    <a:pt x="25" y="29"/>
                    <a:pt x="24" y="30"/>
                    <a:pt x="25" y="31"/>
                  </a:cubicBezTo>
                  <a:cubicBezTo>
                    <a:pt x="28" y="37"/>
                    <a:pt x="34" y="41"/>
                    <a:pt x="36" y="47"/>
                  </a:cubicBezTo>
                  <a:cubicBezTo>
                    <a:pt x="37" y="48"/>
                    <a:pt x="33" y="47"/>
                    <a:pt x="32" y="49"/>
                  </a:cubicBezTo>
                  <a:cubicBezTo>
                    <a:pt x="31" y="50"/>
                    <a:pt x="32" y="53"/>
                    <a:pt x="30" y="54"/>
                  </a:cubicBezTo>
                  <a:cubicBezTo>
                    <a:pt x="27" y="55"/>
                    <a:pt x="22" y="55"/>
                    <a:pt x="19" y="57"/>
                  </a:cubicBezTo>
                  <a:cubicBezTo>
                    <a:pt x="17" y="59"/>
                    <a:pt x="16" y="63"/>
                    <a:pt x="14" y="67"/>
                  </a:cubicBezTo>
                  <a:cubicBezTo>
                    <a:pt x="9" y="67"/>
                    <a:pt x="5" y="65"/>
                    <a:pt x="0" y="65"/>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47" name="Freeform 2611"/>
            <p:cNvSpPr>
              <a:spLocks noChangeAspect="1"/>
            </p:cNvSpPr>
            <p:nvPr/>
          </p:nvSpPr>
          <p:spPr bwMode="auto">
            <a:xfrm>
              <a:off x="20569719" y="9083792"/>
              <a:ext cx="283030" cy="391903"/>
            </a:xfrm>
            <a:custGeom>
              <a:avLst/>
              <a:gdLst>
                <a:gd name="T0" fmla="*/ 42 w 35"/>
                <a:gd name="T1" fmla="*/ 31 h 53"/>
                <a:gd name="T2" fmla="*/ 37 w 35"/>
                <a:gd name="T3" fmla="*/ 37 h 53"/>
                <a:gd name="T4" fmla="*/ 37 w 35"/>
                <a:gd name="T5" fmla="*/ 47 h 53"/>
                <a:gd name="T6" fmla="*/ 34 w 35"/>
                <a:gd name="T7" fmla="*/ 52 h 53"/>
                <a:gd name="T8" fmla="*/ 35 w 35"/>
                <a:gd name="T9" fmla="*/ 62 h 53"/>
                <a:gd name="T10" fmla="*/ 34 w 35"/>
                <a:gd name="T11" fmla="*/ 64 h 53"/>
                <a:gd name="T12" fmla="*/ 23 w 35"/>
                <a:gd name="T13" fmla="*/ 57 h 53"/>
                <a:gd name="T14" fmla="*/ 20 w 35"/>
                <a:gd name="T15" fmla="*/ 50 h 53"/>
                <a:gd name="T16" fmla="*/ 8 w 35"/>
                <a:gd name="T17" fmla="*/ 35 h 53"/>
                <a:gd name="T18" fmla="*/ 8 w 35"/>
                <a:gd name="T19" fmla="*/ 30 h 53"/>
                <a:gd name="T20" fmla="*/ 5 w 35"/>
                <a:gd name="T21" fmla="*/ 22 h 53"/>
                <a:gd name="T22" fmla="*/ 1 w 35"/>
                <a:gd name="T23" fmla="*/ 12 h 53"/>
                <a:gd name="T24" fmla="*/ 2 w 35"/>
                <a:gd name="T25" fmla="*/ 2 h 53"/>
                <a:gd name="T26" fmla="*/ 11 w 35"/>
                <a:gd name="T27" fmla="*/ 0 h 53"/>
                <a:gd name="T28" fmla="*/ 20 w 35"/>
                <a:gd name="T29" fmla="*/ 2 h 53"/>
                <a:gd name="T30" fmla="*/ 29 w 35"/>
                <a:gd name="T31" fmla="*/ 1 h 53"/>
                <a:gd name="T32" fmla="*/ 42 w 35"/>
                <a:gd name="T33" fmla="*/ 31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53"/>
                <a:gd name="T53" fmla="*/ 35 w 35"/>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53">
                  <a:moveTo>
                    <a:pt x="35" y="26"/>
                  </a:moveTo>
                  <a:cubicBezTo>
                    <a:pt x="33" y="27"/>
                    <a:pt x="31" y="29"/>
                    <a:pt x="31" y="31"/>
                  </a:cubicBezTo>
                  <a:cubicBezTo>
                    <a:pt x="30" y="34"/>
                    <a:pt x="32" y="36"/>
                    <a:pt x="31" y="39"/>
                  </a:cubicBezTo>
                  <a:cubicBezTo>
                    <a:pt x="31" y="40"/>
                    <a:pt x="28" y="41"/>
                    <a:pt x="28" y="43"/>
                  </a:cubicBezTo>
                  <a:cubicBezTo>
                    <a:pt x="28" y="46"/>
                    <a:pt x="29" y="48"/>
                    <a:pt x="29" y="51"/>
                  </a:cubicBezTo>
                  <a:cubicBezTo>
                    <a:pt x="29" y="52"/>
                    <a:pt x="29" y="53"/>
                    <a:pt x="28" y="53"/>
                  </a:cubicBezTo>
                  <a:cubicBezTo>
                    <a:pt x="25" y="52"/>
                    <a:pt x="21" y="50"/>
                    <a:pt x="19" y="47"/>
                  </a:cubicBezTo>
                  <a:cubicBezTo>
                    <a:pt x="17" y="46"/>
                    <a:pt x="18" y="43"/>
                    <a:pt x="17" y="41"/>
                  </a:cubicBezTo>
                  <a:cubicBezTo>
                    <a:pt x="14" y="37"/>
                    <a:pt x="10" y="33"/>
                    <a:pt x="7" y="29"/>
                  </a:cubicBezTo>
                  <a:cubicBezTo>
                    <a:pt x="6" y="28"/>
                    <a:pt x="7" y="26"/>
                    <a:pt x="7" y="25"/>
                  </a:cubicBezTo>
                  <a:cubicBezTo>
                    <a:pt x="6" y="23"/>
                    <a:pt x="5" y="20"/>
                    <a:pt x="4" y="18"/>
                  </a:cubicBezTo>
                  <a:cubicBezTo>
                    <a:pt x="3" y="15"/>
                    <a:pt x="1" y="13"/>
                    <a:pt x="1" y="10"/>
                  </a:cubicBezTo>
                  <a:cubicBezTo>
                    <a:pt x="1" y="7"/>
                    <a:pt x="0" y="4"/>
                    <a:pt x="2" y="2"/>
                  </a:cubicBezTo>
                  <a:cubicBezTo>
                    <a:pt x="4" y="0"/>
                    <a:pt x="7" y="0"/>
                    <a:pt x="9" y="0"/>
                  </a:cubicBezTo>
                  <a:cubicBezTo>
                    <a:pt x="12" y="0"/>
                    <a:pt x="15" y="2"/>
                    <a:pt x="17" y="2"/>
                  </a:cubicBezTo>
                  <a:cubicBezTo>
                    <a:pt x="20" y="2"/>
                    <a:pt x="22" y="1"/>
                    <a:pt x="24" y="1"/>
                  </a:cubicBezTo>
                  <a:lnTo>
                    <a:pt x="35" y="26"/>
                  </a:ln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48" name="Freeform 2612"/>
            <p:cNvSpPr>
              <a:spLocks noChangeAspect="1"/>
            </p:cNvSpPr>
            <p:nvPr/>
          </p:nvSpPr>
          <p:spPr bwMode="auto">
            <a:xfrm>
              <a:off x="22609196" y="9803618"/>
              <a:ext cx="790821" cy="895784"/>
            </a:xfrm>
            <a:custGeom>
              <a:avLst/>
              <a:gdLst>
                <a:gd name="T0" fmla="*/ 20 w 98"/>
                <a:gd name="T1" fmla="*/ 147 h 123"/>
                <a:gd name="T2" fmla="*/ 31 w 98"/>
                <a:gd name="T3" fmla="*/ 142 h 123"/>
                <a:gd name="T4" fmla="*/ 40 w 98"/>
                <a:gd name="T5" fmla="*/ 140 h 123"/>
                <a:gd name="T6" fmla="*/ 47 w 98"/>
                <a:gd name="T7" fmla="*/ 142 h 123"/>
                <a:gd name="T8" fmla="*/ 54 w 98"/>
                <a:gd name="T9" fmla="*/ 135 h 123"/>
                <a:gd name="T10" fmla="*/ 51 w 98"/>
                <a:gd name="T11" fmla="*/ 130 h 123"/>
                <a:gd name="T12" fmla="*/ 65 w 98"/>
                <a:gd name="T13" fmla="*/ 124 h 123"/>
                <a:gd name="T14" fmla="*/ 71 w 98"/>
                <a:gd name="T15" fmla="*/ 123 h 123"/>
                <a:gd name="T16" fmla="*/ 75 w 98"/>
                <a:gd name="T17" fmla="*/ 112 h 123"/>
                <a:gd name="T18" fmla="*/ 88 w 98"/>
                <a:gd name="T19" fmla="*/ 106 h 123"/>
                <a:gd name="T20" fmla="*/ 88 w 98"/>
                <a:gd name="T21" fmla="*/ 103 h 123"/>
                <a:gd name="T22" fmla="*/ 84 w 98"/>
                <a:gd name="T23" fmla="*/ 94 h 123"/>
                <a:gd name="T24" fmla="*/ 93 w 98"/>
                <a:gd name="T25" fmla="*/ 82 h 123"/>
                <a:gd name="T26" fmla="*/ 94 w 98"/>
                <a:gd name="T27" fmla="*/ 76 h 123"/>
                <a:gd name="T28" fmla="*/ 95 w 98"/>
                <a:gd name="T29" fmla="*/ 81 h 123"/>
                <a:gd name="T30" fmla="*/ 99 w 98"/>
                <a:gd name="T31" fmla="*/ 81 h 123"/>
                <a:gd name="T32" fmla="*/ 102 w 98"/>
                <a:gd name="T33" fmla="*/ 71 h 123"/>
                <a:gd name="T34" fmla="*/ 117 w 98"/>
                <a:gd name="T35" fmla="*/ 47 h 123"/>
                <a:gd name="T36" fmla="*/ 116 w 98"/>
                <a:gd name="T37" fmla="*/ 41 h 123"/>
                <a:gd name="T38" fmla="*/ 105 w 98"/>
                <a:gd name="T39" fmla="*/ 35 h 123"/>
                <a:gd name="T40" fmla="*/ 98 w 98"/>
                <a:gd name="T41" fmla="*/ 20 h 123"/>
                <a:gd name="T42" fmla="*/ 90 w 98"/>
                <a:gd name="T43" fmla="*/ 23 h 123"/>
                <a:gd name="T44" fmla="*/ 75 w 98"/>
                <a:gd name="T45" fmla="*/ 18 h 123"/>
                <a:gd name="T46" fmla="*/ 64 w 98"/>
                <a:gd name="T47" fmla="*/ 2 h 123"/>
                <a:gd name="T48" fmla="*/ 59 w 98"/>
                <a:gd name="T49" fmla="*/ 4 h 123"/>
                <a:gd name="T50" fmla="*/ 57 w 98"/>
                <a:gd name="T51" fmla="*/ 1 h 123"/>
                <a:gd name="T52" fmla="*/ 52 w 98"/>
                <a:gd name="T53" fmla="*/ 7 h 123"/>
                <a:gd name="T54" fmla="*/ 54 w 98"/>
                <a:gd name="T55" fmla="*/ 14 h 123"/>
                <a:gd name="T56" fmla="*/ 48 w 98"/>
                <a:gd name="T57" fmla="*/ 18 h 123"/>
                <a:gd name="T58" fmla="*/ 48 w 98"/>
                <a:gd name="T59" fmla="*/ 24 h 123"/>
                <a:gd name="T60" fmla="*/ 45 w 98"/>
                <a:gd name="T61" fmla="*/ 29 h 123"/>
                <a:gd name="T62" fmla="*/ 47 w 98"/>
                <a:gd name="T63" fmla="*/ 38 h 123"/>
                <a:gd name="T64" fmla="*/ 54 w 98"/>
                <a:gd name="T65" fmla="*/ 53 h 123"/>
                <a:gd name="T66" fmla="*/ 47 w 98"/>
                <a:gd name="T67" fmla="*/ 88 h 123"/>
                <a:gd name="T68" fmla="*/ 0 w 98"/>
                <a:gd name="T69" fmla="*/ 105 h 123"/>
                <a:gd name="T70" fmla="*/ 20 w 98"/>
                <a:gd name="T71" fmla="*/ 147 h 1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8"/>
                <a:gd name="T109" fmla="*/ 0 h 123"/>
                <a:gd name="T110" fmla="*/ 98 w 98"/>
                <a:gd name="T111" fmla="*/ 123 h 1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8" h="123">
                  <a:moveTo>
                    <a:pt x="17" y="123"/>
                  </a:moveTo>
                  <a:cubicBezTo>
                    <a:pt x="20" y="122"/>
                    <a:pt x="23" y="120"/>
                    <a:pt x="26" y="119"/>
                  </a:cubicBezTo>
                  <a:cubicBezTo>
                    <a:pt x="28" y="118"/>
                    <a:pt x="31" y="117"/>
                    <a:pt x="33" y="117"/>
                  </a:cubicBezTo>
                  <a:cubicBezTo>
                    <a:pt x="35" y="117"/>
                    <a:pt x="37" y="119"/>
                    <a:pt x="39" y="119"/>
                  </a:cubicBezTo>
                  <a:cubicBezTo>
                    <a:pt x="42" y="118"/>
                    <a:pt x="44" y="115"/>
                    <a:pt x="45" y="113"/>
                  </a:cubicBezTo>
                  <a:cubicBezTo>
                    <a:pt x="45" y="111"/>
                    <a:pt x="41" y="110"/>
                    <a:pt x="42" y="109"/>
                  </a:cubicBezTo>
                  <a:cubicBezTo>
                    <a:pt x="45" y="106"/>
                    <a:pt x="50" y="105"/>
                    <a:pt x="54" y="104"/>
                  </a:cubicBezTo>
                  <a:cubicBezTo>
                    <a:pt x="56" y="103"/>
                    <a:pt x="58" y="104"/>
                    <a:pt x="59" y="103"/>
                  </a:cubicBezTo>
                  <a:cubicBezTo>
                    <a:pt x="61" y="101"/>
                    <a:pt x="60" y="96"/>
                    <a:pt x="62" y="94"/>
                  </a:cubicBezTo>
                  <a:cubicBezTo>
                    <a:pt x="65" y="91"/>
                    <a:pt x="69" y="92"/>
                    <a:pt x="73" y="89"/>
                  </a:cubicBezTo>
                  <a:cubicBezTo>
                    <a:pt x="73" y="89"/>
                    <a:pt x="73" y="87"/>
                    <a:pt x="73" y="86"/>
                  </a:cubicBezTo>
                  <a:cubicBezTo>
                    <a:pt x="72" y="84"/>
                    <a:pt x="70" y="81"/>
                    <a:pt x="70" y="79"/>
                  </a:cubicBezTo>
                  <a:cubicBezTo>
                    <a:pt x="71" y="75"/>
                    <a:pt x="75" y="72"/>
                    <a:pt x="77" y="69"/>
                  </a:cubicBezTo>
                  <a:cubicBezTo>
                    <a:pt x="77" y="67"/>
                    <a:pt x="77" y="65"/>
                    <a:pt x="78" y="64"/>
                  </a:cubicBezTo>
                  <a:cubicBezTo>
                    <a:pt x="79" y="64"/>
                    <a:pt x="78" y="67"/>
                    <a:pt x="79" y="68"/>
                  </a:cubicBezTo>
                  <a:cubicBezTo>
                    <a:pt x="79" y="69"/>
                    <a:pt x="81" y="69"/>
                    <a:pt x="82" y="68"/>
                  </a:cubicBezTo>
                  <a:cubicBezTo>
                    <a:pt x="84" y="65"/>
                    <a:pt x="84" y="62"/>
                    <a:pt x="85" y="59"/>
                  </a:cubicBezTo>
                  <a:cubicBezTo>
                    <a:pt x="89" y="52"/>
                    <a:pt x="94" y="46"/>
                    <a:pt x="97" y="39"/>
                  </a:cubicBezTo>
                  <a:cubicBezTo>
                    <a:pt x="98" y="37"/>
                    <a:pt x="97" y="35"/>
                    <a:pt x="96" y="34"/>
                  </a:cubicBezTo>
                  <a:cubicBezTo>
                    <a:pt x="94" y="32"/>
                    <a:pt x="90" y="31"/>
                    <a:pt x="87" y="29"/>
                  </a:cubicBezTo>
                  <a:cubicBezTo>
                    <a:pt x="84" y="26"/>
                    <a:pt x="85" y="20"/>
                    <a:pt x="81" y="17"/>
                  </a:cubicBezTo>
                  <a:cubicBezTo>
                    <a:pt x="79" y="16"/>
                    <a:pt x="77" y="19"/>
                    <a:pt x="75" y="19"/>
                  </a:cubicBezTo>
                  <a:cubicBezTo>
                    <a:pt x="71" y="18"/>
                    <a:pt x="66" y="18"/>
                    <a:pt x="62" y="15"/>
                  </a:cubicBezTo>
                  <a:cubicBezTo>
                    <a:pt x="58" y="12"/>
                    <a:pt x="57" y="7"/>
                    <a:pt x="53" y="2"/>
                  </a:cubicBezTo>
                  <a:cubicBezTo>
                    <a:pt x="52" y="2"/>
                    <a:pt x="51" y="3"/>
                    <a:pt x="49" y="3"/>
                  </a:cubicBezTo>
                  <a:cubicBezTo>
                    <a:pt x="48" y="3"/>
                    <a:pt x="48" y="0"/>
                    <a:pt x="47" y="1"/>
                  </a:cubicBezTo>
                  <a:cubicBezTo>
                    <a:pt x="45" y="2"/>
                    <a:pt x="43" y="4"/>
                    <a:pt x="43" y="6"/>
                  </a:cubicBezTo>
                  <a:cubicBezTo>
                    <a:pt x="43" y="8"/>
                    <a:pt x="46" y="10"/>
                    <a:pt x="45" y="12"/>
                  </a:cubicBezTo>
                  <a:cubicBezTo>
                    <a:pt x="44" y="14"/>
                    <a:pt x="41" y="13"/>
                    <a:pt x="40" y="15"/>
                  </a:cubicBezTo>
                  <a:cubicBezTo>
                    <a:pt x="39" y="16"/>
                    <a:pt x="41" y="18"/>
                    <a:pt x="40" y="20"/>
                  </a:cubicBezTo>
                  <a:cubicBezTo>
                    <a:pt x="40" y="21"/>
                    <a:pt x="37" y="23"/>
                    <a:pt x="37" y="24"/>
                  </a:cubicBezTo>
                  <a:cubicBezTo>
                    <a:pt x="37" y="27"/>
                    <a:pt x="38" y="29"/>
                    <a:pt x="39" y="32"/>
                  </a:cubicBezTo>
                  <a:lnTo>
                    <a:pt x="45" y="44"/>
                  </a:lnTo>
                  <a:lnTo>
                    <a:pt x="39" y="74"/>
                  </a:lnTo>
                  <a:lnTo>
                    <a:pt x="0" y="88"/>
                  </a:lnTo>
                  <a:lnTo>
                    <a:pt x="17" y="123"/>
                  </a:ln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49" name="Freeform 2613"/>
            <p:cNvSpPr>
              <a:spLocks noChangeAspect="1"/>
            </p:cNvSpPr>
            <p:nvPr/>
          </p:nvSpPr>
          <p:spPr bwMode="auto">
            <a:xfrm>
              <a:off x="22542601" y="9659653"/>
              <a:ext cx="499464" cy="407899"/>
            </a:xfrm>
            <a:custGeom>
              <a:avLst/>
              <a:gdLst>
                <a:gd name="T0" fmla="*/ 68 w 62"/>
                <a:gd name="T1" fmla="*/ 0 h 55"/>
                <a:gd name="T2" fmla="*/ 63 w 62"/>
                <a:gd name="T3" fmla="*/ 8 h 55"/>
                <a:gd name="T4" fmla="*/ 52 w 62"/>
                <a:gd name="T5" fmla="*/ 22 h 55"/>
                <a:gd name="T6" fmla="*/ 44 w 62"/>
                <a:gd name="T7" fmla="*/ 32 h 55"/>
                <a:gd name="T8" fmla="*/ 30 w 62"/>
                <a:gd name="T9" fmla="*/ 37 h 55"/>
                <a:gd name="T10" fmla="*/ 16 w 62"/>
                <a:gd name="T11" fmla="*/ 36 h 55"/>
                <a:gd name="T12" fmla="*/ 12 w 62"/>
                <a:gd name="T13" fmla="*/ 41 h 55"/>
                <a:gd name="T14" fmla="*/ 6 w 62"/>
                <a:gd name="T15" fmla="*/ 41 h 55"/>
                <a:gd name="T16" fmla="*/ 4 w 62"/>
                <a:gd name="T17" fmla="*/ 37 h 55"/>
                <a:gd name="T18" fmla="*/ 0 w 62"/>
                <a:gd name="T19" fmla="*/ 42 h 55"/>
                <a:gd name="T20" fmla="*/ 5 w 62"/>
                <a:gd name="T21" fmla="*/ 56 h 55"/>
                <a:gd name="T22" fmla="*/ 52 w 62"/>
                <a:gd name="T23" fmla="*/ 66 h 55"/>
                <a:gd name="T24" fmla="*/ 57 w 62"/>
                <a:gd name="T25" fmla="*/ 61 h 55"/>
                <a:gd name="T26" fmla="*/ 54 w 62"/>
                <a:gd name="T27" fmla="*/ 52 h 55"/>
                <a:gd name="T28" fmla="*/ 58 w 62"/>
                <a:gd name="T29" fmla="*/ 47 h 55"/>
                <a:gd name="T30" fmla="*/ 58 w 62"/>
                <a:gd name="T31" fmla="*/ 41 h 55"/>
                <a:gd name="T32" fmla="*/ 64 w 62"/>
                <a:gd name="T33" fmla="*/ 37 h 55"/>
                <a:gd name="T34" fmla="*/ 62 w 62"/>
                <a:gd name="T35" fmla="*/ 30 h 55"/>
                <a:gd name="T36" fmla="*/ 67 w 62"/>
                <a:gd name="T37" fmla="*/ 24 h 55"/>
                <a:gd name="T38" fmla="*/ 69 w 62"/>
                <a:gd name="T39" fmla="*/ 26 h 55"/>
                <a:gd name="T40" fmla="*/ 74 w 62"/>
                <a:gd name="T41" fmla="*/ 25 h 55"/>
                <a:gd name="T42" fmla="*/ 74 w 62"/>
                <a:gd name="T43" fmla="*/ 18 h 55"/>
                <a:gd name="T44" fmla="*/ 74 w 62"/>
                <a:gd name="T45" fmla="*/ 12 h 55"/>
                <a:gd name="T46" fmla="*/ 71 w 62"/>
                <a:gd name="T47" fmla="*/ 12 h 55"/>
                <a:gd name="T48" fmla="*/ 69 w 62"/>
                <a:gd name="T49" fmla="*/ 13 h 55"/>
                <a:gd name="T50" fmla="*/ 69 w 62"/>
                <a:gd name="T51" fmla="*/ 6 h 55"/>
                <a:gd name="T52" fmla="*/ 68 w 62"/>
                <a:gd name="T53" fmla="*/ 0 h 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55"/>
                <a:gd name="T83" fmla="*/ 62 w 62"/>
                <a:gd name="T84" fmla="*/ 55 h 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55">
                  <a:moveTo>
                    <a:pt x="56" y="0"/>
                  </a:moveTo>
                  <a:cubicBezTo>
                    <a:pt x="55" y="2"/>
                    <a:pt x="54" y="5"/>
                    <a:pt x="52" y="7"/>
                  </a:cubicBezTo>
                  <a:cubicBezTo>
                    <a:pt x="49" y="10"/>
                    <a:pt x="46" y="14"/>
                    <a:pt x="43" y="18"/>
                  </a:cubicBezTo>
                  <a:cubicBezTo>
                    <a:pt x="41" y="21"/>
                    <a:pt x="39" y="24"/>
                    <a:pt x="36" y="27"/>
                  </a:cubicBezTo>
                  <a:cubicBezTo>
                    <a:pt x="33" y="29"/>
                    <a:pt x="29" y="30"/>
                    <a:pt x="25" y="31"/>
                  </a:cubicBezTo>
                  <a:cubicBezTo>
                    <a:pt x="21" y="32"/>
                    <a:pt x="17" y="30"/>
                    <a:pt x="13" y="30"/>
                  </a:cubicBezTo>
                  <a:cubicBezTo>
                    <a:pt x="12" y="31"/>
                    <a:pt x="12" y="33"/>
                    <a:pt x="10" y="34"/>
                  </a:cubicBezTo>
                  <a:cubicBezTo>
                    <a:pt x="9" y="35"/>
                    <a:pt x="7" y="34"/>
                    <a:pt x="5" y="34"/>
                  </a:cubicBezTo>
                  <a:cubicBezTo>
                    <a:pt x="4" y="33"/>
                    <a:pt x="4" y="32"/>
                    <a:pt x="3" y="31"/>
                  </a:cubicBezTo>
                  <a:lnTo>
                    <a:pt x="0" y="35"/>
                  </a:lnTo>
                  <a:lnTo>
                    <a:pt x="4" y="47"/>
                  </a:lnTo>
                  <a:lnTo>
                    <a:pt x="43" y="55"/>
                  </a:lnTo>
                  <a:lnTo>
                    <a:pt x="47" y="51"/>
                  </a:lnTo>
                  <a:cubicBezTo>
                    <a:pt x="46" y="48"/>
                    <a:pt x="45" y="46"/>
                    <a:pt x="45" y="43"/>
                  </a:cubicBezTo>
                  <a:cubicBezTo>
                    <a:pt x="45" y="42"/>
                    <a:pt x="48" y="40"/>
                    <a:pt x="48" y="39"/>
                  </a:cubicBezTo>
                  <a:cubicBezTo>
                    <a:pt x="49" y="37"/>
                    <a:pt x="47" y="35"/>
                    <a:pt x="48" y="34"/>
                  </a:cubicBezTo>
                  <a:cubicBezTo>
                    <a:pt x="49" y="32"/>
                    <a:pt x="52" y="33"/>
                    <a:pt x="53" y="31"/>
                  </a:cubicBezTo>
                  <a:cubicBezTo>
                    <a:pt x="54" y="29"/>
                    <a:pt x="51" y="27"/>
                    <a:pt x="51" y="25"/>
                  </a:cubicBezTo>
                  <a:cubicBezTo>
                    <a:pt x="51" y="23"/>
                    <a:pt x="53" y="21"/>
                    <a:pt x="55" y="20"/>
                  </a:cubicBezTo>
                  <a:cubicBezTo>
                    <a:pt x="56" y="19"/>
                    <a:pt x="56" y="22"/>
                    <a:pt x="57" y="22"/>
                  </a:cubicBezTo>
                  <a:cubicBezTo>
                    <a:pt x="59" y="22"/>
                    <a:pt x="60" y="21"/>
                    <a:pt x="61" y="21"/>
                  </a:cubicBezTo>
                  <a:cubicBezTo>
                    <a:pt x="62" y="19"/>
                    <a:pt x="62" y="17"/>
                    <a:pt x="61" y="15"/>
                  </a:cubicBezTo>
                  <a:cubicBezTo>
                    <a:pt x="61" y="14"/>
                    <a:pt x="62" y="12"/>
                    <a:pt x="61" y="10"/>
                  </a:cubicBezTo>
                  <a:cubicBezTo>
                    <a:pt x="61" y="10"/>
                    <a:pt x="60" y="10"/>
                    <a:pt x="59" y="10"/>
                  </a:cubicBezTo>
                  <a:cubicBezTo>
                    <a:pt x="58" y="11"/>
                    <a:pt x="57" y="11"/>
                    <a:pt x="57" y="11"/>
                  </a:cubicBezTo>
                  <a:cubicBezTo>
                    <a:pt x="56" y="9"/>
                    <a:pt x="57" y="7"/>
                    <a:pt x="57" y="5"/>
                  </a:cubicBezTo>
                  <a:cubicBezTo>
                    <a:pt x="57" y="3"/>
                    <a:pt x="57" y="1"/>
                    <a:pt x="56" y="0"/>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50" name="Freeform 2614"/>
            <p:cNvSpPr>
              <a:spLocks noChangeAspect="1"/>
            </p:cNvSpPr>
            <p:nvPr/>
          </p:nvSpPr>
          <p:spPr bwMode="auto">
            <a:xfrm>
              <a:off x="22001517" y="9211761"/>
              <a:ext cx="208108" cy="191954"/>
            </a:xfrm>
            <a:custGeom>
              <a:avLst/>
              <a:gdLst>
                <a:gd name="T0" fmla="*/ 32 w 27"/>
                <a:gd name="T1" fmla="*/ 31 h 26"/>
                <a:gd name="T2" fmla="*/ 27 w 27"/>
                <a:gd name="T3" fmla="*/ 23 h 26"/>
                <a:gd name="T4" fmla="*/ 24 w 27"/>
                <a:gd name="T5" fmla="*/ 19 h 26"/>
                <a:gd name="T6" fmla="*/ 17 w 27"/>
                <a:gd name="T7" fmla="*/ 17 h 26"/>
                <a:gd name="T8" fmla="*/ 23 w 27"/>
                <a:gd name="T9" fmla="*/ 12 h 26"/>
                <a:gd name="T10" fmla="*/ 25 w 27"/>
                <a:gd name="T11" fmla="*/ 10 h 26"/>
                <a:gd name="T12" fmla="*/ 23 w 27"/>
                <a:gd name="T13" fmla="*/ 4 h 26"/>
                <a:gd name="T14" fmla="*/ 21 w 27"/>
                <a:gd name="T15" fmla="*/ 1 h 26"/>
                <a:gd name="T16" fmla="*/ 11 w 27"/>
                <a:gd name="T17" fmla="*/ 2 h 26"/>
                <a:gd name="T18" fmla="*/ 6 w 27"/>
                <a:gd name="T19" fmla="*/ 10 h 26"/>
                <a:gd name="T20" fmla="*/ 0 w 27"/>
                <a:gd name="T21" fmla="*/ 18 h 26"/>
                <a:gd name="T22" fmla="*/ 14 w 27"/>
                <a:gd name="T23" fmla="*/ 21 h 26"/>
                <a:gd name="T24" fmla="*/ 19 w 27"/>
                <a:gd name="T25" fmla="*/ 31 h 26"/>
                <a:gd name="T26" fmla="*/ 32 w 27"/>
                <a:gd name="T27" fmla="*/ 31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26"/>
                <a:gd name="T44" fmla="*/ 27 w 27"/>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26">
                  <a:moveTo>
                    <a:pt x="27" y="26"/>
                  </a:moveTo>
                  <a:cubicBezTo>
                    <a:pt x="26" y="24"/>
                    <a:pt x="24" y="21"/>
                    <a:pt x="23" y="19"/>
                  </a:cubicBezTo>
                  <a:cubicBezTo>
                    <a:pt x="22" y="18"/>
                    <a:pt x="22" y="17"/>
                    <a:pt x="20" y="16"/>
                  </a:cubicBezTo>
                  <a:cubicBezTo>
                    <a:pt x="19" y="15"/>
                    <a:pt x="15" y="16"/>
                    <a:pt x="14" y="14"/>
                  </a:cubicBezTo>
                  <a:cubicBezTo>
                    <a:pt x="14" y="12"/>
                    <a:pt x="17" y="11"/>
                    <a:pt x="19" y="10"/>
                  </a:cubicBezTo>
                  <a:cubicBezTo>
                    <a:pt x="19" y="9"/>
                    <a:pt x="21" y="9"/>
                    <a:pt x="21" y="8"/>
                  </a:cubicBezTo>
                  <a:cubicBezTo>
                    <a:pt x="21" y="6"/>
                    <a:pt x="20" y="5"/>
                    <a:pt x="19" y="3"/>
                  </a:cubicBezTo>
                  <a:cubicBezTo>
                    <a:pt x="19" y="2"/>
                    <a:pt x="18" y="1"/>
                    <a:pt x="18" y="1"/>
                  </a:cubicBezTo>
                  <a:cubicBezTo>
                    <a:pt x="15" y="1"/>
                    <a:pt x="12" y="0"/>
                    <a:pt x="9" y="2"/>
                  </a:cubicBezTo>
                  <a:cubicBezTo>
                    <a:pt x="7" y="3"/>
                    <a:pt x="7" y="6"/>
                    <a:pt x="5" y="8"/>
                  </a:cubicBezTo>
                  <a:cubicBezTo>
                    <a:pt x="4" y="11"/>
                    <a:pt x="1" y="13"/>
                    <a:pt x="0" y="15"/>
                  </a:cubicBezTo>
                  <a:cubicBezTo>
                    <a:pt x="4" y="16"/>
                    <a:pt x="8" y="17"/>
                    <a:pt x="12" y="18"/>
                  </a:cubicBezTo>
                  <a:cubicBezTo>
                    <a:pt x="14" y="20"/>
                    <a:pt x="14" y="24"/>
                    <a:pt x="16" y="26"/>
                  </a:cubicBezTo>
                  <a:cubicBezTo>
                    <a:pt x="19" y="26"/>
                    <a:pt x="23" y="26"/>
                    <a:pt x="27" y="26"/>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51" name="Freeform 2615"/>
            <p:cNvSpPr>
              <a:spLocks noChangeAspect="1"/>
            </p:cNvSpPr>
            <p:nvPr/>
          </p:nvSpPr>
          <p:spPr bwMode="auto">
            <a:xfrm>
              <a:off x="21235672" y="8363965"/>
              <a:ext cx="982280" cy="959769"/>
            </a:xfrm>
            <a:custGeom>
              <a:avLst/>
              <a:gdLst>
                <a:gd name="T0" fmla="*/ 147 w 123"/>
                <a:gd name="T1" fmla="*/ 143 h 131"/>
                <a:gd name="T2" fmla="*/ 139 w 123"/>
                <a:gd name="T3" fmla="*/ 140 h 131"/>
                <a:gd name="T4" fmla="*/ 135 w 123"/>
                <a:gd name="T5" fmla="*/ 140 h 131"/>
                <a:gd name="T6" fmla="*/ 124 w 123"/>
                <a:gd name="T7" fmla="*/ 141 h 131"/>
                <a:gd name="T8" fmla="*/ 120 w 123"/>
                <a:gd name="T9" fmla="*/ 149 h 131"/>
                <a:gd name="T10" fmla="*/ 114 w 123"/>
                <a:gd name="T11" fmla="*/ 157 h 131"/>
                <a:gd name="T12" fmla="*/ 87 w 123"/>
                <a:gd name="T13" fmla="*/ 156 h 131"/>
                <a:gd name="T14" fmla="*/ 51 w 123"/>
                <a:gd name="T15" fmla="*/ 122 h 131"/>
                <a:gd name="T16" fmla="*/ 39 w 123"/>
                <a:gd name="T17" fmla="*/ 115 h 131"/>
                <a:gd name="T18" fmla="*/ 27 w 123"/>
                <a:gd name="T19" fmla="*/ 105 h 131"/>
                <a:gd name="T20" fmla="*/ 8 w 123"/>
                <a:gd name="T21" fmla="*/ 98 h 131"/>
                <a:gd name="T22" fmla="*/ 1 w 123"/>
                <a:gd name="T23" fmla="*/ 93 h 131"/>
                <a:gd name="T24" fmla="*/ 4 w 123"/>
                <a:gd name="T25" fmla="*/ 90 h 131"/>
                <a:gd name="T26" fmla="*/ 1 w 123"/>
                <a:gd name="T27" fmla="*/ 81 h 131"/>
                <a:gd name="T28" fmla="*/ 0 w 123"/>
                <a:gd name="T29" fmla="*/ 77 h 131"/>
                <a:gd name="T30" fmla="*/ 16 w 123"/>
                <a:gd name="T31" fmla="*/ 65 h 131"/>
                <a:gd name="T32" fmla="*/ 18 w 123"/>
                <a:gd name="T33" fmla="*/ 60 h 131"/>
                <a:gd name="T34" fmla="*/ 27 w 123"/>
                <a:gd name="T35" fmla="*/ 54 h 131"/>
                <a:gd name="T36" fmla="*/ 30 w 123"/>
                <a:gd name="T37" fmla="*/ 42 h 131"/>
                <a:gd name="T38" fmla="*/ 31 w 123"/>
                <a:gd name="T39" fmla="*/ 35 h 131"/>
                <a:gd name="T40" fmla="*/ 29 w 123"/>
                <a:gd name="T41" fmla="*/ 24 h 131"/>
                <a:gd name="T42" fmla="*/ 32 w 123"/>
                <a:gd name="T43" fmla="*/ 18 h 131"/>
                <a:gd name="T44" fmla="*/ 41 w 123"/>
                <a:gd name="T45" fmla="*/ 13 h 131"/>
                <a:gd name="T46" fmla="*/ 45 w 123"/>
                <a:gd name="T47" fmla="*/ 5 h 131"/>
                <a:gd name="T48" fmla="*/ 51 w 123"/>
                <a:gd name="T49" fmla="*/ 0 h 131"/>
                <a:gd name="T50" fmla="*/ 60 w 123"/>
                <a:gd name="T51" fmla="*/ 4 h 131"/>
                <a:gd name="T52" fmla="*/ 66 w 123"/>
                <a:gd name="T53" fmla="*/ 6 h 131"/>
                <a:gd name="T54" fmla="*/ 71 w 123"/>
                <a:gd name="T55" fmla="*/ 2 h 131"/>
                <a:gd name="T56" fmla="*/ 73 w 123"/>
                <a:gd name="T57" fmla="*/ 8 h 131"/>
                <a:gd name="T58" fmla="*/ 79 w 123"/>
                <a:gd name="T59" fmla="*/ 6 h 131"/>
                <a:gd name="T60" fmla="*/ 82 w 123"/>
                <a:gd name="T61" fmla="*/ 13 h 131"/>
                <a:gd name="T62" fmla="*/ 86 w 123"/>
                <a:gd name="T63" fmla="*/ 18 h 131"/>
                <a:gd name="T64" fmla="*/ 93 w 123"/>
                <a:gd name="T65" fmla="*/ 28 h 131"/>
                <a:gd name="T66" fmla="*/ 96 w 123"/>
                <a:gd name="T67" fmla="*/ 28 h 131"/>
                <a:gd name="T68" fmla="*/ 99 w 123"/>
                <a:gd name="T69" fmla="*/ 30 h 131"/>
                <a:gd name="T70" fmla="*/ 103 w 123"/>
                <a:gd name="T71" fmla="*/ 30 h 131"/>
                <a:gd name="T72" fmla="*/ 102 w 123"/>
                <a:gd name="T73" fmla="*/ 36 h 131"/>
                <a:gd name="T74" fmla="*/ 103 w 123"/>
                <a:gd name="T75" fmla="*/ 46 h 131"/>
                <a:gd name="T76" fmla="*/ 98 w 123"/>
                <a:gd name="T77" fmla="*/ 47 h 131"/>
                <a:gd name="T78" fmla="*/ 96 w 123"/>
                <a:gd name="T79" fmla="*/ 58 h 131"/>
                <a:gd name="T80" fmla="*/ 96 w 123"/>
                <a:gd name="T81" fmla="*/ 67 h 131"/>
                <a:gd name="T82" fmla="*/ 106 w 123"/>
                <a:gd name="T83" fmla="*/ 81 h 131"/>
                <a:gd name="T84" fmla="*/ 106 w 123"/>
                <a:gd name="T85" fmla="*/ 85 h 131"/>
                <a:gd name="T86" fmla="*/ 125 w 123"/>
                <a:gd name="T87" fmla="*/ 99 h 131"/>
                <a:gd name="T88" fmla="*/ 133 w 123"/>
                <a:gd name="T89" fmla="*/ 113 h 131"/>
                <a:gd name="T90" fmla="*/ 133 w 123"/>
                <a:gd name="T91" fmla="*/ 122 h 131"/>
                <a:gd name="T92" fmla="*/ 136 w 123"/>
                <a:gd name="T93" fmla="*/ 126 h 131"/>
                <a:gd name="T94" fmla="*/ 136 w 123"/>
                <a:gd name="T95" fmla="*/ 133 h 131"/>
                <a:gd name="T96" fmla="*/ 147 w 123"/>
                <a:gd name="T97" fmla="*/ 143 h 1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3"/>
                <a:gd name="T148" fmla="*/ 0 h 131"/>
                <a:gd name="T149" fmla="*/ 123 w 123"/>
                <a:gd name="T150" fmla="*/ 131 h 1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3" h="131">
                  <a:moveTo>
                    <a:pt x="123" y="119"/>
                  </a:moveTo>
                  <a:cubicBezTo>
                    <a:pt x="121" y="118"/>
                    <a:pt x="119" y="118"/>
                    <a:pt x="116" y="117"/>
                  </a:cubicBezTo>
                  <a:cubicBezTo>
                    <a:pt x="115" y="117"/>
                    <a:pt x="114" y="117"/>
                    <a:pt x="113" y="117"/>
                  </a:cubicBezTo>
                  <a:cubicBezTo>
                    <a:pt x="110" y="117"/>
                    <a:pt x="107" y="116"/>
                    <a:pt x="104" y="118"/>
                  </a:cubicBezTo>
                  <a:cubicBezTo>
                    <a:pt x="102" y="119"/>
                    <a:pt x="102" y="122"/>
                    <a:pt x="100" y="124"/>
                  </a:cubicBezTo>
                  <a:cubicBezTo>
                    <a:pt x="99" y="127"/>
                    <a:pt x="96" y="129"/>
                    <a:pt x="95" y="131"/>
                  </a:cubicBezTo>
                  <a:cubicBezTo>
                    <a:pt x="88" y="130"/>
                    <a:pt x="80" y="130"/>
                    <a:pt x="73" y="130"/>
                  </a:cubicBezTo>
                  <a:cubicBezTo>
                    <a:pt x="63" y="120"/>
                    <a:pt x="53" y="111"/>
                    <a:pt x="43" y="102"/>
                  </a:cubicBezTo>
                  <a:cubicBezTo>
                    <a:pt x="40" y="100"/>
                    <a:pt x="36" y="98"/>
                    <a:pt x="33" y="96"/>
                  </a:cubicBezTo>
                  <a:cubicBezTo>
                    <a:pt x="29" y="93"/>
                    <a:pt x="26" y="91"/>
                    <a:pt x="23" y="88"/>
                  </a:cubicBezTo>
                  <a:cubicBezTo>
                    <a:pt x="17" y="86"/>
                    <a:pt x="12" y="84"/>
                    <a:pt x="7" y="82"/>
                  </a:cubicBezTo>
                  <a:cubicBezTo>
                    <a:pt x="5" y="81"/>
                    <a:pt x="3" y="80"/>
                    <a:pt x="1" y="78"/>
                  </a:cubicBezTo>
                  <a:cubicBezTo>
                    <a:pt x="1" y="77"/>
                    <a:pt x="3" y="77"/>
                    <a:pt x="3" y="75"/>
                  </a:cubicBezTo>
                  <a:cubicBezTo>
                    <a:pt x="3" y="73"/>
                    <a:pt x="1" y="71"/>
                    <a:pt x="1" y="68"/>
                  </a:cubicBezTo>
                  <a:cubicBezTo>
                    <a:pt x="0" y="67"/>
                    <a:pt x="0" y="66"/>
                    <a:pt x="0" y="64"/>
                  </a:cubicBezTo>
                  <a:cubicBezTo>
                    <a:pt x="4" y="61"/>
                    <a:pt x="9" y="58"/>
                    <a:pt x="13" y="54"/>
                  </a:cubicBezTo>
                  <a:cubicBezTo>
                    <a:pt x="14" y="53"/>
                    <a:pt x="14" y="51"/>
                    <a:pt x="15" y="50"/>
                  </a:cubicBezTo>
                  <a:cubicBezTo>
                    <a:pt x="17" y="48"/>
                    <a:pt x="21" y="48"/>
                    <a:pt x="23" y="45"/>
                  </a:cubicBezTo>
                  <a:cubicBezTo>
                    <a:pt x="25" y="42"/>
                    <a:pt x="24" y="38"/>
                    <a:pt x="25" y="35"/>
                  </a:cubicBezTo>
                  <a:cubicBezTo>
                    <a:pt x="25" y="33"/>
                    <a:pt x="26" y="31"/>
                    <a:pt x="26" y="29"/>
                  </a:cubicBezTo>
                  <a:cubicBezTo>
                    <a:pt x="26" y="26"/>
                    <a:pt x="24" y="23"/>
                    <a:pt x="24" y="20"/>
                  </a:cubicBezTo>
                  <a:cubicBezTo>
                    <a:pt x="25" y="18"/>
                    <a:pt x="26" y="16"/>
                    <a:pt x="27" y="15"/>
                  </a:cubicBezTo>
                  <a:cubicBezTo>
                    <a:pt x="29" y="13"/>
                    <a:pt x="32" y="13"/>
                    <a:pt x="34" y="11"/>
                  </a:cubicBezTo>
                  <a:cubicBezTo>
                    <a:pt x="36" y="10"/>
                    <a:pt x="37" y="6"/>
                    <a:pt x="38" y="4"/>
                  </a:cubicBezTo>
                  <a:cubicBezTo>
                    <a:pt x="40" y="3"/>
                    <a:pt x="40" y="1"/>
                    <a:pt x="43" y="0"/>
                  </a:cubicBezTo>
                  <a:cubicBezTo>
                    <a:pt x="45" y="0"/>
                    <a:pt x="47" y="2"/>
                    <a:pt x="50" y="3"/>
                  </a:cubicBezTo>
                  <a:cubicBezTo>
                    <a:pt x="52" y="3"/>
                    <a:pt x="53" y="5"/>
                    <a:pt x="55" y="5"/>
                  </a:cubicBezTo>
                  <a:cubicBezTo>
                    <a:pt x="57" y="5"/>
                    <a:pt x="58" y="1"/>
                    <a:pt x="59" y="2"/>
                  </a:cubicBezTo>
                  <a:cubicBezTo>
                    <a:pt x="61" y="3"/>
                    <a:pt x="59" y="7"/>
                    <a:pt x="61" y="7"/>
                  </a:cubicBezTo>
                  <a:cubicBezTo>
                    <a:pt x="63" y="8"/>
                    <a:pt x="64" y="6"/>
                    <a:pt x="66" y="5"/>
                  </a:cubicBezTo>
                  <a:cubicBezTo>
                    <a:pt x="67" y="7"/>
                    <a:pt x="68" y="9"/>
                    <a:pt x="69" y="11"/>
                  </a:cubicBezTo>
                  <a:cubicBezTo>
                    <a:pt x="70" y="12"/>
                    <a:pt x="71" y="14"/>
                    <a:pt x="72" y="15"/>
                  </a:cubicBezTo>
                  <a:cubicBezTo>
                    <a:pt x="74" y="18"/>
                    <a:pt x="76" y="21"/>
                    <a:pt x="78" y="23"/>
                  </a:cubicBezTo>
                  <a:cubicBezTo>
                    <a:pt x="78" y="24"/>
                    <a:pt x="79" y="23"/>
                    <a:pt x="80" y="23"/>
                  </a:cubicBezTo>
                  <a:cubicBezTo>
                    <a:pt x="81" y="24"/>
                    <a:pt x="82" y="25"/>
                    <a:pt x="83" y="25"/>
                  </a:cubicBezTo>
                  <a:cubicBezTo>
                    <a:pt x="84" y="25"/>
                    <a:pt x="86" y="24"/>
                    <a:pt x="86" y="25"/>
                  </a:cubicBezTo>
                  <a:cubicBezTo>
                    <a:pt x="87" y="27"/>
                    <a:pt x="85" y="29"/>
                    <a:pt x="85" y="30"/>
                  </a:cubicBezTo>
                  <a:cubicBezTo>
                    <a:pt x="84" y="33"/>
                    <a:pt x="86" y="35"/>
                    <a:pt x="86" y="38"/>
                  </a:cubicBezTo>
                  <a:cubicBezTo>
                    <a:pt x="85" y="39"/>
                    <a:pt x="83" y="38"/>
                    <a:pt x="82" y="39"/>
                  </a:cubicBezTo>
                  <a:cubicBezTo>
                    <a:pt x="80" y="42"/>
                    <a:pt x="80" y="45"/>
                    <a:pt x="80" y="48"/>
                  </a:cubicBezTo>
                  <a:cubicBezTo>
                    <a:pt x="80" y="51"/>
                    <a:pt x="79" y="54"/>
                    <a:pt x="80" y="56"/>
                  </a:cubicBezTo>
                  <a:cubicBezTo>
                    <a:pt x="82" y="61"/>
                    <a:pt x="86" y="64"/>
                    <a:pt x="89" y="68"/>
                  </a:cubicBezTo>
                  <a:cubicBezTo>
                    <a:pt x="89" y="69"/>
                    <a:pt x="88" y="70"/>
                    <a:pt x="89" y="71"/>
                  </a:cubicBezTo>
                  <a:cubicBezTo>
                    <a:pt x="94" y="75"/>
                    <a:pt x="100" y="78"/>
                    <a:pt x="105" y="83"/>
                  </a:cubicBezTo>
                  <a:cubicBezTo>
                    <a:pt x="108" y="87"/>
                    <a:pt x="110" y="90"/>
                    <a:pt x="111" y="94"/>
                  </a:cubicBezTo>
                  <a:cubicBezTo>
                    <a:pt x="112" y="97"/>
                    <a:pt x="111" y="100"/>
                    <a:pt x="111" y="102"/>
                  </a:cubicBezTo>
                  <a:cubicBezTo>
                    <a:pt x="112" y="104"/>
                    <a:pt x="114" y="103"/>
                    <a:pt x="114" y="105"/>
                  </a:cubicBezTo>
                  <a:cubicBezTo>
                    <a:pt x="115" y="107"/>
                    <a:pt x="113" y="109"/>
                    <a:pt x="114" y="111"/>
                  </a:cubicBezTo>
                  <a:cubicBezTo>
                    <a:pt x="117" y="114"/>
                    <a:pt x="120" y="116"/>
                    <a:pt x="123" y="119"/>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52" name="Freeform 2616"/>
            <p:cNvSpPr>
              <a:spLocks noChangeAspect="1"/>
            </p:cNvSpPr>
            <p:nvPr/>
          </p:nvSpPr>
          <p:spPr bwMode="auto">
            <a:xfrm>
              <a:off x="21676863" y="8076035"/>
              <a:ext cx="2014506" cy="1703587"/>
            </a:xfrm>
            <a:custGeom>
              <a:avLst/>
              <a:gdLst>
                <a:gd name="T0" fmla="*/ 13 w 251"/>
                <a:gd name="T1" fmla="*/ 46 h 233"/>
                <a:gd name="T2" fmla="*/ 6 w 251"/>
                <a:gd name="T3" fmla="*/ 32 h 233"/>
                <a:gd name="T4" fmla="*/ 1 w 251"/>
                <a:gd name="T5" fmla="*/ 10 h 233"/>
                <a:gd name="T6" fmla="*/ 14 w 251"/>
                <a:gd name="T7" fmla="*/ 6 h 233"/>
                <a:gd name="T8" fmla="*/ 24 w 251"/>
                <a:gd name="T9" fmla="*/ 12 h 233"/>
                <a:gd name="T10" fmla="*/ 34 w 251"/>
                <a:gd name="T11" fmla="*/ 20 h 233"/>
                <a:gd name="T12" fmla="*/ 38 w 251"/>
                <a:gd name="T13" fmla="*/ 18 h 233"/>
                <a:gd name="T14" fmla="*/ 44 w 251"/>
                <a:gd name="T15" fmla="*/ 13 h 233"/>
                <a:gd name="T16" fmla="*/ 64 w 251"/>
                <a:gd name="T17" fmla="*/ 7 h 233"/>
                <a:gd name="T18" fmla="*/ 65 w 251"/>
                <a:gd name="T19" fmla="*/ 18 h 233"/>
                <a:gd name="T20" fmla="*/ 68 w 251"/>
                <a:gd name="T21" fmla="*/ 26 h 233"/>
                <a:gd name="T22" fmla="*/ 74 w 251"/>
                <a:gd name="T23" fmla="*/ 41 h 233"/>
                <a:gd name="T24" fmla="*/ 96 w 251"/>
                <a:gd name="T25" fmla="*/ 51 h 233"/>
                <a:gd name="T26" fmla="*/ 127 w 251"/>
                <a:gd name="T27" fmla="*/ 62 h 233"/>
                <a:gd name="T28" fmla="*/ 152 w 251"/>
                <a:gd name="T29" fmla="*/ 59 h 233"/>
                <a:gd name="T30" fmla="*/ 150 w 251"/>
                <a:gd name="T31" fmla="*/ 49 h 233"/>
                <a:gd name="T32" fmla="*/ 165 w 251"/>
                <a:gd name="T33" fmla="*/ 38 h 233"/>
                <a:gd name="T34" fmla="*/ 186 w 251"/>
                <a:gd name="T35" fmla="*/ 31 h 233"/>
                <a:gd name="T36" fmla="*/ 197 w 251"/>
                <a:gd name="T37" fmla="*/ 37 h 233"/>
                <a:gd name="T38" fmla="*/ 219 w 251"/>
                <a:gd name="T39" fmla="*/ 44 h 233"/>
                <a:gd name="T40" fmla="*/ 227 w 251"/>
                <a:gd name="T41" fmla="*/ 53 h 233"/>
                <a:gd name="T42" fmla="*/ 241 w 251"/>
                <a:gd name="T43" fmla="*/ 60 h 233"/>
                <a:gd name="T44" fmla="*/ 258 w 251"/>
                <a:gd name="T45" fmla="*/ 69 h 233"/>
                <a:gd name="T46" fmla="*/ 261 w 251"/>
                <a:gd name="T47" fmla="*/ 84 h 233"/>
                <a:gd name="T48" fmla="*/ 253 w 251"/>
                <a:gd name="T49" fmla="*/ 101 h 233"/>
                <a:gd name="T50" fmla="*/ 252 w 251"/>
                <a:gd name="T51" fmla="*/ 104 h 233"/>
                <a:gd name="T52" fmla="*/ 254 w 251"/>
                <a:gd name="T53" fmla="*/ 122 h 233"/>
                <a:gd name="T54" fmla="*/ 254 w 251"/>
                <a:gd name="T55" fmla="*/ 134 h 233"/>
                <a:gd name="T56" fmla="*/ 260 w 251"/>
                <a:gd name="T57" fmla="*/ 159 h 233"/>
                <a:gd name="T58" fmla="*/ 272 w 251"/>
                <a:gd name="T59" fmla="*/ 169 h 233"/>
                <a:gd name="T60" fmla="*/ 261 w 251"/>
                <a:gd name="T61" fmla="*/ 188 h 233"/>
                <a:gd name="T62" fmla="*/ 273 w 251"/>
                <a:gd name="T63" fmla="*/ 208 h 233"/>
                <a:gd name="T64" fmla="*/ 285 w 251"/>
                <a:gd name="T65" fmla="*/ 216 h 233"/>
                <a:gd name="T66" fmla="*/ 293 w 251"/>
                <a:gd name="T67" fmla="*/ 237 h 233"/>
                <a:gd name="T68" fmla="*/ 299 w 251"/>
                <a:gd name="T69" fmla="*/ 247 h 233"/>
                <a:gd name="T70" fmla="*/ 290 w 251"/>
                <a:gd name="T71" fmla="*/ 251 h 233"/>
                <a:gd name="T72" fmla="*/ 279 w 251"/>
                <a:gd name="T73" fmla="*/ 266 h 233"/>
                <a:gd name="T74" fmla="*/ 277 w 251"/>
                <a:gd name="T75" fmla="*/ 279 h 233"/>
                <a:gd name="T76" fmla="*/ 258 w 251"/>
                <a:gd name="T77" fmla="*/ 274 h 233"/>
                <a:gd name="T78" fmla="*/ 234 w 251"/>
                <a:gd name="T79" fmla="*/ 271 h 233"/>
                <a:gd name="T80" fmla="*/ 212 w 251"/>
                <a:gd name="T81" fmla="*/ 260 h 233"/>
                <a:gd name="T82" fmla="*/ 198 w 251"/>
                <a:gd name="T83" fmla="*/ 239 h 233"/>
                <a:gd name="T84" fmla="*/ 177 w 251"/>
                <a:gd name="T85" fmla="*/ 250 h 233"/>
                <a:gd name="T86" fmla="*/ 158 w 251"/>
                <a:gd name="T87" fmla="*/ 247 h 233"/>
                <a:gd name="T88" fmla="*/ 149 w 251"/>
                <a:gd name="T89" fmla="*/ 239 h 233"/>
                <a:gd name="T90" fmla="*/ 143 w 251"/>
                <a:gd name="T91" fmla="*/ 232 h 233"/>
                <a:gd name="T92" fmla="*/ 128 w 251"/>
                <a:gd name="T93" fmla="*/ 229 h 233"/>
                <a:gd name="T94" fmla="*/ 116 w 251"/>
                <a:gd name="T95" fmla="*/ 205 h 233"/>
                <a:gd name="T96" fmla="*/ 112 w 251"/>
                <a:gd name="T97" fmla="*/ 199 h 233"/>
                <a:gd name="T98" fmla="*/ 94 w 251"/>
                <a:gd name="T99" fmla="*/ 187 h 233"/>
                <a:gd name="T100" fmla="*/ 88 w 251"/>
                <a:gd name="T101" fmla="*/ 186 h 233"/>
                <a:gd name="T102" fmla="*/ 85 w 251"/>
                <a:gd name="T103" fmla="*/ 188 h 233"/>
                <a:gd name="T104" fmla="*/ 71 w 251"/>
                <a:gd name="T105" fmla="*/ 180 h 233"/>
                <a:gd name="T106" fmla="*/ 67 w 251"/>
                <a:gd name="T107" fmla="*/ 169 h 233"/>
                <a:gd name="T108" fmla="*/ 60 w 251"/>
                <a:gd name="T109" fmla="*/ 146 h 233"/>
                <a:gd name="T110" fmla="*/ 41 w 251"/>
                <a:gd name="T111" fmla="*/ 128 h 233"/>
                <a:gd name="T112" fmla="*/ 30 w 251"/>
                <a:gd name="T113" fmla="*/ 104 h 233"/>
                <a:gd name="T114" fmla="*/ 37 w 251"/>
                <a:gd name="T115" fmla="*/ 92 h 233"/>
                <a:gd name="T116" fmla="*/ 37 w 251"/>
                <a:gd name="T117" fmla="*/ 77 h 233"/>
                <a:gd name="T118" fmla="*/ 30 w 251"/>
                <a:gd name="T119" fmla="*/ 74 h 233"/>
                <a:gd name="T120" fmla="*/ 20 w 251"/>
                <a:gd name="T121" fmla="*/ 65 h 233"/>
                <a:gd name="T122" fmla="*/ 13 w 251"/>
                <a:gd name="T123" fmla="*/ 53 h 2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1"/>
                <a:gd name="T187" fmla="*/ 0 h 233"/>
                <a:gd name="T188" fmla="*/ 251 w 251"/>
                <a:gd name="T189" fmla="*/ 233 h 23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1" h="233">
                  <a:moveTo>
                    <a:pt x="11" y="44"/>
                  </a:moveTo>
                  <a:cubicBezTo>
                    <a:pt x="11" y="42"/>
                    <a:pt x="12" y="40"/>
                    <a:pt x="11" y="38"/>
                  </a:cubicBezTo>
                  <a:cubicBezTo>
                    <a:pt x="10" y="36"/>
                    <a:pt x="6" y="36"/>
                    <a:pt x="5" y="34"/>
                  </a:cubicBezTo>
                  <a:cubicBezTo>
                    <a:pt x="4" y="32"/>
                    <a:pt x="5" y="29"/>
                    <a:pt x="5" y="27"/>
                  </a:cubicBezTo>
                  <a:cubicBezTo>
                    <a:pt x="5" y="24"/>
                    <a:pt x="7" y="22"/>
                    <a:pt x="6" y="20"/>
                  </a:cubicBezTo>
                  <a:cubicBezTo>
                    <a:pt x="5" y="16"/>
                    <a:pt x="0" y="12"/>
                    <a:pt x="1" y="8"/>
                  </a:cubicBezTo>
                  <a:cubicBezTo>
                    <a:pt x="2" y="5"/>
                    <a:pt x="7" y="4"/>
                    <a:pt x="10" y="2"/>
                  </a:cubicBezTo>
                  <a:cubicBezTo>
                    <a:pt x="11" y="3"/>
                    <a:pt x="11" y="4"/>
                    <a:pt x="12" y="5"/>
                  </a:cubicBezTo>
                  <a:cubicBezTo>
                    <a:pt x="13" y="7"/>
                    <a:pt x="15" y="9"/>
                    <a:pt x="17" y="10"/>
                  </a:cubicBezTo>
                  <a:cubicBezTo>
                    <a:pt x="18" y="11"/>
                    <a:pt x="20" y="9"/>
                    <a:pt x="20" y="10"/>
                  </a:cubicBezTo>
                  <a:cubicBezTo>
                    <a:pt x="22" y="11"/>
                    <a:pt x="19" y="14"/>
                    <a:pt x="20" y="15"/>
                  </a:cubicBezTo>
                  <a:cubicBezTo>
                    <a:pt x="22" y="17"/>
                    <a:pt x="26" y="16"/>
                    <a:pt x="28" y="17"/>
                  </a:cubicBezTo>
                  <a:cubicBezTo>
                    <a:pt x="29" y="16"/>
                    <a:pt x="29" y="16"/>
                    <a:pt x="30" y="16"/>
                  </a:cubicBezTo>
                  <a:cubicBezTo>
                    <a:pt x="31" y="16"/>
                    <a:pt x="31" y="16"/>
                    <a:pt x="32" y="15"/>
                  </a:cubicBezTo>
                  <a:cubicBezTo>
                    <a:pt x="34" y="15"/>
                    <a:pt x="36" y="17"/>
                    <a:pt x="37" y="16"/>
                  </a:cubicBezTo>
                  <a:cubicBezTo>
                    <a:pt x="38" y="15"/>
                    <a:pt x="36" y="12"/>
                    <a:pt x="37" y="11"/>
                  </a:cubicBezTo>
                  <a:cubicBezTo>
                    <a:pt x="41" y="7"/>
                    <a:pt x="44" y="3"/>
                    <a:pt x="49" y="1"/>
                  </a:cubicBezTo>
                  <a:cubicBezTo>
                    <a:pt x="51" y="0"/>
                    <a:pt x="53" y="3"/>
                    <a:pt x="53" y="6"/>
                  </a:cubicBezTo>
                  <a:cubicBezTo>
                    <a:pt x="53" y="7"/>
                    <a:pt x="49" y="7"/>
                    <a:pt x="50" y="9"/>
                  </a:cubicBezTo>
                  <a:cubicBezTo>
                    <a:pt x="50" y="11"/>
                    <a:pt x="54" y="12"/>
                    <a:pt x="54" y="15"/>
                  </a:cubicBezTo>
                  <a:cubicBezTo>
                    <a:pt x="55" y="16"/>
                    <a:pt x="50" y="16"/>
                    <a:pt x="50" y="18"/>
                  </a:cubicBezTo>
                  <a:cubicBezTo>
                    <a:pt x="51" y="21"/>
                    <a:pt x="54" y="21"/>
                    <a:pt x="57" y="22"/>
                  </a:cubicBezTo>
                  <a:cubicBezTo>
                    <a:pt x="58" y="23"/>
                    <a:pt x="58" y="22"/>
                    <a:pt x="59" y="22"/>
                  </a:cubicBezTo>
                  <a:cubicBezTo>
                    <a:pt x="60" y="26"/>
                    <a:pt x="60" y="30"/>
                    <a:pt x="62" y="34"/>
                  </a:cubicBezTo>
                  <a:cubicBezTo>
                    <a:pt x="64" y="37"/>
                    <a:pt x="68" y="38"/>
                    <a:pt x="71" y="40"/>
                  </a:cubicBezTo>
                  <a:cubicBezTo>
                    <a:pt x="74" y="41"/>
                    <a:pt x="77" y="41"/>
                    <a:pt x="80" y="43"/>
                  </a:cubicBezTo>
                  <a:cubicBezTo>
                    <a:pt x="83" y="45"/>
                    <a:pt x="85" y="48"/>
                    <a:pt x="89" y="50"/>
                  </a:cubicBezTo>
                  <a:cubicBezTo>
                    <a:pt x="94" y="52"/>
                    <a:pt x="100" y="52"/>
                    <a:pt x="106" y="52"/>
                  </a:cubicBezTo>
                  <a:cubicBezTo>
                    <a:pt x="111" y="52"/>
                    <a:pt x="115" y="50"/>
                    <a:pt x="120" y="49"/>
                  </a:cubicBezTo>
                  <a:cubicBezTo>
                    <a:pt x="122" y="49"/>
                    <a:pt x="125" y="51"/>
                    <a:pt x="127" y="49"/>
                  </a:cubicBezTo>
                  <a:cubicBezTo>
                    <a:pt x="128" y="48"/>
                    <a:pt x="125" y="46"/>
                    <a:pt x="125" y="44"/>
                  </a:cubicBezTo>
                  <a:cubicBezTo>
                    <a:pt x="124" y="43"/>
                    <a:pt x="125" y="42"/>
                    <a:pt x="125" y="41"/>
                  </a:cubicBezTo>
                  <a:cubicBezTo>
                    <a:pt x="128" y="40"/>
                    <a:pt x="132" y="40"/>
                    <a:pt x="135" y="38"/>
                  </a:cubicBezTo>
                  <a:cubicBezTo>
                    <a:pt x="137" y="37"/>
                    <a:pt x="136" y="33"/>
                    <a:pt x="138" y="32"/>
                  </a:cubicBezTo>
                  <a:cubicBezTo>
                    <a:pt x="141" y="29"/>
                    <a:pt x="146" y="30"/>
                    <a:pt x="150" y="29"/>
                  </a:cubicBezTo>
                  <a:cubicBezTo>
                    <a:pt x="152" y="28"/>
                    <a:pt x="152" y="26"/>
                    <a:pt x="155" y="26"/>
                  </a:cubicBezTo>
                  <a:cubicBezTo>
                    <a:pt x="157" y="26"/>
                    <a:pt x="159" y="27"/>
                    <a:pt x="161" y="28"/>
                  </a:cubicBezTo>
                  <a:cubicBezTo>
                    <a:pt x="162" y="29"/>
                    <a:pt x="163" y="30"/>
                    <a:pt x="164" y="31"/>
                  </a:cubicBezTo>
                  <a:cubicBezTo>
                    <a:pt x="168" y="32"/>
                    <a:pt x="171" y="33"/>
                    <a:pt x="175" y="34"/>
                  </a:cubicBezTo>
                  <a:cubicBezTo>
                    <a:pt x="177" y="35"/>
                    <a:pt x="180" y="36"/>
                    <a:pt x="183" y="37"/>
                  </a:cubicBezTo>
                  <a:cubicBezTo>
                    <a:pt x="185" y="38"/>
                    <a:pt x="188" y="38"/>
                    <a:pt x="189" y="39"/>
                  </a:cubicBezTo>
                  <a:cubicBezTo>
                    <a:pt x="190" y="41"/>
                    <a:pt x="187" y="43"/>
                    <a:pt x="189" y="44"/>
                  </a:cubicBezTo>
                  <a:cubicBezTo>
                    <a:pt x="191" y="46"/>
                    <a:pt x="195" y="44"/>
                    <a:pt x="197" y="45"/>
                  </a:cubicBezTo>
                  <a:cubicBezTo>
                    <a:pt x="199" y="46"/>
                    <a:pt x="199" y="50"/>
                    <a:pt x="201" y="50"/>
                  </a:cubicBezTo>
                  <a:cubicBezTo>
                    <a:pt x="205" y="52"/>
                    <a:pt x="210" y="51"/>
                    <a:pt x="214" y="53"/>
                  </a:cubicBezTo>
                  <a:cubicBezTo>
                    <a:pt x="215" y="54"/>
                    <a:pt x="215" y="56"/>
                    <a:pt x="215" y="58"/>
                  </a:cubicBezTo>
                  <a:cubicBezTo>
                    <a:pt x="215" y="60"/>
                    <a:pt x="215" y="62"/>
                    <a:pt x="215" y="64"/>
                  </a:cubicBezTo>
                  <a:cubicBezTo>
                    <a:pt x="215" y="66"/>
                    <a:pt x="217" y="68"/>
                    <a:pt x="218" y="70"/>
                  </a:cubicBezTo>
                  <a:cubicBezTo>
                    <a:pt x="217" y="72"/>
                    <a:pt x="217" y="75"/>
                    <a:pt x="216" y="77"/>
                  </a:cubicBezTo>
                  <a:cubicBezTo>
                    <a:pt x="215" y="79"/>
                    <a:pt x="212" y="81"/>
                    <a:pt x="211" y="84"/>
                  </a:cubicBezTo>
                  <a:cubicBezTo>
                    <a:pt x="211" y="85"/>
                    <a:pt x="213" y="86"/>
                    <a:pt x="213" y="87"/>
                  </a:cubicBezTo>
                  <a:cubicBezTo>
                    <a:pt x="212" y="88"/>
                    <a:pt x="210" y="86"/>
                    <a:pt x="210" y="87"/>
                  </a:cubicBezTo>
                  <a:cubicBezTo>
                    <a:pt x="209" y="90"/>
                    <a:pt x="208" y="94"/>
                    <a:pt x="209" y="97"/>
                  </a:cubicBezTo>
                  <a:cubicBezTo>
                    <a:pt x="209" y="99"/>
                    <a:pt x="212" y="100"/>
                    <a:pt x="212" y="102"/>
                  </a:cubicBezTo>
                  <a:cubicBezTo>
                    <a:pt x="212" y="104"/>
                    <a:pt x="209" y="104"/>
                    <a:pt x="209" y="106"/>
                  </a:cubicBezTo>
                  <a:cubicBezTo>
                    <a:pt x="209" y="108"/>
                    <a:pt x="212" y="110"/>
                    <a:pt x="212" y="112"/>
                  </a:cubicBezTo>
                  <a:cubicBezTo>
                    <a:pt x="213" y="116"/>
                    <a:pt x="214" y="122"/>
                    <a:pt x="212" y="126"/>
                  </a:cubicBezTo>
                  <a:cubicBezTo>
                    <a:pt x="213" y="129"/>
                    <a:pt x="215" y="131"/>
                    <a:pt x="217" y="133"/>
                  </a:cubicBezTo>
                  <a:cubicBezTo>
                    <a:pt x="219" y="134"/>
                    <a:pt x="223" y="131"/>
                    <a:pt x="225" y="133"/>
                  </a:cubicBezTo>
                  <a:cubicBezTo>
                    <a:pt x="227" y="134"/>
                    <a:pt x="228" y="138"/>
                    <a:pt x="227" y="141"/>
                  </a:cubicBezTo>
                  <a:cubicBezTo>
                    <a:pt x="226" y="145"/>
                    <a:pt x="222" y="148"/>
                    <a:pt x="220" y="152"/>
                  </a:cubicBezTo>
                  <a:cubicBezTo>
                    <a:pt x="219" y="153"/>
                    <a:pt x="219" y="155"/>
                    <a:pt x="218" y="157"/>
                  </a:cubicBezTo>
                  <a:cubicBezTo>
                    <a:pt x="221" y="160"/>
                    <a:pt x="224" y="163"/>
                    <a:pt x="226" y="166"/>
                  </a:cubicBezTo>
                  <a:cubicBezTo>
                    <a:pt x="228" y="169"/>
                    <a:pt x="227" y="172"/>
                    <a:pt x="228" y="174"/>
                  </a:cubicBezTo>
                  <a:cubicBezTo>
                    <a:pt x="228" y="176"/>
                    <a:pt x="230" y="177"/>
                    <a:pt x="231" y="178"/>
                  </a:cubicBezTo>
                  <a:cubicBezTo>
                    <a:pt x="233" y="179"/>
                    <a:pt x="236" y="179"/>
                    <a:pt x="238" y="180"/>
                  </a:cubicBezTo>
                  <a:cubicBezTo>
                    <a:pt x="240" y="181"/>
                    <a:pt x="241" y="182"/>
                    <a:pt x="242" y="183"/>
                  </a:cubicBezTo>
                  <a:cubicBezTo>
                    <a:pt x="243" y="188"/>
                    <a:pt x="241" y="194"/>
                    <a:pt x="244" y="198"/>
                  </a:cubicBezTo>
                  <a:cubicBezTo>
                    <a:pt x="245" y="200"/>
                    <a:pt x="249" y="198"/>
                    <a:pt x="250" y="200"/>
                  </a:cubicBezTo>
                  <a:cubicBezTo>
                    <a:pt x="251" y="201"/>
                    <a:pt x="250" y="204"/>
                    <a:pt x="249" y="206"/>
                  </a:cubicBezTo>
                  <a:cubicBezTo>
                    <a:pt x="249" y="207"/>
                    <a:pt x="250" y="208"/>
                    <a:pt x="249" y="209"/>
                  </a:cubicBezTo>
                  <a:cubicBezTo>
                    <a:pt x="247" y="210"/>
                    <a:pt x="244" y="209"/>
                    <a:pt x="242" y="210"/>
                  </a:cubicBezTo>
                  <a:cubicBezTo>
                    <a:pt x="239" y="211"/>
                    <a:pt x="237" y="212"/>
                    <a:pt x="235" y="214"/>
                  </a:cubicBezTo>
                  <a:cubicBezTo>
                    <a:pt x="234" y="216"/>
                    <a:pt x="233" y="219"/>
                    <a:pt x="233" y="222"/>
                  </a:cubicBezTo>
                  <a:cubicBezTo>
                    <a:pt x="233" y="224"/>
                    <a:pt x="234" y="227"/>
                    <a:pt x="234" y="229"/>
                  </a:cubicBezTo>
                  <a:cubicBezTo>
                    <a:pt x="233" y="230"/>
                    <a:pt x="232" y="233"/>
                    <a:pt x="231" y="233"/>
                  </a:cubicBezTo>
                  <a:cubicBezTo>
                    <a:pt x="229" y="232"/>
                    <a:pt x="227" y="230"/>
                    <a:pt x="225" y="230"/>
                  </a:cubicBezTo>
                  <a:cubicBezTo>
                    <a:pt x="221" y="229"/>
                    <a:pt x="218" y="229"/>
                    <a:pt x="215" y="229"/>
                  </a:cubicBezTo>
                  <a:cubicBezTo>
                    <a:pt x="210" y="229"/>
                    <a:pt x="205" y="230"/>
                    <a:pt x="201" y="229"/>
                  </a:cubicBezTo>
                  <a:cubicBezTo>
                    <a:pt x="199" y="229"/>
                    <a:pt x="197" y="227"/>
                    <a:pt x="195" y="226"/>
                  </a:cubicBezTo>
                  <a:cubicBezTo>
                    <a:pt x="190" y="225"/>
                    <a:pt x="185" y="225"/>
                    <a:pt x="181" y="222"/>
                  </a:cubicBezTo>
                  <a:cubicBezTo>
                    <a:pt x="179" y="221"/>
                    <a:pt x="178" y="219"/>
                    <a:pt x="177" y="217"/>
                  </a:cubicBezTo>
                  <a:cubicBezTo>
                    <a:pt x="176" y="213"/>
                    <a:pt x="176" y="208"/>
                    <a:pt x="173" y="204"/>
                  </a:cubicBezTo>
                  <a:cubicBezTo>
                    <a:pt x="171" y="202"/>
                    <a:pt x="168" y="200"/>
                    <a:pt x="165" y="200"/>
                  </a:cubicBezTo>
                  <a:cubicBezTo>
                    <a:pt x="162" y="201"/>
                    <a:pt x="159" y="203"/>
                    <a:pt x="156" y="205"/>
                  </a:cubicBezTo>
                  <a:cubicBezTo>
                    <a:pt x="153" y="206"/>
                    <a:pt x="151" y="209"/>
                    <a:pt x="148" y="209"/>
                  </a:cubicBezTo>
                  <a:cubicBezTo>
                    <a:pt x="145" y="209"/>
                    <a:pt x="143" y="206"/>
                    <a:pt x="141" y="205"/>
                  </a:cubicBezTo>
                  <a:cubicBezTo>
                    <a:pt x="138" y="205"/>
                    <a:pt x="135" y="206"/>
                    <a:pt x="132" y="206"/>
                  </a:cubicBezTo>
                  <a:cubicBezTo>
                    <a:pt x="131" y="206"/>
                    <a:pt x="132" y="204"/>
                    <a:pt x="132" y="203"/>
                  </a:cubicBezTo>
                  <a:cubicBezTo>
                    <a:pt x="129" y="202"/>
                    <a:pt x="126" y="202"/>
                    <a:pt x="124" y="200"/>
                  </a:cubicBezTo>
                  <a:cubicBezTo>
                    <a:pt x="122" y="200"/>
                    <a:pt x="120" y="199"/>
                    <a:pt x="119" y="197"/>
                  </a:cubicBezTo>
                  <a:cubicBezTo>
                    <a:pt x="118" y="196"/>
                    <a:pt x="120" y="195"/>
                    <a:pt x="119" y="194"/>
                  </a:cubicBezTo>
                  <a:cubicBezTo>
                    <a:pt x="118" y="192"/>
                    <a:pt x="116" y="192"/>
                    <a:pt x="114" y="192"/>
                  </a:cubicBezTo>
                  <a:cubicBezTo>
                    <a:pt x="112" y="191"/>
                    <a:pt x="109" y="193"/>
                    <a:pt x="107" y="191"/>
                  </a:cubicBezTo>
                  <a:cubicBezTo>
                    <a:pt x="103" y="188"/>
                    <a:pt x="101" y="184"/>
                    <a:pt x="99" y="179"/>
                  </a:cubicBezTo>
                  <a:cubicBezTo>
                    <a:pt x="97" y="177"/>
                    <a:pt x="99" y="173"/>
                    <a:pt x="97" y="171"/>
                  </a:cubicBezTo>
                  <a:cubicBezTo>
                    <a:pt x="96" y="169"/>
                    <a:pt x="94" y="172"/>
                    <a:pt x="93" y="171"/>
                  </a:cubicBezTo>
                  <a:cubicBezTo>
                    <a:pt x="92" y="170"/>
                    <a:pt x="94" y="168"/>
                    <a:pt x="93" y="166"/>
                  </a:cubicBezTo>
                  <a:cubicBezTo>
                    <a:pt x="91" y="161"/>
                    <a:pt x="88" y="155"/>
                    <a:pt x="83" y="152"/>
                  </a:cubicBezTo>
                  <a:cubicBezTo>
                    <a:pt x="81" y="151"/>
                    <a:pt x="80" y="156"/>
                    <a:pt x="78" y="156"/>
                  </a:cubicBezTo>
                  <a:cubicBezTo>
                    <a:pt x="78" y="156"/>
                    <a:pt x="78" y="155"/>
                    <a:pt x="78" y="155"/>
                  </a:cubicBezTo>
                  <a:cubicBezTo>
                    <a:pt x="76" y="155"/>
                    <a:pt x="75" y="156"/>
                    <a:pt x="73" y="155"/>
                  </a:cubicBezTo>
                  <a:cubicBezTo>
                    <a:pt x="72" y="154"/>
                    <a:pt x="72" y="151"/>
                    <a:pt x="71" y="152"/>
                  </a:cubicBezTo>
                  <a:cubicBezTo>
                    <a:pt x="70" y="153"/>
                    <a:pt x="72" y="155"/>
                    <a:pt x="71" y="157"/>
                  </a:cubicBezTo>
                  <a:cubicBezTo>
                    <a:pt x="71" y="157"/>
                    <a:pt x="69" y="158"/>
                    <a:pt x="68" y="158"/>
                  </a:cubicBezTo>
                  <a:cubicBezTo>
                    <a:pt x="65" y="155"/>
                    <a:pt x="62" y="153"/>
                    <a:pt x="59" y="150"/>
                  </a:cubicBezTo>
                  <a:cubicBezTo>
                    <a:pt x="58" y="148"/>
                    <a:pt x="60" y="146"/>
                    <a:pt x="59" y="144"/>
                  </a:cubicBezTo>
                  <a:cubicBezTo>
                    <a:pt x="59" y="142"/>
                    <a:pt x="57" y="143"/>
                    <a:pt x="56" y="141"/>
                  </a:cubicBezTo>
                  <a:cubicBezTo>
                    <a:pt x="56" y="139"/>
                    <a:pt x="57" y="136"/>
                    <a:pt x="56" y="133"/>
                  </a:cubicBezTo>
                  <a:cubicBezTo>
                    <a:pt x="55" y="129"/>
                    <a:pt x="53" y="126"/>
                    <a:pt x="50" y="122"/>
                  </a:cubicBezTo>
                  <a:cubicBezTo>
                    <a:pt x="45" y="117"/>
                    <a:pt x="39" y="114"/>
                    <a:pt x="34" y="110"/>
                  </a:cubicBezTo>
                  <a:cubicBezTo>
                    <a:pt x="33" y="109"/>
                    <a:pt x="34" y="108"/>
                    <a:pt x="34" y="107"/>
                  </a:cubicBezTo>
                  <a:cubicBezTo>
                    <a:pt x="31" y="103"/>
                    <a:pt x="27" y="100"/>
                    <a:pt x="25" y="95"/>
                  </a:cubicBezTo>
                  <a:cubicBezTo>
                    <a:pt x="24" y="93"/>
                    <a:pt x="25" y="90"/>
                    <a:pt x="25" y="87"/>
                  </a:cubicBezTo>
                  <a:cubicBezTo>
                    <a:pt x="25" y="84"/>
                    <a:pt x="25" y="81"/>
                    <a:pt x="27" y="78"/>
                  </a:cubicBezTo>
                  <a:cubicBezTo>
                    <a:pt x="28" y="77"/>
                    <a:pt x="30" y="78"/>
                    <a:pt x="31" y="77"/>
                  </a:cubicBezTo>
                  <a:cubicBezTo>
                    <a:pt x="31" y="74"/>
                    <a:pt x="29" y="72"/>
                    <a:pt x="30" y="69"/>
                  </a:cubicBezTo>
                  <a:cubicBezTo>
                    <a:pt x="30" y="68"/>
                    <a:pt x="32" y="66"/>
                    <a:pt x="31" y="64"/>
                  </a:cubicBezTo>
                  <a:cubicBezTo>
                    <a:pt x="31" y="63"/>
                    <a:pt x="29" y="64"/>
                    <a:pt x="28" y="64"/>
                  </a:cubicBezTo>
                  <a:cubicBezTo>
                    <a:pt x="27" y="64"/>
                    <a:pt x="26" y="63"/>
                    <a:pt x="25" y="62"/>
                  </a:cubicBezTo>
                  <a:cubicBezTo>
                    <a:pt x="24" y="62"/>
                    <a:pt x="23" y="63"/>
                    <a:pt x="23" y="62"/>
                  </a:cubicBezTo>
                  <a:cubicBezTo>
                    <a:pt x="21" y="60"/>
                    <a:pt x="19" y="57"/>
                    <a:pt x="17" y="54"/>
                  </a:cubicBezTo>
                  <a:cubicBezTo>
                    <a:pt x="16" y="53"/>
                    <a:pt x="15" y="51"/>
                    <a:pt x="14" y="50"/>
                  </a:cubicBezTo>
                  <a:cubicBezTo>
                    <a:pt x="13" y="48"/>
                    <a:pt x="12" y="46"/>
                    <a:pt x="11" y="4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53" name="Freeform 2617"/>
            <p:cNvSpPr>
              <a:spLocks noChangeAspect="1"/>
            </p:cNvSpPr>
            <p:nvPr/>
          </p:nvSpPr>
          <p:spPr bwMode="auto">
            <a:xfrm>
              <a:off x="21252321" y="7620142"/>
              <a:ext cx="674274" cy="311927"/>
            </a:xfrm>
            <a:custGeom>
              <a:avLst/>
              <a:gdLst>
                <a:gd name="T0" fmla="*/ 0 w 83"/>
                <a:gd name="T1" fmla="*/ 1 h 42"/>
                <a:gd name="T2" fmla="*/ 10 w 83"/>
                <a:gd name="T3" fmla="*/ 7 h 42"/>
                <a:gd name="T4" fmla="*/ 14 w 83"/>
                <a:gd name="T5" fmla="*/ 13 h 42"/>
                <a:gd name="T6" fmla="*/ 23 w 83"/>
                <a:gd name="T7" fmla="*/ 17 h 42"/>
                <a:gd name="T8" fmla="*/ 23 w 83"/>
                <a:gd name="T9" fmla="*/ 24 h 42"/>
                <a:gd name="T10" fmla="*/ 28 w 83"/>
                <a:gd name="T11" fmla="*/ 34 h 42"/>
                <a:gd name="T12" fmla="*/ 24 w 83"/>
                <a:gd name="T13" fmla="*/ 44 h 42"/>
                <a:gd name="T14" fmla="*/ 30 w 83"/>
                <a:gd name="T15" fmla="*/ 44 h 42"/>
                <a:gd name="T16" fmla="*/ 39 w 83"/>
                <a:gd name="T17" fmla="*/ 41 h 42"/>
                <a:gd name="T18" fmla="*/ 47 w 83"/>
                <a:gd name="T19" fmla="*/ 45 h 42"/>
                <a:gd name="T20" fmla="*/ 53 w 83"/>
                <a:gd name="T21" fmla="*/ 49 h 42"/>
                <a:gd name="T22" fmla="*/ 59 w 83"/>
                <a:gd name="T23" fmla="*/ 46 h 42"/>
                <a:gd name="T24" fmla="*/ 64 w 83"/>
                <a:gd name="T25" fmla="*/ 46 h 42"/>
                <a:gd name="T26" fmla="*/ 70 w 83"/>
                <a:gd name="T27" fmla="*/ 46 h 42"/>
                <a:gd name="T28" fmla="*/ 75 w 83"/>
                <a:gd name="T29" fmla="*/ 46 h 42"/>
                <a:gd name="T30" fmla="*/ 78 w 83"/>
                <a:gd name="T31" fmla="*/ 41 h 42"/>
                <a:gd name="T32" fmla="*/ 84 w 83"/>
                <a:gd name="T33" fmla="*/ 45 h 42"/>
                <a:gd name="T34" fmla="*/ 90 w 83"/>
                <a:gd name="T35" fmla="*/ 47 h 42"/>
                <a:gd name="T36" fmla="*/ 99 w 83"/>
                <a:gd name="T37" fmla="*/ 50 h 42"/>
                <a:gd name="T38" fmla="*/ 99 w 83"/>
                <a:gd name="T39" fmla="*/ 45 h 42"/>
                <a:gd name="T40" fmla="*/ 94 w 83"/>
                <a:gd name="T41" fmla="*/ 43 h 42"/>
                <a:gd name="T42" fmla="*/ 90 w 83"/>
                <a:gd name="T43" fmla="*/ 36 h 42"/>
                <a:gd name="T44" fmla="*/ 95 w 83"/>
                <a:gd name="T45" fmla="*/ 33 h 42"/>
                <a:gd name="T46" fmla="*/ 82 w 83"/>
                <a:gd name="T47" fmla="*/ 25 h 42"/>
                <a:gd name="T48" fmla="*/ 82 w 83"/>
                <a:gd name="T49" fmla="*/ 21 h 42"/>
                <a:gd name="T50" fmla="*/ 73 w 83"/>
                <a:gd name="T51" fmla="*/ 16 h 42"/>
                <a:gd name="T52" fmla="*/ 70 w 83"/>
                <a:gd name="T53" fmla="*/ 16 h 42"/>
                <a:gd name="T54" fmla="*/ 65 w 83"/>
                <a:gd name="T55" fmla="*/ 17 h 42"/>
                <a:gd name="T56" fmla="*/ 58 w 83"/>
                <a:gd name="T57" fmla="*/ 19 h 42"/>
                <a:gd name="T58" fmla="*/ 54 w 83"/>
                <a:gd name="T59" fmla="*/ 16 h 42"/>
                <a:gd name="T60" fmla="*/ 45 w 83"/>
                <a:gd name="T61" fmla="*/ 11 h 42"/>
                <a:gd name="T62" fmla="*/ 35 w 83"/>
                <a:gd name="T63" fmla="*/ 5 h 42"/>
                <a:gd name="T64" fmla="*/ 23 w 83"/>
                <a:gd name="T65" fmla="*/ 6 h 42"/>
                <a:gd name="T66" fmla="*/ 13 w 83"/>
                <a:gd name="T67" fmla="*/ 1 h 42"/>
                <a:gd name="T68" fmla="*/ 0 w 83"/>
                <a:gd name="T69" fmla="*/ 1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
                <a:gd name="T106" fmla="*/ 0 h 42"/>
                <a:gd name="T107" fmla="*/ 83 w 83"/>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 h="42">
                  <a:moveTo>
                    <a:pt x="0" y="1"/>
                  </a:moveTo>
                  <a:cubicBezTo>
                    <a:pt x="3" y="3"/>
                    <a:pt x="6" y="4"/>
                    <a:pt x="8" y="6"/>
                  </a:cubicBezTo>
                  <a:cubicBezTo>
                    <a:pt x="10" y="7"/>
                    <a:pt x="10" y="10"/>
                    <a:pt x="12" y="11"/>
                  </a:cubicBezTo>
                  <a:cubicBezTo>
                    <a:pt x="14" y="13"/>
                    <a:pt x="18" y="12"/>
                    <a:pt x="19" y="14"/>
                  </a:cubicBezTo>
                  <a:cubicBezTo>
                    <a:pt x="20" y="16"/>
                    <a:pt x="18" y="18"/>
                    <a:pt x="19" y="20"/>
                  </a:cubicBezTo>
                  <a:cubicBezTo>
                    <a:pt x="20" y="23"/>
                    <a:pt x="23" y="25"/>
                    <a:pt x="23" y="28"/>
                  </a:cubicBezTo>
                  <a:cubicBezTo>
                    <a:pt x="23" y="30"/>
                    <a:pt x="21" y="33"/>
                    <a:pt x="20" y="36"/>
                  </a:cubicBezTo>
                  <a:cubicBezTo>
                    <a:pt x="21" y="36"/>
                    <a:pt x="23" y="36"/>
                    <a:pt x="25" y="36"/>
                  </a:cubicBezTo>
                  <a:cubicBezTo>
                    <a:pt x="27" y="35"/>
                    <a:pt x="29" y="33"/>
                    <a:pt x="32" y="34"/>
                  </a:cubicBezTo>
                  <a:cubicBezTo>
                    <a:pt x="34" y="34"/>
                    <a:pt x="37" y="36"/>
                    <a:pt x="39" y="37"/>
                  </a:cubicBezTo>
                  <a:cubicBezTo>
                    <a:pt x="41" y="38"/>
                    <a:pt x="42" y="39"/>
                    <a:pt x="44" y="40"/>
                  </a:cubicBezTo>
                  <a:cubicBezTo>
                    <a:pt x="46" y="40"/>
                    <a:pt x="47" y="39"/>
                    <a:pt x="49" y="38"/>
                  </a:cubicBezTo>
                  <a:cubicBezTo>
                    <a:pt x="50" y="38"/>
                    <a:pt x="52" y="38"/>
                    <a:pt x="53" y="38"/>
                  </a:cubicBezTo>
                  <a:cubicBezTo>
                    <a:pt x="55" y="38"/>
                    <a:pt x="56" y="38"/>
                    <a:pt x="58" y="38"/>
                  </a:cubicBezTo>
                  <a:cubicBezTo>
                    <a:pt x="59" y="38"/>
                    <a:pt x="60" y="38"/>
                    <a:pt x="62" y="38"/>
                  </a:cubicBezTo>
                  <a:cubicBezTo>
                    <a:pt x="63" y="37"/>
                    <a:pt x="63" y="34"/>
                    <a:pt x="65" y="34"/>
                  </a:cubicBezTo>
                  <a:cubicBezTo>
                    <a:pt x="67" y="34"/>
                    <a:pt x="68" y="36"/>
                    <a:pt x="70" y="37"/>
                  </a:cubicBezTo>
                  <a:cubicBezTo>
                    <a:pt x="72" y="38"/>
                    <a:pt x="74" y="39"/>
                    <a:pt x="75" y="39"/>
                  </a:cubicBezTo>
                  <a:cubicBezTo>
                    <a:pt x="78" y="40"/>
                    <a:pt x="80" y="42"/>
                    <a:pt x="82" y="41"/>
                  </a:cubicBezTo>
                  <a:cubicBezTo>
                    <a:pt x="83" y="41"/>
                    <a:pt x="83" y="38"/>
                    <a:pt x="82" y="37"/>
                  </a:cubicBezTo>
                  <a:cubicBezTo>
                    <a:pt x="82" y="36"/>
                    <a:pt x="79" y="36"/>
                    <a:pt x="78" y="35"/>
                  </a:cubicBezTo>
                  <a:cubicBezTo>
                    <a:pt x="77" y="33"/>
                    <a:pt x="75" y="32"/>
                    <a:pt x="75" y="30"/>
                  </a:cubicBezTo>
                  <a:cubicBezTo>
                    <a:pt x="76" y="28"/>
                    <a:pt x="78" y="28"/>
                    <a:pt x="79" y="27"/>
                  </a:cubicBezTo>
                  <a:cubicBezTo>
                    <a:pt x="75" y="25"/>
                    <a:pt x="71" y="24"/>
                    <a:pt x="68" y="21"/>
                  </a:cubicBezTo>
                  <a:cubicBezTo>
                    <a:pt x="67" y="20"/>
                    <a:pt x="69" y="18"/>
                    <a:pt x="68" y="17"/>
                  </a:cubicBezTo>
                  <a:cubicBezTo>
                    <a:pt x="67" y="15"/>
                    <a:pt x="64" y="14"/>
                    <a:pt x="61" y="13"/>
                  </a:cubicBezTo>
                  <a:cubicBezTo>
                    <a:pt x="60" y="13"/>
                    <a:pt x="59" y="13"/>
                    <a:pt x="58" y="13"/>
                  </a:cubicBezTo>
                  <a:cubicBezTo>
                    <a:pt x="57" y="13"/>
                    <a:pt x="55" y="13"/>
                    <a:pt x="54" y="14"/>
                  </a:cubicBezTo>
                  <a:cubicBezTo>
                    <a:pt x="52" y="14"/>
                    <a:pt x="50" y="16"/>
                    <a:pt x="48" y="16"/>
                  </a:cubicBezTo>
                  <a:cubicBezTo>
                    <a:pt x="46" y="16"/>
                    <a:pt x="46" y="14"/>
                    <a:pt x="45" y="13"/>
                  </a:cubicBezTo>
                  <a:cubicBezTo>
                    <a:pt x="42" y="11"/>
                    <a:pt x="40" y="11"/>
                    <a:pt x="37" y="9"/>
                  </a:cubicBezTo>
                  <a:cubicBezTo>
                    <a:pt x="34" y="8"/>
                    <a:pt x="32" y="5"/>
                    <a:pt x="29" y="4"/>
                  </a:cubicBezTo>
                  <a:cubicBezTo>
                    <a:pt x="26" y="3"/>
                    <a:pt x="22" y="6"/>
                    <a:pt x="19" y="5"/>
                  </a:cubicBezTo>
                  <a:cubicBezTo>
                    <a:pt x="16" y="5"/>
                    <a:pt x="14" y="2"/>
                    <a:pt x="11" y="1"/>
                  </a:cubicBezTo>
                  <a:cubicBezTo>
                    <a:pt x="7" y="0"/>
                    <a:pt x="3" y="0"/>
                    <a:pt x="0" y="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54" name="Freeform 2618"/>
            <p:cNvSpPr>
              <a:spLocks noChangeAspect="1"/>
            </p:cNvSpPr>
            <p:nvPr/>
          </p:nvSpPr>
          <p:spPr bwMode="auto">
            <a:xfrm>
              <a:off x="21760107" y="8092031"/>
              <a:ext cx="141518" cy="111973"/>
            </a:xfrm>
            <a:custGeom>
              <a:avLst/>
              <a:gdLst>
                <a:gd name="T0" fmla="*/ 21 w 18"/>
                <a:gd name="T1" fmla="*/ 18 h 15"/>
                <a:gd name="T2" fmla="*/ 16 w 18"/>
                <a:gd name="T3" fmla="*/ 7 h 15"/>
                <a:gd name="T4" fmla="*/ 14 w 18"/>
                <a:gd name="T5" fmla="*/ 1 h 15"/>
                <a:gd name="T6" fmla="*/ 8 w 18"/>
                <a:gd name="T7" fmla="*/ 4 h 15"/>
                <a:gd name="T8" fmla="*/ 7 w 18"/>
                <a:gd name="T9" fmla="*/ 0 h 15"/>
                <a:gd name="T10" fmla="*/ 0 w 18"/>
                <a:gd name="T11" fmla="*/ 0 h 15"/>
                <a:gd name="T12" fmla="*/ 2 w 18"/>
                <a:gd name="T13" fmla="*/ 4 h 15"/>
                <a:gd name="T14" fmla="*/ 8 w 18"/>
                <a:gd name="T15" fmla="*/ 10 h 15"/>
                <a:gd name="T16" fmla="*/ 12 w 18"/>
                <a:gd name="T17" fmla="*/ 10 h 15"/>
                <a:gd name="T18" fmla="*/ 12 w 18"/>
                <a:gd name="T19" fmla="*/ 16 h 15"/>
                <a:gd name="T20" fmla="*/ 21 w 18"/>
                <a:gd name="T21" fmla="*/ 18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5"/>
                <a:gd name="T35" fmla="*/ 18 w 18"/>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5">
                  <a:moveTo>
                    <a:pt x="18" y="15"/>
                  </a:moveTo>
                  <a:cubicBezTo>
                    <a:pt x="17" y="12"/>
                    <a:pt x="16" y="9"/>
                    <a:pt x="14" y="6"/>
                  </a:cubicBezTo>
                  <a:cubicBezTo>
                    <a:pt x="13" y="5"/>
                    <a:pt x="13" y="2"/>
                    <a:pt x="12" y="1"/>
                  </a:cubicBezTo>
                  <a:cubicBezTo>
                    <a:pt x="10" y="1"/>
                    <a:pt x="9" y="3"/>
                    <a:pt x="7" y="3"/>
                  </a:cubicBezTo>
                  <a:cubicBezTo>
                    <a:pt x="6" y="2"/>
                    <a:pt x="6" y="1"/>
                    <a:pt x="6" y="0"/>
                  </a:cubicBezTo>
                  <a:cubicBezTo>
                    <a:pt x="4" y="0"/>
                    <a:pt x="2" y="1"/>
                    <a:pt x="0" y="0"/>
                  </a:cubicBezTo>
                  <a:cubicBezTo>
                    <a:pt x="1" y="1"/>
                    <a:pt x="1" y="2"/>
                    <a:pt x="2" y="3"/>
                  </a:cubicBezTo>
                  <a:cubicBezTo>
                    <a:pt x="3" y="5"/>
                    <a:pt x="5" y="7"/>
                    <a:pt x="7" y="8"/>
                  </a:cubicBezTo>
                  <a:cubicBezTo>
                    <a:pt x="8" y="9"/>
                    <a:pt x="10" y="7"/>
                    <a:pt x="10" y="8"/>
                  </a:cubicBezTo>
                  <a:cubicBezTo>
                    <a:pt x="12" y="9"/>
                    <a:pt x="9" y="12"/>
                    <a:pt x="10" y="13"/>
                  </a:cubicBezTo>
                  <a:cubicBezTo>
                    <a:pt x="12" y="15"/>
                    <a:pt x="16" y="14"/>
                    <a:pt x="18" y="1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55" name="Freeform 2619"/>
            <p:cNvSpPr>
              <a:spLocks noChangeAspect="1"/>
            </p:cNvSpPr>
            <p:nvPr/>
          </p:nvSpPr>
          <p:spPr bwMode="auto">
            <a:xfrm>
              <a:off x="21610267" y="7900077"/>
              <a:ext cx="324654" cy="303927"/>
            </a:xfrm>
            <a:custGeom>
              <a:avLst/>
              <a:gdLst>
                <a:gd name="T0" fmla="*/ 48 w 41"/>
                <a:gd name="T1" fmla="*/ 47 h 41"/>
                <a:gd name="T2" fmla="*/ 48 w 41"/>
                <a:gd name="T3" fmla="*/ 39 h 41"/>
                <a:gd name="T4" fmla="*/ 44 w 41"/>
                <a:gd name="T5" fmla="*/ 36 h 41"/>
                <a:gd name="T6" fmla="*/ 39 w 41"/>
                <a:gd name="T7" fmla="*/ 31 h 41"/>
                <a:gd name="T8" fmla="*/ 32 w 41"/>
                <a:gd name="T9" fmla="*/ 26 h 41"/>
                <a:gd name="T10" fmla="*/ 36 w 41"/>
                <a:gd name="T11" fmla="*/ 24 h 41"/>
                <a:gd name="T12" fmla="*/ 36 w 41"/>
                <a:gd name="T13" fmla="*/ 20 h 41"/>
                <a:gd name="T14" fmla="*/ 29 w 41"/>
                <a:gd name="T15" fmla="*/ 17 h 41"/>
                <a:gd name="T16" fmla="*/ 30 w 41"/>
                <a:gd name="T17" fmla="*/ 11 h 41"/>
                <a:gd name="T18" fmla="*/ 29 w 41"/>
                <a:gd name="T19" fmla="*/ 6 h 41"/>
                <a:gd name="T20" fmla="*/ 23 w 41"/>
                <a:gd name="T21" fmla="*/ 5 h 41"/>
                <a:gd name="T22" fmla="*/ 22 w 41"/>
                <a:gd name="T23" fmla="*/ 0 h 41"/>
                <a:gd name="T24" fmla="*/ 17 w 41"/>
                <a:gd name="T25" fmla="*/ 0 h 41"/>
                <a:gd name="T26" fmla="*/ 11 w 41"/>
                <a:gd name="T27" fmla="*/ 0 h 41"/>
                <a:gd name="T28" fmla="*/ 6 w 41"/>
                <a:gd name="T29" fmla="*/ 0 h 41"/>
                <a:gd name="T30" fmla="*/ 0 w 41"/>
                <a:gd name="T31" fmla="*/ 2 h 41"/>
                <a:gd name="T32" fmla="*/ 2 w 41"/>
                <a:gd name="T33" fmla="*/ 11 h 41"/>
                <a:gd name="T34" fmla="*/ 2 w 41"/>
                <a:gd name="T35" fmla="*/ 19 h 41"/>
                <a:gd name="T36" fmla="*/ 6 w 41"/>
                <a:gd name="T37" fmla="*/ 24 h 41"/>
                <a:gd name="T38" fmla="*/ 16 w 41"/>
                <a:gd name="T39" fmla="*/ 25 h 41"/>
                <a:gd name="T40" fmla="*/ 22 w 41"/>
                <a:gd name="T41" fmla="*/ 31 h 41"/>
                <a:gd name="T42" fmla="*/ 29 w 41"/>
                <a:gd name="T43" fmla="*/ 31 h 41"/>
                <a:gd name="T44" fmla="*/ 30 w 41"/>
                <a:gd name="T45" fmla="*/ 35 h 41"/>
                <a:gd name="T46" fmla="*/ 36 w 41"/>
                <a:gd name="T47" fmla="*/ 32 h 41"/>
                <a:gd name="T48" fmla="*/ 38 w 41"/>
                <a:gd name="T49" fmla="*/ 38 h 41"/>
                <a:gd name="T50" fmla="*/ 43 w 41"/>
                <a:gd name="T51" fmla="*/ 49 h 41"/>
                <a:gd name="T52" fmla="*/ 45 w 41"/>
                <a:gd name="T53" fmla="*/ 48 h 41"/>
                <a:gd name="T54" fmla="*/ 48 w 41"/>
                <a:gd name="T55" fmla="*/ 47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41"/>
                <a:gd name="T86" fmla="*/ 41 w 41"/>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41">
                  <a:moveTo>
                    <a:pt x="40" y="39"/>
                  </a:moveTo>
                  <a:cubicBezTo>
                    <a:pt x="40" y="37"/>
                    <a:pt x="41" y="35"/>
                    <a:pt x="40" y="33"/>
                  </a:cubicBezTo>
                  <a:cubicBezTo>
                    <a:pt x="40" y="32"/>
                    <a:pt x="38" y="31"/>
                    <a:pt x="37" y="30"/>
                  </a:cubicBezTo>
                  <a:cubicBezTo>
                    <a:pt x="36" y="29"/>
                    <a:pt x="34" y="27"/>
                    <a:pt x="33" y="26"/>
                  </a:cubicBezTo>
                  <a:cubicBezTo>
                    <a:pt x="31" y="25"/>
                    <a:pt x="28" y="24"/>
                    <a:pt x="27" y="22"/>
                  </a:cubicBezTo>
                  <a:cubicBezTo>
                    <a:pt x="27" y="21"/>
                    <a:pt x="29" y="21"/>
                    <a:pt x="30" y="20"/>
                  </a:cubicBezTo>
                  <a:cubicBezTo>
                    <a:pt x="30" y="19"/>
                    <a:pt x="31" y="18"/>
                    <a:pt x="30" y="17"/>
                  </a:cubicBezTo>
                  <a:cubicBezTo>
                    <a:pt x="29" y="15"/>
                    <a:pt x="26" y="16"/>
                    <a:pt x="24" y="14"/>
                  </a:cubicBezTo>
                  <a:cubicBezTo>
                    <a:pt x="23" y="13"/>
                    <a:pt x="25" y="11"/>
                    <a:pt x="25" y="9"/>
                  </a:cubicBezTo>
                  <a:cubicBezTo>
                    <a:pt x="25" y="8"/>
                    <a:pt x="25" y="6"/>
                    <a:pt x="24" y="5"/>
                  </a:cubicBezTo>
                  <a:cubicBezTo>
                    <a:pt x="23" y="4"/>
                    <a:pt x="20" y="5"/>
                    <a:pt x="19" y="4"/>
                  </a:cubicBezTo>
                  <a:cubicBezTo>
                    <a:pt x="18" y="3"/>
                    <a:pt x="18" y="1"/>
                    <a:pt x="18" y="0"/>
                  </a:cubicBezTo>
                  <a:cubicBezTo>
                    <a:pt x="16" y="0"/>
                    <a:pt x="15" y="0"/>
                    <a:pt x="14" y="0"/>
                  </a:cubicBezTo>
                  <a:cubicBezTo>
                    <a:pt x="12" y="0"/>
                    <a:pt x="11" y="0"/>
                    <a:pt x="9" y="0"/>
                  </a:cubicBezTo>
                  <a:cubicBezTo>
                    <a:pt x="8" y="0"/>
                    <a:pt x="6" y="0"/>
                    <a:pt x="5" y="0"/>
                  </a:cubicBezTo>
                  <a:cubicBezTo>
                    <a:pt x="3" y="1"/>
                    <a:pt x="2" y="2"/>
                    <a:pt x="0" y="2"/>
                  </a:cubicBezTo>
                  <a:cubicBezTo>
                    <a:pt x="1" y="5"/>
                    <a:pt x="2" y="7"/>
                    <a:pt x="2" y="9"/>
                  </a:cubicBezTo>
                  <a:cubicBezTo>
                    <a:pt x="2" y="11"/>
                    <a:pt x="1" y="14"/>
                    <a:pt x="2" y="16"/>
                  </a:cubicBezTo>
                  <a:cubicBezTo>
                    <a:pt x="2" y="17"/>
                    <a:pt x="4" y="19"/>
                    <a:pt x="5" y="20"/>
                  </a:cubicBezTo>
                  <a:cubicBezTo>
                    <a:pt x="8" y="21"/>
                    <a:pt x="11" y="20"/>
                    <a:pt x="13" y="21"/>
                  </a:cubicBezTo>
                  <a:cubicBezTo>
                    <a:pt x="15" y="22"/>
                    <a:pt x="17" y="25"/>
                    <a:pt x="18" y="26"/>
                  </a:cubicBezTo>
                  <a:cubicBezTo>
                    <a:pt x="20" y="27"/>
                    <a:pt x="22" y="26"/>
                    <a:pt x="24" y="26"/>
                  </a:cubicBezTo>
                  <a:cubicBezTo>
                    <a:pt x="24" y="27"/>
                    <a:pt x="24" y="28"/>
                    <a:pt x="25" y="29"/>
                  </a:cubicBezTo>
                  <a:cubicBezTo>
                    <a:pt x="27" y="29"/>
                    <a:pt x="28" y="27"/>
                    <a:pt x="30" y="27"/>
                  </a:cubicBezTo>
                  <a:cubicBezTo>
                    <a:pt x="31" y="28"/>
                    <a:pt x="31" y="31"/>
                    <a:pt x="32" y="32"/>
                  </a:cubicBezTo>
                  <a:cubicBezTo>
                    <a:pt x="34" y="35"/>
                    <a:pt x="35" y="38"/>
                    <a:pt x="36" y="41"/>
                  </a:cubicBezTo>
                  <a:cubicBezTo>
                    <a:pt x="37" y="40"/>
                    <a:pt x="37" y="40"/>
                    <a:pt x="38" y="40"/>
                  </a:cubicBezTo>
                  <a:cubicBezTo>
                    <a:pt x="39" y="40"/>
                    <a:pt x="39" y="40"/>
                    <a:pt x="40" y="39"/>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56" name="Freeform 2620"/>
            <p:cNvSpPr>
              <a:spLocks noChangeAspect="1"/>
            </p:cNvSpPr>
            <p:nvPr/>
          </p:nvSpPr>
          <p:spPr bwMode="auto">
            <a:xfrm>
              <a:off x="21760107" y="7820097"/>
              <a:ext cx="532762" cy="423895"/>
            </a:xfrm>
            <a:custGeom>
              <a:avLst/>
              <a:gdLst>
                <a:gd name="T0" fmla="*/ 59 w 67"/>
                <a:gd name="T1" fmla="*/ 68 h 58"/>
                <a:gd name="T2" fmla="*/ 56 w 67"/>
                <a:gd name="T3" fmla="*/ 68 h 58"/>
                <a:gd name="T4" fmla="*/ 48 w 67"/>
                <a:gd name="T5" fmla="*/ 63 h 58"/>
                <a:gd name="T6" fmla="*/ 53 w 67"/>
                <a:gd name="T7" fmla="*/ 59 h 58"/>
                <a:gd name="T8" fmla="*/ 48 w 67"/>
                <a:gd name="T9" fmla="*/ 52 h 58"/>
                <a:gd name="T10" fmla="*/ 51 w 67"/>
                <a:gd name="T11" fmla="*/ 49 h 58"/>
                <a:gd name="T12" fmla="*/ 47 w 67"/>
                <a:gd name="T13" fmla="*/ 43 h 58"/>
                <a:gd name="T14" fmla="*/ 32 w 67"/>
                <a:gd name="T15" fmla="*/ 55 h 58"/>
                <a:gd name="T16" fmla="*/ 32 w 67"/>
                <a:gd name="T17" fmla="*/ 61 h 58"/>
                <a:gd name="T18" fmla="*/ 26 w 67"/>
                <a:gd name="T19" fmla="*/ 59 h 58"/>
                <a:gd name="T20" fmla="*/ 26 w 67"/>
                <a:gd name="T21" fmla="*/ 52 h 58"/>
                <a:gd name="T22" fmla="*/ 23 w 67"/>
                <a:gd name="T23" fmla="*/ 49 h 58"/>
                <a:gd name="T24" fmla="*/ 18 w 67"/>
                <a:gd name="T25" fmla="*/ 44 h 58"/>
                <a:gd name="T26" fmla="*/ 11 w 67"/>
                <a:gd name="T27" fmla="*/ 39 h 58"/>
                <a:gd name="T28" fmla="*/ 14 w 67"/>
                <a:gd name="T29" fmla="*/ 37 h 58"/>
                <a:gd name="T30" fmla="*/ 14 w 67"/>
                <a:gd name="T31" fmla="*/ 33 h 58"/>
                <a:gd name="T32" fmla="*/ 7 w 67"/>
                <a:gd name="T33" fmla="*/ 30 h 58"/>
                <a:gd name="T34" fmla="*/ 8 w 67"/>
                <a:gd name="T35" fmla="*/ 24 h 58"/>
                <a:gd name="T36" fmla="*/ 7 w 67"/>
                <a:gd name="T37" fmla="*/ 19 h 58"/>
                <a:gd name="T38" fmla="*/ 1 w 67"/>
                <a:gd name="T39" fmla="*/ 18 h 58"/>
                <a:gd name="T40" fmla="*/ 0 w 67"/>
                <a:gd name="T41" fmla="*/ 13 h 58"/>
                <a:gd name="T42" fmla="*/ 4 w 67"/>
                <a:gd name="T43" fmla="*/ 8 h 58"/>
                <a:gd name="T44" fmla="*/ 10 w 67"/>
                <a:gd name="T45" fmla="*/ 12 h 58"/>
                <a:gd name="T46" fmla="*/ 16 w 67"/>
                <a:gd name="T47" fmla="*/ 14 h 58"/>
                <a:gd name="T48" fmla="*/ 24 w 67"/>
                <a:gd name="T49" fmla="*/ 17 h 58"/>
                <a:gd name="T50" fmla="*/ 24 w 67"/>
                <a:gd name="T51" fmla="*/ 12 h 58"/>
                <a:gd name="T52" fmla="*/ 19 w 67"/>
                <a:gd name="T53" fmla="*/ 10 h 58"/>
                <a:gd name="T54" fmla="*/ 16 w 67"/>
                <a:gd name="T55" fmla="*/ 4 h 58"/>
                <a:gd name="T56" fmla="*/ 20 w 67"/>
                <a:gd name="T57" fmla="*/ 0 h 58"/>
                <a:gd name="T58" fmla="*/ 29 w 67"/>
                <a:gd name="T59" fmla="*/ 5 h 58"/>
                <a:gd name="T60" fmla="*/ 32 w 67"/>
                <a:gd name="T61" fmla="*/ 12 h 58"/>
                <a:gd name="T62" fmla="*/ 42 w 67"/>
                <a:gd name="T63" fmla="*/ 14 h 58"/>
                <a:gd name="T64" fmla="*/ 43 w 67"/>
                <a:gd name="T65" fmla="*/ 8 h 58"/>
                <a:gd name="T66" fmla="*/ 48 w 67"/>
                <a:gd name="T67" fmla="*/ 7 h 58"/>
                <a:gd name="T68" fmla="*/ 50 w 67"/>
                <a:gd name="T69" fmla="*/ 2 h 58"/>
                <a:gd name="T70" fmla="*/ 59 w 67"/>
                <a:gd name="T71" fmla="*/ 12 h 58"/>
                <a:gd name="T72" fmla="*/ 62 w 67"/>
                <a:gd name="T73" fmla="*/ 21 h 58"/>
                <a:gd name="T74" fmla="*/ 69 w 67"/>
                <a:gd name="T75" fmla="*/ 26 h 58"/>
                <a:gd name="T76" fmla="*/ 75 w 67"/>
                <a:gd name="T77" fmla="*/ 26 h 58"/>
                <a:gd name="T78" fmla="*/ 80 w 67"/>
                <a:gd name="T79" fmla="*/ 29 h 58"/>
                <a:gd name="T80" fmla="*/ 79 w 67"/>
                <a:gd name="T81" fmla="*/ 30 h 58"/>
                <a:gd name="T82" fmla="*/ 70 w 67"/>
                <a:gd name="T83" fmla="*/ 30 h 58"/>
                <a:gd name="T84" fmla="*/ 66 w 67"/>
                <a:gd name="T85" fmla="*/ 38 h 58"/>
                <a:gd name="T86" fmla="*/ 66 w 67"/>
                <a:gd name="T87" fmla="*/ 46 h 58"/>
                <a:gd name="T88" fmla="*/ 68 w 67"/>
                <a:gd name="T89" fmla="*/ 51 h 58"/>
                <a:gd name="T90" fmla="*/ 66 w 67"/>
                <a:gd name="T91" fmla="*/ 56 h 58"/>
                <a:gd name="T92" fmla="*/ 60 w 67"/>
                <a:gd name="T93" fmla="*/ 55 h 58"/>
                <a:gd name="T94" fmla="*/ 59 w 67"/>
                <a:gd name="T95" fmla="*/ 59 h 58"/>
                <a:gd name="T96" fmla="*/ 59 w 67"/>
                <a:gd name="T97" fmla="*/ 68 h 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
                <a:gd name="T148" fmla="*/ 0 h 58"/>
                <a:gd name="T149" fmla="*/ 67 w 67"/>
                <a:gd name="T150" fmla="*/ 58 h 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 h="58">
                  <a:moveTo>
                    <a:pt x="49" y="57"/>
                  </a:moveTo>
                  <a:cubicBezTo>
                    <a:pt x="48" y="57"/>
                    <a:pt x="48" y="58"/>
                    <a:pt x="47" y="57"/>
                  </a:cubicBezTo>
                  <a:cubicBezTo>
                    <a:pt x="44" y="56"/>
                    <a:pt x="41" y="56"/>
                    <a:pt x="40" y="53"/>
                  </a:cubicBezTo>
                  <a:cubicBezTo>
                    <a:pt x="40" y="51"/>
                    <a:pt x="45" y="51"/>
                    <a:pt x="44" y="50"/>
                  </a:cubicBezTo>
                  <a:cubicBezTo>
                    <a:pt x="44" y="47"/>
                    <a:pt x="40" y="46"/>
                    <a:pt x="40" y="44"/>
                  </a:cubicBezTo>
                  <a:cubicBezTo>
                    <a:pt x="39" y="42"/>
                    <a:pt x="43" y="42"/>
                    <a:pt x="43" y="41"/>
                  </a:cubicBezTo>
                  <a:cubicBezTo>
                    <a:pt x="43" y="38"/>
                    <a:pt x="41" y="35"/>
                    <a:pt x="39" y="36"/>
                  </a:cubicBezTo>
                  <a:cubicBezTo>
                    <a:pt x="34" y="38"/>
                    <a:pt x="31" y="42"/>
                    <a:pt x="27" y="46"/>
                  </a:cubicBezTo>
                  <a:cubicBezTo>
                    <a:pt x="26" y="47"/>
                    <a:pt x="28" y="50"/>
                    <a:pt x="27" y="51"/>
                  </a:cubicBezTo>
                  <a:cubicBezTo>
                    <a:pt x="26" y="52"/>
                    <a:pt x="24" y="50"/>
                    <a:pt x="22" y="50"/>
                  </a:cubicBezTo>
                  <a:cubicBezTo>
                    <a:pt x="22" y="48"/>
                    <a:pt x="23" y="46"/>
                    <a:pt x="22" y="44"/>
                  </a:cubicBezTo>
                  <a:cubicBezTo>
                    <a:pt x="22" y="43"/>
                    <a:pt x="20" y="42"/>
                    <a:pt x="19" y="41"/>
                  </a:cubicBezTo>
                  <a:cubicBezTo>
                    <a:pt x="18" y="40"/>
                    <a:pt x="16" y="38"/>
                    <a:pt x="15" y="37"/>
                  </a:cubicBezTo>
                  <a:cubicBezTo>
                    <a:pt x="13" y="36"/>
                    <a:pt x="10" y="35"/>
                    <a:pt x="9" y="33"/>
                  </a:cubicBezTo>
                  <a:cubicBezTo>
                    <a:pt x="9" y="32"/>
                    <a:pt x="11" y="32"/>
                    <a:pt x="12" y="31"/>
                  </a:cubicBezTo>
                  <a:cubicBezTo>
                    <a:pt x="12" y="30"/>
                    <a:pt x="13" y="29"/>
                    <a:pt x="12" y="28"/>
                  </a:cubicBezTo>
                  <a:cubicBezTo>
                    <a:pt x="11" y="26"/>
                    <a:pt x="8" y="27"/>
                    <a:pt x="6" y="25"/>
                  </a:cubicBezTo>
                  <a:cubicBezTo>
                    <a:pt x="5" y="24"/>
                    <a:pt x="7" y="22"/>
                    <a:pt x="7" y="20"/>
                  </a:cubicBezTo>
                  <a:cubicBezTo>
                    <a:pt x="7" y="19"/>
                    <a:pt x="7" y="17"/>
                    <a:pt x="6" y="16"/>
                  </a:cubicBezTo>
                  <a:cubicBezTo>
                    <a:pt x="5" y="15"/>
                    <a:pt x="2" y="16"/>
                    <a:pt x="1" y="15"/>
                  </a:cubicBezTo>
                  <a:cubicBezTo>
                    <a:pt x="0" y="14"/>
                    <a:pt x="0" y="12"/>
                    <a:pt x="0" y="11"/>
                  </a:cubicBezTo>
                  <a:cubicBezTo>
                    <a:pt x="1" y="10"/>
                    <a:pt x="1" y="7"/>
                    <a:pt x="3" y="7"/>
                  </a:cubicBezTo>
                  <a:cubicBezTo>
                    <a:pt x="5" y="7"/>
                    <a:pt x="6" y="9"/>
                    <a:pt x="8" y="10"/>
                  </a:cubicBezTo>
                  <a:cubicBezTo>
                    <a:pt x="10" y="11"/>
                    <a:pt x="12" y="12"/>
                    <a:pt x="13" y="12"/>
                  </a:cubicBezTo>
                  <a:cubicBezTo>
                    <a:pt x="16" y="13"/>
                    <a:pt x="18" y="15"/>
                    <a:pt x="20" y="14"/>
                  </a:cubicBezTo>
                  <a:cubicBezTo>
                    <a:pt x="21" y="14"/>
                    <a:pt x="21" y="11"/>
                    <a:pt x="20" y="10"/>
                  </a:cubicBezTo>
                  <a:cubicBezTo>
                    <a:pt x="20" y="9"/>
                    <a:pt x="17" y="9"/>
                    <a:pt x="16" y="8"/>
                  </a:cubicBezTo>
                  <a:cubicBezTo>
                    <a:pt x="15" y="6"/>
                    <a:pt x="13" y="5"/>
                    <a:pt x="13" y="3"/>
                  </a:cubicBezTo>
                  <a:cubicBezTo>
                    <a:pt x="14" y="1"/>
                    <a:pt x="16" y="1"/>
                    <a:pt x="17" y="0"/>
                  </a:cubicBezTo>
                  <a:cubicBezTo>
                    <a:pt x="19" y="1"/>
                    <a:pt x="22" y="2"/>
                    <a:pt x="24" y="4"/>
                  </a:cubicBezTo>
                  <a:cubicBezTo>
                    <a:pt x="25" y="5"/>
                    <a:pt x="26" y="9"/>
                    <a:pt x="27" y="10"/>
                  </a:cubicBezTo>
                  <a:cubicBezTo>
                    <a:pt x="29" y="12"/>
                    <a:pt x="32" y="13"/>
                    <a:pt x="35" y="12"/>
                  </a:cubicBezTo>
                  <a:cubicBezTo>
                    <a:pt x="36" y="11"/>
                    <a:pt x="35" y="8"/>
                    <a:pt x="36" y="7"/>
                  </a:cubicBezTo>
                  <a:cubicBezTo>
                    <a:pt x="37" y="6"/>
                    <a:pt x="39" y="7"/>
                    <a:pt x="40" y="6"/>
                  </a:cubicBezTo>
                  <a:cubicBezTo>
                    <a:pt x="41" y="5"/>
                    <a:pt x="41" y="4"/>
                    <a:pt x="42" y="2"/>
                  </a:cubicBezTo>
                  <a:cubicBezTo>
                    <a:pt x="44" y="5"/>
                    <a:pt x="47" y="8"/>
                    <a:pt x="49" y="10"/>
                  </a:cubicBezTo>
                  <a:cubicBezTo>
                    <a:pt x="50" y="13"/>
                    <a:pt x="51" y="16"/>
                    <a:pt x="52" y="18"/>
                  </a:cubicBezTo>
                  <a:cubicBezTo>
                    <a:pt x="54" y="20"/>
                    <a:pt x="56" y="22"/>
                    <a:pt x="58" y="22"/>
                  </a:cubicBezTo>
                  <a:cubicBezTo>
                    <a:pt x="60" y="23"/>
                    <a:pt x="62" y="22"/>
                    <a:pt x="63" y="22"/>
                  </a:cubicBezTo>
                  <a:cubicBezTo>
                    <a:pt x="65" y="22"/>
                    <a:pt x="66" y="23"/>
                    <a:pt x="67" y="24"/>
                  </a:cubicBezTo>
                  <a:cubicBezTo>
                    <a:pt x="67" y="25"/>
                    <a:pt x="66" y="25"/>
                    <a:pt x="66" y="25"/>
                  </a:cubicBezTo>
                  <a:cubicBezTo>
                    <a:pt x="63" y="25"/>
                    <a:pt x="61" y="24"/>
                    <a:pt x="59" y="25"/>
                  </a:cubicBezTo>
                  <a:cubicBezTo>
                    <a:pt x="57" y="27"/>
                    <a:pt x="56" y="30"/>
                    <a:pt x="55" y="32"/>
                  </a:cubicBezTo>
                  <a:cubicBezTo>
                    <a:pt x="54" y="34"/>
                    <a:pt x="55" y="37"/>
                    <a:pt x="55" y="39"/>
                  </a:cubicBezTo>
                  <a:cubicBezTo>
                    <a:pt x="55" y="40"/>
                    <a:pt x="57" y="41"/>
                    <a:pt x="57" y="43"/>
                  </a:cubicBezTo>
                  <a:cubicBezTo>
                    <a:pt x="54" y="43"/>
                    <a:pt x="56" y="47"/>
                    <a:pt x="55" y="47"/>
                  </a:cubicBezTo>
                  <a:cubicBezTo>
                    <a:pt x="53" y="48"/>
                    <a:pt x="51" y="45"/>
                    <a:pt x="50" y="46"/>
                  </a:cubicBezTo>
                  <a:cubicBezTo>
                    <a:pt x="48" y="46"/>
                    <a:pt x="49" y="49"/>
                    <a:pt x="49" y="50"/>
                  </a:cubicBezTo>
                  <a:cubicBezTo>
                    <a:pt x="48" y="53"/>
                    <a:pt x="49" y="55"/>
                    <a:pt x="49" y="5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57" name="Freeform 2621"/>
            <p:cNvSpPr>
              <a:spLocks noChangeAspect="1"/>
            </p:cNvSpPr>
            <p:nvPr/>
          </p:nvSpPr>
          <p:spPr bwMode="auto">
            <a:xfrm>
              <a:off x="22484333" y="7724120"/>
              <a:ext cx="1440120" cy="895784"/>
            </a:xfrm>
            <a:custGeom>
              <a:avLst/>
              <a:gdLst>
                <a:gd name="T0" fmla="*/ 210 w 179"/>
                <a:gd name="T1" fmla="*/ 107 h 122"/>
                <a:gd name="T2" fmla="*/ 198 w 179"/>
                <a:gd name="T3" fmla="*/ 107 h 122"/>
                <a:gd name="T4" fmla="*/ 190 w 179"/>
                <a:gd name="T5" fmla="*/ 108 h 122"/>
                <a:gd name="T6" fmla="*/ 184 w 179"/>
                <a:gd name="T7" fmla="*/ 124 h 122"/>
                <a:gd name="T8" fmla="*/ 167 w 179"/>
                <a:gd name="T9" fmla="*/ 136 h 122"/>
                <a:gd name="T10" fmla="*/ 161 w 179"/>
                <a:gd name="T11" fmla="*/ 147 h 122"/>
                <a:gd name="T12" fmla="*/ 153 w 179"/>
                <a:gd name="T13" fmla="*/ 146 h 122"/>
                <a:gd name="T14" fmla="*/ 141 w 179"/>
                <a:gd name="T15" fmla="*/ 142 h 122"/>
                <a:gd name="T16" fmla="*/ 137 w 179"/>
                <a:gd name="T17" fmla="*/ 128 h 122"/>
                <a:gd name="T18" fmla="*/ 120 w 179"/>
                <a:gd name="T19" fmla="*/ 118 h 122"/>
                <a:gd name="T20" fmla="*/ 106 w 179"/>
                <a:gd name="T21" fmla="*/ 111 h 122"/>
                <a:gd name="T22" fmla="*/ 98 w 179"/>
                <a:gd name="T23" fmla="*/ 102 h 122"/>
                <a:gd name="T24" fmla="*/ 76 w 179"/>
                <a:gd name="T25" fmla="*/ 95 h 122"/>
                <a:gd name="T26" fmla="*/ 65 w 179"/>
                <a:gd name="T27" fmla="*/ 89 h 122"/>
                <a:gd name="T28" fmla="*/ 44 w 179"/>
                <a:gd name="T29" fmla="*/ 96 h 122"/>
                <a:gd name="T30" fmla="*/ 29 w 179"/>
                <a:gd name="T31" fmla="*/ 107 h 122"/>
                <a:gd name="T32" fmla="*/ 24 w 179"/>
                <a:gd name="T33" fmla="*/ 86 h 122"/>
                <a:gd name="T34" fmla="*/ 19 w 179"/>
                <a:gd name="T35" fmla="*/ 66 h 122"/>
                <a:gd name="T36" fmla="*/ 13 w 179"/>
                <a:gd name="T37" fmla="*/ 71 h 122"/>
                <a:gd name="T38" fmla="*/ 13 w 179"/>
                <a:gd name="T39" fmla="*/ 60 h 122"/>
                <a:gd name="T40" fmla="*/ 20 w 179"/>
                <a:gd name="T41" fmla="*/ 63 h 122"/>
                <a:gd name="T42" fmla="*/ 17 w 179"/>
                <a:gd name="T43" fmla="*/ 55 h 122"/>
                <a:gd name="T44" fmla="*/ 6 w 179"/>
                <a:gd name="T45" fmla="*/ 55 h 122"/>
                <a:gd name="T46" fmla="*/ 5 w 179"/>
                <a:gd name="T47" fmla="*/ 39 h 122"/>
                <a:gd name="T48" fmla="*/ 10 w 179"/>
                <a:gd name="T49" fmla="*/ 40 h 122"/>
                <a:gd name="T50" fmla="*/ 20 w 179"/>
                <a:gd name="T51" fmla="*/ 37 h 122"/>
                <a:gd name="T52" fmla="*/ 29 w 179"/>
                <a:gd name="T53" fmla="*/ 41 h 122"/>
                <a:gd name="T54" fmla="*/ 32 w 179"/>
                <a:gd name="T55" fmla="*/ 37 h 122"/>
                <a:gd name="T56" fmla="*/ 34 w 179"/>
                <a:gd name="T57" fmla="*/ 30 h 122"/>
                <a:gd name="T58" fmla="*/ 19 w 179"/>
                <a:gd name="T59" fmla="*/ 11 h 122"/>
                <a:gd name="T60" fmla="*/ 5 w 179"/>
                <a:gd name="T61" fmla="*/ 18 h 122"/>
                <a:gd name="T62" fmla="*/ 4 w 179"/>
                <a:gd name="T63" fmla="*/ 31 h 122"/>
                <a:gd name="T64" fmla="*/ 0 w 179"/>
                <a:gd name="T65" fmla="*/ 19 h 122"/>
                <a:gd name="T66" fmla="*/ 11 w 179"/>
                <a:gd name="T67" fmla="*/ 7 h 122"/>
                <a:gd name="T68" fmla="*/ 30 w 179"/>
                <a:gd name="T69" fmla="*/ 11 h 122"/>
                <a:gd name="T70" fmla="*/ 41 w 179"/>
                <a:gd name="T71" fmla="*/ 29 h 122"/>
                <a:gd name="T72" fmla="*/ 50 w 179"/>
                <a:gd name="T73" fmla="*/ 28 h 122"/>
                <a:gd name="T74" fmla="*/ 66 w 179"/>
                <a:gd name="T75" fmla="*/ 31 h 122"/>
                <a:gd name="T76" fmla="*/ 66 w 179"/>
                <a:gd name="T77" fmla="*/ 20 h 122"/>
                <a:gd name="T78" fmla="*/ 73 w 179"/>
                <a:gd name="T79" fmla="*/ 11 h 122"/>
                <a:gd name="T80" fmla="*/ 84 w 179"/>
                <a:gd name="T81" fmla="*/ 10 h 122"/>
                <a:gd name="T82" fmla="*/ 89 w 179"/>
                <a:gd name="T83" fmla="*/ 1 h 122"/>
                <a:gd name="T84" fmla="*/ 96 w 179"/>
                <a:gd name="T85" fmla="*/ 10 h 122"/>
                <a:gd name="T86" fmla="*/ 106 w 179"/>
                <a:gd name="T87" fmla="*/ 19 h 122"/>
                <a:gd name="T88" fmla="*/ 111 w 179"/>
                <a:gd name="T89" fmla="*/ 30 h 122"/>
                <a:gd name="T90" fmla="*/ 130 w 179"/>
                <a:gd name="T91" fmla="*/ 30 h 122"/>
                <a:gd name="T92" fmla="*/ 142 w 179"/>
                <a:gd name="T93" fmla="*/ 35 h 122"/>
                <a:gd name="T94" fmla="*/ 147 w 179"/>
                <a:gd name="T95" fmla="*/ 46 h 122"/>
                <a:gd name="T96" fmla="*/ 150 w 179"/>
                <a:gd name="T97" fmla="*/ 53 h 122"/>
                <a:gd name="T98" fmla="*/ 166 w 179"/>
                <a:gd name="T99" fmla="*/ 69 h 122"/>
                <a:gd name="T100" fmla="*/ 198 w 179"/>
                <a:gd name="T101" fmla="*/ 90 h 122"/>
                <a:gd name="T102" fmla="*/ 213 w 179"/>
                <a:gd name="T103" fmla="*/ 96 h 122"/>
                <a:gd name="T104" fmla="*/ 214 w 179"/>
                <a:gd name="T105" fmla="*/ 104 h 1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9"/>
                <a:gd name="T160" fmla="*/ 0 h 122"/>
                <a:gd name="T161" fmla="*/ 179 w 179"/>
                <a:gd name="T162" fmla="*/ 122 h 1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9" h="122">
                  <a:moveTo>
                    <a:pt x="179" y="89"/>
                  </a:moveTo>
                  <a:cubicBezTo>
                    <a:pt x="177" y="89"/>
                    <a:pt x="176" y="89"/>
                    <a:pt x="175" y="89"/>
                  </a:cubicBezTo>
                  <a:cubicBezTo>
                    <a:pt x="173" y="88"/>
                    <a:pt x="171" y="86"/>
                    <a:pt x="168" y="86"/>
                  </a:cubicBezTo>
                  <a:cubicBezTo>
                    <a:pt x="167" y="86"/>
                    <a:pt x="166" y="88"/>
                    <a:pt x="165" y="89"/>
                  </a:cubicBezTo>
                  <a:cubicBezTo>
                    <a:pt x="165" y="90"/>
                    <a:pt x="164" y="90"/>
                    <a:pt x="163" y="90"/>
                  </a:cubicBezTo>
                  <a:cubicBezTo>
                    <a:pt x="161" y="90"/>
                    <a:pt x="160" y="90"/>
                    <a:pt x="158" y="90"/>
                  </a:cubicBezTo>
                  <a:cubicBezTo>
                    <a:pt x="157" y="91"/>
                    <a:pt x="156" y="92"/>
                    <a:pt x="156" y="93"/>
                  </a:cubicBezTo>
                  <a:cubicBezTo>
                    <a:pt x="154" y="96"/>
                    <a:pt x="155" y="100"/>
                    <a:pt x="153" y="103"/>
                  </a:cubicBezTo>
                  <a:cubicBezTo>
                    <a:pt x="151" y="106"/>
                    <a:pt x="148" y="109"/>
                    <a:pt x="144" y="111"/>
                  </a:cubicBezTo>
                  <a:cubicBezTo>
                    <a:pt x="143" y="112"/>
                    <a:pt x="140" y="112"/>
                    <a:pt x="139" y="113"/>
                  </a:cubicBezTo>
                  <a:cubicBezTo>
                    <a:pt x="138" y="114"/>
                    <a:pt x="139" y="116"/>
                    <a:pt x="138" y="117"/>
                  </a:cubicBezTo>
                  <a:cubicBezTo>
                    <a:pt x="137" y="119"/>
                    <a:pt x="136" y="121"/>
                    <a:pt x="134" y="122"/>
                  </a:cubicBezTo>
                  <a:cubicBezTo>
                    <a:pt x="133" y="122"/>
                    <a:pt x="132" y="121"/>
                    <a:pt x="131" y="121"/>
                  </a:cubicBezTo>
                  <a:cubicBezTo>
                    <a:pt x="130" y="121"/>
                    <a:pt x="128" y="122"/>
                    <a:pt x="127" y="121"/>
                  </a:cubicBezTo>
                  <a:cubicBezTo>
                    <a:pt x="125" y="121"/>
                    <a:pt x="123" y="120"/>
                    <a:pt x="121" y="119"/>
                  </a:cubicBezTo>
                  <a:cubicBezTo>
                    <a:pt x="120" y="119"/>
                    <a:pt x="118" y="118"/>
                    <a:pt x="117" y="118"/>
                  </a:cubicBezTo>
                  <a:cubicBezTo>
                    <a:pt x="116" y="116"/>
                    <a:pt x="114" y="114"/>
                    <a:pt x="114" y="112"/>
                  </a:cubicBezTo>
                  <a:cubicBezTo>
                    <a:pt x="114" y="110"/>
                    <a:pt x="114" y="108"/>
                    <a:pt x="114" y="106"/>
                  </a:cubicBezTo>
                  <a:cubicBezTo>
                    <a:pt x="114" y="104"/>
                    <a:pt x="114" y="102"/>
                    <a:pt x="113" y="101"/>
                  </a:cubicBezTo>
                  <a:cubicBezTo>
                    <a:pt x="109" y="99"/>
                    <a:pt x="104" y="100"/>
                    <a:pt x="100" y="98"/>
                  </a:cubicBezTo>
                  <a:cubicBezTo>
                    <a:pt x="98" y="98"/>
                    <a:pt x="98" y="94"/>
                    <a:pt x="96" y="93"/>
                  </a:cubicBezTo>
                  <a:cubicBezTo>
                    <a:pt x="94" y="92"/>
                    <a:pt x="90" y="94"/>
                    <a:pt x="88" y="92"/>
                  </a:cubicBezTo>
                  <a:cubicBezTo>
                    <a:pt x="86" y="91"/>
                    <a:pt x="89" y="89"/>
                    <a:pt x="88" y="87"/>
                  </a:cubicBezTo>
                  <a:cubicBezTo>
                    <a:pt x="87" y="86"/>
                    <a:pt x="84" y="86"/>
                    <a:pt x="82" y="85"/>
                  </a:cubicBezTo>
                  <a:cubicBezTo>
                    <a:pt x="79" y="84"/>
                    <a:pt x="76" y="83"/>
                    <a:pt x="74" y="82"/>
                  </a:cubicBezTo>
                  <a:cubicBezTo>
                    <a:pt x="70" y="81"/>
                    <a:pt x="67" y="80"/>
                    <a:pt x="63" y="79"/>
                  </a:cubicBezTo>
                  <a:cubicBezTo>
                    <a:pt x="62" y="78"/>
                    <a:pt x="61" y="77"/>
                    <a:pt x="60" y="76"/>
                  </a:cubicBezTo>
                  <a:cubicBezTo>
                    <a:pt x="58" y="75"/>
                    <a:pt x="56" y="74"/>
                    <a:pt x="54" y="74"/>
                  </a:cubicBezTo>
                  <a:cubicBezTo>
                    <a:pt x="51" y="74"/>
                    <a:pt x="51" y="76"/>
                    <a:pt x="49" y="77"/>
                  </a:cubicBezTo>
                  <a:cubicBezTo>
                    <a:pt x="45" y="78"/>
                    <a:pt x="40" y="77"/>
                    <a:pt x="37" y="80"/>
                  </a:cubicBezTo>
                  <a:cubicBezTo>
                    <a:pt x="35" y="81"/>
                    <a:pt x="36" y="85"/>
                    <a:pt x="34" y="86"/>
                  </a:cubicBezTo>
                  <a:cubicBezTo>
                    <a:pt x="31" y="88"/>
                    <a:pt x="27" y="88"/>
                    <a:pt x="24" y="89"/>
                  </a:cubicBezTo>
                  <a:cubicBezTo>
                    <a:pt x="23" y="86"/>
                    <a:pt x="22" y="84"/>
                    <a:pt x="21" y="81"/>
                  </a:cubicBezTo>
                  <a:cubicBezTo>
                    <a:pt x="21" y="78"/>
                    <a:pt x="20" y="74"/>
                    <a:pt x="20" y="71"/>
                  </a:cubicBezTo>
                  <a:cubicBezTo>
                    <a:pt x="20" y="68"/>
                    <a:pt x="22" y="65"/>
                    <a:pt x="21" y="62"/>
                  </a:cubicBezTo>
                  <a:cubicBezTo>
                    <a:pt x="20" y="60"/>
                    <a:pt x="18" y="57"/>
                    <a:pt x="16" y="55"/>
                  </a:cubicBezTo>
                  <a:cubicBezTo>
                    <a:pt x="15" y="54"/>
                    <a:pt x="13" y="55"/>
                    <a:pt x="12" y="56"/>
                  </a:cubicBezTo>
                  <a:cubicBezTo>
                    <a:pt x="11" y="56"/>
                    <a:pt x="12" y="58"/>
                    <a:pt x="11" y="59"/>
                  </a:cubicBezTo>
                  <a:cubicBezTo>
                    <a:pt x="10" y="59"/>
                    <a:pt x="10" y="57"/>
                    <a:pt x="10" y="56"/>
                  </a:cubicBezTo>
                  <a:cubicBezTo>
                    <a:pt x="10" y="54"/>
                    <a:pt x="9" y="51"/>
                    <a:pt x="11" y="50"/>
                  </a:cubicBezTo>
                  <a:cubicBezTo>
                    <a:pt x="12" y="49"/>
                    <a:pt x="13" y="52"/>
                    <a:pt x="14" y="53"/>
                  </a:cubicBezTo>
                  <a:cubicBezTo>
                    <a:pt x="15" y="53"/>
                    <a:pt x="17" y="53"/>
                    <a:pt x="17" y="52"/>
                  </a:cubicBezTo>
                  <a:cubicBezTo>
                    <a:pt x="17" y="51"/>
                    <a:pt x="15" y="51"/>
                    <a:pt x="14" y="50"/>
                  </a:cubicBezTo>
                  <a:cubicBezTo>
                    <a:pt x="14" y="48"/>
                    <a:pt x="15" y="46"/>
                    <a:pt x="14" y="46"/>
                  </a:cubicBezTo>
                  <a:cubicBezTo>
                    <a:pt x="11" y="46"/>
                    <a:pt x="10" y="49"/>
                    <a:pt x="7" y="49"/>
                  </a:cubicBezTo>
                  <a:cubicBezTo>
                    <a:pt x="6" y="49"/>
                    <a:pt x="5" y="47"/>
                    <a:pt x="5" y="46"/>
                  </a:cubicBezTo>
                  <a:cubicBezTo>
                    <a:pt x="4" y="44"/>
                    <a:pt x="3" y="42"/>
                    <a:pt x="3" y="40"/>
                  </a:cubicBezTo>
                  <a:cubicBezTo>
                    <a:pt x="3" y="37"/>
                    <a:pt x="4" y="35"/>
                    <a:pt x="4" y="32"/>
                  </a:cubicBezTo>
                  <a:cubicBezTo>
                    <a:pt x="5" y="31"/>
                    <a:pt x="4" y="28"/>
                    <a:pt x="5" y="29"/>
                  </a:cubicBezTo>
                  <a:cubicBezTo>
                    <a:pt x="7" y="29"/>
                    <a:pt x="6" y="32"/>
                    <a:pt x="8" y="33"/>
                  </a:cubicBezTo>
                  <a:cubicBezTo>
                    <a:pt x="10" y="34"/>
                    <a:pt x="12" y="34"/>
                    <a:pt x="14" y="33"/>
                  </a:cubicBezTo>
                  <a:cubicBezTo>
                    <a:pt x="15" y="33"/>
                    <a:pt x="15" y="31"/>
                    <a:pt x="17" y="31"/>
                  </a:cubicBezTo>
                  <a:cubicBezTo>
                    <a:pt x="18" y="32"/>
                    <a:pt x="17" y="34"/>
                    <a:pt x="18" y="34"/>
                  </a:cubicBezTo>
                  <a:cubicBezTo>
                    <a:pt x="20" y="35"/>
                    <a:pt x="23" y="35"/>
                    <a:pt x="24" y="34"/>
                  </a:cubicBezTo>
                  <a:cubicBezTo>
                    <a:pt x="25" y="33"/>
                    <a:pt x="22" y="31"/>
                    <a:pt x="23" y="30"/>
                  </a:cubicBezTo>
                  <a:cubicBezTo>
                    <a:pt x="24" y="29"/>
                    <a:pt x="26" y="31"/>
                    <a:pt x="27" y="31"/>
                  </a:cubicBezTo>
                  <a:cubicBezTo>
                    <a:pt x="28" y="30"/>
                    <a:pt x="30" y="30"/>
                    <a:pt x="30" y="29"/>
                  </a:cubicBezTo>
                  <a:cubicBezTo>
                    <a:pt x="30" y="27"/>
                    <a:pt x="29" y="26"/>
                    <a:pt x="28" y="25"/>
                  </a:cubicBezTo>
                  <a:cubicBezTo>
                    <a:pt x="25" y="22"/>
                    <a:pt x="21" y="21"/>
                    <a:pt x="19" y="18"/>
                  </a:cubicBezTo>
                  <a:cubicBezTo>
                    <a:pt x="17" y="16"/>
                    <a:pt x="19" y="11"/>
                    <a:pt x="16" y="9"/>
                  </a:cubicBezTo>
                  <a:cubicBezTo>
                    <a:pt x="14" y="8"/>
                    <a:pt x="11" y="8"/>
                    <a:pt x="9" y="9"/>
                  </a:cubicBezTo>
                  <a:cubicBezTo>
                    <a:pt x="6" y="11"/>
                    <a:pt x="5" y="13"/>
                    <a:pt x="4" y="15"/>
                  </a:cubicBezTo>
                  <a:cubicBezTo>
                    <a:pt x="4" y="17"/>
                    <a:pt x="5" y="19"/>
                    <a:pt x="4" y="21"/>
                  </a:cubicBezTo>
                  <a:cubicBezTo>
                    <a:pt x="4" y="23"/>
                    <a:pt x="5" y="25"/>
                    <a:pt x="3" y="26"/>
                  </a:cubicBezTo>
                  <a:cubicBezTo>
                    <a:pt x="2" y="26"/>
                    <a:pt x="3" y="23"/>
                    <a:pt x="2" y="22"/>
                  </a:cubicBezTo>
                  <a:cubicBezTo>
                    <a:pt x="1" y="20"/>
                    <a:pt x="1" y="18"/>
                    <a:pt x="0" y="16"/>
                  </a:cubicBezTo>
                  <a:cubicBezTo>
                    <a:pt x="1" y="14"/>
                    <a:pt x="1" y="12"/>
                    <a:pt x="3" y="11"/>
                  </a:cubicBezTo>
                  <a:cubicBezTo>
                    <a:pt x="4" y="9"/>
                    <a:pt x="6" y="7"/>
                    <a:pt x="9" y="6"/>
                  </a:cubicBezTo>
                  <a:cubicBezTo>
                    <a:pt x="11" y="6"/>
                    <a:pt x="14" y="6"/>
                    <a:pt x="16" y="6"/>
                  </a:cubicBezTo>
                  <a:cubicBezTo>
                    <a:pt x="19" y="7"/>
                    <a:pt x="23" y="7"/>
                    <a:pt x="25" y="9"/>
                  </a:cubicBezTo>
                  <a:cubicBezTo>
                    <a:pt x="27" y="11"/>
                    <a:pt x="27" y="14"/>
                    <a:pt x="29" y="17"/>
                  </a:cubicBezTo>
                  <a:cubicBezTo>
                    <a:pt x="30" y="19"/>
                    <a:pt x="31" y="22"/>
                    <a:pt x="34" y="24"/>
                  </a:cubicBezTo>
                  <a:cubicBezTo>
                    <a:pt x="35" y="25"/>
                    <a:pt x="37" y="24"/>
                    <a:pt x="38" y="24"/>
                  </a:cubicBezTo>
                  <a:cubicBezTo>
                    <a:pt x="40" y="24"/>
                    <a:pt x="41" y="24"/>
                    <a:pt x="42" y="23"/>
                  </a:cubicBezTo>
                  <a:cubicBezTo>
                    <a:pt x="43" y="24"/>
                    <a:pt x="45" y="23"/>
                    <a:pt x="46" y="24"/>
                  </a:cubicBezTo>
                  <a:cubicBezTo>
                    <a:pt x="49" y="25"/>
                    <a:pt x="52" y="26"/>
                    <a:pt x="55" y="26"/>
                  </a:cubicBezTo>
                  <a:cubicBezTo>
                    <a:pt x="56" y="26"/>
                    <a:pt x="57" y="26"/>
                    <a:pt x="57" y="25"/>
                  </a:cubicBezTo>
                  <a:cubicBezTo>
                    <a:pt x="57" y="23"/>
                    <a:pt x="55" y="20"/>
                    <a:pt x="55" y="17"/>
                  </a:cubicBezTo>
                  <a:cubicBezTo>
                    <a:pt x="54" y="15"/>
                    <a:pt x="54" y="12"/>
                    <a:pt x="56" y="10"/>
                  </a:cubicBezTo>
                  <a:cubicBezTo>
                    <a:pt x="57" y="9"/>
                    <a:pt x="60" y="10"/>
                    <a:pt x="61" y="9"/>
                  </a:cubicBezTo>
                  <a:cubicBezTo>
                    <a:pt x="63" y="8"/>
                    <a:pt x="62" y="4"/>
                    <a:pt x="64" y="4"/>
                  </a:cubicBezTo>
                  <a:cubicBezTo>
                    <a:pt x="67" y="3"/>
                    <a:pt x="68" y="9"/>
                    <a:pt x="70" y="8"/>
                  </a:cubicBezTo>
                  <a:cubicBezTo>
                    <a:pt x="72" y="7"/>
                    <a:pt x="67" y="4"/>
                    <a:pt x="68" y="2"/>
                  </a:cubicBezTo>
                  <a:cubicBezTo>
                    <a:pt x="68" y="0"/>
                    <a:pt x="72" y="0"/>
                    <a:pt x="74" y="1"/>
                  </a:cubicBezTo>
                  <a:cubicBezTo>
                    <a:pt x="75" y="1"/>
                    <a:pt x="74" y="3"/>
                    <a:pt x="75" y="4"/>
                  </a:cubicBezTo>
                  <a:cubicBezTo>
                    <a:pt x="76" y="6"/>
                    <a:pt x="79" y="7"/>
                    <a:pt x="80" y="8"/>
                  </a:cubicBezTo>
                  <a:cubicBezTo>
                    <a:pt x="84" y="9"/>
                    <a:pt x="88" y="10"/>
                    <a:pt x="90" y="12"/>
                  </a:cubicBezTo>
                  <a:cubicBezTo>
                    <a:pt x="90" y="15"/>
                    <a:pt x="88" y="15"/>
                    <a:pt x="88" y="16"/>
                  </a:cubicBezTo>
                  <a:cubicBezTo>
                    <a:pt x="90" y="18"/>
                    <a:pt x="94" y="18"/>
                    <a:pt x="95" y="21"/>
                  </a:cubicBezTo>
                  <a:cubicBezTo>
                    <a:pt x="96" y="23"/>
                    <a:pt x="92" y="23"/>
                    <a:pt x="92" y="25"/>
                  </a:cubicBezTo>
                  <a:cubicBezTo>
                    <a:pt x="92" y="27"/>
                    <a:pt x="95" y="26"/>
                    <a:pt x="96" y="26"/>
                  </a:cubicBezTo>
                  <a:cubicBezTo>
                    <a:pt x="100" y="26"/>
                    <a:pt x="104" y="26"/>
                    <a:pt x="108" y="25"/>
                  </a:cubicBezTo>
                  <a:cubicBezTo>
                    <a:pt x="110" y="25"/>
                    <a:pt x="110" y="21"/>
                    <a:pt x="111" y="22"/>
                  </a:cubicBezTo>
                  <a:cubicBezTo>
                    <a:pt x="114" y="23"/>
                    <a:pt x="116" y="26"/>
                    <a:pt x="118" y="29"/>
                  </a:cubicBezTo>
                  <a:cubicBezTo>
                    <a:pt x="119" y="30"/>
                    <a:pt x="118" y="30"/>
                    <a:pt x="119" y="31"/>
                  </a:cubicBezTo>
                  <a:cubicBezTo>
                    <a:pt x="119" y="33"/>
                    <a:pt x="120" y="36"/>
                    <a:pt x="122" y="38"/>
                  </a:cubicBezTo>
                  <a:cubicBezTo>
                    <a:pt x="122" y="39"/>
                    <a:pt x="124" y="37"/>
                    <a:pt x="125" y="38"/>
                  </a:cubicBezTo>
                  <a:cubicBezTo>
                    <a:pt x="126" y="40"/>
                    <a:pt x="124" y="42"/>
                    <a:pt x="125" y="44"/>
                  </a:cubicBezTo>
                  <a:cubicBezTo>
                    <a:pt x="125" y="45"/>
                    <a:pt x="126" y="47"/>
                    <a:pt x="128" y="48"/>
                  </a:cubicBezTo>
                  <a:cubicBezTo>
                    <a:pt x="131" y="51"/>
                    <a:pt x="134" y="54"/>
                    <a:pt x="138" y="57"/>
                  </a:cubicBezTo>
                  <a:cubicBezTo>
                    <a:pt x="142" y="59"/>
                    <a:pt x="145" y="62"/>
                    <a:pt x="149" y="64"/>
                  </a:cubicBezTo>
                  <a:cubicBezTo>
                    <a:pt x="154" y="68"/>
                    <a:pt x="160" y="72"/>
                    <a:pt x="165" y="75"/>
                  </a:cubicBezTo>
                  <a:cubicBezTo>
                    <a:pt x="166" y="75"/>
                    <a:pt x="168" y="74"/>
                    <a:pt x="169" y="75"/>
                  </a:cubicBezTo>
                  <a:cubicBezTo>
                    <a:pt x="172" y="76"/>
                    <a:pt x="174" y="78"/>
                    <a:pt x="177" y="80"/>
                  </a:cubicBezTo>
                  <a:cubicBezTo>
                    <a:pt x="177" y="80"/>
                    <a:pt x="178" y="80"/>
                    <a:pt x="178" y="81"/>
                  </a:cubicBezTo>
                  <a:cubicBezTo>
                    <a:pt x="179" y="82"/>
                    <a:pt x="178" y="84"/>
                    <a:pt x="178" y="86"/>
                  </a:cubicBezTo>
                  <a:cubicBezTo>
                    <a:pt x="178" y="87"/>
                    <a:pt x="178" y="88"/>
                    <a:pt x="179" y="89"/>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58" name="Freeform 2622"/>
            <p:cNvSpPr>
              <a:spLocks noChangeAspect="1"/>
            </p:cNvSpPr>
            <p:nvPr/>
          </p:nvSpPr>
          <p:spPr bwMode="auto">
            <a:xfrm>
              <a:off x="22792333" y="7356208"/>
              <a:ext cx="1739803" cy="1031749"/>
            </a:xfrm>
            <a:custGeom>
              <a:avLst/>
              <a:gdLst>
                <a:gd name="T0" fmla="*/ 176 w 216"/>
                <a:gd name="T1" fmla="*/ 166 h 140"/>
                <a:gd name="T2" fmla="*/ 185 w 216"/>
                <a:gd name="T3" fmla="*/ 166 h 140"/>
                <a:gd name="T4" fmla="*/ 194 w 216"/>
                <a:gd name="T5" fmla="*/ 150 h 140"/>
                <a:gd name="T6" fmla="*/ 188 w 216"/>
                <a:gd name="T7" fmla="*/ 140 h 140"/>
                <a:gd name="T8" fmla="*/ 181 w 216"/>
                <a:gd name="T9" fmla="*/ 133 h 140"/>
                <a:gd name="T10" fmla="*/ 181 w 216"/>
                <a:gd name="T11" fmla="*/ 125 h 140"/>
                <a:gd name="T12" fmla="*/ 195 w 216"/>
                <a:gd name="T13" fmla="*/ 118 h 140"/>
                <a:gd name="T14" fmla="*/ 193 w 216"/>
                <a:gd name="T15" fmla="*/ 113 h 140"/>
                <a:gd name="T16" fmla="*/ 205 w 216"/>
                <a:gd name="T17" fmla="*/ 103 h 140"/>
                <a:gd name="T18" fmla="*/ 217 w 216"/>
                <a:gd name="T19" fmla="*/ 98 h 140"/>
                <a:gd name="T20" fmla="*/ 223 w 216"/>
                <a:gd name="T21" fmla="*/ 108 h 140"/>
                <a:gd name="T22" fmla="*/ 229 w 216"/>
                <a:gd name="T23" fmla="*/ 113 h 140"/>
                <a:gd name="T24" fmla="*/ 236 w 216"/>
                <a:gd name="T25" fmla="*/ 113 h 140"/>
                <a:gd name="T26" fmla="*/ 248 w 216"/>
                <a:gd name="T27" fmla="*/ 106 h 140"/>
                <a:gd name="T28" fmla="*/ 259 w 216"/>
                <a:gd name="T29" fmla="*/ 97 h 140"/>
                <a:gd name="T30" fmla="*/ 242 w 216"/>
                <a:gd name="T31" fmla="*/ 94 h 140"/>
                <a:gd name="T32" fmla="*/ 232 w 216"/>
                <a:gd name="T33" fmla="*/ 95 h 140"/>
                <a:gd name="T34" fmla="*/ 223 w 216"/>
                <a:gd name="T35" fmla="*/ 88 h 140"/>
                <a:gd name="T36" fmla="*/ 215 w 216"/>
                <a:gd name="T37" fmla="*/ 83 h 140"/>
                <a:gd name="T38" fmla="*/ 221 w 216"/>
                <a:gd name="T39" fmla="*/ 68 h 140"/>
                <a:gd name="T40" fmla="*/ 211 w 216"/>
                <a:gd name="T41" fmla="*/ 74 h 140"/>
                <a:gd name="T42" fmla="*/ 191 w 216"/>
                <a:gd name="T43" fmla="*/ 98 h 140"/>
                <a:gd name="T44" fmla="*/ 183 w 216"/>
                <a:gd name="T45" fmla="*/ 90 h 140"/>
                <a:gd name="T46" fmla="*/ 163 w 216"/>
                <a:gd name="T47" fmla="*/ 92 h 140"/>
                <a:gd name="T48" fmla="*/ 155 w 216"/>
                <a:gd name="T49" fmla="*/ 83 h 140"/>
                <a:gd name="T50" fmla="*/ 147 w 216"/>
                <a:gd name="T51" fmla="*/ 72 h 140"/>
                <a:gd name="T52" fmla="*/ 148 w 216"/>
                <a:gd name="T53" fmla="*/ 60 h 140"/>
                <a:gd name="T54" fmla="*/ 136 w 216"/>
                <a:gd name="T55" fmla="*/ 48 h 140"/>
                <a:gd name="T56" fmla="*/ 124 w 216"/>
                <a:gd name="T57" fmla="*/ 46 h 140"/>
                <a:gd name="T58" fmla="*/ 84 w 216"/>
                <a:gd name="T59" fmla="*/ 47 h 140"/>
                <a:gd name="T60" fmla="*/ 36 w 216"/>
                <a:gd name="T61" fmla="*/ 0 h 140"/>
                <a:gd name="T62" fmla="*/ 0 w 216"/>
                <a:gd name="T63" fmla="*/ 11 h 140"/>
                <a:gd name="T64" fmla="*/ 10 w 216"/>
                <a:gd name="T65" fmla="*/ 89 h 140"/>
                <a:gd name="T66" fmla="*/ 23 w 216"/>
                <a:gd name="T67" fmla="*/ 90 h 140"/>
                <a:gd name="T68" fmla="*/ 22 w 216"/>
                <a:gd name="T69" fmla="*/ 72 h 140"/>
                <a:gd name="T70" fmla="*/ 31 w 216"/>
                <a:gd name="T71" fmla="*/ 65 h 140"/>
                <a:gd name="T72" fmla="*/ 36 w 216"/>
                <a:gd name="T73" fmla="*/ 62 h 140"/>
                <a:gd name="T74" fmla="*/ 45 w 216"/>
                <a:gd name="T75" fmla="*/ 65 h 140"/>
                <a:gd name="T76" fmla="*/ 63 w 216"/>
                <a:gd name="T77" fmla="*/ 74 h 140"/>
                <a:gd name="T78" fmla="*/ 69 w 216"/>
                <a:gd name="T79" fmla="*/ 85 h 140"/>
                <a:gd name="T80" fmla="*/ 70 w 216"/>
                <a:gd name="T81" fmla="*/ 91 h 140"/>
                <a:gd name="T82" fmla="*/ 88 w 216"/>
                <a:gd name="T83" fmla="*/ 86 h 140"/>
                <a:gd name="T84" fmla="*/ 98 w 216"/>
                <a:gd name="T85" fmla="*/ 97 h 140"/>
                <a:gd name="T86" fmla="*/ 105 w 216"/>
                <a:gd name="T87" fmla="*/ 106 h 140"/>
                <a:gd name="T88" fmla="*/ 108 w 216"/>
                <a:gd name="T89" fmla="*/ 118 h 140"/>
                <a:gd name="T90" fmla="*/ 134 w 216"/>
                <a:gd name="T91" fmla="*/ 137 h 140"/>
                <a:gd name="T92" fmla="*/ 158 w 216"/>
                <a:gd name="T93" fmla="*/ 150 h 140"/>
                <a:gd name="T94" fmla="*/ 169 w 216"/>
                <a:gd name="T95" fmla="*/ 157 h 140"/>
                <a:gd name="T96" fmla="*/ 170 w 216"/>
                <a:gd name="T97" fmla="*/ 167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6"/>
                <a:gd name="T148" fmla="*/ 0 h 140"/>
                <a:gd name="T149" fmla="*/ 216 w 216"/>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6" h="140">
                  <a:moveTo>
                    <a:pt x="141" y="139"/>
                  </a:moveTo>
                  <a:cubicBezTo>
                    <a:pt x="142" y="139"/>
                    <a:pt x="144" y="138"/>
                    <a:pt x="146" y="138"/>
                  </a:cubicBezTo>
                  <a:cubicBezTo>
                    <a:pt x="148" y="138"/>
                    <a:pt x="148" y="140"/>
                    <a:pt x="150" y="140"/>
                  </a:cubicBezTo>
                  <a:cubicBezTo>
                    <a:pt x="151" y="140"/>
                    <a:pt x="153" y="139"/>
                    <a:pt x="154" y="138"/>
                  </a:cubicBezTo>
                  <a:cubicBezTo>
                    <a:pt x="154" y="137"/>
                    <a:pt x="154" y="135"/>
                    <a:pt x="154" y="134"/>
                  </a:cubicBezTo>
                  <a:cubicBezTo>
                    <a:pt x="156" y="131"/>
                    <a:pt x="159" y="129"/>
                    <a:pt x="161" y="125"/>
                  </a:cubicBezTo>
                  <a:cubicBezTo>
                    <a:pt x="161" y="124"/>
                    <a:pt x="160" y="122"/>
                    <a:pt x="160" y="121"/>
                  </a:cubicBezTo>
                  <a:cubicBezTo>
                    <a:pt x="159" y="120"/>
                    <a:pt x="157" y="119"/>
                    <a:pt x="156" y="117"/>
                  </a:cubicBezTo>
                  <a:cubicBezTo>
                    <a:pt x="156" y="116"/>
                    <a:pt x="158" y="113"/>
                    <a:pt x="156" y="112"/>
                  </a:cubicBezTo>
                  <a:cubicBezTo>
                    <a:pt x="155" y="110"/>
                    <a:pt x="152" y="112"/>
                    <a:pt x="150" y="111"/>
                  </a:cubicBezTo>
                  <a:cubicBezTo>
                    <a:pt x="149" y="111"/>
                    <a:pt x="148" y="110"/>
                    <a:pt x="148" y="109"/>
                  </a:cubicBezTo>
                  <a:cubicBezTo>
                    <a:pt x="148" y="107"/>
                    <a:pt x="148" y="105"/>
                    <a:pt x="150" y="104"/>
                  </a:cubicBezTo>
                  <a:cubicBezTo>
                    <a:pt x="153" y="103"/>
                    <a:pt x="156" y="104"/>
                    <a:pt x="159" y="103"/>
                  </a:cubicBezTo>
                  <a:cubicBezTo>
                    <a:pt x="161" y="102"/>
                    <a:pt x="161" y="100"/>
                    <a:pt x="162" y="98"/>
                  </a:cubicBezTo>
                  <a:cubicBezTo>
                    <a:pt x="162" y="97"/>
                    <a:pt x="162" y="96"/>
                    <a:pt x="162" y="95"/>
                  </a:cubicBezTo>
                  <a:cubicBezTo>
                    <a:pt x="161" y="94"/>
                    <a:pt x="159" y="95"/>
                    <a:pt x="160" y="94"/>
                  </a:cubicBezTo>
                  <a:cubicBezTo>
                    <a:pt x="163" y="93"/>
                    <a:pt x="166" y="94"/>
                    <a:pt x="168" y="92"/>
                  </a:cubicBezTo>
                  <a:cubicBezTo>
                    <a:pt x="170" y="90"/>
                    <a:pt x="169" y="87"/>
                    <a:pt x="170" y="86"/>
                  </a:cubicBezTo>
                  <a:cubicBezTo>
                    <a:pt x="172" y="85"/>
                    <a:pt x="174" y="87"/>
                    <a:pt x="176" y="87"/>
                  </a:cubicBezTo>
                  <a:cubicBezTo>
                    <a:pt x="178" y="86"/>
                    <a:pt x="178" y="82"/>
                    <a:pt x="180" y="82"/>
                  </a:cubicBezTo>
                  <a:cubicBezTo>
                    <a:pt x="183" y="82"/>
                    <a:pt x="185" y="84"/>
                    <a:pt x="187" y="86"/>
                  </a:cubicBezTo>
                  <a:cubicBezTo>
                    <a:pt x="187" y="88"/>
                    <a:pt x="185" y="89"/>
                    <a:pt x="185" y="90"/>
                  </a:cubicBezTo>
                  <a:cubicBezTo>
                    <a:pt x="185" y="92"/>
                    <a:pt x="186" y="93"/>
                    <a:pt x="187" y="94"/>
                  </a:cubicBezTo>
                  <a:cubicBezTo>
                    <a:pt x="188" y="94"/>
                    <a:pt x="189" y="94"/>
                    <a:pt x="190" y="94"/>
                  </a:cubicBezTo>
                  <a:cubicBezTo>
                    <a:pt x="191" y="93"/>
                    <a:pt x="192" y="92"/>
                    <a:pt x="193" y="92"/>
                  </a:cubicBezTo>
                  <a:cubicBezTo>
                    <a:pt x="194" y="92"/>
                    <a:pt x="195" y="93"/>
                    <a:pt x="196" y="94"/>
                  </a:cubicBezTo>
                  <a:cubicBezTo>
                    <a:pt x="198" y="94"/>
                    <a:pt x="199" y="95"/>
                    <a:pt x="200" y="94"/>
                  </a:cubicBezTo>
                  <a:cubicBezTo>
                    <a:pt x="203" y="93"/>
                    <a:pt x="204" y="89"/>
                    <a:pt x="206" y="88"/>
                  </a:cubicBezTo>
                  <a:cubicBezTo>
                    <a:pt x="208" y="87"/>
                    <a:pt x="210" y="89"/>
                    <a:pt x="212" y="88"/>
                  </a:cubicBezTo>
                  <a:cubicBezTo>
                    <a:pt x="214" y="86"/>
                    <a:pt x="216" y="84"/>
                    <a:pt x="215" y="81"/>
                  </a:cubicBezTo>
                  <a:cubicBezTo>
                    <a:pt x="214" y="79"/>
                    <a:pt x="211" y="80"/>
                    <a:pt x="208" y="79"/>
                  </a:cubicBezTo>
                  <a:cubicBezTo>
                    <a:pt x="206" y="78"/>
                    <a:pt x="203" y="79"/>
                    <a:pt x="201" y="78"/>
                  </a:cubicBezTo>
                  <a:cubicBezTo>
                    <a:pt x="199" y="76"/>
                    <a:pt x="198" y="71"/>
                    <a:pt x="195" y="71"/>
                  </a:cubicBezTo>
                  <a:cubicBezTo>
                    <a:pt x="193" y="72"/>
                    <a:pt x="195" y="77"/>
                    <a:pt x="193" y="79"/>
                  </a:cubicBezTo>
                  <a:cubicBezTo>
                    <a:pt x="191" y="81"/>
                    <a:pt x="188" y="81"/>
                    <a:pt x="185" y="79"/>
                  </a:cubicBezTo>
                  <a:cubicBezTo>
                    <a:pt x="184" y="78"/>
                    <a:pt x="186" y="74"/>
                    <a:pt x="185" y="73"/>
                  </a:cubicBezTo>
                  <a:cubicBezTo>
                    <a:pt x="183" y="72"/>
                    <a:pt x="180" y="74"/>
                    <a:pt x="179" y="73"/>
                  </a:cubicBezTo>
                  <a:cubicBezTo>
                    <a:pt x="178" y="72"/>
                    <a:pt x="178" y="70"/>
                    <a:pt x="179" y="69"/>
                  </a:cubicBezTo>
                  <a:cubicBezTo>
                    <a:pt x="182" y="65"/>
                    <a:pt x="188" y="64"/>
                    <a:pt x="190" y="59"/>
                  </a:cubicBezTo>
                  <a:cubicBezTo>
                    <a:pt x="191" y="58"/>
                    <a:pt x="186" y="58"/>
                    <a:pt x="184" y="57"/>
                  </a:cubicBezTo>
                  <a:cubicBezTo>
                    <a:pt x="182" y="60"/>
                    <a:pt x="181" y="63"/>
                    <a:pt x="178" y="65"/>
                  </a:cubicBezTo>
                  <a:cubicBezTo>
                    <a:pt x="177" y="66"/>
                    <a:pt x="176" y="62"/>
                    <a:pt x="175" y="62"/>
                  </a:cubicBezTo>
                  <a:cubicBezTo>
                    <a:pt x="172" y="63"/>
                    <a:pt x="171" y="66"/>
                    <a:pt x="169" y="68"/>
                  </a:cubicBezTo>
                  <a:cubicBezTo>
                    <a:pt x="166" y="73"/>
                    <a:pt x="164" y="79"/>
                    <a:pt x="159" y="82"/>
                  </a:cubicBezTo>
                  <a:cubicBezTo>
                    <a:pt x="157" y="83"/>
                    <a:pt x="154" y="82"/>
                    <a:pt x="152" y="80"/>
                  </a:cubicBezTo>
                  <a:cubicBezTo>
                    <a:pt x="151" y="79"/>
                    <a:pt x="154" y="76"/>
                    <a:pt x="152" y="75"/>
                  </a:cubicBezTo>
                  <a:cubicBezTo>
                    <a:pt x="151" y="74"/>
                    <a:pt x="148" y="76"/>
                    <a:pt x="146" y="76"/>
                  </a:cubicBezTo>
                  <a:cubicBezTo>
                    <a:pt x="143" y="77"/>
                    <a:pt x="139" y="78"/>
                    <a:pt x="135" y="77"/>
                  </a:cubicBezTo>
                  <a:cubicBezTo>
                    <a:pt x="134" y="77"/>
                    <a:pt x="132" y="76"/>
                    <a:pt x="131" y="75"/>
                  </a:cubicBezTo>
                  <a:cubicBezTo>
                    <a:pt x="130" y="73"/>
                    <a:pt x="131" y="70"/>
                    <a:pt x="129" y="69"/>
                  </a:cubicBezTo>
                  <a:cubicBezTo>
                    <a:pt x="128" y="68"/>
                    <a:pt x="125" y="70"/>
                    <a:pt x="124" y="69"/>
                  </a:cubicBezTo>
                  <a:cubicBezTo>
                    <a:pt x="122" y="67"/>
                    <a:pt x="122" y="63"/>
                    <a:pt x="122" y="60"/>
                  </a:cubicBezTo>
                  <a:cubicBezTo>
                    <a:pt x="122" y="59"/>
                    <a:pt x="124" y="58"/>
                    <a:pt x="124" y="56"/>
                  </a:cubicBezTo>
                  <a:cubicBezTo>
                    <a:pt x="124" y="54"/>
                    <a:pt x="124" y="52"/>
                    <a:pt x="123" y="50"/>
                  </a:cubicBezTo>
                  <a:cubicBezTo>
                    <a:pt x="121" y="47"/>
                    <a:pt x="120" y="43"/>
                    <a:pt x="117" y="40"/>
                  </a:cubicBezTo>
                  <a:cubicBezTo>
                    <a:pt x="116" y="39"/>
                    <a:pt x="114" y="41"/>
                    <a:pt x="113" y="40"/>
                  </a:cubicBezTo>
                  <a:cubicBezTo>
                    <a:pt x="111" y="39"/>
                    <a:pt x="113" y="35"/>
                    <a:pt x="111" y="34"/>
                  </a:cubicBezTo>
                  <a:cubicBezTo>
                    <a:pt x="108" y="34"/>
                    <a:pt x="106" y="39"/>
                    <a:pt x="103" y="38"/>
                  </a:cubicBezTo>
                  <a:lnTo>
                    <a:pt x="81" y="36"/>
                  </a:lnTo>
                  <a:cubicBezTo>
                    <a:pt x="77" y="37"/>
                    <a:pt x="73" y="38"/>
                    <a:pt x="70" y="39"/>
                  </a:cubicBezTo>
                  <a:cubicBezTo>
                    <a:pt x="67" y="34"/>
                    <a:pt x="65" y="29"/>
                    <a:pt x="62" y="24"/>
                  </a:cubicBezTo>
                  <a:cubicBezTo>
                    <a:pt x="52" y="16"/>
                    <a:pt x="41" y="8"/>
                    <a:pt x="30" y="0"/>
                  </a:cubicBezTo>
                  <a:cubicBezTo>
                    <a:pt x="25" y="1"/>
                    <a:pt x="20" y="2"/>
                    <a:pt x="15" y="3"/>
                  </a:cubicBezTo>
                  <a:cubicBezTo>
                    <a:pt x="10" y="5"/>
                    <a:pt x="5" y="7"/>
                    <a:pt x="0" y="9"/>
                  </a:cubicBezTo>
                  <a:cubicBezTo>
                    <a:pt x="1" y="30"/>
                    <a:pt x="3" y="52"/>
                    <a:pt x="4" y="73"/>
                  </a:cubicBezTo>
                  <a:cubicBezTo>
                    <a:pt x="5" y="74"/>
                    <a:pt x="7" y="73"/>
                    <a:pt x="8" y="74"/>
                  </a:cubicBezTo>
                  <a:cubicBezTo>
                    <a:pt x="11" y="75"/>
                    <a:pt x="14" y="76"/>
                    <a:pt x="17" y="76"/>
                  </a:cubicBezTo>
                  <a:cubicBezTo>
                    <a:pt x="18" y="76"/>
                    <a:pt x="19" y="76"/>
                    <a:pt x="19" y="75"/>
                  </a:cubicBezTo>
                  <a:cubicBezTo>
                    <a:pt x="19" y="73"/>
                    <a:pt x="17" y="70"/>
                    <a:pt x="17" y="67"/>
                  </a:cubicBezTo>
                  <a:cubicBezTo>
                    <a:pt x="16" y="65"/>
                    <a:pt x="16" y="62"/>
                    <a:pt x="18" y="60"/>
                  </a:cubicBezTo>
                  <a:cubicBezTo>
                    <a:pt x="19" y="59"/>
                    <a:pt x="22" y="60"/>
                    <a:pt x="23" y="59"/>
                  </a:cubicBezTo>
                  <a:cubicBezTo>
                    <a:pt x="25" y="58"/>
                    <a:pt x="24" y="54"/>
                    <a:pt x="26" y="54"/>
                  </a:cubicBezTo>
                  <a:cubicBezTo>
                    <a:pt x="29" y="53"/>
                    <a:pt x="30" y="59"/>
                    <a:pt x="32" y="58"/>
                  </a:cubicBezTo>
                  <a:cubicBezTo>
                    <a:pt x="34" y="57"/>
                    <a:pt x="29" y="54"/>
                    <a:pt x="30" y="52"/>
                  </a:cubicBezTo>
                  <a:cubicBezTo>
                    <a:pt x="30" y="50"/>
                    <a:pt x="34" y="50"/>
                    <a:pt x="36" y="51"/>
                  </a:cubicBezTo>
                  <a:cubicBezTo>
                    <a:pt x="37" y="51"/>
                    <a:pt x="36" y="53"/>
                    <a:pt x="37" y="54"/>
                  </a:cubicBezTo>
                  <a:cubicBezTo>
                    <a:pt x="38" y="56"/>
                    <a:pt x="41" y="57"/>
                    <a:pt x="42" y="58"/>
                  </a:cubicBezTo>
                  <a:cubicBezTo>
                    <a:pt x="46" y="59"/>
                    <a:pt x="50" y="60"/>
                    <a:pt x="52" y="62"/>
                  </a:cubicBezTo>
                  <a:cubicBezTo>
                    <a:pt x="52" y="65"/>
                    <a:pt x="50" y="65"/>
                    <a:pt x="50" y="66"/>
                  </a:cubicBezTo>
                  <a:cubicBezTo>
                    <a:pt x="52" y="68"/>
                    <a:pt x="56" y="68"/>
                    <a:pt x="57" y="71"/>
                  </a:cubicBezTo>
                  <a:cubicBezTo>
                    <a:pt x="58" y="73"/>
                    <a:pt x="54" y="73"/>
                    <a:pt x="54" y="75"/>
                  </a:cubicBezTo>
                  <a:cubicBezTo>
                    <a:pt x="54" y="77"/>
                    <a:pt x="57" y="76"/>
                    <a:pt x="58" y="76"/>
                  </a:cubicBezTo>
                  <a:cubicBezTo>
                    <a:pt x="62" y="76"/>
                    <a:pt x="66" y="76"/>
                    <a:pt x="70" y="75"/>
                  </a:cubicBezTo>
                  <a:cubicBezTo>
                    <a:pt x="72" y="75"/>
                    <a:pt x="72" y="71"/>
                    <a:pt x="73" y="72"/>
                  </a:cubicBezTo>
                  <a:cubicBezTo>
                    <a:pt x="76" y="73"/>
                    <a:pt x="78" y="76"/>
                    <a:pt x="80" y="79"/>
                  </a:cubicBezTo>
                  <a:cubicBezTo>
                    <a:pt x="81" y="80"/>
                    <a:pt x="80" y="80"/>
                    <a:pt x="81" y="81"/>
                  </a:cubicBezTo>
                  <a:cubicBezTo>
                    <a:pt x="81" y="83"/>
                    <a:pt x="82" y="86"/>
                    <a:pt x="84" y="88"/>
                  </a:cubicBezTo>
                  <a:cubicBezTo>
                    <a:pt x="84" y="89"/>
                    <a:pt x="86" y="87"/>
                    <a:pt x="87" y="88"/>
                  </a:cubicBezTo>
                  <a:cubicBezTo>
                    <a:pt x="88" y="90"/>
                    <a:pt x="86" y="92"/>
                    <a:pt x="87" y="94"/>
                  </a:cubicBezTo>
                  <a:cubicBezTo>
                    <a:pt x="87" y="95"/>
                    <a:pt x="88" y="97"/>
                    <a:pt x="90" y="98"/>
                  </a:cubicBezTo>
                  <a:cubicBezTo>
                    <a:pt x="93" y="101"/>
                    <a:pt x="96" y="104"/>
                    <a:pt x="100" y="107"/>
                  </a:cubicBezTo>
                  <a:cubicBezTo>
                    <a:pt x="104" y="109"/>
                    <a:pt x="107" y="112"/>
                    <a:pt x="111" y="114"/>
                  </a:cubicBezTo>
                  <a:cubicBezTo>
                    <a:pt x="116" y="118"/>
                    <a:pt x="122" y="122"/>
                    <a:pt x="127" y="125"/>
                  </a:cubicBezTo>
                  <a:cubicBezTo>
                    <a:pt x="128" y="125"/>
                    <a:pt x="130" y="124"/>
                    <a:pt x="131" y="125"/>
                  </a:cubicBezTo>
                  <a:cubicBezTo>
                    <a:pt x="134" y="126"/>
                    <a:pt x="136" y="128"/>
                    <a:pt x="139" y="130"/>
                  </a:cubicBezTo>
                  <a:cubicBezTo>
                    <a:pt x="139" y="130"/>
                    <a:pt x="140" y="130"/>
                    <a:pt x="140" y="131"/>
                  </a:cubicBezTo>
                  <a:cubicBezTo>
                    <a:pt x="141" y="132"/>
                    <a:pt x="140" y="134"/>
                    <a:pt x="140" y="136"/>
                  </a:cubicBezTo>
                  <a:cubicBezTo>
                    <a:pt x="140" y="137"/>
                    <a:pt x="140" y="138"/>
                    <a:pt x="141" y="139"/>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59" name="Freeform 2623"/>
            <p:cNvSpPr>
              <a:spLocks noChangeAspect="1"/>
            </p:cNvSpPr>
            <p:nvPr/>
          </p:nvSpPr>
          <p:spPr bwMode="auto">
            <a:xfrm>
              <a:off x="23341744" y="8235996"/>
              <a:ext cx="1398500" cy="1031749"/>
            </a:xfrm>
            <a:custGeom>
              <a:avLst/>
              <a:gdLst>
                <a:gd name="T0" fmla="*/ 23 w 173"/>
                <a:gd name="T1" fmla="*/ 164 h 141"/>
                <a:gd name="T2" fmla="*/ 59 w 173"/>
                <a:gd name="T3" fmla="*/ 167 h 141"/>
                <a:gd name="T4" fmla="*/ 66 w 173"/>
                <a:gd name="T5" fmla="*/ 167 h 141"/>
                <a:gd name="T6" fmla="*/ 93 w 173"/>
                <a:gd name="T7" fmla="*/ 162 h 141"/>
                <a:gd name="T8" fmla="*/ 91 w 173"/>
                <a:gd name="T9" fmla="*/ 150 h 141"/>
                <a:gd name="T10" fmla="*/ 105 w 173"/>
                <a:gd name="T11" fmla="*/ 137 h 141"/>
                <a:gd name="T12" fmla="*/ 111 w 173"/>
                <a:gd name="T13" fmla="*/ 137 h 141"/>
                <a:gd name="T14" fmla="*/ 115 w 173"/>
                <a:gd name="T15" fmla="*/ 133 h 141"/>
                <a:gd name="T16" fmla="*/ 125 w 173"/>
                <a:gd name="T17" fmla="*/ 128 h 141"/>
                <a:gd name="T18" fmla="*/ 135 w 173"/>
                <a:gd name="T19" fmla="*/ 126 h 141"/>
                <a:gd name="T20" fmla="*/ 133 w 173"/>
                <a:gd name="T21" fmla="*/ 115 h 141"/>
                <a:gd name="T22" fmla="*/ 145 w 173"/>
                <a:gd name="T23" fmla="*/ 104 h 141"/>
                <a:gd name="T24" fmla="*/ 141 w 173"/>
                <a:gd name="T25" fmla="*/ 89 h 141"/>
                <a:gd name="T26" fmla="*/ 149 w 173"/>
                <a:gd name="T27" fmla="*/ 89 h 141"/>
                <a:gd name="T28" fmla="*/ 160 w 173"/>
                <a:gd name="T29" fmla="*/ 79 h 141"/>
                <a:gd name="T30" fmla="*/ 165 w 173"/>
                <a:gd name="T31" fmla="*/ 68 h 141"/>
                <a:gd name="T32" fmla="*/ 156 w 173"/>
                <a:gd name="T33" fmla="*/ 50 h 141"/>
                <a:gd name="T34" fmla="*/ 166 w 173"/>
                <a:gd name="T35" fmla="*/ 43 h 141"/>
                <a:gd name="T36" fmla="*/ 194 w 173"/>
                <a:gd name="T37" fmla="*/ 31 h 141"/>
                <a:gd name="T38" fmla="*/ 207 w 173"/>
                <a:gd name="T39" fmla="*/ 29 h 141"/>
                <a:gd name="T40" fmla="*/ 208 w 173"/>
                <a:gd name="T41" fmla="*/ 22 h 141"/>
                <a:gd name="T42" fmla="*/ 194 w 173"/>
                <a:gd name="T43" fmla="*/ 26 h 141"/>
                <a:gd name="T44" fmla="*/ 180 w 173"/>
                <a:gd name="T45" fmla="*/ 26 h 141"/>
                <a:gd name="T46" fmla="*/ 168 w 173"/>
                <a:gd name="T47" fmla="*/ 30 h 141"/>
                <a:gd name="T48" fmla="*/ 161 w 173"/>
                <a:gd name="T49" fmla="*/ 31 h 141"/>
                <a:gd name="T50" fmla="*/ 159 w 173"/>
                <a:gd name="T51" fmla="*/ 12 h 141"/>
                <a:gd name="T52" fmla="*/ 153 w 173"/>
                <a:gd name="T53" fmla="*/ 5 h 141"/>
                <a:gd name="T54" fmla="*/ 135 w 173"/>
                <a:gd name="T55" fmla="*/ 12 h 141"/>
                <a:gd name="T56" fmla="*/ 131 w 173"/>
                <a:gd name="T57" fmla="*/ 17 h 141"/>
                <a:gd name="T58" fmla="*/ 127 w 173"/>
                <a:gd name="T59" fmla="*/ 28 h 141"/>
                <a:gd name="T60" fmla="*/ 113 w 173"/>
                <a:gd name="T61" fmla="*/ 30 h 141"/>
                <a:gd name="T62" fmla="*/ 102 w 173"/>
                <a:gd name="T63" fmla="*/ 22 h 141"/>
                <a:gd name="T64" fmla="*/ 93 w 173"/>
                <a:gd name="T65" fmla="*/ 22 h 141"/>
                <a:gd name="T66" fmla="*/ 82 w 173"/>
                <a:gd name="T67" fmla="*/ 23 h 141"/>
                <a:gd name="T68" fmla="*/ 70 w 173"/>
                <a:gd name="T69" fmla="*/ 23 h 141"/>
                <a:gd name="T70" fmla="*/ 61 w 173"/>
                <a:gd name="T71" fmla="*/ 24 h 141"/>
                <a:gd name="T72" fmla="*/ 55 w 173"/>
                <a:gd name="T73" fmla="*/ 40 h 141"/>
                <a:gd name="T74" fmla="*/ 38 w 173"/>
                <a:gd name="T75" fmla="*/ 52 h 141"/>
                <a:gd name="T76" fmla="*/ 32 w 173"/>
                <a:gd name="T77" fmla="*/ 62 h 141"/>
                <a:gd name="T78" fmla="*/ 24 w 173"/>
                <a:gd name="T79" fmla="*/ 61 h 141"/>
                <a:gd name="T80" fmla="*/ 12 w 173"/>
                <a:gd name="T81" fmla="*/ 58 h 141"/>
                <a:gd name="T82" fmla="*/ 4 w 173"/>
                <a:gd name="T83" fmla="*/ 74 h 141"/>
                <a:gd name="T84" fmla="*/ 2 w 173"/>
                <a:gd name="T85" fmla="*/ 78 h 141"/>
                <a:gd name="T86" fmla="*/ 5 w 173"/>
                <a:gd name="T87" fmla="*/ 96 h 141"/>
                <a:gd name="T88" fmla="*/ 5 w 173"/>
                <a:gd name="T89" fmla="*/ 108 h 141"/>
                <a:gd name="T90" fmla="*/ 11 w 173"/>
                <a:gd name="T91" fmla="*/ 133 h 141"/>
                <a:gd name="T92" fmla="*/ 23 w 173"/>
                <a:gd name="T93" fmla="*/ 143 h 141"/>
                <a:gd name="T94" fmla="*/ 12 w 173"/>
                <a:gd name="T95" fmla="*/ 162 h 1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3"/>
                <a:gd name="T145" fmla="*/ 0 h 141"/>
                <a:gd name="T146" fmla="*/ 173 w 173"/>
                <a:gd name="T147" fmla="*/ 141 h 1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3" h="141">
                  <a:moveTo>
                    <a:pt x="10" y="135"/>
                  </a:moveTo>
                  <a:cubicBezTo>
                    <a:pt x="13" y="136"/>
                    <a:pt x="16" y="136"/>
                    <a:pt x="19" y="137"/>
                  </a:cubicBezTo>
                  <a:cubicBezTo>
                    <a:pt x="23" y="138"/>
                    <a:pt x="28" y="139"/>
                    <a:pt x="32" y="140"/>
                  </a:cubicBezTo>
                  <a:cubicBezTo>
                    <a:pt x="38" y="140"/>
                    <a:pt x="43" y="138"/>
                    <a:pt x="49" y="139"/>
                  </a:cubicBezTo>
                  <a:cubicBezTo>
                    <a:pt x="50" y="139"/>
                    <a:pt x="51" y="140"/>
                    <a:pt x="53" y="140"/>
                  </a:cubicBezTo>
                  <a:cubicBezTo>
                    <a:pt x="54" y="140"/>
                    <a:pt x="54" y="139"/>
                    <a:pt x="55" y="139"/>
                  </a:cubicBezTo>
                  <a:cubicBezTo>
                    <a:pt x="57" y="139"/>
                    <a:pt x="59" y="141"/>
                    <a:pt x="62" y="141"/>
                  </a:cubicBezTo>
                  <a:cubicBezTo>
                    <a:pt x="67" y="140"/>
                    <a:pt x="73" y="138"/>
                    <a:pt x="77" y="135"/>
                  </a:cubicBezTo>
                  <a:cubicBezTo>
                    <a:pt x="79" y="134"/>
                    <a:pt x="78" y="132"/>
                    <a:pt x="78" y="131"/>
                  </a:cubicBezTo>
                  <a:cubicBezTo>
                    <a:pt x="77" y="129"/>
                    <a:pt x="76" y="127"/>
                    <a:pt x="76" y="125"/>
                  </a:cubicBezTo>
                  <a:cubicBezTo>
                    <a:pt x="77" y="122"/>
                    <a:pt x="79" y="119"/>
                    <a:pt x="81" y="116"/>
                  </a:cubicBezTo>
                  <a:cubicBezTo>
                    <a:pt x="82" y="114"/>
                    <a:pt x="85" y="114"/>
                    <a:pt x="87" y="114"/>
                  </a:cubicBezTo>
                  <a:cubicBezTo>
                    <a:pt x="87" y="114"/>
                    <a:pt x="86" y="116"/>
                    <a:pt x="87" y="116"/>
                  </a:cubicBezTo>
                  <a:cubicBezTo>
                    <a:pt x="89" y="116"/>
                    <a:pt x="91" y="115"/>
                    <a:pt x="92" y="114"/>
                  </a:cubicBezTo>
                  <a:cubicBezTo>
                    <a:pt x="93" y="113"/>
                    <a:pt x="90" y="111"/>
                    <a:pt x="90" y="111"/>
                  </a:cubicBezTo>
                  <a:cubicBezTo>
                    <a:pt x="92" y="109"/>
                    <a:pt x="94" y="112"/>
                    <a:pt x="96" y="111"/>
                  </a:cubicBezTo>
                  <a:cubicBezTo>
                    <a:pt x="98" y="109"/>
                    <a:pt x="98" y="106"/>
                    <a:pt x="100" y="105"/>
                  </a:cubicBezTo>
                  <a:cubicBezTo>
                    <a:pt x="102" y="104"/>
                    <a:pt x="103" y="106"/>
                    <a:pt x="104" y="107"/>
                  </a:cubicBezTo>
                  <a:cubicBezTo>
                    <a:pt x="106" y="108"/>
                    <a:pt x="107" y="110"/>
                    <a:pt x="108" y="110"/>
                  </a:cubicBezTo>
                  <a:cubicBezTo>
                    <a:pt x="110" y="109"/>
                    <a:pt x="112" y="107"/>
                    <a:pt x="112" y="105"/>
                  </a:cubicBezTo>
                  <a:cubicBezTo>
                    <a:pt x="113" y="104"/>
                    <a:pt x="110" y="104"/>
                    <a:pt x="110" y="102"/>
                  </a:cubicBezTo>
                  <a:cubicBezTo>
                    <a:pt x="110" y="100"/>
                    <a:pt x="110" y="98"/>
                    <a:pt x="111" y="96"/>
                  </a:cubicBezTo>
                  <a:cubicBezTo>
                    <a:pt x="112" y="93"/>
                    <a:pt x="112" y="89"/>
                    <a:pt x="114" y="88"/>
                  </a:cubicBezTo>
                  <a:cubicBezTo>
                    <a:pt x="116" y="86"/>
                    <a:pt x="120" y="89"/>
                    <a:pt x="121" y="87"/>
                  </a:cubicBezTo>
                  <a:cubicBezTo>
                    <a:pt x="123" y="86"/>
                    <a:pt x="122" y="83"/>
                    <a:pt x="121" y="81"/>
                  </a:cubicBezTo>
                  <a:cubicBezTo>
                    <a:pt x="120" y="78"/>
                    <a:pt x="118" y="76"/>
                    <a:pt x="117" y="74"/>
                  </a:cubicBezTo>
                  <a:cubicBezTo>
                    <a:pt x="117" y="73"/>
                    <a:pt x="117" y="71"/>
                    <a:pt x="118" y="71"/>
                  </a:cubicBezTo>
                  <a:cubicBezTo>
                    <a:pt x="120" y="71"/>
                    <a:pt x="121" y="74"/>
                    <a:pt x="124" y="74"/>
                  </a:cubicBezTo>
                  <a:cubicBezTo>
                    <a:pt x="126" y="74"/>
                    <a:pt x="129" y="73"/>
                    <a:pt x="130" y="72"/>
                  </a:cubicBezTo>
                  <a:cubicBezTo>
                    <a:pt x="132" y="70"/>
                    <a:pt x="132" y="68"/>
                    <a:pt x="133" y="66"/>
                  </a:cubicBezTo>
                  <a:cubicBezTo>
                    <a:pt x="133" y="65"/>
                    <a:pt x="132" y="64"/>
                    <a:pt x="133" y="63"/>
                  </a:cubicBezTo>
                  <a:cubicBezTo>
                    <a:pt x="134" y="61"/>
                    <a:pt x="137" y="59"/>
                    <a:pt x="137" y="57"/>
                  </a:cubicBezTo>
                  <a:cubicBezTo>
                    <a:pt x="138" y="53"/>
                    <a:pt x="136" y="49"/>
                    <a:pt x="134" y="45"/>
                  </a:cubicBezTo>
                  <a:cubicBezTo>
                    <a:pt x="134" y="43"/>
                    <a:pt x="131" y="43"/>
                    <a:pt x="130" y="42"/>
                  </a:cubicBezTo>
                  <a:cubicBezTo>
                    <a:pt x="130" y="40"/>
                    <a:pt x="131" y="37"/>
                    <a:pt x="133" y="36"/>
                  </a:cubicBezTo>
                  <a:cubicBezTo>
                    <a:pt x="135" y="35"/>
                    <a:pt x="137" y="37"/>
                    <a:pt x="138" y="36"/>
                  </a:cubicBezTo>
                  <a:cubicBezTo>
                    <a:pt x="143" y="34"/>
                    <a:pt x="145" y="29"/>
                    <a:pt x="149" y="27"/>
                  </a:cubicBezTo>
                  <a:cubicBezTo>
                    <a:pt x="153" y="25"/>
                    <a:pt x="157" y="26"/>
                    <a:pt x="161" y="26"/>
                  </a:cubicBezTo>
                  <a:cubicBezTo>
                    <a:pt x="162" y="26"/>
                    <a:pt x="164" y="27"/>
                    <a:pt x="166" y="27"/>
                  </a:cubicBezTo>
                  <a:cubicBezTo>
                    <a:pt x="168" y="27"/>
                    <a:pt x="170" y="25"/>
                    <a:pt x="172" y="24"/>
                  </a:cubicBezTo>
                  <a:cubicBezTo>
                    <a:pt x="171" y="24"/>
                    <a:pt x="171" y="23"/>
                    <a:pt x="171" y="22"/>
                  </a:cubicBezTo>
                  <a:cubicBezTo>
                    <a:pt x="171" y="21"/>
                    <a:pt x="172" y="20"/>
                    <a:pt x="173" y="18"/>
                  </a:cubicBezTo>
                  <a:cubicBezTo>
                    <a:pt x="172" y="18"/>
                    <a:pt x="171" y="18"/>
                    <a:pt x="170" y="18"/>
                  </a:cubicBezTo>
                  <a:cubicBezTo>
                    <a:pt x="167" y="19"/>
                    <a:pt x="164" y="22"/>
                    <a:pt x="161" y="22"/>
                  </a:cubicBezTo>
                  <a:cubicBezTo>
                    <a:pt x="159" y="22"/>
                    <a:pt x="159" y="19"/>
                    <a:pt x="157" y="19"/>
                  </a:cubicBezTo>
                  <a:cubicBezTo>
                    <a:pt x="155" y="19"/>
                    <a:pt x="152" y="21"/>
                    <a:pt x="150" y="22"/>
                  </a:cubicBezTo>
                  <a:cubicBezTo>
                    <a:pt x="148" y="23"/>
                    <a:pt x="146" y="24"/>
                    <a:pt x="144" y="24"/>
                  </a:cubicBezTo>
                  <a:cubicBezTo>
                    <a:pt x="143" y="25"/>
                    <a:pt x="141" y="24"/>
                    <a:pt x="140" y="25"/>
                  </a:cubicBezTo>
                  <a:cubicBezTo>
                    <a:pt x="139" y="26"/>
                    <a:pt x="139" y="29"/>
                    <a:pt x="137" y="30"/>
                  </a:cubicBezTo>
                  <a:cubicBezTo>
                    <a:pt x="135" y="30"/>
                    <a:pt x="135" y="27"/>
                    <a:pt x="134" y="26"/>
                  </a:cubicBezTo>
                  <a:cubicBezTo>
                    <a:pt x="133" y="23"/>
                    <a:pt x="132" y="21"/>
                    <a:pt x="132" y="19"/>
                  </a:cubicBezTo>
                  <a:cubicBezTo>
                    <a:pt x="131" y="16"/>
                    <a:pt x="133" y="12"/>
                    <a:pt x="132" y="10"/>
                  </a:cubicBezTo>
                  <a:cubicBezTo>
                    <a:pt x="131" y="8"/>
                    <a:pt x="128" y="11"/>
                    <a:pt x="127" y="10"/>
                  </a:cubicBezTo>
                  <a:cubicBezTo>
                    <a:pt x="126" y="8"/>
                    <a:pt x="128" y="6"/>
                    <a:pt x="127" y="4"/>
                  </a:cubicBezTo>
                  <a:cubicBezTo>
                    <a:pt x="126" y="2"/>
                    <a:pt x="123" y="0"/>
                    <a:pt x="120" y="1"/>
                  </a:cubicBezTo>
                  <a:cubicBezTo>
                    <a:pt x="116" y="2"/>
                    <a:pt x="113" y="6"/>
                    <a:pt x="112" y="10"/>
                  </a:cubicBezTo>
                  <a:cubicBezTo>
                    <a:pt x="112" y="12"/>
                    <a:pt x="117" y="12"/>
                    <a:pt x="116" y="13"/>
                  </a:cubicBezTo>
                  <a:cubicBezTo>
                    <a:pt x="115" y="15"/>
                    <a:pt x="111" y="13"/>
                    <a:pt x="109" y="14"/>
                  </a:cubicBezTo>
                  <a:cubicBezTo>
                    <a:pt x="107" y="15"/>
                    <a:pt x="107" y="17"/>
                    <a:pt x="106" y="19"/>
                  </a:cubicBezTo>
                  <a:cubicBezTo>
                    <a:pt x="106" y="20"/>
                    <a:pt x="107" y="23"/>
                    <a:pt x="106" y="23"/>
                  </a:cubicBezTo>
                  <a:cubicBezTo>
                    <a:pt x="104" y="22"/>
                    <a:pt x="104" y="18"/>
                    <a:pt x="102" y="19"/>
                  </a:cubicBezTo>
                  <a:cubicBezTo>
                    <a:pt x="99" y="19"/>
                    <a:pt x="97" y="24"/>
                    <a:pt x="94" y="25"/>
                  </a:cubicBezTo>
                  <a:cubicBezTo>
                    <a:pt x="92" y="25"/>
                    <a:pt x="90" y="24"/>
                    <a:pt x="88" y="23"/>
                  </a:cubicBezTo>
                  <a:cubicBezTo>
                    <a:pt x="87" y="21"/>
                    <a:pt x="86" y="20"/>
                    <a:pt x="85" y="18"/>
                  </a:cubicBezTo>
                  <a:cubicBezTo>
                    <a:pt x="84" y="19"/>
                    <a:pt x="82" y="20"/>
                    <a:pt x="81" y="20"/>
                  </a:cubicBezTo>
                  <a:cubicBezTo>
                    <a:pt x="79" y="20"/>
                    <a:pt x="79" y="18"/>
                    <a:pt x="77" y="18"/>
                  </a:cubicBezTo>
                  <a:cubicBezTo>
                    <a:pt x="75" y="18"/>
                    <a:pt x="73" y="19"/>
                    <a:pt x="72" y="19"/>
                  </a:cubicBezTo>
                  <a:cubicBezTo>
                    <a:pt x="70" y="19"/>
                    <a:pt x="69" y="19"/>
                    <a:pt x="68" y="19"/>
                  </a:cubicBezTo>
                  <a:cubicBezTo>
                    <a:pt x="66" y="18"/>
                    <a:pt x="64" y="16"/>
                    <a:pt x="61" y="16"/>
                  </a:cubicBezTo>
                  <a:cubicBezTo>
                    <a:pt x="60" y="16"/>
                    <a:pt x="59" y="18"/>
                    <a:pt x="58" y="19"/>
                  </a:cubicBezTo>
                  <a:cubicBezTo>
                    <a:pt x="58" y="20"/>
                    <a:pt x="57" y="20"/>
                    <a:pt x="56" y="20"/>
                  </a:cubicBezTo>
                  <a:cubicBezTo>
                    <a:pt x="54" y="20"/>
                    <a:pt x="53" y="20"/>
                    <a:pt x="51" y="20"/>
                  </a:cubicBezTo>
                  <a:cubicBezTo>
                    <a:pt x="50" y="21"/>
                    <a:pt x="49" y="22"/>
                    <a:pt x="49" y="23"/>
                  </a:cubicBezTo>
                  <a:cubicBezTo>
                    <a:pt x="47" y="26"/>
                    <a:pt x="48" y="30"/>
                    <a:pt x="46" y="33"/>
                  </a:cubicBezTo>
                  <a:cubicBezTo>
                    <a:pt x="44" y="36"/>
                    <a:pt x="41" y="39"/>
                    <a:pt x="37" y="41"/>
                  </a:cubicBezTo>
                  <a:cubicBezTo>
                    <a:pt x="36" y="42"/>
                    <a:pt x="33" y="42"/>
                    <a:pt x="32" y="43"/>
                  </a:cubicBezTo>
                  <a:cubicBezTo>
                    <a:pt x="31" y="44"/>
                    <a:pt x="32" y="46"/>
                    <a:pt x="31" y="47"/>
                  </a:cubicBezTo>
                  <a:cubicBezTo>
                    <a:pt x="30" y="49"/>
                    <a:pt x="29" y="51"/>
                    <a:pt x="27" y="52"/>
                  </a:cubicBezTo>
                  <a:cubicBezTo>
                    <a:pt x="26" y="52"/>
                    <a:pt x="25" y="51"/>
                    <a:pt x="24" y="51"/>
                  </a:cubicBezTo>
                  <a:cubicBezTo>
                    <a:pt x="23" y="51"/>
                    <a:pt x="21" y="52"/>
                    <a:pt x="20" y="51"/>
                  </a:cubicBezTo>
                  <a:cubicBezTo>
                    <a:pt x="18" y="51"/>
                    <a:pt x="16" y="50"/>
                    <a:pt x="14" y="49"/>
                  </a:cubicBezTo>
                  <a:cubicBezTo>
                    <a:pt x="13" y="49"/>
                    <a:pt x="11" y="48"/>
                    <a:pt x="10" y="48"/>
                  </a:cubicBezTo>
                  <a:cubicBezTo>
                    <a:pt x="9" y="50"/>
                    <a:pt x="9" y="53"/>
                    <a:pt x="8" y="55"/>
                  </a:cubicBezTo>
                  <a:cubicBezTo>
                    <a:pt x="7" y="57"/>
                    <a:pt x="4" y="59"/>
                    <a:pt x="3" y="62"/>
                  </a:cubicBezTo>
                  <a:cubicBezTo>
                    <a:pt x="3" y="63"/>
                    <a:pt x="5" y="64"/>
                    <a:pt x="5" y="65"/>
                  </a:cubicBezTo>
                  <a:cubicBezTo>
                    <a:pt x="4" y="66"/>
                    <a:pt x="2" y="64"/>
                    <a:pt x="2" y="65"/>
                  </a:cubicBezTo>
                  <a:cubicBezTo>
                    <a:pt x="1" y="68"/>
                    <a:pt x="0" y="72"/>
                    <a:pt x="1" y="75"/>
                  </a:cubicBezTo>
                  <a:cubicBezTo>
                    <a:pt x="1" y="77"/>
                    <a:pt x="4" y="78"/>
                    <a:pt x="4" y="80"/>
                  </a:cubicBezTo>
                  <a:cubicBezTo>
                    <a:pt x="4" y="82"/>
                    <a:pt x="1" y="82"/>
                    <a:pt x="1" y="84"/>
                  </a:cubicBezTo>
                  <a:cubicBezTo>
                    <a:pt x="1" y="86"/>
                    <a:pt x="4" y="88"/>
                    <a:pt x="4" y="90"/>
                  </a:cubicBezTo>
                  <a:cubicBezTo>
                    <a:pt x="5" y="94"/>
                    <a:pt x="6" y="100"/>
                    <a:pt x="4" y="104"/>
                  </a:cubicBezTo>
                  <a:cubicBezTo>
                    <a:pt x="5" y="107"/>
                    <a:pt x="7" y="109"/>
                    <a:pt x="9" y="111"/>
                  </a:cubicBezTo>
                  <a:cubicBezTo>
                    <a:pt x="11" y="112"/>
                    <a:pt x="15" y="109"/>
                    <a:pt x="17" y="111"/>
                  </a:cubicBezTo>
                  <a:cubicBezTo>
                    <a:pt x="19" y="112"/>
                    <a:pt x="20" y="116"/>
                    <a:pt x="19" y="119"/>
                  </a:cubicBezTo>
                  <a:cubicBezTo>
                    <a:pt x="18" y="123"/>
                    <a:pt x="14" y="126"/>
                    <a:pt x="12" y="130"/>
                  </a:cubicBezTo>
                  <a:cubicBezTo>
                    <a:pt x="11" y="131"/>
                    <a:pt x="11" y="133"/>
                    <a:pt x="10" y="13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60" name="Freeform 2624"/>
            <p:cNvSpPr>
              <a:spLocks noChangeAspect="1"/>
            </p:cNvSpPr>
            <p:nvPr/>
          </p:nvSpPr>
          <p:spPr bwMode="auto">
            <a:xfrm>
              <a:off x="23424988" y="8411954"/>
              <a:ext cx="1623262" cy="1519634"/>
            </a:xfrm>
            <a:custGeom>
              <a:avLst/>
              <a:gdLst>
                <a:gd name="T0" fmla="*/ 237 w 201"/>
                <a:gd name="T1" fmla="*/ 40 h 207"/>
                <a:gd name="T2" fmla="*/ 224 w 201"/>
                <a:gd name="T3" fmla="*/ 50 h 207"/>
                <a:gd name="T4" fmla="*/ 200 w 201"/>
                <a:gd name="T5" fmla="*/ 46 h 207"/>
                <a:gd name="T6" fmla="*/ 195 w 201"/>
                <a:gd name="T7" fmla="*/ 59 h 207"/>
                <a:gd name="T8" fmla="*/ 202 w 201"/>
                <a:gd name="T9" fmla="*/ 80 h 207"/>
                <a:gd name="T10" fmla="*/ 212 w 201"/>
                <a:gd name="T11" fmla="*/ 83 h 207"/>
                <a:gd name="T12" fmla="*/ 208 w 201"/>
                <a:gd name="T13" fmla="*/ 95 h 207"/>
                <a:gd name="T14" fmla="*/ 206 w 201"/>
                <a:gd name="T15" fmla="*/ 105 h 207"/>
                <a:gd name="T16" fmla="*/ 206 w 201"/>
                <a:gd name="T17" fmla="*/ 114 h 207"/>
                <a:gd name="T18" fmla="*/ 197 w 201"/>
                <a:gd name="T19" fmla="*/ 125 h 207"/>
                <a:gd name="T20" fmla="*/ 188 w 201"/>
                <a:gd name="T21" fmla="*/ 134 h 207"/>
                <a:gd name="T22" fmla="*/ 178 w 201"/>
                <a:gd name="T23" fmla="*/ 155 h 207"/>
                <a:gd name="T24" fmla="*/ 169 w 201"/>
                <a:gd name="T25" fmla="*/ 163 h 207"/>
                <a:gd name="T26" fmla="*/ 161 w 201"/>
                <a:gd name="T27" fmla="*/ 171 h 207"/>
                <a:gd name="T28" fmla="*/ 149 w 201"/>
                <a:gd name="T29" fmla="*/ 171 h 207"/>
                <a:gd name="T30" fmla="*/ 132 w 201"/>
                <a:gd name="T31" fmla="*/ 189 h 207"/>
                <a:gd name="T32" fmla="*/ 141 w 201"/>
                <a:gd name="T33" fmla="*/ 195 h 207"/>
                <a:gd name="T34" fmla="*/ 144 w 201"/>
                <a:gd name="T35" fmla="*/ 206 h 207"/>
                <a:gd name="T36" fmla="*/ 155 w 201"/>
                <a:gd name="T37" fmla="*/ 214 h 207"/>
                <a:gd name="T38" fmla="*/ 163 w 201"/>
                <a:gd name="T39" fmla="*/ 232 h 207"/>
                <a:gd name="T40" fmla="*/ 161 w 201"/>
                <a:gd name="T41" fmla="*/ 238 h 207"/>
                <a:gd name="T42" fmla="*/ 157 w 201"/>
                <a:gd name="T43" fmla="*/ 236 h 207"/>
                <a:gd name="T44" fmla="*/ 140 w 201"/>
                <a:gd name="T45" fmla="*/ 240 h 207"/>
                <a:gd name="T46" fmla="*/ 126 w 201"/>
                <a:gd name="T47" fmla="*/ 242 h 207"/>
                <a:gd name="T48" fmla="*/ 117 w 201"/>
                <a:gd name="T49" fmla="*/ 248 h 207"/>
                <a:gd name="T50" fmla="*/ 102 w 201"/>
                <a:gd name="T51" fmla="*/ 230 h 207"/>
                <a:gd name="T52" fmla="*/ 92 w 201"/>
                <a:gd name="T53" fmla="*/ 219 h 207"/>
                <a:gd name="T54" fmla="*/ 67 w 201"/>
                <a:gd name="T55" fmla="*/ 218 h 207"/>
                <a:gd name="T56" fmla="*/ 47 w 201"/>
                <a:gd name="T57" fmla="*/ 220 h 207"/>
                <a:gd name="T58" fmla="*/ 31 w 201"/>
                <a:gd name="T59" fmla="*/ 220 h 207"/>
                <a:gd name="T60" fmla="*/ 19 w 201"/>
                <a:gd name="T61" fmla="*/ 219 h 207"/>
                <a:gd name="T62" fmla="*/ 20 w 201"/>
                <a:gd name="T63" fmla="*/ 201 h 207"/>
                <a:gd name="T64" fmla="*/ 37 w 201"/>
                <a:gd name="T65" fmla="*/ 195 h 207"/>
                <a:gd name="T66" fmla="*/ 39 w 201"/>
                <a:gd name="T67" fmla="*/ 185 h 207"/>
                <a:gd name="T68" fmla="*/ 29 w 201"/>
                <a:gd name="T69" fmla="*/ 164 h 207"/>
                <a:gd name="T70" fmla="*/ 16 w 201"/>
                <a:gd name="T71" fmla="*/ 158 h 207"/>
                <a:gd name="T72" fmla="*/ 10 w 201"/>
                <a:gd name="T73" fmla="*/ 144 h 207"/>
                <a:gd name="T74" fmla="*/ 11 w 201"/>
                <a:gd name="T75" fmla="*/ 135 h 207"/>
                <a:gd name="T76" fmla="*/ 47 w 201"/>
                <a:gd name="T77" fmla="*/ 138 h 207"/>
                <a:gd name="T78" fmla="*/ 54 w 201"/>
                <a:gd name="T79" fmla="*/ 138 h 207"/>
                <a:gd name="T80" fmla="*/ 81 w 201"/>
                <a:gd name="T81" fmla="*/ 133 h 207"/>
                <a:gd name="T82" fmla="*/ 79 w 201"/>
                <a:gd name="T83" fmla="*/ 121 h 207"/>
                <a:gd name="T84" fmla="*/ 93 w 201"/>
                <a:gd name="T85" fmla="*/ 108 h 207"/>
                <a:gd name="T86" fmla="*/ 99 w 201"/>
                <a:gd name="T87" fmla="*/ 108 h 207"/>
                <a:gd name="T88" fmla="*/ 104 w 201"/>
                <a:gd name="T89" fmla="*/ 104 h 207"/>
                <a:gd name="T90" fmla="*/ 113 w 201"/>
                <a:gd name="T91" fmla="*/ 99 h 207"/>
                <a:gd name="T92" fmla="*/ 123 w 201"/>
                <a:gd name="T93" fmla="*/ 97 h 207"/>
                <a:gd name="T94" fmla="*/ 122 w 201"/>
                <a:gd name="T95" fmla="*/ 86 h 207"/>
                <a:gd name="T96" fmla="*/ 134 w 201"/>
                <a:gd name="T97" fmla="*/ 75 h 207"/>
                <a:gd name="T98" fmla="*/ 129 w 201"/>
                <a:gd name="T99" fmla="*/ 60 h 207"/>
                <a:gd name="T100" fmla="*/ 137 w 201"/>
                <a:gd name="T101" fmla="*/ 60 h 207"/>
                <a:gd name="T102" fmla="*/ 148 w 201"/>
                <a:gd name="T103" fmla="*/ 50 h 207"/>
                <a:gd name="T104" fmla="*/ 153 w 201"/>
                <a:gd name="T105" fmla="*/ 40 h 207"/>
                <a:gd name="T106" fmla="*/ 144 w 201"/>
                <a:gd name="T107" fmla="*/ 22 h 207"/>
                <a:gd name="T108" fmla="*/ 154 w 201"/>
                <a:gd name="T109" fmla="*/ 14 h 207"/>
                <a:gd name="T110" fmla="*/ 182 w 201"/>
                <a:gd name="T111" fmla="*/ 2 h 207"/>
                <a:gd name="T112" fmla="*/ 195 w 201"/>
                <a:gd name="T113" fmla="*/ 0 h 207"/>
                <a:gd name="T114" fmla="*/ 206 w 201"/>
                <a:gd name="T115" fmla="*/ 1 h 207"/>
                <a:gd name="T116" fmla="*/ 217 w 201"/>
                <a:gd name="T117" fmla="*/ 20 h 207"/>
                <a:gd name="T118" fmla="*/ 230 w 201"/>
                <a:gd name="T119" fmla="*/ 25 h 207"/>
                <a:gd name="T120" fmla="*/ 242 w 201"/>
                <a:gd name="T121" fmla="*/ 32 h 2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1"/>
                <a:gd name="T184" fmla="*/ 0 h 207"/>
                <a:gd name="T185" fmla="*/ 201 w 201"/>
                <a:gd name="T186" fmla="*/ 207 h 2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1" h="207">
                  <a:moveTo>
                    <a:pt x="201" y="27"/>
                  </a:moveTo>
                  <a:cubicBezTo>
                    <a:pt x="200" y="29"/>
                    <a:pt x="199" y="31"/>
                    <a:pt x="197" y="33"/>
                  </a:cubicBezTo>
                  <a:cubicBezTo>
                    <a:pt x="196" y="35"/>
                    <a:pt x="195" y="37"/>
                    <a:pt x="194" y="38"/>
                  </a:cubicBezTo>
                  <a:cubicBezTo>
                    <a:pt x="192" y="40"/>
                    <a:pt x="189" y="41"/>
                    <a:pt x="186" y="42"/>
                  </a:cubicBezTo>
                  <a:cubicBezTo>
                    <a:pt x="182" y="42"/>
                    <a:pt x="178" y="43"/>
                    <a:pt x="174" y="42"/>
                  </a:cubicBezTo>
                  <a:cubicBezTo>
                    <a:pt x="171" y="41"/>
                    <a:pt x="169" y="38"/>
                    <a:pt x="166" y="38"/>
                  </a:cubicBezTo>
                  <a:cubicBezTo>
                    <a:pt x="164" y="38"/>
                    <a:pt x="162" y="39"/>
                    <a:pt x="162" y="40"/>
                  </a:cubicBezTo>
                  <a:cubicBezTo>
                    <a:pt x="161" y="43"/>
                    <a:pt x="162" y="46"/>
                    <a:pt x="162" y="49"/>
                  </a:cubicBezTo>
                  <a:cubicBezTo>
                    <a:pt x="162" y="53"/>
                    <a:pt x="161" y="58"/>
                    <a:pt x="162" y="62"/>
                  </a:cubicBezTo>
                  <a:cubicBezTo>
                    <a:pt x="163" y="64"/>
                    <a:pt x="166" y="65"/>
                    <a:pt x="168" y="67"/>
                  </a:cubicBezTo>
                  <a:cubicBezTo>
                    <a:pt x="168" y="68"/>
                    <a:pt x="167" y="69"/>
                    <a:pt x="168" y="70"/>
                  </a:cubicBezTo>
                  <a:cubicBezTo>
                    <a:pt x="170" y="70"/>
                    <a:pt x="173" y="68"/>
                    <a:pt x="176" y="69"/>
                  </a:cubicBezTo>
                  <a:cubicBezTo>
                    <a:pt x="178" y="70"/>
                    <a:pt x="182" y="72"/>
                    <a:pt x="181" y="75"/>
                  </a:cubicBezTo>
                  <a:cubicBezTo>
                    <a:pt x="180" y="77"/>
                    <a:pt x="176" y="77"/>
                    <a:pt x="173" y="79"/>
                  </a:cubicBezTo>
                  <a:cubicBezTo>
                    <a:pt x="172" y="80"/>
                    <a:pt x="170" y="82"/>
                    <a:pt x="170" y="84"/>
                  </a:cubicBezTo>
                  <a:cubicBezTo>
                    <a:pt x="169" y="85"/>
                    <a:pt x="171" y="87"/>
                    <a:pt x="171" y="88"/>
                  </a:cubicBezTo>
                  <a:cubicBezTo>
                    <a:pt x="171" y="90"/>
                    <a:pt x="169" y="91"/>
                    <a:pt x="169" y="92"/>
                  </a:cubicBezTo>
                  <a:cubicBezTo>
                    <a:pt x="169" y="94"/>
                    <a:pt x="172" y="94"/>
                    <a:pt x="171" y="95"/>
                  </a:cubicBezTo>
                  <a:cubicBezTo>
                    <a:pt x="171" y="97"/>
                    <a:pt x="169" y="96"/>
                    <a:pt x="168" y="97"/>
                  </a:cubicBezTo>
                  <a:cubicBezTo>
                    <a:pt x="166" y="99"/>
                    <a:pt x="165" y="102"/>
                    <a:pt x="164" y="104"/>
                  </a:cubicBezTo>
                  <a:cubicBezTo>
                    <a:pt x="163" y="105"/>
                    <a:pt x="164" y="107"/>
                    <a:pt x="164" y="108"/>
                  </a:cubicBezTo>
                  <a:cubicBezTo>
                    <a:pt x="162" y="109"/>
                    <a:pt x="157" y="109"/>
                    <a:pt x="156" y="112"/>
                  </a:cubicBezTo>
                  <a:cubicBezTo>
                    <a:pt x="155" y="115"/>
                    <a:pt x="158" y="120"/>
                    <a:pt x="156" y="123"/>
                  </a:cubicBezTo>
                  <a:cubicBezTo>
                    <a:pt x="155" y="126"/>
                    <a:pt x="150" y="126"/>
                    <a:pt x="148" y="129"/>
                  </a:cubicBezTo>
                  <a:cubicBezTo>
                    <a:pt x="146" y="130"/>
                    <a:pt x="146" y="133"/>
                    <a:pt x="144" y="135"/>
                  </a:cubicBezTo>
                  <a:cubicBezTo>
                    <a:pt x="143" y="136"/>
                    <a:pt x="141" y="135"/>
                    <a:pt x="140" y="136"/>
                  </a:cubicBezTo>
                  <a:cubicBezTo>
                    <a:pt x="140" y="139"/>
                    <a:pt x="142" y="142"/>
                    <a:pt x="140" y="144"/>
                  </a:cubicBezTo>
                  <a:cubicBezTo>
                    <a:pt x="139" y="146"/>
                    <a:pt x="136" y="143"/>
                    <a:pt x="134" y="143"/>
                  </a:cubicBezTo>
                  <a:cubicBezTo>
                    <a:pt x="132" y="144"/>
                    <a:pt x="131" y="147"/>
                    <a:pt x="129" y="147"/>
                  </a:cubicBezTo>
                  <a:cubicBezTo>
                    <a:pt x="127" y="146"/>
                    <a:pt x="126" y="143"/>
                    <a:pt x="124" y="143"/>
                  </a:cubicBezTo>
                  <a:cubicBezTo>
                    <a:pt x="123" y="142"/>
                    <a:pt x="122" y="143"/>
                    <a:pt x="121" y="143"/>
                  </a:cubicBezTo>
                  <a:cubicBezTo>
                    <a:pt x="117" y="148"/>
                    <a:pt x="112" y="152"/>
                    <a:pt x="110" y="158"/>
                  </a:cubicBezTo>
                  <a:cubicBezTo>
                    <a:pt x="109" y="160"/>
                    <a:pt x="110" y="162"/>
                    <a:pt x="112" y="163"/>
                  </a:cubicBezTo>
                  <a:cubicBezTo>
                    <a:pt x="113" y="164"/>
                    <a:pt x="115" y="163"/>
                    <a:pt x="117" y="163"/>
                  </a:cubicBezTo>
                  <a:cubicBezTo>
                    <a:pt x="118" y="164"/>
                    <a:pt x="120" y="164"/>
                    <a:pt x="120" y="165"/>
                  </a:cubicBezTo>
                  <a:cubicBezTo>
                    <a:pt x="121" y="168"/>
                    <a:pt x="119" y="170"/>
                    <a:pt x="120" y="172"/>
                  </a:cubicBezTo>
                  <a:cubicBezTo>
                    <a:pt x="121" y="175"/>
                    <a:pt x="122" y="178"/>
                    <a:pt x="125" y="179"/>
                  </a:cubicBezTo>
                  <a:cubicBezTo>
                    <a:pt x="126" y="180"/>
                    <a:pt x="128" y="179"/>
                    <a:pt x="129" y="179"/>
                  </a:cubicBezTo>
                  <a:cubicBezTo>
                    <a:pt x="130" y="180"/>
                    <a:pt x="128" y="182"/>
                    <a:pt x="129" y="183"/>
                  </a:cubicBezTo>
                  <a:cubicBezTo>
                    <a:pt x="130" y="187"/>
                    <a:pt x="134" y="190"/>
                    <a:pt x="135" y="194"/>
                  </a:cubicBezTo>
                  <a:cubicBezTo>
                    <a:pt x="135" y="194"/>
                    <a:pt x="132" y="194"/>
                    <a:pt x="132" y="195"/>
                  </a:cubicBezTo>
                  <a:cubicBezTo>
                    <a:pt x="132" y="196"/>
                    <a:pt x="135" y="198"/>
                    <a:pt x="134" y="199"/>
                  </a:cubicBezTo>
                  <a:cubicBezTo>
                    <a:pt x="134" y="200"/>
                    <a:pt x="131" y="201"/>
                    <a:pt x="130" y="200"/>
                  </a:cubicBezTo>
                  <a:cubicBezTo>
                    <a:pt x="128" y="200"/>
                    <a:pt x="131" y="197"/>
                    <a:pt x="130" y="197"/>
                  </a:cubicBezTo>
                  <a:cubicBezTo>
                    <a:pt x="127" y="197"/>
                    <a:pt x="125" y="201"/>
                    <a:pt x="122" y="201"/>
                  </a:cubicBezTo>
                  <a:cubicBezTo>
                    <a:pt x="120" y="201"/>
                    <a:pt x="118" y="200"/>
                    <a:pt x="116" y="200"/>
                  </a:cubicBezTo>
                  <a:cubicBezTo>
                    <a:pt x="112" y="199"/>
                    <a:pt x="109" y="198"/>
                    <a:pt x="105" y="199"/>
                  </a:cubicBezTo>
                  <a:cubicBezTo>
                    <a:pt x="104" y="199"/>
                    <a:pt x="106" y="201"/>
                    <a:pt x="105" y="202"/>
                  </a:cubicBezTo>
                  <a:cubicBezTo>
                    <a:pt x="104" y="203"/>
                    <a:pt x="102" y="203"/>
                    <a:pt x="101" y="204"/>
                  </a:cubicBezTo>
                  <a:cubicBezTo>
                    <a:pt x="100" y="205"/>
                    <a:pt x="98" y="206"/>
                    <a:pt x="97" y="207"/>
                  </a:cubicBezTo>
                  <a:cubicBezTo>
                    <a:pt x="95" y="206"/>
                    <a:pt x="92" y="205"/>
                    <a:pt x="90" y="203"/>
                  </a:cubicBezTo>
                  <a:cubicBezTo>
                    <a:pt x="88" y="200"/>
                    <a:pt x="88" y="195"/>
                    <a:pt x="85" y="192"/>
                  </a:cubicBezTo>
                  <a:cubicBezTo>
                    <a:pt x="83" y="190"/>
                    <a:pt x="79" y="190"/>
                    <a:pt x="76" y="188"/>
                  </a:cubicBezTo>
                  <a:cubicBezTo>
                    <a:pt x="75" y="187"/>
                    <a:pt x="77" y="184"/>
                    <a:pt x="76" y="183"/>
                  </a:cubicBezTo>
                  <a:cubicBezTo>
                    <a:pt x="74" y="181"/>
                    <a:pt x="71" y="180"/>
                    <a:pt x="68" y="180"/>
                  </a:cubicBezTo>
                  <a:cubicBezTo>
                    <a:pt x="64" y="180"/>
                    <a:pt x="60" y="181"/>
                    <a:pt x="56" y="182"/>
                  </a:cubicBezTo>
                  <a:cubicBezTo>
                    <a:pt x="54" y="182"/>
                    <a:pt x="52" y="183"/>
                    <a:pt x="50" y="184"/>
                  </a:cubicBezTo>
                  <a:cubicBezTo>
                    <a:pt x="46" y="184"/>
                    <a:pt x="43" y="184"/>
                    <a:pt x="39" y="184"/>
                  </a:cubicBezTo>
                  <a:cubicBezTo>
                    <a:pt x="37" y="184"/>
                    <a:pt x="35" y="184"/>
                    <a:pt x="33" y="184"/>
                  </a:cubicBezTo>
                  <a:cubicBezTo>
                    <a:pt x="31" y="184"/>
                    <a:pt x="28" y="184"/>
                    <a:pt x="26" y="184"/>
                  </a:cubicBezTo>
                  <a:cubicBezTo>
                    <a:pt x="23" y="185"/>
                    <a:pt x="21" y="188"/>
                    <a:pt x="18" y="187"/>
                  </a:cubicBezTo>
                  <a:cubicBezTo>
                    <a:pt x="16" y="187"/>
                    <a:pt x="16" y="184"/>
                    <a:pt x="16" y="183"/>
                  </a:cubicBezTo>
                  <a:cubicBezTo>
                    <a:pt x="16" y="181"/>
                    <a:pt x="15" y="178"/>
                    <a:pt x="15" y="176"/>
                  </a:cubicBezTo>
                  <a:cubicBezTo>
                    <a:pt x="15" y="173"/>
                    <a:pt x="16" y="170"/>
                    <a:pt x="17" y="168"/>
                  </a:cubicBezTo>
                  <a:cubicBezTo>
                    <a:pt x="19" y="166"/>
                    <a:pt x="21" y="165"/>
                    <a:pt x="24" y="164"/>
                  </a:cubicBezTo>
                  <a:cubicBezTo>
                    <a:pt x="26" y="163"/>
                    <a:pt x="29" y="164"/>
                    <a:pt x="31" y="163"/>
                  </a:cubicBezTo>
                  <a:cubicBezTo>
                    <a:pt x="32" y="162"/>
                    <a:pt x="31" y="161"/>
                    <a:pt x="31" y="160"/>
                  </a:cubicBezTo>
                  <a:cubicBezTo>
                    <a:pt x="32" y="158"/>
                    <a:pt x="33" y="155"/>
                    <a:pt x="32" y="154"/>
                  </a:cubicBezTo>
                  <a:cubicBezTo>
                    <a:pt x="31" y="152"/>
                    <a:pt x="27" y="154"/>
                    <a:pt x="26" y="152"/>
                  </a:cubicBezTo>
                  <a:cubicBezTo>
                    <a:pt x="23" y="148"/>
                    <a:pt x="25" y="142"/>
                    <a:pt x="24" y="137"/>
                  </a:cubicBezTo>
                  <a:cubicBezTo>
                    <a:pt x="23" y="136"/>
                    <a:pt x="22" y="135"/>
                    <a:pt x="20" y="134"/>
                  </a:cubicBezTo>
                  <a:cubicBezTo>
                    <a:pt x="18" y="133"/>
                    <a:pt x="15" y="133"/>
                    <a:pt x="13" y="132"/>
                  </a:cubicBezTo>
                  <a:cubicBezTo>
                    <a:pt x="12" y="131"/>
                    <a:pt x="10" y="130"/>
                    <a:pt x="10" y="128"/>
                  </a:cubicBezTo>
                  <a:cubicBezTo>
                    <a:pt x="9" y="126"/>
                    <a:pt x="10" y="123"/>
                    <a:pt x="8" y="120"/>
                  </a:cubicBezTo>
                  <a:cubicBezTo>
                    <a:pt x="6" y="117"/>
                    <a:pt x="3" y="114"/>
                    <a:pt x="0" y="111"/>
                  </a:cubicBezTo>
                  <a:cubicBezTo>
                    <a:pt x="3" y="112"/>
                    <a:pt x="6" y="112"/>
                    <a:pt x="9" y="113"/>
                  </a:cubicBezTo>
                  <a:cubicBezTo>
                    <a:pt x="13" y="114"/>
                    <a:pt x="18" y="115"/>
                    <a:pt x="22" y="116"/>
                  </a:cubicBezTo>
                  <a:cubicBezTo>
                    <a:pt x="28" y="116"/>
                    <a:pt x="33" y="114"/>
                    <a:pt x="39" y="115"/>
                  </a:cubicBezTo>
                  <a:cubicBezTo>
                    <a:pt x="40" y="115"/>
                    <a:pt x="41" y="116"/>
                    <a:pt x="43" y="116"/>
                  </a:cubicBezTo>
                  <a:cubicBezTo>
                    <a:pt x="44" y="116"/>
                    <a:pt x="44" y="115"/>
                    <a:pt x="45" y="115"/>
                  </a:cubicBezTo>
                  <a:cubicBezTo>
                    <a:pt x="47" y="115"/>
                    <a:pt x="49" y="117"/>
                    <a:pt x="52" y="117"/>
                  </a:cubicBezTo>
                  <a:cubicBezTo>
                    <a:pt x="57" y="116"/>
                    <a:pt x="63" y="114"/>
                    <a:pt x="67" y="111"/>
                  </a:cubicBezTo>
                  <a:cubicBezTo>
                    <a:pt x="69" y="110"/>
                    <a:pt x="68" y="108"/>
                    <a:pt x="68" y="107"/>
                  </a:cubicBezTo>
                  <a:cubicBezTo>
                    <a:pt x="67" y="105"/>
                    <a:pt x="66" y="103"/>
                    <a:pt x="66" y="101"/>
                  </a:cubicBezTo>
                  <a:cubicBezTo>
                    <a:pt x="67" y="98"/>
                    <a:pt x="69" y="95"/>
                    <a:pt x="71" y="92"/>
                  </a:cubicBezTo>
                  <a:cubicBezTo>
                    <a:pt x="72" y="90"/>
                    <a:pt x="75" y="90"/>
                    <a:pt x="77" y="90"/>
                  </a:cubicBezTo>
                  <a:cubicBezTo>
                    <a:pt x="77" y="90"/>
                    <a:pt x="76" y="92"/>
                    <a:pt x="77" y="92"/>
                  </a:cubicBezTo>
                  <a:cubicBezTo>
                    <a:pt x="79" y="92"/>
                    <a:pt x="81" y="91"/>
                    <a:pt x="82" y="90"/>
                  </a:cubicBezTo>
                  <a:cubicBezTo>
                    <a:pt x="83" y="89"/>
                    <a:pt x="80" y="87"/>
                    <a:pt x="80" y="87"/>
                  </a:cubicBezTo>
                  <a:cubicBezTo>
                    <a:pt x="82" y="85"/>
                    <a:pt x="84" y="88"/>
                    <a:pt x="86" y="87"/>
                  </a:cubicBezTo>
                  <a:cubicBezTo>
                    <a:pt x="88" y="85"/>
                    <a:pt x="88" y="82"/>
                    <a:pt x="90" y="81"/>
                  </a:cubicBezTo>
                  <a:cubicBezTo>
                    <a:pt x="92" y="80"/>
                    <a:pt x="93" y="82"/>
                    <a:pt x="94" y="83"/>
                  </a:cubicBezTo>
                  <a:cubicBezTo>
                    <a:pt x="96" y="84"/>
                    <a:pt x="97" y="86"/>
                    <a:pt x="98" y="86"/>
                  </a:cubicBezTo>
                  <a:cubicBezTo>
                    <a:pt x="100" y="85"/>
                    <a:pt x="102" y="83"/>
                    <a:pt x="102" y="81"/>
                  </a:cubicBezTo>
                  <a:cubicBezTo>
                    <a:pt x="103" y="80"/>
                    <a:pt x="100" y="80"/>
                    <a:pt x="100" y="78"/>
                  </a:cubicBezTo>
                  <a:cubicBezTo>
                    <a:pt x="100" y="76"/>
                    <a:pt x="100" y="74"/>
                    <a:pt x="101" y="72"/>
                  </a:cubicBezTo>
                  <a:cubicBezTo>
                    <a:pt x="102" y="69"/>
                    <a:pt x="102" y="65"/>
                    <a:pt x="104" y="64"/>
                  </a:cubicBezTo>
                  <a:cubicBezTo>
                    <a:pt x="106" y="62"/>
                    <a:pt x="110" y="65"/>
                    <a:pt x="111" y="63"/>
                  </a:cubicBezTo>
                  <a:cubicBezTo>
                    <a:pt x="113" y="62"/>
                    <a:pt x="112" y="59"/>
                    <a:pt x="111" y="57"/>
                  </a:cubicBezTo>
                  <a:cubicBezTo>
                    <a:pt x="110" y="54"/>
                    <a:pt x="108" y="52"/>
                    <a:pt x="107" y="50"/>
                  </a:cubicBezTo>
                  <a:cubicBezTo>
                    <a:pt x="107" y="49"/>
                    <a:pt x="107" y="47"/>
                    <a:pt x="108" y="47"/>
                  </a:cubicBezTo>
                  <a:cubicBezTo>
                    <a:pt x="110" y="47"/>
                    <a:pt x="111" y="50"/>
                    <a:pt x="114" y="50"/>
                  </a:cubicBezTo>
                  <a:cubicBezTo>
                    <a:pt x="116" y="50"/>
                    <a:pt x="119" y="49"/>
                    <a:pt x="120" y="48"/>
                  </a:cubicBezTo>
                  <a:cubicBezTo>
                    <a:pt x="122" y="46"/>
                    <a:pt x="122" y="44"/>
                    <a:pt x="123" y="42"/>
                  </a:cubicBezTo>
                  <a:cubicBezTo>
                    <a:pt x="123" y="41"/>
                    <a:pt x="122" y="40"/>
                    <a:pt x="123" y="39"/>
                  </a:cubicBezTo>
                  <a:cubicBezTo>
                    <a:pt x="124" y="37"/>
                    <a:pt x="127" y="35"/>
                    <a:pt x="127" y="33"/>
                  </a:cubicBezTo>
                  <a:cubicBezTo>
                    <a:pt x="128" y="29"/>
                    <a:pt x="126" y="25"/>
                    <a:pt x="124" y="21"/>
                  </a:cubicBezTo>
                  <a:cubicBezTo>
                    <a:pt x="124" y="19"/>
                    <a:pt x="121" y="19"/>
                    <a:pt x="120" y="18"/>
                  </a:cubicBezTo>
                  <a:cubicBezTo>
                    <a:pt x="120" y="16"/>
                    <a:pt x="121" y="13"/>
                    <a:pt x="123" y="12"/>
                  </a:cubicBezTo>
                  <a:cubicBezTo>
                    <a:pt x="125" y="11"/>
                    <a:pt x="127" y="13"/>
                    <a:pt x="128" y="12"/>
                  </a:cubicBezTo>
                  <a:cubicBezTo>
                    <a:pt x="133" y="10"/>
                    <a:pt x="135" y="5"/>
                    <a:pt x="139" y="3"/>
                  </a:cubicBezTo>
                  <a:cubicBezTo>
                    <a:pt x="143" y="1"/>
                    <a:pt x="147" y="2"/>
                    <a:pt x="151" y="2"/>
                  </a:cubicBezTo>
                  <a:cubicBezTo>
                    <a:pt x="152" y="2"/>
                    <a:pt x="154" y="3"/>
                    <a:pt x="156" y="3"/>
                  </a:cubicBezTo>
                  <a:cubicBezTo>
                    <a:pt x="158" y="3"/>
                    <a:pt x="160" y="1"/>
                    <a:pt x="162" y="0"/>
                  </a:cubicBezTo>
                  <a:cubicBezTo>
                    <a:pt x="164" y="1"/>
                    <a:pt x="166" y="2"/>
                    <a:pt x="168" y="3"/>
                  </a:cubicBezTo>
                  <a:cubicBezTo>
                    <a:pt x="169" y="3"/>
                    <a:pt x="170" y="1"/>
                    <a:pt x="171" y="1"/>
                  </a:cubicBezTo>
                  <a:cubicBezTo>
                    <a:pt x="175" y="4"/>
                    <a:pt x="178" y="7"/>
                    <a:pt x="180" y="11"/>
                  </a:cubicBezTo>
                  <a:cubicBezTo>
                    <a:pt x="181" y="12"/>
                    <a:pt x="179" y="15"/>
                    <a:pt x="180" y="17"/>
                  </a:cubicBezTo>
                  <a:cubicBezTo>
                    <a:pt x="180" y="18"/>
                    <a:pt x="181" y="20"/>
                    <a:pt x="182" y="21"/>
                  </a:cubicBezTo>
                  <a:cubicBezTo>
                    <a:pt x="185" y="22"/>
                    <a:pt x="188" y="20"/>
                    <a:pt x="191" y="21"/>
                  </a:cubicBezTo>
                  <a:cubicBezTo>
                    <a:pt x="192" y="22"/>
                    <a:pt x="191" y="25"/>
                    <a:pt x="192" y="26"/>
                  </a:cubicBezTo>
                  <a:cubicBezTo>
                    <a:pt x="195" y="27"/>
                    <a:pt x="198" y="27"/>
                    <a:pt x="201" y="2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61" name="Freeform 2625"/>
            <p:cNvSpPr>
              <a:spLocks noChangeAspect="1"/>
            </p:cNvSpPr>
            <p:nvPr/>
          </p:nvSpPr>
          <p:spPr bwMode="auto">
            <a:xfrm>
              <a:off x="24598732" y="6372443"/>
              <a:ext cx="5727191" cy="3959048"/>
            </a:xfrm>
            <a:custGeom>
              <a:avLst/>
              <a:gdLst>
                <a:gd name="T0" fmla="*/ 49 w 713"/>
                <a:gd name="T1" fmla="*/ 254 h 540"/>
                <a:gd name="T2" fmla="*/ 1 w 713"/>
                <a:gd name="T3" fmla="*/ 276 h 540"/>
                <a:gd name="T4" fmla="*/ 20 w 713"/>
                <a:gd name="T5" fmla="*/ 326 h 540"/>
                <a:gd name="T6" fmla="*/ 54 w 713"/>
                <a:gd name="T7" fmla="*/ 359 h 540"/>
                <a:gd name="T8" fmla="*/ 88 w 713"/>
                <a:gd name="T9" fmla="*/ 401 h 540"/>
                <a:gd name="T10" fmla="*/ 89 w 713"/>
                <a:gd name="T11" fmla="*/ 437 h 540"/>
                <a:gd name="T12" fmla="*/ 132 w 713"/>
                <a:gd name="T13" fmla="*/ 463 h 540"/>
                <a:gd name="T14" fmla="*/ 176 w 713"/>
                <a:gd name="T15" fmla="*/ 491 h 540"/>
                <a:gd name="T16" fmla="*/ 219 w 713"/>
                <a:gd name="T17" fmla="*/ 509 h 540"/>
                <a:gd name="T18" fmla="*/ 252 w 713"/>
                <a:gd name="T19" fmla="*/ 510 h 540"/>
                <a:gd name="T20" fmla="*/ 287 w 713"/>
                <a:gd name="T21" fmla="*/ 509 h 540"/>
                <a:gd name="T22" fmla="*/ 330 w 713"/>
                <a:gd name="T23" fmla="*/ 481 h 540"/>
                <a:gd name="T24" fmla="*/ 363 w 713"/>
                <a:gd name="T25" fmla="*/ 499 h 540"/>
                <a:gd name="T26" fmla="*/ 396 w 713"/>
                <a:gd name="T27" fmla="*/ 538 h 540"/>
                <a:gd name="T28" fmla="*/ 392 w 713"/>
                <a:gd name="T29" fmla="*/ 576 h 540"/>
                <a:gd name="T30" fmla="*/ 421 w 713"/>
                <a:gd name="T31" fmla="*/ 613 h 540"/>
                <a:gd name="T32" fmla="*/ 451 w 713"/>
                <a:gd name="T33" fmla="*/ 625 h 540"/>
                <a:gd name="T34" fmla="*/ 462 w 713"/>
                <a:gd name="T35" fmla="*/ 602 h 540"/>
                <a:gd name="T36" fmla="*/ 488 w 713"/>
                <a:gd name="T37" fmla="*/ 602 h 540"/>
                <a:gd name="T38" fmla="*/ 523 w 713"/>
                <a:gd name="T39" fmla="*/ 601 h 540"/>
                <a:gd name="T40" fmla="*/ 570 w 713"/>
                <a:gd name="T41" fmla="*/ 622 h 540"/>
                <a:gd name="T42" fmla="*/ 583 w 713"/>
                <a:gd name="T43" fmla="*/ 628 h 540"/>
                <a:gd name="T44" fmla="*/ 621 w 713"/>
                <a:gd name="T45" fmla="*/ 613 h 540"/>
                <a:gd name="T46" fmla="*/ 651 w 713"/>
                <a:gd name="T47" fmla="*/ 605 h 540"/>
                <a:gd name="T48" fmla="*/ 710 w 713"/>
                <a:gd name="T49" fmla="*/ 541 h 540"/>
                <a:gd name="T50" fmla="*/ 733 w 713"/>
                <a:gd name="T51" fmla="*/ 491 h 540"/>
                <a:gd name="T52" fmla="*/ 709 w 713"/>
                <a:gd name="T53" fmla="*/ 460 h 540"/>
                <a:gd name="T54" fmla="*/ 706 w 713"/>
                <a:gd name="T55" fmla="*/ 426 h 540"/>
                <a:gd name="T56" fmla="*/ 710 w 713"/>
                <a:gd name="T57" fmla="*/ 412 h 540"/>
                <a:gd name="T58" fmla="*/ 693 w 713"/>
                <a:gd name="T59" fmla="*/ 355 h 540"/>
                <a:gd name="T60" fmla="*/ 716 w 713"/>
                <a:gd name="T61" fmla="*/ 334 h 540"/>
                <a:gd name="T62" fmla="*/ 696 w 713"/>
                <a:gd name="T63" fmla="*/ 317 h 540"/>
                <a:gd name="T64" fmla="*/ 644 w 713"/>
                <a:gd name="T65" fmla="*/ 305 h 540"/>
                <a:gd name="T66" fmla="*/ 705 w 713"/>
                <a:gd name="T67" fmla="*/ 266 h 540"/>
                <a:gd name="T68" fmla="*/ 717 w 713"/>
                <a:gd name="T69" fmla="*/ 282 h 540"/>
                <a:gd name="T70" fmla="*/ 771 w 713"/>
                <a:gd name="T71" fmla="*/ 244 h 540"/>
                <a:gd name="T72" fmla="*/ 807 w 713"/>
                <a:gd name="T73" fmla="*/ 215 h 540"/>
                <a:gd name="T74" fmla="*/ 815 w 713"/>
                <a:gd name="T75" fmla="*/ 180 h 540"/>
                <a:gd name="T76" fmla="*/ 850 w 713"/>
                <a:gd name="T77" fmla="*/ 145 h 540"/>
                <a:gd name="T78" fmla="*/ 791 w 713"/>
                <a:gd name="T79" fmla="*/ 110 h 540"/>
                <a:gd name="T80" fmla="*/ 739 w 713"/>
                <a:gd name="T81" fmla="*/ 71 h 540"/>
                <a:gd name="T82" fmla="*/ 710 w 713"/>
                <a:gd name="T83" fmla="*/ 23 h 540"/>
                <a:gd name="T84" fmla="*/ 630 w 713"/>
                <a:gd name="T85" fmla="*/ 7 h 540"/>
                <a:gd name="T86" fmla="*/ 622 w 713"/>
                <a:gd name="T87" fmla="*/ 71 h 540"/>
                <a:gd name="T88" fmla="*/ 586 w 713"/>
                <a:gd name="T89" fmla="*/ 120 h 540"/>
                <a:gd name="T90" fmla="*/ 643 w 713"/>
                <a:gd name="T91" fmla="*/ 145 h 540"/>
                <a:gd name="T92" fmla="*/ 598 w 713"/>
                <a:gd name="T93" fmla="*/ 162 h 540"/>
                <a:gd name="T94" fmla="*/ 540 w 713"/>
                <a:gd name="T95" fmla="*/ 194 h 540"/>
                <a:gd name="T96" fmla="*/ 442 w 713"/>
                <a:gd name="T97" fmla="*/ 241 h 540"/>
                <a:gd name="T98" fmla="*/ 324 w 713"/>
                <a:gd name="T99" fmla="*/ 223 h 540"/>
                <a:gd name="T100" fmla="*/ 265 w 713"/>
                <a:gd name="T101" fmla="*/ 176 h 540"/>
                <a:gd name="T102" fmla="*/ 224 w 713"/>
                <a:gd name="T103" fmla="*/ 134 h 540"/>
                <a:gd name="T104" fmla="*/ 179 w 713"/>
                <a:gd name="T105" fmla="*/ 98 h 540"/>
                <a:gd name="T106" fmla="*/ 149 w 713"/>
                <a:gd name="T107" fmla="*/ 119 h 540"/>
                <a:gd name="T108" fmla="*/ 109 w 713"/>
                <a:gd name="T109" fmla="*/ 174 h 540"/>
                <a:gd name="T110" fmla="*/ 91 w 713"/>
                <a:gd name="T111" fmla="*/ 212 h 5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3"/>
                <a:gd name="T169" fmla="*/ 0 h 540"/>
                <a:gd name="T170" fmla="*/ 713 w 713"/>
                <a:gd name="T171" fmla="*/ 540 h 5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3" h="540">
                  <a:moveTo>
                    <a:pt x="72" y="191"/>
                  </a:moveTo>
                  <a:cubicBezTo>
                    <a:pt x="72" y="191"/>
                    <a:pt x="74" y="193"/>
                    <a:pt x="74" y="193"/>
                  </a:cubicBezTo>
                  <a:cubicBezTo>
                    <a:pt x="73" y="194"/>
                    <a:pt x="71" y="194"/>
                    <a:pt x="70" y="196"/>
                  </a:cubicBezTo>
                  <a:cubicBezTo>
                    <a:pt x="68" y="197"/>
                    <a:pt x="69" y="200"/>
                    <a:pt x="67" y="201"/>
                  </a:cubicBezTo>
                  <a:cubicBezTo>
                    <a:pt x="65" y="201"/>
                    <a:pt x="64" y="198"/>
                    <a:pt x="63" y="199"/>
                  </a:cubicBezTo>
                  <a:cubicBezTo>
                    <a:pt x="59" y="200"/>
                    <a:pt x="57" y="203"/>
                    <a:pt x="55" y="206"/>
                  </a:cubicBezTo>
                  <a:cubicBezTo>
                    <a:pt x="53" y="207"/>
                    <a:pt x="54" y="211"/>
                    <a:pt x="52" y="212"/>
                  </a:cubicBezTo>
                  <a:cubicBezTo>
                    <a:pt x="49" y="213"/>
                    <a:pt x="45" y="211"/>
                    <a:pt x="41" y="212"/>
                  </a:cubicBezTo>
                  <a:cubicBezTo>
                    <a:pt x="39" y="212"/>
                    <a:pt x="37" y="212"/>
                    <a:pt x="36" y="213"/>
                  </a:cubicBezTo>
                  <a:cubicBezTo>
                    <a:pt x="33" y="216"/>
                    <a:pt x="35" y="220"/>
                    <a:pt x="32" y="223"/>
                  </a:cubicBezTo>
                  <a:cubicBezTo>
                    <a:pt x="30" y="225"/>
                    <a:pt x="26" y="226"/>
                    <a:pt x="23" y="225"/>
                  </a:cubicBezTo>
                  <a:cubicBezTo>
                    <a:pt x="22" y="225"/>
                    <a:pt x="24" y="221"/>
                    <a:pt x="22" y="220"/>
                  </a:cubicBezTo>
                  <a:cubicBezTo>
                    <a:pt x="20" y="220"/>
                    <a:pt x="19" y="223"/>
                    <a:pt x="18" y="224"/>
                  </a:cubicBezTo>
                  <a:cubicBezTo>
                    <a:pt x="16" y="224"/>
                    <a:pt x="14" y="222"/>
                    <a:pt x="13" y="223"/>
                  </a:cubicBezTo>
                  <a:cubicBezTo>
                    <a:pt x="11" y="224"/>
                    <a:pt x="9" y="226"/>
                    <a:pt x="7" y="227"/>
                  </a:cubicBezTo>
                  <a:cubicBezTo>
                    <a:pt x="5" y="228"/>
                    <a:pt x="2" y="228"/>
                    <a:pt x="1" y="230"/>
                  </a:cubicBezTo>
                  <a:cubicBezTo>
                    <a:pt x="0" y="232"/>
                    <a:pt x="1" y="236"/>
                    <a:pt x="1" y="239"/>
                  </a:cubicBezTo>
                  <a:cubicBezTo>
                    <a:pt x="1" y="240"/>
                    <a:pt x="3" y="243"/>
                    <a:pt x="3" y="245"/>
                  </a:cubicBezTo>
                  <a:cubicBezTo>
                    <a:pt x="3" y="246"/>
                    <a:pt x="3" y="247"/>
                    <a:pt x="2" y="248"/>
                  </a:cubicBezTo>
                  <a:cubicBezTo>
                    <a:pt x="2" y="250"/>
                    <a:pt x="1" y="253"/>
                    <a:pt x="2" y="253"/>
                  </a:cubicBezTo>
                  <a:cubicBezTo>
                    <a:pt x="5" y="253"/>
                    <a:pt x="8" y="249"/>
                    <a:pt x="11" y="249"/>
                  </a:cubicBezTo>
                  <a:cubicBezTo>
                    <a:pt x="14" y="250"/>
                    <a:pt x="16" y="254"/>
                    <a:pt x="17" y="256"/>
                  </a:cubicBezTo>
                  <a:cubicBezTo>
                    <a:pt x="19" y="260"/>
                    <a:pt x="22" y="264"/>
                    <a:pt x="22" y="269"/>
                  </a:cubicBezTo>
                  <a:cubicBezTo>
                    <a:pt x="22" y="271"/>
                    <a:pt x="18" y="271"/>
                    <a:pt x="17" y="272"/>
                  </a:cubicBezTo>
                  <a:cubicBezTo>
                    <a:pt x="16" y="274"/>
                    <a:pt x="15" y="275"/>
                    <a:pt x="15" y="276"/>
                  </a:cubicBezTo>
                  <a:cubicBezTo>
                    <a:pt x="15" y="277"/>
                    <a:pt x="15" y="278"/>
                    <a:pt x="16" y="278"/>
                  </a:cubicBezTo>
                  <a:cubicBezTo>
                    <a:pt x="18" y="279"/>
                    <a:pt x="20" y="280"/>
                    <a:pt x="22" y="281"/>
                  </a:cubicBezTo>
                  <a:cubicBezTo>
                    <a:pt x="23" y="281"/>
                    <a:pt x="24" y="279"/>
                    <a:pt x="25" y="279"/>
                  </a:cubicBezTo>
                  <a:cubicBezTo>
                    <a:pt x="29" y="282"/>
                    <a:pt x="32" y="285"/>
                    <a:pt x="34" y="289"/>
                  </a:cubicBezTo>
                  <a:cubicBezTo>
                    <a:pt x="35" y="290"/>
                    <a:pt x="33" y="293"/>
                    <a:pt x="34" y="295"/>
                  </a:cubicBezTo>
                  <a:cubicBezTo>
                    <a:pt x="34" y="296"/>
                    <a:pt x="35" y="298"/>
                    <a:pt x="36" y="299"/>
                  </a:cubicBezTo>
                  <a:cubicBezTo>
                    <a:pt x="39" y="300"/>
                    <a:pt x="42" y="298"/>
                    <a:pt x="45" y="299"/>
                  </a:cubicBezTo>
                  <a:cubicBezTo>
                    <a:pt x="46" y="300"/>
                    <a:pt x="45" y="303"/>
                    <a:pt x="46" y="304"/>
                  </a:cubicBezTo>
                  <a:cubicBezTo>
                    <a:pt x="49" y="305"/>
                    <a:pt x="52" y="305"/>
                    <a:pt x="55" y="305"/>
                  </a:cubicBezTo>
                  <a:cubicBezTo>
                    <a:pt x="57" y="305"/>
                    <a:pt x="59" y="303"/>
                    <a:pt x="61" y="304"/>
                  </a:cubicBezTo>
                  <a:cubicBezTo>
                    <a:pt x="63" y="306"/>
                    <a:pt x="62" y="310"/>
                    <a:pt x="64" y="312"/>
                  </a:cubicBezTo>
                  <a:cubicBezTo>
                    <a:pt x="66" y="315"/>
                    <a:pt x="69" y="316"/>
                    <a:pt x="71" y="319"/>
                  </a:cubicBezTo>
                  <a:cubicBezTo>
                    <a:pt x="72" y="321"/>
                    <a:pt x="74" y="322"/>
                    <a:pt x="74" y="325"/>
                  </a:cubicBezTo>
                  <a:cubicBezTo>
                    <a:pt x="73" y="326"/>
                    <a:pt x="69" y="323"/>
                    <a:pt x="69" y="325"/>
                  </a:cubicBezTo>
                  <a:cubicBezTo>
                    <a:pt x="69" y="328"/>
                    <a:pt x="71" y="331"/>
                    <a:pt x="73" y="334"/>
                  </a:cubicBezTo>
                  <a:cubicBezTo>
                    <a:pt x="74" y="336"/>
                    <a:pt x="77" y="337"/>
                    <a:pt x="79" y="339"/>
                  </a:cubicBezTo>
                  <a:cubicBezTo>
                    <a:pt x="82" y="342"/>
                    <a:pt x="86" y="345"/>
                    <a:pt x="86" y="348"/>
                  </a:cubicBezTo>
                  <a:cubicBezTo>
                    <a:pt x="86" y="352"/>
                    <a:pt x="81" y="354"/>
                    <a:pt x="78" y="355"/>
                  </a:cubicBezTo>
                  <a:cubicBezTo>
                    <a:pt x="76" y="355"/>
                    <a:pt x="75" y="353"/>
                    <a:pt x="74" y="352"/>
                  </a:cubicBezTo>
                  <a:cubicBezTo>
                    <a:pt x="74" y="351"/>
                    <a:pt x="75" y="349"/>
                    <a:pt x="74" y="349"/>
                  </a:cubicBezTo>
                  <a:cubicBezTo>
                    <a:pt x="73" y="349"/>
                    <a:pt x="72" y="351"/>
                    <a:pt x="71" y="352"/>
                  </a:cubicBezTo>
                  <a:cubicBezTo>
                    <a:pt x="70" y="353"/>
                    <a:pt x="70" y="354"/>
                    <a:pt x="70" y="355"/>
                  </a:cubicBezTo>
                  <a:cubicBezTo>
                    <a:pt x="71" y="358"/>
                    <a:pt x="73" y="361"/>
                    <a:pt x="74" y="364"/>
                  </a:cubicBezTo>
                  <a:cubicBezTo>
                    <a:pt x="75" y="366"/>
                    <a:pt x="75" y="369"/>
                    <a:pt x="77" y="370"/>
                  </a:cubicBezTo>
                  <a:cubicBezTo>
                    <a:pt x="78" y="371"/>
                    <a:pt x="80" y="369"/>
                    <a:pt x="81" y="370"/>
                  </a:cubicBezTo>
                  <a:cubicBezTo>
                    <a:pt x="84" y="372"/>
                    <a:pt x="84" y="375"/>
                    <a:pt x="87" y="377"/>
                  </a:cubicBezTo>
                  <a:cubicBezTo>
                    <a:pt x="88" y="378"/>
                    <a:pt x="90" y="377"/>
                    <a:pt x="92" y="377"/>
                  </a:cubicBezTo>
                  <a:cubicBezTo>
                    <a:pt x="95" y="379"/>
                    <a:pt x="98" y="382"/>
                    <a:pt x="101" y="384"/>
                  </a:cubicBezTo>
                  <a:cubicBezTo>
                    <a:pt x="103" y="385"/>
                    <a:pt x="104" y="386"/>
                    <a:pt x="106" y="387"/>
                  </a:cubicBezTo>
                  <a:cubicBezTo>
                    <a:pt x="107" y="388"/>
                    <a:pt x="108" y="391"/>
                    <a:pt x="110" y="390"/>
                  </a:cubicBezTo>
                  <a:cubicBezTo>
                    <a:pt x="111" y="390"/>
                    <a:pt x="109" y="387"/>
                    <a:pt x="110" y="386"/>
                  </a:cubicBezTo>
                  <a:cubicBezTo>
                    <a:pt x="111" y="385"/>
                    <a:pt x="113" y="386"/>
                    <a:pt x="114" y="386"/>
                  </a:cubicBezTo>
                  <a:cubicBezTo>
                    <a:pt x="116" y="387"/>
                    <a:pt x="119" y="388"/>
                    <a:pt x="122" y="389"/>
                  </a:cubicBezTo>
                  <a:cubicBezTo>
                    <a:pt x="125" y="391"/>
                    <a:pt x="129" y="394"/>
                    <a:pt x="132" y="396"/>
                  </a:cubicBezTo>
                  <a:cubicBezTo>
                    <a:pt x="134" y="398"/>
                    <a:pt x="135" y="402"/>
                    <a:pt x="138" y="403"/>
                  </a:cubicBezTo>
                  <a:cubicBezTo>
                    <a:pt x="140" y="403"/>
                    <a:pt x="140" y="399"/>
                    <a:pt x="141" y="399"/>
                  </a:cubicBezTo>
                  <a:cubicBezTo>
                    <a:pt x="142" y="398"/>
                    <a:pt x="144" y="398"/>
                    <a:pt x="145" y="399"/>
                  </a:cubicBezTo>
                  <a:cubicBezTo>
                    <a:pt x="146" y="401"/>
                    <a:pt x="144" y="403"/>
                    <a:pt x="145" y="405"/>
                  </a:cubicBezTo>
                  <a:cubicBezTo>
                    <a:pt x="145" y="407"/>
                    <a:pt x="146" y="408"/>
                    <a:pt x="147" y="409"/>
                  </a:cubicBezTo>
                  <a:cubicBezTo>
                    <a:pt x="150" y="410"/>
                    <a:pt x="155" y="409"/>
                    <a:pt x="158" y="410"/>
                  </a:cubicBezTo>
                  <a:cubicBezTo>
                    <a:pt x="159" y="411"/>
                    <a:pt x="157" y="414"/>
                    <a:pt x="158" y="415"/>
                  </a:cubicBezTo>
                  <a:cubicBezTo>
                    <a:pt x="159" y="416"/>
                    <a:pt x="162" y="415"/>
                    <a:pt x="164" y="416"/>
                  </a:cubicBezTo>
                  <a:cubicBezTo>
                    <a:pt x="166" y="417"/>
                    <a:pt x="166" y="420"/>
                    <a:pt x="168" y="421"/>
                  </a:cubicBezTo>
                  <a:cubicBezTo>
                    <a:pt x="169" y="422"/>
                    <a:pt x="171" y="419"/>
                    <a:pt x="172" y="420"/>
                  </a:cubicBezTo>
                  <a:cubicBezTo>
                    <a:pt x="173" y="420"/>
                    <a:pt x="173" y="423"/>
                    <a:pt x="175" y="423"/>
                  </a:cubicBezTo>
                  <a:cubicBezTo>
                    <a:pt x="176" y="423"/>
                    <a:pt x="177" y="420"/>
                    <a:pt x="179" y="420"/>
                  </a:cubicBezTo>
                  <a:cubicBezTo>
                    <a:pt x="181" y="420"/>
                    <a:pt x="181" y="423"/>
                    <a:pt x="183" y="424"/>
                  </a:cubicBezTo>
                  <a:cubicBezTo>
                    <a:pt x="184" y="425"/>
                    <a:pt x="186" y="426"/>
                    <a:pt x="187" y="426"/>
                  </a:cubicBezTo>
                  <a:cubicBezTo>
                    <a:pt x="189" y="426"/>
                    <a:pt x="191" y="424"/>
                    <a:pt x="193" y="423"/>
                  </a:cubicBezTo>
                  <a:cubicBezTo>
                    <a:pt x="194" y="423"/>
                    <a:pt x="195" y="424"/>
                    <a:pt x="196" y="424"/>
                  </a:cubicBezTo>
                  <a:cubicBezTo>
                    <a:pt x="198" y="422"/>
                    <a:pt x="199" y="420"/>
                    <a:pt x="201" y="419"/>
                  </a:cubicBezTo>
                  <a:cubicBezTo>
                    <a:pt x="202" y="419"/>
                    <a:pt x="204" y="418"/>
                    <a:pt x="205" y="419"/>
                  </a:cubicBezTo>
                  <a:cubicBezTo>
                    <a:pt x="206" y="421"/>
                    <a:pt x="205" y="424"/>
                    <a:pt x="205" y="426"/>
                  </a:cubicBezTo>
                  <a:cubicBezTo>
                    <a:pt x="205" y="429"/>
                    <a:pt x="206" y="431"/>
                    <a:pt x="206" y="433"/>
                  </a:cubicBezTo>
                  <a:cubicBezTo>
                    <a:pt x="208" y="431"/>
                    <a:pt x="210" y="427"/>
                    <a:pt x="210" y="425"/>
                  </a:cubicBezTo>
                  <a:cubicBezTo>
                    <a:pt x="211" y="423"/>
                    <a:pt x="210" y="422"/>
                    <a:pt x="211" y="420"/>
                  </a:cubicBezTo>
                  <a:cubicBezTo>
                    <a:pt x="212" y="419"/>
                    <a:pt x="214" y="418"/>
                    <a:pt x="215" y="417"/>
                  </a:cubicBezTo>
                  <a:cubicBezTo>
                    <a:pt x="217" y="417"/>
                    <a:pt x="218" y="418"/>
                    <a:pt x="219" y="418"/>
                  </a:cubicBezTo>
                  <a:cubicBezTo>
                    <a:pt x="221" y="418"/>
                    <a:pt x="222" y="416"/>
                    <a:pt x="223" y="417"/>
                  </a:cubicBezTo>
                  <a:cubicBezTo>
                    <a:pt x="225" y="417"/>
                    <a:pt x="226" y="419"/>
                    <a:pt x="227" y="420"/>
                  </a:cubicBezTo>
                  <a:cubicBezTo>
                    <a:pt x="229" y="421"/>
                    <a:pt x="231" y="421"/>
                    <a:pt x="234" y="421"/>
                  </a:cubicBezTo>
                  <a:cubicBezTo>
                    <a:pt x="235" y="421"/>
                    <a:pt x="237" y="420"/>
                    <a:pt x="238" y="420"/>
                  </a:cubicBezTo>
                  <a:cubicBezTo>
                    <a:pt x="239" y="421"/>
                    <a:pt x="239" y="423"/>
                    <a:pt x="239" y="424"/>
                  </a:cubicBezTo>
                  <a:cubicBezTo>
                    <a:pt x="242" y="424"/>
                    <a:pt x="244" y="423"/>
                    <a:pt x="247" y="423"/>
                  </a:cubicBezTo>
                  <a:cubicBezTo>
                    <a:pt x="249" y="422"/>
                    <a:pt x="252" y="424"/>
                    <a:pt x="253" y="423"/>
                  </a:cubicBezTo>
                  <a:cubicBezTo>
                    <a:pt x="254" y="422"/>
                    <a:pt x="251" y="419"/>
                    <a:pt x="252" y="418"/>
                  </a:cubicBezTo>
                  <a:cubicBezTo>
                    <a:pt x="253" y="416"/>
                    <a:pt x="256" y="416"/>
                    <a:pt x="258" y="414"/>
                  </a:cubicBezTo>
                  <a:cubicBezTo>
                    <a:pt x="259" y="413"/>
                    <a:pt x="258" y="410"/>
                    <a:pt x="259" y="409"/>
                  </a:cubicBezTo>
                  <a:cubicBezTo>
                    <a:pt x="262" y="407"/>
                    <a:pt x="266" y="409"/>
                    <a:pt x="269" y="408"/>
                  </a:cubicBezTo>
                  <a:cubicBezTo>
                    <a:pt x="270" y="407"/>
                    <a:pt x="268" y="405"/>
                    <a:pt x="268" y="404"/>
                  </a:cubicBezTo>
                  <a:cubicBezTo>
                    <a:pt x="270" y="402"/>
                    <a:pt x="273" y="401"/>
                    <a:pt x="275" y="401"/>
                  </a:cubicBezTo>
                  <a:cubicBezTo>
                    <a:pt x="278" y="401"/>
                    <a:pt x="280" y="404"/>
                    <a:pt x="283" y="404"/>
                  </a:cubicBezTo>
                  <a:cubicBezTo>
                    <a:pt x="284" y="405"/>
                    <a:pt x="284" y="403"/>
                    <a:pt x="285" y="403"/>
                  </a:cubicBezTo>
                  <a:cubicBezTo>
                    <a:pt x="287" y="401"/>
                    <a:pt x="289" y="399"/>
                    <a:pt x="292" y="398"/>
                  </a:cubicBezTo>
                  <a:cubicBezTo>
                    <a:pt x="294" y="398"/>
                    <a:pt x="296" y="400"/>
                    <a:pt x="297" y="401"/>
                  </a:cubicBezTo>
                  <a:cubicBezTo>
                    <a:pt x="298" y="403"/>
                    <a:pt x="300" y="405"/>
                    <a:pt x="300" y="408"/>
                  </a:cubicBezTo>
                  <a:cubicBezTo>
                    <a:pt x="299" y="410"/>
                    <a:pt x="295" y="411"/>
                    <a:pt x="295" y="414"/>
                  </a:cubicBezTo>
                  <a:cubicBezTo>
                    <a:pt x="295" y="415"/>
                    <a:pt x="298" y="413"/>
                    <a:pt x="300" y="414"/>
                  </a:cubicBezTo>
                  <a:cubicBezTo>
                    <a:pt x="301" y="414"/>
                    <a:pt x="302" y="416"/>
                    <a:pt x="303" y="416"/>
                  </a:cubicBezTo>
                  <a:cubicBezTo>
                    <a:pt x="305" y="417"/>
                    <a:pt x="308" y="415"/>
                    <a:pt x="310" y="416"/>
                  </a:cubicBezTo>
                  <a:cubicBezTo>
                    <a:pt x="311" y="416"/>
                    <a:pt x="311" y="418"/>
                    <a:pt x="312" y="419"/>
                  </a:cubicBezTo>
                  <a:cubicBezTo>
                    <a:pt x="312" y="418"/>
                    <a:pt x="312" y="414"/>
                    <a:pt x="313" y="414"/>
                  </a:cubicBezTo>
                  <a:cubicBezTo>
                    <a:pt x="316" y="414"/>
                    <a:pt x="318" y="417"/>
                    <a:pt x="320" y="419"/>
                  </a:cubicBezTo>
                  <a:cubicBezTo>
                    <a:pt x="321" y="422"/>
                    <a:pt x="320" y="426"/>
                    <a:pt x="322" y="428"/>
                  </a:cubicBezTo>
                  <a:cubicBezTo>
                    <a:pt x="323" y="429"/>
                    <a:pt x="326" y="427"/>
                    <a:pt x="326" y="428"/>
                  </a:cubicBezTo>
                  <a:cubicBezTo>
                    <a:pt x="328" y="432"/>
                    <a:pt x="327" y="437"/>
                    <a:pt x="328" y="442"/>
                  </a:cubicBezTo>
                  <a:cubicBezTo>
                    <a:pt x="328" y="444"/>
                    <a:pt x="330" y="446"/>
                    <a:pt x="330" y="448"/>
                  </a:cubicBezTo>
                  <a:cubicBezTo>
                    <a:pt x="329" y="449"/>
                    <a:pt x="327" y="448"/>
                    <a:pt x="327" y="448"/>
                  </a:cubicBezTo>
                  <a:cubicBezTo>
                    <a:pt x="327" y="451"/>
                    <a:pt x="330" y="452"/>
                    <a:pt x="329" y="454"/>
                  </a:cubicBezTo>
                  <a:cubicBezTo>
                    <a:pt x="328" y="458"/>
                    <a:pt x="324" y="459"/>
                    <a:pt x="322" y="462"/>
                  </a:cubicBezTo>
                  <a:cubicBezTo>
                    <a:pt x="320" y="467"/>
                    <a:pt x="316" y="469"/>
                    <a:pt x="316" y="473"/>
                  </a:cubicBezTo>
                  <a:cubicBezTo>
                    <a:pt x="315" y="476"/>
                    <a:pt x="320" y="475"/>
                    <a:pt x="321" y="478"/>
                  </a:cubicBezTo>
                  <a:cubicBezTo>
                    <a:pt x="321" y="480"/>
                    <a:pt x="317" y="480"/>
                    <a:pt x="318" y="482"/>
                  </a:cubicBezTo>
                  <a:cubicBezTo>
                    <a:pt x="318" y="484"/>
                    <a:pt x="320" y="485"/>
                    <a:pt x="321" y="485"/>
                  </a:cubicBezTo>
                  <a:cubicBezTo>
                    <a:pt x="323" y="484"/>
                    <a:pt x="324" y="481"/>
                    <a:pt x="327" y="480"/>
                  </a:cubicBezTo>
                  <a:cubicBezTo>
                    <a:pt x="330" y="479"/>
                    <a:pt x="334" y="480"/>
                    <a:pt x="337" y="479"/>
                  </a:cubicBezTo>
                  <a:cubicBezTo>
                    <a:pt x="339" y="480"/>
                    <a:pt x="334" y="481"/>
                    <a:pt x="334" y="483"/>
                  </a:cubicBezTo>
                  <a:cubicBezTo>
                    <a:pt x="333" y="487"/>
                    <a:pt x="333" y="491"/>
                    <a:pt x="335" y="494"/>
                  </a:cubicBezTo>
                  <a:cubicBezTo>
                    <a:pt x="337" y="496"/>
                    <a:pt x="341" y="495"/>
                    <a:pt x="343" y="497"/>
                  </a:cubicBezTo>
                  <a:cubicBezTo>
                    <a:pt x="344" y="498"/>
                    <a:pt x="340" y="498"/>
                    <a:pt x="340" y="499"/>
                  </a:cubicBezTo>
                  <a:cubicBezTo>
                    <a:pt x="340" y="501"/>
                    <a:pt x="343" y="502"/>
                    <a:pt x="342" y="504"/>
                  </a:cubicBezTo>
                  <a:cubicBezTo>
                    <a:pt x="342" y="506"/>
                    <a:pt x="338" y="509"/>
                    <a:pt x="340" y="511"/>
                  </a:cubicBezTo>
                  <a:cubicBezTo>
                    <a:pt x="343" y="513"/>
                    <a:pt x="348" y="509"/>
                    <a:pt x="351" y="511"/>
                  </a:cubicBezTo>
                  <a:cubicBezTo>
                    <a:pt x="352" y="512"/>
                    <a:pt x="350" y="516"/>
                    <a:pt x="351" y="517"/>
                  </a:cubicBezTo>
                  <a:cubicBezTo>
                    <a:pt x="352" y="518"/>
                    <a:pt x="354" y="517"/>
                    <a:pt x="355" y="517"/>
                  </a:cubicBezTo>
                  <a:cubicBezTo>
                    <a:pt x="359" y="516"/>
                    <a:pt x="362" y="514"/>
                    <a:pt x="366" y="515"/>
                  </a:cubicBezTo>
                  <a:cubicBezTo>
                    <a:pt x="367" y="515"/>
                    <a:pt x="366" y="516"/>
                    <a:pt x="366" y="517"/>
                  </a:cubicBezTo>
                  <a:cubicBezTo>
                    <a:pt x="367" y="518"/>
                    <a:pt x="366" y="520"/>
                    <a:pt x="367" y="521"/>
                  </a:cubicBezTo>
                  <a:cubicBezTo>
                    <a:pt x="368" y="522"/>
                    <a:pt x="369" y="522"/>
                    <a:pt x="370" y="522"/>
                  </a:cubicBezTo>
                  <a:cubicBezTo>
                    <a:pt x="371" y="522"/>
                    <a:pt x="373" y="522"/>
                    <a:pt x="374" y="522"/>
                  </a:cubicBezTo>
                  <a:cubicBezTo>
                    <a:pt x="374" y="521"/>
                    <a:pt x="376" y="521"/>
                    <a:pt x="376" y="521"/>
                  </a:cubicBezTo>
                  <a:cubicBezTo>
                    <a:pt x="376" y="519"/>
                    <a:pt x="375" y="518"/>
                    <a:pt x="374" y="516"/>
                  </a:cubicBezTo>
                  <a:cubicBezTo>
                    <a:pt x="374" y="515"/>
                    <a:pt x="373" y="513"/>
                    <a:pt x="372" y="511"/>
                  </a:cubicBezTo>
                  <a:cubicBezTo>
                    <a:pt x="371" y="510"/>
                    <a:pt x="371" y="508"/>
                    <a:pt x="371" y="507"/>
                  </a:cubicBezTo>
                  <a:cubicBezTo>
                    <a:pt x="371" y="506"/>
                    <a:pt x="372" y="505"/>
                    <a:pt x="373" y="504"/>
                  </a:cubicBezTo>
                  <a:cubicBezTo>
                    <a:pt x="374" y="504"/>
                    <a:pt x="375" y="505"/>
                    <a:pt x="376" y="506"/>
                  </a:cubicBezTo>
                  <a:cubicBezTo>
                    <a:pt x="377" y="506"/>
                    <a:pt x="378" y="506"/>
                    <a:pt x="379" y="506"/>
                  </a:cubicBezTo>
                  <a:cubicBezTo>
                    <a:pt x="380" y="504"/>
                    <a:pt x="380" y="503"/>
                    <a:pt x="381" y="502"/>
                  </a:cubicBezTo>
                  <a:cubicBezTo>
                    <a:pt x="382" y="501"/>
                    <a:pt x="384" y="501"/>
                    <a:pt x="385" y="502"/>
                  </a:cubicBezTo>
                  <a:cubicBezTo>
                    <a:pt x="386" y="503"/>
                    <a:pt x="385" y="505"/>
                    <a:pt x="386" y="506"/>
                  </a:cubicBezTo>
                  <a:cubicBezTo>
                    <a:pt x="387" y="506"/>
                    <a:pt x="388" y="506"/>
                    <a:pt x="390" y="506"/>
                  </a:cubicBezTo>
                  <a:cubicBezTo>
                    <a:pt x="391" y="505"/>
                    <a:pt x="391" y="502"/>
                    <a:pt x="393" y="502"/>
                  </a:cubicBezTo>
                  <a:cubicBezTo>
                    <a:pt x="394" y="502"/>
                    <a:pt x="394" y="505"/>
                    <a:pt x="395" y="505"/>
                  </a:cubicBezTo>
                  <a:cubicBezTo>
                    <a:pt x="396" y="505"/>
                    <a:pt x="397" y="503"/>
                    <a:pt x="398" y="502"/>
                  </a:cubicBezTo>
                  <a:cubicBezTo>
                    <a:pt x="399" y="502"/>
                    <a:pt x="400" y="504"/>
                    <a:pt x="401" y="504"/>
                  </a:cubicBezTo>
                  <a:cubicBezTo>
                    <a:pt x="402" y="503"/>
                    <a:pt x="401" y="501"/>
                    <a:pt x="403" y="501"/>
                  </a:cubicBezTo>
                  <a:cubicBezTo>
                    <a:pt x="404" y="500"/>
                    <a:pt x="405" y="503"/>
                    <a:pt x="407" y="502"/>
                  </a:cubicBezTo>
                  <a:cubicBezTo>
                    <a:pt x="408" y="502"/>
                    <a:pt x="407" y="500"/>
                    <a:pt x="407" y="500"/>
                  </a:cubicBezTo>
                  <a:cubicBezTo>
                    <a:pt x="409" y="498"/>
                    <a:pt x="411" y="496"/>
                    <a:pt x="413" y="494"/>
                  </a:cubicBezTo>
                  <a:cubicBezTo>
                    <a:pt x="415" y="493"/>
                    <a:pt x="417" y="490"/>
                    <a:pt x="419" y="491"/>
                  </a:cubicBezTo>
                  <a:cubicBezTo>
                    <a:pt x="422" y="492"/>
                    <a:pt x="421" y="496"/>
                    <a:pt x="423" y="498"/>
                  </a:cubicBezTo>
                  <a:cubicBezTo>
                    <a:pt x="424" y="498"/>
                    <a:pt x="425" y="497"/>
                    <a:pt x="427" y="497"/>
                  </a:cubicBezTo>
                  <a:cubicBezTo>
                    <a:pt x="428" y="497"/>
                    <a:pt x="429" y="499"/>
                    <a:pt x="431" y="499"/>
                  </a:cubicBezTo>
                  <a:cubicBezTo>
                    <a:pt x="432" y="499"/>
                    <a:pt x="433" y="498"/>
                    <a:pt x="434" y="498"/>
                  </a:cubicBezTo>
                  <a:cubicBezTo>
                    <a:pt x="435" y="498"/>
                    <a:pt x="436" y="500"/>
                    <a:pt x="436" y="501"/>
                  </a:cubicBezTo>
                  <a:cubicBezTo>
                    <a:pt x="436" y="503"/>
                    <a:pt x="433" y="504"/>
                    <a:pt x="433" y="506"/>
                  </a:cubicBezTo>
                  <a:cubicBezTo>
                    <a:pt x="435" y="508"/>
                    <a:pt x="436" y="511"/>
                    <a:pt x="437" y="513"/>
                  </a:cubicBezTo>
                  <a:cubicBezTo>
                    <a:pt x="439" y="513"/>
                    <a:pt x="441" y="515"/>
                    <a:pt x="444" y="516"/>
                  </a:cubicBezTo>
                  <a:cubicBezTo>
                    <a:pt x="446" y="517"/>
                    <a:pt x="449" y="518"/>
                    <a:pt x="451" y="519"/>
                  </a:cubicBezTo>
                  <a:cubicBezTo>
                    <a:pt x="454" y="518"/>
                    <a:pt x="457" y="516"/>
                    <a:pt x="460" y="516"/>
                  </a:cubicBezTo>
                  <a:cubicBezTo>
                    <a:pt x="462" y="516"/>
                    <a:pt x="464" y="518"/>
                    <a:pt x="466" y="518"/>
                  </a:cubicBezTo>
                  <a:cubicBezTo>
                    <a:pt x="468" y="517"/>
                    <a:pt x="469" y="514"/>
                    <a:pt x="471" y="514"/>
                  </a:cubicBezTo>
                  <a:cubicBezTo>
                    <a:pt x="473" y="514"/>
                    <a:pt x="475" y="516"/>
                    <a:pt x="475" y="518"/>
                  </a:cubicBezTo>
                  <a:cubicBezTo>
                    <a:pt x="475" y="519"/>
                    <a:pt x="472" y="518"/>
                    <a:pt x="472" y="520"/>
                  </a:cubicBezTo>
                  <a:cubicBezTo>
                    <a:pt x="471" y="522"/>
                    <a:pt x="471" y="526"/>
                    <a:pt x="472" y="528"/>
                  </a:cubicBezTo>
                  <a:cubicBezTo>
                    <a:pt x="473" y="532"/>
                    <a:pt x="474" y="536"/>
                    <a:pt x="477" y="539"/>
                  </a:cubicBezTo>
                  <a:cubicBezTo>
                    <a:pt x="479" y="540"/>
                    <a:pt x="482" y="539"/>
                    <a:pt x="483" y="538"/>
                  </a:cubicBezTo>
                  <a:cubicBezTo>
                    <a:pt x="485" y="537"/>
                    <a:pt x="486" y="534"/>
                    <a:pt x="485" y="533"/>
                  </a:cubicBezTo>
                  <a:cubicBezTo>
                    <a:pt x="484" y="530"/>
                    <a:pt x="481" y="530"/>
                    <a:pt x="480" y="527"/>
                  </a:cubicBezTo>
                  <a:cubicBezTo>
                    <a:pt x="480" y="525"/>
                    <a:pt x="480" y="522"/>
                    <a:pt x="482" y="521"/>
                  </a:cubicBezTo>
                  <a:cubicBezTo>
                    <a:pt x="483" y="520"/>
                    <a:pt x="485" y="523"/>
                    <a:pt x="486" y="523"/>
                  </a:cubicBezTo>
                  <a:cubicBezTo>
                    <a:pt x="488" y="522"/>
                    <a:pt x="489" y="521"/>
                    <a:pt x="490" y="520"/>
                  </a:cubicBezTo>
                  <a:cubicBezTo>
                    <a:pt x="490" y="520"/>
                    <a:pt x="490" y="518"/>
                    <a:pt x="491" y="518"/>
                  </a:cubicBezTo>
                  <a:cubicBezTo>
                    <a:pt x="492" y="518"/>
                    <a:pt x="493" y="520"/>
                    <a:pt x="494" y="520"/>
                  </a:cubicBezTo>
                  <a:cubicBezTo>
                    <a:pt x="497" y="519"/>
                    <a:pt x="499" y="518"/>
                    <a:pt x="501" y="517"/>
                  </a:cubicBezTo>
                  <a:cubicBezTo>
                    <a:pt x="502" y="517"/>
                    <a:pt x="504" y="516"/>
                    <a:pt x="505" y="515"/>
                  </a:cubicBezTo>
                  <a:cubicBezTo>
                    <a:pt x="507" y="514"/>
                    <a:pt x="508" y="514"/>
                    <a:pt x="510" y="514"/>
                  </a:cubicBezTo>
                  <a:cubicBezTo>
                    <a:pt x="510" y="514"/>
                    <a:pt x="511" y="515"/>
                    <a:pt x="512" y="515"/>
                  </a:cubicBezTo>
                  <a:cubicBezTo>
                    <a:pt x="514" y="514"/>
                    <a:pt x="516" y="512"/>
                    <a:pt x="518" y="511"/>
                  </a:cubicBezTo>
                  <a:cubicBezTo>
                    <a:pt x="519" y="511"/>
                    <a:pt x="522" y="512"/>
                    <a:pt x="522" y="510"/>
                  </a:cubicBezTo>
                  <a:cubicBezTo>
                    <a:pt x="522" y="507"/>
                    <a:pt x="519" y="505"/>
                    <a:pt x="519" y="501"/>
                  </a:cubicBezTo>
                  <a:cubicBezTo>
                    <a:pt x="519" y="500"/>
                    <a:pt x="521" y="502"/>
                    <a:pt x="522" y="501"/>
                  </a:cubicBezTo>
                  <a:cubicBezTo>
                    <a:pt x="522" y="501"/>
                    <a:pt x="521" y="497"/>
                    <a:pt x="522" y="498"/>
                  </a:cubicBezTo>
                  <a:cubicBezTo>
                    <a:pt x="524" y="500"/>
                    <a:pt x="525" y="505"/>
                    <a:pt x="528" y="506"/>
                  </a:cubicBezTo>
                  <a:cubicBezTo>
                    <a:pt x="529" y="507"/>
                    <a:pt x="530" y="504"/>
                    <a:pt x="532" y="503"/>
                  </a:cubicBezTo>
                  <a:cubicBezTo>
                    <a:pt x="534" y="501"/>
                    <a:pt x="537" y="500"/>
                    <a:pt x="539" y="500"/>
                  </a:cubicBezTo>
                  <a:cubicBezTo>
                    <a:pt x="541" y="500"/>
                    <a:pt x="541" y="504"/>
                    <a:pt x="543" y="504"/>
                  </a:cubicBezTo>
                  <a:cubicBezTo>
                    <a:pt x="544" y="504"/>
                    <a:pt x="545" y="501"/>
                    <a:pt x="547" y="501"/>
                  </a:cubicBezTo>
                  <a:cubicBezTo>
                    <a:pt x="550" y="499"/>
                    <a:pt x="554" y="500"/>
                    <a:pt x="557" y="498"/>
                  </a:cubicBezTo>
                  <a:cubicBezTo>
                    <a:pt x="560" y="496"/>
                    <a:pt x="559" y="492"/>
                    <a:pt x="561" y="489"/>
                  </a:cubicBezTo>
                  <a:cubicBezTo>
                    <a:pt x="564" y="485"/>
                    <a:pt x="569" y="482"/>
                    <a:pt x="573" y="478"/>
                  </a:cubicBezTo>
                  <a:cubicBezTo>
                    <a:pt x="576" y="475"/>
                    <a:pt x="579" y="472"/>
                    <a:pt x="582" y="468"/>
                  </a:cubicBezTo>
                  <a:cubicBezTo>
                    <a:pt x="584" y="465"/>
                    <a:pt x="585" y="461"/>
                    <a:pt x="587" y="459"/>
                  </a:cubicBezTo>
                  <a:cubicBezTo>
                    <a:pt x="589" y="458"/>
                    <a:pt x="592" y="460"/>
                    <a:pt x="593" y="459"/>
                  </a:cubicBezTo>
                  <a:cubicBezTo>
                    <a:pt x="594" y="457"/>
                    <a:pt x="593" y="454"/>
                    <a:pt x="592" y="451"/>
                  </a:cubicBezTo>
                  <a:cubicBezTo>
                    <a:pt x="592" y="450"/>
                    <a:pt x="588" y="450"/>
                    <a:pt x="589" y="449"/>
                  </a:cubicBezTo>
                  <a:cubicBezTo>
                    <a:pt x="590" y="445"/>
                    <a:pt x="594" y="443"/>
                    <a:pt x="596" y="440"/>
                  </a:cubicBezTo>
                  <a:cubicBezTo>
                    <a:pt x="598" y="435"/>
                    <a:pt x="599" y="429"/>
                    <a:pt x="602" y="424"/>
                  </a:cubicBezTo>
                  <a:cubicBezTo>
                    <a:pt x="603" y="421"/>
                    <a:pt x="604" y="418"/>
                    <a:pt x="607" y="417"/>
                  </a:cubicBezTo>
                  <a:cubicBezTo>
                    <a:pt x="608" y="416"/>
                    <a:pt x="608" y="420"/>
                    <a:pt x="609" y="420"/>
                  </a:cubicBezTo>
                  <a:cubicBezTo>
                    <a:pt x="611" y="420"/>
                    <a:pt x="611" y="418"/>
                    <a:pt x="611" y="416"/>
                  </a:cubicBezTo>
                  <a:cubicBezTo>
                    <a:pt x="611" y="414"/>
                    <a:pt x="608" y="413"/>
                    <a:pt x="608" y="411"/>
                  </a:cubicBezTo>
                  <a:cubicBezTo>
                    <a:pt x="608" y="410"/>
                    <a:pt x="611" y="410"/>
                    <a:pt x="611" y="409"/>
                  </a:cubicBezTo>
                  <a:cubicBezTo>
                    <a:pt x="611" y="407"/>
                    <a:pt x="608" y="405"/>
                    <a:pt x="609" y="403"/>
                  </a:cubicBezTo>
                  <a:cubicBezTo>
                    <a:pt x="609" y="401"/>
                    <a:pt x="612" y="404"/>
                    <a:pt x="613" y="402"/>
                  </a:cubicBezTo>
                  <a:cubicBezTo>
                    <a:pt x="615" y="400"/>
                    <a:pt x="616" y="397"/>
                    <a:pt x="614" y="394"/>
                  </a:cubicBezTo>
                  <a:cubicBezTo>
                    <a:pt x="614" y="393"/>
                    <a:pt x="610" y="397"/>
                    <a:pt x="610" y="395"/>
                  </a:cubicBezTo>
                  <a:cubicBezTo>
                    <a:pt x="609" y="394"/>
                    <a:pt x="614" y="392"/>
                    <a:pt x="613" y="391"/>
                  </a:cubicBezTo>
                  <a:cubicBezTo>
                    <a:pt x="611" y="388"/>
                    <a:pt x="607" y="386"/>
                    <a:pt x="603" y="386"/>
                  </a:cubicBezTo>
                  <a:cubicBezTo>
                    <a:pt x="602" y="385"/>
                    <a:pt x="601" y="388"/>
                    <a:pt x="600" y="388"/>
                  </a:cubicBezTo>
                  <a:cubicBezTo>
                    <a:pt x="597" y="388"/>
                    <a:pt x="590" y="387"/>
                    <a:pt x="591" y="383"/>
                  </a:cubicBezTo>
                  <a:cubicBezTo>
                    <a:pt x="591" y="380"/>
                    <a:pt x="597" y="386"/>
                    <a:pt x="600" y="384"/>
                  </a:cubicBezTo>
                  <a:cubicBezTo>
                    <a:pt x="603" y="383"/>
                    <a:pt x="604" y="378"/>
                    <a:pt x="607" y="376"/>
                  </a:cubicBezTo>
                  <a:cubicBezTo>
                    <a:pt x="608" y="375"/>
                    <a:pt x="611" y="376"/>
                    <a:pt x="610" y="375"/>
                  </a:cubicBezTo>
                  <a:cubicBezTo>
                    <a:pt x="609" y="372"/>
                    <a:pt x="606" y="370"/>
                    <a:pt x="604" y="367"/>
                  </a:cubicBezTo>
                  <a:cubicBezTo>
                    <a:pt x="603" y="366"/>
                    <a:pt x="602" y="366"/>
                    <a:pt x="601" y="365"/>
                  </a:cubicBezTo>
                  <a:cubicBezTo>
                    <a:pt x="599" y="364"/>
                    <a:pt x="597" y="362"/>
                    <a:pt x="595" y="361"/>
                  </a:cubicBezTo>
                  <a:cubicBezTo>
                    <a:pt x="593" y="359"/>
                    <a:pt x="590" y="359"/>
                    <a:pt x="588" y="357"/>
                  </a:cubicBezTo>
                  <a:cubicBezTo>
                    <a:pt x="587" y="356"/>
                    <a:pt x="589" y="355"/>
                    <a:pt x="589" y="355"/>
                  </a:cubicBezTo>
                  <a:cubicBezTo>
                    <a:pt x="593" y="356"/>
                    <a:pt x="595" y="359"/>
                    <a:pt x="598" y="360"/>
                  </a:cubicBezTo>
                  <a:cubicBezTo>
                    <a:pt x="599" y="361"/>
                    <a:pt x="602" y="360"/>
                    <a:pt x="603" y="361"/>
                  </a:cubicBezTo>
                  <a:cubicBezTo>
                    <a:pt x="606" y="362"/>
                    <a:pt x="607" y="365"/>
                    <a:pt x="609" y="365"/>
                  </a:cubicBezTo>
                  <a:cubicBezTo>
                    <a:pt x="610" y="366"/>
                    <a:pt x="612" y="364"/>
                    <a:pt x="612" y="363"/>
                  </a:cubicBezTo>
                  <a:cubicBezTo>
                    <a:pt x="610" y="360"/>
                    <a:pt x="608" y="359"/>
                    <a:pt x="606" y="357"/>
                  </a:cubicBezTo>
                  <a:cubicBezTo>
                    <a:pt x="602" y="355"/>
                    <a:pt x="598" y="353"/>
                    <a:pt x="594" y="351"/>
                  </a:cubicBezTo>
                  <a:cubicBezTo>
                    <a:pt x="593" y="349"/>
                    <a:pt x="592" y="347"/>
                    <a:pt x="592" y="346"/>
                  </a:cubicBezTo>
                  <a:cubicBezTo>
                    <a:pt x="591" y="345"/>
                    <a:pt x="592" y="344"/>
                    <a:pt x="592" y="343"/>
                  </a:cubicBezTo>
                  <a:cubicBezTo>
                    <a:pt x="591" y="341"/>
                    <a:pt x="589" y="340"/>
                    <a:pt x="589" y="338"/>
                  </a:cubicBezTo>
                  <a:cubicBezTo>
                    <a:pt x="587" y="335"/>
                    <a:pt x="587" y="331"/>
                    <a:pt x="585" y="329"/>
                  </a:cubicBezTo>
                  <a:cubicBezTo>
                    <a:pt x="583" y="326"/>
                    <a:pt x="580" y="323"/>
                    <a:pt x="578" y="320"/>
                  </a:cubicBezTo>
                  <a:cubicBezTo>
                    <a:pt x="576" y="319"/>
                    <a:pt x="573" y="318"/>
                    <a:pt x="571" y="316"/>
                  </a:cubicBezTo>
                  <a:cubicBezTo>
                    <a:pt x="570" y="316"/>
                    <a:pt x="568" y="315"/>
                    <a:pt x="567" y="314"/>
                  </a:cubicBezTo>
                  <a:cubicBezTo>
                    <a:pt x="567" y="312"/>
                    <a:pt x="569" y="310"/>
                    <a:pt x="569" y="309"/>
                  </a:cubicBezTo>
                  <a:cubicBezTo>
                    <a:pt x="570" y="307"/>
                    <a:pt x="570" y="304"/>
                    <a:pt x="571" y="303"/>
                  </a:cubicBezTo>
                  <a:cubicBezTo>
                    <a:pt x="573" y="300"/>
                    <a:pt x="577" y="299"/>
                    <a:pt x="578" y="296"/>
                  </a:cubicBezTo>
                  <a:cubicBezTo>
                    <a:pt x="578" y="294"/>
                    <a:pt x="574" y="293"/>
                    <a:pt x="574" y="292"/>
                  </a:cubicBezTo>
                  <a:cubicBezTo>
                    <a:pt x="575" y="290"/>
                    <a:pt x="578" y="290"/>
                    <a:pt x="579" y="290"/>
                  </a:cubicBezTo>
                  <a:cubicBezTo>
                    <a:pt x="581" y="290"/>
                    <a:pt x="582" y="293"/>
                    <a:pt x="583" y="292"/>
                  </a:cubicBezTo>
                  <a:cubicBezTo>
                    <a:pt x="584" y="290"/>
                    <a:pt x="581" y="287"/>
                    <a:pt x="582" y="285"/>
                  </a:cubicBezTo>
                  <a:cubicBezTo>
                    <a:pt x="584" y="283"/>
                    <a:pt x="587" y="282"/>
                    <a:pt x="590" y="281"/>
                  </a:cubicBezTo>
                  <a:cubicBezTo>
                    <a:pt x="591" y="281"/>
                    <a:pt x="591" y="284"/>
                    <a:pt x="592" y="283"/>
                  </a:cubicBezTo>
                  <a:cubicBezTo>
                    <a:pt x="594" y="282"/>
                    <a:pt x="594" y="280"/>
                    <a:pt x="595" y="278"/>
                  </a:cubicBezTo>
                  <a:cubicBezTo>
                    <a:pt x="596" y="278"/>
                    <a:pt x="597" y="278"/>
                    <a:pt x="597" y="278"/>
                  </a:cubicBezTo>
                  <a:cubicBezTo>
                    <a:pt x="598" y="279"/>
                    <a:pt x="597" y="281"/>
                    <a:pt x="599" y="281"/>
                  </a:cubicBezTo>
                  <a:cubicBezTo>
                    <a:pt x="600" y="281"/>
                    <a:pt x="602" y="280"/>
                    <a:pt x="603" y="278"/>
                  </a:cubicBezTo>
                  <a:cubicBezTo>
                    <a:pt x="603" y="277"/>
                    <a:pt x="601" y="276"/>
                    <a:pt x="601" y="274"/>
                  </a:cubicBezTo>
                  <a:cubicBezTo>
                    <a:pt x="601" y="273"/>
                    <a:pt x="602" y="273"/>
                    <a:pt x="602" y="272"/>
                  </a:cubicBezTo>
                  <a:cubicBezTo>
                    <a:pt x="602" y="270"/>
                    <a:pt x="603" y="268"/>
                    <a:pt x="602" y="267"/>
                  </a:cubicBezTo>
                  <a:cubicBezTo>
                    <a:pt x="600" y="266"/>
                    <a:pt x="597" y="268"/>
                    <a:pt x="595" y="268"/>
                  </a:cubicBezTo>
                  <a:cubicBezTo>
                    <a:pt x="593" y="268"/>
                    <a:pt x="590" y="269"/>
                    <a:pt x="588" y="269"/>
                  </a:cubicBezTo>
                  <a:cubicBezTo>
                    <a:pt x="585" y="268"/>
                    <a:pt x="583" y="264"/>
                    <a:pt x="580" y="264"/>
                  </a:cubicBezTo>
                  <a:cubicBezTo>
                    <a:pt x="578" y="263"/>
                    <a:pt x="575" y="263"/>
                    <a:pt x="573" y="265"/>
                  </a:cubicBezTo>
                  <a:cubicBezTo>
                    <a:pt x="570" y="267"/>
                    <a:pt x="570" y="272"/>
                    <a:pt x="567" y="274"/>
                  </a:cubicBezTo>
                  <a:cubicBezTo>
                    <a:pt x="566" y="275"/>
                    <a:pt x="565" y="273"/>
                    <a:pt x="564" y="272"/>
                  </a:cubicBezTo>
                  <a:cubicBezTo>
                    <a:pt x="561" y="271"/>
                    <a:pt x="558" y="271"/>
                    <a:pt x="557" y="269"/>
                  </a:cubicBezTo>
                  <a:cubicBezTo>
                    <a:pt x="556" y="268"/>
                    <a:pt x="557" y="267"/>
                    <a:pt x="557" y="265"/>
                  </a:cubicBezTo>
                  <a:cubicBezTo>
                    <a:pt x="556" y="263"/>
                    <a:pt x="557" y="261"/>
                    <a:pt x="555" y="260"/>
                  </a:cubicBezTo>
                  <a:cubicBezTo>
                    <a:pt x="552" y="259"/>
                    <a:pt x="548" y="261"/>
                    <a:pt x="545" y="260"/>
                  </a:cubicBezTo>
                  <a:cubicBezTo>
                    <a:pt x="542" y="259"/>
                    <a:pt x="538" y="257"/>
                    <a:pt x="537" y="254"/>
                  </a:cubicBezTo>
                  <a:cubicBezTo>
                    <a:pt x="536" y="250"/>
                    <a:pt x="538" y="245"/>
                    <a:pt x="541" y="243"/>
                  </a:cubicBezTo>
                  <a:cubicBezTo>
                    <a:pt x="543" y="241"/>
                    <a:pt x="545" y="245"/>
                    <a:pt x="548" y="246"/>
                  </a:cubicBezTo>
                  <a:cubicBezTo>
                    <a:pt x="550" y="246"/>
                    <a:pt x="553" y="246"/>
                    <a:pt x="555" y="244"/>
                  </a:cubicBezTo>
                  <a:cubicBezTo>
                    <a:pt x="557" y="241"/>
                    <a:pt x="556" y="236"/>
                    <a:pt x="559" y="233"/>
                  </a:cubicBezTo>
                  <a:cubicBezTo>
                    <a:pt x="561" y="230"/>
                    <a:pt x="566" y="229"/>
                    <a:pt x="569" y="225"/>
                  </a:cubicBezTo>
                  <a:cubicBezTo>
                    <a:pt x="571" y="222"/>
                    <a:pt x="571" y="217"/>
                    <a:pt x="574" y="214"/>
                  </a:cubicBezTo>
                  <a:cubicBezTo>
                    <a:pt x="577" y="213"/>
                    <a:pt x="580" y="214"/>
                    <a:pt x="583" y="215"/>
                  </a:cubicBezTo>
                  <a:cubicBezTo>
                    <a:pt x="586" y="216"/>
                    <a:pt x="588" y="219"/>
                    <a:pt x="588" y="222"/>
                  </a:cubicBezTo>
                  <a:cubicBezTo>
                    <a:pt x="589" y="225"/>
                    <a:pt x="588" y="229"/>
                    <a:pt x="586" y="231"/>
                  </a:cubicBezTo>
                  <a:cubicBezTo>
                    <a:pt x="585" y="232"/>
                    <a:pt x="583" y="231"/>
                    <a:pt x="582" y="232"/>
                  </a:cubicBezTo>
                  <a:cubicBezTo>
                    <a:pt x="581" y="234"/>
                    <a:pt x="579" y="238"/>
                    <a:pt x="581" y="240"/>
                  </a:cubicBezTo>
                  <a:cubicBezTo>
                    <a:pt x="582" y="242"/>
                    <a:pt x="586" y="238"/>
                    <a:pt x="586" y="240"/>
                  </a:cubicBezTo>
                  <a:cubicBezTo>
                    <a:pt x="587" y="243"/>
                    <a:pt x="582" y="243"/>
                    <a:pt x="581" y="246"/>
                  </a:cubicBezTo>
                  <a:cubicBezTo>
                    <a:pt x="580" y="247"/>
                    <a:pt x="580" y="250"/>
                    <a:pt x="581" y="250"/>
                  </a:cubicBezTo>
                  <a:cubicBezTo>
                    <a:pt x="585" y="250"/>
                    <a:pt x="588" y="247"/>
                    <a:pt x="591" y="244"/>
                  </a:cubicBezTo>
                  <a:cubicBezTo>
                    <a:pt x="594" y="242"/>
                    <a:pt x="595" y="237"/>
                    <a:pt x="598" y="235"/>
                  </a:cubicBezTo>
                  <a:cubicBezTo>
                    <a:pt x="601" y="233"/>
                    <a:pt x="604" y="233"/>
                    <a:pt x="608" y="232"/>
                  </a:cubicBezTo>
                  <a:cubicBezTo>
                    <a:pt x="610" y="232"/>
                    <a:pt x="613" y="231"/>
                    <a:pt x="616" y="231"/>
                  </a:cubicBezTo>
                  <a:cubicBezTo>
                    <a:pt x="620" y="227"/>
                    <a:pt x="624" y="223"/>
                    <a:pt x="628" y="219"/>
                  </a:cubicBezTo>
                  <a:cubicBezTo>
                    <a:pt x="630" y="217"/>
                    <a:pt x="632" y="217"/>
                    <a:pt x="633" y="215"/>
                  </a:cubicBezTo>
                  <a:cubicBezTo>
                    <a:pt x="635" y="214"/>
                    <a:pt x="637" y="211"/>
                    <a:pt x="637" y="209"/>
                  </a:cubicBezTo>
                  <a:cubicBezTo>
                    <a:pt x="638" y="206"/>
                    <a:pt x="636" y="204"/>
                    <a:pt x="637" y="202"/>
                  </a:cubicBezTo>
                  <a:cubicBezTo>
                    <a:pt x="638" y="200"/>
                    <a:pt x="640" y="200"/>
                    <a:pt x="642" y="200"/>
                  </a:cubicBezTo>
                  <a:cubicBezTo>
                    <a:pt x="643" y="200"/>
                    <a:pt x="643" y="202"/>
                    <a:pt x="643" y="203"/>
                  </a:cubicBezTo>
                  <a:cubicBezTo>
                    <a:pt x="645" y="204"/>
                    <a:pt x="646" y="205"/>
                    <a:pt x="648" y="205"/>
                  </a:cubicBezTo>
                  <a:cubicBezTo>
                    <a:pt x="650" y="205"/>
                    <a:pt x="653" y="206"/>
                    <a:pt x="655" y="205"/>
                  </a:cubicBezTo>
                  <a:cubicBezTo>
                    <a:pt x="656" y="204"/>
                    <a:pt x="655" y="202"/>
                    <a:pt x="655" y="201"/>
                  </a:cubicBezTo>
                  <a:cubicBezTo>
                    <a:pt x="655" y="200"/>
                    <a:pt x="654" y="198"/>
                    <a:pt x="655" y="197"/>
                  </a:cubicBezTo>
                  <a:cubicBezTo>
                    <a:pt x="657" y="196"/>
                    <a:pt x="661" y="199"/>
                    <a:pt x="663" y="197"/>
                  </a:cubicBezTo>
                  <a:cubicBezTo>
                    <a:pt x="667" y="195"/>
                    <a:pt x="667" y="190"/>
                    <a:pt x="669" y="186"/>
                  </a:cubicBezTo>
                  <a:cubicBezTo>
                    <a:pt x="670" y="186"/>
                    <a:pt x="672" y="187"/>
                    <a:pt x="672" y="186"/>
                  </a:cubicBezTo>
                  <a:cubicBezTo>
                    <a:pt x="673" y="184"/>
                    <a:pt x="672" y="181"/>
                    <a:pt x="673" y="179"/>
                  </a:cubicBezTo>
                  <a:cubicBezTo>
                    <a:pt x="674" y="178"/>
                    <a:pt x="676" y="178"/>
                    <a:pt x="677" y="179"/>
                  </a:cubicBezTo>
                  <a:cubicBezTo>
                    <a:pt x="678" y="181"/>
                    <a:pt x="678" y="183"/>
                    <a:pt x="678" y="185"/>
                  </a:cubicBezTo>
                  <a:cubicBezTo>
                    <a:pt x="679" y="186"/>
                    <a:pt x="680" y="187"/>
                    <a:pt x="681" y="189"/>
                  </a:cubicBezTo>
                  <a:cubicBezTo>
                    <a:pt x="681" y="187"/>
                    <a:pt x="681" y="185"/>
                    <a:pt x="682" y="184"/>
                  </a:cubicBezTo>
                  <a:cubicBezTo>
                    <a:pt x="683" y="182"/>
                    <a:pt x="686" y="183"/>
                    <a:pt x="686" y="181"/>
                  </a:cubicBezTo>
                  <a:cubicBezTo>
                    <a:pt x="687" y="175"/>
                    <a:pt x="688" y="169"/>
                    <a:pt x="686" y="164"/>
                  </a:cubicBezTo>
                  <a:cubicBezTo>
                    <a:pt x="686" y="160"/>
                    <a:pt x="682" y="156"/>
                    <a:pt x="681" y="152"/>
                  </a:cubicBezTo>
                  <a:cubicBezTo>
                    <a:pt x="680" y="152"/>
                    <a:pt x="679" y="150"/>
                    <a:pt x="680" y="150"/>
                  </a:cubicBezTo>
                  <a:cubicBezTo>
                    <a:pt x="681" y="148"/>
                    <a:pt x="684" y="148"/>
                    <a:pt x="686" y="147"/>
                  </a:cubicBezTo>
                  <a:cubicBezTo>
                    <a:pt x="687" y="145"/>
                    <a:pt x="687" y="142"/>
                    <a:pt x="689" y="141"/>
                  </a:cubicBezTo>
                  <a:cubicBezTo>
                    <a:pt x="692" y="141"/>
                    <a:pt x="695" y="144"/>
                    <a:pt x="699" y="145"/>
                  </a:cubicBezTo>
                  <a:cubicBezTo>
                    <a:pt x="700" y="145"/>
                    <a:pt x="702" y="145"/>
                    <a:pt x="703" y="144"/>
                  </a:cubicBezTo>
                  <a:cubicBezTo>
                    <a:pt x="705" y="143"/>
                    <a:pt x="704" y="140"/>
                    <a:pt x="704" y="139"/>
                  </a:cubicBezTo>
                  <a:cubicBezTo>
                    <a:pt x="705" y="137"/>
                    <a:pt x="707" y="137"/>
                    <a:pt x="707" y="136"/>
                  </a:cubicBezTo>
                  <a:cubicBezTo>
                    <a:pt x="708" y="134"/>
                    <a:pt x="708" y="131"/>
                    <a:pt x="708" y="129"/>
                  </a:cubicBezTo>
                  <a:cubicBezTo>
                    <a:pt x="709" y="126"/>
                    <a:pt x="709" y="124"/>
                    <a:pt x="709" y="121"/>
                  </a:cubicBezTo>
                  <a:cubicBezTo>
                    <a:pt x="709" y="117"/>
                    <a:pt x="708" y="113"/>
                    <a:pt x="709" y="109"/>
                  </a:cubicBezTo>
                  <a:cubicBezTo>
                    <a:pt x="709" y="107"/>
                    <a:pt x="713" y="105"/>
                    <a:pt x="713" y="102"/>
                  </a:cubicBezTo>
                  <a:cubicBezTo>
                    <a:pt x="713" y="99"/>
                    <a:pt x="711" y="96"/>
                    <a:pt x="710" y="93"/>
                  </a:cubicBezTo>
                  <a:cubicBezTo>
                    <a:pt x="709" y="92"/>
                    <a:pt x="711" y="88"/>
                    <a:pt x="709" y="88"/>
                  </a:cubicBezTo>
                  <a:cubicBezTo>
                    <a:pt x="702" y="89"/>
                    <a:pt x="696" y="92"/>
                    <a:pt x="689" y="94"/>
                  </a:cubicBezTo>
                  <a:cubicBezTo>
                    <a:pt x="687" y="95"/>
                    <a:pt x="687" y="100"/>
                    <a:pt x="685" y="100"/>
                  </a:cubicBezTo>
                  <a:cubicBezTo>
                    <a:pt x="679" y="100"/>
                    <a:pt x="672" y="101"/>
                    <a:pt x="666" y="100"/>
                  </a:cubicBezTo>
                  <a:cubicBezTo>
                    <a:pt x="663" y="100"/>
                    <a:pt x="661" y="95"/>
                    <a:pt x="660" y="92"/>
                  </a:cubicBezTo>
                  <a:cubicBezTo>
                    <a:pt x="659" y="90"/>
                    <a:pt x="660" y="88"/>
                    <a:pt x="660" y="87"/>
                  </a:cubicBezTo>
                  <a:cubicBezTo>
                    <a:pt x="659" y="84"/>
                    <a:pt x="659" y="81"/>
                    <a:pt x="658" y="79"/>
                  </a:cubicBezTo>
                  <a:cubicBezTo>
                    <a:pt x="656" y="78"/>
                    <a:pt x="653" y="79"/>
                    <a:pt x="652" y="78"/>
                  </a:cubicBezTo>
                  <a:cubicBezTo>
                    <a:pt x="648" y="75"/>
                    <a:pt x="646" y="70"/>
                    <a:pt x="642" y="68"/>
                  </a:cubicBezTo>
                  <a:cubicBezTo>
                    <a:pt x="640" y="67"/>
                    <a:pt x="639" y="70"/>
                    <a:pt x="637" y="70"/>
                  </a:cubicBezTo>
                  <a:cubicBezTo>
                    <a:pt x="634" y="70"/>
                    <a:pt x="632" y="67"/>
                    <a:pt x="629" y="67"/>
                  </a:cubicBezTo>
                  <a:cubicBezTo>
                    <a:pt x="626" y="65"/>
                    <a:pt x="622" y="66"/>
                    <a:pt x="619" y="65"/>
                  </a:cubicBezTo>
                  <a:cubicBezTo>
                    <a:pt x="617" y="64"/>
                    <a:pt x="616" y="61"/>
                    <a:pt x="616" y="59"/>
                  </a:cubicBezTo>
                  <a:cubicBezTo>
                    <a:pt x="615" y="58"/>
                    <a:pt x="617" y="57"/>
                    <a:pt x="617" y="56"/>
                  </a:cubicBezTo>
                  <a:cubicBezTo>
                    <a:pt x="616" y="55"/>
                    <a:pt x="613" y="56"/>
                    <a:pt x="612" y="54"/>
                  </a:cubicBezTo>
                  <a:cubicBezTo>
                    <a:pt x="611" y="50"/>
                    <a:pt x="609" y="47"/>
                    <a:pt x="607" y="43"/>
                  </a:cubicBezTo>
                  <a:cubicBezTo>
                    <a:pt x="606" y="42"/>
                    <a:pt x="604" y="41"/>
                    <a:pt x="603" y="39"/>
                  </a:cubicBezTo>
                  <a:cubicBezTo>
                    <a:pt x="602" y="38"/>
                    <a:pt x="603" y="36"/>
                    <a:pt x="602" y="35"/>
                  </a:cubicBezTo>
                  <a:cubicBezTo>
                    <a:pt x="599" y="31"/>
                    <a:pt x="595" y="28"/>
                    <a:pt x="593" y="24"/>
                  </a:cubicBezTo>
                  <a:cubicBezTo>
                    <a:pt x="592" y="23"/>
                    <a:pt x="594" y="22"/>
                    <a:pt x="594" y="21"/>
                  </a:cubicBezTo>
                  <a:cubicBezTo>
                    <a:pt x="594" y="20"/>
                    <a:pt x="592" y="20"/>
                    <a:pt x="592" y="19"/>
                  </a:cubicBezTo>
                  <a:cubicBezTo>
                    <a:pt x="590" y="17"/>
                    <a:pt x="590" y="13"/>
                    <a:pt x="588" y="11"/>
                  </a:cubicBezTo>
                  <a:cubicBezTo>
                    <a:pt x="584" y="8"/>
                    <a:pt x="579" y="5"/>
                    <a:pt x="575" y="3"/>
                  </a:cubicBezTo>
                  <a:cubicBezTo>
                    <a:pt x="574" y="3"/>
                    <a:pt x="573" y="4"/>
                    <a:pt x="571" y="4"/>
                  </a:cubicBezTo>
                  <a:cubicBezTo>
                    <a:pt x="570" y="4"/>
                    <a:pt x="568" y="4"/>
                    <a:pt x="567" y="3"/>
                  </a:cubicBezTo>
                  <a:cubicBezTo>
                    <a:pt x="563" y="2"/>
                    <a:pt x="560" y="0"/>
                    <a:pt x="556" y="0"/>
                  </a:cubicBezTo>
                  <a:cubicBezTo>
                    <a:pt x="550" y="0"/>
                    <a:pt x="544" y="1"/>
                    <a:pt x="539" y="2"/>
                  </a:cubicBezTo>
                  <a:cubicBezTo>
                    <a:pt x="536" y="3"/>
                    <a:pt x="534" y="5"/>
                    <a:pt x="532" y="6"/>
                  </a:cubicBezTo>
                  <a:cubicBezTo>
                    <a:pt x="530" y="6"/>
                    <a:pt x="527" y="4"/>
                    <a:pt x="525" y="6"/>
                  </a:cubicBezTo>
                  <a:cubicBezTo>
                    <a:pt x="522" y="7"/>
                    <a:pt x="519" y="10"/>
                    <a:pt x="518" y="14"/>
                  </a:cubicBezTo>
                  <a:cubicBezTo>
                    <a:pt x="517" y="15"/>
                    <a:pt x="519" y="17"/>
                    <a:pt x="521" y="18"/>
                  </a:cubicBezTo>
                  <a:cubicBezTo>
                    <a:pt x="523" y="18"/>
                    <a:pt x="525" y="13"/>
                    <a:pt x="527" y="15"/>
                  </a:cubicBezTo>
                  <a:cubicBezTo>
                    <a:pt x="529" y="18"/>
                    <a:pt x="529" y="23"/>
                    <a:pt x="528" y="27"/>
                  </a:cubicBezTo>
                  <a:cubicBezTo>
                    <a:pt x="527" y="31"/>
                    <a:pt x="523" y="32"/>
                    <a:pt x="522" y="35"/>
                  </a:cubicBezTo>
                  <a:cubicBezTo>
                    <a:pt x="520" y="40"/>
                    <a:pt x="522" y="44"/>
                    <a:pt x="522" y="48"/>
                  </a:cubicBezTo>
                  <a:cubicBezTo>
                    <a:pt x="521" y="51"/>
                    <a:pt x="519" y="53"/>
                    <a:pt x="518" y="55"/>
                  </a:cubicBezTo>
                  <a:cubicBezTo>
                    <a:pt x="518" y="56"/>
                    <a:pt x="520" y="58"/>
                    <a:pt x="519" y="59"/>
                  </a:cubicBezTo>
                  <a:cubicBezTo>
                    <a:pt x="516" y="62"/>
                    <a:pt x="510" y="64"/>
                    <a:pt x="506" y="67"/>
                  </a:cubicBezTo>
                  <a:cubicBezTo>
                    <a:pt x="501" y="66"/>
                    <a:pt x="495" y="65"/>
                    <a:pt x="490" y="63"/>
                  </a:cubicBezTo>
                  <a:cubicBezTo>
                    <a:pt x="489" y="67"/>
                    <a:pt x="486" y="71"/>
                    <a:pt x="485" y="76"/>
                  </a:cubicBezTo>
                  <a:cubicBezTo>
                    <a:pt x="484" y="79"/>
                    <a:pt x="485" y="82"/>
                    <a:pt x="485" y="85"/>
                  </a:cubicBezTo>
                  <a:cubicBezTo>
                    <a:pt x="485" y="87"/>
                    <a:pt x="486" y="90"/>
                    <a:pt x="485" y="92"/>
                  </a:cubicBezTo>
                  <a:cubicBezTo>
                    <a:pt x="485" y="93"/>
                    <a:pt x="483" y="93"/>
                    <a:pt x="483" y="94"/>
                  </a:cubicBezTo>
                  <a:cubicBezTo>
                    <a:pt x="483" y="95"/>
                    <a:pt x="483" y="97"/>
                    <a:pt x="484" y="98"/>
                  </a:cubicBezTo>
                  <a:cubicBezTo>
                    <a:pt x="485" y="100"/>
                    <a:pt x="487" y="100"/>
                    <a:pt x="489" y="100"/>
                  </a:cubicBezTo>
                  <a:cubicBezTo>
                    <a:pt x="492" y="100"/>
                    <a:pt x="495" y="96"/>
                    <a:pt x="499" y="96"/>
                  </a:cubicBezTo>
                  <a:cubicBezTo>
                    <a:pt x="502" y="97"/>
                    <a:pt x="502" y="102"/>
                    <a:pt x="505" y="102"/>
                  </a:cubicBezTo>
                  <a:cubicBezTo>
                    <a:pt x="507" y="102"/>
                    <a:pt x="508" y="98"/>
                    <a:pt x="510" y="96"/>
                  </a:cubicBezTo>
                  <a:cubicBezTo>
                    <a:pt x="510" y="95"/>
                    <a:pt x="509" y="93"/>
                    <a:pt x="510" y="93"/>
                  </a:cubicBezTo>
                  <a:cubicBezTo>
                    <a:pt x="514" y="93"/>
                    <a:pt x="518" y="94"/>
                    <a:pt x="522" y="96"/>
                  </a:cubicBezTo>
                  <a:cubicBezTo>
                    <a:pt x="524" y="100"/>
                    <a:pt x="530" y="104"/>
                    <a:pt x="533" y="107"/>
                  </a:cubicBezTo>
                  <a:cubicBezTo>
                    <a:pt x="536" y="110"/>
                    <a:pt x="539" y="112"/>
                    <a:pt x="540" y="116"/>
                  </a:cubicBezTo>
                  <a:cubicBezTo>
                    <a:pt x="539" y="117"/>
                    <a:pt x="537" y="120"/>
                    <a:pt x="536" y="121"/>
                  </a:cubicBezTo>
                  <a:cubicBezTo>
                    <a:pt x="533" y="122"/>
                    <a:pt x="531" y="118"/>
                    <a:pt x="528" y="118"/>
                  </a:cubicBezTo>
                  <a:cubicBezTo>
                    <a:pt x="525" y="118"/>
                    <a:pt x="522" y="118"/>
                    <a:pt x="520" y="119"/>
                  </a:cubicBezTo>
                  <a:cubicBezTo>
                    <a:pt x="518" y="120"/>
                    <a:pt x="517" y="122"/>
                    <a:pt x="516" y="123"/>
                  </a:cubicBezTo>
                  <a:cubicBezTo>
                    <a:pt x="514" y="123"/>
                    <a:pt x="513" y="120"/>
                    <a:pt x="512" y="121"/>
                  </a:cubicBezTo>
                  <a:cubicBezTo>
                    <a:pt x="511" y="122"/>
                    <a:pt x="513" y="126"/>
                    <a:pt x="511" y="127"/>
                  </a:cubicBezTo>
                  <a:cubicBezTo>
                    <a:pt x="509" y="128"/>
                    <a:pt x="508" y="124"/>
                    <a:pt x="506" y="124"/>
                  </a:cubicBezTo>
                  <a:cubicBezTo>
                    <a:pt x="503" y="126"/>
                    <a:pt x="500" y="128"/>
                    <a:pt x="499" y="131"/>
                  </a:cubicBezTo>
                  <a:cubicBezTo>
                    <a:pt x="498" y="132"/>
                    <a:pt x="500" y="134"/>
                    <a:pt x="499" y="135"/>
                  </a:cubicBezTo>
                  <a:cubicBezTo>
                    <a:pt x="497" y="138"/>
                    <a:pt x="495" y="140"/>
                    <a:pt x="492" y="141"/>
                  </a:cubicBezTo>
                  <a:cubicBezTo>
                    <a:pt x="489" y="142"/>
                    <a:pt x="486" y="139"/>
                    <a:pt x="483" y="140"/>
                  </a:cubicBezTo>
                  <a:cubicBezTo>
                    <a:pt x="480" y="142"/>
                    <a:pt x="480" y="147"/>
                    <a:pt x="477" y="149"/>
                  </a:cubicBezTo>
                  <a:cubicBezTo>
                    <a:pt x="474" y="151"/>
                    <a:pt x="470" y="153"/>
                    <a:pt x="467" y="152"/>
                  </a:cubicBezTo>
                  <a:cubicBezTo>
                    <a:pt x="464" y="152"/>
                    <a:pt x="462" y="148"/>
                    <a:pt x="458" y="147"/>
                  </a:cubicBezTo>
                  <a:cubicBezTo>
                    <a:pt x="456" y="146"/>
                    <a:pt x="452" y="146"/>
                    <a:pt x="450" y="147"/>
                  </a:cubicBezTo>
                  <a:cubicBezTo>
                    <a:pt x="448" y="149"/>
                    <a:pt x="447" y="152"/>
                    <a:pt x="447" y="155"/>
                  </a:cubicBezTo>
                  <a:cubicBezTo>
                    <a:pt x="447" y="157"/>
                    <a:pt x="448" y="160"/>
                    <a:pt x="450" y="162"/>
                  </a:cubicBezTo>
                  <a:cubicBezTo>
                    <a:pt x="451" y="163"/>
                    <a:pt x="455" y="162"/>
                    <a:pt x="454" y="164"/>
                  </a:cubicBezTo>
                  <a:cubicBezTo>
                    <a:pt x="453" y="169"/>
                    <a:pt x="448" y="171"/>
                    <a:pt x="445" y="176"/>
                  </a:cubicBezTo>
                  <a:cubicBezTo>
                    <a:pt x="443" y="179"/>
                    <a:pt x="442" y="182"/>
                    <a:pt x="439" y="185"/>
                  </a:cubicBezTo>
                  <a:cubicBezTo>
                    <a:pt x="435" y="188"/>
                    <a:pt x="431" y="192"/>
                    <a:pt x="426" y="192"/>
                  </a:cubicBezTo>
                  <a:cubicBezTo>
                    <a:pt x="423" y="193"/>
                    <a:pt x="420" y="190"/>
                    <a:pt x="416" y="190"/>
                  </a:cubicBezTo>
                  <a:cubicBezTo>
                    <a:pt x="409" y="189"/>
                    <a:pt x="402" y="189"/>
                    <a:pt x="396" y="191"/>
                  </a:cubicBezTo>
                  <a:cubicBezTo>
                    <a:pt x="389" y="194"/>
                    <a:pt x="385" y="202"/>
                    <a:pt x="378" y="204"/>
                  </a:cubicBezTo>
                  <a:cubicBezTo>
                    <a:pt x="375" y="205"/>
                    <a:pt x="372" y="202"/>
                    <a:pt x="369" y="201"/>
                  </a:cubicBezTo>
                  <a:cubicBezTo>
                    <a:pt x="367" y="199"/>
                    <a:pt x="363" y="201"/>
                    <a:pt x="360" y="200"/>
                  </a:cubicBezTo>
                  <a:cubicBezTo>
                    <a:pt x="353" y="198"/>
                    <a:pt x="346" y="196"/>
                    <a:pt x="340" y="193"/>
                  </a:cubicBezTo>
                  <a:cubicBezTo>
                    <a:pt x="338" y="192"/>
                    <a:pt x="337" y="188"/>
                    <a:pt x="335" y="188"/>
                  </a:cubicBezTo>
                  <a:cubicBezTo>
                    <a:pt x="329" y="186"/>
                    <a:pt x="322" y="185"/>
                    <a:pt x="315" y="185"/>
                  </a:cubicBezTo>
                  <a:cubicBezTo>
                    <a:pt x="311" y="185"/>
                    <a:pt x="308" y="188"/>
                    <a:pt x="304" y="188"/>
                  </a:cubicBezTo>
                  <a:cubicBezTo>
                    <a:pt x="298" y="188"/>
                    <a:pt x="293" y="186"/>
                    <a:pt x="288" y="185"/>
                  </a:cubicBezTo>
                  <a:cubicBezTo>
                    <a:pt x="285" y="185"/>
                    <a:pt x="283" y="187"/>
                    <a:pt x="280" y="187"/>
                  </a:cubicBezTo>
                  <a:cubicBezTo>
                    <a:pt x="277" y="187"/>
                    <a:pt x="273" y="187"/>
                    <a:pt x="270" y="186"/>
                  </a:cubicBezTo>
                  <a:cubicBezTo>
                    <a:pt x="268" y="186"/>
                    <a:pt x="269" y="183"/>
                    <a:pt x="267" y="182"/>
                  </a:cubicBezTo>
                  <a:cubicBezTo>
                    <a:pt x="266" y="181"/>
                    <a:pt x="264" y="180"/>
                    <a:pt x="263" y="179"/>
                  </a:cubicBezTo>
                  <a:cubicBezTo>
                    <a:pt x="261" y="175"/>
                    <a:pt x="261" y="170"/>
                    <a:pt x="258" y="166"/>
                  </a:cubicBezTo>
                  <a:cubicBezTo>
                    <a:pt x="256" y="164"/>
                    <a:pt x="253" y="166"/>
                    <a:pt x="252" y="164"/>
                  </a:cubicBezTo>
                  <a:cubicBezTo>
                    <a:pt x="251" y="163"/>
                    <a:pt x="253" y="161"/>
                    <a:pt x="252" y="160"/>
                  </a:cubicBezTo>
                  <a:cubicBezTo>
                    <a:pt x="250" y="159"/>
                    <a:pt x="247" y="161"/>
                    <a:pt x="244" y="160"/>
                  </a:cubicBezTo>
                  <a:cubicBezTo>
                    <a:pt x="240" y="158"/>
                    <a:pt x="237" y="155"/>
                    <a:pt x="233" y="153"/>
                  </a:cubicBezTo>
                  <a:cubicBezTo>
                    <a:pt x="229" y="150"/>
                    <a:pt x="226" y="147"/>
                    <a:pt x="221" y="147"/>
                  </a:cubicBezTo>
                  <a:cubicBezTo>
                    <a:pt x="217" y="146"/>
                    <a:pt x="212" y="149"/>
                    <a:pt x="208" y="149"/>
                  </a:cubicBezTo>
                  <a:cubicBezTo>
                    <a:pt x="205" y="149"/>
                    <a:pt x="202" y="147"/>
                    <a:pt x="200" y="146"/>
                  </a:cubicBezTo>
                  <a:cubicBezTo>
                    <a:pt x="197" y="146"/>
                    <a:pt x="195" y="145"/>
                    <a:pt x="193" y="144"/>
                  </a:cubicBezTo>
                  <a:cubicBezTo>
                    <a:pt x="192" y="143"/>
                    <a:pt x="192" y="141"/>
                    <a:pt x="192" y="140"/>
                  </a:cubicBezTo>
                  <a:cubicBezTo>
                    <a:pt x="192" y="135"/>
                    <a:pt x="194" y="130"/>
                    <a:pt x="192" y="125"/>
                  </a:cubicBezTo>
                  <a:cubicBezTo>
                    <a:pt x="192" y="123"/>
                    <a:pt x="193" y="122"/>
                    <a:pt x="193" y="120"/>
                  </a:cubicBezTo>
                  <a:cubicBezTo>
                    <a:pt x="193" y="118"/>
                    <a:pt x="194" y="116"/>
                    <a:pt x="193" y="114"/>
                  </a:cubicBezTo>
                  <a:cubicBezTo>
                    <a:pt x="192" y="112"/>
                    <a:pt x="188" y="114"/>
                    <a:pt x="187" y="112"/>
                  </a:cubicBezTo>
                  <a:cubicBezTo>
                    <a:pt x="186" y="110"/>
                    <a:pt x="186" y="106"/>
                    <a:pt x="185" y="103"/>
                  </a:cubicBezTo>
                  <a:cubicBezTo>
                    <a:pt x="183" y="101"/>
                    <a:pt x="180" y="99"/>
                    <a:pt x="178" y="98"/>
                  </a:cubicBezTo>
                  <a:cubicBezTo>
                    <a:pt x="176" y="97"/>
                    <a:pt x="173" y="99"/>
                    <a:pt x="172" y="98"/>
                  </a:cubicBezTo>
                  <a:cubicBezTo>
                    <a:pt x="170" y="98"/>
                    <a:pt x="171" y="95"/>
                    <a:pt x="170" y="95"/>
                  </a:cubicBezTo>
                  <a:cubicBezTo>
                    <a:pt x="168" y="95"/>
                    <a:pt x="167" y="98"/>
                    <a:pt x="165" y="97"/>
                  </a:cubicBezTo>
                  <a:cubicBezTo>
                    <a:pt x="162" y="97"/>
                    <a:pt x="161" y="94"/>
                    <a:pt x="159" y="92"/>
                  </a:cubicBezTo>
                  <a:cubicBezTo>
                    <a:pt x="157" y="91"/>
                    <a:pt x="155" y="90"/>
                    <a:pt x="153" y="88"/>
                  </a:cubicBezTo>
                  <a:cubicBezTo>
                    <a:pt x="152" y="86"/>
                    <a:pt x="150" y="84"/>
                    <a:pt x="149" y="82"/>
                  </a:cubicBezTo>
                  <a:cubicBezTo>
                    <a:pt x="148" y="82"/>
                    <a:pt x="147" y="81"/>
                    <a:pt x="147" y="80"/>
                  </a:cubicBezTo>
                  <a:cubicBezTo>
                    <a:pt x="147" y="78"/>
                    <a:pt x="148" y="77"/>
                    <a:pt x="148" y="75"/>
                  </a:cubicBezTo>
                  <a:cubicBezTo>
                    <a:pt x="145" y="75"/>
                    <a:pt x="142" y="75"/>
                    <a:pt x="140" y="75"/>
                  </a:cubicBezTo>
                  <a:cubicBezTo>
                    <a:pt x="138" y="76"/>
                    <a:pt x="136" y="76"/>
                    <a:pt x="135" y="78"/>
                  </a:cubicBezTo>
                  <a:cubicBezTo>
                    <a:pt x="134" y="80"/>
                    <a:pt x="135" y="81"/>
                    <a:pt x="135" y="83"/>
                  </a:cubicBezTo>
                  <a:cubicBezTo>
                    <a:pt x="135" y="85"/>
                    <a:pt x="136" y="87"/>
                    <a:pt x="134" y="88"/>
                  </a:cubicBezTo>
                  <a:cubicBezTo>
                    <a:pt x="132" y="89"/>
                    <a:pt x="127" y="86"/>
                    <a:pt x="125" y="88"/>
                  </a:cubicBezTo>
                  <a:cubicBezTo>
                    <a:pt x="123" y="91"/>
                    <a:pt x="123" y="96"/>
                    <a:pt x="124" y="99"/>
                  </a:cubicBezTo>
                  <a:cubicBezTo>
                    <a:pt x="124" y="103"/>
                    <a:pt x="127" y="106"/>
                    <a:pt x="127" y="110"/>
                  </a:cubicBezTo>
                  <a:cubicBezTo>
                    <a:pt x="126" y="112"/>
                    <a:pt x="124" y="112"/>
                    <a:pt x="122" y="113"/>
                  </a:cubicBezTo>
                  <a:cubicBezTo>
                    <a:pt x="118" y="114"/>
                    <a:pt x="113" y="115"/>
                    <a:pt x="109" y="114"/>
                  </a:cubicBezTo>
                  <a:cubicBezTo>
                    <a:pt x="105" y="114"/>
                    <a:pt x="100" y="109"/>
                    <a:pt x="96" y="111"/>
                  </a:cubicBezTo>
                  <a:cubicBezTo>
                    <a:pt x="92" y="113"/>
                    <a:pt x="93" y="119"/>
                    <a:pt x="93" y="123"/>
                  </a:cubicBezTo>
                  <a:cubicBezTo>
                    <a:pt x="92" y="128"/>
                    <a:pt x="91" y="133"/>
                    <a:pt x="92" y="138"/>
                  </a:cubicBezTo>
                  <a:cubicBezTo>
                    <a:pt x="92" y="141"/>
                    <a:pt x="95" y="142"/>
                    <a:pt x="95" y="144"/>
                  </a:cubicBezTo>
                  <a:cubicBezTo>
                    <a:pt x="94" y="145"/>
                    <a:pt x="92" y="145"/>
                    <a:pt x="91" y="145"/>
                  </a:cubicBezTo>
                  <a:cubicBezTo>
                    <a:pt x="89" y="144"/>
                    <a:pt x="87" y="142"/>
                    <a:pt x="84" y="142"/>
                  </a:cubicBezTo>
                  <a:cubicBezTo>
                    <a:pt x="81" y="142"/>
                    <a:pt x="79" y="145"/>
                    <a:pt x="76" y="145"/>
                  </a:cubicBezTo>
                  <a:cubicBezTo>
                    <a:pt x="72" y="146"/>
                    <a:pt x="68" y="146"/>
                    <a:pt x="65" y="147"/>
                  </a:cubicBezTo>
                  <a:cubicBezTo>
                    <a:pt x="64" y="147"/>
                    <a:pt x="61" y="148"/>
                    <a:pt x="62" y="149"/>
                  </a:cubicBezTo>
                  <a:cubicBezTo>
                    <a:pt x="64" y="151"/>
                    <a:pt x="67" y="149"/>
                    <a:pt x="68" y="151"/>
                  </a:cubicBezTo>
                  <a:cubicBezTo>
                    <a:pt x="69" y="151"/>
                    <a:pt x="68" y="153"/>
                    <a:pt x="68" y="154"/>
                  </a:cubicBezTo>
                  <a:cubicBezTo>
                    <a:pt x="68" y="157"/>
                    <a:pt x="68" y="161"/>
                    <a:pt x="69" y="164"/>
                  </a:cubicBezTo>
                  <a:cubicBezTo>
                    <a:pt x="71" y="169"/>
                    <a:pt x="75" y="172"/>
                    <a:pt x="76" y="177"/>
                  </a:cubicBezTo>
                  <a:cubicBezTo>
                    <a:pt x="76" y="180"/>
                    <a:pt x="72" y="182"/>
                    <a:pt x="71" y="184"/>
                  </a:cubicBezTo>
                  <a:cubicBezTo>
                    <a:pt x="71" y="186"/>
                    <a:pt x="71" y="189"/>
                    <a:pt x="72" y="19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62" name="Freeform 2626"/>
            <p:cNvSpPr>
              <a:spLocks noChangeAspect="1"/>
            </p:cNvSpPr>
            <p:nvPr/>
          </p:nvSpPr>
          <p:spPr bwMode="auto">
            <a:xfrm>
              <a:off x="25780797" y="6524409"/>
              <a:ext cx="3163274" cy="1351672"/>
            </a:xfrm>
            <a:custGeom>
              <a:avLst/>
              <a:gdLst>
                <a:gd name="T0" fmla="*/ 407 w 393"/>
                <a:gd name="T1" fmla="*/ 49 h 185"/>
                <a:gd name="T2" fmla="*/ 390 w 393"/>
                <a:gd name="T3" fmla="*/ 48 h 185"/>
                <a:gd name="T4" fmla="*/ 372 w 393"/>
                <a:gd name="T5" fmla="*/ 46 h 185"/>
                <a:gd name="T6" fmla="*/ 357 w 393"/>
                <a:gd name="T7" fmla="*/ 55 h 185"/>
                <a:gd name="T8" fmla="*/ 335 w 393"/>
                <a:gd name="T9" fmla="*/ 60 h 185"/>
                <a:gd name="T10" fmla="*/ 322 w 393"/>
                <a:gd name="T11" fmla="*/ 64 h 185"/>
                <a:gd name="T12" fmla="*/ 288 w 393"/>
                <a:gd name="T13" fmla="*/ 55 h 185"/>
                <a:gd name="T14" fmla="*/ 276 w 393"/>
                <a:gd name="T15" fmla="*/ 46 h 185"/>
                <a:gd name="T16" fmla="*/ 245 w 393"/>
                <a:gd name="T17" fmla="*/ 42 h 185"/>
                <a:gd name="T18" fmla="*/ 226 w 393"/>
                <a:gd name="T19" fmla="*/ 44 h 185"/>
                <a:gd name="T20" fmla="*/ 219 w 393"/>
                <a:gd name="T21" fmla="*/ 41 h 185"/>
                <a:gd name="T22" fmla="*/ 202 w 393"/>
                <a:gd name="T23" fmla="*/ 35 h 185"/>
                <a:gd name="T24" fmla="*/ 192 w 393"/>
                <a:gd name="T25" fmla="*/ 14 h 185"/>
                <a:gd name="T26" fmla="*/ 173 w 393"/>
                <a:gd name="T27" fmla="*/ 7 h 185"/>
                <a:gd name="T28" fmla="*/ 145 w 393"/>
                <a:gd name="T29" fmla="*/ 1 h 185"/>
                <a:gd name="T30" fmla="*/ 139 w 393"/>
                <a:gd name="T31" fmla="*/ 14 h 185"/>
                <a:gd name="T32" fmla="*/ 141 w 393"/>
                <a:gd name="T33" fmla="*/ 34 h 185"/>
                <a:gd name="T34" fmla="*/ 142 w 393"/>
                <a:gd name="T35" fmla="*/ 48 h 185"/>
                <a:gd name="T36" fmla="*/ 129 w 393"/>
                <a:gd name="T37" fmla="*/ 49 h 185"/>
                <a:gd name="T38" fmla="*/ 106 w 393"/>
                <a:gd name="T39" fmla="*/ 50 h 185"/>
                <a:gd name="T40" fmla="*/ 89 w 393"/>
                <a:gd name="T41" fmla="*/ 40 h 185"/>
                <a:gd name="T42" fmla="*/ 72 w 393"/>
                <a:gd name="T43" fmla="*/ 34 h 185"/>
                <a:gd name="T44" fmla="*/ 64 w 393"/>
                <a:gd name="T45" fmla="*/ 32 h 185"/>
                <a:gd name="T46" fmla="*/ 56 w 393"/>
                <a:gd name="T47" fmla="*/ 34 h 185"/>
                <a:gd name="T48" fmla="*/ 47 w 393"/>
                <a:gd name="T49" fmla="*/ 38 h 185"/>
                <a:gd name="T50" fmla="*/ 29 w 393"/>
                <a:gd name="T51" fmla="*/ 48 h 185"/>
                <a:gd name="T52" fmla="*/ 10 w 393"/>
                <a:gd name="T53" fmla="*/ 59 h 185"/>
                <a:gd name="T54" fmla="*/ 0 w 393"/>
                <a:gd name="T55" fmla="*/ 72 h 185"/>
                <a:gd name="T56" fmla="*/ 7 w 393"/>
                <a:gd name="T57" fmla="*/ 82 h 185"/>
                <a:gd name="T58" fmla="*/ 22 w 393"/>
                <a:gd name="T59" fmla="*/ 92 h 185"/>
                <a:gd name="T60" fmla="*/ 30 w 393"/>
                <a:gd name="T61" fmla="*/ 94 h 185"/>
                <a:gd name="T62" fmla="*/ 46 w 393"/>
                <a:gd name="T63" fmla="*/ 100 h 185"/>
                <a:gd name="T64" fmla="*/ 55 w 393"/>
                <a:gd name="T65" fmla="*/ 113 h 185"/>
                <a:gd name="T66" fmla="*/ 54 w 393"/>
                <a:gd name="T67" fmla="*/ 126 h 185"/>
                <a:gd name="T68" fmla="*/ 55 w 393"/>
                <a:gd name="T69" fmla="*/ 149 h 185"/>
                <a:gd name="T70" fmla="*/ 73 w 393"/>
                <a:gd name="T71" fmla="*/ 155 h 185"/>
                <a:gd name="T72" fmla="*/ 103 w 393"/>
                <a:gd name="T73" fmla="*/ 160 h 185"/>
                <a:gd name="T74" fmla="*/ 126 w 393"/>
                <a:gd name="T75" fmla="*/ 168 h 185"/>
                <a:gd name="T76" fmla="*/ 133 w 393"/>
                <a:gd name="T77" fmla="*/ 175 h 185"/>
                <a:gd name="T78" fmla="*/ 144 w 393"/>
                <a:gd name="T79" fmla="*/ 194 h 185"/>
                <a:gd name="T80" fmla="*/ 160 w 393"/>
                <a:gd name="T81" fmla="*/ 200 h 185"/>
                <a:gd name="T82" fmla="*/ 189 w 393"/>
                <a:gd name="T83" fmla="*/ 202 h 185"/>
                <a:gd name="T84" fmla="*/ 226 w 393"/>
                <a:gd name="T85" fmla="*/ 202 h 185"/>
                <a:gd name="T86" fmla="*/ 256 w 393"/>
                <a:gd name="T87" fmla="*/ 216 h 185"/>
                <a:gd name="T88" fmla="*/ 277 w 393"/>
                <a:gd name="T89" fmla="*/ 221 h 185"/>
                <a:gd name="T90" fmla="*/ 323 w 393"/>
                <a:gd name="T91" fmla="*/ 204 h 185"/>
                <a:gd name="T92" fmla="*/ 351 w 393"/>
                <a:gd name="T93" fmla="*/ 198 h 185"/>
                <a:gd name="T94" fmla="*/ 369 w 393"/>
                <a:gd name="T95" fmla="*/ 173 h 185"/>
                <a:gd name="T96" fmla="*/ 360 w 393"/>
                <a:gd name="T97" fmla="*/ 162 h 185"/>
                <a:gd name="T98" fmla="*/ 374 w 393"/>
                <a:gd name="T99" fmla="*/ 152 h 185"/>
                <a:gd name="T100" fmla="*/ 396 w 393"/>
                <a:gd name="T101" fmla="*/ 155 h 185"/>
                <a:gd name="T102" fmla="*/ 414 w 393"/>
                <a:gd name="T103" fmla="*/ 145 h 185"/>
                <a:gd name="T104" fmla="*/ 423 w 393"/>
                <a:gd name="T105" fmla="*/ 133 h 185"/>
                <a:gd name="T106" fmla="*/ 437 w 393"/>
                <a:gd name="T107" fmla="*/ 128 h 185"/>
                <a:gd name="T108" fmla="*/ 443 w 393"/>
                <a:gd name="T109" fmla="*/ 124 h 185"/>
                <a:gd name="T110" fmla="*/ 458 w 393"/>
                <a:gd name="T111" fmla="*/ 118 h 185"/>
                <a:gd name="T112" fmla="*/ 472 w 393"/>
                <a:gd name="T113" fmla="*/ 115 h 185"/>
                <a:gd name="T114" fmla="*/ 450 w 393"/>
                <a:gd name="T115" fmla="*/ 91 h 185"/>
                <a:gd name="T116" fmla="*/ 436 w 393"/>
                <a:gd name="T117" fmla="*/ 91 h 185"/>
                <a:gd name="T118" fmla="*/ 423 w 393"/>
                <a:gd name="T119" fmla="*/ 91 h 185"/>
                <a:gd name="T120" fmla="*/ 405 w 393"/>
                <a:gd name="T121" fmla="*/ 94 h 185"/>
                <a:gd name="T122" fmla="*/ 406 w 393"/>
                <a:gd name="T123" fmla="*/ 86 h 185"/>
                <a:gd name="T124" fmla="*/ 406 w 393"/>
                <a:gd name="T125" fmla="*/ 67 h 1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3"/>
                <a:gd name="T190" fmla="*/ 0 h 185"/>
                <a:gd name="T191" fmla="*/ 393 w 393"/>
                <a:gd name="T192" fmla="*/ 185 h 1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3" h="185">
                  <a:moveTo>
                    <a:pt x="343" y="43"/>
                  </a:moveTo>
                  <a:cubicBezTo>
                    <a:pt x="342" y="43"/>
                    <a:pt x="341" y="41"/>
                    <a:pt x="339" y="41"/>
                  </a:cubicBezTo>
                  <a:cubicBezTo>
                    <a:pt x="337" y="41"/>
                    <a:pt x="334" y="42"/>
                    <a:pt x="332" y="42"/>
                  </a:cubicBezTo>
                  <a:cubicBezTo>
                    <a:pt x="329" y="42"/>
                    <a:pt x="327" y="41"/>
                    <a:pt x="325" y="40"/>
                  </a:cubicBezTo>
                  <a:cubicBezTo>
                    <a:pt x="322" y="39"/>
                    <a:pt x="320" y="36"/>
                    <a:pt x="317" y="36"/>
                  </a:cubicBezTo>
                  <a:cubicBezTo>
                    <a:pt x="315" y="35"/>
                    <a:pt x="312" y="37"/>
                    <a:pt x="310" y="38"/>
                  </a:cubicBezTo>
                  <a:cubicBezTo>
                    <a:pt x="307" y="39"/>
                    <a:pt x="304" y="40"/>
                    <a:pt x="301" y="42"/>
                  </a:cubicBezTo>
                  <a:cubicBezTo>
                    <a:pt x="300" y="43"/>
                    <a:pt x="299" y="44"/>
                    <a:pt x="297" y="46"/>
                  </a:cubicBezTo>
                  <a:cubicBezTo>
                    <a:pt x="295" y="47"/>
                    <a:pt x="293" y="49"/>
                    <a:pt x="291" y="49"/>
                  </a:cubicBezTo>
                  <a:cubicBezTo>
                    <a:pt x="287" y="50"/>
                    <a:pt x="283" y="49"/>
                    <a:pt x="279" y="50"/>
                  </a:cubicBezTo>
                  <a:cubicBezTo>
                    <a:pt x="277" y="50"/>
                    <a:pt x="276" y="53"/>
                    <a:pt x="273" y="54"/>
                  </a:cubicBezTo>
                  <a:cubicBezTo>
                    <a:pt x="271" y="55"/>
                    <a:pt x="269" y="53"/>
                    <a:pt x="268" y="53"/>
                  </a:cubicBezTo>
                  <a:cubicBezTo>
                    <a:pt x="260" y="52"/>
                    <a:pt x="253" y="54"/>
                    <a:pt x="246" y="52"/>
                  </a:cubicBezTo>
                  <a:cubicBezTo>
                    <a:pt x="243" y="51"/>
                    <a:pt x="241" y="49"/>
                    <a:pt x="240" y="46"/>
                  </a:cubicBezTo>
                  <a:cubicBezTo>
                    <a:pt x="239" y="45"/>
                    <a:pt x="241" y="42"/>
                    <a:pt x="240" y="40"/>
                  </a:cubicBezTo>
                  <a:cubicBezTo>
                    <a:pt x="237" y="38"/>
                    <a:pt x="233" y="39"/>
                    <a:pt x="230" y="38"/>
                  </a:cubicBezTo>
                  <a:cubicBezTo>
                    <a:pt x="227" y="37"/>
                    <a:pt x="224" y="35"/>
                    <a:pt x="221" y="35"/>
                  </a:cubicBezTo>
                  <a:cubicBezTo>
                    <a:pt x="216" y="34"/>
                    <a:pt x="210" y="35"/>
                    <a:pt x="204" y="35"/>
                  </a:cubicBezTo>
                  <a:cubicBezTo>
                    <a:pt x="203" y="35"/>
                    <a:pt x="203" y="36"/>
                    <a:pt x="202" y="36"/>
                  </a:cubicBezTo>
                  <a:cubicBezTo>
                    <a:pt x="197" y="37"/>
                    <a:pt x="193" y="37"/>
                    <a:pt x="188" y="37"/>
                  </a:cubicBezTo>
                  <a:cubicBezTo>
                    <a:pt x="186" y="37"/>
                    <a:pt x="184" y="37"/>
                    <a:pt x="182" y="36"/>
                  </a:cubicBezTo>
                  <a:cubicBezTo>
                    <a:pt x="181" y="36"/>
                    <a:pt x="182" y="34"/>
                    <a:pt x="182" y="34"/>
                  </a:cubicBezTo>
                  <a:cubicBezTo>
                    <a:pt x="180" y="34"/>
                    <a:pt x="178" y="37"/>
                    <a:pt x="176" y="36"/>
                  </a:cubicBezTo>
                  <a:cubicBezTo>
                    <a:pt x="173" y="35"/>
                    <a:pt x="170" y="32"/>
                    <a:pt x="168" y="29"/>
                  </a:cubicBezTo>
                  <a:cubicBezTo>
                    <a:pt x="166" y="26"/>
                    <a:pt x="168" y="21"/>
                    <a:pt x="167" y="18"/>
                  </a:cubicBezTo>
                  <a:cubicBezTo>
                    <a:pt x="166" y="15"/>
                    <a:pt x="163" y="13"/>
                    <a:pt x="160" y="12"/>
                  </a:cubicBezTo>
                  <a:cubicBezTo>
                    <a:pt x="158" y="10"/>
                    <a:pt x="154" y="12"/>
                    <a:pt x="151" y="11"/>
                  </a:cubicBezTo>
                  <a:cubicBezTo>
                    <a:pt x="149" y="10"/>
                    <a:pt x="147" y="6"/>
                    <a:pt x="144" y="6"/>
                  </a:cubicBezTo>
                  <a:cubicBezTo>
                    <a:pt x="140" y="5"/>
                    <a:pt x="136" y="9"/>
                    <a:pt x="132" y="8"/>
                  </a:cubicBezTo>
                  <a:cubicBezTo>
                    <a:pt x="128" y="7"/>
                    <a:pt x="125" y="0"/>
                    <a:pt x="121" y="1"/>
                  </a:cubicBezTo>
                  <a:cubicBezTo>
                    <a:pt x="118" y="2"/>
                    <a:pt x="120" y="8"/>
                    <a:pt x="119" y="11"/>
                  </a:cubicBezTo>
                  <a:cubicBezTo>
                    <a:pt x="118" y="12"/>
                    <a:pt x="116" y="11"/>
                    <a:pt x="116" y="12"/>
                  </a:cubicBezTo>
                  <a:cubicBezTo>
                    <a:pt x="115" y="14"/>
                    <a:pt x="114" y="17"/>
                    <a:pt x="114" y="20"/>
                  </a:cubicBezTo>
                  <a:cubicBezTo>
                    <a:pt x="115" y="22"/>
                    <a:pt x="116" y="25"/>
                    <a:pt x="117" y="28"/>
                  </a:cubicBezTo>
                  <a:cubicBezTo>
                    <a:pt x="118" y="30"/>
                    <a:pt x="121" y="31"/>
                    <a:pt x="121" y="34"/>
                  </a:cubicBezTo>
                  <a:cubicBezTo>
                    <a:pt x="122" y="36"/>
                    <a:pt x="120" y="39"/>
                    <a:pt x="118" y="40"/>
                  </a:cubicBezTo>
                  <a:cubicBezTo>
                    <a:pt x="117" y="42"/>
                    <a:pt x="115" y="43"/>
                    <a:pt x="113" y="43"/>
                  </a:cubicBezTo>
                  <a:cubicBezTo>
                    <a:pt x="111" y="43"/>
                    <a:pt x="109" y="42"/>
                    <a:pt x="107" y="41"/>
                  </a:cubicBezTo>
                  <a:cubicBezTo>
                    <a:pt x="103" y="41"/>
                    <a:pt x="100" y="41"/>
                    <a:pt x="96" y="41"/>
                  </a:cubicBezTo>
                  <a:cubicBezTo>
                    <a:pt x="94" y="41"/>
                    <a:pt x="91" y="42"/>
                    <a:pt x="88" y="42"/>
                  </a:cubicBezTo>
                  <a:cubicBezTo>
                    <a:pt x="85" y="41"/>
                    <a:pt x="81" y="40"/>
                    <a:pt x="78" y="38"/>
                  </a:cubicBezTo>
                  <a:cubicBezTo>
                    <a:pt x="76" y="37"/>
                    <a:pt x="75" y="35"/>
                    <a:pt x="74" y="33"/>
                  </a:cubicBezTo>
                  <a:cubicBezTo>
                    <a:pt x="74" y="32"/>
                    <a:pt x="75" y="30"/>
                    <a:pt x="74" y="30"/>
                  </a:cubicBezTo>
                  <a:cubicBezTo>
                    <a:pt x="69" y="28"/>
                    <a:pt x="64" y="29"/>
                    <a:pt x="60" y="28"/>
                  </a:cubicBezTo>
                  <a:cubicBezTo>
                    <a:pt x="58" y="28"/>
                    <a:pt x="58" y="26"/>
                    <a:pt x="56" y="25"/>
                  </a:cubicBezTo>
                  <a:cubicBezTo>
                    <a:pt x="55" y="25"/>
                    <a:pt x="54" y="27"/>
                    <a:pt x="53" y="27"/>
                  </a:cubicBezTo>
                  <a:cubicBezTo>
                    <a:pt x="52" y="27"/>
                    <a:pt x="51" y="26"/>
                    <a:pt x="50" y="26"/>
                  </a:cubicBezTo>
                  <a:cubicBezTo>
                    <a:pt x="49" y="26"/>
                    <a:pt x="48" y="28"/>
                    <a:pt x="47" y="28"/>
                  </a:cubicBezTo>
                  <a:cubicBezTo>
                    <a:pt x="45" y="29"/>
                    <a:pt x="43" y="27"/>
                    <a:pt x="42" y="28"/>
                  </a:cubicBezTo>
                  <a:cubicBezTo>
                    <a:pt x="40" y="29"/>
                    <a:pt x="40" y="31"/>
                    <a:pt x="39" y="32"/>
                  </a:cubicBezTo>
                  <a:cubicBezTo>
                    <a:pt x="37" y="33"/>
                    <a:pt x="35" y="31"/>
                    <a:pt x="33" y="32"/>
                  </a:cubicBezTo>
                  <a:cubicBezTo>
                    <a:pt x="30" y="34"/>
                    <a:pt x="27" y="37"/>
                    <a:pt x="24" y="40"/>
                  </a:cubicBezTo>
                  <a:cubicBezTo>
                    <a:pt x="22" y="42"/>
                    <a:pt x="20" y="45"/>
                    <a:pt x="18" y="46"/>
                  </a:cubicBezTo>
                  <a:cubicBezTo>
                    <a:pt x="15" y="48"/>
                    <a:pt x="11" y="47"/>
                    <a:pt x="8" y="49"/>
                  </a:cubicBezTo>
                  <a:cubicBezTo>
                    <a:pt x="6" y="50"/>
                    <a:pt x="3" y="53"/>
                    <a:pt x="1" y="55"/>
                  </a:cubicBezTo>
                  <a:cubicBezTo>
                    <a:pt x="1" y="57"/>
                    <a:pt x="0" y="58"/>
                    <a:pt x="0" y="60"/>
                  </a:cubicBezTo>
                  <a:cubicBezTo>
                    <a:pt x="0" y="61"/>
                    <a:pt x="1" y="62"/>
                    <a:pt x="2" y="62"/>
                  </a:cubicBezTo>
                  <a:cubicBezTo>
                    <a:pt x="3" y="64"/>
                    <a:pt x="5" y="66"/>
                    <a:pt x="6" y="68"/>
                  </a:cubicBezTo>
                  <a:cubicBezTo>
                    <a:pt x="8" y="70"/>
                    <a:pt x="10" y="71"/>
                    <a:pt x="12" y="72"/>
                  </a:cubicBezTo>
                  <a:cubicBezTo>
                    <a:pt x="14" y="74"/>
                    <a:pt x="15" y="77"/>
                    <a:pt x="18" y="77"/>
                  </a:cubicBezTo>
                  <a:cubicBezTo>
                    <a:pt x="20" y="78"/>
                    <a:pt x="21" y="75"/>
                    <a:pt x="23" y="75"/>
                  </a:cubicBezTo>
                  <a:cubicBezTo>
                    <a:pt x="24" y="75"/>
                    <a:pt x="23" y="78"/>
                    <a:pt x="25" y="78"/>
                  </a:cubicBezTo>
                  <a:cubicBezTo>
                    <a:pt x="26" y="79"/>
                    <a:pt x="29" y="77"/>
                    <a:pt x="31" y="78"/>
                  </a:cubicBezTo>
                  <a:cubicBezTo>
                    <a:pt x="33" y="79"/>
                    <a:pt x="36" y="81"/>
                    <a:pt x="38" y="83"/>
                  </a:cubicBezTo>
                  <a:cubicBezTo>
                    <a:pt x="39" y="86"/>
                    <a:pt x="39" y="90"/>
                    <a:pt x="40" y="92"/>
                  </a:cubicBezTo>
                  <a:cubicBezTo>
                    <a:pt x="41" y="94"/>
                    <a:pt x="45" y="92"/>
                    <a:pt x="46" y="94"/>
                  </a:cubicBezTo>
                  <a:cubicBezTo>
                    <a:pt x="47" y="96"/>
                    <a:pt x="46" y="98"/>
                    <a:pt x="46" y="100"/>
                  </a:cubicBezTo>
                  <a:cubicBezTo>
                    <a:pt x="46" y="102"/>
                    <a:pt x="45" y="103"/>
                    <a:pt x="45" y="105"/>
                  </a:cubicBezTo>
                  <a:cubicBezTo>
                    <a:pt x="47" y="110"/>
                    <a:pt x="45" y="115"/>
                    <a:pt x="45" y="120"/>
                  </a:cubicBezTo>
                  <a:cubicBezTo>
                    <a:pt x="45" y="121"/>
                    <a:pt x="45" y="123"/>
                    <a:pt x="46" y="124"/>
                  </a:cubicBezTo>
                  <a:cubicBezTo>
                    <a:pt x="48" y="125"/>
                    <a:pt x="50" y="126"/>
                    <a:pt x="53" y="126"/>
                  </a:cubicBezTo>
                  <a:cubicBezTo>
                    <a:pt x="55" y="127"/>
                    <a:pt x="58" y="129"/>
                    <a:pt x="61" y="129"/>
                  </a:cubicBezTo>
                  <a:cubicBezTo>
                    <a:pt x="65" y="129"/>
                    <a:pt x="70" y="126"/>
                    <a:pt x="74" y="127"/>
                  </a:cubicBezTo>
                  <a:cubicBezTo>
                    <a:pt x="79" y="127"/>
                    <a:pt x="82" y="130"/>
                    <a:pt x="86" y="133"/>
                  </a:cubicBezTo>
                  <a:cubicBezTo>
                    <a:pt x="90" y="135"/>
                    <a:pt x="93" y="138"/>
                    <a:pt x="97" y="140"/>
                  </a:cubicBezTo>
                  <a:cubicBezTo>
                    <a:pt x="100" y="141"/>
                    <a:pt x="103" y="139"/>
                    <a:pt x="105" y="140"/>
                  </a:cubicBezTo>
                  <a:cubicBezTo>
                    <a:pt x="106" y="141"/>
                    <a:pt x="104" y="143"/>
                    <a:pt x="105" y="144"/>
                  </a:cubicBezTo>
                  <a:cubicBezTo>
                    <a:pt x="106" y="146"/>
                    <a:pt x="109" y="144"/>
                    <a:pt x="111" y="146"/>
                  </a:cubicBezTo>
                  <a:cubicBezTo>
                    <a:pt x="114" y="150"/>
                    <a:pt x="114" y="155"/>
                    <a:pt x="116" y="159"/>
                  </a:cubicBezTo>
                  <a:cubicBezTo>
                    <a:pt x="117" y="160"/>
                    <a:pt x="119" y="161"/>
                    <a:pt x="120" y="162"/>
                  </a:cubicBezTo>
                  <a:cubicBezTo>
                    <a:pt x="122" y="163"/>
                    <a:pt x="121" y="166"/>
                    <a:pt x="123" y="166"/>
                  </a:cubicBezTo>
                  <a:cubicBezTo>
                    <a:pt x="126" y="167"/>
                    <a:pt x="130" y="167"/>
                    <a:pt x="133" y="167"/>
                  </a:cubicBezTo>
                  <a:cubicBezTo>
                    <a:pt x="136" y="167"/>
                    <a:pt x="138" y="165"/>
                    <a:pt x="141" y="165"/>
                  </a:cubicBezTo>
                  <a:cubicBezTo>
                    <a:pt x="146" y="166"/>
                    <a:pt x="151" y="168"/>
                    <a:pt x="157" y="168"/>
                  </a:cubicBezTo>
                  <a:cubicBezTo>
                    <a:pt x="161" y="168"/>
                    <a:pt x="164" y="165"/>
                    <a:pt x="168" y="165"/>
                  </a:cubicBezTo>
                  <a:cubicBezTo>
                    <a:pt x="175" y="165"/>
                    <a:pt x="182" y="166"/>
                    <a:pt x="188" y="168"/>
                  </a:cubicBezTo>
                  <a:cubicBezTo>
                    <a:pt x="190" y="168"/>
                    <a:pt x="191" y="172"/>
                    <a:pt x="193" y="173"/>
                  </a:cubicBezTo>
                  <a:cubicBezTo>
                    <a:pt x="199" y="176"/>
                    <a:pt x="206" y="178"/>
                    <a:pt x="213" y="180"/>
                  </a:cubicBezTo>
                  <a:cubicBezTo>
                    <a:pt x="216" y="181"/>
                    <a:pt x="220" y="179"/>
                    <a:pt x="222" y="181"/>
                  </a:cubicBezTo>
                  <a:cubicBezTo>
                    <a:pt x="225" y="182"/>
                    <a:pt x="228" y="185"/>
                    <a:pt x="231" y="184"/>
                  </a:cubicBezTo>
                  <a:cubicBezTo>
                    <a:pt x="238" y="182"/>
                    <a:pt x="242" y="174"/>
                    <a:pt x="249" y="171"/>
                  </a:cubicBezTo>
                  <a:cubicBezTo>
                    <a:pt x="255" y="169"/>
                    <a:pt x="262" y="169"/>
                    <a:pt x="269" y="170"/>
                  </a:cubicBezTo>
                  <a:cubicBezTo>
                    <a:pt x="273" y="170"/>
                    <a:pt x="276" y="173"/>
                    <a:pt x="279" y="172"/>
                  </a:cubicBezTo>
                  <a:cubicBezTo>
                    <a:pt x="284" y="172"/>
                    <a:pt x="288" y="168"/>
                    <a:pt x="292" y="165"/>
                  </a:cubicBezTo>
                  <a:cubicBezTo>
                    <a:pt x="295" y="162"/>
                    <a:pt x="296" y="159"/>
                    <a:pt x="298" y="156"/>
                  </a:cubicBezTo>
                  <a:cubicBezTo>
                    <a:pt x="301" y="151"/>
                    <a:pt x="306" y="149"/>
                    <a:pt x="307" y="144"/>
                  </a:cubicBezTo>
                  <a:cubicBezTo>
                    <a:pt x="308" y="142"/>
                    <a:pt x="304" y="143"/>
                    <a:pt x="303" y="142"/>
                  </a:cubicBezTo>
                  <a:cubicBezTo>
                    <a:pt x="301" y="140"/>
                    <a:pt x="300" y="137"/>
                    <a:pt x="300" y="135"/>
                  </a:cubicBezTo>
                  <a:cubicBezTo>
                    <a:pt x="300" y="132"/>
                    <a:pt x="301" y="129"/>
                    <a:pt x="303" y="127"/>
                  </a:cubicBezTo>
                  <a:cubicBezTo>
                    <a:pt x="305" y="126"/>
                    <a:pt x="309" y="126"/>
                    <a:pt x="311" y="127"/>
                  </a:cubicBezTo>
                  <a:cubicBezTo>
                    <a:pt x="315" y="128"/>
                    <a:pt x="317" y="132"/>
                    <a:pt x="320" y="132"/>
                  </a:cubicBezTo>
                  <a:cubicBezTo>
                    <a:pt x="323" y="133"/>
                    <a:pt x="327" y="131"/>
                    <a:pt x="330" y="129"/>
                  </a:cubicBezTo>
                  <a:cubicBezTo>
                    <a:pt x="333" y="127"/>
                    <a:pt x="333" y="122"/>
                    <a:pt x="336" y="120"/>
                  </a:cubicBezTo>
                  <a:cubicBezTo>
                    <a:pt x="339" y="119"/>
                    <a:pt x="342" y="122"/>
                    <a:pt x="345" y="121"/>
                  </a:cubicBezTo>
                  <a:cubicBezTo>
                    <a:pt x="348" y="120"/>
                    <a:pt x="350" y="118"/>
                    <a:pt x="352" y="115"/>
                  </a:cubicBezTo>
                  <a:cubicBezTo>
                    <a:pt x="353" y="114"/>
                    <a:pt x="351" y="112"/>
                    <a:pt x="352" y="111"/>
                  </a:cubicBezTo>
                  <a:cubicBezTo>
                    <a:pt x="353" y="108"/>
                    <a:pt x="356" y="106"/>
                    <a:pt x="359" y="104"/>
                  </a:cubicBezTo>
                  <a:cubicBezTo>
                    <a:pt x="361" y="104"/>
                    <a:pt x="362" y="108"/>
                    <a:pt x="364" y="107"/>
                  </a:cubicBezTo>
                  <a:cubicBezTo>
                    <a:pt x="366" y="106"/>
                    <a:pt x="364" y="102"/>
                    <a:pt x="365" y="101"/>
                  </a:cubicBezTo>
                  <a:cubicBezTo>
                    <a:pt x="366" y="100"/>
                    <a:pt x="367" y="103"/>
                    <a:pt x="369" y="103"/>
                  </a:cubicBezTo>
                  <a:cubicBezTo>
                    <a:pt x="370" y="102"/>
                    <a:pt x="371" y="100"/>
                    <a:pt x="373" y="99"/>
                  </a:cubicBezTo>
                  <a:cubicBezTo>
                    <a:pt x="375" y="98"/>
                    <a:pt x="378" y="98"/>
                    <a:pt x="381" y="98"/>
                  </a:cubicBezTo>
                  <a:cubicBezTo>
                    <a:pt x="384" y="98"/>
                    <a:pt x="386" y="102"/>
                    <a:pt x="389" y="101"/>
                  </a:cubicBezTo>
                  <a:cubicBezTo>
                    <a:pt x="390" y="100"/>
                    <a:pt x="392" y="97"/>
                    <a:pt x="393" y="96"/>
                  </a:cubicBezTo>
                  <a:cubicBezTo>
                    <a:pt x="392" y="92"/>
                    <a:pt x="389" y="90"/>
                    <a:pt x="386" y="87"/>
                  </a:cubicBezTo>
                  <a:cubicBezTo>
                    <a:pt x="383" y="84"/>
                    <a:pt x="377" y="80"/>
                    <a:pt x="375" y="76"/>
                  </a:cubicBezTo>
                  <a:cubicBezTo>
                    <a:pt x="371" y="74"/>
                    <a:pt x="367" y="73"/>
                    <a:pt x="363" y="73"/>
                  </a:cubicBezTo>
                  <a:cubicBezTo>
                    <a:pt x="362" y="73"/>
                    <a:pt x="363" y="75"/>
                    <a:pt x="363" y="76"/>
                  </a:cubicBezTo>
                  <a:cubicBezTo>
                    <a:pt x="361" y="78"/>
                    <a:pt x="360" y="82"/>
                    <a:pt x="358" y="82"/>
                  </a:cubicBezTo>
                  <a:cubicBezTo>
                    <a:pt x="355" y="82"/>
                    <a:pt x="355" y="77"/>
                    <a:pt x="352" y="76"/>
                  </a:cubicBezTo>
                  <a:cubicBezTo>
                    <a:pt x="348" y="76"/>
                    <a:pt x="345" y="80"/>
                    <a:pt x="342" y="80"/>
                  </a:cubicBezTo>
                  <a:cubicBezTo>
                    <a:pt x="340" y="80"/>
                    <a:pt x="338" y="80"/>
                    <a:pt x="337" y="78"/>
                  </a:cubicBezTo>
                  <a:cubicBezTo>
                    <a:pt x="336" y="77"/>
                    <a:pt x="336" y="75"/>
                    <a:pt x="336" y="74"/>
                  </a:cubicBezTo>
                  <a:cubicBezTo>
                    <a:pt x="336" y="73"/>
                    <a:pt x="338" y="73"/>
                    <a:pt x="338" y="72"/>
                  </a:cubicBezTo>
                  <a:cubicBezTo>
                    <a:pt x="339" y="70"/>
                    <a:pt x="338" y="67"/>
                    <a:pt x="338" y="65"/>
                  </a:cubicBezTo>
                  <a:cubicBezTo>
                    <a:pt x="338" y="62"/>
                    <a:pt x="337" y="59"/>
                    <a:pt x="338" y="56"/>
                  </a:cubicBezTo>
                  <a:cubicBezTo>
                    <a:pt x="339" y="51"/>
                    <a:pt x="342" y="47"/>
                    <a:pt x="343" y="43"/>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63" name="Freeform 2627"/>
            <p:cNvSpPr>
              <a:spLocks noChangeAspect="1"/>
            </p:cNvSpPr>
            <p:nvPr/>
          </p:nvSpPr>
          <p:spPr bwMode="auto">
            <a:xfrm>
              <a:off x="24140887" y="7660135"/>
              <a:ext cx="1048875" cy="495880"/>
            </a:xfrm>
            <a:custGeom>
              <a:avLst/>
              <a:gdLst>
                <a:gd name="T0" fmla="*/ 70 w 131"/>
                <a:gd name="T1" fmla="*/ 77 h 67"/>
                <a:gd name="T2" fmla="*/ 70 w 131"/>
                <a:gd name="T3" fmla="*/ 66 h 67"/>
                <a:gd name="T4" fmla="*/ 77 w 131"/>
                <a:gd name="T5" fmla="*/ 63 h 67"/>
                <a:gd name="T6" fmla="*/ 84 w 131"/>
                <a:gd name="T7" fmla="*/ 58 h 67"/>
                <a:gd name="T8" fmla="*/ 90 w 131"/>
                <a:gd name="T9" fmla="*/ 59 h 67"/>
                <a:gd name="T10" fmla="*/ 95 w 131"/>
                <a:gd name="T11" fmla="*/ 54 h 67"/>
                <a:gd name="T12" fmla="*/ 96 w 131"/>
                <a:gd name="T13" fmla="*/ 60 h 67"/>
                <a:gd name="T14" fmla="*/ 107 w 131"/>
                <a:gd name="T15" fmla="*/ 58 h 67"/>
                <a:gd name="T16" fmla="*/ 111 w 131"/>
                <a:gd name="T17" fmla="*/ 46 h 67"/>
                <a:gd name="T18" fmla="*/ 117 w 131"/>
                <a:gd name="T19" fmla="*/ 45 h 67"/>
                <a:gd name="T20" fmla="*/ 131 w 131"/>
                <a:gd name="T21" fmla="*/ 45 h 67"/>
                <a:gd name="T22" fmla="*/ 134 w 131"/>
                <a:gd name="T23" fmla="*/ 37 h 67"/>
                <a:gd name="T24" fmla="*/ 144 w 131"/>
                <a:gd name="T25" fmla="*/ 29 h 67"/>
                <a:gd name="T26" fmla="*/ 149 w 131"/>
                <a:gd name="T27" fmla="*/ 31 h 67"/>
                <a:gd name="T28" fmla="*/ 152 w 131"/>
                <a:gd name="T29" fmla="*/ 25 h 67"/>
                <a:gd name="T30" fmla="*/ 157 w 131"/>
                <a:gd name="T31" fmla="*/ 22 h 67"/>
                <a:gd name="T32" fmla="*/ 155 w 131"/>
                <a:gd name="T33" fmla="*/ 19 h 67"/>
                <a:gd name="T34" fmla="*/ 151 w 131"/>
                <a:gd name="T35" fmla="*/ 18 h 67"/>
                <a:gd name="T36" fmla="*/ 143 w 131"/>
                <a:gd name="T37" fmla="*/ 16 h 67"/>
                <a:gd name="T38" fmla="*/ 141 w 131"/>
                <a:gd name="T39" fmla="*/ 11 h 67"/>
                <a:gd name="T40" fmla="*/ 138 w 131"/>
                <a:gd name="T41" fmla="*/ 11 h 67"/>
                <a:gd name="T42" fmla="*/ 131 w 131"/>
                <a:gd name="T43" fmla="*/ 8 h 67"/>
                <a:gd name="T44" fmla="*/ 119 w 131"/>
                <a:gd name="T45" fmla="*/ 8 h 67"/>
                <a:gd name="T46" fmla="*/ 105 w 131"/>
                <a:gd name="T47" fmla="*/ 7 h 67"/>
                <a:gd name="T48" fmla="*/ 95 w 131"/>
                <a:gd name="T49" fmla="*/ 7 h 67"/>
                <a:gd name="T50" fmla="*/ 93 w 131"/>
                <a:gd name="T51" fmla="*/ 10 h 67"/>
                <a:gd name="T52" fmla="*/ 80 w 131"/>
                <a:gd name="T53" fmla="*/ 7 h 67"/>
                <a:gd name="T54" fmla="*/ 68 w 131"/>
                <a:gd name="T55" fmla="*/ 1 h 67"/>
                <a:gd name="T56" fmla="*/ 60 w 131"/>
                <a:gd name="T57" fmla="*/ 2 h 67"/>
                <a:gd name="T58" fmla="*/ 55 w 131"/>
                <a:gd name="T59" fmla="*/ 6 h 67"/>
                <a:gd name="T60" fmla="*/ 55 w 131"/>
                <a:gd name="T61" fmla="*/ 16 h 67"/>
                <a:gd name="T62" fmla="*/ 49 w 131"/>
                <a:gd name="T63" fmla="*/ 17 h 67"/>
                <a:gd name="T64" fmla="*/ 32 w 131"/>
                <a:gd name="T65" fmla="*/ 12 h 67"/>
                <a:gd name="T66" fmla="*/ 26 w 131"/>
                <a:gd name="T67" fmla="*/ 13 h 67"/>
                <a:gd name="T68" fmla="*/ 19 w 131"/>
                <a:gd name="T69" fmla="*/ 19 h 67"/>
                <a:gd name="T70" fmla="*/ 26 w 131"/>
                <a:gd name="T71" fmla="*/ 22 h 67"/>
                <a:gd name="T72" fmla="*/ 13 w 131"/>
                <a:gd name="T73" fmla="*/ 34 h 67"/>
                <a:gd name="T74" fmla="*/ 13 w 131"/>
                <a:gd name="T75" fmla="*/ 39 h 67"/>
                <a:gd name="T76" fmla="*/ 20 w 131"/>
                <a:gd name="T77" fmla="*/ 39 h 67"/>
                <a:gd name="T78" fmla="*/ 20 w 131"/>
                <a:gd name="T79" fmla="*/ 46 h 67"/>
                <a:gd name="T80" fmla="*/ 30 w 131"/>
                <a:gd name="T81" fmla="*/ 46 h 67"/>
                <a:gd name="T82" fmla="*/ 32 w 131"/>
                <a:gd name="T83" fmla="*/ 36 h 67"/>
                <a:gd name="T84" fmla="*/ 40 w 131"/>
                <a:gd name="T85" fmla="*/ 45 h 67"/>
                <a:gd name="T86" fmla="*/ 48 w 131"/>
                <a:gd name="T87" fmla="*/ 46 h 67"/>
                <a:gd name="T88" fmla="*/ 56 w 131"/>
                <a:gd name="T89" fmla="*/ 48 h 67"/>
                <a:gd name="T90" fmla="*/ 53 w 131"/>
                <a:gd name="T91" fmla="*/ 57 h 67"/>
                <a:gd name="T92" fmla="*/ 46 w 131"/>
                <a:gd name="T93" fmla="*/ 57 h 67"/>
                <a:gd name="T94" fmla="*/ 38 w 131"/>
                <a:gd name="T95" fmla="*/ 64 h 67"/>
                <a:gd name="T96" fmla="*/ 34 w 131"/>
                <a:gd name="T97" fmla="*/ 64 h 67"/>
                <a:gd name="T98" fmla="*/ 30 w 131"/>
                <a:gd name="T99" fmla="*/ 62 h 67"/>
                <a:gd name="T100" fmla="*/ 26 w 131"/>
                <a:gd name="T101" fmla="*/ 64 h 67"/>
                <a:gd name="T102" fmla="*/ 23 w 131"/>
                <a:gd name="T103" fmla="*/ 64 h 67"/>
                <a:gd name="T104" fmla="*/ 10 w 131"/>
                <a:gd name="T105" fmla="*/ 66 h 67"/>
                <a:gd name="T106" fmla="*/ 1 w 131"/>
                <a:gd name="T107" fmla="*/ 69 h 67"/>
                <a:gd name="T108" fmla="*/ 5 w 131"/>
                <a:gd name="T109" fmla="*/ 76 h 67"/>
                <a:gd name="T110" fmla="*/ 19 w 131"/>
                <a:gd name="T111" fmla="*/ 75 h 67"/>
                <a:gd name="T112" fmla="*/ 26 w 131"/>
                <a:gd name="T113" fmla="*/ 79 h 67"/>
                <a:gd name="T114" fmla="*/ 37 w 131"/>
                <a:gd name="T115" fmla="*/ 74 h 67"/>
                <a:gd name="T116" fmla="*/ 41 w 131"/>
                <a:gd name="T117" fmla="*/ 80 h 67"/>
                <a:gd name="T118" fmla="*/ 50 w 131"/>
                <a:gd name="T119" fmla="*/ 80 h 67"/>
                <a:gd name="T120" fmla="*/ 70 w 131"/>
                <a:gd name="T121" fmla="*/ 77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1"/>
                <a:gd name="T184" fmla="*/ 0 h 67"/>
                <a:gd name="T185" fmla="*/ 131 w 131"/>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1" h="67">
                  <a:moveTo>
                    <a:pt x="58" y="64"/>
                  </a:moveTo>
                  <a:cubicBezTo>
                    <a:pt x="58" y="61"/>
                    <a:pt x="57" y="57"/>
                    <a:pt x="58" y="55"/>
                  </a:cubicBezTo>
                  <a:cubicBezTo>
                    <a:pt x="59" y="53"/>
                    <a:pt x="62" y="53"/>
                    <a:pt x="64" y="52"/>
                  </a:cubicBezTo>
                  <a:cubicBezTo>
                    <a:pt x="66" y="51"/>
                    <a:pt x="68" y="49"/>
                    <a:pt x="70" y="48"/>
                  </a:cubicBezTo>
                  <a:cubicBezTo>
                    <a:pt x="71" y="47"/>
                    <a:pt x="73" y="49"/>
                    <a:pt x="75" y="49"/>
                  </a:cubicBezTo>
                  <a:cubicBezTo>
                    <a:pt x="76" y="48"/>
                    <a:pt x="77" y="45"/>
                    <a:pt x="79" y="45"/>
                  </a:cubicBezTo>
                  <a:cubicBezTo>
                    <a:pt x="81" y="46"/>
                    <a:pt x="79" y="50"/>
                    <a:pt x="80" y="50"/>
                  </a:cubicBezTo>
                  <a:cubicBezTo>
                    <a:pt x="83" y="51"/>
                    <a:pt x="87" y="50"/>
                    <a:pt x="89" y="48"/>
                  </a:cubicBezTo>
                  <a:cubicBezTo>
                    <a:pt x="92" y="45"/>
                    <a:pt x="90" y="41"/>
                    <a:pt x="93" y="38"/>
                  </a:cubicBezTo>
                  <a:cubicBezTo>
                    <a:pt x="94" y="37"/>
                    <a:pt x="96" y="37"/>
                    <a:pt x="98" y="37"/>
                  </a:cubicBezTo>
                  <a:cubicBezTo>
                    <a:pt x="102" y="36"/>
                    <a:pt x="106" y="38"/>
                    <a:pt x="109" y="37"/>
                  </a:cubicBezTo>
                  <a:cubicBezTo>
                    <a:pt x="111" y="36"/>
                    <a:pt x="110" y="32"/>
                    <a:pt x="112" y="31"/>
                  </a:cubicBezTo>
                  <a:cubicBezTo>
                    <a:pt x="114" y="28"/>
                    <a:pt x="116" y="25"/>
                    <a:pt x="120" y="24"/>
                  </a:cubicBezTo>
                  <a:cubicBezTo>
                    <a:pt x="121" y="23"/>
                    <a:pt x="122" y="26"/>
                    <a:pt x="124" y="26"/>
                  </a:cubicBezTo>
                  <a:cubicBezTo>
                    <a:pt x="126" y="25"/>
                    <a:pt x="125" y="22"/>
                    <a:pt x="127" y="21"/>
                  </a:cubicBezTo>
                  <a:cubicBezTo>
                    <a:pt x="128" y="19"/>
                    <a:pt x="130" y="19"/>
                    <a:pt x="131" y="18"/>
                  </a:cubicBezTo>
                  <a:cubicBezTo>
                    <a:pt x="131" y="18"/>
                    <a:pt x="129" y="16"/>
                    <a:pt x="129" y="16"/>
                  </a:cubicBezTo>
                  <a:cubicBezTo>
                    <a:pt x="128" y="16"/>
                    <a:pt x="127" y="16"/>
                    <a:pt x="126" y="15"/>
                  </a:cubicBezTo>
                  <a:cubicBezTo>
                    <a:pt x="124" y="15"/>
                    <a:pt x="121" y="15"/>
                    <a:pt x="119" y="13"/>
                  </a:cubicBezTo>
                  <a:cubicBezTo>
                    <a:pt x="118" y="12"/>
                    <a:pt x="119" y="10"/>
                    <a:pt x="118" y="9"/>
                  </a:cubicBezTo>
                  <a:cubicBezTo>
                    <a:pt x="117" y="8"/>
                    <a:pt x="116" y="9"/>
                    <a:pt x="115" y="9"/>
                  </a:cubicBezTo>
                  <a:cubicBezTo>
                    <a:pt x="113" y="9"/>
                    <a:pt x="111" y="7"/>
                    <a:pt x="109" y="7"/>
                  </a:cubicBezTo>
                  <a:cubicBezTo>
                    <a:pt x="106" y="6"/>
                    <a:pt x="103" y="7"/>
                    <a:pt x="99" y="7"/>
                  </a:cubicBezTo>
                  <a:cubicBezTo>
                    <a:pt x="95" y="7"/>
                    <a:pt x="92" y="7"/>
                    <a:pt x="88" y="6"/>
                  </a:cubicBezTo>
                  <a:cubicBezTo>
                    <a:pt x="85" y="6"/>
                    <a:pt x="82" y="6"/>
                    <a:pt x="79" y="6"/>
                  </a:cubicBezTo>
                  <a:cubicBezTo>
                    <a:pt x="78" y="6"/>
                    <a:pt x="78" y="8"/>
                    <a:pt x="78" y="8"/>
                  </a:cubicBezTo>
                  <a:cubicBezTo>
                    <a:pt x="74" y="8"/>
                    <a:pt x="70" y="7"/>
                    <a:pt x="67" y="6"/>
                  </a:cubicBezTo>
                  <a:cubicBezTo>
                    <a:pt x="63" y="5"/>
                    <a:pt x="60" y="2"/>
                    <a:pt x="57" y="1"/>
                  </a:cubicBezTo>
                  <a:cubicBezTo>
                    <a:pt x="55" y="0"/>
                    <a:pt x="52" y="1"/>
                    <a:pt x="50" y="2"/>
                  </a:cubicBezTo>
                  <a:cubicBezTo>
                    <a:pt x="48" y="2"/>
                    <a:pt x="46" y="3"/>
                    <a:pt x="46" y="5"/>
                  </a:cubicBezTo>
                  <a:cubicBezTo>
                    <a:pt x="45" y="7"/>
                    <a:pt x="47" y="10"/>
                    <a:pt x="46" y="13"/>
                  </a:cubicBezTo>
                  <a:cubicBezTo>
                    <a:pt x="45" y="14"/>
                    <a:pt x="43" y="14"/>
                    <a:pt x="41" y="14"/>
                  </a:cubicBezTo>
                  <a:cubicBezTo>
                    <a:pt x="36" y="13"/>
                    <a:pt x="32" y="11"/>
                    <a:pt x="27" y="10"/>
                  </a:cubicBezTo>
                  <a:cubicBezTo>
                    <a:pt x="26" y="10"/>
                    <a:pt x="24" y="10"/>
                    <a:pt x="22" y="11"/>
                  </a:cubicBezTo>
                  <a:cubicBezTo>
                    <a:pt x="20" y="12"/>
                    <a:pt x="18" y="14"/>
                    <a:pt x="16" y="16"/>
                  </a:cubicBezTo>
                  <a:cubicBezTo>
                    <a:pt x="18" y="17"/>
                    <a:pt x="23" y="17"/>
                    <a:pt x="22" y="18"/>
                  </a:cubicBezTo>
                  <a:cubicBezTo>
                    <a:pt x="20" y="23"/>
                    <a:pt x="14" y="24"/>
                    <a:pt x="11" y="28"/>
                  </a:cubicBezTo>
                  <a:cubicBezTo>
                    <a:pt x="10" y="29"/>
                    <a:pt x="10" y="31"/>
                    <a:pt x="11" y="32"/>
                  </a:cubicBezTo>
                  <a:cubicBezTo>
                    <a:pt x="12" y="33"/>
                    <a:pt x="15" y="31"/>
                    <a:pt x="17" y="32"/>
                  </a:cubicBezTo>
                  <a:cubicBezTo>
                    <a:pt x="18" y="33"/>
                    <a:pt x="16" y="37"/>
                    <a:pt x="17" y="38"/>
                  </a:cubicBezTo>
                  <a:cubicBezTo>
                    <a:pt x="20" y="40"/>
                    <a:pt x="23" y="40"/>
                    <a:pt x="25" y="38"/>
                  </a:cubicBezTo>
                  <a:cubicBezTo>
                    <a:pt x="27" y="36"/>
                    <a:pt x="25" y="31"/>
                    <a:pt x="27" y="30"/>
                  </a:cubicBezTo>
                  <a:cubicBezTo>
                    <a:pt x="30" y="30"/>
                    <a:pt x="31" y="35"/>
                    <a:pt x="33" y="37"/>
                  </a:cubicBezTo>
                  <a:cubicBezTo>
                    <a:pt x="35" y="38"/>
                    <a:pt x="38" y="37"/>
                    <a:pt x="40" y="38"/>
                  </a:cubicBezTo>
                  <a:cubicBezTo>
                    <a:pt x="43" y="39"/>
                    <a:pt x="46" y="38"/>
                    <a:pt x="47" y="40"/>
                  </a:cubicBezTo>
                  <a:cubicBezTo>
                    <a:pt x="48" y="43"/>
                    <a:pt x="46" y="45"/>
                    <a:pt x="44" y="47"/>
                  </a:cubicBezTo>
                  <a:cubicBezTo>
                    <a:pt x="42" y="48"/>
                    <a:pt x="40" y="46"/>
                    <a:pt x="38" y="47"/>
                  </a:cubicBezTo>
                  <a:cubicBezTo>
                    <a:pt x="36" y="48"/>
                    <a:pt x="35" y="52"/>
                    <a:pt x="32" y="53"/>
                  </a:cubicBezTo>
                  <a:cubicBezTo>
                    <a:pt x="31" y="54"/>
                    <a:pt x="30" y="53"/>
                    <a:pt x="28" y="53"/>
                  </a:cubicBezTo>
                  <a:cubicBezTo>
                    <a:pt x="27" y="52"/>
                    <a:pt x="26" y="51"/>
                    <a:pt x="25" y="51"/>
                  </a:cubicBezTo>
                  <a:cubicBezTo>
                    <a:pt x="24" y="51"/>
                    <a:pt x="23" y="52"/>
                    <a:pt x="22" y="53"/>
                  </a:cubicBezTo>
                  <a:cubicBezTo>
                    <a:pt x="21" y="53"/>
                    <a:pt x="20" y="53"/>
                    <a:pt x="19" y="53"/>
                  </a:cubicBezTo>
                  <a:cubicBezTo>
                    <a:pt x="16" y="54"/>
                    <a:pt x="12" y="54"/>
                    <a:pt x="8" y="55"/>
                  </a:cubicBezTo>
                  <a:cubicBezTo>
                    <a:pt x="6" y="55"/>
                    <a:pt x="2" y="55"/>
                    <a:pt x="1" y="57"/>
                  </a:cubicBezTo>
                  <a:cubicBezTo>
                    <a:pt x="0" y="59"/>
                    <a:pt x="2" y="63"/>
                    <a:pt x="4" y="63"/>
                  </a:cubicBezTo>
                  <a:cubicBezTo>
                    <a:pt x="8" y="64"/>
                    <a:pt x="12" y="61"/>
                    <a:pt x="16" y="62"/>
                  </a:cubicBezTo>
                  <a:cubicBezTo>
                    <a:pt x="19" y="62"/>
                    <a:pt x="20" y="65"/>
                    <a:pt x="22" y="65"/>
                  </a:cubicBezTo>
                  <a:cubicBezTo>
                    <a:pt x="25" y="65"/>
                    <a:pt x="28" y="61"/>
                    <a:pt x="31" y="61"/>
                  </a:cubicBezTo>
                  <a:cubicBezTo>
                    <a:pt x="33" y="61"/>
                    <a:pt x="32" y="65"/>
                    <a:pt x="34" y="66"/>
                  </a:cubicBezTo>
                  <a:cubicBezTo>
                    <a:pt x="37" y="67"/>
                    <a:pt x="40" y="66"/>
                    <a:pt x="42" y="66"/>
                  </a:cubicBezTo>
                  <a:cubicBezTo>
                    <a:pt x="47" y="66"/>
                    <a:pt x="52" y="64"/>
                    <a:pt x="58" y="6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64" name="Freeform 2628"/>
            <p:cNvSpPr>
              <a:spLocks noChangeAspect="1"/>
            </p:cNvSpPr>
            <p:nvPr/>
          </p:nvSpPr>
          <p:spPr bwMode="auto">
            <a:xfrm>
              <a:off x="23982726" y="7956061"/>
              <a:ext cx="790816" cy="503881"/>
            </a:xfrm>
            <a:custGeom>
              <a:avLst/>
              <a:gdLst>
                <a:gd name="T0" fmla="*/ 113 w 99"/>
                <a:gd name="T1" fmla="*/ 68 h 68"/>
                <a:gd name="T2" fmla="*/ 119 w 99"/>
                <a:gd name="T3" fmla="*/ 64 h 68"/>
                <a:gd name="T4" fmla="*/ 113 w 99"/>
                <a:gd name="T5" fmla="*/ 48 h 68"/>
                <a:gd name="T6" fmla="*/ 106 w 99"/>
                <a:gd name="T7" fmla="*/ 40 h 68"/>
                <a:gd name="T8" fmla="*/ 95 w 99"/>
                <a:gd name="T9" fmla="*/ 45 h 68"/>
                <a:gd name="T10" fmla="*/ 95 w 99"/>
                <a:gd name="T11" fmla="*/ 39 h 68"/>
                <a:gd name="T12" fmla="*/ 96 w 99"/>
                <a:gd name="T13" fmla="*/ 35 h 68"/>
                <a:gd name="T14" fmla="*/ 94 w 99"/>
                <a:gd name="T15" fmla="*/ 28 h 68"/>
                <a:gd name="T16" fmla="*/ 75 w 99"/>
                <a:gd name="T17" fmla="*/ 30 h 68"/>
                <a:gd name="T18" fmla="*/ 65 w 99"/>
                <a:gd name="T19" fmla="*/ 30 h 68"/>
                <a:gd name="T20" fmla="*/ 61 w 99"/>
                <a:gd name="T21" fmla="*/ 24 h 68"/>
                <a:gd name="T22" fmla="*/ 50 w 99"/>
                <a:gd name="T23" fmla="*/ 29 h 68"/>
                <a:gd name="T24" fmla="*/ 43 w 99"/>
                <a:gd name="T25" fmla="*/ 25 h 68"/>
                <a:gd name="T26" fmla="*/ 29 w 99"/>
                <a:gd name="T27" fmla="*/ 27 h 68"/>
                <a:gd name="T28" fmla="*/ 25 w 99"/>
                <a:gd name="T29" fmla="*/ 19 h 68"/>
                <a:gd name="T30" fmla="*/ 34 w 99"/>
                <a:gd name="T31" fmla="*/ 17 h 68"/>
                <a:gd name="T32" fmla="*/ 47 w 99"/>
                <a:gd name="T33" fmla="*/ 14 h 68"/>
                <a:gd name="T34" fmla="*/ 44 w 99"/>
                <a:gd name="T35" fmla="*/ 10 h 68"/>
                <a:gd name="T36" fmla="*/ 47 w 99"/>
                <a:gd name="T37" fmla="*/ 5 h 68"/>
                <a:gd name="T38" fmla="*/ 38 w 99"/>
                <a:gd name="T39" fmla="*/ 0 h 68"/>
                <a:gd name="T40" fmla="*/ 34 w 99"/>
                <a:gd name="T41" fmla="*/ 6 h 68"/>
                <a:gd name="T42" fmla="*/ 26 w 99"/>
                <a:gd name="T43" fmla="*/ 5 h 68"/>
                <a:gd name="T44" fmla="*/ 24 w 99"/>
                <a:gd name="T45" fmla="*/ 12 h 68"/>
                <a:gd name="T46" fmla="*/ 14 w 99"/>
                <a:gd name="T47" fmla="*/ 14 h 68"/>
                <a:gd name="T48" fmla="*/ 17 w 99"/>
                <a:gd name="T49" fmla="*/ 16 h 68"/>
                <a:gd name="T50" fmla="*/ 17 w 99"/>
                <a:gd name="T51" fmla="*/ 19 h 68"/>
                <a:gd name="T52" fmla="*/ 13 w 99"/>
                <a:gd name="T53" fmla="*/ 25 h 68"/>
                <a:gd name="T54" fmla="*/ 2 w 99"/>
                <a:gd name="T55" fmla="*/ 27 h 68"/>
                <a:gd name="T56" fmla="*/ 0 w 99"/>
                <a:gd name="T57" fmla="*/ 33 h 68"/>
                <a:gd name="T58" fmla="*/ 2 w 99"/>
                <a:gd name="T59" fmla="*/ 35 h 68"/>
                <a:gd name="T60" fmla="*/ 10 w 99"/>
                <a:gd name="T61" fmla="*/ 36 h 68"/>
                <a:gd name="T62" fmla="*/ 10 w 99"/>
                <a:gd name="T63" fmla="*/ 42 h 68"/>
                <a:gd name="T64" fmla="*/ 14 w 99"/>
                <a:gd name="T65" fmla="*/ 47 h 68"/>
                <a:gd name="T66" fmla="*/ 16 w 99"/>
                <a:gd name="T67" fmla="*/ 52 h 68"/>
                <a:gd name="T68" fmla="*/ 7 w 99"/>
                <a:gd name="T69" fmla="*/ 63 h 68"/>
                <a:gd name="T70" fmla="*/ 7 w 99"/>
                <a:gd name="T71" fmla="*/ 68 h 68"/>
                <a:gd name="T72" fmla="*/ 11 w 99"/>
                <a:gd name="T73" fmla="*/ 74 h 68"/>
                <a:gd name="T74" fmla="*/ 18 w 99"/>
                <a:gd name="T75" fmla="*/ 76 h 68"/>
                <a:gd name="T76" fmla="*/ 28 w 99"/>
                <a:gd name="T77" fmla="*/ 69 h 68"/>
                <a:gd name="T78" fmla="*/ 32 w 99"/>
                <a:gd name="T79" fmla="*/ 74 h 68"/>
                <a:gd name="T80" fmla="*/ 32 w 99"/>
                <a:gd name="T81" fmla="*/ 69 h 68"/>
                <a:gd name="T82" fmla="*/ 36 w 99"/>
                <a:gd name="T83" fmla="*/ 63 h 68"/>
                <a:gd name="T84" fmla="*/ 44 w 99"/>
                <a:gd name="T85" fmla="*/ 61 h 68"/>
                <a:gd name="T86" fmla="*/ 40 w 99"/>
                <a:gd name="T87" fmla="*/ 58 h 68"/>
                <a:gd name="T88" fmla="*/ 49 w 99"/>
                <a:gd name="T89" fmla="*/ 47 h 68"/>
                <a:gd name="T90" fmla="*/ 58 w 99"/>
                <a:gd name="T91" fmla="*/ 51 h 68"/>
                <a:gd name="T92" fmla="*/ 58 w 99"/>
                <a:gd name="T93" fmla="*/ 58 h 68"/>
                <a:gd name="T94" fmla="*/ 64 w 99"/>
                <a:gd name="T95" fmla="*/ 58 h 68"/>
                <a:gd name="T96" fmla="*/ 64 w 99"/>
                <a:gd name="T97" fmla="*/ 69 h 68"/>
                <a:gd name="T98" fmla="*/ 66 w 99"/>
                <a:gd name="T99" fmla="*/ 77 h 68"/>
                <a:gd name="T100" fmla="*/ 70 w 99"/>
                <a:gd name="T101" fmla="*/ 82 h 68"/>
                <a:gd name="T102" fmla="*/ 73 w 99"/>
                <a:gd name="T103" fmla="*/ 76 h 68"/>
                <a:gd name="T104" fmla="*/ 78 w 99"/>
                <a:gd name="T105" fmla="*/ 75 h 68"/>
                <a:gd name="T106" fmla="*/ 85 w 99"/>
                <a:gd name="T107" fmla="*/ 72 h 68"/>
                <a:gd name="T108" fmla="*/ 94 w 99"/>
                <a:gd name="T109" fmla="*/ 69 h 68"/>
                <a:gd name="T110" fmla="*/ 99 w 99"/>
                <a:gd name="T111" fmla="*/ 72 h 68"/>
                <a:gd name="T112" fmla="*/ 109 w 99"/>
                <a:gd name="T113" fmla="*/ 68 h 68"/>
                <a:gd name="T114" fmla="*/ 113 w 99"/>
                <a:gd name="T115" fmla="*/ 68 h 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9"/>
                <a:gd name="T175" fmla="*/ 0 h 68"/>
                <a:gd name="T176" fmla="*/ 99 w 99"/>
                <a:gd name="T177" fmla="*/ 68 h 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9" h="68">
                  <a:moveTo>
                    <a:pt x="94" y="56"/>
                  </a:moveTo>
                  <a:cubicBezTo>
                    <a:pt x="95" y="55"/>
                    <a:pt x="99" y="55"/>
                    <a:pt x="99" y="53"/>
                  </a:cubicBezTo>
                  <a:cubicBezTo>
                    <a:pt x="99" y="48"/>
                    <a:pt x="96" y="44"/>
                    <a:pt x="94" y="40"/>
                  </a:cubicBezTo>
                  <a:cubicBezTo>
                    <a:pt x="93" y="38"/>
                    <a:pt x="91" y="34"/>
                    <a:pt x="88" y="33"/>
                  </a:cubicBezTo>
                  <a:cubicBezTo>
                    <a:pt x="85" y="33"/>
                    <a:pt x="82" y="37"/>
                    <a:pt x="79" y="37"/>
                  </a:cubicBezTo>
                  <a:cubicBezTo>
                    <a:pt x="78" y="37"/>
                    <a:pt x="79" y="34"/>
                    <a:pt x="79" y="32"/>
                  </a:cubicBezTo>
                  <a:cubicBezTo>
                    <a:pt x="80" y="31"/>
                    <a:pt x="80" y="30"/>
                    <a:pt x="80" y="29"/>
                  </a:cubicBezTo>
                  <a:cubicBezTo>
                    <a:pt x="80" y="27"/>
                    <a:pt x="78" y="24"/>
                    <a:pt x="78" y="23"/>
                  </a:cubicBezTo>
                  <a:cubicBezTo>
                    <a:pt x="72" y="23"/>
                    <a:pt x="67" y="25"/>
                    <a:pt x="62" y="25"/>
                  </a:cubicBezTo>
                  <a:cubicBezTo>
                    <a:pt x="60" y="25"/>
                    <a:pt x="57" y="26"/>
                    <a:pt x="54" y="25"/>
                  </a:cubicBezTo>
                  <a:cubicBezTo>
                    <a:pt x="52" y="24"/>
                    <a:pt x="53" y="20"/>
                    <a:pt x="51" y="20"/>
                  </a:cubicBezTo>
                  <a:cubicBezTo>
                    <a:pt x="48" y="20"/>
                    <a:pt x="45" y="24"/>
                    <a:pt x="42" y="24"/>
                  </a:cubicBezTo>
                  <a:cubicBezTo>
                    <a:pt x="40" y="24"/>
                    <a:pt x="39" y="21"/>
                    <a:pt x="36" y="21"/>
                  </a:cubicBezTo>
                  <a:cubicBezTo>
                    <a:pt x="32" y="20"/>
                    <a:pt x="28" y="23"/>
                    <a:pt x="24" y="22"/>
                  </a:cubicBezTo>
                  <a:cubicBezTo>
                    <a:pt x="22" y="22"/>
                    <a:pt x="20" y="18"/>
                    <a:pt x="21" y="16"/>
                  </a:cubicBezTo>
                  <a:cubicBezTo>
                    <a:pt x="22" y="14"/>
                    <a:pt x="26" y="14"/>
                    <a:pt x="28" y="14"/>
                  </a:cubicBezTo>
                  <a:cubicBezTo>
                    <a:pt x="32" y="13"/>
                    <a:pt x="36" y="13"/>
                    <a:pt x="39" y="12"/>
                  </a:cubicBezTo>
                  <a:cubicBezTo>
                    <a:pt x="38" y="11"/>
                    <a:pt x="37" y="10"/>
                    <a:pt x="37" y="8"/>
                  </a:cubicBezTo>
                  <a:cubicBezTo>
                    <a:pt x="37" y="7"/>
                    <a:pt x="39" y="6"/>
                    <a:pt x="39" y="4"/>
                  </a:cubicBezTo>
                  <a:cubicBezTo>
                    <a:pt x="37" y="2"/>
                    <a:pt x="35" y="0"/>
                    <a:pt x="32" y="0"/>
                  </a:cubicBezTo>
                  <a:cubicBezTo>
                    <a:pt x="30" y="0"/>
                    <a:pt x="30" y="4"/>
                    <a:pt x="28" y="5"/>
                  </a:cubicBezTo>
                  <a:cubicBezTo>
                    <a:pt x="26" y="5"/>
                    <a:pt x="24" y="3"/>
                    <a:pt x="22" y="4"/>
                  </a:cubicBezTo>
                  <a:cubicBezTo>
                    <a:pt x="21" y="5"/>
                    <a:pt x="22" y="8"/>
                    <a:pt x="20" y="10"/>
                  </a:cubicBezTo>
                  <a:cubicBezTo>
                    <a:pt x="18" y="12"/>
                    <a:pt x="15" y="11"/>
                    <a:pt x="12" y="12"/>
                  </a:cubicBezTo>
                  <a:cubicBezTo>
                    <a:pt x="11" y="13"/>
                    <a:pt x="13" y="12"/>
                    <a:pt x="14" y="13"/>
                  </a:cubicBezTo>
                  <a:cubicBezTo>
                    <a:pt x="14" y="14"/>
                    <a:pt x="14" y="15"/>
                    <a:pt x="14" y="16"/>
                  </a:cubicBezTo>
                  <a:cubicBezTo>
                    <a:pt x="13" y="18"/>
                    <a:pt x="13" y="20"/>
                    <a:pt x="11" y="21"/>
                  </a:cubicBezTo>
                  <a:cubicBezTo>
                    <a:pt x="8" y="22"/>
                    <a:pt x="5" y="21"/>
                    <a:pt x="2" y="22"/>
                  </a:cubicBezTo>
                  <a:cubicBezTo>
                    <a:pt x="0" y="23"/>
                    <a:pt x="0" y="25"/>
                    <a:pt x="0" y="27"/>
                  </a:cubicBezTo>
                  <a:cubicBezTo>
                    <a:pt x="0" y="28"/>
                    <a:pt x="1" y="29"/>
                    <a:pt x="2" y="29"/>
                  </a:cubicBezTo>
                  <a:cubicBezTo>
                    <a:pt x="4" y="30"/>
                    <a:pt x="7" y="28"/>
                    <a:pt x="8" y="30"/>
                  </a:cubicBezTo>
                  <a:cubicBezTo>
                    <a:pt x="10" y="31"/>
                    <a:pt x="8" y="34"/>
                    <a:pt x="8" y="35"/>
                  </a:cubicBezTo>
                  <a:cubicBezTo>
                    <a:pt x="9" y="37"/>
                    <a:pt x="11" y="38"/>
                    <a:pt x="12" y="39"/>
                  </a:cubicBezTo>
                  <a:cubicBezTo>
                    <a:pt x="12" y="40"/>
                    <a:pt x="13" y="42"/>
                    <a:pt x="13" y="43"/>
                  </a:cubicBezTo>
                  <a:cubicBezTo>
                    <a:pt x="11" y="47"/>
                    <a:pt x="8" y="49"/>
                    <a:pt x="6" y="52"/>
                  </a:cubicBezTo>
                  <a:cubicBezTo>
                    <a:pt x="6" y="53"/>
                    <a:pt x="6" y="55"/>
                    <a:pt x="6" y="56"/>
                  </a:cubicBezTo>
                  <a:cubicBezTo>
                    <a:pt x="7" y="58"/>
                    <a:pt x="8" y="59"/>
                    <a:pt x="9" y="61"/>
                  </a:cubicBezTo>
                  <a:cubicBezTo>
                    <a:pt x="11" y="62"/>
                    <a:pt x="13" y="63"/>
                    <a:pt x="15" y="63"/>
                  </a:cubicBezTo>
                  <a:cubicBezTo>
                    <a:pt x="18" y="62"/>
                    <a:pt x="20" y="57"/>
                    <a:pt x="23" y="57"/>
                  </a:cubicBezTo>
                  <a:cubicBezTo>
                    <a:pt x="25" y="56"/>
                    <a:pt x="25" y="60"/>
                    <a:pt x="27" y="61"/>
                  </a:cubicBezTo>
                  <a:cubicBezTo>
                    <a:pt x="28" y="61"/>
                    <a:pt x="27" y="58"/>
                    <a:pt x="27" y="57"/>
                  </a:cubicBezTo>
                  <a:cubicBezTo>
                    <a:pt x="28" y="55"/>
                    <a:pt x="28" y="53"/>
                    <a:pt x="30" y="52"/>
                  </a:cubicBezTo>
                  <a:cubicBezTo>
                    <a:pt x="32" y="51"/>
                    <a:pt x="36" y="53"/>
                    <a:pt x="37" y="51"/>
                  </a:cubicBezTo>
                  <a:cubicBezTo>
                    <a:pt x="38" y="50"/>
                    <a:pt x="33" y="50"/>
                    <a:pt x="33" y="48"/>
                  </a:cubicBezTo>
                  <a:cubicBezTo>
                    <a:pt x="34" y="44"/>
                    <a:pt x="37" y="40"/>
                    <a:pt x="41" y="39"/>
                  </a:cubicBezTo>
                  <a:cubicBezTo>
                    <a:pt x="44" y="38"/>
                    <a:pt x="47" y="40"/>
                    <a:pt x="48" y="42"/>
                  </a:cubicBezTo>
                  <a:cubicBezTo>
                    <a:pt x="49" y="44"/>
                    <a:pt x="47" y="46"/>
                    <a:pt x="48" y="48"/>
                  </a:cubicBezTo>
                  <a:cubicBezTo>
                    <a:pt x="49" y="49"/>
                    <a:pt x="52" y="46"/>
                    <a:pt x="53" y="48"/>
                  </a:cubicBezTo>
                  <a:cubicBezTo>
                    <a:pt x="54" y="50"/>
                    <a:pt x="52" y="54"/>
                    <a:pt x="53" y="57"/>
                  </a:cubicBezTo>
                  <a:cubicBezTo>
                    <a:pt x="53" y="59"/>
                    <a:pt x="54" y="61"/>
                    <a:pt x="55" y="64"/>
                  </a:cubicBezTo>
                  <a:cubicBezTo>
                    <a:pt x="56" y="65"/>
                    <a:pt x="56" y="68"/>
                    <a:pt x="58" y="68"/>
                  </a:cubicBezTo>
                  <a:cubicBezTo>
                    <a:pt x="60" y="67"/>
                    <a:pt x="60" y="64"/>
                    <a:pt x="61" y="63"/>
                  </a:cubicBezTo>
                  <a:cubicBezTo>
                    <a:pt x="62" y="62"/>
                    <a:pt x="64" y="63"/>
                    <a:pt x="65" y="62"/>
                  </a:cubicBezTo>
                  <a:cubicBezTo>
                    <a:pt x="67" y="62"/>
                    <a:pt x="69" y="61"/>
                    <a:pt x="71" y="60"/>
                  </a:cubicBezTo>
                  <a:cubicBezTo>
                    <a:pt x="73" y="59"/>
                    <a:pt x="76" y="57"/>
                    <a:pt x="78" y="57"/>
                  </a:cubicBezTo>
                  <a:cubicBezTo>
                    <a:pt x="80" y="57"/>
                    <a:pt x="80" y="60"/>
                    <a:pt x="82" y="60"/>
                  </a:cubicBezTo>
                  <a:cubicBezTo>
                    <a:pt x="85" y="60"/>
                    <a:pt x="88" y="57"/>
                    <a:pt x="91" y="56"/>
                  </a:cubicBezTo>
                  <a:cubicBezTo>
                    <a:pt x="92" y="56"/>
                    <a:pt x="93" y="56"/>
                    <a:pt x="94" y="56"/>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65" name="Freeform 2630"/>
            <p:cNvSpPr>
              <a:spLocks noChangeAspect="1"/>
            </p:cNvSpPr>
            <p:nvPr/>
          </p:nvSpPr>
          <p:spPr bwMode="auto">
            <a:xfrm>
              <a:off x="26255286" y="9427706"/>
              <a:ext cx="341303" cy="183958"/>
            </a:xfrm>
            <a:custGeom>
              <a:avLst/>
              <a:gdLst>
                <a:gd name="T0" fmla="*/ 39 w 43"/>
                <a:gd name="T1" fmla="*/ 10 h 25"/>
                <a:gd name="T2" fmla="*/ 38 w 43"/>
                <a:gd name="T3" fmla="*/ 14 h 25"/>
                <a:gd name="T4" fmla="*/ 46 w 43"/>
                <a:gd name="T5" fmla="*/ 16 h 25"/>
                <a:gd name="T6" fmla="*/ 49 w 43"/>
                <a:gd name="T7" fmla="*/ 25 h 25"/>
                <a:gd name="T8" fmla="*/ 39 w 43"/>
                <a:gd name="T9" fmla="*/ 26 h 25"/>
                <a:gd name="T10" fmla="*/ 26 w 43"/>
                <a:gd name="T11" fmla="*/ 29 h 25"/>
                <a:gd name="T12" fmla="*/ 21 w 43"/>
                <a:gd name="T13" fmla="*/ 26 h 25"/>
                <a:gd name="T14" fmla="*/ 17 w 43"/>
                <a:gd name="T15" fmla="*/ 30 h 25"/>
                <a:gd name="T16" fmla="*/ 4 w 43"/>
                <a:gd name="T17" fmla="*/ 26 h 25"/>
                <a:gd name="T18" fmla="*/ 0 w 43"/>
                <a:gd name="T19" fmla="*/ 20 h 25"/>
                <a:gd name="T20" fmla="*/ 5 w 43"/>
                <a:gd name="T21" fmla="*/ 11 h 25"/>
                <a:gd name="T22" fmla="*/ 6 w 43"/>
                <a:gd name="T23" fmla="*/ 5 h 25"/>
                <a:gd name="T24" fmla="*/ 11 w 43"/>
                <a:gd name="T25" fmla="*/ 1 h 25"/>
                <a:gd name="T26" fmla="*/ 15 w 43"/>
                <a:gd name="T27" fmla="*/ 2 h 25"/>
                <a:gd name="T28" fmla="*/ 20 w 43"/>
                <a:gd name="T29" fmla="*/ 1 h 25"/>
                <a:gd name="T30" fmla="*/ 25 w 43"/>
                <a:gd name="T31" fmla="*/ 5 h 25"/>
                <a:gd name="T32" fmla="*/ 33 w 43"/>
                <a:gd name="T33" fmla="*/ 6 h 25"/>
                <a:gd name="T34" fmla="*/ 38 w 43"/>
                <a:gd name="T35" fmla="*/ 5 h 25"/>
                <a:gd name="T36" fmla="*/ 39 w 43"/>
                <a:gd name="T37" fmla="*/ 10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25"/>
                <a:gd name="T59" fmla="*/ 43 w 43"/>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25">
                  <a:moveTo>
                    <a:pt x="33" y="8"/>
                  </a:moveTo>
                  <a:cubicBezTo>
                    <a:pt x="33" y="9"/>
                    <a:pt x="31" y="11"/>
                    <a:pt x="32" y="12"/>
                  </a:cubicBezTo>
                  <a:cubicBezTo>
                    <a:pt x="34" y="13"/>
                    <a:pt x="38" y="12"/>
                    <a:pt x="39" y="13"/>
                  </a:cubicBezTo>
                  <a:cubicBezTo>
                    <a:pt x="41" y="15"/>
                    <a:pt x="43" y="19"/>
                    <a:pt x="41" y="21"/>
                  </a:cubicBezTo>
                  <a:cubicBezTo>
                    <a:pt x="40" y="23"/>
                    <a:pt x="36" y="22"/>
                    <a:pt x="33" y="22"/>
                  </a:cubicBezTo>
                  <a:cubicBezTo>
                    <a:pt x="30" y="23"/>
                    <a:pt x="26" y="24"/>
                    <a:pt x="22" y="24"/>
                  </a:cubicBezTo>
                  <a:cubicBezTo>
                    <a:pt x="20" y="24"/>
                    <a:pt x="19" y="22"/>
                    <a:pt x="18" y="22"/>
                  </a:cubicBezTo>
                  <a:cubicBezTo>
                    <a:pt x="16" y="22"/>
                    <a:pt x="16" y="25"/>
                    <a:pt x="14" y="25"/>
                  </a:cubicBezTo>
                  <a:cubicBezTo>
                    <a:pt x="10" y="25"/>
                    <a:pt x="6" y="24"/>
                    <a:pt x="3" y="22"/>
                  </a:cubicBezTo>
                  <a:cubicBezTo>
                    <a:pt x="1" y="21"/>
                    <a:pt x="1" y="19"/>
                    <a:pt x="0" y="17"/>
                  </a:cubicBezTo>
                  <a:cubicBezTo>
                    <a:pt x="2" y="15"/>
                    <a:pt x="4" y="11"/>
                    <a:pt x="4" y="9"/>
                  </a:cubicBezTo>
                  <a:cubicBezTo>
                    <a:pt x="5" y="7"/>
                    <a:pt x="4" y="6"/>
                    <a:pt x="5" y="4"/>
                  </a:cubicBezTo>
                  <a:cubicBezTo>
                    <a:pt x="6" y="3"/>
                    <a:pt x="8" y="2"/>
                    <a:pt x="9" y="1"/>
                  </a:cubicBezTo>
                  <a:cubicBezTo>
                    <a:pt x="11" y="1"/>
                    <a:pt x="12" y="2"/>
                    <a:pt x="13" y="2"/>
                  </a:cubicBezTo>
                  <a:cubicBezTo>
                    <a:pt x="15" y="2"/>
                    <a:pt x="16" y="0"/>
                    <a:pt x="17" y="1"/>
                  </a:cubicBezTo>
                  <a:cubicBezTo>
                    <a:pt x="19" y="1"/>
                    <a:pt x="20" y="3"/>
                    <a:pt x="21" y="4"/>
                  </a:cubicBezTo>
                  <a:cubicBezTo>
                    <a:pt x="23" y="5"/>
                    <a:pt x="25" y="5"/>
                    <a:pt x="28" y="5"/>
                  </a:cubicBezTo>
                  <a:cubicBezTo>
                    <a:pt x="29" y="5"/>
                    <a:pt x="31" y="4"/>
                    <a:pt x="32" y="4"/>
                  </a:cubicBezTo>
                  <a:cubicBezTo>
                    <a:pt x="33" y="5"/>
                    <a:pt x="33" y="7"/>
                    <a:pt x="33" y="8"/>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66" name="Freeform 2631"/>
            <p:cNvSpPr>
              <a:spLocks noChangeAspect="1"/>
            </p:cNvSpPr>
            <p:nvPr/>
          </p:nvSpPr>
          <p:spPr bwMode="auto">
            <a:xfrm>
              <a:off x="25364577" y="9195765"/>
              <a:ext cx="824114" cy="463888"/>
            </a:xfrm>
            <a:custGeom>
              <a:avLst/>
              <a:gdLst>
                <a:gd name="T0" fmla="*/ 121 w 103"/>
                <a:gd name="T1" fmla="*/ 47 h 63"/>
                <a:gd name="T2" fmla="*/ 121 w 103"/>
                <a:gd name="T3" fmla="*/ 53 h 63"/>
                <a:gd name="T4" fmla="*/ 119 w 103"/>
                <a:gd name="T5" fmla="*/ 60 h 63"/>
                <a:gd name="T6" fmla="*/ 123 w 103"/>
                <a:gd name="T7" fmla="*/ 71 h 63"/>
                <a:gd name="T8" fmla="*/ 118 w 103"/>
                <a:gd name="T9" fmla="*/ 75 h 63"/>
                <a:gd name="T10" fmla="*/ 104 w 103"/>
                <a:gd name="T11" fmla="*/ 74 h 63"/>
                <a:gd name="T12" fmla="*/ 94 w 103"/>
                <a:gd name="T13" fmla="*/ 70 h 63"/>
                <a:gd name="T14" fmla="*/ 87 w 103"/>
                <a:gd name="T15" fmla="*/ 70 h 63"/>
                <a:gd name="T16" fmla="*/ 84 w 103"/>
                <a:gd name="T17" fmla="*/ 66 h 63"/>
                <a:gd name="T18" fmla="*/ 80 w 103"/>
                <a:gd name="T19" fmla="*/ 68 h 63"/>
                <a:gd name="T20" fmla="*/ 72 w 103"/>
                <a:gd name="T21" fmla="*/ 62 h 63"/>
                <a:gd name="T22" fmla="*/ 72 w 103"/>
                <a:gd name="T23" fmla="*/ 57 h 63"/>
                <a:gd name="T24" fmla="*/ 61 w 103"/>
                <a:gd name="T25" fmla="*/ 53 h 63"/>
                <a:gd name="T26" fmla="*/ 41 w 103"/>
                <a:gd name="T27" fmla="*/ 52 h 63"/>
                <a:gd name="T28" fmla="*/ 37 w 103"/>
                <a:gd name="T29" fmla="*/ 49 h 63"/>
                <a:gd name="T30" fmla="*/ 21 w 103"/>
                <a:gd name="T31" fmla="*/ 42 h 63"/>
                <a:gd name="T32" fmla="*/ 11 w 103"/>
                <a:gd name="T33" fmla="*/ 30 h 63"/>
                <a:gd name="T34" fmla="*/ 5 w 103"/>
                <a:gd name="T35" fmla="*/ 30 h 63"/>
                <a:gd name="T36" fmla="*/ 0 w 103"/>
                <a:gd name="T37" fmla="*/ 27 h 63"/>
                <a:gd name="T38" fmla="*/ 1 w 103"/>
                <a:gd name="T39" fmla="*/ 18 h 63"/>
                <a:gd name="T40" fmla="*/ 1 w 103"/>
                <a:gd name="T41" fmla="*/ 13 h 63"/>
                <a:gd name="T42" fmla="*/ 6 w 103"/>
                <a:gd name="T43" fmla="*/ 10 h 63"/>
                <a:gd name="T44" fmla="*/ 13 w 103"/>
                <a:gd name="T45" fmla="*/ 2 h 63"/>
                <a:gd name="T46" fmla="*/ 18 w 103"/>
                <a:gd name="T47" fmla="*/ 6 h 63"/>
                <a:gd name="T48" fmla="*/ 18 w 103"/>
                <a:gd name="T49" fmla="*/ 1 h 63"/>
                <a:gd name="T50" fmla="*/ 23 w 103"/>
                <a:gd name="T51" fmla="*/ 1 h 63"/>
                <a:gd name="T52" fmla="*/ 32 w 103"/>
                <a:gd name="T53" fmla="*/ 5 h 63"/>
                <a:gd name="T54" fmla="*/ 44 w 103"/>
                <a:gd name="T55" fmla="*/ 13 h 63"/>
                <a:gd name="T56" fmla="*/ 51 w 103"/>
                <a:gd name="T57" fmla="*/ 22 h 63"/>
                <a:gd name="T58" fmla="*/ 55 w 103"/>
                <a:gd name="T59" fmla="*/ 17 h 63"/>
                <a:gd name="T60" fmla="*/ 60 w 103"/>
                <a:gd name="T61" fmla="*/ 17 h 63"/>
                <a:gd name="T62" fmla="*/ 60 w 103"/>
                <a:gd name="T63" fmla="*/ 24 h 63"/>
                <a:gd name="T64" fmla="*/ 62 w 103"/>
                <a:gd name="T65" fmla="*/ 29 h 63"/>
                <a:gd name="T66" fmla="*/ 75 w 103"/>
                <a:gd name="T67" fmla="*/ 30 h 63"/>
                <a:gd name="T68" fmla="*/ 75 w 103"/>
                <a:gd name="T69" fmla="*/ 36 h 63"/>
                <a:gd name="T70" fmla="*/ 82 w 103"/>
                <a:gd name="T71" fmla="*/ 37 h 63"/>
                <a:gd name="T72" fmla="*/ 87 w 103"/>
                <a:gd name="T73" fmla="*/ 43 h 63"/>
                <a:gd name="T74" fmla="*/ 92 w 103"/>
                <a:gd name="T75" fmla="*/ 42 h 63"/>
                <a:gd name="T76" fmla="*/ 96 w 103"/>
                <a:gd name="T77" fmla="*/ 46 h 63"/>
                <a:gd name="T78" fmla="*/ 100 w 103"/>
                <a:gd name="T79" fmla="*/ 42 h 63"/>
                <a:gd name="T80" fmla="*/ 105 w 103"/>
                <a:gd name="T81" fmla="*/ 47 h 63"/>
                <a:gd name="T82" fmla="*/ 110 w 103"/>
                <a:gd name="T83" fmla="*/ 49 h 63"/>
                <a:gd name="T84" fmla="*/ 117 w 103"/>
                <a:gd name="T85" fmla="*/ 46 h 63"/>
                <a:gd name="T86" fmla="*/ 121 w 103"/>
                <a:gd name="T87" fmla="*/ 47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63"/>
                <a:gd name="T134" fmla="*/ 103 w 103"/>
                <a:gd name="T135" fmla="*/ 63 h 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63">
                  <a:moveTo>
                    <a:pt x="101" y="39"/>
                  </a:moveTo>
                  <a:cubicBezTo>
                    <a:pt x="101" y="40"/>
                    <a:pt x="101" y="42"/>
                    <a:pt x="101" y="44"/>
                  </a:cubicBezTo>
                  <a:cubicBezTo>
                    <a:pt x="101" y="46"/>
                    <a:pt x="100" y="48"/>
                    <a:pt x="100" y="50"/>
                  </a:cubicBezTo>
                  <a:cubicBezTo>
                    <a:pt x="101" y="53"/>
                    <a:pt x="103" y="56"/>
                    <a:pt x="103" y="59"/>
                  </a:cubicBezTo>
                  <a:cubicBezTo>
                    <a:pt x="103" y="60"/>
                    <a:pt x="101" y="62"/>
                    <a:pt x="99" y="62"/>
                  </a:cubicBezTo>
                  <a:cubicBezTo>
                    <a:pt x="95" y="63"/>
                    <a:pt x="91" y="61"/>
                    <a:pt x="87" y="61"/>
                  </a:cubicBezTo>
                  <a:cubicBezTo>
                    <a:pt x="84" y="60"/>
                    <a:pt x="82" y="59"/>
                    <a:pt x="79" y="58"/>
                  </a:cubicBezTo>
                  <a:cubicBezTo>
                    <a:pt x="77" y="58"/>
                    <a:pt x="75" y="59"/>
                    <a:pt x="73" y="58"/>
                  </a:cubicBezTo>
                  <a:cubicBezTo>
                    <a:pt x="71" y="58"/>
                    <a:pt x="71" y="55"/>
                    <a:pt x="70" y="55"/>
                  </a:cubicBezTo>
                  <a:cubicBezTo>
                    <a:pt x="69" y="54"/>
                    <a:pt x="68" y="56"/>
                    <a:pt x="67" y="56"/>
                  </a:cubicBezTo>
                  <a:cubicBezTo>
                    <a:pt x="64" y="55"/>
                    <a:pt x="62" y="53"/>
                    <a:pt x="60" y="51"/>
                  </a:cubicBezTo>
                  <a:cubicBezTo>
                    <a:pt x="59" y="50"/>
                    <a:pt x="61" y="48"/>
                    <a:pt x="60" y="47"/>
                  </a:cubicBezTo>
                  <a:cubicBezTo>
                    <a:pt x="58" y="45"/>
                    <a:pt x="54" y="44"/>
                    <a:pt x="51" y="44"/>
                  </a:cubicBezTo>
                  <a:cubicBezTo>
                    <a:pt x="45" y="43"/>
                    <a:pt x="40" y="44"/>
                    <a:pt x="34" y="43"/>
                  </a:cubicBezTo>
                  <a:cubicBezTo>
                    <a:pt x="33" y="43"/>
                    <a:pt x="32" y="41"/>
                    <a:pt x="31" y="41"/>
                  </a:cubicBezTo>
                  <a:cubicBezTo>
                    <a:pt x="27" y="38"/>
                    <a:pt x="22" y="38"/>
                    <a:pt x="18" y="35"/>
                  </a:cubicBezTo>
                  <a:cubicBezTo>
                    <a:pt x="14" y="32"/>
                    <a:pt x="12" y="28"/>
                    <a:pt x="9" y="25"/>
                  </a:cubicBezTo>
                  <a:cubicBezTo>
                    <a:pt x="8" y="24"/>
                    <a:pt x="6" y="26"/>
                    <a:pt x="4" y="25"/>
                  </a:cubicBezTo>
                  <a:cubicBezTo>
                    <a:pt x="3" y="24"/>
                    <a:pt x="1" y="23"/>
                    <a:pt x="0" y="22"/>
                  </a:cubicBezTo>
                  <a:cubicBezTo>
                    <a:pt x="0" y="19"/>
                    <a:pt x="1" y="17"/>
                    <a:pt x="1" y="15"/>
                  </a:cubicBezTo>
                  <a:cubicBezTo>
                    <a:pt x="2" y="13"/>
                    <a:pt x="0" y="13"/>
                    <a:pt x="1" y="11"/>
                  </a:cubicBezTo>
                  <a:cubicBezTo>
                    <a:pt x="2" y="10"/>
                    <a:pt x="3" y="9"/>
                    <a:pt x="5" y="8"/>
                  </a:cubicBezTo>
                  <a:cubicBezTo>
                    <a:pt x="7" y="6"/>
                    <a:pt x="9" y="4"/>
                    <a:pt x="11" y="2"/>
                  </a:cubicBezTo>
                  <a:cubicBezTo>
                    <a:pt x="12" y="3"/>
                    <a:pt x="13" y="6"/>
                    <a:pt x="15" y="5"/>
                  </a:cubicBezTo>
                  <a:cubicBezTo>
                    <a:pt x="16" y="5"/>
                    <a:pt x="14" y="2"/>
                    <a:pt x="15" y="1"/>
                  </a:cubicBezTo>
                  <a:cubicBezTo>
                    <a:pt x="16" y="0"/>
                    <a:pt x="18" y="1"/>
                    <a:pt x="19" y="1"/>
                  </a:cubicBezTo>
                  <a:cubicBezTo>
                    <a:pt x="21" y="2"/>
                    <a:pt x="24" y="3"/>
                    <a:pt x="27" y="4"/>
                  </a:cubicBezTo>
                  <a:cubicBezTo>
                    <a:pt x="30" y="6"/>
                    <a:pt x="34" y="9"/>
                    <a:pt x="37" y="11"/>
                  </a:cubicBezTo>
                  <a:cubicBezTo>
                    <a:pt x="39" y="13"/>
                    <a:pt x="40" y="17"/>
                    <a:pt x="43" y="18"/>
                  </a:cubicBezTo>
                  <a:cubicBezTo>
                    <a:pt x="45" y="18"/>
                    <a:pt x="45" y="14"/>
                    <a:pt x="46" y="14"/>
                  </a:cubicBezTo>
                  <a:cubicBezTo>
                    <a:pt x="47" y="13"/>
                    <a:pt x="49" y="13"/>
                    <a:pt x="50" y="14"/>
                  </a:cubicBezTo>
                  <a:cubicBezTo>
                    <a:pt x="51" y="16"/>
                    <a:pt x="49" y="18"/>
                    <a:pt x="50" y="20"/>
                  </a:cubicBezTo>
                  <a:cubicBezTo>
                    <a:pt x="50" y="22"/>
                    <a:pt x="51" y="23"/>
                    <a:pt x="52" y="24"/>
                  </a:cubicBezTo>
                  <a:cubicBezTo>
                    <a:pt x="55" y="25"/>
                    <a:pt x="60" y="24"/>
                    <a:pt x="63" y="25"/>
                  </a:cubicBezTo>
                  <a:cubicBezTo>
                    <a:pt x="64" y="26"/>
                    <a:pt x="62" y="29"/>
                    <a:pt x="63" y="30"/>
                  </a:cubicBezTo>
                  <a:cubicBezTo>
                    <a:pt x="64" y="31"/>
                    <a:pt x="67" y="30"/>
                    <a:pt x="69" y="31"/>
                  </a:cubicBezTo>
                  <a:cubicBezTo>
                    <a:pt x="71" y="32"/>
                    <a:pt x="71" y="35"/>
                    <a:pt x="73" y="36"/>
                  </a:cubicBezTo>
                  <a:cubicBezTo>
                    <a:pt x="74" y="37"/>
                    <a:pt x="76" y="34"/>
                    <a:pt x="77" y="35"/>
                  </a:cubicBezTo>
                  <a:cubicBezTo>
                    <a:pt x="78" y="35"/>
                    <a:pt x="78" y="38"/>
                    <a:pt x="80" y="38"/>
                  </a:cubicBezTo>
                  <a:cubicBezTo>
                    <a:pt x="81" y="38"/>
                    <a:pt x="82" y="35"/>
                    <a:pt x="84" y="35"/>
                  </a:cubicBezTo>
                  <a:cubicBezTo>
                    <a:pt x="86" y="35"/>
                    <a:pt x="86" y="38"/>
                    <a:pt x="88" y="39"/>
                  </a:cubicBezTo>
                  <a:cubicBezTo>
                    <a:pt x="89" y="40"/>
                    <a:pt x="91" y="41"/>
                    <a:pt x="92" y="41"/>
                  </a:cubicBezTo>
                  <a:cubicBezTo>
                    <a:pt x="94" y="41"/>
                    <a:pt x="96" y="39"/>
                    <a:pt x="98" y="38"/>
                  </a:cubicBezTo>
                  <a:cubicBezTo>
                    <a:pt x="99" y="38"/>
                    <a:pt x="100" y="39"/>
                    <a:pt x="101" y="39"/>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67" name="Freeform 2632"/>
            <p:cNvSpPr>
              <a:spLocks noChangeAspect="1"/>
            </p:cNvSpPr>
            <p:nvPr/>
          </p:nvSpPr>
          <p:spPr bwMode="auto">
            <a:xfrm>
              <a:off x="26205339" y="9611665"/>
              <a:ext cx="507791" cy="631845"/>
            </a:xfrm>
            <a:custGeom>
              <a:avLst/>
              <a:gdLst>
                <a:gd name="T0" fmla="*/ 25 w 63"/>
                <a:gd name="T1" fmla="*/ 87 h 86"/>
                <a:gd name="T2" fmla="*/ 29 w 63"/>
                <a:gd name="T3" fmla="*/ 79 h 86"/>
                <a:gd name="T4" fmla="*/ 33 w 63"/>
                <a:gd name="T5" fmla="*/ 85 h 86"/>
                <a:gd name="T6" fmla="*/ 40 w 63"/>
                <a:gd name="T7" fmla="*/ 74 h 86"/>
                <a:gd name="T8" fmla="*/ 36 w 63"/>
                <a:gd name="T9" fmla="*/ 59 h 86"/>
                <a:gd name="T10" fmla="*/ 44 w 63"/>
                <a:gd name="T11" fmla="*/ 68 h 86"/>
                <a:gd name="T12" fmla="*/ 55 w 63"/>
                <a:gd name="T13" fmla="*/ 71 h 86"/>
                <a:gd name="T14" fmla="*/ 60 w 63"/>
                <a:gd name="T15" fmla="*/ 84 h 86"/>
                <a:gd name="T16" fmla="*/ 62 w 63"/>
                <a:gd name="T17" fmla="*/ 92 h 86"/>
                <a:gd name="T18" fmla="*/ 65 w 63"/>
                <a:gd name="T19" fmla="*/ 103 h 86"/>
                <a:gd name="T20" fmla="*/ 73 w 63"/>
                <a:gd name="T21" fmla="*/ 101 h 86"/>
                <a:gd name="T22" fmla="*/ 70 w 63"/>
                <a:gd name="T23" fmla="*/ 72 h 86"/>
                <a:gd name="T24" fmla="*/ 64 w 63"/>
                <a:gd name="T25" fmla="*/ 54 h 86"/>
                <a:gd name="T26" fmla="*/ 57 w 63"/>
                <a:gd name="T27" fmla="*/ 65 h 86"/>
                <a:gd name="T28" fmla="*/ 50 w 63"/>
                <a:gd name="T29" fmla="*/ 61 h 86"/>
                <a:gd name="T30" fmla="*/ 44 w 63"/>
                <a:gd name="T31" fmla="*/ 60 h 86"/>
                <a:gd name="T32" fmla="*/ 56 w 63"/>
                <a:gd name="T33" fmla="*/ 42 h 86"/>
                <a:gd name="T34" fmla="*/ 64 w 63"/>
                <a:gd name="T35" fmla="*/ 35 h 86"/>
                <a:gd name="T36" fmla="*/ 55 w 63"/>
                <a:gd name="T37" fmla="*/ 26 h 86"/>
                <a:gd name="T38" fmla="*/ 26 w 63"/>
                <a:gd name="T39" fmla="*/ 24 h 86"/>
                <a:gd name="T40" fmla="*/ 24 w 63"/>
                <a:gd name="T41" fmla="*/ 10 h 86"/>
                <a:gd name="T42" fmla="*/ 12 w 63"/>
                <a:gd name="T43" fmla="*/ 6 h 86"/>
                <a:gd name="T44" fmla="*/ 1 w 63"/>
                <a:gd name="T45" fmla="*/ 0 h 86"/>
                <a:gd name="T46" fmla="*/ 4 w 63"/>
                <a:gd name="T47" fmla="*/ 6 h 86"/>
                <a:gd name="T48" fmla="*/ 4 w 63"/>
                <a:gd name="T49" fmla="*/ 19 h 86"/>
                <a:gd name="T50" fmla="*/ 6 w 63"/>
                <a:gd name="T51" fmla="*/ 29 h 86"/>
                <a:gd name="T52" fmla="*/ 4 w 63"/>
                <a:gd name="T53" fmla="*/ 34 h 86"/>
                <a:gd name="T54" fmla="*/ 8 w 63"/>
                <a:gd name="T55" fmla="*/ 41 h 86"/>
                <a:gd name="T56" fmla="*/ 8 w 63"/>
                <a:gd name="T57" fmla="*/ 52 h 86"/>
                <a:gd name="T58" fmla="*/ 12 w 63"/>
                <a:gd name="T59" fmla="*/ 62 h 86"/>
                <a:gd name="T60" fmla="*/ 15 w 63"/>
                <a:gd name="T61" fmla="*/ 66 h 86"/>
                <a:gd name="T62" fmla="*/ 17 w 63"/>
                <a:gd name="T63" fmla="*/ 75 h 86"/>
                <a:gd name="T64" fmla="*/ 20 w 63"/>
                <a:gd name="T65" fmla="*/ 87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86"/>
                <a:gd name="T101" fmla="*/ 63 w 6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86">
                  <a:moveTo>
                    <a:pt x="17" y="73"/>
                  </a:moveTo>
                  <a:cubicBezTo>
                    <a:pt x="18" y="73"/>
                    <a:pt x="20" y="74"/>
                    <a:pt x="21" y="73"/>
                  </a:cubicBezTo>
                  <a:cubicBezTo>
                    <a:pt x="22" y="73"/>
                    <a:pt x="24" y="72"/>
                    <a:pt x="24" y="71"/>
                  </a:cubicBezTo>
                  <a:cubicBezTo>
                    <a:pt x="24" y="70"/>
                    <a:pt x="23" y="67"/>
                    <a:pt x="24" y="66"/>
                  </a:cubicBezTo>
                  <a:cubicBezTo>
                    <a:pt x="25" y="65"/>
                    <a:pt x="25" y="68"/>
                    <a:pt x="26" y="69"/>
                  </a:cubicBezTo>
                  <a:cubicBezTo>
                    <a:pt x="27" y="70"/>
                    <a:pt x="27" y="71"/>
                    <a:pt x="28" y="71"/>
                  </a:cubicBezTo>
                  <a:cubicBezTo>
                    <a:pt x="30" y="71"/>
                    <a:pt x="32" y="70"/>
                    <a:pt x="32" y="69"/>
                  </a:cubicBezTo>
                  <a:cubicBezTo>
                    <a:pt x="33" y="67"/>
                    <a:pt x="34" y="64"/>
                    <a:pt x="34" y="62"/>
                  </a:cubicBezTo>
                  <a:cubicBezTo>
                    <a:pt x="33" y="59"/>
                    <a:pt x="31" y="57"/>
                    <a:pt x="30" y="55"/>
                  </a:cubicBezTo>
                  <a:cubicBezTo>
                    <a:pt x="30" y="53"/>
                    <a:pt x="29" y="50"/>
                    <a:pt x="30" y="49"/>
                  </a:cubicBezTo>
                  <a:cubicBezTo>
                    <a:pt x="31" y="48"/>
                    <a:pt x="32" y="50"/>
                    <a:pt x="33" y="52"/>
                  </a:cubicBezTo>
                  <a:cubicBezTo>
                    <a:pt x="34" y="53"/>
                    <a:pt x="35" y="56"/>
                    <a:pt x="37" y="57"/>
                  </a:cubicBezTo>
                  <a:cubicBezTo>
                    <a:pt x="38" y="58"/>
                    <a:pt x="40" y="58"/>
                    <a:pt x="41" y="58"/>
                  </a:cubicBezTo>
                  <a:cubicBezTo>
                    <a:pt x="43" y="58"/>
                    <a:pt x="45" y="58"/>
                    <a:pt x="46" y="59"/>
                  </a:cubicBezTo>
                  <a:cubicBezTo>
                    <a:pt x="48" y="60"/>
                    <a:pt x="50" y="61"/>
                    <a:pt x="50" y="63"/>
                  </a:cubicBezTo>
                  <a:cubicBezTo>
                    <a:pt x="51" y="65"/>
                    <a:pt x="51" y="67"/>
                    <a:pt x="50" y="70"/>
                  </a:cubicBezTo>
                  <a:cubicBezTo>
                    <a:pt x="50" y="71"/>
                    <a:pt x="49" y="73"/>
                    <a:pt x="49" y="74"/>
                  </a:cubicBezTo>
                  <a:cubicBezTo>
                    <a:pt x="49" y="76"/>
                    <a:pt x="52" y="76"/>
                    <a:pt x="52" y="77"/>
                  </a:cubicBezTo>
                  <a:cubicBezTo>
                    <a:pt x="53" y="78"/>
                    <a:pt x="52" y="80"/>
                    <a:pt x="52" y="82"/>
                  </a:cubicBezTo>
                  <a:cubicBezTo>
                    <a:pt x="53" y="83"/>
                    <a:pt x="54" y="85"/>
                    <a:pt x="55" y="86"/>
                  </a:cubicBezTo>
                  <a:cubicBezTo>
                    <a:pt x="55" y="84"/>
                    <a:pt x="54" y="81"/>
                    <a:pt x="55" y="80"/>
                  </a:cubicBezTo>
                  <a:cubicBezTo>
                    <a:pt x="57" y="79"/>
                    <a:pt x="60" y="85"/>
                    <a:pt x="61" y="84"/>
                  </a:cubicBezTo>
                  <a:cubicBezTo>
                    <a:pt x="63" y="80"/>
                    <a:pt x="60" y="76"/>
                    <a:pt x="59" y="72"/>
                  </a:cubicBezTo>
                  <a:cubicBezTo>
                    <a:pt x="59" y="68"/>
                    <a:pt x="60" y="64"/>
                    <a:pt x="59" y="60"/>
                  </a:cubicBezTo>
                  <a:cubicBezTo>
                    <a:pt x="58" y="57"/>
                    <a:pt x="55" y="55"/>
                    <a:pt x="54" y="52"/>
                  </a:cubicBezTo>
                  <a:cubicBezTo>
                    <a:pt x="53" y="49"/>
                    <a:pt x="55" y="47"/>
                    <a:pt x="54" y="45"/>
                  </a:cubicBezTo>
                  <a:cubicBezTo>
                    <a:pt x="53" y="44"/>
                    <a:pt x="50" y="43"/>
                    <a:pt x="49" y="44"/>
                  </a:cubicBezTo>
                  <a:cubicBezTo>
                    <a:pt x="47" y="47"/>
                    <a:pt x="49" y="51"/>
                    <a:pt x="48" y="54"/>
                  </a:cubicBezTo>
                  <a:cubicBezTo>
                    <a:pt x="47" y="56"/>
                    <a:pt x="45" y="57"/>
                    <a:pt x="44" y="56"/>
                  </a:cubicBezTo>
                  <a:cubicBezTo>
                    <a:pt x="42" y="55"/>
                    <a:pt x="44" y="52"/>
                    <a:pt x="42" y="51"/>
                  </a:cubicBezTo>
                  <a:cubicBezTo>
                    <a:pt x="41" y="51"/>
                    <a:pt x="40" y="54"/>
                    <a:pt x="38" y="54"/>
                  </a:cubicBezTo>
                  <a:cubicBezTo>
                    <a:pt x="37" y="54"/>
                    <a:pt x="37" y="52"/>
                    <a:pt x="37" y="50"/>
                  </a:cubicBezTo>
                  <a:cubicBezTo>
                    <a:pt x="37" y="46"/>
                    <a:pt x="38" y="42"/>
                    <a:pt x="40" y="39"/>
                  </a:cubicBezTo>
                  <a:cubicBezTo>
                    <a:pt x="41" y="37"/>
                    <a:pt x="45" y="37"/>
                    <a:pt x="47" y="35"/>
                  </a:cubicBezTo>
                  <a:cubicBezTo>
                    <a:pt x="48" y="33"/>
                    <a:pt x="49" y="31"/>
                    <a:pt x="51" y="29"/>
                  </a:cubicBezTo>
                  <a:cubicBezTo>
                    <a:pt x="52" y="28"/>
                    <a:pt x="54" y="30"/>
                    <a:pt x="54" y="29"/>
                  </a:cubicBezTo>
                  <a:cubicBezTo>
                    <a:pt x="54" y="27"/>
                    <a:pt x="53" y="26"/>
                    <a:pt x="52" y="25"/>
                  </a:cubicBezTo>
                  <a:cubicBezTo>
                    <a:pt x="50" y="24"/>
                    <a:pt x="48" y="22"/>
                    <a:pt x="46" y="22"/>
                  </a:cubicBezTo>
                  <a:cubicBezTo>
                    <a:pt x="40" y="21"/>
                    <a:pt x="33" y="22"/>
                    <a:pt x="27" y="22"/>
                  </a:cubicBezTo>
                  <a:cubicBezTo>
                    <a:pt x="25" y="22"/>
                    <a:pt x="23" y="21"/>
                    <a:pt x="22" y="20"/>
                  </a:cubicBezTo>
                  <a:cubicBezTo>
                    <a:pt x="21" y="18"/>
                    <a:pt x="23" y="16"/>
                    <a:pt x="23" y="13"/>
                  </a:cubicBezTo>
                  <a:cubicBezTo>
                    <a:pt x="23" y="11"/>
                    <a:pt x="22" y="8"/>
                    <a:pt x="20" y="8"/>
                  </a:cubicBezTo>
                  <a:cubicBezTo>
                    <a:pt x="18" y="7"/>
                    <a:pt x="17" y="12"/>
                    <a:pt x="15" y="11"/>
                  </a:cubicBezTo>
                  <a:cubicBezTo>
                    <a:pt x="13" y="10"/>
                    <a:pt x="13" y="6"/>
                    <a:pt x="10" y="5"/>
                  </a:cubicBezTo>
                  <a:cubicBezTo>
                    <a:pt x="9" y="4"/>
                    <a:pt x="8" y="7"/>
                    <a:pt x="7" y="6"/>
                  </a:cubicBezTo>
                  <a:cubicBezTo>
                    <a:pt x="5" y="5"/>
                    <a:pt x="4" y="1"/>
                    <a:pt x="1" y="0"/>
                  </a:cubicBezTo>
                  <a:cubicBezTo>
                    <a:pt x="0" y="0"/>
                    <a:pt x="0" y="2"/>
                    <a:pt x="1" y="3"/>
                  </a:cubicBezTo>
                  <a:cubicBezTo>
                    <a:pt x="1" y="4"/>
                    <a:pt x="3" y="4"/>
                    <a:pt x="3" y="5"/>
                  </a:cubicBezTo>
                  <a:cubicBezTo>
                    <a:pt x="3" y="7"/>
                    <a:pt x="0" y="9"/>
                    <a:pt x="0" y="12"/>
                  </a:cubicBezTo>
                  <a:cubicBezTo>
                    <a:pt x="0" y="14"/>
                    <a:pt x="2" y="15"/>
                    <a:pt x="3" y="16"/>
                  </a:cubicBezTo>
                  <a:cubicBezTo>
                    <a:pt x="5" y="19"/>
                    <a:pt x="10" y="20"/>
                    <a:pt x="10" y="23"/>
                  </a:cubicBezTo>
                  <a:cubicBezTo>
                    <a:pt x="10" y="25"/>
                    <a:pt x="6" y="23"/>
                    <a:pt x="5" y="24"/>
                  </a:cubicBezTo>
                  <a:cubicBezTo>
                    <a:pt x="4" y="24"/>
                    <a:pt x="6" y="26"/>
                    <a:pt x="5" y="27"/>
                  </a:cubicBezTo>
                  <a:cubicBezTo>
                    <a:pt x="5" y="28"/>
                    <a:pt x="4" y="27"/>
                    <a:pt x="3" y="28"/>
                  </a:cubicBezTo>
                  <a:cubicBezTo>
                    <a:pt x="3" y="29"/>
                    <a:pt x="2" y="30"/>
                    <a:pt x="2" y="31"/>
                  </a:cubicBezTo>
                  <a:cubicBezTo>
                    <a:pt x="3" y="33"/>
                    <a:pt x="6" y="33"/>
                    <a:pt x="7" y="34"/>
                  </a:cubicBezTo>
                  <a:cubicBezTo>
                    <a:pt x="9" y="35"/>
                    <a:pt x="10" y="36"/>
                    <a:pt x="10" y="38"/>
                  </a:cubicBezTo>
                  <a:cubicBezTo>
                    <a:pt x="10" y="40"/>
                    <a:pt x="7" y="41"/>
                    <a:pt x="7" y="43"/>
                  </a:cubicBezTo>
                  <a:cubicBezTo>
                    <a:pt x="6" y="44"/>
                    <a:pt x="8" y="45"/>
                    <a:pt x="9" y="46"/>
                  </a:cubicBezTo>
                  <a:cubicBezTo>
                    <a:pt x="10" y="48"/>
                    <a:pt x="9" y="50"/>
                    <a:pt x="10" y="52"/>
                  </a:cubicBezTo>
                  <a:cubicBezTo>
                    <a:pt x="11" y="53"/>
                    <a:pt x="13" y="51"/>
                    <a:pt x="14" y="52"/>
                  </a:cubicBezTo>
                  <a:cubicBezTo>
                    <a:pt x="14" y="53"/>
                    <a:pt x="13" y="54"/>
                    <a:pt x="13" y="55"/>
                  </a:cubicBezTo>
                  <a:cubicBezTo>
                    <a:pt x="13" y="56"/>
                    <a:pt x="13" y="57"/>
                    <a:pt x="13" y="59"/>
                  </a:cubicBezTo>
                  <a:cubicBezTo>
                    <a:pt x="13" y="60"/>
                    <a:pt x="14" y="61"/>
                    <a:pt x="14" y="63"/>
                  </a:cubicBezTo>
                  <a:cubicBezTo>
                    <a:pt x="14" y="64"/>
                    <a:pt x="14" y="65"/>
                    <a:pt x="14" y="67"/>
                  </a:cubicBezTo>
                  <a:cubicBezTo>
                    <a:pt x="14" y="69"/>
                    <a:pt x="16" y="71"/>
                    <a:pt x="17" y="73"/>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68" name="Freeform 2633"/>
            <p:cNvSpPr>
              <a:spLocks noChangeAspect="1"/>
            </p:cNvSpPr>
            <p:nvPr/>
          </p:nvSpPr>
          <p:spPr bwMode="auto">
            <a:xfrm>
              <a:off x="26638208" y="9411710"/>
              <a:ext cx="907363" cy="2007518"/>
            </a:xfrm>
            <a:custGeom>
              <a:avLst/>
              <a:gdLst>
                <a:gd name="T0" fmla="*/ 122 w 113"/>
                <a:gd name="T1" fmla="*/ 124 h 274"/>
                <a:gd name="T2" fmla="*/ 104 w 113"/>
                <a:gd name="T3" fmla="*/ 116 h 274"/>
                <a:gd name="T4" fmla="*/ 107 w 113"/>
                <a:gd name="T5" fmla="*/ 100 h 274"/>
                <a:gd name="T6" fmla="*/ 100 w 113"/>
                <a:gd name="T7" fmla="*/ 78 h 274"/>
                <a:gd name="T8" fmla="*/ 77 w 113"/>
                <a:gd name="T9" fmla="*/ 82 h 274"/>
                <a:gd name="T10" fmla="*/ 82 w 113"/>
                <a:gd name="T11" fmla="*/ 58 h 274"/>
                <a:gd name="T12" fmla="*/ 91 w 113"/>
                <a:gd name="T13" fmla="*/ 41 h 274"/>
                <a:gd name="T14" fmla="*/ 82 w 113"/>
                <a:gd name="T15" fmla="*/ 17 h 274"/>
                <a:gd name="T16" fmla="*/ 70 w 113"/>
                <a:gd name="T17" fmla="*/ 6 h 274"/>
                <a:gd name="T18" fmla="*/ 63 w 113"/>
                <a:gd name="T19" fmla="*/ 18 h 274"/>
                <a:gd name="T20" fmla="*/ 58 w 113"/>
                <a:gd name="T21" fmla="*/ 22 h 274"/>
                <a:gd name="T22" fmla="*/ 39 w 113"/>
                <a:gd name="T23" fmla="*/ 34 h 274"/>
                <a:gd name="T24" fmla="*/ 41 w 113"/>
                <a:gd name="T25" fmla="*/ 46 h 274"/>
                <a:gd name="T26" fmla="*/ 31 w 113"/>
                <a:gd name="T27" fmla="*/ 56 h 274"/>
                <a:gd name="T28" fmla="*/ 24 w 113"/>
                <a:gd name="T29" fmla="*/ 84 h 274"/>
                <a:gd name="T30" fmla="*/ 18 w 113"/>
                <a:gd name="T31" fmla="*/ 89 h 274"/>
                <a:gd name="T32" fmla="*/ 14 w 113"/>
                <a:gd name="T33" fmla="*/ 112 h 274"/>
                <a:gd name="T34" fmla="*/ 6 w 113"/>
                <a:gd name="T35" fmla="*/ 119 h 274"/>
                <a:gd name="T36" fmla="*/ 1 w 113"/>
                <a:gd name="T37" fmla="*/ 136 h 274"/>
                <a:gd name="T38" fmla="*/ 11 w 113"/>
                <a:gd name="T39" fmla="*/ 148 h 274"/>
                <a:gd name="T40" fmla="*/ 28 w 113"/>
                <a:gd name="T41" fmla="*/ 156 h 274"/>
                <a:gd name="T42" fmla="*/ 36 w 113"/>
                <a:gd name="T43" fmla="*/ 174 h 274"/>
                <a:gd name="T44" fmla="*/ 40 w 113"/>
                <a:gd name="T45" fmla="*/ 211 h 274"/>
                <a:gd name="T46" fmla="*/ 45 w 113"/>
                <a:gd name="T47" fmla="*/ 215 h 274"/>
                <a:gd name="T48" fmla="*/ 52 w 113"/>
                <a:gd name="T49" fmla="*/ 221 h 274"/>
                <a:gd name="T50" fmla="*/ 58 w 113"/>
                <a:gd name="T51" fmla="*/ 225 h 274"/>
                <a:gd name="T52" fmla="*/ 69 w 113"/>
                <a:gd name="T53" fmla="*/ 215 h 274"/>
                <a:gd name="T54" fmla="*/ 75 w 113"/>
                <a:gd name="T55" fmla="*/ 209 h 274"/>
                <a:gd name="T56" fmla="*/ 84 w 113"/>
                <a:gd name="T57" fmla="*/ 211 h 274"/>
                <a:gd name="T58" fmla="*/ 91 w 113"/>
                <a:gd name="T59" fmla="*/ 233 h 274"/>
                <a:gd name="T60" fmla="*/ 99 w 113"/>
                <a:gd name="T61" fmla="*/ 265 h 274"/>
                <a:gd name="T62" fmla="*/ 111 w 113"/>
                <a:gd name="T63" fmla="*/ 285 h 274"/>
                <a:gd name="T64" fmla="*/ 113 w 113"/>
                <a:gd name="T65" fmla="*/ 301 h 274"/>
                <a:gd name="T66" fmla="*/ 106 w 113"/>
                <a:gd name="T67" fmla="*/ 318 h 274"/>
                <a:gd name="T68" fmla="*/ 112 w 113"/>
                <a:gd name="T69" fmla="*/ 315 h 274"/>
                <a:gd name="T70" fmla="*/ 122 w 113"/>
                <a:gd name="T71" fmla="*/ 289 h 274"/>
                <a:gd name="T72" fmla="*/ 118 w 113"/>
                <a:gd name="T73" fmla="*/ 265 h 274"/>
                <a:gd name="T74" fmla="*/ 97 w 113"/>
                <a:gd name="T75" fmla="*/ 238 h 274"/>
                <a:gd name="T76" fmla="*/ 107 w 113"/>
                <a:gd name="T77" fmla="*/ 221 h 274"/>
                <a:gd name="T78" fmla="*/ 102 w 113"/>
                <a:gd name="T79" fmla="*/ 209 h 274"/>
                <a:gd name="T80" fmla="*/ 93 w 113"/>
                <a:gd name="T81" fmla="*/ 190 h 274"/>
                <a:gd name="T82" fmla="*/ 85 w 113"/>
                <a:gd name="T83" fmla="*/ 177 h 274"/>
                <a:gd name="T84" fmla="*/ 99 w 113"/>
                <a:gd name="T85" fmla="*/ 161 h 274"/>
                <a:gd name="T86" fmla="*/ 113 w 113"/>
                <a:gd name="T87" fmla="*/ 152 h 274"/>
                <a:gd name="T88" fmla="*/ 122 w 113"/>
                <a:gd name="T89" fmla="*/ 146 h 274"/>
                <a:gd name="T90" fmla="*/ 126 w 113"/>
                <a:gd name="T91" fmla="*/ 133 h 2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274"/>
                <a:gd name="T140" fmla="*/ 113 w 113"/>
                <a:gd name="T141" fmla="*/ 274 h 2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274">
                  <a:moveTo>
                    <a:pt x="112" y="103"/>
                  </a:moveTo>
                  <a:cubicBezTo>
                    <a:pt x="112" y="102"/>
                    <a:pt x="113" y="101"/>
                    <a:pt x="112" y="101"/>
                  </a:cubicBezTo>
                  <a:cubicBezTo>
                    <a:pt x="108" y="100"/>
                    <a:pt x="105" y="102"/>
                    <a:pt x="101" y="103"/>
                  </a:cubicBezTo>
                  <a:cubicBezTo>
                    <a:pt x="100" y="103"/>
                    <a:pt x="98" y="104"/>
                    <a:pt x="97" y="103"/>
                  </a:cubicBezTo>
                  <a:cubicBezTo>
                    <a:pt x="96" y="102"/>
                    <a:pt x="98" y="98"/>
                    <a:pt x="97" y="97"/>
                  </a:cubicBezTo>
                  <a:cubicBezTo>
                    <a:pt x="94" y="95"/>
                    <a:pt x="89" y="99"/>
                    <a:pt x="86" y="97"/>
                  </a:cubicBezTo>
                  <a:cubicBezTo>
                    <a:pt x="84" y="95"/>
                    <a:pt x="88" y="92"/>
                    <a:pt x="88" y="90"/>
                  </a:cubicBezTo>
                  <a:cubicBezTo>
                    <a:pt x="89" y="88"/>
                    <a:pt x="86" y="87"/>
                    <a:pt x="86" y="85"/>
                  </a:cubicBezTo>
                  <a:cubicBezTo>
                    <a:pt x="86" y="84"/>
                    <a:pt x="90" y="84"/>
                    <a:pt x="89" y="83"/>
                  </a:cubicBezTo>
                  <a:cubicBezTo>
                    <a:pt x="87" y="81"/>
                    <a:pt x="83" y="82"/>
                    <a:pt x="81" y="80"/>
                  </a:cubicBezTo>
                  <a:cubicBezTo>
                    <a:pt x="79" y="77"/>
                    <a:pt x="79" y="73"/>
                    <a:pt x="80" y="69"/>
                  </a:cubicBezTo>
                  <a:cubicBezTo>
                    <a:pt x="80" y="67"/>
                    <a:pt x="85" y="66"/>
                    <a:pt x="83" y="65"/>
                  </a:cubicBezTo>
                  <a:cubicBezTo>
                    <a:pt x="80" y="66"/>
                    <a:pt x="76" y="65"/>
                    <a:pt x="73" y="66"/>
                  </a:cubicBezTo>
                  <a:cubicBezTo>
                    <a:pt x="70" y="67"/>
                    <a:pt x="69" y="70"/>
                    <a:pt x="67" y="71"/>
                  </a:cubicBezTo>
                  <a:cubicBezTo>
                    <a:pt x="66" y="71"/>
                    <a:pt x="64" y="70"/>
                    <a:pt x="64" y="68"/>
                  </a:cubicBezTo>
                  <a:cubicBezTo>
                    <a:pt x="63" y="66"/>
                    <a:pt x="67" y="66"/>
                    <a:pt x="67" y="64"/>
                  </a:cubicBezTo>
                  <a:cubicBezTo>
                    <a:pt x="66" y="61"/>
                    <a:pt x="61" y="62"/>
                    <a:pt x="62" y="59"/>
                  </a:cubicBezTo>
                  <a:cubicBezTo>
                    <a:pt x="62" y="55"/>
                    <a:pt x="66" y="53"/>
                    <a:pt x="68" y="48"/>
                  </a:cubicBezTo>
                  <a:cubicBezTo>
                    <a:pt x="70" y="45"/>
                    <a:pt x="74" y="44"/>
                    <a:pt x="75" y="40"/>
                  </a:cubicBezTo>
                  <a:cubicBezTo>
                    <a:pt x="76" y="38"/>
                    <a:pt x="73" y="37"/>
                    <a:pt x="73" y="34"/>
                  </a:cubicBezTo>
                  <a:cubicBezTo>
                    <a:pt x="73" y="34"/>
                    <a:pt x="75" y="35"/>
                    <a:pt x="76" y="34"/>
                  </a:cubicBezTo>
                  <a:cubicBezTo>
                    <a:pt x="76" y="32"/>
                    <a:pt x="74" y="30"/>
                    <a:pt x="74" y="28"/>
                  </a:cubicBezTo>
                  <a:cubicBezTo>
                    <a:pt x="73" y="23"/>
                    <a:pt x="74" y="18"/>
                    <a:pt x="72" y="14"/>
                  </a:cubicBezTo>
                  <a:cubicBezTo>
                    <a:pt x="72" y="13"/>
                    <a:pt x="69" y="15"/>
                    <a:pt x="68" y="14"/>
                  </a:cubicBezTo>
                  <a:cubicBezTo>
                    <a:pt x="66" y="12"/>
                    <a:pt x="67" y="8"/>
                    <a:pt x="66" y="5"/>
                  </a:cubicBezTo>
                  <a:cubicBezTo>
                    <a:pt x="64" y="3"/>
                    <a:pt x="62" y="0"/>
                    <a:pt x="59" y="0"/>
                  </a:cubicBezTo>
                  <a:cubicBezTo>
                    <a:pt x="58" y="0"/>
                    <a:pt x="58" y="4"/>
                    <a:pt x="58" y="5"/>
                  </a:cubicBezTo>
                  <a:cubicBezTo>
                    <a:pt x="57" y="7"/>
                    <a:pt x="57" y="8"/>
                    <a:pt x="56" y="9"/>
                  </a:cubicBezTo>
                  <a:cubicBezTo>
                    <a:pt x="55" y="11"/>
                    <a:pt x="53" y="10"/>
                    <a:pt x="52" y="11"/>
                  </a:cubicBezTo>
                  <a:cubicBezTo>
                    <a:pt x="51" y="12"/>
                    <a:pt x="51" y="14"/>
                    <a:pt x="52" y="15"/>
                  </a:cubicBezTo>
                  <a:cubicBezTo>
                    <a:pt x="52" y="17"/>
                    <a:pt x="55" y="18"/>
                    <a:pt x="55" y="20"/>
                  </a:cubicBezTo>
                  <a:cubicBezTo>
                    <a:pt x="55" y="21"/>
                    <a:pt x="53" y="20"/>
                    <a:pt x="52" y="20"/>
                  </a:cubicBezTo>
                  <a:cubicBezTo>
                    <a:pt x="50" y="20"/>
                    <a:pt x="49" y="18"/>
                    <a:pt x="48" y="18"/>
                  </a:cubicBezTo>
                  <a:cubicBezTo>
                    <a:pt x="46" y="18"/>
                    <a:pt x="44" y="19"/>
                    <a:pt x="42" y="20"/>
                  </a:cubicBezTo>
                  <a:cubicBezTo>
                    <a:pt x="40" y="22"/>
                    <a:pt x="39" y="24"/>
                    <a:pt x="37" y="26"/>
                  </a:cubicBezTo>
                  <a:cubicBezTo>
                    <a:pt x="35" y="27"/>
                    <a:pt x="33" y="27"/>
                    <a:pt x="32" y="28"/>
                  </a:cubicBezTo>
                  <a:cubicBezTo>
                    <a:pt x="31" y="29"/>
                    <a:pt x="32" y="30"/>
                    <a:pt x="32" y="32"/>
                  </a:cubicBezTo>
                  <a:cubicBezTo>
                    <a:pt x="32" y="33"/>
                    <a:pt x="31" y="34"/>
                    <a:pt x="32" y="36"/>
                  </a:cubicBezTo>
                  <a:cubicBezTo>
                    <a:pt x="32" y="36"/>
                    <a:pt x="34" y="37"/>
                    <a:pt x="34" y="38"/>
                  </a:cubicBezTo>
                  <a:cubicBezTo>
                    <a:pt x="33" y="39"/>
                    <a:pt x="31" y="39"/>
                    <a:pt x="30" y="40"/>
                  </a:cubicBezTo>
                  <a:cubicBezTo>
                    <a:pt x="30" y="42"/>
                    <a:pt x="31" y="43"/>
                    <a:pt x="30" y="44"/>
                  </a:cubicBezTo>
                  <a:cubicBezTo>
                    <a:pt x="29" y="46"/>
                    <a:pt x="26" y="45"/>
                    <a:pt x="26" y="47"/>
                  </a:cubicBezTo>
                  <a:cubicBezTo>
                    <a:pt x="26" y="49"/>
                    <a:pt x="30" y="50"/>
                    <a:pt x="29" y="51"/>
                  </a:cubicBezTo>
                  <a:cubicBezTo>
                    <a:pt x="27" y="57"/>
                    <a:pt x="25" y="63"/>
                    <a:pt x="23" y="69"/>
                  </a:cubicBezTo>
                  <a:cubicBezTo>
                    <a:pt x="23" y="70"/>
                    <a:pt x="21" y="70"/>
                    <a:pt x="20" y="70"/>
                  </a:cubicBezTo>
                  <a:cubicBezTo>
                    <a:pt x="18" y="69"/>
                    <a:pt x="16" y="67"/>
                    <a:pt x="14" y="67"/>
                  </a:cubicBezTo>
                  <a:cubicBezTo>
                    <a:pt x="13" y="66"/>
                    <a:pt x="12" y="67"/>
                    <a:pt x="12" y="68"/>
                  </a:cubicBezTo>
                  <a:cubicBezTo>
                    <a:pt x="13" y="70"/>
                    <a:pt x="14" y="72"/>
                    <a:pt x="15" y="74"/>
                  </a:cubicBezTo>
                  <a:cubicBezTo>
                    <a:pt x="15" y="77"/>
                    <a:pt x="16" y="80"/>
                    <a:pt x="15" y="83"/>
                  </a:cubicBezTo>
                  <a:cubicBezTo>
                    <a:pt x="15" y="83"/>
                    <a:pt x="12" y="82"/>
                    <a:pt x="12" y="83"/>
                  </a:cubicBezTo>
                  <a:cubicBezTo>
                    <a:pt x="11" y="86"/>
                    <a:pt x="12" y="90"/>
                    <a:pt x="12" y="93"/>
                  </a:cubicBezTo>
                  <a:cubicBezTo>
                    <a:pt x="12" y="95"/>
                    <a:pt x="11" y="97"/>
                    <a:pt x="10" y="99"/>
                  </a:cubicBezTo>
                  <a:cubicBezTo>
                    <a:pt x="10" y="100"/>
                    <a:pt x="9" y="99"/>
                    <a:pt x="8" y="99"/>
                  </a:cubicBezTo>
                  <a:cubicBezTo>
                    <a:pt x="7" y="99"/>
                    <a:pt x="6" y="99"/>
                    <a:pt x="5" y="99"/>
                  </a:cubicBezTo>
                  <a:cubicBezTo>
                    <a:pt x="6" y="103"/>
                    <a:pt x="9" y="107"/>
                    <a:pt x="7" y="111"/>
                  </a:cubicBezTo>
                  <a:cubicBezTo>
                    <a:pt x="6" y="112"/>
                    <a:pt x="3" y="106"/>
                    <a:pt x="1" y="107"/>
                  </a:cubicBezTo>
                  <a:cubicBezTo>
                    <a:pt x="0" y="108"/>
                    <a:pt x="1" y="111"/>
                    <a:pt x="1" y="113"/>
                  </a:cubicBezTo>
                  <a:cubicBezTo>
                    <a:pt x="2" y="113"/>
                    <a:pt x="4" y="112"/>
                    <a:pt x="5" y="113"/>
                  </a:cubicBezTo>
                  <a:cubicBezTo>
                    <a:pt x="6" y="114"/>
                    <a:pt x="5" y="116"/>
                    <a:pt x="6" y="118"/>
                  </a:cubicBezTo>
                  <a:cubicBezTo>
                    <a:pt x="7" y="120"/>
                    <a:pt x="7" y="122"/>
                    <a:pt x="9" y="123"/>
                  </a:cubicBezTo>
                  <a:cubicBezTo>
                    <a:pt x="10" y="123"/>
                    <a:pt x="11" y="122"/>
                    <a:pt x="12" y="123"/>
                  </a:cubicBezTo>
                  <a:cubicBezTo>
                    <a:pt x="14" y="124"/>
                    <a:pt x="15" y="126"/>
                    <a:pt x="17" y="127"/>
                  </a:cubicBezTo>
                  <a:cubicBezTo>
                    <a:pt x="19" y="128"/>
                    <a:pt x="22" y="128"/>
                    <a:pt x="23" y="130"/>
                  </a:cubicBezTo>
                  <a:cubicBezTo>
                    <a:pt x="24" y="131"/>
                    <a:pt x="23" y="134"/>
                    <a:pt x="24" y="136"/>
                  </a:cubicBezTo>
                  <a:cubicBezTo>
                    <a:pt x="25" y="137"/>
                    <a:pt x="28" y="137"/>
                    <a:pt x="29" y="139"/>
                  </a:cubicBezTo>
                  <a:cubicBezTo>
                    <a:pt x="30" y="141"/>
                    <a:pt x="29" y="143"/>
                    <a:pt x="30" y="145"/>
                  </a:cubicBezTo>
                  <a:cubicBezTo>
                    <a:pt x="31" y="149"/>
                    <a:pt x="32" y="152"/>
                    <a:pt x="33" y="155"/>
                  </a:cubicBezTo>
                  <a:cubicBezTo>
                    <a:pt x="33" y="158"/>
                    <a:pt x="32" y="160"/>
                    <a:pt x="32" y="163"/>
                  </a:cubicBezTo>
                  <a:cubicBezTo>
                    <a:pt x="32" y="167"/>
                    <a:pt x="33" y="172"/>
                    <a:pt x="33" y="176"/>
                  </a:cubicBezTo>
                  <a:cubicBezTo>
                    <a:pt x="32" y="178"/>
                    <a:pt x="32" y="179"/>
                    <a:pt x="32" y="180"/>
                  </a:cubicBezTo>
                  <a:cubicBezTo>
                    <a:pt x="31" y="183"/>
                    <a:pt x="30" y="185"/>
                    <a:pt x="32" y="187"/>
                  </a:cubicBezTo>
                  <a:cubicBezTo>
                    <a:pt x="35" y="185"/>
                    <a:pt x="34" y="179"/>
                    <a:pt x="37" y="179"/>
                  </a:cubicBezTo>
                  <a:cubicBezTo>
                    <a:pt x="40" y="179"/>
                    <a:pt x="37" y="184"/>
                    <a:pt x="38" y="187"/>
                  </a:cubicBezTo>
                  <a:cubicBezTo>
                    <a:pt x="38" y="188"/>
                    <a:pt x="40" y="189"/>
                    <a:pt x="41" y="189"/>
                  </a:cubicBezTo>
                  <a:cubicBezTo>
                    <a:pt x="43" y="188"/>
                    <a:pt x="42" y="185"/>
                    <a:pt x="43" y="184"/>
                  </a:cubicBezTo>
                  <a:cubicBezTo>
                    <a:pt x="44" y="184"/>
                    <a:pt x="44" y="186"/>
                    <a:pt x="45" y="187"/>
                  </a:cubicBezTo>
                  <a:cubicBezTo>
                    <a:pt x="46" y="187"/>
                    <a:pt x="46" y="185"/>
                    <a:pt x="47" y="185"/>
                  </a:cubicBezTo>
                  <a:cubicBezTo>
                    <a:pt x="48" y="185"/>
                    <a:pt x="47" y="187"/>
                    <a:pt x="48" y="187"/>
                  </a:cubicBezTo>
                  <a:cubicBezTo>
                    <a:pt x="51" y="186"/>
                    <a:pt x="53" y="184"/>
                    <a:pt x="54" y="181"/>
                  </a:cubicBezTo>
                  <a:cubicBezTo>
                    <a:pt x="55" y="180"/>
                    <a:pt x="52" y="180"/>
                    <a:pt x="53" y="179"/>
                  </a:cubicBezTo>
                  <a:cubicBezTo>
                    <a:pt x="54" y="178"/>
                    <a:pt x="56" y="180"/>
                    <a:pt x="57" y="179"/>
                  </a:cubicBezTo>
                  <a:cubicBezTo>
                    <a:pt x="58" y="177"/>
                    <a:pt x="54" y="175"/>
                    <a:pt x="55" y="174"/>
                  </a:cubicBezTo>
                  <a:cubicBezTo>
                    <a:pt x="57" y="173"/>
                    <a:pt x="57" y="177"/>
                    <a:pt x="59" y="177"/>
                  </a:cubicBezTo>
                  <a:cubicBezTo>
                    <a:pt x="61" y="177"/>
                    <a:pt x="62" y="175"/>
                    <a:pt x="62" y="174"/>
                  </a:cubicBezTo>
                  <a:cubicBezTo>
                    <a:pt x="63" y="171"/>
                    <a:pt x="61" y="167"/>
                    <a:pt x="63" y="165"/>
                  </a:cubicBezTo>
                  <a:cubicBezTo>
                    <a:pt x="64" y="163"/>
                    <a:pt x="66" y="167"/>
                    <a:pt x="67" y="168"/>
                  </a:cubicBezTo>
                  <a:cubicBezTo>
                    <a:pt x="68" y="171"/>
                    <a:pt x="69" y="174"/>
                    <a:pt x="70" y="176"/>
                  </a:cubicBezTo>
                  <a:cubicBezTo>
                    <a:pt x="71" y="179"/>
                    <a:pt x="71" y="181"/>
                    <a:pt x="73" y="183"/>
                  </a:cubicBezTo>
                  <a:cubicBezTo>
                    <a:pt x="74" y="184"/>
                    <a:pt x="75" y="180"/>
                    <a:pt x="76" y="181"/>
                  </a:cubicBezTo>
                  <a:cubicBezTo>
                    <a:pt x="77" y="185"/>
                    <a:pt x="76" y="190"/>
                    <a:pt x="76" y="194"/>
                  </a:cubicBezTo>
                  <a:cubicBezTo>
                    <a:pt x="77" y="198"/>
                    <a:pt x="77" y="202"/>
                    <a:pt x="78" y="206"/>
                  </a:cubicBezTo>
                  <a:cubicBezTo>
                    <a:pt x="79" y="209"/>
                    <a:pt x="81" y="210"/>
                    <a:pt x="81" y="212"/>
                  </a:cubicBezTo>
                  <a:cubicBezTo>
                    <a:pt x="82" y="215"/>
                    <a:pt x="80" y="218"/>
                    <a:pt x="82" y="221"/>
                  </a:cubicBezTo>
                  <a:cubicBezTo>
                    <a:pt x="83" y="222"/>
                    <a:pt x="83" y="215"/>
                    <a:pt x="84" y="216"/>
                  </a:cubicBezTo>
                  <a:cubicBezTo>
                    <a:pt x="87" y="220"/>
                    <a:pt x="87" y="224"/>
                    <a:pt x="89" y="228"/>
                  </a:cubicBezTo>
                  <a:cubicBezTo>
                    <a:pt x="90" y="231"/>
                    <a:pt x="92" y="234"/>
                    <a:pt x="92" y="237"/>
                  </a:cubicBezTo>
                  <a:cubicBezTo>
                    <a:pt x="92" y="238"/>
                    <a:pt x="90" y="239"/>
                    <a:pt x="90" y="240"/>
                  </a:cubicBezTo>
                  <a:cubicBezTo>
                    <a:pt x="89" y="242"/>
                    <a:pt x="89" y="245"/>
                    <a:pt x="90" y="247"/>
                  </a:cubicBezTo>
                  <a:cubicBezTo>
                    <a:pt x="91" y="249"/>
                    <a:pt x="94" y="249"/>
                    <a:pt x="94" y="251"/>
                  </a:cubicBezTo>
                  <a:cubicBezTo>
                    <a:pt x="94" y="253"/>
                    <a:pt x="90" y="251"/>
                    <a:pt x="90" y="252"/>
                  </a:cubicBezTo>
                  <a:cubicBezTo>
                    <a:pt x="89" y="255"/>
                    <a:pt x="91" y="257"/>
                    <a:pt x="91" y="260"/>
                  </a:cubicBezTo>
                  <a:cubicBezTo>
                    <a:pt x="91" y="262"/>
                    <a:pt x="88" y="263"/>
                    <a:pt x="88" y="265"/>
                  </a:cubicBezTo>
                  <a:cubicBezTo>
                    <a:pt x="88" y="268"/>
                    <a:pt x="88" y="271"/>
                    <a:pt x="90" y="273"/>
                  </a:cubicBezTo>
                  <a:cubicBezTo>
                    <a:pt x="92" y="274"/>
                    <a:pt x="92" y="270"/>
                    <a:pt x="93" y="269"/>
                  </a:cubicBezTo>
                  <a:cubicBezTo>
                    <a:pt x="94" y="266"/>
                    <a:pt x="93" y="264"/>
                    <a:pt x="93" y="262"/>
                  </a:cubicBezTo>
                  <a:cubicBezTo>
                    <a:pt x="94" y="259"/>
                    <a:pt x="97" y="257"/>
                    <a:pt x="99" y="255"/>
                  </a:cubicBezTo>
                  <a:cubicBezTo>
                    <a:pt x="101" y="251"/>
                    <a:pt x="103" y="247"/>
                    <a:pt x="103" y="243"/>
                  </a:cubicBezTo>
                  <a:cubicBezTo>
                    <a:pt x="104" y="242"/>
                    <a:pt x="102" y="242"/>
                    <a:pt x="101" y="241"/>
                  </a:cubicBezTo>
                  <a:cubicBezTo>
                    <a:pt x="99" y="237"/>
                    <a:pt x="97" y="232"/>
                    <a:pt x="95" y="227"/>
                  </a:cubicBezTo>
                  <a:cubicBezTo>
                    <a:pt x="95" y="226"/>
                    <a:pt x="97" y="227"/>
                    <a:pt x="97" y="226"/>
                  </a:cubicBezTo>
                  <a:cubicBezTo>
                    <a:pt x="97" y="224"/>
                    <a:pt x="98" y="223"/>
                    <a:pt x="98" y="221"/>
                  </a:cubicBezTo>
                  <a:cubicBezTo>
                    <a:pt x="97" y="219"/>
                    <a:pt x="96" y="217"/>
                    <a:pt x="95" y="215"/>
                  </a:cubicBezTo>
                  <a:cubicBezTo>
                    <a:pt x="92" y="212"/>
                    <a:pt x="88" y="211"/>
                    <a:pt x="85" y="208"/>
                  </a:cubicBezTo>
                  <a:cubicBezTo>
                    <a:pt x="83" y="205"/>
                    <a:pt x="83" y="202"/>
                    <a:pt x="81" y="198"/>
                  </a:cubicBezTo>
                  <a:cubicBezTo>
                    <a:pt x="81" y="197"/>
                    <a:pt x="85" y="198"/>
                    <a:pt x="86" y="196"/>
                  </a:cubicBezTo>
                  <a:cubicBezTo>
                    <a:pt x="86" y="193"/>
                    <a:pt x="85" y="189"/>
                    <a:pt x="86" y="186"/>
                  </a:cubicBezTo>
                  <a:cubicBezTo>
                    <a:pt x="86" y="185"/>
                    <a:pt x="89" y="186"/>
                    <a:pt x="89" y="184"/>
                  </a:cubicBezTo>
                  <a:cubicBezTo>
                    <a:pt x="90" y="183"/>
                    <a:pt x="89" y="181"/>
                    <a:pt x="88" y="181"/>
                  </a:cubicBezTo>
                  <a:cubicBezTo>
                    <a:pt x="88" y="180"/>
                    <a:pt x="86" y="182"/>
                    <a:pt x="85" y="181"/>
                  </a:cubicBezTo>
                  <a:cubicBezTo>
                    <a:pt x="84" y="179"/>
                    <a:pt x="86" y="176"/>
                    <a:pt x="85" y="174"/>
                  </a:cubicBezTo>
                  <a:cubicBezTo>
                    <a:pt x="85" y="173"/>
                    <a:pt x="83" y="173"/>
                    <a:pt x="82" y="172"/>
                  </a:cubicBezTo>
                  <a:cubicBezTo>
                    <a:pt x="80" y="167"/>
                    <a:pt x="78" y="162"/>
                    <a:pt x="75" y="158"/>
                  </a:cubicBezTo>
                  <a:cubicBezTo>
                    <a:pt x="75" y="158"/>
                    <a:pt x="77" y="159"/>
                    <a:pt x="77" y="158"/>
                  </a:cubicBezTo>
                  <a:cubicBezTo>
                    <a:pt x="77" y="155"/>
                    <a:pt x="76" y="153"/>
                    <a:pt x="74" y="151"/>
                  </a:cubicBezTo>
                  <a:cubicBezTo>
                    <a:pt x="73" y="150"/>
                    <a:pt x="72" y="152"/>
                    <a:pt x="71" y="151"/>
                  </a:cubicBezTo>
                  <a:cubicBezTo>
                    <a:pt x="70" y="150"/>
                    <a:pt x="70" y="148"/>
                    <a:pt x="71" y="147"/>
                  </a:cubicBezTo>
                  <a:cubicBezTo>
                    <a:pt x="71" y="146"/>
                    <a:pt x="74" y="148"/>
                    <a:pt x="74" y="147"/>
                  </a:cubicBezTo>
                  <a:cubicBezTo>
                    <a:pt x="76" y="142"/>
                    <a:pt x="74" y="136"/>
                    <a:pt x="76" y="132"/>
                  </a:cubicBezTo>
                  <a:cubicBezTo>
                    <a:pt x="77" y="130"/>
                    <a:pt x="80" y="134"/>
                    <a:pt x="82" y="134"/>
                  </a:cubicBezTo>
                  <a:cubicBezTo>
                    <a:pt x="84" y="134"/>
                    <a:pt x="87" y="133"/>
                    <a:pt x="88" y="131"/>
                  </a:cubicBezTo>
                  <a:cubicBezTo>
                    <a:pt x="89" y="130"/>
                    <a:pt x="87" y="128"/>
                    <a:pt x="88" y="127"/>
                  </a:cubicBezTo>
                  <a:cubicBezTo>
                    <a:pt x="90" y="126"/>
                    <a:pt x="92" y="128"/>
                    <a:pt x="94" y="127"/>
                  </a:cubicBezTo>
                  <a:cubicBezTo>
                    <a:pt x="95" y="127"/>
                    <a:pt x="93" y="124"/>
                    <a:pt x="94" y="123"/>
                  </a:cubicBezTo>
                  <a:cubicBezTo>
                    <a:pt x="95" y="122"/>
                    <a:pt x="96" y="122"/>
                    <a:pt x="98" y="122"/>
                  </a:cubicBezTo>
                  <a:cubicBezTo>
                    <a:pt x="99" y="122"/>
                    <a:pt x="100" y="122"/>
                    <a:pt x="101" y="122"/>
                  </a:cubicBezTo>
                  <a:cubicBezTo>
                    <a:pt x="101" y="120"/>
                    <a:pt x="101" y="118"/>
                    <a:pt x="102" y="116"/>
                  </a:cubicBezTo>
                  <a:cubicBezTo>
                    <a:pt x="103" y="115"/>
                    <a:pt x="107" y="116"/>
                    <a:pt x="108" y="115"/>
                  </a:cubicBezTo>
                  <a:cubicBezTo>
                    <a:pt x="108" y="113"/>
                    <a:pt x="105" y="113"/>
                    <a:pt x="105" y="111"/>
                  </a:cubicBezTo>
                  <a:cubicBezTo>
                    <a:pt x="105" y="109"/>
                    <a:pt x="106" y="107"/>
                    <a:pt x="108" y="105"/>
                  </a:cubicBezTo>
                  <a:cubicBezTo>
                    <a:pt x="109" y="104"/>
                    <a:pt x="111" y="104"/>
                    <a:pt x="112" y="103"/>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69" name="Freeform 2634"/>
            <p:cNvSpPr>
              <a:spLocks noChangeAspect="1"/>
            </p:cNvSpPr>
            <p:nvPr/>
          </p:nvSpPr>
          <p:spPr bwMode="auto">
            <a:xfrm>
              <a:off x="28544500" y="11723155"/>
              <a:ext cx="982280" cy="639846"/>
            </a:xfrm>
            <a:custGeom>
              <a:avLst/>
              <a:gdLst>
                <a:gd name="T0" fmla="*/ 123 w 122"/>
                <a:gd name="T1" fmla="*/ 52 h 87"/>
                <a:gd name="T2" fmla="*/ 134 w 122"/>
                <a:gd name="T3" fmla="*/ 48 h 87"/>
                <a:gd name="T4" fmla="*/ 129 w 122"/>
                <a:gd name="T5" fmla="*/ 45 h 87"/>
                <a:gd name="T6" fmla="*/ 124 w 122"/>
                <a:gd name="T7" fmla="*/ 40 h 87"/>
                <a:gd name="T8" fmla="*/ 124 w 122"/>
                <a:gd name="T9" fmla="*/ 36 h 87"/>
                <a:gd name="T10" fmla="*/ 133 w 122"/>
                <a:gd name="T11" fmla="*/ 37 h 87"/>
                <a:gd name="T12" fmla="*/ 144 w 122"/>
                <a:gd name="T13" fmla="*/ 34 h 87"/>
                <a:gd name="T14" fmla="*/ 145 w 122"/>
                <a:gd name="T15" fmla="*/ 28 h 87"/>
                <a:gd name="T16" fmla="*/ 140 w 122"/>
                <a:gd name="T17" fmla="*/ 27 h 87"/>
                <a:gd name="T18" fmla="*/ 132 w 122"/>
                <a:gd name="T19" fmla="*/ 24 h 87"/>
                <a:gd name="T20" fmla="*/ 126 w 122"/>
                <a:gd name="T21" fmla="*/ 28 h 87"/>
                <a:gd name="T22" fmla="*/ 118 w 122"/>
                <a:gd name="T23" fmla="*/ 25 h 87"/>
                <a:gd name="T24" fmla="*/ 117 w 122"/>
                <a:gd name="T25" fmla="*/ 16 h 87"/>
                <a:gd name="T26" fmla="*/ 120 w 122"/>
                <a:gd name="T27" fmla="*/ 12 h 87"/>
                <a:gd name="T28" fmla="*/ 115 w 122"/>
                <a:gd name="T29" fmla="*/ 11 h 87"/>
                <a:gd name="T30" fmla="*/ 109 w 122"/>
                <a:gd name="T31" fmla="*/ 4 h 87"/>
                <a:gd name="T32" fmla="*/ 105 w 122"/>
                <a:gd name="T33" fmla="*/ 7 h 87"/>
                <a:gd name="T34" fmla="*/ 101 w 122"/>
                <a:gd name="T35" fmla="*/ 1 h 87"/>
                <a:gd name="T36" fmla="*/ 96 w 122"/>
                <a:gd name="T37" fmla="*/ 14 h 87"/>
                <a:gd name="T38" fmla="*/ 91 w 122"/>
                <a:gd name="T39" fmla="*/ 28 h 87"/>
                <a:gd name="T40" fmla="*/ 85 w 122"/>
                <a:gd name="T41" fmla="*/ 28 h 87"/>
                <a:gd name="T42" fmla="*/ 84 w 122"/>
                <a:gd name="T43" fmla="*/ 31 h 87"/>
                <a:gd name="T44" fmla="*/ 87 w 122"/>
                <a:gd name="T45" fmla="*/ 33 h 87"/>
                <a:gd name="T46" fmla="*/ 87 w 122"/>
                <a:gd name="T47" fmla="*/ 36 h 87"/>
                <a:gd name="T48" fmla="*/ 78 w 122"/>
                <a:gd name="T49" fmla="*/ 37 h 87"/>
                <a:gd name="T50" fmla="*/ 65 w 122"/>
                <a:gd name="T51" fmla="*/ 42 h 87"/>
                <a:gd name="T52" fmla="*/ 65 w 122"/>
                <a:gd name="T53" fmla="*/ 51 h 87"/>
                <a:gd name="T54" fmla="*/ 44 w 122"/>
                <a:gd name="T55" fmla="*/ 68 h 87"/>
                <a:gd name="T56" fmla="*/ 30 w 122"/>
                <a:gd name="T57" fmla="*/ 71 h 87"/>
                <a:gd name="T58" fmla="*/ 28 w 122"/>
                <a:gd name="T59" fmla="*/ 80 h 87"/>
                <a:gd name="T60" fmla="*/ 23 w 122"/>
                <a:gd name="T61" fmla="*/ 78 h 87"/>
                <a:gd name="T62" fmla="*/ 25 w 122"/>
                <a:gd name="T63" fmla="*/ 84 h 87"/>
                <a:gd name="T64" fmla="*/ 19 w 122"/>
                <a:gd name="T65" fmla="*/ 94 h 87"/>
                <a:gd name="T66" fmla="*/ 11 w 122"/>
                <a:gd name="T67" fmla="*/ 89 h 87"/>
                <a:gd name="T68" fmla="*/ 10 w 122"/>
                <a:gd name="T69" fmla="*/ 91 h 87"/>
                <a:gd name="T70" fmla="*/ 5 w 122"/>
                <a:gd name="T71" fmla="*/ 91 h 87"/>
                <a:gd name="T72" fmla="*/ 0 w 122"/>
                <a:gd name="T73" fmla="*/ 84 h 87"/>
                <a:gd name="T74" fmla="*/ 2 w 122"/>
                <a:gd name="T75" fmla="*/ 94 h 87"/>
                <a:gd name="T76" fmla="*/ 13 w 122"/>
                <a:gd name="T77" fmla="*/ 101 h 87"/>
                <a:gd name="T78" fmla="*/ 16 w 122"/>
                <a:gd name="T79" fmla="*/ 105 h 87"/>
                <a:gd name="T80" fmla="*/ 23 w 122"/>
                <a:gd name="T81" fmla="*/ 101 h 87"/>
                <a:gd name="T82" fmla="*/ 34 w 122"/>
                <a:gd name="T83" fmla="*/ 104 h 87"/>
                <a:gd name="T84" fmla="*/ 39 w 122"/>
                <a:gd name="T85" fmla="*/ 100 h 87"/>
                <a:gd name="T86" fmla="*/ 39 w 122"/>
                <a:gd name="T87" fmla="*/ 95 h 87"/>
                <a:gd name="T88" fmla="*/ 50 w 122"/>
                <a:gd name="T89" fmla="*/ 94 h 87"/>
                <a:gd name="T90" fmla="*/ 49 w 122"/>
                <a:gd name="T91" fmla="*/ 97 h 87"/>
                <a:gd name="T92" fmla="*/ 54 w 122"/>
                <a:gd name="T93" fmla="*/ 95 h 87"/>
                <a:gd name="T94" fmla="*/ 60 w 122"/>
                <a:gd name="T95" fmla="*/ 100 h 87"/>
                <a:gd name="T96" fmla="*/ 65 w 122"/>
                <a:gd name="T97" fmla="*/ 95 h 87"/>
                <a:gd name="T98" fmla="*/ 74 w 122"/>
                <a:gd name="T99" fmla="*/ 95 h 87"/>
                <a:gd name="T100" fmla="*/ 74 w 122"/>
                <a:gd name="T101" fmla="*/ 89 h 87"/>
                <a:gd name="T102" fmla="*/ 83 w 122"/>
                <a:gd name="T103" fmla="*/ 75 h 87"/>
                <a:gd name="T104" fmla="*/ 90 w 122"/>
                <a:gd name="T105" fmla="*/ 64 h 87"/>
                <a:gd name="T106" fmla="*/ 90 w 122"/>
                <a:gd name="T107" fmla="*/ 51 h 87"/>
                <a:gd name="T108" fmla="*/ 101 w 122"/>
                <a:gd name="T109" fmla="*/ 47 h 87"/>
                <a:gd name="T110" fmla="*/ 107 w 122"/>
                <a:gd name="T111" fmla="*/ 51 h 87"/>
                <a:gd name="T112" fmla="*/ 115 w 122"/>
                <a:gd name="T113" fmla="*/ 48 h 87"/>
                <a:gd name="T114" fmla="*/ 123 w 122"/>
                <a:gd name="T115" fmla="*/ 52 h 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2"/>
                <a:gd name="T175" fmla="*/ 0 h 87"/>
                <a:gd name="T176" fmla="*/ 122 w 122"/>
                <a:gd name="T177" fmla="*/ 87 h 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2" h="87">
                  <a:moveTo>
                    <a:pt x="103" y="43"/>
                  </a:moveTo>
                  <a:cubicBezTo>
                    <a:pt x="106" y="42"/>
                    <a:pt x="110" y="43"/>
                    <a:pt x="112" y="40"/>
                  </a:cubicBezTo>
                  <a:cubicBezTo>
                    <a:pt x="113" y="39"/>
                    <a:pt x="109" y="38"/>
                    <a:pt x="108" y="37"/>
                  </a:cubicBezTo>
                  <a:cubicBezTo>
                    <a:pt x="106" y="36"/>
                    <a:pt x="105" y="35"/>
                    <a:pt x="104" y="33"/>
                  </a:cubicBezTo>
                  <a:cubicBezTo>
                    <a:pt x="104" y="32"/>
                    <a:pt x="103" y="31"/>
                    <a:pt x="104" y="30"/>
                  </a:cubicBezTo>
                  <a:cubicBezTo>
                    <a:pt x="106" y="29"/>
                    <a:pt x="109" y="31"/>
                    <a:pt x="111" y="31"/>
                  </a:cubicBezTo>
                  <a:cubicBezTo>
                    <a:pt x="114" y="30"/>
                    <a:pt x="118" y="30"/>
                    <a:pt x="120" y="28"/>
                  </a:cubicBezTo>
                  <a:cubicBezTo>
                    <a:pt x="122" y="27"/>
                    <a:pt x="122" y="24"/>
                    <a:pt x="121" y="23"/>
                  </a:cubicBezTo>
                  <a:cubicBezTo>
                    <a:pt x="120" y="21"/>
                    <a:pt x="118" y="22"/>
                    <a:pt x="117" y="22"/>
                  </a:cubicBezTo>
                  <a:cubicBezTo>
                    <a:pt x="115" y="21"/>
                    <a:pt x="113" y="20"/>
                    <a:pt x="110" y="20"/>
                  </a:cubicBezTo>
                  <a:cubicBezTo>
                    <a:pt x="108" y="20"/>
                    <a:pt x="107" y="23"/>
                    <a:pt x="105" y="23"/>
                  </a:cubicBezTo>
                  <a:cubicBezTo>
                    <a:pt x="103" y="24"/>
                    <a:pt x="100" y="23"/>
                    <a:pt x="99" y="21"/>
                  </a:cubicBezTo>
                  <a:cubicBezTo>
                    <a:pt x="97" y="19"/>
                    <a:pt x="98" y="16"/>
                    <a:pt x="98" y="13"/>
                  </a:cubicBezTo>
                  <a:cubicBezTo>
                    <a:pt x="98" y="12"/>
                    <a:pt x="101" y="11"/>
                    <a:pt x="100" y="10"/>
                  </a:cubicBezTo>
                  <a:cubicBezTo>
                    <a:pt x="100" y="8"/>
                    <a:pt x="97" y="10"/>
                    <a:pt x="96" y="9"/>
                  </a:cubicBezTo>
                  <a:cubicBezTo>
                    <a:pt x="94" y="7"/>
                    <a:pt x="94" y="3"/>
                    <a:pt x="91" y="3"/>
                  </a:cubicBezTo>
                  <a:cubicBezTo>
                    <a:pt x="90" y="2"/>
                    <a:pt x="89" y="6"/>
                    <a:pt x="88" y="6"/>
                  </a:cubicBezTo>
                  <a:cubicBezTo>
                    <a:pt x="86" y="5"/>
                    <a:pt x="85" y="0"/>
                    <a:pt x="84" y="1"/>
                  </a:cubicBezTo>
                  <a:cubicBezTo>
                    <a:pt x="81" y="4"/>
                    <a:pt x="81" y="9"/>
                    <a:pt x="80" y="12"/>
                  </a:cubicBezTo>
                  <a:cubicBezTo>
                    <a:pt x="79" y="16"/>
                    <a:pt x="78" y="20"/>
                    <a:pt x="76" y="23"/>
                  </a:cubicBezTo>
                  <a:cubicBezTo>
                    <a:pt x="75" y="25"/>
                    <a:pt x="72" y="22"/>
                    <a:pt x="71" y="23"/>
                  </a:cubicBezTo>
                  <a:cubicBezTo>
                    <a:pt x="70" y="23"/>
                    <a:pt x="70" y="25"/>
                    <a:pt x="70" y="26"/>
                  </a:cubicBezTo>
                  <a:cubicBezTo>
                    <a:pt x="71" y="27"/>
                    <a:pt x="72" y="26"/>
                    <a:pt x="73" y="27"/>
                  </a:cubicBezTo>
                  <a:cubicBezTo>
                    <a:pt x="74" y="28"/>
                    <a:pt x="74" y="30"/>
                    <a:pt x="73" y="30"/>
                  </a:cubicBezTo>
                  <a:cubicBezTo>
                    <a:pt x="70" y="31"/>
                    <a:pt x="68" y="31"/>
                    <a:pt x="65" y="31"/>
                  </a:cubicBezTo>
                  <a:cubicBezTo>
                    <a:pt x="61" y="32"/>
                    <a:pt x="57" y="32"/>
                    <a:pt x="54" y="35"/>
                  </a:cubicBezTo>
                  <a:cubicBezTo>
                    <a:pt x="52" y="37"/>
                    <a:pt x="55" y="40"/>
                    <a:pt x="54" y="42"/>
                  </a:cubicBezTo>
                  <a:cubicBezTo>
                    <a:pt x="49" y="47"/>
                    <a:pt x="43" y="52"/>
                    <a:pt x="37" y="56"/>
                  </a:cubicBezTo>
                  <a:cubicBezTo>
                    <a:pt x="34" y="58"/>
                    <a:pt x="29" y="57"/>
                    <a:pt x="25" y="59"/>
                  </a:cubicBezTo>
                  <a:cubicBezTo>
                    <a:pt x="23" y="61"/>
                    <a:pt x="25" y="65"/>
                    <a:pt x="23" y="66"/>
                  </a:cubicBezTo>
                  <a:cubicBezTo>
                    <a:pt x="22" y="67"/>
                    <a:pt x="20" y="64"/>
                    <a:pt x="19" y="65"/>
                  </a:cubicBezTo>
                  <a:cubicBezTo>
                    <a:pt x="18" y="66"/>
                    <a:pt x="21" y="68"/>
                    <a:pt x="21" y="70"/>
                  </a:cubicBezTo>
                  <a:cubicBezTo>
                    <a:pt x="20" y="73"/>
                    <a:pt x="19" y="76"/>
                    <a:pt x="16" y="78"/>
                  </a:cubicBezTo>
                  <a:cubicBezTo>
                    <a:pt x="13" y="78"/>
                    <a:pt x="12" y="75"/>
                    <a:pt x="9" y="74"/>
                  </a:cubicBezTo>
                  <a:cubicBezTo>
                    <a:pt x="9" y="74"/>
                    <a:pt x="9" y="75"/>
                    <a:pt x="8" y="75"/>
                  </a:cubicBezTo>
                  <a:cubicBezTo>
                    <a:pt x="7" y="75"/>
                    <a:pt x="5" y="75"/>
                    <a:pt x="4" y="75"/>
                  </a:cubicBezTo>
                  <a:cubicBezTo>
                    <a:pt x="2" y="74"/>
                    <a:pt x="1" y="72"/>
                    <a:pt x="0" y="70"/>
                  </a:cubicBezTo>
                  <a:cubicBezTo>
                    <a:pt x="1" y="73"/>
                    <a:pt x="0" y="76"/>
                    <a:pt x="2" y="78"/>
                  </a:cubicBezTo>
                  <a:cubicBezTo>
                    <a:pt x="4" y="81"/>
                    <a:pt x="8" y="82"/>
                    <a:pt x="11" y="84"/>
                  </a:cubicBezTo>
                  <a:cubicBezTo>
                    <a:pt x="12" y="85"/>
                    <a:pt x="12" y="87"/>
                    <a:pt x="13" y="87"/>
                  </a:cubicBezTo>
                  <a:cubicBezTo>
                    <a:pt x="15" y="87"/>
                    <a:pt x="17" y="85"/>
                    <a:pt x="19" y="84"/>
                  </a:cubicBezTo>
                  <a:cubicBezTo>
                    <a:pt x="22" y="84"/>
                    <a:pt x="25" y="86"/>
                    <a:pt x="28" y="86"/>
                  </a:cubicBezTo>
                  <a:cubicBezTo>
                    <a:pt x="30" y="85"/>
                    <a:pt x="32" y="84"/>
                    <a:pt x="33" y="83"/>
                  </a:cubicBezTo>
                  <a:cubicBezTo>
                    <a:pt x="34" y="82"/>
                    <a:pt x="32" y="79"/>
                    <a:pt x="33" y="79"/>
                  </a:cubicBezTo>
                  <a:cubicBezTo>
                    <a:pt x="36" y="77"/>
                    <a:pt x="39" y="78"/>
                    <a:pt x="42" y="78"/>
                  </a:cubicBezTo>
                  <a:cubicBezTo>
                    <a:pt x="42" y="78"/>
                    <a:pt x="41" y="80"/>
                    <a:pt x="41" y="80"/>
                  </a:cubicBezTo>
                  <a:cubicBezTo>
                    <a:pt x="42" y="81"/>
                    <a:pt x="43" y="79"/>
                    <a:pt x="45" y="79"/>
                  </a:cubicBezTo>
                  <a:cubicBezTo>
                    <a:pt x="47" y="80"/>
                    <a:pt x="48" y="83"/>
                    <a:pt x="50" y="83"/>
                  </a:cubicBezTo>
                  <a:cubicBezTo>
                    <a:pt x="52" y="82"/>
                    <a:pt x="52" y="79"/>
                    <a:pt x="54" y="79"/>
                  </a:cubicBezTo>
                  <a:cubicBezTo>
                    <a:pt x="57" y="78"/>
                    <a:pt x="60" y="80"/>
                    <a:pt x="62" y="79"/>
                  </a:cubicBezTo>
                  <a:cubicBezTo>
                    <a:pt x="63" y="78"/>
                    <a:pt x="61" y="76"/>
                    <a:pt x="62" y="74"/>
                  </a:cubicBezTo>
                  <a:cubicBezTo>
                    <a:pt x="64" y="70"/>
                    <a:pt x="67" y="66"/>
                    <a:pt x="69" y="62"/>
                  </a:cubicBezTo>
                  <a:cubicBezTo>
                    <a:pt x="71" y="59"/>
                    <a:pt x="74" y="56"/>
                    <a:pt x="75" y="53"/>
                  </a:cubicBezTo>
                  <a:cubicBezTo>
                    <a:pt x="76" y="49"/>
                    <a:pt x="73" y="45"/>
                    <a:pt x="75" y="42"/>
                  </a:cubicBezTo>
                  <a:cubicBezTo>
                    <a:pt x="77" y="39"/>
                    <a:pt x="81" y="39"/>
                    <a:pt x="84" y="39"/>
                  </a:cubicBezTo>
                  <a:cubicBezTo>
                    <a:pt x="86" y="38"/>
                    <a:pt x="87" y="41"/>
                    <a:pt x="89" y="42"/>
                  </a:cubicBezTo>
                  <a:cubicBezTo>
                    <a:pt x="91" y="42"/>
                    <a:pt x="94" y="40"/>
                    <a:pt x="96" y="40"/>
                  </a:cubicBezTo>
                  <a:cubicBezTo>
                    <a:pt x="99" y="41"/>
                    <a:pt x="101" y="42"/>
                    <a:pt x="103" y="4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70" name="Freeform 2635"/>
            <p:cNvSpPr>
              <a:spLocks noChangeAspect="1"/>
            </p:cNvSpPr>
            <p:nvPr/>
          </p:nvSpPr>
          <p:spPr bwMode="auto">
            <a:xfrm>
              <a:off x="27553893" y="11763143"/>
              <a:ext cx="441196" cy="535873"/>
            </a:xfrm>
            <a:custGeom>
              <a:avLst/>
              <a:gdLst>
                <a:gd name="T0" fmla="*/ 26 w 55"/>
                <a:gd name="T1" fmla="*/ 8 h 73"/>
                <a:gd name="T2" fmla="*/ 32 w 55"/>
                <a:gd name="T3" fmla="*/ 14 h 73"/>
                <a:gd name="T4" fmla="*/ 37 w 55"/>
                <a:gd name="T5" fmla="*/ 20 h 73"/>
                <a:gd name="T6" fmla="*/ 41 w 55"/>
                <a:gd name="T7" fmla="*/ 20 h 73"/>
                <a:gd name="T8" fmla="*/ 50 w 55"/>
                <a:gd name="T9" fmla="*/ 35 h 73"/>
                <a:gd name="T10" fmla="*/ 49 w 55"/>
                <a:gd name="T11" fmla="*/ 48 h 73"/>
                <a:gd name="T12" fmla="*/ 50 w 55"/>
                <a:gd name="T13" fmla="*/ 57 h 73"/>
                <a:gd name="T14" fmla="*/ 50 w 55"/>
                <a:gd name="T15" fmla="*/ 66 h 73"/>
                <a:gd name="T16" fmla="*/ 58 w 55"/>
                <a:gd name="T17" fmla="*/ 71 h 73"/>
                <a:gd name="T18" fmla="*/ 59 w 55"/>
                <a:gd name="T19" fmla="*/ 76 h 73"/>
                <a:gd name="T20" fmla="*/ 66 w 55"/>
                <a:gd name="T21" fmla="*/ 87 h 73"/>
                <a:gd name="T22" fmla="*/ 62 w 55"/>
                <a:gd name="T23" fmla="*/ 87 h 73"/>
                <a:gd name="T24" fmla="*/ 60 w 55"/>
                <a:gd name="T25" fmla="*/ 83 h 73"/>
                <a:gd name="T26" fmla="*/ 52 w 55"/>
                <a:gd name="T27" fmla="*/ 86 h 73"/>
                <a:gd name="T28" fmla="*/ 40 w 55"/>
                <a:gd name="T29" fmla="*/ 81 h 73"/>
                <a:gd name="T30" fmla="*/ 23 w 55"/>
                <a:gd name="T31" fmla="*/ 72 h 73"/>
                <a:gd name="T32" fmla="*/ 17 w 55"/>
                <a:gd name="T33" fmla="*/ 68 h 73"/>
                <a:gd name="T34" fmla="*/ 19 w 55"/>
                <a:gd name="T35" fmla="*/ 59 h 73"/>
                <a:gd name="T36" fmla="*/ 10 w 55"/>
                <a:gd name="T37" fmla="*/ 49 h 73"/>
                <a:gd name="T38" fmla="*/ 11 w 55"/>
                <a:gd name="T39" fmla="*/ 46 h 73"/>
                <a:gd name="T40" fmla="*/ 7 w 55"/>
                <a:gd name="T41" fmla="*/ 42 h 73"/>
                <a:gd name="T42" fmla="*/ 8 w 55"/>
                <a:gd name="T43" fmla="*/ 31 h 73"/>
                <a:gd name="T44" fmla="*/ 4 w 55"/>
                <a:gd name="T45" fmla="*/ 28 h 73"/>
                <a:gd name="T46" fmla="*/ 4 w 55"/>
                <a:gd name="T47" fmla="*/ 13 h 73"/>
                <a:gd name="T48" fmla="*/ 0 w 55"/>
                <a:gd name="T49" fmla="*/ 5 h 73"/>
                <a:gd name="T50" fmla="*/ 2 w 55"/>
                <a:gd name="T51" fmla="*/ 0 h 73"/>
                <a:gd name="T52" fmla="*/ 5 w 55"/>
                <a:gd name="T53" fmla="*/ 5 h 73"/>
                <a:gd name="T54" fmla="*/ 10 w 55"/>
                <a:gd name="T55" fmla="*/ 5 h 73"/>
                <a:gd name="T56" fmla="*/ 14 w 55"/>
                <a:gd name="T57" fmla="*/ 8 h 73"/>
                <a:gd name="T58" fmla="*/ 12 w 55"/>
                <a:gd name="T59" fmla="*/ 17 h 73"/>
                <a:gd name="T60" fmla="*/ 14 w 55"/>
                <a:gd name="T61" fmla="*/ 20 h 73"/>
                <a:gd name="T62" fmla="*/ 22 w 55"/>
                <a:gd name="T63" fmla="*/ 16 h 73"/>
                <a:gd name="T64" fmla="*/ 25 w 55"/>
                <a:gd name="T65" fmla="*/ 14 h 73"/>
                <a:gd name="T66" fmla="*/ 26 w 55"/>
                <a:gd name="T67" fmla="*/ 8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
                <a:gd name="T103" fmla="*/ 0 h 73"/>
                <a:gd name="T104" fmla="*/ 55 w 55"/>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 h="73">
                  <a:moveTo>
                    <a:pt x="22" y="7"/>
                  </a:moveTo>
                  <a:cubicBezTo>
                    <a:pt x="24" y="9"/>
                    <a:pt x="25" y="11"/>
                    <a:pt x="27" y="12"/>
                  </a:cubicBezTo>
                  <a:cubicBezTo>
                    <a:pt x="28" y="14"/>
                    <a:pt x="29" y="16"/>
                    <a:pt x="31" y="17"/>
                  </a:cubicBezTo>
                  <a:cubicBezTo>
                    <a:pt x="32" y="18"/>
                    <a:pt x="34" y="16"/>
                    <a:pt x="34" y="17"/>
                  </a:cubicBezTo>
                  <a:cubicBezTo>
                    <a:pt x="37" y="20"/>
                    <a:pt x="41" y="24"/>
                    <a:pt x="42" y="29"/>
                  </a:cubicBezTo>
                  <a:cubicBezTo>
                    <a:pt x="43" y="32"/>
                    <a:pt x="41" y="36"/>
                    <a:pt x="41" y="40"/>
                  </a:cubicBezTo>
                  <a:cubicBezTo>
                    <a:pt x="41" y="43"/>
                    <a:pt x="42" y="45"/>
                    <a:pt x="42" y="47"/>
                  </a:cubicBezTo>
                  <a:cubicBezTo>
                    <a:pt x="42" y="50"/>
                    <a:pt x="41" y="53"/>
                    <a:pt x="42" y="55"/>
                  </a:cubicBezTo>
                  <a:cubicBezTo>
                    <a:pt x="43" y="57"/>
                    <a:pt x="47" y="57"/>
                    <a:pt x="48" y="59"/>
                  </a:cubicBezTo>
                  <a:cubicBezTo>
                    <a:pt x="49" y="60"/>
                    <a:pt x="49" y="62"/>
                    <a:pt x="49" y="63"/>
                  </a:cubicBezTo>
                  <a:cubicBezTo>
                    <a:pt x="51" y="67"/>
                    <a:pt x="54" y="68"/>
                    <a:pt x="55" y="72"/>
                  </a:cubicBezTo>
                  <a:cubicBezTo>
                    <a:pt x="53" y="72"/>
                    <a:pt x="53" y="73"/>
                    <a:pt x="52" y="72"/>
                  </a:cubicBezTo>
                  <a:cubicBezTo>
                    <a:pt x="51" y="71"/>
                    <a:pt x="51" y="68"/>
                    <a:pt x="50" y="69"/>
                  </a:cubicBezTo>
                  <a:cubicBezTo>
                    <a:pt x="48" y="70"/>
                    <a:pt x="46" y="72"/>
                    <a:pt x="43" y="71"/>
                  </a:cubicBezTo>
                  <a:cubicBezTo>
                    <a:pt x="38" y="71"/>
                    <a:pt x="38" y="70"/>
                    <a:pt x="33" y="67"/>
                  </a:cubicBezTo>
                  <a:cubicBezTo>
                    <a:pt x="28" y="65"/>
                    <a:pt x="23" y="62"/>
                    <a:pt x="19" y="60"/>
                  </a:cubicBezTo>
                  <a:cubicBezTo>
                    <a:pt x="17" y="59"/>
                    <a:pt x="14" y="58"/>
                    <a:pt x="14" y="56"/>
                  </a:cubicBezTo>
                  <a:cubicBezTo>
                    <a:pt x="13" y="53"/>
                    <a:pt x="17" y="51"/>
                    <a:pt x="16" y="49"/>
                  </a:cubicBezTo>
                  <a:cubicBezTo>
                    <a:pt x="14" y="45"/>
                    <a:pt x="10" y="44"/>
                    <a:pt x="8" y="41"/>
                  </a:cubicBezTo>
                  <a:cubicBezTo>
                    <a:pt x="7" y="40"/>
                    <a:pt x="9" y="39"/>
                    <a:pt x="9" y="38"/>
                  </a:cubicBezTo>
                  <a:cubicBezTo>
                    <a:pt x="9" y="37"/>
                    <a:pt x="6" y="36"/>
                    <a:pt x="6" y="35"/>
                  </a:cubicBezTo>
                  <a:cubicBezTo>
                    <a:pt x="5" y="32"/>
                    <a:pt x="7" y="29"/>
                    <a:pt x="7" y="26"/>
                  </a:cubicBezTo>
                  <a:cubicBezTo>
                    <a:pt x="6" y="25"/>
                    <a:pt x="4" y="25"/>
                    <a:pt x="3" y="23"/>
                  </a:cubicBezTo>
                  <a:cubicBezTo>
                    <a:pt x="2" y="19"/>
                    <a:pt x="3" y="15"/>
                    <a:pt x="3" y="11"/>
                  </a:cubicBezTo>
                  <a:cubicBezTo>
                    <a:pt x="2" y="9"/>
                    <a:pt x="1" y="7"/>
                    <a:pt x="0" y="4"/>
                  </a:cubicBezTo>
                  <a:cubicBezTo>
                    <a:pt x="1" y="3"/>
                    <a:pt x="1" y="0"/>
                    <a:pt x="2" y="0"/>
                  </a:cubicBezTo>
                  <a:cubicBezTo>
                    <a:pt x="4" y="0"/>
                    <a:pt x="3" y="3"/>
                    <a:pt x="4" y="4"/>
                  </a:cubicBezTo>
                  <a:cubicBezTo>
                    <a:pt x="5" y="5"/>
                    <a:pt x="7" y="4"/>
                    <a:pt x="8" y="4"/>
                  </a:cubicBezTo>
                  <a:cubicBezTo>
                    <a:pt x="9" y="5"/>
                    <a:pt x="11" y="6"/>
                    <a:pt x="12" y="7"/>
                  </a:cubicBezTo>
                  <a:cubicBezTo>
                    <a:pt x="12" y="9"/>
                    <a:pt x="10" y="11"/>
                    <a:pt x="10" y="14"/>
                  </a:cubicBezTo>
                  <a:cubicBezTo>
                    <a:pt x="10" y="15"/>
                    <a:pt x="10" y="17"/>
                    <a:pt x="12" y="17"/>
                  </a:cubicBezTo>
                  <a:cubicBezTo>
                    <a:pt x="14" y="16"/>
                    <a:pt x="15" y="14"/>
                    <a:pt x="18" y="13"/>
                  </a:cubicBezTo>
                  <a:cubicBezTo>
                    <a:pt x="19" y="12"/>
                    <a:pt x="21" y="13"/>
                    <a:pt x="21" y="12"/>
                  </a:cubicBezTo>
                  <a:cubicBezTo>
                    <a:pt x="22" y="10"/>
                    <a:pt x="22" y="9"/>
                    <a:pt x="22" y="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71" name="Freeform 2636"/>
            <p:cNvSpPr>
              <a:spLocks noChangeAspect="1"/>
            </p:cNvSpPr>
            <p:nvPr/>
          </p:nvSpPr>
          <p:spPr bwMode="auto">
            <a:xfrm>
              <a:off x="27204268" y="10307494"/>
              <a:ext cx="857416" cy="1583618"/>
            </a:xfrm>
            <a:custGeom>
              <a:avLst/>
              <a:gdLst>
                <a:gd name="T0" fmla="*/ 68 w 107"/>
                <a:gd name="T1" fmla="*/ 236 h 216"/>
                <a:gd name="T2" fmla="*/ 51 w 107"/>
                <a:gd name="T3" fmla="*/ 219 h 216"/>
                <a:gd name="T4" fmla="*/ 43 w 107"/>
                <a:gd name="T5" fmla="*/ 194 h 216"/>
                <a:gd name="T6" fmla="*/ 35 w 107"/>
                <a:gd name="T7" fmla="*/ 180 h 216"/>
                <a:gd name="T8" fmla="*/ 46 w 107"/>
                <a:gd name="T9" fmla="*/ 144 h 216"/>
                <a:gd name="T10" fmla="*/ 47 w 107"/>
                <a:gd name="T11" fmla="*/ 118 h 216"/>
                <a:gd name="T12" fmla="*/ 60 w 107"/>
                <a:gd name="T13" fmla="*/ 118 h 216"/>
                <a:gd name="T14" fmla="*/ 58 w 107"/>
                <a:gd name="T15" fmla="*/ 135 h 216"/>
                <a:gd name="T16" fmla="*/ 68 w 107"/>
                <a:gd name="T17" fmla="*/ 137 h 216"/>
                <a:gd name="T18" fmla="*/ 78 w 107"/>
                <a:gd name="T19" fmla="*/ 144 h 216"/>
                <a:gd name="T20" fmla="*/ 88 w 107"/>
                <a:gd name="T21" fmla="*/ 145 h 216"/>
                <a:gd name="T22" fmla="*/ 83 w 107"/>
                <a:gd name="T23" fmla="*/ 130 h 216"/>
                <a:gd name="T24" fmla="*/ 84 w 107"/>
                <a:gd name="T25" fmla="*/ 118 h 216"/>
                <a:gd name="T26" fmla="*/ 101 w 107"/>
                <a:gd name="T27" fmla="*/ 106 h 216"/>
                <a:gd name="T28" fmla="*/ 122 w 107"/>
                <a:gd name="T29" fmla="*/ 108 h 216"/>
                <a:gd name="T30" fmla="*/ 125 w 107"/>
                <a:gd name="T31" fmla="*/ 89 h 216"/>
                <a:gd name="T32" fmla="*/ 125 w 107"/>
                <a:gd name="T33" fmla="*/ 77 h 216"/>
                <a:gd name="T34" fmla="*/ 112 w 107"/>
                <a:gd name="T35" fmla="*/ 59 h 216"/>
                <a:gd name="T36" fmla="*/ 102 w 107"/>
                <a:gd name="T37" fmla="*/ 43 h 216"/>
                <a:gd name="T38" fmla="*/ 94 w 107"/>
                <a:gd name="T39" fmla="*/ 35 h 216"/>
                <a:gd name="T40" fmla="*/ 81 w 107"/>
                <a:gd name="T41" fmla="*/ 43 h 216"/>
                <a:gd name="T42" fmla="*/ 76 w 107"/>
                <a:gd name="T43" fmla="*/ 43 h 216"/>
                <a:gd name="T44" fmla="*/ 63 w 107"/>
                <a:gd name="T45" fmla="*/ 44 h 216"/>
                <a:gd name="T46" fmla="*/ 54 w 107"/>
                <a:gd name="T47" fmla="*/ 36 h 216"/>
                <a:gd name="T48" fmla="*/ 55 w 107"/>
                <a:gd name="T49" fmla="*/ 22 h 216"/>
                <a:gd name="T50" fmla="*/ 42 w 107"/>
                <a:gd name="T51" fmla="*/ 12 h 216"/>
                <a:gd name="T52" fmla="*/ 41 w 107"/>
                <a:gd name="T53" fmla="*/ 0 h 216"/>
                <a:gd name="T54" fmla="*/ 29 w 107"/>
                <a:gd name="T55" fmla="*/ 1 h 216"/>
                <a:gd name="T56" fmla="*/ 22 w 107"/>
                <a:gd name="T57" fmla="*/ 11 h 216"/>
                <a:gd name="T58" fmla="*/ 5 w 107"/>
                <a:gd name="T59" fmla="*/ 30 h 216"/>
                <a:gd name="T60" fmla="*/ 5 w 107"/>
                <a:gd name="T61" fmla="*/ 35 h 216"/>
                <a:gd name="T62" fmla="*/ 14 w 107"/>
                <a:gd name="T63" fmla="*/ 60 h 216"/>
                <a:gd name="T64" fmla="*/ 22 w 107"/>
                <a:gd name="T65" fmla="*/ 71 h 216"/>
                <a:gd name="T66" fmla="*/ 19 w 107"/>
                <a:gd name="T67" fmla="*/ 89 h 216"/>
                <a:gd name="T68" fmla="*/ 30 w 107"/>
                <a:gd name="T69" fmla="*/ 112 h 216"/>
                <a:gd name="T70" fmla="*/ 30 w 107"/>
                <a:gd name="T71" fmla="*/ 126 h 216"/>
                <a:gd name="T72" fmla="*/ 35 w 107"/>
                <a:gd name="T73" fmla="*/ 159 h 216"/>
                <a:gd name="T74" fmla="*/ 24 w 107"/>
                <a:gd name="T75" fmla="*/ 181 h 216"/>
                <a:gd name="T76" fmla="*/ 19 w 107"/>
                <a:gd name="T77" fmla="*/ 207 h 216"/>
                <a:gd name="T78" fmla="*/ 25 w 107"/>
                <a:gd name="T79" fmla="*/ 209 h 216"/>
                <a:gd name="T80" fmla="*/ 35 w 107"/>
                <a:gd name="T81" fmla="*/ 225 h 216"/>
                <a:gd name="T82" fmla="*/ 46 w 107"/>
                <a:gd name="T83" fmla="*/ 230 h 216"/>
                <a:gd name="T84" fmla="*/ 49 w 107"/>
                <a:gd name="T85" fmla="*/ 241 h 216"/>
                <a:gd name="T86" fmla="*/ 58 w 107"/>
                <a:gd name="T87" fmla="*/ 243 h 216"/>
                <a:gd name="T88" fmla="*/ 65 w 107"/>
                <a:gd name="T89" fmla="*/ 255 h 216"/>
                <a:gd name="T90" fmla="*/ 78 w 107"/>
                <a:gd name="T91" fmla="*/ 253 h 2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7"/>
                <a:gd name="T139" fmla="*/ 0 h 216"/>
                <a:gd name="T140" fmla="*/ 107 w 107"/>
                <a:gd name="T141" fmla="*/ 216 h 2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7" h="216">
                  <a:moveTo>
                    <a:pt x="66" y="206"/>
                  </a:moveTo>
                  <a:cubicBezTo>
                    <a:pt x="65" y="205"/>
                    <a:pt x="63" y="202"/>
                    <a:pt x="62" y="200"/>
                  </a:cubicBezTo>
                  <a:cubicBezTo>
                    <a:pt x="60" y="199"/>
                    <a:pt x="58" y="198"/>
                    <a:pt x="56" y="197"/>
                  </a:cubicBezTo>
                  <a:cubicBezTo>
                    <a:pt x="54" y="196"/>
                    <a:pt x="51" y="197"/>
                    <a:pt x="49" y="196"/>
                  </a:cubicBezTo>
                  <a:cubicBezTo>
                    <a:pt x="46" y="194"/>
                    <a:pt x="45" y="191"/>
                    <a:pt x="43" y="188"/>
                  </a:cubicBezTo>
                  <a:cubicBezTo>
                    <a:pt x="42" y="187"/>
                    <a:pt x="42" y="185"/>
                    <a:pt x="42" y="183"/>
                  </a:cubicBezTo>
                  <a:cubicBezTo>
                    <a:pt x="41" y="182"/>
                    <a:pt x="41" y="180"/>
                    <a:pt x="41" y="178"/>
                  </a:cubicBezTo>
                  <a:cubicBezTo>
                    <a:pt x="40" y="175"/>
                    <a:pt x="41" y="172"/>
                    <a:pt x="41" y="169"/>
                  </a:cubicBezTo>
                  <a:cubicBezTo>
                    <a:pt x="40" y="166"/>
                    <a:pt x="38" y="164"/>
                    <a:pt x="36" y="162"/>
                  </a:cubicBezTo>
                  <a:cubicBezTo>
                    <a:pt x="34" y="162"/>
                    <a:pt x="32" y="165"/>
                    <a:pt x="30" y="164"/>
                  </a:cubicBezTo>
                  <a:cubicBezTo>
                    <a:pt x="28" y="162"/>
                    <a:pt x="28" y="159"/>
                    <a:pt x="28" y="157"/>
                  </a:cubicBezTo>
                  <a:cubicBezTo>
                    <a:pt x="28" y="155"/>
                    <a:pt x="28" y="152"/>
                    <a:pt x="29" y="150"/>
                  </a:cubicBezTo>
                  <a:cubicBezTo>
                    <a:pt x="29" y="147"/>
                    <a:pt x="29" y="145"/>
                    <a:pt x="30" y="142"/>
                  </a:cubicBezTo>
                  <a:cubicBezTo>
                    <a:pt x="31" y="138"/>
                    <a:pt x="33" y="134"/>
                    <a:pt x="34" y="130"/>
                  </a:cubicBezTo>
                  <a:cubicBezTo>
                    <a:pt x="36" y="126"/>
                    <a:pt x="38" y="124"/>
                    <a:pt x="38" y="120"/>
                  </a:cubicBezTo>
                  <a:cubicBezTo>
                    <a:pt x="39" y="117"/>
                    <a:pt x="37" y="114"/>
                    <a:pt x="37" y="111"/>
                  </a:cubicBezTo>
                  <a:cubicBezTo>
                    <a:pt x="37" y="110"/>
                    <a:pt x="39" y="109"/>
                    <a:pt x="39" y="108"/>
                  </a:cubicBezTo>
                  <a:cubicBezTo>
                    <a:pt x="40" y="104"/>
                    <a:pt x="38" y="101"/>
                    <a:pt x="39" y="98"/>
                  </a:cubicBezTo>
                  <a:cubicBezTo>
                    <a:pt x="39" y="97"/>
                    <a:pt x="41" y="97"/>
                    <a:pt x="42" y="97"/>
                  </a:cubicBezTo>
                  <a:cubicBezTo>
                    <a:pt x="43" y="97"/>
                    <a:pt x="44" y="98"/>
                    <a:pt x="45" y="98"/>
                  </a:cubicBezTo>
                  <a:cubicBezTo>
                    <a:pt x="47" y="99"/>
                    <a:pt x="49" y="97"/>
                    <a:pt x="50" y="98"/>
                  </a:cubicBezTo>
                  <a:cubicBezTo>
                    <a:pt x="50" y="100"/>
                    <a:pt x="48" y="101"/>
                    <a:pt x="47" y="103"/>
                  </a:cubicBezTo>
                  <a:cubicBezTo>
                    <a:pt x="47" y="105"/>
                    <a:pt x="48" y="106"/>
                    <a:pt x="49" y="107"/>
                  </a:cubicBezTo>
                  <a:cubicBezTo>
                    <a:pt x="49" y="109"/>
                    <a:pt x="48" y="111"/>
                    <a:pt x="48" y="113"/>
                  </a:cubicBezTo>
                  <a:cubicBezTo>
                    <a:pt x="48" y="114"/>
                    <a:pt x="49" y="114"/>
                    <a:pt x="50" y="114"/>
                  </a:cubicBezTo>
                  <a:cubicBezTo>
                    <a:pt x="50" y="114"/>
                    <a:pt x="51" y="113"/>
                    <a:pt x="51" y="113"/>
                  </a:cubicBezTo>
                  <a:cubicBezTo>
                    <a:pt x="53" y="113"/>
                    <a:pt x="54" y="114"/>
                    <a:pt x="56" y="114"/>
                  </a:cubicBezTo>
                  <a:cubicBezTo>
                    <a:pt x="58" y="114"/>
                    <a:pt x="59" y="112"/>
                    <a:pt x="61" y="113"/>
                  </a:cubicBezTo>
                  <a:cubicBezTo>
                    <a:pt x="63" y="114"/>
                    <a:pt x="65" y="116"/>
                    <a:pt x="66" y="118"/>
                  </a:cubicBezTo>
                  <a:cubicBezTo>
                    <a:pt x="66" y="118"/>
                    <a:pt x="65" y="119"/>
                    <a:pt x="65" y="120"/>
                  </a:cubicBezTo>
                  <a:cubicBezTo>
                    <a:pt x="65" y="121"/>
                    <a:pt x="65" y="123"/>
                    <a:pt x="67" y="123"/>
                  </a:cubicBezTo>
                  <a:cubicBezTo>
                    <a:pt x="67" y="124"/>
                    <a:pt x="68" y="122"/>
                    <a:pt x="69" y="122"/>
                  </a:cubicBezTo>
                  <a:cubicBezTo>
                    <a:pt x="70" y="121"/>
                    <a:pt x="72" y="121"/>
                    <a:pt x="73" y="121"/>
                  </a:cubicBezTo>
                  <a:cubicBezTo>
                    <a:pt x="73" y="119"/>
                    <a:pt x="73" y="117"/>
                    <a:pt x="72" y="115"/>
                  </a:cubicBezTo>
                  <a:cubicBezTo>
                    <a:pt x="71" y="114"/>
                    <a:pt x="69" y="114"/>
                    <a:pt x="69" y="112"/>
                  </a:cubicBezTo>
                  <a:cubicBezTo>
                    <a:pt x="68" y="111"/>
                    <a:pt x="69" y="110"/>
                    <a:pt x="69" y="108"/>
                  </a:cubicBezTo>
                  <a:cubicBezTo>
                    <a:pt x="69" y="107"/>
                    <a:pt x="68" y="106"/>
                    <a:pt x="67" y="104"/>
                  </a:cubicBezTo>
                  <a:cubicBezTo>
                    <a:pt x="67" y="102"/>
                    <a:pt x="67" y="100"/>
                    <a:pt x="68" y="98"/>
                  </a:cubicBezTo>
                  <a:cubicBezTo>
                    <a:pt x="68" y="97"/>
                    <a:pt x="70" y="98"/>
                    <a:pt x="70" y="98"/>
                  </a:cubicBezTo>
                  <a:cubicBezTo>
                    <a:pt x="72" y="96"/>
                    <a:pt x="72" y="93"/>
                    <a:pt x="74" y="92"/>
                  </a:cubicBezTo>
                  <a:cubicBezTo>
                    <a:pt x="76" y="90"/>
                    <a:pt x="78" y="88"/>
                    <a:pt x="80" y="87"/>
                  </a:cubicBezTo>
                  <a:cubicBezTo>
                    <a:pt x="81" y="87"/>
                    <a:pt x="83" y="87"/>
                    <a:pt x="84" y="88"/>
                  </a:cubicBezTo>
                  <a:cubicBezTo>
                    <a:pt x="85" y="88"/>
                    <a:pt x="86" y="88"/>
                    <a:pt x="87" y="88"/>
                  </a:cubicBezTo>
                  <a:cubicBezTo>
                    <a:pt x="90" y="88"/>
                    <a:pt x="93" y="87"/>
                    <a:pt x="96" y="88"/>
                  </a:cubicBezTo>
                  <a:cubicBezTo>
                    <a:pt x="98" y="88"/>
                    <a:pt x="100" y="89"/>
                    <a:pt x="101" y="90"/>
                  </a:cubicBezTo>
                  <a:cubicBezTo>
                    <a:pt x="102" y="90"/>
                    <a:pt x="102" y="89"/>
                    <a:pt x="103" y="88"/>
                  </a:cubicBezTo>
                  <a:cubicBezTo>
                    <a:pt x="104" y="88"/>
                    <a:pt x="105" y="87"/>
                    <a:pt x="105" y="86"/>
                  </a:cubicBezTo>
                  <a:cubicBezTo>
                    <a:pt x="106" y="82"/>
                    <a:pt x="104" y="78"/>
                    <a:pt x="104" y="74"/>
                  </a:cubicBezTo>
                  <a:cubicBezTo>
                    <a:pt x="105" y="72"/>
                    <a:pt x="107" y="71"/>
                    <a:pt x="107" y="70"/>
                  </a:cubicBezTo>
                  <a:cubicBezTo>
                    <a:pt x="107" y="68"/>
                    <a:pt x="104" y="68"/>
                    <a:pt x="104" y="66"/>
                  </a:cubicBezTo>
                  <a:cubicBezTo>
                    <a:pt x="103" y="66"/>
                    <a:pt x="105" y="64"/>
                    <a:pt x="104" y="64"/>
                  </a:cubicBezTo>
                  <a:cubicBezTo>
                    <a:pt x="103" y="63"/>
                    <a:pt x="101" y="64"/>
                    <a:pt x="100" y="63"/>
                  </a:cubicBezTo>
                  <a:cubicBezTo>
                    <a:pt x="98" y="61"/>
                    <a:pt x="96" y="60"/>
                    <a:pt x="95" y="58"/>
                  </a:cubicBezTo>
                  <a:cubicBezTo>
                    <a:pt x="94" y="55"/>
                    <a:pt x="93" y="52"/>
                    <a:pt x="93" y="49"/>
                  </a:cubicBezTo>
                  <a:cubicBezTo>
                    <a:pt x="92" y="47"/>
                    <a:pt x="95" y="45"/>
                    <a:pt x="94" y="44"/>
                  </a:cubicBezTo>
                  <a:cubicBezTo>
                    <a:pt x="93" y="42"/>
                    <a:pt x="91" y="41"/>
                    <a:pt x="89" y="40"/>
                  </a:cubicBezTo>
                  <a:cubicBezTo>
                    <a:pt x="88" y="38"/>
                    <a:pt x="86" y="38"/>
                    <a:pt x="85" y="36"/>
                  </a:cubicBezTo>
                  <a:cubicBezTo>
                    <a:pt x="84" y="34"/>
                    <a:pt x="85" y="32"/>
                    <a:pt x="83" y="30"/>
                  </a:cubicBezTo>
                  <a:cubicBezTo>
                    <a:pt x="83" y="29"/>
                    <a:pt x="82" y="31"/>
                    <a:pt x="81" y="31"/>
                  </a:cubicBezTo>
                  <a:cubicBezTo>
                    <a:pt x="80" y="31"/>
                    <a:pt x="79" y="29"/>
                    <a:pt x="78" y="29"/>
                  </a:cubicBezTo>
                  <a:cubicBezTo>
                    <a:pt x="77" y="28"/>
                    <a:pt x="75" y="28"/>
                    <a:pt x="73" y="29"/>
                  </a:cubicBezTo>
                  <a:cubicBezTo>
                    <a:pt x="72" y="30"/>
                    <a:pt x="72" y="33"/>
                    <a:pt x="71" y="35"/>
                  </a:cubicBezTo>
                  <a:cubicBezTo>
                    <a:pt x="70" y="36"/>
                    <a:pt x="68" y="35"/>
                    <a:pt x="67" y="36"/>
                  </a:cubicBezTo>
                  <a:cubicBezTo>
                    <a:pt x="66" y="37"/>
                    <a:pt x="67" y="39"/>
                    <a:pt x="65" y="40"/>
                  </a:cubicBezTo>
                  <a:cubicBezTo>
                    <a:pt x="64" y="41"/>
                    <a:pt x="62" y="41"/>
                    <a:pt x="62" y="40"/>
                  </a:cubicBezTo>
                  <a:cubicBezTo>
                    <a:pt x="61" y="39"/>
                    <a:pt x="63" y="37"/>
                    <a:pt x="63" y="36"/>
                  </a:cubicBezTo>
                  <a:cubicBezTo>
                    <a:pt x="62" y="34"/>
                    <a:pt x="59" y="33"/>
                    <a:pt x="57" y="32"/>
                  </a:cubicBezTo>
                  <a:cubicBezTo>
                    <a:pt x="55" y="32"/>
                    <a:pt x="54" y="33"/>
                    <a:pt x="52" y="34"/>
                  </a:cubicBezTo>
                  <a:cubicBezTo>
                    <a:pt x="52" y="35"/>
                    <a:pt x="53" y="36"/>
                    <a:pt x="52" y="37"/>
                  </a:cubicBezTo>
                  <a:cubicBezTo>
                    <a:pt x="51" y="39"/>
                    <a:pt x="49" y="42"/>
                    <a:pt x="46" y="43"/>
                  </a:cubicBezTo>
                  <a:cubicBezTo>
                    <a:pt x="45" y="43"/>
                    <a:pt x="44" y="42"/>
                    <a:pt x="44" y="41"/>
                  </a:cubicBezTo>
                  <a:cubicBezTo>
                    <a:pt x="43" y="37"/>
                    <a:pt x="45" y="33"/>
                    <a:pt x="45" y="30"/>
                  </a:cubicBezTo>
                  <a:cubicBezTo>
                    <a:pt x="45" y="28"/>
                    <a:pt x="44" y="27"/>
                    <a:pt x="44" y="25"/>
                  </a:cubicBezTo>
                  <a:cubicBezTo>
                    <a:pt x="44" y="24"/>
                    <a:pt x="46" y="23"/>
                    <a:pt x="46" y="22"/>
                  </a:cubicBezTo>
                  <a:cubicBezTo>
                    <a:pt x="47" y="20"/>
                    <a:pt x="46" y="19"/>
                    <a:pt x="46" y="18"/>
                  </a:cubicBezTo>
                  <a:cubicBezTo>
                    <a:pt x="46" y="16"/>
                    <a:pt x="48" y="14"/>
                    <a:pt x="47" y="13"/>
                  </a:cubicBezTo>
                  <a:cubicBezTo>
                    <a:pt x="46" y="11"/>
                    <a:pt x="43" y="12"/>
                    <a:pt x="42" y="11"/>
                  </a:cubicBezTo>
                  <a:cubicBezTo>
                    <a:pt x="39" y="11"/>
                    <a:pt x="37" y="11"/>
                    <a:pt x="35" y="10"/>
                  </a:cubicBezTo>
                  <a:cubicBezTo>
                    <a:pt x="34" y="9"/>
                    <a:pt x="37" y="8"/>
                    <a:pt x="37" y="7"/>
                  </a:cubicBezTo>
                  <a:cubicBezTo>
                    <a:pt x="37" y="6"/>
                    <a:pt x="38" y="4"/>
                    <a:pt x="37" y="3"/>
                  </a:cubicBezTo>
                  <a:cubicBezTo>
                    <a:pt x="37" y="2"/>
                    <a:pt x="35" y="0"/>
                    <a:pt x="34" y="0"/>
                  </a:cubicBezTo>
                  <a:cubicBezTo>
                    <a:pt x="33" y="0"/>
                    <a:pt x="32" y="0"/>
                    <a:pt x="31" y="0"/>
                  </a:cubicBezTo>
                  <a:cubicBezTo>
                    <a:pt x="30" y="0"/>
                    <a:pt x="29" y="0"/>
                    <a:pt x="28" y="0"/>
                  </a:cubicBezTo>
                  <a:cubicBezTo>
                    <a:pt x="26" y="0"/>
                    <a:pt x="25" y="0"/>
                    <a:pt x="24" y="1"/>
                  </a:cubicBezTo>
                  <a:cubicBezTo>
                    <a:pt x="23" y="2"/>
                    <a:pt x="25" y="5"/>
                    <a:pt x="24" y="5"/>
                  </a:cubicBezTo>
                  <a:cubicBezTo>
                    <a:pt x="22" y="6"/>
                    <a:pt x="20" y="4"/>
                    <a:pt x="18" y="5"/>
                  </a:cubicBezTo>
                  <a:cubicBezTo>
                    <a:pt x="17" y="6"/>
                    <a:pt x="19" y="8"/>
                    <a:pt x="18" y="9"/>
                  </a:cubicBezTo>
                  <a:cubicBezTo>
                    <a:pt x="17" y="11"/>
                    <a:pt x="14" y="12"/>
                    <a:pt x="12" y="12"/>
                  </a:cubicBezTo>
                  <a:cubicBezTo>
                    <a:pt x="10" y="12"/>
                    <a:pt x="7" y="8"/>
                    <a:pt x="6" y="10"/>
                  </a:cubicBezTo>
                  <a:cubicBezTo>
                    <a:pt x="4" y="14"/>
                    <a:pt x="6" y="20"/>
                    <a:pt x="4" y="25"/>
                  </a:cubicBezTo>
                  <a:cubicBezTo>
                    <a:pt x="4" y="26"/>
                    <a:pt x="1" y="24"/>
                    <a:pt x="1" y="25"/>
                  </a:cubicBezTo>
                  <a:cubicBezTo>
                    <a:pt x="0" y="26"/>
                    <a:pt x="0" y="28"/>
                    <a:pt x="1" y="29"/>
                  </a:cubicBezTo>
                  <a:cubicBezTo>
                    <a:pt x="2" y="30"/>
                    <a:pt x="3" y="28"/>
                    <a:pt x="4" y="29"/>
                  </a:cubicBezTo>
                  <a:cubicBezTo>
                    <a:pt x="6" y="31"/>
                    <a:pt x="7" y="33"/>
                    <a:pt x="7" y="36"/>
                  </a:cubicBezTo>
                  <a:cubicBezTo>
                    <a:pt x="7" y="37"/>
                    <a:pt x="5" y="36"/>
                    <a:pt x="5" y="36"/>
                  </a:cubicBezTo>
                  <a:cubicBezTo>
                    <a:pt x="8" y="40"/>
                    <a:pt x="10" y="45"/>
                    <a:pt x="12" y="50"/>
                  </a:cubicBezTo>
                  <a:cubicBezTo>
                    <a:pt x="13" y="51"/>
                    <a:pt x="15" y="51"/>
                    <a:pt x="15" y="52"/>
                  </a:cubicBezTo>
                  <a:cubicBezTo>
                    <a:pt x="16" y="54"/>
                    <a:pt x="14" y="57"/>
                    <a:pt x="15" y="59"/>
                  </a:cubicBezTo>
                  <a:cubicBezTo>
                    <a:pt x="16" y="60"/>
                    <a:pt x="18" y="58"/>
                    <a:pt x="18" y="59"/>
                  </a:cubicBezTo>
                  <a:cubicBezTo>
                    <a:pt x="19" y="59"/>
                    <a:pt x="20" y="61"/>
                    <a:pt x="19" y="62"/>
                  </a:cubicBezTo>
                  <a:cubicBezTo>
                    <a:pt x="19" y="64"/>
                    <a:pt x="16" y="63"/>
                    <a:pt x="16" y="64"/>
                  </a:cubicBezTo>
                  <a:cubicBezTo>
                    <a:pt x="15" y="67"/>
                    <a:pt x="16" y="71"/>
                    <a:pt x="16" y="74"/>
                  </a:cubicBezTo>
                  <a:cubicBezTo>
                    <a:pt x="15" y="76"/>
                    <a:pt x="11" y="75"/>
                    <a:pt x="11" y="76"/>
                  </a:cubicBezTo>
                  <a:cubicBezTo>
                    <a:pt x="13" y="80"/>
                    <a:pt x="13" y="83"/>
                    <a:pt x="15" y="86"/>
                  </a:cubicBezTo>
                  <a:cubicBezTo>
                    <a:pt x="18" y="89"/>
                    <a:pt x="22" y="90"/>
                    <a:pt x="25" y="93"/>
                  </a:cubicBezTo>
                  <a:cubicBezTo>
                    <a:pt x="26" y="95"/>
                    <a:pt x="27" y="97"/>
                    <a:pt x="28" y="99"/>
                  </a:cubicBezTo>
                  <a:cubicBezTo>
                    <a:pt x="28" y="101"/>
                    <a:pt x="27" y="102"/>
                    <a:pt x="27" y="104"/>
                  </a:cubicBezTo>
                  <a:cubicBezTo>
                    <a:pt x="27" y="105"/>
                    <a:pt x="25" y="104"/>
                    <a:pt x="25" y="105"/>
                  </a:cubicBezTo>
                  <a:cubicBezTo>
                    <a:pt x="27" y="110"/>
                    <a:pt x="29" y="115"/>
                    <a:pt x="31" y="119"/>
                  </a:cubicBezTo>
                  <a:cubicBezTo>
                    <a:pt x="32" y="120"/>
                    <a:pt x="34" y="120"/>
                    <a:pt x="33" y="121"/>
                  </a:cubicBezTo>
                  <a:cubicBezTo>
                    <a:pt x="33" y="125"/>
                    <a:pt x="31" y="129"/>
                    <a:pt x="29" y="133"/>
                  </a:cubicBezTo>
                  <a:cubicBezTo>
                    <a:pt x="27" y="135"/>
                    <a:pt x="24" y="137"/>
                    <a:pt x="23" y="140"/>
                  </a:cubicBezTo>
                  <a:cubicBezTo>
                    <a:pt x="23" y="142"/>
                    <a:pt x="24" y="144"/>
                    <a:pt x="23" y="147"/>
                  </a:cubicBezTo>
                  <a:cubicBezTo>
                    <a:pt x="22" y="148"/>
                    <a:pt x="22" y="152"/>
                    <a:pt x="20" y="151"/>
                  </a:cubicBezTo>
                  <a:cubicBezTo>
                    <a:pt x="21" y="153"/>
                    <a:pt x="22" y="156"/>
                    <a:pt x="22" y="158"/>
                  </a:cubicBezTo>
                  <a:cubicBezTo>
                    <a:pt x="21" y="162"/>
                    <a:pt x="19" y="165"/>
                    <a:pt x="18" y="168"/>
                  </a:cubicBezTo>
                  <a:cubicBezTo>
                    <a:pt x="17" y="170"/>
                    <a:pt x="16" y="171"/>
                    <a:pt x="16" y="173"/>
                  </a:cubicBezTo>
                  <a:cubicBezTo>
                    <a:pt x="16" y="175"/>
                    <a:pt x="17" y="176"/>
                    <a:pt x="18" y="178"/>
                  </a:cubicBezTo>
                  <a:cubicBezTo>
                    <a:pt x="18" y="178"/>
                    <a:pt x="19" y="178"/>
                    <a:pt x="19" y="178"/>
                  </a:cubicBezTo>
                  <a:cubicBezTo>
                    <a:pt x="21" y="177"/>
                    <a:pt x="19" y="174"/>
                    <a:pt x="21" y="174"/>
                  </a:cubicBezTo>
                  <a:cubicBezTo>
                    <a:pt x="23" y="175"/>
                    <a:pt x="26" y="178"/>
                    <a:pt x="27" y="180"/>
                  </a:cubicBezTo>
                  <a:cubicBezTo>
                    <a:pt x="28" y="182"/>
                    <a:pt x="26" y="184"/>
                    <a:pt x="27" y="186"/>
                  </a:cubicBezTo>
                  <a:cubicBezTo>
                    <a:pt x="28" y="186"/>
                    <a:pt x="29" y="189"/>
                    <a:pt x="29" y="188"/>
                  </a:cubicBezTo>
                  <a:cubicBezTo>
                    <a:pt x="29" y="184"/>
                    <a:pt x="29" y="182"/>
                    <a:pt x="30" y="184"/>
                  </a:cubicBezTo>
                  <a:cubicBezTo>
                    <a:pt x="31" y="186"/>
                    <a:pt x="32" y="188"/>
                    <a:pt x="34" y="189"/>
                  </a:cubicBezTo>
                  <a:cubicBezTo>
                    <a:pt x="35" y="190"/>
                    <a:pt x="37" y="191"/>
                    <a:pt x="38" y="192"/>
                  </a:cubicBezTo>
                  <a:cubicBezTo>
                    <a:pt x="39" y="193"/>
                    <a:pt x="39" y="194"/>
                    <a:pt x="39" y="195"/>
                  </a:cubicBezTo>
                  <a:cubicBezTo>
                    <a:pt x="39" y="196"/>
                    <a:pt x="38" y="197"/>
                    <a:pt x="38" y="198"/>
                  </a:cubicBezTo>
                  <a:cubicBezTo>
                    <a:pt x="38" y="199"/>
                    <a:pt x="40" y="200"/>
                    <a:pt x="41" y="201"/>
                  </a:cubicBezTo>
                  <a:cubicBezTo>
                    <a:pt x="42" y="202"/>
                    <a:pt x="43" y="202"/>
                    <a:pt x="44" y="203"/>
                  </a:cubicBezTo>
                  <a:cubicBezTo>
                    <a:pt x="45" y="202"/>
                    <a:pt x="45" y="199"/>
                    <a:pt x="46" y="199"/>
                  </a:cubicBezTo>
                  <a:cubicBezTo>
                    <a:pt x="48" y="199"/>
                    <a:pt x="47" y="202"/>
                    <a:pt x="48" y="203"/>
                  </a:cubicBezTo>
                  <a:cubicBezTo>
                    <a:pt x="49" y="204"/>
                    <a:pt x="51" y="203"/>
                    <a:pt x="52" y="203"/>
                  </a:cubicBezTo>
                  <a:cubicBezTo>
                    <a:pt x="53" y="204"/>
                    <a:pt x="55" y="205"/>
                    <a:pt x="56" y="206"/>
                  </a:cubicBezTo>
                  <a:cubicBezTo>
                    <a:pt x="56" y="208"/>
                    <a:pt x="54" y="210"/>
                    <a:pt x="54" y="213"/>
                  </a:cubicBezTo>
                  <a:cubicBezTo>
                    <a:pt x="54" y="214"/>
                    <a:pt x="54" y="216"/>
                    <a:pt x="56" y="216"/>
                  </a:cubicBezTo>
                  <a:cubicBezTo>
                    <a:pt x="58" y="215"/>
                    <a:pt x="59" y="213"/>
                    <a:pt x="62" y="212"/>
                  </a:cubicBezTo>
                  <a:cubicBezTo>
                    <a:pt x="63" y="211"/>
                    <a:pt x="65" y="212"/>
                    <a:pt x="65" y="211"/>
                  </a:cubicBezTo>
                  <a:cubicBezTo>
                    <a:pt x="66" y="209"/>
                    <a:pt x="66" y="208"/>
                    <a:pt x="66" y="206"/>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72" name="Freeform 2637"/>
            <p:cNvSpPr>
              <a:spLocks noChangeAspect="1"/>
            </p:cNvSpPr>
            <p:nvPr/>
          </p:nvSpPr>
          <p:spPr bwMode="auto">
            <a:xfrm>
              <a:off x="27454000" y="10067552"/>
              <a:ext cx="807470" cy="943772"/>
            </a:xfrm>
            <a:custGeom>
              <a:avLst/>
              <a:gdLst>
                <a:gd name="T0" fmla="*/ 114 w 101"/>
                <a:gd name="T1" fmla="*/ 144 h 128"/>
                <a:gd name="T2" fmla="*/ 105 w 101"/>
                <a:gd name="T3" fmla="*/ 143 h 128"/>
                <a:gd name="T4" fmla="*/ 99 w 101"/>
                <a:gd name="T5" fmla="*/ 153 h 128"/>
                <a:gd name="T6" fmla="*/ 90 w 101"/>
                <a:gd name="T7" fmla="*/ 149 h 128"/>
                <a:gd name="T8" fmla="*/ 84 w 101"/>
                <a:gd name="T9" fmla="*/ 147 h 128"/>
                <a:gd name="T10" fmla="*/ 89 w 101"/>
                <a:gd name="T11" fmla="*/ 142 h 128"/>
                <a:gd name="T12" fmla="*/ 91 w 101"/>
                <a:gd name="T13" fmla="*/ 123 h 128"/>
                <a:gd name="T14" fmla="*/ 87 w 101"/>
                <a:gd name="T15" fmla="*/ 115 h 128"/>
                <a:gd name="T16" fmla="*/ 77 w 101"/>
                <a:gd name="T17" fmla="*/ 108 h 128"/>
                <a:gd name="T18" fmla="*/ 75 w 101"/>
                <a:gd name="T19" fmla="*/ 91 h 128"/>
                <a:gd name="T20" fmla="*/ 65 w 101"/>
                <a:gd name="T21" fmla="*/ 82 h 128"/>
                <a:gd name="T22" fmla="*/ 60 w 101"/>
                <a:gd name="T23" fmla="*/ 76 h 128"/>
                <a:gd name="T24" fmla="*/ 50 w 101"/>
                <a:gd name="T25" fmla="*/ 73 h 128"/>
                <a:gd name="T26" fmla="*/ 43 w 101"/>
                <a:gd name="T27" fmla="*/ 82 h 128"/>
                <a:gd name="T28" fmla="*/ 37 w 101"/>
                <a:gd name="T29" fmla="*/ 87 h 128"/>
                <a:gd name="T30" fmla="*/ 31 w 101"/>
                <a:gd name="T31" fmla="*/ 77 h 128"/>
                <a:gd name="T32" fmla="*/ 25 w 101"/>
                <a:gd name="T33" fmla="*/ 83 h 128"/>
                <a:gd name="T34" fmla="*/ 16 w 101"/>
                <a:gd name="T35" fmla="*/ 88 h 128"/>
                <a:gd name="T36" fmla="*/ 16 w 101"/>
                <a:gd name="T37" fmla="*/ 69 h 128"/>
                <a:gd name="T38" fmla="*/ 18 w 101"/>
                <a:gd name="T39" fmla="*/ 60 h 128"/>
                <a:gd name="T40" fmla="*/ 13 w 101"/>
                <a:gd name="T41" fmla="*/ 52 h 128"/>
                <a:gd name="T42" fmla="*/ 7 w 101"/>
                <a:gd name="T43" fmla="*/ 47 h 128"/>
                <a:gd name="T44" fmla="*/ 4 w 101"/>
                <a:gd name="T45" fmla="*/ 39 h 128"/>
                <a:gd name="T46" fmla="*/ 1 w 101"/>
                <a:gd name="T47" fmla="*/ 31 h 128"/>
                <a:gd name="T48" fmla="*/ 5 w 101"/>
                <a:gd name="T49" fmla="*/ 25 h 128"/>
                <a:gd name="T50" fmla="*/ 13 w 101"/>
                <a:gd name="T51" fmla="*/ 16 h 128"/>
                <a:gd name="T52" fmla="*/ 18 w 101"/>
                <a:gd name="T53" fmla="*/ 22 h 128"/>
                <a:gd name="T54" fmla="*/ 25 w 101"/>
                <a:gd name="T55" fmla="*/ 20 h 128"/>
                <a:gd name="T56" fmla="*/ 20 w 101"/>
                <a:gd name="T57" fmla="*/ 8 h 128"/>
                <a:gd name="T58" fmla="*/ 22 w 101"/>
                <a:gd name="T59" fmla="*/ 0 h 128"/>
                <a:gd name="T60" fmla="*/ 29 w 101"/>
                <a:gd name="T61" fmla="*/ 2 h 128"/>
                <a:gd name="T62" fmla="*/ 36 w 101"/>
                <a:gd name="T63" fmla="*/ 13 h 128"/>
                <a:gd name="T64" fmla="*/ 42 w 101"/>
                <a:gd name="T65" fmla="*/ 14 h 128"/>
                <a:gd name="T66" fmla="*/ 46 w 101"/>
                <a:gd name="T67" fmla="*/ 30 h 128"/>
                <a:gd name="T68" fmla="*/ 53 w 101"/>
                <a:gd name="T69" fmla="*/ 34 h 128"/>
                <a:gd name="T70" fmla="*/ 62 w 101"/>
                <a:gd name="T71" fmla="*/ 29 h 128"/>
                <a:gd name="T72" fmla="*/ 63 w 101"/>
                <a:gd name="T73" fmla="*/ 37 h 128"/>
                <a:gd name="T74" fmla="*/ 73 w 101"/>
                <a:gd name="T75" fmla="*/ 43 h 128"/>
                <a:gd name="T76" fmla="*/ 71 w 101"/>
                <a:gd name="T77" fmla="*/ 47 h 128"/>
                <a:gd name="T78" fmla="*/ 62 w 101"/>
                <a:gd name="T79" fmla="*/ 51 h 128"/>
                <a:gd name="T80" fmla="*/ 58 w 101"/>
                <a:gd name="T81" fmla="*/ 57 h 128"/>
                <a:gd name="T82" fmla="*/ 79 w 101"/>
                <a:gd name="T83" fmla="*/ 75 h 128"/>
                <a:gd name="T84" fmla="*/ 91 w 101"/>
                <a:gd name="T85" fmla="*/ 89 h 128"/>
                <a:gd name="T86" fmla="*/ 101 w 101"/>
                <a:gd name="T87" fmla="*/ 100 h 128"/>
                <a:gd name="T88" fmla="*/ 111 w 101"/>
                <a:gd name="T89" fmla="*/ 112 h 128"/>
                <a:gd name="T90" fmla="*/ 114 w 101"/>
                <a:gd name="T91" fmla="*/ 119 h 128"/>
                <a:gd name="T92" fmla="*/ 117 w 101"/>
                <a:gd name="T93" fmla="*/ 134 h 1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128"/>
                <a:gd name="T143" fmla="*/ 101 w 101"/>
                <a:gd name="T144" fmla="*/ 128 h 1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128">
                  <a:moveTo>
                    <a:pt x="99" y="117"/>
                  </a:moveTo>
                  <a:cubicBezTo>
                    <a:pt x="98" y="118"/>
                    <a:pt x="97" y="120"/>
                    <a:pt x="95" y="120"/>
                  </a:cubicBezTo>
                  <a:cubicBezTo>
                    <a:pt x="94" y="121"/>
                    <a:pt x="92" y="121"/>
                    <a:pt x="91" y="120"/>
                  </a:cubicBezTo>
                  <a:cubicBezTo>
                    <a:pt x="90" y="120"/>
                    <a:pt x="89" y="119"/>
                    <a:pt x="88" y="119"/>
                  </a:cubicBezTo>
                  <a:cubicBezTo>
                    <a:pt x="86" y="120"/>
                    <a:pt x="83" y="120"/>
                    <a:pt x="82" y="121"/>
                  </a:cubicBezTo>
                  <a:cubicBezTo>
                    <a:pt x="81" y="123"/>
                    <a:pt x="84" y="125"/>
                    <a:pt x="83" y="127"/>
                  </a:cubicBezTo>
                  <a:cubicBezTo>
                    <a:pt x="82" y="128"/>
                    <a:pt x="81" y="126"/>
                    <a:pt x="80" y="126"/>
                  </a:cubicBezTo>
                  <a:cubicBezTo>
                    <a:pt x="78" y="125"/>
                    <a:pt x="76" y="124"/>
                    <a:pt x="75" y="124"/>
                  </a:cubicBezTo>
                  <a:cubicBezTo>
                    <a:pt x="74" y="124"/>
                    <a:pt x="73" y="125"/>
                    <a:pt x="72" y="124"/>
                  </a:cubicBezTo>
                  <a:cubicBezTo>
                    <a:pt x="71" y="124"/>
                    <a:pt x="71" y="123"/>
                    <a:pt x="70" y="122"/>
                  </a:cubicBezTo>
                  <a:cubicBezTo>
                    <a:pt x="71" y="122"/>
                    <a:pt x="71" y="121"/>
                    <a:pt x="72" y="120"/>
                  </a:cubicBezTo>
                  <a:cubicBezTo>
                    <a:pt x="73" y="120"/>
                    <a:pt x="74" y="119"/>
                    <a:pt x="74" y="118"/>
                  </a:cubicBezTo>
                  <a:cubicBezTo>
                    <a:pt x="75" y="114"/>
                    <a:pt x="73" y="110"/>
                    <a:pt x="73" y="106"/>
                  </a:cubicBezTo>
                  <a:cubicBezTo>
                    <a:pt x="74" y="104"/>
                    <a:pt x="76" y="103"/>
                    <a:pt x="76" y="102"/>
                  </a:cubicBezTo>
                  <a:cubicBezTo>
                    <a:pt x="76" y="100"/>
                    <a:pt x="73" y="100"/>
                    <a:pt x="73" y="98"/>
                  </a:cubicBezTo>
                  <a:cubicBezTo>
                    <a:pt x="72" y="98"/>
                    <a:pt x="74" y="96"/>
                    <a:pt x="73" y="96"/>
                  </a:cubicBezTo>
                  <a:cubicBezTo>
                    <a:pt x="72" y="95"/>
                    <a:pt x="70" y="96"/>
                    <a:pt x="69" y="95"/>
                  </a:cubicBezTo>
                  <a:cubicBezTo>
                    <a:pt x="67" y="93"/>
                    <a:pt x="65" y="92"/>
                    <a:pt x="64" y="90"/>
                  </a:cubicBezTo>
                  <a:cubicBezTo>
                    <a:pt x="63" y="87"/>
                    <a:pt x="62" y="84"/>
                    <a:pt x="62" y="81"/>
                  </a:cubicBezTo>
                  <a:cubicBezTo>
                    <a:pt x="61" y="79"/>
                    <a:pt x="64" y="77"/>
                    <a:pt x="63" y="76"/>
                  </a:cubicBezTo>
                  <a:cubicBezTo>
                    <a:pt x="62" y="74"/>
                    <a:pt x="60" y="73"/>
                    <a:pt x="58" y="72"/>
                  </a:cubicBezTo>
                  <a:cubicBezTo>
                    <a:pt x="57" y="70"/>
                    <a:pt x="55" y="70"/>
                    <a:pt x="54" y="68"/>
                  </a:cubicBezTo>
                  <a:cubicBezTo>
                    <a:pt x="53" y="66"/>
                    <a:pt x="54" y="64"/>
                    <a:pt x="52" y="62"/>
                  </a:cubicBezTo>
                  <a:cubicBezTo>
                    <a:pt x="52" y="61"/>
                    <a:pt x="51" y="63"/>
                    <a:pt x="50" y="63"/>
                  </a:cubicBezTo>
                  <a:cubicBezTo>
                    <a:pt x="49" y="63"/>
                    <a:pt x="48" y="61"/>
                    <a:pt x="47" y="61"/>
                  </a:cubicBezTo>
                  <a:cubicBezTo>
                    <a:pt x="46" y="60"/>
                    <a:pt x="44" y="60"/>
                    <a:pt x="42" y="61"/>
                  </a:cubicBezTo>
                  <a:cubicBezTo>
                    <a:pt x="41" y="62"/>
                    <a:pt x="41" y="65"/>
                    <a:pt x="40" y="67"/>
                  </a:cubicBezTo>
                  <a:cubicBezTo>
                    <a:pt x="39" y="68"/>
                    <a:pt x="37" y="67"/>
                    <a:pt x="36" y="68"/>
                  </a:cubicBezTo>
                  <a:cubicBezTo>
                    <a:pt x="35" y="69"/>
                    <a:pt x="36" y="71"/>
                    <a:pt x="34" y="72"/>
                  </a:cubicBezTo>
                  <a:cubicBezTo>
                    <a:pt x="33" y="73"/>
                    <a:pt x="31" y="73"/>
                    <a:pt x="31" y="72"/>
                  </a:cubicBezTo>
                  <a:cubicBezTo>
                    <a:pt x="30" y="71"/>
                    <a:pt x="32" y="69"/>
                    <a:pt x="32" y="68"/>
                  </a:cubicBezTo>
                  <a:cubicBezTo>
                    <a:pt x="31" y="66"/>
                    <a:pt x="28" y="65"/>
                    <a:pt x="26" y="64"/>
                  </a:cubicBezTo>
                  <a:cubicBezTo>
                    <a:pt x="24" y="64"/>
                    <a:pt x="23" y="65"/>
                    <a:pt x="21" y="66"/>
                  </a:cubicBezTo>
                  <a:cubicBezTo>
                    <a:pt x="21" y="67"/>
                    <a:pt x="22" y="68"/>
                    <a:pt x="21" y="69"/>
                  </a:cubicBezTo>
                  <a:cubicBezTo>
                    <a:pt x="20" y="71"/>
                    <a:pt x="18" y="74"/>
                    <a:pt x="15" y="75"/>
                  </a:cubicBezTo>
                  <a:cubicBezTo>
                    <a:pt x="14" y="75"/>
                    <a:pt x="13" y="74"/>
                    <a:pt x="13" y="73"/>
                  </a:cubicBezTo>
                  <a:cubicBezTo>
                    <a:pt x="12" y="69"/>
                    <a:pt x="14" y="65"/>
                    <a:pt x="14" y="62"/>
                  </a:cubicBezTo>
                  <a:cubicBezTo>
                    <a:pt x="14" y="60"/>
                    <a:pt x="13" y="59"/>
                    <a:pt x="13" y="57"/>
                  </a:cubicBezTo>
                  <a:cubicBezTo>
                    <a:pt x="13" y="56"/>
                    <a:pt x="15" y="55"/>
                    <a:pt x="15" y="54"/>
                  </a:cubicBezTo>
                  <a:cubicBezTo>
                    <a:pt x="16" y="52"/>
                    <a:pt x="15" y="51"/>
                    <a:pt x="15" y="50"/>
                  </a:cubicBezTo>
                  <a:cubicBezTo>
                    <a:pt x="15" y="48"/>
                    <a:pt x="17" y="46"/>
                    <a:pt x="16" y="45"/>
                  </a:cubicBezTo>
                  <a:cubicBezTo>
                    <a:pt x="15" y="43"/>
                    <a:pt x="12" y="44"/>
                    <a:pt x="11" y="43"/>
                  </a:cubicBezTo>
                  <a:cubicBezTo>
                    <a:pt x="8" y="43"/>
                    <a:pt x="6" y="43"/>
                    <a:pt x="4" y="42"/>
                  </a:cubicBezTo>
                  <a:cubicBezTo>
                    <a:pt x="3" y="41"/>
                    <a:pt x="6" y="40"/>
                    <a:pt x="6" y="39"/>
                  </a:cubicBezTo>
                  <a:cubicBezTo>
                    <a:pt x="6" y="38"/>
                    <a:pt x="7" y="36"/>
                    <a:pt x="6" y="35"/>
                  </a:cubicBezTo>
                  <a:cubicBezTo>
                    <a:pt x="6" y="34"/>
                    <a:pt x="4" y="32"/>
                    <a:pt x="3" y="32"/>
                  </a:cubicBezTo>
                  <a:cubicBezTo>
                    <a:pt x="2" y="32"/>
                    <a:pt x="1" y="32"/>
                    <a:pt x="0" y="32"/>
                  </a:cubicBezTo>
                  <a:cubicBezTo>
                    <a:pt x="0" y="30"/>
                    <a:pt x="0" y="28"/>
                    <a:pt x="1" y="26"/>
                  </a:cubicBezTo>
                  <a:cubicBezTo>
                    <a:pt x="2" y="25"/>
                    <a:pt x="6" y="26"/>
                    <a:pt x="7" y="25"/>
                  </a:cubicBezTo>
                  <a:cubicBezTo>
                    <a:pt x="7" y="23"/>
                    <a:pt x="4" y="23"/>
                    <a:pt x="4" y="21"/>
                  </a:cubicBezTo>
                  <a:cubicBezTo>
                    <a:pt x="4" y="19"/>
                    <a:pt x="5" y="17"/>
                    <a:pt x="7" y="15"/>
                  </a:cubicBezTo>
                  <a:cubicBezTo>
                    <a:pt x="8" y="14"/>
                    <a:pt x="10" y="14"/>
                    <a:pt x="11" y="13"/>
                  </a:cubicBezTo>
                  <a:cubicBezTo>
                    <a:pt x="12" y="14"/>
                    <a:pt x="11" y="16"/>
                    <a:pt x="12" y="17"/>
                  </a:cubicBezTo>
                  <a:cubicBezTo>
                    <a:pt x="13" y="18"/>
                    <a:pt x="14" y="18"/>
                    <a:pt x="15" y="18"/>
                  </a:cubicBezTo>
                  <a:cubicBezTo>
                    <a:pt x="16" y="18"/>
                    <a:pt x="18" y="18"/>
                    <a:pt x="19" y="18"/>
                  </a:cubicBezTo>
                  <a:cubicBezTo>
                    <a:pt x="19" y="17"/>
                    <a:pt x="21" y="17"/>
                    <a:pt x="21" y="17"/>
                  </a:cubicBezTo>
                  <a:cubicBezTo>
                    <a:pt x="21" y="15"/>
                    <a:pt x="20" y="14"/>
                    <a:pt x="19" y="12"/>
                  </a:cubicBezTo>
                  <a:cubicBezTo>
                    <a:pt x="19" y="11"/>
                    <a:pt x="18" y="9"/>
                    <a:pt x="17" y="7"/>
                  </a:cubicBezTo>
                  <a:cubicBezTo>
                    <a:pt x="16" y="6"/>
                    <a:pt x="16" y="4"/>
                    <a:pt x="16" y="3"/>
                  </a:cubicBezTo>
                  <a:cubicBezTo>
                    <a:pt x="16" y="2"/>
                    <a:pt x="17" y="1"/>
                    <a:pt x="18" y="0"/>
                  </a:cubicBezTo>
                  <a:cubicBezTo>
                    <a:pt x="19" y="0"/>
                    <a:pt x="20" y="1"/>
                    <a:pt x="21" y="2"/>
                  </a:cubicBezTo>
                  <a:cubicBezTo>
                    <a:pt x="22" y="2"/>
                    <a:pt x="23" y="2"/>
                    <a:pt x="24" y="2"/>
                  </a:cubicBezTo>
                  <a:cubicBezTo>
                    <a:pt x="25" y="3"/>
                    <a:pt x="26" y="5"/>
                    <a:pt x="27" y="6"/>
                  </a:cubicBezTo>
                  <a:cubicBezTo>
                    <a:pt x="27" y="8"/>
                    <a:pt x="28" y="11"/>
                    <a:pt x="30" y="11"/>
                  </a:cubicBezTo>
                  <a:cubicBezTo>
                    <a:pt x="31" y="12"/>
                    <a:pt x="31" y="8"/>
                    <a:pt x="32" y="9"/>
                  </a:cubicBezTo>
                  <a:cubicBezTo>
                    <a:pt x="33" y="9"/>
                    <a:pt x="34" y="11"/>
                    <a:pt x="35" y="12"/>
                  </a:cubicBezTo>
                  <a:cubicBezTo>
                    <a:pt x="35" y="14"/>
                    <a:pt x="33" y="16"/>
                    <a:pt x="33" y="17"/>
                  </a:cubicBezTo>
                  <a:cubicBezTo>
                    <a:pt x="34" y="20"/>
                    <a:pt x="36" y="23"/>
                    <a:pt x="38" y="25"/>
                  </a:cubicBezTo>
                  <a:cubicBezTo>
                    <a:pt x="39" y="26"/>
                    <a:pt x="40" y="25"/>
                    <a:pt x="41" y="26"/>
                  </a:cubicBezTo>
                  <a:cubicBezTo>
                    <a:pt x="42" y="26"/>
                    <a:pt x="43" y="29"/>
                    <a:pt x="44" y="28"/>
                  </a:cubicBezTo>
                  <a:cubicBezTo>
                    <a:pt x="46" y="28"/>
                    <a:pt x="47" y="25"/>
                    <a:pt x="49" y="24"/>
                  </a:cubicBezTo>
                  <a:cubicBezTo>
                    <a:pt x="50" y="24"/>
                    <a:pt x="51" y="24"/>
                    <a:pt x="52" y="24"/>
                  </a:cubicBezTo>
                  <a:cubicBezTo>
                    <a:pt x="54" y="26"/>
                    <a:pt x="56" y="29"/>
                    <a:pt x="56" y="31"/>
                  </a:cubicBezTo>
                  <a:cubicBezTo>
                    <a:pt x="56" y="32"/>
                    <a:pt x="54" y="31"/>
                    <a:pt x="53" y="31"/>
                  </a:cubicBezTo>
                  <a:cubicBezTo>
                    <a:pt x="52" y="32"/>
                    <a:pt x="52" y="33"/>
                    <a:pt x="52" y="33"/>
                  </a:cubicBezTo>
                  <a:cubicBezTo>
                    <a:pt x="55" y="34"/>
                    <a:pt x="59" y="34"/>
                    <a:pt x="61" y="36"/>
                  </a:cubicBezTo>
                  <a:cubicBezTo>
                    <a:pt x="62" y="36"/>
                    <a:pt x="62" y="38"/>
                    <a:pt x="62" y="39"/>
                  </a:cubicBezTo>
                  <a:cubicBezTo>
                    <a:pt x="61" y="40"/>
                    <a:pt x="60" y="38"/>
                    <a:pt x="59" y="39"/>
                  </a:cubicBezTo>
                  <a:cubicBezTo>
                    <a:pt x="58" y="40"/>
                    <a:pt x="58" y="42"/>
                    <a:pt x="57" y="43"/>
                  </a:cubicBezTo>
                  <a:cubicBezTo>
                    <a:pt x="55" y="44"/>
                    <a:pt x="54" y="42"/>
                    <a:pt x="52" y="42"/>
                  </a:cubicBezTo>
                  <a:cubicBezTo>
                    <a:pt x="51" y="43"/>
                    <a:pt x="52" y="44"/>
                    <a:pt x="51" y="45"/>
                  </a:cubicBezTo>
                  <a:cubicBezTo>
                    <a:pt x="50" y="46"/>
                    <a:pt x="47" y="46"/>
                    <a:pt x="48" y="47"/>
                  </a:cubicBezTo>
                  <a:cubicBezTo>
                    <a:pt x="53" y="51"/>
                    <a:pt x="60" y="52"/>
                    <a:pt x="65" y="56"/>
                  </a:cubicBezTo>
                  <a:cubicBezTo>
                    <a:pt x="67" y="58"/>
                    <a:pt x="65" y="60"/>
                    <a:pt x="66" y="62"/>
                  </a:cubicBezTo>
                  <a:cubicBezTo>
                    <a:pt x="66" y="63"/>
                    <a:pt x="68" y="64"/>
                    <a:pt x="69" y="65"/>
                  </a:cubicBezTo>
                  <a:cubicBezTo>
                    <a:pt x="71" y="68"/>
                    <a:pt x="73" y="72"/>
                    <a:pt x="76" y="74"/>
                  </a:cubicBezTo>
                  <a:cubicBezTo>
                    <a:pt x="77" y="76"/>
                    <a:pt x="79" y="76"/>
                    <a:pt x="80" y="77"/>
                  </a:cubicBezTo>
                  <a:cubicBezTo>
                    <a:pt x="82" y="79"/>
                    <a:pt x="83" y="81"/>
                    <a:pt x="84" y="83"/>
                  </a:cubicBezTo>
                  <a:cubicBezTo>
                    <a:pt x="85" y="85"/>
                    <a:pt x="85" y="87"/>
                    <a:pt x="86" y="89"/>
                  </a:cubicBezTo>
                  <a:cubicBezTo>
                    <a:pt x="88" y="91"/>
                    <a:pt x="91" y="91"/>
                    <a:pt x="93" y="93"/>
                  </a:cubicBezTo>
                  <a:cubicBezTo>
                    <a:pt x="95" y="94"/>
                    <a:pt x="98" y="95"/>
                    <a:pt x="98" y="97"/>
                  </a:cubicBezTo>
                  <a:cubicBezTo>
                    <a:pt x="98" y="98"/>
                    <a:pt x="94" y="98"/>
                    <a:pt x="95" y="99"/>
                  </a:cubicBezTo>
                  <a:cubicBezTo>
                    <a:pt x="96" y="103"/>
                    <a:pt x="100" y="104"/>
                    <a:pt x="101" y="107"/>
                  </a:cubicBezTo>
                  <a:cubicBezTo>
                    <a:pt x="101" y="109"/>
                    <a:pt x="98" y="109"/>
                    <a:pt x="98" y="111"/>
                  </a:cubicBezTo>
                  <a:cubicBezTo>
                    <a:pt x="97" y="113"/>
                    <a:pt x="99" y="115"/>
                    <a:pt x="99" y="11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73" name="Freeform 2638"/>
            <p:cNvSpPr>
              <a:spLocks noChangeAspect="1"/>
            </p:cNvSpPr>
            <p:nvPr/>
          </p:nvSpPr>
          <p:spPr bwMode="auto">
            <a:xfrm>
              <a:off x="27745357" y="10931344"/>
              <a:ext cx="549411" cy="439896"/>
            </a:xfrm>
            <a:custGeom>
              <a:avLst/>
              <a:gdLst>
                <a:gd name="T0" fmla="*/ 32 w 69"/>
                <a:gd name="T1" fmla="*/ 72 h 60"/>
                <a:gd name="T2" fmla="*/ 28 w 69"/>
                <a:gd name="T3" fmla="*/ 70 h 60"/>
                <a:gd name="T4" fmla="*/ 23 w 69"/>
                <a:gd name="T5" fmla="*/ 65 h 60"/>
                <a:gd name="T6" fmla="*/ 23 w 69"/>
                <a:gd name="T7" fmla="*/ 59 h 60"/>
                <a:gd name="T8" fmla="*/ 19 w 69"/>
                <a:gd name="T9" fmla="*/ 61 h 60"/>
                <a:gd name="T10" fmla="*/ 17 w 69"/>
                <a:gd name="T11" fmla="*/ 65 h 60"/>
                <a:gd name="T12" fmla="*/ 12 w 69"/>
                <a:gd name="T13" fmla="*/ 65 h 60"/>
                <a:gd name="T14" fmla="*/ 13 w 69"/>
                <a:gd name="T15" fmla="*/ 58 h 60"/>
                <a:gd name="T16" fmla="*/ 11 w 69"/>
                <a:gd name="T17" fmla="*/ 50 h 60"/>
                <a:gd name="T18" fmla="*/ 7 w 69"/>
                <a:gd name="T19" fmla="*/ 43 h 60"/>
                <a:gd name="T20" fmla="*/ 6 w 69"/>
                <a:gd name="T21" fmla="*/ 36 h 60"/>
                <a:gd name="T22" fmla="*/ 2 w 69"/>
                <a:gd name="T23" fmla="*/ 32 h 60"/>
                <a:gd name="T24" fmla="*/ 2 w 69"/>
                <a:gd name="T25" fmla="*/ 28 h 60"/>
                <a:gd name="T26" fmla="*/ 0 w 69"/>
                <a:gd name="T27" fmla="*/ 23 h 60"/>
                <a:gd name="T28" fmla="*/ 1 w 69"/>
                <a:gd name="T29" fmla="*/ 16 h 60"/>
                <a:gd name="T30" fmla="*/ 4 w 69"/>
                <a:gd name="T31" fmla="*/ 16 h 60"/>
                <a:gd name="T32" fmla="*/ 8 w 69"/>
                <a:gd name="T33" fmla="*/ 8 h 60"/>
                <a:gd name="T34" fmla="*/ 16 w 69"/>
                <a:gd name="T35" fmla="*/ 2 h 60"/>
                <a:gd name="T36" fmla="*/ 20 w 69"/>
                <a:gd name="T37" fmla="*/ 4 h 60"/>
                <a:gd name="T38" fmla="*/ 24 w 69"/>
                <a:gd name="T39" fmla="*/ 4 h 60"/>
                <a:gd name="T40" fmla="*/ 35 w 69"/>
                <a:gd name="T41" fmla="*/ 4 h 60"/>
                <a:gd name="T42" fmla="*/ 41 w 69"/>
                <a:gd name="T43" fmla="*/ 6 h 60"/>
                <a:gd name="T44" fmla="*/ 43 w 69"/>
                <a:gd name="T45" fmla="*/ 8 h 60"/>
                <a:gd name="T46" fmla="*/ 47 w 69"/>
                <a:gd name="T47" fmla="*/ 8 h 60"/>
                <a:gd name="T48" fmla="*/ 53 w 69"/>
                <a:gd name="T49" fmla="*/ 11 h 60"/>
                <a:gd name="T50" fmla="*/ 57 w 69"/>
                <a:gd name="T51" fmla="*/ 12 h 60"/>
                <a:gd name="T52" fmla="*/ 55 w 69"/>
                <a:gd name="T53" fmla="*/ 5 h 60"/>
                <a:gd name="T54" fmla="*/ 63 w 69"/>
                <a:gd name="T55" fmla="*/ 2 h 60"/>
                <a:gd name="T56" fmla="*/ 66 w 69"/>
                <a:gd name="T57" fmla="*/ 4 h 60"/>
                <a:gd name="T58" fmla="*/ 71 w 69"/>
                <a:gd name="T59" fmla="*/ 4 h 60"/>
                <a:gd name="T60" fmla="*/ 76 w 69"/>
                <a:gd name="T61" fmla="*/ 0 h 60"/>
                <a:gd name="T62" fmla="*/ 77 w 69"/>
                <a:gd name="T63" fmla="*/ 5 h 60"/>
                <a:gd name="T64" fmla="*/ 77 w 69"/>
                <a:gd name="T65" fmla="*/ 8 h 60"/>
                <a:gd name="T66" fmla="*/ 77 w 69"/>
                <a:gd name="T67" fmla="*/ 14 h 60"/>
                <a:gd name="T68" fmla="*/ 81 w 69"/>
                <a:gd name="T69" fmla="*/ 17 h 60"/>
                <a:gd name="T70" fmla="*/ 82 w 69"/>
                <a:gd name="T71" fmla="*/ 28 h 60"/>
                <a:gd name="T72" fmla="*/ 78 w 69"/>
                <a:gd name="T73" fmla="*/ 41 h 60"/>
                <a:gd name="T74" fmla="*/ 76 w 69"/>
                <a:gd name="T75" fmla="*/ 40 h 60"/>
                <a:gd name="T76" fmla="*/ 69 w 69"/>
                <a:gd name="T77" fmla="*/ 46 h 60"/>
                <a:gd name="T78" fmla="*/ 61 w 69"/>
                <a:gd name="T79" fmla="*/ 46 h 60"/>
                <a:gd name="T80" fmla="*/ 60 w 69"/>
                <a:gd name="T81" fmla="*/ 50 h 60"/>
                <a:gd name="T82" fmla="*/ 55 w 69"/>
                <a:gd name="T83" fmla="*/ 49 h 60"/>
                <a:gd name="T84" fmla="*/ 53 w 69"/>
                <a:gd name="T85" fmla="*/ 52 h 60"/>
                <a:gd name="T86" fmla="*/ 55 w 69"/>
                <a:gd name="T87" fmla="*/ 58 h 60"/>
                <a:gd name="T88" fmla="*/ 58 w 69"/>
                <a:gd name="T89" fmla="*/ 60 h 60"/>
                <a:gd name="T90" fmla="*/ 59 w 69"/>
                <a:gd name="T91" fmla="*/ 64 h 60"/>
                <a:gd name="T92" fmla="*/ 58 w 69"/>
                <a:gd name="T93" fmla="*/ 67 h 60"/>
                <a:gd name="T94" fmla="*/ 52 w 69"/>
                <a:gd name="T95" fmla="*/ 65 h 60"/>
                <a:gd name="T96" fmla="*/ 41 w 69"/>
                <a:gd name="T97" fmla="*/ 65 h 60"/>
                <a:gd name="T98" fmla="*/ 42 w 69"/>
                <a:gd name="T99" fmla="*/ 70 h 60"/>
                <a:gd name="T100" fmla="*/ 37 w 69"/>
                <a:gd name="T101" fmla="*/ 72 h 60"/>
                <a:gd name="T102" fmla="*/ 32 w 69"/>
                <a:gd name="T103" fmla="*/ 72 h 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60"/>
                <a:gd name="T158" fmla="*/ 69 w 69"/>
                <a:gd name="T159" fmla="*/ 60 h 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60">
                  <a:moveTo>
                    <a:pt x="27" y="60"/>
                  </a:moveTo>
                  <a:cubicBezTo>
                    <a:pt x="25" y="59"/>
                    <a:pt x="24" y="59"/>
                    <a:pt x="23" y="58"/>
                  </a:cubicBezTo>
                  <a:cubicBezTo>
                    <a:pt x="21" y="57"/>
                    <a:pt x="20" y="55"/>
                    <a:pt x="19" y="54"/>
                  </a:cubicBezTo>
                  <a:cubicBezTo>
                    <a:pt x="19" y="52"/>
                    <a:pt x="20" y="50"/>
                    <a:pt x="19" y="49"/>
                  </a:cubicBezTo>
                  <a:cubicBezTo>
                    <a:pt x="18" y="48"/>
                    <a:pt x="17" y="50"/>
                    <a:pt x="16" y="51"/>
                  </a:cubicBezTo>
                  <a:cubicBezTo>
                    <a:pt x="15" y="51"/>
                    <a:pt x="15" y="53"/>
                    <a:pt x="14" y="54"/>
                  </a:cubicBezTo>
                  <a:cubicBezTo>
                    <a:pt x="13" y="54"/>
                    <a:pt x="11" y="55"/>
                    <a:pt x="10" y="54"/>
                  </a:cubicBezTo>
                  <a:cubicBezTo>
                    <a:pt x="9" y="52"/>
                    <a:pt x="11" y="50"/>
                    <a:pt x="11" y="48"/>
                  </a:cubicBezTo>
                  <a:cubicBezTo>
                    <a:pt x="11" y="46"/>
                    <a:pt x="10" y="44"/>
                    <a:pt x="9" y="42"/>
                  </a:cubicBezTo>
                  <a:cubicBezTo>
                    <a:pt x="8" y="41"/>
                    <a:pt x="7" y="38"/>
                    <a:pt x="6" y="36"/>
                  </a:cubicBezTo>
                  <a:cubicBezTo>
                    <a:pt x="6" y="34"/>
                    <a:pt x="6" y="32"/>
                    <a:pt x="5" y="30"/>
                  </a:cubicBezTo>
                  <a:cubicBezTo>
                    <a:pt x="4" y="29"/>
                    <a:pt x="2" y="29"/>
                    <a:pt x="2" y="27"/>
                  </a:cubicBezTo>
                  <a:cubicBezTo>
                    <a:pt x="1" y="26"/>
                    <a:pt x="2" y="25"/>
                    <a:pt x="2" y="23"/>
                  </a:cubicBezTo>
                  <a:cubicBezTo>
                    <a:pt x="2" y="22"/>
                    <a:pt x="1" y="21"/>
                    <a:pt x="0" y="19"/>
                  </a:cubicBezTo>
                  <a:cubicBezTo>
                    <a:pt x="0" y="17"/>
                    <a:pt x="0" y="15"/>
                    <a:pt x="1" y="13"/>
                  </a:cubicBezTo>
                  <a:cubicBezTo>
                    <a:pt x="1" y="12"/>
                    <a:pt x="3" y="13"/>
                    <a:pt x="3" y="13"/>
                  </a:cubicBezTo>
                  <a:cubicBezTo>
                    <a:pt x="5" y="11"/>
                    <a:pt x="5" y="8"/>
                    <a:pt x="7" y="7"/>
                  </a:cubicBezTo>
                  <a:cubicBezTo>
                    <a:pt x="9" y="5"/>
                    <a:pt x="11" y="3"/>
                    <a:pt x="13" y="2"/>
                  </a:cubicBezTo>
                  <a:cubicBezTo>
                    <a:pt x="14" y="2"/>
                    <a:pt x="16" y="2"/>
                    <a:pt x="17" y="3"/>
                  </a:cubicBezTo>
                  <a:cubicBezTo>
                    <a:pt x="18" y="3"/>
                    <a:pt x="19" y="3"/>
                    <a:pt x="20" y="3"/>
                  </a:cubicBezTo>
                  <a:cubicBezTo>
                    <a:pt x="23" y="3"/>
                    <a:pt x="26" y="2"/>
                    <a:pt x="29" y="3"/>
                  </a:cubicBezTo>
                  <a:cubicBezTo>
                    <a:pt x="31" y="3"/>
                    <a:pt x="33" y="4"/>
                    <a:pt x="34" y="5"/>
                  </a:cubicBezTo>
                  <a:cubicBezTo>
                    <a:pt x="35" y="6"/>
                    <a:pt x="35" y="7"/>
                    <a:pt x="36" y="7"/>
                  </a:cubicBezTo>
                  <a:cubicBezTo>
                    <a:pt x="37" y="8"/>
                    <a:pt x="38" y="7"/>
                    <a:pt x="39" y="7"/>
                  </a:cubicBezTo>
                  <a:cubicBezTo>
                    <a:pt x="40" y="7"/>
                    <a:pt x="42" y="8"/>
                    <a:pt x="44" y="9"/>
                  </a:cubicBezTo>
                  <a:cubicBezTo>
                    <a:pt x="45" y="9"/>
                    <a:pt x="46" y="11"/>
                    <a:pt x="47" y="10"/>
                  </a:cubicBezTo>
                  <a:cubicBezTo>
                    <a:pt x="48" y="8"/>
                    <a:pt x="45" y="6"/>
                    <a:pt x="46" y="4"/>
                  </a:cubicBezTo>
                  <a:cubicBezTo>
                    <a:pt x="47" y="3"/>
                    <a:pt x="50" y="3"/>
                    <a:pt x="52" y="2"/>
                  </a:cubicBezTo>
                  <a:cubicBezTo>
                    <a:pt x="53" y="2"/>
                    <a:pt x="54" y="3"/>
                    <a:pt x="55" y="3"/>
                  </a:cubicBezTo>
                  <a:cubicBezTo>
                    <a:pt x="56" y="4"/>
                    <a:pt x="58" y="4"/>
                    <a:pt x="59" y="3"/>
                  </a:cubicBezTo>
                  <a:cubicBezTo>
                    <a:pt x="61" y="3"/>
                    <a:pt x="62" y="1"/>
                    <a:pt x="63" y="0"/>
                  </a:cubicBezTo>
                  <a:cubicBezTo>
                    <a:pt x="63" y="1"/>
                    <a:pt x="64" y="3"/>
                    <a:pt x="64" y="4"/>
                  </a:cubicBezTo>
                  <a:cubicBezTo>
                    <a:pt x="64" y="5"/>
                    <a:pt x="65" y="6"/>
                    <a:pt x="64" y="7"/>
                  </a:cubicBezTo>
                  <a:cubicBezTo>
                    <a:pt x="64" y="9"/>
                    <a:pt x="63" y="10"/>
                    <a:pt x="64" y="12"/>
                  </a:cubicBezTo>
                  <a:cubicBezTo>
                    <a:pt x="64" y="13"/>
                    <a:pt x="66" y="13"/>
                    <a:pt x="67" y="14"/>
                  </a:cubicBezTo>
                  <a:cubicBezTo>
                    <a:pt x="68" y="17"/>
                    <a:pt x="69" y="20"/>
                    <a:pt x="68" y="23"/>
                  </a:cubicBezTo>
                  <a:cubicBezTo>
                    <a:pt x="68" y="27"/>
                    <a:pt x="67" y="30"/>
                    <a:pt x="65" y="34"/>
                  </a:cubicBezTo>
                  <a:cubicBezTo>
                    <a:pt x="65" y="34"/>
                    <a:pt x="64" y="33"/>
                    <a:pt x="63" y="33"/>
                  </a:cubicBezTo>
                  <a:cubicBezTo>
                    <a:pt x="61" y="34"/>
                    <a:pt x="59" y="37"/>
                    <a:pt x="57" y="38"/>
                  </a:cubicBezTo>
                  <a:cubicBezTo>
                    <a:pt x="55" y="39"/>
                    <a:pt x="52" y="37"/>
                    <a:pt x="51" y="38"/>
                  </a:cubicBezTo>
                  <a:cubicBezTo>
                    <a:pt x="50" y="39"/>
                    <a:pt x="51" y="41"/>
                    <a:pt x="50" y="42"/>
                  </a:cubicBezTo>
                  <a:cubicBezTo>
                    <a:pt x="49" y="42"/>
                    <a:pt x="47" y="41"/>
                    <a:pt x="46" y="41"/>
                  </a:cubicBezTo>
                  <a:cubicBezTo>
                    <a:pt x="45" y="41"/>
                    <a:pt x="44" y="42"/>
                    <a:pt x="44" y="43"/>
                  </a:cubicBezTo>
                  <a:cubicBezTo>
                    <a:pt x="45" y="45"/>
                    <a:pt x="45" y="47"/>
                    <a:pt x="46" y="48"/>
                  </a:cubicBezTo>
                  <a:cubicBezTo>
                    <a:pt x="46" y="49"/>
                    <a:pt x="48" y="49"/>
                    <a:pt x="48" y="50"/>
                  </a:cubicBezTo>
                  <a:cubicBezTo>
                    <a:pt x="49" y="51"/>
                    <a:pt x="49" y="52"/>
                    <a:pt x="49" y="53"/>
                  </a:cubicBezTo>
                  <a:cubicBezTo>
                    <a:pt x="49" y="54"/>
                    <a:pt x="49" y="56"/>
                    <a:pt x="48" y="56"/>
                  </a:cubicBezTo>
                  <a:cubicBezTo>
                    <a:pt x="46" y="56"/>
                    <a:pt x="45" y="54"/>
                    <a:pt x="43" y="54"/>
                  </a:cubicBezTo>
                  <a:cubicBezTo>
                    <a:pt x="40" y="53"/>
                    <a:pt x="37" y="53"/>
                    <a:pt x="34" y="54"/>
                  </a:cubicBezTo>
                  <a:cubicBezTo>
                    <a:pt x="33" y="54"/>
                    <a:pt x="36" y="57"/>
                    <a:pt x="35" y="58"/>
                  </a:cubicBezTo>
                  <a:cubicBezTo>
                    <a:pt x="34" y="59"/>
                    <a:pt x="33" y="60"/>
                    <a:pt x="31" y="60"/>
                  </a:cubicBezTo>
                  <a:cubicBezTo>
                    <a:pt x="30" y="60"/>
                    <a:pt x="28" y="60"/>
                    <a:pt x="27" y="60"/>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74" name="Freeform 2639"/>
            <p:cNvSpPr>
              <a:spLocks noChangeAspect="1"/>
            </p:cNvSpPr>
            <p:nvPr/>
          </p:nvSpPr>
          <p:spPr bwMode="auto">
            <a:xfrm>
              <a:off x="27645464" y="9963580"/>
              <a:ext cx="815792" cy="1607610"/>
            </a:xfrm>
            <a:custGeom>
              <a:avLst/>
              <a:gdLst>
                <a:gd name="T0" fmla="*/ 54 w 101"/>
                <a:gd name="T1" fmla="*/ 232 h 219"/>
                <a:gd name="T2" fmla="*/ 57 w 101"/>
                <a:gd name="T3" fmla="*/ 257 h 219"/>
                <a:gd name="T4" fmla="*/ 64 w 101"/>
                <a:gd name="T5" fmla="*/ 262 h 219"/>
                <a:gd name="T6" fmla="*/ 76 w 101"/>
                <a:gd name="T7" fmla="*/ 249 h 219"/>
                <a:gd name="T8" fmla="*/ 81 w 101"/>
                <a:gd name="T9" fmla="*/ 244 h 219"/>
                <a:gd name="T10" fmla="*/ 80 w 101"/>
                <a:gd name="T11" fmla="*/ 237 h 219"/>
                <a:gd name="T12" fmla="*/ 88 w 101"/>
                <a:gd name="T13" fmla="*/ 231 h 219"/>
                <a:gd name="T14" fmla="*/ 103 w 101"/>
                <a:gd name="T15" fmla="*/ 226 h 219"/>
                <a:gd name="T16" fmla="*/ 115 w 101"/>
                <a:gd name="T17" fmla="*/ 214 h 219"/>
                <a:gd name="T18" fmla="*/ 117 w 101"/>
                <a:gd name="T19" fmla="*/ 193 h 219"/>
                <a:gd name="T20" fmla="*/ 117 w 101"/>
                <a:gd name="T21" fmla="*/ 189 h 219"/>
                <a:gd name="T22" fmla="*/ 118 w 101"/>
                <a:gd name="T23" fmla="*/ 175 h 219"/>
                <a:gd name="T24" fmla="*/ 110 w 101"/>
                <a:gd name="T25" fmla="*/ 143 h 219"/>
                <a:gd name="T26" fmla="*/ 98 w 101"/>
                <a:gd name="T27" fmla="*/ 130 h 219"/>
                <a:gd name="T28" fmla="*/ 85 w 101"/>
                <a:gd name="T29" fmla="*/ 116 h 219"/>
                <a:gd name="T30" fmla="*/ 71 w 101"/>
                <a:gd name="T31" fmla="*/ 96 h 219"/>
                <a:gd name="T32" fmla="*/ 57 w 101"/>
                <a:gd name="T33" fmla="*/ 82 h 219"/>
                <a:gd name="T34" fmla="*/ 69 w 101"/>
                <a:gd name="T35" fmla="*/ 56 h 219"/>
                <a:gd name="T36" fmla="*/ 79 w 101"/>
                <a:gd name="T37" fmla="*/ 44 h 219"/>
                <a:gd name="T38" fmla="*/ 79 w 101"/>
                <a:gd name="T39" fmla="*/ 31 h 219"/>
                <a:gd name="T40" fmla="*/ 69 w 101"/>
                <a:gd name="T41" fmla="*/ 13 h 219"/>
                <a:gd name="T42" fmla="*/ 58 w 101"/>
                <a:gd name="T43" fmla="*/ 8 h 219"/>
                <a:gd name="T44" fmla="*/ 41 w 101"/>
                <a:gd name="T45" fmla="*/ 5 h 219"/>
                <a:gd name="T46" fmla="*/ 29 w 101"/>
                <a:gd name="T47" fmla="*/ 13 h 219"/>
                <a:gd name="T48" fmla="*/ 19 w 101"/>
                <a:gd name="T49" fmla="*/ 18 h 219"/>
                <a:gd name="T50" fmla="*/ 8 w 101"/>
                <a:gd name="T51" fmla="*/ 19 h 219"/>
                <a:gd name="T52" fmla="*/ 0 w 101"/>
                <a:gd name="T53" fmla="*/ 19 h 219"/>
                <a:gd name="T54" fmla="*/ 10 w 101"/>
                <a:gd name="T55" fmla="*/ 28 h 219"/>
                <a:gd name="T56" fmla="*/ 17 w 101"/>
                <a:gd name="T57" fmla="*/ 47 h 219"/>
                <a:gd name="T58" fmla="*/ 30 w 101"/>
                <a:gd name="T59" fmla="*/ 46 h 219"/>
                <a:gd name="T60" fmla="*/ 35 w 101"/>
                <a:gd name="T61" fmla="*/ 54 h 219"/>
                <a:gd name="T62" fmla="*/ 46 w 101"/>
                <a:gd name="T63" fmla="*/ 64 h 219"/>
                <a:gd name="T64" fmla="*/ 34 w 101"/>
                <a:gd name="T65" fmla="*/ 67 h 219"/>
                <a:gd name="T66" fmla="*/ 50 w 101"/>
                <a:gd name="T67" fmla="*/ 84 h 219"/>
                <a:gd name="T68" fmla="*/ 63 w 101"/>
                <a:gd name="T69" fmla="*/ 106 h 219"/>
                <a:gd name="T70" fmla="*/ 75 w 101"/>
                <a:gd name="T71" fmla="*/ 124 h 219"/>
                <a:gd name="T72" fmla="*/ 86 w 101"/>
                <a:gd name="T73" fmla="*/ 136 h 219"/>
                <a:gd name="T74" fmla="*/ 91 w 101"/>
                <a:gd name="T75" fmla="*/ 157 h 219"/>
                <a:gd name="T76" fmla="*/ 92 w 101"/>
                <a:gd name="T77" fmla="*/ 172 h 219"/>
                <a:gd name="T78" fmla="*/ 93 w 101"/>
                <a:gd name="T79" fmla="*/ 198 h 219"/>
                <a:gd name="T80" fmla="*/ 76 w 101"/>
                <a:gd name="T81" fmla="*/ 203 h 219"/>
                <a:gd name="T82" fmla="*/ 68 w 101"/>
                <a:gd name="T83" fmla="*/ 209 h 219"/>
                <a:gd name="T84" fmla="*/ 74 w 101"/>
                <a:gd name="T85" fmla="*/ 221 h 219"/>
                <a:gd name="T86" fmla="*/ 56 w 101"/>
                <a:gd name="T87" fmla="*/ 222 h 219"/>
                <a:gd name="T88" fmla="*/ 47 w 101"/>
                <a:gd name="T89" fmla="*/ 229 h 2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1"/>
                <a:gd name="T136" fmla="*/ 0 h 219"/>
                <a:gd name="T137" fmla="*/ 101 w 101"/>
                <a:gd name="T138" fmla="*/ 219 h 2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1" h="219">
                  <a:moveTo>
                    <a:pt x="39" y="191"/>
                  </a:moveTo>
                  <a:cubicBezTo>
                    <a:pt x="39" y="192"/>
                    <a:pt x="41" y="195"/>
                    <a:pt x="42" y="195"/>
                  </a:cubicBezTo>
                  <a:cubicBezTo>
                    <a:pt x="43" y="195"/>
                    <a:pt x="44" y="193"/>
                    <a:pt x="45" y="193"/>
                  </a:cubicBezTo>
                  <a:cubicBezTo>
                    <a:pt x="48" y="195"/>
                    <a:pt x="50" y="197"/>
                    <a:pt x="51" y="199"/>
                  </a:cubicBezTo>
                  <a:cubicBezTo>
                    <a:pt x="51" y="201"/>
                    <a:pt x="47" y="200"/>
                    <a:pt x="47" y="202"/>
                  </a:cubicBezTo>
                  <a:cubicBezTo>
                    <a:pt x="45" y="206"/>
                    <a:pt x="46" y="210"/>
                    <a:pt x="47" y="214"/>
                  </a:cubicBezTo>
                  <a:cubicBezTo>
                    <a:pt x="47" y="215"/>
                    <a:pt x="48" y="216"/>
                    <a:pt x="48" y="218"/>
                  </a:cubicBezTo>
                  <a:cubicBezTo>
                    <a:pt x="48" y="218"/>
                    <a:pt x="46" y="219"/>
                    <a:pt x="47" y="219"/>
                  </a:cubicBezTo>
                  <a:cubicBezTo>
                    <a:pt x="49" y="219"/>
                    <a:pt x="51" y="219"/>
                    <a:pt x="53" y="218"/>
                  </a:cubicBezTo>
                  <a:cubicBezTo>
                    <a:pt x="54" y="217"/>
                    <a:pt x="55" y="216"/>
                    <a:pt x="56" y="214"/>
                  </a:cubicBezTo>
                  <a:cubicBezTo>
                    <a:pt x="57" y="213"/>
                    <a:pt x="56" y="211"/>
                    <a:pt x="57" y="210"/>
                  </a:cubicBezTo>
                  <a:cubicBezTo>
                    <a:pt x="59" y="209"/>
                    <a:pt x="62" y="209"/>
                    <a:pt x="63" y="207"/>
                  </a:cubicBezTo>
                  <a:cubicBezTo>
                    <a:pt x="63" y="204"/>
                    <a:pt x="58" y="201"/>
                    <a:pt x="60" y="200"/>
                  </a:cubicBezTo>
                  <a:cubicBezTo>
                    <a:pt x="62" y="199"/>
                    <a:pt x="63" y="203"/>
                    <a:pt x="66" y="204"/>
                  </a:cubicBezTo>
                  <a:cubicBezTo>
                    <a:pt x="66" y="205"/>
                    <a:pt x="67" y="204"/>
                    <a:pt x="67" y="203"/>
                  </a:cubicBezTo>
                  <a:cubicBezTo>
                    <a:pt x="67" y="201"/>
                    <a:pt x="64" y="199"/>
                    <a:pt x="65" y="198"/>
                  </a:cubicBezTo>
                  <a:cubicBezTo>
                    <a:pt x="67" y="197"/>
                    <a:pt x="69" y="202"/>
                    <a:pt x="70" y="201"/>
                  </a:cubicBezTo>
                  <a:cubicBezTo>
                    <a:pt x="71" y="199"/>
                    <a:pt x="66" y="199"/>
                    <a:pt x="66" y="197"/>
                  </a:cubicBezTo>
                  <a:cubicBezTo>
                    <a:pt x="66" y="196"/>
                    <a:pt x="70" y="199"/>
                    <a:pt x="70" y="197"/>
                  </a:cubicBezTo>
                  <a:cubicBezTo>
                    <a:pt x="72" y="196"/>
                    <a:pt x="69" y="193"/>
                    <a:pt x="70" y="192"/>
                  </a:cubicBezTo>
                  <a:cubicBezTo>
                    <a:pt x="70" y="191"/>
                    <a:pt x="72" y="191"/>
                    <a:pt x="73" y="192"/>
                  </a:cubicBezTo>
                  <a:cubicBezTo>
                    <a:pt x="74" y="192"/>
                    <a:pt x="74" y="194"/>
                    <a:pt x="74" y="194"/>
                  </a:cubicBezTo>
                  <a:cubicBezTo>
                    <a:pt x="76" y="194"/>
                    <a:pt x="77" y="193"/>
                    <a:pt x="79" y="192"/>
                  </a:cubicBezTo>
                  <a:cubicBezTo>
                    <a:pt x="81" y="191"/>
                    <a:pt x="83" y="190"/>
                    <a:pt x="85" y="188"/>
                  </a:cubicBezTo>
                  <a:cubicBezTo>
                    <a:pt x="86" y="187"/>
                    <a:pt x="86" y="185"/>
                    <a:pt x="88" y="184"/>
                  </a:cubicBezTo>
                  <a:cubicBezTo>
                    <a:pt x="88" y="183"/>
                    <a:pt x="89" y="185"/>
                    <a:pt x="90" y="184"/>
                  </a:cubicBezTo>
                  <a:cubicBezTo>
                    <a:pt x="91" y="182"/>
                    <a:pt x="92" y="179"/>
                    <a:pt x="95" y="178"/>
                  </a:cubicBezTo>
                  <a:cubicBezTo>
                    <a:pt x="97" y="177"/>
                    <a:pt x="98" y="175"/>
                    <a:pt x="98" y="173"/>
                  </a:cubicBezTo>
                  <a:cubicBezTo>
                    <a:pt x="99" y="170"/>
                    <a:pt x="98" y="167"/>
                    <a:pt x="98" y="165"/>
                  </a:cubicBezTo>
                  <a:cubicBezTo>
                    <a:pt x="98" y="164"/>
                    <a:pt x="96" y="162"/>
                    <a:pt x="97" y="161"/>
                  </a:cubicBezTo>
                  <a:cubicBezTo>
                    <a:pt x="98" y="161"/>
                    <a:pt x="100" y="164"/>
                    <a:pt x="100" y="163"/>
                  </a:cubicBezTo>
                  <a:cubicBezTo>
                    <a:pt x="101" y="161"/>
                    <a:pt x="98" y="160"/>
                    <a:pt x="97" y="159"/>
                  </a:cubicBezTo>
                  <a:cubicBezTo>
                    <a:pt x="97" y="158"/>
                    <a:pt x="96" y="157"/>
                    <a:pt x="97" y="157"/>
                  </a:cubicBezTo>
                  <a:cubicBezTo>
                    <a:pt x="98" y="156"/>
                    <a:pt x="100" y="159"/>
                    <a:pt x="101" y="158"/>
                  </a:cubicBezTo>
                  <a:cubicBezTo>
                    <a:pt x="101" y="156"/>
                    <a:pt x="98" y="155"/>
                    <a:pt x="98" y="153"/>
                  </a:cubicBezTo>
                  <a:cubicBezTo>
                    <a:pt x="98" y="151"/>
                    <a:pt x="99" y="148"/>
                    <a:pt x="98" y="146"/>
                  </a:cubicBezTo>
                  <a:cubicBezTo>
                    <a:pt x="98" y="143"/>
                    <a:pt x="97" y="141"/>
                    <a:pt x="97" y="139"/>
                  </a:cubicBezTo>
                  <a:cubicBezTo>
                    <a:pt x="95" y="134"/>
                    <a:pt x="94" y="129"/>
                    <a:pt x="93" y="124"/>
                  </a:cubicBezTo>
                  <a:cubicBezTo>
                    <a:pt x="92" y="122"/>
                    <a:pt x="92" y="120"/>
                    <a:pt x="91" y="119"/>
                  </a:cubicBezTo>
                  <a:cubicBezTo>
                    <a:pt x="90" y="118"/>
                    <a:pt x="89" y="120"/>
                    <a:pt x="89" y="119"/>
                  </a:cubicBezTo>
                  <a:cubicBezTo>
                    <a:pt x="87" y="116"/>
                    <a:pt x="87" y="112"/>
                    <a:pt x="85" y="109"/>
                  </a:cubicBezTo>
                  <a:cubicBezTo>
                    <a:pt x="84" y="108"/>
                    <a:pt x="82" y="109"/>
                    <a:pt x="81" y="108"/>
                  </a:cubicBezTo>
                  <a:cubicBezTo>
                    <a:pt x="80" y="107"/>
                    <a:pt x="81" y="105"/>
                    <a:pt x="80" y="104"/>
                  </a:cubicBezTo>
                  <a:cubicBezTo>
                    <a:pt x="79" y="104"/>
                    <a:pt x="77" y="105"/>
                    <a:pt x="75" y="104"/>
                  </a:cubicBezTo>
                  <a:cubicBezTo>
                    <a:pt x="73" y="102"/>
                    <a:pt x="72" y="99"/>
                    <a:pt x="70" y="97"/>
                  </a:cubicBezTo>
                  <a:cubicBezTo>
                    <a:pt x="67" y="94"/>
                    <a:pt x="64" y="92"/>
                    <a:pt x="61" y="89"/>
                  </a:cubicBezTo>
                  <a:cubicBezTo>
                    <a:pt x="60" y="88"/>
                    <a:pt x="59" y="87"/>
                    <a:pt x="59" y="86"/>
                  </a:cubicBezTo>
                  <a:cubicBezTo>
                    <a:pt x="58" y="84"/>
                    <a:pt x="59" y="82"/>
                    <a:pt x="59" y="80"/>
                  </a:cubicBezTo>
                  <a:cubicBezTo>
                    <a:pt x="58" y="78"/>
                    <a:pt x="55" y="77"/>
                    <a:pt x="53" y="76"/>
                  </a:cubicBezTo>
                  <a:cubicBezTo>
                    <a:pt x="53" y="76"/>
                    <a:pt x="53" y="77"/>
                    <a:pt x="52" y="77"/>
                  </a:cubicBezTo>
                  <a:cubicBezTo>
                    <a:pt x="50" y="74"/>
                    <a:pt x="48" y="72"/>
                    <a:pt x="47" y="68"/>
                  </a:cubicBezTo>
                  <a:cubicBezTo>
                    <a:pt x="46" y="67"/>
                    <a:pt x="47" y="65"/>
                    <a:pt x="47" y="63"/>
                  </a:cubicBezTo>
                  <a:cubicBezTo>
                    <a:pt x="47" y="60"/>
                    <a:pt x="48" y="57"/>
                    <a:pt x="50" y="54"/>
                  </a:cubicBezTo>
                  <a:cubicBezTo>
                    <a:pt x="51" y="51"/>
                    <a:pt x="55" y="50"/>
                    <a:pt x="57" y="47"/>
                  </a:cubicBezTo>
                  <a:cubicBezTo>
                    <a:pt x="58" y="46"/>
                    <a:pt x="57" y="43"/>
                    <a:pt x="58" y="42"/>
                  </a:cubicBezTo>
                  <a:cubicBezTo>
                    <a:pt x="59" y="39"/>
                    <a:pt x="61" y="37"/>
                    <a:pt x="63" y="36"/>
                  </a:cubicBezTo>
                  <a:cubicBezTo>
                    <a:pt x="63" y="36"/>
                    <a:pt x="64" y="38"/>
                    <a:pt x="65" y="37"/>
                  </a:cubicBezTo>
                  <a:cubicBezTo>
                    <a:pt x="66" y="36"/>
                    <a:pt x="65" y="33"/>
                    <a:pt x="67" y="32"/>
                  </a:cubicBezTo>
                  <a:cubicBezTo>
                    <a:pt x="68" y="31"/>
                    <a:pt x="71" y="30"/>
                    <a:pt x="72" y="29"/>
                  </a:cubicBezTo>
                  <a:cubicBezTo>
                    <a:pt x="70" y="28"/>
                    <a:pt x="67" y="27"/>
                    <a:pt x="65" y="26"/>
                  </a:cubicBezTo>
                  <a:cubicBezTo>
                    <a:pt x="62" y="25"/>
                    <a:pt x="60" y="23"/>
                    <a:pt x="58" y="23"/>
                  </a:cubicBezTo>
                  <a:cubicBezTo>
                    <a:pt x="57" y="21"/>
                    <a:pt x="56" y="18"/>
                    <a:pt x="54" y="16"/>
                  </a:cubicBezTo>
                  <a:cubicBezTo>
                    <a:pt x="54" y="14"/>
                    <a:pt x="57" y="13"/>
                    <a:pt x="57" y="11"/>
                  </a:cubicBezTo>
                  <a:cubicBezTo>
                    <a:pt x="57" y="10"/>
                    <a:pt x="56" y="8"/>
                    <a:pt x="55" y="8"/>
                  </a:cubicBezTo>
                  <a:cubicBezTo>
                    <a:pt x="54" y="8"/>
                    <a:pt x="53" y="9"/>
                    <a:pt x="52" y="9"/>
                  </a:cubicBezTo>
                  <a:cubicBezTo>
                    <a:pt x="50" y="9"/>
                    <a:pt x="49" y="7"/>
                    <a:pt x="48" y="7"/>
                  </a:cubicBezTo>
                  <a:cubicBezTo>
                    <a:pt x="46" y="7"/>
                    <a:pt x="45" y="8"/>
                    <a:pt x="44" y="8"/>
                  </a:cubicBezTo>
                  <a:cubicBezTo>
                    <a:pt x="42" y="6"/>
                    <a:pt x="43" y="2"/>
                    <a:pt x="40" y="1"/>
                  </a:cubicBezTo>
                  <a:cubicBezTo>
                    <a:pt x="38" y="0"/>
                    <a:pt x="36" y="3"/>
                    <a:pt x="34" y="4"/>
                  </a:cubicBezTo>
                  <a:cubicBezTo>
                    <a:pt x="32" y="6"/>
                    <a:pt x="30" y="8"/>
                    <a:pt x="28" y="10"/>
                  </a:cubicBezTo>
                  <a:cubicBezTo>
                    <a:pt x="28" y="10"/>
                    <a:pt x="29" y="12"/>
                    <a:pt x="28" y="12"/>
                  </a:cubicBezTo>
                  <a:cubicBezTo>
                    <a:pt x="26" y="13"/>
                    <a:pt x="25" y="10"/>
                    <a:pt x="24" y="11"/>
                  </a:cubicBezTo>
                  <a:cubicBezTo>
                    <a:pt x="22" y="11"/>
                    <a:pt x="23" y="13"/>
                    <a:pt x="22" y="14"/>
                  </a:cubicBezTo>
                  <a:cubicBezTo>
                    <a:pt x="21" y="14"/>
                    <a:pt x="20" y="12"/>
                    <a:pt x="19" y="12"/>
                  </a:cubicBezTo>
                  <a:cubicBezTo>
                    <a:pt x="18" y="13"/>
                    <a:pt x="17" y="15"/>
                    <a:pt x="16" y="15"/>
                  </a:cubicBezTo>
                  <a:cubicBezTo>
                    <a:pt x="15" y="15"/>
                    <a:pt x="15" y="12"/>
                    <a:pt x="14" y="12"/>
                  </a:cubicBezTo>
                  <a:cubicBezTo>
                    <a:pt x="12" y="12"/>
                    <a:pt x="12" y="15"/>
                    <a:pt x="11" y="16"/>
                  </a:cubicBezTo>
                  <a:cubicBezTo>
                    <a:pt x="9" y="16"/>
                    <a:pt x="8" y="16"/>
                    <a:pt x="7" y="16"/>
                  </a:cubicBezTo>
                  <a:cubicBezTo>
                    <a:pt x="6" y="15"/>
                    <a:pt x="7" y="13"/>
                    <a:pt x="6" y="12"/>
                  </a:cubicBezTo>
                  <a:cubicBezTo>
                    <a:pt x="5" y="11"/>
                    <a:pt x="3" y="11"/>
                    <a:pt x="2" y="12"/>
                  </a:cubicBezTo>
                  <a:cubicBezTo>
                    <a:pt x="1" y="13"/>
                    <a:pt x="1" y="15"/>
                    <a:pt x="0" y="16"/>
                  </a:cubicBezTo>
                  <a:cubicBezTo>
                    <a:pt x="1" y="17"/>
                    <a:pt x="2" y="19"/>
                    <a:pt x="3" y="20"/>
                  </a:cubicBezTo>
                  <a:cubicBezTo>
                    <a:pt x="3" y="22"/>
                    <a:pt x="4" y="25"/>
                    <a:pt x="6" y="25"/>
                  </a:cubicBezTo>
                  <a:cubicBezTo>
                    <a:pt x="7" y="26"/>
                    <a:pt x="7" y="22"/>
                    <a:pt x="8" y="23"/>
                  </a:cubicBezTo>
                  <a:cubicBezTo>
                    <a:pt x="9" y="23"/>
                    <a:pt x="10" y="25"/>
                    <a:pt x="11" y="26"/>
                  </a:cubicBezTo>
                  <a:cubicBezTo>
                    <a:pt x="11" y="28"/>
                    <a:pt x="9" y="30"/>
                    <a:pt x="9" y="31"/>
                  </a:cubicBezTo>
                  <a:cubicBezTo>
                    <a:pt x="10" y="34"/>
                    <a:pt x="12" y="37"/>
                    <a:pt x="14" y="39"/>
                  </a:cubicBezTo>
                  <a:cubicBezTo>
                    <a:pt x="15" y="40"/>
                    <a:pt x="16" y="39"/>
                    <a:pt x="17" y="40"/>
                  </a:cubicBezTo>
                  <a:cubicBezTo>
                    <a:pt x="18" y="40"/>
                    <a:pt x="19" y="43"/>
                    <a:pt x="20" y="42"/>
                  </a:cubicBezTo>
                  <a:cubicBezTo>
                    <a:pt x="22" y="42"/>
                    <a:pt x="23" y="39"/>
                    <a:pt x="25" y="38"/>
                  </a:cubicBezTo>
                  <a:cubicBezTo>
                    <a:pt x="26" y="38"/>
                    <a:pt x="27" y="38"/>
                    <a:pt x="28" y="38"/>
                  </a:cubicBezTo>
                  <a:cubicBezTo>
                    <a:pt x="30" y="40"/>
                    <a:pt x="32" y="43"/>
                    <a:pt x="32" y="45"/>
                  </a:cubicBezTo>
                  <a:cubicBezTo>
                    <a:pt x="32" y="46"/>
                    <a:pt x="30" y="45"/>
                    <a:pt x="29" y="45"/>
                  </a:cubicBezTo>
                  <a:cubicBezTo>
                    <a:pt x="28" y="46"/>
                    <a:pt x="28" y="47"/>
                    <a:pt x="28" y="47"/>
                  </a:cubicBezTo>
                  <a:cubicBezTo>
                    <a:pt x="31" y="48"/>
                    <a:pt x="35" y="48"/>
                    <a:pt x="37" y="50"/>
                  </a:cubicBezTo>
                  <a:cubicBezTo>
                    <a:pt x="38" y="50"/>
                    <a:pt x="38" y="52"/>
                    <a:pt x="38" y="53"/>
                  </a:cubicBezTo>
                  <a:cubicBezTo>
                    <a:pt x="37" y="54"/>
                    <a:pt x="36" y="52"/>
                    <a:pt x="35" y="53"/>
                  </a:cubicBezTo>
                  <a:cubicBezTo>
                    <a:pt x="34" y="54"/>
                    <a:pt x="34" y="56"/>
                    <a:pt x="33" y="57"/>
                  </a:cubicBezTo>
                  <a:cubicBezTo>
                    <a:pt x="31" y="58"/>
                    <a:pt x="30" y="56"/>
                    <a:pt x="28" y="56"/>
                  </a:cubicBezTo>
                  <a:cubicBezTo>
                    <a:pt x="27" y="57"/>
                    <a:pt x="28" y="58"/>
                    <a:pt x="27" y="59"/>
                  </a:cubicBezTo>
                  <a:cubicBezTo>
                    <a:pt x="26" y="60"/>
                    <a:pt x="23" y="60"/>
                    <a:pt x="24" y="61"/>
                  </a:cubicBezTo>
                  <a:cubicBezTo>
                    <a:pt x="29" y="65"/>
                    <a:pt x="36" y="66"/>
                    <a:pt x="41" y="70"/>
                  </a:cubicBezTo>
                  <a:cubicBezTo>
                    <a:pt x="43" y="72"/>
                    <a:pt x="41" y="74"/>
                    <a:pt x="42" y="76"/>
                  </a:cubicBezTo>
                  <a:cubicBezTo>
                    <a:pt x="42" y="77"/>
                    <a:pt x="44" y="78"/>
                    <a:pt x="45" y="79"/>
                  </a:cubicBezTo>
                  <a:cubicBezTo>
                    <a:pt x="47" y="82"/>
                    <a:pt x="49" y="86"/>
                    <a:pt x="52" y="88"/>
                  </a:cubicBezTo>
                  <a:cubicBezTo>
                    <a:pt x="53" y="90"/>
                    <a:pt x="55" y="90"/>
                    <a:pt x="56" y="91"/>
                  </a:cubicBezTo>
                  <a:cubicBezTo>
                    <a:pt x="58" y="93"/>
                    <a:pt x="59" y="95"/>
                    <a:pt x="60" y="97"/>
                  </a:cubicBezTo>
                  <a:cubicBezTo>
                    <a:pt x="61" y="99"/>
                    <a:pt x="61" y="101"/>
                    <a:pt x="62" y="103"/>
                  </a:cubicBezTo>
                  <a:cubicBezTo>
                    <a:pt x="64" y="105"/>
                    <a:pt x="67" y="105"/>
                    <a:pt x="69" y="107"/>
                  </a:cubicBezTo>
                  <a:cubicBezTo>
                    <a:pt x="71" y="108"/>
                    <a:pt x="74" y="109"/>
                    <a:pt x="74" y="111"/>
                  </a:cubicBezTo>
                  <a:cubicBezTo>
                    <a:pt x="74" y="112"/>
                    <a:pt x="70" y="112"/>
                    <a:pt x="71" y="113"/>
                  </a:cubicBezTo>
                  <a:cubicBezTo>
                    <a:pt x="72" y="117"/>
                    <a:pt x="76" y="118"/>
                    <a:pt x="77" y="121"/>
                  </a:cubicBezTo>
                  <a:cubicBezTo>
                    <a:pt x="77" y="123"/>
                    <a:pt x="74" y="123"/>
                    <a:pt x="74" y="125"/>
                  </a:cubicBezTo>
                  <a:cubicBezTo>
                    <a:pt x="73" y="127"/>
                    <a:pt x="75" y="129"/>
                    <a:pt x="75" y="131"/>
                  </a:cubicBezTo>
                  <a:cubicBezTo>
                    <a:pt x="75" y="132"/>
                    <a:pt x="76" y="134"/>
                    <a:pt x="76" y="135"/>
                  </a:cubicBezTo>
                  <a:cubicBezTo>
                    <a:pt x="76" y="136"/>
                    <a:pt x="77" y="137"/>
                    <a:pt x="76" y="138"/>
                  </a:cubicBezTo>
                  <a:cubicBezTo>
                    <a:pt x="76" y="140"/>
                    <a:pt x="75" y="141"/>
                    <a:pt x="76" y="143"/>
                  </a:cubicBezTo>
                  <a:cubicBezTo>
                    <a:pt x="76" y="144"/>
                    <a:pt x="78" y="144"/>
                    <a:pt x="79" y="145"/>
                  </a:cubicBezTo>
                  <a:cubicBezTo>
                    <a:pt x="80" y="148"/>
                    <a:pt x="81" y="151"/>
                    <a:pt x="80" y="154"/>
                  </a:cubicBezTo>
                  <a:cubicBezTo>
                    <a:pt x="80" y="158"/>
                    <a:pt x="79" y="161"/>
                    <a:pt x="77" y="165"/>
                  </a:cubicBezTo>
                  <a:cubicBezTo>
                    <a:pt x="77" y="165"/>
                    <a:pt x="76" y="164"/>
                    <a:pt x="75" y="164"/>
                  </a:cubicBezTo>
                  <a:cubicBezTo>
                    <a:pt x="73" y="165"/>
                    <a:pt x="71" y="168"/>
                    <a:pt x="69" y="169"/>
                  </a:cubicBezTo>
                  <a:cubicBezTo>
                    <a:pt x="67" y="170"/>
                    <a:pt x="64" y="168"/>
                    <a:pt x="63" y="169"/>
                  </a:cubicBezTo>
                  <a:cubicBezTo>
                    <a:pt x="62" y="170"/>
                    <a:pt x="63" y="172"/>
                    <a:pt x="62" y="173"/>
                  </a:cubicBezTo>
                  <a:cubicBezTo>
                    <a:pt x="61" y="173"/>
                    <a:pt x="59" y="172"/>
                    <a:pt x="58" y="172"/>
                  </a:cubicBezTo>
                  <a:cubicBezTo>
                    <a:pt x="57" y="172"/>
                    <a:pt x="56" y="173"/>
                    <a:pt x="56" y="174"/>
                  </a:cubicBezTo>
                  <a:cubicBezTo>
                    <a:pt x="57" y="176"/>
                    <a:pt x="57" y="178"/>
                    <a:pt x="58" y="179"/>
                  </a:cubicBezTo>
                  <a:cubicBezTo>
                    <a:pt x="58" y="180"/>
                    <a:pt x="60" y="180"/>
                    <a:pt x="60" y="181"/>
                  </a:cubicBezTo>
                  <a:cubicBezTo>
                    <a:pt x="61" y="182"/>
                    <a:pt x="61" y="183"/>
                    <a:pt x="61" y="184"/>
                  </a:cubicBezTo>
                  <a:cubicBezTo>
                    <a:pt x="61" y="185"/>
                    <a:pt x="61" y="187"/>
                    <a:pt x="60" y="187"/>
                  </a:cubicBezTo>
                  <a:cubicBezTo>
                    <a:pt x="58" y="187"/>
                    <a:pt x="57" y="185"/>
                    <a:pt x="55" y="185"/>
                  </a:cubicBezTo>
                  <a:cubicBezTo>
                    <a:pt x="52" y="184"/>
                    <a:pt x="49" y="184"/>
                    <a:pt x="46" y="185"/>
                  </a:cubicBezTo>
                  <a:cubicBezTo>
                    <a:pt x="45" y="185"/>
                    <a:pt x="48" y="188"/>
                    <a:pt x="47" y="189"/>
                  </a:cubicBezTo>
                  <a:cubicBezTo>
                    <a:pt x="46" y="190"/>
                    <a:pt x="45" y="191"/>
                    <a:pt x="43" y="191"/>
                  </a:cubicBezTo>
                  <a:cubicBezTo>
                    <a:pt x="42" y="191"/>
                    <a:pt x="40" y="191"/>
                    <a:pt x="39" y="19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75" name="Freeform 2640"/>
            <p:cNvSpPr>
              <a:spLocks noChangeAspect="1"/>
            </p:cNvSpPr>
            <p:nvPr/>
          </p:nvSpPr>
          <p:spPr bwMode="auto">
            <a:xfrm>
              <a:off x="29551750" y="7684127"/>
              <a:ext cx="524440" cy="671838"/>
            </a:xfrm>
            <a:custGeom>
              <a:avLst/>
              <a:gdLst>
                <a:gd name="T0" fmla="*/ 36 w 65"/>
                <a:gd name="T1" fmla="*/ 106 h 92"/>
                <a:gd name="T2" fmla="*/ 30 w 65"/>
                <a:gd name="T3" fmla="*/ 102 h 92"/>
                <a:gd name="T4" fmla="*/ 22 w 65"/>
                <a:gd name="T5" fmla="*/ 110 h 92"/>
                <a:gd name="T6" fmla="*/ 23 w 65"/>
                <a:gd name="T7" fmla="*/ 105 h 92"/>
                <a:gd name="T8" fmla="*/ 18 w 65"/>
                <a:gd name="T9" fmla="*/ 102 h 92"/>
                <a:gd name="T10" fmla="*/ 20 w 65"/>
                <a:gd name="T11" fmla="*/ 98 h 92"/>
                <a:gd name="T12" fmla="*/ 12 w 65"/>
                <a:gd name="T13" fmla="*/ 98 h 92"/>
                <a:gd name="T14" fmla="*/ 13 w 65"/>
                <a:gd name="T15" fmla="*/ 91 h 92"/>
                <a:gd name="T16" fmla="*/ 20 w 65"/>
                <a:gd name="T17" fmla="*/ 88 h 92"/>
                <a:gd name="T18" fmla="*/ 16 w 65"/>
                <a:gd name="T19" fmla="*/ 85 h 92"/>
                <a:gd name="T20" fmla="*/ 20 w 65"/>
                <a:gd name="T21" fmla="*/ 74 h 92"/>
                <a:gd name="T22" fmla="*/ 19 w 65"/>
                <a:gd name="T23" fmla="*/ 71 h 92"/>
                <a:gd name="T24" fmla="*/ 22 w 65"/>
                <a:gd name="T25" fmla="*/ 65 h 92"/>
                <a:gd name="T26" fmla="*/ 17 w 65"/>
                <a:gd name="T27" fmla="*/ 68 h 92"/>
                <a:gd name="T28" fmla="*/ 5 w 65"/>
                <a:gd name="T29" fmla="*/ 68 h 92"/>
                <a:gd name="T30" fmla="*/ 0 w 65"/>
                <a:gd name="T31" fmla="*/ 63 h 92"/>
                <a:gd name="T32" fmla="*/ 14 w 65"/>
                <a:gd name="T33" fmla="*/ 49 h 92"/>
                <a:gd name="T34" fmla="*/ 20 w 65"/>
                <a:gd name="T35" fmla="*/ 44 h 92"/>
                <a:gd name="T36" fmla="*/ 25 w 65"/>
                <a:gd name="T37" fmla="*/ 37 h 92"/>
                <a:gd name="T38" fmla="*/ 25 w 65"/>
                <a:gd name="T39" fmla="*/ 29 h 92"/>
                <a:gd name="T40" fmla="*/ 31 w 65"/>
                <a:gd name="T41" fmla="*/ 26 h 92"/>
                <a:gd name="T42" fmla="*/ 32 w 65"/>
                <a:gd name="T43" fmla="*/ 30 h 92"/>
                <a:gd name="T44" fmla="*/ 38 w 65"/>
                <a:gd name="T45" fmla="*/ 32 h 92"/>
                <a:gd name="T46" fmla="*/ 47 w 65"/>
                <a:gd name="T47" fmla="*/ 32 h 92"/>
                <a:gd name="T48" fmla="*/ 47 w 65"/>
                <a:gd name="T49" fmla="*/ 28 h 92"/>
                <a:gd name="T50" fmla="*/ 47 w 65"/>
                <a:gd name="T51" fmla="*/ 23 h 92"/>
                <a:gd name="T52" fmla="*/ 56 w 65"/>
                <a:gd name="T53" fmla="*/ 23 h 92"/>
                <a:gd name="T54" fmla="*/ 64 w 65"/>
                <a:gd name="T55" fmla="*/ 10 h 92"/>
                <a:gd name="T56" fmla="*/ 67 w 65"/>
                <a:gd name="T57" fmla="*/ 10 h 92"/>
                <a:gd name="T58" fmla="*/ 68 w 65"/>
                <a:gd name="T59" fmla="*/ 1 h 92"/>
                <a:gd name="T60" fmla="*/ 73 w 65"/>
                <a:gd name="T61" fmla="*/ 1 h 92"/>
                <a:gd name="T62" fmla="*/ 74 w 65"/>
                <a:gd name="T63" fmla="*/ 8 h 92"/>
                <a:gd name="T64" fmla="*/ 78 w 65"/>
                <a:gd name="T65" fmla="*/ 13 h 92"/>
                <a:gd name="T66" fmla="*/ 72 w 65"/>
                <a:gd name="T67" fmla="*/ 30 h 92"/>
                <a:gd name="T68" fmla="*/ 73 w 65"/>
                <a:gd name="T69" fmla="*/ 35 h 92"/>
                <a:gd name="T70" fmla="*/ 76 w 65"/>
                <a:gd name="T71" fmla="*/ 45 h 92"/>
                <a:gd name="T72" fmla="*/ 72 w 65"/>
                <a:gd name="T73" fmla="*/ 49 h 92"/>
                <a:gd name="T74" fmla="*/ 66 w 65"/>
                <a:gd name="T75" fmla="*/ 55 h 92"/>
                <a:gd name="T76" fmla="*/ 59 w 65"/>
                <a:gd name="T77" fmla="*/ 63 h 92"/>
                <a:gd name="T78" fmla="*/ 50 w 65"/>
                <a:gd name="T79" fmla="*/ 63 h 92"/>
                <a:gd name="T80" fmla="*/ 49 w 65"/>
                <a:gd name="T81" fmla="*/ 66 h 92"/>
                <a:gd name="T82" fmla="*/ 46 w 65"/>
                <a:gd name="T83" fmla="*/ 66 h 92"/>
                <a:gd name="T84" fmla="*/ 46 w 65"/>
                <a:gd name="T85" fmla="*/ 71 h 92"/>
                <a:gd name="T86" fmla="*/ 48 w 65"/>
                <a:gd name="T87" fmla="*/ 73 h 92"/>
                <a:gd name="T88" fmla="*/ 46 w 65"/>
                <a:gd name="T89" fmla="*/ 79 h 92"/>
                <a:gd name="T90" fmla="*/ 53 w 65"/>
                <a:gd name="T91" fmla="*/ 81 h 92"/>
                <a:gd name="T92" fmla="*/ 65 w 65"/>
                <a:gd name="T93" fmla="*/ 91 h 92"/>
                <a:gd name="T94" fmla="*/ 60 w 65"/>
                <a:gd name="T95" fmla="*/ 97 h 92"/>
                <a:gd name="T96" fmla="*/ 52 w 65"/>
                <a:gd name="T97" fmla="*/ 97 h 92"/>
                <a:gd name="T98" fmla="*/ 46 w 65"/>
                <a:gd name="T99" fmla="*/ 98 h 92"/>
                <a:gd name="T100" fmla="*/ 42 w 65"/>
                <a:gd name="T101" fmla="*/ 103 h 92"/>
                <a:gd name="T102" fmla="*/ 36 w 65"/>
                <a:gd name="T103" fmla="*/ 106 h 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
                <a:gd name="T157" fmla="*/ 0 h 92"/>
                <a:gd name="T158" fmla="*/ 65 w 65"/>
                <a:gd name="T159" fmla="*/ 92 h 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 h="92">
                  <a:moveTo>
                    <a:pt x="30" y="89"/>
                  </a:moveTo>
                  <a:cubicBezTo>
                    <a:pt x="29" y="87"/>
                    <a:pt x="27" y="85"/>
                    <a:pt x="25" y="85"/>
                  </a:cubicBezTo>
                  <a:cubicBezTo>
                    <a:pt x="22" y="86"/>
                    <a:pt x="21" y="90"/>
                    <a:pt x="18" y="92"/>
                  </a:cubicBezTo>
                  <a:cubicBezTo>
                    <a:pt x="17" y="92"/>
                    <a:pt x="20" y="89"/>
                    <a:pt x="19" y="88"/>
                  </a:cubicBezTo>
                  <a:cubicBezTo>
                    <a:pt x="18" y="87"/>
                    <a:pt x="16" y="87"/>
                    <a:pt x="15" y="85"/>
                  </a:cubicBezTo>
                  <a:cubicBezTo>
                    <a:pt x="15" y="84"/>
                    <a:pt x="18" y="83"/>
                    <a:pt x="17" y="82"/>
                  </a:cubicBezTo>
                  <a:cubicBezTo>
                    <a:pt x="15" y="81"/>
                    <a:pt x="12" y="83"/>
                    <a:pt x="10" y="82"/>
                  </a:cubicBezTo>
                  <a:cubicBezTo>
                    <a:pt x="10" y="80"/>
                    <a:pt x="13" y="77"/>
                    <a:pt x="11" y="76"/>
                  </a:cubicBezTo>
                  <a:cubicBezTo>
                    <a:pt x="12" y="74"/>
                    <a:pt x="16" y="76"/>
                    <a:pt x="17" y="74"/>
                  </a:cubicBezTo>
                  <a:cubicBezTo>
                    <a:pt x="18" y="72"/>
                    <a:pt x="13" y="73"/>
                    <a:pt x="13" y="71"/>
                  </a:cubicBezTo>
                  <a:cubicBezTo>
                    <a:pt x="13" y="68"/>
                    <a:pt x="16" y="65"/>
                    <a:pt x="17" y="62"/>
                  </a:cubicBezTo>
                  <a:cubicBezTo>
                    <a:pt x="17" y="61"/>
                    <a:pt x="16" y="60"/>
                    <a:pt x="16" y="59"/>
                  </a:cubicBezTo>
                  <a:cubicBezTo>
                    <a:pt x="16" y="58"/>
                    <a:pt x="19" y="55"/>
                    <a:pt x="18" y="54"/>
                  </a:cubicBezTo>
                  <a:cubicBezTo>
                    <a:pt x="17" y="53"/>
                    <a:pt x="15" y="57"/>
                    <a:pt x="14" y="57"/>
                  </a:cubicBezTo>
                  <a:cubicBezTo>
                    <a:pt x="11" y="58"/>
                    <a:pt x="7" y="58"/>
                    <a:pt x="4" y="57"/>
                  </a:cubicBezTo>
                  <a:cubicBezTo>
                    <a:pt x="2" y="57"/>
                    <a:pt x="1" y="54"/>
                    <a:pt x="0" y="53"/>
                  </a:cubicBezTo>
                  <a:cubicBezTo>
                    <a:pt x="4" y="49"/>
                    <a:pt x="8" y="45"/>
                    <a:pt x="12" y="41"/>
                  </a:cubicBezTo>
                  <a:cubicBezTo>
                    <a:pt x="14" y="39"/>
                    <a:pt x="16" y="39"/>
                    <a:pt x="17" y="37"/>
                  </a:cubicBezTo>
                  <a:cubicBezTo>
                    <a:pt x="19" y="36"/>
                    <a:pt x="21" y="33"/>
                    <a:pt x="21" y="31"/>
                  </a:cubicBezTo>
                  <a:cubicBezTo>
                    <a:pt x="22" y="28"/>
                    <a:pt x="20" y="26"/>
                    <a:pt x="21" y="24"/>
                  </a:cubicBezTo>
                  <a:cubicBezTo>
                    <a:pt x="22" y="22"/>
                    <a:pt x="24" y="22"/>
                    <a:pt x="26" y="22"/>
                  </a:cubicBezTo>
                  <a:cubicBezTo>
                    <a:pt x="27" y="22"/>
                    <a:pt x="27" y="24"/>
                    <a:pt x="27" y="25"/>
                  </a:cubicBezTo>
                  <a:cubicBezTo>
                    <a:pt x="29" y="26"/>
                    <a:pt x="30" y="27"/>
                    <a:pt x="32" y="27"/>
                  </a:cubicBezTo>
                  <a:cubicBezTo>
                    <a:pt x="34" y="27"/>
                    <a:pt x="37" y="28"/>
                    <a:pt x="39" y="27"/>
                  </a:cubicBezTo>
                  <a:cubicBezTo>
                    <a:pt x="40" y="26"/>
                    <a:pt x="39" y="24"/>
                    <a:pt x="39" y="23"/>
                  </a:cubicBezTo>
                  <a:cubicBezTo>
                    <a:pt x="39" y="22"/>
                    <a:pt x="38" y="20"/>
                    <a:pt x="39" y="19"/>
                  </a:cubicBezTo>
                  <a:cubicBezTo>
                    <a:pt x="41" y="18"/>
                    <a:pt x="45" y="21"/>
                    <a:pt x="47" y="19"/>
                  </a:cubicBezTo>
                  <a:cubicBezTo>
                    <a:pt x="51" y="17"/>
                    <a:pt x="51" y="12"/>
                    <a:pt x="53" y="8"/>
                  </a:cubicBezTo>
                  <a:cubicBezTo>
                    <a:pt x="54" y="8"/>
                    <a:pt x="56" y="9"/>
                    <a:pt x="56" y="8"/>
                  </a:cubicBezTo>
                  <a:cubicBezTo>
                    <a:pt x="57" y="6"/>
                    <a:pt x="56" y="3"/>
                    <a:pt x="57" y="1"/>
                  </a:cubicBezTo>
                  <a:cubicBezTo>
                    <a:pt x="58" y="0"/>
                    <a:pt x="60" y="0"/>
                    <a:pt x="61" y="1"/>
                  </a:cubicBezTo>
                  <a:cubicBezTo>
                    <a:pt x="62" y="3"/>
                    <a:pt x="62" y="5"/>
                    <a:pt x="62" y="7"/>
                  </a:cubicBezTo>
                  <a:cubicBezTo>
                    <a:pt x="63" y="8"/>
                    <a:pt x="64" y="9"/>
                    <a:pt x="65" y="11"/>
                  </a:cubicBezTo>
                  <a:cubicBezTo>
                    <a:pt x="64" y="15"/>
                    <a:pt x="61" y="20"/>
                    <a:pt x="60" y="25"/>
                  </a:cubicBezTo>
                  <a:cubicBezTo>
                    <a:pt x="60" y="26"/>
                    <a:pt x="61" y="28"/>
                    <a:pt x="61" y="29"/>
                  </a:cubicBezTo>
                  <a:cubicBezTo>
                    <a:pt x="62" y="32"/>
                    <a:pt x="63" y="35"/>
                    <a:pt x="63" y="38"/>
                  </a:cubicBezTo>
                  <a:cubicBezTo>
                    <a:pt x="63" y="39"/>
                    <a:pt x="61" y="40"/>
                    <a:pt x="60" y="41"/>
                  </a:cubicBezTo>
                  <a:cubicBezTo>
                    <a:pt x="57" y="41"/>
                    <a:pt x="57" y="44"/>
                    <a:pt x="55" y="46"/>
                  </a:cubicBezTo>
                  <a:cubicBezTo>
                    <a:pt x="52" y="48"/>
                    <a:pt x="51" y="51"/>
                    <a:pt x="49" y="53"/>
                  </a:cubicBezTo>
                  <a:cubicBezTo>
                    <a:pt x="47" y="54"/>
                    <a:pt x="44" y="52"/>
                    <a:pt x="42" y="53"/>
                  </a:cubicBezTo>
                  <a:cubicBezTo>
                    <a:pt x="41" y="53"/>
                    <a:pt x="42" y="55"/>
                    <a:pt x="41" y="55"/>
                  </a:cubicBezTo>
                  <a:cubicBezTo>
                    <a:pt x="41" y="56"/>
                    <a:pt x="39" y="55"/>
                    <a:pt x="38" y="55"/>
                  </a:cubicBezTo>
                  <a:cubicBezTo>
                    <a:pt x="38" y="56"/>
                    <a:pt x="38" y="58"/>
                    <a:pt x="38" y="59"/>
                  </a:cubicBezTo>
                  <a:cubicBezTo>
                    <a:pt x="39" y="60"/>
                    <a:pt x="40" y="60"/>
                    <a:pt x="40" y="61"/>
                  </a:cubicBezTo>
                  <a:cubicBezTo>
                    <a:pt x="40" y="63"/>
                    <a:pt x="37" y="64"/>
                    <a:pt x="38" y="66"/>
                  </a:cubicBezTo>
                  <a:cubicBezTo>
                    <a:pt x="39" y="68"/>
                    <a:pt x="43" y="67"/>
                    <a:pt x="44" y="68"/>
                  </a:cubicBezTo>
                  <a:cubicBezTo>
                    <a:pt x="48" y="71"/>
                    <a:pt x="51" y="73"/>
                    <a:pt x="54" y="76"/>
                  </a:cubicBezTo>
                  <a:cubicBezTo>
                    <a:pt x="53" y="78"/>
                    <a:pt x="52" y="80"/>
                    <a:pt x="50" y="81"/>
                  </a:cubicBezTo>
                  <a:cubicBezTo>
                    <a:pt x="48" y="82"/>
                    <a:pt x="45" y="80"/>
                    <a:pt x="43" y="81"/>
                  </a:cubicBezTo>
                  <a:cubicBezTo>
                    <a:pt x="41" y="81"/>
                    <a:pt x="39" y="81"/>
                    <a:pt x="38" y="82"/>
                  </a:cubicBezTo>
                  <a:cubicBezTo>
                    <a:pt x="37" y="83"/>
                    <a:pt x="37" y="85"/>
                    <a:pt x="35" y="86"/>
                  </a:cubicBezTo>
                  <a:cubicBezTo>
                    <a:pt x="34" y="87"/>
                    <a:pt x="32" y="88"/>
                    <a:pt x="30" y="89"/>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76" name="Freeform 2641"/>
            <p:cNvSpPr>
              <a:spLocks noChangeAspect="1"/>
            </p:cNvSpPr>
            <p:nvPr/>
          </p:nvSpPr>
          <p:spPr bwMode="auto">
            <a:xfrm>
              <a:off x="29793161" y="8235996"/>
              <a:ext cx="374596" cy="511877"/>
            </a:xfrm>
            <a:custGeom>
              <a:avLst/>
              <a:gdLst>
                <a:gd name="T0" fmla="*/ 0 w 47"/>
                <a:gd name="T1" fmla="*/ 16 h 69"/>
                <a:gd name="T2" fmla="*/ 6 w 47"/>
                <a:gd name="T3" fmla="*/ 12 h 69"/>
                <a:gd name="T4" fmla="*/ 10 w 47"/>
                <a:gd name="T5" fmla="*/ 7 h 69"/>
                <a:gd name="T6" fmla="*/ 15 w 47"/>
                <a:gd name="T7" fmla="*/ 6 h 69"/>
                <a:gd name="T8" fmla="*/ 24 w 47"/>
                <a:gd name="T9" fmla="*/ 6 h 69"/>
                <a:gd name="T10" fmla="*/ 29 w 47"/>
                <a:gd name="T11" fmla="*/ 0 h 69"/>
                <a:gd name="T12" fmla="*/ 35 w 47"/>
                <a:gd name="T13" fmla="*/ 10 h 69"/>
                <a:gd name="T14" fmla="*/ 46 w 47"/>
                <a:gd name="T15" fmla="*/ 26 h 69"/>
                <a:gd name="T16" fmla="*/ 50 w 47"/>
                <a:gd name="T17" fmla="*/ 43 h 69"/>
                <a:gd name="T18" fmla="*/ 51 w 47"/>
                <a:gd name="T19" fmla="*/ 51 h 69"/>
                <a:gd name="T20" fmla="*/ 54 w 47"/>
                <a:gd name="T21" fmla="*/ 49 h 69"/>
                <a:gd name="T22" fmla="*/ 54 w 47"/>
                <a:gd name="T23" fmla="*/ 66 h 69"/>
                <a:gd name="T24" fmla="*/ 44 w 47"/>
                <a:gd name="T25" fmla="*/ 67 h 69"/>
                <a:gd name="T26" fmla="*/ 43 w 47"/>
                <a:gd name="T27" fmla="*/ 73 h 69"/>
                <a:gd name="T28" fmla="*/ 35 w 47"/>
                <a:gd name="T29" fmla="*/ 70 h 69"/>
                <a:gd name="T30" fmla="*/ 36 w 47"/>
                <a:gd name="T31" fmla="*/ 75 h 69"/>
                <a:gd name="T32" fmla="*/ 32 w 47"/>
                <a:gd name="T33" fmla="*/ 71 h 69"/>
                <a:gd name="T34" fmla="*/ 32 w 47"/>
                <a:gd name="T35" fmla="*/ 77 h 69"/>
                <a:gd name="T36" fmla="*/ 27 w 47"/>
                <a:gd name="T37" fmla="*/ 72 h 69"/>
                <a:gd name="T38" fmla="*/ 27 w 47"/>
                <a:gd name="T39" fmla="*/ 77 h 69"/>
                <a:gd name="T40" fmla="*/ 24 w 47"/>
                <a:gd name="T41" fmla="*/ 78 h 69"/>
                <a:gd name="T42" fmla="*/ 24 w 47"/>
                <a:gd name="T43" fmla="*/ 73 h 69"/>
                <a:gd name="T44" fmla="*/ 19 w 47"/>
                <a:gd name="T45" fmla="*/ 79 h 69"/>
                <a:gd name="T46" fmla="*/ 18 w 47"/>
                <a:gd name="T47" fmla="*/ 77 h 69"/>
                <a:gd name="T48" fmla="*/ 13 w 47"/>
                <a:gd name="T49" fmla="*/ 83 h 69"/>
                <a:gd name="T50" fmla="*/ 11 w 47"/>
                <a:gd name="T51" fmla="*/ 76 h 69"/>
                <a:gd name="T52" fmla="*/ 13 w 47"/>
                <a:gd name="T53" fmla="*/ 72 h 69"/>
                <a:gd name="T54" fmla="*/ 10 w 47"/>
                <a:gd name="T55" fmla="*/ 65 h 69"/>
                <a:gd name="T56" fmla="*/ 12 w 47"/>
                <a:gd name="T57" fmla="*/ 59 h 69"/>
                <a:gd name="T58" fmla="*/ 10 w 47"/>
                <a:gd name="T59" fmla="*/ 59 h 69"/>
                <a:gd name="T60" fmla="*/ 11 w 47"/>
                <a:gd name="T61" fmla="*/ 51 h 69"/>
                <a:gd name="T62" fmla="*/ 7 w 47"/>
                <a:gd name="T63" fmla="*/ 35 h 69"/>
                <a:gd name="T64" fmla="*/ 1 w 47"/>
                <a:gd name="T65" fmla="*/ 34 h 69"/>
                <a:gd name="T66" fmla="*/ 4 w 47"/>
                <a:gd name="T67" fmla="*/ 30 h 69"/>
                <a:gd name="T68" fmla="*/ 10 w 47"/>
                <a:gd name="T69" fmla="*/ 30 h 69"/>
                <a:gd name="T70" fmla="*/ 8 w 47"/>
                <a:gd name="T71" fmla="*/ 23 h 69"/>
                <a:gd name="T72" fmla="*/ 5 w 47"/>
                <a:gd name="T73" fmla="*/ 18 h 69"/>
                <a:gd name="T74" fmla="*/ 1 w 47"/>
                <a:gd name="T75" fmla="*/ 18 h 69"/>
                <a:gd name="T76" fmla="*/ 0 w 47"/>
                <a:gd name="T77" fmla="*/ 16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
                <a:gd name="T118" fmla="*/ 0 h 69"/>
                <a:gd name="T119" fmla="*/ 47 w 47"/>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 h="69">
                  <a:moveTo>
                    <a:pt x="0" y="13"/>
                  </a:moveTo>
                  <a:cubicBezTo>
                    <a:pt x="2" y="12"/>
                    <a:pt x="4" y="11"/>
                    <a:pt x="5" y="10"/>
                  </a:cubicBezTo>
                  <a:cubicBezTo>
                    <a:pt x="7" y="9"/>
                    <a:pt x="7" y="7"/>
                    <a:pt x="8" y="6"/>
                  </a:cubicBezTo>
                  <a:cubicBezTo>
                    <a:pt x="9" y="5"/>
                    <a:pt x="11" y="5"/>
                    <a:pt x="13" y="5"/>
                  </a:cubicBezTo>
                  <a:cubicBezTo>
                    <a:pt x="15" y="4"/>
                    <a:pt x="18" y="6"/>
                    <a:pt x="20" y="5"/>
                  </a:cubicBezTo>
                  <a:cubicBezTo>
                    <a:pt x="22" y="4"/>
                    <a:pt x="23" y="2"/>
                    <a:pt x="24" y="0"/>
                  </a:cubicBezTo>
                  <a:cubicBezTo>
                    <a:pt x="25" y="3"/>
                    <a:pt x="27" y="6"/>
                    <a:pt x="29" y="8"/>
                  </a:cubicBezTo>
                  <a:cubicBezTo>
                    <a:pt x="32" y="13"/>
                    <a:pt x="36" y="17"/>
                    <a:pt x="39" y="22"/>
                  </a:cubicBezTo>
                  <a:cubicBezTo>
                    <a:pt x="41" y="26"/>
                    <a:pt x="41" y="31"/>
                    <a:pt x="42" y="36"/>
                  </a:cubicBezTo>
                  <a:cubicBezTo>
                    <a:pt x="43" y="38"/>
                    <a:pt x="42" y="40"/>
                    <a:pt x="43" y="42"/>
                  </a:cubicBezTo>
                  <a:cubicBezTo>
                    <a:pt x="43" y="43"/>
                    <a:pt x="45" y="40"/>
                    <a:pt x="45" y="41"/>
                  </a:cubicBezTo>
                  <a:cubicBezTo>
                    <a:pt x="46" y="46"/>
                    <a:pt x="47" y="51"/>
                    <a:pt x="45" y="55"/>
                  </a:cubicBezTo>
                  <a:cubicBezTo>
                    <a:pt x="43" y="58"/>
                    <a:pt x="39" y="55"/>
                    <a:pt x="37" y="56"/>
                  </a:cubicBezTo>
                  <a:cubicBezTo>
                    <a:pt x="36" y="57"/>
                    <a:pt x="38" y="61"/>
                    <a:pt x="36" y="61"/>
                  </a:cubicBezTo>
                  <a:cubicBezTo>
                    <a:pt x="34" y="62"/>
                    <a:pt x="32" y="58"/>
                    <a:pt x="29" y="58"/>
                  </a:cubicBezTo>
                  <a:cubicBezTo>
                    <a:pt x="28" y="59"/>
                    <a:pt x="30" y="61"/>
                    <a:pt x="30" y="62"/>
                  </a:cubicBezTo>
                  <a:cubicBezTo>
                    <a:pt x="28" y="62"/>
                    <a:pt x="28" y="58"/>
                    <a:pt x="27" y="59"/>
                  </a:cubicBezTo>
                  <a:cubicBezTo>
                    <a:pt x="26" y="60"/>
                    <a:pt x="27" y="63"/>
                    <a:pt x="27" y="64"/>
                  </a:cubicBezTo>
                  <a:cubicBezTo>
                    <a:pt x="25" y="64"/>
                    <a:pt x="25" y="61"/>
                    <a:pt x="23" y="60"/>
                  </a:cubicBezTo>
                  <a:cubicBezTo>
                    <a:pt x="22" y="60"/>
                    <a:pt x="24" y="63"/>
                    <a:pt x="23" y="64"/>
                  </a:cubicBezTo>
                  <a:cubicBezTo>
                    <a:pt x="23" y="65"/>
                    <a:pt x="21" y="65"/>
                    <a:pt x="20" y="65"/>
                  </a:cubicBezTo>
                  <a:cubicBezTo>
                    <a:pt x="20" y="64"/>
                    <a:pt x="21" y="61"/>
                    <a:pt x="20" y="61"/>
                  </a:cubicBezTo>
                  <a:cubicBezTo>
                    <a:pt x="18" y="62"/>
                    <a:pt x="18" y="65"/>
                    <a:pt x="16" y="66"/>
                  </a:cubicBezTo>
                  <a:cubicBezTo>
                    <a:pt x="15" y="67"/>
                    <a:pt x="15" y="64"/>
                    <a:pt x="15" y="64"/>
                  </a:cubicBezTo>
                  <a:cubicBezTo>
                    <a:pt x="13" y="65"/>
                    <a:pt x="13" y="69"/>
                    <a:pt x="11" y="69"/>
                  </a:cubicBezTo>
                  <a:cubicBezTo>
                    <a:pt x="9" y="68"/>
                    <a:pt x="9" y="65"/>
                    <a:pt x="9" y="63"/>
                  </a:cubicBezTo>
                  <a:cubicBezTo>
                    <a:pt x="9" y="62"/>
                    <a:pt x="11" y="61"/>
                    <a:pt x="11" y="60"/>
                  </a:cubicBezTo>
                  <a:cubicBezTo>
                    <a:pt x="11" y="58"/>
                    <a:pt x="9" y="56"/>
                    <a:pt x="8" y="54"/>
                  </a:cubicBezTo>
                  <a:cubicBezTo>
                    <a:pt x="8" y="52"/>
                    <a:pt x="10" y="51"/>
                    <a:pt x="10" y="49"/>
                  </a:cubicBezTo>
                  <a:cubicBezTo>
                    <a:pt x="10" y="48"/>
                    <a:pt x="8" y="49"/>
                    <a:pt x="8" y="49"/>
                  </a:cubicBezTo>
                  <a:cubicBezTo>
                    <a:pt x="8" y="46"/>
                    <a:pt x="10" y="44"/>
                    <a:pt x="9" y="42"/>
                  </a:cubicBezTo>
                  <a:cubicBezTo>
                    <a:pt x="9" y="37"/>
                    <a:pt x="8" y="33"/>
                    <a:pt x="6" y="29"/>
                  </a:cubicBezTo>
                  <a:cubicBezTo>
                    <a:pt x="5" y="28"/>
                    <a:pt x="2" y="30"/>
                    <a:pt x="1" y="28"/>
                  </a:cubicBezTo>
                  <a:cubicBezTo>
                    <a:pt x="0" y="27"/>
                    <a:pt x="2" y="25"/>
                    <a:pt x="3" y="25"/>
                  </a:cubicBezTo>
                  <a:cubicBezTo>
                    <a:pt x="5" y="24"/>
                    <a:pt x="7" y="26"/>
                    <a:pt x="8" y="25"/>
                  </a:cubicBezTo>
                  <a:cubicBezTo>
                    <a:pt x="9" y="23"/>
                    <a:pt x="8" y="21"/>
                    <a:pt x="7" y="19"/>
                  </a:cubicBezTo>
                  <a:cubicBezTo>
                    <a:pt x="6" y="17"/>
                    <a:pt x="5" y="16"/>
                    <a:pt x="4" y="15"/>
                  </a:cubicBezTo>
                  <a:cubicBezTo>
                    <a:pt x="3" y="14"/>
                    <a:pt x="2" y="15"/>
                    <a:pt x="1" y="15"/>
                  </a:cubicBezTo>
                  <a:cubicBezTo>
                    <a:pt x="1" y="14"/>
                    <a:pt x="1" y="13"/>
                    <a:pt x="0" y="13"/>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77" name="Freeform 2642"/>
            <p:cNvSpPr>
              <a:spLocks noChangeAspect="1"/>
            </p:cNvSpPr>
            <p:nvPr/>
          </p:nvSpPr>
          <p:spPr bwMode="auto">
            <a:xfrm>
              <a:off x="19562464" y="5996536"/>
              <a:ext cx="899036" cy="639846"/>
            </a:xfrm>
            <a:custGeom>
              <a:avLst/>
              <a:gdLst>
                <a:gd name="T0" fmla="*/ 8 w 112"/>
                <a:gd name="T1" fmla="*/ 99 h 88"/>
                <a:gd name="T2" fmla="*/ 8 w 112"/>
                <a:gd name="T3" fmla="*/ 87 h 88"/>
                <a:gd name="T4" fmla="*/ 5 w 112"/>
                <a:gd name="T5" fmla="*/ 87 h 88"/>
                <a:gd name="T6" fmla="*/ 2 w 112"/>
                <a:gd name="T7" fmla="*/ 85 h 88"/>
                <a:gd name="T8" fmla="*/ 4 w 112"/>
                <a:gd name="T9" fmla="*/ 78 h 88"/>
                <a:gd name="T10" fmla="*/ 6 w 112"/>
                <a:gd name="T11" fmla="*/ 75 h 88"/>
                <a:gd name="T12" fmla="*/ 8 w 112"/>
                <a:gd name="T13" fmla="*/ 72 h 88"/>
                <a:gd name="T14" fmla="*/ 8 w 112"/>
                <a:gd name="T15" fmla="*/ 62 h 88"/>
                <a:gd name="T16" fmla="*/ 6 w 112"/>
                <a:gd name="T17" fmla="*/ 58 h 88"/>
                <a:gd name="T18" fmla="*/ 1 w 112"/>
                <a:gd name="T19" fmla="*/ 55 h 88"/>
                <a:gd name="T20" fmla="*/ 1 w 112"/>
                <a:gd name="T21" fmla="*/ 49 h 88"/>
                <a:gd name="T22" fmla="*/ 7 w 112"/>
                <a:gd name="T23" fmla="*/ 50 h 88"/>
                <a:gd name="T24" fmla="*/ 13 w 112"/>
                <a:gd name="T25" fmla="*/ 48 h 88"/>
                <a:gd name="T26" fmla="*/ 19 w 112"/>
                <a:gd name="T27" fmla="*/ 48 h 88"/>
                <a:gd name="T28" fmla="*/ 23 w 112"/>
                <a:gd name="T29" fmla="*/ 42 h 88"/>
                <a:gd name="T30" fmla="*/ 34 w 112"/>
                <a:gd name="T31" fmla="*/ 42 h 88"/>
                <a:gd name="T32" fmla="*/ 32 w 112"/>
                <a:gd name="T33" fmla="*/ 36 h 88"/>
                <a:gd name="T34" fmla="*/ 36 w 112"/>
                <a:gd name="T35" fmla="*/ 26 h 88"/>
                <a:gd name="T36" fmla="*/ 47 w 112"/>
                <a:gd name="T37" fmla="*/ 24 h 88"/>
                <a:gd name="T38" fmla="*/ 47 w 112"/>
                <a:gd name="T39" fmla="*/ 16 h 88"/>
                <a:gd name="T40" fmla="*/ 51 w 112"/>
                <a:gd name="T41" fmla="*/ 11 h 88"/>
                <a:gd name="T42" fmla="*/ 59 w 112"/>
                <a:gd name="T43" fmla="*/ 12 h 88"/>
                <a:gd name="T44" fmla="*/ 62 w 112"/>
                <a:gd name="T45" fmla="*/ 5 h 88"/>
                <a:gd name="T46" fmla="*/ 66 w 112"/>
                <a:gd name="T47" fmla="*/ 1 h 88"/>
                <a:gd name="T48" fmla="*/ 73 w 112"/>
                <a:gd name="T49" fmla="*/ 1 h 88"/>
                <a:gd name="T50" fmla="*/ 75 w 112"/>
                <a:gd name="T51" fmla="*/ 5 h 88"/>
                <a:gd name="T52" fmla="*/ 83 w 112"/>
                <a:gd name="T53" fmla="*/ 5 h 88"/>
                <a:gd name="T54" fmla="*/ 84 w 112"/>
                <a:gd name="T55" fmla="*/ 11 h 88"/>
                <a:gd name="T56" fmla="*/ 93 w 112"/>
                <a:gd name="T57" fmla="*/ 8 h 88"/>
                <a:gd name="T58" fmla="*/ 108 w 112"/>
                <a:gd name="T59" fmla="*/ 13 h 88"/>
                <a:gd name="T60" fmla="*/ 106 w 112"/>
                <a:gd name="T61" fmla="*/ 30 h 88"/>
                <a:gd name="T62" fmla="*/ 110 w 112"/>
                <a:gd name="T63" fmla="*/ 35 h 88"/>
                <a:gd name="T64" fmla="*/ 111 w 112"/>
                <a:gd name="T65" fmla="*/ 39 h 88"/>
                <a:gd name="T66" fmla="*/ 121 w 112"/>
                <a:gd name="T67" fmla="*/ 45 h 88"/>
                <a:gd name="T68" fmla="*/ 121 w 112"/>
                <a:gd name="T69" fmla="*/ 53 h 88"/>
                <a:gd name="T70" fmla="*/ 128 w 112"/>
                <a:gd name="T71" fmla="*/ 55 h 88"/>
                <a:gd name="T72" fmla="*/ 134 w 112"/>
                <a:gd name="T73" fmla="*/ 62 h 88"/>
                <a:gd name="T74" fmla="*/ 127 w 112"/>
                <a:gd name="T75" fmla="*/ 67 h 88"/>
                <a:gd name="T76" fmla="*/ 122 w 112"/>
                <a:gd name="T77" fmla="*/ 67 h 88"/>
                <a:gd name="T78" fmla="*/ 117 w 112"/>
                <a:gd name="T79" fmla="*/ 63 h 88"/>
                <a:gd name="T80" fmla="*/ 112 w 112"/>
                <a:gd name="T81" fmla="*/ 68 h 88"/>
                <a:gd name="T82" fmla="*/ 117 w 112"/>
                <a:gd name="T83" fmla="*/ 75 h 88"/>
                <a:gd name="T84" fmla="*/ 120 w 112"/>
                <a:gd name="T85" fmla="*/ 86 h 88"/>
                <a:gd name="T86" fmla="*/ 110 w 112"/>
                <a:gd name="T87" fmla="*/ 89 h 88"/>
                <a:gd name="T88" fmla="*/ 106 w 112"/>
                <a:gd name="T89" fmla="*/ 97 h 88"/>
                <a:gd name="T90" fmla="*/ 103 w 112"/>
                <a:gd name="T91" fmla="*/ 104 h 88"/>
                <a:gd name="T92" fmla="*/ 97 w 112"/>
                <a:gd name="T93" fmla="*/ 101 h 88"/>
                <a:gd name="T94" fmla="*/ 91 w 112"/>
                <a:gd name="T95" fmla="*/ 101 h 88"/>
                <a:gd name="T96" fmla="*/ 85 w 112"/>
                <a:gd name="T97" fmla="*/ 100 h 88"/>
                <a:gd name="T98" fmla="*/ 79 w 112"/>
                <a:gd name="T99" fmla="*/ 101 h 88"/>
                <a:gd name="T100" fmla="*/ 73 w 112"/>
                <a:gd name="T101" fmla="*/ 100 h 88"/>
                <a:gd name="T102" fmla="*/ 66 w 112"/>
                <a:gd name="T103" fmla="*/ 103 h 88"/>
                <a:gd name="T104" fmla="*/ 62 w 112"/>
                <a:gd name="T105" fmla="*/ 100 h 88"/>
                <a:gd name="T106" fmla="*/ 53 w 112"/>
                <a:gd name="T107" fmla="*/ 95 h 88"/>
                <a:gd name="T108" fmla="*/ 45 w 112"/>
                <a:gd name="T109" fmla="*/ 95 h 88"/>
                <a:gd name="T110" fmla="*/ 38 w 112"/>
                <a:gd name="T111" fmla="*/ 93 h 88"/>
                <a:gd name="T112" fmla="*/ 26 w 112"/>
                <a:gd name="T113" fmla="*/ 93 h 88"/>
                <a:gd name="T114" fmla="*/ 18 w 112"/>
                <a:gd name="T115" fmla="*/ 93 h 88"/>
                <a:gd name="T116" fmla="*/ 16 w 112"/>
                <a:gd name="T117" fmla="*/ 100 h 88"/>
                <a:gd name="T118" fmla="*/ 8 w 112"/>
                <a:gd name="T119" fmla="*/ 99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
                <a:gd name="T181" fmla="*/ 0 h 88"/>
                <a:gd name="T182" fmla="*/ 112 w 112"/>
                <a:gd name="T183" fmla="*/ 88 h 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 h="88">
                  <a:moveTo>
                    <a:pt x="7" y="83"/>
                  </a:moveTo>
                  <a:cubicBezTo>
                    <a:pt x="7" y="80"/>
                    <a:pt x="7" y="76"/>
                    <a:pt x="7" y="73"/>
                  </a:cubicBezTo>
                  <a:cubicBezTo>
                    <a:pt x="6" y="72"/>
                    <a:pt x="5" y="73"/>
                    <a:pt x="4" y="73"/>
                  </a:cubicBezTo>
                  <a:cubicBezTo>
                    <a:pt x="4" y="72"/>
                    <a:pt x="2" y="72"/>
                    <a:pt x="2" y="71"/>
                  </a:cubicBezTo>
                  <a:cubicBezTo>
                    <a:pt x="1" y="69"/>
                    <a:pt x="2" y="67"/>
                    <a:pt x="3" y="65"/>
                  </a:cubicBezTo>
                  <a:cubicBezTo>
                    <a:pt x="3" y="64"/>
                    <a:pt x="5" y="64"/>
                    <a:pt x="5" y="63"/>
                  </a:cubicBezTo>
                  <a:cubicBezTo>
                    <a:pt x="6" y="62"/>
                    <a:pt x="7" y="61"/>
                    <a:pt x="7" y="60"/>
                  </a:cubicBezTo>
                  <a:cubicBezTo>
                    <a:pt x="7" y="57"/>
                    <a:pt x="7" y="55"/>
                    <a:pt x="7" y="52"/>
                  </a:cubicBezTo>
                  <a:cubicBezTo>
                    <a:pt x="6" y="51"/>
                    <a:pt x="5" y="50"/>
                    <a:pt x="5" y="49"/>
                  </a:cubicBezTo>
                  <a:cubicBezTo>
                    <a:pt x="4" y="48"/>
                    <a:pt x="2" y="47"/>
                    <a:pt x="1" y="46"/>
                  </a:cubicBezTo>
                  <a:cubicBezTo>
                    <a:pt x="0" y="44"/>
                    <a:pt x="1" y="43"/>
                    <a:pt x="1" y="41"/>
                  </a:cubicBezTo>
                  <a:cubicBezTo>
                    <a:pt x="3" y="41"/>
                    <a:pt x="4" y="42"/>
                    <a:pt x="6" y="42"/>
                  </a:cubicBezTo>
                  <a:cubicBezTo>
                    <a:pt x="8" y="42"/>
                    <a:pt x="9" y="40"/>
                    <a:pt x="11" y="40"/>
                  </a:cubicBezTo>
                  <a:cubicBezTo>
                    <a:pt x="12" y="40"/>
                    <a:pt x="15" y="41"/>
                    <a:pt x="16" y="40"/>
                  </a:cubicBezTo>
                  <a:cubicBezTo>
                    <a:pt x="18" y="39"/>
                    <a:pt x="18" y="36"/>
                    <a:pt x="19" y="35"/>
                  </a:cubicBezTo>
                  <a:cubicBezTo>
                    <a:pt x="22" y="34"/>
                    <a:pt x="26" y="37"/>
                    <a:pt x="28" y="35"/>
                  </a:cubicBezTo>
                  <a:cubicBezTo>
                    <a:pt x="30" y="34"/>
                    <a:pt x="27" y="32"/>
                    <a:pt x="27" y="30"/>
                  </a:cubicBezTo>
                  <a:cubicBezTo>
                    <a:pt x="28" y="27"/>
                    <a:pt x="28" y="24"/>
                    <a:pt x="30" y="22"/>
                  </a:cubicBezTo>
                  <a:cubicBezTo>
                    <a:pt x="32" y="20"/>
                    <a:pt x="37" y="22"/>
                    <a:pt x="39" y="20"/>
                  </a:cubicBezTo>
                  <a:cubicBezTo>
                    <a:pt x="41" y="18"/>
                    <a:pt x="39" y="15"/>
                    <a:pt x="39" y="13"/>
                  </a:cubicBezTo>
                  <a:cubicBezTo>
                    <a:pt x="40" y="12"/>
                    <a:pt x="41" y="10"/>
                    <a:pt x="43" y="9"/>
                  </a:cubicBezTo>
                  <a:cubicBezTo>
                    <a:pt x="45" y="9"/>
                    <a:pt x="47" y="11"/>
                    <a:pt x="49" y="10"/>
                  </a:cubicBezTo>
                  <a:cubicBezTo>
                    <a:pt x="50" y="8"/>
                    <a:pt x="51" y="6"/>
                    <a:pt x="52" y="4"/>
                  </a:cubicBezTo>
                  <a:cubicBezTo>
                    <a:pt x="53" y="3"/>
                    <a:pt x="54" y="2"/>
                    <a:pt x="55" y="1"/>
                  </a:cubicBezTo>
                  <a:cubicBezTo>
                    <a:pt x="57" y="1"/>
                    <a:pt x="59" y="0"/>
                    <a:pt x="61" y="1"/>
                  </a:cubicBezTo>
                  <a:cubicBezTo>
                    <a:pt x="62" y="1"/>
                    <a:pt x="62" y="4"/>
                    <a:pt x="63" y="4"/>
                  </a:cubicBezTo>
                  <a:cubicBezTo>
                    <a:pt x="65" y="5"/>
                    <a:pt x="67" y="3"/>
                    <a:pt x="69" y="4"/>
                  </a:cubicBezTo>
                  <a:cubicBezTo>
                    <a:pt x="70" y="5"/>
                    <a:pt x="68" y="8"/>
                    <a:pt x="70" y="9"/>
                  </a:cubicBezTo>
                  <a:cubicBezTo>
                    <a:pt x="72" y="10"/>
                    <a:pt x="75" y="7"/>
                    <a:pt x="78" y="7"/>
                  </a:cubicBezTo>
                  <a:cubicBezTo>
                    <a:pt x="82" y="8"/>
                    <a:pt x="88" y="8"/>
                    <a:pt x="90" y="11"/>
                  </a:cubicBezTo>
                  <a:cubicBezTo>
                    <a:pt x="92" y="15"/>
                    <a:pt x="88" y="20"/>
                    <a:pt x="89" y="25"/>
                  </a:cubicBezTo>
                  <a:cubicBezTo>
                    <a:pt x="89" y="27"/>
                    <a:pt x="91" y="27"/>
                    <a:pt x="92" y="29"/>
                  </a:cubicBezTo>
                  <a:cubicBezTo>
                    <a:pt x="93" y="30"/>
                    <a:pt x="92" y="32"/>
                    <a:pt x="93" y="33"/>
                  </a:cubicBezTo>
                  <a:cubicBezTo>
                    <a:pt x="95" y="35"/>
                    <a:pt x="99" y="35"/>
                    <a:pt x="101" y="38"/>
                  </a:cubicBezTo>
                  <a:cubicBezTo>
                    <a:pt x="102" y="40"/>
                    <a:pt x="99" y="43"/>
                    <a:pt x="101" y="44"/>
                  </a:cubicBezTo>
                  <a:cubicBezTo>
                    <a:pt x="102" y="46"/>
                    <a:pt x="105" y="44"/>
                    <a:pt x="107" y="46"/>
                  </a:cubicBezTo>
                  <a:cubicBezTo>
                    <a:pt x="109" y="47"/>
                    <a:pt x="112" y="49"/>
                    <a:pt x="112" y="52"/>
                  </a:cubicBezTo>
                  <a:cubicBezTo>
                    <a:pt x="112" y="55"/>
                    <a:pt x="109" y="55"/>
                    <a:pt x="106" y="56"/>
                  </a:cubicBezTo>
                  <a:cubicBezTo>
                    <a:pt x="105" y="57"/>
                    <a:pt x="103" y="57"/>
                    <a:pt x="102" y="56"/>
                  </a:cubicBezTo>
                  <a:cubicBezTo>
                    <a:pt x="100" y="56"/>
                    <a:pt x="100" y="53"/>
                    <a:pt x="98" y="53"/>
                  </a:cubicBezTo>
                  <a:cubicBezTo>
                    <a:pt x="97" y="53"/>
                    <a:pt x="94" y="55"/>
                    <a:pt x="94" y="57"/>
                  </a:cubicBezTo>
                  <a:cubicBezTo>
                    <a:pt x="94" y="59"/>
                    <a:pt x="98" y="61"/>
                    <a:pt x="98" y="63"/>
                  </a:cubicBezTo>
                  <a:cubicBezTo>
                    <a:pt x="100" y="66"/>
                    <a:pt x="100" y="69"/>
                    <a:pt x="100" y="72"/>
                  </a:cubicBezTo>
                  <a:cubicBezTo>
                    <a:pt x="98" y="73"/>
                    <a:pt x="94" y="73"/>
                    <a:pt x="92" y="75"/>
                  </a:cubicBezTo>
                  <a:cubicBezTo>
                    <a:pt x="90" y="77"/>
                    <a:pt x="90" y="79"/>
                    <a:pt x="89" y="81"/>
                  </a:cubicBezTo>
                  <a:cubicBezTo>
                    <a:pt x="88" y="83"/>
                    <a:pt x="88" y="86"/>
                    <a:pt x="86" y="87"/>
                  </a:cubicBezTo>
                  <a:cubicBezTo>
                    <a:pt x="85" y="88"/>
                    <a:pt x="83" y="85"/>
                    <a:pt x="81" y="85"/>
                  </a:cubicBezTo>
                  <a:cubicBezTo>
                    <a:pt x="79" y="84"/>
                    <a:pt x="78" y="85"/>
                    <a:pt x="76" y="85"/>
                  </a:cubicBezTo>
                  <a:cubicBezTo>
                    <a:pt x="74" y="85"/>
                    <a:pt x="73" y="84"/>
                    <a:pt x="71" y="84"/>
                  </a:cubicBezTo>
                  <a:cubicBezTo>
                    <a:pt x="69" y="84"/>
                    <a:pt x="68" y="85"/>
                    <a:pt x="66" y="85"/>
                  </a:cubicBezTo>
                  <a:cubicBezTo>
                    <a:pt x="64" y="85"/>
                    <a:pt x="63" y="84"/>
                    <a:pt x="61" y="84"/>
                  </a:cubicBezTo>
                  <a:cubicBezTo>
                    <a:pt x="59" y="84"/>
                    <a:pt x="57" y="86"/>
                    <a:pt x="55" y="86"/>
                  </a:cubicBezTo>
                  <a:cubicBezTo>
                    <a:pt x="54" y="86"/>
                    <a:pt x="53" y="84"/>
                    <a:pt x="52" y="84"/>
                  </a:cubicBezTo>
                  <a:cubicBezTo>
                    <a:pt x="50" y="82"/>
                    <a:pt x="47" y="81"/>
                    <a:pt x="44" y="80"/>
                  </a:cubicBezTo>
                  <a:cubicBezTo>
                    <a:pt x="42" y="79"/>
                    <a:pt x="40" y="80"/>
                    <a:pt x="38" y="80"/>
                  </a:cubicBezTo>
                  <a:cubicBezTo>
                    <a:pt x="36" y="80"/>
                    <a:pt x="34" y="79"/>
                    <a:pt x="32" y="78"/>
                  </a:cubicBezTo>
                  <a:cubicBezTo>
                    <a:pt x="29" y="78"/>
                    <a:pt x="25" y="78"/>
                    <a:pt x="22" y="78"/>
                  </a:cubicBezTo>
                  <a:cubicBezTo>
                    <a:pt x="19" y="77"/>
                    <a:pt x="17" y="76"/>
                    <a:pt x="15" y="78"/>
                  </a:cubicBezTo>
                  <a:cubicBezTo>
                    <a:pt x="13" y="79"/>
                    <a:pt x="15" y="83"/>
                    <a:pt x="13" y="84"/>
                  </a:cubicBezTo>
                  <a:cubicBezTo>
                    <a:pt x="12" y="85"/>
                    <a:pt x="9" y="83"/>
                    <a:pt x="7" y="83"/>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78" name="Freeform 2643"/>
            <p:cNvSpPr>
              <a:spLocks noChangeAspect="1"/>
            </p:cNvSpPr>
            <p:nvPr/>
          </p:nvSpPr>
          <p:spPr bwMode="auto">
            <a:xfrm>
              <a:off x="18705053" y="6180489"/>
              <a:ext cx="965631" cy="743823"/>
            </a:xfrm>
            <a:custGeom>
              <a:avLst/>
              <a:gdLst>
                <a:gd name="T0" fmla="*/ 137 w 120"/>
                <a:gd name="T1" fmla="*/ 57 h 102"/>
                <a:gd name="T2" fmla="*/ 131 w 120"/>
                <a:gd name="T3" fmla="*/ 55 h 102"/>
                <a:gd name="T4" fmla="*/ 134 w 120"/>
                <a:gd name="T5" fmla="*/ 45 h 102"/>
                <a:gd name="T6" fmla="*/ 137 w 120"/>
                <a:gd name="T7" fmla="*/ 32 h 102"/>
                <a:gd name="T8" fmla="*/ 130 w 120"/>
                <a:gd name="T9" fmla="*/ 25 h 102"/>
                <a:gd name="T10" fmla="*/ 124 w 120"/>
                <a:gd name="T11" fmla="*/ 14 h 102"/>
                <a:gd name="T12" fmla="*/ 109 w 120"/>
                <a:gd name="T13" fmla="*/ 12 h 102"/>
                <a:gd name="T14" fmla="*/ 82 w 120"/>
                <a:gd name="T15" fmla="*/ 10 h 102"/>
                <a:gd name="T16" fmla="*/ 74 w 120"/>
                <a:gd name="T17" fmla="*/ 17 h 102"/>
                <a:gd name="T18" fmla="*/ 77 w 120"/>
                <a:gd name="T19" fmla="*/ 12 h 102"/>
                <a:gd name="T20" fmla="*/ 77 w 120"/>
                <a:gd name="T21" fmla="*/ 10 h 102"/>
                <a:gd name="T22" fmla="*/ 62 w 120"/>
                <a:gd name="T23" fmla="*/ 13 h 102"/>
                <a:gd name="T24" fmla="*/ 59 w 120"/>
                <a:gd name="T25" fmla="*/ 5 h 102"/>
                <a:gd name="T26" fmla="*/ 53 w 120"/>
                <a:gd name="T27" fmla="*/ 0 h 102"/>
                <a:gd name="T28" fmla="*/ 38 w 120"/>
                <a:gd name="T29" fmla="*/ 6 h 102"/>
                <a:gd name="T30" fmla="*/ 28 w 120"/>
                <a:gd name="T31" fmla="*/ 12 h 102"/>
                <a:gd name="T32" fmla="*/ 6 w 120"/>
                <a:gd name="T33" fmla="*/ 18 h 102"/>
                <a:gd name="T34" fmla="*/ 6 w 120"/>
                <a:gd name="T35" fmla="*/ 20 h 102"/>
                <a:gd name="T36" fmla="*/ 1 w 120"/>
                <a:gd name="T37" fmla="*/ 23 h 102"/>
                <a:gd name="T38" fmla="*/ 0 w 120"/>
                <a:gd name="T39" fmla="*/ 41 h 102"/>
                <a:gd name="T40" fmla="*/ 5 w 120"/>
                <a:gd name="T41" fmla="*/ 53 h 102"/>
                <a:gd name="T42" fmla="*/ 6 w 120"/>
                <a:gd name="T43" fmla="*/ 65 h 102"/>
                <a:gd name="T44" fmla="*/ 12 w 120"/>
                <a:gd name="T45" fmla="*/ 75 h 102"/>
                <a:gd name="T46" fmla="*/ 17 w 120"/>
                <a:gd name="T47" fmla="*/ 81 h 102"/>
                <a:gd name="T48" fmla="*/ 23 w 120"/>
                <a:gd name="T49" fmla="*/ 84 h 102"/>
                <a:gd name="T50" fmla="*/ 32 w 120"/>
                <a:gd name="T51" fmla="*/ 87 h 102"/>
                <a:gd name="T52" fmla="*/ 37 w 120"/>
                <a:gd name="T53" fmla="*/ 99 h 102"/>
                <a:gd name="T54" fmla="*/ 40 w 120"/>
                <a:gd name="T55" fmla="*/ 92 h 102"/>
                <a:gd name="T56" fmla="*/ 48 w 120"/>
                <a:gd name="T57" fmla="*/ 96 h 102"/>
                <a:gd name="T58" fmla="*/ 50 w 120"/>
                <a:gd name="T59" fmla="*/ 98 h 102"/>
                <a:gd name="T60" fmla="*/ 58 w 120"/>
                <a:gd name="T61" fmla="*/ 100 h 102"/>
                <a:gd name="T62" fmla="*/ 65 w 120"/>
                <a:gd name="T63" fmla="*/ 108 h 102"/>
                <a:gd name="T64" fmla="*/ 73 w 120"/>
                <a:gd name="T65" fmla="*/ 114 h 102"/>
                <a:gd name="T66" fmla="*/ 83 w 120"/>
                <a:gd name="T67" fmla="*/ 115 h 102"/>
                <a:gd name="T68" fmla="*/ 86 w 120"/>
                <a:gd name="T69" fmla="*/ 117 h 102"/>
                <a:gd name="T70" fmla="*/ 97 w 120"/>
                <a:gd name="T71" fmla="*/ 114 h 102"/>
                <a:gd name="T72" fmla="*/ 104 w 120"/>
                <a:gd name="T73" fmla="*/ 112 h 102"/>
                <a:gd name="T74" fmla="*/ 116 w 120"/>
                <a:gd name="T75" fmla="*/ 118 h 102"/>
                <a:gd name="T76" fmla="*/ 127 w 120"/>
                <a:gd name="T77" fmla="*/ 121 h 102"/>
                <a:gd name="T78" fmla="*/ 125 w 120"/>
                <a:gd name="T79" fmla="*/ 117 h 102"/>
                <a:gd name="T80" fmla="*/ 124 w 120"/>
                <a:gd name="T81" fmla="*/ 109 h 102"/>
                <a:gd name="T82" fmla="*/ 138 w 120"/>
                <a:gd name="T83" fmla="*/ 97 h 102"/>
                <a:gd name="T84" fmla="*/ 144 w 120"/>
                <a:gd name="T85" fmla="*/ 91 h 102"/>
                <a:gd name="T86" fmla="*/ 143 w 120"/>
                <a:gd name="T87" fmla="*/ 85 h 102"/>
                <a:gd name="T88" fmla="*/ 137 w 120"/>
                <a:gd name="T89" fmla="*/ 69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02"/>
                <a:gd name="T137" fmla="*/ 120 w 120"/>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02">
                  <a:moveTo>
                    <a:pt x="114" y="58"/>
                  </a:moveTo>
                  <a:cubicBezTo>
                    <a:pt x="114" y="55"/>
                    <a:pt x="114" y="51"/>
                    <a:pt x="114" y="48"/>
                  </a:cubicBezTo>
                  <a:cubicBezTo>
                    <a:pt x="113" y="47"/>
                    <a:pt x="112" y="48"/>
                    <a:pt x="111" y="48"/>
                  </a:cubicBezTo>
                  <a:cubicBezTo>
                    <a:pt x="111" y="47"/>
                    <a:pt x="109" y="47"/>
                    <a:pt x="109" y="46"/>
                  </a:cubicBezTo>
                  <a:cubicBezTo>
                    <a:pt x="108" y="44"/>
                    <a:pt x="109" y="42"/>
                    <a:pt x="110" y="40"/>
                  </a:cubicBezTo>
                  <a:cubicBezTo>
                    <a:pt x="110" y="39"/>
                    <a:pt x="112" y="39"/>
                    <a:pt x="112" y="38"/>
                  </a:cubicBezTo>
                  <a:cubicBezTo>
                    <a:pt x="113" y="37"/>
                    <a:pt x="114" y="36"/>
                    <a:pt x="114" y="35"/>
                  </a:cubicBezTo>
                  <a:cubicBezTo>
                    <a:pt x="114" y="32"/>
                    <a:pt x="114" y="30"/>
                    <a:pt x="114" y="27"/>
                  </a:cubicBezTo>
                  <a:cubicBezTo>
                    <a:pt x="113" y="26"/>
                    <a:pt x="112" y="25"/>
                    <a:pt x="112" y="24"/>
                  </a:cubicBezTo>
                  <a:cubicBezTo>
                    <a:pt x="111" y="23"/>
                    <a:pt x="109" y="22"/>
                    <a:pt x="108" y="21"/>
                  </a:cubicBezTo>
                  <a:cubicBezTo>
                    <a:pt x="107" y="19"/>
                    <a:pt x="108" y="18"/>
                    <a:pt x="108" y="16"/>
                  </a:cubicBezTo>
                  <a:cubicBezTo>
                    <a:pt x="106" y="15"/>
                    <a:pt x="105" y="13"/>
                    <a:pt x="103" y="12"/>
                  </a:cubicBezTo>
                  <a:cubicBezTo>
                    <a:pt x="102" y="11"/>
                    <a:pt x="100" y="10"/>
                    <a:pt x="98" y="8"/>
                  </a:cubicBezTo>
                  <a:cubicBezTo>
                    <a:pt x="95" y="9"/>
                    <a:pt x="93" y="10"/>
                    <a:pt x="91" y="10"/>
                  </a:cubicBezTo>
                  <a:cubicBezTo>
                    <a:pt x="89" y="10"/>
                    <a:pt x="87" y="9"/>
                    <a:pt x="85" y="9"/>
                  </a:cubicBezTo>
                  <a:cubicBezTo>
                    <a:pt x="79" y="9"/>
                    <a:pt x="73" y="9"/>
                    <a:pt x="68" y="8"/>
                  </a:cubicBezTo>
                  <a:cubicBezTo>
                    <a:pt x="67" y="9"/>
                    <a:pt x="67" y="11"/>
                    <a:pt x="66" y="11"/>
                  </a:cubicBezTo>
                  <a:cubicBezTo>
                    <a:pt x="65" y="12"/>
                    <a:pt x="63" y="13"/>
                    <a:pt x="62" y="14"/>
                  </a:cubicBezTo>
                  <a:cubicBezTo>
                    <a:pt x="61" y="14"/>
                    <a:pt x="60" y="12"/>
                    <a:pt x="61" y="12"/>
                  </a:cubicBezTo>
                  <a:cubicBezTo>
                    <a:pt x="62" y="11"/>
                    <a:pt x="63" y="11"/>
                    <a:pt x="64" y="10"/>
                  </a:cubicBezTo>
                  <a:cubicBezTo>
                    <a:pt x="65" y="9"/>
                    <a:pt x="66" y="8"/>
                    <a:pt x="66" y="7"/>
                  </a:cubicBezTo>
                  <a:cubicBezTo>
                    <a:pt x="65" y="6"/>
                    <a:pt x="65" y="8"/>
                    <a:pt x="64" y="8"/>
                  </a:cubicBezTo>
                  <a:cubicBezTo>
                    <a:pt x="63" y="9"/>
                    <a:pt x="61" y="10"/>
                    <a:pt x="59" y="10"/>
                  </a:cubicBezTo>
                  <a:cubicBezTo>
                    <a:pt x="57" y="11"/>
                    <a:pt x="54" y="12"/>
                    <a:pt x="52" y="11"/>
                  </a:cubicBezTo>
                  <a:cubicBezTo>
                    <a:pt x="51" y="10"/>
                    <a:pt x="52" y="8"/>
                    <a:pt x="51" y="7"/>
                  </a:cubicBezTo>
                  <a:cubicBezTo>
                    <a:pt x="51" y="6"/>
                    <a:pt x="49" y="5"/>
                    <a:pt x="49" y="4"/>
                  </a:cubicBezTo>
                  <a:cubicBezTo>
                    <a:pt x="49" y="3"/>
                    <a:pt x="52" y="5"/>
                    <a:pt x="54" y="6"/>
                  </a:cubicBezTo>
                  <a:cubicBezTo>
                    <a:pt x="52" y="1"/>
                    <a:pt x="46" y="0"/>
                    <a:pt x="44" y="0"/>
                  </a:cubicBezTo>
                  <a:cubicBezTo>
                    <a:pt x="40" y="1"/>
                    <a:pt x="38" y="4"/>
                    <a:pt x="34" y="6"/>
                  </a:cubicBezTo>
                  <a:cubicBezTo>
                    <a:pt x="34" y="6"/>
                    <a:pt x="33" y="5"/>
                    <a:pt x="32" y="5"/>
                  </a:cubicBezTo>
                  <a:cubicBezTo>
                    <a:pt x="30" y="5"/>
                    <a:pt x="29" y="5"/>
                    <a:pt x="27" y="6"/>
                  </a:cubicBezTo>
                  <a:cubicBezTo>
                    <a:pt x="25" y="7"/>
                    <a:pt x="25" y="9"/>
                    <a:pt x="23" y="10"/>
                  </a:cubicBezTo>
                  <a:cubicBezTo>
                    <a:pt x="19" y="12"/>
                    <a:pt x="16" y="12"/>
                    <a:pt x="12" y="13"/>
                  </a:cubicBezTo>
                  <a:cubicBezTo>
                    <a:pt x="10" y="14"/>
                    <a:pt x="7" y="14"/>
                    <a:pt x="5" y="15"/>
                  </a:cubicBezTo>
                  <a:cubicBezTo>
                    <a:pt x="4" y="15"/>
                    <a:pt x="1" y="15"/>
                    <a:pt x="1" y="16"/>
                  </a:cubicBezTo>
                  <a:cubicBezTo>
                    <a:pt x="1" y="18"/>
                    <a:pt x="5" y="16"/>
                    <a:pt x="5" y="17"/>
                  </a:cubicBezTo>
                  <a:cubicBezTo>
                    <a:pt x="6" y="19"/>
                    <a:pt x="7" y="21"/>
                    <a:pt x="5" y="22"/>
                  </a:cubicBezTo>
                  <a:cubicBezTo>
                    <a:pt x="4" y="23"/>
                    <a:pt x="2" y="20"/>
                    <a:pt x="1" y="19"/>
                  </a:cubicBezTo>
                  <a:cubicBezTo>
                    <a:pt x="2" y="22"/>
                    <a:pt x="3" y="24"/>
                    <a:pt x="3" y="26"/>
                  </a:cubicBezTo>
                  <a:cubicBezTo>
                    <a:pt x="3" y="29"/>
                    <a:pt x="0" y="31"/>
                    <a:pt x="0" y="34"/>
                  </a:cubicBezTo>
                  <a:cubicBezTo>
                    <a:pt x="1" y="37"/>
                    <a:pt x="4" y="38"/>
                    <a:pt x="5" y="41"/>
                  </a:cubicBezTo>
                  <a:cubicBezTo>
                    <a:pt x="6" y="42"/>
                    <a:pt x="4" y="43"/>
                    <a:pt x="4" y="44"/>
                  </a:cubicBezTo>
                  <a:cubicBezTo>
                    <a:pt x="5" y="46"/>
                    <a:pt x="7" y="47"/>
                    <a:pt x="7" y="49"/>
                  </a:cubicBezTo>
                  <a:cubicBezTo>
                    <a:pt x="7" y="51"/>
                    <a:pt x="5" y="52"/>
                    <a:pt x="5" y="54"/>
                  </a:cubicBezTo>
                  <a:cubicBezTo>
                    <a:pt x="5" y="55"/>
                    <a:pt x="6" y="57"/>
                    <a:pt x="7" y="59"/>
                  </a:cubicBezTo>
                  <a:cubicBezTo>
                    <a:pt x="8" y="60"/>
                    <a:pt x="10" y="61"/>
                    <a:pt x="10" y="63"/>
                  </a:cubicBezTo>
                  <a:cubicBezTo>
                    <a:pt x="11" y="64"/>
                    <a:pt x="10" y="65"/>
                    <a:pt x="10" y="66"/>
                  </a:cubicBezTo>
                  <a:cubicBezTo>
                    <a:pt x="11" y="67"/>
                    <a:pt x="13" y="67"/>
                    <a:pt x="14" y="68"/>
                  </a:cubicBezTo>
                  <a:cubicBezTo>
                    <a:pt x="15" y="68"/>
                    <a:pt x="13" y="70"/>
                    <a:pt x="14" y="71"/>
                  </a:cubicBezTo>
                  <a:cubicBezTo>
                    <a:pt x="16" y="71"/>
                    <a:pt x="18" y="70"/>
                    <a:pt x="19" y="70"/>
                  </a:cubicBezTo>
                  <a:cubicBezTo>
                    <a:pt x="21" y="71"/>
                    <a:pt x="22" y="73"/>
                    <a:pt x="23" y="73"/>
                  </a:cubicBezTo>
                  <a:cubicBezTo>
                    <a:pt x="25" y="74"/>
                    <a:pt x="26" y="72"/>
                    <a:pt x="27" y="73"/>
                  </a:cubicBezTo>
                  <a:cubicBezTo>
                    <a:pt x="28" y="75"/>
                    <a:pt x="27" y="78"/>
                    <a:pt x="28" y="80"/>
                  </a:cubicBezTo>
                  <a:cubicBezTo>
                    <a:pt x="29" y="81"/>
                    <a:pt x="30" y="83"/>
                    <a:pt x="31" y="83"/>
                  </a:cubicBezTo>
                  <a:cubicBezTo>
                    <a:pt x="33" y="83"/>
                    <a:pt x="35" y="81"/>
                    <a:pt x="35" y="80"/>
                  </a:cubicBezTo>
                  <a:cubicBezTo>
                    <a:pt x="35" y="79"/>
                    <a:pt x="33" y="78"/>
                    <a:pt x="33" y="77"/>
                  </a:cubicBezTo>
                  <a:cubicBezTo>
                    <a:pt x="33" y="76"/>
                    <a:pt x="35" y="77"/>
                    <a:pt x="36" y="78"/>
                  </a:cubicBezTo>
                  <a:cubicBezTo>
                    <a:pt x="37" y="78"/>
                    <a:pt x="38" y="80"/>
                    <a:pt x="40" y="80"/>
                  </a:cubicBezTo>
                  <a:cubicBezTo>
                    <a:pt x="41" y="80"/>
                    <a:pt x="42" y="79"/>
                    <a:pt x="43" y="80"/>
                  </a:cubicBezTo>
                  <a:cubicBezTo>
                    <a:pt x="44" y="80"/>
                    <a:pt x="42" y="81"/>
                    <a:pt x="42" y="82"/>
                  </a:cubicBezTo>
                  <a:cubicBezTo>
                    <a:pt x="43" y="83"/>
                    <a:pt x="44" y="84"/>
                    <a:pt x="46" y="84"/>
                  </a:cubicBezTo>
                  <a:cubicBezTo>
                    <a:pt x="46" y="84"/>
                    <a:pt x="47" y="84"/>
                    <a:pt x="48" y="84"/>
                  </a:cubicBezTo>
                  <a:cubicBezTo>
                    <a:pt x="50" y="84"/>
                    <a:pt x="51" y="85"/>
                    <a:pt x="52" y="86"/>
                  </a:cubicBezTo>
                  <a:cubicBezTo>
                    <a:pt x="53" y="87"/>
                    <a:pt x="53" y="89"/>
                    <a:pt x="54" y="90"/>
                  </a:cubicBezTo>
                  <a:cubicBezTo>
                    <a:pt x="55" y="91"/>
                    <a:pt x="57" y="92"/>
                    <a:pt x="58" y="93"/>
                  </a:cubicBezTo>
                  <a:cubicBezTo>
                    <a:pt x="59" y="94"/>
                    <a:pt x="60" y="95"/>
                    <a:pt x="61" y="95"/>
                  </a:cubicBezTo>
                  <a:cubicBezTo>
                    <a:pt x="63" y="95"/>
                    <a:pt x="63" y="91"/>
                    <a:pt x="65" y="91"/>
                  </a:cubicBezTo>
                  <a:cubicBezTo>
                    <a:pt x="67" y="92"/>
                    <a:pt x="68" y="94"/>
                    <a:pt x="69" y="96"/>
                  </a:cubicBezTo>
                  <a:cubicBezTo>
                    <a:pt x="70" y="97"/>
                    <a:pt x="68" y="98"/>
                    <a:pt x="69" y="99"/>
                  </a:cubicBezTo>
                  <a:cubicBezTo>
                    <a:pt x="70" y="99"/>
                    <a:pt x="71" y="99"/>
                    <a:pt x="72" y="98"/>
                  </a:cubicBezTo>
                  <a:cubicBezTo>
                    <a:pt x="74" y="97"/>
                    <a:pt x="74" y="95"/>
                    <a:pt x="75" y="95"/>
                  </a:cubicBezTo>
                  <a:cubicBezTo>
                    <a:pt x="77" y="94"/>
                    <a:pt x="79" y="95"/>
                    <a:pt x="81" y="95"/>
                  </a:cubicBezTo>
                  <a:cubicBezTo>
                    <a:pt x="82" y="96"/>
                    <a:pt x="83" y="97"/>
                    <a:pt x="83" y="97"/>
                  </a:cubicBezTo>
                  <a:cubicBezTo>
                    <a:pt x="85" y="96"/>
                    <a:pt x="85" y="94"/>
                    <a:pt x="87" y="94"/>
                  </a:cubicBezTo>
                  <a:cubicBezTo>
                    <a:pt x="89" y="94"/>
                    <a:pt x="91" y="94"/>
                    <a:pt x="93" y="95"/>
                  </a:cubicBezTo>
                  <a:cubicBezTo>
                    <a:pt x="95" y="96"/>
                    <a:pt x="96" y="98"/>
                    <a:pt x="97" y="99"/>
                  </a:cubicBezTo>
                  <a:cubicBezTo>
                    <a:pt x="99" y="100"/>
                    <a:pt x="101" y="100"/>
                    <a:pt x="103" y="100"/>
                  </a:cubicBezTo>
                  <a:cubicBezTo>
                    <a:pt x="104" y="101"/>
                    <a:pt x="105" y="102"/>
                    <a:pt x="106" y="101"/>
                  </a:cubicBezTo>
                  <a:cubicBezTo>
                    <a:pt x="107" y="101"/>
                    <a:pt x="107" y="100"/>
                    <a:pt x="106" y="99"/>
                  </a:cubicBezTo>
                  <a:cubicBezTo>
                    <a:pt x="106" y="99"/>
                    <a:pt x="104" y="99"/>
                    <a:pt x="104" y="98"/>
                  </a:cubicBezTo>
                  <a:cubicBezTo>
                    <a:pt x="103" y="97"/>
                    <a:pt x="105" y="95"/>
                    <a:pt x="104" y="94"/>
                  </a:cubicBezTo>
                  <a:cubicBezTo>
                    <a:pt x="104" y="93"/>
                    <a:pt x="103" y="92"/>
                    <a:pt x="103" y="91"/>
                  </a:cubicBezTo>
                  <a:cubicBezTo>
                    <a:pt x="105" y="88"/>
                    <a:pt x="107" y="85"/>
                    <a:pt x="109" y="83"/>
                  </a:cubicBezTo>
                  <a:cubicBezTo>
                    <a:pt x="111" y="81"/>
                    <a:pt x="113" y="82"/>
                    <a:pt x="115" y="81"/>
                  </a:cubicBezTo>
                  <a:cubicBezTo>
                    <a:pt x="116" y="80"/>
                    <a:pt x="117" y="80"/>
                    <a:pt x="118" y="79"/>
                  </a:cubicBezTo>
                  <a:cubicBezTo>
                    <a:pt x="119" y="78"/>
                    <a:pt x="120" y="77"/>
                    <a:pt x="120" y="76"/>
                  </a:cubicBezTo>
                  <a:cubicBezTo>
                    <a:pt x="120" y="74"/>
                    <a:pt x="117" y="73"/>
                    <a:pt x="116" y="71"/>
                  </a:cubicBezTo>
                  <a:cubicBezTo>
                    <a:pt x="116" y="71"/>
                    <a:pt x="120" y="72"/>
                    <a:pt x="119" y="71"/>
                  </a:cubicBezTo>
                  <a:cubicBezTo>
                    <a:pt x="118" y="69"/>
                    <a:pt x="115" y="68"/>
                    <a:pt x="114" y="66"/>
                  </a:cubicBezTo>
                  <a:cubicBezTo>
                    <a:pt x="113" y="64"/>
                    <a:pt x="114" y="61"/>
                    <a:pt x="114" y="58"/>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79" name="Freeform 2644"/>
            <p:cNvSpPr>
              <a:spLocks noChangeAspect="1"/>
            </p:cNvSpPr>
            <p:nvPr/>
          </p:nvSpPr>
          <p:spPr bwMode="auto">
            <a:xfrm>
              <a:off x="19237815" y="6140502"/>
              <a:ext cx="274703" cy="111973"/>
            </a:xfrm>
            <a:custGeom>
              <a:avLst/>
              <a:gdLst>
                <a:gd name="T0" fmla="*/ 38 w 35"/>
                <a:gd name="T1" fmla="*/ 16 h 15"/>
                <a:gd name="T2" fmla="*/ 30 w 35"/>
                <a:gd name="T3" fmla="*/ 18 h 15"/>
                <a:gd name="T4" fmla="*/ 23 w 35"/>
                <a:gd name="T5" fmla="*/ 17 h 15"/>
                <a:gd name="T6" fmla="*/ 2 w 35"/>
                <a:gd name="T7" fmla="*/ 16 h 15"/>
                <a:gd name="T8" fmla="*/ 8 w 35"/>
                <a:gd name="T9" fmla="*/ 12 h 15"/>
                <a:gd name="T10" fmla="*/ 7 w 35"/>
                <a:gd name="T11" fmla="*/ 11 h 15"/>
                <a:gd name="T12" fmla="*/ 2 w 35"/>
                <a:gd name="T13" fmla="*/ 12 h 15"/>
                <a:gd name="T14" fmla="*/ 1 w 35"/>
                <a:gd name="T15" fmla="*/ 7 h 15"/>
                <a:gd name="T16" fmla="*/ 7 w 35"/>
                <a:gd name="T17" fmla="*/ 6 h 15"/>
                <a:gd name="T18" fmla="*/ 13 w 35"/>
                <a:gd name="T19" fmla="*/ 1 h 15"/>
                <a:gd name="T20" fmla="*/ 13 w 35"/>
                <a:gd name="T21" fmla="*/ 2 h 15"/>
                <a:gd name="T22" fmla="*/ 11 w 35"/>
                <a:gd name="T23" fmla="*/ 6 h 15"/>
                <a:gd name="T24" fmla="*/ 19 w 35"/>
                <a:gd name="T25" fmla="*/ 6 h 15"/>
                <a:gd name="T26" fmla="*/ 19 w 35"/>
                <a:gd name="T27" fmla="*/ 1 h 15"/>
                <a:gd name="T28" fmla="*/ 22 w 35"/>
                <a:gd name="T29" fmla="*/ 0 h 15"/>
                <a:gd name="T30" fmla="*/ 28 w 35"/>
                <a:gd name="T31" fmla="*/ 4 h 15"/>
                <a:gd name="T32" fmla="*/ 32 w 35"/>
                <a:gd name="T33" fmla="*/ 4 h 15"/>
                <a:gd name="T34" fmla="*/ 35 w 35"/>
                <a:gd name="T35" fmla="*/ 2 h 15"/>
                <a:gd name="T36" fmla="*/ 41 w 35"/>
                <a:gd name="T37" fmla="*/ 6 h 15"/>
                <a:gd name="T38" fmla="*/ 41 w 35"/>
                <a:gd name="T39" fmla="*/ 11 h 15"/>
                <a:gd name="T40" fmla="*/ 38 w 35"/>
                <a:gd name="T41" fmla="*/ 16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5"/>
                <a:gd name="T65" fmla="*/ 35 w 35"/>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5">
                  <a:moveTo>
                    <a:pt x="32" y="13"/>
                  </a:moveTo>
                  <a:cubicBezTo>
                    <a:pt x="29" y="14"/>
                    <a:pt x="27" y="15"/>
                    <a:pt x="25" y="15"/>
                  </a:cubicBezTo>
                  <a:cubicBezTo>
                    <a:pt x="23" y="15"/>
                    <a:pt x="21" y="14"/>
                    <a:pt x="19" y="14"/>
                  </a:cubicBezTo>
                  <a:cubicBezTo>
                    <a:pt x="13" y="14"/>
                    <a:pt x="7" y="14"/>
                    <a:pt x="2" y="13"/>
                  </a:cubicBezTo>
                  <a:cubicBezTo>
                    <a:pt x="3" y="12"/>
                    <a:pt x="5" y="12"/>
                    <a:pt x="7" y="10"/>
                  </a:cubicBezTo>
                  <a:cubicBezTo>
                    <a:pt x="7" y="10"/>
                    <a:pt x="6" y="9"/>
                    <a:pt x="6" y="9"/>
                  </a:cubicBezTo>
                  <a:cubicBezTo>
                    <a:pt x="5" y="9"/>
                    <a:pt x="3" y="11"/>
                    <a:pt x="2" y="10"/>
                  </a:cubicBezTo>
                  <a:cubicBezTo>
                    <a:pt x="1" y="9"/>
                    <a:pt x="0" y="7"/>
                    <a:pt x="1" y="6"/>
                  </a:cubicBezTo>
                  <a:cubicBezTo>
                    <a:pt x="2" y="5"/>
                    <a:pt x="4" y="6"/>
                    <a:pt x="6" y="5"/>
                  </a:cubicBezTo>
                  <a:cubicBezTo>
                    <a:pt x="8" y="4"/>
                    <a:pt x="9" y="2"/>
                    <a:pt x="11" y="1"/>
                  </a:cubicBezTo>
                  <a:cubicBezTo>
                    <a:pt x="11" y="1"/>
                    <a:pt x="11" y="2"/>
                    <a:pt x="11" y="2"/>
                  </a:cubicBezTo>
                  <a:cubicBezTo>
                    <a:pt x="10" y="3"/>
                    <a:pt x="8" y="4"/>
                    <a:pt x="9" y="5"/>
                  </a:cubicBezTo>
                  <a:cubicBezTo>
                    <a:pt x="11" y="6"/>
                    <a:pt x="14" y="6"/>
                    <a:pt x="16" y="5"/>
                  </a:cubicBezTo>
                  <a:cubicBezTo>
                    <a:pt x="17" y="4"/>
                    <a:pt x="15" y="2"/>
                    <a:pt x="16" y="1"/>
                  </a:cubicBezTo>
                  <a:cubicBezTo>
                    <a:pt x="16" y="1"/>
                    <a:pt x="17" y="0"/>
                    <a:pt x="18" y="0"/>
                  </a:cubicBezTo>
                  <a:cubicBezTo>
                    <a:pt x="20" y="1"/>
                    <a:pt x="21" y="2"/>
                    <a:pt x="23" y="3"/>
                  </a:cubicBezTo>
                  <a:cubicBezTo>
                    <a:pt x="24" y="3"/>
                    <a:pt x="25" y="3"/>
                    <a:pt x="27" y="3"/>
                  </a:cubicBezTo>
                  <a:cubicBezTo>
                    <a:pt x="28" y="3"/>
                    <a:pt x="28" y="2"/>
                    <a:pt x="29" y="2"/>
                  </a:cubicBezTo>
                  <a:cubicBezTo>
                    <a:pt x="31" y="3"/>
                    <a:pt x="33" y="4"/>
                    <a:pt x="34" y="5"/>
                  </a:cubicBezTo>
                  <a:cubicBezTo>
                    <a:pt x="35" y="6"/>
                    <a:pt x="34" y="8"/>
                    <a:pt x="34" y="9"/>
                  </a:cubicBezTo>
                  <a:cubicBezTo>
                    <a:pt x="34" y="11"/>
                    <a:pt x="33" y="12"/>
                    <a:pt x="32" y="1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80" name="Freeform 2645"/>
            <p:cNvSpPr>
              <a:spLocks noChangeAspect="1"/>
            </p:cNvSpPr>
            <p:nvPr/>
          </p:nvSpPr>
          <p:spPr bwMode="auto">
            <a:xfrm>
              <a:off x="19329380" y="5956543"/>
              <a:ext cx="557738" cy="343920"/>
            </a:xfrm>
            <a:custGeom>
              <a:avLst/>
              <a:gdLst>
                <a:gd name="T0" fmla="*/ 7 w 70"/>
                <a:gd name="T1" fmla="*/ 31 h 48"/>
                <a:gd name="T2" fmla="*/ 5 w 70"/>
                <a:gd name="T3" fmla="*/ 24 h 48"/>
                <a:gd name="T4" fmla="*/ 1 w 70"/>
                <a:gd name="T5" fmla="*/ 17 h 48"/>
                <a:gd name="T6" fmla="*/ 0 w 70"/>
                <a:gd name="T7" fmla="*/ 11 h 48"/>
                <a:gd name="T8" fmla="*/ 5 w 70"/>
                <a:gd name="T9" fmla="*/ 6 h 48"/>
                <a:gd name="T10" fmla="*/ 14 w 70"/>
                <a:gd name="T11" fmla="*/ 1 h 48"/>
                <a:gd name="T12" fmla="*/ 29 w 70"/>
                <a:gd name="T13" fmla="*/ 4 h 48"/>
                <a:gd name="T14" fmla="*/ 43 w 70"/>
                <a:gd name="T15" fmla="*/ 5 h 48"/>
                <a:gd name="T16" fmla="*/ 48 w 70"/>
                <a:gd name="T17" fmla="*/ 7 h 48"/>
                <a:gd name="T18" fmla="*/ 55 w 70"/>
                <a:gd name="T19" fmla="*/ 5 h 48"/>
                <a:gd name="T20" fmla="*/ 62 w 70"/>
                <a:gd name="T21" fmla="*/ 10 h 48"/>
                <a:gd name="T22" fmla="*/ 72 w 70"/>
                <a:gd name="T23" fmla="*/ 15 h 48"/>
                <a:gd name="T24" fmla="*/ 82 w 70"/>
                <a:gd name="T25" fmla="*/ 23 h 48"/>
                <a:gd name="T26" fmla="*/ 82 w 70"/>
                <a:gd name="T27" fmla="*/ 31 h 48"/>
                <a:gd name="T28" fmla="*/ 71 w 70"/>
                <a:gd name="T29" fmla="*/ 33 h 48"/>
                <a:gd name="T30" fmla="*/ 67 w 70"/>
                <a:gd name="T31" fmla="*/ 43 h 48"/>
                <a:gd name="T32" fmla="*/ 68 w 70"/>
                <a:gd name="T33" fmla="*/ 49 h 48"/>
                <a:gd name="T34" fmla="*/ 58 w 70"/>
                <a:gd name="T35" fmla="*/ 49 h 48"/>
                <a:gd name="T36" fmla="*/ 54 w 70"/>
                <a:gd name="T37" fmla="*/ 55 h 48"/>
                <a:gd name="T38" fmla="*/ 48 w 70"/>
                <a:gd name="T39" fmla="*/ 55 h 48"/>
                <a:gd name="T40" fmla="*/ 42 w 70"/>
                <a:gd name="T41" fmla="*/ 57 h 48"/>
                <a:gd name="T42" fmla="*/ 36 w 70"/>
                <a:gd name="T43" fmla="*/ 56 h 48"/>
                <a:gd name="T44" fmla="*/ 30 w 70"/>
                <a:gd name="T45" fmla="*/ 51 h 48"/>
                <a:gd name="T46" fmla="*/ 24 w 70"/>
                <a:gd name="T47" fmla="*/ 46 h 48"/>
                <a:gd name="T48" fmla="*/ 26 w 70"/>
                <a:gd name="T49" fmla="*/ 42 h 48"/>
                <a:gd name="T50" fmla="*/ 26 w 70"/>
                <a:gd name="T51" fmla="*/ 37 h 48"/>
                <a:gd name="T52" fmla="*/ 20 w 70"/>
                <a:gd name="T53" fmla="*/ 33 h 48"/>
                <a:gd name="T54" fmla="*/ 18 w 70"/>
                <a:gd name="T55" fmla="*/ 34 h 48"/>
                <a:gd name="T56" fmla="*/ 13 w 70"/>
                <a:gd name="T57" fmla="*/ 34 h 48"/>
                <a:gd name="T58" fmla="*/ 7 w 70"/>
                <a:gd name="T59" fmla="*/ 31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48"/>
                <a:gd name="T92" fmla="*/ 70 w 70"/>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48">
                  <a:moveTo>
                    <a:pt x="6" y="26"/>
                  </a:moveTo>
                  <a:cubicBezTo>
                    <a:pt x="5" y="24"/>
                    <a:pt x="5" y="22"/>
                    <a:pt x="4" y="20"/>
                  </a:cubicBezTo>
                  <a:cubicBezTo>
                    <a:pt x="3" y="18"/>
                    <a:pt x="2" y="16"/>
                    <a:pt x="1" y="14"/>
                  </a:cubicBezTo>
                  <a:cubicBezTo>
                    <a:pt x="1" y="13"/>
                    <a:pt x="0" y="10"/>
                    <a:pt x="0" y="9"/>
                  </a:cubicBezTo>
                  <a:cubicBezTo>
                    <a:pt x="1" y="7"/>
                    <a:pt x="2" y="6"/>
                    <a:pt x="4" y="5"/>
                  </a:cubicBezTo>
                  <a:cubicBezTo>
                    <a:pt x="6" y="3"/>
                    <a:pt x="9" y="1"/>
                    <a:pt x="12" y="1"/>
                  </a:cubicBezTo>
                  <a:cubicBezTo>
                    <a:pt x="16" y="0"/>
                    <a:pt x="20" y="2"/>
                    <a:pt x="24" y="3"/>
                  </a:cubicBezTo>
                  <a:cubicBezTo>
                    <a:pt x="28" y="3"/>
                    <a:pt x="32" y="3"/>
                    <a:pt x="36" y="4"/>
                  </a:cubicBezTo>
                  <a:cubicBezTo>
                    <a:pt x="37" y="5"/>
                    <a:pt x="39" y="6"/>
                    <a:pt x="40" y="6"/>
                  </a:cubicBezTo>
                  <a:cubicBezTo>
                    <a:pt x="42" y="7"/>
                    <a:pt x="44" y="4"/>
                    <a:pt x="46" y="4"/>
                  </a:cubicBezTo>
                  <a:cubicBezTo>
                    <a:pt x="48" y="5"/>
                    <a:pt x="50" y="7"/>
                    <a:pt x="52" y="8"/>
                  </a:cubicBezTo>
                  <a:cubicBezTo>
                    <a:pt x="55" y="10"/>
                    <a:pt x="57" y="12"/>
                    <a:pt x="60" y="13"/>
                  </a:cubicBezTo>
                  <a:cubicBezTo>
                    <a:pt x="63" y="15"/>
                    <a:pt x="65" y="17"/>
                    <a:pt x="68" y="19"/>
                  </a:cubicBezTo>
                  <a:cubicBezTo>
                    <a:pt x="68" y="21"/>
                    <a:pt x="70" y="24"/>
                    <a:pt x="68" y="26"/>
                  </a:cubicBezTo>
                  <a:cubicBezTo>
                    <a:pt x="66" y="28"/>
                    <a:pt x="61" y="26"/>
                    <a:pt x="59" y="28"/>
                  </a:cubicBezTo>
                  <a:cubicBezTo>
                    <a:pt x="57" y="30"/>
                    <a:pt x="57" y="33"/>
                    <a:pt x="56" y="36"/>
                  </a:cubicBezTo>
                  <a:cubicBezTo>
                    <a:pt x="56" y="38"/>
                    <a:pt x="59" y="40"/>
                    <a:pt x="57" y="41"/>
                  </a:cubicBezTo>
                  <a:cubicBezTo>
                    <a:pt x="55" y="43"/>
                    <a:pt x="51" y="40"/>
                    <a:pt x="48" y="41"/>
                  </a:cubicBezTo>
                  <a:cubicBezTo>
                    <a:pt x="47" y="42"/>
                    <a:pt x="47" y="45"/>
                    <a:pt x="45" y="46"/>
                  </a:cubicBezTo>
                  <a:cubicBezTo>
                    <a:pt x="44" y="47"/>
                    <a:pt x="41" y="46"/>
                    <a:pt x="40" y="46"/>
                  </a:cubicBezTo>
                  <a:cubicBezTo>
                    <a:pt x="38" y="46"/>
                    <a:pt x="37" y="48"/>
                    <a:pt x="35" y="48"/>
                  </a:cubicBezTo>
                  <a:cubicBezTo>
                    <a:pt x="33" y="48"/>
                    <a:pt x="32" y="47"/>
                    <a:pt x="30" y="47"/>
                  </a:cubicBezTo>
                  <a:cubicBezTo>
                    <a:pt x="28" y="46"/>
                    <a:pt x="27" y="44"/>
                    <a:pt x="25" y="43"/>
                  </a:cubicBezTo>
                  <a:cubicBezTo>
                    <a:pt x="24" y="42"/>
                    <a:pt x="22" y="41"/>
                    <a:pt x="20" y="39"/>
                  </a:cubicBezTo>
                  <a:cubicBezTo>
                    <a:pt x="21" y="38"/>
                    <a:pt x="22" y="37"/>
                    <a:pt x="22" y="35"/>
                  </a:cubicBezTo>
                  <a:cubicBezTo>
                    <a:pt x="22" y="34"/>
                    <a:pt x="23" y="32"/>
                    <a:pt x="22" y="31"/>
                  </a:cubicBezTo>
                  <a:cubicBezTo>
                    <a:pt x="21" y="30"/>
                    <a:pt x="19" y="29"/>
                    <a:pt x="17" y="28"/>
                  </a:cubicBezTo>
                  <a:cubicBezTo>
                    <a:pt x="16" y="28"/>
                    <a:pt x="16" y="29"/>
                    <a:pt x="15" y="29"/>
                  </a:cubicBezTo>
                  <a:cubicBezTo>
                    <a:pt x="13" y="29"/>
                    <a:pt x="12" y="29"/>
                    <a:pt x="11" y="29"/>
                  </a:cubicBezTo>
                  <a:cubicBezTo>
                    <a:pt x="9" y="28"/>
                    <a:pt x="8" y="27"/>
                    <a:pt x="6" y="2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81" name="Freeform 2646"/>
            <p:cNvSpPr>
              <a:spLocks noChangeAspect="1"/>
            </p:cNvSpPr>
            <p:nvPr/>
          </p:nvSpPr>
          <p:spPr bwMode="auto">
            <a:xfrm>
              <a:off x="19321059" y="5724602"/>
              <a:ext cx="690923" cy="359911"/>
            </a:xfrm>
            <a:custGeom>
              <a:avLst/>
              <a:gdLst>
                <a:gd name="T0" fmla="*/ 87 w 86"/>
                <a:gd name="T1" fmla="*/ 11 h 50"/>
                <a:gd name="T2" fmla="*/ 84 w 86"/>
                <a:gd name="T3" fmla="*/ 11 h 50"/>
                <a:gd name="T4" fmla="*/ 79 w 86"/>
                <a:gd name="T5" fmla="*/ 13 h 50"/>
                <a:gd name="T6" fmla="*/ 71 w 86"/>
                <a:gd name="T7" fmla="*/ 7 h 50"/>
                <a:gd name="T8" fmla="*/ 60 w 86"/>
                <a:gd name="T9" fmla="*/ 2 h 50"/>
                <a:gd name="T10" fmla="*/ 55 w 86"/>
                <a:gd name="T11" fmla="*/ 1 h 50"/>
                <a:gd name="T12" fmla="*/ 47 w 86"/>
                <a:gd name="T13" fmla="*/ 6 h 50"/>
                <a:gd name="T14" fmla="*/ 49 w 86"/>
                <a:gd name="T15" fmla="*/ 17 h 50"/>
                <a:gd name="T16" fmla="*/ 44 w 86"/>
                <a:gd name="T17" fmla="*/ 24 h 50"/>
                <a:gd name="T18" fmla="*/ 35 w 86"/>
                <a:gd name="T19" fmla="*/ 28 h 50"/>
                <a:gd name="T20" fmla="*/ 29 w 86"/>
                <a:gd name="T21" fmla="*/ 19 h 50"/>
                <a:gd name="T22" fmla="*/ 23 w 86"/>
                <a:gd name="T23" fmla="*/ 13 h 50"/>
                <a:gd name="T24" fmla="*/ 22 w 86"/>
                <a:gd name="T25" fmla="*/ 10 h 50"/>
                <a:gd name="T26" fmla="*/ 11 w 86"/>
                <a:gd name="T27" fmla="*/ 14 h 50"/>
                <a:gd name="T28" fmla="*/ 7 w 86"/>
                <a:gd name="T29" fmla="*/ 19 h 50"/>
                <a:gd name="T30" fmla="*/ 1 w 86"/>
                <a:gd name="T31" fmla="*/ 34 h 50"/>
                <a:gd name="T32" fmla="*/ 1 w 86"/>
                <a:gd name="T33" fmla="*/ 48 h 50"/>
                <a:gd name="T34" fmla="*/ 6 w 86"/>
                <a:gd name="T35" fmla="*/ 43 h 50"/>
                <a:gd name="T36" fmla="*/ 16 w 86"/>
                <a:gd name="T37" fmla="*/ 38 h 50"/>
                <a:gd name="T38" fmla="*/ 30 w 86"/>
                <a:gd name="T39" fmla="*/ 41 h 50"/>
                <a:gd name="T40" fmla="*/ 44 w 86"/>
                <a:gd name="T41" fmla="*/ 42 h 50"/>
                <a:gd name="T42" fmla="*/ 49 w 86"/>
                <a:gd name="T43" fmla="*/ 44 h 50"/>
                <a:gd name="T44" fmla="*/ 56 w 86"/>
                <a:gd name="T45" fmla="*/ 42 h 50"/>
                <a:gd name="T46" fmla="*/ 63 w 86"/>
                <a:gd name="T47" fmla="*/ 47 h 50"/>
                <a:gd name="T48" fmla="*/ 73 w 86"/>
                <a:gd name="T49" fmla="*/ 53 h 50"/>
                <a:gd name="T50" fmla="*/ 83 w 86"/>
                <a:gd name="T51" fmla="*/ 60 h 50"/>
                <a:gd name="T52" fmla="*/ 87 w 86"/>
                <a:gd name="T53" fmla="*/ 55 h 50"/>
                <a:gd name="T54" fmla="*/ 95 w 86"/>
                <a:gd name="T55" fmla="*/ 56 h 50"/>
                <a:gd name="T56" fmla="*/ 98 w 86"/>
                <a:gd name="T57" fmla="*/ 49 h 50"/>
                <a:gd name="T58" fmla="*/ 102 w 86"/>
                <a:gd name="T59" fmla="*/ 46 h 50"/>
                <a:gd name="T60" fmla="*/ 103 w 86"/>
                <a:gd name="T61" fmla="*/ 41 h 50"/>
                <a:gd name="T62" fmla="*/ 96 w 86"/>
                <a:gd name="T63" fmla="*/ 29 h 50"/>
                <a:gd name="T64" fmla="*/ 96 w 86"/>
                <a:gd name="T65" fmla="*/ 20 h 50"/>
                <a:gd name="T66" fmla="*/ 92 w 86"/>
                <a:gd name="T67" fmla="*/ 16 h 50"/>
                <a:gd name="T68" fmla="*/ 87 w 86"/>
                <a:gd name="T69" fmla="*/ 11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50"/>
                <a:gd name="T107" fmla="*/ 86 w 86"/>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50">
                  <a:moveTo>
                    <a:pt x="73" y="9"/>
                  </a:moveTo>
                  <a:cubicBezTo>
                    <a:pt x="72" y="9"/>
                    <a:pt x="71" y="9"/>
                    <a:pt x="70" y="9"/>
                  </a:cubicBezTo>
                  <a:cubicBezTo>
                    <a:pt x="68" y="10"/>
                    <a:pt x="67" y="11"/>
                    <a:pt x="66" y="11"/>
                  </a:cubicBezTo>
                  <a:cubicBezTo>
                    <a:pt x="63" y="10"/>
                    <a:pt x="61" y="8"/>
                    <a:pt x="59" y="6"/>
                  </a:cubicBezTo>
                  <a:cubicBezTo>
                    <a:pt x="56" y="5"/>
                    <a:pt x="53" y="4"/>
                    <a:pt x="50" y="2"/>
                  </a:cubicBezTo>
                  <a:cubicBezTo>
                    <a:pt x="49" y="2"/>
                    <a:pt x="47" y="0"/>
                    <a:pt x="46" y="1"/>
                  </a:cubicBezTo>
                  <a:cubicBezTo>
                    <a:pt x="43" y="1"/>
                    <a:pt x="41" y="4"/>
                    <a:pt x="39" y="5"/>
                  </a:cubicBezTo>
                  <a:cubicBezTo>
                    <a:pt x="39" y="8"/>
                    <a:pt x="41" y="11"/>
                    <a:pt x="41" y="14"/>
                  </a:cubicBezTo>
                  <a:cubicBezTo>
                    <a:pt x="40" y="17"/>
                    <a:pt x="39" y="19"/>
                    <a:pt x="37" y="20"/>
                  </a:cubicBezTo>
                  <a:cubicBezTo>
                    <a:pt x="35" y="22"/>
                    <a:pt x="32" y="24"/>
                    <a:pt x="29" y="23"/>
                  </a:cubicBezTo>
                  <a:cubicBezTo>
                    <a:pt x="27" y="22"/>
                    <a:pt x="26" y="18"/>
                    <a:pt x="24" y="16"/>
                  </a:cubicBezTo>
                  <a:cubicBezTo>
                    <a:pt x="23" y="14"/>
                    <a:pt x="20" y="13"/>
                    <a:pt x="19" y="11"/>
                  </a:cubicBezTo>
                  <a:cubicBezTo>
                    <a:pt x="18" y="10"/>
                    <a:pt x="19" y="8"/>
                    <a:pt x="18" y="8"/>
                  </a:cubicBezTo>
                  <a:cubicBezTo>
                    <a:pt x="15" y="9"/>
                    <a:pt x="12" y="10"/>
                    <a:pt x="9" y="12"/>
                  </a:cubicBezTo>
                  <a:cubicBezTo>
                    <a:pt x="8" y="13"/>
                    <a:pt x="6" y="15"/>
                    <a:pt x="6" y="16"/>
                  </a:cubicBezTo>
                  <a:cubicBezTo>
                    <a:pt x="5" y="21"/>
                    <a:pt x="3" y="25"/>
                    <a:pt x="1" y="28"/>
                  </a:cubicBezTo>
                  <a:cubicBezTo>
                    <a:pt x="0" y="32"/>
                    <a:pt x="1" y="36"/>
                    <a:pt x="1" y="40"/>
                  </a:cubicBezTo>
                  <a:cubicBezTo>
                    <a:pt x="2" y="38"/>
                    <a:pt x="3" y="37"/>
                    <a:pt x="5" y="36"/>
                  </a:cubicBezTo>
                  <a:cubicBezTo>
                    <a:pt x="7" y="34"/>
                    <a:pt x="10" y="32"/>
                    <a:pt x="13" y="32"/>
                  </a:cubicBezTo>
                  <a:cubicBezTo>
                    <a:pt x="17" y="31"/>
                    <a:pt x="21" y="33"/>
                    <a:pt x="25" y="34"/>
                  </a:cubicBezTo>
                  <a:cubicBezTo>
                    <a:pt x="29" y="34"/>
                    <a:pt x="33" y="34"/>
                    <a:pt x="37" y="35"/>
                  </a:cubicBezTo>
                  <a:cubicBezTo>
                    <a:pt x="38" y="36"/>
                    <a:pt x="40" y="37"/>
                    <a:pt x="41" y="37"/>
                  </a:cubicBezTo>
                  <a:cubicBezTo>
                    <a:pt x="43" y="38"/>
                    <a:pt x="45" y="35"/>
                    <a:pt x="47" y="35"/>
                  </a:cubicBezTo>
                  <a:cubicBezTo>
                    <a:pt x="49" y="36"/>
                    <a:pt x="51" y="38"/>
                    <a:pt x="53" y="39"/>
                  </a:cubicBezTo>
                  <a:cubicBezTo>
                    <a:pt x="56" y="41"/>
                    <a:pt x="58" y="43"/>
                    <a:pt x="61" y="44"/>
                  </a:cubicBezTo>
                  <a:cubicBezTo>
                    <a:pt x="64" y="46"/>
                    <a:pt x="66" y="48"/>
                    <a:pt x="69" y="50"/>
                  </a:cubicBezTo>
                  <a:cubicBezTo>
                    <a:pt x="70" y="49"/>
                    <a:pt x="71" y="47"/>
                    <a:pt x="73" y="46"/>
                  </a:cubicBezTo>
                  <a:cubicBezTo>
                    <a:pt x="75" y="46"/>
                    <a:pt x="77" y="48"/>
                    <a:pt x="79" y="47"/>
                  </a:cubicBezTo>
                  <a:cubicBezTo>
                    <a:pt x="80" y="45"/>
                    <a:pt x="81" y="43"/>
                    <a:pt x="82" y="41"/>
                  </a:cubicBezTo>
                  <a:cubicBezTo>
                    <a:pt x="83" y="40"/>
                    <a:pt x="84" y="39"/>
                    <a:pt x="85" y="38"/>
                  </a:cubicBezTo>
                  <a:cubicBezTo>
                    <a:pt x="85" y="37"/>
                    <a:pt x="86" y="35"/>
                    <a:pt x="86" y="34"/>
                  </a:cubicBezTo>
                  <a:cubicBezTo>
                    <a:pt x="85" y="30"/>
                    <a:pt x="82" y="28"/>
                    <a:pt x="80" y="24"/>
                  </a:cubicBezTo>
                  <a:cubicBezTo>
                    <a:pt x="80" y="22"/>
                    <a:pt x="81" y="19"/>
                    <a:pt x="80" y="17"/>
                  </a:cubicBezTo>
                  <a:cubicBezTo>
                    <a:pt x="80" y="15"/>
                    <a:pt x="78" y="15"/>
                    <a:pt x="77" y="13"/>
                  </a:cubicBezTo>
                  <a:cubicBezTo>
                    <a:pt x="75" y="12"/>
                    <a:pt x="74" y="10"/>
                    <a:pt x="73" y="9"/>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82" name="Freeform 2647"/>
            <p:cNvSpPr>
              <a:spLocks noChangeAspect="1"/>
            </p:cNvSpPr>
            <p:nvPr/>
          </p:nvSpPr>
          <p:spPr bwMode="auto">
            <a:xfrm>
              <a:off x="19537493" y="5532648"/>
              <a:ext cx="424542" cy="271934"/>
            </a:xfrm>
            <a:custGeom>
              <a:avLst/>
              <a:gdLst>
                <a:gd name="T0" fmla="*/ 56 w 53"/>
                <a:gd name="T1" fmla="*/ 43 h 37"/>
                <a:gd name="T2" fmla="*/ 52 w 53"/>
                <a:gd name="T3" fmla="*/ 43 h 37"/>
                <a:gd name="T4" fmla="*/ 47 w 53"/>
                <a:gd name="T5" fmla="*/ 45 h 37"/>
                <a:gd name="T6" fmla="*/ 39 w 53"/>
                <a:gd name="T7" fmla="*/ 39 h 37"/>
                <a:gd name="T8" fmla="*/ 28 w 53"/>
                <a:gd name="T9" fmla="*/ 34 h 37"/>
                <a:gd name="T10" fmla="*/ 23 w 53"/>
                <a:gd name="T11" fmla="*/ 33 h 37"/>
                <a:gd name="T12" fmla="*/ 14 w 53"/>
                <a:gd name="T13" fmla="*/ 38 h 37"/>
                <a:gd name="T14" fmla="*/ 17 w 53"/>
                <a:gd name="T15" fmla="*/ 27 h 37"/>
                <a:gd name="T16" fmla="*/ 12 w 53"/>
                <a:gd name="T17" fmla="*/ 27 h 37"/>
                <a:gd name="T18" fmla="*/ 8 w 53"/>
                <a:gd name="T19" fmla="*/ 29 h 37"/>
                <a:gd name="T20" fmla="*/ 2 w 53"/>
                <a:gd name="T21" fmla="*/ 23 h 37"/>
                <a:gd name="T22" fmla="*/ 2 w 53"/>
                <a:gd name="T23" fmla="*/ 18 h 37"/>
                <a:gd name="T24" fmla="*/ 0 w 53"/>
                <a:gd name="T25" fmla="*/ 13 h 37"/>
                <a:gd name="T26" fmla="*/ 2 w 53"/>
                <a:gd name="T27" fmla="*/ 7 h 37"/>
                <a:gd name="T28" fmla="*/ 12 w 53"/>
                <a:gd name="T29" fmla="*/ 4 h 37"/>
                <a:gd name="T30" fmla="*/ 29 w 53"/>
                <a:gd name="T31" fmla="*/ 0 h 37"/>
                <a:gd name="T32" fmla="*/ 43 w 53"/>
                <a:gd name="T33" fmla="*/ 0 h 37"/>
                <a:gd name="T34" fmla="*/ 50 w 53"/>
                <a:gd name="T35" fmla="*/ 4 h 37"/>
                <a:gd name="T36" fmla="*/ 64 w 53"/>
                <a:gd name="T37" fmla="*/ 4 h 37"/>
                <a:gd name="T38" fmla="*/ 63 w 53"/>
                <a:gd name="T39" fmla="*/ 10 h 37"/>
                <a:gd name="T40" fmla="*/ 62 w 53"/>
                <a:gd name="T41" fmla="*/ 13 h 37"/>
                <a:gd name="T42" fmla="*/ 54 w 53"/>
                <a:gd name="T43" fmla="*/ 15 h 37"/>
                <a:gd name="T44" fmla="*/ 48 w 53"/>
                <a:gd name="T45" fmla="*/ 17 h 37"/>
                <a:gd name="T46" fmla="*/ 53 w 53"/>
                <a:gd name="T47" fmla="*/ 27 h 37"/>
                <a:gd name="T48" fmla="*/ 58 w 53"/>
                <a:gd name="T49" fmla="*/ 38 h 37"/>
                <a:gd name="T50" fmla="*/ 57 w 53"/>
                <a:gd name="T51" fmla="*/ 40 h 37"/>
                <a:gd name="T52" fmla="*/ 56 w 53"/>
                <a:gd name="T53" fmla="*/ 43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
                <a:gd name="T82" fmla="*/ 0 h 37"/>
                <a:gd name="T83" fmla="*/ 53 w 53"/>
                <a:gd name="T84" fmla="*/ 37 h 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 h="37">
                  <a:moveTo>
                    <a:pt x="46" y="35"/>
                  </a:moveTo>
                  <a:cubicBezTo>
                    <a:pt x="45" y="35"/>
                    <a:pt x="44" y="35"/>
                    <a:pt x="43" y="35"/>
                  </a:cubicBezTo>
                  <a:cubicBezTo>
                    <a:pt x="41" y="36"/>
                    <a:pt x="40" y="37"/>
                    <a:pt x="39" y="37"/>
                  </a:cubicBezTo>
                  <a:cubicBezTo>
                    <a:pt x="36" y="36"/>
                    <a:pt x="34" y="34"/>
                    <a:pt x="32" y="32"/>
                  </a:cubicBezTo>
                  <a:cubicBezTo>
                    <a:pt x="29" y="31"/>
                    <a:pt x="26" y="30"/>
                    <a:pt x="23" y="28"/>
                  </a:cubicBezTo>
                  <a:cubicBezTo>
                    <a:pt x="22" y="28"/>
                    <a:pt x="20" y="26"/>
                    <a:pt x="19" y="27"/>
                  </a:cubicBezTo>
                  <a:cubicBezTo>
                    <a:pt x="16" y="27"/>
                    <a:pt x="14" y="30"/>
                    <a:pt x="12" y="31"/>
                  </a:cubicBezTo>
                  <a:cubicBezTo>
                    <a:pt x="12" y="28"/>
                    <a:pt x="14" y="25"/>
                    <a:pt x="14" y="22"/>
                  </a:cubicBezTo>
                  <a:cubicBezTo>
                    <a:pt x="13" y="21"/>
                    <a:pt x="11" y="22"/>
                    <a:pt x="10" y="22"/>
                  </a:cubicBezTo>
                  <a:cubicBezTo>
                    <a:pt x="9" y="23"/>
                    <a:pt x="8" y="24"/>
                    <a:pt x="7" y="24"/>
                  </a:cubicBezTo>
                  <a:cubicBezTo>
                    <a:pt x="4" y="23"/>
                    <a:pt x="3" y="21"/>
                    <a:pt x="2" y="19"/>
                  </a:cubicBezTo>
                  <a:cubicBezTo>
                    <a:pt x="1" y="18"/>
                    <a:pt x="2" y="16"/>
                    <a:pt x="2" y="15"/>
                  </a:cubicBezTo>
                  <a:cubicBezTo>
                    <a:pt x="2" y="14"/>
                    <a:pt x="0" y="12"/>
                    <a:pt x="0" y="11"/>
                  </a:cubicBezTo>
                  <a:cubicBezTo>
                    <a:pt x="0" y="9"/>
                    <a:pt x="1" y="7"/>
                    <a:pt x="2" y="6"/>
                  </a:cubicBezTo>
                  <a:cubicBezTo>
                    <a:pt x="4" y="4"/>
                    <a:pt x="7" y="3"/>
                    <a:pt x="10" y="3"/>
                  </a:cubicBezTo>
                  <a:cubicBezTo>
                    <a:pt x="14" y="1"/>
                    <a:pt x="19" y="0"/>
                    <a:pt x="24" y="0"/>
                  </a:cubicBezTo>
                  <a:cubicBezTo>
                    <a:pt x="28" y="0"/>
                    <a:pt x="32" y="0"/>
                    <a:pt x="36" y="0"/>
                  </a:cubicBezTo>
                  <a:cubicBezTo>
                    <a:pt x="38" y="1"/>
                    <a:pt x="39" y="3"/>
                    <a:pt x="41" y="3"/>
                  </a:cubicBezTo>
                  <a:cubicBezTo>
                    <a:pt x="45" y="4"/>
                    <a:pt x="49" y="3"/>
                    <a:pt x="53" y="3"/>
                  </a:cubicBezTo>
                  <a:cubicBezTo>
                    <a:pt x="53" y="4"/>
                    <a:pt x="52" y="6"/>
                    <a:pt x="52" y="8"/>
                  </a:cubicBezTo>
                  <a:cubicBezTo>
                    <a:pt x="51" y="9"/>
                    <a:pt x="51" y="10"/>
                    <a:pt x="51" y="11"/>
                  </a:cubicBezTo>
                  <a:cubicBezTo>
                    <a:pt x="49" y="11"/>
                    <a:pt x="47" y="11"/>
                    <a:pt x="45" y="12"/>
                  </a:cubicBezTo>
                  <a:cubicBezTo>
                    <a:pt x="43" y="12"/>
                    <a:pt x="40" y="13"/>
                    <a:pt x="40" y="14"/>
                  </a:cubicBezTo>
                  <a:cubicBezTo>
                    <a:pt x="40" y="17"/>
                    <a:pt x="43" y="20"/>
                    <a:pt x="44" y="22"/>
                  </a:cubicBezTo>
                  <a:cubicBezTo>
                    <a:pt x="45" y="25"/>
                    <a:pt x="47" y="28"/>
                    <a:pt x="48" y="31"/>
                  </a:cubicBezTo>
                  <a:cubicBezTo>
                    <a:pt x="48" y="31"/>
                    <a:pt x="48" y="32"/>
                    <a:pt x="47" y="33"/>
                  </a:cubicBezTo>
                  <a:cubicBezTo>
                    <a:pt x="47" y="34"/>
                    <a:pt x="46" y="34"/>
                    <a:pt x="46" y="35"/>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83" name="Freeform 2648"/>
            <p:cNvSpPr>
              <a:spLocks noChangeAspect="1"/>
            </p:cNvSpPr>
            <p:nvPr/>
          </p:nvSpPr>
          <p:spPr bwMode="auto">
            <a:xfrm>
              <a:off x="19212839" y="3957026"/>
              <a:ext cx="1023904" cy="1543630"/>
            </a:xfrm>
            <a:custGeom>
              <a:avLst/>
              <a:gdLst>
                <a:gd name="T0" fmla="*/ 58 w 127"/>
                <a:gd name="T1" fmla="*/ 114 h 211"/>
                <a:gd name="T2" fmla="*/ 66 w 127"/>
                <a:gd name="T3" fmla="*/ 131 h 211"/>
                <a:gd name="T4" fmla="*/ 47 w 127"/>
                <a:gd name="T5" fmla="*/ 146 h 211"/>
                <a:gd name="T6" fmla="*/ 27 w 127"/>
                <a:gd name="T7" fmla="*/ 169 h 211"/>
                <a:gd name="T8" fmla="*/ 12 w 127"/>
                <a:gd name="T9" fmla="*/ 180 h 211"/>
                <a:gd name="T10" fmla="*/ 16 w 127"/>
                <a:gd name="T11" fmla="*/ 222 h 211"/>
                <a:gd name="T12" fmla="*/ 31 w 127"/>
                <a:gd name="T13" fmla="*/ 237 h 211"/>
                <a:gd name="T14" fmla="*/ 41 w 127"/>
                <a:gd name="T15" fmla="*/ 251 h 211"/>
                <a:gd name="T16" fmla="*/ 71 w 127"/>
                <a:gd name="T17" fmla="*/ 245 h 211"/>
                <a:gd name="T18" fmla="*/ 99 w 127"/>
                <a:gd name="T19" fmla="*/ 237 h 211"/>
                <a:gd name="T20" fmla="*/ 113 w 127"/>
                <a:gd name="T21" fmla="*/ 228 h 211"/>
                <a:gd name="T22" fmla="*/ 135 w 127"/>
                <a:gd name="T23" fmla="*/ 206 h 211"/>
                <a:gd name="T24" fmla="*/ 153 w 127"/>
                <a:gd name="T25" fmla="*/ 179 h 211"/>
                <a:gd name="T26" fmla="*/ 134 w 127"/>
                <a:gd name="T27" fmla="*/ 158 h 211"/>
                <a:gd name="T28" fmla="*/ 136 w 127"/>
                <a:gd name="T29" fmla="*/ 145 h 211"/>
                <a:gd name="T30" fmla="*/ 131 w 127"/>
                <a:gd name="T31" fmla="*/ 134 h 211"/>
                <a:gd name="T32" fmla="*/ 126 w 127"/>
                <a:gd name="T33" fmla="*/ 126 h 211"/>
                <a:gd name="T34" fmla="*/ 124 w 127"/>
                <a:gd name="T35" fmla="*/ 119 h 211"/>
                <a:gd name="T36" fmla="*/ 131 w 127"/>
                <a:gd name="T37" fmla="*/ 106 h 211"/>
                <a:gd name="T38" fmla="*/ 125 w 127"/>
                <a:gd name="T39" fmla="*/ 64 h 211"/>
                <a:gd name="T40" fmla="*/ 106 w 127"/>
                <a:gd name="T41" fmla="*/ 50 h 211"/>
                <a:gd name="T42" fmla="*/ 106 w 127"/>
                <a:gd name="T43" fmla="*/ 34 h 211"/>
                <a:gd name="T44" fmla="*/ 107 w 127"/>
                <a:gd name="T45" fmla="*/ 28 h 211"/>
                <a:gd name="T46" fmla="*/ 101 w 127"/>
                <a:gd name="T47" fmla="*/ 8 h 211"/>
                <a:gd name="T48" fmla="*/ 73 w 127"/>
                <a:gd name="T49" fmla="*/ 4 h 211"/>
                <a:gd name="T50" fmla="*/ 66 w 127"/>
                <a:gd name="T51" fmla="*/ 30 h 211"/>
                <a:gd name="T52" fmla="*/ 58 w 127"/>
                <a:gd name="T53" fmla="*/ 40 h 211"/>
                <a:gd name="T54" fmla="*/ 33 w 127"/>
                <a:gd name="T55" fmla="*/ 38 h 211"/>
                <a:gd name="T56" fmla="*/ 5 w 127"/>
                <a:gd name="T57" fmla="*/ 17 h 211"/>
                <a:gd name="T58" fmla="*/ 0 w 127"/>
                <a:gd name="T59" fmla="*/ 28 h 211"/>
                <a:gd name="T60" fmla="*/ 27 w 127"/>
                <a:gd name="T61" fmla="*/ 43 h 211"/>
                <a:gd name="T62" fmla="*/ 37 w 127"/>
                <a:gd name="T63" fmla="*/ 65 h 211"/>
                <a:gd name="T64" fmla="*/ 41 w 127"/>
                <a:gd name="T65" fmla="*/ 72 h 211"/>
                <a:gd name="T66" fmla="*/ 42 w 127"/>
                <a:gd name="T67" fmla="*/ 95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211"/>
                <a:gd name="T104" fmla="*/ 127 w 127"/>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211">
                  <a:moveTo>
                    <a:pt x="40" y="91"/>
                  </a:moveTo>
                  <a:cubicBezTo>
                    <a:pt x="43" y="92"/>
                    <a:pt x="45" y="93"/>
                    <a:pt x="48" y="95"/>
                  </a:cubicBezTo>
                  <a:cubicBezTo>
                    <a:pt x="51" y="96"/>
                    <a:pt x="54" y="97"/>
                    <a:pt x="56" y="100"/>
                  </a:cubicBezTo>
                  <a:cubicBezTo>
                    <a:pt x="57" y="102"/>
                    <a:pt x="57" y="106"/>
                    <a:pt x="55" y="109"/>
                  </a:cubicBezTo>
                  <a:cubicBezTo>
                    <a:pt x="53" y="111"/>
                    <a:pt x="49" y="110"/>
                    <a:pt x="47" y="112"/>
                  </a:cubicBezTo>
                  <a:cubicBezTo>
                    <a:pt x="43" y="114"/>
                    <a:pt x="42" y="119"/>
                    <a:pt x="39" y="122"/>
                  </a:cubicBezTo>
                  <a:cubicBezTo>
                    <a:pt x="36" y="126"/>
                    <a:pt x="32" y="129"/>
                    <a:pt x="29" y="132"/>
                  </a:cubicBezTo>
                  <a:cubicBezTo>
                    <a:pt x="26" y="135"/>
                    <a:pt x="25" y="139"/>
                    <a:pt x="22" y="141"/>
                  </a:cubicBezTo>
                  <a:cubicBezTo>
                    <a:pt x="20" y="142"/>
                    <a:pt x="17" y="142"/>
                    <a:pt x="15" y="144"/>
                  </a:cubicBezTo>
                  <a:cubicBezTo>
                    <a:pt x="13" y="145"/>
                    <a:pt x="10" y="148"/>
                    <a:pt x="10" y="150"/>
                  </a:cubicBezTo>
                  <a:cubicBezTo>
                    <a:pt x="9" y="157"/>
                    <a:pt x="10" y="164"/>
                    <a:pt x="11" y="171"/>
                  </a:cubicBezTo>
                  <a:cubicBezTo>
                    <a:pt x="11" y="175"/>
                    <a:pt x="13" y="180"/>
                    <a:pt x="13" y="185"/>
                  </a:cubicBezTo>
                  <a:cubicBezTo>
                    <a:pt x="13" y="188"/>
                    <a:pt x="11" y="193"/>
                    <a:pt x="13" y="195"/>
                  </a:cubicBezTo>
                  <a:cubicBezTo>
                    <a:pt x="16" y="198"/>
                    <a:pt x="22" y="197"/>
                    <a:pt x="26" y="198"/>
                  </a:cubicBezTo>
                  <a:cubicBezTo>
                    <a:pt x="29" y="199"/>
                    <a:pt x="32" y="199"/>
                    <a:pt x="33" y="201"/>
                  </a:cubicBezTo>
                  <a:cubicBezTo>
                    <a:pt x="35" y="203"/>
                    <a:pt x="32" y="209"/>
                    <a:pt x="34" y="209"/>
                  </a:cubicBezTo>
                  <a:cubicBezTo>
                    <a:pt x="38" y="211"/>
                    <a:pt x="42" y="207"/>
                    <a:pt x="46" y="206"/>
                  </a:cubicBezTo>
                  <a:cubicBezTo>
                    <a:pt x="50" y="205"/>
                    <a:pt x="55" y="205"/>
                    <a:pt x="59" y="204"/>
                  </a:cubicBezTo>
                  <a:cubicBezTo>
                    <a:pt x="62" y="203"/>
                    <a:pt x="64" y="199"/>
                    <a:pt x="67" y="198"/>
                  </a:cubicBezTo>
                  <a:cubicBezTo>
                    <a:pt x="72" y="197"/>
                    <a:pt x="77" y="198"/>
                    <a:pt x="82" y="198"/>
                  </a:cubicBezTo>
                  <a:cubicBezTo>
                    <a:pt x="85" y="198"/>
                    <a:pt x="87" y="198"/>
                    <a:pt x="90" y="198"/>
                  </a:cubicBezTo>
                  <a:cubicBezTo>
                    <a:pt x="92" y="195"/>
                    <a:pt x="92" y="192"/>
                    <a:pt x="94" y="190"/>
                  </a:cubicBezTo>
                  <a:cubicBezTo>
                    <a:pt x="97" y="187"/>
                    <a:pt x="102" y="186"/>
                    <a:pt x="105" y="183"/>
                  </a:cubicBezTo>
                  <a:cubicBezTo>
                    <a:pt x="108" y="180"/>
                    <a:pt x="110" y="176"/>
                    <a:pt x="112" y="172"/>
                  </a:cubicBezTo>
                  <a:cubicBezTo>
                    <a:pt x="115" y="167"/>
                    <a:pt x="117" y="162"/>
                    <a:pt x="120" y="158"/>
                  </a:cubicBezTo>
                  <a:cubicBezTo>
                    <a:pt x="122" y="155"/>
                    <a:pt x="127" y="153"/>
                    <a:pt x="127" y="149"/>
                  </a:cubicBezTo>
                  <a:cubicBezTo>
                    <a:pt x="127" y="145"/>
                    <a:pt x="122" y="143"/>
                    <a:pt x="120" y="140"/>
                  </a:cubicBezTo>
                  <a:cubicBezTo>
                    <a:pt x="117" y="137"/>
                    <a:pt x="113" y="135"/>
                    <a:pt x="111" y="132"/>
                  </a:cubicBezTo>
                  <a:cubicBezTo>
                    <a:pt x="110" y="130"/>
                    <a:pt x="114" y="128"/>
                    <a:pt x="115" y="126"/>
                  </a:cubicBezTo>
                  <a:cubicBezTo>
                    <a:pt x="115" y="124"/>
                    <a:pt x="114" y="122"/>
                    <a:pt x="113" y="121"/>
                  </a:cubicBezTo>
                  <a:cubicBezTo>
                    <a:pt x="112" y="120"/>
                    <a:pt x="110" y="120"/>
                    <a:pt x="109" y="118"/>
                  </a:cubicBezTo>
                  <a:cubicBezTo>
                    <a:pt x="108" y="116"/>
                    <a:pt x="110" y="114"/>
                    <a:pt x="109" y="112"/>
                  </a:cubicBezTo>
                  <a:cubicBezTo>
                    <a:pt x="108" y="111"/>
                    <a:pt x="106" y="113"/>
                    <a:pt x="105" y="112"/>
                  </a:cubicBezTo>
                  <a:cubicBezTo>
                    <a:pt x="104" y="110"/>
                    <a:pt x="104" y="107"/>
                    <a:pt x="105" y="105"/>
                  </a:cubicBezTo>
                  <a:cubicBezTo>
                    <a:pt x="105" y="103"/>
                    <a:pt x="108" y="102"/>
                    <a:pt x="107" y="101"/>
                  </a:cubicBezTo>
                  <a:cubicBezTo>
                    <a:pt x="107" y="99"/>
                    <a:pt x="103" y="101"/>
                    <a:pt x="103" y="99"/>
                  </a:cubicBezTo>
                  <a:cubicBezTo>
                    <a:pt x="103" y="96"/>
                    <a:pt x="105" y="94"/>
                    <a:pt x="106" y="92"/>
                  </a:cubicBezTo>
                  <a:lnTo>
                    <a:pt x="109" y="88"/>
                  </a:lnTo>
                  <a:lnTo>
                    <a:pt x="94" y="65"/>
                  </a:lnTo>
                  <a:lnTo>
                    <a:pt x="104" y="53"/>
                  </a:lnTo>
                  <a:cubicBezTo>
                    <a:pt x="100" y="49"/>
                    <a:pt x="97" y="46"/>
                    <a:pt x="96" y="44"/>
                  </a:cubicBezTo>
                  <a:cubicBezTo>
                    <a:pt x="95" y="42"/>
                    <a:pt x="90" y="44"/>
                    <a:pt x="88" y="42"/>
                  </a:cubicBezTo>
                  <a:cubicBezTo>
                    <a:pt x="86" y="40"/>
                    <a:pt x="86" y="37"/>
                    <a:pt x="86" y="35"/>
                  </a:cubicBezTo>
                  <a:cubicBezTo>
                    <a:pt x="86" y="32"/>
                    <a:pt x="88" y="31"/>
                    <a:pt x="88" y="28"/>
                  </a:cubicBezTo>
                  <a:cubicBezTo>
                    <a:pt x="88" y="27"/>
                    <a:pt x="85" y="28"/>
                    <a:pt x="85" y="27"/>
                  </a:cubicBezTo>
                  <a:cubicBezTo>
                    <a:pt x="85" y="25"/>
                    <a:pt x="88" y="24"/>
                    <a:pt x="89" y="23"/>
                  </a:cubicBezTo>
                  <a:cubicBezTo>
                    <a:pt x="90" y="19"/>
                    <a:pt x="93" y="16"/>
                    <a:pt x="92" y="12"/>
                  </a:cubicBezTo>
                  <a:cubicBezTo>
                    <a:pt x="92" y="9"/>
                    <a:pt x="87" y="9"/>
                    <a:pt x="84" y="7"/>
                  </a:cubicBezTo>
                  <a:cubicBezTo>
                    <a:pt x="80" y="6"/>
                    <a:pt x="76" y="0"/>
                    <a:pt x="72" y="2"/>
                  </a:cubicBezTo>
                  <a:cubicBezTo>
                    <a:pt x="69" y="5"/>
                    <a:pt x="64" y="4"/>
                    <a:pt x="61" y="3"/>
                  </a:cubicBezTo>
                  <a:cubicBezTo>
                    <a:pt x="59" y="5"/>
                    <a:pt x="56" y="10"/>
                    <a:pt x="55" y="15"/>
                  </a:cubicBezTo>
                  <a:cubicBezTo>
                    <a:pt x="54" y="18"/>
                    <a:pt x="56" y="22"/>
                    <a:pt x="55" y="25"/>
                  </a:cubicBezTo>
                  <a:cubicBezTo>
                    <a:pt x="54" y="27"/>
                    <a:pt x="50" y="25"/>
                    <a:pt x="49" y="27"/>
                  </a:cubicBezTo>
                  <a:cubicBezTo>
                    <a:pt x="47" y="29"/>
                    <a:pt x="50" y="33"/>
                    <a:pt x="48" y="33"/>
                  </a:cubicBezTo>
                  <a:cubicBezTo>
                    <a:pt x="43" y="33"/>
                    <a:pt x="39" y="28"/>
                    <a:pt x="35" y="28"/>
                  </a:cubicBezTo>
                  <a:cubicBezTo>
                    <a:pt x="32" y="28"/>
                    <a:pt x="29" y="33"/>
                    <a:pt x="27" y="32"/>
                  </a:cubicBezTo>
                  <a:cubicBezTo>
                    <a:pt x="23" y="30"/>
                    <a:pt x="19" y="31"/>
                    <a:pt x="17" y="30"/>
                  </a:cubicBezTo>
                  <a:cubicBezTo>
                    <a:pt x="13" y="25"/>
                    <a:pt x="12" y="16"/>
                    <a:pt x="4" y="14"/>
                  </a:cubicBezTo>
                  <a:cubicBezTo>
                    <a:pt x="2" y="14"/>
                    <a:pt x="5" y="19"/>
                    <a:pt x="4" y="21"/>
                  </a:cubicBezTo>
                  <a:cubicBezTo>
                    <a:pt x="3" y="22"/>
                    <a:pt x="1" y="22"/>
                    <a:pt x="0" y="23"/>
                  </a:cubicBezTo>
                  <a:cubicBezTo>
                    <a:pt x="3" y="26"/>
                    <a:pt x="6" y="31"/>
                    <a:pt x="10" y="33"/>
                  </a:cubicBezTo>
                  <a:cubicBezTo>
                    <a:pt x="14" y="35"/>
                    <a:pt x="19" y="34"/>
                    <a:pt x="22" y="36"/>
                  </a:cubicBezTo>
                  <a:cubicBezTo>
                    <a:pt x="26" y="38"/>
                    <a:pt x="29" y="41"/>
                    <a:pt x="31" y="45"/>
                  </a:cubicBezTo>
                  <a:cubicBezTo>
                    <a:pt x="33" y="48"/>
                    <a:pt x="31" y="51"/>
                    <a:pt x="31" y="54"/>
                  </a:cubicBezTo>
                  <a:cubicBezTo>
                    <a:pt x="32" y="55"/>
                    <a:pt x="34" y="56"/>
                    <a:pt x="34" y="58"/>
                  </a:cubicBezTo>
                  <a:cubicBezTo>
                    <a:pt x="35" y="59"/>
                    <a:pt x="34" y="59"/>
                    <a:pt x="34" y="60"/>
                  </a:cubicBezTo>
                  <a:cubicBezTo>
                    <a:pt x="34" y="63"/>
                    <a:pt x="37" y="66"/>
                    <a:pt x="37" y="69"/>
                  </a:cubicBezTo>
                  <a:cubicBezTo>
                    <a:pt x="37" y="73"/>
                    <a:pt x="34" y="76"/>
                    <a:pt x="35" y="79"/>
                  </a:cubicBezTo>
                  <a:cubicBezTo>
                    <a:pt x="35" y="83"/>
                    <a:pt x="38" y="87"/>
                    <a:pt x="40" y="9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84" name="Freeform 2649"/>
            <p:cNvSpPr>
              <a:spLocks noChangeAspect="1"/>
            </p:cNvSpPr>
            <p:nvPr/>
          </p:nvSpPr>
          <p:spPr bwMode="auto">
            <a:xfrm>
              <a:off x="18388725" y="4108992"/>
              <a:ext cx="1148768" cy="2007513"/>
            </a:xfrm>
            <a:custGeom>
              <a:avLst/>
              <a:gdLst>
                <a:gd name="T0" fmla="*/ 6 w 143"/>
                <a:gd name="T1" fmla="*/ 234 h 274"/>
                <a:gd name="T2" fmla="*/ 17 w 143"/>
                <a:gd name="T3" fmla="*/ 217 h 274"/>
                <a:gd name="T4" fmla="*/ 19 w 143"/>
                <a:gd name="T5" fmla="*/ 195 h 274"/>
                <a:gd name="T6" fmla="*/ 11 w 143"/>
                <a:gd name="T7" fmla="*/ 177 h 274"/>
                <a:gd name="T8" fmla="*/ 19 w 143"/>
                <a:gd name="T9" fmla="*/ 125 h 274"/>
                <a:gd name="T10" fmla="*/ 33 w 143"/>
                <a:gd name="T11" fmla="*/ 115 h 274"/>
                <a:gd name="T12" fmla="*/ 42 w 143"/>
                <a:gd name="T13" fmla="*/ 74 h 274"/>
                <a:gd name="T14" fmla="*/ 62 w 143"/>
                <a:gd name="T15" fmla="*/ 54 h 274"/>
                <a:gd name="T16" fmla="*/ 79 w 143"/>
                <a:gd name="T17" fmla="*/ 26 h 274"/>
                <a:gd name="T18" fmla="*/ 88 w 143"/>
                <a:gd name="T19" fmla="*/ 13 h 274"/>
                <a:gd name="T20" fmla="*/ 114 w 143"/>
                <a:gd name="T21" fmla="*/ 18 h 274"/>
                <a:gd name="T22" fmla="*/ 123 w 143"/>
                <a:gd name="T23" fmla="*/ 2 h 274"/>
                <a:gd name="T24" fmla="*/ 149 w 143"/>
                <a:gd name="T25" fmla="*/ 18 h 274"/>
                <a:gd name="T26" fmla="*/ 160 w 143"/>
                <a:gd name="T27" fmla="*/ 40 h 274"/>
                <a:gd name="T28" fmla="*/ 164 w 143"/>
                <a:gd name="T29" fmla="*/ 47 h 274"/>
                <a:gd name="T30" fmla="*/ 165 w 143"/>
                <a:gd name="T31" fmla="*/ 70 h 274"/>
                <a:gd name="T32" fmla="*/ 160 w 143"/>
                <a:gd name="T33" fmla="*/ 84 h 274"/>
                <a:gd name="T34" fmla="*/ 148 w 143"/>
                <a:gd name="T35" fmla="*/ 91 h 274"/>
                <a:gd name="T36" fmla="*/ 139 w 143"/>
                <a:gd name="T37" fmla="*/ 98 h 274"/>
                <a:gd name="T38" fmla="*/ 140 w 143"/>
                <a:gd name="T39" fmla="*/ 116 h 274"/>
                <a:gd name="T40" fmla="*/ 123 w 143"/>
                <a:gd name="T41" fmla="*/ 134 h 274"/>
                <a:gd name="T42" fmla="*/ 102 w 143"/>
                <a:gd name="T43" fmla="*/ 146 h 274"/>
                <a:gd name="T44" fmla="*/ 92 w 143"/>
                <a:gd name="T45" fmla="*/ 161 h 274"/>
                <a:gd name="T46" fmla="*/ 87 w 143"/>
                <a:gd name="T47" fmla="*/ 168 h 274"/>
                <a:gd name="T48" fmla="*/ 81 w 143"/>
                <a:gd name="T49" fmla="*/ 184 h 274"/>
                <a:gd name="T50" fmla="*/ 90 w 143"/>
                <a:gd name="T51" fmla="*/ 214 h 274"/>
                <a:gd name="T52" fmla="*/ 111 w 143"/>
                <a:gd name="T53" fmla="*/ 227 h 274"/>
                <a:gd name="T54" fmla="*/ 93 w 143"/>
                <a:gd name="T55" fmla="*/ 234 h 274"/>
                <a:gd name="T56" fmla="*/ 103 w 143"/>
                <a:gd name="T57" fmla="*/ 238 h 274"/>
                <a:gd name="T58" fmla="*/ 92 w 143"/>
                <a:gd name="T59" fmla="*/ 245 h 274"/>
                <a:gd name="T60" fmla="*/ 80 w 143"/>
                <a:gd name="T61" fmla="*/ 257 h 274"/>
                <a:gd name="T62" fmla="*/ 75 w 143"/>
                <a:gd name="T63" fmla="*/ 298 h 274"/>
                <a:gd name="T64" fmla="*/ 55 w 143"/>
                <a:gd name="T65" fmla="*/ 310 h 274"/>
                <a:gd name="T66" fmla="*/ 51 w 143"/>
                <a:gd name="T67" fmla="*/ 325 h 274"/>
                <a:gd name="T68" fmla="*/ 29 w 143"/>
                <a:gd name="T69" fmla="*/ 328 h 274"/>
                <a:gd name="T70" fmla="*/ 31 w 143"/>
                <a:gd name="T71" fmla="*/ 319 h 274"/>
                <a:gd name="T72" fmla="*/ 29 w 143"/>
                <a:gd name="T73" fmla="*/ 309 h 274"/>
                <a:gd name="T74" fmla="*/ 29 w 143"/>
                <a:gd name="T75" fmla="*/ 303 h 274"/>
                <a:gd name="T76" fmla="*/ 12 w 143"/>
                <a:gd name="T77" fmla="*/ 285 h 274"/>
                <a:gd name="T78" fmla="*/ 10 w 143"/>
                <a:gd name="T79" fmla="*/ 262 h 274"/>
                <a:gd name="T80" fmla="*/ 5 w 143"/>
                <a:gd name="T81" fmla="*/ 249 h 274"/>
                <a:gd name="T82" fmla="*/ 6 w 143"/>
                <a:gd name="T83" fmla="*/ 244 h 2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3"/>
                <a:gd name="T127" fmla="*/ 0 h 274"/>
                <a:gd name="T128" fmla="*/ 143 w 143"/>
                <a:gd name="T129" fmla="*/ 274 h 2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3" h="274">
                  <a:moveTo>
                    <a:pt x="5" y="203"/>
                  </a:moveTo>
                  <a:cubicBezTo>
                    <a:pt x="5" y="200"/>
                    <a:pt x="5" y="197"/>
                    <a:pt x="5" y="195"/>
                  </a:cubicBezTo>
                  <a:cubicBezTo>
                    <a:pt x="6" y="192"/>
                    <a:pt x="7" y="189"/>
                    <a:pt x="9" y="186"/>
                  </a:cubicBezTo>
                  <a:cubicBezTo>
                    <a:pt x="10" y="184"/>
                    <a:pt x="14" y="184"/>
                    <a:pt x="14" y="181"/>
                  </a:cubicBezTo>
                  <a:cubicBezTo>
                    <a:pt x="15" y="176"/>
                    <a:pt x="12" y="170"/>
                    <a:pt x="13" y="164"/>
                  </a:cubicBezTo>
                  <a:cubicBezTo>
                    <a:pt x="13" y="163"/>
                    <a:pt x="16" y="163"/>
                    <a:pt x="16" y="162"/>
                  </a:cubicBezTo>
                  <a:cubicBezTo>
                    <a:pt x="17" y="161"/>
                    <a:pt x="18" y="159"/>
                    <a:pt x="17" y="158"/>
                  </a:cubicBezTo>
                  <a:cubicBezTo>
                    <a:pt x="15" y="154"/>
                    <a:pt x="9" y="151"/>
                    <a:pt x="9" y="147"/>
                  </a:cubicBezTo>
                  <a:cubicBezTo>
                    <a:pt x="9" y="136"/>
                    <a:pt x="9" y="125"/>
                    <a:pt x="10" y="113"/>
                  </a:cubicBezTo>
                  <a:cubicBezTo>
                    <a:pt x="10" y="110"/>
                    <a:pt x="13" y="106"/>
                    <a:pt x="16" y="104"/>
                  </a:cubicBezTo>
                  <a:cubicBezTo>
                    <a:pt x="21" y="102"/>
                    <a:pt x="27" y="107"/>
                    <a:pt x="31" y="104"/>
                  </a:cubicBezTo>
                  <a:cubicBezTo>
                    <a:pt x="33" y="102"/>
                    <a:pt x="28" y="99"/>
                    <a:pt x="28" y="96"/>
                  </a:cubicBezTo>
                  <a:cubicBezTo>
                    <a:pt x="28" y="86"/>
                    <a:pt x="32" y="77"/>
                    <a:pt x="33" y="68"/>
                  </a:cubicBezTo>
                  <a:cubicBezTo>
                    <a:pt x="34" y="66"/>
                    <a:pt x="33" y="64"/>
                    <a:pt x="35" y="62"/>
                  </a:cubicBezTo>
                  <a:cubicBezTo>
                    <a:pt x="37" y="60"/>
                    <a:pt x="43" y="62"/>
                    <a:pt x="44" y="59"/>
                  </a:cubicBezTo>
                  <a:cubicBezTo>
                    <a:pt x="45" y="54"/>
                    <a:pt x="48" y="49"/>
                    <a:pt x="52" y="45"/>
                  </a:cubicBezTo>
                  <a:cubicBezTo>
                    <a:pt x="54" y="43"/>
                    <a:pt x="51" y="40"/>
                    <a:pt x="52" y="37"/>
                  </a:cubicBezTo>
                  <a:cubicBezTo>
                    <a:pt x="56" y="31"/>
                    <a:pt x="60" y="25"/>
                    <a:pt x="66" y="22"/>
                  </a:cubicBezTo>
                  <a:cubicBezTo>
                    <a:pt x="68" y="21"/>
                    <a:pt x="71" y="27"/>
                    <a:pt x="72" y="25"/>
                  </a:cubicBezTo>
                  <a:cubicBezTo>
                    <a:pt x="75" y="21"/>
                    <a:pt x="72" y="15"/>
                    <a:pt x="74" y="11"/>
                  </a:cubicBezTo>
                  <a:cubicBezTo>
                    <a:pt x="76" y="9"/>
                    <a:pt x="80" y="9"/>
                    <a:pt x="82" y="10"/>
                  </a:cubicBezTo>
                  <a:cubicBezTo>
                    <a:pt x="87" y="11"/>
                    <a:pt x="91" y="18"/>
                    <a:pt x="95" y="15"/>
                  </a:cubicBezTo>
                  <a:cubicBezTo>
                    <a:pt x="99" y="13"/>
                    <a:pt x="94" y="6"/>
                    <a:pt x="96" y="2"/>
                  </a:cubicBezTo>
                  <a:cubicBezTo>
                    <a:pt x="97" y="0"/>
                    <a:pt x="101" y="2"/>
                    <a:pt x="103" y="2"/>
                  </a:cubicBezTo>
                  <a:cubicBezTo>
                    <a:pt x="106" y="5"/>
                    <a:pt x="109" y="10"/>
                    <a:pt x="113" y="12"/>
                  </a:cubicBezTo>
                  <a:cubicBezTo>
                    <a:pt x="117" y="14"/>
                    <a:pt x="122" y="13"/>
                    <a:pt x="125" y="15"/>
                  </a:cubicBezTo>
                  <a:cubicBezTo>
                    <a:pt x="129" y="17"/>
                    <a:pt x="132" y="20"/>
                    <a:pt x="134" y="24"/>
                  </a:cubicBezTo>
                  <a:cubicBezTo>
                    <a:pt x="136" y="27"/>
                    <a:pt x="134" y="30"/>
                    <a:pt x="134" y="33"/>
                  </a:cubicBezTo>
                  <a:cubicBezTo>
                    <a:pt x="135" y="34"/>
                    <a:pt x="137" y="35"/>
                    <a:pt x="137" y="37"/>
                  </a:cubicBezTo>
                  <a:cubicBezTo>
                    <a:pt x="138" y="38"/>
                    <a:pt x="137" y="38"/>
                    <a:pt x="137" y="39"/>
                  </a:cubicBezTo>
                  <a:cubicBezTo>
                    <a:pt x="137" y="42"/>
                    <a:pt x="140" y="45"/>
                    <a:pt x="140" y="48"/>
                  </a:cubicBezTo>
                  <a:cubicBezTo>
                    <a:pt x="140" y="52"/>
                    <a:pt x="137" y="55"/>
                    <a:pt x="138" y="58"/>
                  </a:cubicBezTo>
                  <a:cubicBezTo>
                    <a:pt x="138" y="62"/>
                    <a:pt x="141" y="66"/>
                    <a:pt x="143" y="70"/>
                  </a:cubicBezTo>
                  <a:cubicBezTo>
                    <a:pt x="140" y="70"/>
                    <a:pt x="137" y="70"/>
                    <a:pt x="134" y="70"/>
                  </a:cubicBezTo>
                  <a:cubicBezTo>
                    <a:pt x="130" y="70"/>
                    <a:pt x="127" y="67"/>
                    <a:pt x="124" y="69"/>
                  </a:cubicBezTo>
                  <a:cubicBezTo>
                    <a:pt x="122" y="70"/>
                    <a:pt x="126" y="74"/>
                    <a:pt x="124" y="76"/>
                  </a:cubicBezTo>
                  <a:cubicBezTo>
                    <a:pt x="122" y="78"/>
                    <a:pt x="118" y="76"/>
                    <a:pt x="116" y="78"/>
                  </a:cubicBezTo>
                  <a:cubicBezTo>
                    <a:pt x="115" y="79"/>
                    <a:pt x="117" y="81"/>
                    <a:pt x="116" y="82"/>
                  </a:cubicBezTo>
                  <a:cubicBezTo>
                    <a:pt x="114" y="84"/>
                    <a:pt x="108" y="86"/>
                    <a:pt x="109" y="89"/>
                  </a:cubicBezTo>
                  <a:cubicBezTo>
                    <a:pt x="109" y="93"/>
                    <a:pt x="117" y="94"/>
                    <a:pt x="117" y="97"/>
                  </a:cubicBezTo>
                  <a:cubicBezTo>
                    <a:pt x="117" y="101"/>
                    <a:pt x="110" y="100"/>
                    <a:pt x="109" y="102"/>
                  </a:cubicBezTo>
                  <a:cubicBezTo>
                    <a:pt x="108" y="106"/>
                    <a:pt x="107" y="110"/>
                    <a:pt x="103" y="112"/>
                  </a:cubicBezTo>
                  <a:cubicBezTo>
                    <a:pt x="99" y="113"/>
                    <a:pt x="95" y="116"/>
                    <a:pt x="91" y="118"/>
                  </a:cubicBezTo>
                  <a:cubicBezTo>
                    <a:pt x="89" y="119"/>
                    <a:pt x="87" y="120"/>
                    <a:pt x="85" y="122"/>
                  </a:cubicBezTo>
                  <a:cubicBezTo>
                    <a:pt x="82" y="124"/>
                    <a:pt x="78" y="127"/>
                    <a:pt x="76" y="130"/>
                  </a:cubicBezTo>
                  <a:cubicBezTo>
                    <a:pt x="75" y="131"/>
                    <a:pt x="77" y="133"/>
                    <a:pt x="77" y="134"/>
                  </a:cubicBezTo>
                  <a:cubicBezTo>
                    <a:pt x="75" y="135"/>
                    <a:pt x="71" y="135"/>
                    <a:pt x="71" y="137"/>
                  </a:cubicBezTo>
                  <a:cubicBezTo>
                    <a:pt x="71" y="139"/>
                    <a:pt x="73" y="138"/>
                    <a:pt x="73" y="140"/>
                  </a:cubicBezTo>
                  <a:cubicBezTo>
                    <a:pt x="74" y="145"/>
                    <a:pt x="73" y="149"/>
                    <a:pt x="71" y="153"/>
                  </a:cubicBezTo>
                  <a:cubicBezTo>
                    <a:pt x="70" y="154"/>
                    <a:pt x="69" y="151"/>
                    <a:pt x="68" y="153"/>
                  </a:cubicBezTo>
                  <a:cubicBezTo>
                    <a:pt x="67" y="155"/>
                    <a:pt x="68" y="158"/>
                    <a:pt x="69" y="161"/>
                  </a:cubicBezTo>
                  <a:cubicBezTo>
                    <a:pt x="70" y="167"/>
                    <a:pt x="71" y="173"/>
                    <a:pt x="75" y="178"/>
                  </a:cubicBezTo>
                  <a:cubicBezTo>
                    <a:pt x="77" y="180"/>
                    <a:pt x="82" y="176"/>
                    <a:pt x="85" y="178"/>
                  </a:cubicBezTo>
                  <a:cubicBezTo>
                    <a:pt x="89" y="181"/>
                    <a:pt x="93" y="184"/>
                    <a:pt x="93" y="189"/>
                  </a:cubicBezTo>
                  <a:cubicBezTo>
                    <a:pt x="93" y="193"/>
                    <a:pt x="88" y="195"/>
                    <a:pt x="85" y="196"/>
                  </a:cubicBezTo>
                  <a:cubicBezTo>
                    <a:pt x="83" y="197"/>
                    <a:pt x="80" y="194"/>
                    <a:pt x="78" y="195"/>
                  </a:cubicBezTo>
                  <a:cubicBezTo>
                    <a:pt x="77" y="196"/>
                    <a:pt x="74" y="200"/>
                    <a:pt x="76" y="200"/>
                  </a:cubicBezTo>
                  <a:cubicBezTo>
                    <a:pt x="79" y="202"/>
                    <a:pt x="83" y="196"/>
                    <a:pt x="86" y="198"/>
                  </a:cubicBezTo>
                  <a:cubicBezTo>
                    <a:pt x="88" y="200"/>
                    <a:pt x="84" y="204"/>
                    <a:pt x="81" y="205"/>
                  </a:cubicBezTo>
                  <a:cubicBezTo>
                    <a:pt x="80" y="206"/>
                    <a:pt x="79" y="204"/>
                    <a:pt x="77" y="204"/>
                  </a:cubicBezTo>
                  <a:cubicBezTo>
                    <a:pt x="76" y="205"/>
                    <a:pt x="76" y="206"/>
                    <a:pt x="75" y="207"/>
                  </a:cubicBezTo>
                  <a:cubicBezTo>
                    <a:pt x="72" y="209"/>
                    <a:pt x="68" y="210"/>
                    <a:pt x="67" y="214"/>
                  </a:cubicBezTo>
                  <a:cubicBezTo>
                    <a:pt x="66" y="217"/>
                    <a:pt x="68" y="222"/>
                    <a:pt x="68" y="226"/>
                  </a:cubicBezTo>
                  <a:cubicBezTo>
                    <a:pt x="67" y="233"/>
                    <a:pt x="65" y="241"/>
                    <a:pt x="63" y="248"/>
                  </a:cubicBezTo>
                  <a:cubicBezTo>
                    <a:pt x="62" y="251"/>
                    <a:pt x="60" y="256"/>
                    <a:pt x="57" y="258"/>
                  </a:cubicBezTo>
                  <a:cubicBezTo>
                    <a:pt x="54" y="260"/>
                    <a:pt x="49" y="257"/>
                    <a:pt x="46" y="258"/>
                  </a:cubicBezTo>
                  <a:cubicBezTo>
                    <a:pt x="43" y="259"/>
                    <a:pt x="40" y="261"/>
                    <a:pt x="40" y="263"/>
                  </a:cubicBezTo>
                  <a:cubicBezTo>
                    <a:pt x="39" y="266"/>
                    <a:pt x="45" y="268"/>
                    <a:pt x="43" y="271"/>
                  </a:cubicBezTo>
                  <a:cubicBezTo>
                    <a:pt x="42" y="273"/>
                    <a:pt x="37" y="272"/>
                    <a:pt x="33" y="272"/>
                  </a:cubicBezTo>
                  <a:cubicBezTo>
                    <a:pt x="30" y="273"/>
                    <a:pt x="27" y="274"/>
                    <a:pt x="24" y="273"/>
                  </a:cubicBezTo>
                  <a:cubicBezTo>
                    <a:pt x="23" y="273"/>
                    <a:pt x="24" y="271"/>
                    <a:pt x="24" y="270"/>
                  </a:cubicBezTo>
                  <a:cubicBezTo>
                    <a:pt x="25" y="269"/>
                    <a:pt x="27" y="267"/>
                    <a:pt x="26" y="266"/>
                  </a:cubicBezTo>
                  <a:cubicBezTo>
                    <a:pt x="25" y="263"/>
                    <a:pt x="19" y="261"/>
                    <a:pt x="18" y="257"/>
                  </a:cubicBezTo>
                  <a:cubicBezTo>
                    <a:pt x="18" y="256"/>
                    <a:pt x="23" y="259"/>
                    <a:pt x="24" y="257"/>
                  </a:cubicBezTo>
                  <a:cubicBezTo>
                    <a:pt x="25" y="255"/>
                    <a:pt x="20" y="254"/>
                    <a:pt x="20" y="252"/>
                  </a:cubicBezTo>
                  <a:cubicBezTo>
                    <a:pt x="20" y="251"/>
                    <a:pt x="25" y="253"/>
                    <a:pt x="24" y="252"/>
                  </a:cubicBezTo>
                  <a:cubicBezTo>
                    <a:pt x="22" y="246"/>
                    <a:pt x="18" y="240"/>
                    <a:pt x="14" y="236"/>
                  </a:cubicBezTo>
                  <a:cubicBezTo>
                    <a:pt x="13" y="235"/>
                    <a:pt x="10" y="239"/>
                    <a:pt x="10" y="237"/>
                  </a:cubicBezTo>
                  <a:cubicBezTo>
                    <a:pt x="8" y="233"/>
                    <a:pt x="9" y="229"/>
                    <a:pt x="9" y="225"/>
                  </a:cubicBezTo>
                  <a:cubicBezTo>
                    <a:pt x="9" y="222"/>
                    <a:pt x="9" y="220"/>
                    <a:pt x="8" y="218"/>
                  </a:cubicBezTo>
                  <a:cubicBezTo>
                    <a:pt x="8" y="217"/>
                    <a:pt x="5" y="217"/>
                    <a:pt x="5" y="216"/>
                  </a:cubicBezTo>
                  <a:cubicBezTo>
                    <a:pt x="4" y="213"/>
                    <a:pt x="5" y="210"/>
                    <a:pt x="4" y="207"/>
                  </a:cubicBezTo>
                  <a:cubicBezTo>
                    <a:pt x="3" y="206"/>
                    <a:pt x="0" y="205"/>
                    <a:pt x="1" y="204"/>
                  </a:cubicBezTo>
                  <a:cubicBezTo>
                    <a:pt x="1" y="202"/>
                    <a:pt x="4" y="203"/>
                    <a:pt x="5" y="203"/>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85" name="Freeform 2650"/>
            <p:cNvSpPr>
              <a:spLocks noChangeAspect="1"/>
            </p:cNvSpPr>
            <p:nvPr/>
          </p:nvSpPr>
          <p:spPr bwMode="auto">
            <a:xfrm>
              <a:off x="17806017" y="3789069"/>
              <a:ext cx="2314185" cy="1959525"/>
            </a:xfrm>
            <a:custGeom>
              <a:avLst/>
              <a:gdLst>
                <a:gd name="T0" fmla="*/ 84 w 287"/>
                <a:gd name="T1" fmla="*/ 283 h 267"/>
                <a:gd name="T2" fmla="*/ 78 w 287"/>
                <a:gd name="T3" fmla="*/ 294 h 267"/>
                <a:gd name="T4" fmla="*/ 47 w 287"/>
                <a:gd name="T5" fmla="*/ 316 h 267"/>
                <a:gd name="T6" fmla="*/ 7 w 287"/>
                <a:gd name="T7" fmla="*/ 300 h 267"/>
                <a:gd name="T8" fmla="*/ 16 w 287"/>
                <a:gd name="T9" fmla="*/ 284 h 267"/>
                <a:gd name="T10" fmla="*/ 16 w 287"/>
                <a:gd name="T11" fmla="*/ 276 h 267"/>
                <a:gd name="T12" fmla="*/ 11 w 287"/>
                <a:gd name="T13" fmla="*/ 274 h 267"/>
                <a:gd name="T14" fmla="*/ 6 w 287"/>
                <a:gd name="T15" fmla="*/ 250 h 267"/>
                <a:gd name="T16" fmla="*/ 8 w 287"/>
                <a:gd name="T17" fmla="*/ 233 h 267"/>
                <a:gd name="T18" fmla="*/ 1 w 287"/>
                <a:gd name="T19" fmla="*/ 223 h 267"/>
                <a:gd name="T20" fmla="*/ 30 w 287"/>
                <a:gd name="T21" fmla="*/ 222 h 267"/>
                <a:gd name="T22" fmla="*/ 36 w 287"/>
                <a:gd name="T23" fmla="*/ 213 h 267"/>
                <a:gd name="T24" fmla="*/ 46 w 287"/>
                <a:gd name="T25" fmla="*/ 211 h 267"/>
                <a:gd name="T26" fmla="*/ 54 w 287"/>
                <a:gd name="T27" fmla="*/ 195 h 267"/>
                <a:gd name="T28" fmla="*/ 65 w 287"/>
                <a:gd name="T29" fmla="*/ 192 h 267"/>
                <a:gd name="T30" fmla="*/ 85 w 287"/>
                <a:gd name="T31" fmla="*/ 182 h 267"/>
                <a:gd name="T32" fmla="*/ 65 w 287"/>
                <a:gd name="T33" fmla="*/ 183 h 267"/>
                <a:gd name="T34" fmla="*/ 94 w 287"/>
                <a:gd name="T35" fmla="*/ 168 h 267"/>
                <a:gd name="T36" fmla="*/ 103 w 287"/>
                <a:gd name="T37" fmla="*/ 149 h 267"/>
                <a:gd name="T38" fmla="*/ 108 w 287"/>
                <a:gd name="T39" fmla="*/ 129 h 267"/>
                <a:gd name="T40" fmla="*/ 112 w 287"/>
                <a:gd name="T41" fmla="*/ 119 h 267"/>
                <a:gd name="T42" fmla="*/ 127 w 287"/>
                <a:gd name="T43" fmla="*/ 107 h 267"/>
                <a:gd name="T44" fmla="*/ 137 w 287"/>
                <a:gd name="T45" fmla="*/ 96 h 267"/>
                <a:gd name="T46" fmla="*/ 132 w 287"/>
                <a:gd name="T47" fmla="*/ 89 h 267"/>
                <a:gd name="T48" fmla="*/ 165 w 287"/>
                <a:gd name="T49" fmla="*/ 72 h 267"/>
                <a:gd name="T50" fmla="*/ 142 w 287"/>
                <a:gd name="T51" fmla="*/ 56 h 267"/>
                <a:gd name="T52" fmla="*/ 155 w 287"/>
                <a:gd name="T53" fmla="*/ 67 h 267"/>
                <a:gd name="T54" fmla="*/ 161 w 287"/>
                <a:gd name="T55" fmla="*/ 59 h 267"/>
                <a:gd name="T56" fmla="*/ 173 w 287"/>
                <a:gd name="T57" fmla="*/ 43 h 267"/>
                <a:gd name="T58" fmla="*/ 189 w 287"/>
                <a:gd name="T59" fmla="*/ 48 h 267"/>
                <a:gd name="T60" fmla="*/ 194 w 287"/>
                <a:gd name="T61" fmla="*/ 43 h 267"/>
                <a:gd name="T62" fmla="*/ 200 w 287"/>
                <a:gd name="T63" fmla="*/ 47 h 267"/>
                <a:gd name="T64" fmla="*/ 224 w 287"/>
                <a:gd name="T65" fmla="*/ 42 h 267"/>
                <a:gd name="T66" fmla="*/ 225 w 287"/>
                <a:gd name="T67" fmla="*/ 23 h 267"/>
                <a:gd name="T68" fmla="*/ 244 w 287"/>
                <a:gd name="T69" fmla="*/ 24 h 267"/>
                <a:gd name="T70" fmla="*/ 257 w 287"/>
                <a:gd name="T71" fmla="*/ 4 h 267"/>
                <a:gd name="T72" fmla="*/ 274 w 287"/>
                <a:gd name="T73" fmla="*/ 10 h 267"/>
                <a:gd name="T74" fmla="*/ 279 w 287"/>
                <a:gd name="T75" fmla="*/ 12 h 267"/>
                <a:gd name="T76" fmla="*/ 291 w 287"/>
                <a:gd name="T77" fmla="*/ 18 h 267"/>
                <a:gd name="T78" fmla="*/ 303 w 287"/>
                <a:gd name="T79" fmla="*/ 1 h 267"/>
                <a:gd name="T80" fmla="*/ 305 w 287"/>
                <a:gd name="T81" fmla="*/ 14 h 267"/>
                <a:gd name="T82" fmla="*/ 315 w 287"/>
                <a:gd name="T83" fmla="*/ 8 h 267"/>
                <a:gd name="T84" fmla="*/ 343 w 287"/>
                <a:gd name="T85" fmla="*/ 23 h 267"/>
                <a:gd name="T86" fmla="*/ 329 w 287"/>
                <a:gd name="T87" fmla="*/ 34 h 267"/>
                <a:gd name="T88" fmla="*/ 345 w 287"/>
                <a:gd name="T89" fmla="*/ 40 h 267"/>
                <a:gd name="T90" fmla="*/ 332 w 287"/>
                <a:gd name="T91" fmla="*/ 46 h 267"/>
                <a:gd name="T92" fmla="*/ 317 w 287"/>
                <a:gd name="T93" fmla="*/ 55 h 267"/>
                <a:gd name="T94" fmla="*/ 297 w 287"/>
                <a:gd name="T95" fmla="*/ 30 h 267"/>
                <a:gd name="T96" fmla="*/ 276 w 287"/>
                <a:gd name="T97" fmla="*/ 58 h 267"/>
                <a:gd name="T98" fmla="*/ 252 w 287"/>
                <a:gd name="T99" fmla="*/ 61 h 267"/>
                <a:gd name="T100" fmla="*/ 215 w 287"/>
                <a:gd name="T101" fmla="*/ 44 h 267"/>
                <a:gd name="T102" fmla="*/ 202 w 287"/>
                <a:gd name="T103" fmla="*/ 55 h 267"/>
                <a:gd name="T104" fmla="*/ 176 w 287"/>
                <a:gd name="T105" fmla="*/ 66 h 267"/>
                <a:gd name="T106" fmla="*/ 149 w 287"/>
                <a:gd name="T107" fmla="*/ 97 h 267"/>
                <a:gd name="T108" fmla="*/ 129 w 287"/>
                <a:gd name="T109" fmla="*/ 127 h 267"/>
                <a:gd name="T110" fmla="*/ 124 w 287"/>
                <a:gd name="T111" fmla="*/ 177 h 267"/>
                <a:gd name="T112" fmla="*/ 97 w 287"/>
                <a:gd name="T113" fmla="*/ 229 h 267"/>
                <a:gd name="T114" fmla="*/ 102 w 287"/>
                <a:gd name="T115" fmla="*/ 249 h 267"/>
                <a:gd name="T116" fmla="*/ 93 w 287"/>
                <a:gd name="T117" fmla="*/ 286 h 2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7"/>
                <a:gd name="T178" fmla="*/ 0 h 267"/>
                <a:gd name="T179" fmla="*/ 287 w 287"/>
                <a:gd name="T180" fmla="*/ 267 h 2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7" h="267">
                  <a:moveTo>
                    <a:pt x="77" y="247"/>
                  </a:moveTo>
                  <a:cubicBezTo>
                    <a:pt x="76" y="246"/>
                    <a:pt x="71" y="246"/>
                    <a:pt x="70" y="244"/>
                  </a:cubicBezTo>
                  <a:cubicBezTo>
                    <a:pt x="68" y="242"/>
                    <a:pt x="70" y="239"/>
                    <a:pt x="70" y="236"/>
                  </a:cubicBezTo>
                  <a:cubicBezTo>
                    <a:pt x="69" y="234"/>
                    <a:pt x="69" y="230"/>
                    <a:pt x="66" y="230"/>
                  </a:cubicBezTo>
                  <a:cubicBezTo>
                    <a:pt x="64" y="231"/>
                    <a:pt x="65" y="235"/>
                    <a:pt x="65" y="237"/>
                  </a:cubicBezTo>
                  <a:cubicBezTo>
                    <a:pt x="65" y="240"/>
                    <a:pt x="66" y="243"/>
                    <a:pt x="65" y="245"/>
                  </a:cubicBezTo>
                  <a:cubicBezTo>
                    <a:pt x="64" y="247"/>
                    <a:pt x="62" y="249"/>
                    <a:pt x="60" y="249"/>
                  </a:cubicBezTo>
                  <a:cubicBezTo>
                    <a:pt x="58" y="250"/>
                    <a:pt x="57" y="247"/>
                    <a:pt x="55" y="248"/>
                  </a:cubicBezTo>
                  <a:cubicBezTo>
                    <a:pt x="49" y="252"/>
                    <a:pt x="45" y="260"/>
                    <a:pt x="39" y="264"/>
                  </a:cubicBezTo>
                  <a:cubicBezTo>
                    <a:pt x="36" y="266"/>
                    <a:pt x="32" y="267"/>
                    <a:pt x="29" y="266"/>
                  </a:cubicBezTo>
                  <a:cubicBezTo>
                    <a:pt x="23" y="264"/>
                    <a:pt x="17" y="261"/>
                    <a:pt x="11" y="258"/>
                  </a:cubicBezTo>
                  <a:cubicBezTo>
                    <a:pt x="9" y="256"/>
                    <a:pt x="6" y="253"/>
                    <a:pt x="6" y="250"/>
                  </a:cubicBezTo>
                  <a:cubicBezTo>
                    <a:pt x="7" y="248"/>
                    <a:pt x="12" y="250"/>
                    <a:pt x="14" y="249"/>
                  </a:cubicBezTo>
                  <a:cubicBezTo>
                    <a:pt x="16" y="247"/>
                    <a:pt x="16" y="244"/>
                    <a:pt x="16" y="242"/>
                  </a:cubicBezTo>
                  <a:cubicBezTo>
                    <a:pt x="16" y="240"/>
                    <a:pt x="15" y="237"/>
                    <a:pt x="13" y="237"/>
                  </a:cubicBezTo>
                  <a:cubicBezTo>
                    <a:pt x="10" y="236"/>
                    <a:pt x="7" y="241"/>
                    <a:pt x="5" y="240"/>
                  </a:cubicBezTo>
                  <a:cubicBezTo>
                    <a:pt x="3" y="239"/>
                    <a:pt x="7" y="236"/>
                    <a:pt x="8" y="235"/>
                  </a:cubicBezTo>
                  <a:cubicBezTo>
                    <a:pt x="10" y="233"/>
                    <a:pt x="11" y="232"/>
                    <a:pt x="13" y="230"/>
                  </a:cubicBezTo>
                  <a:cubicBezTo>
                    <a:pt x="15" y="227"/>
                    <a:pt x="17" y="224"/>
                    <a:pt x="19" y="221"/>
                  </a:cubicBezTo>
                  <a:cubicBezTo>
                    <a:pt x="19" y="220"/>
                    <a:pt x="17" y="220"/>
                    <a:pt x="17" y="221"/>
                  </a:cubicBezTo>
                  <a:cubicBezTo>
                    <a:pt x="14" y="223"/>
                    <a:pt x="13" y="228"/>
                    <a:pt x="9" y="229"/>
                  </a:cubicBezTo>
                  <a:cubicBezTo>
                    <a:pt x="6" y="229"/>
                    <a:pt x="6" y="224"/>
                    <a:pt x="5" y="222"/>
                  </a:cubicBezTo>
                  <a:cubicBezTo>
                    <a:pt x="3" y="220"/>
                    <a:pt x="0" y="218"/>
                    <a:pt x="0" y="215"/>
                  </a:cubicBezTo>
                  <a:cubicBezTo>
                    <a:pt x="0" y="213"/>
                    <a:pt x="4" y="212"/>
                    <a:pt x="5" y="209"/>
                  </a:cubicBezTo>
                  <a:cubicBezTo>
                    <a:pt x="5" y="207"/>
                    <a:pt x="5" y="204"/>
                    <a:pt x="5" y="202"/>
                  </a:cubicBezTo>
                  <a:cubicBezTo>
                    <a:pt x="4" y="200"/>
                    <a:pt x="0" y="200"/>
                    <a:pt x="0" y="199"/>
                  </a:cubicBezTo>
                  <a:cubicBezTo>
                    <a:pt x="1" y="196"/>
                    <a:pt x="4" y="195"/>
                    <a:pt x="7" y="194"/>
                  </a:cubicBezTo>
                  <a:cubicBezTo>
                    <a:pt x="9" y="193"/>
                    <a:pt x="15" y="195"/>
                    <a:pt x="13" y="194"/>
                  </a:cubicBezTo>
                  <a:cubicBezTo>
                    <a:pt x="10" y="192"/>
                    <a:pt x="6" y="193"/>
                    <a:pt x="3" y="191"/>
                  </a:cubicBezTo>
                  <a:cubicBezTo>
                    <a:pt x="2" y="190"/>
                    <a:pt x="0" y="187"/>
                    <a:pt x="1" y="186"/>
                  </a:cubicBezTo>
                  <a:cubicBezTo>
                    <a:pt x="3" y="184"/>
                    <a:pt x="5" y="187"/>
                    <a:pt x="8" y="187"/>
                  </a:cubicBezTo>
                  <a:cubicBezTo>
                    <a:pt x="11" y="187"/>
                    <a:pt x="14" y="186"/>
                    <a:pt x="17" y="185"/>
                  </a:cubicBezTo>
                  <a:cubicBezTo>
                    <a:pt x="20" y="185"/>
                    <a:pt x="26" y="187"/>
                    <a:pt x="25" y="185"/>
                  </a:cubicBezTo>
                  <a:cubicBezTo>
                    <a:pt x="24" y="181"/>
                    <a:pt x="17" y="183"/>
                    <a:pt x="15" y="180"/>
                  </a:cubicBezTo>
                  <a:cubicBezTo>
                    <a:pt x="14" y="178"/>
                    <a:pt x="19" y="179"/>
                    <a:pt x="21" y="178"/>
                  </a:cubicBezTo>
                  <a:cubicBezTo>
                    <a:pt x="24" y="178"/>
                    <a:pt x="29" y="181"/>
                    <a:pt x="30" y="178"/>
                  </a:cubicBezTo>
                  <a:cubicBezTo>
                    <a:pt x="32" y="176"/>
                    <a:pt x="23" y="176"/>
                    <a:pt x="24" y="173"/>
                  </a:cubicBezTo>
                  <a:cubicBezTo>
                    <a:pt x="24" y="171"/>
                    <a:pt x="29" y="171"/>
                    <a:pt x="32" y="172"/>
                  </a:cubicBezTo>
                  <a:cubicBezTo>
                    <a:pt x="34" y="172"/>
                    <a:pt x="35" y="176"/>
                    <a:pt x="38" y="176"/>
                  </a:cubicBezTo>
                  <a:cubicBezTo>
                    <a:pt x="40" y="175"/>
                    <a:pt x="41" y="172"/>
                    <a:pt x="41" y="170"/>
                  </a:cubicBezTo>
                  <a:cubicBezTo>
                    <a:pt x="41" y="169"/>
                    <a:pt x="38" y="168"/>
                    <a:pt x="38" y="166"/>
                  </a:cubicBezTo>
                  <a:cubicBezTo>
                    <a:pt x="40" y="164"/>
                    <a:pt x="43" y="165"/>
                    <a:pt x="45" y="163"/>
                  </a:cubicBezTo>
                  <a:cubicBezTo>
                    <a:pt x="46" y="162"/>
                    <a:pt x="45" y="158"/>
                    <a:pt x="46" y="158"/>
                  </a:cubicBezTo>
                  <a:cubicBezTo>
                    <a:pt x="49" y="158"/>
                    <a:pt x="49" y="164"/>
                    <a:pt x="52" y="164"/>
                  </a:cubicBezTo>
                  <a:cubicBezTo>
                    <a:pt x="54" y="165"/>
                    <a:pt x="53" y="160"/>
                    <a:pt x="54" y="160"/>
                  </a:cubicBezTo>
                  <a:cubicBezTo>
                    <a:pt x="56" y="159"/>
                    <a:pt x="58" y="162"/>
                    <a:pt x="60" y="162"/>
                  </a:cubicBezTo>
                  <a:cubicBezTo>
                    <a:pt x="61" y="163"/>
                    <a:pt x="63" y="162"/>
                    <a:pt x="64" y="161"/>
                  </a:cubicBezTo>
                  <a:cubicBezTo>
                    <a:pt x="67" y="159"/>
                    <a:pt x="69" y="155"/>
                    <a:pt x="71" y="152"/>
                  </a:cubicBezTo>
                  <a:cubicBezTo>
                    <a:pt x="71" y="151"/>
                    <a:pt x="69" y="150"/>
                    <a:pt x="69" y="151"/>
                  </a:cubicBezTo>
                  <a:cubicBezTo>
                    <a:pt x="65" y="153"/>
                    <a:pt x="63" y="158"/>
                    <a:pt x="59" y="159"/>
                  </a:cubicBezTo>
                  <a:cubicBezTo>
                    <a:pt x="56" y="159"/>
                    <a:pt x="54" y="155"/>
                    <a:pt x="54" y="153"/>
                  </a:cubicBezTo>
                  <a:cubicBezTo>
                    <a:pt x="55" y="149"/>
                    <a:pt x="59" y="146"/>
                    <a:pt x="62" y="143"/>
                  </a:cubicBezTo>
                  <a:cubicBezTo>
                    <a:pt x="65" y="141"/>
                    <a:pt x="67" y="140"/>
                    <a:pt x="70" y="139"/>
                  </a:cubicBezTo>
                  <a:cubicBezTo>
                    <a:pt x="73" y="138"/>
                    <a:pt x="77" y="142"/>
                    <a:pt x="78" y="140"/>
                  </a:cubicBezTo>
                  <a:cubicBezTo>
                    <a:pt x="80" y="137"/>
                    <a:pt x="74" y="132"/>
                    <a:pt x="76" y="130"/>
                  </a:cubicBezTo>
                  <a:cubicBezTo>
                    <a:pt x="78" y="127"/>
                    <a:pt x="83" y="130"/>
                    <a:pt x="86" y="128"/>
                  </a:cubicBezTo>
                  <a:cubicBezTo>
                    <a:pt x="88" y="127"/>
                    <a:pt x="86" y="125"/>
                    <a:pt x="86" y="124"/>
                  </a:cubicBezTo>
                  <a:cubicBezTo>
                    <a:pt x="86" y="121"/>
                    <a:pt x="85" y="118"/>
                    <a:pt x="86" y="116"/>
                  </a:cubicBezTo>
                  <a:cubicBezTo>
                    <a:pt x="88" y="114"/>
                    <a:pt x="92" y="116"/>
                    <a:pt x="93" y="113"/>
                  </a:cubicBezTo>
                  <a:cubicBezTo>
                    <a:pt x="94" y="111"/>
                    <a:pt x="89" y="110"/>
                    <a:pt x="90" y="108"/>
                  </a:cubicBezTo>
                  <a:cubicBezTo>
                    <a:pt x="92" y="106"/>
                    <a:pt x="97" y="109"/>
                    <a:pt x="100" y="106"/>
                  </a:cubicBezTo>
                  <a:cubicBezTo>
                    <a:pt x="101" y="105"/>
                    <a:pt x="95" y="107"/>
                    <a:pt x="94" y="105"/>
                  </a:cubicBezTo>
                  <a:cubicBezTo>
                    <a:pt x="92" y="103"/>
                    <a:pt x="92" y="100"/>
                    <a:pt x="93" y="99"/>
                  </a:cubicBezTo>
                  <a:cubicBezTo>
                    <a:pt x="95" y="97"/>
                    <a:pt x="98" y="100"/>
                    <a:pt x="99" y="99"/>
                  </a:cubicBezTo>
                  <a:cubicBezTo>
                    <a:pt x="100" y="97"/>
                    <a:pt x="98" y="94"/>
                    <a:pt x="99" y="93"/>
                  </a:cubicBezTo>
                  <a:cubicBezTo>
                    <a:pt x="100" y="90"/>
                    <a:pt x="103" y="89"/>
                    <a:pt x="106" y="89"/>
                  </a:cubicBezTo>
                  <a:cubicBezTo>
                    <a:pt x="110" y="88"/>
                    <a:pt x="117" y="92"/>
                    <a:pt x="117" y="88"/>
                  </a:cubicBezTo>
                  <a:cubicBezTo>
                    <a:pt x="118" y="85"/>
                    <a:pt x="108" y="88"/>
                    <a:pt x="107" y="85"/>
                  </a:cubicBezTo>
                  <a:cubicBezTo>
                    <a:pt x="106" y="82"/>
                    <a:pt x="111" y="81"/>
                    <a:pt x="114" y="80"/>
                  </a:cubicBezTo>
                  <a:cubicBezTo>
                    <a:pt x="116" y="80"/>
                    <a:pt x="119" y="83"/>
                    <a:pt x="120" y="81"/>
                  </a:cubicBezTo>
                  <a:cubicBezTo>
                    <a:pt x="121" y="79"/>
                    <a:pt x="119" y="76"/>
                    <a:pt x="117" y="74"/>
                  </a:cubicBezTo>
                  <a:cubicBezTo>
                    <a:pt x="115" y="73"/>
                    <a:pt x="109" y="76"/>
                    <a:pt x="110" y="74"/>
                  </a:cubicBezTo>
                  <a:cubicBezTo>
                    <a:pt x="112" y="71"/>
                    <a:pt x="117" y="72"/>
                    <a:pt x="120" y="70"/>
                  </a:cubicBezTo>
                  <a:cubicBezTo>
                    <a:pt x="122" y="67"/>
                    <a:pt x="122" y="63"/>
                    <a:pt x="125" y="61"/>
                  </a:cubicBezTo>
                  <a:cubicBezTo>
                    <a:pt x="128" y="59"/>
                    <a:pt x="134" y="62"/>
                    <a:pt x="137" y="60"/>
                  </a:cubicBezTo>
                  <a:cubicBezTo>
                    <a:pt x="139" y="59"/>
                    <a:pt x="133" y="58"/>
                    <a:pt x="131" y="58"/>
                  </a:cubicBezTo>
                  <a:cubicBezTo>
                    <a:pt x="125" y="58"/>
                    <a:pt x="117" y="63"/>
                    <a:pt x="112" y="59"/>
                  </a:cubicBezTo>
                  <a:cubicBezTo>
                    <a:pt x="109" y="56"/>
                    <a:pt x="115" y="50"/>
                    <a:pt x="118" y="47"/>
                  </a:cubicBezTo>
                  <a:cubicBezTo>
                    <a:pt x="120" y="46"/>
                    <a:pt x="118" y="52"/>
                    <a:pt x="120" y="52"/>
                  </a:cubicBezTo>
                  <a:cubicBezTo>
                    <a:pt x="123" y="53"/>
                    <a:pt x="126" y="48"/>
                    <a:pt x="129" y="50"/>
                  </a:cubicBezTo>
                  <a:cubicBezTo>
                    <a:pt x="131" y="51"/>
                    <a:pt x="127" y="55"/>
                    <a:pt x="129" y="56"/>
                  </a:cubicBezTo>
                  <a:cubicBezTo>
                    <a:pt x="131" y="58"/>
                    <a:pt x="135" y="56"/>
                    <a:pt x="137" y="54"/>
                  </a:cubicBezTo>
                  <a:cubicBezTo>
                    <a:pt x="138" y="53"/>
                    <a:pt x="139" y="51"/>
                    <a:pt x="139" y="50"/>
                  </a:cubicBezTo>
                  <a:cubicBezTo>
                    <a:pt x="138" y="49"/>
                    <a:pt x="135" y="51"/>
                    <a:pt x="134" y="49"/>
                  </a:cubicBezTo>
                  <a:cubicBezTo>
                    <a:pt x="134" y="48"/>
                    <a:pt x="135" y="46"/>
                    <a:pt x="136" y="46"/>
                  </a:cubicBezTo>
                  <a:cubicBezTo>
                    <a:pt x="138" y="45"/>
                    <a:pt x="141" y="47"/>
                    <a:pt x="143" y="45"/>
                  </a:cubicBezTo>
                  <a:cubicBezTo>
                    <a:pt x="145" y="43"/>
                    <a:pt x="141" y="38"/>
                    <a:pt x="144" y="36"/>
                  </a:cubicBezTo>
                  <a:cubicBezTo>
                    <a:pt x="146" y="35"/>
                    <a:pt x="147" y="42"/>
                    <a:pt x="149" y="41"/>
                  </a:cubicBezTo>
                  <a:cubicBezTo>
                    <a:pt x="151" y="41"/>
                    <a:pt x="149" y="36"/>
                    <a:pt x="150" y="36"/>
                  </a:cubicBezTo>
                  <a:cubicBezTo>
                    <a:pt x="153" y="36"/>
                    <a:pt x="155" y="42"/>
                    <a:pt x="157" y="40"/>
                  </a:cubicBezTo>
                  <a:cubicBezTo>
                    <a:pt x="159" y="38"/>
                    <a:pt x="155" y="34"/>
                    <a:pt x="157" y="31"/>
                  </a:cubicBezTo>
                  <a:cubicBezTo>
                    <a:pt x="157" y="30"/>
                    <a:pt x="161" y="30"/>
                    <a:pt x="162" y="31"/>
                  </a:cubicBezTo>
                  <a:cubicBezTo>
                    <a:pt x="163" y="32"/>
                    <a:pt x="159" y="37"/>
                    <a:pt x="161" y="36"/>
                  </a:cubicBezTo>
                  <a:cubicBezTo>
                    <a:pt x="164" y="33"/>
                    <a:pt x="165" y="27"/>
                    <a:pt x="169" y="26"/>
                  </a:cubicBezTo>
                  <a:cubicBezTo>
                    <a:pt x="171" y="25"/>
                    <a:pt x="168" y="31"/>
                    <a:pt x="168" y="33"/>
                  </a:cubicBezTo>
                  <a:cubicBezTo>
                    <a:pt x="167" y="35"/>
                    <a:pt x="164" y="40"/>
                    <a:pt x="166" y="39"/>
                  </a:cubicBezTo>
                  <a:cubicBezTo>
                    <a:pt x="169" y="36"/>
                    <a:pt x="169" y="31"/>
                    <a:pt x="173" y="29"/>
                  </a:cubicBezTo>
                  <a:cubicBezTo>
                    <a:pt x="175" y="27"/>
                    <a:pt x="178" y="26"/>
                    <a:pt x="180" y="27"/>
                  </a:cubicBezTo>
                  <a:cubicBezTo>
                    <a:pt x="183" y="28"/>
                    <a:pt x="183" y="36"/>
                    <a:pt x="186" y="35"/>
                  </a:cubicBezTo>
                  <a:cubicBezTo>
                    <a:pt x="189" y="34"/>
                    <a:pt x="187" y="28"/>
                    <a:pt x="186" y="25"/>
                  </a:cubicBezTo>
                  <a:cubicBezTo>
                    <a:pt x="186" y="23"/>
                    <a:pt x="182" y="22"/>
                    <a:pt x="182" y="19"/>
                  </a:cubicBezTo>
                  <a:cubicBezTo>
                    <a:pt x="182" y="18"/>
                    <a:pt x="185" y="18"/>
                    <a:pt x="187" y="19"/>
                  </a:cubicBezTo>
                  <a:cubicBezTo>
                    <a:pt x="189" y="19"/>
                    <a:pt x="191" y="22"/>
                    <a:pt x="194" y="23"/>
                  </a:cubicBezTo>
                  <a:cubicBezTo>
                    <a:pt x="197" y="25"/>
                    <a:pt x="200" y="28"/>
                    <a:pt x="203" y="27"/>
                  </a:cubicBezTo>
                  <a:cubicBezTo>
                    <a:pt x="205" y="26"/>
                    <a:pt x="202" y="22"/>
                    <a:pt x="203" y="20"/>
                  </a:cubicBezTo>
                  <a:cubicBezTo>
                    <a:pt x="204" y="17"/>
                    <a:pt x="206" y="15"/>
                    <a:pt x="208" y="14"/>
                  </a:cubicBezTo>
                  <a:cubicBezTo>
                    <a:pt x="210" y="12"/>
                    <a:pt x="213" y="11"/>
                    <a:pt x="215" y="9"/>
                  </a:cubicBezTo>
                  <a:cubicBezTo>
                    <a:pt x="216" y="7"/>
                    <a:pt x="212" y="3"/>
                    <a:pt x="214" y="3"/>
                  </a:cubicBezTo>
                  <a:cubicBezTo>
                    <a:pt x="217" y="3"/>
                    <a:pt x="218" y="8"/>
                    <a:pt x="221" y="8"/>
                  </a:cubicBezTo>
                  <a:cubicBezTo>
                    <a:pt x="224" y="8"/>
                    <a:pt x="223" y="6"/>
                    <a:pt x="226" y="6"/>
                  </a:cubicBezTo>
                  <a:cubicBezTo>
                    <a:pt x="228" y="6"/>
                    <a:pt x="229" y="6"/>
                    <a:pt x="228" y="8"/>
                  </a:cubicBezTo>
                  <a:cubicBezTo>
                    <a:pt x="227" y="11"/>
                    <a:pt x="222" y="11"/>
                    <a:pt x="221" y="14"/>
                  </a:cubicBezTo>
                  <a:cubicBezTo>
                    <a:pt x="220" y="17"/>
                    <a:pt x="218" y="25"/>
                    <a:pt x="221" y="23"/>
                  </a:cubicBezTo>
                  <a:cubicBezTo>
                    <a:pt x="227" y="22"/>
                    <a:pt x="228" y="14"/>
                    <a:pt x="232" y="10"/>
                  </a:cubicBezTo>
                  <a:cubicBezTo>
                    <a:pt x="233" y="9"/>
                    <a:pt x="236" y="4"/>
                    <a:pt x="237" y="6"/>
                  </a:cubicBezTo>
                  <a:cubicBezTo>
                    <a:pt x="239" y="9"/>
                    <a:pt x="235" y="14"/>
                    <a:pt x="237" y="17"/>
                  </a:cubicBezTo>
                  <a:cubicBezTo>
                    <a:pt x="238" y="19"/>
                    <a:pt x="241" y="17"/>
                    <a:pt x="242" y="15"/>
                  </a:cubicBezTo>
                  <a:cubicBezTo>
                    <a:pt x="244" y="13"/>
                    <a:pt x="244" y="10"/>
                    <a:pt x="244" y="8"/>
                  </a:cubicBezTo>
                  <a:cubicBezTo>
                    <a:pt x="245" y="6"/>
                    <a:pt x="242" y="5"/>
                    <a:pt x="243" y="4"/>
                  </a:cubicBezTo>
                  <a:cubicBezTo>
                    <a:pt x="246" y="2"/>
                    <a:pt x="249" y="0"/>
                    <a:pt x="252" y="1"/>
                  </a:cubicBezTo>
                  <a:cubicBezTo>
                    <a:pt x="255" y="2"/>
                    <a:pt x="257" y="5"/>
                    <a:pt x="256" y="7"/>
                  </a:cubicBezTo>
                  <a:cubicBezTo>
                    <a:pt x="255" y="9"/>
                    <a:pt x="251" y="6"/>
                    <a:pt x="251" y="7"/>
                  </a:cubicBezTo>
                  <a:cubicBezTo>
                    <a:pt x="250" y="9"/>
                    <a:pt x="255" y="10"/>
                    <a:pt x="254" y="12"/>
                  </a:cubicBezTo>
                  <a:cubicBezTo>
                    <a:pt x="254" y="14"/>
                    <a:pt x="248" y="15"/>
                    <a:pt x="250" y="16"/>
                  </a:cubicBezTo>
                  <a:cubicBezTo>
                    <a:pt x="252" y="17"/>
                    <a:pt x="255" y="15"/>
                    <a:pt x="257" y="14"/>
                  </a:cubicBezTo>
                  <a:cubicBezTo>
                    <a:pt x="259" y="12"/>
                    <a:pt x="259" y="7"/>
                    <a:pt x="262" y="7"/>
                  </a:cubicBezTo>
                  <a:cubicBezTo>
                    <a:pt x="264" y="6"/>
                    <a:pt x="266" y="9"/>
                    <a:pt x="268" y="10"/>
                  </a:cubicBezTo>
                  <a:cubicBezTo>
                    <a:pt x="270" y="11"/>
                    <a:pt x="272" y="10"/>
                    <a:pt x="275" y="11"/>
                  </a:cubicBezTo>
                  <a:cubicBezTo>
                    <a:pt x="278" y="13"/>
                    <a:pt x="285" y="14"/>
                    <a:pt x="285" y="19"/>
                  </a:cubicBezTo>
                  <a:cubicBezTo>
                    <a:pt x="286" y="22"/>
                    <a:pt x="280" y="23"/>
                    <a:pt x="276" y="23"/>
                  </a:cubicBezTo>
                  <a:cubicBezTo>
                    <a:pt x="271" y="24"/>
                    <a:pt x="263" y="17"/>
                    <a:pt x="261" y="22"/>
                  </a:cubicBezTo>
                  <a:cubicBezTo>
                    <a:pt x="258" y="26"/>
                    <a:pt x="270" y="25"/>
                    <a:pt x="274" y="28"/>
                  </a:cubicBezTo>
                  <a:cubicBezTo>
                    <a:pt x="275" y="28"/>
                    <a:pt x="273" y="31"/>
                    <a:pt x="274" y="31"/>
                  </a:cubicBezTo>
                  <a:cubicBezTo>
                    <a:pt x="276" y="32"/>
                    <a:pt x="279" y="29"/>
                    <a:pt x="281" y="30"/>
                  </a:cubicBezTo>
                  <a:cubicBezTo>
                    <a:pt x="283" y="30"/>
                    <a:pt x="285" y="32"/>
                    <a:pt x="287" y="33"/>
                  </a:cubicBezTo>
                  <a:cubicBezTo>
                    <a:pt x="286" y="34"/>
                    <a:pt x="286" y="36"/>
                    <a:pt x="284" y="36"/>
                  </a:cubicBezTo>
                  <a:cubicBezTo>
                    <a:pt x="282" y="36"/>
                    <a:pt x="280" y="33"/>
                    <a:pt x="278" y="33"/>
                  </a:cubicBezTo>
                  <a:cubicBezTo>
                    <a:pt x="276" y="33"/>
                    <a:pt x="277" y="38"/>
                    <a:pt x="276" y="38"/>
                  </a:cubicBezTo>
                  <a:cubicBezTo>
                    <a:pt x="273" y="39"/>
                    <a:pt x="271" y="40"/>
                    <a:pt x="269" y="41"/>
                  </a:cubicBezTo>
                  <a:cubicBezTo>
                    <a:pt x="268" y="43"/>
                    <a:pt x="269" y="46"/>
                    <a:pt x="268" y="47"/>
                  </a:cubicBezTo>
                  <a:cubicBezTo>
                    <a:pt x="267" y="48"/>
                    <a:pt x="265" y="46"/>
                    <a:pt x="264" y="46"/>
                  </a:cubicBezTo>
                  <a:cubicBezTo>
                    <a:pt x="265" y="42"/>
                    <a:pt x="268" y="39"/>
                    <a:pt x="267" y="35"/>
                  </a:cubicBezTo>
                  <a:cubicBezTo>
                    <a:pt x="267" y="32"/>
                    <a:pt x="262" y="32"/>
                    <a:pt x="259" y="30"/>
                  </a:cubicBezTo>
                  <a:cubicBezTo>
                    <a:pt x="255" y="29"/>
                    <a:pt x="251" y="23"/>
                    <a:pt x="247" y="25"/>
                  </a:cubicBezTo>
                  <a:cubicBezTo>
                    <a:pt x="244" y="28"/>
                    <a:pt x="239" y="27"/>
                    <a:pt x="236" y="26"/>
                  </a:cubicBezTo>
                  <a:cubicBezTo>
                    <a:pt x="234" y="28"/>
                    <a:pt x="231" y="33"/>
                    <a:pt x="230" y="38"/>
                  </a:cubicBezTo>
                  <a:cubicBezTo>
                    <a:pt x="229" y="41"/>
                    <a:pt x="231" y="45"/>
                    <a:pt x="230" y="48"/>
                  </a:cubicBezTo>
                  <a:cubicBezTo>
                    <a:pt x="229" y="50"/>
                    <a:pt x="225" y="48"/>
                    <a:pt x="224" y="50"/>
                  </a:cubicBezTo>
                  <a:cubicBezTo>
                    <a:pt x="222" y="52"/>
                    <a:pt x="225" y="56"/>
                    <a:pt x="223" y="56"/>
                  </a:cubicBezTo>
                  <a:cubicBezTo>
                    <a:pt x="218" y="56"/>
                    <a:pt x="214" y="51"/>
                    <a:pt x="210" y="51"/>
                  </a:cubicBezTo>
                  <a:cubicBezTo>
                    <a:pt x="207" y="51"/>
                    <a:pt x="204" y="56"/>
                    <a:pt x="202" y="55"/>
                  </a:cubicBezTo>
                  <a:cubicBezTo>
                    <a:pt x="198" y="53"/>
                    <a:pt x="194" y="54"/>
                    <a:pt x="192" y="53"/>
                  </a:cubicBezTo>
                  <a:cubicBezTo>
                    <a:pt x="188" y="48"/>
                    <a:pt x="187" y="39"/>
                    <a:pt x="179" y="37"/>
                  </a:cubicBezTo>
                  <a:cubicBezTo>
                    <a:pt x="177" y="37"/>
                    <a:pt x="180" y="42"/>
                    <a:pt x="179" y="44"/>
                  </a:cubicBezTo>
                  <a:cubicBezTo>
                    <a:pt x="178" y="45"/>
                    <a:pt x="176" y="45"/>
                    <a:pt x="175" y="46"/>
                  </a:cubicBezTo>
                  <a:cubicBezTo>
                    <a:pt x="173" y="46"/>
                    <a:pt x="169" y="44"/>
                    <a:pt x="168" y="46"/>
                  </a:cubicBezTo>
                  <a:cubicBezTo>
                    <a:pt x="166" y="50"/>
                    <a:pt x="171" y="57"/>
                    <a:pt x="167" y="59"/>
                  </a:cubicBezTo>
                  <a:cubicBezTo>
                    <a:pt x="163" y="62"/>
                    <a:pt x="159" y="55"/>
                    <a:pt x="154" y="54"/>
                  </a:cubicBezTo>
                  <a:cubicBezTo>
                    <a:pt x="152" y="53"/>
                    <a:pt x="148" y="53"/>
                    <a:pt x="146" y="55"/>
                  </a:cubicBezTo>
                  <a:cubicBezTo>
                    <a:pt x="144" y="59"/>
                    <a:pt x="147" y="65"/>
                    <a:pt x="144" y="69"/>
                  </a:cubicBezTo>
                  <a:cubicBezTo>
                    <a:pt x="143" y="71"/>
                    <a:pt x="140" y="65"/>
                    <a:pt x="138" y="66"/>
                  </a:cubicBezTo>
                  <a:cubicBezTo>
                    <a:pt x="132" y="69"/>
                    <a:pt x="128" y="75"/>
                    <a:pt x="124" y="81"/>
                  </a:cubicBezTo>
                  <a:cubicBezTo>
                    <a:pt x="123" y="84"/>
                    <a:pt x="126" y="87"/>
                    <a:pt x="124" y="89"/>
                  </a:cubicBezTo>
                  <a:cubicBezTo>
                    <a:pt x="120" y="93"/>
                    <a:pt x="117" y="98"/>
                    <a:pt x="116" y="103"/>
                  </a:cubicBezTo>
                  <a:cubicBezTo>
                    <a:pt x="115" y="106"/>
                    <a:pt x="109" y="104"/>
                    <a:pt x="107" y="106"/>
                  </a:cubicBezTo>
                  <a:cubicBezTo>
                    <a:pt x="105" y="108"/>
                    <a:pt x="106" y="110"/>
                    <a:pt x="105" y="112"/>
                  </a:cubicBezTo>
                  <a:cubicBezTo>
                    <a:pt x="104" y="121"/>
                    <a:pt x="100" y="130"/>
                    <a:pt x="100" y="140"/>
                  </a:cubicBezTo>
                  <a:cubicBezTo>
                    <a:pt x="100" y="143"/>
                    <a:pt x="105" y="146"/>
                    <a:pt x="103" y="148"/>
                  </a:cubicBezTo>
                  <a:cubicBezTo>
                    <a:pt x="99" y="151"/>
                    <a:pt x="93" y="146"/>
                    <a:pt x="88" y="148"/>
                  </a:cubicBezTo>
                  <a:cubicBezTo>
                    <a:pt x="85" y="150"/>
                    <a:pt x="82" y="154"/>
                    <a:pt x="82" y="157"/>
                  </a:cubicBezTo>
                  <a:cubicBezTo>
                    <a:pt x="81" y="169"/>
                    <a:pt x="81" y="180"/>
                    <a:pt x="81" y="191"/>
                  </a:cubicBezTo>
                  <a:cubicBezTo>
                    <a:pt x="81" y="195"/>
                    <a:pt x="87" y="198"/>
                    <a:pt x="89" y="202"/>
                  </a:cubicBezTo>
                  <a:cubicBezTo>
                    <a:pt x="90" y="203"/>
                    <a:pt x="89" y="205"/>
                    <a:pt x="88" y="206"/>
                  </a:cubicBezTo>
                  <a:cubicBezTo>
                    <a:pt x="88" y="207"/>
                    <a:pt x="85" y="207"/>
                    <a:pt x="85" y="208"/>
                  </a:cubicBezTo>
                  <a:cubicBezTo>
                    <a:pt x="84" y="214"/>
                    <a:pt x="87" y="220"/>
                    <a:pt x="86" y="225"/>
                  </a:cubicBezTo>
                  <a:cubicBezTo>
                    <a:pt x="86" y="228"/>
                    <a:pt x="82" y="228"/>
                    <a:pt x="81" y="230"/>
                  </a:cubicBezTo>
                  <a:cubicBezTo>
                    <a:pt x="79" y="233"/>
                    <a:pt x="78" y="236"/>
                    <a:pt x="77" y="239"/>
                  </a:cubicBezTo>
                  <a:cubicBezTo>
                    <a:pt x="77" y="241"/>
                    <a:pt x="77" y="244"/>
                    <a:pt x="77" y="24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86" name="Freeform 2651"/>
            <p:cNvSpPr>
              <a:spLocks noChangeAspect="1"/>
            </p:cNvSpPr>
            <p:nvPr/>
          </p:nvSpPr>
          <p:spPr bwMode="auto">
            <a:xfrm>
              <a:off x="17922559" y="6164493"/>
              <a:ext cx="865738" cy="983765"/>
            </a:xfrm>
            <a:custGeom>
              <a:avLst/>
              <a:gdLst>
                <a:gd name="T0" fmla="*/ 113 w 108"/>
                <a:gd name="T1" fmla="*/ 24 h 134"/>
                <a:gd name="T2" fmla="*/ 107 w 108"/>
                <a:gd name="T3" fmla="*/ 18 h 134"/>
                <a:gd name="T4" fmla="*/ 93 w 108"/>
                <a:gd name="T5" fmla="*/ 13 h 134"/>
                <a:gd name="T6" fmla="*/ 78 w 108"/>
                <a:gd name="T7" fmla="*/ 19 h 134"/>
                <a:gd name="T8" fmla="*/ 75 w 108"/>
                <a:gd name="T9" fmla="*/ 11 h 134"/>
                <a:gd name="T10" fmla="*/ 63 w 108"/>
                <a:gd name="T11" fmla="*/ 11 h 134"/>
                <a:gd name="T12" fmla="*/ 58 w 108"/>
                <a:gd name="T13" fmla="*/ 5 h 134"/>
                <a:gd name="T14" fmla="*/ 47 w 108"/>
                <a:gd name="T15" fmla="*/ 2 h 134"/>
                <a:gd name="T16" fmla="*/ 39 w 108"/>
                <a:gd name="T17" fmla="*/ 0 h 134"/>
                <a:gd name="T18" fmla="*/ 42 w 108"/>
                <a:gd name="T19" fmla="*/ 10 h 134"/>
                <a:gd name="T20" fmla="*/ 42 w 108"/>
                <a:gd name="T21" fmla="*/ 18 h 134"/>
                <a:gd name="T22" fmla="*/ 43 w 108"/>
                <a:gd name="T23" fmla="*/ 20 h 134"/>
                <a:gd name="T24" fmla="*/ 37 w 108"/>
                <a:gd name="T25" fmla="*/ 23 h 134"/>
                <a:gd name="T26" fmla="*/ 34 w 108"/>
                <a:gd name="T27" fmla="*/ 26 h 134"/>
                <a:gd name="T28" fmla="*/ 29 w 108"/>
                <a:gd name="T29" fmla="*/ 31 h 134"/>
                <a:gd name="T30" fmla="*/ 23 w 108"/>
                <a:gd name="T31" fmla="*/ 26 h 134"/>
                <a:gd name="T32" fmla="*/ 19 w 108"/>
                <a:gd name="T33" fmla="*/ 32 h 134"/>
                <a:gd name="T34" fmla="*/ 17 w 108"/>
                <a:gd name="T35" fmla="*/ 42 h 134"/>
                <a:gd name="T36" fmla="*/ 16 w 108"/>
                <a:gd name="T37" fmla="*/ 55 h 134"/>
                <a:gd name="T38" fmla="*/ 11 w 108"/>
                <a:gd name="T39" fmla="*/ 64 h 134"/>
                <a:gd name="T40" fmla="*/ 1 w 108"/>
                <a:gd name="T41" fmla="*/ 65 h 134"/>
                <a:gd name="T42" fmla="*/ 2 w 108"/>
                <a:gd name="T43" fmla="*/ 79 h 134"/>
                <a:gd name="T44" fmla="*/ 1 w 108"/>
                <a:gd name="T45" fmla="*/ 87 h 134"/>
                <a:gd name="T46" fmla="*/ 4 w 108"/>
                <a:gd name="T47" fmla="*/ 93 h 134"/>
                <a:gd name="T48" fmla="*/ 7 w 108"/>
                <a:gd name="T49" fmla="*/ 96 h 134"/>
                <a:gd name="T50" fmla="*/ 4 w 108"/>
                <a:gd name="T51" fmla="*/ 103 h 134"/>
                <a:gd name="T52" fmla="*/ 8 w 108"/>
                <a:gd name="T53" fmla="*/ 109 h 134"/>
                <a:gd name="T54" fmla="*/ 10 w 108"/>
                <a:gd name="T55" fmla="*/ 115 h 134"/>
                <a:gd name="T56" fmla="*/ 18 w 108"/>
                <a:gd name="T57" fmla="*/ 121 h 134"/>
                <a:gd name="T58" fmla="*/ 26 w 108"/>
                <a:gd name="T59" fmla="*/ 124 h 134"/>
                <a:gd name="T60" fmla="*/ 30 w 108"/>
                <a:gd name="T61" fmla="*/ 129 h 134"/>
                <a:gd name="T62" fmla="*/ 25 w 108"/>
                <a:gd name="T63" fmla="*/ 143 h 134"/>
                <a:gd name="T64" fmla="*/ 25 w 108"/>
                <a:gd name="T65" fmla="*/ 156 h 134"/>
                <a:gd name="T66" fmla="*/ 35 w 108"/>
                <a:gd name="T67" fmla="*/ 155 h 134"/>
                <a:gd name="T68" fmla="*/ 39 w 108"/>
                <a:gd name="T69" fmla="*/ 150 h 134"/>
                <a:gd name="T70" fmla="*/ 49 w 108"/>
                <a:gd name="T71" fmla="*/ 153 h 134"/>
                <a:gd name="T72" fmla="*/ 54 w 108"/>
                <a:gd name="T73" fmla="*/ 160 h 134"/>
                <a:gd name="T74" fmla="*/ 64 w 108"/>
                <a:gd name="T75" fmla="*/ 161 h 134"/>
                <a:gd name="T76" fmla="*/ 72 w 108"/>
                <a:gd name="T77" fmla="*/ 156 h 134"/>
                <a:gd name="T78" fmla="*/ 83 w 108"/>
                <a:gd name="T79" fmla="*/ 155 h 134"/>
                <a:gd name="T80" fmla="*/ 102 w 108"/>
                <a:gd name="T81" fmla="*/ 149 h 134"/>
                <a:gd name="T82" fmla="*/ 108 w 108"/>
                <a:gd name="T83" fmla="*/ 138 h 134"/>
                <a:gd name="T84" fmla="*/ 114 w 108"/>
                <a:gd name="T85" fmla="*/ 133 h 134"/>
                <a:gd name="T86" fmla="*/ 106 w 108"/>
                <a:gd name="T87" fmla="*/ 121 h 134"/>
                <a:gd name="T88" fmla="*/ 94 w 108"/>
                <a:gd name="T89" fmla="*/ 108 h 134"/>
                <a:gd name="T90" fmla="*/ 88 w 108"/>
                <a:gd name="T91" fmla="*/ 97 h 134"/>
                <a:gd name="T92" fmla="*/ 96 w 108"/>
                <a:gd name="T93" fmla="*/ 95 h 134"/>
                <a:gd name="T94" fmla="*/ 113 w 108"/>
                <a:gd name="T95" fmla="*/ 89 h 134"/>
                <a:gd name="T96" fmla="*/ 122 w 108"/>
                <a:gd name="T97" fmla="*/ 82 h 134"/>
                <a:gd name="T98" fmla="*/ 129 w 108"/>
                <a:gd name="T99" fmla="*/ 82 h 134"/>
                <a:gd name="T100" fmla="*/ 125 w 108"/>
                <a:gd name="T101" fmla="*/ 73 h 134"/>
                <a:gd name="T102" fmla="*/ 125 w 108"/>
                <a:gd name="T103" fmla="*/ 61 h 134"/>
                <a:gd name="T104" fmla="*/ 123 w 108"/>
                <a:gd name="T105" fmla="*/ 52 h 134"/>
                <a:gd name="T106" fmla="*/ 120 w 108"/>
                <a:gd name="T107" fmla="*/ 34 h 1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34"/>
                <a:gd name="T164" fmla="*/ 108 w 108"/>
                <a:gd name="T165" fmla="*/ 134 h 1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34">
                  <a:moveTo>
                    <a:pt x="98" y="21"/>
                  </a:moveTo>
                  <a:cubicBezTo>
                    <a:pt x="97" y="21"/>
                    <a:pt x="94" y="21"/>
                    <a:pt x="94" y="20"/>
                  </a:cubicBezTo>
                  <a:cubicBezTo>
                    <a:pt x="94" y="19"/>
                    <a:pt x="98" y="19"/>
                    <a:pt x="97" y="18"/>
                  </a:cubicBezTo>
                  <a:cubicBezTo>
                    <a:pt x="95" y="16"/>
                    <a:pt x="92" y="17"/>
                    <a:pt x="89" y="15"/>
                  </a:cubicBezTo>
                  <a:cubicBezTo>
                    <a:pt x="87" y="14"/>
                    <a:pt x="86" y="12"/>
                    <a:pt x="84" y="11"/>
                  </a:cubicBezTo>
                  <a:cubicBezTo>
                    <a:pt x="82" y="11"/>
                    <a:pt x="79" y="11"/>
                    <a:pt x="77" y="11"/>
                  </a:cubicBezTo>
                  <a:cubicBezTo>
                    <a:pt x="75" y="12"/>
                    <a:pt x="73" y="13"/>
                    <a:pt x="71" y="13"/>
                  </a:cubicBezTo>
                  <a:cubicBezTo>
                    <a:pt x="69" y="14"/>
                    <a:pt x="67" y="15"/>
                    <a:pt x="65" y="16"/>
                  </a:cubicBezTo>
                  <a:cubicBezTo>
                    <a:pt x="62" y="16"/>
                    <a:pt x="58" y="19"/>
                    <a:pt x="57" y="16"/>
                  </a:cubicBezTo>
                  <a:cubicBezTo>
                    <a:pt x="56" y="13"/>
                    <a:pt x="62" y="12"/>
                    <a:pt x="62" y="9"/>
                  </a:cubicBezTo>
                  <a:cubicBezTo>
                    <a:pt x="62" y="7"/>
                    <a:pt x="59" y="11"/>
                    <a:pt x="57" y="11"/>
                  </a:cubicBezTo>
                  <a:cubicBezTo>
                    <a:pt x="55" y="11"/>
                    <a:pt x="54" y="10"/>
                    <a:pt x="52" y="9"/>
                  </a:cubicBezTo>
                  <a:cubicBezTo>
                    <a:pt x="50" y="9"/>
                    <a:pt x="48" y="11"/>
                    <a:pt x="46" y="9"/>
                  </a:cubicBezTo>
                  <a:cubicBezTo>
                    <a:pt x="45" y="8"/>
                    <a:pt x="49" y="6"/>
                    <a:pt x="48" y="4"/>
                  </a:cubicBezTo>
                  <a:cubicBezTo>
                    <a:pt x="47" y="3"/>
                    <a:pt x="45" y="3"/>
                    <a:pt x="44" y="3"/>
                  </a:cubicBezTo>
                  <a:cubicBezTo>
                    <a:pt x="42" y="3"/>
                    <a:pt x="41" y="3"/>
                    <a:pt x="39" y="2"/>
                  </a:cubicBezTo>
                  <a:cubicBezTo>
                    <a:pt x="38" y="2"/>
                    <a:pt x="37" y="1"/>
                    <a:pt x="36" y="1"/>
                  </a:cubicBezTo>
                  <a:cubicBezTo>
                    <a:pt x="34" y="1"/>
                    <a:pt x="33" y="1"/>
                    <a:pt x="32" y="0"/>
                  </a:cubicBezTo>
                  <a:cubicBezTo>
                    <a:pt x="32" y="1"/>
                    <a:pt x="32" y="3"/>
                    <a:pt x="32" y="3"/>
                  </a:cubicBezTo>
                  <a:cubicBezTo>
                    <a:pt x="33" y="5"/>
                    <a:pt x="35" y="6"/>
                    <a:pt x="35" y="8"/>
                  </a:cubicBezTo>
                  <a:cubicBezTo>
                    <a:pt x="34" y="10"/>
                    <a:pt x="30" y="9"/>
                    <a:pt x="30" y="11"/>
                  </a:cubicBezTo>
                  <a:cubicBezTo>
                    <a:pt x="30" y="13"/>
                    <a:pt x="34" y="13"/>
                    <a:pt x="35" y="15"/>
                  </a:cubicBezTo>
                  <a:cubicBezTo>
                    <a:pt x="35" y="16"/>
                    <a:pt x="31" y="14"/>
                    <a:pt x="32" y="15"/>
                  </a:cubicBezTo>
                  <a:cubicBezTo>
                    <a:pt x="33" y="16"/>
                    <a:pt x="35" y="16"/>
                    <a:pt x="36" y="17"/>
                  </a:cubicBezTo>
                  <a:cubicBezTo>
                    <a:pt x="37" y="18"/>
                    <a:pt x="37" y="20"/>
                    <a:pt x="37" y="20"/>
                  </a:cubicBezTo>
                  <a:cubicBezTo>
                    <a:pt x="35" y="21"/>
                    <a:pt x="32" y="18"/>
                    <a:pt x="31" y="19"/>
                  </a:cubicBezTo>
                  <a:cubicBezTo>
                    <a:pt x="29" y="21"/>
                    <a:pt x="33" y="24"/>
                    <a:pt x="32" y="25"/>
                  </a:cubicBezTo>
                  <a:cubicBezTo>
                    <a:pt x="31" y="26"/>
                    <a:pt x="29" y="21"/>
                    <a:pt x="28" y="22"/>
                  </a:cubicBezTo>
                  <a:cubicBezTo>
                    <a:pt x="27" y="23"/>
                    <a:pt x="29" y="26"/>
                    <a:pt x="28" y="27"/>
                  </a:cubicBezTo>
                  <a:cubicBezTo>
                    <a:pt x="27" y="28"/>
                    <a:pt x="25" y="27"/>
                    <a:pt x="24" y="26"/>
                  </a:cubicBezTo>
                  <a:cubicBezTo>
                    <a:pt x="23" y="25"/>
                    <a:pt x="25" y="23"/>
                    <a:pt x="24" y="23"/>
                  </a:cubicBezTo>
                  <a:cubicBezTo>
                    <a:pt x="23" y="21"/>
                    <a:pt x="20" y="22"/>
                    <a:pt x="19" y="22"/>
                  </a:cubicBezTo>
                  <a:cubicBezTo>
                    <a:pt x="17" y="23"/>
                    <a:pt x="15" y="24"/>
                    <a:pt x="14" y="26"/>
                  </a:cubicBezTo>
                  <a:cubicBezTo>
                    <a:pt x="14" y="26"/>
                    <a:pt x="16" y="26"/>
                    <a:pt x="16" y="27"/>
                  </a:cubicBezTo>
                  <a:cubicBezTo>
                    <a:pt x="16" y="28"/>
                    <a:pt x="15" y="30"/>
                    <a:pt x="15" y="31"/>
                  </a:cubicBezTo>
                  <a:cubicBezTo>
                    <a:pt x="15" y="32"/>
                    <a:pt x="15" y="33"/>
                    <a:pt x="14" y="35"/>
                  </a:cubicBezTo>
                  <a:cubicBezTo>
                    <a:pt x="14" y="37"/>
                    <a:pt x="12" y="38"/>
                    <a:pt x="12" y="40"/>
                  </a:cubicBezTo>
                  <a:cubicBezTo>
                    <a:pt x="12" y="42"/>
                    <a:pt x="13" y="44"/>
                    <a:pt x="13" y="46"/>
                  </a:cubicBezTo>
                  <a:cubicBezTo>
                    <a:pt x="12" y="47"/>
                    <a:pt x="10" y="48"/>
                    <a:pt x="9" y="49"/>
                  </a:cubicBezTo>
                  <a:cubicBezTo>
                    <a:pt x="9" y="51"/>
                    <a:pt x="10" y="52"/>
                    <a:pt x="9" y="53"/>
                  </a:cubicBezTo>
                  <a:cubicBezTo>
                    <a:pt x="8" y="54"/>
                    <a:pt x="6" y="54"/>
                    <a:pt x="5" y="54"/>
                  </a:cubicBezTo>
                  <a:cubicBezTo>
                    <a:pt x="4" y="55"/>
                    <a:pt x="1" y="53"/>
                    <a:pt x="1" y="54"/>
                  </a:cubicBezTo>
                  <a:cubicBezTo>
                    <a:pt x="0" y="57"/>
                    <a:pt x="3" y="59"/>
                    <a:pt x="3" y="62"/>
                  </a:cubicBezTo>
                  <a:cubicBezTo>
                    <a:pt x="3" y="63"/>
                    <a:pt x="3" y="65"/>
                    <a:pt x="2" y="66"/>
                  </a:cubicBezTo>
                  <a:cubicBezTo>
                    <a:pt x="2" y="67"/>
                    <a:pt x="1" y="68"/>
                    <a:pt x="1" y="69"/>
                  </a:cubicBezTo>
                  <a:cubicBezTo>
                    <a:pt x="0" y="70"/>
                    <a:pt x="1" y="71"/>
                    <a:pt x="1" y="72"/>
                  </a:cubicBezTo>
                  <a:cubicBezTo>
                    <a:pt x="2" y="73"/>
                    <a:pt x="3" y="74"/>
                    <a:pt x="4" y="75"/>
                  </a:cubicBezTo>
                  <a:cubicBezTo>
                    <a:pt x="4" y="75"/>
                    <a:pt x="3" y="76"/>
                    <a:pt x="3" y="77"/>
                  </a:cubicBezTo>
                  <a:cubicBezTo>
                    <a:pt x="4" y="77"/>
                    <a:pt x="5" y="77"/>
                    <a:pt x="5" y="77"/>
                  </a:cubicBezTo>
                  <a:cubicBezTo>
                    <a:pt x="6" y="78"/>
                    <a:pt x="6" y="79"/>
                    <a:pt x="6" y="80"/>
                  </a:cubicBezTo>
                  <a:cubicBezTo>
                    <a:pt x="5" y="82"/>
                    <a:pt x="3" y="82"/>
                    <a:pt x="2" y="83"/>
                  </a:cubicBezTo>
                  <a:cubicBezTo>
                    <a:pt x="2" y="84"/>
                    <a:pt x="3" y="85"/>
                    <a:pt x="3" y="86"/>
                  </a:cubicBezTo>
                  <a:cubicBezTo>
                    <a:pt x="4" y="87"/>
                    <a:pt x="5" y="88"/>
                    <a:pt x="6" y="89"/>
                  </a:cubicBezTo>
                  <a:cubicBezTo>
                    <a:pt x="7" y="89"/>
                    <a:pt x="7" y="90"/>
                    <a:pt x="7" y="91"/>
                  </a:cubicBezTo>
                  <a:cubicBezTo>
                    <a:pt x="7" y="92"/>
                    <a:pt x="6" y="93"/>
                    <a:pt x="6" y="95"/>
                  </a:cubicBezTo>
                  <a:cubicBezTo>
                    <a:pt x="7" y="95"/>
                    <a:pt x="7" y="96"/>
                    <a:pt x="8" y="96"/>
                  </a:cubicBezTo>
                  <a:cubicBezTo>
                    <a:pt x="9" y="97"/>
                    <a:pt x="10" y="98"/>
                    <a:pt x="11" y="99"/>
                  </a:cubicBezTo>
                  <a:cubicBezTo>
                    <a:pt x="12" y="100"/>
                    <a:pt x="13" y="100"/>
                    <a:pt x="15" y="101"/>
                  </a:cubicBezTo>
                  <a:cubicBezTo>
                    <a:pt x="16" y="101"/>
                    <a:pt x="17" y="100"/>
                    <a:pt x="18" y="100"/>
                  </a:cubicBezTo>
                  <a:cubicBezTo>
                    <a:pt x="20" y="101"/>
                    <a:pt x="21" y="102"/>
                    <a:pt x="22" y="103"/>
                  </a:cubicBezTo>
                  <a:cubicBezTo>
                    <a:pt x="24" y="103"/>
                    <a:pt x="27" y="103"/>
                    <a:pt x="28" y="104"/>
                  </a:cubicBezTo>
                  <a:cubicBezTo>
                    <a:pt x="28" y="106"/>
                    <a:pt x="26" y="106"/>
                    <a:pt x="25" y="107"/>
                  </a:cubicBezTo>
                  <a:cubicBezTo>
                    <a:pt x="24" y="109"/>
                    <a:pt x="24" y="111"/>
                    <a:pt x="23" y="113"/>
                  </a:cubicBezTo>
                  <a:cubicBezTo>
                    <a:pt x="22" y="115"/>
                    <a:pt x="21" y="117"/>
                    <a:pt x="21" y="119"/>
                  </a:cubicBezTo>
                  <a:cubicBezTo>
                    <a:pt x="21" y="120"/>
                    <a:pt x="21" y="122"/>
                    <a:pt x="21" y="124"/>
                  </a:cubicBezTo>
                  <a:cubicBezTo>
                    <a:pt x="21" y="126"/>
                    <a:pt x="21" y="128"/>
                    <a:pt x="21" y="130"/>
                  </a:cubicBezTo>
                  <a:cubicBezTo>
                    <a:pt x="22" y="130"/>
                    <a:pt x="24" y="131"/>
                    <a:pt x="26" y="131"/>
                  </a:cubicBezTo>
                  <a:cubicBezTo>
                    <a:pt x="27" y="130"/>
                    <a:pt x="28" y="129"/>
                    <a:pt x="29" y="129"/>
                  </a:cubicBezTo>
                  <a:cubicBezTo>
                    <a:pt x="30" y="128"/>
                    <a:pt x="31" y="129"/>
                    <a:pt x="32" y="128"/>
                  </a:cubicBezTo>
                  <a:cubicBezTo>
                    <a:pt x="33" y="127"/>
                    <a:pt x="31" y="125"/>
                    <a:pt x="32" y="125"/>
                  </a:cubicBezTo>
                  <a:cubicBezTo>
                    <a:pt x="33" y="125"/>
                    <a:pt x="35" y="127"/>
                    <a:pt x="36" y="127"/>
                  </a:cubicBezTo>
                  <a:cubicBezTo>
                    <a:pt x="38" y="127"/>
                    <a:pt x="39" y="127"/>
                    <a:pt x="41" y="127"/>
                  </a:cubicBezTo>
                  <a:cubicBezTo>
                    <a:pt x="42" y="128"/>
                    <a:pt x="43" y="129"/>
                    <a:pt x="44" y="130"/>
                  </a:cubicBezTo>
                  <a:cubicBezTo>
                    <a:pt x="44" y="131"/>
                    <a:pt x="44" y="132"/>
                    <a:pt x="45" y="133"/>
                  </a:cubicBezTo>
                  <a:cubicBezTo>
                    <a:pt x="46" y="132"/>
                    <a:pt x="46" y="129"/>
                    <a:pt x="47" y="129"/>
                  </a:cubicBezTo>
                  <a:cubicBezTo>
                    <a:pt x="50" y="130"/>
                    <a:pt x="51" y="134"/>
                    <a:pt x="53" y="134"/>
                  </a:cubicBezTo>
                  <a:cubicBezTo>
                    <a:pt x="55" y="134"/>
                    <a:pt x="53" y="130"/>
                    <a:pt x="55" y="130"/>
                  </a:cubicBezTo>
                  <a:cubicBezTo>
                    <a:pt x="56" y="129"/>
                    <a:pt x="58" y="130"/>
                    <a:pt x="60" y="130"/>
                  </a:cubicBezTo>
                  <a:cubicBezTo>
                    <a:pt x="62" y="131"/>
                    <a:pt x="63" y="133"/>
                    <a:pt x="65" y="132"/>
                  </a:cubicBezTo>
                  <a:cubicBezTo>
                    <a:pt x="66" y="132"/>
                    <a:pt x="67" y="130"/>
                    <a:pt x="69" y="129"/>
                  </a:cubicBezTo>
                  <a:cubicBezTo>
                    <a:pt x="71" y="128"/>
                    <a:pt x="74" y="128"/>
                    <a:pt x="77" y="127"/>
                  </a:cubicBezTo>
                  <a:cubicBezTo>
                    <a:pt x="79" y="126"/>
                    <a:pt x="83" y="126"/>
                    <a:pt x="85" y="124"/>
                  </a:cubicBezTo>
                  <a:cubicBezTo>
                    <a:pt x="86" y="122"/>
                    <a:pt x="82" y="120"/>
                    <a:pt x="83" y="118"/>
                  </a:cubicBezTo>
                  <a:cubicBezTo>
                    <a:pt x="84" y="116"/>
                    <a:pt x="88" y="117"/>
                    <a:pt x="90" y="115"/>
                  </a:cubicBezTo>
                  <a:cubicBezTo>
                    <a:pt x="91" y="114"/>
                    <a:pt x="89" y="112"/>
                    <a:pt x="90" y="111"/>
                  </a:cubicBezTo>
                  <a:cubicBezTo>
                    <a:pt x="91" y="111"/>
                    <a:pt x="94" y="112"/>
                    <a:pt x="95" y="111"/>
                  </a:cubicBezTo>
                  <a:cubicBezTo>
                    <a:pt x="95" y="111"/>
                    <a:pt x="95" y="109"/>
                    <a:pt x="95" y="108"/>
                  </a:cubicBezTo>
                  <a:cubicBezTo>
                    <a:pt x="93" y="106"/>
                    <a:pt x="91" y="103"/>
                    <a:pt x="88" y="101"/>
                  </a:cubicBezTo>
                  <a:cubicBezTo>
                    <a:pt x="86" y="100"/>
                    <a:pt x="84" y="99"/>
                    <a:pt x="82" y="97"/>
                  </a:cubicBezTo>
                  <a:cubicBezTo>
                    <a:pt x="80" y="95"/>
                    <a:pt x="79" y="93"/>
                    <a:pt x="78" y="90"/>
                  </a:cubicBezTo>
                  <a:cubicBezTo>
                    <a:pt x="77" y="89"/>
                    <a:pt x="79" y="87"/>
                    <a:pt x="78" y="86"/>
                  </a:cubicBezTo>
                  <a:cubicBezTo>
                    <a:pt x="77" y="84"/>
                    <a:pt x="74" y="83"/>
                    <a:pt x="73" y="81"/>
                  </a:cubicBezTo>
                  <a:cubicBezTo>
                    <a:pt x="73" y="80"/>
                    <a:pt x="75" y="81"/>
                    <a:pt x="76" y="80"/>
                  </a:cubicBezTo>
                  <a:cubicBezTo>
                    <a:pt x="78" y="80"/>
                    <a:pt x="79" y="79"/>
                    <a:pt x="80" y="79"/>
                  </a:cubicBezTo>
                  <a:cubicBezTo>
                    <a:pt x="82" y="78"/>
                    <a:pt x="85" y="77"/>
                    <a:pt x="87" y="77"/>
                  </a:cubicBezTo>
                  <a:cubicBezTo>
                    <a:pt x="89" y="76"/>
                    <a:pt x="91" y="75"/>
                    <a:pt x="94" y="74"/>
                  </a:cubicBezTo>
                  <a:cubicBezTo>
                    <a:pt x="96" y="73"/>
                    <a:pt x="98" y="72"/>
                    <a:pt x="100" y="71"/>
                  </a:cubicBezTo>
                  <a:cubicBezTo>
                    <a:pt x="101" y="70"/>
                    <a:pt x="100" y="67"/>
                    <a:pt x="101" y="68"/>
                  </a:cubicBezTo>
                  <a:cubicBezTo>
                    <a:pt x="103" y="68"/>
                    <a:pt x="103" y="72"/>
                    <a:pt x="105" y="72"/>
                  </a:cubicBezTo>
                  <a:cubicBezTo>
                    <a:pt x="107" y="73"/>
                    <a:pt x="106" y="70"/>
                    <a:pt x="107" y="68"/>
                  </a:cubicBezTo>
                  <a:cubicBezTo>
                    <a:pt x="107" y="67"/>
                    <a:pt x="108" y="66"/>
                    <a:pt x="107" y="65"/>
                  </a:cubicBezTo>
                  <a:cubicBezTo>
                    <a:pt x="107" y="63"/>
                    <a:pt x="105" y="62"/>
                    <a:pt x="104" y="61"/>
                  </a:cubicBezTo>
                  <a:cubicBezTo>
                    <a:pt x="103" y="59"/>
                    <a:pt x="102" y="57"/>
                    <a:pt x="102" y="56"/>
                  </a:cubicBezTo>
                  <a:cubicBezTo>
                    <a:pt x="102" y="54"/>
                    <a:pt x="104" y="53"/>
                    <a:pt x="104" y="51"/>
                  </a:cubicBezTo>
                  <a:cubicBezTo>
                    <a:pt x="104" y="49"/>
                    <a:pt x="102" y="48"/>
                    <a:pt x="101" y="46"/>
                  </a:cubicBezTo>
                  <a:cubicBezTo>
                    <a:pt x="101" y="45"/>
                    <a:pt x="103" y="44"/>
                    <a:pt x="102" y="43"/>
                  </a:cubicBezTo>
                  <a:cubicBezTo>
                    <a:pt x="101" y="40"/>
                    <a:pt x="98" y="39"/>
                    <a:pt x="97" y="36"/>
                  </a:cubicBezTo>
                  <a:cubicBezTo>
                    <a:pt x="97" y="33"/>
                    <a:pt x="100" y="31"/>
                    <a:pt x="100" y="28"/>
                  </a:cubicBezTo>
                  <a:cubicBezTo>
                    <a:pt x="100" y="26"/>
                    <a:pt x="99" y="24"/>
                    <a:pt x="98" y="2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87" name="Freeform 2654"/>
            <p:cNvSpPr>
              <a:spLocks noChangeAspect="1"/>
            </p:cNvSpPr>
            <p:nvPr/>
          </p:nvSpPr>
          <p:spPr bwMode="auto">
            <a:xfrm>
              <a:off x="16340921" y="6084513"/>
              <a:ext cx="449518" cy="535873"/>
            </a:xfrm>
            <a:custGeom>
              <a:avLst/>
              <a:gdLst>
                <a:gd name="T0" fmla="*/ 63 w 56"/>
                <a:gd name="T1" fmla="*/ 39 h 72"/>
                <a:gd name="T2" fmla="*/ 67 w 56"/>
                <a:gd name="T3" fmla="*/ 54 h 72"/>
                <a:gd name="T4" fmla="*/ 61 w 56"/>
                <a:gd name="T5" fmla="*/ 69 h 72"/>
                <a:gd name="T6" fmla="*/ 50 w 56"/>
                <a:gd name="T7" fmla="*/ 70 h 72"/>
                <a:gd name="T8" fmla="*/ 35 w 56"/>
                <a:gd name="T9" fmla="*/ 79 h 72"/>
                <a:gd name="T10" fmla="*/ 17 w 56"/>
                <a:gd name="T11" fmla="*/ 85 h 72"/>
                <a:gd name="T12" fmla="*/ 16 w 56"/>
                <a:gd name="T13" fmla="*/ 81 h 72"/>
                <a:gd name="T14" fmla="*/ 12 w 56"/>
                <a:gd name="T15" fmla="*/ 79 h 72"/>
                <a:gd name="T16" fmla="*/ 6 w 56"/>
                <a:gd name="T17" fmla="*/ 74 h 72"/>
                <a:gd name="T18" fmla="*/ 2 w 56"/>
                <a:gd name="T19" fmla="*/ 71 h 72"/>
                <a:gd name="T20" fmla="*/ 12 w 56"/>
                <a:gd name="T21" fmla="*/ 68 h 72"/>
                <a:gd name="T22" fmla="*/ 20 w 56"/>
                <a:gd name="T23" fmla="*/ 62 h 72"/>
                <a:gd name="T24" fmla="*/ 23 w 56"/>
                <a:gd name="T25" fmla="*/ 58 h 72"/>
                <a:gd name="T26" fmla="*/ 14 w 56"/>
                <a:gd name="T27" fmla="*/ 59 h 72"/>
                <a:gd name="T28" fmla="*/ 20 w 56"/>
                <a:gd name="T29" fmla="*/ 51 h 72"/>
                <a:gd name="T30" fmla="*/ 23 w 56"/>
                <a:gd name="T31" fmla="*/ 45 h 72"/>
                <a:gd name="T32" fmla="*/ 18 w 56"/>
                <a:gd name="T33" fmla="*/ 42 h 72"/>
                <a:gd name="T34" fmla="*/ 14 w 56"/>
                <a:gd name="T35" fmla="*/ 47 h 72"/>
                <a:gd name="T36" fmla="*/ 10 w 56"/>
                <a:gd name="T37" fmla="*/ 39 h 72"/>
                <a:gd name="T38" fmla="*/ 16 w 56"/>
                <a:gd name="T39" fmla="*/ 33 h 72"/>
                <a:gd name="T40" fmla="*/ 13 w 56"/>
                <a:gd name="T41" fmla="*/ 29 h 72"/>
                <a:gd name="T42" fmla="*/ 14 w 56"/>
                <a:gd name="T43" fmla="*/ 23 h 72"/>
                <a:gd name="T44" fmla="*/ 24 w 56"/>
                <a:gd name="T45" fmla="*/ 27 h 72"/>
                <a:gd name="T46" fmla="*/ 31 w 56"/>
                <a:gd name="T47" fmla="*/ 25 h 72"/>
                <a:gd name="T48" fmla="*/ 36 w 56"/>
                <a:gd name="T49" fmla="*/ 18 h 72"/>
                <a:gd name="T50" fmla="*/ 29 w 56"/>
                <a:gd name="T51" fmla="*/ 13 h 72"/>
                <a:gd name="T52" fmla="*/ 36 w 56"/>
                <a:gd name="T53" fmla="*/ 5 h 72"/>
                <a:gd name="T54" fmla="*/ 48 w 56"/>
                <a:gd name="T55" fmla="*/ 0 h 72"/>
                <a:gd name="T56" fmla="*/ 49 w 56"/>
                <a:gd name="T57" fmla="*/ 10 h 72"/>
                <a:gd name="T58" fmla="*/ 41 w 56"/>
                <a:gd name="T59" fmla="*/ 13 h 72"/>
                <a:gd name="T60" fmla="*/ 36 w 56"/>
                <a:gd name="T61" fmla="*/ 19 h 72"/>
                <a:gd name="T62" fmla="*/ 49 w 56"/>
                <a:gd name="T63" fmla="*/ 28 h 72"/>
                <a:gd name="T64" fmla="*/ 50 w 56"/>
                <a:gd name="T65" fmla="*/ 22 h 72"/>
                <a:gd name="T66" fmla="*/ 57 w 56"/>
                <a:gd name="T67" fmla="*/ 27 h 72"/>
                <a:gd name="T68" fmla="*/ 65 w 56"/>
                <a:gd name="T69" fmla="*/ 34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
                <a:gd name="T106" fmla="*/ 0 h 72"/>
                <a:gd name="T107" fmla="*/ 56 w 5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 h="72">
                  <a:moveTo>
                    <a:pt x="54" y="28"/>
                  </a:moveTo>
                  <a:cubicBezTo>
                    <a:pt x="54" y="29"/>
                    <a:pt x="53" y="30"/>
                    <a:pt x="53" y="32"/>
                  </a:cubicBezTo>
                  <a:cubicBezTo>
                    <a:pt x="54" y="33"/>
                    <a:pt x="55" y="34"/>
                    <a:pt x="55" y="36"/>
                  </a:cubicBezTo>
                  <a:cubicBezTo>
                    <a:pt x="56" y="39"/>
                    <a:pt x="56" y="42"/>
                    <a:pt x="56" y="45"/>
                  </a:cubicBezTo>
                  <a:cubicBezTo>
                    <a:pt x="55" y="47"/>
                    <a:pt x="54" y="48"/>
                    <a:pt x="54" y="50"/>
                  </a:cubicBezTo>
                  <a:cubicBezTo>
                    <a:pt x="53" y="53"/>
                    <a:pt x="53" y="56"/>
                    <a:pt x="51" y="57"/>
                  </a:cubicBezTo>
                  <a:cubicBezTo>
                    <a:pt x="50" y="58"/>
                    <a:pt x="47" y="57"/>
                    <a:pt x="46" y="57"/>
                  </a:cubicBezTo>
                  <a:cubicBezTo>
                    <a:pt x="44" y="57"/>
                    <a:pt x="43" y="58"/>
                    <a:pt x="42" y="58"/>
                  </a:cubicBezTo>
                  <a:cubicBezTo>
                    <a:pt x="40" y="59"/>
                    <a:pt x="39" y="60"/>
                    <a:pt x="37" y="60"/>
                  </a:cubicBezTo>
                  <a:cubicBezTo>
                    <a:pt x="34" y="62"/>
                    <a:pt x="32" y="63"/>
                    <a:pt x="29" y="65"/>
                  </a:cubicBezTo>
                  <a:cubicBezTo>
                    <a:pt x="26" y="66"/>
                    <a:pt x="24" y="68"/>
                    <a:pt x="21" y="69"/>
                  </a:cubicBezTo>
                  <a:cubicBezTo>
                    <a:pt x="19" y="70"/>
                    <a:pt x="16" y="69"/>
                    <a:pt x="14" y="70"/>
                  </a:cubicBezTo>
                  <a:cubicBezTo>
                    <a:pt x="13" y="70"/>
                    <a:pt x="11" y="72"/>
                    <a:pt x="10" y="71"/>
                  </a:cubicBezTo>
                  <a:cubicBezTo>
                    <a:pt x="9" y="69"/>
                    <a:pt x="14" y="68"/>
                    <a:pt x="13" y="67"/>
                  </a:cubicBezTo>
                  <a:cubicBezTo>
                    <a:pt x="11" y="66"/>
                    <a:pt x="8" y="70"/>
                    <a:pt x="7" y="69"/>
                  </a:cubicBezTo>
                  <a:cubicBezTo>
                    <a:pt x="6" y="67"/>
                    <a:pt x="11" y="66"/>
                    <a:pt x="10" y="65"/>
                  </a:cubicBezTo>
                  <a:cubicBezTo>
                    <a:pt x="9" y="63"/>
                    <a:pt x="5" y="66"/>
                    <a:pt x="3" y="65"/>
                  </a:cubicBezTo>
                  <a:cubicBezTo>
                    <a:pt x="2" y="64"/>
                    <a:pt x="4" y="62"/>
                    <a:pt x="5" y="61"/>
                  </a:cubicBezTo>
                  <a:cubicBezTo>
                    <a:pt x="7" y="60"/>
                    <a:pt x="12" y="60"/>
                    <a:pt x="10" y="59"/>
                  </a:cubicBezTo>
                  <a:cubicBezTo>
                    <a:pt x="8" y="58"/>
                    <a:pt x="4" y="61"/>
                    <a:pt x="2" y="59"/>
                  </a:cubicBezTo>
                  <a:cubicBezTo>
                    <a:pt x="0" y="58"/>
                    <a:pt x="5" y="57"/>
                    <a:pt x="7" y="56"/>
                  </a:cubicBezTo>
                  <a:cubicBezTo>
                    <a:pt x="8" y="56"/>
                    <a:pt x="9" y="57"/>
                    <a:pt x="10" y="56"/>
                  </a:cubicBezTo>
                  <a:cubicBezTo>
                    <a:pt x="11" y="55"/>
                    <a:pt x="10" y="53"/>
                    <a:pt x="11" y="52"/>
                  </a:cubicBezTo>
                  <a:cubicBezTo>
                    <a:pt x="13" y="51"/>
                    <a:pt x="15" y="51"/>
                    <a:pt x="17" y="51"/>
                  </a:cubicBezTo>
                  <a:cubicBezTo>
                    <a:pt x="19" y="50"/>
                    <a:pt x="21" y="51"/>
                    <a:pt x="23" y="49"/>
                  </a:cubicBezTo>
                  <a:cubicBezTo>
                    <a:pt x="23" y="48"/>
                    <a:pt x="20" y="48"/>
                    <a:pt x="19" y="48"/>
                  </a:cubicBezTo>
                  <a:cubicBezTo>
                    <a:pt x="18" y="48"/>
                    <a:pt x="17" y="49"/>
                    <a:pt x="15" y="49"/>
                  </a:cubicBezTo>
                  <a:cubicBezTo>
                    <a:pt x="14" y="50"/>
                    <a:pt x="12" y="51"/>
                    <a:pt x="12" y="49"/>
                  </a:cubicBezTo>
                  <a:cubicBezTo>
                    <a:pt x="12" y="48"/>
                    <a:pt x="14" y="47"/>
                    <a:pt x="15" y="46"/>
                  </a:cubicBezTo>
                  <a:cubicBezTo>
                    <a:pt x="16" y="44"/>
                    <a:pt x="16" y="43"/>
                    <a:pt x="17" y="42"/>
                  </a:cubicBezTo>
                  <a:cubicBezTo>
                    <a:pt x="18" y="41"/>
                    <a:pt x="20" y="41"/>
                    <a:pt x="21" y="40"/>
                  </a:cubicBezTo>
                  <a:cubicBezTo>
                    <a:pt x="21" y="39"/>
                    <a:pt x="19" y="38"/>
                    <a:pt x="19" y="37"/>
                  </a:cubicBezTo>
                  <a:cubicBezTo>
                    <a:pt x="18" y="36"/>
                    <a:pt x="17" y="35"/>
                    <a:pt x="16" y="34"/>
                  </a:cubicBezTo>
                  <a:cubicBezTo>
                    <a:pt x="16" y="34"/>
                    <a:pt x="14" y="35"/>
                    <a:pt x="15" y="35"/>
                  </a:cubicBezTo>
                  <a:cubicBezTo>
                    <a:pt x="15" y="37"/>
                    <a:pt x="20" y="38"/>
                    <a:pt x="19" y="39"/>
                  </a:cubicBezTo>
                  <a:cubicBezTo>
                    <a:pt x="17" y="41"/>
                    <a:pt x="14" y="39"/>
                    <a:pt x="12" y="39"/>
                  </a:cubicBezTo>
                  <a:cubicBezTo>
                    <a:pt x="11" y="38"/>
                    <a:pt x="9" y="37"/>
                    <a:pt x="9" y="36"/>
                  </a:cubicBezTo>
                  <a:cubicBezTo>
                    <a:pt x="8" y="35"/>
                    <a:pt x="8" y="33"/>
                    <a:pt x="8" y="32"/>
                  </a:cubicBezTo>
                  <a:cubicBezTo>
                    <a:pt x="9" y="31"/>
                    <a:pt x="12" y="30"/>
                    <a:pt x="13" y="29"/>
                  </a:cubicBezTo>
                  <a:cubicBezTo>
                    <a:pt x="14" y="28"/>
                    <a:pt x="14" y="27"/>
                    <a:pt x="13" y="27"/>
                  </a:cubicBezTo>
                  <a:cubicBezTo>
                    <a:pt x="12" y="26"/>
                    <a:pt x="10" y="28"/>
                    <a:pt x="10" y="27"/>
                  </a:cubicBezTo>
                  <a:cubicBezTo>
                    <a:pt x="9" y="26"/>
                    <a:pt x="11" y="25"/>
                    <a:pt x="11" y="24"/>
                  </a:cubicBezTo>
                  <a:cubicBezTo>
                    <a:pt x="11" y="22"/>
                    <a:pt x="9" y="21"/>
                    <a:pt x="9" y="20"/>
                  </a:cubicBezTo>
                  <a:cubicBezTo>
                    <a:pt x="10" y="19"/>
                    <a:pt x="11" y="19"/>
                    <a:pt x="12" y="19"/>
                  </a:cubicBezTo>
                  <a:cubicBezTo>
                    <a:pt x="14" y="19"/>
                    <a:pt x="17" y="19"/>
                    <a:pt x="19" y="19"/>
                  </a:cubicBezTo>
                  <a:cubicBezTo>
                    <a:pt x="19" y="20"/>
                    <a:pt x="19" y="21"/>
                    <a:pt x="20" y="22"/>
                  </a:cubicBezTo>
                  <a:cubicBezTo>
                    <a:pt x="21" y="22"/>
                    <a:pt x="21" y="20"/>
                    <a:pt x="22" y="20"/>
                  </a:cubicBezTo>
                  <a:cubicBezTo>
                    <a:pt x="24" y="20"/>
                    <a:pt x="25" y="22"/>
                    <a:pt x="26" y="21"/>
                  </a:cubicBezTo>
                  <a:cubicBezTo>
                    <a:pt x="27" y="21"/>
                    <a:pt x="27" y="19"/>
                    <a:pt x="27" y="18"/>
                  </a:cubicBezTo>
                  <a:cubicBezTo>
                    <a:pt x="28" y="17"/>
                    <a:pt x="30" y="16"/>
                    <a:pt x="30" y="15"/>
                  </a:cubicBezTo>
                  <a:cubicBezTo>
                    <a:pt x="29" y="13"/>
                    <a:pt x="26" y="15"/>
                    <a:pt x="24" y="14"/>
                  </a:cubicBezTo>
                  <a:cubicBezTo>
                    <a:pt x="23" y="13"/>
                    <a:pt x="24" y="12"/>
                    <a:pt x="24" y="11"/>
                  </a:cubicBezTo>
                  <a:cubicBezTo>
                    <a:pt x="26" y="9"/>
                    <a:pt x="28" y="9"/>
                    <a:pt x="30" y="8"/>
                  </a:cubicBezTo>
                  <a:cubicBezTo>
                    <a:pt x="30" y="7"/>
                    <a:pt x="29" y="5"/>
                    <a:pt x="30" y="4"/>
                  </a:cubicBezTo>
                  <a:cubicBezTo>
                    <a:pt x="32" y="3"/>
                    <a:pt x="35" y="4"/>
                    <a:pt x="38" y="3"/>
                  </a:cubicBezTo>
                  <a:cubicBezTo>
                    <a:pt x="39" y="3"/>
                    <a:pt x="39" y="0"/>
                    <a:pt x="40" y="0"/>
                  </a:cubicBezTo>
                  <a:cubicBezTo>
                    <a:pt x="42" y="0"/>
                    <a:pt x="43" y="2"/>
                    <a:pt x="45" y="3"/>
                  </a:cubicBezTo>
                  <a:cubicBezTo>
                    <a:pt x="43" y="4"/>
                    <a:pt x="42" y="6"/>
                    <a:pt x="41" y="8"/>
                  </a:cubicBezTo>
                  <a:cubicBezTo>
                    <a:pt x="40" y="9"/>
                    <a:pt x="39" y="11"/>
                    <a:pt x="38" y="11"/>
                  </a:cubicBezTo>
                  <a:cubicBezTo>
                    <a:pt x="37" y="12"/>
                    <a:pt x="35" y="10"/>
                    <a:pt x="34" y="11"/>
                  </a:cubicBezTo>
                  <a:cubicBezTo>
                    <a:pt x="33" y="12"/>
                    <a:pt x="35" y="13"/>
                    <a:pt x="35" y="14"/>
                  </a:cubicBezTo>
                  <a:cubicBezTo>
                    <a:pt x="34" y="15"/>
                    <a:pt x="30" y="15"/>
                    <a:pt x="30" y="16"/>
                  </a:cubicBezTo>
                  <a:cubicBezTo>
                    <a:pt x="31" y="19"/>
                    <a:pt x="33" y="20"/>
                    <a:pt x="35" y="22"/>
                  </a:cubicBezTo>
                  <a:cubicBezTo>
                    <a:pt x="37" y="23"/>
                    <a:pt x="39" y="23"/>
                    <a:pt x="41" y="23"/>
                  </a:cubicBezTo>
                  <a:cubicBezTo>
                    <a:pt x="42" y="23"/>
                    <a:pt x="43" y="22"/>
                    <a:pt x="43" y="21"/>
                  </a:cubicBezTo>
                  <a:cubicBezTo>
                    <a:pt x="44" y="20"/>
                    <a:pt x="42" y="19"/>
                    <a:pt x="42" y="18"/>
                  </a:cubicBezTo>
                  <a:cubicBezTo>
                    <a:pt x="43" y="18"/>
                    <a:pt x="44" y="18"/>
                    <a:pt x="45" y="18"/>
                  </a:cubicBezTo>
                  <a:cubicBezTo>
                    <a:pt x="47" y="19"/>
                    <a:pt x="47" y="21"/>
                    <a:pt x="48" y="22"/>
                  </a:cubicBezTo>
                  <a:cubicBezTo>
                    <a:pt x="50" y="23"/>
                    <a:pt x="51" y="24"/>
                    <a:pt x="52" y="25"/>
                  </a:cubicBezTo>
                  <a:cubicBezTo>
                    <a:pt x="53" y="25"/>
                    <a:pt x="53" y="27"/>
                    <a:pt x="54" y="28"/>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88" name="Freeform 2655"/>
            <p:cNvSpPr>
              <a:spLocks noChangeAspect="1"/>
            </p:cNvSpPr>
            <p:nvPr/>
          </p:nvSpPr>
          <p:spPr bwMode="auto">
            <a:xfrm>
              <a:off x="16582327" y="6116505"/>
              <a:ext cx="249732" cy="175958"/>
            </a:xfrm>
            <a:custGeom>
              <a:avLst/>
              <a:gdLst>
                <a:gd name="T0" fmla="*/ 29 w 31"/>
                <a:gd name="T1" fmla="*/ 30 h 25"/>
                <a:gd name="T2" fmla="*/ 31 w 31"/>
                <a:gd name="T3" fmla="*/ 24 h 25"/>
                <a:gd name="T4" fmla="*/ 36 w 31"/>
                <a:gd name="T5" fmla="*/ 22 h 25"/>
                <a:gd name="T6" fmla="*/ 36 w 31"/>
                <a:gd name="T7" fmla="*/ 16 h 25"/>
                <a:gd name="T8" fmla="*/ 35 w 31"/>
                <a:gd name="T9" fmla="*/ 10 h 25"/>
                <a:gd name="T10" fmla="*/ 32 w 31"/>
                <a:gd name="T11" fmla="*/ 2 h 25"/>
                <a:gd name="T12" fmla="*/ 26 w 31"/>
                <a:gd name="T13" fmla="*/ 0 h 25"/>
                <a:gd name="T14" fmla="*/ 20 w 31"/>
                <a:gd name="T15" fmla="*/ 1 h 25"/>
                <a:gd name="T16" fmla="*/ 18 w 31"/>
                <a:gd name="T17" fmla="*/ 0 h 25"/>
                <a:gd name="T18" fmla="*/ 13 w 31"/>
                <a:gd name="T19" fmla="*/ 6 h 25"/>
                <a:gd name="T20" fmla="*/ 10 w 31"/>
                <a:gd name="T21" fmla="*/ 10 h 25"/>
                <a:gd name="T22" fmla="*/ 5 w 31"/>
                <a:gd name="T23" fmla="*/ 10 h 25"/>
                <a:gd name="T24" fmla="*/ 6 w 31"/>
                <a:gd name="T25" fmla="*/ 13 h 25"/>
                <a:gd name="T26" fmla="*/ 0 w 31"/>
                <a:gd name="T27" fmla="*/ 16 h 25"/>
                <a:gd name="T28" fmla="*/ 6 w 31"/>
                <a:gd name="T29" fmla="*/ 23 h 25"/>
                <a:gd name="T30" fmla="*/ 13 w 31"/>
                <a:gd name="T31" fmla="*/ 24 h 25"/>
                <a:gd name="T32" fmla="*/ 16 w 31"/>
                <a:gd name="T33" fmla="*/ 22 h 25"/>
                <a:gd name="T34" fmla="*/ 14 w 31"/>
                <a:gd name="T35" fmla="*/ 18 h 25"/>
                <a:gd name="T36" fmla="*/ 18 w 31"/>
                <a:gd name="T37" fmla="*/ 18 h 25"/>
                <a:gd name="T38" fmla="*/ 21 w 31"/>
                <a:gd name="T39" fmla="*/ 23 h 25"/>
                <a:gd name="T40" fmla="*/ 26 w 31"/>
                <a:gd name="T41" fmla="*/ 26 h 25"/>
                <a:gd name="T42" fmla="*/ 29 w 31"/>
                <a:gd name="T43" fmla="*/ 30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25"/>
                <a:gd name="T68" fmla="*/ 31 w 31"/>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25">
                  <a:moveTo>
                    <a:pt x="24" y="25"/>
                  </a:moveTo>
                  <a:lnTo>
                    <a:pt x="26" y="20"/>
                  </a:lnTo>
                  <a:cubicBezTo>
                    <a:pt x="27" y="19"/>
                    <a:pt x="30" y="20"/>
                    <a:pt x="30" y="18"/>
                  </a:cubicBezTo>
                  <a:cubicBezTo>
                    <a:pt x="31" y="17"/>
                    <a:pt x="30" y="15"/>
                    <a:pt x="30" y="13"/>
                  </a:cubicBezTo>
                  <a:cubicBezTo>
                    <a:pt x="30" y="11"/>
                    <a:pt x="29" y="9"/>
                    <a:pt x="29" y="8"/>
                  </a:cubicBezTo>
                  <a:cubicBezTo>
                    <a:pt x="28" y="6"/>
                    <a:pt x="28" y="4"/>
                    <a:pt x="27" y="2"/>
                  </a:cubicBezTo>
                  <a:cubicBezTo>
                    <a:pt x="26" y="1"/>
                    <a:pt x="24" y="0"/>
                    <a:pt x="22" y="0"/>
                  </a:cubicBezTo>
                  <a:cubicBezTo>
                    <a:pt x="21" y="0"/>
                    <a:pt x="19" y="1"/>
                    <a:pt x="17" y="1"/>
                  </a:cubicBezTo>
                  <a:cubicBezTo>
                    <a:pt x="16" y="1"/>
                    <a:pt x="15" y="0"/>
                    <a:pt x="15" y="0"/>
                  </a:cubicBezTo>
                  <a:cubicBezTo>
                    <a:pt x="13" y="1"/>
                    <a:pt x="12" y="3"/>
                    <a:pt x="11" y="5"/>
                  </a:cubicBezTo>
                  <a:cubicBezTo>
                    <a:pt x="10" y="6"/>
                    <a:pt x="9" y="8"/>
                    <a:pt x="8" y="8"/>
                  </a:cubicBezTo>
                  <a:cubicBezTo>
                    <a:pt x="7" y="9"/>
                    <a:pt x="5" y="7"/>
                    <a:pt x="4" y="8"/>
                  </a:cubicBezTo>
                  <a:cubicBezTo>
                    <a:pt x="3" y="9"/>
                    <a:pt x="5" y="10"/>
                    <a:pt x="5" y="11"/>
                  </a:cubicBezTo>
                  <a:cubicBezTo>
                    <a:pt x="4" y="12"/>
                    <a:pt x="0" y="12"/>
                    <a:pt x="0" y="13"/>
                  </a:cubicBezTo>
                  <a:cubicBezTo>
                    <a:pt x="1" y="16"/>
                    <a:pt x="3" y="17"/>
                    <a:pt x="5" y="19"/>
                  </a:cubicBezTo>
                  <a:cubicBezTo>
                    <a:pt x="7" y="20"/>
                    <a:pt x="9" y="20"/>
                    <a:pt x="11" y="20"/>
                  </a:cubicBezTo>
                  <a:cubicBezTo>
                    <a:pt x="12" y="20"/>
                    <a:pt x="13" y="19"/>
                    <a:pt x="13" y="18"/>
                  </a:cubicBezTo>
                  <a:cubicBezTo>
                    <a:pt x="14" y="17"/>
                    <a:pt x="12" y="16"/>
                    <a:pt x="12" y="15"/>
                  </a:cubicBezTo>
                  <a:cubicBezTo>
                    <a:pt x="13" y="15"/>
                    <a:pt x="14" y="15"/>
                    <a:pt x="15" y="15"/>
                  </a:cubicBezTo>
                  <a:cubicBezTo>
                    <a:pt x="17" y="16"/>
                    <a:pt x="17" y="18"/>
                    <a:pt x="18" y="19"/>
                  </a:cubicBezTo>
                  <a:cubicBezTo>
                    <a:pt x="20" y="20"/>
                    <a:pt x="21" y="21"/>
                    <a:pt x="22" y="22"/>
                  </a:cubicBezTo>
                  <a:cubicBezTo>
                    <a:pt x="23" y="22"/>
                    <a:pt x="23" y="24"/>
                    <a:pt x="24" y="2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89" name="Freeform 2659"/>
            <p:cNvSpPr>
              <a:spLocks noChangeAspect="1"/>
            </p:cNvSpPr>
            <p:nvPr/>
          </p:nvSpPr>
          <p:spPr bwMode="auto">
            <a:xfrm>
              <a:off x="21527023" y="11203278"/>
              <a:ext cx="1048875" cy="1439653"/>
            </a:xfrm>
            <a:custGeom>
              <a:avLst/>
              <a:gdLst>
                <a:gd name="T0" fmla="*/ 11 w 130"/>
                <a:gd name="T1" fmla="*/ 139 h 196"/>
                <a:gd name="T2" fmla="*/ 7 w 130"/>
                <a:gd name="T3" fmla="*/ 150 h 196"/>
                <a:gd name="T4" fmla="*/ 0 w 130"/>
                <a:gd name="T5" fmla="*/ 158 h 196"/>
                <a:gd name="T6" fmla="*/ 0 w 130"/>
                <a:gd name="T7" fmla="*/ 223 h 196"/>
                <a:gd name="T8" fmla="*/ 10 w 130"/>
                <a:gd name="T9" fmla="*/ 235 h 196"/>
                <a:gd name="T10" fmla="*/ 16 w 130"/>
                <a:gd name="T11" fmla="*/ 221 h 196"/>
                <a:gd name="T12" fmla="*/ 31 w 130"/>
                <a:gd name="T13" fmla="*/ 205 h 196"/>
                <a:gd name="T14" fmla="*/ 46 w 130"/>
                <a:gd name="T15" fmla="*/ 189 h 196"/>
                <a:gd name="T16" fmla="*/ 52 w 130"/>
                <a:gd name="T17" fmla="*/ 186 h 196"/>
                <a:gd name="T18" fmla="*/ 56 w 130"/>
                <a:gd name="T19" fmla="*/ 179 h 196"/>
                <a:gd name="T20" fmla="*/ 70 w 130"/>
                <a:gd name="T21" fmla="*/ 171 h 196"/>
                <a:gd name="T22" fmla="*/ 79 w 130"/>
                <a:gd name="T23" fmla="*/ 167 h 196"/>
                <a:gd name="T24" fmla="*/ 90 w 130"/>
                <a:gd name="T25" fmla="*/ 153 h 196"/>
                <a:gd name="T26" fmla="*/ 101 w 130"/>
                <a:gd name="T27" fmla="*/ 139 h 196"/>
                <a:gd name="T28" fmla="*/ 110 w 130"/>
                <a:gd name="T29" fmla="*/ 122 h 196"/>
                <a:gd name="T30" fmla="*/ 125 w 130"/>
                <a:gd name="T31" fmla="*/ 101 h 196"/>
                <a:gd name="T32" fmla="*/ 124 w 130"/>
                <a:gd name="T33" fmla="*/ 96 h 196"/>
                <a:gd name="T34" fmla="*/ 136 w 130"/>
                <a:gd name="T35" fmla="*/ 76 h 196"/>
                <a:gd name="T36" fmla="*/ 134 w 130"/>
                <a:gd name="T37" fmla="*/ 71 h 196"/>
                <a:gd name="T38" fmla="*/ 140 w 130"/>
                <a:gd name="T39" fmla="*/ 66 h 196"/>
                <a:gd name="T40" fmla="*/ 145 w 130"/>
                <a:gd name="T41" fmla="*/ 54 h 196"/>
                <a:gd name="T42" fmla="*/ 150 w 130"/>
                <a:gd name="T43" fmla="*/ 43 h 196"/>
                <a:gd name="T44" fmla="*/ 150 w 130"/>
                <a:gd name="T45" fmla="*/ 30 h 196"/>
                <a:gd name="T46" fmla="*/ 154 w 130"/>
                <a:gd name="T47" fmla="*/ 23 h 196"/>
                <a:gd name="T48" fmla="*/ 152 w 130"/>
                <a:gd name="T49" fmla="*/ 12 h 196"/>
                <a:gd name="T50" fmla="*/ 155 w 130"/>
                <a:gd name="T51" fmla="*/ 2 h 196"/>
                <a:gd name="T52" fmla="*/ 148 w 130"/>
                <a:gd name="T53" fmla="*/ 0 h 196"/>
                <a:gd name="T54" fmla="*/ 144 w 130"/>
                <a:gd name="T55" fmla="*/ 1 h 196"/>
                <a:gd name="T56" fmla="*/ 139 w 130"/>
                <a:gd name="T57" fmla="*/ 6 h 196"/>
                <a:gd name="T58" fmla="*/ 127 w 130"/>
                <a:gd name="T59" fmla="*/ 10 h 196"/>
                <a:gd name="T60" fmla="*/ 120 w 130"/>
                <a:gd name="T61" fmla="*/ 13 h 196"/>
                <a:gd name="T62" fmla="*/ 113 w 130"/>
                <a:gd name="T63" fmla="*/ 11 h 196"/>
                <a:gd name="T64" fmla="*/ 107 w 130"/>
                <a:gd name="T65" fmla="*/ 14 h 196"/>
                <a:gd name="T66" fmla="*/ 96 w 130"/>
                <a:gd name="T67" fmla="*/ 14 h 196"/>
                <a:gd name="T68" fmla="*/ 88 w 130"/>
                <a:gd name="T69" fmla="*/ 19 h 196"/>
                <a:gd name="T70" fmla="*/ 77 w 130"/>
                <a:gd name="T71" fmla="*/ 23 h 196"/>
                <a:gd name="T72" fmla="*/ 71 w 130"/>
                <a:gd name="T73" fmla="*/ 22 h 196"/>
                <a:gd name="T74" fmla="*/ 59 w 130"/>
                <a:gd name="T75" fmla="*/ 26 h 196"/>
                <a:gd name="T76" fmla="*/ 47 w 130"/>
                <a:gd name="T77" fmla="*/ 25 h 196"/>
                <a:gd name="T78" fmla="*/ 41 w 130"/>
                <a:gd name="T79" fmla="*/ 19 h 196"/>
                <a:gd name="T80" fmla="*/ 41 w 130"/>
                <a:gd name="T81" fmla="*/ 14 h 196"/>
                <a:gd name="T82" fmla="*/ 35 w 130"/>
                <a:gd name="T83" fmla="*/ 12 h 196"/>
                <a:gd name="T84" fmla="*/ 31 w 130"/>
                <a:gd name="T85" fmla="*/ 14 h 196"/>
                <a:gd name="T86" fmla="*/ 28 w 130"/>
                <a:gd name="T87" fmla="*/ 17 h 196"/>
                <a:gd name="T88" fmla="*/ 22 w 130"/>
                <a:gd name="T89" fmla="*/ 28 h 196"/>
                <a:gd name="T90" fmla="*/ 31 w 130"/>
                <a:gd name="T91" fmla="*/ 37 h 196"/>
                <a:gd name="T92" fmla="*/ 34 w 130"/>
                <a:gd name="T93" fmla="*/ 43 h 196"/>
                <a:gd name="T94" fmla="*/ 41 w 130"/>
                <a:gd name="T95" fmla="*/ 50 h 196"/>
                <a:gd name="T96" fmla="*/ 90 w 130"/>
                <a:gd name="T97" fmla="*/ 70 h 196"/>
                <a:gd name="T98" fmla="*/ 104 w 130"/>
                <a:gd name="T99" fmla="*/ 67 h 196"/>
                <a:gd name="T100" fmla="*/ 60 w 130"/>
                <a:gd name="T101" fmla="*/ 121 h 196"/>
                <a:gd name="T102" fmla="*/ 43 w 130"/>
                <a:gd name="T103" fmla="*/ 122 h 196"/>
                <a:gd name="T104" fmla="*/ 26 w 130"/>
                <a:gd name="T105" fmla="*/ 129 h 196"/>
                <a:gd name="T106" fmla="*/ 11 w 130"/>
                <a:gd name="T107" fmla="*/ 139 h 1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0"/>
                <a:gd name="T163" fmla="*/ 0 h 196"/>
                <a:gd name="T164" fmla="*/ 130 w 130"/>
                <a:gd name="T165" fmla="*/ 196 h 1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0" h="196">
                  <a:moveTo>
                    <a:pt x="9" y="116"/>
                  </a:moveTo>
                  <a:cubicBezTo>
                    <a:pt x="8" y="119"/>
                    <a:pt x="9" y="123"/>
                    <a:pt x="6" y="125"/>
                  </a:cubicBezTo>
                  <a:lnTo>
                    <a:pt x="0" y="132"/>
                  </a:lnTo>
                  <a:lnTo>
                    <a:pt x="0" y="186"/>
                  </a:lnTo>
                  <a:lnTo>
                    <a:pt x="8" y="196"/>
                  </a:lnTo>
                  <a:cubicBezTo>
                    <a:pt x="9" y="192"/>
                    <a:pt x="11" y="188"/>
                    <a:pt x="13" y="184"/>
                  </a:cubicBezTo>
                  <a:cubicBezTo>
                    <a:pt x="17" y="179"/>
                    <a:pt x="21" y="175"/>
                    <a:pt x="26" y="171"/>
                  </a:cubicBezTo>
                  <a:cubicBezTo>
                    <a:pt x="30" y="166"/>
                    <a:pt x="34" y="162"/>
                    <a:pt x="38" y="158"/>
                  </a:cubicBezTo>
                  <a:cubicBezTo>
                    <a:pt x="39" y="157"/>
                    <a:pt x="41" y="156"/>
                    <a:pt x="43" y="155"/>
                  </a:cubicBezTo>
                  <a:cubicBezTo>
                    <a:pt x="45" y="153"/>
                    <a:pt x="46" y="150"/>
                    <a:pt x="47" y="149"/>
                  </a:cubicBezTo>
                  <a:cubicBezTo>
                    <a:pt x="51" y="146"/>
                    <a:pt x="54" y="145"/>
                    <a:pt x="58" y="143"/>
                  </a:cubicBezTo>
                  <a:cubicBezTo>
                    <a:pt x="61" y="141"/>
                    <a:pt x="64" y="141"/>
                    <a:pt x="66" y="139"/>
                  </a:cubicBezTo>
                  <a:cubicBezTo>
                    <a:pt x="70" y="136"/>
                    <a:pt x="72" y="132"/>
                    <a:pt x="75" y="128"/>
                  </a:cubicBezTo>
                  <a:cubicBezTo>
                    <a:pt x="78" y="124"/>
                    <a:pt x="81" y="120"/>
                    <a:pt x="84" y="116"/>
                  </a:cubicBezTo>
                  <a:cubicBezTo>
                    <a:pt x="87" y="111"/>
                    <a:pt x="90" y="106"/>
                    <a:pt x="92" y="102"/>
                  </a:cubicBezTo>
                  <a:cubicBezTo>
                    <a:pt x="96" y="96"/>
                    <a:pt x="100" y="90"/>
                    <a:pt x="104" y="84"/>
                  </a:cubicBezTo>
                  <a:cubicBezTo>
                    <a:pt x="104" y="83"/>
                    <a:pt x="103" y="81"/>
                    <a:pt x="103" y="80"/>
                  </a:cubicBezTo>
                  <a:cubicBezTo>
                    <a:pt x="106" y="74"/>
                    <a:pt x="110" y="69"/>
                    <a:pt x="113" y="63"/>
                  </a:cubicBezTo>
                  <a:cubicBezTo>
                    <a:pt x="113" y="62"/>
                    <a:pt x="112" y="60"/>
                    <a:pt x="112" y="59"/>
                  </a:cubicBezTo>
                  <a:cubicBezTo>
                    <a:pt x="113" y="58"/>
                    <a:pt x="116" y="57"/>
                    <a:pt x="117" y="55"/>
                  </a:cubicBezTo>
                  <a:cubicBezTo>
                    <a:pt x="119" y="52"/>
                    <a:pt x="120" y="48"/>
                    <a:pt x="121" y="45"/>
                  </a:cubicBezTo>
                  <a:cubicBezTo>
                    <a:pt x="122" y="42"/>
                    <a:pt x="124" y="39"/>
                    <a:pt x="125" y="36"/>
                  </a:cubicBezTo>
                  <a:cubicBezTo>
                    <a:pt x="125" y="32"/>
                    <a:pt x="124" y="28"/>
                    <a:pt x="125" y="25"/>
                  </a:cubicBezTo>
                  <a:cubicBezTo>
                    <a:pt x="125" y="23"/>
                    <a:pt x="128" y="21"/>
                    <a:pt x="128" y="19"/>
                  </a:cubicBezTo>
                  <a:cubicBezTo>
                    <a:pt x="128" y="16"/>
                    <a:pt x="127" y="13"/>
                    <a:pt x="127" y="10"/>
                  </a:cubicBezTo>
                  <a:cubicBezTo>
                    <a:pt x="127" y="7"/>
                    <a:pt x="130" y="5"/>
                    <a:pt x="129" y="2"/>
                  </a:cubicBezTo>
                  <a:cubicBezTo>
                    <a:pt x="128" y="0"/>
                    <a:pt x="125" y="0"/>
                    <a:pt x="123" y="0"/>
                  </a:cubicBezTo>
                  <a:cubicBezTo>
                    <a:pt x="121" y="0"/>
                    <a:pt x="120" y="1"/>
                    <a:pt x="120" y="1"/>
                  </a:cubicBezTo>
                  <a:cubicBezTo>
                    <a:pt x="118" y="2"/>
                    <a:pt x="117" y="4"/>
                    <a:pt x="116" y="5"/>
                  </a:cubicBezTo>
                  <a:cubicBezTo>
                    <a:pt x="113" y="7"/>
                    <a:pt x="109" y="7"/>
                    <a:pt x="106" y="8"/>
                  </a:cubicBezTo>
                  <a:cubicBezTo>
                    <a:pt x="104" y="9"/>
                    <a:pt x="103" y="10"/>
                    <a:pt x="100" y="11"/>
                  </a:cubicBezTo>
                  <a:cubicBezTo>
                    <a:pt x="98" y="11"/>
                    <a:pt x="96" y="9"/>
                    <a:pt x="94" y="9"/>
                  </a:cubicBezTo>
                  <a:cubicBezTo>
                    <a:pt x="92" y="9"/>
                    <a:pt x="91" y="12"/>
                    <a:pt x="89" y="12"/>
                  </a:cubicBezTo>
                  <a:cubicBezTo>
                    <a:pt x="86" y="13"/>
                    <a:pt x="83" y="11"/>
                    <a:pt x="80" y="12"/>
                  </a:cubicBezTo>
                  <a:cubicBezTo>
                    <a:pt x="77" y="13"/>
                    <a:pt x="75" y="15"/>
                    <a:pt x="73" y="16"/>
                  </a:cubicBezTo>
                  <a:cubicBezTo>
                    <a:pt x="70" y="18"/>
                    <a:pt x="67" y="19"/>
                    <a:pt x="64" y="19"/>
                  </a:cubicBezTo>
                  <a:cubicBezTo>
                    <a:pt x="63" y="19"/>
                    <a:pt x="61" y="18"/>
                    <a:pt x="59" y="18"/>
                  </a:cubicBezTo>
                  <a:cubicBezTo>
                    <a:pt x="56" y="19"/>
                    <a:pt x="53" y="22"/>
                    <a:pt x="49" y="22"/>
                  </a:cubicBezTo>
                  <a:cubicBezTo>
                    <a:pt x="46" y="23"/>
                    <a:pt x="42" y="22"/>
                    <a:pt x="39" y="21"/>
                  </a:cubicBezTo>
                  <a:cubicBezTo>
                    <a:pt x="37" y="20"/>
                    <a:pt x="35" y="18"/>
                    <a:pt x="34" y="16"/>
                  </a:cubicBezTo>
                  <a:cubicBezTo>
                    <a:pt x="33" y="15"/>
                    <a:pt x="35" y="13"/>
                    <a:pt x="34" y="12"/>
                  </a:cubicBezTo>
                  <a:cubicBezTo>
                    <a:pt x="32" y="11"/>
                    <a:pt x="31" y="11"/>
                    <a:pt x="29" y="10"/>
                  </a:cubicBezTo>
                  <a:cubicBezTo>
                    <a:pt x="28" y="11"/>
                    <a:pt x="27" y="11"/>
                    <a:pt x="26" y="12"/>
                  </a:cubicBezTo>
                  <a:cubicBezTo>
                    <a:pt x="25" y="13"/>
                    <a:pt x="24" y="14"/>
                    <a:pt x="23" y="14"/>
                  </a:cubicBezTo>
                  <a:cubicBezTo>
                    <a:pt x="21" y="17"/>
                    <a:pt x="17" y="20"/>
                    <a:pt x="18" y="23"/>
                  </a:cubicBezTo>
                  <a:cubicBezTo>
                    <a:pt x="19" y="27"/>
                    <a:pt x="24" y="28"/>
                    <a:pt x="26" y="31"/>
                  </a:cubicBezTo>
                  <a:cubicBezTo>
                    <a:pt x="27" y="32"/>
                    <a:pt x="27" y="34"/>
                    <a:pt x="28" y="36"/>
                  </a:cubicBezTo>
                  <a:cubicBezTo>
                    <a:pt x="30" y="38"/>
                    <a:pt x="31" y="41"/>
                    <a:pt x="34" y="42"/>
                  </a:cubicBezTo>
                  <a:lnTo>
                    <a:pt x="75" y="58"/>
                  </a:lnTo>
                  <a:cubicBezTo>
                    <a:pt x="79" y="59"/>
                    <a:pt x="90" y="53"/>
                    <a:pt x="87" y="56"/>
                  </a:cubicBezTo>
                  <a:lnTo>
                    <a:pt x="50" y="101"/>
                  </a:lnTo>
                  <a:cubicBezTo>
                    <a:pt x="47" y="105"/>
                    <a:pt x="40" y="101"/>
                    <a:pt x="36" y="102"/>
                  </a:cubicBezTo>
                  <a:cubicBezTo>
                    <a:pt x="31" y="103"/>
                    <a:pt x="27" y="106"/>
                    <a:pt x="22" y="108"/>
                  </a:cubicBezTo>
                  <a:cubicBezTo>
                    <a:pt x="18" y="110"/>
                    <a:pt x="13" y="114"/>
                    <a:pt x="9" y="11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90" name="Freeform 2660"/>
            <p:cNvSpPr>
              <a:spLocks noChangeAspect="1"/>
            </p:cNvSpPr>
            <p:nvPr/>
          </p:nvSpPr>
          <p:spPr bwMode="auto">
            <a:xfrm>
              <a:off x="20086904" y="15562230"/>
              <a:ext cx="241405" cy="239942"/>
            </a:xfrm>
            <a:custGeom>
              <a:avLst/>
              <a:gdLst>
                <a:gd name="T0" fmla="*/ 23 w 30"/>
                <a:gd name="T1" fmla="*/ 0 h 32"/>
                <a:gd name="T2" fmla="*/ 35 w 30"/>
                <a:gd name="T3" fmla="*/ 11 h 32"/>
                <a:gd name="T4" fmla="*/ 35 w 30"/>
                <a:gd name="T5" fmla="*/ 18 h 32"/>
                <a:gd name="T6" fmla="*/ 29 w 30"/>
                <a:gd name="T7" fmla="*/ 28 h 32"/>
                <a:gd name="T8" fmla="*/ 25 w 30"/>
                <a:gd name="T9" fmla="*/ 29 h 32"/>
                <a:gd name="T10" fmla="*/ 19 w 30"/>
                <a:gd name="T11" fmla="*/ 29 h 32"/>
                <a:gd name="T12" fmla="*/ 14 w 30"/>
                <a:gd name="T13" fmla="*/ 38 h 32"/>
                <a:gd name="T14" fmla="*/ 10 w 30"/>
                <a:gd name="T15" fmla="*/ 38 h 32"/>
                <a:gd name="T16" fmla="*/ 5 w 30"/>
                <a:gd name="T17" fmla="*/ 32 h 32"/>
                <a:gd name="T18" fmla="*/ 1 w 30"/>
                <a:gd name="T19" fmla="*/ 26 h 32"/>
                <a:gd name="T20" fmla="*/ 1 w 30"/>
                <a:gd name="T21" fmla="*/ 18 h 32"/>
                <a:gd name="T22" fmla="*/ 7 w 30"/>
                <a:gd name="T23" fmla="*/ 15 h 32"/>
                <a:gd name="T24" fmla="*/ 13 w 30"/>
                <a:gd name="T25" fmla="*/ 6 h 32"/>
                <a:gd name="T26" fmla="*/ 19 w 30"/>
                <a:gd name="T27" fmla="*/ 4 h 32"/>
                <a:gd name="T28" fmla="*/ 23 w 30"/>
                <a:gd name="T29" fmla="*/ 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32"/>
                <a:gd name="T47" fmla="*/ 30 w 30"/>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32">
                  <a:moveTo>
                    <a:pt x="19" y="0"/>
                  </a:moveTo>
                  <a:cubicBezTo>
                    <a:pt x="23" y="2"/>
                    <a:pt x="26" y="6"/>
                    <a:pt x="29" y="9"/>
                  </a:cubicBezTo>
                  <a:cubicBezTo>
                    <a:pt x="30" y="11"/>
                    <a:pt x="30" y="13"/>
                    <a:pt x="29" y="15"/>
                  </a:cubicBezTo>
                  <a:cubicBezTo>
                    <a:pt x="28" y="18"/>
                    <a:pt x="26" y="20"/>
                    <a:pt x="24" y="23"/>
                  </a:cubicBezTo>
                  <a:cubicBezTo>
                    <a:pt x="23" y="24"/>
                    <a:pt x="22" y="24"/>
                    <a:pt x="21" y="24"/>
                  </a:cubicBezTo>
                  <a:cubicBezTo>
                    <a:pt x="19" y="24"/>
                    <a:pt x="17" y="23"/>
                    <a:pt x="16" y="24"/>
                  </a:cubicBezTo>
                  <a:cubicBezTo>
                    <a:pt x="14" y="26"/>
                    <a:pt x="14" y="30"/>
                    <a:pt x="12" y="31"/>
                  </a:cubicBezTo>
                  <a:cubicBezTo>
                    <a:pt x="11" y="32"/>
                    <a:pt x="9" y="32"/>
                    <a:pt x="8" y="31"/>
                  </a:cubicBezTo>
                  <a:cubicBezTo>
                    <a:pt x="6" y="30"/>
                    <a:pt x="5" y="28"/>
                    <a:pt x="4" y="26"/>
                  </a:cubicBezTo>
                  <a:cubicBezTo>
                    <a:pt x="3" y="24"/>
                    <a:pt x="2" y="23"/>
                    <a:pt x="1" y="21"/>
                  </a:cubicBezTo>
                  <a:cubicBezTo>
                    <a:pt x="1" y="19"/>
                    <a:pt x="0" y="17"/>
                    <a:pt x="1" y="15"/>
                  </a:cubicBezTo>
                  <a:cubicBezTo>
                    <a:pt x="2" y="14"/>
                    <a:pt x="5" y="14"/>
                    <a:pt x="6" y="12"/>
                  </a:cubicBezTo>
                  <a:cubicBezTo>
                    <a:pt x="8" y="10"/>
                    <a:pt x="8" y="7"/>
                    <a:pt x="11" y="5"/>
                  </a:cubicBezTo>
                  <a:cubicBezTo>
                    <a:pt x="12" y="4"/>
                    <a:pt x="14" y="4"/>
                    <a:pt x="16" y="3"/>
                  </a:cubicBezTo>
                  <a:cubicBezTo>
                    <a:pt x="17" y="3"/>
                    <a:pt x="18" y="0"/>
                    <a:pt x="19"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91" name="Freeform 2661"/>
            <p:cNvSpPr>
              <a:spLocks noChangeAspect="1"/>
            </p:cNvSpPr>
            <p:nvPr/>
          </p:nvSpPr>
          <p:spPr bwMode="auto">
            <a:xfrm>
              <a:off x="18430345" y="8771865"/>
              <a:ext cx="41625" cy="31992"/>
            </a:xfrm>
            <a:custGeom>
              <a:avLst/>
              <a:gdLst>
                <a:gd name="T0" fmla="*/ 2 w 5"/>
                <a:gd name="T1" fmla="*/ 0 h 4"/>
                <a:gd name="T2" fmla="*/ 6 w 5"/>
                <a:gd name="T3" fmla="*/ 3 h 4"/>
                <a:gd name="T4" fmla="*/ 2 w 5"/>
                <a:gd name="T5" fmla="*/ 5 h 4"/>
                <a:gd name="T6" fmla="*/ 0 w 5"/>
                <a:gd name="T7" fmla="*/ 3 h 4"/>
                <a:gd name="T8" fmla="*/ 2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0"/>
                  </a:moveTo>
                  <a:cubicBezTo>
                    <a:pt x="3" y="0"/>
                    <a:pt x="5" y="1"/>
                    <a:pt x="5" y="2"/>
                  </a:cubicBezTo>
                  <a:cubicBezTo>
                    <a:pt x="5" y="3"/>
                    <a:pt x="3" y="4"/>
                    <a:pt x="2" y="4"/>
                  </a:cubicBezTo>
                  <a:cubicBezTo>
                    <a:pt x="2" y="4"/>
                    <a:pt x="0" y="3"/>
                    <a:pt x="0" y="2"/>
                  </a:cubicBezTo>
                  <a:cubicBezTo>
                    <a:pt x="0" y="1"/>
                    <a:pt x="1"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92" name="Freeform 2663"/>
            <p:cNvSpPr>
              <a:spLocks noChangeAspect="1"/>
            </p:cNvSpPr>
            <p:nvPr/>
          </p:nvSpPr>
          <p:spPr bwMode="auto">
            <a:xfrm>
              <a:off x="21352214" y="13058831"/>
              <a:ext cx="49946" cy="87981"/>
            </a:xfrm>
            <a:custGeom>
              <a:avLst/>
              <a:gdLst>
                <a:gd name="T0" fmla="*/ 2 w 6"/>
                <a:gd name="T1" fmla="*/ 1 h 13"/>
                <a:gd name="T2" fmla="*/ 7 w 6"/>
                <a:gd name="T3" fmla="*/ 13 h 13"/>
                <a:gd name="T4" fmla="*/ 1 w 6"/>
                <a:gd name="T5" fmla="*/ 9 h 13"/>
                <a:gd name="T6" fmla="*/ 2 w 6"/>
                <a:gd name="T7" fmla="*/ 1 h 13"/>
                <a:gd name="T8" fmla="*/ 0 60000 65536"/>
                <a:gd name="T9" fmla="*/ 0 60000 65536"/>
                <a:gd name="T10" fmla="*/ 0 60000 65536"/>
                <a:gd name="T11" fmla="*/ 0 60000 65536"/>
                <a:gd name="T12" fmla="*/ 0 w 6"/>
                <a:gd name="T13" fmla="*/ 0 h 13"/>
                <a:gd name="T14" fmla="*/ 6 w 6"/>
                <a:gd name="T15" fmla="*/ 13 h 13"/>
              </a:gdLst>
              <a:ahLst/>
              <a:cxnLst>
                <a:cxn ang="T8">
                  <a:pos x="T0" y="T1"/>
                </a:cxn>
                <a:cxn ang="T9">
                  <a:pos x="T2" y="T3"/>
                </a:cxn>
                <a:cxn ang="T10">
                  <a:pos x="T4" y="T5"/>
                </a:cxn>
                <a:cxn ang="T11">
                  <a:pos x="T6" y="T7"/>
                </a:cxn>
              </a:cxnLst>
              <a:rect l="T12" t="T13" r="T14" b="T15"/>
              <a:pathLst>
                <a:path w="6" h="13">
                  <a:moveTo>
                    <a:pt x="2" y="1"/>
                  </a:moveTo>
                  <a:cubicBezTo>
                    <a:pt x="5" y="3"/>
                    <a:pt x="6" y="8"/>
                    <a:pt x="6" y="11"/>
                  </a:cubicBezTo>
                  <a:cubicBezTo>
                    <a:pt x="5" y="13"/>
                    <a:pt x="2" y="10"/>
                    <a:pt x="1" y="8"/>
                  </a:cubicBezTo>
                  <a:cubicBezTo>
                    <a:pt x="0" y="6"/>
                    <a:pt x="0" y="0"/>
                    <a:pt x="2"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93" name="Freeform 2664"/>
            <p:cNvSpPr>
              <a:spLocks noChangeAspect="1"/>
            </p:cNvSpPr>
            <p:nvPr/>
          </p:nvSpPr>
          <p:spPr bwMode="auto">
            <a:xfrm>
              <a:off x="18205588" y="12067070"/>
              <a:ext cx="66595" cy="79981"/>
            </a:xfrm>
            <a:custGeom>
              <a:avLst/>
              <a:gdLst>
                <a:gd name="T0" fmla="*/ 10 w 9"/>
                <a:gd name="T1" fmla="*/ 2 h 11"/>
                <a:gd name="T2" fmla="*/ 7 w 9"/>
                <a:gd name="T3" fmla="*/ 12 h 11"/>
                <a:gd name="T4" fmla="*/ 1 w 9"/>
                <a:gd name="T5" fmla="*/ 9 h 11"/>
                <a:gd name="T6" fmla="*/ 6 w 9"/>
                <a:gd name="T7" fmla="*/ 4 h 11"/>
                <a:gd name="T8" fmla="*/ 10 w 9"/>
                <a:gd name="T9" fmla="*/ 2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8" y="2"/>
                  </a:moveTo>
                  <a:cubicBezTo>
                    <a:pt x="9" y="4"/>
                    <a:pt x="9" y="8"/>
                    <a:pt x="6" y="10"/>
                  </a:cubicBezTo>
                  <a:cubicBezTo>
                    <a:pt x="5" y="11"/>
                    <a:pt x="1" y="10"/>
                    <a:pt x="1" y="8"/>
                  </a:cubicBezTo>
                  <a:cubicBezTo>
                    <a:pt x="0" y="6"/>
                    <a:pt x="3" y="4"/>
                    <a:pt x="5" y="3"/>
                  </a:cubicBezTo>
                  <a:cubicBezTo>
                    <a:pt x="6" y="2"/>
                    <a:pt x="8" y="0"/>
                    <a:pt x="8"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94" name="Freeform 2665"/>
            <p:cNvSpPr>
              <a:spLocks noChangeAspect="1"/>
            </p:cNvSpPr>
            <p:nvPr/>
          </p:nvSpPr>
          <p:spPr bwMode="auto">
            <a:xfrm>
              <a:off x="18039100" y="12410990"/>
              <a:ext cx="33298" cy="39988"/>
            </a:xfrm>
            <a:custGeom>
              <a:avLst/>
              <a:gdLst>
                <a:gd name="T0" fmla="*/ 3 w 4"/>
                <a:gd name="T1" fmla="*/ 0 h 6"/>
                <a:gd name="T2" fmla="*/ 5 w 4"/>
                <a:gd name="T3" fmla="*/ 2 h 6"/>
                <a:gd name="T4" fmla="*/ 3 w 4"/>
                <a:gd name="T5" fmla="*/ 7 h 6"/>
                <a:gd name="T6" fmla="*/ 0 w 4"/>
                <a:gd name="T7" fmla="*/ 6 h 6"/>
                <a:gd name="T8" fmla="*/ 3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2" y="0"/>
                  </a:moveTo>
                  <a:cubicBezTo>
                    <a:pt x="3" y="0"/>
                    <a:pt x="4" y="1"/>
                    <a:pt x="4" y="2"/>
                  </a:cubicBezTo>
                  <a:cubicBezTo>
                    <a:pt x="4" y="4"/>
                    <a:pt x="3" y="5"/>
                    <a:pt x="2" y="6"/>
                  </a:cubicBezTo>
                  <a:cubicBezTo>
                    <a:pt x="1" y="6"/>
                    <a:pt x="0" y="6"/>
                    <a:pt x="0" y="5"/>
                  </a:cubicBezTo>
                  <a:cubicBezTo>
                    <a:pt x="0" y="3"/>
                    <a:pt x="1" y="1"/>
                    <a:pt x="2" y="0"/>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95" name="Freeform 2675"/>
            <p:cNvSpPr>
              <a:spLocks noChangeAspect="1"/>
            </p:cNvSpPr>
            <p:nvPr/>
          </p:nvSpPr>
          <p:spPr bwMode="auto">
            <a:xfrm>
              <a:off x="15899725" y="9363722"/>
              <a:ext cx="83244" cy="103977"/>
            </a:xfrm>
            <a:custGeom>
              <a:avLst/>
              <a:gdLst>
                <a:gd name="T0" fmla="*/ 13 w 11"/>
                <a:gd name="T1" fmla="*/ 1 h 14"/>
                <a:gd name="T2" fmla="*/ 11 w 11"/>
                <a:gd name="T3" fmla="*/ 11 h 14"/>
                <a:gd name="T4" fmla="*/ 2 w 11"/>
                <a:gd name="T5" fmla="*/ 15 h 14"/>
                <a:gd name="T6" fmla="*/ 8 w 11"/>
                <a:gd name="T7" fmla="*/ 6 h 14"/>
                <a:gd name="T8" fmla="*/ 11 w 11"/>
                <a:gd name="T9" fmla="*/ 0 h 14"/>
                <a:gd name="T10" fmla="*/ 13 w 11"/>
                <a:gd name="T11" fmla="*/ 1 h 14"/>
                <a:gd name="T12" fmla="*/ 0 60000 65536"/>
                <a:gd name="T13" fmla="*/ 0 60000 65536"/>
                <a:gd name="T14" fmla="*/ 0 60000 65536"/>
                <a:gd name="T15" fmla="*/ 0 60000 65536"/>
                <a:gd name="T16" fmla="*/ 0 60000 65536"/>
                <a:gd name="T17" fmla="*/ 0 60000 65536"/>
                <a:gd name="T18" fmla="*/ 0 w 11"/>
                <a:gd name="T19" fmla="*/ 0 h 14"/>
                <a:gd name="T20" fmla="*/ 11 w 11"/>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1" h="14">
                  <a:moveTo>
                    <a:pt x="11" y="1"/>
                  </a:moveTo>
                  <a:cubicBezTo>
                    <a:pt x="11" y="4"/>
                    <a:pt x="11" y="7"/>
                    <a:pt x="9" y="9"/>
                  </a:cubicBezTo>
                  <a:cubicBezTo>
                    <a:pt x="8" y="11"/>
                    <a:pt x="3" y="14"/>
                    <a:pt x="2" y="12"/>
                  </a:cubicBezTo>
                  <a:cubicBezTo>
                    <a:pt x="0" y="9"/>
                    <a:pt x="5" y="8"/>
                    <a:pt x="7" y="5"/>
                  </a:cubicBezTo>
                  <a:cubicBezTo>
                    <a:pt x="8" y="4"/>
                    <a:pt x="8" y="2"/>
                    <a:pt x="9" y="0"/>
                  </a:cubicBezTo>
                  <a:cubicBezTo>
                    <a:pt x="10" y="0"/>
                    <a:pt x="11" y="0"/>
                    <a:pt x="1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96" name="Freeform 2676"/>
            <p:cNvSpPr>
              <a:spLocks noChangeAspect="1"/>
            </p:cNvSpPr>
            <p:nvPr/>
          </p:nvSpPr>
          <p:spPr bwMode="auto">
            <a:xfrm>
              <a:off x="15982969" y="9291742"/>
              <a:ext cx="66595" cy="71980"/>
            </a:xfrm>
            <a:custGeom>
              <a:avLst/>
              <a:gdLst>
                <a:gd name="T0" fmla="*/ 8 w 8"/>
                <a:gd name="T1" fmla="*/ 2 h 9"/>
                <a:gd name="T2" fmla="*/ 6 w 8"/>
                <a:gd name="T3" fmla="*/ 7 h 9"/>
                <a:gd name="T4" fmla="*/ 1 w 8"/>
                <a:gd name="T5" fmla="*/ 10 h 9"/>
                <a:gd name="T6" fmla="*/ 1 w 8"/>
                <a:gd name="T7" fmla="*/ 5 h 9"/>
                <a:gd name="T8" fmla="*/ 8 w 8"/>
                <a:gd name="T9" fmla="*/ 2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2"/>
                  </a:moveTo>
                  <a:cubicBezTo>
                    <a:pt x="8" y="2"/>
                    <a:pt x="6" y="5"/>
                    <a:pt x="5" y="6"/>
                  </a:cubicBezTo>
                  <a:cubicBezTo>
                    <a:pt x="4" y="7"/>
                    <a:pt x="2" y="9"/>
                    <a:pt x="1" y="8"/>
                  </a:cubicBezTo>
                  <a:cubicBezTo>
                    <a:pt x="0" y="7"/>
                    <a:pt x="0" y="5"/>
                    <a:pt x="1" y="4"/>
                  </a:cubicBezTo>
                  <a:cubicBezTo>
                    <a:pt x="3" y="2"/>
                    <a:pt x="5" y="0"/>
                    <a:pt x="7"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97" name="Freeform 2677"/>
            <p:cNvSpPr>
              <a:spLocks noChangeAspect="1"/>
            </p:cNvSpPr>
            <p:nvPr/>
          </p:nvSpPr>
          <p:spPr bwMode="auto">
            <a:xfrm>
              <a:off x="15783184" y="9411710"/>
              <a:ext cx="66595" cy="55989"/>
            </a:xfrm>
            <a:custGeom>
              <a:avLst/>
              <a:gdLst>
                <a:gd name="T0" fmla="*/ 8 w 8"/>
                <a:gd name="T1" fmla="*/ 1 h 8"/>
                <a:gd name="T2" fmla="*/ 8 w 8"/>
                <a:gd name="T3" fmla="*/ 6 h 8"/>
                <a:gd name="T4" fmla="*/ 5 w 8"/>
                <a:gd name="T5" fmla="*/ 10 h 8"/>
                <a:gd name="T6" fmla="*/ 0 w 8"/>
                <a:gd name="T7" fmla="*/ 7 h 8"/>
                <a:gd name="T8" fmla="*/ 2 w 8"/>
                <a:gd name="T9" fmla="*/ 1 h 8"/>
                <a:gd name="T10" fmla="*/ 8 w 8"/>
                <a:gd name="T11" fmla="*/ 1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7" y="1"/>
                  </a:moveTo>
                  <a:cubicBezTo>
                    <a:pt x="8" y="2"/>
                    <a:pt x="8" y="4"/>
                    <a:pt x="7" y="5"/>
                  </a:cubicBezTo>
                  <a:cubicBezTo>
                    <a:pt x="7" y="6"/>
                    <a:pt x="5" y="7"/>
                    <a:pt x="4" y="8"/>
                  </a:cubicBezTo>
                  <a:cubicBezTo>
                    <a:pt x="3" y="8"/>
                    <a:pt x="1" y="7"/>
                    <a:pt x="0" y="6"/>
                  </a:cubicBezTo>
                  <a:cubicBezTo>
                    <a:pt x="0" y="4"/>
                    <a:pt x="1" y="2"/>
                    <a:pt x="2" y="1"/>
                  </a:cubicBezTo>
                  <a:cubicBezTo>
                    <a:pt x="4" y="0"/>
                    <a:pt x="6" y="0"/>
                    <a:pt x="7"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98" name="Freeform 2678"/>
            <p:cNvSpPr>
              <a:spLocks noChangeAspect="1"/>
            </p:cNvSpPr>
            <p:nvPr/>
          </p:nvSpPr>
          <p:spPr bwMode="auto">
            <a:xfrm>
              <a:off x="15674969" y="9371722"/>
              <a:ext cx="91566" cy="71980"/>
            </a:xfrm>
            <a:custGeom>
              <a:avLst/>
              <a:gdLst>
                <a:gd name="T0" fmla="*/ 13 w 11"/>
                <a:gd name="T1" fmla="*/ 2 h 10"/>
                <a:gd name="T2" fmla="*/ 5 w 11"/>
                <a:gd name="T3" fmla="*/ 12 h 10"/>
                <a:gd name="T4" fmla="*/ 1 w 11"/>
                <a:gd name="T5" fmla="*/ 8 h 10"/>
                <a:gd name="T6" fmla="*/ 1 w 11"/>
                <a:gd name="T7" fmla="*/ 5 h 10"/>
                <a:gd name="T8" fmla="*/ 8 w 11"/>
                <a:gd name="T9" fmla="*/ 1 h 10"/>
                <a:gd name="T10" fmla="*/ 13 w 11"/>
                <a:gd name="T11" fmla="*/ 2 h 10"/>
                <a:gd name="T12" fmla="*/ 0 60000 65536"/>
                <a:gd name="T13" fmla="*/ 0 60000 65536"/>
                <a:gd name="T14" fmla="*/ 0 60000 65536"/>
                <a:gd name="T15" fmla="*/ 0 60000 65536"/>
                <a:gd name="T16" fmla="*/ 0 60000 65536"/>
                <a:gd name="T17" fmla="*/ 0 60000 65536"/>
                <a:gd name="T18" fmla="*/ 0 w 11"/>
                <a:gd name="T19" fmla="*/ 0 h 10"/>
                <a:gd name="T20" fmla="*/ 11 w 11"/>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1" h="10">
                  <a:moveTo>
                    <a:pt x="11" y="2"/>
                  </a:moveTo>
                  <a:cubicBezTo>
                    <a:pt x="9" y="5"/>
                    <a:pt x="7" y="8"/>
                    <a:pt x="4" y="10"/>
                  </a:cubicBezTo>
                  <a:cubicBezTo>
                    <a:pt x="3" y="10"/>
                    <a:pt x="2" y="8"/>
                    <a:pt x="1" y="7"/>
                  </a:cubicBezTo>
                  <a:cubicBezTo>
                    <a:pt x="1" y="6"/>
                    <a:pt x="0" y="5"/>
                    <a:pt x="1" y="4"/>
                  </a:cubicBezTo>
                  <a:cubicBezTo>
                    <a:pt x="3" y="2"/>
                    <a:pt x="5" y="1"/>
                    <a:pt x="7" y="1"/>
                  </a:cubicBezTo>
                  <a:cubicBezTo>
                    <a:pt x="8" y="0"/>
                    <a:pt x="11" y="1"/>
                    <a:pt x="1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399" name="Freeform 2690"/>
            <p:cNvSpPr>
              <a:spLocks noChangeAspect="1"/>
            </p:cNvSpPr>
            <p:nvPr/>
          </p:nvSpPr>
          <p:spPr bwMode="auto">
            <a:xfrm>
              <a:off x="26754750" y="11027321"/>
              <a:ext cx="33298" cy="71985"/>
            </a:xfrm>
            <a:custGeom>
              <a:avLst/>
              <a:gdLst>
                <a:gd name="T0" fmla="*/ 4 w 4"/>
                <a:gd name="T1" fmla="*/ 7 h 10"/>
                <a:gd name="T2" fmla="*/ 1 w 4"/>
                <a:gd name="T3" fmla="*/ 11 h 10"/>
                <a:gd name="T4" fmla="*/ 1 w 4"/>
                <a:gd name="T5" fmla="*/ 6 h 10"/>
                <a:gd name="T6" fmla="*/ 4 w 4"/>
                <a:gd name="T7" fmla="*/ 1 h 10"/>
                <a:gd name="T8" fmla="*/ 4 w 4"/>
                <a:gd name="T9" fmla="*/ 7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3" y="6"/>
                  </a:moveTo>
                  <a:cubicBezTo>
                    <a:pt x="3" y="8"/>
                    <a:pt x="2" y="10"/>
                    <a:pt x="1" y="9"/>
                  </a:cubicBezTo>
                  <a:cubicBezTo>
                    <a:pt x="0" y="8"/>
                    <a:pt x="0" y="6"/>
                    <a:pt x="1" y="5"/>
                  </a:cubicBezTo>
                  <a:cubicBezTo>
                    <a:pt x="1" y="3"/>
                    <a:pt x="2" y="0"/>
                    <a:pt x="3" y="1"/>
                  </a:cubicBezTo>
                  <a:cubicBezTo>
                    <a:pt x="4" y="2"/>
                    <a:pt x="3" y="5"/>
                    <a:pt x="3" y="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00" name="Freeform 2691"/>
            <p:cNvSpPr>
              <a:spLocks noChangeAspect="1"/>
            </p:cNvSpPr>
            <p:nvPr/>
          </p:nvSpPr>
          <p:spPr bwMode="auto">
            <a:xfrm>
              <a:off x="26746428" y="11099306"/>
              <a:ext cx="33298" cy="87976"/>
            </a:xfrm>
            <a:custGeom>
              <a:avLst/>
              <a:gdLst>
                <a:gd name="T0" fmla="*/ 4 w 4"/>
                <a:gd name="T1" fmla="*/ 9 h 11"/>
                <a:gd name="T2" fmla="*/ 1 w 4"/>
                <a:gd name="T3" fmla="*/ 13 h 11"/>
                <a:gd name="T4" fmla="*/ 1 w 4"/>
                <a:gd name="T5" fmla="*/ 8 h 11"/>
                <a:gd name="T6" fmla="*/ 4 w 4"/>
                <a:gd name="T7" fmla="*/ 1 h 11"/>
                <a:gd name="T8" fmla="*/ 4 w 4"/>
                <a:gd name="T9" fmla="*/ 9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7"/>
                  </a:moveTo>
                  <a:cubicBezTo>
                    <a:pt x="3" y="9"/>
                    <a:pt x="2" y="11"/>
                    <a:pt x="1" y="10"/>
                  </a:cubicBezTo>
                  <a:cubicBezTo>
                    <a:pt x="0" y="10"/>
                    <a:pt x="1" y="7"/>
                    <a:pt x="1" y="6"/>
                  </a:cubicBezTo>
                  <a:cubicBezTo>
                    <a:pt x="1" y="4"/>
                    <a:pt x="2" y="0"/>
                    <a:pt x="3" y="1"/>
                  </a:cubicBezTo>
                  <a:cubicBezTo>
                    <a:pt x="4" y="2"/>
                    <a:pt x="4" y="5"/>
                    <a:pt x="3" y="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01" name="Freeform 2692"/>
            <p:cNvSpPr>
              <a:spLocks noChangeAspect="1"/>
            </p:cNvSpPr>
            <p:nvPr/>
          </p:nvSpPr>
          <p:spPr bwMode="auto">
            <a:xfrm>
              <a:off x="26746428" y="11203278"/>
              <a:ext cx="8322" cy="71985"/>
            </a:xfrm>
            <a:custGeom>
              <a:avLst/>
              <a:gdLst>
                <a:gd name="T0" fmla="*/ 2 w 2"/>
                <a:gd name="T1" fmla="*/ 8 h 10"/>
                <a:gd name="T2" fmla="*/ 1 w 2"/>
                <a:gd name="T3" fmla="*/ 12 h 10"/>
                <a:gd name="T4" fmla="*/ 0 w 2"/>
                <a:gd name="T5" fmla="*/ 6 h 10"/>
                <a:gd name="T6" fmla="*/ 1 w 2"/>
                <a:gd name="T7" fmla="*/ 1 h 10"/>
                <a:gd name="T8" fmla="*/ 2 w 2"/>
                <a:gd name="T9" fmla="*/ 8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2" y="7"/>
                  </a:moveTo>
                  <a:cubicBezTo>
                    <a:pt x="2" y="8"/>
                    <a:pt x="2" y="10"/>
                    <a:pt x="1" y="10"/>
                  </a:cubicBezTo>
                  <a:cubicBezTo>
                    <a:pt x="0" y="9"/>
                    <a:pt x="0" y="7"/>
                    <a:pt x="0" y="5"/>
                  </a:cubicBezTo>
                  <a:cubicBezTo>
                    <a:pt x="0" y="3"/>
                    <a:pt x="0" y="0"/>
                    <a:pt x="1" y="1"/>
                  </a:cubicBezTo>
                  <a:cubicBezTo>
                    <a:pt x="2" y="1"/>
                    <a:pt x="2" y="5"/>
                    <a:pt x="2" y="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02" name="Freeform 2694"/>
            <p:cNvSpPr>
              <a:spLocks noChangeAspect="1"/>
            </p:cNvSpPr>
            <p:nvPr/>
          </p:nvSpPr>
          <p:spPr bwMode="auto">
            <a:xfrm>
              <a:off x="26579940" y="10067552"/>
              <a:ext cx="8322" cy="23997"/>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0" y="0"/>
                    <a:pt x="1" y="0"/>
                  </a:cubicBezTo>
                  <a:cubicBezTo>
                    <a:pt x="2" y="0"/>
                    <a:pt x="2" y="1"/>
                    <a:pt x="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03" name="Freeform 2695"/>
            <p:cNvSpPr>
              <a:spLocks noChangeAspect="1"/>
            </p:cNvSpPr>
            <p:nvPr/>
          </p:nvSpPr>
          <p:spPr bwMode="auto">
            <a:xfrm>
              <a:off x="26529994" y="10035560"/>
              <a:ext cx="16649" cy="31992"/>
            </a:xfrm>
            <a:custGeom>
              <a:avLst/>
              <a:gdLst>
                <a:gd name="T0" fmla="*/ 2 w 2"/>
                <a:gd name="T1" fmla="*/ 3 h 3"/>
                <a:gd name="T2" fmla="*/ 1 w 2"/>
                <a:gd name="T3" fmla="*/ 4 h 3"/>
                <a:gd name="T4" fmla="*/ 0 w 2"/>
                <a:gd name="T5" fmla="*/ 3 h 3"/>
                <a:gd name="T6" fmla="*/ 0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0" y="3"/>
                    <a:pt x="0" y="3"/>
                    <a:pt x="0" y="2"/>
                  </a:cubicBezTo>
                  <a:cubicBezTo>
                    <a:pt x="0" y="2"/>
                    <a:pt x="0" y="0"/>
                    <a:pt x="0" y="0"/>
                  </a:cubicBezTo>
                  <a:cubicBezTo>
                    <a:pt x="1" y="0"/>
                    <a:pt x="2" y="1"/>
                    <a:pt x="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04" name="Freeform 2696"/>
            <p:cNvSpPr>
              <a:spLocks noChangeAspect="1"/>
            </p:cNvSpPr>
            <p:nvPr/>
          </p:nvSpPr>
          <p:spPr bwMode="auto">
            <a:xfrm>
              <a:off x="26538316" y="10075553"/>
              <a:ext cx="16649" cy="23992"/>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3"/>
                    <a:pt x="0" y="2"/>
                  </a:cubicBezTo>
                  <a:cubicBezTo>
                    <a:pt x="0" y="1"/>
                    <a:pt x="0" y="0"/>
                    <a:pt x="1" y="0"/>
                  </a:cubicBezTo>
                  <a:cubicBezTo>
                    <a:pt x="2" y="0"/>
                    <a:pt x="2" y="1"/>
                    <a:pt x="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05" name="Freeform 2697"/>
            <p:cNvSpPr>
              <a:spLocks noChangeAspect="1"/>
            </p:cNvSpPr>
            <p:nvPr/>
          </p:nvSpPr>
          <p:spPr bwMode="auto">
            <a:xfrm>
              <a:off x="26488369" y="10035560"/>
              <a:ext cx="24976" cy="63985"/>
            </a:xfrm>
            <a:custGeom>
              <a:avLst/>
              <a:gdLst>
                <a:gd name="T0" fmla="*/ 3 w 4"/>
                <a:gd name="T1" fmla="*/ 5 h 8"/>
                <a:gd name="T2" fmla="*/ 3 w 4"/>
                <a:gd name="T3" fmla="*/ 10 h 8"/>
                <a:gd name="T4" fmla="*/ 1 w 4"/>
                <a:gd name="T5" fmla="*/ 6 h 8"/>
                <a:gd name="T6" fmla="*/ 1 w 4"/>
                <a:gd name="T7" fmla="*/ 0 h 8"/>
                <a:gd name="T8" fmla="*/ 3 w 4"/>
                <a:gd name="T9" fmla="*/ 5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3" y="4"/>
                  </a:moveTo>
                  <a:cubicBezTo>
                    <a:pt x="4" y="5"/>
                    <a:pt x="4" y="8"/>
                    <a:pt x="3" y="8"/>
                  </a:cubicBezTo>
                  <a:cubicBezTo>
                    <a:pt x="2" y="8"/>
                    <a:pt x="1" y="7"/>
                    <a:pt x="1" y="5"/>
                  </a:cubicBezTo>
                  <a:cubicBezTo>
                    <a:pt x="0" y="4"/>
                    <a:pt x="0" y="1"/>
                    <a:pt x="1" y="0"/>
                  </a:cubicBezTo>
                  <a:cubicBezTo>
                    <a:pt x="2" y="0"/>
                    <a:pt x="3" y="2"/>
                    <a:pt x="3"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06" name="Freeform 2713"/>
            <p:cNvSpPr>
              <a:spLocks noChangeAspect="1"/>
            </p:cNvSpPr>
            <p:nvPr/>
          </p:nvSpPr>
          <p:spPr bwMode="auto">
            <a:xfrm>
              <a:off x="21726809" y="13746665"/>
              <a:ext cx="765845" cy="1487641"/>
            </a:xfrm>
            <a:custGeom>
              <a:avLst/>
              <a:gdLst>
                <a:gd name="T0" fmla="*/ 102 w 95"/>
                <a:gd name="T1" fmla="*/ 16 h 204"/>
                <a:gd name="T2" fmla="*/ 112 w 95"/>
                <a:gd name="T3" fmla="*/ 50 h 204"/>
                <a:gd name="T4" fmla="*/ 110 w 95"/>
                <a:gd name="T5" fmla="*/ 72 h 204"/>
                <a:gd name="T6" fmla="*/ 100 w 95"/>
                <a:gd name="T7" fmla="*/ 67 h 204"/>
                <a:gd name="T8" fmla="*/ 97 w 95"/>
                <a:gd name="T9" fmla="*/ 99 h 204"/>
                <a:gd name="T10" fmla="*/ 91 w 95"/>
                <a:gd name="T11" fmla="*/ 128 h 204"/>
                <a:gd name="T12" fmla="*/ 78 w 95"/>
                <a:gd name="T13" fmla="*/ 163 h 204"/>
                <a:gd name="T14" fmla="*/ 65 w 95"/>
                <a:gd name="T15" fmla="*/ 209 h 204"/>
                <a:gd name="T16" fmla="*/ 50 w 95"/>
                <a:gd name="T17" fmla="*/ 236 h 204"/>
                <a:gd name="T18" fmla="*/ 36 w 95"/>
                <a:gd name="T19" fmla="*/ 243 h 204"/>
                <a:gd name="T20" fmla="*/ 5 w 95"/>
                <a:gd name="T21" fmla="*/ 222 h 204"/>
                <a:gd name="T22" fmla="*/ 7 w 95"/>
                <a:gd name="T23" fmla="*/ 205 h 204"/>
                <a:gd name="T24" fmla="*/ 0 w 95"/>
                <a:gd name="T25" fmla="*/ 179 h 204"/>
                <a:gd name="T26" fmla="*/ 10 w 95"/>
                <a:gd name="T27" fmla="*/ 164 h 204"/>
                <a:gd name="T28" fmla="*/ 18 w 95"/>
                <a:gd name="T29" fmla="*/ 146 h 204"/>
                <a:gd name="T30" fmla="*/ 16 w 95"/>
                <a:gd name="T31" fmla="*/ 126 h 204"/>
                <a:gd name="T32" fmla="*/ 13 w 95"/>
                <a:gd name="T33" fmla="*/ 108 h 204"/>
                <a:gd name="T34" fmla="*/ 13 w 95"/>
                <a:gd name="T35" fmla="*/ 98 h 204"/>
                <a:gd name="T36" fmla="*/ 23 w 95"/>
                <a:gd name="T37" fmla="*/ 74 h 204"/>
                <a:gd name="T38" fmla="*/ 36 w 95"/>
                <a:gd name="T39" fmla="*/ 72 h 204"/>
                <a:gd name="T40" fmla="*/ 48 w 95"/>
                <a:gd name="T41" fmla="*/ 69 h 204"/>
                <a:gd name="T42" fmla="*/ 52 w 95"/>
                <a:gd name="T43" fmla="*/ 63 h 204"/>
                <a:gd name="T44" fmla="*/ 62 w 95"/>
                <a:gd name="T45" fmla="*/ 60 h 204"/>
                <a:gd name="T46" fmla="*/ 67 w 95"/>
                <a:gd name="T47" fmla="*/ 57 h 204"/>
                <a:gd name="T48" fmla="*/ 76 w 95"/>
                <a:gd name="T49" fmla="*/ 53 h 204"/>
                <a:gd name="T50" fmla="*/ 72 w 95"/>
                <a:gd name="T51" fmla="*/ 44 h 204"/>
                <a:gd name="T52" fmla="*/ 77 w 95"/>
                <a:gd name="T53" fmla="*/ 41 h 204"/>
                <a:gd name="T54" fmla="*/ 74 w 95"/>
                <a:gd name="T55" fmla="*/ 28 h 204"/>
                <a:gd name="T56" fmla="*/ 82 w 95"/>
                <a:gd name="T57" fmla="*/ 29 h 204"/>
                <a:gd name="T58" fmla="*/ 89 w 95"/>
                <a:gd name="T59" fmla="*/ 20 h 204"/>
                <a:gd name="T60" fmla="*/ 86 w 95"/>
                <a:gd name="T61" fmla="*/ 10 h 204"/>
                <a:gd name="T62" fmla="*/ 97 w 95"/>
                <a:gd name="T63" fmla="*/ 1 h 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5"/>
                <a:gd name="T97" fmla="*/ 0 h 204"/>
                <a:gd name="T98" fmla="*/ 95 w 95"/>
                <a:gd name="T99" fmla="*/ 204 h 2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5" h="204">
                  <a:moveTo>
                    <a:pt x="81" y="1"/>
                  </a:moveTo>
                  <a:cubicBezTo>
                    <a:pt x="85" y="3"/>
                    <a:pt x="84" y="9"/>
                    <a:pt x="85" y="13"/>
                  </a:cubicBezTo>
                  <a:cubicBezTo>
                    <a:pt x="86" y="17"/>
                    <a:pt x="88" y="22"/>
                    <a:pt x="90" y="26"/>
                  </a:cubicBezTo>
                  <a:cubicBezTo>
                    <a:pt x="91" y="31"/>
                    <a:pt x="92" y="37"/>
                    <a:pt x="93" y="42"/>
                  </a:cubicBezTo>
                  <a:cubicBezTo>
                    <a:pt x="94" y="45"/>
                    <a:pt x="94" y="48"/>
                    <a:pt x="94" y="51"/>
                  </a:cubicBezTo>
                  <a:cubicBezTo>
                    <a:pt x="94" y="54"/>
                    <a:pt x="95" y="61"/>
                    <a:pt x="92" y="60"/>
                  </a:cubicBezTo>
                  <a:cubicBezTo>
                    <a:pt x="87" y="59"/>
                    <a:pt x="87" y="51"/>
                    <a:pt x="83" y="49"/>
                  </a:cubicBezTo>
                  <a:cubicBezTo>
                    <a:pt x="81" y="48"/>
                    <a:pt x="83" y="54"/>
                    <a:pt x="83" y="56"/>
                  </a:cubicBezTo>
                  <a:cubicBezTo>
                    <a:pt x="83" y="61"/>
                    <a:pt x="86" y="65"/>
                    <a:pt x="85" y="70"/>
                  </a:cubicBezTo>
                  <a:cubicBezTo>
                    <a:pt x="85" y="75"/>
                    <a:pt x="82" y="79"/>
                    <a:pt x="81" y="83"/>
                  </a:cubicBezTo>
                  <a:cubicBezTo>
                    <a:pt x="80" y="85"/>
                    <a:pt x="81" y="87"/>
                    <a:pt x="81" y="89"/>
                  </a:cubicBezTo>
                  <a:cubicBezTo>
                    <a:pt x="80" y="95"/>
                    <a:pt x="79" y="101"/>
                    <a:pt x="76" y="107"/>
                  </a:cubicBezTo>
                  <a:cubicBezTo>
                    <a:pt x="74" y="111"/>
                    <a:pt x="69" y="112"/>
                    <a:pt x="67" y="117"/>
                  </a:cubicBezTo>
                  <a:cubicBezTo>
                    <a:pt x="65" y="123"/>
                    <a:pt x="67" y="130"/>
                    <a:pt x="65" y="136"/>
                  </a:cubicBezTo>
                  <a:cubicBezTo>
                    <a:pt x="63" y="145"/>
                    <a:pt x="60" y="153"/>
                    <a:pt x="58" y="161"/>
                  </a:cubicBezTo>
                  <a:cubicBezTo>
                    <a:pt x="56" y="166"/>
                    <a:pt x="55" y="170"/>
                    <a:pt x="54" y="175"/>
                  </a:cubicBezTo>
                  <a:cubicBezTo>
                    <a:pt x="52" y="181"/>
                    <a:pt x="52" y="187"/>
                    <a:pt x="49" y="192"/>
                  </a:cubicBezTo>
                  <a:cubicBezTo>
                    <a:pt x="48" y="195"/>
                    <a:pt x="45" y="196"/>
                    <a:pt x="42" y="197"/>
                  </a:cubicBezTo>
                  <a:cubicBezTo>
                    <a:pt x="39" y="199"/>
                    <a:pt x="35" y="197"/>
                    <a:pt x="32" y="198"/>
                  </a:cubicBezTo>
                  <a:cubicBezTo>
                    <a:pt x="31" y="199"/>
                    <a:pt x="32" y="204"/>
                    <a:pt x="30" y="203"/>
                  </a:cubicBezTo>
                  <a:cubicBezTo>
                    <a:pt x="23" y="203"/>
                    <a:pt x="16" y="200"/>
                    <a:pt x="10" y="197"/>
                  </a:cubicBezTo>
                  <a:cubicBezTo>
                    <a:pt x="7" y="194"/>
                    <a:pt x="5" y="190"/>
                    <a:pt x="4" y="186"/>
                  </a:cubicBezTo>
                  <a:cubicBezTo>
                    <a:pt x="3" y="183"/>
                    <a:pt x="4" y="180"/>
                    <a:pt x="4" y="176"/>
                  </a:cubicBezTo>
                  <a:cubicBezTo>
                    <a:pt x="4" y="174"/>
                    <a:pt x="6" y="173"/>
                    <a:pt x="6" y="171"/>
                  </a:cubicBezTo>
                  <a:cubicBezTo>
                    <a:pt x="5" y="168"/>
                    <a:pt x="2" y="165"/>
                    <a:pt x="1" y="162"/>
                  </a:cubicBezTo>
                  <a:cubicBezTo>
                    <a:pt x="0" y="158"/>
                    <a:pt x="0" y="154"/>
                    <a:pt x="0" y="150"/>
                  </a:cubicBezTo>
                  <a:cubicBezTo>
                    <a:pt x="0" y="147"/>
                    <a:pt x="1" y="144"/>
                    <a:pt x="3" y="141"/>
                  </a:cubicBezTo>
                  <a:cubicBezTo>
                    <a:pt x="4" y="139"/>
                    <a:pt x="7" y="139"/>
                    <a:pt x="8" y="137"/>
                  </a:cubicBezTo>
                  <a:cubicBezTo>
                    <a:pt x="9" y="135"/>
                    <a:pt x="9" y="132"/>
                    <a:pt x="10" y="130"/>
                  </a:cubicBezTo>
                  <a:cubicBezTo>
                    <a:pt x="11" y="127"/>
                    <a:pt x="13" y="124"/>
                    <a:pt x="15" y="122"/>
                  </a:cubicBezTo>
                  <a:cubicBezTo>
                    <a:pt x="16" y="119"/>
                    <a:pt x="17" y="117"/>
                    <a:pt x="17" y="115"/>
                  </a:cubicBezTo>
                  <a:cubicBezTo>
                    <a:pt x="17" y="111"/>
                    <a:pt x="14" y="108"/>
                    <a:pt x="13" y="105"/>
                  </a:cubicBezTo>
                  <a:cubicBezTo>
                    <a:pt x="13" y="103"/>
                    <a:pt x="13" y="101"/>
                    <a:pt x="13" y="99"/>
                  </a:cubicBezTo>
                  <a:cubicBezTo>
                    <a:pt x="13" y="96"/>
                    <a:pt x="11" y="93"/>
                    <a:pt x="11" y="90"/>
                  </a:cubicBezTo>
                  <a:cubicBezTo>
                    <a:pt x="11" y="89"/>
                    <a:pt x="12" y="88"/>
                    <a:pt x="12" y="87"/>
                  </a:cubicBezTo>
                  <a:cubicBezTo>
                    <a:pt x="12" y="85"/>
                    <a:pt x="10" y="84"/>
                    <a:pt x="11" y="82"/>
                  </a:cubicBezTo>
                  <a:cubicBezTo>
                    <a:pt x="12" y="77"/>
                    <a:pt x="16" y="74"/>
                    <a:pt x="18" y="70"/>
                  </a:cubicBezTo>
                  <a:cubicBezTo>
                    <a:pt x="19" y="67"/>
                    <a:pt x="17" y="64"/>
                    <a:pt x="19" y="62"/>
                  </a:cubicBezTo>
                  <a:cubicBezTo>
                    <a:pt x="20" y="61"/>
                    <a:pt x="23" y="62"/>
                    <a:pt x="25" y="62"/>
                  </a:cubicBezTo>
                  <a:cubicBezTo>
                    <a:pt x="27" y="62"/>
                    <a:pt x="28" y="61"/>
                    <a:pt x="30" y="60"/>
                  </a:cubicBezTo>
                  <a:cubicBezTo>
                    <a:pt x="32" y="59"/>
                    <a:pt x="34" y="57"/>
                    <a:pt x="37" y="56"/>
                  </a:cubicBezTo>
                  <a:cubicBezTo>
                    <a:pt x="38" y="56"/>
                    <a:pt x="39" y="57"/>
                    <a:pt x="40" y="58"/>
                  </a:cubicBezTo>
                  <a:cubicBezTo>
                    <a:pt x="42" y="59"/>
                    <a:pt x="45" y="64"/>
                    <a:pt x="47" y="62"/>
                  </a:cubicBezTo>
                  <a:cubicBezTo>
                    <a:pt x="48" y="59"/>
                    <a:pt x="42" y="56"/>
                    <a:pt x="43" y="53"/>
                  </a:cubicBezTo>
                  <a:cubicBezTo>
                    <a:pt x="43" y="51"/>
                    <a:pt x="46" y="51"/>
                    <a:pt x="49" y="50"/>
                  </a:cubicBezTo>
                  <a:cubicBezTo>
                    <a:pt x="50" y="50"/>
                    <a:pt x="51" y="50"/>
                    <a:pt x="52" y="50"/>
                  </a:cubicBezTo>
                  <a:cubicBezTo>
                    <a:pt x="54" y="48"/>
                    <a:pt x="52" y="43"/>
                    <a:pt x="55" y="42"/>
                  </a:cubicBezTo>
                  <a:cubicBezTo>
                    <a:pt x="56" y="42"/>
                    <a:pt x="54" y="49"/>
                    <a:pt x="56" y="48"/>
                  </a:cubicBezTo>
                  <a:cubicBezTo>
                    <a:pt x="58" y="47"/>
                    <a:pt x="58" y="42"/>
                    <a:pt x="60" y="41"/>
                  </a:cubicBezTo>
                  <a:cubicBezTo>
                    <a:pt x="61" y="40"/>
                    <a:pt x="62" y="45"/>
                    <a:pt x="63" y="44"/>
                  </a:cubicBezTo>
                  <a:cubicBezTo>
                    <a:pt x="65" y="43"/>
                    <a:pt x="64" y="40"/>
                    <a:pt x="63" y="39"/>
                  </a:cubicBezTo>
                  <a:cubicBezTo>
                    <a:pt x="63" y="38"/>
                    <a:pt x="61" y="38"/>
                    <a:pt x="60" y="37"/>
                  </a:cubicBezTo>
                  <a:cubicBezTo>
                    <a:pt x="59" y="36"/>
                    <a:pt x="59" y="34"/>
                    <a:pt x="60" y="34"/>
                  </a:cubicBezTo>
                  <a:cubicBezTo>
                    <a:pt x="61" y="33"/>
                    <a:pt x="64" y="35"/>
                    <a:pt x="64" y="34"/>
                  </a:cubicBezTo>
                  <a:cubicBezTo>
                    <a:pt x="65" y="32"/>
                    <a:pt x="62" y="31"/>
                    <a:pt x="62" y="29"/>
                  </a:cubicBezTo>
                  <a:cubicBezTo>
                    <a:pt x="62" y="27"/>
                    <a:pt x="61" y="24"/>
                    <a:pt x="62" y="23"/>
                  </a:cubicBezTo>
                  <a:cubicBezTo>
                    <a:pt x="64" y="23"/>
                    <a:pt x="64" y="27"/>
                    <a:pt x="66" y="27"/>
                  </a:cubicBezTo>
                  <a:cubicBezTo>
                    <a:pt x="67" y="27"/>
                    <a:pt x="67" y="25"/>
                    <a:pt x="68" y="24"/>
                  </a:cubicBezTo>
                  <a:cubicBezTo>
                    <a:pt x="69" y="23"/>
                    <a:pt x="71" y="22"/>
                    <a:pt x="72" y="21"/>
                  </a:cubicBezTo>
                  <a:cubicBezTo>
                    <a:pt x="73" y="20"/>
                    <a:pt x="73" y="18"/>
                    <a:pt x="74" y="17"/>
                  </a:cubicBezTo>
                  <a:cubicBezTo>
                    <a:pt x="74" y="15"/>
                    <a:pt x="74" y="13"/>
                    <a:pt x="74" y="12"/>
                  </a:cubicBezTo>
                  <a:cubicBezTo>
                    <a:pt x="73" y="10"/>
                    <a:pt x="71" y="9"/>
                    <a:pt x="72" y="8"/>
                  </a:cubicBezTo>
                  <a:cubicBezTo>
                    <a:pt x="72" y="6"/>
                    <a:pt x="74" y="8"/>
                    <a:pt x="75" y="8"/>
                  </a:cubicBezTo>
                  <a:cubicBezTo>
                    <a:pt x="77" y="6"/>
                    <a:pt x="79" y="0"/>
                    <a:pt x="81" y="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07" name="Freeform 2718"/>
            <p:cNvSpPr>
              <a:spLocks noChangeAspect="1"/>
            </p:cNvSpPr>
            <p:nvPr/>
          </p:nvSpPr>
          <p:spPr bwMode="auto">
            <a:xfrm>
              <a:off x="23158607" y="14602461"/>
              <a:ext cx="41625" cy="87976"/>
            </a:xfrm>
            <a:custGeom>
              <a:avLst/>
              <a:gdLst>
                <a:gd name="T0" fmla="*/ 4 w 6"/>
                <a:gd name="T1" fmla="*/ 1 h 12"/>
                <a:gd name="T2" fmla="*/ 7 w 6"/>
                <a:gd name="T3" fmla="*/ 8 h 12"/>
                <a:gd name="T4" fmla="*/ 4 w 6"/>
                <a:gd name="T5" fmla="*/ 13 h 12"/>
                <a:gd name="T6" fmla="*/ 0 w 6"/>
                <a:gd name="T7" fmla="*/ 7 h 12"/>
                <a:gd name="T8" fmla="*/ 4 w 6"/>
                <a:gd name="T9" fmla="*/ 1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3" y="1"/>
                  </a:moveTo>
                  <a:cubicBezTo>
                    <a:pt x="6" y="1"/>
                    <a:pt x="6" y="5"/>
                    <a:pt x="6" y="7"/>
                  </a:cubicBezTo>
                  <a:cubicBezTo>
                    <a:pt x="6" y="9"/>
                    <a:pt x="5" y="12"/>
                    <a:pt x="3" y="11"/>
                  </a:cubicBezTo>
                  <a:cubicBezTo>
                    <a:pt x="1" y="11"/>
                    <a:pt x="0" y="8"/>
                    <a:pt x="0" y="6"/>
                  </a:cubicBezTo>
                  <a:cubicBezTo>
                    <a:pt x="0" y="4"/>
                    <a:pt x="1" y="0"/>
                    <a:pt x="3" y="1"/>
                  </a:cubicBezTo>
                  <a:close/>
                </a:path>
              </a:pathLst>
            </a:custGeom>
            <a:solidFill>
              <a:srgbClr val="FFFF00"/>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08" name="Freeform 2719"/>
            <p:cNvSpPr>
              <a:spLocks noChangeAspect="1"/>
            </p:cNvSpPr>
            <p:nvPr/>
          </p:nvSpPr>
          <p:spPr bwMode="auto">
            <a:xfrm>
              <a:off x="22942172" y="14714434"/>
              <a:ext cx="58273" cy="55984"/>
            </a:xfrm>
            <a:custGeom>
              <a:avLst/>
              <a:gdLst>
                <a:gd name="T0" fmla="*/ 3 w 7"/>
                <a:gd name="T1" fmla="*/ 0 h 8"/>
                <a:gd name="T2" fmla="*/ 9 w 7"/>
                <a:gd name="T3" fmla="*/ 6 h 8"/>
                <a:gd name="T4" fmla="*/ 8 w 7"/>
                <a:gd name="T5" fmla="*/ 10 h 8"/>
                <a:gd name="T6" fmla="*/ 1 w 7"/>
                <a:gd name="T7" fmla="*/ 7 h 8"/>
                <a:gd name="T8" fmla="*/ 3 w 7"/>
                <a:gd name="T9" fmla="*/ 0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2" y="0"/>
                  </a:moveTo>
                  <a:cubicBezTo>
                    <a:pt x="4" y="0"/>
                    <a:pt x="6" y="3"/>
                    <a:pt x="7" y="5"/>
                  </a:cubicBezTo>
                  <a:cubicBezTo>
                    <a:pt x="7" y="6"/>
                    <a:pt x="7" y="7"/>
                    <a:pt x="6" y="8"/>
                  </a:cubicBezTo>
                  <a:cubicBezTo>
                    <a:pt x="4" y="8"/>
                    <a:pt x="2" y="8"/>
                    <a:pt x="1" y="6"/>
                  </a:cubicBezTo>
                  <a:cubicBezTo>
                    <a:pt x="0" y="4"/>
                    <a:pt x="0" y="1"/>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09" name="Freeform 2728"/>
            <p:cNvSpPr>
              <a:spLocks noChangeAspect="1"/>
            </p:cNvSpPr>
            <p:nvPr/>
          </p:nvSpPr>
          <p:spPr bwMode="auto">
            <a:xfrm>
              <a:off x="19387654" y="8299981"/>
              <a:ext cx="24971" cy="31992"/>
            </a:xfrm>
            <a:custGeom>
              <a:avLst/>
              <a:gdLst>
                <a:gd name="T0" fmla="*/ 2 w 4"/>
                <a:gd name="T1" fmla="*/ 0 h 4"/>
                <a:gd name="T2" fmla="*/ 4 w 4"/>
                <a:gd name="T3" fmla="*/ 4 h 4"/>
                <a:gd name="T4" fmla="*/ 0 w 4"/>
                <a:gd name="T5" fmla="*/ 4 h 4"/>
                <a:gd name="T6" fmla="*/ 2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cubicBezTo>
                    <a:pt x="3" y="0"/>
                    <a:pt x="4" y="2"/>
                    <a:pt x="4" y="3"/>
                  </a:cubicBezTo>
                  <a:cubicBezTo>
                    <a:pt x="3" y="4"/>
                    <a:pt x="1" y="4"/>
                    <a:pt x="0" y="3"/>
                  </a:cubicBezTo>
                  <a:cubicBezTo>
                    <a:pt x="0" y="2"/>
                    <a:pt x="1"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10" name="Freeform 2729"/>
            <p:cNvSpPr>
              <a:spLocks noChangeAspect="1"/>
            </p:cNvSpPr>
            <p:nvPr/>
          </p:nvSpPr>
          <p:spPr bwMode="auto">
            <a:xfrm>
              <a:off x="19753928" y="7956061"/>
              <a:ext cx="41619" cy="31992"/>
            </a:xfrm>
            <a:custGeom>
              <a:avLst/>
              <a:gdLst>
                <a:gd name="T0" fmla="*/ 2 w 5"/>
                <a:gd name="T1" fmla="*/ 0 h 4"/>
                <a:gd name="T2" fmla="*/ 5 w 5"/>
                <a:gd name="T3" fmla="*/ 4 h 4"/>
                <a:gd name="T4" fmla="*/ 1 w 5"/>
                <a:gd name="T5" fmla="*/ 4 h 4"/>
                <a:gd name="T6" fmla="*/ 2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2" y="0"/>
                  </a:moveTo>
                  <a:cubicBezTo>
                    <a:pt x="3" y="0"/>
                    <a:pt x="5" y="2"/>
                    <a:pt x="4" y="3"/>
                  </a:cubicBezTo>
                  <a:cubicBezTo>
                    <a:pt x="4" y="4"/>
                    <a:pt x="1" y="4"/>
                    <a:pt x="1" y="3"/>
                  </a:cubicBezTo>
                  <a:cubicBezTo>
                    <a:pt x="0" y="2"/>
                    <a:pt x="1"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11" name="Freeform 2730"/>
            <p:cNvSpPr>
              <a:spLocks noChangeAspect="1"/>
            </p:cNvSpPr>
            <p:nvPr/>
          </p:nvSpPr>
          <p:spPr bwMode="auto">
            <a:xfrm>
              <a:off x="19845494" y="7980058"/>
              <a:ext cx="41625" cy="23992"/>
            </a:xfrm>
            <a:custGeom>
              <a:avLst/>
              <a:gdLst>
                <a:gd name="T0" fmla="*/ 3 w 4"/>
                <a:gd name="T1" fmla="*/ 0 h 3"/>
                <a:gd name="T2" fmla="*/ 5 w 4"/>
                <a:gd name="T3" fmla="*/ 3 h 3"/>
                <a:gd name="T4" fmla="*/ 1 w 4"/>
                <a:gd name="T5" fmla="*/ 3 h 3"/>
                <a:gd name="T6" fmla="*/ 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12" name="Freeform 2732"/>
            <p:cNvSpPr>
              <a:spLocks noChangeAspect="1"/>
            </p:cNvSpPr>
            <p:nvPr/>
          </p:nvSpPr>
          <p:spPr bwMode="auto">
            <a:xfrm>
              <a:off x="19762249" y="8172012"/>
              <a:ext cx="33298" cy="23992"/>
            </a:xfrm>
            <a:custGeom>
              <a:avLst/>
              <a:gdLst>
                <a:gd name="T0" fmla="*/ 1 w 4"/>
                <a:gd name="T1" fmla="*/ 0 h 3"/>
                <a:gd name="T2" fmla="*/ 4 w 4"/>
                <a:gd name="T3" fmla="*/ 4 h 3"/>
                <a:gd name="T4" fmla="*/ 0 w 4"/>
                <a:gd name="T5" fmla="*/ 4 h 3"/>
                <a:gd name="T6" fmla="*/ 1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0"/>
                  </a:moveTo>
                  <a:cubicBezTo>
                    <a:pt x="2" y="0"/>
                    <a:pt x="4" y="2"/>
                    <a:pt x="3" y="3"/>
                  </a:cubicBezTo>
                  <a:cubicBezTo>
                    <a:pt x="3" y="3"/>
                    <a:pt x="1" y="3"/>
                    <a:pt x="0" y="3"/>
                  </a:cubicBezTo>
                  <a:cubicBezTo>
                    <a:pt x="0" y="2"/>
                    <a:pt x="1" y="0"/>
                    <a:pt x="1"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13" name="Freeform 2733"/>
            <p:cNvSpPr>
              <a:spLocks noChangeAspect="1"/>
            </p:cNvSpPr>
            <p:nvPr/>
          </p:nvSpPr>
          <p:spPr bwMode="auto">
            <a:xfrm>
              <a:off x="19787225" y="8291980"/>
              <a:ext cx="41619" cy="23997"/>
            </a:xfrm>
            <a:custGeom>
              <a:avLst/>
              <a:gdLst>
                <a:gd name="T0" fmla="*/ 4 w 5"/>
                <a:gd name="T1" fmla="*/ 1 h 4"/>
                <a:gd name="T2" fmla="*/ 5 w 5"/>
                <a:gd name="T3" fmla="*/ 4 h 4"/>
                <a:gd name="T4" fmla="*/ 0 w 5"/>
                <a:gd name="T5" fmla="*/ 1 h 4"/>
                <a:gd name="T6" fmla="*/ 4 w 5"/>
                <a:gd name="T7" fmla="*/ 1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1"/>
                  </a:moveTo>
                  <a:cubicBezTo>
                    <a:pt x="4" y="2"/>
                    <a:pt x="5" y="3"/>
                    <a:pt x="4" y="4"/>
                  </a:cubicBezTo>
                  <a:cubicBezTo>
                    <a:pt x="4" y="4"/>
                    <a:pt x="1" y="2"/>
                    <a:pt x="0" y="1"/>
                  </a:cubicBezTo>
                  <a:cubicBezTo>
                    <a:pt x="0" y="0"/>
                    <a:pt x="1" y="0"/>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14" name="Freeform 2745"/>
            <p:cNvSpPr>
              <a:spLocks noChangeAspect="1"/>
            </p:cNvSpPr>
            <p:nvPr/>
          </p:nvSpPr>
          <p:spPr bwMode="auto">
            <a:xfrm>
              <a:off x="17797690" y="6372443"/>
              <a:ext cx="33298" cy="47988"/>
            </a:xfrm>
            <a:custGeom>
              <a:avLst/>
              <a:gdLst>
                <a:gd name="T0" fmla="*/ 1 w 4"/>
                <a:gd name="T1" fmla="*/ 6 h 6"/>
                <a:gd name="T2" fmla="*/ 3 w 4"/>
                <a:gd name="T3" fmla="*/ 2 h 6"/>
                <a:gd name="T4" fmla="*/ 5 w 4"/>
                <a:gd name="T5" fmla="*/ 1 h 6"/>
                <a:gd name="T6" fmla="*/ 4 w 4"/>
                <a:gd name="T7" fmla="*/ 5 h 6"/>
                <a:gd name="T8" fmla="*/ 1 w 4"/>
                <a:gd name="T9" fmla="*/ 6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2" y="3"/>
                    <a:pt x="2" y="2"/>
                  </a:cubicBezTo>
                  <a:cubicBezTo>
                    <a:pt x="3" y="2"/>
                    <a:pt x="4" y="0"/>
                    <a:pt x="4" y="1"/>
                  </a:cubicBezTo>
                  <a:cubicBezTo>
                    <a:pt x="4" y="2"/>
                    <a:pt x="3" y="3"/>
                    <a:pt x="3" y="4"/>
                  </a:cubicBezTo>
                  <a:cubicBezTo>
                    <a:pt x="2" y="4"/>
                    <a:pt x="1" y="6"/>
                    <a:pt x="1" y="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15" name="Freeform 2746"/>
            <p:cNvSpPr>
              <a:spLocks noChangeAspect="1"/>
            </p:cNvSpPr>
            <p:nvPr/>
          </p:nvSpPr>
          <p:spPr bwMode="auto">
            <a:xfrm>
              <a:off x="17830987" y="6348451"/>
              <a:ext cx="33298" cy="23992"/>
            </a:xfrm>
            <a:custGeom>
              <a:avLst/>
              <a:gdLst>
                <a:gd name="T0" fmla="*/ 0 w 3"/>
                <a:gd name="T1" fmla="*/ 5 h 4"/>
                <a:gd name="T2" fmla="*/ 3 w 3"/>
                <a:gd name="T3" fmla="*/ 3 h 4"/>
                <a:gd name="T4" fmla="*/ 4 w 3"/>
                <a:gd name="T5" fmla="*/ 1 h 4"/>
                <a:gd name="T6" fmla="*/ 3 w 3"/>
                <a:gd name="T7" fmla="*/ 4 h 4"/>
                <a:gd name="T8" fmla="*/ 0 w 3"/>
                <a:gd name="T9" fmla="*/ 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4"/>
                  </a:moveTo>
                  <a:cubicBezTo>
                    <a:pt x="0" y="3"/>
                    <a:pt x="1" y="2"/>
                    <a:pt x="2" y="2"/>
                  </a:cubicBezTo>
                  <a:cubicBezTo>
                    <a:pt x="2" y="2"/>
                    <a:pt x="3" y="0"/>
                    <a:pt x="3" y="1"/>
                  </a:cubicBezTo>
                  <a:cubicBezTo>
                    <a:pt x="3" y="2"/>
                    <a:pt x="3" y="2"/>
                    <a:pt x="2" y="3"/>
                  </a:cubicBezTo>
                  <a:cubicBezTo>
                    <a:pt x="1" y="3"/>
                    <a:pt x="0" y="4"/>
                    <a:pt x="0"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16" name="Freeform 2750"/>
            <p:cNvSpPr>
              <a:spLocks noChangeAspect="1"/>
            </p:cNvSpPr>
            <p:nvPr/>
          </p:nvSpPr>
          <p:spPr bwMode="auto">
            <a:xfrm>
              <a:off x="18188939" y="7676131"/>
              <a:ext cx="99893" cy="207950"/>
            </a:xfrm>
            <a:custGeom>
              <a:avLst/>
              <a:gdLst>
                <a:gd name="T0" fmla="*/ 10 w 13"/>
                <a:gd name="T1" fmla="*/ 34 h 29"/>
                <a:gd name="T2" fmla="*/ 3 w 13"/>
                <a:gd name="T3" fmla="*/ 30 h 29"/>
                <a:gd name="T4" fmla="*/ 6 w 13"/>
                <a:gd name="T5" fmla="*/ 28 h 29"/>
                <a:gd name="T6" fmla="*/ 5 w 13"/>
                <a:gd name="T7" fmla="*/ 25 h 29"/>
                <a:gd name="T8" fmla="*/ 2 w 13"/>
                <a:gd name="T9" fmla="*/ 22 h 29"/>
                <a:gd name="T10" fmla="*/ 3 w 13"/>
                <a:gd name="T11" fmla="*/ 20 h 29"/>
                <a:gd name="T12" fmla="*/ 0 w 13"/>
                <a:gd name="T13" fmla="*/ 18 h 29"/>
                <a:gd name="T14" fmla="*/ 2 w 13"/>
                <a:gd name="T15" fmla="*/ 15 h 29"/>
                <a:gd name="T16" fmla="*/ 2 w 13"/>
                <a:gd name="T17" fmla="*/ 11 h 29"/>
                <a:gd name="T18" fmla="*/ 8 w 13"/>
                <a:gd name="T19" fmla="*/ 7 h 29"/>
                <a:gd name="T20" fmla="*/ 10 w 13"/>
                <a:gd name="T21" fmla="*/ 8 h 29"/>
                <a:gd name="T22" fmla="*/ 12 w 13"/>
                <a:gd name="T23" fmla="*/ 1 h 29"/>
                <a:gd name="T24" fmla="*/ 14 w 13"/>
                <a:gd name="T25" fmla="*/ 4 h 29"/>
                <a:gd name="T26" fmla="*/ 15 w 13"/>
                <a:gd name="T27" fmla="*/ 11 h 29"/>
                <a:gd name="T28" fmla="*/ 15 w 13"/>
                <a:gd name="T29" fmla="*/ 20 h 29"/>
                <a:gd name="T30" fmla="*/ 13 w 13"/>
                <a:gd name="T31" fmla="*/ 25 h 29"/>
                <a:gd name="T32" fmla="*/ 10 w 13"/>
                <a:gd name="T33" fmla="*/ 30 h 29"/>
                <a:gd name="T34" fmla="*/ 10 w 13"/>
                <a:gd name="T35" fmla="*/ 34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29"/>
                <a:gd name="T56" fmla="*/ 13 w 13"/>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29">
                  <a:moveTo>
                    <a:pt x="9" y="29"/>
                  </a:moveTo>
                  <a:cubicBezTo>
                    <a:pt x="7" y="28"/>
                    <a:pt x="5" y="27"/>
                    <a:pt x="3" y="26"/>
                  </a:cubicBezTo>
                  <a:cubicBezTo>
                    <a:pt x="3" y="25"/>
                    <a:pt x="5" y="24"/>
                    <a:pt x="5" y="24"/>
                  </a:cubicBezTo>
                  <a:cubicBezTo>
                    <a:pt x="5" y="23"/>
                    <a:pt x="5" y="22"/>
                    <a:pt x="4" y="21"/>
                  </a:cubicBezTo>
                  <a:cubicBezTo>
                    <a:pt x="4" y="20"/>
                    <a:pt x="2" y="20"/>
                    <a:pt x="2" y="19"/>
                  </a:cubicBezTo>
                  <a:cubicBezTo>
                    <a:pt x="2" y="18"/>
                    <a:pt x="3" y="17"/>
                    <a:pt x="3" y="17"/>
                  </a:cubicBezTo>
                  <a:cubicBezTo>
                    <a:pt x="3" y="16"/>
                    <a:pt x="1" y="16"/>
                    <a:pt x="0" y="15"/>
                  </a:cubicBezTo>
                  <a:cubicBezTo>
                    <a:pt x="0" y="15"/>
                    <a:pt x="2" y="14"/>
                    <a:pt x="2" y="13"/>
                  </a:cubicBezTo>
                  <a:cubicBezTo>
                    <a:pt x="3" y="12"/>
                    <a:pt x="1" y="10"/>
                    <a:pt x="2" y="9"/>
                  </a:cubicBezTo>
                  <a:cubicBezTo>
                    <a:pt x="3" y="7"/>
                    <a:pt x="6" y="7"/>
                    <a:pt x="7" y="6"/>
                  </a:cubicBezTo>
                  <a:cubicBezTo>
                    <a:pt x="8" y="6"/>
                    <a:pt x="9" y="7"/>
                    <a:pt x="9" y="7"/>
                  </a:cubicBezTo>
                  <a:cubicBezTo>
                    <a:pt x="10" y="5"/>
                    <a:pt x="9" y="3"/>
                    <a:pt x="10" y="1"/>
                  </a:cubicBezTo>
                  <a:cubicBezTo>
                    <a:pt x="10" y="0"/>
                    <a:pt x="11" y="2"/>
                    <a:pt x="12" y="3"/>
                  </a:cubicBezTo>
                  <a:cubicBezTo>
                    <a:pt x="12" y="5"/>
                    <a:pt x="12" y="7"/>
                    <a:pt x="13" y="9"/>
                  </a:cubicBezTo>
                  <a:cubicBezTo>
                    <a:pt x="13" y="12"/>
                    <a:pt x="13" y="14"/>
                    <a:pt x="13" y="17"/>
                  </a:cubicBezTo>
                  <a:cubicBezTo>
                    <a:pt x="12" y="18"/>
                    <a:pt x="11" y="20"/>
                    <a:pt x="11" y="21"/>
                  </a:cubicBezTo>
                  <a:cubicBezTo>
                    <a:pt x="10" y="23"/>
                    <a:pt x="10" y="25"/>
                    <a:pt x="9" y="26"/>
                  </a:cubicBezTo>
                  <a:cubicBezTo>
                    <a:pt x="9" y="27"/>
                    <a:pt x="10" y="29"/>
                    <a:pt x="9" y="29"/>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17" name="Freeform 2753"/>
            <p:cNvSpPr>
              <a:spLocks noChangeAspect="1"/>
            </p:cNvSpPr>
            <p:nvPr/>
          </p:nvSpPr>
          <p:spPr bwMode="auto">
            <a:xfrm>
              <a:off x="18130666" y="5780586"/>
              <a:ext cx="216435" cy="143965"/>
            </a:xfrm>
            <a:custGeom>
              <a:avLst/>
              <a:gdLst>
                <a:gd name="T0" fmla="*/ 32 w 27"/>
                <a:gd name="T1" fmla="*/ 1 h 19"/>
                <a:gd name="T2" fmla="*/ 29 w 27"/>
                <a:gd name="T3" fmla="*/ 1 h 19"/>
                <a:gd name="T4" fmla="*/ 23 w 27"/>
                <a:gd name="T5" fmla="*/ 5 h 19"/>
                <a:gd name="T6" fmla="*/ 17 w 27"/>
                <a:gd name="T7" fmla="*/ 12 h 19"/>
                <a:gd name="T8" fmla="*/ 6 w 27"/>
                <a:gd name="T9" fmla="*/ 15 h 19"/>
                <a:gd name="T10" fmla="*/ 0 w 27"/>
                <a:gd name="T11" fmla="*/ 22 h 19"/>
                <a:gd name="T12" fmla="*/ 4 w 27"/>
                <a:gd name="T13" fmla="*/ 21 h 19"/>
                <a:gd name="T14" fmla="*/ 7 w 27"/>
                <a:gd name="T15" fmla="*/ 17 h 19"/>
                <a:gd name="T16" fmla="*/ 11 w 27"/>
                <a:gd name="T17" fmla="*/ 16 h 19"/>
                <a:gd name="T18" fmla="*/ 23 w 27"/>
                <a:gd name="T19" fmla="*/ 15 h 19"/>
                <a:gd name="T20" fmla="*/ 26 w 27"/>
                <a:gd name="T21" fmla="*/ 15 h 19"/>
                <a:gd name="T22" fmla="*/ 29 w 27"/>
                <a:gd name="T23" fmla="*/ 17 h 19"/>
                <a:gd name="T24" fmla="*/ 33 w 27"/>
                <a:gd name="T25" fmla="*/ 10 h 19"/>
                <a:gd name="T26" fmla="*/ 31 w 27"/>
                <a:gd name="T27" fmla="*/ 5 h 19"/>
                <a:gd name="T28" fmla="*/ 32 w 27"/>
                <a:gd name="T29" fmla="*/ 1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19"/>
                <a:gd name="T47" fmla="*/ 27 w 2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19">
                  <a:moveTo>
                    <a:pt x="26" y="1"/>
                  </a:moveTo>
                  <a:cubicBezTo>
                    <a:pt x="26" y="0"/>
                    <a:pt x="24" y="1"/>
                    <a:pt x="24" y="1"/>
                  </a:cubicBezTo>
                  <a:cubicBezTo>
                    <a:pt x="22" y="2"/>
                    <a:pt x="21" y="2"/>
                    <a:pt x="19" y="4"/>
                  </a:cubicBezTo>
                  <a:cubicBezTo>
                    <a:pt x="17" y="5"/>
                    <a:pt x="16" y="9"/>
                    <a:pt x="14" y="10"/>
                  </a:cubicBezTo>
                  <a:cubicBezTo>
                    <a:pt x="11" y="12"/>
                    <a:pt x="7" y="10"/>
                    <a:pt x="5" y="12"/>
                  </a:cubicBezTo>
                  <a:cubicBezTo>
                    <a:pt x="3" y="13"/>
                    <a:pt x="1" y="15"/>
                    <a:pt x="0" y="18"/>
                  </a:cubicBezTo>
                  <a:cubicBezTo>
                    <a:pt x="0" y="19"/>
                    <a:pt x="2" y="18"/>
                    <a:pt x="3" y="17"/>
                  </a:cubicBezTo>
                  <a:cubicBezTo>
                    <a:pt x="4" y="17"/>
                    <a:pt x="5" y="15"/>
                    <a:pt x="6" y="14"/>
                  </a:cubicBezTo>
                  <a:cubicBezTo>
                    <a:pt x="7" y="13"/>
                    <a:pt x="8" y="13"/>
                    <a:pt x="9" y="13"/>
                  </a:cubicBezTo>
                  <a:cubicBezTo>
                    <a:pt x="12" y="12"/>
                    <a:pt x="15" y="12"/>
                    <a:pt x="19" y="12"/>
                  </a:cubicBezTo>
                  <a:cubicBezTo>
                    <a:pt x="20" y="12"/>
                    <a:pt x="20" y="12"/>
                    <a:pt x="21" y="12"/>
                  </a:cubicBezTo>
                  <a:cubicBezTo>
                    <a:pt x="22" y="13"/>
                    <a:pt x="23" y="14"/>
                    <a:pt x="24" y="14"/>
                  </a:cubicBezTo>
                  <a:cubicBezTo>
                    <a:pt x="26" y="12"/>
                    <a:pt x="26" y="10"/>
                    <a:pt x="27" y="8"/>
                  </a:cubicBezTo>
                  <a:cubicBezTo>
                    <a:pt x="27" y="7"/>
                    <a:pt x="25" y="5"/>
                    <a:pt x="25" y="4"/>
                  </a:cubicBezTo>
                  <a:cubicBezTo>
                    <a:pt x="25" y="3"/>
                    <a:pt x="26" y="2"/>
                    <a:pt x="26"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18" name="Freeform 2754"/>
            <p:cNvSpPr>
              <a:spLocks noChangeAspect="1"/>
            </p:cNvSpPr>
            <p:nvPr/>
          </p:nvSpPr>
          <p:spPr bwMode="auto">
            <a:xfrm>
              <a:off x="18114017" y="5884563"/>
              <a:ext cx="274708" cy="295926"/>
            </a:xfrm>
            <a:custGeom>
              <a:avLst/>
              <a:gdLst>
                <a:gd name="T0" fmla="*/ 18 w 34"/>
                <a:gd name="T1" fmla="*/ 49 h 41"/>
                <a:gd name="T2" fmla="*/ 24 w 34"/>
                <a:gd name="T3" fmla="*/ 48 h 41"/>
                <a:gd name="T4" fmla="*/ 22 w 34"/>
                <a:gd name="T5" fmla="*/ 44 h 41"/>
                <a:gd name="T6" fmla="*/ 23 w 34"/>
                <a:gd name="T7" fmla="*/ 42 h 41"/>
                <a:gd name="T8" fmla="*/ 22 w 34"/>
                <a:gd name="T9" fmla="*/ 35 h 41"/>
                <a:gd name="T10" fmla="*/ 25 w 34"/>
                <a:gd name="T11" fmla="*/ 35 h 41"/>
                <a:gd name="T12" fmla="*/ 24 w 34"/>
                <a:gd name="T13" fmla="*/ 31 h 41"/>
                <a:gd name="T14" fmla="*/ 28 w 34"/>
                <a:gd name="T15" fmla="*/ 27 h 41"/>
                <a:gd name="T16" fmla="*/ 31 w 34"/>
                <a:gd name="T17" fmla="*/ 20 h 41"/>
                <a:gd name="T18" fmla="*/ 37 w 34"/>
                <a:gd name="T19" fmla="*/ 19 h 41"/>
                <a:gd name="T20" fmla="*/ 41 w 34"/>
                <a:gd name="T21" fmla="*/ 13 h 41"/>
                <a:gd name="T22" fmla="*/ 34 w 34"/>
                <a:gd name="T23" fmla="*/ 12 h 41"/>
                <a:gd name="T24" fmla="*/ 30 w 34"/>
                <a:gd name="T25" fmla="*/ 8 h 41"/>
                <a:gd name="T26" fmla="*/ 30 w 34"/>
                <a:gd name="T27" fmla="*/ 2 h 41"/>
                <a:gd name="T28" fmla="*/ 25 w 34"/>
                <a:gd name="T29" fmla="*/ 0 h 41"/>
                <a:gd name="T30" fmla="*/ 18 w 34"/>
                <a:gd name="T31" fmla="*/ 2 h 41"/>
                <a:gd name="T32" fmla="*/ 17 w 34"/>
                <a:gd name="T33" fmla="*/ 4 h 41"/>
                <a:gd name="T34" fmla="*/ 17 w 34"/>
                <a:gd name="T35" fmla="*/ 11 h 41"/>
                <a:gd name="T36" fmla="*/ 13 w 34"/>
                <a:gd name="T37" fmla="*/ 11 h 41"/>
                <a:gd name="T38" fmla="*/ 13 w 34"/>
                <a:gd name="T39" fmla="*/ 6 h 41"/>
                <a:gd name="T40" fmla="*/ 11 w 34"/>
                <a:gd name="T41" fmla="*/ 7 h 41"/>
                <a:gd name="T42" fmla="*/ 10 w 34"/>
                <a:gd name="T43" fmla="*/ 10 h 41"/>
                <a:gd name="T44" fmla="*/ 10 w 34"/>
                <a:gd name="T45" fmla="*/ 10 h 41"/>
                <a:gd name="T46" fmla="*/ 10 w 34"/>
                <a:gd name="T47" fmla="*/ 13 h 41"/>
                <a:gd name="T48" fmla="*/ 7 w 34"/>
                <a:gd name="T49" fmla="*/ 11 h 41"/>
                <a:gd name="T50" fmla="*/ 1 w 34"/>
                <a:gd name="T51" fmla="*/ 8 h 41"/>
                <a:gd name="T52" fmla="*/ 2 w 34"/>
                <a:gd name="T53" fmla="*/ 14 h 41"/>
                <a:gd name="T54" fmla="*/ 1 w 34"/>
                <a:gd name="T55" fmla="*/ 18 h 41"/>
                <a:gd name="T56" fmla="*/ 2 w 34"/>
                <a:gd name="T57" fmla="*/ 22 h 41"/>
                <a:gd name="T58" fmla="*/ 1 w 34"/>
                <a:gd name="T59" fmla="*/ 27 h 41"/>
                <a:gd name="T60" fmla="*/ 0 w 34"/>
                <a:gd name="T61" fmla="*/ 32 h 41"/>
                <a:gd name="T62" fmla="*/ 4 w 34"/>
                <a:gd name="T63" fmla="*/ 32 h 41"/>
                <a:gd name="T64" fmla="*/ 7 w 34"/>
                <a:gd name="T65" fmla="*/ 36 h 41"/>
                <a:gd name="T66" fmla="*/ 10 w 34"/>
                <a:gd name="T67" fmla="*/ 41 h 41"/>
                <a:gd name="T68" fmla="*/ 10 w 34"/>
                <a:gd name="T69" fmla="*/ 47 h 41"/>
                <a:gd name="T70" fmla="*/ 14 w 34"/>
                <a:gd name="T71" fmla="*/ 48 h 41"/>
                <a:gd name="T72" fmla="*/ 18 w 34"/>
                <a:gd name="T73" fmla="*/ 49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41"/>
                <a:gd name="T113" fmla="*/ 34 w 34"/>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41">
                  <a:moveTo>
                    <a:pt x="15" y="41"/>
                  </a:moveTo>
                  <a:cubicBezTo>
                    <a:pt x="17" y="41"/>
                    <a:pt x="19" y="41"/>
                    <a:pt x="20" y="40"/>
                  </a:cubicBezTo>
                  <a:cubicBezTo>
                    <a:pt x="20" y="39"/>
                    <a:pt x="18" y="38"/>
                    <a:pt x="18" y="37"/>
                  </a:cubicBezTo>
                  <a:cubicBezTo>
                    <a:pt x="18" y="36"/>
                    <a:pt x="19" y="36"/>
                    <a:pt x="19" y="35"/>
                  </a:cubicBezTo>
                  <a:cubicBezTo>
                    <a:pt x="19" y="33"/>
                    <a:pt x="17" y="31"/>
                    <a:pt x="18" y="29"/>
                  </a:cubicBezTo>
                  <a:cubicBezTo>
                    <a:pt x="18" y="28"/>
                    <a:pt x="20" y="30"/>
                    <a:pt x="21" y="29"/>
                  </a:cubicBezTo>
                  <a:cubicBezTo>
                    <a:pt x="21" y="28"/>
                    <a:pt x="19" y="27"/>
                    <a:pt x="20" y="26"/>
                  </a:cubicBezTo>
                  <a:cubicBezTo>
                    <a:pt x="20" y="24"/>
                    <a:pt x="22" y="24"/>
                    <a:pt x="23" y="23"/>
                  </a:cubicBezTo>
                  <a:cubicBezTo>
                    <a:pt x="25" y="21"/>
                    <a:pt x="25" y="19"/>
                    <a:pt x="26" y="17"/>
                  </a:cubicBezTo>
                  <a:cubicBezTo>
                    <a:pt x="27" y="14"/>
                    <a:pt x="29" y="17"/>
                    <a:pt x="31" y="16"/>
                  </a:cubicBezTo>
                  <a:cubicBezTo>
                    <a:pt x="32" y="15"/>
                    <a:pt x="34" y="13"/>
                    <a:pt x="34" y="11"/>
                  </a:cubicBezTo>
                  <a:cubicBezTo>
                    <a:pt x="33" y="9"/>
                    <a:pt x="29" y="11"/>
                    <a:pt x="28" y="10"/>
                  </a:cubicBezTo>
                  <a:cubicBezTo>
                    <a:pt x="27" y="9"/>
                    <a:pt x="26" y="8"/>
                    <a:pt x="25" y="7"/>
                  </a:cubicBezTo>
                  <a:cubicBezTo>
                    <a:pt x="25" y="5"/>
                    <a:pt x="27" y="3"/>
                    <a:pt x="25" y="2"/>
                  </a:cubicBezTo>
                  <a:cubicBezTo>
                    <a:pt x="24" y="1"/>
                    <a:pt x="22" y="0"/>
                    <a:pt x="21" y="0"/>
                  </a:cubicBezTo>
                  <a:cubicBezTo>
                    <a:pt x="19" y="0"/>
                    <a:pt x="17" y="1"/>
                    <a:pt x="15" y="2"/>
                  </a:cubicBezTo>
                  <a:cubicBezTo>
                    <a:pt x="14" y="2"/>
                    <a:pt x="14" y="3"/>
                    <a:pt x="14" y="3"/>
                  </a:cubicBezTo>
                  <a:cubicBezTo>
                    <a:pt x="13" y="5"/>
                    <a:pt x="15" y="7"/>
                    <a:pt x="14" y="9"/>
                  </a:cubicBezTo>
                  <a:cubicBezTo>
                    <a:pt x="14" y="10"/>
                    <a:pt x="12" y="10"/>
                    <a:pt x="11" y="9"/>
                  </a:cubicBezTo>
                  <a:cubicBezTo>
                    <a:pt x="11" y="8"/>
                    <a:pt x="12" y="6"/>
                    <a:pt x="11" y="5"/>
                  </a:cubicBezTo>
                  <a:cubicBezTo>
                    <a:pt x="11" y="5"/>
                    <a:pt x="10" y="6"/>
                    <a:pt x="9" y="6"/>
                  </a:cubicBezTo>
                  <a:cubicBezTo>
                    <a:pt x="8" y="7"/>
                    <a:pt x="8" y="7"/>
                    <a:pt x="8" y="8"/>
                  </a:cubicBezTo>
                  <a:cubicBezTo>
                    <a:pt x="8" y="8"/>
                    <a:pt x="8" y="8"/>
                    <a:pt x="8" y="8"/>
                  </a:cubicBezTo>
                  <a:cubicBezTo>
                    <a:pt x="8" y="9"/>
                    <a:pt x="9" y="10"/>
                    <a:pt x="8" y="11"/>
                  </a:cubicBezTo>
                  <a:cubicBezTo>
                    <a:pt x="7" y="11"/>
                    <a:pt x="6" y="10"/>
                    <a:pt x="6" y="9"/>
                  </a:cubicBezTo>
                  <a:cubicBezTo>
                    <a:pt x="4" y="8"/>
                    <a:pt x="3" y="8"/>
                    <a:pt x="1" y="7"/>
                  </a:cubicBezTo>
                  <a:cubicBezTo>
                    <a:pt x="0" y="8"/>
                    <a:pt x="2" y="11"/>
                    <a:pt x="2" y="12"/>
                  </a:cubicBezTo>
                  <a:cubicBezTo>
                    <a:pt x="2" y="13"/>
                    <a:pt x="1" y="14"/>
                    <a:pt x="1" y="15"/>
                  </a:cubicBezTo>
                  <a:cubicBezTo>
                    <a:pt x="1" y="16"/>
                    <a:pt x="2" y="16"/>
                    <a:pt x="2" y="18"/>
                  </a:cubicBezTo>
                  <a:cubicBezTo>
                    <a:pt x="2" y="19"/>
                    <a:pt x="2" y="21"/>
                    <a:pt x="1" y="23"/>
                  </a:cubicBezTo>
                  <a:cubicBezTo>
                    <a:pt x="1" y="24"/>
                    <a:pt x="0" y="26"/>
                    <a:pt x="0" y="27"/>
                  </a:cubicBezTo>
                  <a:cubicBezTo>
                    <a:pt x="1" y="28"/>
                    <a:pt x="2" y="27"/>
                    <a:pt x="3" y="27"/>
                  </a:cubicBezTo>
                  <a:cubicBezTo>
                    <a:pt x="4" y="28"/>
                    <a:pt x="5" y="29"/>
                    <a:pt x="6" y="30"/>
                  </a:cubicBezTo>
                  <a:cubicBezTo>
                    <a:pt x="7" y="31"/>
                    <a:pt x="7" y="33"/>
                    <a:pt x="8" y="34"/>
                  </a:cubicBezTo>
                  <a:cubicBezTo>
                    <a:pt x="8" y="36"/>
                    <a:pt x="8" y="38"/>
                    <a:pt x="8" y="39"/>
                  </a:cubicBezTo>
                  <a:cubicBezTo>
                    <a:pt x="9" y="40"/>
                    <a:pt x="10" y="40"/>
                    <a:pt x="12" y="40"/>
                  </a:cubicBezTo>
                  <a:cubicBezTo>
                    <a:pt x="13" y="40"/>
                    <a:pt x="14" y="41"/>
                    <a:pt x="15" y="4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19" name="Freeform 2755"/>
            <p:cNvSpPr>
              <a:spLocks noChangeAspect="1"/>
            </p:cNvSpPr>
            <p:nvPr/>
          </p:nvSpPr>
          <p:spPr bwMode="auto">
            <a:xfrm>
              <a:off x="17214981" y="6692366"/>
              <a:ext cx="33298" cy="15996"/>
            </a:xfrm>
            <a:custGeom>
              <a:avLst/>
              <a:gdLst>
                <a:gd name="T0" fmla="*/ 5 w 5"/>
                <a:gd name="T1" fmla="*/ 2 h 3"/>
                <a:gd name="T2" fmla="*/ 2 w 5"/>
                <a:gd name="T3" fmla="*/ 0 h 3"/>
                <a:gd name="T4" fmla="*/ 0 w 5"/>
                <a:gd name="T5" fmla="*/ 2 h 3"/>
                <a:gd name="T6" fmla="*/ 2 w 5"/>
                <a:gd name="T7" fmla="*/ 3 h 3"/>
                <a:gd name="T8" fmla="*/ 5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5" y="1"/>
                    <a:pt x="3" y="0"/>
                    <a:pt x="2" y="0"/>
                  </a:cubicBezTo>
                  <a:cubicBezTo>
                    <a:pt x="1" y="0"/>
                    <a:pt x="0" y="1"/>
                    <a:pt x="0" y="2"/>
                  </a:cubicBezTo>
                  <a:cubicBezTo>
                    <a:pt x="0" y="2"/>
                    <a:pt x="1" y="3"/>
                    <a:pt x="2" y="3"/>
                  </a:cubicBezTo>
                  <a:cubicBezTo>
                    <a:pt x="3" y="3"/>
                    <a:pt x="4" y="3"/>
                    <a:pt x="4"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20" name="Freeform 2758"/>
            <p:cNvSpPr>
              <a:spLocks noChangeAspect="1"/>
            </p:cNvSpPr>
            <p:nvPr/>
          </p:nvSpPr>
          <p:spPr bwMode="auto">
            <a:xfrm>
              <a:off x="16823737" y="6188490"/>
              <a:ext cx="16649" cy="31992"/>
            </a:xfrm>
            <a:custGeom>
              <a:avLst/>
              <a:gdLst>
                <a:gd name="T0" fmla="*/ 2 w 3"/>
                <a:gd name="T1" fmla="*/ 5 h 4"/>
                <a:gd name="T2" fmla="*/ 3 w 3"/>
                <a:gd name="T3" fmla="*/ 3 h 4"/>
                <a:gd name="T4" fmla="*/ 1 w 3"/>
                <a:gd name="T5" fmla="*/ 0 h 4"/>
                <a:gd name="T6" fmla="*/ 0 w 3"/>
                <a:gd name="T7" fmla="*/ 3 h 4"/>
                <a:gd name="T8" fmla="*/ 2 w 3"/>
                <a:gd name="T9" fmla="*/ 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2" y="1"/>
                    <a:pt x="1" y="0"/>
                    <a:pt x="1" y="0"/>
                  </a:cubicBezTo>
                  <a:cubicBezTo>
                    <a:pt x="0" y="0"/>
                    <a:pt x="0" y="2"/>
                    <a:pt x="0" y="2"/>
                  </a:cubicBezTo>
                  <a:cubicBezTo>
                    <a:pt x="0" y="3"/>
                    <a:pt x="1" y="4"/>
                    <a:pt x="2"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21" name="Freeform 2769"/>
            <p:cNvSpPr>
              <a:spLocks noChangeAspect="1"/>
            </p:cNvSpPr>
            <p:nvPr/>
          </p:nvSpPr>
          <p:spPr bwMode="auto">
            <a:xfrm>
              <a:off x="18754999" y="6124505"/>
              <a:ext cx="33298" cy="31992"/>
            </a:xfrm>
            <a:custGeom>
              <a:avLst/>
              <a:gdLst>
                <a:gd name="T0" fmla="*/ 0 w 4"/>
                <a:gd name="T1" fmla="*/ 1 h 4"/>
                <a:gd name="T2" fmla="*/ 1 w 4"/>
                <a:gd name="T3" fmla="*/ 4 h 4"/>
                <a:gd name="T4" fmla="*/ 4 w 4"/>
                <a:gd name="T5" fmla="*/ 5 h 4"/>
                <a:gd name="T6" fmla="*/ 4 w 4"/>
                <a:gd name="T7" fmla="*/ 3 h 4"/>
                <a:gd name="T8" fmla="*/ 0 w 4"/>
                <a:gd name="T9" fmla="*/ 1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0" y="1"/>
                    <a:pt x="0" y="2"/>
                    <a:pt x="1" y="3"/>
                  </a:cubicBezTo>
                  <a:cubicBezTo>
                    <a:pt x="1" y="4"/>
                    <a:pt x="2" y="4"/>
                    <a:pt x="3" y="4"/>
                  </a:cubicBezTo>
                  <a:cubicBezTo>
                    <a:pt x="4" y="4"/>
                    <a:pt x="3" y="3"/>
                    <a:pt x="3" y="2"/>
                  </a:cubicBezTo>
                  <a:cubicBezTo>
                    <a:pt x="2" y="1"/>
                    <a:pt x="1" y="0"/>
                    <a:pt x="0"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22" name="Freeform 2770"/>
            <p:cNvSpPr>
              <a:spLocks noChangeAspect="1"/>
            </p:cNvSpPr>
            <p:nvPr/>
          </p:nvSpPr>
          <p:spPr bwMode="auto">
            <a:xfrm>
              <a:off x="18163964" y="5900560"/>
              <a:ext cx="24976" cy="31992"/>
            </a:xfrm>
            <a:custGeom>
              <a:avLst/>
              <a:gdLst>
                <a:gd name="T0" fmla="*/ 3 w 3"/>
                <a:gd name="T1" fmla="*/ 0 h 4"/>
                <a:gd name="T2" fmla="*/ 1 w 3"/>
                <a:gd name="T3" fmla="*/ 1 h 4"/>
                <a:gd name="T4" fmla="*/ 0 w 3"/>
                <a:gd name="T5" fmla="*/ 4 h 4"/>
                <a:gd name="T6" fmla="*/ 3 w 3"/>
                <a:gd name="T7" fmla="*/ 3 h 4"/>
                <a:gd name="T8" fmla="*/ 3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1" y="1"/>
                    <a:pt x="1" y="1"/>
                  </a:cubicBezTo>
                  <a:cubicBezTo>
                    <a:pt x="0" y="2"/>
                    <a:pt x="0" y="3"/>
                    <a:pt x="0" y="3"/>
                  </a:cubicBezTo>
                  <a:cubicBezTo>
                    <a:pt x="1" y="4"/>
                    <a:pt x="2" y="3"/>
                    <a:pt x="2" y="2"/>
                  </a:cubicBezTo>
                  <a:cubicBezTo>
                    <a:pt x="2" y="2"/>
                    <a:pt x="3" y="1"/>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23" name="Freeform 2771"/>
            <p:cNvSpPr>
              <a:spLocks noChangeAspect="1"/>
            </p:cNvSpPr>
            <p:nvPr/>
          </p:nvSpPr>
          <p:spPr bwMode="auto">
            <a:xfrm>
              <a:off x="18280505" y="6076517"/>
              <a:ext cx="91571" cy="79981"/>
            </a:xfrm>
            <a:custGeom>
              <a:avLst/>
              <a:gdLst>
                <a:gd name="T0" fmla="*/ 6 w 11"/>
                <a:gd name="T1" fmla="*/ 0 h 11"/>
                <a:gd name="T2" fmla="*/ 11 w 11"/>
                <a:gd name="T3" fmla="*/ 2 h 11"/>
                <a:gd name="T4" fmla="*/ 13 w 11"/>
                <a:gd name="T5" fmla="*/ 8 h 11"/>
                <a:gd name="T6" fmla="*/ 11 w 11"/>
                <a:gd name="T7" fmla="*/ 13 h 11"/>
                <a:gd name="T8" fmla="*/ 4 w 11"/>
                <a:gd name="T9" fmla="*/ 9 h 11"/>
                <a:gd name="T10" fmla="*/ 0 w 11"/>
                <a:gd name="T11" fmla="*/ 6 h 11"/>
                <a:gd name="T12" fmla="*/ 2 w 11"/>
                <a:gd name="T13" fmla="*/ 1 h 11"/>
                <a:gd name="T14" fmla="*/ 6 w 11"/>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5" y="0"/>
                  </a:moveTo>
                  <a:cubicBezTo>
                    <a:pt x="7" y="0"/>
                    <a:pt x="8" y="1"/>
                    <a:pt x="9" y="2"/>
                  </a:cubicBezTo>
                  <a:cubicBezTo>
                    <a:pt x="10" y="3"/>
                    <a:pt x="11" y="5"/>
                    <a:pt x="11" y="7"/>
                  </a:cubicBezTo>
                  <a:cubicBezTo>
                    <a:pt x="11" y="9"/>
                    <a:pt x="10" y="10"/>
                    <a:pt x="9" y="11"/>
                  </a:cubicBezTo>
                  <a:cubicBezTo>
                    <a:pt x="7" y="11"/>
                    <a:pt x="5" y="9"/>
                    <a:pt x="3" y="8"/>
                  </a:cubicBezTo>
                  <a:cubicBezTo>
                    <a:pt x="2" y="7"/>
                    <a:pt x="1" y="6"/>
                    <a:pt x="0" y="5"/>
                  </a:cubicBezTo>
                  <a:cubicBezTo>
                    <a:pt x="0" y="3"/>
                    <a:pt x="1" y="2"/>
                    <a:pt x="2" y="1"/>
                  </a:cubicBezTo>
                  <a:cubicBezTo>
                    <a:pt x="3" y="0"/>
                    <a:pt x="4" y="0"/>
                    <a:pt x="5"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24" name="Freeform 2772"/>
            <p:cNvSpPr>
              <a:spLocks noChangeAspect="1"/>
            </p:cNvSpPr>
            <p:nvPr/>
          </p:nvSpPr>
          <p:spPr bwMode="auto">
            <a:xfrm>
              <a:off x="18380398" y="6004532"/>
              <a:ext cx="166488" cy="167962"/>
            </a:xfrm>
            <a:custGeom>
              <a:avLst/>
              <a:gdLst>
                <a:gd name="T0" fmla="*/ 14 w 20"/>
                <a:gd name="T1" fmla="*/ 4 h 23"/>
                <a:gd name="T2" fmla="*/ 20 w 20"/>
                <a:gd name="T3" fmla="*/ 0 h 23"/>
                <a:gd name="T4" fmla="*/ 24 w 20"/>
                <a:gd name="T5" fmla="*/ 4 h 23"/>
                <a:gd name="T6" fmla="*/ 22 w 20"/>
                <a:gd name="T7" fmla="*/ 13 h 23"/>
                <a:gd name="T8" fmla="*/ 19 w 20"/>
                <a:gd name="T9" fmla="*/ 16 h 23"/>
                <a:gd name="T10" fmla="*/ 22 w 20"/>
                <a:gd name="T11" fmla="*/ 19 h 23"/>
                <a:gd name="T12" fmla="*/ 18 w 20"/>
                <a:gd name="T13" fmla="*/ 21 h 23"/>
                <a:gd name="T14" fmla="*/ 18 w 20"/>
                <a:gd name="T15" fmla="*/ 27 h 23"/>
                <a:gd name="T16" fmla="*/ 12 w 20"/>
                <a:gd name="T17" fmla="*/ 23 h 23"/>
                <a:gd name="T18" fmla="*/ 8 w 20"/>
                <a:gd name="T19" fmla="*/ 22 h 23"/>
                <a:gd name="T20" fmla="*/ 4 w 20"/>
                <a:gd name="T21" fmla="*/ 18 h 23"/>
                <a:gd name="T22" fmla="*/ 4 w 20"/>
                <a:gd name="T23" fmla="*/ 13 h 23"/>
                <a:gd name="T24" fmla="*/ 1 w 20"/>
                <a:gd name="T25" fmla="*/ 10 h 23"/>
                <a:gd name="T26" fmla="*/ 7 w 20"/>
                <a:gd name="T27" fmla="*/ 9 h 23"/>
                <a:gd name="T28" fmla="*/ 8 w 20"/>
                <a:gd name="T29" fmla="*/ 5 h 23"/>
                <a:gd name="T30" fmla="*/ 12 w 20"/>
                <a:gd name="T31" fmla="*/ 7 h 23"/>
                <a:gd name="T32" fmla="*/ 12 w 20"/>
                <a:gd name="T33" fmla="*/ 10 h 23"/>
                <a:gd name="T34" fmla="*/ 17 w 20"/>
                <a:gd name="T35" fmla="*/ 11 h 23"/>
                <a:gd name="T36" fmla="*/ 17 w 20"/>
                <a:gd name="T37" fmla="*/ 6 h 23"/>
                <a:gd name="T38" fmla="*/ 14 w 20"/>
                <a:gd name="T39" fmla="*/ 4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23"/>
                <a:gd name="T62" fmla="*/ 20 w 20"/>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23">
                  <a:moveTo>
                    <a:pt x="12" y="3"/>
                  </a:moveTo>
                  <a:cubicBezTo>
                    <a:pt x="13" y="1"/>
                    <a:pt x="15" y="0"/>
                    <a:pt x="17" y="0"/>
                  </a:cubicBezTo>
                  <a:cubicBezTo>
                    <a:pt x="18" y="0"/>
                    <a:pt x="20" y="2"/>
                    <a:pt x="20" y="3"/>
                  </a:cubicBezTo>
                  <a:cubicBezTo>
                    <a:pt x="20" y="6"/>
                    <a:pt x="19" y="8"/>
                    <a:pt x="18" y="11"/>
                  </a:cubicBezTo>
                  <a:cubicBezTo>
                    <a:pt x="18" y="12"/>
                    <a:pt x="16" y="12"/>
                    <a:pt x="16" y="13"/>
                  </a:cubicBezTo>
                  <a:cubicBezTo>
                    <a:pt x="16" y="14"/>
                    <a:pt x="19" y="15"/>
                    <a:pt x="18" y="16"/>
                  </a:cubicBezTo>
                  <a:cubicBezTo>
                    <a:pt x="18" y="18"/>
                    <a:pt x="15" y="16"/>
                    <a:pt x="15" y="17"/>
                  </a:cubicBezTo>
                  <a:cubicBezTo>
                    <a:pt x="14" y="19"/>
                    <a:pt x="16" y="22"/>
                    <a:pt x="15" y="22"/>
                  </a:cubicBezTo>
                  <a:cubicBezTo>
                    <a:pt x="13" y="23"/>
                    <a:pt x="12" y="20"/>
                    <a:pt x="10" y="19"/>
                  </a:cubicBezTo>
                  <a:cubicBezTo>
                    <a:pt x="9" y="19"/>
                    <a:pt x="8" y="18"/>
                    <a:pt x="7" y="18"/>
                  </a:cubicBezTo>
                  <a:cubicBezTo>
                    <a:pt x="6" y="17"/>
                    <a:pt x="4" y="16"/>
                    <a:pt x="3" y="15"/>
                  </a:cubicBezTo>
                  <a:cubicBezTo>
                    <a:pt x="2" y="13"/>
                    <a:pt x="3" y="12"/>
                    <a:pt x="3" y="11"/>
                  </a:cubicBezTo>
                  <a:cubicBezTo>
                    <a:pt x="3" y="10"/>
                    <a:pt x="0" y="9"/>
                    <a:pt x="1" y="8"/>
                  </a:cubicBezTo>
                  <a:cubicBezTo>
                    <a:pt x="2" y="6"/>
                    <a:pt x="4" y="8"/>
                    <a:pt x="6" y="7"/>
                  </a:cubicBezTo>
                  <a:cubicBezTo>
                    <a:pt x="7" y="7"/>
                    <a:pt x="6" y="4"/>
                    <a:pt x="7" y="4"/>
                  </a:cubicBezTo>
                  <a:cubicBezTo>
                    <a:pt x="8" y="4"/>
                    <a:pt x="9" y="5"/>
                    <a:pt x="10" y="6"/>
                  </a:cubicBezTo>
                  <a:cubicBezTo>
                    <a:pt x="10" y="6"/>
                    <a:pt x="10" y="8"/>
                    <a:pt x="10" y="8"/>
                  </a:cubicBezTo>
                  <a:cubicBezTo>
                    <a:pt x="11" y="9"/>
                    <a:pt x="13" y="10"/>
                    <a:pt x="14" y="9"/>
                  </a:cubicBezTo>
                  <a:cubicBezTo>
                    <a:pt x="15" y="8"/>
                    <a:pt x="14" y="6"/>
                    <a:pt x="14" y="5"/>
                  </a:cubicBezTo>
                  <a:cubicBezTo>
                    <a:pt x="14" y="4"/>
                    <a:pt x="12" y="3"/>
                    <a:pt x="12"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25" name="Freeform 2773"/>
            <p:cNvSpPr>
              <a:spLocks noChangeAspect="1"/>
            </p:cNvSpPr>
            <p:nvPr/>
          </p:nvSpPr>
          <p:spPr bwMode="auto">
            <a:xfrm>
              <a:off x="18463642" y="6172494"/>
              <a:ext cx="41625" cy="47988"/>
            </a:xfrm>
            <a:custGeom>
              <a:avLst/>
              <a:gdLst>
                <a:gd name="T0" fmla="*/ 6 w 5"/>
                <a:gd name="T1" fmla="*/ 1 h 6"/>
                <a:gd name="T2" fmla="*/ 1 w 5"/>
                <a:gd name="T3" fmla="*/ 0 h 6"/>
                <a:gd name="T4" fmla="*/ 2 w 5"/>
                <a:gd name="T5" fmla="*/ 4 h 6"/>
                <a:gd name="T6" fmla="*/ 4 w 5"/>
                <a:gd name="T7" fmla="*/ 7 h 6"/>
                <a:gd name="T8" fmla="*/ 6 w 5"/>
                <a:gd name="T9" fmla="*/ 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1"/>
                  </a:moveTo>
                  <a:cubicBezTo>
                    <a:pt x="4" y="1"/>
                    <a:pt x="1" y="0"/>
                    <a:pt x="1" y="0"/>
                  </a:cubicBezTo>
                  <a:cubicBezTo>
                    <a:pt x="0" y="0"/>
                    <a:pt x="2" y="2"/>
                    <a:pt x="2" y="3"/>
                  </a:cubicBezTo>
                  <a:cubicBezTo>
                    <a:pt x="2" y="4"/>
                    <a:pt x="2" y="6"/>
                    <a:pt x="3" y="6"/>
                  </a:cubicBezTo>
                  <a:cubicBezTo>
                    <a:pt x="4" y="5"/>
                    <a:pt x="4" y="2"/>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26" name="Freeform 2774"/>
            <p:cNvSpPr>
              <a:spLocks noChangeAspect="1"/>
            </p:cNvSpPr>
            <p:nvPr/>
          </p:nvSpPr>
          <p:spPr bwMode="auto">
            <a:xfrm>
              <a:off x="18397047" y="6164493"/>
              <a:ext cx="74922" cy="47988"/>
            </a:xfrm>
            <a:custGeom>
              <a:avLst/>
              <a:gdLst>
                <a:gd name="T0" fmla="*/ 2 w 9"/>
                <a:gd name="T1" fmla="*/ 0 h 6"/>
                <a:gd name="T2" fmla="*/ 9 w 9"/>
                <a:gd name="T3" fmla="*/ 4 h 6"/>
                <a:gd name="T4" fmla="*/ 11 w 9"/>
                <a:gd name="T5" fmla="*/ 8 h 6"/>
                <a:gd name="T6" fmla="*/ 4 w 9"/>
                <a:gd name="T7" fmla="*/ 7 h 6"/>
                <a:gd name="T8" fmla="*/ 0 w 9"/>
                <a:gd name="T9" fmla="*/ 4 h 6"/>
                <a:gd name="T10" fmla="*/ 0 w 9"/>
                <a:gd name="T11" fmla="*/ 1 h 6"/>
                <a:gd name="T12" fmla="*/ 2 w 9"/>
                <a:gd name="T13" fmla="*/ 0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2" y="0"/>
                  </a:moveTo>
                  <a:cubicBezTo>
                    <a:pt x="4" y="0"/>
                    <a:pt x="5" y="2"/>
                    <a:pt x="7" y="3"/>
                  </a:cubicBezTo>
                  <a:cubicBezTo>
                    <a:pt x="8" y="4"/>
                    <a:pt x="9" y="5"/>
                    <a:pt x="9" y="6"/>
                  </a:cubicBezTo>
                  <a:cubicBezTo>
                    <a:pt x="7" y="6"/>
                    <a:pt x="5" y="5"/>
                    <a:pt x="3" y="5"/>
                  </a:cubicBezTo>
                  <a:cubicBezTo>
                    <a:pt x="2" y="4"/>
                    <a:pt x="1" y="4"/>
                    <a:pt x="0" y="3"/>
                  </a:cubicBezTo>
                  <a:cubicBezTo>
                    <a:pt x="0" y="2"/>
                    <a:pt x="0" y="2"/>
                    <a:pt x="0" y="1"/>
                  </a:cubicBezTo>
                  <a:cubicBezTo>
                    <a:pt x="1" y="1"/>
                    <a:pt x="1"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27" name="Freeform 2775"/>
            <p:cNvSpPr>
              <a:spLocks noChangeAspect="1"/>
            </p:cNvSpPr>
            <p:nvPr/>
          </p:nvSpPr>
          <p:spPr bwMode="auto">
            <a:xfrm>
              <a:off x="18363749" y="6148497"/>
              <a:ext cx="16649" cy="47988"/>
            </a:xfrm>
            <a:custGeom>
              <a:avLst/>
              <a:gdLst>
                <a:gd name="T0" fmla="*/ 3 w 2"/>
                <a:gd name="T1" fmla="*/ 0 h 7"/>
                <a:gd name="T2" fmla="*/ 0 w 2"/>
                <a:gd name="T3" fmla="*/ 8 h 7"/>
                <a:gd name="T4" fmla="*/ 0 w 2"/>
                <a:gd name="T5" fmla="*/ 3 h 7"/>
                <a:gd name="T6" fmla="*/ 3 w 2"/>
                <a:gd name="T7" fmla="*/ 0 h 7"/>
                <a:gd name="T8" fmla="*/ 0 60000 65536"/>
                <a:gd name="T9" fmla="*/ 0 60000 65536"/>
                <a:gd name="T10" fmla="*/ 0 60000 65536"/>
                <a:gd name="T11" fmla="*/ 0 60000 65536"/>
                <a:gd name="T12" fmla="*/ 0 w 2"/>
                <a:gd name="T13" fmla="*/ 0 h 7"/>
                <a:gd name="T14" fmla="*/ 2 w 2"/>
                <a:gd name="T15" fmla="*/ 7 h 7"/>
              </a:gdLst>
              <a:ahLst/>
              <a:cxnLst>
                <a:cxn ang="T8">
                  <a:pos x="T0" y="T1"/>
                </a:cxn>
                <a:cxn ang="T9">
                  <a:pos x="T2" y="T3"/>
                </a:cxn>
                <a:cxn ang="T10">
                  <a:pos x="T4" y="T5"/>
                </a:cxn>
                <a:cxn ang="T11">
                  <a:pos x="T6" y="T7"/>
                </a:cxn>
              </a:cxnLst>
              <a:rect l="T12" t="T13" r="T14" b="T15"/>
              <a:pathLst>
                <a:path w="2" h="7">
                  <a:moveTo>
                    <a:pt x="2" y="0"/>
                  </a:moveTo>
                  <a:cubicBezTo>
                    <a:pt x="2" y="3"/>
                    <a:pt x="2" y="5"/>
                    <a:pt x="0" y="7"/>
                  </a:cubicBezTo>
                  <a:cubicBezTo>
                    <a:pt x="0" y="5"/>
                    <a:pt x="0" y="4"/>
                    <a:pt x="0" y="3"/>
                  </a:cubicBezTo>
                  <a:cubicBezTo>
                    <a:pt x="1" y="2"/>
                    <a:pt x="2"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28" name="Freeform 2776"/>
            <p:cNvSpPr>
              <a:spLocks noChangeAspect="1"/>
            </p:cNvSpPr>
            <p:nvPr/>
          </p:nvSpPr>
          <p:spPr bwMode="auto">
            <a:xfrm>
              <a:off x="18596833" y="6196486"/>
              <a:ext cx="58273" cy="63985"/>
            </a:xfrm>
            <a:custGeom>
              <a:avLst/>
              <a:gdLst>
                <a:gd name="T0" fmla="*/ 3 w 7"/>
                <a:gd name="T1" fmla="*/ 1 h 8"/>
                <a:gd name="T2" fmla="*/ 7 w 7"/>
                <a:gd name="T3" fmla="*/ 4 h 8"/>
                <a:gd name="T4" fmla="*/ 6 w 7"/>
                <a:gd name="T5" fmla="*/ 9 h 8"/>
                <a:gd name="T6" fmla="*/ 1 w 7"/>
                <a:gd name="T7" fmla="*/ 6 h 8"/>
                <a:gd name="T8" fmla="*/ 1 w 7"/>
                <a:gd name="T9" fmla="*/ 3 h 8"/>
                <a:gd name="T10" fmla="*/ 3 w 7"/>
                <a:gd name="T11" fmla="*/ 1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3" y="1"/>
                  </a:moveTo>
                  <a:cubicBezTo>
                    <a:pt x="4" y="1"/>
                    <a:pt x="6" y="1"/>
                    <a:pt x="6" y="3"/>
                  </a:cubicBezTo>
                  <a:cubicBezTo>
                    <a:pt x="7" y="4"/>
                    <a:pt x="7" y="7"/>
                    <a:pt x="5" y="7"/>
                  </a:cubicBezTo>
                  <a:cubicBezTo>
                    <a:pt x="4" y="8"/>
                    <a:pt x="2" y="6"/>
                    <a:pt x="1" y="5"/>
                  </a:cubicBezTo>
                  <a:cubicBezTo>
                    <a:pt x="0" y="4"/>
                    <a:pt x="0" y="3"/>
                    <a:pt x="1" y="2"/>
                  </a:cubicBezTo>
                  <a:cubicBezTo>
                    <a:pt x="1" y="1"/>
                    <a:pt x="2" y="0"/>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29" name="Freeform 2777"/>
            <p:cNvSpPr>
              <a:spLocks noChangeAspect="1"/>
            </p:cNvSpPr>
            <p:nvPr/>
          </p:nvSpPr>
          <p:spPr bwMode="auto">
            <a:xfrm>
              <a:off x="16798761" y="5652617"/>
              <a:ext cx="724226" cy="1159723"/>
            </a:xfrm>
            <a:custGeom>
              <a:avLst/>
              <a:gdLst>
                <a:gd name="T0" fmla="*/ 106 w 90"/>
                <a:gd name="T1" fmla="*/ 160 h 158"/>
                <a:gd name="T2" fmla="*/ 79 w 90"/>
                <a:gd name="T3" fmla="*/ 170 h 158"/>
                <a:gd name="T4" fmla="*/ 55 w 90"/>
                <a:gd name="T5" fmla="*/ 172 h 158"/>
                <a:gd name="T6" fmla="*/ 35 w 90"/>
                <a:gd name="T7" fmla="*/ 174 h 158"/>
                <a:gd name="T8" fmla="*/ 13 w 90"/>
                <a:gd name="T9" fmla="*/ 184 h 158"/>
                <a:gd name="T10" fmla="*/ 0 w 90"/>
                <a:gd name="T11" fmla="*/ 188 h 158"/>
                <a:gd name="T12" fmla="*/ 19 w 90"/>
                <a:gd name="T13" fmla="*/ 166 h 158"/>
                <a:gd name="T14" fmla="*/ 40 w 90"/>
                <a:gd name="T15" fmla="*/ 161 h 158"/>
                <a:gd name="T16" fmla="*/ 36 w 90"/>
                <a:gd name="T17" fmla="*/ 159 h 158"/>
                <a:gd name="T18" fmla="*/ 22 w 90"/>
                <a:gd name="T19" fmla="*/ 152 h 158"/>
                <a:gd name="T20" fmla="*/ 19 w 90"/>
                <a:gd name="T21" fmla="*/ 142 h 158"/>
                <a:gd name="T22" fmla="*/ 18 w 90"/>
                <a:gd name="T23" fmla="*/ 127 h 158"/>
                <a:gd name="T24" fmla="*/ 36 w 90"/>
                <a:gd name="T25" fmla="*/ 117 h 158"/>
                <a:gd name="T26" fmla="*/ 43 w 90"/>
                <a:gd name="T27" fmla="*/ 107 h 158"/>
                <a:gd name="T28" fmla="*/ 40 w 90"/>
                <a:gd name="T29" fmla="*/ 100 h 158"/>
                <a:gd name="T30" fmla="*/ 38 w 90"/>
                <a:gd name="T31" fmla="*/ 82 h 158"/>
                <a:gd name="T32" fmla="*/ 19 w 90"/>
                <a:gd name="T33" fmla="*/ 84 h 158"/>
                <a:gd name="T34" fmla="*/ 17 w 90"/>
                <a:gd name="T35" fmla="*/ 72 h 158"/>
                <a:gd name="T36" fmla="*/ 14 w 90"/>
                <a:gd name="T37" fmla="*/ 61 h 158"/>
                <a:gd name="T38" fmla="*/ 7 w 90"/>
                <a:gd name="T39" fmla="*/ 63 h 158"/>
                <a:gd name="T40" fmla="*/ 8 w 90"/>
                <a:gd name="T41" fmla="*/ 49 h 158"/>
                <a:gd name="T42" fmla="*/ 0 w 90"/>
                <a:gd name="T43" fmla="*/ 44 h 158"/>
                <a:gd name="T44" fmla="*/ 6 w 90"/>
                <a:gd name="T45" fmla="*/ 37 h 158"/>
                <a:gd name="T46" fmla="*/ 5 w 90"/>
                <a:gd name="T47" fmla="*/ 31 h 158"/>
                <a:gd name="T48" fmla="*/ 4 w 90"/>
                <a:gd name="T49" fmla="*/ 22 h 158"/>
                <a:gd name="T50" fmla="*/ 8 w 90"/>
                <a:gd name="T51" fmla="*/ 13 h 158"/>
                <a:gd name="T52" fmla="*/ 14 w 90"/>
                <a:gd name="T53" fmla="*/ 8 h 158"/>
                <a:gd name="T54" fmla="*/ 23 w 90"/>
                <a:gd name="T55" fmla="*/ 4 h 158"/>
                <a:gd name="T56" fmla="*/ 41 w 90"/>
                <a:gd name="T57" fmla="*/ 5 h 158"/>
                <a:gd name="T58" fmla="*/ 25 w 90"/>
                <a:gd name="T59" fmla="*/ 19 h 158"/>
                <a:gd name="T60" fmla="*/ 24 w 90"/>
                <a:gd name="T61" fmla="*/ 28 h 158"/>
                <a:gd name="T62" fmla="*/ 48 w 90"/>
                <a:gd name="T63" fmla="*/ 22 h 158"/>
                <a:gd name="T64" fmla="*/ 58 w 90"/>
                <a:gd name="T65" fmla="*/ 31 h 158"/>
                <a:gd name="T66" fmla="*/ 43 w 90"/>
                <a:gd name="T67" fmla="*/ 49 h 158"/>
                <a:gd name="T68" fmla="*/ 37 w 90"/>
                <a:gd name="T69" fmla="*/ 60 h 158"/>
                <a:gd name="T70" fmla="*/ 55 w 90"/>
                <a:gd name="T71" fmla="*/ 63 h 158"/>
                <a:gd name="T72" fmla="*/ 67 w 90"/>
                <a:gd name="T73" fmla="*/ 88 h 158"/>
                <a:gd name="T74" fmla="*/ 85 w 90"/>
                <a:gd name="T75" fmla="*/ 112 h 158"/>
                <a:gd name="T76" fmla="*/ 90 w 90"/>
                <a:gd name="T77" fmla="*/ 120 h 158"/>
                <a:gd name="T78" fmla="*/ 90 w 90"/>
                <a:gd name="T79" fmla="*/ 129 h 158"/>
                <a:gd name="T80" fmla="*/ 108 w 90"/>
                <a:gd name="T81" fmla="*/ 136 h 158"/>
                <a:gd name="T82" fmla="*/ 101 w 90"/>
                <a:gd name="T83" fmla="*/ 150 h 158"/>
                <a:gd name="T84" fmla="*/ 92 w 90"/>
                <a:gd name="T85" fmla="*/ 156 h 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
                <a:gd name="T130" fmla="*/ 0 h 158"/>
                <a:gd name="T131" fmla="*/ 90 w 90"/>
                <a:gd name="T132" fmla="*/ 158 h 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 h="158">
                  <a:moveTo>
                    <a:pt x="76" y="131"/>
                  </a:moveTo>
                  <a:cubicBezTo>
                    <a:pt x="77" y="132"/>
                    <a:pt x="79" y="133"/>
                    <a:pt x="80" y="133"/>
                  </a:cubicBezTo>
                  <a:cubicBezTo>
                    <a:pt x="83" y="133"/>
                    <a:pt x="87" y="131"/>
                    <a:pt x="88" y="133"/>
                  </a:cubicBezTo>
                  <a:cubicBezTo>
                    <a:pt x="88" y="135"/>
                    <a:pt x="84" y="137"/>
                    <a:pt x="82" y="138"/>
                  </a:cubicBezTo>
                  <a:cubicBezTo>
                    <a:pt x="79" y="140"/>
                    <a:pt x="76" y="142"/>
                    <a:pt x="73" y="142"/>
                  </a:cubicBezTo>
                  <a:cubicBezTo>
                    <a:pt x="70" y="143"/>
                    <a:pt x="68" y="141"/>
                    <a:pt x="66" y="141"/>
                  </a:cubicBezTo>
                  <a:cubicBezTo>
                    <a:pt x="64" y="141"/>
                    <a:pt x="62" y="142"/>
                    <a:pt x="60" y="142"/>
                  </a:cubicBezTo>
                  <a:cubicBezTo>
                    <a:pt x="58" y="142"/>
                    <a:pt x="56" y="141"/>
                    <a:pt x="54" y="141"/>
                  </a:cubicBezTo>
                  <a:cubicBezTo>
                    <a:pt x="51" y="141"/>
                    <a:pt x="49" y="142"/>
                    <a:pt x="46" y="143"/>
                  </a:cubicBezTo>
                  <a:cubicBezTo>
                    <a:pt x="44" y="143"/>
                    <a:pt x="43" y="146"/>
                    <a:pt x="41" y="146"/>
                  </a:cubicBezTo>
                  <a:cubicBezTo>
                    <a:pt x="38" y="146"/>
                    <a:pt x="37" y="143"/>
                    <a:pt x="35" y="143"/>
                  </a:cubicBezTo>
                  <a:cubicBezTo>
                    <a:pt x="33" y="143"/>
                    <a:pt x="30" y="144"/>
                    <a:pt x="29" y="145"/>
                  </a:cubicBezTo>
                  <a:cubicBezTo>
                    <a:pt x="27" y="147"/>
                    <a:pt x="28" y="151"/>
                    <a:pt x="26" y="152"/>
                  </a:cubicBezTo>
                  <a:cubicBezTo>
                    <a:pt x="23" y="153"/>
                    <a:pt x="21" y="151"/>
                    <a:pt x="18" y="151"/>
                  </a:cubicBezTo>
                  <a:cubicBezTo>
                    <a:pt x="16" y="151"/>
                    <a:pt x="13" y="152"/>
                    <a:pt x="11" y="153"/>
                  </a:cubicBezTo>
                  <a:cubicBezTo>
                    <a:pt x="10" y="154"/>
                    <a:pt x="9" y="157"/>
                    <a:pt x="8" y="157"/>
                  </a:cubicBezTo>
                  <a:cubicBezTo>
                    <a:pt x="6" y="158"/>
                    <a:pt x="5" y="156"/>
                    <a:pt x="3" y="156"/>
                  </a:cubicBezTo>
                  <a:cubicBezTo>
                    <a:pt x="2" y="156"/>
                    <a:pt x="0" y="157"/>
                    <a:pt x="0" y="156"/>
                  </a:cubicBezTo>
                  <a:cubicBezTo>
                    <a:pt x="2" y="154"/>
                    <a:pt x="5" y="153"/>
                    <a:pt x="8" y="151"/>
                  </a:cubicBezTo>
                  <a:cubicBezTo>
                    <a:pt x="10" y="149"/>
                    <a:pt x="12" y="146"/>
                    <a:pt x="14" y="144"/>
                  </a:cubicBezTo>
                  <a:cubicBezTo>
                    <a:pt x="15" y="142"/>
                    <a:pt x="15" y="140"/>
                    <a:pt x="16" y="138"/>
                  </a:cubicBezTo>
                  <a:cubicBezTo>
                    <a:pt x="17" y="137"/>
                    <a:pt x="18" y="138"/>
                    <a:pt x="19" y="135"/>
                  </a:cubicBezTo>
                  <a:cubicBezTo>
                    <a:pt x="23" y="134"/>
                    <a:pt x="26" y="135"/>
                    <a:pt x="30" y="135"/>
                  </a:cubicBezTo>
                  <a:cubicBezTo>
                    <a:pt x="31" y="135"/>
                    <a:pt x="32" y="135"/>
                    <a:pt x="33" y="134"/>
                  </a:cubicBezTo>
                  <a:cubicBezTo>
                    <a:pt x="36" y="132"/>
                    <a:pt x="39" y="130"/>
                    <a:pt x="41" y="127"/>
                  </a:cubicBezTo>
                  <a:cubicBezTo>
                    <a:pt x="41" y="126"/>
                    <a:pt x="40" y="127"/>
                    <a:pt x="39" y="127"/>
                  </a:cubicBezTo>
                  <a:cubicBezTo>
                    <a:pt x="36" y="128"/>
                    <a:pt x="33" y="132"/>
                    <a:pt x="30" y="132"/>
                  </a:cubicBezTo>
                  <a:cubicBezTo>
                    <a:pt x="27" y="132"/>
                    <a:pt x="26" y="128"/>
                    <a:pt x="23" y="127"/>
                  </a:cubicBezTo>
                  <a:cubicBezTo>
                    <a:pt x="22" y="127"/>
                    <a:pt x="21" y="130"/>
                    <a:pt x="20" y="129"/>
                  </a:cubicBezTo>
                  <a:cubicBezTo>
                    <a:pt x="18" y="129"/>
                    <a:pt x="19" y="126"/>
                    <a:pt x="18" y="126"/>
                  </a:cubicBezTo>
                  <a:cubicBezTo>
                    <a:pt x="15" y="125"/>
                    <a:pt x="13" y="129"/>
                    <a:pt x="10" y="128"/>
                  </a:cubicBezTo>
                  <a:cubicBezTo>
                    <a:pt x="9" y="123"/>
                    <a:pt x="5" y="124"/>
                    <a:pt x="7" y="122"/>
                  </a:cubicBezTo>
                  <a:cubicBezTo>
                    <a:pt x="8" y="119"/>
                    <a:pt x="13" y="120"/>
                    <a:pt x="16" y="118"/>
                  </a:cubicBezTo>
                  <a:cubicBezTo>
                    <a:pt x="18" y="117"/>
                    <a:pt x="21" y="114"/>
                    <a:pt x="22" y="112"/>
                  </a:cubicBezTo>
                  <a:cubicBezTo>
                    <a:pt x="23" y="110"/>
                    <a:pt x="23" y="106"/>
                    <a:pt x="21" y="105"/>
                  </a:cubicBezTo>
                  <a:cubicBezTo>
                    <a:pt x="20" y="104"/>
                    <a:pt x="15" y="108"/>
                    <a:pt x="15" y="106"/>
                  </a:cubicBezTo>
                  <a:cubicBezTo>
                    <a:pt x="15" y="103"/>
                    <a:pt x="19" y="102"/>
                    <a:pt x="21" y="100"/>
                  </a:cubicBezTo>
                  <a:cubicBezTo>
                    <a:pt x="22" y="99"/>
                    <a:pt x="24" y="98"/>
                    <a:pt x="26" y="97"/>
                  </a:cubicBezTo>
                  <a:cubicBezTo>
                    <a:pt x="27" y="97"/>
                    <a:pt x="29" y="97"/>
                    <a:pt x="30" y="97"/>
                  </a:cubicBezTo>
                  <a:cubicBezTo>
                    <a:pt x="32" y="98"/>
                    <a:pt x="34" y="99"/>
                    <a:pt x="34" y="98"/>
                  </a:cubicBezTo>
                  <a:cubicBezTo>
                    <a:pt x="35" y="96"/>
                    <a:pt x="33" y="94"/>
                    <a:pt x="33" y="93"/>
                  </a:cubicBezTo>
                  <a:cubicBezTo>
                    <a:pt x="34" y="91"/>
                    <a:pt x="36" y="91"/>
                    <a:pt x="36" y="89"/>
                  </a:cubicBezTo>
                  <a:cubicBezTo>
                    <a:pt x="36" y="88"/>
                    <a:pt x="33" y="88"/>
                    <a:pt x="34" y="87"/>
                  </a:cubicBezTo>
                  <a:cubicBezTo>
                    <a:pt x="34" y="85"/>
                    <a:pt x="38" y="84"/>
                    <a:pt x="37" y="83"/>
                  </a:cubicBezTo>
                  <a:cubicBezTo>
                    <a:pt x="37" y="81"/>
                    <a:pt x="34" y="83"/>
                    <a:pt x="33" y="83"/>
                  </a:cubicBezTo>
                  <a:cubicBezTo>
                    <a:pt x="31" y="81"/>
                    <a:pt x="29" y="78"/>
                    <a:pt x="28" y="75"/>
                  </a:cubicBezTo>
                  <a:cubicBezTo>
                    <a:pt x="27" y="74"/>
                    <a:pt x="28" y="72"/>
                    <a:pt x="29" y="71"/>
                  </a:cubicBezTo>
                  <a:cubicBezTo>
                    <a:pt x="30" y="70"/>
                    <a:pt x="32" y="69"/>
                    <a:pt x="32" y="68"/>
                  </a:cubicBezTo>
                  <a:cubicBezTo>
                    <a:pt x="31" y="67"/>
                    <a:pt x="29" y="68"/>
                    <a:pt x="28" y="68"/>
                  </a:cubicBezTo>
                  <a:cubicBezTo>
                    <a:pt x="26" y="69"/>
                    <a:pt x="25" y="71"/>
                    <a:pt x="22" y="71"/>
                  </a:cubicBezTo>
                  <a:cubicBezTo>
                    <a:pt x="20" y="72"/>
                    <a:pt x="18" y="71"/>
                    <a:pt x="16" y="70"/>
                  </a:cubicBezTo>
                  <a:cubicBezTo>
                    <a:pt x="15" y="70"/>
                    <a:pt x="13" y="70"/>
                    <a:pt x="12" y="69"/>
                  </a:cubicBezTo>
                  <a:cubicBezTo>
                    <a:pt x="11" y="67"/>
                    <a:pt x="12" y="66"/>
                    <a:pt x="12" y="64"/>
                  </a:cubicBezTo>
                  <a:cubicBezTo>
                    <a:pt x="12" y="63"/>
                    <a:pt x="13" y="62"/>
                    <a:pt x="14" y="60"/>
                  </a:cubicBezTo>
                  <a:cubicBezTo>
                    <a:pt x="14" y="59"/>
                    <a:pt x="15" y="57"/>
                    <a:pt x="15" y="56"/>
                  </a:cubicBezTo>
                  <a:cubicBezTo>
                    <a:pt x="14" y="55"/>
                    <a:pt x="12" y="56"/>
                    <a:pt x="12" y="55"/>
                  </a:cubicBezTo>
                  <a:cubicBezTo>
                    <a:pt x="11" y="54"/>
                    <a:pt x="13" y="52"/>
                    <a:pt x="12" y="51"/>
                  </a:cubicBezTo>
                  <a:cubicBezTo>
                    <a:pt x="12" y="50"/>
                    <a:pt x="10" y="51"/>
                    <a:pt x="9" y="51"/>
                  </a:cubicBezTo>
                  <a:cubicBezTo>
                    <a:pt x="8" y="50"/>
                    <a:pt x="8" y="48"/>
                    <a:pt x="7" y="48"/>
                  </a:cubicBezTo>
                  <a:cubicBezTo>
                    <a:pt x="6" y="49"/>
                    <a:pt x="7" y="51"/>
                    <a:pt x="6" y="52"/>
                  </a:cubicBezTo>
                  <a:cubicBezTo>
                    <a:pt x="5" y="53"/>
                    <a:pt x="4" y="51"/>
                    <a:pt x="4" y="50"/>
                  </a:cubicBezTo>
                  <a:cubicBezTo>
                    <a:pt x="4" y="48"/>
                    <a:pt x="4" y="45"/>
                    <a:pt x="5" y="43"/>
                  </a:cubicBezTo>
                  <a:cubicBezTo>
                    <a:pt x="5" y="42"/>
                    <a:pt x="6" y="42"/>
                    <a:pt x="7" y="41"/>
                  </a:cubicBezTo>
                  <a:cubicBezTo>
                    <a:pt x="7" y="40"/>
                    <a:pt x="9" y="37"/>
                    <a:pt x="7" y="37"/>
                  </a:cubicBezTo>
                  <a:cubicBezTo>
                    <a:pt x="6" y="36"/>
                    <a:pt x="5" y="39"/>
                    <a:pt x="4" y="39"/>
                  </a:cubicBezTo>
                  <a:cubicBezTo>
                    <a:pt x="3" y="39"/>
                    <a:pt x="1" y="39"/>
                    <a:pt x="0" y="37"/>
                  </a:cubicBezTo>
                  <a:cubicBezTo>
                    <a:pt x="0" y="37"/>
                    <a:pt x="2" y="36"/>
                    <a:pt x="2" y="36"/>
                  </a:cubicBezTo>
                  <a:cubicBezTo>
                    <a:pt x="2" y="34"/>
                    <a:pt x="1" y="33"/>
                    <a:pt x="1" y="32"/>
                  </a:cubicBezTo>
                  <a:cubicBezTo>
                    <a:pt x="2" y="31"/>
                    <a:pt x="4" y="32"/>
                    <a:pt x="5" y="31"/>
                  </a:cubicBezTo>
                  <a:cubicBezTo>
                    <a:pt x="5" y="30"/>
                    <a:pt x="3" y="30"/>
                    <a:pt x="3" y="29"/>
                  </a:cubicBezTo>
                  <a:cubicBezTo>
                    <a:pt x="3" y="28"/>
                    <a:pt x="5" y="29"/>
                    <a:pt x="6" y="28"/>
                  </a:cubicBezTo>
                  <a:cubicBezTo>
                    <a:pt x="6" y="27"/>
                    <a:pt x="4" y="27"/>
                    <a:pt x="4" y="26"/>
                  </a:cubicBezTo>
                  <a:cubicBezTo>
                    <a:pt x="4" y="25"/>
                    <a:pt x="7" y="25"/>
                    <a:pt x="6" y="24"/>
                  </a:cubicBezTo>
                  <a:cubicBezTo>
                    <a:pt x="5" y="22"/>
                    <a:pt x="2" y="23"/>
                    <a:pt x="2" y="22"/>
                  </a:cubicBezTo>
                  <a:cubicBezTo>
                    <a:pt x="1" y="21"/>
                    <a:pt x="3" y="19"/>
                    <a:pt x="3" y="18"/>
                  </a:cubicBezTo>
                  <a:cubicBezTo>
                    <a:pt x="3" y="17"/>
                    <a:pt x="2" y="16"/>
                    <a:pt x="3" y="15"/>
                  </a:cubicBezTo>
                  <a:cubicBezTo>
                    <a:pt x="5" y="14"/>
                    <a:pt x="8" y="15"/>
                    <a:pt x="10" y="14"/>
                  </a:cubicBezTo>
                  <a:cubicBezTo>
                    <a:pt x="11" y="13"/>
                    <a:pt x="7" y="12"/>
                    <a:pt x="7" y="11"/>
                  </a:cubicBezTo>
                  <a:cubicBezTo>
                    <a:pt x="7" y="10"/>
                    <a:pt x="8" y="10"/>
                    <a:pt x="8" y="9"/>
                  </a:cubicBezTo>
                  <a:cubicBezTo>
                    <a:pt x="8" y="8"/>
                    <a:pt x="7" y="8"/>
                    <a:pt x="7" y="7"/>
                  </a:cubicBezTo>
                  <a:cubicBezTo>
                    <a:pt x="9" y="7"/>
                    <a:pt x="11" y="8"/>
                    <a:pt x="12" y="7"/>
                  </a:cubicBezTo>
                  <a:cubicBezTo>
                    <a:pt x="13" y="5"/>
                    <a:pt x="10" y="3"/>
                    <a:pt x="11" y="1"/>
                  </a:cubicBezTo>
                  <a:cubicBezTo>
                    <a:pt x="12" y="0"/>
                    <a:pt x="14" y="1"/>
                    <a:pt x="16" y="2"/>
                  </a:cubicBezTo>
                  <a:cubicBezTo>
                    <a:pt x="17" y="2"/>
                    <a:pt x="18" y="3"/>
                    <a:pt x="19" y="3"/>
                  </a:cubicBezTo>
                  <a:cubicBezTo>
                    <a:pt x="22" y="2"/>
                    <a:pt x="25" y="1"/>
                    <a:pt x="29" y="0"/>
                  </a:cubicBezTo>
                  <a:cubicBezTo>
                    <a:pt x="30" y="0"/>
                    <a:pt x="32" y="0"/>
                    <a:pt x="34" y="1"/>
                  </a:cubicBezTo>
                  <a:cubicBezTo>
                    <a:pt x="35" y="1"/>
                    <a:pt x="34" y="3"/>
                    <a:pt x="34" y="4"/>
                  </a:cubicBezTo>
                  <a:cubicBezTo>
                    <a:pt x="33" y="5"/>
                    <a:pt x="31" y="7"/>
                    <a:pt x="29" y="8"/>
                  </a:cubicBezTo>
                  <a:cubicBezTo>
                    <a:pt x="26" y="11"/>
                    <a:pt x="23" y="12"/>
                    <a:pt x="20" y="14"/>
                  </a:cubicBezTo>
                  <a:cubicBezTo>
                    <a:pt x="19" y="15"/>
                    <a:pt x="20" y="16"/>
                    <a:pt x="21" y="16"/>
                  </a:cubicBezTo>
                  <a:cubicBezTo>
                    <a:pt x="22" y="16"/>
                    <a:pt x="25" y="15"/>
                    <a:pt x="25" y="16"/>
                  </a:cubicBezTo>
                  <a:cubicBezTo>
                    <a:pt x="24" y="18"/>
                    <a:pt x="21" y="19"/>
                    <a:pt x="19" y="21"/>
                  </a:cubicBezTo>
                  <a:cubicBezTo>
                    <a:pt x="19" y="22"/>
                    <a:pt x="19" y="24"/>
                    <a:pt x="20" y="23"/>
                  </a:cubicBezTo>
                  <a:cubicBezTo>
                    <a:pt x="23" y="22"/>
                    <a:pt x="24" y="20"/>
                    <a:pt x="27" y="19"/>
                  </a:cubicBezTo>
                  <a:cubicBezTo>
                    <a:pt x="29" y="18"/>
                    <a:pt x="32" y="19"/>
                    <a:pt x="34" y="18"/>
                  </a:cubicBezTo>
                  <a:cubicBezTo>
                    <a:pt x="36" y="18"/>
                    <a:pt x="38" y="19"/>
                    <a:pt x="40" y="18"/>
                  </a:cubicBezTo>
                  <a:cubicBezTo>
                    <a:pt x="43" y="18"/>
                    <a:pt x="45" y="18"/>
                    <a:pt x="47" y="18"/>
                  </a:cubicBezTo>
                  <a:cubicBezTo>
                    <a:pt x="48" y="18"/>
                    <a:pt x="49" y="19"/>
                    <a:pt x="49" y="20"/>
                  </a:cubicBezTo>
                  <a:cubicBezTo>
                    <a:pt x="49" y="22"/>
                    <a:pt x="49" y="24"/>
                    <a:pt x="48" y="26"/>
                  </a:cubicBezTo>
                  <a:cubicBezTo>
                    <a:pt x="47" y="27"/>
                    <a:pt x="46" y="29"/>
                    <a:pt x="45" y="31"/>
                  </a:cubicBezTo>
                  <a:cubicBezTo>
                    <a:pt x="43" y="33"/>
                    <a:pt x="42" y="36"/>
                    <a:pt x="40" y="39"/>
                  </a:cubicBezTo>
                  <a:cubicBezTo>
                    <a:pt x="39" y="40"/>
                    <a:pt x="37" y="39"/>
                    <a:pt x="36" y="41"/>
                  </a:cubicBezTo>
                  <a:cubicBezTo>
                    <a:pt x="36" y="42"/>
                    <a:pt x="39" y="44"/>
                    <a:pt x="38" y="46"/>
                  </a:cubicBezTo>
                  <a:cubicBezTo>
                    <a:pt x="37" y="47"/>
                    <a:pt x="35" y="45"/>
                    <a:pt x="34" y="46"/>
                  </a:cubicBezTo>
                  <a:cubicBezTo>
                    <a:pt x="33" y="47"/>
                    <a:pt x="30" y="48"/>
                    <a:pt x="31" y="50"/>
                  </a:cubicBezTo>
                  <a:cubicBezTo>
                    <a:pt x="31" y="51"/>
                    <a:pt x="34" y="50"/>
                    <a:pt x="35" y="49"/>
                  </a:cubicBezTo>
                  <a:cubicBezTo>
                    <a:pt x="36" y="49"/>
                    <a:pt x="38" y="48"/>
                    <a:pt x="39" y="48"/>
                  </a:cubicBezTo>
                  <a:cubicBezTo>
                    <a:pt x="41" y="49"/>
                    <a:pt x="44" y="50"/>
                    <a:pt x="46" y="52"/>
                  </a:cubicBezTo>
                  <a:cubicBezTo>
                    <a:pt x="48" y="54"/>
                    <a:pt x="50" y="56"/>
                    <a:pt x="51" y="59"/>
                  </a:cubicBezTo>
                  <a:cubicBezTo>
                    <a:pt x="52" y="61"/>
                    <a:pt x="51" y="63"/>
                    <a:pt x="52" y="65"/>
                  </a:cubicBezTo>
                  <a:cubicBezTo>
                    <a:pt x="53" y="68"/>
                    <a:pt x="54" y="71"/>
                    <a:pt x="56" y="73"/>
                  </a:cubicBezTo>
                  <a:cubicBezTo>
                    <a:pt x="58" y="76"/>
                    <a:pt x="61" y="76"/>
                    <a:pt x="63" y="79"/>
                  </a:cubicBezTo>
                  <a:cubicBezTo>
                    <a:pt x="66" y="82"/>
                    <a:pt x="67" y="86"/>
                    <a:pt x="69" y="90"/>
                  </a:cubicBezTo>
                  <a:cubicBezTo>
                    <a:pt x="69" y="91"/>
                    <a:pt x="71" y="92"/>
                    <a:pt x="71" y="93"/>
                  </a:cubicBezTo>
                  <a:cubicBezTo>
                    <a:pt x="70" y="94"/>
                    <a:pt x="68" y="91"/>
                    <a:pt x="67" y="92"/>
                  </a:cubicBezTo>
                  <a:cubicBezTo>
                    <a:pt x="66" y="93"/>
                    <a:pt x="68" y="93"/>
                    <a:pt x="69" y="94"/>
                  </a:cubicBezTo>
                  <a:cubicBezTo>
                    <a:pt x="71" y="96"/>
                    <a:pt x="74" y="98"/>
                    <a:pt x="75" y="100"/>
                  </a:cubicBezTo>
                  <a:cubicBezTo>
                    <a:pt x="75" y="102"/>
                    <a:pt x="72" y="103"/>
                    <a:pt x="71" y="105"/>
                  </a:cubicBezTo>
                  <a:cubicBezTo>
                    <a:pt x="71" y="105"/>
                    <a:pt x="71" y="107"/>
                    <a:pt x="72" y="107"/>
                  </a:cubicBezTo>
                  <a:cubicBezTo>
                    <a:pt x="73" y="107"/>
                    <a:pt x="74" y="107"/>
                    <a:pt x="75" y="107"/>
                  </a:cubicBezTo>
                  <a:cubicBezTo>
                    <a:pt x="77" y="106"/>
                    <a:pt x="77" y="104"/>
                    <a:pt x="78" y="104"/>
                  </a:cubicBezTo>
                  <a:cubicBezTo>
                    <a:pt x="82" y="104"/>
                    <a:pt x="86" y="105"/>
                    <a:pt x="89" y="107"/>
                  </a:cubicBezTo>
                  <a:cubicBezTo>
                    <a:pt x="90" y="108"/>
                    <a:pt x="90" y="111"/>
                    <a:pt x="90" y="113"/>
                  </a:cubicBezTo>
                  <a:cubicBezTo>
                    <a:pt x="89" y="115"/>
                    <a:pt x="89" y="118"/>
                    <a:pt x="87" y="120"/>
                  </a:cubicBezTo>
                  <a:cubicBezTo>
                    <a:pt x="86" y="121"/>
                    <a:pt x="84" y="121"/>
                    <a:pt x="83" y="122"/>
                  </a:cubicBezTo>
                  <a:cubicBezTo>
                    <a:pt x="82" y="123"/>
                    <a:pt x="85" y="125"/>
                    <a:pt x="84" y="125"/>
                  </a:cubicBezTo>
                  <a:cubicBezTo>
                    <a:pt x="82" y="126"/>
                    <a:pt x="80" y="124"/>
                    <a:pt x="78" y="125"/>
                  </a:cubicBezTo>
                  <a:cubicBezTo>
                    <a:pt x="77" y="126"/>
                    <a:pt x="81" y="127"/>
                    <a:pt x="80" y="128"/>
                  </a:cubicBezTo>
                  <a:cubicBezTo>
                    <a:pt x="80" y="129"/>
                    <a:pt x="78" y="129"/>
                    <a:pt x="77" y="130"/>
                  </a:cubicBezTo>
                  <a:cubicBezTo>
                    <a:pt x="77" y="130"/>
                    <a:pt x="75" y="130"/>
                    <a:pt x="76" y="13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30" name="Freeform 2778"/>
            <p:cNvSpPr>
              <a:spLocks noChangeAspect="1"/>
            </p:cNvSpPr>
            <p:nvPr/>
          </p:nvSpPr>
          <p:spPr bwMode="auto">
            <a:xfrm>
              <a:off x="16807088" y="6052520"/>
              <a:ext cx="33298" cy="47988"/>
            </a:xfrm>
            <a:custGeom>
              <a:avLst/>
              <a:gdLst>
                <a:gd name="T0" fmla="*/ 1 w 4"/>
                <a:gd name="T1" fmla="*/ 7 h 6"/>
                <a:gd name="T2" fmla="*/ 3 w 4"/>
                <a:gd name="T3" fmla="*/ 0 h 6"/>
                <a:gd name="T4" fmla="*/ 4 w 4"/>
                <a:gd name="T5" fmla="*/ 0 h 6"/>
                <a:gd name="T6" fmla="*/ 4 w 4"/>
                <a:gd name="T7" fmla="*/ 7 h 6"/>
                <a:gd name="T8" fmla="*/ 1 w 4"/>
                <a:gd name="T9" fmla="*/ 7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3"/>
                    <a:pt x="1" y="2"/>
                    <a:pt x="2" y="0"/>
                  </a:cubicBezTo>
                  <a:cubicBezTo>
                    <a:pt x="2" y="0"/>
                    <a:pt x="3" y="0"/>
                    <a:pt x="3" y="0"/>
                  </a:cubicBezTo>
                  <a:cubicBezTo>
                    <a:pt x="3" y="2"/>
                    <a:pt x="4" y="4"/>
                    <a:pt x="3" y="5"/>
                  </a:cubicBezTo>
                  <a:cubicBezTo>
                    <a:pt x="2" y="6"/>
                    <a:pt x="1" y="6"/>
                    <a:pt x="1" y="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31" name="Freeform 2779"/>
            <p:cNvSpPr>
              <a:spLocks noChangeAspect="1"/>
            </p:cNvSpPr>
            <p:nvPr/>
          </p:nvSpPr>
          <p:spPr bwMode="auto">
            <a:xfrm>
              <a:off x="16690547" y="5668613"/>
              <a:ext cx="91566" cy="111973"/>
            </a:xfrm>
            <a:custGeom>
              <a:avLst/>
              <a:gdLst>
                <a:gd name="T0" fmla="*/ 14 w 11"/>
                <a:gd name="T1" fmla="*/ 1 h 16"/>
                <a:gd name="T2" fmla="*/ 10 w 11"/>
                <a:gd name="T3" fmla="*/ 13 h 16"/>
                <a:gd name="T4" fmla="*/ 1 w 11"/>
                <a:gd name="T5" fmla="*/ 18 h 16"/>
                <a:gd name="T6" fmla="*/ 3 w 11"/>
                <a:gd name="T7" fmla="*/ 13 h 16"/>
                <a:gd name="T8" fmla="*/ 1 w 11"/>
                <a:gd name="T9" fmla="*/ 7 h 16"/>
                <a:gd name="T10" fmla="*/ 5 w 11"/>
                <a:gd name="T11" fmla="*/ 7 h 16"/>
                <a:gd name="T12" fmla="*/ 9 w 11"/>
                <a:gd name="T13" fmla="*/ 2 h 16"/>
                <a:gd name="T14" fmla="*/ 14 w 11"/>
                <a:gd name="T15" fmla="*/ 1 h 16"/>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6"/>
                <a:gd name="T26" fmla="*/ 11 w 1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6">
                  <a:moveTo>
                    <a:pt x="11" y="1"/>
                  </a:moveTo>
                  <a:cubicBezTo>
                    <a:pt x="11" y="5"/>
                    <a:pt x="10" y="8"/>
                    <a:pt x="8" y="11"/>
                  </a:cubicBezTo>
                  <a:cubicBezTo>
                    <a:pt x="6" y="10"/>
                    <a:pt x="3" y="13"/>
                    <a:pt x="1" y="15"/>
                  </a:cubicBezTo>
                  <a:cubicBezTo>
                    <a:pt x="0" y="16"/>
                    <a:pt x="2" y="12"/>
                    <a:pt x="2" y="11"/>
                  </a:cubicBezTo>
                  <a:cubicBezTo>
                    <a:pt x="2" y="9"/>
                    <a:pt x="0" y="7"/>
                    <a:pt x="1" y="6"/>
                  </a:cubicBezTo>
                  <a:cubicBezTo>
                    <a:pt x="1" y="5"/>
                    <a:pt x="3" y="7"/>
                    <a:pt x="4" y="6"/>
                  </a:cubicBezTo>
                  <a:cubicBezTo>
                    <a:pt x="6" y="5"/>
                    <a:pt x="6" y="3"/>
                    <a:pt x="7" y="2"/>
                  </a:cubicBezTo>
                  <a:cubicBezTo>
                    <a:pt x="8" y="2"/>
                    <a:pt x="11" y="0"/>
                    <a:pt x="1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32" name="Freeform 2780"/>
            <p:cNvSpPr>
              <a:spLocks noChangeAspect="1"/>
            </p:cNvSpPr>
            <p:nvPr/>
          </p:nvSpPr>
          <p:spPr bwMode="auto">
            <a:xfrm>
              <a:off x="16715517" y="5780586"/>
              <a:ext cx="108220" cy="71985"/>
            </a:xfrm>
            <a:custGeom>
              <a:avLst/>
              <a:gdLst>
                <a:gd name="T0" fmla="*/ 10 w 13"/>
                <a:gd name="T1" fmla="*/ 0 h 10"/>
                <a:gd name="T2" fmla="*/ 11 w 13"/>
                <a:gd name="T3" fmla="*/ 7 h 10"/>
                <a:gd name="T4" fmla="*/ 15 w 13"/>
                <a:gd name="T5" fmla="*/ 10 h 10"/>
                <a:gd name="T6" fmla="*/ 10 w 13"/>
                <a:gd name="T7" fmla="*/ 11 h 10"/>
                <a:gd name="T8" fmla="*/ 5 w 13"/>
                <a:gd name="T9" fmla="*/ 7 h 10"/>
                <a:gd name="T10" fmla="*/ 1 w 13"/>
                <a:gd name="T11" fmla="*/ 4 h 10"/>
                <a:gd name="T12" fmla="*/ 7 w 13"/>
                <a:gd name="T13" fmla="*/ 4 h 10"/>
                <a:gd name="T14" fmla="*/ 10 w 1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0"/>
                <a:gd name="T26" fmla="*/ 13 w 1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0">
                  <a:moveTo>
                    <a:pt x="8" y="0"/>
                  </a:moveTo>
                  <a:cubicBezTo>
                    <a:pt x="9" y="2"/>
                    <a:pt x="8" y="5"/>
                    <a:pt x="9" y="6"/>
                  </a:cubicBezTo>
                  <a:cubicBezTo>
                    <a:pt x="10" y="7"/>
                    <a:pt x="13" y="7"/>
                    <a:pt x="12" y="8"/>
                  </a:cubicBezTo>
                  <a:cubicBezTo>
                    <a:pt x="12" y="10"/>
                    <a:pt x="9" y="10"/>
                    <a:pt x="8" y="9"/>
                  </a:cubicBezTo>
                  <a:cubicBezTo>
                    <a:pt x="6" y="9"/>
                    <a:pt x="5" y="8"/>
                    <a:pt x="4" y="6"/>
                  </a:cubicBezTo>
                  <a:cubicBezTo>
                    <a:pt x="3" y="5"/>
                    <a:pt x="0" y="4"/>
                    <a:pt x="1" y="3"/>
                  </a:cubicBezTo>
                  <a:cubicBezTo>
                    <a:pt x="2" y="1"/>
                    <a:pt x="5" y="4"/>
                    <a:pt x="6" y="3"/>
                  </a:cubicBezTo>
                  <a:cubicBezTo>
                    <a:pt x="7" y="3"/>
                    <a:pt x="7" y="0"/>
                    <a:pt x="8"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33" name="Freeform 2781"/>
            <p:cNvSpPr>
              <a:spLocks noChangeAspect="1"/>
            </p:cNvSpPr>
            <p:nvPr/>
          </p:nvSpPr>
          <p:spPr bwMode="auto">
            <a:xfrm>
              <a:off x="16740493" y="6012532"/>
              <a:ext cx="58268" cy="47988"/>
            </a:xfrm>
            <a:custGeom>
              <a:avLst/>
              <a:gdLst>
                <a:gd name="T0" fmla="*/ 0 w 7"/>
                <a:gd name="T1" fmla="*/ 5 h 6"/>
                <a:gd name="T2" fmla="*/ 5 w 7"/>
                <a:gd name="T3" fmla="*/ 0 h 6"/>
                <a:gd name="T4" fmla="*/ 8 w 7"/>
                <a:gd name="T5" fmla="*/ 7 h 6"/>
                <a:gd name="T6" fmla="*/ 6 w 7"/>
                <a:gd name="T7" fmla="*/ 8 h 6"/>
                <a:gd name="T8" fmla="*/ 3 w 7"/>
                <a:gd name="T9" fmla="*/ 7 h 6"/>
                <a:gd name="T10" fmla="*/ 0 w 7"/>
                <a:gd name="T11" fmla="*/ 5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0" y="4"/>
                  </a:moveTo>
                  <a:cubicBezTo>
                    <a:pt x="1" y="2"/>
                    <a:pt x="2" y="0"/>
                    <a:pt x="4" y="0"/>
                  </a:cubicBezTo>
                  <a:cubicBezTo>
                    <a:pt x="6" y="0"/>
                    <a:pt x="7" y="3"/>
                    <a:pt x="7" y="5"/>
                  </a:cubicBezTo>
                  <a:cubicBezTo>
                    <a:pt x="7" y="5"/>
                    <a:pt x="6" y="6"/>
                    <a:pt x="5" y="6"/>
                  </a:cubicBezTo>
                  <a:cubicBezTo>
                    <a:pt x="4" y="6"/>
                    <a:pt x="4" y="5"/>
                    <a:pt x="3" y="5"/>
                  </a:cubicBezTo>
                  <a:cubicBezTo>
                    <a:pt x="2" y="4"/>
                    <a:pt x="0" y="5"/>
                    <a:pt x="0"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34" name="Freeform 2782"/>
            <p:cNvSpPr>
              <a:spLocks noChangeAspect="1"/>
            </p:cNvSpPr>
            <p:nvPr/>
          </p:nvSpPr>
          <p:spPr bwMode="auto">
            <a:xfrm>
              <a:off x="17048493" y="5564641"/>
              <a:ext cx="83244" cy="63985"/>
            </a:xfrm>
            <a:custGeom>
              <a:avLst/>
              <a:gdLst>
                <a:gd name="T0" fmla="*/ 1 w 11"/>
                <a:gd name="T1" fmla="*/ 2 h 9"/>
                <a:gd name="T2" fmla="*/ 2 w 11"/>
                <a:gd name="T3" fmla="*/ 9 h 9"/>
                <a:gd name="T4" fmla="*/ 9 w 11"/>
                <a:gd name="T5" fmla="*/ 10 h 9"/>
                <a:gd name="T6" fmla="*/ 6 w 11"/>
                <a:gd name="T7" fmla="*/ 4 h 9"/>
                <a:gd name="T8" fmla="*/ 12 w 11"/>
                <a:gd name="T9" fmla="*/ 4 h 9"/>
                <a:gd name="T10" fmla="*/ 9 w 11"/>
                <a:gd name="T11" fmla="*/ 1 h 9"/>
                <a:gd name="T12" fmla="*/ 5 w 11"/>
                <a:gd name="T13" fmla="*/ 1 h 9"/>
                <a:gd name="T14" fmla="*/ 6 w 11"/>
                <a:gd name="T15" fmla="*/ 4 h 9"/>
                <a:gd name="T16" fmla="*/ 1 w 11"/>
                <a:gd name="T17" fmla="*/ 2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9"/>
                <a:gd name="T29" fmla="*/ 11 w 1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9">
                  <a:moveTo>
                    <a:pt x="1" y="2"/>
                  </a:moveTo>
                  <a:cubicBezTo>
                    <a:pt x="0" y="4"/>
                    <a:pt x="1" y="6"/>
                    <a:pt x="2" y="7"/>
                  </a:cubicBezTo>
                  <a:cubicBezTo>
                    <a:pt x="3" y="8"/>
                    <a:pt x="6" y="9"/>
                    <a:pt x="8" y="8"/>
                  </a:cubicBezTo>
                  <a:cubicBezTo>
                    <a:pt x="9" y="7"/>
                    <a:pt x="5" y="5"/>
                    <a:pt x="5" y="3"/>
                  </a:cubicBezTo>
                  <a:cubicBezTo>
                    <a:pt x="6" y="2"/>
                    <a:pt x="9" y="4"/>
                    <a:pt x="10" y="3"/>
                  </a:cubicBezTo>
                  <a:cubicBezTo>
                    <a:pt x="11" y="2"/>
                    <a:pt x="9" y="1"/>
                    <a:pt x="8" y="1"/>
                  </a:cubicBezTo>
                  <a:cubicBezTo>
                    <a:pt x="6" y="0"/>
                    <a:pt x="5" y="0"/>
                    <a:pt x="4" y="1"/>
                  </a:cubicBezTo>
                  <a:cubicBezTo>
                    <a:pt x="3" y="1"/>
                    <a:pt x="5" y="2"/>
                    <a:pt x="5" y="3"/>
                  </a:cubicBezTo>
                  <a:cubicBezTo>
                    <a:pt x="3" y="3"/>
                    <a:pt x="1" y="1"/>
                    <a:pt x="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35" name="Freeform 2789"/>
            <p:cNvSpPr>
              <a:spLocks noChangeAspect="1"/>
            </p:cNvSpPr>
            <p:nvPr/>
          </p:nvSpPr>
          <p:spPr bwMode="auto">
            <a:xfrm>
              <a:off x="16748815" y="5932552"/>
              <a:ext cx="74922" cy="47988"/>
            </a:xfrm>
            <a:custGeom>
              <a:avLst/>
              <a:gdLst>
                <a:gd name="T0" fmla="*/ 5 w 9"/>
                <a:gd name="T1" fmla="*/ 0 h 7"/>
                <a:gd name="T2" fmla="*/ 11 w 9"/>
                <a:gd name="T3" fmla="*/ 3 h 7"/>
                <a:gd name="T4" fmla="*/ 9 w 9"/>
                <a:gd name="T5" fmla="*/ 7 h 7"/>
                <a:gd name="T6" fmla="*/ 1 w 9"/>
                <a:gd name="T7" fmla="*/ 7 h 7"/>
                <a:gd name="T8" fmla="*/ 5 w 9"/>
                <a:gd name="T9" fmla="*/ 3 h 7"/>
                <a:gd name="T10" fmla="*/ 4 w 9"/>
                <a:gd name="T11" fmla="*/ 0 h 7"/>
                <a:gd name="T12" fmla="*/ 5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4" y="0"/>
                  </a:moveTo>
                  <a:cubicBezTo>
                    <a:pt x="6" y="1"/>
                    <a:pt x="8" y="2"/>
                    <a:pt x="9" y="3"/>
                  </a:cubicBezTo>
                  <a:cubicBezTo>
                    <a:pt x="9" y="4"/>
                    <a:pt x="8" y="6"/>
                    <a:pt x="7" y="6"/>
                  </a:cubicBezTo>
                  <a:cubicBezTo>
                    <a:pt x="5" y="7"/>
                    <a:pt x="3" y="7"/>
                    <a:pt x="1" y="6"/>
                  </a:cubicBezTo>
                  <a:cubicBezTo>
                    <a:pt x="0" y="5"/>
                    <a:pt x="4" y="4"/>
                    <a:pt x="4" y="3"/>
                  </a:cubicBezTo>
                  <a:cubicBezTo>
                    <a:pt x="4" y="2"/>
                    <a:pt x="2" y="1"/>
                    <a:pt x="3" y="0"/>
                  </a:cubicBezTo>
                  <a:cubicBezTo>
                    <a:pt x="3" y="0"/>
                    <a:pt x="4" y="0"/>
                    <a:pt x="4"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36" name="Freeform 2790"/>
            <p:cNvSpPr>
              <a:spLocks noChangeAspect="1"/>
            </p:cNvSpPr>
            <p:nvPr/>
          </p:nvSpPr>
          <p:spPr bwMode="auto">
            <a:xfrm>
              <a:off x="16707195" y="5916556"/>
              <a:ext cx="41619" cy="47988"/>
            </a:xfrm>
            <a:custGeom>
              <a:avLst/>
              <a:gdLst>
                <a:gd name="T0" fmla="*/ 7 w 6"/>
                <a:gd name="T1" fmla="*/ 1 h 7"/>
                <a:gd name="T2" fmla="*/ 1 w 6"/>
                <a:gd name="T3" fmla="*/ 8 h 7"/>
                <a:gd name="T4" fmla="*/ 1 w 6"/>
                <a:gd name="T5" fmla="*/ 3 h 7"/>
                <a:gd name="T6" fmla="*/ 7 w 6"/>
                <a:gd name="T7" fmla="*/ 1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1"/>
                  </a:moveTo>
                  <a:cubicBezTo>
                    <a:pt x="6" y="4"/>
                    <a:pt x="3" y="6"/>
                    <a:pt x="1" y="7"/>
                  </a:cubicBezTo>
                  <a:cubicBezTo>
                    <a:pt x="0" y="7"/>
                    <a:pt x="0" y="4"/>
                    <a:pt x="1" y="3"/>
                  </a:cubicBezTo>
                  <a:cubicBezTo>
                    <a:pt x="2" y="2"/>
                    <a:pt x="6" y="0"/>
                    <a:pt x="6"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37" name="Freeform 2791"/>
            <p:cNvSpPr>
              <a:spLocks noChangeAspect="1"/>
            </p:cNvSpPr>
            <p:nvPr/>
          </p:nvSpPr>
          <p:spPr bwMode="auto">
            <a:xfrm>
              <a:off x="17190011" y="5412675"/>
              <a:ext cx="74917" cy="79981"/>
            </a:xfrm>
            <a:custGeom>
              <a:avLst/>
              <a:gdLst>
                <a:gd name="T0" fmla="*/ 1 w 9"/>
                <a:gd name="T1" fmla="*/ 1 h 11"/>
                <a:gd name="T2" fmla="*/ 7 w 9"/>
                <a:gd name="T3" fmla="*/ 0 h 11"/>
                <a:gd name="T4" fmla="*/ 11 w 9"/>
                <a:gd name="T5" fmla="*/ 2 h 11"/>
                <a:gd name="T6" fmla="*/ 7 w 9"/>
                <a:gd name="T7" fmla="*/ 13 h 11"/>
                <a:gd name="T8" fmla="*/ 7 w 9"/>
                <a:gd name="T9" fmla="*/ 7 h 11"/>
                <a:gd name="T10" fmla="*/ 2 w 9"/>
                <a:gd name="T11" fmla="*/ 5 h 11"/>
                <a:gd name="T12" fmla="*/ 1 w 9"/>
                <a:gd name="T13" fmla="*/ 1 h 11"/>
                <a:gd name="T14" fmla="*/ 0 60000 65536"/>
                <a:gd name="T15" fmla="*/ 0 60000 65536"/>
                <a:gd name="T16" fmla="*/ 0 60000 65536"/>
                <a:gd name="T17" fmla="*/ 0 60000 65536"/>
                <a:gd name="T18" fmla="*/ 0 60000 65536"/>
                <a:gd name="T19" fmla="*/ 0 60000 65536"/>
                <a:gd name="T20" fmla="*/ 0 60000 65536"/>
                <a:gd name="T21" fmla="*/ 0 w 9"/>
                <a:gd name="T22" fmla="*/ 0 h 11"/>
                <a:gd name="T23" fmla="*/ 9 w 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1">
                  <a:moveTo>
                    <a:pt x="1" y="1"/>
                  </a:moveTo>
                  <a:cubicBezTo>
                    <a:pt x="2" y="0"/>
                    <a:pt x="4" y="0"/>
                    <a:pt x="6" y="0"/>
                  </a:cubicBezTo>
                  <a:cubicBezTo>
                    <a:pt x="7" y="1"/>
                    <a:pt x="9" y="1"/>
                    <a:pt x="9" y="2"/>
                  </a:cubicBezTo>
                  <a:cubicBezTo>
                    <a:pt x="9" y="5"/>
                    <a:pt x="8" y="11"/>
                    <a:pt x="6" y="11"/>
                  </a:cubicBezTo>
                  <a:cubicBezTo>
                    <a:pt x="4" y="10"/>
                    <a:pt x="6" y="6"/>
                    <a:pt x="6" y="6"/>
                  </a:cubicBezTo>
                  <a:cubicBezTo>
                    <a:pt x="5" y="4"/>
                    <a:pt x="3" y="5"/>
                    <a:pt x="2" y="4"/>
                  </a:cubicBezTo>
                  <a:cubicBezTo>
                    <a:pt x="1" y="4"/>
                    <a:pt x="0" y="2"/>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38" name="Freeform 2794"/>
            <p:cNvSpPr>
              <a:spLocks noChangeAspect="1"/>
            </p:cNvSpPr>
            <p:nvPr/>
          </p:nvSpPr>
          <p:spPr bwMode="auto">
            <a:xfrm>
              <a:off x="17839314" y="5460663"/>
              <a:ext cx="24971" cy="31992"/>
            </a:xfrm>
            <a:custGeom>
              <a:avLst/>
              <a:gdLst>
                <a:gd name="T0" fmla="*/ 3 w 3"/>
                <a:gd name="T1" fmla="*/ 1 h 5"/>
                <a:gd name="T2" fmla="*/ 4 w 3"/>
                <a:gd name="T3" fmla="*/ 4 h 5"/>
                <a:gd name="T4" fmla="*/ 3 w 3"/>
                <a:gd name="T5" fmla="*/ 6 h 5"/>
                <a:gd name="T6" fmla="*/ 0 w 3"/>
                <a:gd name="T7" fmla="*/ 2 h 5"/>
                <a:gd name="T8" fmla="*/ 3 w 3"/>
                <a:gd name="T9" fmla="*/ 1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3" y="1"/>
                    <a:pt x="3" y="2"/>
                    <a:pt x="3" y="3"/>
                  </a:cubicBezTo>
                  <a:cubicBezTo>
                    <a:pt x="3" y="4"/>
                    <a:pt x="3" y="5"/>
                    <a:pt x="2" y="5"/>
                  </a:cubicBezTo>
                  <a:cubicBezTo>
                    <a:pt x="1" y="5"/>
                    <a:pt x="0" y="3"/>
                    <a:pt x="0" y="2"/>
                  </a:cubicBezTo>
                  <a:cubicBezTo>
                    <a:pt x="0" y="1"/>
                    <a:pt x="1" y="0"/>
                    <a:pt x="2"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39" name="Freeform 2795"/>
            <p:cNvSpPr>
              <a:spLocks noChangeAspect="1"/>
            </p:cNvSpPr>
            <p:nvPr/>
          </p:nvSpPr>
          <p:spPr bwMode="auto">
            <a:xfrm>
              <a:off x="17889261" y="5572636"/>
              <a:ext cx="41619" cy="23997"/>
            </a:xfrm>
            <a:custGeom>
              <a:avLst/>
              <a:gdLst>
                <a:gd name="T0" fmla="*/ 5 w 5"/>
                <a:gd name="T1" fmla="*/ 3 h 3"/>
                <a:gd name="T2" fmla="*/ 2 w 5"/>
                <a:gd name="T3" fmla="*/ 4 h 3"/>
                <a:gd name="T4" fmla="*/ 0 w 5"/>
                <a:gd name="T5" fmla="*/ 3 h 3"/>
                <a:gd name="T6" fmla="*/ 4 w 5"/>
                <a:gd name="T7" fmla="*/ 0 h 3"/>
                <a:gd name="T8" fmla="*/ 5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4" y="2"/>
                    <a:pt x="3" y="3"/>
                    <a:pt x="2" y="3"/>
                  </a:cubicBezTo>
                  <a:cubicBezTo>
                    <a:pt x="1" y="3"/>
                    <a:pt x="0" y="2"/>
                    <a:pt x="0" y="2"/>
                  </a:cubicBezTo>
                  <a:cubicBezTo>
                    <a:pt x="0" y="1"/>
                    <a:pt x="2" y="0"/>
                    <a:pt x="3" y="0"/>
                  </a:cubicBezTo>
                  <a:cubicBezTo>
                    <a:pt x="4" y="0"/>
                    <a:pt x="5" y="1"/>
                    <a:pt x="4"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40" name="Freeform 2796"/>
            <p:cNvSpPr>
              <a:spLocks noChangeAspect="1"/>
            </p:cNvSpPr>
            <p:nvPr/>
          </p:nvSpPr>
          <p:spPr bwMode="auto">
            <a:xfrm>
              <a:off x="17864285" y="5132745"/>
              <a:ext cx="33298" cy="23992"/>
            </a:xfrm>
            <a:custGeom>
              <a:avLst/>
              <a:gdLst>
                <a:gd name="T0" fmla="*/ 6 w 5"/>
                <a:gd name="T1" fmla="*/ 3 h 3"/>
                <a:gd name="T2" fmla="*/ 4 w 5"/>
                <a:gd name="T3" fmla="*/ 4 h 3"/>
                <a:gd name="T4" fmla="*/ 1 w 5"/>
                <a:gd name="T5" fmla="*/ 1 h 3"/>
                <a:gd name="T6" fmla="*/ 4 w 5"/>
                <a:gd name="T7" fmla="*/ 0 h 3"/>
                <a:gd name="T8" fmla="*/ 6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2"/>
                    <a:pt x="3" y="3"/>
                    <a:pt x="3" y="3"/>
                  </a:cubicBezTo>
                  <a:cubicBezTo>
                    <a:pt x="2" y="3"/>
                    <a:pt x="0" y="2"/>
                    <a:pt x="1" y="1"/>
                  </a:cubicBezTo>
                  <a:cubicBezTo>
                    <a:pt x="1" y="1"/>
                    <a:pt x="2" y="0"/>
                    <a:pt x="3" y="0"/>
                  </a:cubicBezTo>
                  <a:cubicBezTo>
                    <a:pt x="4" y="0"/>
                    <a:pt x="5" y="1"/>
                    <a:pt x="5"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41" name="Freeform 2797"/>
            <p:cNvSpPr>
              <a:spLocks noChangeAspect="1"/>
            </p:cNvSpPr>
            <p:nvPr/>
          </p:nvSpPr>
          <p:spPr bwMode="auto">
            <a:xfrm>
              <a:off x="18039100" y="5020772"/>
              <a:ext cx="33298" cy="15996"/>
            </a:xfrm>
            <a:custGeom>
              <a:avLst/>
              <a:gdLst>
                <a:gd name="T0" fmla="*/ 5 w 4"/>
                <a:gd name="T1" fmla="*/ 2 h 2"/>
                <a:gd name="T2" fmla="*/ 3 w 4"/>
                <a:gd name="T3" fmla="*/ 3 h 2"/>
                <a:gd name="T4" fmla="*/ 0 w 4"/>
                <a:gd name="T5" fmla="*/ 2 h 2"/>
                <a:gd name="T6" fmla="*/ 3 w 4"/>
                <a:gd name="T7" fmla="*/ 0 h 2"/>
                <a:gd name="T8" fmla="*/ 5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3" y="2"/>
                    <a:pt x="2" y="2"/>
                  </a:cubicBezTo>
                  <a:cubicBezTo>
                    <a:pt x="1" y="2"/>
                    <a:pt x="0" y="2"/>
                    <a:pt x="0" y="1"/>
                  </a:cubicBezTo>
                  <a:cubicBezTo>
                    <a:pt x="0" y="0"/>
                    <a:pt x="1" y="0"/>
                    <a:pt x="2" y="0"/>
                  </a:cubicBezTo>
                  <a:cubicBezTo>
                    <a:pt x="3" y="0"/>
                    <a:pt x="4" y="1"/>
                    <a:pt x="4"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42" name="Freeform 2798"/>
            <p:cNvSpPr>
              <a:spLocks noChangeAspect="1"/>
            </p:cNvSpPr>
            <p:nvPr/>
          </p:nvSpPr>
          <p:spPr bwMode="auto">
            <a:xfrm>
              <a:off x="18072398" y="4980779"/>
              <a:ext cx="33298" cy="23997"/>
            </a:xfrm>
            <a:custGeom>
              <a:avLst/>
              <a:gdLst>
                <a:gd name="T0" fmla="*/ 6 w 5"/>
                <a:gd name="T1" fmla="*/ 3 h 3"/>
                <a:gd name="T2" fmla="*/ 2 w 5"/>
                <a:gd name="T3" fmla="*/ 4 h 3"/>
                <a:gd name="T4" fmla="*/ 0 w 5"/>
                <a:gd name="T5" fmla="*/ 1 h 3"/>
                <a:gd name="T6" fmla="*/ 4 w 5"/>
                <a:gd name="T7" fmla="*/ 0 h 3"/>
                <a:gd name="T8" fmla="*/ 6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2"/>
                    <a:pt x="3" y="3"/>
                    <a:pt x="2" y="3"/>
                  </a:cubicBezTo>
                  <a:cubicBezTo>
                    <a:pt x="1" y="2"/>
                    <a:pt x="0" y="2"/>
                    <a:pt x="0" y="1"/>
                  </a:cubicBezTo>
                  <a:cubicBezTo>
                    <a:pt x="1" y="1"/>
                    <a:pt x="2" y="0"/>
                    <a:pt x="3" y="0"/>
                  </a:cubicBezTo>
                  <a:cubicBezTo>
                    <a:pt x="4" y="0"/>
                    <a:pt x="5" y="1"/>
                    <a:pt x="5"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43" name="Freeform 2799"/>
            <p:cNvSpPr>
              <a:spLocks noChangeAspect="1"/>
            </p:cNvSpPr>
            <p:nvPr/>
          </p:nvSpPr>
          <p:spPr bwMode="auto">
            <a:xfrm>
              <a:off x="18405374" y="4644860"/>
              <a:ext cx="41619" cy="15996"/>
            </a:xfrm>
            <a:custGeom>
              <a:avLst/>
              <a:gdLst>
                <a:gd name="T0" fmla="*/ 6 w 5"/>
                <a:gd name="T1" fmla="*/ 2 h 3"/>
                <a:gd name="T2" fmla="*/ 4 w 5"/>
                <a:gd name="T3" fmla="*/ 3 h 3"/>
                <a:gd name="T4" fmla="*/ 1 w 5"/>
                <a:gd name="T5" fmla="*/ 2 h 3"/>
                <a:gd name="T6" fmla="*/ 4 w 5"/>
                <a:gd name="T7" fmla="*/ 0 h 3"/>
                <a:gd name="T8" fmla="*/ 6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3"/>
                    <a:pt x="3" y="3"/>
                    <a:pt x="3" y="3"/>
                  </a:cubicBezTo>
                  <a:cubicBezTo>
                    <a:pt x="2" y="3"/>
                    <a:pt x="0" y="3"/>
                    <a:pt x="1" y="2"/>
                  </a:cubicBezTo>
                  <a:cubicBezTo>
                    <a:pt x="1" y="1"/>
                    <a:pt x="2" y="0"/>
                    <a:pt x="3" y="0"/>
                  </a:cubicBezTo>
                  <a:cubicBezTo>
                    <a:pt x="4" y="0"/>
                    <a:pt x="5" y="1"/>
                    <a:pt x="5"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44" name="Freeform 2800"/>
            <p:cNvSpPr>
              <a:spLocks noChangeAspect="1"/>
            </p:cNvSpPr>
            <p:nvPr/>
          </p:nvSpPr>
          <p:spPr bwMode="auto">
            <a:xfrm>
              <a:off x="18721701" y="4252957"/>
              <a:ext cx="41619" cy="23992"/>
            </a:xfrm>
            <a:custGeom>
              <a:avLst/>
              <a:gdLst>
                <a:gd name="T0" fmla="*/ 6 w 5"/>
                <a:gd name="T1" fmla="*/ 3 h 3"/>
                <a:gd name="T2" fmla="*/ 2 w 5"/>
                <a:gd name="T3" fmla="*/ 4 h 3"/>
                <a:gd name="T4" fmla="*/ 0 w 5"/>
                <a:gd name="T5" fmla="*/ 3 h 3"/>
                <a:gd name="T6" fmla="*/ 4 w 5"/>
                <a:gd name="T7" fmla="*/ 0 h 3"/>
                <a:gd name="T8" fmla="*/ 6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3"/>
                    <a:pt x="3" y="3"/>
                    <a:pt x="2" y="3"/>
                  </a:cubicBezTo>
                  <a:cubicBezTo>
                    <a:pt x="1" y="3"/>
                    <a:pt x="0" y="2"/>
                    <a:pt x="0" y="2"/>
                  </a:cubicBezTo>
                  <a:cubicBezTo>
                    <a:pt x="0" y="1"/>
                    <a:pt x="2" y="0"/>
                    <a:pt x="3" y="0"/>
                  </a:cubicBezTo>
                  <a:cubicBezTo>
                    <a:pt x="4" y="0"/>
                    <a:pt x="5" y="1"/>
                    <a:pt x="5"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45" name="Freeform 2805"/>
            <p:cNvSpPr>
              <a:spLocks noChangeAspect="1"/>
            </p:cNvSpPr>
            <p:nvPr/>
          </p:nvSpPr>
          <p:spPr bwMode="auto">
            <a:xfrm>
              <a:off x="19346029" y="3917038"/>
              <a:ext cx="24976" cy="7996"/>
            </a:xfrm>
            <a:custGeom>
              <a:avLst/>
              <a:gdLst>
                <a:gd name="T0" fmla="*/ 4 w 4"/>
                <a:gd name="T1" fmla="*/ 2 h 2"/>
                <a:gd name="T2" fmla="*/ 2 w 4"/>
                <a:gd name="T3" fmla="*/ 2 h 2"/>
                <a:gd name="T4" fmla="*/ 0 w 4"/>
                <a:gd name="T5" fmla="*/ 1 h 2"/>
                <a:gd name="T6" fmla="*/ 3 w 4"/>
                <a:gd name="T7" fmla="*/ 0 h 2"/>
                <a:gd name="T8" fmla="*/ 4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3" y="2"/>
                    <a:pt x="2" y="2"/>
                  </a:cubicBezTo>
                  <a:cubicBezTo>
                    <a:pt x="1" y="2"/>
                    <a:pt x="0" y="1"/>
                    <a:pt x="0" y="1"/>
                  </a:cubicBezTo>
                  <a:cubicBezTo>
                    <a:pt x="1" y="0"/>
                    <a:pt x="2" y="0"/>
                    <a:pt x="3" y="0"/>
                  </a:cubicBezTo>
                  <a:cubicBezTo>
                    <a:pt x="4" y="0"/>
                    <a:pt x="4" y="1"/>
                    <a:pt x="4"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46" name="Freeform 2809"/>
            <p:cNvSpPr>
              <a:spLocks noChangeAspect="1"/>
            </p:cNvSpPr>
            <p:nvPr/>
          </p:nvSpPr>
          <p:spPr bwMode="auto">
            <a:xfrm>
              <a:off x="18446993" y="4660856"/>
              <a:ext cx="41625" cy="55989"/>
            </a:xfrm>
            <a:custGeom>
              <a:avLst/>
              <a:gdLst>
                <a:gd name="T0" fmla="*/ 6 w 5"/>
                <a:gd name="T1" fmla="*/ 1 h 8"/>
                <a:gd name="T2" fmla="*/ 5 w 5"/>
                <a:gd name="T3" fmla="*/ 7 h 8"/>
                <a:gd name="T4" fmla="*/ 1 w 5"/>
                <a:gd name="T5" fmla="*/ 9 h 8"/>
                <a:gd name="T6" fmla="*/ 1 w 5"/>
                <a:gd name="T7" fmla="*/ 3 h 8"/>
                <a:gd name="T8" fmla="*/ 6 w 5"/>
                <a:gd name="T9" fmla="*/ 1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1"/>
                  </a:moveTo>
                  <a:cubicBezTo>
                    <a:pt x="5" y="2"/>
                    <a:pt x="5" y="4"/>
                    <a:pt x="4" y="6"/>
                  </a:cubicBezTo>
                  <a:cubicBezTo>
                    <a:pt x="3" y="7"/>
                    <a:pt x="1" y="8"/>
                    <a:pt x="1" y="7"/>
                  </a:cubicBezTo>
                  <a:cubicBezTo>
                    <a:pt x="0" y="6"/>
                    <a:pt x="0" y="3"/>
                    <a:pt x="1" y="2"/>
                  </a:cubicBezTo>
                  <a:cubicBezTo>
                    <a:pt x="2" y="0"/>
                    <a:pt x="4" y="0"/>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47" name="Freeform 2814"/>
            <p:cNvSpPr>
              <a:spLocks noChangeAspect="1"/>
            </p:cNvSpPr>
            <p:nvPr/>
          </p:nvSpPr>
          <p:spPr bwMode="auto">
            <a:xfrm>
              <a:off x="17223308" y="5356691"/>
              <a:ext cx="24971" cy="39988"/>
            </a:xfrm>
            <a:custGeom>
              <a:avLst/>
              <a:gdLst>
                <a:gd name="T0" fmla="*/ 3 w 3"/>
                <a:gd name="T1" fmla="*/ 1 h 5"/>
                <a:gd name="T2" fmla="*/ 4 w 3"/>
                <a:gd name="T3" fmla="*/ 4 h 5"/>
                <a:gd name="T4" fmla="*/ 1 w 3"/>
                <a:gd name="T5" fmla="*/ 6 h 5"/>
                <a:gd name="T6" fmla="*/ 0 w 3"/>
                <a:gd name="T7" fmla="*/ 2 h 5"/>
                <a:gd name="T8" fmla="*/ 3 w 3"/>
                <a:gd name="T9" fmla="*/ 1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2" y="1"/>
                    <a:pt x="3" y="2"/>
                    <a:pt x="3" y="3"/>
                  </a:cubicBezTo>
                  <a:cubicBezTo>
                    <a:pt x="3" y="4"/>
                    <a:pt x="2" y="5"/>
                    <a:pt x="1" y="5"/>
                  </a:cubicBezTo>
                  <a:cubicBezTo>
                    <a:pt x="1" y="5"/>
                    <a:pt x="0" y="3"/>
                    <a:pt x="0" y="2"/>
                  </a:cubicBezTo>
                  <a:cubicBezTo>
                    <a:pt x="0" y="1"/>
                    <a:pt x="1" y="0"/>
                    <a:pt x="2"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48" name="Freeform 2815"/>
            <p:cNvSpPr>
              <a:spLocks noChangeAspect="1"/>
            </p:cNvSpPr>
            <p:nvPr/>
          </p:nvSpPr>
          <p:spPr bwMode="auto">
            <a:xfrm>
              <a:off x="16690547" y="5132745"/>
              <a:ext cx="58268" cy="55984"/>
            </a:xfrm>
            <a:custGeom>
              <a:avLst/>
              <a:gdLst>
                <a:gd name="T0" fmla="*/ 0 w 7"/>
                <a:gd name="T1" fmla="*/ 1 h 7"/>
                <a:gd name="T2" fmla="*/ 6 w 7"/>
                <a:gd name="T3" fmla="*/ 5 h 7"/>
                <a:gd name="T4" fmla="*/ 8 w 7"/>
                <a:gd name="T5" fmla="*/ 9 h 7"/>
                <a:gd name="T6" fmla="*/ 4 w 7"/>
                <a:gd name="T7" fmla="*/ 6 h 7"/>
                <a:gd name="T8" fmla="*/ 0 w 7"/>
                <a:gd name="T9" fmla="*/ 1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1"/>
                  </a:moveTo>
                  <a:cubicBezTo>
                    <a:pt x="2" y="0"/>
                    <a:pt x="3" y="2"/>
                    <a:pt x="5" y="4"/>
                  </a:cubicBezTo>
                  <a:cubicBezTo>
                    <a:pt x="5" y="5"/>
                    <a:pt x="7" y="6"/>
                    <a:pt x="6" y="7"/>
                  </a:cubicBezTo>
                  <a:cubicBezTo>
                    <a:pt x="5" y="7"/>
                    <a:pt x="4" y="6"/>
                    <a:pt x="3" y="5"/>
                  </a:cubicBezTo>
                  <a:cubicBezTo>
                    <a:pt x="2" y="4"/>
                    <a:pt x="0" y="2"/>
                    <a:pt x="0"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49" name="Freeform 2816"/>
            <p:cNvSpPr>
              <a:spLocks noChangeAspect="1"/>
            </p:cNvSpPr>
            <p:nvPr/>
          </p:nvSpPr>
          <p:spPr bwMode="auto">
            <a:xfrm>
              <a:off x="18072398" y="5012771"/>
              <a:ext cx="49946" cy="47988"/>
            </a:xfrm>
            <a:custGeom>
              <a:avLst/>
              <a:gdLst>
                <a:gd name="T0" fmla="*/ 1 w 7"/>
                <a:gd name="T1" fmla="*/ 1 h 7"/>
                <a:gd name="T2" fmla="*/ 6 w 7"/>
                <a:gd name="T3" fmla="*/ 5 h 7"/>
                <a:gd name="T4" fmla="*/ 8 w 7"/>
                <a:gd name="T5" fmla="*/ 8 h 7"/>
                <a:gd name="T6" fmla="*/ 3 w 7"/>
                <a:gd name="T7" fmla="*/ 5 h 7"/>
                <a:gd name="T8" fmla="*/ 1 w 7"/>
                <a:gd name="T9" fmla="*/ 1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1"/>
                  </a:moveTo>
                  <a:cubicBezTo>
                    <a:pt x="3" y="0"/>
                    <a:pt x="4" y="2"/>
                    <a:pt x="5" y="4"/>
                  </a:cubicBezTo>
                  <a:cubicBezTo>
                    <a:pt x="6" y="5"/>
                    <a:pt x="7" y="6"/>
                    <a:pt x="7" y="7"/>
                  </a:cubicBezTo>
                  <a:cubicBezTo>
                    <a:pt x="5" y="7"/>
                    <a:pt x="4" y="5"/>
                    <a:pt x="3" y="4"/>
                  </a:cubicBezTo>
                  <a:cubicBezTo>
                    <a:pt x="2" y="3"/>
                    <a:pt x="0" y="1"/>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50" name="Freeform 2817"/>
            <p:cNvSpPr>
              <a:spLocks noChangeAspect="1"/>
            </p:cNvSpPr>
            <p:nvPr/>
          </p:nvSpPr>
          <p:spPr bwMode="auto">
            <a:xfrm>
              <a:off x="18122344" y="4908799"/>
              <a:ext cx="49946" cy="23992"/>
            </a:xfrm>
            <a:custGeom>
              <a:avLst/>
              <a:gdLst>
                <a:gd name="T0" fmla="*/ 0 w 6"/>
                <a:gd name="T1" fmla="*/ 3 h 3"/>
                <a:gd name="T2" fmla="*/ 4 w 6"/>
                <a:gd name="T3" fmla="*/ 0 h 3"/>
                <a:gd name="T4" fmla="*/ 7 w 6"/>
                <a:gd name="T5" fmla="*/ 1 h 3"/>
                <a:gd name="T6" fmla="*/ 4 w 6"/>
                <a:gd name="T7" fmla="*/ 3 h 3"/>
                <a:gd name="T8" fmla="*/ 0 w 6"/>
                <a:gd name="T9" fmla="*/ 3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2"/>
                  </a:moveTo>
                  <a:cubicBezTo>
                    <a:pt x="0" y="1"/>
                    <a:pt x="2" y="0"/>
                    <a:pt x="3" y="0"/>
                  </a:cubicBezTo>
                  <a:cubicBezTo>
                    <a:pt x="4" y="0"/>
                    <a:pt x="6" y="0"/>
                    <a:pt x="6" y="1"/>
                  </a:cubicBezTo>
                  <a:cubicBezTo>
                    <a:pt x="5" y="2"/>
                    <a:pt x="4" y="2"/>
                    <a:pt x="3" y="2"/>
                  </a:cubicBezTo>
                  <a:cubicBezTo>
                    <a:pt x="2" y="3"/>
                    <a:pt x="0" y="3"/>
                    <a:pt x="0"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51" name="Freeform 2818"/>
            <p:cNvSpPr>
              <a:spLocks noChangeAspect="1"/>
            </p:cNvSpPr>
            <p:nvPr/>
          </p:nvSpPr>
          <p:spPr bwMode="auto">
            <a:xfrm>
              <a:off x="18480291" y="4564879"/>
              <a:ext cx="33298" cy="47988"/>
            </a:xfrm>
            <a:custGeom>
              <a:avLst/>
              <a:gdLst>
                <a:gd name="T0" fmla="*/ 1 w 4"/>
                <a:gd name="T1" fmla="*/ 6 h 6"/>
                <a:gd name="T2" fmla="*/ 3 w 4"/>
                <a:gd name="T3" fmla="*/ 2 h 6"/>
                <a:gd name="T4" fmla="*/ 5 w 4"/>
                <a:gd name="T5" fmla="*/ 1 h 6"/>
                <a:gd name="T6" fmla="*/ 4 w 4"/>
                <a:gd name="T7" fmla="*/ 5 h 6"/>
                <a:gd name="T8" fmla="*/ 1 w 4"/>
                <a:gd name="T9" fmla="*/ 6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1" y="3"/>
                    <a:pt x="2" y="2"/>
                  </a:cubicBezTo>
                  <a:cubicBezTo>
                    <a:pt x="2" y="1"/>
                    <a:pt x="3" y="0"/>
                    <a:pt x="4" y="1"/>
                  </a:cubicBezTo>
                  <a:cubicBezTo>
                    <a:pt x="4" y="2"/>
                    <a:pt x="3" y="3"/>
                    <a:pt x="3" y="4"/>
                  </a:cubicBezTo>
                  <a:cubicBezTo>
                    <a:pt x="2" y="4"/>
                    <a:pt x="1" y="6"/>
                    <a:pt x="1" y="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52" name="Freeform 2820"/>
            <p:cNvSpPr>
              <a:spLocks noChangeAspect="1"/>
            </p:cNvSpPr>
            <p:nvPr/>
          </p:nvSpPr>
          <p:spPr bwMode="auto">
            <a:xfrm>
              <a:off x="18114017" y="4932790"/>
              <a:ext cx="49946" cy="39993"/>
            </a:xfrm>
            <a:custGeom>
              <a:avLst/>
              <a:gdLst>
                <a:gd name="T0" fmla="*/ 1 w 6"/>
                <a:gd name="T1" fmla="*/ 5 h 5"/>
                <a:gd name="T2" fmla="*/ 4 w 6"/>
                <a:gd name="T3" fmla="*/ 1 h 5"/>
                <a:gd name="T4" fmla="*/ 7 w 6"/>
                <a:gd name="T5" fmla="*/ 1 h 5"/>
                <a:gd name="T6" fmla="*/ 5 w 6"/>
                <a:gd name="T7" fmla="*/ 5 h 5"/>
                <a:gd name="T8" fmla="*/ 1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4"/>
                  </a:moveTo>
                  <a:cubicBezTo>
                    <a:pt x="0" y="3"/>
                    <a:pt x="2" y="2"/>
                    <a:pt x="3" y="1"/>
                  </a:cubicBezTo>
                  <a:cubicBezTo>
                    <a:pt x="4" y="1"/>
                    <a:pt x="6" y="0"/>
                    <a:pt x="6" y="1"/>
                  </a:cubicBezTo>
                  <a:cubicBezTo>
                    <a:pt x="6" y="2"/>
                    <a:pt x="5" y="3"/>
                    <a:pt x="4" y="4"/>
                  </a:cubicBezTo>
                  <a:cubicBezTo>
                    <a:pt x="3" y="4"/>
                    <a:pt x="1" y="5"/>
                    <a:pt x="1"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53" name="Freeform 2821"/>
            <p:cNvSpPr>
              <a:spLocks noChangeAspect="1"/>
            </p:cNvSpPr>
            <p:nvPr/>
          </p:nvSpPr>
          <p:spPr bwMode="auto">
            <a:xfrm>
              <a:off x="16715517" y="5132745"/>
              <a:ext cx="41625" cy="39988"/>
            </a:xfrm>
            <a:custGeom>
              <a:avLst/>
              <a:gdLst>
                <a:gd name="T0" fmla="*/ 0 w 5"/>
                <a:gd name="T1" fmla="*/ 0 h 5"/>
                <a:gd name="T2" fmla="*/ 5 w 5"/>
                <a:gd name="T3" fmla="*/ 2 h 5"/>
                <a:gd name="T4" fmla="*/ 6 w 5"/>
                <a:gd name="T5" fmla="*/ 6 h 5"/>
                <a:gd name="T6" fmla="*/ 4 w 5"/>
                <a:gd name="T7" fmla="*/ 4 h 5"/>
                <a:gd name="T8" fmla="*/ 0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0"/>
                  </a:moveTo>
                  <a:cubicBezTo>
                    <a:pt x="1" y="0"/>
                    <a:pt x="3" y="2"/>
                    <a:pt x="4" y="2"/>
                  </a:cubicBezTo>
                  <a:cubicBezTo>
                    <a:pt x="5" y="3"/>
                    <a:pt x="5" y="4"/>
                    <a:pt x="5" y="5"/>
                  </a:cubicBezTo>
                  <a:cubicBezTo>
                    <a:pt x="4" y="5"/>
                    <a:pt x="4" y="4"/>
                    <a:pt x="3" y="3"/>
                  </a:cubicBezTo>
                  <a:cubicBezTo>
                    <a:pt x="2" y="2"/>
                    <a:pt x="0" y="1"/>
                    <a:pt x="0"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54" name="Freeform 2822"/>
            <p:cNvSpPr>
              <a:spLocks noChangeAspect="1"/>
            </p:cNvSpPr>
            <p:nvPr/>
          </p:nvSpPr>
          <p:spPr bwMode="auto">
            <a:xfrm>
              <a:off x="18888190" y="5828574"/>
              <a:ext cx="74917" cy="175958"/>
            </a:xfrm>
            <a:custGeom>
              <a:avLst/>
              <a:gdLst>
                <a:gd name="T0" fmla="*/ 11 w 9"/>
                <a:gd name="T1" fmla="*/ 1 h 24"/>
                <a:gd name="T2" fmla="*/ 6 w 9"/>
                <a:gd name="T3" fmla="*/ 19 h 24"/>
                <a:gd name="T4" fmla="*/ 1 w 9"/>
                <a:gd name="T5" fmla="*/ 28 h 24"/>
                <a:gd name="T6" fmla="*/ 1 w 9"/>
                <a:gd name="T7" fmla="*/ 23 h 24"/>
                <a:gd name="T8" fmla="*/ 6 w 9"/>
                <a:gd name="T9" fmla="*/ 6 h 24"/>
                <a:gd name="T10" fmla="*/ 9 w 9"/>
                <a:gd name="T11" fmla="*/ 1 h 24"/>
                <a:gd name="T12" fmla="*/ 11 w 9"/>
                <a:gd name="T13" fmla="*/ 1 h 24"/>
                <a:gd name="T14" fmla="*/ 0 60000 65536"/>
                <a:gd name="T15" fmla="*/ 0 60000 65536"/>
                <a:gd name="T16" fmla="*/ 0 60000 65536"/>
                <a:gd name="T17" fmla="*/ 0 60000 65536"/>
                <a:gd name="T18" fmla="*/ 0 60000 65536"/>
                <a:gd name="T19" fmla="*/ 0 60000 65536"/>
                <a:gd name="T20" fmla="*/ 0 60000 65536"/>
                <a:gd name="T21" fmla="*/ 0 w 9"/>
                <a:gd name="T22" fmla="*/ 0 h 24"/>
                <a:gd name="T23" fmla="*/ 9 w 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24">
                  <a:moveTo>
                    <a:pt x="9" y="1"/>
                  </a:moveTo>
                  <a:cubicBezTo>
                    <a:pt x="8" y="6"/>
                    <a:pt x="7" y="11"/>
                    <a:pt x="5" y="16"/>
                  </a:cubicBezTo>
                  <a:cubicBezTo>
                    <a:pt x="4" y="18"/>
                    <a:pt x="3" y="21"/>
                    <a:pt x="1" y="23"/>
                  </a:cubicBezTo>
                  <a:cubicBezTo>
                    <a:pt x="0" y="24"/>
                    <a:pt x="1" y="20"/>
                    <a:pt x="1" y="19"/>
                  </a:cubicBezTo>
                  <a:cubicBezTo>
                    <a:pt x="2" y="14"/>
                    <a:pt x="4" y="10"/>
                    <a:pt x="5" y="5"/>
                  </a:cubicBezTo>
                  <a:cubicBezTo>
                    <a:pt x="6" y="4"/>
                    <a:pt x="6" y="2"/>
                    <a:pt x="7" y="1"/>
                  </a:cubicBezTo>
                  <a:cubicBezTo>
                    <a:pt x="7" y="1"/>
                    <a:pt x="9" y="0"/>
                    <a:pt x="9"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55" name="Freeform 2823"/>
            <p:cNvSpPr>
              <a:spLocks noChangeAspect="1"/>
            </p:cNvSpPr>
            <p:nvPr/>
          </p:nvSpPr>
          <p:spPr bwMode="auto">
            <a:xfrm>
              <a:off x="19046351" y="5748594"/>
              <a:ext cx="116542" cy="159961"/>
            </a:xfrm>
            <a:custGeom>
              <a:avLst/>
              <a:gdLst>
                <a:gd name="T0" fmla="*/ 18 w 15"/>
                <a:gd name="T1" fmla="*/ 1 h 21"/>
                <a:gd name="T2" fmla="*/ 10 w 15"/>
                <a:gd name="T3" fmla="*/ 7 h 21"/>
                <a:gd name="T4" fmla="*/ 10 w 15"/>
                <a:gd name="T5" fmla="*/ 18 h 21"/>
                <a:gd name="T6" fmla="*/ 5 w 15"/>
                <a:gd name="T7" fmla="*/ 25 h 21"/>
                <a:gd name="T8" fmla="*/ 5 w 15"/>
                <a:gd name="T9" fmla="*/ 18 h 21"/>
                <a:gd name="T10" fmla="*/ 2 w 15"/>
                <a:gd name="T11" fmla="*/ 10 h 21"/>
                <a:gd name="T12" fmla="*/ 13 w 15"/>
                <a:gd name="T13" fmla="*/ 0 h 21"/>
                <a:gd name="T14" fmla="*/ 18 w 15"/>
                <a:gd name="T15" fmla="*/ 1 h 2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21"/>
                <a:gd name="T26" fmla="*/ 15 w 15"/>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21">
                  <a:moveTo>
                    <a:pt x="15" y="1"/>
                  </a:moveTo>
                  <a:cubicBezTo>
                    <a:pt x="13" y="3"/>
                    <a:pt x="9" y="3"/>
                    <a:pt x="8" y="6"/>
                  </a:cubicBezTo>
                  <a:cubicBezTo>
                    <a:pt x="7" y="9"/>
                    <a:pt x="9" y="12"/>
                    <a:pt x="8" y="15"/>
                  </a:cubicBezTo>
                  <a:cubicBezTo>
                    <a:pt x="7" y="17"/>
                    <a:pt x="6" y="21"/>
                    <a:pt x="4" y="21"/>
                  </a:cubicBezTo>
                  <a:cubicBezTo>
                    <a:pt x="3" y="21"/>
                    <a:pt x="4" y="17"/>
                    <a:pt x="4" y="15"/>
                  </a:cubicBezTo>
                  <a:cubicBezTo>
                    <a:pt x="3" y="13"/>
                    <a:pt x="0" y="10"/>
                    <a:pt x="2" y="8"/>
                  </a:cubicBezTo>
                  <a:cubicBezTo>
                    <a:pt x="3" y="4"/>
                    <a:pt x="8" y="2"/>
                    <a:pt x="11" y="0"/>
                  </a:cubicBezTo>
                  <a:cubicBezTo>
                    <a:pt x="12" y="0"/>
                    <a:pt x="15" y="0"/>
                    <a:pt x="1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56" name="Freeform 2824"/>
            <p:cNvSpPr>
              <a:spLocks noChangeAspect="1"/>
            </p:cNvSpPr>
            <p:nvPr/>
          </p:nvSpPr>
          <p:spPr bwMode="auto">
            <a:xfrm>
              <a:off x="19162892" y="5412675"/>
              <a:ext cx="91571" cy="55989"/>
            </a:xfrm>
            <a:custGeom>
              <a:avLst/>
              <a:gdLst>
                <a:gd name="T0" fmla="*/ 1 w 11"/>
                <a:gd name="T1" fmla="*/ 3 h 8"/>
                <a:gd name="T2" fmla="*/ 6 w 11"/>
                <a:gd name="T3" fmla="*/ 6 h 8"/>
                <a:gd name="T4" fmla="*/ 9 w 11"/>
                <a:gd name="T5" fmla="*/ 1 h 8"/>
                <a:gd name="T6" fmla="*/ 13 w 11"/>
                <a:gd name="T7" fmla="*/ 7 h 8"/>
                <a:gd name="T8" fmla="*/ 8 w 11"/>
                <a:gd name="T9" fmla="*/ 8 h 8"/>
                <a:gd name="T10" fmla="*/ 5 w 11"/>
                <a:gd name="T11" fmla="*/ 7 h 8"/>
                <a:gd name="T12" fmla="*/ 2 w 11"/>
                <a:gd name="T13" fmla="*/ 8 h 8"/>
                <a:gd name="T14" fmla="*/ 1 w 11"/>
                <a:gd name="T15" fmla="*/ 3 h 8"/>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8"/>
                <a:gd name="T26" fmla="*/ 11 w 1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8">
                  <a:moveTo>
                    <a:pt x="1" y="3"/>
                  </a:moveTo>
                  <a:cubicBezTo>
                    <a:pt x="2" y="2"/>
                    <a:pt x="4" y="5"/>
                    <a:pt x="5" y="5"/>
                  </a:cubicBezTo>
                  <a:cubicBezTo>
                    <a:pt x="7" y="4"/>
                    <a:pt x="7" y="0"/>
                    <a:pt x="8" y="1"/>
                  </a:cubicBezTo>
                  <a:cubicBezTo>
                    <a:pt x="10" y="1"/>
                    <a:pt x="11" y="4"/>
                    <a:pt x="11" y="6"/>
                  </a:cubicBezTo>
                  <a:cubicBezTo>
                    <a:pt x="11" y="7"/>
                    <a:pt x="9" y="7"/>
                    <a:pt x="7" y="7"/>
                  </a:cubicBezTo>
                  <a:cubicBezTo>
                    <a:pt x="6" y="7"/>
                    <a:pt x="5" y="6"/>
                    <a:pt x="4" y="6"/>
                  </a:cubicBezTo>
                  <a:cubicBezTo>
                    <a:pt x="3" y="6"/>
                    <a:pt x="3" y="8"/>
                    <a:pt x="2" y="7"/>
                  </a:cubicBezTo>
                  <a:cubicBezTo>
                    <a:pt x="1" y="6"/>
                    <a:pt x="0" y="4"/>
                    <a:pt x="1"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57" name="Freeform 2825"/>
            <p:cNvSpPr>
              <a:spLocks noChangeAspect="1"/>
            </p:cNvSpPr>
            <p:nvPr/>
          </p:nvSpPr>
          <p:spPr bwMode="auto">
            <a:xfrm>
              <a:off x="19404303" y="5428671"/>
              <a:ext cx="66595" cy="55989"/>
            </a:xfrm>
            <a:custGeom>
              <a:avLst/>
              <a:gdLst>
                <a:gd name="T0" fmla="*/ 1 w 8"/>
                <a:gd name="T1" fmla="*/ 1 h 7"/>
                <a:gd name="T2" fmla="*/ 9 w 8"/>
                <a:gd name="T3" fmla="*/ 1 h 7"/>
                <a:gd name="T4" fmla="*/ 9 w 8"/>
                <a:gd name="T5" fmla="*/ 8 h 7"/>
                <a:gd name="T6" fmla="*/ 1 w 8"/>
                <a:gd name="T7" fmla="*/ 6 h 7"/>
                <a:gd name="T8" fmla="*/ 3 w 8"/>
                <a:gd name="T9" fmla="*/ 4 h 7"/>
                <a:gd name="T10" fmla="*/ 1 w 8"/>
                <a:gd name="T11" fmla="*/ 1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1" y="1"/>
                  </a:moveTo>
                  <a:cubicBezTo>
                    <a:pt x="2" y="1"/>
                    <a:pt x="5" y="0"/>
                    <a:pt x="7" y="1"/>
                  </a:cubicBezTo>
                  <a:cubicBezTo>
                    <a:pt x="8" y="2"/>
                    <a:pt x="8" y="5"/>
                    <a:pt x="7" y="6"/>
                  </a:cubicBezTo>
                  <a:cubicBezTo>
                    <a:pt x="5" y="7"/>
                    <a:pt x="3" y="6"/>
                    <a:pt x="1" y="5"/>
                  </a:cubicBezTo>
                  <a:cubicBezTo>
                    <a:pt x="0" y="5"/>
                    <a:pt x="2" y="4"/>
                    <a:pt x="2" y="3"/>
                  </a:cubicBezTo>
                  <a:cubicBezTo>
                    <a:pt x="2" y="2"/>
                    <a:pt x="0" y="2"/>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58" name="Freeform 2826"/>
            <p:cNvSpPr>
              <a:spLocks noChangeAspect="1"/>
            </p:cNvSpPr>
            <p:nvPr/>
          </p:nvSpPr>
          <p:spPr bwMode="auto">
            <a:xfrm>
              <a:off x="18480291" y="4252957"/>
              <a:ext cx="49946" cy="79981"/>
            </a:xfrm>
            <a:custGeom>
              <a:avLst/>
              <a:gdLst>
                <a:gd name="T0" fmla="*/ 6 w 6"/>
                <a:gd name="T1" fmla="*/ 1 h 10"/>
                <a:gd name="T2" fmla="*/ 6 w 6"/>
                <a:gd name="T3" fmla="*/ 7 h 10"/>
                <a:gd name="T4" fmla="*/ 2 w 6"/>
                <a:gd name="T5" fmla="*/ 11 h 10"/>
                <a:gd name="T6" fmla="*/ 2 w 6"/>
                <a:gd name="T7" fmla="*/ 5 h 10"/>
                <a:gd name="T8" fmla="*/ 6 w 6"/>
                <a:gd name="T9" fmla="*/ 1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5" y="1"/>
                  </a:moveTo>
                  <a:cubicBezTo>
                    <a:pt x="6" y="2"/>
                    <a:pt x="6" y="5"/>
                    <a:pt x="5" y="6"/>
                  </a:cubicBezTo>
                  <a:cubicBezTo>
                    <a:pt x="4" y="8"/>
                    <a:pt x="3" y="10"/>
                    <a:pt x="2" y="9"/>
                  </a:cubicBezTo>
                  <a:cubicBezTo>
                    <a:pt x="0" y="8"/>
                    <a:pt x="1" y="5"/>
                    <a:pt x="2" y="4"/>
                  </a:cubicBezTo>
                  <a:cubicBezTo>
                    <a:pt x="2" y="2"/>
                    <a:pt x="4" y="0"/>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59" name="Freeform 2827"/>
            <p:cNvSpPr>
              <a:spLocks noChangeAspect="1"/>
            </p:cNvSpPr>
            <p:nvPr/>
          </p:nvSpPr>
          <p:spPr bwMode="auto">
            <a:xfrm>
              <a:off x="18555213" y="4220965"/>
              <a:ext cx="49946" cy="55984"/>
            </a:xfrm>
            <a:custGeom>
              <a:avLst/>
              <a:gdLst>
                <a:gd name="T0" fmla="*/ 6 w 6"/>
                <a:gd name="T1" fmla="*/ 1 h 8"/>
                <a:gd name="T2" fmla="*/ 7 w 6"/>
                <a:gd name="T3" fmla="*/ 5 h 8"/>
                <a:gd name="T4" fmla="*/ 2 w 6"/>
                <a:gd name="T5" fmla="*/ 9 h 8"/>
                <a:gd name="T6" fmla="*/ 1 w 6"/>
                <a:gd name="T7" fmla="*/ 3 h 8"/>
                <a:gd name="T8" fmla="*/ 6 w 6"/>
                <a:gd name="T9" fmla="*/ 1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1"/>
                  </a:moveTo>
                  <a:cubicBezTo>
                    <a:pt x="6" y="1"/>
                    <a:pt x="6" y="3"/>
                    <a:pt x="6" y="4"/>
                  </a:cubicBezTo>
                  <a:cubicBezTo>
                    <a:pt x="5" y="5"/>
                    <a:pt x="3" y="8"/>
                    <a:pt x="2" y="7"/>
                  </a:cubicBezTo>
                  <a:cubicBezTo>
                    <a:pt x="0" y="6"/>
                    <a:pt x="0" y="3"/>
                    <a:pt x="1" y="2"/>
                  </a:cubicBezTo>
                  <a:cubicBezTo>
                    <a:pt x="2" y="1"/>
                    <a:pt x="4" y="0"/>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60" name="Freeform 2828"/>
            <p:cNvSpPr>
              <a:spLocks noChangeAspect="1"/>
            </p:cNvSpPr>
            <p:nvPr/>
          </p:nvSpPr>
          <p:spPr bwMode="auto">
            <a:xfrm>
              <a:off x="18630130" y="4204968"/>
              <a:ext cx="58273" cy="63985"/>
            </a:xfrm>
            <a:custGeom>
              <a:avLst/>
              <a:gdLst>
                <a:gd name="T0" fmla="*/ 8 w 8"/>
                <a:gd name="T1" fmla="*/ 1 h 9"/>
                <a:gd name="T2" fmla="*/ 3 w 8"/>
                <a:gd name="T3" fmla="*/ 2 h 9"/>
                <a:gd name="T4" fmla="*/ 1 w 8"/>
                <a:gd name="T5" fmla="*/ 9 h 9"/>
                <a:gd name="T6" fmla="*/ 8 w 8"/>
                <a:gd name="T7" fmla="*/ 6 h 9"/>
                <a:gd name="T8" fmla="*/ 8 w 8"/>
                <a:gd name="T9" fmla="*/ 1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1"/>
                  </a:moveTo>
                  <a:cubicBezTo>
                    <a:pt x="6" y="0"/>
                    <a:pt x="4" y="1"/>
                    <a:pt x="3" y="2"/>
                  </a:cubicBezTo>
                  <a:cubicBezTo>
                    <a:pt x="1" y="3"/>
                    <a:pt x="0" y="6"/>
                    <a:pt x="1" y="7"/>
                  </a:cubicBezTo>
                  <a:cubicBezTo>
                    <a:pt x="3" y="9"/>
                    <a:pt x="5" y="6"/>
                    <a:pt x="7" y="5"/>
                  </a:cubicBezTo>
                  <a:cubicBezTo>
                    <a:pt x="7" y="4"/>
                    <a:pt x="8" y="2"/>
                    <a:pt x="7"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61" name="Freeform 2829"/>
            <p:cNvSpPr>
              <a:spLocks noChangeAspect="1"/>
            </p:cNvSpPr>
            <p:nvPr/>
          </p:nvSpPr>
          <p:spPr bwMode="auto">
            <a:xfrm>
              <a:off x="18971434" y="3997019"/>
              <a:ext cx="58268" cy="47988"/>
            </a:xfrm>
            <a:custGeom>
              <a:avLst/>
              <a:gdLst>
                <a:gd name="T0" fmla="*/ 8 w 7"/>
                <a:gd name="T1" fmla="*/ 0 h 6"/>
                <a:gd name="T2" fmla="*/ 4 w 7"/>
                <a:gd name="T3" fmla="*/ 1 h 6"/>
                <a:gd name="T4" fmla="*/ 1 w 7"/>
                <a:gd name="T5" fmla="*/ 7 h 6"/>
                <a:gd name="T6" fmla="*/ 8 w 7"/>
                <a:gd name="T7" fmla="*/ 4 h 6"/>
                <a:gd name="T8" fmla="*/ 8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3" y="6"/>
                    <a:pt x="4" y="4"/>
                    <a:pt x="6" y="3"/>
                  </a:cubicBezTo>
                  <a:cubicBezTo>
                    <a:pt x="6" y="2"/>
                    <a:pt x="7" y="1"/>
                    <a:pt x="6"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62" name="Freeform 2831"/>
            <p:cNvSpPr>
              <a:spLocks noChangeAspect="1"/>
            </p:cNvSpPr>
            <p:nvPr/>
          </p:nvSpPr>
          <p:spPr bwMode="auto">
            <a:xfrm>
              <a:off x="18721701" y="4068999"/>
              <a:ext cx="83244" cy="95977"/>
            </a:xfrm>
            <a:custGeom>
              <a:avLst/>
              <a:gdLst>
                <a:gd name="T0" fmla="*/ 8 w 10"/>
                <a:gd name="T1" fmla="*/ 0 h 13"/>
                <a:gd name="T2" fmla="*/ 11 w 10"/>
                <a:gd name="T3" fmla="*/ 7 h 13"/>
                <a:gd name="T4" fmla="*/ 1 w 10"/>
                <a:gd name="T5" fmla="*/ 10 h 13"/>
                <a:gd name="T6" fmla="*/ 0 w 10"/>
                <a:gd name="T7" fmla="*/ 15 h 13"/>
                <a:gd name="T8" fmla="*/ 1 w 10"/>
                <a:gd name="T9" fmla="*/ 6 h 13"/>
                <a:gd name="T10" fmla="*/ 8 w 10"/>
                <a:gd name="T11" fmla="*/ 0 h 13"/>
                <a:gd name="T12" fmla="*/ 0 60000 65536"/>
                <a:gd name="T13" fmla="*/ 0 60000 65536"/>
                <a:gd name="T14" fmla="*/ 0 60000 65536"/>
                <a:gd name="T15" fmla="*/ 0 60000 65536"/>
                <a:gd name="T16" fmla="*/ 0 60000 65536"/>
                <a:gd name="T17" fmla="*/ 0 60000 65536"/>
                <a:gd name="T18" fmla="*/ 0 w 10"/>
                <a:gd name="T19" fmla="*/ 0 h 13"/>
                <a:gd name="T20" fmla="*/ 10 w 1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0" h="13">
                  <a:moveTo>
                    <a:pt x="7" y="0"/>
                  </a:moveTo>
                  <a:cubicBezTo>
                    <a:pt x="9" y="0"/>
                    <a:pt x="10" y="4"/>
                    <a:pt x="9" y="6"/>
                  </a:cubicBezTo>
                  <a:cubicBezTo>
                    <a:pt x="7" y="8"/>
                    <a:pt x="3" y="7"/>
                    <a:pt x="1" y="8"/>
                  </a:cubicBezTo>
                  <a:cubicBezTo>
                    <a:pt x="0" y="9"/>
                    <a:pt x="0" y="13"/>
                    <a:pt x="0" y="12"/>
                  </a:cubicBezTo>
                  <a:cubicBezTo>
                    <a:pt x="0" y="10"/>
                    <a:pt x="0" y="7"/>
                    <a:pt x="1" y="5"/>
                  </a:cubicBezTo>
                  <a:cubicBezTo>
                    <a:pt x="2" y="3"/>
                    <a:pt x="4" y="0"/>
                    <a:pt x="7"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63" name="Freeform 2832"/>
            <p:cNvSpPr>
              <a:spLocks noChangeAspect="1"/>
            </p:cNvSpPr>
            <p:nvPr/>
          </p:nvSpPr>
          <p:spPr bwMode="auto">
            <a:xfrm>
              <a:off x="18646779" y="4100991"/>
              <a:ext cx="66595" cy="95977"/>
            </a:xfrm>
            <a:custGeom>
              <a:avLst/>
              <a:gdLst>
                <a:gd name="T0" fmla="*/ 9 w 8"/>
                <a:gd name="T1" fmla="*/ 3 h 12"/>
                <a:gd name="T2" fmla="*/ 10 w 8"/>
                <a:gd name="T3" fmla="*/ 13 h 12"/>
                <a:gd name="T4" fmla="*/ 5 w 8"/>
                <a:gd name="T5" fmla="*/ 15 h 12"/>
                <a:gd name="T6" fmla="*/ 5 w 8"/>
                <a:gd name="T7" fmla="*/ 11 h 12"/>
                <a:gd name="T8" fmla="*/ 1 w 8"/>
                <a:gd name="T9" fmla="*/ 11 h 12"/>
                <a:gd name="T10" fmla="*/ 3 w 8"/>
                <a:gd name="T11" fmla="*/ 8 h 12"/>
                <a:gd name="T12" fmla="*/ 6 w 8"/>
                <a:gd name="T13" fmla="*/ 8 h 12"/>
                <a:gd name="T14" fmla="*/ 9 w 8"/>
                <a:gd name="T15" fmla="*/ 3 h 1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2"/>
                <a:gd name="T26" fmla="*/ 8 w 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2">
                  <a:moveTo>
                    <a:pt x="7" y="2"/>
                  </a:moveTo>
                  <a:cubicBezTo>
                    <a:pt x="8" y="4"/>
                    <a:pt x="8" y="7"/>
                    <a:pt x="8" y="10"/>
                  </a:cubicBezTo>
                  <a:cubicBezTo>
                    <a:pt x="7" y="11"/>
                    <a:pt x="6" y="12"/>
                    <a:pt x="4" y="12"/>
                  </a:cubicBezTo>
                  <a:cubicBezTo>
                    <a:pt x="3" y="12"/>
                    <a:pt x="5" y="10"/>
                    <a:pt x="4" y="9"/>
                  </a:cubicBezTo>
                  <a:cubicBezTo>
                    <a:pt x="3" y="9"/>
                    <a:pt x="1" y="10"/>
                    <a:pt x="1" y="9"/>
                  </a:cubicBezTo>
                  <a:cubicBezTo>
                    <a:pt x="0" y="8"/>
                    <a:pt x="1" y="6"/>
                    <a:pt x="2" y="6"/>
                  </a:cubicBezTo>
                  <a:cubicBezTo>
                    <a:pt x="2" y="5"/>
                    <a:pt x="4" y="6"/>
                    <a:pt x="5" y="6"/>
                  </a:cubicBezTo>
                  <a:cubicBezTo>
                    <a:pt x="6" y="5"/>
                    <a:pt x="6" y="0"/>
                    <a:pt x="7"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64" name="Freeform 2833"/>
            <p:cNvSpPr>
              <a:spLocks noChangeAspect="1"/>
            </p:cNvSpPr>
            <p:nvPr/>
          </p:nvSpPr>
          <p:spPr bwMode="auto">
            <a:xfrm>
              <a:off x="18863214" y="4037006"/>
              <a:ext cx="91571" cy="95977"/>
            </a:xfrm>
            <a:custGeom>
              <a:avLst/>
              <a:gdLst>
                <a:gd name="T0" fmla="*/ 13 w 11"/>
                <a:gd name="T1" fmla="*/ 1 h 13"/>
                <a:gd name="T2" fmla="*/ 11 w 11"/>
                <a:gd name="T3" fmla="*/ 11 h 13"/>
                <a:gd name="T4" fmla="*/ 7 w 11"/>
                <a:gd name="T5" fmla="*/ 12 h 13"/>
                <a:gd name="T6" fmla="*/ 4 w 11"/>
                <a:gd name="T7" fmla="*/ 11 h 13"/>
                <a:gd name="T8" fmla="*/ 2 w 11"/>
                <a:gd name="T9" fmla="*/ 16 h 13"/>
                <a:gd name="T10" fmla="*/ 1 w 11"/>
                <a:gd name="T11" fmla="*/ 10 h 13"/>
                <a:gd name="T12" fmla="*/ 1 w 11"/>
                <a:gd name="T13" fmla="*/ 4 h 13"/>
                <a:gd name="T14" fmla="*/ 9 w 11"/>
                <a:gd name="T15" fmla="*/ 1 h 13"/>
                <a:gd name="T16" fmla="*/ 13 w 11"/>
                <a:gd name="T17" fmla="*/ 1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11" y="1"/>
                  </a:moveTo>
                  <a:cubicBezTo>
                    <a:pt x="11" y="4"/>
                    <a:pt x="11" y="7"/>
                    <a:pt x="9" y="9"/>
                  </a:cubicBezTo>
                  <a:cubicBezTo>
                    <a:pt x="9" y="10"/>
                    <a:pt x="7" y="10"/>
                    <a:pt x="6" y="10"/>
                  </a:cubicBezTo>
                  <a:cubicBezTo>
                    <a:pt x="5" y="10"/>
                    <a:pt x="4" y="9"/>
                    <a:pt x="3" y="9"/>
                  </a:cubicBezTo>
                  <a:cubicBezTo>
                    <a:pt x="2" y="10"/>
                    <a:pt x="3" y="13"/>
                    <a:pt x="2" y="13"/>
                  </a:cubicBezTo>
                  <a:cubicBezTo>
                    <a:pt x="0" y="12"/>
                    <a:pt x="1" y="10"/>
                    <a:pt x="1" y="8"/>
                  </a:cubicBezTo>
                  <a:cubicBezTo>
                    <a:pt x="1" y="7"/>
                    <a:pt x="0" y="4"/>
                    <a:pt x="1" y="3"/>
                  </a:cubicBezTo>
                  <a:cubicBezTo>
                    <a:pt x="3" y="1"/>
                    <a:pt x="6" y="1"/>
                    <a:pt x="8" y="1"/>
                  </a:cubicBezTo>
                  <a:cubicBezTo>
                    <a:pt x="9" y="0"/>
                    <a:pt x="11" y="0"/>
                    <a:pt x="1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65" name="Freeform 2834"/>
            <p:cNvSpPr>
              <a:spLocks noChangeAspect="1"/>
            </p:cNvSpPr>
            <p:nvPr/>
          </p:nvSpPr>
          <p:spPr bwMode="auto">
            <a:xfrm>
              <a:off x="19304410" y="3845053"/>
              <a:ext cx="133190" cy="63985"/>
            </a:xfrm>
            <a:custGeom>
              <a:avLst/>
              <a:gdLst>
                <a:gd name="T0" fmla="*/ 19 w 17"/>
                <a:gd name="T1" fmla="*/ 1 h 9"/>
                <a:gd name="T2" fmla="*/ 12 w 17"/>
                <a:gd name="T3" fmla="*/ 9 h 9"/>
                <a:gd name="T4" fmla="*/ 1 w 17"/>
                <a:gd name="T5" fmla="*/ 9 h 9"/>
                <a:gd name="T6" fmla="*/ 7 w 17"/>
                <a:gd name="T7" fmla="*/ 4 h 9"/>
                <a:gd name="T8" fmla="*/ 14 w 17"/>
                <a:gd name="T9" fmla="*/ 2 h 9"/>
                <a:gd name="T10" fmla="*/ 19 w 17"/>
                <a:gd name="T11" fmla="*/ 1 h 9"/>
                <a:gd name="T12" fmla="*/ 0 60000 65536"/>
                <a:gd name="T13" fmla="*/ 0 60000 65536"/>
                <a:gd name="T14" fmla="*/ 0 60000 65536"/>
                <a:gd name="T15" fmla="*/ 0 60000 65536"/>
                <a:gd name="T16" fmla="*/ 0 60000 65536"/>
                <a:gd name="T17" fmla="*/ 0 60000 65536"/>
                <a:gd name="T18" fmla="*/ 0 w 17"/>
                <a:gd name="T19" fmla="*/ 0 h 9"/>
                <a:gd name="T20" fmla="*/ 17 w 17"/>
                <a:gd name="T21" fmla="*/ 9 h 9"/>
              </a:gdLst>
              <a:ahLst/>
              <a:cxnLst>
                <a:cxn ang="T12">
                  <a:pos x="T0" y="T1"/>
                </a:cxn>
                <a:cxn ang="T13">
                  <a:pos x="T2" y="T3"/>
                </a:cxn>
                <a:cxn ang="T14">
                  <a:pos x="T4" y="T5"/>
                </a:cxn>
                <a:cxn ang="T15">
                  <a:pos x="T6" y="T7"/>
                </a:cxn>
                <a:cxn ang="T16">
                  <a:pos x="T8" y="T9"/>
                </a:cxn>
                <a:cxn ang="T17">
                  <a:pos x="T10" y="T11"/>
                </a:cxn>
              </a:cxnLst>
              <a:rect l="T18" t="T19" r="T20" b="T21"/>
              <a:pathLst>
                <a:path w="17" h="9">
                  <a:moveTo>
                    <a:pt x="16" y="1"/>
                  </a:moveTo>
                  <a:cubicBezTo>
                    <a:pt x="15" y="4"/>
                    <a:pt x="13" y="6"/>
                    <a:pt x="10" y="7"/>
                  </a:cubicBezTo>
                  <a:cubicBezTo>
                    <a:pt x="7" y="8"/>
                    <a:pt x="3" y="9"/>
                    <a:pt x="1" y="7"/>
                  </a:cubicBezTo>
                  <a:cubicBezTo>
                    <a:pt x="0" y="6"/>
                    <a:pt x="4" y="4"/>
                    <a:pt x="6" y="3"/>
                  </a:cubicBezTo>
                  <a:cubicBezTo>
                    <a:pt x="7" y="2"/>
                    <a:pt x="10" y="2"/>
                    <a:pt x="12" y="2"/>
                  </a:cubicBezTo>
                  <a:cubicBezTo>
                    <a:pt x="13" y="2"/>
                    <a:pt x="17" y="0"/>
                    <a:pt x="16"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66" name="Freeform 2835"/>
            <p:cNvSpPr>
              <a:spLocks noChangeAspect="1"/>
            </p:cNvSpPr>
            <p:nvPr/>
          </p:nvSpPr>
          <p:spPr bwMode="auto">
            <a:xfrm>
              <a:off x="19387654" y="3877045"/>
              <a:ext cx="58268" cy="63985"/>
            </a:xfrm>
            <a:custGeom>
              <a:avLst/>
              <a:gdLst>
                <a:gd name="T0" fmla="*/ 3 w 8"/>
                <a:gd name="T1" fmla="*/ 3 h 8"/>
                <a:gd name="T2" fmla="*/ 0 w 8"/>
                <a:gd name="T3" fmla="*/ 5 h 8"/>
                <a:gd name="T4" fmla="*/ 2 w 8"/>
                <a:gd name="T5" fmla="*/ 10 h 8"/>
                <a:gd name="T6" fmla="*/ 8 w 8"/>
                <a:gd name="T7" fmla="*/ 4 h 8"/>
                <a:gd name="T8" fmla="*/ 8 w 8"/>
                <a:gd name="T9" fmla="*/ 0 h 8"/>
                <a:gd name="T10" fmla="*/ 3 w 8"/>
                <a:gd name="T11" fmla="*/ 3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3" y="2"/>
                  </a:moveTo>
                  <a:cubicBezTo>
                    <a:pt x="2" y="3"/>
                    <a:pt x="0" y="3"/>
                    <a:pt x="0" y="4"/>
                  </a:cubicBezTo>
                  <a:cubicBezTo>
                    <a:pt x="0" y="5"/>
                    <a:pt x="1" y="8"/>
                    <a:pt x="2" y="8"/>
                  </a:cubicBezTo>
                  <a:cubicBezTo>
                    <a:pt x="4" y="8"/>
                    <a:pt x="6" y="5"/>
                    <a:pt x="7" y="3"/>
                  </a:cubicBezTo>
                  <a:cubicBezTo>
                    <a:pt x="8" y="3"/>
                    <a:pt x="8" y="1"/>
                    <a:pt x="7" y="0"/>
                  </a:cubicBezTo>
                  <a:cubicBezTo>
                    <a:pt x="6" y="0"/>
                    <a:pt x="4" y="2"/>
                    <a:pt x="3"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67" name="Freeform 2836"/>
            <p:cNvSpPr>
              <a:spLocks noChangeAspect="1"/>
            </p:cNvSpPr>
            <p:nvPr/>
          </p:nvSpPr>
          <p:spPr bwMode="auto">
            <a:xfrm>
              <a:off x="18746672" y="7404197"/>
              <a:ext cx="16649" cy="103972"/>
            </a:xfrm>
            <a:custGeom>
              <a:avLst/>
              <a:gdLst>
                <a:gd name="T0" fmla="*/ 2 w 3"/>
                <a:gd name="T1" fmla="*/ 1 h 13"/>
                <a:gd name="T2" fmla="*/ 2 w 3"/>
                <a:gd name="T3" fmla="*/ 16 h 13"/>
                <a:gd name="T4" fmla="*/ 1 w 3"/>
                <a:gd name="T5" fmla="*/ 9 h 13"/>
                <a:gd name="T6" fmla="*/ 2 w 3"/>
                <a:gd name="T7" fmla="*/ 1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2" y="1"/>
                  </a:moveTo>
                  <a:cubicBezTo>
                    <a:pt x="2" y="5"/>
                    <a:pt x="3" y="9"/>
                    <a:pt x="2" y="13"/>
                  </a:cubicBezTo>
                  <a:cubicBezTo>
                    <a:pt x="1" y="12"/>
                    <a:pt x="0" y="9"/>
                    <a:pt x="1" y="7"/>
                  </a:cubicBezTo>
                  <a:cubicBezTo>
                    <a:pt x="1" y="6"/>
                    <a:pt x="1" y="0"/>
                    <a:pt x="2"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68" name="Freeform 2837"/>
            <p:cNvSpPr>
              <a:spLocks noChangeAspect="1"/>
            </p:cNvSpPr>
            <p:nvPr/>
          </p:nvSpPr>
          <p:spPr bwMode="auto">
            <a:xfrm>
              <a:off x="18788297" y="7532166"/>
              <a:ext cx="66595" cy="55984"/>
            </a:xfrm>
            <a:custGeom>
              <a:avLst/>
              <a:gdLst>
                <a:gd name="T0" fmla="*/ 1 w 8"/>
                <a:gd name="T1" fmla="*/ 1 h 8"/>
                <a:gd name="T2" fmla="*/ 9 w 8"/>
                <a:gd name="T3" fmla="*/ 9 h 8"/>
                <a:gd name="T4" fmla="*/ 5 w 8"/>
                <a:gd name="T5" fmla="*/ 6 h 8"/>
                <a:gd name="T6" fmla="*/ 1 w 8"/>
                <a:gd name="T7" fmla="*/ 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1" y="1"/>
                  </a:moveTo>
                  <a:cubicBezTo>
                    <a:pt x="4" y="3"/>
                    <a:pt x="7" y="5"/>
                    <a:pt x="8" y="8"/>
                  </a:cubicBezTo>
                  <a:cubicBezTo>
                    <a:pt x="7" y="7"/>
                    <a:pt x="5" y="6"/>
                    <a:pt x="4" y="5"/>
                  </a:cubicBezTo>
                  <a:cubicBezTo>
                    <a:pt x="3" y="4"/>
                    <a:pt x="0" y="0"/>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69" name="Freeform 2838"/>
            <p:cNvSpPr>
              <a:spLocks noChangeAspect="1"/>
            </p:cNvSpPr>
            <p:nvPr/>
          </p:nvSpPr>
          <p:spPr bwMode="auto">
            <a:xfrm>
              <a:off x="18771648" y="7468181"/>
              <a:ext cx="49946" cy="39988"/>
            </a:xfrm>
            <a:custGeom>
              <a:avLst/>
              <a:gdLst>
                <a:gd name="T0" fmla="*/ 1 w 6"/>
                <a:gd name="T1" fmla="*/ 1 h 6"/>
                <a:gd name="T2" fmla="*/ 8 w 6"/>
                <a:gd name="T3" fmla="*/ 7 h 6"/>
                <a:gd name="T4" fmla="*/ 4 w 6"/>
                <a:gd name="T5" fmla="*/ 5 h 6"/>
                <a:gd name="T6" fmla="*/ 1 w 6"/>
                <a:gd name="T7" fmla="*/ 1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1" y="1"/>
                  </a:moveTo>
                  <a:cubicBezTo>
                    <a:pt x="3" y="2"/>
                    <a:pt x="5" y="4"/>
                    <a:pt x="6" y="6"/>
                  </a:cubicBezTo>
                  <a:cubicBezTo>
                    <a:pt x="5" y="6"/>
                    <a:pt x="3" y="5"/>
                    <a:pt x="3" y="4"/>
                  </a:cubicBezTo>
                  <a:cubicBezTo>
                    <a:pt x="2" y="3"/>
                    <a:pt x="0" y="0"/>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70" name="Freeform 2839"/>
            <p:cNvSpPr>
              <a:spLocks noChangeAspect="1"/>
            </p:cNvSpPr>
            <p:nvPr/>
          </p:nvSpPr>
          <p:spPr bwMode="auto">
            <a:xfrm>
              <a:off x="18963107" y="7660135"/>
              <a:ext cx="66595" cy="15996"/>
            </a:xfrm>
            <a:custGeom>
              <a:avLst/>
              <a:gdLst>
                <a:gd name="T0" fmla="*/ 0 w 8"/>
                <a:gd name="T1" fmla="*/ 0 h 2"/>
                <a:gd name="T2" fmla="*/ 10 w 8"/>
                <a:gd name="T3" fmla="*/ 3 h 2"/>
                <a:gd name="T4" fmla="*/ 5 w 8"/>
                <a:gd name="T5" fmla="*/ 3 h 2"/>
                <a:gd name="T6" fmla="*/ 0 w 8"/>
                <a:gd name="T7" fmla="*/ 0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0" y="0"/>
                  </a:moveTo>
                  <a:cubicBezTo>
                    <a:pt x="3" y="0"/>
                    <a:pt x="6" y="1"/>
                    <a:pt x="8" y="2"/>
                  </a:cubicBezTo>
                  <a:cubicBezTo>
                    <a:pt x="7" y="2"/>
                    <a:pt x="5" y="2"/>
                    <a:pt x="4" y="2"/>
                  </a:cubicBezTo>
                  <a:cubicBezTo>
                    <a:pt x="3" y="1"/>
                    <a:pt x="0" y="0"/>
                    <a:pt x="0"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71" name="Freeform 2840"/>
            <p:cNvSpPr>
              <a:spLocks noChangeAspect="1"/>
            </p:cNvSpPr>
            <p:nvPr/>
          </p:nvSpPr>
          <p:spPr bwMode="auto">
            <a:xfrm>
              <a:off x="18988082" y="7692127"/>
              <a:ext cx="66595" cy="7996"/>
            </a:xfrm>
            <a:custGeom>
              <a:avLst/>
              <a:gdLst>
                <a:gd name="T0" fmla="*/ 1 w 9"/>
                <a:gd name="T1" fmla="*/ 1 h 2"/>
                <a:gd name="T2" fmla="*/ 10 w 9"/>
                <a:gd name="T3" fmla="*/ 1 h 2"/>
                <a:gd name="T4" fmla="*/ 6 w 9"/>
                <a:gd name="T5" fmla="*/ 0 h 2"/>
                <a:gd name="T6" fmla="*/ 1 w 9"/>
                <a:gd name="T7" fmla="*/ 1 h 2"/>
                <a:gd name="T8" fmla="*/ 0 60000 65536"/>
                <a:gd name="T9" fmla="*/ 0 60000 65536"/>
                <a:gd name="T10" fmla="*/ 0 60000 65536"/>
                <a:gd name="T11" fmla="*/ 0 60000 65536"/>
                <a:gd name="T12" fmla="*/ 0 w 9"/>
                <a:gd name="T13" fmla="*/ 0 h 2"/>
                <a:gd name="T14" fmla="*/ 9 w 9"/>
                <a:gd name="T15" fmla="*/ 2 h 2"/>
              </a:gdLst>
              <a:ahLst/>
              <a:cxnLst>
                <a:cxn ang="T8">
                  <a:pos x="T0" y="T1"/>
                </a:cxn>
                <a:cxn ang="T9">
                  <a:pos x="T2" y="T3"/>
                </a:cxn>
                <a:cxn ang="T10">
                  <a:pos x="T4" y="T5"/>
                </a:cxn>
                <a:cxn ang="T11">
                  <a:pos x="T6" y="T7"/>
                </a:cxn>
              </a:cxnLst>
              <a:rect l="T12" t="T13" r="T14" b="T15"/>
              <a:pathLst>
                <a:path w="9" h="2">
                  <a:moveTo>
                    <a:pt x="1" y="1"/>
                  </a:moveTo>
                  <a:cubicBezTo>
                    <a:pt x="3" y="2"/>
                    <a:pt x="6" y="2"/>
                    <a:pt x="9" y="1"/>
                  </a:cubicBezTo>
                  <a:cubicBezTo>
                    <a:pt x="8" y="1"/>
                    <a:pt x="7" y="0"/>
                    <a:pt x="5" y="0"/>
                  </a:cubicBezTo>
                  <a:cubicBezTo>
                    <a:pt x="4" y="1"/>
                    <a:pt x="0" y="1"/>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72" name="Freeform 2841"/>
            <p:cNvSpPr>
              <a:spLocks noChangeAspect="1"/>
            </p:cNvSpPr>
            <p:nvPr/>
          </p:nvSpPr>
          <p:spPr bwMode="auto">
            <a:xfrm>
              <a:off x="19321059" y="6100509"/>
              <a:ext cx="33298" cy="47988"/>
            </a:xfrm>
            <a:custGeom>
              <a:avLst/>
              <a:gdLst>
                <a:gd name="T0" fmla="*/ 4 w 4"/>
                <a:gd name="T1" fmla="*/ 1 h 7"/>
                <a:gd name="T2" fmla="*/ 1 w 4"/>
                <a:gd name="T3" fmla="*/ 3 h 7"/>
                <a:gd name="T4" fmla="*/ 1 w 4"/>
                <a:gd name="T5" fmla="*/ 7 h 7"/>
                <a:gd name="T6" fmla="*/ 4 w 4"/>
                <a:gd name="T7" fmla="*/ 5 h 7"/>
                <a:gd name="T8" fmla="*/ 4 w 4"/>
                <a:gd name="T9" fmla="*/ 1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3" y="1"/>
                  </a:moveTo>
                  <a:cubicBezTo>
                    <a:pt x="2" y="0"/>
                    <a:pt x="2" y="2"/>
                    <a:pt x="1" y="3"/>
                  </a:cubicBezTo>
                  <a:cubicBezTo>
                    <a:pt x="1" y="4"/>
                    <a:pt x="0" y="6"/>
                    <a:pt x="1" y="6"/>
                  </a:cubicBezTo>
                  <a:cubicBezTo>
                    <a:pt x="2" y="7"/>
                    <a:pt x="2" y="5"/>
                    <a:pt x="3" y="4"/>
                  </a:cubicBezTo>
                  <a:cubicBezTo>
                    <a:pt x="3" y="3"/>
                    <a:pt x="4" y="1"/>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73" name="Freeform 2842"/>
            <p:cNvSpPr>
              <a:spLocks noChangeAspect="1"/>
            </p:cNvSpPr>
            <p:nvPr/>
          </p:nvSpPr>
          <p:spPr bwMode="auto">
            <a:xfrm>
              <a:off x="19612410" y="8164011"/>
              <a:ext cx="174815" cy="143965"/>
            </a:xfrm>
            <a:custGeom>
              <a:avLst/>
              <a:gdLst>
                <a:gd name="T0" fmla="*/ 0 w 21"/>
                <a:gd name="T1" fmla="*/ 2 h 19"/>
                <a:gd name="T2" fmla="*/ 5 w 21"/>
                <a:gd name="T3" fmla="*/ 1 h 19"/>
                <a:gd name="T4" fmla="*/ 11 w 21"/>
                <a:gd name="T5" fmla="*/ 5 h 19"/>
                <a:gd name="T6" fmla="*/ 17 w 21"/>
                <a:gd name="T7" fmla="*/ 8 h 19"/>
                <a:gd name="T8" fmla="*/ 21 w 21"/>
                <a:gd name="T9" fmla="*/ 17 h 19"/>
                <a:gd name="T10" fmla="*/ 25 w 21"/>
                <a:gd name="T11" fmla="*/ 18 h 19"/>
                <a:gd name="T12" fmla="*/ 24 w 21"/>
                <a:gd name="T13" fmla="*/ 22 h 19"/>
                <a:gd name="T14" fmla="*/ 20 w 21"/>
                <a:gd name="T15" fmla="*/ 19 h 19"/>
                <a:gd name="T16" fmla="*/ 19 w 21"/>
                <a:gd name="T17" fmla="*/ 17 h 19"/>
                <a:gd name="T18" fmla="*/ 16 w 21"/>
                <a:gd name="T19" fmla="*/ 13 h 19"/>
                <a:gd name="T20" fmla="*/ 11 w 21"/>
                <a:gd name="T21" fmla="*/ 13 h 19"/>
                <a:gd name="T22" fmla="*/ 9 w 21"/>
                <a:gd name="T23" fmla="*/ 8 h 19"/>
                <a:gd name="T24" fmla="*/ 5 w 21"/>
                <a:gd name="T25" fmla="*/ 5 h 19"/>
                <a:gd name="T26" fmla="*/ 0 w 21"/>
                <a:gd name="T27" fmla="*/ 2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9"/>
                <a:gd name="T44" fmla="*/ 21 w 21"/>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9">
                  <a:moveTo>
                    <a:pt x="0" y="2"/>
                  </a:moveTo>
                  <a:cubicBezTo>
                    <a:pt x="0" y="1"/>
                    <a:pt x="2" y="0"/>
                    <a:pt x="4" y="1"/>
                  </a:cubicBezTo>
                  <a:cubicBezTo>
                    <a:pt x="6" y="1"/>
                    <a:pt x="7" y="3"/>
                    <a:pt x="9" y="4"/>
                  </a:cubicBezTo>
                  <a:cubicBezTo>
                    <a:pt x="11" y="5"/>
                    <a:pt x="13" y="6"/>
                    <a:pt x="14" y="7"/>
                  </a:cubicBezTo>
                  <a:cubicBezTo>
                    <a:pt x="16" y="9"/>
                    <a:pt x="15" y="12"/>
                    <a:pt x="17" y="14"/>
                  </a:cubicBezTo>
                  <a:cubicBezTo>
                    <a:pt x="18" y="15"/>
                    <a:pt x="20" y="14"/>
                    <a:pt x="20" y="15"/>
                  </a:cubicBezTo>
                  <a:cubicBezTo>
                    <a:pt x="21" y="16"/>
                    <a:pt x="21" y="18"/>
                    <a:pt x="19" y="18"/>
                  </a:cubicBezTo>
                  <a:cubicBezTo>
                    <a:pt x="18" y="19"/>
                    <a:pt x="17" y="17"/>
                    <a:pt x="16" y="16"/>
                  </a:cubicBezTo>
                  <a:cubicBezTo>
                    <a:pt x="16" y="15"/>
                    <a:pt x="16" y="14"/>
                    <a:pt x="15" y="14"/>
                  </a:cubicBezTo>
                  <a:cubicBezTo>
                    <a:pt x="15" y="13"/>
                    <a:pt x="14" y="11"/>
                    <a:pt x="13" y="11"/>
                  </a:cubicBezTo>
                  <a:cubicBezTo>
                    <a:pt x="12" y="10"/>
                    <a:pt x="11" y="11"/>
                    <a:pt x="9" y="11"/>
                  </a:cubicBezTo>
                  <a:cubicBezTo>
                    <a:pt x="8" y="10"/>
                    <a:pt x="8" y="8"/>
                    <a:pt x="7" y="7"/>
                  </a:cubicBezTo>
                  <a:cubicBezTo>
                    <a:pt x="6" y="6"/>
                    <a:pt x="5" y="5"/>
                    <a:pt x="4" y="4"/>
                  </a:cubicBezTo>
                  <a:cubicBezTo>
                    <a:pt x="3" y="4"/>
                    <a:pt x="0" y="4"/>
                    <a:pt x="0"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74" name="Freeform 2843"/>
            <p:cNvSpPr>
              <a:spLocks noChangeAspect="1"/>
            </p:cNvSpPr>
            <p:nvPr/>
          </p:nvSpPr>
          <p:spPr bwMode="auto">
            <a:xfrm>
              <a:off x="19362678" y="8227996"/>
              <a:ext cx="41625" cy="63985"/>
            </a:xfrm>
            <a:custGeom>
              <a:avLst/>
              <a:gdLst>
                <a:gd name="T0" fmla="*/ 5 w 6"/>
                <a:gd name="T1" fmla="*/ 0 h 8"/>
                <a:gd name="T2" fmla="*/ 7 w 6"/>
                <a:gd name="T3" fmla="*/ 9 h 8"/>
                <a:gd name="T4" fmla="*/ 0 w 6"/>
                <a:gd name="T5" fmla="*/ 6 h 8"/>
                <a:gd name="T6" fmla="*/ 5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4" y="0"/>
                  </a:moveTo>
                  <a:cubicBezTo>
                    <a:pt x="4" y="1"/>
                    <a:pt x="5" y="5"/>
                    <a:pt x="6" y="7"/>
                  </a:cubicBezTo>
                  <a:cubicBezTo>
                    <a:pt x="5" y="8"/>
                    <a:pt x="1" y="6"/>
                    <a:pt x="0" y="5"/>
                  </a:cubicBezTo>
                  <a:cubicBezTo>
                    <a:pt x="0" y="4"/>
                    <a:pt x="2" y="0"/>
                    <a:pt x="4"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75" name="Freeform 2844"/>
            <p:cNvSpPr>
              <a:spLocks noChangeAspect="1"/>
            </p:cNvSpPr>
            <p:nvPr/>
          </p:nvSpPr>
          <p:spPr bwMode="auto">
            <a:xfrm>
              <a:off x="19296083" y="8076035"/>
              <a:ext cx="49946" cy="55984"/>
            </a:xfrm>
            <a:custGeom>
              <a:avLst/>
              <a:gdLst>
                <a:gd name="T0" fmla="*/ 3 w 6"/>
                <a:gd name="T1" fmla="*/ 0 h 8"/>
                <a:gd name="T2" fmla="*/ 4 w 6"/>
                <a:gd name="T3" fmla="*/ 6 h 8"/>
                <a:gd name="T4" fmla="*/ 7 w 6"/>
                <a:gd name="T5" fmla="*/ 8 h 8"/>
                <a:gd name="T6" fmla="*/ 3 w 6"/>
                <a:gd name="T7" fmla="*/ 7 h 8"/>
                <a:gd name="T8" fmla="*/ 0 w 6"/>
                <a:gd name="T9" fmla="*/ 0 h 8"/>
                <a:gd name="T10" fmla="*/ 3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2" y="0"/>
                  </a:moveTo>
                  <a:cubicBezTo>
                    <a:pt x="3" y="1"/>
                    <a:pt x="2" y="3"/>
                    <a:pt x="3" y="5"/>
                  </a:cubicBezTo>
                  <a:cubicBezTo>
                    <a:pt x="3" y="6"/>
                    <a:pt x="6" y="7"/>
                    <a:pt x="5" y="7"/>
                  </a:cubicBezTo>
                  <a:cubicBezTo>
                    <a:pt x="5" y="8"/>
                    <a:pt x="3" y="7"/>
                    <a:pt x="2" y="6"/>
                  </a:cubicBezTo>
                  <a:cubicBezTo>
                    <a:pt x="1" y="4"/>
                    <a:pt x="0" y="2"/>
                    <a:pt x="0" y="0"/>
                  </a:cubicBezTo>
                  <a:cubicBezTo>
                    <a:pt x="0" y="0"/>
                    <a:pt x="1"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76" name="Freeform 2859"/>
            <p:cNvSpPr>
              <a:spLocks noChangeAspect="1"/>
            </p:cNvSpPr>
            <p:nvPr/>
          </p:nvSpPr>
          <p:spPr bwMode="auto">
            <a:xfrm>
              <a:off x="19895440" y="8124023"/>
              <a:ext cx="74922" cy="47988"/>
            </a:xfrm>
            <a:custGeom>
              <a:avLst/>
              <a:gdLst>
                <a:gd name="T0" fmla="*/ 7 w 9"/>
                <a:gd name="T1" fmla="*/ 1 h 7"/>
                <a:gd name="T2" fmla="*/ 11 w 9"/>
                <a:gd name="T3" fmla="*/ 7 h 7"/>
                <a:gd name="T4" fmla="*/ 10 w 9"/>
                <a:gd name="T5" fmla="*/ 8 h 7"/>
                <a:gd name="T6" fmla="*/ 5 w 9"/>
                <a:gd name="T7" fmla="*/ 7 h 7"/>
                <a:gd name="T8" fmla="*/ 6 w 9"/>
                <a:gd name="T9" fmla="*/ 5 h 7"/>
                <a:gd name="T10" fmla="*/ 2 w 9"/>
                <a:gd name="T11" fmla="*/ 6 h 7"/>
                <a:gd name="T12" fmla="*/ 1 w 9"/>
                <a:gd name="T13" fmla="*/ 2 h 7"/>
                <a:gd name="T14" fmla="*/ 7 w 9"/>
                <a:gd name="T15" fmla="*/ 1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6" y="1"/>
                  </a:moveTo>
                  <a:cubicBezTo>
                    <a:pt x="8" y="1"/>
                    <a:pt x="9" y="4"/>
                    <a:pt x="9" y="6"/>
                  </a:cubicBezTo>
                  <a:cubicBezTo>
                    <a:pt x="9" y="6"/>
                    <a:pt x="8" y="7"/>
                    <a:pt x="8" y="7"/>
                  </a:cubicBezTo>
                  <a:cubicBezTo>
                    <a:pt x="6" y="7"/>
                    <a:pt x="5" y="7"/>
                    <a:pt x="4" y="6"/>
                  </a:cubicBezTo>
                  <a:cubicBezTo>
                    <a:pt x="3" y="6"/>
                    <a:pt x="5" y="5"/>
                    <a:pt x="5" y="4"/>
                  </a:cubicBezTo>
                  <a:cubicBezTo>
                    <a:pt x="4" y="3"/>
                    <a:pt x="3" y="5"/>
                    <a:pt x="2" y="5"/>
                  </a:cubicBezTo>
                  <a:cubicBezTo>
                    <a:pt x="1" y="4"/>
                    <a:pt x="0" y="3"/>
                    <a:pt x="1" y="2"/>
                  </a:cubicBezTo>
                  <a:cubicBezTo>
                    <a:pt x="2" y="1"/>
                    <a:pt x="4" y="0"/>
                    <a:pt x="6"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77" name="Freeform 2860"/>
            <p:cNvSpPr>
              <a:spLocks noChangeAspect="1"/>
            </p:cNvSpPr>
            <p:nvPr/>
          </p:nvSpPr>
          <p:spPr bwMode="auto">
            <a:xfrm>
              <a:off x="19895440" y="8204004"/>
              <a:ext cx="41625" cy="79981"/>
            </a:xfrm>
            <a:custGeom>
              <a:avLst/>
              <a:gdLst>
                <a:gd name="T0" fmla="*/ 0 w 5"/>
                <a:gd name="T1" fmla="*/ 1 h 10"/>
                <a:gd name="T2" fmla="*/ 5 w 5"/>
                <a:gd name="T3" fmla="*/ 2 h 10"/>
                <a:gd name="T4" fmla="*/ 5 w 5"/>
                <a:gd name="T5" fmla="*/ 11 h 10"/>
                <a:gd name="T6" fmla="*/ 1 w 5"/>
                <a:gd name="T7" fmla="*/ 8 h 10"/>
                <a:gd name="T8" fmla="*/ 4 w 5"/>
                <a:gd name="T9" fmla="*/ 6 h 10"/>
                <a:gd name="T10" fmla="*/ 0 w 5"/>
                <a:gd name="T11" fmla="*/ 1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1"/>
                  </a:moveTo>
                  <a:cubicBezTo>
                    <a:pt x="1" y="0"/>
                    <a:pt x="4" y="1"/>
                    <a:pt x="4" y="2"/>
                  </a:cubicBezTo>
                  <a:cubicBezTo>
                    <a:pt x="5" y="4"/>
                    <a:pt x="5" y="7"/>
                    <a:pt x="4" y="9"/>
                  </a:cubicBezTo>
                  <a:cubicBezTo>
                    <a:pt x="4" y="10"/>
                    <a:pt x="1" y="8"/>
                    <a:pt x="1" y="7"/>
                  </a:cubicBezTo>
                  <a:cubicBezTo>
                    <a:pt x="1" y="6"/>
                    <a:pt x="3" y="6"/>
                    <a:pt x="3" y="5"/>
                  </a:cubicBezTo>
                  <a:cubicBezTo>
                    <a:pt x="3" y="4"/>
                    <a:pt x="0" y="3"/>
                    <a:pt x="0"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78" name="Freeform 2861"/>
            <p:cNvSpPr>
              <a:spLocks noChangeAspect="1"/>
            </p:cNvSpPr>
            <p:nvPr/>
          </p:nvSpPr>
          <p:spPr bwMode="auto">
            <a:xfrm>
              <a:off x="19870469" y="8204004"/>
              <a:ext cx="16649" cy="23992"/>
            </a:xfrm>
            <a:custGeom>
              <a:avLst/>
              <a:gdLst>
                <a:gd name="T0" fmla="*/ 0 w 3"/>
                <a:gd name="T1" fmla="*/ 0 h 3"/>
                <a:gd name="T2" fmla="*/ 2 w 3"/>
                <a:gd name="T3" fmla="*/ 3 h 3"/>
                <a:gd name="T4" fmla="*/ 1 w 3"/>
                <a:gd name="T5" fmla="*/ 4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cubicBezTo>
                    <a:pt x="1" y="0"/>
                    <a:pt x="2" y="1"/>
                    <a:pt x="2" y="2"/>
                  </a:cubicBezTo>
                  <a:cubicBezTo>
                    <a:pt x="3" y="2"/>
                    <a:pt x="2" y="3"/>
                    <a:pt x="1" y="3"/>
                  </a:cubicBezTo>
                  <a:cubicBezTo>
                    <a:pt x="0" y="3"/>
                    <a:pt x="0" y="1"/>
                    <a:pt x="0"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79" name="Freeform 2863"/>
            <p:cNvSpPr>
              <a:spLocks noChangeAspect="1"/>
            </p:cNvSpPr>
            <p:nvPr/>
          </p:nvSpPr>
          <p:spPr bwMode="auto">
            <a:xfrm>
              <a:off x="20095226" y="8459942"/>
              <a:ext cx="58273" cy="95977"/>
            </a:xfrm>
            <a:custGeom>
              <a:avLst/>
              <a:gdLst>
                <a:gd name="T0" fmla="*/ 9 w 7"/>
                <a:gd name="T1" fmla="*/ 2 h 13"/>
                <a:gd name="T2" fmla="*/ 0 w 7"/>
                <a:gd name="T3" fmla="*/ 15 h 13"/>
                <a:gd name="T4" fmla="*/ 0 w 7"/>
                <a:gd name="T5" fmla="*/ 11 h 13"/>
                <a:gd name="T6" fmla="*/ 1 w 7"/>
                <a:gd name="T7" fmla="*/ 6 h 13"/>
                <a:gd name="T8" fmla="*/ 9 w 7"/>
                <a:gd name="T9" fmla="*/ 2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7" y="2"/>
                  </a:moveTo>
                  <a:cubicBezTo>
                    <a:pt x="6" y="6"/>
                    <a:pt x="3" y="10"/>
                    <a:pt x="0" y="12"/>
                  </a:cubicBezTo>
                  <a:cubicBezTo>
                    <a:pt x="0" y="13"/>
                    <a:pt x="0" y="10"/>
                    <a:pt x="0" y="9"/>
                  </a:cubicBezTo>
                  <a:cubicBezTo>
                    <a:pt x="0" y="8"/>
                    <a:pt x="0" y="6"/>
                    <a:pt x="1" y="5"/>
                  </a:cubicBezTo>
                  <a:cubicBezTo>
                    <a:pt x="3" y="4"/>
                    <a:pt x="7" y="0"/>
                    <a:pt x="7"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80" name="Freeform 2864"/>
            <p:cNvSpPr>
              <a:spLocks noChangeAspect="1"/>
            </p:cNvSpPr>
            <p:nvPr/>
          </p:nvSpPr>
          <p:spPr bwMode="auto">
            <a:xfrm>
              <a:off x="20036957" y="8563915"/>
              <a:ext cx="41619" cy="47988"/>
            </a:xfrm>
            <a:custGeom>
              <a:avLst/>
              <a:gdLst>
                <a:gd name="T0" fmla="*/ 2 w 5"/>
                <a:gd name="T1" fmla="*/ 1 h 7"/>
                <a:gd name="T2" fmla="*/ 6 w 5"/>
                <a:gd name="T3" fmla="*/ 7 h 7"/>
                <a:gd name="T4" fmla="*/ 1 w 5"/>
                <a:gd name="T5" fmla="*/ 6 h 7"/>
                <a:gd name="T6" fmla="*/ 2 w 5"/>
                <a:gd name="T7" fmla="*/ 1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5" y="6"/>
                  </a:cubicBezTo>
                  <a:cubicBezTo>
                    <a:pt x="5" y="7"/>
                    <a:pt x="2" y="6"/>
                    <a:pt x="1" y="5"/>
                  </a:cubicBezTo>
                  <a:cubicBezTo>
                    <a:pt x="1" y="4"/>
                    <a:pt x="0" y="0"/>
                    <a:pt x="2"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81" name="Freeform 2868"/>
            <p:cNvSpPr>
              <a:spLocks noChangeAspect="1"/>
            </p:cNvSpPr>
            <p:nvPr/>
          </p:nvSpPr>
          <p:spPr bwMode="auto">
            <a:xfrm>
              <a:off x="19920416" y="7996054"/>
              <a:ext cx="41619" cy="31992"/>
            </a:xfrm>
            <a:custGeom>
              <a:avLst/>
              <a:gdLst>
                <a:gd name="T0" fmla="*/ 5 w 5"/>
                <a:gd name="T1" fmla="*/ 0 h 5"/>
                <a:gd name="T2" fmla="*/ 2 w 5"/>
                <a:gd name="T3" fmla="*/ 1 h 5"/>
                <a:gd name="T4" fmla="*/ 1 w 5"/>
                <a:gd name="T5" fmla="*/ 5 h 5"/>
                <a:gd name="T6" fmla="*/ 4 w 5"/>
                <a:gd name="T7" fmla="*/ 2 h 5"/>
                <a:gd name="T8" fmla="*/ 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0"/>
                    <a:pt x="2" y="1"/>
                    <a:pt x="2" y="1"/>
                  </a:cubicBezTo>
                  <a:cubicBezTo>
                    <a:pt x="1" y="2"/>
                    <a:pt x="0" y="4"/>
                    <a:pt x="1" y="4"/>
                  </a:cubicBezTo>
                  <a:cubicBezTo>
                    <a:pt x="2" y="5"/>
                    <a:pt x="3" y="3"/>
                    <a:pt x="3" y="2"/>
                  </a:cubicBezTo>
                  <a:cubicBezTo>
                    <a:pt x="4" y="2"/>
                    <a:pt x="5" y="1"/>
                    <a:pt x="4"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82" name="Freeform 2869"/>
            <p:cNvSpPr>
              <a:spLocks noChangeAspect="1"/>
            </p:cNvSpPr>
            <p:nvPr/>
          </p:nvSpPr>
          <p:spPr bwMode="auto">
            <a:xfrm>
              <a:off x="19395976" y="5668613"/>
              <a:ext cx="133190" cy="87981"/>
            </a:xfrm>
            <a:custGeom>
              <a:avLst/>
              <a:gdLst>
                <a:gd name="T0" fmla="*/ 19 w 17"/>
                <a:gd name="T1" fmla="*/ 2 h 13"/>
                <a:gd name="T2" fmla="*/ 7 w 17"/>
                <a:gd name="T3" fmla="*/ 9 h 13"/>
                <a:gd name="T4" fmla="*/ 5 w 17"/>
                <a:gd name="T5" fmla="*/ 15 h 13"/>
                <a:gd name="T6" fmla="*/ 2 w 17"/>
                <a:gd name="T7" fmla="*/ 14 h 13"/>
                <a:gd name="T8" fmla="*/ 5 w 17"/>
                <a:gd name="T9" fmla="*/ 9 h 13"/>
                <a:gd name="T10" fmla="*/ 0 w 17"/>
                <a:gd name="T11" fmla="*/ 6 h 13"/>
                <a:gd name="T12" fmla="*/ 4 w 17"/>
                <a:gd name="T13" fmla="*/ 2 h 13"/>
                <a:gd name="T14" fmla="*/ 14 w 17"/>
                <a:gd name="T15" fmla="*/ 0 h 13"/>
                <a:gd name="T16" fmla="*/ 19 w 17"/>
                <a:gd name="T17" fmla="*/ 1 h 13"/>
                <a:gd name="T18" fmla="*/ 19 w 17"/>
                <a:gd name="T19" fmla="*/ 2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3"/>
                <a:gd name="T32" fmla="*/ 17 w 17"/>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3">
                  <a:moveTo>
                    <a:pt x="16" y="2"/>
                  </a:moveTo>
                  <a:cubicBezTo>
                    <a:pt x="13" y="5"/>
                    <a:pt x="9" y="5"/>
                    <a:pt x="6" y="8"/>
                  </a:cubicBezTo>
                  <a:cubicBezTo>
                    <a:pt x="5" y="9"/>
                    <a:pt x="6" y="11"/>
                    <a:pt x="4" y="13"/>
                  </a:cubicBezTo>
                  <a:cubicBezTo>
                    <a:pt x="4" y="13"/>
                    <a:pt x="2" y="13"/>
                    <a:pt x="2" y="12"/>
                  </a:cubicBezTo>
                  <a:cubicBezTo>
                    <a:pt x="2" y="10"/>
                    <a:pt x="4" y="9"/>
                    <a:pt x="4" y="8"/>
                  </a:cubicBezTo>
                  <a:cubicBezTo>
                    <a:pt x="3" y="6"/>
                    <a:pt x="0" y="6"/>
                    <a:pt x="0" y="5"/>
                  </a:cubicBezTo>
                  <a:cubicBezTo>
                    <a:pt x="0" y="3"/>
                    <a:pt x="1" y="2"/>
                    <a:pt x="3" y="2"/>
                  </a:cubicBezTo>
                  <a:cubicBezTo>
                    <a:pt x="6" y="0"/>
                    <a:pt x="9" y="0"/>
                    <a:pt x="12" y="0"/>
                  </a:cubicBezTo>
                  <a:cubicBezTo>
                    <a:pt x="13" y="0"/>
                    <a:pt x="15" y="0"/>
                    <a:pt x="16" y="1"/>
                  </a:cubicBezTo>
                  <a:cubicBezTo>
                    <a:pt x="16" y="1"/>
                    <a:pt x="17" y="2"/>
                    <a:pt x="16"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83" name="Freeform 2870"/>
            <p:cNvSpPr>
              <a:spLocks noChangeAspect="1"/>
            </p:cNvSpPr>
            <p:nvPr/>
          </p:nvSpPr>
          <p:spPr bwMode="auto">
            <a:xfrm>
              <a:off x="19404303" y="5596633"/>
              <a:ext cx="91566" cy="55984"/>
            </a:xfrm>
            <a:custGeom>
              <a:avLst/>
              <a:gdLst>
                <a:gd name="T0" fmla="*/ 8 w 12"/>
                <a:gd name="T1" fmla="*/ 0 h 8"/>
                <a:gd name="T2" fmla="*/ 14 w 12"/>
                <a:gd name="T3" fmla="*/ 6 h 8"/>
                <a:gd name="T4" fmla="*/ 9 w 12"/>
                <a:gd name="T5" fmla="*/ 6 h 8"/>
                <a:gd name="T6" fmla="*/ 8 w 12"/>
                <a:gd name="T7" fmla="*/ 9 h 8"/>
                <a:gd name="T8" fmla="*/ 4 w 12"/>
                <a:gd name="T9" fmla="*/ 6 h 8"/>
                <a:gd name="T10" fmla="*/ 1 w 12"/>
                <a:gd name="T11" fmla="*/ 3 h 8"/>
                <a:gd name="T12" fmla="*/ 7 w 12"/>
                <a:gd name="T13" fmla="*/ 2 h 8"/>
                <a:gd name="T14" fmla="*/ 8 w 12"/>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
                <a:gd name="T26" fmla="*/ 12 w 1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
                  <a:moveTo>
                    <a:pt x="7" y="0"/>
                  </a:moveTo>
                  <a:cubicBezTo>
                    <a:pt x="9" y="1"/>
                    <a:pt x="12" y="2"/>
                    <a:pt x="12" y="5"/>
                  </a:cubicBezTo>
                  <a:cubicBezTo>
                    <a:pt x="12" y="6"/>
                    <a:pt x="9" y="4"/>
                    <a:pt x="8" y="5"/>
                  </a:cubicBezTo>
                  <a:cubicBezTo>
                    <a:pt x="7" y="6"/>
                    <a:pt x="8" y="8"/>
                    <a:pt x="7" y="8"/>
                  </a:cubicBezTo>
                  <a:cubicBezTo>
                    <a:pt x="6" y="8"/>
                    <a:pt x="5" y="6"/>
                    <a:pt x="3" y="5"/>
                  </a:cubicBezTo>
                  <a:cubicBezTo>
                    <a:pt x="2" y="4"/>
                    <a:pt x="0" y="4"/>
                    <a:pt x="1" y="3"/>
                  </a:cubicBezTo>
                  <a:cubicBezTo>
                    <a:pt x="2" y="2"/>
                    <a:pt x="5" y="3"/>
                    <a:pt x="6" y="2"/>
                  </a:cubicBezTo>
                  <a:cubicBezTo>
                    <a:pt x="7" y="2"/>
                    <a:pt x="6" y="0"/>
                    <a:pt x="7"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84" name="Freeform 2871"/>
            <p:cNvSpPr>
              <a:spLocks noChangeAspect="1"/>
            </p:cNvSpPr>
            <p:nvPr/>
          </p:nvSpPr>
          <p:spPr bwMode="auto">
            <a:xfrm>
              <a:off x="20536422" y="8563915"/>
              <a:ext cx="258054" cy="143965"/>
            </a:xfrm>
            <a:custGeom>
              <a:avLst/>
              <a:gdLst>
                <a:gd name="T0" fmla="*/ 26 w 31"/>
                <a:gd name="T1" fmla="*/ 8 h 19"/>
                <a:gd name="T2" fmla="*/ 37 w 31"/>
                <a:gd name="T3" fmla="*/ 1 h 19"/>
                <a:gd name="T4" fmla="*/ 36 w 31"/>
                <a:gd name="T5" fmla="*/ 0 h 19"/>
                <a:gd name="T6" fmla="*/ 23 w 31"/>
                <a:gd name="T7" fmla="*/ 6 h 19"/>
                <a:gd name="T8" fmla="*/ 20 w 31"/>
                <a:gd name="T9" fmla="*/ 7 h 19"/>
                <a:gd name="T10" fmla="*/ 12 w 31"/>
                <a:gd name="T11" fmla="*/ 6 h 19"/>
                <a:gd name="T12" fmla="*/ 9 w 31"/>
                <a:gd name="T13" fmla="*/ 5 h 19"/>
                <a:gd name="T14" fmla="*/ 9 w 31"/>
                <a:gd name="T15" fmla="*/ 8 h 19"/>
                <a:gd name="T16" fmla="*/ 1 w 31"/>
                <a:gd name="T17" fmla="*/ 10 h 19"/>
                <a:gd name="T18" fmla="*/ 0 w 31"/>
                <a:gd name="T19" fmla="*/ 17 h 19"/>
                <a:gd name="T20" fmla="*/ 6 w 31"/>
                <a:gd name="T21" fmla="*/ 19 h 19"/>
                <a:gd name="T22" fmla="*/ 11 w 31"/>
                <a:gd name="T23" fmla="*/ 19 h 19"/>
                <a:gd name="T24" fmla="*/ 15 w 31"/>
                <a:gd name="T25" fmla="*/ 22 h 19"/>
                <a:gd name="T26" fmla="*/ 20 w 31"/>
                <a:gd name="T27" fmla="*/ 17 h 19"/>
                <a:gd name="T28" fmla="*/ 23 w 31"/>
                <a:gd name="T29" fmla="*/ 13 h 19"/>
                <a:gd name="T30" fmla="*/ 28 w 31"/>
                <a:gd name="T31" fmla="*/ 13 h 19"/>
                <a:gd name="T32" fmla="*/ 28 w 31"/>
                <a:gd name="T33" fmla="*/ 12 h 19"/>
                <a:gd name="T34" fmla="*/ 26 w 31"/>
                <a:gd name="T35" fmla="*/ 8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19"/>
                <a:gd name="T56" fmla="*/ 31 w 31"/>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19">
                  <a:moveTo>
                    <a:pt x="21" y="7"/>
                  </a:moveTo>
                  <a:cubicBezTo>
                    <a:pt x="24" y="4"/>
                    <a:pt x="28" y="3"/>
                    <a:pt x="30" y="1"/>
                  </a:cubicBezTo>
                  <a:cubicBezTo>
                    <a:pt x="31" y="1"/>
                    <a:pt x="29" y="0"/>
                    <a:pt x="29" y="0"/>
                  </a:cubicBezTo>
                  <a:cubicBezTo>
                    <a:pt x="25" y="1"/>
                    <a:pt x="22" y="3"/>
                    <a:pt x="19" y="5"/>
                  </a:cubicBezTo>
                  <a:cubicBezTo>
                    <a:pt x="18" y="5"/>
                    <a:pt x="17" y="6"/>
                    <a:pt x="16" y="6"/>
                  </a:cubicBezTo>
                  <a:cubicBezTo>
                    <a:pt x="14" y="6"/>
                    <a:pt x="12" y="6"/>
                    <a:pt x="10" y="5"/>
                  </a:cubicBezTo>
                  <a:cubicBezTo>
                    <a:pt x="9" y="5"/>
                    <a:pt x="8" y="4"/>
                    <a:pt x="7" y="4"/>
                  </a:cubicBezTo>
                  <a:cubicBezTo>
                    <a:pt x="6" y="4"/>
                    <a:pt x="8" y="6"/>
                    <a:pt x="7" y="7"/>
                  </a:cubicBezTo>
                  <a:cubicBezTo>
                    <a:pt x="5" y="8"/>
                    <a:pt x="2" y="7"/>
                    <a:pt x="1" y="8"/>
                  </a:cubicBezTo>
                  <a:cubicBezTo>
                    <a:pt x="1" y="10"/>
                    <a:pt x="0" y="13"/>
                    <a:pt x="0" y="14"/>
                  </a:cubicBezTo>
                  <a:cubicBezTo>
                    <a:pt x="2" y="14"/>
                    <a:pt x="4" y="15"/>
                    <a:pt x="5" y="16"/>
                  </a:cubicBezTo>
                  <a:cubicBezTo>
                    <a:pt x="7" y="16"/>
                    <a:pt x="8" y="16"/>
                    <a:pt x="9" y="16"/>
                  </a:cubicBezTo>
                  <a:cubicBezTo>
                    <a:pt x="10" y="16"/>
                    <a:pt x="11" y="19"/>
                    <a:pt x="12" y="18"/>
                  </a:cubicBezTo>
                  <a:cubicBezTo>
                    <a:pt x="13" y="16"/>
                    <a:pt x="14" y="15"/>
                    <a:pt x="16" y="14"/>
                  </a:cubicBezTo>
                  <a:cubicBezTo>
                    <a:pt x="17" y="13"/>
                    <a:pt x="18" y="12"/>
                    <a:pt x="19" y="11"/>
                  </a:cubicBezTo>
                  <a:cubicBezTo>
                    <a:pt x="20" y="11"/>
                    <a:pt x="22" y="12"/>
                    <a:pt x="23" y="11"/>
                  </a:cubicBezTo>
                  <a:cubicBezTo>
                    <a:pt x="23" y="11"/>
                    <a:pt x="23" y="10"/>
                    <a:pt x="23" y="10"/>
                  </a:cubicBezTo>
                  <a:cubicBezTo>
                    <a:pt x="22" y="9"/>
                    <a:pt x="21" y="7"/>
                    <a:pt x="21" y="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85" name="Freeform 2872"/>
            <p:cNvSpPr>
              <a:spLocks noChangeAspect="1"/>
            </p:cNvSpPr>
            <p:nvPr/>
          </p:nvSpPr>
          <p:spPr bwMode="auto">
            <a:xfrm>
              <a:off x="21660214" y="10443464"/>
              <a:ext cx="1082173" cy="687834"/>
            </a:xfrm>
            <a:custGeom>
              <a:avLst/>
              <a:gdLst>
                <a:gd name="T0" fmla="*/ 161 w 134"/>
                <a:gd name="T1" fmla="*/ 42 h 94"/>
                <a:gd name="T2" fmla="*/ 147 w 134"/>
                <a:gd name="T3" fmla="*/ 50 h 94"/>
                <a:gd name="T4" fmla="*/ 147 w 134"/>
                <a:gd name="T5" fmla="*/ 60 h 94"/>
                <a:gd name="T6" fmla="*/ 121 w 134"/>
                <a:gd name="T7" fmla="*/ 70 h 94"/>
                <a:gd name="T8" fmla="*/ 103 w 134"/>
                <a:gd name="T9" fmla="*/ 79 h 94"/>
                <a:gd name="T10" fmla="*/ 95 w 134"/>
                <a:gd name="T11" fmla="*/ 88 h 94"/>
                <a:gd name="T12" fmla="*/ 85 w 134"/>
                <a:gd name="T13" fmla="*/ 88 h 94"/>
                <a:gd name="T14" fmla="*/ 71 w 134"/>
                <a:gd name="T15" fmla="*/ 95 h 94"/>
                <a:gd name="T16" fmla="*/ 58 w 134"/>
                <a:gd name="T17" fmla="*/ 95 h 94"/>
                <a:gd name="T18" fmla="*/ 46 w 134"/>
                <a:gd name="T19" fmla="*/ 100 h 94"/>
                <a:gd name="T20" fmla="*/ 37 w 134"/>
                <a:gd name="T21" fmla="*/ 111 h 94"/>
                <a:gd name="T22" fmla="*/ 17 w 134"/>
                <a:gd name="T23" fmla="*/ 111 h 94"/>
                <a:gd name="T24" fmla="*/ 12 w 134"/>
                <a:gd name="T25" fmla="*/ 101 h 94"/>
                <a:gd name="T26" fmla="*/ 11 w 134"/>
                <a:gd name="T27" fmla="*/ 87 h 94"/>
                <a:gd name="T28" fmla="*/ 5 w 134"/>
                <a:gd name="T29" fmla="*/ 71 h 94"/>
                <a:gd name="T30" fmla="*/ 0 w 134"/>
                <a:gd name="T31" fmla="*/ 70 h 94"/>
                <a:gd name="T32" fmla="*/ 5 w 134"/>
                <a:gd name="T33" fmla="*/ 65 h 94"/>
                <a:gd name="T34" fmla="*/ 6 w 134"/>
                <a:gd name="T35" fmla="*/ 54 h 94"/>
                <a:gd name="T36" fmla="*/ 5 w 134"/>
                <a:gd name="T37" fmla="*/ 48 h 94"/>
                <a:gd name="T38" fmla="*/ 10 w 134"/>
                <a:gd name="T39" fmla="*/ 42 h 94"/>
                <a:gd name="T40" fmla="*/ 10 w 134"/>
                <a:gd name="T41" fmla="*/ 32 h 94"/>
                <a:gd name="T42" fmla="*/ 13 w 134"/>
                <a:gd name="T43" fmla="*/ 29 h 94"/>
                <a:gd name="T44" fmla="*/ 18 w 134"/>
                <a:gd name="T45" fmla="*/ 31 h 94"/>
                <a:gd name="T46" fmla="*/ 60 w 134"/>
                <a:gd name="T47" fmla="*/ 29 h 94"/>
                <a:gd name="T48" fmla="*/ 68 w 134"/>
                <a:gd name="T49" fmla="*/ 35 h 94"/>
                <a:gd name="T50" fmla="*/ 77 w 134"/>
                <a:gd name="T51" fmla="*/ 34 h 94"/>
                <a:gd name="T52" fmla="*/ 90 w 134"/>
                <a:gd name="T53" fmla="*/ 16 h 94"/>
                <a:gd name="T54" fmla="*/ 141 w 134"/>
                <a:gd name="T55" fmla="*/ 0 h 94"/>
                <a:gd name="T56" fmla="*/ 161 w 134"/>
                <a:gd name="T57" fmla="*/ 42 h 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4"/>
                <a:gd name="T88" fmla="*/ 0 h 94"/>
                <a:gd name="T89" fmla="*/ 134 w 134"/>
                <a:gd name="T90" fmla="*/ 94 h 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4" h="94">
                  <a:moveTo>
                    <a:pt x="134" y="35"/>
                  </a:moveTo>
                  <a:cubicBezTo>
                    <a:pt x="130" y="38"/>
                    <a:pt x="125" y="39"/>
                    <a:pt x="122" y="42"/>
                  </a:cubicBezTo>
                  <a:cubicBezTo>
                    <a:pt x="121" y="45"/>
                    <a:pt x="124" y="49"/>
                    <a:pt x="122" y="50"/>
                  </a:cubicBezTo>
                  <a:cubicBezTo>
                    <a:pt x="116" y="55"/>
                    <a:pt x="108" y="55"/>
                    <a:pt x="101" y="58"/>
                  </a:cubicBezTo>
                  <a:cubicBezTo>
                    <a:pt x="96" y="60"/>
                    <a:pt x="90" y="63"/>
                    <a:pt x="86" y="66"/>
                  </a:cubicBezTo>
                  <a:cubicBezTo>
                    <a:pt x="83" y="68"/>
                    <a:pt x="82" y="72"/>
                    <a:pt x="79" y="73"/>
                  </a:cubicBezTo>
                  <a:cubicBezTo>
                    <a:pt x="76" y="74"/>
                    <a:pt x="73" y="72"/>
                    <a:pt x="71" y="73"/>
                  </a:cubicBezTo>
                  <a:cubicBezTo>
                    <a:pt x="66" y="74"/>
                    <a:pt x="63" y="78"/>
                    <a:pt x="59" y="79"/>
                  </a:cubicBezTo>
                  <a:cubicBezTo>
                    <a:pt x="56" y="80"/>
                    <a:pt x="52" y="79"/>
                    <a:pt x="48" y="79"/>
                  </a:cubicBezTo>
                  <a:cubicBezTo>
                    <a:pt x="45" y="80"/>
                    <a:pt x="41" y="81"/>
                    <a:pt x="38" y="83"/>
                  </a:cubicBezTo>
                  <a:cubicBezTo>
                    <a:pt x="35" y="85"/>
                    <a:pt x="34" y="90"/>
                    <a:pt x="31" y="92"/>
                  </a:cubicBezTo>
                  <a:cubicBezTo>
                    <a:pt x="26" y="94"/>
                    <a:pt x="20" y="94"/>
                    <a:pt x="14" y="92"/>
                  </a:cubicBezTo>
                  <a:cubicBezTo>
                    <a:pt x="11" y="91"/>
                    <a:pt x="11" y="87"/>
                    <a:pt x="10" y="84"/>
                  </a:cubicBezTo>
                  <a:cubicBezTo>
                    <a:pt x="9" y="80"/>
                    <a:pt x="10" y="76"/>
                    <a:pt x="9" y="72"/>
                  </a:cubicBezTo>
                  <a:cubicBezTo>
                    <a:pt x="8" y="68"/>
                    <a:pt x="7" y="63"/>
                    <a:pt x="4" y="59"/>
                  </a:cubicBezTo>
                  <a:cubicBezTo>
                    <a:pt x="4" y="58"/>
                    <a:pt x="0" y="59"/>
                    <a:pt x="0" y="58"/>
                  </a:cubicBezTo>
                  <a:cubicBezTo>
                    <a:pt x="0" y="56"/>
                    <a:pt x="3" y="55"/>
                    <a:pt x="4" y="54"/>
                  </a:cubicBezTo>
                  <a:cubicBezTo>
                    <a:pt x="5" y="51"/>
                    <a:pt x="5" y="48"/>
                    <a:pt x="5" y="45"/>
                  </a:cubicBezTo>
                  <a:cubicBezTo>
                    <a:pt x="5" y="43"/>
                    <a:pt x="5" y="42"/>
                    <a:pt x="4" y="40"/>
                  </a:cubicBezTo>
                  <a:cubicBezTo>
                    <a:pt x="6" y="38"/>
                    <a:pt x="7" y="37"/>
                    <a:pt x="8" y="35"/>
                  </a:cubicBezTo>
                  <a:cubicBezTo>
                    <a:pt x="9" y="32"/>
                    <a:pt x="8" y="29"/>
                    <a:pt x="8" y="27"/>
                  </a:cubicBezTo>
                  <a:cubicBezTo>
                    <a:pt x="9" y="25"/>
                    <a:pt x="10" y="24"/>
                    <a:pt x="11" y="24"/>
                  </a:cubicBezTo>
                  <a:cubicBezTo>
                    <a:pt x="13" y="23"/>
                    <a:pt x="14" y="26"/>
                    <a:pt x="15" y="26"/>
                  </a:cubicBezTo>
                  <a:cubicBezTo>
                    <a:pt x="27" y="26"/>
                    <a:pt x="39" y="24"/>
                    <a:pt x="50" y="24"/>
                  </a:cubicBezTo>
                  <a:lnTo>
                    <a:pt x="57" y="29"/>
                  </a:lnTo>
                  <a:cubicBezTo>
                    <a:pt x="59" y="31"/>
                    <a:pt x="62" y="30"/>
                    <a:pt x="64" y="28"/>
                  </a:cubicBezTo>
                  <a:cubicBezTo>
                    <a:pt x="69" y="24"/>
                    <a:pt x="71" y="18"/>
                    <a:pt x="75" y="13"/>
                  </a:cubicBezTo>
                  <a:cubicBezTo>
                    <a:pt x="89" y="9"/>
                    <a:pt x="103" y="4"/>
                    <a:pt x="117" y="0"/>
                  </a:cubicBezTo>
                  <a:lnTo>
                    <a:pt x="134" y="35"/>
                  </a:ln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86" name="Freeform 2873"/>
            <p:cNvSpPr>
              <a:spLocks noChangeAspect="1"/>
            </p:cNvSpPr>
            <p:nvPr/>
          </p:nvSpPr>
          <p:spPr bwMode="auto">
            <a:xfrm>
              <a:off x="22992119" y="9611665"/>
              <a:ext cx="58273" cy="127969"/>
            </a:xfrm>
            <a:custGeom>
              <a:avLst/>
              <a:gdLst>
                <a:gd name="T0" fmla="*/ 3 w 7"/>
                <a:gd name="T1" fmla="*/ 20 h 18"/>
                <a:gd name="T2" fmla="*/ 6 w 7"/>
                <a:gd name="T3" fmla="*/ 14 h 18"/>
                <a:gd name="T4" fmla="*/ 6 w 7"/>
                <a:gd name="T5" fmla="*/ 2 h 18"/>
                <a:gd name="T6" fmla="*/ 0 w 7"/>
                <a:gd name="T7" fmla="*/ 8 h 18"/>
                <a:gd name="T8" fmla="*/ 1 w 7"/>
                <a:gd name="T9" fmla="*/ 14 h 18"/>
                <a:gd name="T10" fmla="*/ 1 w 7"/>
                <a:gd name="T11" fmla="*/ 21 h 18"/>
                <a:gd name="T12" fmla="*/ 3 w 7"/>
                <a:gd name="T13" fmla="*/ 20 h 18"/>
                <a:gd name="T14" fmla="*/ 0 60000 65536"/>
                <a:gd name="T15" fmla="*/ 0 60000 65536"/>
                <a:gd name="T16" fmla="*/ 0 60000 65536"/>
                <a:gd name="T17" fmla="*/ 0 60000 65536"/>
                <a:gd name="T18" fmla="*/ 0 60000 65536"/>
                <a:gd name="T19" fmla="*/ 0 60000 65536"/>
                <a:gd name="T20" fmla="*/ 0 60000 65536"/>
                <a:gd name="T21" fmla="*/ 0 w 7"/>
                <a:gd name="T22" fmla="*/ 0 h 18"/>
                <a:gd name="T23" fmla="*/ 7 w 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8">
                  <a:moveTo>
                    <a:pt x="3" y="17"/>
                  </a:moveTo>
                  <a:cubicBezTo>
                    <a:pt x="4" y="15"/>
                    <a:pt x="5" y="14"/>
                    <a:pt x="5" y="12"/>
                  </a:cubicBezTo>
                  <a:cubicBezTo>
                    <a:pt x="6" y="9"/>
                    <a:pt x="7" y="4"/>
                    <a:pt x="5" y="2"/>
                  </a:cubicBezTo>
                  <a:cubicBezTo>
                    <a:pt x="4" y="0"/>
                    <a:pt x="2" y="5"/>
                    <a:pt x="0" y="7"/>
                  </a:cubicBezTo>
                  <a:cubicBezTo>
                    <a:pt x="1" y="8"/>
                    <a:pt x="1" y="10"/>
                    <a:pt x="1" y="12"/>
                  </a:cubicBezTo>
                  <a:cubicBezTo>
                    <a:pt x="1" y="14"/>
                    <a:pt x="0" y="16"/>
                    <a:pt x="1" y="18"/>
                  </a:cubicBezTo>
                  <a:cubicBezTo>
                    <a:pt x="1" y="18"/>
                    <a:pt x="2" y="18"/>
                    <a:pt x="3" y="1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87" name="Freeform 2874"/>
            <p:cNvSpPr>
              <a:spLocks noChangeAspect="1"/>
            </p:cNvSpPr>
            <p:nvPr/>
          </p:nvSpPr>
          <p:spPr bwMode="auto">
            <a:xfrm>
              <a:off x="22467684" y="9651652"/>
              <a:ext cx="99893" cy="199954"/>
            </a:xfrm>
            <a:custGeom>
              <a:avLst/>
              <a:gdLst>
                <a:gd name="T0" fmla="*/ 6 w 12"/>
                <a:gd name="T1" fmla="*/ 30 h 27"/>
                <a:gd name="T2" fmla="*/ 13 w 12"/>
                <a:gd name="T3" fmla="*/ 27 h 27"/>
                <a:gd name="T4" fmla="*/ 14 w 12"/>
                <a:gd name="T5" fmla="*/ 21 h 27"/>
                <a:gd name="T6" fmla="*/ 9 w 12"/>
                <a:gd name="T7" fmla="*/ 14 h 27"/>
                <a:gd name="T8" fmla="*/ 11 w 12"/>
                <a:gd name="T9" fmla="*/ 8 h 27"/>
                <a:gd name="T10" fmla="*/ 6 w 12"/>
                <a:gd name="T11" fmla="*/ 0 h 27"/>
                <a:gd name="T12" fmla="*/ 1 w 12"/>
                <a:gd name="T13" fmla="*/ 6 h 27"/>
                <a:gd name="T14" fmla="*/ 1 w 12"/>
                <a:gd name="T15" fmla="*/ 13 h 27"/>
                <a:gd name="T16" fmla="*/ 1 w 12"/>
                <a:gd name="T17" fmla="*/ 19 h 27"/>
                <a:gd name="T18" fmla="*/ 1 w 12"/>
                <a:gd name="T19" fmla="*/ 25 h 27"/>
                <a:gd name="T20" fmla="*/ 0 w 12"/>
                <a:gd name="T21" fmla="*/ 27 h 27"/>
                <a:gd name="T22" fmla="*/ 3 w 12"/>
                <a:gd name="T23" fmla="*/ 32 h 27"/>
                <a:gd name="T24" fmla="*/ 6 w 12"/>
                <a:gd name="T25" fmla="*/ 3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7"/>
                <a:gd name="T41" fmla="*/ 12 w 12"/>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7">
                  <a:moveTo>
                    <a:pt x="5" y="25"/>
                  </a:moveTo>
                  <a:cubicBezTo>
                    <a:pt x="7" y="25"/>
                    <a:pt x="9" y="24"/>
                    <a:pt x="10" y="23"/>
                  </a:cubicBezTo>
                  <a:cubicBezTo>
                    <a:pt x="11" y="21"/>
                    <a:pt x="12" y="20"/>
                    <a:pt x="11" y="18"/>
                  </a:cubicBezTo>
                  <a:cubicBezTo>
                    <a:pt x="11" y="16"/>
                    <a:pt x="7" y="15"/>
                    <a:pt x="7" y="12"/>
                  </a:cubicBezTo>
                  <a:cubicBezTo>
                    <a:pt x="6" y="10"/>
                    <a:pt x="9" y="9"/>
                    <a:pt x="9" y="7"/>
                  </a:cubicBezTo>
                  <a:cubicBezTo>
                    <a:pt x="8" y="5"/>
                    <a:pt x="7" y="2"/>
                    <a:pt x="5" y="0"/>
                  </a:cubicBezTo>
                  <a:cubicBezTo>
                    <a:pt x="3" y="0"/>
                    <a:pt x="2" y="3"/>
                    <a:pt x="1" y="5"/>
                  </a:cubicBezTo>
                  <a:cubicBezTo>
                    <a:pt x="0" y="7"/>
                    <a:pt x="1" y="9"/>
                    <a:pt x="1" y="11"/>
                  </a:cubicBezTo>
                  <a:cubicBezTo>
                    <a:pt x="1" y="12"/>
                    <a:pt x="0" y="14"/>
                    <a:pt x="1" y="16"/>
                  </a:cubicBezTo>
                  <a:cubicBezTo>
                    <a:pt x="1" y="17"/>
                    <a:pt x="2" y="19"/>
                    <a:pt x="1" y="21"/>
                  </a:cubicBezTo>
                  <a:cubicBezTo>
                    <a:pt x="1" y="22"/>
                    <a:pt x="1" y="22"/>
                    <a:pt x="0" y="23"/>
                  </a:cubicBezTo>
                  <a:cubicBezTo>
                    <a:pt x="0" y="24"/>
                    <a:pt x="1" y="26"/>
                    <a:pt x="2" y="27"/>
                  </a:cubicBezTo>
                  <a:cubicBezTo>
                    <a:pt x="3" y="27"/>
                    <a:pt x="4" y="26"/>
                    <a:pt x="5" y="25"/>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88" name="Freeform 2875"/>
            <p:cNvSpPr>
              <a:spLocks noChangeAspect="1"/>
            </p:cNvSpPr>
            <p:nvPr/>
          </p:nvSpPr>
          <p:spPr bwMode="auto">
            <a:xfrm>
              <a:off x="22168005" y="9235753"/>
              <a:ext cx="41619" cy="47988"/>
            </a:xfrm>
            <a:custGeom>
              <a:avLst/>
              <a:gdLst>
                <a:gd name="T0" fmla="*/ 0 w 5"/>
                <a:gd name="T1" fmla="*/ 1 h 6"/>
                <a:gd name="T2" fmla="*/ 1 w 5"/>
                <a:gd name="T3" fmla="*/ 7 h 6"/>
                <a:gd name="T4" fmla="*/ 4 w 5"/>
                <a:gd name="T5" fmla="*/ 7 h 6"/>
                <a:gd name="T6" fmla="*/ 6 w 5"/>
                <a:gd name="T7" fmla="*/ 4 h 6"/>
                <a:gd name="T8" fmla="*/ 4 w 5"/>
                <a:gd name="T9" fmla="*/ 1 h 6"/>
                <a:gd name="T10" fmla="*/ 0 w 5"/>
                <a:gd name="T11" fmla="*/ 1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0" y="1"/>
                  </a:moveTo>
                  <a:cubicBezTo>
                    <a:pt x="0" y="2"/>
                    <a:pt x="0" y="4"/>
                    <a:pt x="1" y="5"/>
                  </a:cubicBezTo>
                  <a:cubicBezTo>
                    <a:pt x="1" y="6"/>
                    <a:pt x="2" y="5"/>
                    <a:pt x="3" y="5"/>
                  </a:cubicBezTo>
                  <a:cubicBezTo>
                    <a:pt x="4" y="4"/>
                    <a:pt x="5" y="4"/>
                    <a:pt x="5" y="3"/>
                  </a:cubicBezTo>
                  <a:cubicBezTo>
                    <a:pt x="5" y="2"/>
                    <a:pt x="4" y="2"/>
                    <a:pt x="3" y="1"/>
                  </a:cubicBezTo>
                  <a:cubicBezTo>
                    <a:pt x="2" y="1"/>
                    <a:pt x="1" y="0"/>
                    <a:pt x="0"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89" name="Freeform 2877"/>
            <p:cNvSpPr>
              <a:spLocks noChangeAspect="1"/>
            </p:cNvSpPr>
            <p:nvPr/>
          </p:nvSpPr>
          <p:spPr bwMode="auto">
            <a:xfrm>
              <a:off x="22892226" y="9579672"/>
              <a:ext cx="108220" cy="55984"/>
            </a:xfrm>
            <a:custGeom>
              <a:avLst/>
              <a:gdLst>
                <a:gd name="T0" fmla="*/ 1 w 13"/>
                <a:gd name="T1" fmla="*/ 7 h 8"/>
                <a:gd name="T2" fmla="*/ 1 w 13"/>
                <a:gd name="T3" fmla="*/ 8 h 8"/>
                <a:gd name="T4" fmla="*/ 9 w 13"/>
                <a:gd name="T5" fmla="*/ 5 h 8"/>
                <a:gd name="T6" fmla="*/ 14 w 13"/>
                <a:gd name="T7" fmla="*/ 5 h 8"/>
                <a:gd name="T8" fmla="*/ 16 w 13"/>
                <a:gd name="T9" fmla="*/ 1 h 8"/>
                <a:gd name="T10" fmla="*/ 14 w 13"/>
                <a:gd name="T11" fmla="*/ 0 h 8"/>
                <a:gd name="T12" fmla="*/ 7 w 13"/>
                <a:gd name="T13" fmla="*/ 2 h 8"/>
                <a:gd name="T14" fmla="*/ 6 w 13"/>
                <a:gd name="T15" fmla="*/ 5 h 8"/>
                <a:gd name="T16" fmla="*/ 1 w 13"/>
                <a:gd name="T17" fmla="*/ 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
                <a:gd name="T29" fmla="*/ 13 w 1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
                  <a:moveTo>
                    <a:pt x="1" y="6"/>
                  </a:moveTo>
                  <a:cubicBezTo>
                    <a:pt x="0" y="6"/>
                    <a:pt x="1" y="8"/>
                    <a:pt x="1" y="7"/>
                  </a:cubicBezTo>
                  <a:cubicBezTo>
                    <a:pt x="3" y="7"/>
                    <a:pt x="5" y="5"/>
                    <a:pt x="7" y="4"/>
                  </a:cubicBezTo>
                  <a:cubicBezTo>
                    <a:pt x="9" y="4"/>
                    <a:pt x="10" y="5"/>
                    <a:pt x="11" y="4"/>
                  </a:cubicBezTo>
                  <a:cubicBezTo>
                    <a:pt x="12" y="3"/>
                    <a:pt x="13" y="2"/>
                    <a:pt x="13" y="1"/>
                  </a:cubicBezTo>
                  <a:cubicBezTo>
                    <a:pt x="13" y="0"/>
                    <a:pt x="12" y="0"/>
                    <a:pt x="11" y="0"/>
                  </a:cubicBezTo>
                  <a:cubicBezTo>
                    <a:pt x="9" y="1"/>
                    <a:pt x="8" y="1"/>
                    <a:pt x="6" y="2"/>
                  </a:cubicBezTo>
                  <a:cubicBezTo>
                    <a:pt x="5" y="2"/>
                    <a:pt x="5" y="3"/>
                    <a:pt x="5" y="4"/>
                  </a:cubicBezTo>
                  <a:cubicBezTo>
                    <a:pt x="3" y="5"/>
                    <a:pt x="2" y="4"/>
                    <a:pt x="1" y="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90" name="Freeform 2878"/>
            <p:cNvSpPr>
              <a:spLocks noChangeAspect="1"/>
            </p:cNvSpPr>
            <p:nvPr/>
          </p:nvSpPr>
          <p:spPr bwMode="auto">
            <a:xfrm>
              <a:off x="27903518" y="11371240"/>
              <a:ext cx="33298" cy="47988"/>
            </a:xfrm>
            <a:custGeom>
              <a:avLst/>
              <a:gdLst>
                <a:gd name="T0" fmla="*/ 0 w 4"/>
                <a:gd name="T1" fmla="*/ 2 h 7"/>
                <a:gd name="T2" fmla="*/ 3 w 4"/>
                <a:gd name="T3" fmla="*/ 0 h 7"/>
                <a:gd name="T4" fmla="*/ 5 w 4"/>
                <a:gd name="T5" fmla="*/ 3 h 7"/>
                <a:gd name="T6" fmla="*/ 4 w 4"/>
                <a:gd name="T7" fmla="*/ 8 h 7"/>
                <a:gd name="T8" fmla="*/ 3 w 4"/>
                <a:gd name="T9" fmla="*/ 6 h 7"/>
                <a:gd name="T10" fmla="*/ 0 w 4"/>
                <a:gd name="T11" fmla="*/ 2 h 7"/>
                <a:gd name="T12" fmla="*/ 0 60000 65536"/>
                <a:gd name="T13" fmla="*/ 0 60000 65536"/>
                <a:gd name="T14" fmla="*/ 0 60000 65536"/>
                <a:gd name="T15" fmla="*/ 0 60000 65536"/>
                <a:gd name="T16" fmla="*/ 0 60000 65536"/>
                <a:gd name="T17" fmla="*/ 0 60000 65536"/>
                <a:gd name="T18" fmla="*/ 0 w 4"/>
                <a:gd name="T19" fmla="*/ 0 h 7"/>
                <a:gd name="T20" fmla="*/ 4 w 4"/>
                <a:gd name="T21" fmla="*/ 7 h 7"/>
              </a:gdLst>
              <a:ahLst/>
              <a:cxnLst>
                <a:cxn ang="T12">
                  <a:pos x="T0" y="T1"/>
                </a:cxn>
                <a:cxn ang="T13">
                  <a:pos x="T2" y="T3"/>
                </a:cxn>
                <a:cxn ang="T14">
                  <a:pos x="T4" y="T5"/>
                </a:cxn>
                <a:cxn ang="T15">
                  <a:pos x="T6" y="T7"/>
                </a:cxn>
                <a:cxn ang="T16">
                  <a:pos x="T8" y="T9"/>
                </a:cxn>
                <a:cxn ang="T17">
                  <a:pos x="T10" y="T11"/>
                </a:cxn>
              </a:cxnLst>
              <a:rect l="T18" t="T19" r="T20" b="T21"/>
              <a:pathLst>
                <a:path w="4" h="7">
                  <a:moveTo>
                    <a:pt x="0" y="2"/>
                  </a:moveTo>
                  <a:cubicBezTo>
                    <a:pt x="0" y="1"/>
                    <a:pt x="1" y="0"/>
                    <a:pt x="2" y="0"/>
                  </a:cubicBezTo>
                  <a:cubicBezTo>
                    <a:pt x="3" y="1"/>
                    <a:pt x="4" y="2"/>
                    <a:pt x="4" y="3"/>
                  </a:cubicBezTo>
                  <a:cubicBezTo>
                    <a:pt x="4" y="5"/>
                    <a:pt x="4" y="6"/>
                    <a:pt x="3" y="7"/>
                  </a:cubicBezTo>
                  <a:cubicBezTo>
                    <a:pt x="2" y="7"/>
                    <a:pt x="2" y="5"/>
                    <a:pt x="2" y="5"/>
                  </a:cubicBezTo>
                  <a:cubicBezTo>
                    <a:pt x="1" y="4"/>
                    <a:pt x="0" y="3"/>
                    <a:pt x="0"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91" name="Freeform 2879"/>
            <p:cNvSpPr>
              <a:spLocks noChangeAspect="1"/>
            </p:cNvSpPr>
            <p:nvPr/>
          </p:nvSpPr>
          <p:spPr bwMode="auto">
            <a:xfrm>
              <a:off x="28303089" y="10323490"/>
              <a:ext cx="249732" cy="231947"/>
            </a:xfrm>
            <a:custGeom>
              <a:avLst/>
              <a:gdLst>
                <a:gd name="T0" fmla="*/ 35 w 31"/>
                <a:gd name="T1" fmla="*/ 0 h 31"/>
                <a:gd name="T2" fmla="*/ 37 w 31"/>
                <a:gd name="T3" fmla="*/ 7 h 31"/>
                <a:gd name="T4" fmla="*/ 33 w 31"/>
                <a:gd name="T5" fmla="*/ 13 h 31"/>
                <a:gd name="T6" fmla="*/ 32 w 31"/>
                <a:gd name="T7" fmla="*/ 25 h 31"/>
                <a:gd name="T8" fmla="*/ 26 w 31"/>
                <a:gd name="T9" fmla="*/ 31 h 31"/>
                <a:gd name="T10" fmla="*/ 19 w 31"/>
                <a:gd name="T11" fmla="*/ 32 h 31"/>
                <a:gd name="T12" fmla="*/ 19 w 31"/>
                <a:gd name="T13" fmla="*/ 36 h 31"/>
                <a:gd name="T14" fmla="*/ 14 w 31"/>
                <a:gd name="T15" fmla="*/ 35 h 31"/>
                <a:gd name="T16" fmla="*/ 5 w 31"/>
                <a:gd name="T17" fmla="*/ 31 h 31"/>
                <a:gd name="T18" fmla="*/ 2 w 31"/>
                <a:gd name="T19" fmla="*/ 24 h 31"/>
                <a:gd name="T20" fmla="*/ 2 w 31"/>
                <a:gd name="T21" fmla="*/ 13 h 31"/>
                <a:gd name="T22" fmla="*/ 11 w 31"/>
                <a:gd name="T23" fmla="*/ 7 h 31"/>
                <a:gd name="T24" fmla="*/ 10 w 31"/>
                <a:gd name="T25" fmla="*/ 6 h 31"/>
                <a:gd name="T26" fmla="*/ 12 w 31"/>
                <a:gd name="T27" fmla="*/ 4 h 31"/>
                <a:gd name="T28" fmla="*/ 13 w 31"/>
                <a:gd name="T29" fmla="*/ 5 h 31"/>
                <a:gd name="T30" fmla="*/ 19 w 31"/>
                <a:gd name="T31" fmla="*/ 4 h 31"/>
                <a:gd name="T32" fmla="*/ 24 w 31"/>
                <a:gd name="T33" fmla="*/ 4 h 31"/>
                <a:gd name="T34" fmla="*/ 29 w 31"/>
                <a:gd name="T35" fmla="*/ 2 h 31"/>
                <a:gd name="T36" fmla="*/ 31 w 31"/>
                <a:gd name="T37" fmla="*/ 4 h 31"/>
                <a:gd name="T38" fmla="*/ 35 w 31"/>
                <a:gd name="T39" fmla="*/ 0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31"/>
                <a:gd name="T62" fmla="*/ 31 w 31"/>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31">
                  <a:moveTo>
                    <a:pt x="29" y="0"/>
                  </a:moveTo>
                  <a:cubicBezTo>
                    <a:pt x="30" y="1"/>
                    <a:pt x="31" y="4"/>
                    <a:pt x="31" y="6"/>
                  </a:cubicBezTo>
                  <a:cubicBezTo>
                    <a:pt x="31" y="8"/>
                    <a:pt x="28" y="9"/>
                    <a:pt x="28" y="11"/>
                  </a:cubicBezTo>
                  <a:cubicBezTo>
                    <a:pt x="27" y="14"/>
                    <a:pt x="29" y="18"/>
                    <a:pt x="27" y="21"/>
                  </a:cubicBezTo>
                  <a:cubicBezTo>
                    <a:pt x="27" y="23"/>
                    <a:pt x="24" y="25"/>
                    <a:pt x="22" y="26"/>
                  </a:cubicBezTo>
                  <a:cubicBezTo>
                    <a:pt x="20" y="27"/>
                    <a:pt x="18" y="26"/>
                    <a:pt x="16" y="27"/>
                  </a:cubicBezTo>
                  <a:cubicBezTo>
                    <a:pt x="15" y="27"/>
                    <a:pt x="17" y="29"/>
                    <a:pt x="16" y="30"/>
                  </a:cubicBezTo>
                  <a:cubicBezTo>
                    <a:pt x="14" y="31"/>
                    <a:pt x="13" y="30"/>
                    <a:pt x="12" y="29"/>
                  </a:cubicBezTo>
                  <a:cubicBezTo>
                    <a:pt x="9" y="29"/>
                    <a:pt x="6" y="28"/>
                    <a:pt x="4" y="26"/>
                  </a:cubicBezTo>
                  <a:cubicBezTo>
                    <a:pt x="2" y="25"/>
                    <a:pt x="2" y="23"/>
                    <a:pt x="2" y="20"/>
                  </a:cubicBezTo>
                  <a:cubicBezTo>
                    <a:pt x="1" y="17"/>
                    <a:pt x="0" y="14"/>
                    <a:pt x="2" y="11"/>
                  </a:cubicBezTo>
                  <a:cubicBezTo>
                    <a:pt x="3" y="8"/>
                    <a:pt x="7" y="9"/>
                    <a:pt x="9" y="6"/>
                  </a:cubicBezTo>
                  <a:cubicBezTo>
                    <a:pt x="10" y="6"/>
                    <a:pt x="8" y="5"/>
                    <a:pt x="8" y="5"/>
                  </a:cubicBezTo>
                  <a:cubicBezTo>
                    <a:pt x="8" y="4"/>
                    <a:pt x="9" y="3"/>
                    <a:pt x="10" y="3"/>
                  </a:cubicBezTo>
                  <a:cubicBezTo>
                    <a:pt x="10" y="3"/>
                    <a:pt x="11" y="4"/>
                    <a:pt x="11" y="4"/>
                  </a:cubicBezTo>
                  <a:cubicBezTo>
                    <a:pt x="13" y="4"/>
                    <a:pt x="15" y="3"/>
                    <a:pt x="16" y="3"/>
                  </a:cubicBezTo>
                  <a:cubicBezTo>
                    <a:pt x="18" y="3"/>
                    <a:pt x="19" y="3"/>
                    <a:pt x="20" y="3"/>
                  </a:cubicBezTo>
                  <a:cubicBezTo>
                    <a:pt x="21" y="3"/>
                    <a:pt x="23" y="2"/>
                    <a:pt x="24" y="2"/>
                  </a:cubicBezTo>
                  <a:cubicBezTo>
                    <a:pt x="25" y="2"/>
                    <a:pt x="25" y="3"/>
                    <a:pt x="26" y="3"/>
                  </a:cubicBezTo>
                  <a:cubicBezTo>
                    <a:pt x="27" y="3"/>
                    <a:pt x="28" y="0"/>
                    <a:pt x="29"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92" name="Freeform 2880"/>
            <p:cNvSpPr>
              <a:spLocks noChangeAspect="1"/>
            </p:cNvSpPr>
            <p:nvPr/>
          </p:nvSpPr>
          <p:spPr bwMode="auto">
            <a:xfrm>
              <a:off x="29426887" y="9763625"/>
              <a:ext cx="166488" cy="375912"/>
            </a:xfrm>
            <a:custGeom>
              <a:avLst/>
              <a:gdLst>
                <a:gd name="T0" fmla="*/ 25 w 21"/>
                <a:gd name="T1" fmla="*/ 7 h 51"/>
                <a:gd name="T2" fmla="*/ 21 w 21"/>
                <a:gd name="T3" fmla="*/ 24 h 51"/>
                <a:gd name="T4" fmla="*/ 20 w 21"/>
                <a:gd name="T5" fmla="*/ 39 h 51"/>
                <a:gd name="T6" fmla="*/ 14 w 21"/>
                <a:gd name="T7" fmla="*/ 50 h 51"/>
                <a:gd name="T8" fmla="*/ 14 w 21"/>
                <a:gd name="T9" fmla="*/ 61 h 51"/>
                <a:gd name="T10" fmla="*/ 5 w 21"/>
                <a:gd name="T11" fmla="*/ 49 h 51"/>
                <a:gd name="T12" fmla="*/ 1 w 21"/>
                <a:gd name="T13" fmla="*/ 42 h 51"/>
                <a:gd name="T14" fmla="*/ 4 w 21"/>
                <a:gd name="T15" fmla="*/ 24 h 51"/>
                <a:gd name="T16" fmla="*/ 10 w 21"/>
                <a:gd name="T17" fmla="*/ 10 h 51"/>
                <a:gd name="T18" fmla="*/ 11 w 21"/>
                <a:gd name="T19" fmla="*/ 4 h 51"/>
                <a:gd name="T20" fmla="*/ 17 w 21"/>
                <a:gd name="T21" fmla="*/ 0 h 51"/>
                <a:gd name="T22" fmla="*/ 24 w 21"/>
                <a:gd name="T23" fmla="*/ 4 h 51"/>
                <a:gd name="T24" fmla="*/ 25 w 21"/>
                <a:gd name="T25" fmla="*/ 7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51"/>
                <a:gd name="T41" fmla="*/ 21 w 21"/>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51">
                  <a:moveTo>
                    <a:pt x="21" y="6"/>
                  </a:moveTo>
                  <a:cubicBezTo>
                    <a:pt x="20" y="10"/>
                    <a:pt x="19" y="15"/>
                    <a:pt x="18" y="20"/>
                  </a:cubicBezTo>
                  <a:cubicBezTo>
                    <a:pt x="18" y="24"/>
                    <a:pt x="18" y="29"/>
                    <a:pt x="17" y="33"/>
                  </a:cubicBezTo>
                  <a:cubicBezTo>
                    <a:pt x="16" y="36"/>
                    <a:pt x="13" y="39"/>
                    <a:pt x="12" y="42"/>
                  </a:cubicBezTo>
                  <a:cubicBezTo>
                    <a:pt x="11" y="45"/>
                    <a:pt x="13" y="48"/>
                    <a:pt x="12" y="51"/>
                  </a:cubicBezTo>
                  <a:cubicBezTo>
                    <a:pt x="8" y="47"/>
                    <a:pt x="6" y="45"/>
                    <a:pt x="4" y="41"/>
                  </a:cubicBezTo>
                  <a:cubicBezTo>
                    <a:pt x="2" y="39"/>
                    <a:pt x="1" y="37"/>
                    <a:pt x="1" y="35"/>
                  </a:cubicBezTo>
                  <a:cubicBezTo>
                    <a:pt x="0" y="30"/>
                    <a:pt x="2" y="25"/>
                    <a:pt x="3" y="20"/>
                  </a:cubicBezTo>
                  <a:cubicBezTo>
                    <a:pt x="4" y="16"/>
                    <a:pt x="6" y="12"/>
                    <a:pt x="8" y="8"/>
                  </a:cubicBezTo>
                  <a:cubicBezTo>
                    <a:pt x="8" y="7"/>
                    <a:pt x="8" y="5"/>
                    <a:pt x="9" y="3"/>
                  </a:cubicBezTo>
                  <a:cubicBezTo>
                    <a:pt x="10" y="2"/>
                    <a:pt x="12" y="1"/>
                    <a:pt x="14" y="0"/>
                  </a:cubicBezTo>
                  <a:cubicBezTo>
                    <a:pt x="16" y="0"/>
                    <a:pt x="18" y="1"/>
                    <a:pt x="20" y="3"/>
                  </a:cubicBezTo>
                  <a:cubicBezTo>
                    <a:pt x="21" y="3"/>
                    <a:pt x="21" y="4"/>
                    <a:pt x="21" y="6"/>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93" name="Freeform 2885"/>
            <p:cNvSpPr>
              <a:spLocks noChangeAspect="1"/>
            </p:cNvSpPr>
            <p:nvPr/>
          </p:nvSpPr>
          <p:spPr bwMode="auto">
            <a:xfrm>
              <a:off x="29876405" y="8827854"/>
              <a:ext cx="83244" cy="47988"/>
            </a:xfrm>
            <a:custGeom>
              <a:avLst/>
              <a:gdLst>
                <a:gd name="T0" fmla="*/ 8 w 10"/>
                <a:gd name="T1" fmla="*/ 0 h 6"/>
                <a:gd name="T2" fmla="*/ 12 w 10"/>
                <a:gd name="T3" fmla="*/ 4 h 6"/>
                <a:gd name="T4" fmla="*/ 7 w 10"/>
                <a:gd name="T5" fmla="*/ 7 h 6"/>
                <a:gd name="T6" fmla="*/ 2 w 10"/>
                <a:gd name="T7" fmla="*/ 8 h 6"/>
                <a:gd name="T8" fmla="*/ 1 w 10"/>
                <a:gd name="T9" fmla="*/ 5 h 6"/>
                <a:gd name="T10" fmla="*/ 8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7" y="0"/>
                  </a:moveTo>
                  <a:cubicBezTo>
                    <a:pt x="8" y="0"/>
                    <a:pt x="10" y="2"/>
                    <a:pt x="10" y="3"/>
                  </a:cubicBezTo>
                  <a:cubicBezTo>
                    <a:pt x="10" y="5"/>
                    <a:pt x="7" y="5"/>
                    <a:pt x="6" y="5"/>
                  </a:cubicBezTo>
                  <a:cubicBezTo>
                    <a:pt x="5" y="6"/>
                    <a:pt x="4" y="6"/>
                    <a:pt x="2" y="6"/>
                  </a:cubicBezTo>
                  <a:cubicBezTo>
                    <a:pt x="2" y="6"/>
                    <a:pt x="0" y="5"/>
                    <a:pt x="1" y="4"/>
                  </a:cubicBezTo>
                  <a:cubicBezTo>
                    <a:pt x="2" y="2"/>
                    <a:pt x="4" y="0"/>
                    <a:pt x="7"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94" name="Freeform 2887"/>
            <p:cNvSpPr>
              <a:spLocks noChangeAspect="1"/>
            </p:cNvSpPr>
            <p:nvPr/>
          </p:nvSpPr>
          <p:spPr bwMode="auto">
            <a:xfrm>
              <a:off x="31000197" y="7388201"/>
              <a:ext cx="566060" cy="495880"/>
            </a:xfrm>
            <a:custGeom>
              <a:avLst/>
              <a:gdLst>
                <a:gd name="T0" fmla="*/ 18 w 71"/>
                <a:gd name="T1" fmla="*/ 1 h 68"/>
                <a:gd name="T2" fmla="*/ 42 w 71"/>
                <a:gd name="T3" fmla="*/ 23 h 68"/>
                <a:gd name="T4" fmla="*/ 57 w 71"/>
                <a:gd name="T5" fmla="*/ 29 h 68"/>
                <a:gd name="T6" fmla="*/ 66 w 71"/>
                <a:gd name="T7" fmla="*/ 31 h 68"/>
                <a:gd name="T8" fmla="*/ 72 w 71"/>
                <a:gd name="T9" fmla="*/ 25 h 68"/>
                <a:gd name="T10" fmla="*/ 71 w 71"/>
                <a:gd name="T11" fmla="*/ 35 h 68"/>
                <a:gd name="T12" fmla="*/ 75 w 71"/>
                <a:gd name="T13" fmla="*/ 45 h 68"/>
                <a:gd name="T14" fmla="*/ 84 w 71"/>
                <a:gd name="T15" fmla="*/ 43 h 68"/>
                <a:gd name="T16" fmla="*/ 73 w 71"/>
                <a:gd name="T17" fmla="*/ 51 h 68"/>
                <a:gd name="T18" fmla="*/ 67 w 71"/>
                <a:gd name="T19" fmla="*/ 52 h 68"/>
                <a:gd name="T20" fmla="*/ 61 w 71"/>
                <a:gd name="T21" fmla="*/ 52 h 68"/>
                <a:gd name="T22" fmla="*/ 54 w 71"/>
                <a:gd name="T23" fmla="*/ 63 h 68"/>
                <a:gd name="T24" fmla="*/ 51 w 71"/>
                <a:gd name="T25" fmla="*/ 73 h 68"/>
                <a:gd name="T26" fmla="*/ 26 w 71"/>
                <a:gd name="T27" fmla="*/ 58 h 68"/>
                <a:gd name="T28" fmla="*/ 19 w 71"/>
                <a:gd name="T29" fmla="*/ 64 h 68"/>
                <a:gd name="T30" fmla="*/ 10 w 71"/>
                <a:gd name="T31" fmla="*/ 60 h 68"/>
                <a:gd name="T32" fmla="*/ 10 w 71"/>
                <a:gd name="T33" fmla="*/ 63 h 68"/>
                <a:gd name="T34" fmla="*/ 18 w 71"/>
                <a:gd name="T35" fmla="*/ 71 h 68"/>
                <a:gd name="T36" fmla="*/ 23 w 71"/>
                <a:gd name="T37" fmla="*/ 75 h 68"/>
                <a:gd name="T38" fmla="*/ 14 w 71"/>
                <a:gd name="T39" fmla="*/ 75 h 68"/>
                <a:gd name="T40" fmla="*/ 11 w 71"/>
                <a:gd name="T41" fmla="*/ 81 h 68"/>
                <a:gd name="T42" fmla="*/ 8 w 71"/>
                <a:gd name="T43" fmla="*/ 77 h 68"/>
                <a:gd name="T44" fmla="*/ 8 w 71"/>
                <a:gd name="T45" fmla="*/ 71 h 68"/>
                <a:gd name="T46" fmla="*/ 2 w 71"/>
                <a:gd name="T47" fmla="*/ 68 h 68"/>
                <a:gd name="T48" fmla="*/ 1 w 71"/>
                <a:gd name="T49" fmla="*/ 58 h 68"/>
                <a:gd name="T50" fmla="*/ 7 w 71"/>
                <a:gd name="T51" fmla="*/ 52 h 68"/>
                <a:gd name="T52" fmla="*/ 2 w 71"/>
                <a:gd name="T53" fmla="*/ 46 h 68"/>
                <a:gd name="T54" fmla="*/ 5 w 71"/>
                <a:gd name="T55" fmla="*/ 44 h 68"/>
                <a:gd name="T56" fmla="*/ 17 w 71"/>
                <a:gd name="T57" fmla="*/ 46 h 68"/>
                <a:gd name="T58" fmla="*/ 14 w 71"/>
                <a:gd name="T59" fmla="*/ 38 h 68"/>
                <a:gd name="T60" fmla="*/ 20 w 71"/>
                <a:gd name="T61" fmla="*/ 30 h 68"/>
                <a:gd name="T62" fmla="*/ 18 w 71"/>
                <a:gd name="T63" fmla="*/ 21 h 68"/>
                <a:gd name="T64" fmla="*/ 18 w 71"/>
                <a:gd name="T65" fmla="*/ 13 h 68"/>
                <a:gd name="T66" fmla="*/ 12 w 71"/>
                <a:gd name="T67" fmla="*/ 6 h 68"/>
                <a:gd name="T68" fmla="*/ 18 w 71"/>
                <a:gd name="T69" fmla="*/ 1 h 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
                <a:gd name="T106" fmla="*/ 0 h 68"/>
                <a:gd name="T107" fmla="*/ 71 w 71"/>
                <a:gd name="T108" fmla="*/ 68 h 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 h="68">
                  <a:moveTo>
                    <a:pt x="15" y="1"/>
                  </a:moveTo>
                  <a:cubicBezTo>
                    <a:pt x="23" y="6"/>
                    <a:pt x="28" y="14"/>
                    <a:pt x="35" y="19"/>
                  </a:cubicBezTo>
                  <a:cubicBezTo>
                    <a:pt x="39" y="22"/>
                    <a:pt x="44" y="23"/>
                    <a:pt x="48" y="24"/>
                  </a:cubicBezTo>
                  <a:cubicBezTo>
                    <a:pt x="50" y="25"/>
                    <a:pt x="52" y="27"/>
                    <a:pt x="55" y="26"/>
                  </a:cubicBezTo>
                  <a:cubicBezTo>
                    <a:pt x="57" y="26"/>
                    <a:pt x="58" y="20"/>
                    <a:pt x="60" y="21"/>
                  </a:cubicBezTo>
                  <a:cubicBezTo>
                    <a:pt x="62" y="23"/>
                    <a:pt x="59" y="27"/>
                    <a:pt x="59" y="29"/>
                  </a:cubicBezTo>
                  <a:cubicBezTo>
                    <a:pt x="60" y="32"/>
                    <a:pt x="61" y="36"/>
                    <a:pt x="63" y="38"/>
                  </a:cubicBezTo>
                  <a:cubicBezTo>
                    <a:pt x="65" y="39"/>
                    <a:pt x="71" y="34"/>
                    <a:pt x="70" y="36"/>
                  </a:cubicBezTo>
                  <a:cubicBezTo>
                    <a:pt x="68" y="39"/>
                    <a:pt x="64" y="41"/>
                    <a:pt x="61" y="43"/>
                  </a:cubicBezTo>
                  <a:cubicBezTo>
                    <a:pt x="59" y="43"/>
                    <a:pt x="57" y="43"/>
                    <a:pt x="56" y="44"/>
                  </a:cubicBezTo>
                  <a:cubicBezTo>
                    <a:pt x="54" y="44"/>
                    <a:pt x="52" y="43"/>
                    <a:pt x="51" y="44"/>
                  </a:cubicBezTo>
                  <a:cubicBezTo>
                    <a:pt x="48" y="46"/>
                    <a:pt x="46" y="50"/>
                    <a:pt x="45" y="53"/>
                  </a:cubicBezTo>
                  <a:cubicBezTo>
                    <a:pt x="44" y="56"/>
                    <a:pt x="46" y="61"/>
                    <a:pt x="43" y="61"/>
                  </a:cubicBezTo>
                  <a:cubicBezTo>
                    <a:pt x="35" y="59"/>
                    <a:pt x="30" y="51"/>
                    <a:pt x="22" y="49"/>
                  </a:cubicBezTo>
                  <a:cubicBezTo>
                    <a:pt x="19" y="49"/>
                    <a:pt x="18" y="54"/>
                    <a:pt x="16" y="54"/>
                  </a:cubicBezTo>
                  <a:cubicBezTo>
                    <a:pt x="13" y="54"/>
                    <a:pt x="11" y="51"/>
                    <a:pt x="8" y="50"/>
                  </a:cubicBezTo>
                  <a:cubicBezTo>
                    <a:pt x="7" y="50"/>
                    <a:pt x="7" y="52"/>
                    <a:pt x="8" y="53"/>
                  </a:cubicBezTo>
                  <a:cubicBezTo>
                    <a:pt x="10" y="56"/>
                    <a:pt x="13" y="58"/>
                    <a:pt x="15" y="60"/>
                  </a:cubicBezTo>
                  <a:cubicBezTo>
                    <a:pt x="17" y="61"/>
                    <a:pt x="20" y="62"/>
                    <a:pt x="19" y="63"/>
                  </a:cubicBezTo>
                  <a:cubicBezTo>
                    <a:pt x="17" y="65"/>
                    <a:pt x="14" y="62"/>
                    <a:pt x="12" y="63"/>
                  </a:cubicBezTo>
                  <a:cubicBezTo>
                    <a:pt x="10" y="64"/>
                    <a:pt x="11" y="67"/>
                    <a:pt x="9" y="68"/>
                  </a:cubicBezTo>
                  <a:cubicBezTo>
                    <a:pt x="8" y="68"/>
                    <a:pt x="7" y="66"/>
                    <a:pt x="7" y="65"/>
                  </a:cubicBezTo>
                  <a:cubicBezTo>
                    <a:pt x="6" y="63"/>
                    <a:pt x="7" y="61"/>
                    <a:pt x="7" y="60"/>
                  </a:cubicBezTo>
                  <a:cubicBezTo>
                    <a:pt x="6" y="58"/>
                    <a:pt x="3" y="58"/>
                    <a:pt x="2" y="57"/>
                  </a:cubicBezTo>
                  <a:cubicBezTo>
                    <a:pt x="0" y="54"/>
                    <a:pt x="0" y="51"/>
                    <a:pt x="1" y="49"/>
                  </a:cubicBezTo>
                  <a:cubicBezTo>
                    <a:pt x="1" y="46"/>
                    <a:pt x="5" y="46"/>
                    <a:pt x="6" y="44"/>
                  </a:cubicBezTo>
                  <a:cubicBezTo>
                    <a:pt x="6" y="42"/>
                    <a:pt x="3" y="41"/>
                    <a:pt x="2" y="39"/>
                  </a:cubicBezTo>
                  <a:cubicBezTo>
                    <a:pt x="2" y="38"/>
                    <a:pt x="3" y="37"/>
                    <a:pt x="4" y="37"/>
                  </a:cubicBezTo>
                  <a:cubicBezTo>
                    <a:pt x="7" y="37"/>
                    <a:pt x="11" y="41"/>
                    <a:pt x="14" y="39"/>
                  </a:cubicBezTo>
                  <a:cubicBezTo>
                    <a:pt x="16" y="38"/>
                    <a:pt x="11" y="34"/>
                    <a:pt x="12" y="32"/>
                  </a:cubicBezTo>
                  <a:cubicBezTo>
                    <a:pt x="12" y="29"/>
                    <a:pt x="16" y="28"/>
                    <a:pt x="17" y="25"/>
                  </a:cubicBezTo>
                  <a:cubicBezTo>
                    <a:pt x="17" y="23"/>
                    <a:pt x="15" y="20"/>
                    <a:pt x="15" y="18"/>
                  </a:cubicBezTo>
                  <a:cubicBezTo>
                    <a:pt x="14" y="16"/>
                    <a:pt x="15" y="13"/>
                    <a:pt x="15" y="11"/>
                  </a:cubicBezTo>
                  <a:cubicBezTo>
                    <a:pt x="14" y="9"/>
                    <a:pt x="10" y="8"/>
                    <a:pt x="10" y="5"/>
                  </a:cubicBezTo>
                  <a:cubicBezTo>
                    <a:pt x="10" y="3"/>
                    <a:pt x="13" y="0"/>
                    <a:pt x="15" y="1"/>
                  </a:cubicBezTo>
                  <a:close/>
                </a:path>
              </a:pathLst>
            </a:custGeom>
            <a:solidFill>
              <a:srgbClr val="0C5D4F"/>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95" name="Freeform 2888"/>
            <p:cNvSpPr>
              <a:spLocks noChangeAspect="1"/>
            </p:cNvSpPr>
            <p:nvPr/>
          </p:nvSpPr>
          <p:spPr bwMode="auto">
            <a:xfrm>
              <a:off x="30317596" y="7876081"/>
              <a:ext cx="990607" cy="975765"/>
            </a:xfrm>
            <a:custGeom>
              <a:avLst/>
              <a:gdLst>
                <a:gd name="T0" fmla="*/ 123 w 123"/>
                <a:gd name="T1" fmla="*/ 6 h 132"/>
                <a:gd name="T2" fmla="*/ 130 w 123"/>
                <a:gd name="T3" fmla="*/ 14 h 132"/>
                <a:gd name="T4" fmla="*/ 119 w 123"/>
                <a:gd name="T5" fmla="*/ 7 h 132"/>
                <a:gd name="T6" fmla="*/ 116 w 123"/>
                <a:gd name="T7" fmla="*/ 14 h 132"/>
                <a:gd name="T8" fmla="*/ 113 w 123"/>
                <a:gd name="T9" fmla="*/ 28 h 132"/>
                <a:gd name="T10" fmla="*/ 117 w 123"/>
                <a:gd name="T11" fmla="*/ 31 h 132"/>
                <a:gd name="T12" fmla="*/ 116 w 123"/>
                <a:gd name="T13" fmla="*/ 60 h 132"/>
                <a:gd name="T14" fmla="*/ 106 w 123"/>
                <a:gd name="T15" fmla="*/ 76 h 132"/>
                <a:gd name="T16" fmla="*/ 87 w 123"/>
                <a:gd name="T17" fmla="*/ 94 h 132"/>
                <a:gd name="T18" fmla="*/ 85 w 123"/>
                <a:gd name="T19" fmla="*/ 83 h 132"/>
                <a:gd name="T20" fmla="*/ 78 w 123"/>
                <a:gd name="T21" fmla="*/ 87 h 132"/>
                <a:gd name="T22" fmla="*/ 73 w 123"/>
                <a:gd name="T23" fmla="*/ 107 h 132"/>
                <a:gd name="T24" fmla="*/ 66 w 123"/>
                <a:gd name="T25" fmla="*/ 117 h 132"/>
                <a:gd name="T26" fmla="*/ 30 w 123"/>
                <a:gd name="T27" fmla="*/ 119 h 132"/>
                <a:gd name="T28" fmla="*/ 23 w 123"/>
                <a:gd name="T29" fmla="*/ 120 h 132"/>
                <a:gd name="T30" fmla="*/ 12 w 123"/>
                <a:gd name="T31" fmla="*/ 135 h 132"/>
                <a:gd name="T32" fmla="*/ 1 w 123"/>
                <a:gd name="T33" fmla="*/ 145 h 132"/>
                <a:gd name="T34" fmla="*/ 10 w 123"/>
                <a:gd name="T35" fmla="*/ 148 h 132"/>
                <a:gd name="T36" fmla="*/ 22 w 123"/>
                <a:gd name="T37" fmla="*/ 151 h 132"/>
                <a:gd name="T38" fmla="*/ 26 w 123"/>
                <a:gd name="T39" fmla="*/ 145 h 132"/>
                <a:gd name="T40" fmla="*/ 41 w 123"/>
                <a:gd name="T41" fmla="*/ 139 h 132"/>
                <a:gd name="T42" fmla="*/ 47 w 123"/>
                <a:gd name="T43" fmla="*/ 135 h 132"/>
                <a:gd name="T44" fmla="*/ 66 w 123"/>
                <a:gd name="T45" fmla="*/ 134 h 132"/>
                <a:gd name="T46" fmla="*/ 63 w 123"/>
                <a:gd name="T47" fmla="*/ 143 h 132"/>
                <a:gd name="T48" fmla="*/ 73 w 123"/>
                <a:gd name="T49" fmla="*/ 158 h 132"/>
                <a:gd name="T50" fmla="*/ 81 w 123"/>
                <a:gd name="T51" fmla="*/ 143 h 132"/>
                <a:gd name="T52" fmla="*/ 84 w 123"/>
                <a:gd name="T53" fmla="*/ 136 h 132"/>
                <a:gd name="T54" fmla="*/ 87 w 123"/>
                <a:gd name="T55" fmla="*/ 129 h 132"/>
                <a:gd name="T56" fmla="*/ 90 w 123"/>
                <a:gd name="T57" fmla="*/ 132 h 132"/>
                <a:gd name="T58" fmla="*/ 93 w 123"/>
                <a:gd name="T59" fmla="*/ 136 h 132"/>
                <a:gd name="T60" fmla="*/ 103 w 123"/>
                <a:gd name="T61" fmla="*/ 136 h 132"/>
                <a:gd name="T62" fmla="*/ 111 w 123"/>
                <a:gd name="T63" fmla="*/ 128 h 132"/>
                <a:gd name="T64" fmla="*/ 116 w 123"/>
                <a:gd name="T65" fmla="*/ 135 h 132"/>
                <a:gd name="T66" fmla="*/ 123 w 123"/>
                <a:gd name="T67" fmla="*/ 125 h 132"/>
                <a:gd name="T68" fmla="*/ 124 w 123"/>
                <a:gd name="T69" fmla="*/ 118 h 132"/>
                <a:gd name="T70" fmla="*/ 132 w 123"/>
                <a:gd name="T71" fmla="*/ 118 h 132"/>
                <a:gd name="T72" fmla="*/ 131 w 123"/>
                <a:gd name="T73" fmla="*/ 128 h 132"/>
                <a:gd name="T74" fmla="*/ 140 w 123"/>
                <a:gd name="T75" fmla="*/ 126 h 132"/>
                <a:gd name="T76" fmla="*/ 144 w 123"/>
                <a:gd name="T77" fmla="*/ 114 h 132"/>
                <a:gd name="T78" fmla="*/ 138 w 123"/>
                <a:gd name="T79" fmla="*/ 95 h 132"/>
                <a:gd name="T80" fmla="*/ 141 w 123"/>
                <a:gd name="T81" fmla="*/ 82 h 132"/>
                <a:gd name="T82" fmla="*/ 140 w 123"/>
                <a:gd name="T83" fmla="*/ 61 h 132"/>
                <a:gd name="T84" fmla="*/ 144 w 123"/>
                <a:gd name="T85" fmla="*/ 57 h 132"/>
                <a:gd name="T86" fmla="*/ 147 w 123"/>
                <a:gd name="T87" fmla="*/ 42 h 132"/>
                <a:gd name="T88" fmla="*/ 140 w 123"/>
                <a:gd name="T89" fmla="*/ 28 h 132"/>
                <a:gd name="T90" fmla="*/ 134 w 123"/>
                <a:gd name="T91" fmla="*/ 14 h 132"/>
                <a:gd name="T92" fmla="*/ 123 w 123"/>
                <a:gd name="T93" fmla="*/ 1 h 1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3"/>
                <a:gd name="T142" fmla="*/ 0 h 132"/>
                <a:gd name="T143" fmla="*/ 123 w 123"/>
                <a:gd name="T144" fmla="*/ 132 h 1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3" h="132">
                  <a:moveTo>
                    <a:pt x="102" y="1"/>
                  </a:moveTo>
                  <a:cubicBezTo>
                    <a:pt x="101" y="2"/>
                    <a:pt x="100" y="4"/>
                    <a:pt x="102" y="5"/>
                  </a:cubicBezTo>
                  <a:cubicBezTo>
                    <a:pt x="103" y="6"/>
                    <a:pt x="106" y="3"/>
                    <a:pt x="107" y="4"/>
                  </a:cubicBezTo>
                  <a:cubicBezTo>
                    <a:pt x="109" y="6"/>
                    <a:pt x="108" y="9"/>
                    <a:pt x="108" y="12"/>
                  </a:cubicBezTo>
                  <a:cubicBezTo>
                    <a:pt x="106" y="13"/>
                    <a:pt x="103" y="12"/>
                    <a:pt x="101" y="12"/>
                  </a:cubicBezTo>
                  <a:cubicBezTo>
                    <a:pt x="99" y="11"/>
                    <a:pt x="100" y="7"/>
                    <a:pt x="99" y="6"/>
                  </a:cubicBezTo>
                  <a:cubicBezTo>
                    <a:pt x="98" y="5"/>
                    <a:pt x="96" y="5"/>
                    <a:pt x="95" y="6"/>
                  </a:cubicBezTo>
                  <a:cubicBezTo>
                    <a:pt x="94" y="8"/>
                    <a:pt x="96" y="10"/>
                    <a:pt x="96" y="12"/>
                  </a:cubicBezTo>
                  <a:cubicBezTo>
                    <a:pt x="95" y="13"/>
                    <a:pt x="93" y="13"/>
                    <a:pt x="93" y="14"/>
                  </a:cubicBezTo>
                  <a:cubicBezTo>
                    <a:pt x="92" y="17"/>
                    <a:pt x="94" y="20"/>
                    <a:pt x="94" y="23"/>
                  </a:cubicBezTo>
                  <a:cubicBezTo>
                    <a:pt x="94" y="25"/>
                    <a:pt x="91" y="27"/>
                    <a:pt x="92" y="29"/>
                  </a:cubicBezTo>
                  <a:cubicBezTo>
                    <a:pt x="93" y="30"/>
                    <a:pt x="96" y="24"/>
                    <a:pt x="97" y="26"/>
                  </a:cubicBezTo>
                  <a:cubicBezTo>
                    <a:pt x="99" y="30"/>
                    <a:pt x="99" y="35"/>
                    <a:pt x="99" y="40"/>
                  </a:cubicBezTo>
                  <a:cubicBezTo>
                    <a:pt x="99" y="44"/>
                    <a:pt x="97" y="47"/>
                    <a:pt x="96" y="50"/>
                  </a:cubicBezTo>
                  <a:cubicBezTo>
                    <a:pt x="95" y="54"/>
                    <a:pt x="94" y="57"/>
                    <a:pt x="92" y="60"/>
                  </a:cubicBezTo>
                  <a:cubicBezTo>
                    <a:pt x="92" y="62"/>
                    <a:pt x="89" y="62"/>
                    <a:pt x="88" y="63"/>
                  </a:cubicBezTo>
                  <a:cubicBezTo>
                    <a:pt x="86" y="66"/>
                    <a:pt x="86" y="69"/>
                    <a:pt x="83" y="72"/>
                  </a:cubicBezTo>
                  <a:cubicBezTo>
                    <a:pt x="80" y="75"/>
                    <a:pt x="76" y="78"/>
                    <a:pt x="72" y="78"/>
                  </a:cubicBezTo>
                  <a:cubicBezTo>
                    <a:pt x="69" y="79"/>
                    <a:pt x="67" y="76"/>
                    <a:pt x="67" y="74"/>
                  </a:cubicBezTo>
                  <a:cubicBezTo>
                    <a:pt x="66" y="72"/>
                    <a:pt x="70" y="71"/>
                    <a:pt x="71" y="69"/>
                  </a:cubicBezTo>
                  <a:cubicBezTo>
                    <a:pt x="71" y="68"/>
                    <a:pt x="70" y="67"/>
                    <a:pt x="69" y="67"/>
                  </a:cubicBezTo>
                  <a:cubicBezTo>
                    <a:pt x="67" y="68"/>
                    <a:pt x="65" y="70"/>
                    <a:pt x="65" y="72"/>
                  </a:cubicBezTo>
                  <a:cubicBezTo>
                    <a:pt x="64" y="75"/>
                    <a:pt x="66" y="78"/>
                    <a:pt x="65" y="81"/>
                  </a:cubicBezTo>
                  <a:cubicBezTo>
                    <a:pt x="64" y="84"/>
                    <a:pt x="62" y="86"/>
                    <a:pt x="61" y="89"/>
                  </a:cubicBezTo>
                  <a:cubicBezTo>
                    <a:pt x="60" y="91"/>
                    <a:pt x="61" y="94"/>
                    <a:pt x="60" y="95"/>
                  </a:cubicBezTo>
                  <a:cubicBezTo>
                    <a:pt x="59" y="97"/>
                    <a:pt x="57" y="97"/>
                    <a:pt x="55" y="97"/>
                  </a:cubicBezTo>
                  <a:cubicBezTo>
                    <a:pt x="49" y="98"/>
                    <a:pt x="42" y="97"/>
                    <a:pt x="35" y="98"/>
                  </a:cubicBezTo>
                  <a:cubicBezTo>
                    <a:pt x="32" y="98"/>
                    <a:pt x="29" y="99"/>
                    <a:pt x="25" y="99"/>
                  </a:cubicBezTo>
                  <a:cubicBezTo>
                    <a:pt x="25" y="99"/>
                    <a:pt x="26" y="97"/>
                    <a:pt x="26" y="97"/>
                  </a:cubicBezTo>
                  <a:cubicBezTo>
                    <a:pt x="23" y="97"/>
                    <a:pt x="21" y="98"/>
                    <a:pt x="19" y="100"/>
                  </a:cubicBezTo>
                  <a:cubicBezTo>
                    <a:pt x="18" y="100"/>
                    <a:pt x="20" y="102"/>
                    <a:pt x="19" y="103"/>
                  </a:cubicBezTo>
                  <a:cubicBezTo>
                    <a:pt x="16" y="106"/>
                    <a:pt x="13" y="108"/>
                    <a:pt x="10" y="112"/>
                  </a:cubicBezTo>
                  <a:cubicBezTo>
                    <a:pt x="8" y="113"/>
                    <a:pt x="7" y="116"/>
                    <a:pt x="5" y="117"/>
                  </a:cubicBezTo>
                  <a:cubicBezTo>
                    <a:pt x="4" y="118"/>
                    <a:pt x="1" y="118"/>
                    <a:pt x="1" y="120"/>
                  </a:cubicBezTo>
                  <a:cubicBezTo>
                    <a:pt x="0" y="122"/>
                    <a:pt x="1" y="124"/>
                    <a:pt x="3" y="125"/>
                  </a:cubicBezTo>
                  <a:cubicBezTo>
                    <a:pt x="4" y="123"/>
                    <a:pt x="6" y="123"/>
                    <a:pt x="8" y="123"/>
                  </a:cubicBezTo>
                  <a:cubicBezTo>
                    <a:pt x="9" y="123"/>
                    <a:pt x="11" y="123"/>
                    <a:pt x="12" y="123"/>
                  </a:cubicBezTo>
                  <a:cubicBezTo>
                    <a:pt x="14" y="123"/>
                    <a:pt x="16" y="126"/>
                    <a:pt x="18" y="125"/>
                  </a:cubicBezTo>
                  <a:cubicBezTo>
                    <a:pt x="19" y="124"/>
                    <a:pt x="17" y="121"/>
                    <a:pt x="18" y="120"/>
                  </a:cubicBezTo>
                  <a:cubicBezTo>
                    <a:pt x="18" y="118"/>
                    <a:pt x="20" y="120"/>
                    <a:pt x="22" y="120"/>
                  </a:cubicBezTo>
                  <a:cubicBezTo>
                    <a:pt x="24" y="119"/>
                    <a:pt x="26" y="119"/>
                    <a:pt x="28" y="118"/>
                  </a:cubicBezTo>
                  <a:cubicBezTo>
                    <a:pt x="30" y="117"/>
                    <a:pt x="32" y="115"/>
                    <a:pt x="34" y="115"/>
                  </a:cubicBezTo>
                  <a:cubicBezTo>
                    <a:pt x="35" y="115"/>
                    <a:pt x="36" y="116"/>
                    <a:pt x="37" y="116"/>
                  </a:cubicBezTo>
                  <a:cubicBezTo>
                    <a:pt x="38" y="115"/>
                    <a:pt x="38" y="113"/>
                    <a:pt x="39" y="112"/>
                  </a:cubicBezTo>
                  <a:cubicBezTo>
                    <a:pt x="41" y="111"/>
                    <a:pt x="44" y="111"/>
                    <a:pt x="47" y="111"/>
                  </a:cubicBezTo>
                  <a:cubicBezTo>
                    <a:pt x="50" y="110"/>
                    <a:pt x="53" y="109"/>
                    <a:pt x="55" y="111"/>
                  </a:cubicBezTo>
                  <a:cubicBezTo>
                    <a:pt x="57" y="112"/>
                    <a:pt x="55" y="114"/>
                    <a:pt x="54" y="116"/>
                  </a:cubicBezTo>
                  <a:cubicBezTo>
                    <a:pt x="54" y="117"/>
                    <a:pt x="52" y="118"/>
                    <a:pt x="52" y="119"/>
                  </a:cubicBezTo>
                  <a:cubicBezTo>
                    <a:pt x="54" y="120"/>
                    <a:pt x="53" y="125"/>
                    <a:pt x="55" y="127"/>
                  </a:cubicBezTo>
                  <a:cubicBezTo>
                    <a:pt x="56" y="129"/>
                    <a:pt x="58" y="132"/>
                    <a:pt x="61" y="131"/>
                  </a:cubicBezTo>
                  <a:cubicBezTo>
                    <a:pt x="63" y="131"/>
                    <a:pt x="64" y="128"/>
                    <a:pt x="65" y="126"/>
                  </a:cubicBezTo>
                  <a:cubicBezTo>
                    <a:pt x="66" y="123"/>
                    <a:pt x="65" y="120"/>
                    <a:pt x="67" y="119"/>
                  </a:cubicBezTo>
                  <a:cubicBezTo>
                    <a:pt x="69" y="117"/>
                    <a:pt x="73" y="119"/>
                    <a:pt x="74" y="117"/>
                  </a:cubicBezTo>
                  <a:cubicBezTo>
                    <a:pt x="75" y="116"/>
                    <a:pt x="71" y="115"/>
                    <a:pt x="70" y="113"/>
                  </a:cubicBezTo>
                  <a:cubicBezTo>
                    <a:pt x="69" y="111"/>
                    <a:pt x="69" y="108"/>
                    <a:pt x="69" y="105"/>
                  </a:cubicBezTo>
                  <a:cubicBezTo>
                    <a:pt x="70" y="104"/>
                    <a:pt x="71" y="106"/>
                    <a:pt x="72" y="107"/>
                  </a:cubicBezTo>
                  <a:cubicBezTo>
                    <a:pt x="72" y="108"/>
                    <a:pt x="72" y="110"/>
                    <a:pt x="73" y="111"/>
                  </a:cubicBezTo>
                  <a:cubicBezTo>
                    <a:pt x="74" y="112"/>
                    <a:pt x="75" y="110"/>
                    <a:pt x="75" y="110"/>
                  </a:cubicBezTo>
                  <a:cubicBezTo>
                    <a:pt x="77" y="110"/>
                    <a:pt x="79" y="110"/>
                    <a:pt x="79" y="111"/>
                  </a:cubicBezTo>
                  <a:cubicBezTo>
                    <a:pt x="80" y="112"/>
                    <a:pt x="77" y="112"/>
                    <a:pt x="77" y="113"/>
                  </a:cubicBezTo>
                  <a:cubicBezTo>
                    <a:pt x="78" y="114"/>
                    <a:pt x="80" y="113"/>
                    <a:pt x="82" y="113"/>
                  </a:cubicBezTo>
                  <a:cubicBezTo>
                    <a:pt x="83" y="113"/>
                    <a:pt x="85" y="113"/>
                    <a:pt x="86" y="113"/>
                  </a:cubicBezTo>
                  <a:cubicBezTo>
                    <a:pt x="88" y="113"/>
                    <a:pt x="89" y="114"/>
                    <a:pt x="90" y="113"/>
                  </a:cubicBezTo>
                  <a:cubicBezTo>
                    <a:pt x="92" y="111"/>
                    <a:pt x="91" y="108"/>
                    <a:pt x="92" y="106"/>
                  </a:cubicBezTo>
                  <a:cubicBezTo>
                    <a:pt x="94" y="105"/>
                    <a:pt x="97" y="105"/>
                    <a:pt x="97" y="106"/>
                  </a:cubicBezTo>
                  <a:cubicBezTo>
                    <a:pt x="99" y="108"/>
                    <a:pt x="95" y="110"/>
                    <a:pt x="96" y="112"/>
                  </a:cubicBezTo>
                  <a:cubicBezTo>
                    <a:pt x="96" y="114"/>
                    <a:pt x="99" y="114"/>
                    <a:pt x="100" y="113"/>
                  </a:cubicBezTo>
                  <a:cubicBezTo>
                    <a:pt x="101" y="111"/>
                    <a:pt x="100" y="107"/>
                    <a:pt x="102" y="104"/>
                  </a:cubicBezTo>
                  <a:cubicBezTo>
                    <a:pt x="102" y="103"/>
                    <a:pt x="104" y="105"/>
                    <a:pt x="105" y="104"/>
                  </a:cubicBezTo>
                  <a:cubicBezTo>
                    <a:pt x="105" y="102"/>
                    <a:pt x="103" y="100"/>
                    <a:pt x="103" y="98"/>
                  </a:cubicBezTo>
                  <a:cubicBezTo>
                    <a:pt x="104" y="96"/>
                    <a:pt x="105" y="95"/>
                    <a:pt x="106" y="95"/>
                  </a:cubicBezTo>
                  <a:cubicBezTo>
                    <a:pt x="108" y="95"/>
                    <a:pt x="110" y="96"/>
                    <a:pt x="110" y="98"/>
                  </a:cubicBezTo>
                  <a:cubicBezTo>
                    <a:pt x="111" y="99"/>
                    <a:pt x="108" y="100"/>
                    <a:pt x="108" y="102"/>
                  </a:cubicBezTo>
                  <a:cubicBezTo>
                    <a:pt x="107" y="103"/>
                    <a:pt x="108" y="105"/>
                    <a:pt x="109" y="106"/>
                  </a:cubicBezTo>
                  <a:cubicBezTo>
                    <a:pt x="109" y="107"/>
                    <a:pt x="108" y="109"/>
                    <a:pt x="109" y="109"/>
                  </a:cubicBezTo>
                  <a:cubicBezTo>
                    <a:pt x="111" y="108"/>
                    <a:pt x="114" y="106"/>
                    <a:pt x="116" y="105"/>
                  </a:cubicBezTo>
                  <a:cubicBezTo>
                    <a:pt x="118" y="103"/>
                    <a:pt x="115" y="100"/>
                    <a:pt x="116" y="97"/>
                  </a:cubicBezTo>
                  <a:cubicBezTo>
                    <a:pt x="117" y="96"/>
                    <a:pt x="120" y="96"/>
                    <a:pt x="120" y="95"/>
                  </a:cubicBezTo>
                  <a:cubicBezTo>
                    <a:pt x="120" y="92"/>
                    <a:pt x="117" y="91"/>
                    <a:pt x="116" y="89"/>
                  </a:cubicBezTo>
                  <a:cubicBezTo>
                    <a:pt x="115" y="86"/>
                    <a:pt x="115" y="82"/>
                    <a:pt x="115" y="79"/>
                  </a:cubicBezTo>
                  <a:cubicBezTo>
                    <a:pt x="115" y="78"/>
                    <a:pt x="116" y="77"/>
                    <a:pt x="117" y="76"/>
                  </a:cubicBezTo>
                  <a:cubicBezTo>
                    <a:pt x="117" y="73"/>
                    <a:pt x="117" y="70"/>
                    <a:pt x="117" y="68"/>
                  </a:cubicBezTo>
                  <a:cubicBezTo>
                    <a:pt x="116" y="65"/>
                    <a:pt x="113" y="63"/>
                    <a:pt x="113" y="60"/>
                  </a:cubicBezTo>
                  <a:cubicBezTo>
                    <a:pt x="113" y="57"/>
                    <a:pt x="114" y="53"/>
                    <a:pt x="116" y="51"/>
                  </a:cubicBezTo>
                  <a:cubicBezTo>
                    <a:pt x="117" y="50"/>
                    <a:pt x="120" y="52"/>
                    <a:pt x="121" y="51"/>
                  </a:cubicBezTo>
                  <a:cubicBezTo>
                    <a:pt x="122" y="50"/>
                    <a:pt x="119" y="48"/>
                    <a:pt x="120" y="47"/>
                  </a:cubicBezTo>
                  <a:cubicBezTo>
                    <a:pt x="120" y="45"/>
                    <a:pt x="122" y="44"/>
                    <a:pt x="123" y="42"/>
                  </a:cubicBezTo>
                  <a:cubicBezTo>
                    <a:pt x="123" y="40"/>
                    <a:pt x="122" y="38"/>
                    <a:pt x="122" y="35"/>
                  </a:cubicBezTo>
                  <a:cubicBezTo>
                    <a:pt x="121" y="32"/>
                    <a:pt x="120" y="29"/>
                    <a:pt x="119" y="27"/>
                  </a:cubicBezTo>
                  <a:cubicBezTo>
                    <a:pt x="118" y="25"/>
                    <a:pt x="116" y="24"/>
                    <a:pt x="116" y="23"/>
                  </a:cubicBezTo>
                  <a:cubicBezTo>
                    <a:pt x="115" y="21"/>
                    <a:pt x="114" y="18"/>
                    <a:pt x="113" y="16"/>
                  </a:cubicBezTo>
                  <a:cubicBezTo>
                    <a:pt x="113" y="15"/>
                    <a:pt x="111" y="13"/>
                    <a:pt x="111" y="12"/>
                  </a:cubicBezTo>
                  <a:cubicBezTo>
                    <a:pt x="110" y="8"/>
                    <a:pt x="111" y="3"/>
                    <a:pt x="109" y="1"/>
                  </a:cubicBezTo>
                  <a:cubicBezTo>
                    <a:pt x="107" y="1"/>
                    <a:pt x="104" y="0"/>
                    <a:pt x="102" y="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96" name="Freeform 2889"/>
            <p:cNvSpPr>
              <a:spLocks noChangeAspect="1"/>
            </p:cNvSpPr>
            <p:nvPr/>
          </p:nvSpPr>
          <p:spPr bwMode="auto">
            <a:xfrm>
              <a:off x="30484084" y="8747873"/>
              <a:ext cx="233083" cy="183953"/>
            </a:xfrm>
            <a:custGeom>
              <a:avLst/>
              <a:gdLst>
                <a:gd name="T0" fmla="*/ 0 w 28"/>
                <a:gd name="T1" fmla="*/ 16 h 25"/>
                <a:gd name="T2" fmla="*/ 2 w 28"/>
                <a:gd name="T3" fmla="*/ 26 h 25"/>
                <a:gd name="T4" fmla="*/ 10 w 28"/>
                <a:gd name="T5" fmla="*/ 29 h 25"/>
                <a:gd name="T6" fmla="*/ 13 w 28"/>
                <a:gd name="T7" fmla="*/ 29 h 25"/>
                <a:gd name="T8" fmla="*/ 13 w 28"/>
                <a:gd name="T9" fmla="*/ 24 h 25"/>
                <a:gd name="T10" fmla="*/ 17 w 28"/>
                <a:gd name="T11" fmla="*/ 17 h 25"/>
                <a:gd name="T12" fmla="*/ 23 w 28"/>
                <a:gd name="T13" fmla="*/ 18 h 25"/>
                <a:gd name="T14" fmla="*/ 27 w 28"/>
                <a:gd name="T15" fmla="*/ 20 h 25"/>
                <a:gd name="T16" fmla="*/ 29 w 28"/>
                <a:gd name="T17" fmla="*/ 13 h 25"/>
                <a:gd name="T18" fmla="*/ 33 w 28"/>
                <a:gd name="T19" fmla="*/ 8 h 25"/>
                <a:gd name="T20" fmla="*/ 32 w 28"/>
                <a:gd name="T21" fmla="*/ 6 h 25"/>
                <a:gd name="T22" fmla="*/ 30 w 28"/>
                <a:gd name="T23" fmla="*/ 1 h 25"/>
                <a:gd name="T24" fmla="*/ 23 w 28"/>
                <a:gd name="T25" fmla="*/ 1 h 25"/>
                <a:gd name="T26" fmla="*/ 19 w 28"/>
                <a:gd name="T27" fmla="*/ 1 h 25"/>
                <a:gd name="T28" fmla="*/ 16 w 28"/>
                <a:gd name="T29" fmla="*/ 8 h 25"/>
                <a:gd name="T30" fmla="*/ 11 w 28"/>
                <a:gd name="T31" fmla="*/ 8 h 25"/>
                <a:gd name="T32" fmla="*/ 7 w 28"/>
                <a:gd name="T33" fmla="*/ 6 h 25"/>
                <a:gd name="T34" fmla="*/ 4 w 28"/>
                <a:gd name="T35" fmla="*/ 10 h 25"/>
                <a:gd name="T36" fmla="*/ 0 w 28"/>
                <a:gd name="T37" fmla="*/ 16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5"/>
                <a:gd name="T59" fmla="*/ 28 w 28"/>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5">
                  <a:moveTo>
                    <a:pt x="0" y="13"/>
                  </a:moveTo>
                  <a:cubicBezTo>
                    <a:pt x="0" y="16"/>
                    <a:pt x="0" y="19"/>
                    <a:pt x="2" y="22"/>
                  </a:cubicBezTo>
                  <a:cubicBezTo>
                    <a:pt x="3" y="23"/>
                    <a:pt x="6" y="24"/>
                    <a:pt x="8" y="24"/>
                  </a:cubicBezTo>
                  <a:cubicBezTo>
                    <a:pt x="9" y="25"/>
                    <a:pt x="10" y="25"/>
                    <a:pt x="11" y="24"/>
                  </a:cubicBezTo>
                  <a:cubicBezTo>
                    <a:pt x="12" y="23"/>
                    <a:pt x="11" y="22"/>
                    <a:pt x="11" y="20"/>
                  </a:cubicBezTo>
                  <a:cubicBezTo>
                    <a:pt x="12" y="18"/>
                    <a:pt x="12" y="16"/>
                    <a:pt x="14" y="14"/>
                  </a:cubicBezTo>
                  <a:cubicBezTo>
                    <a:pt x="15" y="13"/>
                    <a:pt x="17" y="15"/>
                    <a:pt x="19" y="15"/>
                  </a:cubicBezTo>
                  <a:cubicBezTo>
                    <a:pt x="20" y="15"/>
                    <a:pt x="21" y="18"/>
                    <a:pt x="22" y="17"/>
                  </a:cubicBezTo>
                  <a:cubicBezTo>
                    <a:pt x="24" y="16"/>
                    <a:pt x="23" y="13"/>
                    <a:pt x="24" y="11"/>
                  </a:cubicBezTo>
                  <a:cubicBezTo>
                    <a:pt x="25" y="9"/>
                    <a:pt x="27" y="9"/>
                    <a:pt x="27" y="7"/>
                  </a:cubicBezTo>
                  <a:cubicBezTo>
                    <a:pt x="28" y="6"/>
                    <a:pt x="27" y="6"/>
                    <a:pt x="26" y="5"/>
                  </a:cubicBezTo>
                  <a:cubicBezTo>
                    <a:pt x="26" y="4"/>
                    <a:pt x="26" y="2"/>
                    <a:pt x="25" y="1"/>
                  </a:cubicBezTo>
                  <a:cubicBezTo>
                    <a:pt x="23" y="0"/>
                    <a:pt x="21" y="1"/>
                    <a:pt x="19" y="1"/>
                  </a:cubicBezTo>
                  <a:cubicBezTo>
                    <a:pt x="18" y="1"/>
                    <a:pt x="16" y="1"/>
                    <a:pt x="16" y="1"/>
                  </a:cubicBezTo>
                  <a:cubicBezTo>
                    <a:pt x="14" y="3"/>
                    <a:pt x="14" y="5"/>
                    <a:pt x="13" y="7"/>
                  </a:cubicBezTo>
                  <a:cubicBezTo>
                    <a:pt x="12" y="7"/>
                    <a:pt x="10" y="7"/>
                    <a:pt x="9" y="7"/>
                  </a:cubicBezTo>
                  <a:cubicBezTo>
                    <a:pt x="8" y="6"/>
                    <a:pt x="8" y="4"/>
                    <a:pt x="6" y="5"/>
                  </a:cubicBezTo>
                  <a:cubicBezTo>
                    <a:pt x="5" y="5"/>
                    <a:pt x="4" y="7"/>
                    <a:pt x="3" y="8"/>
                  </a:cubicBezTo>
                  <a:cubicBezTo>
                    <a:pt x="2" y="10"/>
                    <a:pt x="0" y="11"/>
                    <a:pt x="0" y="13"/>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97" name="Freeform 2896"/>
            <p:cNvSpPr>
              <a:spLocks noChangeAspect="1"/>
            </p:cNvSpPr>
            <p:nvPr/>
          </p:nvSpPr>
          <p:spPr bwMode="auto">
            <a:xfrm>
              <a:off x="30217703" y="8803857"/>
              <a:ext cx="249732" cy="319923"/>
            </a:xfrm>
            <a:custGeom>
              <a:avLst/>
              <a:gdLst>
                <a:gd name="T0" fmla="*/ 32 w 31"/>
                <a:gd name="T1" fmla="*/ 45 h 44"/>
                <a:gd name="T2" fmla="*/ 33 w 31"/>
                <a:gd name="T3" fmla="*/ 38 h 44"/>
                <a:gd name="T4" fmla="*/ 31 w 31"/>
                <a:gd name="T5" fmla="*/ 33 h 44"/>
                <a:gd name="T6" fmla="*/ 33 w 31"/>
                <a:gd name="T7" fmla="*/ 26 h 44"/>
                <a:gd name="T8" fmla="*/ 37 w 31"/>
                <a:gd name="T9" fmla="*/ 20 h 44"/>
                <a:gd name="T10" fmla="*/ 37 w 31"/>
                <a:gd name="T11" fmla="*/ 14 h 44"/>
                <a:gd name="T12" fmla="*/ 33 w 31"/>
                <a:gd name="T13" fmla="*/ 12 h 44"/>
                <a:gd name="T14" fmla="*/ 30 w 31"/>
                <a:gd name="T15" fmla="*/ 12 h 44"/>
                <a:gd name="T16" fmla="*/ 31 w 31"/>
                <a:gd name="T17" fmla="*/ 9 h 44"/>
                <a:gd name="T18" fmla="*/ 32 w 31"/>
                <a:gd name="T19" fmla="*/ 6 h 44"/>
                <a:gd name="T20" fmla="*/ 29 w 31"/>
                <a:gd name="T21" fmla="*/ 5 h 44"/>
                <a:gd name="T22" fmla="*/ 26 w 31"/>
                <a:gd name="T23" fmla="*/ 7 h 44"/>
                <a:gd name="T24" fmla="*/ 21 w 31"/>
                <a:gd name="T25" fmla="*/ 5 h 44"/>
                <a:gd name="T26" fmla="*/ 20 w 31"/>
                <a:gd name="T27" fmla="*/ 1 h 44"/>
                <a:gd name="T28" fmla="*/ 16 w 31"/>
                <a:gd name="T29" fmla="*/ 1 h 44"/>
                <a:gd name="T30" fmla="*/ 13 w 31"/>
                <a:gd name="T31" fmla="*/ 1 h 44"/>
                <a:gd name="T32" fmla="*/ 11 w 31"/>
                <a:gd name="T33" fmla="*/ 6 h 44"/>
                <a:gd name="T34" fmla="*/ 7 w 31"/>
                <a:gd name="T35" fmla="*/ 7 h 44"/>
                <a:gd name="T36" fmla="*/ 5 w 31"/>
                <a:gd name="T37" fmla="*/ 5 h 44"/>
                <a:gd name="T38" fmla="*/ 0 w 31"/>
                <a:gd name="T39" fmla="*/ 8 h 44"/>
                <a:gd name="T40" fmla="*/ 1 w 31"/>
                <a:gd name="T41" fmla="*/ 12 h 44"/>
                <a:gd name="T42" fmla="*/ 7 w 31"/>
                <a:gd name="T43" fmla="*/ 15 h 44"/>
                <a:gd name="T44" fmla="*/ 7 w 31"/>
                <a:gd name="T45" fmla="*/ 18 h 44"/>
                <a:gd name="T46" fmla="*/ 2 w 31"/>
                <a:gd name="T47" fmla="*/ 15 h 44"/>
                <a:gd name="T48" fmla="*/ 4 w 31"/>
                <a:gd name="T49" fmla="*/ 20 h 44"/>
                <a:gd name="T50" fmla="*/ 6 w 31"/>
                <a:gd name="T51" fmla="*/ 22 h 44"/>
                <a:gd name="T52" fmla="*/ 8 w 31"/>
                <a:gd name="T53" fmla="*/ 21 h 44"/>
                <a:gd name="T54" fmla="*/ 12 w 31"/>
                <a:gd name="T55" fmla="*/ 22 h 44"/>
                <a:gd name="T56" fmla="*/ 10 w 31"/>
                <a:gd name="T57" fmla="*/ 28 h 44"/>
                <a:gd name="T58" fmla="*/ 13 w 31"/>
                <a:gd name="T59" fmla="*/ 26 h 44"/>
                <a:gd name="T60" fmla="*/ 13 w 31"/>
                <a:gd name="T61" fmla="*/ 21 h 44"/>
                <a:gd name="T62" fmla="*/ 11 w 31"/>
                <a:gd name="T63" fmla="*/ 20 h 44"/>
                <a:gd name="T64" fmla="*/ 11 w 31"/>
                <a:gd name="T65" fmla="*/ 18 h 44"/>
                <a:gd name="T66" fmla="*/ 10 w 31"/>
                <a:gd name="T67" fmla="*/ 13 h 44"/>
                <a:gd name="T68" fmla="*/ 14 w 31"/>
                <a:gd name="T69" fmla="*/ 15 h 44"/>
                <a:gd name="T70" fmla="*/ 17 w 31"/>
                <a:gd name="T71" fmla="*/ 22 h 44"/>
                <a:gd name="T72" fmla="*/ 18 w 31"/>
                <a:gd name="T73" fmla="*/ 25 h 44"/>
                <a:gd name="T74" fmla="*/ 14 w 31"/>
                <a:gd name="T75" fmla="*/ 32 h 44"/>
                <a:gd name="T76" fmla="*/ 13 w 31"/>
                <a:gd name="T77" fmla="*/ 39 h 44"/>
                <a:gd name="T78" fmla="*/ 17 w 31"/>
                <a:gd name="T79" fmla="*/ 44 h 44"/>
                <a:gd name="T80" fmla="*/ 16 w 31"/>
                <a:gd name="T81" fmla="*/ 47 h 44"/>
                <a:gd name="T82" fmla="*/ 21 w 31"/>
                <a:gd name="T83" fmla="*/ 48 h 44"/>
                <a:gd name="T84" fmla="*/ 19 w 31"/>
                <a:gd name="T85" fmla="*/ 41 h 44"/>
                <a:gd name="T86" fmla="*/ 24 w 31"/>
                <a:gd name="T87" fmla="*/ 43 h 44"/>
                <a:gd name="T88" fmla="*/ 23 w 31"/>
                <a:gd name="T89" fmla="*/ 48 h 44"/>
                <a:gd name="T90" fmla="*/ 23 w 31"/>
                <a:gd name="T91" fmla="*/ 52 h 44"/>
                <a:gd name="T92" fmla="*/ 29 w 31"/>
                <a:gd name="T93" fmla="*/ 50 h 44"/>
                <a:gd name="T94" fmla="*/ 29 w 31"/>
                <a:gd name="T95" fmla="*/ 45 h 44"/>
                <a:gd name="T96" fmla="*/ 32 w 31"/>
                <a:gd name="T97" fmla="*/ 45 h 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
                <a:gd name="T148" fmla="*/ 0 h 44"/>
                <a:gd name="T149" fmla="*/ 31 w 31"/>
                <a:gd name="T150" fmla="*/ 44 h 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 h="44">
                  <a:moveTo>
                    <a:pt x="27" y="38"/>
                  </a:moveTo>
                  <a:cubicBezTo>
                    <a:pt x="28" y="36"/>
                    <a:pt x="28" y="34"/>
                    <a:pt x="28" y="32"/>
                  </a:cubicBezTo>
                  <a:cubicBezTo>
                    <a:pt x="27" y="31"/>
                    <a:pt x="26" y="29"/>
                    <a:pt x="26" y="28"/>
                  </a:cubicBezTo>
                  <a:cubicBezTo>
                    <a:pt x="27" y="26"/>
                    <a:pt x="27" y="24"/>
                    <a:pt x="28" y="22"/>
                  </a:cubicBezTo>
                  <a:cubicBezTo>
                    <a:pt x="29" y="20"/>
                    <a:pt x="30" y="18"/>
                    <a:pt x="31" y="17"/>
                  </a:cubicBezTo>
                  <a:cubicBezTo>
                    <a:pt x="31" y="15"/>
                    <a:pt x="31" y="13"/>
                    <a:pt x="31" y="12"/>
                  </a:cubicBezTo>
                  <a:cubicBezTo>
                    <a:pt x="30" y="11"/>
                    <a:pt x="29" y="10"/>
                    <a:pt x="28" y="10"/>
                  </a:cubicBezTo>
                  <a:cubicBezTo>
                    <a:pt x="27" y="10"/>
                    <a:pt x="25" y="11"/>
                    <a:pt x="25" y="10"/>
                  </a:cubicBezTo>
                  <a:cubicBezTo>
                    <a:pt x="24" y="9"/>
                    <a:pt x="26" y="9"/>
                    <a:pt x="26" y="8"/>
                  </a:cubicBezTo>
                  <a:cubicBezTo>
                    <a:pt x="27" y="7"/>
                    <a:pt x="27" y="5"/>
                    <a:pt x="27" y="5"/>
                  </a:cubicBezTo>
                  <a:cubicBezTo>
                    <a:pt x="26" y="4"/>
                    <a:pt x="25" y="3"/>
                    <a:pt x="24" y="4"/>
                  </a:cubicBezTo>
                  <a:cubicBezTo>
                    <a:pt x="23" y="4"/>
                    <a:pt x="23" y="6"/>
                    <a:pt x="22" y="6"/>
                  </a:cubicBezTo>
                  <a:cubicBezTo>
                    <a:pt x="21" y="6"/>
                    <a:pt x="19" y="5"/>
                    <a:pt x="18" y="4"/>
                  </a:cubicBezTo>
                  <a:cubicBezTo>
                    <a:pt x="17" y="3"/>
                    <a:pt x="17" y="1"/>
                    <a:pt x="17" y="1"/>
                  </a:cubicBezTo>
                  <a:cubicBezTo>
                    <a:pt x="15" y="0"/>
                    <a:pt x="14" y="1"/>
                    <a:pt x="13" y="1"/>
                  </a:cubicBezTo>
                  <a:cubicBezTo>
                    <a:pt x="12" y="1"/>
                    <a:pt x="11" y="0"/>
                    <a:pt x="11" y="1"/>
                  </a:cubicBezTo>
                  <a:cubicBezTo>
                    <a:pt x="10" y="2"/>
                    <a:pt x="10" y="4"/>
                    <a:pt x="9" y="5"/>
                  </a:cubicBezTo>
                  <a:cubicBezTo>
                    <a:pt x="9" y="6"/>
                    <a:pt x="7" y="6"/>
                    <a:pt x="6" y="6"/>
                  </a:cubicBezTo>
                  <a:cubicBezTo>
                    <a:pt x="5" y="5"/>
                    <a:pt x="4" y="4"/>
                    <a:pt x="4" y="4"/>
                  </a:cubicBezTo>
                  <a:cubicBezTo>
                    <a:pt x="2" y="5"/>
                    <a:pt x="1" y="6"/>
                    <a:pt x="0" y="7"/>
                  </a:cubicBezTo>
                  <a:cubicBezTo>
                    <a:pt x="0" y="8"/>
                    <a:pt x="0" y="9"/>
                    <a:pt x="1" y="10"/>
                  </a:cubicBezTo>
                  <a:cubicBezTo>
                    <a:pt x="2" y="11"/>
                    <a:pt x="5" y="11"/>
                    <a:pt x="6" y="13"/>
                  </a:cubicBezTo>
                  <a:cubicBezTo>
                    <a:pt x="7" y="13"/>
                    <a:pt x="7" y="15"/>
                    <a:pt x="6" y="15"/>
                  </a:cubicBezTo>
                  <a:cubicBezTo>
                    <a:pt x="4" y="15"/>
                    <a:pt x="3" y="12"/>
                    <a:pt x="2" y="13"/>
                  </a:cubicBezTo>
                  <a:cubicBezTo>
                    <a:pt x="1" y="13"/>
                    <a:pt x="2" y="16"/>
                    <a:pt x="3" y="17"/>
                  </a:cubicBezTo>
                  <a:cubicBezTo>
                    <a:pt x="3" y="18"/>
                    <a:pt x="4" y="19"/>
                    <a:pt x="5" y="19"/>
                  </a:cubicBezTo>
                  <a:cubicBezTo>
                    <a:pt x="6" y="19"/>
                    <a:pt x="7" y="18"/>
                    <a:pt x="7" y="18"/>
                  </a:cubicBezTo>
                  <a:cubicBezTo>
                    <a:pt x="8" y="18"/>
                    <a:pt x="9" y="18"/>
                    <a:pt x="10" y="19"/>
                  </a:cubicBezTo>
                  <a:cubicBezTo>
                    <a:pt x="10" y="20"/>
                    <a:pt x="7" y="22"/>
                    <a:pt x="8" y="24"/>
                  </a:cubicBezTo>
                  <a:cubicBezTo>
                    <a:pt x="8" y="25"/>
                    <a:pt x="10" y="23"/>
                    <a:pt x="11" y="22"/>
                  </a:cubicBezTo>
                  <a:cubicBezTo>
                    <a:pt x="12" y="21"/>
                    <a:pt x="12" y="20"/>
                    <a:pt x="11" y="18"/>
                  </a:cubicBezTo>
                  <a:cubicBezTo>
                    <a:pt x="11" y="18"/>
                    <a:pt x="9" y="18"/>
                    <a:pt x="9" y="17"/>
                  </a:cubicBezTo>
                  <a:cubicBezTo>
                    <a:pt x="9" y="16"/>
                    <a:pt x="9" y="16"/>
                    <a:pt x="9" y="15"/>
                  </a:cubicBezTo>
                  <a:cubicBezTo>
                    <a:pt x="9" y="13"/>
                    <a:pt x="7" y="12"/>
                    <a:pt x="8" y="11"/>
                  </a:cubicBezTo>
                  <a:cubicBezTo>
                    <a:pt x="9" y="10"/>
                    <a:pt x="11" y="12"/>
                    <a:pt x="12" y="13"/>
                  </a:cubicBezTo>
                  <a:cubicBezTo>
                    <a:pt x="14" y="15"/>
                    <a:pt x="14" y="17"/>
                    <a:pt x="14" y="19"/>
                  </a:cubicBezTo>
                  <a:cubicBezTo>
                    <a:pt x="15" y="19"/>
                    <a:pt x="15" y="20"/>
                    <a:pt x="15" y="21"/>
                  </a:cubicBezTo>
                  <a:cubicBezTo>
                    <a:pt x="14" y="23"/>
                    <a:pt x="13" y="25"/>
                    <a:pt x="12" y="27"/>
                  </a:cubicBezTo>
                  <a:cubicBezTo>
                    <a:pt x="12" y="29"/>
                    <a:pt x="11" y="31"/>
                    <a:pt x="11" y="33"/>
                  </a:cubicBezTo>
                  <a:cubicBezTo>
                    <a:pt x="12" y="34"/>
                    <a:pt x="14" y="35"/>
                    <a:pt x="14" y="37"/>
                  </a:cubicBezTo>
                  <a:cubicBezTo>
                    <a:pt x="14" y="38"/>
                    <a:pt x="12" y="39"/>
                    <a:pt x="13" y="40"/>
                  </a:cubicBezTo>
                  <a:cubicBezTo>
                    <a:pt x="14" y="42"/>
                    <a:pt x="17" y="43"/>
                    <a:pt x="18" y="41"/>
                  </a:cubicBezTo>
                  <a:cubicBezTo>
                    <a:pt x="19" y="40"/>
                    <a:pt x="16" y="37"/>
                    <a:pt x="16" y="35"/>
                  </a:cubicBezTo>
                  <a:cubicBezTo>
                    <a:pt x="17" y="34"/>
                    <a:pt x="19" y="35"/>
                    <a:pt x="20" y="36"/>
                  </a:cubicBezTo>
                  <a:cubicBezTo>
                    <a:pt x="20" y="37"/>
                    <a:pt x="19" y="39"/>
                    <a:pt x="19" y="41"/>
                  </a:cubicBezTo>
                  <a:cubicBezTo>
                    <a:pt x="19" y="42"/>
                    <a:pt x="18" y="44"/>
                    <a:pt x="19" y="44"/>
                  </a:cubicBezTo>
                  <a:cubicBezTo>
                    <a:pt x="21" y="44"/>
                    <a:pt x="23" y="43"/>
                    <a:pt x="24" y="42"/>
                  </a:cubicBezTo>
                  <a:cubicBezTo>
                    <a:pt x="25" y="41"/>
                    <a:pt x="23" y="39"/>
                    <a:pt x="24" y="38"/>
                  </a:cubicBezTo>
                  <a:cubicBezTo>
                    <a:pt x="24" y="37"/>
                    <a:pt x="26" y="39"/>
                    <a:pt x="27" y="38"/>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98" name="Freeform 2900"/>
            <p:cNvSpPr>
              <a:spLocks noChangeAspect="1"/>
            </p:cNvSpPr>
            <p:nvPr/>
          </p:nvSpPr>
          <p:spPr bwMode="auto">
            <a:xfrm>
              <a:off x="25472795" y="11499203"/>
              <a:ext cx="249732" cy="399906"/>
            </a:xfrm>
            <a:custGeom>
              <a:avLst/>
              <a:gdLst>
                <a:gd name="T0" fmla="*/ 12 w 31"/>
                <a:gd name="T1" fmla="*/ 1 h 55"/>
                <a:gd name="T2" fmla="*/ 26 w 31"/>
                <a:gd name="T3" fmla="*/ 24 h 55"/>
                <a:gd name="T4" fmla="*/ 36 w 31"/>
                <a:gd name="T5" fmla="*/ 44 h 55"/>
                <a:gd name="T6" fmla="*/ 32 w 31"/>
                <a:gd name="T7" fmla="*/ 59 h 55"/>
                <a:gd name="T8" fmla="*/ 23 w 31"/>
                <a:gd name="T9" fmla="*/ 64 h 55"/>
                <a:gd name="T10" fmla="*/ 17 w 31"/>
                <a:gd name="T11" fmla="*/ 66 h 55"/>
                <a:gd name="T12" fmla="*/ 7 w 31"/>
                <a:gd name="T13" fmla="*/ 56 h 55"/>
                <a:gd name="T14" fmla="*/ 6 w 31"/>
                <a:gd name="T15" fmla="*/ 47 h 55"/>
                <a:gd name="T16" fmla="*/ 4 w 31"/>
                <a:gd name="T17" fmla="*/ 37 h 55"/>
                <a:gd name="T18" fmla="*/ 2 w 31"/>
                <a:gd name="T19" fmla="*/ 31 h 55"/>
                <a:gd name="T20" fmla="*/ 1 w 31"/>
                <a:gd name="T21" fmla="*/ 24 h 55"/>
                <a:gd name="T22" fmla="*/ 5 w 31"/>
                <a:gd name="T23" fmla="*/ 31 h 55"/>
                <a:gd name="T24" fmla="*/ 6 w 31"/>
                <a:gd name="T25" fmla="*/ 19 h 55"/>
                <a:gd name="T26" fmla="*/ 7 w 31"/>
                <a:gd name="T27" fmla="*/ 10 h 55"/>
                <a:gd name="T28" fmla="*/ 8 w 31"/>
                <a:gd name="T29" fmla="*/ 6 h 55"/>
                <a:gd name="T30" fmla="*/ 13 w 31"/>
                <a:gd name="T31" fmla="*/ 8 h 55"/>
                <a:gd name="T32" fmla="*/ 11 w 31"/>
                <a:gd name="T33" fmla="*/ 4 h 55"/>
                <a:gd name="T34" fmla="*/ 5 w 31"/>
                <a:gd name="T35" fmla="*/ 1 h 55"/>
                <a:gd name="T36" fmla="*/ 12 w 31"/>
                <a:gd name="T37" fmla="*/ 1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5"/>
                <a:gd name="T59" fmla="*/ 31 w 31"/>
                <a:gd name="T60" fmla="*/ 55 h 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5">
                  <a:moveTo>
                    <a:pt x="10" y="1"/>
                  </a:moveTo>
                  <a:cubicBezTo>
                    <a:pt x="15" y="7"/>
                    <a:pt x="18" y="13"/>
                    <a:pt x="22" y="20"/>
                  </a:cubicBezTo>
                  <a:cubicBezTo>
                    <a:pt x="25" y="25"/>
                    <a:pt x="29" y="31"/>
                    <a:pt x="30" y="37"/>
                  </a:cubicBezTo>
                  <a:cubicBezTo>
                    <a:pt x="31" y="41"/>
                    <a:pt x="29" y="46"/>
                    <a:pt x="27" y="49"/>
                  </a:cubicBezTo>
                  <a:cubicBezTo>
                    <a:pt x="25" y="51"/>
                    <a:pt x="22" y="52"/>
                    <a:pt x="19" y="53"/>
                  </a:cubicBezTo>
                  <a:cubicBezTo>
                    <a:pt x="17" y="54"/>
                    <a:pt x="15" y="55"/>
                    <a:pt x="14" y="55"/>
                  </a:cubicBezTo>
                  <a:cubicBezTo>
                    <a:pt x="10" y="54"/>
                    <a:pt x="8" y="50"/>
                    <a:pt x="6" y="47"/>
                  </a:cubicBezTo>
                  <a:cubicBezTo>
                    <a:pt x="5" y="45"/>
                    <a:pt x="6" y="41"/>
                    <a:pt x="5" y="39"/>
                  </a:cubicBezTo>
                  <a:cubicBezTo>
                    <a:pt x="5" y="36"/>
                    <a:pt x="4" y="34"/>
                    <a:pt x="3" y="31"/>
                  </a:cubicBezTo>
                  <a:cubicBezTo>
                    <a:pt x="3" y="30"/>
                    <a:pt x="2" y="28"/>
                    <a:pt x="2" y="26"/>
                  </a:cubicBezTo>
                  <a:cubicBezTo>
                    <a:pt x="2" y="24"/>
                    <a:pt x="0" y="22"/>
                    <a:pt x="1" y="20"/>
                  </a:cubicBezTo>
                  <a:cubicBezTo>
                    <a:pt x="3" y="22"/>
                    <a:pt x="2" y="27"/>
                    <a:pt x="4" y="26"/>
                  </a:cubicBezTo>
                  <a:cubicBezTo>
                    <a:pt x="4" y="22"/>
                    <a:pt x="4" y="19"/>
                    <a:pt x="5" y="16"/>
                  </a:cubicBezTo>
                  <a:cubicBezTo>
                    <a:pt x="5" y="14"/>
                    <a:pt x="6" y="11"/>
                    <a:pt x="6" y="8"/>
                  </a:cubicBezTo>
                  <a:cubicBezTo>
                    <a:pt x="7" y="7"/>
                    <a:pt x="7" y="6"/>
                    <a:pt x="7" y="5"/>
                  </a:cubicBezTo>
                  <a:cubicBezTo>
                    <a:pt x="9" y="5"/>
                    <a:pt x="11" y="8"/>
                    <a:pt x="11" y="7"/>
                  </a:cubicBezTo>
                  <a:cubicBezTo>
                    <a:pt x="12" y="5"/>
                    <a:pt x="10" y="4"/>
                    <a:pt x="9" y="3"/>
                  </a:cubicBezTo>
                  <a:cubicBezTo>
                    <a:pt x="7" y="2"/>
                    <a:pt x="6" y="2"/>
                    <a:pt x="4" y="1"/>
                  </a:cubicBezTo>
                  <a:cubicBezTo>
                    <a:pt x="7" y="0"/>
                    <a:pt x="9" y="0"/>
                    <a:pt x="10" y="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499" name="Freeform 2901"/>
            <p:cNvSpPr>
              <a:spLocks noChangeAspect="1"/>
            </p:cNvSpPr>
            <p:nvPr/>
          </p:nvSpPr>
          <p:spPr bwMode="auto">
            <a:xfrm>
              <a:off x="26871292" y="11715155"/>
              <a:ext cx="41625" cy="55989"/>
            </a:xfrm>
            <a:custGeom>
              <a:avLst/>
              <a:gdLst>
                <a:gd name="T0" fmla="*/ 0 w 5"/>
                <a:gd name="T1" fmla="*/ 1 h 8"/>
                <a:gd name="T2" fmla="*/ 4 w 5"/>
                <a:gd name="T3" fmla="*/ 1 h 8"/>
                <a:gd name="T4" fmla="*/ 5 w 5"/>
                <a:gd name="T5" fmla="*/ 9 h 8"/>
                <a:gd name="T6" fmla="*/ 0 w 5"/>
                <a:gd name="T7" fmla="*/ 6 h 8"/>
                <a:gd name="T8" fmla="*/ 0 w 5"/>
                <a:gd name="T9" fmla="*/ 1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0" y="1"/>
                  </a:moveTo>
                  <a:cubicBezTo>
                    <a:pt x="1" y="0"/>
                    <a:pt x="3" y="0"/>
                    <a:pt x="3" y="1"/>
                  </a:cubicBezTo>
                  <a:cubicBezTo>
                    <a:pt x="4" y="2"/>
                    <a:pt x="5" y="5"/>
                    <a:pt x="4" y="7"/>
                  </a:cubicBezTo>
                  <a:cubicBezTo>
                    <a:pt x="3" y="8"/>
                    <a:pt x="1" y="6"/>
                    <a:pt x="0" y="5"/>
                  </a:cubicBezTo>
                  <a:cubicBezTo>
                    <a:pt x="0" y="4"/>
                    <a:pt x="0" y="2"/>
                    <a:pt x="0"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00" name="Freeform 2902"/>
            <p:cNvSpPr>
              <a:spLocks noChangeAspect="1"/>
            </p:cNvSpPr>
            <p:nvPr/>
          </p:nvSpPr>
          <p:spPr bwMode="auto">
            <a:xfrm>
              <a:off x="27029458" y="11859120"/>
              <a:ext cx="1157090" cy="1231703"/>
            </a:xfrm>
            <a:custGeom>
              <a:avLst/>
              <a:gdLst>
                <a:gd name="T0" fmla="*/ 11 w 143"/>
                <a:gd name="T1" fmla="*/ 1 h 168"/>
                <a:gd name="T2" fmla="*/ 37 w 143"/>
                <a:gd name="T3" fmla="*/ 11 h 168"/>
                <a:gd name="T4" fmla="*/ 45 w 143"/>
                <a:gd name="T5" fmla="*/ 22 h 168"/>
                <a:gd name="T6" fmla="*/ 48 w 143"/>
                <a:gd name="T7" fmla="*/ 29 h 168"/>
                <a:gd name="T8" fmla="*/ 59 w 143"/>
                <a:gd name="T9" fmla="*/ 36 h 168"/>
                <a:gd name="T10" fmla="*/ 79 w 143"/>
                <a:gd name="T11" fmla="*/ 55 h 168"/>
                <a:gd name="T12" fmla="*/ 88 w 143"/>
                <a:gd name="T13" fmla="*/ 61 h 168"/>
                <a:gd name="T14" fmla="*/ 90 w 143"/>
                <a:gd name="T15" fmla="*/ 59 h 168"/>
                <a:gd name="T16" fmla="*/ 100 w 143"/>
                <a:gd name="T17" fmla="*/ 65 h 168"/>
                <a:gd name="T18" fmla="*/ 107 w 143"/>
                <a:gd name="T19" fmla="*/ 72 h 168"/>
                <a:gd name="T20" fmla="*/ 113 w 143"/>
                <a:gd name="T21" fmla="*/ 82 h 168"/>
                <a:gd name="T22" fmla="*/ 124 w 143"/>
                <a:gd name="T23" fmla="*/ 90 h 168"/>
                <a:gd name="T24" fmla="*/ 137 w 143"/>
                <a:gd name="T25" fmla="*/ 97 h 168"/>
                <a:gd name="T26" fmla="*/ 136 w 143"/>
                <a:gd name="T27" fmla="*/ 103 h 168"/>
                <a:gd name="T28" fmla="*/ 136 w 143"/>
                <a:gd name="T29" fmla="*/ 115 h 168"/>
                <a:gd name="T30" fmla="*/ 148 w 143"/>
                <a:gd name="T31" fmla="*/ 130 h 168"/>
                <a:gd name="T32" fmla="*/ 150 w 143"/>
                <a:gd name="T33" fmla="*/ 139 h 168"/>
                <a:gd name="T34" fmla="*/ 171 w 143"/>
                <a:gd name="T35" fmla="*/ 151 h 168"/>
                <a:gd name="T36" fmla="*/ 166 w 143"/>
                <a:gd name="T37" fmla="*/ 185 h 168"/>
                <a:gd name="T38" fmla="*/ 158 w 143"/>
                <a:gd name="T39" fmla="*/ 192 h 168"/>
                <a:gd name="T40" fmla="*/ 148 w 143"/>
                <a:gd name="T41" fmla="*/ 194 h 168"/>
                <a:gd name="T42" fmla="*/ 141 w 143"/>
                <a:gd name="T43" fmla="*/ 194 h 168"/>
                <a:gd name="T44" fmla="*/ 109 w 143"/>
                <a:gd name="T45" fmla="*/ 160 h 168"/>
                <a:gd name="T46" fmla="*/ 96 w 143"/>
                <a:gd name="T47" fmla="*/ 144 h 168"/>
                <a:gd name="T48" fmla="*/ 90 w 143"/>
                <a:gd name="T49" fmla="*/ 131 h 168"/>
                <a:gd name="T50" fmla="*/ 78 w 143"/>
                <a:gd name="T51" fmla="*/ 106 h 168"/>
                <a:gd name="T52" fmla="*/ 75 w 143"/>
                <a:gd name="T53" fmla="*/ 99 h 168"/>
                <a:gd name="T54" fmla="*/ 65 w 143"/>
                <a:gd name="T55" fmla="*/ 95 h 168"/>
                <a:gd name="T56" fmla="*/ 58 w 143"/>
                <a:gd name="T57" fmla="*/ 72 h 168"/>
                <a:gd name="T58" fmla="*/ 55 w 143"/>
                <a:gd name="T59" fmla="*/ 67 h 168"/>
                <a:gd name="T60" fmla="*/ 43 w 143"/>
                <a:gd name="T61" fmla="*/ 59 h 168"/>
                <a:gd name="T62" fmla="*/ 30 w 143"/>
                <a:gd name="T63" fmla="*/ 36 h 168"/>
                <a:gd name="T64" fmla="*/ 7 w 143"/>
                <a:gd name="T65" fmla="*/ 18 h 168"/>
                <a:gd name="T66" fmla="*/ 1 w 143"/>
                <a:gd name="T67" fmla="*/ 1 h 1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3"/>
                <a:gd name="T103" fmla="*/ 0 h 168"/>
                <a:gd name="T104" fmla="*/ 143 w 143"/>
                <a:gd name="T105" fmla="*/ 168 h 1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3" h="168">
                  <a:moveTo>
                    <a:pt x="1" y="1"/>
                  </a:moveTo>
                  <a:cubicBezTo>
                    <a:pt x="3" y="0"/>
                    <a:pt x="6" y="0"/>
                    <a:pt x="9" y="1"/>
                  </a:cubicBezTo>
                  <a:cubicBezTo>
                    <a:pt x="11" y="2"/>
                    <a:pt x="11" y="6"/>
                    <a:pt x="13" y="7"/>
                  </a:cubicBezTo>
                  <a:cubicBezTo>
                    <a:pt x="19" y="9"/>
                    <a:pt x="26" y="7"/>
                    <a:pt x="31" y="9"/>
                  </a:cubicBezTo>
                  <a:cubicBezTo>
                    <a:pt x="34" y="10"/>
                    <a:pt x="36" y="12"/>
                    <a:pt x="37" y="15"/>
                  </a:cubicBezTo>
                  <a:cubicBezTo>
                    <a:pt x="38" y="16"/>
                    <a:pt x="36" y="17"/>
                    <a:pt x="37" y="18"/>
                  </a:cubicBezTo>
                  <a:cubicBezTo>
                    <a:pt x="38" y="20"/>
                    <a:pt x="41" y="20"/>
                    <a:pt x="42" y="21"/>
                  </a:cubicBezTo>
                  <a:cubicBezTo>
                    <a:pt x="42" y="22"/>
                    <a:pt x="39" y="23"/>
                    <a:pt x="40" y="24"/>
                  </a:cubicBezTo>
                  <a:cubicBezTo>
                    <a:pt x="42" y="25"/>
                    <a:pt x="46" y="24"/>
                    <a:pt x="48" y="26"/>
                  </a:cubicBezTo>
                  <a:cubicBezTo>
                    <a:pt x="49" y="27"/>
                    <a:pt x="48" y="29"/>
                    <a:pt x="49" y="30"/>
                  </a:cubicBezTo>
                  <a:cubicBezTo>
                    <a:pt x="52" y="33"/>
                    <a:pt x="56" y="34"/>
                    <a:pt x="59" y="36"/>
                  </a:cubicBezTo>
                  <a:cubicBezTo>
                    <a:pt x="62" y="39"/>
                    <a:pt x="63" y="44"/>
                    <a:pt x="66" y="46"/>
                  </a:cubicBezTo>
                  <a:cubicBezTo>
                    <a:pt x="67" y="47"/>
                    <a:pt x="67" y="43"/>
                    <a:pt x="68" y="44"/>
                  </a:cubicBezTo>
                  <a:cubicBezTo>
                    <a:pt x="70" y="45"/>
                    <a:pt x="71" y="49"/>
                    <a:pt x="73" y="51"/>
                  </a:cubicBezTo>
                  <a:cubicBezTo>
                    <a:pt x="73" y="52"/>
                    <a:pt x="75" y="54"/>
                    <a:pt x="76" y="54"/>
                  </a:cubicBezTo>
                  <a:cubicBezTo>
                    <a:pt x="77" y="53"/>
                    <a:pt x="74" y="50"/>
                    <a:pt x="75" y="49"/>
                  </a:cubicBezTo>
                  <a:cubicBezTo>
                    <a:pt x="75" y="48"/>
                    <a:pt x="77" y="47"/>
                    <a:pt x="79" y="48"/>
                  </a:cubicBezTo>
                  <a:cubicBezTo>
                    <a:pt x="81" y="49"/>
                    <a:pt x="82" y="52"/>
                    <a:pt x="83" y="54"/>
                  </a:cubicBezTo>
                  <a:cubicBezTo>
                    <a:pt x="84" y="55"/>
                    <a:pt x="82" y="58"/>
                    <a:pt x="83" y="59"/>
                  </a:cubicBezTo>
                  <a:cubicBezTo>
                    <a:pt x="85" y="60"/>
                    <a:pt x="87" y="59"/>
                    <a:pt x="89" y="60"/>
                  </a:cubicBezTo>
                  <a:cubicBezTo>
                    <a:pt x="90" y="60"/>
                    <a:pt x="91" y="61"/>
                    <a:pt x="91" y="61"/>
                  </a:cubicBezTo>
                  <a:cubicBezTo>
                    <a:pt x="93" y="64"/>
                    <a:pt x="92" y="67"/>
                    <a:pt x="94" y="68"/>
                  </a:cubicBezTo>
                  <a:cubicBezTo>
                    <a:pt x="96" y="70"/>
                    <a:pt x="100" y="70"/>
                    <a:pt x="102" y="71"/>
                  </a:cubicBezTo>
                  <a:cubicBezTo>
                    <a:pt x="103" y="72"/>
                    <a:pt x="102" y="74"/>
                    <a:pt x="103" y="75"/>
                  </a:cubicBezTo>
                  <a:cubicBezTo>
                    <a:pt x="104" y="76"/>
                    <a:pt x="106" y="74"/>
                    <a:pt x="108" y="75"/>
                  </a:cubicBezTo>
                  <a:cubicBezTo>
                    <a:pt x="110" y="77"/>
                    <a:pt x="114" y="78"/>
                    <a:pt x="114" y="81"/>
                  </a:cubicBezTo>
                  <a:cubicBezTo>
                    <a:pt x="115" y="83"/>
                    <a:pt x="111" y="82"/>
                    <a:pt x="110" y="84"/>
                  </a:cubicBezTo>
                  <a:cubicBezTo>
                    <a:pt x="109" y="85"/>
                    <a:pt x="113" y="85"/>
                    <a:pt x="113" y="86"/>
                  </a:cubicBezTo>
                  <a:cubicBezTo>
                    <a:pt x="112" y="89"/>
                    <a:pt x="108" y="90"/>
                    <a:pt x="108" y="93"/>
                  </a:cubicBezTo>
                  <a:cubicBezTo>
                    <a:pt x="108" y="95"/>
                    <a:pt x="111" y="95"/>
                    <a:pt x="113" y="96"/>
                  </a:cubicBezTo>
                  <a:cubicBezTo>
                    <a:pt x="115" y="97"/>
                    <a:pt x="118" y="96"/>
                    <a:pt x="120" y="98"/>
                  </a:cubicBezTo>
                  <a:cubicBezTo>
                    <a:pt x="122" y="101"/>
                    <a:pt x="121" y="105"/>
                    <a:pt x="123" y="108"/>
                  </a:cubicBezTo>
                  <a:cubicBezTo>
                    <a:pt x="124" y="110"/>
                    <a:pt x="127" y="110"/>
                    <a:pt x="128" y="112"/>
                  </a:cubicBezTo>
                  <a:cubicBezTo>
                    <a:pt x="128" y="114"/>
                    <a:pt x="124" y="115"/>
                    <a:pt x="125" y="116"/>
                  </a:cubicBezTo>
                  <a:cubicBezTo>
                    <a:pt x="128" y="118"/>
                    <a:pt x="133" y="116"/>
                    <a:pt x="136" y="118"/>
                  </a:cubicBezTo>
                  <a:cubicBezTo>
                    <a:pt x="139" y="119"/>
                    <a:pt x="141" y="123"/>
                    <a:pt x="142" y="126"/>
                  </a:cubicBezTo>
                  <a:cubicBezTo>
                    <a:pt x="143" y="129"/>
                    <a:pt x="140" y="131"/>
                    <a:pt x="139" y="134"/>
                  </a:cubicBezTo>
                  <a:cubicBezTo>
                    <a:pt x="138" y="141"/>
                    <a:pt x="139" y="148"/>
                    <a:pt x="138" y="154"/>
                  </a:cubicBezTo>
                  <a:cubicBezTo>
                    <a:pt x="137" y="158"/>
                    <a:pt x="138" y="162"/>
                    <a:pt x="136" y="165"/>
                  </a:cubicBezTo>
                  <a:cubicBezTo>
                    <a:pt x="134" y="166"/>
                    <a:pt x="133" y="160"/>
                    <a:pt x="131" y="160"/>
                  </a:cubicBezTo>
                  <a:cubicBezTo>
                    <a:pt x="129" y="159"/>
                    <a:pt x="131" y="164"/>
                    <a:pt x="130" y="164"/>
                  </a:cubicBezTo>
                  <a:cubicBezTo>
                    <a:pt x="128" y="165"/>
                    <a:pt x="125" y="160"/>
                    <a:pt x="123" y="161"/>
                  </a:cubicBezTo>
                  <a:cubicBezTo>
                    <a:pt x="121" y="162"/>
                    <a:pt x="125" y="168"/>
                    <a:pt x="123" y="168"/>
                  </a:cubicBezTo>
                  <a:cubicBezTo>
                    <a:pt x="120" y="167"/>
                    <a:pt x="119" y="163"/>
                    <a:pt x="117" y="161"/>
                  </a:cubicBezTo>
                  <a:cubicBezTo>
                    <a:pt x="112" y="156"/>
                    <a:pt x="107" y="153"/>
                    <a:pt x="102" y="148"/>
                  </a:cubicBezTo>
                  <a:cubicBezTo>
                    <a:pt x="98" y="143"/>
                    <a:pt x="95" y="138"/>
                    <a:pt x="91" y="133"/>
                  </a:cubicBezTo>
                  <a:cubicBezTo>
                    <a:pt x="90" y="132"/>
                    <a:pt x="87" y="132"/>
                    <a:pt x="86" y="131"/>
                  </a:cubicBezTo>
                  <a:cubicBezTo>
                    <a:pt x="84" y="127"/>
                    <a:pt x="83" y="123"/>
                    <a:pt x="80" y="120"/>
                  </a:cubicBezTo>
                  <a:cubicBezTo>
                    <a:pt x="79" y="117"/>
                    <a:pt x="76" y="115"/>
                    <a:pt x="75" y="113"/>
                  </a:cubicBezTo>
                  <a:cubicBezTo>
                    <a:pt x="74" y="112"/>
                    <a:pt x="75" y="110"/>
                    <a:pt x="75" y="109"/>
                  </a:cubicBezTo>
                  <a:cubicBezTo>
                    <a:pt x="74" y="106"/>
                    <a:pt x="73" y="103"/>
                    <a:pt x="71" y="99"/>
                  </a:cubicBezTo>
                  <a:cubicBezTo>
                    <a:pt x="69" y="95"/>
                    <a:pt x="68" y="91"/>
                    <a:pt x="65" y="88"/>
                  </a:cubicBezTo>
                  <a:cubicBezTo>
                    <a:pt x="64" y="87"/>
                    <a:pt x="62" y="88"/>
                    <a:pt x="62" y="87"/>
                  </a:cubicBezTo>
                  <a:cubicBezTo>
                    <a:pt x="61" y="86"/>
                    <a:pt x="62" y="83"/>
                    <a:pt x="62" y="82"/>
                  </a:cubicBezTo>
                  <a:cubicBezTo>
                    <a:pt x="61" y="80"/>
                    <a:pt x="59" y="79"/>
                    <a:pt x="57" y="78"/>
                  </a:cubicBezTo>
                  <a:cubicBezTo>
                    <a:pt x="56" y="78"/>
                    <a:pt x="55" y="80"/>
                    <a:pt x="54" y="79"/>
                  </a:cubicBezTo>
                  <a:cubicBezTo>
                    <a:pt x="53" y="78"/>
                    <a:pt x="54" y="75"/>
                    <a:pt x="54" y="74"/>
                  </a:cubicBezTo>
                  <a:cubicBezTo>
                    <a:pt x="52" y="69"/>
                    <a:pt x="50" y="65"/>
                    <a:pt x="48" y="60"/>
                  </a:cubicBezTo>
                  <a:cubicBezTo>
                    <a:pt x="48" y="59"/>
                    <a:pt x="50" y="58"/>
                    <a:pt x="49" y="57"/>
                  </a:cubicBezTo>
                  <a:cubicBezTo>
                    <a:pt x="49" y="56"/>
                    <a:pt x="47" y="57"/>
                    <a:pt x="46" y="56"/>
                  </a:cubicBezTo>
                  <a:cubicBezTo>
                    <a:pt x="44" y="54"/>
                    <a:pt x="42" y="52"/>
                    <a:pt x="40" y="50"/>
                  </a:cubicBezTo>
                  <a:cubicBezTo>
                    <a:pt x="39" y="50"/>
                    <a:pt x="37" y="51"/>
                    <a:pt x="36" y="49"/>
                  </a:cubicBezTo>
                  <a:cubicBezTo>
                    <a:pt x="35" y="48"/>
                    <a:pt x="36" y="45"/>
                    <a:pt x="35" y="43"/>
                  </a:cubicBezTo>
                  <a:cubicBezTo>
                    <a:pt x="33" y="38"/>
                    <a:pt x="29" y="34"/>
                    <a:pt x="25" y="30"/>
                  </a:cubicBezTo>
                  <a:cubicBezTo>
                    <a:pt x="23" y="28"/>
                    <a:pt x="20" y="28"/>
                    <a:pt x="18" y="27"/>
                  </a:cubicBezTo>
                  <a:cubicBezTo>
                    <a:pt x="13" y="23"/>
                    <a:pt x="9" y="20"/>
                    <a:pt x="6" y="15"/>
                  </a:cubicBezTo>
                  <a:cubicBezTo>
                    <a:pt x="4" y="12"/>
                    <a:pt x="3" y="9"/>
                    <a:pt x="2" y="5"/>
                  </a:cubicBezTo>
                  <a:cubicBezTo>
                    <a:pt x="1" y="4"/>
                    <a:pt x="0" y="2"/>
                    <a:pt x="1" y="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01" name="Freeform 2903"/>
            <p:cNvSpPr>
              <a:spLocks noChangeAspect="1"/>
            </p:cNvSpPr>
            <p:nvPr/>
          </p:nvSpPr>
          <p:spPr bwMode="auto">
            <a:xfrm>
              <a:off x="27745357" y="12267024"/>
              <a:ext cx="133190" cy="95977"/>
            </a:xfrm>
            <a:custGeom>
              <a:avLst/>
              <a:gdLst>
                <a:gd name="T0" fmla="*/ 2 w 17"/>
                <a:gd name="T1" fmla="*/ 1 h 13"/>
                <a:gd name="T2" fmla="*/ 13 w 17"/>
                <a:gd name="T3" fmla="*/ 5 h 13"/>
                <a:gd name="T4" fmla="*/ 13 w 17"/>
                <a:gd name="T5" fmla="*/ 11 h 13"/>
                <a:gd name="T6" fmla="*/ 20 w 17"/>
                <a:gd name="T7" fmla="*/ 14 h 13"/>
                <a:gd name="T8" fmla="*/ 18 w 17"/>
                <a:gd name="T9" fmla="*/ 16 h 13"/>
                <a:gd name="T10" fmla="*/ 8 w 17"/>
                <a:gd name="T11" fmla="*/ 14 h 13"/>
                <a:gd name="T12" fmla="*/ 7 w 17"/>
                <a:gd name="T13" fmla="*/ 6 h 13"/>
                <a:gd name="T14" fmla="*/ 2 w 17"/>
                <a:gd name="T15" fmla="*/ 1 h 13"/>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3"/>
                <a:gd name="T26" fmla="*/ 17 w 17"/>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3">
                  <a:moveTo>
                    <a:pt x="2" y="1"/>
                  </a:moveTo>
                  <a:cubicBezTo>
                    <a:pt x="5" y="0"/>
                    <a:pt x="8" y="2"/>
                    <a:pt x="11" y="4"/>
                  </a:cubicBezTo>
                  <a:cubicBezTo>
                    <a:pt x="12" y="5"/>
                    <a:pt x="10" y="8"/>
                    <a:pt x="11" y="9"/>
                  </a:cubicBezTo>
                  <a:cubicBezTo>
                    <a:pt x="12" y="10"/>
                    <a:pt x="15" y="9"/>
                    <a:pt x="17" y="11"/>
                  </a:cubicBezTo>
                  <a:cubicBezTo>
                    <a:pt x="17" y="11"/>
                    <a:pt x="16" y="13"/>
                    <a:pt x="15" y="13"/>
                  </a:cubicBezTo>
                  <a:cubicBezTo>
                    <a:pt x="12" y="13"/>
                    <a:pt x="9" y="12"/>
                    <a:pt x="7" y="11"/>
                  </a:cubicBezTo>
                  <a:cubicBezTo>
                    <a:pt x="6" y="9"/>
                    <a:pt x="7" y="6"/>
                    <a:pt x="6" y="5"/>
                  </a:cubicBezTo>
                  <a:cubicBezTo>
                    <a:pt x="5" y="3"/>
                    <a:pt x="0" y="1"/>
                    <a:pt x="2"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02" name="Freeform 2904"/>
            <p:cNvSpPr>
              <a:spLocks noChangeAspect="1"/>
            </p:cNvSpPr>
            <p:nvPr/>
          </p:nvSpPr>
          <p:spPr bwMode="auto">
            <a:xfrm>
              <a:off x="27712059" y="12235032"/>
              <a:ext cx="33298" cy="47988"/>
            </a:xfrm>
            <a:custGeom>
              <a:avLst/>
              <a:gdLst>
                <a:gd name="T0" fmla="*/ 3 w 4"/>
                <a:gd name="T1" fmla="*/ 0 h 6"/>
                <a:gd name="T2" fmla="*/ 5 w 4"/>
                <a:gd name="T3" fmla="*/ 3 h 6"/>
                <a:gd name="T4" fmla="*/ 3 w 4"/>
                <a:gd name="T5" fmla="*/ 7 h 6"/>
                <a:gd name="T6" fmla="*/ 0 w 4"/>
                <a:gd name="T7" fmla="*/ 4 h 6"/>
                <a:gd name="T8" fmla="*/ 3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2" y="0"/>
                  </a:moveTo>
                  <a:cubicBezTo>
                    <a:pt x="3" y="0"/>
                    <a:pt x="4" y="1"/>
                    <a:pt x="4" y="2"/>
                  </a:cubicBezTo>
                  <a:cubicBezTo>
                    <a:pt x="4" y="3"/>
                    <a:pt x="3" y="5"/>
                    <a:pt x="2" y="5"/>
                  </a:cubicBezTo>
                  <a:cubicBezTo>
                    <a:pt x="1" y="6"/>
                    <a:pt x="0" y="4"/>
                    <a:pt x="0" y="3"/>
                  </a:cubicBezTo>
                  <a:cubicBezTo>
                    <a:pt x="0" y="2"/>
                    <a:pt x="1"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03" name="Freeform 2905"/>
            <p:cNvSpPr>
              <a:spLocks noChangeAspect="1"/>
            </p:cNvSpPr>
            <p:nvPr/>
          </p:nvSpPr>
          <p:spPr bwMode="auto">
            <a:xfrm>
              <a:off x="28078333" y="12602943"/>
              <a:ext cx="183137" cy="175958"/>
            </a:xfrm>
            <a:custGeom>
              <a:avLst/>
              <a:gdLst>
                <a:gd name="T0" fmla="*/ 13 w 23"/>
                <a:gd name="T1" fmla="*/ 1 h 24"/>
                <a:gd name="T2" fmla="*/ 18 w 23"/>
                <a:gd name="T3" fmla="*/ 17 h 24"/>
                <a:gd name="T4" fmla="*/ 24 w 23"/>
                <a:gd name="T5" fmla="*/ 21 h 24"/>
                <a:gd name="T6" fmla="*/ 26 w 23"/>
                <a:gd name="T7" fmla="*/ 29 h 24"/>
                <a:gd name="T8" fmla="*/ 12 w 23"/>
                <a:gd name="T9" fmla="*/ 21 h 24"/>
                <a:gd name="T10" fmla="*/ 10 w 23"/>
                <a:gd name="T11" fmla="*/ 12 h 24"/>
                <a:gd name="T12" fmla="*/ 0 w 23"/>
                <a:gd name="T13" fmla="*/ 11 h 24"/>
                <a:gd name="T14" fmla="*/ 6 w 23"/>
                <a:gd name="T15" fmla="*/ 4 h 24"/>
                <a:gd name="T16" fmla="*/ 11 w 23"/>
                <a:gd name="T17" fmla="*/ 4 h 24"/>
                <a:gd name="T18" fmla="*/ 13 w 23"/>
                <a:gd name="T19" fmla="*/ 1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4"/>
                <a:gd name="T32" fmla="*/ 23 w 23"/>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4">
                  <a:moveTo>
                    <a:pt x="11" y="1"/>
                  </a:moveTo>
                  <a:cubicBezTo>
                    <a:pt x="13" y="5"/>
                    <a:pt x="13" y="10"/>
                    <a:pt x="15" y="14"/>
                  </a:cubicBezTo>
                  <a:cubicBezTo>
                    <a:pt x="16" y="16"/>
                    <a:pt x="20" y="15"/>
                    <a:pt x="20" y="17"/>
                  </a:cubicBezTo>
                  <a:cubicBezTo>
                    <a:pt x="22" y="19"/>
                    <a:pt x="23" y="24"/>
                    <a:pt x="21" y="24"/>
                  </a:cubicBezTo>
                  <a:cubicBezTo>
                    <a:pt x="17" y="24"/>
                    <a:pt x="13" y="20"/>
                    <a:pt x="10" y="17"/>
                  </a:cubicBezTo>
                  <a:cubicBezTo>
                    <a:pt x="9" y="16"/>
                    <a:pt x="10" y="12"/>
                    <a:pt x="8" y="10"/>
                  </a:cubicBezTo>
                  <a:cubicBezTo>
                    <a:pt x="6" y="8"/>
                    <a:pt x="1" y="11"/>
                    <a:pt x="0" y="9"/>
                  </a:cubicBezTo>
                  <a:cubicBezTo>
                    <a:pt x="0" y="6"/>
                    <a:pt x="3" y="4"/>
                    <a:pt x="5" y="3"/>
                  </a:cubicBezTo>
                  <a:cubicBezTo>
                    <a:pt x="6" y="2"/>
                    <a:pt x="8" y="4"/>
                    <a:pt x="9" y="3"/>
                  </a:cubicBezTo>
                  <a:cubicBezTo>
                    <a:pt x="10" y="3"/>
                    <a:pt x="11" y="0"/>
                    <a:pt x="1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04" name="Freeform 2906"/>
            <p:cNvSpPr>
              <a:spLocks noChangeAspect="1"/>
            </p:cNvSpPr>
            <p:nvPr/>
          </p:nvSpPr>
          <p:spPr bwMode="auto">
            <a:xfrm>
              <a:off x="28328065" y="12706916"/>
              <a:ext cx="91566" cy="95977"/>
            </a:xfrm>
            <a:custGeom>
              <a:avLst/>
              <a:gdLst>
                <a:gd name="T0" fmla="*/ 4 w 11"/>
                <a:gd name="T1" fmla="*/ 2 h 13"/>
                <a:gd name="T2" fmla="*/ 12 w 11"/>
                <a:gd name="T3" fmla="*/ 7 h 13"/>
                <a:gd name="T4" fmla="*/ 6 w 11"/>
                <a:gd name="T5" fmla="*/ 15 h 13"/>
                <a:gd name="T6" fmla="*/ 5 w 11"/>
                <a:gd name="T7" fmla="*/ 11 h 13"/>
                <a:gd name="T8" fmla="*/ 1 w 11"/>
                <a:gd name="T9" fmla="*/ 15 h 13"/>
                <a:gd name="T10" fmla="*/ 4 w 11"/>
                <a:gd name="T11" fmla="*/ 2 h 13"/>
                <a:gd name="T12" fmla="*/ 0 60000 65536"/>
                <a:gd name="T13" fmla="*/ 0 60000 65536"/>
                <a:gd name="T14" fmla="*/ 0 60000 65536"/>
                <a:gd name="T15" fmla="*/ 0 60000 65536"/>
                <a:gd name="T16" fmla="*/ 0 60000 65536"/>
                <a:gd name="T17" fmla="*/ 0 60000 65536"/>
                <a:gd name="T18" fmla="*/ 0 w 11"/>
                <a:gd name="T19" fmla="*/ 0 h 13"/>
                <a:gd name="T20" fmla="*/ 11 w 1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1" h="13">
                  <a:moveTo>
                    <a:pt x="3" y="2"/>
                  </a:moveTo>
                  <a:cubicBezTo>
                    <a:pt x="5" y="0"/>
                    <a:pt x="9" y="3"/>
                    <a:pt x="10" y="6"/>
                  </a:cubicBezTo>
                  <a:cubicBezTo>
                    <a:pt x="11" y="9"/>
                    <a:pt x="8" y="11"/>
                    <a:pt x="5" y="12"/>
                  </a:cubicBezTo>
                  <a:cubicBezTo>
                    <a:pt x="4" y="13"/>
                    <a:pt x="5" y="10"/>
                    <a:pt x="4" y="9"/>
                  </a:cubicBezTo>
                  <a:cubicBezTo>
                    <a:pt x="3" y="9"/>
                    <a:pt x="1" y="13"/>
                    <a:pt x="1" y="12"/>
                  </a:cubicBezTo>
                  <a:cubicBezTo>
                    <a:pt x="0" y="8"/>
                    <a:pt x="0" y="3"/>
                    <a:pt x="3"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05" name="Freeform 2907"/>
            <p:cNvSpPr>
              <a:spLocks noChangeAspect="1"/>
            </p:cNvSpPr>
            <p:nvPr/>
          </p:nvSpPr>
          <p:spPr bwMode="auto">
            <a:xfrm>
              <a:off x="27096053" y="12155051"/>
              <a:ext cx="99893" cy="63985"/>
            </a:xfrm>
            <a:custGeom>
              <a:avLst/>
              <a:gdLst>
                <a:gd name="T0" fmla="*/ 5 w 13"/>
                <a:gd name="T1" fmla="*/ 0 h 9"/>
                <a:gd name="T2" fmla="*/ 10 w 13"/>
                <a:gd name="T3" fmla="*/ 6 h 9"/>
                <a:gd name="T4" fmla="*/ 15 w 13"/>
                <a:gd name="T5" fmla="*/ 7 h 9"/>
                <a:gd name="T6" fmla="*/ 12 w 13"/>
                <a:gd name="T7" fmla="*/ 11 h 9"/>
                <a:gd name="T8" fmla="*/ 7 w 13"/>
                <a:gd name="T9" fmla="*/ 7 h 9"/>
                <a:gd name="T10" fmla="*/ 0 w 13"/>
                <a:gd name="T11" fmla="*/ 5 h 9"/>
                <a:gd name="T12" fmla="*/ 5 w 13"/>
                <a:gd name="T13" fmla="*/ 0 h 9"/>
                <a:gd name="T14" fmla="*/ 0 60000 65536"/>
                <a:gd name="T15" fmla="*/ 0 60000 65536"/>
                <a:gd name="T16" fmla="*/ 0 60000 65536"/>
                <a:gd name="T17" fmla="*/ 0 60000 65536"/>
                <a:gd name="T18" fmla="*/ 0 60000 65536"/>
                <a:gd name="T19" fmla="*/ 0 60000 65536"/>
                <a:gd name="T20" fmla="*/ 0 60000 65536"/>
                <a:gd name="T21" fmla="*/ 0 w 13"/>
                <a:gd name="T22" fmla="*/ 0 h 9"/>
                <a:gd name="T23" fmla="*/ 13 w 1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9">
                  <a:moveTo>
                    <a:pt x="4" y="0"/>
                  </a:moveTo>
                  <a:cubicBezTo>
                    <a:pt x="6" y="0"/>
                    <a:pt x="7" y="4"/>
                    <a:pt x="9" y="5"/>
                  </a:cubicBezTo>
                  <a:cubicBezTo>
                    <a:pt x="10" y="6"/>
                    <a:pt x="12" y="5"/>
                    <a:pt x="13" y="6"/>
                  </a:cubicBezTo>
                  <a:cubicBezTo>
                    <a:pt x="13" y="7"/>
                    <a:pt x="12" y="9"/>
                    <a:pt x="10" y="9"/>
                  </a:cubicBezTo>
                  <a:cubicBezTo>
                    <a:pt x="9" y="9"/>
                    <a:pt x="8" y="6"/>
                    <a:pt x="6" y="6"/>
                  </a:cubicBezTo>
                  <a:cubicBezTo>
                    <a:pt x="4" y="5"/>
                    <a:pt x="1" y="6"/>
                    <a:pt x="0" y="4"/>
                  </a:cubicBezTo>
                  <a:cubicBezTo>
                    <a:pt x="0" y="3"/>
                    <a:pt x="2" y="0"/>
                    <a:pt x="4"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06" name="Freeform 2908"/>
            <p:cNvSpPr>
              <a:spLocks noChangeAspect="1"/>
            </p:cNvSpPr>
            <p:nvPr/>
          </p:nvSpPr>
          <p:spPr bwMode="auto">
            <a:xfrm>
              <a:off x="27237566" y="12291016"/>
              <a:ext cx="108220" cy="119974"/>
            </a:xfrm>
            <a:custGeom>
              <a:avLst/>
              <a:gdLst>
                <a:gd name="T0" fmla="*/ 7 w 13"/>
                <a:gd name="T1" fmla="*/ 1 h 17"/>
                <a:gd name="T2" fmla="*/ 14 w 13"/>
                <a:gd name="T3" fmla="*/ 9 h 17"/>
                <a:gd name="T4" fmla="*/ 12 w 13"/>
                <a:gd name="T5" fmla="*/ 19 h 17"/>
                <a:gd name="T6" fmla="*/ 7 w 13"/>
                <a:gd name="T7" fmla="*/ 12 h 17"/>
                <a:gd name="T8" fmla="*/ 0 w 13"/>
                <a:gd name="T9" fmla="*/ 2 h 17"/>
                <a:gd name="T10" fmla="*/ 6 w 13"/>
                <a:gd name="T11" fmla="*/ 2 h 17"/>
                <a:gd name="T12" fmla="*/ 7 w 13"/>
                <a:gd name="T13" fmla="*/ 1 h 17"/>
                <a:gd name="T14" fmla="*/ 0 60000 65536"/>
                <a:gd name="T15" fmla="*/ 0 60000 65536"/>
                <a:gd name="T16" fmla="*/ 0 60000 65536"/>
                <a:gd name="T17" fmla="*/ 0 60000 65536"/>
                <a:gd name="T18" fmla="*/ 0 60000 65536"/>
                <a:gd name="T19" fmla="*/ 0 60000 65536"/>
                <a:gd name="T20" fmla="*/ 0 60000 65536"/>
                <a:gd name="T21" fmla="*/ 0 w 13"/>
                <a:gd name="T22" fmla="*/ 0 h 17"/>
                <a:gd name="T23" fmla="*/ 13 w 1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7">
                  <a:moveTo>
                    <a:pt x="6" y="1"/>
                  </a:moveTo>
                  <a:cubicBezTo>
                    <a:pt x="9" y="2"/>
                    <a:pt x="11" y="5"/>
                    <a:pt x="11" y="8"/>
                  </a:cubicBezTo>
                  <a:cubicBezTo>
                    <a:pt x="12" y="10"/>
                    <a:pt x="13" y="15"/>
                    <a:pt x="10" y="16"/>
                  </a:cubicBezTo>
                  <a:cubicBezTo>
                    <a:pt x="8" y="17"/>
                    <a:pt x="7" y="12"/>
                    <a:pt x="6" y="10"/>
                  </a:cubicBezTo>
                  <a:cubicBezTo>
                    <a:pt x="4" y="7"/>
                    <a:pt x="1" y="5"/>
                    <a:pt x="0" y="2"/>
                  </a:cubicBezTo>
                  <a:cubicBezTo>
                    <a:pt x="0" y="1"/>
                    <a:pt x="3" y="2"/>
                    <a:pt x="5" y="2"/>
                  </a:cubicBezTo>
                  <a:cubicBezTo>
                    <a:pt x="5" y="2"/>
                    <a:pt x="6" y="0"/>
                    <a:pt x="6"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07" name="Freeform 2909"/>
            <p:cNvSpPr>
              <a:spLocks noChangeAspect="1"/>
            </p:cNvSpPr>
            <p:nvPr/>
          </p:nvSpPr>
          <p:spPr bwMode="auto">
            <a:xfrm>
              <a:off x="27412381" y="12554955"/>
              <a:ext cx="66595" cy="95977"/>
            </a:xfrm>
            <a:custGeom>
              <a:avLst/>
              <a:gdLst>
                <a:gd name="T0" fmla="*/ 1 w 9"/>
                <a:gd name="T1" fmla="*/ 1 h 13"/>
                <a:gd name="T2" fmla="*/ 9 w 9"/>
                <a:gd name="T3" fmla="*/ 12 h 13"/>
                <a:gd name="T4" fmla="*/ 8 w 9"/>
                <a:gd name="T5" fmla="*/ 15 h 13"/>
                <a:gd name="T6" fmla="*/ 2 w 9"/>
                <a:gd name="T7" fmla="*/ 10 h 13"/>
                <a:gd name="T8" fmla="*/ 1 w 9"/>
                <a:gd name="T9" fmla="*/ 4 h 13"/>
                <a:gd name="T10" fmla="*/ 1 w 9"/>
                <a:gd name="T11" fmla="*/ 1 h 13"/>
                <a:gd name="T12" fmla="*/ 0 60000 65536"/>
                <a:gd name="T13" fmla="*/ 0 60000 65536"/>
                <a:gd name="T14" fmla="*/ 0 60000 65536"/>
                <a:gd name="T15" fmla="*/ 0 60000 65536"/>
                <a:gd name="T16" fmla="*/ 0 60000 65536"/>
                <a:gd name="T17" fmla="*/ 0 60000 65536"/>
                <a:gd name="T18" fmla="*/ 0 w 9"/>
                <a:gd name="T19" fmla="*/ 0 h 13"/>
                <a:gd name="T20" fmla="*/ 9 w 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 h="13">
                  <a:moveTo>
                    <a:pt x="1" y="1"/>
                  </a:moveTo>
                  <a:cubicBezTo>
                    <a:pt x="4" y="3"/>
                    <a:pt x="6" y="7"/>
                    <a:pt x="8" y="10"/>
                  </a:cubicBezTo>
                  <a:cubicBezTo>
                    <a:pt x="9" y="11"/>
                    <a:pt x="8" y="13"/>
                    <a:pt x="7" y="12"/>
                  </a:cubicBezTo>
                  <a:cubicBezTo>
                    <a:pt x="5" y="12"/>
                    <a:pt x="4" y="10"/>
                    <a:pt x="2" y="8"/>
                  </a:cubicBezTo>
                  <a:cubicBezTo>
                    <a:pt x="1" y="7"/>
                    <a:pt x="1" y="5"/>
                    <a:pt x="1" y="3"/>
                  </a:cubicBezTo>
                  <a:cubicBezTo>
                    <a:pt x="0" y="2"/>
                    <a:pt x="0" y="0"/>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08" name="Oval 2910"/>
            <p:cNvSpPr>
              <a:spLocks noChangeAspect="1" noChangeArrowheads="1"/>
            </p:cNvSpPr>
            <p:nvPr/>
          </p:nvSpPr>
          <p:spPr bwMode="auto">
            <a:xfrm>
              <a:off x="27995089" y="12490970"/>
              <a:ext cx="33298" cy="31992"/>
            </a:xfrm>
            <a:prstGeom prst="ellipse">
              <a:avLst/>
            </a:pr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09" name="Freeform 2911"/>
            <p:cNvSpPr>
              <a:spLocks noChangeAspect="1"/>
            </p:cNvSpPr>
            <p:nvPr/>
          </p:nvSpPr>
          <p:spPr bwMode="auto">
            <a:xfrm>
              <a:off x="27578869" y="12762905"/>
              <a:ext cx="33298" cy="47988"/>
            </a:xfrm>
            <a:custGeom>
              <a:avLst/>
              <a:gdLst>
                <a:gd name="T0" fmla="*/ 5 w 5"/>
                <a:gd name="T1" fmla="*/ 3 h 7"/>
                <a:gd name="T2" fmla="*/ 5 w 5"/>
                <a:gd name="T3" fmla="*/ 7 h 7"/>
                <a:gd name="T4" fmla="*/ 1 w 5"/>
                <a:gd name="T5" fmla="*/ 5 h 7"/>
                <a:gd name="T6" fmla="*/ 1 w 5"/>
                <a:gd name="T7" fmla="*/ 0 h 7"/>
                <a:gd name="T8" fmla="*/ 5 w 5"/>
                <a:gd name="T9" fmla="*/ 3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4" y="3"/>
                  </a:moveTo>
                  <a:cubicBezTo>
                    <a:pt x="4" y="4"/>
                    <a:pt x="5" y="6"/>
                    <a:pt x="4" y="6"/>
                  </a:cubicBezTo>
                  <a:cubicBezTo>
                    <a:pt x="3" y="7"/>
                    <a:pt x="2" y="5"/>
                    <a:pt x="1" y="4"/>
                  </a:cubicBezTo>
                  <a:cubicBezTo>
                    <a:pt x="1" y="3"/>
                    <a:pt x="0" y="1"/>
                    <a:pt x="1" y="0"/>
                  </a:cubicBezTo>
                  <a:cubicBezTo>
                    <a:pt x="2" y="0"/>
                    <a:pt x="3" y="2"/>
                    <a:pt x="4"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10" name="Freeform 2912"/>
            <p:cNvSpPr>
              <a:spLocks noChangeAspect="1"/>
            </p:cNvSpPr>
            <p:nvPr/>
          </p:nvSpPr>
          <p:spPr bwMode="auto">
            <a:xfrm>
              <a:off x="27537244" y="12706916"/>
              <a:ext cx="41625" cy="39993"/>
            </a:xfrm>
            <a:custGeom>
              <a:avLst/>
              <a:gdLst>
                <a:gd name="T0" fmla="*/ 5 w 5"/>
                <a:gd name="T1" fmla="*/ 4 h 6"/>
                <a:gd name="T2" fmla="*/ 5 w 5"/>
                <a:gd name="T3" fmla="*/ 7 h 6"/>
                <a:gd name="T4" fmla="*/ 2 w 5"/>
                <a:gd name="T5" fmla="*/ 5 h 6"/>
                <a:gd name="T6" fmla="*/ 1 w 5"/>
                <a:gd name="T7" fmla="*/ 1 h 6"/>
                <a:gd name="T8" fmla="*/ 5 w 5"/>
                <a:gd name="T9" fmla="*/ 4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3"/>
                  </a:moveTo>
                  <a:cubicBezTo>
                    <a:pt x="4" y="4"/>
                    <a:pt x="5" y="5"/>
                    <a:pt x="4" y="6"/>
                  </a:cubicBezTo>
                  <a:cubicBezTo>
                    <a:pt x="3" y="6"/>
                    <a:pt x="2" y="5"/>
                    <a:pt x="2" y="4"/>
                  </a:cubicBezTo>
                  <a:cubicBezTo>
                    <a:pt x="1" y="3"/>
                    <a:pt x="0" y="1"/>
                    <a:pt x="1" y="1"/>
                  </a:cubicBezTo>
                  <a:cubicBezTo>
                    <a:pt x="2" y="0"/>
                    <a:pt x="3" y="2"/>
                    <a:pt x="4"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11" name="Freeform 2913"/>
            <p:cNvSpPr>
              <a:spLocks noChangeAspect="1"/>
            </p:cNvSpPr>
            <p:nvPr/>
          </p:nvSpPr>
          <p:spPr bwMode="auto">
            <a:xfrm>
              <a:off x="27503947" y="12674923"/>
              <a:ext cx="33298" cy="31992"/>
            </a:xfrm>
            <a:custGeom>
              <a:avLst/>
              <a:gdLst>
                <a:gd name="T0" fmla="*/ 4 w 4"/>
                <a:gd name="T1" fmla="*/ 3 h 4"/>
                <a:gd name="T2" fmla="*/ 4 w 4"/>
                <a:gd name="T3" fmla="*/ 5 h 4"/>
                <a:gd name="T4" fmla="*/ 1 w 4"/>
                <a:gd name="T5" fmla="*/ 4 h 4"/>
                <a:gd name="T6" fmla="*/ 1 w 4"/>
                <a:gd name="T7" fmla="*/ 0 h 4"/>
                <a:gd name="T8" fmla="*/ 4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3"/>
                    <a:pt x="4" y="4"/>
                    <a:pt x="3" y="4"/>
                  </a:cubicBezTo>
                  <a:cubicBezTo>
                    <a:pt x="2" y="4"/>
                    <a:pt x="1" y="3"/>
                    <a:pt x="1" y="3"/>
                  </a:cubicBezTo>
                  <a:cubicBezTo>
                    <a:pt x="1" y="2"/>
                    <a:pt x="0" y="0"/>
                    <a:pt x="1" y="0"/>
                  </a:cubicBezTo>
                  <a:cubicBezTo>
                    <a:pt x="2" y="0"/>
                    <a:pt x="2" y="1"/>
                    <a:pt x="3"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12" name="Freeform 2925"/>
            <p:cNvSpPr>
              <a:spLocks noChangeAspect="1"/>
            </p:cNvSpPr>
            <p:nvPr/>
          </p:nvSpPr>
          <p:spPr bwMode="auto">
            <a:xfrm>
              <a:off x="27920167" y="12291016"/>
              <a:ext cx="66595" cy="31992"/>
            </a:xfrm>
            <a:custGeom>
              <a:avLst/>
              <a:gdLst>
                <a:gd name="T0" fmla="*/ 5 w 8"/>
                <a:gd name="T1" fmla="*/ 5 h 4"/>
                <a:gd name="T2" fmla="*/ 0 w 8"/>
                <a:gd name="T3" fmla="*/ 3 h 4"/>
                <a:gd name="T4" fmla="*/ 6 w 8"/>
                <a:gd name="T5" fmla="*/ 0 h 4"/>
                <a:gd name="T6" fmla="*/ 10 w 8"/>
                <a:gd name="T7" fmla="*/ 3 h 4"/>
                <a:gd name="T8" fmla="*/ 5 w 8"/>
                <a:gd name="T9" fmla="*/ 5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4" y="4"/>
                  </a:moveTo>
                  <a:cubicBezTo>
                    <a:pt x="3" y="3"/>
                    <a:pt x="1" y="3"/>
                    <a:pt x="0" y="2"/>
                  </a:cubicBezTo>
                  <a:cubicBezTo>
                    <a:pt x="1" y="1"/>
                    <a:pt x="3" y="0"/>
                    <a:pt x="5" y="0"/>
                  </a:cubicBezTo>
                  <a:cubicBezTo>
                    <a:pt x="6" y="0"/>
                    <a:pt x="6" y="1"/>
                    <a:pt x="8" y="2"/>
                  </a:cubicBezTo>
                  <a:cubicBezTo>
                    <a:pt x="6" y="4"/>
                    <a:pt x="5" y="4"/>
                    <a:pt x="4"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13" name="Freeform 2926"/>
            <p:cNvSpPr>
              <a:spLocks noChangeAspect="1"/>
            </p:cNvSpPr>
            <p:nvPr/>
          </p:nvSpPr>
          <p:spPr bwMode="auto">
            <a:xfrm>
              <a:off x="28078333" y="13074827"/>
              <a:ext cx="957304" cy="319923"/>
            </a:xfrm>
            <a:custGeom>
              <a:avLst/>
              <a:gdLst>
                <a:gd name="T0" fmla="*/ 11 w 119"/>
                <a:gd name="T1" fmla="*/ 2 h 43"/>
                <a:gd name="T2" fmla="*/ 25 w 119"/>
                <a:gd name="T3" fmla="*/ 4 h 43"/>
                <a:gd name="T4" fmla="*/ 25 w 119"/>
                <a:gd name="T5" fmla="*/ 1 h 43"/>
                <a:gd name="T6" fmla="*/ 32 w 119"/>
                <a:gd name="T7" fmla="*/ 2 h 43"/>
                <a:gd name="T8" fmla="*/ 38 w 119"/>
                <a:gd name="T9" fmla="*/ 7 h 43"/>
                <a:gd name="T10" fmla="*/ 48 w 119"/>
                <a:gd name="T11" fmla="*/ 8 h 43"/>
                <a:gd name="T12" fmla="*/ 53 w 119"/>
                <a:gd name="T13" fmla="*/ 17 h 43"/>
                <a:gd name="T14" fmla="*/ 83 w 119"/>
                <a:gd name="T15" fmla="*/ 19 h 43"/>
                <a:gd name="T16" fmla="*/ 85 w 119"/>
                <a:gd name="T17" fmla="*/ 12 h 43"/>
                <a:gd name="T18" fmla="*/ 97 w 119"/>
                <a:gd name="T19" fmla="*/ 16 h 43"/>
                <a:gd name="T20" fmla="*/ 111 w 119"/>
                <a:gd name="T21" fmla="*/ 21 h 43"/>
                <a:gd name="T22" fmla="*/ 113 w 119"/>
                <a:gd name="T23" fmla="*/ 30 h 43"/>
                <a:gd name="T24" fmla="*/ 126 w 119"/>
                <a:gd name="T25" fmla="*/ 34 h 43"/>
                <a:gd name="T26" fmla="*/ 137 w 119"/>
                <a:gd name="T27" fmla="*/ 34 h 43"/>
                <a:gd name="T28" fmla="*/ 137 w 119"/>
                <a:gd name="T29" fmla="*/ 46 h 43"/>
                <a:gd name="T30" fmla="*/ 141 w 119"/>
                <a:gd name="T31" fmla="*/ 52 h 43"/>
                <a:gd name="T32" fmla="*/ 120 w 119"/>
                <a:gd name="T33" fmla="*/ 46 h 43"/>
                <a:gd name="T34" fmla="*/ 113 w 119"/>
                <a:gd name="T35" fmla="*/ 47 h 43"/>
                <a:gd name="T36" fmla="*/ 94 w 119"/>
                <a:gd name="T37" fmla="*/ 44 h 43"/>
                <a:gd name="T38" fmla="*/ 89 w 119"/>
                <a:gd name="T39" fmla="*/ 45 h 43"/>
                <a:gd name="T40" fmla="*/ 71 w 119"/>
                <a:gd name="T41" fmla="*/ 36 h 43"/>
                <a:gd name="T42" fmla="*/ 56 w 119"/>
                <a:gd name="T43" fmla="*/ 34 h 43"/>
                <a:gd name="T44" fmla="*/ 42 w 119"/>
                <a:gd name="T45" fmla="*/ 35 h 43"/>
                <a:gd name="T46" fmla="*/ 28 w 119"/>
                <a:gd name="T47" fmla="*/ 28 h 43"/>
                <a:gd name="T48" fmla="*/ 17 w 119"/>
                <a:gd name="T49" fmla="*/ 27 h 43"/>
                <a:gd name="T50" fmla="*/ 17 w 119"/>
                <a:gd name="T51" fmla="*/ 21 h 43"/>
                <a:gd name="T52" fmla="*/ 1 w 119"/>
                <a:gd name="T53" fmla="*/ 15 h 43"/>
                <a:gd name="T54" fmla="*/ 10 w 119"/>
                <a:gd name="T55" fmla="*/ 6 h 43"/>
                <a:gd name="T56" fmla="*/ 11 w 119"/>
                <a:gd name="T57" fmla="*/ 2 h 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9"/>
                <a:gd name="T88" fmla="*/ 0 h 43"/>
                <a:gd name="T89" fmla="*/ 119 w 119"/>
                <a:gd name="T90" fmla="*/ 43 h 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9" h="43">
                  <a:moveTo>
                    <a:pt x="9" y="2"/>
                  </a:moveTo>
                  <a:cubicBezTo>
                    <a:pt x="13" y="1"/>
                    <a:pt x="17" y="4"/>
                    <a:pt x="21" y="3"/>
                  </a:cubicBezTo>
                  <a:cubicBezTo>
                    <a:pt x="22" y="3"/>
                    <a:pt x="21" y="1"/>
                    <a:pt x="21" y="1"/>
                  </a:cubicBezTo>
                  <a:cubicBezTo>
                    <a:pt x="23" y="0"/>
                    <a:pt x="25" y="1"/>
                    <a:pt x="27" y="2"/>
                  </a:cubicBezTo>
                  <a:cubicBezTo>
                    <a:pt x="29" y="3"/>
                    <a:pt x="30" y="6"/>
                    <a:pt x="32" y="6"/>
                  </a:cubicBezTo>
                  <a:cubicBezTo>
                    <a:pt x="35" y="7"/>
                    <a:pt x="38" y="6"/>
                    <a:pt x="40" y="7"/>
                  </a:cubicBezTo>
                  <a:cubicBezTo>
                    <a:pt x="42" y="9"/>
                    <a:pt x="41" y="14"/>
                    <a:pt x="44" y="14"/>
                  </a:cubicBezTo>
                  <a:cubicBezTo>
                    <a:pt x="52" y="17"/>
                    <a:pt x="61" y="17"/>
                    <a:pt x="69" y="16"/>
                  </a:cubicBezTo>
                  <a:cubicBezTo>
                    <a:pt x="71" y="15"/>
                    <a:pt x="68" y="10"/>
                    <a:pt x="71" y="10"/>
                  </a:cubicBezTo>
                  <a:cubicBezTo>
                    <a:pt x="74" y="9"/>
                    <a:pt x="78" y="11"/>
                    <a:pt x="81" y="13"/>
                  </a:cubicBezTo>
                  <a:cubicBezTo>
                    <a:pt x="85" y="14"/>
                    <a:pt x="89" y="15"/>
                    <a:pt x="92" y="17"/>
                  </a:cubicBezTo>
                  <a:cubicBezTo>
                    <a:pt x="94" y="19"/>
                    <a:pt x="92" y="23"/>
                    <a:pt x="94" y="25"/>
                  </a:cubicBezTo>
                  <a:cubicBezTo>
                    <a:pt x="97" y="27"/>
                    <a:pt x="101" y="28"/>
                    <a:pt x="105" y="28"/>
                  </a:cubicBezTo>
                  <a:cubicBezTo>
                    <a:pt x="108" y="29"/>
                    <a:pt x="112" y="26"/>
                    <a:pt x="114" y="28"/>
                  </a:cubicBezTo>
                  <a:cubicBezTo>
                    <a:pt x="116" y="31"/>
                    <a:pt x="114" y="35"/>
                    <a:pt x="114" y="38"/>
                  </a:cubicBezTo>
                  <a:cubicBezTo>
                    <a:pt x="115" y="40"/>
                    <a:pt x="119" y="43"/>
                    <a:pt x="117" y="43"/>
                  </a:cubicBezTo>
                  <a:cubicBezTo>
                    <a:pt x="111" y="43"/>
                    <a:pt x="106" y="39"/>
                    <a:pt x="100" y="38"/>
                  </a:cubicBezTo>
                  <a:cubicBezTo>
                    <a:pt x="98" y="38"/>
                    <a:pt x="96" y="39"/>
                    <a:pt x="94" y="39"/>
                  </a:cubicBezTo>
                  <a:cubicBezTo>
                    <a:pt x="88" y="39"/>
                    <a:pt x="84" y="37"/>
                    <a:pt x="78" y="36"/>
                  </a:cubicBezTo>
                  <a:cubicBezTo>
                    <a:pt x="77" y="36"/>
                    <a:pt x="75" y="38"/>
                    <a:pt x="74" y="37"/>
                  </a:cubicBezTo>
                  <a:cubicBezTo>
                    <a:pt x="69" y="36"/>
                    <a:pt x="64" y="32"/>
                    <a:pt x="59" y="30"/>
                  </a:cubicBezTo>
                  <a:cubicBezTo>
                    <a:pt x="55" y="29"/>
                    <a:pt x="51" y="28"/>
                    <a:pt x="47" y="28"/>
                  </a:cubicBezTo>
                  <a:cubicBezTo>
                    <a:pt x="43" y="28"/>
                    <a:pt x="39" y="30"/>
                    <a:pt x="35" y="29"/>
                  </a:cubicBezTo>
                  <a:cubicBezTo>
                    <a:pt x="31" y="28"/>
                    <a:pt x="27" y="25"/>
                    <a:pt x="23" y="23"/>
                  </a:cubicBezTo>
                  <a:cubicBezTo>
                    <a:pt x="20" y="22"/>
                    <a:pt x="17" y="23"/>
                    <a:pt x="14" y="22"/>
                  </a:cubicBezTo>
                  <a:cubicBezTo>
                    <a:pt x="13" y="21"/>
                    <a:pt x="16" y="18"/>
                    <a:pt x="14" y="17"/>
                  </a:cubicBezTo>
                  <a:cubicBezTo>
                    <a:pt x="11" y="14"/>
                    <a:pt x="4" y="16"/>
                    <a:pt x="1" y="12"/>
                  </a:cubicBezTo>
                  <a:cubicBezTo>
                    <a:pt x="0" y="9"/>
                    <a:pt x="6" y="8"/>
                    <a:pt x="8" y="5"/>
                  </a:cubicBezTo>
                  <a:cubicBezTo>
                    <a:pt x="9" y="4"/>
                    <a:pt x="7" y="2"/>
                    <a:pt x="9" y="2"/>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14" name="Freeform 2927"/>
            <p:cNvSpPr>
              <a:spLocks noChangeAspect="1"/>
            </p:cNvSpPr>
            <p:nvPr/>
          </p:nvSpPr>
          <p:spPr bwMode="auto">
            <a:xfrm>
              <a:off x="28344712" y="11967080"/>
              <a:ext cx="1065522" cy="895784"/>
            </a:xfrm>
            <a:custGeom>
              <a:avLst/>
              <a:gdLst>
                <a:gd name="T0" fmla="*/ 136 w 133"/>
                <a:gd name="T1" fmla="*/ 11 h 122"/>
                <a:gd name="T2" fmla="*/ 135 w 133"/>
                <a:gd name="T3" fmla="*/ 19 h 122"/>
                <a:gd name="T4" fmla="*/ 134 w 133"/>
                <a:gd name="T5" fmla="*/ 36 h 122"/>
                <a:gd name="T6" fmla="*/ 153 w 133"/>
                <a:gd name="T7" fmla="*/ 54 h 122"/>
                <a:gd name="T8" fmla="*/ 151 w 133"/>
                <a:gd name="T9" fmla="*/ 60 h 122"/>
                <a:gd name="T10" fmla="*/ 140 w 133"/>
                <a:gd name="T11" fmla="*/ 61 h 122"/>
                <a:gd name="T12" fmla="*/ 133 w 133"/>
                <a:gd name="T13" fmla="*/ 69 h 122"/>
                <a:gd name="T14" fmla="*/ 132 w 133"/>
                <a:gd name="T15" fmla="*/ 87 h 122"/>
                <a:gd name="T16" fmla="*/ 115 w 133"/>
                <a:gd name="T17" fmla="*/ 102 h 122"/>
                <a:gd name="T18" fmla="*/ 118 w 133"/>
                <a:gd name="T19" fmla="*/ 118 h 122"/>
                <a:gd name="T20" fmla="*/ 115 w 133"/>
                <a:gd name="T21" fmla="*/ 126 h 122"/>
                <a:gd name="T22" fmla="*/ 106 w 133"/>
                <a:gd name="T23" fmla="*/ 136 h 122"/>
                <a:gd name="T24" fmla="*/ 87 w 133"/>
                <a:gd name="T25" fmla="*/ 134 h 122"/>
                <a:gd name="T26" fmla="*/ 74 w 133"/>
                <a:gd name="T27" fmla="*/ 134 h 122"/>
                <a:gd name="T28" fmla="*/ 69 w 133"/>
                <a:gd name="T29" fmla="*/ 132 h 122"/>
                <a:gd name="T30" fmla="*/ 63 w 133"/>
                <a:gd name="T31" fmla="*/ 132 h 122"/>
                <a:gd name="T32" fmla="*/ 45 w 133"/>
                <a:gd name="T33" fmla="*/ 135 h 122"/>
                <a:gd name="T34" fmla="*/ 45 w 133"/>
                <a:gd name="T35" fmla="*/ 123 h 122"/>
                <a:gd name="T36" fmla="*/ 29 w 133"/>
                <a:gd name="T37" fmla="*/ 124 h 122"/>
                <a:gd name="T38" fmla="*/ 22 w 133"/>
                <a:gd name="T39" fmla="*/ 112 h 122"/>
                <a:gd name="T40" fmla="*/ 18 w 133"/>
                <a:gd name="T41" fmla="*/ 96 h 122"/>
                <a:gd name="T42" fmla="*/ 12 w 133"/>
                <a:gd name="T43" fmla="*/ 87 h 122"/>
                <a:gd name="T44" fmla="*/ 7 w 133"/>
                <a:gd name="T45" fmla="*/ 79 h 122"/>
                <a:gd name="T46" fmla="*/ 1 w 133"/>
                <a:gd name="T47" fmla="*/ 66 h 122"/>
                <a:gd name="T48" fmla="*/ 10 w 133"/>
                <a:gd name="T49" fmla="*/ 38 h 122"/>
                <a:gd name="T50" fmla="*/ 17 w 133"/>
                <a:gd name="T51" fmla="*/ 48 h 122"/>
                <a:gd name="T52" fmla="*/ 30 w 133"/>
                <a:gd name="T53" fmla="*/ 59 h 122"/>
                <a:gd name="T54" fmla="*/ 48 w 133"/>
                <a:gd name="T55" fmla="*/ 57 h 122"/>
                <a:gd name="T56" fmla="*/ 54 w 133"/>
                <a:gd name="T57" fmla="*/ 49 h 122"/>
                <a:gd name="T58" fmla="*/ 63 w 133"/>
                <a:gd name="T59" fmla="*/ 50 h 122"/>
                <a:gd name="T60" fmla="*/ 74 w 133"/>
                <a:gd name="T61" fmla="*/ 54 h 122"/>
                <a:gd name="T62" fmla="*/ 88 w 133"/>
                <a:gd name="T63" fmla="*/ 49 h 122"/>
                <a:gd name="T64" fmla="*/ 97 w 133"/>
                <a:gd name="T65" fmla="*/ 29 h 122"/>
                <a:gd name="T66" fmla="*/ 104 w 133"/>
                <a:gd name="T67" fmla="*/ 5 h 122"/>
                <a:gd name="T68" fmla="*/ 121 w 133"/>
                <a:gd name="T69" fmla="*/ 5 h 122"/>
                <a:gd name="T70" fmla="*/ 137 w 133"/>
                <a:gd name="T71" fmla="*/ 6 h 1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122"/>
                <a:gd name="T110" fmla="*/ 133 w 133"/>
                <a:gd name="T111" fmla="*/ 122 h 1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122">
                  <a:moveTo>
                    <a:pt x="115" y="5"/>
                  </a:moveTo>
                  <a:cubicBezTo>
                    <a:pt x="115" y="6"/>
                    <a:pt x="115" y="8"/>
                    <a:pt x="114" y="9"/>
                  </a:cubicBezTo>
                  <a:cubicBezTo>
                    <a:pt x="112" y="11"/>
                    <a:pt x="108" y="8"/>
                    <a:pt x="107" y="10"/>
                  </a:cubicBezTo>
                  <a:cubicBezTo>
                    <a:pt x="107" y="13"/>
                    <a:pt x="111" y="14"/>
                    <a:pt x="113" y="16"/>
                  </a:cubicBezTo>
                  <a:cubicBezTo>
                    <a:pt x="115" y="21"/>
                    <a:pt x="119" y="25"/>
                    <a:pt x="118" y="29"/>
                  </a:cubicBezTo>
                  <a:cubicBezTo>
                    <a:pt x="118" y="31"/>
                    <a:pt x="112" y="28"/>
                    <a:pt x="112" y="30"/>
                  </a:cubicBezTo>
                  <a:cubicBezTo>
                    <a:pt x="112" y="33"/>
                    <a:pt x="115" y="35"/>
                    <a:pt x="118" y="37"/>
                  </a:cubicBezTo>
                  <a:cubicBezTo>
                    <a:pt x="121" y="40"/>
                    <a:pt x="125" y="43"/>
                    <a:pt x="128" y="45"/>
                  </a:cubicBezTo>
                  <a:cubicBezTo>
                    <a:pt x="130" y="46"/>
                    <a:pt x="133" y="44"/>
                    <a:pt x="133" y="46"/>
                  </a:cubicBezTo>
                  <a:cubicBezTo>
                    <a:pt x="132" y="48"/>
                    <a:pt x="129" y="50"/>
                    <a:pt x="126" y="50"/>
                  </a:cubicBezTo>
                  <a:cubicBezTo>
                    <a:pt x="123" y="50"/>
                    <a:pt x="120" y="46"/>
                    <a:pt x="116" y="47"/>
                  </a:cubicBezTo>
                  <a:cubicBezTo>
                    <a:pt x="115" y="47"/>
                    <a:pt x="117" y="50"/>
                    <a:pt x="117" y="51"/>
                  </a:cubicBezTo>
                  <a:cubicBezTo>
                    <a:pt x="116" y="52"/>
                    <a:pt x="114" y="50"/>
                    <a:pt x="113" y="51"/>
                  </a:cubicBezTo>
                  <a:cubicBezTo>
                    <a:pt x="112" y="53"/>
                    <a:pt x="111" y="56"/>
                    <a:pt x="111" y="58"/>
                  </a:cubicBezTo>
                  <a:cubicBezTo>
                    <a:pt x="110" y="61"/>
                    <a:pt x="110" y="64"/>
                    <a:pt x="110" y="66"/>
                  </a:cubicBezTo>
                  <a:cubicBezTo>
                    <a:pt x="110" y="69"/>
                    <a:pt x="112" y="71"/>
                    <a:pt x="110" y="73"/>
                  </a:cubicBezTo>
                  <a:cubicBezTo>
                    <a:pt x="108" y="76"/>
                    <a:pt x="105" y="76"/>
                    <a:pt x="102" y="78"/>
                  </a:cubicBezTo>
                  <a:cubicBezTo>
                    <a:pt x="100" y="80"/>
                    <a:pt x="97" y="82"/>
                    <a:pt x="96" y="85"/>
                  </a:cubicBezTo>
                  <a:cubicBezTo>
                    <a:pt x="96" y="88"/>
                    <a:pt x="98" y="91"/>
                    <a:pt x="99" y="93"/>
                  </a:cubicBezTo>
                  <a:cubicBezTo>
                    <a:pt x="99" y="95"/>
                    <a:pt x="100" y="97"/>
                    <a:pt x="99" y="99"/>
                  </a:cubicBezTo>
                  <a:cubicBezTo>
                    <a:pt x="99" y="100"/>
                    <a:pt x="97" y="98"/>
                    <a:pt x="96" y="99"/>
                  </a:cubicBezTo>
                  <a:cubicBezTo>
                    <a:pt x="95" y="101"/>
                    <a:pt x="97" y="103"/>
                    <a:pt x="96" y="105"/>
                  </a:cubicBezTo>
                  <a:cubicBezTo>
                    <a:pt x="96" y="106"/>
                    <a:pt x="93" y="104"/>
                    <a:pt x="92" y="105"/>
                  </a:cubicBezTo>
                  <a:cubicBezTo>
                    <a:pt x="91" y="108"/>
                    <a:pt x="92" y="112"/>
                    <a:pt x="89" y="114"/>
                  </a:cubicBezTo>
                  <a:cubicBezTo>
                    <a:pt x="85" y="118"/>
                    <a:pt x="80" y="122"/>
                    <a:pt x="75" y="121"/>
                  </a:cubicBezTo>
                  <a:cubicBezTo>
                    <a:pt x="72" y="121"/>
                    <a:pt x="75" y="114"/>
                    <a:pt x="73" y="112"/>
                  </a:cubicBezTo>
                  <a:cubicBezTo>
                    <a:pt x="72" y="110"/>
                    <a:pt x="69" y="110"/>
                    <a:pt x="67" y="110"/>
                  </a:cubicBezTo>
                  <a:cubicBezTo>
                    <a:pt x="65" y="110"/>
                    <a:pt x="64" y="113"/>
                    <a:pt x="62" y="112"/>
                  </a:cubicBezTo>
                  <a:cubicBezTo>
                    <a:pt x="61" y="112"/>
                    <a:pt x="62" y="110"/>
                    <a:pt x="61" y="109"/>
                  </a:cubicBezTo>
                  <a:cubicBezTo>
                    <a:pt x="60" y="108"/>
                    <a:pt x="59" y="110"/>
                    <a:pt x="58" y="110"/>
                  </a:cubicBezTo>
                  <a:cubicBezTo>
                    <a:pt x="57" y="109"/>
                    <a:pt x="57" y="106"/>
                    <a:pt x="56" y="106"/>
                  </a:cubicBezTo>
                  <a:cubicBezTo>
                    <a:pt x="54" y="106"/>
                    <a:pt x="55" y="109"/>
                    <a:pt x="53" y="110"/>
                  </a:cubicBezTo>
                  <a:cubicBezTo>
                    <a:pt x="51" y="111"/>
                    <a:pt x="48" y="112"/>
                    <a:pt x="46" y="112"/>
                  </a:cubicBezTo>
                  <a:cubicBezTo>
                    <a:pt x="43" y="113"/>
                    <a:pt x="41" y="113"/>
                    <a:pt x="38" y="113"/>
                  </a:cubicBezTo>
                  <a:cubicBezTo>
                    <a:pt x="38" y="112"/>
                    <a:pt x="38" y="111"/>
                    <a:pt x="38" y="110"/>
                  </a:cubicBezTo>
                  <a:cubicBezTo>
                    <a:pt x="38" y="107"/>
                    <a:pt x="40" y="104"/>
                    <a:pt x="38" y="103"/>
                  </a:cubicBezTo>
                  <a:cubicBezTo>
                    <a:pt x="36" y="101"/>
                    <a:pt x="33" y="105"/>
                    <a:pt x="31" y="105"/>
                  </a:cubicBezTo>
                  <a:cubicBezTo>
                    <a:pt x="29" y="105"/>
                    <a:pt x="26" y="104"/>
                    <a:pt x="24" y="104"/>
                  </a:cubicBezTo>
                  <a:cubicBezTo>
                    <a:pt x="23" y="103"/>
                    <a:pt x="21" y="105"/>
                    <a:pt x="20" y="104"/>
                  </a:cubicBezTo>
                  <a:cubicBezTo>
                    <a:pt x="18" y="101"/>
                    <a:pt x="18" y="97"/>
                    <a:pt x="18" y="94"/>
                  </a:cubicBezTo>
                  <a:cubicBezTo>
                    <a:pt x="17" y="92"/>
                    <a:pt x="18" y="89"/>
                    <a:pt x="17" y="86"/>
                  </a:cubicBezTo>
                  <a:cubicBezTo>
                    <a:pt x="17" y="84"/>
                    <a:pt x="16" y="82"/>
                    <a:pt x="15" y="80"/>
                  </a:cubicBezTo>
                  <a:cubicBezTo>
                    <a:pt x="14" y="79"/>
                    <a:pt x="11" y="80"/>
                    <a:pt x="10" y="78"/>
                  </a:cubicBezTo>
                  <a:cubicBezTo>
                    <a:pt x="9" y="77"/>
                    <a:pt x="11" y="75"/>
                    <a:pt x="10" y="73"/>
                  </a:cubicBezTo>
                  <a:cubicBezTo>
                    <a:pt x="9" y="72"/>
                    <a:pt x="6" y="75"/>
                    <a:pt x="6" y="73"/>
                  </a:cubicBezTo>
                  <a:cubicBezTo>
                    <a:pt x="4" y="71"/>
                    <a:pt x="5" y="68"/>
                    <a:pt x="6" y="66"/>
                  </a:cubicBezTo>
                  <a:cubicBezTo>
                    <a:pt x="6" y="64"/>
                    <a:pt x="8" y="62"/>
                    <a:pt x="8" y="60"/>
                  </a:cubicBezTo>
                  <a:cubicBezTo>
                    <a:pt x="7" y="57"/>
                    <a:pt x="2" y="58"/>
                    <a:pt x="1" y="55"/>
                  </a:cubicBezTo>
                  <a:cubicBezTo>
                    <a:pt x="0" y="51"/>
                    <a:pt x="1" y="46"/>
                    <a:pt x="2" y="41"/>
                  </a:cubicBezTo>
                  <a:cubicBezTo>
                    <a:pt x="3" y="38"/>
                    <a:pt x="6" y="35"/>
                    <a:pt x="8" y="32"/>
                  </a:cubicBezTo>
                  <a:cubicBezTo>
                    <a:pt x="9" y="32"/>
                    <a:pt x="11" y="32"/>
                    <a:pt x="12" y="32"/>
                  </a:cubicBezTo>
                  <a:cubicBezTo>
                    <a:pt x="13" y="35"/>
                    <a:pt x="12" y="38"/>
                    <a:pt x="14" y="40"/>
                  </a:cubicBezTo>
                  <a:cubicBezTo>
                    <a:pt x="16" y="43"/>
                    <a:pt x="20" y="44"/>
                    <a:pt x="23" y="46"/>
                  </a:cubicBezTo>
                  <a:cubicBezTo>
                    <a:pt x="24" y="47"/>
                    <a:pt x="24" y="49"/>
                    <a:pt x="25" y="49"/>
                  </a:cubicBezTo>
                  <a:cubicBezTo>
                    <a:pt x="27" y="49"/>
                    <a:pt x="29" y="47"/>
                    <a:pt x="31" y="46"/>
                  </a:cubicBezTo>
                  <a:cubicBezTo>
                    <a:pt x="34" y="46"/>
                    <a:pt x="37" y="48"/>
                    <a:pt x="40" y="48"/>
                  </a:cubicBezTo>
                  <a:cubicBezTo>
                    <a:pt x="42" y="47"/>
                    <a:pt x="44" y="46"/>
                    <a:pt x="45" y="45"/>
                  </a:cubicBezTo>
                  <a:cubicBezTo>
                    <a:pt x="46" y="44"/>
                    <a:pt x="44" y="41"/>
                    <a:pt x="45" y="41"/>
                  </a:cubicBezTo>
                  <a:cubicBezTo>
                    <a:pt x="48" y="39"/>
                    <a:pt x="51" y="40"/>
                    <a:pt x="54" y="40"/>
                  </a:cubicBezTo>
                  <a:cubicBezTo>
                    <a:pt x="54" y="40"/>
                    <a:pt x="53" y="42"/>
                    <a:pt x="53" y="42"/>
                  </a:cubicBezTo>
                  <a:cubicBezTo>
                    <a:pt x="54" y="43"/>
                    <a:pt x="55" y="41"/>
                    <a:pt x="57" y="41"/>
                  </a:cubicBezTo>
                  <a:cubicBezTo>
                    <a:pt x="59" y="42"/>
                    <a:pt x="60" y="45"/>
                    <a:pt x="62" y="45"/>
                  </a:cubicBezTo>
                  <a:cubicBezTo>
                    <a:pt x="64" y="44"/>
                    <a:pt x="64" y="41"/>
                    <a:pt x="66" y="41"/>
                  </a:cubicBezTo>
                  <a:cubicBezTo>
                    <a:pt x="69" y="40"/>
                    <a:pt x="72" y="42"/>
                    <a:pt x="74" y="41"/>
                  </a:cubicBezTo>
                  <a:cubicBezTo>
                    <a:pt x="75" y="40"/>
                    <a:pt x="73" y="38"/>
                    <a:pt x="74" y="36"/>
                  </a:cubicBezTo>
                  <a:cubicBezTo>
                    <a:pt x="76" y="32"/>
                    <a:pt x="79" y="28"/>
                    <a:pt x="81" y="24"/>
                  </a:cubicBezTo>
                  <a:cubicBezTo>
                    <a:pt x="83" y="21"/>
                    <a:pt x="86" y="18"/>
                    <a:pt x="87" y="15"/>
                  </a:cubicBezTo>
                  <a:cubicBezTo>
                    <a:pt x="88" y="11"/>
                    <a:pt x="85" y="7"/>
                    <a:pt x="87" y="4"/>
                  </a:cubicBezTo>
                  <a:cubicBezTo>
                    <a:pt x="89" y="1"/>
                    <a:pt x="93" y="1"/>
                    <a:pt x="96" y="1"/>
                  </a:cubicBezTo>
                  <a:cubicBezTo>
                    <a:pt x="98" y="0"/>
                    <a:pt x="99" y="3"/>
                    <a:pt x="101" y="4"/>
                  </a:cubicBezTo>
                  <a:cubicBezTo>
                    <a:pt x="103" y="4"/>
                    <a:pt x="106" y="2"/>
                    <a:pt x="108" y="2"/>
                  </a:cubicBezTo>
                  <a:cubicBezTo>
                    <a:pt x="111" y="3"/>
                    <a:pt x="113" y="4"/>
                    <a:pt x="115" y="5"/>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15" name="Freeform 2928"/>
            <p:cNvSpPr>
              <a:spLocks noChangeAspect="1"/>
            </p:cNvSpPr>
            <p:nvPr/>
          </p:nvSpPr>
          <p:spPr bwMode="auto">
            <a:xfrm>
              <a:off x="28852500" y="13186800"/>
              <a:ext cx="124869" cy="47988"/>
            </a:xfrm>
            <a:custGeom>
              <a:avLst/>
              <a:gdLst>
                <a:gd name="T0" fmla="*/ 1 w 16"/>
                <a:gd name="T1" fmla="*/ 1 h 6"/>
                <a:gd name="T2" fmla="*/ 18 w 16"/>
                <a:gd name="T3" fmla="*/ 1 h 6"/>
                <a:gd name="T4" fmla="*/ 14 w 16"/>
                <a:gd name="T5" fmla="*/ 5 h 6"/>
                <a:gd name="T6" fmla="*/ 4 w 16"/>
                <a:gd name="T7" fmla="*/ 7 h 6"/>
                <a:gd name="T8" fmla="*/ 1 w 16"/>
                <a:gd name="T9" fmla="*/ 1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1" y="1"/>
                  </a:moveTo>
                  <a:cubicBezTo>
                    <a:pt x="5" y="0"/>
                    <a:pt x="10" y="0"/>
                    <a:pt x="15" y="1"/>
                  </a:cubicBezTo>
                  <a:cubicBezTo>
                    <a:pt x="16" y="1"/>
                    <a:pt x="13" y="4"/>
                    <a:pt x="12" y="4"/>
                  </a:cubicBezTo>
                  <a:cubicBezTo>
                    <a:pt x="9" y="5"/>
                    <a:pt x="6" y="6"/>
                    <a:pt x="3" y="5"/>
                  </a:cubicBezTo>
                  <a:cubicBezTo>
                    <a:pt x="1" y="5"/>
                    <a:pt x="0" y="2"/>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16" name="Freeform 2929"/>
            <p:cNvSpPr>
              <a:spLocks noChangeAspect="1"/>
            </p:cNvSpPr>
            <p:nvPr/>
          </p:nvSpPr>
          <p:spPr bwMode="auto">
            <a:xfrm>
              <a:off x="29460184" y="12283020"/>
              <a:ext cx="682601" cy="775810"/>
            </a:xfrm>
            <a:custGeom>
              <a:avLst/>
              <a:gdLst>
                <a:gd name="T0" fmla="*/ 97 w 85"/>
                <a:gd name="T1" fmla="*/ 4 h 106"/>
                <a:gd name="T2" fmla="*/ 89 w 85"/>
                <a:gd name="T3" fmla="*/ 17 h 106"/>
                <a:gd name="T4" fmla="*/ 72 w 85"/>
                <a:gd name="T5" fmla="*/ 24 h 106"/>
                <a:gd name="T6" fmla="*/ 48 w 85"/>
                <a:gd name="T7" fmla="*/ 22 h 106"/>
                <a:gd name="T8" fmla="*/ 35 w 85"/>
                <a:gd name="T9" fmla="*/ 23 h 106"/>
                <a:gd name="T10" fmla="*/ 23 w 85"/>
                <a:gd name="T11" fmla="*/ 23 h 106"/>
                <a:gd name="T12" fmla="*/ 31 w 85"/>
                <a:gd name="T13" fmla="*/ 54 h 106"/>
                <a:gd name="T14" fmla="*/ 44 w 85"/>
                <a:gd name="T15" fmla="*/ 43 h 106"/>
                <a:gd name="T16" fmla="*/ 64 w 85"/>
                <a:gd name="T17" fmla="*/ 40 h 106"/>
                <a:gd name="T18" fmla="*/ 70 w 85"/>
                <a:gd name="T19" fmla="*/ 46 h 106"/>
                <a:gd name="T20" fmla="*/ 55 w 85"/>
                <a:gd name="T21" fmla="*/ 55 h 106"/>
                <a:gd name="T22" fmla="*/ 40 w 85"/>
                <a:gd name="T23" fmla="*/ 60 h 106"/>
                <a:gd name="T24" fmla="*/ 54 w 85"/>
                <a:gd name="T25" fmla="*/ 79 h 106"/>
                <a:gd name="T26" fmla="*/ 56 w 85"/>
                <a:gd name="T27" fmla="*/ 95 h 106"/>
                <a:gd name="T28" fmla="*/ 50 w 85"/>
                <a:gd name="T29" fmla="*/ 104 h 106"/>
                <a:gd name="T30" fmla="*/ 41 w 85"/>
                <a:gd name="T31" fmla="*/ 113 h 106"/>
                <a:gd name="T32" fmla="*/ 35 w 85"/>
                <a:gd name="T33" fmla="*/ 93 h 106"/>
                <a:gd name="T34" fmla="*/ 37 w 85"/>
                <a:gd name="T35" fmla="*/ 79 h 106"/>
                <a:gd name="T36" fmla="*/ 23 w 85"/>
                <a:gd name="T37" fmla="*/ 79 h 106"/>
                <a:gd name="T38" fmla="*/ 24 w 85"/>
                <a:gd name="T39" fmla="*/ 98 h 106"/>
                <a:gd name="T40" fmla="*/ 22 w 85"/>
                <a:gd name="T41" fmla="*/ 113 h 106"/>
                <a:gd name="T42" fmla="*/ 22 w 85"/>
                <a:gd name="T43" fmla="*/ 127 h 106"/>
                <a:gd name="T44" fmla="*/ 7 w 85"/>
                <a:gd name="T45" fmla="*/ 120 h 106"/>
                <a:gd name="T46" fmla="*/ 11 w 85"/>
                <a:gd name="T47" fmla="*/ 87 h 106"/>
                <a:gd name="T48" fmla="*/ 2 w 85"/>
                <a:gd name="T49" fmla="*/ 86 h 106"/>
                <a:gd name="T50" fmla="*/ 10 w 85"/>
                <a:gd name="T51" fmla="*/ 67 h 106"/>
                <a:gd name="T52" fmla="*/ 14 w 85"/>
                <a:gd name="T53" fmla="*/ 41 h 106"/>
                <a:gd name="T54" fmla="*/ 17 w 85"/>
                <a:gd name="T55" fmla="*/ 30 h 106"/>
                <a:gd name="T56" fmla="*/ 24 w 85"/>
                <a:gd name="T57" fmla="*/ 12 h 106"/>
                <a:gd name="T58" fmla="*/ 30 w 85"/>
                <a:gd name="T59" fmla="*/ 6 h 106"/>
                <a:gd name="T60" fmla="*/ 43 w 85"/>
                <a:gd name="T61" fmla="*/ 10 h 106"/>
                <a:gd name="T62" fmla="*/ 62 w 85"/>
                <a:gd name="T63" fmla="*/ 13 h 106"/>
                <a:gd name="T64" fmla="*/ 84 w 85"/>
                <a:gd name="T65" fmla="*/ 11 h 106"/>
                <a:gd name="T66" fmla="*/ 96 w 85"/>
                <a:gd name="T67" fmla="*/ 1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
                <a:gd name="T103" fmla="*/ 0 h 106"/>
                <a:gd name="T104" fmla="*/ 85 w 85"/>
                <a:gd name="T105" fmla="*/ 106 h 1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 h="106">
                  <a:moveTo>
                    <a:pt x="84" y="1"/>
                  </a:moveTo>
                  <a:cubicBezTo>
                    <a:pt x="85" y="2"/>
                    <a:pt x="82" y="2"/>
                    <a:pt x="81" y="3"/>
                  </a:cubicBezTo>
                  <a:cubicBezTo>
                    <a:pt x="80" y="5"/>
                    <a:pt x="81" y="8"/>
                    <a:pt x="80" y="9"/>
                  </a:cubicBezTo>
                  <a:cubicBezTo>
                    <a:pt x="79" y="11"/>
                    <a:pt x="75" y="12"/>
                    <a:pt x="74" y="14"/>
                  </a:cubicBezTo>
                  <a:cubicBezTo>
                    <a:pt x="73" y="15"/>
                    <a:pt x="75" y="18"/>
                    <a:pt x="74" y="19"/>
                  </a:cubicBezTo>
                  <a:cubicBezTo>
                    <a:pt x="69" y="21"/>
                    <a:pt x="64" y="20"/>
                    <a:pt x="60" y="20"/>
                  </a:cubicBezTo>
                  <a:cubicBezTo>
                    <a:pt x="57" y="20"/>
                    <a:pt x="55" y="18"/>
                    <a:pt x="53" y="17"/>
                  </a:cubicBezTo>
                  <a:cubicBezTo>
                    <a:pt x="49" y="17"/>
                    <a:pt x="45" y="18"/>
                    <a:pt x="40" y="18"/>
                  </a:cubicBezTo>
                  <a:cubicBezTo>
                    <a:pt x="39" y="18"/>
                    <a:pt x="38" y="16"/>
                    <a:pt x="36" y="16"/>
                  </a:cubicBezTo>
                  <a:cubicBezTo>
                    <a:pt x="34" y="16"/>
                    <a:pt x="32" y="18"/>
                    <a:pt x="29" y="19"/>
                  </a:cubicBezTo>
                  <a:cubicBezTo>
                    <a:pt x="27" y="19"/>
                    <a:pt x="25" y="17"/>
                    <a:pt x="22" y="17"/>
                  </a:cubicBezTo>
                  <a:cubicBezTo>
                    <a:pt x="21" y="17"/>
                    <a:pt x="19" y="18"/>
                    <a:pt x="19" y="19"/>
                  </a:cubicBezTo>
                  <a:cubicBezTo>
                    <a:pt x="18" y="24"/>
                    <a:pt x="18" y="29"/>
                    <a:pt x="19" y="34"/>
                  </a:cubicBezTo>
                  <a:cubicBezTo>
                    <a:pt x="20" y="38"/>
                    <a:pt x="22" y="43"/>
                    <a:pt x="26" y="45"/>
                  </a:cubicBezTo>
                  <a:cubicBezTo>
                    <a:pt x="28" y="46"/>
                    <a:pt x="30" y="44"/>
                    <a:pt x="32" y="43"/>
                  </a:cubicBezTo>
                  <a:cubicBezTo>
                    <a:pt x="34" y="41"/>
                    <a:pt x="35" y="38"/>
                    <a:pt x="37" y="36"/>
                  </a:cubicBezTo>
                  <a:cubicBezTo>
                    <a:pt x="39" y="35"/>
                    <a:pt x="42" y="36"/>
                    <a:pt x="45" y="36"/>
                  </a:cubicBezTo>
                  <a:cubicBezTo>
                    <a:pt x="47" y="35"/>
                    <a:pt x="50" y="33"/>
                    <a:pt x="53" y="33"/>
                  </a:cubicBezTo>
                  <a:cubicBezTo>
                    <a:pt x="55" y="32"/>
                    <a:pt x="58" y="31"/>
                    <a:pt x="60" y="33"/>
                  </a:cubicBezTo>
                  <a:cubicBezTo>
                    <a:pt x="61" y="34"/>
                    <a:pt x="60" y="37"/>
                    <a:pt x="58" y="38"/>
                  </a:cubicBezTo>
                  <a:cubicBezTo>
                    <a:pt x="56" y="40"/>
                    <a:pt x="53" y="37"/>
                    <a:pt x="51" y="38"/>
                  </a:cubicBezTo>
                  <a:cubicBezTo>
                    <a:pt x="49" y="40"/>
                    <a:pt x="48" y="44"/>
                    <a:pt x="46" y="46"/>
                  </a:cubicBezTo>
                  <a:cubicBezTo>
                    <a:pt x="43" y="49"/>
                    <a:pt x="41" y="51"/>
                    <a:pt x="37" y="52"/>
                  </a:cubicBezTo>
                  <a:cubicBezTo>
                    <a:pt x="36" y="52"/>
                    <a:pt x="34" y="49"/>
                    <a:pt x="33" y="50"/>
                  </a:cubicBezTo>
                  <a:cubicBezTo>
                    <a:pt x="32" y="50"/>
                    <a:pt x="33" y="52"/>
                    <a:pt x="34" y="52"/>
                  </a:cubicBezTo>
                  <a:cubicBezTo>
                    <a:pt x="37" y="57"/>
                    <a:pt x="41" y="61"/>
                    <a:pt x="45" y="66"/>
                  </a:cubicBezTo>
                  <a:cubicBezTo>
                    <a:pt x="46" y="68"/>
                    <a:pt x="48" y="69"/>
                    <a:pt x="49" y="71"/>
                  </a:cubicBezTo>
                  <a:cubicBezTo>
                    <a:pt x="49" y="74"/>
                    <a:pt x="46" y="76"/>
                    <a:pt x="47" y="79"/>
                  </a:cubicBezTo>
                  <a:cubicBezTo>
                    <a:pt x="48" y="82"/>
                    <a:pt x="54" y="84"/>
                    <a:pt x="52" y="86"/>
                  </a:cubicBezTo>
                  <a:cubicBezTo>
                    <a:pt x="51" y="89"/>
                    <a:pt x="45" y="85"/>
                    <a:pt x="42" y="87"/>
                  </a:cubicBezTo>
                  <a:cubicBezTo>
                    <a:pt x="40" y="89"/>
                    <a:pt x="43" y="94"/>
                    <a:pt x="41" y="96"/>
                  </a:cubicBezTo>
                  <a:cubicBezTo>
                    <a:pt x="39" y="97"/>
                    <a:pt x="35" y="96"/>
                    <a:pt x="34" y="94"/>
                  </a:cubicBezTo>
                  <a:cubicBezTo>
                    <a:pt x="33" y="90"/>
                    <a:pt x="38" y="86"/>
                    <a:pt x="37" y="82"/>
                  </a:cubicBezTo>
                  <a:cubicBezTo>
                    <a:pt x="36" y="79"/>
                    <a:pt x="32" y="80"/>
                    <a:pt x="29" y="78"/>
                  </a:cubicBezTo>
                  <a:cubicBezTo>
                    <a:pt x="28" y="77"/>
                    <a:pt x="26" y="76"/>
                    <a:pt x="26" y="74"/>
                  </a:cubicBezTo>
                  <a:cubicBezTo>
                    <a:pt x="27" y="71"/>
                    <a:pt x="31" y="69"/>
                    <a:pt x="31" y="66"/>
                  </a:cubicBezTo>
                  <a:cubicBezTo>
                    <a:pt x="32" y="65"/>
                    <a:pt x="29" y="62"/>
                    <a:pt x="28" y="62"/>
                  </a:cubicBezTo>
                  <a:cubicBezTo>
                    <a:pt x="24" y="62"/>
                    <a:pt x="21" y="64"/>
                    <a:pt x="19" y="66"/>
                  </a:cubicBezTo>
                  <a:cubicBezTo>
                    <a:pt x="18" y="68"/>
                    <a:pt x="21" y="70"/>
                    <a:pt x="21" y="72"/>
                  </a:cubicBezTo>
                  <a:cubicBezTo>
                    <a:pt x="21" y="75"/>
                    <a:pt x="20" y="78"/>
                    <a:pt x="20" y="82"/>
                  </a:cubicBezTo>
                  <a:cubicBezTo>
                    <a:pt x="20" y="84"/>
                    <a:pt x="22" y="87"/>
                    <a:pt x="21" y="89"/>
                  </a:cubicBezTo>
                  <a:cubicBezTo>
                    <a:pt x="21" y="91"/>
                    <a:pt x="19" y="92"/>
                    <a:pt x="18" y="94"/>
                  </a:cubicBezTo>
                  <a:cubicBezTo>
                    <a:pt x="18" y="98"/>
                    <a:pt x="21" y="101"/>
                    <a:pt x="21" y="105"/>
                  </a:cubicBezTo>
                  <a:cubicBezTo>
                    <a:pt x="21" y="106"/>
                    <a:pt x="19" y="106"/>
                    <a:pt x="18" y="106"/>
                  </a:cubicBezTo>
                  <a:cubicBezTo>
                    <a:pt x="15" y="106"/>
                    <a:pt x="11" y="106"/>
                    <a:pt x="8" y="105"/>
                  </a:cubicBezTo>
                  <a:cubicBezTo>
                    <a:pt x="7" y="104"/>
                    <a:pt x="6" y="102"/>
                    <a:pt x="6" y="100"/>
                  </a:cubicBezTo>
                  <a:cubicBezTo>
                    <a:pt x="7" y="95"/>
                    <a:pt x="11" y="90"/>
                    <a:pt x="11" y="84"/>
                  </a:cubicBezTo>
                  <a:cubicBezTo>
                    <a:pt x="12" y="80"/>
                    <a:pt x="11" y="76"/>
                    <a:pt x="9" y="73"/>
                  </a:cubicBezTo>
                  <a:cubicBezTo>
                    <a:pt x="8" y="71"/>
                    <a:pt x="6" y="74"/>
                    <a:pt x="4" y="74"/>
                  </a:cubicBezTo>
                  <a:cubicBezTo>
                    <a:pt x="3" y="74"/>
                    <a:pt x="2" y="73"/>
                    <a:pt x="2" y="72"/>
                  </a:cubicBezTo>
                  <a:cubicBezTo>
                    <a:pt x="1" y="68"/>
                    <a:pt x="0" y="65"/>
                    <a:pt x="1" y="62"/>
                  </a:cubicBezTo>
                  <a:cubicBezTo>
                    <a:pt x="2" y="59"/>
                    <a:pt x="7" y="59"/>
                    <a:pt x="8" y="56"/>
                  </a:cubicBezTo>
                  <a:cubicBezTo>
                    <a:pt x="9" y="52"/>
                    <a:pt x="8" y="46"/>
                    <a:pt x="9" y="42"/>
                  </a:cubicBezTo>
                  <a:cubicBezTo>
                    <a:pt x="9" y="39"/>
                    <a:pt x="10" y="36"/>
                    <a:pt x="12" y="34"/>
                  </a:cubicBezTo>
                  <a:cubicBezTo>
                    <a:pt x="14" y="33"/>
                    <a:pt x="16" y="37"/>
                    <a:pt x="16" y="36"/>
                  </a:cubicBezTo>
                  <a:cubicBezTo>
                    <a:pt x="17" y="32"/>
                    <a:pt x="15" y="28"/>
                    <a:pt x="14" y="25"/>
                  </a:cubicBezTo>
                  <a:cubicBezTo>
                    <a:pt x="14" y="22"/>
                    <a:pt x="12" y="20"/>
                    <a:pt x="13" y="18"/>
                  </a:cubicBezTo>
                  <a:cubicBezTo>
                    <a:pt x="14" y="15"/>
                    <a:pt x="17" y="11"/>
                    <a:pt x="20" y="10"/>
                  </a:cubicBezTo>
                  <a:cubicBezTo>
                    <a:pt x="22" y="9"/>
                    <a:pt x="24" y="14"/>
                    <a:pt x="25" y="13"/>
                  </a:cubicBezTo>
                  <a:cubicBezTo>
                    <a:pt x="27" y="11"/>
                    <a:pt x="23" y="6"/>
                    <a:pt x="25" y="5"/>
                  </a:cubicBezTo>
                  <a:cubicBezTo>
                    <a:pt x="27" y="3"/>
                    <a:pt x="32" y="4"/>
                    <a:pt x="35" y="5"/>
                  </a:cubicBezTo>
                  <a:cubicBezTo>
                    <a:pt x="36" y="5"/>
                    <a:pt x="35" y="8"/>
                    <a:pt x="36" y="8"/>
                  </a:cubicBezTo>
                  <a:cubicBezTo>
                    <a:pt x="40" y="9"/>
                    <a:pt x="44" y="8"/>
                    <a:pt x="48" y="8"/>
                  </a:cubicBezTo>
                  <a:cubicBezTo>
                    <a:pt x="49" y="9"/>
                    <a:pt x="51" y="11"/>
                    <a:pt x="52" y="11"/>
                  </a:cubicBezTo>
                  <a:cubicBezTo>
                    <a:pt x="54" y="12"/>
                    <a:pt x="55" y="9"/>
                    <a:pt x="57" y="9"/>
                  </a:cubicBezTo>
                  <a:cubicBezTo>
                    <a:pt x="61" y="9"/>
                    <a:pt x="66" y="11"/>
                    <a:pt x="70" y="9"/>
                  </a:cubicBezTo>
                  <a:cubicBezTo>
                    <a:pt x="72" y="8"/>
                    <a:pt x="73" y="5"/>
                    <a:pt x="74" y="3"/>
                  </a:cubicBezTo>
                  <a:cubicBezTo>
                    <a:pt x="76" y="2"/>
                    <a:pt x="78" y="1"/>
                    <a:pt x="80" y="1"/>
                  </a:cubicBezTo>
                  <a:cubicBezTo>
                    <a:pt x="81" y="1"/>
                    <a:pt x="84" y="0"/>
                    <a:pt x="84" y="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17" name="Freeform 2930"/>
            <p:cNvSpPr>
              <a:spLocks noChangeAspect="1"/>
            </p:cNvSpPr>
            <p:nvPr/>
          </p:nvSpPr>
          <p:spPr bwMode="auto">
            <a:xfrm>
              <a:off x="29185476" y="12810893"/>
              <a:ext cx="33298" cy="79981"/>
            </a:xfrm>
            <a:custGeom>
              <a:avLst/>
              <a:gdLst>
                <a:gd name="T0" fmla="*/ 5 w 5"/>
                <a:gd name="T1" fmla="*/ 0 h 11"/>
                <a:gd name="T2" fmla="*/ 6 w 5"/>
                <a:gd name="T3" fmla="*/ 2 h 11"/>
                <a:gd name="T4" fmla="*/ 5 w 5"/>
                <a:gd name="T5" fmla="*/ 12 h 11"/>
                <a:gd name="T6" fmla="*/ 1 w 5"/>
                <a:gd name="T7" fmla="*/ 12 h 11"/>
                <a:gd name="T8" fmla="*/ 2 w 5"/>
                <a:gd name="T9" fmla="*/ 2 h 11"/>
                <a:gd name="T10" fmla="*/ 5 w 5"/>
                <a:gd name="T11" fmla="*/ 0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4" y="0"/>
                  </a:moveTo>
                  <a:cubicBezTo>
                    <a:pt x="5" y="0"/>
                    <a:pt x="5" y="1"/>
                    <a:pt x="5" y="2"/>
                  </a:cubicBezTo>
                  <a:cubicBezTo>
                    <a:pt x="5" y="5"/>
                    <a:pt x="5" y="7"/>
                    <a:pt x="4" y="10"/>
                  </a:cubicBezTo>
                  <a:cubicBezTo>
                    <a:pt x="3" y="10"/>
                    <a:pt x="1" y="11"/>
                    <a:pt x="1" y="10"/>
                  </a:cubicBezTo>
                  <a:cubicBezTo>
                    <a:pt x="0" y="7"/>
                    <a:pt x="1" y="5"/>
                    <a:pt x="2" y="2"/>
                  </a:cubicBezTo>
                  <a:cubicBezTo>
                    <a:pt x="2" y="1"/>
                    <a:pt x="3" y="0"/>
                    <a:pt x="4"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18" name="Freeform 2931"/>
            <p:cNvSpPr>
              <a:spLocks noChangeAspect="1"/>
            </p:cNvSpPr>
            <p:nvPr/>
          </p:nvSpPr>
          <p:spPr bwMode="auto">
            <a:xfrm>
              <a:off x="29010667" y="13314769"/>
              <a:ext cx="133190" cy="87981"/>
            </a:xfrm>
            <a:custGeom>
              <a:avLst/>
              <a:gdLst>
                <a:gd name="T0" fmla="*/ 1 w 16"/>
                <a:gd name="T1" fmla="*/ 1 h 12"/>
                <a:gd name="T2" fmla="*/ 8 w 16"/>
                <a:gd name="T3" fmla="*/ 2 h 12"/>
                <a:gd name="T4" fmla="*/ 14 w 16"/>
                <a:gd name="T5" fmla="*/ 2 h 12"/>
                <a:gd name="T6" fmla="*/ 19 w 16"/>
                <a:gd name="T7" fmla="*/ 6 h 12"/>
                <a:gd name="T8" fmla="*/ 11 w 16"/>
                <a:gd name="T9" fmla="*/ 11 h 12"/>
                <a:gd name="T10" fmla="*/ 10 w 16"/>
                <a:gd name="T11" fmla="*/ 14 h 12"/>
                <a:gd name="T12" fmla="*/ 7 w 16"/>
                <a:gd name="T13" fmla="*/ 7 h 12"/>
                <a:gd name="T14" fmla="*/ 1 w 16"/>
                <a:gd name="T15" fmla="*/ 6 h 12"/>
                <a:gd name="T16" fmla="*/ 1 w 16"/>
                <a:gd name="T17" fmla="*/ 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
                <a:gd name="T29" fmla="*/ 16 w 16"/>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
                  <a:moveTo>
                    <a:pt x="1" y="1"/>
                  </a:moveTo>
                  <a:cubicBezTo>
                    <a:pt x="3" y="0"/>
                    <a:pt x="5" y="1"/>
                    <a:pt x="7" y="2"/>
                  </a:cubicBezTo>
                  <a:cubicBezTo>
                    <a:pt x="9" y="2"/>
                    <a:pt x="10" y="1"/>
                    <a:pt x="12" y="2"/>
                  </a:cubicBezTo>
                  <a:cubicBezTo>
                    <a:pt x="13" y="2"/>
                    <a:pt x="16" y="4"/>
                    <a:pt x="16" y="5"/>
                  </a:cubicBezTo>
                  <a:cubicBezTo>
                    <a:pt x="15" y="8"/>
                    <a:pt x="11" y="7"/>
                    <a:pt x="9" y="9"/>
                  </a:cubicBezTo>
                  <a:cubicBezTo>
                    <a:pt x="9" y="10"/>
                    <a:pt x="9" y="12"/>
                    <a:pt x="8" y="12"/>
                  </a:cubicBezTo>
                  <a:cubicBezTo>
                    <a:pt x="7" y="11"/>
                    <a:pt x="7" y="8"/>
                    <a:pt x="6" y="6"/>
                  </a:cubicBezTo>
                  <a:cubicBezTo>
                    <a:pt x="5" y="5"/>
                    <a:pt x="2" y="6"/>
                    <a:pt x="1" y="5"/>
                  </a:cubicBezTo>
                  <a:cubicBezTo>
                    <a:pt x="0" y="4"/>
                    <a:pt x="0" y="2"/>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19" name="Freeform 2932"/>
            <p:cNvSpPr>
              <a:spLocks noChangeAspect="1"/>
            </p:cNvSpPr>
            <p:nvPr/>
          </p:nvSpPr>
          <p:spPr bwMode="auto">
            <a:xfrm>
              <a:off x="29118881" y="13330765"/>
              <a:ext cx="116542" cy="87981"/>
            </a:xfrm>
            <a:custGeom>
              <a:avLst/>
              <a:gdLst>
                <a:gd name="T0" fmla="*/ 10 w 14"/>
                <a:gd name="T1" fmla="*/ 0 h 11"/>
                <a:gd name="T2" fmla="*/ 16 w 14"/>
                <a:gd name="T3" fmla="*/ 4 h 11"/>
                <a:gd name="T4" fmla="*/ 13 w 14"/>
                <a:gd name="T5" fmla="*/ 14 h 11"/>
                <a:gd name="T6" fmla="*/ 1 w 14"/>
                <a:gd name="T7" fmla="*/ 10 h 11"/>
                <a:gd name="T8" fmla="*/ 6 w 14"/>
                <a:gd name="T9" fmla="*/ 9 h 11"/>
                <a:gd name="T10" fmla="*/ 6 w 14"/>
                <a:gd name="T11" fmla="*/ 4 h 11"/>
                <a:gd name="T12" fmla="*/ 10 w 14"/>
                <a:gd name="T13" fmla="*/ 0 h 11"/>
                <a:gd name="T14" fmla="*/ 0 60000 65536"/>
                <a:gd name="T15" fmla="*/ 0 60000 65536"/>
                <a:gd name="T16" fmla="*/ 0 60000 65536"/>
                <a:gd name="T17" fmla="*/ 0 60000 65536"/>
                <a:gd name="T18" fmla="*/ 0 60000 65536"/>
                <a:gd name="T19" fmla="*/ 0 60000 65536"/>
                <a:gd name="T20" fmla="*/ 0 60000 65536"/>
                <a:gd name="T21" fmla="*/ 0 w 14"/>
                <a:gd name="T22" fmla="*/ 0 h 11"/>
                <a:gd name="T23" fmla="*/ 14 w 14"/>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1">
                  <a:moveTo>
                    <a:pt x="8" y="0"/>
                  </a:moveTo>
                  <a:cubicBezTo>
                    <a:pt x="10" y="0"/>
                    <a:pt x="13" y="1"/>
                    <a:pt x="13" y="3"/>
                  </a:cubicBezTo>
                  <a:cubicBezTo>
                    <a:pt x="14" y="5"/>
                    <a:pt x="12" y="8"/>
                    <a:pt x="11" y="11"/>
                  </a:cubicBezTo>
                  <a:cubicBezTo>
                    <a:pt x="8" y="10"/>
                    <a:pt x="4" y="10"/>
                    <a:pt x="1" y="8"/>
                  </a:cubicBezTo>
                  <a:cubicBezTo>
                    <a:pt x="0" y="8"/>
                    <a:pt x="4" y="8"/>
                    <a:pt x="5" y="7"/>
                  </a:cubicBezTo>
                  <a:cubicBezTo>
                    <a:pt x="5" y="5"/>
                    <a:pt x="5" y="4"/>
                    <a:pt x="5" y="3"/>
                  </a:cubicBezTo>
                  <a:cubicBezTo>
                    <a:pt x="6" y="1"/>
                    <a:pt x="7" y="0"/>
                    <a:pt x="8"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20" name="Freeform 2933"/>
            <p:cNvSpPr>
              <a:spLocks noChangeAspect="1"/>
            </p:cNvSpPr>
            <p:nvPr/>
          </p:nvSpPr>
          <p:spPr bwMode="auto">
            <a:xfrm>
              <a:off x="29227101" y="13314769"/>
              <a:ext cx="258054" cy="111973"/>
            </a:xfrm>
            <a:custGeom>
              <a:avLst/>
              <a:gdLst>
                <a:gd name="T0" fmla="*/ 2 w 32"/>
                <a:gd name="T1" fmla="*/ 8 h 15"/>
                <a:gd name="T2" fmla="*/ 1 w 32"/>
                <a:gd name="T3" fmla="*/ 17 h 15"/>
                <a:gd name="T4" fmla="*/ 7 w 32"/>
                <a:gd name="T5" fmla="*/ 17 h 15"/>
                <a:gd name="T6" fmla="*/ 19 w 32"/>
                <a:gd name="T7" fmla="*/ 14 h 15"/>
                <a:gd name="T8" fmla="*/ 28 w 32"/>
                <a:gd name="T9" fmla="*/ 13 h 15"/>
                <a:gd name="T10" fmla="*/ 36 w 32"/>
                <a:gd name="T11" fmla="*/ 11 h 15"/>
                <a:gd name="T12" fmla="*/ 38 w 32"/>
                <a:gd name="T13" fmla="*/ 11 h 15"/>
                <a:gd name="T14" fmla="*/ 34 w 32"/>
                <a:gd name="T15" fmla="*/ 4 h 15"/>
                <a:gd name="T16" fmla="*/ 26 w 32"/>
                <a:gd name="T17" fmla="*/ 4 h 15"/>
                <a:gd name="T18" fmla="*/ 21 w 32"/>
                <a:gd name="T19" fmla="*/ 0 h 15"/>
                <a:gd name="T20" fmla="*/ 17 w 32"/>
                <a:gd name="T21" fmla="*/ 1 h 15"/>
                <a:gd name="T22" fmla="*/ 19 w 32"/>
                <a:gd name="T23" fmla="*/ 6 h 15"/>
                <a:gd name="T24" fmla="*/ 23 w 32"/>
                <a:gd name="T25" fmla="*/ 8 h 15"/>
                <a:gd name="T26" fmla="*/ 18 w 32"/>
                <a:gd name="T27" fmla="*/ 10 h 15"/>
                <a:gd name="T28" fmla="*/ 12 w 32"/>
                <a:gd name="T29" fmla="*/ 6 h 15"/>
                <a:gd name="T30" fmla="*/ 7 w 32"/>
                <a:gd name="T31" fmla="*/ 6 h 15"/>
                <a:gd name="T32" fmla="*/ 2 w 32"/>
                <a:gd name="T33" fmla="*/ 8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15"/>
                <a:gd name="T53" fmla="*/ 32 w 32"/>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15">
                  <a:moveTo>
                    <a:pt x="2" y="7"/>
                  </a:moveTo>
                  <a:cubicBezTo>
                    <a:pt x="1" y="9"/>
                    <a:pt x="0" y="12"/>
                    <a:pt x="1" y="14"/>
                  </a:cubicBezTo>
                  <a:cubicBezTo>
                    <a:pt x="2" y="15"/>
                    <a:pt x="5" y="15"/>
                    <a:pt x="6" y="14"/>
                  </a:cubicBezTo>
                  <a:cubicBezTo>
                    <a:pt x="10" y="14"/>
                    <a:pt x="13" y="13"/>
                    <a:pt x="16" y="12"/>
                  </a:cubicBezTo>
                  <a:cubicBezTo>
                    <a:pt x="19" y="12"/>
                    <a:pt x="21" y="11"/>
                    <a:pt x="24" y="11"/>
                  </a:cubicBezTo>
                  <a:cubicBezTo>
                    <a:pt x="26" y="10"/>
                    <a:pt x="28" y="9"/>
                    <a:pt x="30" y="9"/>
                  </a:cubicBezTo>
                  <a:cubicBezTo>
                    <a:pt x="30" y="9"/>
                    <a:pt x="32" y="9"/>
                    <a:pt x="32" y="9"/>
                  </a:cubicBezTo>
                  <a:cubicBezTo>
                    <a:pt x="31" y="7"/>
                    <a:pt x="30" y="5"/>
                    <a:pt x="29" y="3"/>
                  </a:cubicBezTo>
                  <a:cubicBezTo>
                    <a:pt x="27" y="2"/>
                    <a:pt x="24" y="3"/>
                    <a:pt x="22" y="3"/>
                  </a:cubicBezTo>
                  <a:cubicBezTo>
                    <a:pt x="20" y="2"/>
                    <a:pt x="19" y="1"/>
                    <a:pt x="18" y="0"/>
                  </a:cubicBezTo>
                  <a:cubicBezTo>
                    <a:pt x="16" y="0"/>
                    <a:pt x="14" y="0"/>
                    <a:pt x="14" y="1"/>
                  </a:cubicBezTo>
                  <a:cubicBezTo>
                    <a:pt x="13" y="2"/>
                    <a:pt x="15" y="4"/>
                    <a:pt x="16" y="5"/>
                  </a:cubicBezTo>
                  <a:cubicBezTo>
                    <a:pt x="17" y="6"/>
                    <a:pt x="20" y="6"/>
                    <a:pt x="19" y="7"/>
                  </a:cubicBezTo>
                  <a:cubicBezTo>
                    <a:pt x="19" y="9"/>
                    <a:pt x="16" y="9"/>
                    <a:pt x="15" y="8"/>
                  </a:cubicBezTo>
                  <a:cubicBezTo>
                    <a:pt x="13" y="8"/>
                    <a:pt x="12" y="5"/>
                    <a:pt x="10" y="5"/>
                  </a:cubicBezTo>
                  <a:cubicBezTo>
                    <a:pt x="9" y="4"/>
                    <a:pt x="7" y="5"/>
                    <a:pt x="6" y="5"/>
                  </a:cubicBezTo>
                  <a:cubicBezTo>
                    <a:pt x="4" y="6"/>
                    <a:pt x="2" y="5"/>
                    <a:pt x="2" y="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21" name="Freeform 2934"/>
            <p:cNvSpPr>
              <a:spLocks noChangeAspect="1"/>
            </p:cNvSpPr>
            <p:nvPr/>
          </p:nvSpPr>
          <p:spPr bwMode="auto">
            <a:xfrm>
              <a:off x="29435209" y="13450739"/>
              <a:ext cx="224762" cy="119969"/>
            </a:xfrm>
            <a:custGeom>
              <a:avLst/>
              <a:gdLst>
                <a:gd name="T0" fmla="*/ 4 w 27"/>
                <a:gd name="T1" fmla="*/ 2 h 16"/>
                <a:gd name="T2" fmla="*/ 16 w 27"/>
                <a:gd name="T3" fmla="*/ 1 h 16"/>
                <a:gd name="T4" fmla="*/ 26 w 27"/>
                <a:gd name="T5" fmla="*/ 7 h 16"/>
                <a:gd name="T6" fmla="*/ 33 w 27"/>
                <a:gd name="T7" fmla="*/ 14 h 16"/>
                <a:gd name="T8" fmla="*/ 27 w 27"/>
                <a:gd name="T9" fmla="*/ 19 h 16"/>
                <a:gd name="T10" fmla="*/ 18 w 27"/>
                <a:gd name="T11" fmla="*/ 14 h 16"/>
                <a:gd name="T12" fmla="*/ 9 w 27"/>
                <a:gd name="T13" fmla="*/ 10 h 16"/>
                <a:gd name="T14" fmla="*/ 1 w 27"/>
                <a:gd name="T15" fmla="*/ 7 h 16"/>
                <a:gd name="T16" fmla="*/ 4 w 27"/>
                <a:gd name="T17" fmla="*/ 2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6"/>
                <a:gd name="T29" fmla="*/ 27 w 2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6">
                  <a:moveTo>
                    <a:pt x="3" y="2"/>
                  </a:moveTo>
                  <a:cubicBezTo>
                    <a:pt x="6" y="1"/>
                    <a:pt x="10" y="0"/>
                    <a:pt x="13" y="1"/>
                  </a:cubicBezTo>
                  <a:cubicBezTo>
                    <a:pt x="16" y="2"/>
                    <a:pt x="19" y="4"/>
                    <a:pt x="21" y="6"/>
                  </a:cubicBezTo>
                  <a:cubicBezTo>
                    <a:pt x="23" y="7"/>
                    <a:pt x="26" y="9"/>
                    <a:pt x="27" y="12"/>
                  </a:cubicBezTo>
                  <a:cubicBezTo>
                    <a:pt x="27" y="14"/>
                    <a:pt x="24" y="16"/>
                    <a:pt x="22" y="16"/>
                  </a:cubicBezTo>
                  <a:cubicBezTo>
                    <a:pt x="19" y="16"/>
                    <a:pt x="17" y="13"/>
                    <a:pt x="15" y="12"/>
                  </a:cubicBezTo>
                  <a:cubicBezTo>
                    <a:pt x="12" y="11"/>
                    <a:pt x="10" y="9"/>
                    <a:pt x="7" y="8"/>
                  </a:cubicBezTo>
                  <a:cubicBezTo>
                    <a:pt x="5" y="7"/>
                    <a:pt x="2" y="8"/>
                    <a:pt x="1" y="6"/>
                  </a:cubicBezTo>
                  <a:cubicBezTo>
                    <a:pt x="0" y="5"/>
                    <a:pt x="2" y="3"/>
                    <a:pt x="3"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22" name="Freeform 2935"/>
            <p:cNvSpPr>
              <a:spLocks noChangeAspect="1"/>
            </p:cNvSpPr>
            <p:nvPr/>
          </p:nvSpPr>
          <p:spPr bwMode="auto">
            <a:xfrm>
              <a:off x="29535101" y="13330765"/>
              <a:ext cx="374601" cy="87981"/>
            </a:xfrm>
            <a:custGeom>
              <a:avLst/>
              <a:gdLst>
                <a:gd name="T0" fmla="*/ 12 w 47"/>
                <a:gd name="T1" fmla="*/ 0 h 12"/>
                <a:gd name="T2" fmla="*/ 23 w 47"/>
                <a:gd name="T3" fmla="*/ 4 h 12"/>
                <a:gd name="T4" fmla="*/ 27 w 47"/>
                <a:gd name="T5" fmla="*/ 8 h 12"/>
                <a:gd name="T6" fmla="*/ 33 w 47"/>
                <a:gd name="T7" fmla="*/ 4 h 12"/>
                <a:gd name="T8" fmla="*/ 41 w 47"/>
                <a:gd name="T9" fmla="*/ 8 h 12"/>
                <a:gd name="T10" fmla="*/ 45 w 47"/>
                <a:gd name="T11" fmla="*/ 4 h 12"/>
                <a:gd name="T12" fmla="*/ 50 w 47"/>
                <a:gd name="T13" fmla="*/ 1 h 12"/>
                <a:gd name="T14" fmla="*/ 52 w 47"/>
                <a:gd name="T15" fmla="*/ 3 h 12"/>
                <a:gd name="T16" fmla="*/ 56 w 47"/>
                <a:gd name="T17" fmla="*/ 1 h 12"/>
                <a:gd name="T18" fmla="*/ 51 w 47"/>
                <a:gd name="T19" fmla="*/ 5 h 12"/>
                <a:gd name="T20" fmla="*/ 46 w 47"/>
                <a:gd name="T21" fmla="*/ 6 h 12"/>
                <a:gd name="T22" fmla="*/ 42 w 47"/>
                <a:gd name="T23" fmla="*/ 9 h 12"/>
                <a:gd name="T24" fmla="*/ 32 w 47"/>
                <a:gd name="T25" fmla="*/ 11 h 12"/>
                <a:gd name="T26" fmla="*/ 27 w 47"/>
                <a:gd name="T27" fmla="*/ 11 h 12"/>
                <a:gd name="T28" fmla="*/ 19 w 47"/>
                <a:gd name="T29" fmla="*/ 15 h 12"/>
                <a:gd name="T30" fmla="*/ 1 w 47"/>
                <a:gd name="T31" fmla="*/ 9 h 12"/>
                <a:gd name="T32" fmla="*/ 5 w 47"/>
                <a:gd name="T33" fmla="*/ 4 h 12"/>
                <a:gd name="T34" fmla="*/ 12 w 47"/>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12"/>
                <a:gd name="T56" fmla="*/ 47 w 47"/>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12">
                  <a:moveTo>
                    <a:pt x="10" y="0"/>
                  </a:moveTo>
                  <a:cubicBezTo>
                    <a:pt x="13" y="1"/>
                    <a:pt x="16" y="2"/>
                    <a:pt x="19" y="3"/>
                  </a:cubicBezTo>
                  <a:cubicBezTo>
                    <a:pt x="20" y="4"/>
                    <a:pt x="21" y="6"/>
                    <a:pt x="23" y="6"/>
                  </a:cubicBezTo>
                  <a:cubicBezTo>
                    <a:pt x="25" y="6"/>
                    <a:pt x="26" y="3"/>
                    <a:pt x="28" y="3"/>
                  </a:cubicBezTo>
                  <a:cubicBezTo>
                    <a:pt x="30" y="3"/>
                    <a:pt x="32" y="6"/>
                    <a:pt x="34" y="6"/>
                  </a:cubicBezTo>
                  <a:cubicBezTo>
                    <a:pt x="36" y="6"/>
                    <a:pt x="37" y="4"/>
                    <a:pt x="38" y="3"/>
                  </a:cubicBezTo>
                  <a:cubicBezTo>
                    <a:pt x="39" y="2"/>
                    <a:pt x="40" y="1"/>
                    <a:pt x="42" y="1"/>
                  </a:cubicBezTo>
                  <a:cubicBezTo>
                    <a:pt x="42" y="1"/>
                    <a:pt x="43" y="2"/>
                    <a:pt x="44" y="2"/>
                  </a:cubicBezTo>
                  <a:cubicBezTo>
                    <a:pt x="45" y="2"/>
                    <a:pt x="47" y="0"/>
                    <a:pt x="47" y="1"/>
                  </a:cubicBezTo>
                  <a:cubicBezTo>
                    <a:pt x="46" y="2"/>
                    <a:pt x="45" y="3"/>
                    <a:pt x="43" y="4"/>
                  </a:cubicBezTo>
                  <a:cubicBezTo>
                    <a:pt x="42" y="4"/>
                    <a:pt x="40" y="5"/>
                    <a:pt x="39" y="5"/>
                  </a:cubicBezTo>
                  <a:cubicBezTo>
                    <a:pt x="38" y="6"/>
                    <a:pt x="37" y="7"/>
                    <a:pt x="35" y="7"/>
                  </a:cubicBezTo>
                  <a:cubicBezTo>
                    <a:pt x="32" y="8"/>
                    <a:pt x="30" y="9"/>
                    <a:pt x="27" y="9"/>
                  </a:cubicBezTo>
                  <a:cubicBezTo>
                    <a:pt x="25" y="10"/>
                    <a:pt x="24" y="9"/>
                    <a:pt x="23" y="9"/>
                  </a:cubicBezTo>
                  <a:cubicBezTo>
                    <a:pt x="20" y="10"/>
                    <a:pt x="18" y="12"/>
                    <a:pt x="16" y="12"/>
                  </a:cubicBezTo>
                  <a:cubicBezTo>
                    <a:pt x="11" y="11"/>
                    <a:pt x="5" y="10"/>
                    <a:pt x="1" y="7"/>
                  </a:cubicBezTo>
                  <a:cubicBezTo>
                    <a:pt x="0" y="6"/>
                    <a:pt x="2" y="4"/>
                    <a:pt x="4" y="3"/>
                  </a:cubicBezTo>
                  <a:cubicBezTo>
                    <a:pt x="5" y="1"/>
                    <a:pt x="8" y="0"/>
                    <a:pt x="10"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23" name="Freeform 2936"/>
            <p:cNvSpPr>
              <a:spLocks noChangeAspect="1"/>
            </p:cNvSpPr>
            <p:nvPr/>
          </p:nvSpPr>
          <p:spPr bwMode="auto">
            <a:xfrm>
              <a:off x="31466364" y="14218554"/>
              <a:ext cx="41625" cy="39988"/>
            </a:xfrm>
            <a:custGeom>
              <a:avLst/>
              <a:gdLst>
                <a:gd name="T0" fmla="*/ 5 w 5"/>
                <a:gd name="T1" fmla="*/ 5 h 5"/>
                <a:gd name="T2" fmla="*/ 1 w 5"/>
                <a:gd name="T3" fmla="*/ 5 h 5"/>
                <a:gd name="T4" fmla="*/ 0 w 5"/>
                <a:gd name="T5" fmla="*/ 2 h 5"/>
                <a:gd name="T6" fmla="*/ 4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4"/>
                  </a:moveTo>
                  <a:cubicBezTo>
                    <a:pt x="3" y="4"/>
                    <a:pt x="2" y="5"/>
                    <a:pt x="1" y="4"/>
                  </a:cubicBezTo>
                  <a:cubicBezTo>
                    <a:pt x="0" y="4"/>
                    <a:pt x="0" y="2"/>
                    <a:pt x="0" y="2"/>
                  </a:cubicBezTo>
                  <a:cubicBezTo>
                    <a:pt x="1" y="1"/>
                    <a:pt x="2" y="0"/>
                    <a:pt x="3" y="0"/>
                  </a:cubicBezTo>
                  <a:cubicBezTo>
                    <a:pt x="5" y="1"/>
                    <a:pt x="4" y="3"/>
                    <a:pt x="4"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24" name="Freeform 2937"/>
            <p:cNvSpPr>
              <a:spLocks noChangeAspect="1"/>
            </p:cNvSpPr>
            <p:nvPr/>
          </p:nvSpPr>
          <p:spPr bwMode="auto">
            <a:xfrm>
              <a:off x="28702661" y="15218310"/>
              <a:ext cx="33298" cy="63985"/>
            </a:xfrm>
            <a:custGeom>
              <a:avLst/>
              <a:gdLst>
                <a:gd name="T0" fmla="*/ 4 w 3"/>
                <a:gd name="T1" fmla="*/ 6 h 9"/>
                <a:gd name="T2" fmla="*/ 3 w 3"/>
                <a:gd name="T3" fmla="*/ 11 h 9"/>
                <a:gd name="T4" fmla="*/ 1 w 3"/>
                <a:gd name="T5" fmla="*/ 6 h 9"/>
                <a:gd name="T6" fmla="*/ 1 w 3"/>
                <a:gd name="T7" fmla="*/ 0 h 9"/>
                <a:gd name="T8" fmla="*/ 4 w 3"/>
                <a:gd name="T9" fmla="*/ 6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3" y="5"/>
                  </a:moveTo>
                  <a:cubicBezTo>
                    <a:pt x="3" y="7"/>
                    <a:pt x="3" y="9"/>
                    <a:pt x="2" y="9"/>
                  </a:cubicBezTo>
                  <a:cubicBezTo>
                    <a:pt x="2" y="9"/>
                    <a:pt x="1" y="6"/>
                    <a:pt x="1" y="5"/>
                  </a:cubicBezTo>
                  <a:cubicBezTo>
                    <a:pt x="1" y="3"/>
                    <a:pt x="0" y="0"/>
                    <a:pt x="1" y="0"/>
                  </a:cubicBezTo>
                  <a:cubicBezTo>
                    <a:pt x="2" y="0"/>
                    <a:pt x="2" y="3"/>
                    <a:pt x="3" y="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25" name="Freeform 2938"/>
            <p:cNvSpPr>
              <a:spLocks noChangeAspect="1"/>
            </p:cNvSpPr>
            <p:nvPr/>
          </p:nvSpPr>
          <p:spPr bwMode="auto">
            <a:xfrm>
              <a:off x="28752607" y="15210314"/>
              <a:ext cx="24976" cy="71980"/>
            </a:xfrm>
            <a:custGeom>
              <a:avLst/>
              <a:gdLst>
                <a:gd name="T0" fmla="*/ 4 w 3"/>
                <a:gd name="T1" fmla="*/ 7 h 10"/>
                <a:gd name="T2" fmla="*/ 4 w 3"/>
                <a:gd name="T3" fmla="*/ 12 h 10"/>
                <a:gd name="T4" fmla="*/ 1 w 3"/>
                <a:gd name="T5" fmla="*/ 7 h 10"/>
                <a:gd name="T6" fmla="*/ 1 w 3"/>
                <a:gd name="T7" fmla="*/ 1 h 10"/>
                <a:gd name="T8" fmla="*/ 4 w 3"/>
                <a:gd name="T9" fmla="*/ 7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3" y="6"/>
                  </a:moveTo>
                  <a:cubicBezTo>
                    <a:pt x="3" y="7"/>
                    <a:pt x="3" y="10"/>
                    <a:pt x="3" y="10"/>
                  </a:cubicBezTo>
                  <a:cubicBezTo>
                    <a:pt x="2" y="9"/>
                    <a:pt x="1" y="7"/>
                    <a:pt x="1" y="6"/>
                  </a:cubicBezTo>
                  <a:cubicBezTo>
                    <a:pt x="1" y="4"/>
                    <a:pt x="0" y="0"/>
                    <a:pt x="1" y="1"/>
                  </a:cubicBezTo>
                  <a:cubicBezTo>
                    <a:pt x="2" y="1"/>
                    <a:pt x="2" y="4"/>
                    <a:pt x="3" y="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26" name="Freeform 2939"/>
            <p:cNvSpPr>
              <a:spLocks noChangeAspect="1"/>
            </p:cNvSpPr>
            <p:nvPr/>
          </p:nvSpPr>
          <p:spPr bwMode="auto">
            <a:xfrm>
              <a:off x="31874262" y="16921902"/>
              <a:ext cx="41619" cy="15996"/>
            </a:xfrm>
            <a:custGeom>
              <a:avLst/>
              <a:gdLst>
                <a:gd name="T0" fmla="*/ 2 w 5"/>
                <a:gd name="T1" fmla="*/ 3 h 2"/>
                <a:gd name="T2" fmla="*/ 1 w 5"/>
                <a:gd name="T3" fmla="*/ 2 h 2"/>
                <a:gd name="T4" fmla="*/ 4 w 5"/>
                <a:gd name="T5" fmla="*/ 0 h 2"/>
                <a:gd name="T6" fmla="*/ 6 w 5"/>
                <a:gd name="T7" fmla="*/ 2 h 2"/>
                <a:gd name="T8" fmla="*/ 2 w 5"/>
                <a:gd name="T9" fmla="*/ 3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2" y="2"/>
                  </a:moveTo>
                  <a:cubicBezTo>
                    <a:pt x="2" y="2"/>
                    <a:pt x="0" y="2"/>
                    <a:pt x="1" y="1"/>
                  </a:cubicBezTo>
                  <a:cubicBezTo>
                    <a:pt x="1" y="1"/>
                    <a:pt x="2" y="1"/>
                    <a:pt x="3" y="0"/>
                  </a:cubicBezTo>
                  <a:cubicBezTo>
                    <a:pt x="3" y="0"/>
                    <a:pt x="5" y="0"/>
                    <a:pt x="5" y="1"/>
                  </a:cubicBezTo>
                  <a:cubicBezTo>
                    <a:pt x="5" y="2"/>
                    <a:pt x="3" y="2"/>
                    <a:pt x="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27" name="Freeform 2940"/>
            <p:cNvSpPr>
              <a:spLocks noChangeAspect="1"/>
            </p:cNvSpPr>
            <p:nvPr/>
          </p:nvSpPr>
          <p:spPr bwMode="auto">
            <a:xfrm>
              <a:off x="31474691" y="16833920"/>
              <a:ext cx="41619" cy="63985"/>
            </a:xfrm>
            <a:custGeom>
              <a:avLst/>
              <a:gdLst>
                <a:gd name="T0" fmla="*/ 5 w 6"/>
                <a:gd name="T1" fmla="*/ 7 h 9"/>
                <a:gd name="T2" fmla="*/ 1 w 6"/>
                <a:gd name="T3" fmla="*/ 11 h 9"/>
                <a:gd name="T4" fmla="*/ 1 w 6"/>
                <a:gd name="T5" fmla="*/ 5 h 9"/>
                <a:gd name="T6" fmla="*/ 5 w 6"/>
                <a:gd name="T7" fmla="*/ 1 h 9"/>
                <a:gd name="T8" fmla="*/ 5 w 6"/>
                <a:gd name="T9" fmla="*/ 7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4" y="6"/>
                  </a:moveTo>
                  <a:cubicBezTo>
                    <a:pt x="3" y="7"/>
                    <a:pt x="2" y="9"/>
                    <a:pt x="1" y="9"/>
                  </a:cubicBezTo>
                  <a:cubicBezTo>
                    <a:pt x="0" y="8"/>
                    <a:pt x="1" y="6"/>
                    <a:pt x="1" y="4"/>
                  </a:cubicBezTo>
                  <a:cubicBezTo>
                    <a:pt x="2" y="3"/>
                    <a:pt x="3" y="0"/>
                    <a:pt x="4" y="1"/>
                  </a:cubicBezTo>
                  <a:cubicBezTo>
                    <a:pt x="6" y="2"/>
                    <a:pt x="4" y="4"/>
                    <a:pt x="4" y="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28" name="Freeform 2946"/>
            <p:cNvSpPr>
              <a:spLocks noChangeAspect="1"/>
            </p:cNvSpPr>
            <p:nvPr/>
          </p:nvSpPr>
          <p:spPr bwMode="auto">
            <a:xfrm>
              <a:off x="34388232" y="14066588"/>
              <a:ext cx="16649" cy="55989"/>
            </a:xfrm>
            <a:custGeom>
              <a:avLst/>
              <a:gdLst>
                <a:gd name="T0" fmla="*/ 2 w 2"/>
                <a:gd name="T1" fmla="*/ 6 h 8"/>
                <a:gd name="T2" fmla="*/ 1 w 2"/>
                <a:gd name="T3" fmla="*/ 9 h 8"/>
                <a:gd name="T4" fmla="*/ 0 w 2"/>
                <a:gd name="T5" fmla="*/ 5 h 8"/>
                <a:gd name="T6" fmla="*/ 1 w 2"/>
                <a:gd name="T7" fmla="*/ 0 h 8"/>
                <a:gd name="T8" fmla="*/ 2 w 2"/>
                <a:gd name="T9" fmla="*/ 6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2" y="5"/>
                  </a:moveTo>
                  <a:cubicBezTo>
                    <a:pt x="2" y="6"/>
                    <a:pt x="1" y="8"/>
                    <a:pt x="1" y="7"/>
                  </a:cubicBezTo>
                  <a:cubicBezTo>
                    <a:pt x="0" y="7"/>
                    <a:pt x="0" y="5"/>
                    <a:pt x="0" y="4"/>
                  </a:cubicBezTo>
                  <a:cubicBezTo>
                    <a:pt x="0" y="3"/>
                    <a:pt x="0" y="0"/>
                    <a:pt x="1" y="0"/>
                  </a:cubicBezTo>
                  <a:cubicBezTo>
                    <a:pt x="2" y="1"/>
                    <a:pt x="2" y="3"/>
                    <a:pt x="2" y="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29" name="Freeform 2947"/>
            <p:cNvSpPr>
              <a:spLocks noChangeAspect="1"/>
            </p:cNvSpPr>
            <p:nvPr/>
          </p:nvSpPr>
          <p:spPr bwMode="auto">
            <a:xfrm>
              <a:off x="34388232" y="14138573"/>
              <a:ext cx="16649" cy="47988"/>
            </a:xfrm>
            <a:custGeom>
              <a:avLst/>
              <a:gdLst>
                <a:gd name="T0" fmla="*/ 2 w 2"/>
                <a:gd name="T1" fmla="*/ 5 h 6"/>
                <a:gd name="T2" fmla="*/ 1 w 2"/>
                <a:gd name="T3" fmla="*/ 8 h 6"/>
                <a:gd name="T4" fmla="*/ 0 w 2"/>
                <a:gd name="T5" fmla="*/ 4 h 6"/>
                <a:gd name="T6" fmla="*/ 1 w 2"/>
                <a:gd name="T7" fmla="*/ 0 h 6"/>
                <a:gd name="T8" fmla="*/ 2 w 2"/>
                <a:gd name="T9" fmla="*/ 5 h 6"/>
                <a:gd name="T10" fmla="*/ 0 60000 65536"/>
                <a:gd name="T11" fmla="*/ 0 60000 65536"/>
                <a:gd name="T12" fmla="*/ 0 60000 65536"/>
                <a:gd name="T13" fmla="*/ 0 60000 65536"/>
                <a:gd name="T14" fmla="*/ 0 60000 65536"/>
                <a:gd name="T15" fmla="*/ 0 w 2"/>
                <a:gd name="T16" fmla="*/ 0 h 6"/>
                <a:gd name="T17" fmla="*/ 2 w 2"/>
                <a:gd name="T18" fmla="*/ 6 h 6"/>
              </a:gdLst>
              <a:ahLst/>
              <a:cxnLst>
                <a:cxn ang="T10">
                  <a:pos x="T0" y="T1"/>
                </a:cxn>
                <a:cxn ang="T11">
                  <a:pos x="T2" y="T3"/>
                </a:cxn>
                <a:cxn ang="T12">
                  <a:pos x="T4" y="T5"/>
                </a:cxn>
                <a:cxn ang="T13">
                  <a:pos x="T6" y="T7"/>
                </a:cxn>
                <a:cxn ang="T14">
                  <a:pos x="T8" y="T9"/>
                </a:cxn>
              </a:cxnLst>
              <a:rect l="T15" t="T16" r="T17" b="T18"/>
              <a:pathLst>
                <a:path w="2" h="6">
                  <a:moveTo>
                    <a:pt x="2" y="4"/>
                  </a:moveTo>
                  <a:cubicBezTo>
                    <a:pt x="2" y="4"/>
                    <a:pt x="1" y="6"/>
                    <a:pt x="1" y="6"/>
                  </a:cubicBezTo>
                  <a:cubicBezTo>
                    <a:pt x="0" y="6"/>
                    <a:pt x="0" y="4"/>
                    <a:pt x="0" y="3"/>
                  </a:cubicBezTo>
                  <a:cubicBezTo>
                    <a:pt x="0" y="2"/>
                    <a:pt x="0" y="0"/>
                    <a:pt x="1" y="0"/>
                  </a:cubicBezTo>
                  <a:cubicBezTo>
                    <a:pt x="2" y="0"/>
                    <a:pt x="2" y="2"/>
                    <a:pt x="2"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30" name="Freeform 2957"/>
            <p:cNvSpPr>
              <a:spLocks noChangeAspect="1"/>
            </p:cNvSpPr>
            <p:nvPr/>
          </p:nvSpPr>
          <p:spPr bwMode="auto">
            <a:xfrm>
              <a:off x="30667221" y="13322770"/>
              <a:ext cx="33298" cy="39988"/>
            </a:xfrm>
            <a:custGeom>
              <a:avLst/>
              <a:gdLst>
                <a:gd name="T0" fmla="*/ 3 w 4"/>
                <a:gd name="T1" fmla="*/ 5 h 5"/>
                <a:gd name="T2" fmla="*/ 0 w 4"/>
                <a:gd name="T3" fmla="*/ 5 h 5"/>
                <a:gd name="T4" fmla="*/ 1 w 4"/>
                <a:gd name="T5" fmla="*/ 2 h 5"/>
                <a:gd name="T6" fmla="*/ 4 w 4"/>
                <a:gd name="T7" fmla="*/ 1 h 5"/>
                <a:gd name="T8" fmla="*/ 3 w 4"/>
                <a:gd name="T9" fmla="*/ 5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4"/>
                  </a:moveTo>
                  <a:cubicBezTo>
                    <a:pt x="1" y="4"/>
                    <a:pt x="1" y="5"/>
                    <a:pt x="0" y="4"/>
                  </a:cubicBezTo>
                  <a:cubicBezTo>
                    <a:pt x="0" y="4"/>
                    <a:pt x="1" y="3"/>
                    <a:pt x="1" y="2"/>
                  </a:cubicBezTo>
                  <a:cubicBezTo>
                    <a:pt x="2" y="2"/>
                    <a:pt x="3" y="0"/>
                    <a:pt x="3" y="1"/>
                  </a:cubicBezTo>
                  <a:cubicBezTo>
                    <a:pt x="4" y="2"/>
                    <a:pt x="3" y="3"/>
                    <a:pt x="2" y="4"/>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31" name="Oval 2973"/>
            <p:cNvSpPr>
              <a:spLocks noChangeAspect="1" noChangeArrowheads="1"/>
            </p:cNvSpPr>
            <p:nvPr/>
          </p:nvSpPr>
          <p:spPr bwMode="auto">
            <a:xfrm>
              <a:off x="30683869" y="12554955"/>
              <a:ext cx="24976" cy="39988"/>
            </a:xfrm>
            <a:prstGeom prst="ellipse">
              <a:avLst/>
            </a:pr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32" name="Freeform 2977"/>
            <p:cNvSpPr>
              <a:spLocks noChangeAspect="1"/>
            </p:cNvSpPr>
            <p:nvPr/>
          </p:nvSpPr>
          <p:spPr bwMode="auto">
            <a:xfrm>
              <a:off x="31716096" y="17273817"/>
              <a:ext cx="8327" cy="23992"/>
            </a:xfrm>
            <a:custGeom>
              <a:avLst/>
              <a:gdLst>
                <a:gd name="T0" fmla="*/ 2 w 2"/>
                <a:gd name="T1" fmla="*/ 3 h 3"/>
                <a:gd name="T2" fmla="*/ 1 w 2"/>
                <a:gd name="T3" fmla="*/ 3 h 3"/>
                <a:gd name="T4" fmla="*/ 0 w 2"/>
                <a:gd name="T5" fmla="*/ 1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1" y="2"/>
                    <a:pt x="1" y="3"/>
                    <a:pt x="1" y="2"/>
                  </a:cubicBezTo>
                  <a:cubicBezTo>
                    <a:pt x="0" y="2"/>
                    <a:pt x="0" y="2"/>
                    <a:pt x="0" y="1"/>
                  </a:cubicBezTo>
                  <a:cubicBezTo>
                    <a:pt x="0" y="1"/>
                    <a:pt x="0" y="0"/>
                    <a:pt x="1" y="0"/>
                  </a:cubicBezTo>
                  <a:cubicBezTo>
                    <a:pt x="2" y="0"/>
                    <a:pt x="2" y="1"/>
                    <a:pt x="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33" name="Freeform 2980"/>
            <p:cNvSpPr>
              <a:spLocks noChangeAspect="1"/>
            </p:cNvSpPr>
            <p:nvPr/>
          </p:nvSpPr>
          <p:spPr bwMode="auto">
            <a:xfrm>
              <a:off x="34213417" y="14890392"/>
              <a:ext cx="16649" cy="31992"/>
            </a:xfrm>
            <a:custGeom>
              <a:avLst/>
              <a:gdLst>
                <a:gd name="T0" fmla="*/ 3 w 2"/>
                <a:gd name="T1" fmla="*/ 3 h 3"/>
                <a:gd name="T2" fmla="*/ 2 w 2"/>
                <a:gd name="T3" fmla="*/ 4 h 3"/>
                <a:gd name="T4" fmla="*/ 0 w 2"/>
                <a:gd name="T5" fmla="*/ 1 h 3"/>
                <a:gd name="T6" fmla="*/ 2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1"/>
                  </a:cubicBezTo>
                  <a:cubicBezTo>
                    <a:pt x="0" y="1"/>
                    <a:pt x="0" y="0"/>
                    <a:pt x="1" y="0"/>
                  </a:cubicBezTo>
                  <a:cubicBezTo>
                    <a:pt x="2" y="0"/>
                    <a:pt x="2" y="1"/>
                    <a:pt x="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34" name="Freeform 3012"/>
            <p:cNvSpPr>
              <a:spLocks noChangeAspect="1"/>
            </p:cNvSpPr>
            <p:nvPr/>
          </p:nvSpPr>
          <p:spPr bwMode="auto">
            <a:xfrm>
              <a:off x="31466364" y="13346761"/>
              <a:ext cx="8327" cy="15996"/>
            </a:xfrm>
            <a:custGeom>
              <a:avLst/>
              <a:gdLst>
                <a:gd name="T0" fmla="*/ 1 w 2"/>
                <a:gd name="T1" fmla="*/ 2 h 2"/>
                <a:gd name="T2" fmla="*/ 0 w 2"/>
                <a:gd name="T3" fmla="*/ 1 h 2"/>
                <a:gd name="T4" fmla="*/ 1 w 2"/>
                <a:gd name="T5" fmla="*/ 0 h 2"/>
                <a:gd name="T6" fmla="*/ 2 w 2"/>
                <a:gd name="T7" fmla="*/ 1 h 2"/>
                <a:gd name="T8" fmla="*/ 1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1"/>
                  </a:cubicBezTo>
                  <a:cubicBezTo>
                    <a:pt x="0" y="1"/>
                    <a:pt x="0" y="0"/>
                    <a:pt x="1" y="0"/>
                  </a:cubicBezTo>
                  <a:cubicBezTo>
                    <a:pt x="1" y="0"/>
                    <a:pt x="2" y="0"/>
                    <a:pt x="2" y="1"/>
                  </a:cubicBezTo>
                  <a:cubicBezTo>
                    <a:pt x="2" y="1"/>
                    <a:pt x="2" y="2"/>
                    <a:pt x="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35" name="Freeform 3033"/>
            <p:cNvSpPr>
              <a:spLocks noChangeAspect="1"/>
            </p:cNvSpPr>
            <p:nvPr/>
          </p:nvSpPr>
          <p:spPr bwMode="auto">
            <a:xfrm>
              <a:off x="29901375" y="13330765"/>
              <a:ext cx="58273" cy="47988"/>
            </a:xfrm>
            <a:custGeom>
              <a:avLst/>
              <a:gdLst>
                <a:gd name="T0" fmla="*/ 7 w 7"/>
                <a:gd name="T1" fmla="*/ 1 h 6"/>
                <a:gd name="T2" fmla="*/ 5 w 7"/>
                <a:gd name="T3" fmla="*/ 7 h 6"/>
                <a:gd name="T4" fmla="*/ 1 w 7"/>
                <a:gd name="T5" fmla="*/ 7 h 6"/>
                <a:gd name="T6" fmla="*/ 3 w 7"/>
                <a:gd name="T7" fmla="*/ 1 h 6"/>
                <a:gd name="T8" fmla="*/ 7 w 7"/>
                <a:gd name="T9" fmla="*/ 1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3"/>
                    <a:pt x="5" y="4"/>
                    <a:pt x="4" y="5"/>
                  </a:cubicBezTo>
                  <a:cubicBezTo>
                    <a:pt x="3" y="6"/>
                    <a:pt x="1" y="6"/>
                    <a:pt x="1" y="5"/>
                  </a:cubicBezTo>
                  <a:cubicBezTo>
                    <a:pt x="0" y="3"/>
                    <a:pt x="2" y="2"/>
                    <a:pt x="3" y="1"/>
                  </a:cubicBezTo>
                  <a:cubicBezTo>
                    <a:pt x="4" y="0"/>
                    <a:pt x="6" y="0"/>
                    <a:pt x="6"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36" name="Freeform 3034"/>
            <p:cNvSpPr>
              <a:spLocks noChangeAspect="1"/>
            </p:cNvSpPr>
            <p:nvPr/>
          </p:nvSpPr>
          <p:spPr bwMode="auto">
            <a:xfrm>
              <a:off x="30017917" y="13322770"/>
              <a:ext cx="91571" cy="39988"/>
            </a:xfrm>
            <a:custGeom>
              <a:avLst/>
              <a:gdLst>
                <a:gd name="T0" fmla="*/ 1 w 11"/>
                <a:gd name="T1" fmla="*/ 1 h 5"/>
                <a:gd name="T2" fmla="*/ 12 w 11"/>
                <a:gd name="T3" fmla="*/ 1 h 5"/>
                <a:gd name="T4" fmla="*/ 12 w 11"/>
                <a:gd name="T5" fmla="*/ 5 h 5"/>
                <a:gd name="T6" fmla="*/ 2 w 11"/>
                <a:gd name="T7" fmla="*/ 4 h 5"/>
                <a:gd name="T8" fmla="*/ 1 w 11"/>
                <a:gd name="T9" fmla="*/ 1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 y="1"/>
                  </a:moveTo>
                  <a:cubicBezTo>
                    <a:pt x="4" y="0"/>
                    <a:pt x="7" y="0"/>
                    <a:pt x="10" y="1"/>
                  </a:cubicBezTo>
                  <a:cubicBezTo>
                    <a:pt x="11" y="2"/>
                    <a:pt x="11" y="4"/>
                    <a:pt x="10" y="4"/>
                  </a:cubicBezTo>
                  <a:cubicBezTo>
                    <a:pt x="7" y="5"/>
                    <a:pt x="4" y="4"/>
                    <a:pt x="2" y="3"/>
                  </a:cubicBezTo>
                  <a:cubicBezTo>
                    <a:pt x="1" y="3"/>
                    <a:pt x="0" y="1"/>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37" name="Freeform 3035"/>
            <p:cNvSpPr>
              <a:spLocks noChangeAspect="1"/>
            </p:cNvSpPr>
            <p:nvPr/>
          </p:nvSpPr>
          <p:spPr bwMode="auto">
            <a:xfrm>
              <a:off x="30142786" y="13266781"/>
              <a:ext cx="124863" cy="47988"/>
            </a:xfrm>
            <a:custGeom>
              <a:avLst/>
              <a:gdLst>
                <a:gd name="T0" fmla="*/ 4 w 15"/>
                <a:gd name="T1" fmla="*/ 1 h 7"/>
                <a:gd name="T2" fmla="*/ 1 w 15"/>
                <a:gd name="T3" fmla="*/ 7 h 7"/>
                <a:gd name="T4" fmla="*/ 6 w 15"/>
                <a:gd name="T5" fmla="*/ 6 h 7"/>
                <a:gd name="T6" fmla="*/ 13 w 15"/>
                <a:gd name="T7" fmla="*/ 7 h 7"/>
                <a:gd name="T8" fmla="*/ 18 w 15"/>
                <a:gd name="T9" fmla="*/ 2 h 7"/>
                <a:gd name="T10" fmla="*/ 13 w 15"/>
                <a:gd name="T11" fmla="*/ 1 h 7"/>
                <a:gd name="T12" fmla="*/ 7 w 15"/>
                <a:gd name="T13" fmla="*/ 2 h 7"/>
                <a:gd name="T14" fmla="*/ 4 w 15"/>
                <a:gd name="T15" fmla="*/ 1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3" y="1"/>
                  </a:moveTo>
                  <a:cubicBezTo>
                    <a:pt x="1" y="2"/>
                    <a:pt x="0" y="5"/>
                    <a:pt x="1" y="6"/>
                  </a:cubicBezTo>
                  <a:cubicBezTo>
                    <a:pt x="2" y="7"/>
                    <a:pt x="3" y="5"/>
                    <a:pt x="5" y="5"/>
                  </a:cubicBezTo>
                  <a:cubicBezTo>
                    <a:pt x="7" y="5"/>
                    <a:pt x="9" y="6"/>
                    <a:pt x="11" y="6"/>
                  </a:cubicBezTo>
                  <a:cubicBezTo>
                    <a:pt x="13" y="5"/>
                    <a:pt x="15" y="4"/>
                    <a:pt x="15" y="2"/>
                  </a:cubicBezTo>
                  <a:cubicBezTo>
                    <a:pt x="15" y="1"/>
                    <a:pt x="12" y="1"/>
                    <a:pt x="11" y="1"/>
                  </a:cubicBezTo>
                  <a:cubicBezTo>
                    <a:pt x="9" y="1"/>
                    <a:pt x="8" y="2"/>
                    <a:pt x="6" y="2"/>
                  </a:cubicBezTo>
                  <a:cubicBezTo>
                    <a:pt x="5" y="2"/>
                    <a:pt x="4" y="0"/>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38" name="Freeform 3036"/>
            <p:cNvSpPr>
              <a:spLocks noChangeAspect="1"/>
            </p:cNvSpPr>
            <p:nvPr/>
          </p:nvSpPr>
          <p:spPr bwMode="auto">
            <a:xfrm>
              <a:off x="29801482" y="12946858"/>
              <a:ext cx="66595" cy="87981"/>
            </a:xfrm>
            <a:custGeom>
              <a:avLst/>
              <a:gdLst>
                <a:gd name="T0" fmla="*/ 6 w 7"/>
                <a:gd name="T1" fmla="*/ 1 h 13"/>
                <a:gd name="T2" fmla="*/ 8 w 7"/>
                <a:gd name="T3" fmla="*/ 6 h 13"/>
                <a:gd name="T4" fmla="*/ 5 w 7"/>
                <a:gd name="T5" fmla="*/ 14 h 13"/>
                <a:gd name="T6" fmla="*/ 1 w 7"/>
                <a:gd name="T7" fmla="*/ 13 h 13"/>
                <a:gd name="T8" fmla="*/ 1 w 7"/>
                <a:gd name="T9" fmla="*/ 5 h 13"/>
                <a:gd name="T10" fmla="*/ 6 w 7"/>
                <a:gd name="T11" fmla="*/ 1 h 13"/>
                <a:gd name="T12" fmla="*/ 0 60000 65536"/>
                <a:gd name="T13" fmla="*/ 0 60000 65536"/>
                <a:gd name="T14" fmla="*/ 0 60000 65536"/>
                <a:gd name="T15" fmla="*/ 0 60000 65536"/>
                <a:gd name="T16" fmla="*/ 0 60000 65536"/>
                <a:gd name="T17" fmla="*/ 0 60000 65536"/>
                <a:gd name="T18" fmla="*/ 0 w 7"/>
                <a:gd name="T19" fmla="*/ 0 h 13"/>
                <a:gd name="T20" fmla="*/ 7 w 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7" h="13">
                  <a:moveTo>
                    <a:pt x="5" y="1"/>
                  </a:moveTo>
                  <a:cubicBezTo>
                    <a:pt x="7" y="1"/>
                    <a:pt x="6" y="4"/>
                    <a:pt x="6" y="5"/>
                  </a:cubicBezTo>
                  <a:cubicBezTo>
                    <a:pt x="5" y="8"/>
                    <a:pt x="5" y="10"/>
                    <a:pt x="4" y="12"/>
                  </a:cubicBezTo>
                  <a:cubicBezTo>
                    <a:pt x="3" y="13"/>
                    <a:pt x="1" y="12"/>
                    <a:pt x="1" y="11"/>
                  </a:cubicBezTo>
                  <a:cubicBezTo>
                    <a:pt x="0" y="9"/>
                    <a:pt x="0" y="6"/>
                    <a:pt x="1" y="4"/>
                  </a:cubicBezTo>
                  <a:cubicBezTo>
                    <a:pt x="2" y="2"/>
                    <a:pt x="4" y="0"/>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39" name="Freeform 3037"/>
            <p:cNvSpPr>
              <a:spLocks noChangeAspect="1"/>
            </p:cNvSpPr>
            <p:nvPr/>
          </p:nvSpPr>
          <p:spPr bwMode="auto">
            <a:xfrm>
              <a:off x="29759863" y="13010842"/>
              <a:ext cx="41619" cy="23997"/>
            </a:xfrm>
            <a:custGeom>
              <a:avLst/>
              <a:gdLst>
                <a:gd name="T0" fmla="*/ 4 w 5"/>
                <a:gd name="T1" fmla="*/ 0 h 4"/>
                <a:gd name="T2" fmla="*/ 5 w 5"/>
                <a:gd name="T3" fmla="*/ 4 h 4"/>
                <a:gd name="T4" fmla="*/ 1 w 5"/>
                <a:gd name="T5" fmla="*/ 5 h 4"/>
                <a:gd name="T6" fmla="*/ 4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0"/>
                  </a:moveTo>
                  <a:cubicBezTo>
                    <a:pt x="4" y="0"/>
                    <a:pt x="5" y="2"/>
                    <a:pt x="4" y="3"/>
                  </a:cubicBezTo>
                  <a:cubicBezTo>
                    <a:pt x="4" y="4"/>
                    <a:pt x="2" y="4"/>
                    <a:pt x="1" y="4"/>
                  </a:cubicBezTo>
                  <a:cubicBezTo>
                    <a:pt x="0" y="2"/>
                    <a:pt x="2" y="0"/>
                    <a:pt x="3"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40" name="Freeform 3038"/>
            <p:cNvSpPr>
              <a:spLocks noChangeAspect="1"/>
            </p:cNvSpPr>
            <p:nvPr/>
          </p:nvSpPr>
          <p:spPr bwMode="auto">
            <a:xfrm>
              <a:off x="29843107" y="12922866"/>
              <a:ext cx="74917" cy="143965"/>
            </a:xfrm>
            <a:custGeom>
              <a:avLst/>
              <a:gdLst>
                <a:gd name="T0" fmla="*/ 10 w 9"/>
                <a:gd name="T1" fmla="*/ 1 h 20"/>
                <a:gd name="T2" fmla="*/ 10 w 9"/>
                <a:gd name="T3" fmla="*/ 5 h 20"/>
                <a:gd name="T4" fmla="*/ 6 w 9"/>
                <a:gd name="T5" fmla="*/ 5 h 20"/>
                <a:gd name="T6" fmla="*/ 5 w 9"/>
                <a:gd name="T7" fmla="*/ 14 h 20"/>
                <a:gd name="T8" fmla="*/ 9 w 9"/>
                <a:gd name="T9" fmla="*/ 16 h 20"/>
                <a:gd name="T10" fmla="*/ 7 w 9"/>
                <a:gd name="T11" fmla="*/ 19 h 20"/>
                <a:gd name="T12" fmla="*/ 4 w 9"/>
                <a:gd name="T13" fmla="*/ 19 h 20"/>
                <a:gd name="T14" fmla="*/ 1 w 9"/>
                <a:gd name="T15" fmla="*/ 23 h 20"/>
                <a:gd name="T16" fmla="*/ 1 w 9"/>
                <a:gd name="T17" fmla="*/ 17 h 20"/>
                <a:gd name="T18" fmla="*/ 4 w 9"/>
                <a:gd name="T19" fmla="*/ 6 h 20"/>
                <a:gd name="T20" fmla="*/ 5 w 9"/>
                <a:gd name="T21" fmla="*/ 1 h 20"/>
                <a:gd name="T22" fmla="*/ 10 w 9"/>
                <a:gd name="T23" fmla="*/ 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20"/>
                <a:gd name="T38" fmla="*/ 9 w 9"/>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20">
                  <a:moveTo>
                    <a:pt x="8" y="1"/>
                  </a:moveTo>
                  <a:cubicBezTo>
                    <a:pt x="9" y="1"/>
                    <a:pt x="9" y="3"/>
                    <a:pt x="8" y="4"/>
                  </a:cubicBezTo>
                  <a:cubicBezTo>
                    <a:pt x="7" y="5"/>
                    <a:pt x="6" y="3"/>
                    <a:pt x="5" y="4"/>
                  </a:cubicBezTo>
                  <a:cubicBezTo>
                    <a:pt x="4" y="6"/>
                    <a:pt x="3" y="9"/>
                    <a:pt x="4" y="12"/>
                  </a:cubicBezTo>
                  <a:cubicBezTo>
                    <a:pt x="4" y="13"/>
                    <a:pt x="7" y="12"/>
                    <a:pt x="7" y="13"/>
                  </a:cubicBezTo>
                  <a:cubicBezTo>
                    <a:pt x="8" y="13"/>
                    <a:pt x="7" y="15"/>
                    <a:pt x="6" y="16"/>
                  </a:cubicBezTo>
                  <a:cubicBezTo>
                    <a:pt x="5" y="16"/>
                    <a:pt x="4" y="15"/>
                    <a:pt x="3" y="16"/>
                  </a:cubicBezTo>
                  <a:cubicBezTo>
                    <a:pt x="2" y="17"/>
                    <a:pt x="2" y="20"/>
                    <a:pt x="1" y="19"/>
                  </a:cubicBezTo>
                  <a:cubicBezTo>
                    <a:pt x="0" y="18"/>
                    <a:pt x="1" y="16"/>
                    <a:pt x="1" y="14"/>
                  </a:cubicBezTo>
                  <a:cubicBezTo>
                    <a:pt x="2" y="11"/>
                    <a:pt x="3" y="8"/>
                    <a:pt x="3" y="5"/>
                  </a:cubicBezTo>
                  <a:cubicBezTo>
                    <a:pt x="4" y="4"/>
                    <a:pt x="3" y="2"/>
                    <a:pt x="4" y="1"/>
                  </a:cubicBezTo>
                  <a:cubicBezTo>
                    <a:pt x="5" y="0"/>
                    <a:pt x="7" y="0"/>
                    <a:pt x="8"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41" name="Freeform 3039"/>
            <p:cNvSpPr>
              <a:spLocks noChangeAspect="1"/>
            </p:cNvSpPr>
            <p:nvPr/>
          </p:nvSpPr>
          <p:spPr bwMode="auto">
            <a:xfrm>
              <a:off x="30067863" y="13346761"/>
              <a:ext cx="233083" cy="127969"/>
            </a:xfrm>
            <a:custGeom>
              <a:avLst/>
              <a:gdLst>
                <a:gd name="T0" fmla="*/ 4 w 29"/>
                <a:gd name="T1" fmla="*/ 20 h 17"/>
                <a:gd name="T2" fmla="*/ 10 w 29"/>
                <a:gd name="T3" fmla="*/ 18 h 17"/>
                <a:gd name="T4" fmla="*/ 16 w 29"/>
                <a:gd name="T5" fmla="*/ 14 h 17"/>
                <a:gd name="T6" fmla="*/ 24 w 29"/>
                <a:gd name="T7" fmla="*/ 11 h 17"/>
                <a:gd name="T8" fmla="*/ 28 w 29"/>
                <a:gd name="T9" fmla="*/ 8 h 17"/>
                <a:gd name="T10" fmla="*/ 34 w 29"/>
                <a:gd name="T11" fmla="*/ 4 h 17"/>
                <a:gd name="T12" fmla="*/ 35 w 29"/>
                <a:gd name="T13" fmla="*/ 1 h 17"/>
                <a:gd name="T14" fmla="*/ 29 w 29"/>
                <a:gd name="T15" fmla="*/ 1 h 17"/>
                <a:gd name="T16" fmla="*/ 17 w 29"/>
                <a:gd name="T17" fmla="*/ 2 h 17"/>
                <a:gd name="T18" fmla="*/ 5 w 29"/>
                <a:gd name="T19" fmla="*/ 5 h 17"/>
                <a:gd name="T20" fmla="*/ 0 w 29"/>
                <a:gd name="T21" fmla="*/ 11 h 17"/>
                <a:gd name="T22" fmla="*/ 4 w 29"/>
                <a:gd name="T23" fmla="*/ 14 h 17"/>
                <a:gd name="T24" fmla="*/ 4 w 29"/>
                <a:gd name="T25" fmla="*/ 2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7"/>
                <a:gd name="T41" fmla="*/ 29 w 2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7">
                  <a:moveTo>
                    <a:pt x="3" y="17"/>
                  </a:moveTo>
                  <a:cubicBezTo>
                    <a:pt x="4" y="17"/>
                    <a:pt x="6" y="16"/>
                    <a:pt x="8" y="15"/>
                  </a:cubicBezTo>
                  <a:cubicBezTo>
                    <a:pt x="9" y="14"/>
                    <a:pt x="11" y="13"/>
                    <a:pt x="13" y="12"/>
                  </a:cubicBezTo>
                  <a:cubicBezTo>
                    <a:pt x="15" y="11"/>
                    <a:pt x="18" y="10"/>
                    <a:pt x="20" y="9"/>
                  </a:cubicBezTo>
                  <a:cubicBezTo>
                    <a:pt x="21" y="9"/>
                    <a:pt x="22" y="7"/>
                    <a:pt x="23" y="7"/>
                  </a:cubicBezTo>
                  <a:cubicBezTo>
                    <a:pt x="24" y="5"/>
                    <a:pt x="27" y="5"/>
                    <a:pt x="28" y="3"/>
                  </a:cubicBezTo>
                  <a:cubicBezTo>
                    <a:pt x="29" y="3"/>
                    <a:pt x="29" y="1"/>
                    <a:pt x="29" y="1"/>
                  </a:cubicBezTo>
                  <a:cubicBezTo>
                    <a:pt x="27" y="0"/>
                    <a:pt x="26" y="1"/>
                    <a:pt x="24" y="1"/>
                  </a:cubicBezTo>
                  <a:cubicBezTo>
                    <a:pt x="21" y="1"/>
                    <a:pt x="17" y="2"/>
                    <a:pt x="14" y="2"/>
                  </a:cubicBezTo>
                  <a:cubicBezTo>
                    <a:pt x="10" y="3"/>
                    <a:pt x="7" y="3"/>
                    <a:pt x="4" y="4"/>
                  </a:cubicBezTo>
                  <a:cubicBezTo>
                    <a:pt x="2" y="5"/>
                    <a:pt x="1" y="8"/>
                    <a:pt x="0" y="9"/>
                  </a:cubicBezTo>
                  <a:cubicBezTo>
                    <a:pt x="1" y="10"/>
                    <a:pt x="2" y="11"/>
                    <a:pt x="3" y="12"/>
                  </a:cubicBezTo>
                  <a:cubicBezTo>
                    <a:pt x="3" y="14"/>
                    <a:pt x="3" y="16"/>
                    <a:pt x="3" y="1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42" name="Freeform 3040"/>
            <p:cNvSpPr>
              <a:spLocks noChangeAspect="1"/>
            </p:cNvSpPr>
            <p:nvPr/>
          </p:nvSpPr>
          <p:spPr bwMode="auto">
            <a:xfrm>
              <a:off x="30026244" y="12626935"/>
              <a:ext cx="116542" cy="47988"/>
            </a:xfrm>
            <a:custGeom>
              <a:avLst/>
              <a:gdLst>
                <a:gd name="T0" fmla="*/ 4 w 14"/>
                <a:gd name="T1" fmla="*/ 1 h 7"/>
                <a:gd name="T2" fmla="*/ 13 w 14"/>
                <a:gd name="T3" fmla="*/ 1 h 7"/>
                <a:gd name="T4" fmla="*/ 17 w 14"/>
                <a:gd name="T5" fmla="*/ 3 h 7"/>
                <a:gd name="T6" fmla="*/ 13 w 14"/>
                <a:gd name="T7" fmla="*/ 6 h 7"/>
                <a:gd name="T8" fmla="*/ 6 w 14"/>
                <a:gd name="T9" fmla="*/ 6 h 7"/>
                <a:gd name="T10" fmla="*/ 1 w 14"/>
                <a:gd name="T11" fmla="*/ 7 h 7"/>
                <a:gd name="T12" fmla="*/ 4 w 14"/>
                <a:gd name="T13" fmla="*/ 1 h 7"/>
                <a:gd name="T14" fmla="*/ 0 60000 65536"/>
                <a:gd name="T15" fmla="*/ 0 60000 65536"/>
                <a:gd name="T16" fmla="*/ 0 60000 65536"/>
                <a:gd name="T17" fmla="*/ 0 60000 65536"/>
                <a:gd name="T18" fmla="*/ 0 60000 65536"/>
                <a:gd name="T19" fmla="*/ 0 60000 65536"/>
                <a:gd name="T20" fmla="*/ 0 60000 65536"/>
                <a:gd name="T21" fmla="*/ 0 w 14"/>
                <a:gd name="T22" fmla="*/ 0 h 7"/>
                <a:gd name="T23" fmla="*/ 14 w 1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7">
                  <a:moveTo>
                    <a:pt x="3" y="1"/>
                  </a:moveTo>
                  <a:cubicBezTo>
                    <a:pt x="5" y="0"/>
                    <a:pt x="8" y="1"/>
                    <a:pt x="11" y="1"/>
                  </a:cubicBezTo>
                  <a:cubicBezTo>
                    <a:pt x="12" y="1"/>
                    <a:pt x="14" y="2"/>
                    <a:pt x="14" y="3"/>
                  </a:cubicBezTo>
                  <a:cubicBezTo>
                    <a:pt x="14" y="4"/>
                    <a:pt x="12" y="5"/>
                    <a:pt x="11" y="5"/>
                  </a:cubicBezTo>
                  <a:cubicBezTo>
                    <a:pt x="9" y="5"/>
                    <a:pt x="7" y="5"/>
                    <a:pt x="5" y="5"/>
                  </a:cubicBezTo>
                  <a:cubicBezTo>
                    <a:pt x="3" y="5"/>
                    <a:pt x="2" y="7"/>
                    <a:pt x="1" y="6"/>
                  </a:cubicBezTo>
                  <a:cubicBezTo>
                    <a:pt x="0" y="4"/>
                    <a:pt x="1" y="1"/>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43" name="Freeform 3041"/>
            <p:cNvSpPr>
              <a:spLocks noChangeAspect="1"/>
            </p:cNvSpPr>
            <p:nvPr/>
          </p:nvSpPr>
          <p:spPr bwMode="auto">
            <a:xfrm>
              <a:off x="29868078" y="12578947"/>
              <a:ext cx="108220" cy="55989"/>
            </a:xfrm>
            <a:custGeom>
              <a:avLst/>
              <a:gdLst>
                <a:gd name="T0" fmla="*/ 9 w 13"/>
                <a:gd name="T1" fmla="*/ 3 h 8"/>
                <a:gd name="T2" fmla="*/ 12 w 13"/>
                <a:gd name="T3" fmla="*/ 1 h 8"/>
                <a:gd name="T4" fmla="*/ 15 w 13"/>
                <a:gd name="T5" fmla="*/ 7 h 8"/>
                <a:gd name="T6" fmla="*/ 10 w 13"/>
                <a:gd name="T7" fmla="*/ 6 h 8"/>
                <a:gd name="T8" fmla="*/ 6 w 13"/>
                <a:gd name="T9" fmla="*/ 7 h 8"/>
                <a:gd name="T10" fmla="*/ 5 w 13"/>
                <a:gd name="T11" fmla="*/ 6 h 8"/>
                <a:gd name="T12" fmla="*/ 1 w 13"/>
                <a:gd name="T13" fmla="*/ 7 h 8"/>
                <a:gd name="T14" fmla="*/ 1 w 13"/>
                <a:gd name="T15" fmla="*/ 2 h 8"/>
                <a:gd name="T16" fmla="*/ 9 w 13"/>
                <a:gd name="T17" fmla="*/ 3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
                <a:gd name="T29" fmla="*/ 13 w 1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
                  <a:moveTo>
                    <a:pt x="7" y="3"/>
                  </a:moveTo>
                  <a:cubicBezTo>
                    <a:pt x="8" y="3"/>
                    <a:pt x="9" y="0"/>
                    <a:pt x="10" y="1"/>
                  </a:cubicBezTo>
                  <a:cubicBezTo>
                    <a:pt x="12" y="2"/>
                    <a:pt x="13" y="5"/>
                    <a:pt x="12" y="6"/>
                  </a:cubicBezTo>
                  <a:cubicBezTo>
                    <a:pt x="11" y="8"/>
                    <a:pt x="9" y="5"/>
                    <a:pt x="8" y="5"/>
                  </a:cubicBezTo>
                  <a:cubicBezTo>
                    <a:pt x="7" y="5"/>
                    <a:pt x="6" y="7"/>
                    <a:pt x="5" y="6"/>
                  </a:cubicBezTo>
                  <a:cubicBezTo>
                    <a:pt x="4" y="6"/>
                    <a:pt x="5" y="5"/>
                    <a:pt x="4" y="5"/>
                  </a:cubicBezTo>
                  <a:cubicBezTo>
                    <a:pt x="3" y="5"/>
                    <a:pt x="2" y="6"/>
                    <a:pt x="1" y="6"/>
                  </a:cubicBezTo>
                  <a:cubicBezTo>
                    <a:pt x="1" y="5"/>
                    <a:pt x="0" y="2"/>
                    <a:pt x="1" y="2"/>
                  </a:cubicBezTo>
                  <a:cubicBezTo>
                    <a:pt x="3" y="1"/>
                    <a:pt x="5" y="3"/>
                    <a:pt x="7"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44" name="Freeform 3042"/>
            <p:cNvSpPr>
              <a:spLocks noChangeAspect="1"/>
            </p:cNvSpPr>
            <p:nvPr/>
          </p:nvSpPr>
          <p:spPr bwMode="auto">
            <a:xfrm>
              <a:off x="30142786" y="12642931"/>
              <a:ext cx="99893" cy="15996"/>
            </a:xfrm>
            <a:custGeom>
              <a:avLst/>
              <a:gdLst>
                <a:gd name="T0" fmla="*/ 0 w 13"/>
                <a:gd name="T1" fmla="*/ 0 h 2"/>
                <a:gd name="T2" fmla="*/ 0 w 13"/>
                <a:gd name="T3" fmla="*/ 3 h 2"/>
                <a:gd name="T4" fmla="*/ 15 w 13"/>
                <a:gd name="T5" fmla="*/ 2 h 2"/>
                <a:gd name="T6" fmla="*/ 0 w 13"/>
                <a:gd name="T7" fmla="*/ 0 h 2"/>
                <a:gd name="T8" fmla="*/ 0 60000 65536"/>
                <a:gd name="T9" fmla="*/ 0 60000 65536"/>
                <a:gd name="T10" fmla="*/ 0 60000 65536"/>
                <a:gd name="T11" fmla="*/ 0 60000 65536"/>
                <a:gd name="T12" fmla="*/ 0 w 13"/>
                <a:gd name="T13" fmla="*/ 0 h 2"/>
                <a:gd name="T14" fmla="*/ 13 w 13"/>
                <a:gd name="T15" fmla="*/ 2 h 2"/>
              </a:gdLst>
              <a:ahLst/>
              <a:cxnLst>
                <a:cxn ang="T8">
                  <a:pos x="T0" y="T1"/>
                </a:cxn>
                <a:cxn ang="T9">
                  <a:pos x="T2" y="T3"/>
                </a:cxn>
                <a:cxn ang="T10">
                  <a:pos x="T4" y="T5"/>
                </a:cxn>
                <a:cxn ang="T11">
                  <a:pos x="T6" y="T7"/>
                </a:cxn>
              </a:cxnLst>
              <a:rect l="T12" t="T13" r="T14" b="T15"/>
              <a:pathLst>
                <a:path w="13" h="2">
                  <a:moveTo>
                    <a:pt x="0" y="0"/>
                  </a:moveTo>
                  <a:cubicBezTo>
                    <a:pt x="0" y="0"/>
                    <a:pt x="0" y="2"/>
                    <a:pt x="0" y="2"/>
                  </a:cubicBezTo>
                  <a:cubicBezTo>
                    <a:pt x="4" y="2"/>
                    <a:pt x="9" y="2"/>
                    <a:pt x="13" y="1"/>
                  </a:cubicBezTo>
                  <a:cubicBezTo>
                    <a:pt x="9" y="0"/>
                    <a:pt x="4" y="0"/>
                    <a:pt x="0"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45" name="Freeform 3043"/>
            <p:cNvSpPr>
              <a:spLocks noChangeAspect="1"/>
            </p:cNvSpPr>
            <p:nvPr/>
          </p:nvSpPr>
          <p:spPr bwMode="auto">
            <a:xfrm>
              <a:off x="30192732" y="12778901"/>
              <a:ext cx="133190" cy="95977"/>
            </a:xfrm>
            <a:custGeom>
              <a:avLst/>
              <a:gdLst>
                <a:gd name="T0" fmla="*/ 2 w 17"/>
                <a:gd name="T1" fmla="*/ 3 h 12"/>
                <a:gd name="T2" fmla="*/ 13 w 17"/>
                <a:gd name="T3" fmla="*/ 1 h 12"/>
                <a:gd name="T4" fmla="*/ 18 w 17"/>
                <a:gd name="T5" fmla="*/ 4 h 12"/>
                <a:gd name="T6" fmla="*/ 15 w 17"/>
                <a:gd name="T7" fmla="*/ 6 h 12"/>
                <a:gd name="T8" fmla="*/ 19 w 17"/>
                <a:gd name="T9" fmla="*/ 11 h 12"/>
                <a:gd name="T10" fmla="*/ 12 w 17"/>
                <a:gd name="T11" fmla="*/ 15 h 12"/>
                <a:gd name="T12" fmla="*/ 1 w 17"/>
                <a:gd name="T13" fmla="*/ 9 h 12"/>
                <a:gd name="T14" fmla="*/ 2 w 17"/>
                <a:gd name="T15" fmla="*/ 3 h 12"/>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2"/>
                <a:gd name="T26" fmla="*/ 17 w 17"/>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2">
                  <a:moveTo>
                    <a:pt x="2" y="2"/>
                  </a:moveTo>
                  <a:cubicBezTo>
                    <a:pt x="5" y="0"/>
                    <a:pt x="8" y="0"/>
                    <a:pt x="11" y="1"/>
                  </a:cubicBezTo>
                  <a:cubicBezTo>
                    <a:pt x="13" y="1"/>
                    <a:pt x="14" y="1"/>
                    <a:pt x="15" y="3"/>
                  </a:cubicBezTo>
                  <a:cubicBezTo>
                    <a:pt x="16" y="4"/>
                    <a:pt x="13" y="4"/>
                    <a:pt x="13" y="5"/>
                  </a:cubicBezTo>
                  <a:cubicBezTo>
                    <a:pt x="14" y="6"/>
                    <a:pt x="17" y="7"/>
                    <a:pt x="16" y="9"/>
                  </a:cubicBezTo>
                  <a:cubicBezTo>
                    <a:pt x="15" y="11"/>
                    <a:pt x="12" y="10"/>
                    <a:pt x="10" y="12"/>
                  </a:cubicBezTo>
                  <a:cubicBezTo>
                    <a:pt x="6" y="11"/>
                    <a:pt x="3" y="10"/>
                    <a:pt x="1" y="7"/>
                  </a:cubicBezTo>
                  <a:cubicBezTo>
                    <a:pt x="0" y="6"/>
                    <a:pt x="1" y="3"/>
                    <a:pt x="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46" name="Freeform 3044"/>
            <p:cNvSpPr>
              <a:spLocks noChangeAspect="1"/>
            </p:cNvSpPr>
            <p:nvPr/>
          </p:nvSpPr>
          <p:spPr bwMode="auto">
            <a:xfrm>
              <a:off x="30325923" y="12594943"/>
              <a:ext cx="91566" cy="47988"/>
            </a:xfrm>
            <a:custGeom>
              <a:avLst/>
              <a:gdLst>
                <a:gd name="T0" fmla="*/ 6 w 11"/>
                <a:gd name="T1" fmla="*/ 0 h 6"/>
                <a:gd name="T2" fmla="*/ 14 w 11"/>
                <a:gd name="T3" fmla="*/ 5 h 6"/>
                <a:gd name="T4" fmla="*/ 11 w 11"/>
                <a:gd name="T5" fmla="*/ 7 h 6"/>
                <a:gd name="T6" fmla="*/ 5 w 11"/>
                <a:gd name="T7" fmla="*/ 7 h 6"/>
                <a:gd name="T8" fmla="*/ 0 w 11"/>
                <a:gd name="T9" fmla="*/ 5 h 6"/>
                <a:gd name="T10" fmla="*/ 6 w 11"/>
                <a:gd name="T11" fmla="*/ 0 h 6"/>
                <a:gd name="T12" fmla="*/ 0 60000 65536"/>
                <a:gd name="T13" fmla="*/ 0 60000 65536"/>
                <a:gd name="T14" fmla="*/ 0 60000 65536"/>
                <a:gd name="T15" fmla="*/ 0 60000 65536"/>
                <a:gd name="T16" fmla="*/ 0 60000 65536"/>
                <a:gd name="T17" fmla="*/ 0 60000 65536"/>
                <a:gd name="T18" fmla="*/ 0 w 11"/>
                <a:gd name="T19" fmla="*/ 0 h 6"/>
                <a:gd name="T20" fmla="*/ 11 w 1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1" h="6">
                  <a:moveTo>
                    <a:pt x="5" y="0"/>
                  </a:moveTo>
                  <a:cubicBezTo>
                    <a:pt x="7" y="1"/>
                    <a:pt x="9" y="3"/>
                    <a:pt x="11" y="4"/>
                  </a:cubicBezTo>
                  <a:cubicBezTo>
                    <a:pt x="11" y="5"/>
                    <a:pt x="10" y="6"/>
                    <a:pt x="9" y="6"/>
                  </a:cubicBezTo>
                  <a:cubicBezTo>
                    <a:pt x="7" y="6"/>
                    <a:pt x="6" y="6"/>
                    <a:pt x="4" y="6"/>
                  </a:cubicBezTo>
                  <a:cubicBezTo>
                    <a:pt x="3" y="5"/>
                    <a:pt x="0" y="5"/>
                    <a:pt x="0" y="4"/>
                  </a:cubicBezTo>
                  <a:cubicBezTo>
                    <a:pt x="0" y="2"/>
                    <a:pt x="3" y="0"/>
                    <a:pt x="5"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47" name="Freeform 3045"/>
            <p:cNvSpPr>
              <a:spLocks noChangeAspect="1"/>
            </p:cNvSpPr>
            <p:nvPr/>
          </p:nvSpPr>
          <p:spPr bwMode="auto">
            <a:xfrm>
              <a:off x="30342571" y="12227031"/>
              <a:ext cx="141512" cy="319923"/>
            </a:xfrm>
            <a:custGeom>
              <a:avLst/>
              <a:gdLst>
                <a:gd name="T0" fmla="*/ 9 w 19"/>
                <a:gd name="T1" fmla="*/ 1 h 44"/>
                <a:gd name="T2" fmla="*/ 6 w 19"/>
                <a:gd name="T3" fmla="*/ 6 h 44"/>
                <a:gd name="T4" fmla="*/ 8 w 19"/>
                <a:gd name="T5" fmla="*/ 13 h 44"/>
                <a:gd name="T6" fmla="*/ 3 w 19"/>
                <a:gd name="T7" fmla="*/ 22 h 44"/>
                <a:gd name="T8" fmla="*/ 8 w 19"/>
                <a:gd name="T9" fmla="*/ 24 h 44"/>
                <a:gd name="T10" fmla="*/ 12 w 19"/>
                <a:gd name="T11" fmla="*/ 17 h 44"/>
                <a:gd name="T12" fmla="*/ 19 w 19"/>
                <a:gd name="T13" fmla="*/ 12 h 44"/>
                <a:gd name="T14" fmla="*/ 20 w 19"/>
                <a:gd name="T15" fmla="*/ 20 h 44"/>
                <a:gd name="T16" fmla="*/ 13 w 19"/>
                <a:gd name="T17" fmla="*/ 23 h 44"/>
                <a:gd name="T18" fmla="*/ 13 w 19"/>
                <a:gd name="T19" fmla="*/ 25 h 44"/>
                <a:gd name="T20" fmla="*/ 21 w 19"/>
                <a:gd name="T21" fmla="*/ 31 h 44"/>
                <a:gd name="T22" fmla="*/ 19 w 19"/>
                <a:gd name="T23" fmla="*/ 31 h 44"/>
                <a:gd name="T24" fmla="*/ 8 w 19"/>
                <a:gd name="T25" fmla="*/ 30 h 44"/>
                <a:gd name="T26" fmla="*/ 8 w 19"/>
                <a:gd name="T27" fmla="*/ 35 h 44"/>
                <a:gd name="T28" fmla="*/ 7 w 19"/>
                <a:gd name="T29" fmla="*/ 42 h 44"/>
                <a:gd name="T30" fmla="*/ 15 w 19"/>
                <a:gd name="T31" fmla="*/ 53 h 44"/>
                <a:gd name="T32" fmla="*/ 8 w 19"/>
                <a:gd name="T33" fmla="*/ 51 h 44"/>
                <a:gd name="T34" fmla="*/ 5 w 19"/>
                <a:gd name="T35" fmla="*/ 40 h 44"/>
                <a:gd name="T36" fmla="*/ 3 w 19"/>
                <a:gd name="T37" fmla="*/ 33 h 44"/>
                <a:gd name="T38" fmla="*/ 1 w 19"/>
                <a:gd name="T39" fmla="*/ 23 h 44"/>
                <a:gd name="T40" fmla="*/ 1 w 19"/>
                <a:gd name="T41" fmla="*/ 8 h 44"/>
                <a:gd name="T42" fmla="*/ 7 w 19"/>
                <a:gd name="T43" fmla="*/ 0 h 44"/>
                <a:gd name="T44" fmla="*/ 9 w 19"/>
                <a:gd name="T45" fmla="*/ 1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
                <a:gd name="T70" fmla="*/ 0 h 44"/>
                <a:gd name="T71" fmla="*/ 19 w 19"/>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 h="44">
                  <a:moveTo>
                    <a:pt x="8" y="1"/>
                  </a:moveTo>
                  <a:cubicBezTo>
                    <a:pt x="8" y="3"/>
                    <a:pt x="5" y="4"/>
                    <a:pt x="5" y="5"/>
                  </a:cubicBezTo>
                  <a:cubicBezTo>
                    <a:pt x="5" y="8"/>
                    <a:pt x="8" y="9"/>
                    <a:pt x="7" y="11"/>
                  </a:cubicBezTo>
                  <a:cubicBezTo>
                    <a:pt x="7" y="14"/>
                    <a:pt x="3" y="15"/>
                    <a:pt x="3" y="18"/>
                  </a:cubicBezTo>
                  <a:cubicBezTo>
                    <a:pt x="3" y="19"/>
                    <a:pt x="6" y="20"/>
                    <a:pt x="7" y="20"/>
                  </a:cubicBezTo>
                  <a:cubicBezTo>
                    <a:pt x="9" y="18"/>
                    <a:pt x="8" y="15"/>
                    <a:pt x="10" y="14"/>
                  </a:cubicBezTo>
                  <a:cubicBezTo>
                    <a:pt x="12" y="12"/>
                    <a:pt x="14" y="9"/>
                    <a:pt x="16" y="10"/>
                  </a:cubicBezTo>
                  <a:cubicBezTo>
                    <a:pt x="19" y="10"/>
                    <a:pt x="18" y="15"/>
                    <a:pt x="17" y="17"/>
                  </a:cubicBezTo>
                  <a:cubicBezTo>
                    <a:pt x="16" y="18"/>
                    <a:pt x="13" y="18"/>
                    <a:pt x="11" y="19"/>
                  </a:cubicBezTo>
                  <a:cubicBezTo>
                    <a:pt x="11" y="20"/>
                    <a:pt x="11" y="21"/>
                    <a:pt x="11" y="21"/>
                  </a:cubicBezTo>
                  <a:cubicBezTo>
                    <a:pt x="13" y="23"/>
                    <a:pt x="16" y="24"/>
                    <a:pt x="18" y="26"/>
                  </a:cubicBezTo>
                  <a:cubicBezTo>
                    <a:pt x="18" y="26"/>
                    <a:pt x="16" y="26"/>
                    <a:pt x="16" y="26"/>
                  </a:cubicBezTo>
                  <a:cubicBezTo>
                    <a:pt x="13" y="26"/>
                    <a:pt x="10" y="24"/>
                    <a:pt x="7" y="25"/>
                  </a:cubicBezTo>
                  <a:cubicBezTo>
                    <a:pt x="6" y="26"/>
                    <a:pt x="8" y="28"/>
                    <a:pt x="7" y="29"/>
                  </a:cubicBezTo>
                  <a:cubicBezTo>
                    <a:pt x="7" y="31"/>
                    <a:pt x="6" y="33"/>
                    <a:pt x="6" y="35"/>
                  </a:cubicBezTo>
                  <a:cubicBezTo>
                    <a:pt x="8" y="38"/>
                    <a:pt x="12" y="40"/>
                    <a:pt x="13" y="44"/>
                  </a:cubicBezTo>
                  <a:cubicBezTo>
                    <a:pt x="11" y="43"/>
                    <a:pt x="9" y="43"/>
                    <a:pt x="7" y="42"/>
                  </a:cubicBezTo>
                  <a:cubicBezTo>
                    <a:pt x="5" y="39"/>
                    <a:pt x="5" y="36"/>
                    <a:pt x="4" y="33"/>
                  </a:cubicBezTo>
                  <a:cubicBezTo>
                    <a:pt x="4" y="31"/>
                    <a:pt x="4" y="29"/>
                    <a:pt x="3" y="27"/>
                  </a:cubicBezTo>
                  <a:cubicBezTo>
                    <a:pt x="3" y="24"/>
                    <a:pt x="1" y="21"/>
                    <a:pt x="1" y="19"/>
                  </a:cubicBezTo>
                  <a:cubicBezTo>
                    <a:pt x="0" y="15"/>
                    <a:pt x="0" y="11"/>
                    <a:pt x="1" y="7"/>
                  </a:cubicBezTo>
                  <a:cubicBezTo>
                    <a:pt x="1" y="4"/>
                    <a:pt x="3" y="2"/>
                    <a:pt x="6" y="0"/>
                  </a:cubicBezTo>
                  <a:cubicBezTo>
                    <a:pt x="6" y="0"/>
                    <a:pt x="8" y="0"/>
                    <a:pt x="8"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48" name="Freeform 3046"/>
            <p:cNvSpPr>
              <a:spLocks noChangeAspect="1"/>
            </p:cNvSpPr>
            <p:nvPr/>
          </p:nvSpPr>
          <p:spPr bwMode="auto">
            <a:xfrm>
              <a:off x="30417488" y="12179043"/>
              <a:ext cx="58273" cy="71985"/>
            </a:xfrm>
            <a:custGeom>
              <a:avLst/>
              <a:gdLst>
                <a:gd name="T0" fmla="*/ 6 w 7"/>
                <a:gd name="T1" fmla="*/ 1 h 9"/>
                <a:gd name="T2" fmla="*/ 7 w 7"/>
                <a:gd name="T3" fmla="*/ 9 h 9"/>
                <a:gd name="T4" fmla="*/ 2 w 7"/>
                <a:gd name="T5" fmla="*/ 10 h 9"/>
                <a:gd name="T6" fmla="*/ 2 w 7"/>
                <a:gd name="T7" fmla="*/ 4 h 9"/>
                <a:gd name="T8" fmla="*/ 6 w 7"/>
                <a:gd name="T9" fmla="*/ 1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5" y="1"/>
                  </a:moveTo>
                  <a:cubicBezTo>
                    <a:pt x="7" y="2"/>
                    <a:pt x="7" y="5"/>
                    <a:pt x="6" y="7"/>
                  </a:cubicBezTo>
                  <a:cubicBezTo>
                    <a:pt x="6" y="8"/>
                    <a:pt x="3" y="9"/>
                    <a:pt x="2" y="8"/>
                  </a:cubicBezTo>
                  <a:cubicBezTo>
                    <a:pt x="0" y="7"/>
                    <a:pt x="1" y="5"/>
                    <a:pt x="2" y="3"/>
                  </a:cubicBezTo>
                  <a:cubicBezTo>
                    <a:pt x="2" y="2"/>
                    <a:pt x="4" y="0"/>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49" name="Freeform 3048"/>
            <p:cNvSpPr>
              <a:spLocks noChangeAspect="1"/>
            </p:cNvSpPr>
            <p:nvPr/>
          </p:nvSpPr>
          <p:spPr bwMode="auto">
            <a:xfrm>
              <a:off x="30409167" y="12746909"/>
              <a:ext cx="283030" cy="111973"/>
            </a:xfrm>
            <a:custGeom>
              <a:avLst/>
              <a:gdLst>
                <a:gd name="T0" fmla="*/ 1 w 35"/>
                <a:gd name="T1" fmla="*/ 1 h 16"/>
                <a:gd name="T2" fmla="*/ 13 w 35"/>
                <a:gd name="T3" fmla="*/ 2 h 16"/>
                <a:gd name="T4" fmla="*/ 18 w 35"/>
                <a:gd name="T5" fmla="*/ 4 h 16"/>
                <a:gd name="T6" fmla="*/ 22 w 35"/>
                <a:gd name="T7" fmla="*/ 1 h 16"/>
                <a:gd name="T8" fmla="*/ 31 w 35"/>
                <a:gd name="T9" fmla="*/ 6 h 16"/>
                <a:gd name="T10" fmla="*/ 37 w 35"/>
                <a:gd name="T11" fmla="*/ 6 h 16"/>
                <a:gd name="T12" fmla="*/ 41 w 35"/>
                <a:gd name="T13" fmla="*/ 14 h 16"/>
                <a:gd name="T14" fmla="*/ 40 w 35"/>
                <a:gd name="T15" fmla="*/ 18 h 16"/>
                <a:gd name="T16" fmla="*/ 34 w 35"/>
                <a:gd name="T17" fmla="*/ 15 h 16"/>
                <a:gd name="T18" fmla="*/ 24 w 35"/>
                <a:gd name="T19" fmla="*/ 11 h 16"/>
                <a:gd name="T20" fmla="*/ 19 w 35"/>
                <a:gd name="T21" fmla="*/ 12 h 16"/>
                <a:gd name="T22" fmla="*/ 11 w 35"/>
                <a:gd name="T23" fmla="*/ 11 h 16"/>
                <a:gd name="T24" fmla="*/ 7 w 35"/>
                <a:gd name="T25" fmla="*/ 12 h 16"/>
                <a:gd name="T26" fmla="*/ 0 w 35"/>
                <a:gd name="T27" fmla="*/ 6 h 16"/>
                <a:gd name="T28" fmla="*/ 1 w 35"/>
                <a:gd name="T29" fmla="*/ 1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16"/>
                <a:gd name="T47" fmla="*/ 35 w 35"/>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16">
                  <a:moveTo>
                    <a:pt x="1" y="1"/>
                  </a:moveTo>
                  <a:cubicBezTo>
                    <a:pt x="4" y="0"/>
                    <a:pt x="8" y="1"/>
                    <a:pt x="11" y="2"/>
                  </a:cubicBezTo>
                  <a:cubicBezTo>
                    <a:pt x="13" y="2"/>
                    <a:pt x="14" y="3"/>
                    <a:pt x="15" y="3"/>
                  </a:cubicBezTo>
                  <a:cubicBezTo>
                    <a:pt x="16" y="3"/>
                    <a:pt x="17" y="1"/>
                    <a:pt x="18" y="1"/>
                  </a:cubicBezTo>
                  <a:cubicBezTo>
                    <a:pt x="21" y="2"/>
                    <a:pt x="24" y="4"/>
                    <a:pt x="26" y="5"/>
                  </a:cubicBezTo>
                  <a:cubicBezTo>
                    <a:pt x="28" y="6"/>
                    <a:pt x="30" y="5"/>
                    <a:pt x="31" y="5"/>
                  </a:cubicBezTo>
                  <a:cubicBezTo>
                    <a:pt x="33" y="7"/>
                    <a:pt x="34" y="9"/>
                    <a:pt x="34" y="12"/>
                  </a:cubicBezTo>
                  <a:cubicBezTo>
                    <a:pt x="35" y="13"/>
                    <a:pt x="34" y="15"/>
                    <a:pt x="33" y="15"/>
                  </a:cubicBezTo>
                  <a:cubicBezTo>
                    <a:pt x="31" y="16"/>
                    <a:pt x="29" y="14"/>
                    <a:pt x="28" y="13"/>
                  </a:cubicBezTo>
                  <a:cubicBezTo>
                    <a:pt x="25" y="12"/>
                    <a:pt x="23" y="10"/>
                    <a:pt x="20" y="9"/>
                  </a:cubicBezTo>
                  <a:cubicBezTo>
                    <a:pt x="19" y="8"/>
                    <a:pt x="17" y="10"/>
                    <a:pt x="16" y="10"/>
                  </a:cubicBezTo>
                  <a:cubicBezTo>
                    <a:pt x="14" y="10"/>
                    <a:pt x="11" y="9"/>
                    <a:pt x="9" y="9"/>
                  </a:cubicBezTo>
                  <a:cubicBezTo>
                    <a:pt x="8" y="9"/>
                    <a:pt x="7" y="11"/>
                    <a:pt x="6" y="10"/>
                  </a:cubicBezTo>
                  <a:cubicBezTo>
                    <a:pt x="3" y="9"/>
                    <a:pt x="1" y="7"/>
                    <a:pt x="0" y="5"/>
                  </a:cubicBezTo>
                  <a:cubicBezTo>
                    <a:pt x="0" y="4"/>
                    <a:pt x="0" y="2"/>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50" name="Freeform 3049"/>
            <p:cNvSpPr>
              <a:spLocks noChangeAspect="1"/>
            </p:cNvSpPr>
            <p:nvPr/>
          </p:nvSpPr>
          <p:spPr bwMode="auto">
            <a:xfrm>
              <a:off x="30567328" y="12634936"/>
              <a:ext cx="83244" cy="39988"/>
            </a:xfrm>
            <a:custGeom>
              <a:avLst/>
              <a:gdLst>
                <a:gd name="T0" fmla="*/ 4 w 10"/>
                <a:gd name="T1" fmla="*/ 1 h 5"/>
                <a:gd name="T2" fmla="*/ 1 w 10"/>
                <a:gd name="T3" fmla="*/ 2 h 5"/>
                <a:gd name="T4" fmla="*/ 6 w 10"/>
                <a:gd name="T5" fmla="*/ 5 h 5"/>
                <a:gd name="T6" fmla="*/ 11 w 10"/>
                <a:gd name="T7" fmla="*/ 5 h 5"/>
                <a:gd name="T8" fmla="*/ 11 w 10"/>
                <a:gd name="T9" fmla="*/ 1 h 5"/>
                <a:gd name="T10" fmla="*/ 4 w 10"/>
                <a:gd name="T11" fmla="*/ 1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3" y="1"/>
                  </a:moveTo>
                  <a:cubicBezTo>
                    <a:pt x="2" y="1"/>
                    <a:pt x="0" y="2"/>
                    <a:pt x="1" y="2"/>
                  </a:cubicBezTo>
                  <a:cubicBezTo>
                    <a:pt x="2" y="4"/>
                    <a:pt x="4" y="4"/>
                    <a:pt x="5" y="4"/>
                  </a:cubicBezTo>
                  <a:cubicBezTo>
                    <a:pt x="7" y="5"/>
                    <a:pt x="8" y="5"/>
                    <a:pt x="9" y="4"/>
                  </a:cubicBezTo>
                  <a:cubicBezTo>
                    <a:pt x="10" y="3"/>
                    <a:pt x="10" y="2"/>
                    <a:pt x="9" y="1"/>
                  </a:cubicBezTo>
                  <a:cubicBezTo>
                    <a:pt x="7" y="0"/>
                    <a:pt x="5" y="1"/>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51" name="Freeform 3050"/>
            <p:cNvSpPr>
              <a:spLocks noChangeAspect="1"/>
            </p:cNvSpPr>
            <p:nvPr/>
          </p:nvSpPr>
          <p:spPr bwMode="auto">
            <a:xfrm>
              <a:off x="30633923" y="12458978"/>
              <a:ext cx="124869" cy="55984"/>
            </a:xfrm>
            <a:custGeom>
              <a:avLst/>
              <a:gdLst>
                <a:gd name="T0" fmla="*/ 2 w 15"/>
                <a:gd name="T1" fmla="*/ 0 h 7"/>
                <a:gd name="T2" fmla="*/ 16 w 15"/>
                <a:gd name="T3" fmla="*/ 1 h 7"/>
                <a:gd name="T4" fmla="*/ 17 w 15"/>
                <a:gd name="T5" fmla="*/ 8 h 7"/>
                <a:gd name="T6" fmla="*/ 4 w 15"/>
                <a:gd name="T7" fmla="*/ 5 h 7"/>
                <a:gd name="T8" fmla="*/ 1 w 15"/>
                <a:gd name="T9" fmla="*/ 1 h 7"/>
                <a:gd name="T10" fmla="*/ 2 w 15"/>
                <a:gd name="T11" fmla="*/ 0 h 7"/>
                <a:gd name="T12" fmla="*/ 0 60000 65536"/>
                <a:gd name="T13" fmla="*/ 0 60000 65536"/>
                <a:gd name="T14" fmla="*/ 0 60000 65536"/>
                <a:gd name="T15" fmla="*/ 0 60000 65536"/>
                <a:gd name="T16" fmla="*/ 0 60000 65536"/>
                <a:gd name="T17" fmla="*/ 0 60000 65536"/>
                <a:gd name="T18" fmla="*/ 0 w 15"/>
                <a:gd name="T19" fmla="*/ 0 h 7"/>
                <a:gd name="T20" fmla="*/ 15 w 15"/>
                <a:gd name="T21" fmla="*/ 7 h 7"/>
              </a:gdLst>
              <a:ahLst/>
              <a:cxnLst>
                <a:cxn ang="T12">
                  <a:pos x="T0" y="T1"/>
                </a:cxn>
                <a:cxn ang="T13">
                  <a:pos x="T2" y="T3"/>
                </a:cxn>
                <a:cxn ang="T14">
                  <a:pos x="T4" y="T5"/>
                </a:cxn>
                <a:cxn ang="T15">
                  <a:pos x="T6" y="T7"/>
                </a:cxn>
                <a:cxn ang="T16">
                  <a:pos x="T8" y="T9"/>
                </a:cxn>
                <a:cxn ang="T17">
                  <a:pos x="T10" y="T11"/>
                </a:cxn>
              </a:cxnLst>
              <a:rect l="T18" t="T19" r="T20" b="T21"/>
              <a:pathLst>
                <a:path w="15" h="7">
                  <a:moveTo>
                    <a:pt x="2" y="0"/>
                  </a:moveTo>
                  <a:cubicBezTo>
                    <a:pt x="6" y="0"/>
                    <a:pt x="10" y="0"/>
                    <a:pt x="13" y="1"/>
                  </a:cubicBezTo>
                  <a:cubicBezTo>
                    <a:pt x="14" y="2"/>
                    <a:pt x="15" y="5"/>
                    <a:pt x="14" y="6"/>
                  </a:cubicBezTo>
                  <a:cubicBezTo>
                    <a:pt x="10" y="7"/>
                    <a:pt x="6" y="5"/>
                    <a:pt x="3" y="4"/>
                  </a:cubicBezTo>
                  <a:cubicBezTo>
                    <a:pt x="2" y="4"/>
                    <a:pt x="1" y="2"/>
                    <a:pt x="1" y="1"/>
                  </a:cubicBezTo>
                  <a:cubicBezTo>
                    <a:pt x="0" y="0"/>
                    <a:pt x="2"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52" name="Freeform 3052"/>
            <p:cNvSpPr>
              <a:spLocks noChangeAspect="1"/>
            </p:cNvSpPr>
            <p:nvPr/>
          </p:nvSpPr>
          <p:spPr bwMode="auto">
            <a:xfrm>
              <a:off x="30700518" y="13234788"/>
              <a:ext cx="58273" cy="87981"/>
            </a:xfrm>
            <a:custGeom>
              <a:avLst/>
              <a:gdLst>
                <a:gd name="T0" fmla="*/ 8 w 8"/>
                <a:gd name="T1" fmla="*/ 1 h 13"/>
                <a:gd name="T2" fmla="*/ 8 w 8"/>
                <a:gd name="T3" fmla="*/ 7 h 13"/>
                <a:gd name="T4" fmla="*/ 3 w 8"/>
                <a:gd name="T5" fmla="*/ 14 h 13"/>
                <a:gd name="T6" fmla="*/ 0 w 8"/>
                <a:gd name="T7" fmla="*/ 13 h 13"/>
                <a:gd name="T8" fmla="*/ 3 w 8"/>
                <a:gd name="T9" fmla="*/ 5 h 13"/>
                <a:gd name="T10" fmla="*/ 8 w 8"/>
                <a:gd name="T11" fmla="*/ 1 h 13"/>
                <a:gd name="T12" fmla="*/ 0 60000 65536"/>
                <a:gd name="T13" fmla="*/ 0 60000 65536"/>
                <a:gd name="T14" fmla="*/ 0 60000 65536"/>
                <a:gd name="T15" fmla="*/ 0 60000 65536"/>
                <a:gd name="T16" fmla="*/ 0 60000 65536"/>
                <a:gd name="T17" fmla="*/ 0 60000 65536"/>
                <a:gd name="T18" fmla="*/ 0 w 8"/>
                <a:gd name="T19" fmla="*/ 0 h 13"/>
                <a:gd name="T20" fmla="*/ 8 w 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8" h="13">
                  <a:moveTo>
                    <a:pt x="7" y="1"/>
                  </a:moveTo>
                  <a:cubicBezTo>
                    <a:pt x="8" y="2"/>
                    <a:pt x="7" y="4"/>
                    <a:pt x="7" y="6"/>
                  </a:cubicBezTo>
                  <a:cubicBezTo>
                    <a:pt x="6" y="8"/>
                    <a:pt x="5" y="11"/>
                    <a:pt x="3" y="12"/>
                  </a:cubicBezTo>
                  <a:cubicBezTo>
                    <a:pt x="2" y="13"/>
                    <a:pt x="0" y="12"/>
                    <a:pt x="0" y="11"/>
                  </a:cubicBezTo>
                  <a:cubicBezTo>
                    <a:pt x="0" y="9"/>
                    <a:pt x="2" y="6"/>
                    <a:pt x="3" y="4"/>
                  </a:cubicBezTo>
                  <a:cubicBezTo>
                    <a:pt x="4" y="3"/>
                    <a:pt x="5" y="0"/>
                    <a:pt x="7"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53" name="Freeform 3053"/>
            <p:cNvSpPr>
              <a:spLocks noChangeAspect="1"/>
            </p:cNvSpPr>
            <p:nvPr/>
          </p:nvSpPr>
          <p:spPr bwMode="auto">
            <a:xfrm>
              <a:off x="31158363" y="12522963"/>
              <a:ext cx="108215" cy="71980"/>
            </a:xfrm>
            <a:custGeom>
              <a:avLst/>
              <a:gdLst>
                <a:gd name="T0" fmla="*/ 2 w 14"/>
                <a:gd name="T1" fmla="*/ 0 h 9"/>
                <a:gd name="T2" fmla="*/ 16 w 14"/>
                <a:gd name="T3" fmla="*/ 9 h 9"/>
                <a:gd name="T4" fmla="*/ 6 w 14"/>
                <a:gd name="T5" fmla="*/ 10 h 9"/>
                <a:gd name="T6" fmla="*/ 5 w 14"/>
                <a:gd name="T7" fmla="*/ 4 h 9"/>
                <a:gd name="T8" fmla="*/ 0 w 14"/>
                <a:gd name="T9" fmla="*/ 2 h 9"/>
                <a:gd name="T10" fmla="*/ 2 w 14"/>
                <a:gd name="T11" fmla="*/ 0 h 9"/>
                <a:gd name="T12" fmla="*/ 0 60000 65536"/>
                <a:gd name="T13" fmla="*/ 0 60000 65536"/>
                <a:gd name="T14" fmla="*/ 0 60000 65536"/>
                <a:gd name="T15" fmla="*/ 0 60000 65536"/>
                <a:gd name="T16" fmla="*/ 0 60000 65536"/>
                <a:gd name="T17" fmla="*/ 0 60000 65536"/>
                <a:gd name="T18" fmla="*/ 0 w 14"/>
                <a:gd name="T19" fmla="*/ 0 h 9"/>
                <a:gd name="T20" fmla="*/ 14 w 14"/>
                <a:gd name="T21" fmla="*/ 9 h 9"/>
              </a:gdLst>
              <a:ahLst/>
              <a:cxnLst>
                <a:cxn ang="T12">
                  <a:pos x="T0" y="T1"/>
                </a:cxn>
                <a:cxn ang="T13">
                  <a:pos x="T2" y="T3"/>
                </a:cxn>
                <a:cxn ang="T14">
                  <a:pos x="T4" y="T5"/>
                </a:cxn>
                <a:cxn ang="T15">
                  <a:pos x="T6" y="T7"/>
                </a:cxn>
                <a:cxn ang="T16">
                  <a:pos x="T8" y="T9"/>
                </a:cxn>
                <a:cxn ang="T17">
                  <a:pos x="T10" y="T11"/>
                </a:cxn>
              </a:cxnLst>
              <a:rect l="T18" t="T19" r="T20" b="T21"/>
              <a:pathLst>
                <a:path w="14" h="9">
                  <a:moveTo>
                    <a:pt x="2" y="0"/>
                  </a:moveTo>
                  <a:cubicBezTo>
                    <a:pt x="6" y="1"/>
                    <a:pt x="11" y="3"/>
                    <a:pt x="13" y="7"/>
                  </a:cubicBezTo>
                  <a:cubicBezTo>
                    <a:pt x="14" y="9"/>
                    <a:pt x="8" y="9"/>
                    <a:pt x="5" y="8"/>
                  </a:cubicBezTo>
                  <a:cubicBezTo>
                    <a:pt x="4" y="7"/>
                    <a:pt x="5" y="4"/>
                    <a:pt x="4" y="3"/>
                  </a:cubicBezTo>
                  <a:cubicBezTo>
                    <a:pt x="3" y="2"/>
                    <a:pt x="1" y="3"/>
                    <a:pt x="0" y="2"/>
                  </a:cubicBezTo>
                  <a:cubicBezTo>
                    <a:pt x="0" y="1"/>
                    <a:pt x="1"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54" name="Freeform 3054"/>
            <p:cNvSpPr>
              <a:spLocks noChangeAspect="1"/>
            </p:cNvSpPr>
            <p:nvPr/>
          </p:nvSpPr>
          <p:spPr bwMode="auto">
            <a:xfrm>
              <a:off x="31166685" y="12634936"/>
              <a:ext cx="108220" cy="23992"/>
            </a:xfrm>
            <a:custGeom>
              <a:avLst/>
              <a:gdLst>
                <a:gd name="T0" fmla="*/ 9 w 14"/>
                <a:gd name="T1" fmla="*/ 0 h 3"/>
                <a:gd name="T2" fmla="*/ 17 w 14"/>
                <a:gd name="T3" fmla="*/ 3 h 3"/>
                <a:gd name="T4" fmla="*/ 9 w 14"/>
                <a:gd name="T5" fmla="*/ 4 h 3"/>
                <a:gd name="T6" fmla="*/ 0 w 14"/>
                <a:gd name="T7" fmla="*/ 1 h 3"/>
                <a:gd name="T8" fmla="*/ 9 w 14"/>
                <a:gd name="T9" fmla="*/ 0 h 3"/>
                <a:gd name="T10" fmla="*/ 0 60000 65536"/>
                <a:gd name="T11" fmla="*/ 0 60000 65536"/>
                <a:gd name="T12" fmla="*/ 0 60000 65536"/>
                <a:gd name="T13" fmla="*/ 0 60000 65536"/>
                <a:gd name="T14" fmla="*/ 0 60000 65536"/>
                <a:gd name="T15" fmla="*/ 0 w 14"/>
                <a:gd name="T16" fmla="*/ 0 h 3"/>
                <a:gd name="T17" fmla="*/ 14 w 14"/>
                <a:gd name="T18" fmla="*/ 3 h 3"/>
              </a:gdLst>
              <a:ahLst/>
              <a:cxnLst>
                <a:cxn ang="T10">
                  <a:pos x="T0" y="T1"/>
                </a:cxn>
                <a:cxn ang="T11">
                  <a:pos x="T2" y="T3"/>
                </a:cxn>
                <a:cxn ang="T12">
                  <a:pos x="T4" y="T5"/>
                </a:cxn>
                <a:cxn ang="T13">
                  <a:pos x="T6" y="T7"/>
                </a:cxn>
                <a:cxn ang="T14">
                  <a:pos x="T8" y="T9"/>
                </a:cxn>
              </a:cxnLst>
              <a:rect l="T15" t="T16" r="T17" b="T18"/>
              <a:pathLst>
                <a:path w="14" h="3">
                  <a:moveTo>
                    <a:pt x="7" y="0"/>
                  </a:moveTo>
                  <a:cubicBezTo>
                    <a:pt x="10" y="0"/>
                    <a:pt x="12" y="2"/>
                    <a:pt x="14" y="2"/>
                  </a:cubicBezTo>
                  <a:cubicBezTo>
                    <a:pt x="12" y="3"/>
                    <a:pt x="10" y="3"/>
                    <a:pt x="7" y="3"/>
                  </a:cubicBezTo>
                  <a:cubicBezTo>
                    <a:pt x="5" y="3"/>
                    <a:pt x="2" y="2"/>
                    <a:pt x="0" y="1"/>
                  </a:cubicBezTo>
                  <a:cubicBezTo>
                    <a:pt x="2" y="0"/>
                    <a:pt x="5" y="0"/>
                    <a:pt x="7"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55" name="Freeform 3055"/>
            <p:cNvSpPr>
              <a:spLocks noChangeAspect="1"/>
            </p:cNvSpPr>
            <p:nvPr/>
          </p:nvSpPr>
          <p:spPr bwMode="auto">
            <a:xfrm>
              <a:off x="31358149" y="13242789"/>
              <a:ext cx="149839" cy="127969"/>
            </a:xfrm>
            <a:custGeom>
              <a:avLst/>
              <a:gdLst>
                <a:gd name="T0" fmla="*/ 12 w 18"/>
                <a:gd name="T1" fmla="*/ 1 h 17"/>
                <a:gd name="T2" fmla="*/ 20 w 18"/>
                <a:gd name="T3" fmla="*/ 1 h 17"/>
                <a:gd name="T4" fmla="*/ 21 w 18"/>
                <a:gd name="T5" fmla="*/ 6 h 17"/>
                <a:gd name="T6" fmla="*/ 16 w 18"/>
                <a:gd name="T7" fmla="*/ 14 h 17"/>
                <a:gd name="T8" fmla="*/ 12 w 18"/>
                <a:gd name="T9" fmla="*/ 19 h 17"/>
                <a:gd name="T10" fmla="*/ 4 w 18"/>
                <a:gd name="T11" fmla="*/ 19 h 17"/>
                <a:gd name="T12" fmla="*/ 0 w 18"/>
                <a:gd name="T13" fmla="*/ 18 h 17"/>
                <a:gd name="T14" fmla="*/ 7 w 18"/>
                <a:gd name="T15" fmla="*/ 6 h 17"/>
                <a:gd name="T16" fmla="*/ 12 w 18"/>
                <a:gd name="T17" fmla="*/ 1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7"/>
                <a:gd name="T29" fmla="*/ 18 w 1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7">
                  <a:moveTo>
                    <a:pt x="10" y="1"/>
                  </a:moveTo>
                  <a:cubicBezTo>
                    <a:pt x="12" y="1"/>
                    <a:pt x="14" y="0"/>
                    <a:pt x="16" y="1"/>
                  </a:cubicBezTo>
                  <a:cubicBezTo>
                    <a:pt x="17" y="2"/>
                    <a:pt x="18" y="4"/>
                    <a:pt x="17" y="5"/>
                  </a:cubicBezTo>
                  <a:cubicBezTo>
                    <a:pt x="17" y="8"/>
                    <a:pt x="15" y="10"/>
                    <a:pt x="13" y="12"/>
                  </a:cubicBezTo>
                  <a:cubicBezTo>
                    <a:pt x="12" y="13"/>
                    <a:pt x="11" y="15"/>
                    <a:pt x="10" y="16"/>
                  </a:cubicBezTo>
                  <a:cubicBezTo>
                    <a:pt x="8" y="17"/>
                    <a:pt x="5" y="16"/>
                    <a:pt x="3" y="16"/>
                  </a:cubicBezTo>
                  <a:cubicBezTo>
                    <a:pt x="2" y="16"/>
                    <a:pt x="0" y="16"/>
                    <a:pt x="0" y="15"/>
                  </a:cubicBezTo>
                  <a:cubicBezTo>
                    <a:pt x="2" y="12"/>
                    <a:pt x="4" y="8"/>
                    <a:pt x="6" y="5"/>
                  </a:cubicBezTo>
                  <a:cubicBezTo>
                    <a:pt x="7" y="3"/>
                    <a:pt x="8" y="2"/>
                    <a:pt x="10"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56" name="Freeform 3056"/>
            <p:cNvSpPr>
              <a:spLocks noChangeAspect="1"/>
            </p:cNvSpPr>
            <p:nvPr/>
          </p:nvSpPr>
          <p:spPr bwMode="auto">
            <a:xfrm>
              <a:off x="31025173" y="13058831"/>
              <a:ext cx="58268" cy="47988"/>
            </a:xfrm>
            <a:custGeom>
              <a:avLst/>
              <a:gdLst>
                <a:gd name="T0" fmla="*/ 5 w 8"/>
                <a:gd name="T1" fmla="*/ 0 h 6"/>
                <a:gd name="T2" fmla="*/ 8 w 8"/>
                <a:gd name="T3" fmla="*/ 5 h 6"/>
                <a:gd name="T4" fmla="*/ 1 w 8"/>
                <a:gd name="T5" fmla="*/ 5 h 6"/>
                <a:gd name="T6" fmla="*/ 5 w 8"/>
                <a:gd name="T7" fmla="*/ 0 h 6"/>
                <a:gd name="T8" fmla="*/ 0 60000 65536"/>
                <a:gd name="T9" fmla="*/ 0 60000 65536"/>
                <a:gd name="T10" fmla="*/ 0 60000 65536"/>
                <a:gd name="T11" fmla="*/ 0 60000 65536"/>
                <a:gd name="T12" fmla="*/ 0 w 8"/>
                <a:gd name="T13" fmla="*/ 0 h 6"/>
                <a:gd name="T14" fmla="*/ 8 w 8"/>
                <a:gd name="T15" fmla="*/ 6 h 6"/>
              </a:gdLst>
              <a:ahLst/>
              <a:cxnLst>
                <a:cxn ang="T8">
                  <a:pos x="T0" y="T1"/>
                </a:cxn>
                <a:cxn ang="T9">
                  <a:pos x="T2" y="T3"/>
                </a:cxn>
                <a:cxn ang="T10">
                  <a:pos x="T4" y="T5"/>
                </a:cxn>
                <a:cxn ang="T11">
                  <a:pos x="T6" y="T7"/>
                </a:cxn>
              </a:cxnLst>
              <a:rect l="T12" t="T13" r="T14" b="T15"/>
              <a:pathLst>
                <a:path w="8" h="6">
                  <a:moveTo>
                    <a:pt x="4" y="0"/>
                  </a:moveTo>
                  <a:cubicBezTo>
                    <a:pt x="5" y="0"/>
                    <a:pt x="8" y="2"/>
                    <a:pt x="7" y="4"/>
                  </a:cubicBezTo>
                  <a:cubicBezTo>
                    <a:pt x="6" y="5"/>
                    <a:pt x="3" y="6"/>
                    <a:pt x="1" y="4"/>
                  </a:cubicBezTo>
                  <a:cubicBezTo>
                    <a:pt x="0" y="3"/>
                    <a:pt x="2" y="0"/>
                    <a:pt x="4"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57" name="Freeform 3057"/>
            <p:cNvSpPr>
              <a:spLocks noChangeAspect="1"/>
            </p:cNvSpPr>
            <p:nvPr/>
          </p:nvSpPr>
          <p:spPr bwMode="auto">
            <a:xfrm>
              <a:off x="31033494" y="13098824"/>
              <a:ext cx="41625" cy="39988"/>
            </a:xfrm>
            <a:custGeom>
              <a:avLst/>
              <a:gdLst>
                <a:gd name="T0" fmla="*/ 5 w 5"/>
                <a:gd name="T1" fmla="*/ 6 h 5"/>
                <a:gd name="T2" fmla="*/ 6 w 5"/>
                <a:gd name="T3" fmla="*/ 4 h 5"/>
                <a:gd name="T4" fmla="*/ 2 w 5"/>
                <a:gd name="T5" fmla="*/ 0 h 5"/>
                <a:gd name="T6" fmla="*/ 0 w 5"/>
                <a:gd name="T7" fmla="*/ 4 h 5"/>
                <a:gd name="T8" fmla="*/ 5 w 5"/>
                <a:gd name="T9" fmla="*/ 6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5"/>
                  </a:moveTo>
                  <a:cubicBezTo>
                    <a:pt x="4" y="5"/>
                    <a:pt x="5" y="4"/>
                    <a:pt x="5" y="3"/>
                  </a:cubicBezTo>
                  <a:cubicBezTo>
                    <a:pt x="4" y="2"/>
                    <a:pt x="3" y="1"/>
                    <a:pt x="2" y="0"/>
                  </a:cubicBezTo>
                  <a:cubicBezTo>
                    <a:pt x="1" y="0"/>
                    <a:pt x="0" y="2"/>
                    <a:pt x="0" y="3"/>
                  </a:cubicBezTo>
                  <a:cubicBezTo>
                    <a:pt x="1" y="4"/>
                    <a:pt x="2" y="5"/>
                    <a:pt x="4" y="5"/>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58" name="Freeform 3058"/>
            <p:cNvSpPr>
              <a:spLocks noChangeAspect="1"/>
            </p:cNvSpPr>
            <p:nvPr/>
          </p:nvSpPr>
          <p:spPr bwMode="auto">
            <a:xfrm>
              <a:off x="31000197" y="13106819"/>
              <a:ext cx="66595" cy="95977"/>
            </a:xfrm>
            <a:custGeom>
              <a:avLst/>
              <a:gdLst>
                <a:gd name="T0" fmla="*/ 1 w 7"/>
                <a:gd name="T1" fmla="*/ 0 h 13"/>
                <a:gd name="T2" fmla="*/ 8 w 7"/>
                <a:gd name="T3" fmla="*/ 6 h 13"/>
                <a:gd name="T4" fmla="*/ 8 w 7"/>
                <a:gd name="T5" fmla="*/ 9 h 13"/>
                <a:gd name="T6" fmla="*/ 3 w 7"/>
                <a:gd name="T7" fmla="*/ 15 h 13"/>
                <a:gd name="T8" fmla="*/ 0 w 7"/>
                <a:gd name="T9" fmla="*/ 14 h 13"/>
                <a:gd name="T10" fmla="*/ 1 w 7"/>
                <a:gd name="T11" fmla="*/ 0 h 13"/>
                <a:gd name="T12" fmla="*/ 0 60000 65536"/>
                <a:gd name="T13" fmla="*/ 0 60000 65536"/>
                <a:gd name="T14" fmla="*/ 0 60000 65536"/>
                <a:gd name="T15" fmla="*/ 0 60000 65536"/>
                <a:gd name="T16" fmla="*/ 0 60000 65536"/>
                <a:gd name="T17" fmla="*/ 0 60000 65536"/>
                <a:gd name="T18" fmla="*/ 0 w 7"/>
                <a:gd name="T19" fmla="*/ 0 h 13"/>
                <a:gd name="T20" fmla="*/ 7 w 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7" h="13">
                  <a:moveTo>
                    <a:pt x="1" y="0"/>
                  </a:moveTo>
                  <a:cubicBezTo>
                    <a:pt x="2" y="1"/>
                    <a:pt x="5" y="3"/>
                    <a:pt x="6" y="5"/>
                  </a:cubicBezTo>
                  <a:cubicBezTo>
                    <a:pt x="7" y="5"/>
                    <a:pt x="6" y="6"/>
                    <a:pt x="6" y="7"/>
                  </a:cubicBezTo>
                  <a:cubicBezTo>
                    <a:pt x="5" y="9"/>
                    <a:pt x="4" y="11"/>
                    <a:pt x="2" y="12"/>
                  </a:cubicBezTo>
                  <a:cubicBezTo>
                    <a:pt x="2" y="13"/>
                    <a:pt x="0" y="12"/>
                    <a:pt x="0" y="11"/>
                  </a:cubicBezTo>
                  <a:cubicBezTo>
                    <a:pt x="0" y="7"/>
                    <a:pt x="0" y="4"/>
                    <a:pt x="1"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59" name="Freeform 3059"/>
            <p:cNvSpPr>
              <a:spLocks noChangeAspect="1"/>
            </p:cNvSpPr>
            <p:nvPr/>
          </p:nvSpPr>
          <p:spPr bwMode="auto">
            <a:xfrm>
              <a:off x="31691125" y="12738908"/>
              <a:ext cx="982280" cy="839800"/>
            </a:xfrm>
            <a:custGeom>
              <a:avLst/>
              <a:gdLst>
                <a:gd name="T0" fmla="*/ 0 w 121"/>
                <a:gd name="T1" fmla="*/ 114 h 115"/>
                <a:gd name="T2" fmla="*/ 7 w 121"/>
                <a:gd name="T3" fmla="*/ 116 h 115"/>
                <a:gd name="T4" fmla="*/ 16 w 121"/>
                <a:gd name="T5" fmla="*/ 115 h 115"/>
                <a:gd name="T6" fmla="*/ 25 w 121"/>
                <a:gd name="T7" fmla="*/ 116 h 115"/>
                <a:gd name="T8" fmla="*/ 35 w 121"/>
                <a:gd name="T9" fmla="*/ 114 h 115"/>
                <a:gd name="T10" fmla="*/ 40 w 121"/>
                <a:gd name="T11" fmla="*/ 108 h 115"/>
                <a:gd name="T12" fmla="*/ 28 w 121"/>
                <a:gd name="T13" fmla="*/ 102 h 115"/>
                <a:gd name="T14" fmla="*/ 27 w 121"/>
                <a:gd name="T15" fmla="*/ 100 h 115"/>
                <a:gd name="T16" fmla="*/ 41 w 121"/>
                <a:gd name="T17" fmla="*/ 98 h 115"/>
                <a:gd name="T18" fmla="*/ 45 w 121"/>
                <a:gd name="T19" fmla="*/ 90 h 115"/>
                <a:gd name="T20" fmla="*/ 54 w 121"/>
                <a:gd name="T21" fmla="*/ 86 h 115"/>
                <a:gd name="T22" fmla="*/ 65 w 121"/>
                <a:gd name="T23" fmla="*/ 91 h 115"/>
                <a:gd name="T24" fmla="*/ 80 w 121"/>
                <a:gd name="T25" fmla="*/ 101 h 115"/>
                <a:gd name="T26" fmla="*/ 84 w 121"/>
                <a:gd name="T27" fmla="*/ 112 h 115"/>
                <a:gd name="T28" fmla="*/ 88 w 121"/>
                <a:gd name="T29" fmla="*/ 115 h 115"/>
                <a:gd name="T30" fmla="*/ 100 w 121"/>
                <a:gd name="T31" fmla="*/ 130 h 115"/>
                <a:gd name="T32" fmla="*/ 105 w 121"/>
                <a:gd name="T33" fmla="*/ 132 h 115"/>
                <a:gd name="T34" fmla="*/ 117 w 121"/>
                <a:gd name="T35" fmla="*/ 133 h 115"/>
                <a:gd name="T36" fmla="*/ 133 w 121"/>
                <a:gd name="T37" fmla="*/ 136 h 115"/>
                <a:gd name="T38" fmla="*/ 141 w 121"/>
                <a:gd name="T39" fmla="*/ 137 h 115"/>
                <a:gd name="T40" fmla="*/ 145 w 121"/>
                <a:gd name="T41" fmla="*/ 133 h 115"/>
                <a:gd name="T42" fmla="*/ 134 w 121"/>
                <a:gd name="T43" fmla="*/ 128 h 115"/>
                <a:gd name="T44" fmla="*/ 139 w 121"/>
                <a:gd name="T45" fmla="*/ 124 h 115"/>
                <a:gd name="T46" fmla="*/ 130 w 121"/>
                <a:gd name="T47" fmla="*/ 124 h 115"/>
                <a:gd name="T48" fmla="*/ 125 w 121"/>
                <a:gd name="T49" fmla="*/ 119 h 115"/>
                <a:gd name="T50" fmla="*/ 129 w 121"/>
                <a:gd name="T51" fmla="*/ 114 h 115"/>
                <a:gd name="T52" fmla="*/ 125 w 121"/>
                <a:gd name="T53" fmla="*/ 113 h 115"/>
                <a:gd name="T54" fmla="*/ 116 w 121"/>
                <a:gd name="T55" fmla="*/ 113 h 115"/>
                <a:gd name="T56" fmla="*/ 110 w 121"/>
                <a:gd name="T57" fmla="*/ 107 h 115"/>
                <a:gd name="T58" fmla="*/ 110 w 121"/>
                <a:gd name="T59" fmla="*/ 95 h 115"/>
                <a:gd name="T60" fmla="*/ 105 w 121"/>
                <a:gd name="T61" fmla="*/ 94 h 115"/>
                <a:gd name="T62" fmla="*/ 97 w 121"/>
                <a:gd name="T63" fmla="*/ 85 h 115"/>
                <a:gd name="T64" fmla="*/ 97 w 121"/>
                <a:gd name="T65" fmla="*/ 79 h 115"/>
                <a:gd name="T66" fmla="*/ 93 w 121"/>
                <a:gd name="T67" fmla="*/ 74 h 115"/>
                <a:gd name="T68" fmla="*/ 100 w 121"/>
                <a:gd name="T69" fmla="*/ 71 h 115"/>
                <a:gd name="T70" fmla="*/ 109 w 121"/>
                <a:gd name="T71" fmla="*/ 71 h 115"/>
                <a:gd name="T72" fmla="*/ 103 w 121"/>
                <a:gd name="T73" fmla="*/ 59 h 115"/>
                <a:gd name="T74" fmla="*/ 97 w 121"/>
                <a:gd name="T75" fmla="*/ 59 h 115"/>
                <a:gd name="T76" fmla="*/ 87 w 121"/>
                <a:gd name="T77" fmla="*/ 54 h 115"/>
                <a:gd name="T78" fmla="*/ 75 w 121"/>
                <a:gd name="T79" fmla="*/ 49 h 115"/>
                <a:gd name="T80" fmla="*/ 75 w 121"/>
                <a:gd name="T81" fmla="*/ 43 h 115"/>
                <a:gd name="T82" fmla="*/ 72 w 121"/>
                <a:gd name="T83" fmla="*/ 35 h 115"/>
                <a:gd name="T84" fmla="*/ 63 w 121"/>
                <a:gd name="T85" fmla="*/ 29 h 115"/>
                <a:gd name="T86" fmla="*/ 59 w 121"/>
                <a:gd name="T87" fmla="*/ 22 h 115"/>
                <a:gd name="T88" fmla="*/ 49 w 121"/>
                <a:gd name="T89" fmla="*/ 20 h 115"/>
                <a:gd name="T90" fmla="*/ 39 w 121"/>
                <a:gd name="T91" fmla="*/ 14 h 115"/>
                <a:gd name="T92" fmla="*/ 19 w 121"/>
                <a:gd name="T93" fmla="*/ 7 h 115"/>
                <a:gd name="T94" fmla="*/ 8 w 121"/>
                <a:gd name="T95" fmla="*/ 1 h 115"/>
                <a:gd name="T96" fmla="*/ 4 w 121"/>
                <a:gd name="T97" fmla="*/ 1 h 115"/>
                <a:gd name="T98" fmla="*/ 4 w 121"/>
                <a:gd name="T99" fmla="*/ 65 h 115"/>
                <a:gd name="T100" fmla="*/ 0 w 121"/>
                <a:gd name="T101" fmla="*/ 71 h 115"/>
                <a:gd name="T102" fmla="*/ 2 w 121"/>
                <a:gd name="T103" fmla="*/ 76 h 115"/>
                <a:gd name="T104" fmla="*/ 0 w 121"/>
                <a:gd name="T105" fmla="*/ 114 h 1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1"/>
                <a:gd name="T160" fmla="*/ 0 h 115"/>
                <a:gd name="T161" fmla="*/ 121 w 121"/>
                <a:gd name="T162" fmla="*/ 115 h 11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1" h="115">
                  <a:moveTo>
                    <a:pt x="0" y="95"/>
                  </a:moveTo>
                  <a:cubicBezTo>
                    <a:pt x="2" y="96"/>
                    <a:pt x="4" y="97"/>
                    <a:pt x="6" y="97"/>
                  </a:cubicBezTo>
                  <a:cubicBezTo>
                    <a:pt x="8" y="97"/>
                    <a:pt x="11" y="96"/>
                    <a:pt x="13" y="96"/>
                  </a:cubicBezTo>
                  <a:cubicBezTo>
                    <a:pt x="16" y="96"/>
                    <a:pt x="18" y="97"/>
                    <a:pt x="21" y="97"/>
                  </a:cubicBezTo>
                  <a:cubicBezTo>
                    <a:pt x="24" y="97"/>
                    <a:pt x="27" y="97"/>
                    <a:pt x="29" y="95"/>
                  </a:cubicBezTo>
                  <a:cubicBezTo>
                    <a:pt x="31" y="94"/>
                    <a:pt x="34" y="92"/>
                    <a:pt x="33" y="90"/>
                  </a:cubicBezTo>
                  <a:cubicBezTo>
                    <a:pt x="30" y="87"/>
                    <a:pt x="26" y="88"/>
                    <a:pt x="23" y="85"/>
                  </a:cubicBezTo>
                  <a:cubicBezTo>
                    <a:pt x="22" y="85"/>
                    <a:pt x="21" y="83"/>
                    <a:pt x="22" y="83"/>
                  </a:cubicBezTo>
                  <a:cubicBezTo>
                    <a:pt x="26" y="82"/>
                    <a:pt x="30" y="84"/>
                    <a:pt x="34" y="82"/>
                  </a:cubicBezTo>
                  <a:cubicBezTo>
                    <a:pt x="36" y="81"/>
                    <a:pt x="35" y="77"/>
                    <a:pt x="37" y="75"/>
                  </a:cubicBezTo>
                  <a:cubicBezTo>
                    <a:pt x="39" y="73"/>
                    <a:pt x="42" y="72"/>
                    <a:pt x="45" y="72"/>
                  </a:cubicBezTo>
                  <a:cubicBezTo>
                    <a:pt x="48" y="72"/>
                    <a:pt x="51" y="74"/>
                    <a:pt x="54" y="76"/>
                  </a:cubicBezTo>
                  <a:cubicBezTo>
                    <a:pt x="58" y="78"/>
                    <a:pt x="63" y="80"/>
                    <a:pt x="66" y="84"/>
                  </a:cubicBezTo>
                  <a:cubicBezTo>
                    <a:pt x="68" y="86"/>
                    <a:pt x="68" y="90"/>
                    <a:pt x="70" y="93"/>
                  </a:cubicBezTo>
                  <a:cubicBezTo>
                    <a:pt x="71" y="94"/>
                    <a:pt x="72" y="95"/>
                    <a:pt x="73" y="96"/>
                  </a:cubicBezTo>
                  <a:cubicBezTo>
                    <a:pt x="76" y="100"/>
                    <a:pt x="80" y="104"/>
                    <a:pt x="83" y="108"/>
                  </a:cubicBezTo>
                  <a:cubicBezTo>
                    <a:pt x="84" y="109"/>
                    <a:pt x="86" y="110"/>
                    <a:pt x="87" y="110"/>
                  </a:cubicBezTo>
                  <a:cubicBezTo>
                    <a:pt x="90" y="111"/>
                    <a:pt x="94" y="111"/>
                    <a:pt x="97" y="111"/>
                  </a:cubicBezTo>
                  <a:cubicBezTo>
                    <a:pt x="101" y="112"/>
                    <a:pt x="105" y="112"/>
                    <a:pt x="110" y="113"/>
                  </a:cubicBezTo>
                  <a:cubicBezTo>
                    <a:pt x="112" y="113"/>
                    <a:pt x="115" y="115"/>
                    <a:pt x="117" y="114"/>
                  </a:cubicBezTo>
                  <a:cubicBezTo>
                    <a:pt x="119" y="114"/>
                    <a:pt x="121" y="112"/>
                    <a:pt x="120" y="111"/>
                  </a:cubicBezTo>
                  <a:cubicBezTo>
                    <a:pt x="118" y="108"/>
                    <a:pt x="113" y="109"/>
                    <a:pt x="111" y="107"/>
                  </a:cubicBezTo>
                  <a:cubicBezTo>
                    <a:pt x="110" y="105"/>
                    <a:pt x="116" y="105"/>
                    <a:pt x="115" y="103"/>
                  </a:cubicBezTo>
                  <a:cubicBezTo>
                    <a:pt x="114" y="101"/>
                    <a:pt x="111" y="104"/>
                    <a:pt x="108" y="103"/>
                  </a:cubicBezTo>
                  <a:cubicBezTo>
                    <a:pt x="106" y="102"/>
                    <a:pt x="104" y="101"/>
                    <a:pt x="104" y="99"/>
                  </a:cubicBezTo>
                  <a:cubicBezTo>
                    <a:pt x="103" y="97"/>
                    <a:pt x="106" y="96"/>
                    <a:pt x="107" y="95"/>
                  </a:cubicBezTo>
                  <a:cubicBezTo>
                    <a:pt x="107" y="94"/>
                    <a:pt x="105" y="94"/>
                    <a:pt x="104" y="94"/>
                  </a:cubicBezTo>
                  <a:cubicBezTo>
                    <a:pt x="101" y="94"/>
                    <a:pt x="99" y="95"/>
                    <a:pt x="96" y="94"/>
                  </a:cubicBezTo>
                  <a:cubicBezTo>
                    <a:pt x="94" y="93"/>
                    <a:pt x="91" y="91"/>
                    <a:pt x="91" y="89"/>
                  </a:cubicBezTo>
                  <a:cubicBezTo>
                    <a:pt x="90" y="86"/>
                    <a:pt x="92" y="82"/>
                    <a:pt x="91" y="79"/>
                  </a:cubicBezTo>
                  <a:cubicBezTo>
                    <a:pt x="90" y="78"/>
                    <a:pt x="88" y="79"/>
                    <a:pt x="87" y="78"/>
                  </a:cubicBezTo>
                  <a:cubicBezTo>
                    <a:pt x="84" y="76"/>
                    <a:pt x="82" y="74"/>
                    <a:pt x="80" y="71"/>
                  </a:cubicBezTo>
                  <a:cubicBezTo>
                    <a:pt x="80" y="69"/>
                    <a:pt x="80" y="67"/>
                    <a:pt x="80" y="66"/>
                  </a:cubicBezTo>
                  <a:cubicBezTo>
                    <a:pt x="79" y="64"/>
                    <a:pt x="76" y="64"/>
                    <a:pt x="77" y="62"/>
                  </a:cubicBezTo>
                  <a:cubicBezTo>
                    <a:pt x="78" y="60"/>
                    <a:pt x="81" y="60"/>
                    <a:pt x="83" y="59"/>
                  </a:cubicBezTo>
                  <a:cubicBezTo>
                    <a:pt x="85" y="58"/>
                    <a:pt x="89" y="61"/>
                    <a:pt x="90" y="59"/>
                  </a:cubicBezTo>
                  <a:cubicBezTo>
                    <a:pt x="90" y="55"/>
                    <a:pt x="87" y="52"/>
                    <a:pt x="85" y="49"/>
                  </a:cubicBezTo>
                  <a:cubicBezTo>
                    <a:pt x="84" y="48"/>
                    <a:pt x="81" y="49"/>
                    <a:pt x="80" y="49"/>
                  </a:cubicBezTo>
                  <a:cubicBezTo>
                    <a:pt x="77" y="48"/>
                    <a:pt x="74" y="46"/>
                    <a:pt x="72" y="45"/>
                  </a:cubicBezTo>
                  <a:cubicBezTo>
                    <a:pt x="69" y="43"/>
                    <a:pt x="65" y="43"/>
                    <a:pt x="62" y="41"/>
                  </a:cubicBezTo>
                  <a:cubicBezTo>
                    <a:pt x="61" y="40"/>
                    <a:pt x="63" y="38"/>
                    <a:pt x="62" y="36"/>
                  </a:cubicBezTo>
                  <a:cubicBezTo>
                    <a:pt x="62" y="34"/>
                    <a:pt x="62" y="31"/>
                    <a:pt x="60" y="29"/>
                  </a:cubicBezTo>
                  <a:cubicBezTo>
                    <a:pt x="58" y="27"/>
                    <a:pt x="54" y="27"/>
                    <a:pt x="52" y="24"/>
                  </a:cubicBezTo>
                  <a:cubicBezTo>
                    <a:pt x="50" y="23"/>
                    <a:pt x="51" y="19"/>
                    <a:pt x="49" y="18"/>
                  </a:cubicBezTo>
                  <a:cubicBezTo>
                    <a:pt x="47" y="17"/>
                    <a:pt x="44" y="18"/>
                    <a:pt x="41" y="17"/>
                  </a:cubicBezTo>
                  <a:cubicBezTo>
                    <a:pt x="38" y="16"/>
                    <a:pt x="35" y="13"/>
                    <a:pt x="32" y="12"/>
                  </a:cubicBezTo>
                  <a:cubicBezTo>
                    <a:pt x="27" y="9"/>
                    <a:pt x="21" y="8"/>
                    <a:pt x="16" y="6"/>
                  </a:cubicBezTo>
                  <a:cubicBezTo>
                    <a:pt x="13" y="4"/>
                    <a:pt x="10" y="2"/>
                    <a:pt x="7" y="1"/>
                  </a:cubicBezTo>
                  <a:cubicBezTo>
                    <a:pt x="6" y="0"/>
                    <a:pt x="4" y="1"/>
                    <a:pt x="3" y="1"/>
                  </a:cubicBezTo>
                  <a:lnTo>
                    <a:pt x="3" y="54"/>
                  </a:lnTo>
                  <a:cubicBezTo>
                    <a:pt x="3" y="56"/>
                    <a:pt x="0" y="57"/>
                    <a:pt x="0" y="59"/>
                  </a:cubicBezTo>
                  <a:cubicBezTo>
                    <a:pt x="0" y="60"/>
                    <a:pt x="2" y="62"/>
                    <a:pt x="2" y="63"/>
                  </a:cubicBezTo>
                  <a:lnTo>
                    <a:pt x="0" y="95"/>
                  </a:ln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60" name="Freeform 3060"/>
            <p:cNvSpPr>
              <a:spLocks noChangeAspect="1"/>
            </p:cNvSpPr>
            <p:nvPr/>
          </p:nvSpPr>
          <p:spPr bwMode="auto">
            <a:xfrm>
              <a:off x="32290482" y="12658927"/>
              <a:ext cx="74917" cy="39993"/>
            </a:xfrm>
            <a:custGeom>
              <a:avLst/>
              <a:gdLst>
                <a:gd name="T0" fmla="*/ 1 w 10"/>
                <a:gd name="T1" fmla="*/ 1 h 6"/>
                <a:gd name="T2" fmla="*/ 11 w 10"/>
                <a:gd name="T3" fmla="*/ 1 h 6"/>
                <a:gd name="T4" fmla="*/ 11 w 10"/>
                <a:gd name="T5" fmla="*/ 5 h 6"/>
                <a:gd name="T6" fmla="*/ 1 w 10"/>
                <a:gd name="T7" fmla="*/ 6 h 6"/>
                <a:gd name="T8" fmla="*/ 1 w 10"/>
                <a:gd name="T9" fmla="*/ 1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 y="1"/>
                  </a:moveTo>
                  <a:cubicBezTo>
                    <a:pt x="3" y="0"/>
                    <a:pt x="6" y="1"/>
                    <a:pt x="9" y="1"/>
                  </a:cubicBezTo>
                  <a:cubicBezTo>
                    <a:pt x="9" y="2"/>
                    <a:pt x="10" y="3"/>
                    <a:pt x="9" y="4"/>
                  </a:cubicBezTo>
                  <a:cubicBezTo>
                    <a:pt x="7" y="5"/>
                    <a:pt x="4" y="6"/>
                    <a:pt x="1" y="5"/>
                  </a:cubicBezTo>
                  <a:cubicBezTo>
                    <a:pt x="0" y="5"/>
                    <a:pt x="0" y="2"/>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61" name="Freeform 3061"/>
            <p:cNvSpPr>
              <a:spLocks noChangeAspect="1"/>
            </p:cNvSpPr>
            <p:nvPr/>
          </p:nvSpPr>
          <p:spPr bwMode="auto">
            <a:xfrm>
              <a:off x="32456970" y="12898869"/>
              <a:ext cx="416220" cy="231947"/>
            </a:xfrm>
            <a:custGeom>
              <a:avLst/>
              <a:gdLst>
                <a:gd name="T0" fmla="*/ 4 w 51"/>
                <a:gd name="T1" fmla="*/ 23 h 31"/>
                <a:gd name="T2" fmla="*/ 18 w 51"/>
                <a:gd name="T3" fmla="*/ 25 h 31"/>
                <a:gd name="T4" fmla="*/ 26 w 51"/>
                <a:gd name="T5" fmla="*/ 23 h 31"/>
                <a:gd name="T6" fmla="*/ 26 w 51"/>
                <a:gd name="T7" fmla="*/ 18 h 31"/>
                <a:gd name="T8" fmla="*/ 30 w 51"/>
                <a:gd name="T9" fmla="*/ 23 h 31"/>
                <a:gd name="T10" fmla="*/ 39 w 51"/>
                <a:gd name="T11" fmla="*/ 22 h 31"/>
                <a:gd name="T12" fmla="*/ 44 w 51"/>
                <a:gd name="T13" fmla="*/ 13 h 31"/>
                <a:gd name="T14" fmla="*/ 51 w 51"/>
                <a:gd name="T15" fmla="*/ 13 h 31"/>
                <a:gd name="T16" fmla="*/ 50 w 51"/>
                <a:gd name="T17" fmla="*/ 4 h 31"/>
                <a:gd name="T18" fmla="*/ 56 w 51"/>
                <a:gd name="T19" fmla="*/ 2 h 31"/>
                <a:gd name="T20" fmla="*/ 61 w 51"/>
                <a:gd name="T21" fmla="*/ 1 h 31"/>
                <a:gd name="T22" fmla="*/ 61 w 51"/>
                <a:gd name="T23" fmla="*/ 11 h 31"/>
                <a:gd name="T24" fmla="*/ 57 w 51"/>
                <a:gd name="T25" fmla="*/ 15 h 31"/>
                <a:gd name="T26" fmla="*/ 57 w 51"/>
                <a:gd name="T27" fmla="*/ 21 h 31"/>
                <a:gd name="T28" fmla="*/ 51 w 51"/>
                <a:gd name="T29" fmla="*/ 27 h 31"/>
                <a:gd name="T30" fmla="*/ 47 w 51"/>
                <a:gd name="T31" fmla="*/ 27 h 31"/>
                <a:gd name="T32" fmla="*/ 43 w 51"/>
                <a:gd name="T33" fmla="*/ 32 h 31"/>
                <a:gd name="T34" fmla="*/ 27 w 51"/>
                <a:gd name="T35" fmla="*/ 37 h 31"/>
                <a:gd name="T36" fmla="*/ 16 w 51"/>
                <a:gd name="T37" fmla="*/ 37 h 31"/>
                <a:gd name="T38" fmla="*/ 2 w 51"/>
                <a:gd name="T39" fmla="*/ 29 h 31"/>
                <a:gd name="T40" fmla="*/ 1 w 51"/>
                <a:gd name="T41" fmla="*/ 26 h 31"/>
                <a:gd name="T42" fmla="*/ 4 w 51"/>
                <a:gd name="T43" fmla="*/ 23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1"/>
                <a:gd name="T67" fmla="*/ 0 h 31"/>
                <a:gd name="T68" fmla="*/ 51 w 51"/>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1" h="31">
                  <a:moveTo>
                    <a:pt x="3" y="19"/>
                  </a:moveTo>
                  <a:cubicBezTo>
                    <a:pt x="7" y="19"/>
                    <a:pt x="11" y="20"/>
                    <a:pt x="15" y="20"/>
                  </a:cubicBezTo>
                  <a:cubicBezTo>
                    <a:pt x="17" y="20"/>
                    <a:pt x="19" y="20"/>
                    <a:pt x="21" y="19"/>
                  </a:cubicBezTo>
                  <a:cubicBezTo>
                    <a:pt x="21" y="18"/>
                    <a:pt x="20" y="15"/>
                    <a:pt x="21" y="15"/>
                  </a:cubicBezTo>
                  <a:cubicBezTo>
                    <a:pt x="23" y="16"/>
                    <a:pt x="23" y="19"/>
                    <a:pt x="25" y="19"/>
                  </a:cubicBezTo>
                  <a:cubicBezTo>
                    <a:pt x="28" y="20"/>
                    <a:pt x="30" y="19"/>
                    <a:pt x="32" y="18"/>
                  </a:cubicBezTo>
                  <a:cubicBezTo>
                    <a:pt x="35" y="16"/>
                    <a:pt x="34" y="13"/>
                    <a:pt x="36" y="11"/>
                  </a:cubicBezTo>
                  <a:cubicBezTo>
                    <a:pt x="38" y="10"/>
                    <a:pt x="41" y="12"/>
                    <a:pt x="42" y="11"/>
                  </a:cubicBezTo>
                  <a:cubicBezTo>
                    <a:pt x="43" y="8"/>
                    <a:pt x="39" y="5"/>
                    <a:pt x="41" y="3"/>
                  </a:cubicBezTo>
                  <a:cubicBezTo>
                    <a:pt x="41" y="2"/>
                    <a:pt x="44" y="3"/>
                    <a:pt x="46" y="2"/>
                  </a:cubicBezTo>
                  <a:cubicBezTo>
                    <a:pt x="47" y="2"/>
                    <a:pt x="49" y="0"/>
                    <a:pt x="50" y="1"/>
                  </a:cubicBezTo>
                  <a:cubicBezTo>
                    <a:pt x="51" y="3"/>
                    <a:pt x="50" y="6"/>
                    <a:pt x="50" y="9"/>
                  </a:cubicBezTo>
                  <a:cubicBezTo>
                    <a:pt x="49" y="10"/>
                    <a:pt x="47" y="11"/>
                    <a:pt x="47" y="12"/>
                  </a:cubicBezTo>
                  <a:cubicBezTo>
                    <a:pt x="46" y="14"/>
                    <a:pt x="48" y="16"/>
                    <a:pt x="47" y="17"/>
                  </a:cubicBezTo>
                  <a:cubicBezTo>
                    <a:pt x="46" y="19"/>
                    <a:pt x="44" y="21"/>
                    <a:pt x="42" y="22"/>
                  </a:cubicBezTo>
                  <a:cubicBezTo>
                    <a:pt x="41" y="23"/>
                    <a:pt x="40" y="21"/>
                    <a:pt x="39" y="22"/>
                  </a:cubicBezTo>
                  <a:cubicBezTo>
                    <a:pt x="38" y="23"/>
                    <a:pt x="37" y="25"/>
                    <a:pt x="35" y="26"/>
                  </a:cubicBezTo>
                  <a:cubicBezTo>
                    <a:pt x="31" y="28"/>
                    <a:pt x="27" y="29"/>
                    <a:pt x="22" y="30"/>
                  </a:cubicBezTo>
                  <a:cubicBezTo>
                    <a:pt x="19" y="31"/>
                    <a:pt x="16" y="31"/>
                    <a:pt x="13" y="30"/>
                  </a:cubicBezTo>
                  <a:cubicBezTo>
                    <a:pt x="9" y="29"/>
                    <a:pt x="5" y="26"/>
                    <a:pt x="2" y="24"/>
                  </a:cubicBezTo>
                  <a:cubicBezTo>
                    <a:pt x="1" y="23"/>
                    <a:pt x="0" y="22"/>
                    <a:pt x="1" y="21"/>
                  </a:cubicBezTo>
                  <a:cubicBezTo>
                    <a:pt x="1" y="20"/>
                    <a:pt x="2" y="19"/>
                    <a:pt x="3" y="19"/>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62" name="Freeform 3062"/>
            <p:cNvSpPr>
              <a:spLocks noChangeAspect="1"/>
            </p:cNvSpPr>
            <p:nvPr/>
          </p:nvSpPr>
          <p:spPr bwMode="auto">
            <a:xfrm>
              <a:off x="32706703" y="12714916"/>
              <a:ext cx="233083" cy="255938"/>
            </a:xfrm>
            <a:custGeom>
              <a:avLst/>
              <a:gdLst>
                <a:gd name="T0" fmla="*/ 34 w 29"/>
                <a:gd name="T1" fmla="*/ 35 h 35"/>
                <a:gd name="T2" fmla="*/ 32 w 29"/>
                <a:gd name="T3" fmla="*/ 42 h 35"/>
                <a:gd name="T4" fmla="*/ 28 w 29"/>
                <a:gd name="T5" fmla="*/ 41 h 35"/>
                <a:gd name="T6" fmla="*/ 27 w 29"/>
                <a:gd name="T7" fmla="*/ 30 h 35"/>
                <a:gd name="T8" fmla="*/ 20 w 29"/>
                <a:gd name="T9" fmla="*/ 20 h 35"/>
                <a:gd name="T10" fmla="*/ 11 w 29"/>
                <a:gd name="T11" fmla="*/ 13 h 35"/>
                <a:gd name="T12" fmla="*/ 1 w 29"/>
                <a:gd name="T13" fmla="*/ 4 h 35"/>
                <a:gd name="T14" fmla="*/ 2 w 29"/>
                <a:gd name="T15" fmla="*/ 1 h 35"/>
                <a:gd name="T16" fmla="*/ 13 w 29"/>
                <a:gd name="T17" fmla="*/ 10 h 35"/>
                <a:gd name="T18" fmla="*/ 20 w 29"/>
                <a:gd name="T19" fmla="*/ 17 h 35"/>
                <a:gd name="T20" fmla="*/ 26 w 29"/>
                <a:gd name="T21" fmla="*/ 26 h 35"/>
                <a:gd name="T22" fmla="*/ 30 w 29"/>
                <a:gd name="T23" fmla="*/ 28 h 35"/>
                <a:gd name="T24" fmla="*/ 34 w 29"/>
                <a:gd name="T25" fmla="*/ 35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35"/>
                <a:gd name="T41" fmla="*/ 29 w 29"/>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35">
                  <a:moveTo>
                    <a:pt x="29" y="29"/>
                  </a:moveTo>
                  <a:cubicBezTo>
                    <a:pt x="29" y="31"/>
                    <a:pt x="28" y="33"/>
                    <a:pt x="27" y="35"/>
                  </a:cubicBezTo>
                  <a:cubicBezTo>
                    <a:pt x="26" y="35"/>
                    <a:pt x="24" y="34"/>
                    <a:pt x="24" y="34"/>
                  </a:cubicBezTo>
                  <a:cubicBezTo>
                    <a:pt x="23" y="31"/>
                    <a:pt x="24" y="28"/>
                    <a:pt x="23" y="25"/>
                  </a:cubicBezTo>
                  <a:cubicBezTo>
                    <a:pt x="22" y="22"/>
                    <a:pt x="19" y="19"/>
                    <a:pt x="17" y="17"/>
                  </a:cubicBezTo>
                  <a:cubicBezTo>
                    <a:pt x="15" y="14"/>
                    <a:pt x="12" y="13"/>
                    <a:pt x="9" y="11"/>
                  </a:cubicBezTo>
                  <a:cubicBezTo>
                    <a:pt x="6" y="8"/>
                    <a:pt x="3" y="6"/>
                    <a:pt x="1" y="3"/>
                  </a:cubicBezTo>
                  <a:cubicBezTo>
                    <a:pt x="0" y="2"/>
                    <a:pt x="1" y="0"/>
                    <a:pt x="2" y="1"/>
                  </a:cubicBezTo>
                  <a:cubicBezTo>
                    <a:pt x="5" y="2"/>
                    <a:pt x="8" y="5"/>
                    <a:pt x="11" y="8"/>
                  </a:cubicBezTo>
                  <a:cubicBezTo>
                    <a:pt x="13" y="10"/>
                    <a:pt x="15" y="11"/>
                    <a:pt x="17" y="14"/>
                  </a:cubicBezTo>
                  <a:cubicBezTo>
                    <a:pt x="19" y="16"/>
                    <a:pt x="20" y="19"/>
                    <a:pt x="22" y="22"/>
                  </a:cubicBezTo>
                  <a:cubicBezTo>
                    <a:pt x="23" y="23"/>
                    <a:pt x="25" y="22"/>
                    <a:pt x="26" y="23"/>
                  </a:cubicBezTo>
                  <a:cubicBezTo>
                    <a:pt x="27" y="25"/>
                    <a:pt x="29" y="27"/>
                    <a:pt x="29" y="29"/>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63" name="Freeform 3063"/>
            <p:cNvSpPr>
              <a:spLocks noChangeAspect="1"/>
            </p:cNvSpPr>
            <p:nvPr/>
          </p:nvSpPr>
          <p:spPr bwMode="auto">
            <a:xfrm>
              <a:off x="33097947" y="13034839"/>
              <a:ext cx="124869" cy="151961"/>
            </a:xfrm>
            <a:custGeom>
              <a:avLst/>
              <a:gdLst>
                <a:gd name="T0" fmla="*/ 1 w 15"/>
                <a:gd name="T1" fmla="*/ 2 h 20"/>
                <a:gd name="T2" fmla="*/ 1 w 15"/>
                <a:gd name="T3" fmla="*/ 8 h 20"/>
                <a:gd name="T4" fmla="*/ 7 w 15"/>
                <a:gd name="T5" fmla="*/ 16 h 20"/>
                <a:gd name="T6" fmla="*/ 7 w 15"/>
                <a:gd name="T7" fmla="*/ 22 h 20"/>
                <a:gd name="T8" fmla="*/ 14 w 15"/>
                <a:gd name="T9" fmla="*/ 23 h 20"/>
                <a:gd name="T10" fmla="*/ 17 w 15"/>
                <a:gd name="T11" fmla="*/ 17 h 20"/>
                <a:gd name="T12" fmla="*/ 10 w 15"/>
                <a:gd name="T13" fmla="*/ 11 h 20"/>
                <a:gd name="T14" fmla="*/ 6 w 15"/>
                <a:gd name="T15" fmla="*/ 5 h 20"/>
                <a:gd name="T16" fmla="*/ 1 w 15"/>
                <a:gd name="T17" fmla="*/ 2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0"/>
                <a:gd name="T29" fmla="*/ 15 w 15"/>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0">
                  <a:moveTo>
                    <a:pt x="1" y="2"/>
                  </a:moveTo>
                  <a:cubicBezTo>
                    <a:pt x="0" y="3"/>
                    <a:pt x="0" y="6"/>
                    <a:pt x="1" y="7"/>
                  </a:cubicBezTo>
                  <a:cubicBezTo>
                    <a:pt x="2" y="10"/>
                    <a:pt x="5" y="11"/>
                    <a:pt x="6" y="13"/>
                  </a:cubicBezTo>
                  <a:cubicBezTo>
                    <a:pt x="7" y="15"/>
                    <a:pt x="5" y="17"/>
                    <a:pt x="6" y="18"/>
                  </a:cubicBezTo>
                  <a:cubicBezTo>
                    <a:pt x="7" y="20"/>
                    <a:pt x="10" y="20"/>
                    <a:pt x="12" y="19"/>
                  </a:cubicBezTo>
                  <a:cubicBezTo>
                    <a:pt x="14" y="18"/>
                    <a:pt x="15" y="15"/>
                    <a:pt x="14" y="14"/>
                  </a:cubicBezTo>
                  <a:cubicBezTo>
                    <a:pt x="13" y="11"/>
                    <a:pt x="10" y="10"/>
                    <a:pt x="8" y="9"/>
                  </a:cubicBezTo>
                  <a:cubicBezTo>
                    <a:pt x="7" y="7"/>
                    <a:pt x="6" y="5"/>
                    <a:pt x="5" y="4"/>
                  </a:cubicBezTo>
                  <a:cubicBezTo>
                    <a:pt x="5" y="4"/>
                    <a:pt x="2" y="0"/>
                    <a:pt x="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64" name="Freeform 3064"/>
            <p:cNvSpPr>
              <a:spLocks noChangeAspect="1"/>
            </p:cNvSpPr>
            <p:nvPr/>
          </p:nvSpPr>
          <p:spPr bwMode="auto">
            <a:xfrm>
              <a:off x="33272762" y="13170804"/>
              <a:ext cx="91566" cy="87981"/>
            </a:xfrm>
            <a:custGeom>
              <a:avLst/>
              <a:gdLst>
                <a:gd name="T0" fmla="*/ 2 w 12"/>
                <a:gd name="T1" fmla="*/ 0 h 12"/>
                <a:gd name="T2" fmla="*/ 1 w 12"/>
                <a:gd name="T3" fmla="*/ 1 h 12"/>
                <a:gd name="T4" fmla="*/ 7 w 12"/>
                <a:gd name="T5" fmla="*/ 11 h 12"/>
                <a:gd name="T6" fmla="*/ 13 w 12"/>
                <a:gd name="T7" fmla="*/ 13 h 12"/>
                <a:gd name="T8" fmla="*/ 11 w 12"/>
                <a:gd name="T9" fmla="*/ 6 h 12"/>
                <a:gd name="T10" fmla="*/ 2 w 12"/>
                <a:gd name="T11" fmla="*/ 0 h 12"/>
                <a:gd name="T12" fmla="*/ 0 60000 65536"/>
                <a:gd name="T13" fmla="*/ 0 60000 65536"/>
                <a:gd name="T14" fmla="*/ 0 60000 65536"/>
                <a:gd name="T15" fmla="*/ 0 60000 65536"/>
                <a:gd name="T16" fmla="*/ 0 60000 65536"/>
                <a:gd name="T17" fmla="*/ 0 60000 65536"/>
                <a:gd name="T18" fmla="*/ 0 w 12"/>
                <a:gd name="T19" fmla="*/ 0 h 12"/>
                <a:gd name="T20" fmla="*/ 12 w 1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2" h="12">
                  <a:moveTo>
                    <a:pt x="2" y="0"/>
                  </a:moveTo>
                  <a:cubicBezTo>
                    <a:pt x="2" y="0"/>
                    <a:pt x="0" y="1"/>
                    <a:pt x="1" y="1"/>
                  </a:cubicBezTo>
                  <a:cubicBezTo>
                    <a:pt x="2" y="4"/>
                    <a:pt x="4" y="7"/>
                    <a:pt x="6" y="9"/>
                  </a:cubicBezTo>
                  <a:cubicBezTo>
                    <a:pt x="7" y="10"/>
                    <a:pt x="10" y="12"/>
                    <a:pt x="11" y="11"/>
                  </a:cubicBezTo>
                  <a:cubicBezTo>
                    <a:pt x="12" y="9"/>
                    <a:pt x="11" y="6"/>
                    <a:pt x="9" y="5"/>
                  </a:cubicBezTo>
                  <a:cubicBezTo>
                    <a:pt x="7" y="3"/>
                    <a:pt x="5" y="1"/>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65" name="Freeform 3065"/>
            <p:cNvSpPr>
              <a:spLocks noChangeAspect="1"/>
            </p:cNvSpPr>
            <p:nvPr/>
          </p:nvSpPr>
          <p:spPr bwMode="auto">
            <a:xfrm>
              <a:off x="33464221" y="13274781"/>
              <a:ext cx="149839" cy="95977"/>
            </a:xfrm>
            <a:custGeom>
              <a:avLst/>
              <a:gdLst>
                <a:gd name="T0" fmla="*/ 3 w 19"/>
                <a:gd name="T1" fmla="*/ 0 h 13"/>
                <a:gd name="T2" fmla="*/ 0 w 19"/>
                <a:gd name="T3" fmla="*/ 1 h 13"/>
                <a:gd name="T4" fmla="*/ 3 w 19"/>
                <a:gd name="T5" fmla="*/ 7 h 13"/>
                <a:gd name="T6" fmla="*/ 13 w 19"/>
                <a:gd name="T7" fmla="*/ 13 h 13"/>
                <a:gd name="T8" fmla="*/ 20 w 19"/>
                <a:gd name="T9" fmla="*/ 15 h 13"/>
                <a:gd name="T10" fmla="*/ 21 w 19"/>
                <a:gd name="T11" fmla="*/ 12 h 13"/>
                <a:gd name="T12" fmla="*/ 15 w 19"/>
                <a:gd name="T13" fmla="*/ 7 h 13"/>
                <a:gd name="T14" fmla="*/ 7 w 19"/>
                <a:gd name="T15" fmla="*/ 5 h 13"/>
                <a:gd name="T16" fmla="*/ 3 w 19"/>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3"/>
                <a:gd name="T29" fmla="*/ 19 w 19"/>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3">
                  <a:moveTo>
                    <a:pt x="3" y="0"/>
                  </a:moveTo>
                  <a:cubicBezTo>
                    <a:pt x="2" y="0"/>
                    <a:pt x="0" y="0"/>
                    <a:pt x="0" y="1"/>
                  </a:cubicBezTo>
                  <a:cubicBezTo>
                    <a:pt x="0" y="3"/>
                    <a:pt x="2" y="4"/>
                    <a:pt x="3" y="6"/>
                  </a:cubicBezTo>
                  <a:cubicBezTo>
                    <a:pt x="6" y="8"/>
                    <a:pt x="8" y="9"/>
                    <a:pt x="11" y="11"/>
                  </a:cubicBezTo>
                  <a:cubicBezTo>
                    <a:pt x="13" y="12"/>
                    <a:pt x="15" y="13"/>
                    <a:pt x="17" y="13"/>
                  </a:cubicBezTo>
                  <a:cubicBezTo>
                    <a:pt x="18" y="13"/>
                    <a:pt x="19" y="11"/>
                    <a:pt x="18" y="10"/>
                  </a:cubicBezTo>
                  <a:cubicBezTo>
                    <a:pt x="17" y="8"/>
                    <a:pt x="15" y="7"/>
                    <a:pt x="13" y="6"/>
                  </a:cubicBezTo>
                  <a:cubicBezTo>
                    <a:pt x="11" y="5"/>
                    <a:pt x="8" y="5"/>
                    <a:pt x="6" y="4"/>
                  </a:cubicBezTo>
                  <a:cubicBezTo>
                    <a:pt x="5" y="3"/>
                    <a:pt x="4" y="1"/>
                    <a:pt x="3"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66" name="Freeform 3066"/>
            <p:cNvSpPr>
              <a:spLocks noChangeAspect="1"/>
            </p:cNvSpPr>
            <p:nvPr/>
          </p:nvSpPr>
          <p:spPr bwMode="auto">
            <a:xfrm>
              <a:off x="33680655" y="13346761"/>
              <a:ext cx="83244" cy="151966"/>
            </a:xfrm>
            <a:custGeom>
              <a:avLst/>
              <a:gdLst>
                <a:gd name="T0" fmla="*/ 5 w 11"/>
                <a:gd name="T1" fmla="*/ 1 h 21"/>
                <a:gd name="T2" fmla="*/ 1 w 11"/>
                <a:gd name="T3" fmla="*/ 1 h 21"/>
                <a:gd name="T4" fmla="*/ 2 w 11"/>
                <a:gd name="T5" fmla="*/ 6 h 21"/>
                <a:gd name="T6" fmla="*/ 4 w 11"/>
                <a:gd name="T7" fmla="*/ 15 h 21"/>
                <a:gd name="T8" fmla="*/ 11 w 11"/>
                <a:gd name="T9" fmla="*/ 25 h 21"/>
                <a:gd name="T10" fmla="*/ 11 w 11"/>
                <a:gd name="T11" fmla="*/ 17 h 21"/>
                <a:gd name="T12" fmla="*/ 6 w 11"/>
                <a:gd name="T13" fmla="*/ 10 h 21"/>
                <a:gd name="T14" fmla="*/ 6 w 11"/>
                <a:gd name="T15" fmla="*/ 5 h 21"/>
                <a:gd name="T16" fmla="*/ 5 w 11"/>
                <a:gd name="T17" fmla="*/ 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21"/>
                <a:gd name="T29" fmla="*/ 11 w 1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21">
                  <a:moveTo>
                    <a:pt x="4" y="1"/>
                  </a:moveTo>
                  <a:cubicBezTo>
                    <a:pt x="3" y="0"/>
                    <a:pt x="1" y="0"/>
                    <a:pt x="1" y="1"/>
                  </a:cubicBezTo>
                  <a:cubicBezTo>
                    <a:pt x="0" y="2"/>
                    <a:pt x="2" y="4"/>
                    <a:pt x="2" y="5"/>
                  </a:cubicBezTo>
                  <a:cubicBezTo>
                    <a:pt x="2" y="8"/>
                    <a:pt x="2" y="11"/>
                    <a:pt x="3" y="13"/>
                  </a:cubicBezTo>
                  <a:cubicBezTo>
                    <a:pt x="4" y="16"/>
                    <a:pt x="6" y="20"/>
                    <a:pt x="9" y="21"/>
                  </a:cubicBezTo>
                  <a:cubicBezTo>
                    <a:pt x="11" y="21"/>
                    <a:pt x="10" y="16"/>
                    <a:pt x="9" y="14"/>
                  </a:cubicBezTo>
                  <a:cubicBezTo>
                    <a:pt x="9" y="12"/>
                    <a:pt x="6" y="10"/>
                    <a:pt x="5" y="8"/>
                  </a:cubicBezTo>
                  <a:cubicBezTo>
                    <a:pt x="5" y="6"/>
                    <a:pt x="6" y="5"/>
                    <a:pt x="5" y="4"/>
                  </a:cubicBezTo>
                  <a:cubicBezTo>
                    <a:pt x="5" y="3"/>
                    <a:pt x="5" y="1"/>
                    <a:pt x="4"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67" name="Freeform 3067"/>
            <p:cNvSpPr>
              <a:spLocks noChangeAspect="1"/>
            </p:cNvSpPr>
            <p:nvPr/>
          </p:nvSpPr>
          <p:spPr bwMode="auto">
            <a:xfrm>
              <a:off x="33747251" y="13562712"/>
              <a:ext cx="99893" cy="63985"/>
            </a:xfrm>
            <a:custGeom>
              <a:avLst/>
              <a:gdLst>
                <a:gd name="T0" fmla="*/ 3 w 13"/>
                <a:gd name="T1" fmla="*/ 0 h 9"/>
                <a:gd name="T2" fmla="*/ 0 w 13"/>
                <a:gd name="T3" fmla="*/ 2 h 9"/>
                <a:gd name="T4" fmla="*/ 3 w 13"/>
                <a:gd name="T5" fmla="*/ 4 h 9"/>
                <a:gd name="T6" fmla="*/ 8 w 13"/>
                <a:gd name="T7" fmla="*/ 9 h 9"/>
                <a:gd name="T8" fmla="*/ 13 w 13"/>
                <a:gd name="T9" fmla="*/ 10 h 9"/>
                <a:gd name="T10" fmla="*/ 15 w 13"/>
                <a:gd name="T11" fmla="*/ 8 h 9"/>
                <a:gd name="T12" fmla="*/ 13 w 13"/>
                <a:gd name="T13" fmla="*/ 4 h 9"/>
                <a:gd name="T14" fmla="*/ 7 w 13"/>
                <a:gd name="T15" fmla="*/ 2 h 9"/>
                <a:gd name="T16" fmla="*/ 3 w 13"/>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9"/>
                <a:gd name="T29" fmla="*/ 13 w 1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9">
                  <a:moveTo>
                    <a:pt x="3" y="0"/>
                  </a:moveTo>
                  <a:cubicBezTo>
                    <a:pt x="2" y="0"/>
                    <a:pt x="0" y="1"/>
                    <a:pt x="0" y="2"/>
                  </a:cubicBezTo>
                  <a:cubicBezTo>
                    <a:pt x="0" y="3"/>
                    <a:pt x="2" y="3"/>
                    <a:pt x="3" y="4"/>
                  </a:cubicBezTo>
                  <a:cubicBezTo>
                    <a:pt x="5" y="5"/>
                    <a:pt x="6" y="7"/>
                    <a:pt x="7" y="8"/>
                  </a:cubicBezTo>
                  <a:cubicBezTo>
                    <a:pt x="9" y="9"/>
                    <a:pt x="10" y="9"/>
                    <a:pt x="11" y="9"/>
                  </a:cubicBezTo>
                  <a:cubicBezTo>
                    <a:pt x="12" y="9"/>
                    <a:pt x="13" y="8"/>
                    <a:pt x="13" y="7"/>
                  </a:cubicBezTo>
                  <a:cubicBezTo>
                    <a:pt x="13" y="6"/>
                    <a:pt x="12" y="5"/>
                    <a:pt x="11" y="4"/>
                  </a:cubicBezTo>
                  <a:cubicBezTo>
                    <a:pt x="9" y="3"/>
                    <a:pt x="8" y="3"/>
                    <a:pt x="6" y="2"/>
                  </a:cubicBezTo>
                  <a:cubicBezTo>
                    <a:pt x="5" y="1"/>
                    <a:pt x="4" y="0"/>
                    <a:pt x="3"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68" name="Freeform 3068"/>
            <p:cNvSpPr>
              <a:spLocks noChangeAspect="1"/>
            </p:cNvSpPr>
            <p:nvPr/>
          </p:nvSpPr>
          <p:spPr bwMode="auto">
            <a:xfrm>
              <a:off x="33331030" y="13314769"/>
              <a:ext cx="66595" cy="55989"/>
            </a:xfrm>
            <a:custGeom>
              <a:avLst/>
              <a:gdLst>
                <a:gd name="T0" fmla="*/ 7 w 8"/>
                <a:gd name="T1" fmla="*/ 1 h 8"/>
                <a:gd name="T2" fmla="*/ 4 w 8"/>
                <a:gd name="T3" fmla="*/ 1 h 8"/>
                <a:gd name="T4" fmla="*/ 1 w 8"/>
                <a:gd name="T5" fmla="*/ 6 h 8"/>
                <a:gd name="T6" fmla="*/ 7 w 8"/>
                <a:gd name="T7" fmla="*/ 9 h 8"/>
                <a:gd name="T8" fmla="*/ 10 w 8"/>
                <a:gd name="T9" fmla="*/ 8 h 8"/>
                <a:gd name="T10" fmla="*/ 7 w 8"/>
                <a:gd name="T11" fmla="*/ 3 h 8"/>
                <a:gd name="T12" fmla="*/ 7 w 8"/>
                <a:gd name="T13" fmla="*/ 1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6" y="1"/>
                  </a:moveTo>
                  <a:cubicBezTo>
                    <a:pt x="5" y="0"/>
                    <a:pt x="4" y="0"/>
                    <a:pt x="3" y="1"/>
                  </a:cubicBezTo>
                  <a:cubicBezTo>
                    <a:pt x="2" y="2"/>
                    <a:pt x="0" y="4"/>
                    <a:pt x="1" y="5"/>
                  </a:cubicBezTo>
                  <a:cubicBezTo>
                    <a:pt x="1" y="7"/>
                    <a:pt x="4" y="7"/>
                    <a:pt x="6" y="8"/>
                  </a:cubicBezTo>
                  <a:cubicBezTo>
                    <a:pt x="6" y="8"/>
                    <a:pt x="8" y="8"/>
                    <a:pt x="8" y="7"/>
                  </a:cubicBezTo>
                  <a:cubicBezTo>
                    <a:pt x="8" y="6"/>
                    <a:pt x="6" y="5"/>
                    <a:pt x="6" y="3"/>
                  </a:cubicBezTo>
                  <a:cubicBezTo>
                    <a:pt x="6" y="3"/>
                    <a:pt x="6" y="1"/>
                    <a:pt x="6"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69" name="Freeform 3069"/>
            <p:cNvSpPr>
              <a:spLocks noChangeAspect="1"/>
            </p:cNvSpPr>
            <p:nvPr/>
          </p:nvSpPr>
          <p:spPr bwMode="auto">
            <a:xfrm>
              <a:off x="33572441" y="13466735"/>
              <a:ext cx="133190" cy="63985"/>
            </a:xfrm>
            <a:custGeom>
              <a:avLst/>
              <a:gdLst>
                <a:gd name="T0" fmla="*/ 4 w 16"/>
                <a:gd name="T1" fmla="*/ 0 h 9"/>
                <a:gd name="T2" fmla="*/ 0 w 16"/>
                <a:gd name="T3" fmla="*/ 1 h 9"/>
                <a:gd name="T4" fmla="*/ 1 w 16"/>
                <a:gd name="T5" fmla="*/ 7 h 9"/>
                <a:gd name="T6" fmla="*/ 14 w 16"/>
                <a:gd name="T7" fmla="*/ 10 h 9"/>
                <a:gd name="T8" fmla="*/ 19 w 16"/>
                <a:gd name="T9" fmla="*/ 10 h 9"/>
                <a:gd name="T10" fmla="*/ 17 w 16"/>
                <a:gd name="T11" fmla="*/ 6 h 9"/>
                <a:gd name="T12" fmla="*/ 14 w 16"/>
                <a:gd name="T13" fmla="*/ 1 h 9"/>
                <a:gd name="T14" fmla="*/ 7 w 16"/>
                <a:gd name="T15" fmla="*/ 1 h 9"/>
                <a:gd name="T16" fmla="*/ 4 w 16"/>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
                <a:gd name="T29" fmla="*/ 16 w 16"/>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
                  <a:moveTo>
                    <a:pt x="3" y="0"/>
                  </a:moveTo>
                  <a:cubicBezTo>
                    <a:pt x="2" y="0"/>
                    <a:pt x="1" y="0"/>
                    <a:pt x="0" y="1"/>
                  </a:cubicBezTo>
                  <a:cubicBezTo>
                    <a:pt x="0" y="2"/>
                    <a:pt x="0" y="5"/>
                    <a:pt x="1" y="6"/>
                  </a:cubicBezTo>
                  <a:cubicBezTo>
                    <a:pt x="4" y="8"/>
                    <a:pt x="7" y="7"/>
                    <a:pt x="11" y="8"/>
                  </a:cubicBezTo>
                  <a:cubicBezTo>
                    <a:pt x="12" y="8"/>
                    <a:pt x="14" y="9"/>
                    <a:pt x="15" y="8"/>
                  </a:cubicBezTo>
                  <a:cubicBezTo>
                    <a:pt x="16" y="8"/>
                    <a:pt x="15" y="6"/>
                    <a:pt x="14" y="5"/>
                  </a:cubicBezTo>
                  <a:cubicBezTo>
                    <a:pt x="13" y="4"/>
                    <a:pt x="12" y="2"/>
                    <a:pt x="11" y="1"/>
                  </a:cubicBezTo>
                  <a:cubicBezTo>
                    <a:pt x="9" y="0"/>
                    <a:pt x="8" y="1"/>
                    <a:pt x="6" y="1"/>
                  </a:cubicBezTo>
                  <a:cubicBezTo>
                    <a:pt x="5" y="1"/>
                    <a:pt x="4" y="0"/>
                    <a:pt x="3"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70" name="Freeform 3070"/>
            <p:cNvSpPr>
              <a:spLocks noChangeAspect="1"/>
            </p:cNvSpPr>
            <p:nvPr/>
          </p:nvSpPr>
          <p:spPr bwMode="auto">
            <a:xfrm>
              <a:off x="33589090" y="13706677"/>
              <a:ext cx="83244" cy="23992"/>
            </a:xfrm>
            <a:custGeom>
              <a:avLst/>
              <a:gdLst>
                <a:gd name="T0" fmla="*/ 2 w 11"/>
                <a:gd name="T1" fmla="*/ 0 h 4"/>
                <a:gd name="T2" fmla="*/ 1 w 11"/>
                <a:gd name="T3" fmla="*/ 2 h 4"/>
                <a:gd name="T4" fmla="*/ 12 w 11"/>
                <a:gd name="T5" fmla="*/ 4 h 4"/>
                <a:gd name="T6" fmla="*/ 12 w 11"/>
                <a:gd name="T7" fmla="*/ 2 h 4"/>
                <a:gd name="T8" fmla="*/ 2 w 11"/>
                <a:gd name="T9" fmla="*/ 0 h 4"/>
                <a:gd name="T10" fmla="*/ 0 60000 65536"/>
                <a:gd name="T11" fmla="*/ 0 60000 65536"/>
                <a:gd name="T12" fmla="*/ 0 60000 65536"/>
                <a:gd name="T13" fmla="*/ 0 60000 65536"/>
                <a:gd name="T14" fmla="*/ 0 60000 65536"/>
                <a:gd name="T15" fmla="*/ 0 w 11"/>
                <a:gd name="T16" fmla="*/ 0 h 4"/>
                <a:gd name="T17" fmla="*/ 11 w 11"/>
                <a:gd name="T18" fmla="*/ 4 h 4"/>
              </a:gdLst>
              <a:ahLst/>
              <a:cxnLst>
                <a:cxn ang="T10">
                  <a:pos x="T0" y="T1"/>
                </a:cxn>
                <a:cxn ang="T11">
                  <a:pos x="T2" y="T3"/>
                </a:cxn>
                <a:cxn ang="T12">
                  <a:pos x="T4" y="T5"/>
                </a:cxn>
                <a:cxn ang="T13">
                  <a:pos x="T6" y="T7"/>
                </a:cxn>
                <a:cxn ang="T14">
                  <a:pos x="T8" y="T9"/>
                </a:cxn>
              </a:cxnLst>
              <a:rect l="T15" t="T16" r="T17" b="T18"/>
              <a:pathLst>
                <a:path w="11" h="4">
                  <a:moveTo>
                    <a:pt x="2" y="0"/>
                  </a:moveTo>
                  <a:cubicBezTo>
                    <a:pt x="1" y="0"/>
                    <a:pt x="0" y="2"/>
                    <a:pt x="1" y="2"/>
                  </a:cubicBezTo>
                  <a:cubicBezTo>
                    <a:pt x="4" y="3"/>
                    <a:pt x="7" y="4"/>
                    <a:pt x="10" y="4"/>
                  </a:cubicBezTo>
                  <a:cubicBezTo>
                    <a:pt x="11" y="4"/>
                    <a:pt x="11" y="2"/>
                    <a:pt x="10" y="2"/>
                  </a:cubicBezTo>
                  <a:cubicBezTo>
                    <a:pt x="7" y="0"/>
                    <a:pt x="5" y="0"/>
                    <a:pt x="2"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71" name="Freeform 3071"/>
            <p:cNvSpPr>
              <a:spLocks noChangeAspect="1"/>
            </p:cNvSpPr>
            <p:nvPr/>
          </p:nvSpPr>
          <p:spPr bwMode="auto">
            <a:xfrm>
              <a:off x="29468506" y="10491452"/>
              <a:ext cx="482816" cy="639846"/>
            </a:xfrm>
            <a:custGeom>
              <a:avLst/>
              <a:gdLst>
                <a:gd name="T0" fmla="*/ 35 w 60"/>
                <a:gd name="T1" fmla="*/ 1 h 88"/>
                <a:gd name="T2" fmla="*/ 38 w 60"/>
                <a:gd name="T3" fmla="*/ 6 h 88"/>
                <a:gd name="T4" fmla="*/ 35 w 60"/>
                <a:gd name="T5" fmla="*/ 17 h 88"/>
                <a:gd name="T6" fmla="*/ 42 w 60"/>
                <a:gd name="T7" fmla="*/ 27 h 88"/>
                <a:gd name="T8" fmla="*/ 38 w 60"/>
                <a:gd name="T9" fmla="*/ 43 h 88"/>
                <a:gd name="T10" fmla="*/ 29 w 60"/>
                <a:gd name="T11" fmla="*/ 54 h 88"/>
                <a:gd name="T12" fmla="*/ 29 w 60"/>
                <a:gd name="T13" fmla="*/ 61 h 88"/>
                <a:gd name="T14" fmla="*/ 34 w 60"/>
                <a:gd name="T15" fmla="*/ 70 h 88"/>
                <a:gd name="T16" fmla="*/ 29 w 60"/>
                <a:gd name="T17" fmla="*/ 76 h 88"/>
                <a:gd name="T18" fmla="*/ 43 w 60"/>
                <a:gd name="T19" fmla="*/ 85 h 88"/>
                <a:gd name="T20" fmla="*/ 48 w 60"/>
                <a:gd name="T21" fmla="*/ 79 h 88"/>
                <a:gd name="T22" fmla="*/ 58 w 60"/>
                <a:gd name="T23" fmla="*/ 89 h 88"/>
                <a:gd name="T24" fmla="*/ 60 w 60"/>
                <a:gd name="T25" fmla="*/ 82 h 88"/>
                <a:gd name="T26" fmla="*/ 71 w 60"/>
                <a:gd name="T27" fmla="*/ 86 h 88"/>
                <a:gd name="T28" fmla="*/ 62 w 60"/>
                <a:gd name="T29" fmla="*/ 89 h 88"/>
                <a:gd name="T30" fmla="*/ 70 w 60"/>
                <a:gd name="T31" fmla="*/ 99 h 88"/>
                <a:gd name="T32" fmla="*/ 70 w 60"/>
                <a:gd name="T33" fmla="*/ 105 h 88"/>
                <a:gd name="T34" fmla="*/ 61 w 60"/>
                <a:gd name="T35" fmla="*/ 99 h 88"/>
                <a:gd name="T36" fmla="*/ 52 w 60"/>
                <a:gd name="T37" fmla="*/ 91 h 88"/>
                <a:gd name="T38" fmla="*/ 47 w 60"/>
                <a:gd name="T39" fmla="*/ 86 h 88"/>
                <a:gd name="T40" fmla="*/ 46 w 60"/>
                <a:gd name="T41" fmla="*/ 88 h 88"/>
                <a:gd name="T42" fmla="*/ 47 w 60"/>
                <a:gd name="T43" fmla="*/ 94 h 88"/>
                <a:gd name="T44" fmla="*/ 41 w 60"/>
                <a:gd name="T45" fmla="*/ 88 h 88"/>
                <a:gd name="T46" fmla="*/ 31 w 60"/>
                <a:gd name="T47" fmla="*/ 85 h 88"/>
                <a:gd name="T48" fmla="*/ 30 w 60"/>
                <a:gd name="T49" fmla="*/ 87 h 88"/>
                <a:gd name="T50" fmla="*/ 19 w 60"/>
                <a:gd name="T51" fmla="*/ 85 h 88"/>
                <a:gd name="T52" fmla="*/ 16 w 60"/>
                <a:gd name="T53" fmla="*/ 80 h 88"/>
                <a:gd name="T54" fmla="*/ 20 w 60"/>
                <a:gd name="T55" fmla="*/ 78 h 88"/>
                <a:gd name="T56" fmla="*/ 28 w 60"/>
                <a:gd name="T57" fmla="*/ 78 h 88"/>
                <a:gd name="T58" fmla="*/ 19 w 60"/>
                <a:gd name="T59" fmla="*/ 72 h 88"/>
                <a:gd name="T60" fmla="*/ 14 w 60"/>
                <a:gd name="T61" fmla="*/ 70 h 88"/>
                <a:gd name="T62" fmla="*/ 14 w 60"/>
                <a:gd name="T63" fmla="*/ 76 h 88"/>
                <a:gd name="T64" fmla="*/ 8 w 60"/>
                <a:gd name="T65" fmla="*/ 72 h 88"/>
                <a:gd name="T66" fmla="*/ 6 w 60"/>
                <a:gd name="T67" fmla="*/ 63 h 88"/>
                <a:gd name="T68" fmla="*/ 4 w 60"/>
                <a:gd name="T69" fmla="*/ 58 h 88"/>
                <a:gd name="T70" fmla="*/ 5 w 60"/>
                <a:gd name="T71" fmla="*/ 51 h 88"/>
                <a:gd name="T72" fmla="*/ 0 w 60"/>
                <a:gd name="T73" fmla="*/ 45 h 88"/>
                <a:gd name="T74" fmla="*/ 2 w 60"/>
                <a:gd name="T75" fmla="*/ 39 h 88"/>
                <a:gd name="T76" fmla="*/ 8 w 60"/>
                <a:gd name="T77" fmla="*/ 47 h 88"/>
                <a:gd name="T78" fmla="*/ 8 w 60"/>
                <a:gd name="T79" fmla="*/ 33 h 88"/>
                <a:gd name="T80" fmla="*/ 5 w 60"/>
                <a:gd name="T81" fmla="*/ 19 h 88"/>
                <a:gd name="T82" fmla="*/ 10 w 60"/>
                <a:gd name="T83" fmla="*/ 2 h 88"/>
                <a:gd name="T84" fmla="*/ 20 w 60"/>
                <a:gd name="T85" fmla="*/ 4 h 88"/>
                <a:gd name="T86" fmla="*/ 31 w 60"/>
                <a:gd name="T87" fmla="*/ 7 h 88"/>
                <a:gd name="T88" fmla="*/ 35 w 60"/>
                <a:gd name="T89" fmla="*/ 1 h 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88"/>
                <a:gd name="T137" fmla="*/ 60 w 60"/>
                <a:gd name="T138" fmla="*/ 88 h 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88">
                  <a:moveTo>
                    <a:pt x="29" y="1"/>
                  </a:moveTo>
                  <a:cubicBezTo>
                    <a:pt x="30" y="1"/>
                    <a:pt x="32" y="4"/>
                    <a:pt x="32" y="5"/>
                  </a:cubicBezTo>
                  <a:cubicBezTo>
                    <a:pt x="32" y="8"/>
                    <a:pt x="29" y="11"/>
                    <a:pt x="29" y="14"/>
                  </a:cubicBezTo>
                  <a:cubicBezTo>
                    <a:pt x="30" y="18"/>
                    <a:pt x="35" y="20"/>
                    <a:pt x="35" y="23"/>
                  </a:cubicBezTo>
                  <a:cubicBezTo>
                    <a:pt x="35" y="28"/>
                    <a:pt x="34" y="32"/>
                    <a:pt x="32" y="36"/>
                  </a:cubicBezTo>
                  <a:cubicBezTo>
                    <a:pt x="28" y="38"/>
                    <a:pt x="26" y="41"/>
                    <a:pt x="24" y="45"/>
                  </a:cubicBezTo>
                  <a:cubicBezTo>
                    <a:pt x="23" y="47"/>
                    <a:pt x="23" y="49"/>
                    <a:pt x="24" y="51"/>
                  </a:cubicBezTo>
                  <a:cubicBezTo>
                    <a:pt x="24" y="54"/>
                    <a:pt x="28" y="56"/>
                    <a:pt x="28" y="59"/>
                  </a:cubicBezTo>
                  <a:cubicBezTo>
                    <a:pt x="28" y="61"/>
                    <a:pt x="23" y="63"/>
                    <a:pt x="24" y="64"/>
                  </a:cubicBezTo>
                  <a:cubicBezTo>
                    <a:pt x="27" y="68"/>
                    <a:pt x="31" y="70"/>
                    <a:pt x="36" y="71"/>
                  </a:cubicBezTo>
                  <a:cubicBezTo>
                    <a:pt x="38" y="71"/>
                    <a:pt x="38" y="65"/>
                    <a:pt x="40" y="66"/>
                  </a:cubicBezTo>
                  <a:cubicBezTo>
                    <a:pt x="44" y="67"/>
                    <a:pt x="44" y="74"/>
                    <a:pt x="48" y="75"/>
                  </a:cubicBezTo>
                  <a:cubicBezTo>
                    <a:pt x="50" y="76"/>
                    <a:pt x="48" y="70"/>
                    <a:pt x="50" y="69"/>
                  </a:cubicBezTo>
                  <a:cubicBezTo>
                    <a:pt x="53" y="69"/>
                    <a:pt x="58" y="69"/>
                    <a:pt x="59" y="72"/>
                  </a:cubicBezTo>
                  <a:cubicBezTo>
                    <a:pt x="60" y="74"/>
                    <a:pt x="52" y="73"/>
                    <a:pt x="52" y="75"/>
                  </a:cubicBezTo>
                  <a:cubicBezTo>
                    <a:pt x="52" y="79"/>
                    <a:pt x="57" y="80"/>
                    <a:pt x="58" y="83"/>
                  </a:cubicBezTo>
                  <a:cubicBezTo>
                    <a:pt x="59" y="85"/>
                    <a:pt x="60" y="88"/>
                    <a:pt x="58" y="88"/>
                  </a:cubicBezTo>
                  <a:cubicBezTo>
                    <a:pt x="55" y="88"/>
                    <a:pt x="53" y="85"/>
                    <a:pt x="51" y="83"/>
                  </a:cubicBezTo>
                  <a:cubicBezTo>
                    <a:pt x="48" y="81"/>
                    <a:pt x="46" y="78"/>
                    <a:pt x="43" y="76"/>
                  </a:cubicBezTo>
                  <a:cubicBezTo>
                    <a:pt x="42" y="74"/>
                    <a:pt x="41" y="72"/>
                    <a:pt x="39" y="72"/>
                  </a:cubicBezTo>
                  <a:cubicBezTo>
                    <a:pt x="38" y="72"/>
                    <a:pt x="38" y="73"/>
                    <a:pt x="38" y="74"/>
                  </a:cubicBezTo>
                  <a:cubicBezTo>
                    <a:pt x="38" y="76"/>
                    <a:pt x="41" y="79"/>
                    <a:pt x="39" y="79"/>
                  </a:cubicBezTo>
                  <a:cubicBezTo>
                    <a:pt x="37" y="79"/>
                    <a:pt x="36" y="76"/>
                    <a:pt x="34" y="74"/>
                  </a:cubicBezTo>
                  <a:cubicBezTo>
                    <a:pt x="31" y="73"/>
                    <a:pt x="29" y="71"/>
                    <a:pt x="26" y="71"/>
                  </a:cubicBezTo>
                  <a:cubicBezTo>
                    <a:pt x="25" y="70"/>
                    <a:pt x="26" y="73"/>
                    <a:pt x="25" y="73"/>
                  </a:cubicBezTo>
                  <a:cubicBezTo>
                    <a:pt x="22" y="73"/>
                    <a:pt x="19" y="72"/>
                    <a:pt x="16" y="71"/>
                  </a:cubicBezTo>
                  <a:cubicBezTo>
                    <a:pt x="15" y="70"/>
                    <a:pt x="13" y="69"/>
                    <a:pt x="13" y="67"/>
                  </a:cubicBezTo>
                  <a:cubicBezTo>
                    <a:pt x="14" y="66"/>
                    <a:pt x="16" y="65"/>
                    <a:pt x="17" y="65"/>
                  </a:cubicBezTo>
                  <a:cubicBezTo>
                    <a:pt x="19" y="64"/>
                    <a:pt x="23" y="66"/>
                    <a:pt x="23" y="65"/>
                  </a:cubicBezTo>
                  <a:cubicBezTo>
                    <a:pt x="22" y="62"/>
                    <a:pt x="18" y="61"/>
                    <a:pt x="16" y="60"/>
                  </a:cubicBezTo>
                  <a:cubicBezTo>
                    <a:pt x="15" y="59"/>
                    <a:pt x="13" y="58"/>
                    <a:pt x="12" y="59"/>
                  </a:cubicBezTo>
                  <a:cubicBezTo>
                    <a:pt x="11" y="61"/>
                    <a:pt x="14" y="64"/>
                    <a:pt x="12" y="64"/>
                  </a:cubicBezTo>
                  <a:cubicBezTo>
                    <a:pt x="10" y="64"/>
                    <a:pt x="9" y="62"/>
                    <a:pt x="7" y="60"/>
                  </a:cubicBezTo>
                  <a:cubicBezTo>
                    <a:pt x="6" y="58"/>
                    <a:pt x="6" y="55"/>
                    <a:pt x="5" y="53"/>
                  </a:cubicBezTo>
                  <a:cubicBezTo>
                    <a:pt x="5" y="51"/>
                    <a:pt x="3" y="50"/>
                    <a:pt x="3" y="49"/>
                  </a:cubicBezTo>
                  <a:cubicBezTo>
                    <a:pt x="2" y="47"/>
                    <a:pt x="4" y="45"/>
                    <a:pt x="4" y="43"/>
                  </a:cubicBezTo>
                  <a:cubicBezTo>
                    <a:pt x="3" y="41"/>
                    <a:pt x="0" y="40"/>
                    <a:pt x="0" y="38"/>
                  </a:cubicBezTo>
                  <a:cubicBezTo>
                    <a:pt x="0" y="36"/>
                    <a:pt x="0" y="33"/>
                    <a:pt x="2" y="33"/>
                  </a:cubicBezTo>
                  <a:cubicBezTo>
                    <a:pt x="4" y="33"/>
                    <a:pt x="6" y="40"/>
                    <a:pt x="7" y="39"/>
                  </a:cubicBezTo>
                  <a:cubicBezTo>
                    <a:pt x="10" y="36"/>
                    <a:pt x="8" y="32"/>
                    <a:pt x="7" y="28"/>
                  </a:cubicBezTo>
                  <a:cubicBezTo>
                    <a:pt x="7" y="24"/>
                    <a:pt x="7" y="20"/>
                    <a:pt x="4" y="16"/>
                  </a:cubicBezTo>
                  <a:cubicBezTo>
                    <a:pt x="4" y="11"/>
                    <a:pt x="5" y="6"/>
                    <a:pt x="8" y="2"/>
                  </a:cubicBezTo>
                  <a:cubicBezTo>
                    <a:pt x="10" y="0"/>
                    <a:pt x="14" y="2"/>
                    <a:pt x="17" y="3"/>
                  </a:cubicBezTo>
                  <a:cubicBezTo>
                    <a:pt x="20" y="3"/>
                    <a:pt x="23" y="6"/>
                    <a:pt x="26" y="6"/>
                  </a:cubicBezTo>
                  <a:cubicBezTo>
                    <a:pt x="28" y="5"/>
                    <a:pt x="27" y="1"/>
                    <a:pt x="29" y="1"/>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72" name="Freeform 3072"/>
            <p:cNvSpPr>
              <a:spLocks noChangeAspect="1"/>
            </p:cNvSpPr>
            <p:nvPr/>
          </p:nvSpPr>
          <p:spPr bwMode="auto">
            <a:xfrm>
              <a:off x="29543428" y="11043317"/>
              <a:ext cx="166488" cy="151966"/>
            </a:xfrm>
            <a:custGeom>
              <a:avLst/>
              <a:gdLst>
                <a:gd name="T0" fmla="*/ 11 w 21"/>
                <a:gd name="T1" fmla="*/ 1 h 21"/>
                <a:gd name="T2" fmla="*/ 23 w 21"/>
                <a:gd name="T3" fmla="*/ 6 h 21"/>
                <a:gd name="T4" fmla="*/ 23 w 21"/>
                <a:gd name="T5" fmla="*/ 10 h 21"/>
                <a:gd name="T6" fmla="*/ 23 w 21"/>
                <a:gd name="T7" fmla="*/ 23 h 21"/>
                <a:gd name="T8" fmla="*/ 14 w 21"/>
                <a:gd name="T9" fmla="*/ 23 h 21"/>
                <a:gd name="T10" fmla="*/ 8 w 21"/>
                <a:gd name="T11" fmla="*/ 8 h 21"/>
                <a:gd name="T12" fmla="*/ 0 w 21"/>
                <a:gd name="T13" fmla="*/ 5 h 21"/>
                <a:gd name="T14" fmla="*/ 4 w 21"/>
                <a:gd name="T15" fmla="*/ 1 h 21"/>
                <a:gd name="T16" fmla="*/ 11 w 21"/>
                <a:gd name="T17" fmla="*/ 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9" y="1"/>
                  </a:moveTo>
                  <a:cubicBezTo>
                    <a:pt x="12" y="2"/>
                    <a:pt x="16" y="3"/>
                    <a:pt x="19" y="5"/>
                  </a:cubicBezTo>
                  <a:cubicBezTo>
                    <a:pt x="20" y="5"/>
                    <a:pt x="19" y="7"/>
                    <a:pt x="19" y="8"/>
                  </a:cubicBezTo>
                  <a:cubicBezTo>
                    <a:pt x="19" y="12"/>
                    <a:pt x="21" y="16"/>
                    <a:pt x="19" y="19"/>
                  </a:cubicBezTo>
                  <a:cubicBezTo>
                    <a:pt x="18" y="21"/>
                    <a:pt x="14" y="20"/>
                    <a:pt x="12" y="19"/>
                  </a:cubicBezTo>
                  <a:cubicBezTo>
                    <a:pt x="9" y="16"/>
                    <a:pt x="9" y="11"/>
                    <a:pt x="7" y="7"/>
                  </a:cubicBezTo>
                  <a:cubicBezTo>
                    <a:pt x="5" y="5"/>
                    <a:pt x="2" y="6"/>
                    <a:pt x="0" y="4"/>
                  </a:cubicBezTo>
                  <a:cubicBezTo>
                    <a:pt x="0" y="3"/>
                    <a:pt x="2" y="1"/>
                    <a:pt x="3" y="1"/>
                  </a:cubicBezTo>
                  <a:cubicBezTo>
                    <a:pt x="5" y="0"/>
                    <a:pt x="7" y="1"/>
                    <a:pt x="9" y="1"/>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73" name="Freeform 3073"/>
            <p:cNvSpPr>
              <a:spLocks noChangeAspect="1"/>
            </p:cNvSpPr>
            <p:nvPr/>
          </p:nvSpPr>
          <p:spPr bwMode="auto">
            <a:xfrm>
              <a:off x="29967971" y="11147294"/>
              <a:ext cx="158166" cy="159961"/>
            </a:xfrm>
            <a:custGeom>
              <a:avLst/>
              <a:gdLst>
                <a:gd name="T0" fmla="*/ 2 w 20"/>
                <a:gd name="T1" fmla="*/ 0 h 22"/>
                <a:gd name="T2" fmla="*/ 0 w 20"/>
                <a:gd name="T3" fmla="*/ 2 h 22"/>
                <a:gd name="T4" fmla="*/ 6 w 20"/>
                <a:gd name="T5" fmla="*/ 12 h 22"/>
                <a:gd name="T6" fmla="*/ 10 w 20"/>
                <a:gd name="T7" fmla="*/ 13 h 22"/>
                <a:gd name="T8" fmla="*/ 11 w 20"/>
                <a:gd name="T9" fmla="*/ 20 h 22"/>
                <a:gd name="T10" fmla="*/ 18 w 20"/>
                <a:gd name="T11" fmla="*/ 24 h 22"/>
                <a:gd name="T12" fmla="*/ 23 w 20"/>
                <a:gd name="T13" fmla="*/ 25 h 22"/>
                <a:gd name="T14" fmla="*/ 20 w 20"/>
                <a:gd name="T15" fmla="*/ 20 h 22"/>
                <a:gd name="T16" fmla="*/ 23 w 20"/>
                <a:gd name="T17" fmla="*/ 18 h 22"/>
                <a:gd name="T18" fmla="*/ 19 w 20"/>
                <a:gd name="T19" fmla="*/ 12 h 22"/>
                <a:gd name="T20" fmla="*/ 19 w 20"/>
                <a:gd name="T21" fmla="*/ 5 h 22"/>
                <a:gd name="T22" fmla="*/ 14 w 20"/>
                <a:gd name="T23" fmla="*/ 0 h 22"/>
                <a:gd name="T24" fmla="*/ 6 w 20"/>
                <a:gd name="T25" fmla="*/ 0 h 22"/>
                <a:gd name="T26" fmla="*/ 2 w 20"/>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2"/>
                <a:gd name="T44" fmla="*/ 20 w 20"/>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2">
                  <a:moveTo>
                    <a:pt x="2" y="0"/>
                  </a:moveTo>
                  <a:cubicBezTo>
                    <a:pt x="1" y="1"/>
                    <a:pt x="0" y="1"/>
                    <a:pt x="0" y="2"/>
                  </a:cubicBezTo>
                  <a:cubicBezTo>
                    <a:pt x="1" y="5"/>
                    <a:pt x="3" y="8"/>
                    <a:pt x="5" y="10"/>
                  </a:cubicBezTo>
                  <a:cubicBezTo>
                    <a:pt x="6" y="11"/>
                    <a:pt x="8" y="10"/>
                    <a:pt x="8" y="11"/>
                  </a:cubicBezTo>
                  <a:cubicBezTo>
                    <a:pt x="9" y="13"/>
                    <a:pt x="8" y="15"/>
                    <a:pt x="9" y="17"/>
                  </a:cubicBezTo>
                  <a:cubicBezTo>
                    <a:pt x="10" y="19"/>
                    <a:pt x="12" y="19"/>
                    <a:pt x="15" y="20"/>
                  </a:cubicBezTo>
                  <a:cubicBezTo>
                    <a:pt x="16" y="21"/>
                    <a:pt x="18" y="22"/>
                    <a:pt x="19" y="21"/>
                  </a:cubicBezTo>
                  <a:cubicBezTo>
                    <a:pt x="20" y="20"/>
                    <a:pt x="17" y="19"/>
                    <a:pt x="17" y="17"/>
                  </a:cubicBezTo>
                  <a:cubicBezTo>
                    <a:pt x="17" y="16"/>
                    <a:pt x="19" y="16"/>
                    <a:pt x="19" y="15"/>
                  </a:cubicBezTo>
                  <a:cubicBezTo>
                    <a:pt x="18" y="13"/>
                    <a:pt x="16" y="12"/>
                    <a:pt x="16" y="10"/>
                  </a:cubicBezTo>
                  <a:cubicBezTo>
                    <a:pt x="16" y="8"/>
                    <a:pt x="17" y="6"/>
                    <a:pt x="16" y="4"/>
                  </a:cubicBezTo>
                  <a:cubicBezTo>
                    <a:pt x="15" y="2"/>
                    <a:pt x="14" y="1"/>
                    <a:pt x="12" y="0"/>
                  </a:cubicBezTo>
                  <a:cubicBezTo>
                    <a:pt x="10" y="0"/>
                    <a:pt x="8" y="0"/>
                    <a:pt x="5" y="0"/>
                  </a:cubicBezTo>
                  <a:cubicBezTo>
                    <a:pt x="4" y="0"/>
                    <a:pt x="3" y="0"/>
                    <a:pt x="2" y="0"/>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74" name="Freeform 3074"/>
            <p:cNvSpPr>
              <a:spLocks noChangeAspect="1"/>
            </p:cNvSpPr>
            <p:nvPr/>
          </p:nvSpPr>
          <p:spPr bwMode="auto">
            <a:xfrm>
              <a:off x="29718238" y="11203278"/>
              <a:ext cx="149839" cy="175958"/>
            </a:xfrm>
            <a:custGeom>
              <a:avLst/>
              <a:gdLst>
                <a:gd name="T0" fmla="*/ 4 w 19"/>
                <a:gd name="T1" fmla="*/ 1 h 23"/>
                <a:gd name="T2" fmla="*/ 1 w 19"/>
                <a:gd name="T3" fmla="*/ 4 h 23"/>
                <a:gd name="T4" fmla="*/ 7 w 19"/>
                <a:gd name="T5" fmla="*/ 10 h 23"/>
                <a:gd name="T6" fmla="*/ 2 w 19"/>
                <a:gd name="T7" fmla="*/ 23 h 23"/>
                <a:gd name="T8" fmla="*/ 2 w 19"/>
                <a:gd name="T9" fmla="*/ 28 h 23"/>
                <a:gd name="T10" fmla="*/ 8 w 19"/>
                <a:gd name="T11" fmla="*/ 23 h 23"/>
                <a:gd name="T12" fmla="*/ 15 w 19"/>
                <a:gd name="T13" fmla="*/ 21 h 23"/>
                <a:gd name="T14" fmla="*/ 16 w 19"/>
                <a:gd name="T15" fmla="*/ 18 h 23"/>
                <a:gd name="T16" fmla="*/ 22 w 19"/>
                <a:gd name="T17" fmla="*/ 9 h 23"/>
                <a:gd name="T18" fmla="*/ 19 w 19"/>
                <a:gd name="T19" fmla="*/ 5 h 23"/>
                <a:gd name="T20" fmla="*/ 15 w 19"/>
                <a:gd name="T21" fmla="*/ 7 h 23"/>
                <a:gd name="T22" fmla="*/ 8 w 19"/>
                <a:gd name="T23" fmla="*/ 4 h 23"/>
                <a:gd name="T24" fmla="*/ 4 w 19"/>
                <a:gd name="T25" fmla="*/ 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3"/>
                <a:gd name="T41" fmla="*/ 19 w 19"/>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3">
                  <a:moveTo>
                    <a:pt x="3" y="1"/>
                  </a:moveTo>
                  <a:cubicBezTo>
                    <a:pt x="2" y="1"/>
                    <a:pt x="1" y="2"/>
                    <a:pt x="1" y="3"/>
                  </a:cubicBezTo>
                  <a:cubicBezTo>
                    <a:pt x="2" y="6"/>
                    <a:pt x="6" y="6"/>
                    <a:pt x="6" y="8"/>
                  </a:cubicBezTo>
                  <a:cubicBezTo>
                    <a:pt x="6" y="12"/>
                    <a:pt x="3" y="15"/>
                    <a:pt x="2" y="19"/>
                  </a:cubicBezTo>
                  <a:cubicBezTo>
                    <a:pt x="2" y="20"/>
                    <a:pt x="0" y="23"/>
                    <a:pt x="2" y="23"/>
                  </a:cubicBezTo>
                  <a:cubicBezTo>
                    <a:pt x="4" y="23"/>
                    <a:pt x="5" y="20"/>
                    <a:pt x="7" y="19"/>
                  </a:cubicBezTo>
                  <a:cubicBezTo>
                    <a:pt x="9" y="18"/>
                    <a:pt x="11" y="18"/>
                    <a:pt x="12" y="17"/>
                  </a:cubicBezTo>
                  <a:cubicBezTo>
                    <a:pt x="13" y="17"/>
                    <a:pt x="12" y="15"/>
                    <a:pt x="13" y="15"/>
                  </a:cubicBezTo>
                  <a:cubicBezTo>
                    <a:pt x="14" y="12"/>
                    <a:pt x="17" y="10"/>
                    <a:pt x="18" y="7"/>
                  </a:cubicBezTo>
                  <a:cubicBezTo>
                    <a:pt x="19" y="6"/>
                    <a:pt x="17" y="4"/>
                    <a:pt x="16" y="4"/>
                  </a:cubicBezTo>
                  <a:cubicBezTo>
                    <a:pt x="15" y="3"/>
                    <a:pt x="13" y="6"/>
                    <a:pt x="12" y="6"/>
                  </a:cubicBezTo>
                  <a:cubicBezTo>
                    <a:pt x="10" y="6"/>
                    <a:pt x="9" y="3"/>
                    <a:pt x="7" y="3"/>
                  </a:cubicBezTo>
                  <a:cubicBezTo>
                    <a:pt x="6" y="2"/>
                    <a:pt x="4" y="0"/>
                    <a:pt x="3" y="1"/>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75" name="Freeform 3076"/>
            <p:cNvSpPr>
              <a:spLocks noChangeAspect="1"/>
            </p:cNvSpPr>
            <p:nvPr/>
          </p:nvSpPr>
          <p:spPr bwMode="auto">
            <a:xfrm>
              <a:off x="29784834" y="11307256"/>
              <a:ext cx="116542" cy="207950"/>
            </a:xfrm>
            <a:custGeom>
              <a:avLst/>
              <a:gdLst>
                <a:gd name="T0" fmla="*/ 16 w 14"/>
                <a:gd name="T1" fmla="*/ 2 h 28"/>
                <a:gd name="T2" fmla="*/ 12 w 14"/>
                <a:gd name="T3" fmla="*/ 0 h 28"/>
                <a:gd name="T4" fmla="*/ 9 w 14"/>
                <a:gd name="T5" fmla="*/ 4 h 28"/>
                <a:gd name="T6" fmla="*/ 9 w 14"/>
                <a:gd name="T7" fmla="*/ 17 h 28"/>
                <a:gd name="T8" fmla="*/ 1 w 14"/>
                <a:gd name="T9" fmla="*/ 19 h 28"/>
                <a:gd name="T10" fmla="*/ 4 w 14"/>
                <a:gd name="T11" fmla="*/ 28 h 28"/>
                <a:gd name="T12" fmla="*/ 10 w 14"/>
                <a:gd name="T13" fmla="*/ 34 h 28"/>
                <a:gd name="T14" fmla="*/ 15 w 14"/>
                <a:gd name="T15" fmla="*/ 30 h 28"/>
                <a:gd name="T16" fmla="*/ 11 w 14"/>
                <a:gd name="T17" fmla="*/ 22 h 28"/>
                <a:gd name="T18" fmla="*/ 16 w 14"/>
                <a:gd name="T19" fmla="*/ 5 h 28"/>
                <a:gd name="T20" fmla="*/ 16 w 14"/>
                <a:gd name="T21" fmla="*/ 2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8"/>
                <a:gd name="T35" fmla="*/ 14 w 14"/>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8">
                  <a:moveTo>
                    <a:pt x="13" y="2"/>
                  </a:moveTo>
                  <a:cubicBezTo>
                    <a:pt x="13" y="1"/>
                    <a:pt x="11" y="0"/>
                    <a:pt x="10" y="0"/>
                  </a:cubicBezTo>
                  <a:cubicBezTo>
                    <a:pt x="9" y="1"/>
                    <a:pt x="7" y="2"/>
                    <a:pt x="7" y="3"/>
                  </a:cubicBezTo>
                  <a:cubicBezTo>
                    <a:pt x="6" y="7"/>
                    <a:pt x="9" y="11"/>
                    <a:pt x="7" y="14"/>
                  </a:cubicBezTo>
                  <a:cubicBezTo>
                    <a:pt x="6" y="16"/>
                    <a:pt x="2" y="14"/>
                    <a:pt x="1" y="16"/>
                  </a:cubicBezTo>
                  <a:cubicBezTo>
                    <a:pt x="0" y="19"/>
                    <a:pt x="1" y="21"/>
                    <a:pt x="3" y="23"/>
                  </a:cubicBezTo>
                  <a:cubicBezTo>
                    <a:pt x="6" y="22"/>
                    <a:pt x="8" y="24"/>
                    <a:pt x="8" y="28"/>
                  </a:cubicBezTo>
                  <a:cubicBezTo>
                    <a:pt x="10" y="28"/>
                    <a:pt x="12" y="26"/>
                    <a:pt x="12" y="25"/>
                  </a:cubicBezTo>
                  <a:cubicBezTo>
                    <a:pt x="13" y="22"/>
                    <a:pt x="9" y="21"/>
                    <a:pt x="9" y="18"/>
                  </a:cubicBezTo>
                  <a:cubicBezTo>
                    <a:pt x="10" y="13"/>
                    <a:pt x="12" y="9"/>
                    <a:pt x="13" y="4"/>
                  </a:cubicBezTo>
                  <a:cubicBezTo>
                    <a:pt x="14" y="3"/>
                    <a:pt x="14" y="2"/>
                    <a:pt x="13" y="2"/>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76" name="Freeform 3077"/>
            <p:cNvSpPr>
              <a:spLocks noChangeAspect="1"/>
            </p:cNvSpPr>
            <p:nvPr/>
          </p:nvSpPr>
          <p:spPr bwMode="auto">
            <a:xfrm>
              <a:off x="29884726" y="11275263"/>
              <a:ext cx="74922" cy="207950"/>
            </a:xfrm>
            <a:custGeom>
              <a:avLst/>
              <a:gdLst>
                <a:gd name="T0" fmla="*/ 7 w 9"/>
                <a:gd name="T1" fmla="*/ 1 h 28"/>
                <a:gd name="T2" fmla="*/ 10 w 9"/>
                <a:gd name="T3" fmla="*/ 2 h 28"/>
                <a:gd name="T4" fmla="*/ 10 w 9"/>
                <a:gd name="T5" fmla="*/ 18 h 28"/>
                <a:gd name="T6" fmla="*/ 5 w 9"/>
                <a:gd name="T7" fmla="*/ 23 h 28"/>
                <a:gd name="T8" fmla="*/ 2 w 9"/>
                <a:gd name="T9" fmla="*/ 33 h 28"/>
                <a:gd name="T10" fmla="*/ 0 w 9"/>
                <a:gd name="T11" fmla="*/ 32 h 28"/>
                <a:gd name="T12" fmla="*/ 6 w 9"/>
                <a:gd name="T13" fmla="*/ 15 h 28"/>
                <a:gd name="T14" fmla="*/ 7 w 9"/>
                <a:gd name="T15" fmla="*/ 1 h 28"/>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28"/>
                <a:gd name="T26" fmla="*/ 9 w 9"/>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28">
                  <a:moveTo>
                    <a:pt x="6" y="1"/>
                  </a:moveTo>
                  <a:cubicBezTo>
                    <a:pt x="6" y="0"/>
                    <a:pt x="8" y="1"/>
                    <a:pt x="8" y="2"/>
                  </a:cubicBezTo>
                  <a:cubicBezTo>
                    <a:pt x="9" y="6"/>
                    <a:pt x="9" y="11"/>
                    <a:pt x="8" y="15"/>
                  </a:cubicBezTo>
                  <a:cubicBezTo>
                    <a:pt x="8" y="17"/>
                    <a:pt x="5" y="18"/>
                    <a:pt x="4" y="19"/>
                  </a:cubicBezTo>
                  <a:cubicBezTo>
                    <a:pt x="3" y="22"/>
                    <a:pt x="3" y="25"/>
                    <a:pt x="2" y="27"/>
                  </a:cubicBezTo>
                  <a:cubicBezTo>
                    <a:pt x="2" y="28"/>
                    <a:pt x="0" y="27"/>
                    <a:pt x="0" y="26"/>
                  </a:cubicBezTo>
                  <a:cubicBezTo>
                    <a:pt x="1" y="21"/>
                    <a:pt x="3" y="17"/>
                    <a:pt x="5" y="12"/>
                  </a:cubicBezTo>
                  <a:cubicBezTo>
                    <a:pt x="5" y="8"/>
                    <a:pt x="5" y="4"/>
                    <a:pt x="6"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77" name="Freeform 3078"/>
            <p:cNvSpPr>
              <a:spLocks noChangeAspect="1"/>
            </p:cNvSpPr>
            <p:nvPr/>
          </p:nvSpPr>
          <p:spPr bwMode="auto">
            <a:xfrm>
              <a:off x="29967971" y="11267263"/>
              <a:ext cx="108220" cy="159961"/>
            </a:xfrm>
            <a:custGeom>
              <a:avLst/>
              <a:gdLst>
                <a:gd name="T0" fmla="*/ 2 w 14"/>
                <a:gd name="T1" fmla="*/ 0 h 22"/>
                <a:gd name="T2" fmla="*/ 1 w 14"/>
                <a:gd name="T3" fmla="*/ 1 h 22"/>
                <a:gd name="T4" fmla="*/ 1 w 14"/>
                <a:gd name="T5" fmla="*/ 9 h 22"/>
                <a:gd name="T6" fmla="*/ 5 w 14"/>
                <a:gd name="T7" fmla="*/ 11 h 22"/>
                <a:gd name="T8" fmla="*/ 6 w 14"/>
                <a:gd name="T9" fmla="*/ 7 h 22"/>
                <a:gd name="T10" fmla="*/ 7 w 14"/>
                <a:gd name="T11" fmla="*/ 9 h 22"/>
                <a:gd name="T12" fmla="*/ 9 w 14"/>
                <a:gd name="T13" fmla="*/ 21 h 22"/>
                <a:gd name="T14" fmla="*/ 15 w 14"/>
                <a:gd name="T15" fmla="*/ 25 h 22"/>
                <a:gd name="T16" fmla="*/ 15 w 14"/>
                <a:gd name="T17" fmla="*/ 19 h 22"/>
                <a:gd name="T18" fmla="*/ 17 w 14"/>
                <a:gd name="T19" fmla="*/ 18 h 22"/>
                <a:gd name="T20" fmla="*/ 12 w 14"/>
                <a:gd name="T21" fmla="*/ 12 h 22"/>
                <a:gd name="T22" fmla="*/ 11 w 14"/>
                <a:gd name="T23" fmla="*/ 4 h 22"/>
                <a:gd name="T24" fmla="*/ 10 w 14"/>
                <a:gd name="T25" fmla="*/ 0 h 22"/>
                <a:gd name="T26" fmla="*/ 2 w 14"/>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22"/>
                <a:gd name="T44" fmla="*/ 14 w 14"/>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22">
                  <a:moveTo>
                    <a:pt x="2" y="0"/>
                  </a:moveTo>
                  <a:cubicBezTo>
                    <a:pt x="2" y="0"/>
                    <a:pt x="1" y="0"/>
                    <a:pt x="1" y="1"/>
                  </a:cubicBezTo>
                  <a:cubicBezTo>
                    <a:pt x="0" y="3"/>
                    <a:pt x="0" y="6"/>
                    <a:pt x="1" y="8"/>
                  </a:cubicBezTo>
                  <a:cubicBezTo>
                    <a:pt x="1" y="9"/>
                    <a:pt x="3" y="9"/>
                    <a:pt x="4" y="9"/>
                  </a:cubicBezTo>
                  <a:cubicBezTo>
                    <a:pt x="5" y="8"/>
                    <a:pt x="4" y="6"/>
                    <a:pt x="5" y="6"/>
                  </a:cubicBezTo>
                  <a:cubicBezTo>
                    <a:pt x="6" y="6"/>
                    <a:pt x="6" y="7"/>
                    <a:pt x="6" y="8"/>
                  </a:cubicBezTo>
                  <a:cubicBezTo>
                    <a:pt x="7" y="11"/>
                    <a:pt x="6" y="15"/>
                    <a:pt x="7" y="18"/>
                  </a:cubicBezTo>
                  <a:cubicBezTo>
                    <a:pt x="8" y="20"/>
                    <a:pt x="11" y="22"/>
                    <a:pt x="12" y="21"/>
                  </a:cubicBezTo>
                  <a:cubicBezTo>
                    <a:pt x="14" y="21"/>
                    <a:pt x="11" y="18"/>
                    <a:pt x="12" y="16"/>
                  </a:cubicBezTo>
                  <a:cubicBezTo>
                    <a:pt x="12" y="15"/>
                    <a:pt x="14" y="16"/>
                    <a:pt x="14" y="15"/>
                  </a:cubicBezTo>
                  <a:cubicBezTo>
                    <a:pt x="13" y="13"/>
                    <a:pt x="11" y="12"/>
                    <a:pt x="10" y="10"/>
                  </a:cubicBezTo>
                  <a:cubicBezTo>
                    <a:pt x="9" y="7"/>
                    <a:pt x="9" y="5"/>
                    <a:pt x="9" y="3"/>
                  </a:cubicBezTo>
                  <a:cubicBezTo>
                    <a:pt x="9" y="2"/>
                    <a:pt x="9" y="1"/>
                    <a:pt x="8" y="0"/>
                  </a:cubicBezTo>
                  <a:cubicBezTo>
                    <a:pt x="6" y="0"/>
                    <a:pt x="4" y="0"/>
                    <a:pt x="2" y="0"/>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78" name="Freeform 3079"/>
            <p:cNvSpPr>
              <a:spLocks noChangeAspect="1"/>
            </p:cNvSpPr>
            <p:nvPr/>
          </p:nvSpPr>
          <p:spPr bwMode="auto">
            <a:xfrm>
              <a:off x="29934673" y="11395232"/>
              <a:ext cx="66595" cy="63985"/>
            </a:xfrm>
            <a:custGeom>
              <a:avLst/>
              <a:gdLst>
                <a:gd name="T0" fmla="*/ 6 w 9"/>
                <a:gd name="T1" fmla="*/ 1 h 9"/>
                <a:gd name="T2" fmla="*/ 9 w 9"/>
                <a:gd name="T3" fmla="*/ 2 h 9"/>
                <a:gd name="T4" fmla="*/ 9 w 9"/>
                <a:gd name="T5" fmla="*/ 9 h 9"/>
                <a:gd name="T6" fmla="*/ 1 w 9"/>
                <a:gd name="T7" fmla="*/ 11 h 9"/>
                <a:gd name="T8" fmla="*/ 1 w 9"/>
                <a:gd name="T9" fmla="*/ 9 h 9"/>
                <a:gd name="T10" fmla="*/ 6 w 9"/>
                <a:gd name="T11" fmla="*/ 1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5" y="1"/>
                  </a:moveTo>
                  <a:cubicBezTo>
                    <a:pt x="6" y="0"/>
                    <a:pt x="7" y="1"/>
                    <a:pt x="8" y="2"/>
                  </a:cubicBezTo>
                  <a:cubicBezTo>
                    <a:pt x="9" y="4"/>
                    <a:pt x="9" y="6"/>
                    <a:pt x="8" y="7"/>
                  </a:cubicBezTo>
                  <a:cubicBezTo>
                    <a:pt x="6" y="9"/>
                    <a:pt x="3" y="9"/>
                    <a:pt x="1" y="9"/>
                  </a:cubicBezTo>
                  <a:cubicBezTo>
                    <a:pt x="0" y="9"/>
                    <a:pt x="0" y="7"/>
                    <a:pt x="1" y="7"/>
                  </a:cubicBezTo>
                  <a:cubicBezTo>
                    <a:pt x="2" y="5"/>
                    <a:pt x="3" y="2"/>
                    <a:pt x="5" y="1"/>
                  </a:cubicBezTo>
                  <a:close/>
                </a:path>
              </a:pathLst>
            </a:custGeom>
            <a:solidFill>
              <a:schemeClr val="accent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79" name="Freeform 3080"/>
            <p:cNvSpPr>
              <a:spLocks noChangeAspect="1"/>
            </p:cNvSpPr>
            <p:nvPr/>
          </p:nvSpPr>
          <p:spPr bwMode="auto">
            <a:xfrm>
              <a:off x="29268720" y="11267263"/>
              <a:ext cx="249732" cy="327923"/>
            </a:xfrm>
            <a:custGeom>
              <a:avLst/>
              <a:gdLst>
                <a:gd name="T0" fmla="*/ 33 w 31"/>
                <a:gd name="T1" fmla="*/ 1 h 45"/>
                <a:gd name="T2" fmla="*/ 30 w 31"/>
                <a:gd name="T3" fmla="*/ 1 h 45"/>
                <a:gd name="T4" fmla="*/ 30 w 31"/>
                <a:gd name="T5" fmla="*/ 7 h 45"/>
                <a:gd name="T6" fmla="*/ 31 w 31"/>
                <a:gd name="T7" fmla="*/ 13 h 45"/>
                <a:gd name="T8" fmla="*/ 29 w 31"/>
                <a:gd name="T9" fmla="*/ 12 h 45"/>
                <a:gd name="T10" fmla="*/ 29 w 31"/>
                <a:gd name="T11" fmla="*/ 16 h 45"/>
                <a:gd name="T12" fmla="*/ 24 w 31"/>
                <a:gd name="T13" fmla="*/ 20 h 45"/>
                <a:gd name="T14" fmla="*/ 21 w 31"/>
                <a:gd name="T15" fmla="*/ 23 h 45"/>
                <a:gd name="T16" fmla="*/ 17 w 31"/>
                <a:gd name="T17" fmla="*/ 31 h 45"/>
                <a:gd name="T18" fmla="*/ 10 w 31"/>
                <a:gd name="T19" fmla="*/ 38 h 45"/>
                <a:gd name="T20" fmla="*/ 1 w 31"/>
                <a:gd name="T21" fmla="*/ 49 h 45"/>
                <a:gd name="T22" fmla="*/ 1 w 31"/>
                <a:gd name="T23" fmla="*/ 53 h 45"/>
                <a:gd name="T24" fmla="*/ 6 w 31"/>
                <a:gd name="T25" fmla="*/ 50 h 45"/>
                <a:gd name="T26" fmla="*/ 16 w 31"/>
                <a:gd name="T27" fmla="*/ 41 h 45"/>
                <a:gd name="T28" fmla="*/ 19 w 31"/>
                <a:gd name="T29" fmla="*/ 32 h 45"/>
                <a:gd name="T30" fmla="*/ 21 w 31"/>
                <a:gd name="T31" fmla="*/ 28 h 45"/>
                <a:gd name="T32" fmla="*/ 29 w 31"/>
                <a:gd name="T33" fmla="*/ 24 h 45"/>
                <a:gd name="T34" fmla="*/ 31 w 31"/>
                <a:gd name="T35" fmla="*/ 20 h 45"/>
                <a:gd name="T36" fmla="*/ 36 w 31"/>
                <a:gd name="T37" fmla="*/ 20 h 45"/>
                <a:gd name="T38" fmla="*/ 36 w 31"/>
                <a:gd name="T39" fmla="*/ 16 h 45"/>
                <a:gd name="T40" fmla="*/ 32 w 31"/>
                <a:gd name="T41" fmla="*/ 10 h 45"/>
                <a:gd name="T42" fmla="*/ 33 w 31"/>
                <a:gd name="T43" fmla="*/ 5 h 45"/>
                <a:gd name="T44" fmla="*/ 33 w 31"/>
                <a:gd name="T45" fmla="*/ 1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45"/>
                <a:gd name="T71" fmla="*/ 31 w 31"/>
                <a:gd name="T72" fmla="*/ 45 h 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45">
                  <a:moveTo>
                    <a:pt x="28" y="1"/>
                  </a:moveTo>
                  <a:cubicBezTo>
                    <a:pt x="28" y="0"/>
                    <a:pt x="26" y="0"/>
                    <a:pt x="25" y="1"/>
                  </a:cubicBezTo>
                  <a:cubicBezTo>
                    <a:pt x="25" y="3"/>
                    <a:pt x="25" y="5"/>
                    <a:pt x="25" y="6"/>
                  </a:cubicBezTo>
                  <a:cubicBezTo>
                    <a:pt x="25" y="8"/>
                    <a:pt x="26" y="10"/>
                    <a:pt x="26" y="11"/>
                  </a:cubicBezTo>
                  <a:cubicBezTo>
                    <a:pt x="26" y="12"/>
                    <a:pt x="24" y="10"/>
                    <a:pt x="24" y="10"/>
                  </a:cubicBezTo>
                  <a:cubicBezTo>
                    <a:pt x="23" y="11"/>
                    <a:pt x="24" y="12"/>
                    <a:pt x="24" y="13"/>
                  </a:cubicBezTo>
                  <a:cubicBezTo>
                    <a:pt x="23" y="14"/>
                    <a:pt x="22" y="16"/>
                    <a:pt x="20" y="17"/>
                  </a:cubicBezTo>
                  <a:cubicBezTo>
                    <a:pt x="20" y="18"/>
                    <a:pt x="18" y="18"/>
                    <a:pt x="18" y="19"/>
                  </a:cubicBezTo>
                  <a:cubicBezTo>
                    <a:pt x="16" y="21"/>
                    <a:pt x="15" y="24"/>
                    <a:pt x="14" y="26"/>
                  </a:cubicBezTo>
                  <a:cubicBezTo>
                    <a:pt x="12" y="28"/>
                    <a:pt x="10" y="30"/>
                    <a:pt x="8" y="32"/>
                  </a:cubicBezTo>
                  <a:cubicBezTo>
                    <a:pt x="6" y="35"/>
                    <a:pt x="3" y="38"/>
                    <a:pt x="1" y="41"/>
                  </a:cubicBezTo>
                  <a:cubicBezTo>
                    <a:pt x="0" y="42"/>
                    <a:pt x="0" y="44"/>
                    <a:pt x="1" y="44"/>
                  </a:cubicBezTo>
                  <a:cubicBezTo>
                    <a:pt x="3" y="45"/>
                    <a:pt x="4" y="43"/>
                    <a:pt x="5" y="42"/>
                  </a:cubicBezTo>
                  <a:cubicBezTo>
                    <a:pt x="8" y="40"/>
                    <a:pt x="11" y="37"/>
                    <a:pt x="13" y="34"/>
                  </a:cubicBezTo>
                  <a:cubicBezTo>
                    <a:pt x="14" y="32"/>
                    <a:pt x="15" y="29"/>
                    <a:pt x="16" y="27"/>
                  </a:cubicBezTo>
                  <a:cubicBezTo>
                    <a:pt x="17" y="25"/>
                    <a:pt x="17" y="24"/>
                    <a:pt x="18" y="23"/>
                  </a:cubicBezTo>
                  <a:cubicBezTo>
                    <a:pt x="20" y="21"/>
                    <a:pt x="22" y="21"/>
                    <a:pt x="24" y="20"/>
                  </a:cubicBezTo>
                  <a:cubicBezTo>
                    <a:pt x="25" y="19"/>
                    <a:pt x="25" y="17"/>
                    <a:pt x="26" y="17"/>
                  </a:cubicBezTo>
                  <a:cubicBezTo>
                    <a:pt x="27" y="16"/>
                    <a:pt x="29" y="18"/>
                    <a:pt x="30" y="17"/>
                  </a:cubicBezTo>
                  <a:cubicBezTo>
                    <a:pt x="31" y="16"/>
                    <a:pt x="31" y="14"/>
                    <a:pt x="30" y="13"/>
                  </a:cubicBezTo>
                  <a:cubicBezTo>
                    <a:pt x="30" y="11"/>
                    <a:pt x="27" y="10"/>
                    <a:pt x="27" y="8"/>
                  </a:cubicBezTo>
                  <a:cubicBezTo>
                    <a:pt x="26" y="6"/>
                    <a:pt x="27" y="5"/>
                    <a:pt x="28" y="4"/>
                  </a:cubicBezTo>
                  <a:cubicBezTo>
                    <a:pt x="28" y="3"/>
                    <a:pt x="29" y="2"/>
                    <a:pt x="28"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80" name="Freeform 3081"/>
            <p:cNvSpPr>
              <a:spLocks noChangeAspect="1"/>
            </p:cNvSpPr>
            <p:nvPr/>
          </p:nvSpPr>
          <p:spPr bwMode="auto">
            <a:xfrm>
              <a:off x="29510131" y="11163290"/>
              <a:ext cx="66595" cy="47988"/>
            </a:xfrm>
            <a:custGeom>
              <a:avLst/>
              <a:gdLst>
                <a:gd name="T0" fmla="*/ 5 w 8"/>
                <a:gd name="T1" fmla="*/ 2 h 7"/>
                <a:gd name="T2" fmla="*/ 10 w 8"/>
                <a:gd name="T3" fmla="*/ 7 h 7"/>
                <a:gd name="T4" fmla="*/ 4 w 8"/>
                <a:gd name="T5" fmla="*/ 7 h 7"/>
                <a:gd name="T6" fmla="*/ 0 w 8"/>
                <a:gd name="T7" fmla="*/ 1 h 7"/>
                <a:gd name="T8" fmla="*/ 5 w 8"/>
                <a:gd name="T9" fmla="*/ 2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4" y="2"/>
                  </a:moveTo>
                  <a:cubicBezTo>
                    <a:pt x="5" y="3"/>
                    <a:pt x="8" y="4"/>
                    <a:pt x="8" y="6"/>
                  </a:cubicBezTo>
                  <a:cubicBezTo>
                    <a:pt x="7" y="7"/>
                    <a:pt x="4" y="7"/>
                    <a:pt x="3" y="6"/>
                  </a:cubicBezTo>
                  <a:cubicBezTo>
                    <a:pt x="2" y="5"/>
                    <a:pt x="0" y="3"/>
                    <a:pt x="0" y="1"/>
                  </a:cubicBezTo>
                  <a:cubicBezTo>
                    <a:pt x="0" y="0"/>
                    <a:pt x="3" y="1"/>
                    <a:pt x="4"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81" name="Freeform 3082"/>
            <p:cNvSpPr>
              <a:spLocks noChangeAspect="1"/>
            </p:cNvSpPr>
            <p:nvPr/>
          </p:nvSpPr>
          <p:spPr bwMode="auto">
            <a:xfrm>
              <a:off x="29701590" y="10875360"/>
              <a:ext cx="33298" cy="55984"/>
            </a:xfrm>
            <a:custGeom>
              <a:avLst/>
              <a:gdLst>
                <a:gd name="T0" fmla="*/ 1 w 4"/>
                <a:gd name="T1" fmla="*/ 0 h 7"/>
                <a:gd name="T2" fmla="*/ 5 w 4"/>
                <a:gd name="T3" fmla="*/ 3 h 7"/>
                <a:gd name="T4" fmla="*/ 1 w 4"/>
                <a:gd name="T5" fmla="*/ 5 h 7"/>
                <a:gd name="T6" fmla="*/ 4 w 4"/>
                <a:gd name="T7" fmla="*/ 8 h 7"/>
                <a:gd name="T8" fmla="*/ 1 w 4"/>
                <a:gd name="T9" fmla="*/ 9 h 7"/>
                <a:gd name="T10" fmla="*/ 0 w 4"/>
                <a:gd name="T11" fmla="*/ 6 h 7"/>
                <a:gd name="T12" fmla="*/ 1 w 4"/>
                <a:gd name="T13" fmla="*/ 5 h 7"/>
                <a:gd name="T14" fmla="*/ 0 w 4"/>
                <a:gd name="T15" fmla="*/ 3 h 7"/>
                <a:gd name="T16" fmla="*/ 1 w 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7"/>
                <a:gd name="T29" fmla="*/ 4 w 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7">
                  <a:moveTo>
                    <a:pt x="1" y="0"/>
                  </a:moveTo>
                  <a:cubicBezTo>
                    <a:pt x="2" y="0"/>
                    <a:pt x="3" y="0"/>
                    <a:pt x="4" y="2"/>
                  </a:cubicBezTo>
                  <a:cubicBezTo>
                    <a:pt x="4" y="3"/>
                    <a:pt x="2" y="3"/>
                    <a:pt x="1" y="4"/>
                  </a:cubicBezTo>
                  <a:cubicBezTo>
                    <a:pt x="1" y="5"/>
                    <a:pt x="3" y="5"/>
                    <a:pt x="3" y="6"/>
                  </a:cubicBezTo>
                  <a:cubicBezTo>
                    <a:pt x="3" y="7"/>
                    <a:pt x="2" y="7"/>
                    <a:pt x="1" y="7"/>
                  </a:cubicBezTo>
                  <a:cubicBezTo>
                    <a:pt x="0" y="7"/>
                    <a:pt x="0" y="6"/>
                    <a:pt x="0" y="5"/>
                  </a:cubicBezTo>
                  <a:cubicBezTo>
                    <a:pt x="0" y="4"/>
                    <a:pt x="1" y="4"/>
                    <a:pt x="1" y="4"/>
                  </a:cubicBezTo>
                  <a:cubicBezTo>
                    <a:pt x="1" y="3"/>
                    <a:pt x="0" y="2"/>
                    <a:pt x="0" y="2"/>
                  </a:cubicBezTo>
                  <a:cubicBezTo>
                    <a:pt x="0" y="1"/>
                    <a:pt x="0" y="0"/>
                    <a:pt x="1"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82" name="Freeform 3083"/>
            <p:cNvSpPr>
              <a:spLocks noChangeAspect="1"/>
            </p:cNvSpPr>
            <p:nvPr/>
          </p:nvSpPr>
          <p:spPr bwMode="auto">
            <a:xfrm>
              <a:off x="29943000" y="10979332"/>
              <a:ext cx="41619" cy="63985"/>
            </a:xfrm>
            <a:custGeom>
              <a:avLst/>
              <a:gdLst>
                <a:gd name="T0" fmla="*/ 1 w 5"/>
                <a:gd name="T1" fmla="*/ 1 h 8"/>
                <a:gd name="T2" fmla="*/ 4 w 5"/>
                <a:gd name="T3" fmla="*/ 1 h 8"/>
                <a:gd name="T4" fmla="*/ 5 w 5"/>
                <a:gd name="T5" fmla="*/ 6 h 8"/>
                <a:gd name="T6" fmla="*/ 1 w 5"/>
                <a:gd name="T7" fmla="*/ 10 h 8"/>
                <a:gd name="T8" fmla="*/ 1 w 5"/>
                <a:gd name="T9" fmla="*/ 6 h 8"/>
                <a:gd name="T10" fmla="*/ 1 w 5"/>
                <a:gd name="T11" fmla="*/ 1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1" y="1"/>
                  </a:moveTo>
                  <a:cubicBezTo>
                    <a:pt x="1" y="0"/>
                    <a:pt x="2" y="0"/>
                    <a:pt x="3" y="1"/>
                  </a:cubicBezTo>
                  <a:cubicBezTo>
                    <a:pt x="4" y="2"/>
                    <a:pt x="5" y="4"/>
                    <a:pt x="4" y="5"/>
                  </a:cubicBezTo>
                  <a:cubicBezTo>
                    <a:pt x="4" y="6"/>
                    <a:pt x="2" y="8"/>
                    <a:pt x="1" y="8"/>
                  </a:cubicBezTo>
                  <a:cubicBezTo>
                    <a:pt x="0" y="8"/>
                    <a:pt x="1" y="6"/>
                    <a:pt x="1" y="5"/>
                  </a:cubicBezTo>
                  <a:cubicBezTo>
                    <a:pt x="1" y="3"/>
                    <a:pt x="0" y="2"/>
                    <a:pt x="1"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83" name="Freeform 3086"/>
            <p:cNvSpPr>
              <a:spLocks noChangeAspect="1"/>
            </p:cNvSpPr>
            <p:nvPr/>
          </p:nvSpPr>
          <p:spPr bwMode="auto">
            <a:xfrm>
              <a:off x="35262292" y="14322526"/>
              <a:ext cx="158166" cy="103977"/>
            </a:xfrm>
            <a:custGeom>
              <a:avLst/>
              <a:gdLst>
                <a:gd name="T0" fmla="*/ 18 w 20"/>
                <a:gd name="T1" fmla="*/ 1 h 14"/>
                <a:gd name="T2" fmla="*/ 12 w 20"/>
                <a:gd name="T3" fmla="*/ 1 h 14"/>
                <a:gd name="T4" fmla="*/ 5 w 20"/>
                <a:gd name="T5" fmla="*/ 6 h 14"/>
                <a:gd name="T6" fmla="*/ 5 w 20"/>
                <a:gd name="T7" fmla="*/ 7 h 14"/>
                <a:gd name="T8" fmla="*/ 1 w 20"/>
                <a:gd name="T9" fmla="*/ 12 h 14"/>
                <a:gd name="T10" fmla="*/ 4 w 20"/>
                <a:gd name="T11" fmla="*/ 16 h 14"/>
                <a:gd name="T12" fmla="*/ 19 w 20"/>
                <a:gd name="T13" fmla="*/ 16 h 14"/>
                <a:gd name="T14" fmla="*/ 24 w 20"/>
                <a:gd name="T15" fmla="*/ 12 h 14"/>
                <a:gd name="T16" fmla="*/ 22 w 20"/>
                <a:gd name="T17" fmla="*/ 2 h 14"/>
                <a:gd name="T18" fmla="*/ 18 w 20"/>
                <a:gd name="T19" fmla="*/ 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4"/>
                <a:gd name="T32" fmla="*/ 20 w 20"/>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4">
                  <a:moveTo>
                    <a:pt x="15" y="1"/>
                  </a:moveTo>
                  <a:cubicBezTo>
                    <a:pt x="13" y="0"/>
                    <a:pt x="11" y="0"/>
                    <a:pt x="10" y="1"/>
                  </a:cubicBezTo>
                  <a:cubicBezTo>
                    <a:pt x="8" y="2"/>
                    <a:pt x="6" y="3"/>
                    <a:pt x="4" y="5"/>
                  </a:cubicBezTo>
                  <a:cubicBezTo>
                    <a:pt x="3" y="5"/>
                    <a:pt x="4" y="6"/>
                    <a:pt x="4" y="6"/>
                  </a:cubicBezTo>
                  <a:cubicBezTo>
                    <a:pt x="3" y="8"/>
                    <a:pt x="1" y="9"/>
                    <a:pt x="1" y="10"/>
                  </a:cubicBezTo>
                  <a:cubicBezTo>
                    <a:pt x="0" y="11"/>
                    <a:pt x="2" y="13"/>
                    <a:pt x="3" y="13"/>
                  </a:cubicBezTo>
                  <a:cubicBezTo>
                    <a:pt x="7" y="14"/>
                    <a:pt x="12" y="14"/>
                    <a:pt x="16" y="13"/>
                  </a:cubicBezTo>
                  <a:cubicBezTo>
                    <a:pt x="18" y="13"/>
                    <a:pt x="19" y="11"/>
                    <a:pt x="20" y="10"/>
                  </a:cubicBezTo>
                  <a:cubicBezTo>
                    <a:pt x="20" y="7"/>
                    <a:pt x="19" y="5"/>
                    <a:pt x="18" y="2"/>
                  </a:cubicBezTo>
                  <a:cubicBezTo>
                    <a:pt x="17" y="1"/>
                    <a:pt x="16" y="1"/>
                    <a:pt x="1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84" name="Freeform 3087"/>
            <p:cNvSpPr>
              <a:spLocks noChangeAspect="1"/>
            </p:cNvSpPr>
            <p:nvPr/>
          </p:nvSpPr>
          <p:spPr bwMode="auto">
            <a:xfrm>
              <a:off x="35420459" y="14194557"/>
              <a:ext cx="141512" cy="79981"/>
            </a:xfrm>
            <a:custGeom>
              <a:avLst/>
              <a:gdLst>
                <a:gd name="T0" fmla="*/ 17 w 17"/>
                <a:gd name="T1" fmla="*/ 0 h 11"/>
                <a:gd name="T2" fmla="*/ 12 w 17"/>
                <a:gd name="T3" fmla="*/ 5 h 11"/>
                <a:gd name="T4" fmla="*/ 1 w 17"/>
                <a:gd name="T5" fmla="*/ 8 h 11"/>
                <a:gd name="T6" fmla="*/ 4 w 17"/>
                <a:gd name="T7" fmla="*/ 13 h 11"/>
                <a:gd name="T8" fmla="*/ 11 w 17"/>
                <a:gd name="T9" fmla="*/ 11 h 11"/>
                <a:gd name="T10" fmla="*/ 16 w 17"/>
                <a:gd name="T11" fmla="*/ 11 h 11"/>
                <a:gd name="T12" fmla="*/ 21 w 17"/>
                <a:gd name="T13" fmla="*/ 2 h 11"/>
                <a:gd name="T14" fmla="*/ 17 w 17"/>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1"/>
                <a:gd name="T26" fmla="*/ 17 w 1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1">
                  <a:moveTo>
                    <a:pt x="14" y="0"/>
                  </a:moveTo>
                  <a:cubicBezTo>
                    <a:pt x="12" y="0"/>
                    <a:pt x="12" y="3"/>
                    <a:pt x="10" y="4"/>
                  </a:cubicBezTo>
                  <a:cubicBezTo>
                    <a:pt x="7" y="5"/>
                    <a:pt x="3" y="5"/>
                    <a:pt x="1" y="7"/>
                  </a:cubicBezTo>
                  <a:cubicBezTo>
                    <a:pt x="0" y="8"/>
                    <a:pt x="1" y="11"/>
                    <a:pt x="3" y="11"/>
                  </a:cubicBezTo>
                  <a:cubicBezTo>
                    <a:pt x="5" y="11"/>
                    <a:pt x="7" y="9"/>
                    <a:pt x="9" y="9"/>
                  </a:cubicBezTo>
                  <a:cubicBezTo>
                    <a:pt x="10" y="8"/>
                    <a:pt x="12" y="9"/>
                    <a:pt x="13" y="9"/>
                  </a:cubicBezTo>
                  <a:cubicBezTo>
                    <a:pt x="13" y="5"/>
                    <a:pt x="15" y="3"/>
                    <a:pt x="17" y="2"/>
                  </a:cubicBezTo>
                  <a:cubicBezTo>
                    <a:pt x="17" y="1"/>
                    <a:pt x="15" y="0"/>
                    <a:pt x="14"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85" name="Freeform 3088"/>
            <p:cNvSpPr>
              <a:spLocks noChangeAspect="1"/>
            </p:cNvSpPr>
            <p:nvPr/>
          </p:nvSpPr>
          <p:spPr bwMode="auto">
            <a:xfrm>
              <a:off x="34230066" y="14026600"/>
              <a:ext cx="66595" cy="127969"/>
            </a:xfrm>
            <a:custGeom>
              <a:avLst/>
              <a:gdLst>
                <a:gd name="T0" fmla="*/ 0 w 9"/>
                <a:gd name="T1" fmla="*/ 1 h 17"/>
                <a:gd name="T2" fmla="*/ 2 w 9"/>
                <a:gd name="T3" fmla="*/ 1 h 17"/>
                <a:gd name="T4" fmla="*/ 3 w 9"/>
                <a:gd name="T5" fmla="*/ 10 h 17"/>
                <a:gd name="T6" fmla="*/ 6 w 9"/>
                <a:gd name="T7" fmla="*/ 9 h 17"/>
                <a:gd name="T8" fmla="*/ 7 w 9"/>
                <a:gd name="T9" fmla="*/ 4 h 17"/>
                <a:gd name="T10" fmla="*/ 10 w 9"/>
                <a:gd name="T11" fmla="*/ 5 h 17"/>
                <a:gd name="T12" fmla="*/ 10 w 9"/>
                <a:gd name="T13" fmla="*/ 12 h 17"/>
                <a:gd name="T14" fmla="*/ 10 w 9"/>
                <a:gd name="T15" fmla="*/ 17 h 17"/>
                <a:gd name="T16" fmla="*/ 6 w 9"/>
                <a:gd name="T17" fmla="*/ 19 h 17"/>
                <a:gd name="T18" fmla="*/ 1 w 9"/>
                <a:gd name="T19" fmla="*/ 20 h 17"/>
                <a:gd name="T20" fmla="*/ 0 w 9"/>
                <a:gd name="T21" fmla="*/ 15 h 17"/>
                <a:gd name="T22" fmla="*/ 0 w 9"/>
                <a:gd name="T23" fmla="*/ 1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7"/>
                <a:gd name="T38" fmla="*/ 9 w 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7">
                  <a:moveTo>
                    <a:pt x="0" y="1"/>
                  </a:moveTo>
                  <a:cubicBezTo>
                    <a:pt x="1" y="0"/>
                    <a:pt x="2" y="0"/>
                    <a:pt x="2" y="1"/>
                  </a:cubicBezTo>
                  <a:cubicBezTo>
                    <a:pt x="3" y="3"/>
                    <a:pt x="2" y="6"/>
                    <a:pt x="3" y="8"/>
                  </a:cubicBezTo>
                  <a:cubicBezTo>
                    <a:pt x="3" y="9"/>
                    <a:pt x="5" y="8"/>
                    <a:pt x="5" y="7"/>
                  </a:cubicBezTo>
                  <a:cubicBezTo>
                    <a:pt x="6" y="6"/>
                    <a:pt x="5" y="4"/>
                    <a:pt x="6" y="3"/>
                  </a:cubicBezTo>
                  <a:cubicBezTo>
                    <a:pt x="7" y="2"/>
                    <a:pt x="8" y="3"/>
                    <a:pt x="9" y="4"/>
                  </a:cubicBezTo>
                  <a:cubicBezTo>
                    <a:pt x="9" y="6"/>
                    <a:pt x="9" y="8"/>
                    <a:pt x="9" y="10"/>
                  </a:cubicBezTo>
                  <a:cubicBezTo>
                    <a:pt x="9" y="11"/>
                    <a:pt x="9" y="13"/>
                    <a:pt x="9" y="14"/>
                  </a:cubicBezTo>
                  <a:cubicBezTo>
                    <a:pt x="8" y="15"/>
                    <a:pt x="7" y="15"/>
                    <a:pt x="5" y="15"/>
                  </a:cubicBezTo>
                  <a:cubicBezTo>
                    <a:pt x="4" y="16"/>
                    <a:pt x="2" y="17"/>
                    <a:pt x="1" y="16"/>
                  </a:cubicBezTo>
                  <a:cubicBezTo>
                    <a:pt x="0" y="15"/>
                    <a:pt x="0" y="13"/>
                    <a:pt x="0" y="12"/>
                  </a:cubicBezTo>
                  <a:cubicBezTo>
                    <a:pt x="0" y="8"/>
                    <a:pt x="0" y="5"/>
                    <a:pt x="0"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86" name="Freeform 3089"/>
            <p:cNvSpPr>
              <a:spLocks noChangeAspect="1"/>
            </p:cNvSpPr>
            <p:nvPr/>
          </p:nvSpPr>
          <p:spPr bwMode="auto">
            <a:xfrm>
              <a:off x="34280013" y="14170565"/>
              <a:ext cx="58273" cy="71980"/>
            </a:xfrm>
            <a:custGeom>
              <a:avLst/>
              <a:gdLst>
                <a:gd name="T0" fmla="*/ 3 w 8"/>
                <a:gd name="T1" fmla="*/ 1 h 10"/>
                <a:gd name="T2" fmla="*/ 9 w 8"/>
                <a:gd name="T3" fmla="*/ 11 h 10"/>
                <a:gd name="T4" fmla="*/ 3 w 8"/>
                <a:gd name="T5" fmla="*/ 12 h 10"/>
                <a:gd name="T6" fmla="*/ 2 w 8"/>
                <a:gd name="T7" fmla="*/ 8 h 10"/>
                <a:gd name="T8" fmla="*/ 0 w 8"/>
                <a:gd name="T9" fmla="*/ 2 h 10"/>
                <a:gd name="T10" fmla="*/ 3 w 8"/>
                <a:gd name="T11" fmla="*/ 1 h 10"/>
                <a:gd name="T12" fmla="*/ 0 60000 65536"/>
                <a:gd name="T13" fmla="*/ 0 60000 65536"/>
                <a:gd name="T14" fmla="*/ 0 60000 65536"/>
                <a:gd name="T15" fmla="*/ 0 60000 65536"/>
                <a:gd name="T16" fmla="*/ 0 60000 65536"/>
                <a:gd name="T17" fmla="*/ 0 60000 65536"/>
                <a:gd name="T18" fmla="*/ 0 w 8"/>
                <a:gd name="T19" fmla="*/ 0 h 10"/>
                <a:gd name="T20" fmla="*/ 8 w 8"/>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8" h="10">
                  <a:moveTo>
                    <a:pt x="3" y="1"/>
                  </a:moveTo>
                  <a:cubicBezTo>
                    <a:pt x="5" y="3"/>
                    <a:pt x="8" y="6"/>
                    <a:pt x="8" y="9"/>
                  </a:cubicBezTo>
                  <a:cubicBezTo>
                    <a:pt x="8" y="10"/>
                    <a:pt x="4" y="10"/>
                    <a:pt x="3" y="10"/>
                  </a:cubicBezTo>
                  <a:cubicBezTo>
                    <a:pt x="2" y="9"/>
                    <a:pt x="3" y="8"/>
                    <a:pt x="2" y="7"/>
                  </a:cubicBezTo>
                  <a:cubicBezTo>
                    <a:pt x="2" y="5"/>
                    <a:pt x="0" y="4"/>
                    <a:pt x="0" y="2"/>
                  </a:cubicBezTo>
                  <a:cubicBezTo>
                    <a:pt x="0" y="1"/>
                    <a:pt x="2" y="0"/>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87" name="Freeform 3090"/>
            <p:cNvSpPr>
              <a:spLocks noChangeAspect="1"/>
            </p:cNvSpPr>
            <p:nvPr/>
          </p:nvSpPr>
          <p:spPr bwMode="auto">
            <a:xfrm>
              <a:off x="33905417" y="14626453"/>
              <a:ext cx="274703" cy="255938"/>
            </a:xfrm>
            <a:custGeom>
              <a:avLst/>
              <a:gdLst>
                <a:gd name="T0" fmla="*/ 1 w 34"/>
                <a:gd name="T1" fmla="*/ 0 h 35"/>
                <a:gd name="T2" fmla="*/ 0 w 34"/>
                <a:gd name="T3" fmla="*/ 2 h 35"/>
                <a:gd name="T4" fmla="*/ 2 w 34"/>
                <a:gd name="T5" fmla="*/ 10 h 35"/>
                <a:gd name="T6" fmla="*/ 7 w 34"/>
                <a:gd name="T7" fmla="*/ 14 h 35"/>
                <a:gd name="T8" fmla="*/ 11 w 34"/>
                <a:gd name="T9" fmla="*/ 22 h 35"/>
                <a:gd name="T10" fmla="*/ 20 w 34"/>
                <a:gd name="T11" fmla="*/ 30 h 35"/>
                <a:gd name="T12" fmla="*/ 27 w 34"/>
                <a:gd name="T13" fmla="*/ 32 h 35"/>
                <a:gd name="T14" fmla="*/ 28 w 34"/>
                <a:gd name="T15" fmla="*/ 40 h 35"/>
                <a:gd name="T16" fmla="*/ 38 w 34"/>
                <a:gd name="T17" fmla="*/ 41 h 35"/>
                <a:gd name="T18" fmla="*/ 38 w 34"/>
                <a:gd name="T19" fmla="*/ 34 h 35"/>
                <a:gd name="T20" fmla="*/ 26 w 34"/>
                <a:gd name="T21" fmla="*/ 25 h 35"/>
                <a:gd name="T22" fmla="*/ 19 w 34"/>
                <a:gd name="T23" fmla="*/ 14 h 35"/>
                <a:gd name="T24" fmla="*/ 9 w 34"/>
                <a:gd name="T25" fmla="*/ 5 h 35"/>
                <a:gd name="T26" fmla="*/ 1 w 34"/>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35"/>
                <a:gd name="T44" fmla="*/ 34 w 34"/>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35">
                  <a:moveTo>
                    <a:pt x="1" y="0"/>
                  </a:moveTo>
                  <a:cubicBezTo>
                    <a:pt x="1" y="0"/>
                    <a:pt x="0" y="1"/>
                    <a:pt x="0" y="2"/>
                  </a:cubicBezTo>
                  <a:cubicBezTo>
                    <a:pt x="0" y="4"/>
                    <a:pt x="1" y="6"/>
                    <a:pt x="2" y="8"/>
                  </a:cubicBezTo>
                  <a:cubicBezTo>
                    <a:pt x="3" y="9"/>
                    <a:pt x="5" y="10"/>
                    <a:pt x="6" y="12"/>
                  </a:cubicBezTo>
                  <a:cubicBezTo>
                    <a:pt x="8" y="14"/>
                    <a:pt x="8" y="16"/>
                    <a:pt x="9" y="18"/>
                  </a:cubicBezTo>
                  <a:cubicBezTo>
                    <a:pt x="11" y="21"/>
                    <a:pt x="14" y="23"/>
                    <a:pt x="17" y="25"/>
                  </a:cubicBezTo>
                  <a:cubicBezTo>
                    <a:pt x="19" y="26"/>
                    <a:pt x="22" y="26"/>
                    <a:pt x="23" y="27"/>
                  </a:cubicBezTo>
                  <a:cubicBezTo>
                    <a:pt x="25" y="29"/>
                    <a:pt x="23" y="32"/>
                    <a:pt x="24" y="33"/>
                  </a:cubicBezTo>
                  <a:cubicBezTo>
                    <a:pt x="26" y="34"/>
                    <a:pt x="30" y="35"/>
                    <a:pt x="32" y="34"/>
                  </a:cubicBezTo>
                  <a:cubicBezTo>
                    <a:pt x="34" y="33"/>
                    <a:pt x="33" y="29"/>
                    <a:pt x="32" y="28"/>
                  </a:cubicBezTo>
                  <a:cubicBezTo>
                    <a:pt x="30" y="24"/>
                    <a:pt x="25" y="24"/>
                    <a:pt x="22" y="21"/>
                  </a:cubicBezTo>
                  <a:cubicBezTo>
                    <a:pt x="20" y="18"/>
                    <a:pt x="19" y="14"/>
                    <a:pt x="16" y="12"/>
                  </a:cubicBezTo>
                  <a:cubicBezTo>
                    <a:pt x="14" y="9"/>
                    <a:pt x="10" y="7"/>
                    <a:pt x="8" y="4"/>
                  </a:cubicBezTo>
                  <a:cubicBezTo>
                    <a:pt x="6" y="3"/>
                    <a:pt x="4" y="1"/>
                    <a:pt x="1"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88" name="Freeform 3091"/>
            <p:cNvSpPr>
              <a:spLocks noChangeAspect="1"/>
            </p:cNvSpPr>
            <p:nvPr/>
          </p:nvSpPr>
          <p:spPr bwMode="auto">
            <a:xfrm>
              <a:off x="34196769" y="14682442"/>
              <a:ext cx="49946" cy="63985"/>
            </a:xfrm>
            <a:custGeom>
              <a:avLst/>
              <a:gdLst>
                <a:gd name="T0" fmla="*/ 5 w 6"/>
                <a:gd name="T1" fmla="*/ 1 h 9"/>
                <a:gd name="T2" fmla="*/ 6 w 6"/>
                <a:gd name="T3" fmla="*/ 7 h 9"/>
                <a:gd name="T4" fmla="*/ 6 w 6"/>
                <a:gd name="T5" fmla="*/ 11 h 9"/>
                <a:gd name="T6" fmla="*/ 1 w 6"/>
                <a:gd name="T7" fmla="*/ 7 h 9"/>
                <a:gd name="T8" fmla="*/ 2 w 6"/>
                <a:gd name="T9" fmla="*/ 2 h 9"/>
                <a:gd name="T10" fmla="*/ 5 w 6"/>
                <a:gd name="T11" fmla="*/ 1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4" y="1"/>
                  </a:moveTo>
                  <a:cubicBezTo>
                    <a:pt x="5" y="2"/>
                    <a:pt x="5" y="4"/>
                    <a:pt x="5" y="6"/>
                  </a:cubicBezTo>
                  <a:cubicBezTo>
                    <a:pt x="5" y="7"/>
                    <a:pt x="6" y="9"/>
                    <a:pt x="5" y="9"/>
                  </a:cubicBezTo>
                  <a:cubicBezTo>
                    <a:pt x="3" y="9"/>
                    <a:pt x="2" y="8"/>
                    <a:pt x="1" y="6"/>
                  </a:cubicBezTo>
                  <a:cubicBezTo>
                    <a:pt x="0" y="5"/>
                    <a:pt x="1" y="3"/>
                    <a:pt x="2" y="2"/>
                  </a:cubicBezTo>
                  <a:cubicBezTo>
                    <a:pt x="2" y="1"/>
                    <a:pt x="3" y="0"/>
                    <a:pt x="4"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89" name="Freeform 3092"/>
            <p:cNvSpPr>
              <a:spLocks noChangeAspect="1"/>
            </p:cNvSpPr>
            <p:nvPr/>
          </p:nvSpPr>
          <p:spPr bwMode="auto">
            <a:xfrm>
              <a:off x="34271691" y="14754422"/>
              <a:ext cx="41619" cy="39993"/>
            </a:xfrm>
            <a:custGeom>
              <a:avLst/>
              <a:gdLst>
                <a:gd name="T0" fmla="*/ 2 w 5"/>
                <a:gd name="T1" fmla="*/ 1 h 6"/>
                <a:gd name="T2" fmla="*/ 6 w 5"/>
                <a:gd name="T3" fmla="*/ 4 h 6"/>
                <a:gd name="T4" fmla="*/ 2 w 5"/>
                <a:gd name="T5" fmla="*/ 7 h 6"/>
                <a:gd name="T6" fmla="*/ 0 w 5"/>
                <a:gd name="T7" fmla="*/ 6 h 6"/>
                <a:gd name="T8" fmla="*/ 2 w 5"/>
                <a:gd name="T9" fmla="*/ 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2" y="1"/>
                  </a:moveTo>
                  <a:cubicBezTo>
                    <a:pt x="3" y="0"/>
                    <a:pt x="5" y="2"/>
                    <a:pt x="5" y="3"/>
                  </a:cubicBezTo>
                  <a:cubicBezTo>
                    <a:pt x="5" y="5"/>
                    <a:pt x="3" y="6"/>
                    <a:pt x="2" y="6"/>
                  </a:cubicBezTo>
                  <a:cubicBezTo>
                    <a:pt x="1" y="6"/>
                    <a:pt x="0" y="5"/>
                    <a:pt x="0" y="5"/>
                  </a:cubicBezTo>
                  <a:cubicBezTo>
                    <a:pt x="0" y="3"/>
                    <a:pt x="1" y="1"/>
                    <a:pt x="2"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90" name="Freeform 3093"/>
            <p:cNvSpPr>
              <a:spLocks noChangeAspect="1"/>
            </p:cNvSpPr>
            <p:nvPr/>
          </p:nvSpPr>
          <p:spPr bwMode="auto">
            <a:xfrm>
              <a:off x="28629511" y="13618695"/>
              <a:ext cx="3979066" cy="3135242"/>
            </a:xfrm>
            <a:custGeom>
              <a:avLst/>
              <a:gdLst>
                <a:gd name="T0" fmla="*/ 86 w 496"/>
                <a:gd name="T1" fmla="*/ 169 h 427"/>
                <a:gd name="T2" fmla="*/ 130 w 496"/>
                <a:gd name="T3" fmla="*/ 155 h 427"/>
                <a:gd name="T4" fmla="*/ 149 w 496"/>
                <a:gd name="T5" fmla="*/ 125 h 427"/>
                <a:gd name="T6" fmla="*/ 163 w 496"/>
                <a:gd name="T7" fmla="*/ 99 h 427"/>
                <a:gd name="T8" fmla="*/ 172 w 496"/>
                <a:gd name="T9" fmla="*/ 103 h 427"/>
                <a:gd name="T10" fmla="*/ 190 w 496"/>
                <a:gd name="T11" fmla="*/ 96 h 427"/>
                <a:gd name="T12" fmla="*/ 187 w 496"/>
                <a:gd name="T13" fmla="*/ 80 h 427"/>
                <a:gd name="T14" fmla="*/ 197 w 496"/>
                <a:gd name="T15" fmla="*/ 67 h 427"/>
                <a:gd name="T16" fmla="*/ 217 w 496"/>
                <a:gd name="T17" fmla="*/ 56 h 427"/>
                <a:gd name="T18" fmla="*/ 241 w 496"/>
                <a:gd name="T19" fmla="*/ 72 h 427"/>
                <a:gd name="T20" fmla="*/ 254 w 496"/>
                <a:gd name="T21" fmla="*/ 77 h 427"/>
                <a:gd name="T22" fmla="*/ 272 w 496"/>
                <a:gd name="T23" fmla="*/ 84 h 427"/>
                <a:gd name="T24" fmla="*/ 262 w 496"/>
                <a:gd name="T25" fmla="*/ 64 h 427"/>
                <a:gd name="T26" fmla="*/ 288 w 496"/>
                <a:gd name="T27" fmla="*/ 32 h 427"/>
                <a:gd name="T28" fmla="*/ 315 w 496"/>
                <a:gd name="T29" fmla="*/ 24 h 427"/>
                <a:gd name="T30" fmla="*/ 309 w 496"/>
                <a:gd name="T31" fmla="*/ 11 h 427"/>
                <a:gd name="T32" fmla="*/ 336 w 496"/>
                <a:gd name="T33" fmla="*/ 23 h 427"/>
                <a:gd name="T34" fmla="*/ 365 w 496"/>
                <a:gd name="T35" fmla="*/ 30 h 427"/>
                <a:gd name="T36" fmla="*/ 357 w 496"/>
                <a:gd name="T37" fmla="*/ 49 h 427"/>
                <a:gd name="T38" fmla="*/ 384 w 496"/>
                <a:gd name="T39" fmla="*/ 96 h 427"/>
                <a:gd name="T40" fmla="*/ 428 w 496"/>
                <a:gd name="T41" fmla="*/ 121 h 427"/>
                <a:gd name="T42" fmla="*/ 447 w 496"/>
                <a:gd name="T43" fmla="*/ 38 h 427"/>
                <a:gd name="T44" fmla="*/ 463 w 496"/>
                <a:gd name="T45" fmla="*/ 1 h 427"/>
                <a:gd name="T46" fmla="*/ 473 w 496"/>
                <a:gd name="T47" fmla="*/ 30 h 427"/>
                <a:gd name="T48" fmla="*/ 491 w 496"/>
                <a:gd name="T49" fmla="*/ 59 h 427"/>
                <a:gd name="T50" fmla="*/ 506 w 496"/>
                <a:gd name="T51" fmla="*/ 109 h 427"/>
                <a:gd name="T52" fmla="*/ 519 w 496"/>
                <a:gd name="T53" fmla="*/ 153 h 427"/>
                <a:gd name="T54" fmla="*/ 541 w 496"/>
                <a:gd name="T55" fmla="*/ 167 h 427"/>
                <a:gd name="T56" fmla="*/ 551 w 496"/>
                <a:gd name="T57" fmla="*/ 204 h 427"/>
                <a:gd name="T58" fmla="*/ 569 w 496"/>
                <a:gd name="T59" fmla="*/ 207 h 427"/>
                <a:gd name="T60" fmla="*/ 583 w 496"/>
                <a:gd name="T61" fmla="*/ 241 h 427"/>
                <a:gd name="T62" fmla="*/ 595 w 496"/>
                <a:gd name="T63" fmla="*/ 278 h 427"/>
                <a:gd name="T64" fmla="*/ 584 w 496"/>
                <a:gd name="T65" fmla="*/ 347 h 427"/>
                <a:gd name="T66" fmla="*/ 547 w 496"/>
                <a:gd name="T67" fmla="*/ 410 h 427"/>
                <a:gd name="T68" fmla="*/ 523 w 496"/>
                <a:gd name="T69" fmla="*/ 446 h 427"/>
                <a:gd name="T70" fmla="*/ 477 w 496"/>
                <a:gd name="T71" fmla="*/ 494 h 427"/>
                <a:gd name="T72" fmla="*/ 439 w 496"/>
                <a:gd name="T73" fmla="*/ 502 h 427"/>
                <a:gd name="T74" fmla="*/ 422 w 496"/>
                <a:gd name="T75" fmla="*/ 505 h 427"/>
                <a:gd name="T76" fmla="*/ 385 w 496"/>
                <a:gd name="T77" fmla="*/ 501 h 427"/>
                <a:gd name="T78" fmla="*/ 365 w 496"/>
                <a:gd name="T79" fmla="*/ 470 h 427"/>
                <a:gd name="T80" fmla="*/ 344 w 496"/>
                <a:gd name="T81" fmla="*/ 451 h 427"/>
                <a:gd name="T82" fmla="*/ 344 w 496"/>
                <a:gd name="T83" fmla="*/ 424 h 427"/>
                <a:gd name="T84" fmla="*/ 330 w 496"/>
                <a:gd name="T85" fmla="*/ 435 h 427"/>
                <a:gd name="T86" fmla="*/ 348 w 496"/>
                <a:gd name="T87" fmla="*/ 396 h 427"/>
                <a:gd name="T88" fmla="*/ 314 w 496"/>
                <a:gd name="T89" fmla="*/ 433 h 427"/>
                <a:gd name="T90" fmla="*/ 300 w 496"/>
                <a:gd name="T91" fmla="*/ 406 h 427"/>
                <a:gd name="T92" fmla="*/ 270 w 496"/>
                <a:gd name="T93" fmla="*/ 383 h 427"/>
                <a:gd name="T94" fmla="*/ 178 w 496"/>
                <a:gd name="T95" fmla="*/ 386 h 427"/>
                <a:gd name="T96" fmla="*/ 112 w 496"/>
                <a:gd name="T97" fmla="*/ 416 h 427"/>
                <a:gd name="T98" fmla="*/ 50 w 496"/>
                <a:gd name="T99" fmla="*/ 439 h 427"/>
                <a:gd name="T100" fmla="*/ 8 w 496"/>
                <a:gd name="T101" fmla="*/ 411 h 427"/>
                <a:gd name="T102" fmla="*/ 18 w 496"/>
                <a:gd name="T103" fmla="*/ 365 h 427"/>
                <a:gd name="T104" fmla="*/ 0 w 496"/>
                <a:gd name="T105" fmla="*/ 278 h 427"/>
                <a:gd name="T106" fmla="*/ 14 w 496"/>
                <a:gd name="T107" fmla="*/ 280 h 427"/>
                <a:gd name="T108" fmla="*/ 13 w 496"/>
                <a:gd name="T109" fmla="*/ 216 h 427"/>
                <a:gd name="T110" fmla="*/ 20 w 496"/>
                <a:gd name="T111" fmla="*/ 205 h 427"/>
                <a:gd name="T112" fmla="*/ 55 w 496"/>
                <a:gd name="T113" fmla="*/ 178 h 4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6"/>
                <a:gd name="T172" fmla="*/ 0 h 427"/>
                <a:gd name="T173" fmla="*/ 496 w 496"/>
                <a:gd name="T174" fmla="*/ 427 h 4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6" h="427">
                  <a:moveTo>
                    <a:pt x="50" y="145"/>
                  </a:moveTo>
                  <a:cubicBezTo>
                    <a:pt x="52" y="145"/>
                    <a:pt x="54" y="144"/>
                    <a:pt x="56" y="144"/>
                  </a:cubicBezTo>
                  <a:cubicBezTo>
                    <a:pt x="59" y="144"/>
                    <a:pt x="62" y="147"/>
                    <a:pt x="64" y="145"/>
                  </a:cubicBezTo>
                  <a:cubicBezTo>
                    <a:pt x="66" y="143"/>
                    <a:pt x="68" y="139"/>
                    <a:pt x="72" y="141"/>
                  </a:cubicBezTo>
                  <a:cubicBezTo>
                    <a:pt x="74" y="141"/>
                    <a:pt x="77" y="140"/>
                    <a:pt x="79" y="139"/>
                  </a:cubicBezTo>
                  <a:cubicBezTo>
                    <a:pt x="81" y="138"/>
                    <a:pt x="81" y="135"/>
                    <a:pt x="83" y="134"/>
                  </a:cubicBezTo>
                  <a:cubicBezTo>
                    <a:pt x="85" y="134"/>
                    <a:pt x="89" y="135"/>
                    <a:pt x="91" y="135"/>
                  </a:cubicBezTo>
                  <a:cubicBezTo>
                    <a:pt x="97" y="133"/>
                    <a:pt x="104" y="133"/>
                    <a:pt x="108" y="129"/>
                  </a:cubicBezTo>
                  <a:cubicBezTo>
                    <a:pt x="113" y="126"/>
                    <a:pt x="114" y="121"/>
                    <a:pt x="116" y="116"/>
                  </a:cubicBezTo>
                  <a:cubicBezTo>
                    <a:pt x="117" y="115"/>
                    <a:pt x="115" y="113"/>
                    <a:pt x="116" y="112"/>
                  </a:cubicBezTo>
                  <a:cubicBezTo>
                    <a:pt x="118" y="110"/>
                    <a:pt x="122" y="111"/>
                    <a:pt x="124" y="109"/>
                  </a:cubicBezTo>
                  <a:cubicBezTo>
                    <a:pt x="125" y="108"/>
                    <a:pt x="124" y="106"/>
                    <a:pt x="124" y="104"/>
                  </a:cubicBezTo>
                  <a:cubicBezTo>
                    <a:pt x="124" y="103"/>
                    <a:pt x="122" y="101"/>
                    <a:pt x="123" y="100"/>
                  </a:cubicBezTo>
                  <a:cubicBezTo>
                    <a:pt x="124" y="95"/>
                    <a:pt x="125" y="91"/>
                    <a:pt x="128" y="87"/>
                  </a:cubicBezTo>
                  <a:cubicBezTo>
                    <a:pt x="129" y="84"/>
                    <a:pt x="132" y="82"/>
                    <a:pt x="135" y="80"/>
                  </a:cubicBezTo>
                  <a:cubicBezTo>
                    <a:pt x="135" y="79"/>
                    <a:pt x="136" y="81"/>
                    <a:pt x="136" y="82"/>
                  </a:cubicBezTo>
                  <a:cubicBezTo>
                    <a:pt x="136" y="84"/>
                    <a:pt x="135" y="85"/>
                    <a:pt x="135" y="86"/>
                  </a:cubicBezTo>
                  <a:cubicBezTo>
                    <a:pt x="136" y="90"/>
                    <a:pt x="136" y="95"/>
                    <a:pt x="139" y="97"/>
                  </a:cubicBezTo>
                  <a:cubicBezTo>
                    <a:pt x="142" y="98"/>
                    <a:pt x="145" y="94"/>
                    <a:pt x="145" y="92"/>
                  </a:cubicBezTo>
                  <a:cubicBezTo>
                    <a:pt x="146" y="90"/>
                    <a:pt x="143" y="88"/>
                    <a:pt x="143" y="86"/>
                  </a:cubicBezTo>
                  <a:cubicBezTo>
                    <a:pt x="142" y="85"/>
                    <a:pt x="142" y="83"/>
                    <a:pt x="143" y="82"/>
                  </a:cubicBezTo>
                  <a:cubicBezTo>
                    <a:pt x="143" y="81"/>
                    <a:pt x="145" y="80"/>
                    <a:pt x="146" y="80"/>
                  </a:cubicBezTo>
                  <a:cubicBezTo>
                    <a:pt x="150" y="80"/>
                    <a:pt x="154" y="83"/>
                    <a:pt x="158" y="83"/>
                  </a:cubicBezTo>
                  <a:cubicBezTo>
                    <a:pt x="158" y="83"/>
                    <a:pt x="159" y="81"/>
                    <a:pt x="158" y="80"/>
                  </a:cubicBezTo>
                  <a:cubicBezTo>
                    <a:pt x="158" y="79"/>
                    <a:pt x="156" y="80"/>
                    <a:pt x="155" y="79"/>
                  </a:cubicBezTo>
                  <a:cubicBezTo>
                    <a:pt x="155" y="78"/>
                    <a:pt x="156" y="75"/>
                    <a:pt x="155" y="74"/>
                  </a:cubicBezTo>
                  <a:cubicBezTo>
                    <a:pt x="155" y="73"/>
                    <a:pt x="153" y="73"/>
                    <a:pt x="153" y="72"/>
                  </a:cubicBezTo>
                  <a:cubicBezTo>
                    <a:pt x="153" y="70"/>
                    <a:pt x="155" y="67"/>
                    <a:pt x="156" y="67"/>
                  </a:cubicBezTo>
                  <a:cubicBezTo>
                    <a:pt x="159" y="67"/>
                    <a:pt x="160" y="72"/>
                    <a:pt x="162" y="71"/>
                  </a:cubicBezTo>
                  <a:cubicBezTo>
                    <a:pt x="165" y="70"/>
                    <a:pt x="161" y="66"/>
                    <a:pt x="162" y="64"/>
                  </a:cubicBezTo>
                  <a:cubicBezTo>
                    <a:pt x="163" y="63"/>
                    <a:pt x="167" y="66"/>
                    <a:pt x="167" y="64"/>
                  </a:cubicBezTo>
                  <a:cubicBezTo>
                    <a:pt x="168" y="61"/>
                    <a:pt x="164" y="59"/>
                    <a:pt x="164" y="56"/>
                  </a:cubicBezTo>
                  <a:cubicBezTo>
                    <a:pt x="164" y="54"/>
                    <a:pt x="167" y="51"/>
                    <a:pt x="169" y="51"/>
                  </a:cubicBezTo>
                  <a:cubicBezTo>
                    <a:pt x="172" y="51"/>
                    <a:pt x="171" y="56"/>
                    <a:pt x="173" y="56"/>
                  </a:cubicBezTo>
                  <a:cubicBezTo>
                    <a:pt x="176" y="56"/>
                    <a:pt x="175" y="51"/>
                    <a:pt x="177" y="50"/>
                  </a:cubicBezTo>
                  <a:cubicBezTo>
                    <a:pt x="178" y="48"/>
                    <a:pt x="180" y="48"/>
                    <a:pt x="181" y="47"/>
                  </a:cubicBezTo>
                  <a:cubicBezTo>
                    <a:pt x="183" y="47"/>
                    <a:pt x="184" y="49"/>
                    <a:pt x="185" y="48"/>
                  </a:cubicBezTo>
                  <a:cubicBezTo>
                    <a:pt x="186" y="47"/>
                    <a:pt x="185" y="44"/>
                    <a:pt x="186" y="43"/>
                  </a:cubicBezTo>
                  <a:cubicBezTo>
                    <a:pt x="189" y="43"/>
                    <a:pt x="191" y="46"/>
                    <a:pt x="193" y="48"/>
                  </a:cubicBezTo>
                  <a:cubicBezTo>
                    <a:pt x="196" y="51"/>
                    <a:pt x="200" y="55"/>
                    <a:pt x="201" y="60"/>
                  </a:cubicBezTo>
                  <a:cubicBezTo>
                    <a:pt x="202" y="62"/>
                    <a:pt x="197" y="68"/>
                    <a:pt x="199" y="68"/>
                  </a:cubicBezTo>
                  <a:cubicBezTo>
                    <a:pt x="203" y="69"/>
                    <a:pt x="202" y="62"/>
                    <a:pt x="205" y="61"/>
                  </a:cubicBezTo>
                  <a:cubicBezTo>
                    <a:pt x="207" y="59"/>
                    <a:pt x="209" y="59"/>
                    <a:pt x="212" y="60"/>
                  </a:cubicBezTo>
                  <a:cubicBezTo>
                    <a:pt x="213" y="61"/>
                    <a:pt x="211" y="64"/>
                    <a:pt x="212" y="64"/>
                  </a:cubicBezTo>
                  <a:cubicBezTo>
                    <a:pt x="214" y="64"/>
                    <a:pt x="213" y="60"/>
                    <a:pt x="214" y="60"/>
                  </a:cubicBezTo>
                  <a:cubicBezTo>
                    <a:pt x="216" y="60"/>
                    <a:pt x="218" y="61"/>
                    <a:pt x="219" y="63"/>
                  </a:cubicBezTo>
                  <a:cubicBezTo>
                    <a:pt x="220" y="64"/>
                    <a:pt x="220" y="66"/>
                    <a:pt x="221" y="67"/>
                  </a:cubicBezTo>
                  <a:cubicBezTo>
                    <a:pt x="222" y="69"/>
                    <a:pt x="225" y="71"/>
                    <a:pt x="227" y="70"/>
                  </a:cubicBezTo>
                  <a:cubicBezTo>
                    <a:pt x="229" y="70"/>
                    <a:pt x="223" y="68"/>
                    <a:pt x="223" y="66"/>
                  </a:cubicBezTo>
                  <a:cubicBezTo>
                    <a:pt x="222" y="65"/>
                    <a:pt x="222" y="63"/>
                    <a:pt x="222" y="61"/>
                  </a:cubicBezTo>
                  <a:cubicBezTo>
                    <a:pt x="222" y="60"/>
                    <a:pt x="224" y="59"/>
                    <a:pt x="224" y="58"/>
                  </a:cubicBezTo>
                  <a:cubicBezTo>
                    <a:pt x="222" y="56"/>
                    <a:pt x="218" y="56"/>
                    <a:pt x="218" y="53"/>
                  </a:cubicBezTo>
                  <a:cubicBezTo>
                    <a:pt x="218" y="49"/>
                    <a:pt x="221" y="45"/>
                    <a:pt x="224" y="41"/>
                  </a:cubicBezTo>
                  <a:cubicBezTo>
                    <a:pt x="225" y="39"/>
                    <a:pt x="228" y="39"/>
                    <a:pt x="230" y="37"/>
                  </a:cubicBezTo>
                  <a:cubicBezTo>
                    <a:pt x="232" y="33"/>
                    <a:pt x="231" y="28"/>
                    <a:pt x="234" y="25"/>
                  </a:cubicBezTo>
                  <a:cubicBezTo>
                    <a:pt x="235" y="24"/>
                    <a:pt x="238" y="28"/>
                    <a:pt x="240" y="27"/>
                  </a:cubicBezTo>
                  <a:cubicBezTo>
                    <a:pt x="242" y="26"/>
                    <a:pt x="241" y="21"/>
                    <a:pt x="243" y="20"/>
                  </a:cubicBezTo>
                  <a:cubicBezTo>
                    <a:pt x="247" y="19"/>
                    <a:pt x="252" y="20"/>
                    <a:pt x="257" y="20"/>
                  </a:cubicBezTo>
                  <a:cubicBezTo>
                    <a:pt x="257" y="21"/>
                    <a:pt x="257" y="23"/>
                    <a:pt x="258" y="23"/>
                  </a:cubicBezTo>
                  <a:cubicBezTo>
                    <a:pt x="259" y="23"/>
                    <a:pt x="262" y="22"/>
                    <a:pt x="263" y="20"/>
                  </a:cubicBezTo>
                  <a:cubicBezTo>
                    <a:pt x="263" y="19"/>
                    <a:pt x="263" y="17"/>
                    <a:pt x="262" y="15"/>
                  </a:cubicBezTo>
                  <a:cubicBezTo>
                    <a:pt x="260" y="13"/>
                    <a:pt x="257" y="14"/>
                    <a:pt x="255" y="12"/>
                  </a:cubicBezTo>
                  <a:cubicBezTo>
                    <a:pt x="253" y="11"/>
                    <a:pt x="250" y="9"/>
                    <a:pt x="252" y="7"/>
                  </a:cubicBezTo>
                  <a:cubicBezTo>
                    <a:pt x="253" y="6"/>
                    <a:pt x="256" y="8"/>
                    <a:pt x="258" y="9"/>
                  </a:cubicBezTo>
                  <a:cubicBezTo>
                    <a:pt x="260" y="9"/>
                    <a:pt x="263" y="10"/>
                    <a:pt x="264" y="11"/>
                  </a:cubicBezTo>
                  <a:cubicBezTo>
                    <a:pt x="266" y="12"/>
                    <a:pt x="267" y="14"/>
                    <a:pt x="269" y="15"/>
                  </a:cubicBezTo>
                  <a:cubicBezTo>
                    <a:pt x="271" y="15"/>
                    <a:pt x="273" y="14"/>
                    <a:pt x="275" y="15"/>
                  </a:cubicBezTo>
                  <a:cubicBezTo>
                    <a:pt x="277" y="15"/>
                    <a:pt x="278" y="18"/>
                    <a:pt x="280" y="19"/>
                  </a:cubicBezTo>
                  <a:cubicBezTo>
                    <a:pt x="281" y="19"/>
                    <a:pt x="282" y="16"/>
                    <a:pt x="284" y="17"/>
                  </a:cubicBezTo>
                  <a:cubicBezTo>
                    <a:pt x="287" y="17"/>
                    <a:pt x="289" y="22"/>
                    <a:pt x="292" y="22"/>
                  </a:cubicBezTo>
                  <a:cubicBezTo>
                    <a:pt x="295" y="23"/>
                    <a:pt x="298" y="20"/>
                    <a:pt x="301" y="20"/>
                  </a:cubicBezTo>
                  <a:cubicBezTo>
                    <a:pt x="302" y="21"/>
                    <a:pt x="302" y="26"/>
                    <a:pt x="304" y="25"/>
                  </a:cubicBezTo>
                  <a:cubicBezTo>
                    <a:pt x="306" y="24"/>
                    <a:pt x="305" y="19"/>
                    <a:pt x="307" y="18"/>
                  </a:cubicBezTo>
                  <a:cubicBezTo>
                    <a:pt x="310" y="18"/>
                    <a:pt x="315" y="20"/>
                    <a:pt x="315" y="23"/>
                  </a:cubicBezTo>
                  <a:cubicBezTo>
                    <a:pt x="315" y="28"/>
                    <a:pt x="310" y="31"/>
                    <a:pt x="306" y="35"/>
                  </a:cubicBezTo>
                  <a:cubicBezTo>
                    <a:pt x="304" y="37"/>
                    <a:pt x="299" y="38"/>
                    <a:pt x="298" y="41"/>
                  </a:cubicBezTo>
                  <a:cubicBezTo>
                    <a:pt x="297" y="44"/>
                    <a:pt x="300" y="48"/>
                    <a:pt x="299" y="51"/>
                  </a:cubicBezTo>
                  <a:cubicBezTo>
                    <a:pt x="298" y="56"/>
                    <a:pt x="293" y="60"/>
                    <a:pt x="294" y="65"/>
                  </a:cubicBezTo>
                  <a:cubicBezTo>
                    <a:pt x="296" y="70"/>
                    <a:pt x="303" y="72"/>
                    <a:pt x="307" y="75"/>
                  </a:cubicBezTo>
                  <a:cubicBezTo>
                    <a:pt x="311" y="77"/>
                    <a:pt x="316" y="78"/>
                    <a:pt x="320" y="80"/>
                  </a:cubicBezTo>
                  <a:cubicBezTo>
                    <a:pt x="323" y="82"/>
                    <a:pt x="327" y="84"/>
                    <a:pt x="330" y="87"/>
                  </a:cubicBezTo>
                  <a:cubicBezTo>
                    <a:pt x="332" y="88"/>
                    <a:pt x="334" y="90"/>
                    <a:pt x="336" y="91"/>
                  </a:cubicBezTo>
                  <a:cubicBezTo>
                    <a:pt x="339" y="94"/>
                    <a:pt x="342" y="98"/>
                    <a:pt x="345" y="100"/>
                  </a:cubicBezTo>
                  <a:cubicBezTo>
                    <a:pt x="349" y="101"/>
                    <a:pt x="354" y="104"/>
                    <a:pt x="357" y="101"/>
                  </a:cubicBezTo>
                  <a:cubicBezTo>
                    <a:pt x="362" y="97"/>
                    <a:pt x="363" y="89"/>
                    <a:pt x="366" y="83"/>
                  </a:cubicBezTo>
                  <a:cubicBezTo>
                    <a:pt x="368" y="77"/>
                    <a:pt x="371" y="71"/>
                    <a:pt x="372" y="65"/>
                  </a:cubicBezTo>
                  <a:cubicBezTo>
                    <a:pt x="374" y="57"/>
                    <a:pt x="372" y="49"/>
                    <a:pt x="372" y="40"/>
                  </a:cubicBezTo>
                  <a:cubicBezTo>
                    <a:pt x="372" y="38"/>
                    <a:pt x="372" y="34"/>
                    <a:pt x="373" y="32"/>
                  </a:cubicBezTo>
                  <a:cubicBezTo>
                    <a:pt x="374" y="29"/>
                    <a:pt x="376" y="28"/>
                    <a:pt x="377" y="26"/>
                  </a:cubicBezTo>
                  <a:cubicBezTo>
                    <a:pt x="378" y="24"/>
                    <a:pt x="377" y="22"/>
                    <a:pt x="377" y="20"/>
                  </a:cubicBezTo>
                  <a:cubicBezTo>
                    <a:pt x="379" y="14"/>
                    <a:pt x="381" y="8"/>
                    <a:pt x="383" y="3"/>
                  </a:cubicBezTo>
                  <a:cubicBezTo>
                    <a:pt x="383" y="1"/>
                    <a:pt x="385" y="0"/>
                    <a:pt x="386" y="1"/>
                  </a:cubicBezTo>
                  <a:cubicBezTo>
                    <a:pt x="387" y="1"/>
                    <a:pt x="387" y="3"/>
                    <a:pt x="388" y="5"/>
                  </a:cubicBezTo>
                  <a:cubicBezTo>
                    <a:pt x="389" y="8"/>
                    <a:pt x="389" y="11"/>
                    <a:pt x="390" y="14"/>
                  </a:cubicBezTo>
                  <a:cubicBezTo>
                    <a:pt x="392" y="16"/>
                    <a:pt x="396" y="16"/>
                    <a:pt x="397" y="18"/>
                  </a:cubicBezTo>
                  <a:cubicBezTo>
                    <a:pt x="397" y="20"/>
                    <a:pt x="394" y="23"/>
                    <a:pt x="394" y="25"/>
                  </a:cubicBezTo>
                  <a:cubicBezTo>
                    <a:pt x="395" y="31"/>
                    <a:pt x="398" y="36"/>
                    <a:pt x="400" y="42"/>
                  </a:cubicBezTo>
                  <a:cubicBezTo>
                    <a:pt x="400" y="45"/>
                    <a:pt x="399" y="49"/>
                    <a:pt x="400" y="53"/>
                  </a:cubicBezTo>
                  <a:cubicBezTo>
                    <a:pt x="401" y="54"/>
                    <a:pt x="403" y="53"/>
                    <a:pt x="404" y="53"/>
                  </a:cubicBezTo>
                  <a:cubicBezTo>
                    <a:pt x="406" y="52"/>
                    <a:pt x="407" y="49"/>
                    <a:pt x="409" y="49"/>
                  </a:cubicBezTo>
                  <a:cubicBezTo>
                    <a:pt x="411" y="49"/>
                    <a:pt x="410" y="52"/>
                    <a:pt x="411" y="53"/>
                  </a:cubicBezTo>
                  <a:cubicBezTo>
                    <a:pt x="413" y="56"/>
                    <a:pt x="417" y="58"/>
                    <a:pt x="417" y="62"/>
                  </a:cubicBezTo>
                  <a:cubicBezTo>
                    <a:pt x="419" y="67"/>
                    <a:pt x="416" y="72"/>
                    <a:pt x="417" y="78"/>
                  </a:cubicBezTo>
                  <a:cubicBezTo>
                    <a:pt x="417" y="82"/>
                    <a:pt x="420" y="86"/>
                    <a:pt x="422" y="91"/>
                  </a:cubicBezTo>
                  <a:cubicBezTo>
                    <a:pt x="423" y="93"/>
                    <a:pt x="425" y="96"/>
                    <a:pt x="425" y="98"/>
                  </a:cubicBezTo>
                  <a:cubicBezTo>
                    <a:pt x="425" y="102"/>
                    <a:pt x="422" y="105"/>
                    <a:pt x="422" y="109"/>
                  </a:cubicBezTo>
                  <a:cubicBezTo>
                    <a:pt x="422" y="113"/>
                    <a:pt x="422" y="118"/>
                    <a:pt x="425" y="121"/>
                  </a:cubicBezTo>
                  <a:cubicBezTo>
                    <a:pt x="426" y="124"/>
                    <a:pt x="430" y="126"/>
                    <a:pt x="433" y="127"/>
                  </a:cubicBezTo>
                  <a:cubicBezTo>
                    <a:pt x="434" y="128"/>
                    <a:pt x="437" y="126"/>
                    <a:pt x="438" y="127"/>
                  </a:cubicBezTo>
                  <a:cubicBezTo>
                    <a:pt x="439" y="128"/>
                    <a:pt x="438" y="131"/>
                    <a:pt x="439" y="133"/>
                  </a:cubicBezTo>
                  <a:cubicBezTo>
                    <a:pt x="440" y="134"/>
                    <a:pt x="442" y="134"/>
                    <a:pt x="444" y="135"/>
                  </a:cubicBezTo>
                  <a:cubicBezTo>
                    <a:pt x="446" y="136"/>
                    <a:pt x="449" y="137"/>
                    <a:pt x="451" y="139"/>
                  </a:cubicBezTo>
                  <a:cubicBezTo>
                    <a:pt x="452" y="140"/>
                    <a:pt x="453" y="141"/>
                    <a:pt x="453" y="143"/>
                  </a:cubicBezTo>
                  <a:cubicBezTo>
                    <a:pt x="453" y="144"/>
                    <a:pt x="451" y="145"/>
                    <a:pt x="452" y="146"/>
                  </a:cubicBezTo>
                  <a:cubicBezTo>
                    <a:pt x="453" y="149"/>
                    <a:pt x="457" y="150"/>
                    <a:pt x="458" y="153"/>
                  </a:cubicBezTo>
                  <a:cubicBezTo>
                    <a:pt x="460" y="159"/>
                    <a:pt x="457" y="165"/>
                    <a:pt x="459" y="170"/>
                  </a:cubicBezTo>
                  <a:cubicBezTo>
                    <a:pt x="459" y="172"/>
                    <a:pt x="461" y="174"/>
                    <a:pt x="463" y="173"/>
                  </a:cubicBezTo>
                  <a:cubicBezTo>
                    <a:pt x="465" y="173"/>
                    <a:pt x="465" y="170"/>
                    <a:pt x="466" y="170"/>
                  </a:cubicBezTo>
                  <a:cubicBezTo>
                    <a:pt x="468" y="169"/>
                    <a:pt x="469" y="171"/>
                    <a:pt x="471" y="172"/>
                  </a:cubicBezTo>
                  <a:cubicBezTo>
                    <a:pt x="472" y="172"/>
                    <a:pt x="473" y="171"/>
                    <a:pt x="474" y="172"/>
                  </a:cubicBezTo>
                  <a:cubicBezTo>
                    <a:pt x="475" y="175"/>
                    <a:pt x="475" y="179"/>
                    <a:pt x="474" y="183"/>
                  </a:cubicBezTo>
                  <a:cubicBezTo>
                    <a:pt x="474" y="185"/>
                    <a:pt x="469" y="186"/>
                    <a:pt x="470" y="188"/>
                  </a:cubicBezTo>
                  <a:cubicBezTo>
                    <a:pt x="472" y="190"/>
                    <a:pt x="476" y="188"/>
                    <a:pt x="478" y="190"/>
                  </a:cubicBezTo>
                  <a:cubicBezTo>
                    <a:pt x="482" y="193"/>
                    <a:pt x="483" y="198"/>
                    <a:pt x="486" y="201"/>
                  </a:cubicBezTo>
                  <a:cubicBezTo>
                    <a:pt x="488" y="204"/>
                    <a:pt x="490" y="206"/>
                    <a:pt x="491" y="209"/>
                  </a:cubicBezTo>
                  <a:cubicBezTo>
                    <a:pt x="493" y="211"/>
                    <a:pt x="494" y="213"/>
                    <a:pt x="494" y="215"/>
                  </a:cubicBezTo>
                  <a:cubicBezTo>
                    <a:pt x="495" y="218"/>
                    <a:pt x="493" y="220"/>
                    <a:pt x="494" y="222"/>
                  </a:cubicBezTo>
                  <a:cubicBezTo>
                    <a:pt x="494" y="225"/>
                    <a:pt x="496" y="228"/>
                    <a:pt x="496" y="231"/>
                  </a:cubicBezTo>
                  <a:cubicBezTo>
                    <a:pt x="496" y="236"/>
                    <a:pt x="492" y="241"/>
                    <a:pt x="492" y="246"/>
                  </a:cubicBezTo>
                  <a:cubicBezTo>
                    <a:pt x="492" y="251"/>
                    <a:pt x="494" y="256"/>
                    <a:pt x="494" y="262"/>
                  </a:cubicBezTo>
                  <a:cubicBezTo>
                    <a:pt x="494" y="266"/>
                    <a:pt x="494" y="271"/>
                    <a:pt x="493" y="275"/>
                  </a:cubicBezTo>
                  <a:cubicBezTo>
                    <a:pt x="491" y="280"/>
                    <a:pt x="489" y="284"/>
                    <a:pt x="487" y="289"/>
                  </a:cubicBezTo>
                  <a:cubicBezTo>
                    <a:pt x="484" y="296"/>
                    <a:pt x="483" y="303"/>
                    <a:pt x="480" y="310"/>
                  </a:cubicBezTo>
                  <a:cubicBezTo>
                    <a:pt x="478" y="315"/>
                    <a:pt x="476" y="320"/>
                    <a:pt x="472" y="324"/>
                  </a:cubicBezTo>
                  <a:cubicBezTo>
                    <a:pt x="469" y="328"/>
                    <a:pt x="464" y="329"/>
                    <a:pt x="461" y="332"/>
                  </a:cubicBezTo>
                  <a:cubicBezTo>
                    <a:pt x="458" y="335"/>
                    <a:pt x="457" y="338"/>
                    <a:pt x="456" y="341"/>
                  </a:cubicBezTo>
                  <a:cubicBezTo>
                    <a:pt x="454" y="343"/>
                    <a:pt x="453" y="346"/>
                    <a:pt x="451" y="348"/>
                  </a:cubicBezTo>
                  <a:cubicBezTo>
                    <a:pt x="449" y="351"/>
                    <a:pt x="447" y="354"/>
                    <a:pt x="445" y="358"/>
                  </a:cubicBezTo>
                  <a:cubicBezTo>
                    <a:pt x="444" y="360"/>
                    <a:pt x="444" y="364"/>
                    <a:pt x="443" y="366"/>
                  </a:cubicBezTo>
                  <a:cubicBezTo>
                    <a:pt x="441" y="368"/>
                    <a:pt x="437" y="369"/>
                    <a:pt x="436" y="371"/>
                  </a:cubicBezTo>
                  <a:cubicBezTo>
                    <a:pt x="433" y="376"/>
                    <a:pt x="431" y="381"/>
                    <a:pt x="429" y="387"/>
                  </a:cubicBezTo>
                  <a:cubicBezTo>
                    <a:pt x="427" y="392"/>
                    <a:pt x="428" y="397"/>
                    <a:pt x="426" y="402"/>
                  </a:cubicBezTo>
                  <a:cubicBezTo>
                    <a:pt x="424" y="405"/>
                    <a:pt x="421" y="408"/>
                    <a:pt x="418" y="409"/>
                  </a:cubicBezTo>
                  <a:cubicBezTo>
                    <a:pt x="412" y="411"/>
                    <a:pt x="405" y="409"/>
                    <a:pt x="398" y="411"/>
                  </a:cubicBezTo>
                  <a:cubicBezTo>
                    <a:pt x="394" y="413"/>
                    <a:pt x="391" y="417"/>
                    <a:pt x="388" y="420"/>
                  </a:cubicBezTo>
                  <a:cubicBezTo>
                    <a:pt x="384" y="422"/>
                    <a:pt x="380" y="425"/>
                    <a:pt x="375" y="426"/>
                  </a:cubicBezTo>
                  <a:cubicBezTo>
                    <a:pt x="373" y="426"/>
                    <a:pt x="371" y="424"/>
                    <a:pt x="369" y="423"/>
                  </a:cubicBezTo>
                  <a:cubicBezTo>
                    <a:pt x="368" y="422"/>
                    <a:pt x="368" y="419"/>
                    <a:pt x="366" y="418"/>
                  </a:cubicBezTo>
                  <a:cubicBezTo>
                    <a:pt x="365" y="417"/>
                    <a:pt x="362" y="421"/>
                    <a:pt x="361" y="419"/>
                  </a:cubicBezTo>
                  <a:cubicBezTo>
                    <a:pt x="359" y="417"/>
                    <a:pt x="364" y="415"/>
                    <a:pt x="363" y="413"/>
                  </a:cubicBezTo>
                  <a:cubicBezTo>
                    <a:pt x="362" y="411"/>
                    <a:pt x="360" y="414"/>
                    <a:pt x="358" y="414"/>
                  </a:cubicBezTo>
                  <a:cubicBezTo>
                    <a:pt x="356" y="416"/>
                    <a:pt x="354" y="419"/>
                    <a:pt x="352" y="420"/>
                  </a:cubicBezTo>
                  <a:cubicBezTo>
                    <a:pt x="349" y="423"/>
                    <a:pt x="346" y="425"/>
                    <a:pt x="342" y="427"/>
                  </a:cubicBezTo>
                  <a:cubicBezTo>
                    <a:pt x="340" y="427"/>
                    <a:pt x="339" y="426"/>
                    <a:pt x="338" y="425"/>
                  </a:cubicBezTo>
                  <a:cubicBezTo>
                    <a:pt x="335" y="422"/>
                    <a:pt x="333" y="418"/>
                    <a:pt x="330" y="417"/>
                  </a:cubicBezTo>
                  <a:cubicBezTo>
                    <a:pt x="328" y="415"/>
                    <a:pt x="324" y="418"/>
                    <a:pt x="321" y="417"/>
                  </a:cubicBezTo>
                  <a:cubicBezTo>
                    <a:pt x="319" y="416"/>
                    <a:pt x="316" y="414"/>
                    <a:pt x="314" y="413"/>
                  </a:cubicBezTo>
                  <a:cubicBezTo>
                    <a:pt x="311" y="412"/>
                    <a:pt x="308" y="412"/>
                    <a:pt x="307" y="411"/>
                  </a:cubicBezTo>
                  <a:cubicBezTo>
                    <a:pt x="304" y="408"/>
                    <a:pt x="301" y="404"/>
                    <a:pt x="301" y="400"/>
                  </a:cubicBezTo>
                  <a:cubicBezTo>
                    <a:pt x="300" y="397"/>
                    <a:pt x="304" y="394"/>
                    <a:pt x="304" y="391"/>
                  </a:cubicBezTo>
                  <a:cubicBezTo>
                    <a:pt x="304" y="386"/>
                    <a:pt x="302" y="381"/>
                    <a:pt x="301" y="377"/>
                  </a:cubicBezTo>
                  <a:cubicBezTo>
                    <a:pt x="301" y="375"/>
                    <a:pt x="303" y="371"/>
                    <a:pt x="301" y="370"/>
                  </a:cubicBezTo>
                  <a:cubicBezTo>
                    <a:pt x="299" y="370"/>
                    <a:pt x="297" y="374"/>
                    <a:pt x="294" y="375"/>
                  </a:cubicBezTo>
                  <a:cubicBezTo>
                    <a:pt x="292" y="375"/>
                    <a:pt x="289" y="376"/>
                    <a:pt x="287" y="375"/>
                  </a:cubicBezTo>
                  <a:cubicBezTo>
                    <a:pt x="285" y="374"/>
                    <a:pt x="286" y="372"/>
                    <a:pt x="287" y="371"/>
                  </a:cubicBezTo>
                  <a:cubicBezTo>
                    <a:pt x="288" y="368"/>
                    <a:pt x="293" y="366"/>
                    <a:pt x="293" y="362"/>
                  </a:cubicBezTo>
                  <a:cubicBezTo>
                    <a:pt x="294" y="358"/>
                    <a:pt x="291" y="355"/>
                    <a:pt x="289" y="352"/>
                  </a:cubicBezTo>
                  <a:cubicBezTo>
                    <a:pt x="288" y="351"/>
                    <a:pt x="287" y="352"/>
                    <a:pt x="287" y="353"/>
                  </a:cubicBezTo>
                  <a:cubicBezTo>
                    <a:pt x="285" y="357"/>
                    <a:pt x="285" y="362"/>
                    <a:pt x="283" y="366"/>
                  </a:cubicBezTo>
                  <a:cubicBezTo>
                    <a:pt x="282" y="367"/>
                    <a:pt x="280" y="368"/>
                    <a:pt x="278" y="368"/>
                  </a:cubicBezTo>
                  <a:cubicBezTo>
                    <a:pt x="275" y="369"/>
                    <a:pt x="271" y="371"/>
                    <a:pt x="270" y="368"/>
                  </a:cubicBezTo>
                  <a:cubicBezTo>
                    <a:pt x="269" y="366"/>
                    <a:pt x="273" y="363"/>
                    <a:pt x="275" y="362"/>
                  </a:cubicBezTo>
                  <a:cubicBezTo>
                    <a:pt x="277" y="361"/>
                    <a:pt x="279" y="364"/>
                    <a:pt x="280" y="362"/>
                  </a:cubicBezTo>
                  <a:cubicBezTo>
                    <a:pt x="283" y="357"/>
                    <a:pt x="284" y="350"/>
                    <a:pt x="286" y="344"/>
                  </a:cubicBezTo>
                  <a:cubicBezTo>
                    <a:pt x="288" y="340"/>
                    <a:pt x="289" y="337"/>
                    <a:pt x="290" y="334"/>
                  </a:cubicBezTo>
                  <a:cubicBezTo>
                    <a:pt x="291" y="332"/>
                    <a:pt x="292" y="329"/>
                    <a:pt x="290" y="330"/>
                  </a:cubicBezTo>
                  <a:cubicBezTo>
                    <a:pt x="287" y="332"/>
                    <a:pt x="285" y="336"/>
                    <a:pt x="282" y="339"/>
                  </a:cubicBezTo>
                  <a:cubicBezTo>
                    <a:pt x="279" y="342"/>
                    <a:pt x="275" y="344"/>
                    <a:pt x="272" y="347"/>
                  </a:cubicBezTo>
                  <a:cubicBezTo>
                    <a:pt x="268" y="350"/>
                    <a:pt x="264" y="353"/>
                    <a:pt x="260" y="357"/>
                  </a:cubicBezTo>
                  <a:cubicBezTo>
                    <a:pt x="260" y="358"/>
                    <a:pt x="262" y="359"/>
                    <a:pt x="262" y="360"/>
                  </a:cubicBezTo>
                  <a:cubicBezTo>
                    <a:pt x="262" y="362"/>
                    <a:pt x="263" y="365"/>
                    <a:pt x="261" y="365"/>
                  </a:cubicBezTo>
                  <a:cubicBezTo>
                    <a:pt x="258" y="364"/>
                    <a:pt x="255" y="362"/>
                    <a:pt x="253" y="359"/>
                  </a:cubicBezTo>
                  <a:cubicBezTo>
                    <a:pt x="253" y="357"/>
                    <a:pt x="255" y="355"/>
                    <a:pt x="255" y="354"/>
                  </a:cubicBezTo>
                  <a:cubicBezTo>
                    <a:pt x="254" y="348"/>
                    <a:pt x="253" y="343"/>
                    <a:pt x="250" y="338"/>
                  </a:cubicBezTo>
                  <a:cubicBezTo>
                    <a:pt x="249" y="336"/>
                    <a:pt x="245" y="336"/>
                    <a:pt x="244" y="334"/>
                  </a:cubicBezTo>
                  <a:cubicBezTo>
                    <a:pt x="243" y="332"/>
                    <a:pt x="247" y="329"/>
                    <a:pt x="246" y="327"/>
                  </a:cubicBezTo>
                  <a:cubicBezTo>
                    <a:pt x="243" y="323"/>
                    <a:pt x="238" y="322"/>
                    <a:pt x="234" y="320"/>
                  </a:cubicBezTo>
                  <a:cubicBezTo>
                    <a:pt x="231" y="319"/>
                    <a:pt x="228" y="321"/>
                    <a:pt x="225" y="319"/>
                  </a:cubicBezTo>
                  <a:cubicBezTo>
                    <a:pt x="221" y="318"/>
                    <a:pt x="219" y="312"/>
                    <a:pt x="214" y="311"/>
                  </a:cubicBezTo>
                  <a:cubicBezTo>
                    <a:pt x="204" y="310"/>
                    <a:pt x="193" y="311"/>
                    <a:pt x="183" y="314"/>
                  </a:cubicBezTo>
                  <a:cubicBezTo>
                    <a:pt x="177" y="315"/>
                    <a:pt x="172" y="321"/>
                    <a:pt x="166" y="323"/>
                  </a:cubicBezTo>
                  <a:cubicBezTo>
                    <a:pt x="160" y="324"/>
                    <a:pt x="154" y="320"/>
                    <a:pt x="148" y="321"/>
                  </a:cubicBezTo>
                  <a:cubicBezTo>
                    <a:pt x="141" y="323"/>
                    <a:pt x="135" y="327"/>
                    <a:pt x="128" y="330"/>
                  </a:cubicBezTo>
                  <a:cubicBezTo>
                    <a:pt x="125" y="332"/>
                    <a:pt x="121" y="333"/>
                    <a:pt x="119" y="336"/>
                  </a:cubicBezTo>
                  <a:cubicBezTo>
                    <a:pt x="116" y="338"/>
                    <a:pt x="115" y="344"/>
                    <a:pt x="111" y="346"/>
                  </a:cubicBezTo>
                  <a:cubicBezTo>
                    <a:pt x="106" y="348"/>
                    <a:pt x="99" y="346"/>
                    <a:pt x="93" y="346"/>
                  </a:cubicBezTo>
                  <a:cubicBezTo>
                    <a:pt x="85" y="347"/>
                    <a:pt x="76" y="345"/>
                    <a:pt x="67" y="348"/>
                  </a:cubicBezTo>
                  <a:cubicBezTo>
                    <a:pt x="63" y="349"/>
                    <a:pt x="62" y="354"/>
                    <a:pt x="58" y="356"/>
                  </a:cubicBezTo>
                  <a:cubicBezTo>
                    <a:pt x="56" y="357"/>
                    <a:pt x="54" y="356"/>
                    <a:pt x="52" y="357"/>
                  </a:cubicBezTo>
                  <a:cubicBezTo>
                    <a:pt x="48" y="359"/>
                    <a:pt x="46" y="364"/>
                    <a:pt x="42" y="365"/>
                  </a:cubicBezTo>
                  <a:cubicBezTo>
                    <a:pt x="37" y="367"/>
                    <a:pt x="32" y="365"/>
                    <a:pt x="27" y="366"/>
                  </a:cubicBezTo>
                  <a:cubicBezTo>
                    <a:pt x="22" y="365"/>
                    <a:pt x="19" y="361"/>
                    <a:pt x="15" y="358"/>
                  </a:cubicBezTo>
                  <a:cubicBezTo>
                    <a:pt x="12" y="355"/>
                    <a:pt x="8" y="353"/>
                    <a:pt x="7" y="349"/>
                  </a:cubicBezTo>
                  <a:cubicBezTo>
                    <a:pt x="5" y="347"/>
                    <a:pt x="6" y="344"/>
                    <a:pt x="7" y="342"/>
                  </a:cubicBezTo>
                  <a:cubicBezTo>
                    <a:pt x="9" y="340"/>
                    <a:pt x="13" y="344"/>
                    <a:pt x="14" y="342"/>
                  </a:cubicBezTo>
                  <a:cubicBezTo>
                    <a:pt x="17" y="338"/>
                    <a:pt x="17" y="333"/>
                    <a:pt x="18" y="328"/>
                  </a:cubicBezTo>
                  <a:cubicBezTo>
                    <a:pt x="19" y="324"/>
                    <a:pt x="20" y="320"/>
                    <a:pt x="19" y="316"/>
                  </a:cubicBezTo>
                  <a:cubicBezTo>
                    <a:pt x="19" y="312"/>
                    <a:pt x="16" y="308"/>
                    <a:pt x="15" y="304"/>
                  </a:cubicBezTo>
                  <a:cubicBezTo>
                    <a:pt x="14" y="296"/>
                    <a:pt x="17" y="288"/>
                    <a:pt x="16" y="280"/>
                  </a:cubicBezTo>
                  <a:cubicBezTo>
                    <a:pt x="15" y="272"/>
                    <a:pt x="11" y="265"/>
                    <a:pt x="10" y="257"/>
                  </a:cubicBezTo>
                  <a:cubicBezTo>
                    <a:pt x="9" y="254"/>
                    <a:pt x="10" y="250"/>
                    <a:pt x="9" y="247"/>
                  </a:cubicBezTo>
                  <a:cubicBezTo>
                    <a:pt x="7" y="241"/>
                    <a:pt x="2" y="237"/>
                    <a:pt x="0" y="231"/>
                  </a:cubicBezTo>
                  <a:cubicBezTo>
                    <a:pt x="0" y="229"/>
                    <a:pt x="2" y="227"/>
                    <a:pt x="3" y="228"/>
                  </a:cubicBezTo>
                  <a:cubicBezTo>
                    <a:pt x="5" y="228"/>
                    <a:pt x="4" y="233"/>
                    <a:pt x="6" y="234"/>
                  </a:cubicBezTo>
                  <a:cubicBezTo>
                    <a:pt x="7" y="233"/>
                    <a:pt x="6" y="228"/>
                    <a:pt x="8" y="228"/>
                  </a:cubicBezTo>
                  <a:cubicBezTo>
                    <a:pt x="10" y="229"/>
                    <a:pt x="10" y="234"/>
                    <a:pt x="12" y="233"/>
                  </a:cubicBezTo>
                  <a:cubicBezTo>
                    <a:pt x="14" y="230"/>
                    <a:pt x="14" y="226"/>
                    <a:pt x="13" y="222"/>
                  </a:cubicBezTo>
                  <a:cubicBezTo>
                    <a:pt x="12" y="216"/>
                    <a:pt x="6" y="212"/>
                    <a:pt x="5" y="206"/>
                  </a:cubicBezTo>
                  <a:cubicBezTo>
                    <a:pt x="4" y="202"/>
                    <a:pt x="6" y="197"/>
                    <a:pt x="7" y="193"/>
                  </a:cubicBezTo>
                  <a:cubicBezTo>
                    <a:pt x="7" y="189"/>
                    <a:pt x="10" y="185"/>
                    <a:pt x="11" y="180"/>
                  </a:cubicBezTo>
                  <a:cubicBezTo>
                    <a:pt x="11" y="177"/>
                    <a:pt x="11" y="173"/>
                    <a:pt x="11" y="169"/>
                  </a:cubicBezTo>
                  <a:cubicBezTo>
                    <a:pt x="12" y="166"/>
                    <a:pt x="13" y="164"/>
                    <a:pt x="15" y="162"/>
                  </a:cubicBezTo>
                  <a:cubicBezTo>
                    <a:pt x="16" y="161"/>
                    <a:pt x="18" y="162"/>
                    <a:pt x="18" y="162"/>
                  </a:cubicBezTo>
                  <a:cubicBezTo>
                    <a:pt x="18" y="165"/>
                    <a:pt x="15" y="169"/>
                    <a:pt x="17" y="171"/>
                  </a:cubicBezTo>
                  <a:cubicBezTo>
                    <a:pt x="17" y="172"/>
                    <a:pt x="19" y="168"/>
                    <a:pt x="20" y="167"/>
                  </a:cubicBezTo>
                  <a:cubicBezTo>
                    <a:pt x="22" y="165"/>
                    <a:pt x="24" y="163"/>
                    <a:pt x="26" y="162"/>
                  </a:cubicBezTo>
                  <a:cubicBezTo>
                    <a:pt x="30" y="159"/>
                    <a:pt x="34" y="157"/>
                    <a:pt x="37" y="155"/>
                  </a:cubicBezTo>
                  <a:cubicBezTo>
                    <a:pt x="40" y="153"/>
                    <a:pt x="43" y="150"/>
                    <a:pt x="46" y="148"/>
                  </a:cubicBezTo>
                  <a:cubicBezTo>
                    <a:pt x="47" y="147"/>
                    <a:pt x="48" y="146"/>
                    <a:pt x="50" y="145"/>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91" name="Freeform 3094"/>
            <p:cNvSpPr>
              <a:spLocks noChangeAspect="1"/>
            </p:cNvSpPr>
            <p:nvPr/>
          </p:nvSpPr>
          <p:spPr bwMode="auto">
            <a:xfrm>
              <a:off x="30608952" y="13674685"/>
              <a:ext cx="116542" cy="55984"/>
            </a:xfrm>
            <a:custGeom>
              <a:avLst/>
              <a:gdLst>
                <a:gd name="T0" fmla="*/ 1 w 14"/>
                <a:gd name="T1" fmla="*/ 0 h 8"/>
                <a:gd name="T2" fmla="*/ 5 w 14"/>
                <a:gd name="T3" fmla="*/ 5 h 8"/>
                <a:gd name="T4" fmla="*/ 13 w 14"/>
                <a:gd name="T5" fmla="*/ 1 h 8"/>
                <a:gd name="T6" fmla="*/ 16 w 14"/>
                <a:gd name="T7" fmla="*/ 5 h 8"/>
                <a:gd name="T8" fmla="*/ 7 w 14"/>
                <a:gd name="T9" fmla="*/ 9 h 8"/>
                <a:gd name="T10" fmla="*/ 1 w 14"/>
                <a:gd name="T11" fmla="*/ 7 h 8"/>
                <a:gd name="T12" fmla="*/ 0 w 14"/>
                <a:gd name="T13" fmla="*/ 1 h 8"/>
                <a:gd name="T14" fmla="*/ 1 w 14"/>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8"/>
                <a:gd name="T26" fmla="*/ 14 w 14"/>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8">
                  <a:moveTo>
                    <a:pt x="1" y="0"/>
                  </a:moveTo>
                  <a:cubicBezTo>
                    <a:pt x="2" y="1"/>
                    <a:pt x="2" y="4"/>
                    <a:pt x="4" y="4"/>
                  </a:cubicBezTo>
                  <a:cubicBezTo>
                    <a:pt x="6" y="4"/>
                    <a:pt x="8" y="1"/>
                    <a:pt x="11" y="1"/>
                  </a:cubicBezTo>
                  <a:cubicBezTo>
                    <a:pt x="12" y="1"/>
                    <a:pt x="14" y="3"/>
                    <a:pt x="13" y="4"/>
                  </a:cubicBezTo>
                  <a:cubicBezTo>
                    <a:pt x="11" y="6"/>
                    <a:pt x="9" y="8"/>
                    <a:pt x="6" y="8"/>
                  </a:cubicBezTo>
                  <a:cubicBezTo>
                    <a:pt x="4" y="8"/>
                    <a:pt x="2" y="7"/>
                    <a:pt x="1" y="6"/>
                  </a:cubicBezTo>
                  <a:cubicBezTo>
                    <a:pt x="0" y="4"/>
                    <a:pt x="0" y="3"/>
                    <a:pt x="0" y="1"/>
                  </a:cubicBezTo>
                  <a:cubicBezTo>
                    <a:pt x="0" y="1"/>
                    <a:pt x="0" y="0"/>
                    <a:pt x="1"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92" name="Freeform 3095"/>
            <p:cNvSpPr>
              <a:spLocks noChangeAspect="1"/>
            </p:cNvSpPr>
            <p:nvPr/>
          </p:nvSpPr>
          <p:spPr bwMode="auto">
            <a:xfrm>
              <a:off x="30567328" y="13682680"/>
              <a:ext cx="41625" cy="47988"/>
            </a:xfrm>
            <a:custGeom>
              <a:avLst/>
              <a:gdLst>
                <a:gd name="T0" fmla="*/ 4 w 5"/>
                <a:gd name="T1" fmla="*/ 0 h 6"/>
                <a:gd name="T2" fmla="*/ 0 w 5"/>
                <a:gd name="T3" fmla="*/ 6 h 6"/>
                <a:gd name="T4" fmla="*/ 6 w 5"/>
                <a:gd name="T5" fmla="*/ 6 h 6"/>
                <a:gd name="T6" fmla="*/ 4 w 5"/>
                <a:gd name="T7" fmla="*/ 0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3" y="0"/>
                  </a:moveTo>
                  <a:cubicBezTo>
                    <a:pt x="3" y="0"/>
                    <a:pt x="2" y="4"/>
                    <a:pt x="0" y="5"/>
                  </a:cubicBezTo>
                  <a:cubicBezTo>
                    <a:pt x="1" y="6"/>
                    <a:pt x="5" y="6"/>
                    <a:pt x="5" y="5"/>
                  </a:cubicBezTo>
                  <a:cubicBezTo>
                    <a:pt x="5" y="4"/>
                    <a:pt x="4" y="0"/>
                    <a:pt x="3"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93" name="Freeform 3096"/>
            <p:cNvSpPr>
              <a:spLocks noChangeAspect="1"/>
            </p:cNvSpPr>
            <p:nvPr/>
          </p:nvSpPr>
          <p:spPr bwMode="auto">
            <a:xfrm>
              <a:off x="31166685" y="13938619"/>
              <a:ext cx="74922" cy="63985"/>
            </a:xfrm>
            <a:custGeom>
              <a:avLst/>
              <a:gdLst>
                <a:gd name="T0" fmla="*/ 2 w 10"/>
                <a:gd name="T1" fmla="*/ 1 h 8"/>
                <a:gd name="T2" fmla="*/ 2 w 10"/>
                <a:gd name="T3" fmla="*/ 7 h 8"/>
                <a:gd name="T4" fmla="*/ 11 w 10"/>
                <a:gd name="T5" fmla="*/ 9 h 8"/>
                <a:gd name="T6" fmla="*/ 10 w 10"/>
                <a:gd name="T7" fmla="*/ 5 h 8"/>
                <a:gd name="T8" fmla="*/ 11 w 10"/>
                <a:gd name="T9" fmla="*/ 1 h 8"/>
                <a:gd name="T10" fmla="*/ 7 w 10"/>
                <a:gd name="T11" fmla="*/ 3 h 8"/>
                <a:gd name="T12" fmla="*/ 5 w 10"/>
                <a:gd name="T13" fmla="*/ 0 h 8"/>
                <a:gd name="T14" fmla="*/ 5 w 10"/>
                <a:gd name="T15" fmla="*/ 3 h 8"/>
                <a:gd name="T16" fmla="*/ 2 w 10"/>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8"/>
                <a:gd name="T29" fmla="*/ 10 w 10"/>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8">
                  <a:moveTo>
                    <a:pt x="2" y="1"/>
                  </a:moveTo>
                  <a:cubicBezTo>
                    <a:pt x="1" y="2"/>
                    <a:pt x="0" y="5"/>
                    <a:pt x="2" y="6"/>
                  </a:cubicBezTo>
                  <a:cubicBezTo>
                    <a:pt x="3" y="8"/>
                    <a:pt x="6" y="8"/>
                    <a:pt x="9" y="7"/>
                  </a:cubicBezTo>
                  <a:cubicBezTo>
                    <a:pt x="10" y="7"/>
                    <a:pt x="8" y="5"/>
                    <a:pt x="8" y="4"/>
                  </a:cubicBezTo>
                  <a:cubicBezTo>
                    <a:pt x="8" y="3"/>
                    <a:pt x="10" y="2"/>
                    <a:pt x="9" y="1"/>
                  </a:cubicBezTo>
                  <a:cubicBezTo>
                    <a:pt x="8" y="0"/>
                    <a:pt x="7" y="2"/>
                    <a:pt x="6" y="2"/>
                  </a:cubicBezTo>
                  <a:cubicBezTo>
                    <a:pt x="5" y="2"/>
                    <a:pt x="5" y="0"/>
                    <a:pt x="4" y="0"/>
                  </a:cubicBezTo>
                  <a:cubicBezTo>
                    <a:pt x="4" y="0"/>
                    <a:pt x="4" y="2"/>
                    <a:pt x="4" y="2"/>
                  </a:cubicBezTo>
                  <a:cubicBezTo>
                    <a:pt x="3" y="2"/>
                    <a:pt x="2" y="0"/>
                    <a:pt x="2"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94" name="Freeform 3097"/>
            <p:cNvSpPr>
              <a:spLocks noChangeAspect="1"/>
            </p:cNvSpPr>
            <p:nvPr/>
          </p:nvSpPr>
          <p:spPr bwMode="auto">
            <a:xfrm>
              <a:off x="31233280" y="14122577"/>
              <a:ext cx="33298" cy="39988"/>
            </a:xfrm>
            <a:custGeom>
              <a:avLst/>
              <a:gdLst>
                <a:gd name="T0" fmla="*/ 4 w 4"/>
                <a:gd name="T1" fmla="*/ 1 h 6"/>
                <a:gd name="T2" fmla="*/ 4 w 4"/>
                <a:gd name="T3" fmla="*/ 7 h 6"/>
                <a:gd name="T4" fmla="*/ 0 w 4"/>
                <a:gd name="T5" fmla="*/ 6 h 6"/>
                <a:gd name="T6" fmla="*/ 0 w 4"/>
                <a:gd name="T7" fmla="*/ 2 h 6"/>
                <a:gd name="T8" fmla="*/ 4 w 4"/>
                <a:gd name="T9" fmla="*/ 1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3" y="1"/>
                  </a:moveTo>
                  <a:cubicBezTo>
                    <a:pt x="3" y="2"/>
                    <a:pt x="4" y="4"/>
                    <a:pt x="3" y="6"/>
                  </a:cubicBezTo>
                  <a:cubicBezTo>
                    <a:pt x="3" y="6"/>
                    <a:pt x="1" y="6"/>
                    <a:pt x="0" y="5"/>
                  </a:cubicBezTo>
                  <a:cubicBezTo>
                    <a:pt x="0" y="4"/>
                    <a:pt x="0" y="3"/>
                    <a:pt x="0" y="2"/>
                  </a:cubicBezTo>
                  <a:cubicBezTo>
                    <a:pt x="1" y="1"/>
                    <a:pt x="2" y="0"/>
                    <a:pt x="3"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95" name="Freeform 3098"/>
            <p:cNvSpPr>
              <a:spLocks noChangeAspect="1"/>
            </p:cNvSpPr>
            <p:nvPr/>
          </p:nvSpPr>
          <p:spPr bwMode="auto">
            <a:xfrm>
              <a:off x="32715024" y="15154325"/>
              <a:ext cx="49946" cy="79981"/>
            </a:xfrm>
            <a:custGeom>
              <a:avLst/>
              <a:gdLst>
                <a:gd name="T0" fmla="*/ 6 w 6"/>
                <a:gd name="T1" fmla="*/ 0 h 12"/>
                <a:gd name="T2" fmla="*/ 7 w 6"/>
                <a:gd name="T3" fmla="*/ 2 h 12"/>
                <a:gd name="T4" fmla="*/ 2 w 6"/>
                <a:gd name="T5" fmla="*/ 14 h 12"/>
                <a:gd name="T6" fmla="*/ 0 w 6"/>
                <a:gd name="T7" fmla="*/ 12 h 12"/>
                <a:gd name="T8" fmla="*/ 1 w 6"/>
                <a:gd name="T9" fmla="*/ 5 h 12"/>
                <a:gd name="T10" fmla="*/ 6 w 6"/>
                <a:gd name="T11" fmla="*/ 0 h 12"/>
                <a:gd name="T12" fmla="*/ 0 60000 65536"/>
                <a:gd name="T13" fmla="*/ 0 60000 65536"/>
                <a:gd name="T14" fmla="*/ 0 60000 65536"/>
                <a:gd name="T15" fmla="*/ 0 60000 65536"/>
                <a:gd name="T16" fmla="*/ 0 60000 65536"/>
                <a:gd name="T17" fmla="*/ 0 60000 65536"/>
                <a:gd name="T18" fmla="*/ 0 w 6"/>
                <a:gd name="T19" fmla="*/ 0 h 12"/>
                <a:gd name="T20" fmla="*/ 6 w 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 h="12">
                  <a:moveTo>
                    <a:pt x="5" y="0"/>
                  </a:moveTo>
                  <a:cubicBezTo>
                    <a:pt x="5" y="0"/>
                    <a:pt x="6" y="1"/>
                    <a:pt x="6" y="2"/>
                  </a:cubicBezTo>
                  <a:cubicBezTo>
                    <a:pt x="5" y="5"/>
                    <a:pt x="4" y="9"/>
                    <a:pt x="2" y="12"/>
                  </a:cubicBezTo>
                  <a:cubicBezTo>
                    <a:pt x="1" y="12"/>
                    <a:pt x="0" y="11"/>
                    <a:pt x="0" y="10"/>
                  </a:cubicBezTo>
                  <a:cubicBezTo>
                    <a:pt x="0" y="8"/>
                    <a:pt x="0" y="6"/>
                    <a:pt x="1" y="4"/>
                  </a:cubicBezTo>
                  <a:cubicBezTo>
                    <a:pt x="2" y="2"/>
                    <a:pt x="3" y="1"/>
                    <a:pt x="5"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96" name="Freeform 3099"/>
            <p:cNvSpPr>
              <a:spLocks noChangeAspect="1"/>
            </p:cNvSpPr>
            <p:nvPr/>
          </p:nvSpPr>
          <p:spPr bwMode="auto">
            <a:xfrm>
              <a:off x="31874262" y="16841921"/>
              <a:ext cx="41619" cy="71980"/>
            </a:xfrm>
            <a:custGeom>
              <a:avLst/>
              <a:gdLst>
                <a:gd name="T0" fmla="*/ 0 w 5"/>
                <a:gd name="T1" fmla="*/ 2 h 10"/>
                <a:gd name="T2" fmla="*/ 4 w 5"/>
                <a:gd name="T3" fmla="*/ 1 h 10"/>
                <a:gd name="T4" fmla="*/ 6 w 5"/>
                <a:gd name="T5" fmla="*/ 7 h 10"/>
                <a:gd name="T6" fmla="*/ 5 w 5"/>
                <a:gd name="T7" fmla="*/ 12 h 10"/>
                <a:gd name="T8" fmla="*/ 1 w 5"/>
                <a:gd name="T9" fmla="*/ 8 h 10"/>
                <a:gd name="T10" fmla="*/ 0 w 5"/>
                <a:gd name="T11" fmla="*/ 2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2"/>
                  </a:moveTo>
                  <a:cubicBezTo>
                    <a:pt x="0" y="1"/>
                    <a:pt x="2" y="0"/>
                    <a:pt x="3" y="1"/>
                  </a:cubicBezTo>
                  <a:cubicBezTo>
                    <a:pt x="4" y="2"/>
                    <a:pt x="5" y="4"/>
                    <a:pt x="5" y="6"/>
                  </a:cubicBezTo>
                  <a:cubicBezTo>
                    <a:pt x="5" y="7"/>
                    <a:pt x="5" y="10"/>
                    <a:pt x="4" y="10"/>
                  </a:cubicBezTo>
                  <a:cubicBezTo>
                    <a:pt x="2" y="10"/>
                    <a:pt x="2" y="8"/>
                    <a:pt x="1" y="7"/>
                  </a:cubicBezTo>
                  <a:cubicBezTo>
                    <a:pt x="0" y="5"/>
                    <a:pt x="0" y="4"/>
                    <a:pt x="0"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97" name="Freeform 3100"/>
            <p:cNvSpPr>
              <a:spLocks noChangeAspect="1"/>
            </p:cNvSpPr>
            <p:nvPr/>
          </p:nvSpPr>
          <p:spPr bwMode="auto">
            <a:xfrm>
              <a:off x="31532959" y="16953894"/>
              <a:ext cx="341303" cy="367911"/>
            </a:xfrm>
            <a:custGeom>
              <a:avLst/>
              <a:gdLst>
                <a:gd name="T0" fmla="*/ 19 w 42"/>
                <a:gd name="T1" fmla="*/ 10 h 50"/>
                <a:gd name="T2" fmla="*/ 29 w 42"/>
                <a:gd name="T3" fmla="*/ 10 h 50"/>
                <a:gd name="T4" fmla="*/ 40 w 42"/>
                <a:gd name="T5" fmla="*/ 7 h 50"/>
                <a:gd name="T6" fmla="*/ 49 w 42"/>
                <a:gd name="T7" fmla="*/ 5 h 50"/>
                <a:gd name="T8" fmla="*/ 51 w 42"/>
                <a:gd name="T9" fmla="*/ 10 h 50"/>
                <a:gd name="T10" fmla="*/ 47 w 42"/>
                <a:gd name="T11" fmla="*/ 28 h 50"/>
                <a:gd name="T12" fmla="*/ 44 w 42"/>
                <a:gd name="T13" fmla="*/ 32 h 50"/>
                <a:gd name="T14" fmla="*/ 39 w 42"/>
                <a:gd name="T15" fmla="*/ 43 h 50"/>
                <a:gd name="T16" fmla="*/ 38 w 42"/>
                <a:gd name="T17" fmla="*/ 52 h 50"/>
                <a:gd name="T18" fmla="*/ 35 w 42"/>
                <a:gd name="T19" fmla="*/ 52 h 50"/>
                <a:gd name="T20" fmla="*/ 34 w 42"/>
                <a:gd name="T21" fmla="*/ 46 h 50"/>
                <a:gd name="T22" fmla="*/ 30 w 42"/>
                <a:gd name="T23" fmla="*/ 48 h 50"/>
                <a:gd name="T24" fmla="*/ 28 w 42"/>
                <a:gd name="T25" fmla="*/ 50 h 50"/>
                <a:gd name="T26" fmla="*/ 23 w 42"/>
                <a:gd name="T27" fmla="*/ 53 h 50"/>
                <a:gd name="T28" fmla="*/ 18 w 42"/>
                <a:gd name="T29" fmla="*/ 59 h 50"/>
                <a:gd name="T30" fmla="*/ 16 w 42"/>
                <a:gd name="T31" fmla="*/ 56 h 50"/>
                <a:gd name="T32" fmla="*/ 10 w 42"/>
                <a:gd name="T33" fmla="*/ 58 h 50"/>
                <a:gd name="T34" fmla="*/ 6 w 42"/>
                <a:gd name="T35" fmla="*/ 52 h 50"/>
                <a:gd name="T36" fmla="*/ 2 w 42"/>
                <a:gd name="T37" fmla="*/ 43 h 50"/>
                <a:gd name="T38" fmla="*/ 2 w 42"/>
                <a:gd name="T39" fmla="*/ 34 h 50"/>
                <a:gd name="T40" fmla="*/ 6 w 42"/>
                <a:gd name="T41" fmla="*/ 34 h 50"/>
                <a:gd name="T42" fmla="*/ 0 w 42"/>
                <a:gd name="T43" fmla="*/ 18 h 50"/>
                <a:gd name="T44" fmla="*/ 0 w 42"/>
                <a:gd name="T45" fmla="*/ 7 h 50"/>
                <a:gd name="T46" fmla="*/ 4 w 42"/>
                <a:gd name="T47" fmla="*/ 1 h 50"/>
                <a:gd name="T48" fmla="*/ 10 w 42"/>
                <a:gd name="T49" fmla="*/ 5 h 50"/>
                <a:gd name="T50" fmla="*/ 19 w 42"/>
                <a:gd name="T51" fmla="*/ 1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50"/>
                <a:gd name="T80" fmla="*/ 42 w 4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50">
                  <a:moveTo>
                    <a:pt x="16" y="8"/>
                  </a:moveTo>
                  <a:cubicBezTo>
                    <a:pt x="19" y="9"/>
                    <a:pt x="22" y="8"/>
                    <a:pt x="24" y="8"/>
                  </a:cubicBezTo>
                  <a:cubicBezTo>
                    <a:pt x="27" y="7"/>
                    <a:pt x="30" y="6"/>
                    <a:pt x="33" y="6"/>
                  </a:cubicBezTo>
                  <a:cubicBezTo>
                    <a:pt x="35" y="5"/>
                    <a:pt x="37" y="4"/>
                    <a:pt x="40" y="4"/>
                  </a:cubicBezTo>
                  <a:cubicBezTo>
                    <a:pt x="41" y="4"/>
                    <a:pt x="42" y="6"/>
                    <a:pt x="42" y="8"/>
                  </a:cubicBezTo>
                  <a:cubicBezTo>
                    <a:pt x="42" y="13"/>
                    <a:pt x="41" y="18"/>
                    <a:pt x="39" y="23"/>
                  </a:cubicBezTo>
                  <a:cubicBezTo>
                    <a:pt x="39" y="25"/>
                    <a:pt x="37" y="26"/>
                    <a:pt x="36" y="27"/>
                  </a:cubicBezTo>
                  <a:cubicBezTo>
                    <a:pt x="34" y="30"/>
                    <a:pt x="32" y="33"/>
                    <a:pt x="32" y="36"/>
                  </a:cubicBezTo>
                  <a:cubicBezTo>
                    <a:pt x="31" y="38"/>
                    <a:pt x="32" y="41"/>
                    <a:pt x="31" y="43"/>
                  </a:cubicBezTo>
                  <a:cubicBezTo>
                    <a:pt x="31" y="44"/>
                    <a:pt x="29" y="43"/>
                    <a:pt x="29" y="43"/>
                  </a:cubicBezTo>
                  <a:cubicBezTo>
                    <a:pt x="28" y="41"/>
                    <a:pt x="29" y="39"/>
                    <a:pt x="28" y="38"/>
                  </a:cubicBezTo>
                  <a:cubicBezTo>
                    <a:pt x="27" y="37"/>
                    <a:pt x="26" y="39"/>
                    <a:pt x="25" y="40"/>
                  </a:cubicBezTo>
                  <a:cubicBezTo>
                    <a:pt x="24" y="41"/>
                    <a:pt x="23" y="41"/>
                    <a:pt x="23" y="42"/>
                  </a:cubicBezTo>
                  <a:cubicBezTo>
                    <a:pt x="21" y="43"/>
                    <a:pt x="20" y="44"/>
                    <a:pt x="19" y="44"/>
                  </a:cubicBezTo>
                  <a:cubicBezTo>
                    <a:pt x="18" y="46"/>
                    <a:pt x="17" y="48"/>
                    <a:pt x="15" y="49"/>
                  </a:cubicBezTo>
                  <a:cubicBezTo>
                    <a:pt x="14" y="50"/>
                    <a:pt x="14" y="47"/>
                    <a:pt x="13" y="47"/>
                  </a:cubicBezTo>
                  <a:cubicBezTo>
                    <a:pt x="11" y="47"/>
                    <a:pt x="9" y="49"/>
                    <a:pt x="8" y="48"/>
                  </a:cubicBezTo>
                  <a:cubicBezTo>
                    <a:pt x="6" y="47"/>
                    <a:pt x="5" y="45"/>
                    <a:pt x="5" y="43"/>
                  </a:cubicBezTo>
                  <a:cubicBezTo>
                    <a:pt x="4" y="41"/>
                    <a:pt x="3" y="38"/>
                    <a:pt x="2" y="36"/>
                  </a:cubicBezTo>
                  <a:cubicBezTo>
                    <a:pt x="2" y="33"/>
                    <a:pt x="1" y="31"/>
                    <a:pt x="2" y="28"/>
                  </a:cubicBezTo>
                  <a:cubicBezTo>
                    <a:pt x="2" y="27"/>
                    <a:pt x="5" y="29"/>
                    <a:pt x="5" y="28"/>
                  </a:cubicBezTo>
                  <a:cubicBezTo>
                    <a:pt x="4" y="24"/>
                    <a:pt x="1" y="20"/>
                    <a:pt x="0" y="15"/>
                  </a:cubicBezTo>
                  <a:cubicBezTo>
                    <a:pt x="0" y="12"/>
                    <a:pt x="0" y="9"/>
                    <a:pt x="0" y="6"/>
                  </a:cubicBezTo>
                  <a:cubicBezTo>
                    <a:pt x="1" y="4"/>
                    <a:pt x="1" y="1"/>
                    <a:pt x="3" y="1"/>
                  </a:cubicBezTo>
                  <a:cubicBezTo>
                    <a:pt x="5" y="0"/>
                    <a:pt x="6" y="3"/>
                    <a:pt x="8" y="4"/>
                  </a:cubicBezTo>
                  <a:cubicBezTo>
                    <a:pt x="11" y="5"/>
                    <a:pt x="13" y="7"/>
                    <a:pt x="16" y="8"/>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98" name="Freeform 3101"/>
            <p:cNvSpPr>
              <a:spLocks noChangeAspect="1"/>
            </p:cNvSpPr>
            <p:nvPr/>
          </p:nvSpPr>
          <p:spPr bwMode="auto">
            <a:xfrm>
              <a:off x="30867006" y="16362037"/>
              <a:ext cx="158166" cy="63985"/>
            </a:xfrm>
            <a:custGeom>
              <a:avLst/>
              <a:gdLst>
                <a:gd name="T0" fmla="*/ 1 w 19"/>
                <a:gd name="T1" fmla="*/ 2 h 9"/>
                <a:gd name="T2" fmla="*/ 0 w 19"/>
                <a:gd name="T3" fmla="*/ 6 h 9"/>
                <a:gd name="T4" fmla="*/ 6 w 19"/>
                <a:gd name="T5" fmla="*/ 10 h 9"/>
                <a:gd name="T6" fmla="*/ 10 w 19"/>
                <a:gd name="T7" fmla="*/ 9 h 9"/>
                <a:gd name="T8" fmla="*/ 13 w 19"/>
                <a:gd name="T9" fmla="*/ 10 h 9"/>
                <a:gd name="T10" fmla="*/ 18 w 19"/>
                <a:gd name="T11" fmla="*/ 5 h 9"/>
                <a:gd name="T12" fmla="*/ 22 w 19"/>
                <a:gd name="T13" fmla="*/ 6 h 9"/>
                <a:gd name="T14" fmla="*/ 23 w 19"/>
                <a:gd name="T15" fmla="*/ 4 h 9"/>
                <a:gd name="T16" fmla="*/ 21 w 19"/>
                <a:gd name="T17" fmla="*/ 4 h 9"/>
                <a:gd name="T18" fmla="*/ 17 w 19"/>
                <a:gd name="T19" fmla="*/ 4 h 9"/>
                <a:gd name="T20" fmla="*/ 16 w 19"/>
                <a:gd name="T21" fmla="*/ 2 h 9"/>
                <a:gd name="T22" fmla="*/ 16 w 19"/>
                <a:gd name="T23" fmla="*/ 0 h 9"/>
                <a:gd name="T24" fmla="*/ 1 w 19"/>
                <a:gd name="T25" fmla="*/ 2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9"/>
                <a:gd name="T41" fmla="*/ 19 w 19"/>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9">
                  <a:moveTo>
                    <a:pt x="1" y="2"/>
                  </a:moveTo>
                  <a:cubicBezTo>
                    <a:pt x="0" y="3"/>
                    <a:pt x="0" y="4"/>
                    <a:pt x="0" y="5"/>
                  </a:cubicBezTo>
                  <a:cubicBezTo>
                    <a:pt x="1" y="7"/>
                    <a:pt x="3" y="8"/>
                    <a:pt x="5" y="8"/>
                  </a:cubicBezTo>
                  <a:cubicBezTo>
                    <a:pt x="6" y="8"/>
                    <a:pt x="7" y="7"/>
                    <a:pt x="8" y="7"/>
                  </a:cubicBezTo>
                  <a:cubicBezTo>
                    <a:pt x="10" y="7"/>
                    <a:pt x="10" y="9"/>
                    <a:pt x="11" y="8"/>
                  </a:cubicBezTo>
                  <a:cubicBezTo>
                    <a:pt x="13" y="8"/>
                    <a:pt x="14" y="5"/>
                    <a:pt x="15" y="4"/>
                  </a:cubicBezTo>
                  <a:cubicBezTo>
                    <a:pt x="16" y="4"/>
                    <a:pt x="17" y="5"/>
                    <a:pt x="18" y="5"/>
                  </a:cubicBezTo>
                  <a:cubicBezTo>
                    <a:pt x="19" y="5"/>
                    <a:pt x="19" y="4"/>
                    <a:pt x="19" y="3"/>
                  </a:cubicBezTo>
                  <a:cubicBezTo>
                    <a:pt x="18" y="3"/>
                    <a:pt x="17" y="3"/>
                    <a:pt x="17" y="3"/>
                  </a:cubicBezTo>
                  <a:cubicBezTo>
                    <a:pt x="16" y="3"/>
                    <a:pt x="15" y="3"/>
                    <a:pt x="14" y="3"/>
                  </a:cubicBezTo>
                  <a:cubicBezTo>
                    <a:pt x="14" y="3"/>
                    <a:pt x="13" y="3"/>
                    <a:pt x="13" y="2"/>
                  </a:cubicBezTo>
                  <a:cubicBezTo>
                    <a:pt x="13" y="1"/>
                    <a:pt x="14" y="0"/>
                    <a:pt x="13" y="0"/>
                  </a:cubicBezTo>
                  <a:cubicBezTo>
                    <a:pt x="9" y="0"/>
                    <a:pt x="4" y="0"/>
                    <a:pt x="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599" name="Freeform 3118"/>
            <p:cNvSpPr>
              <a:spLocks noChangeAspect="1"/>
            </p:cNvSpPr>
            <p:nvPr/>
          </p:nvSpPr>
          <p:spPr bwMode="auto">
            <a:xfrm>
              <a:off x="34679584" y="16466009"/>
              <a:ext cx="8327" cy="31992"/>
            </a:xfrm>
            <a:custGeom>
              <a:avLst/>
              <a:gdLst>
                <a:gd name="T0" fmla="*/ 2 w 2"/>
                <a:gd name="T1" fmla="*/ 3 h 4"/>
                <a:gd name="T2" fmla="*/ 1 w 2"/>
                <a:gd name="T3" fmla="*/ 5 h 4"/>
                <a:gd name="T4" fmla="*/ 0 w 2"/>
                <a:gd name="T5" fmla="*/ 3 h 4"/>
                <a:gd name="T6" fmla="*/ 1 w 2"/>
                <a:gd name="T7" fmla="*/ 0 h 4"/>
                <a:gd name="T8" fmla="*/ 2 w 2"/>
                <a:gd name="T9" fmla="*/ 3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2" y="4"/>
                    <a:pt x="1" y="4"/>
                  </a:cubicBezTo>
                  <a:cubicBezTo>
                    <a:pt x="1" y="3"/>
                    <a:pt x="0" y="3"/>
                    <a:pt x="0" y="2"/>
                  </a:cubicBezTo>
                  <a:cubicBezTo>
                    <a:pt x="0" y="1"/>
                    <a:pt x="1" y="0"/>
                    <a:pt x="1" y="0"/>
                  </a:cubicBezTo>
                  <a:cubicBezTo>
                    <a:pt x="2" y="1"/>
                    <a:pt x="2" y="2"/>
                    <a:pt x="2"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00" name="Freeform 3119"/>
            <p:cNvSpPr>
              <a:spLocks noChangeAspect="1"/>
            </p:cNvSpPr>
            <p:nvPr/>
          </p:nvSpPr>
          <p:spPr bwMode="auto">
            <a:xfrm>
              <a:off x="34687911" y="16410025"/>
              <a:ext cx="8322" cy="31992"/>
            </a:xfrm>
            <a:custGeom>
              <a:avLst/>
              <a:gdLst>
                <a:gd name="T0" fmla="*/ 2 w 2"/>
                <a:gd name="T1" fmla="*/ 4 h 4"/>
                <a:gd name="T2" fmla="*/ 1 w 2"/>
                <a:gd name="T3" fmla="*/ 5 h 4"/>
                <a:gd name="T4" fmla="*/ 0 w 2"/>
                <a:gd name="T5" fmla="*/ 3 h 4"/>
                <a:gd name="T6" fmla="*/ 1 w 2"/>
                <a:gd name="T7" fmla="*/ 1 h 4"/>
                <a:gd name="T8" fmla="*/ 2 w 2"/>
                <a:gd name="T9" fmla="*/ 4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3"/>
                  </a:moveTo>
                  <a:cubicBezTo>
                    <a:pt x="2" y="3"/>
                    <a:pt x="2" y="4"/>
                    <a:pt x="1" y="4"/>
                  </a:cubicBezTo>
                  <a:cubicBezTo>
                    <a:pt x="0" y="4"/>
                    <a:pt x="0" y="3"/>
                    <a:pt x="0" y="2"/>
                  </a:cubicBezTo>
                  <a:cubicBezTo>
                    <a:pt x="0" y="2"/>
                    <a:pt x="0" y="0"/>
                    <a:pt x="1" y="1"/>
                  </a:cubicBezTo>
                  <a:cubicBezTo>
                    <a:pt x="2" y="1"/>
                    <a:pt x="2" y="2"/>
                    <a:pt x="2"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01" name="Oval 3131"/>
            <p:cNvSpPr>
              <a:spLocks noChangeAspect="1" noChangeArrowheads="1"/>
            </p:cNvSpPr>
            <p:nvPr/>
          </p:nvSpPr>
          <p:spPr bwMode="auto">
            <a:xfrm>
              <a:off x="34396554" y="16937898"/>
              <a:ext cx="8327" cy="23992"/>
            </a:xfrm>
            <a:prstGeom prst="ellipse">
              <a:avLst/>
            </a:pr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02" name="Freeform 3132"/>
            <p:cNvSpPr>
              <a:spLocks noChangeAspect="1"/>
            </p:cNvSpPr>
            <p:nvPr/>
          </p:nvSpPr>
          <p:spPr bwMode="auto">
            <a:xfrm>
              <a:off x="34306759" y="16498001"/>
              <a:ext cx="557737" cy="591855"/>
            </a:xfrm>
            <a:custGeom>
              <a:avLst/>
              <a:gdLst>
                <a:gd name="T0" fmla="*/ 53 w 69"/>
                <a:gd name="T1" fmla="*/ 23 h 81"/>
                <a:gd name="T2" fmla="*/ 66 w 69"/>
                <a:gd name="T3" fmla="*/ 22 h 81"/>
                <a:gd name="T4" fmla="*/ 75 w 69"/>
                <a:gd name="T5" fmla="*/ 14 h 81"/>
                <a:gd name="T6" fmla="*/ 83 w 69"/>
                <a:gd name="T7" fmla="*/ 19 h 81"/>
                <a:gd name="T8" fmla="*/ 77 w 69"/>
                <a:gd name="T9" fmla="*/ 24 h 81"/>
                <a:gd name="T10" fmla="*/ 73 w 69"/>
                <a:gd name="T11" fmla="*/ 35 h 81"/>
                <a:gd name="T12" fmla="*/ 65 w 69"/>
                <a:gd name="T13" fmla="*/ 36 h 81"/>
                <a:gd name="T14" fmla="*/ 64 w 69"/>
                <a:gd name="T15" fmla="*/ 44 h 81"/>
                <a:gd name="T16" fmla="*/ 64 w 69"/>
                <a:gd name="T17" fmla="*/ 47 h 81"/>
                <a:gd name="T18" fmla="*/ 61 w 69"/>
                <a:gd name="T19" fmla="*/ 49 h 81"/>
                <a:gd name="T20" fmla="*/ 60 w 69"/>
                <a:gd name="T21" fmla="*/ 46 h 81"/>
                <a:gd name="T22" fmla="*/ 53 w 69"/>
                <a:gd name="T23" fmla="*/ 46 h 81"/>
                <a:gd name="T24" fmla="*/ 46 w 69"/>
                <a:gd name="T25" fmla="*/ 53 h 81"/>
                <a:gd name="T26" fmla="*/ 49 w 69"/>
                <a:gd name="T27" fmla="*/ 57 h 81"/>
                <a:gd name="T28" fmla="*/ 38 w 69"/>
                <a:gd name="T29" fmla="*/ 69 h 81"/>
                <a:gd name="T30" fmla="*/ 30 w 69"/>
                <a:gd name="T31" fmla="*/ 83 h 81"/>
                <a:gd name="T32" fmla="*/ 16 w 69"/>
                <a:gd name="T33" fmla="*/ 96 h 81"/>
                <a:gd name="T34" fmla="*/ 8 w 69"/>
                <a:gd name="T35" fmla="*/ 93 h 81"/>
                <a:gd name="T36" fmla="*/ 5 w 69"/>
                <a:gd name="T37" fmla="*/ 89 h 81"/>
                <a:gd name="T38" fmla="*/ 13 w 69"/>
                <a:gd name="T39" fmla="*/ 78 h 81"/>
                <a:gd name="T40" fmla="*/ 18 w 69"/>
                <a:gd name="T41" fmla="*/ 71 h 81"/>
                <a:gd name="T42" fmla="*/ 16 w 69"/>
                <a:gd name="T43" fmla="*/ 61 h 81"/>
                <a:gd name="T44" fmla="*/ 10 w 69"/>
                <a:gd name="T45" fmla="*/ 59 h 81"/>
                <a:gd name="T46" fmla="*/ 5 w 69"/>
                <a:gd name="T47" fmla="*/ 55 h 81"/>
                <a:gd name="T48" fmla="*/ 1 w 69"/>
                <a:gd name="T49" fmla="*/ 51 h 81"/>
                <a:gd name="T50" fmla="*/ 7 w 69"/>
                <a:gd name="T51" fmla="*/ 46 h 81"/>
                <a:gd name="T52" fmla="*/ 16 w 69"/>
                <a:gd name="T53" fmla="*/ 42 h 81"/>
                <a:gd name="T54" fmla="*/ 22 w 69"/>
                <a:gd name="T55" fmla="*/ 29 h 81"/>
                <a:gd name="T56" fmla="*/ 25 w 69"/>
                <a:gd name="T57" fmla="*/ 24 h 81"/>
                <a:gd name="T58" fmla="*/ 24 w 69"/>
                <a:gd name="T59" fmla="*/ 13 h 81"/>
                <a:gd name="T60" fmla="*/ 26 w 69"/>
                <a:gd name="T61" fmla="*/ 6 h 81"/>
                <a:gd name="T62" fmla="*/ 30 w 69"/>
                <a:gd name="T63" fmla="*/ 7 h 81"/>
                <a:gd name="T64" fmla="*/ 31 w 69"/>
                <a:gd name="T65" fmla="*/ 4 h 81"/>
                <a:gd name="T66" fmla="*/ 35 w 69"/>
                <a:gd name="T67" fmla="*/ 5 h 81"/>
                <a:gd name="T68" fmla="*/ 35 w 69"/>
                <a:gd name="T69" fmla="*/ 10 h 81"/>
                <a:gd name="T70" fmla="*/ 40 w 69"/>
                <a:gd name="T71" fmla="*/ 10 h 81"/>
                <a:gd name="T72" fmla="*/ 40 w 69"/>
                <a:gd name="T73" fmla="*/ 2 h 81"/>
                <a:gd name="T74" fmla="*/ 43 w 69"/>
                <a:gd name="T75" fmla="*/ 2 h 81"/>
                <a:gd name="T76" fmla="*/ 43 w 69"/>
                <a:gd name="T77" fmla="*/ 18 h 81"/>
                <a:gd name="T78" fmla="*/ 53 w 69"/>
                <a:gd name="T79" fmla="*/ 23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81"/>
                <a:gd name="T122" fmla="*/ 69 w 69"/>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81">
                  <a:moveTo>
                    <a:pt x="44" y="19"/>
                  </a:moveTo>
                  <a:cubicBezTo>
                    <a:pt x="48" y="20"/>
                    <a:pt x="52" y="20"/>
                    <a:pt x="55" y="18"/>
                  </a:cubicBezTo>
                  <a:cubicBezTo>
                    <a:pt x="58" y="17"/>
                    <a:pt x="59" y="13"/>
                    <a:pt x="62" y="12"/>
                  </a:cubicBezTo>
                  <a:cubicBezTo>
                    <a:pt x="64" y="12"/>
                    <a:pt x="68" y="13"/>
                    <a:pt x="69" y="16"/>
                  </a:cubicBezTo>
                  <a:cubicBezTo>
                    <a:pt x="69" y="17"/>
                    <a:pt x="65" y="18"/>
                    <a:pt x="64" y="20"/>
                  </a:cubicBezTo>
                  <a:cubicBezTo>
                    <a:pt x="63" y="23"/>
                    <a:pt x="64" y="27"/>
                    <a:pt x="61" y="29"/>
                  </a:cubicBezTo>
                  <a:cubicBezTo>
                    <a:pt x="60" y="31"/>
                    <a:pt x="56" y="29"/>
                    <a:pt x="54" y="30"/>
                  </a:cubicBezTo>
                  <a:cubicBezTo>
                    <a:pt x="52" y="32"/>
                    <a:pt x="53" y="35"/>
                    <a:pt x="53" y="37"/>
                  </a:cubicBezTo>
                  <a:cubicBezTo>
                    <a:pt x="53" y="38"/>
                    <a:pt x="53" y="39"/>
                    <a:pt x="53" y="39"/>
                  </a:cubicBezTo>
                  <a:cubicBezTo>
                    <a:pt x="53" y="40"/>
                    <a:pt x="52" y="42"/>
                    <a:pt x="51" y="41"/>
                  </a:cubicBezTo>
                  <a:cubicBezTo>
                    <a:pt x="50" y="41"/>
                    <a:pt x="51" y="39"/>
                    <a:pt x="50" y="38"/>
                  </a:cubicBezTo>
                  <a:cubicBezTo>
                    <a:pt x="48" y="38"/>
                    <a:pt x="45" y="37"/>
                    <a:pt x="44" y="38"/>
                  </a:cubicBezTo>
                  <a:cubicBezTo>
                    <a:pt x="41" y="40"/>
                    <a:pt x="38" y="42"/>
                    <a:pt x="38" y="44"/>
                  </a:cubicBezTo>
                  <a:cubicBezTo>
                    <a:pt x="37" y="46"/>
                    <a:pt x="42" y="47"/>
                    <a:pt x="41" y="48"/>
                  </a:cubicBezTo>
                  <a:cubicBezTo>
                    <a:pt x="39" y="52"/>
                    <a:pt x="35" y="54"/>
                    <a:pt x="32" y="58"/>
                  </a:cubicBezTo>
                  <a:cubicBezTo>
                    <a:pt x="29" y="61"/>
                    <a:pt x="28" y="66"/>
                    <a:pt x="25" y="69"/>
                  </a:cubicBezTo>
                  <a:cubicBezTo>
                    <a:pt x="21" y="73"/>
                    <a:pt x="17" y="77"/>
                    <a:pt x="13" y="80"/>
                  </a:cubicBezTo>
                  <a:cubicBezTo>
                    <a:pt x="11" y="81"/>
                    <a:pt x="9" y="79"/>
                    <a:pt x="7" y="78"/>
                  </a:cubicBezTo>
                  <a:cubicBezTo>
                    <a:pt x="6" y="77"/>
                    <a:pt x="3" y="76"/>
                    <a:pt x="4" y="74"/>
                  </a:cubicBezTo>
                  <a:cubicBezTo>
                    <a:pt x="5" y="71"/>
                    <a:pt x="9" y="68"/>
                    <a:pt x="11" y="65"/>
                  </a:cubicBezTo>
                  <a:cubicBezTo>
                    <a:pt x="13" y="63"/>
                    <a:pt x="15" y="61"/>
                    <a:pt x="15" y="59"/>
                  </a:cubicBezTo>
                  <a:cubicBezTo>
                    <a:pt x="15" y="56"/>
                    <a:pt x="15" y="53"/>
                    <a:pt x="13" y="51"/>
                  </a:cubicBezTo>
                  <a:cubicBezTo>
                    <a:pt x="12" y="49"/>
                    <a:pt x="10" y="50"/>
                    <a:pt x="8" y="49"/>
                  </a:cubicBezTo>
                  <a:cubicBezTo>
                    <a:pt x="7" y="48"/>
                    <a:pt x="5" y="47"/>
                    <a:pt x="4" y="46"/>
                  </a:cubicBezTo>
                  <a:cubicBezTo>
                    <a:pt x="2" y="45"/>
                    <a:pt x="0" y="44"/>
                    <a:pt x="1" y="43"/>
                  </a:cubicBezTo>
                  <a:cubicBezTo>
                    <a:pt x="1" y="41"/>
                    <a:pt x="4" y="39"/>
                    <a:pt x="6" y="38"/>
                  </a:cubicBezTo>
                  <a:cubicBezTo>
                    <a:pt x="8" y="37"/>
                    <a:pt x="11" y="37"/>
                    <a:pt x="13" y="35"/>
                  </a:cubicBezTo>
                  <a:cubicBezTo>
                    <a:pt x="16" y="32"/>
                    <a:pt x="16" y="28"/>
                    <a:pt x="18" y="24"/>
                  </a:cubicBezTo>
                  <a:cubicBezTo>
                    <a:pt x="18" y="23"/>
                    <a:pt x="21" y="22"/>
                    <a:pt x="21" y="20"/>
                  </a:cubicBezTo>
                  <a:cubicBezTo>
                    <a:pt x="22" y="17"/>
                    <a:pt x="20" y="14"/>
                    <a:pt x="20" y="11"/>
                  </a:cubicBezTo>
                  <a:cubicBezTo>
                    <a:pt x="20" y="9"/>
                    <a:pt x="20" y="7"/>
                    <a:pt x="22" y="5"/>
                  </a:cubicBezTo>
                  <a:cubicBezTo>
                    <a:pt x="22" y="5"/>
                    <a:pt x="24" y="7"/>
                    <a:pt x="25" y="6"/>
                  </a:cubicBezTo>
                  <a:cubicBezTo>
                    <a:pt x="26" y="5"/>
                    <a:pt x="25" y="3"/>
                    <a:pt x="26" y="3"/>
                  </a:cubicBezTo>
                  <a:cubicBezTo>
                    <a:pt x="27" y="2"/>
                    <a:pt x="29" y="3"/>
                    <a:pt x="29" y="4"/>
                  </a:cubicBezTo>
                  <a:cubicBezTo>
                    <a:pt x="30" y="5"/>
                    <a:pt x="28" y="7"/>
                    <a:pt x="29" y="8"/>
                  </a:cubicBezTo>
                  <a:cubicBezTo>
                    <a:pt x="30" y="8"/>
                    <a:pt x="32" y="9"/>
                    <a:pt x="33" y="8"/>
                  </a:cubicBezTo>
                  <a:cubicBezTo>
                    <a:pt x="34" y="6"/>
                    <a:pt x="32" y="4"/>
                    <a:pt x="33" y="2"/>
                  </a:cubicBezTo>
                  <a:cubicBezTo>
                    <a:pt x="33" y="1"/>
                    <a:pt x="36" y="0"/>
                    <a:pt x="36" y="2"/>
                  </a:cubicBezTo>
                  <a:cubicBezTo>
                    <a:pt x="37" y="6"/>
                    <a:pt x="34" y="11"/>
                    <a:pt x="36" y="15"/>
                  </a:cubicBezTo>
                  <a:cubicBezTo>
                    <a:pt x="37" y="18"/>
                    <a:pt x="41" y="19"/>
                    <a:pt x="44" y="19"/>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03" name="Freeform 3133"/>
            <p:cNvSpPr>
              <a:spLocks noChangeAspect="1"/>
            </p:cNvSpPr>
            <p:nvPr/>
          </p:nvSpPr>
          <p:spPr bwMode="auto">
            <a:xfrm>
              <a:off x="34471477" y="16218071"/>
              <a:ext cx="158161" cy="295926"/>
            </a:xfrm>
            <a:custGeom>
              <a:avLst/>
              <a:gdLst>
                <a:gd name="T0" fmla="*/ 16 w 20"/>
                <a:gd name="T1" fmla="*/ 41 h 40"/>
                <a:gd name="T2" fmla="*/ 17 w 20"/>
                <a:gd name="T3" fmla="*/ 47 h 40"/>
                <a:gd name="T4" fmla="*/ 20 w 20"/>
                <a:gd name="T5" fmla="*/ 47 h 40"/>
                <a:gd name="T6" fmla="*/ 24 w 20"/>
                <a:gd name="T7" fmla="*/ 35 h 40"/>
                <a:gd name="T8" fmla="*/ 20 w 20"/>
                <a:gd name="T9" fmla="*/ 25 h 40"/>
                <a:gd name="T10" fmla="*/ 24 w 20"/>
                <a:gd name="T11" fmla="*/ 25 h 40"/>
                <a:gd name="T12" fmla="*/ 22 w 20"/>
                <a:gd name="T13" fmla="*/ 17 h 40"/>
                <a:gd name="T14" fmla="*/ 12 w 20"/>
                <a:gd name="T15" fmla="*/ 10 h 40"/>
                <a:gd name="T16" fmla="*/ 6 w 20"/>
                <a:gd name="T17" fmla="*/ 6 h 40"/>
                <a:gd name="T18" fmla="*/ 6 w 20"/>
                <a:gd name="T19" fmla="*/ 2 h 40"/>
                <a:gd name="T20" fmla="*/ 1 w 20"/>
                <a:gd name="T21" fmla="*/ 2 h 40"/>
                <a:gd name="T22" fmla="*/ 6 w 20"/>
                <a:gd name="T23" fmla="*/ 12 h 40"/>
                <a:gd name="T24" fmla="*/ 5 w 20"/>
                <a:gd name="T25" fmla="*/ 16 h 40"/>
                <a:gd name="T26" fmla="*/ 14 w 20"/>
                <a:gd name="T27" fmla="*/ 35 h 40"/>
                <a:gd name="T28" fmla="*/ 19 w 20"/>
                <a:gd name="T29" fmla="*/ 36 h 40"/>
                <a:gd name="T30" fmla="*/ 16 w 20"/>
                <a:gd name="T31" fmla="*/ 41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40"/>
                <a:gd name="T50" fmla="*/ 20 w 20"/>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40">
                  <a:moveTo>
                    <a:pt x="13" y="34"/>
                  </a:moveTo>
                  <a:cubicBezTo>
                    <a:pt x="13" y="36"/>
                    <a:pt x="13" y="38"/>
                    <a:pt x="14" y="39"/>
                  </a:cubicBezTo>
                  <a:cubicBezTo>
                    <a:pt x="15" y="40"/>
                    <a:pt x="17" y="40"/>
                    <a:pt x="17" y="39"/>
                  </a:cubicBezTo>
                  <a:cubicBezTo>
                    <a:pt x="19" y="36"/>
                    <a:pt x="20" y="32"/>
                    <a:pt x="20" y="29"/>
                  </a:cubicBezTo>
                  <a:cubicBezTo>
                    <a:pt x="20" y="26"/>
                    <a:pt x="17" y="24"/>
                    <a:pt x="17" y="21"/>
                  </a:cubicBezTo>
                  <a:cubicBezTo>
                    <a:pt x="17" y="20"/>
                    <a:pt x="20" y="22"/>
                    <a:pt x="20" y="21"/>
                  </a:cubicBezTo>
                  <a:cubicBezTo>
                    <a:pt x="20" y="18"/>
                    <a:pt x="20" y="16"/>
                    <a:pt x="18" y="14"/>
                  </a:cubicBezTo>
                  <a:cubicBezTo>
                    <a:pt x="16" y="11"/>
                    <a:pt x="13" y="10"/>
                    <a:pt x="10" y="8"/>
                  </a:cubicBezTo>
                  <a:cubicBezTo>
                    <a:pt x="8" y="7"/>
                    <a:pt x="6" y="7"/>
                    <a:pt x="5" y="5"/>
                  </a:cubicBezTo>
                  <a:cubicBezTo>
                    <a:pt x="4" y="4"/>
                    <a:pt x="6" y="2"/>
                    <a:pt x="5" y="2"/>
                  </a:cubicBezTo>
                  <a:cubicBezTo>
                    <a:pt x="4" y="1"/>
                    <a:pt x="1" y="0"/>
                    <a:pt x="1" y="2"/>
                  </a:cubicBezTo>
                  <a:cubicBezTo>
                    <a:pt x="0" y="5"/>
                    <a:pt x="4" y="7"/>
                    <a:pt x="5" y="10"/>
                  </a:cubicBezTo>
                  <a:cubicBezTo>
                    <a:pt x="5" y="11"/>
                    <a:pt x="4" y="12"/>
                    <a:pt x="4" y="13"/>
                  </a:cubicBezTo>
                  <a:cubicBezTo>
                    <a:pt x="6" y="19"/>
                    <a:pt x="9" y="24"/>
                    <a:pt x="12" y="29"/>
                  </a:cubicBezTo>
                  <a:cubicBezTo>
                    <a:pt x="13" y="30"/>
                    <a:pt x="16" y="29"/>
                    <a:pt x="16" y="30"/>
                  </a:cubicBezTo>
                  <a:cubicBezTo>
                    <a:pt x="16" y="32"/>
                    <a:pt x="13" y="33"/>
                    <a:pt x="13" y="34"/>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04" name="Freeform 3134"/>
            <p:cNvSpPr>
              <a:spLocks noChangeAspect="1"/>
            </p:cNvSpPr>
            <p:nvPr/>
          </p:nvSpPr>
          <p:spPr bwMode="auto">
            <a:xfrm>
              <a:off x="33455901" y="16937899"/>
              <a:ext cx="973952" cy="767816"/>
            </a:xfrm>
            <a:custGeom>
              <a:avLst/>
              <a:gdLst>
                <a:gd name="T0" fmla="*/ 140 w 121"/>
                <a:gd name="T1" fmla="*/ 28 h 105"/>
                <a:gd name="T2" fmla="*/ 128 w 121"/>
                <a:gd name="T3" fmla="*/ 38 h 105"/>
                <a:gd name="T4" fmla="*/ 119 w 121"/>
                <a:gd name="T5" fmla="*/ 49 h 105"/>
                <a:gd name="T6" fmla="*/ 110 w 121"/>
                <a:gd name="T7" fmla="*/ 58 h 105"/>
                <a:gd name="T8" fmla="*/ 110 w 121"/>
                <a:gd name="T9" fmla="*/ 61 h 105"/>
                <a:gd name="T10" fmla="*/ 116 w 121"/>
                <a:gd name="T11" fmla="*/ 64 h 105"/>
                <a:gd name="T12" fmla="*/ 115 w 121"/>
                <a:gd name="T13" fmla="*/ 67 h 105"/>
                <a:gd name="T14" fmla="*/ 103 w 121"/>
                <a:gd name="T15" fmla="*/ 66 h 105"/>
                <a:gd name="T16" fmla="*/ 88 w 121"/>
                <a:gd name="T17" fmla="*/ 72 h 105"/>
                <a:gd name="T18" fmla="*/ 81 w 121"/>
                <a:gd name="T19" fmla="*/ 79 h 105"/>
                <a:gd name="T20" fmla="*/ 78 w 121"/>
                <a:gd name="T21" fmla="*/ 90 h 105"/>
                <a:gd name="T22" fmla="*/ 70 w 121"/>
                <a:gd name="T23" fmla="*/ 101 h 105"/>
                <a:gd name="T24" fmla="*/ 56 w 121"/>
                <a:gd name="T25" fmla="*/ 113 h 105"/>
                <a:gd name="T26" fmla="*/ 41 w 121"/>
                <a:gd name="T27" fmla="*/ 125 h 105"/>
                <a:gd name="T28" fmla="*/ 33 w 121"/>
                <a:gd name="T29" fmla="*/ 124 h 105"/>
                <a:gd name="T30" fmla="*/ 28 w 121"/>
                <a:gd name="T31" fmla="*/ 116 h 105"/>
                <a:gd name="T32" fmla="*/ 19 w 121"/>
                <a:gd name="T33" fmla="*/ 114 h 105"/>
                <a:gd name="T34" fmla="*/ 4 w 121"/>
                <a:gd name="T35" fmla="*/ 113 h 105"/>
                <a:gd name="T36" fmla="*/ 1 w 121"/>
                <a:gd name="T37" fmla="*/ 107 h 105"/>
                <a:gd name="T38" fmla="*/ 13 w 121"/>
                <a:gd name="T39" fmla="*/ 92 h 105"/>
                <a:gd name="T40" fmla="*/ 31 w 121"/>
                <a:gd name="T41" fmla="*/ 78 h 105"/>
                <a:gd name="T42" fmla="*/ 46 w 121"/>
                <a:gd name="T43" fmla="*/ 68 h 105"/>
                <a:gd name="T44" fmla="*/ 56 w 121"/>
                <a:gd name="T45" fmla="*/ 66 h 105"/>
                <a:gd name="T46" fmla="*/ 76 w 121"/>
                <a:gd name="T47" fmla="*/ 52 h 105"/>
                <a:gd name="T48" fmla="*/ 92 w 121"/>
                <a:gd name="T49" fmla="*/ 42 h 105"/>
                <a:gd name="T50" fmla="*/ 101 w 121"/>
                <a:gd name="T51" fmla="*/ 28 h 105"/>
                <a:gd name="T52" fmla="*/ 112 w 121"/>
                <a:gd name="T53" fmla="*/ 16 h 105"/>
                <a:gd name="T54" fmla="*/ 121 w 121"/>
                <a:gd name="T55" fmla="*/ 0 h 105"/>
                <a:gd name="T56" fmla="*/ 125 w 121"/>
                <a:gd name="T57" fmla="*/ 0 h 105"/>
                <a:gd name="T58" fmla="*/ 125 w 121"/>
                <a:gd name="T59" fmla="*/ 5 h 105"/>
                <a:gd name="T60" fmla="*/ 129 w 121"/>
                <a:gd name="T61" fmla="*/ 7 h 105"/>
                <a:gd name="T62" fmla="*/ 127 w 121"/>
                <a:gd name="T63" fmla="*/ 13 h 105"/>
                <a:gd name="T64" fmla="*/ 132 w 121"/>
                <a:gd name="T65" fmla="*/ 17 h 105"/>
                <a:gd name="T66" fmla="*/ 138 w 121"/>
                <a:gd name="T67" fmla="*/ 8 h 105"/>
                <a:gd name="T68" fmla="*/ 142 w 121"/>
                <a:gd name="T69" fmla="*/ 6 h 105"/>
                <a:gd name="T70" fmla="*/ 145 w 121"/>
                <a:gd name="T71" fmla="*/ 12 h 105"/>
                <a:gd name="T72" fmla="*/ 146 w 121"/>
                <a:gd name="T73" fmla="*/ 17 h 105"/>
                <a:gd name="T74" fmla="*/ 140 w 121"/>
                <a:gd name="T75" fmla="*/ 22 h 105"/>
                <a:gd name="T76" fmla="*/ 140 w 121"/>
                <a:gd name="T77" fmla="*/ 28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1"/>
                <a:gd name="T118" fmla="*/ 0 h 105"/>
                <a:gd name="T119" fmla="*/ 121 w 121"/>
                <a:gd name="T120" fmla="*/ 105 h 1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1" h="105">
                  <a:moveTo>
                    <a:pt x="116" y="23"/>
                  </a:moveTo>
                  <a:cubicBezTo>
                    <a:pt x="113" y="26"/>
                    <a:pt x="109" y="29"/>
                    <a:pt x="106" y="32"/>
                  </a:cubicBezTo>
                  <a:cubicBezTo>
                    <a:pt x="103" y="35"/>
                    <a:pt x="102" y="39"/>
                    <a:pt x="99" y="41"/>
                  </a:cubicBezTo>
                  <a:cubicBezTo>
                    <a:pt x="97" y="44"/>
                    <a:pt x="93" y="45"/>
                    <a:pt x="91" y="48"/>
                  </a:cubicBezTo>
                  <a:cubicBezTo>
                    <a:pt x="90" y="49"/>
                    <a:pt x="90" y="50"/>
                    <a:pt x="91" y="51"/>
                  </a:cubicBezTo>
                  <a:cubicBezTo>
                    <a:pt x="92" y="52"/>
                    <a:pt x="95" y="51"/>
                    <a:pt x="96" y="53"/>
                  </a:cubicBezTo>
                  <a:cubicBezTo>
                    <a:pt x="97" y="54"/>
                    <a:pt x="97" y="56"/>
                    <a:pt x="95" y="56"/>
                  </a:cubicBezTo>
                  <a:cubicBezTo>
                    <a:pt x="92" y="57"/>
                    <a:pt x="89" y="54"/>
                    <a:pt x="85" y="55"/>
                  </a:cubicBezTo>
                  <a:cubicBezTo>
                    <a:pt x="81" y="55"/>
                    <a:pt x="77" y="58"/>
                    <a:pt x="73" y="60"/>
                  </a:cubicBezTo>
                  <a:cubicBezTo>
                    <a:pt x="71" y="62"/>
                    <a:pt x="68" y="63"/>
                    <a:pt x="67" y="66"/>
                  </a:cubicBezTo>
                  <a:cubicBezTo>
                    <a:pt x="65" y="68"/>
                    <a:pt x="67" y="72"/>
                    <a:pt x="65" y="75"/>
                  </a:cubicBezTo>
                  <a:cubicBezTo>
                    <a:pt x="64" y="78"/>
                    <a:pt x="61" y="81"/>
                    <a:pt x="58" y="84"/>
                  </a:cubicBezTo>
                  <a:cubicBezTo>
                    <a:pt x="54" y="88"/>
                    <a:pt x="50" y="91"/>
                    <a:pt x="46" y="94"/>
                  </a:cubicBezTo>
                  <a:cubicBezTo>
                    <a:pt x="42" y="98"/>
                    <a:pt x="39" y="102"/>
                    <a:pt x="34" y="104"/>
                  </a:cubicBezTo>
                  <a:cubicBezTo>
                    <a:pt x="32" y="105"/>
                    <a:pt x="29" y="104"/>
                    <a:pt x="27" y="103"/>
                  </a:cubicBezTo>
                  <a:cubicBezTo>
                    <a:pt x="25" y="102"/>
                    <a:pt x="25" y="98"/>
                    <a:pt x="23" y="97"/>
                  </a:cubicBezTo>
                  <a:cubicBezTo>
                    <a:pt x="21" y="96"/>
                    <a:pt x="18" y="95"/>
                    <a:pt x="16" y="95"/>
                  </a:cubicBezTo>
                  <a:cubicBezTo>
                    <a:pt x="12" y="95"/>
                    <a:pt x="7" y="96"/>
                    <a:pt x="3" y="94"/>
                  </a:cubicBezTo>
                  <a:cubicBezTo>
                    <a:pt x="2" y="94"/>
                    <a:pt x="0" y="91"/>
                    <a:pt x="1" y="89"/>
                  </a:cubicBezTo>
                  <a:cubicBezTo>
                    <a:pt x="3" y="84"/>
                    <a:pt x="7" y="80"/>
                    <a:pt x="11" y="77"/>
                  </a:cubicBezTo>
                  <a:cubicBezTo>
                    <a:pt x="16" y="72"/>
                    <a:pt x="21" y="69"/>
                    <a:pt x="26" y="65"/>
                  </a:cubicBezTo>
                  <a:cubicBezTo>
                    <a:pt x="30" y="62"/>
                    <a:pt x="34" y="59"/>
                    <a:pt x="38" y="57"/>
                  </a:cubicBezTo>
                  <a:cubicBezTo>
                    <a:pt x="40" y="56"/>
                    <a:pt x="43" y="56"/>
                    <a:pt x="46" y="55"/>
                  </a:cubicBezTo>
                  <a:cubicBezTo>
                    <a:pt x="52" y="51"/>
                    <a:pt x="57" y="47"/>
                    <a:pt x="63" y="43"/>
                  </a:cubicBezTo>
                  <a:cubicBezTo>
                    <a:pt x="67" y="40"/>
                    <a:pt x="73" y="38"/>
                    <a:pt x="76" y="35"/>
                  </a:cubicBezTo>
                  <a:cubicBezTo>
                    <a:pt x="80" y="31"/>
                    <a:pt x="81" y="26"/>
                    <a:pt x="84" y="23"/>
                  </a:cubicBezTo>
                  <a:cubicBezTo>
                    <a:pt x="86" y="19"/>
                    <a:pt x="90" y="16"/>
                    <a:pt x="93" y="13"/>
                  </a:cubicBezTo>
                  <a:cubicBezTo>
                    <a:pt x="95" y="9"/>
                    <a:pt x="97" y="4"/>
                    <a:pt x="100" y="0"/>
                  </a:cubicBezTo>
                  <a:cubicBezTo>
                    <a:pt x="101" y="0"/>
                    <a:pt x="103" y="0"/>
                    <a:pt x="104" y="0"/>
                  </a:cubicBezTo>
                  <a:cubicBezTo>
                    <a:pt x="104" y="1"/>
                    <a:pt x="103" y="3"/>
                    <a:pt x="104" y="4"/>
                  </a:cubicBezTo>
                  <a:cubicBezTo>
                    <a:pt x="104" y="5"/>
                    <a:pt x="107" y="4"/>
                    <a:pt x="107" y="6"/>
                  </a:cubicBezTo>
                  <a:cubicBezTo>
                    <a:pt x="108" y="7"/>
                    <a:pt x="105" y="9"/>
                    <a:pt x="105" y="11"/>
                  </a:cubicBezTo>
                  <a:cubicBezTo>
                    <a:pt x="106" y="12"/>
                    <a:pt x="108" y="15"/>
                    <a:pt x="109" y="14"/>
                  </a:cubicBezTo>
                  <a:cubicBezTo>
                    <a:pt x="112" y="13"/>
                    <a:pt x="112" y="9"/>
                    <a:pt x="114" y="7"/>
                  </a:cubicBezTo>
                  <a:cubicBezTo>
                    <a:pt x="115" y="6"/>
                    <a:pt x="117" y="5"/>
                    <a:pt x="118" y="5"/>
                  </a:cubicBezTo>
                  <a:cubicBezTo>
                    <a:pt x="119" y="6"/>
                    <a:pt x="119" y="9"/>
                    <a:pt x="120" y="10"/>
                  </a:cubicBezTo>
                  <a:cubicBezTo>
                    <a:pt x="120" y="11"/>
                    <a:pt x="121" y="13"/>
                    <a:pt x="121" y="14"/>
                  </a:cubicBezTo>
                  <a:cubicBezTo>
                    <a:pt x="120" y="15"/>
                    <a:pt x="117" y="16"/>
                    <a:pt x="116" y="18"/>
                  </a:cubicBezTo>
                  <a:cubicBezTo>
                    <a:pt x="116" y="19"/>
                    <a:pt x="117" y="21"/>
                    <a:pt x="116" y="23"/>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05" name="Freeform 3135"/>
            <p:cNvSpPr>
              <a:spLocks noChangeAspect="1"/>
            </p:cNvSpPr>
            <p:nvPr/>
          </p:nvSpPr>
          <p:spPr bwMode="auto">
            <a:xfrm>
              <a:off x="33530816" y="17689717"/>
              <a:ext cx="83244" cy="95977"/>
            </a:xfrm>
            <a:custGeom>
              <a:avLst/>
              <a:gdLst>
                <a:gd name="T0" fmla="*/ 9 w 11"/>
                <a:gd name="T1" fmla="*/ 0 h 12"/>
                <a:gd name="T2" fmla="*/ 12 w 11"/>
                <a:gd name="T3" fmla="*/ 4 h 12"/>
                <a:gd name="T4" fmla="*/ 9 w 11"/>
                <a:gd name="T5" fmla="*/ 6 h 12"/>
                <a:gd name="T6" fmla="*/ 13 w 11"/>
                <a:gd name="T7" fmla="*/ 10 h 12"/>
                <a:gd name="T8" fmla="*/ 9 w 11"/>
                <a:gd name="T9" fmla="*/ 13 h 12"/>
                <a:gd name="T10" fmla="*/ 1 w 11"/>
                <a:gd name="T11" fmla="*/ 15 h 12"/>
                <a:gd name="T12" fmla="*/ 1 w 11"/>
                <a:gd name="T13" fmla="*/ 13 h 12"/>
                <a:gd name="T14" fmla="*/ 7 w 11"/>
                <a:gd name="T15" fmla="*/ 1 h 12"/>
                <a:gd name="T16" fmla="*/ 9 w 11"/>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2"/>
                <a:gd name="T29" fmla="*/ 11 w 1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2">
                  <a:moveTo>
                    <a:pt x="8" y="0"/>
                  </a:moveTo>
                  <a:cubicBezTo>
                    <a:pt x="9" y="1"/>
                    <a:pt x="10" y="2"/>
                    <a:pt x="10" y="3"/>
                  </a:cubicBezTo>
                  <a:cubicBezTo>
                    <a:pt x="10" y="4"/>
                    <a:pt x="7" y="4"/>
                    <a:pt x="8" y="5"/>
                  </a:cubicBezTo>
                  <a:cubicBezTo>
                    <a:pt x="8" y="7"/>
                    <a:pt x="11" y="7"/>
                    <a:pt x="11" y="8"/>
                  </a:cubicBezTo>
                  <a:cubicBezTo>
                    <a:pt x="11" y="9"/>
                    <a:pt x="9" y="9"/>
                    <a:pt x="8" y="10"/>
                  </a:cubicBezTo>
                  <a:cubicBezTo>
                    <a:pt x="6" y="11"/>
                    <a:pt x="4" y="12"/>
                    <a:pt x="1" y="12"/>
                  </a:cubicBezTo>
                  <a:cubicBezTo>
                    <a:pt x="1" y="12"/>
                    <a:pt x="0" y="11"/>
                    <a:pt x="1" y="10"/>
                  </a:cubicBezTo>
                  <a:cubicBezTo>
                    <a:pt x="2" y="7"/>
                    <a:pt x="4" y="4"/>
                    <a:pt x="6" y="1"/>
                  </a:cubicBezTo>
                  <a:cubicBezTo>
                    <a:pt x="6" y="0"/>
                    <a:pt x="7" y="0"/>
                    <a:pt x="8"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06" name="Freeform 3138"/>
            <p:cNvSpPr>
              <a:spLocks noChangeAspect="1"/>
            </p:cNvSpPr>
            <p:nvPr/>
          </p:nvSpPr>
          <p:spPr bwMode="auto">
            <a:xfrm>
              <a:off x="15125558" y="4476903"/>
              <a:ext cx="1023899" cy="503876"/>
            </a:xfrm>
            <a:custGeom>
              <a:avLst/>
              <a:gdLst>
                <a:gd name="T0" fmla="*/ 123 w 127"/>
                <a:gd name="T1" fmla="*/ 59 h 68"/>
                <a:gd name="T2" fmla="*/ 92 w 127"/>
                <a:gd name="T3" fmla="*/ 72 h 68"/>
                <a:gd name="T4" fmla="*/ 69 w 127"/>
                <a:gd name="T5" fmla="*/ 80 h 68"/>
                <a:gd name="T6" fmla="*/ 54 w 127"/>
                <a:gd name="T7" fmla="*/ 70 h 68"/>
                <a:gd name="T8" fmla="*/ 46 w 127"/>
                <a:gd name="T9" fmla="*/ 70 h 68"/>
                <a:gd name="T10" fmla="*/ 25 w 127"/>
                <a:gd name="T11" fmla="*/ 69 h 68"/>
                <a:gd name="T12" fmla="*/ 39 w 127"/>
                <a:gd name="T13" fmla="*/ 63 h 68"/>
                <a:gd name="T14" fmla="*/ 35 w 127"/>
                <a:gd name="T15" fmla="*/ 54 h 68"/>
                <a:gd name="T16" fmla="*/ 30 w 127"/>
                <a:gd name="T17" fmla="*/ 46 h 68"/>
                <a:gd name="T18" fmla="*/ 10 w 127"/>
                <a:gd name="T19" fmla="*/ 48 h 68"/>
                <a:gd name="T20" fmla="*/ 19 w 127"/>
                <a:gd name="T21" fmla="*/ 42 h 68"/>
                <a:gd name="T22" fmla="*/ 39 w 127"/>
                <a:gd name="T23" fmla="*/ 40 h 68"/>
                <a:gd name="T24" fmla="*/ 31 w 127"/>
                <a:gd name="T25" fmla="*/ 37 h 68"/>
                <a:gd name="T26" fmla="*/ 37 w 127"/>
                <a:gd name="T27" fmla="*/ 33 h 68"/>
                <a:gd name="T28" fmla="*/ 22 w 127"/>
                <a:gd name="T29" fmla="*/ 28 h 68"/>
                <a:gd name="T30" fmla="*/ 10 w 127"/>
                <a:gd name="T31" fmla="*/ 33 h 68"/>
                <a:gd name="T32" fmla="*/ 5 w 127"/>
                <a:gd name="T33" fmla="*/ 27 h 68"/>
                <a:gd name="T34" fmla="*/ 8 w 127"/>
                <a:gd name="T35" fmla="*/ 22 h 68"/>
                <a:gd name="T36" fmla="*/ 16 w 127"/>
                <a:gd name="T37" fmla="*/ 22 h 68"/>
                <a:gd name="T38" fmla="*/ 16 w 127"/>
                <a:gd name="T39" fmla="*/ 18 h 68"/>
                <a:gd name="T40" fmla="*/ 16 w 127"/>
                <a:gd name="T41" fmla="*/ 7 h 68"/>
                <a:gd name="T42" fmla="*/ 33 w 127"/>
                <a:gd name="T43" fmla="*/ 19 h 68"/>
                <a:gd name="T44" fmla="*/ 24 w 127"/>
                <a:gd name="T45" fmla="*/ 8 h 68"/>
                <a:gd name="T46" fmla="*/ 22 w 127"/>
                <a:gd name="T47" fmla="*/ 4 h 68"/>
                <a:gd name="T48" fmla="*/ 40 w 127"/>
                <a:gd name="T49" fmla="*/ 12 h 68"/>
                <a:gd name="T50" fmla="*/ 45 w 127"/>
                <a:gd name="T51" fmla="*/ 18 h 68"/>
                <a:gd name="T52" fmla="*/ 42 w 127"/>
                <a:gd name="T53" fmla="*/ 22 h 68"/>
                <a:gd name="T54" fmla="*/ 48 w 127"/>
                <a:gd name="T55" fmla="*/ 39 h 68"/>
                <a:gd name="T56" fmla="*/ 54 w 127"/>
                <a:gd name="T57" fmla="*/ 25 h 68"/>
                <a:gd name="T58" fmla="*/ 60 w 127"/>
                <a:gd name="T59" fmla="*/ 25 h 68"/>
                <a:gd name="T60" fmla="*/ 61 w 127"/>
                <a:gd name="T61" fmla="*/ 12 h 68"/>
                <a:gd name="T62" fmla="*/ 73 w 127"/>
                <a:gd name="T63" fmla="*/ 27 h 68"/>
                <a:gd name="T64" fmla="*/ 82 w 127"/>
                <a:gd name="T65" fmla="*/ 11 h 68"/>
                <a:gd name="T66" fmla="*/ 92 w 127"/>
                <a:gd name="T67" fmla="*/ 23 h 68"/>
                <a:gd name="T68" fmla="*/ 95 w 127"/>
                <a:gd name="T69" fmla="*/ 13 h 68"/>
                <a:gd name="T70" fmla="*/ 99 w 127"/>
                <a:gd name="T71" fmla="*/ 17 h 68"/>
                <a:gd name="T72" fmla="*/ 107 w 127"/>
                <a:gd name="T73" fmla="*/ 10 h 68"/>
                <a:gd name="T74" fmla="*/ 113 w 127"/>
                <a:gd name="T75" fmla="*/ 7 h 68"/>
                <a:gd name="T76" fmla="*/ 119 w 127"/>
                <a:gd name="T77" fmla="*/ 4 h 68"/>
                <a:gd name="T78" fmla="*/ 133 w 127"/>
                <a:gd name="T79" fmla="*/ 7 h 68"/>
                <a:gd name="T80" fmla="*/ 133 w 127"/>
                <a:gd name="T81" fmla="*/ 16 h 68"/>
                <a:gd name="T82" fmla="*/ 135 w 127"/>
                <a:gd name="T83" fmla="*/ 24 h 68"/>
                <a:gd name="T84" fmla="*/ 147 w 127"/>
                <a:gd name="T85" fmla="*/ 29 h 68"/>
                <a:gd name="T86" fmla="*/ 145 w 127"/>
                <a:gd name="T87" fmla="*/ 39 h 68"/>
                <a:gd name="T88" fmla="*/ 139 w 127"/>
                <a:gd name="T89" fmla="*/ 55 h 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7"/>
                <a:gd name="T136" fmla="*/ 0 h 68"/>
                <a:gd name="T137" fmla="*/ 127 w 127"/>
                <a:gd name="T138" fmla="*/ 68 h 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7" h="68">
                  <a:moveTo>
                    <a:pt x="115" y="46"/>
                  </a:moveTo>
                  <a:cubicBezTo>
                    <a:pt x="111" y="48"/>
                    <a:pt x="106" y="47"/>
                    <a:pt x="102" y="49"/>
                  </a:cubicBezTo>
                  <a:cubicBezTo>
                    <a:pt x="97" y="51"/>
                    <a:pt x="94" y="56"/>
                    <a:pt x="89" y="58"/>
                  </a:cubicBezTo>
                  <a:cubicBezTo>
                    <a:pt x="85" y="60"/>
                    <a:pt x="80" y="58"/>
                    <a:pt x="76" y="60"/>
                  </a:cubicBezTo>
                  <a:cubicBezTo>
                    <a:pt x="73" y="61"/>
                    <a:pt x="73" y="65"/>
                    <a:pt x="70" y="66"/>
                  </a:cubicBezTo>
                  <a:cubicBezTo>
                    <a:pt x="66" y="68"/>
                    <a:pt x="61" y="67"/>
                    <a:pt x="57" y="66"/>
                  </a:cubicBezTo>
                  <a:cubicBezTo>
                    <a:pt x="53" y="65"/>
                    <a:pt x="48" y="65"/>
                    <a:pt x="45" y="63"/>
                  </a:cubicBezTo>
                  <a:cubicBezTo>
                    <a:pt x="44" y="62"/>
                    <a:pt x="46" y="60"/>
                    <a:pt x="45" y="58"/>
                  </a:cubicBezTo>
                  <a:cubicBezTo>
                    <a:pt x="44" y="58"/>
                    <a:pt x="43" y="59"/>
                    <a:pt x="42" y="59"/>
                  </a:cubicBezTo>
                  <a:cubicBezTo>
                    <a:pt x="40" y="59"/>
                    <a:pt x="39" y="59"/>
                    <a:pt x="38" y="58"/>
                  </a:cubicBezTo>
                  <a:cubicBezTo>
                    <a:pt x="37" y="58"/>
                    <a:pt x="37" y="55"/>
                    <a:pt x="36" y="55"/>
                  </a:cubicBezTo>
                  <a:cubicBezTo>
                    <a:pt x="31" y="55"/>
                    <a:pt x="26" y="57"/>
                    <a:pt x="21" y="57"/>
                  </a:cubicBezTo>
                  <a:cubicBezTo>
                    <a:pt x="20" y="57"/>
                    <a:pt x="20" y="56"/>
                    <a:pt x="21" y="55"/>
                  </a:cubicBezTo>
                  <a:cubicBezTo>
                    <a:pt x="24" y="54"/>
                    <a:pt x="29" y="55"/>
                    <a:pt x="32" y="52"/>
                  </a:cubicBezTo>
                  <a:cubicBezTo>
                    <a:pt x="33" y="50"/>
                    <a:pt x="28" y="49"/>
                    <a:pt x="27" y="47"/>
                  </a:cubicBezTo>
                  <a:cubicBezTo>
                    <a:pt x="27" y="46"/>
                    <a:pt x="29" y="46"/>
                    <a:pt x="29" y="45"/>
                  </a:cubicBezTo>
                  <a:cubicBezTo>
                    <a:pt x="28" y="44"/>
                    <a:pt x="26" y="45"/>
                    <a:pt x="25" y="44"/>
                  </a:cubicBezTo>
                  <a:cubicBezTo>
                    <a:pt x="24" y="42"/>
                    <a:pt x="26" y="39"/>
                    <a:pt x="25" y="38"/>
                  </a:cubicBezTo>
                  <a:cubicBezTo>
                    <a:pt x="23" y="37"/>
                    <a:pt x="21" y="38"/>
                    <a:pt x="19" y="38"/>
                  </a:cubicBezTo>
                  <a:cubicBezTo>
                    <a:pt x="15" y="39"/>
                    <a:pt x="11" y="41"/>
                    <a:pt x="8" y="40"/>
                  </a:cubicBezTo>
                  <a:cubicBezTo>
                    <a:pt x="6" y="39"/>
                    <a:pt x="6" y="36"/>
                    <a:pt x="7" y="35"/>
                  </a:cubicBezTo>
                  <a:cubicBezTo>
                    <a:pt x="10" y="34"/>
                    <a:pt x="13" y="35"/>
                    <a:pt x="16" y="35"/>
                  </a:cubicBezTo>
                  <a:cubicBezTo>
                    <a:pt x="18" y="34"/>
                    <a:pt x="21" y="34"/>
                    <a:pt x="23" y="34"/>
                  </a:cubicBezTo>
                  <a:cubicBezTo>
                    <a:pt x="26" y="34"/>
                    <a:pt x="29" y="34"/>
                    <a:pt x="32" y="33"/>
                  </a:cubicBezTo>
                  <a:cubicBezTo>
                    <a:pt x="33" y="33"/>
                    <a:pt x="33" y="31"/>
                    <a:pt x="32" y="31"/>
                  </a:cubicBezTo>
                  <a:cubicBezTo>
                    <a:pt x="30" y="30"/>
                    <a:pt x="28" y="32"/>
                    <a:pt x="26" y="31"/>
                  </a:cubicBezTo>
                  <a:cubicBezTo>
                    <a:pt x="25" y="31"/>
                    <a:pt x="23" y="30"/>
                    <a:pt x="24" y="29"/>
                  </a:cubicBezTo>
                  <a:cubicBezTo>
                    <a:pt x="26" y="27"/>
                    <a:pt x="30" y="29"/>
                    <a:pt x="31" y="27"/>
                  </a:cubicBezTo>
                  <a:cubicBezTo>
                    <a:pt x="32" y="25"/>
                    <a:pt x="29" y="23"/>
                    <a:pt x="27" y="23"/>
                  </a:cubicBezTo>
                  <a:cubicBezTo>
                    <a:pt x="24" y="22"/>
                    <a:pt x="21" y="22"/>
                    <a:pt x="18" y="23"/>
                  </a:cubicBezTo>
                  <a:cubicBezTo>
                    <a:pt x="15" y="24"/>
                    <a:pt x="14" y="26"/>
                    <a:pt x="12" y="27"/>
                  </a:cubicBezTo>
                  <a:cubicBezTo>
                    <a:pt x="11" y="28"/>
                    <a:pt x="9" y="28"/>
                    <a:pt x="8" y="27"/>
                  </a:cubicBezTo>
                  <a:cubicBezTo>
                    <a:pt x="6" y="27"/>
                    <a:pt x="3" y="27"/>
                    <a:pt x="1" y="25"/>
                  </a:cubicBezTo>
                  <a:cubicBezTo>
                    <a:pt x="0" y="24"/>
                    <a:pt x="2" y="22"/>
                    <a:pt x="4" y="22"/>
                  </a:cubicBezTo>
                  <a:cubicBezTo>
                    <a:pt x="5" y="22"/>
                    <a:pt x="7" y="24"/>
                    <a:pt x="8" y="23"/>
                  </a:cubicBezTo>
                  <a:cubicBezTo>
                    <a:pt x="9" y="22"/>
                    <a:pt x="5" y="19"/>
                    <a:pt x="7" y="18"/>
                  </a:cubicBezTo>
                  <a:cubicBezTo>
                    <a:pt x="8" y="17"/>
                    <a:pt x="10" y="21"/>
                    <a:pt x="11" y="21"/>
                  </a:cubicBezTo>
                  <a:cubicBezTo>
                    <a:pt x="13" y="21"/>
                    <a:pt x="14" y="19"/>
                    <a:pt x="13" y="18"/>
                  </a:cubicBezTo>
                  <a:cubicBezTo>
                    <a:pt x="12" y="17"/>
                    <a:pt x="9" y="18"/>
                    <a:pt x="9" y="17"/>
                  </a:cubicBezTo>
                  <a:cubicBezTo>
                    <a:pt x="9" y="15"/>
                    <a:pt x="13" y="16"/>
                    <a:pt x="13" y="15"/>
                  </a:cubicBezTo>
                  <a:cubicBezTo>
                    <a:pt x="13" y="13"/>
                    <a:pt x="10" y="13"/>
                    <a:pt x="10" y="12"/>
                  </a:cubicBezTo>
                  <a:cubicBezTo>
                    <a:pt x="10" y="10"/>
                    <a:pt x="11" y="6"/>
                    <a:pt x="13" y="6"/>
                  </a:cubicBezTo>
                  <a:cubicBezTo>
                    <a:pt x="16" y="7"/>
                    <a:pt x="18" y="11"/>
                    <a:pt x="21" y="13"/>
                  </a:cubicBezTo>
                  <a:cubicBezTo>
                    <a:pt x="23" y="14"/>
                    <a:pt x="25" y="16"/>
                    <a:pt x="27" y="16"/>
                  </a:cubicBezTo>
                  <a:cubicBezTo>
                    <a:pt x="29" y="15"/>
                    <a:pt x="30" y="12"/>
                    <a:pt x="29" y="10"/>
                  </a:cubicBezTo>
                  <a:cubicBezTo>
                    <a:pt x="27" y="8"/>
                    <a:pt x="22" y="9"/>
                    <a:pt x="20" y="7"/>
                  </a:cubicBezTo>
                  <a:cubicBezTo>
                    <a:pt x="19" y="6"/>
                    <a:pt x="25" y="7"/>
                    <a:pt x="25" y="6"/>
                  </a:cubicBezTo>
                  <a:cubicBezTo>
                    <a:pt x="24" y="4"/>
                    <a:pt x="17" y="5"/>
                    <a:pt x="18" y="3"/>
                  </a:cubicBezTo>
                  <a:cubicBezTo>
                    <a:pt x="20" y="0"/>
                    <a:pt x="24" y="1"/>
                    <a:pt x="27" y="2"/>
                  </a:cubicBezTo>
                  <a:cubicBezTo>
                    <a:pt x="30" y="4"/>
                    <a:pt x="31" y="8"/>
                    <a:pt x="33" y="10"/>
                  </a:cubicBezTo>
                  <a:cubicBezTo>
                    <a:pt x="35" y="11"/>
                    <a:pt x="38" y="11"/>
                    <a:pt x="39" y="13"/>
                  </a:cubicBezTo>
                  <a:cubicBezTo>
                    <a:pt x="40" y="14"/>
                    <a:pt x="37" y="14"/>
                    <a:pt x="37" y="15"/>
                  </a:cubicBezTo>
                  <a:cubicBezTo>
                    <a:pt x="37" y="17"/>
                    <a:pt x="41" y="17"/>
                    <a:pt x="41" y="18"/>
                  </a:cubicBezTo>
                  <a:cubicBezTo>
                    <a:pt x="40" y="20"/>
                    <a:pt x="36" y="17"/>
                    <a:pt x="35" y="18"/>
                  </a:cubicBezTo>
                  <a:cubicBezTo>
                    <a:pt x="35" y="21"/>
                    <a:pt x="39" y="22"/>
                    <a:pt x="39" y="24"/>
                  </a:cubicBezTo>
                  <a:cubicBezTo>
                    <a:pt x="40" y="26"/>
                    <a:pt x="38" y="33"/>
                    <a:pt x="40" y="32"/>
                  </a:cubicBezTo>
                  <a:cubicBezTo>
                    <a:pt x="43" y="30"/>
                    <a:pt x="42" y="25"/>
                    <a:pt x="44" y="21"/>
                  </a:cubicBezTo>
                  <a:cubicBezTo>
                    <a:pt x="44" y="21"/>
                    <a:pt x="45" y="21"/>
                    <a:pt x="45" y="21"/>
                  </a:cubicBezTo>
                  <a:cubicBezTo>
                    <a:pt x="46" y="22"/>
                    <a:pt x="45" y="24"/>
                    <a:pt x="46" y="24"/>
                  </a:cubicBezTo>
                  <a:cubicBezTo>
                    <a:pt x="47" y="23"/>
                    <a:pt x="50" y="22"/>
                    <a:pt x="50" y="21"/>
                  </a:cubicBezTo>
                  <a:cubicBezTo>
                    <a:pt x="50" y="17"/>
                    <a:pt x="46" y="14"/>
                    <a:pt x="46" y="11"/>
                  </a:cubicBezTo>
                  <a:cubicBezTo>
                    <a:pt x="46" y="9"/>
                    <a:pt x="50" y="8"/>
                    <a:pt x="51" y="10"/>
                  </a:cubicBezTo>
                  <a:cubicBezTo>
                    <a:pt x="54" y="12"/>
                    <a:pt x="54" y="18"/>
                    <a:pt x="57" y="21"/>
                  </a:cubicBezTo>
                  <a:cubicBezTo>
                    <a:pt x="58" y="22"/>
                    <a:pt x="60" y="23"/>
                    <a:pt x="61" y="22"/>
                  </a:cubicBezTo>
                  <a:cubicBezTo>
                    <a:pt x="62" y="19"/>
                    <a:pt x="60" y="14"/>
                    <a:pt x="62" y="11"/>
                  </a:cubicBezTo>
                  <a:cubicBezTo>
                    <a:pt x="63" y="9"/>
                    <a:pt x="67" y="7"/>
                    <a:pt x="68" y="9"/>
                  </a:cubicBezTo>
                  <a:cubicBezTo>
                    <a:pt x="71" y="11"/>
                    <a:pt x="70" y="16"/>
                    <a:pt x="72" y="19"/>
                  </a:cubicBezTo>
                  <a:cubicBezTo>
                    <a:pt x="73" y="20"/>
                    <a:pt x="76" y="20"/>
                    <a:pt x="76" y="19"/>
                  </a:cubicBezTo>
                  <a:cubicBezTo>
                    <a:pt x="76" y="15"/>
                    <a:pt x="72" y="12"/>
                    <a:pt x="73" y="9"/>
                  </a:cubicBezTo>
                  <a:cubicBezTo>
                    <a:pt x="74" y="7"/>
                    <a:pt x="78" y="9"/>
                    <a:pt x="79" y="11"/>
                  </a:cubicBezTo>
                  <a:cubicBezTo>
                    <a:pt x="80" y="12"/>
                    <a:pt x="78" y="14"/>
                    <a:pt x="79" y="14"/>
                  </a:cubicBezTo>
                  <a:cubicBezTo>
                    <a:pt x="80" y="15"/>
                    <a:pt x="82" y="15"/>
                    <a:pt x="82" y="14"/>
                  </a:cubicBezTo>
                  <a:cubicBezTo>
                    <a:pt x="84" y="13"/>
                    <a:pt x="84" y="10"/>
                    <a:pt x="85" y="8"/>
                  </a:cubicBezTo>
                  <a:cubicBezTo>
                    <a:pt x="86" y="7"/>
                    <a:pt x="88" y="7"/>
                    <a:pt x="89" y="8"/>
                  </a:cubicBezTo>
                  <a:cubicBezTo>
                    <a:pt x="90" y="8"/>
                    <a:pt x="91" y="10"/>
                    <a:pt x="92" y="10"/>
                  </a:cubicBezTo>
                  <a:cubicBezTo>
                    <a:pt x="93" y="9"/>
                    <a:pt x="94" y="8"/>
                    <a:pt x="94" y="6"/>
                  </a:cubicBezTo>
                  <a:cubicBezTo>
                    <a:pt x="94" y="5"/>
                    <a:pt x="92" y="3"/>
                    <a:pt x="93" y="3"/>
                  </a:cubicBezTo>
                  <a:cubicBezTo>
                    <a:pt x="95" y="2"/>
                    <a:pt x="98" y="2"/>
                    <a:pt x="99" y="3"/>
                  </a:cubicBezTo>
                  <a:cubicBezTo>
                    <a:pt x="102" y="4"/>
                    <a:pt x="102" y="7"/>
                    <a:pt x="105" y="8"/>
                  </a:cubicBezTo>
                  <a:cubicBezTo>
                    <a:pt x="107" y="9"/>
                    <a:pt x="108" y="6"/>
                    <a:pt x="110" y="6"/>
                  </a:cubicBezTo>
                  <a:cubicBezTo>
                    <a:pt x="111" y="6"/>
                    <a:pt x="110" y="8"/>
                    <a:pt x="110" y="9"/>
                  </a:cubicBezTo>
                  <a:cubicBezTo>
                    <a:pt x="110" y="10"/>
                    <a:pt x="109" y="12"/>
                    <a:pt x="110" y="13"/>
                  </a:cubicBezTo>
                  <a:cubicBezTo>
                    <a:pt x="111" y="14"/>
                    <a:pt x="114" y="12"/>
                    <a:pt x="114" y="13"/>
                  </a:cubicBezTo>
                  <a:cubicBezTo>
                    <a:pt x="115" y="15"/>
                    <a:pt x="111" y="18"/>
                    <a:pt x="112" y="20"/>
                  </a:cubicBezTo>
                  <a:cubicBezTo>
                    <a:pt x="113" y="21"/>
                    <a:pt x="116" y="19"/>
                    <a:pt x="117" y="20"/>
                  </a:cubicBezTo>
                  <a:cubicBezTo>
                    <a:pt x="119" y="21"/>
                    <a:pt x="122" y="22"/>
                    <a:pt x="122" y="24"/>
                  </a:cubicBezTo>
                  <a:cubicBezTo>
                    <a:pt x="123" y="26"/>
                    <a:pt x="119" y="28"/>
                    <a:pt x="121" y="29"/>
                  </a:cubicBezTo>
                  <a:cubicBezTo>
                    <a:pt x="127" y="33"/>
                    <a:pt x="127" y="34"/>
                    <a:pt x="120" y="32"/>
                  </a:cubicBezTo>
                  <a:cubicBezTo>
                    <a:pt x="118" y="31"/>
                    <a:pt x="122" y="35"/>
                    <a:pt x="121" y="37"/>
                  </a:cubicBezTo>
                  <a:cubicBezTo>
                    <a:pt x="120" y="41"/>
                    <a:pt x="118" y="44"/>
                    <a:pt x="115" y="46"/>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07" name="Freeform 3139"/>
            <p:cNvSpPr>
              <a:spLocks noChangeAspect="1"/>
            </p:cNvSpPr>
            <p:nvPr/>
          </p:nvSpPr>
          <p:spPr bwMode="auto">
            <a:xfrm>
              <a:off x="16549029" y="3765072"/>
              <a:ext cx="124869" cy="87981"/>
            </a:xfrm>
            <a:custGeom>
              <a:avLst/>
              <a:gdLst>
                <a:gd name="T0" fmla="*/ 4 w 16"/>
                <a:gd name="T1" fmla="*/ 15 h 13"/>
                <a:gd name="T2" fmla="*/ 1 w 16"/>
                <a:gd name="T3" fmla="*/ 13 h 13"/>
                <a:gd name="T4" fmla="*/ 6 w 16"/>
                <a:gd name="T5" fmla="*/ 7 h 13"/>
                <a:gd name="T6" fmla="*/ 12 w 16"/>
                <a:gd name="T7" fmla="*/ 1 h 13"/>
                <a:gd name="T8" fmla="*/ 17 w 16"/>
                <a:gd name="T9" fmla="*/ 1 h 13"/>
                <a:gd name="T10" fmla="*/ 17 w 16"/>
                <a:gd name="T11" fmla="*/ 7 h 13"/>
                <a:gd name="T12" fmla="*/ 7 w 16"/>
                <a:gd name="T13" fmla="*/ 9 h 13"/>
                <a:gd name="T14" fmla="*/ 4 w 16"/>
                <a:gd name="T15" fmla="*/ 15 h 13"/>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3"/>
                <a:gd name="T26" fmla="*/ 16 w 16"/>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3">
                  <a:moveTo>
                    <a:pt x="3" y="13"/>
                  </a:moveTo>
                  <a:cubicBezTo>
                    <a:pt x="2" y="13"/>
                    <a:pt x="0" y="12"/>
                    <a:pt x="1" y="11"/>
                  </a:cubicBezTo>
                  <a:cubicBezTo>
                    <a:pt x="1" y="9"/>
                    <a:pt x="3" y="7"/>
                    <a:pt x="5" y="6"/>
                  </a:cubicBezTo>
                  <a:cubicBezTo>
                    <a:pt x="7" y="4"/>
                    <a:pt x="8" y="2"/>
                    <a:pt x="10" y="1"/>
                  </a:cubicBezTo>
                  <a:cubicBezTo>
                    <a:pt x="12" y="1"/>
                    <a:pt x="13" y="0"/>
                    <a:pt x="14" y="1"/>
                  </a:cubicBezTo>
                  <a:cubicBezTo>
                    <a:pt x="15" y="2"/>
                    <a:pt x="16" y="5"/>
                    <a:pt x="14" y="6"/>
                  </a:cubicBezTo>
                  <a:cubicBezTo>
                    <a:pt x="12" y="8"/>
                    <a:pt x="9" y="7"/>
                    <a:pt x="6" y="8"/>
                  </a:cubicBezTo>
                  <a:cubicBezTo>
                    <a:pt x="5" y="9"/>
                    <a:pt x="4" y="12"/>
                    <a:pt x="3" y="1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08" name="Freeform 3147"/>
            <p:cNvSpPr>
              <a:spLocks noChangeAspect="1"/>
            </p:cNvSpPr>
            <p:nvPr/>
          </p:nvSpPr>
          <p:spPr bwMode="auto">
            <a:xfrm>
              <a:off x="30275976" y="6124505"/>
              <a:ext cx="91566" cy="71980"/>
            </a:xfrm>
            <a:custGeom>
              <a:avLst/>
              <a:gdLst>
                <a:gd name="T0" fmla="*/ 13 w 12"/>
                <a:gd name="T1" fmla="*/ 2 h 10"/>
                <a:gd name="T2" fmla="*/ 11 w 12"/>
                <a:gd name="T3" fmla="*/ 10 h 10"/>
                <a:gd name="T4" fmla="*/ 2 w 12"/>
                <a:gd name="T5" fmla="*/ 10 h 10"/>
                <a:gd name="T6" fmla="*/ 6 w 12"/>
                <a:gd name="T7" fmla="*/ 1 h 10"/>
                <a:gd name="T8" fmla="*/ 13 w 12"/>
                <a:gd name="T9" fmla="*/ 2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1" y="2"/>
                  </a:moveTo>
                  <a:cubicBezTo>
                    <a:pt x="12" y="4"/>
                    <a:pt x="11" y="7"/>
                    <a:pt x="9" y="8"/>
                  </a:cubicBezTo>
                  <a:cubicBezTo>
                    <a:pt x="7" y="9"/>
                    <a:pt x="3" y="10"/>
                    <a:pt x="2" y="8"/>
                  </a:cubicBezTo>
                  <a:cubicBezTo>
                    <a:pt x="0" y="6"/>
                    <a:pt x="3" y="2"/>
                    <a:pt x="5" y="1"/>
                  </a:cubicBezTo>
                  <a:cubicBezTo>
                    <a:pt x="7" y="0"/>
                    <a:pt x="10" y="0"/>
                    <a:pt x="11"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09" name="Freeform 3148"/>
            <p:cNvSpPr>
              <a:spLocks noChangeAspect="1"/>
            </p:cNvSpPr>
            <p:nvPr/>
          </p:nvSpPr>
          <p:spPr bwMode="auto">
            <a:xfrm>
              <a:off x="32565185" y="5596633"/>
              <a:ext cx="91571" cy="87976"/>
            </a:xfrm>
            <a:custGeom>
              <a:avLst/>
              <a:gdLst>
                <a:gd name="T0" fmla="*/ 12 w 12"/>
                <a:gd name="T1" fmla="*/ 1 h 13"/>
                <a:gd name="T2" fmla="*/ 12 w 12"/>
                <a:gd name="T3" fmla="*/ 8 h 13"/>
                <a:gd name="T4" fmla="*/ 0 w 12"/>
                <a:gd name="T5" fmla="*/ 14 h 13"/>
                <a:gd name="T6" fmla="*/ 2 w 12"/>
                <a:gd name="T7" fmla="*/ 3 h 13"/>
                <a:gd name="T8" fmla="*/ 12 w 12"/>
                <a:gd name="T9" fmla="*/ 1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0" y="1"/>
                  </a:moveTo>
                  <a:cubicBezTo>
                    <a:pt x="12" y="2"/>
                    <a:pt x="11" y="5"/>
                    <a:pt x="10" y="7"/>
                  </a:cubicBezTo>
                  <a:cubicBezTo>
                    <a:pt x="8" y="10"/>
                    <a:pt x="4" y="13"/>
                    <a:pt x="0" y="12"/>
                  </a:cubicBezTo>
                  <a:cubicBezTo>
                    <a:pt x="1" y="10"/>
                    <a:pt x="0" y="5"/>
                    <a:pt x="2" y="3"/>
                  </a:cubicBezTo>
                  <a:cubicBezTo>
                    <a:pt x="4" y="1"/>
                    <a:pt x="8" y="0"/>
                    <a:pt x="10"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10" name="Freeform 3226"/>
            <p:cNvSpPr>
              <a:spLocks noChangeAspect="1"/>
            </p:cNvSpPr>
            <p:nvPr/>
          </p:nvSpPr>
          <p:spPr bwMode="auto">
            <a:xfrm>
              <a:off x="31832637" y="7300219"/>
              <a:ext cx="74922" cy="79981"/>
            </a:xfrm>
            <a:custGeom>
              <a:avLst/>
              <a:gdLst>
                <a:gd name="T0" fmla="*/ 5 w 9"/>
                <a:gd name="T1" fmla="*/ 9 h 11"/>
                <a:gd name="T2" fmla="*/ 0 w 9"/>
                <a:gd name="T3" fmla="*/ 13 h 11"/>
                <a:gd name="T4" fmla="*/ 4 w 9"/>
                <a:gd name="T5" fmla="*/ 6 h 11"/>
                <a:gd name="T6" fmla="*/ 10 w 9"/>
                <a:gd name="T7" fmla="*/ 1 h 11"/>
                <a:gd name="T8" fmla="*/ 5 w 9"/>
                <a:gd name="T9" fmla="*/ 9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4" y="7"/>
                  </a:moveTo>
                  <a:cubicBezTo>
                    <a:pt x="3" y="9"/>
                    <a:pt x="1" y="11"/>
                    <a:pt x="0" y="10"/>
                  </a:cubicBezTo>
                  <a:cubicBezTo>
                    <a:pt x="0" y="9"/>
                    <a:pt x="1" y="7"/>
                    <a:pt x="3" y="5"/>
                  </a:cubicBezTo>
                  <a:cubicBezTo>
                    <a:pt x="4" y="3"/>
                    <a:pt x="7" y="0"/>
                    <a:pt x="8" y="1"/>
                  </a:cubicBezTo>
                  <a:cubicBezTo>
                    <a:pt x="9" y="2"/>
                    <a:pt x="6" y="5"/>
                    <a:pt x="4" y="7"/>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11" name="Freeform 3271"/>
            <p:cNvSpPr>
              <a:spLocks noChangeAspect="1"/>
            </p:cNvSpPr>
            <p:nvPr/>
          </p:nvSpPr>
          <p:spPr bwMode="auto">
            <a:xfrm>
              <a:off x="30242679" y="6148497"/>
              <a:ext cx="33298" cy="23997"/>
            </a:xfrm>
            <a:custGeom>
              <a:avLst/>
              <a:gdLst>
                <a:gd name="T0" fmla="*/ 5 w 4"/>
                <a:gd name="T1" fmla="*/ 3 h 3"/>
                <a:gd name="T2" fmla="*/ 3 w 4"/>
                <a:gd name="T3" fmla="*/ 4 h 3"/>
                <a:gd name="T4" fmla="*/ 0 w 4"/>
                <a:gd name="T5" fmla="*/ 3 h 3"/>
                <a:gd name="T6" fmla="*/ 3 w 4"/>
                <a:gd name="T7" fmla="*/ 0 h 3"/>
                <a:gd name="T8" fmla="*/ 5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3"/>
                    <a:pt x="3" y="3"/>
                    <a:pt x="2" y="3"/>
                  </a:cubicBezTo>
                  <a:cubicBezTo>
                    <a:pt x="0" y="3"/>
                    <a:pt x="0" y="2"/>
                    <a:pt x="0" y="2"/>
                  </a:cubicBezTo>
                  <a:cubicBezTo>
                    <a:pt x="0" y="1"/>
                    <a:pt x="0" y="0"/>
                    <a:pt x="2" y="0"/>
                  </a:cubicBezTo>
                  <a:cubicBezTo>
                    <a:pt x="4" y="0"/>
                    <a:pt x="4" y="1"/>
                    <a:pt x="4" y="2"/>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12" name="Freeform 3454"/>
            <p:cNvSpPr>
              <a:spLocks noChangeAspect="1"/>
            </p:cNvSpPr>
            <p:nvPr/>
          </p:nvSpPr>
          <p:spPr bwMode="auto">
            <a:xfrm>
              <a:off x="32948108" y="6108509"/>
              <a:ext cx="133190" cy="111973"/>
            </a:xfrm>
            <a:custGeom>
              <a:avLst/>
              <a:gdLst>
                <a:gd name="T0" fmla="*/ 4 w 16"/>
                <a:gd name="T1" fmla="*/ 0 h 15"/>
                <a:gd name="T2" fmla="*/ 8 w 16"/>
                <a:gd name="T3" fmla="*/ 1 h 15"/>
                <a:gd name="T4" fmla="*/ 8 w 16"/>
                <a:gd name="T5" fmla="*/ 5 h 15"/>
                <a:gd name="T6" fmla="*/ 19 w 16"/>
                <a:gd name="T7" fmla="*/ 14 h 15"/>
                <a:gd name="T8" fmla="*/ 18 w 16"/>
                <a:gd name="T9" fmla="*/ 17 h 15"/>
                <a:gd name="T10" fmla="*/ 8 w 16"/>
                <a:gd name="T11" fmla="*/ 10 h 15"/>
                <a:gd name="T12" fmla="*/ 0 w 16"/>
                <a:gd name="T13" fmla="*/ 4 h 15"/>
                <a:gd name="T14" fmla="*/ 4 w 16"/>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5"/>
                <a:gd name="T26" fmla="*/ 16 w 16"/>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5">
                  <a:moveTo>
                    <a:pt x="3" y="0"/>
                  </a:moveTo>
                  <a:cubicBezTo>
                    <a:pt x="4" y="0"/>
                    <a:pt x="6" y="0"/>
                    <a:pt x="7" y="1"/>
                  </a:cubicBezTo>
                  <a:cubicBezTo>
                    <a:pt x="7" y="2"/>
                    <a:pt x="6" y="3"/>
                    <a:pt x="7" y="4"/>
                  </a:cubicBezTo>
                  <a:cubicBezTo>
                    <a:pt x="9" y="7"/>
                    <a:pt x="13" y="9"/>
                    <a:pt x="16" y="12"/>
                  </a:cubicBezTo>
                  <a:cubicBezTo>
                    <a:pt x="16" y="13"/>
                    <a:pt x="16" y="15"/>
                    <a:pt x="15" y="14"/>
                  </a:cubicBezTo>
                  <a:cubicBezTo>
                    <a:pt x="12" y="13"/>
                    <a:pt x="10" y="10"/>
                    <a:pt x="7" y="8"/>
                  </a:cubicBezTo>
                  <a:cubicBezTo>
                    <a:pt x="5" y="6"/>
                    <a:pt x="2" y="6"/>
                    <a:pt x="0" y="3"/>
                  </a:cubicBezTo>
                  <a:cubicBezTo>
                    <a:pt x="0" y="2"/>
                    <a:pt x="2" y="1"/>
                    <a:pt x="3"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13" name="Freeform 3455"/>
            <p:cNvSpPr>
              <a:spLocks noChangeAspect="1"/>
            </p:cNvSpPr>
            <p:nvPr/>
          </p:nvSpPr>
          <p:spPr bwMode="auto">
            <a:xfrm>
              <a:off x="33131245" y="6188490"/>
              <a:ext cx="74922" cy="47988"/>
            </a:xfrm>
            <a:custGeom>
              <a:avLst/>
              <a:gdLst>
                <a:gd name="T0" fmla="*/ 4 w 9"/>
                <a:gd name="T1" fmla="*/ 0 h 7"/>
                <a:gd name="T2" fmla="*/ 0 w 9"/>
                <a:gd name="T3" fmla="*/ 2 h 7"/>
                <a:gd name="T4" fmla="*/ 9 w 9"/>
                <a:gd name="T5" fmla="*/ 7 h 7"/>
                <a:gd name="T6" fmla="*/ 11 w 9"/>
                <a:gd name="T7" fmla="*/ 6 h 7"/>
                <a:gd name="T8" fmla="*/ 4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3" y="0"/>
                  </a:moveTo>
                  <a:cubicBezTo>
                    <a:pt x="2" y="0"/>
                    <a:pt x="0" y="1"/>
                    <a:pt x="0" y="2"/>
                  </a:cubicBezTo>
                  <a:cubicBezTo>
                    <a:pt x="2" y="4"/>
                    <a:pt x="5" y="5"/>
                    <a:pt x="7" y="6"/>
                  </a:cubicBezTo>
                  <a:cubicBezTo>
                    <a:pt x="8" y="7"/>
                    <a:pt x="9" y="6"/>
                    <a:pt x="9" y="5"/>
                  </a:cubicBezTo>
                  <a:cubicBezTo>
                    <a:pt x="7" y="3"/>
                    <a:pt x="5" y="1"/>
                    <a:pt x="3"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14" name="Freeform 3456"/>
            <p:cNvSpPr>
              <a:spLocks noChangeAspect="1"/>
            </p:cNvSpPr>
            <p:nvPr/>
          </p:nvSpPr>
          <p:spPr bwMode="auto">
            <a:xfrm>
              <a:off x="32190589" y="6732359"/>
              <a:ext cx="74917" cy="103972"/>
            </a:xfrm>
            <a:custGeom>
              <a:avLst/>
              <a:gdLst>
                <a:gd name="T0" fmla="*/ 11 w 10"/>
                <a:gd name="T1" fmla="*/ 0 h 14"/>
                <a:gd name="T2" fmla="*/ 7 w 10"/>
                <a:gd name="T3" fmla="*/ 0 h 14"/>
                <a:gd name="T4" fmla="*/ 4 w 10"/>
                <a:gd name="T5" fmla="*/ 9 h 14"/>
                <a:gd name="T6" fmla="*/ 0 w 10"/>
                <a:gd name="T7" fmla="*/ 11 h 14"/>
                <a:gd name="T8" fmla="*/ 4 w 10"/>
                <a:gd name="T9" fmla="*/ 17 h 14"/>
                <a:gd name="T10" fmla="*/ 10 w 10"/>
                <a:gd name="T11" fmla="*/ 10 h 14"/>
                <a:gd name="T12" fmla="*/ 12 w 10"/>
                <a:gd name="T13" fmla="*/ 5 h 14"/>
                <a:gd name="T14" fmla="*/ 11 w 10"/>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4"/>
                <a:gd name="T26" fmla="*/ 10 w 10"/>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4">
                  <a:moveTo>
                    <a:pt x="9" y="0"/>
                  </a:moveTo>
                  <a:cubicBezTo>
                    <a:pt x="8" y="0"/>
                    <a:pt x="7" y="0"/>
                    <a:pt x="6" y="0"/>
                  </a:cubicBezTo>
                  <a:cubicBezTo>
                    <a:pt x="5" y="2"/>
                    <a:pt x="5" y="5"/>
                    <a:pt x="3" y="7"/>
                  </a:cubicBezTo>
                  <a:cubicBezTo>
                    <a:pt x="3" y="8"/>
                    <a:pt x="0" y="8"/>
                    <a:pt x="0" y="9"/>
                  </a:cubicBezTo>
                  <a:cubicBezTo>
                    <a:pt x="0" y="11"/>
                    <a:pt x="1" y="14"/>
                    <a:pt x="3" y="14"/>
                  </a:cubicBezTo>
                  <a:cubicBezTo>
                    <a:pt x="6" y="13"/>
                    <a:pt x="6" y="10"/>
                    <a:pt x="8" y="8"/>
                  </a:cubicBezTo>
                  <a:cubicBezTo>
                    <a:pt x="9" y="6"/>
                    <a:pt x="10" y="5"/>
                    <a:pt x="10" y="4"/>
                  </a:cubicBezTo>
                  <a:cubicBezTo>
                    <a:pt x="10" y="2"/>
                    <a:pt x="10" y="1"/>
                    <a:pt x="9"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15" name="Freeform 3457"/>
            <p:cNvSpPr>
              <a:spLocks noChangeAspect="1"/>
            </p:cNvSpPr>
            <p:nvPr/>
          </p:nvSpPr>
          <p:spPr bwMode="auto">
            <a:xfrm>
              <a:off x="31616203" y="7380200"/>
              <a:ext cx="158166" cy="151966"/>
            </a:xfrm>
            <a:custGeom>
              <a:avLst/>
              <a:gdLst>
                <a:gd name="T0" fmla="*/ 23 w 20"/>
                <a:gd name="T1" fmla="*/ 0 h 20"/>
                <a:gd name="T2" fmla="*/ 23 w 20"/>
                <a:gd name="T3" fmla="*/ 4 h 20"/>
                <a:gd name="T4" fmla="*/ 19 w 20"/>
                <a:gd name="T5" fmla="*/ 4 h 20"/>
                <a:gd name="T6" fmla="*/ 12 w 20"/>
                <a:gd name="T7" fmla="*/ 12 h 20"/>
                <a:gd name="T8" fmla="*/ 8 w 20"/>
                <a:gd name="T9" fmla="*/ 13 h 20"/>
                <a:gd name="T10" fmla="*/ 1 w 20"/>
                <a:gd name="T11" fmla="*/ 24 h 20"/>
                <a:gd name="T12" fmla="*/ 0 w 20"/>
                <a:gd name="T13" fmla="*/ 20 h 20"/>
                <a:gd name="T14" fmla="*/ 5 w 20"/>
                <a:gd name="T15" fmla="*/ 14 h 20"/>
                <a:gd name="T16" fmla="*/ 10 w 20"/>
                <a:gd name="T17" fmla="*/ 4 h 20"/>
                <a:gd name="T18" fmla="*/ 16 w 20"/>
                <a:gd name="T19" fmla="*/ 6 h 20"/>
                <a:gd name="T20" fmla="*/ 23 w 20"/>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0"/>
                <a:gd name="T35" fmla="*/ 20 w 20"/>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0">
                  <a:moveTo>
                    <a:pt x="19" y="0"/>
                  </a:moveTo>
                  <a:cubicBezTo>
                    <a:pt x="20" y="0"/>
                    <a:pt x="20" y="2"/>
                    <a:pt x="19" y="3"/>
                  </a:cubicBezTo>
                  <a:cubicBezTo>
                    <a:pt x="19" y="4"/>
                    <a:pt x="17" y="3"/>
                    <a:pt x="16" y="3"/>
                  </a:cubicBezTo>
                  <a:cubicBezTo>
                    <a:pt x="14" y="5"/>
                    <a:pt x="12" y="8"/>
                    <a:pt x="10" y="10"/>
                  </a:cubicBezTo>
                  <a:cubicBezTo>
                    <a:pt x="9" y="11"/>
                    <a:pt x="8" y="10"/>
                    <a:pt x="7" y="11"/>
                  </a:cubicBezTo>
                  <a:cubicBezTo>
                    <a:pt x="5" y="13"/>
                    <a:pt x="4" y="17"/>
                    <a:pt x="1" y="20"/>
                  </a:cubicBezTo>
                  <a:cubicBezTo>
                    <a:pt x="0" y="20"/>
                    <a:pt x="0" y="18"/>
                    <a:pt x="0" y="17"/>
                  </a:cubicBezTo>
                  <a:cubicBezTo>
                    <a:pt x="1" y="15"/>
                    <a:pt x="3" y="13"/>
                    <a:pt x="4" y="12"/>
                  </a:cubicBezTo>
                  <a:cubicBezTo>
                    <a:pt x="5" y="9"/>
                    <a:pt x="5" y="5"/>
                    <a:pt x="8" y="3"/>
                  </a:cubicBezTo>
                  <a:cubicBezTo>
                    <a:pt x="9" y="2"/>
                    <a:pt x="12" y="5"/>
                    <a:pt x="13" y="5"/>
                  </a:cubicBezTo>
                  <a:cubicBezTo>
                    <a:pt x="16" y="4"/>
                    <a:pt x="16" y="0"/>
                    <a:pt x="19" y="0"/>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16" name="Freeform 3458"/>
            <p:cNvSpPr>
              <a:spLocks noChangeAspect="1"/>
            </p:cNvSpPr>
            <p:nvPr/>
          </p:nvSpPr>
          <p:spPr bwMode="auto">
            <a:xfrm>
              <a:off x="31491339" y="7508169"/>
              <a:ext cx="91566" cy="103977"/>
            </a:xfrm>
            <a:custGeom>
              <a:avLst/>
              <a:gdLst>
                <a:gd name="T0" fmla="*/ 9 w 11"/>
                <a:gd name="T1" fmla="*/ 1 h 13"/>
                <a:gd name="T2" fmla="*/ 14 w 11"/>
                <a:gd name="T3" fmla="*/ 2 h 13"/>
                <a:gd name="T4" fmla="*/ 10 w 11"/>
                <a:gd name="T5" fmla="*/ 7 h 13"/>
                <a:gd name="T6" fmla="*/ 4 w 11"/>
                <a:gd name="T7" fmla="*/ 16 h 13"/>
                <a:gd name="T8" fmla="*/ 0 w 11"/>
                <a:gd name="T9" fmla="*/ 14 h 13"/>
                <a:gd name="T10" fmla="*/ 8 w 11"/>
                <a:gd name="T11" fmla="*/ 4 h 13"/>
                <a:gd name="T12" fmla="*/ 9 w 11"/>
                <a:gd name="T13" fmla="*/ 1 h 13"/>
                <a:gd name="T14" fmla="*/ 0 60000 65536"/>
                <a:gd name="T15" fmla="*/ 0 60000 65536"/>
                <a:gd name="T16" fmla="*/ 0 60000 65536"/>
                <a:gd name="T17" fmla="*/ 0 60000 65536"/>
                <a:gd name="T18" fmla="*/ 0 60000 65536"/>
                <a:gd name="T19" fmla="*/ 0 60000 65536"/>
                <a:gd name="T20" fmla="*/ 0 60000 65536"/>
                <a:gd name="T21" fmla="*/ 0 w 11"/>
                <a:gd name="T22" fmla="*/ 0 h 13"/>
                <a:gd name="T23" fmla="*/ 11 w 1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
                  <a:moveTo>
                    <a:pt x="7" y="1"/>
                  </a:moveTo>
                  <a:cubicBezTo>
                    <a:pt x="9" y="0"/>
                    <a:pt x="11" y="1"/>
                    <a:pt x="11" y="2"/>
                  </a:cubicBezTo>
                  <a:cubicBezTo>
                    <a:pt x="11" y="4"/>
                    <a:pt x="9" y="4"/>
                    <a:pt x="8" y="6"/>
                  </a:cubicBezTo>
                  <a:cubicBezTo>
                    <a:pt x="6" y="8"/>
                    <a:pt x="5" y="11"/>
                    <a:pt x="3" y="13"/>
                  </a:cubicBezTo>
                  <a:cubicBezTo>
                    <a:pt x="2" y="13"/>
                    <a:pt x="0" y="12"/>
                    <a:pt x="0" y="11"/>
                  </a:cubicBezTo>
                  <a:cubicBezTo>
                    <a:pt x="1" y="8"/>
                    <a:pt x="4" y="6"/>
                    <a:pt x="6" y="3"/>
                  </a:cubicBezTo>
                  <a:cubicBezTo>
                    <a:pt x="6" y="2"/>
                    <a:pt x="7" y="1"/>
                    <a:pt x="7"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17" name="Freeform 3459"/>
            <p:cNvSpPr>
              <a:spLocks noChangeAspect="1"/>
            </p:cNvSpPr>
            <p:nvPr/>
          </p:nvSpPr>
          <p:spPr bwMode="auto">
            <a:xfrm>
              <a:off x="30792089" y="6236478"/>
              <a:ext cx="83244" cy="95977"/>
            </a:xfrm>
            <a:custGeom>
              <a:avLst/>
              <a:gdLst>
                <a:gd name="T0" fmla="*/ 6 w 11"/>
                <a:gd name="T1" fmla="*/ 1 h 13"/>
                <a:gd name="T2" fmla="*/ 8 w 11"/>
                <a:gd name="T3" fmla="*/ 7 h 13"/>
                <a:gd name="T4" fmla="*/ 12 w 11"/>
                <a:gd name="T5" fmla="*/ 7 h 13"/>
                <a:gd name="T6" fmla="*/ 12 w 11"/>
                <a:gd name="T7" fmla="*/ 15 h 13"/>
                <a:gd name="T8" fmla="*/ 7 w 11"/>
                <a:gd name="T9" fmla="*/ 15 h 13"/>
                <a:gd name="T10" fmla="*/ 7 w 11"/>
                <a:gd name="T11" fmla="*/ 10 h 13"/>
                <a:gd name="T12" fmla="*/ 0 w 11"/>
                <a:gd name="T13" fmla="*/ 4 h 13"/>
                <a:gd name="T14" fmla="*/ 4 w 11"/>
                <a:gd name="T15" fmla="*/ 4 h 13"/>
                <a:gd name="T16" fmla="*/ 6 w 11"/>
                <a:gd name="T17" fmla="*/ 1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5" y="1"/>
                  </a:moveTo>
                  <a:cubicBezTo>
                    <a:pt x="7" y="2"/>
                    <a:pt x="6" y="4"/>
                    <a:pt x="7" y="6"/>
                  </a:cubicBezTo>
                  <a:cubicBezTo>
                    <a:pt x="7" y="6"/>
                    <a:pt x="9" y="5"/>
                    <a:pt x="10" y="6"/>
                  </a:cubicBezTo>
                  <a:cubicBezTo>
                    <a:pt x="11" y="8"/>
                    <a:pt x="11" y="11"/>
                    <a:pt x="10" y="12"/>
                  </a:cubicBezTo>
                  <a:cubicBezTo>
                    <a:pt x="9" y="13"/>
                    <a:pt x="7" y="12"/>
                    <a:pt x="6" y="12"/>
                  </a:cubicBezTo>
                  <a:cubicBezTo>
                    <a:pt x="6" y="11"/>
                    <a:pt x="7" y="9"/>
                    <a:pt x="6" y="8"/>
                  </a:cubicBezTo>
                  <a:cubicBezTo>
                    <a:pt x="5" y="6"/>
                    <a:pt x="1" y="5"/>
                    <a:pt x="0" y="3"/>
                  </a:cubicBezTo>
                  <a:cubicBezTo>
                    <a:pt x="0" y="2"/>
                    <a:pt x="2" y="3"/>
                    <a:pt x="3" y="3"/>
                  </a:cubicBezTo>
                  <a:cubicBezTo>
                    <a:pt x="4" y="2"/>
                    <a:pt x="5" y="0"/>
                    <a:pt x="5" y="1"/>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18" name="Freeform 3460"/>
            <p:cNvSpPr>
              <a:spLocks noChangeAspect="1"/>
            </p:cNvSpPr>
            <p:nvPr/>
          </p:nvSpPr>
          <p:spPr bwMode="auto">
            <a:xfrm>
              <a:off x="30792089" y="6340451"/>
              <a:ext cx="474488" cy="1015758"/>
            </a:xfrm>
            <a:custGeom>
              <a:avLst/>
              <a:gdLst>
                <a:gd name="T0" fmla="*/ 13 w 58"/>
                <a:gd name="T1" fmla="*/ 1 h 138"/>
                <a:gd name="T2" fmla="*/ 22 w 58"/>
                <a:gd name="T3" fmla="*/ 18 h 138"/>
                <a:gd name="T4" fmla="*/ 27 w 58"/>
                <a:gd name="T5" fmla="*/ 31 h 138"/>
                <a:gd name="T6" fmla="*/ 29 w 58"/>
                <a:gd name="T7" fmla="*/ 47 h 138"/>
                <a:gd name="T8" fmla="*/ 31 w 58"/>
                <a:gd name="T9" fmla="*/ 45 h 138"/>
                <a:gd name="T10" fmla="*/ 46 w 58"/>
                <a:gd name="T11" fmla="*/ 73 h 138"/>
                <a:gd name="T12" fmla="*/ 60 w 58"/>
                <a:gd name="T13" fmla="*/ 93 h 138"/>
                <a:gd name="T14" fmla="*/ 65 w 58"/>
                <a:gd name="T15" fmla="*/ 103 h 138"/>
                <a:gd name="T16" fmla="*/ 70 w 58"/>
                <a:gd name="T17" fmla="*/ 106 h 138"/>
                <a:gd name="T18" fmla="*/ 69 w 58"/>
                <a:gd name="T19" fmla="*/ 111 h 138"/>
                <a:gd name="T20" fmla="*/ 68 w 58"/>
                <a:gd name="T21" fmla="*/ 108 h 138"/>
                <a:gd name="T22" fmla="*/ 63 w 58"/>
                <a:gd name="T23" fmla="*/ 103 h 138"/>
                <a:gd name="T24" fmla="*/ 57 w 58"/>
                <a:gd name="T25" fmla="*/ 96 h 138"/>
                <a:gd name="T26" fmla="*/ 47 w 58"/>
                <a:gd name="T27" fmla="*/ 93 h 138"/>
                <a:gd name="T28" fmla="*/ 41 w 58"/>
                <a:gd name="T29" fmla="*/ 97 h 138"/>
                <a:gd name="T30" fmla="*/ 41 w 58"/>
                <a:gd name="T31" fmla="*/ 118 h 138"/>
                <a:gd name="T32" fmla="*/ 40 w 58"/>
                <a:gd name="T33" fmla="*/ 124 h 138"/>
                <a:gd name="T34" fmla="*/ 51 w 58"/>
                <a:gd name="T35" fmla="*/ 132 h 138"/>
                <a:gd name="T36" fmla="*/ 56 w 58"/>
                <a:gd name="T37" fmla="*/ 144 h 138"/>
                <a:gd name="T38" fmla="*/ 62 w 58"/>
                <a:gd name="T39" fmla="*/ 147 h 138"/>
                <a:gd name="T40" fmla="*/ 64 w 58"/>
                <a:gd name="T41" fmla="*/ 158 h 138"/>
                <a:gd name="T42" fmla="*/ 63 w 58"/>
                <a:gd name="T43" fmla="*/ 159 h 138"/>
                <a:gd name="T44" fmla="*/ 60 w 58"/>
                <a:gd name="T45" fmla="*/ 153 h 138"/>
                <a:gd name="T46" fmla="*/ 52 w 58"/>
                <a:gd name="T47" fmla="*/ 150 h 138"/>
                <a:gd name="T48" fmla="*/ 49 w 58"/>
                <a:gd name="T49" fmla="*/ 153 h 138"/>
                <a:gd name="T50" fmla="*/ 48 w 58"/>
                <a:gd name="T51" fmla="*/ 164 h 138"/>
                <a:gd name="T52" fmla="*/ 46 w 58"/>
                <a:gd name="T53" fmla="*/ 165 h 138"/>
                <a:gd name="T54" fmla="*/ 42 w 58"/>
                <a:gd name="T55" fmla="*/ 156 h 138"/>
                <a:gd name="T56" fmla="*/ 40 w 58"/>
                <a:gd name="T57" fmla="*/ 150 h 138"/>
                <a:gd name="T58" fmla="*/ 40 w 58"/>
                <a:gd name="T59" fmla="*/ 141 h 138"/>
                <a:gd name="T60" fmla="*/ 35 w 58"/>
                <a:gd name="T61" fmla="*/ 132 h 138"/>
                <a:gd name="T62" fmla="*/ 35 w 58"/>
                <a:gd name="T63" fmla="*/ 120 h 138"/>
                <a:gd name="T64" fmla="*/ 28 w 58"/>
                <a:gd name="T65" fmla="*/ 113 h 138"/>
                <a:gd name="T66" fmla="*/ 28 w 58"/>
                <a:gd name="T67" fmla="*/ 107 h 138"/>
                <a:gd name="T68" fmla="*/ 27 w 58"/>
                <a:gd name="T69" fmla="*/ 91 h 138"/>
                <a:gd name="T70" fmla="*/ 19 w 58"/>
                <a:gd name="T71" fmla="*/ 61 h 138"/>
                <a:gd name="T72" fmla="*/ 19 w 58"/>
                <a:gd name="T73" fmla="*/ 52 h 138"/>
                <a:gd name="T74" fmla="*/ 10 w 58"/>
                <a:gd name="T75" fmla="*/ 42 h 138"/>
                <a:gd name="T76" fmla="*/ 8 w 58"/>
                <a:gd name="T77" fmla="*/ 38 h 138"/>
                <a:gd name="T78" fmla="*/ 5 w 58"/>
                <a:gd name="T79" fmla="*/ 36 h 138"/>
                <a:gd name="T80" fmla="*/ 4 w 58"/>
                <a:gd name="T81" fmla="*/ 18 h 138"/>
                <a:gd name="T82" fmla="*/ 0 w 58"/>
                <a:gd name="T83" fmla="*/ 7 h 138"/>
                <a:gd name="T84" fmla="*/ 4 w 58"/>
                <a:gd name="T85" fmla="*/ 4 h 138"/>
                <a:gd name="T86" fmla="*/ 8 w 58"/>
                <a:gd name="T87" fmla="*/ 7 h 138"/>
                <a:gd name="T88" fmla="*/ 10 w 58"/>
                <a:gd name="T89" fmla="*/ 1 h 138"/>
                <a:gd name="T90" fmla="*/ 13 w 58"/>
                <a:gd name="T91" fmla="*/ 1 h 1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
                <a:gd name="T139" fmla="*/ 0 h 138"/>
                <a:gd name="T140" fmla="*/ 58 w 58"/>
                <a:gd name="T141" fmla="*/ 138 h 1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 h="138">
                  <a:moveTo>
                    <a:pt x="11" y="1"/>
                  </a:moveTo>
                  <a:cubicBezTo>
                    <a:pt x="14" y="5"/>
                    <a:pt x="16" y="10"/>
                    <a:pt x="18" y="15"/>
                  </a:cubicBezTo>
                  <a:cubicBezTo>
                    <a:pt x="19" y="19"/>
                    <a:pt x="21" y="22"/>
                    <a:pt x="22" y="26"/>
                  </a:cubicBezTo>
                  <a:cubicBezTo>
                    <a:pt x="23" y="30"/>
                    <a:pt x="22" y="35"/>
                    <a:pt x="24" y="39"/>
                  </a:cubicBezTo>
                  <a:cubicBezTo>
                    <a:pt x="24" y="39"/>
                    <a:pt x="25" y="36"/>
                    <a:pt x="26" y="37"/>
                  </a:cubicBezTo>
                  <a:cubicBezTo>
                    <a:pt x="31" y="44"/>
                    <a:pt x="34" y="53"/>
                    <a:pt x="38" y="61"/>
                  </a:cubicBezTo>
                  <a:cubicBezTo>
                    <a:pt x="41" y="66"/>
                    <a:pt x="46" y="71"/>
                    <a:pt x="50" y="77"/>
                  </a:cubicBezTo>
                  <a:cubicBezTo>
                    <a:pt x="51" y="80"/>
                    <a:pt x="52" y="83"/>
                    <a:pt x="54" y="86"/>
                  </a:cubicBezTo>
                  <a:cubicBezTo>
                    <a:pt x="55" y="87"/>
                    <a:pt x="57" y="86"/>
                    <a:pt x="58" y="88"/>
                  </a:cubicBezTo>
                  <a:cubicBezTo>
                    <a:pt x="58" y="89"/>
                    <a:pt x="58" y="91"/>
                    <a:pt x="57" y="92"/>
                  </a:cubicBezTo>
                  <a:cubicBezTo>
                    <a:pt x="57" y="92"/>
                    <a:pt x="56" y="90"/>
                    <a:pt x="56" y="90"/>
                  </a:cubicBezTo>
                  <a:cubicBezTo>
                    <a:pt x="55" y="88"/>
                    <a:pt x="53" y="87"/>
                    <a:pt x="52" y="86"/>
                  </a:cubicBezTo>
                  <a:cubicBezTo>
                    <a:pt x="50" y="84"/>
                    <a:pt x="49" y="81"/>
                    <a:pt x="47" y="80"/>
                  </a:cubicBezTo>
                  <a:cubicBezTo>
                    <a:pt x="45" y="78"/>
                    <a:pt x="42" y="77"/>
                    <a:pt x="39" y="77"/>
                  </a:cubicBezTo>
                  <a:cubicBezTo>
                    <a:pt x="37" y="78"/>
                    <a:pt x="35" y="79"/>
                    <a:pt x="34" y="81"/>
                  </a:cubicBezTo>
                  <a:cubicBezTo>
                    <a:pt x="33" y="86"/>
                    <a:pt x="34" y="92"/>
                    <a:pt x="34" y="98"/>
                  </a:cubicBezTo>
                  <a:cubicBezTo>
                    <a:pt x="33" y="99"/>
                    <a:pt x="32" y="101"/>
                    <a:pt x="33" y="103"/>
                  </a:cubicBezTo>
                  <a:cubicBezTo>
                    <a:pt x="35" y="106"/>
                    <a:pt x="40" y="107"/>
                    <a:pt x="42" y="110"/>
                  </a:cubicBezTo>
                  <a:cubicBezTo>
                    <a:pt x="44" y="112"/>
                    <a:pt x="44" y="117"/>
                    <a:pt x="46" y="120"/>
                  </a:cubicBezTo>
                  <a:cubicBezTo>
                    <a:pt x="47" y="121"/>
                    <a:pt x="50" y="120"/>
                    <a:pt x="51" y="122"/>
                  </a:cubicBezTo>
                  <a:cubicBezTo>
                    <a:pt x="52" y="124"/>
                    <a:pt x="53" y="128"/>
                    <a:pt x="53" y="131"/>
                  </a:cubicBezTo>
                  <a:cubicBezTo>
                    <a:pt x="53" y="132"/>
                    <a:pt x="52" y="132"/>
                    <a:pt x="52" y="132"/>
                  </a:cubicBezTo>
                  <a:cubicBezTo>
                    <a:pt x="51" y="131"/>
                    <a:pt x="51" y="128"/>
                    <a:pt x="50" y="127"/>
                  </a:cubicBezTo>
                  <a:cubicBezTo>
                    <a:pt x="48" y="125"/>
                    <a:pt x="46" y="125"/>
                    <a:pt x="43" y="125"/>
                  </a:cubicBezTo>
                  <a:cubicBezTo>
                    <a:pt x="42" y="125"/>
                    <a:pt x="41" y="126"/>
                    <a:pt x="41" y="127"/>
                  </a:cubicBezTo>
                  <a:cubicBezTo>
                    <a:pt x="40" y="130"/>
                    <a:pt x="40" y="133"/>
                    <a:pt x="40" y="136"/>
                  </a:cubicBezTo>
                  <a:cubicBezTo>
                    <a:pt x="39" y="136"/>
                    <a:pt x="38" y="138"/>
                    <a:pt x="38" y="137"/>
                  </a:cubicBezTo>
                  <a:cubicBezTo>
                    <a:pt x="36" y="135"/>
                    <a:pt x="36" y="133"/>
                    <a:pt x="35" y="130"/>
                  </a:cubicBezTo>
                  <a:cubicBezTo>
                    <a:pt x="34" y="129"/>
                    <a:pt x="33" y="127"/>
                    <a:pt x="33" y="125"/>
                  </a:cubicBezTo>
                  <a:cubicBezTo>
                    <a:pt x="32" y="122"/>
                    <a:pt x="33" y="120"/>
                    <a:pt x="33" y="117"/>
                  </a:cubicBezTo>
                  <a:cubicBezTo>
                    <a:pt x="32" y="115"/>
                    <a:pt x="29" y="113"/>
                    <a:pt x="29" y="110"/>
                  </a:cubicBezTo>
                  <a:cubicBezTo>
                    <a:pt x="28" y="107"/>
                    <a:pt x="30" y="103"/>
                    <a:pt x="29" y="100"/>
                  </a:cubicBezTo>
                  <a:cubicBezTo>
                    <a:pt x="28" y="98"/>
                    <a:pt x="25" y="97"/>
                    <a:pt x="23" y="94"/>
                  </a:cubicBezTo>
                  <a:cubicBezTo>
                    <a:pt x="22" y="93"/>
                    <a:pt x="23" y="91"/>
                    <a:pt x="23" y="89"/>
                  </a:cubicBezTo>
                  <a:cubicBezTo>
                    <a:pt x="22" y="85"/>
                    <a:pt x="23" y="80"/>
                    <a:pt x="22" y="76"/>
                  </a:cubicBezTo>
                  <a:cubicBezTo>
                    <a:pt x="21" y="68"/>
                    <a:pt x="17" y="60"/>
                    <a:pt x="16" y="51"/>
                  </a:cubicBezTo>
                  <a:cubicBezTo>
                    <a:pt x="15" y="49"/>
                    <a:pt x="17" y="46"/>
                    <a:pt x="16" y="43"/>
                  </a:cubicBezTo>
                  <a:cubicBezTo>
                    <a:pt x="14" y="40"/>
                    <a:pt x="10" y="38"/>
                    <a:pt x="8" y="35"/>
                  </a:cubicBezTo>
                  <a:cubicBezTo>
                    <a:pt x="7" y="34"/>
                    <a:pt x="8" y="33"/>
                    <a:pt x="7" y="32"/>
                  </a:cubicBezTo>
                  <a:cubicBezTo>
                    <a:pt x="7" y="31"/>
                    <a:pt x="5" y="31"/>
                    <a:pt x="4" y="30"/>
                  </a:cubicBezTo>
                  <a:cubicBezTo>
                    <a:pt x="3" y="25"/>
                    <a:pt x="4" y="20"/>
                    <a:pt x="3" y="15"/>
                  </a:cubicBezTo>
                  <a:cubicBezTo>
                    <a:pt x="3" y="12"/>
                    <a:pt x="0" y="9"/>
                    <a:pt x="0" y="6"/>
                  </a:cubicBezTo>
                  <a:cubicBezTo>
                    <a:pt x="0" y="5"/>
                    <a:pt x="1" y="3"/>
                    <a:pt x="3" y="3"/>
                  </a:cubicBezTo>
                  <a:cubicBezTo>
                    <a:pt x="4" y="3"/>
                    <a:pt x="5" y="6"/>
                    <a:pt x="7" y="6"/>
                  </a:cubicBezTo>
                  <a:cubicBezTo>
                    <a:pt x="8" y="5"/>
                    <a:pt x="7" y="2"/>
                    <a:pt x="8" y="1"/>
                  </a:cubicBezTo>
                  <a:cubicBezTo>
                    <a:pt x="8" y="0"/>
                    <a:pt x="10" y="0"/>
                    <a:pt x="11" y="1"/>
                  </a:cubicBezTo>
                  <a:close/>
                </a:path>
              </a:pathLst>
            </a:custGeom>
            <a:solidFill>
              <a:srgbClr val="0C5D4F"/>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19" name="Freeform 3649"/>
            <p:cNvSpPr>
              <a:spLocks noChangeAspect="1"/>
            </p:cNvSpPr>
            <p:nvPr/>
          </p:nvSpPr>
          <p:spPr bwMode="auto">
            <a:xfrm>
              <a:off x="28344714" y="12011086"/>
              <a:ext cx="83244" cy="63985"/>
            </a:xfrm>
            <a:custGeom>
              <a:avLst/>
              <a:gdLst>
                <a:gd name="T0" fmla="*/ 1 w 10"/>
                <a:gd name="T1" fmla="*/ 4 h 9"/>
                <a:gd name="T2" fmla="*/ 7 w 10"/>
                <a:gd name="T3" fmla="*/ 1 h 9"/>
                <a:gd name="T4" fmla="*/ 11 w 10"/>
                <a:gd name="T5" fmla="*/ 9 h 9"/>
                <a:gd name="T6" fmla="*/ 5 w 10"/>
                <a:gd name="T7" fmla="*/ 7 h 9"/>
                <a:gd name="T8" fmla="*/ 1 w 10"/>
                <a:gd name="T9" fmla="*/ 4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 y="3"/>
                  </a:moveTo>
                  <a:cubicBezTo>
                    <a:pt x="2" y="1"/>
                    <a:pt x="5" y="0"/>
                    <a:pt x="6" y="1"/>
                  </a:cubicBezTo>
                  <a:cubicBezTo>
                    <a:pt x="8" y="2"/>
                    <a:pt x="10" y="5"/>
                    <a:pt x="9" y="7"/>
                  </a:cubicBezTo>
                  <a:cubicBezTo>
                    <a:pt x="8" y="9"/>
                    <a:pt x="5" y="7"/>
                    <a:pt x="4" y="6"/>
                  </a:cubicBezTo>
                  <a:cubicBezTo>
                    <a:pt x="2" y="5"/>
                    <a:pt x="0" y="4"/>
                    <a:pt x="1" y="3"/>
                  </a:cubicBezTo>
                  <a:close/>
                </a:path>
              </a:pathLst>
            </a:custGeom>
            <a:solidFill>
              <a:sysClr val="window" lastClr="FFFFFF">
                <a:lumMod val="85000"/>
              </a:sysClr>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20" name="Freeform 3650"/>
            <p:cNvSpPr>
              <a:spLocks noChangeAspect="1"/>
            </p:cNvSpPr>
            <p:nvPr/>
          </p:nvSpPr>
          <p:spPr bwMode="auto">
            <a:xfrm>
              <a:off x="29743214" y="11483213"/>
              <a:ext cx="499464" cy="415900"/>
            </a:xfrm>
            <a:custGeom>
              <a:avLst/>
              <a:gdLst>
                <a:gd name="T0" fmla="*/ 69 w 63"/>
                <a:gd name="T1" fmla="*/ 56 h 58"/>
                <a:gd name="T2" fmla="*/ 69 w 63"/>
                <a:gd name="T3" fmla="*/ 45 h 58"/>
                <a:gd name="T4" fmla="*/ 75 w 63"/>
                <a:gd name="T5" fmla="*/ 38 h 58"/>
                <a:gd name="T6" fmla="*/ 70 w 63"/>
                <a:gd name="T7" fmla="*/ 29 h 58"/>
                <a:gd name="T8" fmla="*/ 69 w 63"/>
                <a:gd name="T9" fmla="*/ 17 h 58"/>
                <a:gd name="T10" fmla="*/ 64 w 63"/>
                <a:gd name="T11" fmla="*/ 17 h 58"/>
                <a:gd name="T12" fmla="*/ 69 w 63"/>
                <a:gd name="T13" fmla="*/ 11 h 58"/>
                <a:gd name="T14" fmla="*/ 64 w 63"/>
                <a:gd name="T15" fmla="*/ 5 h 58"/>
                <a:gd name="T16" fmla="*/ 57 w 63"/>
                <a:gd name="T17" fmla="*/ 1 h 58"/>
                <a:gd name="T18" fmla="*/ 54 w 63"/>
                <a:gd name="T19" fmla="*/ 8 h 58"/>
                <a:gd name="T20" fmla="*/ 49 w 63"/>
                <a:gd name="T21" fmla="*/ 6 h 58"/>
                <a:gd name="T22" fmla="*/ 48 w 63"/>
                <a:gd name="T23" fmla="*/ 10 h 58"/>
                <a:gd name="T24" fmla="*/ 43 w 63"/>
                <a:gd name="T25" fmla="*/ 8 h 58"/>
                <a:gd name="T26" fmla="*/ 40 w 63"/>
                <a:gd name="T27" fmla="*/ 18 h 58"/>
                <a:gd name="T28" fmla="*/ 36 w 63"/>
                <a:gd name="T29" fmla="*/ 17 h 58"/>
                <a:gd name="T30" fmla="*/ 35 w 63"/>
                <a:gd name="T31" fmla="*/ 24 h 58"/>
                <a:gd name="T32" fmla="*/ 27 w 63"/>
                <a:gd name="T33" fmla="*/ 25 h 58"/>
                <a:gd name="T34" fmla="*/ 30 w 63"/>
                <a:gd name="T35" fmla="*/ 18 h 58"/>
                <a:gd name="T36" fmla="*/ 23 w 63"/>
                <a:gd name="T37" fmla="*/ 17 h 58"/>
                <a:gd name="T38" fmla="*/ 17 w 63"/>
                <a:gd name="T39" fmla="*/ 21 h 58"/>
                <a:gd name="T40" fmla="*/ 10 w 63"/>
                <a:gd name="T41" fmla="*/ 25 h 58"/>
                <a:gd name="T42" fmla="*/ 1 w 63"/>
                <a:gd name="T43" fmla="*/ 37 h 58"/>
                <a:gd name="T44" fmla="*/ 2 w 63"/>
                <a:gd name="T45" fmla="*/ 45 h 58"/>
                <a:gd name="T46" fmla="*/ 13 w 63"/>
                <a:gd name="T47" fmla="*/ 31 h 58"/>
                <a:gd name="T48" fmla="*/ 14 w 63"/>
                <a:gd name="T49" fmla="*/ 36 h 58"/>
                <a:gd name="T50" fmla="*/ 19 w 63"/>
                <a:gd name="T51" fmla="*/ 30 h 58"/>
                <a:gd name="T52" fmla="*/ 24 w 63"/>
                <a:gd name="T53" fmla="*/ 36 h 58"/>
                <a:gd name="T54" fmla="*/ 27 w 63"/>
                <a:gd name="T55" fmla="*/ 30 h 58"/>
                <a:gd name="T56" fmla="*/ 38 w 63"/>
                <a:gd name="T57" fmla="*/ 36 h 58"/>
                <a:gd name="T58" fmla="*/ 32 w 63"/>
                <a:gd name="T59" fmla="*/ 43 h 58"/>
                <a:gd name="T60" fmla="*/ 37 w 63"/>
                <a:gd name="T61" fmla="*/ 56 h 58"/>
                <a:gd name="T62" fmla="*/ 49 w 63"/>
                <a:gd name="T63" fmla="*/ 63 h 58"/>
                <a:gd name="T64" fmla="*/ 54 w 63"/>
                <a:gd name="T65" fmla="*/ 58 h 58"/>
                <a:gd name="T66" fmla="*/ 56 w 63"/>
                <a:gd name="T67" fmla="*/ 68 h 58"/>
                <a:gd name="T68" fmla="*/ 61 w 63"/>
                <a:gd name="T69" fmla="*/ 59 h 58"/>
                <a:gd name="T70" fmla="*/ 57 w 63"/>
                <a:gd name="T71" fmla="*/ 51 h 58"/>
                <a:gd name="T72" fmla="*/ 55 w 63"/>
                <a:gd name="T73" fmla="*/ 44 h 58"/>
                <a:gd name="T74" fmla="*/ 62 w 63"/>
                <a:gd name="T75" fmla="*/ 38 h 58"/>
                <a:gd name="T76" fmla="*/ 64 w 63"/>
                <a:gd name="T77" fmla="*/ 51 h 58"/>
                <a:gd name="T78" fmla="*/ 69 w 63"/>
                <a:gd name="T79" fmla="*/ 56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
                <a:gd name="T121" fmla="*/ 0 h 58"/>
                <a:gd name="T122" fmla="*/ 63 w 63"/>
                <a:gd name="T123" fmla="*/ 58 h 5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 h="58">
                  <a:moveTo>
                    <a:pt x="58" y="47"/>
                  </a:moveTo>
                  <a:cubicBezTo>
                    <a:pt x="59" y="44"/>
                    <a:pt x="57" y="41"/>
                    <a:pt x="58" y="38"/>
                  </a:cubicBezTo>
                  <a:cubicBezTo>
                    <a:pt x="59" y="35"/>
                    <a:pt x="63" y="35"/>
                    <a:pt x="63" y="32"/>
                  </a:cubicBezTo>
                  <a:cubicBezTo>
                    <a:pt x="63" y="29"/>
                    <a:pt x="60" y="27"/>
                    <a:pt x="59" y="24"/>
                  </a:cubicBezTo>
                  <a:cubicBezTo>
                    <a:pt x="58" y="21"/>
                    <a:pt x="59" y="17"/>
                    <a:pt x="58" y="14"/>
                  </a:cubicBezTo>
                  <a:cubicBezTo>
                    <a:pt x="57" y="13"/>
                    <a:pt x="54" y="16"/>
                    <a:pt x="54" y="14"/>
                  </a:cubicBezTo>
                  <a:cubicBezTo>
                    <a:pt x="54" y="12"/>
                    <a:pt x="58" y="11"/>
                    <a:pt x="58" y="9"/>
                  </a:cubicBezTo>
                  <a:cubicBezTo>
                    <a:pt x="58" y="7"/>
                    <a:pt x="56" y="5"/>
                    <a:pt x="54" y="4"/>
                  </a:cubicBezTo>
                  <a:cubicBezTo>
                    <a:pt x="53" y="2"/>
                    <a:pt x="50" y="0"/>
                    <a:pt x="48" y="1"/>
                  </a:cubicBezTo>
                  <a:cubicBezTo>
                    <a:pt x="46" y="2"/>
                    <a:pt x="47" y="6"/>
                    <a:pt x="45" y="7"/>
                  </a:cubicBezTo>
                  <a:cubicBezTo>
                    <a:pt x="44" y="8"/>
                    <a:pt x="42" y="5"/>
                    <a:pt x="41" y="5"/>
                  </a:cubicBezTo>
                  <a:cubicBezTo>
                    <a:pt x="40" y="6"/>
                    <a:pt x="41" y="8"/>
                    <a:pt x="40" y="8"/>
                  </a:cubicBezTo>
                  <a:cubicBezTo>
                    <a:pt x="39" y="8"/>
                    <a:pt x="37" y="6"/>
                    <a:pt x="36" y="7"/>
                  </a:cubicBezTo>
                  <a:cubicBezTo>
                    <a:pt x="35" y="9"/>
                    <a:pt x="36" y="12"/>
                    <a:pt x="34" y="15"/>
                  </a:cubicBezTo>
                  <a:cubicBezTo>
                    <a:pt x="33" y="16"/>
                    <a:pt x="31" y="13"/>
                    <a:pt x="30" y="14"/>
                  </a:cubicBezTo>
                  <a:cubicBezTo>
                    <a:pt x="29" y="15"/>
                    <a:pt x="30" y="18"/>
                    <a:pt x="29" y="20"/>
                  </a:cubicBezTo>
                  <a:cubicBezTo>
                    <a:pt x="27" y="21"/>
                    <a:pt x="24" y="23"/>
                    <a:pt x="23" y="21"/>
                  </a:cubicBezTo>
                  <a:cubicBezTo>
                    <a:pt x="21" y="19"/>
                    <a:pt x="26" y="17"/>
                    <a:pt x="25" y="15"/>
                  </a:cubicBezTo>
                  <a:cubicBezTo>
                    <a:pt x="24" y="13"/>
                    <a:pt x="21" y="14"/>
                    <a:pt x="19" y="14"/>
                  </a:cubicBezTo>
                  <a:cubicBezTo>
                    <a:pt x="17" y="15"/>
                    <a:pt x="16" y="17"/>
                    <a:pt x="14" y="18"/>
                  </a:cubicBezTo>
                  <a:cubicBezTo>
                    <a:pt x="12" y="20"/>
                    <a:pt x="9" y="20"/>
                    <a:pt x="8" y="21"/>
                  </a:cubicBezTo>
                  <a:cubicBezTo>
                    <a:pt x="5" y="24"/>
                    <a:pt x="3" y="27"/>
                    <a:pt x="1" y="31"/>
                  </a:cubicBezTo>
                  <a:cubicBezTo>
                    <a:pt x="1" y="33"/>
                    <a:pt x="0" y="39"/>
                    <a:pt x="2" y="38"/>
                  </a:cubicBezTo>
                  <a:cubicBezTo>
                    <a:pt x="6" y="35"/>
                    <a:pt x="7" y="29"/>
                    <a:pt x="11" y="26"/>
                  </a:cubicBezTo>
                  <a:cubicBezTo>
                    <a:pt x="12" y="25"/>
                    <a:pt x="10" y="30"/>
                    <a:pt x="12" y="30"/>
                  </a:cubicBezTo>
                  <a:cubicBezTo>
                    <a:pt x="14" y="30"/>
                    <a:pt x="14" y="25"/>
                    <a:pt x="16" y="25"/>
                  </a:cubicBezTo>
                  <a:cubicBezTo>
                    <a:pt x="18" y="25"/>
                    <a:pt x="18" y="30"/>
                    <a:pt x="20" y="30"/>
                  </a:cubicBezTo>
                  <a:cubicBezTo>
                    <a:pt x="22" y="30"/>
                    <a:pt x="21" y="25"/>
                    <a:pt x="23" y="25"/>
                  </a:cubicBezTo>
                  <a:cubicBezTo>
                    <a:pt x="26" y="25"/>
                    <a:pt x="31" y="27"/>
                    <a:pt x="32" y="30"/>
                  </a:cubicBezTo>
                  <a:cubicBezTo>
                    <a:pt x="33" y="32"/>
                    <a:pt x="28" y="34"/>
                    <a:pt x="27" y="36"/>
                  </a:cubicBezTo>
                  <a:cubicBezTo>
                    <a:pt x="27" y="40"/>
                    <a:pt x="28" y="44"/>
                    <a:pt x="31" y="47"/>
                  </a:cubicBezTo>
                  <a:cubicBezTo>
                    <a:pt x="33" y="50"/>
                    <a:pt x="37" y="52"/>
                    <a:pt x="41" y="53"/>
                  </a:cubicBezTo>
                  <a:cubicBezTo>
                    <a:pt x="43" y="53"/>
                    <a:pt x="43" y="48"/>
                    <a:pt x="45" y="49"/>
                  </a:cubicBezTo>
                  <a:cubicBezTo>
                    <a:pt x="47" y="51"/>
                    <a:pt x="44" y="57"/>
                    <a:pt x="47" y="57"/>
                  </a:cubicBezTo>
                  <a:cubicBezTo>
                    <a:pt x="49" y="58"/>
                    <a:pt x="51" y="53"/>
                    <a:pt x="51" y="50"/>
                  </a:cubicBezTo>
                  <a:cubicBezTo>
                    <a:pt x="51" y="48"/>
                    <a:pt x="49" y="45"/>
                    <a:pt x="48" y="43"/>
                  </a:cubicBezTo>
                  <a:cubicBezTo>
                    <a:pt x="48" y="41"/>
                    <a:pt x="45" y="39"/>
                    <a:pt x="46" y="37"/>
                  </a:cubicBezTo>
                  <a:cubicBezTo>
                    <a:pt x="46" y="35"/>
                    <a:pt x="50" y="30"/>
                    <a:pt x="52" y="32"/>
                  </a:cubicBezTo>
                  <a:cubicBezTo>
                    <a:pt x="55" y="34"/>
                    <a:pt x="53" y="39"/>
                    <a:pt x="54" y="43"/>
                  </a:cubicBezTo>
                  <a:cubicBezTo>
                    <a:pt x="55" y="45"/>
                    <a:pt x="57" y="48"/>
                    <a:pt x="58" y="47"/>
                  </a:cubicBezTo>
                  <a:close/>
                </a:path>
              </a:pathLst>
            </a:custGeom>
            <a:solidFill>
              <a:srgbClr val="005392"/>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sp>
          <p:nvSpPr>
            <p:cNvPr id="621" name="Freeform 2653"/>
            <p:cNvSpPr>
              <a:spLocks noChangeAspect="1"/>
            </p:cNvSpPr>
            <p:nvPr/>
          </p:nvSpPr>
          <p:spPr bwMode="auto">
            <a:xfrm>
              <a:off x="17764392" y="6356447"/>
              <a:ext cx="274708" cy="343920"/>
            </a:xfrm>
            <a:custGeom>
              <a:avLst/>
              <a:gdLst>
                <a:gd name="T0" fmla="*/ 1 w 35"/>
                <a:gd name="T1" fmla="*/ 43 h 47"/>
                <a:gd name="T2" fmla="*/ 0 w 35"/>
                <a:gd name="T3" fmla="*/ 37 h 47"/>
                <a:gd name="T4" fmla="*/ 0 w 35"/>
                <a:gd name="T5" fmla="*/ 32 h 47"/>
                <a:gd name="T6" fmla="*/ 0 w 35"/>
                <a:gd name="T7" fmla="*/ 27 h 47"/>
                <a:gd name="T8" fmla="*/ 4 w 35"/>
                <a:gd name="T9" fmla="*/ 21 h 47"/>
                <a:gd name="T10" fmla="*/ 5 w 35"/>
                <a:gd name="T11" fmla="*/ 14 h 47"/>
                <a:gd name="T12" fmla="*/ 7 w 35"/>
                <a:gd name="T13" fmla="*/ 11 h 47"/>
                <a:gd name="T14" fmla="*/ 12 w 35"/>
                <a:gd name="T15" fmla="*/ 10 h 47"/>
                <a:gd name="T16" fmla="*/ 16 w 35"/>
                <a:gd name="T17" fmla="*/ 6 h 47"/>
                <a:gd name="T18" fmla="*/ 23 w 35"/>
                <a:gd name="T19" fmla="*/ 1 h 47"/>
                <a:gd name="T20" fmla="*/ 28 w 35"/>
                <a:gd name="T21" fmla="*/ 2 h 47"/>
                <a:gd name="T22" fmla="*/ 30 w 35"/>
                <a:gd name="T23" fmla="*/ 1 h 47"/>
                <a:gd name="T24" fmla="*/ 36 w 35"/>
                <a:gd name="T25" fmla="*/ 0 h 47"/>
                <a:gd name="T26" fmla="*/ 37 w 35"/>
                <a:gd name="T27" fmla="*/ 2 h 47"/>
                <a:gd name="T28" fmla="*/ 40 w 35"/>
                <a:gd name="T29" fmla="*/ 4 h 47"/>
                <a:gd name="T30" fmla="*/ 42 w 35"/>
                <a:gd name="T31" fmla="*/ 6 h 47"/>
                <a:gd name="T32" fmla="*/ 41 w 35"/>
                <a:gd name="T33" fmla="*/ 11 h 47"/>
                <a:gd name="T34" fmla="*/ 38 w 35"/>
                <a:gd name="T35" fmla="*/ 17 h 47"/>
                <a:gd name="T36" fmla="*/ 40 w 35"/>
                <a:gd name="T37" fmla="*/ 24 h 47"/>
                <a:gd name="T38" fmla="*/ 35 w 35"/>
                <a:gd name="T39" fmla="*/ 27 h 47"/>
                <a:gd name="T40" fmla="*/ 35 w 35"/>
                <a:gd name="T41" fmla="*/ 32 h 47"/>
                <a:gd name="T42" fmla="*/ 30 w 35"/>
                <a:gd name="T43" fmla="*/ 33 h 47"/>
                <a:gd name="T44" fmla="*/ 25 w 35"/>
                <a:gd name="T45" fmla="*/ 33 h 47"/>
                <a:gd name="T46" fmla="*/ 28 w 35"/>
                <a:gd name="T47" fmla="*/ 43 h 47"/>
                <a:gd name="T48" fmla="*/ 26 w 35"/>
                <a:gd name="T49" fmla="*/ 48 h 47"/>
                <a:gd name="T50" fmla="*/ 25 w 35"/>
                <a:gd name="T51" fmla="*/ 51 h 47"/>
                <a:gd name="T52" fmla="*/ 25 w 35"/>
                <a:gd name="T53" fmla="*/ 55 h 47"/>
                <a:gd name="T54" fmla="*/ 20 w 35"/>
                <a:gd name="T55" fmla="*/ 55 h 47"/>
                <a:gd name="T56" fmla="*/ 22 w 35"/>
                <a:gd name="T57" fmla="*/ 49 h 47"/>
                <a:gd name="T58" fmla="*/ 18 w 35"/>
                <a:gd name="T59" fmla="*/ 46 h 47"/>
                <a:gd name="T60" fmla="*/ 14 w 35"/>
                <a:gd name="T61" fmla="*/ 46 h 47"/>
                <a:gd name="T62" fmla="*/ 13 w 35"/>
                <a:gd name="T63" fmla="*/ 44 h 47"/>
                <a:gd name="T64" fmla="*/ 10 w 35"/>
                <a:gd name="T65" fmla="*/ 42 h 47"/>
                <a:gd name="T66" fmla="*/ 4 w 35"/>
                <a:gd name="T67" fmla="*/ 42 h 47"/>
                <a:gd name="T68" fmla="*/ 1 w 35"/>
                <a:gd name="T69" fmla="*/ 43 h 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47"/>
                <a:gd name="T107" fmla="*/ 35 w 35"/>
                <a:gd name="T108" fmla="*/ 47 h 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47">
                  <a:moveTo>
                    <a:pt x="1" y="36"/>
                  </a:moveTo>
                  <a:cubicBezTo>
                    <a:pt x="1" y="34"/>
                    <a:pt x="0" y="32"/>
                    <a:pt x="0" y="31"/>
                  </a:cubicBezTo>
                  <a:cubicBezTo>
                    <a:pt x="0" y="29"/>
                    <a:pt x="0" y="28"/>
                    <a:pt x="0" y="27"/>
                  </a:cubicBezTo>
                  <a:cubicBezTo>
                    <a:pt x="0" y="26"/>
                    <a:pt x="0" y="25"/>
                    <a:pt x="0" y="23"/>
                  </a:cubicBezTo>
                  <a:cubicBezTo>
                    <a:pt x="1" y="21"/>
                    <a:pt x="2" y="20"/>
                    <a:pt x="3" y="18"/>
                  </a:cubicBezTo>
                  <a:cubicBezTo>
                    <a:pt x="4" y="16"/>
                    <a:pt x="4" y="14"/>
                    <a:pt x="4" y="12"/>
                  </a:cubicBezTo>
                  <a:cubicBezTo>
                    <a:pt x="5" y="11"/>
                    <a:pt x="5" y="10"/>
                    <a:pt x="6" y="9"/>
                  </a:cubicBezTo>
                  <a:cubicBezTo>
                    <a:pt x="8" y="8"/>
                    <a:pt x="9" y="9"/>
                    <a:pt x="10" y="8"/>
                  </a:cubicBezTo>
                  <a:cubicBezTo>
                    <a:pt x="12" y="7"/>
                    <a:pt x="12" y="6"/>
                    <a:pt x="13" y="5"/>
                  </a:cubicBezTo>
                  <a:cubicBezTo>
                    <a:pt x="15" y="3"/>
                    <a:pt x="17" y="2"/>
                    <a:pt x="19" y="1"/>
                  </a:cubicBezTo>
                  <a:cubicBezTo>
                    <a:pt x="20" y="1"/>
                    <a:pt x="22" y="2"/>
                    <a:pt x="23" y="2"/>
                  </a:cubicBezTo>
                  <a:cubicBezTo>
                    <a:pt x="24" y="2"/>
                    <a:pt x="24" y="1"/>
                    <a:pt x="25" y="1"/>
                  </a:cubicBezTo>
                  <a:cubicBezTo>
                    <a:pt x="27" y="0"/>
                    <a:pt x="28" y="0"/>
                    <a:pt x="30" y="0"/>
                  </a:cubicBezTo>
                  <a:cubicBezTo>
                    <a:pt x="31" y="0"/>
                    <a:pt x="30" y="2"/>
                    <a:pt x="31" y="2"/>
                  </a:cubicBezTo>
                  <a:cubicBezTo>
                    <a:pt x="31" y="3"/>
                    <a:pt x="33" y="2"/>
                    <a:pt x="33" y="3"/>
                  </a:cubicBezTo>
                  <a:cubicBezTo>
                    <a:pt x="34" y="3"/>
                    <a:pt x="34" y="4"/>
                    <a:pt x="35" y="5"/>
                  </a:cubicBezTo>
                  <a:cubicBezTo>
                    <a:pt x="35" y="6"/>
                    <a:pt x="35" y="7"/>
                    <a:pt x="34" y="9"/>
                  </a:cubicBezTo>
                  <a:cubicBezTo>
                    <a:pt x="34" y="11"/>
                    <a:pt x="32" y="12"/>
                    <a:pt x="32" y="14"/>
                  </a:cubicBezTo>
                  <a:cubicBezTo>
                    <a:pt x="32" y="16"/>
                    <a:pt x="33" y="18"/>
                    <a:pt x="33" y="20"/>
                  </a:cubicBezTo>
                  <a:cubicBezTo>
                    <a:pt x="32" y="21"/>
                    <a:pt x="30" y="22"/>
                    <a:pt x="29" y="23"/>
                  </a:cubicBezTo>
                  <a:cubicBezTo>
                    <a:pt x="29" y="25"/>
                    <a:pt x="30" y="26"/>
                    <a:pt x="29" y="27"/>
                  </a:cubicBezTo>
                  <a:cubicBezTo>
                    <a:pt x="28" y="28"/>
                    <a:pt x="26" y="28"/>
                    <a:pt x="25" y="28"/>
                  </a:cubicBezTo>
                  <a:cubicBezTo>
                    <a:pt x="24" y="29"/>
                    <a:pt x="21" y="27"/>
                    <a:pt x="21" y="28"/>
                  </a:cubicBezTo>
                  <a:cubicBezTo>
                    <a:pt x="20" y="31"/>
                    <a:pt x="23" y="33"/>
                    <a:pt x="23" y="36"/>
                  </a:cubicBezTo>
                  <a:cubicBezTo>
                    <a:pt x="23" y="37"/>
                    <a:pt x="23" y="39"/>
                    <a:pt x="22" y="40"/>
                  </a:cubicBezTo>
                  <a:cubicBezTo>
                    <a:pt x="22" y="41"/>
                    <a:pt x="21" y="42"/>
                    <a:pt x="21" y="43"/>
                  </a:cubicBezTo>
                  <a:cubicBezTo>
                    <a:pt x="20" y="44"/>
                    <a:pt x="21" y="45"/>
                    <a:pt x="21" y="46"/>
                  </a:cubicBezTo>
                  <a:cubicBezTo>
                    <a:pt x="20" y="46"/>
                    <a:pt x="18" y="47"/>
                    <a:pt x="17" y="46"/>
                  </a:cubicBezTo>
                  <a:cubicBezTo>
                    <a:pt x="17" y="44"/>
                    <a:pt x="19" y="42"/>
                    <a:pt x="18" y="41"/>
                  </a:cubicBezTo>
                  <a:cubicBezTo>
                    <a:pt x="18" y="40"/>
                    <a:pt x="16" y="39"/>
                    <a:pt x="15" y="39"/>
                  </a:cubicBezTo>
                  <a:cubicBezTo>
                    <a:pt x="14" y="38"/>
                    <a:pt x="13" y="40"/>
                    <a:pt x="12" y="39"/>
                  </a:cubicBezTo>
                  <a:cubicBezTo>
                    <a:pt x="11" y="39"/>
                    <a:pt x="12" y="37"/>
                    <a:pt x="11" y="37"/>
                  </a:cubicBezTo>
                  <a:cubicBezTo>
                    <a:pt x="11" y="36"/>
                    <a:pt x="9" y="35"/>
                    <a:pt x="8" y="35"/>
                  </a:cubicBezTo>
                  <a:cubicBezTo>
                    <a:pt x="6" y="35"/>
                    <a:pt x="5" y="35"/>
                    <a:pt x="3" y="35"/>
                  </a:cubicBezTo>
                  <a:cubicBezTo>
                    <a:pt x="2" y="35"/>
                    <a:pt x="1" y="36"/>
                    <a:pt x="1" y="36"/>
                  </a:cubicBezTo>
                  <a:close/>
                </a:path>
              </a:pathLst>
            </a:custGeom>
            <a:solidFill>
              <a:srgbClr val="0C5D4F"/>
            </a:solidFill>
            <a:ln w="3175">
              <a:solidFill>
                <a:sysClr val="window" lastClr="FFFFFF">
                  <a:lumMod val="50000"/>
                </a:sysClr>
              </a:solidFill>
              <a:round/>
              <a:headEnd/>
              <a:tailEnd/>
            </a:ln>
          </p:spPr>
          <p:txBody>
            <a:bodyPr/>
            <a:lstStyle/>
            <a:p>
              <a:pPr marL="0" marR="0" lvl="0" indent="0" algn="l" defTabSz="812740" rtl="0" eaLnBrk="0" fontAlgn="base" latinLnBrk="0" hangingPunct="0">
                <a:lnSpc>
                  <a:spcPct val="100000"/>
                </a:lnSpc>
                <a:spcBef>
                  <a:spcPct val="0"/>
                </a:spcBef>
                <a:spcAft>
                  <a:spcPct val="0"/>
                </a:spcAft>
                <a:buClrTx/>
                <a:buSzTx/>
                <a:buFontTx/>
                <a:buNone/>
                <a:tabLst/>
                <a:defRPr/>
              </a:pPr>
              <a:endParaRPr kumimoji="0" lang="it-IT" sz="3200" b="0" i="0" u="none" strike="noStrike" kern="0" cap="none" spc="0" normalizeH="0" baseline="0" noProof="0" dirty="0">
                <a:ln>
                  <a:noFill/>
                </a:ln>
                <a:solidFill>
                  <a:srgbClr val="001548"/>
                </a:solidFill>
                <a:effectLst/>
                <a:uLnTx/>
                <a:uFillTx/>
                <a:latin typeface="Calibri" panose="020F0502020204030204" pitchFamily="34" charset="0"/>
                <a:ea typeface="+mn-ea"/>
                <a:cs typeface="+mn-cs"/>
              </a:endParaRPr>
            </a:p>
          </p:txBody>
        </p:sp>
      </p:grpSp>
      <p:grpSp>
        <p:nvGrpSpPr>
          <p:cNvPr id="8" name="Gruppo 7"/>
          <p:cNvGrpSpPr/>
          <p:nvPr/>
        </p:nvGrpSpPr>
        <p:grpSpPr>
          <a:xfrm>
            <a:off x="595996" y="1693533"/>
            <a:ext cx="2677050" cy="860125"/>
            <a:chOff x="305107" y="1213275"/>
            <a:chExt cx="2677050" cy="903956"/>
          </a:xfrm>
        </p:grpSpPr>
        <p:cxnSp>
          <p:nvCxnSpPr>
            <p:cNvPr id="10" name="Connettore diritto 9"/>
            <p:cNvCxnSpPr/>
            <p:nvPr/>
          </p:nvCxnSpPr>
          <p:spPr>
            <a:xfrm>
              <a:off x="409573" y="2117231"/>
              <a:ext cx="2371725" cy="0"/>
            </a:xfrm>
            <a:prstGeom prst="line">
              <a:avLst/>
            </a:prstGeom>
            <a:ln w="9525">
              <a:solidFill>
                <a:schemeClr val="accent5">
                  <a:lumMod val="20000"/>
                  <a:lumOff val="80000"/>
                </a:schemeClr>
              </a:solidFill>
            </a:ln>
          </p:spPr>
          <p:style>
            <a:lnRef idx="1">
              <a:schemeClr val="accent5"/>
            </a:lnRef>
            <a:fillRef idx="0">
              <a:schemeClr val="accent5"/>
            </a:fillRef>
            <a:effectRef idx="0">
              <a:schemeClr val="accent5"/>
            </a:effectRef>
            <a:fontRef idx="minor">
              <a:schemeClr val="tx1"/>
            </a:fontRef>
          </p:style>
        </p:cxnSp>
        <p:sp>
          <p:nvSpPr>
            <p:cNvPr id="11" name="CasellaDiTesto 10"/>
            <p:cNvSpPr txBox="1"/>
            <p:nvPr/>
          </p:nvSpPr>
          <p:spPr>
            <a:xfrm>
              <a:off x="305107" y="1779192"/>
              <a:ext cx="2677050" cy="301514"/>
            </a:xfrm>
            <a:prstGeom prst="rect">
              <a:avLst/>
            </a:prstGeom>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FFFEFD"/>
                  </a:solidFill>
                  <a:effectLst/>
                  <a:uLnTx/>
                  <a:uFillTx/>
                  <a:latin typeface="Arial" panose="020B0604020202020204"/>
                  <a:ea typeface="+mn-ea"/>
                  <a:cs typeface="+mn-cs"/>
                </a:rPr>
                <a:t>PAESI DI DESTINAZIONE</a:t>
              </a:r>
            </a:p>
          </p:txBody>
        </p:sp>
        <p:sp>
          <p:nvSpPr>
            <p:cNvPr id="12" name="CasellaDiTesto 11"/>
            <p:cNvSpPr txBox="1"/>
            <p:nvPr/>
          </p:nvSpPr>
          <p:spPr>
            <a:xfrm>
              <a:off x="495912" y="1213275"/>
              <a:ext cx="2297680" cy="531856"/>
            </a:xfrm>
            <a:prstGeom prst="rect">
              <a:avLst/>
            </a:prstGeom>
          </p:spPr>
          <p:txBody>
            <a:bodyPr vert="horz" wrap="square"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FFFEFD"/>
                  </a:solidFill>
                  <a:effectLst/>
                  <a:uLnTx/>
                  <a:uFillTx/>
                  <a:latin typeface="Arial" panose="020B0604020202020204"/>
                  <a:ea typeface="+mn-ea"/>
                  <a:cs typeface="+mn-cs"/>
                </a:rPr>
                <a:t>124</a:t>
              </a:r>
            </a:p>
          </p:txBody>
        </p:sp>
      </p:grpSp>
      <p:grpSp>
        <p:nvGrpSpPr>
          <p:cNvPr id="15" name="Gruppo 14"/>
          <p:cNvGrpSpPr/>
          <p:nvPr/>
        </p:nvGrpSpPr>
        <p:grpSpPr>
          <a:xfrm>
            <a:off x="360038" y="3487692"/>
            <a:ext cx="3148966" cy="860125"/>
            <a:chOff x="63605" y="1213275"/>
            <a:chExt cx="3148966" cy="903956"/>
          </a:xfrm>
        </p:grpSpPr>
        <p:cxnSp>
          <p:nvCxnSpPr>
            <p:cNvPr id="16" name="Connettore diritto 15"/>
            <p:cNvCxnSpPr/>
            <p:nvPr/>
          </p:nvCxnSpPr>
          <p:spPr>
            <a:xfrm>
              <a:off x="409573" y="2117231"/>
              <a:ext cx="2371725" cy="0"/>
            </a:xfrm>
            <a:prstGeom prst="line">
              <a:avLst/>
            </a:prstGeom>
            <a:ln w="9525">
              <a:solidFill>
                <a:schemeClr val="accent5">
                  <a:lumMod val="20000"/>
                  <a:lumOff val="80000"/>
                </a:schemeClr>
              </a:solidFill>
            </a:ln>
          </p:spPr>
          <p:style>
            <a:lnRef idx="2">
              <a:schemeClr val="accent5"/>
            </a:lnRef>
            <a:fillRef idx="0">
              <a:schemeClr val="accent5"/>
            </a:fillRef>
            <a:effectRef idx="1">
              <a:schemeClr val="accent5"/>
            </a:effectRef>
            <a:fontRef idx="minor">
              <a:schemeClr val="tx1"/>
            </a:fontRef>
          </p:style>
        </p:cxnSp>
        <p:sp>
          <p:nvSpPr>
            <p:cNvPr id="17" name="CasellaDiTesto 16"/>
            <p:cNvSpPr txBox="1"/>
            <p:nvPr/>
          </p:nvSpPr>
          <p:spPr>
            <a:xfrm>
              <a:off x="63605" y="1783299"/>
              <a:ext cx="3148966" cy="301514"/>
            </a:xfrm>
            <a:prstGeom prst="rect">
              <a:avLst/>
            </a:prstGeom>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FFFEFD"/>
                  </a:solidFill>
                  <a:effectLst/>
                  <a:uLnTx/>
                  <a:uFillTx/>
                  <a:latin typeface="Arial" panose="020B0604020202020204"/>
                  <a:ea typeface="+mn-ea"/>
                  <a:cs typeface="+mn-cs"/>
                </a:rPr>
                <a:t>PARTECIPAZIONI IN IMPRESE</a:t>
              </a:r>
            </a:p>
          </p:txBody>
        </p:sp>
        <p:sp>
          <p:nvSpPr>
            <p:cNvPr id="18" name="CasellaDiTesto 17"/>
            <p:cNvSpPr txBox="1"/>
            <p:nvPr/>
          </p:nvSpPr>
          <p:spPr>
            <a:xfrm>
              <a:off x="495912" y="1213275"/>
              <a:ext cx="2297680" cy="531856"/>
            </a:xfrm>
            <a:prstGeom prst="rect">
              <a:avLst/>
            </a:prstGeom>
          </p:spPr>
          <p:txBody>
            <a:bodyPr vert="horz" wrap="square"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FFFEFD"/>
                  </a:solidFill>
                  <a:effectLst/>
                  <a:uLnTx/>
                  <a:uFillTx/>
                  <a:latin typeface="Arial" panose="020B0604020202020204"/>
                  <a:ea typeface="+mn-ea"/>
                  <a:cs typeface="+mn-cs"/>
                </a:rPr>
                <a:t>232</a:t>
              </a:r>
            </a:p>
          </p:txBody>
        </p:sp>
      </p:grpSp>
      <p:grpSp>
        <p:nvGrpSpPr>
          <p:cNvPr id="20" name="Gruppo 19"/>
          <p:cNvGrpSpPr/>
          <p:nvPr/>
        </p:nvGrpSpPr>
        <p:grpSpPr>
          <a:xfrm>
            <a:off x="593362" y="5247070"/>
            <a:ext cx="2682319" cy="860125"/>
            <a:chOff x="254273" y="1213275"/>
            <a:chExt cx="2682319" cy="903956"/>
          </a:xfrm>
        </p:grpSpPr>
        <p:cxnSp>
          <p:nvCxnSpPr>
            <p:cNvPr id="24" name="Connettore diritto 23"/>
            <p:cNvCxnSpPr/>
            <p:nvPr/>
          </p:nvCxnSpPr>
          <p:spPr>
            <a:xfrm>
              <a:off x="409573" y="2117231"/>
              <a:ext cx="2371725" cy="0"/>
            </a:xfrm>
            <a:prstGeom prst="line">
              <a:avLst/>
            </a:prstGeom>
            <a:ln w="9525">
              <a:solidFill>
                <a:schemeClr val="accent5">
                  <a:lumMod val="20000"/>
                  <a:lumOff val="80000"/>
                </a:schemeClr>
              </a:solidFill>
            </a:ln>
          </p:spPr>
          <p:style>
            <a:lnRef idx="2">
              <a:schemeClr val="accent5"/>
            </a:lnRef>
            <a:fillRef idx="0">
              <a:schemeClr val="accent5"/>
            </a:fillRef>
            <a:effectRef idx="1">
              <a:schemeClr val="accent5"/>
            </a:effectRef>
            <a:fontRef idx="minor">
              <a:schemeClr val="tx1"/>
            </a:fontRef>
          </p:style>
        </p:cxnSp>
        <p:sp>
          <p:nvSpPr>
            <p:cNvPr id="25" name="CasellaDiTesto 24"/>
            <p:cNvSpPr txBox="1"/>
            <p:nvPr/>
          </p:nvSpPr>
          <p:spPr>
            <a:xfrm>
              <a:off x="254273" y="1797103"/>
              <a:ext cx="2682319" cy="301514"/>
            </a:xfrm>
            <a:prstGeom prst="rect">
              <a:avLst/>
            </a:prstGeom>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FFFEFD"/>
                  </a:solidFill>
                  <a:effectLst/>
                  <a:uLnTx/>
                  <a:uFillTx/>
                  <a:latin typeface="Arial" panose="020B0604020202020204"/>
                  <a:ea typeface="+mn-ea"/>
                  <a:cs typeface="+mn-cs"/>
                </a:rPr>
                <a:t>IMPRESE SUPPORTATE</a:t>
              </a:r>
            </a:p>
          </p:txBody>
        </p:sp>
        <p:sp>
          <p:nvSpPr>
            <p:cNvPr id="26" name="CasellaDiTesto 25"/>
            <p:cNvSpPr txBox="1"/>
            <p:nvPr/>
          </p:nvSpPr>
          <p:spPr>
            <a:xfrm>
              <a:off x="495912" y="1213275"/>
              <a:ext cx="2297680" cy="531856"/>
            </a:xfrm>
            <a:prstGeom prst="rect">
              <a:avLst/>
            </a:prstGeom>
          </p:spPr>
          <p:txBody>
            <a:bodyPr vert="horz" wrap="square"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FFFEFD"/>
                  </a:solidFill>
                  <a:effectLst/>
                  <a:uLnTx/>
                  <a:uFillTx/>
                  <a:latin typeface="Arial" panose="020B0604020202020204"/>
                  <a:ea typeface="+mn-ea"/>
                  <a:cs typeface="+mn-cs"/>
                </a:rPr>
                <a:t>15.440</a:t>
              </a:r>
            </a:p>
          </p:txBody>
        </p:sp>
      </p:grpSp>
      <p:pic>
        <p:nvPicPr>
          <p:cNvPr id="30" name="Immagine 29"/>
          <p:cNvPicPr>
            <a:picLocks noChangeAspect="1"/>
          </p:cNvPicPr>
          <p:nvPr/>
        </p:nvPicPr>
        <p:blipFill>
          <a:blip r:embed="rId3" cstate="email">
            <a:lum bright="70000" contrast="-70000"/>
            <a:extLst>
              <a:ext uri="{28A0092B-C50C-407E-A947-70E740481C1C}">
                <a14:useLocalDpi xmlns:a14="http://schemas.microsoft.com/office/drawing/2010/main"/>
              </a:ext>
            </a:extLst>
          </a:blip>
          <a:stretch>
            <a:fillRect/>
          </a:stretch>
        </p:blipFill>
        <p:spPr>
          <a:xfrm>
            <a:off x="1592521" y="960443"/>
            <a:ext cx="684000" cy="650835"/>
          </a:xfrm>
          <a:prstGeom prst="rect">
            <a:avLst/>
          </a:prstGeom>
        </p:spPr>
      </p:pic>
      <p:pic>
        <p:nvPicPr>
          <p:cNvPr id="31" name="Immagine 30"/>
          <p:cNvPicPr>
            <a:picLocks noChangeAspect="1"/>
          </p:cNvPicPr>
          <p:nvPr/>
        </p:nvPicPr>
        <p:blipFill>
          <a:blip r:embed="rId4" cstate="email">
            <a:lum bright="70000" contrast="-70000"/>
            <a:extLst>
              <a:ext uri="{28A0092B-C50C-407E-A947-70E740481C1C}">
                <a14:useLocalDpi xmlns:a14="http://schemas.microsoft.com/office/drawing/2010/main"/>
              </a:ext>
            </a:extLst>
          </a:blip>
          <a:stretch>
            <a:fillRect/>
          </a:stretch>
        </p:blipFill>
        <p:spPr>
          <a:xfrm>
            <a:off x="1538521" y="2716778"/>
            <a:ext cx="792000" cy="792000"/>
          </a:xfrm>
          <a:prstGeom prst="rect">
            <a:avLst/>
          </a:prstGeom>
        </p:spPr>
      </p:pic>
      <p:pic>
        <p:nvPicPr>
          <p:cNvPr id="32" name="Immagine 31"/>
          <p:cNvPicPr>
            <a:picLocks noChangeAspect="1"/>
          </p:cNvPicPr>
          <p:nvPr/>
        </p:nvPicPr>
        <p:blipFill>
          <a:blip r:embed="rId5" cstate="email">
            <a:lum bright="70000" contrast="-70000"/>
            <a:extLst>
              <a:ext uri="{28A0092B-C50C-407E-A947-70E740481C1C}">
                <a14:useLocalDpi xmlns:a14="http://schemas.microsoft.com/office/drawing/2010/main"/>
              </a:ext>
            </a:extLst>
          </a:blip>
          <a:stretch>
            <a:fillRect/>
          </a:stretch>
        </p:blipFill>
        <p:spPr>
          <a:xfrm>
            <a:off x="1664521" y="4670721"/>
            <a:ext cx="540000" cy="540000"/>
          </a:xfrm>
          <a:prstGeom prst="rect">
            <a:avLst/>
          </a:prstGeom>
        </p:spPr>
      </p:pic>
      <p:pic>
        <p:nvPicPr>
          <p:cNvPr id="33" name="Immagine 32"/>
          <p:cNvPicPr>
            <a:picLocks noChangeAspect="1"/>
          </p:cNvPicPr>
          <p:nvPr/>
        </p:nvPicPr>
        <p:blipFill>
          <a:blip r:embed="rId5" cstate="email">
            <a:lum bright="70000" contrast="-70000"/>
            <a:extLst>
              <a:ext uri="{28A0092B-C50C-407E-A947-70E740481C1C}">
                <a14:useLocalDpi xmlns:a14="http://schemas.microsoft.com/office/drawing/2010/main"/>
              </a:ext>
            </a:extLst>
          </a:blip>
          <a:stretch>
            <a:fillRect/>
          </a:stretch>
        </p:blipFill>
        <p:spPr>
          <a:xfrm>
            <a:off x="1664521" y="4672872"/>
            <a:ext cx="540000" cy="540000"/>
          </a:xfrm>
          <a:prstGeom prst="rect">
            <a:avLst/>
          </a:prstGeom>
        </p:spPr>
      </p:pic>
      <p:sp>
        <p:nvSpPr>
          <p:cNvPr id="622" name="Segnaposto numero diapositiva 3">
            <a:extLst>
              <a:ext uri="{FF2B5EF4-FFF2-40B4-BE49-F238E27FC236}">
                <a16:creationId xmlns:a16="http://schemas.microsoft.com/office/drawing/2014/main" id="{13E04CA0-07DF-4B42-B4EA-5DFBB4DB5E7D}"/>
              </a:ext>
            </a:extLst>
          </p:cNvPr>
          <p:cNvSpPr>
            <a:spLocks noGrp="1"/>
          </p:cNvSpPr>
          <p:nvPr>
            <p:ph type="sldNum" sz="quarter" idx="12"/>
          </p:nvPr>
        </p:nvSpPr>
        <p:spPr>
          <a:xfrm>
            <a:off x="334433" y="6297858"/>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EFD"/>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it-IT" sz="1067" b="0" i="0" u="none" strike="noStrike" kern="1200" cap="none" spc="0" normalizeH="0" baseline="0" noProof="0" dirty="0">
              <a:ln>
                <a:noFill/>
              </a:ln>
              <a:solidFill>
                <a:srgbClr val="FFFEFD"/>
              </a:solidFill>
              <a:effectLst/>
              <a:uLnTx/>
              <a:uFillTx/>
              <a:latin typeface="Arial" panose="020B0604020202020204" pitchFamily="34" charset="0"/>
              <a:cs typeface="Arial" panose="020B0604020202020204" pitchFamily="34" charset="0"/>
            </a:endParaRPr>
          </a:p>
        </p:txBody>
      </p:sp>
      <p:sp>
        <p:nvSpPr>
          <p:cNvPr id="6" name="Rettangolo arrotondato 52">
            <a:extLst>
              <a:ext uri="{FF2B5EF4-FFF2-40B4-BE49-F238E27FC236}">
                <a16:creationId xmlns:a16="http://schemas.microsoft.com/office/drawing/2014/main" id="{26FB6291-E143-0D3C-5C76-D3F67D8EFB35}"/>
              </a:ext>
            </a:extLst>
          </p:cNvPr>
          <p:cNvSpPr/>
          <p:nvPr/>
        </p:nvSpPr>
        <p:spPr bwMode="auto">
          <a:xfrm>
            <a:off x="4326272" y="2377782"/>
            <a:ext cx="2059017" cy="1022596"/>
          </a:xfrm>
          <a:prstGeom prst="roundRect">
            <a:avLst/>
          </a:prstGeom>
          <a:solidFill>
            <a:schemeClr val="bg1">
              <a:alpha val="88000"/>
            </a:schemeClr>
          </a:solidFill>
          <a:ln>
            <a:solidFill>
              <a:schemeClr val="accent6">
                <a:lumMod val="20000"/>
                <a:lumOff val="80000"/>
              </a:schemeClr>
            </a:solidFill>
          </a:ln>
        </p:spPr>
        <p:txBody>
          <a:bodyPr wrap="none" anchor="ctr"/>
          <a:lstStyle/>
          <a:p>
            <a:pPr marL="180975"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NORD AMERICA</a:t>
            </a:r>
          </a:p>
          <a:p>
            <a:pPr marL="0"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Investimenti partecipativi: 236 €mln</a:t>
            </a:r>
          </a:p>
          <a:p>
            <a:pPr marL="0"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Finanziamenti agevolati: 87 €mln </a:t>
            </a:r>
          </a:p>
          <a:p>
            <a:pPr marL="0"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Supporto export: 1.331 €mln</a:t>
            </a:r>
          </a:p>
        </p:txBody>
      </p:sp>
      <p:sp>
        <p:nvSpPr>
          <p:cNvPr id="9" name="Rettangolo arrotondato 50">
            <a:extLst>
              <a:ext uri="{FF2B5EF4-FFF2-40B4-BE49-F238E27FC236}">
                <a16:creationId xmlns:a16="http://schemas.microsoft.com/office/drawing/2014/main" id="{97924DC7-3E47-1112-B7EB-4F6BD3976C4F}"/>
              </a:ext>
            </a:extLst>
          </p:cNvPr>
          <p:cNvSpPr/>
          <p:nvPr/>
        </p:nvSpPr>
        <p:spPr bwMode="auto">
          <a:xfrm>
            <a:off x="7278214" y="2349618"/>
            <a:ext cx="2131853" cy="961933"/>
          </a:xfrm>
          <a:prstGeom prst="roundRect">
            <a:avLst/>
          </a:prstGeom>
          <a:solidFill>
            <a:schemeClr val="bg1">
              <a:alpha val="88000"/>
            </a:schemeClr>
          </a:solidFill>
          <a:ln>
            <a:solidFill>
              <a:schemeClr val="accent6">
                <a:lumMod val="20000"/>
                <a:lumOff val="80000"/>
              </a:schemeClr>
            </a:solidFill>
          </a:ln>
        </p:spPr>
        <p:txBody>
          <a:bodyPr wrap="none" anchor="ctr"/>
          <a:lstStyle/>
          <a:p>
            <a:pPr marL="180975"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EUROPA E CSI</a:t>
            </a:r>
          </a:p>
          <a:p>
            <a:pPr marL="0"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Investimenti partecipativi</a:t>
            </a:r>
            <a:r>
              <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 432 €</a:t>
            </a:r>
            <a:r>
              <a:rPr kumimoji="0" lang="en-US" sz="851" b="1" i="0" u="none" strike="noStrike" kern="1200" cap="none" spc="0" normalizeH="0" baseline="0" noProof="0" dirty="0" err="1">
                <a:ln>
                  <a:noFill/>
                </a:ln>
                <a:solidFill>
                  <a:srgbClr val="415364"/>
                </a:solidFill>
                <a:effectLst/>
                <a:uLnTx/>
                <a:uFillTx/>
                <a:latin typeface="Arial" panose="020B0604020202020204" pitchFamily="34" charset="0"/>
                <a:ea typeface="+mn-ea"/>
                <a:cs typeface="Arial" panose="020B0604020202020204" pitchFamily="34" charset="0"/>
              </a:rPr>
              <a:t>mln</a:t>
            </a:r>
            <a:endPar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a:p>
            <a:pPr marL="0"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Finanziamenti agevolati: 2.814 </a:t>
            </a:r>
            <a:r>
              <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a:t>
            </a:r>
            <a:r>
              <a:rPr kumimoji="0" lang="en-US" sz="851" b="1" i="0" u="none" strike="noStrike" kern="1200" cap="none" spc="0" normalizeH="0" baseline="0" noProof="0" dirty="0" err="1">
                <a:ln>
                  <a:noFill/>
                </a:ln>
                <a:solidFill>
                  <a:srgbClr val="415364"/>
                </a:solidFill>
                <a:effectLst/>
                <a:uLnTx/>
                <a:uFillTx/>
                <a:latin typeface="Arial" panose="020B0604020202020204" pitchFamily="34" charset="0"/>
                <a:ea typeface="+mn-ea"/>
                <a:cs typeface="Arial" panose="020B0604020202020204" pitchFamily="34" charset="0"/>
              </a:rPr>
              <a:t>mln</a:t>
            </a:r>
            <a:endPar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a:p>
            <a:pPr marL="0"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Supporto export: 5.591</a:t>
            </a:r>
            <a:r>
              <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 €</a:t>
            </a:r>
            <a:r>
              <a:rPr kumimoji="0" lang="en-US" sz="851" b="1" i="0" u="none" strike="noStrike" kern="1200" cap="none" spc="0" normalizeH="0" baseline="0" noProof="0" dirty="0" err="1">
                <a:ln>
                  <a:noFill/>
                </a:ln>
                <a:solidFill>
                  <a:srgbClr val="415364"/>
                </a:solidFill>
                <a:effectLst/>
                <a:uLnTx/>
                <a:uFillTx/>
                <a:latin typeface="Arial" panose="020B0604020202020204" pitchFamily="34" charset="0"/>
                <a:ea typeface="+mn-ea"/>
                <a:cs typeface="Arial" panose="020B0604020202020204" pitchFamily="34" charset="0"/>
              </a:rPr>
              <a:t>mln</a:t>
            </a:r>
            <a:endPar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p:txBody>
      </p:sp>
      <p:sp>
        <p:nvSpPr>
          <p:cNvPr id="19" name="Rettangolo arrotondato 48">
            <a:extLst>
              <a:ext uri="{FF2B5EF4-FFF2-40B4-BE49-F238E27FC236}">
                <a16:creationId xmlns:a16="http://schemas.microsoft.com/office/drawing/2014/main" id="{75964E82-3F63-5F53-B787-BA1FCCD4701A}"/>
              </a:ext>
            </a:extLst>
          </p:cNvPr>
          <p:cNvSpPr/>
          <p:nvPr/>
        </p:nvSpPr>
        <p:spPr bwMode="auto">
          <a:xfrm>
            <a:off x="9691192" y="2369117"/>
            <a:ext cx="2068786" cy="925053"/>
          </a:xfrm>
          <a:prstGeom prst="roundRect">
            <a:avLst/>
          </a:prstGeom>
          <a:solidFill>
            <a:schemeClr val="bg1">
              <a:alpha val="88000"/>
            </a:schemeClr>
          </a:solidFill>
          <a:ln>
            <a:solidFill>
              <a:schemeClr val="accent6">
                <a:lumMod val="20000"/>
                <a:lumOff val="80000"/>
              </a:schemeClr>
            </a:solidFill>
          </a:ln>
        </p:spPr>
        <p:txBody>
          <a:bodyPr wrap="none" anchor="ctr"/>
          <a:lstStyle/>
          <a:p>
            <a:pPr marL="180975"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ASIA</a:t>
            </a:r>
          </a:p>
          <a:p>
            <a:pPr marL="0"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Investimenti partecipativi</a:t>
            </a:r>
            <a:r>
              <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 109 €</a:t>
            </a:r>
            <a:r>
              <a:rPr kumimoji="0" lang="en-US" sz="851" b="1" i="0" u="none" strike="noStrike" kern="1200" cap="none" spc="0" normalizeH="0" baseline="0" noProof="0" dirty="0" err="1">
                <a:ln>
                  <a:noFill/>
                </a:ln>
                <a:solidFill>
                  <a:srgbClr val="415364"/>
                </a:solidFill>
                <a:effectLst/>
                <a:uLnTx/>
                <a:uFillTx/>
                <a:latin typeface="Arial" panose="020B0604020202020204" pitchFamily="34" charset="0"/>
                <a:ea typeface="+mn-ea"/>
                <a:cs typeface="Arial" panose="020B0604020202020204" pitchFamily="34" charset="0"/>
              </a:rPr>
              <a:t>mln</a:t>
            </a:r>
            <a:endPar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a:p>
            <a:pPr marL="0"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Finanziamenti agevolati:</a:t>
            </a:r>
            <a:r>
              <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 27 €</a:t>
            </a:r>
            <a:r>
              <a:rPr kumimoji="0" lang="en-US" sz="851" b="1" i="0" u="none" strike="noStrike" kern="1200" cap="none" spc="0" normalizeH="0" baseline="0" noProof="0" dirty="0" err="1">
                <a:ln>
                  <a:noFill/>
                </a:ln>
                <a:solidFill>
                  <a:srgbClr val="415364"/>
                </a:solidFill>
                <a:effectLst/>
                <a:uLnTx/>
                <a:uFillTx/>
                <a:latin typeface="Arial" panose="020B0604020202020204" pitchFamily="34" charset="0"/>
                <a:ea typeface="+mn-ea"/>
                <a:cs typeface="Arial" panose="020B0604020202020204" pitchFamily="34" charset="0"/>
              </a:rPr>
              <a:t>mln</a:t>
            </a:r>
            <a:endPar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a:p>
            <a:pPr marL="0"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Supporto export: </a:t>
            </a:r>
            <a:r>
              <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103 €</a:t>
            </a:r>
            <a:r>
              <a:rPr kumimoji="0" lang="en-US" sz="851" b="1" i="0" u="none" strike="noStrike" kern="1200" cap="none" spc="0" normalizeH="0" baseline="0" noProof="0" dirty="0" err="1">
                <a:ln>
                  <a:noFill/>
                </a:ln>
                <a:solidFill>
                  <a:srgbClr val="415364"/>
                </a:solidFill>
                <a:effectLst/>
                <a:uLnTx/>
                <a:uFillTx/>
                <a:latin typeface="Arial" panose="020B0604020202020204" pitchFamily="34" charset="0"/>
                <a:ea typeface="+mn-ea"/>
                <a:cs typeface="Arial" panose="020B0604020202020204" pitchFamily="34" charset="0"/>
              </a:rPr>
              <a:t>mln</a:t>
            </a:r>
            <a:endPar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p:txBody>
      </p:sp>
      <p:sp>
        <p:nvSpPr>
          <p:cNvPr id="22" name="Rettangolo arrotondato 46">
            <a:extLst>
              <a:ext uri="{FF2B5EF4-FFF2-40B4-BE49-F238E27FC236}">
                <a16:creationId xmlns:a16="http://schemas.microsoft.com/office/drawing/2014/main" id="{66D3F08E-0645-EC93-3BD8-704884FE6AA5}"/>
              </a:ext>
            </a:extLst>
          </p:cNvPr>
          <p:cNvSpPr/>
          <p:nvPr/>
        </p:nvSpPr>
        <p:spPr bwMode="auto">
          <a:xfrm>
            <a:off x="4931299" y="4360145"/>
            <a:ext cx="2222238" cy="1074593"/>
          </a:xfrm>
          <a:prstGeom prst="roundRect">
            <a:avLst/>
          </a:prstGeom>
          <a:solidFill>
            <a:schemeClr val="bg1">
              <a:alpha val="88000"/>
            </a:schemeClr>
          </a:solidFill>
          <a:ln>
            <a:solidFill>
              <a:schemeClr val="accent6">
                <a:lumMod val="20000"/>
                <a:lumOff val="80000"/>
              </a:schemeClr>
            </a:solidFill>
          </a:ln>
        </p:spPr>
        <p:txBody>
          <a:bodyPr wrap="none" anchor="ctr"/>
          <a:lstStyle/>
          <a:p>
            <a:pPr marL="180975"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AMERICA Latina </a:t>
            </a:r>
          </a:p>
          <a:p>
            <a:pPr marL="180975"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E CARAIBI</a:t>
            </a:r>
          </a:p>
          <a:p>
            <a:pPr marL="0"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Investimenti partecipativi</a:t>
            </a:r>
            <a:r>
              <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 121 €</a:t>
            </a:r>
            <a:r>
              <a:rPr kumimoji="0" lang="en-US" sz="851" b="1" i="0" u="none" strike="noStrike" kern="1200" cap="none" spc="0" normalizeH="0" baseline="0" noProof="0" dirty="0" err="1">
                <a:ln>
                  <a:noFill/>
                </a:ln>
                <a:solidFill>
                  <a:srgbClr val="415364"/>
                </a:solidFill>
                <a:effectLst/>
                <a:uLnTx/>
                <a:uFillTx/>
                <a:latin typeface="Arial" panose="020B0604020202020204" pitchFamily="34" charset="0"/>
                <a:ea typeface="+mn-ea"/>
                <a:cs typeface="Arial" panose="020B0604020202020204" pitchFamily="34" charset="0"/>
              </a:rPr>
              <a:t>mln</a:t>
            </a:r>
            <a:endPar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a:p>
            <a:pPr marL="0"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Finanziamenti agevolati: </a:t>
            </a:r>
            <a:r>
              <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13 €</a:t>
            </a:r>
            <a:r>
              <a:rPr kumimoji="0" lang="en-US" sz="851" b="1" i="0" u="none" strike="noStrike" kern="1200" cap="none" spc="0" normalizeH="0" baseline="0" noProof="0" dirty="0" err="1">
                <a:ln>
                  <a:noFill/>
                </a:ln>
                <a:solidFill>
                  <a:srgbClr val="415364"/>
                </a:solidFill>
                <a:effectLst/>
                <a:uLnTx/>
                <a:uFillTx/>
                <a:latin typeface="Arial" panose="020B0604020202020204" pitchFamily="34" charset="0"/>
                <a:ea typeface="+mn-ea"/>
                <a:cs typeface="Arial" panose="020B0604020202020204" pitchFamily="34" charset="0"/>
              </a:rPr>
              <a:t>mn</a:t>
            </a:r>
            <a:endPar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a:p>
            <a:pPr marL="0"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Supporto export: </a:t>
            </a:r>
            <a:r>
              <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10.139 €</a:t>
            </a:r>
            <a:r>
              <a:rPr kumimoji="0" lang="en-US" sz="851" b="1" i="0" u="none" strike="noStrike" kern="1200" cap="none" spc="0" normalizeH="0" baseline="0" noProof="0" dirty="0" err="1">
                <a:ln>
                  <a:noFill/>
                </a:ln>
                <a:solidFill>
                  <a:srgbClr val="415364"/>
                </a:solidFill>
                <a:effectLst/>
                <a:uLnTx/>
                <a:uFillTx/>
                <a:latin typeface="Arial" panose="020B0604020202020204" pitchFamily="34" charset="0"/>
                <a:ea typeface="+mn-ea"/>
                <a:cs typeface="Arial" panose="020B0604020202020204" pitchFamily="34" charset="0"/>
              </a:rPr>
              <a:t>mln</a:t>
            </a:r>
            <a:endPar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p:txBody>
      </p:sp>
      <p:sp>
        <p:nvSpPr>
          <p:cNvPr id="27" name="Rettangolo arrotondato 44">
            <a:extLst>
              <a:ext uri="{FF2B5EF4-FFF2-40B4-BE49-F238E27FC236}">
                <a16:creationId xmlns:a16="http://schemas.microsoft.com/office/drawing/2014/main" id="{EBA99A6F-8FD1-FFC3-3816-1A2BD005900C}"/>
              </a:ext>
            </a:extLst>
          </p:cNvPr>
          <p:cNvSpPr/>
          <p:nvPr/>
        </p:nvSpPr>
        <p:spPr bwMode="auto">
          <a:xfrm>
            <a:off x="7377043" y="4158936"/>
            <a:ext cx="2123806" cy="1167477"/>
          </a:xfrm>
          <a:prstGeom prst="roundRect">
            <a:avLst/>
          </a:prstGeom>
          <a:solidFill>
            <a:schemeClr val="bg1">
              <a:alpha val="88000"/>
            </a:schemeClr>
          </a:solidFill>
          <a:ln>
            <a:solidFill>
              <a:schemeClr val="accent6">
                <a:lumMod val="20000"/>
                <a:lumOff val="80000"/>
              </a:schemeClr>
            </a:solidFill>
          </a:ln>
        </p:spPr>
        <p:txBody>
          <a:bodyPr wrap="none" anchor="ctr"/>
          <a:lstStyle/>
          <a:p>
            <a:pPr marL="180975"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AFRICA E </a:t>
            </a:r>
          </a:p>
          <a:p>
            <a:pPr marL="180975"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MEDIO ORIENTE</a:t>
            </a:r>
          </a:p>
          <a:p>
            <a:pPr marL="0"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Investimenti partecipativi:</a:t>
            </a:r>
            <a:r>
              <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 65 €</a:t>
            </a:r>
            <a:r>
              <a:rPr kumimoji="0" lang="en-US" sz="851" b="1" i="0" u="none" strike="noStrike" kern="1200" cap="none" spc="0" normalizeH="0" baseline="0" noProof="0" dirty="0" err="1">
                <a:ln>
                  <a:noFill/>
                </a:ln>
                <a:solidFill>
                  <a:srgbClr val="415364"/>
                </a:solidFill>
                <a:effectLst/>
                <a:uLnTx/>
                <a:uFillTx/>
                <a:latin typeface="Arial" panose="020B0604020202020204" pitchFamily="34" charset="0"/>
                <a:ea typeface="+mn-ea"/>
                <a:cs typeface="Arial" panose="020B0604020202020204" pitchFamily="34" charset="0"/>
              </a:rPr>
              <a:t>mln</a:t>
            </a:r>
            <a:endPar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a:p>
            <a:pPr marL="0"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Finanziamenti agevolati: </a:t>
            </a:r>
            <a:r>
              <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38 €</a:t>
            </a:r>
            <a:r>
              <a:rPr kumimoji="0" lang="en-US" sz="851" b="1" i="0" u="none" strike="noStrike" kern="1200" cap="none" spc="0" normalizeH="0" baseline="0" noProof="0" dirty="0" err="1">
                <a:ln>
                  <a:noFill/>
                </a:ln>
                <a:solidFill>
                  <a:srgbClr val="415364"/>
                </a:solidFill>
                <a:effectLst/>
                <a:uLnTx/>
                <a:uFillTx/>
                <a:latin typeface="Arial" panose="020B0604020202020204" pitchFamily="34" charset="0"/>
                <a:ea typeface="+mn-ea"/>
                <a:cs typeface="Arial" panose="020B0604020202020204" pitchFamily="34" charset="0"/>
              </a:rPr>
              <a:t>mln</a:t>
            </a:r>
            <a:endPar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a:p>
            <a:pPr marL="0"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Supporto export: 9.000</a:t>
            </a:r>
            <a:r>
              <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 €</a:t>
            </a:r>
            <a:r>
              <a:rPr kumimoji="0" lang="en-US" sz="851" b="1" i="0" u="none" strike="noStrike" kern="1200" cap="none" spc="0" normalizeH="0" baseline="0" noProof="0" dirty="0" err="1">
                <a:ln>
                  <a:noFill/>
                </a:ln>
                <a:solidFill>
                  <a:srgbClr val="415364"/>
                </a:solidFill>
                <a:effectLst/>
                <a:uLnTx/>
                <a:uFillTx/>
                <a:latin typeface="Arial" panose="020B0604020202020204" pitchFamily="34" charset="0"/>
                <a:ea typeface="+mn-ea"/>
                <a:cs typeface="Arial" panose="020B0604020202020204" pitchFamily="34" charset="0"/>
              </a:rPr>
              <a:t>mln</a:t>
            </a:r>
            <a:endPar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p:txBody>
      </p:sp>
      <p:sp>
        <p:nvSpPr>
          <p:cNvPr id="623" name="Rettangolo arrotondato 42">
            <a:extLst>
              <a:ext uri="{FF2B5EF4-FFF2-40B4-BE49-F238E27FC236}">
                <a16:creationId xmlns:a16="http://schemas.microsoft.com/office/drawing/2014/main" id="{55381AC8-024F-E530-449C-34843ECA4C10}"/>
              </a:ext>
            </a:extLst>
          </p:cNvPr>
          <p:cNvSpPr/>
          <p:nvPr/>
        </p:nvSpPr>
        <p:spPr bwMode="auto">
          <a:xfrm>
            <a:off x="9747452" y="4200531"/>
            <a:ext cx="2021120" cy="987225"/>
          </a:xfrm>
          <a:prstGeom prst="roundRect">
            <a:avLst/>
          </a:prstGeom>
          <a:solidFill>
            <a:schemeClr val="bg1">
              <a:alpha val="88000"/>
            </a:schemeClr>
          </a:solidFill>
          <a:ln>
            <a:solidFill>
              <a:schemeClr val="accent6">
                <a:lumMod val="20000"/>
                <a:lumOff val="80000"/>
              </a:schemeClr>
            </a:solidFill>
          </a:ln>
        </p:spPr>
        <p:txBody>
          <a:bodyPr wrap="none" anchor="ctr"/>
          <a:lstStyle/>
          <a:p>
            <a:pPr marL="180975"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OCEANIA</a:t>
            </a:r>
          </a:p>
          <a:p>
            <a:pPr marL="0"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Investimenti partecipativi</a:t>
            </a:r>
            <a:r>
              <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 6 €</a:t>
            </a:r>
            <a:r>
              <a:rPr kumimoji="0" lang="en-US" sz="851" b="1" i="0" u="none" strike="noStrike" kern="1200" cap="none" spc="0" normalizeH="0" baseline="0" noProof="0" dirty="0" err="1">
                <a:ln>
                  <a:noFill/>
                </a:ln>
                <a:solidFill>
                  <a:srgbClr val="415364"/>
                </a:solidFill>
                <a:effectLst/>
                <a:uLnTx/>
                <a:uFillTx/>
                <a:latin typeface="Arial" panose="020B0604020202020204" pitchFamily="34" charset="0"/>
                <a:ea typeface="+mn-ea"/>
                <a:cs typeface="Arial" panose="020B0604020202020204" pitchFamily="34" charset="0"/>
              </a:rPr>
              <a:t>mln</a:t>
            </a:r>
            <a:endPar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a:p>
            <a:pPr marL="0"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Finanziamenti agevolati: 2</a:t>
            </a:r>
            <a:r>
              <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 €</a:t>
            </a:r>
            <a:r>
              <a:rPr kumimoji="0" lang="en-US" sz="851" b="1" i="0" u="none" strike="noStrike" kern="1200" cap="none" spc="0" normalizeH="0" baseline="0" noProof="0" dirty="0" err="1">
                <a:ln>
                  <a:noFill/>
                </a:ln>
                <a:solidFill>
                  <a:srgbClr val="415364"/>
                </a:solidFill>
                <a:effectLst/>
                <a:uLnTx/>
                <a:uFillTx/>
                <a:latin typeface="Arial" panose="020B0604020202020204" pitchFamily="34" charset="0"/>
                <a:ea typeface="+mn-ea"/>
                <a:cs typeface="Arial" panose="020B0604020202020204" pitchFamily="34" charset="0"/>
              </a:rPr>
              <a:t>mln</a:t>
            </a:r>
            <a:endPar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a:p>
            <a:pPr marL="0" marR="0" lvl="0" indent="0" algn="l" defTabSz="914332" rtl="0" eaLnBrk="0" fontAlgn="base" latinLnBrk="0" hangingPunct="0">
              <a:lnSpc>
                <a:spcPct val="100000"/>
              </a:lnSpc>
              <a:spcBef>
                <a:spcPct val="0"/>
              </a:spcBef>
              <a:spcAft>
                <a:spcPts val="250"/>
              </a:spcAft>
              <a:buClrTx/>
              <a:buSzTx/>
              <a:buFontTx/>
              <a:buNone/>
              <a:tabLst>
                <a:tab pos="457155" algn="l"/>
              </a:tabLst>
              <a:defRPr/>
            </a:pPr>
            <a:r>
              <a:rPr kumimoji="0" lang="it-IT"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Supporto export: </a:t>
            </a:r>
            <a:r>
              <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2 €</a:t>
            </a:r>
            <a:r>
              <a:rPr kumimoji="0" lang="en-US" sz="851" b="1" i="0" u="none" strike="noStrike" kern="1200" cap="none" spc="0" normalizeH="0" baseline="0" noProof="0" dirty="0" err="1">
                <a:ln>
                  <a:noFill/>
                </a:ln>
                <a:solidFill>
                  <a:srgbClr val="415364"/>
                </a:solidFill>
                <a:effectLst/>
                <a:uLnTx/>
                <a:uFillTx/>
                <a:latin typeface="Arial" panose="020B0604020202020204" pitchFamily="34" charset="0"/>
                <a:ea typeface="+mn-ea"/>
                <a:cs typeface="Arial" panose="020B0604020202020204" pitchFamily="34" charset="0"/>
              </a:rPr>
              <a:t>mln</a:t>
            </a:r>
            <a:endParaRPr kumimoji="0" lang="en-US" sz="851" b="1"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p:txBody>
      </p:sp>
      <p:sp>
        <p:nvSpPr>
          <p:cNvPr id="3" name="CasellaDiTesto 2">
            <a:extLst>
              <a:ext uri="{FF2B5EF4-FFF2-40B4-BE49-F238E27FC236}">
                <a16:creationId xmlns:a16="http://schemas.microsoft.com/office/drawing/2014/main" id="{E2DDFA15-429A-6B39-F947-E2C85BE58688}"/>
              </a:ext>
            </a:extLst>
          </p:cNvPr>
          <p:cNvSpPr txBox="1"/>
          <p:nvPr/>
        </p:nvSpPr>
        <p:spPr>
          <a:xfrm>
            <a:off x="5098555" y="357459"/>
            <a:ext cx="595829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005392"/>
                </a:solidFill>
                <a:effectLst/>
                <a:uLnTx/>
                <a:uFillTx/>
                <a:latin typeface="Arial" panose="020B0604020202020204" pitchFamily="34" charset="0"/>
                <a:ea typeface="+mn-ea"/>
                <a:cs typeface="Arial" panose="020B0604020202020204" pitchFamily="34" charset="0"/>
                <a:rtl val="0"/>
              </a:rPr>
              <a:t>~</a:t>
            </a:r>
            <a:r>
              <a:rPr kumimoji="0" lang="it-IT" sz="2800" b="1" i="0" u="none" strike="noStrike" kern="1200" cap="none" spc="0" normalizeH="0" baseline="0" noProof="0" dirty="0">
                <a:ln>
                  <a:noFill/>
                </a:ln>
                <a:solidFill>
                  <a:srgbClr val="005392"/>
                </a:solidFill>
                <a:effectLst/>
                <a:uLnTx/>
                <a:uFillTx/>
                <a:latin typeface="Arial" panose="020B0604020202020204" pitchFamily="34" charset="0"/>
                <a:ea typeface="+mn-ea"/>
                <a:cs typeface="Arial" panose="020B0604020202020204" pitchFamily="34" charset="0"/>
                <a:rtl val="0"/>
              </a:rPr>
              <a:t>30</a:t>
            </a:r>
            <a:r>
              <a:rPr kumimoji="0" lang="it-IT" sz="2000" b="1" i="0" u="none" strike="noStrike" kern="1200" cap="none" spc="0" normalizeH="0" baseline="0" noProof="0" dirty="0">
                <a:ln>
                  <a:noFill/>
                </a:ln>
                <a:solidFill>
                  <a:srgbClr val="005392"/>
                </a:solidFill>
                <a:effectLst/>
                <a:uLnTx/>
                <a:uFillTx/>
                <a:latin typeface="Arial" panose="020B0604020202020204" pitchFamily="34" charset="0"/>
                <a:ea typeface="+mn-ea"/>
                <a:cs typeface="Arial" panose="020B0604020202020204" pitchFamily="34" charset="0"/>
                <a:rtl val="0"/>
              </a:rPr>
              <a:t> miliardi gestiti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797979"/>
                </a:solidFill>
                <a:effectLst/>
                <a:uLnTx/>
                <a:uFillTx/>
                <a:latin typeface="Arial" panose="020B0604020202020204" pitchFamily="34" charset="0"/>
                <a:ea typeface="+mn-ea"/>
                <a:cs typeface="Arial" panose="020B0604020202020204" pitchFamily="34" charset="0"/>
                <a:rtl val="0"/>
              </a:rPr>
              <a:t>~49 miliardi inclusi impegni Credito Acquirente</a:t>
            </a:r>
          </a:p>
        </p:txBody>
      </p:sp>
      <p:sp>
        <p:nvSpPr>
          <p:cNvPr id="34" name="CasellaDiTesto 33">
            <a:extLst>
              <a:ext uri="{FF2B5EF4-FFF2-40B4-BE49-F238E27FC236}">
                <a16:creationId xmlns:a16="http://schemas.microsoft.com/office/drawing/2014/main" id="{F1ACD684-C300-AB19-EABF-E6F075942043}"/>
              </a:ext>
            </a:extLst>
          </p:cNvPr>
          <p:cNvSpPr txBox="1"/>
          <p:nvPr/>
        </p:nvSpPr>
        <p:spPr>
          <a:xfrm>
            <a:off x="4273382" y="1283135"/>
            <a:ext cx="1094606" cy="373195"/>
          </a:xfrm>
          <a:prstGeom prst="roundRect">
            <a:avLst/>
          </a:prstGeom>
          <a:noFill/>
          <a:ln>
            <a:noFill/>
          </a:ln>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pic>
        <p:nvPicPr>
          <p:cNvPr id="5" name="Elemento grafico 4" descr="Indicatore con riempimento a tinta unita">
            <a:extLst>
              <a:ext uri="{FF2B5EF4-FFF2-40B4-BE49-F238E27FC236}">
                <a16:creationId xmlns:a16="http://schemas.microsoft.com/office/drawing/2014/main" id="{0C029FE0-A2D1-5D80-AF26-DC9FEA46D010}"/>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293514" y="2386092"/>
            <a:ext cx="378192" cy="378192"/>
          </a:xfrm>
          <a:prstGeom prst="rect">
            <a:avLst/>
          </a:prstGeom>
        </p:spPr>
      </p:pic>
      <p:pic>
        <p:nvPicPr>
          <p:cNvPr id="40" name="Elemento grafico 39" descr="Indicatore con riempimento a tinta unita">
            <a:extLst>
              <a:ext uri="{FF2B5EF4-FFF2-40B4-BE49-F238E27FC236}">
                <a16:creationId xmlns:a16="http://schemas.microsoft.com/office/drawing/2014/main" id="{F9225E4A-624D-C795-5666-AAA0B3E7EA94}"/>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65947" y="2365733"/>
            <a:ext cx="378192" cy="378192"/>
          </a:xfrm>
          <a:prstGeom prst="rect">
            <a:avLst/>
          </a:prstGeom>
        </p:spPr>
      </p:pic>
      <p:pic>
        <p:nvPicPr>
          <p:cNvPr id="41" name="Elemento grafico 40" descr="Indicatore con riempimento a tinta unita">
            <a:extLst>
              <a:ext uri="{FF2B5EF4-FFF2-40B4-BE49-F238E27FC236}">
                <a16:creationId xmlns:a16="http://schemas.microsoft.com/office/drawing/2014/main" id="{373C0CBA-CEF5-D546-8148-28FB6095EAB6}"/>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673875" y="2365733"/>
            <a:ext cx="378192" cy="378192"/>
          </a:xfrm>
          <a:prstGeom prst="rect">
            <a:avLst/>
          </a:prstGeom>
        </p:spPr>
      </p:pic>
      <p:pic>
        <p:nvPicPr>
          <p:cNvPr id="42" name="Elemento grafico 41" descr="Indicatore con riempimento a tinta unita">
            <a:extLst>
              <a:ext uri="{FF2B5EF4-FFF2-40B4-BE49-F238E27FC236}">
                <a16:creationId xmlns:a16="http://schemas.microsoft.com/office/drawing/2014/main" id="{7C9E367A-E575-E912-D4D9-247021EB7223}"/>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902353" y="4470957"/>
            <a:ext cx="378192" cy="378192"/>
          </a:xfrm>
          <a:prstGeom prst="rect">
            <a:avLst/>
          </a:prstGeom>
        </p:spPr>
      </p:pic>
      <p:pic>
        <p:nvPicPr>
          <p:cNvPr id="43" name="Elemento grafico 42" descr="Indicatore con riempimento a tinta unita">
            <a:extLst>
              <a:ext uri="{FF2B5EF4-FFF2-40B4-BE49-F238E27FC236}">
                <a16:creationId xmlns:a16="http://schemas.microsoft.com/office/drawing/2014/main" id="{4AC09EC6-6317-A7D9-D6BE-F2FA02330FA1}"/>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360233" y="4297318"/>
            <a:ext cx="378192" cy="378192"/>
          </a:xfrm>
          <a:prstGeom prst="rect">
            <a:avLst/>
          </a:prstGeom>
        </p:spPr>
      </p:pic>
      <p:pic>
        <p:nvPicPr>
          <p:cNvPr id="44" name="Elemento grafico 43" descr="Indicatore con riempimento a tinta unita">
            <a:extLst>
              <a:ext uri="{FF2B5EF4-FFF2-40B4-BE49-F238E27FC236}">
                <a16:creationId xmlns:a16="http://schemas.microsoft.com/office/drawing/2014/main" id="{756051A3-8F16-E2DB-9FCB-EEEDE7D1B903}"/>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31903" y="4231713"/>
            <a:ext cx="378192" cy="378192"/>
          </a:xfrm>
          <a:prstGeom prst="rect">
            <a:avLst/>
          </a:prstGeom>
        </p:spPr>
      </p:pic>
    </p:spTree>
    <p:extLst>
      <p:ext uri="{BB962C8B-B14F-4D97-AF65-F5344CB8AC3E}">
        <p14:creationId xmlns:p14="http://schemas.microsoft.com/office/powerpoint/2010/main" val="2651225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720513-21D4-945E-A827-8311DA8B4263}"/>
              </a:ext>
            </a:extLst>
          </p:cNvPr>
          <p:cNvSpPr>
            <a:spLocks noGrp="1"/>
          </p:cNvSpPr>
          <p:nvPr>
            <p:ph type="ctrTitle"/>
          </p:nvPr>
        </p:nvSpPr>
        <p:spPr>
          <a:xfrm>
            <a:off x="2431737" y="2862182"/>
            <a:ext cx="6781393" cy="1826549"/>
          </a:xfrm>
        </p:spPr>
        <p:txBody>
          <a:bodyPr>
            <a:noAutofit/>
          </a:bodyPr>
          <a:lstStyle/>
          <a:p>
            <a:r>
              <a:rPr lang="it-IT" sz="4400" dirty="0"/>
              <a:t>FOCUS:</a:t>
            </a:r>
            <a:br>
              <a:rPr lang="it-IT" sz="4400" dirty="0"/>
            </a:br>
            <a:r>
              <a:rPr lang="it-IT" sz="4400" dirty="0"/>
              <a:t>FINANZIAMENTI</a:t>
            </a:r>
            <a:br>
              <a:rPr lang="it-IT" sz="4400" dirty="0"/>
            </a:br>
            <a:r>
              <a:rPr lang="it-IT" sz="4400" dirty="0"/>
              <a:t>AGEVOLATI</a:t>
            </a:r>
          </a:p>
        </p:txBody>
      </p:sp>
    </p:spTree>
    <p:extLst>
      <p:ext uri="{BB962C8B-B14F-4D97-AF65-F5344CB8AC3E}">
        <p14:creationId xmlns:p14="http://schemas.microsoft.com/office/powerpoint/2010/main" val="2610348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uppo 59">
            <a:extLst>
              <a:ext uri="{FF2B5EF4-FFF2-40B4-BE49-F238E27FC236}">
                <a16:creationId xmlns:a16="http://schemas.microsoft.com/office/drawing/2014/main" id="{F539FC96-2C8B-D986-6B16-CD264F7A669A}"/>
              </a:ext>
            </a:extLst>
          </p:cNvPr>
          <p:cNvGrpSpPr/>
          <p:nvPr/>
        </p:nvGrpSpPr>
        <p:grpSpPr>
          <a:xfrm>
            <a:off x="6935777" y="1993210"/>
            <a:ext cx="1142362" cy="1647824"/>
            <a:chOff x="6402773" y="1991189"/>
            <a:chExt cx="1045484" cy="1649249"/>
          </a:xfrm>
          <a:effectLst/>
        </p:grpSpPr>
        <p:pic>
          <p:nvPicPr>
            <p:cNvPr id="26" name="j3.jpg" descr="j3.jpg">
              <a:extLst>
                <a:ext uri="{FF2B5EF4-FFF2-40B4-BE49-F238E27FC236}">
                  <a16:creationId xmlns:a16="http://schemas.microsoft.com/office/drawing/2014/main" id="{F562E72A-1F99-AD21-25C9-E2765D422D45}"/>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6402773" y="1991189"/>
              <a:ext cx="1045484" cy="1649249"/>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33" name="COMPETENZE">
              <a:extLst>
                <a:ext uri="{FF2B5EF4-FFF2-40B4-BE49-F238E27FC236}">
                  <a16:creationId xmlns:a16="http://schemas.microsoft.com/office/drawing/2014/main" id="{A4BD652A-332D-015E-B1DF-F02C9EA1C38F}"/>
                </a:ext>
              </a:extLst>
            </p:cNvPr>
            <p:cNvSpPr txBox="1"/>
            <p:nvPr/>
          </p:nvSpPr>
          <p:spPr>
            <a:xfrm>
              <a:off x="6402773" y="2105620"/>
              <a:ext cx="1045475" cy="325819"/>
            </a:xfrm>
            <a:prstGeom prst="rect">
              <a:avLst/>
            </a:prstGeom>
            <a:ln w="12700">
              <a:miter lim="400000"/>
            </a:ln>
            <a:effectLst>
              <a:outerShdw blurRad="101600" dist="254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marL="0" marR="0" lvl="0" indent="0" algn="ctr" defTabSz="838502" rtl="0" eaLnBrk="1" fontAlgn="auto" latinLnBrk="0" hangingPunct="0">
                <a:lnSpc>
                  <a:spcPct val="90000"/>
                </a:lnSpc>
                <a:spcBef>
                  <a:spcPts val="0"/>
                </a:spcBef>
                <a:spcAft>
                  <a:spcPts val="0"/>
                </a:spcAft>
                <a:buClrTx/>
                <a:buSzTx/>
                <a:buFontTx/>
                <a:buNone/>
                <a:tabLst/>
                <a:defRPr/>
              </a:pPr>
              <a:r>
                <a:rPr kumimoji="0" lang="it-IT" sz="800" b="1" i="0" u="none" strike="noStrike" kern="0" cap="all" spc="0" normalizeH="0" baseline="0" noProof="0" dirty="0">
                  <a:ln>
                    <a:noFill/>
                  </a:ln>
                  <a:solidFill>
                    <a:srgbClr val="FFFFFF"/>
                  </a:solidFill>
                  <a:effectLst/>
                  <a:uLnTx/>
                  <a:uFillTx/>
                  <a:latin typeface="+mj-lt"/>
                  <a:sym typeface="Avenir Heavy"/>
                </a:rPr>
                <a:t>TEMPORARY MANAGER</a:t>
              </a:r>
              <a:endParaRPr kumimoji="0" sz="800" b="1" i="0" u="none" strike="noStrike" kern="0" cap="all" spc="0" normalizeH="0" baseline="0" noProof="0" dirty="0">
                <a:ln>
                  <a:noFill/>
                </a:ln>
                <a:solidFill>
                  <a:srgbClr val="FFFFFF"/>
                </a:solidFill>
                <a:effectLst/>
                <a:uLnTx/>
                <a:uFillTx/>
                <a:latin typeface="+mj-lt"/>
                <a:sym typeface="Avenir Heavy"/>
              </a:endParaRPr>
            </a:p>
          </p:txBody>
        </p:sp>
      </p:grpSp>
      <p:grpSp>
        <p:nvGrpSpPr>
          <p:cNvPr id="61" name="Gruppo 60">
            <a:extLst>
              <a:ext uri="{FF2B5EF4-FFF2-40B4-BE49-F238E27FC236}">
                <a16:creationId xmlns:a16="http://schemas.microsoft.com/office/drawing/2014/main" id="{3883025D-EE97-9EAF-806A-734666AB7C6F}"/>
              </a:ext>
            </a:extLst>
          </p:cNvPr>
          <p:cNvGrpSpPr/>
          <p:nvPr/>
        </p:nvGrpSpPr>
        <p:grpSpPr>
          <a:xfrm>
            <a:off x="9697632" y="1999871"/>
            <a:ext cx="1152527" cy="1647305"/>
            <a:chOff x="8236525" y="1991189"/>
            <a:chExt cx="1054787" cy="1648729"/>
          </a:xfrm>
          <a:effectLst/>
        </p:grpSpPr>
        <p:pic>
          <p:nvPicPr>
            <p:cNvPr id="30" name="shutterstock_1066234574.jpg" descr="shutterstock_1066234574.jpg">
              <a:extLst>
                <a:ext uri="{FF2B5EF4-FFF2-40B4-BE49-F238E27FC236}">
                  <a16:creationId xmlns:a16="http://schemas.microsoft.com/office/drawing/2014/main" id="{B70E6C9A-D349-2354-29D6-41FB9E61BF9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8236525" y="1991189"/>
              <a:ext cx="1045484" cy="1648729"/>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34" name="FIERE ED EVENTI">
              <a:extLst>
                <a:ext uri="{FF2B5EF4-FFF2-40B4-BE49-F238E27FC236}">
                  <a16:creationId xmlns:a16="http://schemas.microsoft.com/office/drawing/2014/main" id="{D5992B67-12C2-BD79-9F20-A11E829213F0}"/>
                </a:ext>
              </a:extLst>
            </p:cNvPr>
            <p:cNvSpPr txBox="1"/>
            <p:nvPr/>
          </p:nvSpPr>
          <p:spPr>
            <a:xfrm>
              <a:off x="8245838" y="2153227"/>
              <a:ext cx="1045474" cy="215019"/>
            </a:xfrm>
            <a:prstGeom prst="rect">
              <a:avLst/>
            </a:prstGeom>
            <a:ln w="12700">
              <a:miter lim="400000"/>
            </a:ln>
            <a:effectLst>
              <a:outerShdw blurRad="101600" dist="254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marL="0" marR="0" lvl="0" indent="0" algn="ctr" defTabSz="838502" rtl="0" eaLnBrk="1" fontAlgn="auto" latinLnBrk="0" hangingPunct="0">
                <a:lnSpc>
                  <a:spcPct val="90000"/>
                </a:lnSpc>
                <a:spcBef>
                  <a:spcPts val="0"/>
                </a:spcBef>
                <a:spcAft>
                  <a:spcPts val="0"/>
                </a:spcAft>
                <a:buClrTx/>
                <a:buSzTx/>
                <a:buFontTx/>
                <a:buNone/>
                <a:tabLst/>
                <a:defRPr/>
              </a:pPr>
              <a:r>
                <a:rPr kumimoji="0" sz="800" b="1" i="0" u="none" strike="noStrike" kern="0" cap="all" spc="0" normalizeH="0" baseline="0" noProof="0" dirty="0">
                  <a:ln>
                    <a:noFill/>
                  </a:ln>
                  <a:solidFill>
                    <a:srgbClr val="FFFFFF"/>
                  </a:solidFill>
                  <a:effectLst/>
                  <a:uLnTx/>
                  <a:uFillTx/>
                  <a:latin typeface="+mj-lt"/>
                  <a:sym typeface="Avenir Heavy"/>
                </a:rPr>
                <a:t>FIERE ED EVENTI</a:t>
              </a:r>
            </a:p>
          </p:txBody>
        </p:sp>
      </p:grpSp>
      <p:grpSp>
        <p:nvGrpSpPr>
          <p:cNvPr id="57" name="Gruppo 56">
            <a:extLst>
              <a:ext uri="{FF2B5EF4-FFF2-40B4-BE49-F238E27FC236}">
                <a16:creationId xmlns:a16="http://schemas.microsoft.com/office/drawing/2014/main" id="{722BC6D7-91FD-BC76-B0F5-15E4E91D349F}"/>
              </a:ext>
            </a:extLst>
          </p:cNvPr>
          <p:cNvGrpSpPr/>
          <p:nvPr/>
        </p:nvGrpSpPr>
        <p:grpSpPr>
          <a:xfrm>
            <a:off x="157763" y="1969462"/>
            <a:ext cx="1142362" cy="1655053"/>
            <a:chOff x="876230" y="1996824"/>
            <a:chExt cx="1045484" cy="1656484"/>
          </a:xfrm>
          <a:effectLst/>
        </p:grpSpPr>
        <p:pic>
          <p:nvPicPr>
            <p:cNvPr id="28" name="shutterstock_1785478235.jpg" descr="shutterstock_1785478235.jpg">
              <a:extLst>
                <a:ext uri="{FF2B5EF4-FFF2-40B4-BE49-F238E27FC236}">
                  <a16:creationId xmlns:a16="http://schemas.microsoft.com/office/drawing/2014/main" id="{8AB6B07A-1239-B5DE-4F64-DA8488CC3438}"/>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876230" y="1996824"/>
              <a:ext cx="1045484" cy="165648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38" name="COMPETENZE">
              <a:extLst>
                <a:ext uri="{FF2B5EF4-FFF2-40B4-BE49-F238E27FC236}">
                  <a16:creationId xmlns:a16="http://schemas.microsoft.com/office/drawing/2014/main" id="{E460DC0F-9F74-1F62-7E9A-0CDBE598480F}"/>
                </a:ext>
              </a:extLst>
            </p:cNvPr>
            <p:cNvSpPr txBox="1"/>
            <p:nvPr/>
          </p:nvSpPr>
          <p:spPr>
            <a:xfrm>
              <a:off x="876239" y="2117969"/>
              <a:ext cx="1045475" cy="436619"/>
            </a:xfrm>
            <a:prstGeom prst="rect">
              <a:avLst/>
            </a:prstGeom>
            <a:ln w="12700">
              <a:miter lim="400000"/>
            </a:ln>
            <a:effectLst>
              <a:outerShdw blurRad="101600" dist="254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marL="0" marR="0" lvl="0" indent="0" algn="ctr" defTabSz="838502" rtl="0" eaLnBrk="1" fontAlgn="auto" latinLnBrk="0" hangingPunct="0">
                <a:lnSpc>
                  <a:spcPct val="90000"/>
                </a:lnSpc>
                <a:spcBef>
                  <a:spcPts val="0"/>
                </a:spcBef>
                <a:spcAft>
                  <a:spcPts val="0"/>
                </a:spcAft>
                <a:buClrTx/>
                <a:buSzTx/>
                <a:buFontTx/>
                <a:buNone/>
                <a:tabLst/>
                <a:defRPr/>
              </a:pPr>
              <a:r>
                <a:rPr kumimoji="0" lang="it-IT" sz="800" b="1" i="0" u="none" strike="noStrike" kern="0" cap="all" spc="0" normalizeH="0" baseline="0" noProof="0" dirty="0">
                  <a:ln>
                    <a:noFill/>
                  </a:ln>
                  <a:solidFill>
                    <a:srgbClr val="FFFFFF"/>
                  </a:solidFill>
                  <a:effectLst/>
                  <a:uLnTx/>
                  <a:uFillTx/>
                  <a:latin typeface="+mj-lt"/>
                  <a:sym typeface="Avenir Heavy"/>
                </a:rPr>
                <a:t>Transizione digitale o ecologica</a:t>
              </a:r>
              <a:endParaRPr kumimoji="0" sz="800" b="1" i="0" u="none" strike="noStrike" kern="0" cap="all" spc="0" normalizeH="0" baseline="0" noProof="0" dirty="0">
                <a:ln>
                  <a:noFill/>
                </a:ln>
                <a:solidFill>
                  <a:srgbClr val="FFFFFF"/>
                </a:solidFill>
                <a:effectLst/>
                <a:uLnTx/>
                <a:uFillTx/>
                <a:latin typeface="+mj-lt"/>
                <a:sym typeface="Avenir Heavy"/>
              </a:endParaRPr>
            </a:p>
          </p:txBody>
        </p:sp>
      </p:grpSp>
      <p:grpSp>
        <p:nvGrpSpPr>
          <p:cNvPr id="59" name="Gruppo 58">
            <a:extLst>
              <a:ext uri="{FF2B5EF4-FFF2-40B4-BE49-F238E27FC236}">
                <a16:creationId xmlns:a16="http://schemas.microsoft.com/office/drawing/2014/main" id="{6877BDF5-7490-A7A9-B1EA-78B2816F53AB}"/>
              </a:ext>
            </a:extLst>
          </p:cNvPr>
          <p:cNvGrpSpPr/>
          <p:nvPr/>
        </p:nvGrpSpPr>
        <p:grpSpPr>
          <a:xfrm>
            <a:off x="5674497" y="1992954"/>
            <a:ext cx="1149949" cy="1648336"/>
            <a:chOff x="4531402" y="1991190"/>
            <a:chExt cx="1052426" cy="1649762"/>
          </a:xfrm>
          <a:effectLst/>
        </p:grpSpPr>
        <p:pic>
          <p:nvPicPr>
            <p:cNvPr id="27" name="x1.jpg" descr="x1.jpg">
              <a:extLst>
                <a:ext uri="{FF2B5EF4-FFF2-40B4-BE49-F238E27FC236}">
                  <a16:creationId xmlns:a16="http://schemas.microsoft.com/office/drawing/2014/main" id="{01135440-2B94-FA8B-7B67-7B0699CC72A0}"/>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4531402" y="1991190"/>
              <a:ext cx="1045484" cy="1649762"/>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39" name="COMPETENZE">
              <a:extLst>
                <a:ext uri="{FF2B5EF4-FFF2-40B4-BE49-F238E27FC236}">
                  <a16:creationId xmlns:a16="http://schemas.microsoft.com/office/drawing/2014/main" id="{3547111C-8011-7E9B-B317-86495049EC95}"/>
                </a:ext>
              </a:extLst>
            </p:cNvPr>
            <p:cNvSpPr txBox="1"/>
            <p:nvPr/>
          </p:nvSpPr>
          <p:spPr>
            <a:xfrm>
              <a:off x="4538353" y="2123448"/>
              <a:ext cx="1045475" cy="325819"/>
            </a:xfrm>
            <a:prstGeom prst="rect">
              <a:avLst/>
            </a:prstGeom>
            <a:ln w="12700">
              <a:miter lim="400000"/>
            </a:ln>
            <a:effectLst>
              <a:outerShdw blurRad="101600" dist="254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marL="0" marR="0" lvl="0" indent="0" algn="ctr" defTabSz="838502" rtl="0" eaLnBrk="1" fontAlgn="auto" latinLnBrk="0" hangingPunct="0">
                <a:lnSpc>
                  <a:spcPct val="90000"/>
                </a:lnSpc>
                <a:spcBef>
                  <a:spcPts val="0"/>
                </a:spcBef>
                <a:spcAft>
                  <a:spcPts val="0"/>
                </a:spcAft>
                <a:buClrTx/>
                <a:buSzTx/>
                <a:buFontTx/>
                <a:buNone/>
                <a:tabLst/>
                <a:defRPr/>
              </a:pPr>
              <a:r>
                <a:rPr kumimoji="0" lang="it-IT" sz="800" b="1" i="0" u="none" strike="noStrike" kern="0" cap="all" spc="0" normalizeH="0" baseline="0" noProof="0" dirty="0">
                  <a:ln>
                    <a:noFill/>
                  </a:ln>
                  <a:solidFill>
                    <a:srgbClr val="FFFFFF"/>
                  </a:solidFill>
                  <a:effectLst/>
                  <a:uLnTx/>
                  <a:uFillTx/>
                  <a:latin typeface="+mj-lt"/>
                  <a:sym typeface="Avenir Heavy"/>
                </a:rPr>
                <a:t>CERTIFICAZIONI E CONSULENZE</a:t>
              </a:r>
              <a:endParaRPr kumimoji="0" sz="800" b="1" i="0" u="none" strike="noStrike" kern="0" cap="all" spc="0" normalizeH="0" baseline="0" noProof="0" dirty="0">
                <a:ln>
                  <a:noFill/>
                </a:ln>
                <a:solidFill>
                  <a:srgbClr val="FFFFFF"/>
                </a:solidFill>
                <a:effectLst/>
                <a:uLnTx/>
                <a:uFillTx/>
                <a:latin typeface="+mj-lt"/>
                <a:sym typeface="Avenir Heavy"/>
              </a:endParaRPr>
            </a:p>
          </p:txBody>
        </p:sp>
      </p:grpSp>
      <p:grpSp>
        <p:nvGrpSpPr>
          <p:cNvPr id="58" name="Gruppo 57">
            <a:extLst>
              <a:ext uri="{FF2B5EF4-FFF2-40B4-BE49-F238E27FC236}">
                <a16:creationId xmlns:a16="http://schemas.microsoft.com/office/drawing/2014/main" id="{83EBF93E-B380-2D71-4D07-ED68A9D807A8}"/>
              </a:ext>
            </a:extLst>
          </p:cNvPr>
          <p:cNvGrpSpPr/>
          <p:nvPr/>
        </p:nvGrpSpPr>
        <p:grpSpPr>
          <a:xfrm>
            <a:off x="8478410" y="2008254"/>
            <a:ext cx="1142353" cy="1646919"/>
            <a:chOff x="2719549" y="1991850"/>
            <a:chExt cx="1045475" cy="1648343"/>
          </a:xfrm>
          <a:effectLst/>
        </p:grpSpPr>
        <p:pic>
          <p:nvPicPr>
            <p:cNvPr id="31" name="Immagine 30" descr="Immagine 11">
              <a:extLst>
                <a:ext uri="{FF2B5EF4-FFF2-40B4-BE49-F238E27FC236}">
                  <a16:creationId xmlns:a16="http://schemas.microsoft.com/office/drawing/2014/main" id="{75AB3698-94DD-8F72-3B6E-B9BFF2960740}"/>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a:xfrm>
              <a:off x="2722314" y="1991850"/>
              <a:ext cx="1036310" cy="1648343"/>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40" name="COMPETENZE">
              <a:extLst>
                <a:ext uri="{FF2B5EF4-FFF2-40B4-BE49-F238E27FC236}">
                  <a16:creationId xmlns:a16="http://schemas.microsoft.com/office/drawing/2014/main" id="{45E216BE-E772-7D05-45DC-67D502F27BC5}"/>
                </a:ext>
              </a:extLst>
            </p:cNvPr>
            <p:cNvSpPr txBox="1"/>
            <p:nvPr/>
          </p:nvSpPr>
          <p:spPr>
            <a:xfrm>
              <a:off x="2719549" y="2112335"/>
              <a:ext cx="1045475" cy="325819"/>
            </a:xfrm>
            <a:prstGeom prst="rect">
              <a:avLst/>
            </a:prstGeom>
            <a:ln w="12700">
              <a:miter lim="400000"/>
            </a:ln>
            <a:effectLst>
              <a:outerShdw blurRad="101600" dist="254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marL="0" marR="0" lvl="0" indent="0" algn="ctr" defTabSz="838502" rtl="0" eaLnBrk="1" fontAlgn="auto" latinLnBrk="0" hangingPunct="0">
                <a:lnSpc>
                  <a:spcPct val="90000"/>
                </a:lnSpc>
                <a:spcBef>
                  <a:spcPts val="0"/>
                </a:spcBef>
                <a:spcAft>
                  <a:spcPts val="0"/>
                </a:spcAft>
                <a:buClrTx/>
                <a:buSzTx/>
                <a:buFontTx/>
                <a:buNone/>
                <a:tabLst/>
                <a:defRPr/>
              </a:pPr>
              <a:r>
                <a:rPr kumimoji="0" lang="it-IT" sz="800" b="1" i="0" u="none" strike="noStrike" kern="0" cap="all" spc="0" normalizeH="0" baseline="0" noProof="0" dirty="0">
                  <a:ln>
                    <a:noFill/>
                  </a:ln>
                  <a:solidFill>
                    <a:srgbClr val="FFFFFF"/>
                  </a:solidFill>
                  <a:effectLst/>
                  <a:uLnTx/>
                  <a:uFillTx/>
                  <a:latin typeface="+mj-lt"/>
                  <a:sym typeface="Avenir Heavy"/>
                </a:rPr>
                <a:t>Inserimento mercati</a:t>
              </a:r>
              <a:endParaRPr kumimoji="0" sz="800" b="1" i="0" u="none" strike="noStrike" kern="0" cap="all" spc="0" normalizeH="0" baseline="0" noProof="0" dirty="0">
                <a:ln>
                  <a:noFill/>
                </a:ln>
                <a:solidFill>
                  <a:srgbClr val="FFFFFF"/>
                </a:solidFill>
                <a:effectLst/>
                <a:uLnTx/>
                <a:uFillTx/>
                <a:latin typeface="+mj-lt"/>
                <a:sym typeface="Avenir Heavy"/>
              </a:endParaRPr>
            </a:p>
          </p:txBody>
        </p:sp>
      </p:grpSp>
      <p:grpSp>
        <p:nvGrpSpPr>
          <p:cNvPr id="44" name="Gruppo 43">
            <a:extLst>
              <a:ext uri="{FF2B5EF4-FFF2-40B4-BE49-F238E27FC236}">
                <a16:creationId xmlns:a16="http://schemas.microsoft.com/office/drawing/2014/main" id="{9B9DF82C-4DB4-D913-E183-701F4557FDE5}"/>
              </a:ext>
            </a:extLst>
          </p:cNvPr>
          <p:cNvGrpSpPr/>
          <p:nvPr/>
        </p:nvGrpSpPr>
        <p:grpSpPr>
          <a:xfrm>
            <a:off x="1396491" y="1951018"/>
            <a:ext cx="1142362" cy="1686178"/>
            <a:chOff x="8938578" y="1990975"/>
            <a:chExt cx="1142362" cy="1686178"/>
          </a:xfrm>
          <a:effectLst>
            <a:reflection blurRad="6350" stA="52000" endA="300" endPos="35000" dir="5400000" sy="-100000" algn="bl" rotWithShape="0"/>
          </a:effectLst>
        </p:grpSpPr>
        <p:sp>
          <p:nvSpPr>
            <p:cNvPr id="18" name="Rettangolo con angoli arrotondati 17">
              <a:extLst>
                <a:ext uri="{FF2B5EF4-FFF2-40B4-BE49-F238E27FC236}">
                  <a16:creationId xmlns:a16="http://schemas.microsoft.com/office/drawing/2014/main" id="{3725B2EE-E507-EB6E-5789-C40DED0CE0F2}"/>
                </a:ext>
              </a:extLst>
            </p:cNvPr>
            <p:cNvSpPr/>
            <p:nvPr/>
          </p:nvSpPr>
          <p:spPr>
            <a:xfrm>
              <a:off x="8938578" y="1990975"/>
              <a:ext cx="1142362" cy="1686178"/>
            </a:xfrm>
            <a:prstGeom prst="roundRect">
              <a:avLst/>
            </a:prstGeom>
            <a:solidFill>
              <a:srgbClr val="F2EF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FEFD"/>
                </a:solidFill>
                <a:effectLst/>
                <a:uLnTx/>
                <a:uFillTx/>
                <a:latin typeface="+mj-lt"/>
                <a:ea typeface="+mn-ea"/>
                <a:cs typeface="+mn-cs"/>
              </a:endParaRPr>
            </a:p>
          </p:txBody>
        </p:sp>
        <p:grpSp>
          <p:nvGrpSpPr>
            <p:cNvPr id="36" name="Gruppo 35">
              <a:extLst>
                <a:ext uri="{FF2B5EF4-FFF2-40B4-BE49-F238E27FC236}">
                  <a16:creationId xmlns:a16="http://schemas.microsoft.com/office/drawing/2014/main" id="{7C41C28C-85B5-3132-AE4C-53F8B370C8D7}"/>
                </a:ext>
              </a:extLst>
            </p:cNvPr>
            <p:cNvGrpSpPr/>
            <p:nvPr/>
          </p:nvGrpSpPr>
          <p:grpSpPr>
            <a:xfrm>
              <a:off x="9047904" y="2344103"/>
              <a:ext cx="862904" cy="1314206"/>
              <a:chOff x="9059334" y="2334827"/>
              <a:chExt cx="862904" cy="1314206"/>
            </a:xfrm>
          </p:grpSpPr>
          <p:pic>
            <p:nvPicPr>
              <p:cNvPr id="6" name="Immagine 5">
                <a:extLst>
                  <a:ext uri="{FF2B5EF4-FFF2-40B4-BE49-F238E27FC236}">
                    <a16:creationId xmlns:a16="http://schemas.microsoft.com/office/drawing/2014/main" id="{9EBB6D27-C0AE-932C-4C13-AB08CAEBDE5C}"/>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t="-18422" b="-2632"/>
              <a:stretch/>
            </p:blipFill>
            <p:spPr>
              <a:xfrm>
                <a:off x="9126308" y="2334827"/>
                <a:ext cx="795930" cy="1181057"/>
              </a:xfrm>
              <a:prstGeom prst="roundRect">
                <a:avLst>
                  <a:gd name="adj" fmla="val 8594"/>
                </a:avLst>
              </a:prstGeom>
              <a:solidFill>
                <a:srgbClr val="FFFFFF">
                  <a:shade val="85000"/>
                </a:srgbClr>
              </a:solidFill>
              <a:ln>
                <a:noFill/>
              </a:ln>
              <a:effectLst/>
            </p:spPr>
          </p:pic>
          <p:sp>
            <p:nvSpPr>
              <p:cNvPr id="11" name="Rettangolo 10">
                <a:extLst>
                  <a:ext uri="{FF2B5EF4-FFF2-40B4-BE49-F238E27FC236}">
                    <a16:creationId xmlns:a16="http://schemas.microsoft.com/office/drawing/2014/main" id="{C43561C0-0FE3-A38D-C52F-22328E7A3AD9}"/>
                  </a:ext>
                </a:extLst>
              </p:cNvPr>
              <p:cNvSpPr/>
              <p:nvPr/>
            </p:nvSpPr>
            <p:spPr>
              <a:xfrm>
                <a:off x="9059334" y="3233351"/>
                <a:ext cx="310608" cy="415682"/>
              </a:xfrm>
              <a:prstGeom prst="rect">
                <a:avLst/>
              </a:prstGeom>
              <a:solidFill>
                <a:srgbClr val="F2EFEC"/>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FEFD"/>
                  </a:solidFill>
                  <a:effectLst/>
                  <a:uLnTx/>
                  <a:uFillTx/>
                  <a:latin typeface="+mj-lt"/>
                  <a:ea typeface="+mn-ea"/>
                  <a:cs typeface="+mn-cs"/>
                </a:endParaRPr>
              </a:p>
            </p:txBody>
          </p:sp>
        </p:grpSp>
      </p:grpSp>
      <p:sp>
        <p:nvSpPr>
          <p:cNvPr id="9" name="Rettangolo arrotondato 85">
            <a:extLst>
              <a:ext uri="{FF2B5EF4-FFF2-40B4-BE49-F238E27FC236}">
                <a16:creationId xmlns:a16="http://schemas.microsoft.com/office/drawing/2014/main" id="{C872D2EE-F63B-7F56-56FD-4E4AD3D7F460}"/>
              </a:ext>
            </a:extLst>
          </p:cNvPr>
          <p:cNvSpPr/>
          <p:nvPr/>
        </p:nvSpPr>
        <p:spPr>
          <a:xfrm>
            <a:off x="1308214" y="2016995"/>
            <a:ext cx="1330920" cy="303663"/>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800" b="1" i="0" u="none" strike="noStrike" kern="1200" cap="none" spc="0" normalizeH="0" baseline="0" noProof="0" dirty="0">
                <a:ln>
                  <a:noFill/>
                </a:ln>
                <a:solidFill>
                  <a:srgbClr val="415364"/>
                </a:solidFill>
                <a:effectLst/>
                <a:highlight>
                  <a:srgbClr val="F2EFEC"/>
                </a:highlight>
                <a:uLnTx/>
                <a:uFillTx/>
                <a:latin typeface="+mj-lt"/>
                <a:ea typeface="+mn-ea"/>
                <a:cs typeface="+mn-cs"/>
              </a:rPr>
              <a:t>POTENZIAMENTO MERCATI AFRICANI</a:t>
            </a:r>
            <a:endParaRPr kumimoji="0" lang="it-IT" sz="800" i="0" u="none" strike="noStrike" kern="1200" cap="none" spc="0" normalizeH="0" baseline="0" noProof="0" dirty="0">
              <a:ln>
                <a:noFill/>
              </a:ln>
              <a:solidFill>
                <a:srgbClr val="415364"/>
              </a:solidFill>
              <a:effectLst/>
              <a:highlight>
                <a:srgbClr val="F2EFEC"/>
              </a:highlight>
              <a:uLnTx/>
              <a:uFillTx/>
              <a:latin typeface="+mj-lt"/>
              <a:ea typeface="+mn-ea"/>
              <a:cs typeface="+mn-cs"/>
            </a:endParaRPr>
          </a:p>
        </p:txBody>
      </p:sp>
      <p:sp>
        <p:nvSpPr>
          <p:cNvPr id="14" name="Rettangolo arrotondato 85">
            <a:extLst>
              <a:ext uri="{FF2B5EF4-FFF2-40B4-BE49-F238E27FC236}">
                <a16:creationId xmlns:a16="http://schemas.microsoft.com/office/drawing/2014/main" id="{A3F5A081-C50D-3D8A-8A5E-7358B4791163}"/>
              </a:ext>
            </a:extLst>
          </p:cNvPr>
          <p:cNvSpPr/>
          <p:nvPr/>
        </p:nvSpPr>
        <p:spPr>
          <a:xfrm>
            <a:off x="2778441" y="2016995"/>
            <a:ext cx="1330920" cy="303663"/>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800" b="1" i="0" u="none" strike="noStrike" kern="1200" cap="none" spc="0" normalizeH="0" baseline="0" noProof="0" dirty="0">
                <a:ln>
                  <a:noFill/>
                </a:ln>
                <a:solidFill>
                  <a:srgbClr val="FFFEFD"/>
                </a:solidFill>
                <a:effectLst/>
                <a:uLnTx/>
                <a:uFillTx/>
                <a:latin typeface="+mj-lt"/>
                <a:ea typeface="+mn-ea"/>
                <a:cs typeface="+mn-cs"/>
              </a:rPr>
              <a:t>COMPETITIVITÀ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800" b="1" i="0" u="none" strike="noStrike" kern="1200" cap="none" spc="0" normalizeH="0" baseline="0" noProof="0" dirty="0">
                <a:ln>
                  <a:noFill/>
                </a:ln>
                <a:solidFill>
                  <a:srgbClr val="FFFEFD"/>
                </a:solidFill>
                <a:effectLst/>
                <a:uLnTx/>
                <a:uFillTx/>
                <a:latin typeface="+mj-lt"/>
                <a:ea typeface="+mn-ea"/>
                <a:cs typeface="+mn-cs"/>
              </a:rPr>
              <a:t>AMERICA LATINA</a:t>
            </a:r>
          </a:p>
        </p:txBody>
      </p:sp>
      <p:grpSp>
        <p:nvGrpSpPr>
          <p:cNvPr id="25" name="Gruppo 24">
            <a:extLst>
              <a:ext uri="{FF2B5EF4-FFF2-40B4-BE49-F238E27FC236}">
                <a16:creationId xmlns:a16="http://schemas.microsoft.com/office/drawing/2014/main" id="{F516F95B-9436-DC74-4CF6-BEFC4A0EA174}"/>
              </a:ext>
            </a:extLst>
          </p:cNvPr>
          <p:cNvGrpSpPr/>
          <p:nvPr/>
        </p:nvGrpSpPr>
        <p:grpSpPr>
          <a:xfrm>
            <a:off x="10916863" y="1981748"/>
            <a:ext cx="1117364" cy="1673425"/>
            <a:chOff x="10057945" y="1991189"/>
            <a:chExt cx="1057807" cy="1651509"/>
          </a:xfrm>
          <a:effectLst/>
        </p:grpSpPr>
        <p:pic>
          <p:nvPicPr>
            <p:cNvPr id="29" name="tr.jpg" descr="tr.jpg">
              <a:extLst>
                <a:ext uri="{FF2B5EF4-FFF2-40B4-BE49-F238E27FC236}">
                  <a16:creationId xmlns:a16="http://schemas.microsoft.com/office/drawing/2014/main" id="{132B8B0B-C833-4815-8BD1-9FD49946A30B}"/>
                </a:ext>
              </a:extLst>
            </p:cNvPr>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a:xfrm>
              <a:off x="10057945" y="1991189"/>
              <a:ext cx="1045484" cy="1651509"/>
            </a:xfrm>
            <a:prstGeom prst="roundRect">
              <a:avLst/>
            </a:prstGeom>
            <a:ln w="12700">
              <a:miter lim="400000"/>
            </a:ln>
            <a:effectLst>
              <a:reflection stA="50000" endPos="40000" dir="5400000" sy="-100000" algn="bl" rotWithShape="0"/>
            </a:effectLst>
          </p:spPr>
        </p:pic>
        <p:sp>
          <p:nvSpPr>
            <p:cNvPr id="32" name="E-COMMERCE">
              <a:extLst>
                <a:ext uri="{FF2B5EF4-FFF2-40B4-BE49-F238E27FC236}">
                  <a16:creationId xmlns:a16="http://schemas.microsoft.com/office/drawing/2014/main" id="{A24E1F5F-3391-8FD3-BE51-337D2CE569E3}"/>
                </a:ext>
              </a:extLst>
            </p:cNvPr>
            <p:cNvSpPr txBox="1"/>
            <p:nvPr/>
          </p:nvSpPr>
          <p:spPr>
            <a:xfrm>
              <a:off x="10070277" y="2116948"/>
              <a:ext cx="1045475" cy="238100"/>
            </a:xfrm>
            <a:prstGeom prst="roundRect">
              <a:avLst/>
            </a:prstGeom>
            <a:ln w="12700">
              <a:miter lim="400000"/>
            </a:ln>
            <a:effectLst>
              <a:outerShdw blurRad="101600" dist="254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marL="0" marR="0" lvl="0" indent="0" algn="ctr" defTabSz="838502" rtl="0" eaLnBrk="1" fontAlgn="auto" latinLnBrk="0" hangingPunct="0">
                <a:lnSpc>
                  <a:spcPct val="90000"/>
                </a:lnSpc>
                <a:spcBef>
                  <a:spcPts val="0"/>
                </a:spcBef>
                <a:spcAft>
                  <a:spcPts val="0"/>
                </a:spcAft>
                <a:buClrTx/>
                <a:buSzTx/>
                <a:buFontTx/>
                <a:buNone/>
                <a:tabLst/>
                <a:defRPr/>
              </a:pPr>
              <a:r>
                <a:rPr kumimoji="0" sz="800" b="1" i="0" u="none" strike="noStrike" kern="0" cap="all" spc="0" normalizeH="0" baseline="0" noProof="0" dirty="0">
                  <a:ln>
                    <a:noFill/>
                  </a:ln>
                  <a:solidFill>
                    <a:srgbClr val="FFFFFF"/>
                  </a:solidFill>
                  <a:effectLst/>
                  <a:uLnTx/>
                  <a:uFillTx/>
                  <a:latin typeface="+mj-lt"/>
                  <a:sym typeface="Avenir Heavy"/>
                </a:rPr>
                <a:t>E-COMMERCE</a:t>
              </a:r>
            </a:p>
          </p:txBody>
        </p:sp>
      </p:grpSp>
      <p:sp>
        <p:nvSpPr>
          <p:cNvPr id="4" name="Segnaposto numero diapositiva 3">
            <a:extLst>
              <a:ext uri="{FF2B5EF4-FFF2-40B4-BE49-F238E27FC236}">
                <a16:creationId xmlns:a16="http://schemas.microsoft.com/office/drawing/2014/main" id="{0136F529-CC75-5B75-22D7-66D231CC8FD2}"/>
              </a:ext>
            </a:extLst>
          </p:cNvPr>
          <p:cNvSpPr>
            <a:spLocks noGrp="1"/>
          </p:cNvSpPr>
          <p:nvPr>
            <p:ph type="sldNum" sz="quarter" idx="12"/>
          </p:nvPr>
        </p:nvSpPr>
        <p:spPr>
          <a:xfrm>
            <a:off x="334433" y="6109172"/>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j-lt"/>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it-IT" sz="1067" b="0" i="0" u="none" strike="noStrike" kern="1200" cap="none" spc="0" normalizeH="0" baseline="0" noProof="0" dirty="0">
              <a:ln>
                <a:noFill/>
              </a:ln>
              <a:solidFill>
                <a:srgbClr val="415064"/>
              </a:solidFill>
              <a:effectLst/>
              <a:uLnTx/>
              <a:uFillTx/>
              <a:latin typeface="+mj-lt"/>
              <a:cs typeface="Arial" panose="020B0604020202020204" pitchFamily="34" charset="0"/>
            </a:endParaRPr>
          </a:p>
        </p:txBody>
      </p:sp>
      <p:sp>
        <p:nvSpPr>
          <p:cNvPr id="88" name="Rettangolo arrotondato 85">
            <a:extLst>
              <a:ext uri="{FF2B5EF4-FFF2-40B4-BE49-F238E27FC236}">
                <a16:creationId xmlns:a16="http://schemas.microsoft.com/office/drawing/2014/main" id="{3499C936-7CEB-4AA6-546C-BB3EFF397F59}"/>
              </a:ext>
            </a:extLst>
          </p:cNvPr>
          <p:cNvSpPr/>
          <p:nvPr/>
        </p:nvSpPr>
        <p:spPr>
          <a:xfrm>
            <a:off x="867221" y="5417333"/>
            <a:ext cx="5459042" cy="73489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mj-lt"/>
                <a:ea typeface="+mn-ea"/>
                <a:cs typeface="+mn-cs"/>
              </a:rPr>
              <a:t>Benefici Misure Africa, America Latina, </a:t>
            </a:r>
            <a:r>
              <a:rPr lang="it-IT" sz="1400" b="1" dirty="0">
                <a:solidFill>
                  <a:srgbClr val="005392"/>
                </a:solidFill>
                <a:latin typeface="+mj-lt"/>
              </a:rPr>
              <a:t>India e Stati Uniti</a:t>
            </a:r>
            <a:endParaRPr kumimoji="0" lang="it-IT" sz="1400" b="1" i="0" u="none" strike="noStrike" kern="1200" cap="none" spc="0" normalizeH="0" baseline="0" noProof="0" dirty="0">
              <a:ln>
                <a:noFill/>
              </a:ln>
              <a:solidFill>
                <a:srgbClr val="005392"/>
              </a:solidFill>
              <a:effectLst/>
              <a:uLnTx/>
              <a:uFillTx/>
              <a:latin typeface="+mj-lt"/>
              <a:ea typeface="+mn-ea"/>
              <a:cs typeface="+mn-cs"/>
            </a:endParaRPr>
          </a:p>
          <a:p>
            <a:pPr lvl="0" algn="ctr">
              <a:defRPr/>
            </a:pPr>
            <a:r>
              <a:rPr kumimoji="0" lang="it-IT" sz="1200" b="1" i="0" u="none" strike="noStrike" kern="1200" cap="none" spc="0" normalizeH="0" baseline="0" noProof="0" dirty="0">
                <a:ln>
                  <a:noFill/>
                </a:ln>
                <a:solidFill>
                  <a:srgbClr val="415364"/>
                </a:solidFill>
                <a:effectLst/>
                <a:uLnTx/>
                <a:uFillTx/>
                <a:latin typeface="+mj-lt"/>
                <a:ea typeface="+mn-ea"/>
                <a:cs typeface="+mn-cs"/>
              </a:rPr>
              <a:t>plafond dedicati e fondo perduto, </a:t>
            </a:r>
            <a:r>
              <a:rPr kumimoji="0" lang="it-IT" sz="1200" b="0" i="0" u="none" strike="noStrike" kern="1200" cap="none" spc="0" normalizeH="0" baseline="0" noProof="0" dirty="0">
                <a:ln>
                  <a:noFill/>
                </a:ln>
                <a:solidFill>
                  <a:srgbClr val="415364"/>
                </a:solidFill>
                <a:effectLst/>
                <a:uLnTx/>
                <a:uFillTx/>
                <a:latin typeface="+mj-lt"/>
                <a:ea typeface="+mn-ea"/>
                <a:cs typeface="+mn-cs"/>
              </a:rPr>
              <a:t>elevato fino al </a:t>
            </a:r>
            <a:r>
              <a:rPr kumimoji="0" lang="it-IT" sz="1200" b="1" i="0" u="none" strike="noStrike" kern="1200" cap="none" spc="0" normalizeH="0" baseline="0" noProof="0" dirty="0">
                <a:ln>
                  <a:noFill/>
                </a:ln>
                <a:solidFill>
                  <a:srgbClr val="415364"/>
                </a:solidFill>
                <a:effectLst/>
                <a:uLnTx/>
                <a:uFillTx/>
                <a:latin typeface="+mj-lt"/>
                <a:ea typeface="+mn-ea"/>
                <a:cs typeface="+mn-cs"/>
              </a:rPr>
              <a:t>20% per imprese del Sud,</a:t>
            </a:r>
            <a:r>
              <a:rPr lang="it-IT" sz="1200" b="1" dirty="0">
                <a:solidFill>
                  <a:srgbClr val="415364"/>
                </a:solidFill>
                <a:latin typeface="+mj-lt"/>
              </a:rPr>
              <a:t> start up </a:t>
            </a:r>
            <a:r>
              <a:rPr lang="it-IT" sz="1200" b="1" dirty="0">
                <a:solidFill>
                  <a:srgbClr val="415364"/>
                </a:solidFill>
              </a:rPr>
              <a:t>e</a:t>
            </a:r>
            <a:r>
              <a:rPr lang="it-IT" sz="1200" b="1" dirty="0">
                <a:solidFill>
                  <a:srgbClr val="415364"/>
                </a:solidFill>
                <a:latin typeface="+mj-lt"/>
              </a:rPr>
              <a:t> PMI innovative**</a:t>
            </a:r>
            <a:endParaRPr kumimoji="0" lang="it-IT" sz="1200" b="1" i="0" u="none" strike="noStrike" kern="1200" cap="none" spc="0" normalizeH="0" baseline="0" noProof="0" dirty="0">
              <a:ln>
                <a:noFill/>
              </a:ln>
              <a:solidFill>
                <a:srgbClr val="415364"/>
              </a:solidFill>
              <a:effectLst/>
              <a:uLnTx/>
              <a:uFillTx/>
              <a:latin typeface="+mj-lt"/>
              <a:ea typeface="+mn-ea"/>
              <a:cs typeface="+mn-cs"/>
            </a:endParaRPr>
          </a:p>
        </p:txBody>
      </p:sp>
      <p:sp>
        <p:nvSpPr>
          <p:cNvPr id="22" name="Segnaposto testo 1">
            <a:extLst>
              <a:ext uri="{FF2B5EF4-FFF2-40B4-BE49-F238E27FC236}">
                <a16:creationId xmlns:a16="http://schemas.microsoft.com/office/drawing/2014/main" id="{B9E4B977-9CED-4A08-396B-D27071937603}"/>
              </a:ext>
            </a:extLst>
          </p:cNvPr>
          <p:cNvSpPr>
            <a:spLocks noGrp="1"/>
          </p:cNvSpPr>
          <p:nvPr>
            <p:ph type="body" idx="13"/>
          </p:nvPr>
        </p:nvSpPr>
        <p:spPr>
          <a:xfrm>
            <a:off x="334433" y="297158"/>
            <a:ext cx="11326344" cy="383116"/>
          </a:xfrm>
        </p:spPr>
        <p:txBody>
          <a:bodyPr/>
          <a:lstStyle/>
          <a:p>
            <a:r>
              <a:rPr lang="it-IT" dirty="0">
                <a:latin typeface="+mj-lt"/>
              </a:rPr>
              <a:t>Finanziamenti agevolati</a:t>
            </a:r>
          </a:p>
        </p:txBody>
      </p:sp>
      <p:sp>
        <p:nvSpPr>
          <p:cNvPr id="23" name="Rettangolo 22">
            <a:extLst>
              <a:ext uri="{FF2B5EF4-FFF2-40B4-BE49-F238E27FC236}">
                <a16:creationId xmlns:a16="http://schemas.microsoft.com/office/drawing/2014/main" id="{ABB8F819-10C3-9575-4D8B-BD16EB7934C1}"/>
              </a:ext>
            </a:extLst>
          </p:cNvPr>
          <p:cNvSpPr/>
          <p:nvPr/>
        </p:nvSpPr>
        <p:spPr>
          <a:xfrm>
            <a:off x="334433" y="885225"/>
            <a:ext cx="1152505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noProof="0" dirty="0">
                <a:ln>
                  <a:noFill/>
                </a:ln>
                <a:solidFill>
                  <a:srgbClr val="005392"/>
                </a:solidFill>
                <a:effectLst/>
                <a:uLnTx/>
                <a:uFillTx/>
                <a:latin typeface="+mj-lt"/>
                <a:ea typeface="+mn-ea"/>
                <a:cs typeface="+mn-cs"/>
              </a:rPr>
              <a:t>Finanziamenti agevolati </a:t>
            </a:r>
            <a:r>
              <a:rPr kumimoji="0" lang="it-IT" b="0" i="0" u="none" strike="noStrike" kern="1200" cap="none" spc="0" normalizeH="0" baseline="0" noProof="0" dirty="0">
                <a:ln>
                  <a:noFill/>
                </a:ln>
                <a:solidFill>
                  <a:srgbClr val="415364"/>
                </a:solidFill>
                <a:effectLst/>
                <a:uLnTx/>
                <a:uFillTx/>
                <a:latin typeface="+mj-lt"/>
                <a:ea typeface="+mn-ea"/>
                <a:cs typeface="+mn-cs"/>
              </a:rPr>
              <a:t>a valere sul </a:t>
            </a:r>
            <a:r>
              <a:rPr kumimoji="0" lang="it-IT" b="1" i="0" u="none" strike="noStrike" kern="1200" cap="none" spc="0" normalizeH="0" baseline="0" noProof="0" dirty="0">
                <a:ln>
                  <a:noFill/>
                </a:ln>
                <a:solidFill>
                  <a:srgbClr val="415364"/>
                </a:solidFill>
                <a:effectLst/>
                <a:uLnTx/>
                <a:uFillTx/>
                <a:latin typeface="+mj-lt"/>
                <a:ea typeface="+mn-ea"/>
                <a:cs typeface="+mn-cs"/>
              </a:rPr>
              <a:t>Fondo 394* </a:t>
            </a:r>
            <a:r>
              <a:rPr kumimoji="0" lang="it-IT" b="0" i="0" u="none" strike="noStrike" kern="1200" cap="none" spc="0" normalizeH="0" baseline="0" noProof="0" dirty="0">
                <a:ln>
                  <a:noFill/>
                </a:ln>
                <a:solidFill>
                  <a:srgbClr val="415364"/>
                </a:solidFill>
                <a:effectLst/>
                <a:uLnTx/>
                <a:uFillTx/>
                <a:latin typeface="+mj-lt"/>
                <a:ea typeface="+mn-ea"/>
                <a:cs typeface="+mn-cs"/>
              </a:rPr>
              <a:t>per la </a:t>
            </a:r>
            <a:r>
              <a:rPr kumimoji="0" lang="it-IT" b="1" i="0" u="none" strike="noStrike" kern="1200" cap="none" spc="0" normalizeH="0" baseline="0" noProof="0" dirty="0">
                <a:ln>
                  <a:noFill/>
                </a:ln>
                <a:solidFill>
                  <a:srgbClr val="415364"/>
                </a:solidFill>
                <a:effectLst/>
                <a:uLnTx/>
                <a:uFillTx/>
                <a:latin typeface="+mj-lt"/>
                <a:ea typeface="+mn-ea"/>
                <a:cs typeface="+mn-cs"/>
              </a:rPr>
              <a:t>competitività internazionale </a:t>
            </a:r>
            <a:r>
              <a:rPr kumimoji="0" lang="it-IT" b="0" i="0" u="none" strike="noStrike" kern="1200" cap="none" spc="0" normalizeH="0" baseline="0" noProof="0" dirty="0">
                <a:ln>
                  <a:noFill/>
                </a:ln>
                <a:solidFill>
                  <a:srgbClr val="415364"/>
                </a:solidFill>
                <a:effectLst/>
                <a:uLnTx/>
                <a:uFillTx/>
                <a:latin typeface="+mj-lt"/>
                <a:ea typeface="+mn-ea"/>
                <a:cs typeface="+mn-cs"/>
              </a:rPr>
              <a:t>delle imprese italiane.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srgbClr val="415364"/>
                </a:solidFill>
                <a:effectLst/>
                <a:uLnTx/>
                <a:uFillTx/>
                <a:latin typeface="+mj-lt"/>
                <a:ea typeface="+mn-ea"/>
                <a:cs typeface="+mn-cs"/>
              </a:rPr>
              <a:t>Focus su </a:t>
            </a:r>
            <a:r>
              <a:rPr kumimoji="0" lang="it-IT" b="1" i="0" u="none" strike="noStrike" kern="1200" cap="none" spc="0" normalizeH="0" baseline="0" noProof="0" dirty="0">
                <a:ln>
                  <a:noFill/>
                </a:ln>
                <a:solidFill>
                  <a:srgbClr val="005392"/>
                </a:solidFill>
                <a:effectLst/>
                <a:uLnTx/>
                <a:uFillTx/>
                <a:latin typeface="+mj-lt"/>
                <a:ea typeface="+mn-ea"/>
                <a:cs typeface="+mn-cs"/>
              </a:rPr>
              <a:t>digitalizzazione, sostenibilità, crescita sui mercati esteri, competenze </a:t>
            </a:r>
            <a:r>
              <a:rPr kumimoji="0" lang="it-IT" b="0" i="0" u="none" strike="noStrike" kern="1200" cap="none" spc="0" normalizeH="0" baseline="0" noProof="0" dirty="0">
                <a:ln>
                  <a:noFill/>
                </a:ln>
                <a:solidFill>
                  <a:srgbClr val="415364"/>
                </a:solidFill>
                <a:effectLst/>
                <a:uLnTx/>
                <a:uFillTx/>
                <a:latin typeface="+mj-lt"/>
                <a:ea typeface="+mn-ea"/>
                <a:cs typeface="+mn-cs"/>
              </a:rPr>
              <a:t>e</a:t>
            </a:r>
            <a:r>
              <a:rPr kumimoji="0" lang="it-IT" b="1" i="0" u="none" strike="noStrike" kern="1200" cap="none" spc="0" normalizeH="0" baseline="0" noProof="0" dirty="0">
                <a:ln>
                  <a:noFill/>
                </a:ln>
                <a:solidFill>
                  <a:srgbClr val="005392"/>
                </a:solidFill>
                <a:effectLst/>
                <a:uLnTx/>
                <a:uFillTx/>
                <a:latin typeface="+mj-lt"/>
                <a:ea typeface="+mn-ea"/>
                <a:cs typeface="+mn-cs"/>
              </a:rPr>
              <a:t> filiere</a:t>
            </a:r>
          </a:p>
        </p:txBody>
      </p:sp>
      <p:sp>
        <p:nvSpPr>
          <p:cNvPr id="24" name="CasellaDiTesto 23">
            <a:extLst>
              <a:ext uri="{FF2B5EF4-FFF2-40B4-BE49-F238E27FC236}">
                <a16:creationId xmlns:a16="http://schemas.microsoft.com/office/drawing/2014/main" id="{D7F03E9C-A3AA-1153-D973-CCAB8C7EF815}"/>
              </a:ext>
            </a:extLst>
          </p:cNvPr>
          <p:cNvSpPr txBox="1"/>
          <p:nvPr/>
        </p:nvSpPr>
        <p:spPr>
          <a:xfrm>
            <a:off x="673658" y="6237697"/>
            <a:ext cx="4581714"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it-IT" sz="900" b="0" i="1" u="none" strike="noStrike" kern="1200" cap="none" spc="0" normalizeH="0" baseline="0" noProof="0" dirty="0">
                <a:ln>
                  <a:noFill/>
                </a:ln>
                <a:solidFill>
                  <a:srgbClr val="415364"/>
                </a:solidFill>
                <a:effectLst/>
                <a:uLnTx/>
                <a:uFillTx/>
                <a:latin typeface="+mj-lt"/>
                <a:ea typeface="+mn-ea"/>
                <a:cs typeface="+mn-cs"/>
              </a:rPr>
              <a:t>* Risorse a valere su fondi pubblici gestiti da SIMEST per conto del MAECI</a:t>
            </a:r>
          </a:p>
        </p:txBody>
      </p:sp>
      <p:pic>
        <p:nvPicPr>
          <p:cNvPr id="15" name="Immagine 14" descr="Immagine che contiene testo, schermata, logo, simbolo&#10;&#10;Descrizione generata automaticamente">
            <a:extLst>
              <a:ext uri="{FF2B5EF4-FFF2-40B4-BE49-F238E27FC236}">
                <a16:creationId xmlns:a16="http://schemas.microsoft.com/office/drawing/2014/main" id="{030B6D0F-513A-FD54-22A6-31356DE679D0}"/>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11044104" y="105942"/>
            <a:ext cx="959177" cy="679417"/>
          </a:xfrm>
          <a:prstGeom prst="rect">
            <a:avLst/>
          </a:prstGeom>
        </p:spPr>
      </p:pic>
      <p:sp>
        <p:nvSpPr>
          <p:cNvPr id="87" name="Rettangolo arrotondato 85">
            <a:extLst>
              <a:ext uri="{FF2B5EF4-FFF2-40B4-BE49-F238E27FC236}">
                <a16:creationId xmlns:a16="http://schemas.microsoft.com/office/drawing/2014/main" id="{1DF80ABF-57EB-BEF8-7FC6-AFDF9CE8B227}"/>
              </a:ext>
            </a:extLst>
          </p:cNvPr>
          <p:cNvSpPr/>
          <p:nvPr/>
        </p:nvSpPr>
        <p:spPr>
          <a:xfrm>
            <a:off x="3722998" y="3755646"/>
            <a:ext cx="1601760"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5392"/>
                </a:solidFill>
                <a:effectLst/>
                <a:uLnTx/>
                <a:uFillTx/>
                <a:latin typeface="+mj-lt"/>
                <a:ea typeface="+mn-ea"/>
                <a:cs typeface="+mn-cs"/>
              </a:rPr>
              <a:t>Fondo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5392"/>
                </a:solidFill>
                <a:effectLst/>
                <a:uLnTx/>
                <a:uFillTx/>
                <a:latin typeface="+mj-lt"/>
                <a:ea typeface="+mn-ea"/>
                <a:cs typeface="+mn-cs"/>
              </a:rPr>
              <a:t>Perduto 10%</a:t>
            </a:r>
          </a:p>
        </p:txBody>
      </p:sp>
      <p:sp>
        <p:nvSpPr>
          <p:cNvPr id="89" name="Rettangolo arrotondato 85">
            <a:extLst>
              <a:ext uri="{FF2B5EF4-FFF2-40B4-BE49-F238E27FC236}">
                <a16:creationId xmlns:a16="http://schemas.microsoft.com/office/drawing/2014/main" id="{CCC4C521-1E71-6502-C291-7118FDD4F2B3}"/>
              </a:ext>
            </a:extLst>
          </p:cNvPr>
          <p:cNvSpPr/>
          <p:nvPr/>
        </p:nvSpPr>
        <p:spPr>
          <a:xfrm>
            <a:off x="1262097" y="3794528"/>
            <a:ext cx="1961035"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5392"/>
                </a:solidFill>
                <a:effectLst/>
                <a:uLnTx/>
                <a:uFillTx/>
                <a:latin typeface="+mj-lt"/>
                <a:ea typeface="+mn-ea"/>
                <a:cs typeface="+mn-cs"/>
              </a:rPr>
              <a:t>Tasso Agevolato ~0,3% </a:t>
            </a:r>
          </a:p>
        </p:txBody>
      </p:sp>
      <p:sp>
        <p:nvSpPr>
          <p:cNvPr id="7" name="Rettangolo arrotondato 85">
            <a:extLst>
              <a:ext uri="{FF2B5EF4-FFF2-40B4-BE49-F238E27FC236}">
                <a16:creationId xmlns:a16="http://schemas.microsoft.com/office/drawing/2014/main" id="{1EF956F2-4BC4-B1D0-ACD8-299712854A95}"/>
              </a:ext>
            </a:extLst>
          </p:cNvPr>
          <p:cNvSpPr/>
          <p:nvPr/>
        </p:nvSpPr>
        <p:spPr>
          <a:xfrm>
            <a:off x="1276770" y="4432017"/>
            <a:ext cx="1851290" cy="720000"/>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415364"/>
                </a:solidFill>
                <a:effectLst/>
                <a:uLnTx/>
                <a:uFillTx/>
                <a:latin typeface="+mj-lt"/>
                <a:ea typeface="+mn-ea"/>
                <a:cs typeface="+mn-cs"/>
              </a:rPr>
              <a:t>con scelta in base a capienza de </a:t>
            </a:r>
            <a:r>
              <a:rPr kumimoji="0" lang="it-IT" sz="1200" b="0" i="0" u="none" strike="noStrike" kern="1200" cap="none" spc="0" normalizeH="0" baseline="0" noProof="0" dirty="0" err="1">
                <a:ln>
                  <a:noFill/>
                </a:ln>
                <a:solidFill>
                  <a:srgbClr val="415364"/>
                </a:solidFill>
                <a:effectLst/>
                <a:uLnTx/>
                <a:uFillTx/>
                <a:latin typeface="+mj-lt"/>
                <a:ea typeface="+mn-ea"/>
                <a:cs typeface="+mn-cs"/>
              </a:rPr>
              <a:t>minimis</a:t>
            </a:r>
            <a:endParaRPr kumimoji="0" lang="it-IT" sz="1200" b="0" i="0" u="none" strike="noStrike" kern="1200" cap="none" spc="0" normalizeH="0" baseline="0" noProof="0" dirty="0">
              <a:ln>
                <a:noFill/>
              </a:ln>
              <a:solidFill>
                <a:srgbClr val="415364"/>
              </a:solidFill>
              <a:effectLst/>
              <a:uLnTx/>
              <a:uFillTx/>
              <a:latin typeface="+mj-lt"/>
              <a:ea typeface="+mn-ea"/>
              <a:cs typeface="+mn-cs"/>
            </a:endParaRPr>
          </a:p>
        </p:txBody>
      </p:sp>
      <p:sp>
        <p:nvSpPr>
          <p:cNvPr id="8" name="Rettangolo arrotondato 85">
            <a:extLst>
              <a:ext uri="{FF2B5EF4-FFF2-40B4-BE49-F238E27FC236}">
                <a16:creationId xmlns:a16="http://schemas.microsoft.com/office/drawing/2014/main" id="{CB1DC6A9-E89D-4E63-E672-88B1F1AB0252}"/>
              </a:ext>
            </a:extLst>
          </p:cNvPr>
          <p:cNvSpPr/>
          <p:nvPr/>
        </p:nvSpPr>
        <p:spPr>
          <a:xfrm>
            <a:off x="3048243" y="4572425"/>
            <a:ext cx="2791484" cy="720000"/>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415364"/>
                </a:solidFill>
                <a:effectLst/>
                <a:uLnTx/>
                <a:uFillTx/>
                <a:latin typeface="+mj-lt"/>
                <a:ea typeface="+mn-ea"/>
                <a:cs typeface="+mn-cs"/>
              </a:rPr>
              <a:t>per PMI del Sud, giovanili, femminili, sostenibilità, </a:t>
            </a:r>
            <a:r>
              <a:rPr kumimoji="0" lang="it-IT" sz="1200" b="1" i="0" u="none" strike="noStrike" kern="1200" cap="none" spc="0" normalizeH="0" baseline="0" noProof="0" dirty="0">
                <a:ln>
                  <a:noFill/>
                </a:ln>
                <a:solidFill>
                  <a:srgbClr val="415364"/>
                </a:solidFill>
                <a:effectLst/>
                <a:uLnTx/>
                <a:uFillTx/>
                <a:latin typeface="+mj-lt"/>
                <a:ea typeface="+mn-ea"/>
                <a:cs typeface="+mn-cs"/>
              </a:rPr>
              <a:t>mercati strategici </a:t>
            </a:r>
            <a:r>
              <a:rPr kumimoji="0" lang="it-IT" sz="1130" b="1" i="0" u="none" strike="noStrike" kern="1200" cap="none" spc="0" normalizeH="0" baseline="0" noProof="0" dirty="0">
                <a:ln>
                  <a:noFill/>
                </a:ln>
                <a:solidFill>
                  <a:srgbClr val="415364"/>
                </a:solidFill>
                <a:effectLst/>
                <a:uLnTx/>
                <a:uFillTx/>
                <a:latin typeface="+mj-lt"/>
                <a:ea typeface="+mn-ea"/>
                <a:cs typeface="+mn-cs"/>
              </a:rPr>
              <a:t>(Balcani, Africa, America Latina, India, </a:t>
            </a:r>
            <a:r>
              <a:rPr kumimoji="0" lang="it-IT" sz="1130" b="1" i="0" u="none" strike="noStrike" kern="1200" cap="none" spc="0" normalizeH="0" baseline="0" noProof="0" dirty="0">
                <a:ln>
                  <a:noFill/>
                </a:ln>
                <a:solidFill>
                  <a:schemeClr val="accent1"/>
                </a:solidFill>
                <a:effectLst/>
                <a:uLnTx/>
                <a:uFillTx/>
                <a:latin typeface="+mj-lt"/>
                <a:ea typeface="+mn-ea"/>
                <a:cs typeface="+mn-cs"/>
              </a:rPr>
              <a:t>USA</a:t>
            </a:r>
            <a:r>
              <a:rPr kumimoji="0" lang="it-IT" sz="1130" b="1" i="0" u="none" strike="noStrike" kern="1200" cap="none" spc="0" normalizeH="0" baseline="0" noProof="0" dirty="0">
                <a:ln>
                  <a:noFill/>
                </a:ln>
                <a:solidFill>
                  <a:srgbClr val="415364"/>
                </a:solidFill>
                <a:effectLst/>
                <a:uLnTx/>
                <a:uFillTx/>
                <a:latin typeface="+mj-lt"/>
                <a:ea typeface="+mn-ea"/>
                <a:cs typeface="+mn-cs"/>
              </a:rPr>
              <a:t>)</a:t>
            </a:r>
          </a:p>
        </p:txBody>
      </p:sp>
      <p:sp>
        <p:nvSpPr>
          <p:cNvPr id="17" name="Rettangolo arrotondato 85">
            <a:extLst>
              <a:ext uri="{FF2B5EF4-FFF2-40B4-BE49-F238E27FC236}">
                <a16:creationId xmlns:a16="http://schemas.microsoft.com/office/drawing/2014/main" id="{30AB8018-3648-DE30-9AD4-63DDBA0E3276}"/>
              </a:ext>
            </a:extLst>
          </p:cNvPr>
          <p:cNvSpPr/>
          <p:nvPr/>
        </p:nvSpPr>
        <p:spPr>
          <a:xfrm>
            <a:off x="5726428" y="3832168"/>
            <a:ext cx="1062718" cy="791797"/>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1600" b="1" i="0" u="none" strike="noStrike" kern="1200" cap="none" spc="0" normalizeH="0" baseline="0" noProof="0" dirty="0">
                <a:ln>
                  <a:noFill/>
                </a:ln>
                <a:solidFill>
                  <a:srgbClr val="005392"/>
                </a:solidFill>
                <a:effectLst/>
                <a:uLnTx/>
                <a:uFillTx/>
                <a:latin typeface="+mj-lt"/>
                <a:ea typeface="+mn-ea"/>
                <a:cs typeface="+mn-cs"/>
              </a:rPr>
              <a:t>fino a 6 anni</a:t>
            </a:r>
          </a:p>
        </p:txBody>
      </p:sp>
      <p:sp>
        <p:nvSpPr>
          <p:cNvPr id="21" name="Rettangolo arrotondato 85">
            <a:extLst>
              <a:ext uri="{FF2B5EF4-FFF2-40B4-BE49-F238E27FC236}">
                <a16:creationId xmlns:a16="http://schemas.microsoft.com/office/drawing/2014/main" id="{726F8906-ED67-0B18-3253-F8A2256E284D}"/>
              </a:ext>
            </a:extLst>
          </p:cNvPr>
          <p:cNvSpPr/>
          <p:nvPr/>
        </p:nvSpPr>
        <p:spPr>
          <a:xfrm>
            <a:off x="5647192" y="4406402"/>
            <a:ext cx="1251851" cy="720000"/>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415364"/>
                </a:solidFill>
                <a:effectLst/>
                <a:uLnTx/>
                <a:uFillTx/>
                <a:latin typeface="+mj-lt"/>
                <a:ea typeface="+mn-ea"/>
                <a:cs typeface="+mn-cs"/>
              </a:rPr>
              <a:t>durata finanziamenti</a:t>
            </a:r>
            <a:endParaRPr kumimoji="0" lang="it-IT" sz="1600" b="0" i="0" u="none" strike="noStrike" kern="1200" cap="none" spc="0" normalizeH="0" baseline="0" noProof="0" dirty="0">
              <a:ln>
                <a:noFill/>
              </a:ln>
              <a:solidFill>
                <a:srgbClr val="415364"/>
              </a:solidFill>
              <a:effectLst/>
              <a:uLnTx/>
              <a:uFillTx/>
              <a:latin typeface="+mj-lt"/>
              <a:ea typeface="+mn-ea"/>
              <a:cs typeface="+mn-cs"/>
            </a:endParaRPr>
          </a:p>
        </p:txBody>
      </p:sp>
      <p:sp>
        <p:nvSpPr>
          <p:cNvPr id="37" name="Rettangolo arrotondato 85">
            <a:extLst>
              <a:ext uri="{FF2B5EF4-FFF2-40B4-BE49-F238E27FC236}">
                <a16:creationId xmlns:a16="http://schemas.microsoft.com/office/drawing/2014/main" id="{A79AAF41-CC09-FADA-B9F2-AD0ABE7C65F6}"/>
              </a:ext>
            </a:extLst>
          </p:cNvPr>
          <p:cNvSpPr/>
          <p:nvPr/>
        </p:nvSpPr>
        <p:spPr>
          <a:xfrm>
            <a:off x="8756469" y="3768914"/>
            <a:ext cx="1601761"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1600" b="1" i="0" u="none" strike="noStrike" kern="1200" cap="none" spc="0" normalizeH="0" baseline="0" noProof="0" dirty="0">
                <a:ln>
                  <a:noFill/>
                </a:ln>
                <a:solidFill>
                  <a:srgbClr val="005392"/>
                </a:solidFill>
                <a:effectLst/>
                <a:uLnTx/>
                <a:uFillTx/>
                <a:latin typeface="+mj-lt"/>
                <a:ea typeface="+mn-ea"/>
                <a:cs typeface="+mn-cs"/>
              </a:rPr>
              <a:t>25% in anticipo</a:t>
            </a:r>
          </a:p>
        </p:txBody>
      </p:sp>
      <p:sp>
        <p:nvSpPr>
          <p:cNvPr id="41" name="Rettangolo arrotondato 85">
            <a:extLst>
              <a:ext uri="{FF2B5EF4-FFF2-40B4-BE49-F238E27FC236}">
                <a16:creationId xmlns:a16="http://schemas.microsoft.com/office/drawing/2014/main" id="{9A8C20E2-2C57-F0E4-1703-0C65AC3DF78A}"/>
              </a:ext>
            </a:extLst>
          </p:cNvPr>
          <p:cNvSpPr/>
          <p:nvPr/>
        </p:nvSpPr>
        <p:spPr>
          <a:xfrm>
            <a:off x="8651217" y="4406403"/>
            <a:ext cx="1878571" cy="720000"/>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415364"/>
                </a:solidFill>
                <a:effectLst/>
                <a:uLnTx/>
                <a:uFillTx/>
                <a:latin typeface="+mj-lt"/>
                <a:ea typeface="+mn-ea"/>
                <a:cs typeface="+mn-cs"/>
              </a:rPr>
              <a:t>ulteriori erogazioni a saldo del rendicontato</a:t>
            </a:r>
            <a:endParaRPr kumimoji="0" lang="it-IT" sz="1600" b="0" i="0" u="none" strike="noStrike" kern="1200" cap="none" spc="0" normalizeH="0" baseline="0" noProof="0" dirty="0">
              <a:ln>
                <a:noFill/>
              </a:ln>
              <a:solidFill>
                <a:srgbClr val="415364"/>
              </a:solidFill>
              <a:effectLst/>
              <a:uLnTx/>
              <a:uFillTx/>
              <a:latin typeface="+mj-lt"/>
              <a:ea typeface="+mn-ea"/>
              <a:cs typeface="+mn-cs"/>
            </a:endParaRPr>
          </a:p>
        </p:txBody>
      </p:sp>
      <p:sp>
        <p:nvSpPr>
          <p:cNvPr id="42" name="Rettangolo arrotondato 85">
            <a:extLst>
              <a:ext uri="{FF2B5EF4-FFF2-40B4-BE49-F238E27FC236}">
                <a16:creationId xmlns:a16="http://schemas.microsoft.com/office/drawing/2014/main" id="{2B47260B-61CC-9D3E-B649-9ED073D13D8C}"/>
              </a:ext>
            </a:extLst>
          </p:cNvPr>
          <p:cNvSpPr/>
          <p:nvPr/>
        </p:nvSpPr>
        <p:spPr>
          <a:xfrm>
            <a:off x="7129231" y="3768914"/>
            <a:ext cx="1383320"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5392"/>
                </a:solidFill>
                <a:effectLst/>
                <a:uLnTx/>
                <a:uFillTx/>
                <a:latin typeface="+mj-lt"/>
                <a:ea typeface="+mn-ea"/>
                <a:cs typeface="+mn-cs"/>
              </a:rPr>
              <a:t>fino a 5 €mln</a:t>
            </a:r>
          </a:p>
        </p:txBody>
      </p:sp>
      <p:sp>
        <p:nvSpPr>
          <p:cNvPr id="43" name="Rettangolo arrotondato 85">
            <a:extLst>
              <a:ext uri="{FF2B5EF4-FFF2-40B4-BE49-F238E27FC236}">
                <a16:creationId xmlns:a16="http://schemas.microsoft.com/office/drawing/2014/main" id="{32D515B5-AB31-E0ED-DDA9-045E0512DFA4}"/>
              </a:ext>
            </a:extLst>
          </p:cNvPr>
          <p:cNvSpPr/>
          <p:nvPr/>
        </p:nvSpPr>
        <p:spPr>
          <a:xfrm>
            <a:off x="6953681" y="4406402"/>
            <a:ext cx="1740262" cy="720000"/>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415364"/>
                </a:solidFill>
                <a:effectLst/>
                <a:uLnTx/>
                <a:uFillTx/>
                <a:latin typeface="+mj-lt"/>
                <a:ea typeface="+mn-ea"/>
                <a:cs typeface="+mn-cs"/>
              </a:rPr>
              <a:t>i</a:t>
            </a:r>
            <a:r>
              <a:rPr kumimoji="0" lang="it-IT" sz="1200" b="0" i="0" u="none" strike="noStrike" kern="1200" cap="none" spc="0" normalizeH="0" baseline="0" noProof="0" dirty="0" err="1">
                <a:ln>
                  <a:noFill/>
                </a:ln>
                <a:solidFill>
                  <a:srgbClr val="415364"/>
                </a:solidFill>
                <a:effectLst/>
                <a:uLnTx/>
                <a:uFillTx/>
                <a:latin typeface="+mj-lt"/>
                <a:ea typeface="+mn-ea"/>
                <a:cs typeface="+mn-cs"/>
              </a:rPr>
              <a:t>mporti</a:t>
            </a:r>
            <a:r>
              <a:rPr kumimoji="0" lang="it-IT" sz="1200" b="0" i="0" u="none" strike="noStrike" kern="1200" cap="none" spc="0" normalizeH="0" baseline="0" noProof="0" dirty="0">
                <a:ln>
                  <a:noFill/>
                </a:ln>
                <a:solidFill>
                  <a:srgbClr val="415364"/>
                </a:solidFill>
                <a:effectLst/>
                <a:uLnTx/>
                <a:uFillTx/>
                <a:latin typeface="+mj-lt"/>
                <a:ea typeface="+mn-ea"/>
                <a:cs typeface="+mn-cs"/>
              </a:rPr>
              <a:t> massimi in base allo strumento</a:t>
            </a:r>
            <a:endParaRPr kumimoji="0" lang="it-IT" sz="1600" b="1" i="0" u="none" strike="noStrike" kern="1200" cap="none" spc="0" normalizeH="0" baseline="0" noProof="0" dirty="0">
              <a:ln>
                <a:noFill/>
              </a:ln>
              <a:solidFill>
                <a:srgbClr val="415364"/>
              </a:solidFill>
              <a:effectLst/>
              <a:uLnTx/>
              <a:uFillTx/>
              <a:latin typeface="+mj-lt"/>
              <a:ea typeface="+mn-ea"/>
              <a:cs typeface="+mn-cs"/>
            </a:endParaRPr>
          </a:p>
        </p:txBody>
      </p:sp>
      <p:sp>
        <p:nvSpPr>
          <p:cNvPr id="19" name="CasellaDiTesto 18">
            <a:extLst>
              <a:ext uri="{FF2B5EF4-FFF2-40B4-BE49-F238E27FC236}">
                <a16:creationId xmlns:a16="http://schemas.microsoft.com/office/drawing/2014/main" id="{9E5987C9-91E8-0C9A-7871-BD4802472A5F}"/>
              </a:ext>
            </a:extLst>
          </p:cNvPr>
          <p:cNvSpPr txBox="1"/>
          <p:nvPr/>
        </p:nvSpPr>
        <p:spPr>
          <a:xfrm>
            <a:off x="6653287" y="5417333"/>
            <a:ext cx="5479458"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mj-lt"/>
                <a:ea typeface="+mn-ea"/>
                <a:cs typeface="+mn-cs"/>
              </a:rPr>
              <a:t>Misure dedicate per eventi straordinari</a:t>
            </a:r>
            <a:endParaRPr lang="it-IT" sz="1400" b="1" dirty="0">
              <a:solidFill>
                <a:srgbClr val="415364"/>
              </a:solidFill>
              <a:latin typeface="+mj-lt"/>
            </a:endParaRPr>
          </a:p>
          <a:p>
            <a:pPr lvl="0" algn="ctr">
              <a:defRPr/>
            </a:pPr>
            <a:r>
              <a:rPr lang="it-IT" sz="1200" dirty="0">
                <a:solidFill>
                  <a:srgbClr val="415364"/>
                </a:solidFill>
                <a:latin typeface="+mj-lt"/>
              </a:rPr>
              <a:t>per le imprese colpite da eventi meteorologici eccezionali, </a:t>
            </a:r>
            <a:r>
              <a:rPr kumimoji="0" lang="it-IT" sz="1200" b="0" i="0" u="none" strike="noStrike" kern="1200" cap="none" spc="0" normalizeH="0" baseline="0" noProof="0" dirty="0">
                <a:ln>
                  <a:noFill/>
                </a:ln>
                <a:solidFill>
                  <a:srgbClr val="415364"/>
                </a:solidFill>
                <a:effectLst/>
                <a:uLnTx/>
                <a:uFillTx/>
                <a:latin typeface="+mj-lt"/>
                <a:ea typeface="+mn-ea"/>
                <a:cs typeface="+mn-cs"/>
              </a:rPr>
              <a:t>per le </a:t>
            </a:r>
            <a:r>
              <a:rPr kumimoji="0" lang="it-IT" sz="1200" b="1" i="0" u="none" strike="noStrike" kern="1200" cap="none" spc="0" normalizeH="0" baseline="0" noProof="0" dirty="0">
                <a:ln>
                  <a:noFill/>
                </a:ln>
                <a:solidFill>
                  <a:srgbClr val="415364"/>
                </a:solidFill>
                <a:effectLst/>
                <a:uLnTx/>
                <a:uFillTx/>
                <a:latin typeface="+mj-lt"/>
                <a:ea typeface="+mn-ea"/>
                <a:cs typeface="+mn-cs"/>
              </a:rPr>
              <a:t>imprese energivore o con percorsi di efficientamento energetico </a:t>
            </a:r>
          </a:p>
          <a:p>
            <a:pPr lvl="0" algn="ctr">
              <a:defRPr/>
            </a:pPr>
            <a:r>
              <a:rPr lang="it-IT" sz="1200" dirty="0">
                <a:solidFill>
                  <a:srgbClr val="415364"/>
                </a:solidFill>
                <a:latin typeface="+mj-lt"/>
              </a:rPr>
              <a:t>e per le imprese colpite dal </a:t>
            </a:r>
            <a:r>
              <a:rPr kumimoji="0" lang="it-IT" sz="1200" b="1" i="0" u="none" strike="noStrike" kern="1200" cap="none" spc="0" normalizeH="0" baseline="0" noProof="0" dirty="0">
                <a:ln>
                  <a:noFill/>
                </a:ln>
                <a:solidFill>
                  <a:srgbClr val="415364"/>
                </a:solidFill>
                <a:effectLst/>
                <a:uLnTx/>
                <a:uFillTx/>
                <a:latin typeface="+mj-lt"/>
                <a:ea typeface="+mn-ea"/>
                <a:cs typeface="+mn-cs"/>
              </a:rPr>
              <a:t>conflitto nell’area del Golfo Persico</a:t>
            </a:r>
            <a:endParaRPr kumimoji="0" lang="it-IT" sz="1200" b="0" i="0" u="none" strike="noStrike" kern="1200" cap="none" spc="0" normalizeH="0" baseline="0" noProof="0" dirty="0">
              <a:ln>
                <a:noFill/>
              </a:ln>
              <a:solidFill>
                <a:srgbClr val="415364"/>
              </a:solidFill>
              <a:effectLst/>
              <a:uLnTx/>
              <a:uFillTx/>
              <a:latin typeface="+mj-lt"/>
              <a:ea typeface="+mn-ea"/>
              <a:cs typeface="+mn-cs"/>
            </a:endParaRPr>
          </a:p>
        </p:txBody>
      </p:sp>
      <p:sp>
        <p:nvSpPr>
          <p:cNvPr id="10" name="Rettangolo arrotondato 85">
            <a:extLst>
              <a:ext uri="{FF2B5EF4-FFF2-40B4-BE49-F238E27FC236}">
                <a16:creationId xmlns:a16="http://schemas.microsoft.com/office/drawing/2014/main" id="{791565ED-EFEE-C763-8038-8C95861D5484}"/>
              </a:ext>
            </a:extLst>
          </p:cNvPr>
          <p:cNvSpPr/>
          <p:nvPr/>
        </p:nvSpPr>
        <p:spPr>
          <a:xfrm>
            <a:off x="10344150" y="3755646"/>
            <a:ext cx="1601761"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1600" b="1" i="0" u="none" strike="noStrike" kern="1200" cap="none" spc="0" normalizeH="0" baseline="0" noProof="0" dirty="0" err="1">
                <a:ln>
                  <a:noFill/>
                </a:ln>
                <a:solidFill>
                  <a:srgbClr val="005392"/>
                </a:solidFill>
                <a:effectLst/>
                <a:uLnTx/>
                <a:uFillTx/>
                <a:latin typeface="+mj-lt"/>
                <a:ea typeface="+mn-ea"/>
                <a:cs typeface="+mn-cs"/>
              </a:rPr>
              <a:t>Onboarding</a:t>
            </a:r>
            <a:r>
              <a:rPr kumimoji="0" lang="it-IT" sz="1600" b="1" i="0" u="none" strike="noStrike" kern="1200" cap="none" spc="0" normalizeH="0" baseline="0" noProof="0" dirty="0">
                <a:ln>
                  <a:noFill/>
                </a:ln>
                <a:solidFill>
                  <a:srgbClr val="005392"/>
                </a:solidFill>
                <a:effectLst/>
                <a:uLnTx/>
                <a:uFillTx/>
                <a:latin typeface="+mj-lt"/>
                <a:ea typeface="+mn-ea"/>
                <a:cs typeface="+mn-cs"/>
              </a:rPr>
              <a:t> digitalizzato</a:t>
            </a:r>
          </a:p>
        </p:txBody>
      </p:sp>
      <p:sp>
        <p:nvSpPr>
          <p:cNvPr id="20" name="Rettangolo arrotondato 85">
            <a:extLst>
              <a:ext uri="{FF2B5EF4-FFF2-40B4-BE49-F238E27FC236}">
                <a16:creationId xmlns:a16="http://schemas.microsoft.com/office/drawing/2014/main" id="{058E4A45-C2EC-A9EA-E1CA-C19D7727CA52}"/>
              </a:ext>
            </a:extLst>
          </p:cNvPr>
          <p:cNvSpPr/>
          <p:nvPr/>
        </p:nvSpPr>
        <p:spPr>
          <a:xfrm>
            <a:off x="10218010" y="4352832"/>
            <a:ext cx="1878571" cy="720000"/>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415364"/>
                </a:solidFill>
                <a:effectLst/>
                <a:uLnTx/>
                <a:uFillTx/>
                <a:latin typeface="+mj-lt"/>
                <a:ea typeface="+mn-ea"/>
                <a:cs typeface="+mn-cs"/>
              </a:rPr>
              <a:t>simest.it</a:t>
            </a:r>
            <a:endParaRPr kumimoji="0" lang="it-IT" sz="1600" b="0" i="0" u="none" strike="noStrike" kern="1200" cap="none" spc="0" normalizeH="0" baseline="0" noProof="0" dirty="0">
              <a:ln>
                <a:noFill/>
              </a:ln>
              <a:solidFill>
                <a:srgbClr val="415364"/>
              </a:solidFill>
              <a:effectLst/>
              <a:uLnTx/>
              <a:uFillTx/>
              <a:latin typeface="+mj-lt"/>
              <a:ea typeface="+mn-ea"/>
              <a:cs typeface="+mn-cs"/>
            </a:endParaRPr>
          </a:p>
        </p:txBody>
      </p:sp>
      <p:pic>
        <p:nvPicPr>
          <p:cNvPr id="46" name="Elemento grafico 45" descr="Globo terrestre: Africa ed Europa con riempimento a tinta unita">
            <a:extLst>
              <a:ext uri="{FF2B5EF4-FFF2-40B4-BE49-F238E27FC236}">
                <a16:creationId xmlns:a16="http://schemas.microsoft.com/office/drawing/2014/main" id="{A89BE80F-863E-38A1-5265-A4D61ACC350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50030" y="5454155"/>
            <a:ext cx="548206" cy="548206"/>
          </a:xfrm>
          <a:prstGeom prst="rect">
            <a:avLst/>
          </a:prstGeom>
        </p:spPr>
      </p:pic>
      <p:pic>
        <p:nvPicPr>
          <p:cNvPr id="48" name="Elemento grafico 47" descr="Rete con riempimento a tinta unita">
            <a:extLst>
              <a:ext uri="{FF2B5EF4-FFF2-40B4-BE49-F238E27FC236}">
                <a16:creationId xmlns:a16="http://schemas.microsoft.com/office/drawing/2014/main" id="{96C4879D-F61A-2B17-B0D8-D938313D2D3B}"/>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6394359" y="5480059"/>
            <a:ext cx="492716" cy="492716"/>
          </a:xfrm>
          <a:prstGeom prst="rect">
            <a:avLst/>
          </a:prstGeom>
        </p:spPr>
      </p:pic>
      <p:sp>
        <p:nvSpPr>
          <p:cNvPr id="2" name="CasellaDiTesto 1">
            <a:extLst>
              <a:ext uri="{FF2B5EF4-FFF2-40B4-BE49-F238E27FC236}">
                <a16:creationId xmlns:a16="http://schemas.microsoft.com/office/drawing/2014/main" id="{2E4F8FB7-79A3-ABFC-3B7C-3F4F8F2BC54C}"/>
              </a:ext>
            </a:extLst>
          </p:cNvPr>
          <p:cNvSpPr txBox="1"/>
          <p:nvPr/>
        </p:nvSpPr>
        <p:spPr>
          <a:xfrm>
            <a:off x="66675" y="4035986"/>
            <a:ext cx="1152983" cy="1017796"/>
          </a:xfrm>
          <a:prstGeom prst="rect">
            <a:avLst/>
          </a:prstGeom>
          <a:noFill/>
        </p:spPr>
        <p:txBody>
          <a:bodyPr wrap="square" anchor="ctr" anchorCtr="0">
            <a:noAutofit/>
          </a:bodyPr>
          <a:lstStyle>
            <a:defPPr>
              <a:defRPr lang="it-IT"/>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rgbClr val="415364"/>
                </a:solidFill>
                <a:effectLst/>
                <a:uLnTx/>
                <a:uFillTx/>
                <a:latin typeface="Arial" panose="020B0604020202020204"/>
              </a:defRPr>
            </a:lvl1pPr>
          </a:lstStyle>
          <a:p>
            <a:r>
              <a:rPr lang="it-IT" dirty="0">
                <a:solidFill>
                  <a:schemeClr val="accent2"/>
                </a:solidFill>
              </a:rPr>
              <a:t>BENEFICI</a:t>
            </a:r>
          </a:p>
        </p:txBody>
      </p:sp>
      <p:pic>
        <p:nvPicPr>
          <p:cNvPr id="3" name="Elemento grafico 2" descr="Accento circonflesso verso destra con riempimento a tinta unita">
            <a:extLst>
              <a:ext uri="{FF2B5EF4-FFF2-40B4-BE49-F238E27FC236}">
                <a16:creationId xmlns:a16="http://schemas.microsoft.com/office/drawing/2014/main" id="{518A7A4C-48E6-AD45-EB40-76DE9BBC3702}"/>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22399" y="4194043"/>
            <a:ext cx="519453" cy="712189"/>
          </a:xfrm>
          <a:prstGeom prst="rect">
            <a:avLst/>
          </a:prstGeom>
        </p:spPr>
      </p:pic>
      <p:sp>
        <p:nvSpPr>
          <p:cNvPr id="35" name="Rettangolo con angoli arrotondati 34">
            <a:extLst>
              <a:ext uri="{FF2B5EF4-FFF2-40B4-BE49-F238E27FC236}">
                <a16:creationId xmlns:a16="http://schemas.microsoft.com/office/drawing/2014/main" id="{3646393B-D114-052B-248C-D8E0766F1372}"/>
              </a:ext>
            </a:extLst>
          </p:cNvPr>
          <p:cNvSpPr/>
          <p:nvPr/>
        </p:nvSpPr>
        <p:spPr>
          <a:xfrm>
            <a:off x="462227" y="1638177"/>
            <a:ext cx="4314902" cy="26606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50" b="1" dirty="0">
                <a:solidFill>
                  <a:srgbClr val="00B050"/>
                </a:solidFill>
                <a:latin typeface="Arial" panose="020B0604020202020204"/>
              </a:rPr>
              <a:t>Soluzioni per gli investimenti</a:t>
            </a:r>
            <a:endParaRPr kumimoji="0" lang="it-IT" sz="1050" b="1" i="0" u="none" strike="noStrike" kern="1200" cap="none" spc="0" normalizeH="0" baseline="0" noProof="0" dirty="0">
              <a:ln>
                <a:noFill/>
              </a:ln>
              <a:solidFill>
                <a:srgbClr val="00B050"/>
              </a:solidFill>
              <a:effectLst/>
              <a:uLnTx/>
              <a:uFillTx/>
              <a:latin typeface="Arial" panose="020B0604020202020204"/>
              <a:ea typeface="+mn-ea"/>
              <a:cs typeface="+mn-cs"/>
            </a:endParaRPr>
          </a:p>
        </p:txBody>
      </p:sp>
      <p:grpSp>
        <p:nvGrpSpPr>
          <p:cNvPr id="45" name="Gruppo 44">
            <a:extLst>
              <a:ext uri="{FF2B5EF4-FFF2-40B4-BE49-F238E27FC236}">
                <a16:creationId xmlns:a16="http://schemas.microsoft.com/office/drawing/2014/main" id="{A857878A-FB9A-D60C-AD58-FB6BDF03CBE5}"/>
              </a:ext>
            </a:extLst>
          </p:cNvPr>
          <p:cNvGrpSpPr/>
          <p:nvPr/>
        </p:nvGrpSpPr>
        <p:grpSpPr>
          <a:xfrm>
            <a:off x="2619678" y="1970959"/>
            <a:ext cx="1140326" cy="1656000"/>
            <a:chOff x="10186888" y="1837756"/>
            <a:chExt cx="1140326" cy="1656000"/>
          </a:xfrm>
          <a:effectLst>
            <a:reflection blurRad="6350" stA="52000" endA="300" endPos="35000" dir="5400000" sy="-100000" algn="bl" rotWithShape="0"/>
          </a:effectLst>
        </p:grpSpPr>
        <p:sp>
          <p:nvSpPr>
            <p:cNvPr id="47" name="Rettangolo con angoli arrotondati 46">
              <a:extLst>
                <a:ext uri="{FF2B5EF4-FFF2-40B4-BE49-F238E27FC236}">
                  <a16:creationId xmlns:a16="http://schemas.microsoft.com/office/drawing/2014/main" id="{9E37AEA4-4C64-BDD3-A7D3-01009BA7E548}"/>
                </a:ext>
              </a:extLst>
            </p:cNvPr>
            <p:cNvSpPr/>
            <p:nvPr/>
          </p:nvSpPr>
          <p:spPr>
            <a:xfrm>
              <a:off x="10186888" y="1837756"/>
              <a:ext cx="1140326" cy="1656000"/>
            </a:xfrm>
            <a:prstGeom prst="roundRect">
              <a:avLst>
                <a:gd name="adj" fmla="val 12849"/>
              </a:avLst>
            </a:prstGeom>
            <a:blipFill>
              <a:blip r:embed="rId13" cstate="screen">
                <a:extLst>
                  <a:ext uri="{28A0092B-C50C-407E-A947-70E740481C1C}">
                    <a14:useLocalDpi xmlns:a14="http://schemas.microsoft.com/office/drawing/2010/main" val="0"/>
                  </a:ext>
                </a:extLst>
              </a:blip>
              <a:stretch>
                <a:fillRect/>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ttangolo arrotondato 85">
              <a:extLst>
                <a:ext uri="{FF2B5EF4-FFF2-40B4-BE49-F238E27FC236}">
                  <a16:creationId xmlns:a16="http://schemas.microsoft.com/office/drawing/2014/main" id="{81AF2CB3-03F5-F96D-B4A6-18421B74F854}"/>
                </a:ext>
              </a:extLst>
            </p:cNvPr>
            <p:cNvSpPr/>
            <p:nvPr/>
          </p:nvSpPr>
          <p:spPr>
            <a:xfrm>
              <a:off x="10249514" y="1885249"/>
              <a:ext cx="1077699" cy="317898"/>
            </a:xfrm>
            <a:prstGeom prst="roundRect">
              <a:avLst>
                <a:gd name="adj" fmla="val 0"/>
              </a:avLst>
            </a:prstGeom>
            <a:solidFill>
              <a:srgbClr val="60A3DA"/>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800" b="1" i="0" u="none" strike="noStrike" kern="1200" cap="none" spc="0" normalizeH="0" baseline="0" noProof="0" dirty="0">
                  <a:ln>
                    <a:noFill/>
                  </a:ln>
                  <a:solidFill>
                    <a:schemeClr val="bg1"/>
                  </a:solidFill>
                  <a:effectLst/>
                  <a:uLnTx/>
                  <a:uFillTx/>
                  <a:latin typeface="+mj-lt"/>
                  <a:ea typeface="+mn-ea"/>
                  <a:cs typeface="+mn-cs"/>
                </a:rPr>
                <a:t>COMPETITIVITÀ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800" b="1" i="0" u="none" strike="noStrike" kern="1200" cap="none" spc="0" normalizeH="0" baseline="0" noProof="0" dirty="0">
                  <a:ln>
                    <a:noFill/>
                  </a:ln>
                  <a:solidFill>
                    <a:schemeClr val="bg1"/>
                  </a:solidFill>
                  <a:effectLst/>
                  <a:uLnTx/>
                  <a:uFillTx/>
                  <a:latin typeface="+mj-lt"/>
                  <a:ea typeface="+mn-ea"/>
                  <a:cs typeface="+mn-cs"/>
                </a:rPr>
                <a:t>AMERICA LATINA</a:t>
              </a:r>
            </a:p>
          </p:txBody>
        </p:sp>
      </p:grpSp>
      <p:sp>
        <p:nvSpPr>
          <p:cNvPr id="12" name="Rettangolo con angoli arrotondati 11">
            <a:extLst>
              <a:ext uri="{FF2B5EF4-FFF2-40B4-BE49-F238E27FC236}">
                <a16:creationId xmlns:a16="http://schemas.microsoft.com/office/drawing/2014/main" id="{C39FAE83-B784-E8D2-83C5-366A577E0ED4}"/>
              </a:ext>
            </a:extLst>
          </p:cNvPr>
          <p:cNvSpPr/>
          <p:nvPr/>
        </p:nvSpPr>
        <p:spPr>
          <a:xfrm>
            <a:off x="138266" y="2954151"/>
            <a:ext cx="1181356" cy="60817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900" b="1" dirty="0">
                <a:solidFill>
                  <a:schemeClr val="bg1"/>
                </a:solidFill>
                <a:latin typeface="Arial" panose="020B0604020202020204"/>
              </a:rPr>
              <a:t>condizioni vantaggiose per energivore</a:t>
            </a:r>
            <a:endParaRPr kumimoji="0" lang="it-IT" sz="900" b="1" i="0" u="none" strike="noStrike" kern="1200" cap="none" spc="0" normalizeH="0" baseline="0" noProof="0" dirty="0">
              <a:ln>
                <a:noFill/>
              </a:ln>
              <a:solidFill>
                <a:schemeClr val="bg1"/>
              </a:solidFill>
              <a:effectLst/>
              <a:uLnTx/>
              <a:uFillTx/>
              <a:latin typeface="Arial" panose="020B0604020202020204"/>
              <a:ea typeface="+mn-ea"/>
              <a:cs typeface="+mn-cs"/>
            </a:endParaRPr>
          </a:p>
        </p:txBody>
      </p:sp>
      <p:grpSp>
        <p:nvGrpSpPr>
          <p:cNvPr id="5" name="Gruppo 4">
            <a:extLst>
              <a:ext uri="{FF2B5EF4-FFF2-40B4-BE49-F238E27FC236}">
                <a16:creationId xmlns:a16="http://schemas.microsoft.com/office/drawing/2014/main" id="{D87F7151-7BFC-6E31-173A-5F9964202849}"/>
              </a:ext>
            </a:extLst>
          </p:cNvPr>
          <p:cNvGrpSpPr/>
          <p:nvPr/>
        </p:nvGrpSpPr>
        <p:grpSpPr>
          <a:xfrm>
            <a:off x="3869320" y="1981196"/>
            <a:ext cx="1192266" cy="1656000"/>
            <a:chOff x="10183060" y="1837756"/>
            <a:chExt cx="1192266" cy="1656000"/>
          </a:xfrm>
          <a:effectLst>
            <a:reflection blurRad="6350" stA="52000" endA="300" endPos="35000" dir="5400000" sy="-100000" algn="bl" rotWithShape="0"/>
          </a:effectLst>
        </p:grpSpPr>
        <p:sp>
          <p:nvSpPr>
            <p:cNvPr id="13" name="Rettangolo con angoli arrotondati 12" descr="Taj Mahal">
              <a:extLst>
                <a:ext uri="{FF2B5EF4-FFF2-40B4-BE49-F238E27FC236}">
                  <a16:creationId xmlns:a16="http://schemas.microsoft.com/office/drawing/2014/main" id="{D9EBDE56-4400-1F83-7702-D422DC7C6D89}"/>
                </a:ext>
              </a:extLst>
            </p:cNvPr>
            <p:cNvSpPr/>
            <p:nvPr/>
          </p:nvSpPr>
          <p:spPr>
            <a:xfrm>
              <a:off x="10186888" y="1837756"/>
              <a:ext cx="1140326" cy="1656000"/>
            </a:xfrm>
            <a:prstGeom prst="roundRect">
              <a:avLst>
                <a:gd name="adj" fmla="val 12849"/>
              </a:avLst>
            </a:prstGeom>
            <a:blipFill>
              <a:blip r:embed="rId14" cstate="screen">
                <a:alphaModFix amt="71000"/>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Rettangolo arrotondato 85">
              <a:extLst>
                <a:ext uri="{FF2B5EF4-FFF2-40B4-BE49-F238E27FC236}">
                  <a16:creationId xmlns:a16="http://schemas.microsoft.com/office/drawing/2014/main" id="{059DEC05-248E-02CD-2AB5-1D1F3346A378}"/>
                </a:ext>
              </a:extLst>
            </p:cNvPr>
            <p:cNvSpPr/>
            <p:nvPr/>
          </p:nvSpPr>
          <p:spPr>
            <a:xfrm>
              <a:off x="10183060" y="1885249"/>
              <a:ext cx="1192266" cy="317898"/>
            </a:xfrm>
            <a:prstGeom prst="roundRect">
              <a:avLst>
                <a:gd name="adj" fmla="val 0"/>
              </a:avLst>
            </a:prstGeom>
            <a:solidFill>
              <a:srgbClr val="F2EFEC"/>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800" b="1" dirty="0">
                  <a:solidFill>
                    <a:schemeClr val="accent1"/>
                  </a:solidFill>
                  <a:latin typeface="+mj-lt"/>
                </a:rPr>
                <a:t>AFFIANCAMENTO MERCATO INDIANO</a:t>
              </a:r>
            </a:p>
          </p:txBody>
        </p:sp>
      </p:grpSp>
      <p:sp>
        <p:nvSpPr>
          <p:cNvPr id="55" name="Rettangolo con angoli arrotondati 54">
            <a:extLst>
              <a:ext uri="{FF2B5EF4-FFF2-40B4-BE49-F238E27FC236}">
                <a16:creationId xmlns:a16="http://schemas.microsoft.com/office/drawing/2014/main" id="{7279BA7D-4617-20D5-6E62-7B7C8793019C}"/>
              </a:ext>
            </a:extLst>
          </p:cNvPr>
          <p:cNvSpPr/>
          <p:nvPr/>
        </p:nvSpPr>
        <p:spPr>
          <a:xfrm>
            <a:off x="4729624" y="1624724"/>
            <a:ext cx="4314902" cy="26606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50" b="1" dirty="0">
                <a:solidFill>
                  <a:srgbClr val="00B050"/>
                </a:solidFill>
                <a:latin typeface="Arial" panose="020B0604020202020204"/>
              </a:rPr>
              <a:t>Soluzioni per le competenze</a:t>
            </a:r>
            <a:endParaRPr kumimoji="0" lang="it-IT" sz="1050" b="1" i="0" u="none" strike="noStrike" kern="1200" cap="none" spc="0" normalizeH="0" baseline="0" noProof="0" dirty="0">
              <a:ln>
                <a:noFill/>
              </a:ln>
              <a:solidFill>
                <a:srgbClr val="00B050"/>
              </a:solidFill>
              <a:effectLst/>
              <a:uLnTx/>
              <a:uFillTx/>
              <a:latin typeface="Arial" panose="020B0604020202020204"/>
              <a:ea typeface="+mn-ea"/>
              <a:cs typeface="+mn-cs"/>
            </a:endParaRPr>
          </a:p>
        </p:txBody>
      </p:sp>
      <p:sp>
        <p:nvSpPr>
          <p:cNvPr id="56" name="Rettangolo con angoli arrotondati 55">
            <a:extLst>
              <a:ext uri="{FF2B5EF4-FFF2-40B4-BE49-F238E27FC236}">
                <a16:creationId xmlns:a16="http://schemas.microsoft.com/office/drawing/2014/main" id="{094FADEF-B04D-94F1-757C-6ADD6C54AA1E}"/>
              </a:ext>
            </a:extLst>
          </p:cNvPr>
          <p:cNvSpPr/>
          <p:nvPr/>
        </p:nvSpPr>
        <p:spPr>
          <a:xfrm>
            <a:off x="8121532" y="1643122"/>
            <a:ext cx="4314902" cy="26606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50" b="1" dirty="0">
                <a:solidFill>
                  <a:srgbClr val="00B050"/>
                </a:solidFill>
                <a:latin typeface="Arial" panose="020B0604020202020204"/>
              </a:rPr>
              <a:t>Soluzioni per  la crescita all’estero</a:t>
            </a:r>
            <a:endParaRPr kumimoji="0" lang="it-IT" sz="1050" b="1" i="0" u="none" strike="noStrike" kern="1200" cap="none" spc="0" normalizeH="0" baseline="0" noProof="0" dirty="0">
              <a:ln>
                <a:noFill/>
              </a:ln>
              <a:solidFill>
                <a:srgbClr val="00B050"/>
              </a:solidFill>
              <a:effectLst/>
              <a:uLnTx/>
              <a:uFillTx/>
              <a:latin typeface="Arial" panose="020B0604020202020204"/>
              <a:ea typeface="+mn-ea"/>
              <a:cs typeface="+mn-cs"/>
            </a:endParaRPr>
          </a:p>
        </p:txBody>
      </p:sp>
      <p:sp>
        <p:nvSpPr>
          <p:cNvPr id="50" name="CasellaDiTesto 49">
            <a:extLst>
              <a:ext uri="{FF2B5EF4-FFF2-40B4-BE49-F238E27FC236}">
                <a16:creationId xmlns:a16="http://schemas.microsoft.com/office/drawing/2014/main" id="{08844F1F-4A45-9219-520C-421F88FCB4D8}"/>
              </a:ext>
            </a:extLst>
          </p:cNvPr>
          <p:cNvSpPr txBox="1"/>
          <p:nvPr/>
        </p:nvSpPr>
        <p:spPr>
          <a:xfrm>
            <a:off x="678183" y="6417543"/>
            <a:ext cx="4581714"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it-IT" sz="900" b="0" i="1" u="none" strike="noStrike" kern="1200" cap="none" spc="0" normalizeH="0" baseline="0" noProof="0" dirty="0">
                <a:ln>
                  <a:noFill/>
                </a:ln>
                <a:solidFill>
                  <a:srgbClr val="415364"/>
                </a:solidFill>
                <a:effectLst/>
                <a:uLnTx/>
                <a:uFillTx/>
                <a:latin typeface="+mj-lt"/>
                <a:ea typeface="+mn-ea"/>
                <a:cs typeface="+mn-cs"/>
              </a:rPr>
              <a:t>*</a:t>
            </a:r>
            <a:r>
              <a:rPr lang="it-IT" sz="900" i="1" dirty="0">
                <a:solidFill>
                  <a:srgbClr val="415364"/>
                </a:solidFill>
                <a:latin typeface="+mj-lt"/>
              </a:rPr>
              <a:t>* per Africa, America Latina, India</a:t>
            </a:r>
            <a:endParaRPr kumimoji="0" lang="it-IT" sz="900" b="0" i="1" u="none" strike="noStrike" kern="1200" cap="none" spc="0" normalizeH="0" baseline="0" noProof="0" dirty="0">
              <a:ln>
                <a:noFill/>
              </a:ln>
              <a:solidFill>
                <a:srgbClr val="415364"/>
              </a:solidFill>
              <a:effectLst/>
              <a:uLnTx/>
              <a:uFillTx/>
              <a:latin typeface="+mj-lt"/>
              <a:ea typeface="+mn-ea"/>
              <a:cs typeface="+mn-cs"/>
            </a:endParaRPr>
          </a:p>
        </p:txBody>
      </p:sp>
      <p:sp>
        <p:nvSpPr>
          <p:cNvPr id="51" name="Rettangolo arrotondato 85">
            <a:extLst>
              <a:ext uri="{FF2B5EF4-FFF2-40B4-BE49-F238E27FC236}">
                <a16:creationId xmlns:a16="http://schemas.microsoft.com/office/drawing/2014/main" id="{8D7220BF-BF8C-1E69-FF45-31E91033F28E}"/>
              </a:ext>
            </a:extLst>
          </p:cNvPr>
          <p:cNvSpPr/>
          <p:nvPr/>
        </p:nvSpPr>
        <p:spPr>
          <a:xfrm rot="2000341">
            <a:off x="11573375" y="5940779"/>
            <a:ext cx="453719" cy="161816"/>
          </a:xfrm>
          <a:prstGeom prst="round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800" b="1"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NEW</a:t>
            </a:r>
          </a:p>
        </p:txBody>
      </p:sp>
    </p:spTree>
    <p:extLst>
      <p:ext uri="{BB962C8B-B14F-4D97-AF65-F5344CB8AC3E}">
        <p14:creationId xmlns:p14="http://schemas.microsoft.com/office/powerpoint/2010/main" val="4219149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0BE09-4122-CEAA-34EC-2383208E67FD}"/>
            </a:ext>
          </a:extLst>
        </p:cNvPr>
        <p:cNvGrpSpPr/>
        <p:nvPr/>
      </p:nvGrpSpPr>
      <p:grpSpPr>
        <a:xfrm>
          <a:off x="0" y="0"/>
          <a:ext cx="0" cy="0"/>
          <a:chOff x="0" y="0"/>
          <a:chExt cx="0" cy="0"/>
        </a:xfrm>
      </p:grpSpPr>
      <p:pic>
        <p:nvPicPr>
          <p:cNvPr id="28" name="Immagine 27" descr="Vista aerea di Manhattan">
            <a:extLst>
              <a:ext uri="{FF2B5EF4-FFF2-40B4-BE49-F238E27FC236}">
                <a16:creationId xmlns:a16="http://schemas.microsoft.com/office/drawing/2014/main" id="{B90B3B26-2AE2-9396-38C9-A6CB1569852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904922" y="-37460"/>
            <a:ext cx="10288152" cy="6858000"/>
          </a:xfrm>
          <a:prstGeom prst="rect">
            <a:avLst/>
          </a:prstGeom>
        </p:spPr>
      </p:pic>
      <p:sp>
        <p:nvSpPr>
          <p:cNvPr id="4" name="Segnaposto numero diapositiva 3">
            <a:extLst>
              <a:ext uri="{FF2B5EF4-FFF2-40B4-BE49-F238E27FC236}">
                <a16:creationId xmlns:a16="http://schemas.microsoft.com/office/drawing/2014/main" id="{4F25DEC2-5A32-E585-3C64-4FE5327843DA}"/>
              </a:ext>
            </a:extLst>
          </p:cNvPr>
          <p:cNvSpPr>
            <a:spLocks noGrp="1"/>
          </p:cNvSpPr>
          <p:nvPr>
            <p:ph type="sldNum" sz="quarter" idx="7"/>
          </p:nvPr>
        </p:nvSpPr>
        <p:spPr/>
        <p:txBody>
          <a:bodyPr/>
          <a:lstStyle/>
          <a:p>
            <a:pPr marL="23103" marR="0" lvl="0" indent="0" algn="l" defTabSz="914400" rtl="0" eaLnBrk="1" fontAlgn="auto" latinLnBrk="0" hangingPunct="1">
              <a:lnSpc>
                <a:spcPts val="1440"/>
              </a:lnSpc>
              <a:spcBef>
                <a:spcPts val="0"/>
              </a:spcBef>
              <a:spcAft>
                <a:spcPts val="0"/>
              </a:spcAft>
              <a:buClrTx/>
              <a:buSzTx/>
              <a:buFontTx/>
              <a:buNone/>
              <a:tabLst/>
              <a:defRPr/>
            </a:pPr>
            <a:fld id="{81D60167-4931-47E6-BA6A-407CBD079E47}" type="slidenum">
              <a:rPr kumimoji="0" lang="it-IT" sz="1200" b="0" i="0" u="none" strike="noStrike" kern="1200" cap="none" spc="-31" normalizeH="0" baseline="0" noProof="0" smtClean="0">
                <a:ln>
                  <a:noFill/>
                </a:ln>
                <a:solidFill>
                  <a:srgbClr val="FFFFFF"/>
                </a:solidFill>
                <a:effectLst/>
                <a:uLnTx/>
                <a:uFillTx/>
                <a:latin typeface="Arial" panose="020B0604020202020204" pitchFamily="34" charset="0"/>
                <a:cs typeface="Arial" panose="020B0604020202020204" pitchFamily="34" charset="0"/>
              </a:rPr>
              <a:pPr marL="23103" marR="0" lvl="0" indent="0" algn="l" defTabSz="914400" rtl="0" eaLnBrk="1" fontAlgn="auto" latinLnBrk="0" hangingPunct="1">
                <a:lnSpc>
                  <a:spcPts val="1440"/>
                </a:lnSpc>
                <a:spcBef>
                  <a:spcPts val="0"/>
                </a:spcBef>
                <a:spcAft>
                  <a:spcPts val="0"/>
                </a:spcAft>
                <a:buClrTx/>
                <a:buSzTx/>
                <a:buFontTx/>
                <a:buNone/>
                <a:tabLst/>
                <a:defRPr/>
              </a:pPr>
              <a:t>9</a:t>
            </a:fld>
            <a:endParaRPr kumimoji="0" lang="it-IT" sz="1200" b="0" i="0" u="none" strike="noStrike" kern="1200" cap="none" spc="-31"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 name="Rettangolo 5">
            <a:extLst>
              <a:ext uri="{FF2B5EF4-FFF2-40B4-BE49-F238E27FC236}">
                <a16:creationId xmlns:a16="http://schemas.microsoft.com/office/drawing/2014/main" id="{90F2F2FA-FD7E-C421-DB7B-DA5CD0776D80}"/>
              </a:ext>
            </a:extLst>
          </p:cNvPr>
          <p:cNvSpPr/>
          <p:nvPr/>
        </p:nvSpPr>
        <p:spPr>
          <a:xfrm>
            <a:off x="-41019" y="-123560"/>
            <a:ext cx="6490775" cy="6981560"/>
          </a:xfrm>
          <a:prstGeom prst="rect">
            <a:avLst/>
          </a:prstGeom>
          <a:gradFill flip="none" rotWithShape="1">
            <a:gsLst>
              <a:gs pos="20000">
                <a:schemeClr val="bg1">
                  <a:lumMod val="0"/>
                  <a:lumOff val="100000"/>
                </a:schemeClr>
              </a:gs>
              <a:gs pos="0">
                <a:schemeClr val="bg1">
                  <a:alpha val="0"/>
                </a:schemeClr>
              </a:gs>
            </a:gsLst>
            <a:lin ang="10800000" scaled="1"/>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178125" rtl="0" eaLnBrk="1" fontAlgn="auto" latinLnBrk="0" hangingPunct="0">
              <a:lnSpc>
                <a:spcPct val="100000"/>
              </a:lnSpc>
              <a:spcBef>
                <a:spcPts val="0"/>
              </a:spcBef>
              <a:spcAft>
                <a:spcPts val="0"/>
              </a:spcAft>
              <a:buClrTx/>
              <a:buSzTx/>
              <a:buFontTx/>
              <a:buNone/>
              <a:tabLst/>
              <a:defRPr/>
            </a:pPr>
            <a:endParaRPr kumimoji="0" lang="it-IT" sz="4567" b="0" i="0" u="none" strike="noStrike" kern="1200" cap="none" spc="0" normalizeH="0" baseline="0" noProof="0" dirty="0">
              <a:ln>
                <a:noFill/>
              </a:ln>
              <a:solidFill>
                <a:srgbClr val="FFFFFF"/>
              </a:solidFill>
              <a:effectLst/>
              <a:uLnTx/>
              <a:uFillTx/>
              <a:latin typeface="Univers Condensed" panose="020B0506020202050204" pitchFamily="34" charset="0"/>
              <a:ea typeface="+mn-ea"/>
              <a:cs typeface="+mn-cs"/>
              <a:sym typeface="Helvetica Neue Medium"/>
            </a:endParaRPr>
          </a:p>
        </p:txBody>
      </p:sp>
      <p:sp>
        <p:nvSpPr>
          <p:cNvPr id="7" name="Rettangolo 6">
            <a:extLst>
              <a:ext uri="{FF2B5EF4-FFF2-40B4-BE49-F238E27FC236}">
                <a16:creationId xmlns:a16="http://schemas.microsoft.com/office/drawing/2014/main" id="{37A45D55-9A4B-731C-E102-3A7A8CECD30B}"/>
              </a:ext>
            </a:extLst>
          </p:cNvPr>
          <p:cNvSpPr/>
          <p:nvPr/>
        </p:nvSpPr>
        <p:spPr>
          <a:xfrm>
            <a:off x="257665" y="383357"/>
            <a:ext cx="1162640" cy="6661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8" name="Rettangolo 7">
            <a:extLst>
              <a:ext uri="{FF2B5EF4-FFF2-40B4-BE49-F238E27FC236}">
                <a16:creationId xmlns:a16="http://schemas.microsoft.com/office/drawing/2014/main" id="{CEB00486-F5DB-157E-BEA1-27D8F7A5915A}"/>
              </a:ext>
            </a:extLst>
          </p:cNvPr>
          <p:cNvSpPr/>
          <p:nvPr/>
        </p:nvSpPr>
        <p:spPr>
          <a:xfrm>
            <a:off x="462" y="335136"/>
            <a:ext cx="4646842" cy="647626"/>
          </a:xfrm>
          <a:prstGeom prst="rect">
            <a:avLst/>
          </a:prstGeom>
          <a:solidFill>
            <a:schemeClr val="bg1">
              <a:alpha val="72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178125" rtl="0" eaLnBrk="1" fontAlgn="auto" latinLnBrk="0" hangingPunct="0">
              <a:lnSpc>
                <a:spcPct val="100000"/>
              </a:lnSpc>
              <a:spcBef>
                <a:spcPts val="0"/>
              </a:spcBef>
              <a:spcAft>
                <a:spcPts val="0"/>
              </a:spcAft>
              <a:buClrTx/>
              <a:buSzTx/>
              <a:buFontTx/>
              <a:buNone/>
              <a:tabLst/>
              <a:defRPr/>
            </a:pPr>
            <a:endParaRPr kumimoji="0" lang="it-IT" sz="4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Neue Medium"/>
            </a:endParaRPr>
          </a:p>
        </p:txBody>
      </p:sp>
      <p:sp>
        <p:nvSpPr>
          <p:cNvPr id="9" name="Segnaposto testo 1">
            <a:extLst>
              <a:ext uri="{FF2B5EF4-FFF2-40B4-BE49-F238E27FC236}">
                <a16:creationId xmlns:a16="http://schemas.microsoft.com/office/drawing/2014/main" id="{81B73784-6760-7276-315B-254811DE8C93}"/>
              </a:ext>
            </a:extLst>
          </p:cNvPr>
          <p:cNvSpPr txBox="1">
            <a:spLocks/>
          </p:cNvSpPr>
          <p:nvPr/>
        </p:nvSpPr>
        <p:spPr>
          <a:xfrm>
            <a:off x="257664" y="510413"/>
            <a:ext cx="11969939" cy="383116"/>
          </a:xfrm>
          <a:prstGeom prst="rect">
            <a:avLst/>
          </a:prstGeom>
        </p:spPr>
        <p:txBody>
          <a:bodyPr vert="horz" lIns="0" tIns="0" rIns="0" bIns="0" rtlCol="0" anchor="t" anchorCtr="0">
            <a:noAutofit/>
          </a:bodyPr>
          <a:lstStyle>
            <a:lvl1pPr marL="0" indent="0" algn="l" defTabSz="685800" rtl="0" eaLnBrk="1" latinLnBrk="0" hangingPunct="1">
              <a:lnSpc>
                <a:spcPct val="90000"/>
              </a:lnSpc>
              <a:spcBef>
                <a:spcPts val="750"/>
              </a:spcBef>
              <a:buFont typeface="Arial" panose="020B0604020202020204" pitchFamily="34" charset="0"/>
              <a:buNone/>
              <a:defRPr sz="1800" b="1"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892" indent="0" algn="l" defTabSz="685800" rtl="0" eaLnBrk="1" latinLnBrk="0" hangingPunct="1">
              <a:lnSpc>
                <a:spcPct val="90000"/>
              </a:lnSpc>
              <a:spcBef>
                <a:spcPts val="375"/>
              </a:spcBef>
              <a:buFont typeface="Arial" panose="020B0604020202020204" pitchFamily="34" charset="0"/>
              <a:buNone/>
              <a:defRPr sz="1500" b="0" i="0" kern="1200">
                <a:solidFill>
                  <a:schemeClr val="tx1">
                    <a:tint val="75000"/>
                  </a:schemeClr>
                </a:solidFill>
                <a:latin typeface="Arial" panose="020B0604020202020204" pitchFamily="34" charset="0"/>
                <a:ea typeface="+mn-ea"/>
                <a:cs typeface="Arial" panose="020B0604020202020204" pitchFamily="34" charset="0"/>
              </a:defRPr>
            </a:lvl2pPr>
            <a:lvl3pPr marL="685783" indent="0" algn="l" defTabSz="685800" rtl="0" eaLnBrk="1" latinLnBrk="0" hangingPunct="1">
              <a:lnSpc>
                <a:spcPct val="90000"/>
              </a:lnSpc>
              <a:spcBef>
                <a:spcPts val="375"/>
              </a:spcBef>
              <a:buFont typeface="Arial" panose="020B0604020202020204" pitchFamily="34" charset="0"/>
              <a:buNone/>
              <a:defRPr sz="1350" b="0" i="0" kern="1200">
                <a:solidFill>
                  <a:schemeClr val="tx1">
                    <a:tint val="75000"/>
                  </a:schemeClr>
                </a:solidFill>
                <a:latin typeface="Arial" panose="020B0604020202020204" pitchFamily="34" charset="0"/>
                <a:ea typeface="+mn-ea"/>
                <a:cs typeface="Arial" panose="020B0604020202020204" pitchFamily="34" charset="0"/>
              </a:defRPr>
            </a:lvl3pPr>
            <a:lvl4pPr marL="1028675" indent="0" algn="l" defTabSz="685800" rtl="0" eaLnBrk="1" latinLnBrk="0" hangingPunct="1">
              <a:lnSpc>
                <a:spcPct val="90000"/>
              </a:lnSpc>
              <a:spcBef>
                <a:spcPts val="375"/>
              </a:spcBef>
              <a:buFont typeface="Arial" panose="020B0604020202020204" pitchFamily="34" charset="0"/>
              <a:buNone/>
              <a:defRPr sz="1200" b="0" i="0" kern="1200">
                <a:solidFill>
                  <a:schemeClr val="tx1">
                    <a:tint val="75000"/>
                  </a:schemeClr>
                </a:solidFill>
                <a:latin typeface="Arial" panose="020B0604020202020204" pitchFamily="34" charset="0"/>
                <a:ea typeface="+mn-ea"/>
                <a:cs typeface="Arial" panose="020B0604020202020204" pitchFamily="34" charset="0"/>
              </a:defRPr>
            </a:lvl4pPr>
            <a:lvl5pPr marL="1371566" indent="0" algn="l" defTabSz="685800" rtl="0" eaLnBrk="1" latinLnBrk="0" hangingPunct="1">
              <a:lnSpc>
                <a:spcPct val="90000"/>
              </a:lnSpc>
              <a:spcBef>
                <a:spcPts val="375"/>
              </a:spcBef>
              <a:buFont typeface="Arial" panose="020B0604020202020204" pitchFamily="34" charset="0"/>
              <a:buNone/>
              <a:defRPr sz="1200" b="0" i="0" kern="1200">
                <a:solidFill>
                  <a:schemeClr val="tx1">
                    <a:tint val="75000"/>
                  </a:schemeClr>
                </a:solidFill>
                <a:latin typeface="Arial" panose="020B0604020202020204" pitchFamily="34" charset="0"/>
                <a:ea typeface="+mn-ea"/>
                <a:cs typeface="Arial" panose="020B0604020202020204" pitchFamily="34" charset="0"/>
              </a:defRPr>
            </a:lvl5pPr>
            <a:lvl6pPr marL="1714457"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400" b="1" i="0" u="none" strike="noStrike" kern="100" cap="none" spc="0" normalizeH="0" baseline="0" noProof="0" dirty="0">
                <a:ln>
                  <a:noFill/>
                </a:ln>
                <a:solidFill>
                  <a:srgbClr val="415064"/>
                </a:solidFill>
                <a:effectLst/>
                <a:uLnTx/>
                <a:uFillTx/>
              </a:rPr>
              <a:t>Focus «Misura USA»</a:t>
            </a:r>
          </a:p>
        </p:txBody>
      </p:sp>
      <p:sp>
        <p:nvSpPr>
          <p:cNvPr id="16" name="Rettangolo 15">
            <a:extLst>
              <a:ext uri="{FF2B5EF4-FFF2-40B4-BE49-F238E27FC236}">
                <a16:creationId xmlns:a16="http://schemas.microsoft.com/office/drawing/2014/main" id="{CEEBC52A-CBB5-6A3F-5F0C-90C21814F6FE}"/>
              </a:ext>
            </a:extLst>
          </p:cNvPr>
          <p:cNvSpPr/>
          <p:nvPr/>
        </p:nvSpPr>
        <p:spPr>
          <a:xfrm>
            <a:off x="626395" y="4844556"/>
            <a:ext cx="11308808" cy="934480"/>
          </a:xfrm>
          <a:prstGeom prst="rect">
            <a:avLst/>
          </a:prstGeom>
          <a:solidFill>
            <a:srgbClr val="FFFEFD"/>
          </a:solidFill>
          <a:ln w="19050" cap="flat" cmpd="sng" algn="ctr">
            <a:solidFill>
              <a:srgbClr val="415364">
                <a:lumMod val="20000"/>
                <a:lumOff val="80000"/>
              </a:srgbClr>
            </a:solidFill>
            <a:prstDash val="solid"/>
            <a:miter lim="800000"/>
          </a:ln>
          <a:effectLst/>
        </p:spPr>
        <p:txBody>
          <a:bodyPr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dirty="0">
              <a:ln>
                <a:noFill/>
              </a:ln>
              <a:solidFill>
                <a:srgbClr val="FFFEFD"/>
              </a:solidFill>
              <a:effectLst/>
              <a:uLnTx/>
              <a:uFillTx/>
              <a:latin typeface="Arial" panose="020B0604020202020204" pitchFamily="34" charset="0"/>
              <a:cs typeface="Arial" panose="020B0604020202020204" pitchFamily="34" charset="0"/>
            </a:endParaRPr>
          </a:p>
        </p:txBody>
      </p:sp>
      <p:sp>
        <p:nvSpPr>
          <p:cNvPr id="19" name="Rettangolo 18">
            <a:extLst>
              <a:ext uri="{FF2B5EF4-FFF2-40B4-BE49-F238E27FC236}">
                <a16:creationId xmlns:a16="http://schemas.microsoft.com/office/drawing/2014/main" id="{F65A189C-A2A7-7F16-DA3E-51A63E885141}"/>
              </a:ext>
            </a:extLst>
          </p:cNvPr>
          <p:cNvSpPr/>
          <p:nvPr/>
        </p:nvSpPr>
        <p:spPr>
          <a:xfrm>
            <a:off x="1322476" y="4681749"/>
            <a:ext cx="3166455" cy="261346"/>
          </a:xfrm>
          <a:prstGeom prst="rect">
            <a:avLst/>
          </a:prstGeom>
          <a:solidFill>
            <a:srgbClr val="FFFEFD"/>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05392"/>
                </a:solidFill>
                <a:effectLst/>
                <a:uLnTx/>
                <a:uFillTx/>
                <a:latin typeface="Arial" panose="020B0604020202020204" pitchFamily="34" charset="0"/>
                <a:cs typeface="Arial" panose="020B0604020202020204" pitchFamily="34" charset="0"/>
              </a:rPr>
              <a:t>  IMPRESE BENEFICIARIE</a:t>
            </a:r>
          </a:p>
        </p:txBody>
      </p:sp>
      <p:pic>
        <p:nvPicPr>
          <p:cNvPr id="22" name="Immagine 21">
            <a:extLst>
              <a:ext uri="{FF2B5EF4-FFF2-40B4-BE49-F238E27FC236}">
                <a16:creationId xmlns:a16="http://schemas.microsoft.com/office/drawing/2014/main" id="{DAE4F3E1-960C-6DE5-17C1-44561E1A80BD}"/>
              </a:ext>
            </a:extLst>
          </p:cNvPr>
          <p:cNvPicPr>
            <a:picLocks noChangeAspect="1"/>
          </p:cNvPicPr>
          <p:nvPr/>
        </p:nvPicPr>
        <p:blipFill>
          <a:blip r:embed="rId3" cstate="screen">
            <a:duotone>
              <a:srgbClr val="5F85B1">
                <a:shade val="45000"/>
                <a:satMod val="135000"/>
              </a:srgbClr>
              <a:prstClr val="white"/>
            </a:duotone>
            <a:extLst>
              <a:ext uri="{28A0092B-C50C-407E-A947-70E740481C1C}">
                <a14:useLocalDpi xmlns:a14="http://schemas.microsoft.com/office/drawing/2010/main" val="0"/>
              </a:ext>
            </a:extLst>
          </a:blip>
          <a:stretch>
            <a:fillRect/>
          </a:stretch>
        </p:blipFill>
        <p:spPr>
          <a:xfrm rot="5400000">
            <a:off x="884541" y="4524878"/>
            <a:ext cx="535764" cy="535764"/>
          </a:xfrm>
          <a:prstGeom prst="rect">
            <a:avLst/>
          </a:prstGeom>
          <a:solidFill>
            <a:srgbClr val="FFFEFD"/>
          </a:solidFill>
        </p:spPr>
      </p:pic>
      <p:sp>
        <p:nvSpPr>
          <p:cNvPr id="25" name="CasellaDiTesto 32">
            <a:extLst>
              <a:ext uri="{FF2B5EF4-FFF2-40B4-BE49-F238E27FC236}">
                <a16:creationId xmlns:a16="http://schemas.microsoft.com/office/drawing/2014/main" id="{81AAC0DC-666F-7C00-0BCB-952E9E8F175D}"/>
              </a:ext>
            </a:extLst>
          </p:cNvPr>
          <p:cNvSpPr txBox="1">
            <a:spLocks noChangeArrowheads="1"/>
          </p:cNvSpPr>
          <p:nvPr/>
        </p:nvSpPr>
        <p:spPr bwMode="auto">
          <a:xfrm>
            <a:off x="755542" y="4948164"/>
            <a:ext cx="39702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400" b="1" i="0" u="none" strike="noStrike" kern="1200" cap="none" spc="0" normalizeH="0" baseline="0" noProof="0" dirty="0">
                <a:ln>
                  <a:noFill/>
                </a:ln>
                <a:solidFill>
                  <a:srgbClr val="415364"/>
                </a:solidFill>
                <a:effectLst/>
                <a:uLnTx/>
                <a:uFillTx/>
                <a:cs typeface="Arial" panose="020B0604020202020204" pitchFamily="34" charset="0"/>
              </a:rPr>
              <a:t>Per le imprese esportatici </a:t>
            </a:r>
            <a:r>
              <a:rPr kumimoji="0" lang="it-IT" altLang="it-IT" sz="1400" b="0" i="0" u="none" strike="noStrike" kern="1200" cap="none" spc="0" normalizeH="0" baseline="0" noProof="0" dirty="0">
                <a:ln>
                  <a:noFill/>
                </a:ln>
                <a:solidFill>
                  <a:srgbClr val="415364"/>
                </a:solidFill>
                <a:effectLst/>
                <a:uLnTx/>
                <a:uFillTx/>
                <a:cs typeface="Arial" panose="020B0604020202020204" pitchFamily="34" charset="0"/>
              </a:rPr>
              <a:t>con </a:t>
            </a:r>
            <a:r>
              <a:rPr kumimoji="0" lang="it-IT" altLang="it-IT" sz="1400" b="1" i="0" u="none" strike="noStrike" kern="1200" cap="none" spc="0" normalizeH="0" baseline="0" noProof="0" dirty="0">
                <a:ln>
                  <a:noFill/>
                </a:ln>
                <a:solidFill>
                  <a:srgbClr val="005392"/>
                </a:solidFill>
                <a:effectLst/>
                <a:uLnTx/>
                <a:uFillTx/>
                <a:cs typeface="Arial" panose="020B0604020202020204" pitchFamily="34" charset="0"/>
              </a:rPr>
              <a:t>export, import</a:t>
            </a:r>
            <a:r>
              <a:rPr kumimoji="0" lang="it-IT" altLang="it-IT" sz="1400" b="0" i="0" u="none" strike="noStrike" kern="1200" cap="none" spc="0" normalizeH="0" baseline="0" noProof="0" dirty="0">
                <a:ln>
                  <a:noFill/>
                </a:ln>
                <a:solidFill>
                  <a:srgbClr val="415364"/>
                </a:solidFill>
                <a:effectLst/>
                <a:uLnTx/>
                <a:uFillTx/>
                <a:cs typeface="Arial" panose="020B0604020202020204" pitchFamily="34" charset="0"/>
              </a:rPr>
              <a:t> o</a:t>
            </a:r>
            <a:r>
              <a:rPr kumimoji="0" lang="it-IT" altLang="it-IT" sz="1400" b="1" i="0" u="none" strike="noStrike" kern="1200" cap="none" spc="0" normalizeH="0" baseline="0" noProof="0" dirty="0">
                <a:ln>
                  <a:noFill/>
                </a:ln>
                <a:solidFill>
                  <a:srgbClr val="415364"/>
                </a:solidFill>
                <a:effectLst/>
                <a:uLnTx/>
                <a:uFillTx/>
                <a:cs typeface="Arial" panose="020B0604020202020204" pitchFamily="34" charset="0"/>
              </a:rPr>
              <a:t> </a:t>
            </a:r>
            <a:r>
              <a:rPr kumimoji="0" lang="it-IT" altLang="it-IT" sz="1400" b="1" i="0" u="none" strike="noStrike" kern="1200" cap="none" spc="0" normalizeH="0" baseline="0" noProof="0" dirty="0">
                <a:ln>
                  <a:noFill/>
                </a:ln>
                <a:solidFill>
                  <a:srgbClr val="005392"/>
                </a:solidFill>
                <a:effectLst/>
                <a:uLnTx/>
                <a:uFillTx/>
                <a:cs typeface="Arial" panose="020B0604020202020204" pitchFamily="34" charset="0"/>
              </a:rPr>
              <a:t>presenza negli USA</a:t>
            </a:r>
            <a:endParaRPr kumimoji="0" lang="it-IT" altLang="it-IT" sz="1400" b="1" i="0" u="none" strike="sngStrike" kern="1200" cap="none" spc="0" normalizeH="0" baseline="0" noProof="0" dirty="0">
              <a:ln>
                <a:noFill/>
              </a:ln>
              <a:solidFill>
                <a:srgbClr val="FF0000"/>
              </a:solidFill>
              <a:effectLst/>
              <a:highlight>
                <a:srgbClr val="FFFF00"/>
              </a:highlight>
              <a:uLnTx/>
              <a:uFillTx/>
              <a:cs typeface="Arial" panose="020B0604020202020204" pitchFamily="34" charset="0"/>
            </a:endParaRPr>
          </a:p>
        </p:txBody>
      </p:sp>
      <p:sp>
        <p:nvSpPr>
          <p:cNvPr id="26" name="CasellaDiTesto 32">
            <a:extLst>
              <a:ext uri="{FF2B5EF4-FFF2-40B4-BE49-F238E27FC236}">
                <a16:creationId xmlns:a16="http://schemas.microsoft.com/office/drawing/2014/main" id="{D4C8AADA-5AC9-D4D6-D52C-915198D27044}"/>
              </a:ext>
            </a:extLst>
          </p:cNvPr>
          <p:cNvSpPr txBox="1">
            <a:spLocks noChangeArrowheads="1"/>
          </p:cNvSpPr>
          <p:nvPr/>
        </p:nvSpPr>
        <p:spPr bwMode="auto">
          <a:xfrm>
            <a:off x="7944850" y="4941793"/>
            <a:ext cx="39036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342900" indent="-342900">
              <a:defRPr>
                <a:latin typeface="Arial" panose="020B0604020202020204" pitchFamily="34" charset="0"/>
              </a:defRPr>
            </a:lvl1pPr>
            <a:lvl2pPr marL="0" lvl="1" algn="ctr">
              <a:defRPr sz="1100" b="1">
                <a:solidFill>
                  <a:srgbClr val="415364"/>
                </a:solidFill>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400" b="1" i="0" u="none" strike="noStrike" kern="1200" cap="none" spc="0" normalizeH="0" baseline="0" noProof="0" dirty="0">
                <a:ln>
                  <a:noFill/>
                </a:ln>
                <a:solidFill>
                  <a:srgbClr val="415364"/>
                </a:solidFill>
                <a:effectLst/>
                <a:uLnTx/>
                <a:uFillTx/>
                <a:cs typeface="Arial" panose="020B0604020202020204" pitchFamily="34" charset="0"/>
              </a:rPr>
              <a:t>Per le imprese </a:t>
            </a:r>
            <a:r>
              <a:rPr kumimoji="0" lang="it-IT" altLang="it-IT" sz="1400" b="0" i="0" u="none" strike="noStrike" kern="1200" cap="none" spc="0" normalizeH="0" baseline="0" noProof="0" dirty="0">
                <a:ln>
                  <a:noFill/>
                </a:ln>
                <a:solidFill>
                  <a:srgbClr val="415364"/>
                </a:solidFill>
                <a:effectLst/>
                <a:uLnTx/>
                <a:uFillTx/>
                <a:cs typeface="Arial" panose="020B0604020202020204" pitchFamily="34" charset="0"/>
              </a:rPr>
              <a:t>che richiedono finanziamenti </a:t>
            </a:r>
            <a:r>
              <a:rPr kumimoji="0" lang="it-IT" altLang="it-IT" sz="1400" b="1" i="0" u="none" strike="noStrike" kern="1200" cap="none" spc="0" normalizeH="0" baseline="0" noProof="0" dirty="0">
                <a:ln>
                  <a:noFill/>
                </a:ln>
                <a:solidFill>
                  <a:srgbClr val="005392"/>
                </a:solidFill>
                <a:effectLst/>
                <a:uLnTx/>
                <a:uFillTx/>
                <a:cs typeface="Arial" panose="020B0604020202020204" pitchFamily="34" charset="0"/>
              </a:rPr>
              <a:t>con focus USA</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000" b="0" i="1" u="none" strike="noStrike" kern="1200" cap="none" spc="0" normalizeH="0" baseline="0" noProof="0" dirty="0">
                <a:ln>
                  <a:noFill/>
                </a:ln>
                <a:solidFill>
                  <a:srgbClr val="415364"/>
                </a:solidFill>
                <a:effectLst/>
                <a:uLnTx/>
                <a:uFillTx/>
                <a:cs typeface="Arial" panose="020B0604020202020204" pitchFamily="34" charset="0"/>
              </a:rPr>
              <a:t>Inserimento Mercati, Certificazioni e Consulenze, Fiere ed Eventi, </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000" b="0" i="1" u="none" strike="noStrike" kern="1200" cap="none" spc="0" normalizeH="0" baseline="0" noProof="0" dirty="0">
                <a:ln>
                  <a:noFill/>
                </a:ln>
                <a:solidFill>
                  <a:srgbClr val="415364"/>
                </a:solidFill>
                <a:effectLst/>
                <a:uLnTx/>
                <a:uFillTx/>
                <a:cs typeface="Arial" panose="020B0604020202020204" pitchFamily="34" charset="0"/>
              </a:rPr>
              <a:t>E-commerce, </a:t>
            </a:r>
            <a:r>
              <a:rPr kumimoji="0" lang="it-IT" altLang="it-IT" sz="1000" b="0" i="1" u="none" strike="noStrike" kern="1200" cap="none" spc="0" normalizeH="0" baseline="0" noProof="0" dirty="0" err="1">
                <a:ln>
                  <a:noFill/>
                </a:ln>
                <a:solidFill>
                  <a:srgbClr val="415364"/>
                </a:solidFill>
                <a:effectLst/>
                <a:uLnTx/>
                <a:uFillTx/>
                <a:cs typeface="Arial" panose="020B0604020202020204" pitchFamily="34" charset="0"/>
              </a:rPr>
              <a:t>Temporary</a:t>
            </a:r>
            <a:r>
              <a:rPr kumimoji="0" lang="it-IT" altLang="it-IT" sz="1000" b="0" i="1" u="none" strike="noStrike" kern="1200" cap="none" spc="0" normalizeH="0" baseline="0" noProof="0" dirty="0">
                <a:ln>
                  <a:noFill/>
                </a:ln>
                <a:solidFill>
                  <a:srgbClr val="415364"/>
                </a:solidFill>
                <a:effectLst/>
                <a:uLnTx/>
                <a:uFillTx/>
                <a:cs typeface="Arial" panose="020B0604020202020204" pitchFamily="34" charset="0"/>
              </a:rPr>
              <a:t> Manager</a:t>
            </a:r>
          </a:p>
        </p:txBody>
      </p:sp>
      <p:sp>
        <p:nvSpPr>
          <p:cNvPr id="2" name="CasellaDiTesto 32">
            <a:extLst>
              <a:ext uri="{FF2B5EF4-FFF2-40B4-BE49-F238E27FC236}">
                <a16:creationId xmlns:a16="http://schemas.microsoft.com/office/drawing/2014/main" id="{4C26CB52-AB9D-BFFB-95D0-3C6A00725D88}"/>
              </a:ext>
            </a:extLst>
          </p:cNvPr>
          <p:cNvSpPr txBox="1">
            <a:spLocks noChangeArrowheads="1"/>
          </p:cNvSpPr>
          <p:nvPr/>
        </p:nvSpPr>
        <p:spPr bwMode="auto">
          <a:xfrm>
            <a:off x="4795120" y="4993752"/>
            <a:ext cx="32755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400" b="1" i="0" u="none" strike="noStrike" kern="1200" cap="none" spc="0" normalizeH="0" baseline="0" noProof="0" dirty="0">
                <a:ln>
                  <a:noFill/>
                </a:ln>
                <a:solidFill>
                  <a:srgbClr val="415364"/>
                </a:solidFill>
                <a:effectLst/>
                <a:uLnTx/>
                <a:uFillTx/>
                <a:cs typeface="Arial" panose="020B0604020202020204" pitchFamily="34" charset="0"/>
              </a:rPr>
              <a:t>Per le imprese </a:t>
            </a:r>
            <a:r>
              <a:rPr kumimoji="0" lang="it-IT" altLang="it-IT" sz="1400" b="1" i="0" u="none" strike="noStrike" kern="1200" cap="none" spc="0" normalizeH="0" baseline="0" noProof="0" dirty="0">
                <a:ln>
                  <a:noFill/>
                </a:ln>
                <a:solidFill>
                  <a:srgbClr val="005392"/>
                </a:solidFill>
                <a:effectLst/>
                <a:uLnTx/>
                <a:uFillTx/>
                <a:cs typeface="Arial" panose="020B0604020202020204" pitchFamily="34" charset="0"/>
              </a:rPr>
              <a:t>che intendono investire in loco</a:t>
            </a:r>
          </a:p>
        </p:txBody>
      </p:sp>
      <p:sp>
        <p:nvSpPr>
          <p:cNvPr id="15" name="Segnaposto numero diapositiva 3">
            <a:extLst>
              <a:ext uri="{FF2B5EF4-FFF2-40B4-BE49-F238E27FC236}">
                <a16:creationId xmlns:a16="http://schemas.microsoft.com/office/drawing/2014/main" id="{2EB158F3-C6E9-3CFE-1E9D-D3E34B6EB414}"/>
              </a:ext>
            </a:extLst>
          </p:cNvPr>
          <p:cNvSpPr txBox="1">
            <a:spLocks/>
          </p:cNvSpPr>
          <p:nvPr/>
        </p:nvSpPr>
        <p:spPr>
          <a:xfrm>
            <a:off x="279114" y="6425845"/>
            <a:ext cx="1344083" cy="244916"/>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31" name="Segnaposto numero diapositiva 3">
            <a:extLst>
              <a:ext uri="{FF2B5EF4-FFF2-40B4-BE49-F238E27FC236}">
                <a16:creationId xmlns:a16="http://schemas.microsoft.com/office/drawing/2014/main" id="{D6EAE8CD-31E3-7C14-952A-E41B0187EB5B}"/>
              </a:ext>
            </a:extLst>
          </p:cNvPr>
          <p:cNvSpPr txBox="1">
            <a:spLocks/>
          </p:cNvSpPr>
          <p:nvPr/>
        </p:nvSpPr>
        <p:spPr>
          <a:xfrm>
            <a:off x="8610600" y="6259531"/>
            <a:ext cx="2743200" cy="179536"/>
          </a:xfrm>
          <a:prstGeom prst="rect">
            <a:avLst/>
          </a:prstGeom>
        </p:spPr>
        <p:txBody>
          <a:bodyPr wrap="square" lIns="0" tIns="0" rIns="0" bIns="0">
            <a:spAutoFit/>
          </a:bodyPr>
          <a:lstStyle>
            <a:defPPr>
              <a:defRPr lang="it-IT"/>
            </a:defPPr>
            <a:lvl1pPr marL="0" algn="l" defTabSz="914400" rtl="0" eaLnBrk="1" latinLnBrk="0" hangingPunct="1">
              <a:defRPr sz="1243" b="0" i="0" kern="1200">
                <a:solidFill>
                  <a:schemeClr val="tx1"/>
                </a:solidFill>
                <a:latin typeface="Univers Condensed" panose="020B0506020202050204" pitchFamily="34" charset="0"/>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103" marR="0" lvl="0" indent="0" algn="l" defTabSz="914400" rtl="0" eaLnBrk="1" fontAlgn="auto" latinLnBrk="0" hangingPunct="1">
              <a:lnSpc>
                <a:spcPts val="1440"/>
              </a:lnSpc>
              <a:spcBef>
                <a:spcPts val="0"/>
              </a:spcBef>
              <a:spcAft>
                <a:spcPts val="0"/>
              </a:spcAft>
              <a:buClrTx/>
              <a:buSzTx/>
              <a:buFontTx/>
              <a:buNone/>
              <a:tabLst/>
              <a:defRPr/>
            </a:pPr>
            <a:fld id="{81D60167-4931-47E6-BA6A-407CBD079E47}" type="slidenum">
              <a:rPr kumimoji="0" lang="it-IT" sz="1200" b="0" i="0" u="none" strike="noStrike" kern="1200" cap="none" spc="-31" normalizeH="0" baseline="0" noProof="0" smtClean="0">
                <a:ln>
                  <a:noFill/>
                </a:ln>
                <a:solidFill>
                  <a:srgbClr val="FFFFFF"/>
                </a:solidFill>
                <a:effectLst/>
                <a:uLnTx/>
                <a:uFillTx/>
                <a:latin typeface="Arial" panose="020B0604020202020204" pitchFamily="34" charset="0"/>
                <a:cs typeface="Arial" panose="020B0604020202020204" pitchFamily="34" charset="0"/>
              </a:rPr>
              <a:pPr marL="23103" marR="0" lvl="0" indent="0" algn="l" defTabSz="914400" rtl="0" eaLnBrk="1" fontAlgn="auto" latinLnBrk="0" hangingPunct="1">
                <a:lnSpc>
                  <a:spcPts val="1440"/>
                </a:lnSpc>
                <a:spcBef>
                  <a:spcPts val="0"/>
                </a:spcBef>
                <a:spcAft>
                  <a:spcPts val="0"/>
                </a:spcAft>
                <a:buClrTx/>
                <a:buSzTx/>
                <a:buFontTx/>
                <a:buNone/>
                <a:tabLst/>
                <a:defRPr/>
              </a:pPr>
              <a:t>9</a:t>
            </a:fld>
            <a:endParaRPr kumimoji="0" lang="it-IT" sz="1200" b="0" i="0" u="none" strike="noStrike" kern="1200" cap="none" spc="-31"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2" name="Rettangolo 31">
            <a:extLst>
              <a:ext uri="{FF2B5EF4-FFF2-40B4-BE49-F238E27FC236}">
                <a16:creationId xmlns:a16="http://schemas.microsoft.com/office/drawing/2014/main" id="{B5D695BE-C8E4-E0D3-7360-C852094283B9}"/>
              </a:ext>
            </a:extLst>
          </p:cNvPr>
          <p:cNvSpPr/>
          <p:nvPr/>
        </p:nvSpPr>
        <p:spPr>
          <a:xfrm>
            <a:off x="988626" y="5922754"/>
            <a:ext cx="10824191" cy="484179"/>
          </a:xfrm>
          <a:prstGeom prst="rect">
            <a:avLst/>
          </a:prstGeom>
          <a:solidFill>
            <a:schemeClr val="bg1"/>
          </a:solidFill>
          <a:ln w="12700" cap="flat">
            <a:solidFill>
              <a:schemeClr val="accent1">
                <a:lumMod val="20000"/>
                <a:lumOff val="80000"/>
              </a:schemeClr>
            </a:solid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178125" rtl="0" eaLnBrk="1" fontAlgn="auto" latinLnBrk="0" hangingPunct="0">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sym typeface="Helvetica Neue"/>
              </a:rPr>
              <a:t>S</a:t>
            </a:r>
            <a:r>
              <a:rPr kumimoji="0" lang="it-IT" sz="1600" b="1" i="0" u="none" strike="noStrike" kern="1200" cap="none" spc="0" normalizeH="0" baseline="0" noProof="0" dirty="0" err="1">
                <a:ln>
                  <a:noFill/>
                </a:ln>
                <a:solidFill>
                  <a:srgbClr val="415364"/>
                </a:solidFill>
                <a:effectLst/>
                <a:uLnTx/>
                <a:uFillTx/>
                <a:latin typeface="Arial" panose="020B0604020202020204" pitchFamily="34" charset="0"/>
                <a:cs typeface="Arial" panose="020B0604020202020204" pitchFamily="34" charset="0"/>
                <a:sym typeface="Helvetica Neue"/>
              </a:rPr>
              <a:t>ostegno</a:t>
            </a:r>
            <a:r>
              <a:rPr kumimoji="0" lang="it-IT" sz="1600" b="1"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sym typeface="Helvetica Neue"/>
              </a:rPr>
              <a:t> agli </a:t>
            </a:r>
            <a:r>
              <a:rPr kumimoji="0" lang="it-IT" sz="1600" b="1" i="0" u="none" strike="noStrike" kern="1200" cap="none" spc="0" normalizeH="0" baseline="0" noProof="0" dirty="0">
                <a:ln>
                  <a:noFill/>
                </a:ln>
                <a:solidFill>
                  <a:srgbClr val="005392"/>
                </a:solidFill>
                <a:effectLst/>
                <a:uLnTx/>
                <a:uFillTx/>
                <a:latin typeface="Arial" panose="020B0604020202020204" pitchFamily="34" charset="0"/>
                <a:cs typeface="Arial" panose="020B0604020202020204" pitchFamily="34" charset="0"/>
                <a:sym typeface="Helvetica Neue"/>
              </a:rPr>
              <a:t>investimenti diretti </a:t>
            </a:r>
            <a:r>
              <a:rPr kumimoji="0" lang="it-IT" sz="1600" b="1"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sym typeface="Helvetica Neue"/>
              </a:rPr>
              <a:t>attraverso </a:t>
            </a:r>
            <a:r>
              <a:rPr kumimoji="0" lang="it-IT" sz="1600" b="1" i="0" u="none" strike="noStrike" kern="1200" cap="none" spc="0" normalizeH="0" baseline="0" noProof="0" dirty="0">
                <a:ln>
                  <a:noFill/>
                </a:ln>
                <a:solidFill>
                  <a:srgbClr val="005392"/>
                </a:solidFill>
                <a:effectLst/>
                <a:uLnTx/>
                <a:uFillTx/>
                <a:latin typeface="Arial" panose="020B0604020202020204" pitchFamily="34" charset="0"/>
                <a:cs typeface="Arial" panose="020B0604020202020204" pitchFamily="34" charset="0"/>
                <a:sym typeface="Helvetica Neue"/>
              </a:rPr>
              <a:t>Investimenti Partecipativi </a:t>
            </a:r>
            <a:r>
              <a:rPr kumimoji="0" lang="it-IT" sz="1600" b="1"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sym typeface="Helvetica Neue"/>
              </a:rPr>
              <a:t>ed </a:t>
            </a:r>
            <a:r>
              <a:rPr kumimoji="0" lang="it-IT" sz="1600" b="1" i="0" u="none" strike="noStrike" kern="1200" cap="none" spc="0" normalizeH="0" baseline="0" noProof="0" dirty="0">
                <a:ln>
                  <a:noFill/>
                </a:ln>
                <a:solidFill>
                  <a:srgbClr val="005392"/>
                </a:solidFill>
                <a:effectLst/>
                <a:uLnTx/>
                <a:uFillTx/>
                <a:latin typeface="Arial" panose="020B0604020202020204" pitchFamily="34" charset="0"/>
                <a:cs typeface="Arial" panose="020B0604020202020204" pitchFamily="34" charset="0"/>
                <a:sym typeface="Helvetica Neue"/>
              </a:rPr>
              <a:t>Equity per start-up e PMI innovative</a:t>
            </a:r>
          </a:p>
        </p:txBody>
      </p:sp>
      <p:sp>
        <p:nvSpPr>
          <p:cNvPr id="17" name="CasellaDiTesto 16">
            <a:extLst>
              <a:ext uri="{FF2B5EF4-FFF2-40B4-BE49-F238E27FC236}">
                <a16:creationId xmlns:a16="http://schemas.microsoft.com/office/drawing/2014/main" id="{FA3651AF-06BD-3081-E6E2-AF939EA4073B}"/>
              </a:ext>
            </a:extLst>
          </p:cNvPr>
          <p:cNvSpPr txBox="1"/>
          <p:nvPr/>
        </p:nvSpPr>
        <p:spPr>
          <a:xfrm>
            <a:off x="1534356" y="5430174"/>
            <a:ext cx="2219229" cy="272415"/>
          </a:xfrm>
          <a:prstGeom prst="round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Transizione digitale o ecologica</a:t>
            </a:r>
          </a:p>
        </p:txBody>
      </p:sp>
      <p:sp>
        <p:nvSpPr>
          <p:cNvPr id="18" name="CasellaDiTesto 17">
            <a:extLst>
              <a:ext uri="{FF2B5EF4-FFF2-40B4-BE49-F238E27FC236}">
                <a16:creationId xmlns:a16="http://schemas.microsoft.com/office/drawing/2014/main" id="{397BA372-B887-5454-8B99-8C8B2A30BA4C}"/>
              </a:ext>
            </a:extLst>
          </p:cNvPr>
          <p:cNvSpPr txBox="1"/>
          <p:nvPr/>
        </p:nvSpPr>
        <p:spPr>
          <a:xfrm>
            <a:off x="5210424" y="5428614"/>
            <a:ext cx="2219229" cy="272415"/>
          </a:xfrm>
          <a:prstGeom prst="round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Transizione digitale o ecologica</a:t>
            </a:r>
          </a:p>
        </p:txBody>
      </p:sp>
      <p:grpSp>
        <p:nvGrpSpPr>
          <p:cNvPr id="36" name="Gruppo 35">
            <a:extLst>
              <a:ext uri="{FF2B5EF4-FFF2-40B4-BE49-F238E27FC236}">
                <a16:creationId xmlns:a16="http://schemas.microsoft.com/office/drawing/2014/main" id="{244D42EC-C625-AA91-9849-290EB3A25ABC}"/>
              </a:ext>
            </a:extLst>
          </p:cNvPr>
          <p:cNvGrpSpPr/>
          <p:nvPr/>
        </p:nvGrpSpPr>
        <p:grpSpPr>
          <a:xfrm>
            <a:off x="706954" y="2114441"/>
            <a:ext cx="1149949" cy="1648336"/>
            <a:chOff x="4531402" y="1991190"/>
            <a:chExt cx="1052426" cy="1649762"/>
          </a:xfrm>
          <a:effectLst/>
        </p:grpSpPr>
        <p:pic>
          <p:nvPicPr>
            <p:cNvPr id="37" name="x1.jpg" descr="x1.jpg">
              <a:extLst>
                <a:ext uri="{FF2B5EF4-FFF2-40B4-BE49-F238E27FC236}">
                  <a16:creationId xmlns:a16="http://schemas.microsoft.com/office/drawing/2014/main" id="{57A46A51-B4A8-A29B-1AE8-9CCDD8131BD8}"/>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4531402" y="1991190"/>
              <a:ext cx="1045484" cy="1649762"/>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38" name="COMPETENZE">
              <a:extLst>
                <a:ext uri="{FF2B5EF4-FFF2-40B4-BE49-F238E27FC236}">
                  <a16:creationId xmlns:a16="http://schemas.microsoft.com/office/drawing/2014/main" id="{65FAC93D-4950-CF86-A643-82ACD84002C7}"/>
                </a:ext>
              </a:extLst>
            </p:cNvPr>
            <p:cNvSpPr txBox="1"/>
            <p:nvPr/>
          </p:nvSpPr>
          <p:spPr>
            <a:xfrm>
              <a:off x="4538353" y="2123448"/>
              <a:ext cx="1045475" cy="325819"/>
            </a:xfrm>
            <a:prstGeom prst="rect">
              <a:avLst/>
            </a:prstGeom>
            <a:ln w="12700">
              <a:miter lim="400000"/>
            </a:ln>
            <a:effectLst>
              <a:outerShdw blurRad="101600" dist="254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marL="0" marR="0" lvl="0" indent="0" algn="ctr" defTabSz="838502" rtl="0" eaLnBrk="1" fontAlgn="auto" latinLnBrk="0" hangingPunct="0">
                <a:lnSpc>
                  <a:spcPct val="90000"/>
                </a:lnSpc>
                <a:spcBef>
                  <a:spcPts val="0"/>
                </a:spcBef>
                <a:spcAft>
                  <a:spcPts val="0"/>
                </a:spcAft>
                <a:buClrTx/>
                <a:buSzTx/>
                <a:buFontTx/>
                <a:buNone/>
                <a:tabLst/>
                <a:defRPr/>
              </a:pPr>
              <a:r>
                <a:rPr kumimoji="0" lang="it-IT" sz="800" b="1" i="0" u="none" strike="noStrike" kern="0" cap="all"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venir Heavy"/>
                </a:rPr>
                <a:t>CERTIFICAZIONI E CONSULENZE</a:t>
              </a:r>
              <a:endParaRPr kumimoji="0" sz="800" b="1" i="0" u="none" strike="noStrike" kern="0" cap="all"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venir Heavy"/>
              </a:endParaRPr>
            </a:p>
          </p:txBody>
        </p:sp>
      </p:grpSp>
      <p:grpSp>
        <p:nvGrpSpPr>
          <p:cNvPr id="20" name="Gruppo 19">
            <a:extLst>
              <a:ext uri="{FF2B5EF4-FFF2-40B4-BE49-F238E27FC236}">
                <a16:creationId xmlns:a16="http://schemas.microsoft.com/office/drawing/2014/main" id="{478D64D9-F647-8889-3A97-3AECD1A3DF5E}"/>
              </a:ext>
            </a:extLst>
          </p:cNvPr>
          <p:cNvGrpSpPr/>
          <p:nvPr/>
        </p:nvGrpSpPr>
        <p:grpSpPr>
          <a:xfrm>
            <a:off x="1946863" y="2124513"/>
            <a:ext cx="1142363" cy="1647824"/>
            <a:chOff x="6402773" y="1991189"/>
            <a:chExt cx="1045485" cy="1649249"/>
          </a:xfrm>
          <a:effectLst/>
        </p:grpSpPr>
        <p:pic>
          <p:nvPicPr>
            <p:cNvPr id="24" name="j3.jpg" descr="j3.jpg">
              <a:extLst>
                <a:ext uri="{FF2B5EF4-FFF2-40B4-BE49-F238E27FC236}">
                  <a16:creationId xmlns:a16="http://schemas.microsoft.com/office/drawing/2014/main" id="{52D6DA0C-9BAA-0A6C-E312-AC6FFC25CDE4}"/>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6402774" y="1991189"/>
              <a:ext cx="1045484" cy="1649249"/>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29" name="COMPETENZE">
              <a:extLst>
                <a:ext uri="{FF2B5EF4-FFF2-40B4-BE49-F238E27FC236}">
                  <a16:creationId xmlns:a16="http://schemas.microsoft.com/office/drawing/2014/main" id="{02C8595A-110B-611F-2E26-076C75C5FD89}"/>
                </a:ext>
              </a:extLst>
            </p:cNvPr>
            <p:cNvSpPr txBox="1"/>
            <p:nvPr/>
          </p:nvSpPr>
          <p:spPr>
            <a:xfrm>
              <a:off x="6402773" y="2105479"/>
              <a:ext cx="1045475" cy="326101"/>
            </a:xfrm>
            <a:prstGeom prst="rect">
              <a:avLst/>
            </a:prstGeom>
            <a:ln w="12700">
              <a:miter lim="400000"/>
            </a:ln>
            <a:effectLst>
              <a:outerShdw blurRad="101600" dist="254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marL="0" marR="0" lvl="0" indent="0" algn="ctr" defTabSz="838502" rtl="0" eaLnBrk="1" fontAlgn="auto" latinLnBrk="0" hangingPunct="0">
                <a:lnSpc>
                  <a:spcPct val="90000"/>
                </a:lnSpc>
                <a:spcBef>
                  <a:spcPts val="0"/>
                </a:spcBef>
                <a:spcAft>
                  <a:spcPts val="0"/>
                </a:spcAft>
                <a:buClrTx/>
                <a:buSzTx/>
                <a:buFontTx/>
                <a:buNone/>
                <a:tabLst/>
                <a:defRPr/>
              </a:pPr>
              <a:r>
                <a:rPr kumimoji="0" lang="it-IT" sz="800" b="1" i="0" u="none" strike="noStrike" kern="0" cap="all"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venir Heavy"/>
                </a:rPr>
                <a:t>TEMPORARY MANAGER</a:t>
              </a:r>
              <a:endParaRPr kumimoji="0" sz="800" b="1" i="0" u="none" strike="noStrike" kern="0" cap="all"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venir Heavy"/>
              </a:endParaRPr>
            </a:p>
          </p:txBody>
        </p:sp>
      </p:grpSp>
      <p:grpSp>
        <p:nvGrpSpPr>
          <p:cNvPr id="33" name="Gruppo 32">
            <a:extLst>
              <a:ext uri="{FF2B5EF4-FFF2-40B4-BE49-F238E27FC236}">
                <a16:creationId xmlns:a16="http://schemas.microsoft.com/office/drawing/2014/main" id="{B0938542-37B9-7780-FD0A-92772E7A9C21}"/>
              </a:ext>
            </a:extLst>
          </p:cNvPr>
          <p:cNvGrpSpPr/>
          <p:nvPr/>
        </p:nvGrpSpPr>
        <p:grpSpPr>
          <a:xfrm>
            <a:off x="3204369" y="2125032"/>
            <a:ext cx="1152527" cy="1647305"/>
            <a:chOff x="8236525" y="1991189"/>
            <a:chExt cx="1054787" cy="1648729"/>
          </a:xfrm>
          <a:effectLst/>
        </p:grpSpPr>
        <p:pic>
          <p:nvPicPr>
            <p:cNvPr id="34" name="shutterstock_1066234574.jpg" descr="shutterstock_1066234574.jpg">
              <a:extLst>
                <a:ext uri="{FF2B5EF4-FFF2-40B4-BE49-F238E27FC236}">
                  <a16:creationId xmlns:a16="http://schemas.microsoft.com/office/drawing/2014/main" id="{F1A8DC93-09B1-04BD-0699-29FEA7CF8613}"/>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a:xfrm>
              <a:off x="8236525" y="1991189"/>
              <a:ext cx="1045484" cy="1648729"/>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35" name="FIERE ED EVENTI">
              <a:extLst>
                <a:ext uri="{FF2B5EF4-FFF2-40B4-BE49-F238E27FC236}">
                  <a16:creationId xmlns:a16="http://schemas.microsoft.com/office/drawing/2014/main" id="{7A82A5F5-E924-DDD5-54DC-EBD104D288C1}"/>
                </a:ext>
              </a:extLst>
            </p:cNvPr>
            <p:cNvSpPr txBox="1"/>
            <p:nvPr/>
          </p:nvSpPr>
          <p:spPr>
            <a:xfrm>
              <a:off x="8245838" y="2153227"/>
              <a:ext cx="1045474" cy="215019"/>
            </a:xfrm>
            <a:prstGeom prst="rect">
              <a:avLst/>
            </a:prstGeom>
            <a:ln w="12700">
              <a:miter lim="400000"/>
            </a:ln>
            <a:effectLst>
              <a:outerShdw blurRad="101600" dist="254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marL="0" marR="0" lvl="0" indent="0" algn="ctr" defTabSz="838502" rtl="0" eaLnBrk="1" fontAlgn="auto" latinLnBrk="0" hangingPunct="0">
                <a:lnSpc>
                  <a:spcPct val="90000"/>
                </a:lnSpc>
                <a:spcBef>
                  <a:spcPts val="0"/>
                </a:spcBef>
                <a:spcAft>
                  <a:spcPts val="0"/>
                </a:spcAft>
                <a:buClrTx/>
                <a:buSzTx/>
                <a:buFontTx/>
                <a:buNone/>
                <a:tabLst/>
                <a:defRPr/>
              </a:pPr>
              <a:r>
                <a:rPr kumimoji="0" sz="800" b="1" i="0" u="none" strike="noStrike" kern="0" cap="all"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venir Heavy"/>
                </a:rPr>
                <a:t>FIERE ED EVENTI</a:t>
              </a:r>
            </a:p>
          </p:txBody>
        </p:sp>
      </p:grpSp>
      <p:sp>
        <p:nvSpPr>
          <p:cNvPr id="57" name="Rettangolo con due angoli in diagonale arrotondati 56">
            <a:extLst>
              <a:ext uri="{FF2B5EF4-FFF2-40B4-BE49-F238E27FC236}">
                <a16:creationId xmlns:a16="http://schemas.microsoft.com/office/drawing/2014/main" id="{007CDFFB-D5AB-EC8E-2841-98C8587A7C3B}"/>
              </a:ext>
            </a:extLst>
          </p:cNvPr>
          <p:cNvSpPr/>
          <p:nvPr/>
        </p:nvSpPr>
        <p:spPr>
          <a:xfrm>
            <a:off x="7762046" y="2143499"/>
            <a:ext cx="2062223" cy="1160351"/>
          </a:xfrm>
          <a:prstGeom prst="round2DiagRect">
            <a:avLst/>
          </a:prstGeom>
          <a:solidFill>
            <a:srgbClr val="415364"/>
          </a:solidFill>
          <a:ln w="12700" cap="flat" cmpd="sng" algn="ctr">
            <a:noFill/>
            <a:prstDash val="solid"/>
            <a:miter lim="800000"/>
          </a:ln>
          <a:effectLst/>
        </p:spPr>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2400" b="1" i="0" u="none" strike="noStrike" kern="100" cap="none" spc="0" normalizeH="0" baseline="0" noProof="0" dirty="0">
                <a:ln>
                  <a:noFill/>
                </a:ln>
                <a:solidFill>
                  <a:srgbClr val="FFFEFD"/>
                </a:solidFill>
                <a:effectLst/>
                <a:uLnTx/>
                <a:uFillTx/>
                <a:latin typeface="Arial" panose="020B0604020202020204" pitchFamily="34" charset="0"/>
                <a:ea typeface="Aptos" panose="020B0004020202020204" pitchFamily="34" charset="0"/>
                <a:cs typeface="Arial" panose="020B0604020202020204" pitchFamily="34" charset="0"/>
              </a:rPr>
              <a:t>10%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800" b="1" i="0" u="none" strike="noStrike" kern="100" cap="none" spc="0" normalizeH="0" baseline="0" noProof="0" dirty="0">
                <a:ln>
                  <a:noFill/>
                </a:ln>
                <a:solidFill>
                  <a:srgbClr val="FFFEFD"/>
                </a:solidFill>
                <a:effectLst/>
                <a:uLnTx/>
                <a:uFillTx/>
                <a:latin typeface="Arial" panose="020B0604020202020204" pitchFamily="34" charset="0"/>
                <a:ea typeface="Aptos" panose="020B0004020202020204" pitchFamily="34" charset="0"/>
                <a:cs typeface="Arial" panose="020B0604020202020204" pitchFamily="34" charset="0"/>
              </a:rPr>
              <a:t>fondo perduto</a:t>
            </a:r>
            <a:endParaRPr kumimoji="0" lang="it-IT" sz="1100" b="1" i="0" u="none" strike="noStrike" kern="0" cap="none" spc="0" normalizeH="0" baseline="0" noProof="0" dirty="0">
              <a:ln>
                <a:noFill/>
              </a:ln>
              <a:solidFill>
                <a:srgbClr val="FFFEFD"/>
              </a:solidFill>
              <a:effectLst/>
              <a:uLnTx/>
              <a:uFillTx/>
              <a:latin typeface="Arial" panose="020B0604020202020204" pitchFamily="34" charset="0"/>
              <a:cs typeface="Arial" panose="020B0604020202020204" pitchFamily="34" charset="0"/>
            </a:endParaRPr>
          </a:p>
        </p:txBody>
      </p:sp>
      <p:sp>
        <p:nvSpPr>
          <p:cNvPr id="58" name="Rettangolo con due angoli in diagonale arrotondati 57">
            <a:extLst>
              <a:ext uri="{FF2B5EF4-FFF2-40B4-BE49-F238E27FC236}">
                <a16:creationId xmlns:a16="http://schemas.microsoft.com/office/drawing/2014/main" id="{DD982833-4B5F-2C72-55C6-FA7553BD000B}"/>
              </a:ext>
            </a:extLst>
          </p:cNvPr>
          <p:cNvSpPr/>
          <p:nvPr/>
        </p:nvSpPr>
        <p:spPr>
          <a:xfrm>
            <a:off x="5618510" y="3374393"/>
            <a:ext cx="2063341" cy="1163021"/>
          </a:xfrm>
          <a:prstGeom prst="round2DiagRect">
            <a:avLst/>
          </a:prstGeom>
          <a:solidFill>
            <a:srgbClr val="B5C8E5">
              <a:lumMod val="75000"/>
            </a:srgbClr>
          </a:solidFill>
          <a:ln w="12700" cap="flat" cmpd="sng" algn="ctr">
            <a:noFill/>
            <a:prstDash val="solid"/>
            <a:miter lim="800000"/>
          </a:ln>
          <a:effectLst/>
        </p:spPr>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800" b="1" i="0"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Durate elevate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0" i="0"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fino a </a:t>
            </a:r>
            <a:r>
              <a:rPr kumimoji="0" lang="it-IT" sz="2400" b="1" i="0"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8 anni</a:t>
            </a:r>
          </a:p>
          <a:p>
            <a:pPr marL="0" marR="0" lvl="0" indent="0" algn="ctr" defTabSz="685800" rtl="0" eaLnBrk="1" fontAlgn="auto" latinLnBrk="0" hangingPunct="1">
              <a:lnSpc>
                <a:spcPct val="100000"/>
              </a:lnSpc>
              <a:spcBef>
                <a:spcPts val="0"/>
              </a:spcBef>
              <a:spcAft>
                <a:spcPts val="300"/>
              </a:spcAft>
              <a:buClrTx/>
              <a:buSzTx/>
              <a:buFontTx/>
              <a:buNone/>
              <a:tabLst/>
              <a:defRPr/>
            </a:pPr>
            <a:r>
              <a:rPr kumimoji="0" lang="it-IT" sz="1000" b="0" i="0"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con pre-ammortamento invariato</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900" b="0" i="1"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Transizione Digitale ed Ecologica</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900" b="0" i="1"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Inserimento Mercati</a:t>
            </a:r>
          </a:p>
        </p:txBody>
      </p:sp>
      <p:sp>
        <p:nvSpPr>
          <p:cNvPr id="59" name="Rettangolo con due angoli in diagonale arrotondati 58">
            <a:extLst>
              <a:ext uri="{FF2B5EF4-FFF2-40B4-BE49-F238E27FC236}">
                <a16:creationId xmlns:a16="http://schemas.microsoft.com/office/drawing/2014/main" id="{9707EEE5-8FBB-E3BA-F7E7-57B99F6C81EB}"/>
              </a:ext>
            </a:extLst>
          </p:cNvPr>
          <p:cNvSpPr/>
          <p:nvPr/>
        </p:nvSpPr>
        <p:spPr>
          <a:xfrm>
            <a:off x="5618511" y="2167161"/>
            <a:ext cx="2062223" cy="1160351"/>
          </a:xfrm>
          <a:prstGeom prst="round2DiagRect">
            <a:avLst/>
          </a:prstGeom>
          <a:solidFill>
            <a:srgbClr val="415364">
              <a:lumMod val="60000"/>
              <a:lumOff val="40000"/>
            </a:srgbClr>
          </a:solidFill>
          <a:ln w="12700" cap="flat" cmpd="sng" algn="ctr">
            <a:noFill/>
            <a:prstDash val="solid"/>
            <a:miter lim="800000"/>
          </a:ln>
          <a:effectLst/>
        </p:spPr>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2400" b="1" i="0" u="none" strike="noStrike" kern="100" cap="none" spc="0" normalizeH="0" baseline="0" noProof="0" dirty="0">
                <a:ln>
                  <a:noFill/>
                </a:ln>
                <a:solidFill>
                  <a:srgbClr val="FFFEFD"/>
                </a:solidFill>
                <a:effectLst/>
                <a:uLnTx/>
                <a:uFillTx/>
                <a:latin typeface="Arial" panose="020B0604020202020204" pitchFamily="34" charset="0"/>
                <a:ea typeface="Aptos" panose="020B0004020202020204" pitchFamily="34" charset="0"/>
                <a:cs typeface="Arial" panose="020B0604020202020204" pitchFamily="34" charset="0"/>
              </a:rPr>
              <a:t>200 €mln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800" b="1" i="0" u="none" strike="noStrike" kern="100" cap="none" spc="0" normalizeH="0" baseline="0" noProof="0" dirty="0">
                <a:ln>
                  <a:noFill/>
                </a:ln>
                <a:solidFill>
                  <a:srgbClr val="FFFEFD"/>
                </a:solidFill>
                <a:effectLst/>
                <a:uLnTx/>
                <a:uFillTx/>
                <a:latin typeface="Arial" panose="020B0604020202020204" pitchFamily="34" charset="0"/>
                <a:ea typeface="Aptos" panose="020B0004020202020204" pitchFamily="34" charset="0"/>
                <a:cs typeface="Arial" panose="020B0604020202020204" pitchFamily="34" charset="0"/>
              </a:rPr>
              <a:t>plafond</a:t>
            </a:r>
            <a:endParaRPr kumimoji="0" lang="it-IT" sz="1100" b="0" i="0" u="none" strike="noStrike" kern="0" cap="none" spc="0" normalizeH="0" baseline="0" noProof="0" dirty="0">
              <a:ln>
                <a:noFill/>
              </a:ln>
              <a:solidFill>
                <a:srgbClr val="FFFEFD"/>
              </a:solidFill>
              <a:effectLst/>
              <a:uLnTx/>
              <a:uFillTx/>
              <a:latin typeface="Arial" panose="020B0604020202020204" pitchFamily="34" charset="0"/>
              <a:cs typeface="Arial" panose="020B0604020202020204" pitchFamily="34" charset="0"/>
            </a:endParaRPr>
          </a:p>
        </p:txBody>
      </p:sp>
      <p:sp>
        <p:nvSpPr>
          <p:cNvPr id="60" name="Rettangolo con due angoli in diagonale arrotondati 59">
            <a:extLst>
              <a:ext uri="{FF2B5EF4-FFF2-40B4-BE49-F238E27FC236}">
                <a16:creationId xmlns:a16="http://schemas.microsoft.com/office/drawing/2014/main" id="{C8A4864E-1D22-004A-6342-3E7A455C94CF}"/>
              </a:ext>
            </a:extLst>
          </p:cNvPr>
          <p:cNvSpPr/>
          <p:nvPr/>
        </p:nvSpPr>
        <p:spPr>
          <a:xfrm>
            <a:off x="9904587" y="2116936"/>
            <a:ext cx="2062223" cy="1160351"/>
          </a:xfrm>
          <a:prstGeom prst="round2DiagRect">
            <a:avLst/>
          </a:prstGeom>
          <a:solidFill>
            <a:srgbClr val="5F85B1"/>
          </a:solidFill>
          <a:ln w="12700" cap="flat" cmpd="sng" algn="ctr">
            <a:noFill/>
            <a:prstDash val="solid"/>
            <a:miter lim="800000"/>
          </a:ln>
          <a:effectLst/>
        </p:spPr>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800" b="1" i="0" u="none" strike="noStrike" kern="100" cap="none" spc="0" normalizeH="0" baseline="0" noProof="0" dirty="0">
                <a:ln>
                  <a:noFill/>
                </a:ln>
                <a:solidFill>
                  <a:srgbClr val="FFFEFD"/>
                </a:solidFill>
                <a:effectLst/>
                <a:uLnTx/>
                <a:uFillTx/>
                <a:latin typeface="Arial" panose="020B0604020202020204" pitchFamily="34" charset="0"/>
                <a:ea typeface="Aptos" panose="020B0004020202020204" pitchFamily="34" charset="0"/>
                <a:cs typeface="Arial" panose="020B0604020202020204" pitchFamily="34" charset="0"/>
              </a:rPr>
              <a:t>Anticipi elevati</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0" i="0" u="none" strike="noStrike" kern="100" cap="none" spc="0" normalizeH="0" baseline="0" noProof="0" dirty="0">
                <a:ln>
                  <a:noFill/>
                </a:ln>
                <a:solidFill>
                  <a:srgbClr val="FFFEFD"/>
                </a:solidFill>
                <a:effectLst/>
                <a:uLnTx/>
                <a:uFillTx/>
                <a:latin typeface="Arial" panose="020B0604020202020204" pitchFamily="34" charset="0"/>
                <a:ea typeface="Aptos" panose="020B0004020202020204" pitchFamily="34" charset="0"/>
                <a:cs typeface="Arial" panose="020B0604020202020204" pitchFamily="34" charset="0"/>
              </a:rPr>
              <a:t>fino al </a:t>
            </a:r>
            <a:r>
              <a:rPr kumimoji="0" lang="it-IT" sz="2400" b="1" i="0" u="none" strike="noStrike" kern="100" cap="none" spc="0" normalizeH="0" baseline="0" noProof="0" dirty="0">
                <a:ln>
                  <a:noFill/>
                </a:ln>
                <a:solidFill>
                  <a:srgbClr val="FFFEFD"/>
                </a:solidFill>
                <a:effectLst/>
                <a:uLnTx/>
                <a:uFillTx/>
                <a:latin typeface="Arial" panose="020B0604020202020204" pitchFamily="34" charset="0"/>
                <a:ea typeface="Aptos" panose="020B0004020202020204" pitchFamily="34" charset="0"/>
                <a:cs typeface="Arial" panose="020B0604020202020204" pitchFamily="34" charset="0"/>
              </a:rPr>
              <a:t>50%</a:t>
            </a:r>
            <a:endParaRPr kumimoji="0" lang="it-IT" sz="1100" b="1" i="0" u="none" strike="noStrike" kern="0" cap="none" spc="0" normalizeH="0" baseline="0" noProof="0" dirty="0">
              <a:ln>
                <a:noFill/>
              </a:ln>
              <a:solidFill>
                <a:srgbClr val="FFFEFD"/>
              </a:solidFill>
              <a:effectLst/>
              <a:uLnTx/>
              <a:uFillTx/>
              <a:latin typeface="Arial" panose="020B0604020202020204" pitchFamily="34" charset="0"/>
              <a:cs typeface="Arial" panose="020B0604020202020204" pitchFamily="34" charset="0"/>
            </a:endParaRPr>
          </a:p>
        </p:txBody>
      </p:sp>
      <p:sp>
        <p:nvSpPr>
          <p:cNvPr id="61" name="Rettangolo con due angoli in diagonale arrotondati 60">
            <a:extLst>
              <a:ext uri="{FF2B5EF4-FFF2-40B4-BE49-F238E27FC236}">
                <a16:creationId xmlns:a16="http://schemas.microsoft.com/office/drawing/2014/main" id="{FD499603-0950-117C-14B4-0D5150D10CE5}"/>
              </a:ext>
            </a:extLst>
          </p:cNvPr>
          <p:cNvSpPr/>
          <p:nvPr/>
        </p:nvSpPr>
        <p:spPr>
          <a:xfrm>
            <a:off x="7760362" y="3350731"/>
            <a:ext cx="2063341" cy="1163021"/>
          </a:xfrm>
          <a:prstGeom prst="round2DiagRect">
            <a:avLst/>
          </a:prstGeom>
          <a:solidFill>
            <a:srgbClr val="005392"/>
          </a:solidFill>
          <a:ln w="12700" cap="flat" cmpd="sng" algn="ctr">
            <a:noFill/>
            <a:prstDash val="solid"/>
            <a:miter lim="800000"/>
          </a:ln>
          <a:effectLst/>
        </p:spPr>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800" b="1" i="0"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Rafforzamento patrimoniale </a:t>
            </a:r>
          </a:p>
          <a:p>
            <a:pPr marL="0" marR="0" lvl="0" indent="0" algn="ctr" defTabSz="685800" rtl="0" eaLnBrk="1" fontAlgn="auto" latinLnBrk="0" hangingPunct="1">
              <a:lnSpc>
                <a:spcPct val="100000"/>
              </a:lnSpc>
              <a:spcBef>
                <a:spcPts val="0"/>
              </a:spcBef>
              <a:spcAft>
                <a:spcPts val="300"/>
              </a:spcAft>
              <a:buClrTx/>
              <a:buSzTx/>
              <a:buFontTx/>
              <a:buNone/>
              <a:tabLst/>
              <a:defRPr/>
            </a:pPr>
            <a:r>
              <a:rPr kumimoji="0" lang="it-IT" sz="1400" b="0" i="0"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fino all’</a:t>
            </a:r>
            <a:r>
              <a:rPr kumimoji="0" lang="it-IT" sz="2400" b="1" i="0"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80%</a:t>
            </a:r>
            <a:endParaRPr kumimoji="0" lang="it-IT" sz="2800" b="1" i="0"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900" b="0" i="1"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Transizione Digitale ed Ecologica</a:t>
            </a:r>
            <a:endParaRPr kumimoji="0" lang="it-IT" sz="500" b="0" i="1" u="none" strike="noStrike" kern="0" cap="none" spc="0" normalizeH="0" baseline="0" noProof="0" dirty="0">
              <a:ln>
                <a:noFill/>
              </a:ln>
              <a:solidFill>
                <a:srgbClr val="FFFEFD"/>
              </a:solidFill>
              <a:effectLst/>
              <a:uLnTx/>
              <a:uFillTx/>
              <a:latin typeface="Arial" panose="020B0604020202020204" pitchFamily="34" charset="0"/>
              <a:cs typeface="Arial" panose="020B0604020202020204" pitchFamily="34" charset="0"/>
            </a:endParaRPr>
          </a:p>
        </p:txBody>
      </p:sp>
      <p:sp>
        <p:nvSpPr>
          <p:cNvPr id="62" name="Rettangolo con due angoli in diagonale arrotondati 61">
            <a:extLst>
              <a:ext uri="{FF2B5EF4-FFF2-40B4-BE49-F238E27FC236}">
                <a16:creationId xmlns:a16="http://schemas.microsoft.com/office/drawing/2014/main" id="{8C7480CF-FBF5-3F35-8A22-E6228B3812D2}"/>
              </a:ext>
            </a:extLst>
          </p:cNvPr>
          <p:cNvSpPr/>
          <p:nvPr/>
        </p:nvSpPr>
        <p:spPr>
          <a:xfrm>
            <a:off x="9905277" y="3324170"/>
            <a:ext cx="2063341" cy="1163021"/>
          </a:xfrm>
          <a:prstGeom prst="round2DiagRect">
            <a:avLst/>
          </a:prstGeom>
          <a:solidFill>
            <a:srgbClr val="0070C0"/>
          </a:solidFill>
          <a:ln w="12700" cap="flat" cmpd="sng" algn="ctr">
            <a:noFill/>
            <a:prstDash val="solid"/>
            <a:miter lim="800000"/>
          </a:ln>
          <a:effectLst/>
        </p:spPr>
        <p:txBody>
          <a:bodyPr lIns="27000" tIns="27000" rIns="27000" bIns="27000" rtlCol="0" anchor="ctr"/>
          <a:lstStyle/>
          <a:p>
            <a:pPr marL="0" marR="0" lvl="0" indent="0" algn="ctr" defTabSz="685800" rtl="0" eaLnBrk="1" fontAlgn="auto" latinLnBrk="0" hangingPunct="1">
              <a:lnSpc>
                <a:spcPct val="100000"/>
              </a:lnSpc>
              <a:spcBef>
                <a:spcPts val="0"/>
              </a:spcBef>
              <a:spcAft>
                <a:spcPts val="300"/>
              </a:spcAft>
              <a:buClrTx/>
              <a:buSzTx/>
              <a:buFontTx/>
              <a:buNone/>
              <a:tabLst/>
              <a:defRPr/>
            </a:pPr>
            <a:r>
              <a:rPr kumimoji="0" lang="it-IT" sz="1400" b="0" i="0"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Aumenti</a:t>
            </a:r>
            <a:r>
              <a:rPr kumimoji="0" lang="it-IT" sz="1400" b="1" i="0"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 capitale sociale e fin. soci </a:t>
            </a:r>
            <a:r>
              <a:rPr kumimoji="0" lang="it-IT" sz="1400" b="0" i="0"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fino a </a:t>
            </a:r>
            <a:r>
              <a:rPr kumimoji="0" lang="it-IT" sz="2000" b="1" i="0"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1€mln </a:t>
            </a:r>
            <a:r>
              <a:rPr kumimoji="0" lang="it-IT" sz="1400" b="1" i="0"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per controllate USA</a:t>
            </a:r>
            <a:endParaRPr kumimoji="0" lang="it-IT" sz="1800" b="1" i="0"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900" b="0" i="1" u="none" strike="noStrike" kern="1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Transizione Digitale ed Ecologica</a:t>
            </a:r>
            <a:endParaRPr kumimoji="0" lang="it-IT" sz="800" b="0" i="1" u="none" strike="noStrike" kern="0" cap="none" spc="0" normalizeH="0" baseline="0" noProof="0" dirty="0">
              <a:ln>
                <a:noFill/>
              </a:ln>
              <a:solidFill>
                <a:srgbClr val="FFFEFD"/>
              </a:solidFill>
              <a:effectLst/>
              <a:uLnTx/>
              <a:uFillTx/>
              <a:latin typeface="Arial" panose="020B0604020202020204" pitchFamily="34" charset="0"/>
              <a:cs typeface="Arial" panose="020B0604020202020204" pitchFamily="34" charset="0"/>
            </a:endParaRPr>
          </a:p>
        </p:txBody>
      </p:sp>
      <p:sp>
        <p:nvSpPr>
          <p:cNvPr id="64" name="CasellaDiTesto 63">
            <a:extLst>
              <a:ext uri="{FF2B5EF4-FFF2-40B4-BE49-F238E27FC236}">
                <a16:creationId xmlns:a16="http://schemas.microsoft.com/office/drawing/2014/main" id="{FCAC2380-CEC3-5C47-97BA-83DD0FD7CAD0}"/>
              </a:ext>
            </a:extLst>
          </p:cNvPr>
          <p:cNvSpPr txBox="1"/>
          <p:nvPr/>
        </p:nvSpPr>
        <p:spPr>
          <a:xfrm>
            <a:off x="5540654" y="965599"/>
            <a:ext cx="6426156" cy="934480"/>
          </a:xfrm>
          <a:prstGeom prst="rect">
            <a:avLst/>
          </a:prstGeom>
          <a:solidFill>
            <a:schemeClr val="bg1">
              <a:alpha val="66000"/>
            </a:schemeClr>
          </a:solidFill>
        </p:spPr>
        <p:txBody>
          <a:bodyPr wrap="square" lIns="27000" tIns="27000" rIns="27000" bIns="27000" anchor="ctr">
            <a:noAutofit/>
          </a:bodyPr>
          <a:lstStyle/>
          <a:p>
            <a:pPr marL="0" marR="0" lvl="0" indent="0" algn="ctr" defTabSz="685800" rtl="0" eaLnBrk="1" fontAlgn="auto" latinLnBrk="0" hangingPunct="1">
              <a:lnSpc>
                <a:spcPct val="114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5392"/>
                </a:solidFill>
                <a:effectLst/>
                <a:uLnTx/>
                <a:uFillTx/>
                <a:latin typeface="Arial" panose="020B0604020202020204" pitchFamily="34" charset="0"/>
                <a:cs typeface="Arial" panose="020B0604020202020204" pitchFamily="34" charset="0"/>
              </a:rPr>
              <a:t>Condizioni dedicate </a:t>
            </a:r>
            <a:r>
              <a:rPr kumimoji="0" lang="it-IT" sz="1600" b="0"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per </a:t>
            </a:r>
            <a:r>
              <a:rPr kumimoji="0" lang="it-IT" sz="1600" b="1"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finanziare controllate USA, realizzare investimenti </a:t>
            </a:r>
            <a:r>
              <a:rPr kumimoji="0" lang="it-IT" sz="1600" b="0"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o per lo </a:t>
            </a:r>
            <a:r>
              <a:rPr kumimoji="0" lang="it-IT" sz="1600" b="1"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sviluppo commerciale </a:t>
            </a:r>
            <a:r>
              <a:rPr kumimoji="0" lang="it-IT" sz="1600" b="0"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in loco</a:t>
            </a:r>
            <a:endParaRPr kumimoji="0" lang="it-IT" sz="1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65" name="CasellaDiTesto 64">
            <a:extLst>
              <a:ext uri="{FF2B5EF4-FFF2-40B4-BE49-F238E27FC236}">
                <a16:creationId xmlns:a16="http://schemas.microsoft.com/office/drawing/2014/main" id="{16AE8DC5-0304-9AC3-8B91-C76A42974675}"/>
              </a:ext>
            </a:extLst>
          </p:cNvPr>
          <p:cNvSpPr txBox="1"/>
          <p:nvPr/>
        </p:nvSpPr>
        <p:spPr>
          <a:xfrm>
            <a:off x="231611" y="972380"/>
            <a:ext cx="5082779" cy="976525"/>
          </a:xfrm>
          <a:prstGeom prst="rect">
            <a:avLst/>
          </a:prstGeom>
          <a:solidFill>
            <a:schemeClr val="bg1">
              <a:alpha val="66000"/>
            </a:schemeClr>
          </a:solidFill>
        </p:spPr>
        <p:txBody>
          <a:bodyPr wrap="square" lIns="27000" tIns="27000" rIns="27000" bIns="27000" anchor="ctr">
            <a:noAutofit/>
          </a:bodyPr>
          <a:lstStyle/>
          <a:p>
            <a:pPr marL="0" marR="0" lvl="0" indent="0" algn="ctr" defTabSz="685800" rtl="0" eaLnBrk="1" fontAlgn="auto" latinLnBrk="0" hangingPunct="1">
              <a:lnSpc>
                <a:spcPct val="114000"/>
              </a:lnSpc>
              <a:spcBef>
                <a:spcPts val="0"/>
              </a:spcBef>
              <a:spcAft>
                <a:spcPts val="450"/>
              </a:spcAft>
              <a:buClrTx/>
              <a:buSzTx/>
              <a:buFontTx/>
              <a:buNone/>
              <a:tabLst/>
              <a:defRPr/>
            </a:pPr>
            <a:r>
              <a:rPr kumimoji="0" lang="it-IT" sz="2000" b="1" i="0" u="none" strike="noStrike" kern="1200" cap="none" spc="0" normalizeH="0" baseline="0" noProof="0" dirty="0">
                <a:ln>
                  <a:noFill/>
                </a:ln>
                <a:solidFill>
                  <a:srgbClr val="005392"/>
                </a:solidFill>
                <a:effectLst/>
                <a:uLnTx/>
                <a:uFillTx/>
                <a:latin typeface="Arial" panose="020B0604020202020204" pitchFamily="34" charset="0"/>
                <a:cs typeface="Arial" panose="020B0604020202020204" pitchFamily="34" charset="0"/>
              </a:rPr>
              <a:t>Finanziamenti</a:t>
            </a:r>
            <a:r>
              <a:rPr kumimoji="0" lang="it-IT" sz="2000" b="0" i="0" u="none" strike="noStrike" kern="1200" cap="none" spc="0" normalizeH="0" baseline="0" noProof="0" dirty="0">
                <a:ln>
                  <a:noFill/>
                </a:ln>
                <a:solidFill>
                  <a:srgbClr val="005392"/>
                </a:solidFill>
                <a:effectLst/>
                <a:uLnTx/>
                <a:uFillTx/>
                <a:latin typeface="Arial" panose="020B0604020202020204" pitchFamily="34" charset="0"/>
                <a:cs typeface="Arial" panose="020B0604020202020204" pitchFamily="34" charset="0"/>
              </a:rPr>
              <a:t>*</a:t>
            </a:r>
            <a:r>
              <a:rPr kumimoji="0" lang="it-IT" sz="2000" b="1" i="0" u="none" strike="noStrike" kern="1200" cap="none" spc="0" normalizeH="0" baseline="0" noProof="0" dirty="0">
                <a:ln>
                  <a:noFill/>
                </a:ln>
                <a:solidFill>
                  <a:srgbClr val="005392"/>
                </a:solidFill>
                <a:effectLst/>
                <a:uLnTx/>
                <a:uFillTx/>
                <a:latin typeface="Arial" panose="020B0604020202020204" pitchFamily="34" charset="0"/>
                <a:cs typeface="Arial" panose="020B0604020202020204" pitchFamily="34" charset="0"/>
              </a:rPr>
              <a:t> a tasso agevolato 0,3%</a:t>
            </a:r>
          </a:p>
          <a:p>
            <a:pPr marL="0" marR="0" lvl="0" indent="0" algn="ctr" defTabSz="685800" rtl="0" eaLnBrk="1" fontAlgn="auto" latinLnBrk="0" hangingPunct="1">
              <a:lnSpc>
                <a:spcPct val="114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per </a:t>
            </a:r>
            <a:r>
              <a:rPr kumimoji="0" lang="it-IT" sz="1400" b="1" i="0"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la competitività internazionale </a:t>
            </a:r>
            <a:endParaRPr kumimoji="0" lang="it-IT" sz="14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pic>
        <p:nvPicPr>
          <p:cNvPr id="67" name="Elemento grafico 66" descr="Badge Segui con riempimento a tinta unita">
            <a:extLst>
              <a:ext uri="{FF2B5EF4-FFF2-40B4-BE49-F238E27FC236}">
                <a16:creationId xmlns:a16="http://schemas.microsoft.com/office/drawing/2014/main" id="{243F5C6B-41B3-1F82-8C0D-A254262829D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75293" y="5922249"/>
            <a:ext cx="498903" cy="498903"/>
          </a:xfrm>
          <a:prstGeom prst="rect">
            <a:avLst/>
          </a:prstGeom>
        </p:spPr>
      </p:pic>
      <p:sp>
        <p:nvSpPr>
          <p:cNvPr id="68" name="CasellaDiTesto 67">
            <a:extLst>
              <a:ext uri="{FF2B5EF4-FFF2-40B4-BE49-F238E27FC236}">
                <a16:creationId xmlns:a16="http://schemas.microsoft.com/office/drawing/2014/main" id="{57A54661-B64C-EEF8-4117-8497CA814509}"/>
              </a:ext>
            </a:extLst>
          </p:cNvPr>
          <p:cNvSpPr txBox="1"/>
          <p:nvPr/>
        </p:nvSpPr>
        <p:spPr>
          <a:xfrm>
            <a:off x="559704" y="6555345"/>
            <a:ext cx="4087600"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it-IT" sz="900" b="0" i="1" u="none" strike="noStrike" kern="1200" cap="none" spc="0" normalizeH="0" baseline="0" noProof="0" dirty="0">
                <a:ln>
                  <a:noFill/>
                </a:ln>
                <a:solidFill>
                  <a:srgbClr val="415364"/>
                </a:solidFill>
                <a:effectLst/>
                <a:uLnTx/>
                <a:uFillTx/>
                <a:latin typeface="Arial" panose="020B0604020202020204" pitchFamily="34" charset="0"/>
                <a:cs typeface="Arial" panose="020B0604020202020204" pitchFamily="34" charset="0"/>
              </a:rPr>
              <a:t>*Risorse a valere su fondi pubblici gestiti da SIMEST per conto del MAECI</a:t>
            </a:r>
          </a:p>
        </p:txBody>
      </p:sp>
      <p:grpSp>
        <p:nvGrpSpPr>
          <p:cNvPr id="39" name="Gruppo 38">
            <a:extLst>
              <a:ext uri="{FF2B5EF4-FFF2-40B4-BE49-F238E27FC236}">
                <a16:creationId xmlns:a16="http://schemas.microsoft.com/office/drawing/2014/main" id="{6527C174-7AA4-C9CD-CFC7-2820C4BA3F44}"/>
              </a:ext>
            </a:extLst>
          </p:cNvPr>
          <p:cNvGrpSpPr/>
          <p:nvPr/>
        </p:nvGrpSpPr>
        <p:grpSpPr>
          <a:xfrm>
            <a:off x="2523540" y="2611924"/>
            <a:ext cx="1142353" cy="1646919"/>
            <a:chOff x="2719549" y="1991850"/>
            <a:chExt cx="1045475" cy="1648343"/>
          </a:xfrm>
          <a:effectLst/>
        </p:grpSpPr>
        <p:pic>
          <p:nvPicPr>
            <p:cNvPr id="40" name="Immagine 39" descr="Immagine 11">
              <a:extLst>
                <a:ext uri="{FF2B5EF4-FFF2-40B4-BE49-F238E27FC236}">
                  <a16:creationId xmlns:a16="http://schemas.microsoft.com/office/drawing/2014/main" id="{58A1F59F-3272-6334-1117-525361E5CA7C}"/>
                </a:ext>
              </a:extLst>
            </p:cNvPr>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a:xfrm>
              <a:off x="2722314" y="1991850"/>
              <a:ext cx="1036310" cy="1648343"/>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41" name="COMPETENZE">
              <a:extLst>
                <a:ext uri="{FF2B5EF4-FFF2-40B4-BE49-F238E27FC236}">
                  <a16:creationId xmlns:a16="http://schemas.microsoft.com/office/drawing/2014/main" id="{6860170B-EFB4-CB55-9013-0816095A88AC}"/>
                </a:ext>
              </a:extLst>
            </p:cNvPr>
            <p:cNvSpPr txBox="1"/>
            <p:nvPr/>
          </p:nvSpPr>
          <p:spPr>
            <a:xfrm>
              <a:off x="2719549" y="2112194"/>
              <a:ext cx="1045475" cy="326101"/>
            </a:xfrm>
            <a:prstGeom prst="rect">
              <a:avLst/>
            </a:prstGeom>
            <a:ln w="12700">
              <a:miter lim="400000"/>
            </a:ln>
            <a:effectLst>
              <a:outerShdw blurRad="101600" dist="254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marL="0" marR="0" lvl="0" indent="0" algn="ctr" defTabSz="838502" rtl="0" eaLnBrk="1" fontAlgn="auto" latinLnBrk="0" hangingPunct="0">
                <a:lnSpc>
                  <a:spcPct val="90000"/>
                </a:lnSpc>
                <a:spcBef>
                  <a:spcPts val="0"/>
                </a:spcBef>
                <a:spcAft>
                  <a:spcPts val="0"/>
                </a:spcAft>
                <a:buClrTx/>
                <a:buSzTx/>
                <a:buFontTx/>
                <a:buNone/>
                <a:tabLst/>
                <a:defRPr/>
              </a:pPr>
              <a:r>
                <a:rPr kumimoji="0" lang="it-IT" sz="800" b="1" i="0" u="none" strike="noStrike" kern="0" cap="all"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venir Heavy"/>
                </a:rPr>
                <a:t>Inserimento mercati</a:t>
              </a:r>
              <a:endParaRPr kumimoji="0" sz="800" b="1" i="0" u="none" strike="noStrike" kern="0" cap="all"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venir Heavy"/>
              </a:endParaRPr>
            </a:p>
          </p:txBody>
        </p:sp>
      </p:grpSp>
      <p:grpSp>
        <p:nvGrpSpPr>
          <p:cNvPr id="43" name="Gruppo 42">
            <a:extLst>
              <a:ext uri="{FF2B5EF4-FFF2-40B4-BE49-F238E27FC236}">
                <a16:creationId xmlns:a16="http://schemas.microsoft.com/office/drawing/2014/main" id="{522E7771-5327-BDA9-C773-0548E75D5B4D}"/>
              </a:ext>
            </a:extLst>
          </p:cNvPr>
          <p:cNvGrpSpPr/>
          <p:nvPr/>
        </p:nvGrpSpPr>
        <p:grpSpPr>
          <a:xfrm>
            <a:off x="3816243" y="2612630"/>
            <a:ext cx="1117364" cy="1673425"/>
            <a:chOff x="10057945" y="1991189"/>
            <a:chExt cx="1057807" cy="1651509"/>
          </a:xfrm>
          <a:effectLst/>
        </p:grpSpPr>
        <p:pic>
          <p:nvPicPr>
            <p:cNvPr id="44" name="tr.jpg" descr="tr.jpg">
              <a:extLst>
                <a:ext uri="{FF2B5EF4-FFF2-40B4-BE49-F238E27FC236}">
                  <a16:creationId xmlns:a16="http://schemas.microsoft.com/office/drawing/2014/main" id="{8D461ADC-8C25-9D1E-6814-7ECDBD528188}"/>
                </a:ext>
              </a:extLst>
            </p:cNvPr>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a:xfrm>
              <a:off x="10057945" y="1991189"/>
              <a:ext cx="1045484" cy="1651509"/>
            </a:xfrm>
            <a:prstGeom prst="roundRect">
              <a:avLst/>
            </a:prstGeom>
            <a:ln w="12700">
              <a:miter lim="400000"/>
            </a:ln>
            <a:effectLst>
              <a:reflection stA="50000" endPos="40000" dir="5400000" sy="-100000" algn="bl" rotWithShape="0"/>
            </a:effectLst>
          </p:spPr>
        </p:pic>
        <p:sp>
          <p:nvSpPr>
            <p:cNvPr id="45" name="E-COMMERCE">
              <a:extLst>
                <a:ext uri="{FF2B5EF4-FFF2-40B4-BE49-F238E27FC236}">
                  <a16:creationId xmlns:a16="http://schemas.microsoft.com/office/drawing/2014/main" id="{E7D9D18F-87A9-2227-E64A-9502C064420A}"/>
                </a:ext>
              </a:extLst>
            </p:cNvPr>
            <p:cNvSpPr txBox="1"/>
            <p:nvPr/>
          </p:nvSpPr>
          <p:spPr>
            <a:xfrm>
              <a:off x="10070277" y="2116948"/>
              <a:ext cx="1045475" cy="238100"/>
            </a:xfrm>
            <a:prstGeom prst="roundRect">
              <a:avLst/>
            </a:prstGeom>
            <a:ln w="12700">
              <a:miter lim="400000"/>
            </a:ln>
            <a:effectLst>
              <a:outerShdw blurRad="101600" dist="254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marL="0" marR="0" lvl="0" indent="0" algn="ctr" defTabSz="838502" rtl="0" eaLnBrk="1" fontAlgn="auto" latinLnBrk="0" hangingPunct="0">
                <a:lnSpc>
                  <a:spcPct val="90000"/>
                </a:lnSpc>
                <a:spcBef>
                  <a:spcPts val="0"/>
                </a:spcBef>
                <a:spcAft>
                  <a:spcPts val="0"/>
                </a:spcAft>
                <a:buClrTx/>
                <a:buSzTx/>
                <a:buFontTx/>
                <a:buNone/>
                <a:tabLst/>
                <a:defRPr/>
              </a:pPr>
              <a:r>
                <a:rPr kumimoji="0" sz="800" b="1" i="0" u="none" strike="noStrike" kern="0" cap="all"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venir Heavy"/>
                </a:rPr>
                <a:t>E-COMMERCE</a:t>
              </a:r>
            </a:p>
          </p:txBody>
        </p:sp>
      </p:grpSp>
      <p:grpSp>
        <p:nvGrpSpPr>
          <p:cNvPr id="46" name="Gruppo 45">
            <a:extLst>
              <a:ext uri="{FF2B5EF4-FFF2-40B4-BE49-F238E27FC236}">
                <a16:creationId xmlns:a16="http://schemas.microsoft.com/office/drawing/2014/main" id="{A79F395F-35E1-1CE0-4F45-DE190019F92A}"/>
              </a:ext>
            </a:extLst>
          </p:cNvPr>
          <p:cNvGrpSpPr/>
          <p:nvPr/>
        </p:nvGrpSpPr>
        <p:grpSpPr>
          <a:xfrm>
            <a:off x="1233111" y="2631002"/>
            <a:ext cx="1142362" cy="1655053"/>
            <a:chOff x="876230" y="1996824"/>
            <a:chExt cx="1045484" cy="1656484"/>
          </a:xfrm>
          <a:effectLst/>
        </p:grpSpPr>
        <p:pic>
          <p:nvPicPr>
            <p:cNvPr id="47" name="shutterstock_1785478235.jpg" descr="shutterstock_1785478235.jpg">
              <a:extLst>
                <a:ext uri="{FF2B5EF4-FFF2-40B4-BE49-F238E27FC236}">
                  <a16:creationId xmlns:a16="http://schemas.microsoft.com/office/drawing/2014/main" id="{C72431D0-DE63-34C2-CB35-15452E30C91F}"/>
                </a:ext>
              </a:extLst>
            </p:cNvPr>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a:xfrm>
              <a:off x="876230" y="1996824"/>
              <a:ext cx="1045484" cy="165648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48" name="COMPETENZE">
              <a:extLst>
                <a:ext uri="{FF2B5EF4-FFF2-40B4-BE49-F238E27FC236}">
                  <a16:creationId xmlns:a16="http://schemas.microsoft.com/office/drawing/2014/main" id="{E47805E3-15C7-FF4F-C57A-9B8D12EF4A0F}"/>
                </a:ext>
              </a:extLst>
            </p:cNvPr>
            <p:cNvSpPr txBox="1"/>
            <p:nvPr/>
          </p:nvSpPr>
          <p:spPr>
            <a:xfrm>
              <a:off x="876239" y="2117779"/>
              <a:ext cx="1045475" cy="436997"/>
            </a:xfrm>
            <a:prstGeom prst="rect">
              <a:avLst/>
            </a:prstGeom>
            <a:ln w="12700">
              <a:miter lim="400000"/>
            </a:ln>
            <a:effectLst>
              <a:outerShdw blurRad="101600" dist="254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marL="0" marR="0" lvl="0" indent="0" algn="ctr" defTabSz="838502" rtl="0" eaLnBrk="1" fontAlgn="auto" latinLnBrk="0" hangingPunct="0">
                <a:lnSpc>
                  <a:spcPct val="90000"/>
                </a:lnSpc>
                <a:spcBef>
                  <a:spcPts val="0"/>
                </a:spcBef>
                <a:spcAft>
                  <a:spcPts val="0"/>
                </a:spcAft>
                <a:buClrTx/>
                <a:buSzTx/>
                <a:buFontTx/>
                <a:buNone/>
                <a:tabLst/>
                <a:defRPr/>
              </a:pPr>
              <a:r>
                <a:rPr kumimoji="0" lang="it-IT" sz="800" b="1" i="0" u="none" strike="noStrike" kern="0" cap="all"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venir Heavy"/>
                </a:rPr>
                <a:t>Transizione digitale o ecologica</a:t>
              </a:r>
              <a:endParaRPr kumimoji="0" sz="800" b="1" i="0" u="none" strike="noStrike" kern="0" cap="all"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venir Heavy"/>
              </a:endParaRPr>
            </a:p>
          </p:txBody>
        </p:sp>
      </p:grpSp>
      <p:sp>
        <p:nvSpPr>
          <p:cNvPr id="3" name="Triangolo isoscele 2">
            <a:extLst>
              <a:ext uri="{FF2B5EF4-FFF2-40B4-BE49-F238E27FC236}">
                <a16:creationId xmlns:a16="http://schemas.microsoft.com/office/drawing/2014/main" id="{DDDB5D8C-E6A5-314D-C8EA-10FDF87BA07A}"/>
              </a:ext>
            </a:extLst>
          </p:cNvPr>
          <p:cNvSpPr/>
          <p:nvPr/>
        </p:nvSpPr>
        <p:spPr>
          <a:xfrm rot="5400000">
            <a:off x="4545407" y="3268833"/>
            <a:ext cx="1443711" cy="129896"/>
          </a:xfrm>
          <a:prstGeom prst="triangl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32824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Tema di Office">
  <a:themeElements>
    <a:clrScheme name="Personalizzato 1">
      <a:dk1>
        <a:srgbClr val="415364"/>
      </a:dk1>
      <a:lt1>
        <a:srgbClr val="FFFEFD"/>
      </a:lt1>
      <a:dk2>
        <a:srgbClr val="A4A5A4"/>
      </a:dk2>
      <a:lt2>
        <a:srgbClr val="B5C8E5"/>
      </a:lt2>
      <a:accent1>
        <a:srgbClr val="415364"/>
      </a:accent1>
      <a:accent2>
        <a:srgbClr val="005392"/>
      </a:accent2>
      <a:accent3>
        <a:srgbClr val="5F85B1"/>
      </a:accent3>
      <a:accent4>
        <a:srgbClr val="B5C8E5"/>
      </a:accent4>
      <a:accent5>
        <a:srgbClr val="A4A5A4"/>
      </a:accent5>
      <a:accent6>
        <a:srgbClr val="797979"/>
      </a:accent6>
      <a:hlink>
        <a:srgbClr val="005392"/>
      </a:hlink>
      <a:folHlink>
        <a:srgbClr val="009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ema di Office">
  <a:themeElements>
    <a:clrScheme name="Tema di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i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1.xml><?xml version="1.0" encoding="utf-8"?>
<a:theme xmlns:a="http://schemas.openxmlformats.org/drawingml/2006/main" name="3_Tema di Office">
  <a:themeElements>
    <a:clrScheme name="Personalizzato 1">
      <a:dk1>
        <a:srgbClr val="415364"/>
      </a:dk1>
      <a:lt1>
        <a:srgbClr val="FFFEFD"/>
      </a:lt1>
      <a:dk2>
        <a:srgbClr val="A4A5A4"/>
      </a:dk2>
      <a:lt2>
        <a:srgbClr val="B5C8E5"/>
      </a:lt2>
      <a:accent1>
        <a:srgbClr val="415364"/>
      </a:accent1>
      <a:accent2>
        <a:srgbClr val="005392"/>
      </a:accent2>
      <a:accent3>
        <a:srgbClr val="5F85B1"/>
      </a:accent3>
      <a:accent4>
        <a:srgbClr val="B5C8E5"/>
      </a:accent4>
      <a:accent5>
        <a:srgbClr val="A4A5A4"/>
      </a:accent5>
      <a:accent6>
        <a:srgbClr val="797979"/>
      </a:accent6>
      <a:hlink>
        <a:srgbClr val="005392"/>
      </a:hlink>
      <a:folHlink>
        <a:srgbClr val="009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i Office">
  <a:themeElements>
    <a:clrScheme name="Personalizzato 1">
      <a:dk1>
        <a:srgbClr val="415364"/>
      </a:dk1>
      <a:lt1>
        <a:srgbClr val="FFFEFD"/>
      </a:lt1>
      <a:dk2>
        <a:srgbClr val="A4A5A4"/>
      </a:dk2>
      <a:lt2>
        <a:srgbClr val="B5C8E5"/>
      </a:lt2>
      <a:accent1>
        <a:srgbClr val="415364"/>
      </a:accent1>
      <a:accent2>
        <a:srgbClr val="005392"/>
      </a:accent2>
      <a:accent3>
        <a:srgbClr val="5F85B1"/>
      </a:accent3>
      <a:accent4>
        <a:srgbClr val="B5C8E5"/>
      </a:accent4>
      <a:accent5>
        <a:srgbClr val="A4A5A4"/>
      </a:accent5>
      <a:accent6>
        <a:srgbClr val="797979"/>
      </a:accent6>
      <a:hlink>
        <a:srgbClr val="005392"/>
      </a:hlink>
      <a:folHlink>
        <a:srgbClr val="009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Tema di Office">
  <a:themeElements>
    <a:clrScheme name="Personalizzato 1">
      <a:dk1>
        <a:srgbClr val="415364"/>
      </a:dk1>
      <a:lt1>
        <a:srgbClr val="FFFEFD"/>
      </a:lt1>
      <a:dk2>
        <a:srgbClr val="A4A5A4"/>
      </a:dk2>
      <a:lt2>
        <a:srgbClr val="B5C8E5"/>
      </a:lt2>
      <a:accent1>
        <a:srgbClr val="415364"/>
      </a:accent1>
      <a:accent2>
        <a:srgbClr val="005392"/>
      </a:accent2>
      <a:accent3>
        <a:srgbClr val="5F85B1"/>
      </a:accent3>
      <a:accent4>
        <a:srgbClr val="B5C8E5"/>
      </a:accent4>
      <a:accent5>
        <a:srgbClr val="A4A5A4"/>
      </a:accent5>
      <a:accent6>
        <a:srgbClr val="797979"/>
      </a:accent6>
      <a:hlink>
        <a:srgbClr val="005392"/>
      </a:hlink>
      <a:folHlink>
        <a:srgbClr val="009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imest Grid Custom - 18797">
  <a:themeElements>
    <a:clrScheme name="Custom 2">
      <a:dk1>
        <a:srgbClr val="415364"/>
      </a:dk1>
      <a:lt1>
        <a:sysClr val="window" lastClr="FFFFFF"/>
      </a:lt1>
      <a:dk2>
        <a:srgbClr val="415364"/>
      </a:dk2>
      <a:lt2>
        <a:srgbClr val="F2F2F2"/>
      </a:lt2>
      <a:accent1>
        <a:srgbClr val="202932"/>
      </a:accent1>
      <a:accent2>
        <a:srgbClr val="303E4B"/>
      </a:accent2>
      <a:accent3>
        <a:srgbClr val="ED953D"/>
      </a:accent3>
      <a:accent4>
        <a:srgbClr val="B4C7E7"/>
      </a:accent4>
      <a:accent5>
        <a:srgbClr val="A5A5A5"/>
      </a:accent5>
      <a:accent6>
        <a:srgbClr val="00A752"/>
      </a:accent6>
      <a:hlink>
        <a:srgbClr val="000000"/>
      </a:hlink>
      <a:folHlink>
        <a:srgbClr val="B4C7E7"/>
      </a:folHlink>
    </a:clrScheme>
    <a:fontScheme name="Custom 2">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0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0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5.xml><?xml version="1.0" encoding="utf-8"?>
<a:theme xmlns:a="http://schemas.openxmlformats.org/drawingml/2006/main" name="5_Tema di Office">
  <a:themeElements>
    <a:clrScheme name="Personalizzato 1">
      <a:dk1>
        <a:srgbClr val="415364"/>
      </a:dk1>
      <a:lt1>
        <a:srgbClr val="FFFEFD"/>
      </a:lt1>
      <a:dk2>
        <a:srgbClr val="A4A5A4"/>
      </a:dk2>
      <a:lt2>
        <a:srgbClr val="B5C8E5"/>
      </a:lt2>
      <a:accent1>
        <a:srgbClr val="415364"/>
      </a:accent1>
      <a:accent2>
        <a:srgbClr val="005392"/>
      </a:accent2>
      <a:accent3>
        <a:srgbClr val="5F85B1"/>
      </a:accent3>
      <a:accent4>
        <a:srgbClr val="B5C8E5"/>
      </a:accent4>
      <a:accent5>
        <a:srgbClr val="A4A5A4"/>
      </a:accent5>
      <a:accent6>
        <a:srgbClr val="797979"/>
      </a:accent6>
      <a:hlink>
        <a:srgbClr val="005392"/>
      </a:hlink>
      <a:folHlink>
        <a:srgbClr val="009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Simest Grid Custom - 18797">
  <a:themeElements>
    <a:clrScheme name="Custom 2">
      <a:dk1>
        <a:srgbClr val="415364"/>
      </a:dk1>
      <a:lt1>
        <a:sysClr val="window" lastClr="FFFFFF"/>
      </a:lt1>
      <a:dk2>
        <a:srgbClr val="415364"/>
      </a:dk2>
      <a:lt2>
        <a:srgbClr val="F2F2F2"/>
      </a:lt2>
      <a:accent1>
        <a:srgbClr val="202932"/>
      </a:accent1>
      <a:accent2>
        <a:srgbClr val="303E4B"/>
      </a:accent2>
      <a:accent3>
        <a:srgbClr val="ED953D"/>
      </a:accent3>
      <a:accent4>
        <a:srgbClr val="B4C7E7"/>
      </a:accent4>
      <a:accent5>
        <a:srgbClr val="A5A5A5"/>
      </a:accent5>
      <a:accent6>
        <a:srgbClr val="00A752"/>
      </a:accent6>
      <a:hlink>
        <a:srgbClr val="000000"/>
      </a:hlink>
      <a:folHlink>
        <a:srgbClr val="B4C7E7"/>
      </a:folHlink>
    </a:clrScheme>
    <a:fontScheme name="Custom 2">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0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0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8.xml><?xml version="1.0" encoding="utf-8"?>
<a:theme xmlns:a="http://schemas.openxmlformats.org/drawingml/2006/main" name="7_Tema di Office">
  <a:themeElements>
    <a:clrScheme name="Personalizzato 1">
      <a:dk1>
        <a:srgbClr val="415364"/>
      </a:dk1>
      <a:lt1>
        <a:srgbClr val="FFFEFD"/>
      </a:lt1>
      <a:dk2>
        <a:srgbClr val="A4A5A4"/>
      </a:dk2>
      <a:lt2>
        <a:srgbClr val="B5C8E5"/>
      </a:lt2>
      <a:accent1>
        <a:srgbClr val="415364"/>
      </a:accent1>
      <a:accent2>
        <a:srgbClr val="005392"/>
      </a:accent2>
      <a:accent3>
        <a:srgbClr val="5F85B1"/>
      </a:accent3>
      <a:accent4>
        <a:srgbClr val="B5C8E5"/>
      </a:accent4>
      <a:accent5>
        <a:srgbClr val="A4A5A4"/>
      </a:accent5>
      <a:accent6>
        <a:srgbClr val="797979"/>
      </a:accent6>
      <a:hlink>
        <a:srgbClr val="005392"/>
      </a:hlink>
      <a:folHlink>
        <a:srgbClr val="009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Simest Grid Custom - 18797">
  <a:themeElements>
    <a:clrScheme name="Custom 2">
      <a:dk1>
        <a:srgbClr val="415364"/>
      </a:dk1>
      <a:lt1>
        <a:sysClr val="window" lastClr="FFFFFF"/>
      </a:lt1>
      <a:dk2>
        <a:srgbClr val="415364"/>
      </a:dk2>
      <a:lt2>
        <a:srgbClr val="F2F2F2"/>
      </a:lt2>
      <a:accent1>
        <a:srgbClr val="202932"/>
      </a:accent1>
      <a:accent2>
        <a:srgbClr val="303E4B"/>
      </a:accent2>
      <a:accent3>
        <a:srgbClr val="ED953D"/>
      </a:accent3>
      <a:accent4>
        <a:srgbClr val="B4C7E7"/>
      </a:accent4>
      <a:accent5>
        <a:srgbClr val="A5A5A5"/>
      </a:accent5>
      <a:accent6>
        <a:srgbClr val="00A752"/>
      </a:accent6>
      <a:hlink>
        <a:srgbClr val="000000"/>
      </a:hlink>
      <a:folHlink>
        <a:srgbClr val="B4C7E7"/>
      </a:folHlink>
    </a:clrScheme>
    <a:fontScheme name="Custom 2">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0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0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AF99B52BC81DC645A672F37DC31456A5" ma:contentTypeVersion="19" ma:contentTypeDescription="Creare un nuovo documento." ma:contentTypeScope="" ma:versionID="502ea5c0970fef4d2bcfbf903b6e462b">
  <xsd:schema xmlns:xsd="http://www.w3.org/2001/XMLSchema" xmlns:xs="http://www.w3.org/2001/XMLSchema" xmlns:p="http://schemas.microsoft.com/office/2006/metadata/properties" xmlns:ns3="fcc4f7ef-23f9-4d59-9b4d-756b359ee462" xmlns:ns4="ad2f20cc-6725-4d82-94d0-0caecf977905" targetNamespace="http://schemas.microsoft.com/office/2006/metadata/properties" ma:root="true" ma:fieldsID="dbb1874b531d374a06f9054374f3db05" ns3:_="" ns4:_="">
    <xsd:import namespace="fcc4f7ef-23f9-4d59-9b4d-756b359ee462"/>
    <xsd:import namespace="ad2f20cc-6725-4d82-94d0-0caecf977905"/>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4:SharedWithUsers" minOccurs="0"/>
                <xsd:element ref="ns4:SharedWithDetails" minOccurs="0"/>
                <xsd:element ref="ns4:SharingHintHash"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4f7ef-23f9-4d59-9b4d-756b359ee462"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2f20cc-6725-4d82-94d0-0caecf977905" elementFormDefault="qualified">
    <xsd:import namespace="http://schemas.microsoft.com/office/2006/documentManagement/types"/>
    <xsd:import namespace="http://schemas.microsoft.com/office/infopath/2007/PartnerControls"/>
    <xsd:element name="SharedWithUsers" ma:index="13"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Condiviso con dettagli" ma:internalName="SharedWithDetails" ma:readOnly="true">
      <xsd:simpleType>
        <xsd:restriction base="dms:Note">
          <xsd:maxLength value="255"/>
        </xsd:restriction>
      </xsd:simpleType>
    </xsd:element>
    <xsd:element name="SharingHintHash" ma:index="15"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igrationWizIdPermissionLevels xmlns="fcc4f7ef-23f9-4d59-9b4d-756b359ee462" xsi:nil="true"/>
    <MigrationWizId xmlns="fcc4f7ef-23f9-4d59-9b4d-756b359ee462" xsi:nil="true"/>
    <MigrationWizIdSecurityGroups xmlns="fcc4f7ef-23f9-4d59-9b4d-756b359ee462" xsi:nil="true"/>
    <_activity xmlns="fcc4f7ef-23f9-4d59-9b4d-756b359ee462" xsi:nil="true"/>
    <MigrationWizIdPermissions xmlns="fcc4f7ef-23f9-4d59-9b4d-756b359ee462" xsi:nil="true"/>
    <MigrationWizIdDocumentLibraryPermissions xmlns="fcc4f7ef-23f9-4d59-9b4d-756b359ee462" xsi:nil="true"/>
  </documentManagement>
</p:properties>
</file>

<file path=customXml/itemProps1.xml><?xml version="1.0" encoding="utf-8"?>
<ds:datastoreItem xmlns:ds="http://schemas.openxmlformats.org/officeDocument/2006/customXml" ds:itemID="{6B5FE238-B2CA-43EA-BA2B-A3419063DDAF}">
  <ds:schemaRefs>
    <ds:schemaRef ds:uri="http://schemas.microsoft.com/sharepoint/v3/contenttype/forms"/>
  </ds:schemaRefs>
</ds:datastoreItem>
</file>

<file path=customXml/itemProps2.xml><?xml version="1.0" encoding="utf-8"?>
<ds:datastoreItem xmlns:ds="http://schemas.openxmlformats.org/officeDocument/2006/customXml" ds:itemID="{0574762E-2ED0-499C-BEAA-D01B99EB47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c4f7ef-23f9-4d59-9b4d-756b359ee462"/>
    <ds:schemaRef ds:uri="ad2f20cc-6725-4d82-94d0-0caecf9779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61168D-57C9-4963-A4C1-60388381E3E2}">
  <ds:schemaRefs>
    <ds:schemaRef ds:uri="http://schemas.microsoft.com/office/2006/metadata/properties"/>
    <ds:schemaRef ds:uri="ad2f20cc-6725-4d82-94d0-0caecf977905"/>
    <ds:schemaRef ds:uri="http://purl.org/dc/terms/"/>
    <ds:schemaRef ds:uri="http://schemas.openxmlformats.org/package/2006/metadata/core-properties"/>
    <ds:schemaRef ds:uri="http://schemas.microsoft.com/office/2006/documentManagement/types"/>
    <ds:schemaRef ds:uri="http://purl.org/dc/dcmitype/"/>
    <ds:schemaRef ds:uri="fcc4f7ef-23f9-4d59-9b4d-756b359ee462"/>
    <ds:schemaRef ds:uri="http://purl.org/dc/elements/1.1/"/>
    <ds:schemaRef ds:uri="http://schemas.microsoft.com/office/infopath/2007/PartnerControls"/>
    <ds:schemaRef ds:uri="http://www.w3.org/XML/1998/namespace"/>
  </ds:schemaRefs>
</ds:datastoreItem>
</file>

<file path=docMetadata/LabelInfo.xml><?xml version="1.0" encoding="utf-8"?>
<clbl:labelList xmlns:clbl="http://schemas.microsoft.com/office/2020/mipLabelMetadata">
  <clbl:label id="{dea03c14-1435-4ef5-bb92-af8fb4129243}" enabled="1" method="Privileged" siteId="{8c4b47b5-ea35-4370-817f-95066d4f8467}" removed="0"/>
</clbl:labelList>
</file>

<file path=docProps/app.xml><?xml version="1.0" encoding="utf-8"?>
<Properties xmlns="http://schemas.openxmlformats.org/officeDocument/2006/extended-properties" xmlns:vt="http://schemas.openxmlformats.org/officeDocument/2006/docPropsVTypes">
  <TotalTime>12276</TotalTime>
  <Words>13254</Words>
  <Application>Microsoft Office PowerPoint</Application>
  <PresentationFormat>Widescreen</PresentationFormat>
  <Paragraphs>1083</Paragraphs>
  <Slides>47</Slides>
  <Notes>11</Notes>
  <HiddenSlides>0</HiddenSlides>
  <MMClips>0</MMClips>
  <ScaleCrop>false</ScaleCrop>
  <HeadingPairs>
    <vt:vector size="8" baseType="variant">
      <vt:variant>
        <vt:lpstr>Caratteri utilizzati</vt:lpstr>
      </vt:variant>
      <vt:variant>
        <vt:i4>9</vt:i4>
      </vt:variant>
      <vt:variant>
        <vt:lpstr>Tema</vt:lpstr>
      </vt:variant>
      <vt:variant>
        <vt:i4>11</vt:i4>
      </vt:variant>
      <vt:variant>
        <vt:lpstr>Server OLE incorporati</vt:lpstr>
      </vt:variant>
      <vt:variant>
        <vt:i4>2</vt:i4>
      </vt:variant>
      <vt:variant>
        <vt:lpstr>Titoli diapositive</vt:lpstr>
      </vt:variant>
      <vt:variant>
        <vt:i4>47</vt:i4>
      </vt:variant>
    </vt:vector>
  </HeadingPairs>
  <TitlesOfParts>
    <vt:vector size="69" baseType="lpstr">
      <vt:lpstr>Aptos</vt:lpstr>
      <vt:lpstr>Aptos Display</vt:lpstr>
      <vt:lpstr>Arial</vt:lpstr>
      <vt:lpstr>Bressay</vt:lpstr>
      <vt:lpstr>Calibri</vt:lpstr>
      <vt:lpstr>Courier New</vt:lpstr>
      <vt:lpstr>Georgia</vt:lpstr>
      <vt:lpstr>Univers Condensed</vt:lpstr>
      <vt:lpstr>Wingdings</vt:lpstr>
      <vt:lpstr>1_Tema di Office</vt:lpstr>
      <vt:lpstr>2_Tema di Office</vt:lpstr>
      <vt:lpstr>4_Tema di Office</vt:lpstr>
      <vt:lpstr>Simest Grid Custom - 18797</vt:lpstr>
      <vt:lpstr>5_Tema di Office</vt:lpstr>
      <vt:lpstr>Office Theme</vt:lpstr>
      <vt:lpstr>1_Simest Grid Custom - 18797</vt:lpstr>
      <vt:lpstr>7_Tema di Office</vt:lpstr>
      <vt:lpstr>2_Simest Grid Custom - 18797</vt:lpstr>
      <vt:lpstr>Tema di Office</vt:lpstr>
      <vt:lpstr>3_Tema di Office</vt:lpstr>
      <vt:lpstr>think-cell Slide</vt:lpstr>
      <vt:lpstr>Diapositiva think-cell</vt:lpstr>
      <vt:lpstr>La TUA  IMPRESA  è il mondo,  SIMEST è al tuo fianco.</vt:lpstr>
      <vt:lpstr>Presentazione standard di PowerPoint</vt:lpstr>
      <vt:lpstr>Presentazione standard di PowerPoint</vt:lpstr>
      <vt:lpstr>Presentazione standard di PowerPoint</vt:lpstr>
      <vt:lpstr>Presentazione standard di PowerPoint</vt:lpstr>
      <vt:lpstr>Presentazione standard di PowerPoint</vt:lpstr>
      <vt:lpstr>FOCUS: FINANZIAMENTI AGEVOLATI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FOCUS: INVESTIMENTI PARTECIPATIVI</vt:lpstr>
      <vt:lpstr>Presentazione standard di PowerPoint</vt:lpstr>
      <vt:lpstr>Presentazione standard di PowerPoint</vt:lpstr>
      <vt:lpstr>FOCUS: FONDI PUBBLICI  DI EQUITY</vt:lpstr>
      <vt:lpstr>Presentazione standard di PowerPoint</vt:lpstr>
      <vt:lpstr>FOCUS: CONTRIBUTO EXPORT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SACE 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Mearelli, Chiara</dc:creator>
  <cp:lastModifiedBy>Chiara Mearelli</cp:lastModifiedBy>
  <cp:revision>197</cp:revision>
  <dcterms:created xsi:type="dcterms:W3CDTF">2022-11-09T08:33:09Z</dcterms:created>
  <dcterms:modified xsi:type="dcterms:W3CDTF">2026-06-23T14:42:14Z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62b6ef-db1a-4e15-b1cb-16e3a6a11a3f_Enabled">
    <vt:lpwstr>true</vt:lpwstr>
  </property>
  <property fmtid="{D5CDD505-2E9C-101B-9397-08002B2CF9AE}" pid="3" name="MSIP_Label_be62b6ef-db1a-4e15-b1cb-16e3a6a11a3f_SetDate">
    <vt:lpwstr>2022-11-09T08:46:37Z</vt:lpwstr>
  </property>
  <property fmtid="{D5CDD505-2E9C-101B-9397-08002B2CF9AE}" pid="4" name="MSIP_Label_be62b6ef-db1a-4e15-b1cb-16e3a6a11a3f_Method">
    <vt:lpwstr>Privileged</vt:lpwstr>
  </property>
  <property fmtid="{D5CDD505-2E9C-101B-9397-08002B2CF9AE}" pid="5" name="MSIP_Label_be62b6ef-db1a-4e15-b1cb-16e3a6a11a3f_Name">
    <vt:lpwstr>sace_0002</vt:lpwstr>
  </property>
  <property fmtid="{D5CDD505-2E9C-101B-9397-08002B2CF9AE}" pid="6" name="MSIP_Label_be62b6ef-db1a-4e15-b1cb-16e3a6a11a3f_SiteId">
    <vt:lpwstr>91443f7c-eefc-48b6-9946-a96937f65fc0</vt:lpwstr>
  </property>
  <property fmtid="{D5CDD505-2E9C-101B-9397-08002B2CF9AE}" pid="7" name="MSIP_Label_be62b6ef-db1a-4e15-b1cb-16e3a6a11a3f_ActionId">
    <vt:lpwstr>cadc79ee-5a06-4242-b6dc-288e492439b6</vt:lpwstr>
  </property>
  <property fmtid="{D5CDD505-2E9C-101B-9397-08002B2CF9AE}" pid="8" name="MSIP_Label_be62b6ef-db1a-4e15-b1cb-16e3a6a11a3f_ContentBits">
    <vt:lpwstr>0</vt:lpwstr>
  </property>
  <property fmtid="{D5CDD505-2E9C-101B-9397-08002B2CF9AE}" pid="9" name="MSIP_Label_dea03c14-1435-4ef5-bb92-af8fb4129243_Enabled">
    <vt:lpwstr>true</vt:lpwstr>
  </property>
  <property fmtid="{D5CDD505-2E9C-101B-9397-08002B2CF9AE}" pid="10" name="MSIP_Label_dea03c14-1435-4ef5-bb92-af8fb4129243_SetDate">
    <vt:lpwstr>2024-03-25T11:45:06Z</vt:lpwstr>
  </property>
  <property fmtid="{D5CDD505-2E9C-101B-9397-08002B2CF9AE}" pid="11" name="MSIP_Label_dea03c14-1435-4ef5-bb92-af8fb4129243_Method">
    <vt:lpwstr>Privileged</vt:lpwstr>
  </property>
  <property fmtid="{D5CDD505-2E9C-101B-9397-08002B2CF9AE}" pid="12" name="MSIP_Label_dea03c14-1435-4ef5-bb92-af8fb4129243_Name">
    <vt:lpwstr>dea03c14-1435-4ef5-bb92-af8fb4129243</vt:lpwstr>
  </property>
  <property fmtid="{D5CDD505-2E9C-101B-9397-08002B2CF9AE}" pid="13" name="MSIP_Label_dea03c14-1435-4ef5-bb92-af8fb4129243_SiteId">
    <vt:lpwstr>8c4b47b5-ea35-4370-817f-95066d4f8467</vt:lpwstr>
  </property>
  <property fmtid="{D5CDD505-2E9C-101B-9397-08002B2CF9AE}" pid="14" name="MSIP_Label_dea03c14-1435-4ef5-bb92-af8fb4129243_ActionId">
    <vt:lpwstr>ef0cbc1c-e0c3-4996-b0a5-bfca35fd95b5</vt:lpwstr>
  </property>
  <property fmtid="{D5CDD505-2E9C-101B-9397-08002B2CF9AE}" pid="15" name="MSIP_Label_dea03c14-1435-4ef5-bb92-af8fb4129243_ContentBits">
    <vt:lpwstr>0</vt:lpwstr>
  </property>
  <property fmtid="{D5CDD505-2E9C-101B-9397-08002B2CF9AE}" pid="16" name="ContentTypeId">
    <vt:lpwstr>0x010100AF99B52BC81DC645A672F37DC31456A5</vt:lpwstr>
  </property>
</Properties>
</file>